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tags/tag2.xml" ContentType="application/vnd.openxmlformats-officedocument.presentationml.tags+xml"/>
  <Override PartName="/ppt/notesSlides/notesSlide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4.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5.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ags/tag3.xml" ContentType="application/vnd.openxmlformats-officedocument.presentationml.tag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notesSlides/notesSlide1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drawings/drawing6.xml" ContentType="application/vnd.openxmlformats-officedocument.drawingml.chartshapes+xml"/>
  <Override PartName="/ppt/notesSlides/notesSlide11.xml" ContentType="application/vnd.openxmlformats-officedocument.presentationml.notesSlide+xml"/>
  <Override PartName="/ppt/charts/chart22.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3.xml" ContentType="application/vnd.openxmlformats-officedocument.drawingml.chart+xml"/>
  <Override PartName="/ppt/charts/style18.xml" ContentType="application/vnd.ms-office.chartstyle+xml"/>
  <Override PartName="/ppt/charts/colors1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8"/>
  </p:notesMasterIdLst>
  <p:handoutMasterIdLst>
    <p:handoutMasterId r:id="rId39"/>
  </p:handoutMasterIdLst>
  <p:sldIdLst>
    <p:sldId id="259" r:id="rId2"/>
    <p:sldId id="274" r:id="rId3"/>
    <p:sldId id="332" r:id="rId4"/>
    <p:sldId id="333" r:id="rId5"/>
    <p:sldId id="335" r:id="rId6"/>
    <p:sldId id="336" r:id="rId7"/>
    <p:sldId id="334" r:id="rId8"/>
    <p:sldId id="306" r:id="rId9"/>
    <p:sldId id="418" r:id="rId10"/>
    <p:sldId id="285" r:id="rId11"/>
    <p:sldId id="430" r:id="rId12"/>
    <p:sldId id="431" r:id="rId13"/>
    <p:sldId id="279" r:id="rId14"/>
    <p:sldId id="296" r:id="rId15"/>
    <p:sldId id="419" r:id="rId16"/>
    <p:sldId id="432" r:id="rId17"/>
    <p:sldId id="434" r:id="rId18"/>
    <p:sldId id="433" r:id="rId19"/>
    <p:sldId id="410" r:id="rId20"/>
    <p:sldId id="414" r:id="rId21"/>
    <p:sldId id="411" r:id="rId22"/>
    <p:sldId id="413" r:id="rId23"/>
    <p:sldId id="415" r:id="rId24"/>
    <p:sldId id="416" r:id="rId25"/>
    <p:sldId id="421" r:id="rId26"/>
    <p:sldId id="422" r:id="rId27"/>
    <p:sldId id="423" r:id="rId28"/>
    <p:sldId id="424" r:id="rId29"/>
    <p:sldId id="425" r:id="rId30"/>
    <p:sldId id="426" r:id="rId31"/>
    <p:sldId id="427" r:id="rId32"/>
    <p:sldId id="428" r:id="rId33"/>
    <p:sldId id="429" r:id="rId34"/>
    <p:sldId id="298" r:id="rId35"/>
    <p:sldId id="288" r:id="rId36"/>
    <p:sldId id="435" r:id="rId37"/>
  </p:sldIdLst>
  <p:sldSz cx="12190413"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38" userDrawn="1">
          <p15:clr>
            <a:srgbClr val="A4A3A4"/>
          </p15:clr>
        </p15:guide>
        <p15:guide id="2" pos="7287" userDrawn="1">
          <p15:clr>
            <a:srgbClr val="A4A3A4"/>
          </p15:clr>
        </p15:guide>
        <p15:guide id="3" orient="horz" pos="663" userDrawn="1">
          <p15:clr>
            <a:srgbClr val="A4A3A4"/>
          </p15:clr>
        </p15:guide>
        <p15:guide id="4" orient="horz" pos="3566" userDrawn="1">
          <p15:clr>
            <a:srgbClr val="A4A3A4"/>
          </p15:clr>
        </p15:guide>
        <p15:guide id="5" orient="horz" pos="3929" userDrawn="1">
          <p15:clr>
            <a:srgbClr val="A4A3A4"/>
          </p15:clr>
        </p15:guide>
        <p15:guide id="6" orient="horz" pos="386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hel Cueva" initials="AC" lastIdx="1" clrIdx="0">
    <p:extLst>
      <p:ext uri="{19B8F6BF-5375-455C-9EA6-DF929625EA0E}">
        <p15:presenceInfo xmlns:p15="http://schemas.microsoft.com/office/powerpoint/2012/main" userId="1b86c7d2879a4b4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16A085"/>
    <a:srgbClr val="FFCC00"/>
    <a:srgbClr val="66FF33"/>
    <a:srgbClr val="F828D0"/>
    <a:srgbClr val="B0CA7C"/>
    <a:srgbClr val="660066"/>
    <a:srgbClr val="FFFF00"/>
    <a:srgbClr val="9EB4CA"/>
    <a:srgbClr val="BECD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3" autoAdjust="0"/>
    <p:restoredTop sz="94484" autoAdjust="0"/>
  </p:normalViewPr>
  <p:slideViewPr>
    <p:cSldViewPr>
      <p:cViewPr varScale="1">
        <p:scale>
          <a:sx n="68" d="100"/>
          <a:sy n="68" d="100"/>
        </p:scale>
        <p:origin x="972" y="72"/>
      </p:cViewPr>
      <p:guideLst>
        <p:guide pos="438"/>
        <p:guide pos="7287"/>
        <p:guide orient="horz" pos="663"/>
        <p:guide orient="horz" pos="3566"/>
        <p:guide orient="horz" pos="3929"/>
        <p:guide orient="horz" pos="3864"/>
      </p:guideLst>
    </p:cSldViewPr>
  </p:slideViewPr>
  <p:notesTextViewPr>
    <p:cViewPr>
      <p:scale>
        <a:sx n="3" d="2"/>
        <a:sy n="3" d="2"/>
      </p:scale>
      <p:origin x="0" y="0"/>
    </p:cViewPr>
  </p:notesTextViewPr>
  <p:notesViewPr>
    <p:cSldViewPr>
      <p:cViewPr varScale="1">
        <p:scale>
          <a:sx n="53" d="100"/>
          <a:sy n="53" d="100"/>
        </p:scale>
        <p:origin x="-28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User\Downloads\ANALISIS%20FINANCIERO.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User\Downloads\ANALISIS%20FINANCIERO.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User\Downloads\ANALISIS%20FINANCIERO.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User\Downloads\ANALISIS%20FINANCIERO.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1" Type="http://schemas.openxmlformats.org/officeDocument/2006/relationships/oleObject" Target="file:///C:\Users\acueva\Downloads\ANALISIS%20FINANCIERO.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acueva\Downloads\ANALISIS%20FINANCIERO.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acueva\Downloads\ANALISIS%20FINANCIERO.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oleObject" Target="file:///C:\Users\acueva\Downloads\ANALISIS%20FINANCIERO.xlsx" TargetMode="External"/></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acueva\Downloads\ANALISIS%20FINANCIERO.xlsx" TargetMode="External"/></Relationships>
</file>

<file path=ppt/charts/_rels/chart22.xml.rels><?xml version="1.0" encoding="UTF-8" standalone="yes"?>
<Relationships xmlns="http://schemas.openxmlformats.org/package/2006/relationships"><Relationship Id="rId3" Type="http://schemas.openxmlformats.org/officeDocument/2006/relationships/oleObject" Target="file:///C:\Users\User\Downloads\ANALISIS%20FINANCIERO.xlsx" TargetMode="External"/><Relationship Id="rId2" Type="http://schemas.microsoft.com/office/2011/relationships/chartColorStyle" Target="colors17.xml"/><Relationship Id="rId1" Type="http://schemas.microsoft.com/office/2011/relationships/chartStyle" Target="style17.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User\Downloads\ANALISIS%20FINANCIERO.xlsx" TargetMode="External"/><Relationship Id="rId2" Type="http://schemas.microsoft.com/office/2011/relationships/chartColorStyle" Target="colors18.xml"/><Relationship Id="rId1" Type="http://schemas.microsoft.com/office/2011/relationships/chartStyle" Target="style18.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515455420878415E-2"/>
          <c:y val="2.8166071099168931E-2"/>
          <c:w val="0.89529531015629416"/>
          <c:h val="0.95162544490714984"/>
        </c:manualLayout>
      </c:layout>
      <c:doughnutChart>
        <c:varyColors val="1"/>
        <c:ser>
          <c:idx val="0"/>
          <c:order val="0"/>
          <c:tx>
            <c:strRef>
              <c:f>Sheet1!$B$1</c:f>
              <c:strCache>
                <c:ptCount val="1"/>
                <c:pt idx="0">
                  <c:v>Text</c:v>
                </c:pt>
              </c:strCache>
            </c:strRef>
          </c:tx>
          <c:dPt>
            <c:idx val="0"/>
            <c:bubble3D val="0"/>
            <c:spPr>
              <a:solidFill>
                <a:srgbClr val="66FF33"/>
              </a:solidFill>
              <a:ln w="19050">
                <a:noFill/>
              </a:ln>
              <a:effectLst/>
            </c:spPr>
            <c:extLst>
              <c:ext xmlns:c16="http://schemas.microsoft.com/office/drawing/2014/chart" uri="{C3380CC4-5D6E-409C-BE32-E72D297353CC}">
                <c16:uniqueId val="{00000001-A9A9-4ECF-B9A4-D5845306638A}"/>
              </c:ext>
            </c:extLst>
          </c:dPt>
          <c:dPt>
            <c:idx val="1"/>
            <c:bubble3D val="0"/>
            <c:spPr>
              <a:noFill/>
              <a:ln w="19050">
                <a:noFill/>
              </a:ln>
              <a:effectLst/>
            </c:spPr>
            <c:extLst>
              <c:ext xmlns:c16="http://schemas.microsoft.com/office/drawing/2014/chart" uri="{C3380CC4-5D6E-409C-BE32-E72D297353CC}">
                <c16:uniqueId val="{00000002-A9A9-4ECF-B9A4-D5845306638A}"/>
              </c:ext>
            </c:extLst>
          </c:dPt>
          <c:cat>
            <c:numRef>
              <c:f>Sheet1!$A$2:$A$3</c:f>
              <c:numCache>
                <c:formatCode>General</c:formatCode>
                <c:ptCount val="2"/>
                <c:pt idx="0">
                  <c:v>1</c:v>
                </c:pt>
                <c:pt idx="1">
                  <c:v>2</c:v>
                </c:pt>
              </c:numCache>
            </c:numRef>
          </c:cat>
          <c:val>
            <c:numRef>
              <c:f>Sheet1!$B$2:$B$3</c:f>
              <c:numCache>
                <c:formatCode>General</c:formatCode>
                <c:ptCount val="2"/>
                <c:pt idx="0">
                  <c:v>80</c:v>
                </c:pt>
                <c:pt idx="1">
                  <c:v>20</c:v>
                </c:pt>
              </c:numCache>
            </c:numRef>
          </c:val>
          <c:extLst>
            <c:ext xmlns:c16="http://schemas.microsoft.com/office/drawing/2014/chart" uri="{C3380CC4-5D6E-409C-BE32-E72D297353CC}">
              <c16:uniqueId val="{00000000-A9A9-4ECF-B9A4-D5845306638A}"/>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2.6129068191577506E-2"/>
          <c:y val="2.6879482559378259E-2"/>
          <c:w val="0.91788007139789929"/>
          <c:h val="0.80288379456455938"/>
        </c:manualLayout>
      </c:layout>
      <c:barChart>
        <c:barDir val="bar"/>
        <c:grouping val="percentStacked"/>
        <c:varyColors val="0"/>
        <c:ser>
          <c:idx val="0"/>
          <c:order val="0"/>
          <c:tx>
            <c:strRef>
              <c:f>Sheet1!$B$1</c:f>
              <c:strCache>
                <c:ptCount val="1"/>
                <c:pt idx="0">
                  <c:v>Series 1</c:v>
                </c:pt>
              </c:strCache>
            </c:strRef>
          </c:tx>
          <c:spPr>
            <a:solidFill>
              <a:schemeClr val="accent4">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10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Category 1</c:v>
                </c:pt>
              </c:strCache>
            </c:strRef>
          </c:cat>
          <c:val>
            <c:numRef>
              <c:f>Sheet1!$B$2</c:f>
              <c:numCache>
                <c:formatCode>0%</c:formatCode>
                <c:ptCount val="1"/>
                <c:pt idx="0">
                  <c:v>0.16</c:v>
                </c:pt>
              </c:numCache>
            </c:numRef>
          </c:val>
          <c:extLst>
            <c:ext xmlns:c16="http://schemas.microsoft.com/office/drawing/2014/chart" uri="{C3380CC4-5D6E-409C-BE32-E72D297353CC}">
              <c16:uniqueId val="{00000000-E408-475A-8677-14FA16EC8FEB}"/>
            </c:ext>
          </c:extLst>
        </c:ser>
        <c:ser>
          <c:idx val="1"/>
          <c:order val="1"/>
          <c:tx>
            <c:strRef>
              <c:f>Sheet1!$C$1</c:f>
              <c:strCache>
                <c:ptCount val="1"/>
                <c:pt idx="0">
                  <c:v>Series 2</c:v>
                </c:pt>
              </c:strCache>
            </c:strRef>
          </c:tx>
          <c:spPr>
            <a:solidFill>
              <a:schemeClr val="accent4">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10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Category 1</c:v>
                </c:pt>
              </c:strCache>
            </c:strRef>
          </c:cat>
          <c:val>
            <c:numRef>
              <c:f>Sheet1!$C$2</c:f>
              <c:numCache>
                <c:formatCode>0%</c:formatCode>
                <c:ptCount val="1"/>
                <c:pt idx="0">
                  <c:v>0.26</c:v>
                </c:pt>
              </c:numCache>
            </c:numRef>
          </c:val>
          <c:extLst>
            <c:ext xmlns:c16="http://schemas.microsoft.com/office/drawing/2014/chart" uri="{C3380CC4-5D6E-409C-BE32-E72D297353CC}">
              <c16:uniqueId val="{00000001-E408-475A-8677-14FA16EC8FEB}"/>
            </c:ext>
          </c:extLst>
        </c:ser>
        <c:ser>
          <c:idx val="2"/>
          <c:order val="2"/>
          <c:tx>
            <c:strRef>
              <c:f>Sheet1!$D$1</c:f>
              <c:strCache>
                <c:ptCount val="1"/>
                <c:pt idx="0">
                  <c:v>Series 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10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Category 1</c:v>
                </c:pt>
              </c:strCache>
            </c:strRef>
          </c:cat>
          <c:val>
            <c:numRef>
              <c:f>Sheet1!$D$2</c:f>
              <c:numCache>
                <c:formatCode>0%</c:formatCode>
                <c:ptCount val="1"/>
                <c:pt idx="0">
                  <c:v>0.41</c:v>
                </c:pt>
              </c:numCache>
            </c:numRef>
          </c:val>
          <c:extLst>
            <c:ext xmlns:c16="http://schemas.microsoft.com/office/drawing/2014/chart" uri="{C3380CC4-5D6E-409C-BE32-E72D297353CC}">
              <c16:uniqueId val="{00000002-E408-475A-8677-14FA16EC8FEB}"/>
            </c:ext>
          </c:extLst>
        </c:ser>
        <c:ser>
          <c:idx val="3"/>
          <c:order val="3"/>
          <c:tx>
            <c:strRef>
              <c:f>Sheet1!$E$1</c:f>
              <c:strCache>
                <c:ptCount val="1"/>
                <c:pt idx="0">
                  <c:v>Series 4</c:v>
                </c:pt>
              </c:strCache>
            </c:strRef>
          </c:tx>
          <c:spPr>
            <a:solidFill>
              <a:schemeClr val="accent4">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10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Category 1</c:v>
                </c:pt>
              </c:strCache>
            </c:strRef>
          </c:cat>
          <c:val>
            <c:numRef>
              <c:f>Sheet1!$E$2</c:f>
              <c:numCache>
                <c:formatCode>0%</c:formatCode>
                <c:ptCount val="1"/>
                <c:pt idx="0">
                  <c:v>0.13</c:v>
                </c:pt>
              </c:numCache>
            </c:numRef>
          </c:val>
          <c:extLst>
            <c:ext xmlns:c16="http://schemas.microsoft.com/office/drawing/2014/chart" uri="{C3380CC4-5D6E-409C-BE32-E72D297353CC}">
              <c16:uniqueId val="{00000003-E408-475A-8677-14FA16EC8FEB}"/>
            </c:ext>
          </c:extLst>
        </c:ser>
        <c:ser>
          <c:idx val="4"/>
          <c:order val="4"/>
          <c:tx>
            <c:strRef>
              <c:f>Sheet1!$F$1</c:f>
              <c:strCache>
                <c:ptCount val="1"/>
                <c:pt idx="0">
                  <c:v>Serie 5</c:v>
                </c:pt>
              </c:strCache>
            </c:strRef>
          </c:tx>
          <c:spPr>
            <a:solidFill>
              <a:schemeClr val="accent4">
                <a:tint val="54000"/>
              </a:schemeClr>
            </a:solidFill>
            <a:ln>
              <a:noFill/>
            </a:ln>
            <a:effectLst/>
          </c:spPr>
          <c:invertIfNegative val="0"/>
          <c:dLbls>
            <c:dLbl>
              <c:idx val="0"/>
              <c:layout>
                <c:manualLayout>
                  <c:x val="1.119817208210464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408-475A-8677-14FA16EC8FE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10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Category 1</c:v>
                </c:pt>
              </c:strCache>
            </c:strRef>
          </c:cat>
          <c:val>
            <c:numRef>
              <c:f>Sheet1!$F$2</c:f>
              <c:numCache>
                <c:formatCode>0%</c:formatCode>
                <c:ptCount val="1"/>
                <c:pt idx="0">
                  <c:v>0.04</c:v>
                </c:pt>
              </c:numCache>
            </c:numRef>
          </c:val>
          <c:extLst>
            <c:ext xmlns:c16="http://schemas.microsoft.com/office/drawing/2014/chart" uri="{C3380CC4-5D6E-409C-BE32-E72D297353CC}">
              <c16:uniqueId val="{00000004-E408-475A-8677-14FA16EC8FEB}"/>
            </c:ext>
          </c:extLst>
        </c:ser>
        <c:dLbls>
          <c:dLblPos val="ctr"/>
          <c:showLegendKey val="0"/>
          <c:showVal val="1"/>
          <c:showCatName val="0"/>
          <c:showSerName val="0"/>
          <c:showPercent val="0"/>
          <c:showBubbleSize val="0"/>
        </c:dLbls>
        <c:gapWidth val="79"/>
        <c:overlap val="100"/>
        <c:axId val="242561432"/>
        <c:axId val="242561824"/>
      </c:barChart>
      <c:catAx>
        <c:axId val="24256143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42561824"/>
        <c:crosses val="autoZero"/>
        <c:auto val="1"/>
        <c:lblAlgn val="ctr"/>
        <c:lblOffset val="100"/>
        <c:noMultiLvlLbl val="0"/>
      </c:catAx>
      <c:valAx>
        <c:axId val="242561824"/>
        <c:scaling>
          <c:orientation val="minMax"/>
        </c:scaling>
        <c:delete val="1"/>
        <c:axPos val="b"/>
        <c:numFmt formatCode="0%" sourceLinked="1"/>
        <c:majorTickMark val="none"/>
        <c:minorTickMark val="none"/>
        <c:tickLblPos val="nextTo"/>
        <c:crossAx val="242561432"/>
        <c:crosses val="autoZero"/>
        <c:crossBetween val="between"/>
      </c:valAx>
      <c:spPr>
        <a:solidFill>
          <a:schemeClr val="bg1"/>
        </a:solidFill>
        <a:ln>
          <a:solidFill>
            <a:schemeClr val="bg1"/>
          </a:solidFill>
        </a:ln>
        <a:effectLst/>
      </c:spPr>
    </c:plotArea>
    <c:plotVisOnly val="1"/>
    <c:dispBlanksAs val="gap"/>
    <c:showDLblsOverMax val="0"/>
  </c:chart>
  <c:spPr>
    <a:solidFill>
      <a:schemeClr val="bg1"/>
    </a:solidFill>
    <a:ln>
      <a:solidFill>
        <a:schemeClr val="bg1"/>
      </a:solidFill>
    </a:ln>
    <a:effectLst/>
  </c:spPr>
  <c:txPr>
    <a:bodyPr/>
    <a:lstStyle/>
    <a:p>
      <a:pPr>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1.8663620136841075E-2"/>
          <c:y val="0.1523170678364768"/>
          <c:w val="0.91788007139789929"/>
          <c:h val="0.80288379456455938"/>
        </c:manualLayout>
      </c:layout>
      <c:barChart>
        <c:barDir val="bar"/>
        <c:grouping val="percentStacked"/>
        <c:varyColors val="0"/>
        <c:ser>
          <c:idx val="0"/>
          <c:order val="0"/>
          <c:tx>
            <c:strRef>
              <c:f>Sheet1!$B$1</c:f>
              <c:strCache>
                <c:ptCount val="1"/>
                <c:pt idx="0">
                  <c:v>Series 1</c:v>
                </c:pt>
              </c:strCache>
            </c:strRef>
          </c:tx>
          <c:spPr>
            <a:solidFill>
              <a:schemeClr val="accent3">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10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Category 1</c:v>
                </c:pt>
              </c:strCache>
            </c:strRef>
          </c:cat>
          <c:val>
            <c:numRef>
              <c:f>Sheet1!$B$2</c:f>
              <c:numCache>
                <c:formatCode>0%</c:formatCode>
                <c:ptCount val="1"/>
                <c:pt idx="0">
                  <c:v>0.44</c:v>
                </c:pt>
              </c:numCache>
            </c:numRef>
          </c:val>
          <c:extLst>
            <c:ext xmlns:c16="http://schemas.microsoft.com/office/drawing/2014/chart" uri="{C3380CC4-5D6E-409C-BE32-E72D297353CC}">
              <c16:uniqueId val="{00000000-ECE9-4EB0-B6F1-D33A3F9226AD}"/>
            </c:ext>
          </c:extLst>
        </c:ser>
        <c:ser>
          <c:idx val="1"/>
          <c:order val="1"/>
          <c:tx>
            <c:strRef>
              <c:f>Sheet1!$C$1</c:f>
              <c:strCache>
                <c:ptCount val="1"/>
                <c:pt idx="0">
                  <c:v>Series 2</c:v>
                </c:pt>
              </c:strCache>
            </c:strRef>
          </c:tx>
          <c:spPr>
            <a:solidFill>
              <a:schemeClr val="accent3">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10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Category 1</c:v>
                </c:pt>
              </c:strCache>
            </c:strRef>
          </c:cat>
          <c:val>
            <c:numRef>
              <c:f>Sheet1!$C$2</c:f>
              <c:numCache>
                <c:formatCode>0%</c:formatCode>
                <c:ptCount val="1"/>
                <c:pt idx="0">
                  <c:v>0.42</c:v>
                </c:pt>
              </c:numCache>
            </c:numRef>
          </c:val>
          <c:extLst>
            <c:ext xmlns:c16="http://schemas.microsoft.com/office/drawing/2014/chart" uri="{C3380CC4-5D6E-409C-BE32-E72D297353CC}">
              <c16:uniqueId val="{00000001-ECE9-4EB0-B6F1-D33A3F9226AD}"/>
            </c:ext>
          </c:extLst>
        </c:ser>
        <c:ser>
          <c:idx val="2"/>
          <c:order val="2"/>
          <c:tx>
            <c:strRef>
              <c:f>Sheet1!$D$1</c:f>
              <c:strCache>
                <c:ptCount val="1"/>
                <c:pt idx="0">
                  <c:v>Series 3</c:v>
                </c:pt>
              </c:strCache>
            </c:strRef>
          </c:tx>
          <c:spPr>
            <a:solidFill>
              <a:schemeClr val="accent3">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10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Category 1</c:v>
                </c:pt>
              </c:strCache>
            </c:strRef>
          </c:cat>
          <c:val>
            <c:numRef>
              <c:f>Sheet1!$D$2</c:f>
              <c:numCache>
                <c:formatCode>0%</c:formatCode>
                <c:ptCount val="1"/>
                <c:pt idx="0">
                  <c:v>0.04</c:v>
                </c:pt>
              </c:numCache>
            </c:numRef>
          </c:val>
          <c:extLst>
            <c:ext xmlns:c16="http://schemas.microsoft.com/office/drawing/2014/chart" uri="{C3380CC4-5D6E-409C-BE32-E72D297353CC}">
              <c16:uniqueId val="{00000002-ECE9-4EB0-B6F1-D33A3F9226AD}"/>
            </c:ext>
          </c:extLst>
        </c:ser>
        <c:ser>
          <c:idx val="3"/>
          <c:order val="3"/>
          <c:tx>
            <c:strRef>
              <c:f>Sheet1!$E$1</c:f>
              <c:strCache>
                <c:ptCount val="1"/>
                <c:pt idx="0">
                  <c:v>Series 4</c:v>
                </c:pt>
              </c:strCache>
            </c:strRef>
          </c:tx>
          <c:spPr>
            <a:solidFill>
              <a:schemeClr val="accent3">
                <a:tint val="58000"/>
              </a:schemeClr>
            </a:solidFill>
            <a:ln>
              <a:noFill/>
            </a:ln>
            <a:effectLst/>
          </c:spPr>
          <c:invertIfNegative val="0"/>
          <c:dLbls>
            <c:dLbl>
              <c:idx val="0"/>
              <c:layout>
                <c:manualLayout>
                  <c:x val="2.612906819157750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CE9-4EB0-B6F1-D33A3F9226A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10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Category 1</c:v>
                </c:pt>
              </c:strCache>
            </c:strRef>
          </c:cat>
          <c:val>
            <c:numRef>
              <c:f>Sheet1!$E$2</c:f>
              <c:numCache>
                <c:formatCode>0%</c:formatCode>
                <c:ptCount val="1"/>
                <c:pt idx="0">
                  <c:v>0.1</c:v>
                </c:pt>
              </c:numCache>
            </c:numRef>
          </c:val>
          <c:extLst>
            <c:ext xmlns:c16="http://schemas.microsoft.com/office/drawing/2014/chart" uri="{C3380CC4-5D6E-409C-BE32-E72D297353CC}">
              <c16:uniqueId val="{00000003-ECE9-4EB0-B6F1-D33A3F9226AD}"/>
            </c:ext>
          </c:extLst>
        </c:ser>
        <c:dLbls>
          <c:dLblPos val="ctr"/>
          <c:showLegendKey val="0"/>
          <c:showVal val="1"/>
          <c:showCatName val="0"/>
          <c:showSerName val="0"/>
          <c:showPercent val="0"/>
          <c:showBubbleSize val="0"/>
        </c:dLbls>
        <c:gapWidth val="79"/>
        <c:overlap val="100"/>
        <c:axId val="242561432"/>
        <c:axId val="242561824"/>
      </c:barChart>
      <c:catAx>
        <c:axId val="24256143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42561824"/>
        <c:crosses val="autoZero"/>
        <c:auto val="1"/>
        <c:lblAlgn val="ctr"/>
        <c:lblOffset val="100"/>
        <c:noMultiLvlLbl val="0"/>
      </c:catAx>
      <c:valAx>
        <c:axId val="242561824"/>
        <c:scaling>
          <c:orientation val="minMax"/>
        </c:scaling>
        <c:delete val="1"/>
        <c:axPos val="b"/>
        <c:numFmt formatCode="0%" sourceLinked="1"/>
        <c:majorTickMark val="none"/>
        <c:minorTickMark val="none"/>
        <c:tickLblPos val="nextTo"/>
        <c:crossAx val="242561432"/>
        <c:crosses val="autoZero"/>
        <c:crossBetween val="between"/>
      </c:valAx>
      <c:spPr>
        <a:solidFill>
          <a:schemeClr val="bg1"/>
        </a:solidFill>
        <a:ln>
          <a:solidFill>
            <a:schemeClr val="bg1"/>
          </a:solidFill>
        </a:ln>
        <a:effectLst/>
      </c:spPr>
    </c:plotArea>
    <c:plotVisOnly val="1"/>
    <c:dispBlanksAs val="gap"/>
    <c:showDLblsOverMax val="0"/>
  </c:chart>
  <c:spPr>
    <a:solidFill>
      <a:schemeClr val="bg1"/>
    </a:solidFill>
    <a:ln>
      <a:solidFill>
        <a:schemeClr val="bg1"/>
      </a:solidFill>
    </a:ln>
    <a:effectLst/>
  </c:spPr>
  <c:txPr>
    <a:bodyPr/>
    <a:lstStyle/>
    <a:p>
      <a:pPr>
        <a:defRPr/>
      </a:pPr>
      <a:endParaRPr lang="es-EC"/>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1.8663620136841075E-2"/>
          <c:y val="0.1523170678364768"/>
          <c:w val="0.91788007139789929"/>
          <c:h val="0.80288379456455938"/>
        </c:manualLayout>
      </c:layout>
      <c:barChart>
        <c:barDir val="bar"/>
        <c:grouping val="percentStacked"/>
        <c:varyColors val="0"/>
        <c:ser>
          <c:idx val="0"/>
          <c:order val="0"/>
          <c:tx>
            <c:strRef>
              <c:f>Sheet1!$B$1</c:f>
              <c:strCache>
                <c:ptCount val="1"/>
                <c:pt idx="0">
                  <c:v>Series 1</c:v>
                </c:pt>
              </c:strCache>
            </c:strRef>
          </c:tx>
          <c:spPr>
            <a:solidFill>
              <a:schemeClr val="accent5">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10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Category 1</c:v>
                </c:pt>
              </c:strCache>
            </c:strRef>
          </c:cat>
          <c:val>
            <c:numRef>
              <c:f>Sheet1!$B$2</c:f>
              <c:numCache>
                <c:formatCode>0%</c:formatCode>
                <c:ptCount val="1"/>
                <c:pt idx="0">
                  <c:v>0.16</c:v>
                </c:pt>
              </c:numCache>
            </c:numRef>
          </c:val>
          <c:extLst>
            <c:ext xmlns:c16="http://schemas.microsoft.com/office/drawing/2014/chart" uri="{C3380CC4-5D6E-409C-BE32-E72D297353CC}">
              <c16:uniqueId val="{00000000-AA25-4532-BFCA-0FD0A801282F}"/>
            </c:ext>
          </c:extLst>
        </c:ser>
        <c:ser>
          <c:idx val="1"/>
          <c:order val="1"/>
          <c:tx>
            <c:strRef>
              <c:f>Sheet1!$C$1</c:f>
              <c:strCache>
                <c:ptCount val="1"/>
                <c:pt idx="0">
                  <c:v>Series 2</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10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Category 1</c:v>
                </c:pt>
              </c:strCache>
            </c:strRef>
          </c:cat>
          <c:val>
            <c:numRef>
              <c:f>Sheet1!$C$2</c:f>
              <c:numCache>
                <c:formatCode>0%</c:formatCode>
                <c:ptCount val="1"/>
                <c:pt idx="0">
                  <c:v>0.37</c:v>
                </c:pt>
              </c:numCache>
            </c:numRef>
          </c:val>
          <c:extLst>
            <c:ext xmlns:c16="http://schemas.microsoft.com/office/drawing/2014/chart" uri="{C3380CC4-5D6E-409C-BE32-E72D297353CC}">
              <c16:uniqueId val="{00000001-AA25-4532-BFCA-0FD0A801282F}"/>
            </c:ext>
          </c:extLst>
        </c:ser>
        <c:ser>
          <c:idx val="2"/>
          <c:order val="2"/>
          <c:tx>
            <c:strRef>
              <c:f>Sheet1!$D$1</c:f>
              <c:strCache>
                <c:ptCount val="1"/>
                <c:pt idx="0">
                  <c:v>Series 3</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10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Category 1</c:v>
                </c:pt>
              </c:strCache>
            </c:strRef>
          </c:cat>
          <c:val>
            <c:numRef>
              <c:f>Sheet1!$D$2</c:f>
              <c:numCache>
                <c:formatCode>0%</c:formatCode>
                <c:ptCount val="1"/>
                <c:pt idx="0">
                  <c:v>0.26</c:v>
                </c:pt>
              </c:numCache>
            </c:numRef>
          </c:val>
          <c:extLst>
            <c:ext xmlns:c16="http://schemas.microsoft.com/office/drawing/2014/chart" uri="{C3380CC4-5D6E-409C-BE32-E72D297353CC}">
              <c16:uniqueId val="{00000002-AA25-4532-BFCA-0FD0A801282F}"/>
            </c:ext>
          </c:extLst>
        </c:ser>
        <c:ser>
          <c:idx val="3"/>
          <c:order val="3"/>
          <c:tx>
            <c:strRef>
              <c:f>Sheet1!$E$1</c:f>
              <c:strCache>
                <c:ptCount val="1"/>
                <c:pt idx="0">
                  <c:v>Series 4</c:v>
                </c:pt>
              </c:strCache>
            </c:strRef>
          </c:tx>
          <c:spPr>
            <a:solidFill>
              <a:schemeClr val="accent5">
                <a:tint val="58000"/>
              </a:schemeClr>
            </a:solidFill>
            <a:ln>
              <a:noFill/>
            </a:ln>
            <a:effectLst/>
          </c:spPr>
          <c:invertIfNegative val="0"/>
          <c:dLbls>
            <c:dLbl>
              <c:idx val="0"/>
              <c:layout>
                <c:manualLayout>
                  <c:x val="2.612906819157750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25-4532-BFCA-0FD0A801282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10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Category 1</c:v>
                </c:pt>
              </c:strCache>
            </c:strRef>
          </c:cat>
          <c:val>
            <c:numRef>
              <c:f>Sheet1!$E$2</c:f>
              <c:numCache>
                <c:formatCode>0%</c:formatCode>
                <c:ptCount val="1"/>
                <c:pt idx="0">
                  <c:v>0.21</c:v>
                </c:pt>
              </c:numCache>
            </c:numRef>
          </c:val>
          <c:extLst>
            <c:ext xmlns:c16="http://schemas.microsoft.com/office/drawing/2014/chart" uri="{C3380CC4-5D6E-409C-BE32-E72D297353CC}">
              <c16:uniqueId val="{00000004-AA25-4532-BFCA-0FD0A801282F}"/>
            </c:ext>
          </c:extLst>
        </c:ser>
        <c:dLbls>
          <c:dLblPos val="ctr"/>
          <c:showLegendKey val="0"/>
          <c:showVal val="1"/>
          <c:showCatName val="0"/>
          <c:showSerName val="0"/>
          <c:showPercent val="0"/>
          <c:showBubbleSize val="0"/>
        </c:dLbls>
        <c:gapWidth val="79"/>
        <c:overlap val="100"/>
        <c:axId val="242561432"/>
        <c:axId val="242561824"/>
      </c:barChart>
      <c:catAx>
        <c:axId val="24256143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42561824"/>
        <c:crosses val="autoZero"/>
        <c:auto val="1"/>
        <c:lblAlgn val="ctr"/>
        <c:lblOffset val="100"/>
        <c:noMultiLvlLbl val="0"/>
      </c:catAx>
      <c:valAx>
        <c:axId val="242561824"/>
        <c:scaling>
          <c:orientation val="minMax"/>
        </c:scaling>
        <c:delete val="1"/>
        <c:axPos val="b"/>
        <c:numFmt formatCode="0%" sourceLinked="1"/>
        <c:majorTickMark val="none"/>
        <c:minorTickMark val="none"/>
        <c:tickLblPos val="nextTo"/>
        <c:crossAx val="242561432"/>
        <c:crosses val="autoZero"/>
        <c:crossBetween val="between"/>
      </c:valAx>
      <c:spPr>
        <a:solidFill>
          <a:schemeClr val="bg1"/>
        </a:solidFill>
        <a:ln>
          <a:solidFill>
            <a:schemeClr val="bg1"/>
          </a:solidFill>
        </a:ln>
        <a:effectLst/>
      </c:spPr>
    </c:plotArea>
    <c:plotVisOnly val="1"/>
    <c:dispBlanksAs val="gap"/>
    <c:showDLblsOverMax val="0"/>
  </c:chart>
  <c:spPr>
    <a:solidFill>
      <a:schemeClr val="bg1"/>
    </a:solidFill>
    <a:ln>
      <a:solidFill>
        <a:schemeClr val="bg1"/>
      </a:solidFill>
    </a:ln>
    <a:effectLst/>
  </c:spPr>
  <c:txPr>
    <a:bodyPr/>
    <a:lstStyle/>
    <a:p>
      <a:pPr>
        <a:defRPr/>
      </a:pPr>
      <a:endParaRPr lang="es-EC"/>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84180376688851"/>
          <c:y val="4.0540556922373815E-2"/>
          <c:w val="0.7494596011071234"/>
          <c:h val="0.74654702227350334"/>
        </c:manualLayout>
      </c:layout>
      <c:barChart>
        <c:barDir val="bar"/>
        <c:grouping val="stacked"/>
        <c:varyColors val="0"/>
        <c:ser>
          <c:idx val="0"/>
          <c:order val="0"/>
          <c:tx>
            <c:strRef>
              <c:f>'AF CONSOLIDADO'!$B$13</c:f>
              <c:strCache>
                <c:ptCount val="1"/>
                <c:pt idx="0">
                  <c:v>ENERO</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'AF CONSOLIDADO'!$A$14:$A$25</c:f>
              <c:strCache>
                <c:ptCount val="11"/>
                <c:pt idx="0">
                  <c:v>0-1 SBU</c:v>
                </c:pt>
                <c:pt idx="2">
                  <c:v>1-2 SBU</c:v>
                </c:pt>
                <c:pt idx="4">
                  <c:v>2-3 SBU</c:v>
                </c:pt>
                <c:pt idx="6">
                  <c:v>3-4 SBU</c:v>
                </c:pt>
                <c:pt idx="8">
                  <c:v>4-5 SBU</c:v>
                </c:pt>
                <c:pt idx="10">
                  <c:v>&gt; 5 SBU</c:v>
                </c:pt>
              </c:strCache>
            </c:strRef>
          </c:cat>
          <c:val>
            <c:numRef>
              <c:f>'AF CONSOLIDADO'!$B$14:$B$25</c:f>
              <c:numCache>
                <c:formatCode>General</c:formatCode>
                <c:ptCount val="12"/>
                <c:pt idx="0" formatCode="0.00">
                  <c:v>0.3</c:v>
                </c:pt>
                <c:pt idx="2" formatCode="0.00">
                  <c:v>0.30789473684210528</c:v>
                </c:pt>
                <c:pt idx="4" formatCode="0.00">
                  <c:v>0.35</c:v>
                </c:pt>
                <c:pt idx="6" formatCode="0.00">
                  <c:v>0.45</c:v>
                </c:pt>
                <c:pt idx="8" formatCode="0.00">
                  <c:v>0.47499999999999998</c:v>
                </c:pt>
                <c:pt idx="10" formatCode="0.00">
                  <c:v>0.5</c:v>
                </c:pt>
              </c:numCache>
            </c:numRef>
          </c:val>
          <c:extLst>
            <c:ext xmlns:c16="http://schemas.microsoft.com/office/drawing/2014/chart" uri="{C3380CC4-5D6E-409C-BE32-E72D297353CC}">
              <c16:uniqueId val="{00000000-58D7-4BA0-99AB-93ED4094AFCF}"/>
            </c:ext>
          </c:extLst>
        </c:ser>
        <c:ser>
          <c:idx val="1"/>
          <c:order val="1"/>
          <c:tx>
            <c:strRef>
              <c:f>'AF CONSOLIDADO'!$C$13</c:f>
              <c:strCache>
                <c:ptCount val="1"/>
                <c:pt idx="0">
                  <c:v>FEBRERO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'AF CONSOLIDADO'!$A$14:$A$25</c:f>
              <c:strCache>
                <c:ptCount val="11"/>
                <c:pt idx="0">
                  <c:v>0-1 SBU</c:v>
                </c:pt>
                <c:pt idx="2">
                  <c:v>1-2 SBU</c:v>
                </c:pt>
                <c:pt idx="4">
                  <c:v>2-3 SBU</c:v>
                </c:pt>
                <c:pt idx="6">
                  <c:v>3-4 SBU</c:v>
                </c:pt>
                <c:pt idx="8">
                  <c:v>4-5 SBU</c:v>
                </c:pt>
                <c:pt idx="10">
                  <c:v>&gt; 5 SBU</c:v>
                </c:pt>
              </c:strCache>
            </c:strRef>
          </c:cat>
          <c:val>
            <c:numRef>
              <c:f>'AF CONSOLIDADO'!$C$14:$C$25</c:f>
              <c:numCache>
                <c:formatCode>General</c:formatCode>
                <c:ptCount val="12"/>
                <c:pt idx="0" formatCode="0.00">
                  <c:v>0.3</c:v>
                </c:pt>
                <c:pt idx="2" formatCode="0.00">
                  <c:v>0.30789473684210528</c:v>
                </c:pt>
                <c:pt idx="4" formatCode="0.00">
                  <c:v>0.39166666666666661</c:v>
                </c:pt>
                <c:pt idx="6" formatCode="0.00">
                  <c:v>0.45</c:v>
                </c:pt>
                <c:pt idx="8" formatCode="0.00">
                  <c:v>0.5</c:v>
                </c:pt>
                <c:pt idx="10" formatCode="0.00">
                  <c:v>0.5</c:v>
                </c:pt>
              </c:numCache>
            </c:numRef>
          </c:val>
          <c:extLst>
            <c:ext xmlns:c16="http://schemas.microsoft.com/office/drawing/2014/chart" uri="{C3380CC4-5D6E-409C-BE32-E72D297353CC}">
              <c16:uniqueId val="{00000001-58D7-4BA0-99AB-93ED4094AFCF}"/>
            </c:ext>
          </c:extLst>
        </c:ser>
        <c:ser>
          <c:idx val="2"/>
          <c:order val="2"/>
          <c:tx>
            <c:strRef>
              <c:f>'AF CONSOLIDADO'!$D$13</c:f>
              <c:strCache>
                <c:ptCount val="1"/>
                <c:pt idx="0">
                  <c:v>MARZO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'AF CONSOLIDADO'!$A$14:$A$25</c:f>
              <c:strCache>
                <c:ptCount val="11"/>
                <c:pt idx="0">
                  <c:v>0-1 SBU</c:v>
                </c:pt>
                <c:pt idx="2">
                  <c:v>1-2 SBU</c:v>
                </c:pt>
                <c:pt idx="4">
                  <c:v>2-3 SBU</c:v>
                </c:pt>
                <c:pt idx="6">
                  <c:v>3-4 SBU</c:v>
                </c:pt>
                <c:pt idx="8">
                  <c:v>4-5 SBU</c:v>
                </c:pt>
                <c:pt idx="10">
                  <c:v>&gt; 5 SBU</c:v>
                </c:pt>
              </c:strCache>
            </c:strRef>
          </c:cat>
          <c:val>
            <c:numRef>
              <c:f>'AF CONSOLIDADO'!$D$14:$D$25</c:f>
              <c:numCache>
                <c:formatCode>General</c:formatCode>
                <c:ptCount val="12"/>
                <c:pt idx="0" formatCode="0.00">
                  <c:v>0.3</c:v>
                </c:pt>
                <c:pt idx="2" formatCode="0.00">
                  <c:v>0.34368421052631576</c:v>
                </c:pt>
                <c:pt idx="4" formatCode="0.00">
                  <c:v>0.44166666666666665</c:v>
                </c:pt>
                <c:pt idx="6" formatCode="0.00">
                  <c:v>0.5</c:v>
                </c:pt>
                <c:pt idx="8" formatCode="0.00">
                  <c:v>0.5</c:v>
                </c:pt>
                <c:pt idx="10" formatCode="0.00">
                  <c:v>0.5</c:v>
                </c:pt>
              </c:numCache>
            </c:numRef>
          </c:val>
          <c:extLst>
            <c:ext xmlns:c16="http://schemas.microsoft.com/office/drawing/2014/chart" uri="{C3380CC4-5D6E-409C-BE32-E72D297353CC}">
              <c16:uniqueId val="{00000002-58D7-4BA0-99AB-93ED4094AFCF}"/>
            </c:ext>
          </c:extLst>
        </c:ser>
        <c:ser>
          <c:idx val="3"/>
          <c:order val="3"/>
          <c:tx>
            <c:strRef>
              <c:f>'AF CONSOLIDADO'!$E$13</c:f>
              <c:strCache>
                <c:ptCount val="1"/>
                <c:pt idx="0">
                  <c:v>ABRIL</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'AF CONSOLIDADO'!$A$14:$A$25</c:f>
              <c:strCache>
                <c:ptCount val="11"/>
                <c:pt idx="0">
                  <c:v>0-1 SBU</c:v>
                </c:pt>
                <c:pt idx="2">
                  <c:v>1-2 SBU</c:v>
                </c:pt>
                <c:pt idx="4">
                  <c:v>2-3 SBU</c:v>
                </c:pt>
                <c:pt idx="6">
                  <c:v>3-4 SBU</c:v>
                </c:pt>
                <c:pt idx="8">
                  <c:v>4-5 SBU</c:v>
                </c:pt>
                <c:pt idx="10">
                  <c:v>&gt; 5 SBU</c:v>
                </c:pt>
              </c:strCache>
            </c:strRef>
          </c:cat>
          <c:val>
            <c:numRef>
              <c:f>'AF CONSOLIDADO'!$E$14:$E$25</c:f>
              <c:numCache>
                <c:formatCode>General</c:formatCode>
                <c:ptCount val="12"/>
                <c:pt idx="0" formatCode="0.00">
                  <c:v>0.3</c:v>
                </c:pt>
                <c:pt idx="2" formatCode="0.00">
                  <c:v>0.38621621621621627</c:v>
                </c:pt>
                <c:pt idx="6" formatCode="0.00">
                  <c:v>0.45</c:v>
                </c:pt>
              </c:numCache>
            </c:numRef>
          </c:val>
          <c:extLst>
            <c:ext xmlns:c16="http://schemas.microsoft.com/office/drawing/2014/chart" uri="{C3380CC4-5D6E-409C-BE32-E72D297353CC}">
              <c16:uniqueId val="{00000003-58D7-4BA0-99AB-93ED4094AFCF}"/>
            </c:ext>
          </c:extLst>
        </c:ser>
        <c:dLbls>
          <c:dLblPos val="ctr"/>
          <c:showLegendKey val="0"/>
          <c:showVal val="1"/>
          <c:showCatName val="0"/>
          <c:showSerName val="0"/>
          <c:showPercent val="0"/>
          <c:showBubbleSize val="0"/>
        </c:dLbls>
        <c:gapWidth val="79"/>
        <c:overlap val="100"/>
        <c:axId val="518576936"/>
        <c:axId val="518579288"/>
      </c:barChart>
      <c:catAx>
        <c:axId val="518576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bg2">
                        <a:lumMod val="10000"/>
                      </a:schemeClr>
                    </a:solidFill>
                    <a:latin typeface="+mn-lt"/>
                    <a:ea typeface="+mn-ea"/>
                    <a:cs typeface="+mn-cs"/>
                  </a:defRPr>
                </a:pPr>
                <a:r>
                  <a:rPr lang="es-MX" dirty="0"/>
                  <a:t>INGRESO FAMILIAR</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bg2">
                      <a:lumMod val="10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bg2">
                    <a:lumMod val="10000"/>
                  </a:schemeClr>
                </a:solidFill>
                <a:latin typeface="+mn-lt"/>
                <a:ea typeface="+mn-ea"/>
                <a:cs typeface="+mn-cs"/>
              </a:defRPr>
            </a:pPr>
            <a:endParaRPr lang="es-EC"/>
          </a:p>
        </c:txPr>
        <c:crossAx val="518579288"/>
        <c:crosses val="autoZero"/>
        <c:auto val="1"/>
        <c:lblAlgn val="ctr"/>
        <c:lblOffset val="100"/>
        <c:noMultiLvlLbl val="0"/>
      </c:catAx>
      <c:valAx>
        <c:axId val="518579288"/>
        <c:scaling>
          <c:orientation val="minMax"/>
        </c:scaling>
        <c:delete val="1"/>
        <c:axPos val="b"/>
        <c:title>
          <c:tx>
            <c:rich>
              <a:bodyPr rot="0" spcFirstLastPara="1" vertOverflow="ellipsis" vert="horz" wrap="square" anchor="ctr" anchorCtr="1"/>
              <a:lstStyle/>
              <a:p>
                <a:pPr>
                  <a:defRPr sz="1197" b="1" i="0" u="none" strike="noStrike" kern="1200" cap="all" baseline="0">
                    <a:solidFill>
                      <a:schemeClr val="accent5"/>
                    </a:solidFill>
                    <a:effectLst>
                      <a:outerShdw blurRad="38100" dist="38100" dir="2700000" algn="tl">
                        <a:srgbClr val="000000">
                          <a:alpha val="43137"/>
                        </a:srgbClr>
                      </a:outerShdw>
                    </a:effectLst>
                    <a:latin typeface="+mn-lt"/>
                    <a:ea typeface="+mn-ea"/>
                    <a:cs typeface="+mn-cs"/>
                  </a:defRPr>
                </a:pPr>
                <a:r>
                  <a:rPr lang="es-MX" b="1" dirty="0">
                    <a:solidFill>
                      <a:schemeClr val="accent5"/>
                    </a:solidFill>
                    <a:effectLst>
                      <a:outerShdw blurRad="38100" dist="38100" dir="2700000" algn="tl">
                        <a:srgbClr val="000000">
                          <a:alpha val="43137"/>
                        </a:srgbClr>
                      </a:outerShdw>
                    </a:effectLst>
                  </a:rPr>
                  <a:t>GASTOS FIJOS</a:t>
                </a:r>
              </a:p>
            </c:rich>
          </c:tx>
          <c:layout>
            <c:manualLayout>
              <c:xMode val="edge"/>
              <c:yMode val="edge"/>
              <c:x val="0.38213266158832598"/>
              <c:y val="0.802554943127334"/>
            </c:manualLayout>
          </c:layout>
          <c:overlay val="0"/>
          <c:spPr>
            <a:noFill/>
            <a:ln>
              <a:noFill/>
            </a:ln>
            <a:effectLst/>
          </c:spPr>
          <c:txPr>
            <a:bodyPr rot="0" spcFirstLastPara="1" vertOverflow="ellipsis" vert="horz" wrap="square" anchor="ctr" anchorCtr="1"/>
            <a:lstStyle/>
            <a:p>
              <a:pPr>
                <a:defRPr sz="1197" b="1" i="0" u="none" strike="noStrike" kern="1200" cap="all" baseline="0">
                  <a:solidFill>
                    <a:schemeClr val="accent5"/>
                  </a:solidFill>
                  <a:effectLst>
                    <a:outerShdw blurRad="38100" dist="38100" dir="2700000" algn="tl">
                      <a:srgbClr val="000000">
                        <a:alpha val="43137"/>
                      </a:srgbClr>
                    </a:outerShdw>
                  </a:effectLst>
                  <a:latin typeface="+mn-lt"/>
                  <a:ea typeface="+mn-ea"/>
                  <a:cs typeface="+mn-cs"/>
                </a:defRPr>
              </a:pPr>
              <a:endParaRPr lang="es-EC"/>
            </a:p>
          </c:txPr>
        </c:title>
        <c:numFmt formatCode="0.00" sourceLinked="1"/>
        <c:majorTickMark val="none"/>
        <c:minorTickMark val="none"/>
        <c:tickLblPos val="nextTo"/>
        <c:crossAx val="518576936"/>
        <c:crosses val="autoZero"/>
        <c:crossBetween val="between"/>
      </c:valAx>
      <c:spPr>
        <a:noFill/>
        <a:ln>
          <a:noFill/>
        </a:ln>
        <a:effectLst/>
      </c:spPr>
    </c:plotArea>
    <c:legend>
      <c:legendPos val="t"/>
      <c:layout>
        <c:manualLayout>
          <c:xMode val="edge"/>
          <c:yMode val="edge"/>
          <c:x val="0.15025262893494926"/>
          <c:y val="0.89213231568032803"/>
          <c:w val="0.67174841407541297"/>
          <c:h val="7.403912070247790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solidFill>
            <a:schemeClr val="bg2">
              <a:lumMod val="10000"/>
            </a:schemeClr>
          </a:solidFill>
        </a:defRPr>
      </a:pPr>
      <a:endParaRPr lang="es-EC"/>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4912732545311"/>
          <c:y val="5.2221256667869698E-2"/>
          <c:w val="0.74063187775409678"/>
          <c:h val="0.72688231012575277"/>
        </c:manualLayout>
      </c:layout>
      <c:barChart>
        <c:barDir val="bar"/>
        <c:grouping val="stacked"/>
        <c:varyColors val="0"/>
        <c:ser>
          <c:idx val="0"/>
          <c:order val="0"/>
          <c:tx>
            <c:strRef>
              <c:f>'AF CONSOLIDADO'!$I$13</c:f>
              <c:strCache>
                <c:ptCount val="1"/>
                <c:pt idx="0">
                  <c:v>ENERO</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'AF CONSOLIDADO'!$H$14:$H$25</c:f>
              <c:strCache>
                <c:ptCount val="11"/>
                <c:pt idx="0">
                  <c:v>0-1 SBU</c:v>
                </c:pt>
                <c:pt idx="2">
                  <c:v>1-2 SBU</c:v>
                </c:pt>
                <c:pt idx="4">
                  <c:v>2-3 SBU</c:v>
                </c:pt>
                <c:pt idx="6">
                  <c:v>3-4 SBU</c:v>
                </c:pt>
                <c:pt idx="8">
                  <c:v>4-5 SBU</c:v>
                </c:pt>
                <c:pt idx="10">
                  <c:v>&gt; 5 SBU</c:v>
                </c:pt>
              </c:strCache>
            </c:strRef>
          </c:cat>
          <c:val>
            <c:numRef>
              <c:f>'AF CONSOLIDADO'!$I$14:$I$25</c:f>
              <c:numCache>
                <c:formatCode>General</c:formatCode>
                <c:ptCount val="12"/>
                <c:pt idx="0" formatCode="0.00">
                  <c:v>0.36666666666666664</c:v>
                </c:pt>
                <c:pt idx="2" formatCode="0.00">
                  <c:v>0.35789473684210521</c:v>
                </c:pt>
                <c:pt idx="4" formatCode="0.00">
                  <c:v>0.37</c:v>
                </c:pt>
                <c:pt idx="6" formatCode="0.00">
                  <c:v>0.35333333333333333</c:v>
                </c:pt>
                <c:pt idx="8" formatCode="0.00">
                  <c:v>0.36666666666666664</c:v>
                </c:pt>
                <c:pt idx="10" formatCode="0.00">
                  <c:v>0.36000000000000004</c:v>
                </c:pt>
              </c:numCache>
            </c:numRef>
          </c:val>
          <c:extLst>
            <c:ext xmlns:c16="http://schemas.microsoft.com/office/drawing/2014/chart" uri="{C3380CC4-5D6E-409C-BE32-E72D297353CC}">
              <c16:uniqueId val="{00000000-6331-41B3-BF01-9B5314BCEB0D}"/>
            </c:ext>
          </c:extLst>
        </c:ser>
        <c:ser>
          <c:idx val="1"/>
          <c:order val="1"/>
          <c:tx>
            <c:strRef>
              <c:f>'AF CONSOLIDADO'!$J$13</c:f>
              <c:strCache>
                <c:ptCount val="1"/>
                <c:pt idx="0">
                  <c:v>FEBRERO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'AF CONSOLIDADO'!$H$14:$H$25</c:f>
              <c:strCache>
                <c:ptCount val="11"/>
                <c:pt idx="0">
                  <c:v>0-1 SBU</c:v>
                </c:pt>
                <c:pt idx="2">
                  <c:v>1-2 SBU</c:v>
                </c:pt>
                <c:pt idx="4">
                  <c:v>2-3 SBU</c:v>
                </c:pt>
                <c:pt idx="6">
                  <c:v>3-4 SBU</c:v>
                </c:pt>
                <c:pt idx="8">
                  <c:v>4-5 SBU</c:v>
                </c:pt>
                <c:pt idx="10">
                  <c:v>&gt; 5 SBU</c:v>
                </c:pt>
              </c:strCache>
            </c:strRef>
          </c:cat>
          <c:val>
            <c:numRef>
              <c:f>'AF CONSOLIDADO'!$J$14:$J$25</c:f>
              <c:numCache>
                <c:formatCode>General</c:formatCode>
                <c:ptCount val="12"/>
                <c:pt idx="0" formatCode="0.00">
                  <c:v>0.32499999999999996</c:v>
                </c:pt>
                <c:pt idx="2" formatCode="0.00">
                  <c:v>0.35</c:v>
                </c:pt>
                <c:pt idx="4" formatCode="0.00">
                  <c:v>0.375</c:v>
                </c:pt>
                <c:pt idx="6" formatCode="0.00">
                  <c:v>0.45</c:v>
                </c:pt>
                <c:pt idx="8" formatCode="0.00">
                  <c:v>0.47916666666666663</c:v>
                </c:pt>
                <c:pt idx="10" formatCode="0.00">
                  <c:v>0.5</c:v>
                </c:pt>
              </c:numCache>
            </c:numRef>
          </c:val>
          <c:extLst>
            <c:ext xmlns:c16="http://schemas.microsoft.com/office/drawing/2014/chart" uri="{C3380CC4-5D6E-409C-BE32-E72D297353CC}">
              <c16:uniqueId val="{00000001-6331-41B3-BF01-9B5314BCEB0D}"/>
            </c:ext>
          </c:extLst>
        </c:ser>
        <c:ser>
          <c:idx val="2"/>
          <c:order val="2"/>
          <c:tx>
            <c:strRef>
              <c:f>'AF CONSOLIDADO'!$K$13</c:f>
              <c:strCache>
                <c:ptCount val="1"/>
                <c:pt idx="0">
                  <c:v>MARZO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'AF CONSOLIDADO'!$H$14:$H$25</c:f>
              <c:strCache>
                <c:ptCount val="11"/>
                <c:pt idx="0">
                  <c:v>0-1 SBU</c:v>
                </c:pt>
                <c:pt idx="2">
                  <c:v>1-2 SBU</c:v>
                </c:pt>
                <c:pt idx="4">
                  <c:v>2-3 SBU</c:v>
                </c:pt>
                <c:pt idx="6">
                  <c:v>3-4 SBU</c:v>
                </c:pt>
                <c:pt idx="8">
                  <c:v>4-5 SBU</c:v>
                </c:pt>
                <c:pt idx="10">
                  <c:v>&gt; 5 SBU</c:v>
                </c:pt>
              </c:strCache>
            </c:strRef>
          </c:cat>
          <c:val>
            <c:numRef>
              <c:f>'AF CONSOLIDADO'!$K$14:$K$25</c:f>
              <c:numCache>
                <c:formatCode>General</c:formatCode>
                <c:ptCount val="12"/>
                <c:pt idx="0" formatCode="0.00">
                  <c:v>0.3</c:v>
                </c:pt>
                <c:pt idx="2" formatCode="0.00">
                  <c:v>0.3</c:v>
                </c:pt>
                <c:pt idx="4" formatCode="0.00">
                  <c:v>0.33333333333333337</c:v>
                </c:pt>
                <c:pt idx="6" formatCode="0.00">
                  <c:v>0.35</c:v>
                </c:pt>
                <c:pt idx="8" formatCode="0.00">
                  <c:v>0.44166666666666665</c:v>
                </c:pt>
                <c:pt idx="10" formatCode="0.00">
                  <c:v>0.45</c:v>
                </c:pt>
              </c:numCache>
            </c:numRef>
          </c:val>
          <c:extLst>
            <c:ext xmlns:c16="http://schemas.microsoft.com/office/drawing/2014/chart" uri="{C3380CC4-5D6E-409C-BE32-E72D297353CC}">
              <c16:uniqueId val="{00000002-6331-41B3-BF01-9B5314BCEB0D}"/>
            </c:ext>
          </c:extLst>
        </c:ser>
        <c:ser>
          <c:idx val="3"/>
          <c:order val="3"/>
          <c:tx>
            <c:strRef>
              <c:f>'AF CONSOLIDADO'!$L$13</c:f>
              <c:strCache>
                <c:ptCount val="1"/>
                <c:pt idx="0">
                  <c:v>ABRIL</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'AF CONSOLIDADO'!$H$14:$H$25</c:f>
              <c:strCache>
                <c:ptCount val="11"/>
                <c:pt idx="0">
                  <c:v>0-1 SBU</c:v>
                </c:pt>
                <c:pt idx="2">
                  <c:v>1-2 SBU</c:v>
                </c:pt>
                <c:pt idx="4">
                  <c:v>2-3 SBU</c:v>
                </c:pt>
                <c:pt idx="6">
                  <c:v>3-4 SBU</c:v>
                </c:pt>
                <c:pt idx="8">
                  <c:v>4-5 SBU</c:v>
                </c:pt>
                <c:pt idx="10">
                  <c:v>&gt; 5 SBU</c:v>
                </c:pt>
              </c:strCache>
            </c:strRef>
          </c:cat>
          <c:val>
            <c:numRef>
              <c:f>'AF CONSOLIDADO'!$L$14:$L$25</c:f>
              <c:numCache>
                <c:formatCode>General</c:formatCode>
                <c:ptCount val="12"/>
                <c:pt idx="0" formatCode="0.00">
                  <c:v>0.3</c:v>
                </c:pt>
                <c:pt idx="2" formatCode="0.00">
                  <c:v>0.35216216216216223</c:v>
                </c:pt>
                <c:pt idx="6" formatCode="###0.00">
                  <c:v>0.45</c:v>
                </c:pt>
              </c:numCache>
            </c:numRef>
          </c:val>
          <c:extLst>
            <c:ext xmlns:c16="http://schemas.microsoft.com/office/drawing/2014/chart" uri="{C3380CC4-5D6E-409C-BE32-E72D297353CC}">
              <c16:uniqueId val="{00000003-6331-41B3-BF01-9B5314BCEB0D}"/>
            </c:ext>
          </c:extLst>
        </c:ser>
        <c:dLbls>
          <c:dLblPos val="ctr"/>
          <c:showLegendKey val="0"/>
          <c:showVal val="1"/>
          <c:showCatName val="0"/>
          <c:showSerName val="0"/>
          <c:showPercent val="0"/>
          <c:showBubbleSize val="0"/>
        </c:dLbls>
        <c:gapWidth val="79"/>
        <c:overlap val="100"/>
        <c:axId val="518798160"/>
        <c:axId val="518798552"/>
      </c:barChart>
      <c:catAx>
        <c:axId val="518798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bg2">
                        <a:lumMod val="10000"/>
                      </a:schemeClr>
                    </a:solidFill>
                    <a:latin typeface="+mn-lt"/>
                    <a:ea typeface="+mn-ea"/>
                    <a:cs typeface="+mn-cs"/>
                  </a:defRPr>
                </a:pPr>
                <a:r>
                  <a:rPr lang="es-MX" dirty="0"/>
                  <a:t>INGRESO FAMILIAR</a:t>
                </a:r>
                <a:endParaRPr lang="es-EC" dirty="0"/>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bg2">
                      <a:lumMod val="10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bg2">
                    <a:lumMod val="10000"/>
                  </a:schemeClr>
                </a:solidFill>
                <a:latin typeface="+mn-lt"/>
                <a:ea typeface="+mn-ea"/>
                <a:cs typeface="+mn-cs"/>
              </a:defRPr>
            </a:pPr>
            <a:endParaRPr lang="es-EC"/>
          </a:p>
        </c:txPr>
        <c:crossAx val="518798552"/>
        <c:crosses val="autoZero"/>
        <c:auto val="1"/>
        <c:lblAlgn val="ctr"/>
        <c:lblOffset val="100"/>
        <c:noMultiLvlLbl val="0"/>
      </c:catAx>
      <c:valAx>
        <c:axId val="518798552"/>
        <c:scaling>
          <c:orientation val="minMax"/>
        </c:scaling>
        <c:delete val="1"/>
        <c:axPos val="b"/>
        <c:title>
          <c:tx>
            <c:rich>
              <a:bodyPr rot="0" spcFirstLastPara="1" vertOverflow="ellipsis" vert="horz" wrap="square" anchor="ctr" anchorCtr="1"/>
              <a:lstStyle/>
              <a:p>
                <a:pPr>
                  <a:defRPr sz="1197" b="1" i="0" u="none" strike="noStrike" kern="1200" cap="all" baseline="0">
                    <a:solidFill>
                      <a:schemeClr val="accent5"/>
                    </a:solidFill>
                    <a:effectLst>
                      <a:outerShdw blurRad="38100" dist="38100" dir="2700000" algn="tl">
                        <a:srgbClr val="000000">
                          <a:alpha val="43137"/>
                        </a:srgbClr>
                      </a:outerShdw>
                    </a:effectLst>
                    <a:latin typeface="+mn-lt"/>
                    <a:ea typeface="+mn-ea"/>
                    <a:cs typeface="+mn-cs"/>
                  </a:defRPr>
                </a:pPr>
                <a:r>
                  <a:rPr lang="es-MX" b="1" dirty="0">
                    <a:solidFill>
                      <a:schemeClr val="accent5"/>
                    </a:solidFill>
                    <a:effectLst>
                      <a:outerShdw blurRad="38100" dist="38100" dir="2700000" algn="tl">
                        <a:srgbClr val="000000">
                          <a:alpha val="43137"/>
                        </a:srgbClr>
                      </a:outerShdw>
                    </a:effectLst>
                  </a:rPr>
                  <a:t>GASTOS VARIABLES NECESARIOS</a:t>
                </a:r>
                <a:endParaRPr lang="es-EC" b="1" dirty="0">
                  <a:solidFill>
                    <a:schemeClr val="accent5"/>
                  </a:solidFill>
                  <a:effectLst>
                    <a:outerShdw blurRad="38100" dist="38100" dir="2700000" algn="tl">
                      <a:srgbClr val="000000">
                        <a:alpha val="43137"/>
                      </a:srgbClr>
                    </a:outerShdw>
                  </a:effectLst>
                </a:endParaRPr>
              </a:p>
            </c:rich>
          </c:tx>
          <c:layout>
            <c:manualLayout>
              <c:xMode val="edge"/>
              <c:yMode val="edge"/>
              <c:x val="0.27094366565627753"/>
              <c:y val="0.79908801972380006"/>
            </c:manualLayout>
          </c:layout>
          <c:overlay val="0"/>
          <c:spPr>
            <a:noFill/>
            <a:ln>
              <a:noFill/>
            </a:ln>
            <a:effectLst/>
          </c:spPr>
          <c:txPr>
            <a:bodyPr rot="0" spcFirstLastPara="1" vertOverflow="ellipsis" vert="horz" wrap="square" anchor="ctr" anchorCtr="1"/>
            <a:lstStyle/>
            <a:p>
              <a:pPr>
                <a:defRPr sz="1197" b="1" i="0" u="none" strike="noStrike" kern="1200" cap="all" baseline="0">
                  <a:solidFill>
                    <a:schemeClr val="accent5"/>
                  </a:solidFill>
                  <a:effectLst>
                    <a:outerShdw blurRad="38100" dist="38100" dir="2700000" algn="tl">
                      <a:srgbClr val="000000">
                        <a:alpha val="43137"/>
                      </a:srgbClr>
                    </a:outerShdw>
                  </a:effectLst>
                  <a:latin typeface="+mn-lt"/>
                  <a:ea typeface="+mn-ea"/>
                  <a:cs typeface="+mn-cs"/>
                </a:defRPr>
              </a:pPr>
              <a:endParaRPr lang="es-EC"/>
            </a:p>
          </c:txPr>
        </c:title>
        <c:numFmt formatCode="0.00" sourceLinked="1"/>
        <c:majorTickMark val="none"/>
        <c:minorTickMark val="none"/>
        <c:tickLblPos val="nextTo"/>
        <c:crossAx val="518798160"/>
        <c:crosses val="autoZero"/>
        <c:crossBetween val="between"/>
      </c:valAx>
      <c:spPr>
        <a:noFill/>
        <a:ln>
          <a:noFill/>
        </a:ln>
        <a:effectLst/>
      </c:spPr>
    </c:plotArea>
    <c:legend>
      <c:legendPos val="t"/>
      <c:layout>
        <c:manualLayout>
          <c:xMode val="edge"/>
          <c:yMode val="edge"/>
          <c:x val="0.1405753295019149"/>
          <c:y val="0.88803086727167269"/>
          <c:w val="0.64790007006558292"/>
          <c:h val="7.688543220242700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solidFill>
            <a:schemeClr val="bg2">
              <a:lumMod val="10000"/>
            </a:schemeClr>
          </a:solidFill>
        </a:defRPr>
      </a:pPr>
      <a:endParaRPr lang="es-EC"/>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36092079399172"/>
          <c:y val="3.4941467661786137E-2"/>
          <c:w val="0.71712104168797086"/>
          <c:h val="0.6909880349939358"/>
        </c:manualLayout>
      </c:layout>
      <c:barChart>
        <c:barDir val="bar"/>
        <c:grouping val="stacked"/>
        <c:varyColors val="0"/>
        <c:ser>
          <c:idx val="0"/>
          <c:order val="0"/>
          <c:tx>
            <c:strRef>
              <c:f>'AF CONSOLIDADO'!$B$30</c:f>
              <c:strCache>
                <c:ptCount val="1"/>
                <c:pt idx="0">
                  <c:v>ENERO</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'AF CONSOLIDADO'!$A$31:$A$42</c:f>
              <c:strCache>
                <c:ptCount val="11"/>
                <c:pt idx="0">
                  <c:v>0-1 SBU</c:v>
                </c:pt>
                <c:pt idx="2">
                  <c:v>1-2 SBU</c:v>
                </c:pt>
                <c:pt idx="4">
                  <c:v>2-3 SBU</c:v>
                </c:pt>
                <c:pt idx="6">
                  <c:v>3-4 SBU</c:v>
                </c:pt>
                <c:pt idx="8">
                  <c:v>4-5 SBU</c:v>
                </c:pt>
                <c:pt idx="10">
                  <c:v>&gt; 5 SBU</c:v>
                </c:pt>
              </c:strCache>
            </c:strRef>
          </c:cat>
          <c:val>
            <c:numRef>
              <c:f>'AF CONSOLIDADO'!$B$31:$B$42</c:f>
              <c:numCache>
                <c:formatCode>General</c:formatCode>
                <c:ptCount val="12"/>
                <c:pt idx="0" formatCode="0.00">
                  <c:v>0.33749999999999997</c:v>
                </c:pt>
                <c:pt idx="2" formatCode="0.00">
                  <c:v>0.31894736842105265</c:v>
                </c:pt>
                <c:pt idx="4" formatCode="0.00">
                  <c:v>0.33416666666666667</c:v>
                </c:pt>
                <c:pt idx="6" formatCode="0.00">
                  <c:v>0.31666666666666665</c:v>
                </c:pt>
                <c:pt idx="8" formatCode="0.00">
                  <c:v>0.33166666666666667</c:v>
                </c:pt>
                <c:pt idx="10" formatCode="0.00">
                  <c:v>0.32333333333333331</c:v>
                </c:pt>
              </c:numCache>
            </c:numRef>
          </c:val>
          <c:extLst>
            <c:ext xmlns:c16="http://schemas.microsoft.com/office/drawing/2014/chart" uri="{C3380CC4-5D6E-409C-BE32-E72D297353CC}">
              <c16:uniqueId val="{00000000-7352-44DD-9C6A-63A7A541EDED}"/>
            </c:ext>
          </c:extLst>
        </c:ser>
        <c:ser>
          <c:idx val="1"/>
          <c:order val="1"/>
          <c:tx>
            <c:strRef>
              <c:f>'AF CONSOLIDADO'!$C$30</c:f>
              <c:strCache>
                <c:ptCount val="1"/>
                <c:pt idx="0">
                  <c:v>FEBRERO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'AF CONSOLIDADO'!$A$31:$A$42</c:f>
              <c:strCache>
                <c:ptCount val="11"/>
                <c:pt idx="0">
                  <c:v>0-1 SBU</c:v>
                </c:pt>
                <c:pt idx="2">
                  <c:v>1-2 SBU</c:v>
                </c:pt>
                <c:pt idx="4">
                  <c:v>2-3 SBU</c:v>
                </c:pt>
                <c:pt idx="6">
                  <c:v>3-4 SBU</c:v>
                </c:pt>
                <c:pt idx="8">
                  <c:v>4-5 SBU</c:v>
                </c:pt>
                <c:pt idx="10">
                  <c:v>&gt; 5 SBU</c:v>
                </c:pt>
              </c:strCache>
            </c:strRef>
          </c:cat>
          <c:val>
            <c:numRef>
              <c:f>'AF CONSOLIDADO'!$C$31:$C$42</c:f>
              <c:numCache>
                <c:formatCode>General</c:formatCode>
                <c:ptCount val="12"/>
                <c:pt idx="0" formatCode="0.00">
                  <c:v>0.3</c:v>
                </c:pt>
                <c:pt idx="2" formatCode="0.00">
                  <c:v>0.34578947368421048</c:v>
                </c:pt>
                <c:pt idx="4" formatCode="0.00">
                  <c:v>0.35</c:v>
                </c:pt>
                <c:pt idx="6" formatCode="0.00">
                  <c:v>0.35</c:v>
                </c:pt>
                <c:pt idx="8" formatCode="0.00">
                  <c:v>0.42500000000000004</c:v>
                </c:pt>
                <c:pt idx="10" formatCode="0.00">
                  <c:v>0.45</c:v>
                </c:pt>
              </c:numCache>
            </c:numRef>
          </c:val>
          <c:extLst>
            <c:ext xmlns:c16="http://schemas.microsoft.com/office/drawing/2014/chart" uri="{C3380CC4-5D6E-409C-BE32-E72D297353CC}">
              <c16:uniqueId val="{00000001-7352-44DD-9C6A-63A7A541EDED}"/>
            </c:ext>
          </c:extLst>
        </c:ser>
        <c:ser>
          <c:idx val="2"/>
          <c:order val="2"/>
          <c:tx>
            <c:strRef>
              <c:f>'AF CONSOLIDADO'!$D$30</c:f>
              <c:strCache>
                <c:ptCount val="1"/>
                <c:pt idx="0">
                  <c:v>MARZO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'AF CONSOLIDADO'!$A$31:$A$42</c:f>
              <c:strCache>
                <c:ptCount val="11"/>
                <c:pt idx="0">
                  <c:v>0-1 SBU</c:v>
                </c:pt>
                <c:pt idx="2">
                  <c:v>1-2 SBU</c:v>
                </c:pt>
                <c:pt idx="4">
                  <c:v>2-3 SBU</c:v>
                </c:pt>
                <c:pt idx="6">
                  <c:v>3-4 SBU</c:v>
                </c:pt>
                <c:pt idx="8">
                  <c:v>4-5 SBU</c:v>
                </c:pt>
                <c:pt idx="10">
                  <c:v>&gt; 5 SBU</c:v>
                </c:pt>
              </c:strCache>
            </c:strRef>
          </c:cat>
          <c:val>
            <c:numRef>
              <c:f>'AF CONSOLIDADO'!$D$31:$D$42</c:f>
              <c:numCache>
                <c:formatCode>General</c:formatCode>
                <c:ptCount val="12"/>
                <c:pt idx="0" formatCode="0.00">
                  <c:v>0.35</c:v>
                </c:pt>
                <c:pt idx="2" formatCode="0.00">
                  <c:v>0.35</c:v>
                </c:pt>
                <c:pt idx="4" formatCode="0.00">
                  <c:v>0.35</c:v>
                </c:pt>
                <c:pt idx="6" formatCode="0.00">
                  <c:v>0.38333333333333336</c:v>
                </c:pt>
                <c:pt idx="8" formatCode="0.00">
                  <c:v>0.45</c:v>
                </c:pt>
                <c:pt idx="10" formatCode="0.00">
                  <c:v>0.45</c:v>
                </c:pt>
              </c:numCache>
            </c:numRef>
          </c:val>
          <c:extLst>
            <c:ext xmlns:c16="http://schemas.microsoft.com/office/drawing/2014/chart" uri="{C3380CC4-5D6E-409C-BE32-E72D297353CC}">
              <c16:uniqueId val="{00000002-7352-44DD-9C6A-63A7A541EDED}"/>
            </c:ext>
          </c:extLst>
        </c:ser>
        <c:ser>
          <c:idx val="3"/>
          <c:order val="3"/>
          <c:tx>
            <c:strRef>
              <c:f>'AF CONSOLIDADO'!$E$30</c:f>
              <c:strCache>
                <c:ptCount val="1"/>
                <c:pt idx="0">
                  <c:v>ABRIL</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'AF CONSOLIDADO'!$A$31:$A$42</c:f>
              <c:strCache>
                <c:ptCount val="11"/>
                <c:pt idx="0">
                  <c:v>0-1 SBU</c:v>
                </c:pt>
                <c:pt idx="2">
                  <c:v>1-2 SBU</c:v>
                </c:pt>
                <c:pt idx="4">
                  <c:v>2-3 SBU</c:v>
                </c:pt>
                <c:pt idx="6">
                  <c:v>3-4 SBU</c:v>
                </c:pt>
                <c:pt idx="8">
                  <c:v>4-5 SBU</c:v>
                </c:pt>
                <c:pt idx="10">
                  <c:v>&gt; 5 SBU</c:v>
                </c:pt>
              </c:strCache>
            </c:strRef>
          </c:cat>
          <c:val>
            <c:numRef>
              <c:f>'AF CONSOLIDADO'!$E$31:$E$42</c:f>
              <c:numCache>
                <c:formatCode>General</c:formatCode>
                <c:ptCount val="12"/>
                <c:pt idx="0" formatCode="0.00">
                  <c:v>0.3</c:v>
                </c:pt>
                <c:pt idx="2" formatCode="0.00">
                  <c:v>0.33378378378378382</c:v>
                </c:pt>
                <c:pt idx="6" formatCode="0.00">
                  <c:v>0.35</c:v>
                </c:pt>
              </c:numCache>
            </c:numRef>
          </c:val>
          <c:extLst>
            <c:ext xmlns:c16="http://schemas.microsoft.com/office/drawing/2014/chart" uri="{C3380CC4-5D6E-409C-BE32-E72D297353CC}">
              <c16:uniqueId val="{00000003-7352-44DD-9C6A-63A7A541EDED}"/>
            </c:ext>
          </c:extLst>
        </c:ser>
        <c:dLbls>
          <c:dLblPos val="ctr"/>
          <c:showLegendKey val="0"/>
          <c:showVal val="1"/>
          <c:showCatName val="0"/>
          <c:showSerName val="0"/>
          <c:showPercent val="0"/>
          <c:showBubbleSize val="0"/>
        </c:dLbls>
        <c:gapWidth val="79"/>
        <c:overlap val="100"/>
        <c:axId val="518799728"/>
        <c:axId val="518800904"/>
      </c:barChart>
      <c:catAx>
        <c:axId val="5187997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bg2">
                        <a:lumMod val="10000"/>
                      </a:schemeClr>
                    </a:solidFill>
                    <a:latin typeface="+mn-lt"/>
                    <a:ea typeface="+mn-ea"/>
                    <a:cs typeface="+mn-cs"/>
                  </a:defRPr>
                </a:pPr>
                <a:r>
                  <a:rPr lang="es-MX" dirty="0"/>
                  <a:t>INGRESO FAMILIAR</a:t>
                </a:r>
                <a:endParaRPr lang="es-EC" dirty="0"/>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bg2">
                      <a:lumMod val="10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bg2">
                    <a:lumMod val="10000"/>
                  </a:schemeClr>
                </a:solidFill>
                <a:latin typeface="+mn-lt"/>
                <a:ea typeface="+mn-ea"/>
                <a:cs typeface="+mn-cs"/>
              </a:defRPr>
            </a:pPr>
            <a:endParaRPr lang="es-EC"/>
          </a:p>
        </c:txPr>
        <c:crossAx val="518800904"/>
        <c:crosses val="autoZero"/>
        <c:auto val="1"/>
        <c:lblAlgn val="ctr"/>
        <c:lblOffset val="100"/>
        <c:noMultiLvlLbl val="0"/>
      </c:catAx>
      <c:valAx>
        <c:axId val="518800904"/>
        <c:scaling>
          <c:orientation val="minMax"/>
        </c:scaling>
        <c:delete val="1"/>
        <c:axPos val="b"/>
        <c:title>
          <c:tx>
            <c:rich>
              <a:bodyPr rot="0" spcFirstLastPara="1" vertOverflow="ellipsis" vert="horz" wrap="square" anchor="ctr" anchorCtr="1"/>
              <a:lstStyle/>
              <a:p>
                <a:pPr>
                  <a:defRPr sz="1197" b="1" i="0" u="none" strike="noStrike" kern="1200" cap="all" baseline="0">
                    <a:solidFill>
                      <a:schemeClr val="accent5"/>
                    </a:solidFill>
                    <a:effectLst>
                      <a:outerShdw blurRad="38100" dist="38100" dir="2700000" algn="tl">
                        <a:srgbClr val="000000">
                          <a:alpha val="43137"/>
                        </a:srgbClr>
                      </a:outerShdw>
                    </a:effectLst>
                    <a:latin typeface="+mn-lt"/>
                    <a:ea typeface="+mn-ea"/>
                    <a:cs typeface="+mn-cs"/>
                  </a:defRPr>
                </a:pPr>
                <a:r>
                  <a:rPr lang="es-MX" b="1">
                    <a:solidFill>
                      <a:schemeClr val="accent5"/>
                    </a:solidFill>
                    <a:effectLst>
                      <a:outerShdw blurRad="38100" dist="38100" dir="2700000" algn="tl">
                        <a:srgbClr val="000000">
                          <a:alpha val="43137"/>
                        </a:srgbClr>
                      </a:outerShdw>
                    </a:effectLst>
                  </a:rPr>
                  <a:t>GASTOS VARIABLES PRESCINDIBLES</a:t>
                </a:r>
                <a:endParaRPr lang="es-EC" b="1">
                  <a:solidFill>
                    <a:schemeClr val="accent5"/>
                  </a:solidFill>
                  <a:effectLst>
                    <a:outerShdw blurRad="38100" dist="38100" dir="2700000" algn="tl">
                      <a:srgbClr val="000000">
                        <a:alpha val="43137"/>
                      </a:srgbClr>
                    </a:outerShdw>
                  </a:effectLst>
                </a:endParaRPr>
              </a:p>
            </c:rich>
          </c:tx>
          <c:layout>
            <c:manualLayout>
              <c:xMode val="edge"/>
              <c:yMode val="edge"/>
              <c:x val="0.24650350524366271"/>
              <c:y val="0.76300847473737443"/>
            </c:manualLayout>
          </c:layout>
          <c:overlay val="0"/>
          <c:spPr>
            <a:noFill/>
            <a:ln>
              <a:noFill/>
            </a:ln>
            <a:effectLst/>
          </c:spPr>
          <c:txPr>
            <a:bodyPr rot="0" spcFirstLastPara="1" vertOverflow="ellipsis" vert="horz" wrap="square" anchor="ctr" anchorCtr="1"/>
            <a:lstStyle/>
            <a:p>
              <a:pPr>
                <a:defRPr sz="1197" b="1" i="0" u="none" strike="noStrike" kern="1200" cap="all" baseline="0">
                  <a:solidFill>
                    <a:schemeClr val="accent5"/>
                  </a:solidFill>
                  <a:effectLst>
                    <a:outerShdw blurRad="38100" dist="38100" dir="2700000" algn="tl">
                      <a:srgbClr val="000000">
                        <a:alpha val="43137"/>
                      </a:srgbClr>
                    </a:outerShdw>
                  </a:effectLst>
                  <a:latin typeface="+mn-lt"/>
                  <a:ea typeface="+mn-ea"/>
                  <a:cs typeface="+mn-cs"/>
                </a:defRPr>
              </a:pPr>
              <a:endParaRPr lang="es-EC"/>
            </a:p>
          </c:txPr>
        </c:title>
        <c:numFmt formatCode="0.00" sourceLinked="1"/>
        <c:majorTickMark val="none"/>
        <c:minorTickMark val="none"/>
        <c:tickLblPos val="nextTo"/>
        <c:crossAx val="518799728"/>
        <c:crosses val="autoZero"/>
        <c:crossBetween val="between"/>
      </c:valAx>
      <c:spPr>
        <a:noFill/>
        <a:ln>
          <a:noFill/>
        </a:ln>
        <a:effectLst/>
      </c:spPr>
    </c:plotArea>
    <c:legend>
      <c:legendPos val="t"/>
      <c:layout>
        <c:manualLayout>
          <c:xMode val="edge"/>
          <c:yMode val="edge"/>
          <c:x val="0.10799490972719318"/>
          <c:y val="0.88845968131337516"/>
          <c:w val="0.74863247349518924"/>
          <c:h val="8.826535607716272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solidFill>
            <a:schemeClr val="bg2">
              <a:lumMod val="10000"/>
            </a:schemeClr>
          </a:solidFill>
        </a:defRPr>
      </a:pPr>
      <a:endParaRPr lang="es-EC"/>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43248760571595"/>
          <c:y val="5.9556256255369672E-2"/>
          <c:w val="0.74069449652126818"/>
          <c:h val="0.71205229267601389"/>
        </c:manualLayout>
      </c:layout>
      <c:barChart>
        <c:barDir val="bar"/>
        <c:grouping val="stacked"/>
        <c:varyColors val="0"/>
        <c:ser>
          <c:idx val="0"/>
          <c:order val="0"/>
          <c:tx>
            <c:strRef>
              <c:f>'AF CONSOLIDADO'!$H$30</c:f>
              <c:strCache>
                <c:ptCount val="1"/>
                <c:pt idx="0">
                  <c:v>ENERO</c:v>
                </c:pt>
              </c:strCache>
            </c:strRef>
          </c:tx>
          <c:spPr>
            <a:solidFill>
              <a:schemeClr val="accent1"/>
            </a:solidFill>
            <a:ln>
              <a:noFill/>
            </a:ln>
            <a:effectLst/>
          </c:spPr>
          <c:invertIfNegative val="0"/>
          <c:dLbls>
            <c:dLbl>
              <c:idx val="2"/>
              <c:tx>
                <c:rich>
                  <a:bodyPr/>
                  <a:lstStyle/>
                  <a:p>
                    <a:r>
                      <a:rPr lang="en-US"/>
                      <a:t>0.12</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BEF-4B06-B994-5C2ACE34AF83}"/>
                </c:ext>
              </c:extLst>
            </c:dLbl>
            <c:dLbl>
              <c:idx val="5"/>
              <c:tx>
                <c:rich>
                  <a:bodyPr/>
                  <a:lstStyle/>
                  <a:p>
                    <a:r>
                      <a:rPr lang="en-US"/>
                      <a:t>0.13</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BEF-4B06-B994-5C2ACE34AF83}"/>
                </c:ext>
              </c:extLst>
            </c:dLbl>
            <c:spPr>
              <a:noFill/>
              <a:ln>
                <a:noFill/>
              </a:ln>
              <a:effectLst/>
            </c:spPr>
            <c:txPr>
              <a:bodyPr rot="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'AF CONSOLIDADO'!$G$31:$G$36</c:f>
              <c:strCache>
                <c:ptCount val="6"/>
                <c:pt idx="0">
                  <c:v>0-1 SBU</c:v>
                </c:pt>
                <c:pt idx="1">
                  <c:v>1-2 SBU</c:v>
                </c:pt>
                <c:pt idx="2">
                  <c:v>2-3 SBU</c:v>
                </c:pt>
                <c:pt idx="3">
                  <c:v>3-4 SBU</c:v>
                </c:pt>
                <c:pt idx="4">
                  <c:v>4-5 SBU</c:v>
                </c:pt>
                <c:pt idx="5">
                  <c:v>&gt; 5 SBU</c:v>
                </c:pt>
              </c:strCache>
            </c:strRef>
          </c:cat>
          <c:val>
            <c:numRef>
              <c:f>'AF CONSOLIDADO'!$H$31:$H$36</c:f>
              <c:numCache>
                <c:formatCode>###0.00</c:formatCode>
                <c:ptCount val="6"/>
                <c:pt idx="0">
                  <c:v>0.12916666666666668</c:v>
                </c:pt>
                <c:pt idx="1">
                  <c:v>0.12552631578947371</c:v>
                </c:pt>
                <c:pt idx="2">
                  <c:v>0.13500000000000001</c:v>
                </c:pt>
                <c:pt idx="3">
                  <c:v>0.12083333333333335</c:v>
                </c:pt>
                <c:pt idx="4">
                  <c:v>0.13416666666666668</c:v>
                </c:pt>
                <c:pt idx="5">
                  <c:v>0.12333333333333332</c:v>
                </c:pt>
              </c:numCache>
            </c:numRef>
          </c:val>
          <c:extLst>
            <c:ext xmlns:c16="http://schemas.microsoft.com/office/drawing/2014/chart" uri="{C3380CC4-5D6E-409C-BE32-E72D297353CC}">
              <c16:uniqueId val="{00000000-7D0D-4158-84D4-28BBE11A0172}"/>
            </c:ext>
          </c:extLst>
        </c:ser>
        <c:ser>
          <c:idx val="1"/>
          <c:order val="1"/>
          <c:tx>
            <c:strRef>
              <c:f>'AF CONSOLIDADO'!$I$30</c:f>
              <c:strCache>
                <c:ptCount val="1"/>
                <c:pt idx="0">
                  <c:v>FEBRERO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'AF CONSOLIDADO'!$G$31:$G$36</c:f>
              <c:strCache>
                <c:ptCount val="6"/>
                <c:pt idx="0">
                  <c:v>0-1 SBU</c:v>
                </c:pt>
                <c:pt idx="1">
                  <c:v>1-2 SBU</c:v>
                </c:pt>
                <c:pt idx="2">
                  <c:v>2-3 SBU</c:v>
                </c:pt>
                <c:pt idx="3">
                  <c:v>3-4 SBU</c:v>
                </c:pt>
                <c:pt idx="4">
                  <c:v>4-5 SBU</c:v>
                </c:pt>
                <c:pt idx="5">
                  <c:v>&gt; 5 SBU</c:v>
                </c:pt>
              </c:strCache>
            </c:strRef>
          </c:cat>
          <c:val>
            <c:numRef>
              <c:f>'AF CONSOLIDADO'!$I$31:$I$36</c:f>
              <c:numCache>
                <c:formatCode>0.00</c:formatCode>
                <c:ptCount val="6"/>
                <c:pt idx="0">
                  <c:v>0.1</c:v>
                </c:pt>
                <c:pt idx="1">
                  <c:v>0.1</c:v>
                </c:pt>
                <c:pt idx="2">
                  <c:v>0.1</c:v>
                </c:pt>
                <c:pt idx="3">
                  <c:v>0.1</c:v>
                </c:pt>
                <c:pt idx="4">
                  <c:v>0.13750000000000001</c:v>
                </c:pt>
                <c:pt idx="5">
                  <c:v>0.17499999999999999</c:v>
                </c:pt>
              </c:numCache>
            </c:numRef>
          </c:val>
          <c:extLst>
            <c:ext xmlns:c16="http://schemas.microsoft.com/office/drawing/2014/chart" uri="{C3380CC4-5D6E-409C-BE32-E72D297353CC}">
              <c16:uniqueId val="{00000001-7D0D-4158-84D4-28BBE11A0172}"/>
            </c:ext>
          </c:extLst>
        </c:ser>
        <c:ser>
          <c:idx val="2"/>
          <c:order val="2"/>
          <c:tx>
            <c:strRef>
              <c:f>'AF CONSOLIDADO'!$J$30</c:f>
              <c:strCache>
                <c:ptCount val="1"/>
                <c:pt idx="0">
                  <c:v>MARZO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'AF CONSOLIDADO'!$G$31:$G$36</c:f>
              <c:strCache>
                <c:ptCount val="6"/>
                <c:pt idx="0">
                  <c:v>0-1 SBU</c:v>
                </c:pt>
                <c:pt idx="1">
                  <c:v>1-2 SBU</c:v>
                </c:pt>
                <c:pt idx="2">
                  <c:v>2-3 SBU</c:v>
                </c:pt>
                <c:pt idx="3">
                  <c:v>3-4 SBU</c:v>
                </c:pt>
                <c:pt idx="4">
                  <c:v>4-5 SBU</c:v>
                </c:pt>
                <c:pt idx="5">
                  <c:v>&gt; 5 SBU</c:v>
                </c:pt>
              </c:strCache>
            </c:strRef>
          </c:cat>
          <c:val>
            <c:numRef>
              <c:f>'AF CONSOLIDADO'!$J$31:$J$36</c:f>
              <c:numCache>
                <c:formatCode>0.00</c:formatCode>
                <c:ptCount val="6"/>
                <c:pt idx="0">
                  <c:v>0.1</c:v>
                </c:pt>
                <c:pt idx="1">
                  <c:v>0.1</c:v>
                </c:pt>
                <c:pt idx="2">
                  <c:v>0.1</c:v>
                </c:pt>
                <c:pt idx="3">
                  <c:v>0.1</c:v>
                </c:pt>
                <c:pt idx="4">
                  <c:v>0.1</c:v>
                </c:pt>
                <c:pt idx="5">
                  <c:v>0.17499999999999999</c:v>
                </c:pt>
              </c:numCache>
            </c:numRef>
          </c:val>
          <c:extLst>
            <c:ext xmlns:c16="http://schemas.microsoft.com/office/drawing/2014/chart" uri="{C3380CC4-5D6E-409C-BE32-E72D297353CC}">
              <c16:uniqueId val="{00000002-7D0D-4158-84D4-28BBE11A0172}"/>
            </c:ext>
          </c:extLst>
        </c:ser>
        <c:ser>
          <c:idx val="3"/>
          <c:order val="3"/>
          <c:tx>
            <c:strRef>
              <c:f>'AF CONSOLIDADO'!$K$30</c:f>
              <c:strCache>
                <c:ptCount val="1"/>
                <c:pt idx="0">
                  <c:v>ABRIL</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'AF CONSOLIDADO'!$G$31:$G$36</c:f>
              <c:strCache>
                <c:ptCount val="6"/>
                <c:pt idx="0">
                  <c:v>0-1 SBU</c:v>
                </c:pt>
                <c:pt idx="1">
                  <c:v>1-2 SBU</c:v>
                </c:pt>
                <c:pt idx="2">
                  <c:v>2-3 SBU</c:v>
                </c:pt>
                <c:pt idx="3">
                  <c:v>3-4 SBU</c:v>
                </c:pt>
                <c:pt idx="4">
                  <c:v>4-5 SBU</c:v>
                </c:pt>
                <c:pt idx="5">
                  <c:v>&gt; 5 SBU</c:v>
                </c:pt>
              </c:strCache>
            </c:strRef>
          </c:cat>
          <c:val>
            <c:numRef>
              <c:f>'AF CONSOLIDADO'!$K$31:$K$36</c:f>
              <c:numCache>
                <c:formatCode>General</c:formatCode>
                <c:ptCount val="6"/>
                <c:pt idx="0">
                  <c:v>0.1</c:v>
                </c:pt>
                <c:pt idx="1">
                  <c:v>0.1</c:v>
                </c:pt>
                <c:pt idx="3">
                  <c:v>0.1</c:v>
                </c:pt>
              </c:numCache>
            </c:numRef>
          </c:val>
          <c:extLst>
            <c:ext xmlns:c16="http://schemas.microsoft.com/office/drawing/2014/chart" uri="{C3380CC4-5D6E-409C-BE32-E72D297353CC}">
              <c16:uniqueId val="{00000003-7D0D-4158-84D4-28BBE11A0172}"/>
            </c:ext>
          </c:extLst>
        </c:ser>
        <c:dLbls>
          <c:dLblPos val="ctr"/>
          <c:showLegendKey val="0"/>
          <c:showVal val="1"/>
          <c:showCatName val="0"/>
          <c:showSerName val="0"/>
          <c:showPercent val="0"/>
          <c:showBubbleSize val="0"/>
        </c:dLbls>
        <c:gapWidth val="79"/>
        <c:overlap val="100"/>
        <c:axId val="518797768"/>
        <c:axId val="518798944"/>
      </c:barChart>
      <c:catAx>
        <c:axId val="518797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bg2">
                        <a:lumMod val="10000"/>
                      </a:schemeClr>
                    </a:solidFill>
                    <a:latin typeface="+mn-lt"/>
                    <a:ea typeface="+mn-ea"/>
                    <a:cs typeface="+mn-cs"/>
                  </a:defRPr>
                </a:pPr>
                <a:r>
                  <a:rPr lang="es-MX"/>
                  <a:t>INGRESO FAMILIAR</a:t>
                </a:r>
                <a:endParaRPr lang="es-EC"/>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bg2">
                      <a:lumMod val="10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bg2">
                    <a:lumMod val="10000"/>
                  </a:schemeClr>
                </a:solidFill>
                <a:latin typeface="+mn-lt"/>
                <a:ea typeface="+mn-ea"/>
                <a:cs typeface="+mn-cs"/>
              </a:defRPr>
            </a:pPr>
            <a:endParaRPr lang="es-EC"/>
          </a:p>
        </c:txPr>
        <c:crossAx val="518798944"/>
        <c:crosses val="autoZero"/>
        <c:auto val="1"/>
        <c:lblAlgn val="ctr"/>
        <c:lblOffset val="100"/>
        <c:noMultiLvlLbl val="0"/>
      </c:catAx>
      <c:valAx>
        <c:axId val="518798944"/>
        <c:scaling>
          <c:orientation val="minMax"/>
        </c:scaling>
        <c:delete val="1"/>
        <c:axPos val="b"/>
        <c:title>
          <c:tx>
            <c:rich>
              <a:bodyPr rot="0" spcFirstLastPara="1" vertOverflow="ellipsis" vert="horz" wrap="square" anchor="ctr" anchorCtr="1"/>
              <a:lstStyle/>
              <a:p>
                <a:pPr>
                  <a:defRPr sz="1197" b="1" i="0" u="none" strike="noStrike" kern="1200" cap="all" baseline="0">
                    <a:solidFill>
                      <a:schemeClr val="accent5"/>
                    </a:solidFill>
                    <a:effectLst>
                      <a:outerShdw blurRad="38100" dist="38100" dir="2700000" algn="tl">
                        <a:srgbClr val="000000">
                          <a:alpha val="43137"/>
                        </a:srgbClr>
                      </a:outerShdw>
                    </a:effectLst>
                    <a:latin typeface="+mn-lt"/>
                    <a:ea typeface="+mn-ea"/>
                    <a:cs typeface="+mn-cs"/>
                  </a:defRPr>
                </a:pPr>
                <a:r>
                  <a:rPr lang="es-EC" b="1">
                    <a:solidFill>
                      <a:schemeClr val="accent5"/>
                    </a:solidFill>
                    <a:effectLst>
                      <a:outerShdw blurRad="38100" dist="38100" dir="2700000" algn="tl">
                        <a:srgbClr val="000000">
                          <a:alpha val="43137"/>
                        </a:srgbClr>
                      </a:outerShdw>
                    </a:effectLst>
                  </a:rPr>
                  <a:t>AHORRO</a:t>
                </a:r>
              </a:p>
            </c:rich>
          </c:tx>
          <c:layout>
            <c:manualLayout>
              <c:xMode val="edge"/>
              <c:yMode val="edge"/>
              <c:x val="0.47875932175144775"/>
              <c:y val="0.79923084417597423"/>
            </c:manualLayout>
          </c:layout>
          <c:overlay val="0"/>
          <c:spPr>
            <a:noFill/>
            <a:ln>
              <a:noFill/>
            </a:ln>
            <a:effectLst/>
          </c:spPr>
          <c:txPr>
            <a:bodyPr rot="0" spcFirstLastPara="1" vertOverflow="ellipsis" vert="horz" wrap="square" anchor="ctr" anchorCtr="1"/>
            <a:lstStyle/>
            <a:p>
              <a:pPr>
                <a:defRPr sz="1197" b="1" i="0" u="none" strike="noStrike" kern="1200" cap="all" baseline="0">
                  <a:solidFill>
                    <a:schemeClr val="accent5"/>
                  </a:solidFill>
                  <a:effectLst>
                    <a:outerShdw blurRad="38100" dist="38100" dir="2700000" algn="tl">
                      <a:srgbClr val="000000">
                        <a:alpha val="43137"/>
                      </a:srgbClr>
                    </a:outerShdw>
                  </a:effectLst>
                  <a:latin typeface="+mn-lt"/>
                  <a:ea typeface="+mn-ea"/>
                  <a:cs typeface="+mn-cs"/>
                </a:defRPr>
              </a:pPr>
              <a:endParaRPr lang="es-EC"/>
            </a:p>
          </c:txPr>
        </c:title>
        <c:numFmt formatCode="###0.00" sourceLinked="1"/>
        <c:majorTickMark val="none"/>
        <c:minorTickMark val="none"/>
        <c:tickLblPos val="nextTo"/>
        <c:crossAx val="518797768"/>
        <c:crosses val="autoZero"/>
        <c:crossBetween val="between"/>
      </c:valAx>
      <c:spPr>
        <a:noFill/>
        <a:ln>
          <a:noFill/>
        </a:ln>
        <a:effectLst/>
      </c:spPr>
    </c:plotArea>
    <c:legend>
      <c:legendPos val="t"/>
      <c:layout>
        <c:manualLayout>
          <c:xMode val="edge"/>
          <c:yMode val="edge"/>
          <c:x val="0.22002707994833984"/>
          <c:y val="0.91344711832280812"/>
          <c:w val="0.66231156685688353"/>
          <c:h val="7.80803201171035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solidFill>
            <a:schemeClr val="bg2">
              <a:lumMod val="10000"/>
            </a:schemeClr>
          </a:solidFill>
        </a:defRPr>
      </a:pPr>
      <a:endParaRPr lang="es-EC"/>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762111105206138"/>
          <c:y val="0.1965946252078119"/>
          <c:w val="0.35705151563156762"/>
          <c:h val="0.64132077022854739"/>
        </c:manualLayout>
      </c:layout>
      <c:radarChart>
        <c:radarStyle val="marker"/>
        <c:varyColors val="1"/>
        <c:ser>
          <c:idx val="0"/>
          <c:order val="0"/>
          <c:tx>
            <c:strRef>
              <c:f>'Consolidado H5'!$A$3</c:f>
              <c:strCache>
                <c:ptCount val="1"/>
                <c:pt idx="0">
                  <c:v>P41</c:v>
                </c:pt>
              </c:strCache>
            </c:strRef>
          </c:tx>
          <c:spPr>
            <a:ln cmpd="sng">
              <a:solidFill>
                <a:srgbClr val="4285F4"/>
              </a:solidFill>
            </a:ln>
          </c:spPr>
          <c:marker>
            <c:symbol val="none"/>
          </c:marker>
          <c:cat>
            <c:strRef>
              <c:f>'Consolidado H5'!$B$2:$E$2</c:f>
              <c:strCache>
                <c:ptCount val="4"/>
                <c:pt idx="0">
                  <c:v>GASTO ENERO</c:v>
                </c:pt>
                <c:pt idx="1">
                  <c:v>GASTO FEBRERO</c:v>
                </c:pt>
                <c:pt idx="2">
                  <c:v>GASTO MARZO</c:v>
                </c:pt>
                <c:pt idx="3">
                  <c:v>GASTO ABRIL</c:v>
                </c:pt>
              </c:strCache>
            </c:strRef>
          </c:cat>
          <c:val>
            <c:numRef>
              <c:f>'Consolidado H5'!$B$3:$E$3</c:f>
              <c:numCache>
                <c:formatCode>_("$"* #,##0.00_);_("$"* \(#,##0.00\);_("$"* "-"??_);_(@_)</c:formatCode>
                <c:ptCount val="4"/>
                <c:pt idx="0">
                  <c:v>5.9748750000000008</c:v>
                </c:pt>
                <c:pt idx="1">
                  <c:v>11.220974999999999</c:v>
                </c:pt>
                <c:pt idx="2">
                  <c:v>6.3353250000000001</c:v>
                </c:pt>
                <c:pt idx="3">
                  <c:v>3.7293750000000001</c:v>
                </c:pt>
              </c:numCache>
            </c:numRef>
          </c:val>
          <c:extLst>
            <c:ext xmlns:c16="http://schemas.microsoft.com/office/drawing/2014/chart" uri="{C3380CC4-5D6E-409C-BE32-E72D297353CC}">
              <c16:uniqueId val="{00000000-F38B-4448-82D6-A7F06737E5CF}"/>
            </c:ext>
          </c:extLst>
        </c:ser>
        <c:ser>
          <c:idx val="1"/>
          <c:order val="1"/>
          <c:tx>
            <c:strRef>
              <c:f>'Consolidado H5'!$A$5</c:f>
              <c:strCache>
                <c:ptCount val="1"/>
                <c:pt idx="0">
                  <c:v>P43</c:v>
                </c:pt>
              </c:strCache>
            </c:strRef>
          </c:tx>
          <c:spPr>
            <a:ln cmpd="sng">
              <a:solidFill>
                <a:srgbClr val="DB4437"/>
              </a:solidFill>
            </a:ln>
          </c:spPr>
          <c:marker>
            <c:symbol val="none"/>
          </c:marker>
          <c:cat>
            <c:strRef>
              <c:f>'Consolidado H5'!$B$2:$E$2</c:f>
              <c:strCache>
                <c:ptCount val="4"/>
                <c:pt idx="0">
                  <c:v>GASTO ENERO</c:v>
                </c:pt>
                <c:pt idx="1">
                  <c:v>GASTO FEBRERO</c:v>
                </c:pt>
                <c:pt idx="2">
                  <c:v>GASTO MARZO</c:v>
                </c:pt>
                <c:pt idx="3">
                  <c:v>GASTO ABRIL</c:v>
                </c:pt>
              </c:strCache>
            </c:strRef>
          </c:cat>
          <c:val>
            <c:numRef>
              <c:f>'Consolidado H5'!$B$5:$E$5</c:f>
              <c:numCache>
                <c:formatCode>_("$"* #,##0.00_);_("$"* \(#,##0.00\);_("$"* "-"??_);_(@_)</c:formatCode>
                <c:ptCount val="4"/>
                <c:pt idx="0">
                  <c:v>1.3191021126760563</c:v>
                </c:pt>
                <c:pt idx="1">
                  <c:v>2.3597999999999999</c:v>
                </c:pt>
                <c:pt idx="2">
                  <c:v>1.8058949999999998</c:v>
                </c:pt>
                <c:pt idx="3">
                  <c:v>0.38028169014084506</c:v>
                </c:pt>
              </c:numCache>
            </c:numRef>
          </c:val>
          <c:extLst>
            <c:ext xmlns:c16="http://schemas.microsoft.com/office/drawing/2014/chart" uri="{C3380CC4-5D6E-409C-BE32-E72D297353CC}">
              <c16:uniqueId val="{00000001-F38B-4448-82D6-A7F06737E5CF}"/>
            </c:ext>
          </c:extLst>
        </c:ser>
        <c:dLbls>
          <c:showLegendKey val="0"/>
          <c:showVal val="0"/>
          <c:showCatName val="0"/>
          <c:showSerName val="0"/>
          <c:showPercent val="0"/>
          <c:showBubbleSize val="0"/>
        </c:dLbls>
        <c:axId val="519107616"/>
        <c:axId val="519109968"/>
      </c:radarChart>
      <c:catAx>
        <c:axId val="519107616"/>
        <c:scaling>
          <c:orientation val="minMax"/>
        </c:scaling>
        <c:delete val="0"/>
        <c:axPos val="b"/>
        <c:title>
          <c:tx>
            <c:rich>
              <a:bodyPr/>
              <a:lstStyle/>
              <a:p>
                <a:pPr>
                  <a:defRPr/>
                </a:pPr>
                <a:endParaRPr lang="es-EC"/>
              </a:p>
            </c:rich>
          </c:tx>
          <c:overlay val="0"/>
        </c:title>
        <c:numFmt formatCode="General" sourceLinked="1"/>
        <c:majorTickMark val="none"/>
        <c:minorTickMark val="none"/>
        <c:tickLblPos val="nextTo"/>
        <c:crossAx val="519109968"/>
        <c:crosses val="autoZero"/>
        <c:auto val="1"/>
        <c:lblAlgn val="ctr"/>
        <c:lblOffset val="100"/>
        <c:noMultiLvlLbl val="1"/>
      </c:catAx>
      <c:valAx>
        <c:axId val="519109968"/>
        <c:scaling>
          <c:orientation val="minMax"/>
        </c:scaling>
        <c:delete val="1"/>
        <c:axPos val="l"/>
        <c:majorGridlines>
          <c:spPr>
            <a:ln>
              <a:solidFill>
                <a:srgbClr val="B7B7B7"/>
              </a:solidFill>
            </a:ln>
          </c:spPr>
        </c:majorGridlines>
        <c:minorGridlines>
          <c:spPr>
            <a:ln>
              <a:solidFill>
                <a:srgbClr val="CCCCCC">
                  <a:alpha val="0"/>
                </a:srgbClr>
              </a:solidFill>
            </a:ln>
          </c:spPr>
        </c:minorGridlines>
        <c:title>
          <c:tx>
            <c:rich>
              <a:bodyPr/>
              <a:lstStyle/>
              <a:p>
                <a:pPr>
                  <a:defRPr/>
                </a:pPr>
                <a:endParaRPr lang="es-EC"/>
              </a:p>
            </c:rich>
          </c:tx>
          <c:overlay val="0"/>
        </c:title>
        <c:numFmt formatCode="_(&quot;$&quot;* #,##0.00_);_(&quot;$&quot;* \(#,##0.00\);_(&quot;$&quot;* &quot;-&quot;??_);_(@_)" sourceLinked="1"/>
        <c:majorTickMark val="none"/>
        <c:minorTickMark val="none"/>
        <c:tickLblPos val="nextTo"/>
        <c:crossAx val="519107616"/>
        <c:crosses val="autoZero"/>
        <c:crossBetween val="between"/>
      </c:valAx>
    </c:plotArea>
    <c:legend>
      <c:legendPos val="t"/>
      <c:layout>
        <c:manualLayout>
          <c:xMode val="edge"/>
          <c:yMode val="edge"/>
          <c:x val="0.676106778862401"/>
          <c:y val="5.8004640371229696E-3"/>
          <c:w val="0.32389322113759905"/>
          <c:h val="9.8974642380839292E-2"/>
        </c:manualLayout>
      </c:layout>
      <c:overlay val="0"/>
    </c:legend>
    <c:plotVisOnly val="1"/>
    <c:dispBlanksAs val="zero"/>
    <c:showDLblsOverMax val="1"/>
  </c:chart>
  <c:spPr>
    <a:solidFill>
      <a:schemeClr val="lt1"/>
    </a:solidFill>
    <a:ln w="25400" cap="flat" cmpd="sng" algn="ctr">
      <a:solidFill>
        <a:schemeClr val="accent3"/>
      </a:solidFill>
      <a:prstDash val="solid"/>
    </a:ln>
    <a:effectLst/>
  </c:spPr>
  <c:txPr>
    <a:bodyPr/>
    <a:lstStyle/>
    <a:p>
      <a:pPr>
        <a:defRPr>
          <a:solidFill>
            <a:schemeClr val="dk1"/>
          </a:solidFill>
          <a:latin typeface="+mn-lt"/>
          <a:ea typeface="+mn-ea"/>
          <a:cs typeface="+mn-cs"/>
        </a:defRPr>
      </a:pPr>
      <a:endParaRPr lang="es-EC"/>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55333967047528"/>
          <c:y val="0.29038593943642577"/>
          <c:w val="0.28504738332463564"/>
          <c:h val="0.59373542138711199"/>
        </c:manualLayout>
      </c:layout>
      <c:radarChart>
        <c:radarStyle val="marker"/>
        <c:varyColors val="1"/>
        <c:ser>
          <c:idx val="0"/>
          <c:order val="0"/>
          <c:tx>
            <c:strRef>
              <c:f>'Consolidado H5'!$A$4</c:f>
              <c:strCache>
                <c:ptCount val="1"/>
                <c:pt idx="0">
                  <c:v>P42</c:v>
                </c:pt>
              </c:strCache>
            </c:strRef>
          </c:tx>
          <c:spPr>
            <a:ln cmpd="sng">
              <a:solidFill>
                <a:srgbClr val="4285F4"/>
              </a:solidFill>
            </a:ln>
          </c:spPr>
          <c:marker>
            <c:symbol val="none"/>
          </c:marker>
          <c:cat>
            <c:strRef>
              <c:f>'Consolidado H5'!$B$2:$E$2</c:f>
              <c:strCache>
                <c:ptCount val="4"/>
                <c:pt idx="0">
                  <c:v>GASTO ENERO</c:v>
                </c:pt>
                <c:pt idx="1">
                  <c:v>GASTO FEBRERO</c:v>
                </c:pt>
                <c:pt idx="2">
                  <c:v>GASTO MARZO</c:v>
                </c:pt>
                <c:pt idx="3">
                  <c:v>GASTO ABRIL</c:v>
                </c:pt>
              </c:strCache>
            </c:strRef>
          </c:cat>
          <c:val>
            <c:numRef>
              <c:f>'Consolidado H5'!$B$4:$E$4</c:f>
              <c:numCache>
                <c:formatCode>_("$"* #,##0.00_);_("$"* \(#,##0.00\);_("$"* "-"??_);_(@_)</c:formatCode>
                <c:ptCount val="4"/>
                <c:pt idx="0">
                  <c:v>0.9660211267605634</c:v>
                </c:pt>
                <c:pt idx="1">
                  <c:v>1.6030099999999998</c:v>
                </c:pt>
                <c:pt idx="2">
                  <c:v>1.3672394999999999</c:v>
                </c:pt>
                <c:pt idx="3">
                  <c:v>1.1379401408450704</c:v>
                </c:pt>
              </c:numCache>
            </c:numRef>
          </c:val>
          <c:extLst>
            <c:ext xmlns:c16="http://schemas.microsoft.com/office/drawing/2014/chart" uri="{C3380CC4-5D6E-409C-BE32-E72D297353CC}">
              <c16:uniqueId val="{00000000-3FB6-45DC-AC15-2E043BF596BE}"/>
            </c:ext>
          </c:extLst>
        </c:ser>
        <c:ser>
          <c:idx val="1"/>
          <c:order val="1"/>
          <c:tx>
            <c:strRef>
              <c:f>'Consolidado H5'!$A$6</c:f>
              <c:strCache>
                <c:ptCount val="1"/>
                <c:pt idx="0">
                  <c:v>P44</c:v>
                </c:pt>
              </c:strCache>
            </c:strRef>
          </c:tx>
          <c:spPr>
            <a:ln cmpd="sng">
              <a:solidFill>
                <a:srgbClr val="DB4437"/>
              </a:solidFill>
            </a:ln>
          </c:spPr>
          <c:marker>
            <c:symbol val="none"/>
          </c:marker>
          <c:cat>
            <c:strRef>
              <c:f>'Consolidado H5'!$B$2:$E$2</c:f>
              <c:strCache>
                <c:ptCount val="4"/>
                <c:pt idx="0">
                  <c:v>GASTO ENERO</c:v>
                </c:pt>
                <c:pt idx="1">
                  <c:v>GASTO FEBRERO</c:v>
                </c:pt>
                <c:pt idx="2">
                  <c:v>GASTO MARZO</c:v>
                </c:pt>
                <c:pt idx="3">
                  <c:v>GASTO ABRIL</c:v>
                </c:pt>
              </c:strCache>
            </c:strRef>
          </c:cat>
          <c:val>
            <c:numRef>
              <c:f>'Consolidado H5'!$B$6:$E$6</c:f>
              <c:numCache>
                <c:formatCode>_("$"* #,##0.00_);_("$"* \(#,##0.00\);_("$"* "-"??_);_(@_)</c:formatCode>
                <c:ptCount val="4"/>
                <c:pt idx="0">
                  <c:v>0.51575704225352104</c:v>
                </c:pt>
                <c:pt idx="1">
                  <c:v>0.90070499999999998</c:v>
                </c:pt>
                <c:pt idx="2">
                  <c:v>0.89224199999999987</c:v>
                </c:pt>
                <c:pt idx="3">
                  <c:v>0.44207746478873239</c:v>
                </c:pt>
              </c:numCache>
            </c:numRef>
          </c:val>
          <c:extLst>
            <c:ext xmlns:c16="http://schemas.microsoft.com/office/drawing/2014/chart" uri="{C3380CC4-5D6E-409C-BE32-E72D297353CC}">
              <c16:uniqueId val="{00000001-3FB6-45DC-AC15-2E043BF596BE}"/>
            </c:ext>
          </c:extLst>
        </c:ser>
        <c:ser>
          <c:idx val="2"/>
          <c:order val="2"/>
          <c:tx>
            <c:strRef>
              <c:f>'Consolidado H5'!$A$7</c:f>
              <c:strCache>
                <c:ptCount val="1"/>
                <c:pt idx="0">
                  <c:v>P45</c:v>
                </c:pt>
              </c:strCache>
            </c:strRef>
          </c:tx>
          <c:spPr>
            <a:ln cmpd="sng">
              <a:solidFill>
                <a:srgbClr val="F4B400"/>
              </a:solidFill>
            </a:ln>
          </c:spPr>
          <c:marker>
            <c:symbol val="none"/>
          </c:marker>
          <c:cat>
            <c:strRef>
              <c:f>'Consolidado H5'!$B$2:$E$2</c:f>
              <c:strCache>
                <c:ptCount val="4"/>
                <c:pt idx="0">
                  <c:v>GASTO ENERO</c:v>
                </c:pt>
                <c:pt idx="1">
                  <c:v>GASTO FEBRERO</c:v>
                </c:pt>
                <c:pt idx="2">
                  <c:v>GASTO MARZO</c:v>
                </c:pt>
                <c:pt idx="3">
                  <c:v>GASTO ABRIL</c:v>
                </c:pt>
              </c:strCache>
            </c:strRef>
          </c:cat>
          <c:val>
            <c:numRef>
              <c:f>'Consolidado H5'!$B$7:$E$7</c:f>
              <c:numCache>
                <c:formatCode>_("$"* #,##0.00_);_("$"* \(#,##0.00\);_("$"* "-"??_);_(@_)</c:formatCode>
                <c:ptCount val="4"/>
                <c:pt idx="0">
                  <c:v>0.24559859154929575</c:v>
                </c:pt>
                <c:pt idx="1">
                  <c:v>0.29481000000000002</c:v>
                </c:pt>
                <c:pt idx="2">
                  <c:v>0.19650899999999996</c:v>
                </c:pt>
                <c:pt idx="3">
                  <c:v>0.24559859154929575</c:v>
                </c:pt>
              </c:numCache>
            </c:numRef>
          </c:val>
          <c:extLst>
            <c:ext xmlns:c16="http://schemas.microsoft.com/office/drawing/2014/chart" uri="{C3380CC4-5D6E-409C-BE32-E72D297353CC}">
              <c16:uniqueId val="{00000002-3FB6-45DC-AC15-2E043BF596BE}"/>
            </c:ext>
          </c:extLst>
        </c:ser>
        <c:ser>
          <c:idx val="3"/>
          <c:order val="3"/>
          <c:tx>
            <c:strRef>
              <c:f>'Consolidado H5'!$A$8</c:f>
              <c:strCache>
                <c:ptCount val="1"/>
                <c:pt idx="0">
                  <c:v>P46</c:v>
                </c:pt>
              </c:strCache>
            </c:strRef>
          </c:tx>
          <c:spPr>
            <a:ln cmpd="sng">
              <a:solidFill>
                <a:srgbClr val="0F9D58"/>
              </a:solidFill>
            </a:ln>
          </c:spPr>
          <c:marker>
            <c:symbol val="none"/>
          </c:marker>
          <c:cat>
            <c:strRef>
              <c:f>'Consolidado H5'!$B$2:$E$2</c:f>
              <c:strCache>
                <c:ptCount val="4"/>
                <c:pt idx="0">
                  <c:v>GASTO ENERO</c:v>
                </c:pt>
                <c:pt idx="1">
                  <c:v>GASTO FEBRERO</c:v>
                </c:pt>
                <c:pt idx="2">
                  <c:v>GASTO MARZO</c:v>
                </c:pt>
                <c:pt idx="3">
                  <c:v>GASTO ABRIL</c:v>
                </c:pt>
              </c:strCache>
            </c:strRef>
          </c:cat>
          <c:val>
            <c:numRef>
              <c:f>'Consolidado H5'!$B$8:$E$8</c:f>
              <c:numCache>
                <c:formatCode>_("$"* #,##0.00_);_("$"* \(#,##0.00\);_("$"* "-"??_);_(@_)</c:formatCode>
                <c:ptCount val="4"/>
                <c:pt idx="0">
                  <c:v>3.2190845070422531</c:v>
                </c:pt>
                <c:pt idx="1">
                  <c:v>5.2927200000000001</c:v>
                </c:pt>
                <c:pt idx="2">
                  <c:v>4.4080200000000005</c:v>
                </c:pt>
                <c:pt idx="3">
                  <c:v>2.420127887323944</c:v>
                </c:pt>
              </c:numCache>
            </c:numRef>
          </c:val>
          <c:extLst>
            <c:ext xmlns:c16="http://schemas.microsoft.com/office/drawing/2014/chart" uri="{C3380CC4-5D6E-409C-BE32-E72D297353CC}">
              <c16:uniqueId val="{00000003-3FB6-45DC-AC15-2E043BF596BE}"/>
            </c:ext>
          </c:extLst>
        </c:ser>
        <c:ser>
          <c:idx val="4"/>
          <c:order val="4"/>
          <c:tx>
            <c:strRef>
              <c:f>'Consolidado H5'!$A$13</c:f>
              <c:strCache>
                <c:ptCount val="1"/>
                <c:pt idx="0">
                  <c:v>P53</c:v>
                </c:pt>
              </c:strCache>
            </c:strRef>
          </c:tx>
          <c:spPr>
            <a:ln cmpd="sng">
              <a:solidFill>
                <a:srgbClr val="FF6D00"/>
              </a:solidFill>
            </a:ln>
          </c:spPr>
          <c:marker>
            <c:symbol val="none"/>
          </c:marker>
          <c:cat>
            <c:strRef>
              <c:f>'Consolidado H5'!$B$2:$E$2</c:f>
              <c:strCache>
                <c:ptCount val="4"/>
                <c:pt idx="0">
                  <c:v>GASTO ENERO</c:v>
                </c:pt>
                <c:pt idx="1">
                  <c:v>GASTO FEBRERO</c:v>
                </c:pt>
                <c:pt idx="2">
                  <c:v>GASTO MARZO</c:v>
                </c:pt>
                <c:pt idx="3">
                  <c:v>GASTO ABRIL</c:v>
                </c:pt>
              </c:strCache>
            </c:strRef>
          </c:cat>
          <c:val>
            <c:numRef>
              <c:f>'Consolidado H5'!$B$13:$E$13</c:f>
              <c:numCache>
                <c:formatCode>_("$"* #,##0.00_);_("$"* \(#,##0.00\);_("$"* "-"??_);_(@_)</c:formatCode>
                <c:ptCount val="4"/>
                <c:pt idx="0">
                  <c:v>1.38567</c:v>
                </c:pt>
                <c:pt idx="1">
                  <c:v>2.0411900000000003</c:v>
                </c:pt>
                <c:pt idx="2">
                  <c:v>3.5207000000000006</c:v>
                </c:pt>
                <c:pt idx="3">
                  <c:v>4.2374200000000011</c:v>
                </c:pt>
              </c:numCache>
            </c:numRef>
          </c:val>
          <c:extLst>
            <c:ext xmlns:c16="http://schemas.microsoft.com/office/drawing/2014/chart" uri="{C3380CC4-5D6E-409C-BE32-E72D297353CC}">
              <c16:uniqueId val="{00000004-3FB6-45DC-AC15-2E043BF596BE}"/>
            </c:ext>
          </c:extLst>
        </c:ser>
        <c:dLbls>
          <c:showLegendKey val="0"/>
          <c:showVal val="0"/>
          <c:showCatName val="0"/>
          <c:showSerName val="0"/>
          <c:showPercent val="0"/>
          <c:showBubbleSize val="0"/>
        </c:dLbls>
        <c:axId val="519108008"/>
        <c:axId val="519108400"/>
      </c:radarChart>
      <c:catAx>
        <c:axId val="519108008"/>
        <c:scaling>
          <c:orientation val="minMax"/>
        </c:scaling>
        <c:delete val="0"/>
        <c:axPos val="b"/>
        <c:title>
          <c:tx>
            <c:rich>
              <a:bodyPr/>
              <a:lstStyle/>
              <a:p>
                <a:pPr>
                  <a:defRPr/>
                </a:pPr>
                <a:endParaRPr lang="es-EC"/>
              </a:p>
            </c:rich>
          </c:tx>
          <c:overlay val="0"/>
        </c:title>
        <c:numFmt formatCode="General" sourceLinked="1"/>
        <c:majorTickMark val="none"/>
        <c:minorTickMark val="none"/>
        <c:tickLblPos val="nextTo"/>
        <c:crossAx val="519108400"/>
        <c:crosses val="autoZero"/>
        <c:auto val="1"/>
        <c:lblAlgn val="ctr"/>
        <c:lblOffset val="100"/>
        <c:noMultiLvlLbl val="1"/>
      </c:catAx>
      <c:valAx>
        <c:axId val="519108400"/>
        <c:scaling>
          <c:orientation val="minMax"/>
        </c:scaling>
        <c:delete val="1"/>
        <c:axPos val="l"/>
        <c:majorGridlines>
          <c:spPr>
            <a:ln>
              <a:solidFill>
                <a:srgbClr val="B7B7B7"/>
              </a:solidFill>
            </a:ln>
          </c:spPr>
        </c:majorGridlines>
        <c:minorGridlines>
          <c:spPr>
            <a:ln>
              <a:solidFill>
                <a:srgbClr val="CCCCCC">
                  <a:alpha val="0"/>
                </a:srgbClr>
              </a:solidFill>
            </a:ln>
          </c:spPr>
        </c:minorGridlines>
        <c:title>
          <c:tx>
            <c:rich>
              <a:bodyPr/>
              <a:lstStyle/>
              <a:p>
                <a:pPr>
                  <a:defRPr/>
                </a:pPr>
                <a:endParaRPr lang="es-EC"/>
              </a:p>
            </c:rich>
          </c:tx>
          <c:overlay val="0"/>
        </c:title>
        <c:numFmt formatCode="_(&quot;$&quot;* #,##0.00_);_(&quot;$&quot;* \(#,##0.00\);_(&quot;$&quot;* &quot;-&quot;??_);_(@_)" sourceLinked="1"/>
        <c:majorTickMark val="none"/>
        <c:minorTickMark val="none"/>
        <c:tickLblPos val="nextTo"/>
        <c:crossAx val="519108008"/>
        <c:crosses val="autoZero"/>
        <c:crossBetween val="between"/>
      </c:valAx>
    </c:plotArea>
    <c:legend>
      <c:legendPos val="t"/>
      <c:layout>
        <c:manualLayout>
          <c:xMode val="edge"/>
          <c:yMode val="edge"/>
          <c:x val="0.21730769230769229"/>
          <c:y val="1.7103762827822121E-2"/>
          <c:w val="0.59699683877766074"/>
          <c:h val="9.6209339282988721E-2"/>
        </c:manualLayout>
      </c:layout>
      <c:overlay val="0"/>
    </c:legend>
    <c:plotVisOnly val="1"/>
    <c:dispBlanksAs val="zero"/>
    <c:showDLblsOverMax val="1"/>
  </c:chart>
  <c:spPr>
    <a:solidFill>
      <a:schemeClr val="lt1"/>
    </a:solidFill>
    <a:ln w="25400" cap="flat" cmpd="sng" algn="ctr">
      <a:solidFill>
        <a:schemeClr val="accent3"/>
      </a:solidFill>
      <a:prstDash val="solid"/>
    </a:ln>
    <a:effectLst/>
  </c:spPr>
  <c:txPr>
    <a:bodyPr/>
    <a:lstStyle/>
    <a:p>
      <a:pPr>
        <a:defRPr>
          <a:solidFill>
            <a:schemeClr val="dk1"/>
          </a:solidFill>
          <a:latin typeface="+mn-lt"/>
          <a:ea typeface="+mn-ea"/>
          <a:cs typeface="+mn-cs"/>
        </a:defRPr>
      </a:pPr>
      <a:endParaRPr lang="es-EC"/>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1"/>
        <c:ser>
          <c:idx val="0"/>
          <c:order val="0"/>
          <c:tx>
            <c:strRef>
              <c:f>'Consolidado H5'!$A$9</c:f>
              <c:strCache>
                <c:ptCount val="1"/>
                <c:pt idx="0">
                  <c:v>P47</c:v>
                </c:pt>
              </c:strCache>
            </c:strRef>
          </c:tx>
          <c:spPr>
            <a:ln cmpd="sng">
              <a:solidFill>
                <a:srgbClr val="4285F4"/>
              </a:solidFill>
            </a:ln>
          </c:spPr>
          <c:marker>
            <c:symbol val="none"/>
          </c:marker>
          <c:cat>
            <c:strRef>
              <c:f>'Consolidado H5'!$B$2:$E$2</c:f>
              <c:strCache>
                <c:ptCount val="4"/>
                <c:pt idx="0">
                  <c:v>GASTO ENERO</c:v>
                </c:pt>
                <c:pt idx="1">
                  <c:v>GASTO FEBRERO</c:v>
                </c:pt>
                <c:pt idx="2">
                  <c:v>GASTO MARZO</c:v>
                </c:pt>
                <c:pt idx="3">
                  <c:v>GASTO ABRIL</c:v>
                </c:pt>
              </c:strCache>
            </c:strRef>
          </c:cat>
          <c:val>
            <c:numRef>
              <c:f>'Consolidado H5'!$B$9:$E$9</c:f>
              <c:numCache>
                <c:formatCode>_("$"* #,##0.00_);_("$"* \(#,##0.00\);_("$"* "-"??_);_(@_)</c:formatCode>
                <c:ptCount val="4"/>
                <c:pt idx="0">
                  <c:v>1.2073943661971833</c:v>
                </c:pt>
                <c:pt idx="1">
                  <c:v>1.5674999999999999</c:v>
                </c:pt>
                <c:pt idx="2">
                  <c:v>0.91980000000000006</c:v>
                </c:pt>
                <c:pt idx="3">
                  <c:v>0.57042253521126762</c:v>
                </c:pt>
              </c:numCache>
            </c:numRef>
          </c:val>
          <c:extLst>
            <c:ext xmlns:c16="http://schemas.microsoft.com/office/drawing/2014/chart" uri="{C3380CC4-5D6E-409C-BE32-E72D297353CC}">
              <c16:uniqueId val="{00000000-B091-427A-8DE3-3849D31F14A6}"/>
            </c:ext>
          </c:extLst>
        </c:ser>
        <c:ser>
          <c:idx val="1"/>
          <c:order val="1"/>
          <c:tx>
            <c:strRef>
              <c:f>'Consolidado H5'!$A$10</c:f>
              <c:strCache>
                <c:ptCount val="1"/>
                <c:pt idx="0">
                  <c:v>P48</c:v>
                </c:pt>
              </c:strCache>
            </c:strRef>
          </c:tx>
          <c:spPr>
            <a:ln cmpd="sng">
              <a:solidFill>
                <a:srgbClr val="DB4437"/>
              </a:solidFill>
            </a:ln>
          </c:spPr>
          <c:marker>
            <c:symbol val="none"/>
          </c:marker>
          <c:cat>
            <c:strRef>
              <c:f>'Consolidado H5'!$B$2:$E$2</c:f>
              <c:strCache>
                <c:ptCount val="4"/>
                <c:pt idx="0">
                  <c:v>GASTO ENERO</c:v>
                </c:pt>
                <c:pt idx="1">
                  <c:v>GASTO FEBRERO</c:v>
                </c:pt>
                <c:pt idx="2">
                  <c:v>GASTO MARZO</c:v>
                </c:pt>
                <c:pt idx="3">
                  <c:v>GASTO ABRIL</c:v>
                </c:pt>
              </c:strCache>
            </c:strRef>
          </c:cat>
          <c:val>
            <c:numRef>
              <c:f>'Consolidado H5'!$B$10:$E$10</c:f>
              <c:numCache>
                <c:formatCode>_("$"* #,##0.00_);_("$"* \(#,##0.00\);_("$"* "-"??_);_(@_)</c:formatCode>
                <c:ptCount val="4"/>
                <c:pt idx="0">
                  <c:v>1.4471830985915493</c:v>
                </c:pt>
                <c:pt idx="1">
                  <c:v>2.082875</c:v>
                </c:pt>
                <c:pt idx="2">
                  <c:v>2.6856249999999999</c:v>
                </c:pt>
                <c:pt idx="3">
                  <c:v>3.210387323943662</c:v>
                </c:pt>
              </c:numCache>
            </c:numRef>
          </c:val>
          <c:extLst>
            <c:ext xmlns:c16="http://schemas.microsoft.com/office/drawing/2014/chart" uri="{C3380CC4-5D6E-409C-BE32-E72D297353CC}">
              <c16:uniqueId val="{00000001-B091-427A-8DE3-3849D31F14A6}"/>
            </c:ext>
          </c:extLst>
        </c:ser>
        <c:ser>
          <c:idx val="2"/>
          <c:order val="2"/>
          <c:tx>
            <c:strRef>
              <c:f>'Consolidado H5'!$A$11</c:f>
              <c:strCache>
                <c:ptCount val="1"/>
                <c:pt idx="0">
                  <c:v>P51</c:v>
                </c:pt>
              </c:strCache>
            </c:strRef>
          </c:tx>
          <c:spPr>
            <a:ln cmpd="sng">
              <a:solidFill>
                <a:srgbClr val="F4B400"/>
              </a:solidFill>
            </a:ln>
          </c:spPr>
          <c:marker>
            <c:symbol val="none"/>
          </c:marker>
          <c:cat>
            <c:strRef>
              <c:f>'Consolidado H5'!$B$2:$E$2</c:f>
              <c:strCache>
                <c:ptCount val="4"/>
                <c:pt idx="0">
                  <c:v>GASTO ENERO</c:v>
                </c:pt>
                <c:pt idx="1">
                  <c:v>GASTO FEBRERO</c:v>
                </c:pt>
                <c:pt idx="2">
                  <c:v>GASTO MARZO</c:v>
                </c:pt>
                <c:pt idx="3">
                  <c:v>GASTO ABRIL</c:v>
                </c:pt>
              </c:strCache>
            </c:strRef>
          </c:cat>
          <c:val>
            <c:numRef>
              <c:f>'Consolidado H5'!$B$11:$E$11</c:f>
              <c:numCache>
                <c:formatCode>_("$"* #,##0.00_);_("$"* \(#,##0.00\);_("$"* "-"??_);_(@_)</c:formatCode>
                <c:ptCount val="4"/>
                <c:pt idx="0">
                  <c:v>1.0216999999999998</c:v>
                </c:pt>
                <c:pt idx="1">
                  <c:v>2.0438999999999998</c:v>
                </c:pt>
                <c:pt idx="2">
                  <c:v>0.21120000000000003</c:v>
                </c:pt>
                <c:pt idx="3">
                  <c:v>0.26940000000000003</c:v>
                </c:pt>
              </c:numCache>
            </c:numRef>
          </c:val>
          <c:extLst>
            <c:ext xmlns:c16="http://schemas.microsoft.com/office/drawing/2014/chart" uri="{C3380CC4-5D6E-409C-BE32-E72D297353CC}">
              <c16:uniqueId val="{00000002-B091-427A-8DE3-3849D31F14A6}"/>
            </c:ext>
          </c:extLst>
        </c:ser>
        <c:dLbls>
          <c:showLegendKey val="0"/>
          <c:showVal val="0"/>
          <c:showCatName val="0"/>
          <c:showSerName val="0"/>
          <c:showPercent val="0"/>
          <c:showBubbleSize val="0"/>
        </c:dLbls>
        <c:axId val="519925184"/>
        <c:axId val="519925576"/>
      </c:radarChart>
      <c:catAx>
        <c:axId val="519925184"/>
        <c:scaling>
          <c:orientation val="minMax"/>
        </c:scaling>
        <c:delete val="0"/>
        <c:axPos val="b"/>
        <c:title>
          <c:tx>
            <c:rich>
              <a:bodyPr/>
              <a:lstStyle/>
              <a:p>
                <a:pPr>
                  <a:defRPr/>
                </a:pPr>
                <a:endParaRPr lang="es-EC"/>
              </a:p>
            </c:rich>
          </c:tx>
          <c:overlay val="0"/>
        </c:title>
        <c:numFmt formatCode="General" sourceLinked="1"/>
        <c:majorTickMark val="none"/>
        <c:minorTickMark val="none"/>
        <c:tickLblPos val="nextTo"/>
        <c:crossAx val="519925576"/>
        <c:crosses val="autoZero"/>
        <c:auto val="1"/>
        <c:lblAlgn val="ctr"/>
        <c:lblOffset val="100"/>
        <c:noMultiLvlLbl val="1"/>
      </c:catAx>
      <c:valAx>
        <c:axId val="519925576"/>
        <c:scaling>
          <c:orientation val="minMax"/>
        </c:scaling>
        <c:delete val="1"/>
        <c:axPos val="l"/>
        <c:majorGridlines>
          <c:spPr>
            <a:ln>
              <a:solidFill>
                <a:srgbClr val="B7B7B7"/>
              </a:solidFill>
            </a:ln>
          </c:spPr>
        </c:majorGridlines>
        <c:minorGridlines>
          <c:spPr>
            <a:ln>
              <a:solidFill>
                <a:srgbClr val="CCCCCC">
                  <a:alpha val="0"/>
                </a:srgbClr>
              </a:solidFill>
            </a:ln>
          </c:spPr>
        </c:minorGridlines>
        <c:title>
          <c:tx>
            <c:rich>
              <a:bodyPr/>
              <a:lstStyle/>
              <a:p>
                <a:pPr>
                  <a:defRPr/>
                </a:pPr>
                <a:endParaRPr lang="es-EC"/>
              </a:p>
            </c:rich>
          </c:tx>
          <c:overlay val="0"/>
        </c:title>
        <c:numFmt formatCode="_(&quot;$&quot;* #,##0.00_);_(&quot;$&quot;* \(#,##0.00\);_(&quot;$&quot;* &quot;-&quot;??_);_(@_)" sourceLinked="1"/>
        <c:majorTickMark val="none"/>
        <c:minorTickMark val="none"/>
        <c:tickLblPos val="nextTo"/>
        <c:crossAx val="519925184"/>
        <c:crosses val="autoZero"/>
        <c:crossBetween val="between"/>
      </c:valAx>
    </c:plotArea>
    <c:legend>
      <c:legendPos val="t"/>
      <c:layout>
        <c:manualLayout>
          <c:xMode val="edge"/>
          <c:yMode val="edge"/>
          <c:x val="0.31875378939484605"/>
          <c:y val="3.4802784222737818E-2"/>
          <c:w val="0.36249222307201534"/>
          <c:h val="9.2514661015400915E-2"/>
        </c:manualLayout>
      </c:layout>
      <c:overlay val="0"/>
    </c:legend>
    <c:plotVisOnly val="1"/>
    <c:dispBlanksAs val="zero"/>
    <c:showDLblsOverMax val="1"/>
  </c:chart>
  <c:spPr>
    <a:solidFill>
      <a:schemeClr val="lt1"/>
    </a:solidFill>
    <a:ln w="25400" cap="flat" cmpd="sng" algn="ctr">
      <a:solidFill>
        <a:schemeClr val="accent3"/>
      </a:solidFill>
      <a:prstDash val="solid"/>
    </a:ln>
    <a:effectLst/>
  </c:spPr>
  <c:txPr>
    <a:bodyPr/>
    <a:lstStyle/>
    <a:p>
      <a:pPr>
        <a:defRPr>
          <a:solidFill>
            <a:schemeClr val="dk1"/>
          </a:solidFill>
          <a:latin typeface="+mn-lt"/>
          <a:ea typeface="+mn-ea"/>
          <a:cs typeface="+mn-cs"/>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515455420878415E-2"/>
          <c:y val="2.8166071099168931E-2"/>
          <c:w val="0.89529531015629416"/>
          <c:h val="0.95162544490714984"/>
        </c:manualLayout>
      </c:layout>
      <c:doughnutChart>
        <c:varyColors val="1"/>
        <c:dLbls>
          <c:showLegendKey val="0"/>
          <c:showVal val="0"/>
          <c:showCatName val="0"/>
          <c:showSerName val="0"/>
          <c:showPercent val="0"/>
          <c:showBubbleSize val="0"/>
          <c:showLeaderLines val="0"/>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
</a:t>
            </a:r>
          </a:p>
        </c:rich>
      </c:tx>
      <c:overlay val="0"/>
    </c:title>
    <c:autoTitleDeleted val="0"/>
    <c:plotArea>
      <c:layout>
        <c:manualLayout>
          <c:layoutTarget val="inner"/>
          <c:xMode val="edge"/>
          <c:yMode val="edge"/>
          <c:x val="0.31762773403324585"/>
          <c:y val="0.23894147640147131"/>
          <c:w val="0.37030030621172355"/>
          <c:h val="0.63707579563307271"/>
        </c:manualLayout>
      </c:layout>
      <c:radarChart>
        <c:radarStyle val="marker"/>
        <c:varyColors val="1"/>
        <c:ser>
          <c:idx val="0"/>
          <c:order val="0"/>
          <c:tx>
            <c:strRef>
              <c:f>'Consolidado H5'!$A$15</c:f>
              <c:strCache>
                <c:ptCount val="1"/>
                <c:pt idx="0">
                  <c:v>P55.1</c:v>
                </c:pt>
              </c:strCache>
            </c:strRef>
          </c:tx>
          <c:spPr>
            <a:ln cmpd="sng">
              <a:solidFill>
                <a:srgbClr val="4285F4"/>
              </a:solidFill>
            </a:ln>
          </c:spPr>
          <c:marker>
            <c:symbol val="none"/>
          </c:marker>
          <c:cat>
            <c:strRef>
              <c:f>'Consolidado H5'!$B$2:$E$2</c:f>
              <c:strCache>
                <c:ptCount val="4"/>
                <c:pt idx="0">
                  <c:v>GASTO ENERO</c:v>
                </c:pt>
                <c:pt idx="1">
                  <c:v>GASTO FEBRERO</c:v>
                </c:pt>
                <c:pt idx="2">
                  <c:v>GASTO MARZO</c:v>
                </c:pt>
                <c:pt idx="3">
                  <c:v>GASTO ABRIL</c:v>
                </c:pt>
              </c:strCache>
            </c:strRef>
          </c:cat>
          <c:val>
            <c:numRef>
              <c:f>'Consolidado H5'!$B$15:$E$15</c:f>
              <c:numCache>
                <c:formatCode>_("$"* #,##0.00_);_("$"* \(#,##0.00\);_("$"* "-"??_);_(@_)</c:formatCode>
                <c:ptCount val="4"/>
                <c:pt idx="0">
                  <c:v>1.2688799999999998</c:v>
                </c:pt>
                <c:pt idx="1">
                  <c:v>2.14506</c:v>
                </c:pt>
                <c:pt idx="2">
                  <c:v>1.15821</c:v>
                </c:pt>
                <c:pt idx="3">
                  <c:v>1.1781000000000001</c:v>
                </c:pt>
              </c:numCache>
            </c:numRef>
          </c:val>
          <c:extLst>
            <c:ext xmlns:c16="http://schemas.microsoft.com/office/drawing/2014/chart" uri="{C3380CC4-5D6E-409C-BE32-E72D297353CC}">
              <c16:uniqueId val="{00000000-B44F-40C5-B3D6-F185418B1A40}"/>
            </c:ext>
          </c:extLst>
        </c:ser>
        <c:ser>
          <c:idx val="1"/>
          <c:order val="1"/>
          <c:tx>
            <c:strRef>
              <c:f>'Consolidado H5'!$A$16</c:f>
              <c:strCache>
                <c:ptCount val="1"/>
                <c:pt idx="0">
                  <c:v>P55.2</c:v>
                </c:pt>
              </c:strCache>
            </c:strRef>
          </c:tx>
          <c:spPr>
            <a:ln cmpd="sng">
              <a:solidFill>
                <a:srgbClr val="DB4437"/>
              </a:solidFill>
            </a:ln>
          </c:spPr>
          <c:marker>
            <c:symbol val="none"/>
          </c:marker>
          <c:cat>
            <c:strRef>
              <c:f>'Consolidado H5'!$B$2:$E$2</c:f>
              <c:strCache>
                <c:ptCount val="4"/>
                <c:pt idx="0">
                  <c:v>GASTO ENERO</c:v>
                </c:pt>
                <c:pt idx="1">
                  <c:v>GASTO FEBRERO</c:v>
                </c:pt>
                <c:pt idx="2">
                  <c:v>GASTO MARZO</c:v>
                </c:pt>
                <c:pt idx="3">
                  <c:v>GASTO ABRIL</c:v>
                </c:pt>
              </c:strCache>
            </c:strRef>
          </c:cat>
          <c:val>
            <c:numRef>
              <c:f>'Consolidado H5'!$B$16:$E$16</c:f>
              <c:numCache>
                <c:formatCode>_("$"* #,##0.00_);_("$"* \(#,##0.00\);_("$"* "-"??_);_(@_)</c:formatCode>
                <c:ptCount val="4"/>
                <c:pt idx="0">
                  <c:v>1.143675</c:v>
                </c:pt>
                <c:pt idx="1">
                  <c:v>1.5238800000000001</c:v>
                </c:pt>
                <c:pt idx="2">
                  <c:v>1.6508700000000001</c:v>
                </c:pt>
                <c:pt idx="3">
                  <c:v>3.4784549999999999</c:v>
                </c:pt>
              </c:numCache>
            </c:numRef>
          </c:val>
          <c:extLst>
            <c:ext xmlns:c16="http://schemas.microsoft.com/office/drawing/2014/chart" uri="{C3380CC4-5D6E-409C-BE32-E72D297353CC}">
              <c16:uniqueId val="{00000001-B44F-40C5-B3D6-F185418B1A40}"/>
            </c:ext>
          </c:extLst>
        </c:ser>
        <c:ser>
          <c:idx val="2"/>
          <c:order val="2"/>
          <c:tx>
            <c:strRef>
              <c:f>'Consolidado H5'!$A$17</c:f>
              <c:strCache>
                <c:ptCount val="1"/>
                <c:pt idx="0">
                  <c:v>P55.3</c:v>
                </c:pt>
              </c:strCache>
            </c:strRef>
          </c:tx>
          <c:spPr>
            <a:ln cmpd="sng">
              <a:solidFill>
                <a:srgbClr val="F4B400"/>
              </a:solidFill>
            </a:ln>
          </c:spPr>
          <c:marker>
            <c:symbol val="none"/>
          </c:marker>
          <c:cat>
            <c:strRef>
              <c:f>'Consolidado H5'!$B$2:$E$2</c:f>
              <c:strCache>
                <c:ptCount val="4"/>
                <c:pt idx="0">
                  <c:v>GASTO ENERO</c:v>
                </c:pt>
                <c:pt idx="1">
                  <c:v>GASTO FEBRERO</c:v>
                </c:pt>
                <c:pt idx="2">
                  <c:v>GASTO MARZO</c:v>
                </c:pt>
                <c:pt idx="3">
                  <c:v>GASTO ABRIL</c:v>
                </c:pt>
              </c:strCache>
            </c:strRef>
          </c:cat>
          <c:val>
            <c:numRef>
              <c:f>'Consolidado H5'!$B$17:$E$17</c:f>
              <c:numCache>
                <c:formatCode>_("$"* #,##0.00_);_("$"* \(#,##0.00\);_("$"* "-"??_);_(@_)</c:formatCode>
                <c:ptCount val="4"/>
                <c:pt idx="0">
                  <c:v>1.0916550000000003</c:v>
                </c:pt>
                <c:pt idx="1">
                  <c:v>1.590435</c:v>
                </c:pt>
                <c:pt idx="2">
                  <c:v>1.64628</c:v>
                </c:pt>
                <c:pt idx="3">
                  <c:v>1.2393000000000001</c:v>
                </c:pt>
              </c:numCache>
            </c:numRef>
          </c:val>
          <c:extLst>
            <c:ext xmlns:c16="http://schemas.microsoft.com/office/drawing/2014/chart" uri="{C3380CC4-5D6E-409C-BE32-E72D297353CC}">
              <c16:uniqueId val="{00000002-B44F-40C5-B3D6-F185418B1A40}"/>
            </c:ext>
          </c:extLst>
        </c:ser>
        <c:ser>
          <c:idx val="3"/>
          <c:order val="3"/>
          <c:tx>
            <c:strRef>
              <c:f>'Consolidado H5'!$A$18</c:f>
              <c:strCache>
                <c:ptCount val="1"/>
                <c:pt idx="0">
                  <c:v>P55.4</c:v>
                </c:pt>
              </c:strCache>
            </c:strRef>
          </c:tx>
          <c:spPr>
            <a:ln cmpd="sng">
              <a:solidFill>
                <a:srgbClr val="0F9D58"/>
              </a:solidFill>
            </a:ln>
          </c:spPr>
          <c:marker>
            <c:symbol val="none"/>
          </c:marker>
          <c:cat>
            <c:strRef>
              <c:f>'Consolidado H5'!$B$2:$E$2</c:f>
              <c:strCache>
                <c:ptCount val="4"/>
                <c:pt idx="0">
                  <c:v>GASTO ENERO</c:v>
                </c:pt>
                <c:pt idx="1">
                  <c:v>GASTO FEBRERO</c:v>
                </c:pt>
                <c:pt idx="2">
                  <c:v>GASTO MARZO</c:v>
                </c:pt>
                <c:pt idx="3">
                  <c:v>GASTO ABRIL</c:v>
                </c:pt>
              </c:strCache>
            </c:strRef>
          </c:cat>
          <c:val>
            <c:numRef>
              <c:f>'Consolidado H5'!$B$18:$E$18</c:f>
              <c:numCache>
                <c:formatCode>_("$"* #,##0.00_);_("$"* \(#,##0.00\);_("$"* "-"??_);_(@_)</c:formatCode>
                <c:ptCount val="4"/>
                <c:pt idx="0">
                  <c:v>2.1863700000000006</c:v>
                </c:pt>
                <c:pt idx="1">
                  <c:v>4.1631299999999998</c:v>
                </c:pt>
                <c:pt idx="2">
                  <c:v>1.4129550000000002</c:v>
                </c:pt>
                <c:pt idx="3">
                  <c:v>0.95625000000000004</c:v>
                </c:pt>
              </c:numCache>
            </c:numRef>
          </c:val>
          <c:extLst>
            <c:ext xmlns:c16="http://schemas.microsoft.com/office/drawing/2014/chart" uri="{C3380CC4-5D6E-409C-BE32-E72D297353CC}">
              <c16:uniqueId val="{00000003-B44F-40C5-B3D6-F185418B1A40}"/>
            </c:ext>
          </c:extLst>
        </c:ser>
        <c:ser>
          <c:idx val="4"/>
          <c:order val="4"/>
          <c:tx>
            <c:strRef>
              <c:f>'Consolidado H5'!$A$19</c:f>
              <c:strCache>
                <c:ptCount val="1"/>
                <c:pt idx="0">
                  <c:v>P55.5</c:v>
                </c:pt>
              </c:strCache>
            </c:strRef>
          </c:tx>
          <c:spPr>
            <a:ln cmpd="sng">
              <a:solidFill>
                <a:srgbClr val="FF6D00"/>
              </a:solidFill>
            </a:ln>
          </c:spPr>
          <c:marker>
            <c:symbol val="none"/>
          </c:marker>
          <c:cat>
            <c:strRef>
              <c:f>'Consolidado H5'!$B$2:$E$2</c:f>
              <c:strCache>
                <c:ptCount val="4"/>
                <c:pt idx="0">
                  <c:v>GASTO ENERO</c:v>
                </c:pt>
                <c:pt idx="1">
                  <c:v>GASTO FEBRERO</c:v>
                </c:pt>
                <c:pt idx="2">
                  <c:v>GASTO MARZO</c:v>
                </c:pt>
                <c:pt idx="3">
                  <c:v>GASTO ABRIL</c:v>
                </c:pt>
              </c:strCache>
            </c:strRef>
          </c:cat>
          <c:val>
            <c:numRef>
              <c:f>'Consolidado H5'!$B$19:$E$19</c:f>
              <c:numCache>
                <c:formatCode>_("$"* #,##0.00_);_("$"* \(#,##0.00\);_("$"* "-"??_);_(@_)</c:formatCode>
                <c:ptCount val="4"/>
                <c:pt idx="0">
                  <c:v>2.2539449999999999</c:v>
                </c:pt>
                <c:pt idx="1">
                  <c:v>4.2972600000000005</c:v>
                </c:pt>
                <c:pt idx="2">
                  <c:v>2.4059250000000003</c:v>
                </c:pt>
                <c:pt idx="3">
                  <c:v>3.5738250000000003</c:v>
                </c:pt>
              </c:numCache>
            </c:numRef>
          </c:val>
          <c:extLst>
            <c:ext xmlns:c16="http://schemas.microsoft.com/office/drawing/2014/chart" uri="{C3380CC4-5D6E-409C-BE32-E72D297353CC}">
              <c16:uniqueId val="{00000004-B44F-40C5-B3D6-F185418B1A40}"/>
            </c:ext>
          </c:extLst>
        </c:ser>
        <c:ser>
          <c:idx val="5"/>
          <c:order val="5"/>
          <c:tx>
            <c:strRef>
              <c:f>'Consolidado H5'!$A$20</c:f>
              <c:strCache>
                <c:ptCount val="1"/>
                <c:pt idx="0">
                  <c:v>P55.6</c:v>
                </c:pt>
              </c:strCache>
            </c:strRef>
          </c:tx>
          <c:spPr>
            <a:ln cmpd="sng">
              <a:solidFill>
                <a:srgbClr val="46BDC6"/>
              </a:solidFill>
            </a:ln>
          </c:spPr>
          <c:marker>
            <c:symbol val="none"/>
          </c:marker>
          <c:cat>
            <c:strRef>
              <c:f>'Consolidado H5'!$B$2:$E$2</c:f>
              <c:strCache>
                <c:ptCount val="4"/>
                <c:pt idx="0">
                  <c:v>GASTO ENERO</c:v>
                </c:pt>
                <c:pt idx="1">
                  <c:v>GASTO FEBRERO</c:v>
                </c:pt>
                <c:pt idx="2">
                  <c:v>GASTO MARZO</c:v>
                </c:pt>
                <c:pt idx="3">
                  <c:v>GASTO ABRIL</c:v>
                </c:pt>
              </c:strCache>
            </c:strRef>
          </c:cat>
          <c:val>
            <c:numRef>
              <c:f>'Consolidado H5'!$B$20:$E$20</c:f>
              <c:numCache>
                <c:formatCode>_("$"* #,##0.00_);_("$"* \(#,##0.00\);_("$"* "-"??_);_(@_)</c:formatCode>
                <c:ptCount val="4"/>
                <c:pt idx="0">
                  <c:v>1.8905699999999999</c:v>
                </c:pt>
                <c:pt idx="1">
                  <c:v>3.9759600000000002</c:v>
                </c:pt>
                <c:pt idx="2">
                  <c:v>0.59211000000000003</c:v>
                </c:pt>
                <c:pt idx="3">
                  <c:v>1.28061</c:v>
                </c:pt>
              </c:numCache>
            </c:numRef>
          </c:val>
          <c:extLst>
            <c:ext xmlns:c16="http://schemas.microsoft.com/office/drawing/2014/chart" uri="{C3380CC4-5D6E-409C-BE32-E72D297353CC}">
              <c16:uniqueId val="{00000005-B44F-40C5-B3D6-F185418B1A40}"/>
            </c:ext>
          </c:extLst>
        </c:ser>
        <c:dLbls>
          <c:showLegendKey val="0"/>
          <c:showVal val="0"/>
          <c:showCatName val="0"/>
          <c:showSerName val="0"/>
          <c:showPercent val="0"/>
          <c:showBubbleSize val="0"/>
        </c:dLbls>
        <c:axId val="519929496"/>
        <c:axId val="519927536"/>
      </c:radarChart>
      <c:catAx>
        <c:axId val="519929496"/>
        <c:scaling>
          <c:orientation val="minMax"/>
        </c:scaling>
        <c:delete val="0"/>
        <c:axPos val="b"/>
        <c:title>
          <c:tx>
            <c:rich>
              <a:bodyPr/>
              <a:lstStyle/>
              <a:p>
                <a:pPr>
                  <a:defRPr/>
                </a:pPr>
                <a:endParaRPr lang="es-EC"/>
              </a:p>
            </c:rich>
          </c:tx>
          <c:overlay val="0"/>
        </c:title>
        <c:numFmt formatCode="General" sourceLinked="1"/>
        <c:majorTickMark val="none"/>
        <c:minorTickMark val="none"/>
        <c:tickLblPos val="nextTo"/>
        <c:crossAx val="519927536"/>
        <c:crosses val="autoZero"/>
        <c:auto val="1"/>
        <c:lblAlgn val="ctr"/>
        <c:lblOffset val="100"/>
        <c:noMultiLvlLbl val="1"/>
      </c:catAx>
      <c:valAx>
        <c:axId val="519927536"/>
        <c:scaling>
          <c:orientation val="minMax"/>
        </c:scaling>
        <c:delete val="1"/>
        <c:axPos val="l"/>
        <c:majorGridlines>
          <c:spPr>
            <a:ln>
              <a:solidFill>
                <a:srgbClr val="B7B7B7"/>
              </a:solidFill>
            </a:ln>
          </c:spPr>
        </c:majorGridlines>
        <c:minorGridlines>
          <c:spPr>
            <a:ln>
              <a:solidFill>
                <a:srgbClr val="CCCCCC">
                  <a:alpha val="0"/>
                </a:srgbClr>
              </a:solidFill>
            </a:ln>
          </c:spPr>
        </c:minorGridlines>
        <c:title>
          <c:tx>
            <c:rich>
              <a:bodyPr/>
              <a:lstStyle/>
              <a:p>
                <a:pPr>
                  <a:defRPr/>
                </a:pPr>
                <a:endParaRPr lang="es-EC"/>
              </a:p>
            </c:rich>
          </c:tx>
          <c:overlay val="0"/>
        </c:title>
        <c:numFmt formatCode="_(&quot;$&quot;* #,##0.00_);_(&quot;$&quot;* \(#,##0.00\);_(&quot;$&quot;* &quot;-&quot;??_);_(@_)" sourceLinked="1"/>
        <c:majorTickMark val="none"/>
        <c:minorTickMark val="none"/>
        <c:tickLblPos val="nextTo"/>
        <c:crossAx val="519929496"/>
        <c:crosses val="autoZero"/>
        <c:crossBetween val="between"/>
      </c:valAx>
    </c:plotArea>
    <c:legend>
      <c:legendPos val="t"/>
      <c:layout>
        <c:manualLayout>
          <c:xMode val="edge"/>
          <c:yMode val="edge"/>
          <c:x val="5.4000000000000006E-2"/>
          <c:y val="4.3870967741935482E-2"/>
          <c:w val="0.89200000000000002"/>
          <c:h val="8.0645725735895915E-2"/>
        </c:manualLayout>
      </c:layout>
      <c:overlay val="0"/>
    </c:legend>
    <c:plotVisOnly val="1"/>
    <c:dispBlanksAs val="zero"/>
    <c:showDLblsOverMax val="1"/>
  </c:chart>
  <c:spPr>
    <a:solidFill>
      <a:schemeClr val="lt1"/>
    </a:solidFill>
    <a:ln w="25400" cap="flat" cmpd="sng" algn="ctr">
      <a:solidFill>
        <a:schemeClr val="accent3"/>
      </a:solidFill>
      <a:prstDash val="solid"/>
    </a:ln>
    <a:effectLst/>
  </c:spPr>
  <c:txPr>
    <a:bodyPr/>
    <a:lstStyle/>
    <a:p>
      <a:pPr>
        <a:defRPr>
          <a:solidFill>
            <a:schemeClr val="dk1"/>
          </a:solidFill>
          <a:latin typeface="+mn-lt"/>
          <a:ea typeface="+mn-ea"/>
          <a:cs typeface="+mn-cs"/>
        </a:defRPr>
      </a:pPr>
      <a:endParaRPr lang="es-EC"/>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1"/>
        <c:ser>
          <c:idx val="0"/>
          <c:order val="0"/>
          <c:tx>
            <c:strRef>
              <c:f>'Consolidado H5'!$A$14</c:f>
              <c:strCache>
                <c:ptCount val="1"/>
                <c:pt idx="0">
                  <c:v>P54</c:v>
                </c:pt>
              </c:strCache>
            </c:strRef>
          </c:tx>
          <c:spPr>
            <a:ln cmpd="sng">
              <a:solidFill>
                <a:srgbClr val="4285F4"/>
              </a:solidFill>
            </a:ln>
          </c:spPr>
          <c:marker>
            <c:symbol val="none"/>
          </c:marker>
          <c:cat>
            <c:strRef>
              <c:f>'Consolidado H5'!$B$2:$E$2</c:f>
              <c:strCache>
                <c:ptCount val="4"/>
                <c:pt idx="0">
                  <c:v>GASTO ENERO</c:v>
                </c:pt>
                <c:pt idx="1">
                  <c:v>GASTO FEBRERO</c:v>
                </c:pt>
                <c:pt idx="2">
                  <c:v>GASTO MARZO</c:v>
                </c:pt>
                <c:pt idx="3">
                  <c:v>GASTO ABRIL</c:v>
                </c:pt>
              </c:strCache>
            </c:strRef>
          </c:cat>
          <c:val>
            <c:numRef>
              <c:f>'Consolidado H5'!$B$14:$E$14</c:f>
              <c:numCache>
                <c:formatCode>_("$"* #,##0.00_);_("$"* \(#,##0.00\);_("$"* "-"??_);_(@_)</c:formatCode>
                <c:ptCount val="4"/>
                <c:pt idx="0">
                  <c:v>1.4894549999999998</c:v>
                </c:pt>
                <c:pt idx="1">
                  <c:v>1.9542600000000001</c:v>
                </c:pt>
                <c:pt idx="2">
                  <c:v>3.2610600000000001</c:v>
                </c:pt>
                <c:pt idx="3">
                  <c:v>3.2834699999999999</c:v>
                </c:pt>
              </c:numCache>
            </c:numRef>
          </c:val>
          <c:extLst>
            <c:ext xmlns:c16="http://schemas.microsoft.com/office/drawing/2014/chart" uri="{C3380CC4-5D6E-409C-BE32-E72D297353CC}">
              <c16:uniqueId val="{00000000-F218-4C17-8E9A-897A6AF5DB37}"/>
            </c:ext>
          </c:extLst>
        </c:ser>
        <c:ser>
          <c:idx val="1"/>
          <c:order val="1"/>
          <c:tx>
            <c:strRef>
              <c:f>'Consolidado H5'!$A$21</c:f>
              <c:strCache>
                <c:ptCount val="1"/>
                <c:pt idx="0">
                  <c:v>P56.1</c:v>
                </c:pt>
              </c:strCache>
            </c:strRef>
          </c:tx>
          <c:spPr>
            <a:ln cmpd="sng">
              <a:solidFill>
                <a:srgbClr val="DB4437"/>
              </a:solidFill>
            </a:ln>
          </c:spPr>
          <c:marker>
            <c:symbol val="none"/>
          </c:marker>
          <c:cat>
            <c:strRef>
              <c:f>'Consolidado H5'!$B$2:$E$2</c:f>
              <c:strCache>
                <c:ptCount val="4"/>
                <c:pt idx="0">
                  <c:v>GASTO ENERO</c:v>
                </c:pt>
                <c:pt idx="1">
                  <c:v>GASTO FEBRERO</c:v>
                </c:pt>
                <c:pt idx="2">
                  <c:v>GASTO MARZO</c:v>
                </c:pt>
                <c:pt idx="3">
                  <c:v>GASTO ABRIL</c:v>
                </c:pt>
              </c:strCache>
            </c:strRef>
          </c:cat>
          <c:val>
            <c:numRef>
              <c:f>'Consolidado H5'!$B$21:$E$21</c:f>
              <c:numCache>
                <c:formatCode>_("$"* #,##0.00_);_("$"* \(#,##0.00\);_("$"* "-"??_);_(@_)</c:formatCode>
                <c:ptCount val="4"/>
                <c:pt idx="0">
                  <c:v>0.66379500000000002</c:v>
                </c:pt>
                <c:pt idx="1">
                  <c:v>0.87601500000000021</c:v>
                </c:pt>
                <c:pt idx="2">
                  <c:v>1.0590750000000002</c:v>
                </c:pt>
                <c:pt idx="3">
                  <c:v>1.0343700000000002</c:v>
                </c:pt>
              </c:numCache>
            </c:numRef>
          </c:val>
          <c:extLst>
            <c:ext xmlns:c16="http://schemas.microsoft.com/office/drawing/2014/chart" uri="{C3380CC4-5D6E-409C-BE32-E72D297353CC}">
              <c16:uniqueId val="{00000001-F218-4C17-8E9A-897A6AF5DB37}"/>
            </c:ext>
          </c:extLst>
        </c:ser>
        <c:ser>
          <c:idx val="2"/>
          <c:order val="2"/>
          <c:tx>
            <c:strRef>
              <c:f>'Consolidado H5'!$A$22</c:f>
              <c:strCache>
                <c:ptCount val="1"/>
                <c:pt idx="0">
                  <c:v>P56.2</c:v>
                </c:pt>
              </c:strCache>
            </c:strRef>
          </c:tx>
          <c:spPr>
            <a:ln cmpd="sng">
              <a:solidFill>
                <a:srgbClr val="F4B400"/>
              </a:solidFill>
            </a:ln>
          </c:spPr>
          <c:marker>
            <c:symbol val="none"/>
          </c:marker>
          <c:cat>
            <c:strRef>
              <c:f>'Consolidado H5'!$B$2:$E$2</c:f>
              <c:strCache>
                <c:ptCount val="4"/>
                <c:pt idx="0">
                  <c:v>GASTO ENERO</c:v>
                </c:pt>
                <c:pt idx="1">
                  <c:v>GASTO FEBRERO</c:v>
                </c:pt>
                <c:pt idx="2">
                  <c:v>GASTO MARZO</c:v>
                </c:pt>
                <c:pt idx="3">
                  <c:v>GASTO ABRIL</c:v>
                </c:pt>
              </c:strCache>
            </c:strRef>
          </c:cat>
          <c:val>
            <c:numRef>
              <c:f>'Consolidado H5'!$B$22:$E$22</c:f>
              <c:numCache>
                <c:formatCode>_("$"* #,##0.00_);_("$"* \(#,##0.00\);_("$"* "-"??_);_(@_)</c:formatCode>
                <c:ptCount val="4"/>
                <c:pt idx="0">
                  <c:v>0.74641500000000005</c:v>
                </c:pt>
                <c:pt idx="1">
                  <c:v>0.85131000000000001</c:v>
                </c:pt>
                <c:pt idx="2">
                  <c:v>0.81</c:v>
                </c:pt>
                <c:pt idx="3">
                  <c:v>0.35072999999999999</c:v>
                </c:pt>
              </c:numCache>
            </c:numRef>
          </c:val>
          <c:extLst>
            <c:ext xmlns:c16="http://schemas.microsoft.com/office/drawing/2014/chart" uri="{C3380CC4-5D6E-409C-BE32-E72D297353CC}">
              <c16:uniqueId val="{00000002-F218-4C17-8E9A-897A6AF5DB37}"/>
            </c:ext>
          </c:extLst>
        </c:ser>
        <c:ser>
          <c:idx val="3"/>
          <c:order val="3"/>
          <c:tx>
            <c:strRef>
              <c:f>'Consolidado H5'!$A$23</c:f>
              <c:strCache>
                <c:ptCount val="1"/>
                <c:pt idx="0">
                  <c:v>P56.3</c:v>
                </c:pt>
              </c:strCache>
            </c:strRef>
          </c:tx>
          <c:spPr>
            <a:ln cmpd="sng">
              <a:solidFill>
                <a:srgbClr val="0F9D58"/>
              </a:solidFill>
            </a:ln>
          </c:spPr>
          <c:marker>
            <c:symbol val="none"/>
          </c:marker>
          <c:cat>
            <c:strRef>
              <c:f>'Consolidado H5'!$B$2:$E$2</c:f>
              <c:strCache>
                <c:ptCount val="4"/>
                <c:pt idx="0">
                  <c:v>GASTO ENERO</c:v>
                </c:pt>
                <c:pt idx="1">
                  <c:v>GASTO FEBRERO</c:v>
                </c:pt>
                <c:pt idx="2">
                  <c:v>GASTO MARZO</c:v>
                </c:pt>
                <c:pt idx="3">
                  <c:v>GASTO ABRIL</c:v>
                </c:pt>
              </c:strCache>
            </c:strRef>
          </c:cat>
          <c:val>
            <c:numRef>
              <c:f>'Consolidado H5'!$B$23:$E$23</c:f>
              <c:numCache>
                <c:formatCode>_("$"* #,##0.00_);_("$"* \(#,##0.00\);_("$"* "-"??_);_(@_)</c:formatCode>
                <c:ptCount val="4"/>
                <c:pt idx="0">
                  <c:v>2.4097500000000003</c:v>
                </c:pt>
                <c:pt idx="1">
                  <c:v>5.0928749999999994</c:v>
                </c:pt>
                <c:pt idx="2">
                  <c:v>1.3446000000000002</c:v>
                </c:pt>
                <c:pt idx="3">
                  <c:v>1.1510100000000001</c:v>
                </c:pt>
              </c:numCache>
            </c:numRef>
          </c:val>
          <c:extLst>
            <c:ext xmlns:c16="http://schemas.microsoft.com/office/drawing/2014/chart" uri="{C3380CC4-5D6E-409C-BE32-E72D297353CC}">
              <c16:uniqueId val="{00000003-F218-4C17-8E9A-897A6AF5DB37}"/>
            </c:ext>
          </c:extLst>
        </c:ser>
        <c:ser>
          <c:idx val="4"/>
          <c:order val="4"/>
          <c:tx>
            <c:strRef>
              <c:f>'Consolidado H5'!$A$24</c:f>
              <c:strCache>
                <c:ptCount val="1"/>
                <c:pt idx="0">
                  <c:v>P56.4</c:v>
                </c:pt>
              </c:strCache>
            </c:strRef>
          </c:tx>
          <c:spPr>
            <a:ln cmpd="sng">
              <a:solidFill>
                <a:srgbClr val="FF6D00"/>
              </a:solidFill>
            </a:ln>
          </c:spPr>
          <c:marker>
            <c:symbol val="none"/>
          </c:marker>
          <c:cat>
            <c:strRef>
              <c:f>'Consolidado H5'!$B$2:$E$2</c:f>
              <c:strCache>
                <c:ptCount val="4"/>
                <c:pt idx="0">
                  <c:v>GASTO ENERO</c:v>
                </c:pt>
                <c:pt idx="1">
                  <c:v>GASTO FEBRERO</c:v>
                </c:pt>
                <c:pt idx="2">
                  <c:v>GASTO MARZO</c:v>
                </c:pt>
                <c:pt idx="3">
                  <c:v>GASTO ABRIL</c:v>
                </c:pt>
              </c:strCache>
            </c:strRef>
          </c:cat>
          <c:val>
            <c:numRef>
              <c:f>'Consolidado H5'!$B$24:$E$24</c:f>
              <c:numCache>
                <c:formatCode>_("$"* #,##0.00_);_("$"* \(#,##0.00\);_("$"* "-"??_);_(@_)</c:formatCode>
                <c:ptCount val="4"/>
                <c:pt idx="0">
                  <c:v>0.7804350000000001</c:v>
                </c:pt>
                <c:pt idx="1">
                  <c:v>1.2170250000000002</c:v>
                </c:pt>
                <c:pt idx="2">
                  <c:v>0.81</c:v>
                </c:pt>
                <c:pt idx="3">
                  <c:v>1.8435600000000003</c:v>
                </c:pt>
              </c:numCache>
            </c:numRef>
          </c:val>
          <c:extLst>
            <c:ext xmlns:c16="http://schemas.microsoft.com/office/drawing/2014/chart" uri="{C3380CC4-5D6E-409C-BE32-E72D297353CC}">
              <c16:uniqueId val="{00000004-F218-4C17-8E9A-897A6AF5DB37}"/>
            </c:ext>
          </c:extLst>
        </c:ser>
        <c:ser>
          <c:idx val="5"/>
          <c:order val="5"/>
          <c:tx>
            <c:strRef>
              <c:f>'Consolidado H5'!$A$25</c:f>
              <c:strCache>
                <c:ptCount val="1"/>
                <c:pt idx="0">
                  <c:v>P56.5</c:v>
                </c:pt>
              </c:strCache>
            </c:strRef>
          </c:tx>
          <c:spPr>
            <a:ln cmpd="sng">
              <a:solidFill>
                <a:srgbClr val="46BDC6"/>
              </a:solidFill>
            </a:ln>
          </c:spPr>
          <c:marker>
            <c:symbol val="none"/>
          </c:marker>
          <c:cat>
            <c:strRef>
              <c:f>'Consolidado H5'!$B$2:$E$2</c:f>
              <c:strCache>
                <c:ptCount val="4"/>
                <c:pt idx="0">
                  <c:v>GASTO ENERO</c:v>
                </c:pt>
                <c:pt idx="1">
                  <c:v>GASTO FEBRERO</c:v>
                </c:pt>
                <c:pt idx="2">
                  <c:v>GASTO MARZO</c:v>
                </c:pt>
                <c:pt idx="3">
                  <c:v>GASTO ABRIL</c:v>
                </c:pt>
              </c:strCache>
            </c:strRef>
          </c:cat>
          <c:val>
            <c:numRef>
              <c:f>'Consolidado H5'!$B$25:$E$25</c:f>
              <c:numCache>
                <c:formatCode>_("$"* #,##0.00_);_("$"* \(#,##0.00\);_("$"* "-"??_);_(@_)</c:formatCode>
                <c:ptCount val="4"/>
                <c:pt idx="0">
                  <c:v>1.9823400000000002</c:v>
                </c:pt>
                <c:pt idx="1">
                  <c:v>4.4469000000000003</c:v>
                </c:pt>
                <c:pt idx="2">
                  <c:v>5.4797849999999997</c:v>
                </c:pt>
                <c:pt idx="3">
                  <c:v>4.8215249999999994</c:v>
                </c:pt>
              </c:numCache>
            </c:numRef>
          </c:val>
          <c:extLst>
            <c:ext xmlns:c16="http://schemas.microsoft.com/office/drawing/2014/chart" uri="{C3380CC4-5D6E-409C-BE32-E72D297353CC}">
              <c16:uniqueId val="{00000005-F218-4C17-8E9A-897A6AF5DB37}"/>
            </c:ext>
          </c:extLst>
        </c:ser>
        <c:ser>
          <c:idx val="6"/>
          <c:order val="6"/>
          <c:tx>
            <c:strRef>
              <c:f>'Consolidado H5'!$A$26</c:f>
              <c:strCache>
                <c:ptCount val="1"/>
                <c:pt idx="0">
                  <c:v>P56.6</c:v>
                </c:pt>
              </c:strCache>
            </c:strRef>
          </c:tx>
          <c:spPr>
            <a:ln cmpd="sng">
              <a:solidFill>
                <a:srgbClr val="AB30C4"/>
              </a:solidFill>
            </a:ln>
          </c:spPr>
          <c:marker>
            <c:symbol val="none"/>
          </c:marker>
          <c:cat>
            <c:strRef>
              <c:f>'Consolidado H5'!$B$2:$E$2</c:f>
              <c:strCache>
                <c:ptCount val="4"/>
                <c:pt idx="0">
                  <c:v>GASTO ENERO</c:v>
                </c:pt>
                <c:pt idx="1">
                  <c:v>GASTO FEBRERO</c:v>
                </c:pt>
                <c:pt idx="2">
                  <c:v>GASTO MARZO</c:v>
                </c:pt>
                <c:pt idx="3">
                  <c:v>GASTO ABRIL</c:v>
                </c:pt>
              </c:strCache>
            </c:strRef>
          </c:cat>
          <c:val>
            <c:numRef>
              <c:f>'Consolidado H5'!$B$26:$E$26</c:f>
              <c:numCache>
                <c:formatCode>_("$"* #,##0.00_);_("$"* \(#,##0.00\);_("$"* "-"??_);_(@_)</c:formatCode>
                <c:ptCount val="4"/>
                <c:pt idx="0">
                  <c:v>0.99292500000000006</c:v>
                </c:pt>
                <c:pt idx="1">
                  <c:v>1.55196</c:v>
                </c:pt>
                <c:pt idx="2">
                  <c:v>1.8704250000000002</c:v>
                </c:pt>
                <c:pt idx="3">
                  <c:v>2.0227050000000002</c:v>
                </c:pt>
              </c:numCache>
            </c:numRef>
          </c:val>
          <c:extLst>
            <c:ext xmlns:c16="http://schemas.microsoft.com/office/drawing/2014/chart" uri="{C3380CC4-5D6E-409C-BE32-E72D297353CC}">
              <c16:uniqueId val="{00000006-F218-4C17-8E9A-897A6AF5DB37}"/>
            </c:ext>
          </c:extLst>
        </c:ser>
        <c:dLbls>
          <c:showLegendKey val="0"/>
          <c:showVal val="0"/>
          <c:showCatName val="0"/>
          <c:showSerName val="0"/>
          <c:showPercent val="0"/>
          <c:showBubbleSize val="0"/>
        </c:dLbls>
        <c:axId val="519931456"/>
        <c:axId val="519931848"/>
      </c:radarChart>
      <c:catAx>
        <c:axId val="519931456"/>
        <c:scaling>
          <c:orientation val="minMax"/>
        </c:scaling>
        <c:delete val="0"/>
        <c:axPos val="b"/>
        <c:title>
          <c:tx>
            <c:rich>
              <a:bodyPr/>
              <a:lstStyle/>
              <a:p>
                <a:pPr>
                  <a:defRPr/>
                </a:pPr>
                <a:endParaRPr lang="es-EC"/>
              </a:p>
            </c:rich>
          </c:tx>
          <c:overlay val="0"/>
        </c:title>
        <c:numFmt formatCode="General" sourceLinked="1"/>
        <c:majorTickMark val="none"/>
        <c:minorTickMark val="none"/>
        <c:tickLblPos val="nextTo"/>
        <c:crossAx val="519931848"/>
        <c:crosses val="autoZero"/>
        <c:auto val="1"/>
        <c:lblAlgn val="ctr"/>
        <c:lblOffset val="100"/>
        <c:noMultiLvlLbl val="1"/>
      </c:catAx>
      <c:valAx>
        <c:axId val="519931848"/>
        <c:scaling>
          <c:orientation val="minMax"/>
        </c:scaling>
        <c:delete val="1"/>
        <c:axPos val="l"/>
        <c:majorGridlines>
          <c:spPr>
            <a:ln>
              <a:solidFill>
                <a:srgbClr val="B7B7B7"/>
              </a:solidFill>
            </a:ln>
          </c:spPr>
        </c:majorGridlines>
        <c:minorGridlines>
          <c:spPr>
            <a:ln>
              <a:solidFill>
                <a:srgbClr val="CCCCCC">
                  <a:alpha val="0"/>
                </a:srgbClr>
              </a:solidFill>
            </a:ln>
          </c:spPr>
        </c:minorGridlines>
        <c:title>
          <c:tx>
            <c:rich>
              <a:bodyPr/>
              <a:lstStyle/>
              <a:p>
                <a:pPr>
                  <a:defRPr/>
                </a:pPr>
                <a:endParaRPr lang="es-EC"/>
              </a:p>
            </c:rich>
          </c:tx>
          <c:overlay val="0"/>
        </c:title>
        <c:numFmt formatCode="_(&quot;$&quot;* #,##0.00_);_(&quot;$&quot;* \(#,##0.00\);_(&quot;$&quot;* &quot;-&quot;??_);_(@_)" sourceLinked="1"/>
        <c:majorTickMark val="none"/>
        <c:minorTickMark val="none"/>
        <c:tickLblPos val="nextTo"/>
        <c:crossAx val="519931456"/>
        <c:crosses val="autoZero"/>
        <c:crossBetween val="between"/>
      </c:valAx>
    </c:plotArea>
    <c:legend>
      <c:legendPos val="t"/>
      <c:layout>
        <c:manualLayout>
          <c:xMode val="edge"/>
          <c:yMode val="edge"/>
          <c:x val="4.7787170708464936E-2"/>
          <c:y val="4.9448368953880745E-2"/>
          <c:w val="0.9"/>
          <c:h val="7.4257945479587334E-2"/>
        </c:manualLayout>
      </c:layout>
      <c:overlay val="0"/>
    </c:legend>
    <c:plotVisOnly val="1"/>
    <c:dispBlanksAs val="zero"/>
    <c:showDLblsOverMax val="1"/>
  </c:chart>
  <c:spPr>
    <a:solidFill>
      <a:schemeClr val="lt1"/>
    </a:solidFill>
    <a:ln w="25400" cap="flat" cmpd="sng" algn="ctr">
      <a:solidFill>
        <a:schemeClr val="accent3"/>
      </a:solidFill>
      <a:prstDash val="solid"/>
    </a:ln>
    <a:effectLst/>
  </c:spPr>
  <c:txPr>
    <a:bodyPr/>
    <a:lstStyle/>
    <a:p>
      <a:pPr>
        <a:defRPr>
          <a:solidFill>
            <a:schemeClr val="dk1"/>
          </a:solidFill>
          <a:latin typeface="+mn-lt"/>
          <a:ea typeface="+mn-ea"/>
          <a:cs typeface="+mn-cs"/>
        </a:defRPr>
      </a:pPr>
      <a:endParaRPr lang="es-EC"/>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54188199898367E-2"/>
          <c:y val="7.3128730954013246E-2"/>
          <c:w val="0.86188413028091382"/>
          <c:h val="0.64749094893497106"/>
        </c:manualLayout>
      </c:layout>
      <c:lineChart>
        <c:grouping val="standard"/>
        <c:varyColors val="0"/>
        <c:ser>
          <c:idx val="0"/>
          <c:order val="0"/>
          <c:tx>
            <c:strRef>
              <c:f>'Consolidado H6'!$V$3</c:f>
              <c:strCache>
                <c:ptCount val="1"/>
                <c:pt idx="0">
                  <c:v>ENERO</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'Consolidado H6'!$T$4:$T$12</c:f>
              <c:strCache>
                <c:ptCount val="9"/>
                <c:pt idx="0">
                  <c:v> Retiro de Efectivo </c:v>
                </c:pt>
                <c:pt idx="1">
                  <c:v> Consultas de Saldo </c:v>
                </c:pt>
                <c:pt idx="2">
                  <c:v> Transferencias Interbancarias y Pagos </c:v>
                </c:pt>
                <c:pt idx="3">
                  <c:v> Consumos de Combustible con TC </c:v>
                </c:pt>
                <c:pt idx="4">
                  <c:v> Consumos en el exterior </c:v>
                </c:pt>
                <c:pt idx="5">
                  <c:v> Pago de Tarjeta de Crédito  </c:v>
                </c:pt>
                <c:pt idx="6">
                  <c:v> Pago Servicios Básicos </c:v>
                </c:pt>
                <c:pt idx="7">
                  <c:v> Pagos mediante CNB </c:v>
                </c:pt>
                <c:pt idx="8">
                  <c:v> Pagos mediante Banca en Línea </c:v>
                </c:pt>
              </c:strCache>
            </c:strRef>
          </c:cat>
          <c:val>
            <c:numRef>
              <c:f>'Consolidado H6'!$V$4:$V$12</c:f>
              <c:numCache>
                <c:formatCode>#,##0.00_);\(#,##0.00\)</c:formatCode>
                <c:ptCount val="9"/>
                <c:pt idx="0">
                  <c:v>2.0649995598591552E-2</c:v>
                </c:pt>
                <c:pt idx="1">
                  <c:v>1.9033890845070419E-3</c:v>
                </c:pt>
                <c:pt idx="2">
                  <c:v>1.4684154929577465E-2</c:v>
                </c:pt>
                <c:pt idx="3">
                  <c:v>2.5542499999999997E-3</c:v>
                </c:pt>
                <c:pt idx="4">
                  <c:v>7.7583749999999996E-3</c:v>
                </c:pt>
                <c:pt idx="5">
                  <c:v>3.4641749999999999E-3</c:v>
                </c:pt>
                <c:pt idx="6">
                  <c:v>3.7236374999999994E-3</c:v>
                </c:pt>
                <c:pt idx="7">
                  <c:v>2.4587737500000002E-2</c:v>
                </c:pt>
                <c:pt idx="8">
                  <c:v>1.8939150000000002E-2</c:v>
                </c:pt>
              </c:numCache>
            </c:numRef>
          </c:val>
          <c:smooth val="0"/>
          <c:extLst>
            <c:ext xmlns:c16="http://schemas.microsoft.com/office/drawing/2014/chart" uri="{C3380CC4-5D6E-409C-BE32-E72D297353CC}">
              <c16:uniqueId val="{00000000-D7D6-4333-9923-8BF605577B6B}"/>
            </c:ext>
          </c:extLst>
        </c:ser>
        <c:ser>
          <c:idx val="1"/>
          <c:order val="1"/>
          <c:tx>
            <c:strRef>
              <c:f>'Consolidado H6'!$X$3</c:f>
              <c:strCache>
                <c:ptCount val="1"/>
                <c:pt idx="0">
                  <c:v>FEBRERO</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'Consolidado H6'!$T$4:$T$12</c:f>
              <c:strCache>
                <c:ptCount val="9"/>
                <c:pt idx="0">
                  <c:v> Retiro de Efectivo </c:v>
                </c:pt>
                <c:pt idx="1">
                  <c:v> Consultas de Saldo </c:v>
                </c:pt>
                <c:pt idx="2">
                  <c:v> Transferencias Interbancarias y Pagos </c:v>
                </c:pt>
                <c:pt idx="3">
                  <c:v> Consumos de Combustible con TC </c:v>
                </c:pt>
                <c:pt idx="4">
                  <c:v> Consumos en el exterior </c:v>
                </c:pt>
                <c:pt idx="5">
                  <c:v> Pago de Tarjeta de Crédito  </c:v>
                </c:pt>
                <c:pt idx="6">
                  <c:v> Pago Servicios Básicos </c:v>
                </c:pt>
                <c:pt idx="7">
                  <c:v> Pagos mediante CNB </c:v>
                </c:pt>
                <c:pt idx="8">
                  <c:v> Pagos mediante Banca en Línea </c:v>
                </c:pt>
              </c:strCache>
            </c:strRef>
          </c:cat>
          <c:val>
            <c:numRef>
              <c:f>'Consolidado H6'!$X$4:$X$12</c:f>
              <c:numCache>
                <c:formatCode>#,##0.00_);\(#,##0.00\)</c:formatCode>
                <c:ptCount val="9"/>
                <c:pt idx="0">
                  <c:v>3.7959462499999999E-2</c:v>
                </c:pt>
                <c:pt idx="1">
                  <c:v>2.9887874999999999E-3</c:v>
                </c:pt>
                <c:pt idx="2">
                  <c:v>2.2357737499999999E-2</c:v>
                </c:pt>
                <c:pt idx="3">
                  <c:v>5.1097499999999997E-3</c:v>
                </c:pt>
                <c:pt idx="4">
                  <c:v>9.7665000000000009E-3</c:v>
                </c:pt>
                <c:pt idx="5">
                  <c:v>5.1029750000000009E-3</c:v>
                </c:pt>
                <c:pt idx="6">
                  <c:v>4.8856500000000001E-3</c:v>
                </c:pt>
                <c:pt idx="7">
                  <c:v>4.423931250000001E-2</c:v>
                </c:pt>
                <c:pt idx="8">
                  <c:v>3.5090212499999995E-2</c:v>
                </c:pt>
              </c:numCache>
            </c:numRef>
          </c:val>
          <c:smooth val="0"/>
          <c:extLst>
            <c:ext xmlns:c16="http://schemas.microsoft.com/office/drawing/2014/chart" uri="{C3380CC4-5D6E-409C-BE32-E72D297353CC}">
              <c16:uniqueId val="{00000001-D7D6-4333-9923-8BF605577B6B}"/>
            </c:ext>
          </c:extLst>
        </c:ser>
        <c:ser>
          <c:idx val="2"/>
          <c:order val="2"/>
          <c:tx>
            <c:strRef>
              <c:f>'Consolidado H6'!$Z$3</c:f>
              <c:strCache>
                <c:ptCount val="1"/>
                <c:pt idx="0">
                  <c:v>MARZO</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'Consolidado H6'!$T$4:$T$12</c:f>
              <c:strCache>
                <c:ptCount val="9"/>
                <c:pt idx="0">
                  <c:v> Retiro de Efectivo </c:v>
                </c:pt>
                <c:pt idx="1">
                  <c:v> Consultas de Saldo </c:v>
                </c:pt>
                <c:pt idx="2">
                  <c:v> Transferencias Interbancarias y Pagos </c:v>
                </c:pt>
                <c:pt idx="3">
                  <c:v> Consumos de Combustible con TC </c:v>
                </c:pt>
                <c:pt idx="4">
                  <c:v> Consumos en el exterior </c:v>
                </c:pt>
                <c:pt idx="5">
                  <c:v> Pago de Tarjeta de Crédito  </c:v>
                </c:pt>
                <c:pt idx="6">
                  <c:v> Pago Servicios Básicos </c:v>
                </c:pt>
                <c:pt idx="7">
                  <c:v> Pagos mediante CNB </c:v>
                </c:pt>
                <c:pt idx="8">
                  <c:v> Pagos mediante Banca en Línea </c:v>
                </c:pt>
              </c:strCache>
            </c:strRef>
          </c:cat>
          <c:val>
            <c:numRef>
              <c:f>'Consolidado H6'!$Z$4:$Z$12</c:f>
              <c:numCache>
                <c:formatCode>#,##0.00_);\(#,##0.00\)</c:formatCode>
                <c:ptCount val="9"/>
                <c:pt idx="0">
                  <c:v>2.3771148750000002E-2</c:v>
                </c:pt>
                <c:pt idx="1">
                  <c:v>2.7218774999999995E-3</c:v>
                </c:pt>
                <c:pt idx="2">
                  <c:v>2.0033612500000002E-2</c:v>
                </c:pt>
                <c:pt idx="3">
                  <c:v>5.2800000000000004E-4</c:v>
                </c:pt>
                <c:pt idx="4">
                  <c:v>1.1220000000000002E-3</c:v>
                </c:pt>
                <c:pt idx="5">
                  <c:v>8.8017500000000023E-3</c:v>
                </c:pt>
                <c:pt idx="6">
                  <c:v>8.1526500000000009E-3</c:v>
                </c:pt>
                <c:pt idx="7">
                  <c:v>2.2165875000000002E-2</c:v>
                </c:pt>
                <c:pt idx="8">
                  <c:v>2.8434712500000004E-2</c:v>
                </c:pt>
              </c:numCache>
            </c:numRef>
          </c:val>
          <c:smooth val="0"/>
          <c:extLst>
            <c:ext xmlns:c16="http://schemas.microsoft.com/office/drawing/2014/chart" uri="{C3380CC4-5D6E-409C-BE32-E72D297353CC}">
              <c16:uniqueId val="{00000002-D7D6-4333-9923-8BF605577B6B}"/>
            </c:ext>
          </c:extLst>
        </c:ser>
        <c:ser>
          <c:idx val="3"/>
          <c:order val="3"/>
          <c:tx>
            <c:strRef>
              <c:f>'Consolidado H6'!$AB$3</c:f>
              <c:strCache>
                <c:ptCount val="1"/>
                <c:pt idx="0">
                  <c:v>ABRIL</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'Consolidado H6'!$T$4:$T$12</c:f>
              <c:strCache>
                <c:ptCount val="9"/>
                <c:pt idx="0">
                  <c:v> Retiro de Efectivo </c:v>
                </c:pt>
                <c:pt idx="1">
                  <c:v> Consultas de Saldo </c:v>
                </c:pt>
                <c:pt idx="2">
                  <c:v> Transferencias Interbancarias y Pagos </c:v>
                </c:pt>
                <c:pt idx="3">
                  <c:v> Consumos de Combustible con TC </c:v>
                </c:pt>
                <c:pt idx="4">
                  <c:v> Consumos en el exterior </c:v>
                </c:pt>
                <c:pt idx="5">
                  <c:v> Pago de Tarjeta de Crédito  </c:v>
                </c:pt>
                <c:pt idx="6">
                  <c:v> Pago Servicios Básicos </c:v>
                </c:pt>
                <c:pt idx="7">
                  <c:v> Pagos mediante CNB </c:v>
                </c:pt>
                <c:pt idx="8">
                  <c:v> Pagos mediante Banca en Línea </c:v>
                </c:pt>
              </c:strCache>
            </c:strRef>
          </c:cat>
          <c:val>
            <c:numRef>
              <c:f>'Consolidado H6'!$AB$4:$AB$12</c:f>
              <c:numCache>
                <c:formatCode>#,##0.00_);\(#,##0.00\)</c:formatCode>
                <c:ptCount val="9"/>
                <c:pt idx="0">
                  <c:v>1.3118992077464788E-2</c:v>
                </c:pt>
                <c:pt idx="1">
                  <c:v>1.7191901408450704E-3</c:v>
                </c:pt>
                <c:pt idx="2">
                  <c:v>1.5502344366197183E-2</c:v>
                </c:pt>
                <c:pt idx="3">
                  <c:v>6.7350000000000005E-4</c:v>
                </c:pt>
                <c:pt idx="4">
                  <c:v>2.4225000000000002E-3</c:v>
                </c:pt>
                <c:pt idx="5">
                  <c:v>1.0593550000000002E-2</c:v>
                </c:pt>
                <c:pt idx="6">
                  <c:v>8.2086750000000003E-3</c:v>
                </c:pt>
                <c:pt idx="7">
                  <c:v>2.926635E-2</c:v>
                </c:pt>
                <c:pt idx="8">
                  <c:v>2.8059750000000001E-2</c:v>
                </c:pt>
              </c:numCache>
            </c:numRef>
          </c:val>
          <c:smooth val="0"/>
          <c:extLst>
            <c:ext xmlns:c16="http://schemas.microsoft.com/office/drawing/2014/chart" uri="{C3380CC4-5D6E-409C-BE32-E72D297353CC}">
              <c16:uniqueId val="{00000003-D7D6-4333-9923-8BF605577B6B}"/>
            </c:ext>
          </c:extLst>
        </c:ser>
        <c:dLbls>
          <c:showLegendKey val="0"/>
          <c:showVal val="0"/>
          <c:showCatName val="0"/>
          <c:showSerName val="0"/>
          <c:showPercent val="0"/>
          <c:showBubbleSize val="0"/>
        </c:dLbls>
        <c:marker val="1"/>
        <c:smooth val="0"/>
        <c:axId val="519927144"/>
        <c:axId val="519928320"/>
      </c:lineChart>
      <c:catAx>
        <c:axId val="519927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ctr">
              <a:defRPr sz="900" b="0" i="0" u="none" strike="noStrike" kern="1200" baseline="0">
                <a:solidFill>
                  <a:schemeClr val="bg2">
                    <a:lumMod val="10000"/>
                  </a:schemeClr>
                </a:solidFill>
                <a:latin typeface="+mn-lt"/>
                <a:ea typeface="+mn-ea"/>
                <a:cs typeface="+mn-cs"/>
              </a:defRPr>
            </a:pPr>
            <a:endParaRPr lang="es-EC"/>
          </a:p>
        </c:txPr>
        <c:crossAx val="519928320"/>
        <c:crosses val="autoZero"/>
        <c:auto val="1"/>
        <c:lblAlgn val="ctr"/>
        <c:lblOffset val="100"/>
        <c:noMultiLvlLbl val="0"/>
      </c:catAx>
      <c:valAx>
        <c:axId val="5199283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bg2">
                        <a:lumMod val="10000"/>
                      </a:schemeClr>
                    </a:solidFill>
                    <a:latin typeface="+mn-lt"/>
                    <a:ea typeface="+mn-ea"/>
                    <a:cs typeface="+mn-cs"/>
                  </a:defRPr>
                </a:pPr>
                <a:r>
                  <a:rPr lang="es-EC"/>
                  <a:t>Incidencia Respecto a 1 SBU</a:t>
                </a:r>
              </a:p>
            </c:rich>
          </c:tx>
          <c:layout>
            <c:manualLayout>
              <c:xMode val="edge"/>
              <c:yMode val="edge"/>
              <c:x val="5.9790732436472349E-3"/>
              <c:y val="0.1132015982078673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bg2">
                      <a:lumMod val="10000"/>
                    </a:schemeClr>
                  </a:solidFill>
                  <a:latin typeface="+mn-lt"/>
                  <a:ea typeface="+mn-ea"/>
                  <a:cs typeface="+mn-cs"/>
                </a:defRPr>
              </a:pPr>
              <a:endParaRPr lang="es-EC"/>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s-EC"/>
          </a:p>
        </c:txPr>
        <c:crossAx val="519927144"/>
        <c:crosses val="autoZero"/>
        <c:crossBetween val="between"/>
        <c:majorUnit val="5.000000000000001E-3"/>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lumMod val="10000"/>
            </a:schemeClr>
          </a:solidFill>
        </a:defRPr>
      </a:pPr>
      <a:endParaRPr lang="es-EC"/>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800" b="1" i="0" u="none" strike="noStrike" kern="1200" cap="all" spc="150" baseline="0">
                <a:solidFill>
                  <a:schemeClr val="bg2">
                    <a:lumMod val="10000"/>
                  </a:schemeClr>
                </a:solidFill>
                <a:latin typeface="+mn-lt"/>
                <a:ea typeface="+mn-ea"/>
                <a:cs typeface="+mn-cs"/>
              </a:defRPr>
            </a:pPr>
            <a:r>
              <a:rPr lang="es-EC"/>
              <a:t> </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schemeClr val="bg2">
                  <a:lumMod val="10000"/>
                </a:schemeClr>
              </a:solidFill>
              <a:latin typeface="+mn-lt"/>
              <a:ea typeface="+mn-ea"/>
              <a:cs typeface="+mn-cs"/>
            </a:defRPr>
          </a:pPr>
          <a:endParaRPr lang="es-EC"/>
        </a:p>
      </c:txPr>
    </c:title>
    <c:autoTitleDeleted val="0"/>
    <c:plotArea>
      <c:layout/>
      <c:radarChart>
        <c:radarStyle val="marker"/>
        <c:varyColors val="0"/>
        <c:ser>
          <c:idx val="0"/>
          <c:order val="0"/>
          <c:tx>
            <c:strRef>
              <c:f>'Consolidado H6'!$T$18</c:f>
              <c:strCache>
                <c:ptCount val="1"/>
                <c:pt idx="0">
                  <c:v> Porcentaje del Ingreso destinado a gastos FINTECH (comparación acumulada) </c:v>
                </c:pt>
              </c:strCache>
            </c:strRef>
          </c:tx>
          <c:spPr>
            <a:ln w="25400" cap="rnd" cmpd="sng" algn="ctr">
              <a:solidFill>
                <a:schemeClr val="accent6"/>
              </a:solidFill>
              <a:prstDash val="sysDot"/>
              <a:round/>
            </a:ln>
            <a:effectLst/>
          </c:spPr>
          <c:marker>
            <c:symbol val="circle"/>
            <c:size val="6"/>
            <c:spPr>
              <a:solidFill>
                <a:schemeClr val="accent6"/>
              </a:solidFill>
              <a:ln>
                <a:noFill/>
              </a:ln>
              <a:effectLst/>
            </c:spPr>
          </c:marker>
          <c:dLbls>
            <c:dLbl>
              <c:idx val="0"/>
              <c:numFmt formatCode="0.00%" sourceLinked="0"/>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s-EC"/>
                </a:p>
              </c:txPr>
              <c:showLegendKey val="0"/>
              <c:showVal val="1"/>
              <c:showCatName val="0"/>
              <c:showSerName val="0"/>
              <c:showPercent val="0"/>
              <c:showBubbleSize val="0"/>
              <c:extLst>
                <c:ext xmlns:c16="http://schemas.microsoft.com/office/drawing/2014/chart" uri="{C3380CC4-5D6E-409C-BE32-E72D297353CC}">
                  <c16:uniqueId val="{00000000-CA89-48EF-AECD-38E43FF077CC}"/>
                </c:ext>
              </c:extLst>
            </c:dLbl>
            <c:dLbl>
              <c:idx val="1"/>
              <c:layout>
                <c:manualLayout>
                  <c:x val="-1.5808039778173053E-2"/>
                  <c:y val="-9.7222222222222224E-2"/>
                </c:manualLayout>
              </c:layout>
              <c:numFmt formatCode="0.00%" sourceLinked="0"/>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A89-48EF-AECD-38E43FF077CC}"/>
                </c:ext>
              </c:extLst>
            </c:dLbl>
            <c:dLbl>
              <c:idx val="2"/>
              <c:numFmt formatCode="0.00%" sourceLinked="0"/>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s-EC"/>
                </a:p>
              </c:txPr>
              <c:showLegendKey val="0"/>
              <c:showVal val="1"/>
              <c:showCatName val="0"/>
              <c:showSerName val="0"/>
              <c:showPercent val="0"/>
              <c:showBubbleSize val="0"/>
              <c:extLst>
                <c:ext xmlns:c16="http://schemas.microsoft.com/office/drawing/2014/chart" uri="{C3380CC4-5D6E-409C-BE32-E72D297353CC}">
                  <c16:uniqueId val="{00000002-CA89-48EF-AECD-38E43FF077CC}"/>
                </c:ext>
              </c:extLst>
            </c:dLbl>
            <c:dLbl>
              <c:idx val="3"/>
              <c:layout>
                <c:manualLayout>
                  <c:x val="-5.6372549019607844E-2"/>
                  <c:y val="-8.7962962962963048E-2"/>
                </c:manualLayout>
              </c:layout>
              <c:numFmt formatCode="0.00%" sourceLinked="0"/>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A89-48EF-AECD-38E43FF077CC}"/>
                </c:ext>
              </c:extLst>
            </c:dLbl>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('Consolidado H6'!$V$17,'Consolidado H6'!$X$17,'Consolidado H6'!$Z$17,'Consolidado H6'!$AB$17)</c:f>
              <c:strCache>
                <c:ptCount val="4"/>
                <c:pt idx="0">
                  <c:v>GASTO ENERO</c:v>
                </c:pt>
                <c:pt idx="1">
                  <c:v>GASTO FEBRERO</c:v>
                </c:pt>
                <c:pt idx="2">
                  <c:v>GASTO MARZO</c:v>
                </c:pt>
                <c:pt idx="3">
                  <c:v>GASTO ABRIL</c:v>
                </c:pt>
              </c:strCache>
            </c:strRef>
          </c:cat>
          <c:val>
            <c:numRef>
              <c:f>('Consolidado H6'!$V$18,'Consolidado H6'!$X$18,'Consolidado H6'!$Z$18,'Consolidado H6'!$AB$18)</c:f>
              <c:numCache>
                <c:formatCode>_("$"* #,##0.00_);_("$"* \(#,##0.00\);_("$"* "-"??_);_(@_)</c:formatCode>
                <c:ptCount val="4"/>
                <c:pt idx="0">
                  <c:v>9.8264864612676042E-2</c:v>
                </c:pt>
                <c:pt idx="1">
                  <c:v>0.16750038750000001</c:v>
                </c:pt>
                <c:pt idx="2">
                  <c:v>0.11573162625000002</c:v>
                </c:pt>
                <c:pt idx="3">
                  <c:v>0.10956485158450707</c:v>
                </c:pt>
              </c:numCache>
            </c:numRef>
          </c:val>
          <c:extLst>
            <c:ext xmlns:c16="http://schemas.microsoft.com/office/drawing/2014/chart" uri="{C3380CC4-5D6E-409C-BE32-E72D297353CC}">
              <c16:uniqueId val="{00000004-CA89-48EF-AECD-38E43FF077CC}"/>
            </c:ext>
          </c:extLst>
        </c:ser>
        <c:dLbls>
          <c:showLegendKey val="0"/>
          <c:showVal val="1"/>
          <c:showCatName val="0"/>
          <c:showSerName val="0"/>
          <c:showPercent val="0"/>
          <c:showBubbleSize val="0"/>
        </c:dLbls>
        <c:axId val="519928712"/>
        <c:axId val="519924792"/>
      </c:radarChart>
      <c:catAx>
        <c:axId val="519928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s-EC"/>
          </a:p>
        </c:txPr>
        <c:crossAx val="519924792"/>
        <c:crosses val="autoZero"/>
        <c:auto val="1"/>
        <c:lblAlgn val="ctr"/>
        <c:lblOffset val="100"/>
        <c:noMultiLvlLbl val="0"/>
      </c:catAx>
      <c:valAx>
        <c:axId val="519924792"/>
        <c:scaling>
          <c:orientation val="minMax"/>
        </c:scaling>
        <c:delete val="1"/>
        <c:axPos val="l"/>
        <c:majorGridlines>
          <c:spPr>
            <a:ln w="9525" cap="flat" cmpd="sng" algn="ctr">
              <a:solidFill>
                <a:schemeClr val="tx1">
                  <a:lumMod val="15000"/>
                  <a:lumOff val="85000"/>
                </a:schemeClr>
              </a:solidFill>
              <a:round/>
            </a:ln>
            <a:effectLst/>
          </c:spPr>
        </c:majorGridlines>
        <c:minorGridlines>
          <c:spPr>
            <a:ln>
              <a:solidFill>
                <a:schemeClr val="tx1">
                  <a:lumMod val="5000"/>
                  <a:lumOff val="95000"/>
                </a:schemeClr>
              </a:solidFill>
            </a:ln>
            <a:effectLst/>
          </c:spPr>
        </c:minorGridlines>
        <c:numFmt formatCode="_(&quot;$&quot;* #,##0.00_);_(&quot;$&quot;* \(#,##0.00\);_(&quot;$&quot;* &quot;-&quot;??_);_(@_)" sourceLinked="1"/>
        <c:majorTickMark val="none"/>
        <c:minorTickMark val="none"/>
        <c:tickLblPos val="nextTo"/>
        <c:crossAx val="519928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lumMod val="10000"/>
            </a:schemeClr>
          </a:solidFill>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515455420878415E-2"/>
          <c:y val="2.8166071099168931E-2"/>
          <c:w val="0.89529531015629416"/>
          <c:h val="0.95162544490714984"/>
        </c:manualLayout>
      </c:layout>
      <c:doughnutChart>
        <c:varyColors val="1"/>
        <c:ser>
          <c:idx val="0"/>
          <c:order val="0"/>
          <c:tx>
            <c:strRef>
              <c:f>Sheet1!$B$1</c:f>
              <c:strCache>
                <c:ptCount val="1"/>
                <c:pt idx="0">
                  <c:v>Text</c:v>
                </c:pt>
              </c:strCache>
            </c:strRef>
          </c:tx>
          <c:explosion val="5"/>
          <c:dPt>
            <c:idx val="0"/>
            <c:bubble3D val="0"/>
            <c:spPr>
              <a:solidFill>
                <a:srgbClr val="FFCC00"/>
              </a:solidFill>
              <a:ln w="19050">
                <a:noFill/>
              </a:ln>
              <a:effectLst/>
            </c:spPr>
            <c:extLst>
              <c:ext xmlns:c16="http://schemas.microsoft.com/office/drawing/2014/chart" uri="{C3380CC4-5D6E-409C-BE32-E72D297353CC}">
                <c16:uniqueId val="{00000001-CD35-4886-834B-DA8C25BA49D1}"/>
              </c:ext>
            </c:extLst>
          </c:dPt>
          <c:dPt>
            <c:idx val="1"/>
            <c:bubble3D val="0"/>
            <c:spPr>
              <a:noFill/>
              <a:ln w="19050">
                <a:noFill/>
              </a:ln>
              <a:effectLst/>
            </c:spPr>
            <c:extLst>
              <c:ext xmlns:c16="http://schemas.microsoft.com/office/drawing/2014/chart" uri="{C3380CC4-5D6E-409C-BE32-E72D297353CC}">
                <c16:uniqueId val="{00000003-CD35-4886-834B-DA8C25BA49D1}"/>
              </c:ext>
            </c:extLst>
          </c:dPt>
          <c:cat>
            <c:numRef>
              <c:f>Sheet1!$A$2:$A$3</c:f>
              <c:numCache>
                <c:formatCode>General</c:formatCode>
                <c:ptCount val="2"/>
                <c:pt idx="0">
                  <c:v>1</c:v>
                </c:pt>
                <c:pt idx="1">
                  <c:v>2</c:v>
                </c:pt>
              </c:numCache>
            </c:numRef>
          </c:cat>
          <c:val>
            <c:numRef>
              <c:f>Sheet1!$B$2:$B$3</c:f>
              <c:numCache>
                <c:formatCode>General</c:formatCode>
                <c:ptCount val="2"/>
                <c:pt idx="0">
                  <c:v>80</c:v>
                </c:pt>
                <c:pt idx="1">
                  <c:v>20</c:v>
                </c:pt>
              </c:numCache>
            </c:numRef>
          </c:val>
          <c:extLst>
            <c:ext xmlns:c16="http://schemas.microsoft.com/office/drawing/2014/chart" uri="{C3380CC4-5D6E-409C-BE32-E72D297353CC}">
              <c16:uniqueId val="{00000004-CD35-4886-834B-DA8C25BA49D1}"/>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515455420878415E-2"/>
          <c:y val="2.8166071099168931E-2"/>
          <c:w val="0.89529531015629416"/>
          <c:h val="0.95162544490714984"/>
        </c:manualLayout>
      </c:layout>
      <c:doughnutChart>
        <c:varyColors val="1"/>
        <c:dLbls>
          <c:showLegendKey val="0"/>
          <c:showVal val="0"/>
          <c:showCatName val="0"/>
          <c:showSerName val="0"/>
          <c:showPercent val="0"/>
          <c:showBubbleSize val="0"/>
          <c:showLeaderLines val="0"/>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515455420878415E-2"/>
          <c:y val="2.8166071099168931E-2"/>
          <c:w val="0.89529531015629416"/>
          <c:h val="0.95162544490714984"/>
        </c:manualLayout>
      </c:layout>
      <c:doughnutChart>
        <c:varyColors val="1"/>
        <c:ser>
          <c:idx val="0"/>
          <c:order val="0"/>
          <c:tx>
            <c:strRef>
              <c:f>Sheet1!$B$1</c:f>
              <c:strCache>
                <c:ptCount val="1"/>
                <c:pt idx="0">
                  <c:v>Text</c:v>
                </c:pt>
              </c:strCache>
            </c:strRef>
          </c:tx>
          <c:dPt>
            <c:idx val="0"/>
            <c:bubble3D val="0"/>
            <c:spPr>
              <a:solidFill>
                <a:schemeClr val="accent2">
                  <a:lumMod val="60000"/>
                  <a:lumOff val="40000"/>
                </a:schemeClr>
              </a:solidFill>
              <a:ln w="19050">
                <a:noFill/>
              </a:ln>
              <a:effectLst/>
            </c:spPr>
            <c:extLst>
              <c:ext xmlns:c16="http://schemas.microsoft.com/office/drawing/2014/chart" uri="{C3380CC4-5D6E-409C-BE32-E72D297353CC}">
                <c16:uniqueId val="{00000001-13EB-4DDC-886B-C65CC17012A2}"/>
              </c:ext>
            </c:extLst>
          </c:dPt>
          <c:dPt>
            <c:idx val="1"/>
            <c:bubble3D val="0"/>
            <c:spPr>
              <a:noFill/>
              <a:ln w="19050">
                <a:noFill/>
              </a:ln>
              <a:effectLst/>
            </c:spPr>
            <c:extLst>
              <c:ext xmlns:c16="http://schemas.microsoft.com/office/drawing/2014/chart" uri="{C3380CC4-5D6E-409C-BE32-E72D297353CC}">
                <c16:uniqueId val="{00000003-13EB-4DDC-886B-C65CC17012A2}"/>
              </c:ext>
            </c:extLst>
          </c:dPt>
          <c:cat>
            <c:numRef>
              <c:f>Sheet1!$A$2:$A$3</c:f>
              <c:numCache>
                <c:formatCode>General</c:formatCode>
                <c:ptCount val="2"/>
                <c:pt idx="0">
                  <c:v>1</c:v>
                </c:pt>
                <c:pt idx="1">
                  <c:v>2</c:v>
                </c:pt>
              </c:numCache>
            </c:numRef>
          </c:cat>
          <c:val>
            <c:numRef>
              <c:f>Sheet1!$B$2:$B$3</c:f>
              <c:numCache>
                <c:formatCode>General</c:formatCode>
                <c:ptCount val="2"/>
                <c:pt idx="0">
                  <c:v>80</c:v>
                </c:pt>
                <c:pt idx="1">
                  <c:v>20</c:v>
                </c:pt>
              </c:numCache>
            </c:numRef>
          </c:val>
          <c:extLst>
            <c:ext xmlns:c16="http://schemas.microsoft.com/office/drawing/2014/chart" uri="{C3380CC4-5D6E-409C-BE32-E72D297353CC}">
              <c16:uniqueId val="{00000004-13EB-4DDC-886B-C65CC17012A2}"/>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515455420878415E-2"/>
          <c:y val="2.8166071099168931E-2"/>
          <c:w val="0.89529531015629416"/>
          <c:h val="0.95162544490714984"/>
        </c:manualLayout>
      </c:layout>
      <c:doughnutChart>
        <c:varyColors val="1"/>
        <c:ser>
          <c:idx val="0"/>
          <c:order val="0"/>
          <c:tx>
            <c:strRef>
              <c:f>Sheet1!$B$1</c:f>
              <c:strCache>
                <c:ptCount val="1"/>
                <c:pt idx="0">
                  <c:v>Text</c:v>
                </c:pt>
              </c:strCache>
            </c:strRef>
          </c:tx>
          <c:explosion val="5"/>
          <c:dPt>
            <c:idx val="0"/>
            <c:bubble3D val="0"/>
            <c:spPr>
              <a:solidFill>
                <a:srgbClr val="FF9999"/>
              </a:solidFill>
              <a:ln w="19050">
                <a:noFill/>
              </a:ln>
              <a:effectLst/>
            </c:spPr>
            <c:extLst>
              <c:ext xmlns:c16="http://schemas.microsoft.com/office/drawing/2014/chart" uri="{C3380CC4-5D6E-409C-BE32-E72D297353CC}">
                <c16:uniqueId val="{00000001-2D71-4536-A2B5-B0BC89754BA1}"/>
              </c:ext>
            </c:extLst>
          </c:dPt>
          <c:dPt>
            <c:idx val="1"/>
            <c:bubble3D val="0"/>
            <c:spPr>
              <a:noFill/>
              <a:ln w="19050">
                <a:noFill/>
              </a:ln>
              <a:effectLst/>
            </c:spPr>
            <c:extLst>
              <c:ext xmlns:c16="http://schemas.microsoft.com/office/drawing/2014/chart" uri="{C3380CC4-5D6E-409C-BE32-E72D297353CC}">
                <c16:uniqueId val="{00000003-2D71-4536-A2B5-B0BC89754BA1}"/>
              </c:ext>
            </c:extLst>
          </c:dPt>
          <c:cat>
            <c:numRef>
              <c:f>Sheet1!$A$2:$A$3</c:f>
              <c:numCache>
                <c:formatCode>General</c:formatCode>
                <c:ptCount val="2"/>
                <c:pt idx="0">
                  <c:v>1</c:v>
                </c:pt>
                <c:pt idx="1">
                  <c:v>2</c:v>
                </c:pt>
              </c:numCache>
            </c:numRef>
          </c:cat>
          <c:val>
            <c:numRef>
              <c:f>Sheet1!$B$2:$B$3</c:f>
              <c:numCache>
                <c:formatCode>General</c:formatCode>
                <c:ptCount val="2"/>
                <c:pt idx="0">
                  <c:v>80</c:v>
                </c:pt>
                <c:pt idx="1">
                  <c:v>20</c:v>
                </c:pt>
              </c:numCache>
            </c:numRef>
          </c:val>
          <c:extLst>
            <c:ext xmlns:c16="http://schemas.microsoft.com/office/drawing/2014/chart" uri="{C3380CC4-5D6E-409C-BE32-E72D297353CC}">
              <c16:uniqueId val="{00000004-2D71-4536-A2B5-B0BC89754BA1}"/>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Gender</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04C5-4433-B874-9529B0FA8072}"/>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04C5-4433-B874-9529B0FA8072}"/>
              </c:ext>
            </c:extLst>
          </c:dPt>
          <c:dLbls>
            <c:dLbl>
              <c:idx val="0"/>
              <c:tx>
                <c:rich>
                  <a:bodyPr rot="0" spcFirstLastPara="1" vertOverflow="ellipsis" vert="horz" wrap="square" lIns="38100" tIns="19050" rIns="38100" bIns="19050" anchor="ctr" anchorCtr="1">
                    <a:noAutofit/>
                  </a:bodyPr>
                  <a:lstStyle/>
                  <a:p>
                    <a:pPr>
                      <a:defRPr sz="1197" b="0" i="0" u="none" strike="noStrike" kern="1200" baseline="0">
                        <a:ln>
                          <a:solidFill>
                            <a:schemeClr val="bg1"/>
                          </a:solidFill>
                        </a:ln>
                        <a:solidFill>
                          <a:schemeClr val="bg1"/>
                        </a:solidFill>
                        <a:latin typeface="+mn-lt"/>
                        <a:ea typeface="+mn-ea"/>
                        <a:cs typeface="+mn-cs"/>
                      </a:defRPr>
                    </a:pPr>
                    <a:r>
                      <a:rPr lang="en-US">
                        <a:ln>
                          <a:solidFill>
                            <a:schemeClr val="bg1"/>
                          </a:solidFill>
                        </a:ln>
                        <a:solidFill>
                          <a:schemeClr val="bg1"/>
                        </a:solidFill>
                      </a:rPr>
                      <a:t>68%</a:t>
                    </a:r>
                    <a:endParaRPr lang="en-US" dirty="0">
                      <a:ln>
                        <a:solidFill>
                          <a:schemeClr val="bg1"/>
                        </a:solidFill>
                      </a:ln>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ln>
                        <a:solidFill>
                          <a:schemeClr val="bg1"/>
                        </a:solidFill>
                      </a:ln>
                      <a:solidFill>
                        <a:schemeClr val="bg1"/>
                      </a:solidFill>
                      <a:latin typeface="+mn-lt"/>
                      <a:ea typeface="+mn-ea"/>
                      <a:cs typeface="+mn-cs"/>
                    </a:defRPr>
                  </a:pPr>
                  <a:endParaRPr lang="es-EC"/>
                </a:p>
              </c:txPr>
              <c:showLegendKey val="0"/>
              <c:showVal val="0"/>
              <c:showCatName val="0"/>
              <c:showSerName val="0"/>
              <c:showPercent val="1"/>
              <c:showBubbleSize val="0"/>
              <c:extLst>
                <c:ext xmlns:c15="http://schemas.microsoft.com/office/drawing/2012/chart" uri="{CE6537A1-D6FC-4f65-9D91-7224C49458BB}">
                  <c15:layout>
                    <c:manualLayout>
                      <c:w val="9.3666755917510267E-2"/>
                      <c:h val="6.6408356818791855E-2"/>
                    </c:manualLayout>
                  </c15:layout>
                  <c15:showDataLabelsRange val="0"/>
                </c:ext>
                <c:ext xmlns:c16="http://schemas.microsoft.com/office/drawing/2014/chart" uri="{C3380CC4-5D6E-409C-BE32-E72D297353CC}">
                  <c16:uniqueId val="{00000001-04C5-4433-B874-9529B0FA8072}"/>
                </c:ext>
              </c:extLst>
            </c:dLbl>
            <c:dLbl>
              <c:idx val="1"/>
              <c:layout>
                <c:manualLayout>
                  <c:x val="0.10986504555063445"/>
                  <c:y val="-0.10619673265265223"/>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dk1">
                            <a:lumMod val="75000"/>
                            <a:lumOff val="25000"/>
                          </a:schemeClr>
                        </a:solidFill>
                        <a:latin typeface="+mn-lt"/>
                        <a:ea typeface="+mn-ea"/>
                        <a:cs typeface="+mn-cs"/>
                      </a:defRPr>
                    </a:pPr>
                    <a:r>
                      <a:rPr lang="en-US" dirty="0">
                        <a:ln>
                          <a:solidFill>
                            <a:schemeClr val="bg1"/>
                          </a:solidFill>
                        </a:ln>
                        <a:solidFill>
                          <a:schemeClr val="bg1"/>
                        </a:solidFill>
                      </a:rPr>
                      <a:t>32%</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dk1">
                          <a:lumMod val="75000"/>
                          <a:lumOff val="25000"/>
                        </a:schemeClr>
                      </a:solidFill>
                      <a:latin typeface="+mn-lt"/>
                      <a:ea typeface="+mn-ea"/>
                      <a:cs typeface="+mn-cs"/>
                    </a:defRPr>
                  </a:pPr>
                  <a:endParaRPr lang="es-EC"/>
                </a:p>
              </c:txPr>
              <c:showLegendKey val="0"/>
              <c:showVal val="0"/>
              <c:showCatName val="0"/>
              <c:showSerName val="0"/>
              <c:showPercent val="1"/>
              <c:showBubbleSize val="0"/>
              <c:extLst>
                <c:ext xmlns:c15="http://schemas.microsoft.com/office/drawing/2012/chart" uri="{CE6537A1-D6FC-4f65-9D91-7224C49458BB}">
                  <c15:layout>
                    <c:manualLayout>
                      <c:w val="0.10170566168950791"/>
                      <c:h val="8.056792117247881E-2"/>
                    </c:manualLayout>
                  </c15:layout>
                  <c15:showDataLabelsRange val="0"/>
                </c:ext>
                <c:ext xmlns:c16="http://schemas.microsoft.com/office/drawing/2014/chart" uri="{C3380CC4-5D6E-409C-BE32-E72D297353CC}">
                  <c16:uniqueId val="{00000003-04C5-4433-B874-9529B0FA807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Masculino</c:v>
                </c:pt>
                <c:pt idx="1">
                  <c:v>Femenino</c:v>
                </c:pt>
              </c:strCache>
            </c:strRef>
          </c:cat>
          <c:val>
            <c:numRef>
              <c:f>Sheet1!$B$2:$B$3</c:f>
              <c:numCache>
                <c:formatCode>0%</c:formatCode>
                <c:ptCount val="2"/>
                <c:pt idx="0">
                  <c:v>0.68</c:v>
                </c:pt>
                <c:pt idx="1">
                  <c:v>0.32</c:v>
                </c:pt>
              </c:numCache>
            </c:numRef>
          </c:val>
          <c:extLst>
            <c:ext xmlns:c16="http://schemas.microsoft.com/office/drawing/2014/chart" uri="{C3380CC4-5D6E-409C-BE32-E72D297353CC}">
              <c16:uniqueId val="{00000004-04C5-4433-B874-9529B0FA8072}"/>
            </c:ext>
          </c:extLst>
        </c:ser>
        <c:dLbls>
          <c:showLegendKey val="0"/>
          <c:showVal val="0"/>
          <c:showCatName val="0"/>
          <c:showSerName val="0"/>
          <c:showPercent val="1"/>
          <c:showBubbleSize val="0"/>
          <c:showLeaderLines val="1"/>
        </c:dLbls>
        <c:firstSliceAng val="0"/>
        <c:holeSize val="70"/>
      </c:doughnut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bg1"/>
      </a:solidFill>
      <a:round/>
    </a:ln>
    <a:effectLst/>
  </c:spPr>
  <c:txPr>
    <a:bodyPr/>
    <a:lstStyle/>
    <a:p>
      <a:pPr>
        <a:defRPr/>
      </a:pPr>
      <a:endParaRPr lang="es-EC"/>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percentStacked"/>
        <c:varyColors val="0"/>
        <c:ser>
          <c:idx val="0"/>
          <c:order val="0"/>
          <c:tx>
            <c:strRef>
              <c:f>Sheet1!$B$1</c:f>
              <c:strCache>
                <c:ptCount val="1"/>
                <c:pt idx="0">
                  <c:v>Series 1</c:v>
                </c:pt>
              </c:strCache>
            </c:strRef>
          </c:tx>
          <c:spPr>
            <a:solidFill>
              <a:schemeClr val="accent1">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Category 1</c:v>
                </c:pt>
              </c:strCache>
            </c:strRef>
          </c:cat>
          <c:val>
            <c:numRef>
              <c:f>Sheet1!$B$2</c:f>
              <c:numCache>
                <c:formatCode>0%</c:formatCode>
                <c:ptCount val="1"/>
                <c:pt idx="0">
                  <c:v>0.08</c:v>
                </c:pt>
              </c:numCache>
            </c:numRef>
          </c:val>
          <c:extLst>
            <c:ext xmlns:c16="http://schemas.microsoft.com/office/drawing/2014/chart" uri="{C3380CC4-5D6E-409C-BE32-E72D297353CC}">
              <c16:uniqueId val="{00000000-9BB1-41E1-833B-6FF0B6358AEE}"/>
            </c:ext>
          </c:extLst>
        </c:ser>
        <c:ser>
          <c:idx val="1"/>
          <c:order val="1"/>
          <c:tx>
            <c:strRef>
              <c:f>Sheet1!$C$1</c:f>
              <c:strCache>
                <c:ptCount val="1"/>
                <c:pt idx="0">
                  <c:v>Series 2</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Category 1</c:v>
                </c:pt>
              </c:strCache>
            </c:strRef>
          </c:cat>
          <c:val>
            <c:numRef>
              <c:f>Sheet1!$C$2</c:f>
              <c:numCache>
                <c:formatCode>0%</c:formatCode>
                <c:ptCount val="1"/>
                <c:pt idx="0">
                  <c:v>0.39</c:v>
                </c:pt>
              </c:numCache>
            </c:numRef>
          </c:val>
          <c:extLst>
            <c:ext xmlns:c16="http://schemas.microsoft.com/office/drawing/2014/chart" uri="{C3380CC4-5D6E-409C-BE32-E72D297353CC}">
              <c16:uniqueId val="{00000001-9BB1-41E1-833B-6FF0B6358AEE}"/>
            </c:ext>
          </c:extLst>
        </c:ser>
        <c:ser>
          <c:idx val="2"/>
          <c:order val="2"/>
          <c:tx>
            <c:strRef>
              <c:f>Sheet1!$D$1</c:f>
              <c:strCache>
                <c:ptCount val="1"/>
                <c:pt idx="0">
                  <c:v>Series 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Category 1</c:v>
                </c:pt>
              </c:strCache>
            </c:strRef>
          </c:cat>
          <c:val>
            <c:numRef>
              <c:f>Sheet1!$D$2</c:f>
              <c:numCache>
                <c:formatCode>0%</c:formatCode>
                <c:ptCount val="1"/>
                <c:pt idx="0">
                  <c:v>0.16</c:v>
                </c:pt>
              </c:numCache>
            </c:numRef>
          </c:val>
          <c:extLst>
            <c:ext xmlns:c16="http://schemas.microsoft.com/office/drawing/2014/chart" uri="{C3380CC4-5D6E-409C-BE32-E72D297353CC}">
              <c16:uniqueId val="{00000002-9BB1-41E1-833B-6FF0B6358AEE}"/>
            </c:ext>
          </c:extLst>
        </c:ser>
        <c:ser>
          <c:idx val="3"/>
          <c:order val="3"/>
          <c:tx>
            <c:strRef>
              <c:f>Sheet1!$E$1</c:f>
              <c:strCache>
                <c:ptCount val="1"/>
                <c:pt idx="0">
                  <c:v>Series 4</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Category 1</c:v>
                </c:pt>
              </c:strCache>
            </c:strRef>
          </c:cat>
          <c:val>
            <c:numRef>
              <c:f>Sheet1!$E$2</c:f>
              <c:numCache>
                <c:formatCode>0%</c:formatCode>
                <c:ptCount val="1"/>
                <c:pt idx="0">
                  <c:v>0.26</c:v>
                </c:pt>
              </c:numCache>
            </c:numRef>
          </c:val>
          <c:extLst>
            <c:ext xmlns:c16="http://schemas.microsoft.com/office/drawing/2014/chart" uri="{C3380CC4-5D6E-409C-BE32-E72D297353CC}">
              <c16:uniqueId val="{00000000-CEBB-489E-9E98-C70C4C49FDA4}"/>
            </c:ext>
          </c:extLst>
        </c:ser>
        <c:ser>
          <c:idx val="4"/>
          <c:order val="4"/>
          <c:tx>
            <c:strRef>
              <c:f>Sheet1!$F$1</c:f>
              <c:strCache>
                <c:ptCount val="1"/>
                <c:pt idx="0">
                  <c:v>Serie 5</c:v>
                </c:pt>
              </c:strCache>
            </c:strRef>
          </c:tx>
          <c:spPr>
            <a:solidFill>
              <a:schemeClr val="accent1">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Category 1</c:v>
                </c:pt>
              </c:strCache>
            </c:strRef>
          </c:cat>
          <c:val>
            <c:numRef>
              <c:f>Sheet1!$F$2</c:f>
              <c:numCache>
                <c:formatCode>0%</c:formatCode>
                <c:ptCount val="1"/>
                <c:pt idx="0">
                  <c:v>0.11</c:v>
                </c:pt>
              </c:numCache>
            </c:numRef>
          </c:val>
          <c:extLst>
            <c:ext xmlns:c16="http://schemas.microsoft.com/office/drawing/2014/chart" uri="{C3380CC4-5D6E-409C-BE32-E72D297353CC}">
              <c16:uniqueId val="{00000002-CEBB-489E-9E98-C70C4C49FDA4}"/>
            </c:ext>
          </c:extLst>
        </c:ser>
        <c:dLbls>
          <c:dLblPos val="ctr"/>
          <c:showLegendKey val="0"/>
          <c:showVal val="1"/>
          <c:showCatName val="0"/>
          <c:showSerName val="0"/>
          <c:showPercent val="0"/>
          <c:showBubbleSize val="0"/>
        </c:dLbls>
        <c:gapWidth val="79"/>
        <c:overlap val="100"/>
        <c:axId val="242561432"/>
        <c:axId val="242561824"/>
      </c:barChart>
      <c:catAx>
        <c:axId val="24256143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42561824"/>
        <c:crosses val="autoZero"/>
        <c:auto val="1"/>
        <c:lblAlgn val="ctr"/>
        <c:lblOffset val="100"/>
        <c:noMultiLvlLbl val="0"/>
      </c:catAx>
      <c:valAx>
        <c:axId val="242561824"/>
        <c:scaling>
          <c:orientation val="minMax"/>
        </c:scaling>
        <c:delete val="1"/>
        <c:axPos val="l"/>
        <c:numFmt formatCode="0%" sourceLinked="1"/>
        <c:majorTickMark val="none"/>
        <c:minorTickMark val="none"/>
        <c:tickLblPos val="nextTo"/>
        <c:crossAx val="242561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Gender</c:v>
                </c:pt>
              </c:strCache>
            </c:strRef>
          </c:tx>
          <c:dPt>
            <c:idx val="0"/>
            <c:bubble3D val="0"/>
            <c:spPr>
              <a:solidFill>
                <a:srgbClr val="333399"/>
              </a:solidFill>
              <a:ln w="19050">
                <a:solidFill>
                  <a:schemeClr val="lt1"/>
                </a:solidFill>
              </a:ln>
              <a:effectLst/>
            </c:spPr>
            <c:extLst>
              <c:ext xmlns:c16="http://schemas.microsoft.com/office/drawing/2014/chart" uri="{C3380CC4-5D6E-409C-BE32-E72D297353CC}">
                <c16:uniqueId val="{00000001-D12B-4334-A050-29C6473E79BF}"/>
              </c:ext>
            </c:extLst>
          </c:dPt>
          <c:dPt>
            <c:idx val="1"/>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3-D12B-4334-A050-29C6473E79B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D0C-4DCD-B684-39AAF5A6BA25}"/>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s-EC"/>
                </a:p>
              </c:txPr>
              <c:showLegendKey val="0"/>
              <c:showVal val="0"/>
              <c:showCatName val="0"/>
              <c:showSerName val="0"/>
              <c:showPercent val="1"/>
              <c:showBubbleSize val="0"/>
              <c:extLst>
                <c:ext xmlns:c16="http://schemas.microsoft.com/office/drawing/2014/chart" uri="{C3380CC4-5D6E-409C-BE32-E72D297353CC}">
                  <c16:uniqueId val="{00000001-D12B-4334-A050-29C6473E79BF}"/>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lumMod val="10000"/>
                        </a:schemeClr>
                      </a:solidFill>
                      <a:latin typeface="+mn-lt"/>
                      <a:ea typeface="+mn-ea"/>
                      <a:cs typeface="+mn-cs"/>
                    </a:defRPr>
                  </a:pPr>
                  <a:endParaRPr lang="es-EC"/>
                </a:p>
              </c:txPr>
              <c:showLegendKey val="0"/>
              <c:showVal val="0"/>
              <c:showCatName val="0"/>
              <c:showSerName val="0"/>
              <c:showPercent val="1"/>
              <c:showBubbleSize val="0"/>
              <c:extLst>
                <c:ext xmlns:c16="http://schemas.microsoft.com/office/drawing/2014/chart" uri="{C3380CC4-5D6E-409C-BE32-E72D297353CC}">
                  <c16:uniqueId val="{00000003-D12B-4334-A050-29C6473E79B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Secundaria</c:v>
                </c:pt>
                <c:pt idx="1">
                  <c:v>Tercer Nivel</c:v>
                </c:pt>
                <c:pt idx="2">
                  <c:v>Cuarto Nivel </c:v>
                </c:pt>
              </c:strCache>
            </c:strRef>
          </c:cat>
          <c:val>
            <c:numRef>
              <c:f>Sheet1!$B$2:$B$4</c:f>
              <c:numCache>
                <c:formatCode>0%</c:formatCode>
                <c:ptCount val="3"/>
                <c:pt idx="0">
                  <c:v>0.13</c:v>
                </c:pt>
                <c:pt idx="1">
                  <c:v>0.61</c:v>
                </c:pt>
                <c:pt idx="2">
                  <c:v>0.26</c:v>
                </c:pt>
              </c:numCache>
            </c:numRef>
          </c:val>
          <c:extLst>
            <c:ext xmlns:c16="http://schemas.microsoft.com/office/drawing/2014/chart" uri="{C3380CC4-5D6E-409C-BE32-E72D297353CC}">
              <c16:uniqueId val="{00000004-D12B-4334-A050-29C6473E79B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59284235460778778"/>
          <c:y val="0.27719925665463446"/>
          <c:w val="0.34826226043741043"/>
          <c:h val="0.4134456675731311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bg2">
                  <a:lumMod val="10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7">
  <a:schemeClr val="accent4"/>
</cs:colorStyle>
</file>

<file path=ppt/charts/colors11.xml><?xml version="1.0" encoding="utf-8"?>
<cs:colorStyle xmlns:cs="http://schemas.microsoft.com/office/drawing/2012/chartStyle" xmlns:a="http://schemas.openxmlformats.org/drawingml/2006/main" meth="withinLinear" id="16">
  <a:schemeClr val="accent3"/>
</cs:colorStyle>
</file>

<file path=ppt/charts/colors12.xml><?xml version="1.0" encoding="utf-8"?>
<cs:colorStyle xmlns:cs="http://schemas.microsoft.com/office/drawing/2012/chartStyle" xmlns:a="http://schemas.openxmlformats.org/drawingml/2006/main" meth="withinLinear" id="18">
  <a:schemeClr val="accent5"/>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4">
  <a:schemeClr val="accent1"/>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1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
  <cs:dataPoint3D>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3D>
  <cs:dataPointLine>
    <cs:lnRef idx="0">
      <cs:styleClr val="auto"/>
    </cs:lnRef>
    <cs:fillRef idx="0"/>
    <cs:effectRef idx="0"/>
    <cs:fontRef idx="minor">
      <a:schemeClr val="tx1"/>
    </cs:fontRef>
    <cs:spPr>
      <a:ln w="25400" cap="rnd" cmpd="sng" algn="ctr">
        <a:solidFill>
          <a:schemeClr val="phClr"/>
        </a:solidFill>
        <a:prstDash val="sysDot"/>
        <a:round/>
      </a:ln>
    </cs:spPr>
  </cs:dataPointLine>
  <cs:dataPointMarker>
    <cs:lnRef idx="0">
      <cs:styleClr val="auto"/>
    </cs:lnRef>
    <cs:fillRef idx="0">
      <cs:styleClr val="auto"/>
    </cs:fillRef>
    <cs:effectRef idx="0"/>
    <cs:fontRef idx="minor">
      <a:schemeClr val="tx1"/>
    </cs:fontRef>
    <cs:spPr>
      <a:solidFill>
        <a:schemeClr val="phClr"/>
      </a:solidFill>
    </cs:spPr>
  </cs:dataPointMarker>
  <cs:dataPointMarkerLayout symbol="circle" size="6"/>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0.26502</cdr:x>
      <cdr:y>0.3978</cdr:y>
    </cdr:from>
    <cdr:to>
      <cdr:x>0.78612</cdr:x>
      <cdr:y>0.72079</cdr:y>
    </cdr:to>
    <cdr:sp macro="" textlink="">
      <cdr:nvSpPr>
        <cdr:cNvPr id="2" name="TextBox 10">
          <a:extLst xmlns:a="http://schemas.openxmlformats.org/drawingml/2006/main">
            <a:ext uri="{FF2B5EF4-FFF2-40B4-BE49-F238E27FC236}">
              <a16:creationId xmlns:a16="http://schemas.microsoft.com/office/drawing/2014/main" id="{326B24A2-19E7-4D4F-9BD5-618A6A3759F7}"/>
            </a:ext>
          </a:extLst>
        </cdr:cNvPr>
        <cdr:cNvSpPr txBox="1"/>
      </cdr:nvSpPr>
      <cdr:spPr>
        <a:xfrm xmlns:a="http://schemas.openxmlformats.org/drawingml/2006/main">
          <a:off x="630575" y="871830"/>
          <a:ext cx="1239871" cy="70788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altLang="ko-KR" sz="2000" b="1" dirty="0">
              <a:solidFill>
                <a:schemeClr val="tx2"/>
              </a:solidFill>
              <a:latin typeface="Times New Roman" panose="02020603050405020304" pitchFamily="18" charset="0"/>
              <a:cs typeface="Times New Roman" panose="02020603050405020304" pitchFamily="18" charset="0"/>
            </a:rPr>
            <a:t>Escamilla (2017</a:t>
          </a:r>
          <a:r>
            <a:rPr lang="en-US" altLang="ko-KR" b="1" dirty="0">
              <a:solidFill>
                <a:schemeClr val="tx2"/>
              </a:solidFill>
              <a:latin typeface="Times New Roman" panose="02020603050405020304" pitchFamily="18" charset="0"/>
              <a:cs typeface="Times New Roman" panose="02020603050405020304" pitchFamily="18" charset="0"/>
            </a:rPr>
            <a:t>)</a:t>
          </a:r>
          <a:endParaRPr lang="ko-KR" altLang="en-US" b="1" dirty="0">
            <a:solidFill>
              <a:schemeClr val="tx2"/>
            </a:solidFill>
            <a:latin typeface="Times New Roman" panose="02020603050405020304" pitchFamily="18" charset="0"/>
            <a:cs typeface="Times New Roman" panose="02020603050405020304"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0.24981</cdr:x>
      <cdr:y>0.34394</cdr:y>
    </cdr:from>
    <cdr:to>
      <cdr:x>0.72587</cdr:x>
      <cdr:y>0.6444</cdr:y>
    </cdr:to>
    <cdr:sp macro="" textlink="">
      <cdr:nvSpPr>
        <cdr:cNvPr id="2" name="TextBox 10">
          <a:extLst xmlns:a="http://schemas.openxmlformats.org/drawingml/2006/main">
            <a:ext uri="{FF2B5EF4-FFF2-40B4-BE49-F238E27FC236}">
              <a16:creationId xmlns:a16="http://schemas.microsoft.com/office/drawing/2014/main" id="{326B24A2-19E7-4D4F-9BD5-618A6A3759F7}"/>
            </a:ext>
          </a:extLst>
        </cdr:cNvPr>
        <cdr:cNvSpPr txBox="1"/>
      </cdr:nvSpPr>
      <cdr:spPr>
        <a:xfrm xmlns:a="http://schemas.openxmlformats.org/drawingml/2006/main">
          <a:off x="594375" y="753799"/>
          <a:ext cx="1132711" cy="6585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altLang="ko-KR" sz="2000" b="1" dirty="0">
              <a:solidFill>
                <a:schemeClr val="tx2"/>
              </a:solidFill>
              <a:latin typeface="Times New Roman" panose="02020603050405020304" pitchFamily="18" charset="0"/>
              <a:cs typeface="Times New Roman" panose="02020603050405020304" pitchFamily="18" charset="0"/>
            </a:rPr>
            <a:t>Acevedo (2014</a:t>
          </a:r>
          <a:r>
            <a:rPr lang="en-US" altLang="ko-KR" b="1" dirty="0">
              <a:solidFill>
                <a:schemeClr val="tx2"/>
              </a:solidFill>
              <a:latin typeface="Times New Roman" panose="02020603050405020304" pitchFamily="18" charset="0"/>
              <a:cs typeface="Times New Roman" panose="02020603050405020304" pitchFamily="18" charset="0"/>
            </a:rPr>
            <a:t>)</a:t>
          </a:r>
          <a:endParaRPr lang="ko-KR" altLang="en-US" b="1" dirty="0">
            <a:solidFill>
              <a:schemeClr val="tx2"/>
            </a:solidFill>
            <a:latin typeface="Times New Roman" panose="02020603050405020304" pitchFamily="18" charset="0"/>
            <a:cs typeface="Times New Roman" panose="02020603050405020304"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0.26011</cdr:x>
      <cdr:y>0.31478</cdr:y>
    </cdr:from>
    <cdr:to>
      <cdr:x>0.73617</cdr:x>
      <cdr:y>0.61524</cdr:y>
    </cdr:to>
    <cdr:sp macro="" textlink="">
      <cdr:nvSpPr>
        <cdr:cNvPr id="2" name="TextBox 10">
          <a:extLst xmlns:a="http://schemas.openxmlformats.org/drawingml/2006/main">
            <a:ext uri="{FF2B5EF4-FFF2-40B4-BE49-F238E27FC236}">
              <a16:creationId xmlns:a16="http://schemas.microsoft.com/office/drawing/2014/main" id="{326B24A2-19E7-4D4F-9BD5-618A6A3759F7}"/>
            </a:ext>
          </a:extLst>
        </cdr:cNvPr>
        <cdr:cNvSpPr txBox="1"/>
      </cdr:nvSpPr>
      <cdr:spPr>
        <a:xfrm xmlns:a="http://schemas.openxmlformats.org/drawingml/2006/main">
          <a:off x="622262" y="741600"/>
          <a:ext cx="1138907" cy="70788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altLang="ko-KR" sz="2000" b="1" dirty="0">
              <a:solidFill>
                <a:schemeClr val="tx2"/>
              </a:solidFill>
              <a:latin typeface="Times New Roman" panose="02020603050405020304" pitchFamily="18" charset="0"/>
              <a:cs typeface="Times New Roman" panose="02020603050405020304" pitchFamily="18" charset="0"/>
            </a:rPr>
            <a:t>Acevedo (2014</a:t>
          </a:r>
          <a:r>
            <a:rPr lang="en-US" altLang="ko-KR" b="1" dirty="0">
              <a:solidFill>
                <a:schemeClr val="tx2"/>
              </a:solidFill>
              <a:latin typeface="Times New Roman" panose="02020603050405020304" pitchFamily="18" charset="0"/>
              <a:cs typeface="Times New Roman" panose="02020603050405020304" pitchFamily="18" charset="0"/>
            </a:rPr>
            <a:t>)</a:t>
          </a:r>
          <a:endParaRPr lang="ko-KR" altLang="en-US" b="1" dirty="0">
            <a:solidFill>
              <a:schemeClr val="tx2"/>
            </a:solidFill>
            <a:latin typeface="Times New Roman" panose="02020603050405020304" pitchFamily="18" charset="0"/>
            <a:cs typeface="Times New Roman" panose="02020603050405020304"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0.06113</cdr:y>
    </cdr:from>
    <cdr:to>
      <cdr:x>0.20211</cdr:x>
      <cdr:y>0.62091</cdr:y>
    </cdr:to>
    <cdr:sp macro="" textlink="">
      <cdr:nvSpPr>
        <cdr:cNvPr id="24" name="Graphic 12">
          <a:extLst xmlns:a="http://schemas.openxmlformats.org/drawingml/2006/main">
            <a:ext uri="{FF2B5EF4-FFF2-40B4-BE49-F238E27FC236}">
              <a16:creationId xmlns:a16="http://schemas.microsoft.com/office/drawing/2014/main" id="{26688091-FB57-423C-A664-5CB3D4F00305}"/>
            </a:ext>
          </a:extLst>
        </cdr:cNvPr>
        <cdr:cNvSpPr/>
      </cdr:nvSpPr>
      <cdr:spPr>
        <a:xfrm xmlns:a="http://schemas.openxmlformats.org/drawingml/2006/main">
          <a:off x="-714707" y="219319"/>
          <a:ext cx="957892" cy="2008310"/>
        </a:xfrm>
        <a:custGeom xmlns:a="http://schemas.openxmlformats.org/drawingml/2006/main">
          <a:avLst/>
          <a:gdLst>
            <a:gd name="connsiteX0" fmla="*/ 10001 w 1809750"/>
            <a:gd name="connsiteY0" fmla="*/ 4380249 h 4467225"/>
            <a:gd name="connsiteX1" fmla="*/ 33814 w 1809750"/>
            <a:gd name="connsiteY1" fmla="*/ 4357389 h 4467225"/>
            <a:gd name="connsiteX2" fmla="*/ 68104 w 1809750"/>
            <a:gd name="connsiteY2" fmla="*/ 4343101 h 4467225"/>
            <a:gd name="connsiteX3" fmla="*/ 128111 w 1809750"/>
            <a:gd name="connsiteY3" fmla="*/ 4262139 h 4467225"/>
            <a:gd name="connsiteX4" fmla="*/ 157639 w 1809750"/>
            <a:gd name="connsiteY4" fmla="*/ 4100214 h 4467225"/>
            <a:gd name="connsiteX5" fmla="*/ 220504 w 1809750"/>
            <a:gd name="connsiteY5" fmla="*/ 3863994 h 4467225"/>
            <a:gd name="connsiteX6" fmla="*/ 242411 w 1809750"/>
            <a:gd name="connsiteY6" fmla="*/ 3805891 h 4467225"/>
            <a:gd name="connsiteX7" fmla="*/ 268129 w 1809750"/>
            <a:gd name="connsiteY7" fmla="*/ 3699211 h 4467225"/>
            <a:gd name="connsiteX8" fmla="*/ 328136 w 1809750"/>
            <a:gd name="connsiteY8" fmla="*/ 3422034 h 4467225"/>
            <a:gd name="connsiteX9" fmla="*/ 327184 w 1809750"/>
            <a:gd name="connsiteY9" fmla="*/ 3396316 h 4467225"/>
            <a:gd name="connsiteX10" fmla="*/ 328136 w 1809750"/>
            <a:gd name="connsiteY10" fmla="*/ 3382029 h 4467225"/>
            <a:gd name="connsiteX11" fmla="*/ 370999 w 1809750"/>
            <a:gd name="connsiteY11" fmla="*/ 3260109 h 4467225"/>
            <a:gd name="connsiteX12" fmla="*/ 386239 w 1809750"/>
            <a:gd name="connsiteY12" fmla="*/ 3223914 h 4467225"/>
            <a:gd name="connsiteX13" fmla="*/ 406241 w 1809750"/>
            <a:gd name="connsiteY13" fmla="*/ 3121996 h 4467225"/>
            <a:gd name="connsiteX14" fmla="*/ 423386 w 1809750"/>
            <a:gd name="connsiteY14" fmla="*/ 3035319 h 4467225"/>
            <a:gd name="connsiteX15" fmla="*/ 434816 w 1809750"/>
            <a:gd name="connsiteY15" fmla="*/ 2983884 h 4467225"/>
            <a:gd name="connsiteX16" fmla="*/ 461486 w 1809750"/>
            <a:gd name="connsiteY16" fmla="*/ 2818149 h 4467225"/>
            <a:gd name="connsiteX17" fmla="*/ 471011 w 1809750"/>
            <a:gd name="connsiteY17" fmla="*/ 2784811 h 4467225"/>
            <a:gd name="connsiteX18" fmla="*/ 476726 w 1809750"/>
            <a:gd name="connsiteY18" fmla="*/ 2732424 h 4467225"/>
            <a:gd name="connsiteX19" fmla="*/ 495776 w 1809750"/>
            <a:gd name="connsiteY19" fmla="*/ 2643841 h 4467225"/>
            <a:gd name="connsiteX20" fmla="*/ 503396 w 1809750"/>
            <a:gd name="connsiteY20" fmla="*/ 2624791 h 4467225"/>
            <a:gd name="connsiteX21" fmla="*/ 504349 w 1809750"/>
            <a:gd name="connsiteY21" fmla="*/ 2537161 h 4467225"/>
            <a:gd name="connsiteX22" fmla="*/ 511016 w 1809750"/>
            <a:gd name="connsiteY22" fmla="*/ 2502871 h 4467225"/>
            <a:gd name="connsiteX23" fmla="*/ 538639 w 1809750"/>
            <a:gd name="connsiteY23" fmla="*/ 2290464 h 4467225"/>
            <a:gd name="connsiteX24" fmla="*/ 539591 w 1809750"/>
            <a:gd name="connsiteY24" fmla="*/ 2259984 h 4467225"/>
            <a:gd name="connsiteX25" fmla="*/ 559594 w 1809750"/>
            <a:gd name="connsiteY25" fmla="*/ 2226646 h 4467225"/>
            <a:gd name="connsiteX26" fmla="*/ 558641 w 1809750"/>
            <a:gd name="connsiteY26" fmla="*/ 2183784 h 4467225"/>
            <a:gd name="connsiteX27" fmla="*/ 561499 w 1809750"/>
            <a:gd name="connsiteY27" fmla="*/ 2168544 h 4467225"/>
            <a:gd name="connsiteX28" fmla="*/ 554831 w 1809750"/>
            <a:gd name="connsiteY28" fmla="*/ 2102821 h 4467225"/>
            <a:gd name="connsiteX29" fmla="*/ 529114 w 1809750"/>
            <a:gd name="connsiteY29" fmla="*/ 2085676 h 4467225"/>
            <a:gd name="connsiteX30" fmla="*/ 493871 w 1809750"/>
            <a:gd name="connsiteY30" fmla="*/ 2092344 h 4467225"/>
            <a:gd name="connsiteX31" fmla="*/ 492919 w 1809750"/>
            <a:gd name="connsiteY31" fmla="*/ 2084724 h 4467225"/>
            <a:gd name="connsiteX32" fmla="*/ 520541 w 1809750"/>
            <a:gd name="connsiteY32" fmla="*/ 2079961 h 4467225"/>
            <a:gd name="connsiteX33" fmla="*/ 520541 w 1809750"/>
            <a:gd name="connsiteY33" fmla="*/ 2075199 h 4467225"/>
            <a:gd name="connsiteX34" fmla="*/ 474821 w 1809750"/>
            <a:gd name="connsiteY34" fmla="*/ 2063769 h 4467225"/>
            <a:gd name="connsiteX35" fmla="*/ 488156 w 1809750"/>
            <a:gd name="connsiteY35" fmla="*/ 2009476 h 4467225"/>
            <a:gd name="connsiteX36" fmla="*/ 579596 w 1809750"/>
            <a:gd name="connsiteY36" fmla="*/ 1892319 h 4467225"/>
            <a:gd name="connsiteX37" fmla="*/ 533876 w 1809750"/>
            <a:gd name="connsiteY37" fmla="*/ 1886604 h 4467225"/>
            <a:gd name="connsiteX38" fmla="*/ 513874 w 1809750"/>
            <a:gd name="connsiteY38" fmla="*/ 1897081 h 4467225"/>
            <a:gd name="connsiteX39" fmla="*/ 461486 w 1809750"/>
            <a:gd name="connsiteY39" fmla="*/ 1948516 h 4467225"/>
            <a:gd name="connsiteX40" fmla="*/ 420529 w 1809750"/>
            <a:gd name="connsiteY40" fmla="*/ 2017096 h 4467225"/>
            <a:gd name="connsiteX41" fmla="*/ 432911 w 1809750"/>
            <a:gd name="connsiteY41" fmla="*/ 2049481 h 4467225"/>
            <a:gd name="connsiteX42" fmla="*/ 444341 w 1809750"/>
            <a:gd name="connsiteY42" fmla="*/ 2054244 h 4467225"/>
            <a:gd name="connsiteX43" fmla="*/ 410051 w 1809750"/>
            <a:gd name="connsiteY43" fmla="*/ 2059959 h 4467225"/>
            <a:gd name="connsiteX44" fmla="*/ 412909 w 1809750"/>
            <a:gd name="connsiteY44" fmla="*/ 2079961 h 4467225"/>
            <a:gd name="connsiteX45" fmla="*/ 409099 w 1809750"/>
            <a:gd name="connsiteY45" fmla="*/ 2084724 h 4467225"/>
            <a:gd name="connsiteX46" fmla="*/ 387191 w 1809750"/>
            <a:gd name="connsiteY46" fmla="*/ 2069484 h 4467225"/>
            <a:gd name="connsiteX47" fmla="*/ 366236 w 1809750"/>
            <a:gd name="connsiteY47" fmla="*/ 2029479 h 4467225"/>
            <a:gd name="connsiteX48" fmla="*/ 348139 w 1809750"/>
            <a:gd name="connsiteY48" fmla="*/ 2004714 h 4467225"/>
            <a:gd name="connsiteX49" fmla="*/ 322421 w 1809750"/>
            <a:gd name="connsiteY49" fmla="*/ 1957089 h 4467225"/>
            <a:gd name="connsiteX50" fmla="*/ 289084 w 1809750"/>
            <a:gd name="connsiteY50" fmla="*/ 1910416 h 4467225"/>
            <a:gd name="connsiteX51" fmla="*/ 259556 w 1809750"/>
            <a:gd name="connsiteY51" fmla="*/ 1877079 h 4467225"/>
            <a:gd name="connsiteX52" fmla="*/ 264319 w 1809750"/>
            <a:gd name="connsiteY52" fmla="*/ 1872316 h 4467225"/>
            <a:gd name="connsiteX53" fmla="*/ 278606 w 1809750"/>
            <a:gd name="connsiteY53" fmla="*/ 1881841 h 4467225"/>
            <a:gd name="connsiteX54" fmla="*/ 149066 w 1809750"/>
            <a:gd name="connsiteY54" fmla="*/ 1581804 h 4467225"/>
            <a:gd name="connsiteX55" fmla="*/ 109061 w 1809750"/>
            <a:gd name="connsiteY55" fmla="*/ 1461789 h 4467225"/>
            <a:gd name="connsiteX56" fmla="*/ 106204 w 1809750"/>
            <a:gd name="connsiteY56" fmla="*/ 1429404 h 4467225"/>
            <a:gd name="connsiteX57" fmla="*/ 111919 w 1809750"/>
            <a:gd name="connsiteY57" fmla="*/ 1353204 h 4467225"/>
            <a:gd name="connsiteX58" fmla="*/ 133826 w 1809750"/>
            <a:gd name="connsiteY58" fmla="*/ 1303674 h 4467225"/>
            <a:gd name="connsiteX59" fmla="*/ 206216 w 1809750"/>
            <a:gd name="connsiteY59" fmla="*/ 1160799 h 4467225"/>
            <a:gd name="connsiteX60" fmla="*/ 220504 w 1809750"/>
            <a:gd name="connsiteY60" fmla="*/ 1133176 h 4467225"/>
            <a:gd name="connsiteX61" fmla="*/ 246221 w 1809750"/>
            <a:gd name="connsiteY61" fmla="*/ 1089361 h 4467225"/>
            <a:gd name="connsiteX62" fmla="*/ 299561 w 1809750"/>
            <a:gd name="connsiteY62" fmla="*/ 986491 h 4467225"/>
            <a:gd name="connsiteX63" fmla="*/ 347186 w 1809750"/>
            <a:gd name="connsiteY63" fmla="*/ 891241 h 4467225"/>
            <a:gd name="connsiteX64" fmla="*/ 365284 w 1809750"/>
            <a:gd name="connsiteY64" fmla="*/ 840759 h 4467225"/>
            <a:gd name="connsiteX65" fmla="*/ 372904 w 1809750"/>
            <a:gd name="connsiteY65" fmla="*/ 817899 h 4467225"/>
            <a:gd name="connsiteX66" fmla="*/ 407194 w 1809750"/>
            <a:gd name="connsiteY66" fmla="*/ 750271 h 4467225"/>
            <a:gd name="connsiteX67" fmla="*/ 456724 w 1809750"/>
            <a:gd name="connsiteY67" fmla="*/ 719791 h 4467225"/>
            <a:gd name="connsiteX68" fmla="*/ 571024 w 1809750"/>
            <a:gd name="connsiteY68" fmla="*/ 684549 h 4467225"/>
            <a:gd name="connsiteX69" fmla="*/ 671036 w 1809750"/>
            <a:gd name="connsiteY69" fmla="*/ 632161 h 4467225"/>
            <a:gd name="connsiteX70" fmla="*/ 683419 w 1809750"/>
            <a:gd name="connsiteY70" fmla="*/ 614064 h 4467225"/>
            <a:gd name="connsiteX71" fmla="*/ 693896 w 1809750"/>
            <a:gd name="connsiteY71" fmla="*/ 548341 h 4467225"/>
            <a:gd name="connsiteX72" fmla="*/ 699611 w 1809750"/>
            <a:gd name="connsiteY72" fmla="*/ 438804 h 4467225"/>
            <a:gd name="connsiteX73" fmla="*/ 694849 w 1809750"/>
            <a:gd name="connsiteY73" fmla="*/ 383559 h 4467225"/>
            <a:gd name="connsiteX74" fmla="*/ 717709 w 1809750"/>
            <a:gd name="connsiteY74" fmla="*/ 281641 h 4467225"/>
            <a:gd name="connsiteX75" fmla="*/ 747236 w 1809750"/>
            <a:gd name="connsiteY75" fmla="*/ 187344 h 4467225"/>
            <a:gd name="connsiteX76" fmla="*/ 762476 w 1809750"/>
            <a:gd name="connsiteY76" fmla="*/ 163531 h 4467225"/>
            <a:gd name="connsiteX77" fmla="*/ 824389 w 1809750"/>
            <a:gd name="connsiteY77" fmla="*/ 91141 h 4467225"/>
            <a:gd name="connsiteX78" fmla="*/ 857726 w 1809750"/>
            <a:gd name="connsiteY78" fmla="*/ 42564 h 4467225"/>
            <a:gd name="connsiteX79" fmla="*/ 879634 w 1809750"/>
            <a:gd name="connsiteY79" fmla="*/ 35896 h 4467225"/>
            <a:gd name="connsiteX80" fmla="*/ 904399 w 1809750"/>
            <a:gd name="connsiteY80" fmla="*/ 30181 h 4467225"/>
            <a:gd name="connsiteX81" fmla="*/ 982504 w 1809750"/>
            <a:gd name="connsiteY81" fmla="*/ 11131 h 4467225"/>
            <a:gd name="connsiteX82" fmla="*/ 1059656 w 1809750"/>
            <a:gd name="connsiteY82" fmla="*/ 31134 h 4467225"/>
            <a:gd name="connsiteX83" fmla="*/ 1208246 w 1809750"/>
            <a:gd name="connsiteY83" fmla="*/ 231159 h 4467225"/>
            <a:gd name="connsiteX84" fmla="*/ 1225391 w 1809750"/>
            <a:gd name="connsiteY84" fmla="*/ 466426 h 4467225"/>
            <a:gd name="connsiteX85" fmla="*/ 1224439 w 1809750"/>
            <a:gd name="connsiteY85" fmla="*/ 476904 h 4467225"/>
            <a:gd name="connsiteX86" fmla="*/ 1233011 w 1809750"/>
            <a:gd name="connsiteY86" fmla="*/ 670261 h 4467225"/>
            <a:gd name="connsiteX87" fmla="*/ 1278731 w 1809750"/>
            <a:gd name="connsiteY87" fmla="*/ 721696 h 4467225"/>
            <a:gd name="connsiteX88" fmla="*/ 1348264 w 1809750"/>
            <a:gd name="connsiteY88" fmla="*/ 732174 h 4467225"/>
            <a:gd name="connsiteX89" fmla="*/ 1381601 w 1809750"/>
            <a:gd name="connsiteY89" fmla="*/ 755986 h 4467225"/>
            <a:gd name="connsiteX90" fmla="*/ 1409224 w 1809750"/>
            <a:gd name="connsiteY90" fmla="*/ 801706 h 4467225"/>
            <a:gd name="connsiteX91" fmla="*/ 1417796 w 1809750"/>
            <a:gd name="connsiteY91" fmla="*/ 820756 h 4467225"/>
            <a:gd name="connsiteX92" fmla="*/ 1447324 w 1809750"/>
            <a:gd name="connsiteY92" fmla="*/ 879811 h 4467225"/>
            <a:gd name="connsiteX93" fmla="*/ 1549241 w 1809750"/>
            <a:gd name="connsiteY93" fmla="*/ 1010304 h 4467225"/>
            <a:gd name="connsiteX94" fmla="*/ 1579721 w 1809750"/>
            <a:gd name="connsiteY94" fmla="*/ 1043641 h 4467225"/>
            <a:gd name="connsiteX95" fmla="*/ 1634014 w 1809750"/>
            <a:gd name="connsiteY95" fmla="*/ 1114126 h 4467225"/>
            <a:gd name="connsiteX96" fmla="*/ 1742599 w 1809750"/>
            <a:gd name="connsiteY96" fmla="*/ 1255096 h 4467225"/>
            <a:gd name="connsiteX97" fmla="*/ 1774031 w 1809750"/>
            <a:gd name="connsiteY97" fmla="*/ 1312246 h 4467225"/>
            <a:gd name="connsiteX98" fmla="*/ 1797844 w 1809750"/>
            <a:gd name="connsiteY98" fmla="*/ 1354156 h 4467225"/>
            <a:gd name="connsiteX99" fmla="*/ 1806416 w 1809750"/>
            <a:gd name="connsiteY99" fmla="*/ 1372254 h 4467225"/>
            <a:gd name="connsiteX100" fmla="*/ 1801654 w 1809750"/>
            <a:gd name="connsiteY100" fmla="*/ 1457026 h 4467225"/>
            <a:gd name="connsiteX101" fmla="*/ 1762601 w 1809750"/>
            <a:gd name="connsiteY101" fmla="*/ 1607521 h 4467225"/>
            <a:gd name="connsiteX102" fmla="*/ 1740694 w 1809750"/>
            <a:gd name="connsiteY102" fmla="*/ 1665624 h 4467225"/>
            <a:gd name="connsiteX103" fmla="*/ 1700689 w 1809750"/>
            <a:gd name="connsiteY103" fmla="*/ 1787544 h 4467225"/>
            <a:gd name="connsiteX104" fmla="*/ 1698784 w 1809750"/>
            <a:gd name="connsiteY104" fmla="*/ 1793259 h 4467225"/>
            <a:gd name="connsiteX105" fmla="*/ 1686401 w 1809750"/>
            <a:gd name="connsiteY105" fmla="*/ 1869459 h 4467225"/>
            <a:gd name="connsiteX106" fmla="*/ 1653064 w 1809750"/>
            <a:gd name="connsiteY106" fmla="*/ 1898034 h 4467225"/>
            <a:gd name="connsiteX107" fmla="*/ 1609249 w 1809750"/>
            <a:gd name="connsiteY107" fmla="*/ 2004714 h 4467225"/>
            <a:gd name="connsiteX108" fmla="*/ 1568291 w 1809750"/>
            <a:gd name="connsiteY108" fmla="*/ 2011381 h 4467225"/>
            <a:gd name="connsiteX109" fmla="*/ 1535906 w 1809750"/>
            <a:gd name="connsiteY109" fmla="*/ 1998046 h 4467225"/>
            <a:gd name="connsiteX110" fmla="*/ 1582579 w 1809750"/>
            <a:gd name="connsiteY110" fmla="*/ 1964709 h 4467225"/>
            <a:gd name="connsiteX111" fmla="*/ 1499711 w 1809750"/>
            <a:gd name="connsiteY111" fmla="*/ 1878984 h 4467225"/>
            <a:gd name="connsiteX112" fmla="*/ 1486376 w 1809750"/>
            <a:gd name="connsiteY112" fmla="*/ 1865649 h 4467225"/>
            <a:gd name="connsiteX113" fmla="*/ 1426369 w 1809750"/>
            <a:gd name="connsiteY113" fmla="*/ 1834216 h 4467225"/>
            <a:gd name="connsiteX114" fmla="*/ 1479709 w 1809750"/>
            <a:gd name="connsiteY114" fmla="*/ 1908511 h 4467225"/>
            <a:gd name="connsiteX115" fmla="*/ 1511141 w 1809750"/>
            <a:gd name="connsiteY115" fmla="*/ 1983759 h 4467225"/>
            <a:gd name="connsiteX116" fmla="*/ 1507331 w 1809750"/>
            <a:gd name="connsiteY116" fmla="*/ 2011381 h 4467225"/>
            <a:gd name="connsiteX117" fmla="*/ 1484471 w 1809750"/>
            <a:gd name="connsiteY117" fmla="*/ 2006619 h 4467225"/>
            <a:gd name="connsiteX118" fmla="*/ 1446371 w 1809750"/>
            <a:gd name="connsiteY118" fmla="*/ 2034241 h 4467225"/>
            <a:gd name="connsiteX119" fmla="*/ 1463516 w 1809750"/>
            <a:gd name="connsiteY119" fmla="*/ 2120919 h 4467225"/>
            <a:gd name="connsiteX120" fmla="*/ 1468279 w 1809750"/>
            <a:gd name="connsiteY120" fmla="*/ 2202834 h 4467225"/>
            <a:gd name="connsiteX121" fmla="*/ 1472089 w 1809750"/>
            <a:gd name="connsiteY121" fmla="*/ 2251411 h 4467225"/>
            <a:gd name="connsiteX122" fmla="*/ 1468279 w 1809750"/>
            <a:gd name="connsiteY122" fmla="*/ 2393334 h 4467225"/>
            <a:gd name="connsiteX123" fmla="*/ 1453991 w 1809750"/>
            <a:gd name="connsiteY123" fmla="*/ 2605741 h 4467225"/>
            <a:gd name="connsiteX124" fmla="*/ 1438751 w 1809750"/>
            <a:gd name="connsiteY124" fmla="*/ 2816244 h 4467225"/>
            <a:gd name="connsiteX125" fmla="*/ 1432084 w 1809750"/>
            <a:gd name="connsiteY125" fmla="*/ 2962929 h 4467225"/>
            <a:gd name="connsiteX126" fmla="*/ 1424464 w 1809750"/>
            <a:gd name="connsiteY126" fmla="*/ 3218199 h 4467225"/>
            <a:gd name="connsiteX127" fmla="*/ 1418749 w 1809750"/>
            <a:gd name="connsiteY127" fmla="*/ 3379171 h 4467225"/>
            <a:gd name="connsiteX128" fmla="*/ 1428274 w 1809750"/>
            <a:gd name="connsiteY128" fmla="*/ 3838276 h 4467225"/>
            <a:gd name="connsiteX129" fmla="*/ 1414939 w 1809750"/>
            <a:gd name="connsiteY129" fmla="*/ 4017346 h 4467225"/>
            <a:gd name="connsiteX130" fmla="*/ 1406366 w 1809750"/>
            <a:gd name="connsiteY130" fmla="*/ 4130694 h 4467225"/>
            <a:gd name="connsiteX131" fmla="*/ 1394936 w 1809750"/>
            <a:gd name="connsiteY131" fmla="*/ 4244041 h 4467225"/>
            <a:gd name="connsiteX132" fmla="*/ 1393031 w 1809750"/>
            <a:gd name="connsiteY132" fmla="*/ 4272616 h 4467225"/>
            <a:gd name="connsiteX133" fmla="*/ 1384459 w 1809750"/>
            <a:gd name="connsiteY133" fmla="*/ 4389774 h 4467225"/>
            <a:gd name="connsiteX134" fmla="*/ 1368266 w 1809750"/>
            <a:gd name="connsiteY134" fmla="*/ 4402156 h 4467225"/>
            <a:gd name="connsiteX135" fmla="*/ 1309211 w 1809750"/>
            <a:gd name="connsiteY135" fmla="*/ 4403109 h 4467225"/>
            <a:gd name="connsiteX136" fmla="*/ 1240631 w 1809750"/>
            <a:gd name="connsiteY136" fmla="*/ 4461211 h 4467225"/>
            <a:gd name="connsiteX137" fmla="*/ 1121569 w 1809750"/>
            <a:gd name="connsiteY137" fmla="*/ 4468831 h 4467225"/>
            <a:gd name="connsiteX138" fmla="*/ 1091089 w 1809750"/>
            <a:gd name="connsiteY138" fmla="*/ 4445971 h 4467225"/>
            <a:gd name="connsiteX139" fmla="*/ 1068229 w 1809750"/>
            <a:gd name="connsiteY139" fmla="*/ 4360246 h 4467225"/>
            <a:gd name="connsiteX140" fmla="*/ 1052989 w 1809750"/>
            <a:gd name="connsiteY140" fmla="*/ 4259281 h 4467225"/>
            <a:gd name="connsiteX141" fmla="*/ 1070134 w 1809750"/>
            <a:gd name="connsiteY141" fmla="*/ 4195464 h 4467225"/>
            <a:gd name="connsiteX142" fmla="*/ 1084421 w 1809750"/>
            <a:gd name="connsiteY142" fmla="*/ 4105929 h 4467225"/>
            <a:gd name="connsiteX143" fmla="*/ 1085374 w 1809750"/>
            <a:gd name="connsiteY143" fmla="*/ 3964959 h 4467225"/>
            <a:gd name="connsiteX144" fmla="*/ 1090136 w 1809750"/>
            <a:gd name="connsiteY144" fmla="*/ 3763981 h 4467225"/>
            <a:gd name="connsiteX145" fmla="*/ 1090136 w 1809750"/>
            <a:gd name="connsiteY145" fmla="*/ 3575386 h 4467225"/>
            <a:gd name="connsiteX146" fmla="*/ 1091089 w 1809750"/>
            <a:gd name="connsiteY146" fmla="*/ 3440131 h 4467225"/>
            <a:gd name="connsiteX147" fmla="*/ 1084421 w 1809750"/>
            <a:gd name="connsiteY147" fmla="*/ 3398221 h 4467225"/>
            <a:gd name="connsiteX148" fmla="*/ 1083469 w 1809750"/>
            <a:gd name="connsiteY148" fmla="*/ 3383934 h 4467225"/>
            <a:gd name="connsiteX149" fmla="*/ 1088231 w 1809750"/>
            <a:gd name="connsiteY149" fmla="*/ 3122949 h 4467225"/>
            <a:gd name="connsiteX150" fmla="*/ 1075849 w 1809750"/>
            <a:gd name="connsiteY150" fmla="*/ 2908636 h 4467225"/>
            <a:gd name="connsiteX151" fmla="*/ 1047274 w 1809750"/>
            <a:gd name="connsiteY151" fmla="*/ 2654319 h 4467225"/>
            <a:gd name="connsiteX152" fmla="*/ 1026319 w 1809750"/>
            <a:gd name="connsiteY152" fmla="*/ 2539066 h 4467225"/>
            <a:gd name="connsiteX153" fmla="*/ 1023461 w 1809750"/>
            <a:gd name="connsiteY153" fmla="*/ 2510491 h 4467225"/>
            <a:gd name="connsiteX154" fmla="*/ 1015841 w 1809750"/>
            <a:gd name="connsiteY154" fmla="*/ 2488584 h 4467225"/>
            <a:gd name="connsiteX155" fmla="*/ 1009174 w 1809750"/>
            <a:gd name="connsiteY155" fmla="*/ 2457151 h 4467225"/>
            <a:gd name="connsiteX156" fmla="*/ 1002506 w 1809750"/>
            <a:gd name="connsiteY156" fmla="*/ 2400001 h 4467225"/>
            <a:gd name="connsiteX157" fmla="*/ 977741 w 1809750"/>
            <a:gd name="connsiteY157" fmla="*/ 2420956 h 4467225"/>
            <a:gd name="connsiteX158" fmla="*/ 898684 w 1809750"/>
            <a:gd name="connsiteY158" fmla="*/ 2683846 h 4467225"/>
            <a:gd name="connsiteX159" fmla="*/ 799624 w 1809750"/>
            <a:gd name="connsiteY159" fmla="*/ 3000076 h 4467225"/>
            <a:gd name="connsiteX160" fmla="*/ 741521 w 1809750"/>
            <a:gd name="connsiteY160" fmla="*/ 3304876 h 4467225"/>
            <a:gd name="connsiteX161" fmla="*/ 736759 w 1809750"/>
            <a:gd name="connsiteY161" fmla="*/ 3384886 h 4467225"/>
            <a:gd name="connsiteX162" fmla="*/ 725329 w 1809750"/>
            <a:gd name="connsiteY162" fmla="*/ 3419176 h 4467225"/>
            <a:gd name="connsiteX163" fmla="*/ 705326 w 1809750"/>
            <a:gd name="connsiteY163" fmla="*/ 3529666 h 4467225"/>
            <a:gd name="connsiteX164" fmla="*/ 679609 w 1809750"/>
            <a:gd name="connsiteY164" fmla="*/ 3662064 h 4467225"/>
            <a:gd name="connsiteX165" fmla="*/ 654844 w 1809750"/>
            <a:gd name="connsiteY165" fmla="*/ 3813511 h 4467225"/>
            <a:gd name="connsiteX166" fmla="*/ 628174 w 1809750"/>
            <a:gd name="connsiteY166" fmla="*/ 3989724 h 4467225"/>
            <a:gd name="connsiteX167" fmla="*/ 611981 w 1809750"/>
            <a:gd name="connsiteY167" fmla="*/ 4096404 h 4467225"/>
            <a:gd name="connsiteX168" fmla="*/ 595789 w 1809750"/>
            <a:gd name="connsiteY168" fmla="*/ 4204989 h 4467225"/>
            <a:gd name="connsiteX169" fmla="*/ 572929 w 1809750"/>
            <a:gd name="connsiteY169" fmla="*/ 4360246 h 4467225"/>
            <a:gd name="connsiteX170" fmla="*/ 571976 w 1809750"/>
            <a:gd name="connsiteY170" fmla="*/ 4365961 h 4467225"/>
            <a:gd name="connsiteX171" fmla="*/ 536734 w 1809750"/>
            <a:gd name="connsiteY171" fmla="*/ 4398346 h 4467225"/>
            <a:gd name="connsiteX172" fmla="*/ 410051 w 1809750"/>
            <a:gd name="connsiteY172" fmla="*/ 4390726 h 4467225"/>
            <a:gd name="connsiteX173" fmla="*/ 377666 w 1809750"/>
            <a:gd name="connsiteY173" fmla="*/ 4404061 h 4467225"/>
            <a:gd name="connsiteX174" fmla="*/ 359569 w 1809750"/>
            <a:gd name="connsiteY174" fmla="*/ 4412634 h 4467225"/>
            <a:gd name="connsiteX175" fmla="*/ 343376 w 1809750"/>
            <a:gd name="connsiteY175" fmla="*/ 4397394 h 4467225"/>
            <a:gd name="connsiteX176" fmla="*/ 319564 w 1809750"/>
            <a:gd name="connsiteY176" fmla="*/ 4374534 h 4467225"/>
            <a:gd name="connsiteX177" fmla="*/ 301466 w 1809750"/>
            <a:gd name="connsiteY177" fmla="*/ 4369771 h 4467225"/>
            <a:gd name="connsiteX178" fmla="*/ 276701 w 1809750"/>
            <a:gd name="connsiteY178" fmla="*/ 4385011 h 4467225"/>
            <a:gd name="connsiteX179" fmla="*/ 198596 w 1809750"/>
            <a:gd name="connsiteY179" fmla="*/ 4448829 h 4467225"/>
            <a:gd name="connsiteX180" fmla="*/ 78581 w 1809750"/>
            <a:gd name="connsiteY180" fmla="*/ 4447876 h 4467225"/>
            <a:gd name="connsiteX181" fmla="*/ 7144 w 1809750"/>
            <a:gd name="connsiteY181" fmla="*/ 4419301 h 4467225"/>
            <a:gd name="connsiteX182" fmla="*/ 10001 w 1809750"/>
            <a:gd name="connsiteY182" fmla="*/ 4380249 h 4467225"/>
            <a:gd name="connsiteX183" fmla="*/ 705326 w 1809750"/>
            <a:gd name="connsiteY183" fmla="*/ 762654 h 4467225"/>
            <a:gd name="connsiteX184" fmla="*/ 719614 w 1809750"/>
            <a:gd name="connsiteY184" fmla="*/ 792181 h 4467225"/>
            <a:gd name="connsiteX185" fmla="*/ 739616 w 1809750"/>
            <a:gd name="connsiteY185" fmla="*/ 840759 h 4467225"/>
            <a:gd name="connsiteX186" fmla="*/ 752951 w 1809750"/>
            <a:gd name="connsiteY186" fmla="*/ 867429 h 4467225"/>
            <a:gd name="connsiteX187" fmla="*/ 760571 w 1809750"/>
            <a:gd name="connsiteY187" fmla="*/ 945534 h 4467225"/>
            <a:gd name="connsiteX188" fmla="*/ 775811 w 1809750"/>
            <a:gd name="connsiteY188" fmla="*/ 1109364 h 4467225"/>
            <a:gd name="connsiteX189" fmla="*/ 866299 w 1809750"/>
            <a:gd name="connsiteY189" fmla="*/ 1383684 h 4467225"/>
            <a:gd name="connsiteX190" fmla="*/ 890111 w 1809750"/>
            <a:gd name="connsiteY190" fmla="*/ 1427499 h 4467225"/>
            <a:gd name="connsiteX191" fmla="*/ 914876 w 1809750"/>
            <a:gd name="connsiteY191" fmla="*/ 1369396 h 4467225"/>
            <a:gd name="connsiteX192" fmla="*/ 1006316 w 1809750"/>
            <a:gd name="connsiteY192" fmla="*/ 1135081 h 4467225"/>
            <a:gd name="connsiteX193" fmla="*/ 1058704 w 1809750"/>
            <a:gd name="connsiteY193" fmla="*/ 1014114 h 4467225"/>
            <a:gd name="connsiteX194" fmla="*/ 1060609 w 1809750"/>
            <a:gd name="connsiteY194" fmla="*/ 974109 h 4467225"/>
            <a:gd name="connsiteX195" fmla="*/ 1052989 w 1809750"/>
            <a:gd name="connsiteY195" fmla="*/ 881716 h 4467225"/>
            <a:gd name="connsiteX196" fmla="*/ 1063466 w 1809750"/>
            <a:gd name="connsiteY196" fmla="*/ 863619 h 4467225"/>
            <a:gd name="connsiteX197" fmla="*/ 1126331 w 1809750"/>
            <a:gd name="connsiteY197" fmla="*/ 804564 h 4467225"/>
            <a:gd name="connsiteX198" fmla="*/ 1206341 w 1809750"/>
            <a:gd name="connsiteY198" fmla="*/ 850284 h 4467225"/>
            <a:gd name="connsiteX199" fmla="*/ 1067276 w 1809750"/>
            <a:gd name="connsiteY199" fmla="*/ 633114 h 4467225"/>
            <a:gd name="connsiteX200" fmla="*/ 1049179 w 1809750"/>
            <a:gd name="connsiteY200" fmla="*/ 710266 h 4467225"/>
            <a:gd name="connsiteX201" fmla="*/ 1040606 w 1809750"/>
            <a:gd name="connsiteY201" fmla="*/ 776941 h 4467225"/>
            <a:gd name="connsiteX202" fmla="*/ 1030129 w 1809750"/>
            <a:gd name="connsiteY202" fmla="*/ 814089 h 4467225"/>
            <a:gd name="connsiteX203" fmla="*/ 997744 w 1809750"/>
            <a:gd name="connsiteY203" fmla="*/ 848379 h 4467225"/>
            <a:gd name="connsiteX204" fmla="*/ 904399 w 1809750"/>
            <a:gd name="connsiteY204" fmla="*/ 990301 h 4467225"/>
            <a:gd name="connsiteX205" fmla="*/ 897731 w 1809750"/>
            <a:gd name="connsiteY205" fmla="*/ 993159 h 4467225"/>
            <a:gd name="connsiteX206" fmla="*/ 878681 w 1809750"/>
            <a:gd name="connsiteY206" fmla="*/ 936009 h 4467225"/>
            <a:gd name="connsiteX207" fmla="*/ 818674 w 1809750"/>
            <a:gd name="connsiteY207" fmla="*/ 856951 h 4467225"/>
            <a:gd name="connsiteX208" fmla="*/ 780574 w 1809750"/>
            <a:gd name="connsiteY208" fmla="*/ 843616 h 4467225"/>
            <a:gd name="connsiteX209" fmla="*/ 797719 w 1809750"/>
            <a:gd name="connsiteY209" fmla="*/ 592156 h 4467225"/>
            <a:gd name="connsiteX210" fmla="*/ 634841 w 1809750"/>
            <a:gd name="connsiteY210" fmla="*/ 825519 h 4467225"/>
            <a:gd name="connsiteX211" fmla="*/ 705326 w 1809750"/>
            <a:gd name="connsiteY211" fmla="*/ 762654 h 4467225"/>
            <a:gd name="connsiteX212" fmla="*/ 1273969 w 1809750"/>
            <a:gd name="connsiteY212" fmla="*/ 1329391 h 4467225"/>
            <a:gd name="connsiteX213" fmla="*/ 1280636 w 1809750"/>
            <a:gd name="connsiteY213" fmla="*/ 1357014 h 4467225"/>
            <a:gd name="connsiteX214" fmla="*/ 1294924 w 1809750"/>
            <a:gd name="connsiteY214" fmla="*/ 1423689 h 4467225"/>
            <a:gd name="connsiteX215" fmla="*/ 1315879 w 1809750"/>
            <a:gd name="connsiteY215" fmla="*/ 1556086 h 4467225"/>
            <a:gd name="connsiteX216" fmla="*/ 1337786 w 1809750"/>
            <a:gd name="connsiteY216" fmla="*/ 1669434 h 4467225"/>
            <a:gd name="connsiteX217" fmla="*/ 1370171 w 1809750"/>
            <a:gd name="connsiteY217" fmla="*/ 1777066 h 4467225"/>
            <a:gd name="connsiteX218" fmla="*/ 1441609 w 1809750"/>
            <a:gd name="connsiteY218" fmla="*/ 1820881 h 4467225"/>
            <a:gd name="connsiteX219" fmla="*/ 1473041 w 1809750"/>
            <a:gd name="connsiteY219" fmla="*/ 1796116 h 4467225"/>
            <a:gd name="connsiteX220" fmla="*/ 1516856 w 1809750"/>
            <a:gd name="connsiteY220" fmla="*/ 1700866 h 4467225"/>
            <a:gd name="connsiteX221" fmla="*/ 1537811 w 1809750"/>
            <a:gd name="connsiteY221" fmla="*/ 1671339 h 4467225"/>
            <a:gd name="connsiteX222" fmla="*/ 1547336 w 1809750"/>
            <a:gd name="connsiteY222" fmla="*/ 1614189 h 4467225"/>
            <a:gd name="connsiteX223" fmla="*/ 1568291 w 1809750"/>
            <a:gd name="connsiteY223" fmla="*/ 1573231 h 4467225"/>
            <a:gd name="connsiteX224" fmla="*/ 1575911 w 1809750"/>
            <a:gd name="connsiteY224" fmla="*/ 1558944 h 4467225"/>
            <a:gd name="connsiteX225" fmla="*/ 1582579 w 1809750"/>
            <a:gd name="connsiteY225" fmla="*/ 1450359 h 4467225"/>
            <a:gd name="connsiteX226" fmla="*/ 1577816 w 1809750"/>
            <a:gd name="connsiteY226" fmla="*/ 1436071 h 4467225"/>
            <a:gd name="connsiteX227" fmla="*/ 1470184 w 1809750"/>
            <a:gd name="connsiteY227" fmla="*/ 1317009 h 4467225"/>
            <a:gd name="connsiteX228" fmla="*/ 1383506 w 1809750"/>
            <a:gd name="connsiteY228" fmla="*/ 1220806 h 4467225"/>
            <a:gd name="connsiteX229" fmla="*/ 1353026 w 1809750"/>
            <a:gd name="connsiteY229" fmla="*/ 1221759 h 4467225"/>
            <a:gd name="connsiteX230" fmla="*/ 1280636 w 1809750"/>
            <a:gd name="connsiteY230" fmla="*/ 1315104 h 4467225"/>
            <a:gd name="connsiteX231" fmla="*/ 1273969 w 1809750"/>
            <a:gd name="connsiteY231" fmla="*/ 1329391 h 4467225"/>
            <a:gd name="connsiteX232" fmla="*/ 599599 w 1809750"/>
            <a:gd name="connsiteY232" fmla="*/ 1884699 h 4467225"/>
            <a:gd name="connsiteX233" fmla="*/ 604361 w 1809750"/>
            <a:gd name="connsiteY233" fmla="*/ 1880889 h 4467225"/>
            <a:gd name="connsiteX234" fmla="*/ 596741 w 1809750"/>
            <a:gd name="connsiteY234" fmla="*/ 1858029 h 4467225"/>
            <a:gd name="connsiteX235" fmla="*/ 581501 w 1809750"/>
            <a:gd name="connsiteY235" fmla="*/ 1721821 h 4467225"/>
            <a:gd name="connsiteX236" fmla="*/ 583406 w 1809750"/>
            <a:gd name="connsiteY236" fmla="*/ 1673244 h 4467225"/>
            <a:gd name="connsiteX237" fmla="*/ 558641 w 1809750"/>
            <a:gd name="connsiteY237" fmla="*/ 1591329 h 4467225"/>
            <a:gd name="connsiteX238" fmla="*/ 555784 w 1809750"/>
            <a:gd name="connsiteY238" fmla="*/ 1568469 h 4467225"/>
            <a:gd name="connsiteX239" fmla="*/ 531019 w 1809750"/>
            <a:gd name="connsiteY239" fmla="*/ 1421784 h 4467225"/>
            <a:gd name="connsiteX240" fmla="*/ 503396 w 1809750"/>
            <a:gd name="connsiteY240" fmla="*/ 1333201 h 4467225"/>
            <a:gd name="connsiteX241" fmla="*/ 484346 w 1809750"/>
            <a:gd name="connsiteY241" fmla="*/ 1236046 h 4467225"/>
            <a:gd name="connsiteX242" fmla="*/ 472916 w 1809750"/>
            <a:gd name="connsiteY242" fmla="*/ 1215091 h 4467225"/>
            <a:gd name="connsiteX243" fmla="*/ 451009 w 1809750"/>
            <a:gd name="connsiteY243" fmla="*/ 1228426 h 4467225"/>
            <a:gd name="connsiteX244" fmla="*/ 431959 w 1809750"/>
            <a:gd name="connsiteY244" fmla="*/ 1271289 h 4467225"/>
            <a:gd name="connsiteX245" fmla="*/ 375761 w 1809750"/>
            <a:gd name="connsiteY245" fmla="*/ 1361776 h 4467225"/>
            <a:gd name="connsiteX246" fmla="*/ 330994 w 1809750"/>
            <a:gd name="connsiteY246" fmla="*/ 1464646 h 4467225"/>
            <a:gd name="connsiteX247" fmla="*/ 333851 w 1809750"/>
            <a:gd name="connsiteY247" fmla="*/ 1471314 h 4467225"/>
            <a:gd name="connsiteX248" fmla="*/ 353854 w 1809750"/>
            <a:gd name="connsiteY248" fmla="*/ 1544656 h 4467225"/>
            <a:gd name="connsiteX249" fmla="*/ 361474 w 1809750"/>
            <a:gd name="connsiteY249" fmla="*/ 1568469 h 4467225"/>
            <a:gd name="connsiteX250" fmla="*/ 390049 w 1809750"/>
            <a:gd name="connsiteY250" fmla="*/ 1656099 h 4467225"/>
            <a:gd name="connsiteX251" fmla="*/ 395764 w 1809750"/>
            <a:gd name="connsiteY251" fmla="*/ 1677054 h 4467225"/>
            <a:gd name="connsiteX252" fmla="*/ 474821 w 1809750"/>
            <a:gd name="connsiteY252" fmla="*/ 1826596 h 4467225"/>
            <a:gd name="connsiteX253" fmla="*/ 507206 w 1809750"/>
            <a:gd name="connsiteY253" fmla="*/ 1858029 h 4467225"/>
            <a:gd name="connsiteX254" fmla="*/ 558641 w 1809750"/>
            <a:gd name="connsiteY254" fmla="*/ 1866601 h 4467225"/>
            <a:gd name="connsiteX255" fmla="*/ 573881 w 1809750"/>
            <a:gd name="connsiteY255" fmla="*/ 1872316 h 4467225"/>
            <a:gd name="connsiteX256" fmla="*/ 599599 w 1809750"/>
            <a:gd name="connsiteY256" fmla="*/ 1884699 h 4467225"/>
            <a:gd name="connsiteX257" fmla="*/ 930116 w 1809750"/>
            <a:gd name="connsiteY257" fmla="*/ 1638954 h 4467225"/>
            <a:gd name="connsiteX258" fmla="*/ 905351 w 1809750"/>
            <a:gd name="connsiteY258" fmla="*/ 1617046 h 4467225"/>
            <a:gd name="connsiteX259" fmla="*/ 880586 w 1809750"/>
            <a:gd name="connsiteY259" fmla="*/ 1644669 h 4467225"/>
            <a:gd name="connsiteX260" fmla="*/ 903446 w 1809750"/>
            <a:gd name="connsiteY260" fmla="*/ 1670386 h 4467225"/>
            <a:gd name="connsiteX261" fmla="*/ 930116 w 1809750"/>
            <a:gd name="connsiteY261" fmla="*/ 1638954 h 4467225"/>
            <a:gd name="connsiteX262" fmla="*/ 912019 w 1809750"/>
            <a:gd name="connsiteY262" fmla="*/ 1539894 h 4467225"/>
            <a:gd name="connsiteX263" fmla="*/ 889159 w 1809750"/>
            <a:gd name="connsiteY263" fmla="*/ 1510366 h 4467225"/>
            <a:gd name="connsiteX264" fmla="*/ 871061 w 1809750"/>
            <a:gd name="connsiteY264" fmla="*/ 1535131 h 4467225"/>
            <a:gd name="connsiteX265" fmla="*/ 892969 w 1809750"/>
            <a:gd name="connsiteY265" fmla="*/ 1563706 h 4467225"/>
            <a:gd name="connsiteX266" fmla="*/ 912019 w 1809750"/>
            <a:gd name="connsiteY266" fmla="*/ 1539894 h 4467225"/>
            <a:gd name="connsiteX267" fmla="*/ 918686 w 1809750"/>
            <a:gd name="connsiteY267" fmla="*/ 1769446 h 4467225"/>
            <a:gd name="connsiteX268" fmla="*/ 946309 w 1809750"/>
            <a:gd name="connsiteY268" fmla="*/ 1741824 h 4467225"/>
            <a:gd name="connsiteX269" fmla="*/ 926306 w 1809750"/>
            <a:gd name="connsiteY269" fmla="*/ 1718964 h 4467225"/>
            <a:gd name="connsiteX270" fmla="*/ 897731 w 1809750"/>
            <a:gd name="connsiteY270" fmla="*/ 1738014 h 4467225"/>
            <a:gd name="connsiteX271" fmla="*/ 918686 w 1809750"/>
            <a:gd name="connsiteY271" fmla="*/ 1769446 h 446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Lst>
          <a:rect l="l" t="t" r="r" b="b"/>
          <a:pathLst>
            <a:path w="1809750" h="4467225">
              <a:moveTo>
                <a:pt x="10001" y="4380249"/>
              </a:moveTo>
              <a:cubicBezTo>
                <a:pt x="17621" y="4372629"/>
                <a:pt x="25241" y="4363104"/>
                <a:pt x="33814" y="4357389"/>
              </a:cubicBezTo>
              <a:cubicBezTo>
                <a:pt x="44291" y="4350721"/>
                <a:pt x="56674" y="4345959"/>
                <a:pt x="68104" y="4343101"/>
              </a:cubicBezTo>
              <a:cubicBezTo>
                <a:pt x="112871" y="4333576"/>
                <a:pt x="125254" y="4304049"/>
                <a:pt x="128111" y="4262139"/>
              </a:cubicBezTo>
              <a:cubicBezTo>
                <a:pt x="131921" y="4206894"/>
                <a:pt x="141446" y="4153554"/>
                <a:pt x="157639" y="4100214"/>
              </a:cubicBezTo>
              <a:cubicBezTo>
                <a:pt x="181451" y="4022109"/>
                <a:pt x="199549" y="3943051"/>
                <a:pt x="220504" y="3863994"/>
              </a:cubicBezTo>
              <a:cubicBezTo>
                <a:pt x="226219" y="3843991"/>
                <a:pt x="236696" y="3825894"/>
                <a:pt x="242411" y="3805891"/>
              </a:cubicBezTo>
              <a:cubicBezTo>
                <a:pt x="251936" y="3770649"/>
                <a:pt x="260509" y="3735406"/>
                <a:pt x="268129" y="3699211"/>
              </a:cubicBezTo>
              <a:cubicBezTo>
                <a:pt x="288131" y="3606819"/>
                <a:pt x="308134" y="3514426"/>
                <a:pt x="328136" y="3422034"/>
              </a:cubicBezTo>
              <a:cubicBezTo>
                <a:pt x="330041" y="3413461"/>
                <a:pt x="328136" y="3404889"/>
                <a:pt x="327184" y="3396316"/>
              </a:cubicBezTo>
              <a:cubicBezTo>
                <a:pt x="327184" y="3391554"/>
                <a:pt x="326231" y="3386791"/>
                <a:pt x="328136" y="3382029"/>
              </a:cubicBezTo>
              <a:cubicBezTo>
                <a:pt x="342424" y="3341071"/>
                <a:pt x="356711" y="3300114"/>
                <a:pt x="370999" y="3260109"/>
              </a:cubicBezTo>
              <a:cubicBezTo>
                <a:pt x="375761" y="3247726"/>
                <a:pt x="379571" y="3235344"/>
                <a:pt x="386239" y="3223914"/>
              </a:cubicBezTo>
              <a:cubicBezTo>
                <a:pt x="405289" y="3191529"/>
                <a:pt x="408146" y="3157239"/>
                <a:pt x="406241" y="3121996"/>
              </a:cubicBezTo>
              <a:cubicBezTo>
                <a:pt x="404336" y="3091516"/>
                <a:pt x="411956" y="3063894"/>
                <a:pt x="423386" y="3035319"/>
              </a:cubicBezTo>
              <a:cubicBezTo>
                <a:pt x="430054" y="3019126"/>
                <a:pt x="431959" y="3001029"/>
                <a:pt x="434816" y="2983884"/>
              </a:cubicBezTo>
              <a:cubicBezTo>
                <a:pt x="444341" y="2928639"/>
                <a:pt x="452914" y="2873394"/>
                <a:pt x="461486" y="2818149"/>
              </a:cubicBezTo>
              <a:cubicBezTo>
                <a:pt x="463391" y="2806719"/>
                <a:pt x="469106" y="2796241"/>
                <a:pt x="471011" y="2784811"/>
              </a:cubicBezTo>
              <a:cubicBezTo>
                <a:pt x="473869" y="2767666"/>
                <a:pt x="476726" y="2749569"/>
                <a:pt x="476726" y="2732424"/>
              </a:cubicBezTo>
              <a:cubicBezTo>
                <a:pt x="476726" y="2700991"/>
                <a:pt x="472916" y="2670511"/>
                <a:pt x="495776" y="2643841"/>
              </a:cubicBezTo>
              <a:cubicBezTo>
                <a:pt x="500539" y="2639079"/>
                <a:pt x="503396" y="2631459"/>
                <a:pt x="503396" y="2624791"/>
              </a:cubicBezTo>
              <a:cubicBezTo>
                <a:pt x="504349" y="2595264"/>
                <a:pt x="503396" y="2566689"/>
                <a:pt x="504349" y="2537161"/>
              </a:cubicBezTo>
              <a:cubicBezTo>
                <a:pt x="504349" y="2525731"/>
                <a:pt x="509111" y="2514301"/>
                <a:pt x="511016" y="2502871"/>
              </a:cubicBezTo>
              <a:cubicBezTo>
                <a:pt x="520541" y="2432386"/>
                <a:pt x="530066" y="2360949"/>
                <a:pt x="538639" y="2290464"/>
              </a:cubicBezTo>
              <a:cubicBezTo>
                <a:pt x="539591" y="2279986"/>
                <a:pt x="539591" y="2269509"/>
                <a:pt x="539591" y="2259984"/>
              </a:cubicBezTo>
              <a:cubicBezTo>
                <a:pt x="538639" y="2244744"/>
                <a:pt x="540544" y="2232361"/>
                <a:pt x="559594" y="2226646"/>
              </a:cubicBezTo>
              <a:cubicBezTo>
                <a:pt x="547211" y="2211406"/>
                <a:pt x="545306" y="2198071"/>
                <a:pt x="558641" y="2183784"/>
              </a:cubicBezTo>
              <a:cubicBezTo>
                <a:pt x="561499" y="2180926"/>
                <a:pt x="562451" y="2173306"/>
                <a:pt x="561499" y="2168544"/>
              </a:cubicBezTo>
              <a:cubicBezTo>
                <a:pt x="559594" y="2146636"/>
                <a:pt x="556736" y="2124729"/>
                <a:pt x="554831" y="2102821"/>
              </a:cubicBezTo>
              <a:cubicBezTo>
                <a:pt x="553879" y="2085676"/>
                <a:pt x="546259" y="2080914"/>
                <a:pt x="529114" y="2085676"/>
              </a:cubicBezTo>
              <a:cubicBezTo>
                <a:pt x="517684" y="2088534"/>
                <a:pt x="505301" y="2089486"/>
                <a:pt x="493871" y="2092344"/>
              </a:cubicBezTo>
              <a:cubicBezTo>
                <a:pt x="493871" y="2089486"/>
                <a:pt x="492919" y="2086629"/>
                <a:pt x="492919" y="2084724"/>
              </a:cubicBezTo>
              <a:cubicBezTo>
                <a:pt x="502444" y="2082819"/>
                <a:pt x="511016" y="2081866"/>
                <a:pt x="520541" y="2079961"/>
              </a:cubicBezTo>
              <a:cubicBezTo>
                <a:pt x="520541" y="2078056"/>
                <a:pt x="520541" y="2077104"/>
                <a:pt x="520541" y="2075199"/>
              </a:cubicBezTo>
              <a:cubicBezTo>
                <a:pt x="507206" y="2072341"/>
                <a:pt x="493871" y="2068531"/>
                <a:pt x="474821" y="2063769"/>
              </a:cubicBezTo>
              <a:cubicBezTo>
                <a:pt x="478631" y="2045671"/>
                <a:pt x="479584" y="2025669"/>
                <a:pt x="488156" y="2009476"/>
              </a:cubicBezTo>
              <a:cubicBezTo>
                <a:pt x="511016" y="1964709"/>
                <a:pt x="541496" y="1926609"/>
                <a:pt x="579596" y="1892319"/>
              </a:cubicBezTo>
              <a:cubicBezTo>
                <a:pt x="568166" y="1875174"/>
                <a:pt x="551974" y="1874221"/>
                <a:pt x="533876" y="1886604"/>
              </a:cubicBezTo>
              <a:cubicBezTo>
                <a:pt x="527209" y="1890414"/>
                <a:pt x="520541" y="1894224"/>
                <a:pt x="513874" y="1897081"/>
              </a:cubicBezTo>
              <a:cubicBezTo>
                <a:pt x="489109" y="1906606"/>
                <a:pt x="471964" y="1922799"/>
                <a:pt x="461486" y="1948516"/>
              </a:cubicBezTo>
              <a:cubicBezTo>
                <a:pt x="451961" y="1973281"/>
                <a:pt x="435769" y="1995189"/>
                <a:pt x="420529" y="2017096"/>
              </a:cubicBezTo>
              <a:cubicBezTo>
                <a:pt x="409099" y="2035194"/>
                <a:pt x="413861" y="2044719"/>
                <a:pt x="432911" y="2049481"/>
              </a:cubicBezTo>
              <a:cubicBezTo>
                <a:pt x="434816" y="2050434"/>
                <a:pt x="437674" y="2051386"/>
                <a:pt x="444341" y="2054244"/>
              </a:cubicBezTo>
              <a:cubicBezTo>
                <a:pt x="430054" y="2056149"/>
                <a:pt x="420529" y="2058054"/>
                <a:pt x="410051" y="2059959"/>
              </a:cubicBezTo>
              <a:cubicBezTo>
                <a:pt x="411004" y="2067579"/>
                <a:pt x="411956" y="2074246"/>
                <a:pt x="412909" y="2079961"/>
              </a:cubicBezTo>
              <a:cubicBezTo>
                <a:pt x="411956" y="2081866"/>
                <a:pt x="410051" y="2082819"/>
                <a:pt x="409099" y="2084724"/>
              </a:cubicBezTo>
              <a:cubicBezTo>
                <a:pt x="401479" y="2079961"/>
                <a:pt x="391954" y="2076151"/>
                <a:pt x="387191" y="2069484"/>
              </a:cubicBezTo>
              <a:cubicBezTo>
                <a:pt x="378619" y="2057101"/>
                <a:pt x="373856" y="2042814"/>
                <a:pt x="366236" y="2029479"/>
              </a:cubicBezTo>
              <a:cubicBezTo>
                <a:pt x="361474" y="2020906"/>
                <a:pt x="355759" y="2011381"/>
                <a:pt x="348139" y="2004714"/>
              </a:cubicBezTo>
              <a:cubicBezTo>
                <a:pt x="333851" y="1991379"/>
                <a:pt x="322421" y="1980901"/>
                <a:pt x="322421" y="1957089"/>
              </a:cubicBezTo>
              <a:cubicBezTo>
                <a:pt x="322421" y="1940896"/>
                <a:pt x="301466" y="1925656"/>
                <a:pt x="289084" y="1910416"/>
              </a:cubicBezTo>
              <a:cubicBezTo>
                <a:pt x="279559" y="1898986"/>
                <a:pt x="270034" y="1887556"/>
                <a:pt x="259556" y="1877079"/>
              </a:cubicBezTo>
              <a:cubicBezTo>
                <a:pt x="261461" y="1875174"/>
                <a:pt x="262414" y="1874221"/>
                <a:pt x="264319" y="1872316"/>
              </a:cubicBezTo>
              <a:cubicBezTo>
                <a:pt x="267176" y="1874221"/>
                <a:pt x="270986" y="1877079"/>
                <a:pt x="278606" y="1881841"/>
              </a:cubicBezTo>
              <a:cubicBezTo>
                <a:pt x="219551" y="1784686"/>
                <a:pt x="189071" y="1680864"/>
                <a:pt x="149066" y="1581804"/>
              </a:cubicBezTo>
              <a:cubicBezTo>
                <a:pt x="132874" y="1542751"/>
                <a:pt x="121444" y="1502746"/>
                <a:pt x="109061" y="1461789"/>
              </a:cubicBezTo>
              <a:cubicBezTo>
                <a:pt x="106204" y="1451311"/>
                <a:pt x="105251" y="1439881"/>
                <a:pt x="106204" y="1429404"/>
              </a:cubicBezTo>
              <a:cubicBezTo>
                <a:pt x="107156" y="1403686"/>
                <a:pt x="107156" y="1377969"/>
                <a:pt x="111919" y="1353204"/>
              </a:cubicBezTo>
              <a:cubicBezTo>
                <a:pt x="115729" y="1336059"/>
                <a:pt x="123349" y="1317009"/>
                <a:pt x="133826" y="1303674"/>
              </a:cubicBezTo>
              <a:cubicBezTo>
                <a:pt x="167164" y="1260811"/>
                <a:pt x="190024" y="1213186"/>
                <a:pt x="206216" y="1160799"/>
              </a:cubicBezTo>
              <a:cubicBezTo>
                <a:pt x="209074" y="1151274"/>
                <a:pt x="214789" y="1141749"/>
                <a:pt x="220504" y="1133176"/>
              </a:cubicBezTo>
              <a:cubicBezTo>
                <a:pt x="229076" y="1117936"/>
                <a:pt x="238601" y="1104601"/>
                <a:pt x="246221" y="1089361"/>
              </a:cubicBezTo>
              <a:cubicBezTo>
                <a:pt x="264319" y="1055071"/>
                <a:pt x="282416" y="1020781"/>
                <a:pt x="299561" y="986491"/>
              </a:cubicBezTo>
              <a:cubicBezTo>
                <a:pt x="315754" y="955059"/>
                <a:pt x="330994" y="922674"/>
                <a:pt x="347186" y="891241"/>
              </a:cubicBezTo>
              <a:cubicBezTo>
                <a:pt x="355759" y="875049"/>
                <a:pt x="368141" y="861714"/>
                <a:pt x="365284" y="840759"/>
              </a:cubicBezTo>
              <a:cubicBezTo>
                <a:pt x="364331" y="834091"/>
                <a:pt x="369094" y="824566"/>
                <a:pt x="372904" y="817899"/>
              </a:cubicBezTo>
              <a:cubicBezTo>
                <a:pt x="384334" y="795039"/>
                <a:pt x="396716" y="773131"/>
                <a:pt x="407194" y="750271"/>
              </a:cubicBezTo>
              <a:cubicBezTo>
                <a:pt x="416719" y="728364"/>
                <a:pt x="437674" y="725506"/>
                <a:pt x="456724" y="719791"/>
              </a:cubicBezTo>
              <a:cubicBezTo>
                <a:pt x="494824" y="708361"/>
                <a:pt x="534829" y="699789"/>
                <a:pt x="571024" y="684549"/>
              </a:cubicBezTo>
              <a:cubicBezTo>
                <a:pt x="606266" y="670261"/>
                <a:pt x="638651" y="650259"/>
                <a:pt x="671036" y="632161"/>
              </a:cubicBezTo>
              <a:cubicBezTo>
                <a:pt x="676751" y="629304"/>
                <a:pt x="681514" y="620731"/>
                <a:pt x="683419" y="614064"/>
              </a:cubicBezTo>
              <a:cubicBezTo>
                <a:pt x="688181" y="592156"/>
                <a:pt x="691991" y="570249"/>
                <a:pt x="693896" y="548341"/>
              </a:cubicBezTo>
              <a:cubicBezTo>
                <a:pt x="696754" y="512146"/>
                <a:pt x="698659" y="474999"/>
                <a:pt x="699611" y="438804"/>
              </a:cubicBezTo>
              <a:cubicBezTo>
                <a:pt x="699611" y="420706"/>
                <a:pt x="691991" y="401656"/>
                <a:pt x="694849" y="383559"/>
              </a:cubicBezTo>
              <a:cubicBezTo>
                <a:pt x="699611" y="349269"/>
                <a:pt x="708184" y="314979"/>
                <a:pt x="717709" y="281641"/>
              </a:cubicBezTo>
              <a:cubicBezTo>
                <a:pt x="726281" y="250209"/>
                <a:pt x="736759" y="218776"/>
                <a:pt x="747236" y="187344"/>
              </a:cubicBezTo>
              <a:cubicBezTo>
                <a:pt x="750094" y="178771"/>
                <a:pt x="756761" y="170198"/>
                <a:pt x="762476" y="163531"/>
              </a:cubicBezTo>
              <a:cubicBezTo>
                <a:pt x="783431" y="138766"/>
                <a:pt x="804386" y="115906"/>
                <a:pt x="824389" y="91141"/>
              </a:cubicBezTo>
              <a:cubicBezTo>
                <a:pt x="836771" y="75901"/>
                <a:pt x="845344" y="57804"/>
                <a:pt x="857726" y="42564"/>
              </a:cubicBezTo>
              <a:cubicBezTo>
                <a:pt x="861536" y="37801"/>
                <a:pt x="872014" y="37801"/>
                <a:pt x="879634" y="35896"/>
              </a:cubicBezTo>
              <a:cubicBezTo>
                <a:pt x="888206" y="33991"/>
                <a:pt x="899636" y="34943"/>
                <a:pt x="904399" y="30181"/>
              </a:cubicBezTo>
              <a:cubicBezTo>
                <a:pt x="927259" y="7321"/>
                <a:pt x="952024" y="2558"/>
                <a:pt x="982504" y="11131"/>
              </a:cubicBezTo>
              <a:cubicBezTo>
                <a:pt x="1008221" y="18751"/>
                <a:pt x="1033939" y="16846"/>
                <a:pt x="1059656" y="31134"/>
              </a:cubicBezTo>
              <a:cubicBezTo>
                <a:pt x="1139666" y="75901"/>
                <a:pt x="1187291" y="146386"/>
                <a:pt x="1208246" y="231159"/>
              </a:cubicBezTo>
              <a:cubicBezTo>
                <a:pt x="1227296" y="307359"/>
                <a:pt x="1229201" y="387369"/>
                <a:pt x="1225391" y="466426"/>
              </a:cubicBezTo>
              <a:cubicBezTo>
                <a:pt x="1225391" y="470236"/>
                <a:pt x="1224439" y="473094"/>
                <a:pt x="1224439" y="476904"/>
              </a:cubicBezTo>
              <a:cubicBezTo>
                <a:pt x="1239679" y="540721"/>
                <a:pt x="1229201" y="605491"/>
                <a:pt x="1233011" y="670261"/>
              </a:cubicBezTo>
              <a:cubicBezTo>
                <a:pt x="1234916" y="715029"/>
                <a:pt x="1238726" y="713124"/>
                <a:pt x="1278731" y="721696"/>
              </a:cubicBezTo>
              <a:cubicBezTo>
                <a:pt x="1301591" y="726459"/>
                <a:pt x="1325404" y="725506"/>
                <a:pt x="1348264" y="732174"/>
              </a:cubicBezTo>
              <a:cubicBezTo>
                <a:pt x="1360646" y="735031"/>
                <a:pt x="1373029" y="745509"/>
                <a:pt x="1381601" y="755986"/>
              </a:cubicBezTo>
              <a:cubicBezTo>
                <a:pt x="1393031" y="769321"/>
                <a:pt x="1400651" y="786466"/>
                <a:pt x="1409224" y="801706"/>
              </a:cubicBezTo>
              <a:cubicBezTo>
                <a:pt x="1413034" y="807421"/>
                <a:pt x="1417796" y="814089"/>
                <a:pt x="1417796" y="820756"/>
              </a:cubicBezTo>
              <a:cubicBezTo>
                <a:pt x="1414939" y="847426"/>
                <a:pt x="1433036" y="861714"/>
                <a:pt x="1447324" y="879811"/>
              </a:cubicBezTo>
              <a:cubicBezTo>
                <a:pt x="1481614" y="923626"/>
                <a:pt x="1514951" y="967441"/>
                <a:pt x="1549241" y="1010304"/>
              </a:cubicBezTo>
              <a:cubicBezTo>
                <a:pt x="1558766" y="1021734"/>
                <a:pt x="1570196" y="1032211"/>
                <a:pt x="1579721" y="1043641"/>
              </a:cubicBezTo>
              <a:cubicBezTo>
                <a:pt x="1598771" y="1066501"/>
                <a:pt x="1615916" y="1090314"/>
                <a:pt x="1634014" y="1114126"/>
              </a:cubicBezTo>
              <a:cubicBezTo>
                <a:pt x="1670209" y="1160799"/>
                <a:pt x="1707356" y="1207471"/>
                <a:pt x="1742599" y="1255096"/>
              </a:cubicBezTo>
              <a:cubicBezTo>
                <a:pt x="1754981" y="1272241"/>
                <a:pt x="1763554" y="1293196"/>
                <a:pt x="1774031" y="1312246"/>
              </a:cubicBezTo>
              <a:cubicBezTo>
                <a:pt x="1781651" y="1326534"/>
                <a:pt x="1790224" y="1340821"/>
                <a:pt x="1797844" y="1354156"/>
              </a:cubicBezTo>
              <a:cubicBezTo>
                <a:pt x="1800701" y="1359871"/>
                <a:pt x="1806416" y="1366539"/>
                <a:pt x="1806416" y="1372254"/>
              </a:cubicBezTo>
              <a:cubicBezTo>
                <a:pt x="1805464" y="1400829"/>
                <a:pt x="1807369" y="1429404"/>
                <a:pt x="1801654" y="1457026"/>
              </a:cubicBezTo>
              <a:cubicBezTo>
                <a:pt x="1791176" y="1507509"/>
                <a:pt x="1776889" y="1557991"/>
                <a:pt x="1762601" y="1607521"/>
              </a:cubicBezTo>
              <a:cubicBezTo>
                <a:pt x="1756886" y="1627524"/>
                <a:pt x="1747361" y="1645621"/>
                <a:pt x="1740694" y="1665624"/>
              </a:cubicBezTo>
              <a:cubicBezTo>
                <a:pt x="1727359" y="1705629"/>
                <a:pt x="1714024" y="1746586"/>
                <a:pt x="1700689" y="1787544"/>
              </a:cubicBezTo>
              <a:cubicBezTo>
                <a:pt x="1699736" y="1789449"/>
                <a:pt x="1697831" y="1792306"/>
                <a:pt x="1698784" y="1793259"/>
              </a:cubicBezTo>
              <a:cubicBezTo>
                <a:pt x="1713071" y="1820881"/>
                <a:pt x="1687354" y="1842789"/>
                <a:pt x="1686401" y="1869459"/>
              </a:cubicBezTo>
              <a:cubicBezTo>
                <a:pt x="1666399" y="1868506"/>
                <a:pt x="1658779" y="1881841"/>
                <a:pt x="1653064" y="1898034"/>
              </a:cubicBezTo>
              <a:cubicBezTo>
                <a:pt x="1639729" y="1934229"/>
                <a:pt x="1624489" y="1969471"/>
                <a:pt x="1609249" y="2004714"/>
              </a:cubicBezTo>
              <a:cubicBezTo>
                <a:pt x="1601629" y="2023764"/>
                <a:pt x="1583531" y="2024716"/>
                <a:pt x="1568291" y="2011381"/>
              </a:cubicBezTo>
              <a:cubicBezTo>
                <a:pt x="1560671" y="2004714"/>
                <a:pt x="1548289" y="2002809"/>
                <a:pt x="1535906" y="1998046"/>
              </a:cubicBezTo>
              <a:cubicBezTo>
                <a:pt x="1550194" y="1987569"/>
                <a:pt x="1565434" y="1977091"/>
                <a:pt x="1582579" y="1964709"/>
              </a:cubicBezTo>
              <a:cubicBezTo>
                <a:pt x="1554004" y="1935181"/>
                <a:pt x="1526381" y="1907559"/>
                <a:pt x="1499711" y="1878984"/>
              </a:cubicBezTo>
              <a:cubicBezTo>
                <a:pt x="1494949" y="1874221"/>
                <a:pt x="1491139" y="1870411"/>
                <a:pt x="1486376" y="1865649"/>
              </a:cubicBezTo>
              <a:cubicBezTo>
                <a:pt x="1463516" y="1838979"/>
                <a:pt x="1461611" y="1838026"/>
                <a:pt x="1426369" y="1834216"/>
              </a:cubicBezTo>
              <a:cubicBezTo>
                <a:pt x="1443514" y="1858029"/>
                <a:pt x="1464469" y="1881841"/>
                <a:pt x="1479709" y="1908511"/>
              </a:cubicBezTo>
              <a:cubicBezTo>
                <a:pt x="1493044" y="1932324"/>
                <a:pt x="1502569" y="1958041"/>
                <a:pt x="1511141" y="1983759"/>
              </a:cubicBezTo>
              <a:cubicBezTo>
                <a:pt x="1513999" y="1991379"/>
                <a:pt x="1509236" y="2001856"/>
                <a:pt x="1507331" y="2011381"/>
              </a:cubicBezTo>
              <a:cubicBezTo>
                <a:pt x="1499711" y="2009476"/>
                <a:pt x="1492091" y="2009476"/>
                <a:pt x="1484471" y="2006619"/>
              </a:cubicBezTo>
              <a:cubicBezTo>
                <a:pt x="1446371" y="1991379"/>
                <a:pt x="1442561" y="1993284"/>
                <a:pt x="1446371" y="2034241"/>
              </a:cubicBezTo>
              <a:cubicBezTo>
                <a:pt x="1449229" y="2063769"/>
                <a:pt x="1458754" y="2092344"/>
                <a:pt x="1463516" y="2120919"/>
              </a:cubicBezTo>
              <a:cubicBezTo>
                <a:pt x="1468279" y="2147589"/>
                <a:pt x="1475899" y="2174259"/>
                <a:pt x="1468279" y="2202834"/>
              </a:cubicBezTo>
              <a:cubicBezTo>
                <a:pt x="1464469" y="2217121"/>
                <a:pt x="1473041" y="2235219"/>
                <a:pt x="1472089" y="2251411"/>
              </a:cubicBezTo>
              <a:cubicBezTo>
                <a:pt x="1472089" y="2299036"/>
                <a:pt x="1471136" y="2346661"/>
                <a:pt x="1468279" y="2393334"/>
              </a:cubicBezTo>
              <a:cubicBezTo>
                <a:pt x="1464469" y="2463819"/>
                <a:pt x="1458754" y="2535256"/>
                <a:pt x="1453991" y="2605741"/>
              </a:cubicBezTo>
              <a:cubicBezTo>
                <a:pt x="1449229" y="2676226"/>
                <a:pt x="1443514" y="2745759"/>
                <a:pt x="1438751" y="2816244"/>
              </a:cubicBezTo>
              <a:cubicBezTo>
                <a:pt x="1435894" y="2864821"/>
                <a:pt x="1433989" y="2914351"/>
                <a:pt x="1432084" y="2962929"/>
              </a:cubicBezTo>
              <a:cubicBezTo>
                <a:pt x="1429226" y="3047701"/>
                <a:pt x="1427321" y="3132474"/>
                <a:pt x="1424464" y="3218199"/>
              </a:cubicBezTo>
              <a:cubicBezTo>
                <a:pt x="1422559" y="3271539"/>
                <a:pt x="1416844" y="3325831"/>
                <a:pt x="1418749" y="3379171"/>
              </a:cubicBezTo>
              <a:cubicBezTo>
                <a:pt x="1426369" y="3532524"/>
                <a:pt x="1432084" y="3684924"/>
                <a:pt x="1428274" y="3838276"/>
              </a:cubicBezTo>
              <a:cubicBezTo>
                <a:pt x="1426369" y="3898284"/>
                <a:pt x="1419701" y="3957339"/>
                <a:pt x="1414939" y="4017346"/>
              </a:cubicBezTo>
              <a:cubicBezTo>
                <a:pt x="1412081" y="4055446"/>
                <a:pt x="1410176" y="4092594"/>
                <a:pt x="1406366" y="4130694"/>
              </a:cubicBezTo>
              <a:cubicBezTo>
                <a:pt x="1402556" y="4168794"/>
                <a:pt x="1398746" y="4205941"/>
                <a:pt x="1394936" y="4244041"/>
              </a:cubicBezTo>
              <a:cubicBezTo>
                <a:pt x="1393984" y="4253566"/>
                <a:pt x="1393031" y="4263091"/>
                <a:pt x="1393031" y="4272616"/>
              </a:cubicBezTo>
              <a:cubicBezTo>
                <a:pt x="1390174" y="4311669"/>
                <a:pt x="1388269" y="4350721"/>
                <a:pt x="1384459" y="4389774"/>
              </a:cubicBezTo>
              <a:cubicBezTo>
                <a:pt x="1384459" y="4394536"/>
                <a:pt x="1373981" y="4402156"/>
                <a:pt x="1368266" y="4402156"/>
              </a:cubicBezTo>
              <a:cubicBezTo>
                <a:pt x="1348264" y="4404061"/>
                <a:pt x="1328261" y="4403109"/>
                <a:pt x="1309211" y="4403109"/>
              </a:cubicBezTo>
              <a:cubicBezTo>
                <a:pt x="1299686" y="4448829"/>
                <a:pt x="1286351" y="4459306"/>
                <a:pt x="1240631" y="4461211"/>
              </a:cubicBezTo>
              <a:cubicBezTo>
                <a:pt x="1200626" y="4463116"/>
                <a:pt x="1161574" y="4465974"/>
                <a:pt x="1121569" y="4468831"/>
              </a:cubicBezTo>
              <a:cubicBezTo>
                <a:pt x="1104424" y="4469784"/>
                <a:pt x="1094899" y="4465021"/>
                <a:pt x="1091089" y="4445971"/>
              </a:cubicBezTo>
              <a:cubicBezTo>
                <a:pt x="1084421" y="4417396"/>
                <a:pt x="1073944" y="4388821"/>
                <a:pt x="1068229" y="4360246"/>
              </a:cubicBezTo>
              <a:cubicBezTo>
                <a:pt x="1061561" y="4326909"/>
                <a:pt x="1053941" y="4292619"/>
                <a:pt x="1052989" y="4259281"/>
              </a:cubicBezTo>
              <a:cubicBezTo>
                <a:pt x="1052989" y="4238326"/>
                <a:pt x="1065371" y="4217371"/>
                <a:pt x="1070134" y="4195464"/>
              </a:cubicBezTo>
              <a:cubicBezTo>
                <a:pt x="1075849" y="4165936"/>
                <a:pt x="1082516" y="4136409"/>
                <a:pt x="1084421" y="4105929"/>
              </a:cubicBezTo>
              <a:cubicBezTo>
                <a:pt x="1086326" y="4059256"/>
                <a:pt x="1084421" y="4011631"/>
                <a:pt x="1085374" y="3964959"/>
              </a:cubicBezTo>
              <a:cubicBezTo>
                <a:pt x="1086326" y="3898284"/>
                <a:pt x="1089184" y="3830656"/>
                <a:pt x="1090136" y="3763981"/>
              </a:cubicBezTo>
              <a:cubicBezTo>
                <a:pt x="1091089" y="3701116"/>
                <a:pt x="1090136" y="3638251"/>
                <a:pt x="1090136" y="3575386"/>
              </a:cubicBezTo>
              <a:cubicBezTo>
                <a:pt x="1090136" y="3530619"/>
                <a:pt x="1091089" y="3485851"/>
                <a:pt x="1091089" y="3440131"/>
              </a:cubicBezTo>
              <a:cubicBezTo>
                <a:pt x="1091089" y="3425844"/>
                <a:pt x="1086326" y="3412509"/>
                <a:pt x="1084421" y="3398221"/>
              </a:cubicBezTo>
              <a:cubicBezTo>
                <a:pt x="1083469" y="3393459"/>
                <a:pt x="1083469" y="3388696"/>
                <a:pt x="1083469" y="3383934"/>
              </a:cubicBezTo>
              <a:cubicBezTo>
                <a:pt x="1085374" y="3297256"/>
                <a:pt x="1089184" y="3209626"/>
                <a:pt x="1088231" y="3122949"/>
              </a:cubicBezTo>
              <a:cubicBezTo>
                <a:pt x="1087279" y="3051511"/>
                <a:pt x="1082516" y="2980074"/>
                <a:pt x="1075849" y="2908636"/>
              </a:cubicBezTo>
              <a:cubicBezTo>
                <a:pt x="1068229" y="2823864"/>
                <a:pt x="1058704" y="2739091"/>
                <a:pt x="1047274" y="2654319"/>
              </a:cubicBezTo>
              <a:cubicBezTo>
                <a:pt x="1042511" y="2615266"/>
                <a:pt x="1032986" y="2577166"/>
                <a:pt x="1026319" y="2539066"/>
              </a:cubicBezTo>
              <a:cubicBezTo>
                <a:pt x="1024414" y="2529541"/>
                <a:pt x="1025366" y="2520016"/>
                <a:pt x="1023461" y="2510491"/>
              </a:cubicBezTo>
              <a:cubicBezTo>
                <a:pt x="1022509" y="2502871"/>
                <a:pt x="1017746" y="2496204"/>
                <a:pt x="1015841" y="2488584"/>
              </a:cubicBezTo>
              <a:cubicBezTo>
                <a:pt x="1012984" y="2478106"/>
                <a:pt x="1008221" y="2466676"/>
                <a:pt x="1009174" y="2457151"/>
              </a:cubicBezTo>
              <a:cubicBezTo>
                <a:pt x="1013936" y="2425719"/>
                <a:pt x="1014889" y="2425719"/>
                <a:pt x="1002506" y="2400001"/>
              </a:cubicBezTo>
              <a:cubicBezTo>
                <a:pt x="989171" y="2401906"/>
                <a:pt x="982504" y="2405716"/>
                <a:pt x="977741" y="2420956"/>
              </a:cubicBezTo>
              <a:cubicBezTo>
                <a:pt x="952976" y="2509539"/>
                <a:pt x="930116" y="2598121"/>
                <a:pt x="898684" y="2683846"/>
              </a:cubicBezTo>
              <a:cubicBezTo>
                <a:pt x="859631" y="2787669"/>
                <a:pt x="824389" y="2892444"/>
                <a:pt x="799624" y="3000076"/>
              </a:cubicBezTo>
              <a:cubicBezTo>
                <a:pt x="776764" y="3101041"/>
                <a:pt x="759619" y="3202959"/>
                <a:pt x="741521" y="3304876"/>
              </a:cubicBezTo>
              <a:cubicBezTo>
                <a:pt x="736759" y="3330594"/>
                <a:pt x="739616" y="3358216"/>
                <a:pt x="736759" y="3384886"/>
              </a:cubicBezTo>
              <a:cubicBezTo>
                <a:pt x="735806" y="3396316"/>
                <a:pt x="727234" y="3407746"/>
                <a:pt x="725329" y="3419176"/>
              </a:cubicBezTo>
              <a:cubicBezTo>
                <a:pt x="717709" y="3455371"/>
                <a:pt x="711994" y="3492519"/>
                <a:pt x="705326" y="3529666"/>
              </a:cubicBezTo>
              <a:cubicBezTo>
                <a:pt x="696754" y="3573481"/>
                <a:pt x="687229" y="3617296"/>
                <a:pt x="679609" y="3662064"/>
              </a:cubicBezTo>
              <a:cubicBezTo>
                <a:pt x="671036" y="3712546"/>
                <a:pt x="662464" y="3763029"/>
                <a:pt x="654844" y="3813511"/>
              </a:cubicBezTo>
              <a:cubicBezTo>
                <a:pt x="645319" y="3871614"/>
                <a:pt x="636746" y="3930669"/>
                <a:pt x="628174" y="3989724"/>
              </a:cubicBezTo>
              <a:cubicBezTo>
                <a:pt x="622459" y="4024966"/>
                <a:pt x="617696" y="4060209"/>
                <a:pt x="611981" y="4096404"/>
              </a:cubicBezTo>
              <a:cubicBezTo>
                <a:pt x="606266" y="4132599"/>
                <a:pt x="601504" y="4168794"/>
                <a:pt x="595789" y="4204989"/>
              </a:cubicBezTo>
              <a:cubicBezTo>
                <a:pt x="588169" y="4256424"/>
                <a:pt x="580549" y="4308811"/>
                <a:pt x="572929" y="4360246"/>
              </a:cubicBezTo>
              <a:cubicBezTo>
                <a:pt x="572929" y="4362151"/>
                <a:pt x="571976" y="4364056"/>
                <a:pt x="571976" y="4365961"/>
              </a:cubicBezTo>
              <a:cubicBezTo>
                <a:pt x="567214" y="4396441"/>
                <a:pt x="567214" y="4396441"/>
                <a:pt x="536734" y="4398346"/>
              </a:cubicBezTo>
              <a:cubicBezTo>
                <a:pt x="493871" y="4401204"/>
                <a:pt x="451961" y="4402156"/>
                <a:pt x="410051" y="4390726"/>
              </a:cubicBezTo>
              <a:cubicBezTo>
                <a:pt x="397669" y="4386916"/>
                <a:pt x="384334" y="4386916"/>
                <a:pt x="377666" y="4404061"/>
              </a:cubicBezTo>
              <a:cubicBezTo>
                <a:pt x="375761" y="4408824"/>
                <a:pt x="364331" y="4413586"/>
                <a:pt x="359569" y="4412634"/>
              </a:cubicBezTo>
              <a:cubicBezTo>
                <a:pt x="352901" y="4410729"/>
                <a:pt x="343376" y="4403109"/>
                <a:pt x="343376" y="4397394"/>
              </a:cubicBezTo>
              <a:cubicBezTo>
                <a:pt x="343376" y="4379296"/>
                <a:pt x="331946" y="4377391"/>
                <a:pt x="319564" y="4374534"/>
              </a:cubicBezTo>
              <a:cubicBezTo>
                <a:pt x="313849" y="4372629"/>
                <a:pt x="307181" y="4371676"/>
                <a:pt x="301466" y="4369771"/>
              </a:cubicBezTo>
              <a:cubicBezTo>
                <a:pt x="286226" y="4364056"/>
                <a:pt x="279559" y="4370724"/>
                <a:pt x="276701" y="4385011"/>
              </a:cubicBezTo>
              <a:cubicBezTo>
                <a:pt x="266224" y="4432636"/>
                <a:pt x="249079" y="4446924"/>
                <a:pt x="198596" y="4448829"/>
              </a:cubicBezTo>
              <a:cubicBezTo>
                <a:pt x="158591" y="4449781"/>
                <a:pt x="117634" y="4452639"/>
                <a:pt x="78581" y="4447876"/>
              </a:cubicBezTo>
              <a:cubicBezTo>
                <a:pt x="53816" y="4445019"/>
                <a:pt x="23336" y="4448829"/>
                <a:pt x="7144" y="4419301"/>
              </a:cubicBezTo>
              <a:cubicBezTo>
                <a:pt x="10001" y="4402156"/>
                <a:pt x="10001" y="4390726"/>
                <a:pt x="10001" y="4380249"/>
              </a:cubicBezTo>
              <a:close/>
              <a:moveTo>
                <a:pt x="705326" y="762654"/>
              </a:moveTo>
              <a:cubicBezTo>
                <a:pt x="711041" y="774084"/>
                <a:pt x="719614" y="783609"/>
                <a:pt x="719614" y="792181"/>
              </a:cubicBezTo>
              <a:cubicBezTo>
                <a:pt x="718661" y="812184"/>
                <a:pt x="727234" y="826471"/>
                <a:pt x="739616" y="840759"/>
              </a:cubicBezTo>
              <a:cubicBezTo>
                <a:pt x="746284" y="848379"/>
                <a:pt x="751046" y="857904"/>
                <a:pt x="752951" y="867429"/>
              </a:cubicBezTo>
              <a:cubicBezTo>
                <a:pt x="756761" y="893146"/>
                <a:pt x="758666" y="919816"/>
                <a:pt x="760571" y="945534"/>
              </a:cubicBezTo>
              <a:cubicBezTo>
                <a:pt x="765334" y="999826"/>
                <a:pt x="768191" y="1055071"/>
                <a:pt x="775811" y="1109364"/>
              </a:cubicBezTo>
              <a:cubicBezTo>
                <a:pt x="789146" y="1206519"/>
                <a:pt x="821531" y="1297006"/>
                <a:pt x="866299" y="1383684"/>
              </a:cubicBezTo>
              <a:cubicBezTo>
                <a:pt x="872966" y="1397019"/>
                <a:pt x="880586" y="1410354"/>
                <a:pt x="890111" y="1427499"/>
              </a:cubicBezTo>
              <a:cubicBezTo>
                <a:pt x="899636" y="1404639"/>
                <a:pt x="907256" y="1387494"/>
                <a:pt x="914876" y="1369396"/>
              </a:cubicBezTo>
              <a:cubicBezTo>
                <a:pt x="945356" y="1291291"/>
                <a:pt x="974884" y="1213186"/>
                <a:pt x="1006316" y="1135081"/>
              </a:cubicBezTo>
              <a:cubicBezTo>
                <a:pt x="1022509" y="1094124"/>
                <a:pt x="1042511" y="1055071"/>
                <a:pt x="1058704" y="1014114"/>
              </a:cubicBezTo>
              <a:cubicBezTo>
                <a:pt x="1063466" y="1002684"/>
                <a:pt x="1061561" y="987444"/>
                <a:pt x="1060609" y="974109"/>
              </a:cubicBezTo>
              <a:cubicBezTo>
                <a:pt x="1058704" y="943629"/>
                <a:pt x="1054894" y="912196"/>
                <a:pt x="1052989" y="881716"/>
              </a:cubicBezTo>
              <a:cubicBezTo>
                <a:pt x="1052989" y="876001"/>
                <a:pt x="1058704" y="865524"/>
                <a:pt x="1063466" y="863619"/>
              </a:cubicBezTo>
              <a:cubicBezTo>
                <a:pt x="1091089" y="852189"/>
                <a:pt x="1113949" y="835996"/>
                <a:pt x="1126331" y="804564"/>
              </a:cubicBezTo>
              <a:cubicBezTo>
                <a:pt x="1145381" y="835996"/>
                <a:pt x="1173956" y="844569"/>
                <a:pt x="1206341" y="850284"/>
              </a:cubicBezTo>
              <a:cubicBezTo>
                <a:pt x="1192054" y="790276"/>
                <a:pt x="1109186" y="661689"/>
                <a:pt x="1067276" y="633114"/>
              </a:cubicBezTo>
              <a:cubicBezTo>
                <a:pt x="1054894" y="656926"/>
                <a:pt x="1046321" y="680739"/>
                <a:pt x="1049179" y="710266"/>
              </a:cubicBezTo>
              <a:cubicBezTo>
                <a:pt x="1051084" y="732174"/>
                <a:pt x="1044416" y="755034"/>
                <a:pt x="1040606" y="776941"/>
              </a:cubicBezTo>
              <a:cubicBezTo>
                <a:pt x="1038701" y="789324"/>
                <a:pt x="1033939" y="800754"/>
                <a:pt x="1030129" y="814089"/>
              </a:cubicBezTo>
              <a:cubicBezTo>
                <a:pt x="1008221" y="813136"/>
                <a:pt x="1000601" y="831234"/>
                <a:pt x="997744" y="848379"/>
              </a:cubicBezTo>
              <a:cubicBezTo>
                <a:pt x="986314" y="908386"/>
                <a:pt x="935831" y="942676"/>
                <a:pt x="904399" y="990301"/>
              </a:cubicBezTo>
              <a:cubicBezTo>
                <a:pt x="903446" y="992206"/>
                <a:pt x="899636" y="992206"/>
                <a:pt x="897731" y="993159"/>
              </a:cubicBezTo>
              <a:cubicBezTo>
                <a:pt x="891064" y="973156"/>
                <a:pt x="888206" y="952201"/>
                <a:pt x="878681" y="936009"/>
              </a:cubicBezTo>
              <a:cubicBezTo>
                <a:pt x="861536" y="908386"/>
                <a:pt x="838676" y="883621"/>
                <a:pt x="818674" y="856951"/>
              </a:cubicBezTo>
              <a:cubicBezTo>
                <a:pt x="809149" y="844569"/>
                <a:pt x="797719" y="835044"/>
                <a:pt x="780574" y="843616"/>
              </a:cubicBezTo>
              <a:cubicBezTo>
                <a:pt x="735806" y="768369"/>
                <a:pt x="741521" y="683596"/>
                <a:pt x="797719" y="592156"/>
              </a:cubicBezTo>
              <a:cubicBezTo>
                <a:pt x="740569" y="601681"/>
                <a:pt x="645319" y="736936"/>
                <a:pt x="634841" y="825519"/>
              </a:cubicBezTo>
              <a:cubicBezTo>
                <a:pt x="658654" y="805516"/>
                <a:pt x="680561" y="786466"/>
                <a:pt x="705326" y="762654"/>
              </a:cubicBezTo>
              <a:close/>
              <a:moveTo>
                <a:pt x="1273969" y="1329391"/>
              </a:moveTo>
              <a:cubicBezTo>
                <a:pt x="1276826" y="1338916"/>
                <a:pt x="1278731" y="1347489"/>
                <a:pt x="1280636" y="1357014"/>
              </a:cubicBezTo>
              <a:cubicBezTo>
                <a:pt x="1285399" y="1378921"/>
                <a:pt x="1291114" y="1401781"/>
                <a:pt x="1294924" y="1423689"/>
              </a:cubicBezTo>
              <a:cubicBezTo>
                <a:pt x="1302544" y="1467504"/>
                <a:pt x="1308259" y="1512271"/>
                <a:pt x="1315879" y="1556086"/>
              </a:cubicBezTo>
              <a:cubicBezTo>
                <a:pt x="1322546" y="1594186"/>
                <a:pt x="1334929" y="1631334"/>
                <a:pt x="1337786" y="1669434"/>
              </a:cubicBezTo>
              <a:cubicBezTo>
                <a:pt x="1340644" y="1708486"/>
                <a:pt x="1354931" y="1741824"/>
                <a:pt x="1370171" y="1777066"/>
              </a:cubicBezTo>
              <a:cubicBezTo>
                <a:pt x="1385411" y="1810404"/>
                <a:pt x="1405414" y="1822786"/>
                <a:pt x="1441609" y="1820881"/>
              </a:cubicBezTo>
              <a:cubicBezTo>
                <a:pt x="1461611" y="1819929"/>
                <a:pt x="1470184" y="1813261"/>
                <a:pt x="1473041" y="1796116"/>
              </a:cubicBezTo>
              <a:cubicBezTo>
                <a:pt x="1477804" y="1759921"/>
                <a:pt x="1494949" y="1729441"/>
                <a:pt x="1516856" y="1700866"/>
              </a:cubicBezTo>
              <a:cubicBezTo>
                <a:pt x="1524476" y="1691341"/>
                <a:pt x="1534954" y="1682769"/>
                <a:pt x="1537811" y="1671339"/>
              </a:cubicBezTo>
              <a:cubicBezTo>
                <a:pt x="1543526" y="1653241"/>
                <a:pt x="1541621" y="1633239"/>
                <a:pt x="1547336" y="1614189"/>
              </a:cubicBezTo>
              <a:cubicBezTo>
                <a:pt x="1551146" y="1599901"/>
                <a:pt x="1560671" y="1586566"/>
                <a:pt x="1568291" y="1573231"/>
              </a:cubicBezTo>
              <a:cubicBezTo>
                <a:pt x="1571149" y="1568469"/>
                <a:pt x="1576864" y="1562754"/>
                <a:pt x="1575911" y="1558944"/>
              </a:cubicBezTo>
              <a:cubicBezTo>
                <a:pt x="1570196" y="1522749"/>
                <a:pt x="1572101" y="1486554"/>
                <a:pt x="1582579" y="1450359"/>
              </a:cubicBezTo>
              <a:cubicBezTo>
                <a:pt x="1583531" y="1446549"/>
                <a:pt x="1581626" y="1438929"/>
                <a:pt x="1577816" y="1436071"/>
              </a:cubicBezTo>
              <a:cubicBezTo>
                <a:pt x="1541621" y="1396066"/>
                <a:pt x="1504474" y="1357966"/>
                <a:pt x="1470184" y="1317009"/>
              </a:cubicBezTo>
              <a:cubicBezTo>
                <a:pt x="1442561" y="1283671"/>
                <a:pt x="1419701" y="1247476"/>
                <a:pt x="1383506" y="1220806"/>
              </a:cubicBezTo>
              <a:cubicBezTo>
                <a:pt x="1371124" y="1212234"/>
                <a:pt x="1363504" y="1207471"/>
                <a:pt x="1353026" y="1221759"/>
              </a:cubicBezTo>
              <a:cubicBezTo>
                <a:pt x="1329214" y="1253191"/>
                <a:pt x="1304449" y="1283671"/>
                <a:pt x="1280636" y="1315104"/>
              </a:cubicBezTo>
              <a:cubicBezTo>
                <a:pt x="1276826" y="1318914"/>
                <a:pt x="1275874" y="1324629"/>
                <a:pt x="1273969" y="1329391"/>
              </a:cubicBezTo>
              <a:close/>
              <a:moveTo>
                <a:pt x="599599" y="1884699"/>
              </a:moveTo>
              <a:cubicBezTo>
                <a:pt x="601504" y="1883746"/>
                <a:pt x="602456" y="1882794"/>
                <a:pt x="604361" y="1880889"/>
              </a:cubicBezTo>
              <a:cubicBezTo>
                <a:pt x="601504" y="1873269"/>
                <a:pt x="599599" y="1865649"/>
                <a:pt x="596741" y="1858029"/>
              </a:cubicBezTo>
              <a:cubicBezTo>
                <a:pt x="581501" y="1814214"/>
                <a:pt x="580549" y="1767541"/>
                <a:pt x="581501" y="1721821"/>
              </a:cubicBezTo>
              <a:cubicBezTo>
                <a:pt x="582454" y="1705629"/>
                <a:pt x="586264" y="1688484"/>
                <a:pt x="583406" y="1673244"/>
              </a:cubicBezTo>
              <a:cubicBezTo>
                <a:pt x="577691" y="1645621"/>
                <a:pt x="567214" y="1618951"/>
                <a:pt x="558641" y="1591329"/>
              </a:cubicBezTo>
              <a:cubicBezTo>
                <a:pt x="556736" y="1583709"/>
                <a:pt x="554831" y="1576089"/>
                <a:pt x="555784" y="1568469"/>
              </a:cubicBezTo>
              <a:cubicBezTo>
                <a:pt x="561499" y="1517034"/>
                <a:pt x="547211" y="1469409"/>
                <a:pt x="531019" y="1421784"/>
              </a:cubicBezTo>
              <a:cubicBezTo>
                <a:pt x="521494" y="1392256"/>
                <a:pt x="511016" y="1362729"/>
                <a:pt x="503396" y="1333201"/>
              </a:cubicBezTo>
              <a:cubicBezTo>
                <a:pt x="495776" y="1300816"/>
                <a:pt x="491014" y="1268431"/>
                <a:pt x="484346" y="1236046"/>
              </a:cubicBezTo>
              <a:cubicBezTo>
                <a:pt x="482441" y="1228426"/>
                <a:pt x="476726" y="1222711"/>
                <a:pt x="472916" y="1215091"/>
              </a:cubicBezTo>
              <a:cubicBezTo>
                <a:pt x="465296" y="1218901"/>
                <a:pt x="454819" y="1221759"/>
                <a:pt x="451009" y="1228426"/>
              </a:cubicBezTo>
              <a:cubicBezTo>
                <a:pt x="443389" y="1241761"/>
                <a:pt x="439579" y="1257954"/>
                <a:pt x="431959" y="1271289"/>
              </a:cubicBezTo>
              <a:cubicBezTo>
                <a:pt x="414814" y="1302721"/>
                <a:pt x="402431" y="1339869"/>
                <a:pt x="375761" y="1361776"/>
              </a:cubicBezTo>
              <a:cubicBezTo>
                <a:pt x="339566" y="1390351"/>
                <a:pt x="345281" y="1431309"/>
                <a:pt x="330994" y="1464646"/>
              </a:cubicBezTo>
              <a:cubicBezTo>
                <a:pt x="330041" y="1466551"/>
                <a:pt x="332899" y="1470361"/>
                <a:pt x="333851" y="1471314"/>
              </a:cubicBezTo>
              <a:cubicBezTo>
                <a:pt x="354806" y="1492269"/>
                <a:pt x="355759" y="1517986"/>
                <a:pt x="353854" y="1544656"/>
              </a:cubicBezTo>
              <a:cubicBezTo>
                <a:pt x="353854" y="1552276"/>
                <a:pt x="356711" y="1563706"/>
                <a:pt x="361474" y="1568469"/>
              </a:cubicBezTo>
              <a:cubicBezTo>
                <a:pt x="385286" y="1593234"/>
                <a:pt x="392906" y="1622761"/>
                <a:pt x="390049" y="1656099"/>
              </a:cubicBezTo>
              <a:cubicBezTo>
                <a:pt x="389096" y="1662766"/>
                <a:pt x="391001" y="1671339"/>
                <a:pt x="395764" y="1677054"/>
              </a:cubicBezTo>
              <a:cubicBezTo>
                <a:pt x="431006" y="1721821"/>
                <a:pt x="456724" y="1772304"/>
                <a:pt x="474821" y="1826596"/>
              </a:cubicBezTo>
              <a:cubicBezTo>
                <a:pt x="479584" y="1842789"/>
                <a:pt x="489109" y="1853266"/>
                <a:pt x="507206" y="1858029"/>
              </a:cubicBezTo>
              <a:cubicBezTo>
                <a:pt x="524351" y="1861839"/>
                <a:pt x="539591" y="1874221"/>
                <a:pt x="558641" y="1866601"/>
              </a:cubicBezTo>
              <a:cubicBezTo>
                <a:pt x="562451" y="1865649"/>
                <a:pt x="568166" y="1870411"/>
                <a:pt x="573881" y="1872316"/>
              </a:cubicBezTo>
              <a:cubicBezTo>
                <a:pt x="584359" y="1877079"/>
                <a:pt x="591979" y="1880889"/>
                <a:pt x="599599" y="1884699"/>
              </a:cubicBezTo>
              <a:close/>
              <a:moveTo>
                <a:pt x="930116" y="1638954"/>
              </a:moveTo>
              <a:cubicBezTo>
                <a:pt x="932974" y="1620856"/>
                <a:pt x="914876" y="1615141"/>
                <a:pt x="905351" y="1617046"/>
              </a:cubicBezTo>
              <a:cubicBezTo>
                <a:pt x="894874" y="1619904"/>
                <a:pt x="883444" y="1634191"/>
                <a:pt x="880586" y="1644669"/>
              </a:cubicBezTo>
              <a:cubicBezTo>
                <a:pt x="877729" y="1657051"/>
                <a:pt x="887254" y="1669434"/>
                <a:pt x="903446" y="1670386"/>
              </a:cubicBezTo>
              <a:cubicBezTo>
                <a:pt x="917734" y="1671339"/>
                <a:pt x="930116" y="1657051"/>
                <a:pt x="930116" y="1638954"/>
              </a:cubicBezTo>
              <a:close/>
              <a:moveTo>
                <a:pt x="912019" y="1539894"/>
              </a:moveTo>
              <a:cubicBezTo>
                <a:pt x="911066" y="1525606"/>
                <a:pt x="909161" y="1509414"/>
                <a:pt x="889159" y="1510366"/>
              </a:cubicBezTo>
              <a:cubicBezTo>
                <a:pt x="873919" y="1510366"/>
                <a:pt x="871061" y="1522749"/>
                <a:pt x="871061" y="1535131"/>
              </a:cubicBezTo>
              <a:cubicBezTo>
                <a:pt x="871061" y="1549419"/>
                <a:pt x="875824" y="1563706"/>
                <a:pt x="892969" y="1563706"/>
              </a:cubicBezTo>
              <a:cubicBezTo>
                <a:pt x="908209" y="1563706"/>
                <a:pt x="912971" y="1553229"/>
                <a:pt x="912019" y="1539894"/>
              </a:cubicBezTo>
              <a:close/>
              <a:moveTo>
                <a:pt x="918686" y="1769446"/>
              </a:moveTo>
              <a:cubicBezTo>
                <a:pt x="931069" y="1758016"/>
                <a:pt x="943451" y="1751349"/>
                <a:pt x="946309" y="1741824"/>
              </a:cubicBezTo>
              <a:cubicBezTo>
                <a:pt x="947261" y="1736109"/>
                <a:pt x="934879" y="1723726"/>
                <a:pt x="926306" y="1718964"/>
              </a:cubicBezTo>
              <a:cubicBezTo>
                <a:pt x="914876" y="1713249"/>
                <a:pt x="895826" y="1726584"/>
                <a:pt x="897731" y="1738014"/>
              </a:cubicBezTo>
              <a:cubicBezTo>
                <a:pt x="899636" y="1747539"/>
                <a:pt x="908209" y="1756111"/>
                <a:pt x="918686" y="1769446"/>
              </a:cubicBezTo>
              <a:close/>
            </a:path>
          </a:pathLst>
        </a:custGeom>
        <a:solidFill xmlns:a="http://schemas.openxmlformats.org/drawingml/2006/main">
          <a:schemeClr val="accent2"/>
        </a:solidFill>
        <a:ln xmlns:a="http://schemas.openxmlformats.org/drawingml/2006/main" w="9525" cap="flat">
          <a:noFill/>
          <a:prstDash val="solid"/>
          <a:miter/>
        </a:ln>
      </cdr:spPr>
      <cdr:txBody>
        <a:bodyPr xmlns:a="http://schemas.openxmlformats.org/drawingml/2006/main" rtlCol="0" anchor="ctr"/>
        <a:lstStyle xmlns:a="http://schemas.openxmlformats.org/drawingml/2006/main">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0.12991</cdr:x>
      <cdr:y>0.8175</cdr:y>
    </cdr:from>
    <cdr:to>
      <cdr:x>0.68356</cdr:x>
      <cdr:y>0.93484</cdr:y>
    </cdr:to>
    <cdr:sp macro="" textlink="">
      <cdr:nvSpPr>
        <cdr:cNvPr id="2" name="CuadroTexto 1">
          <a:extLst xmlns:a="http://schemas.openxmlformats.org/drawingml/2006/main">
            <a:ext uri="{FF2B5EF4-FFF2-40B4-BE49-F238E27FC236}">
              <a16:creationId xmlns:a16="http://schemas.microsoft.com/office/drawing/2014/main" id="{9B296851-2A16-4F36-B539-11A6F4F320E9}"/>
            </a:ext>
          </a:extLst>
        </cdr:cNvPr>
        <cdr:cNvSpPr txBox="1"/>
      </cdr:nvSpPr>
      <cdr:spPr>
        <a:xfrm xmlns:a="http://schemas.openxmlformats.org/drawingml/2006/main">
          <a:off x="559396" y="2572985"/>
          <a:ext cx="238405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s-ES"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NIVEL EDUCACIÒN</a:t>
          </a:r>
        </a:p>
      </cdr:txBody>
    </cdr:sp>
  </cdr:relSizeAnchor>
</c:userShapes>
</file>

<file path=ppt/drawings/drawing6.xml><?xml version="1.0" encoding="utf-8"?>
<c:userShapes xmlns:c="http://schemas.openxmlformats.org/drawingml/2006/chart">
  <cdr:relSizeAnchor xmlns:cdr="http://schemas.openxmlformats.org/drawingml/2006/chartDrawing">
    <cdr:from>
      <cdr:x>0.68739</cdr:x>
      <cdr:y>0.25516</cdr:y>
    </cdr:from>
    <cdr:to>
      <cdr:x>0.97785</cdr:x>
      <cdr:y>0.37687</cdr:y>
    </cdr:to>
    <cdr:sp macro="" textlink="">
      <cdr:nvSpPr>
        <cdr:cNvPr id="2" name="Rectángulo 1">
          <a:extLst xmlns:a="http://schemas.openxmlformats.org/drawingml/2006/main">
            <a:ext uri="{FF2B5EF4-FFF2-40B4-BE49-F238E27FC236}">
              <a16:creationId xmlns:a16="http://schemas.microsoft.com/office/drawing/2014/main" id="{0922B269-433B-4215-B868-50EA2B32975D}"/>
            </a:ext>
          </a:extLst>
        </cdr:cNvPr>
        <cdr:cNvSpPr/>
      </cdr:nvSpPr>
      <cdr:spPr>
        <a:xfrm xmlns:a="http://schemas.openxmlformats.org/drawingml/2006/main">
          <a:off x="3498508" y="567087"/>
          <a:ext cx="1478280" cy="27051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lnSpc>
              <a:spcPct val="107000"/>
            </a:lnSpc>
            <a:spcAft>
              <a:spcPts val="800"/>
            </a:spcAft>
          </a:pPr>
          <a:r>
            <a:rPr lang="es-ES" sz="1200" b="1">
              <a:solidFill>
                <a:srgbClr val="000000"/>
              </a:solidFill>
              <a:effectLst/>
              <a:ea typeface="Calibri" panose="020F0502020204030204" pitchFamily="34" charset="0"/>
              <a:cs typeface="Times New Roman" panose="02020603050405020304" pitchFamily="18" charset="0"/>
            </a:rPr>
            <a:t>0,27 ctvs.</a:t>
          </a:r>
          <a:endParaRPr lang="es-MX" sz="1100">
            <a:effectLst/>
            <a:ea typeface="Calibri" panose="020F0502020204030204" pitchFamily="34" charset="0"/>
            <a:cs typeface="Times New Roman" panose="02020603050405020304"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E629F2-306B-4A20-96E8-D3E115596636}" type="datetimeFigureOut">
              <a:rPr lang="es-EC" smtClean="0"/>
              <a:t>20/4/2021</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3B2AF9-0E1D-48A7-A1EA-8B873B6407C9}" type="slidenum">
              <a:rPr lang="es-EC" smtClean="0"/>
              <a:t>‹Nº›</a:t>
            </a:fld>
            <a:endParaRPr lang="es-EC"/>
          </a:p>
        </p:txBody>
      </p:sp>
    </p:spTree>
    <p:extLst>
      <p:ext uri="{BB962C8B-B14F-4D97-AF65-F5344CB8AC3E}">
        <p14:creationId xmlns:p14="http://schemas.microsoft.com/office/powerpoint/2010/main" val="1918396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E86944-9B6F-4A5E-B2B2-72C93A9D583A}" type="datetimeFigureOut">
              <a:rPr lang="es-EC" smtClean="0"/>
              <a:t>20/4/2021</a:t>
            </a:fld>
            <a:endParaRPr lang="es-EC"/>
          </a:p>
        </p:txBody>
      </p:sp>
      <p:sp>
        <p:nvSpPr>
          <p:cNvPr id="4" name="3 Marcador de imagen de diapositiva"/>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13D4E0-B7EB-4029-984B-1D49C8B1074E}" type="slidenum">
              <a:rPr lang="es-EC" smtClean="0"/>
              <a:t>‹Nº›</a:t>
            </a:fld>
            <a:endParaRPr lang="es-EC"/>
          </a:p>
        </p:txBody>
      </p:sp>
    </p:spTree>
    <p:extLst>
      <p:ext uri="{BB962C8B-B14F-4D97-AF65-F5344CB8AC3E}">
        <p14:creationId xmlns:p14="http://schemas.microsoft.com/office/powerpoint/2010/main" val="337463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B13D4E0-B7EB-4029-984B-1D49C8B1074E}" type="slidenum">
              <a:rPr lang="es-EC" smtClean="0"/>
              <a:t>3</a:t>
            </a:fld>
            <a:endParaRPr lang="es-EC"/>
          </a:p>
        </p:txBody>
      </p:sp>
    </p:spTree>
    <p:extLst>
      <p:ext uri="{BB962C8B-B14F-4D97-AF65-F5344CB8AC3E}">
        <p14:creationId xmlns:p14="http://schemas.microsoft.com/office/powerpoint/2010/main" val="705017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B13D4E0-B7EB-4029-984B-1D49C8B1074E}" type="slidenum">
              <a:rPr lang="es-EC" smtClean="0"/>
              <a:t>29</a:t>
            </a:fld>
            <a:endParaRPr lang="es-EC"/>
          </a:p>
        </p:txBody>
      </p:sp>
    </p:spTree>
    <p:extLst>
      <p:ext uri="{BB962C8B-B14F-4D97-AF65-F5344CB8AC3E}">
        <p14:creationId xmlns:p14="http://schemas.microsoft.com/office/powerpoint/2010/main" val="2808977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B13D4E0-B7EB-4029-984B-1D49C8B1074E}" type="slidenum">
              <a:rPr lang="es-EC" smtClean="0"/>
              <a:t>30</a:t>
            </a:fld>
            <a:endParaRPr lang="es-EC"/>
          </a:p>
        </p:txBody>
      </p:sp>
    </p:spTree>
    <p:extLst>
      <p:ext uri="{BB962C8B-B14F-4D97-AF65-F5344CB8AC3E}">
        <p14:creationId xmlns:p14="http://schemas.microsoft.com/office/powerpoint/2010/main" val="727934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B13D4E0-B7EB-4029-984B-1D49C8B1074E}" type="slidenum">
              <a:rPr lang="es-EC" smtClean="0"/>
              <a:t>7</a:t>
            </a:fld>
            <a:endParaRPr lang="es-EC"/>
          </a:p>
        </p:txBody>
      </p:sp>
    </p:spTree>
    <p:extLst>
      <p:ext uri="{BB962C8B-B14F-4D97-AF65-F5344CB8AC3E}">
        <p14:creationId xmlns:p14="http://schemas.microsoft.com/office/powerpoint/2010/main" val="1652245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B13D4E0-B7EB-4029-984B-1D49C8B1074E}" type="slidenum">
              <a:rPr lang="es-EC" smtClean="0"/>
              <a:t>19</a:t>
            </a:fld>
            <a:endParaRPr lang="es-EC"/>
          </a:p>
        </p:txBody>
      </p:sp>
    </p:spTree>
    <p:extLst>
      <p:ext uri="{BB962C8B-B14F-4D97-AF65-F5344CB8AC3E}">
        <p14:creationId xmlns:p14="http://schemas.microsoft.com/office/powerpoint/2010/main" val="45728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B13D4E0-B7EB-4029-984B-1D49C8B1074E}" type="slidenum">
              <a:rPr lang="es-EC" smtClean="0"/>
              <a:t>21</a:t>
            </a:fld>
            <a:endParaRPr lang="es-EC"/>
          </a:p>
        </p:txBody>
      </p:sp>
    </p:spTree>
    <p:extLst>
      <p:ext uri="{BB962C8B-B14F-4D97-AF65-F5344CB8AC3E}">
        <p14:creationId xmlns:p14="http://schemas.microsoft.com/office/powerpoint/2010/main" val="3570285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B13D4E0-B7EB-4029-984B-1D49C8B1074E}" type="slidenum">
              <a:rPr lang="es-EC" smtClean="0"/>
              <a:t>24</a:t>
            </a:fld>
            <a:endParaRPr lang="es-EC"/>
          </a:p>
        </p:txBody>
      </p:sp>
    </p:spTree>
    <p:extLst>
      <p:ext uri="{BB962C8B-B14F-4D97-AF65-F5344CB8AC3E}">
        <p14:creationId xmlns:p14="http://schemas.microsoft.com/office/powerpoint/2010/main" val="1331511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B13D4E0-B7EB-4029-984B-1D49C8B1074E}" type="slidenum">
              <a:rPr lang="es-EC" smtClean="0"/>
              <a:t>25</a:t>
            </a:fld>
            <a:endParaRPr lang="es-EC"/>
          </a:p>
        </p:txBody>
      </p:sp>
    </p:spTree>
    <p:extLst>
      <p:ext uri="{BB962C8B-B14F-4D97-AF65-F5344CB8AC3E}">
        <p14:creationId xmlns:p14="http://schemas.microsoft.com/office/powerpoint/2010/main" val="2438941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B13D4E0-B7EB-4029-984B-1D49C8B1074E}" type="slidenum">
              <a:rPr lang="es-EC" smtClean="0"/>
              <a:t>26</a:t>
            </a:fld>
            <a:endParaRPr lang="es-EC"/>
          </a:p>
        </p:txBody>
      </p:sp>
    </p:spTree>
    <p:extLst>
      <p:ext uri="{BB962C8B-B14F-4D97-AF65-F5344CB8AC3E}">
        <p14:creationId xmlns:p14="http://schemas.microsoft.com/office/powerpoint/2010/main" val="2412867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B13D4E0-B7EB-4029-984B-1D49C8B1074E}" type="slidenum">
              <a:rPr lang="es-EC" smtClean="0"/>
              <a:t>27</a:t>
            </a:fld>
            <a:endParaRPr lang="es-EC"/>
          </a:p>
        </p:txBody>
      </p:sp>
    </p:spTree>
    <p:extLst>
      <p:ext uri="{BB962C8B-B14F-4D97-AF65-F5344CB8AC3E}">
        <p14:creationId xmlns:p14="http://schemas.microsoft.com/office/powerpoint/2010/main" val="3683725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B13D4E0-B7EB-4029-984B-1D49C8B1074E}" type="slidenum">
              <a:rPr lang="es-EC" smtClean="0"/>
              <a:t>28</a:t>
            </a:fld>
            <a:endParaRPr lang="es-EC"/>
          </a:p>
        </p:txBody>
      </p:sp>
    </p:spTree>
    <p:extLst>
      <p:ext uri="{BB962C8B-B14F-4D97-AF65-F5344CB8AC3E}">
        <p14:creationId xmlns:p14="http://schemas.microsoft.com/office/powerpoint/2010/main" val="12007349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0413" cy="5616575"/>
        </p:xfrm>
        <a:graphic>
          <a:graphicData uri="http://schemas.openxmlformats.org/presentationml/2006/ole">
            <mc:AlternateContent xmlns:mc="http://schemas.openxmlformats.org/markup-compatibility/2006">
              <mc:Choice xmlns:v="urn:schemas-microsoft-com:vml" Requires="v">
                <p:oleObj name="CorelDRAW" r:id="rId2" imgW="9151920" imgH="5621400" progId="">
                  <p:embed/>
                </p:oleObj>
              </mc:Choice>
              <mc:Fallback>
                <p:oleObj name="CorelDRAW" r:id="rId2" imgW="9151920" imgH="5621400"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1075"/>
                        <a:ext cx="12190413"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520" y="6245225"/>
            <a:ext cx="284443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p:nvSpPr>
        <p:spPr bwMode="auto">
          <a:xfrm>
            <a:off x="4165058" y="6245225"/>
            <a:ext cx="3860297"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p:nvSpPr>
        <p:spPr bwMode="auto">
          <a:xfrm>
            <a:off x="609520" y="6245225"/>
            <a:ext cx="284443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p:nvSpPr>
        <p:spPr bwMode="auto">
          <a:xfrm>
            <a:off x="4165058" y="6245225"/>
            <a:ext cx="3860297"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p:nvPicPr>
        <p:blipFill>
          <a:blip r:embed="rId4" cstate="print"/>
          <a:srcRect/>
          <a:stretch>
            <a:fillRect/>
          </a:stretch>
        </p:blipFill>
        <p:spPr bwMode="auto">
          <a:xfrm>
            <a:off x="0" y="5722938"/>
            <a:ext cx="12190413" cy="1135062"/>
          </a:xfrm>
          <a:prstGeom prst="rect">
            <a:avLst/>
          </a:prstGeom>
          <a:noFill/>
        </p:spPr>
      </p:pic>
      <p:sp>
        <p:nvSpPr>
          <p:cNvPr id="17458" name="Oval 50"/>
          <p:cNvSpPr>
            <a:spLocks noChangeArrowheads="1"/>
          </p:cNvSpPr>
          <p:nvPr/>
        </p:nvSpPr>
        <p:spPr bwMode="auto">
          <a:xfrm>
            <a:off x="289946" y="260351"/>
            <a:ext cx="1056079" cy="792163"/>
          </a:xfrm>
          <a:prstGeom prst="ellipse">
            <a:avLst/>
          </a:prstGeom>
          <a:solidFill>
            <a:schemeClr val="bg1"/>
          </a:solidFill>
          <a:ln w="9525">
            <a:noFill/>
            <a:round/>
            <a:headEnd/>
            <a:tailEnd/>
          </a:ln>
          <a:effectLst/>
        </p:spPr>
        <p:txBody>
          <a:bodyPr wrap="none" anchor="ctr"/>
          <a:lstStyle/>
          <a:p>
            <a:endParaRPr lang="es-ES" dirty="0"/>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38806" b="30597"/>
          <a:stretch/>
        </p:blipFill>
        <p:spPr bwMode="auto">
          <a:xfrm>
            <a:off x="47749" y="188640"/>
            <a:ext cx="3839500" cy="624924"/>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521" y="1600201"/>
            <a:ext cx="10971372"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8049" y="274639"/>
            <a:ext cx="2742843"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521" y="274639"/>
            <a:ext cx="8025355"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4314"/>
            <a:ext cx="12190413" cy="1035373"/>
          </a:xfrm>
          <a:prstGeom prst="rect">
            <a:avLst/>
          </a:prstGeom>
        </p:spPr>
        <p:txBody>
          <a:bodyPr anchor="ctr"/>
          <a:lstStyle>
            <a:lvl1pPr algn="ctr">
              <a:defRPr sz="48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3663821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3258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487" y="339510"/>
            <a:ext cx="11571691" cy="724247"/>
          </a:xfrm>
          <a:prstGeom prst="rect">
            <a:avLst/>
          </a:prstGeom>
        </p:spPr>
        <p:txBody>
          <a:bodyPr anchor="ctr"/>
          <a:lstStyle>
            <a:lvl1pPr marL="0" indent="0" algn="ctr">
              <a:buNone/>
              <a:defRPr sz="5399"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271651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486" y="291927"/>
            <a:ext cx="11571691" cy="724247"/>
          </a:xfrm>
          <a:prstGeom prst="rect">
            <a:avLst/>
          </a:prstGeom>
        </p:spPr>
        <p:txBody>
          <a:bodyPr anchor="ctr"/>
          <a:lstStyle>
            <a:lvl1pPr marL="0" indent="0" algn="ctr">
              <a:buNone/>
              <a:defRPr sz="5399" b="0" baseline="0">
                <a:latin typeface="+mj-lt"/>
                <a:cs typeface="Arial" pitchFamily="34" charset="0"/>
              </a:defRPr>
            </a:lvl1pPr>
          </a:lstStyle>
          <a:p>
            <a:pPr lvl="0"/>
            <a:r>
              <a:rPr lang="en-US" altLang="ko-KR" dirty="0"/>
              <a:t>BASIC LAYOUT</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4" y="4890455"/>
            <a:ext cx="12190413" cy="1739392"/>
          </a:xfrm>
          <a:prstGeom prst="rect">
            <a:avLst/>
          </a:prstGeom>
        </p:spPr>
      </p:pic>
      <p:sp>
        <p:nvSpPr>
          <p:cNvPr id="9" name="Rectangle 8"/>
          <p:cNvSpPr/>
          <p:nvPr userDrawn="1"/>
        </p:nvSpPr>
        <p:spPr>
          <a:xfrm>
            <a:off x="0" y="1"/>
            <a:ext cx="12190413"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210022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11" y="1556793"/>
            <a:ext cx="10971372"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2959" y="4406901"/>
            <a:ext cx="10361851"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2959" y="2906713"/>
            <a:ext cx="10361851"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521" y="1600201"/>
            <a:ext cx="538409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6793" y="1600201"/>
            <a:ext cx="538409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521" y="1535113"/>
            <a:ext cx="538621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521" y="2174875"/>
            <a:ext cx="538621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2561" y="1535113"/>
            <a:ext cx="538833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2561" y="2174875"/>
            <a:ext cx="538833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3050"/>
            <a:ext cx="4010562"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113" y="273051"/>
            <a:ext cx="681477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521" y="1435101"/>
            <a:ext cx="4010562"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406" y="4800600"/>
            <a:ext cx="7314248"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406" y="612775"/>
            <a:ext cx="7314248"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 dirty="0"/>
          </a:p>
        </p:txBody>
      </p:sp>
      <p:sp>
        <p:nvSpPr>
          <p:cNvPr id="4" name="3 Marcador de texto"/>
          <p:cNvSpPr>
            <a:spLocks noGrp="1"/>
          </p:cNvSpPr>
          <p:nvPr>
            <p:ph type="body" sz="half" idx="2"/>
          </p:nvPr>
        </p:nvSpPr>
        <p:spPr>
          <a:xfrm>
            <a:off x="2389406" y="5367338"/>
            <a:ext cx="731424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12190413"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5" name="Rectangle 21"/>
          <p:cNvSpPr>
            <a:spLocks noChangeArrowheads="1"/>
          </p:cNvSpPr>
          <p:nvPr/>
        </p:nvSpPr>
        <p:spPr bwMode="auto">
          <a:xfrm rot="10800000">
            <a:off x="1" y="6308726"/>
            <a:ext cx="10512115"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7" name="Line 23"/>
          <p:cNvSpPr>
            <a:spLocks noChangeShapeType="1"/>
          </p:cNvSpPr>
          <p:nvPr/>
        </p:nvSpPr>
        <p:spPr bwMode="auto">
          <a:xfrm rot="10800000" flipH="1">
            <a:off x="33863" y="6296025"/>
            <a:ext cx="8878262" cy="0"/>
          </a:xfrm>
          <a:prstGeom prst="line">
            <a:avLst/>
          </a:prstGeom>
          <a:noFill/>
          <a:ln w="38100">
            <a:solidFill>
              <a:srgbClr val="FF0000"/>
            </a:solidFill>
            <a:round/>
            <a:headEnd/>
            <a:tailEnd/>
          </a:ln>
          <a:effectLst/>
        </p:spPr>
        <p:txBody>
          <a:bodyPr/>
          <a:lstStyle/>
          <a:p>
            <a:endParaRPr lang="es-ES" dirty="0"/>
          </a:p>
        </p:txBody>
      </p:sp>
      <p:sp>
        <p:nvSpPr>
          <p:cNvPr id="1048" name="Line 24"/>
          <p:cNvSpPr>
            <a:spLocks noChangeShapeType="1"/>
          </p:cNvSpPr>
          <p:nvPr/>
        </p:nvSpPr>
        <p:spPr bwMode="auto">
          <a:xfrm rot="10800000" flipH="1">
            <a:off x="33863" y="6245225"/>
            <a:ext cx="8878262" cy="0"/>
          </a:xfrm>
          <a:prstGeom prst="line">
            <a:avLst/>
          </a:prstGeom>
          <a:noFill/>
          <a:ln w="38100">
            <a:solidFill>
              <a:srgbClr val="006600"/>
            </a:solidFill>
            <a:round/>
            <a:headEnd/>
            <a:tailEnd/>
          </a:ln>
          <a:effectLst/>
        </p:spPr>
        <p:txBody>
          <a:bodyPr/>
          <a:lstStyle/>
          <a:p>
            <a:endParaRPr lang="es-ES" dirty="0"/>
          </a:p>
        </p:txBody>
      </p:sp>
      <p:pic>
        <p:nvPicPr>
          <p:cNvPr id="7" name="Picture 6"/>
          <p:cNvPicPr>
            <a:picLocks noChangeAspect="1"/>
          </p:cNvPicPr>
          <p:nvPr/>
        </p:nvPicPr>
        <p:blipFill rotWithShape="1">
          <a:blip r:embed="rId17" cstate="print">
            <a:extLst>
              <a:ext uri="{28A0092B-C50C-407E-A947-70E740481C1C}">
                <a14:useLocalDpi xmlns:a14="http://schemas.microsoft.com/office/drawing/2010/main" val="0"/>
              </a:ext>
            </a:extLst>
          </a:blip>
          <a:srcRect l="7594" t="38806" r="7258" b="30597"/>
          <a:stretch/>
        </p:blipFill>
        <p:spPr bwMode="auto">
          <a:xfrm>
            <a:off x="8879154" y="5906861"/>
            <a:ext cx="3269288" cy="624920"/>
          </a:xfrm>
          <a:prstGeom prst="rect">
            <a:avLst/>
          </a:prstGeom>
          <a:ln>
            <a:noFill/>
          </a:ln>
          <a:extLst>
            <a:ext uri="{53640926-AAD7-44D8-BBD7-CCE9431645EC}">
              <a14:shadowObscured xmlns:a14="http://schemas.microsoft.com/office/drawing/2010/main"/>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6" r:id="rId12"/>
    <p:sldLayoutId id="2147483677" r:id="rId13"/>
    <p:sldLayoutId id="2147483678" r:id="rId14"/>
    <p:sldLayoutId id="2147483679" r:id="rId15"/>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chart" Target="../charts/chart10.xml"/><Relationship Id="rId3" Type="http://schemas.openxmlformats.org/officeDocument/2006/relationships/notesSlide" Target="../notesSlides/notesSlide3.xml"/><Relationship Id="rId7" Type="http://schemas.openxmlformats.org/officeDocument/2006/relationships/image" Target="../media/image19.png"/><Relationship Id="rId12"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chart" Target="../charts/chart9.xml"/><Relationship Id="rId11" Type="http://schemas.openxmlformats.org/officeDocument/2006/relationships/image" Target="../media/image22.jpeg"/><Relationship Id="rId5" Type="http://schemas.openxmlformats.org/officeDocument/2006/relationships/chart" Target="../charts/chart8.xml"/><Relationship Id="rId15" Type="http://schemas.openxmlformats.org/officeDocument/2006/relationships/chart" Target="../charts/chart12.xml"/><Relationship Id="rId10" Type="http://schemas.openxmlformats.org/officeDocument/2006/relationships/image" Target="../media/image21.jpeg"/><Relationship Id="rId4" Type="http://schemas.openxmlformats.org/officeDocument/2006/relationships/chart" Target="../charts/chart7.xml"/><Relationship Id="rId9" Type="http://schemas.openxmlformats.org/officeDocument/2006/relationships/image" Target="../media/image20.png"/><Relationship Id="rId14" Type="http://schemas.openxmlformats.org/officeDocument/2006/relationships/chart" Target="../charts/char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chart" Target="../charts/chart13.xm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7.png"/><Relationship Id="rId3" Type="http://schemas.openxmlformats.org/officeDocument/2006/relationships/image" Target="../media/image31.jpeg"/><Relationship Id="rId7" Type="http://schemas.microsoft.com/office/2007/relationships/hdphoto" Target="../media/hdphoto3.wdp"/><Relationship Id="rId12" Type="http://schemas.microsoft.com/office/2007/relationships/hdphoto" Target="../media/hdphoto5.wdp"/><Relationship Id="rId17" Type="http://schemas.openxmlformats.org/officeDocument/2006/relationships/image" Target="../media/image39.jpeg"/><Relationship Id="rId2" Type="http://schemas.openxmlformats.org/officeDocument/2006/relationships/image" Target="../media/image30.png"/><Relationship Id="rId16" Type="http://schemas.microsoft.com/office/2007/relationships/hdphoto" Target="../media/hdphoto7.wdp"/><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6.png"/><Relationship Id="rId5" Type="http://schemas.microsoft.com/office/2007/relationships/hdphoto" Target="../media/hdphoto2.wdp"/><Relationship Id="rId15" Type="http://schemas.openxmlformats.org/officeDocument/2006/relationships/image" Target="../media/image38.png"/><Relationship Id="rId10" Type="http://schemas.openxmlformats.org/officeDocument/2006/relationships/image" Target="../media/image35.png"/><Relationship Id="rId4" Type="http://schemas.openxmlformats.org/officeDocument/2006/relationships/image" Target="../media/image32.png"/><Relationship Id="rId9" Type="http://schemas.microsoft.com/office/2007/relationships/hdphoto" Target="../media/hdphoto4.wdp"/><Relationship Id="rId14" Type="http://schemas.microsoft.com/office/2007/relationships/hdphoto" Target="../media/hdphoto6.wdp"/></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39.jpeg"/><Relationship Id="rId7"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9.wdp"/><Relationship Id="rId11" Type="http://schemas.microsoft.com/office/2007/relationships/hdphoto" Target="../media/hdphoto11.wdp"/><Relationship Id="rId5" Type="http://schemas.openxmlformats.org/officeDocument/2006/relationships/image" Target="../media/image45.png"/><Relationship Id="rId10"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chart" Target="../charts/chart17.xml"/><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chart" Target="../charts/chart19.xml"/><Relationship Id="rId10" Type="http://schemas.microsoft.com/office/2007/relationships/hdphoto" Target="../media/hdphoto6.wdp"/><Relationship Id="rId4" Type="http://schemas.openxmlformats.org/officeDocument/2006/relationships/chart" Target="../charts/chart18.xml"/><Relationship Id="rId9" Type="http://schemas.openxmlformats.org/officeDocument/2006/relationships/image" Target="../media/image37.png"/></Relationships>
</file>

<file path=ppt/slides/_rels/slide2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chart" Target="../charts/chart20.xml"/><Relationship Id="rId7" Type="http://schemas.microsoft.com/office/2007/relationships/hdphoto" Target="../media/hdphoto12.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39.jpeg"/><Relationship Id="rId4" Type="http://schemas.openxmlformats.org/officeDocument/2006/relationships/chart" Target="../charts/chart21.xml"/><Relationship Id="rId9" Type="http://schemas.microsoft.com/office/2007/relationships/hdphoto" Target="../media/hdphoto13.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7"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chart" Target="../charts/chart23.xml"/><Relationship Id="rId4" Type="http://schemas.openxmlformats.org/officeDocument/2006/relationships/chart" Target="../charts/char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2.xml"/><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7.gif"/><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1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2639272" y="3172326"/>
            <a:ext cx="72958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sp>
        <p:nvSpPr>
          <p:cNvPr id="7" name="2 Subtítulo"/>
          <p:cNvSpPr txBox="1">
            <a:spLocks/>
          </p:cNvSpPr>
          <p:nvPr/>
        </p:nvSpPr>
        <p:spPr>
          <a:xfrm>
            <a:off x="1414686" y="518418"/>
            <a:ext cx="10657184" cy="5307816"/>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lang="es-EC" sz="1600" kern="0"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CARRERA DE INGENIERÍA EN FINANZAS Y AUDITORÍA</a:t>
            </a:r>
          </a:p>
          <a:p>
            <a:pPr marL="0" indent="0" algn="ctr">
              <a:buNone/>
            </a:pP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TRABAJO DE TITULACIÓN, PREVIO A LA OBTENCIÓN DEL TÍTULO DE INGENIERA EN FINANZAS, CONTADORA PÚBLICA - AUDITORA</a:t>
            </a:r>
            <a:endParaRPr lang="es-EC" sz="1800"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AUTORAS:</a:t>
            </a: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CASTILLO VALDIVIEZO, KELLY IVANA</a:t>
            </a: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CUEVA BURGOS, ANAHEL LILIBETH</a:t>
            </a:r>
          </a:p>
          <a:p>
            <a:pPr marL="0" indent="0" algn="ctr">
              <a:buNone/>
            </a:pPr>
            <a:br>
              <a:rPr lang="es-EC" sz="1800" b="1" dirty="0">
                <a:solidFill>
                  <a:srgbClr val="000000"/>
                </a:solidFill>
                <a:latin typeface="Times New Roman" panose="02020603050405020304" pitchFamily="18" charset="0"/>
                <a:cs typeface="Times New Roman" panose="02020603050405020304" pitchFamily="18" charset="0"/>
              </a:rPr>
            </a:br>
            <a:r>
              <a:rPr lang="es-EC" sz="1800" b="1" cap="all"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Impacto de los costos FINTECH en el ingreso familiar de las personas naturales en relación de dependencia del Distrito Metropolitano de Quito, en el año 2020 (I CUATRIMESTRE)</a:t>
            </a:r>
            <a:endParaRPr lang="es-ES" sz="1800" b="1"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ING. GARCÍA AGUILAR, JUANITA DEL CARMEN</a:t>
            </a:r>
            <a:r>
              <a:rPr lang="es-EC" sz="1800" b="1" dirty="0">
                <a:solidFill>
                  <a:srgbClr val="000000"/>
                </a:solidFill>
                <a:latin typeface="Times New Roman" panose="02020603050405020304" pitchFamily="18" charset="0"/>
                <a:cs typeface="Times New Roman" panose="02020603050405020304" pitchFamily="18" charset="0"/>
              </a:rPr>
              <a:t>, PhD.</a:t>
            </a: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DIRECTORA</a:t>
            </a: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85160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echa: pentágono 3">
            <a:extLst>
              <a:ext uri="{FF2B5EF4-FFF2-40B4-BE49-F238E27FC236}">
                <a16:creationId xmlns:a16="http://schemas.microsoft.com/office/drawing/2014/main" id="{79447D12-5CAB-49B7-BAFA-22991C117D20}"/>
              </a:ext>
            </a:extLst>
          </p:cNvPr>
          <p:cNvSpPr/>
          <p:nvPr/>
        </p:nvSpPr>
        <p:spPr>
          <a:xfrm>
            <a:off x="982638" y="4374225"/>
            <a:ext cx="3096344" cy="354185"/>
          </a:xfrm>
          <a:prstGeom prst="homePlat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ext Placeholder 1"/>
          <p:cNvSpPr>
            <a:spLocks noGrp="1"/>
          </p:cNvSpPr>
          <p:nvPr>
            <p:ph idx="1"/>
          </p:nvPr>
        </p:nvSpPr>
        <p:spPr/>
        <p:txBody>
          <a:bodyPr/>
          <a:lstStyle/>
          <a:p>
            <a:r>
              <a:rPr lang="en-US" dirty="0"/>
              <a:t>Infographic Style</a:t>
            </a:r>
          </a:p>
        </p:txBody>
      </p:sp>
      <p:sp>
        <p:nvSpPr>
          <p:cNvPr id="88" name="Rectangle 9">
            <a:extLst>
              <a:ext uri="{FF2B5EF4-FFF2-40B4-BE49-F238E27FC236}">
                <a16:creationId xmlns:a16="http://schemas.microsoft.com/office/drawing/2014/main" id="{8EB0AC72-8216-4D51-A650-AB5293B15E97}"/>
              </a:ext>
            </a:extLst>
          </p:cNvPr>
          <p:cNvSpPr/>
          <p:nvPr/>
        </p:nvSpPr>
        <p:spPr>
          <a:xfrm>
            <a:off x="6457497" y="4284860"/>
            <a:ext cx="418725" cy="39196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90" name="Group 55">
            <a:extLst>
              <a:ext uri="{FF2B5EF4-FFF2-40B4-BE49-F238E27FC236}">
                <a16:creationId xmlns:a16="http://schemas.microsoft.com/office/drawing/2014/main" id="{8CA91E82-B643-43BD-9573-2F01415E6D0F}"/>
              </a:ext>
            </a:extLst>
          </p:cNvPr>
          <p:cNvGrpSpPr/>
          <p:nvPr/>
        </p:nvGrpSpPr>
        <p:grpSpPr>
          <a:xfrm>
            <a:off x="4770199" y="1146197"/>
            <a:ext cx="2402993" cy="3044804"/>
            <a:chOff x="3204849" y="1054371"/>
            <a:chExt cx="2511078" cy="3181758"/>
          </a:xfrm>
          <a:solidFill>
            <a:srgbClr val="92D050"/>
          </a:solidFill>
        </p:grpSpPr>
        <p:grpSp>
          <p:nvGrpSpPr>
            <p:cNvPr id="101" name="Group 33">
              <a:extLst>
                <a:ext uri="{FF2B5EF4-FFF2-40B4-BE49-F238E27FC236}">
                  <a16:creationId xmlns:a16="http://schemas.microsoft.com/office/drawing/2014/main" id="{8B509C52-4BC2-46C7-B3C7-C96DB0C1A213}"/>
                </a:ext>
              </a:extLst>
            </p:cNvPr>
            <p:cNvGrpSpPr/>
            <p:nvPr/>
          </p:nvGrpSpPr>
          <p:grpSpPr>
            <a:xfrm rot="17100000">
              <a:off x="3204847" y="2532274"/>
              <a:ext cx="1703857" cy="1703854"/>
              <a:chOff x="1626727" y="2060848"/>
              <a:chExt cx="1483889" cy="1483887"/>
            </a:xfrm>
            <a:grpFill/>
          </p:grpSpPr>
          <p:sp>
            <p:nvSpPr>
              <p:cNvPr id="106" name="Block Arc 42">
                <a:extLst>
                  <a:ext uri="{FF2B5EF4-FFF2-40B4-BE49-F238E27FC236}">
                    <a16:creationId xmlns:a16="http://schemas.microsoft.com/office/drawing/2014/main" id="{93339530-DB0B-495D-BB5D-DF6B5FCA5B17}"/>
                  </a:ext>
                </a:extLst>
              </p:cNvPr>
              <p:cNvSpPr/>
              <p:nvPr/>
            </p:nvSpPr>
            <p:spPr>
              <a:xfrm>
                <a:off x="1626729" y="2060848"/>
                <a:ext cx="1483887" cy="1483887"/>
              </a:xfrm>
              <a:prstGeom prst="blockArc">
                <a:avLst>
                  <a:gd name="adj1" fmla="val 14029105"/>
                  <a:gd name="adj2" fmla="val 18057594"/>
                  <a:gd name="adj3" fmla="val 9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7" name="Block Arc 43">
                <a:extLst>
                  <a:ext uri="{FF2B5EF4-FFF2-40B4-BE49-F238E27FC236}">
                    <a16:creationId xmlns:a16="http://schemas.microsoft.com/office/drawing/2014/main" id="{6425769E-6998-4AFF-95F1-F6AB1E4F57F7}"/>
                  </a:ext>
                </a:extLst>
              </p:cNvPr>
              <p:cNvSpPr/>
              <p:nvPr/>
            </p:nvSpPr>
            <p:spPr>
              <a:xfrm>
                <a:off x="1626729" y="2060848"/>
                <a:ext cx="1483887" cy="1483887"/>
              </a:xfrm>
              <a:prstGeom prst="blockArc">
                <a:avLst>
                  <a:gd name="adj1" fmla="val 18220756"/>
                  <a:gd name="adj2" fmla="val 7283"/>
                  <a:gd name="adj3" fmla="val 94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8" name="Block Arc 44">
                <a:extLst>
                  <a:ext uri="{FF2B5EF4-FFF2-40B4-BE49-F238E27FC236}">
                    <a16:creationId xmlns:a16="http://schemas.microsoft.com/office/drawing/2014/main" id="{99BBF267-985C-4158-A469-0ECE103E578C}"/>
                  </a:ext>
                </a:extLst>
              </p:cNvPr>
              <p:cNvSpPr/>
              <p:nvPr/>
            </p:nvSpPr>
            <p:spPr>
              <a:xfrm>
                <a:off x="1626729" y="2060848"/>
                <a:ext cx="1483887" cy="1483887"/>
              </a:xfrm>
              <a:prstGeom prst="blockArc">
                <a:avLst>
                  <a:gd name="adj1" fmla="val 10800000"/>
                  <a:gd name="adj2" fmla="val 13829634"/>
                  <a:gd name="adj3" fmla="val 8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9" name="Block Arc 45">
                <a:extLst>
                  <a:ext uri="{FF2B5EF4-FFF2-40B4-BE49-F238E27FC236}">
                    <a16:creationId xmlns:a16="http://schemas.microsoft.com/office/drawing/2014/main" id="{ED87224C-379E-4A31-98AF-D808F528B87D}"/>
                  </a:ext>
                </a:extLst>
              </p:cNvPr>
              <p:cNvSpPr/>
              <p:nvPr/>
            </p:nvSpPr>
            <p:spPr>
              <a:xfrm flipH="1" flipV="1">
                <a:off x="1626727" y="2060848"/>
                <a:ext cx="1483887" cy="1483887"/>
              </a:xfrm>
              <a:prstGeom prst="blockArc">
                <a:avLst>
                  <a:gd name="adj1" fmla="val 18220756"/>
                  <a:gd name="adj2" fmla="val 21425901"/>
                  <a:gd name="adj3" fmla="val 82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102" name="Group 34">
              <a:extLst>
                <a:ext uri="{FF2B5EF4-FFF2-40B4-BE49-F238E27FC236}">
                  <a16:creationId xmlns:a16="http://schemas.microsoft.com/office/drawing/2014/main" id="{45CDFBB1-AB7A-4173-81FC-2F476E7E1491}"/>
                </a:ext>
              </a:extLst>
            </p:cNvPr>
            <p:cNvGrpSpPr/>
            <p:nvPr/>
          </p:nvGrpSpPr>
          <p:grpSpPr>
            <a:xfrm>
              <a:off x="3634774" y="1054371"/>
              <a:ext cx="2081153" cy="1703854"/>
              <a:chOff x="3809021" y="802105"/>
              <a:chExt cx="1812481" cy="1483887"/>
            </a:xfrm>
            <a:grpFill/>
          </p:grpSpPr>
          <p:sp>
            <p:nvSpPr>
              <p:cNvPr id="103" name="Block Arc 39">
                <a:extLst>
                  <a:ext uri="{FF2B5EF4-FFF2-40B4-BE49-F238E27FC236}">
                    <a16:creationId xmlns:a16="http://schemas.microsoft.com/office/drawing/2014/main" id="{C723DEC1-2A05-4C09-AB8D-223A471952B1}"/>
                  </a:ext>
                </a:extLst>
              </p:cNvPr>
              <p:cNvSpPr/>
              <p:nvPr/>
            </p:nvSpPr>
            <p:spPr>
              <a:xfrm rot="6300000">
                <a:off x="3809021" y="802105"/>
                <a:ext cx="1483887" cy="1483887"/>
              </a:xfrm>
              <a:prstGeom prst="blockArc">
                <a:avLst>
                  <a:gd name="adj1" fmla="val 18220756"/>
                  <a:gd name="adj2" fmla="val 1985"/>
                  <a:gd name="adj3" fmla="val 97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4" name="Rectangle 40">
                <a:extLst>
                  <a:ext uri="{FF2B5EF4-FFF2-40B4-BE49-F238E27FC236}">
                    <a16:creationId xmlns:a16="http://schemas.microsoft.com/office/drawing/2014/main" id="{73BCFA85-23C5-4862-920A-8CFC7D8AFFF5}"/>
                  </a:ext>
                </a:extLst>
              </p:cNvPr>
              <p:cNvSpPr/>
              <p:nvPr/>
            </p:nvSpPr>
            <p:spPr>
              <a:xfrm rot="2937747">
                <a:off x="5085546" y="1709905"/>
                <a:ext cx="150312" cy="3905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5" name="Isosceles Triangle 41">
                <a:extLst>
                  <a:ext uri="{FF2B5EF4-FFF2-40B4-BE49-F238E27FC236}">
                    <a16:creationId xmlns:a16="http://schemas.microsoft.com/office/drawing/2014/main" id="{6513DD5B-1613-48AD-9DC6-B656EA732187}"/>
                  </a:ext>
                </a:extLst>
              </p:cNvPr>
              <p:cNvSpPr/>
              <p:nvPr/>
            </p:nvSpPr>
            <p:spPr>
              <a:xfrm rot="3000000">
                <a:off x="5280871" y="1494471"/>
                <a:ext cx="365863" cy="3153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91" name="Group 56">
            <a:extLst>
              <a:ext uri="{FF2B5EF4-FFF2-40B4-BE49-F238E27FC236}">
                <a16:creationId xmlns:a16="http://schemas.microsoft.com/office/drawing/2014/main" id="{D4755038-E1C3-4B08-B46E-459C4E3C6777}"/>
              </a:ext>
            </a:extLst>
          </p:cNvPr>
          <p:cNvGrpSpPr/>
          <p:nvPr/>
        </p:nvGrpSpPr>
        <p:grpSpPr>
          <a:xfrm rot="10800000">
            <a:off x="5017220" y="3667921"/>
            <a:ext cx="2402993" cy="3044804"/>
            <a:chOff x="3204849" y="1054371"/>
            <a:chExt cx="2511078" cy="3181758"/>
          </a:xfrm>
          <a:solidFill>
            <a:schemeClr val="accent1"/>
          </a:solidFill>
        </p:grpSpPr>
        <p:grpSp>
          <p:nvGrpSpPr>
            <p:cNvPr id="92" name="Group 57">
              <a:extLst>
                <a:ext uri="{FF2B5EF4-FFF2-40B4-BE49-F238E27FC236}">
                  <a16:creationId xmlns:a16="http://schemas.microsoft.com/office/drawing/2014/main" id="{066698CA-646D-4465-98F0-96ED7FF76582}"/>
                </a:ext>
              </a:extLst>
            </p:cNvPr>
            <p:cNvGrpSpPr/>
            <p:nvPr/>
          </p:nvGrpSpPr>
          <p:grpSpPr>
            <a:xfrm rot="17100000">
              <a:off x="3204847" y="2532274"/>
              <a:ext cx="1703857" cy="1703854"/>
              <a:chOff x="1626727" y="2060848"/>
              <a:chExt cx="1483889" cy="1483887"/>
            </a:xfrm>
            <a:grpFill/>
          </p:grpSpPr>
          <p:sp>
            <p:nvSpPr>
              <p:cNvPr id="97" name="Block Arc 62">
                <a:extLst>
                  <a:ext uri="{FF2B5EF4-FFF2-40B4-BE49-F238E27FC236}">
                    <a16:creationId xmlns:a16="http://schemas.microsoft.com/office/drawing/2014/main" id="{1399E606-6407-4BE1-A9FE-30A7D5728EC5}"/>
                  </a:ext>
                </a:extLst>
              </p:cNvPr>
              <p:cNvSpPr/>
              <p:nvPr/>
            </p:nvSpPr>
            <p:spPr>
              <a:xfrm>
                <a:off x="1626729" y="2060848"/>
                <a:ext cx="1483887" cy="1483887"/>
              </a:xfrm>
              <a:prstGeom prst="blockArc">
                <a:avLst>
                  <a:gd name="adj1" fmla="val 14029105"/>
                  <a:gd name="adj2" fmla="val 18057594"/>
                  <a:gd name="adj3" fmla="val 9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98" name="Block Arc 63">
                <a:extLst>
                  <a:ext uri="{FF2B5EF4-FFF2-40B4-BE49-F238E27FC236}">
                    <a16:creationId xmlns:a16="http://schemas.microsoft.com/office/drawing/2014/main" id="{BCCDD395-1486-4AEF-9A8A-F6C29A013AC9}"/>
                  </a:ext>
                </a:extLst>
              </p:cNvPr>
              <p:cNvSpPr/>
              <p:nvPr/>
            </p:nvSpPr>
            <p:spPr>
              <a:xfrm>
                <a:off x="1626729" y="2060848"/>
                <a:ext cx="1483887" cy="1483887"/>
              </a:xfrm>
              <a:prstGeom prst="blockArc">
                <a:avLst>
                  <a:gd name="adj1" fmla="val 18220756"/>
                  <a:gd name="adj2" fmla="val 7283"/>
                  <a:gd name="adj3" fmla="val 94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99" name="Block Arc 64">
                <a:extLst>
                  <a:ext uri="{FF2B5EF4-FFF2-40B4-BE49-F238E27FC236}">
                    <a16:creationId xmlns:a16="http://schemas.microsoft.com/office/drawing/2014/main" id="{5C1ED1AB-322B-48E6-8E4A-FF4BB68FD67D}"/>
                  </a:ext>
                </a:extLst>
              </p:cNvPr>
              <p:cNvSpPr/>
              <p:nvPr/>
            </p:nvSpPr>
            <p:spPr>
              <a:xfrm>
                <a:off x="1626729" y="2060848"/>
                <a:ext cx="1483887" cy="1483887"/>
              </a:xfrm>
              <a:prstGeom prst="blockArc">
                <a:avLst>
                  <a:gd name="adj1" fmla="val 10800000"/>
                  <a:gd name="adj2" fmla="val 13829634"/>
                  <a:gd name="adj3" fmla="val 8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0" name="Block Arc 65">
                <a:extLst>
                  <a:ext uri="{FF2B5EF4-FFF2-40B4-BE49-F238E27FC236}">
                    <a16:creationId xmlns:a16="http://schemas.microsoft.com/office/drawing/2014/main" id="{DF1648E2-2EDB-4072-9A7E-B7507F98A76A}"/>
                  </a:ext>
                </a:extLst>
              </p:cNvPr>
              <p:cNvSpPr/>
              <p:nvPr/>
            </p:nvSpPr>
            <p:spPr>
              <a:xfrm flipH="1" flipV="1">
                <a:off x="1626727" y="2060848"/>
                <a:ext cx="1483887" cy="1483887"/>
              </a:xfrm>
              <a:prstGeom prst="blockArc">
                <a:avLst>
                  <a:gd name="adj1" fmla="val 18220756"/>
                  <a:gd name="adj2" fmla="val 21425901"/>
                  <a:gd name="adj3" fmla="val 82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93" name="Group 58">
              <a:extLst>
                <a:ext uri="{FF2B5EF4-FFF2-40B4-BE49-F238E27FC236}">
                  <a16:creationId xmlns:a16="http://schemas.microsoft.com/office/drawing/2014/main" id="{35BEB8C7-96BC-42B6-B55F-FD89A4DB781B}"/>
                </a:ext>
              </a:extLst>
            </p:cNvPr>
            <p:cNvGrpSpPr/>
            <p:nvPr/>
          </p:nvGrpSpPr>
          <p:grpSpPr>
            <a:xfrm>
              <a:off x="3634774" y="1054371"/>
              <a:ext cx="2081153" cy="1703854"/>
              <a:chOff x="3809021" y="802105"/>
              <a:chExt cx="1812481" cy="1483887"/>
            </a:xfrm>
            <a:grpFill/>
          </p:grpSpPr>
          <p:sp>
            <p:nvSpPr>
              <p:cNvPr id="94" name="Block Arc 59">
                <a:extLst>
                  <a:ext uri="{FF2B5EF4-FFF2-40B4-BE49-F238E27FC236}">
                    <a16:creationId xmlns:a16="http://schemas.microsoft.com/office/drawing/2014/main" id="{7780681A-E14C-4F7F-8BEB-1AC5C8D8DA68}"/>
                  </a:ext>
                </a:extLst>
              </p:cNvPr>
              <p:cNvSpPr/>
              <p:nvPr/>
            </p:nvSpPr>
            <p:spPr>
              <a:xfrm rot="6300000">
                <a:off x="3809021" y="802105"/>
                <a:ext cx="1483887" cy="1483887"/>
              </a:xfrm>
              <a:prstGeom prst="blockArc">
                <a:avLst>
                  <a:gd name="adj1" fmla="val 18220756"/>
                  <a:gd name="adj2" fmla="val 1985"/>
                  <a:gd name="adj3" fmla="val 97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95" name="Rectangle 60">
                <a:extLst>
                  <a:ext uri="{FF2B5EF4-FFF2-40B4-BE49-F238E27FC236}">
                    <a16:creationId xmlns:a16="http://schemas.microsoft.com/office/drawing/2014/main" id="{9BA78695-69D4-44D1-99EF-916493ECBF08}"/>
                  </a:ext>
                </a:extLst>
              </p:cNvPr>
              <p:cNvSpPr/>
              <p:nvPr/>
            </p:nvSpPr>
            <p:spPr>
              <a:xfrm rot="2937747">
                <a:off x="5085546" y="1709905"/>
                <a:ext cx="150312" cy="3905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6" name="Isosceles Triangle 61">
                <a:extLst>
                  <a:ext uri="{FF2B5EF4-FFF2-40B4-BE49-F238E27FC236}">
                    <a16:creationId xmlns:a16="http://schemas.microsoft.com/office/drawing/2014/main" id="{ABC3AC98-E69F-47AF-897C-E054AC75430F}"/>
                  </a:ext>
                </a:extLst>
              </p:cNvPr>
              <p:cNvSpPr/>
              <p:nvPr/>
            </p:nvSpPr>
            <p:spPr>
              <a:xfrm rot="3000000">
                <a:off x="5280871" y="1494471"/>
                <a:ext cx="365863" cy="3153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111" name="TextBox 110">
            <a:extLst>
              <a:ext uri="{FF2B5EF4-FFF2-40B4-BE49-F238E27FC236}">
                <a16:creationId xmlns:a16="http://schemas.microsoft.com/office/drawing/2014/main" id="{D2BE46A0-8346-456D-A421-F78A70A6D78B}"/>
              </a:ext>
            </a:extLst>
          </p:cNvPr>
          <p:cNvSpPr txBox="1"/>
          <p:nvPr/>
        </p:nvSpPr>
        <p:spPr>
          <a:xfrm>
            <a:off x="80716" y="1945950"/>
            <a:ext cx="4526214" cy="1169551"/>
          </a:xfrm>
          <a:prstGeom prst="rect">
            <a:avLst/>
          </a:prstGeom>
          <a:noFill/>
        </p:spPr>
        <p:txBody>
          <a:bodyPr wrap="square" rtlCol="0">
            <a:spAutoFit/>
          </a:bodyPr>
          <a:lstStyle/>
          <a:p>
            <a:pPr algn="ctr"/>
            <a:r>
              <a:rPr lang="es-ES" altLang="ko-KR" sz="1400" b="1" dirty="0">
                <a:solidFill>
                  <a:schemeClr val="tx2"/>
                </a:solidFill>
                <a:latin typeface="Times New Roman" panose="02020603050405020304" pitchFamily="18" charset="0"/>
                <a:cs typeface="Times New Roman" panose="02020603050405020304" pitchFamily="18" charset="0"/>
              </a:rPr>
              <a:t>Reforma a la Norma de Servicios Financieros de las Entidades del Sector Financiero Público y Privado de la Junta de Política y Regulación Monetaria y Financiera- Resolución No. 514-2019.F BCE (Banco Central del Ecuador, 2019) :</a:t>
            </a:r>
            <a:endParaRPr lang="ko-KR" altLang="en-US" sz="1400" b="1" dirty="0">
              <a:solidFill>
                <a:schemeClr val="tx2"/>
              </a:solidFill>
              <a:latin typeface="Times New Roman" panose="02020603050405020304" pitchFamily="18" charset="0"/>
              <a:cs typeface="Times New Roman" panose="02020603050405020304" pitchFamily="18" charset="0"/>
            </a:endParaRPr>
          </a:p>
        </p:txBody>
      </p:sp>
      <p:grpSp>
        <p:nvGrpSpPr>
          <p:cNvPr id="40" name="Group 30">
            <a:extLst>
              <a:ext uri="{FF2B5EF4-FFF2-40B4-BE49-F238E27FC236}">
                <a16:creationId xmlns:a16="http://schemas.microsoft.com/office/drawing/2014/main" id="{69C6C53C-3CB8-481D-AA0B-134445EF1D12}"/>
              </a:ext>
            </a:extLst>
          </p:cNvPr>
          <p:cNvGrpSpPr/>
          <p:nvPr/>
        </p:nvGrpSpPr>
        <p:grpSpPr>
          <a:xfrm>
            <a:off x="204154" y="113573"/>
            <a:ext cx="3586796" cy="915127"/>
            <a:chOff x="3659400" y="1564832"/>
            <a:chExt cx="1825200" cy="1368176"/>
          </a:xfrm>
          <a:solidFill>
            <a:srgbClr val="92D050"/>
          </a:solidFill>
        </p:grpSpPr>
        <p:sp>
          <p:nvSpPr>
            <p:cNvPr id="41" name="Rectangle 4">
              <a:extLst>
                <a:ext uri="{FF2B5EF4-FFF2-40B4-BE49-F238E27FC236}">
                  <a16:creationId xmlns:a16="http://schemas.microsoft.com/office/drawing/2014/main" id="{D515C913-F3C7-47DA-98D4-DBF619C98491}"/>
                </a:ext>
              </a:extLst>
            </p:cNvPr>
            <p:cNvSpPr/>
            <p:nvPr/>
          </p:nvSpPr>
          <p:spPr>
            <a:xfrm>
              <a:off x="3659400" y="1564832"/>
              <a:ext cx="1825200" cy="1080443"/>
            </a:xfrm>
            <a:prstGeom prst="rect">
              <a:avLst/>
            </a:prstGeom>
            <a:grpFill/>
            <a:ln>
              <a:solidFill>
                <a:srgbClr val="92D050"/>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42" name="Isosceles Triangle 9">
              <a:extLst>
                <a:ext uri="{FF2B5EF4-FFF2-40B4-BE49-F238E27FC236}">
                  <a16:creationId xmlns:a16="http://schemas.microsoft.com/office/drawing/2014/main" id="{0D87FF4E-59EA-4A4E-86E3-D86AB20C312C}"/>
                </a:ext>
              </a:extLst>
            </p:cNvPr>
            <p:cNvSpPr/>
            <p:nvPr/>
          </p:nvSpPr>
          <p:spPr>
            <a:xfrm rot="10800000" flipH="1">
              <a:off x="4558384" y="2625770"/>
              <a:ext cx="921716" cy="307238"/>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402336 w 1060704"/>
                <a:gd name="connsiteY0" fmla="*/ 921715 h 921715"/>
                <a:gd name="connsiteX1" fmla="*/ 0 w 1060704"/>
                <a:gd name="connsiteY1" fmla="*/ 0 h 921715"/>
                <a:gd name="connsiteX2" fmla="*/ 1060704 w 1060704"/>
                <a:gd name="connsiteY2" fmla="*/ 914400 h 921715"/>
                <a:gd name="connsiteX3" fmla="*/ 402336 w 1060704"/>
                <a:gd name="connsiteY3" fmla="*/ 921715 h 921715"/>
                <a:gd name="connsiteX0" fmla="*/ 263348 w 921716"/>
                <a:gd name="connsiteY0" fmla="*/ 307238 h 307238"/>
                <a:gd name="connsiteX1" fmla="*/ 0 w 921716"/>
                <a:gd name="connsiteY1" fmla="*/ 0 h 307238"/>
                <a:gd name="connsiteX2" fmla="*/ 921716 w 921716"/>
                <a:gd name="connsiteY2" fmla="*/ 299923 h 307238"/>
                <a:gd name="connsiteX3" fmla="*/ 263348 w 921716"/>
                <a:gd name="connsiteY3" fmla="*/ 307238 h 307238"/>
              </a:gdLst>
              <a:ahLst/>
              <a:cxnLst>
                <a:cxn ang="0">
                  <a:pos x="connsiteX0" y="connsiteY0"/>
                </a:cxn>
                <a:cxn ang="0">
                  <a:pos x="connsiteX1" y="connsiteY1"/>
                </a:cxn>
                <a:cxn ang="0">
                  <a:pos x="connsiteX2" y="connsiteY2"/>
                </a:cxn>
                <a:cxn ang="0">
                  <a:pos x="connsiteX3" y="connsiteY3"/>
                </a:cxn>
              </a:cxnLst>
              <a:rect l="l" t="t" r="r" b="b"/>
              <a:pathLst>
                <a:path w="921716" h="307238">
                  <a:moveTo>
                    <a:pt x="263348" y="307238"/>
                  </a:moveTo>
                  <a:lnTo>
                    <a:pt x="0" y="0"/>
                  </a:lnTo>
                  <a:lnTo>
                    <a:pt x="921716" y="299923"/>
                  </a:lnTo>
                  <a:lnTo>
                    <a:pt x="263348" y="307238"/>
                  </a:lnTo>
                  <a:close/>
                </a:path>
              </a:pathLst>
            </a:custGeom>
            <a:grpFill/>
            <a:ln>
              <a:solidFill>
                <a:srgbClr val="92D050"/>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43" name="CuadroTexto 42">
            <a:extLst>
              <a:ext uri="{FF2B5EF4-FFF2-40B4-BE49-F238E27FC236}">
                <a16:creationId xmlns:a16="http://schemas.microsoft.com/office/drawing/2014/main" id="{8771C32C-A989-491B-B341-AD4589971348}"/>
              </a:ext>
            </a:extLst>
          </p:cNvPr>
          <p:cNvSpPr txBox="1"/>
          <p:nvPr/>
        </p:nvSpPr>
        <p:spPr>
          <a:xfrm>
            <a:off x="647882" y="114400"/>
            <a:ext cx="3134224" cy="646331"/>
          </a:xfrm>
          <a:prstGeom prst="rect">
            <a:avLst/>
          </a:prstGeom>
          <a:noFill/>
          <a:ln>
            <a:solidFill>
              <a:srgbClr val="92D050"/>
            </a:solidFill>
          </a:ln>
        </p:spPr>
        <p:txBody>
          <a:bodyPr wrap="square" rtlCol="0">
            <a:spAutoFit/>
          </a:bodyPr>
          <a:lstStyle/>
          <a:p>
            <a:pPr algn="ctr"/>
            <a:r>
              <a:rPr lang="es-EC" altLang="ko-KR" b="1" dirty="0">
                <a:solidFill>
                  <a:schemeClr val="bg1"/>
                </a:solidFill>
                <a:latin typeface="Times New Roman" panose="02020603050405020304" pitchFamily="18" charset="0"/>
                <a:cs typeface="Times New Roman" panose="02020603050405020304" pitchFamily="18" charset="0"/>
              </a:rPr>
              <a:t>Construcción Instrumento Recolección Datos</a:t>
            </a:r>
            <a:endParaRPr lang="ko-KR" altLang="en-US" b="1" dirty="0">
              <a:solidFill>
                <a:schemeClr val="bg1"/>
              </a:solidFill>
              <a:latin typeface="Times New Roman" panose="02020603050405020304" pitchFamily="18" charset="0"/>
              <a:cs typeface="Times New Roman" panose="02020603050405020304" pitchFamily="18" charset="0"/>
            </a:endParaRPr>
          </a:p>
        </p:txBody>
      </p:sp>
      <p:sp>
        <p:nvSpPr>
          <p:cNvPr id="44" name="Rectangle 7">
            <a:extLst>
              <a:ext uri="{FF2B5EF4-FFF2-40B4-BE49-F238E27FC236}">
                <a16:creationId xmlns:a16="http://schemas.microsoft.com/office/drawing/2014/main" id="{B93E063D-2AAA-47B6-8FAF-EB11E1C590C6}"/>
              </a:ext>
            </a:extLst>
          </p:cNvPr>
          <p:cNvSpPr/>
          <p:nvPr/>
        </p:nvSpPr>
        <p:spPr>
          <a:xfrm>
            <a:off x="273785" y="198657"/>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5" name="TextBox 109">
            <a:extLst>
              <a:ext uri="{FF2B5EF4-FFF2-40B4-BE49-F238E27FC236}">
                <a16:creationId xmlns:a16="http://schemas.microsoft.com/office/drawing/2014/main" id="{D8354C0C-1C3A-4FB1-8D24-28C71014B44B}"/>
              </a:ext>
            </a:extLst>
          </p:cNvPr>
          <p:cNvSpPr txBox="1"/>
          <p:nvPr/>
        </p:nvSpPr>
        <p:spPr>
          <a:xfrm>
            <a:off x="645906" y="3343414"/>
            <a:ext cx="3574402" cy="1446550"/>
          </a:xfrm>
          <a:prstGeom prst="rect">
            <a:avLst/>
          </a:prstGeom>
          <a:noFill/>
        </p:spPr>
        <p:txBody>
          <a:bodyPr wrap="square" rtlCol="0">
            <a:spAutoFit/>
          </a:bodyPr>
          <a:lstStyle/>
          <a:p>
            <a:pPr algn="ctr"/>
            <a:r>
              <a:rPr lang="es-ES" altLang="ko-KR" sz="1200" dirty="0">
                <a:solidFill>
                  <a:schemeClr val="tx2"/>
                </a:solidFill>
                <a:cs typeface="Arial" pitchFamily="34" charset="0"/>
              </a:rPr>
              <a:t>En base a la resolución dictada el 10 de mayo de 2019 en la cual se detallan todos los costos por servicios brindados por las instituciones financieras, se seleccionan únicamente los prestados a través de FINTECH. </a:t>
            </a:r>
          </a:p>
          <a:p>
            <a:pPr algn="ctr"/>
            <a:endParaRPr lang="es-ES" altLang="ko-KR" sz="1200" dirty="0">
              <a:solidFill>
                <a:schemeClr val="tx2"/>
              </a:solidFill>
              <a:cs typeface="Arial" pitchFamily="34" charset="0"/>
            </a:endParaRPr>
          </a:p>
          <a:p>
            <a:pPr algn="ctr"/>
            <a:r>
              <a:rPr lang="es-ES" altLang="ko-KR" sz="1600" b="1" dirty="0">
                <a:solidFill>
                  <a:schemeClr val="tx2"/>
                </a:solidFill>
                <a:latin typeface="Times New Roman" panose="02020603050405020304" pitchFamily="18" charset="0"/>
                <a:cs typeface="Times New Roman" panose="02020603050405020304" pitchFamily="18" charset="0"/>
              </a:rPr>
              <a:t>Se </a:t>
            </a:r>
            <a:r>
              <a:rPr lang="es-ES" altLang="ko-KR" sz="1200" b="1" dirty="0">
                <a:solidFill>
                  <a:schemeClr val="tx2"/>
                </a:solidFill>
                <a:latin typeface="Times New Roman" panose="02020603050405020304" pitchFamily="18" charset="0"/>
                <a:cs typeface="Times New Roman" panose="02020603050405020304" pitchFamily="18" charset="0"/>
              </a:rPr>
              <a:t>identifican </a:t>
            </a:r>
            <a:r>
              <a:rPr lang="es-ES" altLang="ko-KR" sz="1200"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22</a:t>
            </a:r>
            <a:r>
              <a:rPr lang="es-ES" altLang="ko-KR" sz="1200" b="1" dirty="0">
                <a:solidFill>
                  <a:schemeClr val="tx2"/>
                </a:solidFill>
                <a:latin typeface="Times New Roman" panose="02020603050405020304" pitchFamily="18" charset="0"/>
                <a:cs typeface="Times New Roman" panose="02020603050405020304" pitchFamily="18" charset="0"/>
              </a:rPr>
              <a:t> servicios relacionados.</a:t>
            </a:r>
            <a:endParaRPr lang="en-US" altLang="ko-KR" sz="1200" b="1" dirty="0">
              <a:solidFill>
                <a:schemeClr val="tx2"/>
              </a:solidFill>
              <a:latin typeface="Times New Roman" panose="02020603050405020304" pitchFamily="18" charset="0"/>
              <a:cs typeface="Times New Roman" panose="02020603050405020304" pitchFamily="18" charset="0"/>
            </a:endParaRPr>
          </a:p>
        </p:txBody>
      </p:sp>
      <p:sp>
        <p:nvSpPr>
          <p:cNvPr id="47" name="Rounded Rectangle 7">
            <a:extLst>
              <a:ext uri="{FF2B5EF4-FFF2-40B4-BE49-F238E27FC236}">
                <a16:creationId xmlns:a16="http://schemas.microsoft.com/office/drawing/2014/main" id="{FC2684BC-6FF7-4101-9694-B31FAC96AC48}"/>
              </a:ext>
            </a:extLst>
          </p:cNvPr>
          <p:cNvSpPr/>
          <p:nvPr/>
        </p:nvSpPr>
        <p:spPr>
          <a:xfrm>
            <a:off x="5307495" y="3027063"/>
            <a:ext cx="332234" cy="524758"/>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8" name="TextBox 110">
            <a:extLst>
              <a:ext uri="{FF2B5EF4-FFF2-40B4-BE49-F238E27FC236}">
                <a16:creationId xmlns:a16="http://schemas.microsoft.com/office/drawing/2014/main" id="{56C7B177-2FB9-410A-A076-D50DA67B37D5}"/>
              </a:ext>
            </a:extLst>
          </p:cNvPr>
          <p:cNvSpPr txBox="1"/>
          <p:nvPr/>
        </p:nvSpPr>
        <p:spPr>
          <a:xfrm>
            <a:off x="7040888" y="1371312"/>
            <a:ext cx="4526214" cy="523220"/>
          </a:xfrm>
          <a:prstGeom prst="rect">
            <a:avLst/>
          </a:prstGeom>
          <a:noFill/>
        </p:spPr>
        <p:txBody>
          <a:bodyPr wrap="square" rtlCol="0">
            <a:spAutoFit/>
          </a:bodyPr>
          <a:lstStyle/>
          <a:p>
            <a:pPr algn="ctr"/>
            <a:r>
              <a:rPr lang="es-ES" altLang="ko-KR" sz="1400" b="1" dirty="0">
                <a:solidFill>
                  <a:schemeClr val="tx2"/>
                </a:solidFill>
                <a:latin typeface="Times New Roman" panose="02020603050405020304" pitchFamily="18" charset="0"/>
                <a:cs typeface="Times New Roman" panose="02020603050405020304" pitchFamily="18" charset="0"/>
              </a:rPr>
              <a:t>Encuesta Nacional de Ingresos y Gastos de los Hogares Urbanos y Rurales (ENIGHUR): :</a:t>
            </a:r>
            <a:endParaRPr lang="ko-KR" altLang="en-US" sz="1400" b="1" dirty="0">
              <a:solidFill>
                <a:schemeClr val="tx2"/>
              </a:solidFill>
              <a:latin typeface="Times New Roman" panose="02020603050405020304" pitchFamily="18" charset="0"/>
              <a:cs typeface="Times New Roman" panose="02020603050405020304" pitchFamily="18" charset="0"/>
            </a:endParaRPr>
          </a:p>
        </p:txBody>
      </p:sp>
      <p:sp>
        <p:nvSpPr>
          <p:cNvPr id="49" name="TextBox 109">
            <a:extLst>
              <a:ext uri="{FF2B5EF4-FFF2-40B4-BE49-F238E27FC236}">
                <a16:creationId xmlns:a16="http://schemas.microsoft.com/office/drawing/2014/main" id="{DE2008EA-81EF-4E52-ABB9-3BEB63178D8B}"/>
              </a:ext>
            </a:extLst>
          </p:cNvPr>
          <p:cNvSpPr txBox="1"/>
          <p:nvPr/>
        </p:nvSpPr>
        <p:spPr>
          <a:xfrm>
            <a:off x="7572628" y="2046006"/>
            <a:ext cx="4108391" cy="830997"/>
          </a:xfrm>
          <a:prstGeom prst="rect">
            <a:avLst/>
          </a:prstGeom>
          <a:noFill/>
        </p:spPr>
        <p:txBody>
          <a:bodyPr wrap="square" rtlCol="0">
            <a:spAutoFit/>
          </a:bodyPr>
          <a:lstStyle/>
          <a:p>
            <a:pPr algn="ctr"/>
            <a:r>
              <a:rPr lang="es-ES" altLang="ko-KR" sz="1200" dirty="0">
                <a:solidFill>
                  <a:schemeClr val="tx2"/>
                </a:solidFill>
                <a:cs typeface="Arial" pitchFamily="34" charset="0"/>
              </a:rPr>
              <a:t>Se plantean dentro de la encuesta preguntas para obtener información social y económica de las familias como: N.º de integrantes y cargas familiares; rango de ingresos; personas que trabajan dentro de la familia.</a:t>
            </a:r>
            <a:endParaRPr lang="en-US" altLang="ko-KR" sz="1200" b="1" dirty="0">
              <a:solidFill>
                <a:schemeClr val="tx2"/>
              </a:solidFill>
              <a:latin typeface="Times New Roman" panose="02020603050405020304" pitchFamily="18" charset="0"/>
              <a:cs typeface="Times New Roman" panose="02020603050405020304" pitchFamily="18" charset="0"/>
            </a:endParaRPr>
          </a:p>
        </p:txBody>
      </p:sp>
      <p:sp>
        <p:nvSpPr>
          <p:cNvPr id="50" name="TextBox 110">
            <a:extLst>
              <a:ext uri="{FF2B5EF4-FFF2-40B4-BE49-F238E27FC236}">
                <a16:creationId xmlns:a16="http://schemas.microsoft.com/office/drawing/2014/main" id="{61B46DE5-1107-4AAE-AA0A-76A089297E4B}"/>
              </a:ext>
            </a:extLst>
          </p:cNvPr>
          <p:cNvSpPr txBox="1"/>
          <p:nvPr/>
        </p:nvSpPr>
        <p:spPr>
          <a:xfrm>
            <a:off x="7435134" y="3651431"/>
            <a:ext cx="4526214" cy="523220"/>
          </a:xfrm>
          <a:prstGeom prst="rect">
            <a:avLst/>
          </a:prstGeom>
          <a:noFill/>
        </p:spPr>
        <p:txBody>
          <a:bodyPr wrap="square" rtlCol="0">
            <a:spAutoFit/>
          </a:bodyPr>
          <a:lstStyle/>
          <a:p>
            <a:pPr algn="ctr"/>
            <a:r>
              <a:rPr lang="es-ES" altLang="ko-KR" sz="1400" b="1" dirty="0">
                <a:solidFill>
                  <a:schemeClr val="tx2"/>
                </a:solidFill>
                <a:latin typeface="Times New Roman" panose="02020603050405020304" pitchFamily="18" charset="0"/>
                <a:cs typeface="Times New Roman" panose="02020603050405020304" pitchFamily="18" charset="0"/>
              </a:rPr>
              <a:t>Reglamento para la aplicación de la Ley de Régimen Tributario Interno</a:t>
            </a:r>
            <a:endParaRPr lang="ko-KR" altLang="en-US" sz="1400" b="1" dirty="0">
              <a:solidFill>
                <a:schemeClr val="tx2"/>
              </a:solidFill>
              <a:latin typeface="Times New Roman" panose="02020603050405020304" pitchFamily="18" charset="0"/>
              <a:cs typeface="Times New Roman" panose="02020603050405020304" pitchFamily="18" charset="0"/>
            </a:endParaRPr>
          </a:p>
        </p:txBody>
      </p:sp>
      <p:sp>
        <p:nvSpPr>
          <p:cNvPr id="51" name="TextBox 109">
            <a:extLst>
              <a:ext uri="{FF2B5EF4-FFF2-40B4-BE49-F238E27FC236}">
                <a16:creationId xmlns:a16="http://schemas.microsoft.com/office/drawing/2014/main" id="{4C7AEBA9-C82D-49BC-AD6A-AF9270119EA3}"/>
              </a:ext>
            </a:extLst>
          </p:cNvPr>
          <p:cNvSpPr txBox="1"/>
          <p:nvPr/>
        </p:nvSpPr>
        <p:spPr>
          <a:xfrm>
            <a:off x="7823024" y="4242316"/>
            <a:ext cx="4108391" cy="1015663"/>
          </a:xfrm>
          <a:prstGeom prst="rect">
            <a:avLst/>
          </a:prstGeom>
          <a:noFill/>
        </p:spPr>
        <p:txBody>
          <a:bodyPr wrap="square" rtlCol="0">
            <a:spAutoFit/>
          </a:bodyPr>
          <a:lstStyle/>
          <a:p>
            <a:pPr algn="ctr"/>
            <a:r>
              <a:rPr lang="es-ES" altLang="ko-KR" sz="1200" dirty="0">
                <a:solidFill>
                  <a:schemeClr val="tx2"/>
                </a:solidFill>
                <a:cs typeface="Arial" pitchFamily="34" charset="0"/>
              </a:rPr>
              <a:t>Se establecen preguntas para identificar el gasto familiar, las mismas que se encuentran categorizadas en base a la división planteada por el servicio de rentas internas: vivienda, educación, salud, vestimenta, alimentación, entretenimiento (recreación, arte y cultura).</a:t>
            </a:r>
            <a:endParaRPr lang="en-US" altLang="ko-KR" sz="1200" b="1" dirty="0">
              <a:solidFill>
                <a:schemeClr val="tx2"/>
              </a:solidFill>
              <a:latin typeface="Times New Roman" panose="02020603050405020304" pitchFamily="18" charset="0"/>
              <a:cs typeface="Times New Roman" panose="02020603050405020304" pitchFamily="18" charset="0"/>
            </a:endParaRPr>
          </a:p>
        </p:txBody>
      </p:sp>
      <p:sp>
        <p:nvSpPr>
          <p:cNvPr id="55" name="CuadroTexto 54">
            <a:extLst>
              <a:ext uri="{FF2B5EF4-FFF2-40B4-BE49-F238E27FC236}">
                <a16:creationId xmlns:a16="http://schemas.microsoft.com/office/drawing/2014/main" id="{CAD10816-BD1E-49F9-97EF-EBC70207E54C}"/>
              </a:ext>
            </a:extLst>
          </p:cNvPr>
          <p:cNvSpPr txBox="1"/>
          <p:nvPr/>
        </p:nvSpPr>
        <p:spPr>
          <a:xfrm>
            <a:off x="3455266" y="638533"/>
            <a:ext cx="3342202" cy="400110"/>
          </a:xfrm>
          <a:prstGeom prst="rect">
            <a:avLst/>
          </a:prstGeom>
          <a:solidFill>
            <a:srgbClr val="0070C0"/>
          </a:solidFill>
          <a:ln>
            <a:solidFill>
              <a:srgbClr val="92D050"/>
            </a:solidFill>
          </a:ln>
        </p:spPr>
        <p:txBody>
          <a:bodyPr wrap="square" rtlCol="0">
            <a:spAutoFit/>
          </a:bodyPr>
          <a:lstStyle/>
          <a:p>
            <a:pPr algn="ctr"/>
            <a:r>
              <a:rPr lang="es-EC" altLang="ko-KR"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Metodologías Específicas</a:t>
            </a:r>
            <a:endParaRPr lang="ko-KR" altLang="en-US"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6" name="CuadroTexto 45">
            <a:extLst>
              <a:ext uri="{FF2B5EF4-FFF2-40B4-BE49-F238E27FC236}">
                <a16:creationId xmlns:a16="http://schemas.microsoft.com/office/drawing/2014/main" id="{BF7FE566-505D-4C46-870F-62F88A6A2EC6}"/>
              </a:ext>
            </a:extLst>
          </p:cNvPr>
          <p:cNvSpPr txBox="1"/>
          <p:nvPr/>
        </p:nvSpPr>
        <p:spPr>
          <a:xfrm>
            <a:off x="8173128" y="8865"/>
            <a:ext cx="4017285" cy="954107"/>
          </a:xfrm>
          <a:prstGeom prst="rect">
            <a:avLst/>
          </a:prstGeom>
          <a:solidFill>
            <a:srgbClr val="92D050"/>
          </a:solidFill>
        </p:spPr>
        <p:txBody>
          <a:bodyPr wrap="square" rtlCol="0">
            <a:spAutoFit/>
          </a:bodyPr>
          <a:lstStyle/>
          <a:p>
            <a:pPr algn="ctr"/>
            <a:r>
              <a:rPr lang="es-ES" sz="1400" dirty="0">
                <a:solidFill>
                  <a:schemeClr val="bg2">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Identificar los servicios de FINTECH del Sistema Financiero Nacional, de acuerdo con las plataformas y medios de acceso, para la categorización de los costos de uso. </a:t>
            </a:r>
          </a:p>
        </p:txBody>
      </p:sp>
      <p:sp>
        <p:nvSpPr>
          <p:cNvPr id="56" name="Chord 14">
            <a:extLst>
              <a:ext uri="{FF2B5EF4-FFF2-40B4-BE49-F238E27FC236}">
                <a16:creationId xmlns:a16="http://schemas.microsoft.com/office/drawing/2014/main" id="{5E0B5D37-D356-46C5-80CD-B6939B345449}"/>
              </a:ext>
            </a:extLst>
          </p:cNvPr>
          <p:cNvSpPr/>
          <p:nvPr/>
        </p:nvSpPr>
        <p:spPr>
          <a:xfrm>
            <a:off x="7181864" y="44916"/>
            <a:ext cx="938851" cy="925934"/>
          </a:xfrm>
          <a:custGeom>
            <a:avLst/>
            <a:gdLst/>
            <a:ahLst/>
            <a:cxnLst/>
            <a:rect l="l" t="t" r="r" b="b"/>
            <a:pathLst>
              <a:path w="2326624" h="2613114">
                <a:moveTo>
                  <a:pt x="2120961" y="161090"/>
                </a:moveTo>
                <a:cubicBezTo>
                  <a:pt x="2054048" y="153768"/>
                  <a:pt x="1951447" y="247149"/>
                  <a:pt x="1815565" y="379301"/>
                </a:cubicBezTo>
                <a:lnTo>
                  <a:pt x="1815565" y="914189"/>
                </a:lnTo>
                <a:lnTo>
                  <a:pt x="1812022" y="914189"/>
                </a:lnTo>
                <a:cubicBezTo>
                  <a:pt x="1807592" y="1011082"/>
                  <a:pt x="1792201" y="1103630"/>
                  <a:pt x="1767490" y="1189471"/>
                </a:cubicBezTo>
                <a:cubicBezTo>
                  <a:pt x="1907904" y="1255373"/>
                  <a:pt x="2005523" y="1182535"/>
                  <a:pt x="2079587" y="1079714"/>
                </a:cubicBezTo>
                <a:cubicBezTo>
                  <a:pt x="2155039" y="974966"/>
                  <a:pt x="2212284" y="748514"/>
                  <a:pt x="2212003" y="557796"/>
                </a:cubicBezTo>
                <a:cubicBezTo>
                  <a:pt x="2219908" y="279261"/>
                  <a:pt x="2188744" y="168506"/>
                  <a:pt x="2120961" y="161090"/>
                </a:cubicBezTo>
                <a:close/>
                <a:moveTo>
                  <a:pt x="205663" y="161090"/>
                </a:moveTo>
                <a:cubicBezTo>
                  <a:pt x="137880" y="168506"/>
                  <a:pt x="106717" y="279261"/>
                  <a:pt x="114621" y="557796"/>
                </a:cubicBezTo>
                <a:cubicBezTo>
                  <a:pt x="114340" y="748514"/>
                  <a:pt x="171585" y="974966"/>
                  <a:pt x="247037" y="1079714"/>
                </a:cubicBezTo>
                <a:cubicBezTo>
                  <a:pt x="321347" y="1182876"/>
                  <a:pt x="419370" y="1255856"/>
                  <a:pt x="560574" y="1188912"/>
                </a:cubicBezTo>
                <a:cubicBezTo>
                  <a:pt x="536003" y="1103130"/>
                  <a:pt x="520770" y="1010753"/>
                  <a:pt x="516493" y="914189"/>
                </a:cubicBezTo>
                <a:lnTo>
                  <a:pt x="512380" y="914189"/>
                </a:lnTo>
                <a:lnTo>
                  <a:pt x="512380" y="380558"/>
                </a:lnTo>
                <a:cubicBezTo>
                  <a:pt x="375835" y="247749"/>
                  <a:pt x="272792" y="153745"/>
                  <a:pt x="205663" y="161090"/>
                </a:cubicBezTo>
                <a:close/>
                <a:moveTo>
                  <a:pt x="187901" y="405"/>
                </a:moveTo>
                <a:cubicBezTo>
                  <a:pt x="292999" y="8780"/>
                  <a:pt x="420845" y="145098"/>
                  <a:pt x="512380" y="220481"/>
                </a:cubicBezTo>
                <a:lnTo>
                  <a:pt x="512380" y="152613"/>
                </a:lnTo>
                <a:cubicBezTo>
                  <a:pt x="489279" y="144263"/>
                  <a:pt x="472890" y="120340"/>
                  <a:pt x="472890" y="92234"/>
                </a:cubicBezTo>
                <a:cubicBezTo>
                  <a:pt x="472890" y="56482"/>
                  <a:pt x="499411" y="27498"/>
                  <a:pt x="532125" y="27498"/>
                </a:cubicBezTo>
                <a:lnTo>
                  <a:pt x="1795820" y="27498"/>
                </a:lnTo>
                <a:cubicBezTo>
                  <a:pt x="1828534" y="27498"/>
                  <a:pt x="1855056" y="56482"/>
                  <a:pt x="1855056" y="92234"/>
                </a:cubicBezTo>
                <a:cubicBezTo>
                  <a:pt x="1855056" y="120340"/>
                  <a:pt x="1838666" y="144263"/>
                  <a:pt x="1815565" y="152613"/>
                </a:cubicBezTo>
                <a:lnTo>
                  <a:pt x="1815565" y="219332"/>
                </a:lnTo>
                <a:cubicBezTo>
                  <a:pt x="1907032" y="143766"/>
                  <a:pt x="2034140" y="8738"/>
                  <a:pt x="2138723" y="405"/>
                </a:cubicBezTo>
                <a:cubicBezTo>
                  <a:pt x="2245413" y="-8097"/>
                  <a:pt x="2328660" y="115252"/>
                  <a:pt x="2326587" y="567919"/>
                </a:cubicBezTo>
                <a:cubicBezTo>
                  <a:pt x="2322440" y="807927"/>
                  <a:pt x="2258321" y="1045957"/>
                  <a:pt x="2156964" y="1168071"/>
                </a:cubicBezTo>
                <a:cubicBezTo>
                  <a:pt x="2057111" y="1288374"/>
                  <a:pt x="1909480" y="1389985"/>
                  <a:pt x="1727011" y="1303847"/>
                </a:cubicBezTo>
                <a:cubicBezTo>
                  <a:pt x="1643683" y="1506550"/>
                  <a:pt x="1504521" y="1658222"/>
                  <a:pt x="1338762" y="1720102"/>
                </a:cubicBezTo>
                <a:lnTo>
                  <a:pt x="1338762" y="1827101"/>
                </a:lnTo>
                <a:cubicBezTo>
                  <a:pt x="1363316" y="1833262"/>
                  <a:pt x="1381170" y="1857539"/>
                  <a:pt x="1381170" y="1886373"/>
                </a:cubicBezTo>
                <a:lnTo>
                  <a:pt x="1381170" y="2136535"/>
                </a:lnTo>
                <a:cubicBezTo>
                  <a:pt x="1381170" y="2165370"/>
                  <a:pt x="1363316" y="2189646"/>
                  <a:pt x="1338762" y="2195808"/>
                </a:cubicBezTo>
                <a:lnTo>
                  <a:pt x="1338762" y="2277702"/>
                </a:lnTo>
                <a:cubicBezTo>
                  <a:pt x="1338762" y="2288097"/>
                  <a:pt x="1336442" y="2297900"/>
                  <a:pt x="1331718" y="2306174"/>
                </a:cubicBezTo>
                <a:cubicBezTo>
                  <a:pt x="1618963" y="2325003"/>
                  <a:pt x="1828069" y="2390705"/>
                  <a:pt x="1843627" y="2469098"/>
                </a:cubicBezTo>
                <a:lnTo>
                  <a:pt x="1841187" y="2469098"/>
                </a:lnTo>
                <a:lnTo>
                  <a:pt x="1841187" y="2613114"/>
                </a:lnTo>
                <a:lnTo>
                  <a:pt x="473035" y="2613114"/>
                </a:lnTo>
                <a:lnTo>
                  <a:pt x="473035" y="2469098"/>
                </a:lnTo>
                <a:lnTo>
                  <a:pt x="470659" y="2469098"/>
                </a:lnTo>
                <a:cubicBezTo>
                  <a:pt x="486099" y="2389612"/>
                  <a:pt x="701025" y="2322977"/>
                  <a:pt x="995732" y="2305371"/>
                </a:cubicBezTo>
                <a:cubicBezTo>
                  <a:pt x="991352" y="2297246"/>
                  <a:pt x="989183" y="2287751"/>
                  <a:pt x="989183" y="2277702"/>
                </a:cubicBezTo>
                <a:lnTo>
                  <a:pt x="989183" y="2195808"/>
                </a:lnTo>
                <a:cubicBezTo>
                  <a:pt x="964630" y="2189646"/>
                  <a:pt x="946775" y="2165370"/>
                  <a:pt x="946775" y="2136535"/>
                </a:cubicBezTo>
                <a:lnTo>
                  <a:pt x="946775" y="1886373"/>
                </a:lnTo>
                <a:cubicBezTo>
                  <a:pt x="946775" y="1857539"/>
                  <a:pt x="964630" y="1833262"/>
                  <a:pt x="989183" y="1827101"/>
                </a:cubicBezTo>
                <a:lnTo>
                  <a:pt x="989183" y="1720560"/>
                </a:lnTo>
                <a:cubicBezTo>
                  <a:pt x="822949" y="1658288"/>
                  <a:pt x="683935" y="1506034"/>
                  <a:pt x="600908" y="1303358"/>
                </a:cubicBezTo>
                <a:cubicBezTo>
                  <a:pt x="417821" y="1390451"/>
                  <a:pt x="269743" y="1288649"/>
                  <a:pt x="169660" y="1168071"/>
                </a:cubicBezTo>
                <a:cubicBezTo>
                  <a:pt x="68303" y="1045957"/>
                  <a:pt x="4184" y="807927"/>
                  <a:pt x="38" y="567919"/>
                </a:cubicBezTo>
                <a:cubicBezTo>
                  <a:pt x="-2036" y="115252"/>
                  <a:pt x="81211" y="-8097"/>
                  <a:pt x="187901" y="405"/>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bg2">
                  <a:lumMod val="10000"/>
                </a:schemeClr>
              </a:solidFill>
            </a:endParaRPr>
          </a:p>
        </p:txBody>
      </p:sp>
      <p:sp>
        <p:nvSpPr>
          <p:cNvPr id="57" name="CuadroTexto 56">
            <a:extLst>
              <a:ext uri="{FF2B5EF4-FFF2-40B4-BE49-F238E27FC236}">
                <a16:creationId xmlns:a16="http://schemas.microsoft.com/office/drawing/2014/main" id="{98B8A53A-C4A3-45C8-A7EA-FB4B642FD4AD}"/>
              </a:ext>
            </a:extLst>
          </p:cNvPr>
          <p:cNvSpPr txBox="1"/>
          <p:nvPr/>
        </p:nvSpPr>
        <p:spPr>
          <a:xfrm>
            <a:off x="7318812" y="196774"/>
            <a:ext cx="648071" cy="800219"/>
          </a:xfrm>
          <a:prstGeom prst="rect">
            <a:avLst/>
          </a:prstGeom>
          <a:noFill/>
        </p:spPr>
        <p:txBody>
          <a:bodyPr wrap="square" rtlCol="0">
            <a:spAutoFit/>
          </a:bodyPr>
          <a:lstStyle/>
          <a:p>
            <a:pPr algn="ctr"/>
            <a:r>
              <a:rPr lang="es-EC" altLang="ko-KR" sz="1400" b="1" dirty="0">
                <a:solidFill>
                  <a:schemeClr val="bg1"/>
                </a:solidFill>
                <a:effectLst>
                  <a:outerShdw blurRad="38100" dist="38100" dir="2700000" algn="tl">
                    <a:srgbClr val="000000">
                      <a:alpha val="43137"/>
                    </a:srgbClr>
                  </a:outerShdw>
                </a:effectLst>
              </a:rPr>
              <a:t>OBJ.3</a:t>
            </a:r>
            <a:endParaRPr lang="ko-KR" altLang="en-US" sz="1400" b="1" dirty="0">
              <a:solidFill>
                <a:schemeClr val="bg1"/>
              </a:solidFill>
              <a:effectLst>
                <a:outerShdw blurRad="38100" dist="38100" dir="2700000" algn="tl">
                  <a:srgbClr val="000000">
                    <a:alpha val="43137"/>
                  </a:srgbClr>
                </a:outerShdw>
              </a:effectLst>
            </a:endParaRPr>
          </a:p>
          <a:p>
            <a:endParaRPr lang="es-ES" dirty="0"/>
          </a:p>
        </p:txBody>
      </p:sp>
    </p:spTree>
    <p:extLst>
      <p:ext uri="{BB962C8B-B14F-4D97-AF65-F5344CB8AC3E}">
        <p14:creationId xmlns:p14="http://schemas.microsoft.com/office/powerpoint/2010/main" val="29412860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p:txBody>
          <a:bodyPr/>
          <a:lstStyle/>
          <a:p>
            <a:r>
              <a:rPr lang="en-US" dirty="0"/>
              <a:t>Infographic Style</a:t>
            </a:r>
          </a:p>
        </p:txBody>
      </p:sp>
      <p:grpSp>
        <p:nvGrpSpPr>
          <p:cNvPr id="40" name="Group 30">
            <a:extLst>
              <a:ext uri="{FF2B5EF4-FFF2-40B4-BE49-F238E27FC236}">
                <a16:creationId xmlns:a16="http://schemas.microsoft.com/office/drawing/2014/main" id="{69C6C53C-3CB8-481D-AA0B-134445EF1D12}"/>
              </a:ext>
            </a:extLst>
          </p:cNvPr>
          <p:cNvGrpSpPr/>
          <p:nvPr/>
        </p:nvGrpSpPr>
        <p:grpSpPr>
          <a:xfrm>
            <a:off x="204154" y="113573"/>
            <a:ext cx="3586796" cy="915127"/>
            <a:chOff x="3659400" y="1564832"/>
            <a:chExt cx="1825200" cy="1368176"/>
          </a:xfrm>
          <a:solidFill>
            <a:srgbClr val="92D050"/>
          </a:solidFill>
        </p:grpSpPr>
        <p:sp>
          <p:nvSpPr>
            <p:cNvPr id="41" name="Rectangle 4">
              <a:extLst>
                <a:ext uri="{FF2B5EF4-FFF2-40B4-BE49-F238E27FC236}">
                  <a16:creationId xmlns:a16="http://schemas.microsoft.com/office/drawing/2014/main" id="{D515C913-F3C7-47DA-98D4-DBF619C98491}"/>
                </a:ext>
              </a:extLst>
            </p:cNvPr>
            <p:cNvSpPr/>
            <p:nvPr/>
          </p:nvSpPr>
          <p:spPr>
            <a:xfrm>
              <a:off x="3659400" y="1564832"/>
              <a:ext cx="1825200" cy="1080443"/>
            </a:xfrm>
            <a:prstGeom prst="rect">
              <a:avLst/>
            </a:prstGeom>
            <a:grpFill/>
            <a:ln>
              <a:solidFill>
                <a:srgbClr val="92D050"/>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42" name="Isosceles Triangle 9">
              <a:extLst>
                <a:ext uri="{FF2B5EF4-FFF2-40B4-BE49-F238E27FC236}">
                  <a16:creationId xmlns:a16="http://schemas.microsoft.com/office/drawing/2014/main" id="{0D87FF4E-59EA-4A4E-86E3-D86AB20C312C}"/>
                </a:ext>
              </a:extLst>
            </p:cNvPr>
            <p:cNvSpPr/>
            <p:nvPr/>
          </p:nvSpPr>
          <p:spPr>
            <a:xfrm rot="10800000" flipH="1">
              <a:off x="4558384" y="2625770"/>
              <a:ext cx="921716" cy="307238"/>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402336 w 1060704"/>
                <a:gd name="connsiteY0" fmla="*/ 921715 h 921715"/>
                <a:gd name="connsiteX1" fmla="*/ 0 w 1060704"/>
                <a:gd name="connsiteY1" fmla="*/ 0 h 921715"/>
                <a:gd name="connsiteX2" fmla="*/ 1060704 w 1060704"/>
                <a:gd name="connsiteY2" fmla="*/ 914400 h 921715"/>
                <a:gd name="connsiteX3" fmla="*/ 402336 w 1060704"/>
                <a:gd name="connsiteY3" fmla="*/ 921715 h 921715"/>
                <a:gd name="connsiteX0" fmla="*/ 263348 w 921716"/>
                <a:gd name="connsiteY0" fmla="*/ 307238 h 307238"/>
                <a:gd name="connsiteX1" fmla="*/ 0 w 921716"/>
                <a:gd name="connsiteY1" fmla="*/ 0 h 307238"/>
                <a:gd name="connsiteX2" fmla="*/ 921716 w 921716"/>
                <a:gd name="connsiteY2" fmla="*/ 299923 h 307238"/>
                <a:gd name="connsiteX3" fmla="*/ 263348 w 921716"/>
                <a:gd name="connsiteY3" fmla="*/ 307238 h 307238"/>
              </a:gdLst>
              <a:ahLst/>
              <a:cxnLst>
                <a:cxn ang="0">
                  <a:pos x="connsiteX0" y="connsiteY0"/>
                </a:cxn>
                <a:cxn ang="0">
                  <a:pos x="connsiteX1" y="connsiteY1"/>
                </a:cxn>
                <a:cxn ang="0">
                  <a:pos x="connsiteX2" y="connsiteY2"/>
                </a:cxn>
                <a:cxn ang="0">
                  <a:pos x="connsiteX3" y="connsiteY3"/>
                </a:cxn>
              </a:cxnLst>
              <a:rect l="l" t="t" r="r" b="b"/>
              <a:pathLst>
                <a:path w="921716" h="307238">
                  <a:moveTo>
                    <a:pt x="263348" y="307238"/>
                  </a:moveTo>
                  <a:lnTo>
                    <a:pt x="0" y="0"/>
                  </a:lnTo>
                  <a:lnTo>
                    <a:pt x="921716" y="299923"/>
                  </a:lnTo>
                  <a:lnTo>
                    <a:pt x="263348" y="307238"/>
                  </a:lnTo>
                  <a:close/>
                </a:path>
              </a:pathLst>
            </a:custGeom>
            <a:grpFill/>
            <a:ln>
              <a:solidFill>
                <a:srgbClr val="92D050"/>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43" name="CuadroTexto 42">
            <a:extLst>
              <a:ext uri="{FF2B5EF4-FFF2-40B4-BE49-F238E27FC236}">
                <a16:creationId xmlns:a16="http://schemas.microsoft.com/office/drawing/2014/main" id="{8771C32C-A989-491B-B341-AD4589971348}"/>
              </a:ext>
            </a:extLst>
          </p:cNvPr>
          <p:cNvSpPr txBox="1"/>
          <p:nvPr/>
        </p:nvSpPr>
        <p:spPr>
          <a:xfrm>
            <a:off x="647882" y="114400"/>
            <a:ext cx="3134224" cy="646331"/>
          </a:xfrm>
          <a:prstGeom prst="rect">
            <a:avLst/>
          </a:prstGeom>
          <a:noFill/>
          <a:ln>
            <a:solidFill>
              <a:srgbClr val="92D050"/>
            </a:solidFill>
          </a:ln>
        </p:spPr>
        <p:txBody>
          <a:bodyPr wrap="square" rtlCol="0">
            <a:spAutoFit/>
          </a:bodyPr>
          <a:lstStyle/>
          <a:p>
            <a:pPr algn="ctr"/>
            <a:r>
              <a:rPr lang="es-EC" altLang="ko-KR" b="1" dirty="0">
                <a:solidFill>
                  <a:schemeClr val="bg1"/>
                </a:solidFill>
                <a:latin typeface="Times New Roman" panose="02020603050405020304" pitchFamily="18" charset="0"/>
                <a:cs typeface="Times New Roman" panose="02020603050405020304" pitchFamily="18" charset="0"/>
              </a:rPr>
              <a:t>Instrumento Recolección Datos</a:t>
            </a:r>
            <a:endParaRPr lang="ko-KR" altLang="en-US" b="1" dirty="0">
              <a:solidFill>
                <a:schemeClr val="bg1"/>
              </a:solidFill>
              <a:latin typeface="Times New Roman" panose="02020603050405020304" pitchFamily="18" charset="0"/>
              <a:cs typeface="Times New Roman" panose="02020603050405020304" pitchFamily="18" charset="0"/>
            </a:endParaRPr>
          </a:p>
        </p:txBody>
      </p:sp>
      <p:sp>
        <p:nvSpPr>
          <p:cNvPr id="44" name="Rectangle 7">
            <a:extLst>
              <a:ext uri="{FF2B5EF4-FFF2-40B4-BE49-F238E27FC236}">
                <a16:creationId xmlns:a16="http://schemas.microsoft.com/office/drawing/2014/main" id="{B93E063D-2AAA-47B6-8FAF-EB11E1C590C6}"/>
              </a:ext>
            </a:extLst>
          </p:cNvPr>
          <p:cNvSpPr/>
          <p:nvPr/>
        </p:nvSpPr>
        <p:spPr>
          <a:xfrm>
            <a:off x="273785" y="198657"/>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73" name="Group 41">
            <a:extLst>
              <a:ext uri="{FF2B5EF4-FFF2-40B4-BE49-F238E27FC236}">
                <a16:creationId xmlns:a16="http://schemas.microsoft.com/office/drawing/2014/main" id="{2BDD0DB4-0FEF-4176-876E-B62424F58427}"/>
              </a:ext>
            </a:extLst>
          </p:cNvPr>
          <p:cNvGrpSpPr/>
          <p:nvPr/>
        </p:nvGrpSpPr>
        <p:grpSpPr>
          <a:xfrm>
            <a:off x="523743" y="1550378"/>
            <a:ext cx="2472216" cy="1331653"/>
            <a:chOff x="1295083" y="4142943"/>
            <a:chExt cx="4669297" cy="1331653"/>
          </a:xfrm>
        </p:grpSpPr>
        <p:sp>
          <p:nvSpPr>
            <p:cNvPr id="74" name="TextBox 42">
              <a:extLst>
                <a:ext uri="{FF2B5EF4-FFF2-40B4-BE49-F238E27FC236}">
                  <a16:creationId xmlns:a16="http://schemas.microsoft.com/office/drawing/2014/main" id="{58D62DA9-436E-42DC-A8E1-FEBE0E64CE22}"/>
                </a:ext>
              </a:extLst>
            </p:cNvPr>
            <p:cNvSpPr txBox="1"/>
            <p:nvPr/>
          </p:nvSpPr>
          <p:spPr>
            <a:xfrm>
              <a:off x="1689937" y="4397378"/>
              <a:ext cx="3647458" cy="1077218"/>
            </a:xfrm>
            <a:prstGeom prst="rect">
              <a:avLst/>
            </a:prstGeom>
            <a:noFill/>
          </p:spPr>
          <p:txBody>
            <a:bodyPr wrap="square" rtlCol="0">
              <a:spAutoFit/>
            </a:bodyPr>
            <a:lstStyle/>
            <a:p>
              <a:pPr algn="ctr"/>
              <a:r>
                <a:rPr lang="es-ES" altLang="ko-KR" sz="1600" dirty="0">
                  <a:solidFill>
                    <a:schemeClr val="tx2"/>
                  </a:solidFill>
                  <a:latin typeface="Times New Roman" panose="02020603050405020304" pitchFamily="18" charset="0"/>
                  <a:cs typeface="Times New Roman" panose="02020603050405020304" pitchFamily="18" charset="0"/>
                </a:rPr>
                <a:t>Tema, Objetivo Investigación, Glosario, Instrucciones </a:t>
              </a:r>
            </a:p>
          </p:txBody>
        </p:sp>
        <p:sp>
          <p:nvSpPr>
            <p:cNvPr id="75" name="TextBox 43">
              <a:extLst>
                <a:ext uri="{FF2B5EF4-FFF2-40B4-BE49-F238E27FC236}">
                  <a16:creationId xmlns:a16="http://schemas.microsoft.com/office/drawing/2014/main" id="{D16CAAF1-F9A3-4EF8-88EE-8AF27F80A036}"/>
                </a:ext>
              </a:extLst>
            </p:cNvPr>
            <p:cNvSpPr txBox="1"/>
            <p:nvPr/>
          </p:nvSpPr>
          <p:spPr>
            <a:xfrm>
              <a:off x="1295083" y="4142943"/>
              <a:ext cx="4669297" cy="338554"/>
            </a:xfrm>
            <a:prstGeom prst="rect">
              <a:avLst/>
            </a:prstGeom>
            <a:noFill/>
          </p:spPr>
          <p:txBody>
            <a:bodyPr wrap="square" rtlCol="0">
              <a:spAutoFit/>
            </a:bodyPr>
            <a:lstStyle/>
            <a:p>
              <a:pPr algn="ctr"/>
              <a:r>
                <a:rPr lang="es-ES" altLang="ko-KR" sz="1600" b="1" dirty="0">
                  <a:solidFill>
                    <a:schemeClr val="tx2"/>
                  </a:solidFill>
                  <a:latin typeface="Times New Roman" panose="02020603050405020304" pitchFamily="18" charset="0"/>
                  <a:cs typeface="Times New Roman" panose="02020603050405020304" pitchFamily="18" charset="0"/>
                </a:rPr>
                <a:t>A. Información General</a:t>
              </a:r>
            </a:p>
          </p:txBody>
        </p:sp>
      </p:grpSp>
      <p:sp>
        <p:nvSpPr>
          <p:cNvPr id="82" name="Oval 21">
            <a:extLst>
              <a:ext uri="{FF2B5EF4-FFF2-40B4-BE49-F238E27FC236}">
                <a16:creationId xmlns:a16="http://schemas.microsoft.com/office/drawing/2014/main" id="{C5802211-6B51-419D-82AF-65BEBC7FAFD7}"/>
              </a:ext>
            </a:extLst>
          </p:cNvPr>
          <p:cNvSpPr>
            <a:spLocks noChangeAspect="1"/>
          </p:cNvSpPr>
          <p:nvPr/>
        </p:nvSpPr>
        <p:spPr>
          <a:xfrm>
            <a:off x="5777237" y="3465906"/>
            <a:ext cx="396750" cy="40006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3" name="Rectangle 9">
            <a:extLst>
              <a:ext uri="{FF2B5EF4-FFF2-40B4-BE49-F238E27FC236}">
                <a16:creationId xmlns:a16="http://schemas.microsoft.com/office/drawing/2014/main" id="{8F085443-8F43-4BC7-9243-2C94A3A17566}"/>
              </a:ext>
            </a:extLst>
          </p:cNvPr>
          <p:cNvSpPr/>
          <p:nvPr/>
        </p:nvSpPr>
        <p:spPr>
          <a:xfrm>
            <a:off x="3175414" y="3531983"/>
            <a:ext cx="356493" cy="333708"/>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Rectangle 23">
            <a:extLst>
              <a:ext uri="{FF2B5EF4-FFF2-40B4-BE49-F238E27FC236}">
                <a16:creationId xmlns:a16="http://schemas.microsoft.com/office/drawing/2014/main" id="{DC249DDD-EB2A-4B18-85B9-CFC72BB16209}"/>
              </a:ext>
            </a:extLst>
          </p:cNvPr>
          <p:cNvSpPr/>
          <p:nvPr/>
        </p:nvSpPr>
        <p:spPr>
          <a:xfrm>
            <a:off x="5229498" y="2488135"/>
            <a:ext cx="422954" cy="248792"/>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5" name="Rectangle 30">
            <a:extLst>
              <a:ext uri="{FF2B5EF4-FFF2-40B4-BE49-F238E27FC236}">
                <a16:creationId xmlns:a16="http://schemas.microsoft.com/office/drawing/2014/main" id="{30A01B20-D95B-4390-833A-49FD6EDD0C85}"/>
              </a:ext>
            </a:extLst>
          </p:cNvPr>
          <p:cNvSpPr/>
          <p:nvPr/>
        </p:nvSpPr>
        <p:spPr>
          <a:xfrm>
            <a:off x="3745014" y="2453299"/>
            <a:ext cx="319399" cy="31846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6" name="Oval 7">
            <a:extLst>
              <a:ext uri="{FF2B5EF4-FFF2-40B4-BE49-F238E27FC236}">
                <a16:creationId xmlns:a16="http://schemas.microsoft.com/office/drawing/2014/main" id="{76BB8FA1-7E8D-426A-A2C8-4EB7794F11B2}"/>
              </a:ext>
            </a:extLst>
          </p:cNvPr>
          <p:cNvSpPr/>
          <p:nvPr/>
        </p:nvSpPr>
        <p:spPr>
          <a:xfrm>
            <a:off x="3724346" y="4621987"/>
            <a:ext cx="378792" cy="378792"/>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7" name="Block Arc 14">
            <a:extLst>
              <a:ext uri="{FF2B5EF4-FFF2-40B4-BE49-F238E27FC236}">
                <a16:creationId xmlns:a16="http://schemas.microsoft.com/office/drawing/2014/main" id="{676D8BC6-D628-4244-822F-9505FB062707}"/>
              </a:ext>
            </a:extLst>
          </p:cNvPr>
          <p:cNvSpPr/>
          <p:nvPr/>
        </p:nvSpPr>
        <p:spPr>
          <a:xfrm rot="16200000">
            <a:off x="5242730" y="4613008"/>
            <a:ext cx="396489" cy="396751"/>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nvGrpSpPr>
          <p:cNvPr id="131" name="그룹 47">
            <a:extLst>
              <a:ext uri="{FF2B5EF4-FFF2-40B4-BE49-F238E27FC236}">
                <a16:creationId xmlns:a16="http://schemas.microsoft.com/office/drawing/2014/main" id="{205747D6-3E70-49BB-A655-ACC0AD76C6B1}"/>
              </a:ext>
            </a:extLst>
          </p:cNvPr>
          <p:cNvGrpSpPr/>
          <p:nvPr/>
        </p:nvGrpSpPr>
        <p:grpSpPr>
          <a:xfrm>
            <a:off x="2824727" y="1476499"/>
            <a:ext cx="5421616" cy="2999203"/>
            <a:chOff x="3360334" y="2373247"/>
            <a:chExt cx="5421616" cy="2999203"/>
          </a:xfrm>
        </p:grpSpPr>
        <p:sp>
          <p:nvSpPr>
            <p:cNvPr id="132" name="Oval 94">
              <a:extLst>
                <a:ext uri="{FF2B5EF4-FFF2-40B4-BE49-F238E27FC236}">
                  <a16:creationId xmlns:a16="http://schemas.microsoft.com/office/drawing/2014/main" id="{03F1932B-E986-497F-A1B0-CA9B0B23230F}"/>
                </a:ext>
              </a:extLst>
            </p:cNvPr>
            <p:cNvSpPr/>
            <p:nvPr/>
          </p:nvSpPr>
          <p:spPr>
            <a:xfrm>
              <a:off x="3360334" y="2373247"/>
              <a:ext cx="725420" cy="7254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3" name="Oval 95">
              <a:extLst>
                <a:ext uri="{FF2B5EF4-FFF2-40B4-BE49-F238E27FC236}">
                  <a16:creationId xmlns:a16="http://schemas.microsoft.com/office/drawing/2014/main" id="{D062307A-EE97-4E39-9BD9-A66D8A736C03}"/>
                </a:ext>
              </a:extLst>
            </p:cNvPr>
            <p:cNvSpPr/>
            <p:nvPr/>
          </p:nvSpPr>
          <p:spPr>
            <a:xfrm>
              <a:off x="4038592" y="3917155"/>
              <a:ext cx="725420" cy="7254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4" name="Oval 96">
              <a:extLst>
                <a:ext uri="{FF2B5EF4-FFF2-40B4-BE49-F238E27FC236}">
                  <a16:creationId xmlns:a16="http://schemas.microsoft.com/office/drawing/2014/main" id="{8E695612-F555-4860-A507-812A5506B135}"/>
                </a:ext>
              </a:extLst>
            </p:cNvPr>
            <p:cNvSpPr/>
            <p:nvPr/>
          </p:nvSpPr>
          <p:spPr>
            <a:xfrm>
              <a:off x="5636155" y="4647030"/>
              <a:ext cx="725420" cy="7254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5" name="Oval 97">
              <a:extLst>
                <a:ext uri="{FF2B5EF4-FFF2-40B4-BE49-F238E27FC236}">
                  <a16:creationId xmlns:a16="http://schemas.microsoft.com/office/drawing/2014/main" id="{9C0BC786-5E87-4A0D-AAC1-D377F80532D9}"/>
                </a:ext>
              </a:extLst>
            </p:cNvPr>
            <p:cNvSpPr/>
            <p:nvPr/>
          </p:nvSpPr>
          <p:spPr>
            <a:xfrm>
              <a:off x="7307483" y="3935887"/>
              <a:ext cx="725420" cy="7254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6" name="Oval 98">
              <a:extLst>
                <a:ext uri="{FF2B5EF4-FFF2-40B4-BE49-F238E27FC236}">
                  <a16:creationId xmlns:a16="http://schemas.microsoft.com/office/drawing/2014/main" id="{C8BC3D77-5540-4B0E-9C64-97492B340223}"/>
                </a:ext>
              </a:extLst>
            </p:cNvPr>
            <p:cNvSpPr/>
            <p:nvPr/>
          </p:nvSpPr>
          <p:spPr>
            <a:xfrm>
              <a:off x="8056530" y="2410829"/>
              <a:ext cx="725420" cy="7254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1" name="Oval 21">
              <a:extLst>
                <a:ext uri="{FF2B5EF4-FFF2-40B4-BE49-F238E27FC236}">
                  <a16:creationId xmlns:a16="http://schemas.microsoft.com/office/drawing/2014/main" id="{52C5F6D7-204F-4E69-A5F5-3BB5F033762A}"/>
                </a:ext>
              </a:extLst>
            </p:cNvPr>
            <p:cNvSpPr>
              <a:spLocks noChangeAspect="1"/>
            </p:cNvSpPr>
            <p:nvPr/>
          </p:nvSpPr>
          <p:spPr>
            <a:xfrm>
              <a:off x="3519107" y="2547671"/>
              <a:ext cx="383121" cy="38631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142" name="그룹 43">
              <a:extLst>
                <a:ext uri="{FF2B5EF4-FFF2-40B4-BE49-F238E27FC236}">
                  <a16:creationId xmlns:a16="http://schemas.microsoft.com/office/drawing/2014/main" id="{46DA8990-CA55-42C6-8008-6A37CEF83035}"/>
                </a:ext>
              </a:extLst>
            </p:cNvPr>
            <p:cNvGrpSpPr/>
            <p:nvPr/>
          </p:nvGrpSpPr>
          <p:grpSpPr>
            <a:xfrm>
              <a:off x="4208243" y="2644948"/>
              <a:ext cx="940156" cy="1298632"/>
              <a:chOff x="4208243" y="2644948"/>
              <a:chExt cx="940156" cy="1298632"/>
            </a:xfrm>
          </p:grpSpPr>
          <p:sp>
            <p:nvSpPr>
              <p:cNvPr id="152" name="Rectangle 15">
                <a:extLst>
                  <a:ext uri="{FF2B5EF4-FFF2-40B4-BE49-F238E27FC236}">
                    <a16:creationId xmlns:a16="http://schemas.microsoft.com/office/drawing/2014/main" id="{569B53D1-6D58-4F5E-A42C-9D9A8B1BD4CA}"/>
                  </a:ext>
                </a:extLst>
              </p:cNvPr>
              <p:cNvSpPr/>
              <p:nvPr/>
            </p:nvSpPr>
            <p:spPr>
              <a:xfrm rot="10800000">
                <a:off x="4208243" y="2644948"/>
                <a:ext cx="940156" cy="907440"/>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3" name="직사각형 39">
                <a:extLst>
                  <a:ext uri="{FF2B5EF4-FFF2-40B4-BE49-F238E27FC236}">
                    <a16:creationId xmlns:a16="http://schemas.microsoft.com/office/drawing/2014/main" id="{82A6E550-D49E-4517-968A-C03007210848}"/>
                  </a:ext>
                </a:extLst>
              </p:cNvPr>
              <p:cNvSpPr/>
              <p:nvPr/>
            </p:nvSpPr>
            <p:spPr>
              <a:xfrm rot="8013803">
                <a:off x="4525257" y="3527303"/>
                <a:ext cx="665367" cy="1671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43" name="그룹 44">
              <a:extLst>
                <a:ext uri="{FF2B5EF4-FFF2-40B4-BE49-F238E27FC236}">
                  <a16:creationId xmlns:a16="http://schemas.microsoft.com/office/drawing/2014/main" id="{42AA5D78-5333-4EAD-BF42-6D3BBE1EA1E8}"/>
                </a:ext>
              </a:extLst>
            </p:cNvPr>
            <p:cNvGrpSpPr/>
            <p:nvPr/>
          </p:nvGrpSpPr>
          <p:grpSpPr>
            <a:xfrm>
              <a:off x="4949768" y="3468925"/>
              <a:ext cx="1023989" cy="1021535"/>
              <a:chOff x="4949768" y="3468925"/>
              <a:chExt cx="1023989" cy="1021535"/>
            </a:xfrm>
          </p:grpSpPr>
          <p:sp>
            <p:nvSpPr>
              <p:cNvPr id="150" name="Rectangle 15">
                <a:extLst>
                  <a:ext uri="{FF2B5EF4-FFF2-40B4-BE49-F238E27FC236}">
                    <a16:creationId xmlns:a16="http://schemas.microsoft.com/office/drawing/2014/main" id="{4656EF2B-8BBB-431B-8508-6DEC95608B23}"/>
                  </a:ext>
                </a:extLst>
              </p:cNvPr>
              <p:cNvSpPr/>
              <p:nvPr/>
            </p:nvSpPr>
            <p:spPr>
              <a:xfrm rot="8033242">
                <a:off x="4933409" y="3485284"/>
                <a:ext cx="940158" cy="907439"/>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1" name="직사각형 40">
                <a:extLst>
                  <a:ext uri="{FF2B5EF4-FFF2-40B4-BE49-F238E27FC236}">
                    <a16:creationId xmlns:a16="http://schemas.microsoft.com/office/drawing/2014/main" id="{44D6DA46-C040-49CF-B1B3-A1F3FF708C93}"/>
                  </a:ext>
                </a:extLst>
              </p:cNvPr>
              <p:cNvSpPr/>
              <p:nvPr/>
            </p:nvSpPr>
            <p:spPr>
              <a:xfrm rot="5400000">
                <a:off x="5557480" y="4074183"/>
                <a:ext cx="665367" cy="1671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44" name="그룹 45">
              <a:extLst>
                <a:ext uri="{FF2B5EF4-FFF2-40B4-BE49-F238E27FC236}">
                  <a16:creationId xmlns:a16="http://schemas.microsoft.com/office/drawing/2014/main" id="{2DBD69D2-B52B-4C51-8B2F-3F9B55E724CD}"/>
                </a:ext>
              </a:extLst>
            </p:cNvPr>
            <p:cNvGrpSpPr/>
            <p:nvPr/>
          </p:nvGrpSpPr>
          <p:grpSpPr>
            <a:xfrm>
              <a:off x="6039431" y="3513963"/>
              <a:ext cx="1041907" cy="982036"/>
              <a:chOff x="6039431" y="3513963"/>
              <a:chExt cx="1041907" cy="982036"/>
            </a:xfrm>
          </p:grpSpPr>
          <p:sp>
            <p:nvSpPr>
              <p:cNvPr id="148" name="Rectangle 15">
                <a:extLst>
                  <a:ext uri="{FF2B5EF4-FFF2-40B4-BE49-F238E27FC236}">
                    <a16:creationId xmlns:a16="http://schemas.microsoft.com/office/drawing/2014/main" id="{2D7A2505-7CA4-4DD0-B9BD-B0676C95B5A9}"/>
                  </a:ext>
                </a:extLst>
              </p:cNvPr>
              <p:cNvSpPr/>
              <p:nvPr/>
            </p:nvSpPr>
            <p:spPr>
              <a:xfrm rot="5400000">
                <a:off x="6023072" y="3572201"/>
                <a:ext cx="940157" cy="907439"/>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9" name="직사각형 41">
                <a:extLst>
                  <a:ext uri="{FF2B5EF4-FFF2-40B4-BE49-F238E27FC236}">
                    <a16:creationId xmlns:a16="http://schemas.microsoft.com/office/drawing/2014/main" id="{D0174E9C-0012-4A6E-9A4D-27C21478C0FC}"/>
                  </a:ext>
                </a:extLst>
              </p:cNvPr>
              <p:cNvSpPr/>
              <p:nvPr/>
            </p:nvSpPr>
            <p:spPr>
              <a:xfrm rot="2700000">
                <a:off x="6665061" y="3763053"/>
                <a:ext cx="665367" cy="167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45" name="그룹 46">
              <a:extLst>
                <a:ext uri="{FF2B5EF4-FFF2-40B4-BE49-F238E27FC236}">
                  <a16:creationId xmlns:a16="http://schemas.microsoft.com/office/drawing/2014/main" id="{087BC4AC-7AE0-4A30-AE5B-31E244ADF4EE}"/>
                </a:ext>
              </a:extLst>
            </p:cNvPr>
            <p:cNvGrpSpPr/>
            <p:nvPr/>
          </p:nvGrpSpPr>
          <p:grpSpPr>
            <a:xfrm>
              <a:off x="6863408" y="2730302"/>
              <a:ext cx="1026294" cy="1024172"/>
              <a:chOff x="6863408" y="2730302"/>
              <a:chExt cx="1026294" cy="1024172"/>
            </a:xfrm>
          </p:grpSpPr>
          <p:sp>
            <p:nvSpPr>
              <p:cNvPr id="146" name="Rectangle 15">
                <a:extLst>
                  <a:ext uri="{FF2B5EF4-FFF2-40B4-BE49-F238E27FC236}">
                    <a16:creationId xmlns:a16="http://schemas.microsoft.com/office/drawing/2014/main" id="{9B9218B8-8029-4ABF-B1AE-6BEF253AE06B}"/>
                  </a:ext>
                </a:extLst>
              </p:cNvPr>
              <p:cNvSpPr/>
              <p:nvPr/>
            </p:nvSpPr>
            <p:spPr>
              <a:xfrm rot="2633242">
                <a:off x="6863408" y="2847034"/>
                <a:ext cx="940157" cy="907440"/>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7" name="직사각형 42">
                <a:extLst>
                  <a:ext uri="{FF2B5EF4-FFF2-40B4-BE49-F238E27FC236}">
                    <a16:creationId xmlns:a16="http://schemas.microsoft.com/office/drawing/2014/main" id="{2CE4C46F-EAA2-40BD-9450-029D67218A41}"/>
                  </a:ext>
                </a:extLst>
              </p:cNvPr>
              <p:cNvSpPr/>
              <p:nvPr/>
            </p:nvSpPr>
            <p:spPr>
              <a:xfrm>
                <a:off x="7224335" y="2730302"/>
                <a:ext cx="665367" cy="1671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nvGrpSpPr>
          <p:cNvPr id="154" name="Group 41">
            <a:extLst>
              <a:ext uri="{FF2B5EF4-FFF2-40B4-BE49-F238E27FC236}">
                <a16:creationId xmlns:a16="http://schemas.microsoft.com/office/drawing/2014/main" id="{EDEB731F-99E4-4B7F-8540-8BB7E5C5B759}"/>
              </a:ext>
            </a:extLst>
          </p:cNvPr>
          <p:cNvGrpSpPr/>
          <p:nvPr/>
        </p:nvGrpSpPr>
        <p:grpSpPr>
          <a:xfrm>
            <a:off x="416217" y="3279939"/>
            <a:ext cx="3093372" cy="1801576"/>
            <a:chOff x="1196245" y="3904839"/>
            <a:chExt cx="4669297" cy="1217683"/>
          </a:xfrm>
        </p:grpSpPr>
        <p:sp>
          <p:nvSpPr>
            <p:cNvPr id="155" name="TextBox 42">
              <a:extLst>
                <a:ext uri="{FF2B5EF4-FFF2-40B4-BE49-F238E27FC236}">
                  <a16:creationId xmlns:a16="http://schemas.microsoft.com/office/drawing/2014/main" id="{61E9233D-D20A-4624-BD50-AB06CC260774}"/>
                </a:ext>
              </a:extLst>
            </p:cNvPr>
            <p:cNvSpPr txBox="1"/>
            <p:nvPr/>
          </p:nvSpPr>
          <p:spPr>
            <a:xfrm>
              <a:off x="1831521" y="4228011"/>
              <a:ext cx="3647458" cy="894511"/>
            </a:xfrm>
            <a:prstGeom prst="rect">
              <a:avLst/>
            </a:prstGeom>
            <a:noFill/>
          </p:spPr>
          <p:txBody>
            <a:bodyPr wrap="square" rtlCol="0">
              <a:spAutoFit/>
            </a:bodyPr>
            <a:lstStyle/>
            <a:p>
              <a:pPr algn="ctr"/>
              <a:r>
                <a:rPr lang="es-ES" altLang="ko-KR" sz="1600" dirty="0">
                  <a:solidFill>
                    <a:schemeClr val="tx2"/>
                  </a:solidFill>
                  <a:latin typeface="Times New Roman" panose="02020603050405020304" pitchFamily="18" charset="0"/>
                  <a:cs typeface="Times New Roman" panose="02020603050405020304" pitchFamily="18" charset="0"/>
                </a:rPr>
                <a:t>Preguntas para la espacializaciòn y determinantes del ingreso familiar.</a:t>
              </a:r>
            </a:p>
            <a:p>
              <a:pPr algn="ctr"/>
              <a:r>
                <a:rPr lang="es-ES" altLang="ko-KR" sz="1600" dirty="0">
                  <a:solidFill>
                    <a:schemeClr val="tx2"/>
                  </a:solidFill>
                  <a:latin typeface="Times New Roman" panose="02020603050405020304" pitchFamily="18" charset="0"/>
                  <a:cs typeface="Times New Roman" panose="02020603050405020304" pitchFamily="18" charset="0"/>
                </a:rPr>
                <a:t>(6 preguntas)</a:t>
              </a:r>
            </a:p>
          </p:txBody>
        </p:sp>
        <p:sp>
          <p:nvSpPr>
            <p:cNvPr id="156" name="TextBox 43">
              <a:extLst>
                <a:ext uri="{FF2B5EF4-FFF2-40B4-BE49-F238E27FC236}">
                  <a16:creationId xmlns:a16="http://schemas.microsoft.com/office/drawing/2014/main" id="{05C27473-1EED-48B3-A3DA-946ED1060165}"/>
                </a:ext>
              </a:extLst>
            </p:cNvPr>
            <p:cNvSpPr txBox="1"/>
            <p:nvPr/>
          </p:nvSpPr>
          <p:spPr>
            <a:xfrm>
              <a:off x="1196245" y="3904839"/>
              <a:ext cx="4669297" cy="395249"/>
            </a:xfrm>
            <a:prstGeom prst="rect">
              <a:avLst/>
            </a:prstGeom>
            <a:noFill/>
          </p:spPr>
          <p:txBody>
            <a:bodyPr wrap="square" rtlCol="0">
              <a:spAutoFit/>
            </a:bodyPr>
            <a:lstStyle/>
            <a:p>
              <a:pPr algn="ctr"/>
              <a:r>
                <a:rPr lang="es-ES" altLang="ko-KR" sz="1600" b="1" dirty="0">
                  <a:solidFill>
                    <a:schemeClr val="tx2"/>
                  </a:solidFill>
                  <a:latin typeface="Times New Roman" panose="02020603050405020304" pitchFamily="18" charset="0"/>
                  <a:cs typeface="Times New Roman" panose="02020603050405020304" pitchFamily="18" charset="0"/>
                </a:rPr>
                <a:t>B. Datos Sociodemográficos del Hogar</a:t>
              </a:r>
            </a:p>
          </p:txBody>
        </p:sp>
      </p:grpSp>
      <p:grpSp>
        <p:nvGrpSpPr>
          <p:cNvPr id="157" name="Group 41">
            <a:extLst>
              <a:ext uri="{FF2B5EF4-FFF2-40B4-BE49-F238E27FC236}">
                <a16:creationId xmlns:a16="http://schemas.microsoft.com/office/drawing/2014/main" id="{D0BE96FD-F91A-4C58-93C0-88F848B8E265}"/>
              </a:ext>
            </a:extLst>
          </p:cNvPr>
          <p:cNvGrpSpPr/>
          <p:nvPr/>
        </p:nvGrpSpPr>
        <p:grpSpPr>
          <a:xfrm>
            <a:off x="3796555" y="4515125"/>
            <a:ext cx="3093372" cy="1925963"/>
            <a:chOff x="1196245" y="3904839"/>
            <a:chExt cx="4669297" cy="1301756"/>
          </a:xfrm>
        </p:grpSpPr>
        <p:sp>
          <p:nvSpPr>
            <p:cNvPr id="158" name="TextBox 42">
              <a:extLst>
                <a:ext uri="{FF2B5EF4-FFF2-40B4-BE49-F238E27FC236}">
                  <a16:creationId xmlns:a16="http://schemas.microsoft.com/office/drawing/2014/main" id="{A25A864F-BB06-45B8-A64B-EEAC628F3BF4}"/>
                </a:ext>
              </a:extLst>
            </p:cNvPr>
            <p:cNvSpPr txBox="1"/>
            <p:nvPr/>
          </p:nvSpPr>
          <p:spPr>
            <a:xfrm>
              <a:off x="1833344" y="4312084"/>
              <a:ext cx="3647458" cy="894511"/>
            </a:xfrm>
            <a:prstGeom prst="rect">
              <a:avLst/>
            </a:prstGeom>
            <a:noFill/>
          </p:spPr>
          <p:txBody>
            <a:bodyPr wrap="square" rtlCol="0">
              <a:spAutoFit/>
            </a:bodyPr>
            <a:lstStyle/>
            <a:p>
              <a:pPr algn="ctr"/>
              <a:r>
                <a:rPr lang="es-ES" altLang="ko-KR" sz="1600" dirty="0">
                  <a:solidFill>
                    <a:schemeClr val="tx2"/>
                  </a:solidFill>
                  <a:latin typeface="Times New Roman" panose="02020603050405020304" pitchFamily="18" charset="0"/>
                  <a:cs typeface="Times New Roman" panose="02020603050405020304" pitchFamily="18" charset="0"/>
                </a:rPr>
                <a:t>Género, Edad, Estado Civil, Nivel Educación, Origen Ingresos, Nivel Ingresos</a:t>
              </a:r>
            </a:p>
            <a:p>
              <a:pPr algn="ctr"/>
              <a:r>
                <a:rPr lang="es-ES" altLang="ko-KR" sz="1600" dirty="0">
                  <a:solidFill>
                    <a:schemeClr val="tx2"/>
                  </a:solidFill>
                  <a:latin typeface="Times New Roman" panose="02020603050405020304" pitchFamily="18" charset="0"/>
                  <a:cs typeface="Times New Roman" panose="02020603050405020304" pitchFamily="18" charset="0"/>
                </a:rPr>
                <a:t>(6 preguntas)</a:t>
              </a:r>
            </a:p>
            <a:p>
              <a:pPr algn="ctr"/>
              <a:endParaRPr lang="es-ES" altLang="ko-KR" sz="1600" dirty="0">
                <a:solidFill>
                  <a:schemeClr val="tx2"/>
                </a:solidFill>
                <a:latin typeface="Times New Roman" panose="02020603050405020304" pitchFamily="18" charset="0"/>
                <a:cs typeface="Times New Roman" panose="02020603050405020304" pitchFamily="18" charset="0"/>
              </a:endParaRPr>
            </a:p>
          </p:txBody>
        </p:sp>
        <p:sp>
          <p:nvSpPr>
            <p:cNvPr id="159" name="TextBox 43">
              <a:extLst>
                <a:ext uri="{FF2B5EF4-FFF2-40B4-BE49-F238E27FC236}">
                  <a16:creationId xmlns:a16="http://schemas.microsoft.com/office/drawing/2014/main" id="{954F6C12-5F12-4418-8713-45E556C091F2}"/>
                </a:ext>
              </a:extLst>
            </p:cNvPr>
            <p:cNvSpPr txBox="1"/>
            <p:nvPr/>
          </p:nvSpPr>
          <p:spPr>
            <a:xfrm>
              <a:off x="1196245" y="3904839"/>
              <a:ext cx="4669297" cy="395249"/>
            </a:xfrm>
            <a:prstGeom prst="rect">
              <a:avLst/>
            </a:prstGeom>
            <a:noFill/>
          </p:spPr>
          <p:txBody>
            <a:bodyPr wrap="square" rtlCol="0">
              <a:spAutoFit/>
            </a:bodyPr>
            <a:lstStyle/>
            <a:p>
              <a:pPr algn="ctr"/>
              <a:r>
                <a:rPr lang="es-ES" altLang="ko-KR" sz="1600" b="1" dirty="0">
                  <a:solidFill>
                    <a:schemeClr val="tx2"/>
                  </a:solidFill>
                  <a:latin typeface="Times New Roman" panose="02020603050405020304" pitchFamily="18" charset="0"/>
                  <a:cs typeface="Times New Roman" panose="02020603050405020304" pitchFamily="18" charset="0"/>
                </a:rPr>
                <a:t>C. Sección de Preguntas para el/la Jefe del Hogar</a:t>
              </a:r>
            </a:p>
          </p:txBody>
        </p:sp>
      </p:grpSp>
      <p:grpSp>
        <p:nvGrpSpPr>
          <p:cNvPr id="160" name="Group 41">
            <a:extLst>
              <a:ext uri="{FF2B5EF4-FFF2-40B4-BE49-F238E27FC236}">
                <a16:creationId xmlns:a16="http://schemas.microsoft.com/office/drawing/2014/main" id="{B437FA3F-AE8D-4604-A8B2-7738E891F449}"/>
              </a:ext>
            </a:extLst>
          </p:cNvPr>
          <p:cNvGrpSpPr/>
          <p:nvPr/>
        </p:nvGrpSpPr>
        <p:grpSpPr>
          <a:xfrm>
            <a:off x="7504937" y="3557671"/>
            <a:ext cx="3093372" cy="1679741"/>
            <a:chOff x="1196245" y="3904839"/>
            <a:chExt cx="4669297" cy="1135335"/>
          </a:xfrm>
        </p:grpSpPr>
        <p:sp>
          <p:nvSpPr>
            <p:cNvPr id="161" name="TextBox 42">
              <a:extLst>
                <a:ext uri="{FF2B5EF4-FFF2-40B4-BE49-F238E27FC236}">
                  <a16:creationId xmlns:a16="http://schemas.microsoft.com/office/drawing/2014/main" id="{99B1C53D-591C-420A-ABDB-8D9FB7830DEE}"/>
                </a:ext>
              </a:extLst>
            </p:cNvPr>
            <p:cNvSpPr txBox="1"/>
            <p:nvPr/>
          </p:nvSpPr>
          <p:spPr>
            <a:xfrm>
              <a:off x="1833344" y="4312084"/>
              <a:ext cx="3647458" cy="728090"/>
            </a:xfrm>
            <a:prstGeom prst="rect">
              <a:avLst/>
            </a:prstGeom>
            <a:noFill/>
          </p:spPr>
          <p:txBody>
            <a:bodyPr wrap="square" rtlCol="0">
              <a:spAutoFit/>
            </a:bodyPr>
            <a:lstStyle/>
            <a:p>
              <a:pPr algn="ctr"/>
              <a:r>
                <a:rPr lang="es-ES" altLang="ko-KR" sz="1600" dirty="0">
                  <a:solidFill>
                    <a:schemeClr val="tx2"/>
                  </a:solidFill>
                  <a:latin typeface="Times New Roman" panose="02020603050405020304" pitchFamily="18" charset="0"/>
                  <a:cs typeface="Times New Roman" panose="02020603050405020304" pitchFamily="18" charset="0"/>
                </a:rPr>
                <a:t>Género, Edad, Estado Civil, Nivel Educación, Origen Ingresos, Nivel Ingresos</a:t>
              </a:r>
            </a:p>
            <a:p>
              <a:pPr algn="ctr"/>
              <a:r>
                <a:rPr lang="es-ES" altLang="ko-KR" sz="1600" dirty="0">
                  <a:solidFill>
                    <a:schemeClr val="tx2"/>
                  </a:solidFill>
                  <a:latin typeface="Times New Roman" panose="02020603050405020304" pitchFamily="18" charset="0"/>
                  <a:cs typeface="Times New Roman" panose="02020603050405020304" pitchFamily="18" charset="0"/>
                </a:rPr>
                <a:t>(6 preguntas)</a:t>
              </a:r>
            </a:p>
          </p:txBody>
        </p:sp>
        <p:sp>
          <p:nvSpPr>
            <p:cNvPr id="162" name="TextBox 43">
              <a:extLst>
                <a:ext uri="{FF2B5EF4-FFF2-40B4-BE49-F238E27FC236}">
                  <a16:creationId xmlns:a16="http://schemas.microsoft.com/office/drawing/2014/main" id="{3A4FD7AB-8A60-459B-9ABA-A2A7B1631E61}"/>
                </a:ext>
              </a:extLst>
            </p:cNvPr>
            <p:cNvSpPr txBox="1"/>
            <p:nvPr/>
          </p:nvSpPr>
          <p:spPr>
            <a:xfrm>
              <a:off x="1196245" y="3904839"/>
              <a:ext cx="4669297" cy="395249"/>
            </a:xfrm>
            <a:prstGeom prst="rect">
              <a:avLst/>
            </a:prstGeom>
            <a:noFill/>
          </p:spPr>
          <p:txBody>
            <a:bodyPr wrap="square" rtlCol="0">
              <a:spAutoFit/>
            </a:bodyPr>
            <a:lstStyle/>
            <a:p>
              <a:pPr algn="ctr"/>
              <a:r>
                <a:rPr lang="es-ES" altLang="ko-KR" sz="1600" b="1" dirty="0">
                  <a:solidFill>
                    <a:schemeClr val="tx2"/>
                  </a:solidFill>
                  <a:latin typeface="Times New Roman" panose="02020603050405020304" pitchFamily="18" charset="0"/>
                  <a:cs typeface="Times New Roman" panose="02020603050405020304" pitchFamily="18" charset="0"/>
                </a:rPr>
                <a:t>D. Sección de Preguntas para el/la Cónyuge</a:t>
              </a:r>
            </a:p>
          </p:txBody>
        </p:sp>
      </p:grpSp>
      <p:grpSp>
        <p:nvGrpSpPr>
          <p:cNvPr id="163" name="Group 41">
            <a:extLst>
              <a:ext uri="{FF2B5EF4-FFF2-40B4-BE49-F238E27FC236}">
                <a16:creationId xmlns:a16="http://schemas.microsoft.com/office/drawing/2014/main" id="{313F585E-975A-403E-A78E-6A6F72FAD1B4}"/>
              </a:ext>
            </a:extLst>
          </p:cNvPr>
          <p:cNvGrpSpPr/>
          <p:nvPr/>
        </p:nvGrpSpPr>
        <p:grpSpPr>
          <a:xfrm>
            <a:off x="8165912" y="1466479"/>
            <a:ext cx="3093372" cy="1433521"/>
            <a:chOff x="1196245" y="3904839"/>
            <a:chExt cx="4669297" cy="968915"/>
          </a:xfrm>
        </p:grpSpPr>
        <p:sp>
          <p:nvSpPr>
            <p:cNvPr id="164" name="TextBox 42">
              <a:extLst>
                <a:ext uri="{FF2B5EF4-FFF2-40B4-BE49-F238E27FC236}">
                  <a16:creationId xmlns:a16="http://schemas.microsoft.com/office/drawing/2014/main" id="{DE099E92-F7EB-45F2-845F-B5B1849B2F89}"/>
                </a:ext>
              </a:extLst>
            </p:cNvPr>
            <p:cNvSpPr txBox="1"/>
            <p:nvPr/>
          </p:nvSpPr>
          <p:spPr>
            <a:xfrm>
              <a:off x="1833344" y="4312084"/>
              <a:ext cx="3647458" cy="561670"/>
            </a:xfrm>
            <a:prstGeom prst="rect">
              <a:avLst/>
            </a:prstGeom>
            <a:noFill/>
          </p:spPr>
          <p:txBody>
            <a:bodyPr wrap="square" rtlCol="0">
              <a:spAutoFit/>
            </a:bodyPr>
            <a:lstStyle/>
            <a:p>
              <a:pPr algn="ctr"/>
              <a:r>
                <a:rPr lang="es-ES" altLang="ko-KR" sz="1600" dirty="0">
                  <a:solidFill>
                    <a:schemeClr val="tx2"/>
                  </a:solidFill>
                  <a:latin typeface="Times New Roman" panose="02020603050405020304" pitchFamily="18" charset="0"/>
                  <a:cs typeface="Times New Roman" panose="02020603050405020304" pitchFamily="18" charset="0"/>
                </a:rPr>
                <a:t>Determinantes del gasto familiar, finanzas del hogar.</a:t>
              </a:r>
            </a:p>
            <a:p>
              <a:pPr algn="ctr"/>
              <a:r>
                <a:rPr lang="es-ES" altLang="ko-KR" sz="1600" dirty="0">
                  <a:solidFill>
                    <a:schemeClr val="tx2"/>
                  </a:solidFill>
                  <a:latin typeface="Times New Roman" panose="02020603050405020304" pitchFamily="18" charset="0"/>
                  <a:cs typeface="Times New Roman" panose="02020603050405020304" pitchFamily="18" charset="0"/>
                </a:rPr>
                <a:t>(6 preguntas)</a:t>
              </a:r>
            </a:p>
          </p:txBody>
        </p:sp>
        <p:sp>
          <p:nvSpPr>
            <p:cNvPr id="165" name="TextBox 43">
              <a:extLst>
                <a:ext uri="{FF2B5EF4-FFF2-40B4-BE49-F238E27FC236}">
                  <a16:creationId xmlns:a16="http://schemas.microsoft.com/office/drawing/2014/main" id="{F72F072D-86EB-4233-BEC6-48309745D646}"/>
                </a:ext>
              </a:extLst>
            </p:cNvPr>
            <p:cNvSpPr txBox="1"/>
            <p:nvPr/>
          </p:nvSpPr>
          <p:spPr>
            <a:xfrm>
              <a:off x="1196245" y="3904839"/>
              <a:ext cx="4669297" cy="228828"/>
            </a:xfrm>
            <a:prstGeom prst="rect">
              <a:avLst/>
            </a:prstGeom>
            <a:noFill/>
          </p:spPr>
          <p:txBody>
            <a:bodyPr wrap="square" rtlCol="0">
              <a:spAutoFit/>
            </a:bodyPr>
            <a:lstStyle/>
            <a:p>
              <a:pPr algn="ctr"/>
              <a:r>
                <a:rPr lang="es-ES" altLang="ko-KR" sz="1600" b="1" dirty="0">
                  <a:solidFill>
                    <a:schemeClr val="tx2"/>
                  </a:solidFill>
                  <a:latin typeface="Times New Roman" panose="02020603050405020304" pitchFamily="18" charset="0"/>
                  <a:cs typeface="Times New Roman" panose="02020603050405020304" pitchFamily="18" charset="0"/>
                </a:rPr>
                <a:t>E. Gestión Financiera del Hogar</a:t>
              </a:r>
            </a:p>
          </p:txBody>
        </p:sp>
      </p:grpSp>
      <p:sp>
        <p:nvSpPr>
          <p:cNvPr id="166" name="Rectangle 7">
            <a:extLst>
              <a:ext uri="{FF2B5EF4-FFF2-40B4-BE49-F238E27FC236}">
                <a16:creationId xmlns:a16="http://schemas.microsoft.com/office/drawing/2014/main" id="{623BCB91-DAE0-40D9-A7BD-6743E8A2653F}"/>
              </a:ext>
            </a:extLst>
          </p:cNvPr>
          <p:cNvSpPr/>
          <p:nvPr/>
        </p:nvSpPr>
        <p:spPr>
          <a:xfrm>
            <a:off x="5111344" y="1799456"/>
            <a:ext cx="756353" cy="660693"/>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67" name="Oval 22">
            <a:extLst>
              <a:ext uri="{FF2B5EF4-FFF2-40B4-BE49-F238E27FC236}">
                <a16:creationId xmlns:a16="http://schemas.microsoft.com/office/drawing/2014/main" id="{444A277D-03BF-47D6-8E39-93F409A75933}"/>
              </a:ext>
            </a:extLst>
          </p:cNvPr>
          <p:cNvSpPr>
            <a:spLocks/>
          </p:cNvSpPr>
          <p:nvPr/>
        </p:nvSpPr>
        <p:spPr>
          <a:xfrm>
            <a:off x="7724152" y="1692348"/>
            <a:ext cx="441760" cy="338554"/>
          </a:xfrm>
          <a:custGeom>
            <a:avLst/>
            <a:gdLst/>
            <a:ahLst/>
            <a:cxnLst/>
            <a:rect l="l" t="t" r="r" b="b"/>
            <a:pathLst>
              <a:path w="3880153" h="3953697">
                <a:moveTo>
                  <a:pt x="1455" y="3168352"/>
                </a:moveTo>
                <a:cubicBezTo>
                  <a:pt x="205207" y="3400679"/>
                  <a:pt x="634857" y="3494667"/>
                  <a:pt x="960501" y="3505633"/>
                </a:cubicBezTo>
                <a:cubicBezTo>
                  <a:pt x="1028690" y="3627447"/>
                  <a:pt x="1119686" y="3734676"/>
                  <a:pt x="1227538" y="3821974"/>
                </a:cubicBezTo>
                <a:cubicBezTo>
                  <a:pt x="1160267" y="3830083"/>
                  <a:pt x="1089308" y="3833153"/>
                  <a:pt x="1014889" y="3832102"/>
                </a:cubicBezTo>
                <a:cubicBezTo>
                  <a:pt x="621954" y="3837001"/>
                  <a:pt x="201774" y="3729237"/>
                  <a:pt x="6261" y="3480618"/>
                </a:cubicBezTo>
                <a:cubicBezTo>
                  <a:pt x="13084" y="3484795"/>
                  <a:pt x="14745" y="3457252"/>
                  <a:pt x="1455" y="3168352"/>
                </a:cubicBezTo>
                <a:close/>
                <a:moveTo>
                  <a:pt x="3880153" y="3138359"/>
                </a:moveTo>
                <a:cubicBezTo>
                  <a:pt x="3866863" y="3427259"/>
                  <a:pt x="3868524" y="3454802"/>
                  <a:pt x="3875347" y="3450625"/>
                </a:cubicBezTo>
                <a:cubicBezTo>
                  <a:pt x="3706183" y="3641999"/>
                  <a:pt x="3368822" y="3808933"/>
                  <a:pt x="2885642" y="3802109"/>
                </a:cubicBezTo>
                <a:cubicBezTo>
                  <a:pt x="2813626" y="3803007"/>
                  <a:pt x="2740694" y="3800121"/>
                  <a:pt x="2668496" y="3792296"/>
                </a:cubicBezTo>
                <a:cubicBezTo>
                  <a:pt x="2770475" y="3703843"/>
                  <a:pt x="2855364" y="3596451"/>
                  <a:pt x="2918364" y="3475766"/>
                </a:cubicBezTo>
                <a:cubicBezTo>
                  <a:pt x="3244332" y="3465202"/>
                  <a:pt x="3675828" y="3371339"/>
                  <a:pt x="3880153" y="3138359"/>
                </a:cubicBezTo>
                <a:close/>
                <a:moveTo>
                  <a:pt x="2029821" y="3074540"/>
                </a:moveTo>
                <a:cubicBezTo>
                  <a:pt x="2072358" y="3090570"/>
                  <a:pt x="2100256" y="3117016"/>
                  <a:pt x="2101178" y="3147049"/>
                </a:cubicBezTo>
                <a:cubicBezTo>
                  <a:pt x="2102135" y="3178198"/>
                  <a:pt x="2073853" y="3206004"/>
                  <a:pt x="2029821" y="3222855"/>
                </a:cubicBezTo>
                <a:close/>
                <a:moveTo>
                  <a:pt x="1455" y="2758032"/>
                </a:moveTo>
                <a:cubicBezTo>
                  <a:pt x="177591" y="2958870"/>
                  <a:pt x="522539" y="3056328"/>
                  <a:pt x="823260" y="3085716"/>
                </a:cubicBezTo>
                <a:cubicBezTo>
                  <a:pt x="836237" y="3203756"/>
                  <a:pt x="868282" y="3316114"/>
                  <a:pt x="916781" y="3419465"/>
                </a:cubicBezTo>
                <a:cubicBezTo>
                  <a:pt x="553826" y="3407844"/>
                  <a:pt x="185565" y="3298305"/>
                  <a:pt x="6261" y="3070298"/>
                </a:cubicBezTo>
                <a:cubicBezTo>
                  <a:pt x="13084" y="3074475"/>
                  <a:pt x="14745" y="3046932"/>
                  <a:pt x="1455" y="2758032"/>
                </a:cubicBezTo>
                <a:close/>
                <a:moveTo>
                  <a:pt x="3880153" y="2733869"/>
                </a:moveTo>
                <a:cubicBezTo>
                  <a:pt x="3866863" y="3022769"/>
                  <a:pt x="3868524" y="3050312"/>
                  <a:pt x="3875347" y="3046135"/>
                </a:cubicBezTo>
                <a:cubicBezTo>
                  <a:pt x="3714650" y="3227931"/>
                  <a:pt x="3402172" y="3387671"/>
                  <a:pt x="2957054" y="3395450"/>
                </a:cubicBezTo>
                <a:cubicBezTo>
                  <a:pt x="3001703" y="3291967"/>
                  <a:pt x="3030894" y="3180307"/>
                  <a:pt x="3041718" y="3063353"/>
                </a:cubicBezTo>
                <a:cubicBezTo>
                  <a:pt x="3346235" y="3035739"/>
                  <a:pt x="3700756" y="2938426"/>
                  <a:pt x="3880153" y="2733869"/>
                </a:cubicBezTo>
                <a:close/>
                <a:moveTo>
                  <a:pt x="1820161" y="2670546"/>
                </a:moveTo>
                <a:lnTo>
                  <a:pt x="1820161" y="2807794"/>
                </a:lnTo>
                <a:cubicBezTo>
                  <a:pt x="1784534" y="2791726"/>
                  <a:pt x="1761919" y="2767633"/>
                  <a:pt x="1761090" y="2740643"/>
                </a:cubicBezTo>
                <a:cubicBezTo>
                  <a:pt x="1760228" y="2712584"/>
                  <a:pt x="1783091" y="2687237"/>
                  <a:pt x="1820161" y="2670546"/>
                </a:cubicBezTo>
                <a:close/>
                <a:moveTo>
                  <a:pt x="1820161" y="2351698"/>
                </a:moveTo>
                <a:lnTo>
                  <a:pt x="1820161" y="2426781"/>
                </a:lnTo>
                <a:cubicBezTo>
                  <a:pt x="1541058" y="2454722"/>
                  <a:pt x="1332994" y="2587385"/>
                  <a:pt x="1337817" y="2744384"/>
                </a:cubicBezTo>
                <a:cubicBezTo>
                  <a:pt x="1342529" y="2897779"/>
                  <a:pt x="1548926" y="3024362"/>
                  <a:pt x="1820161" y="3051732"/>
                </a:cubicBezTo>
                <a:lnTo>
                  <a:pt x="1820161" y="3217389"/>
                </a:lnTo>
                <a:cubicBezTo>
                  <a:pt x="1786002" y="3201854"/>
                  <a:pt x="1763663" y="3178972"/>
                  <a:pt x="1761274" y="3153060"/>
                </a:cubicBezTo>
                <a:lnTo>
                  <a:pt x="1338460" y="3164281"/>
                </a:lnTo>
                <a:cubicBezTo>
                  <a:pt x="1352256" y="3313879"/>
                  <a:pt x="1556620" y="3434536"/>
                  <a:pt x="1820161" y="3461071"/>
                </a:cubicBezTo>
                <a:lnTo>
                  <a:pt x="1820161" y="3539697"/>
                </a:lnTo>
                <a:lnTo>
                  <a:pt x="2029821" y="3539697"/>
                </a:lnTo>
                <a:lnTo>
                  <a:pt x="2029821" y="3462128"/>
                </a:lnTo>
                <a:cubicBezTo>
                  <a:pt x="2315071" y="3436849"/>
                  <a:pt x="2529344" y="3302606"/>
                  <a:pt x="2524450" y="3143308"/>
                </a:cubicBezTo>
                <a:cubicBezTo>
                  <a:pt x="2519668" y="2987610"/>
                  <a:pt x="2307099" y="2859535"/>
                  <a:pt x="2029821" y="2834965"/>
                </a:cubicBezTo>
                <a:lnTo>
                  <a:pt x="2029821" y="2665297"/>
                </a:lnTo>
                <a:cubicBezTo>
                  <a:pt x="2070848" y="2680600"/>
                  <a:pt x="2098329" y="2705732"/>
                  <a:pt x="2100994" y="2734632"/>
                </a:cubicBezTo>
                <a:lnTo>
                  <a:pt x="2523807" y="2723411"/>
                </a:lnTo>
                <a:cubicBezTo>
                  <a:pt x="2509797" y="2571487"/>
                  <a:pt x="2299247" y="2449410"/>
                  <a:pt x="2029821" y="2425195"/>
                </a:cubicBezTo>
                <a:lnTo>
                  <a:pt x="2029821" y="2351698"/>
                </a:lnTo>
                <a:close/>
                <a:moveTo>
                  <a:pt x="1455" y="2347712"/>
                </a:moveTo>
                <a:cubicBezTo>
                  <a:pt x="183117" y="2554851"/>
                  <a:pt x="544352" y="2652021"/>
                  <a:pt x="851373" y="2678440"/>
                </a:cubicBezTo>
                <a:cubicBezTo>
                  <a:pt x="827251" y="2766976"/>
                  <a:pt x="815133" y="2860130"/>
                  <a:pt x="815133" y="2956114"/>
                </a:cubicBezTo>
                <a:cubicBezTo>
                  <a:pt x="815133" y="2971896"/>
                  <a:pt x="815461" y="2987602"/>
                  <a:pt x="817509" y="3003166"/>
                </a:cubicBezTo>
                <a:cubicBezTo>
                  <a:pt x="488191" y="2976547"/>
                  <a:pt x="169203" y="2867179"/>
                  <a:pt x="6261" y="2659978"/>
                </a:cubicBezTo>
                <a:cubicBezTo>
                  <a:pt x="13084" y="2664155"/>
                  <a:pt x="14745" y="2636612"/>
                  <a:pt x="1455" y="2347712"/>
                </a:cubicBezTo>
                <a:close/>
                <a:moveTo>
                  <a:pt x="3880153" y="2329379"/>
                </a:moveTo>
                <a:cubicBezTo>
                  <a:pt x="3866863" y="2618279"/>
                  <a:pt x="3868524" y="2645822"/>
                  <a:pt x="3875347" y="2641645"/>
                </a:cubicBezTo>
                <a:cubicBezTo>
                  <a:pt x="3725516" y="2811149"/>
                  <a:pt x="3443734" y="2961479"/>
                  <a:pt x="3045509" y="2988274"/>
                </a:cubicBezTo>
                <a:lnTo>
                  <a:pt x="3047133" y="2956114"/>
                </a:lnTo>
                <a:cubicBezTo>
                  <a:pt x="3047133" y="2854429"/>
                  <a:pt x="3033534" y="2755921"/>
                  <a:pt x="3006831" y="2662641"/>
                </a:cubicBezTo>
                <a:cubicBezTo>
                  <a:pt x="3318650" y="2638590"/>
                  <a:pt x="3693842" y="2541819"/>
                  <a:pt x="3880153" y="2329379"/>
                </a:cubicBezTo>
                <a:close/>
                <a:moveTo>
                  <a:pt x="1931133" y="1937697"/>
                </a:moveTo>
                <a:cubicBezTo>
                  <a:pt x="2487898" y="1937697"/>
                  <a:pt x="2939245" y="2388994"/>
                  <a:pt x="2939245" y="2945697"/>
                </a:cubicBezTo>
                <a:cubicBezTo>
                  <a:pt x="2939245" y="3502400"/>
                  <a:pt x="2487898" y="3953697"/>
                  <a:pt x="1931133" y="3953697"/>
                </a:cubicBezTo>
                <a:cubicBezTo>
                  <a:pt x="1374368" y="3953697"/>
                  <a:pt x="923021" y="3502400"/>
                  <a:pt x="923021" y="2945697"/>
                </a:cubicBezTo>
                <a:cubicBezTo>
                  <a:pt x="923021" y="2388994"/>
                  <a:pt x="1374368" y="1937697"/>
                  <a:pt x="1931133" y="1937697"/>
                </a:cubicBezTo>
                <a:close/>
                <a:moveTo>
                  <a:pt x="1455" y="1937392"/>
                </a:moveTo>
                <a:cubicBezTo>
                  <a:pt x="214734" y="2180582"/>
                  <a:pt x="675532" y="2272194"/>
                  <a:pt x="1005427" y="2276729"/>
                </a:cubicBezTo>
                <a:lnTo>
                  <a:pt x="1048467" y="2274995"/>
                </a:lnTo>
                <a:cubicBezTo>
                  <a:pt x="973036" y="2370730"/>
                  <a:pt x="913948" y="2479702"/>
                  <a:pt x="874973" y="2597837"/>
                </a:cubicBezTo>
                <a:cubicBezTo>
                  <a:pt x="525848" y="2578625"/>
                  <a:pt x="178686" y="2468917"/>
                  <a:pt x="6261" y="2249658"/>
                </a:cubicBezTo>
                <a:cubicBezTo>
                  <a:pt x="13084" y="2253835"/>
                  <a:pt x="14745" y="2226292"/>
                  <a:pt x="1455" y="1937392"/>
                </a:cubicBezTo>
                <a:close/>
                <a:moveTo>
                  <a:pt x="3880153" y="1924889"/>
                </a:moveTo>
                <a:cubicBezTo>
                  <a:pt x="3866863" y="2213789"/>
                  <a:pt x="3868524" y="2241332"/>
                  <a:pt x="3875347" y="2237155"/>
                </a:cubicBezTo>
                <a:cubicBezTo>
                  <a:pt x="3717776" y="2415415"/>
                  <a:pt x="3414270" y="2572469"/>
                  <a:pt x="2982846" y="2585687"/>
                </a:cubicBezTo>
                <a:cubicBezTo>
                  <a:pt x="2942265" y="2466665"/>
                  <a:pt x="2881020" y="2357243"/>
                  <a:pt x="2803561" y="2261302"/>
                </a:cubicBezTo>
                <a:cubicBezTo>
                  <a:pt x="2828324" y="2263132"/>
                  <a:pt x="2852587" y="2263902"/>
                  <a:pt x="2876180" y="2264226"/>
                </a:cubicBezTo>
                <a:cubicBezTo>
                  <a:pt x="3206076" y="2259691"/>
                  <a:pt x="3666874" y="2168079"/>
                  <a:pt x="3880153" y="1924889"/>
                </a:cubicBezTo>
                <a:close/>
                <a:moveTo>
                  <a:pt x="2970728" y="1742046"/>
                </a:moveTo>
                <a:cubicBezTo>
                  <a:pt x="3013265" y="1749515"/>
                  <a:pt x="3041163" y="1761838"/>
                  <a:pt x="3042085" y="1775832"/>
                </a:cubicBezTo>
                <a:cubicBezTo>
                  <a:pt x="3043042" y="1790346"/>
                  <a:pt x="3014760" y="1803303"/>
                  <a:pt x="2970728" y="1811155"/>
                </a:cubicBezTo>
                <a:close/>
                <a:moveTo>
                  <a:pt x="2761068" y="1553800"/>
                </a:moveTo>
                <a:lnTo>
                  <a:pt x="2761068" y="1617752"/>
                </a:lnTo>
                <a:cubicBezTo>
                  <a:pt x="2725441" y="1610265"/>
                  <a:pt x="2702826" y="1599039"/>
                  <a:pt x="2701997" y="1586462"/>
                </a:cubicBezTo>
                <a:cubicBezTo>
                  <a:pt x="2701135" y="1573388"/>
                  <a:pt x="2723998" y="1561577"/>
                  <a:pt x="2761068" y="1553800"/>
                </a:cubicBezTo>
                <a:close/>
                <a:moveTo>
                  <a:pt x="2761068" y="1405229"/>
                </a:moveTo>
                <a:lnTo>
                  <a:pt x="2761068" y="1440215"/>
                </a:lnTo>
                <a:cubicBezTo>
                  <a:pt x="2481965" y="1453234"/>
                  <a:pt x="2273901" y="1515050"/>
                  <a:pt x="2278724" y="1588206"/>
                </a:cubicBezTo>
                <a:cubicBezTo>
                  <a:pt x="2283436" y="1659682"/>
                  <a:pt x="2489833" y="1718665"/>
                  <a:pt x="2761068" y="1731418"/>
                </a:cubicBezTo>
                <a:lnTo>
                  <a:pt x="2761068" y="1808608"/>
                </a:lnTo>
                <a:cubicBezTo>
                  <a:pt x="2726909" y="1801369"/>
                  <a:pt x="2704570" y="1790707"/>
                  <a:pt x="2702181" y="1778633"/>
                </a:cubicBezTo>
                <a:lnTo>
                  <a:pt x="2279367" y="1783861"/>
                </a:lnTo>
                <a:cubicBezTo>
                  <a:pt x="2293163" y="1853568"/>
                  <a:pt x="2497527" y="1909790"/>
                  <a:pt x="2761068" y="1922154"/>
                </a:cubicBezTo>
                <a:lnTo>
                  <a:pt x="2761068" y="1958791"/>
                </a:lnTo>
                <a:lnTo>
                  <a:pt x="2970728" y="1958791"/>
                </a:lnTo>
                <a:lnTo>
                  <a:pt x="2970728" y="1922647"/>
                </a:lnTo>
                <a:cubicBezTo>
                  <a:pt x="3255978" y="1910868"/>
                  <a:pt x="3470251" y="1848316"/>
                  <a:pt x="3465357" y="1774089"/>
                </a:cubicBezTo>
                <a:cubicBezTo>
                  <a:pt x="3460575" y="1701540"/>
                  <a:pt x="3248006" y="1641862"/>
                  <a:pt x="2970728" y="1630413"/>
                </a:cubicBezTo>
                <a:lnTo>
                  <a:pt x="2970728" y="1551354"/>
                </a:lnTo>
                <a:cubicBezTo>
                  <a:pt x="3011755" y="1558485"/>
                  <a:pt x="3039236" y="1570195"/>
                  <a:pt x="3041901" y="1583662"/>
                </a:cubicBezTo>
                <a:lnTo>
                  <a:pt x="3464714" y="1578433"/>
                </a:lnTo>
                <a:cubicBezTo>
                  <a:pt x="3450704" y="1507642"/>
                  <a:pt x="3240154" y="1450759"/>
                  <a:pt x="2970728" y="1439476"/>
                </a:cubicBezTo>
                <a:lnTo>
                  <a:pt x="2970728" y="1405229"/>
                </a:lnTo>
                <a:close/>
                <a:moveTo>
                  <a:pt x="2872041" y="1244391"/>
                </a:moveTo>
                <a:cubicBezTo>
                  <a:pt x="3428806" y="1244391"/>
                  <a:pt x="3880153" y="1453922"/>
                  <a:pt x="3880153" y="1712391"/>
                </a:cubicBezTo>
                <a:cubicBezTo>
                  <a:pt x="3880153" y="1970860"/>
                  <a:pt x="3428806" y="2180391"/>
                  <a:pt x="2872041" y="2180391"/>
                </a:cubicBezTo>
                <a:cubicBezTo>
                  <a:pt x="2823092" y="2180391"/>
                  <a:pt x="2774958" y="2178772"/>
                  <a:pt x="2727893" y="2175376"/>
                </a:cubicBezTo>
                <a:cubicBezTo>
                  <a:pt x="2525684" y="1968353"/>
                  <a:pt x="2243385" y="1840114"/>
                  <a:pt x="1931133" y="1840114"/>
                </a:cubicBezTo>
                <a:cubicBezTo>
                  <a:pt x="1612467" y="1840114"/>
                  <a:pt x="1324996" y="1973676"/>
                  <a:pt x="1122380" y="2188572"/>
                </a:cubicBezTo>
                <a:cubicBezTo>
                  <a:pt x="1087421" y="2190857"/>
                  <a:pt x="1051575" y="2191340"/>
                  <a:pt x="1014889" y="2190822"/>
                </a:cubicBezTo>
                <a:cubicBezTo>
                  <a:pt x="621954" y="2195721"/>
                  <a:pt x="201774" y="2087957"/>
                  <a:pt x="6261" y="1839338"/>
                </a:cubicBezTo>
                <a:cubicBezTo>
                  <a:pt x="13084" y="1843515"/>
                  <a:pt x="14745" y="1815972"/>
                  <a:pt x="1455" y="1527072"/>
                </a:cubicBezTo>
                <a:cubicBezTo>
                  <a:pt x="214734" y="1770262"/>
                  <a:pt x="675532" y="1861874"/>
                  <a:pt x="1005427" y="1866409"/>
                </a:cubicBezTo>
                <a:cubicBezTo>
                  <a:pt x="1278600" y="1862654"/>
                  <a:pt x="1641530" y="1799192"/>
                  <a:pt x="1878042" y="1637444"/>
                </a:cubicBezTo>
                <a:cubicBezTo>
                  <a:pt x="1954537" y="1414404"/>
                  <a:pt x="2370521" y="1244391"/>
                  <a:pt x="2872041" y="1244391"/>
                </a:cubicBezTo>
                <a:close/>
                <a:moveTo>
                  <a:pt x="1455" y="1116752"/>
                </a:moveTo>
                <a:cubicBezTo>
                  <a:pt x="214734" y="1359942"/>
                  <a:pt x="675532" y="1451554"/>
                  <a:pt x="1005427" y="1456089"/>
                </a:cubicBezTo>
                <a:cubicBezTo>
                  <a:pt x="1335323" y="1451554"/>
                  <a:pt x="1796121" y="1359942"/>
                  <a:pt x="2009400" y="1116752"/>
                </a:cubicBezTo>
                <a:cubicBezTo>
                  <a:pt x="1996110" y="1405652"/>
                  <a:pt x="1997771" y="1433195"/>
                  <a:pt x="2004594" y="1429018"/>
                </a:cubicBezTo>
                <a:cubicBezTo>
                  <a:pt x="1835430" y="1620392"/>
                  <a:pt x="1498069" y="1787326"/>
                  <a:pt x="1014889" y="1780502"/>
                </a:cubicBezTo>
                <a:cubicBezTo>
                  <a:pt x="621954" y="1785401"/>
                  <a:pt x="201774" y="1677637"/>
                  <a:pt x="6261" y="1429018"/>
                </a:cubicBezTo>
                <a:cubicBezTo>
                  <a:pt x="13084" y="1433195"/>
                  <a:pt x="14745" y="1405652"/>
                  <a:pt x="1455" y="1116752"/>
                </a:cubicBezTo>
                <a:close/>
                <a:moveTo>
                  <a:pt x="1455" y="706432"/>
                </a:moveTo>
                <a:cubicBezTo>
                  <a:pt x="214734" y="949622"/>
                  <a:pt x="675532" y="1041234"/>
                  <a:pt x="1005427" y="1045769"/>
                </a:cubicBezTo>
                <a:cubicBezTo>
                  <a:pt x="1335323" y="1041234"/>
                  <a:pt x="1796121" y="949622"/>
                  <a:pt x="2009400" y="706432"/>
                </a:cubicBezTo>
                <a:cubicBezTo>
                  <a:pt x="1996110" y="995332"/>
                  <a:pt x="1997771" y="1022875"/>
                  <a:pt x="2004594" y="1018698"/>
                </a:cubicBezTo>
                <a:cubicBezTo>
                  <a:pt x="1835430" y="1210072"/>
                  <a:pt x="1498069" y="1377006"/>
                  <a:pt x="1014889" y="1370182"/>
                </a:cubicBezTo>
                <a:cubicBezTo>
                  <a:pt x="621954" y="1375081"/>
                  <a:pt x="201774" y="1267317"/>
                  <a:pt x="6261" y="1018698"/>
                </a:cubicBezTo>
                <a:cubicBezTo>
                  <a:pt x="13084" y="1022875"/>
                  <a:pt x="14745" y="995332"/>
                  <a:pt x="1455" y="706432"/>
                </a:cubicBezTo>
                <a:close/>
                <a:moveTo>
                  <a:pt x="1106799" y="489687"/>
                </a:moveTo>
                <a:cubicBezTo>
                  <a:pt x="1149336" y="497156"/>
                  <a:pt x="1177233" y="509479"/>
                  <a:pt x="1178156" y="523473"/>
                </a:cubicBezTo>
                <a:cubicBezTo>
                  <a:pt x="1179112" y="537987"/>
                  <a:pt x="1150831" y="550944"/>
                  <a:pt x="1106799" y="558796"/>
                </a:cubicBezTo>
                <a:close/>
                <a:moveTo>
                  <a:pt x="897139" y="301441"/>
                </a:moveTo>
                <a:lnTo>
                  <a:pt x="897139" y="365393"/>
                </a:lnTo>
                <a:cubicBezTo>
                  <a:pt x="861512" y="357906"/>
                  <a:pt x="838897" y="346680"/>
                  <a:pt x="838068" y="334103"/>
                </a:cubicBezTo>
                <a:cubicBezTo>
                  <a:pt x="837206" y="321029"/>
                  <a:pt x="860069" y="309218"/>
                  <a:pt x="897139" y="301441"/>
                </a:cubicBezTo>
                <a:close/>
                <a:moveTo>
                  <a:pt x="897139" y="152870"/>
                </a:moveTo>
                <a:lnTo>
                  <a:pt x="897139" y="187856"/>
                </a:lnTo>
                <a:cubicBezTo>
                  <a:pt x="618036" y="200875"/>
                  <a:pt x="409972" y="262691"/>
                  <a:pt x="414795" y="335847"/>
                </a:cubicBezTo>
                <a:cubicBezTo>
                  <a:pt x="419507" y="407323"/>
                  <a:pt x="625904" y="466306"/>
                  <a:pt x="897139" y="479059"/>
                </a:cubicBezTo>
                <a:lnTo>
                  <a:pt x="897139" y="556249"/>
                </a:lnTo>
                <a:cubicBezTo>
                  <a:pt x="862980" y="549010"/>
                  <a:pt x="840641" y="538348"/>
                  <a:pt x="838251" y="526274"/>
                </a:cubicBezTo>
                <a:lnTo>
                  <a:pt x="415438" y="531502"/>
                </a:lnTo>
                <a:cubicBezTo>
                  <a:pt x="429234" y="601209"/>
                  <a:pt x="633598" y="657431"/>
                  <a:pt x="897139" y="669795"/>
                </a:cubicBezTo>
                <a:lnTo>
                  <a:pt x="897139" y="706432"/>
                </a:lnTo>
                <a:lnTo>
                  <a:pt x="1106799" y="706432"/>
                </a:lnTo>
                <a:lnTo>
                  <a:pt x="1106799" y="670288"/>
                </a:lnTo>
                <a:cubicBezTo>
                  <a:pt x="1392049" y="658509"/>
                  <a:pt x="1606322" y="595956"/>
                  <a:pt x="1601428" y="521730"/>
                </a:cubicBezTo>
                <a:cubicBezTo>
                  <a:pt x="1596646" y="449181"/>
                  <a:pt x="1384077" y="389502"/>
                  <a:pt x="1106799" y="378054"/>
                </a:cubicBezTo>
                <a:lnTo>
                  <a:pt x="1106799" y="298995"/>
                </a:lnTo>
                <a:cubicBezTo>
                  <a:pt x="1147826" y="306126"/>
                  <a:pt x="1175307" y="317836"/>
                  <a:pt x="1177972" y="331303"/>
                </a:cubicBezTo>
                <a:lnTo>
                  <a:pt x="1600785" y="326074"/>
                </a:lnTo>
                <a:cubicBezTo>
                  <a:pt x="1586775" y="255283"/>
                  <a:pt x="1376225" y="198400"/>
                  <a:pt x="1106799" y="187117"/>
                </a:cubicBezTo>
                <a:lnTo>
                  <a:pt x="1106799" y="152870"/>
                </a:lnTo>
                <a:close/>
                <a:moveTo>
                  <a:pt x="1008112" y="0"/>
                </a:moveTo>
                <a:cubicBezTo>
                  <a:pt x="1564877" y="0"/>
                  <a:pt x="2016224" y="209531"/>
                  <a:pt x="2016224" y="468000"/>
                </a:cubicBezTo>
                <a:cubicBezTo>
                  <a:pt x="2016224" y="726469"/>
                  <a:pt x="1564877" y="936000"/>
                  <a:pt x="1008112" y="936000"/>
                </a:cubicBezTo>
                <a:cubicBezTo>
                  <a:pt x="451347" y="936000"/>
                  <a:pt x="0" y="726469"/>
                  <a:pt x="0" y="468000"/>
                </a:cubicBezTo>
                <a:cubicBezTo>
                  <a:pt x="0" y="209531"/>
                  <a:pt x="451347" y="0"/>
                  <a:pt x="10081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8" name="Round Same Side Corner Rectangle 8">
            <a:extLst>
              <a:ext uri="{FF2B5EF4-FFF2-40B4-BE49-F238E27FC236}">
                <a16:creationId xmlns:a16="http://schemas.microsoft.com/office/drawing/2014/main" id="{A76BCA99-0397-4400-8A42-1B797EDC9AB9}"/>
              </a:ext>
            </a:extLst>
          </p:cNvPr>
          <p:cNvSpPr/>
          <p:nvPr/>
        </p:nvSpPr>
        <p:spPr>
          <a:xfrm>
            <a:off x="5382938" y="3913650"/>
            <a:ext cx="305195" cy="532498"/>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9" name="Round Same Side Corner Rectangle 20">
            <a:extLst>
              <a:ext uri="{FF2B5EF4-FFF2-40B4-BE49-F238E27FC236}">
                <a16:creationId xmlns:a16="http://schemas.microsoft.com/office/drawing/2014/main" id="{16E8DB1B-684B-469E-B3AE-350642DE7F0B}"/>
              </a:ext>
            </a:extLst>
          </p:cNvPr>
          <p:cNvSpPr/>
          <p:nvPr/>
        </p:nvSpPr>
        <p:spPr>
          <a:xfrm rot="10800000">
            <a:off x="7050296" y="3079287"/>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0" name="Block Arc 41">
            <a:extLst>
              <a:ext uri="{FF2B5EF4-FFF2-40B4-BE49-F238E27FC236}">
                <a16:creationId xmlns:a16="http://schemas.microsoft.com/office/drawing/2014/main" id="{338BD254-98BA-488A-A0C4-87F92FC928D5}"/>
              </a:ext>
            </a:extLst>
          </p:cNvPr>
          <p:cNvSpPr/>
          <p:nvPr/>
        </p:nvSpPr>
        <p:spPr>
          <a:xfrm>
            <a:off x="3696185" y="3042254"/>
            <a:ext cx="384955" cy="615223"/>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Tree>
    <p:extLst>
      <p:ext uri="{BB962C8B-B14F-4D97-AF65-F5344CB8AC3E}">
        <p14:creationId xmlns:p14="http://schemas.microsoft.com/office/powerpoint/2010/main" val="23861781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p:txBody>
          <a:bodyPr/>
          <a:lstStyle/>
          <a:p>
            <a:r>
              <a:rPr lang="en-US" dirty="0"/>
              <a:t>Infographic Style</a:t>
            </a:r>
          </a:p>
        </p:txBody>
      </p:sp>
      <p:grpSp>
        <p:nvGrpSpPr>
          <p:cNvPr id="40" name="Group 30">
            <a:extLst>
              <a:ext uri="{FF2B5EF4-FFF2-40B4-BE49-F238E27FC236}">
                <a16:creationId xmlns:a16="http://schemas.microsoft.com/office/drawing/2014/main" id="{69C6C53C-3CB8-481D-AA0B-134445EF1D12}"/>
              </a:ext>
            </a:extLst>
          </p:cNvPr>
          <p:cNvGrpSpPr/>
          <p:nvPr/>
        </p:nvGrpSpPr>
        <p:grpSpPr>
          <a:xfrm>
            <a:off x="204154" y="113573"/>
            <a:ext cx="3586796" cy="915127"/>
            <a:chOff x="3659400" y="1564832"/>
            <a:chExt cx="1825200" cy="1368176"/>
          </a:xfrm>
          <a:solidFill>
            <a:srgbClr val="92D050"/>
          </a:solidFill>
        </p:grpSpPr>
        <p:sp>
          <p:nvSpPr>
            <p:cNvPr id="41" name="Rectangle 4">
              <a:extLst>
                <a:ext uri="{FF2B5EF4-FFF2-40B4-BE49-F238E27FC236}">
                  <a16:creationId xmlns:a16="http://schemas.microsoft.com/office/drawing/2014/main" id="{D515C913-F3C7-47DA-98D4-DBF619C98491}"/>
                </a:ext>
              </a:extLst>
            </p:cNvPr>
            <p:cNvSpPr/>
            <p:nvPr/>
          </p:nvSpPr>
          <p:spPr>
            <a:xfrm>
              <a:off x="3659400" y="1564832"/>
              <a:ext cx="1825200" cy="1080443"/>
            </a:xfrm>
            <a:prstGeom prst="rect">
              <a:avLst/>
            </a:prstGeom>
            <a:grpFill/>
            <a:ln>
              <a:solidFill>
                <a:srgbClr val="92D050"/>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42" name="Isosceles Triangle 9">
              <a:extLst>
                <a:ext uri="{FF2B5EF4-FFF2-40B4-BE49-F238E27FC236}">
                  <a16:creationId xmlns:a16="http://schemas.microsoft.com/office/drawing/2014/main" id="{0D87FF4E-59EA-4A4E-86E3-D86AB20C312C}"/>
                </a:ext>
              </a:extLst>
            </p:cNvPr>
            <p:cNvSpPr/>
            <p:nvPr/>
          </p:nvSpPr>
          <p:spPr>
            <a:xfrm rot="10800000" flipH="1">
              <a:off x="4558384" y="2625770"/>
              <a:ext cx="921716" cy="307238"/>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402336 w 1060704"/>
                <a:gd name="connsiteY0" fmla="*/ 921715 h 921715"/>
                <a:gd name="connsiteX1" fmla="*/ 0 w 1060704"/>
                <a:gd name="connsiteY1" fmla="*/ 0 h 921715"/>
                <a:gd name="connsiteX2" fmla="*/ 1060704 w 1060704"/>
                <a:gd name="connsiteY2" fmla="*/ 914400 h 921715"/>
                <a:gd name="connsiteX3" fmla="*/ 402336 w 1060704"/>
                <a:gd name="connsiteY3" fmla="*/ 921715 h 921715"/>
                <a:gd name="connsiteX0" fmla="*/ 263348 w 921716"/>
                <a:gd name="connsiteY0" fmla="*/ 307238 h 307238"/>
                <a:gd name="connsiteX1" fmla="*/ 0 w 921716"/>
                <a:gd name="connsiteY1" fmla="*/ 0 h 307238"/>
                <a:gd name="connsiteX2" fmla="*/ 921716 w 921716"/>
                <a:gd name="connsiteY2" fmla="*/ 299923 h 307238"/>
                <a:gd name="connsiteX3" fmla="*/ 263348 w 921716"/>
                <a:gd name="connsiteY3" fmla="*/ 307238 h 307238"/>
              </a:gdLst>
              <a:ahLst/>
              <a:cxnLst>
                <a:cxn ang="0">
                  <a:pos x="connsiteX0" y="connsiteY0"/>
                </a:cxn>
                <a:cxn ang="0">
                  <a:pos x="connsiteX1" y="connsiteY1"/>
                </a:cxn>
                <a:cxn ang="0">
                  <a:pos x="connsiteX2" y="connsiteY2"/>
                </a:cxn>
                <a:cxn ang="0">
                  <a:pos x="connsiteX3" y="connsiteY3"/>
                </a:cxn>
              </a:cxnLst>
              <a:rect l="l" t="t" r="r" b="b"/>
              <a:pathLst>
                <a:path w="921716" h="307238">
                  <a:moveTo>
                    <a:pt x="263348" y="307238"/>
                  </a:moveTo>
                  <a:lnTo>
                    <a:pt x="0" y="0"/>
                  </a:lnTo>
                  <a:lnTo>
                    <a:pt x="921716" y="299923"/>
                  </a:lnTo>
                  <a:lnTo>
                    <a:pt x="263348" y="307238"/>
                  </a:lnTo>
                  <a:close/>
                </a:path>
              </a:pathLst>
            </a:custGeom>
            <a:grpFill/>
            <a:ln>
              <a:solidFill>
                <a:srgbClr val="92D050"/>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43" name="CuadroTexto 42">
            <a:extLst>
              <a:ext uri="{FF2B5EF4-FFF2-40B4-BE49-F238E27FC236}">
                <a16:creationId xmlns:a16="http://schemas.microsoft.com/office/drawing/2014/main" id="{8771C32C-A989-491B-B341-AD4589971348}"/>
              </a:ext>
            </a:extLst>
          </p:cNvPr>
          <p:cNvSpPr txBox="1"/>
          <p:nvPr/>
        </p:nvSpPr>
        <p:spPr>
          <a:xfrm>
            <a:off x="647882" y="114400"/>
            <a:ext cx="3134224" cy="646331"/>
          </a:xfrm>
          <a:prstGeom prst="rect">
            <a:avLst/>
          </a:prstGeom>
          <a:noFill/>
          <a:ln>
            <a:solidFill>
              <a:srgbClr val="92D050"/>
            </a:solidFill>
          </a:ln>
        </p:spPr>
        <p:txBody>
          <a:bodyPr wrap="square" rtlCol="0">
            <a:spAutoFit/>
          </a:bodyPr>
          <a:lstStyle/>
          <a:p>
            <a:pPr algn="ctr"/>
            <a:r>
              <a:rPr lang="es-EC" altLang="ko-KR" b="1" dirty="0">
                <a:solidFill>
                  <a:schemeClr val="bg1"/>
                </a:solidFill>
                <a:latin typeface="Times New Roman" panose="02020603050405020304" pitchFamily="18" charset="0"/>
                <a:cs typeface="Times New Roman" panose="02020603050405020304" pitchFamily="18" charset="0"/>
              </a:rPr>
              <a:t>Instrumento Recolección Datos</a:t>
            </a:r>
            <a:endParaRPr lang="ko-KR" altLang="en-US" b="1" dirty="0">
              <a:solidFill>
                <a:schemeClr val="bg1"/>
              </a:solidFill>
              <a:latin typeface="Times New Roman" panose="02020603050405020304" pitchFamily="18" charset="0"/>
              <a:cs typeface="Times New Roman" panose="02020603050405020304" pitchFamily="18" charset="0"/>
            </a:endParaRPr>
          </a:p>
        </p:txBody>
      </p:sp>
      <p:sp>
        <p:nvSpPr>
          <p:cNvPr id="44" name="Rectangle 7">
            <a:extLst>
              <a:ext uri="{FF2B5EF4-FFF2-40B4-BE49-F238E27FC236}">
                <a16:creationId xmlns:a16="http://schemas.microsoft.com/office/drawing/2014/main" id="{B93E063D-2AAA-47B6-8FAF-EB11E1C590C6}"/>
              </a:ext>
            </a:extLst>
          </p:cNvPr>
          <p:cNvSpPr/>
          <p:nvPr/>
        </p:nvSpPr>
        <p:spPr>
          <a:xfrm>
            <a:off x="273785" y="198657"/>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73" name="Group 41">
            <a:extLst>
              <a:ext uri="{FF2B5EF4-FFF2-40B4-BE49-F238E27FC236}">
                <a16:creationId xmlns:a16="http://schemas.microsoft.com/office/drawing/2014/main" id="{2BDD0DB4-0FEF-4176-876E-B62424F58427}"/>
              </a:ext>
            </a:extLst>
          </p:cNvPr>
          <p:cNvGrpSpPr/>
          <p:nvPr/>
        </p:nvGrpSpPr>
        <p:grpSpPr>
          <a:xfrm>
            <a:off x="438815" y="1400892"/>
            <a:ext cx="2472216" cy="2160850"/>
            <a:chOff x="1295083" y="4142943"/>
            <a:chExt cx="4669297" cy="2160850"/>
          </a:xfrm>
        </p:grpSpPr>
        <p:sp>
          <p:nvSpPr>
            <p:cNvPr id="74" name="TextBox 42">
              <a:extLst>
                <a:ext uri="{FF2B5EF4-FFF2-40B4-BE49-F238E27FC236}">
                  <a16:creationId xmlns:a16="http://schemas.microsoft.com/office/drawing/2014/main" id="{58D62DA9-436E-42DC-A8E1-FEBE0E64CE22}"/>
                </a:ext>
              </a:extLst>
            </p:cNvPr>
            <p:cNvSpPr txBox="1"/>
            <p:nvPr/>
          </p:nvSpPr>
          <p:spPr>
            <a:xfrm>
              <a:off x="1662222" y="4734133"/>
              <a:ext cx="3647458" cy="1569660"/>
            </a:xfrm>
            <a:prstGeom prst="rect">
              <a:avLst/>
            </a:prstGeom>
            <a:noFill/>
          </p:spPr>
          <p:txBody>
            <a:bodyPr wrap="square" rtlCol="0">
              <a:spAutoFit/>
            </a:bodyPr>
            <a:lstStyle/>
            <a:p>
              <a:pPr algn="ctr"/>
              <a:r>
                <a:rPr lang="es-ES" altLang="ko-KR" sz="1600" dirty="0">
                  <a:solidFill>
                    <a:schemeClr val="tx2"/>
                  </a:solidFill>
                  <a:latin typeface="Times New Roman" panose="02020603050405020304" pitchFamily="18" charset="0"/>
                  <a:cs typeface="Times New Roman" panose="02020603050405020304" pitchFamily="18" charset="0"/>
                </a:rPr>
                <a:t>Preguntas para identificar el conocimiento de transacciones FINTECH.</a:t>
              </a:r>
            </a:p>
            <a:p>
              <a:pPr algn="ctr"/>
              <a:r>
                <a:rPr lang="es-ES" altLang="ko-KR" sz="1600" dirty="0">
                  <a:solidFill>
                    <a:schemeClr val="tx2"/>
                  </a:solidFill>
                  <a:latin typeface="Times New Roman" panose="02020603050405020304" pitchFamily="18" charset="0"/>
                  <a:cs typeface="Times New Roman" panose="02020603050405020304" pitchFamily="18" charset="0"/>
                </a:rPr>
                <a:t>(3 preguntas)</a:t>
              </a:r>
            </a:p>
          </p:txBody>
        </p:sp>
        <p:sp>
          <p:nvSpPr>
            <p:cNvPr id="75" name="TextBox 43">
              <a:extLst>
                <a:ext uri="{FF2B5EF4-FFF2-40B4-BE49-F238E27FC236}">
                  <a16:creationId xmlns:a16="http://schemas.microsoft.com/office/drawing/2014/main" id="{D16CAAF1-F9A3-4EF8-88EE-8AF27F80A036}"/>
                </a:ext>
              </a:extLst>
            </p:cNvPr>
            <p:cNvSpPr txBox="1"/>
            <p:nvPr/>
          </p:nvSpPr>
          <p:spPr>
            <a:xfrm>
              <a:off x="1295083" y="4142943"/>
              <a:ext cx="4669297" cy="584775"/>
            </a:xfrm>
            <a:prstGeom prst="rect">
              <a:avLst/>
            </a:prstGeom>
            <a:noFill/>
          </p:spPr>
          <p:txBody>
            <a:bodyPr wrap="square" rtlCol="0">
              <a:spAutoFit/>
            </a:bodyPr>
            <a:lstStyle/>
            <a:p>
              <a:pPr algn="ctr"/>
              <a:r>
                <a:rPr lang="es-ES" altLang="ko-KR" sz="1600" b="1" dirty="0">
                  <a:solidFill>
                    <a:schemeClr val="tx2"/>
                  </a:solidFill>
                  <a:latin typeface="Times New Roman" panose="02020603050405020304" pitchFamily="18" charset="0"/>
                  <a:cs typeface="Times New Roman" panose="02020603050405020304" pitchFamily="18" charset="0"/>
                </a:rPr>
                <a:t>F. Conocimiento y Accesibilidad FINTECH</a:t>
              </a:r>
            </a:p>
          </p:txBody>
        </p:sp>
      </p:grpSp>
      <p:sp>
        <p:nvSpPr>
          <p:cNvPr id="82" name="Oval 21">
            <a:extLst>
              <a:ext uri="{FF2B5EF4-FFF2-40B4-BE49-F238E27FC236}">
                <a16:creationId xmlns:a16="http://schemas.microsoft.com/office/drawing/2014/main" id="{C5802211-6B51-419D-82AF-65BEBC7FAFD7}"/>
              </a:ext>
            </a:extLst>
          </p:cNvPr>
          <p:cNvSpPr>
            <a:spLocks noChangeAspect="1"/>
          </p:cNvSpPr>
          <p:nvPr/>
        </p:nvSpPr>
        <p:spPr>
          <a:xfrm>
            <a:off x="5777237" y="3465906"/>
            <a:ext cx="396750" cy="40006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3" name="Rectangle 9">
            <a:extLst>
              <a:ext uri="{FF2B5EF4-FFF2-40B4-BE49-F238E27FC236}">
                <a16:creationId xmlns:a16="http://schemas.microsoft.com/office/drawing/2014/main" id="{8F085443-8F43-4BC7-9243-2C94A3A17566}"/>
              </a:ext>
            </a:extLst>
          </p:cNvPr>
          <p:cNvSpPr/>
          <p:nvPr/>
        </p:nvSpPr>
        <p:spPr>
          <a:xfrm>
            <a:off x="3175414" y="3531983"/>
            <a:ext cx="356493" cy="333708"/>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Rectangle 23">
            <a:extLst>
              <a:ext uri="{FF2B5EF4-FFF2-40B4-BE49-F238E27FC236}">
                <a16:creationId xmlns:a16="http://schemas.microsoft.com/office/drawing/2014/main" id="{DC249DDD-EB2A-4B18-85B9-CFC72BB16209}"/>
              </a:ext>
            </a:extLst>
          </p:cNvPr>
          <p:cNvSpPr/>
          <p:nvPr/>
        </p:nvSpPr>
        <p:spPr>
          <a:xfrm>
            <a:off x="5229498" y="2488135"/>
            <a:ext cx="422954" cy="248792"/>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5" name="Rectangle 30">
            <a:extLst>
              <a:ext uri="{FF2B5EF4-FFF2-40B4-BE49-F238E27FC236}">
                <a16:creationId xmlns:a16="http://schemas.microsoft.com/office/drawing/2014/main" id="{30A01B20-D95B-4390-833A-49FD6EDD0C85}"/>
              </a:ext>
            </a:extLst>
          </p:cNvPr>
          <p:cNvSpPr/>
          <p:nvPr/>
        </p:nvSpPr>
        <p:spPr>
          <a:xfrm>
            <a:off x="3745014" y="2453299"/>
            <a:ext cx="319399" cy="31846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6" name="Oval 7">
            <a:extLst>
              <a:ext uri="{FF2B5EF4-FFF2-40B4-BE49-F238E27FC236}">
                <a16:creationId xmlns:a16="http://schemas.microsoft.com/office/drawing/2014/main" id="{76BB8FA1-7E8D-426A-A2C8-4EB7794F11B2}"/>
              </a:ext>
            </a:extLst>
          </p:cNvPr>
          <p:cNvSpPr/>
          <p:nvPr/>
        </p:nvSpPr>
        <p:spPr>
          <a:xfrm>
            <a:off x="3724346" y="4621987"/>
            <a:ext cx="378792" cy="378792"/>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7" name="Block Arc 14">
            <a:extLst>
              <a:ext uri="{FF2B5EF4-FFF2-40B4-BE49-F238E27FC236}">
                <a16:creationId xmlns:a16="http://schemas.microsoft.com/office/drawing/2014/main" id="{676D8BC6-D628-4244-822F-9505FB062707}"/>
              </a:ext>
            </a:extLst>
          </p:cNvPr>
          <p:cNvSpPr/>
          <p:nvPr/>
        </p:nvSpPr>
        <p:spPr>
          <a:xfrm rot="16200000">
            <a:off x="5242730" y="4613008"/>
            <a:ext cx="396489" cy="396751"/>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nvGrpSpPr>
          <p:cNvPr id="131" name="그룹 47">
            <a:extLst>
              <a:ext uri="{FF2B5EF4-FFF2-40B4-BE49-F238E27FC236}">
                <a16:creationId xmlns:a16="http://schemas.microsoft.com/office/drawing/2014/main" id="{205747D6-3E70-49BB-A655-ACC0AD76C6B1}"/>
              </a:ext>
            </a:extLst>
          </p:cNvPr>
          <p:cNvGrpSpPr/>
          <p:nvPr/>
        </p:nvGrpSpPr>
        <p:grpSpPr>
          <a:xfrm>
            <a:off x="2897005" y="1506660"/>
            <a:ext cx="5421616" cy="2999203"/>
            <a:chOff x="3360334" y="2373247"/>
            <a:chExt cx="5421616" cy="2999203"/>
          </a:xfrm>
        </p:grpSpPr>
        <p:sp>
          <p:nvSpPr>
            <p:cNvPr id="132" name="Oval 94">
              <a:extLst>
                <a:ext uri="{FF2B5EF4-FFF2-40B4-BE49-F238E27FC236}">
                  <a16:creationId xmlns:a16="http://schemas.microsoft.com/office/drawing/2014/main" id="{03F1932B-E986-497F-A1B0-CA9B0B23230F}"/>
                </a:ext>
              </a:extLst>
            </p:cNvPr>
            <p:cNvSpPr/>
            <p:nvPr/>
          </p:nvSpPr>
          <p:spPr>
            <a:xfrm>
              <a:off x="3360334" y="2373247"/>
              <a:ext cx="725420" cy="7254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3" name="Oval 95">
              <a:extLst>
                <a:ext uri="{FF2B5EF4-FFF2-40B4-BE49-F238E27FC236}">
                  <a16:creationId xmlns:a16="http://schemas.microsoft.com/office/drawing/2014/main" id="{D062307A-EE97-4E39-9BD9-A66D8A736C03}"/>
                </a:ext>
              </a:extLst>
            </p:cNvPr>
            <p:cNvSpPr/>
            <p:nvPr/>
          </p:nvSpPr>
          <p:spPr>
            <a:xfrm>
              <a:off x="4038592" y="3917155"/>
              <a:ext cx="725420" cy="7254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4" name="Oval 96">
              <a:extLst>
                <a:ext uri="{FF2B5EF4-FFF2-40B4-BE49-F238E27FC236}">
                  <a16:creationId xmlns:a16="http://schemas.microsoft.com/office/drawing/2014/main" id="{8E695612-F555-4860-A507-812A5506B135}"/>
                </a:ext>
              </a:extLst>
            </p:cNvPr>
            <p:cNvSpPr/>
            <p:nvPr/>
          </p:nvSpPr>
          <p:spPr>
            <a:xfrm>
              <a:off x="5636155" y="4647030"/>
              <a:ext cx="725420" cy="7254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5" name="Oval 97">
              <a:extLst>
                <a:ext uri="{FF2B5EF4-FFF2-40B4-BE49-F238E27FC236}">
                  <a16:creationId xmlns:a16="http://schemas.microsoft.com/office/drawing/2014/main" id="{9C0BC786-5E87-4A0D-AAC1-D377F80532D9}"/>
                </a:ext>
              </a:extLst>
            </p:cNvPr>
            <p:cNvSpPr/>
            <p:nvPr/>
          </p:nvSpPr>
          <p:spPr>
            <a:xfrm>
              <a:off x="7307483" y="3935887"/>
              <a:ext cx="725420" cy="7254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6" name="Oval 98">
              <a:extLst>
                <a:ext uri="{FF2B5EF4-FFF2-40B4-BE49-F238E27FC236}">
                  <a16:creationId xmlns:a16="http://schemas.microsoft.com/office/drawing/2014/main" id="{C8BC3D77-5540-4B0E-9C64-97492B340223}"/>
                </a:ext>
              </a:extLst>
            </p:cNvPr>
            <p:cNvSpPr/>
            <p:nvPr/>
          </p:nvSpPr>
          <p:spPr>
            <a:xfrm>
              <a:off x="8056530" y="2410829"/>
              <a:ext cx="725420" cy="7254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42" name="그룹 43">
              <a:extLst>
                <a:ext uri="{FF2B5EF4-FFF2-40B4-BE49-F238E27FC236}">
                  <a16:creationId xmlns:a16="http://schemas.microsoft.com/office/drawing/2014/main" id="{46DA8990-CA55-42C6-8008-6A37CEF83035}"/>
                </a:ext>
              </a:extLst>
            </p:cNvPr>
            <p:cNvGrpSpPr/>
            <p:nvPr/>
          </p:nvGrpSpPr>
          <p:grpSpPr>
            <a:xfrm>
              <a:off x="4208243" y="2644948"/>
              <a:ext cx="940156" cy="1298632"/>
              <a:chOff x="4208243" y="2644948"/>
              <a:chExt cx="940156" cy="1298632"/>
            </a:xfrm>
          </p:grpSpPr>
          <p:sp>
            <p:nvSpPr>
              <p:cNvPr id="152" name="Rectangle 15">
                <a:extLst>
                  <a:ext uri="{FF2B5EF4-FFF2-40B4-BE49-F238E27FC236}">
                    <a16:creationId xmlns:a16="http://schemas.microsoft.com/office/drawing/2014/main" id="{569B53D1-6D58-4F5E-A42C-9D9A8B1BD4CA}"/>
                  </a:ext>
                </a:extLst>
              </p:cNvPr>
              <p:cNvSpPr/>
              <p:nvPr/>
            </p:nvSpPr>
            <p:spPr>
              <a:xfrm rot="10800000">
                <a:off x="4208243" y="2644948"/>
                <a:ext cx="940156" cy="907440"/>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3" name="직사각형 39">
                <a:extLst>
                  <a:ext uri="{FF2B5EF4-FFF2-40B4-BE49-F238E27FC236}">
                    <a16:creationId xmlns:a16="http://schemas.microsoft.com/office/drawing/2014/main" id="{82A6E550-D49E-4517-968A-C03007210848}"/>
                  </a:ext>
                </a:extLst>
              </p:cNvPr>
              <p:cNvSpPr/>
              <p:nvPr/>
            </p:nvSpPr>
            <p:spPr>
              <a:xfrm rot="8013803">
                <a:off x="4525257" y="3527303"/>
                <a:ext cx="665367" cy="1671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43" name="그룹 44">
              <a:extLst>
                <a:ext uri="{FF2B5EF4-FFF2-40B4-BE49-F238E27FC236}">
                  <a16:creationId xmlns:a16="http://schemas.microsoft.com/office/drawing/2014/main" id="{42AA5D78-5333-4EAD-BF42-6D3BBE1EA1E8}"/>
                </a:ext>
              </a:extLst>
            </p:cNvPr>
            <p:cNvGrpSpPr/>
            <p:nvPr/>
          </p:nvGrpSpPr>
          <p:grpSpPr>
            <a:xfrm>
              <a:off x="4949768" y="3468925"/>
              <a:ext cx="1023989" cy="1021535"/>
              <a:chOff x="4949768" y="3468925"/>
              <a:chExt cx="1023989" cy="1021535"/>
            </a:xfrm>
          </p:grpSpPr>
          <p:sp>
            <p:nvSpPr>
              <p:cNvPr id="150" name="Rectangle 15">
                <a:extLst>
                  <a:ext uri="{FF2B5EF4-FFF2-40B4-BE49-F238E27FC236}">
                    <a16:creationId xmlns:a16="http://schemas.microsoft.com/office/drawing/2014/main" id="{4656EF2B-8BBB-431B-8508-6DEC95608B23}"/>
                  </a:ext>
                </a:extLst>
              </p:cNvPr>
              <p:cNvSpPr/>
              <p:nvPr/>
            </p:nvSpPr>
            <p:spPr>
              <a:xfrm rot="8033242">
                <a:off x="4933409" y="3485284"/>
                <a:ext cx="940158" cy="907439"/>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1" name="직사각형 40">
                <a:extLst>
                  <a:ext uri="{FF2B5EF4-FFF2-40B4-BE49-F238E27FC236}">
                    <a16:creationId xmlns:a16="http://schemas.microsoft.com/office/drawing/2014/main" id="{44D6DA46-C040-49CF-B1B3-A1F3FF708C93}"/>
                  </a:ext>
                </a:extLst>
              </p:cNvPr>
              <p:cNvSpPr/>
              <p:nvPr/>
            </p:nvSpPr>
            <p:spPr>
              <a:xfrm rot="5400000">
                <a:off x="5557480" y="4074183"/>
                <a:ext cx="665367" cy="1671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44" name="그룹 45">
              <a:extLst>
                <a:ext uri="{FF2B5EF4-FFF2-40B4-BE49-F238E27FC236}">
                  <a16:creationId xmlns:a16="http://schemas.microsoft.com/office/drawing/2014/main" id="{2DBD69D2-B52B-4C51-8B2F-3F9B55E724CD}"/>
                </a:ext>
              </a:extLst>
            </p:cNvPr>
            <p:cNvGrpSpPr/>
            <p:nvPr/>
          </p:nvGrpSpPr>
          <p:grpSpPr>
            <a:xfrm>
              <a:off x="6039431" y="3513963"/>
              <a:ext cx="1041907" cy="982036"/>
              <a:chOff x="6039431" y="3513963"/>
              <a:chExt cx="1041907" cy="982036"/>
            </a:xfrm>
          </p:grpSpPr>
          <p:sp>
            <p:nvSpPr>
              <p:cNvPr id="148" name="Rectangle 15">
                <a:extLst>
                  <a:ext uri="{FF2B5EF4-FFF2-40B4-BE49-F238E27FC236}">
                    <a16:creationId xmlns:a16="http://schemas.microsoft.com/office/drawing/2014/main" id="{2D7A2505-7CA4-4DD0-B9BD-B0676C95B5A9}"/>
                  </a:ext>
                </a:extLst>
              </p:cNvPr>
              <p:cNvSpPr/>
              <p:nvPr/>
            </p:nvSpPr>
            <p:spPr>
              <a:xfrm rot="5400000">
                <a:off x="6023072" y="3572201"/>
                <a:ext cx="940157" cy="907439"/>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9" name="직사각형 41">
                <a:extLst>
                  <a:ext uri="{FF2B5EF4-FFF2-40B4-BE49-F238E27FC236}">
                    <a16:creationId xmlns:a16="http://schemas.microsoft.com/office/drawing/2014/main" id="{D0174E9C-0012-4A6E-9A4D-27C21478C0FC}"/>
                  </a:ext>
                </a:extLst>
              </p:cNvPr>
              <p:cNvSpPr/>
              <p:nvPr/>
            </p:nvSpPr>
            <p:spPr>
              <a:xfrm rot="2700000">
                <a:off x="6665061" y="3763053"/>
                <a:ext cx="665367" cy="167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45" name="그룹 46">
              <a:extLst>
                <a:ext uri="{FF2B5EF4-FFF2-40B4-BE49-F238E27FC236}">
                  <a16:creationId xmlns:a16="http://schemas.microsoft.com/office/drawing/2014/main" id="{087BC4AC-7AE0-4A30-AE5B-31E244ADF4EE}"/>
                </a:ext>
              </a:extLst>
            </p:cNvPr>
            <p:cNvGrpSpPr/>
            <p:nvPr/>
          </p:nvGrpSpPr>
          <p:grpSpPr>
            <a:xfrm>
              <a:off x="6863408" y="2730302"/>
              <a:ext cx="1026294" cy="1024172"/>
              <a:chOff x="6863408" y="2730302"/>
              <a:chExt cx="1026294" cy="1024172"/>
            </a:xfrm>
          </p:grpSpPr>
          <p:sp>
            <p:nvSpPr>
              <p:cNvPr id="146" name="Rectangle 15">
                <a:extLst>
                  <a:ext uri="{FF2B5EF4-FFF2-40B4-BE49-F238E27FC236}">
                    <a16:creationId xmlns:a16="http://schemas.microsoft.com/office/drawing/2014/main" id="{9B9218B8-8029-4ABF-B1AE-6BEF253AE06B}"/>
                  </a:ext>
                </a:extLst>
              </p:cNvPr>
              <p:cNvSpPr/>
              <p:nvPr/>
            </p:nvSpPr>
            <p:spPr>
              <a:xfrm rot="2633242">
                <a:off x="6863408" y="2847034"/>
                <a:ext cx="940157" cy="907440"/>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7" name="직사각형 42">
                <a:extLst>
                  <a:ext uri="{FF2B5EF4-FFF2-40B4-BE49-F238E27FC236}">
                    <a16:creationId xmlns:a16="http://schemas.microsoft.com/office/drawing/2014/main" id="{2CE4C46F-EAA2-40BD-9450-029D67218A41}"/>
                  </a:ext>
                </a:extLst>
              </p:cNvPr>
              <p:cNvSpPr/>
              <p:nvPr/>
            </p:nvSpPr>
            <p:spPr>
              <a:xfrm>
                <a:off x="7224335" y="2730302"/>
                <a:ext cx="665367" cy="1671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nvGrpSpPr>
          <p:cNvPr id="154" name="Group 41">
            <a:extLst>
              <a:ext uri="{FF2B5EF4-FFF2-40B4-BE49-F238E27FC236}">
                <a16:creationId xmlns:a16="http://schemas.microsoft.com/office/drawing/2014/main" id="{EDEB731F-99E4-4B7F-8540-8BB7E5C5B759}"/>
              </a:ext>
            </a:extLst>
          </p:cNvPr>
          <p:cNvGrpSpPr/>
          <p:nvPr/>
        </p:nvGrpSpPr>
        <p:grpSpPr>
          <a:xfrm>
            <a:off x="1179791" y="4094520"/>
            <a:ext cx="3093372" cy="1185688"/>
            <a:chOff x="1196245" y="3904839"/>
            <a:chExt cx="4669297" cy="801405"/>
          </a:xfrm>
        </p:grpSpPr>
        <p:sp>
          <p:nvSpPr>
            <p:cNvPr id="155" name="TextBox 42">
              <a:extLst>
                <a:ext uri="{FF2B5EF4-FFF2-40B4-BE49-F238E27FC236}">
                  <a16:creationId xmlns:a16="http://schemas.microsoft.com/office/drawing/2014/main" id="{61E9233D-D20A-4624-BD50-AB06CC260774}"/>
                </a:ext>
              </a:extLst>
            </p:cNvPr>
            <p:cNvSpPr txBox="1"/>
            <p:nvPr/>
          </p:nvSpPr>
          <p:spPr>
            <a:xfrm>
              <a:off x="1815807" y="4144574"/>
              <a:ext cx="3647458" cy="561670"/>
            </a:xfrm>
            <a:prstGeom prst="rect">
              <a:avLst/>
            </a:prstGeom>
            <a:noFill/>
          </p:spPr>
          <p:txBody>
            <a:bodyPr wrap="square" rtlCol="0">
              <a:spAutoFit/>
            </a:bodyPr>
            <a:lstStyle/>
            <a:p>
              <a:pPr algn="ctr"/>
              <a:r>
                <a:rPr lang="es-ES" altLang="ko-KR" sz="1600" dirty="0">
                  <a:solidFill>
                    <a:schemeClr val="tx2"/>
                  </a:solidFill>
                  <a:latin typeface="Times New Roman" panose="02020603050405020304" pitchFamily="18" charset="0"/>
                  <a:cs typeface="Times New Roman" panose="02020603050405020304" pitchFamily="18" charset="0"/>
                </a:rPr>
                <a:t>Preguntas conocer los medios de acceso.</a:t>
              </a:r>
            </a:p>
            <a:p>
              <a:pPr algn="ctr"/>
              <a:r>
                <a:rPr lang="es-ES" altLang="ko-KR" sz="1600" dirty="0">
                  <a:solidFill>
                    <a:schemeClr val="tx2"/>
                  </a:solidFill>
                  <a:latin typeface="Times New Roman" panose="02020603050405020304" pitchFamily="18" charset="0"/>
                  <a:cs typeface="Times New Roman" panose="02020603050405020304" pitchFamily="18" charset="0"/>
                </a:rPr>
                <a:t>(4 preguntas)</a:t>
              </a:r>
            </a:p>
          </p:txBody>
        </p:sp>
        <p:sp>
          <p:nvSpPr>
            <p:cNvPr id="156" name="TextBox 43">
              <a:extLst>
                <a:ext uri="{FF2B5EF4-FFF2-40B4-BE49-F238E27FC236}">
                  <a16:creationId xmlns:a16="http://schemas.microsoft.com/office/drawing/2014/main" id="{05C27473-1EED-48B3-A3DA-946ED1060165}"/>
                </a:ext>
              </a:extLst>
            </p:cNvPr>
            <p:cNvSpPr txBox="1"/>
            <p:nvPr/>
          </p:nvSpPr>
          <p:spPr>
            <a:xfrm>
              <a:off x="1196245" y="3904839"/>
              <a:ext cx="4669297" cy="228828"/>
            </a:xfrm>
            <a:prstGeom prst="rect">
              <a:avLst/>
            </a:prstGeom>
            <a:noFill/>
          </p:spPr>
          <p:txBody>
            <a:bodyPr wrap="square" rtlCol="0">
              <a:spAutoFit/>
            </a:bodyPr>
            <a:lstStyle/>
            <a:p>
              <a:pPr algn="ctr"/>
              <a:r>
                <a:rPr lang="es-ES" altLang="ko-KR" sz="1600" b="1" dirty="0">
                  <a:solidFill>
                    <a:schemeClr val="tx2"/>
                  </a:solidFill>
                  <a:latin typeface="Times New Roman" panose="02020603050405020304" pitchFamily="18" charset="0"/>
                  <a:cs typeface="Times New Roman" panose="02020603050405020304" pitchFamily="18" charset="0"/>
                </a:rPr>
                <a:t>G. Canales Transaccionales</a:t>
              </a:r>
            </a:p>
          </p:txBody>
        </p:sp>
      </p:grpSp>
      <p:grpSp>
        <p:nvGrpSpPr>
          <p:cNvPr id="157" name="Group 41">
            <a:extLst>
              <a:ext uri="{FF2B5EF4-FFF2-40B4-BE49-F238E27FC236}">
                <a16:creationId xmlns:a16="http://schemas.microsoft.com/office/drawing/2014/main" id="{D0BE96FD-F91A-4C58-93C0-88F848B8E265}"/>
              </a:ext>
            </a:extLst>
          </p:cNvPr>
          <p:cNvGrpSpPr/>
          <p:nvPr/>
        </p:nvGrpSpPr>
        <p:grpSpPr>
          <a:xfrm>
            <a:off x="6870157" y="4139488"/>
            <a:ext cx="3093372" cy="1625093"/>
            <a:chOff x="1158525" y="3952372"/>
            <a:chExt cx="4669297" cy="1098399"/>
          </a:xfrm>
        </p:grpSpPr>
        <p:sp>
          <p:nvSpPr>
            <p:cNvPr id="158" name="TextBox 42">
              <a:extLst>
                <a:ext uri="{FF2B5EF4-FFF2-40B4-BE49-F238E27FC236}">
                  <a16:creationId xmlns:a16="http://schemas.microsoft.com/office/drawing/2014/main" id="{A25A864F-BB06-45B8-A64B-EEAC628F3BF4}"/>
                </a:ext>
              </a:extLst>
            </p:cNvPr>
            <p:cNvSpPr txBox="1"/>
            <p:nvPr/>
          </p:nvSpPr>
          <p:spPr>
            <a:xfrm>
              <a:off x="1681455" y="4322681"/>
              <a:ext cx="3647458" cy="728090"/>
            </a:xfrm>
            <a:prstGeom prst="rect">
              <a:avLst/>
            </a:prstGeom>
            <a:noFill/>
          </p:spPr>
          <p:txBody>
            <a:bodyPr wrap="square" rtlCol="0">
              <a:spAutoFit/>
            </a:bodyPr>
            <a:lstStyle/>
            <a:p>
              <a:pPr algn="ctr"/>
              <a:r>
                <a:rPr lang="es-ES" altLang="ko-KR" sz="1600" dirty="0">
                  <a:solidFill>
                    <a:schemeClr val="tx2"/>
                  </a:solidFill>
                  <a:latin typeface="Times New Roman" panose="02020603050405020304" pitchFamily="18" charset="0"/>
                  <a:cs typeface="Times New Roman" panose="02020603050405020304" pitchFamily="18" charset="0"/>
                </a:rPr>
                <a:t>Percepción sobre el servicio recibido por IFI`S</a:t>
              </a:r>
            </a:p>
            <a:p>
              <a:pPr algn="ctr"/>
              <a:r>
                <a:rPr lang="es-ES" altLang="ko-KR" sz="1600" dirty="0">
                  <a:solidFill>
                    <a:schemeClr val="tx2"/>
                  </a:solidFill>
                  <a:latin typeface="Times New Roman" panose="02020603050405020304" pitchFamily="18" charset="0"/>
                  <a:cs typeface="Times New Roman" panose="02020603050405020304" pitchFamily="18" charset="0"/>
                </a:rPr>
                <a:t>(7 preguntas)</a:t>
              </a:r>
            </a:p>
            <a:p>
              <a:pPr algn="ctr"/>
              <a:endParaRPr lang="es-ES" altLang="ko-KR" sz="1600" dirty="0">
                <a:solidFill>
                  <a:schemeClr val="tx2"/>
                </a:solidFill>
                <a:latin typeface="Times New Roman" panose="02020603050405020304" pitchFamily="18" charset="0"/>
                <a:cs typeface="Times New Roman" panose="02020603050405020304" pitchFamily="18" charset="0"/>
              </a:endParaRPr>
            </a:p>
          </p:txBody>
        </p:sp>
        <p:sp>
          <p:nvSpPr>
            <p:cNvPr id="159" name="TextBox 43">
              <a:extLst>
                <a:ext uri="{FF2B5EF4-FFF2-40B4-BE49-F238E27FC236}">
                  <a16:creationId xmlns:a16="http://schemas.microsoft.com/office/drawing/2014/main" id="{954F6C12-5F12-4418-8713-45E556C091F2}"/>
                </a:ext>
              </a:extLst>
            </p:cNvPr>
            <p:cNvSpPr txBox="1"/>
            <p:nvPr/>
          </p:nvSpPr>
          <p:spPr>
            <a:xfrm>
              <a:off x="1158525" y="3952372"/>
              <a:ext cx="4669297" cy="395249"/>
            </a:xfrm>
            <a:prstGeom prst="rect">
              <a:avLst/>
            </a:prstGeom>
            <a:noFill/>
          </p:spPr>
          <p:txBody>
            <a:bodyPr wrap="square" rtlCol="0">
              <a:spAutoFit/>
            </a:bodyPr>
            <a:lstStyle/>
            <a:p>
              <a:pPr algn="ctr"/>
              <a:r>
                <a:rPr lang="es-ES" altLang="ko-KR" sz="1600" b="1" dirty="0">
                  <a:solidFill>
                    <a:schemeClr val="tx2"/>
                  </a:solidFill>
                  <a:latin typeface="Times New Roman" panose="02020603050405020304" pitchFamily="18" charset="0"/>
                  <a:cs typeface="Times New Roman" panose="02020603050405020304" pitchFamily="18" charset="0"/>
                </a:rPr>
                <a:t>H. Percepción de Servicios FINTECH - Sistema Financiero </a:t>
              </a:r>
            </a:p>
          </p:txBody>
        </p:sp>
      </p:grpSp>
      <p:grpSp>
        <p:nvGrpSpPr>
          <p:cNvPr id="160" name="Group 41">
            <a:extLst>
              <a:ext uri="{FF2B5EF4-FFF2-40B4-BE49-F238E27FC236}">
                <a16:creationId xmlns:a16="http://schemas.microsoft.com/office/drawing/2014/main" id="{B437FA3F-AE8D-4604-A8B2-7738E891F449}"/>
              </a:ext>
            </a:extLst>
          </p:cNvPr>
          <p:cNvGrpSpPr/>
          <p:nvPr/>
        </p:nvGrpSpPr>
        <p:grpSpPr>
          <a:xfrm>
            <a:off x="8198378" y="1405158"/>
            <a:ext cx="3093372" cy="1679741"/>
            <a:chOff x="1196245" y="3904839"/>
            <a:chExt cx="4669297" cy="1135335"/>
          </a:xfrm>
        </p:grpSpPr>
        <p:sp>
          <p:nvSpPr>
            <p:cNvPr id="161" name="TextBox 42">
              <a:extLst>
                <a:ext uri="{FF2B5EF4-FFF2-40B4-BE49-F238E27FC236}">
                  <a16:creationId xmlns:a16="http://schemas.microsoft.com/office/drawing/2014/main" id="{99B1C53D-591C-420A-ABDB-8D9FB7830DEE}"/>
                </a:ext>
              </a:extLst>
            </p:cNvPr>
            <p:cNvSpPr txBox="1"/>
            <p:nvPr/>
          </p:nvSpPr>
          <p:spPr>
            <a:xfrm>
              <a:off x="1833344" y="4312084"/>
              <a:ext cx="3647458" cy="728090"/>
            </a:xfrm>
            <a:prstGeom prst="rect">
              <a:avLst/>
            </a:prstGeom>
            <a:noFill/>
          </p:spPr>
          <p:txBody>
            <a:bodyPr wrap="square" rtlCol="0">
              <a:spAutoFit/>
            </a:bodyPr>
            <a:lstStyle/>
            <a:p>
              <a:pPr algn="ctr"/>
              <a:r>
                <a:rPr lang="es-ES" altLang="ko-KR" sz="1600" dirty="0">
                  <a:solidFill>
                    <a:schemeClr val="tx2"/>
                  </a:solidFill>
                  <a:latin typeface="Times New Roman" panose="02020603050405020304" pitchFamily="18" charset="0"/>
                  <a:cs typeface="Times New Roman" panose="02020603050405020304" pitchFamily="18" charset="0"/>
                </a:rPr>
                <a:t>Preguntas para conocer la frecuencia de uso acorde a servicio y tipo de gasto.</a:t>
              </a:r>
            </a:p>
            <a:p>
              <a:pPr algn="ctr"/>
              <a:r>
                <a:rPr lang="es-ES" altLang="ko-KR" sz="1600" dirty="0">
                  <a:solidFill>
                    <a:schemeClr val="tx2"/>
                  </a:solidFill>
                  <a:latin typeface="Times New Roman" panose="02020603050405020304" pitchFamily="18" charset="0"/>
                  <a:cs typeface="Times New Roman" panose="02020603050405020304" pitchFamily="18" charset="0"/>
                </a:rPr>
                <a:t>(19 preguntas)</a:t>
              </a:r>
            </a:p>
          </p:txBody>
        </p:sp>
        <p:sp>
          <p:nvSpPr>
            <p:cNvPr id="162" name="TextBox 43">
              <a:extLst>
                <a:ext uri="{FF2B5EF4-FFF2-40B4-BE49-F238E27FC236}">
                  <a16:creationId xmlns:a16="http://schemas.microsoft.com/office/drawing/2014/main" id="{3A4FD7AB-8A60-459B-9ABA-A2A7B1631E61}"/>
                </a:ext>
              </a:extLst>
            </p:cNvPr>
            <p:cNvSpPr txBox="1"/>
            <p:nvPr/>
          </p:nvSpPr>
          <p:spPr>
            <a:xfrm>
              <a:off x="1196245" y="3904839"/>
              <a:ext cx="4669297" cy="228828"/>
            </a:xfrm>
            <a:prstGeom prst="rect">
              <a:avLst/>
            </a:prstGeom>
            <a:noFill/>
          </p:spPr>
          <p:txBody>
            <a:bodyPr wrap="square" rtlCol="0">
              <a:spAutoFit/>
            </a:bodyPr>
            <a:lstStyle/>
            <a:p>
              <a:pPr algn="ctr"/>
              <a:r>
                <a:rPr lang="es-ES" altLang="ko-KR" sz="1600" b="1" dirty="0">
                  <a:solidFill>
                    <a:schemeClr val="tx2"/>
                  </a:solidFill>
                  <a:latin typeface="Times New Roman" panose="02020603050405020304" pitchFamily="18" charset="0"/>
                  <a:cs typeface="Times New Roman" panose="02020603050405020304" pitchFamily="18" charset="0"/>
                </a:rPr>
                <a:t>I. Frecuencia Transaccional</a:t>
              </a:r>
            </a:p>
          </p:txBody>
        </p:sp>
      </p:grpSp>
      <p:sp>
        <p:nvSpPr>
          <p:cNvPr id="53" name="Rectangle 7">
            <a:extLst>
              <a:ext uri="{FF2B5EF4-FFF2-40B4-BE49-F238E27FC236}">
                <a16:creationId xmlns:a16="http://schemas.microsoft.com/office/drawing/2014/main" id="{CE8BABD0-776B-41B5-A53F-B092D4BB0CF7}"/>
              </a:ext>
            </a:extLst>
          </p:cNvPr>
          <p:cNvSpPr/>
          <p:nvPr/>
        </p:nvSpPr>
        <p:spPr>
          <a:xfrm>
            <a:off x="5211467" y="1833064"/>
            <a:ext cx="740680" cy="643959"/>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4" name="Rounded Rectangle 7">
            <a:extLst>
              <a:ext uri="{FF2B5EF4-FFF2-40B4-BE49-F238E27FC236}">
                <a16:creationId xmlns:a16="http://schemas.microsoft.com/office/drawing/2014/main" id="{CAFF490D-A219-43DB-8602-6FE2708583AB}"/>
              </a:ext>
            </a:extLst>
          </p:cNvPr>
          <p:cNvSpPr/>
          <p:nvPr/>
        </p:nvSpPr>
        <p:spPr>
          <a:xfrm>
            <a:off x="3830827" y="3213895"/>
            <a:ext cx="243448" cy="375417"/>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5" name="Rectangle 9">
            <a:extLst>
              <a:ext uri="{FF2B5EF4-FFF2-40B4-BE49-F238E27FC236}">
                <a16:creationId xmlns:a16="http://schemas.microsoft.com/office/drawing/2014/main" id="{E5EEFD0C-EF44-4DEC-8CD3-078D65CE432F}"/>
              </a:ext>
            </a:extLst>
          </p:cNvPr>
          <p:cNvSpPr/>
          <p:nvPr/>
        </p:nvSpPr>
        <p:spPr>
          <a:xfrm>
            <a:off x="3046941" y="1675341"/>
            <a:ext cx="360125" cy="33710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6" name="Rounded Rectangle 32">
            <a:extLst>
              <a:ext uri="{FF2B5EF4-FFF2-40B4-BE49-F238E27FC236}">
                <a16:creationId xmlns:a16="http://schemas.microsoft.com/office/drawing/2014/main" id="{E6D5CE50-F14F-485F-A9DE-DB9CBFAB1260}"/>
              </a:ext>
            </a:extLst>
          </p:cNvPr>
          <p:cNvSpPr/>
          <p:nvPr/>
        </p:nvSpPr>
        <p:spPr>
          <a:xfrm>
            <a:off x="7788168" y="1695891"/>
            <a:ext cx="335647" cy="33564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7" name="Freeform 32">
            <a:extLst>
              <a:ext uri="{FF2B5EF4-FFF2-40B4-BE49-F238E27FC236}">
                <a16:creationId xmlns:a16="http://schemas.microsoft.com/office/drawing/2014/main" id="{ACD07B4A-4B21-42F9-9782-8EFEF5C23784}"/>
              </a:ext>
            </a:extLst>
          </p:cNvPr>
          <p:cNvSpPr/>
          <p:nvPr/>
        </p:nvSpPr>
        <p:spPr>
          <a:xfrm>
            <a:off x="7008207" y="3169665"/>
            <a:ext cx="408033" cy="373744"/>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8" name="Rectangle 9">
            <a:extLst>
              <a:ext uri="{FF2B5EF4-FFF2-40B4-BE49-F238E27FC236}">
                <a16:creationId xmlns:a16="http://schemas.microsoft.com/office/drawing/2014/main" id="{EF29EEED-E260-4CF9-9F72-4D7B2CC0EAB2}"/>
              </a:ext>
            </a:extLst>
          </p:cNvPr>
          <p:cNvSpPr/>
          <p:nvPr/>
        </p:nvSpPr>
        <p:spPr>
          <a:xfrm>
            <a:off x="5349645" y="3953899"/>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24569573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a:extLst>
              <a:ext uri="{FF2B5EF4-FFF2-40B4-BE49-F238E27FC236}">
                <a16:creationId xmlns:a16="http://schemas.microsoft.com/office/drawing/2014/main" id="{56E23FDA-CA20-4D54-9422-1CFA1F229961}"/>
              </a:ext>
            </a:extLst>
          </p:cNvPr>
          <p:cNvGrpSpPr/>
          <p:nvPr/>
        </p:nvGrpSpPr>
        <p:grpSpPr>
          <a:xfrm>
            <a:off x="90295" y="1164571"/>
            <a:ext cx="3219045" cy="942237"/>
            <a:chOff x="5854203" y="3788208"/>
            <a:chExt cx="2562535" cy="942359"/>
          </a:xfrm>
        </p:grpSpPr>
        <p:sp>
          <p:nvSpPr>
            <p:cNvPr id="6" name="TextBox 5">
              <a:extLst>
                <a:ext uri="{FF2B5EF4-FFF2-40B4-BE49-F238E27FC236}">
                  <a16:creationId xmlns:a16="http://schemas.microsoft.com/office/drawing/2014/main" id="{3FCB470F-B532-4673-9DC5-35C7B39D867E}"/>
                </a:ext>
              </a:extLst>
            </p:cNvPr>
            <p:cNvSpPr txBox="1"/>
            <p:nvPr/>
          </p:nvSpPr>
          <p:spPr>
            <a:xfrm>
              <a:off x="5854203" y="4207279"/>
              <a:ext cx="2527679" cy="523288"/>
            </a:xfrm>
            <a:prstGeom prst="rect">
              <a:avLst/>
            </a:prstGeom>
            <a:noFill/>
          </p:spPr>
          <p:txBody>
            <a:bodyPr wrap="square" rtlCol="0">
              <a:spAutoFit/>
            </a:bodyPr>
            <a:lstStyle/>
            <a:p>
              <a:pPr algn="ctr"/>
              <a:r>
                <a:rPr lang="es-MX" sz="14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P</a:t>
              </a:r>
              <a:r>
                <a:rPr lang="es-MX"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anel de expertos estuvo conformado por un grupo de 15 profesionales.</a:t>
              </a:r>
              <a:endParaRPr lang="es-ES" altLang="ko-KR" sz="1200" dirty="0">
                <a:solidFill>
                  <a:schemeClr val="tx1">
                    <a:lumMod val="75000"/>
                    <a:lumOff val="25000"/>
                  </a:schemeClr>
                </a:solidFill>
                <a:cs typeface="Arial" pitchFamily="34" charset="0"/>
              </a:endParaRPr>
            </a:p>
          </p:txBody>
        </p:sp>
        <p:sp>
          <p:nvSpPr>
            <p:cNvPr id="7" name="TextBox 6">
              <a:extLst>
                <a:ext uri="{FF2B5EF4-FFF2-40B4-BE49-F238E27FC236}">
                  <a16:creationId xmlns:a16="http://schemas.microsoft.com/office/drawing/2014/main" id="{366B8173-D9EE-4A66-956A-AD5550D105E5}"/>
                </a:ext>
              </a:extLst>
            </p:cNvPr>
            <p:cNvSpPr txBox="1"/>
            <p:nvPr/>
          </p:nvSpPr>
          <p:spPr>
            <a:xfrm>
              <a:off x="5889059" y="3788208"/>
              <a:ext cx="2527679" cy="338598"/>
            </a:xfrm>
            <a:prstGeom prst="rect">
              <a:avLst/>
            </a:prstGeom>
            <a:noFill/>
          </p:spPr>
          <p:txBody>
            <a:bodyPr wrap="square" rtlCol="0">
              <a:spAutoFit/>
            </a:bodyPr>
            <a:lstStyle/>
            <a:p>
              <a:pPr algn="ctr"/>
              <a:r>
                <a:rPr lang="es-ES" altLang="ko-KR" sz="1600"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Validación por Expertos</a:t>
              </a:r>
            </a:p>
          </p:txBody>
        </p:sp>
      </p:grpSp>
      <p:cxnSp>
        <p:nvCxnSpPr>
          <p:cNvPr id="17" name="Elbow Connector 17">
            <a:extLst>
              <a:ext uri="{FF2B5EF4-FFF2-40B4-BE49-F238E27FC236}">
                <a16:creationId xmlns:a16="http://schemas.microsoft.com/office/drawing/2014/main" id="{D7A55937-DD1A-4753-A96A-C9CB0F9BC012}"/>
              </a:ext>
            </a:extLst>
          </p:cNvPr>
          <p:cNvCxnSpPr/>
          <p:nvPr/>
        </p:nvCxnSpPr>
        <p:spPr>
          <a:xfrm rot="16200000" flipV="1">
            <a:off x="4535882" y="2919057"/>
            <a:ext cx="1674947" cy="1439813"/>
          </a:xfrm>
          <a:prstGeom prst="bentConnector3">
            <a:avLst>
              <a:gd name="adj1" fmla="val 50000"/>
            </a:avLst>
          </a:prstGeom>
          <a:ln w="50800">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Elbow Connector 18">
            <a:extLst>
              <a:ext uri="{FF2B5EF4-FFF2-40B4-BE49-F238E27FC236}">
                <a16:creationId xmlns:a16="http://schemas.microsoft.com/office/drawing/2014/main" id="{AA3A8758-3131-458D-8A31-A2C77925194E}"/>
              </a:ext>
            </a:extLst>
          </p:cNvPr>
          <p:cNvCxnSpPr/>
          <p:nvPr/>
        </p:nvCxnSpPr>
        <p:spPr>
          <a:xfrm rot="5400000" flipH="1" flipV="1">
            <a:off x="6292562" y="2387354"/>
            <a:ext cx="1043864" cy="1439813"/>
          </a:xfrm>
          <a:prstGeom prst="bentConnector3">
            <a:avLst>
              <a:gd name="adj1" fmla="val 50000"/>
            </a:avLst>
          </a:prstGeom>
          <a:ln w="50800">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FDB0363-38A4-47DF-904E-E2C5A8715CB5}"/>
              </a:ext>
            </a:extLst>
          </p:cNvPr>
          <p:cNvSpPr txBox="1"/>
          <p:nvPr/>
        </p:nvSpPr>
        <p:spPr>
          <a:xfrm>
            <a:off x="4655128" y="3191317"/>
            <a:ext cx="493940" cy="413023"/>
          </a:xfrm>
          <a:prstGeom prst="rect">
            <a:avLst/>
          </a:prstGeom>
          <a:noFill/>
        </p:spPr>
        <p:txBody>
          <a:bodyPr wrap="square" rtlCol="0">
            <a:spAutoFit/>
          </a:bodyPr>
          <a:lstStyle/>
          <a:p>
            <a:pPr algn="ctr"/>
            <a:r>
              <a:rPr lang="en-US" altLang="ko-KR" sz="2000" b="1" dirty="0">
                <a:solidFill>
                  <a:schemeClr val="tx1">
                    <a:lumMod val="75000"/>
                    <a:lumOff val="25000"/>
                  </a:schemeClr>
                </a:solidFill>
                <a:cs typeface="Arial" pitchFamily="34" charset="0"/>
              </a:rPr>
              <a:t>01</a:t>
            </a:r>
            <a:endParaRPr lang="ko-KR" altLang="en-US" sz="2000" b="1"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id="{1B1FC0CE-2D4E-4BCA-8481-13DC268C6C42}"/>
              </a:ext>
            </a:extLst>
          </p:cNvPr>
          <p:cNvSpPr txBox="1"/>
          <p:nvPr/>
        </p:nvSpPr>
        <p:spPr>
          <a:xfrm>
            <a:off x="7023356" y="2655916"/>
            <a:ext cx="493940" cy="413023"/>
          </a:xfrm>
          <a:prstGeom prst="rect">
            <a:avLst/>
          </a:prstGeom>
          <a:noFill/>
        </p:spPr>
        <p:txBody>
          <a:bodyPr wrap="square" rtlCol="0">
            <a:spAutoFit/>
          </a:bodyPr>
          <a:lstStyle/>
          <a:p>
            <a:pPr algn="ctr"/>
            <a:r>
              <a:rPr lang="en-US" altLang="ko-KR" sz="2000" b="1" dirty="0">
                <a:solidFill>
                  <a:schemeClr val="tx1">
                    <a:lumMod val="75000"/>
                    <a:lumOff val="25000"/>
                  </a:schemeClr>
                </a:solidFill>
                <a:cs typeface="Arial" pitchFamily="34" charset="0"/>
              </a:rPr>
              <a:t>02</a:t>
            </a:r>
            <a:endParaRPr lang="ko-KR" altLang="en-US" sz="2000" b="1" dirty="0">
              <a:solidFill>
                <a:schemeClr val="tx1">
                  <a:lumMod val="75000"/>
                  <a:lumOff val="25000"/>
                </a:schemeClr>
              </a:solidFill>
              <a:cs typeface="Arial" pitchFamily="34" charset="0"/>
            </a:endParaRPr>
          </a:p>
        </p:txBody>
      </p:sp>
      <p:cxnSp>
        <p:nvCxnSpPr>
          <p:cNvPr id="23" name="Straight Arrow Connector 24">
            <a:extLst>
              <a:ext uri="{FF2B5EF4-FFF2-40B4-BE49-F238E27FC236}">
                <a16:creationId xmlns:a16="http://schemas.microsoft.com/office/drawing/2014/main" id="{15E89310-0FAA-433F-B110-2CE5AEF51B3A}"/>
              </a:ext>
            </a:extLst>
          </p:cNvPr>
          <p:cNvCxnSpPr/>
          <p:nvPr/>
        </p:nvCxnSpPr>
        <p:spPr>
          <a:xfrm flipV="1">
            <a:off x="6090155" y="1865957"/>
            <a:ext cx="7197" cy="1253784"/>
          </a:xfrm>
          <a:prstGeom prst="straightConnector1">
            <a:avLst/>
          </a:prstGeom>
          <a:ln w="50800">
            <a:solidFill>
              <a:schemeClr val="accent5"/>
            </a:solidFill>
            <a:tailEnd type="stealth"/>
          </a:ln>
        </p:spPr>
        <p:style>
          <a:lnRef idx="1">
            <a:schemeClr val="accent1"/>
          </a:lnRef>
          <a:fillRef idx="0">
            <a:schemeClr val="accent1"/>
          </a:fillRef>
          <a:effectRef idx="0">
            <a:schemeClr val="accent1"/>
          </a:effectRef>
          <a:fontRef idx="minor">
            <a:schemeClr val="tx1"/>
          </a:fontRef>
        </p:style>
      </p:cxnSp>
      <p:sp>
        <p:nvSpPr>
          <p:cNvPr id="35" name="Rectangle 9">
            <a:extLst>
              <a:ext uri="{FF2B5EF4-FFF2-40B4-BE49-F238E27FC236}">
                <a16:creationId xmlns:a16="http://schemas.microsoft.com/office/drawing/2014/main" id="{9EB6E6AA-9EFB-4814-A997-E8CBE8FB3342}"/>
              </a:ext>
            </a:extLst>
          </p:cNvPr>
          <p:cNvSpPr/>
          <p:nvPr/>
        </p:nvSpPr>
        <p:spPr>
          <a:xfrm>
            <a:off x="5615960" y="4549385"/>
            <a:ext cx="962784" cy="961219"/>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36" name="Grupo 35">
            <a:extLst>
              <a:ext uri="{FF2B5EF4-FFF2-40B4-BE49-F238E27FC236}">
                <a16:creationId xmlns:a16="http://schemas.microsoft.com/office/drawing/2014/main" id="{694264A1-EF5E-422F-96E8-00BFF9217F0B}"/>
              </a:ext>
            </a:extLst>
          </p:cNvPr>
          <p:cNvGrpSpPr/>
          <p:nvPr/>
        </p:nvGrpSpPr>
        <p:grpSpPr>
          <a:xfrm>
            <a:off x="158317" y="67155"/>
            <a:ext cx="2552513" cy="1062583"/>
            <a:chOff x="204154" y="113573"/>
            <a:chExt cx="2304256" cy="915127"/>
          </a:xfrm>
        </p:grpSpPr>
        <p:grpSp>
          <p:nvGrpSpPr>
            <p:cNvPr id="37" name="Group 30">
              <a:extLst>
                <a:ext uri="{FF2B5EF4-FFF2-40B4-BE49-F238E27FC236}">
                  <a16:creationId xmlns:a16="http://schemas.microsoft.com/office/drawing/2014/main" id="{0F3BC11C-750C-493A-8957-D68624B7B08E}"/>
                </a:ext>
              </a:extLst>
            </p:cNvPr>
            <p:cNvGrpSpPr/>
            <p:nvPr/>
          </p:nvGrpSpPr>
          <p:grpSpPr>
            <a:xfrm>
              <a:off x="204154" y="113573"/>
              <a:ext cx="2304256" cy="915127"/>
              <a:chOff x="3659400" y="1564832"/>
              <a:chExt cx="1825200" cy="1368176"/>
            </a:xfrm>
            <a:solidFill>
              <a:schemeClr val="accent6">
                <a:lumMod val="40000"/>
                <a:lumOff val="60000"/>
              </a:schemeClr>
            </a:solidFill>
          </p:grpSpPr>
          <p:sp>
            <p:nvSpPr>
              <p:cNvPr id="39" name="Rectangle 4">
                <a:extLst>
                  <a:ext uri="{FF2B5EF4-FFF2-40B4-BE49-F238E27FC236}">
                    <a16:creationId xmlns:a16="http://schemas.microsoft.com/office/drawing/2014/main" id="{76FD556E-9BF3-436A-A800-B39AA688B7FB}"/>
                  </a:ext>
                </a:extLst>
              </p:cNvPr>
              <p:cNvSpPr/>
              <p:nvPr/>
            </p:nvSpPr>
            <p:spPr>
              <a:xfrm>
                <a:off x="3659400" y="1564832"/>
                <a:ext cx="1825200" cy="1080443"/>
              </a:xfrm>
              <a:prstGeom prst="rect">
                <a:avLst/>
              </a:prstGeom>
              <a:solidFill>
                <a:srgbClr val="16A085"/>
              </a:solidFill>
              <a:ln>
                <a:solidFill>
                  <a:schemeClr val="accent6">
                    <a:lumMod val="40000"/>
                    <a:lumOff val="60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40" name="Isosceles Triangle 9">
                <a:extLst>
                  <a:ext uri="{FF2B5EF4-FFF2-40B4-BE49-F238E27FC236}">
                    <a16:creationId xmlns:a16="http://schemas.microsoft.com/office/drawing/2014/main" id="{AA97B3AB-AB9F-430F-9EA3-352F25CE62BB}"/>
                  </a:ext>
                </a:extLst>
              </p:cNvPr>
              <p:cNvSpPr/>
              <p:nvPr/>
            </p:nvSpPr>
            <p:spPr>
              <a:xfrm rot="10800000" flipH="1">
                <a:off x="4558384" y="2625770"/>
                <a:ext cx="921716" cy="307238"/>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402336 w 1060704"/>
                  <a:gd name="connsiteY0" fmla="*/ 921715 h 921715"/>
                  <a:gd name="connsiteX1" fmla="*/ 0 w 1060704"/>
                  <a:gd name="connsiteY1" fmla="*/ 0 h 921715"/>
                  <a:gd name="connsiteX2" fmla="*/ 1060704 w 1060704"/>
                  <a:gd name="connsiteY2" fmla="*/ 914400 h 921715"/>
                  <a:gd name="connsiteX3" fmla="*/ 402336 w 1060704"/>
                  <a:gd name="connsiteY3" fmla="*/ 921715 h 921715"/>
                  <a:gd name="connsiteX0" fmla="*/ 263348 w 921716"/>
                  <a:gd name="connsiteY0" fmla="*/ 307238 h 307238"/>
                  <a:gd name="connsiteX1" fmla="*/ 0 w 921716"/>
                  <a:gd name="connsiteY1" fmla="*/ 0 h 307238"/>
                  <a:gd name="connsiteX2" fmla="*/ 921716 w 921716"/>
                  <a:gd name="connsiteY2" fmla="*/ 299923 h 307238"/>
                  <a:gd name="connsiteX3" fmla="*/ 263348 w 921716"/>
                  <a:gd name="connsiteY3" fmla="*/ 307238 h 307238"/>
                </a:gdLst>
                <a:ahLst/>
                <a:cxnLst>
                  <a:cxn ang="0">
                    <a:pos x="connsiteX0" y="connsiteY0"/>
                  </a:cxn>
                  <a:cxn ang="0">
                    <a:pos x="connsiteX1" y="connsiteY1"/>
                  </a:cxn>
                  <a:cxn ang="0">
                    <a:pos x="connsiteX2" y="connsiteY2"/>
                  </a:cxn>
                  <a:cxn ang="0">
                    <a:pos x="connsiteX3" y="connsiteY3"/>
                  </a:cxn>
                </a:cxnLst>
                <a:rect l="l" t="t" r="r" b="b"/>
                <a:pathLst>
                  <a:path w="921716" h="307238">
                    <a:moveTo>
                      <a:pt x="263348" y="307238"/>
                    </a:moveTo>
                    <a:lnTo>
                      <a:pt x="0" y="0"/>
                    </a:lnTo>
                    <a:lnTo>
                      <a:pt x="921716" y="299923"/>
                    </a:lnTo>
                    <a:lnTo>
                      <a:pt x="263348" y="307238"/>
                    </a:lnTo>
                    <a:close/>
                  </a:path>
                </a:pathLst>
              </a:custGeom>
              <a:solidFill>
                <a:srgbClr val="16A085"/>
              </a:solidFill>
              <a:ln>
                <a:solidFill>
                  <a:srgbClr val="16A085"/>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38" name="CuadroTexto 37">
              <a:extLst>
                <a:ext uri="{FF2B5EF4-FFF2-40B4-BE49-F238E27FC236}">
                  <a16:creationId xmlns:a16="http://schemas.microsoft.com/office/drawing/2014/main" id="{F61204C0-927C-4229-A746-EAE4D08FE7F4}"/>
                </a:ext>
              </a:extLst>
            </p:cNvPr>
            <p:cNvSpPr txBox="1"/>
            <p:nvPr/>
          </p:nvSpPr>
          <p:spPr>
            <a:xfrm>
              <a:off x="564025" y="172075"/>
              <a:ext cx="1744291" cy="556639"/>
            </a:xfrm>
            <a:prstGeom prst="rect">
              <a:avLst/>
            </a:prstGeom>
            <a:noFill/>
            <a:ln>
              <a:solidFill>
                <a:srgbClr val="16A085"/>
              </a:solidFill>
            </a:ln>
          </p:spPr>
          <p:txBody>
            <a:bodyPr wrap="square" rtlCol="0">
              <a:spAutoFit/>
            </a:bodyPr>
            <a:lstStyle/>
            <a:p>
              <a:pPr algn="ctr"/>
              <a:r>
                <a:rPr lang="es-EC" altLang="ko-KR" b="1" dirty="0">
                  <a:solidFill>
                    <a:schemeClr val="bg1"/>
                  </a:solidFill>
                  <a:latin typeface="Times New Roman" panose="02020603050405020304" pitchFamily="18" charset="0"/>
                  <a:cs typeface="Times New Roman" panose="02020603050405020304" pitchFamily="18" charset="0"/>
                </a:rPr>
                <a:t>Validación</a:t>
              </a:r>
            </a:p>
            <a:p>
              <a:pPr algn="ctr"/>
              <a:r>
                <a:rPr lang="es-EC" altLang="ko-KR" b="1" dirty="0">
                  <a:solidFill>
                    <a:schemeClr val="bg1"/>
                  </a:solidFill>
                  <a:latin typeface="Times New Roman" panose="02020603050405020304" pitchFamily="18" charset="0"/>
                  <a:cs typeface="Times New Roman" panose="02020603050405020304" pitchFamily="18" charset="0"/>
                </a:rPr>
                <a:t>Instrumento</a:t>
              </a:r>
              <a:endParaRPr lang="ko-KR" altLang="en-US" b="1" dirty="0">
                <a:solidFill>
                  <a:schemeClr val="bg1"/>
                </a:solidFill>
                <a:latin typeface="Times New Roman" panose="02020603050405020304" pitchFamily="18" charset="0"/>
                <a:cs typeface="Times New Roman" panose="02020603050405020304" pitchFamily="18" charset="0"/>
              </a:endParaRPr>
            </a:p>
          </p:txBody>
        </p:sp>
      </p:grpSp>
      <p:sp>
        <p:nvSpPr>
          <p:cNvPr id="41" name="Rectangle 7">
            <a:extLst>
              <a:ext uri="{FF2B5EF4-FFF2-40B4-BE49-F238E27FC236}">
                <a16:creationId xmlns:a16="http://schemas.microsoft.com/office/drawing/2014/main" id="{ED51CAD1-BF45-4FB7-8C3A-D137D7A4BC88}"/>
              </a:ext>
            </a:extLst>
          </p:cNvPr>
          <p:cNvSpPr/>
          <p:nvPr/>
        </p:nvSpPr>
        <p:spPr>
          <a:xfrm rot="18900000">
            <a:off x="320138" y="177464"/>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6" name="TextBox 5">
            <a:extLst>
              <a:ext uri="{FF2B5EF4-FFF2-40B4-BE49-F238E27FC236}">
                <a16:creationId xmlns:a16="http://schemas.microsoft.com/office/drawing/2014/main" id="{7CC1CE5F-7A18-464B-BF0A-E65784F8DC0F}"/>
              </a:ext>
            </a:extLst>
          </p:cNvPr>
          <p:cNvSpPr txBox="1"/>
          <p:nvPr/>
        </p:nvSpPr>
        <p:spPr>
          <a:xfrm>
            <a:off x="483867" y="2257481"/>
            <a:ext cx="1439814" cy="523220"/>
          </a:xfrm>
          <a:prstGeom prst="rect">
            <a:avLst/>
          </a:prstGeom>
          <a:noFill/>
        </p:spPr>
        <p:txBody>
          <a:bodyPr wrap="square" rtlCol="0">
            <a:spAutoFit/>
          </a:bodyPr>
          <a:lstStyle/>
          <a:p>
            <a:pPr algn="ctr"/>
            <a:r>
              <a:rPr lang="es-MX" sz="14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40% Género Femenino </a:t>
            </a:r>
            <a:endParaRPr lang="es-ES" altLang="ko-KR" sz="1200" dirty="0">
              <a:solidFill>
                <a:schemeClr val="tx1">
                  <a:lumMod val="75000"/>
                  <a:lumOff val="25000"/>
                </a:schemeClr>
              </a:solidFill>
              <a:cs typeface="Arial" pitchFamily="34" charset="0"/>
            </a:endParaRPr>
          </a:p>
        </p:txBody>
      </p:sp>
      <p:sp>
        <p:nvSpPr>
          <p:cNvPr id="48" name="TextBox 5">
            <a:extLst>
              <a:ext uri="{FF2B5EF4-FFF2-40B4-BE49-F238E27FC236}">
                <a16:creationId xmlns:a16="http://schemas.microsoft.com/office/drawing/2014/main" id="{083D1481-DA9B-478D-B91D-CFF3F4295DCF}"/>
              </a:ext>
            </a:extLst>
          </p:cNvPr>
          <p:cNvSpPr txBox="1"/>
          <p:nvPr/>
        </p:nvSpPr>
        <p:spPr>
          <a:xfrm>
            <a:off x="2197453" y="2300834"/>
            <a:ext cx="1439814" cy="523220"/>
          </a:xfrm>
          <a:prstGeom prst="rect">
            <a:avLst/>
          </a:prstGeom>
          <a:noFill/>
        </p:spPr>
        <p:txBody>
          <a:bodyPr wrap="square" rtlCol="0">
            <a:spAutoFit/>
          </a:bodyPr>
          <a:lstStyle/>
          <a:p>
            <a:pPr algn="ctr"/>
            <a:r>
              <a:rPr lang="es-MX" sz="14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60% Género Masculino </a:t>
            </a:r>
            <a:endParaRPr lang="es-ES" altLang="ko-KR" sz="1200" dirty="0">
              <a:solidFill>
                <a:schemeClr val="tx1">
                  <a:lumMod val="75000"/>
                  <a:lumOff val="25000"/>
                </a:schemeClr>
              </a:solidFill>
              <a:cs typeface="Arial" pitchFamily="34" charset="0"/>
            </a:endParaRPr>
          </a:p>
        </p:txBody>
      </p:sp>
      <p:sp>
        <p:nvSpPr>
          <p:cNvPr id="49" name="Round Same Side Corner Rectangle 6">
            <a:extLst>
              <a:ext uri="{FF2B5EF4-FFF2-40B4-BE49-F238E27FC236}">
                <a16:creationId xmlns:a16="http://schemas.microsoft.com/office/drawing/2014/main" id="{4E685E61-458F-4C42-B988-83D78391EAD2}"/>
              </a:ext>
            </a:extLst>
          </p:cNvPr>
          <p:cNvSpPr/>
          <p:nvPr/>
        </p:nvSpPr>
        <p:spPr>
          <a:xfrm rot="2700000">
            <a:off x="266791" y="3184092"/>
            <a:ext cx="202029" cy="741034"/>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bg1"/>
          </a:solidFill>
          <a:ln>
            <a:solidFill>
              <a:srgbClr val="16A08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0" name="TextBox 5">
            <a:extLst>
              <a:ext uri="{FF2B5EF4-FFF2-40B4-BE49-F238E27FC236}">
                <a16:creationId xmlns:a16="http://schemas.microsoft.com/office/drawing/2014/main" id="{B38CEC4C-B3DE-458C-AD99-86354AFFB0F6}"/>
              </a:ext>
            </a:extLst>
          </p:cNvPr>
          <p:cNvSpPr txBox="1"/>
          <p:nvPr/>
        </p:nvSpPr>
        <p:spPr>
          <a:xfrm>
            <a:off x="529451" y="3323298"/>
            <a:ext cx="1439814" cy="307777"/>
          </a:xfrm>
          <a:prstGeom prst="rect">
            <a:avLst/>
          </a:prstGeom>
          <a:noFill/>
        </p:spPr>
        <p:txBody>
          <a:bodyPr wrap="square" rtlCol="0">
            <a:spAutoFit/>
          </a:bodyPr>
          <a:lstStyle/>
          <a:p>
            <a:pPr algn="ctr"/>
            <a:r>
              <a:rPr lang="es-MX" sz="14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20% Doctorado</a:t>
            </a:r>
            <a:endParaRPr lang="es-ES" altLang="ko-KR" sz="1200" dirty="0">
              <a:solidFill>
                <a:schemeClr val="tx1">
                  <a:lumMod val="75000"/>
                  <a:lumOff val="25000"/>
                </a:schemeClr>
              </a:solidFill>
              <a:cs typeface="Arial" pitchFamily="34" charset="0"/>
            </a:endParaRPr>
          </a:p>
        </p:txBody>
      </p:sp>
      <p:sp>
        <p:nvSpPr>
          <p:cNvPr id="51" name="Trapezoid 13">
            <a:extLst>
              <a:ext uri="{FF2B5EF4-FFF2-40B4-BE49-F238E27FC236}">
                <a16:creationId xmlns:a16="http://schemas.microsoft.com/office/drawing/2014/main" id="{8C7D3CD6-61E9-42D8-905D-BF5D0CB148EE}"/>
              </a:ext>
            </a:extLst>
          </p:cNvPr>
          <p:cNvSpPr/>
          <p:nvPr/>
        </p:nvSpPr>
        <p:spPr>
          <a:xfrm>
            <a:off x="1871870" y="3360828"/>
            <a:ext cx="529844" cy="41048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2" name="TextBox 5">
            <a:extLst>
              <a:ext uri="{FF2B5EF4-FFF2-40B4-BE49-F238E27FC236}">
                <a16:creationId xmlns:a16="http://schemas.microsoft.com/office/drawing/2014/main" id="{AFB3C79D-9CBE-4A0A-B854-6EFD60AC0CA9}"/>
              </a:ext>
            </a:extLst>
          </p:cNvPr>
          <p:cNvSpPr txBox="1"/>
          <p:nvPr/>
        </p:nvSpPr>
        <p:spPr>
          <a:xfrm>
            <a:off x="2497199" y="3361000"/>
            <a:ext cx="1439814" cy="307777"/>
          </a:xfrm>
          <a:prstGeom prst="rect">
            <a:avLst/>
          </a:prstGeom>
          <a:noFill/>
        </p:spPr>
        <p:txBody>
          <a:bodyPr wrap="square" rtlCol="0">
            <a:spAutoFit/>
          </a:bodyPr>
          <a:lstStyle/>
          <a:p>
            <a:pPr algn="ctr"/>
            <a:r>
              <a:rPr lang="es-MX" sz="14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13% Maestría</a:t>
            </a:r>
            <a:endParaRPr lang="es-ES" altLang="ko-KR" sz="1200" dirty="0">
              <a:solidFill>
                <a:schemeClr val="tx1">
                  <a:lumMod val="75000"/>
                  <a:lumOff val="25000"/>
                </a:schemeClr>
              </a:solidFill>
              <a:cs typeface="Arial" pitchFamily="34" charset="0"/>
            </a:endParaRPr>
          </a:p>
        </p:txBody>
      </p:sp>
      <p:cxnSp>
        <p:nvCxnSpPr>
          <p:cNvPr id="54" name="Conector recto 53">
            <a:extLst>
              <a:ext uri="{FF2B5EF4-FFF2-40B4-BE49-F238E27FC236}">
                <a16:creationId xmlns:a16="http://schemas.microsoft.com/office/drawing/2014/main" id="{5014DBD3-699C-43E6-A618-E76B14BB9AFE}"/>
              </a:ext>
            </a:extLst>
          </p:cNvPr>
          <p:cNvCxnSpPr/>
          <p:nvPr/>
        </p:nvCxnSpPr>
        <p:spPr>
          <a:xfrm flipV="1">
            <a:off x="271148" y="2992476"/>
            <a:ext cx="2945958" cy="20416"/>
          </a:xfrm>
          <a:prstGeom prst="line">
            <a:avLst/>
          </a:prstGeom>
        </p:spPr>
        <p:style>
          <a:lnRef idx="1">
            <a:schemeClr val="accent2"/>
          </a:lnRef>
          <a:fillRef idx="0">
            <a:schemeClr val="accent2"/>
          </a:fillRef>
          <a:effectRef idx="0">
            <a:schemeClr val="accent2"/>
          </a:effectRef>
          <a:fontRef idx="minor">
            <a:schemeClr val="tx1"/>
          </a:fontRef>
        </p:style>
      </p:cxnSp>
      <p:sp>
        <p:nvSpPr>
          <p:cNvPr id="55" name="Parallelogram 15">
            <a:extLst>
              <a:ext uri="{FF2B5EF4-FFF2-40B4-BE49-F238E27FC236}">
                <a16:creationId xmlns:a16="http://schemas.microsoft.com/office/drawing/2014/main" id="{D9D08FAB-D6C1-4093-80CB-C09352BD3178}"/>
              </a:ext>
            </a:extLst>
          </p:cNvPr>
          <p:cNvSpPr/>
          <p:nvPr/>
        </p:nvSpPr>
        <p:spPr>
          <a:xfrm rot="16200000">
            <a:off x="77776" y="3932062"/>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6" name="TextBox 5">
            <a:extLst>
              <a:ext uri="{FF2B5EF4-FFF2-40B4-BE49-F238E27FC236}">
                <a16:creationId xmlns:a16="http://schemas.microsoft.com/office/drawing/2014/main" id="{519F8A84-4B6A-4753-AAFC-4A946DD5845A}"/>
              </a:ext>
            </a:extLst>
          </p:cNvPr>
          <p:cNvSpPr txBox="1"/>
          <p:nvPr/>
        </p:nvSpPr>
        <p:spPr>
          <a:xfrm>
            <a:off x="529451" y="4128819"/>
            <a:ext cx="1439814" cy="307777"/>
          </a:xfrm>
          <a:prstGeom prst="rect">
            <a:avLst/>
          </a:prstGeom>
          <a:noFill/>
        </p:spPr>
        <p:txBody>
          <a:bodyPr wrap="square" rtlCol="0">
            <a:spAutoFit/>
          </a:bodyPr>
          <a:lstStyle/>
          <a:p>
            <a:pPr algn="ctr"/>
            <a:r>
              <a:rPr lang="es-MX" sz="14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54% Ingeniería</a:t>
            </a:r>
            <a:endParaRPr lang="es-ES" altLang="ko-KR" sz="1200" dirty="0">
              <a:solidFill>
                <a:schemeClr val="tx1">
                  <a:lumMod val="75000"/>
                  <a:lumOff val="25000"/>
                </a:schemeClr>
              </a:solidFill>
              <a:cs typeface="Arial" pitchFamily="34" charset="0"/>
            </a:endParaRPr>
          </a:p>
        </p:txBody>
      </p:sp>
      <p:sp>
        <p:nvSpPr>
          <p:cNvPr id="57" name="Rectangle 9">
            <a:extLst>
              <a:ext uri="{FF2B5EF4-FFF2-40B4-BE49-F238E27FC236}">
                <a16:creationId xmlns:a16="http://schemas.microsoft.com/office/drawing/2014/main" id="{B439F825-C6FB-4178-A110-4E65277FFCB7}"/>
              </a:ext>
            </a:extLst>
          </p:cNvPr>
          <p:cNvSpPr/>
          <p:nvPr/>
        </p:nvSpPr>
        <p:spPr>
          <a:xfrm>
            <a:off x="1908097" y="4050358"/>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8" name="TextBox 5">
            <a:extLst>
              <a:ext uri="{FF2B5EF4-FFF2-40B4-BE49-F238E27FC236}">
                <a16:creationId xmlns:a16="http://schemas.microsoft.com/office/drawing/2014/main" id="{03ADF7AC-D9EC-4A88-B0AC-098C1DE5E757}"/>
              </a:ext>
            </a:extLst>
          </p:cNvPr>
          <p:cNvSpPr txBox="1"/>
          <p:nvPr/>
        </p:nvSpPr>
        <p:spPr>
          <a:xfrm>
            <a:off x="2414217" y="4127232"/>
            <a:ext cx="1522796" cy="307777"/>
          </a:xfrm>
          <a:prstGeom prst="rect">
            <a:avLst/>
          </a:prstGeom>
          <a:noFill/>
        </p:spPr>
        <p:txBody>
          <a:bodyPr wrap="square" rtlCol="0">
            <a:spAutoFit/>
          </a:bodyPr>
          <a:lstStyle/>
          <a:p>
            <a:pPr algn="ctr"/>
            <a:r>
              <a:rPr lang="es-MX" altLang="ko-KR" sz="1400" dirty="0">
                <a:solidFill>
                  <a:schemeClr val="tx2"/>
                </a:solidFill>
                <a:latin typeface="Times New Roman" panose="02020603050405020304" pitchFamily="18" charset="0"/>
                <a:cs typeface="Times New Roman" panose="02020603050405020304" pitchFamily="18" charset="0"/>
              </a:rPr>
              <a:t>13% Licenciatura</a:t>
            </a:r>
            <a:endParaRPr lang="es-ES" altLang="ko-KR" sz="1200" dirty="0">
              <a:solidFill>
                <a:schemeClr val="tx1">
                  <a:lumMod val="75000"/>
                  <a:lumOff val="25000"/>
                </a:schemeClr>
              </a:solidFill>
              <a:cs typeface="Arial" pitchFamily="34" charset="0"/>
            </a:endParaRPr>
          </a:p>
        </p:txBody>
      </p:sp>
      <p:sp>
        <p:nvSpPr>
          <p:cNvPr id="59" name="TextBox 5">
            <a:extLst>
              <a:ext uri="{FF2B5EF4-FFF2-40B4-BE49-F238E27FC236}">
                <a16:creationId xmlns:a16="http://schemas.microsoft.com/office/drawing/2014/main" id="{8929EC1D-57B2-4DBF-9CF6-6E3260AFE0C6}"/>
              </a:ext>
            </a:extLst>
          </p:cNvPr>
          <p:cNvSpPr txBox="1"/>
          <p:nvPr/>
        </p:nvSpPr>
        <p:spPr>
          <a:xfrm>
            <a:off x="-55455" y="4744515"/>
            <a:ext cx="4381672" cy="738664"/>
          </a:xfrm>
          <a:prstGeom prst="rect">
            <a:avLst/>
          </a:prstGeom>
          <a:noFill/>
        </p:spPr>
        <p:txBody>
          <a:bodyPr wrap="square" rtlCol="0">
            <a:spAutoFit/>
          </a:bodyPr>
          <a:lstStyle/>
          <a:p>
            <a:pPr algn="ctr"/>
            <a:r>
              <a:rPr lang="es-ES" sz="14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Del total de 43 preguntas planteadas a evaluar, se obtuvieron 43 resultados válidos; en todos los ítems se acumula una ponderación igual o superior al 84%.</a:t>
            </a:r>
            <a:endParaRPr lang="es-ES" altLang="ko-KR" sz="1200" dirty="0">
              <a:solidFill>
                <a:schemeClr val="tx1">
                  <a:lumMod val="75000"/>
                  <a:lumOff val="25000"/>
                </a:schemeClr>
              </a:solidFill>
              <a:cs typeface="Arial" pitchFamily="34" charset="0"/>
            </a:endParaRPr>
          </a:p>
        </p:txBody>
      </p:sp>
      <p:sp>
        <p:nvSpPr>
          <p:cNvPr id="60" name="Frame 17">
            <a:extLst>
              <a:ext uri="{FF2B5EF4-FFF2-40B4-BE49-F238E27FC236}">
                <a16:creationId xmlns:a16="http://schemas.microsoft.com/office/drawing/2014/main" id="{5F56CEF8-AAE2-415B-B3DE-015291E64172}"/>
              </a:ext>
            </a:extLst>
          </p:cNvPr>
          <p:cNvSpPr/>
          <p:nvPr/>
        </p:nvSpPr>
        <p:spPr>
          <a:xfrm>
            <a:off x="4399029" y="216672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nvGrpSpPr>
          <p:cNvPr id="61" name="Group 5">
            <a:extLst>
              <a:ext uri="{FF2B5EF4-FFF2-40B4-BE49-F238E27FC236}">
                <a16:creationId xmlns:a16="http://schemas.microsoft.com/office/drawing/2014/main" id="{CE31E0E3-35BB-403B-9518-B674574135C4}"/>
              </a:ext>
            </a:extLst>
          </p:cNvPr>
          <p:cNvGrpSpPr/>
          <p:nvPr/>
        </p:nvGrpSpPr>
        <p:grpSpPr>
          <a:xfrm>
            <a:off x="7743885" y="719585"/>
            <a:ext cx="3568197" cy="865671"/>
            <a:chOff x="5889059" y="4149746"/>
            <a:chExt cx="2840479" cy="865784"/>
          </a:xfrm>
        </p:grpSpPr>
        <p:sp>
          <p:nvSpPr>
            <p:cNvPr id="62" name="TextBox 5">
              <a:extLst>
                <a:ext uri="{FF2B5EF4-FFF2-40B4-BE49-F238E27FC236}">
                  <a16:creationId xmlns:a16="http://schemas.microsoft.com/office/drawing/2014/main" id="{EDE76518-FF4B-4310-83D8-D5F50C4C44D1}"/>
                </a:ext>
              </a:extLst>
            </p:cNvPr>
            <p:cNvSpPr txBox="1"/>
            <p:nvPr/>
          </p:nvSpPr>
          <p:spPr>
            <a:xfrm>
              <a:off x="5889059" y="4149746"/>
              <a:ext cx="2527679" cy="307817"/>
            </a:xfrm>
            <a:prstGeom prst="rect">
              <a:avLst/>
            </a:prstGeom>
            <a:noFill/>
          </p:spPr>
          <p:txBody>
            <a:bodyPr wrap="square" rtlCol="0">
              <a:spAutoFit/>
            </a:bodyPr>
            <a:lstStyle/>
            <a:p>
              <a:pPr algn="ctr"/>
              <a:r>
                <a:rPr lang="es-MX"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ES" altLang="ko-KR" sz="1200" dirty="0">
                <a:solidFill>
                  <a:schemeClr val="tx1">
                    <a:lumMod val="75000"/>
                    <a:lumOff val="25000"/>
                  </a:schemeClr>
                </a:solidFill>
                <a:cs typeface="Arial" pitchFamily="34" charset="0"/>
              </a:endParaRPr>
            </a:p>
          </p:txBody>
        </p:sp>
        <p:sp>
          <p:nvSpPr>
            <p:cNvPr id="63" name="TextBox 6">
              <a:extLst>
                <a:ext uri="{FF2B5EF4-FFF2-40B4-BE49-F238E27FC236}">
                  <a16:creationId xmlns:a16="http://schemas.microsoft.com/office/drawing/2014/main" id="{5B2F860D-A4ED-4268-BF4E-71524B3F6F15}"/>
                </a:ext>
              </a:extLst>
            </p:cNvPr>
            <p:cNvSpPr txBox="1"/>
            <p:nvPr/>
          </p:nvSpPr>
          <p:spPr>
            <a:xfrm>
              <a:off x="6201859" y="4676932"/>
              <a:ext cx="2527679" cy="338598"/>
            </a:xfrm>
            <a:prstGeom prst="rect">
              <a:avLst/>
            </a:prstGeom>
            <a:noFill/>
          </p:spPr>
          <p:txBody>
            <a:bodyPr wrap="square" rtlCol="0">
              <a:spAutoFit/>
            </a:bodyPr>
            <a:lstStyle/>
            <a:p>
              <a:pPr algn="ctr"/>
              <a:r>
                <a:rPr lang="es-ES" altLang="ko-KR" sz="1600"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Validación Estadística</a:t>
              </a:r>
            </a:p>
          </p:txBody>
        </p:sp>
      </p:grpSp>
      <p:sp>
        <p:nvSpPr>
          <p:cNvPr id="64" name="Rectangle 7">
            <a:extLst>
              <a:ext uri="{FF2B5EF4-FFF2-40B4-BE49-F238E27FC236}">
                <a16:creationId xmlns:a16="http://schemas.microsoft.com/office/drawing/2014/main" id="{0C65E9DA-9B4D-4B24-9689-1056563D00B0}"/>
              </a:ext>
            </a:extLst>
          </p:cNvPr>
          <p:cNvSpPr/>
          <p:nvPr/>
        </p:nvSpPr>
        <p:spPr>
          <a:xfrm>
            <a:off x="7298274" y="1989859"/>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CuadroTexto 67">
            <a:extLst>
              <a:ext uri="{FF2B5EF4-FFF2-40B4-BE49-F238E27FC236}">
                <a16:creationId xmlns:a16="http://schemas.microsoft.com/office/drawing/2014/main" id="{D6912F40-06AF-4E95-9365-C4769376C541}"/>
              </a:ext>
            </a:extLst>
          </p:cNvPr>
          <p:cNvSpPr txBox="1"/>
          <p:nvPr/>
        </p:nvSpPr>
        <p:spPr>
          <a:xfrm>
            <a:off x="7779732" y="1701598"/>
            <a:ext cx="4004201" cy="738664"/>
          </a:xfrm>
          <a:prstGeom prst="rect">
            <a:avLst/>
          </a:prstGeom>
          <a:noFill/>
        </p:spPr>
        <p:txBody>
          <a:bodyPr wrap="square">
            <a:spAutoFit/>
          </a:bodyPr>
          <a:lstStyle/>
          <a:p>
            <a:pPr algn="ctr"/>
            <a:r>
              <a:rPr lang="es-EC"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Grupo de 60 familias pertenecientes a los conjuntos habitacionales definidos para el objeto de estudio. </a:t>
            </a:r>
          </a:p>
          <a:p>
            <a:pPr algn="ctr"/>
            <a:r>
              <a:rPr lang="es-EC"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A partir de ello se aplica </a:t>
            </a:r>
            <a:r>
              <a:rPr lang="es-EC" sz="1400" b="1" dirty="0">
                <a:solidFill>
                  <a:schemeClr val="tx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Alfa de Cronbach.</a:t>
            </a:r>
            <a:endParaRPr lang="es-ES" sz="1400"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69" name="Tabla 69">
            <a:extLst>
              <a:ext uri="{FF2B5EF4-FFF2-40B4-BE49-F238E27FC236}">
                <a16:creationId xmlns:a16="http://schemas.microsoft.com/office/drawing/2014/main" id="{590B8FC4-2F10-4797-A185-6FCC3E11B32B}"/>
              </a:ext>
            </a:extLst>
          </p:cNvPr>
          <p:cNvGraphicFramePr>
            <a:graphicFrameLocks noGrp="1"/>
          </p:cNvGraphicFramePr>
          <p:nvPr>
            <p:extLst>
              <p:ext uri="{D42A27DB-BD31-4B8C-83A1-F6EECF244321}">
                <p14:modId xmlns:p14="http://schemas.microsoft.com/office/powerpoint/2010/main" val="1730136969"/>
              </p:ext>
            </p:extLst>
          </p:nvPr>
        </p:nvGraphicFramePr>
        <p:xfrm>
          <a:off x="7459496" y="3254607"/>
          <a:ext cx="4633400" cy="1097280"/>
        </p:xfrm>
        <a:graphic>
          <a:graphicData uri="http://schemas.openxmlformats.org/drawingml/2006/table">
            <a:tbl>
              <a:tblPr firstRow="1" bandRow="1">
                <a:tableStyleId>{5C22544A-7EE6-4342-B048-85BDC9FD1C3A}</a:tableStyleId>
              </a:tblPr>
              <a:tblGrid>
                <a:gridCol w="1158350">
                  <a:extLst>
                    <a:ext uri="{9D8B030D-6E8A-4147-A177-3AD203B41FA5}">
                      <a16:colId xmlns:a16="http://schemas.microsoft.com/office/drawing/2014/main" val="3276991784"/>
                    </a:ext>
                  </a:extLst>
                </a:gridCol>
                <a:gridCol w="1158350">
                  <a:extLst>
                    <a:ext uri="{9D8B030D-6E8A-4147-A177-3AD203B41FA5}">
                      <a16:colId xmlns:a16="http://schemas.microsoft.com/office/drawing/2014/main" val="1168535259"/>
                    </a:ext>
                  </a:extLst>
                </a:gridCol>
                <a:gridCol w="1158350">
                  <a:extLst>
                    <a:ext uri="{9D8B030D-6E8A-4147-A177-3AD203B41FA5}">
                      <a16:colId xmlns:a16="http://schemas.microsoft.com/office/drawing/2014/main" val="27173530"/>
                    </a:ext>
                  </a:extLst>
                </a:gridCol>
                <a:gridCol w="1158350">
                  <a:extLst>
                    <a:ext uri="{9D8B030D-6E8A-4147-A177-3AD203B41FA5}">
                      <a16:colId xmlns:a16="http://schemas.microsoft.com/office/drawing/2014/main" val="4209561852"/>
                    </a:ext>
                  </a:extLst>
                </a:gridCol>
              </a:tblGrid>
              <a:tr h="708371">
                <a:tc>
                  <a:txBody>
                    <a:bodyPr/>
                    <a:lstStyle/>
                    <a:p>
                      <a:pPr algn="ctr"/>
                      <a:r>
                        <a:rPr lang="es-ES" sz="1400" dirty="0">
                          <a:latin typeface="Times New Roman" panose="02020603050405020304" pitchFamily="18" charset="0"/>
                          <a:cs typeface="Times New Roman" panose="02020603050405020304" pitchFamily="18" charset="0"/>
                        </a:rPr>
                        <a:t>Cronbach Inicial</a:t>
                      </a:r>
                    </a:p>
                  </a:txBody>
                  <a:tcPr/>
                </a:tc>
                <a:tc>
                  <a:txBody>
                    <a:bodyPr/>
                    <a:lstStyle/>
                    <a:p>
                      <a:pPr algn="ctr"/>
                      <a:r>
                        <a:rPr lang="es-ES" sz="1400" dirty="0">
                          <a:latin typeface="Times New Roman" panose="02020603050405020304" pitchFamily="18" charset="0"/>
                          <a:cs typeface="Times New Roman" panose="02020603050405020304" pitchFamily="18" charset="0"/>
                        </a:rPr>
                        <a:t>Consistencia Interna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a:latin typeface="Times New Roman" panose="02020603050405020304" pitchFamily="18" charset="0"/>
                          <a:cs typeface="Times New Roman" panose="02020603050405020304" pitchFamily="18" charset="0"/>
                        </a:rPr>
                        <a:t>Cronbach Final</a:t>
                      </a:r>
                    </a:p>
                    <a:p>
                      <a:pPr algn="ctr"/>
                      <a:endParaRPr lang="es-ES" sz="14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a:latin typeface="Times New Roman" panose="02020603050405020304" pitchFamily="18" charset="0"/>
                          <a:cs typeface="Times New Roman" panose="02020603050405020304" pitchFamily="18" charset="0"/>
                        </a:rPr>
                        <a:t>Consistencia Final</a:t>
                      </a:r>
                    </a:p>
                  </a:txBody>
                  <a:tcPr/>
                </a:tc>
                <a:extLst>
                  <a:ext uri="{0D108BD9-81ED-4DB2-BD59-A6C34878D82A}">
                    <a16:rowId xmlns:a16="http://schemas.microsoft.com/office/drawing/2014/main" val="4055768470"/>
                  </a:ext>
                </a:extLst>
              </a:tr>
              <a:tr h="335494">
                <a:tc>
                  <a:txBody>
                    <a:bodyPr/>
                    <a:lstStyle/>
                    <a:p>
                      <a:pPr algn="ctr"/>
                      <a:r>
                        <a:rPr lang="es-ES"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0,9888</a:t>
                      </a:r>
                    </a:p>
                  </a:txBody>
                  <a:tcPr/>
                </a:tc>
                <a:tc>
                  <a:txBody>
                    <a:bodyPr/>
                    <a:lstStyle/>
                    <a:p>
                      <a:pPr algn="ctr"/>
                      <a:r>
                        <a:rPr lang="es-ES" sz="1600"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Excelente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0,9888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Excelente</a:t>
                      </a:r>
                    </a:p>
                  </a:txBody>
                  <a:tcPr/>
                </a:tc>
                <a:extLst>
                  <a:ext uri="{0D108BD9-81ED-4DB2-BD59-A6C34878D82A}">
                    <a16:rowId xmlns:a16="http://schemas.microsoft.com/office/drawing/2014/main" val="808047093"/>
                  </a:ext>
                </a:extLst>
              </a:tr>
            </a:tbl>
          </a:graphicData>
        </a:graphic>
      </p:graphicFrame>
      <p:sp>
        <p:nvSpPr>
          <p:cNvPr id="72" name="Round Same Side Corner Rectangle 8">
            <a:extLst>
              <a:ext uri="{FF2B5EF4-FFF2-40B4-BE49-F238E27FC236}">
                <a16:creationId xmlns:a16="http://schemas.microsoft.com/office/drawing/2014/main" id="{3DB47F25-4624-4A3D-98F2-C1F22E4429D9}"/>
              </a:ext>
            </a:extLst>
          </p:cNvPr>
          <p:cNvSpPr/>
          <p:nvPr/>
        </p:nvSpPr>
        <p:spPr>
          <a:xfrm>
            <a:off x="2135381" y="2209282"/>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3" name="Round Same Side Corner Rectangle 20">
            <a:extLst>
              <a:ext uri="{FF2B5EF4-FFF2-40B4-BE49-F238E27FC236}">
                <a16:creationId xmlns:a16="http://schemas.microsoft.com/office/drawing/2014/main" id="{C4477534-A53B-4C34-BBAE-869E91C943D1}"/>
              </a:ext>
            </a:extLst>
          </p:cNvPr>
          <p:cNvSpPr/>
          <p:nvPr/>
        </p:nvSpPr>
        <p:spPr>
          <a:xfrm rot="10800000">
            <a:off x="358578" y="2206224"/>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19670480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0" name="그룹 279">
            <a:extLst>
              <a:ext uri="{FF2B5EF4-FFF2-40B4-BE49-F238E27FC236}">
                <a16:creationId xmlns:a16="http://schemas.microsoft.com/office/drawing/2014/main" id="{1CA8EB49-7DA3-4606-87AF-63B9309CE60C}"/>
              </a:ext>
            </a:extLst>
          </p:cNvPr>
          <p:cNvGrpSpPr/>
          <p:nvPr/>
        </p:nvGrpSpPr>
        <p:grpSpPr>
          <a:xfrm>
            <a:off x="7505985" y="646023"/>
            <a:ext cx="3735874" cy="722011"/>
            <a:chOff x="2104636" y="2420889"/>
            <a:chExt cx="3736361" cy="722105"/>
          </a:xfrm>
          <a:solidFill>
            <a:srgbClr val="FFC000"/>
          </a:solidFill>
        </p:grpSpPr>
        <p:sp>
          <p:nvSpPr>
            <p:cNvPr id="281" name="Round Same Side Corner Rectangle 8">
              <a:extLst>
                <a:ext uri="{FF2B5EF4-FFF2-40B4-BE49-F238E27FC236}">
                  <a16:creationId xmlns:a16="http://schemas.microsoft.com/office/drawing/2014/main" id="{72EAA193-79A0-4A0B-833E-DC33CBFD1B39}"/>
                </a:ext>
              </a:extLst>
            </p:cNvPr>
            <p:cNvSpPr/>
            <p:nvPr/>
          </p:nvSpPr>
          <p:spPr>
            <a:xfrm flipH="1">
              <a:off x="2489324" y="2420889"/>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2" name="Round Same Side Corner Rectangle 8">
              <a:extLst>
                <a:ext uri="{FF2B5EF4-FFF2-40B4-BE49-F238E27FC236}">
                  <a16:creationId xmlns:a16="http://schemas.microsoft.com/office/drawing/2014/main" id="{0EF5D05C-F13E-4AE3-BB94-4D572A47A8B5}"/>
                </a:ext>
              </a:extLst>
            </p:cNvPr>
            <p:cNvSpPr/>
            <p:nvPr/>
          </p:nvSpPr>
          <p:spPr>
            <a:xfrm flipH="1">
              <a:off x="2104636" y="2420889"/>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3" name="Round Same Side Corner Rectangle 8">
              <a:extLst>
                <a:ext uri="{FF2B5EF4-FFF2-40B4-BE49-F238E27FC236}">
                  <a16:creationId xmlns:a16="http://schemas.microsoft.com/office/drawing/2014/main" id="{1DA43632-5BD6-41E3-92AB-DEE4A9461692}"/>
                </a:ext>
              </a:extLst>
            </p:cNvPr>
            <p:cNvSpPr/>
            <p:nvPr/>
          </p:nvSpPr>
          <p:spPr>
            <a:xfrm flipH="1">
              <a:off x="2874012" y="2420889"/>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4" name="Round Same Side Corner Rectangle 8">
              <a:extLst>
                <a:ext uri="{FF2B5EF4-FFF2-40B4-BE49-F238E27FC236}">
                  <a16:creationId xmlns:a16="http://schemas.microsoft.com/office/drawing/2014/main" id="{17707821-CEE1-41E2-8CBA-9B507322D6DB}"/>
                </a:ext>
              </a:extLst>
            </p:cNvPr>
            <p:cNvSpPr/>
            <p:nvPr/>
          </p:nvSpPr>
          <p:spPr>
            <a:xfrm flipH="1">
              <a:off x="3258700" y="2420889"/>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5" name="Round Same Side Corner Rectangle 8">
              <a:extLst>
                <a:ext uri="{FF2B5EF4-FFF2-40B4-BE49-F238E27FC236}">
                  <a16:creationId xmlns:a16="http://schemas.microsoft.com/office/drawing/2014/main" id="{FDED812A-90B4-4649-B6C2-7123363CB7FE}"/>
                </a:ext>
              </a:extLst>
            </p:cNvPr>
            <p:cNvSpPr/>
            <p:nvPr/>
          </p:nvSpPr>
          <p:spPr>
            <a:xfrm flipH="1">
              <a:off x="3643388" y="2420889"/>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6" name="Round Same Side Corner Rectangle 8">
              <a:extLst>
                <a:ext uri="{FF2B5EF4-FFF2-40B4-BE49-F238E27FC236}">
                  <a16:creationId xmlns:a16="http://schemas.microsoft.com/office/drawing/2014/main" id="{FD9932FD-E2C7-41CB-9000-51ABCFC9455A}"/>
                </a:ext>
              </a:extLst>
            </p:cNvPr>
            <p:cNvSpPr/>
            <p:nvPr/>
          </p:nvSpPr>
          <p:spPr>
            <a:xfrm flipH="1">
              <a:off x="4028076" y="2420889"/>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7" name="Round Same Side Corner Rectangle 8">
              <a:extLst>
                <a:ext uri="{FF2B5EF4-FFF2-40B4-BE49-F238E27FC236}">
                  <a16:creationId xmlns:a16="http://schemas.microsoft.com/office/drawing/2014/main" id="{B1EAC20F-8D82-4D54-88DD-FC2E347B54B2}"/>
                </a:ext>
              </a:extLst>
            </p:cNvPr>
            <p:cNvSpPr/>
            <p:nvPr/>
          </p:nvSpPr>
          <p:spPr>
            <a:xfrm flipH="1">
              <a:off x="4412764" y="2420889"/>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8" name="Round Same Side Corner Rectangle 8">
              <a:extLst>
                <a:ext uri="{FF2B5EF4-FFF2-40B4-BE49-F238E27FC236}">
                  <a16:creationId xmlns:a16="http://schemas.microsoft.com/office/drawing/2014/main" id="{B74A80D0-9A00-4ED7-9DAD-44E77B9E8D9C}"/>
                </a:ext>
              </a:extLst>
            </p:cNvPr>
            <p:cNvSpPr/>
            <p:nvPr/>
          </p:nvSpPr>
          <p:spPr>
            <a:xfrm flipH="1">
              <a:off x="4797452" y="2420889"/>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89" name="Round Same Side Corner Rectangle 8">
              <a:extLst>
                <a:ext uri="{FF2B5EF4-FFF2-40B4-BE49-F238E27FC236}">
                  <a16:creationId xmlns:a16="http://schemas.microsoft.com/office/drawing/2014/main" id="{BEA6E116-D60F-4202-BE69-358AC2E5CC5D}"/>
                </a:ext>
              </a:extLst>
            </p:cNvPr>
            <p:cNvSpPr/>
            <p:nvPr/>
          </p:nvSpPr>
          <p:spPr>
            <a:xfrm flipH="1">
              <a:off x="5182140" y="2420889"/>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0" name="Round Same Side Corner Rectangle 8">
              <a:extLst>
                <a:ext uri="{FF2B5EF4-FFF2-40B4-BE49-F238E27FC236}">
                  <a16:creationId xmlns:a16="http://schemas.microsoft.com/office/drawing/2014/main" id="{003FB4C6-0655-4124-A979-64834499EFA0}"/>
                </a:ext>
              </a:extLst>
            </p:cNvPr>
            <p:cNvSpPr/>
            <p:nvPr/>
          </p:nvSpPr>
          <p:spPr>
            <a:xfrm flipH="1">
              <a:off x="5566824" y="2420889"/>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05" name="Group 318">
            <a:extLst>
              <a:ext uri="{FF2B5EF4-FFF2-40B4-BE49-F238E27FC236}">
                <a16:creationId xmlns:a16="http://schemas.microsoft.com/office/drawing/2014/main" id="{465297F7-F67C-42A3-92D0-986A06B36792}"/>
              </a:ext>
            </a:extLst>
          </p:cNvPr>
          <p:cNvGrpSpPr/>
          <p:nvPr/>
        </p:nvGrpSpPr>
        <p:grpSpPr>
          <a:xfrm>
            <a:off x="536228" y="1414066"/>
            <a:ext cx="4540359" cy="962867"/>
            <a:chOff x="768136" y="3263200"/>
            <a:chExt cx="2095161" cy="962992"/>
          </a:xfrm>
        </p:grpSpPr>
        <p:sp>
          <p:nvSpPr>
            <p:cNvPr id="306" name="TextBox 305">
              <a:extLst>
                <a:ext uri="{FF2B5EF4-FFF2-40B4-BE49-F238E27FC236}">
                  <a16:creationId xmlns:a16="http://schemas.microsoft.com/office/drawing/2014/main" id="{BC06DB2B-89BE-4F9E-8F23-0A4F09A2E975}"/>
                </a:ext>
              </a:extLst>
            </p:cNvPr>
            <p:cNvSpPr txBox="1"/>
            <p:nvPr/>
          </p:nvSpPr>
          <p:spPr>
            <a:xfrm>
              <a:off x="803640" y="3579861"/>
              <a:ext cx="2059657" cy="646331"/>
            </a:xfrm>
            <a:prstGeom prst="rect">
              <a:avLst/>
            </a:prstGeom>
            <a:noFill/>
          </p:spPr>
          <p:txBody>
            <a:bodyPr wrap="square" rtlCol="0">
              <a:spAutoFit/>
            </a:bodyPr>
            <a:lstStyle/>
            <a:p>
              <a:pPr algn="ctr"/>
              <a:r>
                <a:rPr lang="es-ES" altLang="ko-KR" sz="1200" b="1" dirty="0">
                  <a:solidFill>
                    <a:schemeClr val="tx2"/>
                  </a:solidFill>
                  <a:cs typeface="Arial" pitchFamily="34" charset="0"/>
                </a:rPr>
                <a:t>Población seleccionada son las personas naturales en relación de dependencia del Distrito Metropolitano de Quito.</a:t>
              </a:r>
              <a:endParaRPr lang="ko-KR" altLang="en-US" sz="1200" b="1" dirty="0">
                <a:solidFill>
                  <a:schemeClr val="tx2"/>
                </a:solidFill>
                <a:cs typeface="Arial" pitchFamily="34" charset="0"/>
              </a:endParaRPr>
            </a:p>
          </p:txBody>
        </p:sp>
        <p:sp>
          <p:nvSpPr>
            <p:cNvPr id="307" name="TextBox 306">
              <a:extLst>
                <a:ext uri="{FF2B5EF4-FFF2-40B4-BE49-F238E27FC236}">
                  <a16:creationId xmlns:a16="http://schemas.microsoft.com/office/drawing/2014/main" id="{53DDD4C0-43D3-4DFE-BEF5-273A45F521DD}"/>
                </a:ext>
              </a:extLst>
            </p:cNvPr>
            <p:cNvSpPr txBox="1"/>
            <p:nvPr/>
          </p:nvSpPr>
          <p:spPr>
            <a:xfrm>
              <a:off x="768136" y="3263200"/>
              <a:ext cx="2059657" cy="369380"/>
            </a:xfrm>
            <a:prstGeom prst="rect">
              <a:avLst/>
            </a:prstGeom>
            <a:noFill/>
          </p:spPr>
          <p:txBody>
            <a:bodyPr wrap="square" rtlCol="0">
              <a:spAutoFit/>
            </a:bodyPr>
            <a:lstStyle/>
            <a:p>
              <a:pPr algn="ctr"/>
              <a:r>
                <a:rPr lang="en-US" altLang="ko-KR"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Población</a:t>
              </a:r>
              <a:endParaRPr lang="ko-KR" altLang="en-US"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41" name="Grupo 40">
            <a:extLst>
              <a:ext uri="{FF2B5EF4-FFF2-40B4-BE49-F238E27FC236}">
                <a16:creationId xmlns:a16="http://schemas.microsoft.com/office/drawing/2014/main" id="{4CDC749A-C0E8-419B-B00C-E212EF2644D2}"/>
              </a:ext>
            </a:extLst>
          </p:cNvPr>
          <p:cNvGrpSpPr/>
          <p:nvPr/>
        </p:nvGrpSpPr>
        <p:grpSpPr>
          <a:xfrm>
            <a:off x="217300" y="125935"/>
            <a:ext cx="2552513" cy="1062583"/>
            <a:chOff x="204154" y="113573"/>
            <a:chExt cx="2304256" cy="915127"/>
          </a:xfrm>
        </p:grpSpPr>
        <p:grpSp>
          <p:nvGrpSpPr>
            <p:cNvPr id="42" name="Group 30">
              <a:extLst>
                <a:ext uri="{FF2B5EF4-FFF2-40B4-BE49-F238E27FC236}">
                  <a16:creationId xmlns:a16="http://schemas.microsoft.com/office/drawing/2014/main" id="{D71D3490-1547-4DA6-A719-5EB25D666430}"/>
                </a:ext>
              </a:extLst>
            </p:cNvPr>
            <p:cNvGrpSpPr/>
            <p:nvPr/>
          </p:nvGrpSpPr>
          <p:grpSpPr>
            <a:xfrm>
              <a:off x="204154" y="113573"/>
              <a:ext cx="2304256" cy="915127"/>
              <a:chOff x="3659400" y="1564832"/>
              <a:chExt cx="1825200" cy="1368176"/>
            </a:xfrm>
            <a:solidFill>
              <a:schemeClr val="accent6">
                <a:lumMod val="40000"/>
                <a:lumOff val="60000"/>
              </a:schemeClr>
            </a:solidFill>
          </p:grpSpPr>
          <p:sp>
            <p:nvSpPr>
              <p:cNvPr id="44" name="Rectangle 4">
                <a:extLst>
                  <a:ext uri="{FF2B5EF4-FFF2-40B4-BE49-F238E27FC236}">
                    <a16:creationId xmlns:a16="http://schemas.microsoft.com/office/drawing/2014/main" id="{672ED960-AF72-454C-9DBA-1E69AD81DEFB}"/>
                  </a:ext>
                </a:extLst>
              </p:cNvPr>
              <p:cNvSpPr/>
              <p:nvPr/>
            </p:nvSpPr>
            <p:spPr>
              <a:xfrm>
                <a:off x="3659400" y="1564832"/>
                <a:ext cx="1825200" cy="1080443"/>
              </a:xfrm>
              <a:prstGeom prst="rect">
                <a:avLst/>
              </a:prstGeom>
              <a:solidFill>
                <a:srgbClr val="16A085"/>
              </a:solidFill>
              <a:ln>
                <a:solidFill>
                  <a:schemeClr val="accent6">
                    <a:lumMod val="40000"/>
                    <a:lumOff val="60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45" name="Isosceles Triangle 9">
                <a:extLst>
                  <a:ext uri="{FF2B5EF4-FFF2-40B4-BE49-F238E27FC236}">
                    <a16:creationId xmlns:a16="http://schemas.microsoft.com/office/drawing/2014/main" id="{624E4FA0-F35D-4B93-9DA7-2AFF45CEEC2B}"/>
                  </a:ext>
                </a:extLst>
              </p:cNvPr>
              <p:cNvSpPr/>
              <p:nvPr/>
            </p:nvSpPr>
            <p:spPr>
              <a:xfrm rot="10800000" flipH="1">
                <a:off x="4558384" y="2625770"/>
                <a:ext cx="921716" cy="307238"/>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402336 w 1060704"/>
                  <a:gd name="connsiteY0" fmla="*/ 921715 h 921715"/>
                  <a:gd name="connsiteX1" fmla="*/ 0 w 1060704"/>
                  <a:gd name="connsiteY1" fmla="*/ 0 h 921715"/>
                  <a:gd name="connsiteX2" fmla="*/ 1060704 w 1060704"/>
                  <a:gd name="connsiteY2" fmla="*/ 914400 h 921715"/>
                  <a:gd name="connsiteX3" fmla="*/ 402336 w 1060704"/>
                  <a:gd name="connsiteY3" fmla="*/ 921715 h 921715"/>
                  <a:gd name="connsiteX0" fmla="*/ 263348 w 921716"/>
                  <a:gd name="connsiteY0" fmla="*/ 307238 h 307238"/>
                  <a:gd name="connsiteX1" fmla="*/ 0 w 921716"/>
                  <a:gd name="connsiteY1" fmla="*/ 0 h 307238"/>
                  <a:gd name="connsiteX2" fmla="*/ 921716 w 921716"/>
                  <a:gd name="connsiteY2" fmla="*/ 299923 h 307238"/>
                  <a:gd name="connsiteX3" fmla="*/ 263348 w 921716"/>
                  <a:gd name="connsiteY3" fmla="*/ 307238 h 307238"/>
                </a:gdLst>
                <a:ahLst/>
                <a:cxnLst>
                  <a:cxn ang="0">
                    <a:pos x="connsiteX0" y="connsiteY0"/>
                  </a:cxn>
                  <a:cxn ang="0">
                    <a:pos x="connsiteX1" y="connsiteY1"/>
                  </a:cxn>
                  <a:cxn ang="0">
                    <a:pos x="connsiteX2" y="connsiteY2"/>
                  </a:cxn>
                  <a:cxn ang="0">
                    <a:pos x="connsiteX3" y="connsiteY3"/>
                  </a:cxn>
                </a:cxnLst>
                <a:rect l="l" t="t" r="r" b="b"/>
                <a:pathLst>
                  <a:path w="921716" h="307238">
                    <a:moveTo>
                      <a:pt x="263348" y="307238"/>
                    </a:moveTo>
                    <a:lnTo>
                      <a:pt x="0" y="0"/>
                    </a:lnTo>
                    <a:lnTo>
                      <a:pt x="921716" y="299923"/>
                    </a:lnTo>
                    <a:lnTo>
                      <a:pt x="263348" y="307238"/>
                    </a:lnTo>
                    <a:close/>
                  </a:path>
                </a:pathLst>
              </a:custGeom>
              <a:solidFill>
                <a:srgbClr val="16A085"/>
              </a:solidFill>
              <a:ln>
                <a:solidFill>
                  <a:srgbClr val="16A085"/>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43" name="CuadroTexto 42">
              <a:extLst>
                <a:ext uri="{FF2B5EF4-FFF2-40B4-BE49-F238E27FC236}">
                  <a16:creationId xmlns:a16="http://schemas.microsoft.com/office/drawing/2014/main" id="{16ADF056-D73D-4582-8A0A-9FB7B631A249}"/>
                </a:ext>
              </a:extLst>
            </p:cNvPr>
            <p:cNvSpPr txBox="1"/>
            <p:nvPr/>
          </p:nvSpPr>
          <p:spPr>
            <a:xfrm>
              <a:off x="564025" y="172075"/>
              <a:ext cx="1744291" cy="556639"/>
            </a:xfrm>
            <a:prstGeom prst="rect">
              <a:avLst/>
            </a:prstGeom>
            <a:noFill/>
            <a:ln>
              <a:solidFill>
                <a:srgbClr val="16A085"/>
              </a:solidFill>
            </a:ln>
          </p:spPr>
          <p:txBody>
            <a:bodyPr wrap="square" rtlCol="0">
              <a:spAutoFit/>
            </a:bodyPr>
            <a:lstStyle/>
            <a:p>
              <a:pPr algn="ctr"/>
              <a:r>
                <a:rPr lang="es-EC" altLang="ko-KR" b="1" dirty="0">
                  <a:solidFill>
                    <a:schemeClr val="bg1"/>
                  </a:solidFill>
                  <a:latin typeface="Times New Roman" panose="02020603050405020304" pitchFamily="18" charset="0"/>
                  <a:cs typeface="Times New Roman" panose="02020603050405020304" pitchFamily="18" charset="0"/>
                </a:rPr>
                <a:t>Población y Muestra</a:t>
              </a:r>
              <a:endParaRPr lang="ko-KR" altLang="en-US" b="1" dirty="0">
                <a:solidFill>
                  <a:schemeClr val="bg1"/>
                </a:solidFill>
                <a:latin typeface="Times New Roman" panose="02020603050405020304" pitchFamily="18" charset="0"/>
                <a:cs typeface="Times New Roman" panose="02020603050405020304" pitchFamily="18" charset="0"/>
              </a:endParaRPr>
            </a:p>
          </p:txBody>
        </p:sp>
      </p:grpSp>
      <p:sp>
        <p:nvSpPr>
          <p:cNvPr id="46" name="Block Arc 14">
            <a:extLst>
              <a:ext uri="{FF2B5EF4-FFF2-40B4-BE49-F238E27FC236}">
                <a16:creationId xmlns:a16="http://schemas.microsoft.com/office/drawing/2014/main" id="{807F0BB5-B32C-4AA9-ABCD-D904C4A5CE40}"/>
              </a:ext>
            </a:extLst>
          </p:cNvPr>
          <p:cNvSpPr/>
          <p:nvPr/>
        </p:nvSpPr>
        <p:spPr>
          <a:xfrm rot="16200000">
            <a:off x="329467" y="225499"/>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nvGrpSpPr>
          <p:cNvPr id="49" name="그룹 279">
            <a:extLst>
              <a:ext uri="{FF2B5EF4-FFF2-40B4-BE49-F238E27FC236}">
                <a16:creationId xmlns:a16="http://schemas.microsoft.com/office/drawing/2014/main" id="{9E0BBD40-002E-4EA6-A94C-7C90DD47708F}"/>
              </a:ext>
            </a:extLst>
          </p:cNvPr>
          <p:cNvGrpSpPr/>
          <p:nvPr/>
        </p:nvGrpSpPr>
        <p:grpSpPr>
          <a:xfrm>
            <a:off x="1129340" y="2591417"/>
            <a:ext cx="3735874" cy="722011"/>
            <a:chOff x="2104636" y="2420889"/>
            <a:chExt cx="3736361" cy="722105"/>
          </a:xfrm>
        </p:grpSpPr>
        <p:sp>
          <p:nvSpPr>
            <p:cNvPr id="50" name="Round Same Side Corner Rectangle 8">
              <a:extLst>
                <a:ext uri="{FF2B5EF4-FFF2-40B4-BE49-F238E27FC236}">
                  <a16:creationId xmlns:a16="http://schemas.microsoft.com/office/drawing/2014/main" id="{18145E10-8263-4AEB-914E-3E39347E7804}"/>
                </a:ext>
              </a:extLst>
            </p:cNvPr>
            <p:cNvSpPr/>
            <p:nvPr/>
          </p:nvSpPr>
          <p:spPr>
            <a:xfrm flipH="1">
              <a:off x="2489324" y="2420889"/>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Round Same Side Corner Rectangle 8">
              <a:extLst>
                <a:ext uri="{FF2B5EF4-FFF2-40B4-BE49-F238E27FC236}">
                  <a16:creationId xmlns:a16="http://schemas.microsoft.com/office/drawing/2014/main" id="{010C098F-52CA-4B1A-8C4D-D8CBC212AC1B}"/>
                </a:ext>
              </a:extLst>
            </p:cNvPr>
            <p:cNvSpPr/>
            <p:nvPr/>
          </p:nvSpPr>
          <p:spPr>
            <a:xfrm flipH="1">
              <a:off x="2104636" y="2420889"/>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 name="Round Same Side Corner Rectangle 8">
              <a:extLst>
                <a:ext uri="{FF2B5EF4-FFF2-40B4-BE49-F238E27FC236}">
                  <a16:creationId xmlns:a16="http://schemas.microsoft.com/office/drawing/2014/main" id="{75E1D007-9809-4388-9351-6F53B68E6B66}"/>
                </a:ext>
              </a:extLst>
            </p:cNvPr>
            <p:cNvSpPr/>
            <p:nvPr/>
          </p:nvSpPr>
          <p:spPr>
            <a:xfrm flipH="1">
              <a:off x="2874012" y="2420889"/>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Round Same Side Corner Rectangle 8">
              <a:extLst>
                <a:ext uri="{FF2B5EF4-FFF2-40B4-BE49-F238E27FC236}">
                  <a16:creationId xmlns:a16="http://schemas.microsoft.com/office/drawing/2014/main" id="{4AF27667-F168-4668-A518-22A3CE0575A6}"/>
                </a:ext>
              </a:extLst>
            </p:cNvPr>
            <p:cNvSpPr/>
            <p:nvPr/>
          </p:nvSpPr>
          <p:spPr>
            <a:xfrm flipH="1">
              <a:off x="3258700" y="2420889"/>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Round Same Side Corner Rectangle 8">
              <a:extLst>
                <a:ext uri="{FF2B5EF4-FFF2-40B4-BE49-F238E27FC236}">
                  <a16:creationId xmlns:a16="http://schemas.microsoft.com/office/drawing/2014/main" id="{39BC708A-A902-4C31-8FC6-91C304C11910}"/>
                </a:ext>
              </a:extLst>
            </p:cNvPr>
            <p:cNvSpPr/>
            <p:nvPr/>
          </p:nvSpPr>
          <p:spPr>
            <a:xfrm flipH="1">
              <a:off x="3643388" y="2420889"/>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Round Same Side Corner Rectangle 8">
              <a:extLst>
                <a:ext uri="{FF2B5EF4-FFF2-40B4-BE49-F238E27FC236}">
                  <a16:creationId xmlns:a16="http://schemas.microsoft.com/office/drawing/2014/main" id="{D210ADCC-5154-4454-B673-28687123AEDC}"/>
                </a:ext>
              </a:extLst>
            </p:cNvPr>
            <p:cNvSpPr/>
            <p:nvPr/>
          </p:nvSpPr>
          <p:spPr>
            <a:xfrm flipH="1">
              <a:off x="4028076" y="2420889"/>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6" name="Round Same Side Corner Rectangle 8">
              <a:extLst>
                <a:ext uri="{FF2B5EF4-FFF2-40B4-BE49-F238E27FC236}">
                  <a16:creationId xmlns:a16="http://schemas.microsoft.com/office/drawing/2014/main" id="{B74895A2-3C7D-4BFE-BF2A-A8E1D1ADAD98}"/>
                </a:ext>
              </a:extLst>
            </p:cNvPr>
            <p:cNvSpPr/>
            <p:nvPr/>
          </p:nvSpPr>
          <p:spPr>
            <a:xfrm flipH="1">
              <a:off x="4412764" y="2420889"/>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Round Same Side Corner Rectangle 8">
              <a:extLst>
                <a:ext uri="{FF2B5EF4-FFF2-40B4-BE49-F238E27FC236}">
                  <a16:creationId xmlns:a16="http://schemas.microsoft.com/office/drawing/2014/main" id="{99F31F65-57C5-43B6-AC49-14D88EEE9F88}"/>
                </a:ext>
              </a:extLst>
            </p:cNvPr>
            <p:cNvSpPr/>
            <p:nvPr/>
          </p:nvSpPr>
          <p:spPr>
            <a:xfrm flipH="1">
              <a:off x="4797452" y="2420889"/>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8" name="Round Same Side Corner Rectangle 8">
              <a:extLst>
                <a:ext uri="{FF2B5EF4-FFF2-40B4-BE49-F238E27FC236}">
                  <a16:creationId xmlns:a16="http://schemas.microsoft.com/office/drawing/2014/main" id="{298F7029-A5A6-440B-9B52-50343EC05CB7}"/>
                </a:ext>
              </a:extLst>
            </p:cNvPr>
            <p:cNvSpPr/>
            <p:nvPr/>
          </p:nvSpPr>
          <p:spPr>
            <a:xfrm flipH="1">
              <a:off x="5182140" y="2420889"/>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Round Same Side Corner Rectangle 8">
              <a:extLst>
                <a:ext uri="{FF2B5EF4-FFF2-40B4-BE49-F238E27FC236}">
                  <a16:creationId xmlns:a16="http://schemas.microsoft.com/office/drawing/2014/main" id="{D1587200-EC8A-47CA-8AC4-036E71FBB1DB}"/>
                </a:ext>
              </a:extLst>
            </p:cNvPr>
            <p:cNvSpPr/>
            <p:nvPr/>
          </p:nvSpPr>
          <p:spPr>
            <a:xfrm flipH="1">
              <a:off x="5566824" y="2420889"/>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60" name="Group 318">
            <a:extLst>
              <a:ext uri="{FF2B5EF4-FFF2-40B4-BE49-F238E27FC236}">
                <a16:creationId xmlns:a16="http://schemas.microsoft.com/office/drawing/2014/main" id="{227DE09D-6BC5-4EF2-9308-4CAD787D15E3}"/>
              </a:ext>
            </a:extLst>
          </p:cNvPr>
          <p:cNvGrpSpPr/>
          <p:nvPr/>
        </p:nvGrpSpPr>
        <p:grpSpPr>
          <a:xfrm>
            <a:off x="6794797" y="1321735"/>
            <a:ext cx="4463419" cy="1447943"/>
            <a:chOff x="734491" y="3170855"/>
            <a:chExt cx="2059657" cy="1448130"/>
          </a:xfrm>
        </p:grpSpPr>
        <p:sp>
          <p:nvSpPr>
            <p:cNvPr id="61" name="TextBox 305">
              <a:extLst>
                <a:ext uri="{FF2B5EF4-FFF2-40B4-BE49-F238E27FC236}">
                  <a16:creationId xmlns:a16="http://schemas.microsoft.com/office/drawing/2014/main" id="{EE072D02-9569-4D6E-BCC6-FC7D1440597B}"/>
                </a:ext>
              </a:extLst>
            </p:cNvPr>
            <p:cNvSpPr txBox="1"/>
            <p:nvPr/>
          </p:nvSpPr>
          <p:spPr>
            <a:xfrm>
              <a:off x="734491" y="4157260"/>
              <a:ext cx="2059657" cy="461725"/>
            </a:xfrm>
            <a:prstGeom prst="rect">
              <a:avLst/>
            </a:prstGeom>
            <a:noFill/>
          </p:spPr>
          <p:txBody>
            <a:bodyPr wrap="square" rtlCol="0">
              <a:spAutoFit/>
            </a:bodyPr>
            <a:lstStyle/>
            <a:p>
              <a:pPr algn="ctr"/>
              <a:r>
                <a:rPr lang="es-ES" altLang="ko-KR" sz="1200" b="1" dirty="0">
                  <a:solidFill>
                    <a:schemeClr val="tx2"/>
                  </a:solidFill>
                  <a:cs typeface="Arial" pitchFamily="34" charset="0"/>
                </a:rPr>
                <a:t>La estratificación de la muestra se realiza en base al sector de residencia.</a:t>
              </a:r>
              <a:endParaRPr lang="ko-KR" altLang="en-US" sz="1200" b="1" dirty="0">
                <a:solidFill>
                  <a:schemeClr val="tx2"/>
                </a:solidFill>
                <a:cs typeface="Arial" pitchFamily="34" charset="0"/>
              </a:endParaRPr>
            </a:p>
          </p:txBody>
        </p:sp>
        <p:sp>
          <p:nvSpPr>
            <p:cNvPr id="62" name="TextBox 306">
              <a:extLst>
                <a:ext uri="{FF2B5EF4-FFF2-40B4-BE49-F238E27FC236}">
                  <a16:creationId xmlns:a16="http://schemas.microsoft.com/office/drawing/2014/main" id="{32E3F126-2D34-45C1-B95A-12E7033A361B}"/>
                </a:ext>
              </a:extLst>
            </p:cNvPr>
            <p:cNvSpPr txBox="1"/>
            <p:nvPr/>
          </p:nvSpPr>
          <p:spPr>
            <a:xfrm>
              <a:off x="734491" y="3170855"/>
              <a:ext cx="2059657" cy="369380"/>
            </a:xfrm>
            <a:prstGeom prst="rect">
              <a:avLst/>
            </a:prstGeom>
            <a:noFill/>
          </p:spPr>
          <p:txBody>
            <a:bodyPr wrap="square" rtlCol="0">
              <a:spAutoFit/>
            </a:bodyPr>
            <a:lstStyle/>
            <a:p>
              <a:pPr algn="ctr"/>
              <a:r>
                <a:rPr lang="en-US" altLang="ko-KR"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Muestra</a:t>
              </a:r>
              <a:endParaRPr lang="ko-KR" altLang="en-US"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63" name="TextBox 306">
            <a:extLst>
              <a:ext uri="{FF2B5EF4-FFF2-40B4-BE49-F238E27FC236}">
                <a16:creationId xmlns:a16="http://schemas.microsoft.com/office/drawing/2014/main" id="{0A774406-9CC8-40E9-8183-E2A125645175}"/>
              </a:ext>
            </a:extLst>
          </p:cNvPr>
          <p:cNvSpPr txBox="1"/>
          <p:nvPr/>
        </p:nvSpPr>
        <p:spPr>
          <a:xfrm>
            <a:off x="6547227" y="1938679"/>
            <a:ext cx="4463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altLang="ko-KR"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Muestreo Aleatorio Estratificado</a:t>
            </a:r>
            <a:endParaRPr lang="ko-KR" altLang="en-US"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4" name="TextBox 306">
            <a:extLst>
              <a:ext uri="{FF2B5EF4-FFF2-40B4-BE49-F238E27FC236}">
                <a16:creationId xmlns:a16="http://schemas.microsoft.com/office/drawing/2014/main" id="{6CEA5FE3-FCF3-4CB6-9857-BFFA0CD39751}"/>
              </a:ext>
            </a:extLst>
          </p:cNvPr>
          <p:cNvSpPr txBox="1"/>
          <p:nvPr/>
        </p:nvSpPr>
        <p:spPr>
          <a:xfrm>
            <a:off x="6635107" y="2740291"/>
            <a:ext cx="4463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altLang="ko-KR"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Muestreo de Selección Intencionada</a:t>
            </a:r>
            <a:endParaRPr lang="ko-KR" altLang="en-US"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5" name="TextBox 305">
            <a:extLst>
              <a:ext uri="{FF2B5EF4-FFF2-40B4-BE49-F238E27FC236}">
                <a16:creationId xmlns:a16="http://schemas.microsoft.com/office/drawing/2014/main" id="{E1657195-C905-492B-84FE-BF587EB1DE7F}"/>
              </a:ext>
            </a:extLst>
          </p:cNvPr>
          <p:cNvSpPr txBox="1"/>
          <p:nvPr/>
        </p:nvSpPr>
        <p:spPr>
          <a:xfrm>
            <a:off x="6794797" y="3184061"/>
            <a:ext cx="4463419" cy="1015663"/>
          </a:xfrm>
          <a:prstGeom prst="rect">
            <a:avLst/>
          </a:prstGeom>
          <a:noFill/>
        </p:spPr>
        <p:txBody>
          <a:bodyPr wrap="square" rtlCol="0">
            <a:spAutoFit/>
          </a:bodyPr>
          <a:lstStyle/>
          <a:p>
            <a:pPr algn="ctr"/>
            <a:r>
              <a:rPr lang="es-ES" altLang="ko-KR" sz="1200" b="1" dirty="0">
                <a:solidFill>
                  <a:schemeClr val="tx2"/>
                </a:solidFill>
                <a:cs typeface="Arial" pitchFamily="34" charset="0"/>
              </a:rPr>
              <a:t>Características de intencionalidad: </a:t>
            </a:r>
            <a:r>
              <a:rPr lang="es-ES" altLang="ko-KR" sz="1200" dirty="0">
                <a:solidFill>
                  <a:schemeClr val="tx2"/>
                </a:solidFill>
                <a:cs typeface="Arial" pitchFamily="34" charset="0"/>
              </a:rPr>
              <a:t>Condiciones Socio-Económicas Similares y Representatividad</a:t>
            </a:r>
          </a:p>
          <a:p>
            <a:pPr algn="ctr"/>
            <a:endParaRPr lang="es-ES" altLang="ko-KR" sz="1200" b="1" dirty="0">
              <a:solidFill>
                <a:schemeClr val="tx2"/>
              </a:solidFill>
              <a:cs typeface="Arial" pitchFamily="34" charset="0"/>
            </a:endParaRPr>
          </a:p>
          <a:p>
            <a:pPr algn="ctr"/>
            <a:r>
              <a:rPr lang="es-ES" altLang="ko-KR" sz="1200" b="1" dirty="0">
                <a:solidFill>
                  <a:schemeClr val="tx2"/>
                </a:solidFill>
                <a:cs typeface="Arial" pitchFamily="34" charset="0"/>
              </a:rPr>
              <a:t>Por ellos se determina realizar el estudio en conjuntos habitacionales.</a:t>
            </a:r>
            <a:endParaRPr lang="ko-KR" altLang="en-US" sz="1200" b="1" dirty="0">
              <a:solidFill>
                <a:schemeClr val="tx2"/>
              </a:solidFill>
              <a:cs typeface="Arial" pitchFamily="34" charset="0"/>
            </a:endParaRPr>
          </a:p>
        </p:txBody>
      </p:sp>
      <p:sp>
        <p:nvSpPr>
          <p:cNvPr id="7" name="Flecha: a la derecha 6">
            <a:extLst>
              <a:ext uri="{FF2B5EF4-FFF2-40B4-BE49-F238E27FC236}">
                <a16:creationId xmlns:a16="http://schemas.microsoft.com/office/drawing/2014/main" id="{EEB716AF-E98B-4212-AAFE-8BE9C61AF71F}"/>
              </a:ext>
            </a:extLst>
          </p:cNvPr>
          <p:cNvSpPr/>
          <p:nvPr/>
        </p:nvSpPr>
        <p:spPr>
          <a:xfrm>
            <a:off x="5159102" y="1069211"/>
            <a:ext cx="1289005" cy="621856"/>
          </a:xfrm>
          <a:prstGeom prst="rightArrow">
            <a:avLst/>
          </a:prstGeom>
          <a:solidFill>
            <a:srgbClr val="16A085"/>
          </a:solidFill>
          <a:ln>
            <a:solidFill>
              <a:srgbClr val="16A0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echa: doblada hacia arriba 8">
            <a:extLst>
              <a:ext uri="{FF2B5EF4-FFF2-40B4-BE49-F238E27FC236}">
                <a16:creationId xmlns:a16="http://schemas.microsoft.com/office/drawing/2014/main" id="{B59C131A-F86A-44B7-8779-1F49330E3E73}"/>
              </a:ext>
            </a:extLst>
          </p:cNvPr>
          <p:cNvSpPr/>
          <p:nvPr/>
        </p:nvSpPr>
        <p:spPr>
          <a:xfrm rot="10800000">
            <a:off x="5159102" y="3685894"/>
            <a:ext cx="1795417" cy="864096"/>
          </a:xfrm>
          <a:prstGeom prst="bentUp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71" name="Group 318">
            <a:extLst>
              <a:ext uri="{FF2B5EF4-FFF2-40B4-BE49-F238E27FC236}">
                <a16:creationId xmlns:a16="http://schemas.microsoft.com/office/drawing/2014/main" id="{79ABB3CF-47CA-4E79-9567-C7D9D8E13D14}"/>
              </a:ext>
            </a:extLst>
          </p:cNvPr>
          <p:cNvGrpSpPr/>
          <p:nvPr/>
        </p:nvGrpSpPr>
        <p:grpSpPr>
          <a:xfrm>
            <a:off x="-97427" y="3685893"/>
            <a:ext cx="4540359" cy="1205773"/>
            <a:chOff x="768136" y="3263200"/>
            <a:chExt cx="2095161" cy="1205930"/>
          </a:xfrm>
        </p:grpSpPr>
        <p:sp>
          <p:nvSpPr>
            <p:cNvPr id="72" name="TextBox 305">
              <a:extLst>
                <a:ext uri="{FF2B5EF4-FFF2-40B4-BE49-F238E27FC236}">
                  <a16:creationId xmlns:a16="http://schemas.microsoft.com/office/drawing/2014/main" id="{351E9519-18C7-4C8F-8B06-68C62CD6EAAF}"/>
                </a:ext>
              </a:extLst>
            </p:cNvPr>
            <p:cNvSpPr txBox="1"/>
            <p:nvPr/>
          </p:nvSpPr>
          <p:spPr>
            <a:xfrm>
              <a:off x="803640" y="3579861"/>
              <a:ext cx="2059657" cy="889269"/>
            </a:xfrm>
            <a:prstGeom prst="rect">
              <a:avLst/>
            </a:prstGeom>
            <a:noFill/>
          </p:spPr>
          <p:txBody>
            <a:bodyPr wrap="square" rtlCol="0">
              <a:spAutoFit/>
            </a:bodyPr>
            <a:lstStyle/>
            <a:p>
              <a:pPr algn="ctr">
                <a:lnSpc>
                  <a:spcPct val="150000"/>
                </a:lnSpc>
              </a:pPr>
              <a:r>
                <a:rPr lang="es-ES" altLang="ko-KR" sz="1200" b="1" dirty="0">
                  <a:solidFill>
                    <a:schemeClr val="tx2"/>
                  </a:solidFill>
                  <a:cs typeface="Arial" pitchFamily="34" charset="0"/>
                </a:rPr>
                <a:t>Se seleccionan los conjuntos habitacionales acorde a:</a:t>
              </a:r>
            </a:p>
            <a:p>
              <a:pPr marL="171450" indent="-171450" algn="ctr">
                <a:lnSpc>
                  <a:spcPct val="150000"/>
                </a:lnSpc>
                <a:buFont typeface="Arial" panose="020B0604020202020204" pitchFamily="34" charset="0"/>
                <a:buChar char="•"/>
              </a:pPr>
              <a:r>
                <a:rPr lang="es-ES" altLang="ko-KR" sz="1200" b="1" dirty="0">
                  <a:solidFill>
                    <a:schemeClr val="tx2"/>
                  </a:solidFill>
                  <a:cs typeface="Arial" pitchFamily="34" charset="0"/>
                </a:rPr>
                <a:t>Disponibilidad</a:t>
              </a:r>
            </a:p>
            <a:p>
              <a:pPr marL="171450" indent="-171450" algn="ctr">
                <a:lnSpc>
                  <a:spcPct val="150000"/>
                </a:lnSpc>
                <a:buFont typeface="Arial" panose="020B0604020202020204" pitchFamily="34" charset="0"/>
                <a:buChar char="•"/>
              </a:pPr>
              <a:r>
                <a:rPr lang="es-ES" altLang="ko-KR" sz="1200" b="1" dirty="0">
                  <a:solidFill>
                    <a:schemeClr val="tx2"/>
                  </a:solidFill>
                  <a:cs typeface="Arial" pitchFamily="34" charset="0"/>
                </a:rPr>
                <a:t>N.º Mínimo de Familias Residentes </a:t>
              </a:r>
              <a:endParaRPr lang="ko-KR" altLang="en-US" sz="1200" b="1" dirty="0">
                <a:solidFill>
                  <a:schemeClr val="tx2"/>
                </a:solidFill>
                <a:cs typeface="Arial" pitchFamily="34" charset="0"/>
              </a:endParaRPr>
            </a:p>
          </p:txBody>
        </p:sp>
        <p:sp>
          <p:nvSpPr>
            <p:cNvPr id="73" name="TextBox 306">
              <a:extLst>
                <a:ext uri="{FF2B5EF4-FFF2-40B4-BE49-F238E27FC236}">
                  <a16:creationId xmlns:a16="http://schemas.microsoft.com/office/drawing/2014/main" id="{727C726C-84BF-47CD-95C6-1897186B9813}"/>
                </a:ext>
              </a:extLst>
            </p:cNvPr>
            <p:cNvSpPr txBox="1"/>
            <p:nvPr/>
          </p:nvSpPr>
          <p:spPr>
            <a:xfrm>
              <a:off x="768136" y="3263200"/>
              <a:ext cx="2059657" cy="369380"/>
            </a:xfrm>
            <a:prstGeom prst="rect">
              <a:avLst/>
            </a:prstGeom>
            <a:noFill/>
          </p:spPr>
          <p:txBody>
            <a:bodyPr wrap="square" rtlCol="0">
              <a:spAutoFit/>
            </a:bodyPr>
            <a:lstStyle/>
            <a:p>
              <a:pPr algn="ctr"/>
              <a:r>
                <a:rPr lang="en-US" altLang="ko-KR"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Determinaciòn Muestra</a:t>
              </a:r>
              <a:endParaRPr lang="ko-KR" altLang="en-US"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9957965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upo 40">
            <a:extLst>
              <a:ext uri="{FF2B5EF4-FFF2-40B4-BE49-F238E27FC236}">
                <a16:creationId xmlns:a16="http://schemas.microsoft.com/office/drawing/2014/main" id="{4CDC749A-C0E8-419B-B00C-E212EF2644D2}"/>
              </a:ext>
            </a:extLst>
          </p:cNvPr>
          <p:cNvGrpSpPr/>
          <p:nvPr/>
        </p:nvGrpSpPr>
        <p:grpSpPr>
          <a:xfrm>
            <a:off x="217300" y="125935"/>
            <a:ext cx="2552513" cy="1062583"/>
            <a:chOff x="204154" y="113573"/>
            <a:chExt cx="2304256" cy="915127"/>
          </a:xfrm>
        </p:grpSpPr>
        <p:grpSp>
          <p:nvGrpSpPr>
            <p:cNvPr id="42" name="Group 30">
              <a:extLst>
                <a:ext uri="{FF2B5EF4-FFF2-40B4-BE49-F238E27FC236}">
                  <a16:creationId xmlns:a16="http://schemas.microsoft.com/office/drawing/2014/main" id="{D71D3490-1547-4DA6-A719-5EB25D666430}"/>
                </a:ext>
              </a:extLst>
            </p:cNvPr>
            <p:cNvGrpSpPr/>
            <p:nvPr/>
          </p:nvGrpSpPr>
          <p:grpSpPr>
            <a:xfrm>
              <a:off x="204154" y="113573"/>
              <a:ext cx="2304256" cy="915127"/>
              <a:chOff x="3659400" y="1564832"/>
              <a:chExt cx="1825200" cy="1368176"/>
            </a:xfrm>
            <a:solidFill>
              <a:schemeClr val="accent6">
                <a:lumMod val="40000"/>
                <a:lumOff val="60000"/>
              </a:schemeClr>
            </a:solidFill>
          </p:grpSpPr>
          <p:sp>
            <p:nvSpPr>
              <p:cNvPr id="44" name="Rectangle 4">
                <a:extLst>
                  <a:ext uri="{FF2B5EF4-FFF2-40B4-BE49-F238E27FC236}">
                    <a16:creationId xmlns:a16="http://schemas.microsoft.com/office/drawing/2014/main" id="{672ED960-AF72-454C-9DBA-1E69AD81DEFB}"/>
                  </a:ext>
                </a:extLst>
              </p:cNvPr>
              <p:cNvSpPr/>
              <p:nvPr/>
            </p:nvSpPr>
            <p:spPr>
              <a:xfrm>
                <a:off x="3659400" y="1564832"/>
                <a:ext cx="1825200" cy="1080443"/>
              </a:xfrm>
              <a:prstGeom prst="rect">
                <a:avLst/>
              </a:prstGeom>
              <a:solidFill>
                <a:srgbClr val="16A085"/>
              </a:solidFill>
              <a:ln>
                <a:solidFill>
                  <a:schemeClr val="accent6">
                    <a:lumMod val="40000"/>
                    <a:lumOff val="60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45" name="Isosceles Triangle 9">
                <a:extLst>
                  <a:ext uri="{FF2B5EF4-FFF2-40B4-BE49-F238E27FC236}">
                    <a16:creationId xmlns:a16="http://schemas.microsoft.com/office/drawing/2014/main" id="{624E4FA0-F35D-4B93-9DA7-2AFF45CEEC2B}"/>
                  </a:ext>
                </a:extLst>
              </p:cNvPr>
              <p:cNvSpPr/>
              <p:nvPr/>
            </p:nvSpPr>
            <p:spPr>
              <a:xfrm rot="10800000" flipH="1">
                <a:off x="4558384" y="2625770"/>
                <a:ext cx="921716" cy="307238"/>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402336 w 1060704"/>
                  <a:gd name="connsiteY0" fmla="*/ 921715 h 921715"/>
                  <a:gd name="connsiteX1" fmla="*/ 0 w 1060704"/>
                  <a:gd name="connsiteY1" fmla="*/ 0 h 921715"/>
                  <a:gd name="connsiteX2" fmla="*/ 1060704 w 1060704"/>
                  <a:gd name="connsiteY2" fmla="*/ 914400 h 921715"/>
                  <a:gd name="connsiteX3" fmla="*/ 402336 w 1060704"/>
                  <a:gd name="connsiteY3" fmla="*/ 921715 h 921715"/>
                  <a:gd name="connsiteX0" fmla="*/ 263348 w 921716"/>
                  <a:gd name="connsiteY0" fmla="*/ 307238 h 307238"/>
                  <a:gd name="connsiteX1" fmla="*/ 0 w 921716"/>
                  <a:gd name="connsiteY1" fmla="*/ 0 h 307238"/>
                  <a:gd name="connsiteX2" fmla="*/ 921716 w 921716"/>
                  <a:gd name="connsiteY2" fmla="*/ 299923 h 307238"/>
                  <a:gd name="connsiteX3" fmla="*/ 263348 w 921716"/>
                  <a:gd name="connsiteY3" fmla="*/ 307238 h 307238"/>
                </a:gdLst>
                <a:ahLst/>
                <a:cxnLst>
                  <a:cxn ang="0">
                    <a:pos x="connsiteX0" y="connsiteY0"/>
                  </a:cxn>
                  <a:cxn ang="0">
                    <a:pos x="connsiteX1" y="connsiteY1"/>
                  </a:cxn>
                  <a:cxn ang="0">
                    <a:pos x="connsiteX2" y="connsiteY2"/>
                  </a:cxn>
                  <a:cxn ang="0">
                    <a:pos x="connsiteX3" y="connsiteY3"/>
                  </a:cxn>
                </a:cxnLst>
                <a:rect l="l" t="t" r="r" b="b"/>
                <a:pathLst>
                  <a:path w="921716" h="307238">
                    <a:moveTo>
                      <a:pt x="263348" y="307238"/>
                    </a:moveTo>
                    <a:lnTo>
                      <a:pt x="0" y="0"/>
                    </a:lnTo>
                    <a:lnTo>
                      <a:pt x="921716" y="299923"/>
                    </a:lnTo>
                    <a:lnTo>
                      <a:pt x="263348" y="307238"/>
                    </a:lnTo>
                    <a:close/>
                  </a:path>
                </a:pathLst>
              </a:custGeom>
              <a:solidFill>
                <a:srgbClr val="16A085"/>
              </a:solidFill>
              <a:ln>
                <a:solidFill>
                  <a:srgbClr val="16A085"/>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43" name="CuadroTexto 42">
              <a:extLst>
                <a:ext uri="{FF2B5EF4-FFF2-40B4-BE49-F238E27FC236}">
                  <a16:creationId xmlns:a16="http://schemas.microsoft.com/office/drawing/2014/main" id="{16ADF056-D73D-4582-8A0A-9FB7B631A249}"/>
                </a:ext>
              </a:extLst>
            </p:cNvPr>
            <p:cNvSpPr txBox="1"/>
            <p:nvPr/>
          </p:nvSpPr>
          <p:spPr>
            <a:xfrm>
              <a:off x="564025" y="172075"/>
              <a:ext cx="1744291" cy="556639"/>
            </a:xfrm>
            <a:prstGeom prst="rect">
              <a:avLst/>
            </a:prstGeom>
            <a:noFill/>
            <a:ln>
              <a:solidFill>
                <a:srgbClr val="16A085"/>
              </a:solidFill>
            </a:ln>
          </p:spPr>
          <p:txBody>
            <a:bodyPr wrap="square" rtlCol="0">
              <a:spAutoFit/>
            </a:bodyPr>
            <a:lstStyle/>
            <a:p>
              <a:pPr algn="ctr"/>
              <a:r>
                <a:rPr lang="es-EC" altLang="ko-KR" b="1" dirty="0">
                  <a:solidFill>
                    <a:schemeClr val="bg1"/>
                  </a:solidFill>
                  <a:latin typeface="Times New Roman" panose="02020603050405020304" pitchFamily="18" charset="0"/>
                  <a:cs typeface="Times New Roman" panose="02020603050405020304" pitchFamily="18" charset="0"/>
                </a:rPr>
                <a:t>Población y Muestra</a:t>
              </a:r>
              <a:endParaRPr lang="ko-KR" altLang="en-US" b="1" dirty="0">
                <a:solidFill>
                  <a:schemeClr val="bg1"/>
                </a:solidFill>
                <a:latin typeface="Times New Roman" panose="02020603050405020304" pitchFamily="18" charset="0"/>
                <a:cs typeface="Times New Roman" panose="02020603050405020304" pitchFamily="18" charset="0"/>
              </a:endParaRPr>
            </a:p>
          </p:txBody>
        </p:sp>
      </p:grpSp>
      <p:sp>
        <p:nvSpPr>
          <p:cNvPr id="46" name="Block Arc 14">
            <a:extLst>
              <a:ext uri="{FF2B5EF4-FFF2-40B4-BE49-F238E27FC236}">
                <a16:creationId xmlns:a16="http://schemas.microsoft.com/office/drawing/2014/main" id="{807F0BB5-B32C-4AA9-ABCD-D904C4A5CE40}"/>
              </a:ext>
            </a:extLst>
          </p:cNvPr>
          <p:cNvSpPr/>
          <p:nvPr/>
        </p:nvSpPr>
        <p:spPr>
          <a:xfrm rot="16200000">
            <a:off x="329467" y="225499"/>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aphicFrame>
        <p:nvGraphicFramePr>
          <p:cNvPr id="2" name="Tabla 1">
            <a:extLst>
              <a:ext uri="{FF2B5EF4-FFF2-40B4-BE49-F238E27FC236}">
                <a16:creationId xmlns:a16="http://schemas.microsoft.com/office/drawing/2014/main" id="{5F9AC92C-D8CD-45B9-96B2-0826B10A69C6}"/>
              </a:ext>
            </a:extLst>
          </p:cNvPr>
          <p:cNvGraphicFramePr>
            <a:graphicFrameLocks noGrp="1"/>
          </p:cNvGraphicFramePr>
          <p:nvPr>
            <p:extLst>
              <p:ext uri="{D42A27DB-BD31-4B8C-83A1-F6EECF244321}">
                <p14:modId xmlns:p14="http://schemas.microsoft.com/office/powerpoint/2010/main" val="1054878834"/>
              </p:ext>
            </p:extLst>
          </p:nvPr>
        </p:nvGraphicFramePr>
        <p:xfrm>
          <a:off x="3202313" y="754883"/>
          <a:ext cx="8136904" cy="3306856"/>
        </p:xfrm>
        <a:graphic>
          <a:graphicData uri="http://schemas.openxmlformats.org/drawingml/2006/table">
            <a:tbl>
              <a:tblPr firstRow="1" firstCol="1" bandRow="1">
                <a:tableStyleId>{EB9631B5-78F2-41C9-869B-9F39066F8104}</a:tableStyleId>
              </a:tblPr>
              <a:tblGrid>
                <a:gridCol w="885576">
                  <a:extLst>
                    <a:ext uri="{9D8B030D-6E8A-4147-A177-3AD203B41FA5}">
                      <a16:colId xmlns:a16="http://schemas.microsoft.com/office/drawing/2014/main" val="1955662196"/>
                    </a:ext>
                  </a:extLst>
                </a:gridCol>
                <a:gridCol w="3616509">
                  <a:extLst>
                    <a:ext uri="{9D8B030D-6E8A-4147-A177-3AD203B41FA5}">
                      <a16:colId xmlns:a16="http://schemas.microsoft.com/office/drawing/2014/main" val="3709002019"/>
                    </a:ext>
                  </a:extLst>
                </a:gridCol>
                <a:gridCol w="1948463">
                  <a:extLst>
                    <a:ext uri="{9D8B030D-6E8A-4147-A177-3AD203B41FA5}">
                      <a16:colId xmlns:a16="http://schemas.microsoft.com/office/drawing/2014/main" val="765124509"/>
                    </a:ext>
                  </a:extLst>
                </a:gridCol>
                <a:gridCol w="1686356">
                  <a:extLst>
                    <a:ext uri="{9D8B030D-6E8A-4147-A177-3AD203B41FA5}">
                      <a16:colId xmlns:a16="http://schemas.microsoft.com/office/drawing/2014/main" val="4201933085"/>
                    </a:ext>
                  </a:extLst>
                </a:gridCol>
              </a:tblGrid>
              <a:tr h="336097">
                <a:tc>
                  <a:txBody>
                    <a:bodyPr/>
                    <a:lstStyle/>
                    <a:p>
                      <a:pPr algn="ctr">
                        <a:lnSpc>
                          <a:spcPct val="107000"/>
                        </a:lnSpc>
                        <a:spcAft>
                          <a:spcPts val="800"/>
                        </a:spcAft>
                      </a:pPr>
                      <a:r>
                        <a:rPr lang="es-EC" sz="1600" dirty="0">
                          <a:solidFill>
                            <a:schemeClr val="tx2"/>
                          </a:solidFill>
                          <a:effectLst>
                            <a:outerShdw blurRad="38100" dist="38100" dir="2700000" algn="tl">
                              <a:srgbClr val="000000">
                                <a:alpha val="43137"/>
                              </a:srgbClr>
                            </a:outerShdw>
                          </a:effectLst>
                        </a:rPr>
                        <a:t>N.º</a:t>
                      </a:r>
                      <a:endParaRPr lang="es-EC" sz="1600" dirty="0">
                        <a:solidFill>
                          <a:schemeClr val="tx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a:solidFill>
                            <a:schemeClr val="tx2"/>
                          </a:solidFill>
                          <a:effectLst>
                            <a:outerShdw blurRad="38100" dist="38100" dir="2700000" algn="tl">
                              <a:srgbClr val="000000">
                                <a:alpha val="43137"/>
                              </a:srgbClr>
                            </a:outerShdw>
                          </a:effectLst>
                        </a:rPr>
                        <a:t>Nombre de Conjunto</a:t>
                      </a:r>
                      <a:endParaRPr lang="es-EC" sz="1600">
                        <a:solidFill>
                          <a:schemeClr val="tx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dirty="0">
                          <a:solidFill>
                            <a:schemeClr val="tx2"/>
                          </a:solidFill>
                          <a:effectLst>
                            <a:outerShdw blurRad="38100" dist="38100" dir="2700000" algn="tl">
                              <a:srgbClr val="000000">
                                <a:alpha val="43137"/>
                              </a:srgbClr>
                            </a:outerShdw>
                          </a:effectLst>
                        </a:rPr>
                        <a:t>Sector</a:t>
                      </a:r>
                      <a:endParaRPr lang="es-EC" sz="1600" dirty="0">
                        <a:solidFill>
                          <a:schemeClr val="tx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dirty="0">
                          <a:solidFill>
                            <a:schemeClr val="tx2"/>
                          </a:solidFill>
                          <a:effectLst>
                            <a:outerShdw blurRad="38100" dist="38100" dir="2700000" algn="tl">
                              <a:srgbClr val="000000">
                                <a:alpha val="43137"/>
                              </a:srgbClr>
                            </a:outerShdw>
                          </a:effectLst>
                        </a:rPr>
                        <a:t>N.º de Familias </a:t>
                      </a:r>
                      <a:endParaRPr lang="es-EC" sz="1600" dirty="0">
                        <a:solidFill>
                          <a:schemeClr val="tx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5548359"/>
                  </a:ext>
                </a:extLst>
              </a:tr>
              <a:tr h="183060">
                <a:tc>
                  <a:txBody>
                    <a:bodyPr/>
                    <a:lstStyle/>
                    <a:p>
                      <a:pPr algn="ctr">
                        <a:lnSpc>
                          <a:spcPct val="107000"/>
                        </a:lnSpc>
                        <a:spcAft>
                          <a:spcPts val="800"/>
                        </a:spcAft>
                      </a:pPr>
                      <a:r>
                        <a:rPr lang="es-EC" sz="1600">
                          <a:solidFill>
                            <a:schemeClr val="tx2"/>
                          </a:solidFill>
                          <a:effectLst>
                            <a:outerShdw blurRad="38100" dist="38100" dir="2700000" algn="tl">
                              <a:srgbClr val="000000">
                                <a:alpha val="43137"/>
                              </a:srgbClr>
                            </a:outerShdw>
                          </a:effectLst>
                        </a:rPr>
                        <a:t>1</a:t>
                      </a:r>
                      <a:endParaRPr lang="es-EC" sz="1600">
                        <a:solidFill>
                          <a:schemeClr val="tx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a:solidFill>
                            <a:schemeClr val="tx2"/>
                          </a:solidFill>
                          <a:effectLst/>
                        </a:rPr>
                        <a:t>Conjunto Residencial Loyola</a:t>
                      </a:r>
                      <a:endParaRPr lang="es-EC"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a:solidFill>
                            <a:schemeClr val="tx2"/>
                          </a:solidFill>
                          <a:effectLst/>
                        </a:rPr>
                        <a:t>Norte</a:t>
                      </a:r>
                      <a:endParaRPr lang="es-EC"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a:solidFill>
                            <a:schemeClr val="tx2"/>
                          </a:solidFill>
                          <a:effectLst/>
                        </a:rPr>
                        <a:t>35</a:t>
                      </a:r>
                      <a:endParaRPr lang="es-EC"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4457196"/>
                  </a:ext>
                </a:extLst>
              </a:tr>
              <a:tr h="336097">
                <a:tc>
                  <a:txBody>
                    <a:bodyPr/>
                    <a:lstStyle/>
                    <a:p>
                      <a:pPr algn="ctr">
                        <a:lnSpc>
                          <a:spcPct val="107000"/>
                        </a:lnSpc>
                        <a:spcAft>
                          <a:spcPts val="800"/>
                        </a:spcAft>
                      </a:pPr>
                      <a:r>
                        <a:rPr lang="es-EC" sz="1600">
                          <a:solidFill>
                            <a:schemeClr val="tx2"/>
                          </a:solidFill>
                          <a:effectLst>
                            <a:outerShdw blurRad="38100" dist="38100" dir="2700000" algn="tl">
                              <a:srgbClr val="000000">
                                <a:alpha val="43137"/>
                              </a:srgbClr>
                            </a:outerShdw>
                          </a:effectLst>
                        </a:rPr>
                        <a:t>2</a:t>
                      </a:r>
                      <a:endParaRPr lang="es-EC" sz="1600">
                        <a:solidFill>
                          <a:schemeClr val="tx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dirty="0">
                          <a:solidFill>
                            <a:schemeClr val="tx2"/>
                          </a:solidFill>
                          <a:effectLst/>
                        </a:rPr>
                        <a:t>Conjunto Residencial Plaza del Bosque</a:t>
                      </a:r>
                      <a:endParaRPr lang="es-EC" sz="16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a:solidFill>
                            <a:schemeClr val="tx2"/>
                          </a:solidFill>
                          <a:effectLst/>
                        </a:rPr>
                        <a:t>Norte</a:t>
                      </a:r>
                      <a:endParaRPr lang="es-EC"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a:solidFill>
                            <a:schemeClr val="tx2"/>
                          </a:solidFill>
                          <a:effectLst/>
                        </a:rPr>
                        <a:t>36</a:t>
                      </a:r>
                      <a:endParaRPr lang="es-EC"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5352940"/>
                  </a:ext>
                </a:extLst>
              </a:tr>
              <a:tr h="336097">
                <a:tc>
                  <a:txBody>
                    <a:bodyPr/>
                    <a:lstStyle/>
                    <a:p>
                      <a:pPr algn="ctr">
                        <a:lnSpc>
                          <a:spcPct val="107000"/>
                        </a:lnSpc>
                        <a:spcAft>
                          <a:spcPts val="800"/>
                        </a:spcAft>
                      </a:pPr>
                      <a:r>
                        <a:rPr lang="es-EC" sz="1600">
                          <a:solidFill>
                            <a:schemeClr val="tx2"/>
                          </a:solidFill>
                          <a:effectLst>
                            <a:outerShdw blurRad="38100" dist="38100" dir="2700000" algn="tl">
                              <a:srgbClr val="000000">
                                <a:alpha val="43137"/>
                              </a:srgbClr>
                            </a:outerShdw>
                          </a:effectLst>
                        </a:rPr>
                        <a:t>3</a:t>
                      </a:r>
                      <a:endParaRPr lang="es-EC" sz="1600">
                        <a:solidFill>
                          <a:schemeClr val="tx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dirty="0">
                          <a:solidFill>
                            <a:schemeClr val="tx2"/>
                          </a:solidFill>
                          <a:effectLst/>
                        </a:rPr>
                        <a:t>Conjunto Residencial Flor Del Paraíso</a:t>
                      </a:r>
                      <a:endParaRPr lang="es-EC" sz="16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a:solidFill>
                            <a:schemeClr val="tx2"/>
                          </a:solidFill>
                          <a:effectLst/>
                        </a:rPr>
                        <a:t>Centro</a:t>
                      </a:r>
                      <a:endParaRPr lang="es-EC"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a:solidFill>
                            <a:schemeClr val="tx2"/>
                          </a:solidFill>
                          <a:effectLst/>
                        </a:rPr>
                        <a:t>36</a:t>
                      </a:r>
                      <a:endParaRPr lang="es-EC"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0326961"/>
                  </a:ext>
                </a:extLst>
              </a:tr>
              <a:tr h="183060">
                <a:tc>
                  <a:txBody>
                    <a:bodyPr/>
                    <a:lstStyle/>
                    <a:p>
                      <a:pPr algn="ctr">
                        <a:lnSpc>
                          <a:spcPct val="107000"/>
                        </a:lnSpc>
                        <a:spcAft>
                          <a:spcPts val="800"/>
                        </a:spcAft>
                      </a:pPr>
                      <a:r>
                        <a:rPr lang="es-EC" sz="1600">
                          <a:solidFill>
                            <a:schemeClr val="tx2"/>
                          </a:solidFill>
                          <a:effectLst>
                            <a:outerShdw blurRad="38100" dist="38100" dir="2700000" algn="tl">
                              <a:srgbClr val="000000">
                                <a:alpha val="43137"/>
                              </a:srgbClr>
                            </a:outerShdw>
                          </a:effectLst>
                        </a:rPr>
                        <a:t>4</a:t>
                      </a:r>
                      <a:endParaRPr lang="es-EC" sz="1600">
                        <a:solidFill>
                          <a:schemeClr val="tx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a:solidFill>
                            <a:schemeClr val="tx2"/>
                          </a:solidFill>
                          <a:effectLst/>
                        </a:rPr>
                        <a:t>Conjunto Residencial Villaloma</a:t>
                      </a:r>
                      <a:endParaRPr lang="es-EC"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a:solidFill>
                            <a:schemeClr val="tx2"/>
                          </a:solidFill>
                          <a:effectLst/>
                        </a:rPr>
                        <a:t>Centro</a:t>
                      </a:r>
                      <a:endParaRPr lang="es-EC"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a:solidFill>
                            <a:schemeClr val="tx2"/>
                          </a:solidFill>
                          <a:effectLst/>
                        </a:rPr>
                        <a:t>35</a:t>
                      </a:r>
                      <a:endParaRPr lang="es-EC"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9366190"/>
                  </a:ext>
                </a:extLst>
              </a:tr>
              <a:tr h="183060">
                <a:tc>
                  <a:txBody>
                    <a:bodyPr/>
                    <a:lstStyle/>
                    <a:p>
                      <a:pPr algn="ctr">
                        <a:lnSpc>
                          <a:spcPct val="107000"/>
                        </a:lnSpc>
                        <a:spcAft>
                          <a:spcPts val="800"/>
                        </a:spcAft>
                      </a:pPr>
                      <a:r>
                        <a:rPr lang="es-EC" sz="1600">
                          <a:solidFill>
                            <a:schemeClr val="tx2"/>
                          </a:solidFill>
                          <a:effectLst>
                            <a:outerShdw blurRad="38100" dist="38100" dir="2700000" algn="tl">
                              <a:srgbClr val="000000">
                                <a:alpha val="43137"/>
                              </a:srgbClr>
                            </a:outerShdw>
                          </a:effectLst>
                        </a:rPr>
                        <a:t>5</a:t>
                      </a:r>
                      <a:endParaRPr lang="es-EC" sz="1600">
                        <a:solidFill>
                          <a:schemeClr val="tx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a:solidFill>
                            <a:schemeClr val="tx2"/>
                          </a:solidFill>
                          <a:effectLst/>
                        </a:rPr>
                        <a:t>Conjunto Residencial La Arcadia</a:t>
                      </a:r>
                      <a:endParaRPr lang="es-EC"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a:solidFill>
                            <a:schemeClr val="tx2"/>
                          </a:solidFill>
                          <a:effectLst/>
                        </a:rPr>
                        <a:t>Sur</a:t>
                      </a:r>
                      <a:endParaRPr lang="es-EC"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a:solidFill>
                            <a:schemeClr val="tx2"/>
                          </a:solidFill>
                          <a:effectLst/>
                        </a:rPr>
                        <a:t>34</a:t>
                      </a:r>
                      <a:endParaRPr lang="es-EC"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9107389"/>
                  </a:ext>
                </a:extLst>
              </a:tr>
              <a:tr h="183060">
                <a:tc>
                  <a:txBody>
                    <a:bodyPr/>
                    <a:lstStyle/>
                    <a:p>
                      <a:pPr algn="ctr">
                        <a:lnSpc>
                          <a:spcPct val="107000"/>
                        </a:lnSpc>
                        <a:spcAft>
                          <a:spcPts val="800"/>
                        </a:spcAft>
                      </a:pPr>
                      <a:r>
                        <a:rPr lang="es-EC" sz="1600">
                          <a:solidFill>
                            <a:schemeClr val="tx2"/>
                          </a:solidFill>
                          <a:effectLst>
                            <a:outerShdw blurRad="38100" dist="38100" dir="2700000" algn="tl">
                              <a:srgbClr val="000000">
                                <a:alpha val="43137"/>
                              </a:srgbClr>
                            </a:outerShdw>
                          </a:effectLst>
                        </a:rPr>
                        <a:t>6</a:t>
                      </a:r>
                      <a:endParaRPr lang="es-EC" sz="1600">
                        <a:solidFill>
                          <a:schemeClr val="tx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a:solidFill>
                            <a:schemeClr val="tx2"/>
                          </a:solidFill>
                          <a:effectLst/>
                        </a:rPr>
                        <a:t>Ciudad Jardín Conjunto Residencial</a:t>
                      </a:r>
                      <a:endParaRPr lang="es-EC"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a:solidFill>
                            <a:schemeClr val="tx2"/>
                          </a:solidFill>
                          <a:effectLst/>
                        </a:rPr>
                        <a:t>Sur</a:t>
                      </a:r>
                      <a:endParaRPr lang="es-EC"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a:solidFill>
                            <a:schemeClr val="tx2"/>
                          </a:solidFill>
                          <a:effectLst/>
                        </a:rPr>
                        <a:t>37</a:t>
                      </a:r>
                      <a:endParaRPr lang="es-EC"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1068330"/>
                  </a:ext>
                </a:extLst>
              </a:tr>
              <a:tr h="336097">
                <a:tc>
                  <a:txBody>
                    <a:bodyPr/>
                    <a:lstStyle/>
                    <a:p>
                      <a:pPr algn="ctr">
                        <a:lnSpc>
                          <a:spcPct val="107000"/>
                        </a:lnSpc>
                        <a:spcAft>
                          <a:spcPts val="800"/>
                        </a:spcAft>
                      </a:pPr>
                      <a:r>
                        <a:rPr lang="es-EC" sz="1600">
                          <a:solidFill>
                            <a:schemeClr val="tx2"/>
                          </a:solidFill>
                          <a:effectLst>
                            <a:outerShdw blurRad="38100" dist="38100" dir="2700000" algn="tl">
                              <a:srgbClr val="000000">
                                <a:alpha val="43137"/>
                              </a:srgbClr>
                            </a:outerShdw>
                          </a:effectLst>
                        </a:rPr>
                        <a:t>7</a:t>
                      </a:r>
                      <a:endParaRPr lang="es-EC" sz="1600">
                        <a:solidFill>
                          <a:schemeClr val="tx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a:solidFill>
                            <a:schemeClr val="tx2"/>
                          </a:solidFill>
                          <a:effectLst/>
                        </a:rPr>
                        <a:t>Conjunto Residencial Valle Andaluz</a:t>
                      </a:r>
                      <a:endParaRPr lang="es-EC"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a:solidFill>
                            <a:schemeClr val="tx2"/>
                          </a:solidFill>
                          <a:effectLst/>
                        </a:rPr>
                        <a:t>Valle de Los Chillos</a:t>
                      </a:r>
                      <a:endParaRPr lang="es-EC"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a:solidFill>
                            <a:schemeClr val="tx2"/>
                          </a:solidFill>
                          <a:effectLst/>
                        </a:rPr>
                        <a:t>23</a:t>
                      </a:r>
                      <a:endParaRPr lang="es-EC"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9638547"/>
                  </a:ext>
                </a:extLst>
              </a:tr>
              <a:tr h="183060">
                <a:tc>
                  <a:txBody>
                    <a:bodyPr/>
                    <a:lstStyle/>
                    <a:p>
                      <a:pPr algn="ctr">
                        <a:lnSpc>
                          <a:spcPct val="107000"/>
                        </a:lnSpc>
                        <a:spcAft>
                          <a:spcPts val="800"/>
                        </a:spcAft>
                      </a:pPr>
                      <a:r>
                        <a:rPr lang="es-EC" sz="1600">
                          <a:solidFill>
                            <a:schemeClr val="tx2"/>
                          </a:solidFill>
                          <a:effectLst>
                            <a:outerShdw blurRad="38100" dist="38100" dir="2700000" algn="tl">
                              <a:srgbClr val="000000">
                                <a:alpha val="43137"/>
                              </a:srgbClr>
                            </a:outerShdw>
                          </a:effectLst>
                        </a:rPr>
                        <a:t>8</a:t>
                      </a:r>
                      <a:endParaRPr lang="es-EC" sz="1600">
                        <a:solidFill>
                          <a:schemeClr val="tx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a:solidFill>
                            <a:schemeClr val="tx2"/>
                          </a:solidFill>
                          <a:effectLst/>
                        </a:rPr>
                        <a:t>Conjunto Privado La Tizona II</a:t>
                      </a:r>
                      <a:endParaRPr lang="es-EC"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a:solidFill>
                            <a:schemeClr val="tx2"/>
                          </a:solidFill>
                          <a:effectLst/>
                        </a:rPr>
                        <a:t>Valle de Tumbaco</a:t>
                      </a:r>
                      <a:endParaRPr lang="es-EC"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a:solidFill>
                            <a:schemeClr val="tx2"/>
                          </a:solidFill>
                          <a:effectLst/>
                        </a:rPr>
                        <a:t>24</a:t>
                      </a:r>
                      <a:endParaRPr lang="es-EC"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0148557"/>
                  </a:ext>
                </a:extLst>
              </a:tr>
              <a:tr h="183060">
                <a:tc>
                  <a:txBody>
                    <a:bodyPr/>
                    <a:lstStyle/>
                    <a:p>
                      <a:pPr algn="ctr">
                        <a:lnSpc>
                          <a:spcPct val="107000"/>
                        </a:lnSpc>
                        <a:spcAft>
                          <a:spcPts val="800"/>
                        </a:spcAft>
                      </a:pPr>
                      <a:r>
                        <a:rPr lang="es-EC" sz="1600">
                          <a:solidFill>
                            <a:schemeClr val="tx2"/>
                          </a:solidFill>
                          <a:effectLst>
                            <a:outerShdw blurRad="38100" dist="38100" dir="2700000" algn="tl">
                              <a:srgbClr val="000000">
                                <a:alpha val="43137"/>
                              </a:srgbClr>
                            </a:outerShdw>
                          </a:effectLst>
                        </a:rPr>
                        <a:t>9</a:t>
                      </a:r>
                      <a:endParaRPr lang="es-EC" sz="1600">
                        <a:solidFill>
                          <a:schemeClr val="tx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a:solidFill>
                            <a:schemeClr val="tx2"/>
                          </a:solidFill>
                          <a:effectLst/>
                        </a:rPr>
                        <a:t>Conjunto Residencial Santacruz</a:t>
                      </a:r>
                      <a:endParaRPr lang="es-EC"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a:solidFill>
                            <a:schemeClr val="tx2"/>
                          </a:solidFill>
                          <a:effectLst/>
                        </a:rPr>
                        <a:t>Valle de Cumbayá</a:t>
                      </a:r>
                      <a:endParaRPr lang="es-EC" sz="16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dirty="0">
                          <a:solidFill>
                            <a:schemeClr val="tx2"/>
                          </a:solidFill>
                          <a:effectLst/>
                        </a:rPr>
                        <a:t>24</a:t>
                      </a:r>
                      <a:endParaRPr lang="es-EC" sz="16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01276469"/>
                  </a:ext>
                </a:extLst>
              </a:tr>
              <a:tr h="336097">
                <a:tc>
                  <a:txBody>
                    <a:bodyPr/>
                    <a:lstStyle/>
                    <a:p>
                      <a:pPr algn="ctr">
                        <a:lnSpc>
                          <a:spcPct val="107000"/>
                        </a:lnSpc>
                        <a:spcAft>
                          <a:spcPts val="800"/>
                        </a:spcAft>
                      </a:pPr>
                      <a:r>
                        <a:rPr lang="es-EC" sz="1600" dirty="0">
                          <a:solidFill>
                            <a:schemeClr val="tx2"/>
                          </a:solidFill>
                          <a:effectLst>
                            <a:outerShdw blurRad="38100" dist="38100" dir="2700000" algn="tl">
                              <a:srgbClr val="000000">
                                <a:alpha val="43137"/>
                              </a:srgbClr>
                            </a:outerShdw>
                          </a:effectLst>
                        </a:rPr>
                        <a:t>TOTAL</a:t>
                      </a:r>
                      <a:endParaRPr lang="es-EC" sz="1600" dirty="0">
                        <a:solidFill>
                          <a:schemeClr val="tx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b="1" dirty="0">
                          <a:solidFill>
                            <a:schemeClr val="tx2"/>
                          </a:solidFill>
                          <a:effectLst>
                            <a:outerShdw blurRad="38100" dist="38100" dir="2700000" algn="tl">
                              <a:srgbClr val="000000">
                                <a:alpha val="43137"/>
                              </a:srgbClr>
                            </a:outerShdw>
                          </a:effectLst>
                        </a:rPr>
                        <a:t>                                        284</a:t>
                      </a:r>
                      <a:endParaRPr lang="es-EC" sz="1600" b="1" dirty="0">
                        <a:solidFill>
                          <a:schemeClr val="tx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es-EC" sz="1600" dirty="0">
                          <a:solidFill>
                            <a:schemeClr val="tx2"/>
                          </a:solidFill>
                          <a:effectLst/>
                        </a:rPr>
                        <a:t> </a:t>
                      </a:r>
                      <a:endParaRPr lang="es-EC" sz="16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S"/>
                    </a:p>
                  </a:txBody>
                  <a:tcPr/>
                </a:tc>
                <a:extLst>
                  <a:ext uri="{0D108BD9-81ED-4DB2-BD59-A6C34878D82A}">
                    <a16:rowId xmlns:a16="http://schemas.microsoft.com/office/drawing/2014/main" val="1230652560"/>
                  </a:ext>
                </a:extLst>
              </a:tr>
            </a:tbl>
          </a:graphicData>
        </a:graphic>
      </p:graphicFrame>
      <p:graphicFrame>
        <p:nvGraphicFramePr>
          <p:cNvPr id="3" name="Tabla 2">
            <a:extLst>
              <a:ext uri="{FF2B5EF4-FFF2-40B4-BE49-F238E27FC236}">
                <a16:creationId xmlns:a16="http://schemas.microsoft.com/office/drawing/2014/main" id="{1D4F527D-E0F3-405B-9D05-5B568030C140}"/>
              </a:ext>
            </a:extLst>
          </p:cNvPr>
          <p:cNvGraphicFramePr>
            <a:graphicFrameLocks noGrp="1"/>
          </p:cNvGraphicFramePr>
          <p:nvPr>
            <p:extLst>
              <p:ext uri="{D42A27DB-BD31-4B8C-83A1-F6EECF244321}">
                <p14:modId xmlns:p14="http://schemas.microsoft.com/office/powerpoint/2010/main" val="3771062085"/>
              </p:ext>
            </p:extLst>
          </p:nvPr>
        </p:nvGraphicFramePr>
        <p:xfrm>
          <a:off x="5159212" y="4199352"/>
          <a:ext cx="3384376" cy="1904545"/>
        </p:xfrm>
        <a:graphic>
          <a:graphicData uri="http://schemas.openxmlformats.org/drawingml/2006/table">
            <a:tbl>
              <a:tblPr firstRow="1" firstCol="1" bandRow="1">
                <a:tableStyleId>{21E4AEA4-8DFA-4A89-87EB-49C32662AFE0}</a:tableStyleId>
              </a:tblPr>
              <a:tblGrid>
                <a:gridCol w="2149783">
                  <a:extLst>
                    <a:ext uri="{9D8B030D-6E8A-4147-A177-3AD203B41FA5}">
                      <a16:colId xmlns:a16="http://schemas.microsoft.com/office/drawing/2014/main" val="2289317285"/>
                    </a:ext>
                  </a:extLst>
                </a:gridCol>
                <a:gridCol w="1234593">
                  <a:extLst>
                    <a:ext uri="{9D8B030D-6E8A-4147-A177-3AD203B41FA5}">
                      <a16:colId xmlns:a16="http://schemas.microsoft.com/office/drawing/2014/main" val="1800692203"/>
                    </a:ext>
                  </a:extLst>
                </a:gridCol>
              </a:tblGrid>
              <a:tr h="554370">
                <a:tc>
                  <a:txBody>
                    <a:bodyPr/>
                    <a:lstStyle/>
                    <a:p>
                      <a:pPr algn="ctr">
                        <a:lnSpc>
                          <a:spcPct val="107000"/>
                        </a:lnSpc>
                        <a:spcAft>
                          <a:spcPts val="800"/>
                        </a:spcAft>
                      </a:pPr>
                      <a:r>
                        <a:rPr lang="es-EC" sz="1600" dirty="0">
                          <a:effectLst/>
                        </a:rPr>
                        <a:t>Sector de Residencia</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C" sz="1600" dirty="0">
                          <a:effectLst/>
                        </a:rPr>
                        <a:t>Porcentaje</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2798422"/>
                  </a:ext>
                </a:extLst>
              </a:tr>
              <a:tr h="270035">
                <a:tc>
                  <a:txBody>
                    <a:bodyPr/>
                    <a:lstStyle/>
                    <a:p>
                      <a:pPr>
                        <a:lnSpc>
                          <a:spcPct val="107000"/>
                        </a:lnSpc>
                        <a:spcAft>
                          <a:spcPts val="800"/>
                        </a:spcAft>
                      </a:pPr>
                      <a:r>
                        <a:rPr lang="es-EC" sz="1600">
                          <a:effectLst/>
                        </a:rPr>
                        <a:t>Norte</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b="1" dirty="0">
                          <a:solidFill>
                            <a:schemeClr val="tx2"/>
                          </a:solidFill>
                          <a:effectLst/>
                        </a:rPr>
                        <a:t>25%</a:t>
                      </a:r>
                      <a:endParaRPr lang="es-EC" sz="16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4983599"/>
                  </a:ext>
                </a:extLst>
              </a:tr>
              <a:tr h="270035">
                <a:tc>
                  <a:txBody>
                    <a:bodyPr/>
                    <a:lstStyle/>
                    <a:p>
                      <a:pPr>
                        <a:lnSpc>
                          <a:spcPct val="107000"/>
                        </a:lnSpc>
                        <a:spcAft>
                          <a:spcPts val="800"/>
                        </a:spcAft>
                      </a:pPr>
                      <a:r>
                        <a:rPr lang="es-EC" sz="1600">
                          <a:effectLst/>
                        </a:rPr>
                        <a:t>Sur</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b="1" dirty="0">
                          <a:solidFill>
                            <a:schemeClr val="tx2"/>
                          </a:solidFill>
                          <a:effectLst/>
                        </a:rPr>
                        <a:t>25%</a:t>
                      </a:r>
                      <a:endParaRPr lang="es-EC" sz="16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9090742"/>
                  </a:ext>
                </a:extLst>
              </a:tr>
              <a:tr h="270035">
                <a:tc>
                  <a:txBody>
                    <a:bodyPr/>
                    <a:lstStyle/>
                    <a:p>
                      <a:pPr>
                        <a:lnSpc>
                          <a:spcPct val="107000"/>
                        </a:lnSpc>
                        <a:spcAft>
                          <a:spcPts val="800"/>
                        </a:spcAft>
                      </a:pPr>
                      <a:r>
                        <a:rPr lang="es-EC" sz="1600">
                          <a:effectLst/>
                        </a:rPr>
                        <a:t>Centro</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b="1" dirty="0">
                          <a:solidFill>
                            <a:schemeClr val="tx2"/>
                          </a:solidFill>
                          <a:effectLst/>
                        </a:rPr>
                        <a:t>25%</a:t>
                      </a:r>
                      <a:endParaRPr lang="es-EC" sz="16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8398634"/>
                  </a:ext>
                </a:extLst>
              </a:tr>
              <a:tr h="270035">
                <a:tc>
                  <a:txBody>
                    <a:bodyPr/>
                    <a:lstStyle/>
                    <a:p>
                      <a:pPr>
                        <a:lnSpc>
                          <a:spcPct val="107000"/>
                        </a:lnSpc>
                        <a:spcAft>
                          <a:spcPts val="800"/>
                        </a:spcAft>
                      </a:pPr>
                      <a:r>
                        <a:rPr lang="es-EC" sz="1600">
                          <a:effectLst/>
                        </a:rPr>
                        <a:t>Valles</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b="1" dirty="0">
                          <a:solidFill>
                            <a:schemeClr val="tx2"/>
                          </a:solidFill>
                          <a:effectLst/>
                        </a:rPr>
                        <a:t>25%</a:t>
                      </a:r>
                      <a:endParaRPr lang="es-EC" sz="16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1207909"/>
                  </a:ext>
                </a:extLst>
              </a:tr>
              <a:tr h="270035">
                <a:tc>
                  <a:txBody>
                    <a:bodyPr/>
                    <a:lstStyle/>
                    <a:p>
                      <a:pPr>
                        <a:lnSpc>
                          <a:spcPct val="107000"/>
                        </a:lnSpc>
                        <a:spcAft>
                          <a:spcPts val="800"/>
                        </a:spcAft>
                      </a:pPr>
                      <a:r>
                        <a:rPr lang="es-EC" sz="1600">
                          <a:effectLst/>
                        </a:rPr>
                        <a:t>Total:</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C" sz="1600" b="1" dirty="0">
                          <a:solidFill>
                            <a:schemeClr val="tx2"/>
                          </a:solidFill>
                          <a:effectLst/>
                        </a:rPr>
                        <a:t>100%</a:t>
                      </a:r>
                      <a:endParaRPr lang="es-EC" sz="16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4163890"/>
                  </a:ext>
                </a:extLst>
              </a:tr>
            </a:tbl>
          </a:graphicData>
        </a:graphic>
      </p:graphicFrame>
      <p:grpSp>
        <p:nvGrpSpPr>
          <p:cNvPr id="47" name="그룹 279">
            <a:extLst>
              <a:ext uri="{FF2B5EF4-FFF2-40B4-BE49-F238E27FC236}">
                <a16:creationId xmlns:a16="http://schemas.microsoft.com/office/drawing/2014/main" id="{AF4282B2-AC62-4DA2-96C8-E6F48EE9B373}"/>
              </a:ext>
            </a:extLst>
          </p:cNvPr>
          <p:cNvGrpSpPr/>
          <p:nvPr/>
        </p:nvGrpSpPr>
        <p:grpSpPr>
          <a:xfrm>
            <a:off x="680224" y="4524702"/>
            <a:ext cx="3735874" cy="722011"/>
            <a:chOff x="2104636" y="2420889"/>
            <a:chExt cx="3736361" cy="722105"/>
          </a:xfrm>
          <a:solidFill>
            <a:srgbClr val="FFC000"/>
          </a:solidFill>
        </p:grpSpPr>
        <p:sp>
          <p:nvSpPr>
            <p:cNvPr id="48" name="Round Same Side Corner Rectangle 8">
              <a:extLst>
                <a:ext uri="{FF2B5EF4-FFF2-40B4-BE49-F238E27FC236}">
                  <a16:creationId xmlns:a16="http://schemas.microsoft.com/office/drawing/2014/main" id="{3CCD55D5-91B2-460A-A86D-618CF3DF869C}"/>
                </a:ext>
              </a:extLst>
            </p:cNvPr>
            <p:cNvSpPr/>
            <p:nvPr/>
          </p:nvSpPr>
          <p:spPr>
            <a:xfrm flipH="1">
              <a:off x="2489324" y="2420889"/>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Round Same Side Corner Rectangle 8">
              <a:extLst>
                <a:ext uri="{FF2B5EF4-FFF2-40B4-BE49-F238E27FC236}">
                  <a16:creationId xmlns:a16="http://schemas.microsoft.com/office/drawing/2014/main" id="{45EE75E1-E37E-4B0F-A46D-880F44EF7D7D}"/>
                </a:ext>
              </a:extLst>
            </p:cNvPr>
            <p:cNvSpPr/>
            <p:nvPr/>
          </p:nvSpPr>
          <p:spPr>
            <a:xfrm flipH="1">
              <a:off x="2104636" y="2420889"/>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Round Same Side Corner Rectangle 8">
              <a:extLst>
                <a:ext uri="{FF2B5EF4-FFF2-40B4-BE49-F238E27FC236}">
                  <a16:creationId xmlns:a16="http://schemas.microsoft.com/office/drawing/2014/main" id="{70901579-F78B-4A88-BBEA-FADC02AACE0E}"/>
                </a:ext>
              </a:extLst>
            </p:cNvPr>
            <p:cNvSpPr/>
            <p:nvPr/>
          </p:nvSpPr>
          <p:spPr>
            <a:xfrm flipH="1">
              <a:off x="2874012" y="2420889"/>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Round Same Side Corner Rectangle 8">
              <a:extLst>
                <a:ext uri="{FF2B5EF4-FFF2-40B4-BE49-F238E27FC236}">
                  <a16:creationId xmlns:a16="http://schemas.microsoft.com/office/drawing/2014/main" id="{60CA325A-279C-4CDA-879F-E2203985E22C}"/>
                </a:ext>
              </a:extLst>
            </p:cNvPr>
            <p:cNvSpPr/>
            <p:nvPr/>
          </p:nvSpPr>
          <p:spPr>
            <a:xfrm flipH="1">
              <a:off x="3258700" y="2420889"/>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9" name="Round Same Side Corner Rectangle 8">
              <a:extLst>
                <a:ext uri="{FF2B5EF4-FFF2-40B4-BE49-F238E27FC236}">
                  <a16:creationId xmlns:a16="http://schemas.microsoft.com/office/drawing/2014/main" id="{7BF2ABD6-9373-4792-B894-0DF589D6EC1E}"/>
                </a:ext>
              </a:extLst>
            </p:cNvPr>
            <p:cNvSpPr/>
            <p:nvPr/>
          </p:nvSpPr>
          <p:spPr>
            <a:xfrm flipH="1">
              <a:off x="3643388" y="2420889"/>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0" name="Round Same Side Corner Rectangle 8">
              <a:extLst>
                <a:ext uri="{FF2B5EF4-FFF2-40B4-BE49-F238E27FC236}">
                  <a16:creationId xmlns:a16="http://schemas.microsoft.com/office/drawing/2014/main" id="{61C84080-6C78-4CAD-AFEA-01BAD2B8E1DE}"/>
                </a:ext>
              </a:extLst>
            </p:cNvPr>
            <p:cNvSpPr/>
            <p:nvPr/>
          </p:nvSpPr>
          <p:spPr>
            <a:xfrm flipH="1">
              <a:off x="4028076" y="2420889"/>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4" name="Round Same Side Corner Rectangle 8">
              <a:extLst>
                <a:ext uri="{FF2B5EF4-FFF2-40B4-BE49-F238E27FC236}">
                  <a16:creationId xmlns:a16="http://schemas.microsoft.com/office/drawing/2014/main" id="{29422FCA-9641-48DA-9F59-C67187FC8F1F}"/>
                </a:ext>
              </a:extLst>
            </p:cNvPr>
            <p:cNvSpPr/>
            <p:nvPr/>
          </p:nvSpPr>
          <p:spPr>
            <a:xfrm flipH="1">
              <a:off x="4412764" y="2420889"/>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5" name="Round Same Side Corner Rectangle 8">
              <a:extLst>
                <a:ext uri="{FF2B5EF4-FFF2-40B4-BE49-F238E27FC236}">
                  <a16:creationId xmlns:a16="http://schemas.microsoft.com/office/drawing/2014/main" id="{4045423F-8F84-44DA-AC40-7575F2521FFC}"/>
                </a:ext>
              </a:extLst>
            </p:cNvPr>
            <p:cNvSpPr/>
            <p:nvPr/>
          </p:nvSpPr>
          <p:spPr>
            <a:xfrm flipH="1">
              <a:off x="4797452" y="2420889"/>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6" name="Round Same Side Corner Rectangle 8">
              <a:extLst>
                <a:ext uri="{FF2B5EF4-FFF2-40B4-BE49-F238E27FC236}">
                  <a16:creationId xmlns:a16="http://schemas.microsoft.com/office/drawing/2014/main" id="{48A7C568-CBAA-441A-B0C6-80A3D1C5AD77}"/>
                </a:ext>
              </a:extLst>
            </p:cNvPr>
            <p:cNvSpPr/>
            <p:nvPr/>
          </p:nvSpPr>
          <p:spPr>
            <a:xfrm flipH="1">
              <a:off x="5182140" y="2420889"/>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7" name="Round Same Side Corner Rectangle 8">
              <a:extLst>
                <a:ext uri="{FF2B5EF4-FFF2-40B4-BE49-F238E27FC236}">
                  <a16:creationId xmlns:a16="http://schemas.microsoft.com/office/drawing/2014/main" id="{2958B54B-3F94-4C65-9907-7332F1CDE56F}"/>
                </a:ext>
              </a:extLst>
            </p:cNvPr>
            <p:cNvSpPr/>
            <p:nvPr/>
          </p:nvSpPr>
          <p:spPr>
            <a:xfrm flipH="1">
              <a:off x="5566824" y="2420889"/>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9824553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upo 40">
            <a:extLst>
              <a:ext uri="{FF2B5EF4-FFF2-40B4-BE49-F238E27FC236}">
                <a16:creationId xmlns:a16="http://schemas.microsoft.com/office/drawing/2014/main" id="{4CDC749A-C0E8-419B-B00C-E212EF2644D2}"/>
              </a:ext>
            </a:extLst>
          </p:cNvPr>
          <p:cNvGrpSpPr/>
          <p:nvPr/>
        </p:nvGrpSpPr>
        <p:grpSpPr>
          <a:xfrm>
            <a:off x="217300" y="83828"/>
            <a:ext cx="3118968" cy="1104690"/>
            <a:chOff x="204154" y="77309"/>
            <a:chExt cx="2360317" cy="951391"/>
          </a:xfrm>
        </p:grpSpPr>
        <p:grpSp>
          <p:nvGrpSpPr>
            <p:cNvPr id="42" name="Group 30">
              <a:extLst>
                <a:ext uri="{FF2B5EF4-FFF2-40B4-BE49-F238E27FC236}">
                  <a16:creationId xmlns:a16="http://schemas.microsoft.com/office/drawing/2014/main" id="{D71D3490-1547-4DA6-A719-5EB25D666430}"/>
                </a:ext>
              </a:extLst>
            </p:cNvPr>
            <p:cNvGrpSpPr/>
            <p:nvPr/>
          </p:nvGrpSpPr>
          <p:grpSpPr>
            <a:xfrm>
              <a:off x="204154" y="113573"/>
              <a:ext cx="2304256" cy="915127"/>
              <a:chOff x="3659400" y="1564832"/>
              <a:chExt cx="1825200" cy="1368176"/>
            </a:xfrm>
            <a:solidFill>
              <a:schemeClr val="accent6">
                <a:lumMod val="40000"/>
                <a:lumOff val="60000"/>
              </a:schemeClr>
            </a:solidFill>
          </p:grpSpPr>
          <p:sp>
            <p:nvSpPr>
              <p:cNvPr id="44" name="Rectangle 4">
                <a:extLst>
                  <a:ext uri="{FF2B5EF4-FFF2-40B4-BE49-F238E27FC236}">
                    <a16:creationId xmlns:a16="http://schemas.microsoft.com/office/drawing/2014/main" id="{672ED960-AF72-454C-9DBA-1E69AD81DEFB}"/>
                  </a:ext>
                </a:extLst>
              </p:cNvPr>
              <p:cNvSpPr/>
              <p:nvPr/>
            </p:nvSpPr>
            <p:spPr>
              <a:xfrm>
                <a:off x="3659400" y="1564832"/>
                <a:ext cx="1825200" cy="1080443"/>
              </a:xfrm>
              <a:prstGeom prst="rect">
                <a:avLst/>
              </a:prstGeom>
              <a:solidFill>
                <a:srgbClr val="16A085"/>
              </a:solidFill>
              <a:ln>
                <a:solidFill>
                  <a:schemeClr val="accent6">
                    <a:lumMod val="40000"/>
                    <a:lumOff val="60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45" name="Isosceles Triangle 9">
                <a:extLst>
                  <a:ext uri="{FF2B5EF4-FFF2-40B4-BE49-F238E27FC236}">
                    <a16:creationId xmlns:a16="http://schemas.microsoft.com/office/drawing/2014/main" id="{624E4FA0-F35D-4B93-9DA7-2AFF45CEEC2B}"/>
                  </a:ext>
                </a:extLst>
              </p:cNvPr>
              <p:cNvSpPr/>
              <p:nvPr/>
            </p:nvSpPr>
            <p:spPr>
              <a:xfrm rot="10800000" flipH="1">
                <a:off x="4558384" y="2625770"/>
                <a:ext cx="921716" cy="307238"/>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402336 w 1060704"/>
                  <a:gd name="connsiteY0" fmla="*/ 921715 h 921715"/>
                  <a:gd name="connsiteX1" fmla="*/ 0 w 1060704"/>
                  <a:gd name="connsiteY1" fmla="*/ 0 h 921715"/>
                  <a:gd name="connsiteX2" fmla="*/ 1060704 w 1060704"/>
                  <a:gd name="connsiteY2" fmla="*/ 914400 h 921715"/>
                  <a:gd name="connsiteX3" fmla="*/ 402336 w 1060704"/>
                  <a:gd name="connsiteY3" fmla="*/ 921715 h 921715"/>
                  <a:gd name="connsiteX0" fmla="*/ 263348 w 921716"/>
                  <a:gd name="connsiteY0" fmla="*/ 307238 h 307238"/>
                  <a:gd name="connsiteX1" fmla="*/ 0 w 921716"/>
                  <a:gd name="connsiteY1" fmla="*/ 0 h 307238"/>
                  <a:gd name="connsiteX2" fmla="*/ 921716 w 921716"/>
                  <a:gd name="connsiteY2" fmla="*/ 299923 h 307238"/>
                  <a:gd name="connsiteX3" fmla="*/ 263348 w 921716"/>
                  <a:gd name="connsiteY3" fmla="*/ 307238 h 307238"/>
                </a:gdLst>
                <a:ahLst/>
                <a:cxnLst>
                  <a:cxn ang="0">
                    <a:pos x="connsiteX0" y="connsiteY0"/>
                  </a:cxn>
                  <a:cxn ang="0">
                    <a:pos x="connsiteX1" y="connsiteY1"/>
                  </a:cxn>
                  <a:cxn ang="0">
                    <a:pos x="connsiteX2" y="connsiteY2"/>
                  </a:cxn>
                  <a:cxn ang="0">
                    <a:pos x="connsiteX3" y="connsiteY3"/>
                  </a:cxn>
                </a:cxnLst>
                <a:rect l="l" t="t" r="r" b="b"/>
                <a:pathLst>
                  <a:path w="921716" h="307238">
                    <a:moveTo>
                      <a:pt x="263348" y="307238"/>
                    </a:moveTo>
                    <a:lnTo>
                      <a:pt x="0" y="0"/>
                    </a:lnTo>
                    <a:lnTo>
                      <a:pt x="921716" y="299923"/>
                    </a:lnTo>
                    <a:lnTo>
                      <a:pt x="263348" y="307238"/>
                    </a:lnTo>
                    <a:close/>
                  </a:path>
                </a:pathLst>
              </a:custGeom>
              <a:solidFill>
                <a:srgbClr val="16A085"/>
              </a:solidFill>
              <a:ln>
                <a:solidFill>
                  <a:srgbClr val="16A085"/>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43" name="CuadroTexto 42">
              <a:extLst>
                <a:ext uri="{FF2B5EF4-FFF2-40B4-BE49-F238E27FC236}">
                  <a16:creationId xmlns:a16="http://schemas.microsoft.com/office/drawing/2014/main" id="{16ADF056-D73D-4582-8A0A-9FB7B631A249}"/>
                </a:ext>
              </a:extLst>
            </p:cNvPr>
            <p:cNvSpPr txBox="1"/>
            <p:nvPr/>
          </p:nvSpPr>
          <p:spPr>
            <a:xfrm>
              <a:off x="536463" y="77309"/>
              <a:ext cx="2028008" cy="795198"/>
            </a:xfrm>
            <a:prstGeom prst="rect">
              <a:avLst/>
            </a:prstGeom>
            <a:noFill/>
            <a:ln>
              <a:noFill/>
            </a:ln>
          </p:spPr>
          <p:txBody>
            <a:bodyPr wrap="square" rtlCol="0">
              <a:spAutoFit/>
            </a:bodyPr>
            <a:lstStyle/>
            <a:p>
              <a:pPr algn="ctr"/>
              <a:r>
                <a:rPr lang="es-ES" altLang="ko-KR" b="1" dirty="0">
                  <a:solidFill>
                    <a:schemeClr val="bg1"/>
                  </a:solidFill>
                  <a:latin typeface="Times New Roman" panose="02020603050405020304" pitchFamily="18" charset="0"/>
                  <a:cs typeface="Times New Roman" panose="02020603050405020304" pitchFamily="18" charset="0"/>
                </a:rPr>
                <a:t>Procesamiento y Tratamiento de la Información </a:t>
              </a:r>
              <a:endParaRPr lang="ko-KR" altLang="en-US" b="1" dirty="0">
                <a:solidFill>
                  <a:schemeClr val="bg1"/>
                </a:solidFill>
                <a:latin typeface="Times New Roman" panose="02020603050405020304" pitchFamily="18" charset="0"/>
                <a:cs typeface="Times New Roman" panose="02020603050405020304" pitchFamily="18" charset="0"/>
              </a:endParaRPr>
            </a:p>
          </p:txBody>
        </p:sp>
      </p:grpSp>
      <p:sp>
        <p:nvSpPr>
          <p:cNvPr id="46" name="Block Arc 14">
            <a:extLst>
              <a:ext uri="{FF2B5EF4-FFF2-40B4-BE49-F238E27FC236}">
                <a16:creationId xmlns:a16="http://schemas.microsoft.com/office/drawing/2014/main" id="{807F0BB5-B32C-4AA9-ABCD-D904C4A5CE40}"/>
              </a:ext>
            </a:extLst>
          </p:cNvPr>
          <p:cNvSpPr/>
          <p:nvPr/>
        </p:nvSpPr>
        <p:spPr>
          <a:xfrm rot="16200000">
            <a:off x="329467" y="225499"/>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nvGrpSpPr>
          <p:cNvPr id="21" name="Group 3">
            <a:extLst>
              <a:ext uri="{FF2B5EF4-FFF2-40B4-BE49-F238E27FC236}">
                <a16:creationId xmlns:a16="http://schemas.microsoft.com/office/drawing/2014/main" id="{1876BD49-F172-404D-A9BA-734A96E08F15}"/>
              </a:ext>
            </a:extLst>
          </p:cNvPr>
          <p:cNvGrpSpPr/>
          <p:nvPr/>
        </p:nvGrpSpPr>
        <p:grpSpPr>
          <a:xfrm rot="4150095">
            <a:off x="5545231" y="-872474"/>
            <a:ext cx="2023201" cy="3883369"/>
            <a:chOff x="1346080" y="1679019"/>
            <a:chExt cx="2230148" cy="4276991"/>
          </a:xfrm>
        </p:grpSpPr>
        <p:sp>
          <p:nvSpPr>
            <p:cNvPr id="22" name="Oval 4">
              <a:extLst>
                <a:ext uri="{FF2B5EF4-FFF2-40B4-BE49-F238E27FC236}">
                  <a16:creationId xmlns:a16="http://schemas.microsoft.com/office/drawing/2014/main" id="{C826031A-B646-432F-B637-D23E1D1A382A}"/>
                </a:ext>
              </a:extLst>
            </p:cNvPr>
            <p:cNvSpPr/>
            <p:nvPr/>
          </p:nvSpPr>
          <p:spPr>
            <a:xfrm>
              <a:off x="1346080" y="3725862"/>
              <a:ext cx="2230148" cy="2230148"/>
            </a:xfrm>
            <a:prstGeom prst="ellips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3" name="Oval 5">
              <a:extLst>
                <a:ext uri="{FF2B5EF4-FFF2-40B4-BE49-F238E27FC236}">
                  <a16:creationId xmlns:a16="http://schemas.microsoft.com/office/drawing/2014/main" id="{1D1E972D-9611-41EE-AB95-B74DE1005C08}"/>
                </a:ext>
              </a:extLst>
            </p:cNvPr>
            <p:cNvSpPr/>
            <p:nvPr/>
          </p:nvSpPr>
          <p:spPr>
            <a:xfrm>
              <a:off x="2047154" y="1679019"/>
              <a:ext cx="828000" cy="828000"/>
            </a:xfrm>
            <a:prstGeom prst="ellips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4" name="Trapezoid 18">
              <a:extLst>
                <a:ext uri="{FF2B5EF4-FFF2-40B4-BE49-F238E27FC236}">
                  <a16:creationId xmlns:a16="http://schemas.microsoft.com/office/drawing/2014/main" id="{F8F9C3AF-9BE7-4381-8542-B7FA57F2C6CD}"/>
                </a:ext>
              </a:extLst>
            </p:cNvPr>
            <p:cNvSpPr/>
            <p:nvPr/>
          </p:nvSpPr>
          <p:spPr>
            <a:xfrm rot="10800000">
              <a:off x="2181508" y="2446187"/>
              <a:ext cx="561625" cy="1287278"/>
            </a:xfrm>
            <a:custGeom>
              <a:avLst/>
              <a:gdLst>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5624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51725 w 561625"/>
                <a:gd name="connsiteY7" fmla="*/ 751601 h 1493920"/>
                <a:gd name="connsiteX8" fmla="*/ 561624 w 561625"/>
                <a:gd name="connsiteY8" fmla="*/ 1493920 h 1493920"/>
                <a:gd name="connsiteX0" fmla="*/ 561624 w 569514"/>
                <a:gd name="connsiteY0" fmla="*/ 1493920 h 1493920"/>
                <a:gd name="connsiteX1" fmla="*/ 0 w 569514"/>
                <a:gd name="connsiteY1" fmla="*/ 1493920 h 1493920"/>
                <a:gd name="connsiteX2" fmla="*/ 217214 w 569514"/>
                <a:gd name="connsiteY2" fmla="*/ 746960 h 1493920"/>
                <a:gd name="connsiteX3" fmla="*/ 217215 w 569514"/>
                <a:gd name="connsiteY3" fmla="*/ 746960 h 1493920"/>
                <a:gd name="connsiteX4" fmla="*/ 1 w 569514"/>
                <a:gd name="connsiteY4" fmla="*/ 0 h 1493920"/>
                <a:gd name="connsiteX5" fmla="*/ 561625 w 569514"/>
                <a:gd name="connsiteY5" fmla="*/ 0 h 1493920"/>
                <a:gd name="connsiteX6" fmla="*/ 344411 w 569514"/>
                <a:gd name="connsiteY6" fmla="*/ 746960 h 1493920"/>
                <a:gd name="connsiteX7" fmla="*/ 561624 w 569514"/>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625" h="1493920">
                  <a:moveTo>
                    <a:pt x="561624" y="1493920"/>
                  </a:moveTo>
                  <a:cubicBezTo>
                    <a:pt x="359012" y="1372360"/>
                    <a:pt x="211131" y="1397337"/>
                    <a:pt x="0" y="1493920"/>
                  </a:cubicBezTo>
                  <a:cubicBezTo>
                    <a:pt x="141899" y="1370371"/>
                    <a:pt x="214303" y="1056261"/>
                    <a:pt x="217214" y="746960"/>
                  </a:cubicBezTo>
                  <a:cubicBezTo>
                    <a:pt x="206989" y="446938"/>
                    <a:pt x="163845" y="100411"/>
                    <a:pt x="1" y="0"/>
                  </a:cubicBezTo>
                  <a:lnTo>
                    <a:pt x="561625" y="0"/>
                  </a:lnTo>
                  <a:cubicBezTo>
                    <a:pt x="405095" y="72746"/>
                    <a:pt x="343664" y="516531"/>
                    <a:pt x="344411" y="746960"/>
                  </a:cubicBezTo>
                  <a:cubicBezTo>
                    <a:pt x="355383" y="1023785"/>
                    <a:pt x="439804" y="1383402"/>
                    <a:pt x="561624" y="149392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7" name="TextBox 58">
            <a:extLst>
              <a:ext uri="{FF2B5EF4-FFF2-40B4-BE49-F238E27FC236}">
                <a16:creationId xmlns:a16="http://schemas.microsoft.com/office/drawing/2014/main" id="{9AEC0B51-B406-4205-99A7-AC454F1FBD41}"/>
              </a:ext>
            </a:extLst>
          </p:cNvPr>
          <p:cNvSpPr txBox="1"/>
          <p:nvPr/>
        </p:nvSpPr>
        <p:spPr>
          <a:xfrm>
            <a:off x="4689293" y="745997"/>
            <a:ext cx="1944858" cy="738664"/>
          </a:xfrm>
          <a:prstGeom prst="rect">
            <a:avLst/>
          </a:prstGeom>
          <a:noFill/>
        </p:spPr>
        <p:txBody>
          <a:bodyPr wrap="square" rtlCol="0">
            <a:spAutoFit/>
          </a:bodyPr>
          <a:lstStyle/>
          <a:p>
            <a:pPr algn="ctr"/>
            <a:r>
              <a:rPr lang="en-US" altLang="ko-KR" sz="1400" b="1" dirty="0">
                <a:solidFill>
                  <a:schemeClr val="tx2"/>
                </a:solidFill>
                <a:latin typeface="Times New Roman" panose="02020603050405020304" pitchFamily="18" charset="0"/>
                <a:cs typeface="Times New Roman" panose="02020603050405020304" pitchFamily="18" charset="0"/>
              </a:rPr>
              <a:t>Statical Package for the Social Science – SPSS</a:t>
            </a:r>
            <a:endParaRPr lang="ko-KR" altLang="en-US" sz="1400" b="1" dirty="0">
              <a:solidFill>
                <a:schemeClr val="tx2"/>
              </a:solidFill>
              <a:latin typeface="Times New Roman" panose="02020603050405020304" pitchFamily="18" charset="0"/>
              <a:cs typeface="Times New Roman" panose="02020603050405020304" pitchFamily="18" charset="0"/>
            </a:endParaRPr>
          </a:p>
        </p:txBody>
      </p:sp>
      <p:pic>
        <p:nvPicPr>
          <p:cNvPr id="1026" name="Picture 2" descr="upload.wikimedia.org/wikipedia/commons/thumb/7/...">
            <a:extLst>
              <a:ext uri="{FF2B5EF4-FFF2-40B4-BE49-F238E27FC236}">
                <a16:creationId xmlns:a16="http://schemas.microsoft.com/office/drawing/2014/main" id="{807F6BF1-1B18-46A0-BEC6-732B9A34863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8803" b="27951"/>
          <a:stretch/>
        </p:blipFill>
        <p:spPr bwMode="auto">
          <a:xfrm>
            <a:off x="5166434" y="1484661"/>
            <a:ext cx="1013039" cy="438110"/>
          </a:xfrm>
          <a:prstGeom prst="rect">
            <a:avLst/>
          </a:prstGeom>
          <a:noFill/>
          <a:extLst>
            <a:ext uri="{909E8E84-426E-40DD-AFC4-6F175D3DCCD1}">
              <a14:hiddenFill xmlns:a14="http://schemas.microsoft.com/office/drawing/2010/main">
                <a:solidFill>
                  <a:srgbClr val="FFFFFF"/>
                </a:solidFill>
              </a14:hiddenFill>
            </a:ext>
          </a:extLst>
        </p:spPr>
      </p:pic>
      <p:sp>
        <p:nvSpPr>
          <p:cNvPr id="36" name="CuadroTexto 35">
            <a:extLst>
              <a:ext uri="{FF2B5EF4-FFF2-40B4-BE49-F238E27FC236}">
                <a16:creationId xmlns:a16="http://schemas.microsoft.com/office/drawing/2014/main" id="{136D6E7E-7A7C-4EB8-B79F-3CAFB9DA8AF4}"/>
              </a:ext>
            </a:extLst>
          </p:cNvPr>
          <p:cNvSpPr txBox="1"/>
          <p:nvPr/>
        </p:nvSpPr>
        <p:spPr>
          <a:xfrm>
            <a:off x="1221396" y="2135908"/>
            <a:ext cx="3116497" cy="369332"/>
          </a:xfrm>
          <a:prstGeom prst="rect">
            <a:avLst/>
          </a:prstGeom>
          <a:noFill/>
          <a:ln>
            <a:noFill/>
          </a:ln>
        </p:spPr>
        <p:txBody>
          <a:bodyPr wrap="square" rtlCol="0">
            <a:spAutoFit/>
          </a:bodyPr>
          <a:lstStyle/>
          <a:p>
            <a:pPr algn="ctr"/>
            <a:r>
              <a:rPr lang="es-ES" altLang="ko-KR"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Bases de Datos: Enero</a:t>
            </a:r>
            <a:endParaRPr lang="ko-KR" altLang="en-US"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D799C166-E11C-4174-A653-8FB1B0768910}"/>
              </a:ext>
            </a:extLst>
          </p:cNvPr>
          <p:cNvPicPr>
            <a:picLocks noChangeAspect="1"/>
          </p:cNvPicPr>
          <p:nvPr/>
        </p:nvPicPr>
        <p:blipFill>
          <a:blip r:embed="rId3"/>
          <a:stretch>
            <a:fillRect/>
          </a:stretch>
        </p:blipFill>
        <p:spPr>
          <a:xfrm>
            <a:off x="207194" y="2505522"/>
            <a:ext cx="5630450" cy="3007603"/>
          </a:xfrm>
          <a:prstGeom prst="rect">
            <a:avLst/>
          </a:prstGeom>
        </p:spPr>
      </p:pic>
      <p:sp>
        <p:nvSpPr>
          <p:cNvPr id="39" name="CuadroTexto 38">
            <a:extLst>
              <a:ext uri="{FF2B5EF4-FFF2-40B4-BE49-F238E27FC236}">
                <a16:creationId xmlns:a16="http://schemas.microsoft.com/office/drawing/2014/main" id="{34DB2735-7DE3-45FD-BEED-1C644C6005EF}"/>
              </a:ext>
            </a:extLst>
          </p:cNvPr>
          <p:cNvSpPr txBox="1"/>
          <p:nvPr/>
        </p:nvSpPr>
        <p:spPr>
          <a:xfrm>
            <a:off x="6965290" y="2147973"/>
            <a:ext cx="3320541" cy="380161"/>
          </a:xfrm>
          <a:prstGeom prst="rect">
            <a:avLst/>
          </a:prstGeom>
          <a:noFill/>
          <a:ln>
            <a:noFill/>
          </a:ln>
        </p:spPr>
        <p:txBody>
          <a:bodyPr wrap="square" rtlCol="0">
            <a:spAutoFit/>
          </a:bodyPr>
          <a:lstStyle/>
          <a:p>
            <a:pPr algn="ctr"/>
            <a:r>
              <a:rPr lang="es-ES" altLang="ko-KR"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Bases de Datos: Febrero</a:t>
            </a:r>
            <a:endParaRPr lang="ko-KR" altLang="en-US"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0" name="Imagen 39">
            <a:extLst>
              <a:ext uri="{FF2B5EF4-FFF2-40B4-BE49-F238E27FC236}">
                <a16:creationId xmlns:a16="http://schemas.microsoft.com/office/drawing/2014/main" id="{1F640321-FADE-4210-9847-84CC579C2393}"/>
              </a:ext>
            </a:extLst>
          </p:cNvPr>
          <p:cNvPicPr>
            <a:picLocks noChangeAspect="1"/>
          </p:cNvPicPr>
          <p:nvPr/>
        </p:nvPicPr>
        <p:blipFill>
          <a:blip r:embed="rId4"/>
          <a:stretch>
            <a:fillRect/>
          </a:stretch>
        </p:blipFill>
        <p:spPr>
          <a:xfrm>
            <a:off x="6100154" y="2593459"/>
            <a:ext cx="5630450" cy="3005811"/>
          </a:xfrm>
          <a:prstGeom prst="rect">
            <a:avLst/>
          </a:prstGeom>
        </p:spPr>
      </p:pic>
      <p:sp>
        <p:nvSpPr>
          <p:cNvPr id="49" name="Rectangle 7">
            <a:extLst>
              <a:ext uri="{FF2B5EF4-FFF2-40B4-BE49-F238E27FC236}">
                <a16:creationId xmlns:a16="http://schemas.microsoft.com/office/drawing/2014/main" id="{78F3A984-AE06-4B2A-9CE7-BF4CB1856247}"/>
              </a:ext>
            </a:extLst>
          </p:cNvPr>
          <p:cNvSpPr/>
          <p:nvPr/>
        </p:nvSpPr>
        <p:spPr>
          <a:xfrm>
            <a:off x="7836302" y="348365"/>
            <a:ext cx="322040" cy="32204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20806476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upo 40">
            <a:extLst>
              <a:ext uri="{FF2B5EF4-FFF2-40B4-BE49-F238E27FC236}">
                <a16:creationId xmlns:a16="http://schemas.microsoft.com/office/drawing/2014/main" id="{4CDC749A-C0E8-419B-B00C-E212EF2644D2}"/>
              </a:ext>
            </a:extLst>
          </p:cNvPr>
          <p:cNvGrpSpPr/>
          <p:nvPr/>
        </p:nvGrpSpPr>
        <p:grpSpPr>
          <a:xfrm>
            <a:off x="-17716" y="-42960"/>
            <a:ext cx="3118968" cy="1104690"/>
            <a:chOff x="204154" y="77309"/>
            <a:chExt cx="2360317" cy="951391"/>
          </a:xfrm>
        </p:grpSpPr>
        <p:grpSp>
          <p:nvGrpSpPr>
            <p:cNvPr id="42" name="Group 30">
              <a:extLst>
                <a:ext uri="{FF2B5EF4-FFF2-40B4-BE49-F238E27FC236}">
                  <a16:creationId xmlns:a16="http://schemas.microsoft.com/office/drawing/2014/main" id="{D71D3490-1547-4DA6-A719-5EB25D666430}"/>
                </a:ext>
              </a:extLst>
            </p:cNvPr>
            <p:cNvGrpSpPr/>
            <p:nvPr/>
          </p:nvGrpSpPr>
          <p:grpSpPr>
            <a:xfrm>
              <a:off x="204154" y="113573"/>
              <a:ext cx="2304256" cy="915127"/>
              <a:chOff x="3659400" y="1564832"/>
              <a:chExt cx="1825200" cy="1368176"/>
            </a:xfrm>
            <a:solidFill>
              <a:schemeClr val="accent6">
                <a:lumMod val="40000"/>
                <a:lumOff val="60000"/>
              </a:schemeClr>
            </a:solidFill>
          </p:grpSpPr>
          <p:sp>
            <p:nvSpPr>
              <p:cNvPr id="44" name="Rectangle 4">
                <a:extLst>
                  <a:ext uri="{FF2B5EF4-FFF2-40B4-BE49-F238E27FC236}">
                    <a16:creationId xmlns:a16="http://schemas.microsoft.com/office/drawing/2014/main" id="{672ED960-AF72-454C-9DBA-1E69AD81DEFB}"/>
                  </a:ext>
                </a:extLst>
              </p:cNvPr>
              <p:cNvSpPr/>
              <p:nvPr/>
            </p:nvSpPr>
            <p:spPr>
              <a:xfrm>
                <a:off x="3659400" y="1564832"/>
                <a:ext cx="1825200" cy="1080443"/>
              </a:xfrm>
              <a:prstGeom prst="rect">
                <a:avLst/>
              </a:prstGeom>
              <a:solidFill>
                <a:srgbClr val="16A085"/>
              </a:solidFill>
              <a:ln>
                <a:solidFill>
                  <a:schemeClr val="accent6">
                    <a:lumMod val="40000"/>
                    <a:lumOff val="60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45" name="Isosceles Triangle 9">
                <a:extLst>
                  <a:ext uri="{FF2B5EF4-FFF2-40B4-BE49-F238E27FC236}">
                    <a16:creationId xmlns:a16="http://schemas.microsoft.com/office/drawing/2014/main" id="{624E4FA0-F35D-4B93-9DA7-2AFF45CEEC2B}"/>
                  </a:ext>
                </a:extLst>
              </p:cNvPr>
              <p:cNvSpPr/>
              <p:nvPr/>
            </p:nvSpPr>
            <p:spPr>
              <a:xfrm rot="10800000" flipH="1">
                <a:off x="4558384" y="2625770"/>
                <a:ext cx="921716" cy="307238"/>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402336 w 1060704"/>
                  <a:gd name="connsiteY0" fmla="*/ 921715 h 921715"/>
                  <a:gd name="connsiteX1" fmla="*/ 0 w 1060704"/>
                  <a:gd name="connsiteY1" fmla="*/ 0 h 921715"/>
                  <a:gd name="connsiteX2" fmla="*/ 1060704 w 1060704"/>
                  <a:gd name="connsiteY2" fmla="*/ 914400 h 921715"/>
                  <a:gd name="connsiteX3" fmla="*/ 402336 w 1060704"/>
                  <a:gd name="connsiteY3" fmla="*/ 921715 h 921715"/>
                  <a:gd name="connsiteX0" fmla="*/ 263348 w 921716"/>
                  <a:gd name="connsiteY0" fmla="*/ 307238 h 307238"/>
                  <a:gd name="connsiteX1" fmla="*/ 0 w 921716"/>
                  <a:gd name="connsiteY1" fmla="*/ 0 h 307238"/>
                  <a:gd name="connsiteX2" fmla="*/ 921716 w 921716"/>
                  <a:gd name="connsiteY2" fmla="*/ 299923 h 307238"/>
                  <a:gd name="connsiteX3" fmla="*/ 263348 w 921716"/>
                  <a:gd name="connsiteY3" fmla="*/ 307238 h 307238"/>
                </a:gdLst>
                <a:ahLst/>
                <a:cxnLst>
                  <a:cxn ang="0">
                    <a:pos x="connsiteX0" y="connsiteY0"/>
                  </a:cxn>
                  <a:cxn ang="0">
                    <a:pos x="connsiteX1" y="connsiteY1"/>
                  </a:cxn>
                  <a:cxn ang="0">
                    <a:pos x="connsiteX2" y="connsiteY2"/>
                  </a:cxn>
                  <a:cxn ang="0">
                    <a:pos x="connsiteX3" y="connsiteY3"/>
                  </a:cxn>
                </a:cxnLst>
                <a:rect l="l" t="t" r="r" b="b"/>
                <a:pathLst>
                  <a:path w="921716" h="307238">
                    <a:moveTo>
                      <a:pt x="263348" y="307238"/>
                    </a:moveTo>
                    <a:lnTo>
                      <a:pt x="0" y="0"/>
                    </a:lnTo>
                    <a:lnTo>
                      <a:pt x="921716" y="299923"/>
                    </a:lnTo>
                    <a:lnTo>
                      <a:pt x="263348" y="307238"/>
                    </a:lnTo>
                    <a:close/>
                  </a:path>
                </a:pathLst>
              </a:custGeom>
              <a:solidFill>
                <a:srgbClr val="16A085"/>
              </a:solidFill>
              <a:ln>
                <a:solidFill>
                  <a:srgbClr val="16A085"/>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43" name="CuadroTexto 42">
              <a:extLst>
                <a:ext uri="{FF2B5EF4-FFF2-40B4-BE49-F238E27FC236}">
                  <a16:creationId xmlns:a16="http://schemas.microsoft.com/office/drawing/2014/main" id="{16ADF056-D73D-4582-8A0A-9FB7B631A249}"/>
                </a:ext>
              </a:extLst>
            </p:cNvPr>
            <p:cNvSpPr txBox="1"/>
            <p:nvPr/>
          </p:nvSpPr>
          <p:spPr>
            <a:xfrm>
              <a:off x="536463" y="77309"/>
              <a:ext cx="2028008" cy="795198"/>
            </a:xfrm>
            <a:prstGeom prst="rect">
              <a:avLst/>
            </a:prstGeom>
            <a:noFill/>
            <a:ln>
              <a:noFill/>
            </a:ln>
          </p:spPr>
          <p:txBody>
            <a:bodyPr wrap="square" rtlCol="0">
              <a:spAutoFit/>
            </a:bodyPr>
            <a:lstStyle/>
            <a:p>
              <a:pPr algn="ctr"/>
              <a:r>
                <a:rPr lang="es-ES" altLang="ko-KR" b="1" dirty="0">
                  <a:solidFill>
                    <a:schemeClr val="bg1"/>
                  </a:solidFill>
                  <a:latin typeface="Times New Roman" panose="02020603050405020304" pitchFamily="18" charset="0"/>
                  <a:cs typeface="Times New Roman" panose="02020603050405020304" pitchFamily="18" charset="0"/>
                </a:rPr>
                <a:t>Procesamiento y Tratamiento de la Información </a:t>
              </a:r>
              <a:endParaRPr lang="ko-KR" altLang="en-US" b="1" dirty="0">
                <a:solidFill>
                  <a:schemeClr val="bg1"/>
                </a:solidFill>
                <a:latin typeface="Times New Roman" panose="02020603050405020304" pitchFamily="18" charset="0"/>
                <a:cs typeface="Times New Roman" panose="02020603050405020304" pitchFamily="18" charset="0"/>
              </a:endParaRPr>
            </a:p>
          </p:txBody>
        </p:sp>
      </p:grpSp>
      <p:sp>
        <p:nvSpPr>
          <p:cNvPr id="46" name="Block Arc 14">
            <a:extLst>
              <a:ext uri="{FF2B5EF4-FFF2-40B4-BE49-F238E27FC236}">
                <a16:creationId xmlns:a16="http://schemas.microsoft.com/office/drawing/2014/main" id="{807F0BB5-B32C-4AA9-ABCD-D904C4A5CE40}"/>
              </a:ext>
            </a:extLst>
          </p:cNvPr>
          <p:cNvSpPr/>
          <p:nvPr/>
        </p:nvSpPr>
        <p:spPr>
          <a:xfrm rot="16200000">
            <a:off x="329467" y="225499"/>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8" name="CuadroTexto 17">
            <a:extLst>
              <a:ext uri="{FF2B5EF4-FFF2-40B4-BE49-F238E27FC236}">
                <a16:creationId xmlns:a16="http://schemas.microsoft.com/office/drawing/2014/main" id="{A9D71DEF-8384-4246-9885-E93420FACCF1}"/>
              </a:ext>
            </a:extLst>
          </p:cNvPr>
          <p:cNvSpPr txBox="1"/>
          <p:nvPr/>
        </p:nvSpPr>
        <p:spPr>
          <a:xfrm>
            <a:off x="1054646" y="1043899"/>
            <a:ext cx="3116497" cy="369332"/>
          </a:xfrm>
          <a:prstGeom prst="rect">
            <a:avLst/>
          </a:prstGeom>
          <a:noFill/>
          <a:ln>
            <a:noFill/>
          </a:ln>
        </p:spPr>
        <p:txBody>
          <a:bodyPr wrap="square" rtlCol="0">
            <a:spAutoFit/>
          </a:bodyPr>
          <a:lstStyle/>
          <a:p>
            <a:pPr algn="ctr"/>
            <a:r>
              <a:rPr lang="es-ES" altLang="ko-KR"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Bases de Datos: Marzo</a:t>
            </a:r>
            <a:endParaRPr lang="ko-KR" altLang="en-US"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Imagen 7">
            <a:extLst>
              <a:ext uri="{FF2B5EF4-FFF2-40B4-BE49-F238E27FC236}">
                <a16:creationId xmlns:a16="http://schemas.microsoft.com/office/drawing/2014/main" id="{EC9CA445-B9DB-43F2-9D9E-C6137D2CC94F}"/>
              </a:ext>
            </a:extLst>
          </p:cNvPr>
          <p:cNvPicPr>
            <a:picLocks noChangeAspect="1"/>
          </p:cNvPicPr>
          <p:nvPr/>
        </p:nvPicPr>
        <p:blipFill>
          <a:blip r:embed="rId2"/>
          <a:stretch>
            <a:fillRect/>
          </a:stretch>
        </p:blipFill>
        <p:spPr>
          <a:xfrm>
            <a:off x="124809" y="1649036"/>
            <a:ext cx="5608866" cy="2989961"/>
          </a:xfrm>
          <a:prstGeom prst="rect">
            <a:avLst/>
          </a:prstGeom>
        </p:spPr>
      </p:pic>
      <p:sp>
        <p:nvSpPr>
          <p:cNvPr id="25" name="Rectangle 7">
            <a:extLst>
              <a:ext uri="{FF2B5EF4-FFF2-40B4-BE49-F238E27FC236}">
                <a16:creationId xmlns:a16="http://schemas.microsoft.com/office/drawing/2014/main" id="{ACB60577-389D-4E78-917A-37B3A16EE4BE}"/>
              </a:ext>
            </a:extLst>
          </p:cNvPr>
          <p:cNvSpPr/>
          <p:nvPr/>
        </p:nvSpPr>
        <p:spPr>
          <a:xfrm>
            <a:off x="5701827" y="4874802"/>
            <a:ext cx="1411084" cy="1261769"/>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0" name="Imagen 9">
            <a:extLst>
              <a:ext uri="{FF2B5EF4-FFF2-40B4-BE49-F238E27FC236}">
                <a16:creationId xmlns:a16="http://schemas.microsoft.com/office/drawing/2014/main" id="{6DB778C2-15A0-43B7-815A-68E075919354}"/>
              </a:ext>
            </a:extLst>
          </p:cNvPr>
          <p:cNvPicPr>
            <a:picLocks noChangeAspect="1"/>
          </p:cNvPicPr>
          <p:nvPr/>
        </p:nvPicPr>
        <p:blipFill>
          <a:blip r:embed="rId3"/>
          <a:stretch>
            <a:fillRect/>
          </a:stretch>
        </p:blipFill>
        <p:spPr>
          <a:xfrm>
            <a:off x="6095206" y="1669578"/>
            <a:ext cx="5608867" cy="2992121"/>
          </a:xfrm>
          <a:prstGeom prst="rect">
            <a:avLst/>
          </a:prstGeom>
        </p:spPr>
      </p:pic>
      <p:sp>
        <p:nvSpPr>
          <p:cNvPr id="26" name="CuadroTexto 25">
            <a:extLst>
              <a:ext uri="{FF2B5EF4-FFF2-40B4-BE49-F238E27FC236}">
                <a16:creationId xmlns:a16="http://schemas.microsoft.com/office/drawing/2014/main" id="{21712D55-4EFE-4096-9A80-9689ED33B1D2}"/>
              </a:ext>
            </a:extLst>
          </p:cNvPr>
          <p:cNvSpPr txBox="1"/>
          <p:nvPr/>
        </p:nvSpPr>
        <p:spPr>
          <a:xfrm>
            <a:off x="5951190" y="1043899"/>
            <a:ext cx="3116497" cy="369332"/>
          </a:xfrm>
          <a:prstGeom prst="rect">
            <a:avLst/>
          </a:prstGeom>
          <a:noFill/>
          <a:ln>
            <a:noFill/>
          </a:ln>
        </p:spPr>
        <p:txBody>
          <a:bodyPr wrap="square" rtlCol="0">
            <a:spAutoFit/>
          </a:bodyPr>
          <a:lstStyle/>
          <a:p>
            <a:pPr algn="ctr"/>
            <a:r>
              <a:rPr lang="es-ES" altLang="ko-KR"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Bases de Datos: Abril</a:t>
            </a:r>
            <a:endParaRPr lang="ko-KR" altLang="en-US"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41596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upo 40">
            <a:extLst>
              <a:ext uri="{FF2B5EF4-FFF2-40B4-BE49-F238E27FC236}">
                <a16:creationId xmlns:a16="http://schemas.microsoft.com/office/drawing/2014/main" id="{4CDC749A-C0E8-419B-B00C-E212EF2644D2}"/>
              </a:ext>
            </a:extLst>
          </p:cNvPr>
          <p:cNvGrpSpPr/>
          <p:nvPr/>
        </p:nvGrpSpPr>
        <p:grpSpPr>
          <a:xfrm>
            <a:off x="217300" y="83828"/>
            <a:ext cx="3118968" cy="1104690"/>
            <a:chOff x="204154" y="77309"/>
            <a:chExt cx="2360317" cy="951391"/>
          </a:xfrm>
        </p:grpSpPr>
        <p:grpSp>
          <p:nvGrpSpPr>
            <p:cNvPr id="42" name="Group 30">
              <a:extLst>
                <a:ext uri="{FF2B5EF4-FFF2-40B4-BE49-F238E27FC236}">
                  <a16:creationId xmlns:a16="http://schemas.microsoft.com/office/drawing/2014/main" id="{D71D3490-1547-4DA6-A719-5EB25D666430}"/>
                </a:ext>
              </a:extLst>
            </p:cNvPr>
            <p:cNvGrpSpPr/>
            <p:nvPr/>
          </p:nvGrpSpPr>
          <p:grpSpPr>
            <a:xfrm>
              <a:off x="204154" y="113573"/>
              <a:ext cx="2304256" cy="915127"/>
              <a:chOff x="3659400" y="1564832"/>
              <a:chExt cx="1825200" cy="1368176"/>
            </a:xfrm>
            <a:solidFill>
              <a:schemeClr val="accent6">
                <a:lumMod val="40000"/>
                <a:lumOff val="60000"/>
              </a:schemeClr>
            </a:solidFill>
          </p:grpSpPr>
          <p:sp>
            <p:nvSpPr>
              <p:cNvPr id="44" name="Rectangle 4">
                <a:extLst>
                  <a:ext uri="{FF2B5EF4-FFF2-40B4-BE49-F238E27FC236}">
                    <a16:creationId xmlns:a16="http://schemas.microsoft.com/office/drawing/2014/main" id="{672ED960-AF72-454C-9DBA-1E69AD81DEFB}"/>
                  </a:ext>
                </a:extLst>
              </p:cNvPr>
              <p:cNvSpPr/>
              <p:nvPr/>
            </p:nvSpPr>
            <p:spPr>
              <a:xfrm>
                <a:off x="3659400" y="1564832"/>
                <a:ext cx="1825200" cy="1080443"/>
              </a:xfrm>
              <a:prstGeom prst="rect">
                <a:avLst/>
              </a:prstGeom>
              <a:solidFill>
                <a:srgbClr val="16A085"/>
              </a:solidFill>
              <a:ln>
                <a:solidFill>
                  <a:schemeClr val="accent6">
                    <a:lumMod val="40000"/>
                    <a:lumOff val="60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45" name="Isosceles Triangle 9">
                <a:extLst>
                  <a:ext uri="{FF2B5EF4-FFF2-40B4-BE49-F238E27FC236}">
                    <a16:creationId xmlns:a16="http://schemas.microsoft.com/office/drawing/2014/main" id="{624E4FA0-F35D-4B93-9DA7-2AFF45CEEC2B}"/>
                  </a:ext>
                </a:extLst>
              </p:cNvPr>
              <p:cNvSpPr/>
              <p:nvPr/>
            </p:nvSpPr>
            <p:spPr>
              <a:xfrm rot="10800000" flipH="1">
                <a:off x="4558384" y="2625770"/>
                <a:ext cx="921716" cy="307238"/>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402336 w 1060704"/>
                  <a:gd name="connsiteY0" fmla="*/ 921715 h 921715"/>
                  <a:gd name="connsiteX1" fmla="*/ 0 w 1060704"/>
                  <a:gd name="connsiteY1" fmla="*/ 0 h 921715"/>
                  <a:gd name="connsiteX2" fmla="*/ 1060704 w 1060704"/>
                  <a:gd name="connsiteY2" fmla="*/ 914400 h 921715"/>
                  <a:gd name="connsiteX3" fmla="*/ 402336 w 1060704"/>
                  <a:gd name="connsiteY3" fmla="*/ 921715 h 921715"/>
                  <a:gd name="connsiteX0" fmla="*/ 263348 w 921716"/>
                  <a:gd name="connsiteY0" fmla="*/ 307238 h 307238"/>
                  <a:gd name="connsiteX1" fmla="*/ 0 w 921716"/>
                  <a:gd name="connsiteY1" fmla="*/ 0 h 307238"/>
                  <a:gd name="connsiteX2" fmla="*/ 921716 w 921716"/>
                  <a:gd name="connsiteY2" fmla="*/ 299923 h 307238"/>
                  <a:gd name="connsiteX3" fmla="*/ 263348 w 921716"/>
                  <a:gd name="connsiteY3" fmla="*/ 307238 h 307238"/>
                </a:gdLst>
                <a:ahLst/>
                <a:cxnLst>
                  <a:cxn ang="0">
                    <a:pos x="connsiteX0" y="connsiteY0"/>
                  </a:cxn>
                  <a:cxn ang="0">
                    <a:pos x="connsiteX1" y="connsiteY1"/>
                  </a:cxn>
                  <a:cxn ang="0">
                    <a:pos x="connsiteX2" y="connsiteY2"/>
                  </a:cxn>
                  <a:cxn ang="0">
                    <a:pos x="connsiteX3" y="connsiteY3"/>
                  </a:cxn>
                </a:cxnLst>
                <a:rect l="l" t="t" r="r" b="b"/>
                <a:pathLst>
                  <a:path w="921716" h="307238">
                    <a:moveTo>
                      <a:pt x="263348" y="307238"/>
                    </a:moveTo>
                    <a:lnTo>
                      <a:pt x="0" y="0"/>
                    </a:lnTo>
                    <a:lnTo>
                      <a:pt x="921716" y="299923"/>
                    </a:lnTo>
                    <a:lnTo>
                      <a:pt x="263348" y="307238"/>
                    </a:lnTo>
                    <a:close/>
                  </a:path>
                </a:pathLst>
              </a:custGeom>
              <a:solidFill>
                <a:srgbClr val="16A085"/>
              </a:solidFill>
              <a:ln>
                <a:solidFill>
                  <a:srgbClr val="16A085"/>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43" name="CuadroTexto 42">
              <a:extLst>
                <a:ext uri="{FF2B5EF4-FFF2-40B4-BE49-F238E27FC236}">
                  <a16:creationId xmlns:a16="http://schemas.microsoft.com/office/drawing/2014/main" id="{16ADF056-D73D-4582-8A0A-9FB7B631A249}"/>
                </a:ext>
              </a:extLst>
            </p:cNvPr>
            <p:cNvSpPr txBox="1"/>
            <p:nvPr/>
          </p:nvSpPr>
          <p:spPr>
            <a:xfrm>
              <a:off x="536463" y="77309"/>
              <a:ext cx="2028008" cy="795198"/>
            </a:xfrm>
            <a:prstGeom prst="rect">
              <a:avLst/>
            </a:prstGeom>
            <a:noFill/>
            <a:ln>
              <a:noFill/>
            </a:ln>
          </p:spPr>
          <p:txBody>
            <a:bodyPr wrap="square" rtlCol="0">
              <a:spAutoFit/>
            </a:bodyPr>
            <a:lstStyle/>
            <a:p>
              <a:pPr algn="ctr"/>
              <a:r>
                <a:rPr lang="es-ES" altLang="ko-KR" b="1" dirty="0">
                  <a:solidFill>
                    <a:schemeClr val="bg1"/>
                  </a:solidFill>
                  <a:latin typeface="Times New Roman" panose="02020603050405020304" pitchFamily="18" charset="0"/>
                  <a:cs typeface="Times New Roman" panose="02020603050405020304" pitchFamily="18" charset="0"/>
                </a:rPr>
                <a:t>Procesamiento y Tratamiento de la Información </a:t>
              </a:r>
              <a:endParaRPr lang="ko-KR" altLang="en-US" b="1" dirty="0">
                <a:solidFill>
                  <a:schemeClr val="bg1"/>
                </a:solidFill>
                <a:latin typeface="Times New Roman" panose="02020603050405020304" pitchFamily="18" charset="0"/>
                <a:cs typeface="Times New Roman" panose="02020603050405020304" pitchFamily="18" charset="0"/>
              </a:endParaRPr>
            </a:p>
          </p:txBody>
        </p:sp>
      </p:grpSp>
      <p:sp>
        <p:nvSpPr>
          <p:cNvPr id="46" name="Block Arc 14">
            <a:extLst>
              <a:ext uri="{FF2B5EF4-FFF2-40B4-BE49-F238E27FC236}">
                <a16:creationId xmlns:a16="http://schemas.microsoft.com/office/drawing/2014/main" id="{807F0BB5-B32C-4AA9-ABCD-D904C4A5CE40}"/>
              </a:ext>
            </a:extLst>
          </p:cNvPr>
          <p:cNvSpPr/>
          <p:nvPr/>
        </p:nvSpPr>
        <p:spPr>
          <a:xfrm rot="16200000">
            <a:off x="329467" y="225499"/>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nvGrpSpPr>
          <p:cNvPr id="28" name="Group 3">
            <a:extLst>
              <a:ext uri="{FF2B5EF4-FFF2-40B4-BE49-F238E27FC236}">
                <a16:creationId xmlns:a16="http://schemas.microsoft.com/office/drawing/2014/main" id="{E1A0C0C4-E3A8-4093-8B2A-C6BC2E383D8E}"/>
              </a:ext>
            </a:extLst>
          </p:cNvPr>
          <p:cNvGrpSpPr/>
          <p:nvPr/>
        </p:nvGrpSpPr>
        <p:grpSpPr>
          <a:xfrm rot="3510818">
            <a:off x="1290957" y="2152419"/>
            <a:ext cx="2230148" cy="4276991"/>
            <a:chOff x="1346080" y="1679019"/>
            <a:chExt cx="2230148" cy="4276991"/>
          </a:xfrm>
        </p:grpSpPr>
        <p:sp>
          <p:nvSpPr>
            <p:cNvPr id="29" name="Oval 4">
              <a:extLst>
                <a:ext uri="{FF2B5EF4-FFF2-40B4-BE49-F238E27FC236}">
                  <a16:creationId xmlns:a16="http://schemas.microsoft.com/office/drawing/2014/main" id="{7A5AE63E-02D1-4A50-9366-4DD353964889}"/>
                </a:ext>
              </a:extLst>
            </p:cNvPr>
            <p:cNvSpPr/>
            <p:nvPr/>
          </p:nvSpPr>
          <p:spPr>
            <a:xfrm>
              <a:off x="1346080" y="3725862"/>
              <a:ext cx="2230148" cy="2230148"/>
            </a:xfrm>
            <a:prstGeom prst="ellips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0" name="Oval 5">
              <a:extLst>
                <a:ext uri="{FF2B5EF4-FFF2-40B4-BE49-F238E27FC236}">
                  <a16:creationId xmlns:a16="http://schemas.microsoft.com/office/drawing/2014/main" id="{62FF0D6E-F142-4A4D-8CCA-B65DE2A4CE70}"/>
                </a:ext>
              </a:extLst>
            </p:cNvPr>
            <p:cNvSpPr/>
            <p:nvPr/>
          </p:nvSpPr>
          <p:spPr>
            <a:xfrm>
              <a:off x="2047154" y="1679019"/>
              <a:ext cx="828000" cy="828000"/>
            </a:xfrm>
            <a:prstGeom prst="ellips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1" name="Trapezoid 18">
              <a:extLst>
                <a:ext uri="{FF2B5EF4-FFF2-40B4-BE49-F238E27FC236}">
                  <a16:creationId xmlns:a16="http://schemas.microsoft.com/office/drawing/2014/main" id="{9A064EEA-9FE3-41C7-9EC6-0B299BE6EF24}"/>
                </a:ext>
              </a:extLst>
            </p:cNvPr>
            <p:cNvSpPr/>
            <p:nvPr/>
          </p:nvSpPr>
          <p:spPr>
            <a:xfrm rot="10800000">
              <a:off x="2181508" y="2446187"/>
              <a:ext cx="561625" cy="1287278"/>
            </a:xfrm>
            <a:custGeom>
              <a:avLst/>
              <a:gdLst>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5624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51725 w 561625"/>
                <a:gd name="connsiteY7" fmla="*/ 751601 h 1493920"/>
                <a:gd name="connsiteX8" fmla="*/ 561624 w 561625"/>
                <a:gd name="connsiteY8" fmla="*/ 1493920 h 1493920"/>
                <a:gd name="connsiteX0" fmla="*/ 561624 w 569514"/>
                <a:gd name="connsiteY0" fmla="*/ 1493920 h 1493920"/>
                <a:gd name="connsiteX1" fmla="*/ 0 w 569514"/>
                <a:gd name="connsiteY1" fmla="*/ 1493920 h 1493920"/>
                <a:gd name="connsiteX2" fmla="*/ 217214 w 569514"/>
                <a:gd name="connsiteY2" fmla="*/ 746960 h 1493920"/>
                <a:gd name="connsiteX3" fmla="*/ 217215 w 569514"/>
                <a:gd name="connsiteY3" fmla="*/ 746960 h 1493920"/>
                <a:gd name="connsiteX4" fmla="*/ 1 w 569514"/>
                <a:gd name="connsiteY4" fmla="*/ 0 h 1493920"/>
                <a:gd name="connsiteX5" fmla="*/ 561625 w 569514"/>
                <a:gd name="connsiteY5" fmla="*/ 0 h 1493920"/>
                <a:gd name="connsiteX6" fmla="*/ 344411 w 569514"/>
                <a:gd name="connsiteY6" fmla="*/ 746960 h 1493920"/>
                <a:gd name="connsiteX7" fmla="*/ 561624 w 569514"/>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625" h="1493920">
                  <a:moveTo>
                    <a:pt x="561624" y="1493920"/>
                  </a:moveTo>
                  <a:cubicBezTo>
                    <a:pt x="359012" y="1372360"/>
                    <a:pt x="211131" y="1397337"/>
                    <a:pt x="0" y="1493920"/>
                  </a:cubicBezTo>
                  <a:cubicBezTo>
                    <a:pt x="141899" y="1370371"/>
                    <a:pt x="214303" y="1056261"/>
                    <a:pt x="217214" y="746960"/>
                  </a:cubicBezTo>
                  <a:cubicBezTo>
                    <a:pt x="206989" y="446938"/>
                    <a:pt x="163845" y="100411"/>
                    <a:pt x="1" y="0"/>
                  </a:cubicBezTo>
                  <a:lnTo>
                    <a:pt x="561625" y="0"/>
                  </a:lnTo>
                  <a:cubicBezTo>
                    <a:pt x="405095" y="72746"/>
                    <a:pt x="343664" y="516531"/>
                    <a:pt x="344411" y="746960"/>
                  </a:cubicBezTo>
                  <a:cubicBezTo>
                    <a:pt x="355383" y="1023785"/>
                    <a:pt x="439804" y="1383402"/>
                    <a:pt x="561624" y="149392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2" name="TextBox 58">
            <a:extLst>
              <a:ext uri="{FF2B5EF4-FFF2-40B4-BE49-F238E27FC236}">
                <a16:creationId xmlns:a16="http://schemas.microsoft.com/office/drawing/2014/main" id="{9A8A6498-70A6-485F-B71E-D79D54F5A11B}"/>
              </a:ext>
            </a:extLst>
          </p:cNvPr>
          <p:cNvSpPr txBox="1"/>
          <p:nvPr/>
        </p:nvSpPr>
        <p:spPr>
          <a:xfrm>
            <a:off x="575835" y="4225868"/>
            <a:ext cx="1944858" cy="523220"/>
          </a:xfrm>
          <a:prstGeom prst="rect">
            <a:avLst/>
          </a:prstGeom>
          <a:noFill/>
        </p:spPr>
        <p:txBody>
          <a:bodyPr wrap="square" rtlCol="0">
            <a:spAutoFit/>
          </a:bodyPr>
          <a:lstStyle/>
          <a:p>
            <a:pPr algn="ctr"/>
            <a:r>
              <a:rPr lang="en-US" altLang="ko-KR" sz="1400" b="1" dirty="0">
                <a:solidFill>
                  <a:schemeClr val="tx2"/>
                </a:solidFill>
                <a:latin typeface="Times New Roman" panose="02020603050405020304" pitchFamily="18" charset="0"/>
                <a:cs typeface="Times New Roman" panose="02020603050405020304" pitchFamily="18" charset="0"/>
              </a:rPr>
              <a:t>Paquete G-Suite:</a:t>
            </a:r>
          </a:p>
          <a:p>
            <a:pPr algn="ctr"/>
            <a:r>
              <a:rPr lang="en-US" altLang="ko-KR" sz="1400" b="1" dirty="0">
                <a:solidFill>
                  <a:schemeClr val="tx2"/>
                </a:solidFill>
                <a:latin typeface="Times New Roman" panose="02020603050405020304" pitchFamily="18" charset="0"/>
                <a:cs typeface="Times New Roman" panose="02020603050405020304" pitchFamily="18" charset="0"/>
              </a:rPr>
              <a:t> Google Maps</a:t>
            </a:r>
          </a:p>
        </p:txBody>
      </p:sp>
      <p:pic>
        <p:nvPicPr>
          <p:cNvPr id="1028" name="Picture 4" descr="Migrar de Google Maps v2 a Google Maps v3 - Programando a medianoche">
            <a:extLst>
              <a:ext uri="{FF2B5EF4-FFF2-40B4-BE49-F238E27FC236}">
                <a16:creationId xmlns:a16="http://schemas.microsoft.com/office/drawing/2014/main" id="{25A757F2-72B5-45DC-B105-236EAE5585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0391" y="4797941"/>
            <a:ext cx="785372" cy="693353"/>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3">
            <a:extLst>
              <a:ext uri="{FF2B5EF4-FFF2-40B4-BE49-F238E27FC236}">
                <a16:creationId xmlns:a16="http://schemas.microsoft.com/office/drawing/2014/main" id="{0B56402B-2C7E-4D40-9ECD-071B22F9A0EF}"/>
              </a:ext>
            </a:extLst>
          </p:cNvPr>
          <p:cNvGrpSpPr/>
          <p:nvPr/>
        </p:nvGrpSpPr>
        <p:grpSpPr>
          <a:xfrm rot="3630058">
            <a:off x="7081459" y="-458098"/>
            <a:ext cx="2230148" cy="4276991"/>
            <a:chOff x="1346080" y="1679019"/>
            <a:chExt cx="2230148" cy="4276991"/>
          </a:xfrm>
        </p:grpSpPr>
        <p:sp>
          <p:nvSpPr>
            <p:cNvPr id="26" name="Oval 4">
              <a:extLst>
                <a:ext uri="{FF2B5EF4-FFF2-40B4-BE49-F238E27FC236}">
                  <a16:creationId xmlns:a16="http://schemas.microsoft.com/office/drawing/2014/main" id="{57850BB2-91C8-4EFE-8BD4-B22529B4C038}"/>
                </a:ext>
              </a:extLst>
            </p:cNvPr>
            <p:cNvSpPr/>
            <p:nvPr/>
          </p:nvSpPr>
          <p:spPr>
            <a:xfrm>
              <a:off x="1346080" y="3725862"/>
              <a:ext cx="2230148" cy="2230148"/>
            </a:xfrm>
            <a:prstGeom prst="ellips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3" name="Oval 5">
              <a:extLst>
                <a:ext uri="{FF2B5EF4-FFF2-40B4-BE49-F238E27FC236}">
                  <a16:creationId xmlns:a16="http://schemas.microsoft.com/office/drawing/2014/main" id="{E9337DE1-2A6E-4CCC-AE73-2D47E761E085}"/>
                </a:ext>
              </a:extLst>
            </p:cNvPr>
            <p:cNvSpPr/>
            <p:nvPr/>
          </p:nvSpPr>
          <p:spPr>
            <a:xfrm>
              <a:off x="2047154" y="1679019"/>
              <a:ext cx="828000" cy="828000"/>
            </a:xfrm>
            <a:prstGeom prst="ellips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4" name="Trapezoid 18">
              <a:extLst>
                <a:ext uri="{FF2B5EF4-FFF2-40B4-BE49-F238E27FC236}">
                  <a16:creationId xmlns:a16="http://schemas.microsoft.com/office/drawing/2014/main" id="{E5974F22-9B26-40AC-AE73-956D9D67535C}"/>
                </a:ext>
              </a:extLst>
            </p:cNvPr>
            <p:cNvSpPr/>
            <p:nvPr/>
          </p:nvSpPr>
          <p:spPr>
            <a:xfrm rot="10800000">
              <a:off x="2181508" y="2446187"/>
              <a:ext cx="561625" cy="1287278"/>
            </a:xfrm>
            <a:custGeom>
              <a:avLst/>
              <a:gdLst>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5624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51725 w 561625"/>
                <a:gd name="connsiteY7" fmla="*/ 751601 h 1493920"/>
                <a:gd name="connsiteX8" fmla="*/ 561624 w 561625"/>
                <a:gd name="connsiteY8" fmla="*/ 1493920 h 1493920"/>
                <a:gd name="connsiteX0" fmla="*/ 561624 w 569514"/>
                <a:gd name="connsiteY0" fmla="*/ 1493920 h 1493920"/>
                <a:gd name="connsiteX1" fmla="*/ 0 w 569514"/>
                <a:gd name="connsiteY1" fmla="*/ 1493920 h 1493920"/>
                <a:gd name="connsiteX2" fmla="*/ 217214 w 569514"/>
                <a:gd name="connsiteY2" fmla="*/ 746960 h 1493920"/>
                <a:gd name="connsiteX3" fmla="*/ 217215 w 569514"/>
                <a:gd name="connsiteY3" fmla="*/ 746960 h 1493920"/>
                <a:gd name="connsiteX4" fmla="*/ 1 w 569514"/>
                <a:gd name="connsiteY4" fmla="*/ 0 h 1493920"/>
                <a:gd name="connsiteX5" fmla="*/ 561625 w 569514"/>
                <a:gd name="connsiteY5" fmla="*/ 0 h 1493920"/>
                <a:gd name="connsiteX6" fmla="*/ 344411 w 569514"/>
                <a:gd name="connsiteY6" fmla="*/ 746960 h 1493920"/>
                <a:gd name="connsiteX7" fmla="*/ 561624 w 569514"/>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625" h="1493920">
                  <a:moveTo>
                    <a:pt x="561624" y="1493920"/>
                  </a:moveTo>
                  <a:cubicBezTo>
                    <a:pt x="359012" y="1372360"/>
                    <a:pt x="211131" y="1397337"/>
                    <a:pt x="0" y="1493920"/>
                  </a:cubicBezTo>
                  <a:cubicBezTo>
                    <a:pt x="141899" y="1370371"/>
                    <a:pt x="214303" y="1056261"/>
                    <a:pt x="217214" y="746960"/>
                  </a:cubicBezTo>
                  <a:cubicBezTo>
                    <a:pt x="206989" y="446938"/>
                    <a:pt x="163845" y="100411"/>
                    <a:pt x="1" y="0"/>
                  </a:cubicBezTo>
                  <a:lnTo>
                    <a:pt x="561625" y="0"/>
                  </a:lnTo>
                  <a:cubicBezTo>
                    <a:pt x="405095" y="72746"/>
                    <a:pt x="343664" y="516531"/>
                    <a:pt x="344411" y="746960"/>
                  </a:cubicBezTo>
                  <a:cubicBezTo>
                    <a:pt x="355383" y="1023785"/>
                    <a:pt x="439804" y="1383402"/>
                    <a:pt x="561624" y="149392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35" name="Picture 6" descr="Google My Maps - Aplicaciones en Google Play">
            <a:extLst>
              <a:ext uri="{FF2B5EF4-FFF2-40B4-BE49-F238E27FC236}">
                <a16:creationId xmlns:a16="http://schemas.microsoft.com/office/drawing/2014/main" id="{12A34C6B-12E7-42CC-B15A-E2F3D57C52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835" y="2341312"/>
            <a:ext cx="696409" cy="696409"/>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58">
            <a:extLst>
              <a:ext uri="{FF2B5EF4-FFF2-40B4-BE49-F238E27FC236}">
                <a16:creationId xmlns:a16="http://schemas.microsoft.com/office/drawing/2014/main" id="{15C79C42-E63F-4E79-BE1E-C5FDEBF8A531}"/>
              </a:ext>
            </a:extLst>
          </p:cNvPr>
          <p:cNvSpPr txBox="1"/>
          <p:nvPr/>
        </p:nvSpPr>
        <p:spPr>
          <a:xfrm>
            <a:off x="6306606" y="1658399"/>
            <a:ext cx="1944858" cy="523220"/>
          </a:xfrm>
          <a:prstGeom prst="rect">
            <a:avLst/>
          </a:prstGeom>
          <a:noFill/>
        </p:spPr>
        <p:txBody>
          <a:bodyPr wrap="square" rtlCol="0">
            <a:spAutoFit/>
          </a:bodyPr>
          <a:lstStyle/>
          <a:p>
            <a:pPr algn="ctr"/>
            <a:r>
              <a:rPr lang="en-US" altLang="ko-KR" sz="1400" b="1" dirty="0">
                <a:solidFill>
                  <a:schemeClr val="tx2"/>
                </a:solidFill>
                <a:latin typeface="Times New Roman" panose="02020603050405020304" pitchFamily="18" charset="0"/>
                <a:cs typeface="Times New Roman" panose="02020603050405020304" pitchFamily="18" charset="0"/>
              </a:rPr>
              <a:t>Paquete G-Suite:</a:t>
            </a:r>
          </a:p>
          <a:p>
            <a:pPr algn="ctr"/>
            <a:r>
              <a:rPr lang="es-EC" altLang="ko-KR" sz="1400" b="1" dirty="0" err="1">
                <a:solidFill>
                  <a:schemeClr val="tx2"/>
                </a:solidFill>
                <a:latin typeface="Times New Roman" panose="02020603050405020304" pitchFamily="18" charset="0"/>
                <a:cs typeface="Times New Roman" panose="02020603050405020304" pitchFamily="18" charset="0"/>
              </a:rPr>
              <a:t>My</a:t>
            </a:r>
            <a:r>
              <a:rPr lang="es-EC" altLang="ko-KR" sz="1400" b="1" dirty="0">
                <a:solidFill>
                  <a:schemeClr val="tx2"/>
                </a:solidFill>
                <a:latin typeface="Times New Roman" panose="02020603050405020304" pitchFamily="18" charset="0"/>
                <a:cs typeface="Times New Roman" panose="02020603050405020304" pitchFamily="18" charset="0"/>
              </a:rPr>
              <a:t> </a:t>
            </a:r>
            <a:r>
              <a:rPr lang="es-EC" altLang="ko-KR" sz="1400" b="1" dirty="0" err="1">
                <a:solidFill>
                  <a:schemeClr val="tx2"/>
                </a:solidFill>
                <a:latin typeface="Times New Roman" panose="02020603050405020304" pitchFamily="18" charset="0"/>
                <a:cs typeface="Times New Roman" panose="02020603050405020304" pitchFamily="18" charset="0"/>
              </a:rPr>
              <a:t>Maps</a:t>
            </a:r>
            <a:endParaRPr lang="ko-KR" altLang="en-US" sz="1400" b="1" dirty="0">
              <a:solidFill>
                <a:schemeClr val="tx2"/>
              </a:solidFill>
              <a:latin typeface="Times New Roman" panose="02020603050405020304" pitchFamily="18" charset="0"/>
              <a:cs typeface="Times New Roman" panose="02020603050405020304" pitchFamily="18" charset="0"/>
            </a:endParaRPr>
          </a:p>
        </p:txBody>
      </p:sp>
      <p:sp>
        <p:nvSpPr>
          <p:cNvPr id="37" name="CuadroTexto 36">
            <a:extLst>
              <a:ext uri="{FF2B5EF4-FFF2-40B4-BE49-F238E27FC236}">
                <a16:creationId xmlns:a16="http://schemas.microsoft.com/office/drawing/2014/main" id="{4A1CAB17-0BC8-4162-AF52-28E3FB98E4D5}"/>
              </a:ext>
            </a:extLst>
          </p:cNvPr>
          <p:cNvSpPr txBox="1"/>
          <p:nvPr/>
        </p:nvSpPr>
        <p:spPr>
          <a:xfrm>
            <a:off x="8771879" y="1435227"/>
            <a:ext cx="2679849" cy="2862322"/>
          </a:xfrm>
          <a:prstGeom prst="rect">
            <a:avLst/>
          </a:prstGeom>
          <a:noFill/>
          <a:ln>
            <a:noFill/>
          </a:ln>
        </p:spPr>
        <p:txBody>
          <a:bodyPr wrap="square" rtlCol="0">
            <a:spAutoFit/>
          </a:bodyPr>
          <a:lstStyle/>
          <a:p>
            <a:pPr algn="ctr"/>
            <a:r>
              <a:rPr lang="es-ES" altLang="ko-KR" dirty="0">
                <a:solidFill>
                  <a:schemeClr val="tx2"/>
                </a:solidFill>
                <a:latin typeface="Times New Roman" panose="02020603050405020304" pitchFamily="18" charset="0"/>
                <a:cs typeface="Times New Roman" panose="02020603050405020304" pitchFamily="18" charset="0"/>
              </a:rPr>
              <a:t>Mediante esta aplicación se han representado gráficamente cada uno de los conjuntos habitacionales a los cuales se ha aplicado el instrumento, así como los posibles puntos de uso FINTECH acorde a su distancia y rutas.</a:t>
            </a:r>
            <a:endParaRPr lang="ko-KR" altLang="en-US" dirty="0">
              <a:solidFill>
                <a:schemeClr val="tx2"/>
              </a:solidFill>
              <a:latin typeface="Times New Roman" panose="02020603050405020304" pitchFamily="18" charset="0"/>
              <a:cs typeface="Times New Roman" panose="02020603050405020304" pitchFamily="18" charset="0"/>
            </a:endParaRPr>
          </a:p>
        </p:txBody>
      </p:sp>
      <p:sp>
        <p:nvSpPr>
          <p:cNvPr id="38" name="CuadroTexto 37">
            <a:extLst>
              <a:ext uri="{FF2B5EF4-FFF2-40B4-BE49-F238E27FC236}">
                <a16:creationId xmlns:a16="http://schemas.microsoft.com/office/drawing/2014/main" id="{97E17713-741C-46F9-A60C-9DCAE452944A}"/>
              </a:ext>
            </a:extLst>
          </p:cNvPr>
          <p:cNvSpPr txBox="1"/>
          <p:nvPr/>
        </p:nvSpPr>
        <p:spPr>
          <a:xfrm>
            <a:off x="907154" y="1371687"/>
            <a:ext cx="2679849" cy="2308324"/>
          </a:xfrm>
          <a:prstGeom prst="rect">
            <a:avLst/>
          </a:prstGeom>
          <a:noFill/>
          <a:ln>
            <a:noFill/>
          </a:ln>
        </p:spPr>
        <p:txBody>
          <a:bodyPr wrap="square" rtlCol="0">
            <a:spAutoFit/>
          </a:bodyPr>
          <a:lstStyle/>
          <a:p>
            <a:pPr algn="ctr"/>
            <a:r>
              <a:rPr lang="es-ES" altLang="ko-KR" dirty="0">
                <a:solidFill>
                  <a:schemeClr val="tx2"/>
                </a:solidFill>
                <a:latin typeface="Times New Roman" panose="02020603050405020304" pitchFamily="18" charset="0"/>
                <a:cs typeface="Times New Roman" panose="02020603050405020304" pitchFamily="18" charset="0"/>
              </a:rPr>
              <a:t>Se realizó el acercamiento a los conjuntos habitaciones y se determinó a sus alrededores la existencia de: centros comerciales, bancos, cooperativas de ahorro y crédito.</a:t>
            </a:r>
            <a:endParaRPr lang="ko-KR" altLang="en-US" dirty="0">
              <a:solidFill>
                <a:schemeClr val="tx2"/>
              </a:solidFill>
              <a:latin typeface="Times New Roman" panose="02020603050405020304" pitchFamily="18" charset="0"/>
              <a:cs typeface="Times New Roman" panose="02020603050405020304" pitchFamily="18" charset="0"/>
            </a:endParaRPr>
          </a:p>
        </p:txBody>
      </p:sp>
      <p:sp>
        <p:nvSpPr>
          <p:cNvPr id="39" name="Isosceles Triangle 13">
            <a:extLst>
              <a:ext uri="{FF2B5EF4-FFF2-40B4-BE49-F238E27FC236}">
                <a16:creationId xmlns:a16="http://schemas.microsoft.com/office/drawing/2014/main" id="{284A12BF-5367-4845-9079-18E1CAACACC2}"/>
              </a:ext>
            </a:extLst>
          </p:cNvPr>
          <p:cNvSpPr/>
          <p:nvPr/>
        </p:nvSpPr>
        <p:spPr>
          <a:xfrm rot="10800000">
            <a:off x="3639123" y="3137469"/>
            <a:ext cx="491124" cy="505498"/>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0" name="Isosceles Triangle 13">
            <a:extLst>
              <a:ext uri="{FF2B5EF4-FFF2-40B4-BE49-F238E27FC236}">
                <a16:creationId xmlns:a16="http://schemas.microsoft.com/office/drawing/2014/main" id="{E65EC448-B015-4EEA-A163-D4D3F2135CAA}"/>
              </a:ext>
            </a:extLst>
          </p:cNvPr>
          <p:cNvSpPr/>
          <p:nvPr/>
        </p:nvSpPr>
        <p:spPr>
          <a:xfrm rot="10800000">
            <a:off x="9451910" y="578492"/>
            <a:ext cx="491124" cy="505498"/>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29159907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ángulo 44"/>
          <p:cNvSpPr/>
          <p:nvPr/>
        </p:nvSpPr>
        <p:spPr>
          <a:xfrm>
            <a:off x="-2740" y="5945100"/>
            <a:ext cx="12190413" cy="9259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0" name="Chart 6"/>
          <p:cNvGraphicFramePr/>
          <p:nvPr/>
        </p:nvGraphicFramePr>
        <p:xfrm>
          <a:off x="202279" y="1028700"/>
          <a:ext cx="4532405" cy="3192312"/>
        </p:xfrm>
        <a:graphic>
          <a:graphicData uri="http://schemas.openxmlformats.org/drawingml/2006/chart">
            <c:chart xmlns:c="http://schemas.openxmlformats.org/drawingml/2006/chart" xmlns:r="http://schemas.openxmlformats.org/officeDocument/2006/relationships" r:id="rId4"/>
          </a:graphicData>
        </a:graphic>
      </p:graphicFrame>
      <p:grpSp>
        <p:nvGrpSpPr>
          <p:cNvPr id="87" name="Grupo 86"/>
          <p:cNvGrpSpPr/>
          <p:nvPr/>
        </p:nvGrpSpPr>
        <p:grpSpPr>
          <a:xfrm>
            <a:off x="9305314" y="2710220"/>
            <a:ext cx="2038820" cy="3682376"/>
            <a:chOff x="9301446" y="2641274"/>
            <a:chExt cx="2038820" cy="3682376"/>
          </a:xfrm>
        </p:grpSpPr>
        <p:graphicFrame>
          <p:nvGraphicFramePr>
            <p:cNvPr id="35" name="Chart 8"/>
            <p:cNvGraphicFramePr/>
            <p:nvPr/>
          </p:nvGraphicFramePr>
          <p:xfrm>
            <a:off x="9301446" y="2641274"/>
            <a:ext cx="1855226" cy="3682376"/>
          </p:xfrm>
          <a:graphic>
            <a:graphicData uri="http://schemas.openxmlformats.org/drawingml/2006/chart">
              <c:chart xmlns:c="http://schemas.openxmlformats.org/drawingml/2006/chart" xmlns:r="http://schemas.openxmlformats.org/officeDocument/2006/relationships" r:id="rId5"/>
            </a:graphicData>
          </a:graphic>
        </p:graphicFrame>
        <p:sp>
          <p:nvSpPr>
            <p:cNvPr id="49" name="TextBox 41"/>
            <p:cNvSpPr txBox="1"/>
            <p:nvPr/>
          </p:nvSpPr>
          <p:spPr>
            <a:xfrm>
              <a:off x="10586927" y="2839030"/>
              <a:ext cx="532518" cy="338554"/>
            </a:xfrm>
            <a:prstGeom prst="rect">
              <a:avLst/>
            </a:prstGeom>
            <a:noFill/>
          </p:spPr>
          <p:txBody>
            <a:bodyPr wrap="none" rtlCol="0" anchor="ctr">
              <a:spAutoFit/>
            </a:bodyPr>
            <a:lstStyle/>
            <a:p>
              <a:pPr algn="ctr"/>
              <a:r>
                <a:rPr lang="en-US" sz="1600" dirty="0">
                  <a:solidFill>
                    <a:schemeClr val="bg2">
                      <a:lumMod val="10000"/>
                    </a:schemeClr>
                  </a:solidFill>
                </a:rPr>
                <a:t>55+</a:t>
              </a:r>
            </a:p>
          </p:txBody>
        </p:sp>
        <p:sp>
          <p:nvSpPr>
            <p:cNvPr id="50" name="TextBox 41"/>
            <p:cNvSpPr txBox="1"/>
            <p:nvPr/>
          </p:nvSpPr>
          <p:spPr>
            <a:xfrm>
              <a:off x="10609065" y="4070965"/>
              <a:ext cx="708848" cy="338554"/>
            </a:xfrm>
            <a:prstGeom prst="rect">
              <a:avLst/>
            </a:prstGeom>
            <a:noFill/>
          </p:spPr>
          <p:txBody>
            <a:bodyPr wrap="none" rtlCol="0" anchor="ctr">
              <a:spAutoFit/>
            </a:bodyPr>
            <a:lstStyle/>
            <a:p>
              <a:pPr algn="ctr"/>
              <a:r>
                <a:rPr lang="en-US" sz="1600" dirty="0">
                  <a:solidFill>
                    <a:schemeClr val="bg2">
                      <a:lumMod val="10000"/>
                    </a:schemeClr>
                  </a:solidFill>
                </a:rPr>
                <a:t>36-45</a:t>
              </a:r>
            </a:p>
          </p:txBody>
        </p:sp>
        <p:sp>
          <p:nvSpPr>
            <p:cNvPr id="51" name="TextBox 41"/>
            <p:cNvSpPr txBox="1"/>
            <p:nvPr/>
          </p:nvSpPr>
          <p:spPr>
            <a:xfrm>
              <a:off x="10631418" y="5724559"/>
              <a:ext cx="708848" cy="338554"/>
            </a:xfrm>
            <a:prstGeom prst="rect">
              <a:avLst/>
            </a:prstGeom>
            <a:noFill/>
          </p:spPr>
          <p:txBody>
            <a:bodyPr wrap="none" rtlCol="0" anchor="ctr">
              <a:spAutoFit/>
            </a:bodyPr>
            <a:lstStyle/>
            <a:p>
              <a:pPr algn="ctr"/>
              <a:r>
                <a:rPr lang="en-US" sz="1600" dirty="0">
                  <a:solidFill>
                    <a:schemeClr val="bg2">
                      <a:lumMod val="10000"/>
                    </a:schemeClr>
                  </a:solidFill>
                </a:rPr>
                <a:t>18-25</a:t>
              </a:r>
            </a:p>
          </p:txBody>
        </p:sp>
      </p:grpSp>
      <p:cxnSp>
        <p:nvCxnSpPr>
          <p:cNvPr id="80" name="Conector recto 79"/>
          <p:cNvCxnSpPr>
            <a:cxnSpLocks/>
          </p:cNvCxnSpPr>
          <p:nvPr/>
        </p:nvCxnSpPr>
        <p:spPr>
          <a:xfrm>
            <a:off x="4871070" y="2263790"/>
            <a:ext cx="7013422"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82" name="Conector recto 81"/>
          <p:cNvCxnSpPr/>
          <p:nvPr/>
        </p:nvCxnSpPr>
        <p:spPr>
          <a:xfrm>
            <a:off x="9446552" y="2722625"/>
            <a:ext cx="0" cy="3672408"/>
          </a:xfrm>
          <a:prstGeom prst="line">
            <a:avLst/>
          </a:prstGeom>
          <a:ln>
            <a:solidFill>
              <a:schemeClr val="accent1">
                <a:lumMod val="75000"/>
              </a:schemeClr>
            </a:solidFill>
            <a:prstDash val="lgDash"/>
          </a:ln>
        </p:spPr>
        <p:style>
          <a:lnRef idx="2">
            <a:schemeClr val="accent1"/>
          </a:lnRef>
          <a:fillRef idx="0">
            <a:schemeClr val="accent1"/>
          </a:fillRef>
          <a:effectRef idx="1">
            <a:schemeClr val="accent1"/>
          </a:effectRef>
          <a:fontRef idx="minor">
            <a:schemeClr val="tx1"/>
          </a:fontRef>
        </p:style>
      </p:cxnSp>
      <p:graphicFrame>
        <p:nvGraphicFramePr>
          <p:cNvPr id="75" name="Chart 6"/>
          <p:cNvGraphicFramePr/>
          <p:nvPr>
            <p:extLst>
              <p:ext uri="{D42A27DB-BD31-4B8C-83A1-F6EECF244321}">
                <p14:modId xmlns:p14="http://schemas.microsoft.com/office/powerpoint/2010/main" val="131090343"/>
              </p:ext>
            </p:extLst>
          </p:nvPr>
        </p:nvGraphicFramePr>
        <p:xfrm>
          <a:off x="57143" y="3899983"/>
          <a:ext cx="4306025" cy="3147393"/>
        </p:xfrm>
        <a:graphic>
          <a:graphicData uri="http://schemas.openxmlformats.org/drawingml/2006/chart">
            <c:chart xmlns:c="http://schemas.openxmlformats.org/drawingml/2006/chart" xmlns:r="http://schemas.openxmlformats.org/officeDocument/2006/relationships" r:id="rId6"/>
          </a:graphicData>
        </a:graphic>
      </p:graphicFrame>
      <p:cxnSp>
        <p:nvCxnSpPr>
          <p:cNvPr id="32" name="Conector recto 31"/>
          <p:cNvCxnSpPr>
            <a:cxnSpLocks/>
          </p:cNvCxnSpPr>
          <p:nvPr/>
        </p:nvCxnSpPr>
        <p:spPr>
          <a:xfrm>
            <a:off x="202279" y="4267924"/>
            <a:ext cx="4532405" cy="0"/>
          </a:xfrm>
          <a:prstGeom prst="line">
            <a:avLst/>
          </a:prstGeom>
          <a:ln>
            <a:prstDash val="lgDash"/>
          </a:ln>
        </p:spPr>
        <p:style>
          <a:lnRef idx="2">
            <a:schemeClr val="accent1"/>
          </a:lnRef>
          <a:fillRef idx="0">
            <a:schemeClr val="accent1"/>
          </a:fillRef>
          <a:effectRef idx="1">
            <a:schemeClr val="accent1"/>
          </a:effectRef>
          <a:fontRef idx="minor">
            <a:schemeClr val="tx1"/>
          </a:fontRef>
        </p:style>
      </p:cxnSp>
      <p:sp>
        <p:nvSpPr>
          <p:cNvPr id="79" name="Freeform 38"/>
          <p:cNvSpPr/>
          <p:nvPr/>
        </p:nvSpPr>
        <p:spPr>
          <a:xfrm>
            <a:off x="6200225" y="1307539"/>
            <a:ext cx="288621" cy="723295"/>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1" name="Grupo 80">
            <a:extLst>
              <a:ext uri="{FF2B5EF4-FFF2-40B4-BE49-F238E27FC236}">
                <a16:creationId xmlns:a16="http://schemas.microsoft.com/office/drawing/2014/main" id="{5833ED5D-A693-4E1D-9583-2CEF4FBD63BA}"/>
              </a:ext>
            </a:extLst>
          </p:cNvPr>
          <p:cNvGrpSpPr/>
          <p:nvPr/>
        </p:nvGrpSpPr>
        <p:grpSpPr>
          <a:xfrm>
            <a:off x="203658" y="158295"/>
            <a:ext cx="4259577" cy="960417"/>
            <a:chOff x="204157" y="113573"/>
            <a:chExt cx="2806413" cy="940316"/>
          </a:xfrm>
          <a:solidFill>
            <a:srgbClr val="0070C0"/>
          </a:solidFill>
        </p:grpSpPr>
        <p:grpSp>
          <p:nvGrpSpPr>
            <p:cNvPr id="90" name="Group 30">
              <a:extLst>
                <a:ext uri="{FF2B5EF4-FFF2-40B4-BE49-F238E27FC236}">
                  <a16:creationId xmlns:a16="http://schemas.microsoft.com/office/drawing/2014/main" id="{CF753C55-E65C-4D93-B943-7DE75AFA5B40}"/>
                </a:ext>
              </a:extLst>
            </p:cNvPr>
            <p:cNvGrpSpPr/>
            <p:nvPr/>
          </p:nvGrpSpPr>
          <p:grpSpPr>
            <a:xfrm>
              <a:off x="204157" y="113573"/>
              <a:ext cx="2100213" cy="940316"/>
              <a:chOff x="3659401" y="1564832"/>
              <a:chExt cx="1663577" cy="1405835"/>
            </a:xfrm>
            <a:grpFill/>
          </p:grpSpPr>
          <p:sp>
            <p:nvSpPr>
              <p:cNvPr id="93" name="Rectangle 4">
                <a:extLst>
                  <a:ext uri="{FF2B5EF4-FFF2-40B4-BE49-F238E27FC236}">
                    <a16:creationId xmlns:a16="http://schemas.microsoft.com/office/drawing/2014/main" id="{0125696A-442F-475D-998F-1756EE207F88}"/>
                  </a:ext>
                </a:extLst>
              </p:cNvPr>
              <p:cNvSpPr/>
              <p:nvPr/>
            </p:nvSpPr>
            <p:spPr>
              <a:xfrm>
                <a:off x="3659401" y="1564832"/>
                <a:ext cx="1663577" cy="1080443"/>
              </a:xfrm>
              <a:prstGeom prst="rect">
                <a:avLst/>
              </a:pr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94" name="Isosceles Triangle 9">
                <a:extLst>
                  <a:ext uri="{FF2B5EF4-FFF2-40B4-BE49-F238E27FC236}">
                    <a16:creationId xmlns:a16="http://schemas.microsoft.com/office/drawing/2014/main" id="{8F50A60D-FA8E-4F6D-A299-1AB908EE784D}"/>
                  </a:ext>
                </a:extLst>
              </p:cNvPr>
              <p:cNvSpPr/>
              <p:nvPr/>
            </p:nvSpPr>
            <p:spPr>
              <a:xfrm rot="10800000" flipH="1">
                <a:off x="4401262" y="2663429"/>
                <a:ext cx="921716" cy="307238"/>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402336 w 1060704"/>
                  <a:gd name="connsiteY0" fmla="*/ 921715 h 921715"/>
                  <a:gd name="connsiteX1" fmla="*/ 0 w 1060704"/>
                  <a:gd name="connsiteY1" fmla="*/ 0 h 921715"/>
                  <a:gd name="connsiteX2" fmla="*/ 1060704 w 1060704"/>
                  <a:gd name="connsiteY2" fmla="*/ 914400 h 921715"/>
                  <a:gd name="connsiteX3" fmla="*/ 402336 w 1060704"/>
                  <a:gd name="connsiteY3" fmla="*/ 921715 h 921715"/>
                  <a:gd name="connsiteX0" fmla="*/ 263348 w 921716"/>
                  <a:gd name="connsiteY0" fmla="*/ 307238 h 307238"/>
                  <a:gd name="connsiteX1" fmla="*/ 0 w 921716"/>
                  <a:gd name="connsiteY1" fmla="*/ 0 h 307238"/>
                  <a:gd name="connsiteX2" fmla="*/ 921716 w 921716"/>
                  <a:gd name="connsiteY2" fmla="*/ 299923 h 307238"/>
                  <a:gd name="connsiteX3" fmla="*/ 263348 w 921716"/>
                  <a:gd name="connsiteY3" fmla="*/ 307238 h 307238"/>
                </a:gdLst>
                <a:ahLst/>
                <a:cxnLst>
                  <a:cxn ang="0">
                    <a:pos x="connsiteX0" y="connsiteY0"/>
                  </a:cxn>
                  <a:cxn ang="0">
                    <a:pos x="connsiteX1" y="connsiteY1"/>
                  </a:cxn>
                  <a:cxn ang="0">
                    <a:pos x="connsiteX2" y="connsiteY2"/>
                  </a:cxn>
                  <a:cxn ang="0">
                    <a:pos x="connsiteX3" y="connsiteY3"/>
                  </a:cxn>
                </a:cxnLst>
                <a:rect l="l" t="t" r="r" b="b"/>
                <a:pathLst>
                  <a:path w="921716" h="307238">
                    <a:moveTo>
                      <a:pt x="263348" y="307238"/>
                    </a:moveTo>
                    <a:lnTo>
                      <a:pt x="0" y="0"/>
                    </a:lnTo>
                    <a:lnTo>
                      <a:pt x="921716" y="299923"/>
                    </a:lnTo>
                    <a:lnTo>
                      <a:pt x="263348" y="307238"/>
                    </a:lnTo>
                    <a:close/>
                  </a:path>
                </a:pathLst>
              </a:cu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91" name="CuadroTexto 90">
              <a:extLst>
                <a:ext uri="{FF2B5EF4-FFF2-40B4-BE49-F238E27FC236}">
                  <a16:creationId xmlns:a16="http://schemas.microsoft.com/office/drawing/2014/main" id="{F19080FE-BBCC-49B7-AC1D-AB8DFD1DC3CF}"/>
                </a:ext>
              </a:extLst>
            </p:cNvPr>
            <p:cNvSpPr txBox="1"/>
            <p:nvPr/>
          </p:nvSpPr>
          <p:spPr>
            <a:xfrm>
              <a:off x="623011" y="115305"/>
              <a:ext cx="2387559" cy="685349"/>
            </a:xfrm>
            <a:prstGeom prst="rect">
              <a:avLst/>
            </a:prstGeom>
            <a:ln/>
          </p:spPr>
          <p:style>
            <a:lnRef idx="1">
              <a:schemeClr val="accent4"/>
            </a:lnRef>
            <a:fillRef idx="3">
              <a:schemeClr val="accent4"/>
            </a:fillRef>
            <a:effectRef idx="2">
              <a:schemeClr val="accent4"/>
            </a:effectRef>
            <a:fontRef idx="minor">
              <a:schemeClr val="lt1"/>
            </a:fontRef>
          </p:style>
          <p:txBody>
            <a:bodyPr wrap="square" rtlCol="0">
              <a:spAutoFit/>
            </a:bodyPr>
            <a:lstStyle/>
            <a:p>
              <a:pPr lvl="1">
                <a:lnSpc>
                  <a:spcPct val="150000"/>
                </a:lnSpc>
                <a:spcBef>
                  <a:spcPts val="600"/>
                </a:spcBef>
                <a:spcAft>
                  <a:spcPts val="600"/>
                </a:spcAft>
              </a:pPr>
              <a:r>
                <a:rPr lang="es-EC"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Resultados: Análisis Demográfico y de la Gestión Financiera del Hogar  </a:t>
              </a:r>
            </a:p>
          </p:txBody>
        </p:sp>
      </p:grpSp>
      <p:grpSp>
        <p:nvGrpSpPr>
          <p:cNvPr id="95" name="Grupo 94">
            <a:extLst>
              <a:ext uri="{FF2B5EF4-FFF2-40B4-BE49-F238E27FC236}">
                <a16:creationId xmlns:a16="http://schemas.microsoft.com/office/drawing/2014/main" id="{EBB6F7C9-202B-4B61-B53A-3F945366480F}"/>
              </a:ext>
            </a:extLst>
          </p:cNvPr>
          <p:cNvGrpSpPr/>
          <p:nvPr/>
        </p:nvGrpSpPr>
        <p:grpSpPr>
          <a:xfrm>
            <a:off x="5687234" y="86689"/>
            <a:ext cx="5968702" cy="1884021"/>
            <a:chOff x="5583927" y="158419"/>
            <a:chExt cx="5665849" cy="1884021"/>
          </a:xfrm>
        </p:grpSpPr>
        <p:sp>
          <p:nvSpPr>
            <p:cNvPr id="104" name="Freeform 42">
              <a:extLst>
                <a:ext uri="{FF2B5EF4-FFF2-40B4-BE49-F238E27FC236}">
                  <a16:creationId xmlns:a16="http://schemas.microsoft.com/office/drawing/2014/main" id="{B5E3C5B5-898C-4E09-B7CD-D5A7450FD8B0}"/>
                </a:ext>
              </a:extLst>
            </p:cNvPr>
            <p:cNvSpPr/>
            <p:nvPr/>
          </p:nvSpPr>
          <p:spPr>
            <a:xfrm>
              <a:off x="9949169" y="583286"/>
              <a:ext cx="1300607" cy="1459154"/>
            </a:xfrm>
            <a:custGeom>
              <a:avLst/>
              <a:gdLst>
                <a:gd name="connsiteX0" fmla="*/ 360040 w 720080"/>
                <a:gd name="connsiteY0" fmla="*/ 0 h 720080"/>
                <a:gd name="connsiteX1" fmla="*/ 720080 w 720080"/>
                <a:gd name="connsiteY1" fmla="*/ 216024 h 720080"/>
                <a:gd name="connsiteX2" fmla="*/ 720080 w 720080"/>
                <a:gd name="connsiteY2" fmla="*/ 720080 h 720080"/>
                <a:gd name="connsiteX3" fmla="*/ 0 w 720080"/>
                <a:gd name="connsiteY3" fmla="*/ 720080 h 720080"/>
                <a:gd name="connsiteX4" fmla="*/ 0 w 720080"/>
                <a:gd name="connsiteY4" fmla="*/ 216024 h 720080"/>
                <a:gd name="connsiteX5" fmla="*/ 96012 w 720080"/>
                <a:gd name="connsiteY5" fmla="*/ 158417 h 720080"/>
                <a:gd name="connsiteX6" fmla="*/ 96012 w 720080"/>
                <a:gd name="connsiteY6" fmla="*/ 5878 h 720080"/>
                <a:gd name="connsiteX7" fmla="*/ 168020 w 720080"/>
                <a:gd name="connsiteY7" fmla="*/ 5878 h 720080"/>
                <a:gd name="connsiteX8" fmla="*/ 168020 w 720080"/>
                <a:gd name="connsiteY8" fmla="*/ 115212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80" h="720080">
                  <a:moveTo>
                    <a:pt x="360040" y="0"/>
                  </a:moveTo>
                  <a:lnTo>
                    <a:pt x="720080" y="216024"/>
                  </a:lnTo>
                  <a:lnTo>
                    <a:pt x="720080" y="720080"/>
                  </a:lnTo>
                  <a:lnTo>
                    <a:pt x="0" y="720080"/>
                  </a:lnTo>
                  <a:lnTo>
                    <a:pt x="0" y="216024"/>
                  </a:lnTo>
                  <a:lnTo>
                    <a:pt x="96012" y="158417"/>
                  </a:lnTo>
                  <a:lnTo>
                    <a:pt x="96012" y="5878"/>
                  </a:lnTo>
                  <a:lnTo>
                    <a:pt x="168020" y="5878"/>
                  </a:lnTo>
                  <a:lnTo>
                    <a:pt x="168020" y="115212"/>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1" name="Freeform 35">
              <a:extLst>
                <a:ext uri="{FF2B5EF4-FFF2-40B4-BE49-F238E27FC236}">
                  <a16:creationId xmlns:a16="http://schemas.microsoft.com/office/drawing/2014/main" id="{3134FD0E-9F82-4440-9BCE-11412A128815}"/>
                </a:ext>
              </a:extLst>
            </p:cNvPr>
            <p:cNvSpPr/>
            <p:nvPr/>
          </p:nvSpPr>
          <p:spPr>
            <a:xfrm>
              <a:off x="8482662" y="602280"/>
              <a:ext cx="1368152" cy="1440160"/>
            </a:xfrm>
            <a:custGeom>
              <a:avLst/>
              <a:gdLst>
                <a:gd name="connsiteX0" fmla="*/ 360040 w 720080"/>
                <a:gd name="connsiteY0" fmla="*/ 0 h 720080"/>
                <a:gd name="connsiteX1" fmla="*/ 720080 w 720080"/>
                <a:gd name="connsiteY1" fmla="*/ 216024 h 720080"/>
                <a:gd name="connsiteX2" fmla="*/ 720080 w 720080"/>
                <a:gd name="connsiteY2" fmla="*/ 720080 h 720080"/>
                <a:gd name="connsiteX3" fmla="*/ 0 w 720080"/>
                <a:gd name="connsiteY3" fmla="*/ 720080 h 720080"/>
                <a:gd name="connsiteX4" fmla="*/ 0 w 720080"/>
                <a:gd name="connsiteY4" fmla="*/ 216024 h 720080"/>
                <a:gd name="connsiteX5" fmla="*/ 96012 w 720080"/>
                <a:gd name="connsiteY5" fmla="*/ 158417 h 720080"/>
                <a:gd name="connsiteX6" fmla="*/ 96012 w 720080"/>
                <a:gd name="connsiteY6" fmla="*/ 5878 h 720080"/>
                <a:gd name="connsiteX7" fmla="*/ 168020 w 720080"/>
                <a:gd name="connsiteY7" fmla="*/ 5878 h 720080"/>
                <a:gd name="connsiteX8" fmla="*/ 168020 w 720080"/>
                <a:gd name="connsiteY8" fmla="*/ 115212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80" h="720080">
                  <a:moveTo>
                    <a:pt x="360040" y="0"/>
                  </a:moveTo>
                  <a:lnTo>
                    <a:pt x="720080" y="216024"/>
                  </a:lnTo>
                  <a:lnTo>
                    <a:pt x="720080" y="720080"/>
                  </a:lnTo>
                  <a:lnTo>
                    <a:pt x="0" y="720080"/>
                  </a:lnTo>
                  <a:lnTo>
                    <a:pt x="0" y="216024"/>
                  </a:lnTo>
                  <a:lnTo>
                    <a:pt x="96012" y="158417"/>
                  </a:lnTo>
                  <a:lnTo>
                    <a:pt x="96012" y="5878"/>
                  </a:lnTo>
                  <a:lnTo>
                    <a:pt x="168020" y="5878"/>
                  </a:lnTo>
                  <a:lnTo>
                    <a:pt x="168020" y="115212"/>
                  </a:lnTo>
                  <a:close/>
                </a:path>
              </a:pathLst>
            </a:cu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6" name="Freeform 27">
              <a:extLst>
                <a:ext uri="{FF2B5EF4-FFF2-40B4-BE49-F238E27FC236}">
                  <a16:creationId xmlns:a16="http://schemas.microsoft.com/office/drawing/2014/main" id="{9117DF89-C537-4C60-B593-FB8037933EE5}"/>
                </a:ext>
              </a:extLst>
            </p:cNvPr>
            <p:cNvSpPr/>
            <p:nvPr/>
          </p:nvSpPr>
          <p:spPr>
            <a:xfrm>
              <a:off x="5583927" y="602280"/>
              <a:ext cx="1368152" cy="1440160"/>
            </a:xfrm>
            <a:custGeom>
              <a:avLst/>
              <a:gdLst>
                <a:gd name="connsiteX0" fmla="*/ 360040 w 720080"/>
                <a:gd name="connsiteY0" fmla="*/ 0 h 720080"/>
                <a:gd name="connsiteX1" fmla="*/ 720080 w 720080"/>
                <a:gd name="connsiteY1" fmla="*/ 216024 h 720080"/>
                <a:gd name="connsiteX2" fmla="*/ 720080 w 720080"/>
                <a:gd name="connsiteY2" fmla="*/ 720080 h 720080"/>
                <a:gd name="connsiteX3" fmla="*/ 0 w 720080"/>
                <a:gd name="connsiteY3" fmla="*/ 720080 h 720080"/>
                <a:gd name="connsiteX4" fmla="*/ 0 w 720080"/>
                <a:gd name="connsiteY4" fmla="*/ 216024 h 720080"/>
                <a:gd name="connsiteX5" fmla="*/ 96012 w 720080"/>
                <a:gd name="connsiteY5" fmla="*/ 158417 h 720080"/>
                <a:gd name="connsiteX6" fmla="*/ 96012 w 720080"/>
                <a:gd name="connsiteY6" fmla="*/ 5878 h 720080"/>
                <a:gd name="connsiteX7" fmla="*/ 168020 w 720080"/>
                <a:gd name="connsiteY7" fmla="*/ 5878 h 720080"/>
                <a:gd name="connsiteX8" fmla="*/ 168020 w 720080"/>
                <a:gd name="connsiteY8" fmla="*/ 115212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80" h="720080">
                  <a:moveTo>
                    <a:pt x="360040" y="0"/>
                  </a:moveTo>
                  <a:lnTo>
                    <a:pt x="720080" y="216024"/>
                  </a:lnTo>
                  <a:lnTo>
                    <a:pt x="720080" y="720080"/>
                  </a:lnTo>
                  <a:lnTo>
                    <a:pt x="0" y="720080"/>
                  </a:lnTo>
                  <a:lnTo>
                    <a:pt x="0" y="216024"/>
                  </a:lnTo>
                  <a:lnTo>
                    <a:pt x="96012" y="158417"/>
                  </a:lnTo>
                  <a:lnTo>
                    <a:pt x="96012" y="5878"/>
                  </a:lnTo>
                  <a:lnTo>
                    <a:pt x="168020" y="5878"/>
                  </a:lnTo>
                  <a:lnTo>
                    <a:pt x="168020" y="115212"/>
                  </a:lnTo>
                  <a:close/>
                </a:path>
              </a:pathLst>
            </a:cu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350" dirty="0"/>
            </a:p>
          </p:txBody>
        </p:sp>
        <p:sp>
          <p:nvSpPr>
            <p:cNvPr id="97" name="Freeform 8">
              <a:extLst>
                <a:ext uri="{FF2B5EF4-FFF2-40B4-BE49-F238E27FC236}">
                  <a16:creationId xmlns:a16="http://schemas.microsoft.com/office/drawing/2014/main" id="{83A2F035-7B6E-46AA-8548-F2F342C04F9B}"/>
                </a:ext>
              </a:extLst>
            </p:cNvPr>
            <p:cNvSpPr/>
            <p:nvPr/>
          </p:nvSpPr>
          <p:spPr>
            <a:xfrm>
              <a:off x="7011705" y="592588"/>
              <a:ext cx="1368152" cy="1440160"/>
            </a:xfrm>
            <a:custGeom>
              <a:avLst/>
              <a:gdLst>
                <a:gd name="connsiteX0" fmla="*/ 360040 w 720080"/>
                <a:gd name="connsiteY0" fmla="*/ 0 h 720080"/>
                <a:gd name="connsiteX1" fmla="*/ 720080 w 720080"/>
                <a:gd name="connsiteY1" fmla="*/ 216024 h 720080"/>
                <a:gd name="connsiteX2" fmla="*/ 720080 w 720080"/>
                <a:gd name="connsiteY2" fmla="*/ 720080 h 720080"/>
                <a:gd name="connsiteX3" fmla="*/ 0 w 720080"/>
                <a:gd name="connsiteY3" fmla="*/ 720080 h 720080"/>
                <a:gd name="connsiteX4" fmla="*/ 0 w 720080"/>
                <a:gd name="connsiteY4" fmla="*/ 216024 h 720080"/>
                <a:gd name="connsiteX5" fmla="*/ 96012 w 720080"/>
                <a:gd name="connsiteY5" fmla="*/ 158417 h 720080"/>
                <a:gd name="connsiteX6" fmla="*/ 96012 w 720080"/>
                <a:gd name="connsiteY6" fmla="*/ 5878 h 720080"/>
                <a:gd name="connsiteX7" fmla="*/ 168020 w 720080"/>
                <a:gd name="connsiteY7" fmla="*/ 5878 h 720080"/>
                <a:gd name="connsiteX8" fmla="*/ 168020 w 720080"/>
                <a:gd name="connsiteY8" fmla="*/ 115212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80" h="720080">
                  <a:moveTo>
                    <a:pt x="360040" y="0"/>
                  </a:moveTo>
                  <a:lnTo>
                    <a:pt x="720080" y="216024"/>
                  </a:lnTo>
                  <a:lnTo>
                    <a:pt x="720080" y="720080"/>
                  </a:lnTo>
                  <a:lnTo>
                    <a:pt x="0" y="720080"/>
                  </a:lnTo>
                  <a:lnTo>
                    <a:pt x="0" y="216024"/>
                  </a:lnTo>
                  <a:lnTo>
                    <a:pt x="96012" y="158417"/>
                  </a:lnTo>
                  <a:lnTo>
                    <a:pt x="96012" y="5878"/>
                  </a:lnTo>
                  <a:lnTo>
                    <a:pt x="168020" y="5878"/>
                  </a:lnTo>
                  <a:lnTo>
                    <a:pt x="168020" y="115212"/>
                  </a:ln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p>
          </p:txBody>
        </p:sp>
        <p:grpSp>
          <p:nvGrpSpPr>
            <p:cNvPr id="98" name="Group 24">
              <a:extLst>
                <a:ext uri="{FF2B5EF4-FFF2-40B4-BE49-F238E27FC236}">
                  <a16:creationId xmlns:a16="http://schemas.microsoft.com/office/drawing/2014/main" id="{AB9C24D3-BED3-4935-96E2-1A38C91A064C}"/>
                </a:ext>
              </a:extLst>
            </p:cNvPr>
            <p:cNvGrpSpPr/>
            <p:nvPr/>
          </p:nvGrpSpPr>
          <p:grpSpPr>
            <a:xfrm>
              <a:off x="5842948" y="1204984"/>
              <a:ext cx="828094" cy="723298"/>
              <a:chOff x="5895786" y="4258250"/>
              <a:chExt cx="1471320" cy="1291600"/>
            </a:xfrm>
            <a:solidFill>
              <a:schemeClr val="bg1"/>
            </a:solidFill>
          </p:grpSpPr>
          <p:sp>
            <p:nvSpPr>
              <p:cNvPr id="112" name="Freeform 21">
                <a:extLst>
                  <a:ext uri="{FF2B5EF4-FFF2-40B4-BE49-F238E27FC236}">
                    <a16:creationId xmlns:a16="http://schemas.microsoft.com/office/drawing/2014/main" id="{8BE098AC-0435-4333-9C2C-F2EA6C052CC4}"/>
                  </a:ext>
                </a:extLst>
              </p:cNvPr>
              <p:cNvSpPr/>
              <p:nvPr/>
            </p:nvSpPr>
            <p:spPr>
              <a:xfrm>
                <a:off x="5895786" y="4258250"/>
                <a:ext cx="512808" cy="1291595"/>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3" name="Freeform 22">
                <a:extLst>
                  <a:ext uri="{FF2B5EF4-FFF2-40B4-BE49-F238E27FC236}">
                    <a16:creationId xmlns:a16="http://schemas.microsoft.com/office/drawing/2014/main" id="{001436C8-09AE-495E-B3F2-9070F65546EA}"/>
                  </a:ext>
                </a:extLst>
              </p:cNvPr>
              <p:cNvSpPr/>
              <p:nvPr/>
            </p:nvSpPr>
            <p:spPr>
              <a:xfrm>
                <a:off x="6765077" y="4258257"/>
                <a:ext cx="602029" cy="1291593"/>
              </a:xfrm>
              <a:custGeom>
                <a:avLst/>
                <a:gdLst>
                  <a:gd name="connsiteX0" fmla="*/ 166619 w 602029"/>
                  <a:gd name="connsiteY0" fmla="*/ 264542 h 1291595"/>
                  <a:gd name="connsiteX1" fmla="*/ 166620 w 602029"/>
                  <a:gd name="connsiteY1" fmla="*/ 264542 h 1291595"/>
                  <a:gd name="connsiteX2" fmla="*/ 428634 w 602029"/>
                  <a:gd name="connsiteY2" fmla="*/ 264542 h 1291595"/>
                  <a:gd name="connsiteX3" fmla="*/ 435091 w 602029"/>
                  <a:gd name="connsiteY3" fmla="*/ 264542 h 1291595"/>
                  <a:gd name="connsiteX4" fmla="*/ 454339 w 602029"/>
                  <a:gd name="connsiteY4" fmla="*/ 269732 h 1291595"/>
                  <a:gd name="connsiteX5" fmla="*/ 489482 w 602029"/>
                  <a:gd name="connsiteY5" fmla="*/ 304875 h 1291595"/>
                  <a:gd name="connsiteX6" fmla="*/ 600279 w 602029"/>
                  <a:gd name="connsiteY6" fmla="*/ 686222 h 1291595"/>
                  <a:gd name="connsiteX7" fmla="*/ 569014 w 602029"/>
                  <a:gd name="connsiteY7" fmla="*/ 742589 h 1291595"/>
                  <a:gd name="connsiteX8" fmla="*/ 521127 w 602029"/>
                  <a:gd name="connsiteY8" fmla="*/ 727123 h 1291595"/>
                  <a:gd name="connsiteX9" fmla="*/ 519154 w 602029"/>
                  <a:gd name="connsiteY9" fmla="*/ 723276 h 1291595"/>
                  <a:gd name="connsiteX10" fmla="*/ 519209 w 602029"/>
                  <a:gd name="connsiteY10" fmla="*/ 722792 h 1291595"/>
                  <a:gd name="connsiteX11" fmla="*/ 435091 w 602029"/>
                  <a:gd name="connsiteY11" fmla="*/ 425635 h 1291595"/>
                  <a:gd name="connsiteX12" fmla="*/ 435091 w 602029"/>
                  <a:gd name="connsiteY12" fmla="*/ 531915 h 1291595"/>
                  <a:gd name="connsiteX13" fmla="*/ 532452 w 602029"/>
                  <a:gd name="connsiteY13" fmla="*/ 886095 h 1291595"/>
                  <a:gd name="connsiteX14" fmla="*/ 435092 w 602029"/>
                  <a:gd name="connsiteY14" fmla="*/ 886095 h 1291595"/>
                  <a:gd name="connsiteX15" fmla="*/ 435092 w 602029"/>
                  <a:gd name="connsiteY15" fmla="*/ 1232159 h 1291595"/>
                  <a:gd name="connsiteX16" fmla="*/ 375656 w 602029"/>
                  <a:gd name="connsiteY16" fmla="*/ 1291595 h 1291595"/>
                  <a:gd name="connsiteX17" fmla="*/ 316220 w 602029"/>
                  <a:gd name="connsiteY17" fmla="*/ 1232159 h 1291595"/>
                  <a:gd name="connsiteX18" fmla="*/ 316220 w 602029"/>
                  <a:gd name="connsiteY18" fmla="*/ 886095 h 1291595"/>
                  <a:gd name="connsiteX19" fmla="*/ 285492 w 602029"/>
                  <a:gd name="connsiteY19" fmla="*/ 886095 h 1291595"/>
                  <a:gd name="connsiteX20" fmla="*/ 285492 w 602029"/>
                  <a:gd name="connsiteY20" fmla="*/ 1232159 h 1291595"/>
                  <a:gd name="connsiteX21" fmla="*/ 226056 w 602029"/>
                  <a:gd name="connsiteY21" fmla="*/ 1291595 h 1291595"/>
                  <a:gd name="connsiteX22" fmla="*/ 166620 w 602029"/>
                  <a:gd name="connsiteY22" fmla="*/ 1232159 h 1291595"/>
                  <a:gd name="connsiteX23" fmla="*/ 166620 w 602029"/>
                  <a:gd name="connsiteY23" fmla="*/ 886095 h 1291595"/>
                  <a:gd name="connsiteX24" fmla="*/ 67018 w 602029"/>
                  <a:gd name="connsiteY24" fmla="*/ 886095 h 1291595"/>
                  <a:gd name="connsiteX25" fmla="*/ 166619 w 602029"/>
                  <a:gd name="connsiteY25" fmla="*/ 523766 h 1291595"/>
                  <a:gd name="connsiteX26" fmla="*/ 166619 w 602029"/>
                  <a:gd name="connsiteY26" fmla="*/ 411846 h 1291595"/>
                  <a:gd name="connsiteX27" fmla="*/ 165999 w 602029"/>
                  <a:gd name="connsiteY27" fmla="*/ 412662 h 1291595"/>
                  <a:gd name="connsiteX28" fmla="*/ 83790 w 602029"/>
                  <a:gd name="connsiteY28" fmla="*/ 725504 h 1291595"/>
                  <a:gd name="connsiteX29" fmla="*/ 83856 w 602029"/>
                  <a:gd name="connsiteY29" fmla="*/ 725988 h 1291595"/>
                  <a:gd name="connsiteX30" fmla="*/ 81951 w 602029"/>
                  <a:gd name="connsiteY30" fmla="*/ 729870 h 1291595"/>
                  <a:gd name="connsiteX31" fmla="*/ 34111 w 602029"/>
                  <a:gd name="connsiteY31" fmla="*/ 746171 h 1291595"/>
                  <a:gd name="connsiteX32" fmla="*/ 1512 w 602029"/>
                  <a:gd name="connsiteY32" fmla="*/ 690332 h 1291595"/>
                  <a:gd name="connsiteX33" fmla="*/ 96183 w 602029"/>
                  <a:gd name="connsiteY33" fmla="*/ 330067 h 1291595"/>
                  <a:gd name="connsiteX34" fmla="*/ 105773 w 602029"/>
                  <a:gd name="connsiteY34" fmla="*/ 304875 h 1291595"/>
                  <a:gd name="connsiteX35" fmla="*/ 140916 w 602029"/>
                  <a:gd name="connsiteY35" fmla="*/ 269732 h 1291595"/>
                  <a:gd name="connsiteX36" fmla="*/ 296002 w 602029"/>
                  <a:gd name="connsiteY36" fmla="*/ 0 h 1291595"/>
                  <a:gd name="connsiteX37" fmla="*/ 418490 w 602029"/>
                  <a:gd name="connsiteY37" fmla="*/ 122488 h 1291595"/>
                  <a:gd name="connsiteX38" fmla="*/ 296002 w 602029"/>
                  <a:gd name="connsiteY38" fmla="*/ 244976 h 1291595"/>
                  <a:gd name="connsiteX39" fmla="*/ 173514 w 602029"/>
                  <a:gd name="connsiteY39" fmla="*/ 122488 h 1291595"/>
                  <a:gd name="connsiteX40" fmla="*/ 296002 w 602029"/>
                  <a:gd name="connsiteY40"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2029" h="1291595">
                    <a:moveTo>
                      <a:pt x="166619" y="264542"/>
                    </a:moveTo>
                    <a:lnTo>
                      <a:pt x="166620" y="264542"/>
                    </a:lnTo>
                    <a:lnTo>
                      <a:pt x="428634" y="264542"/>
                    </a:lnTo>
                    <a:lnTo>
                      <a:pt x="435091" y="264542"/>
                    </a:lnTo>
                    <a:lnTo>
                      <a:pt x="454339" y="269732"/>
                    </a:lnTo>
                    <a:cubicBezTo>
                      <a:pt x="470140" y="276415"/>
                      <a:pt x="482798" y="289074"/>
                      <a:pt x="489482" y="304875"/>
                    </a:cubicBezTo>
                    <a:lnTo>
                      <a:pt x="600279" y="686222"/>
                    </a:lnTo>
                    <a:cubicBezTo>
                      <a:pt x="607156" y="710517"/>
                      <a:pt x="593158" y="735754"/>
                      <a:pt x="569014" y="742589"/>
                    </a:cubicBezTo>
                    <a:cubicBezTo>
                      <a:pt x="550906" y="747715"/>
                      <a:pt x="532232" y="741035"/>
                      <a:pt x="521127" y="727123"/>
                    </a:cubicBezTo>
                    <a:lnTo>
                      <a:pt x="519154" y="723276"/>
                    </a:lnTo>
                    <a:cubicBezTo>
                      <a:pt x="519172" y="723115"/>
                      <a:pt x="519191" y="722953"/>
                      <a:pt x="519209" y="722792"/>
                    </a:cubicBezTo>
                    <a:lnTo>
                      <a:pt x="435091" y="425635"/>
                    </a:lnTo>
                    <a:lnTo>
                      <a:pt x="435091" y="531915"/>
                    </a:lnTo>
                    <a:lnTo>
                      <a:pt x="532452" y="886095"/>
                    </a:lnTo>
                    <a:lnTo>
                      <a:pt x="435092" y="886095"/>
                    </a:lnTo>
                    <a:lnTo>
                      <a:pt x="435092" y="1232159"/>
                    </a:lnTo>
                    <a:cubicBezTo>
                      <a:pt x="435092" y="1264985"/>
                      <a:pt x="408482" y="1291595"/>
                      <a:pt x="375656" y="1291595"/>
                    </a:cubicBezTo>
                    <a:cubicBezTo>
                      <a:pt x="342830" y="1291595"/>
                      <a:pt x="316220" y="1264985"/>
                      <a:pt x="316220" y="1232159"/>
                    </a:cubicBezTo>
                    <a:lnTo>
                      <a:pt x="316220" y="886095"/>
                    </a:lnTo>
                    <a:lnTo>
                      <a:pt x="285492" y="886095"/>
                    </a:lnTo>
                    <a:lnTo>
                      <a:pt x="285492" y="1232159"/>
                    </a:lnTo>
                    <a:cubicBezTo>
                      <a:pt x="285492" y="1264985"/>
                      <a:pt x="258882" y="1291595"/>
                      <a:pt x="226056" y="1291595"/>
                    </a:cubicBezTo>
                    <a:cubicBezTo>
                      <a:pt x="193230" y="1291595"/>
                      <a:pt x="166620" y="1264985"/>
                      <a:pt x="166620" y="1232159"/>
                    </a:cubicBezTo>
                    <a:lnTo>
                      <a:pt x="166620" y="886095"/>
                    </a:lnTo>
                    <a:lnTo>
                      <a:pt x="67018" y="886095"/>
                    </a:lnTo>
                    <a:lnTo>
                      <a:pt x="166619" y="523766"/>
                    </a:lnTo>
                    <a:lnTo>
                      <a:pt x="166619" y="411846"/>
                    </a:lnTo>
                    <a:lnTo>
                      <a:pt x="165999" y="412662"/>
                    </a:lnTo>
                    <a:lnTo>
                      <a:pt x="83790" y="725504"/>
                    </a:lnTo>
                    <a:cubicBezTo>
                      <a:pt x="83812" y="725665"/>
                      <a:pt x="83834" y="725827"/>
                      <a:pt x="83856" y="725988"/>
                    </a:cubicBezTo>
                    <a:lnTo>
                      <a:pt x="81951" y="729870"/>
                    </a:lnTo>
                    <a:cubicBezTo>
                      <a:pt x="71068" y="743978"/>
                      <a:pt x="52427" y="750984"/>
                      <a:pt x="34111" y="746171"/>
                    </a:cubicBezTo>
                    <a:cubicBezTo>
                      <a:pt x="9690" y="739754"/>
                      <a:pt x="-4906" y="714753"/>
                      <a:pt x="1512" y="690332"/>
                    </a:cubicBezTo>
                    <a:lnTo>
                      <a:pt x="96183" y="330067"/>
                    </a:lnTo>
                    <a:lnTo>
                      <a:pt x="105773" y="304875"/>
                    </a:lnTo>
                    <a:cubicBezTo>
                      <a:pt x="112456" y="289074"/>
                      <a:pt x="125115" y="276415"/>
                      <a:pt x="140916" y="269732"/>
                    </a:cubicBezTo>
                    <a:close/>
                    <a:moveTo>
                      <a:pt x="296002" y="0"/>
                    </a:moveTo>
                    <a:cubicBezTo>
                      <a:pt x="363650" y="0"/>
                      <a:pt x="418490" y="54840"/>
                      <a:pt x="418490" y="122488"/>
                    </a:cubicBezTo>
                    <a:cubicBezTo>
                      <a:pt x="418490" y="190136"/>
                      <a:pt x="363650" y="244976"/>
                      <a:pt x="296002" y="244976"/>
                    </a:cubicBezTo>
                    <a:cubicBezTo>
                      <a:pt x="228354" y="244976"/>
                      <a:pt x="173514" y="190136"/>
                      <a:pt x="173514" y="122488"/>
                    </a:cubicBezTo>
                    <a:cubicBezTo>
                      <a:pt x="173514" y="54840"/>
                      <a:pt x="228354" y="0"/>
                      <a:pt x="29600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Freeform 23">
                <a:extLst>
                  <a:ext uri="{FF2B5EF4-FFF2-40B4-BE49-F238E27FC236}">
                    <a16:creationId xmlns:a16="http://schemas.microsoft.com/office/drawing/2014/main" id="{EAF60910-CF3B-4D1D-9AD4-5996F2B408AA}"/>
                  </a:ext>
                </a:extLst>
              </p:cNvPr>
              <p:cNvSpPr/>
              <p:nvPr/>
            </p:nvSpPr>
            <p:spPr>
              <a:xfrm>
                <a:off x="6372946" y="4922727"/>
                <a:ext cx="427778" cy="627121"/>
              </a:xfrm>
              <a:custGeom>
                <a:avLst/>
                <a:gdLst>
                  <a:gd name="connsiteX0" fmla="*/ 393242 w 427778"/>
                  <a:gd name="connsiteY0" fmla="*/ 10975 h 627121"/>
                  <a:gd name="connsiteX1" fmla="*/ 414058 w 427778"/>
                  <a:gd name="connsiteY1" fmla="*/ 13716 h 627121"/>
                  <a:gd name="connsiteX2" fmla="*/ 424099 w 427778"/>
                  <a:gd name="connsiteY2" fmla="*/ 51188 h 627121"/>
                  <a:gd name="connsiteX3" fmla="*/ 307515 w 427778"/>
                  <a:gd name="connsiteY3" fmla="*/ 253118 h 627121"/>
                  <a:gd name="connsiteX4" fmla="*/ 297393 w 427778"/>
                  <a:gd name="connsiteY4" fmla="*/ 260885 h 627121"/>
                  <a:gd name="connsiteX5" fmla="*/ 297393 w 427778"/>
                  <a:gd name="connsiteY5" fmla="*/ 320515 h 627121"/>
                  <a:gd name="connsiteX6" fmla="*/ 297393 w 427778"/>
                  <a:gd name="connsiteY6" fmla="*/ 321623 h 627121"/>
                  <a:gd name="connsiteX7" fmla="*/ 297393 w 427778"/>
                  <a:gd name="connsiteY7" fmla="*/ 413010 h 627121"/>
                  <a:gd name="connsiteX8" fmla="*/ 297393 w 427778"/>
                  <a:gd name="connsiteY8" fmla="*/ 511899 h 627121"/>
                  <a:gd name="connsiteX9" fmla="*/ 297393 w 427778"/>
                  <a:gd name="connsiteY9" fmla="*/ 514969 h 627121"/>
                  <a:gd name="connsiteX10" fmla="*/ 297393 w 427778"/>
                  <a:gd name="connsiteY10" fmla="*/ 581802 h 627121"/>
                  <a:gd name="connsiteX11" fmla="*/ 260419 w 427778"/>
                  <a:gd name="connsiteY11" fmla="*/ 627121 h 627121"/>
                  <a:gd name="connsiteX12" fmla="*/ 223446 w 427778"/>
                  <a:gd name="connsiteY12" fmla="*/ 581802 h 627121"/>
                  <a:gd name="connsiteX13" fmla="*/ 223446 w 427778"/>
                  <a:gd name="connsiteY13" fmla="*/ 514969 h 627121"/>
                  <a:gd name="connsiteX14" fmla="*/ 223446 w 427778"/>
                  <a:gd name="connsiteY14" fmla="*/ 511899 h 627121"/>
                  <a:gd name="connsiteX15" fmla="*/ 223446 w 427778"/>
                  <a:gd name="connsiteY15" fmla="*/ 413010 h 627121"/>
                  <a:gd name="connsiteX16" fmla="*/ 204331 w 427778"/>
                  <a:gd name="connsiteY16" fmla="*/ 413010 h 627121"/>
                  <a:gd name="connsiteX17" fmla="*/ 204331 w 427778"/>
                  <a:gd name="connsiteY17" fmla="*/ 511899 h 627121"/>
                  <a:gd name="connsiteX18" fmla="*/ 204331 w 427778"/>
                  <a:gd name="connsiteY18" fmla="*/ 514969 h 627121"/>
                  <a:gd name="connsiteX19" fmla="*/ 204331 w 427778"/>
                  <a:gd name="connsiteY19" fmla="*/ 581802 h 627121"/>
                  <a:gd name="connsiteX20" fmla="*/ 167358 w 427778"/>
                  <a:gd name="connsiteY20" fmla="*/ 627121 h 627121"/>
                  <a:gd name="connsiteX21" fmla="*/ 130384 w 427778"/>
                  <a:gd name="connsiteY21" fmla="*/ 581802 h 627121"/>
                  <a:gd name="connsiteX22" fmla="*/ 130384 w 427778"/>
                  <a:gd name="connsiteY22" fmla="*/ 514969 h 627121"/>
                  <a:gd name="connsiteX23" fmla="*/ 130384 w 427778"/>
                  <a:gd name="connsiteY23" fmla="*/ 511899 h 627121"/>
                  <a:gd name="connsiteX24" fmla="*/ 130384 w 427778"/>
                  <a:gd name="connsiteY24" fmla="*/ 413010 h 627121"/>
                  <a:gd name="connsiteX25" fmla="*/ 130384 w 427778"/>
                  <a:gd name="connsiteY25" fmla="*/ 321623 h 627121"/>
                  <a:gd name="connsiteX26" fmla="*/ 130384 w 427778"/>
                  <a:gd name="connsiteY26" fmla="*/ 320515 h 627121"/>
                  <a:gd name="connsiteX27" fmla="*/ 130384 w 427778"/>
                  <a:gd name="connsiteY27" fmla="*/ 288583 h 627121"/>
                  <a:gd name="connsiteX28" fmla="*/ 130384 w 427778"/>
                  <a:gd name="connsiteY28" fmla="*/ 260884 h 627121"/>
                  <a:gd name="connsiteX29" fmla="*/ 120263 w 427778"/>
                  <a:gd name="connsiteY29" fmla="*/ 253118 h 627121"/>
                  <a:gd name="connsiteX30" fmla="*/ 3679 w 427778"/>
                  <a:gd name="connsiteY30" fmla="*/ 51188 h 627121"/>
                  <a:gd name="connsiteX31" fmla="*/ 13720 w 427778"/>
                  <a:gd name="connsiteY31" fmla="*/ 13716 h 627121"/>
                  <a:gd name="connsiteX32" fmla="*/ 34536 w 427778"/>
                  <a:gd name="connsiteY32" fmla="*/ 10975 h 627121"/>
                  <a:gd name="connsiteX33" fmla="*/ 51193 w 427778"/>
                  <a:gd name="connsiteY33" fmla="*/ 23756 h 627121"/>
                  <a:gd name="connsiteX34" fmla="*/ 142056 w 427778"/>
                  <a:gd name="connsiteY34" fmla="*/ 181135 h 627121"/>
                  <a:gd name="connsiteX35" fmla="*/ 285722 w 427778"/>
                  <a:gd name="connsiteY35" fmla="*/ 181135 h 627121"/>
                  <a:gd name="connsiteX36" fmla="*/ 376585 w 427778"/>
                  <a:gd name="connsiteY36" fmla="*/ 23756 h 627121"/>
                  <a:gd name="connsiteX37" fmla="*/ 393242 w 427778"/>
                  <a:gd name="connsiteY37" fmla="*/ 10975 h 627121"/>
                  <a:gd name="connsiteX38" fmla="*/ 213888 w 427778"/>
                  <a:gd name="connsiteY38" fmla="*/ 0 h 627121"/>
                  <a:gd name="connsiteX39" fmla="*/ 296184 w 427778"/>
                  <a:gd name="connsiteY39" fmla="*/ 82296 h 627121"/>
                  <a:gd name="connsiteX40" fmla="*/ 213888 w 427778"/>
                  <a:gd name="connsiteY40" fmla="*/ 164592 h 627121"/>
                  <a:gd name="connsiteX41" fmla="*/ 131592 w 427778"/>
                  <a:gd name="connsiteY41" fmla="*/ 82296 h 627121"/>
                  <a:gd name="connsiteX42" fmla="*/ 213888 w 427778"/>
                  <a:gd name="connsiteY42" fmla="*/ 0 h 62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778" h="627121">
                    <a:moveTo>
                      <a:pt x="393242" y="10975"/>
                    </a:moveTo>
                    <a:cubicBezTo>
                      <a:pt x="400024" y="9158"/>
                      <a:pt x="407498" y="9928"/>
                      <a:pt x="414058" y="13716"/>
                    </a:cubicBezTo>
                    <a:cubicBezTo>
                      <a:pt x="427178" y="21291"/>
                      <a:pt x="431674" y="38068"/>
                      <a:pt x="424099" y="51188"/>
                    </a:cubicBezTo>
                    <a:lnTo>
                      <a:pt x="307515" y="253118"/>
                    </a:lnTo>
                    <a:lnTo>
                      <a:pt x="297393" y="260885"/>
                    </a:lnTo>
                    <a:lnTo>
                      <a:pt x="297393" y="320515"/>
                    </a:lnTo>
                    <a:lnTo>
                      <a:pt x="297393" y="321623"/>
                    </a:lnTo>
                    <a:lnTo>
                      <a:pt x="297393" y="413010"/>
                    </a:lnTo>
                    <a:lnTo>
                      <a:pt x="297393" y="511899"/>
                    </a:lnTo>
                    <a:lnTo>
                      <a:pt x="297393" y="514969"/>
                    </a:lnTo>
                    <a:lnTo>
                      <a:pt x="297393" y="581802"/>
                    </a:lnTo>
                    <a:cubicBezTo>
                      <a:pt x="297393" y="606831"/>
                      <a:pt x="280840" y="627121"/>
                      <a:pt x="260419" y="627121"/>
                    </a:cubicBezTo>
                    <a:cubicBezTo>
                      <a:pt x="239999" y="627121"/>
                      <a:pt x="223446" y="606831"/>
                      <a:pt x="223446" y="581802"/>
                    </a:cubicBezTo>
                    <a:lnTo>
                      <a:pt x="223446" y="514969"/>
                    </a:lnTo>
                    <a:lnTo>
                      <a:pt x="223446" y="511899"/>
                    </a:lnTo>
                    <a:lnTo>
                      <a:pt x="223446" y="413010"/>
                    </a:lnTo>
                    <a:lnTo>
                      <a:pt x="204331" y="413010"/>
                    </a:lnTo>
                    <a:lnTo>
                      <a:pt x="204331" y="511899"/>
                    </a:lnTo>
                    <a:lnTo>
                      <a:pt x="204331" y="514969"/>
                    </a:lnTo>
                    <a:lnTo>
                      <a:pt x="204331" y="581802"/>
                    </a:lnTo>
                    <a:cubicBezTo>
                      <a:pt x="204331" y="606831"/>
                      <a:pt x="187778" y="627121"/>
                      <a:pt x="167358" y="627121"/>
                    </a:cubicBezTo>
                    <a:cubicBezTo>
                      <a:pt x="146938" y="627121"/>
                      <a:pt x="130384" y="606831"/>
                      <a:pt x="130384" y="581802"/>
                    </a:cubicBezTo>
                    <a:lnTo>
                      <a:pt x="130384" y="514969"/>
                    </a:lnTo>
                    <a:lnTo>
                      <a:pt x="130384" y="511899"/>
                    </a:lnTo>
                    <a:lnTo>
                      <a:pt x="130384" y="413010"/>
                    </a:lnTo>
                    <a:lnTo>
                      <a:pt x="130384" y="321623"/>
                    </a:lnTo>
                    <a:lnTo>
                      <a:pt x="130384" y="320515"/>
                    </a:lnTo>
                    <a:lnTo>
                      <a:pt x="130384" y="288583"/>
                    </a:lnTo>
                    <a:lnTo>
                      <a:pt x="130384" y="260884"/>
                    </a:lnTo>
                    <a:lnTo>
                      <a:pt x="120263" y="253118"/>
                    </a:lnTo>
                    <a:lnTo>
                      <a:pt x="3679" y="51188"/>
                    </a:lnTo>
                    <a:cubicBezTo>
                      <a:pt x="-3896" y="38068"/>
                      <a:pt x="600" y="21291"/>
                      <a:pt x="13720" y="13716"/>
                    </a:cubicBezTo>
                    <a:cubicBezTo>
                      <a:pt x="20280" y="9928"/>
                      <a:pt x="27755" y="9158"/>
                      <a:pt x="34536" y="10975"/>
                    </a:cubicBezTo>
                    <a:cubicBezTo>
                      <a:pt x="41317" y="12792"/>
                      <a:pt x="47406" y="17196"/>
                      <a:pt x="51193" y="23756"/>
                    </a:cubicBezTo>
                    <a:lnTo>
                      <a:pt x="142056" y="181135"/>
                    </a:lnTo>
                    <a:lnTo>
                      <a:pt x="285722" y="181135"/>
                    </a:lnTo>
                    <a:lnTo>
                      <a:pt x="376585" y="23756"/>
                    </a:lnTo>
                    <a:cubicBezTo>
                      <a:pt x="380373" y="17196"/>
                      <a:pt x="386461" y="12792"/>
                      <a:pt x="393242" y="10975"/>
                    </a:cubicBezTo>
                    <a:close/>
                    <a:moveTo>
                      <a:pt x="213888" y="0"/>
                    </a:moveTo>
                    <a:cubicBezTo>
                      <a:pt x="259339" y="0"/>
                      <a:pt x="296184" y="36845"/>
                      <a:pt x="296184" y="82296"/>
                    </a:cubicBezTo>
                    <a:cubicBezTo>
                      <a:pt x="296184" y="127747"/>
                      <a:pt x="259339" y="164592"/>
                      <a:pt x="213888" y="164592"/>
                    </a:cubicBezTo>
                    <a:cubicBezTo>
                      <a:pt x="168438" y="164592"/>
                      <a:pt x="131592" y="127747"/>
                      <a:pt x="131592" y="82296"/>
                    </a:cubicBezTo>
                    <a:cubicBezTo>
                      <a:pt x="131592" y="36845"/>
                      <a:pt x="168438" y="0"/>
                      <a:pt x="213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99" name="TextBox 25">
              <a:extLst>
                <a:ext uri="{FF2B5EF4-FFF2-40B4-BE49-F238E27FC236}">
                  <a16:creationId xmlns:a16="http://schemas.microsoft.com/office/drawing/2014/main" id="{824235FC-9F9F-49CD-A96A-BD88D65089A4}"/>
                </a:ext>
              </a:extLst>
            </p:cNvPr>
            <p:cNvSpPr txBox="1"/>
            <p:nvPr/>
          </p:nvSpPr>
          <p:spPr>
            <a:xfrm>
              <a:off x="7409816" y="849951"/>
              <a:ext cx="645351" cy="369332"/>
            </a:xfrm>
            <a:prstGeom prst="rect">
              <a:avLst/>
            </a:prstGeom>
            <a:noFill/>
          </p:spPr>
          <p:txBody>
            <a:bodyPr wrap="square" rtlCol="0" anchor="ctr">
              <a:spAutoFit/>
            </a:bodyPr>
            <a:lstStyle/>
            <a:p>
              <a:pPr algn="ctr"/>
              <a:r>
                <a:rPr lang="en-US" b="1" dirty="0">
                  <a:solidFill>
                    <a:schemeClr val="bg1"/>
                  </a:solidFill>
                </a:rPr>
                <a:t>29%</a:t>
              </a:r>
            </a:p>
          </p:txBody>
        </p:sp>
        <p:sp>
          <p:nvSpPr>
            <p:cNvPr id="100" name="TextBox 33">
              <a:extLst>
                <a:ext uri="{FF2B5EF4-FFF2-40B4-BE49-F238E27FC236}">
                  <a16:creationId xmlns:a16="http://schemas.microsoft.com/office/drawing/2014/main" id="{67227312-28E9-4E09-9771-35498F5B048B}"/>
                </a:ext>
              </a:extLst>
            </p:cNvPr>
            <p:cNvSpPr txBox="1"/>
            <p:nvPr/>
          </p:nvSpPr>
          <p:spPr>
            <a:xfrm>
              <a:off x="5961236" y="874078"/>
              <a:ext cx="613536" cy="369332"/>
            </a:xfrm>
            <a:prstGeom prst="rect">
              <a:avLst/>
            </a:prstGeom>
            <a:noFill/>
          </p:spPr>
          <p:txBody>
            <a:bodyPr wrap="none" rtlCol="0" anchor="ctr">
              <a:spAutoFit/>
            </a:bodyPr>
            <a:lstStyle/>
            <a:p>
              <a:pPr algn="ctr"/>
              <a:r>
                <a:rPr lang="en-US" b="1" dirty="0">
                  <a:solidFill>
                    <a:schemeClr val="bg1"/>
                  </a:solidFill>
                </a:rPr>
                <a:t>57%</a:t>
              </a:r>
            </a:p>
          </p:txBody>
        </p:sp>
        <p:grpSp>
          <p:nvGrpSpPr>
            <p:cNvPr id="102" name="Group 37">
              <a:extLst>
                <a:ext uri="{FF2B5EF4-FFF2-40B4-BE49-F238E27FC236}">
                  <a16:creationId xmlns:a16="http://schemas.microsoft.com/office/drawing/2014/main" id="{A791DA86-8532-4974-B973-235463D58A5B}"/>
                </a:ext>
              </a:extLst>
            </p:cNvPr>
            <p:cNvGrpSpPr/>
            <p:nvPr/>
          </p:nvGrpSpPr>
          <p:grpSpPr>
            <a:xfrm>
              <a:off x="7342011" y="1230278"/>
              <a:ext cx="746806" cy="723296"/>
              <a:chOff x="6036550" y="4303422"/>
              <a:chExt cx="1326890" cy="1291597"/>
            </a:xfrm>
            <a:solidFill>
              <a:schemeClr val="bg1"/>
            </a:solidFill>
          </p:grpSpPr>
          <p:sp>
            <p:nvSpPr>
              <p:cNvPr id="110" name="Freeform 38">
                <a:extLst>
                  <a:ext uri="{FF2B5EF4-FFF2-40B4-BE49-F238E27FC236}">
                    <a16:creationId xmlns:a16="http://schemas.microsoft.com/office/drawing/2014/main" id="{92BB3EFE-2D29-4735-906A-3178A58BC6E7}"/>
                  </a:ext>
                </a:extLst>
              </p:cNvPr>
              <p:cNvSpPr/>
              <p:nvPr/>
            </p:nvSpPr>
            <p:spPr>
              <a:xfrm>
                <a:off x="6036550" y="4303424"/>
                <a:ext cx="512808" cy="1291595"/>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1" name="Freeform 39">
                <a:extLst>
                  <a:ext uri="{FF2B5EF4-FFF2-40B4-BE49-F238E27FC236}">
                    <a16:creationId xmlns:a16="http://schemas.microsoft.com/office/drawing/2014/main" id="{F9DFA9E1-AFAF-4381-B027-A5D5F4AA057C}"/>
                  </a:ext>
                </a:extLst>
              </p:cNvPr>
              <p:cNvSpPr/>
              <p:nvPr/>
            </p:nvSpPr>
            <p:spPr>
              <a:xfrm>
                <a:off x="6761412" y="4303422"/>
                <a:ext cx="602028" cy="1291595"/>
              </a:xfrm>
              <a:custGeom>
                <a:avLst/>
                <a:gdLst>
                  <a:gd name="connsiteX0" fmla="*/ 166619 w 602029"/>
                  <a:gd name="connsiteY0" fmla="*/ 264542 h 1291595"/>
                  <a:gd name="connsiteX1" fmla="*/ 166620 w 602029"/>
                  <a:gd name="connsiteY1" fmla="*/ 264542 h 1291595"/>
                  <a:gd name="connsiteX2" fmla="*/ 428634 w 602029"/>
                  <a:gd name="connsiteY2" fmla="*/ 264542 h 1291595"/>
                  <a:gd name="connsiteX3" fmla="*/ 435091 w 602029"/>
                  <a:gd name="connsiteY3" fmla="*/ 264542 h 1291595"/>
                  <a:gd name="connsiteX4" fmla="*/ 454339 w 602029"/>
                  <a:gd name="connsiteY4" fmla="*/ 269732 h 1291595"/>
                  <a:gd name="connsiteX5" fmla="*/ 489482 w 602029"/>
                  <a:gd name="connsiteY5" fmla="*/ 304875 h 1291595"/>
                  <a:gd name="connsiteX6" fmla="*/ 600279 w 602029"/>
                  <a:gd name="connsiteY6" fmla="*/ 686222 h 1291595"/>
                  <a:gd name="connsiteX7" fmla="*/ 569014 w 602029"/>
                  <a:gd name="connsiteY7" fmla="*/ 742589 h 1291595"/>
                  <a:gd name="connsiteX8" fmla="*/ 521127 w 602029"/>
                  <a:gd name="connsiteY8" fmla="*/ 727123 h 1291595"/>
                  <a:gd name="connsiteX9" fmla="*/ 519154 w 602029"/>
                  <a:gd name="connsiteY9" fmla="*/ 723276 h 1291595"/>
                  <a:gd name="connsiteX10" fmla="*/ 519209 w 602029"/>
                  <a:gd name="connsiteY10" fmla="*/ 722792 h 1291595"/>
                  <a:gd name="connsiteX11" fmla="*/ 435091 w 602029"/>
                  <a:gd name="connsiteY11" fmla="*/ 425635 h 1291595"/>
                  <a:gd name="connsiteX12" fmla="*/ 435091 w 602029"/>
                  <a:gd name="connsiteY12" fmla="*/ 531915 h 1291595"/>
                  <a:gd name="connsiteX13" fmla="*/ 532452 w 602029"/>
                  <a:gd name="connsiteY13" fmla="*/ 886095 h 1291595"/>
                  <a:gd name="connsiteX14" fmla="*/ 435092 w 602029"/>
                  <a:gd name="connsiteY14" fmla="*/ 886095 h 1291595"/>
                  <a:gd name="connsiteX15" fmla="*/ 435092 w 602029"/>
                  <a:gd name="connsiteY15" fmla="*/ 1232159 h 1291595"/>
                  <a:gd name="connsiteX16" fmla="*/ 375656 w 602029"/>
                  <a:gd name="connsiteY16" fmla="*/ 1291595 h 1291595"/>
                  <a:gd name="connsiteX17" fmla="*/ 316220 w 602029"/>
                  <a:gd name="connsiteY17" fmla="*/ 1232159 h 1291595"/>
                  <a:gd name="connsiteX18" fmla="*/ 316220 w 602029"/>
                  <a:gd name="connsiteY18" fmla="*/ 886095 h 1291595"/>
                  <a:gd name="connsiteX19" fmla="*/ 285492 w 602029"/>
                  <a:gd name="connsiteY19" fmla="*/ 886095 h 1291595"/>
                  <a:gd name="connsiteX20" fmla="*/ 285492 w 602029"/>
                  <a:gd name="connsiteY20" fmla="*/ 1232159 h 1291595"/>
                  <a:gd name="connsiteX21" fmla="*/ 226056 w 602029"/>
                  <a:gd name="connsiteY21" fmla="*/ 1291595 h 1291595"/>
                  <a:gd name="connsiteX22" fmla="*/ 166620 w 602029"/>
                  <a:gd name="connsiteY22" fmla="*/ 1232159 h 1291595"/>
                  <a:gd name="connsiteX23" fmla="*/ 166620 w 602029"/>
                  <a:gd name="connsiteY23" fmla="*/ 886095 h 1291595"/>
                  <a:gd name="connsiteX24" fmla="*/ 67018 w 602029"/>
                  <a:gd name="connsiteY24" fmla="*/ 886095 h 1291595"/>
                  <a:gd name="connsiteX25" fmla="*/ 166619 w 602029"/>
                  <a:gd name="connsiteY25" fmla="*/ 523766 h 1291595"/>
                  <a:gd name="connsiteX26" fmla="*/ 166619 w 602029"/>
                  <a:gd name="connsiteY26" fmla="*/ 411846 h 1291595"/>
                  <a:gd name="connsiteX27" fmla="*/ 165999 w 602029"/>
                  <a:gd name="connsiteY27" fmla="*/ 412662 h 1291595"/>
                  <a:gd name="connsiteX28" fmla="*/ 83790 w 602029"/>
                  <a:gd name="connsiteY28" fmla="*/ 725504 h 1291595"/>
                  <a:gd name="connsiteX29" fmla="*/ 83856 w 602029"/>
                  <a:gd name="connsiteY29" fmla="*/ 725988 h 1291595"/>
                  <a:gd name="connsiteX30" fmla="*/ 81951 w 602029"/>
                  <a:gd name="connsiteY30" fmla="*/ 729870 h 1291595"/>
                  <a:gd name="connsiteX31" fmla="*/ 34111 w 602029"/>
                  <a:gd name="connsiteY31" fmla="*/ 746171 h 1291595"/>
                  <a:gd name="connsiteX32" fmla="*/ 1512 w 602029"/>
                  <a:gd name="connsiteY32" fmla="*/ 690332 h 1291595"/>
                  <a:gd name="connsiteX33" fmla="*/ 96183 w 602029"/>
                  <a:gd name="connsiteY33" fmla="*/ 330067 h 1291595"/>
                  <a:gd name="connsiteX34" fmla="*/ 105773 w 602029"/>
                  <a:gd name="connsiteY34" fmla="*/ 304875 h 1291595"/>
                  <a:gd name="connsiteX35" fmla="*/ 140916 w 602029"/>
                  <a:gd name="connsiteY35" fmla="*/ 269732 h 1291595"/>
                  <a:gd name="connsiteX36" fmla="*/ 296002 w 602029"/>
                  <a:gd name="connsiteY36" fmla="*/ 0 h 1291595"/>
                  <a:gd name="connsiteX37" fmla="*/ 418490 w 602029"/>
                  <a:gd name="connsiteY37" fmla="*/ 122488 h 1291595"/>
                  <a:gd name="connsiteX38" fmla="*/ 296002 w 602029"/>
                  <a:gd name="connsiteY38" fmla="*/ 244976 h 1291595"/>
                  <a:gd name="connsiteX39" fmla="*/ 173514 w 602029"/>
                  <a:gd name="connsiteY39" fmla="*/ 122488 h 1291595"/>
                  <a:gd name="connsiteX40" fmla="*/ 296002 w 602029"/>
                  <a:gd name="connsiteY40"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2029" h="1291595">
                    <a:moveTo>
                      <a:pt x="166619" y="264542"/>
                    </a:moveTo>
                    <a:lnTo>
                      <a:pt x="166620" y="264542"/>
                    </a:lnTo>
                    <a:lnTo>
                      <a:pt x="428634" y="264542"/>
                    </a:lnTo>
                    <a:lnTo>
                      <a:pt x="435091" y="264542"/>
                    </a:lnTo>
                    <a:lnTo>
                      <a:pt x="454339" y="269732"/>
                    </a:lnTo>
                    <a:cubicBezTo>
                      <a:pt x="470140" y="276415"/>
                      <a:pt x="482798" y="289074"/>
                      <a:pt x="489482" y="304875"/>
                    </a:cubicBezTo>
                    <a:lnTo>
                      <a:pt x="600279" y="686222"/>
                    </a:lnTo>
                    <a:cubicBezTo>
                      <a:pt x="607156" y="710517"/>
                      <a:pt x="593158" y="735754"/>
                      <a:pt x="569014" y="742589"/>
                    </a:cubicBezTo>
                    <a:cubicBezTo>
                      <a:pt x="550906" y="747715"/>
                      <a:pt x="532232" y="741035"/>
                      <a:pt x="521127" y="727123"/>
                    </a:cubicBezTo>
                    <a:lnTo>
                      <a:pt x="519154" y="723276"/>
                    </a:lnTo>
                    <a:cubicBezTo>
                      <a:pt x="519172" y="723115"/>
                      <a:pt x="519191" y="722953"/>
                      <a:pt x="519209" y="722792"/>
                    </a:cubicBezTo>
                    <a:lnTo>
                      <a:pt x="435091" y="425635"/>
                    </a:lnTo>
                    <a:lnTo>
                      <a:pt x="435091" y="531915"/>
                    </a:lnTo>
                    <a:lnTo>
                      <a:pt x="532452" y="886095"/>
                    </a:lnTo>
                    <a:lnTo>
                      <a:pt x="435092" y="886095"/>
                    </a:lnTo>
                    <a:lnTo>
                      <a:pt x="435092" y="1232159"/>
                    </a:lnTo>
                    <a:cubicBezTo>
                      <a:pt x="435092" y="1264985"/>
                      <a:pt x="408482" y="1291595"/>
                      <a:pt x="375656" y="1291595"/>
                    </a:cubicBezTo>
                    <a:cubicBezTo>
                      <a:pt x="342830" y="1291595"/>
                      <a:pt x="316220" y="1264985"/>
                      <a:pt x="316220" y="1232159"/>
                    </a:cubicBezTo>
                    <a:lnTo>
                      <a:pt x="316220" y="886095"/>
                    </a:lnTo>
                    <a:lnTo>
                      <a:pt x="285492" y="886095"/>
                    </a:lnTo>
                    <a:lnTo>
                      <a:pt x="285492" y="1232159"/>
                    </a:lnTo>
                    <a:cubicBezTo>
                      <a:pt x="285492" y="1264985"/>
                      <a:pt x="258882" y="1291595"/>
                      <a:pt x="226056" y="1291595"/>
                    </a:cubicBezTo>
                    <a:cubicBezTo>
                      <a:pt x="193230" y="1291595"/>
                      <a:pt x="166620" y="1264985"/>
                      <a:pt x="166620" y="1232159"/>
                    </a:cubicBezTo>
                    <a:lnTo>
                      <a:pt x="166620" y="886095"/>
                    </a:lnTo>
                    <a:lnTo>
                      <a:pt x="67018" y="886095"/>
                    </a:lnTo>
                    <a:lnTo>
                      <a:pt x="166619" y="523766"/>
                    </a:lnTo>
                    <a:lnTo>
                      <a:pt x="166619" y="411846"/>
                    </a:lnTo>
                    <a:lnTo>
                      <a:pt x="165999" y="412662"/>
                    </a:lnTo>
                    <a:lnTo>
                      <a:pt x="83790" y="725504"/>
                    </a:lnTo>
                    <a:cubicBezTo>
                      <a:pt x="83812" y="725665"/>
                      <a:pt x="83834" y="725827"/>
                      <a:pt x="83856" y="725988"/>
                    </a:cubicBezTo>
                    <a:lnTo>
                      <a:pt x="81951" y="729870"/>
                    </a:lnTo>
                    <a:cubicBezTo>
                      <a:pt x="71068" y="743978"/>
                      <a:pt x="52427" y="750984"/>
                      <a:pt x="34111" y="746171"/>
                    </a:cubicBezTo>
                    <a:cubicBezTo>
                      <a:pt x="9690" y="739754"/>
                      <a:pt x="-4906" y="714753"/>
                      <a:pt x="1512" y="690332"/>
                    </a:cubicBezTo>
                    <a:lnTo>
                      <a:pt x="96183" y="330067"/>
                    </a:lnTo>
                    <a:lnTo>
                      <a:pt x="105773" y="304875"/>
                    </a:lnTo>
                    <a:cubicBezTo>
                      <a:pt x="112456" y="289074"/>
                      <a:pt x="125115" y="276415"/>
                      <a:pt x="140916" y="269732"/>
                    </a:cubicBezTo>
                    <a:close/>
                    <a:moveTo>
                      <a:pt x="296002" y="0"/>
                    </a:moveTo>
                    <a:cubicBezTo>
                      <a:pt x="363650" y="0"/>
                      <a:pt x="418490" y="54840"/>
                      <a:pt x="418490" y="122488"/>
                    </a:cubicBezTo>
                    <a:cubicBezTo>
                      <a:pt x="418490" y="190136"/>
                      <a:pt x="363650" y="244976"/>
                      <a:pt x="296002" y="244976"/>
                    </a:cubicBezTo>
                    <a:cubicBezTo>
                      <a:pt x="228354" y="244976"/>
                      <a:pt x="173514" y="190136"/>
                      <a:pt x="173514" y="122488"/>
                    </a:cubicBezTo>
                    <a:cubicBezTo>
                      <a:pt x="173514" y="54840"/>
                      <a:pt x="228354" y="0"/>
                      <a:pt x="29600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03" name="TextBox 41">
              <a:extLst>
                <a:ext uri="{FF2B5EF4-FFF2-40B4-BE49-F238E27FC236}">
                  <a16:creationId xmlns:a16="http://schemas.microsoft.com/office/drawing/2014/main" id="{0CE752E2-FC9F-42A0-A956-DC3652B526C2}"/>
                </a:ext>
              </a:extLst>
            </p:cNvPr>
            <p:cNvSpPr txBox="1"/>
            <p:nvPr/>
          </p:nvSpPr>
          <p:spPr>
            <a:xfrm>
              <a:off x="8857745" y="863060"/>
              <a:ext cx="613536" cy="369332"/>
            </a:xfrm>
            <a:prstGeom prst="rect">
              <a:avLst/>
            </a:prstGeom>
            <a:noFill/>
          </p:spPr>
          <p:txBody>
            <a:bodyPr wrap="none" rtlCol="0" anchor="ctr">
              <a:spAutoFit/>
            </a:bodyPr>
            <a:lstStyle/>
            <a:p>
              <a:pPr algn="ctr"/>
              <a:r>
                <a:rPr lang="en-US" b="1" dirty="0">
                  <a:solidFill>
                    <a:schemeClr val="bg1"/>
                  </a:solidFill>
                </a:rPr>
                <a:t>10%</a:t>
              </a:r>
            </a:p>
          </p:txBody>
        </p:sp>
        <p:sp>
          <p:nvSpPr>
            <p:cNvPr id="105" name="TextBox 47">
              <a:extLst>
                <a:ext uri="{FF2B5EF4-FFF2-40B4-BE49-F238E27FC236}">
                  <a16:creationId xmlns:a16="http://schemas.microsoft.com/office/drawing/2014/main" id="{8905F12C-1D02-4DA8-ABFD-8A0309B1CE98}"/>
                </a:ext>
              </a:extLst>
            </p:cNvPr>
            <p:cNvSpPr txBox="1"/>
            <p:nvPr/>
          </p:nvSpPr>
          <p:spPr>
            <a:xfrm>
              <a:off x="10274719" y="789205"/>
              <a:ext cx="680153" cy="377264"/>
            </a:xfrm>
            <a:prstGeom prst="rect">
              <a:avLst/>
            </a:prstGeom>
            <a:noFill/>
          </p:spPr>
          <p:txBody>
            <a:bodyPr wrap="square" rtlCol="0" anchor="ctr">
              <a:spAutoFit/>
            </a:bodyPr>
            <a:lstStyle/>
            <a:p>
              <a:pPr algn="ctr"/>
              <a:r>
                <a:rPr lang="en-US" b="1" dirty="0">
                  <a:solidFill>
                    <a:schemeClr val="bg1"/>
                  </a:solidFill>
                </a:rPr>
                <a:t>4%</a:t>
              </a:r>
            </a:p>
          </p:txBody>
        </p:sp>
        <p:sp>
          <p:nvSpPr>
            <p:cNvPr id="106" name="TextBox 41">
              <a:extLst>
                <a:ext uri="{FF2B5EF4-FFF2-40B4-BE49-F238E27FC236}">
                  <a16:creationId xmlns:a16="http://schemas.microsoft.com/office/drawing/2014/main" id="{2AE68987-EFCA-428F-AC1F-E3B2422AB521}"/>
                </a:ext>
              </a:extLst>
            </p:cNvPr>
            <p:cNvSpPr txBox="1"/>
            <p:nvPr/>
          </p:nvSpPr>
          <p:spPr>
            <a:xfrm>
              <a:off x="8609291" y="163004"/>
              <a:ext cx="1112643" cy="369332"/>
            </a:xfrm>
            <a:prstGeom prst="rect">
              <a:avLst/>
            </a:prstGeom>
            <a:noFill/>
          </p:spPr>
          <p:txBody>
            <a:bodyPr wrap="none" rtlCol="0" anchor="ctr">
              <a:spAutoFit/>
            </a:bodyPr>
            <a:lstStyle/>
            <a:p>
              <a:pPr algn="ctr"/>
              <a:r>
                <a:rPr lang="es-ES" b="1" dirty="0">
                  <a:solidFill>
                    <a:schemeClr val="bg2">
                      <a:lumMod val="10000"/>
                    </a:schemeClr>
                  </a:solidFill>
                </a:rPr>
                <a:t>Soltero/a</a:t>
              </a:r>
            </a:p>
          </p:txBody>
        </p:sp>
        <p:sp>
          <p:nvSpPr>
            <p:cNvPr id="107" name="TextBox 41">
              <a:extLst>
                <a:ext uri="{FF2B5EF4-FFF2-40B4-BE49-F238E27FC236}">
                  <a16:creationId xmlns:a16="http://schemas.microsoft.com/office/drawing/2014/main" id="{3D048007-C465-4508-A4A7-430EE19B5F1A}"/>
                </a:ext>
              </a:extLst>
            </p:cNvPr>
            <p:cNvSpPr txBox="1"/>
            <p:nvPr/>
          </p:nvSpPr>
          <p:spPr>
            <a:xfrm>
              <a:off x="5639523" y="181291"/>
              <a:ext cx="1149162" cy="369332"/>
            </a:xfrm>
            <a:prstGeom prst="rect">
              <a:avLst/>
            </a:prstGeom>
            <a:noFill/>
          </p:spPr>
          <p:txBody>
            <a:bodyPr wrap="none" rtlCol="0" anchor="ctr">
              <a:spAutoFit/>
            </a:bodyPr>
            <a:lstStyle/>
            <a:p>
              <a:pPr algn="ctr"/>
              <a:r>
                <a:rPr lang="es-ES" b="1" dirty="0">
                  <a:solidFill>
                    <a:schemeClr val="bg2">
                      <a:lumMod val="10000"/>
                    </a:schemeClr>
                  </a:solidFill>
                </a:rPr>
                <a:t>Casado/a</a:t>
              </a:r>
            </a:p>
          </p:txBody>
        </p:sp>
        <p:sp>
          <p:nvSpPr>
            <p:cNvPr id="108" name="TextBox 41">
              <a:extLst>
                <a:ext uri="{FF2B5EF4-FFF2-40B4-BE49-F238E27FC236}">
                  <a16:creationId xmlns:a16="http://schemas.microsoft.com/office/drawing/2014/main" id="{4B05DD10-1503-4BFF-ADF7-C5814A7DC773}"/>
                </a:ext>
              </a:extLst>
            </p:cNvPr>
            <p:cNvSpPr txBox="1"/>
            <p:nvPr/>
          </p:nvSpPr>
          <p:spPr>
            <a:xfrm>
              <a:off x="6927861" y="158419"/>
              <a:ext cx="1467068" cy="369332"/>
            </a:xfrm>
            <a:prstGeom prst="rect">
              <a:avLst/>
            </a:prstGeom>
            <a:noFill/>
          </p:spPr>
          <p:txBody>
            <a:bodyPr wrap="none" rtlCol="0" anchor="ctr">
              <a:spAutoFit/>
            </a:bodyPr>
            <a:lstStyle/>
            <a:p>
              <a:pPr algn="ctr"/>
              <a:r>
                <a:rPr lang="es-ES" b="1" dirty="0">
                  <a:solidFill>
                    <a:schemeClr val="bg2">
                      <a:lumMod val="10000"/>
                    </a:schemeClr>
                  </a:solidFill>
                </a:rPr>
                <a:t>Unión Libre</a:t>
              </a:r>
            </a:p>
          </p:txBody>
        </p:sp>
        <p:sp>
          <p:nvSpPr>
            <p:cNvPr id="109" name="TextBox 41">
              <a:extLst>
                <a:ext uri="{FF2B5EF4-FFF2-40B4-BE49-F238E27FC236}">
                  <a16:creationId xmlns:a16="http://schemas.microsoft.com/office/drawing/2014/main" id="{27FF6E11-5F59-4D3B-B8E3-D005B32D23B9}"/>
                </a:ext>
              </a:extLst>
            </p:cNvPr>
            <p:cNvSpPr txBox="1"/>
            <p:nvPr/>
          </p:nvSpPr>
          <p:spPr>
            <a:xfrm>
              <a:off x="9936296" y="194013"/>
              <a:ext cx="962606" cy="369332"/>
            </a:xfrm>
            <a:prstGeom prst="rect">
              <a:avLst/>
            </a:prstGeom>
            <a:noFill/>
          </p:spPr>
          <p:txBody>
            <a:bodyPr wrap="none" rtlCol="0" anchor="ctr">
              <a:spAutoFit/>
            </a:bodyPr>
            <a:lstStyle/>
            <a:p>
              <a:pPr algn="ctr"/>
              <a:r>
                <a:rPr lang="es-ES" b="1" dirty="0">
                  <a:solidFill>
                    <a:schemeClr val="bg2">
                      <a:lumMod val="10000"/>
                    </a:schemeClr>
                  </a:solidFill>
                </a:rPr>
                <a:t>Viudo/a</a:t>
              </a:r>
            </a:p>
          </p:txBody>
        </p:sp>
      </p:grpSp>
      <p:sp>
        <p:nvSpPr>
          <p:cNvPr id="115" name="Freeform 38">
            <a:extLst>
              <a:ext uri="{FF2B5EF4-FFF2-40B4-BE49-F238E27FC236}">
                <a16:creationId xmlns:a16="http://schemas.microsoft.com/office/drawing/2014/main" id="{51571509-1DC8-4432-8727-5BDAC9071EF8}"/>
              </a:ext>
            </a:extLst>
          </p:cNvPr>
          <p:cNvSpPr/>
          <p:nvPr/>
        </p:nvSpPr>
        <p:spPr>
          <a:xfrm>
            <a:off x="9333251" y="1258967"/>
            <a:ext cx="288621" cy="723295"/>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6" name="Imagen 115" descr="Icono Linear De La Viuda/del Viudo De La Colección Del Esquema De Las  Relaciones De Familia Línea Fina Viuda/vector Del Viudo Ais Ilustración del  Vector - Ilustración de contorno, insignia: 140056306">
            <a:extLst>
              <a:ext uri="{FF2B5EF4-FFF2-40B4-BE49-F238E27FC236}">
                <a16:creationId xmlns:a16="http://schemas.microsoft.com/office/drawing/2014/main" id="{5DD333D9-2A3A-4071-B2EC-04775A6CA19C}"/>
              </a:ext>
            </a:extLst>
          </p:cNvPr>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foregroundMark x1="40000" y1="28000" x2="40625" y2="26500"/>
                        <a14:foregroundMark x1="60875" y1="46000" x2="69500" y2="49375"/>
                        <a14:foregroundMark x1="69500" y1="49375" x2="59000" y2="48000"/>
                        <a14:foregroundMark x1="59000" y1="48000" x2="56625" y2="48500"/>
                        <a14:foregroundMark x1="63000" y1="36875" x2="67250" y2="37000"/>
                        <a14:foregroundMark x1="58875" y1="43625" x2="60375" y2="39125"/>
                        <a14:foregroundMark x1="51500" y1="53500" x2="61000" y2="52875"/>
                        <a14:foregroundMark x1="61000" y1="52875" x2="70500" y2="53125"/>
                        <a14:foregroundMark x1="70500" y1="53125" x2="71625" y2="53500"/>
                        <a14:foregroundMark x1="56125" y1="58000" x2="64750" y2="62125"/>
                        <a14:foregroundMark x1="64750" y1="62125" x2="55875" y2="59250"/>
                        <a14:foregroundMark x1="55875" y1="59250" x2="59250" y2="63500"/>
                        <a14:foregroundMark x1="36750" y1="49750" x2="38750" y2="59125"/>
                        <a14:foregroundMark x1="38750" y1="59125" x2="29875" y2="64125"/>
                        <a14:foregroundMark x1="29875" y1="64125" x2="27125" y2="63000"/>
                        <a14:foregroundMark x1="35250" y1="49625" x2="34875" y2="36500"/>
                        <a14:foregroundMark x1="38750" y1="37375" x2="42875" y2="46000"/>
                        <a14:foregroundMark x1="42875" y1="46000" x2="49000" y2="50125"/>
                      </a14:backgroundRemoval>
                    </a14:imgEffect>
                  </a14:imgLayer>
                </a14:imgProps>
              </a:ext>
              <a:ext uri="{28A0092B-C50C-407E-A947-70E740481C1C}">
                <a14:useLocalDpi xmlns:a14="http://schemas.microsoft.com/office/drawing/2010/main" val="0"/>
              </a:ext>
            </a:extLst>
          </a:blip>
          <a:srcRect l="18055" t="20139" r="20139" b="25694"/>
          <a:stretch/>
        </p:blipFill>
        <p:spPr bwMode="auto">
          <a:xfrm>
            <a:off x="10425999" y="1216171"/>
            <a:ext cx="1044779" cy="913309"/>
          </a:xfrm>
          <a:prstGeom prst="rect">
            <a:avLst/>
          </a:prstGeom>
          <a:noFill/>
          <a:ln>
            <a:noFill/>
          </a:ln>
          <a:extLst>
            <a:ext uri="{53640926-AAD7-44D8-BBD7-CCE9431645EC}">
              <a14:shadowObscured xmlns:a14="http://schemas.microsoft.com/office/drawing/2010/main"/>
            </a:ext>
          </a:extLst>
        </p:spPr>
      </p:pic>
      <p:pic>
        <p:nvPicPr>
          <p:cNvPr id="1026" name="Picture 2" descr="Damivago Nº 480: Jefe del Hogar - Damivago">
            <a:extLst>
              <a:ext uri="{FF2B5EF4-FFF2-40B4-BE49-F238E27FC236}">
                <a16:creationId xmlns:a16="http://schemas.microsoft.com/office/drawing/2014/main" id="{967F22A1-F5B7-4E29-8F5A-4F99DAE7FC54}"/>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4165" t="3115" r="17930" b="79370"/>
          <a:stretch/>
        </p:blipFill>
        <p:spPr bwMode="auto">
          <a:xfrm>
            <a:off x="1180546" y="2444848"/>
            <a:ext cx="1616039" cy="394922"/>
          </a:xfrm>
          <a:prstGeom prst="rect">
            <a:avLst/>
          </a:prstGeom>
          <a:noFill/>
          <a:extLst>
            <a:ext uri="{909E8E84-426E-40DD-AFC4-6F175D3DCCD1}">
              <a14:hiddenFill xmlns:a14="http://schemas.microsoft.com/office/drawing/2010/main">
                <a:solidFill>
                  <a:srgbClr val="FFFFFF"/>
                </a:solidFill>
              </a14:hiddenFill>
            </a:ext>
          </a:extLst>
        </p:spPr>
      </p:pic>
      <p:sp>
        <p:nvSpPr>
          <p:cNvPr id="117" name="Parallelogram 15">
            <a:extLst>
              <a:ext uri="{FF2B5EF4-FFF2-40B4-BE49-F238E27FC236}">
                <a16:creationId xmlns:a16="http://schemas.microsoft.com/office/drawing/2014/main" id="{25127181-509E-4F44-B83D-65BB809FCF66}"/>
              </a:ext>
            </a:extLst>
          </p:cNvPr>
          <p:cNvSpPr/>
          <p:nvPr/>
        </p:nvSpPr>
        <p:spPr>
          <a:xfrm rot="16200000">
            <a:off x="1192186" y="5121805"/>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8" name="Graphic 11">
            <a:extLst>
              <a:ext uri="{FF2B5EF4-FFF2-40B4-BE49-F238E27FC236}">
                <a16:creationId xmlns:a16="http://schemas.microsoft.com/office/drawing/2014/main" id="{A14BB216-4EB7-4285-B712-C46C35C05759}"/>
              </a:ext>
            </a:extLst>
          </p:cNvPr>
          <p:cNvSpPr/>
          <p:nvPr/>
        </p:nvSpPr>
        <p:spPr>
          <a:xfrm>
            <a:off x="2855421" y="1059906"/>
            <a:ext cx="893398" cy="2066946"/>
          </a:xfrm>
          <a:custGeom>
            <a:avLst/>
            <a:gdLst>
              <a:gd name="connsiteX0" fmla="*/ 1732970 w 1743075"/>
              <a:gd name="connsiteY0" fmla="*/ 1329937 h 4495800"/>
              <a:gd name="connsiteX1" fmla="*/ 1726302 w 1743075"/>
              <a:gd name="connsiteY1" fmla="*/ 1291837 h 4495800"/>
              <a:gd name="connsiteX2" fmla="*/ 1698680 w 1743075"/>
              <a:gd name="connsiteY2" fmla="*/ 1230877 h 4495800"/>
              <a:gd name="connsiteX3" fmla="*/ 1666295 w 1743075"/>
              <a:gd name="connsiteY3" fmla="*/ 1177537 h 4495800"/>
              <a:gd name="connsiteX4" fmla="*/ 1643435 w 1743075"/>
              <a:gd name="connsiteY4" fmla="*/ 1128959 h 4495800"/>
              <a:gd name="connsiteX5" fmla="*/ 1636767 w 1743075"/>
              <a:gd name="connsiteY5" fmla="*/ 1117529 h 4495800"/>
              <a:gd name="connsiteX6" fmla="*/ 1595810 w 1743075"/>
              <a:gd name="connsiteY6" fmla="*/ 1023232 h 4495800"/>
              <a:gd name="connsiteX7" fmla="*/ 1586285 w 1743075"/>
              <a:gd name="connsiteY7" fmla="*/ 1007039 h 4495800"/>
              <a:gd name="connsiteX8" fmla="*/ 1573902 w 1743075"/>
              <a:gd name="connsiteY8" fmla="*/ 972749 h 4495800"/>
              <a:gd name="connsiteX9" fmla="*/ 1560567 w 1743075"/>
              <a:gd name="connsiteY9" fmla="*/ 923219 h 4495800"/>
              <a:gd name="connsiteX10" fmla="*/ 1550090 w 1743075"/>
              <a:gd name="connsiteY10" fmla="*/ 880357 h 4495800"/>
              <a:gd name="connsiteX11" fmla="*/ 1547232 w 1743075"/>
              <a:gd name="connsiteY11" fmla="*/ 863212 h 4495800"/>
              <a:gd name="connsiteX12" fmla="*/ 1508180 w 1743075"/>
              <a:gd name="connsiteY12" fmla="*/ 747959 h 4495800"/>
              <a:gd name="connsiteX13" fmla="*/ 1468175 w 1743075"/>
              <a:gd name="connsiteY13" fmla="*/ 705097 h 4495800"/>
              <a:gd name="connsiteX14" fmla="*/ 1428170 w 1743075"/>
              <a:gd name="connsiteY14" fmla="*/ 685094 h 4495800"/>
              <a:gd name="connsiteX15" fmla="*/ 1380545 w 1743075"/>
              <a:gd name="connsiteY15" fmla="*/ 669854 h 4495800"/>
              <a:gd name="connsiteX16" fmla="*/ 1303392 w 1743075"/>
              <a:gd name="connsiteY16" fmla="*/ 650804 h 4495800"/>
              <a:gd name="connsiteX17" fmla="*/ 1301487 w 1743075"/>
              <a:gd name="connsiteY17" fmla="*/ 649852 h 4495800"/>
              <a:gd name="connsiteX18" fmla="*/ 1223382 w 1743075"/>
              <a:gd name="connsiteY18" fmla="*/ 629849 h 4495800"/>
              <a:gd name="connsiteX19" fmla="*/ 1160517 w 1743075"/>
              <a:gd name="connsiteY19" fmla="*/ 610799 h 4495800"/>
              <a:gd name="connsiteX20" fmla="*/ 1101462 w 1743075"/>
              <a:gd name="connsiteY20" fmla="*/ 511739 h 4495800"/>
              <a:gd name="connsiteX21" fmla="*/ 1106225 w 1743075"/>
              <a:gd name="connsiteY21" fmla="*/ 422204 h 4495800"/>
              <a:gd name="connsiteX22" fmla="*/ 1119560 w 1743075"/>
              <a:gd name="connsiteY22" fmla="*/ 398392 h 4495800"/>
              <a:gd name="connsiteX23" fmla="*/ 1150040 w 1743075"/>
              <a:gd name="connsiteY23" fmla="*/ 352672 h 4495800"/>
              <a:gd name="connsiteX24" fmla="*/ 1155755 w 1743075"/>
              <a:gd name="connsiteY24" fmla="*/ 326002 h 4495800"/>
              <a:gd name="connsiteX25" fmla="*/ 1153850 w 1743075"/>
              <a:gd name="connsiteY25" fmla="*/ 263137 h 4495800"/>
              <a:gd name="connsiteX26" fmla="*/ 1135752 w 1743075"/>
              <a:gd name="connsiteY26" fmla="*/ 252659 h 4495800"/>
              <a:gd name="connsiteX27" fmla="*/ 1124322 w 1743075"/>
              <a:gd name="connsiteY27" fmla="*/ 241229 h 4495800"/>
              <a:gd name="connsiteX28" fmla="*/ 1125275 w 1743075"/>
              <a:gd name="connsiteY28" fmla="*/ 203129 h 4495800"/>
              <a:gd name="connsiteX29" fmla="*/ 1124322 w 1743075"/>
              <a:gd name="connsiteY29" fmla="*/ 182174 h 4495800"/>
              <a:gd name="connsiteX30" fmla="*/ 1074792 w 1743075"/>
              <a:gd name="connsiteY30" fmla="*/ 56444 h 4495800"/>
              <a:gd name="connsiteX31" fmla="*/ 1048122 w 1743075"/>
              <a:gd name="connsiteY31" fmla="*/ 37394 h 4495800"/>
              <a:gd name="connsiteX32" fmla="*/ 1005260 w 1743075"/>
              <a:gd name="connsiteY32" fmla="*/ 20249 h 4495800"/>
              <a:gd name="connsiteX33" fmla="*/ 873815 w 1743075"/>
              <a:gd name="connsiteY33" fmla="*/ 24059 h 4495800"/>
              <a:gd name="connsiteX34" fmla="*/ 782375 w 1743075"/>
              <a:gd name="connsiteY34" fmla="*/ 104069 h 4495800"/>
              <a:gd name="connsiteX35" fmla="*/ 775707 w 1743075"/>
              <a:gd name="connsiteY35" fmla="*/ 117404 h 4495800"/>
              <a:gd name="connsiteX36" fmla="*/ 769040 w 1743075"/>
              <a:gd name="connsiteY36" fmla="*/ 159314 h 4495800"/>
              <a:gd name="connsiteX37" fmla="*/ 759515 w 1743075"/>
              <a:gd name="connsiteY37" fmla="*/ 293617 h 4495800"/>
              <a:gd name="connsiteX38" fmla="*/ 759515 w 1743075"/>
              <a:gd name="connsiteY38" fmla="*/ 297427 h 4495800"/>
              <a:gd name="connsiteX39" fmla="*/ 762372 w 1743075"/>
              <a:gd name="connsiteY39" fmla="*/ 370769 h 4495800"/>
              <a:gd name="connsiteX40" fmla="*/ 786185 w 1743075"/>
              <a:gd name="connsiteY40" fmla="*/ 424109 h 4495800"/>
              <a:gd name="connsiteX41" fmla="*/ 799520 w 1743075"/>
              <a:gd name="connsiteY41" fmla="*/ 446969 h 4495800"/>
              <a:gd name="connsiteX42" fmla="*/ 811902 w 1743075"/>
              <a:gd name="connsiteY42" fmla="*/ 517454 h 4495800"/>
              <a:gd name="connsiteX43" fmla="*/ 806187 w 1743075"/>
              <a:gd name="connsiteY43" fmla="*/ 540314 h 4495800"/>
              <a:gd name="connsiteX44" fmla="*/ 729035 w 1743075"/>
              <a:gd name="connsiteY44" fmla="*/ 576509 h 4495800"/>
              <a:gd name="connsiteX45" fmla="*/ 717605 w 1743075"/>
              <a:gd name="connsiteY45" fmla="*/ 579367 h 4495800"/>
              <a:gd name="connsiteX46" fmla="*/ 546155 w 1743075"/>
              <a:gd name="connsiteY46" fmla="*/ 617467 h 4495800"/>
              <a:gd name="connsiteX47" fmla="*/ 469955 w 1743075"/>
              <a:gd name="connsiteY47" fmla="*/ 627944 h 4495800"/>
              <a:gd name="connsiteX48" fmla="*/ 396612 w 1743075"/>
              <a:gd name="connsiteY48" fmla="*/ 646994 h 4495800"/>
              <a:gd name="connsiteX49" fmla="*/ 348035 w 1743075"/>
              <a:gd name="connsiteY49" fmla="*/ 688904 h 4495800"/>
              <a:gd name="connsiteX50" fmla="*/ 311840 w 1743075"/>
              <a:gd name="connsiteY50" fmla="*/ 807014 h 4495800"/>
              <a:gd name="connsiteX51" fmla="*/ 287075 w 1743075"/>
              <a:gd name="connsiteY51" fmla="*/ 848924 h 4495800"/>
              <a:gd name="connsiteX52" fmla="*/ 246117 w 1743075"/>
              <a:gd name="connsiteY52" fmla="*/ 896549 h 4495800"/>
              <a:gd name="connsiteX53" fmla="*/ 233735 w 1743075"/>
              <a:gd name="connsiteY53" fmla="*/ 922267 h 4495800"/>
              <a:gd name="connsiteX54" fmla="*/ 164202 w 1743075"/>
              <a:gd name="connsiteY54" fmla="*/ 1008944 h 4495800"/>
              <a:gd name="connsiteX55" fmla="*/ 152772 w 1743075"/>
              <a:gd name="connsiteY55" fmla="*/ 1024184 h 4495800"/>
              <a:gd name="connsiteX56" fmla="*/ 81335 w 1743075"/>
              <a:gd name="connsiteY56" fmla="*/ 1130864 h 4495800"/>
              <a:gd name="connsiteX57" fmla="*/ 10850 w 1743075"/>
              <a:gd name="connsiteY57" fmla="*/ 1280407 h 4495800"/>
              <a:gd name="connsiteX58" fmla="*/ 27042 w 1743075"/>
              <a:gd name="connsiteY58" fmla="*/ 1395659 h 4495800"/>
              <a:gd name="connsiteX59" fmla="*/ 61332 w 1743075"/>
              <a:gd name="connsiteY59" fmla="*/ 1453762 h 4495800"/>
              <a:gd name="connsiteX60" fmla="*/ 74667 w 1743075"/>
              <a:gd name="connsiteY60" fmla="*/ 1474717 h 4495800"/>
              <a:gd name="connsiteX61" fmla="*/ 97527 w 1743075"/>
              <a:gd name="connsiteY61" fmla="*/ 1509007 h 4495800"/>
              <a:gd name="connsiteX62" fmla="*/ 108005 w 1743075"/>
              <a:gd name="connsiteY62" fmla="*/ 1522342 h 4495800"/>
              <a:gd name="connsiteX63" fmla="*/ 162297 w 1743075"/>
              <a:gd name="connsiteY63" fmla="*/ 1602352 h 4495800"/>
              <a:gd name="connsiteX64" fmla="*/ 201350 w 1743075"/>
              <a:gd name="connsiteY64" fmla="*/ 1654739 h 4495800"/>
              <a:gd name="connsiteX65" fmla="*/ 288980 w 1743075"/>
              <a:gd name="connsiteY65" fmla="*/ 1768087 h 4495800"/>
              <a:gd name="connsiteX66" fmla="*/ 300410 w 1743075"/>
              <a:gd name="connsiteY66" fmla="*/ 1810949 h 4495800"/>
              <a:gd name="connsiteX67" fmla="*/ 288027 w 1743075"/>
              <a:gd name="connsiteY67" fmla="*/ 1909057 h 4495800"/>
              <a:gd name="connsiteX68" fmla="*/ 279455 w 1743075"/>
              <a:gd name="connsiteY68" fmla="*/ 2064314 h 4495800"/>
              <a:gd name="connsiteX69" fmla="*/ 277550 w 1743075"/>
              <a:gd name="connsiteY69" fmla="*/ 2079554 h 4495800"/>
              <a:gd name="connsiteX70" fmla="*/ 266120 w 1743075"/>
              <a:gd name="connsiteY70" fmla="*/ 2192902 h 4495800"/>
              <a:gd name="connsiteX71" fmla="*/ 265167 w 1743075"/>
              <a:gd name="connsiteY71" fmla="*/ 2338634 h 4495800"/>
              <a:gd name="connsiteX72" fmla="*/ 251832 w 1743075"/>
              <a:gd name="connsiteY72" fmla="*/ 2463412 h 4495800"/>
              <a:gd name="connsiteX73" fmla="*/ 268025 w 1743075"/>
              <a:gd name="connsiteY73" fmla="*/ 2496749 h 4495800"/>
              <a:gd name="connsiteX74" fmla="*/ 358512 w 1743075"/>
              <a:gd name="connsiteY74" fmla="*/ 2521514 h 4495800"/>
              <a:gd name="connsiteX75" fmla="*/ 377562 w 1743075"/>
              <a:gd name="connsiteY75" fmla="*/ 2525324 h 4495800"/>
              <a:gd name="connsiteX76" fmla="*/ 467097 w 1743075"/>
              <a:gd name="connsiteY76" fmla="*/ 2499607 h 4495800"/>
              <a:gd name="connsiteX77" fmla="*/ 496625 w 1743075"/>
              <a:gd name="connsiteY77" fmla="*/ 2472937 h 4495800"/>
              <a:gd name="connsiteX78" fmla="*/ 498530 w 1743075"/>
              <a:gd name="connsiteY78" fmla="*/ 2500559 h 4495800"/>
              <a:gd name="connsiteX79" fmla="*/ 497577 w 1743075"/>
              <a:gd name="connsiteY79" fmla="*/ 2653912 h 4495800"/>
              <a:gd name="connsiteX80" fmla="*/ 491862 w 1743075"/>
              <a:gd name="connsiteY80" fmla="*/ 2752972 h 4495800"/>
              <a:gd name="connsiteX81" fmla="*/ 489957 w 1743075"/>
              <a:gd name="connsiteY81" fmla="*/ 2915849 h 4495800"/>
              <a:gd name="connsiteX82" fmla="*/ 483290 w 1743075"/>
              <a:gd name="connsiteY82" fmla="*/ 3303517 h 4495800"/>
              <a:gd name="connsiteX83" fmla="*/ 483290 w 1743075"/>
              <a:gd name="connsiteY83" fmla="*/ 3423532 h 4495800"/>
              <a:gd name="connsiteX84" fmla="*/ 489005 w 1743075"/>
              <a:gd name="connsiteY84" fmla="*/ 3666419 h 4495800"/>
              <a:gd name="connsiteX85" fmla="*/ 497577 w 1743075"/>
              <a:gd name="connsiteY85" fmla="*/ 3953122 h 4495800"/>
              <a:gd name="connsiteX86" fmla="*/ 498530 w 1743075"/>
              <a:gd name="connsiteY86" fmla="*/ 3964552 h 4495800"/>
              <a:gd name="connsiteX87" fmla="*/ 505197 w 1743075"/>
              <a:gd name="connsiteY87" fmla="*/ 4019797 h 4495800"/>
              <a:gd name="connsiteX88" fmla="*/ 507102 w 1743075"/>
              <a:gd name="connsiteY88" fmla="*/ 4083614 h 4495800"/>
              <a:gd name="connsiteX89" fmla="*/ 513770 w 1743075"/>
              <a:gd name="connsiteY89" fmla="*/ 4111237 h 4495800"/>
              <a:gd name="connsiteX90" fmla="*/ 539487 w 1743075"/>
              <a:gd name="connsiteY90" fmla="*/ 4176959 h 4495800"/>
              <a:gd name="connsiteX91" fmla="*/ 562347 w 1743075"/>
              <a:gd name="connsiteY91" fmla="*/ 4278877 h 4495800"/>
              <a:gd name="connsiteX92" fmla="*/ 561395 w 1743075"/>
              <a:gd name="connsiteY92" fmla="*/ 4299832 h 4495800"/>
              <a:gd name="connsiteX93" fmla="*/ 551870 w 1743075"/>
              <a:gd name="connsiteY93" fmla="*/ 4354124 h 4495800"/>
              <a:gd name="connsiteX94" fmla="*/ 583302 w 1743075"/>
              <a:gd name="connsiteY94" fmla="*/ 4404607 h 4495800"/>
              <a:gd name="connsiteX95" fmla="*/ 600447 w 1743075"/>
              <a:gd name="connsiteY95" fmla="*/ 4423657 h 4495800"/>
              <a:gd name="connsiteX96" fmla="*/ 628070 w 1743075"/>
              <a:gd name="connsiteY96" fmla="*/ 4459852 h 4495800"/>
              <a:gd name="connsiteX97" fmla="*/ 690935 w 1743075"/>
              <a:gd name="connsiteY97" fmla="*/ 4483664 h 4495800"/>
              <a:gd name="connsiteX98" fmla="*/ 762372 w 1743075"/>
              <a:gd name="connsiteY98" fmla="*/ 4492237 h 4495800"/>
              <a:gd name="connsiteX99" fmla="*/ 898580 w 1743075"/>
              <a:gd name="connsiteY99" fmla="*/ 4493189 h 4495800"/>
              <a:gd name="connsiteX100" fmla="*/ 913820 w 1743075"/>
              <a:gd name="connsiteY100" fmla="*/ 4464614 h 4495800"/>
              <a:gd name="connsiteX101" fmla="*/ 901437 w 1743075"/>
              <a:gd name="connsiteY101" fmla="*/ 4434134 h 4495800"/>
              <a:gd name="connsiteX102" fmla="*/ 869052 w 1743075"/>
              <a:gd name="connsiteY102" fmla="*/ 4351267 h 4495800"/>
              <a:gd name="connsiteX103" fmla="*/ 859527 w 1743075"/>
              <a:gd name="connsiteY103" fmla="*/ 4338884 h 4495800"/>
              <a:gd name="connsiteX104" fmla="*/ 811902 w 1743075"/>
              <a:gd name="connsiteY104" fmla="*/ 4263637 h 4495800"/>
              <a:gd name="connsiteX105" fmla="*/ 812855 w 1743075"/>
              <a:gd name="connsiteY105" fmla="*/ 4206487 h 4495800"/>
              <a:gd name="connsiteX106" fmla="*/ 823332 w 1743075"/>
              <a:gd name="connsiteY106" fmla="*/ 4165529 h 4495800"/>
              <a:gd name="connsiteX107" fmla="*/ 841430 w 1743075"/>
              <a:gd name="connsiteY107" fmla="*/ 4050277 h 4495800"/>
              <a:gd name="connsiteX108" fmla="*/ 849050 w 1743075"/>
              <a:gd name="connsiteY108" fmla="*/ 3982649 h 4495800"/>
              <a:gd name="connsiteX109" fmla="*/ 837620 w 1743075"/>
              <a:gd name="connsiteY109" fmla="*/ 3734999 h 4495800"/>
              <a:gd name="connsiteX110" fmla="*/ 826190 w 1743075"/>
              <a:gd name="connsiteY110" fmla="*/ 3662609 h 4495800"/>
              <a:gd name="connsiteX111" fmla="*/ 807140 w 1743075"/>
              <a:gd name="connsiteY111" fmla="*/ 3601649 h 4495800"/>
              <a:gd name="connsiteX112" fmla="*/ 789995 w 1743075"/>
              <a:gd name="connsiteY112" fmla="*/ 3537832 h 4495800"/>
              <a:gd name="connsiteX113" fmla="*/ 786185 w 1743075"/>
              <a:gd name="connsiteY113" fmla="*/ 3494017 h 4495800"/>
              <a:gd name="connsiteX114" fmla="*/ 790947 w 1743075"/>
              <a:gd name="connsiteY114" fmla="*/ 3454012 h 4495800"/>
              <a:gd name="connsiteX115" fmla="*/ 798567 w 1743075"/>
              <a:gd name="connsiteY115" fmla="*/ 3393052 h 4495800"/>
              <a:gd name="connsiteX116" fmla="*/ 799520 w 1743075"/>
              <a:gd name="connsiteY116" fmla="*/ 3274942 h 4495800"/>
              <a:gd name="connsiteX117" fmla="*/ 803330 w 1743075"/>
              <a:gd name="connsiteY117" fmla="*/ 3260654 h 4495800"/>
              <a:gd name="connsiteX118" fmla="*/ 819522 w 1743075"/>
              <a:gd name="connsiteY118" fmla="*/ 3223507 h 4495800"/>
              <a:gd name="connsiteX119" fmla="*/ 825237 w 1743075"/>
              <a:gd name="connsiteY119" fmla="*/ 3178739 h 4495800"/>
              <a:gd name="connsiteX120" fmla="*/ 903342 w 1743075"/>
              <a:gd name="connsiteY120" fmla="*/ 2818694 h 4495800"/>
              <a:gd name="connsiteX121" fmla="*/ 921440 w 1743075"/>
              <a:gd name="connsiteY121" fmla="*/ 2752019 h 4495800"/>
              <a:gd name="connsiteX122" fmla="*/ 927155 w 1743075"/>
              <a:gd name="connsiteY122" fmla="*/ 2753924 h 4495800"/>
              <a:gd name="connsiteX123" fmla="*/ 917630 w 1743075"/>
              <a:gd name="connsiteY123" fmla="*/ 2838697 h 4495800"/>
              <a:gd name="connsiteX124" fmla="*/ 899532 w 1743075"/>
              <a:gd name="connsiteY124" fmla="*/ 3093967 h 4495800"/>
              <a:gd name="connsiteX125" fmla="*/ 902390 w 1743075"/>
              <a:gd name="connsiteY125" fmla="*/ 3124447 h 4495800"/>
              <a:gd name="connsiteX126" fmla="*/ 893817 w 1743075"/>
              <a:gd name="connsiteY126" fmla="*/ 3190169 h 4495800"/>
              <a:gd name="connsiteX127" fmla="*/ 894770 w 1743075"/>
              <a:gd name="connsiteY127" fmla="*/ 3224459 h 4495800"/>
              <a:gd name="connsiteX128" fmla="*/ 905247 w 1743075"/>
              <a:gd name="connsiteY128" fmla="*/ 3328282 h 4495800"/>
              <a:gd name="connsiteX129" fmla="*/ 905247 w 1743075"/>
              <a:gd name="connsiteY129" fmla="*/ 3412102 h 4495800"/>
              <a:gd name="connsiteX130" fmla="*/ 913820 w 1743075"/>
              <a:gd name="connsiteY130" fmla="*/ 3633082 h 4495800"/>
              <a:gd name="connsiteX131" fmla="*/ 919535 w 1743075"/>
              <a:gd name="connsiteY131" fmla="*/ 3730237 h 4495800"/>
              <a:gd name="connsiteX132" fmla="*/ 916677 w 1743075"/>
              <a:gd name="connsiteY132" fmla="*/ 3760717 h 4495800"/>
              <a:gd name="connsiteX133" fmla="*/ 896675 w 1743075"/>
              <a:gd name="connsiteY133" fmla="*/ 3862634 h 4495800"/>
              <a:gd name="connsiteX134" fmla="*/ 883340 w 1743075"/>
              <a:gd name="connsiteY134" fmla="*/ 4033132 h 4495800"/>
              <a:gd name="connsiteX135" fmla="*/ 855717 w 1743075"/>
              <a:gd name="connsiteY135" fmla="*/ 4201724 h 4495800"/>
              <a:gd name="connsiteX136" fmla="*/ 880482 w 1743075"/>
              <a:gd name="connsiteY136" fmla="*/ 4262684 h 4495800"/>
              <a:gd name="connsiteX137" fmla="*/ 936680 w 1743075"/>
              <a:gd name="connsiteY137" fmla="*/ 4289354 h 4495800"/>
              <a:gd name="connsiteX138" fmla="*/ 979542 w 1743075"/>
              <a:gd name="connsiteY138" fmla="*/ 4295069 h 4495800"/>
              <a:gd name="connsiteX139" fmla="*/ 1015737 w 1743075"/>
              <a:gd name="connsiteY139" fmla="*/ 4306499 h 4495800"/>
              <a:gd name="connsiteX140" fmla="*/ 1038597 w 1743075"/>
              <a:gd name="connsiteY140" fmla="*/ 4339837 h 4495800"/>
              <a:gd name="connsiteX141" fmla="*/ 1059552 w 1743075"/>
              <a:gd name="connsiteY141" fmla="*/ 4361744 h 4495800"/>
              <a:gd name="connsiteX142" fmla="*/ 1170995 w 1743075"/>
              <a:gd name="connsiteY142" fmla="*/ 4391272 h 4495800"/>
              <a:gd name="connsiteX143" fmla="*/ 1283390 w 1743075"/>
              <a:gd name="connsiteY143" fmla="*/ 4390319 h 4495800"/>
              <a:gd name="connsiteX144" fmla="*/ 1321490 w 1743075"/>
              <a:gd name="connsiteY144" fmla="*/ 4385557 h 4495800"/>
              <a:gd name="connsiteX145" fmla="*/ 1333872 w 1743075"/>
              <a:gd name="connsiteY145" fmla="*/ 4358887 h 4495800"/>
              <a:gd name="connsiteX146" fmla="*/ 1317680 w 1743075"/>
              <a:gd name="connsiteY146" fmla="*/ 4324597 h 4495800"/>
              <a:gd name="connsiteX147" fmla="*/ 1297677 w 1743075"/>
              <a:gd name="connsiteY147" fmla="*/ 4296974 h 4495800"/>
              <a:gd name="connsiteX148" fmla="*/ 1258625 w 1743075"/>
              <a:gd name="connsiteY148" fmla="*/ 4268399 h 4495800"/>
              <a:gd name="connsiteX149" fmla="*/ 1196712 w 1743075"/>
              <a:gd name="connsiteY149" fmla="*/ 4203629 h 4495800"/>
              <a:gd name="connsiteX150" fmla="*/ 1195760 w 1743075"/>
              <a:gd name="connsiteY150" fmla="*/ 4201724 h 4495800"/>
              <a:gd name="connsiteX151" fmla="*/ 1173852 w 1743075"/>
              <a:gd name="connsiteY151" fmla="*/ 4137907 h 4495800"/>
              <a:gd name="connsiteX152" fmla="*/ 1159565 w 1743075"/>
              <a:gd name="connsiteY152" fmla="*/ 4061707 h 4495800"/>
              <a:gd name="connsiteX153" fmla="*/ 1165280 w 1743075"/>
              <a:gd name="connsiteY153" fmla="*/ 4002652 h 4495800"/>
              <a:gd name="connsiteX154" fmla="*/ 1172900 w 1743075"/>
              <a:gd name="connsiteY154" fmla="*/ 3971219 h 4495800"/>
              <a:gd name="connsiteX155" fmla="*/ 1185282 w 1743075"/>
              <a:gd name="connsiteY155" fmla="*/ 3875017 h 4495800"/>
              <a:gd name="connsiteX156" fmla="*/ 1194807 w 1743075"/>
              <a:gd name="connsiteY156" fmla="*/ 3808342 h 4495800"/>
              <a:gd name="connsiteX157" fmla="*/ 1204332 w 1743075"/>
              <a:gd name="connsiteY157" fmla="*/ 3674992 h 4495800"/>
              <a:gd name="connsiteX158" fmla="*/ 1206237 w 1743075"/>
              <a:gd name="connsiteY158" fmla="*/ 3661657 h 4495800"/>
              <a:gd name="connsiteX159" fmla="*/ 1226240 w 1743075"/>
              <a:gd name="connsiteY159" fmla="*/ 3498779 h 4495800"/>
              <a:gd name="connsiteX160" fmla="*/ 1231002 w 1743075"/>
              <a:gd name="connsiteY160" fmla="*/ 3436867 h 4495800"/>
              <a:gd name="connsiteX161" fmla="*/ 1230050 w 1743075"/>
              <a:gd name="connsiteY161" fmla="*/ 3412102 h 4495800"/>
              <a:gd name="connsiteX162" fmla="*/ 1225287 w 1743075"/>
              <a:gd name="connsiteY162" fmla="*/ 3374002 h 4495800"/>
              <a:gd name="connsiteX163" fmla="*/ 1225287 w 1743075"/>
              <a:gd name="connsiteY163" fmla="*/ 3293992 h 4495800"/>
              <a:gd name="connsiteX164" fmla="*/ 1231955 w 1743075"/>
              <a:gd name="connsiteY164" fmla="*/ 3253987 h 4495800"/>
              <a:gd name="connsiteX165" fmla="*/ 1239575 w 1743075"/>
              <a:gd name="connsiteY165" fmla="*/ 3222554 h 4495800"/>
              <a:gd name="connsiteX166" fmla="*/ 1248147 w 1743075"/>
              <a:gd name="connsiteY166" fmla="*/ 3120637 h 4495800"/>
              <a:gd name="connsiteX167" fmla="*/ 1250052 w 1743075"/>
              <a:gd name="connsiteY167" fmla="*/ 3109207 h 4495800"/>
              <a:gd name="connsiteX168" fmla="*/ 1263387 w 1743075"/>
              <a:gd name="connsiteY168" fmla="*/ 3019672 h 4495800"/>
              <a:gd name="connsiteX169" fmla="*/ 1274817 w 1743075"/>
              <a:gd name="connsiteY169" fmla="*/ 2951092 h 4495800"/>
              <a:gd name="connsiteX170" fmla="*/ 1287200 w 1743075"/>
              <a:gd name="connsiteY170" fmla="*/ 2882512 h 4495800"/>
              <a:gd name="connsiteX171" fmla="*/ 1289105 w 1743075"/>
              <a:gd name="connsiteY171" fmla="*/ 2861557 h 4495800"/>
              <a:gd name="connsiteX172" fmla="*/ 1302440 w 1743075"/>
              <a:gd name="connsiteY172" fmla="*/ 2764402 h 4495800"/>
              <a:gd name="connsiteX173" fmla="*/ 1308155 w 1743075"/>
              <a:gd name="connsiteY173" fmla="*/ 2728207 h 4495800"/>
              <a:gd name="connsiteX174" fmla="*/ 1317680 w 1743075"/>
              <a:gd name="connsiteY174" fmla="*/ 2672962 h 4495800"/>
              <a:gd name="connsiteX175" fmla="*/ 1328157 w 1743075"/>
              <a:gd name="connsiteY175" fmla="*/ 2557709 h 4495800"/>
              <a:gd name="connsiteX176" fmla="*/ 1329110 w 1743075"/>
              <a:gd name="connsiteY176" fmla="*/ 2553899 h 4495800"/>
              <a:gd name="connsiteX177" fmla="*/ 1348160 w 1743075"/>
              <a:gd name="connsiteY177" fmla="*/ 2535802 h 4495800"/>
              <a:gd name="connsiteX178" fmla="*/ 1445315 w 1743075"/>
              <a:gd name="connsiteY178" fmla="*/ 2494844 h 4495800"/>
              <a:gd name="connsiteX179" fmla="*/ 1474842 w 1743075"/>
              <a:gd name="connsiteY179" fmla="*/ 2438647 h 4495800"/>
              <a:gd name="connsiteX180" fmla="*/ 1470080 w 1743075"/>
              <a:gd name="connsiteY180" fmla="*/ 2388164 h 4495800"/>
              <a:gd name="connsiteX181" fmla="*/ 1468175 w 1743075"/>
              <a:gd name="connsiteY181" fmla="*/ 2351017 h 4495800"/>
              <a:gd name="connsiteX182" fmla="*/ 1460555 w 1743075"/>
              <a:gd name="connsiteY182" fmla="*/ 1997639 h 4495800"/>
              <a:gd name="connsiteX183" fmla="*/ 1460555 w 1743075"/>
              <a:gd name="connsiteY183" fmla="*/ 1976684 h 4495800"/>
              <a:gd name="connsiteX184" fmla="*/ 1471985 w 1743075"/>
              <a:gd name="connsiteY184" fmla="*/ 1951919 h 4495800"/>
              <a:gd name="connsiteX185" fmla="*/ 1495797 w 1743075"/>
              <a:gd name="connsiteY185" fmla="*/ 1918582 h 4495800"/>
              <a:gd name="connsiteX186" fmla="*/ 1513895 w 1743075"/>
              <a:gd name="connsiteY186" fmla="*/ 1884292 h 4495800"/>
              <a:gd name="connsiteX187" fmla="*/ 1573902 w 1743075"/>
              <a:gd name="connsiteY187" fmla="*/ 1793804 h 4495800"/>
              <a:gd name="connsiteX188" fmla="*/ 1599620 w 1743075"/>
              <a:gd name="connsiteY188" fmla="*/ 1739512 h 4495800"/>
              <a:gd name="connsiteX189" fmla="*/ 1692965 w 1743075"/>
              <a:gd name="connsiteY189" fmla="*/ 1561394 h 4495800"/>
              <a:gd name="connsiteX190" fmla="*/ 1714872 w 1743075"/>
              <a:gd name="connsiteY190" fmla="*/ 1491862 h 4495800"/>
              <a:gd name="connsiteX191" fmla="*/ 1729160 w 1743075"/>
              <a:gd name="connsiteY191" fmla="*/ 1408042 h 4495800"/>
              <a:gd name="connsiteX192" fmla="*/ 1732970 w 1743075"/>
              <a:gd name="connsiteY192" fmla="*/ 1329937 h 4495800"/>
              <a:gd name="connsiteX193" fmla="*/ 373752 w 1743075"/>
              <a:gd name="connsiteY193" fmla="*/ 1452809 h 4495800"/>
              <a:gd name="connsiteX194" fmla="*/ 367085 w 1743075"/>
              <a:gd name="connsiteY194" fmla="*/ 1460429 h 4495800"/>
              <a:gd name="connsiteX195" fmla="*/ 361370 w 1743075"/>
              <a:gd name="connsiteY195" fmla="*/ 1453762 h 4495800"/>
              <a:gd name="connsiteX196" fmla="*/ 319460 w 1743075"/>
              <a:gd name="connsiteY196" fmla="*/ 1365179 h 4495800"/>
              <a:gd name="connsiteX197" fmla="*/ 310887 w 1743075"/>
              <a:gd name="connsiteY197" fmla="*/ 1351844 h 4495800"/>
              <a:gd name="connsiteX198" fmla="*/ 311840 w 1743075"/>
              <a:gd name="connsiteY198" fmla="*/ 1334699 h 4495800"/>
              <a:gd name="connsiteX199" fmla="*/ 343272 w 1743075"/>
              <a:gd name="connsiteY199" fmla="*/ 1297552 h 4495800"/>
              <a:gd name="connsiteX200" fmla="*/ 367085 w 1743075"/>
              <a:gd name="connsiteY200" fmla="*/ 1301362 h 4495800"/>
              <a:gd name="connsiteX201" fmla="*/ 377562 w 1743075"/>
              <a:gd name="connsiteY201" fmla="*/ 1348034 h 4495800"/>
              <a:gd name="connsiteX202" fmla="*/ 377562 w 1743075"/>
              <a:gd name="connsiteY202" fmla="*/ 1381372 h 4495800"/>
              <a:gd name="connsiteX203" fmla="*/ 381372 w 1743075"/>
              <a:gd name="connsiteY203" fmla="*/ 1381372 h 4495800"/>
              <a:gd name="connsiteX204" fmla="*/ 373752 w 1743075"/>
              <a:gd name="connsiteY204" fmla="*/ 1452809 h 4495800"/>
              <a:gd name="connsiteX205" fmla="*/ 575682 w 1743075"/>
              <a:gd name="connsiteY205" fmla="*/ 1686172 h 4495800"/>
              <a:gd name="connsiteX206" fmla="*/ 559490 w 1743075"/>
              <a:gd name="connsiteY206" fmla="*/ 1708079 h 4495800"/>
              <a:gd name="connsiteX207" fmla="*/ 480432 w 1743075"/>
              <a:gd name="connsiteY207" fmla="*/ 1817617 h 4495800"/>
              <a:gd name="connsiteX208" fmla="*/ 476622 w 1743075"/>
              <a:gd name="connsiteY208" fmla="*/ 1834762 h 4495800"/>
              <a:gd name="connsiteX209" fmla="*/ 437570 w 1743075"/>
              <a:gd name="connsiteY209" fmla="*/ 1828094 h 4495800"/>
              <a:gd name="connsiteX210" fmla="*/ 466145 w 1743075"/>
              <a:gd name="connsiteY210" fmla="*/ 1792852 h 4495800"/>
              <a:gd name="connsiteX211" fmla="*/ 557585 w 1743075"/>
              <a:gd name="connsiteY211" fmla="*/ 1688077 h 4495800"/>
              <a:gd name="connsiteX212" fmla="*/ 567110 w 1743075"/>
              <a:gd name="connsiteY212" fmla="*/ 1678552 h 4495800"/>
              <a:gd name="connsiteX213" fmla="*/ 573777 w 1743075"/>
              <a:gd name="connsiteY213" fmla="*/ 1678552 h 4495800"/>
              <a:gd name="connsiteX214" fmla="*/ 575682 w 1743075"/>
              <a:gd name="connsiteY214" fmla="*/ 1686172 h 4495800"/>
              <a:gd name="connsiteX215" fmla="*/ 889055 w 1743075"/>
              <a:gd name="connsiteY215" fmla="*/ 1877624 h 4495800"/>
              <a:gd name="connsiteX216" fmla="*/ 890007 w 1743075"/>
              <a:gd name="connsiteY216" fmla="*/ 1871909 h 4495800"/>
              <a:gd name="connsiteX217" fmla="*/ 887150 w 1743075"/>
              <a:gd name="connsiteY217" fmla="*/ 1834762 h 4495800"/>
              <a:gd name="connsiteX218" fmla="*/ 789995 w 1743075"/>
              <a:gd name="connsiteY218" fmla="*/ 1769992 h 4495800"/>
              <a:gd name="connsiteX219" fmla="*/ 689030 w 1743075"/>
              <a:gd name="connsiteY219" fmla="*/ 1727129 h 4495800"/>
              <a:gd name="connsiteX220" fmla="*/ 655692 w 1743075"/>
              <a:gd name="connsiteY220" fmla="*/ 1712842 h 4495800"/>
              <a:gd name="connsiteX221" fmla="*/ 604257 w 1743075"/>
              <a:gd name="connsiteY221" fmla="*/ 1685219 h 4495800"/>
              <a:gd name="connsiteX222" fmla="*/ 602352 w 1743075"/>
              <a:gd name="connsiteY222" fmla="*/ 1636642 h 4495800"/>
              <a:gd name="connsiteX223" fmla="*/ 618545 w 1743075"/>
              <a:gd name="connsiteY223" fmla="*/ 1626164 h 4495800"/>
              <a:gd name="connsiteX224" fmla="*/ 628070 w 1743075"/>
              <a:gd name="connsiteY224" fmla="*/ 1608067 h 4495800"/>
              <a:gd name="connsiteX225" fmla="*/ 637595 w 1743075"/>
              <a:gd name="connsiteY225" fmla="*/ 1581397 h 4495800"/>
              <a:gd name="connsiteX226" fmla="*/ 711890 w 1743075"/>
              <a:gd name="connsiteY226" fmla="*/ 1492814 h 4495800"/>
              <a:gd name="connsiteX227" fmla="*/ 788090 w 1743075"/>
              <a:gd name="connsiteY227" fmla="*/ 1357559 h 4495800"/>
              <a:gd name="connsiteX228" fmla="*/ 821427 w 1743075"/>
              <a:gd name="connsiteY228" fmla="*/ 1114672 h 4495800"/>
              <a:gd name="connsiteX229" fmla="*/ 819522 w 1743075"/>
              <a:gd name="connsiteY229" fmla="*/ 889882 h 4495800"/>
              <a:gd name="connsiteX230" fmla="*/ 813807 w 1743075"/>
              <a:gd name="connsiteY230" fmla="*/ 738434 h 4495800"/>
              <a:gd name="connsiteX231" fmla="*/ 813807 w 1743075"/>
              <a:gd name="connsiteY231" fmla="*/ 720337 h 4495800"/>
              <a:gd name="connsiteX232" fmla="*/ 818570 w 1743075"/>
              <a:gd name="connsiteY232" fmla="*/ 718432 h 4495800"/>
              <a:gd name="connsiteX233" fmla="*/ 863337 w 1743075"/>
              <a:gd name="connsiteY233" fmla="*/ 815587 h 4495800"/>
              <a:gd name="connsiteX234" fmla="*/ 866195 w 1743075"/>
              <a:gd name="connsiteY234" fmla="*/ 814634 h 4495800"/>
              <a:gd name="connsiteX235" fmla="*/ 848097 w 1743075"/>
              <a:gd name="connsiteY235" fmla="*/ 771772 h 4495800"/>
              <a:gd name="connsiteX236" fmla="*/ 828095 w 1743075"/>
              <a:gd name="connsiteY236" fmla="*/ 727004 h 4495800"/>
              <a:gd name="connsiteX237" fmla="*/ 810950 w 1743075"/>
              <a:gd name="connsiteY237" fmla="*/ 617467 h 4495800"/>
              <a:gd name="connsiteX238" fmla="*/ 812855 w 1743075"/>
              <a:gd name="connsiteY238" fmla="*/ 580319 h 4495800"/>
              <a:gd name="connsiteX239" fmla="*/ 816665 w 1743075"/>
              <a:gd name="connsiteY239" fmla="*/ 556507 h 4495800"/>
              <a:gd name="connsiteX240" fmla="*/ 821427 w 1743075"/>
              <a:gd name="connsiteY240" fmla="*/ 554602 h 4495800"/>
              <a:gd name="connsiteX241" fmla="*/ 856670 w 1743075"/>
              <a:gd name="connsiteY241" fmla="*/ 594607 h 4495800"/>
              <a:gd name="connsiteX242" fmla="*/ 913820 w 1743075"/>
              <a:gd name="connsiteY242" fmla="*/ 638422 h 4495800"/>
              <a:gd name="connsiteX243" fmla="*/ 974780 w 1743075"/>
              <a:gd name="connsiteY243" fmla="*/ 679379 h 4495800"/>
              <a:gd name="connsiteX244" fmla="*/ 973827 w 1743075"/>
              <a:gd name="connsiteY244" fmla="*/ 696524 h 4495800"/>
              <a:gd name="connsiteX245" fmla="*/ 950015 w 1743075"/>
              <a:gd name="connsiteY245" fmla="*/ 721289 h 4495800"/>
              <a:gd name="connsiteX246" fmla="*/ 899532 w 1743075"/>
              <a:gd name="connsiteY246" fmla="*/ 797489 h 4495800"/>
              <a:gd name="connsiteX247" fmla="*/ 930012 w 1743075"/>
              <a:gd name="connsiteY247" fmla="*/ 759389 h 4495800"/>
              <a:gd name="connsiteX248" fmla="*/ 945252 w 1743075"/>
              <a:gd name="connsiteY248" fmla="*/ 759389 h 4495800"/>
              <a:gd name="connsiteX249" fmla="*/ 954777 w 1743075"/>
              <a:gd name="connsiteY249" fmla="*/ 800347 h 4495800"/>
              <a:gd name="connsiteX250" fmla="*/ 910962 w 1743075"/>
              <a:gd name="connsiteY250" fmla="*/ 1142294 h 4495800"/>
              <a:gd name="connsiteX251" fmla="*/ 917630 w 1743075"/>
              <a:gd name="connsiteY251" fmla="*/ 1495672 h 4495800"/>
              <a:gd name="connsiteX252" fmla="*/ 929060 w 1743075"/>
              <a:gd name="connsiteY252" fmla="*/ 1776659 h 4495800"/>
              <a:gd name="connsiteX253" fmla="*/ 938585 w 1743075"/>
              <a:gd name="connsiteY253" fmla="*/ 1802377 h 4495800"/>
              <a:gd name="connsiteX254" fmla="*/ 1026215 w 1743075"/>
              <a:gd name="connsiteY254" fmla="*/ 1895722 h 4495800"/>
              <a:gd name="connsiteX255" fmla="*/ 1036692 w 1743075"/>
              <a:gd name="connsiteY255" fmla="*/ 1909057 h 4495800"/>
              <a:gd name="connsiteX256" fmla="*/ 889055 w 1743075"/>
              <a:gd name="connsiteY256" fmla="*/ 1877624 h 4495800"/>
              <a:gd name="connsiteX257" fmla="*/ 1279580 w 1743075"/>
              <a:gd name="connsiteY257" fmla="*/ 1673789 h 4495800"/>
              <a:gd name="connsiteX258" fmla="*/ 1275770 w 1743075"/>
              <a:gd name="connsiteY258" fmla="*/ 1747132 h 4495800"/>
              <a:gd name="connsiteX259" fmla="*/ 1250052 w 1743075"/>
              <a:gd name="connsiteY259" fmla="*/ 1809044 h 4495800"/>
              <a:gd name="connsiteX260" fmla="*/ 1188140 w 1743075"/>
              <a:gd name="connsiteY260" fmla="*/ 1870004 h 4495800"/>
              <a:gd name="connsiteX261" fmla="*/ 1170042 w 1743075"/>
              <a:gd name="connsiteY261" fmla="*/ 1907152 h 4495800"/>
              <a:gd name="connsiteX262" fmla="*/ 1160517 w 1743075"/>
              <a:gd name="connsiteY262" fmla="*/ 1919534 h 4495800"/>
              <a:gd name="connsiteX263" fmla="*/ 1142420 w 1743075"/>
              <a:gd name="connsiteY263" fmla="*/ 1924297 h 4495800"/>
              <a:gd name="connsiteX264" fmla="*/ 1045265 w 1743075"/>
              <a:gd name="connsiteY264" fmla="*/ 1916677 h 4495800"/>
              <a:gd name="connsiteX265" fmla="*/ 1053837 w 1743075"/>
              <a:gd name="connsiteY265" fmla="*/ 1901437 h 4495800"/>
              <a:gd name="connsiteX266" fmla="*/ 1132895 w 1743075"/>
              <a:gd name="connsiteY266" fmla="*/ 1803329 h 4495800"/>
              <a:gd name="connsiteX267" fmla="*/ 1143372 w 1743075"/>
              <a:gd name="connsiteY267" fmla="*/ 1770944 h 4495800"/>
              <a:gd name="connsiteX268" fmla="*/ 1137657 w 1743075"/>
              <a:gd name="connsiteY268" fmla="*/ 1666169 h 4495800"/>
              <a:gd name="connsiteX269" fmla="*/ 1130037 w 1743075"/>
              <a:gd name="connsiteY269" fmla="*/ 1505197 h 4495800"/>
              <a:gd name="connsiteX270" fmla="*/ 1115750 w 1743075"/>
              <a:gd name="connsiteY270" fmla="*/ 1296599 h 4495800"/>
              <a:gd name="connsiteX271" fmla="*/ 1094795 w 1743075"/>
              <a:gd name="connsiteY271" fmla="*/ 1091812 h 4495800"/>
              <a:gd name="connsiteX272" fmla="*/ 1037645 w 1743075"/>
              <a:gd name="connsiteY272" fmla="*/ 839399 h 4495800"/>
              <a:gd name="connsiteX273" fmla="*/ 1019547 w 1743075"/>
              <a:gd name="connsiteY273" fmla="*/ 780344 h 4495800"/>
              <a:gd name="connsiteX274" fmla="*/ 1024310 w 1743075"/>
              <a:gd name="connsiteY274" fmla="*/ 761294 h 4495800"/>
              <a:gd name="connsiteX275" fmla="*/ 1042407 w 1743075"/>
              <a:gd name="connsiteY275" fmla="*/ 744149 h 4495800"/>
              <a:gd name="connsiteX276" fmla="*/ 1069077 w 1743075"/>
              <a:gd name="connsiteY276" fmla="*/ 806062 h 4495800"/>
              <a:gd name="connsiteX277" fmla="*/ 1014785 w 1743075"/>
              <a:gd name="connsiteY277" fmla="*/ 699382 h 4495800"/>
              <a:gd name="connsiteX278" fmla="*/ 1015737 w 1743075"/>
              <a:gd name="connsiteY278" fmla="*/ 677474 h 4495800"/>
              <a:gd name="connsiteX279" fmla="*/ 1068125 w 1743075"/>
              <a:gd name="connsiteY279" fmla="*/ 631754 h 4495800"/>
              <a:gd name="connsiteX280" fmla="*/ 1096700 w 1743075"/>
              <a:gd name="connsiteY280" fmla="*/ 571747 h 4495800"/>
              <a:gd name="connsiteX281" fmla="*/ 1102415 w 1743075"/>
              <a:gd name="connsiteY281" fmla="*/ 552697 h 4495800"/>
              <a:gd name="connsiteX282" fmla="*/ 1120512 w 1743075"/>
              <a:gd name="connsiteY282" fmla="*/ 606989 h 4495800"/>
              <a:gd name="connsiteX283" fmla="*/ 1107177 w 1743075"/>
              <a:gd name="connsiteY283" fmla="*/ 742244 h 4495800"/>
              <a:gd name="connsiteX284" fmla="*/ 1108130 w 1743075"/>
              <a:gd name="connsiteY284" fmla="*/ 761294 h 4495800"/>
              <a:gd name="connsiteX285" fmla="*/ 1127180 w 1743075"/>
              <a:gd name="connsiteY285" fmla="*/ 621277 h 4495800"/>
              <a:gd name="connsiteX286" fmla="*/ 1187187 w 1743075"/>
              <a:gd name="connsiteY286" fmla="*/ 829874 h 4495800"/>
              <a:gd name="connsiteX287" fmla="*/ 1228145 w 1743075"/>
              <a:gd name="connsiteY287" fmla="*/ 993704 h 4495800"/>
              <a:gd name="connsiteX288" fmla="*/ 1246242 w 1743075"/>
              <a:gd name="connsiteY288" fmla="*/ 1128007 h 4495800"/>
              <a:gd name="connsiteX289" fmla="*/ 1270055 w 1743075"/>
              <a:gd name="connsiteY289" fmla="*/ 1363274 h 4495800"/>
              <a:gd name="connsiteX290" fmla="*/ 1276722 w 1743075"/>
              <a:gd name="connsiteY290" fmla="*/ 1427092 h 4495800"/>
              <a:gd name="connsiteX291" fmla="*/ 1284342 w 1743075"/>
              <a:gd name="connsiteY291" fmla="*/ 1534724 h 4495800"/>
              <a:gd name="connsiteX292" fmla="*/ 1279580 w 1743075"/>
              <a:gd name="connsiteY292" fmla="*/ 1673789 h 4495800"/>
              <a:gd name="connsiteX293" fmla="*/ 1437695 w 1743075"/>
              <a:gd name="connsiteY293" fmla="*/ 1289932 h 4495800"/>
              <a:gd name="connsiteX294" fmla="*/ 1442457 w 1743075"/>
              <a:gd name="connsiteY294" fmla="*/ 1288979 h 4495800"/>
              <a:gd name="connsiteX295" fmla="*/ 1447220 w 1743075"/>
              <a:gd name="connsiteY295" fmla="*/ 1300409 h 4495800"/>
              <a:gd name="connsiteX296" fmla="*/ 1448172 w 1743075"/>
              <a:gd name="connsiteY296" fmla="*/ 1327079 h 4495800"/>
              <a:gd name="connsiteX297" fmla="*/ 1470080 w 1743075"/>
              <a:gd name="connsiteY297" fmla="*/ 1394707 h 4495800"/>
              <a:gd name="connsiteX298" fmla="*/ 1476747 w 1743075"/>
              <a:gd name="connsiteY298" fmla="*/ 1433759 h 4495800"/>
              <a:gd name="connsiteX299" fmla="*/ 1439600 w 1743075"/>
              <a:gd name="connsiteY299" fmla="*/ 1497577 h 4495800"/>
              <a:gd name="connsiteX300" fmla="*/ 1437695 w 1743075"/>
              <a:gd name="connsiteY300" fmla="*/ 1289932 h 4495800"/>
              <a:gd name="connsiteX301" fmla="*/ 1475795 w 1743075"/>
              <a:gd name="connsiteY301" fmla="*/ 1882387 h 4495800"/>
              <a:gd name="connsiteX302" fmla="*/ 1462460 w 1743075"/>
              <a:gd name="connsiteY302" fmla="*/ 1874767 h 4495800"/>
              <a:gd name="connsiteX303" fmla="*/ 1371972 w 1743075"/>
              <a:gd name="connsiteY303" fmla="*/ 1769992 h 4495800"/>
              <a:gd name="connsiteX304" fmla="*/ 1336730 w 1743075"/>
              <a:gd name="connsiteY304" fmla="*/ 1750942 h 4495800"/>
              <a:gd name="connsiteX305" fmla="*/ 1319585 w 1743075"/>
              <a:gd name="connsiteY305" fmla="*/ 1744274 h 4495800"/>
              <a:gd name="connsiteX306" fmla="*/ 1320537 w 1743075"/>
              <a:gd name="connsiteY306" fmla="*/ 1738559 h 4495800"/>
              <a:gd name="connsiteX307" fmla="*/ 1337682 w 1743075"/>
              <a:gd name="connsiteY307" fmla="*/ 1740464 h 4495800"/>
              <a:gd name="connsiteX308" fmla="*/ 1416740 w 1743075"/>
              <a:gd name="connsiteY308" fmla="*/ 1788089 h 4495800"/>
              <a:gd name="connsiteX309" fmla="*/ 1473890 w 1743075"/>
              <a:gd name="connsiteY309" fmla="*/ 1853812 h 4495800"/>
              <a:gd name="connsiteX310" fmla="*/ 1480557 w 1743075"/>
              <a:gd name="connsiteY310" fmla="*/ 1865242 h 4495800"/>
              <a:gd name="connsiteX311" fmla="*/ 1475795 w 1743075"/>
              <a:gd name="connsiteY311" fmla="*/ 1882387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1743075" h="4495800">
                <a:moveTo>
                  <a:pt x="1732970" y="1329937"/>
                </a:moveTo>
                <a:cubicBezTo>
                  <a:pt x="1728207" y="1318507"/>
                  <a:pt x="1726302" y="1304219"/>
                  <a:pt x="1726302" y="1291837"/>
                </a:cubicBezTo>
                <a:cubicBezTo>
                  <a:pt x="1728207" y="1266119"/>
                  <a:pt x="1718682" y="1246117"/>
                  <a:pt x="1698680" y="1230877"/>
                </a:cubicBezTo>
                <a:cubicBezTo>
                  <a:pt x="1680582" y="1216589"/>
                  <a:pt x="1672962" y="1197539"/>
                  <a:pt x="1666295" y="1177537"/>
                </a:cubicBezTo>
                <a:cubicBezTo>
                  <a:pt x="1660580" y="1160392"/>
                  <a:pt x="1651055" y="1145152"/>
                  <a:pt x="1643435" y="1128959"/>
                </a:cubicBezTo>
                <a:cubicBezTo>
                  <a:pt x="1641530" y="1125149"/>
                  <a:pt x="1638672" y="1121339"/>
                  <a:pt x="1636767" y="1117529"/>
                </a:cubicBezTo>
                <a:cubicBezTo>
                  <a:pt x="1623432" y="1086097"/>
                  <a:pt x="1610097" y="1054664"/>
                  <a:pt x="1595810" y="1023232"/>
                </a:cubicBezTo>
                <a:cubicBezTo>
                  <a:pt x="1592952" y="1017517"/>
                  <a:pt x="1588190" y="1012754"/>
                  <a:pt x="1586285" y="1007039"/>
                </a:cubicBezTo>
                <a:cubicBezTo>
                  <a:pt x="1581522" y="995609"/>
                  <a:pt x="1574855" y="984179"/>
                  <a:pt x="1573902" y="972749"/>
                </a:cubicBezTo>
                <a:cubicBezTo>
                  <a:pt x="1571997" y="955604"/>
                  <a:pt x="1569140" y="939412"/>
                  <a:pt x="1560567" y="923219"/>
                </a:cubicBezTo>
                <a:cubicBezTo>
                  <a:pt x="1553900" y="910837"/>
                  <a:pt x="1552947" y="894644"/>
                  <a:pt x="1550090" y="880357"/>
                </a:cubicBezTo>
                <a:cubicBezTo>
                  <a:pt x="1549137" y="874642"/>
                  <a:pt x="1549137" y="868927"/>
                  <a:pt x="1547232" y="863212"/>
                </a:cubicBezTo>
                <a:cubicBezTo>
                  <a:pt x="1534850" y="824159"/>
                  <a:pt x="1521515" y="786059"/>
                  <a:pt x="1508180" y="747959"/>
                </a:cubicBezTo>
                <a:cubicBezTo>
                  <a:pt x="1501512" y="727957"/>
                  <a:pt x="1488177" y="713669"/>
                  <a:pt x="1468175" y="705097"/>
                </a:cubicBezTo>
                <a:cubicBezTo>
                  <a:pt x="1454840" y="699382"/>
                  <a:pt x="1442457" y="690809"/>
                  <a:pt x="1428170" y="685094"/>
                </a:cubicBezTo>
                <a:cubicBezTo>
                  <a:pt x="1412930" y="678427"/>
                  <a:pt x="1396737" y="673664"/>
                  <a:pt x="1380545" y="669854"/>
                </a:cubicBezTo>
                <a:cubicBezTo>
                  <a:pt x="1354827" y="663187"/>
                  <a:pt x="1329110" y="657472"/>
                  <a:pt x="1303392" y="650804"/>
                </a:cubicBezTo>
                <a:cubicBezTo>
                  <a:pt x="1302440" y="650804"/>
                  <a:pt x="1302440" y="649852"/>
                  <a:pt x="1301487" y="649852"/>
                </a:cubicBezTo>
                <a:cubicBezTo>
                  <a:pt x="1275770" y="643184"/>
                  <a:pt x="1249100" y="636517"/>
                  <a:pt x="1223382" y="629849"/>
                </a:cubicBezTo>
                <a:cubicBezTo>
                  <a:pt x="1202427" y="624134"/>
                  <a:pt x="1180520" y="619372"/>
                  <a:pt x="1160517" y="610799"/>
                </a:cubicBezTo>
                <a:cubicBezTo>
                  <a:pt x="1118607" y="591749"/>
                  <a:pt x="1104320" y="552697"/>
                  <a:pt x="1101462" y="511739"/>
                </a:cubicBezTo>
                <a:cubicBezTo>
                  <a:pt x="1098605" y="482212"/>
                  <a:pt x="1104320" y="452684"/>
                  <a:pt x="1106225" y="422204"/>
                </a:cubicBezTo>
                <a:cubicBezTo>
                  <a:pt x="1107177" y="411727"/>
                  <a:pt x="1110987" y="404107"/>
                  <a:pt x="1119560" y="398392"/>
                </a:cubicBezTo>
                <a:cubicBezTo>
                  <a:pt x="1136705" y="387914"/>
                  <a:pt x="1146230" y="371722"/>
                  <a:pt x="1150040" y="352672"/>
                </a:cubicBezTo>
                <a:cubicBezTo>
                  <a:pt x="1151945" y="344099"/>
                  <a:pt x="1155755" y="335527"/>
                  <a:pt x="1155755" y="326002"/>
                </a:cubicBezTo>
                <a:cubicBezTo>
                  <a:pt x="1155755" y="305047"/>
                  <a:pt x="1155755" y="284092"/>
                  <a:pt x="1153850" y="263137"/>
                </a:cubicBezTo>
                <a:cubicBezTo>
                  <a:pt x="1152897" y="254564"/>
                  <a:pt x="1148135" y="247897"/>
                  <a:pt x="1135752" y="252659"/>
                </a:cubicBezTo>
                <a:cubicBezTo>
                  <a:pt x="1125275" y="256469"/>
                  <a:pt x="1123370" y="252659"/>
                  <a:pt x="1124322" y="241229"/>
                </a:cubicBezTo>
                <a:cubicBezTo>
                  <a:pt x="1125275" y="228847"/>
                  <a:pt x="1125275" y="215512"/>
                  <a:pt x="1125275" y="203129"/>
                </a:cubicBezTo>
                <a:cubicBezTo>
                  <a:pt x="1125275" y="196462"/>
                  <a:pt x="1123370" y="188842"/>
                  <a:pt x="1124322" y="182174"/>
                </a:cubicBezTo>
                <a:cubicBezTo>
                  <a:pt x="1125275" y="133597"/>
                  <a:pt x="1102415" y="93592"/>
                  <a:pt x="1074792" y="56444"/>
                </a:cubicBezTo>
                <a:cubicBezTo>
                  <a:pt x="1069077" y="47872"/>
                  <a:pt x="1057647" y="42157"/>
                  <a:pt x="1048122" y="37394"/>
                </a:cubicBezTo>
                <a:cubicBezTo>
                  <a:pt x="1033835" y="30727"/>
                  <a:pt x="1019547" y="24059"/>
                  <a:pt x="1005260" y="20249"/>
                </a:cubicBezTo>
                <a:cubicBezTo>
                  <a:pt x="959540" y="5009"/>
                  <a:pt x="914772" y="-706"/>
                  <a:pt x="873815" y="24059"/>
                </a:cubicBezTo>
                <a:cubicBezTo>
                  <a:pt x="839525" y="45967"/>
                  <a:pt x="808092" y="71684"/>
                  <a:pt x="782375" y="104069"/>
                </a:cubicBezTo>
                <a:cubicBezTo>
                  <a:pt x="779517" y="107879"/>
                  <a:pt x="776660" y="112642"/>
                  <a:pt x="775707" y="117404"/>
                </a:cubicBezTo>
                <a:cubicBezTo>
                  <a:pt x="772850" y="131692"/>
                  <a:pt x="770945" y="145027"/>
                  <a:pt x="769040" y="159314"/>
                </a:cubicBezTo>
                <a:cubicBezTo>
                  <a:pt x="765230" y="204082"/>
                  <a:pt x="777612" y="249802"/>
                  <a:pt x="759515" y="293617"/>
                </a:cubicBezTo>
                <a:cubicBezTo>
                  <a:pt x="759515" y="294569"/>
                  <a:pt x="759515" y="296474"/>
                  <a:pt x="759515" y="297427"/>
                </a:cubicBezTo>
                <a:cubicBezTo>
                  <a:pt x="760467" y="322192"/>
                  <a:pt x="760467" y="346957"/>
                  <a:pt x="762372" y="370769"/>
                </a:cubicBezTo>
                <a:cubicBezTo>
                  <a:pt x="763325" y="390772"/>
                  <a:pt x="769040" y="409822"/>
                  <a:pt x="786185" y="424109"/>
                </a:cubicBezTo>
                <a:cubicBezTo>
                  <a:pt x="792852" y="429824"/>
                  <a:pt x="797615" y="438397"/>
                  <a:pt x="799520" y="446969"/>
                </a:cubicBezTo>
                <a:cubicBezTo>
                  <a:pt x="805235" y="469829"/>
                  <a:pt x="809045" y="493642"/>
                  <a:pt x="811902" y="517454"/>
                </a:cubicBezTo>
                <a:cubicBezTo>
                  <a:pt x="812855" y="525074"/>
                  <a:pt x="810950" y="536504"/>
                  <a:pt x="806187" y="540314"/>
                </a:cubicBezTo>
                <a:cubicBezTo>
                  <a:pt x="783327" y="557459"/>
                  <a:pt x="761420" y="578414"/>
                  <a:pt x="729035" y="576509"/>
                </a:cubicBezTo>
                <a:cubicBezTo>
                  <a:pt x="725225" y="576509"/>
                  <a:pt x="721415" y="578414"/>
                  <a:pt x="717605" y="579367"/>
                </a:cubicBezTo>
                <a:cubicBezTo>
                  <a:pt x="660455" y="592702"/>
                  <a:pt x="603305" y="606037"/>
                  <a:pt x="546155" y="617467"/>
                </a:cubicBezTo>
                <a:cubicBezTo>
                  <a:pt x="521390" y="622229"/>
                  <a:pt x="494720" y="623182"/>
                  <a:pt x="469955" y="627944"/>
                </a:cubicBezTo>
                <a:cubicBezTo>
                  <a:pt x="445190" y="632707"/>
                  <a:pt x="421377" y="639374"/>
                  <a:pt x="396612" y="646994"/>
                </a:cubicBezTo>
                <a:cubicBezTo>
                  <a:pt x="374705" y="653662"/>
                  <a:pt x="357560" y="668902"/>
                  <a:pt x="348035" y="688904"/>
                </a:cubicBezTo>
                <a:cubicBezTo>
                  <a:pt x="329937" y="727004"/>
                  <a:pt x="321365" y="767009"/>
                  <a:pt x="311840" y="807014"/>
                </a:cubicBezTo>
                <a:cubicBezTo>
                  <a:pt x="308030" y="824159"/>
                  <a:pt x="302315" y="838447"/>
                  <a:pt x="287075" y="848924"/>
                </a:cubicBezTo>
                <a:cubicBezTo>
                  <a:pt x="269930" y="861307"/>
                  <a:pt x="253737" y="875594"/>
                  <a:pt x="246117" y="896549"/>
                </a:cubicBezTo>
                <a:cubicBezTo>
                  <a:pt x="243260" y="905122"/>
                  <a:pt x="239450" y="914647"/>
                  <a:pt x="233735" y="922267"/>
                </a:cubicBezTo>
                <a:cubicBezTo>
                  <a:pt x="209922" y="950842"/>
                  <a:pt x="195635" y="987037"/>
                  <a:pt x="164202" y="1008944"/>
                </a:cubicBezTo>
                <a:cubicBezTo>
                  <a:pt x="159440" y="1012754"/>
                  <a:pt x="155630" y="1018469"/>
                  <a:pt x="152772" y="1024184"/>
                </a:cubicBezTo>
                <a:cubicBezTo>
                  <a:pt x="128960" y="1059427"/>
                  <a:pt x="105147" y="1094669"/>
                  <a:pt x="81335" y="1130864"/>
                </a:cubicBezTo>
                <a:cubicBezTo>
                  <a:pt x="50855" y="1177537"/>
                  <a:pt x="22280" y="1225162"/>
                  <a:pt x="10850" y="1280407"/>
                </a:cubicBezTo>
                <a:cubicBezTo>
                  <a:pt x="2277" y="1320412"/>
                  <a:pt x="8945" y="1359464"/>
                  <a:pt x="27042" y="1395659"/>
                </a:cubicBezTo>
                <a:cubicBezTo>
                  <a:pt x="36567" y="1415662"/>
                  <a:pt x="49902" y="1434712"/>
                  <a:pt x="61332" y="1453762"/>
                </a:cubicBezTo>
                <a:cubicBezTo>
                  <a:pt x="66095" y="1460429"/>
                  <a:pt x="71810" y="1467097"/>
                  <a:pt x="74667" y="1474717"/>
                </a:cubicBezTo>
                <a:cubicBezTo>
                  <a:pt x="78477" y="1489004"/>
                  <a:pt x="83240" y="1501387"/>
                  <a:pt x="97527" y="1509007"/>
                </a:cubicBezTo>
                <a:cubicBezTo>
                  <a:pt x="102290" y="1510912"/>
                  <a:pt x="104195" y="1517579"/>
                  <a:pt x="108005" y="1522342"/>
                </a:cubicBezTo>
                <a:cubicBezTo>
                  <a:pt x="126102" y="1549012"/>
                  <a:pt x="143247" y="1575682"/>
                  <a:pt x="162297" y="1602352"/>
                </a:cubicBezTo>
                <a:cubicBezTo>
                  <a:pt x="174680" y="1620449"/>
                  <a:pt x="189920" y="1636642"/>
                  <a:pt x="201350" y="1654739"/>
                </a:cubicBezTo>
                <a:cubicBezTo>
                  <a:pt x="228020" y="1694744"/>
                  <a:pt x="257547" y="1731892"/>
                  <a:pt x="288980" y="1768087"/>
                </a:cubicBezTo>
                <a:cubicBezTo>
                  <a:pt x="300410" y="1781422"/>
                  <a:pt x="303267" y="1794757"/>
                  <a:pt x="300410" y="1810949"/>
                </a:cubicBezTo>
                <a:cubicBezTo>
                  <a:pt x="295647" y="1843334"/>
                  <a:pt x="290885" y="1875719"/>
                  <a:pt x="288027" y="1909057"/>
                </a:cubicBezTo>
                <a:cubicBezTo>
                  <a:pt x="284217" y="1960492"/>
                  <a:pt x="282312" y="2012879"/>
                  <a:pt x="279455" y="2064314"/>
                </a:cubicBezTo>
                <a:cubicBezTo>
                  <a:pt x="279455" y="2069077"/>
                  <a:pt x="278502" y="2074792"/>
                  <a:pt x="277550" y="2079554"/>
                </a:cubicBezTo>
                <a:cubicBezTo>
                  <a:pt x="273740" y="2117654"/>
                  <a:pt x="268025" y="2154802"/>
                  <a:pt x="266120" y="2192902"/>
                </a:cubicBezTo>
                <a:cubicBezTo>
                  <a:pt x="264215" y="2241479"/>
                  <a:pt x="263262" y="2290057"/>
                  <a:pt x="265167" y="2338634"/>
                </a:cubicBezTo>
                <a:cubicBezTo>
                  <a:pt x="266120" y="2381497"/>
                  <a:pt x="259452" y="2422454"/>
                  <a:pt x="251832" y="2463412"/>
                </a:cubicBezTo>
                <a:cubicBezTo>
                  <a:pt x="248975" y="2479604"/>
                  <a:pt x="253737" y="2490082"/>
                  <a:pt x="268025" y="2496749"/>
                </a:cubicBezTo>
                <a:cubicBezTo>
                  <a:pt x="297552" y="2508179"/>
                  <a:pt x="326127" y="2523419"/>
                  <a:pt x="358512" y="2521514"/>
                </a:cubicBezTo>
                <a:cubicBezTo>
                  <a:pt x="365180" y="2521514"/>
                  <a:pt x="370895" y="2523419"/>
                  <a:pt x="377562" y="2525324"/>
                </a:cubicBezTo>
                <a:cubicBezTo>
                  <a:pt x="411852" y="2531039"/>
                  <a:pt x="443285" y="2530087"/>
                  <a:pt x="467097" y="2499607"/>
                </a:cubicBezTo>
                <a:cubicBezTo>
                  <a:pt x="474717" y="2490082"/>
                  <a:pt x="485195" y="2483414"/>
                  <a:pt x="496625" y="2472937"/>
                </a:cubicBezTo>
                <a:cubicBezTo>
                  <a:pt x="497577" y="2485319"/>
                  <a:pt x="498530" y="2492939"/>
                  <a:pt x="498530" y="2500559"/>
                </a:cubicBezTo>
                <a:cubicBezTo>
                  <a:pt x="498530" y="2551994"/>
                  <a:pt x="498530" y="2602477"/>
                  <a:pt x="497577" y="2653912"/>
                </a:cubicBezTo>
                <a:cubicBezTo>
                  <a:pt x="496625" y="2687249"/>
                  <a:pt x="492815" y="2719634"/>
                  <a:pt x="491862" y="2752972"/>
                </a:cubicBezTo>
                <a:cubicBezTo>
                  <a:pt x="490910" y="2807264"/>
                  <a:pt x="491862" y="2861557"/>
                  <a:pt x="489957" y="2915849"/>
                </a:cubicBezTo>
                <a:cubicBezTo>
                  <a:pt x="486147" y="3045389"/>
                  <a:pt x="496625" y="3174929"/>
                  <a:pt x="483290" y="3303517"/>
                </a:cubicBezTo>
                <a:cubicBezTo>
                  <a:pt x="479480" y="3343522"/>
                  <a:pt x="482337" y="3383527"/>
                  <a:pt x="483290" y="3423532"/>
                </a:cubicBezTo>
                <a:cubicBezTo>
                  <a:pt x="484242" y="3504494"/>
                  <a:pt x="483290" y="3585457"/>
                  <a:pt x="489005" y="3666419"/>
                </a:cubicBezTo>
                <a:cubicBezTo>
                  <a:pt x="495672" y="3761669"/>
                  <a:pt x="495672" y="3857872"/>
                  <a:pt x="497577" y="3953122"/>
                </a:cubicBezTo>
                <a:cubicBezTo>
                  <a:pt x="497577" y="3956932"/>
                  <a:pt x="498530" y="3960742"/>
                  <a:pt x="498530" y="3964552"/>
                </a:cubicBezTo>
                <a:cubicBezTo>
                  <a:pt x="500435" y="3982649"/>
                  <a:pt x="503292" y="4001699"/>
                  <a:pt x="505197" y="4019797"/>
                </a:cubicBezTo>
                <a:cubicBezTo>
                  <a:pt x="506150" y="4040752"/>
                  <a:pt x="506150" y="4062659"/>
                  <a:pt x="507102" y="4083614"/>
                </a:cubicBezTo>
                <a:cubicBezTo>
                  <a:pt x="508055" y="4093139"/>
                  <a:pt x="509007" y="4104569"/>
                  <a:pt x="513770" y="4111237"/>
                </a:cubicBezTo>
                <a:cubicBezTo>
                  <a:pt x="528057" y="4131239"/>
                  <a:pt x="534725" y="4153147"/>
                  <a:pt x="539487" y="4176959"/>
                </a:cubicBezTo>
                <a:cubicBezTo>
                  <a:pt x="546155" y="4211249"/>
                  <a:pt x="554727" y="4244587"/>
                  <a:pt x="562347" y="4278877"/>
                </a:cubicBezTo>
                <a:cubicBezTo>
                  <a:pt x="563300" y="4285544"/>
                  <a:pt x="565205" y="4295069"/>
                  <a:pt x="561395" y="4299832"/>
                </a:cubicBezTo>
                <a:cubicBezTo>
                  <a:pt x="549965" y="4316977"/>
                  <a:pt x="553775" y="4336027"/>
                  <a:pt x="551870" y="4354124"/>
                </a:cubicBezTo>
                <a:cubicBezTo>
                  <a:pt x="549965" y="4379842"/>
                  <a:pt x="563300" y="4395082"/>
                  <a:pt x="583302" y="4404607"/>
                </a:cubicBezTo>
                <a:cubicBezTo>
                  <a:pt x="591875" y="4409369"/>
                  <a:pt x="597590" y="4414132"/>
                  <a:pt x="600447" y="4423657"/>
                </a:cubicBezTo>
                <a:cubicBezTo>
                  <a:pt x="605210" y="4438897"/>
                  <a:pt x="614735" y="4452232"/>
                  <a:pt x="628070" y="4459852"/>
                </a:cubicBezTo>
                <a:cubicBezTo>
                  <a:pt x="648072" y="4469377"/>
                  <a:pt x="669027" y="4478902"/>
                  <a:pt x="690935" y="4483664"/>
                </a:cubicBezTo>
                <a:cubicBezTo>
                  <a:pt x="713795" y="4489379"/>
                  <a:pt x="738560" y="4491284"/>
                  <a:pt x="762372" y="4492237"/>
                </a:cubicBezTo>
                <a:cubicBezTo>
                  <a:pt x="808092" y="4493189"/>
                  <a:pt x="852860" y="4493189"/>
                  <a:pt x="898580" y="4493189"/>
                </a:cubicBezTo>
                <a:cubicBezTo>
                  <a:pt x="917630" y="4493189"/>
                  <a:pt x="922392" y="4482712"/>
                  <a:pt x="913820" y="4464614"/>
                </a:cubicBezTo>
                <a:cubicBezTo>
                  <a:pt x="909057" y="4455089"/>
                  <a:pt x="906200" y="4444612"/>
                  <a:pt x="901437" y="4434134"/>
                </a:cubicBezTo>
                <a:cubicBezTo>
                  <a:pt x="890960" y="4406512"/>
                  <a:pt x="880482" y="4378889"/>
                  <a:pt x="869052" y="4351267"/>
                </a:cubicBezTo>
                <a:cubicBezTo>
                  <a:pt x="867147" y="4346504"/>
                  <a:pt x="863337" y="4342694"/>
                  <a:pt x="859527" y="4338884"/>
                </a:cubicBezTo>
                <a:cubicBezTo>
                  <a:pt x="837620" y="4317929"/>
                  <a:pt x="818570" y="4295069"/>
                  <a:pt x="811902" y="4263637"/>
                </a:cubicBezTo>
                <a:cubicBezTo>
                  <a:pt x="808092" y="4244587"/>
                  <a:pt x="806187" y="4225537"/>
                  <a:pt x="812855" y="4206487"/>
                </a:cubicBezTo>
                <a:cubicBezTo>
                  <a:pt x="817617" y="4193152"/>
                  <a:pt x="820475" y="4178864"/>
                  <a:pt x="823332" y="4165529"/>
                </a:cubicBezTo>
                <a:cubicBezTo>
                  <a:pt x="830000" y="4127429"/>
                  <a:pt x="835715" y="4089329"/>
                  <a:pt x="841430" y="4050277"/>
                </a:cubicBezTo>
                <a:cubicBezTo>
                  <a:pt x="845240" y="4028369"/>
                  <a:pt x="850955" y="4005509"/>
                  <a:pt x="849050" y="3982649"/>
                </a:cubicBezTo>
                <a:cubicBezTo>
                  <a:pt x="843335" y="3899782"/>
                  <a:pt x="839525" y="3817867"/>
                  <a:pt x="837620" y="3734999"/>
                </a:cubicBezTo>
                <a:cubicBezTo>
                  <a:pt x="836667" y="3711187"/>
                  <a:pt x="831905" y="3686422"/>
                  <a:pt x="826190" y="3662609"/>
                </a:cubicBezTo>
                <a:cubicBezTo>
                  <a:pt x="821427" y="3641654"/>
                  <a:pt x="813807" y="3622604"/>
                  <a:pt x="807140" y="3601649"/>
                </a:cubicBezTo>
                <a:cubicBezTo>
                  <a:pt x="801425" y="3580694"/>
                  <a:pt x="794757" y="3559739"/>
                  <a:pt x="789995" y="3537832"/>
                </a:cubicBezTo>
                <a:cubicBezTo>
                  <a:pt x="787137" y="3523544"/>
                  <a:pt x="785232" y="3508304"/>
                  <a:pt x="786185" y="3494017"/>
                </a:cubicBezTo>
                <a:cubicBezTo>
                  <a:pt x="786185" y="3480682"/>
                  <a:pt x="789995" y="3467347"/>
                  <a:pt x="790947" y="3454012"/>
                </a:cubicBezTo>
                <a:cubicBezTo>
                  <a:pt x="793805" y="3434009"/>
                  <a:pt x="797615" y="3413054"/>
                  <a:pt x="798567" y="3393052"/>
                </a:cubicBezTo>
                <a:cubicBezTo>
                  <a:pt x="799520" y="3353999"/>
                  <a:pt x="799520" y="3313994"/>
                  <a:pt x="799520" y="3274942"/>
                </a:cubicBezTo>
                <a:cubicBezTo>
                  <a:pt x="799520" y="3270179"/>
                  <a:pt x="800472" y="3262559"/>
                  <a:pt x="803330" y="3260654"/>
                </a:cubicBezTo>
                <a:cubicBezTo>
                  <a:pt x="818570" y="3252082"/>
                  <a:pt x="817617" y="3237794"/>
                  <a:pt x="819522" y="3223507"/>
                </a:cubicBezTo>
                <a:cubicBezTo>
                  <a:pt x="820475" y="3208267"/>
                  <a:pt x="822380" y="3193979"/>
                  <a:pt x="825237" y="3178739"/>
                </a:cubicBezTo>
                <a:cubicBezTo>
                  <a:pt x="847145" y="3057772"/>
                  <a:pt x="868100" y="2936804"/>
                  <a:pt x="903342" y="2818694"/>
                </a:cubicBezTo>
                <a:cubicBezTo>
                  <a:pt x="910010" y="2796787"/>
                  <a:pt x="915725" y="2773927"/>
                  <a:pt x="921440" y="2752019"/>
                </a:cubicBezTo>
                <a:cubicBezTo>
                  <a:pt x="923345" y="2752972"/>
                  <a:pt x="925250" y="2752972"/>
                  <a:pt x="927155" y="2753924"/>
                </a:cubicBezTo>
                <a:cubicBezTo>
                  <a:pt x="924297" y="2782499"/>
                  <a:pt x="921440" y="2810122"/>
                  <a:pt x="917630" y="2838697"/>
                </a:cubicBezTo>
                <a:cubicBezTo>
                  <a:pt x="906200" y="2923469"/>
                  <a:pt x="895722" y="3008242"/>
                  <a:pt x="899532" y="3093967"/>
                </a:cubicBezTo>
                <a:cubicBezTo>
                  <a:pt x="900485" y="3104444"/>
                  <a:pt x="903342" y="3113969"/>
                  <a:pt x="902390" y="3124447"/>
                </a:cubicBezTo>
                <a:cubicBezTo>
                  <a:pt x="900485" y="3146354"/>
                  <a:pt x="895722" y="3168262"/>
                  <a:pt x="893817" y="3190169"/>
                </a:cubicBezTo>
                <a:cubicBezTo>
                  <a:pt x="892865" y="3201599"/>
                  <a:pt x="893817" y="3213029"/>
                  <a:pt x="894770" y="3224459"/>
                </a:cubicBezTo>
                <a:cubicBezTo>
                  <a:pt x="898580" y="3258749"/>
                  <a:pt x="903342" y="3293039"/>
                  <a:pt x="905247" y="3328282"/>
                </a:cubicBezTo>
                <a:cubicBezTo>
                  <a:pt x="907152" y="3355904"/>
                  <a:pt x="904295" y="3383527"/>
                  <a:pt x="905247" y="3412102"/>
                </a:cubicBezTo>
                <a:cubicBezTo>
                  <a:pt x="908105" y="3485444"/>
                  <a:pt x="910962" y="3559739"/>
                  <a:pt x="913820" y="3633082"/>
                </a:cubicBezTo>
                <a:cubicBezTo>
                  <a:pt x="914772" y="3665467"/>
                  <a:pt x="917630" y="3697852"/>
                  <a:pt x="919535" y="3730237"/>
                </a:cubicBezTo>
                <a:cubicBezTo>
                  <a:pt x="919535" y="3740714"/>
                  <a:pt x="919535" y="3751192"/>
                  <a:pt x="916677" y="3760717"/>
                </a:cubicBezTo>
                <a:cubicBezTo>
                  <a:pt x="907152" y="3794054"/>
                  <a:pt x="897627" y="3827392"/>
                  <a:pt x="896675" y="3862634"/>
                </a:cubicBezTo>
                <a:cubicBezTo>
                  <a:pt x="894770" y="3919784"/>
                  <a:pt x="887150" y="3975982"/>
                  <a:pt x="883340" y="4033132"/>
                </a:cubicBezTo>
                <a:cubicBezTo>
                  <a:pt x="879530" y="4090282"/>
                  <a:pt x="874767" y="4147432"/>
                  <a:pt x="855717" y="4201724"/>
                </a:cubicBezTo>
                <a:cubicBezTo>
                  <a:pt x="845240" y="4233157"/>
                  <a:pt x="850955" y="4246492"/>
                  <a:pt x="880482" y="4262684"/>
                </a:cubicBezTo>
                <a:cubicBezTo>
                  <a:pt x="898580" y="4272209"/>
                  <a:pt x="917630" y="4279829"/>
                  <a:pt x="936680" y="4289354"/>
                </a:cubicBezTo>
                <a:cubicBezTo>
                  <a:pt x="950015" y="4296022"/>
                  <a:pt x="964302" y="4299832"/>
                  <a:pt x="979542" y="4295069"/>
                </a:cubicBezTo>
                <a:cubicBezTo>
                  <a:pt x="993830" y="4290307"/>
                  <a:pt x="1007165" y="4294117"/>
                  <a:pt x="1015737" y="4306499"/>
                </a:cubicBezTo>
                <a:cubicBezTo>
                  <a:pt x="1023357" y="4316977"/>
                  <a:pt x="1030977" y="4329359"/>
                  <a:pt x="1038597" y="4339837"/>
                </a:cubicBezTo>
                <a:cubicBezTo>
                  <a:pt x="1044312" y="4347457"/>
                  <a:pt x="1050980" y="4357934"/>
                  <a:pt x="1059552" y="4361744"/>
                </a:cubicBezTo>
                <a:cubicBezTo>
                  <a:pt x="1093842" y="4379842"/>
                  <a:pt x="1131942" y="4389367"/>
                  <a:pt x="1170995" y="4391272"/>
                </a:cubicBezTo>
                <a:cubicBezTo>
                  <a:pt x="1208142" y="4393177"/>
                  <a:pt x="1246242" y="4391272"/>
                  <a:pt x="1283390" y="4390319"/>
                </a:cubicBezTo>
                <a:cubicBezTo>
                  <a:pt x="1295772" y="4390319"/>
                  <a:pt x="1309107" y="4387462"/>
                  <a:pt x="1321490" y="4385557"/>
                </a:cubicBezTo>
                <a:cubicBezTo>
                  <a:pt x="1336730" y="4382699"/>
                  <a:pt x="1342445" y="4370317"/>
                  <a:pt x="1333872" y="4358887"/>
                </a:cubicBezTo>
                <a:cubicBezTo>
                  <a:pt x="1325300" y="4348409"/>
                  <a:pt x="1323395" y="4336027"/>
                  <a:pt x="1317680" y="4324597"/>
                </a:cubicBezTo>
                <a:cubicBezTo>
                  <a:pt x="1312917" y="4314119"/>
                  <a:pt x="1306250" y="4304594"/>
                  <a:pt x="1297677" y="4296974"/>
                </a:cubicBezTo>
                <a:cubicBezTo>
                  <a:pt x="1286247" y="4286497"/>
                  <a:pt x="1273865" y="4274114"/>
                  <a:pt x="1258625" y="4268399"/>
                </a:cubicBezTo>
                <a:cubicBezTo>
                  <a:pt x="1228145" y="4256017"/>
                  <a:pt x="1207190" y="4235062"/>
                  <a:pt x="1196712" y="4203629"/>
                </a:cubicBezTo>
                <a:cubicBezTo>
                  <a:pt x="1196712" y="4202677"/>
                  <a:pt x="1195760" y="4202677"/>
                  <a:pt x="1195760" y="4201724"/>
                </a:cubicBezTo>
                <a:cubicBezTo>
                  <a:pt x="1188140" y="4180769"/>
                  <a:pt x="1179567" y="4159814"/>
                  <a:pt x="1173852" y="4137907"/>
                </a:cubicBezTo>
                <a:cubicBezTo>
                  <a:pt x="1167185" y="4113142"/>
                  <a:pt x="1165280" y="4087424"/>
                  <a:pt x="1159565" y="4061707"/>
                </a:cubicBezTo>
                <a:cubicBezTo>
                  <a:pt x="1154802" y="4041704"/>
                  <a:pt x="1151945" y="4021702"/>
                  <a:pt x="1165280" y="4002652"/>
                </a:cubicBezTo>
                <a:cubicBezTo>
                  <a:pt x="1170995" y="3994079"/>
                  <a:pt x="1170995" y="3981697"/>
                  <a:pt x="1172900" y="3971219"/>
                </a:cubicBezTo>
                <a:cubicBezTo>
                  <a:pt x="1177662" y="3938834"/>
                  <a:pt x="1181472" y="3907402"/>
                  <a:pt x="1185282" y="3875017"/>
                </a:cubicBezTo>
                <a:cubicBezTo>
                  <a:pt x="1188140" y="3853109"/>
                  <a:pt x="1192902" y="3830249"/>
                  <a:pt x="1194807" y="3808342"/>
                </a:cubicBezTo>
                <a:cubicBezTo>
                  <a:pt x="1198617" y="3763574"/>
                  <a:pt x="1201475" y="3719759"/>
                  <a:pt x="1204332" y="3674992"/>
                </a:cubicBezTo>
                <a:cubicBezTo>
                  <a:pt x="1204332" y="3670229"/>
                  <a:pt x="1205285" y="3666419"/>
                  <a:pt x="1206237" y="3661657"/>
                </a:cubicBezTo>
                <a:cubicBezTo>
                  <a:pt x="1216715" y="3607364"/>
                  <a:pt x="1222430" y="3553072"/>
                  <a:pt x="1226240" y="3498779"/>
                </a:cubicBezTo>
                <a:cubicBezTo>
                  <a:pt x="1227192" y="3477824"/>
                  <a:pt x="1230050" y="3457822"/>
                  <a:pt x="1231002" y="3436867"/>
                </a:cubicBezTo>
                <a:cubicBezTo>
                  <a:pt x="1231955" y="3428294"/>
                  <a:pt x="1231002" y="3419722"/>
                  <a:pt x="1230050" y="3412102"/>
                </a:cubicBezTo>
                <a:cubicBezTo>
                  <a:pt x="1229097" y="3399719"/>
                  <a:pt x="1225287" y="3386384"/>
                  <a:pt x="1225287" y="3374002"/>
                </a:cubicBezTo>
                <a:cubicBezTo>
                  <a:pt x="1224335" y="3347332"/>
                  <a:pt x="1224335" y="3320662"/>
                  <a:pt x="1225287" y="3293992"/>
                </a:cubicBezTo>
                <a:cubicBezTo>
                  <a:pt x="1226240" y="3280657"/>
                  <a:pt x="1229097" y="3267322"/>
                  <a:pt x="1231955" y="3253987"/>
                </a:cubicBezTo>
                <a:cubicBezTo>
                  <a:pt x="1233860" y="3243509"/>
                  <a:pt x="1238622" y="3233032"/>
                  <a:pt x="1239575" y="3222554"/>
                </a:cubicBezTo>
                <a:cubicBezTo>
                  <a:pt x="1243385" y="3188264"/>
                  <a:pt x="1245290" y="3154927"/>
                  <a:pt x="1248147" y="3120637"/>
                </a:cubicBezTo>
                <a:cubicBezTo>
                  <a:pt x="1248147" y="3116827"/>
                  <a:pt x="1249100" y="3113017"/>
                  <a:pt x="1250052" y="3109207"/>
                </a:cubicBezTo>
                <a:cubicBezTo>
                  <a:pt x="1254815" y="3079679"/>
                  <a:pt x="1258625" y="3049199"/>
                  <a:pt x="1263387" y="3019672"/>
                </a:cubicBezTo>
                <a:cubicBezTo>
                  <a:pt x="1267197" y="2996812"/>
                  <a:pt x="1270055" y="2973952"/>
                  <a:pt x="1274817" y="2951092"/>
                </a:cubicBezTo>
                <a:cubicBezTo>
                  <a:pt x="1279580" y="2928232"/>
                  <a:pt x="1288152" y="2906324"/>
                  <a:pt x="1287200" y="2882512"/>
                </a:cubicBezTo>
                <a:cubicBezTo>
                  <a:pt x="1287200" y="2875844"/>
                  <a:pt x="1288152" y="2868224"/>
                  <a:pt x="1289105" y="2861557"/>
                </a:cubicBezTo>
                <a:cubicBezTo>
                  <a:pt x="1293867" y="2829172"/>
                  <a:pt x="1297677" y="2796787"/>
                  <a:pt x="1302440" y="2764402"/>
                </a:cubicBezTo>
                <a:cubicBezTo>
                  <a:pt x="1304345" y="2752019"/>
                  <a:pt x="1306250" y="2740589"/>
                  <a:pt x="1308155" y="2728207"/>
                </a:cubicBezTo>
                <a:cubicBezTo>
                  <a:pt x="1311012" y="2710109"/>
                  <a:pt x="1315775" y="2692012"/>
                  <a:pt x="1317680" y="2672962"/>
                </a:cubicBezTo>
                <a:cubicBezTo>
                  <a:pt x="1322442" y="2634862"/>
                  <a:pt x="1332920" y="2596762"/>
                  <a:pt x="1328157" y="2557709"/>
                </a:cubicBezTo>
                <a:cubicBezTo>
                  <a:pt x="1328157" y="2556757"/>
                  <a:pt x="1328157" y="2554852"/>
                  <a:pt x="1329110" y="2553899"/>
                </a:cubicBezTo>
                <a:cubicBezTo>
                  <a:pt x="1330062" y="2542469"/>
                  <a:pt x="1336730" y="2536754"/>
                  <a:pt x="1348160" y="2535802"/>
                </a:cubicBezTo>
                <a:cubicBezTo>
                  <a:pt x="1384355" y="2531992"/>
                  <a:pt x="1416740" y="2517704"/>
                  <a:pt x="1445315" y="2494844"/>
                </a:cubicBezTo>
                <a:cubicBezTo>
                  <a:pt x="1463412" y="2480557"/>
                  <a:pt x="1479605" y="2465317"/>
                  <a:pt x="1474842" y="2438647"/>
                </a:cubicBezTo>
                <a:cubicBezTo>
                  <a:pt x="1471985" y="2422454"/>
                  <a:pt x="1471985" y="2405309"/>
                  <a:pt x="1470080" y="2388164"/>
                </a:cubicBezTo>
                <a:cubicBezTo>
                  <a:pt x="1469127" y="2375782"/>
                  <a:pt x="1468175" y="2363399"/>
                  <a:pt x="1468175" y="2351017"/>
                </a:cubicBezTo>
                <a:cubicBezTo>
                  <a:pt x="1465317" y="2232907"/>
                  <a:pt x="1472937" y="2115749"/>
                  <a:pt x="1460555" y="1997639"/>
                </a:cubicBezTo>
                <a:cubicBezTo>
                  <a:pt x="1459602" y="1990972"/>
                  <a:pt x="1460555" y="1983352"/>
                  <a:pt x="1460555" y="1976684"/>
                </a:cubicBezTo>
                <a:cubicBezTo>
                  <a:pt x="1460555" y="1966207"/>
                  <a:pt x="1463412" y="1957634"/>
                  <a:pt x="1471985" y="1951919"/>
                </a:cubicBezTo>
                <a:cubicBezTo>
                  <a:pt x="1483415" y="1943347"/>
                  <a:pt x="1491987" y="1932869"/>
                  <a:pt x="1495797" y="1918582"/>
                </a:cubicBezTo>
                <a:cubicBezTo>
                  <a:pt x="1499607" y="1906199"/>
                  <a:pt x="1507227" y="1895722"/>
                  <a:pt x="1513895" y="1884292"/>
                </a:cubicBezTo>
                <a:cubicBezTo>
                  <a:pt x="1533897" y="1853812"/>
                  <a:pt x="1554852" y="1825237"/>
                  <a:pt x="1573902" y="1793804"/>
                </a:cubicBezTo>
                <a:cubicBezTo>
                  <a:pt x="1584380" y="1776659"/>
                  <a:pt x="1590095" y="1757609"/>
                  <a:pt x="1599620" y="1739512"/>
                </a:cubicBezTo>
                <a:cubicBezTo>
                  <a:pt x="1631052" y="1679504"/>
                  <a:pt x="1663437" y="1621402"/>
                  <a:pt x="1692965" y="1561394"/>
                </a:cubicBezTo>
                <a:cubicBezTo>
                  <a:pt x="1703442" y="1539487"/>
                  <a:pt x="1712967" y="1515674"/>
                  <a:pt x="1714872" y="1491862"/>
                </a:cubicBezTo>
                <a:cubicBezTo>
                  <a:pt x="1716777" y="1463287"/>
                  <a:pt x="1723445" y="1435664"/>
                  <a:pt x="1729160" y="1408042"/>
                </a:cubicBezTo>
                <a:cubicBezTo>
                  <a:pt x="1737732" y="1383277"/>
                  <a:pt x="1743447" y="1357559"/>
                  <a:pt x="1732970" y="1329937"/>
                </a:cubicBezTo>
                <a:close/>
                <a:moveTo>
                  <a:pt x="373752" y="1452809"/>
                </a:moveTo>
                <a:cubicBezTo>
                  <a:pt x="373752" y="1455667"/>
                  <a:pt x="368990" y="1457572"/>
                  <a:pt x="367085" y="1460429"/>
                </a:cubicBezTo>
                <a:cubicBezTo>
                  <a:pt x="365180" y="1458524"/>
                  <a:pt x="361370" y="1455667"/>
                  <a:pt x="361370" y="1453762"/>
                </a:cubicBezTo>
                <a:cubicBezTo>
                  <a:pt x="358512" y="1418519"/>
                  <a:pt x="334700" y="1394707"/>
                  <a:pt x="319460" y="1365179"/>
                </a:cubicBezTo>
                <a:cubicBezTo>
                  <a:pt x="317555" y="1360417"/>
                  <a:pt x="313745" y="1356607"/>
                  <a:pt x="310887" y="1351844"/>
                </a:cubicBezTo>
                <a:cubicBezTo>
                  <a:pt x="307077" y="1346129"/>
                  <a:pt x="307077" y="1340414"/>
                  <a:pt x="311840" y="1334699"/>
                </a:cubicBezTo>
                <a:cubicBezTo>
                  <a:pt x="322317" y="1322317"/>
                  <a:pt x="331842" y="1309934"/>
                  <a:pt x="343272" y="1297552"/>
                </a:cubicBezTo>
                <a:cubicBezTo>
                  <a:pt x="354702" y="1285169"/>
                  <a:pt x="360417" y="1285169"/>
                  <a:pt x="367085" y="1301362"/>
                </a:cubicBezTo>
                <a:cubicBezTo>
                  <a:pt x="372800" y="1315649"/>
                  <a:pt x="375657" y="1331842"/>
                  <a:pt x="377562" y="1348034"/>
                </a:cubicBezTo>
                <a:cubicBezTo>
                  <a:pt x="379467" y="1358512"/>
                  <a:pt x="377562" y="1369942"/>
                  <a:pt x="377562" y="1381372"/>
                </a:cubicBezTo>
                <a:cubicBezTo>
                  <a:pt x="378515" y="1381372"/>
                  <a:pt x="379467" y="1381372"/>
                  <a:pt x="381372" y="1381372"/>
                </a:cubicBezTo>
                <a:cubicBezTo>
                  <a:pt x="378515" y="1404232"/>
                  <a:pt x="376610" y="1428044"/>
                  <a:pt x="373752" y="1452809"/>
                </a:cubicBezTo>
                <a:close/>
                <a:moveTo>
                  <a:pt x="575682" y="1686172"/>
                </a:moveTo>
                <a:cubicBezTo>
                  <a:pt x="570920" y="1693792"/>
                  <a:pt x="565205" y="1700459"/>
                  <a:pt x="559490" y="1708079"/>
                </a:cubicBezTo>
                <a:cubicBezTo>
                  <a:pt x="532820" y="1744274"/>
                  <a:pt x="506150" y="1781422"/>
                  <a:pt x="480432" y="1817617"/>
                </a:cubicBezTo>
                <a:cubicBezTo>
                  <a:pt x="477575" y="1821427"/>
                  <a:pt x="477575" y="1828094"/>
                  <a:pt x="476622" y="1834762"/>
                </a:cubicBezTo>
                <a:cubicBezTo>
                  <a:pt x="465192" y="1832857"/>
                  <a:pt x="453762" y="1830952"/>
                  <a:pt x="437570" y="1828094"/>
                </a:cubicBezTo>
                <a:cubicBezTo>
                  <a:pt x="449000" y="1814759"/>
                  <a:pt x="457572" y="1803329"/>
                  <a:pt x="466145" y="1792852"/>
                </a:cubicBezTo>
                <a:cubicBezTo>
                  <a:pt x="496625" y="1757609"/>
                  <a:pt x="527105" y="1723319"/>
                  <a:pt x="557585" y="1688077"/>
                </a:cubicBezTo>
                <a:cubicBezTo>
                  <a:pt x="560442" y="1684267"/>
                  <a:pt x="564252" y="1681409"/>
                  <a:pt x="567110" y="1678552"/>
                </a:cubicBezTo>
                <a:cubicBezTo>
                  <a:pt x="569015" y="1677599"/>
                  <a:pt x="572825" y="1677599"/>
                  <a:pt x="573777" y="1678552"/>
                </a:cubicBezTo>
                <a:cubicBezTo>
                  <a:pt x="575682" y="1680457"/>
                  <a:pt x="576635" y="1685219"/>
                  <a:pt x="575682" y="1686172"/>
                </a:cubicBezTo>
                <a:close/>
                <a:moveTo>
                  <a:pt x="889055" y="1877624"/>
                </a:moveTo>
                <a:cubicBezTo>
                  <a:pt x="889055" y="1874767"/>
                  <a:pt x="889055" y="1872862"/>
                  <a:pt x="890007" y="1871909"/>
                </a:cubicBezTo>
                <a:cubicBezTo>
                  <a:pt x="907152" y="1852859"/>
                  <a:pt x="907152" y="1849049"/>
                  <a:pt x="887150" y="1834762"/>
                </a:cubicBezTo>
                <a:cubicBezTo>
                  <a:pt x="854765" y="1812854"/>
                  <a:pt x="824285" y="1789042"/>
                  <a:pt x="789995" y="1769992"/>
                </a:cubicBezTo>
                <a:cubicBezTo>
                  <a:pt x="757610" y="1752847"/>
                  <a:pt x="722367" y="1741417"/>
                  <a:pt x="689030" y="1727129"/>
                </a:cubicBezTo>
                <a:cubicBezTo>
                  <a:pt x="677600" y="1722367"/>
                  <a:pt x="666170" y="1718557"/>
                  <a:pt x="655692" y="1712842"/>
                </a:cubicBezTo>
                <a:cubicBezTo>
                  <a:pt x="638547" y="1704269"/>
                  <a:pt x="621402" y="1693792"/>
                  <a:pt x="604257" y="1685219"/>
                </a:cubicBezTo>
                <a:cubicBezTo>
                  <a:pt x="586160" y="1675694"/>
                  <a:pt x="585207" y="1648072"/>
                  <a:pt x="602352" y="1636642"/>
                </a:cubicBezTo>
                <a:cubicBezTo>
                  <a:pt x="608067" y="1632832"/>
                  <a:pt x="614735" y="1630927"/>
                  <a:pt x="618545" y="1626164"/>
                </a:cubicBezTo>
                <a:cubicBezTo>
                  <a:pt x="623307" y="1621402"/>
                  <a:pt x="625212" y="1614734"/>
                  <a:pt x="628070" y="1608067"/>
                </a:cubicBezTo>
                <a:cubicBezTo>
                  <a:pt x="631880" y="1599494"/>
                  <a:pt x="632832" y="1589017"/>
                  <a:pt x="637595" y="1581397"/>
                </a:cubicBezTo>
                <a:cubicBezTo>
                  <a:pt x="658550" y="1549012"/>
                  <a:pt x="683315" y="1519484"/>
                  <a:pt x="711890" y="1492814"/>
                </a:cubicBezTo>
                <a:cubicBezTo>
                  <a:pt x="749990" y="1455667"/>
                  <a:pt x="771897" y="1408042"/>
                  <a:pt x="788090" y="1357559"/>
                </a:cubicBezTo>
                <a:cubicBezTo>
                  <a:pt x="812855" y="1278502"/>
                  <a:pt x="823332" y="1197539"/>
                  <a:pt x="821427" y="1114672"/>
                </a:cubicBezTo>
                <a:cubicBezTo>
                  <a:pt x="819522" y="1039424"/>
                  <a:pt x="820475" y="964177"/>
                  <a:pt x="819522" y="889882"/>
                </a:cubicBezTo>
                <a:cubicBezTo>
                  <a:pt x="818570" y="839399"/>
                  <a:pt x="815712" y="788917"/>
                  <a:pt x="813807" y="738434"/>
                </a:cubicBezTo>
                <a:cubicBezTo>
                  <a:pt x="813807" y="732719"/>
                  <a:pt x="813807" y="726052"/>
                  <a:pt x="813807" y="720337"/>
                </a:cubicBezTo>
                <a:cubicBezTo>
                  <a:pt x="815712" y="719384"/>
                  <a:pt x="817617" y="719384"/>
                  <a:pt x="818570" y="718432"/>
                </a:cubicBezTo>
                <a:cubicBezTo>
                  <a:pt x="833810" y="750817"/>
                  <a:pt x="848097" y="783202"/>
                  <a:pt x="863337" y="815587"/>
                </a:cubicBezTo>
                <a:cubicBezTo>
                  <a:pt x="864290" y="815587"/>
                  <a:pt x="865242" y="814634"/>
                  <a:pt x="866195" y="814634"/>
                </a:cubicBezTo>
                <a:cubicBezTo>
                  <a:pt x="860480" y="800347"/>
                  <a:pt x="853812" y="786059"/>
                  <a:pt x="848097" y="771772"/>
                </a:cubicBezTo>
                <a:cubicBezTo>
                  <a:pt x="841430" y="756532"/>
                  <a:pt x="836667" y="741292"/>
                  <a:pt x="828095" y="727004"/>
                </a:cubicBezTo>
                <a:cubicBezTo>
                  <a:pt x="809045" y="692714"/>
                  <a:pt x="809997" y="654614"/>
                  <a:pt x="810950" y="617467"/>
                </a:cubicBezTo>
                <a:cubicBezTo>
                  <a:pt x="810950" y="605084"/>
                  <a:pt x="811902" y="592702"/>
                  <a:pt x="812855" y="580319"/>
                </a:cubicBezTo>
                <a:cubicBezTo>
                  <a:pt x="813807" y="571747"/>
                  <a:pt x="815712" y="564127"/>
                  <a:pt x="816665" y="556507"/>
                </a:cubicBezTo>
                <a:cubicBezTo>
                  <a:pt x="818570" y="555554"/>
                  <a:pt x="819522" y="555554"/>
                  <a:pt x="821427" y="554602"/>
                </a:cubicBezTo>
                <a:cubicBezTo>
                  <a:pt x="832857" y="567937"/>
                  <a:pt x="844287" y="581272"/>
                  <a:pt x="856670" y="594607"/>
                </a:cubicBezTo>
                <a:cubicBezTo>
                  <a:pt x="872862" y="613657"/>
                  <a:pt x="887150" y="635564"/>
                  <a:pt x="913820" y="638422"/>
                </a:cubicBezTo>
                <a:cubicBezTo>
                  <a:pt x="942395" y="642232"/>
                  <a:pt x="956682" y="661282"/>
                  <a:pt x="974780" y="679379"/>
                </a:cubicBezTo>
                <a:cubicBezTo>
                  <a:pt x="981447" y="686047"/>
                  <a:pt x="984305" y="689857"/>
                  <a:pt x="973827" y="696524"/>
                </a:cubicBezTo>
                <a:cubicBezTo>
                  <a:pt x="964302" y="702239"/>
                  <a:pt x="956682" y="711764"/>
                  <a:pt x="950015" y="721289"/>
                </a:cubicBezTo>
                <a:cubicBezTo>
                  <a:pt x="931917" y="746054"/>
                  <a:pt x="914772" y="770819"/>
                  <a:pt x="899532" y="797489"/>
                </a:cubicBezTo>
                <a:cubicBezTo>
                  <a:pt x="910010" y="785107"/>
                  <a:pt x="920487" y="772724"/>
                  <a:pt x="930012" y="759389"/>
                </a:cubicBezTo>
                <a:cubicBezTo>
                  <a:pt x="935727" y="751769"/>
                  <a:pt x="939537" y="749864"/>
                  <a:pt x="945252" y="759389"/>
                </a:cubicBezTo>
                <a:cubicBezTo>
                  <a:pt x="952872" y="771772"/>
                  <a:pt x="961445" y="784154"/>
                  <a:pt x="954777" y="800347"/>
                </a:cubicBezTo>
                <a:cubicBezTo>
                  <a:pt x="913820" y="910837"/>
                  <a:pt x="909057" y="1026089"/>
                  <a:pt x="910962" y="1142294"/>
                </a:cubicBezTo>
                <a:cubicBezTo>
                  <a:pt x="913820" y="1260404"/>
                  <a:pt x="913820" y="1377562"/>
                  <a:pt x="917630" y="1495672"/>
                </a:cubicBezTo>
                <a:cubicBezTo>
                  <a:pt x="920487" y="1589017"/>
                  <a:pt x="924297" y="1683314"/>
                  <a:pt x="929060" y="1776659"/>
                </a:cubicBezTo>
                <a:cubicBezTo>
                  <a:pt x="929060" y="1785232"/>
                  <a:pt x="932870" y="1796662"/>
                  <a:pt x="938585" y="1802377"/>
                </a:cubicBezTo>
                <a:cubicBezTo>
                  <a:pt x="967160" y="1833809"/>
                  <a:pt x="996687" y="1865242"/>
                  <a:pt x="1026215" y="1895722"/>
                </a:cubicBezTo>
                <a:cubicBezTo>
                  <a:pt x="1030025" y="1899532"/>
                  <a:pt x="1033835" y="1903342"/>
                  <a:pt x="1036692" y="1909057"/>
                </a:cubicBezTo>
                <a:cubicBezTo>
                  <a:pt x="983352" y="1909057"/>
                  <a:pt x="935727" y="1897627"/>
                  <a:pt x="889055" y="1877624"/>
                </a:cubicBezTo>
                <a:close/>
                <a:moveTo>
                  <a:pt x="1279580" y="1673789"/>
                </a:moveTo>
                <a:cubicBezTo>
                  <a:pt x="1278627" y="1698554"/>
                  <a:pt x="1274817" y="1723319"/>
                  <a:pt x="1275770" y="1747132"/>
                </a:cubicBezTo>
                <a:cubicBezTo>
                  <a:pt x="1275770" y="1771897"/>
                  <a:pt x="1267197" y="1791899"/>
                  <a:pt x="1250052" y="1809044"/>
                </a:cubicBezTo>
                <a:cubicBezTo>
                  <a:pt x="1229097" y="1829047"/>
                  <a:pt x="1208142" y="1850002"/>
                  <a:pt x="1188140" y="1870004"/>
                </a:cubicBezTo>
                <a:cubicBezTo>
                  <a:pt x="1177662" y="1880482"/>
                  <a:pt x="1170042" y="1891912"/>
                  <a:pt x="1170042" y="1907152"/>
                </a:cubicBezTo>
                <a:cubicBezTo>
                  <a:pt x="1170042" y="1911914"/>
                  <a:pt x="1165280" y="1917629"/>
                  <a:pt x="1160517" y="1919534"/>
                </a:cubicBezTo>
                <a:cubicBezTo>
                  <a:pt x="1154802" y="1922392"/>
                  <a:pt x="1148135" y="1925249"/>
                  <a:pt x="1142420" y="1924297"/>
                </a:cubicBezTo>
                <a:cubicBezTo>
                  <a:pt x="1110987" y="1922392"/>
                  <a:pt x="1079555" y="1919534"/>
                  <a:pt x="1045265" y="1916677"/>
                </a:cubicBezTo>
                <a:cubicBezTo>
                  <a:pt x="1049075" y="1910009"/>
                  <a:pt x="1050980" y="1905247"/>
                  <a:pt x="1053837" y="1901437"/>
                </a:cubicBezTo>
                <a:cubicBezTo>
                  <a:pt x="1079555" y="1868099"/>
                  <a:pt x="1106225" y="1835714"/>
                  <a:pt x="1132895" y="1803329"/>
                </a:cubicBezTo>
                <a:cubicBezTo>
                  <a:pt x="1140515" y="1793804"/>
                  <a:pt x="1144325" y="1784279"/>
                  <a:pt x="1143372" y="1770944"/>
                </a:cubicBezTo>
                <a:cubicBezTo>
                  <a:pt x="1141467" y="1735702"/>
                  <a:pt x="1139562" y="1701412"/>
                  <a:pt x="1137657" y="1666169"/>
                </a:cubicBezTo>
                <a:cubicBezTo>
                  <a:pt x="1134800" y="1612829"/>
                  <a:pt x="1133847" y="1558537"/>
                  <a:pt x="1130037" y="1505197"/>
                </a:cubicBezTo>
                <a:cubicBezTo>
                  <a:pt x="1126227" y="1435664"/>
                  <a:pt x="1121465" y="1366132"/>
                  <a:pt x="1115750" y="1296599"/>
                </a:cubicBezTo>
                <a:cubicBezTo>
                  <a:pt x="1110035" y="1228019"/>
                  <a:pt x="1103367" y="1160392"/>
                  <a:pt x="1094795" y="1091812"/>
                </a:cubicBezTo>
                <a:cubicBezTo>
                  <a:pt x="1084317" y="1006087"/>
                  <a:pt x="1071935" y="920362"/>
                  <a:pt x="1037645" y="839399"/>
                </a:cubicBezTo>
                <a:cubicBezTo>
                  <a:pt x="1029072" y="820349"/>
                  <a:pt x="1024310" y="800347"/>
                  <a:pt x="1019547" y="780344"/>
                </a:cubicBezTo>
                <a:cubicBezTo>
                  <a:pt x="1018595" y="774629"/>
                  <a:pt x="1020500" y="767009"/>
                  <a:pt x="1024310" y="761294"/>
                </a:cubicBezTo>
                <a:cubicBezTo>
                  <a:pt x="1028120" y="755579"/>
                  <a:pt x="1034787" y="751769"/>
                  <a:pt x="1042407" y="744149"/>
                </a:cubicBezTo>
                <a:cubicBezTo>
                  <a:pt x="1051932" y="766057"/>
                  <a:pt x="1060505" y="785107"/>
                  <a:pt x="1069077" y="806062"/>
                </a:cubicBezTo>
                <a:cubicBezTo>
                  <a:pt x="1065267" y="773677"/>
                  <a:pt x="1037645" y="721289"/>
                  <a:pt x="1014785" y="699382"/>
                </a:cubicBezTo>
                <a:cubicBezTo>
                  <a:pt x="1003355" y="688904"/>
                  <a:pt x="1003355" y="687952"/>
                  <a:pt x="1015737" y="677474"/>
                </a:cubicBezTo>
                <a:cubicBezTo>
                  <a:pt x="1033835" y="662234"/>
                  <a:pt x="1051932" y="647947"/>
                  <a:pt x="1068125" y="631754"/>
                </a:cubicBezTo>
                <a:cubicBezTo>
                  <a:pt x="1084317" y="615562"/>
                  <a:pt x="1095747" y="596512"/>
                  <a:pt x="1096700" y="571747"/>
                </a:cubicBezTo>
                <a:cubicBezTo>
                  <a:pt x="1096700" y="565079"/>
                  <a:pt x="1099557" y="559364"/>
                  <a:pt x="1102415" y="552697"/>
                </a:cubicBezTo>
                <a:cubicBezTo>
                  <a:pt x="1111940" y="569842"/>
                  <a:pt x="1122417" y="586987"/>
                  <a:pt x="1120512" y="606989"/>
                </a:cubicBezTo>
                <a:cubicBezTo>
                  <a:pt x="1116702" y="651757"/>
                  <a:pt x="1111940" y="697477"/>
                  <a:pt x="1107177" y="742244"/>
                </a:cubicBezTo>
                <a:cubicBezTo>
                  <a:pt x="1106225" y="748912"/>
                  <a:pt x="1105272" y="754627"/>
                  <a:pt x="1108130" y="761294"/>
                </a:cubicBezTo>
                <a:cubicBezTo>
                  <a:pt x="1114797" y="714622"/>
                  <a:pt x="1120512" y="667949"/>
                  <a:pt x="1127180" y="621277"/>
                </a:cubicBezTo>
                <a:cubicBezTo>
                  <a:pt x="1150992" y="690809"/>
                  <a:pt x="1176710" y="758437"/>
                  <a:pt x="1187187" y="829874"/>
                </a:cubicBezTo>
                <a:cubicBezTo>
                  <a:pt x="1194807" y="886072"/>
                  <a:pt x="1212905" y="939412"/>
                  <a:pt x="1228145" y="993704"/>
                </a:cubicBezTo>
                <a:cubicBezTo>
                  <a:pt x="1240527" y="1037519"/>
                  <a:pt x="1247195" y="1082287"/>
                  <a:pt x="1246242" y="1128007"/>
                </a:cubicBezTo>
                <a:cubicBezTo>
                  <a:pt x="1244337" y="1207064"/>
                  <a:pt x="1252910" y="1285169"/>
                  <a:pt x="1270055" y="1363274"/>
                </a:cubicBezTo>
                <a:cubicBezTo>
                  <a:pt x="1274817" y="1384229"/>
                  <a:pt x="1274817" y="1405184"/>
                  <a:pt x="1276722" y="1427092"/>
                </a:cubicBezTo>
                <a:cubicBezTo>
                  <a:pt x="1279580" y="1463287"/>
                  <a:pt x="1284342" y="1499482"/>
                  <a:pt x="1284342" y="1534724"/>
                </a:cubicBezTo>
                <a:cubicBezTo>
                  <a:pt x="1284342" y="1581397"/>
                  <a:pt x="1281485" y="1628069"/>
                  <a:pt x="1279580" y="1673789"/>
                </a:cubicBezTo>
                <a:close/>
                <a:moveTo>
                  <a:pt x="1437695" y="1289932"/>
                </a:moveTo>
                <a:cubicBezTo>
                  <a:pt x="1439600" y="1289932"/>
                  <a:pt x="1440552" y="1288979"/>
                  <a:pt x="1442457" y="1288979"/>
                </a:cubicBezTo>
                <a:cubicBezTo>
                  <a:pt x="1444362" y="1292789"/>
                  <a:pt x="1446267" y="1296599"/>
                  <a:pt x="1447220" y="1300409"/>
                </a:cubicBezTo>
                <a:cubicBezTo>
                  <a:pt x="1448172" y="1308982"/>
                  <a:pt x="1448172" y="1318507"/>
                  <a:pt x="1448172" y="1327079"/>
                </a:cubicBezTo>
                <a:cubicBezTo>
                  <a:pt x="1446267" y="1352797"/>
                  <a:pt x="1451030" y="1375657"/>
                  <a:pt x="1470080" y="1394707"/>
                </a:cubicBezTo>
                <a:cubicBezTo>
                  <a:pt x="1481510" y="1406137"/>
                  <a:pt x="1481510" y="1418519"/>
                  <a:pt x="1476747" y="1433759"/>
                </a:cubicBezTo>
                <a:cubicBezTo>
                  <a:pt x="1469127" y="1457572"/>
                  <a:pt x="1453887" y="1476622"/>
                  <a:pt x="1439600" y="1497577"/>
                </a:cubicBezTo>
                <a:cubicBezTo>
                  <a:pt x="1431980" y="1428044"/>
                  <a:pt x="1431027" y="1359464"/>
                  <a:pt x="1437695" y="1289932"/>
                </a:cubicBezTo>
                <a:close/>
                <a:moveTo>
                  <a:pt x="1475795" y="1882387"/>
                </a:moveTo>
                <a:cubicBezTo>
                  <a:pt x="1468175" y="1887149"/>
                  <a:pt x="1465317" y="1880482"/>
                  <a:pt x="1462460" y="1874767"/>
                </a:cubicBezTo>
                <a:cubicBezTo>
                  <a:pt x="1438647" y="1833809"/>
                  <a:pt x="1411977" y="1796662"/>
                  <a:pt x="1371972" y="1769992"/>
                </a:cubicBezTo>
                <a:cubicBezTo>
                  <a:pt x="1360542" y="1762372"/>
                  <a:pt x="1348160" y="1756657"/>
                  <a:pt x="1336730" y="1750942"/>
                </a:cubicBezTo>
                <a:cubicBezTo>
                  <a:pt x="1331015" y="1748084"/>
                  <a:pt x="1325300" y="1746179"/>
                  <a:pt x="1319585" y="1744274"/>
                </a:cubicBezTo>
                <a:cubicBezTo>
                  <a:pt x="1319585" y="1742369"/>
                  <a:pt x="1320537" y="1740464"/>
                  <a:pt x="1320537" y="1738559"/>
                </a:cubicBezTo>
                <a:cubicBezTo>
                  <a:pt x="1326252" y="1739512"/>
                  <a:pt x="1331967" y="1738559"/>
                  <a:pt x="1337682" y="1740464"/>
                </a:cubicBezTo>
                <a:cubicBezTo>
                  <a:pt x="1367210" y="1749989"/>
                  <a:pt x="1395785" y="1762372"/>
                  <a:pt x="1416740" y="1788089"/>
                </a:cubicBezTo>
                <a:cubicBezTo>
                  <a:pt x="1434837" y="1809997"/>
                  <a:pt x="1454840" y="1831904"/>
                  <a:pt x="1473890" y="1853812"/>
                </a:cubicBezTo>
                <a:cubicBezTo>
                  <a:pt x="1476747" y="1857622"/>
                  <a:pt x="1478652" y="1861432"/>
                  <a:pt x="1480557" y="1865242"/>
                </a:cubicBezTo>
                <a:cubicBezTo>
                  <a:pt x="1483415" y="1872862"/>
                  <a:pt x="1482462" y="1878577"/>
                  <a:pt x="1475795" y="1882387"/>
                </a:cubicBezTo>
                <a:close/>
              </a:path>
            </a:pathLst>
          </a:custGeom>
          <a:solidFill>
            <a:schemeClr val="accent1"/>
          </a:solidFill>
          <a:ln w="9525" cap="flat">
            <a:noFill/>
            <a:prstDash val="solid"/>
            <a:miter/>
          </a:ln>
        </p:spPr>
        <p:txBody>
          <a:bodyPr rtlCol="0" anchor="ctr"/>
          <a:lstStyle/>
          <a:p>
            <a:endParaRPr lang="en-US"/>
          </a:p>
        </p:txBody>
      </p:sp>
      <p:sp>
        <p:nvSpPr>
          <p:cNvPr id="120" name="TextBox 41">
            <a:extLst>
              <a:ext uri="{FF2B5EF4-FFF2-40B4-BE49-F238E27FC236}">
                <a16:creationId xmlns:a16="http://schemas.microsoft.com/office/drawing/2014/main" id="{1DF8B6FF-8A4C-48EA-A5F0-BF5ACF0AEA86}"/>
              </a:ext>
            </a:extLst>
          </p:cNvPr>
          <p:cNvSpPr txBox="1"/>
          <p:nvPr/>
        </p:nvSpPr>
        <p:spPr>
          <a:xfrm>
            <a:off x="10585114" y="3500928"/>
            <a:ext cx="708848" cy="338554"/>
          </a:xfrm>
          <a:prstGeom prst="rect">
            <a:avLst/>
          </a:prstGeom>
          <a:noFill/>
        </p:spPr>
        <p:txBody>
          <a:bodyPr wrap="none" rtlCol="0" anchor="ctr">
            <a:spAutoFit/>
          </a:bodyPr>
          <a:lstStyle/>
          <a:p>
            <a:pPr algn="ctr"/>
            <a:r>
              <a:rPr lang="en-US" sz="1600" dirty="0">
                <a:solidFill>
                  <a:schemeClr val="bg2">
                    <a:lumMod val="10000"/>
                  </a:schemeClr>
                </a:solidFill>
              </a:rPr>
              <a:t>46-55</a:t>
            </a:r>
          </a:p>
        </p:txBody>
      </p:sp>
      <p:sp>
        <p:nvSpPr>
          <p:cNvPr id="121" name="TextBox 41">
            <a:extLst>
              <a:ext uri="{FF2B5EF4-FFF2-40B4-BE49-F238E27FC236}">
                <a16:creationId xmlns:a16="http://schemas.microsoft.com/office/drawing/2014/main" id="{33F0C3BB-740C-4DEC-9803-5A4E1A6CDE76}"/>
              </a:ext>
            </a:extLst>
          </p:cNvPr>
          <p:cNvSpPr txBox="1"/>
          <p:nvPr/>
        </p:nvSpPr>
        <p:spPr>
          <a:xfrm>
            <a:off x="10642926" y="4998995"/>
            <a:ext cx="708848" cy="338554"/>
          </a:xfrm>
          <a:prstGeom prst="rect">
            <a:avLst/>
          </a:prstGeom>
          <a:noFill/>
        </p:spPr>
        <p:txBody>
          <a:bodyPr wrap="none" rtlCol="0" anchor="ctr">
            <a:spAutoFit/>
          </a:bodyPr>
          <a:lstStyle/>
          <a:p>
            <a:pPr algn="ctr"/>
            <a:r>
              <a:rPr lang="en-US" sz="1600" dirty="0">
                <a:solidFill>
                  <a:schemeClr val="bg2">
                    <a:lumMod val="10000"/>
                  </a:schemeClr>
                </a:solidFill>
              </a:rPr>
              <a:t>26-35</a:t>
            </a:r>
          </a:p>
        </p:txBody>
      </p:sp>
      <p:pic>
        <p:nvPicPr>
          <p:cNvPr id="122" name="Imagen 121" descr="Ciclo de vida desde el nacimiento hasta la vejez, conjunto de iconos.  Personas de diferentes edades">
            <a:extLst>
              <a:ext uri="{FF2B5EF4-FFF2-40B4-BE49-F238E27FC236}">
                <a16:creationId xmlns:a16="http://schemas.microsoft.com/office/drawing/2014/main" id="{D8D96A9A-3D9D-4B16-8401-42335052D4D6}"/>
              </a:ext>
            </a:extLst>
          </p:cNvPr>
          <p:cNvPicPr/>
          <p:nvPr/>
        </p:nvPicPr>
        <p:blipFill rotWithShape="1">
          <a:blip r:embed="rId10">
            <a:extLst>
              <a:ext uri="{28A0092B-C50C-407E-A947-70E740481C1C}">
                <a14:useLocalDpi xmlns:a14="http://schemas.microsoft.com/office/drawing/2010/main" val="0"/>
              </a:ext>
            </a:extLst>
          </a:blip>
          <a:srcRect l="22931" t="55968" r="63841" b="16446"/>
          <a:stretch/>
        </p:blipFill>
        <p:spPr bwMode="auto">
          <a:xfrm>
            <a:off x="11310996" y="5542182"/>
            <a:ext cx="587159" cy="888955"/>
          </a:xfrm>
          <a:prstGeom prst="rect">
            <a:avLst/>
          </a:prstGeom>
          <a:noFill/>
          <a:ln>
            <a:noFill/>
          </a:ln>
          <a:extLst>
            <a:ext uri="{53640926-AAD7-44D8-BBD7-CCE9431645EC}">
              <a14:shadowObscured xmlns:a14="http://schemas.microsoft.com/office/drawing/2010/main"/>
            </a:ext>
          </a:extLst>
        </p:spPr>
      </p:pic>
      <p:pic>
        <p:nvPicPr>
          <p:cNvPr id="124" name="Imagen 123" descr="Ciclo de vida desde el nacimiento hasta la vejez, conjunto de iconos.  Personas de diferentes edades">
            <a:extLst>
              <a:ext uri="{FF2B5EF4-FFF2-40B4-BE49-F238E27FC236}">
                <a16:creationId xmlns:a16="http://schemas.microsoft.com/office/drawing/2014/main" id="{06E3D261-EC22-4A45-8238-21E85A17D67B}"/>
              </a:ext>
            </a:extLst>
          </p:cNvPr>
          <p:cNvPicPr/>
          <p:nvPr/>
        </p:nvPicPr>
        <p:blipFill rotWithShape="1">
          <a:blip r:embed="rId10">
            <a:extLst>
              <a:ext uri="{28A0092B-C50C-407E-A947-70E740481C1C}">
                <a14:useLocalDpi xmlns:a14="http://schemas.microsoft.com/office/drawing/2010/main" val="0"/>
              </a:ext>
            </a:extLst>
          </a:blip>
          <a:srcRect l="62617" t="58355" r="24683" b="16446"/>
          <a:stretch/>
        </p:blipFill>
        <p:spPr bwMode="auto">
          <a:xfrm>
            <a:off x="11310996" y="4019175"/>
            <a:ext cx="587165" cy="733929"/>
          </a:xfrm>
          <a:prstGeom prst="rect">
            <a:avLst/>
          </a:prstGeom>
          <a:noFill/>
          <a:ln>
            <a:noFill/>
          </a:ln>
          <a:extLst>
            <a:ext uri="{53640926-AAD7-44D8-BBD7-CCE9431645EC}">
              <a14:shadowObscured xmlns:a14="http://schemas.microsoft.com/office/drawing/2010/main"/>
            </a:ext>
          </a:extLst>
        </p:spPr>
      </p:pic>
      <p:pic>
        <p:nvPicPr>
          <p:cNvPr id="126" name="Imagen 125" descr="Conjunto de iconos de diferentes grupos de edad de personas, desde bebés  hasta ancianos | Vector Premium">
            <a:extLst>
              <a:ext uri="{FF2B5EF4-FFF2-40B4-BE49-F238E27FC236}">
                <a16:creationId xmlns:a16="http://schemas.microsoft.com/office/drawing/2014/main" id="{B08D1D34-48F8-4E4E-8C4D-358E99CED3C5}"/>
              </a:ext>
            </a:extLst>
          </p:cNvPr>
          <p:cNvPicPr/>
          <p:nvPr/>
        </p:nvPicPr>
        <p:blipFill rotWithShape="1">
          <a:blip r:embed="rId11">
            <a:extLst>
              <a:ext uri="{28A0092B-C50C-407E-A947-70E740481C1C}">
                <a14:useLocalDpi xmlns:a14="http://schemas.microsoft.com/office/drawing/2010/main" val="0"/>
              </a:ext>
            </a:extLst>
          </a:blip>
          <a:srcRect l="78140" t="50103" r="5104" b="21134"/>
          <a:stretch/>
        </p:blipFill>
        <p:spPr bwMode="auto">
          <a:xfrm>
            <a:off x="11290595" y="2678677"/>
            <a:ext cx="593897" cy="557975"/>
          </a:xfrm>
          <a:prstGeom prst="rect">
            <a:avLst/>
          </a:prstGeom>
          <a:noFill/>
          <a:ln>
            <a:noFill/>
          </a:ln>
          <a:extLst>
            <a:ext uri="{53640926-AAD7-44D8-BBD7-CCE9431645EC}">
              <a14:shadowObscured xmlns:a14="http://schemas.microsoft.com/office/drawing/2010/main"/>
            </a:ext>
          </a:extLst>
        </p:spPr>
      </p:pic>
      <p:pic>
        <p:nvPicPr>
          <p:cNvPr id="127" name="Imagen 126" descr="Ilustración de Ciclo De Vida Desde El Nacimiento Hasta La Vejez Conjunto De  Iconos Lineales Personas De Diferentes Edades Masculinas Y Femeninas Niñez  A Vejez Trazo Editable y más Vectores Libres de">
            <a:extLst>
              <a:ext uri="{FF2B5EF4-FFF2-40B4-BE49-F238E27FC236}">
                <a16:creationId xmlns:a16="http://schemas.microsoft.com/office/drawing/2014/main" id="{8514CDA0-11A0-4F96-8024-9D0383620BD1}"/>
              </a:ext>
            </a:extLst>
          </p:cNvPr>
          <p:cNvPicPr/>
          <p:nvPr/>
        </p:nvPicPr>
        <p:blipFill rotWithShape="1">
          <a:blip r:embed="rId12">
            <a:extLst>
              <a:ext uri="{28A0092B-C50C-407E-A947-70E740481C1C}">
                <a14:useLocalDpi xmlns:a14="http://schemas.microsoft.com/office/drawing/2010/main" val="0"/>
              </a:ext>
            </a:extLst>
          </a:blip>
          <a:srcRect l="41804" t="11725" r="43732" b="59520"/>
          <a:stretch/>
        </p:blipFill>
        <p:spPr bwMode="auto">
          <a:xfrm>
            <a:off x="11263085" y="4753104"/>
            <a:ext cx="682988" cy="797306"/>
          </a:xfrm>
          <a:prstGeom prst="rect">
            <a:avLst/>
          </a:prstGeom>
          <a:noFill/>
          <a:ln>
            <a:noFill/>
          </a:ln>
          <a:extLst>
            <a:ext uri="{53640926-AAD7-44D8-BBD7-CCE9431645EC}">
              <a14:shadowObscured xmlns:a14="http://schemas.microsoft.com/office/drawing/2010/main"/>
            </a:ext>
          </a:extLst>
        </p:spPr>
      </p:pic>
      <p:pic>
        <p:nvPicPr>
          <p:cNvPr id="128" name="Imagen 127" descr="Ilustración de Ciclo De Vida Desde El Nacimiento Hasta La Vejez Conjunto De  Iconos Lineales Personas De Diferentes Edades Masculinas Y Femeninas Niñez  A Vejez Trazo Editable y más Vectores Libres de">
            <a:extLst>
              <a:ext uri="{FF2B5EF4-FFF2-40B4-BE49-F238E27FC236}">
                <a16:creationId xmlns:a16="http://schemas.microsoft.com/office/drawing/2014/main" id="{175EA19E-46BB-41F6-80B8-A43D4B37D18C}"/>
              </a:ext>
            </a:extLst>
          </p:cNvPr>
          <p:cNvPicPr/>
          <p:nvPr/>
        </p:nvPicPr>
        <p:blipFill rotWithShape="1">
          <a:blip r:embed="rId12">
            <a:extLst>
              <a:ext uri="{28A0092B-C50C-407E-A947-70E740481C1C}">
                <a14:useLocalDpi xmlns:a14="http://schemas.microsoft.com/office/drawing/2010/main" val="0"/>
              </a:ext>
            </a:extLst>
          </a:blip>
          <a:srcRect l="81844" t="11725" r="2810" b="59520"/>
          <a:stretch/>
        </p:blipFill>
        <p:spPr bwMode="auto">
          <a:xfrm>
            <a:off x="11260941" y="3224157"/>
            <a:ext cx="722639" cy="751007"/>
          </a:xfrm>
          <a:prstGeom prst="rect">
            <a:avLst/>
          </a:prstGeom>
          <a:noFill/>
          <a:ln>
            <a:noFill/>
          </a:ln>
          <a:extLst>
            <a:ext uri="{53640926-AAD7-44D8-BBD7-CCE9431645EC}">
              <a14:shadowObscured xmlns:a14="http://schemas.microsoft.com/office/drawing/2010/main"/>
            </a:ext>
          </a:extLst>
        </p:spPr>
      </p:pic>
      <p:graphicFrame>
        <p:nvGraphicFramePr>
          <p:cNvPr id="133" name="Chart 8">
            <a:extLst>
              <a:ext uri="{FF2B5EF4-FFF2-40B4-BE49-F238E27FC236}">
                <a16:creationId xmlns:a16="http://schemas.microsoft.com/office/drawing/2014/main" id="{FD4777EB-2D8B-477F-808F-F2F5AD906576}"/>
              </a:ext>
            </a:extLst>
          </p:cNvPr>
          <p:cNvGraphicFramePr/>
          <p:nvPr/>
        </p:nvGraphicFramePr>
        <p:xfrm>
          <a:off x="5779560" y="3244939"/>
          <a:ext cx="3402341" cy="1417438"/>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37" name="Chart 8">
            <a:extLst>
              <a:ext uri="{FF2B5EF4-FFF2-40B4-BE49-F238E27FC236}">
                <a16:creationId xmlns:a16="http://schemas.microsoft.com/office/drawing/2014/main" id="{9F967479-430A-4225-96FE-6C401917F5D9}"/>
              </a:ext>
            </a:extLst>
          </p:cNvPr>
          <p:cNvGraphicFramePr/>
          <p:nvPr/>
        </p:nvGraphicFramePr>
        <p:xfrm>
          <a:off x="5810355" y="4184970"/>
          <a:ext cx="3402341" cy="1417438"/>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39" name="Chart 8">
            <a:extLst>
              <a:ext uri="{FF2B5EF4-FFF2-40B4-BE49-F238E27FC236}">
                <a16:creationId xmlns:a16="http://schemas.microsoft.com/office/drawing/2014/main" id="{7B04E55A-BAEF-4350-BDDD-D82AAD6E65FF}"/>
              </a:ext>
            </a:extLst>
          </p:cNvPr>
          <p:cNvGraphicFramePr/>
          <p:nvPr/>
        </p:nvGraphicFramePr>
        <p:xfrm>
          <a:off x="5826367" y="5376966"/>
          <a:ext cx="3402341" cy="1417438"/>
        </p:xfrm>
        <a:graphic>
          <a:graphicData uri="http://schemas.openxmlformats.org/drawingml/2006/chart">
            <c:chart xmlns:c="http://schemas.openxmlformats.org/drawingml/2006/chart" xmlns:r="http://schemas.openxmlformats.org/officeDocument/2006/relationships" r:id="rId15"/>
          </a:graphicData>
        </a:graphic>
      </p:graphicFrame>
      <p:sp>
        <p:nvSpPr>
          <p:cNvPr id="140" name="Freeform 38">
            <a:extLst>
              <a:ext uri="{FF2B5EF4-FFF2-40B4-BE49-F238E27FC236}">
                <a16:creationId xmlns:a16="http://schemas.microsoft.com/office/drawing/2014/main" id="{2BFF8077-D8D3-4025-ADFC-139958DDF2DE}"/>
              </a:ext>
            </a:extLst>
          </p:cNvPr>
          <p:cNvSpPr/>
          <p:nvPr/>
        </p:nvSpPr>
        <p:spPr>
          <a:xfrm>
            <a:off x="307293" y="265560"/>
            <a:ext cx="244744" cy="537677"/>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1" name="Freeform 39">
            <a:extLst>
              <a:ext uri="{FF2B5EF4-FFF2-40B4-BE49-F238E27FC236}">
                <a16:creationId xmlns:a16="http://schemas.microsoft.com/office/drawing/2014/main" id="{D3C29E47-D00E-489D-8DB9-C3E80B46FF70}"/>
              </a:ext>
            </a:extLst>
          </p:cNvPr>
          <p:cNvSpPr/>
          <p:nvPr/>
        </p:nvSpPr>
        <p:spPr>
          <a:xfrm>
            <a:off x="905878" y="247062"/>
            <a:ext cx="274511" cy="575289"/>
          </a:xfrm>
          <a:custGeom>
            <a:avLst/>
            <a:gdLst>
              <a:gd name="connsiteX0" fmla="*/ 166619 w 602029"/>
              <a:gd name="connsiteY0" fmla="*/ 264542 h 1291595"/>
              <a:gd name="connsiteX1" fmla="*/ 166620 w 602029"/>
              <a:gd name="connsiteY1" fmla="*/ 264542 h 1291595"/>
              <a:gd name="connsiteX2" fmla="*/ 428634 w 602029"/>
              <a:gd name="connsiteY2" fmla="*/ 264542 h 1291595"/>
              <a:gd name="connsiteX3" fmla="*/ 435091 w 602029"/>
              <a:gd name="connsiteY3" fmla="*/ 264542 h 1291595"/>
              <a:gd name="connsiteX4" fmla="*/ 454339 w 602029"/>
              <a:gd name="connsiteY4" fmla="*/ 269732 h 1291595"/>
              <a:gd name="connsiteX5" fmla="*/ 489482 w 602029"/>
              <a:gd name="connsiteY5" fmla="*/ 304875 h 1291595"/>
              <a:gd name="connsiteX6" fmla="*/ 600279 w 602029"/>
              <a:gd name="connsiteY6" fmla="*/ 686222 h 1291595"/>
              <a:gd name="connsiteX7" fmla="*/ 569014 w 602029"/>
              <a:gd name="connsiteY7" fmla="*/ 742589 h 1291595"/>
              <a:gd name="connsiteX8" fmla="*/ 521127 w 602029"/>
              <a:gd name="connsiteY8" fmla="*/ 727123 h 1291595"/>
              <a:gd name="connsiteX9" fmla="*/ 519154 w 602029"/>
              <a:gd name="connsiteY9" fmla="*/ 723276 h 1291595"/>
              <a:gd name="connsiteX10" fmla="*/ 519209 w 602029"/>
              <a:gd name="connsiteY10" fmla="*/ 722792 h 1291595"/>
              <a:gd name="connsiteX11" fmla="*/ 435091 w 602029"/>
              <a:gd name="connsiteY11" fmla="*/ 425635 h 1291595"/>
              <a:gd name="connsiteX12" fmla="*/ 435091 w 602029"/>
              <a:gd name="connsiteY12" fmla="*/ 531915 h 1291595"/>
              <a:gd name="connsiteX13" fmla="*/ 532452 w 602029"/>
              <a:gd name="connsiteY13" fmla="*/ 886095 h 1291595"/>
              <a:gd name="connsiteX14" fmla="*/ 435092 w 602029"/>
              <a:gd name="connsiteY14" fmla="*/ 886095 h 1291595"/>
              <a:gd name="connsiteX15" fmla="*/ 435092 w 602029"/>
              <a:gd name="connsiteY15" fmla="*/ 1232159 h 1291595"/>
              <a:gd name="connsiteX16" fmla="*/ 375656 w 602029"/>
              <a:gd name="connsiteY16" fmla="*/ 1291595 h 1291595"/>
              <a:gd name="connsiteX17" fmla="*/ 316220 w 602029"/>
              <a:gd name="connsiteY17" fmla="*/ 1232159 h 1291595"/>
              <a:gd name="connsiteX18" fmla="*/ 316220 w 602029"/>
              <a:gd name="connsiteY18" fmla="*/ 886095 h 1291595"/>
              <a:gd name="connsiteX19" fmla="*/ 285492 w 602029"/>
              <a:gd name="connsiteY19" fmla="*/ 886095 h 1291595"/>
              <a:gd name="connsiteX20" fmla="*/ 285492 w 602029"/>
              <a:gd name="connsiteY20" fmla="*/ 1232159 h 1291595"/>
              <a:gd name="connsiteX21" fmla="*/ 226056 w 602029"/>
              <a:gd name="connsiteY21" fmla="*/ 1291595 h 1291595"/>
              <a:gd name="connsiteX22" fmla="*/ 166620 w 602029"/>
              <a:gd name="connsiteY22" fmla="*/ 1232159 h 1291595"/>
              <a:gd name="connsiteX23" fmla="*/ 166620 w 602029"/>
              <a:gd name="connsiteY23" fmla="*/ 886095 h 1291595"/>
              <a:gd name="connsiteX24" fmla="*/ 67018 w 602029"/>
              <a:gd name="connsiteY24" fmla="*/ 886095 h 1291595"/>
              <a:gd name="connsiteX25" fmla="*/ 166619 w 602029"/>
              <a:gd name="connsiteY25" fmla="*/ 523766 h 1291595"/>
              <a:gd name="connsiteX26" fmla="*/ 166619 w 602029"/>
              <a:gd name="connsiteY26" fmla="*/ 411846 h 1291595"/>
              <a:gd name="connsiteX27" fmla="*/ 165999 w 602029"/>
              <a:gd name="connsiteY27" fmla="*/ 412662 h 1291595"/>
              <a:gd name="connsiteX28" fmla="*/ 83790 w 602029"/>
              <a:gd name="connsiteY28" fmla="*/ 725504 h 1291595"/>
              <a:gd name="connsiteX29" fmla="*/ 83856 w 602029"/>
              <a:gd name="connsiteY29" fmla="*/ 725988 h 1291595"/>
              <a:gd name="connsiteX30" fmla="*/ 81951 w 602029"/>
              <a:gd name="connsiteY30" fmla="*/ 729870 h 1291595"/>
              <a:gd name="connsiteX31" fmla="*/ 34111 w 602029"/>
              <a:gd name="connsiteY31" fmla="*/ 746171 h 1291595"/>
              <a:gd name="connsiteX32" fmla="*/ 1512 w 602029"/>
              <a:gd name="connsiteY32" fmla="*/ 690332 h 1291595"/>
              <a:gd name="connsiteX33" fmla="*/ 96183 w 602029"/>
              <a:gd name="connsiteY33" fmla="*/ 330067 h 1291595"/>
              <a:gd name="connsiteX34" fmla="*/ 105773 w 602029"/>
              <a:gd name="connsiteY34" fmla="*/ 304875 h 1291595"/>
              <a:gd name="connsiteX35" fmla="*/ 140916 w 602029"/>
              <a:gd name="connsiteY35" fmla="*/ 269732 h 1291595"/>
              <a:gd name="connsiteX36" fmla="*/ 296002 w 602029"/>
              <a:gd name="connsiteY36" fmla="*/ 0 h 1291595"/>
              <a:gd name="connsiteX37" fmla="*/ 418490 w 602029"/>
              <a:gd name="connsiteY37" fmla="*/ 122488 h 1291595"/>
              <a:gd name="connsiteX38" fmla="*/ 296002 w 602029"/>
              <a:gd name="connsiteY38" fmla="*/ 244976 h 1291595"/>
              <a:gd name="connsiteX39" fmla="*/ 173514 w 602029"/>
              <a:gd name="connsiteY39" fmla="*/ 122488 h 1291595"/>
              <a:gd name="connsiteX40" fmla="*/ 296002 w 602029"/>
              <a:gd name="connsiteY40"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2029" h="1291595">
                <a:moveTo>
                  <a:pt x="166619" y="264542"/>
                </a:moveTo>
                <a:lnTo>
                  <a:pt x="166620" y="264542"/>
                </a:lnTo>
                <a:lnTo>
                  <a:pt x="428634" y="264542"/>
                </a:lnTo>
                <a:lnTo>
                  <a:pt x="435091" y="264542"/>
                </a:lnTo>
                <a:lnTo>
                  <a:pt x="454339" y="269732"/>
                </a:lnTo>
                <a:cubicBezTo>
                  <a:pt x="470140" y="276415"/>
                  <a:pt x="482798" y="289074"/>
                  <a:pt x="489482" y="304875"/>
                </a:cubicBezTo>
                <a:lnTo>
                  <a:pt x="600279" y="686222"/>
                </a:lnTo>
                <a:cubicBezTo>
                  <a:pt x="607156" y="710517"/>
                  <a:pt x="593158" y="735754"/>
                  <a:pt x="569014" y="742589"/>
                </a:cubicBezTo>
                <a:cubicBezTo>
                  <a:pt x="550906" y="747715"/>
                  <a:pt x="532232" y="741035"/>
                  <a:pt x="521127" y="727123"/>
                </a:cubicBezTo>
                <a:lnTo>
                  <a:pt x="519154" y="723276"/>
                </a:lnTo>
                <a:cubicBezTo>
                  <a:pt x="519172" y="723115"/>
                  <a:pt x="519191" y="722953"/>
                  <a:pt x="519209" y="722792"/>
                </a:cubicBezTo>
                <a:lnTo>
                  <a:pt x="435091" y="425635"/>
                </a:lnTo>
                <a:lnTo>
                  <a:pt x="435091" y="531915"/>
                </a:lnTo>
                <a:lnTo>
                  <a:pt x="532452" y="886095"/>
                </a:lnTo>
                <a:lnTo>
                  <a:pt x="435092" y="886095"/>
                </a:lnTo>
                <a:lnTo>
                  <a:pt x="435092" y="1232159"/>
                </a:lnTo>
                <a:cubicBezTo>
                  <a:pt x="435092" y="1264985"/>
                  <a:pt x="408482" y="1291595"/>
                  <a:pt x="375656" y="1291595"/>
                </a:cubicBezTo>
                <a:cubicBezTo>
                  <a:pt x="342830" y="1291595"/>
                  <a:pt x="316220" y="1264985"/>
                  <a:pt x="316220" y="1232159"/>
                </a:cubicBezTo>
                <a:lnTo>
                  <a:pt x="316220" y="886095"/>
                </a:lnTo>
                <a:lnTo>
                  <a:pt x="285492" y="886095"/>
                </a:lnTo>
                <a:lnTo>
                  <a:pt x="285492" y="1232159"/>
                </a:lnTo>
                <a:cubicBezTo>
                  <a:pt x="285492" y="1264985"/>
                  <a:pt x="258882" y="1291595"/>
                  <a:pt x="226056" y="1291595"/>
                </a:cubicBezTo>
                <a:cubicBezTo>
                  <a:pt x="193230" y="1291595"/>
                  <a:pt x="166620" y="1264985"/>
                  <a:pt x="166620" y="1232159"/>
                </a:cubicBezTo>
                <a:lnTo>
                  <a:pt x="166620" y="886095"/>
                </a:lnTo>
                <a:lnTo>
                  <a:pt x="67018" y="886095"/>
                </a:lnTo>
                <a:lnTo>
                  <a:pt x="166619" y="523766"/>
                </a:lnTo>
                <a:lnTo>
                  <a:pt x="166619" y="411846"/>
                </a:lnTo>
                <a:lnTo>
                  <a:pt x="165999" y="412662"/>
                </a:lnTo>
                <a:lnTo>
                  <a:pt x="83790" y="725504"/>
                </a:lnTo>
                <a:cubicBezTo>
                  <a:pt x="83812" y="725665"/>
                  <a:pt x="83834" y="725827"/>
                  <a:pt x="83856" y="725988"/>
                </a:cubicBezTo>
                <a:lnTo>
                  <a:pt x="81951" y="729870"/>
                </a:lnTo>
                <a:cubicBezTo>
                  <a:pt x="71068" y="743978"/>
                  <a:pt x="52427" y="750984"/>
                  <a:pt x="34111" y="746171"/>
                </a:cubicBezTo>
                <a:cubicBezTo>
                  <a:pt x="9690" y="739754"/>
                  <a:pt x="-4906" y="714753"/>
                  <a:pt x="1512" y="690332"/>
                </a:cubicBezTo>
                <a:lnTo>
                  <a:pt x="96183" y="330067"/>
                </a:lnTo>
                <a:lnTo>
                  <a:pt x="105773" y="304875"/>
                </a:lnTo>
                <a:cubicBezTo>
                  <a:pt x="112456" y="289074"/>
                  <a:pt x="125115" y="276415"/>
                  <a:pt x="140916" y="269732"/>
                </a:cubicBezTo>
                <a:close/>
                <a:moveTo>
                  <a:pt x="296002" y="0"/>
                </a:moveTo>
                <a:cubicBezTo>
                  <a:pt x="363650" y="0"/>
                  <a:pt x="418490" y="54840"/>
                  <a:pt x="418490" y="122488"/>
                </a:cubicBezTo>
                <a:cubicBezTo>
                  <a:pt x="418490" y="190136"/>
                  <a:pt x="363650" y="244976"/>
                  <a:pt x="296002" y="244976"/>
                </a:cubicBezTo>
                <a:cubicBezTo>
                  <a:pt x="228354" y="244976"/>
                  <a:pt x="173514" y="190136"/>
                  <a:pt x="173514" y="122488"/>
                </a:cubicBezTo>
                <a:cubicBezTo>
                  <a:pt x="173514" y="54840"/>
                  <a:pt x="228354" y="0"/>
                  <a:pt x="29600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3" name="iconfont-11964-5737111">
            <a:extLst>
              <a:ext uri="{FF2B5EF4-FFF2-40B4-BE49-F238E27FC236}">
                <a16:creationId xmlns:a16="http://schemas.microsoft.com/office/drawing/2014/main" id="{D77AC366-7AA5-4399-9FA0-6E292E94C1FB}"/>
              </a:ext>
            </a:extLst>
          </p:cNvPr>
          <p:cNvSpPr/>
          <p:nvPr/>
        </p:nvSpPr>
        <p:spPr>
          <a:xfrm>
            <a:off x="561684" y="404663"/>
            <a:ext cx="304517" cy="272785"/>
          </a:xfrm>
          <a:custGeom>
            <a:avLst/>
            <a:gdLst>
              <a:gd name="T0" fmla="*/ 2490 w 13560"/>
              <a:gd name="T1" fmla="*/ 1760 h 12710"/>
              <a:gd name="T2" fmla="*/ 2770 w 13560"/>
              <a:gd name="T3" fmla="*/ 10490 h 12710"/>
              <a:gd name="T4" fmla="*/ 4340 w 13560"/>
              <a:gd name="T5" fmla="*/ 12710 h 12710"/>
              <a:gd name="T6" fmla="*/ 1300 w 13560"/>
              <a:gd name="T7" fmla="*/ 11720 h 12710"/>
              <a:gd name="T8" fmla="*/ 3830 w 13560"/>
              <a:gd name="T9" fmla="*/ 9420 h 12710"/>
              <a:gd name="T10" fmla="*/ 4470 w 13560"/>
              <a:gd name="T11" fmla="*/ 12660 h 12710"/>
              <a:gd name="T12" fmla="*/ 4080 w 13560"/>
              <a:gd name="T13" fmla="*/ 12220 h 12710"/>
              <a:gd name="T14" fmla="*/ 6990 w 13560"/>
              <a:gd name="T15" fmla="*/ 2180 h 12710"/>
              <a:gd name="T16" fmla="*/ 8460 w 13560"/>
              <a:gd name="T17" fmla="*/ 4430 h 12710"/>
              <a:gd name="T18" fmla="*/ 7020 w 13560"/>
              <a:gd name="T19" fmla="*/ 5760 h 12710"/>
              <a:gd name="T20" fmla="*/ 8680 w 13560"/>
              <a:gd name="T21" fmla="*/ 9350 h 12710"/>
              <a:gd name="T22" fmla="*/ 6330 w 13560"/>
              <a:gd name="T23" fmla="*/ 10710 h 12710"/>
              <a:gd name="T24" fmla="*/ 4550 w 13560"/>
              <a:gd name="T25" fmla="*/ 7940 h 12710"/>
              <a:gd name="T26" fmla="*/ 4630 w 13560"/>
              <a:gd name="T27" fmla="*/ 6110 h 12710"/>
              <a:gd name="T28" fmla="*/ 6330 w 13560"/>
              <a:gd name="T29" fmla="*/ 2690 h 12710"/>
              <a:gd name="T30" fmla="*/ 6330 w 13560"/>
              <a:gd name="T31" fmla="*/ 5580 h 12710"/>
              <a:gd name="T32" fmla="*/ 5340 w 13560"/>
              <a:gd name="T33" fmla="*/ 4650 h 12710"/>
              <a:gd name="T34" fmla="*/ 6990 w 13560"/>
              <a:gd name="T35" fmla="*/ 8870 h 12710"/>
              <a:gd name="T36" fmla="*/ 7830 w 13560"/>
              <a:gd name="T37" fmla="*/ 7410 h 12710"/>
              <a:gd name="T38" fmla="*/ 6990 w 13560"/>
              <a:gd name="T39" fmla="*/ 1780 h 12710"/>
              <a:gd name="T40" fmla="*/ 5930 w 13560"/>
              <a:gd name="T41" fmla="*/ 2330 h 12710"/>
              <a:gd name="T42" fmla="*/ 4370 w 13560"/>
              <a:gd name="T43" fmla="*/ 6410 h 12710"/>
              <a:gd name="T44" fmla="*/ 4810 w 13560"/>
              <a:gd name="T45" fmla="*/ 7630 h 12710"/>
              <a:gd name="T46" fmla="*/ 4240 w 13560"/>
              <a:gd name="T47" fmla="*/ 7670 h 12710"/>
              <a:gd name="T48" fmla="*/ 5920 w 13560"/>
              <a:gd name="T49" fmla="*/ 10300 h 12710"/>
              <a:gd name="T50" fmla="*/ 6980 w 13560"/>
              <a:gd name="T51" fmla="*/ 11100 h 12710"/>
              <a:gd name="T52" fmla="*/ 8930 w 13560"/>
              <a:gd name="T53" fmla="*/ 9640 h 12710"/>
              <a:gd name="T54" fmla="*/ 7370 w 13560"/>
              <a:gd name="T55" fmla="*/ 5420 h 12710"/>
              <a:gd name="T56" fmla="*/ 8440 w 13560"/>
              <a:gd name="T57" fmla="*/ 4820 h 12710"/>
              <a:gd name="T58" fmla="*/ 9440 w 13560"/>
              <a:gd name="T59" fmla="*/ 3700 h 12710"/>
              <a:gd name="T60" fmla="*/ 7370 w 13560"/>
              <a:gd name="T61" fmla="*/ 2340 h 12710"/>
              <a:gd name="T62" fmla="*/ 5930 w 13560"/>
              <a:gd name="T63" fmla="*/ 4980 h 12710"/>
              <a:gd name="T64" fmla="*/ 5870 w 13560"/>
              <a:gd name="T65" fmla="*/ 4370 h 12710"/>
              <a:gd name="T66" fmla="*/ 7390 w 13560"/>
              <a:gd name="T67" fmla="*/ 8350 h 12710"/>
              <a:gd name="T68" fmla="*/ 7660 w 13560"/>
              <a:gd name="T69" fmla="*/ 7980 h 12710"/>
              <a:gd name="T70" fmla="*/ 10930 w 13560"/>
              <a:gd name="T71" fmla="*/ 11010 h 12710"/>
              <a:gd name="T72" fmla="*/ 10790 w 13560"/>
              <a:gd name="T73" fmla="*/ 2220 h 12710"/>
              <a:gd name="T74" fmla="*/ 11070 w 13560"/>
              <a:gd name="T75" fmla="*/ 10960 h 12710"/>
              <a:gd name="T76" fmla="*/ 9730 w 13560"/>
              <a:gd name="T77" fmla="*/ 3300 h 12710"/>
              <a:gd name="T78" fmla="*/ 9090 w 13560"/>
              <a:gd name="T79" fmla="*/ 60 h 12710"/>
              <a:gd name="T80" fmla="*/ 12260 w 13560"/>
              <a:gd name="T81" fmla="*/ 1000 h 12710"/>
              <a:gd name="T82" fmla="*/ 9790 w 13560"/>
              <a:gd name="T83" fmla="*/ 3310 h 12710"/>
              <a:gd name="T84" fmla="*/ 11660 w 13560"/>
              <a:gd name="T85" fmla="*/ 1130 h 12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560" h="12710">
                <a:moveTo>
                  <a:pt x="2630" y="10840"/>
                </a:moveTo>
                <a:cubicBezTo>
                  <a:pt x="2580" y="10840"/>
                  <a:pt x="2530" y="10820"/>
                  <a:pt x="2490" y="10780"/>
                </a:cubicBezTo>
                <a:cubicBezTo>
                  <a:pt x="0" y="8300"/>
                  <a:pt x="0" y="4250"/>
                  <a:pt x="2490" y="1760"/>
                </a:cubicBezTo>
                <a:cubicBezTo>
                  <a:pt x="2570" y="1680"/>
                  <a:pt x="2690" y="1680"/>
                  <a:pt x="2770" y="1760"/>
                </a:cubicBezTo>
                <a:cubicBezTo>
                  <a:pt x="2850" y="1840"/>
                  <a:pt x="2850" y="1960"/>
                  <a:pt x="2770" y="2040"/>
                </a:cubicBezTo>
                <a:cubicBezTo>
                  <a:pt x="440" y="4370"/>
                  <a:pt x="440" y="8160"/>
                  <a:pt x="2770" y="10490"/>
                </a:cubicBezTo>
                <a:cubicBezTo>
                  <a:pt x="2850" y="10570"/>
                  <a:pt x="2850" y="10690"/>
                  <a:pt x="2770" y="10770"/>
                </a:cubicBezTo>
                <a:cubicBezTo>
                  <a:pt x="2740" y="10820"/>
                  <a:pt x="2680" y="10840"/>
                  <a:pt x="2630" y="10840"/>
                </a:cubicBezTo>
                <a:close/>
                <a:moveTo>
                  <a:pt x="4340" y="12710"/>
                </a:moveTo>
                <a:cubicBezTo>
                  <a:pt x="4320" y="12710"/>
                  <a:pt x="4300" y="12710"/>
                  <a:pt x="4280" y="12700"/>
                </a:cubicBezTo>
                <a:lnTo>
                  <a:pt x="1440" y="11870"/>
                </a:lnTo>
                <a:cubicBezTo>
                  <a:pt x="1370" y="11850"/>
                  <a:pt x="1320" y="11790"/>
                  <a:pt x="1300" y="11720"/>
                </a:cubicBezTo>
                <a:cubicBezTo>
                  <a:pt x="1280" y="11650"/>
                  <a:pt x="1310" y="11580"/>
                  <a:pt x="1360" y="11530"/>
                </a:cubicBezTo>
                <a:lnTo>
                  <a:pt x="3630" y="9460"/>
                </a:lnTo>
                <a:cubicBezTo>
                  <a:pt x="3680" y="9410"/>
                  <a:pt x="3760" y="9400"/>
                  <a:pt x="3830" y="9420"/>
                </a:cubicBezTo>
                <a:cubicBezTo>
                  <a:pt x="3900" y="9440"/>
                  <a:pt x="3950" y="9500"/>
                  <a:pt x="3960" y="9570"/>
                </a:cubicBezTo>
                <a:lnTo>
                  <a:pt x="4530" y="12470"/>
                </a:lnTo>
                <a:cubicBezTo>
                  <a:pt x="4540" y="12540"/>
                  <a:pt x="4520" y="12610"/>
                  <a:pt x="4470" y="12660"/>
                </a:cubicBezTo>
                <a:cubicBezTo>
                  <a:pt x="4430" y="12690"/>
                  <a:pt x="4390" y="12710"/>
                  <a:pt x="4340" y="12710"/>
                </a:cubicBezTo>
                <a:close/>
                <a:moveTo>
                  <a:pt x="1900" y="11580"/>
                </a:moveTo>
                <a:lnTo>
                  <a:pt x="4080" y="12220"/>
                </a:lnTo>
                <a:lnTo>
                  <a:pt x="3640" y="9990"/>
                </a:lnTo>
                <a:lnTo>
                  <a:pt x="1900" y="11580"/>
                </a:lnTo>
                <a:close/>
                <a:moveTo>
                  <a:pt x="6990" y="2180"/>
                </a:moveTo>
                <a:lnTo>
                  <a:pt x="6990" y="2710"/>
                </a:lnTo>
                <a:cubicBezTo>
                  <a:pt x="7740" y="2760"/>
                  <a:pt x="8460" y="3020"/>
                  <a:pt x="9130" y="3480"/>
                </a:cubicBezTo>
                <a:lnTo>
                  <a:pt x="8460" y="4430"/>
                </a:lnTo>
                <a:cubicBezTo>
                  <a:pt x="8010" y="4110"/>
                  <a:pt x="7520" y="3910"/>
                  <a:pt x="6990" y="3830"/>
                </a:cubicBezTo>
                <a:lnTo>
                  <a:pt x="6990" y="5760"/>
                </a:lnTo>
                <a:lnTo>
                  <a:pt x="7020" y="5760"/>
                </a:lnTo>
                <a:cubicBezTo>
                  <a:pt x="7810" y="5950"/>
                  <a:pt x="8390" y="6200"/>
                  <a:pt x="8760" y="6510"/>
                </a:cubicBezTo>
                <a:cubicBezTo>
                  <a:pt x="9130" y="6830"/>
                  <a:pt x="9320" y="7280"/>
                  <a:pt x="9320" y="7880"/>
                </a:cubicBezTo>
                <a:cubicBezTo>
                  <a:pt x="9320" y="8480"/>
                  <a:pt x="9110" y="8970"/>
                  <a:pt x="8680" y="9350"/>
                </a:cubicBezTo>
                <a:cubicBezTo>
                  <a:pt x="8250" y="9730"/>
                  <a:pt x="7690" y="9930"/>
                  <a:pt x="6990" y="9970"/>
                </a:cubicBezTo>
                <a:lnTo>
                  <a:pt x="6990" y="10710"/>
                </a:lnTo>
                <a:lnTo>
                  <a:pt x="6330" y="10710"/>
                </a:lnTo>
                <a:lnTo>
                  <a:pt x="6330" y="9960"/>
                </a:lnTo>
                <a:cubicBezTo>
                  <a:pt x="5390" y="9860"/>
                  <a:pt x="4550" y="9490"/>
                  <a:pt x="3800" y="8840"/>
                </a:cubicBezTo>
                <a:lnTo>
                  <a:pt x="4550" y="7940"/>
                </a:lnTo>
                <a:cubicBezTo>
                  <a:pt x="5130" y="8440"/>
                  <a:pt x="5720" y="8740"/>
                  <a:pt x="6330" y="8840"/>
                </a:cubicBezTo>
                <a:lnTo>
                  <a:pt x="6330" y="6840"/>
                </a:lnTo>
                <a:cubicBezTo>
                  <a:pt x="5550" y="6650"/>
                  <a:pt x="4990" y="6410"/>
                  <a:pt x="4630" y="6110"/>
                </a:cubicBezTo>
                <a:cubicBezTo>
                  <a:pt x="4270" y="5810"/>
                  <a:pt x="4090" y="5360"/>
                  <a:pt x="4090" y="4770"/>
                </a:cubicBezTo>
                <a:cubicBezTo>
                  <a:pt x="4090" y="4180"/>
                  <a:pt x="4300" y="3690"/>
                  <a:pt x="4710" y="3310"/>
                </a:cubicBezTo>
                <a:cubicBezTo>
                  <a:pt x="5130" y="2930"/>
                  <a:pt x="5670" y="2730"/>
                  <a:pt x="6330" y="2690"/>
                </a:cubicBezTo>
                <a:lnTo>
                  <a:pt x="6330" y="2180"/>
                </a:lnTo>
                <a:lnTo>
                  <a:pt x="6990" y="2180"/>
                </a:lnTo>
                <a:moveTo>
                  <a:pt x="6330" y="5580"/>
                </a:moveTo>
                <a:lnTo>
                  <a:pt x="6330" y="3800"/>
                </a:lnTo>
                <a:cubicBezTo>
                  <a:pt x="6020" y="3830"/>
                  <a:pt x="5780" y="3920"/>
                  <a:pt x="5600" y="4070"/>
                </a:cubicBezTo>
                <a:cubicBezTo>
                  <a:pt x="5420" y="4220"/>
                  <a:pt x="5340" y="4420"/>
                  <a:pt x="5340" y="4650"/>
                </a:cubicBezTo>
                <a:cubicBezTo>
                  <a:pt x="5340" y="4880"/>
                  <a:pt x="5410" y="5060"/>
                  <a:pt x="5550" y="5200"/>
                </a:cubicBezTo>
                <a:cubicBezTo>
                  <a:pt x="5690" y="5320"/>
                  <a:pt x="5950" y="5450"/>
                  <a:pt x="6330" y="5580"/>
                </a:cubicBezTo>
                <a:moveTo>
                  <a:pt x="6990" y="8870"/>
                </a:moveTo>
                <a:cubicBezTo>
                  <a:pt x="7320" y="8840"/>
                  <a:pt x="7580" y="8740"/>
                  <a:pt x="7770" y="8580"/>
                </a:cubicBezTo>
                <a:cubicBezTo>
                  <a:pt x="7960" y="8420"/>
                  <a:pt x="8060" y="8220"/>
                  <a:pt x="8060" y="7980"/>
                </a:cubicBezTo>
                <a:cubicBezTo>
                  <a:pt x="8060" y="7740"/>
                  <a:pt x="7980" y="7550"/>
                  <a:pt x="7830" y="7410"/>
                </a:cubicBezTo>
                <a:cubicBezTo>
                  <a:pt x="7680" y="7270"/>
                  <a:pt x="7400" y="7140"/>
                  <a:pt x="6990" y="7010"/>
                </a:cubicBezTo>
                <a:lnTo>
                  <a:pt x="6990" y="8870"/>
                </a:lnTo>
                <a:close/>
                <a:moveTo>
                  <a:pt x="6990" y="1780"/>
                </a:moveTo>
                <a:lnTo>
                  <a:pt x="6330" y="1780"/>
                </a:lnTo>
                <a:cubicBezTo>
                  <a:pt x="6110" y="1780"/>
                  <a:pt x="5930" y="1960"/>
                  <a:pt x="5930" y="2180"/>
                </a:cubicBezTo>
                <a:lnTo>
                  <a:pt x="5930" y="2330"/>
                </a:lnTo>
                <a:cubicBezTo>
                  <a:pt x="5340" y="2420"/>
                  <a:pt x="4840" y="2650"/>
                  <a:pt x="4440" y="3010"/>
                </a:cubicBezTo>
                <a:cubicBezTo>
                  <a:pt x="3940" y="3460"/>
                  <a:pt x="3690" y="4050"/>
                  <a:pt x="3690" y="4760"/>
                </a:cubicBezTo>
                <a:cubicBezTo>
                  <a:pt x="3690" y="5480"/>
                  <a:pt x="3920" y="6030"/>
                  <a:pt x="4370" y="6410"/>
                </a:cubicBezTo>
                <a:cubicBezTo>
                  <a:pt x="4730" y="6710"/>
                  <a:pt x="5240" y="6950"/>
                  <a:pt x="5930" y="7140"/>
                </a:cubicBezTo>
                <a:lnTo>
                  <a:pt x="5930" y="8310"/>
                </a:lnTo>
                <a:cubicBezTo>
                  <a:pt x="5550" y="8170"/>
                  <a:pt x="5180" y="7950"/>
                  <a:pt x="4810" y="7630"/>
                </a:cubicBezTo>
                <a:cubicBezTo>
                  <a:pt x="4740" y="7570"/>
                  <a:pt x="4640" y="7530"/>
                  <a:pt x="4550" y="7530"/>
                </a:cubicBezTo>
                <a:lnTo>
                  <a:pt x="4520" y="7530"/>
                </a:lnTo>
                <a:cubicBezTo>
                  <a:pt x="4410" y="7540"/>
                  <a:pt x="4310" y="7590"/>
                  <a:pt x="4240" y="7670"/>
                </a:cubicBezTo>
                <a:lnTo>
                  <a:pt x="3490" y="8570"/>
                </a:lnTo>
                <a:cubicBezTo>
                  <a:pt x="3350" y="8740"/>
                  <a:pt x="3370" y="8990"/>
                  <a:pt x="3530" y="9130"/>
                </a:cubicBezTo>
                <a:cubicBezTo>
                  <a:pt x="4240" y="9750"/>
                  <a:pt x="5050" y="10140"/>
                  <a:pt x="5920" y="10300"/>
                </a:cubicBezTo>
                <a:lnTo>
                  <a:pt x="5920" y="10700"/>
                </a:lnTo>
                <a:cubicBezTo>
                  <a:pt x="5920" y="10920"/>
                  <a:pt x="6100" y="11100"/>
                  <a:pt x="6320" y="11100"/>
                </a:cubicBezTo>
                <a:lnTo>
                  <a:pt x="6980" y="11100"/>
                </a:lnTo>
                <a:cubicBezTo>
                  <a:pt x="7200" y="11100"/>
                  <a:pt x="7380" y="10920"/>
                  <a:pt x="7380" y="10700"/>
                </a:cubicBezTo>
                <a:lnTo>
                  <a:pt x="7380" y="10320"/>
                </a:lnTo>
                <a:cubicBezTo>
                  <a:pt x="8000" y="10230"/>
                  <a:pt x="8520" y="10000"/>
                  <a:pt x="8930" y="9640"/>
                </a:cubicBezTo>
                <a:cubicBezTo>
                  <a:pt x="9440" y="9180"/>
                  <a:pt x="9700" y="8590"/>
                  <a:pt x="9700" y="7870"/>
                </a:cubicBezTo>
                <a:cubicBezTo>
                  <a:pt x="9700" y="7150"/>
                  <a:pt x="9470" y="6590"/>
                  <a:pt x="9000" y="6190"/>
                </a:cubicBezTo>
                <a:cubicBezTo>
                  <a:pt x="8620" y="5870"/>
                  <a:pt x="8090" y="5620"/>
                  <a:pt x="7370" y="5420"/>
                </a:cubicBezTo>
                <a:lnTo>
                  <a:pt x="7370" y="4330"/>
                </a:lnTo>
                <a:cubicBezTo>
                  <a:pt x="7660" y="4420"/>
                  <a:pt x="7950" y="4560"/>
                  <a:pt x="8210" y="4750"/>
                </a:cubicBezTo>
                <a:cubicBezTo>
                  <a:pt x="8280" y="4800"/>
                  <a:pt x="8360" y="4820"/>
                  <a:pt x="8440" y="4820"/>
                </a:cubicBezTo>
                <a:cubicBezTo>
                  <a:pt x="8460" y="4820"/>
                  <a:pt x="8480" y="4820"/>
                  <a:pt x="8510" y="4810"/>
                </a:cubicBezTo>
                <a:cubicBezTo>
                  <a:pt x="8610" y="4790"/>
                  <a:pt x="8710" y="4730"/>
                  <a:pt x="8770" y="4650"/>
                </a:cubicBezTo>
                <a:lnTo>
                  <a:pt x="9440" y="3700"/>
                </a:lnTo>
                <a:cubicBezTo>
                  <a:pt x="9500" y="3610"/>
                  <a:pt x="9530" y="3500"/>
                  <a:pt x="9510" y="3400"/>
                </a:cubicBezTo>
                <a:cubicBezTo>
                  <a:pt x="9490" y="3290"/>
                  <a:pt x="9430" y="3200"/>
                  <a:pt x="9340" y="3140"/>
                </a:cubicBezTo>
                <a:cubicBezTo>
                  <a:pt x="8720" y="2720"/>
                  <a:pt x="8060" y="2450"/>
                  <a:pt x="7370" y="2340"/>
                </a:cubicBezTo>
                <a:lnTo>
                  <a:pt x="7370" y="2170"/>
                </a:lnTo>
                <a:cubicBezTo>
                  <a:pt x="7390" y="1960"/>
                  <a:pt x="7210" y="1780"/>
                  <a:pt x="6990" y="1780"/>
                </a:cubicBezTo>
                <a:close/>
                <a:moveTo>
                  <a:pt x="5930" y="4980"/>
                </a:moveTo>
                <a:cubicBezTo>
                  <a:pt x="5870" y="4950"/>
                  <a:pt x="5840" y="4920"/>
                  <a:pt x="5830" y="4910"/>
                </a:cubicBezTo>
                <a:cubicBezTo>
                  <a:pt x="5790" y="4870"/>
                  <a:pt x="5740" y="4810"/>
                  <a:pt x="5740" y="4650"/>
                </a:cubicBezTo>
                <a:cubicBezTo>
                  <a:pt x="5740" y="4530"/>
                  <a:pt x="5780" y="4450"/>
                  <a:pt x="5870" y="4370"/>
                </a:cubicBezTo>
                <a:cubicBezTo>
                  <a:pt x="5890" y="4350"/>
                  <a:pt x="5910" y="4340"/>
                  <a:pt x="5930" y="4320"/>
                </a:cubicBezTo>
                <a:lnTo>
                  <a:pt x="5930" y="4980"/>
                </a:lnTo>
                <a:close/>
                <a:moveTo>
                  <a:pt x="7390" y="8350"/>
                </a:moveTo>
                <a:lnTo>
                  <a:pt x="7390" y="7590"/>
                </a:lnTo>
                <a:cubicBezTo>
                  <a:pt x="7490" y="7640"/>
                  <a:pt x="7540" y="7680"/>
                  <a:pt x="7560" y="7700"/>
                </a:cubicBezTo>
                <a:cubicBezTo>
                  <a:pt x="7600" y="7740"/>
                  <a:pt x="7660" y="7810"/>
                  <a:pt x="7660" y="7980"/>
                </a:cubicBezTo>
                <a:cubicBezTo>
                  <a:pt x="7660" y="8100"/>
                  <a:pt x="7620" y="8190"/>
                  <a:pt x="7520" y="8270"/>
                </a:cubicBezTo>
                <a:cubicBezTo>
                  <a:pt x="7480" y="8300"/>
                  <a:pt x="7440" y="8330"/>
                  <a:pt x="7390" y="8350"/>
                </a:cubicBezTo>
                <a:close/>
                <a:moveTo>
                  <a:pt x="10930" y="11010"/>
                </a:moveTo>
                <a:cubicBezTo>
                  <a:pt x="10880" y="11010"/>
                  <a:pt x="10830" y="10990"/>
                  <a:pt x="10790" y="10950"/>
                </a:cubicBezTo>
                <a:cubicBezTo>
                  <a:pt x="10710" y="10870"/>
                  <a:pt x="10710" y="10750"/>
                  <a:pt x="10790" y="10670"/>
                </a:cubicBezTo>
                <a:cubicBezTo>
                  <a:pt x="13120" y="8340"/>
                  <a:pt x="13120" y="4550"/>
                  <a:pt x="10790" y="2220"/>
                </a:cubicBezTo>
                <a:cubicBezTo>
                  <a:pt x="10710" y="2140"/>
                  <a:pt x="10710" y="2020"/>
                  <a:pt x="10790" y="1940"/>
                </a:cubicBezTo>
                <a:cubicBezTo>
                  <a:pt x="10870" y="1860"/>
                  <a:pt x="10990" y="1860"/>
                  <a:pt x="11070" y="1940"/>
                </a:cubicBezTo>
                <a:cubicBezTo>
                  <a:pt x="13560" y="4430"/>
                  <a:pt x="13560" y="8470"/>
                  <a:pt x="11070" y="10960"/>
                </a:cubicBezTo>
                <a:cubicBezTo>
                  <a:pt x="11030" y="10990"/>
                  <a:pt x="10980" y="11010"/>
                  <a:pt x="10930" y="11010"/>
                </a:cubicBezTo>
                <a:close/>
                <a:moveTo>
                  <a:pt x="9790" y="3310"/>
                </a:moveTo>
                <a:cubicBezTo>
                  <a:pt x="9770" y="3310"/>
                  <a:pt x="9750" y="3310"/>
                  <a:pt x="9730" y="3300"/>
                </a:cubicBezTo>
                <a:cubicBezTo>
                  <a:pt x="9660" y="3280"/>
                  <a:pt x="9610" y="3220"/>
                  <a:pt x="9600" y="3150"/>
                </a:cubicBezTo>
                <a:lnTo>
                  <a:pt x="9030" y="250"/>
                </a:lnTo>
                <a:cubicBezTo>
                  <a:pt x="9020" y="180"/>
                  <a:pt x="9040" y="110"/>
                  <a:pt x="9090" y="60"/>
                </a:cubicBezTo>
                <a:cubicBezTo>
                  <a:pt x="9140" y="10"/>
                  <a:pt x="9210" y="0"/>
                  <a:pt x="9280" y="20"/>
                </a:cubicBezTo>
                <a:lnTo>
                  <a:pt x="12120" y="850"/>
                </a:lnTo>
                <a:cubicBezTo>
                  <a:pt x="12190" y="870"/>
                  <a:pt x="12240" y="930"/>
                  <a:pt x="12260" y="1000"/>
                </a:cubicBezTo>
                <a:cubicBezTo>
                  <a:pt x="12280" y="1070"/>
                  <a:pt x="12250" y="1140"/>
                  <a:pt x="12200" y="1190"/>
                </a:cubicBezTo>
                <a:lnTo>
                  <a:pt x="9930" y="3260"/>
                </a:lnTo>
                <a:cubicBezTo>
                  <a:pt x="9890" y="3290"/>
                  <a:pt x="9840" y="3310"/>
                  <a:pt x="9790" y="3310"/>
                </a:cubicBezTo>
                <a:close/>
                <a:moveTo>
                  <a:pt x="9480" y="490"/>
                </a:moveTo>
                <a:lnTo>
                  <a:pt x="9920" y="2720"/>
                </a:lnTo>
                <a:lnTo>
                  <a:pt x="11660" y="1130"/>
                </a:lnTo>
                <a:lnTo>
                  <a:pt x="9480" y="4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1" name="Oval 44">
            <a:extLst>
              <a:ext uri="{FF2B5EF4-FFF2-40B4-BE49-F238E27FC236}">
                <a16:creationId xmlns:a16="http://schemas.microsoft.com/office/drawing/2014/main" id="{64A9E3BD-C89D-4D37-B6E6-1AD990566E17}"/>
              </a:ext>
            </a:extLst>
          </p:cNvPr>
          <p:cNvSpPr>
            <a:spLocks noChangeAspect="1"/>
          </p:cNvSpPr>
          <p:nvPr/>
        </p:nvSpPr>
        <p:spPr>
          <a:xfrm>
            <a:off x="5064890" y="3599660"/>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Rectangle 18">
            <a:extLst>
              <a:ext uri="{FF2B5EF4-FFF2-40B4-BE49-F238E27FC236}">
                <a16:creationId xmlns:a16="http://schemas.microsoft.com/office/drawing/2014/main" id="{31FEBEDC-2252-4F1F-8DCC-A06C3E3479EA}"/>
              </a:ext>
            </a:extLst>
          </p:cNvPr>
          <p:cNvSpPr/>
          <p:nvPr/>
        </p:nvSpPr>
        <p:spPr>
          <a:xfrm>
            <a:off x="4489157" y="4608842"/>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2">
                  <a:lumMod val="10000"/>
                </a:schemeClr>
              </a:solidFill>
            </a:endParaRPr>
          </a:p>
        </p:txBody>
      </p:sp>
      <p:sp>
        <p:nvSpPr>
          <p:cNvPr id="63" name="Rounded Rectangle 7">
            <a:extLst>
              <a:ext uri="{FF2B5EF4-FFF2-40B4-BE49-F238E27FC236}">
                <a16:creationId xmlns:a16="http://schemas.microsoft.com/office/drawing/2014/main" id="{9102A77E-FF3B-48FE-8132-B50E2C0C4006}"/>
              </a:ext>
            </a:extLst>
          </p:cNvPr>
          <p:cNvSpPr/>
          <p:nvPr/>
        </p:nvSpPr>
        <p:spPr>
          <a:xfrm>
            <a:off x="5454851" y="4544080"/>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Trapezoid 13">
            <a:extLst>
              <a:ext uri="{FF2B5EF4-FFF2-40B4-BE49-F238E27FC236}">
                <a16:creationId xmlns:a16="http://schemas.microsoft.com/office/drawing/2014/main" id="{782C76C2-4507-4A1F-A374-8A16B5077861}"/>
              </a:ext>
            </a:extLst>
          </p:cNvPr>
          <p:cNvSpPr/>
          <p:nvPr/>
        </p:nvSpPr>
        <p:spPr>
          <a:xfrm>
            <a:off x="4955239" y="5002406"/>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Block Arc 11">
            <a:extLst>
              <a:ext uri="{FF2B5EF4-FFF2-40B4-BE49-F238E27FC236}">
                <a16:creationId xmlns:a16="http://schemas.microsoft.com/office/drawing/2014/main" id="{A31B565D-34EB-4D54-A563-856AD118CC68}"/>
              </a:ext>
            </a:extLst>
          </p:cNvPr>
          <p:cNvSpPr/>
          <p:nvPr/>
        </p:nvSpPr>
        <p:spPr>
          <a:xfrm rot="10800000">
            <a:off x="4740004" y="5937156"/>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6" name="Rectangle 130">
            <a:extLst>
              <a:ext uri="{FF2B5EF4-FFF2-40B4-BE49-F238E27FC236}">
                <a16:creationId xmlns:a16="http://schemas.microsoft.com/office/drawing/2014/main" id="{4623BAF4-C9EC-4030-B2E1-F9F10115B77D}"/>
              </a:ext>
            </a:extLst>
          </p:cNvPr>
          <p:cNvSpPr/>
          <p:nvPr/>
        </p:nvSpPr>
        <p:spPr>
          <a:xfrm>
            <a:off x="5142657" y="5909423"/>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 name="CuadroTexto 1">
            <a:extLst>
              <a:ext uri="{FF2B5EF4-FFF2-40B4-BE49-F238E27FC236}">
                <a16:creationId xmlns:a16="http://schemas.microsoft.com/office/drawing/2014/main" id="{9B296851-2A16-4F36-B539-11A6F4F320E9}"/>
              </a:ext>
            </a:extLst>
          </p:cNvPr>
          <p:cNvSpPr txBox="1"/>
          <p:nvPr/>
        </p:nvSpPr>
        <p:spPr>
          <a:xfrm>
            <a:off x="616539" y="3872565"/>
            <a:ext cx="3108543" cy="369332"/>
          </a:xfrm>
          <a:prstGeom prst="rect">
            <a:avLst/>
          </a:prstGeom>
          <a:noFill/>
        </p:spPr>
        <p:txBody>
          <a:bodyPr wrap="none" rtlCol="0">
            <a:spAutoFit/>
          </a:bodyPr>
          <a:lstStyle/>
          <a:p>
            <a:r>
              <a:rPr lang="es-ES"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GÈNERO JEFE DE HOGAR</a:t>
            </a:r>
          </a:p>
        </p:txBody>
      </p:sp>
      <p:sp>
        <p:nvSpPr>
          <p:cNvPr id="67" name="CuadroTexto 1">
            <a:extLst>
              <a:ext uri="{FF2B5EF4-FFF2-40B4-BE49-F238E27FC236}">
                <a16:creationId xmlns:a16="http://schemas.microsoft.com/office/drawing/2014/main" id="{FE16D5DE-D16C-41EC-B152-865485AF4CFC}"/>
              </a:ext>
            </a:extLst>
          </p:cNvPr>
          <p:cNvSpPr txBox="1"/>
          <p:nvPr/>
        </p:nvSpPr>
        <p:spPr>
          <a:xfrm>
            <a:off x="7405476" y="1922543"/>
            <a:ext cx="1841081" cy="369332"/>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sz="1800"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ESTADO CIVIL</a:t>
            </a:r>
          </a:p>
        </p:txBody>
      </p:sp>
      <p:sp>
        <p:nvSpPr>
          <p:cNvPr id="68" name="CuadroTexto 67">
            <a:extLst>
              <a:ext uri="{FF2B5EF4-FFF2-40B4-BE49-F238E27FC236}">
                <a16:creationId xmlns:a16="http://schemas.microsoft.com/office/drawing/2014/main" id="{5A69C12C-FC06-4C5B-A2FB-830434F10DE3}"/>
              </a:ext>
            </a:extLst>
          </p:cNvPr>
          <p:cNvSpPr txBox="1"/>
          <p:nvPr/>
        </p:nvSpPr>
        <p:spPr>
          <a:xfrm>
            <a:off x="10377690" y="2429538"/>
            <a:ext cx="838691" cy="369332"/>
          </a:xfrm>
          <a:prstGeom prst="rect">
            <a:avLst/>
          </a:prstGeom>
          <a:noFill/>
        </p:spPr>
        <p:txBody>
          <a:bodyPr wrap="none" rtlCol="0">
            <a:spAutoFit/>
          </a:bodyPr>
          <a:lstStyle/>
          <a:p>
            <a:r>
              <a:rPr lang="es-ES"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EDAD</a:t>
            </a:r>
          </a:p>
        </p:txBody>
      </p:sp>
      <p:sp>
        <p:nvSpPr>
          <p:cNvPr id="3" name="CuadroTexto 2">
            <a:extLst>
              <a:ext uri="{FF2B5EF4-FFF2-40B4-BE49-F238E27FC236}">
                <a16:creationId xmlns:a16="http://schemas.microsoft.com/office/drawing/2014/main" id="{0B3DB335-55FA-412A-9F7E-F7DD9C12C4D7}"/>
              </a:ext>
            </a:extLst>
          </p:cNvPr>
          <p:cNvSpPr txBox="1"/>
          <p:nvPr/>
        </p:nvSpPr>
        <p:spPr>
          <a:xfrm>
            <a:off x="5895151" y="2552857"/>
            <a:ext cx="400110" cy="836015"/>
          </a:xfrm>
          <a:prstGeom prst="rect">
            <a:avLst/>
          </a:prstGeom>
          <a:noFill/>
        </p:spPr>
        <p:txBody>
          <a:bodyPr vert="vert270" wrap="square" rtlCol="0">
            <a:spAutoFit/>
          </a:bodyPr>
          <a:lstStyle/>
          <a:p>
            <a:r>
              <a:rPr lang="es-EC" sz="1400" dirty="0"/>
              <a:t>Siempre</a:t>
            </a:r>
            <a:endParaRPr lang="es-MX" sz="1400" dirty="0"/>
          </a:p>
        </p:txBody>
      </p:sp>
      <p:sp>
        <p:nvSpPr>
          <p:cNvPr id="69" name="CuadroTexto 68">
            <a:extLst>
              <a:ext uri="{FF2B5EF4-FFF2-40B4-BE49-F238E27FC236}">
                <a16:creationId xmlns:a16="http://schemas.microsoft.com/office/drawing/2014/main" id="{DDC868D4-BA16-47CA-A240-BC6779257D8C}"/>
              </a:ext>
            </a:extLst>
          </p:cNvPr>
          <p:cNvSpPr txBox="1"/>
          <p:nvPr/>
        </p:nvSpPr>
        <p:spPr>
          <a:xfrm>
            <a:off x="6644249" y="2284020"/>
            <a:ext cx="369332" cy="1229757"/>
          </a:xfrm>
          <a:prstGeom prst="rect">
            <a:avLst/>
          </a:prstGeom>
          <a:noFill/>
        </p:spPr>
        <p:txBody>
          <a:bodyPr vert="vert270" wrap="square" rtlCol="0">
            <a:spAutoFit/>
          </a:bodyPr>
          <a:lstStyle/>
          <a:p>
            <a:r>
              <a:rPr lang="es-EC" sz="1200" dirty="0"/>
              <a:t>Frecuentemente</a:t>
            </a:r>
            <a:endParaRPr lang="es-MX" sz="1200" dirty="0"/>
          </a:p>
        </p:txBody>
      </p:sp>
      <p:sp>
        <p:nvSpPr>
          <p:cNvPr id="70" name="CuadroTexto 69">
            <a:extLst>
              <a:ext uri="{FF2B5EF4-FFF2-40B4-BE49-F238E27FC236}">
                <a16:creationId xmlns:a16="http://schemas.microsoft.com/office/drawing/2014/main" id="{67F543E7-9870-4B6B-A3D9-D4CD2B0B8016}"/>
              </a:ext>
            </a:extLst>
          </p:cNvPr>
          <p:cNvSpPr txBox="1"/>
          <p:nvPr/>
        </p:nvSpPr>
        <p:spPr>
          <a:xfrm>
            <a:off x="7499983" y="2320434"/>
            <a:ext cx="369332" cy="1203006"/>
          </a:xfrm>
          <a:prstGeom prst="rect">
            <a:avLst/>
          </a:prstGeom>
          <a:noFill/>
        </p:spPr>
        <p:txBody>
          <a:bodyPr vert="vert270" wrap="square" rtlCol="0">
            <a:spAutoFit/>
          </a:bodyPr>
          <a:lstStyle/>
          <a:p>
            <a:r>
              <a:rPr lang="es-EC" sz="1200" dirty="0"/>
              <a:t>Ocasionalmente</a:t>
            </a:r>
            <a:endParaRPr lang="es-MX" sz="1200" dirty="0"/>
          </a:p>
        </p:txBody>
      </p:sp>
      <p:sp>
        <p:nvSpPr>
          <p:cNvPr id="71" name="CuadroTexto 70">
            <a:extLst>
              <a:ext uri="{FF2B5EF4-FFF2-40B4-BE49-F238E27FC236}">
                <a16:creationId xmlns:a16="http://schemas.microsoft.com/office/drawing/2014/main" id="{12D85D39-49A9-4F3B-A1FA-2934054C25DE}"/>
              </a:ext>
            </a:extLst>
          </p:cNvPr>
          <p:cNvSpPr txBox="1"/>
          <p:nvPr/>
        </p:nvSpPr>
        <p:spPr>
          <a:xfrm>
            <a:off x="8421315" y="2677240"/>
            <a:ext cx="400110" cy="836015"/>
          </a:xfrm>
          <a:prstGeom prst="rect">
            <a:avLst/>
          </a:prstGeom>
          <a:noFill/>
        </p:spPr>
        <p:txBody>
          <a:bodyPr vert="vert270" wrap="square" rtlCol="0">
            <a:spAutoFit/>
          </a:bodyPr>
          <a:lstStyle/>
          <a:p>
            <a:r>
              <a:rPr lang="es-EC" sz="1400" dirty="0"/>
              <a:t>Rara vez </a:t>
            </a:r>
            <a:endParaRPr lang="es-MX" sz="1400" dirty="0"/>
          </a:p>
        </p:txBody>
      </p:sp>
      <p:sp>
        <p:nvSpPr>
          <p:cNvPr id="72" name="CuadroTexto 71">
            <a:extLst>
              <a:ext uri="{FF2B5EF4-FFF2-40B4-BE49-F238E27FC236}">
                <a16:creationId xmlns:a16="http://schemas.microsoft.com/office/drawing/2014/main" id="{D0C002E6-B70C-4AD2-8743-4F682FCF8421}"/>
              </a:ext>
            </a:extLst>
          </p:cNvPr>
          <p:cNvSpPr txBox="1"/>
          <p:nvPr/>
        </p:nvSpPr>
        <p:spPr>
          <a:xfrm>
            <a:off x="8734004" y="2632928"/>
            <a:ext cx="369332" cy="836015"/>
          </a:xfrm>
          <a:prstGeom prst="rect">
            <a:avLst/>
          </a:prstGeom>
          <a:noFill/>
        </p:spPr>
        <p:txBody>
          <a:bodyPr vert="vert270" wrap="square" rtlCol="0">
            <a:spAutoFit/>
          </a:bodyPr>
          <a:lstStyle/>
          <a:p>
            <a:r>
              <a:rPr lang="es-EC" sz="1200" dirty="0"/>
              <a:t>Nunca</a:t>
            </a:r>
            <a:endParaRPr lang="es-MX" sz="1200" dirty="0"/>
          </a:p>
        </p:txBody>
      </p:sp>
    </p:spTree>
    <p:custDataLst>
      <p:tags r:id="rId1"/>
    </p:custDataLst>
    <p:extLst>
      <p:ext uri="{BB962C8B-B14F-4D97-AF65-F5344CB8AC3E}">
        <p14:creationId xmlns:p14="http://schemas.microsoft.com/office/powerpoint/2010/main" val="20100333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42110" y="1286470"/>
            <a:ext cx="2439282" cy="1823994"/>
            <a:chOff x="0" y="1564834"/>
            <a:chExt cx="1829700" cy="1368174"/>
          </a:xfrm>
          <a:solidFill>
            <a:schemeClr val="accent1"/>
          </a:solidFill>
        </p:grpSpPr>
        <p:sp>
          <p:nvSpPr>
            <p:cNvPr id="3" name="Rectangle 2"/>
            <p:cNvSpPr/>
            <p:nvPr/>
          </p:nvSpPr>
          <p:spPr>
            <a:xfrm>
              <a:off x="0" y="1564834"/>
              <a:ext cx="1825200" cy="1080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4" tIns="60952" rIns="121904" bIns="60952"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8" name="Isosceles Triangle 9"/>
            <p:cNvSpPr/>
            <p:nvPr/>
          </p:nvSpPr>
          <p:spPr>
            <a:xfrm rot="10800000" flipH="1">
              <a:off x="907984" y="2625770"/>
              <a:ext cx="921716" cy="307238"/>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402336 w 1060704"/>
                <a:gd name="connsiteY0" fmla="*/ 921715 h 921715"/>
                <a:gd name="connsiteX1" fmla="*/ 0 w 1060704"/>
                <a:gd name="connsiteY1" fmla="*/ 0 h 921715"/>
                <a:gd name="connsiteX2" fmla="*/ 1060704 w 1060704"/>
                <a:gd name="connsiteY2" fmla="*/ 914400 h 921715"/>
                <a:gd name="connsiteX3" fmla="*/ 402336 w 1060704"/>
                <a:gd name="connsiteY3" fmla="*/ 921715 h 921715"/>
                <a:gd name="connsiteX0" fmla="*/ 263348 w 921716"/>
                <a:gd name="connsiteY0" fmla="*/ 307238 h 307238"/>
                <a:gd name="connsiteX1" fmla="*/ 0 w 921716"/>
                <a:gd name="connsiteY1" fmla="*/ 0 h 307238"/>
                <a:gd name="connsiteX2" fmla="*/ 921716 w 921716"/>
                <a:gd name="connsiteY2" fmla="*/ 299923 h 307238"/>
                <a:gd name="connsiteX3" fmla="*/ 263348 w 921716"/>
                <a:gd name="connsiteY3" fmla="*/ 307238 h 307238"/>
              </a:gdLst>
              <a:ahLst/>
              <a:cxnLst>
                <a:cxn ang="0">
                  <a:pos x="connsiteX0" y="connsiteY0"/>
                </a:cxn>
                <a:cxn ang="0">
                  <a:pos x="connsiteX1" y="connsiteY1"/>
                </a:cxn>
                <a:cxn ang="0">
                  <a:pos x="connsiteX2" y="connsiteY2"/>
                </a:cxn>
                <a:cxn ang="0">
                  <a:pos x="connsiteX3" y="connsiteY3"/>
                </a:cxn>
              </a:cxnLst>
              <a:rect l="l" t="t" r="r" b="b"/>
              <a:pathLst>
                <a:path w="921716" h="307238">
                  <a:moveTo>
                    <a:pt x="263348" y="307238"/>
                  </a:moveTo>
                  <a:lnTo>
                    <a:pt x="0" y="0"/>
                  </a:lnTo>
                  <a:lnTo>
                    <a:pt x="921716" y="299923"/>
                  </a:lnTo>
                  <a:lnTo>
                    <a:pt x="263348" y="30723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4" tIns="60952" rIns="121904" bIns="60952"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grpSp>
      <p:grpSp>
        <p:nvGrpSpPr>
          <p:cNvPr id="30" name="Group 29"/>
          <p:cNvGrpSpPr/>
          <p:nvPr/>
        </p:nvGrpSpPr>
        <p:grpSpPr>
          <a:xfrm>
            <a:off x="2388075" y="1286469"/>
            <a:ext cx="2433283" cy="1823996"/>
            <a:chOff x="1829700" y="1564833"/>
            <a:chExt cx="1825200" cy="1368175"/>
          </a:xfrm>
          <a:solidFill>
            <a:schemeClr val="accent2"/>
          </a:solidFill>
        </p:grpSpPr>
        <p:sp>
          <p:nvSpPr>
            <p:cNvPr id="4" name="Rectangle 3"/>
            <p:cNvSpPr/>
            <p:nvPr/>
          </p:nvSpPr>
          <p:spPr>
            <a:xfrm>
              <a:off x="1829700" y="1564833"/>
              <a:ext cx="1825200" cy="1080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4" tIns="60952" rIns="121904" bIns="60952" numCol="1" spcCol="0" rtlCol="0" fromWordArt="0" anchor="ctr" anchorCtr="0" forceAA="0" compatLnSpc="1">
              <a:prstTxWarp prst="textNoShape">
                <a:avLst/>
              </a:prstTxWarp>
              <a:noAutofit/>
            </a:bodyPr>
            <a:lstStyle/>
            <a:p>
              <a:pPr algn="ctr"/>
              <a:endParaRPr lang="ko-KR" altLang="en-US" sz="2400" dirty="0">
                <a:solidFill>
                  <a:schemeClr val="tx1"/>
                </a:solidFill>
              </a:endParaRPr>
            </a:p>
          </p:txBody>
        </p:sp>
        <p:sp>
          <p:nvSpPr>
            <p:cNvPr id="9" name="Isosceles Triangle 9"/>
            <p:cNvSpPr/>
            <p:nvPr/>
          </p:nvSpPr>
          <p:spPr>
            <a:xfrm rot="10800000" flipH="1">
              <a:off x="2733184" y="2625770"/>
              <a:ext cx="921716" cy="307238"/>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402336 w 1060704"/>
                <a:gd name="connsiteY0" fmla="*/ 921715 h 921715"/>
                <a:gd name="connsiteX1" fmla="*/ 0 w 1060704"/>
                <a:gd name="connsiteY1" fmla="*/ 0 h 921715"/>
                <a:gd name="connsiteX2" fmla="*/ 1060704 w 1060704"/>
                <a:gd name="connsiteY2" fmla="*/ 914400 h 921715"/>
                <a:gd name="connsiteX3" fmla="*/ 402336 w 1060704"/>
                <a:gd name="connsiteY3" fmla="*/ 921715 h 921715"/>
                <a:gd name="connsiteX0" fmla="*/ 263348 w 921716"/>
                <a:gd name="connsiteY0" fmla="*/ 307238 h 307238"/>
                <a:gd name="connsiteX1" fmla="*/ 0 w 921716"/>
                <a:gd name="connsiteY1" fmla="*/ 0 h 307238"/>
                <a:gd name="connsiteX2" fmla="*/ 921716 w 921716"/>
                <a:gd name="connsiteY2" fmla="*/ 299923 h 307238"/>
                <a:gd name="connsiteX3" fmla="*/ 263348 w 921716"/>
                <a:gd name="connsiteY3" fmla="*/ 307238 h 307238"/>
              </a:gdLst>
              <a:ahLst/>
              <a:cxnLst>
                <a:cxn ang="0">
                  <a:pos x="connsiteX0" y="connsiteY0"/>
                </a:cxn>
                <a:cxn ang="0">
                  <a:pos x="connsiteX1" y="connsiteY1"/>
                </a:cxn>
                <a:cxn ang="0">
                  <a:pos x="connsiteX2" y="connsiteY2"/>
                </a:cxn>
                <a:cxn ang="0">
                  <a:pos x="connsiteX3" y="connsiteY3"/>
                </a:cxn>
              </a:cxnLst>
              <a:rect l="l" t="t" r="r" b="b"/>
              <a:pathLst>
                <a:path w="921716" h="307238">
                  <a:moveTo>
                    <a:pt x="263348" y="307238"/>
                  </a:moveTo>
                  <a:lnTo>
                    <a:pt x="0" y="0"/>
                  </a:lnTo>
                  <a:lnTo>
                    <a:pt x="921716" y="299923"/>
                  </a:lnTo>
                  <a:lnTo>
                    <a:pt x="263348" y="30723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4" tIns="60952" rIns="121904" bIns="60952"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grpSp>
      <p:grpSp>
        <p:nvGrpSpPr>
          <p:cNvPr id="31" name="Group 30"/>
          <p:cNvGrpSpPr/>
          <p:nvPr/>
        </p:nvGrpSpPr>
        <p:grpSpPr>
          <a:xfrm>
            <a:off x="4827358" y="1286468"/>
            <a:ext cx="2433283" cy="1823997"/>
            <a:chOff x="3659400" y="1564832"/>
            <a:chExt cx="1825200" cy="1368176"/>
          </a:xfrm>
          <a:solidFill>
            <a:schemeClr val="accent3"/>
          </a:solidFill>
        </p:grpSpPr>
        <p:sp>
          <p:nvSpPr>
            <p:cNvPr id="5" name="Rectangle 4"/>
            <p:cNvSpPr/>
            <p:nvPr/>
          </p:nvSpPr>
          <p:spPr>
            <a:xfrm>
              <a:off x="3659400" y="1564832"/>
              <a:ext cx="1825200" cy="1080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4" tIns="60952" rIns="121904" bIns="60952"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10" name="Isosceles Triangle 9"/>
            <p:cNvSpPr/>
            <p:nvPr/>
          </p:nvSpPr>
          <p:spPr>
            <a:xfrm rot="10800000" flipH="1">
              <a:off x="4558384" y="2625770"/>
              <a:ext cx="921716" cy="307238"/>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402336 w 1060704"/>
                <a:gd name="connsiteY0" fmla="*/ 921715 h 921715"/>
                <a:gd name="connsiteX1" fmla="*/ 0 w 1060704"/>
                <a:gd name="connsiteY1" fmla="*/ 0 h 921715"/>
                <a:gd name="connsiteX2" fmla="*/ 1060704 w 1060704"/>
                <a:gd name="connsiteY2" fmla="*/ 914400 h 921715"/>
                <a:gd name="connsiteX3" fmla="*/ 402336 w 1060704"/>
                <a:gd name="connsiteY3" fmla="*/ 921715 h 921715"/>
                <a:gd name="connsiteX0" fmla="*/ 263348 w 921716"/>
                <a:gd name="connsiteY0" fmla="*/ 307238 h 307238"/>
                <a:gd name="connsiteX1" fmla="*/ 0 w 921716"/>
                <a:gd name="connsiteY1" fmla="*/ 0 h 307238"/>
                <a:gd name="connsiteX2" fmla="*/ 921716 w 921716"/>
                <a:gd name="connsiteY2" fmla="*/ 299923 h 307238"/>
                <a:gd name="connsiteX3" fmla="*/ 263348 w 921716"/>
                <a:gd name="connsiteY3" fmla="*/ 307238 h 307238"/>
              </a:gdLst>
              <a:ahLst/>
              <a:cxnLst>
                <a:cxn ang="0">
                  <a:pos x="connsiteX0" y="connsiteY0"/>
                </a:cxn>
                <a:cxn ang="0">
                  <a:pos x="connsiteX1" y="connsiteY1"/>
                </a:cxn>
                <a:cxn ang="0">
                  <a:pos x="connsiteX2" y="connsiteY2"/>
                </a:cxn>
                <a:cxn ang="0">
                  <a:pos x="connsiteX3" y="connsiteY3"/>
                </a:cxn>
              </a:cxnLst>
              <a:rect l="l" t="t" r="r" b="b"/>
              <a:pathLst>
                <a:path w="921716" h="307238">
                  <a:moveTo>
                    <a:pt x="263348" y="307238"/>
                  </a:moveTo>
                  <a:lnTo>
                    <a:pt x="0" y="0"/>
                  </a:lnTo>
                  <a:lnTo>
                    <a:pt x="921716" y="299923"/>
                  </a:lnTo>
                  <a:lnTo>
                    <a:pt x="263348" y="30723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4" tIns="60952" rIns="121904" bIns="60952"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grpSp>
      <p:grpSp>
        <p:nvGrpSpPr>
          <p:cNvPr id="32" name="Group 31"/>
          <p:cNvGrpSpPr/>
          <p:nvPr/>
        </p:nvGrpSpPr>
        <p:grpSpPr>
          <a:xfrm>
            <a:off x="7266640" y="1286467"/>
            <a:ext cx="2433283" cy="1823998"/>
            <a:chOff x="5489100" y="1564831"/>
            <a:chExt cx="1825200" cy="1368177"/>
          </a:xfrm>
          <a:solidFill>
            <a:schemeClr val="accent4"/>
          </a:solidFill>
        </p:grpSpPr>
        <p:sp>
          <p:nvSpPr>
            <p:cNvPr id="6" name="Rectangle 5"/>
            <p:cNvSpPr/>
            <p:nvPr/>
          </p:nvSpPr>
          <p:spPr>
            <a:xfrm>
              <a:off x="5489100" y="1564831"/>
              <a:ext cx="1825200" cy="1080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4" tIns="60952" rIns="121904" bIns="60952"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11" name="Isosceles Triangle 9"/>
            <p:cNvSpPr/>
            <p:nvPr/>
          </p:nvSpPr>
          <p:spPr>
            <a:xfrm rot="10800000" flipH="1">
              <a:off x="6383584" y="2625770"/>
              <a:ext cx="921716" cy="307238"/>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402336 w 1060704"/>
                <a:gd name="connsiteY0" fmla="*/ 921715 h 921715"/>
                <a:gd name="connsiteX1" fmla="*/ 0 w 1060704"/>
                <a:gd name="connsiteY1" fmla="*/ 0 h 921715"/>
                <a:gd name="connsiteX2" fmla="*/ 1060704 w 1060704"/>
                <a:gd name="connsiteY2" fmla="*/ 914400 h 921715"/>
                <a:gd name="connsiteX3" fmla="*/ 402336 w 1060704"/>
                <a:gd name="connsiteY3" fmla="*/ 921715 h 921715"/>
                <a:gd name="connsiteX0" fmla="*/ 263348 w 921716"/>
                <a:gd name="connsiteY0" fmla="*/ 307238 h 307238"/>
                <a:gd name="connsiteX1" fmla="*/ 0 w 921716"/>
                <a:gd name="connsiteY1" fmla="*/ 0 h 307238"/>
                <a:gd name="connsiteX2" fmla="*/ 921716 w 921716"/>
                <a:gd name="connsiteY2" fmla="*/ 299923 h 307238"/>
                <a:gd name="connsiteX3" fmla="*/ 263348 w 921716"/>
                <a:gd name="connsiteY3" fmla="*/ 307238 h 307238"/>
              </a:gdLst>
              <a:ahLst/>
              <a:cxnLst>
                <a:cxn ang="0">
                  <a:pos x="connsiteX0" y="connsiteY0"/>
                </a:cxn>
                <a:cxn ang="0">
                  <a:pos x="connsiteX1" y="connsiteY1"/>
                </a:cxn>
                <a:cxn ang="0">
                  <a:pos x="connsiteX2" y="connsiteY2"/>
                </a:cxn>
                <a:cxn ang="0">
                  <a:pos x="connsiteX3" y="connsiteY3"/>
                </a:cxn>
              </a:cxnLst>
              <a:rect l="l" t="t" r="r" b="b"/>
              <a:pathLst>
                <a:path w="921716" h="307238">
                  <a:moveTo>
                    <a:pt x="263348" y="307238"/>
                  </a:moveTo>
                  <a:lnTo>
                    <a:pt x="0" y="0"/>
                  </a:lnTo>
                  <a:lnTo>
                    <a:pt x="921716" y="299923"/>
                  </a:lnTo>
                  <a:lnTo>
                    <a:pt x="263348" y="30723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4" tIns="60952" rIns="121904" bIns="60952"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grpSp>
      <p:grpSp>
        <p:nvGrpSpPr>
          <p:cNvPr id="33" name="Group 32"/>
          <p:cNvGrpSpPr/>
          <p:nvPr/>
        </p:nvGrpSpPr>
        <p:grpSpPr>
          <a:xfrm>
            <a:off x="9696825" y="1286465"/>
            <a:ext cx="2433283" cy="1824000"/>
            <a:chOff x="7318800" y="1564830"/>
            <a:chExt cx="1825200" cy="1368178"/>
          </a:xfrm>
          <a:solidFill>
            <a:schemeClr val="accent5"/>
          </a:solidFill>
        </p:grpSpPr>
        <p:sp>
          <p:nvSpPr>
            <p:cNvPr id="7" name="Rectangle 6"/>
            <p:cNvSpPr/>
            <p:nvPr/>
          </p:nvSpPr>
          <p:spPr>
            <a:xfrm>
              <a:off x="7318800" y="1564830"/>
              <a:ext cx="1825200" cy="1080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4" tIns="60952" rIns="121904" bIns="60952"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12" name="Isosceles Triangle 9"/>
            <p:cNvSpPr/>
            <p:nvPr/>
          </p:nvSpPr>
          <p:spPr>
            <a:xfrm rot="10800000" flipH="1">
              <a:off x="8208784" y="2625770"/>
              <a:ext cx="921716" cy="307238"/>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402336 w 1060704"/>
                <a:gd name="connsiteY0" fmla="*/ 921715 h 921715"/>
                <a:gd name="connsiteX1" fmla="*/ 0 w 1060704"/>
                <a:gd name="connsiteY1" fmla="*/ 0 h 921715"/>
                <a:gd name="connsiteX2" fmla="*/ 1060704 w 1060704"/>
                <a:gd name="connsiteY2" fmla="*/ 914400 h 921715"/>
                <a:gd name="connsiteX3" fmla="*/ 402336 w 1060704"/>
                <a:gd name="connsiteY3" fmla="*/ 921715 h 921715"/>
                <a:gd name="connsiteX0" fmla="*/ 263348 w 921716"/>
                <a:gd name="connsiteY0" fmla="*/ 307238 h 307238"/>
                <a:gd name="connsiteX1" fmla="*/ 0 w 921716"/>
                <a:gd name="connsiteY1" fmla="*/ 0 h 307238"/>
                <a:gd name="connsiteX2" fmla="*/ 921716 w 921716"/>
                <a:gd name="connsiteY2" fmla="*/ 299923 h 307238"/>
                <a:gd name="connsiteX3" fmla="*/ 263348 w 921716"/>
                <a:gd name="connsiteY3" fmla="*/ 307238 h 307238"/>
              </a:gdLst>
              <a:ahLst/>
              <a:cxnLst>
                <a:cxn ang="0">
                  <a:pos x="connsiteX0" y="connsiteY0"/>
                </a:cxn>
                <a:cxn ang="0">
                  <a:pos x="connsiteX1" y="connsiteY1"/>
                </a:cxn>
                <a:cxn ang="0">
                  <a:pos x="connsiteX2" y="connsiteY2"/>
                </a:cxn>
                <a:cxn ang="0">
                  <a:pos x="connsiteX3" y="connsiteY3"/>
                </a:cxn>
              </a:cxnLst>
              <a:rect l="l" t="t" r="r" b="b"/>
              <a:pathLst>
                <a:path w="921716" h="307238">
                  <a:moveTo>
                    <a:pt x="263348" y="307238"/>
                  </a:moveTo>
                  <a:lnTo>
                    <a:pt x="0" y="0"/>
                  </a:lnTo>
                  <a:lnTo>
                    <a:pt x="921716" y="299923"/>
                  </a:lnTo>
                  <a:lnTo>
                    <a:pt x="263348" y="30723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4" tIns="60952" rIns="121904" bIns="60952"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grpSp>
      <p:sp>
        <p:nvSpPr>
          <p:cNvPr id="13" name="TextBox 12"/>
          <p:cNvSpPr txBox="1"/>
          <p:nvPr/>
        </p:nvSpPr>
        <p:spPr>
          <a:xfrm>
            <a:off x="1784293" y="1791203"/>
            <a:ext cx="641522" cy="1077090"/>
          </a:xfrm>
          <a:prstGeom prst="rect">
            <a:avLst/>
          </a:prstGeom>
          <a:noFill/>
        </p:spPr>
        <p:txBody>
          <a:bodyPr wrap="none" rtlCol="0">
            <a:spAutoFit/>
          </a:bodyPr>
          <a:lstStyle/>
          <a:p>
            <a:r>
              <a:rPr lang="en-US" altLang="ko-KR" sz="6399" b="1" dirty="0">
                <a:solidFill>
                  <a:schemeClr val="bg1"/>
                </a:solidFill>
                <a:latin typeface="Arial" pitchFamily="34" charset="0"/>
                <a:cs typeface="Arial" pitchFamily="34" charset="0"/>
              </a:rPr>
              <a:t>1</a:t>
            </a:r>
            <a:endParaRPr lang="ko-KR" altLang="en-US" sz="3733" b="1" dirty="0">
              <a:solidFill>
                <a:schemeClr val="bg1"/>
              </a:solidFill>
              <a:latin typeface="Arial" pitchFamily="34" charset="0"/>
              <a:cs typeface="Arial" pitchFamily="34" charset="0"/>
            </a:endParaRPr>
          </a:p>
        </p:txBody>
      </p:sp>
      <p:sp>
        <p:nvSpPr>
          <p:cNvPr id="14" name="TextBox 13"/>
          <p:cNvSpPr txBox="1"/>
          <p:nvPr/>
        </p:nvSpPr>
        <p:spPr>
          <a:xfrm>
            <a:off x="4227442" y="1791203"/>
            <a:ext cx="641522" cy="1077090"/>
          </a:xfrm>
          <a:prstGeom prst="rect">
            <a:avLst/>
          </a:prstGeom>
          <a:noFill/>
        </p:spPr>
        <p:txBody>
          <a:bodyPr wrap="none" rtlCol="0">
            <a:spAutoFit/>
          </a:bodyPr>
          <a:lstStyle/>
          <a:p>
            <a:r>
              <a:rPr lang="en-US" altLang="ko-KR" sz="6399" b="1" dirty="0">
                <a:solidFill>
                  <a:schemeClr val="bg1"/>
                </a:solidFill>
                <a:latin typeface="Arial" pitchFamily="34" charset="0"/>
                <a:cs typeface="Arial" pitchFamily="34" charset="0"/>
              </a:rPr>
              <a:t>2</a:t>
            </a:r>
            <a:endParaRPr lang="ko-KR" altLang="en-US" sz="3733" b="1" dirty="0">
              <a:solidFill>
                <a:schemeClr val="bg1"/>
              </a:solidFill>
              <a:latin typeface="Arial" pitchFamily="34" charset="0"/>
              <a:cs typeface="Arial" pitchFamily="34" charset="0"/>
            </a:endParaRPr>
          </a:p>
        </p:txBody>
      </p:sp>
      <p:sp>
        <p:nvSpPr>
          <p:cNvPr id="15" name="TextBox 14"/>
          <p:cNvSpPr txBox="1"/>
          <p:nvPr/>
        </p:nvSpPr>
        <p:spPr>
          <a:xfrm>
            <a:off x="6621272" y="1791203"/>
            <a:ext cx="641522" cy="1077090"/>
          </a:xfrm>
          <a:prstGeom prst="rect">
            <a:avLst/>
          </a:prstGeom>
          <a:noFill/>
        </p:spPr>
        <p:txBody>
          <a:bodyPr wrap="none" rtlCol="0">
            <a:spAutoFit/>
          </a:bodyPr>
          <a:lstStyle/>
          <a:p>
            <a:r>
              <a:rPr lang="en-US" altLang="ko-KR" sz="6399" b="1" dirty="0">
                <a:solidFill>
                  <a:schemeClr val="bg1"/>
                </a:solidFill>
                <a:latin typeface="Arial" pitchFamily="34" charset="0"/>
                <a:cs typeface="Arial" pitchFamily="34" charset="0"/>
              </a:rPr>
              <a:t>3</a:t>
            </a:r>
            <a:endParaRPr lang="ko-KR" altLang="en-US" sz="3733" b="1" dirty="0">
              <a:solidFill>
                <a:schemeClr val="bg1"/>
              </a:solidFill>
              <a:latin typeface="Arial" pitchFamily="34" charset="0"/>
              <a:cs typeface="Arial" pitchFamily="34" charset="0"/>
            </a:endParaRPr>
          </a:p>
        </p:txBody>
      </p:sp>
      <p:sp>
        <p:nvSpPr>
          <p:cNvPr id="16" name="TextBox 15"/>
          <p:cNvSpPr txBox="1"/>
          <p:nvPr/>
        </p:nvSpPr>
        <p:spPr>
          <a:xfrm>
            <a:off x="9060847" y="1781748"/>
            <a:ext cx="641522" cy="1077090"/>
          </a:xfrm>
          <a:prstGeom prst="rect">
            <a:avLst/>
          </a:prstGeom>
          <a:noFill/>
        </p:spPr>
        <p:txBody>
          <a:bodyPr wrap="none" rtlCol="0">
            <a:spAutoFit/>
          </a:bodyPr>
          <a:lstStyle/>
          <a:p>
            <a:r>
              <a:rPr lang="en-US" altLang="ko-KR" sz="6399" b="1" dirty="0">
                <a:solidFill>
                  <a:schemeClr val="bg1"/>
                </a:solidFill>
                <a:latin typeface="Arial" pitchFamily="34" charset="0"/>
                <a:cs typeface="Arial" pitchFamily="34" charset="0"/>
              </a:rPr>
              <a:t>4</a:t>
            </a:r>
            <a:endParaRPr lang="ko-KR" altLang="en-US" sz="3733" b="1" dirty="0">
              <a:solidFill>
                <a:schemeClr val="bg1"/>
              </a:solidFill>
              <a:latin typeface="Arial" pitchFamily="34" charset="0"/>
              <a:cs typeface="Arial" pitchFamily="34" charset="0"/>
            </a:endParaRPr>
          </a:p>
        </p:txBody>
      </p:sp>
      <p:sp>
        <p:nvSpPr>
          <p:cNvPr id="17" name="TextBox 16"/>
          <p:cNvSpPr txBox="1"/>
          <p:nvPr/>
        </p:nvSpPr>
        <p:spPr>
          <a:xfrm>
            <a:off x="11470589" y="1747380"/>
            <a:ext cx="641522" cy="1077090"/>
          </a:xfrm>
          <a:prstGeom prst="rect">
            <a:avLst/>
          </a:prstGeom>
          <a:noFill/>
        </p:spPr>
        <p:txBody>
          <a:bodyPr wrap="none" rtlCol="0">
            <a:spAutoFit/>
          </a:bodyPr>
          <a:lstStyle/>
          <a:p>
            <a:r>
              <a:rPr lang="en-US" altLang="ko-KR" sz="6399" b="1" dirty="0">
                <a:solidFill>
                  <a:schemeClr val="bg1"/>
                </a:solidFill>
                <a:latin typeface="Arial" pitchFamily="34" charset="0"/>
                <a:cs typeface="Arial" pitchFamily="34" charset="0"/>
              </a:rPr>
              <a:t>5</a:t>
            </a:r>
            <a:endParaRPr lang="ko-KR" altLang="en-US" sz="3733" b="1" dirty="0">
              <a:solidFill>
                <a:schemeClr val="bg1"/>
              </a:solidFill>
              <a:latin typeface="Arial" pitchFamily="34" charset="0"/>
              <a:cs typeface="Arial" pitchFamily="34" charset="0"/>
            </a:endParaRPr>
          </a:p>
        </p:txBody>
      </p:sp>
      <p:sp>
        <p:nvSpPr>
          <p:cNvPr id="18" name="TextBox 17"/>
          <p:cNvSpPr txBox="1"/>
          <p:nvPr/>
        </p:nvSpPr>
        <p:spPr>
          <a:xfrm>
            <a:off x="286606" y="1549259"/>
            <a:ext cx="1888219" cy="523220"/>
          </a:xfrm>
          <a:prstGeom prst="rect">
            <a:avLst/>
          </a:prstGeom>
          <a:noFill/>
        </p:spPr>
        <p:txBody>
          <a:bodyPr wrap="square" rtlCol="0">
            <a:spAutoFit/>
          </a:bodyPr>
          <a:lstStyle/>
          <a:p>
            <a:r>
              <a:rPr lang="es-ES" altLang="ko-KR" sz="2800" b="1" dirty="0">
                <a:solidFill>
                  <a:schemeClr val="bg1"/>
                </a:solidFill>
                <a:latin typeface="Times New Roman" panose="02020603050405020304" pitchFamily="18" charset="0"/>
                <a:cs typeface="Times New Roman" panose="02020603050405020304" pitchFamily="18" charset="0"/>
              </a:rPr>
              <a:t>Capítulo</a:t>
            </a:r>
            <a:endParaRPr lang="ko-KR" altLang="en-US" sz="2800" b="1" dirty="0">
              <a:solidFill>
                <a:schemeClr val="bg1"/>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228072" y="3852703"/>
            <a:ext cx="1977139" cy="338554"/>
          </a:xfrm>
          <a:prstGeom prst="rect">
            <a:avLst/>
          </a:prstGeom>
          <a:noFill/>
        </p:spPr>
        <p:txBody>
          <a:bodyPr wrap="square" rtlCol="0">
            <a:spAutoFit/>
          </a:bodyPr>
          <a:lstStyle/>
          <a:p>
            <a:endParaRPr lang="en-US" altLang="ko-KR" sz="1600" dirty="0">
              <a:solidFill>
                <a:schemeClr val="tx1">
                  <a:lumMod val="75000"/>
                  <a:lumOff val="25000"/>
                </a:schemeClr>
              </a:solidFill>
              <a:latin typeface="Arial" pitchFamily="34" charset="0"/>
              <a:cs typeface="Arial" pitchFamily="34" charset="0"/>
            </a:endParaRPr>
          </a:p>
        </p:txBody>
      </p:sp>
      <p:grpSp>
        <p:nvGrpSpPr>
          <p:cNvPr id="34" name="Grupo 33">
            <a:extLst>
              <a:ext uri="{FF2B5EF4-FFF2-40B4-BE49-F238E27FC236}">
                <a16:creationId xmlns:a16="http://schemas.microsoft.com/office/drawing/2014/main" id="{CFF27B86-5519-4330-9CD3-3AD73A8D4037}"/>
              </a:ext>
            </a:extLst>
          </p:cNvPr>
          <p:cNvGrpSpPr/>
          <p:nvPr/>
        </p:nvGrpSpPr>
        <p:grpSpPr>
          <a:xfrm>
            <a:off x="42136" y="107539"/>
            <a:ext cx="2576788" cy="1159881"/>
            <a:chOff x="3070870" y="691551"/>
            <a:chExt cx="2376264" cy="1368176"/>
          </a:xfrm>
        </p:grpSpPr>
        <p:grpSp>
          <p:nvGrpSpPr>
            <p:cNvPr id="37" name="Group 30">
              <a:extLst>
                <a:ext uri="{FF2B5EF4-FFF2-40B4-BE49-F238E27FC236}">
                  <a16:creationId xmlns:a16="http://schemas.microsoft.com/office/drawing/2014/main" id="{66E9DB72-BE9A-4090-82D2-30B236FAAD96}"/>
                </a:ext>
              </a:extLst>
            </p:cNvPr>
            <p:cNvGrpSpPr/>
            <p:nvPr/>
          </p:nvGrpSpPr>
          <p:grpSpPr>
            <a:xfrm>
              <a:off x="3070870" y="691551"/>
              <a:ext cx="2376264" cy="1368176"/>
              <a:chOff x="3659400" y="1564832"/>
              <a:chExt cx="1825200" cy="1368176"/>
            </a:xfrm>
            <a:solidFill>
              <a:schemeClr val="accent3"/>
            </a:solidFill>
          </p:grpSpPr>
          <p:sp>
            <p:nvSpPr>
              <p:cNvPr id="39" name="Rectangle 4">
                <a:extLst>
                  <a:ext uri="{FF2B5EF4-FFF2-40B4-BE49-F238E27FC236}">
                    <a16:creationId xmlns:a16="http://schemas.microsoft.com/office/drawing/2014/main" id="{01A1383E-15E7-4E5D-A2DE-6EC5760C49C6}"/>
                  </a:ext>
                </a:extLst>
              </p:cNvPr>
              <p:cNvSpPr/>
              <p:nvPr/>
            </p:nvSpPr>
            <p:spPr>
              <a:xfrm>
                <a:off x="3659400" y="1564832"/>
                <a:ext cx="1825200" cy="1080443"/>
              </a:xfrm>
              <a:prstGeom prst="rect">
                <a:avLst/>
              </a:pr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40" name="Isosceles Triangle 9">
                <a:extLst>
                  <a:ext uri="{FF2B5EF4-FFF2-40B4-BE49-F238E27FC236}">
                    <a16:creationId xmlns:a16="http://schemas.microsoft.com/office/drawing/2014/main" id="{6538CB95-EC1B-4BD0-ABB2-BF0DF82A994D}"/>
                  </a:ext>
                </a:extLst>
              </p:cNvPr>
              <p:cNvSpPr/>
              <p:nvPr/>
            </p:nvSpPr>
            <p:spPr>
              <a:xfrm rot="10800000" flipH="1">
                <a:off x="4558384" y="2625770"/>
                <a:ext cx="921716" cy="307238"/>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402336 w 1060704"/>
                  <a:gd name="connsiteY0" fmla="*/ 921715 h 921715"/>
                  <a:gd name="connsiteX1" fmla="*/ 0 w 1060704"/>
                  <a:gd name="connsiteY1" fmla="*/ 0 h 921715"/>
                  <a:gd name="connsiteX2" fmla="*/ 1060704 w 1060704"/>
                  <a:gd name="connsiteY2" fmla="*/ 914400 h 921715"/>
                  <a:gd name="connsiteX3" fmla="*/ 402336 w 1060704"/>
                  <a:gd name="connsiteY3" fmla="*/ 921715 h 921715"/>
                  <a:gd name="connsiteX0" fmla="*/ 263348 w 921716"/>
                  <a:gd name="connsiteY0" fmla="*/ 307238 h 307238"/>
                  <a:gd name="connsiteX1" fmla="*/ 0 w 921716"/>
                  <a:gd name="connsiteY1" fmla="*/ 0 h 307238"/>
                  <a:gd name="connsiteX2" fmla="*/ 921716 w 921716"/>
                  <a:gd name="connsiteY2" fmla="*/ 299923 h 307238"/>
                  <a:gd name="connsiteX3" fmla="*/ 263348 w 921716"/>
                  <a:gd name="connsiteY3" fmla="*/ 307238 h 307238"/>
                </a:gdLst>
                <a:ahLst/>
                <a:cxnLst>
                  <a:cxn ang="0">
                    <a:pos x="connsiteX0" y="connsiteY0"/>
                  </a:cxn>
                  <a:cxn ang="0">
                    <a:pos x="connsiteX1" y="connsiteY1"/>
                  </a:cxn>
                  <a:cxn ang="0">
                    <a:pos x="connsiteX2" y="connsiteY2"/>
                  </a:cxn>
                  <a:cxn ang="0">
                    <a:pos x="connsiteX3" y="connsiteY3"/>
                  </a:cxn>
                </a:cxnLst>
                <a:rect l="l" t="t" r="r" b="b"/>
                <a:pathLst>
                  <a:path w="921716" h="307238">
                    <a:moveTo>
                      <a:pt x="263348" y="307238"/>
                    </a:moveTo>
                    <a:lnTo>
                      <a:pt x="0" y="0"/>
                    </a:lnTo>
                    <a:lnTo>
                      <a:pt x="921716" y="299923"/>
                    </a:lnTo>
                    <a:lnTo>
                      <a:pt x="263348" y="307238"/>
                    </a:lnTo>
                    <a:close/>
                  </a:path>
                </a:pathLst>
              </a:cu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36" name="CuadroTexto 35">
              <a:extLst>
                <a:ext uri="{FF2B5EF4-FFF2-40B4-BE49-F238E27FC236}">
                  <a16:creationId xmlns:a16="http://schemas.microsoft.com/office/drawing/2014/main" id="{1622748A-8333-4CEA-8442-E87A89DD0A3E}"/>
                </a:ext>
              </a:extLst>
            </p:cNvPr>
            <p:cNvSpPr txBox="1"/>
            <p:nvPr/>
          </p:nvSpPr>
          <p:spPr>
            <a:xfrm>
              <a:off x="3575061" y="776154"/>
              <a:ext cx="1798800" cy="1089145"/>
            </a:xfrm>
            <a:prstGeom prst="rect">
              <a:avLst/>
            </a:prstGeom>
            <a:noFill/>
          </p:spPr>
          <p:txBody>
            <a:bodyPr wrap="square" rtlCol="0">
              <a:spAutoFit/>
            </a:bodyPr>
            <a:lstStyle/>
            <a:p>
              <a:pPr algn="ctr"/>
              <a:r>
                <a:rPr lang="es-EC" altLang="ko-KR" b="1" dirty="0">
                  <a:solidFill>
                    <a:schemeClr val="bg1"/>
                  </a:solidFill>
                  <a:latin typeface="Times New Roman" panose="02020603050405020304" pitchFamily="18" charset="0"/>
                  <a:cs typeface="Times New Roman" panose="02020603050405020304" pitchFamily="18" charset="0"/>
                </a:rPr>
                <a:t>Estructura de la Investigación </a:t>
              </a:r>
              <a:endParaRPr lang="ko-KR" altLang="en-US" b="1" dirty="0">
                <a:solidFill>
                  <a:schemeClr val="bg1"/>
                </a:solidFill>
                <a:latin typeface="Times New Roman" panose="02020603050405020304" pitchFamily="18" charset="0"/>
                <a:cs typeface="Times New Roman" panose="02020603050405020304" pitchFamily="18" charset="0"/>
              </a:endParaRPr>
            </a:p>
            <a:p>
              <a:pPr algn="ctr"/>
              <a:endParaRPr lang="es-EC" b="1" dirty="0">
                <a:solidFill>
                  <a:schemeClr val="bg1"/>
                </a:solidFill>
                <a:latin typeface="Times New Roman" panose="02020603050405020304" pitchFamily="18" charset="0"/>
                <a:cs typeface="Times New Roman" panose="02020603050405020304" pitchFamily="18" charset="0"/>
              </a:endParaRPr>
            </a:p>
          </p:txBody>
        </p:sp>
      </p:grpSp>
      <p:sp>
        <p:nvSpPr>
          <p:cNvPr id="41" name="Rectangle 9">
            <a:extLst>
              <a:ext uri="{FF2B5EF4-FFF2-40B4-BE49-F238E27FC236}">
                <a16:creationId xmlns:a16="http://schemas.microsoft.com/office/drawing/2014/main" id="{86066551-5E97-4140-9A5D-26532D3E64A1}"/>
              </a:ext>
            </a:extLst>
          </p:cNvPr>
          <p:cNvSpPr/>
          <p:nvPr/>
        </p:nvSpPr>
        <p:spPr>
          <a:xfrm>
            <a:off x="325056" y="423132"/>
            <a:ext cx="360125" cy="33710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6" name="TextBox 17">
            <a:extLst>
              <a:ext uri="{FF2B5EF4-FFF2-40B4-BE49-F238E27FC236}">
                <a16:creationId xmlns:a16="http://schemas.microsoft.com/office/drawing/2014/main" id="{A6027C8B-FFE9-410A-8826-C750C6EA7D8D}"/>
              </a:ext>
            </a:extLst>
          </p:cNvPr>
          <p:cNvSpPr txBox="1"/>
          <p:nvPr/>
        </p:nvSpPr>
        <p:spPr>
          <a:xfrm>
            <a:off x="5127431" y="1549259"/>
            <a:ext cx="1888219" cy="954107"/>
          </a:xfrm>
          <a:prstGeom prst="rect">
            <a:avLst/>
          </a:prstGeom>
          <a:noFill/>
        </p:spPr>
        <p:txBody>
          <a:bodyPr wrap="square" rtlCol="0">
            <a:spAutoFit/>
          </a:bodyPr>
          <a:lstStyle/>
          <a:p>
            <a:r>
              <a:rPr lang="es-ES" altLang="ko-KR" sz="2800" b="1" dirty="0">
                <a:solidFill>
                  <a:schemeClr val="bg1"/>
                </a:solidFill>
                <a:latin typeface="Times New Roman" panose="02020603050405020304" pitchFamily="18" charset="0"/>
                <a:cs typeface="Times New Roman" panose="02020603050405020304" pitchFamily="18" charset="0"/>
              </a:rPr>
              <a:t>Capítulo</a:t>
            </a:r>
          </a:p>
          <a:p>
            <a:endParaRPr lang="es-ES" altLang="ko-KR" sz="1400" b="1" dirty="0">
              <a:solidFill>
                <a:schemeClr val="accent6">
                  <a:lumMod val="60000"/>
                  <a:lumOff val="40000"/>
                </a:schemeClr>
              </a:solidFill>
              <a:latin typeface="Times New Roman" panose="02020603050405020304" pitchFamily="18" charset="0"/>
              <a:cs typeface="Times New Roman" panose="02020603050405020304" pitchFamily="18" charset="0"/>
            </a:endParaRPr>
          </a:p>
          <a:p>
            <a:r>
              <a:rPr lang="es-ES" altLang="ko-KR" sz="1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Objetivo 3</a:t>
            </a:r>
            <a:endParaRPr lang="ko-KR" altLang="en-US" sz="1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7" name="TextBox 17">
            <a:extLst>
              <a:ext uri="{FF2B5EF4-FFF2-40B4-BE49-F238E27FC236}">
                <a16:creationId xmlns:a16="http://schemas.microsoft.com/office/drawing/2014/main" id="{01F56B9D-4B2C-4FCC-9C2F-D68330643F66}"/>
              </a:ext>
            </a:extLst>
          </p:cNvPr>
          <p:cNvSpPr txBox="1"/>
          <p:nvPr/>
        </p:nvSpPr>
        <p:spPr>
          <a:xfrm>
            <a:off x="2691246" y="1549259"/>
            <a:ext cx="1888219" cy="954107"/>
          </a:xfrm>
          <a:prstGeom prst="rect">
            <a:avLst/>
          </a:prstGeom>
          <a:noFill/>
        </p:spPr>
        <p:txBody>
          <a:bodyPr wrap="square" rtlCol="0">
            <a:spAutoFit/>
          </a:bodyPr>
          <a:lstStyle/>
          <a:p>
            <a:r>
              <a:rPr lang="es-ES" altLang="ko-KR" sz="2800" b="1" dirty="0">
                <a:solidFill>
                  <a:schemeClr val="bg1"/>
                </a:solidFill>
                <a:latin typeface="Times New Roman" panose="02020603050405020304" pitchFamily="18" charset="0"/>
                <a:cs typeface="Times New Roman" panose="02020603050405020304" pitchFamily="18" charset="0"/>
              </a:rPr>
              <a:t>Capítulo</a:t>
            </a:r>
          </a:p>
          <a:p>
            <a:pPr algn="ctr"/>
            <a:endParaRPr lang="es-ES" altLang="ko-KR" sz="1400" b="1" dirty="0">
              <a:solidFill>
                <a:schemeClr val="bg1"/>
              </a:solidFill>
              <a:latin typeface="Times New Roman" panose="02020603050405020304" pitchFamily="18" charset="0"/>
              <a:cs typeface="Times New Roman" panose="02020603050405020304" pitchFamily="18" charset="0"/>
            </a:endParaRPr>
          </a:p>
          <a:p>
            <a:r>
              <a:rPr lang="es-ES" altLang="ko-KR" sz="14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ko-KR" sz="1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Objetivo 1</a:t>
            </a:r>
            <a:endParaRPr lang="ko-KR" altLang="en-US" sz="1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8" name="TextBox 17">
            <a:extLst>
              <a:ext uri="{FF2B5EF4-FFF2-40B4-BE49-F238E27FC236}">
                <a16:creationId xmlns:a16="http://schemas.microsoft.com/office/drawing/2014/main" id="{6186E3F6-458E-4343-83C3-5A7232E48E5C}"/>
              </a:ext>
            </a:extLst>
          </p:cNvPr>
          <p:cNvSpPr txBox="1"/>
          <p:nvPr/>
        </p:nvSpPr>
        <p:spPr>
          <a:xfrm>
            <a:off x="7557616" y="1549259"/>
            <a:ext cx="1888219" cy="954107"/>
          </a:xfrm>
          <a:prstGeom prst="rect">
            <a:avLst/>
          </a:prstGeom>
          <a:noFill/>
        </p:spPr>
        <p:txBody>
          <a:bodyPr wrap="square" rtlCol="0">
            <a:spAutoFit/>
          </a:bodyPr>
          <a:lstStyle/>
          <a:p>
            <a:r>
              <a:rPr lang="es-ES" altLang="ko-KR" sz="2800" b="1" dirty="0">
                <a:solidFill>
                  <a:schemeClr val="bg1"/>
                </a:solidFill>
                <a:latin typeface="Times New Roman" panose="02020603050405020304" pitchFamily="18" charset="0"/>
                <a:cs typeface="Times New Roman" panose="02020603050405020304" pitchFamily="18" charset="0"/>
              </a:rPr>
              <a:t>Capítulo</a:t>
            </a:r>
          </a:p>
          <a:p>
            <a:endParaRPr lang="es-ES" altLang="ko-KR" sz="1400" b="1" dirty="0">
              <a:solidFill>
                <a:srgbClr val="66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s-ES" altLang="ko-KR" sz="1400" b="1" dirty="0">
                <a:solidFill>
                  <a:srgbClr val="66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ko-KR" sz="1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Objetivo 2, 4, 5</a:t>
            </a:r>
            <a:endParaRPr lang="ko-KR" altLang="en-US" sz="1400" b="1" dirty="0">
              <a:solidFill>
                <a:schemeClr val="bg1"/>
              </a:solidFill>
              <a:latin typeface="Times New Roman" panose="02020603050405020304" pitchFamily="18" charset="0"/>
              <a:cs typeface="Times New Roman" panose="02020603050405020304" pitchFamily="18" charset="0"/>
            </a:endParaRPr>
          </a:p>
        </p:txBody>
      </p:sp>
      <p:sp>
        <p:nvSpPr>
          <p:cNvPr id="49" name="TextBox 17">
            <a:extLst>
              <a:ext uri="{FF2B5EF4-FFF2-40B4-BE49-F238E27FC236}">
                <a16:creationId xmlns:a16="http://schemas.microsoft.com/office/drawing/2014/main" id="{BBB14CD5-82DC-4222-BCEC-CF01F4FE0FC8}"/>
              </a:ext>
            </a:extLst>
          </p:cNvPr>
          <p:cNvSpPr txBox="1"/>
          <p:nvPr/>
        </p:nvSpPr>
        <p:spPr>
          <a:xfrm>
            <a:off x="10061469" y="1536845"/>
            <a:ext cx="1888219" cy="523220"/>
          </a:xfrm>
          <a:prstGeom prst="rect">
            <a:avLst/>
          </a:prstGeom>
          <a:noFill/>
        </p:spPr>
        <p:txBody>
          <a:bodyPr wrap="square" rtlCol="0">
            <a:spAutoFit/>
          </a:bodyPr>
          <a:lstStyle/>
          <a:p>
            <a:r>
              <a:rPr lang="es-ES" altLang="ko-KR" sz="2800" b="1" dirty="0">
                <a:solidFill>
                  <a:schemeClr val="bg1"/>
                </a:solidFill>
                <a:latin typeface="Times New Roman" panose="02020603050405020304" pitchFamily="18" charset="0"/>
                <a:cs typeface="Times New Roman" panose="02020603050405020304" pitchFamily="18" charset="0"/>
              </a:rPr>
              <a:t>Capítulo</a:t>
            </a:r>
            <a:endParaRPr lang="ko-KR" altLang="en-US" sz="2800" b="1" dirty="0">
              <a:solidFill>
                <a:schemeClr val="bg1"/>
              </a:solidFill>
              <a:latin typeface="Times New Roman" panose="02020603050405020304" pitchFamily="18" charset="0"/>
              <a:cs typeface="Times New Roman" panose="02020603050405020304" pitchFamily="18" charset="0"/>
            </a:endParaRPr>
          </a:p>
        </p:txBody>
      </p:sp>
      <p:sp>
        <p:nvSpPr>
          <p:cNvPr id="50" name="TextBox 24">
            <a:extLst>
              <a:ext uri="{FF2B5EF4-FFF2-40B4-BE49-F238E27FC236}">
                <a16:creationId xmlns:a16="http://schemas.microsoft.com/office/drawing/2014/main" id="{7D0666FE-47AC-422A-A36F-A99DDFBF7964}"/>
              </a:ext>
            </a:extLst>
          </p:cNvPr>
          <p:cNvSpPr txBox="1"/>
          <p:nvPr/>
        </p:nvSpPr>
        <p:spPr>
          <a:xfrm>
            <a:off x="-57007" y="3059705"/>
            <a:ext cx="2310025" cy="170456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S" altLang="ko-KR" b="1" dirty="0">
                <a:solidFill>
                  <a:schemeClr val="tx2"/>
                </a:solidFill>
                <a:latin typeface="Times New Roman" panose="02020603050405020304" pitchFamily="18" charset="0"/>
                <a:cs typeface="Times New Roman" panose="02020603050405020304" pitchFamily="18" charset="0"/>
              </a:rPr>
              <a:t>Planteamiento del Problema</a:t>
            </a:r>
          </a:p>
          <a:p>
            <a:pPr marL="285750" indent="-285750">
              <a:lnSpc>
                <a:spcPct val="150000"/>
              </a:lnSpc>
              <a:buFont typeface="Arial" panose="020B0604020202020204" pitchFamily="34" charset="0"/>
              <a:buChar char="•"/>
            </a:pPr>
            <a:r>
              <a:rPr lang="es-ES" altLang="ko-KR" b="1" dirty="0">
                <a:solidFill>
                  <a:schemeClr val="tx2"/>
                </a:solidFill>
                <a:latin typeface="Times New Roman" panose="02020603050405020304" pitchFamily="18" charset="0"/>
                <a:cs typeface="Times New Roman" panose="02020603050405020304" pitchFamily="18" charset="0"/>
              </a:rPr>
              <a:t>Objetivos</a:t>
            </a:r>
          </a:p>
          <a:p>
            <a:pPr marL="285750" indent="-285750">
              <a:lnSpc>
                <a:spcPct val="150000"/>
              </a:lnSpc>
              <a:buFont typeface="Arial" panose="020B0604020202020204" pitchFamily="34" charset="0"/>
              <a:buChar char="•"/>
            </a:pPr>
            <a:r>
              <a:rPr lang="es-ES" altLang="ko-KR" b="1" dirty="0">
                <a:solidFill>
                  <a:schemeClr val="tx2"/>
                </a:solidFill>
                <a:latin typeface="Times New Roman" panose="02020603050405020304" pitchFamily="18" charset="0"/>
                <a:cs typeface="Times New Roman" panose="02020603050405020304" pitchFamily="18" charset="0"/>
              </a:rPr>
              <a:t>Hipótesis</a:t>
            </a:r>
          </a:p>
        </p:txBody>
      </p:sp>
      <p:sp>
        <p:nvSpPr>
          <p:cNvPr id="51" name="TextBox 24">
            <a:extLst>
              <a:ext uri="{FF2B5EF4-FFF2-40B4-BE49-F238E27FC236}">
                <a16:creationId xmlns:a16="http://schemas.microsoft.com/office/drawing/2014/main" id="{32DEB2EC-E80B-488E-BDAC-9AD1E8985F94}"/>
              </a:ext>
            </a:extLst>
          </p:cNvPr>
          <p:cNvSpPr txBox="1"/>
          <p:nvPr/>
        </p:nvSpPr>
        <p:spPr>
          <a:xfrm>
            <a:off x="2118318" y="3045842"/>
            <a:ext cx="2310025" cy="170456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S" altLang="ko-KR" b="1" dirty="0">
                <a:solidFill>
                  <a:schemeClr val="tx2"/>
                </a:solidFill>
                <a:latin typeface="Times New Roman" panose="02020603050405020304" pitchFamily="18" charset="0"/>
                <a:cs typeface="Times New Roman" panose="02020603050405020304" pitchFamily="18" charset="0"/>
              </a:rPr>
              <a:t>Teorías de Soporte</a:t>
            </a:r>
          </a:p>
          <a:p>
            <a:pPr marL="285750" indent="-285750">
              <a:lnSpc>
                <a:spcPct val="150000"/>
              </a:lnSpc>
              <a:buFont typeface="Arial" panose="020B0604020202020204" pitchFamily="34" charset="0"/>
              <a:buChar char="•"/>
            </a:pPr>
            <a:r>
              <a:rPr lang="es-ES" altLang="ko-KR" b="1" dirty="0">
                <a:solidFill>
                  <a:schemeClr val="tx2"/>
                </a:solidFill>
                <a:latin typeface="Times New Roman" panose="02020603050405020304" pitchFamily="18" charset="0"/>
                <a:cs typeface="Times New Roman" panose="02020603050405020304" pitchFamily="18" charset="0"/>
              </a:rPr>
              <a:t>Conceptualización </a:t>
            </a:r>
          </a:p>
          <a:p>
            <a:pPr marL="285750" indent="-285750">
              <a:lnSpc>
                <a:spcPct val="150000"/>
              </a:lnSpc>
              <a:buFont typeface="Arial" panose="020B0604020202020204" pitchFamily="34" charset="0"/>
              <a:buChar char="•"/>
            </a:pPr>
            <a:r>
              <a:rPr lang="es-ES" altLang="ko-KR" b="1" dirty="0">
                <a:solidFill>
                  <a:schemeClr val="tx2"/>
                </a:solidFill>
                <a:latin typeface="Times New Roman" panose="02020603050405020304" pitchFamily="18" charset="0"/>
                <a:cs typeface="Times New Roman" panose="02020603050405020304" pitchFamily="18" charset="0"/>
              </a:rPr>
              <a:t>Marco Referencial</a:t>
            </a:r>
          </a:p>
          <a:p>
            <a:pPr marL="285750" indent="-285750">
              <a:lnSpc>
                <a:spcPct val="150000"/>
              </a:lnSpc>
              <a:buFont typeface="Arial" panose="020B0604020202020204" pitchFamily="34" charset="0"/>
              <a:buChar char="•"/>
            </a:pPr>
            <a:r>
              <a:rPr lang="es-ES" altLang="ko-KR" b="1" dirty="0">
                <a:solidFill>
                  <a:schemeClr val="tx2"/>
                </a:solidFill>
                <a:latin typeface="Times New Roman" panose="02020603050405020304" pitchFamily="18" charset="0"/>
                <a:cs typeface="Times New Roman" panose="02020603050405020304" pitchFamily="18" charset="0"/>
              </a:rPr>
              <a:t>Marco Conceptual</a:t>
            </a:r>
          </a:p>
        </p:txBody>
      </p:sp>
      <p:sp>
        <p:nvSpPr>
          <p:cNvPr id="52" name="TextBox 24">
            <a:extLst>
              <a:ext uri="{FF2B5EF4-FFF2-40B4-BE49-F238E27FC236}">
                <a16:creationId xmlns:a16="http://schemas.microsoft.com/office/drawing/2014/main" id="{FC811824-8487-4B58-9AD3-1712FC8E6A4C}"/>
              </a:ext>
            </a:extLst>
          </p:cNvPr>
          <p:cNvSpPr txBox="1"/>
          <p:nvPr/>
        </p:nvSpPr>
        <p:spPr>
          <a:xfrm>
            <a:off x="4542851" y="3041344"/>
            <a:ext cx="2405303" cy="128907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S" altLang="ko-KR" b="1" dirty="0">
                <a:solidFill>
                  <a:schemeClr val="tx2"/>
                </a:solidFill>
                <a:latin typeface="Times New Roman" panose="02020603050405020304" pitchFamily="18" charset="0"/>
                <a:cs typeface="Times New Roman" panose="02020603050405020304" pitchFamily="18" charset="0"/>
              </a:rPr>
              <a:t>Metodología</a:t>
            </a:r>
          </a:p>
          <a:p>
            <a:pPr marL="285750" indent="-285750">
              <a:lnSpc>
                <a:spcPct val="150000"/>
              </a:lnSpc>
              <a:buFont typeface="Arial" panose="020B0604020202020204" pitchFamily="34" charset="0"/>
              <a:buChar char="•"/>
            </a:pPr>
            <a:r>
              <a:rPr lang="es-ES" altLang="ko-KR" b="1" dirty="0">
                <a:solidFill>
                  <a:schemeClr val="tx2"/>
                </a:solidFill>
                <a:latin typeface="Times New Roman" panose="02020603050405020304" pitchFamily="18" charset="0"/>
                <a:cs typeface="Times New Roman" panose="02020603050405020304" pitchFamily="18" charset="0"/>
              </a:rPr>
              <a:t>Diseño y Validación Encuesta</a:t>
            </a:r>
          </a:p>
        </p:txBody>
      </p:sp>
      <p:sp>
        <p:nvSpPr>
          <p:cNvPr id="53" name="TextBox 24">
            <a:extLst>
              <a:ext uri="{FF2B5EF4-FFF2-40B4-BE49-F238E27FC236}">
                <a16:creationId xmlns:a16="http://schemas.microsoft.com/office/drawing/2014/main" id="{21146C95-827F-4CD6-9AE2-A900ED96E1BA}"/>
              </a:ext>
            </a:extLst>
          </p:cNvPr>
          <p:cNvSpPr txBox="1"/>
          <p:nvPr/>
        </p:nvSpPr>
        <p:spPr>
          <a:xfrm>
            <a:off x="6889312" y="3005614"/>
            <a:ext cx="3044425" cy="3262432"/>
          </a:xfrm>
          <a:prstGeom prst="rect">
            <a:avLst/>
          </a:prstGeom>
          <a:noFill/>
        </p:spPr>
        <p:txBody>
          <a:bodyPr wrap="square" rtlCol="0">
            <a:spAutoFit/>
          </a:bodyPr>
          <a:lstStyle/>
          <a:p>
            <a:pPr marL="285750" indent="-285750" algn="just">
              <a:buFont typeface="Arial" panose="020B0604020202020204" pitchFamily="34" charset="0"/>
              <a:buChar char="•"/>
            </a:pPr>
            <a:r>
              <a:rPr lang="es-ES" altLang="ko-KR" b="1" dirty="0">
                <a:solidFill>
                  <a:schemeClr val="tx2"/>
                </a:solidFill>
                <a:latin typeface="Times New Roman" panose="02020603050405020304" pitchFamily="18" charset="0"/>
                <a:cs typeface="Times New Roman" panose="02020603050405020304" pitchFamily="18" charset="0"/>
              </a:rPr>
              <a:t>Diferencia Espacio Gasto </a:t>
            </a:r>
            <a:r>
              <a:rPr lang="es-ES" altLang="ko-KR" sz="1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Obj. 2 H1</a:t>
            </a:r>
          </a:p>
          <a:p>
            <a:pPr marL="285750" indent="-285750" algn="just">
              <a:buFont typeface="Arial" panose="020B0604020202020204" pitchFamily="34" charset="0"/>
              <a:buChar char="•"/>
            </a:pPr>
            <a:r>
              <a:rPr lang="es-ES" altLang="ko-KR" b="1" dirty="0">
                <a:solidFill>
                  <a:schemeClr val="tx2"/>
                </a:solidFill>
                <a:latin typeface="Times New Roman" panose="02020603050405020304" pitchFamily="18" charset="0"/>
                <a:cs typeface="Times New Roman" panose="02020603050405020304" pitchFamily="18" charset="0"/>
              </a:rPr>
              <a:t>Nivel de Uso según Sectores </a:t>
            </a:r>
            <a:r>
              <a:rPr lang="es-ES" altLang="ko-KR" sz="1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Obj. 2 H2</a:t>
            </a:r>
          </a:p>
          <a:p>
            <a:pPr marL="285750" indent="-285750" algn="just">
              <a:buFont typeface="Arial" panose="020B0604020202020204" pitchFamily="34" charset="0"/>
              <a:buChar char="•"/>
            </a:pPr>
            <a:r>
              <a:rPr lang="es-ES" altLang="ko-KR" b="1" dirty="0">
                <a:solidFill>
                  <a:schemeClr val="tx2"/>
                </a:solidFill>
                <a:latin typeface="Times New Roman" panose="02020603050405020304" pitchFamily="18" charset="0"/>
                <a:cs typeface="Times New Roman" panose="02020603050405020304" pitchFamily="18" charset="0"/>
              </a:rPr>
              <a:t>Medios Acceso </a:t>
            </a:r>
            <a:r>
              <a:rPr lang="es-ES" altLang="ko-KR" sz="1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Obj. 3 H3</a:t>
            </a:r>
            <a:endParaRPr lang="es-ES" altLang="ko-KR" sz="1200" b="1" dirty="0">
              <a:solidFill>
                <a:schemeClr val="tx2"/>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S" altLang="ko-KR" b="1" dirty="0">
                <a:solidFill>
                  <a:schemeClr val="tx2"/>
                </a:solidFill>
                <a:latin typeface="Times New Roman" panose="02020603050405020304" pitchFamily="18" charset="0"/>
                <a:cs typeface="Times New Roman" panose="02020603050405020304" pitchFamily="18" charset="0"/>
              </a:rPr>
              <a:t>Nivel de Uso según Servicio </a:t>
            </a:r>
            <a:r>
              <a:rPr lang="es-ES" altLang="ko-KR" sz="1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Obj. 3 H4</a:t>
            </a:r>
          </a:p>
          <a:p>
            <a:pPr marL="285750" indent="-285750" algn="just">
              <a:buFont typeface="Arial" panose="020B0604020202020204" pitchFamily="34" charset="0"/>
              <a:buChar char="•"/>
            </a:pPr>
            <a:r>
              <a:rPr lang="es-ES" altLang="ko-KR" b="1" dirty="0">
                <a:solidFill>
                  <a:schemeClr val="tx2"/>
                </a:solidFill>
                <a:latin typeface="Times New Roman" panose="02020603050405020304" pitchFamily="18" charset="0"/>
                <a:cs typeface="Times New Roman" panose="02020603050405020304" pitchFamily="18" charset="0"/>
              </a:rPr>
              <a:t>Categorización </a:t>
            </a:r>
            <a:r>
              <a:rPr lang="es-ES" altLang="ko-KR" sz="1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Obj. 4 H5</a:t>
            </a:r>
          </a:p>
          <a:p>
            <a:pPr marL="285750" indent="-285750" algn="just">
              <a:buFont typeface="Arial" panose="020B0604020202020204" pitchFamily="34" charset="0"/>
              <a:buChar char="•"/>
            </a:pPr>
            <a:r>
              <a:rPr lang="es-ES" altLang="ko-KR" b="1" dirty="0">
                <a:solidFill>
                  <a:schemeClr val="tx2"/>
                </a:solidFill>
                <a:latin typeface="Times New Roman" panose="02020603050405020304" pitchFamily="18" charset="0"/>
                <a:cs typeface="Times New Roman" panose="02020603050405020304" pitchFamily="18" charset="0"/>
              </a:rPr>
              <a:t>Incidencia del Gasto FINTECH en Ingreso</a:t>
            </a:r>
            <a:r>
              <a:rPr lang="es-ES" altLang="ko-KR"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altLang="ko-KR" sz="1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Obj. 5 H6</a:t>
            </a:r>
          </a:p>
          <a:p>
            <a:endParaRPr lang="es-ES" altLang="ko-KR"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4" name="TextBox 24">
            <a:extLst>
              <a:ext uri="{FF2B5EF4-FFF2-40B4-BE49-F238E27FC236}">
                <a16:creationId xmlns:a16="http://schemas.microsoft.com/office/drawing/2014/main" id="{82969C1F-BECF-4586-BCDA-57427D12F3A1}"/>
              </a:ext>
            </a:extLst>
          </p:cNvPr>
          <p:cNvSpPr txBox="1"/>
          <p:nvPr/>
        </p:nvSpPr>
        <p:spPr>
          <a:xfrm>
            <a:off x="10040743" y="2937403"/>
            <a:ext cx="2222632" cy="170456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S" altLang="ko-KR" b="1" dirty="0">
                <a:solidFill>
                  <a:schemeClr val="tx2"/>
                </a:solidFill>
                <a:latin typeface="Times New Roman" panose="02020603050405020304" pitchFamily="18" charset="0"/>
                <a:cs typeface="Times New Roman" panose="02020603050405020304" pitchFamily="18" charset="0"/>
              </a:rPr>
              <a:t>Conclusiones</a:t>
            </a:r>
          </a:p>
          <a:p>
            <a:pPr marL="285750" indent="-285750">
              <a:lnSpc>
                <a:spcPct val="150000"/>
              </a:lnSpc>
              <a:buFont typeface="Arial" panose="020B0604020202020204" pitchFamily="34" charset="0"/>
              <a:buChar char="•"/>
            </a:pPr>
            <a:r>
              <a:rPr lang="es-ES" altLang="ko-KR" b="1" dirty="0">
                <a:solidFill>
                  <a:schemeClr val="tx2"/>
                </a:solidFill>
                <a:latin typeface="Times New Roman" panose="02020603050405020304" pitchFamily="18" charset="0"/>
                <a:cs typeface="Times New Roman" panose="02020603050405020304" pitchFamily="18" charset="0"/>
              </a:rPr>
              <a:t>Recomendaciones</a:t>
            </a:r>
          </a:p>
          <a:p>
            <a:pPr marL="285750" indent="-285750">
              <a:lnSpc>
                <a:spcPct val="150000"/>
              </a:lnSpc>
              <a:buFont typeface="Arial" panose="020B0604020202020204" pitchFamily="34" charset="0"/>
              <a:buChar char="•"/>
            </a:pPr>
            <a:r>
              <a:rPr lang="es-ES" altLang="ko-KR" b="1" dirty="0">
                <a:solidFill>
                  <a:schemeClr val="tx2"/>
                </a:solidFill>
                <a:latin typeface="Times New Roman" panose="02020603050405020304" pitchFamily="18" charset="0"/>
                <a:cs typeface="Times New Roman" panose="02020603050405020304" pitchFamily="18" charset="0"/>
              </a:rPr>
              <a:t>Futuras Líneas de Investigación</a:t>
            </a:r>
          </a:p>
        </p:txBody>
      </p:sp>
    </p:spTree>
    <p:extLst>
      <p:ext uri="{BB962C8B-B14F-4D97-AF65-F5344CB8AC3E}">
        <p14:creationId xmlns:p14="http://schemas.microsoft.com/office/powerpoint/2010/main" val="3711463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E0BD55A9-0222-4BEC-B3BD-E15709077D95}"/>
              </a:ext>
            </a:extLst>
          </p:cNvPr>
          <p:cNvSpPr/>
          <p:nvPr/>
        </p:nvSpPr>
        <p:spPr>
          <a:xfrm>
            <a:off x="0" y="5932066"/>
            <a:ext cx="12190413" cy="9259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4" name="Gráfico 3">
            <a:extLst>
              <a:ext uri="{FF2B5EF4-FFF2-40B4-BE49-F238E27FC236}">
                <a16:creationId xmlns:a16="http://schemas.microsoft.com/office/drawing/2014/main" id="{A7149BAE-281C-44D1-8FC9-A59B3D5AB4B8}"/>
              </a:ext>
            </a:extLst>
          </p:cNvPr>
          <p:cNvGraphicFramePr/>
          <p:nvPr>
            <p:extLst>
              <p:ext uri="{D42A27DB-BD31-4B8C-83A1-F6EECF244321}">
                <p14:modId xmlns:p14="http://schemas.microsoft.com/office/powerpoint/2010/main" val="937258979"/>
              </p:ext>
            </p:extLst>
          </p:nvPr>
        </p:nvGraphicFramePr>
        <p:xfrm>
          <a:off x="154519" y="636180"/>
          <a:ext cx="5135963" cy="3299634"/>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30">
            <a:extLst>
              <a:ext uri="{FF2B5EF4-FFF2-40B4-BE49-F238E27FC236}">
                <a16:creationId xmlns:a16="http://schemas.microsoft.com/office/drawing/2014/main" id="{BBCAF4A7-07FC-4D1C-A535-C757AB0F1B8C}"/>
              </a:ext>
            </a:extLst>
          </p:cNvPr>
          <p:cNvGrpSpPr/>
          <p:nvPr/>
        </p:nvGrpSpPr>
        <p:grpSpPr>
          <a:xfrm>
            <a:off x="-1" y="-1"/>
            <a:ext cx="5056835" cy="948014"/>
            <a:chOff x="3659401" y="1507071"/>
            <a:chExt cx="1663577" cy="1387681"/>
          </a:xfrm>
          <a:solidFill>
            <a:srgbClr val="0070C0"/>
          </a:solidFill>
        </p:grpSpPr>
        <p:sp>
          <p:nvSpPr>
            <p:cNvPr id="11" name="Rectangle 4">
              <a:extLst>
                <a:ext uri="{FF2B5EF4-FFF2-40B4-BE49-F238E27FC236}">
                  <a16:creationId xmlns:a16="http://schemas.microsoft.com/office/drawing/2014/main" id="{3B11A511-F0D7-494C-8739-4FB68E4699AE}"/>
                </a:ext>
              </a:extLst>
            </p:cNvPr>
            <p:cNvSpPr/>
            <p:nvPr/>
          </p:nvSpPr>
          <p:spPr>
            <a:xfrm>
              <a:off x="3659401" y="1507071"/>
              <a:ext cx="1663577" cy="1080443"/>
            </a:xfrm>
            <a:prstGeom prst="rect">
              <a:avLst/>
            </a:pr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2" name="Isosceles Triangle 9">
              <a:extLst>
                <a:ext uri="{FF2B5EF4-FFF2-40B4-BE49-F238E27FC236}">
                  <a16:creationId xmlns:a16="http://schemas.microsoft.com/office/drawing/2014/main" id="{33EFE55C-810D-49F7-AD01-B6E6EF58D77E}"/>
                </a:ext>
              </a:extLst>
            </p:cNvPr>
            <p:cNvSpPr/>
            <p:nvPr/>
          </p:nvSpPr>
          <p:spPr>
            <a:xfrm rot="10800000" flipH="1">
              <a:off x="4401262" y="2587514"/>
              <a:ext cx="921716" cy="307238"/>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402336 w 1060704"/>
                <a:gd name="connsiteY0" fmla="*/ 921715 h 921715"/>
                <a:gd name="connsiteX1" fmla="*/ 0 w 1060704"/>
                <a:gd name="connsiteY1" fmla="*/ 0 h 921715"/>
                <a:gd name="connsiteX2" fmla="*/ 1060704 w 1060704"/>
                <a:gd name="connsiteY2" fmla="*/ 914400 h 921715"/>
                <a:gd name="connsiteX3" fmla="*/ 402336 w 1060704"/>
                <a:gd name="connsiteY3" fmla="*/ 921715 h 921715"/>
                <a:gd name="connsiteX0" fmla="*/ 263348 w 921716"/>
                <a:gd name="connsiteY0" fmla="*/ 307238 h 307238"/>
                <a:gd name="connsiteX1" fmla="*/ 0 w 921716"/>
                <a:gd name="connsiteY1" fmla="*/ 0 h 307238"/>
                <a:gd name="connsiteX2" fmla="*/ 921716 w 921716"/>
                <a:gd name="connsiteY2" fmla="*/ 299923 h 307238"/>
                <a:gd name="connsiteX3" fmla="*/ 263348 w 921716"/>
                <a:gd name="connsiteY3" fmla="*/ 307238 h 307238"/>
              </a:gdLst>
              <a:ahLst/>
              <a:cxnLst>
                <a:cxn ang="0">
                  <a:pos x="connsiteX0" y="connsiteY0"/>
                </a:cxn>
                <a:cxn ang="0">
                  <a:pos x="connsiteX1" y="connsiteY1"/>
                </a:cxn>
                <a:cxn ang="0">
                  <a:pos x="connsiteX2" y="connsiteY2"/>
                </a:cxn>
                <a:cxn ang="0">
                  <a:pos x="connsiteX3" y="connsiteY3"/>
                </a:cxn>
              </a:cxnLst>
              <a:rect l="l" t="t" r="r" b="b"/>
              <a:pathLst>
                <a:path w="921716" h="307238">
                  <a:moveTo>
                    <a:pt x="263348" y="307238"/>
                  </a:moveTo>
                  <a:lnTo>
                    <a:pt x="0" y="0"/>
                  </a:lnTo>
                  <a:lnTo>
                    <a:pt x="921716" y="299923"/>
                  </a:lnTo>
                  <a:lnTo>
                    <a:pt x="263348" y="307238"/>
                  </a:lnTo>
                  <a:close/>
                </a:path>
              </a:pathLst>
            </a:cu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13" name="iconfont-11964-5737107">
            <a:extLst>
              <a:ext uri="{FF2B5EF4-FFF2-40B4-BE49-F238E27FC236}">
                <a16:creationId xmlns:a16="http://schemas.microsoft.com/office/drawing/2014/main" id="{DC0E365C-AAE2-4BD0-A387-3C6672485BA1}"/>
              </a:ext>
            </a:extLst>
          </p:cNvPr>
          <p:cNvSpPr/>
          <p:nvPr/>
        </p:nvSpPr>
        <p:spPr>
          <a:xfrm>
            <a:off x="89558" y="59901"/>
            <a:ext cx="609685" cy="609285"/>
          </a:xfrm>
          <a:custGeom>
            <a:avLst/>
            <a:gdLst>
              <a:gd name="T0" fmla="*/ 4190 w 12720"/>
              <a:gd name="T1" fmla="*/ 12650 h 12710"/>
              <a:gd name="T2" fmla="*/ 10 w 12720"/>
              <a:gd name="T3" fmla="*/ 8360 h 12710"/>
              <a:gd name="T4" fmla="*/ 4140 w 12720"/>
              <a:gd name="T5" fmla="*/ 4170 h 12710"/>
              <a:gd name="T6" fmla="*/ 8530 w 12720"/>
              <a:gd name="T7" fmla="*/ 70 h 12710"/>
              <a:gd name="T8" fmla="*/ 12710 w 12720"/>
              <a:gd name="T9" fmla="*/ 4360 h 12710"/>
              <a:gd name="T10" fmla="*/ 8580 w 12720"/>
              <a:gd name="T11" fmla="*/ 8550 h 12710"/>
              <a:gd name="T12" fmla="*/ 4330 w 12720"/>
              <a:gd name="T13" fmla="*/ 12710 h 12710"/>
              <a:gd name="T14" fmla="*/ 4360 w 12720"/>
              <a:gd name="T15" fmla="*/ 12260 h 12710"/>
              <a:gd name="T16" fmla="*/ 12190 w 12720"/>
              <a:gd name="T17" fmla="*/ 4290 h 12710"/>
              <a:gd name="T18" fmla="*/ 4460 w 12720"/>
              <a:gd name="T19" fmla="*/ 4420 h 12710"/>
              <a:gd name="T20" fmla="*/ 6360 w 12720"/>
              <a:gd name="T21" fmla="*/ 8510 h 12710"/>
              <a:gd name="T22" fmla="*/ 4210 w 12720"/>
              <a:gd name="T23" fmla="*/ 6360 h 12710"/>
              <a:gd name="T24" fmla="*/ 6360 w 12720"/>
              <a:gd name="T25" fmla="*/ 4210 h 12710"/>
              <a:gd name="T26" fmla="*/ 7880 w 12720"/>
              <a:gd name="T27" fmla="*/ 7880 h 12710"/>
              <a:gd name="T28" fmla="*/ 6360 w 12720"/>
              <a:gd name="T29" fmla="*/ 4410 h 12710"/>
              <a:gd name="T30" fmla="*/ 4410 w 12720"/>
              <a:gd name="T31" fmla="*/ 6360 h 12710"/>
              <a:gd name="T32" fmla="*/ 7730 w 12720"/>
              <a:gd name="T33" fmla="*/ 7740 h 12710"/>
              <a:gd name="T34" fmla="*/ 6360 w 12720"/>
              <a:gd name="T35" fmla="*/ 4410 h 12710"/>
              <a:gd name="T36" fmla="*/ 5510 w 12720"/>
              <a:gd name="T37" fmla="*/ 5510 h 12710"/>
              <a:gd name="T38" fmla="*/ 5260 w 12720"/>
              <a:gd name="T39" fmla="*/ 5570 h 12710"/>
              <a:gd name="T40" fmla="*/ 5240 w 12720"/>
              <a:gd name="T41" fmla="*/ 6190 h 12710"/>
              <a:gd name="T42" fmla="*/ 5820 w 12720"/>
              <a:gd name="T43" fmla="*/ 6750 h 12710"/>
              <a:gd name="T44" fmla="*/ 6420 w 12720"/>
              <a:gd name="T45" fmla="*/ 6460 h 12710"/>
              <a:gd name="T46" fmla="*/ 6350 w 12720"/>
              <a:gd name="T47" fmla="*/ 7110 h 12710"/>
              <a:gd name="T48" fmla="*/ 7180 w 12720"/>
              <a:gd name="T49" fmla="*/ 7040 h 12710"/>
              <a:gd name="T50" fmla="*/ 7490 w 12720"/>
              <a:gd name="T51" fmla="*/ 7020 h 12710"/>
              <a:gd name="T52" fmla="*/ 7470 w 12720"/>
              <a:gd name="T53" fmla="*/ 6350 h 12710"/>
              <a:gd name="T54" fmla="*/ 6880 w 12720"/>
              <a:gd name="T55" fmla="*/ 5790 h 12710"/>
              <a:gd name="T56" fmla="*/ 6270 w 12720"/>
              <a:gd name="T57" fmla="*/ 6090 h 12710"/>
              <a:gd name="T58" fmla="*/ 5780 w 12720"/>
              <a:gd name="T59" fmla="*/ 5740 h 12710"/>
              <a:gd name="T60" fmla="*/ 6100 w 12720"/>
              <a:gd name="T61" fmla="*/ 5120 h 12710"/>
              <a:gd name="T62" fmla="*/ 5680 w 12720"/>
              <a:gd name="T63" fmla="*/ 6290 h 12710"/>
              <a:gd name="T64" fmla="*/ 5660 w 12720"/>
              <a:gd name="T65" fmla="*/ 5890 h 12710"/>
              <a:gd name="T66" fmla="*/ 5860 w 12720"/>
              <a:gd name="T67" fmla="*/ 6350 h 12710"/>
              <a:gd name="T68" fmla="*/ 7040 w 12720"/>
              <a:gd name="T69" fmla="*/ 6670 h 12710"/>
              <a:gd name="T70" fmla="*/ 6840 w 12720"/>
              <a:gd name="T71" fmla="*/ 6190 h 12710"/>
              <a:gd name="T72" fmla="*/ 7030 w 12720"/>
              <a:gd name="T73" fmla="*/ 6240 h 12710"/>
              <a:gd name="T74" fmla="*/ 7040 w 12720"/>
              <a:gd name="T75" fmla="*/ 6670 h 12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720" h="12710">
                <a:moveTo>
                  <a:pt x="4330" y="12710"/>
                </a:moveTo>
                <a:cubicBezTo>
                  <a:pt x="4280" y="12710"/>
                  <a:pt x="4230" y="12690"/>
                  <a:pt x="4190" y="12650"/>
                </a:cubicBezTo>
                <a:lnTo>
                  <a:pt x="70" y="8530"/>
                </a:lnTo>
                <a:cubicBezTo>
                  <a:pt x="30" y="8490"/>
                  <a:pt x="0" y="8420"/>
                  <a:pt x="10" y="8360"/>
                </a:cubicBezTo>
                <a:cubicBezTo>
                  <a:pt x="20" y="8300"/>
                  <a:pt x="50" y="8240"/>
                  <a:pt x="110" y="8210"/>
                </a:cubicBezTo>
                <a:cubicBezTo>
                  <a:pt x="1810" y="7240"/>
                  <a:pt x="2990" y="5680"/>
                  <a:pt x="4140" y="4170"/>
                </a:cubicBezTo>
                <a:cubicBezTo>
                  <a:pt x="5310" y="2640"/>
                  <a:pt x="6520" y="1050"/>
                  <a:pt x="8290" y="40"/>
                </a:cubicBezTo>
                <a:cubicBezTo>
                  <a:pt x="8370" y="0"/>
                  <a:pt x="8470" y="10"/>
                  <a:pt x="8530" y="70"/>
                </a:cubicBezTo>
                <a:lnTo>
                  <a:pt x="12650" y="4190"/>
                </a:lnTo>
                <a:cubicBezTo>
                  <a:pt x="12690" y="4230"/>
                  <a:pt x="12720" y="4300"/>
                  <a:pt x="12710" y="4360"/>
                </a:cubicBezTo>
                <a:cubicBezTo>
                  <a:pt x="12700" y="4420"/>
                  <a:pt x="12670" y="4480"/>
                  <a:pt x="12610" y="4510"/>
                </a:cubicBezTo>
                <a:cubicBezTo>
                  <a:pt x="10910" y="5480"/>
                  <a:pt x="9730" y="7040"/>
                  <a:pt x="8580" y="8550"/>
                </a:cubicBezTo>
                <a:cubicBezTo>
                  <a:pt x="7410" y="10090"/>
                  <a:pt x="6200" y="11680"/>
                  <a:pt x="4430" y="12690"/>
                </a:cubicBezTo>
                <a:cubicBezTo>
                  <a:pt x="4400" y="12700"/>
                  <a:pt x="4360" y="12710"/>
                  <a:pt x="4330" y="12710"/>
                </a:cubicBezTo>
                <a:close/>
                <a:moveTo>
                  <a:pt x="530" y="8430"/>
                </a:moveTo>
                <a:lnTo>
                  <a:pt x="4360" y="12260"/>
                </a:lnTo>
                <a:cubicBezTo>
                  <a:pt x="5990" y="11280"/>
                  <a:pt x="7140" y="9770"/>
                  <a:pt x="8260" y="8300"/>
                </a:cubicBezTo>
                <a:cubicBezTo>
                  <a:pt x="9380" y="6830"/>
                  <a:pt x="10540" y="5310"/>
                  <a:pt x="12190" y="4290"/>
                </a:cubicBezTo>
                <a:lnTo>
                  <a:pt x="8360" y="460"/>
                </a:lnTo>
                <a:cubicBezTo>
                  <a:pt x="6730" y="1440"/>
                  <a:pt x="5580" y="2950"/>
                  <a:pt x="4460" y="4420"/>
                </a:cubicBezTo>
                <a:cubicBezTo>
                  <a:pt x="3340" y="5900"/>
                  <a:pt x="2180" y="7420"/>
                  <a:pt x="530" y="8430"/>
                </a:cubicBezTo>
                <a:close/>
                <a:moveTo>
                  <a:pt x="6360" y="8510"/>
                </a:moveTo>
                <a:cubicBezTo>
                  <a:pt x="5810" y="8510"/>
                  <a:pt x="5260" y="8300"/>
                  <a:pt x="4840" y="7880"/>
                </a:cubicBezTo>
                <a:cubicBezTo>
                  <a:pt x="4430" y="7470"/>
                  <a:pt x="4210" y="6940"/>
                  <a:pt x="4210" y="6360"/>
                </a:cubicBezTo>
                <a:cubicBezTo>
                  <a:pt x="4210" y="5790"/>
                  <a:pt x="4430" y="5250"/>
                  <a:pt x="4840" y="4840"/>
                </a:cubicBezTo>
                <a:cubicBezTo>
                  <a:pt x="5250" y="4430"/>
                  <a:pt x="5780" y="4210"/>
                  <a:pt x="6360" y="4210"/>
                </a:cubicBezTo>
                <a:cubicBezTo>
                  <a:pt x="6940" y="4210"/>
                  <a:pt x="7470" y="4430"/>
                  <a:pt x="7880" y="4840"/>
                </a:cubicBezTo>
                <a:cubicBezTo>
                  <a:pt x="8720" y="5680"/>
                  <a:pt x="8720" y="7040"/>
                  <a:pt x="7880" y="7880"/>
                </a:cubicBezTo>
                <a:cubicBezTo>
                  <a:pt x="7460" y="8300"/>
                  <a:pt x="6910" y="8510"/>
                  <a:pt x="6360" y="8510"/>
                </a:cubicBezTo>
                <a:close/>
                <a:moveTo>
                  <a:pt x="6360" y="4410"/>
                </a:moveTo>
                <a:cubicBezTo>
                  <a:pt x="5840" y="4410"/>
                  <a:pt x="5350" y="4610"/>
                  <a:pt x="4980" y="4980"/>
                </a:cubicBezTo>
                <a:cubicBezTo>
                  <a:pt x="4610" y="5350"/>
                  <a:pt x="4410" y="5840"/>
                  <a:pt x="4410" y="6360"/>
                </a:cubicBezTo>
                <a:cubicBezTo>
                  <a:pt x="4410" y="6880"/>
                  <a:pt x="4610" y="7370"/>
                  <a:pt x="4980" y="7740"/>
                </a:cubicBezTo>
                <a:cubicBezTo>
                  <a:pt x="5740" y="8500"/>
                  <a:pt x="6970" y="8500"/>
                  <a:pt x="7730" y="7740"/>
                </a:cubicBezTo>
                <a:cubicBezTo>
                  <a:pt x="8490" y="6980"/>
                  <a:pt x="8490" y="5750"/>
                  <a:pt x="7730" y="4990"/>
                </a:cubicBezTo>
                <a:cubicBezTo>
                  <a:pt x="7370" y="4620"/>
                  <a:pt x="6880" y="4410"/>
                  <a:pt x="6360" y="4410"/>
                </a:cubicBezTo>
                <a:close/>
                <a:moveTo>
                  <a:pt x="6100" y="5120"/>
                </a:moveTo>
                <a:cubicBezTo>
                  <a:pt x="5860" y="5200"/>
                  <a:pt x="5660" y="5330"/>
                  <a:pt x="5510" y="5510"/>
                </a:cubicBezTo>
                <a:lnTo>
                  <a:pt x="5380" y="5410"/>
                </a:lnTo>
                <a:lnTo>
                  <a:pt x="5260" y="5570"/>
                </a:lnTo>
                <a:lnTo>
                  <a:pt x="5390" y="5670"/>
                </a:lnTo>
                <a:cubicBezTo>
                  <a:pt x="5270" y="5840"/>
                  <a:pt x="5220" y="6010"/>
                  <a:pt x="5240" y="6190"/>
                </a:cubicBezTo>
                <a:cubicBezTo>
                  <a:pt x="5260" y="6360"/>
                  <a:pt x="5340" y="6510"/>
                  <a:pt x="5480" y="6620"/>
                </a:cubicBezTo>
                <a:cubicBezTo>
                  <a:pt x="5590" y="6710"/>
                  <a:pt x="5710" y="6750"/>
                  <a:pt x="5820" y="6750"/>
                </a:cubicBezTo>
                <a:cubicBezTo>
                  <a:pt x="5850" y="6750"/>
                  <a:pt x="5880" y="6750"/>
                  <a:pt x="5920" y="6740"/>
                </a:cubicBezTo>
                <a:cubicBezTo>
                  <a:pt x="6060" y="6710"/>
                  <a:pt x="6230" y="6610"/>
                  <a:pt x="6420" y="6460"/>
                </a:cubicBezTo>
                <a:lnTo>
                  <a:pt x="6910" y="6840"/>
                </a:lnTo>
                <a:cubicBezTo>
                  <a:pt x="6770" y="6970"/>
                  <a:pt x="6590" y="7060"/>
                  <a:pt x="6350" y="7110"/>
                </a:cubicBezTo>
                <a:lnTo>
                  <a:pt x="6430" y="7460"/>
                </a:lnTo>
                <a:cubicBezTo>
                  <a:pt x="6730" y="7400"/>
                  <a:pt x="6980" y="7260"/>
                  <a:pt x="7180" y="7040"/>
                </a:cubicBezTo>
                <a:lnTo>
                  <a:pt x="7370" y="7180"/>
                </a:lnTo>
                <a:lnTo>
                  <a:pt x="7490" y="7020"/>
                </a:lnTo>
                <a:lnTo>
                  <a:pt x="7310" y="6880"/>
                </a:lnTo>
                <a:cubicBezTo>
                  <a:pt x="7430" y="6700"/>
                  <a:pt x="7490" y="6520"/>
                  <a:pt x="7470" y="6350"/>
                </a:cubicBezTo>
                <a:cubicBezTo>
                  <a:pt x="7460" y="6170"/>
                  <a:pt x="7380" y="6030"/>
                  <a:pt x="7230" y="5920"/>
                </a:cubicBezTo>
                <a:cubicBezTo>
                  <a:pt x="7110" y="5830"/>
                  <a:pt x="7000" y="5790"/>
                  <a:pt x="6880" y="5790"/>
                </a:cubicBezTo>
                <a:cubicBezTo>
                  <a:pt x="6850" y="5790"/>
                  <a:pt x="6810" y="5790"/>
                  <a:pt x="6780" y="5800"/>
                </a:cubicBezTo>
                <a:cubicBezTo>
                  <a:pt x="6630" y="5830"/>
                  <a:pt x="6460" y="5930"/>
                  <a:pt x="6270" y="6090"/>
                </a:cubicBezTo>
                <a:lnTo>
                  <a:pt x="6260" y="6100"/>
                </a:lnTo>
                <a:lnTo>
                  <a:pt x="5780" y="5740"/>
                </a:lnTo>
                <a:cubicBezTo>
                  <a:pt x="5900" y="5620"/>
                  <a:pt x="6040" y="5540"/>
                  <a:pt x="6210" y="5490"/>
                </a:cubicBezTo>
                <a:lnTo>
                  <a:pt x="6100" y="5120"/>
                </a:lnTo>
                <a:close/>
                <a:moveTo>
                  <a:pt x="5820" y="6340"/>
                </a:moveTo>
                <a:cubicBezTo>
                  <a:pt x="5770" y="6340"/>
                  <a:pt x="5720" y="6320"/>
                  <a:pt x="5680" y="6290"/>
                </a:cubicBezTo>
                <a:cubicBezTo>
                  <a:pt x="5620" y="6250"/>
                  <a:pt x="5590" y="6190"/>
                  <a:pt x="5590" y="6120"/>
                </a:cubicBezTo>
                <a:cubicBezTo>
                  <a:pt x="5580" y="6050"/>
                  <a:pt x="5610" y="5970"/>
                  <a:pt x="5660" y="5890"/>
                </a:cubicBezTo>
                <a:lnTo>
                  <a:pt x="6100" y="6230"/>
                </a:lnTo>
                <a:cubicBezTo>
                  <a:pt x="6000" y="6300"/>
                  <a:pt x="5920" y="6340"/>
                  <a:pt x="5860" y="6350"/>
                </a:cubicBezTo>
                <a:cubicBezTo>
                  <a:pt x="5840" y="6330"/>
                  <a:pt x="5830" y="6340"/>
                  <a:pt x="5820" y="6340"/>
                </a:cubicBezTo>
                <a:close/>
                <a:moveTo>
                  <a:pt x="7040" y="6670"/>
                </a:moveTo>
                <a:lnTo>
                  <a:pt x="6580" y="6320"/>
                </a:lnTo>
                <a:cubicBezTo>
                  <a:pt x="6690" y="6240"/>
                  <a:pt x="6770" y="6200"/>
                  <a:pt x="6840" y="6190"/>
                </a:cubicBezTo>
                <a:lnTo>
                  <a:pt x="6880" y="6190"/>
                </a:lnTo>
                <a:cubicBezTo>
                  <a:pt x="6930" y="6190"/>
                  <a:pt x="6980" y="6210"/>
                  <a:pt x="7030" y="6240"/>
                </a:cubicBezTo>
                <a:cubicBezTo>
                  <a:pt x="7090" y="6290"/>
                  <a:pt x="7120" y="6350"/>
                  <a:pt x="7120" y="6420"/>
                </a:cubicBezTo>
                <a:cubicBezTo>
                  <a:pt x="7120" y="6500"/>
                  <a:pt x="7090" y="6580"/>
                  <a:pt x="7040" y="6670"/>
                </a:cubicBezTo>
                <a:close/>
              </a:path>
            </a:pathLst>
          </a:cu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Gráfico 14">
            <a:extLst>
              <a:ext uri="{FF2B5EF4-FFF2-40B4-BE49-F238E27FC236}">
                <a16:creationId xmlns:a16="http://schemas.microsoft.com/office/drawing/2014/main" id="{CB4A3ADF-A648-4389-BFFA-690BB4D3F2E8}"/>
              </a:ext>
            </a:extLst>
          </p:cNvPr>
          <p:cNvGraphicFramePr/>
          <p:nvPr>
            <p:extLst>
              <p:ext uri="{D42A27DB-BD31-4B8C-83A1-F6EECF244321}">
                <p14:modId xmlns:p14="http://schemas.microsoft.com/office/powerpoint/2010/main" val="751316560"/>
              </p:ext>
            </p:extLst>
          </p:nvPr>
        </p:nvGraphicFramePr>
        <p:xfrm>
          <a:off x="5793972" y="644184"/>
          <a:ext cx="5325011" cy="3177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Gráfico 16">
            <a:extLst>
              <a:ext uri="{FF2B5EF4-FFF2-40B4-BE49-F238E27FC236}">
                <a16:creationId xmlns:a16="http://schemas.microsoft.com/office/drawing/2014/main" id="{20AB85C1-0734-4D45-8A7A-C5512D61724C}"/>
              </a:ext>
            </a:extLst>
          </p:cNvPr>
          <p:cNvGraphicFramePr/>
          <p:nvPr>
            <p:extLst>
              <p:ext uri="{D42A27DB-BD31-4B8C-83A1-F6EECF244321}">
                <p14:modId xmlns:p14="http://schemas.microsoft.com/office/powerpoint/2010/main" val="3412289859"/>
              </p:ext>
            </p:extLst>
          </p:nvPr>
        </p:nvGraphicFramePr>
        <p:xfrm>
          <a:off x="196356" y="3848141"/>
          <a:ext cx="4608503" cy="27678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Gráfico 17">
            <a:extLst>
              <a:ext uri="{FF2B5EF4-FFF2-40B4-BE49-F238E27FC236}">
                <a16:creationId xmlns:a16="http://schemas.microsoft.com/office/drawing/2014/main" id="{4F73B7A2-355A-4B72-AE68-52E58053EE66}"/>
              </a:ext>
            </a:extLst>
          </p:cNvPr>
          <p:cNvGraphicFramePr/>
          <p:nvPr>
            <p:extLst>
              <p:ext uri="{D42A27DB-BD31-4B8C-83A1-F6EECF244321}">
                <p14:modId xmlns:p14="http://schemas.microsoft.com/office/powerpoint/2010/main" val="1636553623"/>
              </p:ext>
            </p:extLst>
          </p:nvPr>
        </p:nvGraphicFramePr>
        <p:xfrm>
          <a:off x="5825207" y="3812073"/>
          <a:ext cx="5209142" cy="3128855"/>
        </p:xfrm>
        <a:graphic>
          <a:graphicData uri="http://schemas.openxmlformats.org/drawingml/2006/chart">
            <c:chart xmlns:c="http://schemas.openxmlformats.org/drawingml/2006/chart" xmlns:r="http://schemas.openxmlformats.org/officeDocument/2006/relationships" r:id="rId6"/>
          </a:graphicData>
        </a:graphic>
      </p:graphicFrame>
      <p:cxnSp>
        <p:nvCxnSpPr>
          <p:cNvPr id="19" name="Conector recto 18">
            <a:extLst>
              <a:ext uri="{FF2B5EF4-FFF2-40B4-BE49-F238E27FC236}">
                <a16:creationId xmlns:a16="http://schemas.microsoft.com/office/drawing/2014/main" id="{87CBCFF1-1F07-4A72-BA4B-B4EA1C3D4D0E}"/>
              </a:ext>
            </a:extLst>
          </p:cNvPr>
          <p:cNvCxnSpPr>
            <a:cxnSpLocks/>
          </p:cNvCxnSpPr>
          <p:nvPr/>
        </p:nvCxnSpPr>
        <p:spPr>
          <a:xfrm flipV="1">
            <a:off x="300848" y="3935813"/>
            <a:ext cx="11506398" cy="15491"/>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1" name="Conector recto 20">
            <a:extLst>
              <a:ext uri="{FF2B5EF4-FFF2-40B4-BE49-F238E27FC236}">
                <a16:creationId xmlns:a16="http://schemas.microsoft.com/office/drawing/2014/main" id="{C112B139-E1D1-44C2-BD64-32740FFDA23F}"/>
              </a:ext>
            </a:extLst>
          </p:cNvPr>
          <p:cNvCxnSpPr>
            <a:cxnSpLocks/>
          </p:cNvCxnSpPr>
          <p:nvPr/>
        </p:nvCxnSpPr>
        <p:spPr>
          <a:xfrm>
            <a:off x="6084607" y="1130300"/>
            <a:ext cx="0" cy="5435683"/>
          </a:xfrm>
          <a:prstGeom prst="line">
            <a:avLst/>
          </a:prstGeom>
          <a:ln>
            <a:solidFill>
              <a:schemeClr val="accent1">
                <a:lumMod val="75000"/>
              </a:schemeClr>
            </a:solidFill>
            <a:prstDash val="lgDash"/>
          </a:ln>
        </p:spPr>
        <p:style>
          <a:lnRef idx="2">
            <a:schemeClr val="accent1"/>
          </a:lnRef>
          <a:fillRef idx="0">
            <a:schemeClr val="accent1"/>
          </a:fillRef>
          <a:effectRef idx="1">
            <a:schemeClr val="accent1"/>
          </a:effectRef>
          <a:fontRef idx="minor">
            <a:schemeClr val="tx1"/>
          </a:fontRef>
        </p:style>
      </p:cxnSp>
      <p:grpSp>
        <p:nvGrpSpPr>
          <p:cNvPr id="16" name="组合 1">
            <a:extLst>
              <a:ext uri="{FF2B5EF4-FFF2-40B4-BE49-F238E27FC236}">
                <a16:creationId xmlns:a16="http://schemas.microsoft.com/office/drawing/2014/main" id="{A70EE7FE-5FF3-4721-9F0C-97707825FF35}"/>
              </a:ext>
            </a:extLst>
          </p:cNvPr>
          <p:cNvGrpSpPr/>
          <p:nvPr/>
        </p:nvGrpSpPr>
        <p:grpSpPr>
          <a:xfrm>
            <a:off x="10866310" y="4769410"/>
            <a:ext cx="1268862" cy="1477470"/>
            <a:chOff x="1885346" y="2382447"/>
            <a:chExt cx="3180676" cy="3077572"/>
          </a:xfrm>
        </p:grpSpPr>
        <p:sp>
          <p:nvSpPr>
            <p:cNvPr id="20" name="任意多边形 4">
              <a:extLst>
                <a:ext uri="{FF2B5EF4-FFF2-40B4-BE49-F238E27FC236}">
                  <a16:creationId xmlns:a16="http://schemas.microsoft.com/office/drawing/2014/main" id="{ED567D5A-A97F-48C0-BD4A-42B923A69544}"/>
                </a:ext>
              </a:extLst>
            </p:cNvPr>
            <p:cNvSpPr/>
            <p:nvPr/>
          </p:nvSpPr>
          <p:spPr>
            <a:xfrm>
              <a:off x="1885346" y="5190736"/>
              <a:ext cx="3019121" cy="269283"/>
            </a:xfrm>
            <a:custGeom>
              <a:avLst/>
              <a:gdLst>
                <a:gd name="connsiteX0" fmla="*/ 2709867 w 2709867"/>
                <a:gd name="connsiteY0" fmla="*/ 142686 h 285137"/>
                <a:gd name="connsiteX1" fmla="*/ 1354816 w 2709867"/>
                <a:gd name="connsiteY1" fmla="*/ 285138 h 285137"/>
                <a:gd name="connsiteX2" fmla="*/ 0 w 2709867"/>
                <a:gd name="connsiteY2" fmla="*/ 142686 h 285137"/>
                <a:gd name="connsiteX3" fmla="*/ 1355051 w 2709867"/>
                <a:gd name="connsiteY3" fmla="*/ 0 h 285137"/>
                <a:gd name="connsiteX4" fmla="*/ 2709867 w 2709867"/>
                <a:gd name="connsiteY4" fmla="*/ 142686 h 285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867" h="285137">
                  <a:moveTo>
                    <a:pt x="2709867" y="142686"/>
                  </a:moveTo>
                  <a:cubicBezTo>
                    <a:pt x="2709867" y="221305"/>
                    <a:pt x="2103216" y="285138"/>
                    <a:pt x="1354816" y="285138"/>
                  </a:cubicBezTo>
                  <a:cubicBezTo>
                    <a:pt x="606652" y="285138"/>
                    <a:pt x="0" y="221305"/>
                    <a:pt x="0" y="142686"/>
                  </a:cubicBezTo>
                  <a:cubicBezTo>
                    <a:pt x="0" y="63833"/>
                    <a:pt x="606652" y="0"/>
                    <a:pt x="1355051" y="0"/>
                  </a:cubicBezTo>
                  <a:cubicBezTo>
                    <a:pt x="2103216" y="0"/>
                    <a:pt x="2709867" y="63833"/>
                    <a:pt x="2709867" y="142686"/>
                  </a:cubicBezTo>
                  <a:close/>
                </a:path>
              </a:pathLst>
            </a:custGeom>
            <a:solidFill>
              <a:schemeClr val="tx2">
                <a:lumMod val="20000"/>
                <a:lumOff val="80000"/>
              </a:schemeClr>
            </a:solidFill>
            <a:ln w="23440" cap="flat">
              <a:noFill/>
              <a:prstDash val="solid"/>
              <a:miter/>
            </a:ln>
          </p:spPr>
          <p:txBody>
            <a:bodyPr anchor="ctr"/>
            <a:lstStyle/>
            <a:p>
              <a:pPr algn="ctr"/>
              <a:endParaRPr/>
            </a:p>
          </p:txBody>
        </p:sp>
        <p:grpSp>
          <p:nvGrpSpPr>
            <p:cNvPr id="22" name="组合 42">
              <a:extLst>
                <a:ext uri="{FF2B5EF4-FFF2-40B4-BE49-F238E27FC236}">
                  <a16:creationId xmlns:a16="http://schemas.microsoft.com/office/drawing/2014/main" id="{9A6D3C1B-D9A2-4E8F-AA5A-357834F740DA}"/>
                </a:ext>
              </a:extLst>
            </p:cNvPr>
            <p:cNvGrpSpPr/>
            <p:nvPr/>
          </p:nvGrpSpPr>
          <p:grpSpPr>
            <a:xfrm>
              <a:off x="1946668" y="2382447"/>
              <a:ext cx="3119354" cy="2877563"/>
              <a:chOff x="2256611" y="2431157"/>
              <a:chExt cx="3119354" cy="2877563"/>
            </a:xfrm>
          </p:grpSpPr>
          <p:grpSp>
            <p:nvGrpSpPr>
              <p:cNvPr id="23" name="组合 36">
                <a:extLst>
                  <a:ext uri="{FF2B5EF4-FFF2-40B4-BE49-F238E27FC236}">
                    <a16:creationId xmlns:a16="http://schemas.microsoft.com/office/drawing/2014/main" id="{8662662D-C40A-4BDB-B9B3-ABF86C563429}"/>
                  </a:ext>
                </a:extLst>
              </p:cNvPr>
              <p:cNvGrpSpPr/>
              <p:nvPr/>
            </p:nvGrpSpPr>
            <p:grpSpPr>
              <a:xfrm>
                <a:off x="2256611" y="3088687"/>
                <a:ext cx="3119354" cy="2220033"/>
                <a:chOff x="2256611" y="3088687"/>
                <a:chExt cx="3119354" cy="2220033"/>
              </a:xfrm>
            </p:grpSpPr>
            <p:sp>
              <p:nvSpPr>
                <p:cNvPr id="31" name="任意多边形 5">
                  <a:extLst>
                    <a:ext uri="{FF2B5EF4-FFF2-40B4-BE49-F238E27FC236}">
                      <a16:creationId xmlns:a16="http://schemas.microsoft.com/office/drawing/2014/main" id="{6C3B59DA-E403-4C4A-9F6E-60087B9BFA15}"/>
                    </a:ext>
                  </a:extLst>
                </p:cNvPr>
                <p:cNvSpPr/>
                <p:nvPr/>
              </p:nvSpPr>
              <p:spPr>
                <a:xfrm>
                  <a:off x="2774376" y="4750493"/>
                  <a:ext cx="585244" cy="555733"/>
                </a:xfrm>
                <a:custGeom>
                  <a:avLst/>
                  <a:gdLst>
                    <a:gd name="connsiteX0" fmla="*/ 458383 w 471056"/>
                    <a:gd name="connsiteY0" fmla="*/ 295464 h 447303"/>
                    <a:gd name="connsiteX1" fmla="*/ 260312 w 471056"/>
                    <a:gd name="connsiteY1" fmla="*/ 445660 h 447303"/>
                    <a:gd name="connsiteX2" fmla="*/ 151889 w 471056"/>
                    <a:gd name="connsiteY2" fmla="*/ 430876 h 447303"/>
                    <a:gd name="connsiteX3" fmla="*/ 1693 w 471056"/>
                    <a:gd name="connsiteY3" fmla="*/ 233039 h 447303"/>
                    <a:gd name="connsiteX4" fmla="*/ 12723 w 471056"/>
                    <a:gd name="connsiteY4" fmla="*/ 151839 h 447303"/>
                    <a:gd name="connsiteX5" fmla="*/ 210794 w 471056"/>
                    <a:gd name="connsiteY5" fmla="*/ 1643 h 447303"/>
                    <a:gd name="connsiteX6" fmla="*/ 319217 w 471056"/>
                    <a:gd name="connsiteY6" fmla="*/ 16428 h 447303"/>
                    <a:gd name="connsiteX7" fmla="*/ 469413 w 471056"/>
                    <a:gd name="connsiteY7" fmla="*/ 214499 h 447303"/>
                    <a:gd name="connsiteX8" fmla="*/ 458383 w 471056"/>
                    <a:gd name="connsiteY8" fmla="*/ 295464 h 44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056" h="447303">
                      <a:moveTo>
                        <a:pt x="458383" y="295464"/>
                      </a:moveTo>
                      <a:cubicBezTo>
                        <a:pt x="445241" y="391684"/>
                        <a:pt x="356532" y="458803"/>
                        <a:pt x="260312" y="445660"/>
                      </a:cubicBezTo>
                      <a:lnTo>
                        <a:pt x="151889" y="430876"/>
                      </a:lnTo>
                      <a:cubicBezTo>
                        <a:pt x="55670" y="417733"/>
                        <a:pt x="-11684" y="329024"/>
                        <a:pt x="1693" y="233039"/>
                      </a:cubicBezTo>
                      <a:lnTo>
                        <a:pt x="12723" y="151839"/>
                      </a:lnTo>
                      <a:cubicBezTo>
                        <a:pt x="25865" y="55620"/>
                        <a:pt x="114575" y="-11499"/>
                        <a:pt x="210794" y="1643"/>
                      </a:cubicBezTo>
                      <a:lnTo>
                        <a:pt x="319217" y="16428"/>
                      </a:lnTo>
                      <a:cubicBezTo>
                        <a:pt x="415437" y="29570"/>
                        <a:pt x="482556" y="118280"/>
                        <a:pt x="469413" y="214499"/>
                      </a:cubicBezTo>
                      <a:lnTo>
                        <a:pt x="458383" y="295464"/>
                      </a:lnTo>
                      <a:close/>
                    </a:path>
                  </a:pathLst>
                </a:custGeom>
                <a:solidFill>
                  <a:schemeClr val="accent3">
                    <a:lumMod val="75000"/>
                  </a:schemeClr>
                </a:solidFill>
                <a:ln w="12700" cap="rnd">
                  <a:noFill/>
                  <a:prstDash val="solid"/>
                  <a:round/>
                  <a:headEnd/>
                  <a:tailEnd/>
                </a:ln>
                <a:effectLst>
                  <a:outerShdw blurRad="254000" dist="127000" algn="ctr" rotWithShape="0">
                    <a:schemeClr val="accent3">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eaVert" wrap="square" lIns="91440" tIns="45720" rIns="91440" bIns="45720" numCol="1" spcCol="0" rtlCol="0" fromWordArt="0" anchor="ctr" anchorCtr="0" forceAA="0" compatLnSpc="1">
                  <a:prstTxWarp prst="textNoShape">
                    <a:avLst/>
                  </a:prstTxWarp>
                  <a:noAutofit/>
                </a:bodyPr>
                <a:lstStyle/>
                <a:p>
                  <a:pPr algn="ctr" defTabSz="914354"/>
                  <a:endParaRPr sz="1200" b="1">
                    <a:solidFill>
                      <a:schemeClr val="bg1"/>
                    </a:solidFill>
                  </a:endParaRPr>
                </a:p>
              </p:txBody>
            </p:sp>
            <p:sp>
              <p:nvSpPr>
                <p:cNvPr id="32" name="任意多边形 6">
                  <a:extLst>
                    <a:ext uri="{FF2B5EF4-FFF2-40B4-BE49-F238E27FC236}">
                      <a16:creationId xmlns:a16="http://schemas.microsoft.com/office/drawing/2014/main" id="{78380252-7E39-44FC-80AB-421BDAFDEBEA}"/>
                    </a:ext>
                  </a:extLst>
                </p:cNvPr>
                <p:cNvSpPr/>
                <p:nvPr/>
              </p:nvSpPr>
              <p:spPr>
                <a:xfrm>
                  <a:off x="4078180" y="4748000"/>
                  <a:ext cx="588420" cy="560720"/>
                </a:xfrm>
                <a:custGeom>
                  <a:avLst/>
                  <a:gdLst>
                    <a:gd name="connsiteX0" fmla="*/ 470901 w 473612"/>
                    <a:gd name="connsiteY0" fmla="*/ 225659 h 451317"/>
                    <a:gd name="connsiteX1" fmla="*/ 328450 w 473612"/>
                    <a:gd name="connsiteY1" fmla="*/ 429362 h 451317"/>
                    <a:gd name="connsiteX2" fmla="*/ 220731 w 473612"/>
                    <a:gd name="connsiteY2" fmla="*/ 448606 h 451317"/>
                    <a:gd name="connsiteX3" fmla="*/ 17027 w 473612"/>
                    <a:gd name="connsiteY3" fmla="*/ 306155 h 451317"/>
                    <a:gd name="connsiteX4" fmla="*/ 2712 w 473612"/>
                    <a:gd name="connsiteY4" fmla="*/ 225424 h 451317"/>
                    <a:gd name="connsiteX5" fmla="*/ 145163 w 473612"/>
                    <a:gd name="connsiteY5" fmla="*/ 21721 h 451317"/>
                    <a:gd name="connsiteX6" fmla="*/ 252882 w 473612"/>
                    <a:gd name="connsiteY6" fmla="*/ 2712 h 451317"/>
                    <a:gd name="connsiteX7" fmla="*/ 456586 w 473612"/>
                    <a:gd name="connsiteY7" fmla="*/ 145163 h 451317"/>
                    <a:gd name="connsiteX8" fmla="*/ 470901 w 473612"/>
                    <a:gd name="connsiteY8" fmla="*/ 225659 h 45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612" h="451317">
                      <a:moveTo>
                        <a:pt x="470901" y="225659"/>
                      </a:moveTo>
                      <a:cubicBezTo>
                        <a:pt x="487798" y="321174"/>
                        <a:pt x="423965" y="412465"/>
                        <a:pt x="328450" y="429362"/>
                      </a:cubicBezTo>
                      <a:lnTo>
                        <a:pt x="220731" y="448606"/>
                      </a:lnTo>
                      <a:cubicBezTo>
                        <a:pt x="125215" y="465503"/>
                        <a:pt x="33924" y="401670"/>
                        <a:pt x="17027" y="306155"/>
                      </a:cubicBezTo>
                      <a:lnTo>
                        <a:pt x="2712" y="225424"/>
                      </a:lnTo>
                      <a:cubicBezTo>
                        <a:pt x="-14186" y="129909"/>
                        <a:pt x="49648" y="38618"/>
                        <a:pt x="145163" y="21721"/>
                      </a:cubicBezTo>
                      <a:lnTo>
                        <a:pt x="252882" y="2712"/>
                      </a:lnTo>
                      <a:cubicBezTo>
                        <a:pt x="348397" y="-14186"/>
                        <a:pt x="439689" y="49648"/>
                        <a:pt x="456586" y="145163"/>
                      </a:cubicBezTo>
                      <a:lnTo>
                        <a:pt x="470901" y="225659"/>
                      </a:lnTo>
                      <a:close/>
                    </a:path>
                  </a:pathLst>
                </a:custGeom>
                <a:solidFill>
                  <a:schemeClr val="accent3">
                    <a:lumMod val="75000"/>
                  </a:schemeClr>
                </a:solidFill>
                <a:ln w="12700" cap="rnd">
                  <a:noFill/>
                  <a:prstDash val="solid"/>
                  <a:round/>
                  <a:headEnd/>
                  <a:tailEnd/>
                </a:ln>
                <a:effectLst>
                  <a:outerShdw blurRad="254000" dist="127000" algn="ctr" rotWithShape="0">
                    <a:schemeClr val="accent3">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eaVert" wrap="square" lIns="91440" tIns="45720" rIns="91440" bIns="45720" numCol="1" spcCol="0" rtlCol="0" fromWordArt="0" anchor="ctr" anchorCtr="0" forceAA="0" compatLnSpc="1">
                  <a:prstTxWarp prst="textNoShape">
                    <a:avLst/>
                  </a:prstTxWarp>
                  <a:noAutofit/>
                </a:bodyPr>
                <a:lstStyle/>
                <a:p>
                  <a:pPr algn="ctr" defTabSz="914354"/>
                  <a:endParaRPr sz="1200" b="1" dirty="0">
                    <a:solidFill>
                      <a:schemeClr val="bg1"/>
                    </a:solidFill>
                  </a:endParaRPr>
                </a:p>
              </p:txBody>
            </p:sp>
            <p:sp>
              <p:nvSpPr>
                <p:cNvPr id="33" name="任意多边形 7">
                  <a:extLst>
                    <a:ext uri="{FF2B5EF4-FFF2-40B4-BE49-F238E27FC236}">
                      <a16:creationId xmlns:a16="http://schemas.microsoft.com/office/drawing/2014/main" id="{CB984852-BD0A-4D61-89C2-942D017966C6}"/>
                    </a:ext>
                  </a:extLst>
                </p:cNvPr>
                <p:cNvSpPr/>
                <p:nvPr/>
              </p:nvSpPr>
              <p:spPr>
                <a:xfrm>
                  <a:off x="2256611" y="3088687"/>
                  <a:ext cx="3119354" cy="2067380"/>
                </a:xfrm>
                <a:custGeom>
                  <a:avLst/>
                  <a:gdLst>
                    <a:gd name="connsiteX0" fmla="*/ 2510388 w 2510731"/>
                    <a:gd name="connsiteY0" fmla="*/ 852013 h 1664010"/>
                    <a:gd name="connsiteX1" fmla="*/ 2497715 w 2510731"/>
                    <a:gd name="connsiteY1" fmla="*/ 798271 h 1664010"/>
                    <a:gd name="connsiteX2" fmla="*/ 2470257 w 2510731"/>
                    <a:gd name="connsiteY2" fmla="*/ 753212 h 1664010"/>
                    <a:gd name="connsiteX3" fmla="*/ 2452422 w 2510731"/>
                    <a:gd name="connsiteY3" fmla="*/ 734907 h 1664010"/>
                    <a:gd name="connsiteX4" fmla="*/ 2432474 w 2510731"/>
                    <a:gd name="connsiteY4" fmla="*/ 720357 h 1664010"/>
                    <a:gd name="connsiteX5" fmla="*/ 2411352 w 2510731"/>
                    <a:gd name="connsiteY5" fmla="*/ 708857 h 1664010"/>
                    <a:gd name="connsiteX6" fmla="*/ 2389527 w 2510731"/>
                    <a:gd name="connsiteY6" fmla="*/ 701113 h 1664010"/>
                    <a:gd name="connsiteX7" fmla="*/ 2367702 w 2510731"/>
                    <a:gd name="connsiteY7" fmla="*/ 696419 h 1664010"/>
                    <a:gd name="connsiteX8" fmla="*/ 2356906 w 2510731"/>
                    <a:gd name="connsiteY8" fmla="*/ 695480 h 1664010"/>
                    <a:gd name="connsiteX9" fmla="*/ 2346345 w 2510731"/>
                    <a:gd name="connsiteY9" fmla="*/ 695011 h 1664010"/>
                    <a:gd name="connsiteX10" fmla="*/ 2306215 w 2510731"/>
                    <a:gd name="connsiteY10" fmla="*/ 700643 h 1664010"/>
                    <a:gd name="connsiteX11" fmla="*/ 2273125 w 2510731"/>
                    <a:gd name="connsiteY11" fmla="*/ 716367 h 1664010"/>
                    <a:gd name="connsiteX12" fmla="*/ 2248718 w 2510731"/>
                    <a:gd name="connsiteY12" fmla="*/ 737723 h 1664010"/>
                    <a:gd name="connsiteX13" fmla="*/ 2224076 w 2510731"/>
                    <a:gd name="connsiteY13" fmla="*/ 782547 h 1664010"/>
                    <a:gd name="connsiteX14" fmla="*/ 2221495 w 2510731"/>
                    <a:gd name="connsiteY14" fmla="*/ 792169 h 1664010"/>
                    <a:gd name="connsiteX15" fmla="*/ 2220087 w 2510731"/>
                    <a:gd name="connsiteY15" fmla="*/ 800852 h 1664010"/>
                    <a:gd name="connsiteX16" fmla="*/ 2219148 w 2510731"/>
                    <a:gd name="connsiteY16" fmla="*/ 814464 h 1664010"/>
                    <a:gd name="connsiteX17" fmla="*/ 2219383 w 2510731"/>
                    <a:gd name="connsiteY17" fmla="*/ 825729 h 1664010"/>
                    <a:gd name="connsiteX18" fmla="*/ 2220556 w 2510731"/>
                    <a:gd name="connsiteY18" fmla="*/ 814464 h 1664010"/>
                    <a:gd name="connsiteX19" fmla="*/ 2223372 w 2510731"/>
                    <a:gd name="connsiteY19" fmla="*/ 801322 h 1664010"/>
                    <a:gd name="connsiteX20" fmla="*/ 2225954 w 2510731"/>
                    <a:gd name="connsiteY20" fmla="*/ 793343 h 1664010"/>
                    <a:gd name="connsiteX21" fmla="*/ 2229709 w 2510731"/>
                    <a:gd name="connsiteY21" fmla="*/ 784659 h 1664010"/>
                    <a:gd name="connsiteX22" fmla="*/ 2258105 w 2510731"/>
                    <a:gd name="connsiteY22" fmla="*/ 746876 h 1664010"/>
                    <a:gd name="connsiteX23" fmla="*/ 2282043 w 2510731"/>
                    <a:gd name="connsiteY23" fmla="*/ 731152 h 1664010"/>
                    <a:gd name="connsiteX24" fmla="*/ 2311613 w 2510731"/>
                    <a:gd name="connsiteY24" fmla="*/ 721999 h 1664010"/>
                    <a:gd name="connsiteX25" fmla="*/ 2344703 w 2510731"/>
                    <a:gd name="connsiteY25" fmla="*/ 722234 h 1664010"/>
                    <a:gd name="connsiteX26" fmla="*/ 2353386 w 2510731"/>
                    <a:gd name="connsiteY26" fmla="*/ 723877 h 1664010"/>
                    <a:gd name="connsiteX27" fmla="*/ 2362069 w 2510731"/>
                    <a:gd name="connsiteY27" fmla="*/ 725989 h 1664010"/>
                    <a:gd name="connsiteX28" fmla="*/ 2378732 w 2510731"/>
                    <a:gd name="connsiteY28" fmla="*/ 732325 h 1664010"/>
                    <a:gd name="connsiteX29" fmla="*/ 2394925 w 2510731"/>
                    <a:gd name="connsiteY29" fmla="*/ 740774 h 1664010"/>
                    <a:gd name="connsiteX30" fmla="*/ 2409710 w 2510731"/>
                    <a:gd name="connsiteY30" fmla="*/ 751804 h 1664010"/>
                    <a:gd name="connsiteX31" fmla="*/ 2423086 w 2510731"/>
                    <a:gd name="connsiteY31" fmla="*/ 764946 h 1664010"/>
                    <a:gd name="connsiteX32" fmla="*/ 2434116 w 2510731"/>
                    <a:gd name="connsiteY32" fmla="*/ 780200 h 1664010"/>
                    <a:gd name="connsiteX33" fmla="*/ 2448901 w 2510731"/>
                    <a:gd name="connsiteY33" fmla="*/ 814699 h 1664010"/>
                    <a:gd name="connsiteX34" fmla="*/ 2452187 w 2510731"/>
                    <a:gd name="connsiteY34" fmla="*/ 852248 h 1664010"/>
                    <a:gd name="connsiteX35" fmla="*/ 2443973 w 2510731"/>
                    <a:gd name="connsiteY35" fmla="*/ 890735 h 1664010"/>
                    <a:gd name="connsiteX36" fmla="*/ 2436463 w 2510731"/>
                    <a:gd name="connsiteY36" fmla="*/ 908806 h 1664010"/>
                    <a:gd name="connsiteX37" fmla="*/ 2431535 w 2510731"/>
                    <a:gd name="connsiteY37" fmla="*/ 917254 h 1664010"/>
                    <a:gd name="connsiteX38" fmla="*/ 2429188 w 2510731"/>
                    <a:gd name="connsiteY38" fmla="*/ 921479 h 1664010"/>
                    <a:gd name="connsiteX39" fmla="*/ 2426372 w 2510731"/>
                    <a:gd name="connsiteY39" fmla="*/ 925468 h 1664010"/>
                    <a:gd name="connsiteX40" fmla="*/ 2420740 w 2510731"/>
                    <a:gd name="connsiteY40" fmla="*/ 933213 h 1664010"/>
                    <a:gd name="connsiteX41" fmla="*/ 2414403 w 2510731"/>
                    <a:gd name="connsiteY41" fmla="*/ 940488 h 1664010"/>
                    <a:gd name="connsiteX42" fmla="*/ 2411352 w 2510731"/>
                    <a:gd name="connsiteY42" fmla="*/ 944008 h 1664010"/>
                    <a:gd name="connsiteX43" fmla="*/ 2407832 w 2510731"/>
                    <a:gd name="connsiteY43" fmla="*/ 947293 h 1664010"/>
                    <a:gd name="connsiteX44" fmla="*/ 2401026 w 2510731"/>
                    <a:gd name="connsiteY44" fmla="*/ 953630 h 1664010"/>
                    <a:gd name="connsiteX45" fmla="*/ 2385772 w 2510731"/>
                    <a:gd name="connsiteY45" fmla="*/ 964660 h 1664010"/>
                    <a:gd name="connsiteX46" fmla="*/ 2377793 w 2510731"/>
                    <a:gd name="connsiteY46" fmla="*/ 969588 h 1664010"/>
                    <a:gd name="connsiteX47" fmla="*/ 2369579 w 2510731"/>
                    <a:gd name="connsiteY47" fmla="*/ 973813 h 1664010"/>
                    <a:gd name="connsiteX48" fmla="*/ 2301052 w 2510731"/>
                    <a:gd name="connsiteY48" fmla="*/ 986251 h 1664010"/>
                    <a:gd name="connsiteX49" fmla="*/ 2235341 w 2510731"/>
                    <a:gd name="connsiteY49" fmla="*/ 967946 h 1664010"/>
                    <a:gd name="connsiteX50" fmla="*/ 2187466 w 2510731"/>
                    <a:gd name="connsiteY50" fmla="*/ 931570 h 1664010"/>
                    <a:gd name="connsiteX51" fmla="*/ 2156723 w 2510731"/>
                    <a:gd name="connsiteY51" fmla="*/ 883695 h 1664010"/>
                    <a:gd name="connsiteX52" fmla="*/ 2157662 w 2510731"/>
                    <a:gd name="connsiteY52" fmla="*/ 849666 h 1664010"/>
                    <a:gd name="connsiteX53" fmla="*/ 1188192 w 2510731"/>
                    <a:gd name="connsiteY53" fmla="*/ 35321 h 1664010"/>
                    <a:gd name="connsiteX54" fmla="*/ 710616 w 2510731"/>
                    <a:gd name="connsiteY54" fmla="*/ 141398 h 1664010"/>
                    <a:gd name="connsiteX55" fmla="*/ 376194 w 2510731"/>
                    <a:gd name="connsiteY55" fmla="*/ 21475 h 1664010"/>
                    <a:gd name="connsiteX56" fmla="*/ 466312 w 2510731"/>
                    <a:gd name="connsiteY56" fmla="*/ 306379 h 1664010"/>
                    <a:gd name="connsiteX57" fmla="*/ 280914 w 2510731"/>
                    <a:gd name="connsiteY57" fmla="*/ 562651 h 1664010"/>
                    <a:gd name="connsiteX58" fmla="*/ 175776 w 2510731"/>
                    <a:gd name="connsiteY58" fmla="*/ 562651 h 1664010"/>
                    <a:gd name="connsiteX59" fmla="*/ 0 w 2510731"/>
                    <a:gd name="connsiteY59" fmla="*/ 738427 h 1664010"/>
                    <a:gd name="connsiteX60" fmla="*/ 43651 w 2510731"/>
                    <a:gd name="connsiteY60" fmla="*/ 1035299 h 1664010"/>
                    <a:gd name="connsiteX61" fmla="*/ 219427 w 2510731"/>
                    <a:gd name="connsiteY61" fmla="*/ 1211076 h 1664010"/>
                    <a:gd name="connsiteX62" fmla="*/ 319167 w 2510731"/>
                    <a:gd name="connsiteY62" fmla="*/ 1211076 h 1664010"/>
                    <a:gd name="connsiteX63" fmla="*/ 1188192 w 2510731"/>
                    <a:gd name="connsiteY63" fmla="*/ 1664011 h 1664010"/>
                    <a:gd name="connsiteX64" fmla="*/ 2131143 w 2510731"/>
                    <a:gd name="connsiteY64" fmla="*/ 1039289 h 1664010"/>
                    <a:gd name="connsiteX65" fmla="*/ 2194507 w 2510731"/>
                    <a:gd name="connsiteY65" fmla="*/ 1070267 h 1664010"/>
                    <a:gd name="connsiteX66" fmla="*/ 2301991 w 2510731"/>
                    <a:gd name="connsiteY66" fmla="*/ 1084348 h 1664010"/>
                    <a:gd name="connsiteX67" fmla="*/ 2412291 w 2510731"/>
                    <a:gd name="connsiteY67" fmla="*/ 1047268 h 1664010"/>
                    <a:gd name="connsiteX68" fmla="*/ 2424260 w 2510731"/>
                    <a:gd name="connsiteY68" fmla="*/ 1038819 h 1664010"/>
                    <a:gd name="connsiteX69" fmla="*/ 2435525 w 2510731"/>
                    <a:gd name="connsiteY69" fmla="*/ 1029432 h 1664010"/>
                    <a:gd name="connsiteX70" fmla="*/ 2456411 w 2510731"/>
                    <a:gd name="connsiteY70" fmla="*/ 1009015 h 1664010"/>
                    <a:gd name="connsiteX71" fmla="*/ 2465564 w 2510731"/>
                    <a:gd name="connsiteY71" fmla="*/ 997515 h 1664010"/>
                    <a:gd name="connsiteX72" fmla="*/ 2470023 w 2510731"/>
                    <a:gd name="connsiteY72" fmla="*/ 991883 h 1664010"/>
                    <a:gd name="connsiteX73" fmla="*/ 2474012 w 2510731"/>
                    <a:gd name="connsiteY73" fmla="*/ 985781 h 1664010"/>
                    <a:gd name="connsiteX74" fmla="*/ 2481757 w 2510731"/>
                    <a:gd name="connsiteY74" fmla="*/ 973578 h 1664010"/>
                    <a:gd name="connsiteX75" fmla="*/ 2488328 w 2510731"/>
                    <a:gd name="connsiteY75" fmla="*/ 960670 h 1664010"/>
                    <a:gd name="connsiteX76" fmla="*/ 2491613 w 2510731"/>
                    <a:gd name="connsiteY76" fmla="*/ 954099 h 1664010"/>
                    <a:gd name="connsiteX77" fmla="*/ 2494430 w 2510731"/>
                    <a:gd name="connsiteY77" fmla="*/ 947528 h 1664010"/>
                    <a:gd name="connsiteX78" fmla="*/ 2499592 w 2510731"/>
                    <a:gd name="connsiteY78" fmla="*/ 934151 h 1664010"/>
                    <a:gd name="connsiteX79" fmla="*/ 2506633 w 2510731"/>
                    <a:gd name="connsiteY79" fmla="*/ 906694 h 1664010"/>
                    <a:gd name="connsiteX80" fmla="*/ 2510388 w 2510731"/>
                    <a:gd name="connsiteY80" fmla="*/ 852013 h 166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510731" h="1664010">
                      <a:moveTo>
                        <a:pt x="2510388" y="852013"/>
                      </a:moveTo>
                      <a:cubicBezTo>
                        <a:pt x="2508980" y="833238"/>
                        <a:pt x="2504521" y="814933"/>
                        <a:pt x="2497715" y="798271"/>
                      </a:cubicBezTo>
                      <a:cubicBezTo>
                        <a:pt x="2491144" y="781374"/>
                        <a:pt x="2481287" y="766354"/>
                        <a:pt x="2470257" y="753212"/>
                      </a:cubicBezTo>
                      <a:cubicBezTo>
                        <a:pt x="2464860" y="746406"/>
                        <a:pt x="2458523" y="740774"/>
                        <a:pt x="2452422" y="734907"/>
                      </a:cubicBezTo>
                      <a:cubicBezTo>
                        <a:pt x="2445851" y="729744"/>
                        <a:pt x="2439514" y="724346"/>
                        <a:pt x="2432474" y="720357"/>
                      </a:cubicBezTo>
                      <a:cubicBezTo>
                        <a:pt x="2425902" y="715663"/>
                        <a:pt x="2418393" y="712378"/>
                        <a:pt x="2411352" y="708857"/>
                      </a:cubicBezTo>
                      <a:cubicBezTo>
                        <a:pt x="2404077" y="706041"/>
                        <a:pt x="2397037" y="702990"/>
                        <a:pt x="2389527" y="701113"/>
                      </a:cubicBezTo>
                      <a:cubicBezTo>
                        <a:pt x="2382252" y="698766"/>
                        <a:pt x="2374742" y="697827"/>
                        <a:pt x="2367702" y="696419"/>
                      </a:cubicBezTo>
                      <a:cubicBezTo>
                        <a:pt x="2364181" y="695950"/>
                        <a:pt x="2360426" y="695715"/>
                        <a:pt x="2356906" y="695480"/>
                      </a:cubicBezTo>
                      <a:cubicBezTo>
                        <a:pt x="2353386" y="695246"/>
                        <a:pt x="2349866" y="694776"/>
                        <a:pt x="2346345" y="695011"/>
                      </a:cubicBezTo>
                      <a:cubicBezTo>
                        <a:pt x="2332499" y="694776"/>
                        <a:pt x="2318653" y="696888"/>
                        <a:pt x="2306215" y="700643"/>
                      </a:cubicBezTo>
                      <a:cubicBezTo>
                        <a:pt x="2293777" y="704398"/>
                        <a:pt x="2282747" y="710031"/>
                        <a:pt x="2273125" y="716367"/>
                      </a:cubicBezTo>
                      <a:cubicBezTo>
                        <a:pt x="2263503" y="722938"/>
                        <a:pt x="2255524" y="730213"/>
                        <a:pt x="2248718" y="737723"/>
                      </a:cubicBezTo>
                      <a:cubicBezTo>
                        <a:pt x="2235341" y="752977"/>
                        <a:pt x="2228066" y="769170"/>
                        <a:pt x="2224076" y="782547"/>
                      </a:cubicBezTo>
                      <a:cubicBezTo>
                        <a:pt x="2223138" y="786067"/>
                        <a:pt x="2222199" y="789118"/>
                        <a:pt x="2221495" y="792169"/>
                      </a:cubicBezTo>
                      <a:cubicBezTo>
                        <a:pt x="2221026" y="795220"/>
                        <a:pt x="2220556" y="798036"/>
                        <a:pt x="2220087" y="800852"/>
                      </a:cubicBezTo>
                      <a:cubicBezTo>
                        <a:pt x="2219383" y="806250"/>
                        <a:pt x="2219148" y="810709"/>
                        <a:pt x="2219148" y="814464"/>
                      </a:cubicBezTo>
                      <a:cubicBezTo>
                        <a:pt x="2219383" y="821739"/>
                        <a:pt x="2219383" y="825729"/>
                        <a:pt x="2219383" y="825729"/>
                      </a:cubicBezTo>
                      <a:cubicBezTo>
                        <a:pt x="2219383" y="825729"/>
                        <a:pt x="2219852" y="821739"/>
                        <a:pt x="2220556" y="814464"/>
                      </a:cubicBezTo>
                      <a:cubicBezTo>
                        <a:pt x="2221260" y="810944"/>
                        <a:pt x="2222199" y="806485"/>
                        <a:pt x="2223372" y="801322"/>
                      </a:cubicBezTo>
                      <a:cubicBezTo>
                        <a:pt x="2224076" y="798740"/>
                        <a:pt x="2225015" y="796159"/>
                        <a:pt x="2225954" y="793343"/>
                      </a:cubicBezTo>
                      <a:cubicBezTo>
                        <a:pt x="2226893" y="790526"/>
                        <a:pt x="2228301" y="787710"/>
                        <a:pt x="2229709" y="784659"/>
                      </a:cubicBezTo>
                      <a:cubicBezTo>
                        <a:pt x="2235341" y="772456"/>
                        <a:pt x="2244259" y="758844"/>
                        <a:pt x="2258105" y="746876"/>
                      </a:cubicBezTo>
                      <a:cubicBezTo>
                        <a:pt x="2264911" y="741009"/>
                        <a:pt x="2272890" y="735611"/>
                        <a:pt x="2282043" y="731152"/>
                      </a:cubicBezTo>
                      <a:cubicBezTo>
                        <a:pt x="2291195" y="727162"/>
                        <a:pt x="2300817" y="723407"/>
                        <a:pt x="2311613" y="721999"/>
                      </a:cubicBezTo>
                      <a:cubicBezTo>
                        <a:pt x="2322408" y="720591"/>
                        <a:pt x="2333203" y="720357"/>
                        <a:pt x="2344703" y="722234"/>
                      </a:cubicBezTo>
                      <a:cubicBezTo>
                        <a:pt x="2347519" y="722469"/>
                        <a:pt x="2350335" y="723173"/>
                        <a:pt x="2353386" y="723877"/>
                      </a:cubicBezTo>
                      <a:cubicBezTo>
                        <a:pt x="2356202" y="724581"/>
                        <a:pt x="2359018" y="725050"/>
                        <a:pt x="2362069" y="725989"/>
                      </a:cubicBezTo>
                      <a:cubicBezTo>
                        <a:pt x="2367702" y="727866"/>
                        <a:pt x="2373334" y="729509"/>
                        <a:pt x="2378732" y="732325"/>
                      </a:cubicBezTo>
                      <a:cubicBezTo>
                        <a:pt x="2384364" y="734438"/>
                        <a:pt x="2389527" y="737723"/>
                        <a:pt x="2394925" y="740774"/>
                      </a:cubicBezTo>
                      <a:cubicBezTo>
                        <a:pt x="2399853" y="744294"/>
                        <a:pt x="2405251" y="747580"/>
                        <a:pt x="2409710" y="751804"/>
                      </a:cubicBezTo>
                      <a:cubicBezTo>
                        <a:pt x="2414638" y="755559"/>
                        <a:pt x="2418627" y="760487"/>
                        <a:pt x="2423086" y="764946"/>
                      </a:cubicBezTo>
                      <a:cubicBezTo>
                        <a:pt x="2427076" y="769874"/>
                        <a:pt x="2431066" y="774803"/>
                        <a:pt x="2434116" y="780200"/>
                      </a:cubicBezTo>
                      <a:cubicBezTo>
                        <a:pt x="2440688" y="790996"/>
                        <a:pt x="2446085" y="802495"/>
                        <a:pt x="2448901" y="814699"/>
                      </a:cubicBezTo>
                      <a:cubicBezTo>
                        <a:pt x="2451952" y="826902"/>
                        <a:pt x="2452891" y="839575"/>
                        <a:pt x="2452187" y="852248"/>
                      </a:cubicBezTo>
                      <a:cubicBezTo>
                        <a:pt x="2450544" y="865390"/>
                        <a:pt x="2448901" y="878532"/>
                        <a:pt x="2443973" y="890735"/>
                      </a:cubicBezTo>
                      <a:cubicBezTo>
                        <a:pt x="2442330" y="897072"/>
                        <a:pt x="2439045" y="902704"/>
                        <a:pt x="2436463" y="908806"/>
                      </a:cubicBezTo>
                      <a:cubicBezTo>
                        <a:pt x="2435055" y="911622"/>
                        <a:pt x="2433178" y="914438"/>
                        <a:pt x="2431535" y="917254"/>
                      </a:cubicBezTo>
                      <a:lnTo>
                        <a:pt x="2429188" y="921479"/>
                      </a:lnTo>
                      <a:cubicBezTo>
                        <a:pt x="2428249" y="922887"/>
                        <a:pt x="2427311" y="924060"/>
                        <a:pt x="2426372" y="925468"/>
                      </a:cubicBezTo>
                      <a:lnTo>
                        <a:pt x="2420740" y="933213"/>
                      </a:lnTo>
                      <a:lnTo>
                        <a:pt x="2414403" y="940488"/>
                      </a:lnTo>
                      <a:cubicBezTo>
                        <a:pt x="2413464" y="941661"/>
                        <a:pt x="2412526" y="942835"/>
                        <a:pt x="2411352" y="944008"/>
                      </a:cubicBezTo>
                      <a:lnTo>
                        <a:pt x="2407832" y="947293"/>
                      </a:lnTo>
                      <a:cubicBezTo>
                        <a:pt x="2405485" y="949406"/>
                        <a:pt x="2403373" y="951752"/>
                        <a:pt x="2401026" y="953630"/>
                      </a:cubicBezTo>
                      <a:cubicBezTo>
                        <a:pt x="2395863" y="957385"/>
                        <a:pt x="2391170" y="961609"/>
                        <a:pt x="2385772" y="964660"/>
                      </a:cubicBezTo>
                      <a:cubicBezTo>
                        <a:pt x="2383190" y="966303"/>
                        <a:pt x="2380609" y="968180"/>
                        <a:pt x="2377793" y="969588"/>
                      </a:cubicBezTo>
                      <a:lnTo>
                        <a:pt x="2369579" y="973813"/>
                      </a:lnTo>
                      <a:cubicBezTo>
                        <a:pt x="2347519" y="984139"/>
                        <a:pt x="2323581" y="987659"/>
                        <a:pt x="2301052" y="986251"/>
                      </a:cubicBezTo>
                      <a:cubicBezTo>
                        <a:pt x="2276880" y="984373"/>
                        <a:pt x="2254585" y="977802"/>
                        <a:pt x="2235341" y="967946"/>
                      </a:cubicBezTo>
                      <a:cubicBezTo>
                        <a:pt x="2216097" y="958089"/>
                        <a:pt x="2200139" y="945181"/>
                        <a:pt x="2187466" y="931570"/>
                      </a:cubicBezTo>
                      <a:cubicBezTo>
                        <a:pt x="2172916" y="915846"/>
                        <a:pt x="2163059" y="899184"/>
                        <a:pt x="2156723" y="883695"/>
                      </a:cubicBezTo>
                      <a:cubicBezTo>
                        <a:pt x="2157192" y="872430"/>
                        <a:pt x="2157662" y="861165"/>
                        <a:pt x="2157662" y="849666"/>
                      </a:cubicBezTo>
                      <a:cubicBezTo>
                        <a:pt x="2157662" y="400016"/>
                        <a:pt x="1723501" y="35321"/>
                        <a:pt x="1188192" y="35321"/>
                      </a:cubicBezTo>
                      <a:cubicBezTo>
                        <a:pt x="1014293" y="35321"/>
                        <a:pt x="851659" y="74044"/>
                        <a:pt x="710616" y="141398"/>
                      </a:cubicBezTo>
                      <a:cubicBezTo>
                        <a:pt x="638803" y="22649"/>
                        <a:pt x="451997" y="-34144"/>
                        <a:pt x="376194" y="21475"/>
                      </a:cubicBezTo>
                      <a:cubicBezTo>
                        <a:pt x="312361" y="68177"/>
                        <a:pt x="402713" y="216965"/>
                        <a:pt x="466312" y="306379"/>
                      </a:cubicBezTo>
                      <a:cubicBezTo>
                        <a:pt x="386990" y="380773"/>
                        <a:pt x="323626" y="467370"/>
                        <a:pt x="280914" y="562651"/>
                      </a:cubicBezTo>
                      <a:lnTo>
                        <a:pt x="175776" y="562651"/>
                      </a:lnTo>
                      <a:cubicBezTo>
                        <a:pt x="78618" y="562651"/>
                        <a:pt x="0" y="641269"/>
                        <a:pt x="0" y="738427"/>
                      </a:cubicBezTo>
                      <a:lnTo>
                        <a:pt x="43651" y="1035299"/>
                      </a:lnTo>
                      <a:cubicBezTo>
                        <a:pt x="43651" y="1132223"/>
                        <a:pt x="122269" y="1211076"/>
                        <a:pt x="219427" y="1211076"/>
                      </a:cubicBezTo>
                      <a:lnTo>
                        <a:pt x="319167" y="1211076"/>
                      </a:lnTo>
                      <a:cubicBezTo>
                        <a:pt x="477812" y="1479551"/>
                        <a:pt x="807070" y="1664011"/>
                        <a:pt x="1188192" y="1664011"/>
                      </a:cubicBezTo>
                      <a:cubicBezTo>
                        <a:pt x="1646056" y="1664011"/>
                        <a:pt x="2029291" y="1397413"/>
                        <a:pt x="2131143" y="1039289"/>
                      </a:cubicBezTo>
                      <a:cubicBezTo>
                        <a:pt x="2150386" y="1051727"/>
                        <a:pt x="2171508" y="1062522"/>
                        <a:pt x="2194507" y="1070267"/>
                      </a:cubicBezTo>
                      <a:cubicBezTo>
                        <a:pt x="2228066" y="1081766"/>
                        <a:pt x="2265146" y="1086929"/>
                        <a:pt x="2301991" y="1084348"/>
                      </a:cubicBezTo>
                      <a:cubicBezTo>
                        <a:pt x="2340478" y="1081531"/>
                        <a:pt x="2379670" y="1069093"/>
                        <a:pt x="2412291" y="1047268"/>
                      </a:cubicBezTo>
                      <a:lnTo>
                        <a:pt x="2424260" y="1038819"/>
                      </a:lnTo>
                      <a:cubicBezTo>
                        <a:pt x="2428249" y="1036003"/>
                        <a:pt x="2431770" y="1032483"/>
                        <a:pt x="2435525" y="1029432"/>
                      </a:cubicBezTo>
                      <a:cubicBezTo>
                        <a:pt x="2443269" y="1023330"/>
                        <a:pt x="2449605" y="1015821"/>
                        <a:pt x="2456411" y="1009015"/>
                      </a:cubicBezTo>
                      <a:cubicBezTo>
                        <a:pt x="2459697" y="1005260"/>
                        <a:pt x="2462513" y="1001505"/>
                        <a:pt x="2465564" y="997515"/>
                      </a:cubicBezTo>
                      <a:lnTo>
                        <a:pt x="2470023" y="991883"/>
                      </a:lnTo>
                      <a:cubicBezTo>
                        <a:pt x="2471431" y="990006"/>
                        <a:pt x="2472604" y="987893"/>
                        <a:pt x="2474012" y="985781"/>
                      </a:cubicBezTo>
                      <a:lnTo>
                        <a:pt x="2481757" y="973578"/>
                      </a:lnTo>
                      <a:lnTo>
                        <a:pt x="2488328" y="960670"/>
                      </a:lnTo>
                      <a:cubicBezTo>
                        <a:pt x="2489267" y="958558"/>
                        <a:pt x="2490440" y="956446"/>
                        <a:pt x="2491613" y="954099"/>
                      </a:cubicBezTo>
                      <a:lnTo>
                        <a:pt x="2494430" y="947528"/>
                      </a:lnTo>
                      <a:cubicBezTo>
                        <a:pt x="2496072" y="943069"/>
                        <a:pt x="2497950" y="938610"/>
                        <a:pt x="2499592" y="934151"/>
                      </a:cubicBezTo>
                      <a:cubicBezTo>
                        <a:pt x="2502174" y="924999"/>
                        <a:pt x="2505225" y="915846"/>
                        <a:pt x="2506633" y="906694"/>
                      </a:cubicBezTo>
                      <a:cubicBezTo>
                        <a:pt x="2511092" y="888858"/>
                        <a:pt x="2511092" y="870083"/>
                        <a:pt x="2510388" y="852013"/>
                      </a:cubicBezTo>
                      <a:close/>
                    </a:path>
                  </a:pathLst>
                </a:custGeom>
                <a:solidFill>
                  <a:schemeClr val="accent3"/>
                </a:solidFill>
                <a:ln w="12700" cap="rnd">
                  <a:noFill/>
                  <a:prstDash val="solid"/>
                  <a:round/>
                  <a:headEnd/>
                  <a:tailEnd/>
                </a:ln>
                <a:effectLst>
                  <a:outerShdw blurRad="254000" dist="127000" algn="ctr" rotWithShape="0">
                    <a:schemeClr val="accent3">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eaVert" wrap="square" lIns="91440" tIns="45720" rIns="91440" bIns="45720" numCol="1" spcCol="0" rtlCol="0" fromWordArt="0" anchor="ctr" anchorCtr="0" forceAA="0" compatLnSpc="1">
                  <a:prstTxWarp prst="textNoShape">
                    <a:avLst/>
                  </a:prstTxWarp>
                  <a:noAutofit/>
                </a:bodyPr>
                <a:lstStyle/>
                <a:p>
                  <a:pPr algn="ctr" defTabSz="914354"/>
                  <a:endParaRPr sz="1200" b="1">
                    <a:solidFill>
                      <a:schemeClr val="bg1"/>
                    </a:solidFill>
                  </a:endParaRPr>
                </a:p>
              </p:txBody>
            </p:sp>
          </p:grpSp>
          <p:sp>
            <p:nvSpPr>
              <p:cNvPr id="24" name="任意多边形 9">
                <a:extLst>
                  <a:ext uri="{FF2B5EF4-FFF2-40B4-BE49-F238E27FC236}">
                    <a16:creationId xmlns:a16="http://schemas.microsoft.com/office/drawing/2014/main" id="{244A8C79-2338-4499-BF6E-C5AF3D88A71F}"/>
                  </a:ext>
                </a:extLst>
              </p:cNvPr>
              <p:cNvSpPr/>
              <p:nvPr/>
            </p:nvSpPr>
            <p:spPr>
              <a:xfrm>
                <a:off x="2761319" y="3706089"/>
                <a:ext cx="134704" cy="177274"/>
              </a:xfrm>
              <a:custGeom>
                <a:avLst/>
                <a:gdLst>
                  <a:gd name="connsiteX0" fmla="*/ 97627 w 108422"/>
                  <a:gd name="connsiteY0" fmla="*/ 0 h 142686"/>
                  <a:gd name="connsiteX1" fmla="*/ 98566 w 108422"/>
                  <a:gd name="connsiteY1" fmla="*/ 14785 h 142686"/>
                  <a:gd name="connsiteX2" fmla="*/ 54211 w 108422"/>
                  <a:gd name="connsiteY2" fmla="*/ 87771 h 142686"/>
                  <a:gd name="connsiteX3" fmla="*/ 9857 w 108422"/>
                  <a:gd name="connsiteY3" fmla="*/ 14785 h 142686"/>
                  <a:gd name="connsiteX4" fmla="*/ 10795 w 108422"/>
                  <a:gd name="connsiteY4" fmla="*/ 0 h 142686"/>
                  <a:gd name="connsiteX5" fmla="*/ 0 w 108422"/>
                  <a:gd name="connsiteY5" fmla="*/ 53273 h 142686"/>
                  <a:gd name="connsiteX6" fmla="*/ 54211 w 108422"/>
                  <a:gd name="connsiteY6" fmla="*/ 142686 h 142686"/>
                  <a:gd name="connsiteX7" fmla="*/ 108423 w 108422"/>
                  <a:gd name="connsiteY7" fmla="*/ 53273 h 142686"/>
                  <a:gd name="connsiteX8" fmla="*/ 97627 w 108422"/>
                  <a:gd name="connsiteY8" fmla="*/ 0 h 14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422" h="142686">
                    <a:moveTo>
                      <a:pt x="97627" y="0"/>
                    </a:moveTo>
                    <a:cubicBezTo>
                      <a:pt x="98332" y="4694"/>
                      <a:pt x="98566" y="9857"/>
                      <a:pt x="98566" y="14785"/>
                    </a:cubicBezTo>
                    <a:cubicBezTo>
                      <a:pt x="98566" y="55150"/>
                      <a:pt x="78618" y="87771"/>
                      <a:pt x="54211" y="87771"/>
                    </a:cubicBezTo>
                    <a:cubicBezTo>
                      <a:pt x="29805" y="87771"/>
                      <a:pt x="9857" y="55150"/>
                      <a:pt x="9857" y="14785"/>
                    </a:cubicBezTo>
                    <a:cubicBezTo>
                      <a:pt x="9857" y="9622"/>
                      <a:pt x="10091" y="4694"/>
                      <a:pt x="10795" y="0"/>
                    </a:cubicBezTo>
                    <a:cubicBezTo>
                      <a:pt x="3990" y="14785"/>
                      <a:pt x="0" y="33090"/>
                      <a:pt x="0" y="53273"/>
                    </a:cubicBezTo>
                    <a:cubicBezTo>
                      <a:pt x="0" y="102556"/>
                      <a:pt x="24172" y="142686"/>
                      <a:pt x="54211" y="142686"/>
                    </a:cubicBezTo>
                    <a:cubicBezTo>
                      <a:pt x="84016" y="142686"/>
                      <a:pt x="108423" y="102790"/>
                      <a:pt x="108423" y="53273"/>
                    </a:cubicBezTo>
                    <a:cubicBezTo>
                      <a:pt x="108423" y="33090"/>
                      <a:pt x="104433" y="14785"/>
                      <a:pt x="97627" y="0"/>
                    </a:cubicBezTo>
                    <a:close/>
                  </a:path>
                </a:pathLst>
              </a:custGeom>
              <a:solidFill>
                <a:schemeClr val="accent3">
                  <a:lumMod val="75000"/>
                </a:schemeClr>
              </a:solidFill>
              <a:ln w="23440" cap="flat">
                <a:noFill/>
                <a:prstDash val="solid"/>
                <a:miter/>
              </a:ln>
            </p:spPr>
            <p:txBody>
              <a:bodyPr anchor="ctr"/>
              <a:lstStyle/>
              <a:p>
                <a:pPr algn="ctr"/>
                <a:endParaRPr/>
              </a:p>
            </p:txBody>
          </p:sp>
          <p:sp>
            <p:nvSpPr>
              <p:cNvPr id="25" name="任意多边形 12">
                <a:extLst>
                  <a:ext uri="{FF2B5EF4-FFF2-40B4-BE49-F238E27FC236}">
                    <a16:creationId xmlns:a16="http://schemas.microsoft.com/office/drawing/2014/main" id="{5346003B-EC52-438E-8C74-51B95AD2CB5D}"/>
                  </a:ext>
                </a:extLst>
              </p:cNvPr>
              <p:cNvSpPr/>
              <p:nvPr/>
            </p:nvSpPr>
            <p:spPr>
              <a:xfrm>
                <a:off x="3322008" y="3164934"/>
                <a:ext cx="865964" cy="137620"/>
              </a:xfrm>
              <a:custGeom>
                <a:avLst/>
                <a:gdLst>
                  <a:gd name="connsiteX0" fmla="*/ 0 w 697004"/>
                  <a:gd name="connsiteY0" fmla="*/ 48579 h 110769"/>
                  <a:gd name="connsiteX1" fmla="*/ 0 w 697004"/>
                  <a:gd name="connsiteY1" fmla="*/ 103025 h 110769"/>
                  <a:gd name="connsiteX2" fmla="*/ 330901 w 697004"/>
                  <a:gd name="connsiteY2" fmla="*/ 70170 h 110769"/>
                  <a:gd name="connsiteX3" fmla="*/ 697004 w 697004"/>
                  <a:gd name="connsiteY3" fmla="*/ 110770 h 110769"/>
                  <a:gd name="connsiteX4" fmla="*/ 697004 w 697004"/>
                  <a:gd name="connsiteY4" fmla="*/ 60078 h 110769"/>
                  <a:gd name="connsiteX5" fmla="*/ 330901 w 697004"/>
                  <a:gd name="connsiteY5" fmla="*/ 0 h 110769"/>
                  <a:gd name="connsiteX6" fmla="*/ 0 w 697004"/>
                  <a:gd name="connsiteY6" fmla="*/ 48579 h 11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7004" h="110769">
                    <a:moveTo>
                      <a:pt x="0" y="48579"/>
                    </a:moveTo>
                    <a:lnTo>
                      <a:pt x="0" y="103025"/>
                    </a:lnTo>
                    <a:cubicBezTo>
                      <a:pt x="105137" y="81669"/>
                      <a:pt x="216142" y="70170"/>
                      <a:pt x="330901" y="70170"/>
                    </a:cubicBezTo>
                    <a:cubicBezTo>
                      <a:pt x="458802" y="70170"/>
                      <a:pt x="581775" y="84485"/>
                      <a:pt x="697004" y="110770"/>
                    </a:cubicBezTo>
                    <a:lnTo>
                      <a:pt x="697004" y="60078"/>
                    </a:lnTo>
                    <a:cubicBezTo>
                      <a:pt x="584122" y="21356"/>
                      <a:pt x="460445" y="0"/>
                      <a:pt x="330901" y="0"/>
                    </a:cubicBezTo>
                    <a:cubicBezTo>
                      <a:pt x="214734" y="0"/>
                      <a:pt x="103260" y="17132"/>
                      <a:pt x="0" y="48579"/>
                    </a:cubicBezTo>
                    <a:close/>
                  </a:path>
                </a:pathLst>
              </a:custGeom>
              <a:solidFill>
                <a:schemeClr val="accent3">
                  <a:lumMod val="75000"/>
                </a:schemeClr>
              </a:solidFill>
              <a:ln w="23440" cap="flat">
                <a:noFill/>
                <a:prstDash val="solid"/>
                <a:miter/>
              </a:ln>
            </p:spPr>
            <p:txBody>
              <a:bodyPr anchor="ctr"/>
              <a:lstStyle/>
              <a:p>
                <a:pPr algn="ctr"/>
                <a:endParaRPr/>
              </a:p>
            </p:txBody>
          </p:sp>
          <p:sp>
            <p:nvSpPr>
              <p:cNvPr id="26" name="任意多边形 13">
                <a:extLst>
                  <a:ext uri="{FF2B5EF4-FFF2-40B4-BE49-F238E27FC236}">
                    <a16:creationId xmlns:a16="http://schemas.microsoft.com/office/drawing/2014/main" id="{D236FB59-C8D6-487C-BE8E-6CDDBAE8BACB}"/>
                  </a:ext>
                </a:extLst>
              </p:cNvPr>
              <p:cNvSpPr/>
              <p:nvPr/>
            </p:nvSpPr>
            <p:spPr>
              <a:xfrm>
                <a:off x="3343653" y="2431157"/>
                <a:ext cx="806055" cy="806165"/>
              </a:xfrm>
              <a:custGeom>
                <a:avLst/>
                <a:gdLst>
                  <a:gd name="connsiteX0" fmla="*/ 639452 w 648784"/>
                  <a:gd name="connsiteY0" fmla="*/ 247388 h 648873"/>
                  <a:gd name="connsiteX1" fmla="*/ 401485 w 648784"/>
                  <a:gd name="connsiteY1" fmla="*/ 639541 h 648873"/>
                  <a:gd name="connsiteX2" fmla="*/ 9332 w 648784"/>
                  <a:gd name="connsiteY2" fmla="*/ 401574 h 648873"/>
                  <a:gd name="connsiteX3" fmla="*/ 247299 w 648784"/>
                  <a:gd name="connsiteY3" fmla="*/ 9421 h 648873"/>
                  <a:gd name="connsiteX4" fmla="*/ 639452 w 648784"/>
                  <a:gd name="connsiteY4" fmla="*/ 247388 h 648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784" h="648873">
                    <a:moveTo>
                      <a:pt x="639452" y="247388"/>
                    </a:moveTo>
                    <a:cubicBezTo>
                      <a:pt x="681929" y="421522"/>
                      <a:pt x="575384" y="597064"/>
                      <a:pt x="401485" y="639541"/>
                    </a:cubicBezTo>
                    <a:cubicBezTo>
                      <a:pt x="227586" y="682018"/>
                      <a:pt x="51810" y="575473"/>
                      <a:pt x="9332" y="401574"/>
                    </a:cubicBezTo>
                    <a:cubicBezTo>
                      <a:pt x="-33145" y="227441"/>
                      <a:pt x="73400" y="51899"/>
                      <a:pt x="247299" y="9421"/>
                    </a:cubicBezTo>
                    <a:cubicBezTo>
                      <a:pt x="421433" y="-33291"/>
                      <a:pt x="596975" y="73255"/>
                      <a:pt x="639452" y="247388"/>
                    </a:cubicBezTo>
                    <a:close/>
                  </a:path>
                </a:pathLst>
              </a:custGeom>
              <a:solidFill>
                <a:srgbClr val="ECAD00"/>
              </a:solidFill>
              <a:ln w="23440" cap="flat">
                <a:noFill/>
                <a:prstDash val="solid"/>
                <a:miter/>
              </a:ln>
            </p:spPr>
            <p:txBody>
              <a:bodyPr anchor="ctr"/>
              <a:lstStyle/>
              <a:p>
                <a:pPr algn="ctr"/>
                <a:endParaRPr/>
              </a:p>
            </p:txBody>
          </p:sp>
          <p:sp>
            <p:nvSpPr>
              <p:cNvPr id="27" name="任意多边形 14">
                <a:extLst>
                  <a:ext uri="{FF2B5EF4-FFF2-40B4-BE49-F238E27FC236}">
                    <a16:creationId xmlns:a16="http://schemas.microsoft.com/office/drawing/2014/main" id="{BAE92065-45E3-4E24-86B6-C09E3A0899AF}"/>
                  </a:ext>
                </a:extLst>
              </p:cNvPr>
              <p:cNvSpPr/>
              <p:nvPr/>
            </p:nvSpPr>
            <p:spPr>
              <a:xfrm>
                <a:off x="3343653" y="2431157"/>
                <a:ext cx="806055" cy="806165"/>
              </a:xfrm>
              <a:custGeom>
                <a:avLst/>
                <a:gdLst>
                  <a:gd name="connsiteX0" fmla="*/ 639452 w 648784"/>
                  <a:gd name="connsiteY0" fmla="*/ 247388 h 648873"/>
                  <a:gd name="connsiteX1" fmla="*/ 401485 w 648784"/>
                  <a:gd name="connsiteY1" fmla="*/ 639541 h 648873"/>
                  <a:gd name="connsiteX2" fmla="*/ 9332 w 648784"/>
                  <a:gd name="connsiteY2" fmla="*/ 401574 h 648873"/>
                  <a:gd name="connsiteX3" fmla="*/ 247299 w 648784"/>
                  <a:gd name="connsiteY3" fmla="*/ 9421 h 648873"/>
                  <a:gd name="connsiteX4" fmla="*/ 639452 w 648784"/>
                  <a:gd name="connsiteY4" fmla="*/ 247388 h 648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784" h="648873">
                    <a:moveTo>
                      <a:pt x="639452" y="247388"/>
                    </a:moveTo>
                    <a:cubicBezTo>
                      <a:pt x="681929" y="421522"/>
                      <a:pt x="575384" y="597064"/>
                      <a:pt x="401485" y="639541"/>
                    </a:cubicBezTo>
                    <a:cubicBezTo>
                      <a:pt x="227586" y="682018"/>
                      <a:pt x="51810" y="575473"/>
                      <a:pt x="9332" y="401574"/>
                    </a:cubicBezTo>
                    <a:cubicBezTo>
                      <a:pt x="-33145" y="227441"/>
                      <a:pt x="73400" y="51899"/>
                      <a:pt x="247299" y="9421"/>
                    </a:cubicBezTo>
                    <a:cubicBezTo>
                      <a:pt x="421433" y="-33291"/>
                      <a:pt x="596975" y="73255"/>
                      <a:pt x="639452" y="247388"/>
                    </a:cubicBezTo>
                    <a:close/>
                  </a:path>
                </a:pathLst>
              </a:custGeom>
              <a:solidFill>
                <a:schemeClr val="accent6"/>
              </a:solidFill>
              <a:ln w="12700" cap="rnd">
                <a:noFill/>
                <a:prstDash val="solid"/>
                <a:round/>
                <a:headEnd/>
                <a:tailEnd/>
              </a:ln>
              <a:effectLst>
                <a:outerShdw blurRad="254000" dist="127000" algn="ctr" rotWithShape="0">
                  <a:schemeClr val="accent6">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lnSpcReduction="10000"/>
              </a:bodyPr>
              <a:lstStyle/>
              <a:p>
                <a:pPr algn="ctr" defTabSz="914354"/>
                <a:endParaRPr sz="2000" b="1">
                  <a:solidFill>
                    <a:schemeClr val="bg1"/>
                  </a:solidFill>
                </a:endParaRPr>
              </a:p>
            </p:txBody>
          </p:sp>
          <p:sp>
            <p:nvSpPr>
              <p:cNvPr id="28" name="任意多边形 15">
                <a:extLst>
                  <a:ext uri="{FF2B5EF4-FFF2-40B4-BE49-F238E27FC236}">
                    <a16:creationId xmlns:a16="http://schemas.microsoft.com/office/drawing/2014/main" id="{EE96758F-113D-4986-9684-0197270DB557}"/>
                  </a:ext>
                </a:extLst>
              </p:cNvPr>
              <p:cNvSpPr/>
              <p:nvPr/>
            </p:nvSpPr>
            <p:spPr>
              <a:xfrm>
                <a:off x="3407227" y="2494859"/>
                <a:ext cx="678889" cy="678889"/>
              </a:xfrm>
              <a:custGeom>
                <a:avLst/>
                <a:gdLst>
                  <a:gd name="connsiteX0" fmla="*/ 538529 w 546430"/>
                  <a:gd name="connsiteY0" fmla="*/ 208319 h 546430"/>
                  <a:gd name="connsiteX1" fmla="*/ 338111 w 546430"/>
                  <a:gd name="connsiteY1" fmla="*/ 538516 h 546430"/>
                  <a:gd name="connsiteX2" fmla="*/ 7914 w 546430"/>
                  <a:gd name="connsiteY2" fmla="*/ 338098 h 546430"/>
                  <a:gd name="connsiteX3" fmla="*/ 208332 w 546430"/>
                  <a:gd name="connsiteY3" fmla="*/ 7901 h 546430"/>
                  <a:gd name="connsiteX4" fmla="*/ 538529 w 546430"/>
                  <a:gd name="connsiteY4" fmla="*/ 208319 h 54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430" h="546430">
                    <a:moveTo>
                      <a:pt x="538529" y="208319"/>
                    </a:moveTo>
                    <a:cubicBezTo>
                      <a:pt x="574436" y="354760"/>
                      <a:pt x="484553" y="502610"/>
                      <a:pt x="338111" y="538516"/>
                    </a:cubicBezTo>
                    <a:cubicBezTo>
                      <a:pt x="191670" y="574422"/>
                      <a:pt x="43821" y="484774"/>
                      <a:pt x="7914" y="338098"/>
                    </a:cubicBezTo>
                    <a:cubicBezTo>
                      <a:pt x="-27992" y="191657"/>
                      <a:pt x="61656" y="43807"/>
                      <a:pt x="208332" y="7901"/>
                    </a:cubicBezTo>
                    <a:cubicBezTo>
                      <a:pt x="354774" y="-28005"/>
                      <a:pt x="502623" y="61878"/>
                      <a:pt x="538529" y="208319"/>
                    </a:cubicBezTo>
                    <a:close/>
                  </a:path>
                </a:pathLst>
              </a:custGeom>
              <a:solidFill>
                <a:schemeClr val="accent6">
                  <a:lumMod val="40000"/>
                  <a:lumOff val="60000"/>
                </a:schemeClr>
              </a:solidFill>
              <a:ln w="23440" cap="flat">
                <a:noFill/>
                <a:prstDash val="solid"/>
                <a:miter/>
              </a:ln>
            </p:spPr>
            <p:txBody>
              <a:bodyPr anchor="ctr"/>
              <a:lstStyle/>
              <a:p>
                <a:pPr algn="ctr"/>
                <a:endParaRPr/>
              </a:p>
            </p:txBody>
          </p:sp>
          <p:sp>
            <p:nvSpPr>
              <p:cNvPr id="29" name="矩形 40">
                <a:extLst>
                  <a:ext uri="{FF2B5EF4-FFF2-40B4-BE49-F238E27FC236}">
                    <a16:creationId xmlns:a16="http://schemas.microsoft.com/office/drawing/2014/main" id="{F82B1DB7-2C4D-4FA9-A82F-CB1774A25A0A}"/>
                  </a:ext>
                </a:extLst>
              </p:cNvPr>
              <p:cNvSpPr/>
              <p:nvPr/>
            </p:nvSpPr>
            <p:spPr>
              <a:xfrm>
                <a:off x="3465738" y="2473636"/>
                <a:ext cx="561863" cy="458858"/>
              </a:xfrm>
              <a:prstGeom prst="rect">
                <a:avLst/>
              </a:prstGeom>
            </p:spPr>
            <p:txBody>
              <a:bodyPr>
                <a:noAutofit/>
              </a:bodyPr>
              <a:lstStyle/>
              <a:p>
                <a:pPr algn="ctr">
                  <a:buSzPct val="25000"/>
                </a:pPr>
                <a:r>
                  <a:rPr lang="en-US" altLang="zh-CN" b="1" dirty="0">
                    <a:solidFill>
                      <a:schemeClr val="accent6"/>
                    </a:solidFill>
                  </a:rPr>
                  <a:t>$</a:t>
                </a:r>
              </a:p>
            </p:txBody>
          </p:sp>
        </p:grpSp>
      </p:grpSp>
      <p:sp>
        <p:nvSpPr>
          <p:cNvPr id="30" name="CuadroTexto 29">
            <a:extLst>
              <a:ext uri="{FF2B5EF4-FFF2-40B4-BE49-F238E27FC236}">
                <a16:creationId xmlns:a16="http://schemas.microsoft.com/office/drawing/2014/main" id="{1EA8B200-491A-4901-AFE2-E7CC5C3460AA}"/>
              </a:ext>
            </a:extLst>
          </p:cNvPr>
          <p:cNvSpPr txBox="1"/>
          <p:nvPr/>
        </p:nvSpPr>
        <p:spPr>
          <a:xfrm>
            <a:off x="371106" y="42793"/>
            <a:ext cx="4427956" cy="584775"/>
          </a:xfrm>
          <a:prstGeom prst="rect">
            <a:avLst/>
          </a:prstGeom>
          <a:noFill/>
        </p:spPr>
        <p:txBody>
          <a:bodyPr wrap="square">
            <a:spAutoFit/>
          </a:bodyPr>
          <a:lstStyle/>
          <a:p>
            <a:pPr lvl="1">
              <a:spcBef>
                <a:spcPts val="600"/>
              </a:spcBef>
              <a:spcAft>
                <a:spcPts val="600"/>
              </a:spcAft>
            </a:pPr>
            <a:r>
              <a:rPr lang="es-EC" sz="1600" b="1" dirty="0">
                <a:solidFill>
                  <a:schemeClr val="bg1"/>
                </a:solidFill>
                <a:latin typeface="Times New Roman" panose="02020603050405020304" pitchFamily="18" charset="0"/>
                <a:cs typeface="Times New Roman" panose="02020603050405020304" pitchFamily="18" charset="0"/>
              </a:rPr>
              <a:t>Análisis Socioeconómico de las Familias del Distrito Metropolitano de Quito</a:t>
            </a:r>
          </a:p>
        </p:txBody>
      </p:sp>
      <p:pic>
        <p:nvPicPr>
          <p:cNvPr id="1026" name="Picture 2" descr="Gasto fijo y Gasto variable - Crexert">
            <a:extLst>
              <a:ext uri="{FF2B5EF4-FFF2-40B4-BE49-F238E27FC236}">
                <a16:creationId xmlns:a16="http://schemas.microsoft.com/office/drawing/2014/main" id="{8C5E4B59-3940-4F2E-83C8-6DF45342F66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61217"/>
          <a:stretch/>
        </p:blipFill>
        <p:spPr bwMode="auto">
          <a:xfrm>
            <a:off x="4676595" y="2462710"/>
            <a:ext cx="1285541" cy="1381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asto fijo y Gasto variable - Crexert">
            <a:extLst>
              <a:ext uri="{FF2B5EF4-FFF2-40B4-BE49-F238E27FC236}">
                <a16:creationId xmlns:a16="http://schemas.microsoft.com/office/drawing/2014/main" id="{8479388A-32D2-4F74-920C-CC64DE1242B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1360" t="13957" r="4871" b="14182"/>
          <a:stretch/>
        </p:blipFill>
        <p:spPr bwMode="auto">
          <a:xfrm>
            <a:off x="4785855" y="5573201"/>
            <a:ext cx="1119349" cy="992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s 10 dudas más comunes sobre la proyección de gastos personales -  TAXSTRATEGY S.A.">
            <a:extLst>
              <a:ext uri="{FF2B5EF4-FFF2-40B4-BE49-F238E27FC236}">
                <a16:creationId xmlns:a16="http://schemas.microsoft.com/office/drawing/2014/main" id="{C126F302-68AC-4BEB-BF5D-A0626A7B03B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0588" t="12065" r="20291" b="64993"/>
          <a:stretch/>
        </p:blipFill>
        <p:spPr bwMode="auto">
          <a:xfrm>
            <a:off x="10327686" y="2484384"/>
            <a:ext cx="1413325" cy="58191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as 10 dudas más comunes sobre la proyección de gastos personales -  TAXSTRATEGY S.A.">
            <a:extLst>
              <a:ext uri="{FF2B5EF4-FFF2-40B4-BE49-F238E27FC236}">
                <a16:creationId xmlns:a16="http://schemas.microsoft.com/office/drawing/2014/main" id="{A60D5642-F59B-48D7-B3A7-56FA8D4D40A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311" t="53101" r="56046" b="20080"/>
          <a:stretch/>
        </p:blipFill>
        <p:spPr bwMode="auto">
          <a:xfrm>
            <a:off x="10413396" y="3095504"/>
            <a:ext cx="1177036" cy="69776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808678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CB578F79-EF3E-4B20-969D-DB10A47F7308}"/>
              </a:ext>
            </a:extLst>
          </p:cNvPr>
          <p:cNvSpPr/>
          <p:nvPr/>
        </p:nvSpPr>
        <p:spPr>
          <a:xfrm>
            <a:off x="0" y="5932066"/>
            <a:ext cx="12190413" cy="9259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7" name="Group 30">
            <a:extLst>
              <a:ext uri="{FF2B5EF4-FFF2-40B4-BE49-F238E27FC236}">
                <a16:creationId xmlns:a16="http://schemas.microsoft.com/office/drawing/2014/main" id="{F8D0D7B6-B861-4D3F-807C-3A7BD6CB2143}"/>
              </a:ext>
            </a:extLst>
          </p:cNvPr>
          <p:cNvGrpSpPr/>
          <p:nvPr/>
        </p:nvGrpSpPr>
        <p:grpSpPr>
          <a:xfrm>
            <a:off x="149212" y="62116"/>
            <a:ext cx="4115951" cy="1168759"/>
            <a:chOff x="3659401" y="1564832"/>
            <a:chExt cx="1663577" cy="1405835"/>
          </a:xfrm>
          <a:solidFill>
            <a:srgbClr val="0070C0"/>
          </a:solidFill>
        </p:grpSpPr>
        <p:sp>
          <p:nvSpPr>
            <p:cNvPr id="9" name="Rectangle 4">
              <a:extLst>
                <a:ext uri="{FF2B5EF4-FFF2-40B4-BE49-F238E27FC236}">
                  <a16:creationId xmlns:a16="http://schemas.microsoft.com/office/drawing/2014/main" id="{C3488D74-1766-461D-838E-DF85C0278471}"/>
                </a:ext>
              </a:extLst>
            </p:cNvPr>
            <p:cNvSpPr/>
            <p:nvPr/>
          </p:nvSpPr>
          <p:spPr>
            <a:xfrm>
              <a:off x="3659401" y="1564832"/>
              <a:ext cx="1663577" cy="1080443"/>
            </a:xfrm>
            <a:prstGeom prst="rect">
              <a:avLst/>
            </a:pr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0" name="Isosceles Triangle 9">
              <a:extLst>
                <a:ext uri="{FF2B5EF4-FFF2-40B4-BE49-F238E27FC236}">
                  <a16:creationId xmlns:a16="http://schemas.microsoft.com/office/drawing/2014/main" id="{BD08EF58-A3CA-47E7-9B6F-490B5D78B9AA}"/>
                </a:ext>
              </a:extLst>
            </p:cNvPr>
            <p:cNvSpPr/>
            <p:nvPr/>
          </p:nvSpPr>
          <p:spPr>
            <a:xfrm rot="10800000" flipH="1">
              <a:off x="4401262" y="2663429"/>
              <a:ext cx="921716" cy="307238"/>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402336 w 1060704"/>
                <a:gd name="connsiteY0" fmla="*/ 921715 h 921715"/>
                <a:gd name="connsiteX1" fmla="*/ 0 w 1060704"/>
                <a:gd name="connsiteY1" fmla="*/ 0 h 921715"/>
                <a:gd name="connsiteX2" fmla="*/ 1060704 w 1060704"/>
                <a:gd name="connsiteY2" fmla="*/ 914400 h 921715"/>
                <a:gd name="connsiteX3" fmla="*/ 402336 w 1060704"/>
                <a:gd name="connsiteY3" fmla="*/ 921715 h 921715"/>
                <a:gd name="connsiteX0" fmla="*/ 263348 w 921716"/>
                <a:gd name="connsiteY0" fmla="*/ 307238 h 307238"/>
                <a:gd name="connsiteX1" fmla="*/ 0 w 921716"/>
                <a:gd name="connsiteY1" fmla="*/ 0 h 307238"/>
                <a:gd name="connsiteX2" fmla="*/ 921716 w 921716"/>
                <a:gd name="connsiteY2" fmla="*/ 299923 h 307238"/>
                <a:gd name="connsiteX3" fmla="*/ 263348 w 921716"/>
                <a:gd name="connsiteY3" fmla="*/ 307238 h 307238"/>
              </a:gdLst>
              <a:ahLst/>
              <a:cxnLst>
                <a:cxn ang="0">
                  <a:pos x="connsiteX0" y="connsiteY0"/>
                </a:cxn>
                <a:cxn ang="0">
                  <a:pos x="connsiteX1" y="connsiteY1"/>
                </a:cxn>
                <a:cxn ang="0">
                  <a:pos x="connsiteX2" y="connsiteY2"/>
                </a:cxn>
                <a:cxn ang="0">
                  <a:pos x="connsiteX3" y="connsiteY3"/>
                </a:cxn>
              </a:cxnLst>
              <a:rect l="l" t="t" r="r" b="b"/>
              <a:pathLst>
                <a:path w="921716" h="307238">
                  <a:moveTo>
                    <a:pt x="263348" y="307238"/>
                  </a:moveTo>
                  <a:lnTo>
                    <a:pt x="0" y="0"/>
                  </a:lnTo>
                  <a:lnTo>
                    <a:pt x="921716" y="299923"/>
                  </a:lnTo>
                  <a:lnTo>
                    <a:pt x="263348" y="307238"/>
                  </a:lnTo>
                  <a:close/>
                </a:path>
              </a:pathLst>
            </a:cu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12" name="Teardrop 6">
            <a:extLst>
              <a:ext uri="{FF2B5EF4-FFF2-40B4-BE49-F238E27FC236}">
                <a16:creationId xmlns:a16="http://schemas.microsoft.com/office/drawing/2014/main" id="{30D8C08D-4EF0-4908-9933-B6C072FC3FF9}"/>
              </a:ext>
            </a:extLst>
          </p:cNvPr>
          <p:cNvSpPr/>
          <p:nvPr/>
        </p:nvSpPr>
        <p:spPr>
          <a:xfrm rot="8100000">
            <a:off x="543672" y="342943"/>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pic>
        <p:nvPicPr>
          <p:cNvPr id="13" name="Imagen 12" descr="Mapa&#10;&#10;Descripción generada automáticamente">
            <a:extLst>
              <a:ext uri="{FF2B5EF4-FFF2-40B4-BE49-F238E27FC236}">
                <a16:creationId xmlns:a16="http://schemas.microsoft.com/office/drawing/2014/main" id="{6CD26B40-B3A5-4501-88A3-02CE7954EA5D}"/>
              </a:ext>
            </a:extLst>
          </p:cNvPr>
          <p:cNvPicPr/>
          <p:nvPr/>
        </p:nvPicPr>
        <p:blipFill rotWithShape="1">
          <a:blip r:embed="rId3">
            <a:extLst>
              <a:ext uri="{28A0092B-C50C-407E-A947-70E740481C1C}">
                <a14:useLocalDpi xmlns:a14="http://schemas.microsoft.com/office/drawing/2010/main" val="0"/>
              </a:ext>
            </a:extLst>
          </a:blip>
          <a:srcRect t="1011" b="3283"/>
          <a:stretch/>
        </p:blipFill>
        <p:spPr bwMode="auto">
          <a:xfrm>
            <a:off x="-22819" y="1300285"/>
            <a:ext cx="4536504" cy="5271421"/>
          </a:xfrm>
          <a:prstGeom prst="rect">
            <a:avLst/>
          </a:prstGeom>
          <a:ln>
            <a:noFill/>
          </a:ln>
          <a:extLst>
            <a:ext uri="{53640926-AAD7-44D8-BBD7-CCE9431645EC}">
              <a14:shadowObscured xmlns:a14="http://schemas.microsoft.com/office/drawing/2010/main"/>
            </a:ext>
          </a:extLst>
        </p:spPr>
      </p:pic>
      <p:pic>
        <p:nvPicPr>
          <p:cNvPr id="15" name="Imagen 14" descr="Mapa&#10;&#10;Descripción generada automáticamente">
            <a:extLst>
              <a:ext uri="{FF2B5EF4-FFF2-40B4-BE49-F238E27FC236}">
                <a16:creationId xmlns:a16="http://schemas.microsoft.com/office/drawing/2014/main" id="{5A1F5A44-361E-4A75-9AEB-8A001E2448D1}"/>
              </a:ext>
            </a:extLst>
          </p:cNvPr>
          <p:cNvPicPr/>
          <p:nvPr/>
        </p:nvPicPr>
        <p:blipFill rotWithShape="1">
          <a:blip r:embed="rId4">
            <a:extLst>
              <a:ext uri="{28A0092B-C50C-407E-A947-70E740481C1C}">
                <a14:useLocalDpi xmlns:a14="http://schemas.microsoft.com/office/drawing/2010/main" val="0"/>
              </a:ext>
            </a:extLst>
          </a:blip>
          <a:srcRect t="851" b="2978"/>
          <a:stretch/>
        </p:blipFill>
        <p:spPr bwMode="auto">
          <a:xfrm>
            <a:off x="7788859" y="1236419"/>
            <a:ext cx="4320480" cy="5271421"/>
          </a:xfrm>
          <a:prstGeom prst="rect">
            <a:avLst/>
          </a:prstGeom>
          <a:ln>
            <a:noFill/>
          </a:ln>
          <a:extLst>
            <a:ext uri="{53640926-AAD7-44D8-BBD7-CCE9431645EC}">
              <a14:shadowObscured xmlns:a14="http://schemas.microsoft.com/office/drawing/2010/main"/>
            </a:ext>
          </a:extLst>
        </p:spPr>
      </p:pic>
      <p:grpSp>
        <p:nvGrpSpPr>
          <p:cNvPr id="20" name="Group 3">
            <a:extLst>
              <a:ext uri="{FF2B5EF4-FFF2-40B4-BE49-F238E27FC236}">
                <a16:creationId xmlns:a16="http://schemas.microsoft.com/office/drawing/2014/main" id="{097B6AA0-2437-43A0-B1DF-AFF72F66C07E}"/>
              </a:ext>
            </a:extLst>
          </p:cNvPr>
          <p:cNvGrpSpPr/>
          <p:nvPr/>
        </p:nvGrpSpPr>
        <p:grpSpPr>
          <a:xfrm rot="4059857">
            <a:off x="5130606" y="3200758"/>
            <a:ext cx="2064230" cy="3816074"/>
            <a:chOff x="1346080" y="1679019"/>
            <a:chExt cx="2230148" cy="4276991"/>
          </a:xfrm>
        </p:grpSpPr>
        <p:sp>
          <p:nvSpPr>
            <p:cNvPr id="21" name="Oval 4">
              <a:extLst>
                <a:ext uri="{FF2B5EF4-FFF2-40B4-BE49-F238E27FC236}">
                  <a16:creationId xmlns:a16="http://schemas.microsoft.com/office/drawing/2014/main" id="{EAC7969A-0D5E-4166-B127-F7A39A72424D}"/>
                </a:ext>
              </a:extLst>
            </p:cNvPr>
            <p:cNvSpPr/>
            <p:nvPr/>
          </p:nvSpPr>
          <p:spPr>
            <a:xfrm>
              <a:off x="1346080" y="3725862"/>
              <a:ext cx="2230148" cy="2230148"/>
            </a:xfrm>
            <a:prstGeom prst="ellips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2" name="Oval 5">
              <a:extLst>
                <a:ext uri="{FF2B5EF4-FFF2-40B4-BE49-F238E27FC236}">
                  <a16:creationId xmlns:a16="http://schemas.microsoft.com/office/drawing/2014/main" id="{B26E3405-4A68-40D0-B0A7-0821AF470EEA}"/>
                </a:ext>
              </a:extLst>
            </p:cNvPr>
            <p:cNvSpPr/>
            <p:nvPr/>
          </p:nvSpPr>
          <p:spPr>
            <a:xfrm>
              <a:off x="2047154" y="1679019"/>
              <a:ext cx="828000" cy="828000"/>
            </a:xfrm>
            <a:prstGeom prst="ellips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3" name="Trapezoid 18">
              <a:extLst>
                <a:ext uri="{FF2B5EF4-FFF2-40B4-BE49-F238E27FC236}">
                  <a16:creationId xmlns:a16="http://schemas.microsoft.com/office/drawing/2014/main" id="{D162B279-6633-4447-A61F-425EA53C0F7F}"/>
                </a:ext>
              </a:extLst>
            </p:cNvPr>
            <p:cNvSpPr/>
            <p:nvPr/>
          </p:nvSpPr>
          <p:spPr>
            <a:xfrm rot="10800000">
              <a:off x="2181508" y="2446187"/>
              <a:ext cx="561625" cy="1287278"/>
            </a:xfrm>
            <a:custGeom>
              <a:avLst/>
              <a:gdLst>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5624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51725 w 561625"/>
                <a:gd name="connsiteY7" fmla="*/ 751601 h 1493920"/>
                <a:gd name="connsiteX8" fmla="*/ 561624 w 561625"/>
                <a:gd name="connsiteY8" fmla="*/ 1493920 h 1493920"/>
                <a:gd name="connsiteX0" fmla="*/ 561624 w 569514"/>
                <a:gd name="connsiteY0" fmla="*/ 1493920 h 1493920"/>
                <a:gd name="connsiteX1" fmla="*/ 0 w 569514"/>
                <a:gd name="connsiteY1" fmla="*/ 1493920 h 1493920"/>
                <a:gd name="connsiteX2" fmla="*/ 217214 w 569514"/>
                <a:gd name="connsiteY2" fmla="*/ 746960 h 1493920"/>
                <a:gd name="connsiteX3" fmla="*/ 217215 w 569514"/>
                <a:gd name="connsiteY3" fmla="*/ 746960 h 1493920"/>
                <a:gd name="connsiteX4" fmla="*/ 1 w 569514"/>
                <a:gd name="connsiteY4" fmla="*/ 0 h 1493920"/>
                <a:gd name="connsiteX5" fmla="*/ 561625 w 569514"/>
                <a:gd name="connsiteY5" fmla="*/ 0 h 1493920"/>
                <a:gd name="connsiteX6" fmla="*/ 344411 w 569514"/>
                <a:gd name="connsiteY6" fmla="*/ 746960 h 1493920"/>
                <a:gd name="connsiteX7" fmla="*/ 561624 w 569514"/>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625" h="1493920">
                  <a:moveTo>
                    <a:pt x="561624" y="1493920"/>
                  </a:moveTo>
                  <a:cubicBezTo>
                    <a:pt x="359012" y="1372360"/>
                    <a:pt x="211131" y="1397337"/>
                    <a:pt x="0" y="1493920"/>
                  </a:cubicBezTo>
                  <a:cubicBezTo>
                    <a:pt x="141899" y="1370371"/>
                    <a:pt x="214303" y="1056261"/>
                    <a:pt x="217214" y="746960"/>
                  </a:cubicBezTo>
                  <a:cubicBezTo>
                    <a:pt x="206989" y="446938"/>
                    <a:pt x="163845" y="100411"/>
                    <a:pt x="1" y="0"/>
                  </a:cubicBezTo>
                  <a:lnTo>
                    <a:pt x="561625" y="0"/>
                  </a:lnTo>
                  <a:cubicBezTo>
                    <a:pt x="405095" y="72746"/>
                    <a:pt x="343664" y="516531"/>
                    <a:pt x="344411" y="746960"/>
                  </a:cubicBezTo>
                  <a:cubicBezTo>
                    <a:pt x="355383" y="1023785"/>
                    <a:pt x="439804" y="1383402"/>
                    <a:pt x="561624" y="149392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4" name="TextBox 51">
            <a:extLst>
              <a:ext uri="{FF2B5EF4-FFF2-40B4-BE49-F238E27FC236}">
                <a16:creationId xmlns:a16="http://schemas.microsoft.com/office/drawing/2014/main" id="{635C281C-AECD-44A2-990B-675564A5D348}"/>
              </a:ext>
            </a:extLst>
          </p:cNvPr>
          <p:cNvSpPr txBox="1"/>
          <p:nvPr/>
        </p:nvSpPr>
        <p:spPr>
          <a:xfrm>
            <a:off x="7427652" y="4200803"/>
            <a:ext cx="324747" cy="646331"/>
          </a:xfrm>
          <a:prstGeom prst="rect">
            <a:avLst/>
          </a:prstGeom>
          <a:noFill/>
        </p:spPr>
        <p:txBody>
          <a:bodyPr wrap="square" rtlCol="0" anchor="ctr">
            <a:spAutoFit/>
          </a:bodyPr>
          <a:lstStyle/>
          <a:p>
            <a:pPr algn="ctr"/>
            <a:r>
              <a:rPr lang="en-US" altLang="ko-KR" sz="3600" b="1" dirty="0">
                <a:solidFill>
                  <a:schemeClr val="accent3"/>
                </a:solidFill>
                <a:cs typeface="Arial" pitchFamily="34" charset="0"/>
              </a:rPr>
              <a:t>C</a:t>
            </a:r>
            <a:endParaRPr lang="ko-KR" altLang="en-US" sz="3600" b="1" dirty="0">
              <a:solidFill>
                <a:schemeClr val="accent3"/>
              </a:solidFill>
              <a:cs typeface="Arial" pitchFamily="34" charset="0"/>
            </a:endParaRPr>
          </a:p>
        </p:txBody>
      </p:sp>
      <p:sp>
        <p:nvSpPr>
          <p:cNvPr id="25" name="TextBox 57">
            <a:extLst>
              <a:ext uri="{FF2B5EF4-FFF2-40B4-BE49-F238E27FC236}">
                <a16:creationId xmlns:a16="http://schemas.microsoft.com/office/drawing/2014/main" id="{9C71E3F8-862A-448C-B352-7FA3172F3F98}"/>
              </a:ext>
            </a:extLst>
          </p:cNvPr>
          <p:cNvSpPr txBox="1"/>
          <p:nvPr/>
        </p:nvSpPr>
        <p:spPr>
          <a:xfrm>
            <a:off x="4576436" y="4731682"/>
            <a:ext cx="1755529" cy="1465979"/>
          </a:xfrm>
          <a:prstGeom prst="rect">
            <a:avLst/>
          </a:prstGeom>
          <a:noFill/>
        </p:spPr>
        <p:txBody>
          <a:bodyPr wrap="square" rtlCol="0">
            <a:spAutoFit/>
          </a:bodyPr>
          <a:lstStyle/>
          <a:p>
            <a:pPr>
              <a:lnSpc>
                <a:spcPct val="107000"/>
              </a:lnSpc>
              <a:spcAft>
                <a:spcPts val="800"/>
              </a:spcAft>
            </a:pPr>
            <a:r>
              <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 puntos donde es posible la utilización de FINTECH, distribuidos en 5 entidades bancarias, 4 cooperativas de ahorro y crédito y 2 centros comerciales.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6" name="Group 7">
            <a:extLst>
              <a:ext uri="{FF2B5EF4-FFF2-40B4-BE49-F238E27FC236}">
                <a16:creationId xmlns:a16="http://schemas.microsoft.com/office/drawing/2014/main" id="{DA317D8D-4D0A-4421-9AE8-CBCE48C9108F}"/>
              </a:ext>
            </a:extLst>
          </p:cNvPr>
          <p:cNvGrpSpPr/>
          <p:nvPr/>
        </p:nvGrpSpPr>
        <p:grpSpPr>
          <a:xfrm rot="14620423">
            <a:off x="5070771" y="897731"/>
            <a:ext cx="2018318" cy="3806794"/>
            <a:chOff x="1346080" y="1679019"/>
            <a:chExt cx="2230148" cy="4276991"/>
          </a:xfrm>
          <a:solidFill>
            <a:schemeClr val="accent1"/>
          </a:solidFill>
        </p:grpSpPr>
        <p:sp>
          <p:nvSpPr>
            <p:cNvPr id="27" name="Oval 8">
              <a:extLst>
                <a:ext uri="{FF2B5EF4-FFF2-40B4-BE49-F238E27FC236}">
                  <a16:creationId xmlns:a16="http://schemas.microsoft.com/office/drawing/2014/main" id="{7F114408-C346-436B-9B00-2EE591975B66}"/>
                </a:ext>
              </a:extLst>
            </p:cNvPr>
            <p:cNvSpPr/>
            <p:nvPr/>
          </p:nvSpPr>
          <p:spPr>
            <a:xfrm>
              <a:off x="1346080" y="3725862"/>
              <a:ext cx="2230148" cy="2230148"/>
            </a:xfrm>
            <a:prstGeom prst="ellipse">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8" name="Oval 9">
              <a:extLst>
                <a:ext uri="{FF2B5EF4-FFF2-40B4-BE49-F238E27FC236}">
                  <a16:creationId xmlns:a16="http://schemas.microsoft.com/office/drawing/2014/main" id="{71BE84E8-7B22-44A2-8900-2C91A4991354}"/>
                </a:ext>
              </a:extLst>
            </p:cNvPr>
            <p:cNvSpPr/>
            <p:nvPr/>
          </p:nvSpPr>
          <p:spPr>
            <a:xfrm>
              <a:off x="2047154" y="1679019"/>
              <a:ext cx="828000" cy="828000"/>
            </a:xfrm>
            <a:prstGeom prst="ellipse">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9" name="Trapezoid 18">
              <a:extLst>
                <a:ext uri="{FF2B5EF4-FFF2-40B4-BE49-F238E27FC236}">
                  <a16:creationId xmlns:a16="http://schemas.microsoft.com/office/drawing/2014/main" id="{7D389897-8053-48E8-B3F5-848F7935117C}"/>
                </a:ext>
              </a:extLst>
            </p:cNvPr>
            <p:cNvSpPr/>
            <p:nvPr/>
          </p:nvSpPr>
          <p:spPr>
            <a:xfrm rot="10800000">
              <a:off x="2180336" y="2427428"/>
              <a:ext cx="561625" cy="1313819"/>
            </a:xfrm>
            <a:custGeom>
              <a:avLst/>
              <a:gdLst>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5624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51725 w 561625"/>
                <a:gd name="connsiteY7" fmla="*/ 751601 h 1493920"/>
                <a:gd name="connsiteX8" fmla="*/ 561624 w 561625"/>
                <a:gd name="connsiteY8" fmla="*/ 1493920 h 1493920"/>
                <a:gd name="connsiteX0" fmla="*/ 561624 w 569514"/>
                <a:gd name="connsiteY0" fmla="*/ 1493920 h 1493920"/>
                <a:gd name="connsiteX1" fmla="*/ 0 w 569514"/>
                <a:gd name="connsiteY1" fmla="*/ 1493920 h 1493920"/>
                <a:gd name="connsiteX2" fmla="*/ 217214 w 569514"/>
                <a:gd name="connsiteY2" fmla="*/ 746960 h 1493920"/>
                <a:gd name="connsiteX3" fmla="*/ 217215 w 569514"/>
                <a:gd name="connsiteY3" fmla="*/ 746960 h 1493920"/>
                <a:gd name="connsiteX4" fmla="*/ 1 w 569514"/>
                <a:gd name="connsiteY4" fmla="*/ 0 h 1493920"/>
                <a:gd name="connsiteX5" fmla="*/ 561625 w 569514"/>
                <a:gd name="connsiteY5" fmla="*/ 0 h 1493920"/>
                <a:gd name="connsiteX6" fmla="*/ 344411 w 569514"/>
                <a:gd name="connsiteY6" fmla="*/ 746960 h 1493920"/>
                <a:gd name="connsiteX7" fmla="*/ 561624 w 569514"/>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625" h="1493920">
                  <a:moveTo>
                    <a:pt x="561624" y="1493920"/>
                  </a:moveTo>
                  <a:cubicBezTo>
                    <a:pt x="326418" y="1356768"/>
                    <a:pt x="245041" y="1353336"/>
                    <a:pt x="0" y="1493920"/>
                  </a:cubicBezTo>
                  <a:cubicBezTo>
                    <a:pt x="141899" y="1370371"/>
                    <a:pt x="214303" y="1056261"/>
                    <a:pt x="217214" y="746960"/>
                  </a:cubicBezTo>
                  <a:cubicBezTo>
                    <a:pt x="206989" y="446938"/>
                    <a:pt x="163845" y="100411"/>
                    <a:pt x="1" y="0"/>
                  </a:cubicBezTo>
                  <a:lnTo>
                    <a:pt x="561625" y="0"/>
                  </a:lnTo>
                  <a:cubicBezTo>
                    <a:pt x="405095" y="72746"/>
                    <a:pt x="343664" y="516531"/>
                    <a:pt x="344411" y="746960"/>
                  </a:cubicBezTo>
                  <a:cubicBezTo>
                    <a:pt x="355383" y="1023785"/>
                    <a:pt x="439804" y="1383402"/>
                    <a:pt x="561624" y="149392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30" name="TextBox 52">
            <a:extLst>
              <a:ext uri="{FF2B5EF4-FFF2-40B4-BE49-F238E27FC236}">
                <a16:creationId xmlns:a16="http://schemas.microsoft.com/office/drawing/2014/main" id="{D0A1408F-342A-47F5-9ACD-66EEDB131AD9}"/>
              </a:ext>
            </a:extLst>
          </p:cNvPr>
          <p:cNvSpPr txBox="1"/>
          <p:nvPr/>
        </p:nvSpPr>
        <p:spPr>
          <a:xfrm>
            <a:off x="4513685" y="3172169"/>
            <a:ext cx="335596" cy="646331"/>
          </a:xfrm>
          <a:prstGeom prst="rect">
            <a:avLst/>
          </a:prstGeom>
          <a:noFill/>
        </p:spPr>
        <p:txBody>
          <a:bodyPr wrap="square" rtlCol="0" anchor="ctr">
            <a:spAutoFit/>
          </a:bodyPr>
          <a:lstStyle/>
          <a:p>
            <a:pPr algn="ctr"/>
            <a:r>
              <a:rPr lang="en-US" altLang="ko-KR" sz="3600" b="1" dirty="0">
                <a:solidFill>
                  <a:schemeClr val="accent4"/>
                </a:solidFill>
                <a:cs typeface="Arial" pitchFamily="34" charset="0"/>
              </a:rPr>
              <a:t>N</a:t>
            </a:r>
            <a:endParaRPr lang="ko-KR" altLang="en-US" sz="3600" b="1" dirty="0">
              <a:solidFill>
                <a:schemeClr val="accent4"/>
              </a:solidFill>
              <a:cs typeface="Arial" pitchFamily="34" charset="0"/>
            </a:endParaRPr>
          </a:p>
        </p:txBody>
      </p:sp>
      <p:sp>
        <p:nvSpPr>
          <p:cNvPr id="32" name="CuadroTexto 31">
            <a:extLst>
              <a:ext uri="{FF2B5EF4-FFF2-40B4-BE49-F238E27FC236}">
                <a16:creationId xmlns:a16="http://schemas.microsoft.com/office/drawing/2014/main" id="{FD5C8605-A339-4922-9264-714BF42F075B}"/>
              </a:ext>
            </a:extLst>
          </p:cNvPr>
          <p:cNvSpPr txBox="1"/>
          <p:nvPr/>
        </p:nvSpPr>
        <p:spPr>
          <a:xfrm>
            <a:off x="6131796" y="1772816"/>
            <a:ext cx="1657063" cy="1661993"/>
          </a:xfrm>
          <a:prstGeom prst="rect">
            <a:avLst/>
          </a:prstGeom>
          <a:noFill/>
        </p:spPr>
        <p:txBody>
          <a:bodyPr wrap="square" rtlCol="0">
            <a:spAutoFit/>
          </a:bodyPr>
          <a:lstStyle/>
          <a:p>
            <a:r>
              <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 posibles puntos para la utilización de servicios FINTECH, 7 entidades bancarias, 4 cooperativas de ahorro y crédito y 1 centro comercial.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sp>
        <p:nvSpPr>
          <p:cNvPr id="31" name="CuadroTexto 30">
            <a:extLst>
              <a:ext uri="{FF2B5EF4-FFF2-40B4-BE49-F238E27FC236}">
                <a16:creationId xmlns:a16="http://schemas.microsoft.com/office/drawing/2014/main" id="{FEEA05C2-518C-4487-AD27-BA45A35EB330}"/>
              </a:ext>
            </a:extLst>
          </p:cNvPr>
          <p:cNvSpPr txBox="1"/>
          <p:nvPr/>
        </p:nvSpPr>
        <p:spPr>
          <a:xfrm>
            <a:off x="509251" y="40313"/>
            <a:ext cx="3395872" cy="923330"/>
          </a:xfrm>
          <a:prstGeom prst="rect">
            <a:avLst/>
          </a:prstGeom>
          <a:noFill/>
        </p:spPr>
        <p:txBody>
          <a:bodyPr wrap="square">
            <a:spAutoFit/>
          </a:bodyPr>
          <a:lstStyle/>
          <a:p>
            <a:pPr lvl="1">
              <a:spcBef>
                <a:spcPts val="600"/>
              </a:spcBef>
              <a:spcAft>
                <a:spcPts val="600"/>
              </a:spcAft>
            </a:pPr>
            <a:r>
              <a:rPr lang="es-EC" sz="1800" b="1" dirty="0">
                <a:solidFill>
                  <a:schemeClr val="bg1"/>
                </a:solidFill>
                <a:latin typeface="Times New Roman" panose="02020603050405020304" pitchFamily="18" charset="0"/>
                <a:cs typeface="Times New Roman" panose="02020603050405020304" pitchFamily="18" charset="0"/>
              </a:rPr>
              <a:t>Mapeo de los Posibles Puntos de uso FINTECH por Conjunto Residencial</a:t>
            </a:r>
          </a:p>
        </p:txBody>
      </p:sp>
    </p:spTree>
    <p:extLst>
      <p:ext uri="{BB962C8B-B14F-4D97-AF65-F5344CB8AC3E}">
        <p14:creationId xmlns:p14="http://schemas.microsoft.com/office/powerpoint/2010/main" val="18889754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CB578F79-EF3E-4B20-969D-DB10A47F7308}"/>
              </a:ext>
            </a:extLst>
          </p:cNvPr>
          <p:cNvSpPr/>
          <p:nvPr/>
        </p:nvSpPr>
        <p:spPr>
          <a:xfrm>
            <a:off x="0" y="5932066"/>
            <a:ext cx="12190413" cy="9259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7" name="Group 30">
            <a:extLst>
              <a:ext uri="{FF2B5EF4-FFF2-40B4-BE49-F238E27FC236}">
                <a16:creationId xmlns:a16="http://schemas.microsoft.com/office/drawing/2014/main" id="{F8D0D7B6-B861-4D3F-807C-3A7BD6CB2143}"/>
              </a:ext>
            </a:extLst>
          </p:cNvPr>
          <p:cNvGrpSpPr/>
          <p:nvPr/>
        </p:nvGrpSpPr>
        <p:grpSpPr>
          <a:xfrm>
            <a:off x="219967" y="0"/>
            <a:ext cx="4154169" cy="1200328"/>
            <a:chOff x="3659401" y="1564832"/>
            <a:chExt cx="1663577" cy="1405835"/>
          </a:xfrm>
          <a:solidFill>
            <a:srgbClr val="0070C0"/>
          </a:solidFill>
        </p:grpSpPr>
        <p:sp>
          <p:nvSpPr>
            <p:cNvPr id="9" name="Rectangle 4">
              <a:extLst>
                <a:ext uri="{FF2B5EF4-FFF2-40B4-BE49-F238E27FC236}">
                  <a16:creationId xmlns:a16="http://schemas.microsoft.com/office/drawing/2014/main" id="{C3488D74-1766-461D-838E-DF85C0278471}"/>
                </a:ext>
              </a:extLst>
            </p:cNvPr>
            <p:cNvSpPr/>
            <p:nvPr/>
          </p:nvSpPr>
          <p:spPr>
            <a:xfrm>
              <a:off x="3659401" y="1564832"/>
              <a:ext cx="1663577" cy="1080443"/>
            </a:xfrm>
            <a:prstGeom prst="rect">
              <a:avLst/>
            </a:pr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0" name="Isosceles Triangle 9">
              <a:extLst>
                <a:ext uri="{FF2B5EF4-FFF2-40B4-BE49-F238E27FC236}">
                  <a16:creationId xmlns:a16="http://schemas.microsoft.com/office/drawing/2014/main" id="{BD08EF58-A3CA-47E7-9B6F-490B5D78B9AA}"/>
                </a:ext>
              </a:extLst>
            </p:cNvPr>
            <p:cNvSpPr/>
            <p:nvPr/>
          </p:nvSpPr>
          <p:spPr>
            <a:xfrm rot="10800000" flipH="1">
              <a:off x="4401262" y="2663429"/>
              <a:ext cx="921716" cy="307238"/>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402336 w 1060704"/>
                <a:gd name="connsiteY0" fmla="*/ 921715 h 921715"/>
                <a:gd name="connsiteX1" fmla="*/ 0 w 1060704"/>
                <a:gd name="connsiteY1" fmla="*/ 0 h 921715"/>
                <a:gd name="connsiteX2" fmla="*/ 1060704 w 1060704"/>
                <a:gd name="connsiteY2" fmla="*/ 914400 h 921715"/>
                <a:gd name="connsiteX3" fmla="*/ 402336 w 1060704"/>
                <a:gd name="connsiteY3" fmla="*/ 921715 h 921715"/>
                <a:gd name="connsiteX0" fmla="*/ 263348 w 921716"/>
                <a:gd name="connsiteY0" fmla="*/ 307238 h 307238"/>
                <a:gd name="connsiteX1" fmla="*/ 0 w 921716"/>
                <a:gd name="connsiteY1" fmla="*/ 0 h 307238"/>
                <a:gd name="connsiteX2" fmla="*/ 921716 w 921716"/>
                <a:gd name="connsiteY2" fmla="*/ 299923 h 307238"/>
                <a:gd name="connsiteX3" fmla="*/ 263348 w 921716"/>
                <a:gd name="connsiteY3" fmla="*/ 307238 h 307238"/>
              </a:gdLst>
              <a:ahLst/>
              <a:cxnLst>
                <a:cxn ang="0">
                  <a:pos x="connsiteX0" y="connsiteY0"/>
                </a:cxn>
                <a:cxn ang="0">
                  <a:pos x="connsiteX1" y="connsiteY1"/>
                </a:cxn>
                <a:cxn ang="0">
                  <a:pos x="connsiteX2" y="connsiteY2"/>
                </a:cxn>
                <a:cxn ang="0">
                  <a:pos x="connsiteX3" y="connsiteY3"/>
                </a:cxn>
              </a:cxnLst>
              <a:rect l="l" t="t" r="r" b="b"/>
              <a:pathLst>
                <a:path w="921716" h="307238">
                  <a:moveTo>
                    <a:pt x="263348" y="307238"/>
                  </a:moveTo>
                  <a:lnTo>
                    <a:pt x="0" y="0"/>
                  </a:lnTo>
                  <a:lnTo>
                    <a:pt x="921716" y="299923"/>
                  </a:lnTo>
                  <a:lnTo>
                    <a:pt x="263348" y="307238"/>
                  </a:lnTo>
                  <a:close/>
                </a:path>
              </a:pathLst>
            </a:cu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12" name="Teardrop 6">
            <a:extLst>
              <a:ext uri="{FF2B5EF4-FFF2-40B4-BE49-F238E27FC236}">
                <a16:creationId xmlns:a16="http://schemas.microsoft.com/office/drawing/2014/main" id="{30D8C08D-4EF0-4908-9933-B6C072FC3FF9}"/>
              </a:ext>
            </a:extLst>
          </p:cNvPr>
          <p:cNvSpPr/>
          <p:nvPr/>
        </p:nvSpPr>
        <p:spPr>
          <a:xfrm rot="8100000">
            <a:off x="543672" y="342943"/>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grpSp>
        <p:nvGrpSpPr>
          <p:cNvPr id="20" name="Group 3">
            <a:extLst>
              <a:ext uri="{FF2B5EF4-FFF2-40B4-BE49-F238E27FC236}">
                <a16:creationId xmlns:a16="http://schemas.microsoft.com/office/drawing/2014/main" id="{097B6AA0-2437-43A0-B1DF-AFF72F66C07E}"/>
              </a:ext>
            </a:extLst>
          </p:cNvPr>
          <p:cNvGrpSpPr/>
          <p:nvPr/>
        </p:nvGrpSpPr>
        <p:grpSpPr>
          <a:xfrm rot="4059857">
            <a:off x="5130606" y="3200758"/>
            <a:ext cx="2064230" cy="3816074"/>
            <a:chOff x="1346080" y="1679019"/>
            <a:chExt cx="2230148" cy="4276991"/>
          </a:xfrm>
        </p:grpSpPr>
        <p:sp>
          <p:nvSpPr>
            <p:cNvPr id="21" name="Oval 4">
              <a:extLst>
                <a:ext uri="{FF2B5EF4-FFF2-40B4-BE49-F238E27FC236}">
                  <a16:creationId xmlns:a16="http://schemas.microsoft.com/office/drawing/2014/main" id="{EAC7969A-0D5E-4166-B127-F7A39A72424D}"/>
                </a:ext>
              </a:extLst>
            </p:cNvPr>
            <p:cNvSpPr/>
            <p:nvPr/>
          </p:nvSpPr>
          <p:spPr>
            <a:xfrm>
              <a:off x="1346080" y="3725862"/>
              <a:ext cx="2230148" cy="2230148"/>
            </a:xfrm>
            <a:prstGeom prst="ellips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2" name="Oval 5">
              <a:extLst>
                <a:ext uri="{FF2B5EF4-FFF2-40B4-BE49-F238E27FC236}">
                  <a16:creationId xmlns:a16="http://schemas.microsoft.com/office/drawing/2014/main" id="{B26E3405-4A68-40D0-B0A7-0821AF470EEA}"/>
                </a:ext>
              </a:extLst>
            </p:cNvPr>
            <p:cNvSpPr/>
            <p:nvPr/>
          </p:nvSpPr>
          <p:spPr>
            <a:xfrm>
              <a:off x="2047154" y="1679019"/>
              <a:ext cx="828000" cy="828000"/>
            </a:xfrm>
            <a:prstGeom prst="ellips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3" name="Trapezoid 18">
              <a:extLst>
                <a:ext uri="{FF2B5EF4-FFF2-40B4-BE49-F238E27FC236}">
                  <a16:creationId xmlns:a16="http://schemas.microsoft.com/office/drawing/2014/main" id="{D162B279-6633-4447-A61F-425EA53C0F7F}"/>
                </a:ext>
              </a:extLst>
            </p:cNvPr>
            <p:cNvSpPr/>
            <p:nvPr/>
          </p:nvSpPr>
          <p:spPr>
            <a:xfrm rot="10800000">
              <a:off x="2181508" y="2446187"/>
              <a:ext cx="561625" cy="1287278"/>
            </a:xfrm>
            <a:custGeom>
              <a:avLst/>
              <a:gdLst>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5624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51725 w 561625"/>
                <a:gd name="connsiteY7" fmla="*/ 751601 h 1493920"/>
                <a:gd name="connsiteX8" fmla="*/ 561624 w 561625"/>
                <a:gd name="connsiteY8" fmla="*/ 1493920 h 1493920"/>
                <a:gd name="connsiteX0" fmla="*/ 561624 w 569514"/>
                <a:gd name="connsiteY0" fmla="*/ 1493920 h 1493920"/>
                <a:gd name="connsiteX1" fmla="*/ 0 w 569514"/>
                <a:gd name="connsiteY1" fmla="*/ 1493920 h 1493920"/>
                <a:gd name="connsiteX2" fmla="*/ 217214 w 569514"/>
                <a:gd name="connsiteY2" fmla="*/ 746960 h 1493920"/>
                <a:gd name="connsiteX3" fmla="*/ 217215 w 569514"/>
                <a:gd name="connsiteY3" fmla="*/ 746960 h 1493920"/>
                <a:gd name="connsiteX4" fmla="*/ 1 w 569514"/>
                <a:gd name="connsiteY4" fmla="*/ 0 h 1493920"/>
                <a:gd name="connsiteX5" fmla="*/ 561625 w 569514"/>
                <a:gd name="connsiteY5" fmla="*/ 0 h 1493920"/>
                <a:gd name="connsiteX6" fmla="*/ 344411 w 569514"/>
                <a:gd name="connsiteY6" fmla="*/ 746960 h 1493920"/>
                <a:gd name="connsiteX7" fmla="*/ 561624 w 569514"/>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625" h="1493920">
                  <a:moveTo>
                    <a:pt x="561624" y="1493920"/>
                  </a:moveTo>
                  <a:cubicBezTo>
                    <a:pt x="359012" y="1372360"/>
                    <a:pt x="211131" y="1397337"/>
                    <a:pt x="0" y="1493920"/>
                  </a:cubicBezTo>
                  <a:cubicBezTo>
                    <a:pt x="141899" y="1370371"/>
                    <a:pt x="214303" y="1056261"/>
                    <a:pt x="217214" y="746960"/>
                  </a:cubicBezTo>
                  <a:cubicBezTo>
                    <a:pt x="206989" y="446938"/>
                    <a:pt x="163845" y="100411"/>
                    <a:pt x="1" y="0"/>
                  </a:cubicBezTo>
                  <a:lnTo>
                    <a:pt x="561625" y="0"/>
                  </a:lnTo>
                  <a:cubicBezTo>
                    <a:pt x="405095" y="72746"/>
                    <a:pt x="343664" y="516531"/>
                    <a:pt x="344411" y="746960"/>
                  </a:cubicBezTo>
                  <a:cubicBezTo>
                    <a:pt x="355383" y="1023785"/>
                    <a:pt x="439804" y="1383402"/>
                    <a:pt x="561624" y="149392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4" name="TextBox 51">
            <a:extLst>
              <a:ext uri="{FF2B5EF4-FFF2-40B4-BE49-F238E27FC236}">
                <a16:creationId xmlns:a16="http://schemas.microsoft.com/office/drawing/2014/main" id="{635C281C-AECD-44A2-990B-675564A5D348}"/>
              </a:ext>
            </a:extLst>
          </p:cNvPr>
          <p:cNvSpPr txBox="1"/>
          <p:nvPr/>
        </p:nvSpPr>
        <p:spPr>
          <a:xfrm>
            <a:off x="7427652" y="4200803"/>
            <a:ext cx="324747" cy="646331"/>
          </a:xfrm>
          <a:prstGeom prst="rect">
            <a:avLst/>
          </a:prstGeom>
          <a:noFill/>
        </p:spPr>
        <p:txBody>
          <a:bodyPr wrap="square" rtlCol="0" anchor="ctr">
            <a:spAutoFit/>
          </a:bodyPr>
          <a:lstStyle/>
          <a:p>
            <a:pPr algn="ctr"/>
            <a:r>
              <a:rPr lang="en-US" altLang="ko-KR" sz="3600" b="1" dirty="0">
                <a:solidFill>
                  <a:schemeClr val="accent3"/>
                </a:solidFill>
                <a:cs typeface="Arial" pitchFamily="34" charset="0"/>
              </a:rPr>
              <a:t>V</a:t>
            </a:r>
            <a:endParaRPr lang="ko-KR" altLang="en-US" sz="3600" b="1" dirty="0">
              <a:solidFill>
                <a:schemeClr val="accent3"/>
              </a:solidFill>
              <a:cs typeface="Arial" pitchFamily="34" charset="0"/>
            </a:endParaRPr>
          </a:p>
        </p:txBody>
      </p:sp>
      <p:sp>
        <p:nvSpPr>
          <p:cNvPr id="25" name="TextBox 57">
            <a:extLst>
              <a:ext uri="{FF2B5EF4-FFF2-40B4-BE49-F238E27FC236}">
                <a16:creationId xmlns:a16="http://schemas.microsoft.com/office/drawing/2014/main" id="{9C71E3F8-862A-448C-B352-7FA3172F3F98}"/>
              </a:ext>
            </a:extLst>
          </p:cNvPr>
          <p:cNvSpPr txBox="1"/>
          <p:nvPr/>
        </p:nvSpPr>
        <p:spPr>
          <a:xfrm>
            <a:off x="4524725" y="4890823"/>
            <a:ext cx="1755529" cy="1268361"/>
          </a:xfrm>
          <a:prstGeom prst="rect">
            <a:avLst/>
          </a:prstGeom>
          <a:noFill/>
        </p:spPr>
        <p:txBody>
          <a:bodyPr wrap="square" rtlCol="0">
            <a:spAutoFit/>
          </a:bodyPr>
          <a:lstStyle/>
          <a:p>
            <a:pPr>
              <a:lnSpc>
                <a:spcPct val="107000"/>
              </a:lnSpc>
              <a:spcAft>
                <a:spcPts val="800"/>
              </a:spcAft>
            </a:pPr>
            <a:r>
              <a:rPr lang="es-EC" sz="1200" dirty="0">
                <a:solidFill>
                  <a:srgbClr val="000000"/>
                </a:solidFill>
                <a:latin typeface="Times New Roman" panose="02020603050405020304" pitchFamily="18" charset="0"/>
                <a:ea typeface="Calibri" panose="020F0502020204030204" pitchFamily="34" charset="0"/>
              </a:rPr>
              <a:t>5</a:t>
            </a:r>
            <a:r>
              <a:rPr lang="es-EC" sz="1200" dirty="0">
                <a:solidFill>
                  <a:srgbClr val="000000"/>
                </a:solidFill>
                <a:effectLst/>
                <a:latin typeface="Times New Roman" panose="02020603050405020304" pitchFamily="18" charset="0"/>
                <a:ea typeface="Calibri" panose="020F0502020204030204" pitchFamily="34" charset="0"/>
              </a:rPr>
              <a:t> entidades bancarias, 3 cooperativas de ahorro y crédito y 3 centros comerciales. Total 11 posibles puntos de uso de FINTECH.</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6" name="Group 7">
            <a:extLst>
              <a:ext uri="{FF2B5EF4-FFF2-40B4-BE49-F238E27FC236}">
                <a16:creationId xmlns:a16="http://schemas.microsoft.com/office/drawing/2014/main" id="{DA317D8D-4D0A-4421-9AE8-CBCE48C9108F}"/>
              </a:ext>
            </a:extLst>
          </p:cNvPr>
          <p:cNvGrpSpPr/>
          <p:nvPr/>
        </p:nvGrpSpPr>
        <p:grpSpPr>
          <a:xfrm rot="14620423">
            <a:off x="5070771" y="897731"/>
            <a:ext cx="2018318" cy="3806794"/>
            <a:chOff x="1346080" y="1679019"/>
            <a:chExt cx="2230148" cy="4276991"/>
          </a:xfrm>
          <a:solidFill>
            <a:schemeClr val="accent1"/>
          </a:solidFill>
        </p:grpSpPr>
        <p:sp>
          <p:nvSpPr>
            <p:cNvPr id="27" name="Oval 8">
              <a:extLst>
                <a:ext uri="{FF2B5EF4-FFF2-40B4-BE49-F238E27FC236}">
                  <a16:creationId xmlns:a16="http://schemas.microsoft.com/office/drawing/2014/main" id="{7F114408-C346-436B-9B00-2EE591975B66}"/>
                </a:ext>
              </a:extLst>
            </p:cNvPr>
            <p:cNvSpPr/>
            <p:nvPr/>
          </p:nvSpPr>
          <p:spPr>
            <a:xfrm>
              <a:off x="1346080" y="3725862"/>
              <a:ext cx="2230148" cy="2230148"/>
            </a:xfrm>
            <a:prstGeom prst="ellipse">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8" name="Oval 9">
              <a:extLst>
                <a:ext uri="{FF2B5EF4-FFF2-40B4-BE49-F238E27FC236}">
                  <a16:creationId xmlns:a16="http://schemas.microsoft.com/office/drawing/2014/main" id="{71BE84E8-7B22-44A2-8900-2C91A4991354}"/>
                </a:ext>
              </a:extLst>
            </p:cNvPr>
            <p:cNvSpPr/>
            <p:nvPr/>
          </p:nvSpPr>
          <p:spPr>
            <a:xfrm>
              <a:off x="2047154" y="1679019"/>
              <a:ext cx="828000" cy="828000"/>
            </a:xfrm>
            <a:prstGeom prst="ellipse">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9" name="Trapezoid 18">
              <a:extLst>
                <a:ext uri="{FF2B5EF4-FFF2-40B4-BE49-F238E27FC236}">
                  <a16:creationId xmlns:a16="http://schemas.microsoft.com/office/drawing/2014/main" id="{7D389897-8053-48E8-B3F5-848F7935117C}"/>
                </a:ext>
              </a:extLst>
            </p:cNvPr>
            <p:cNvSpPr/>
            <p:nvPr/>
          </p:nvSpPr>
          <p:spPr>
            <a:xfrm rot="10800000">
              <a:off x="2180336" y="2427428"/>
              <a:ext cx="561625" cy="1313819"/>
            </a:xfrm>
            <a:custGeom>
              <a:avLst/>
              <a:gdLst>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5624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51725 w 561625"/>
                <a:gd name="connsiteY7" fmla="*/ 751601 h 1493920"/>
                <a:gd name="connsiteX8" fmla="*/ 561624 w 561625"/>
                <a:gd name="connsiteY8" fmla="*/ 1493920 h 1493920"/>
                <a:gd name="connsiteX0" fmla="*/ 561624 w 569514"/>
                <a:gd name="connsiteY0" fmla="*/ 1493920 h 1493920"/>
                <a:gd name="connsiteX1" fmla="*/ 0 w 569514"/>
                <a:gd name="connsiteY1" fmla="*/ 1493920 h 1493920"/>
                <a:gd name="connsiteX2" fmla="*/ 217214 w 569514"/>
                <a:gd name="connsiteY2" fmla="*/ 746960 h 1493920"/>
                <a:gd name="connsiteX3" fmla="*/ 217215 w 569514"/>
                <a:gd name="connsiteY3" fmla="*/ 746960 h 1493920"/>
                <a:gd name="connsiteX4" fmla="*/ 1 w 569514"/>
                <a:gd name="connsiteY4" fmla="*/ 0 h 1493920"/>
                <a:gd name="connsiteX5" fmla="*/ 561625 w 569514"/>
                <a:gd name="connsiteY5" fmla="*/ 0 h 1493920"/>
                <a:gd name="connsiteX6" fmla="*/ 344411 w 569514"/>
                <a:gd name="connsiteY6" fmla="*/ 746960 h 1493920"/>
                <a:gd name="connsiteX7" fmla="*/ 561624 w 569514"/>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625" h="1493920">
                  <a:moveTo>
                    <a:pt x="561624" y="1493920"/>
                  </a:moveTo>
                  <a:cubicBezTo>
                    <a:pt x="326418" y="1356768"/>
                    <a:pt x="245041" y="1353336"/>
                    <a:pt x="0" y="1493920"/>
                  </a:cubicBezTo>
                  <a:cubicBezTo>
                    <a:pt x="141899" y="1370371"/>
                    <a:pt x="214303" y="1056261"/>
                    <a:pt x="217214" y="746960"/>
                  </a:cubicBezTo>
                  <a:cubicBezTo>
                    <a:pt x="206989" y="446938"/>
                    <a:pt x="163845" y="100411"/>
                    <a:pt x="1" y="0"/>
                  </a:cubicBezTo>
                  <a:lnTo>
                    <a:pt x="561625" y="0"/>
                  </a:lnTo>
                  <a:cubicBezTo>
                    <a:pt x="405095" y="72746"/>
                    <a:pt x="343664" y="516531"/>
                    <a:pt x="344411" y="746960"/>
                  </a:cubicBezTo>
                  <a:cubicBezTo>
                    <a:pt x="355383" y="1023785"/>
                    <a:pt x="439804" y="1383402"/>
                    <a:pt x="561624" y="149392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30" name="TextBox 52">
            <a:extLst>
              <a:ext uri="{FF2B5EF4-FFF2-40B4-BE49-F238E27FC236}">
                <a16:creationId xmlns:a16="http://schemas.microsoft.com/office/drawing/2014/main" id="{D0A1408F-342A-47F5-9ACD-66EEDB131AD9}"/>
              </a:ext>
            </a:extLst>
          </p:cNvPr>
          <p:cNvSpPr txBox="1"/>
          <p:nvPr/>
        </p:nvSpPr>
        <p:spPr>
          <a:xfrm>
            <a:off x="4513685" y="3172169"/>
            <a:ext cx="335596" cy="646331"/>
          </a:xfrm>
          <a:prstGeom prst="rect">
            <a:avLst/>
          </a:prstGeom>
          <a:noFill/>
        </p:spPr>
        <p:txBody>
          <a:bodyPr wrap="square" rtlCol="0" anchor="ctr">
            <a:spAutoFit/>
          </a:bodyPr>
          <a:lstStyle/>
          <a:p>
            <a:pPr algn="ctr"/>
            <a:r>
              <a:rPr lang="en-US" altLang="ko-KR" sz="3600" b="1" dirty="0">
                <a:solidFill>
                  <a:schemeClr val="accent4"/>
                </a:solidFill>
                <a:cs typeface="Arial" pitchFamily="34" charset="0"/>
              </a:rPr>
              <a:t>S</a:t>
            </a:r>
            <a:endParaRPr lang="ko-KR" altLang="en-US" sz="3600" b="1" dirty="0">
              <a:solidFill>
                <a:schemeClr val="accent4"/>
              </a:solidFill>
              <a:cs typeface="Arial" pitchFamily="34" charset="0"/>
            </a:endParaRPr>
          </a:p>
        </p:txBody>
      </p:sp>
      <p:sp>
        <p:nvSpPr>
          <p:cNvPr id="32" name="CuadroTexto 31">
            <a:extLst>
              <a:ext uri="{FF2B5EF4-FFF2-40B4-BE49-F238E27FC236}">
                <a16:creationId xmlns:a16="http://schemas.microsoft.com/office/drawing/2014/main" id="{FD5C8605-A339-4922-9264-714BF42F075B}"/>
              </a:ext>
            </a:extLst>
          </p:cNvPr>
          <p:cNvSpPr txBox="1"/>
          <p:nvPr/>
        </p:nvSpPr>
        <p:spPr>
          <a:xfrm>
            <a:off x="6131796" y="1772816"/>
            <a:ext cx="1657063" cy="1477328"/>
          </a:xfrm>
          <a:prstGeom prst="rect">
            <a:avLst/>
          </a:prstGeom>
          <a:noFill/>
        </p:spPr>
        <p:txBody>
          <a:bodyPr wrap="square" rtlCol="0">
            <a:spAutoFit/>
          </a:bodyPr>
          <a:lstStyle/>
          <a:p>
            <a:r>
              <a:rPr lang="es-EC"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11</a:t>
            </a:r>
            <a:r>
              <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posibles puntos de empleo de FINTECH, 5 entidades bancarias, 3 cooperativas de ahorro y crédito y 3 centros comerciales.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pic>
        <p:nvPicPr>
          <p:cNvPr id="33" name="Imagen 32" descr="Mapa&#10;&#10;Descripción generada automáticamente">
            <a:extLst>
              <a:ext uri="{FF2B5EF4-FFF2-40B4-BE49-F238E27FC236}">
                <a16:creationId xmlns:a16="http://schemas.microsoft.com/office/drawing/2014/main" id="{C227441E-95F0-461A-8DA2-7E5AF9E4904E}"/>
              </a:ext>
            </a:extLst>
          </p:cNvPr>
          <p:cNvPicPr/>
          <p:nvPr/>
        </p:nvPicPr>
        <p:blipFill rotWithShape="1">
          <a:blip r:embed="rId2">
            <a:extLst>
              <a:ext uri="{28A0092B-C50C-407E-A947-70E740481C1C}">
                <a14:useLocalDpi xmlns:a14="http://schemas.microsoft.com/office/drawing/2010/main" val="0"/>
              </a:ext>
            </a:extLst>
          </a:blip>
          <a:srcRect t="1192" b="3116"/>
          <a:stretch/>
        </p:blipFill>
        <p:spPr bwMode="auto">
          <a:xfrm>
            <a:off x="134559" y="1355390"/>
            <a:ext cx="4154170" cy="5145405"/>
          </a:xfrm>
          <a:prstGeom prst="rect">
            <a:avLst/>
          </a:prstGeom>
          <a:ln>
            <a:noFill/>
          </a:ln>
          <a:extLst>
            <a:ext uri="{53640926-AAD7-44D8-BBD7-CCE9431645EC}">
              <a14:shadowObscured xmlns:a14="http://schemas.microsoft.com/office/drawing/2010/main"/>
            </a:ext>
          </a:extLst>
        </p:spPr>
      </p:pic>
      <p:pic>
        <p:nvPicPr>
          <p:cNvPr id="34" name="Imagen 33" descr="Mapa&#10;&#10;Descripción generada automáticamente">
            <a:extLst>
              <a:ext uri="{FF2B5EF4-FFF2-40B4-BE49-F238E27FC236}">
                <a16:creationId xmlns:a16="http://schemas.microsoft.com/office/drawing/2014/main" id="{0B5C793E-337D-4CAC-8897-9C0DBFFBB529}"/>
              </a:ext>
            </a:extLst>
          </p:cNvPr>
          <p:cNvPicPr/>
          <p:nvPr/>
        </p:nvPicPr>
        <p:blipFill rotWithShape="1">
          <a:blip r:embed="rId3">
            <a:extLst>
              <a:ext uri="{28A0092B-C50C-407E-A947-70E740481C1C}">
                <a14:useLocalDpi xmlns:a14="http://schemas.microsoft.com/office/drawing/2010/main" val="0"/>
              </a:ext>
            </a:extLst>
          </a:blip>
          <a:srcRect t="1224" b="2607"/>
          <a:stretch/>
        </p:blipFill>
        <p:spPr bwMode="auto">
          <a:xfrm>
            <a:off x="7976785" y="1277494"/>
            <a:ext cx="4166235" cy="5184775"/>
          </a:xfrm>
          <a:prstGeom prst="rect">
            <a:avLst/>
          </a:prstGeom>
          <a:ln>
            <a:noFill/>
          </a:ln>
          <a:extLst>
            <a:ext uri="{53640926-AAD7-44D8-BBD7-CCE9431645EC}">
              <a14:shadowObscured xmlns:a14="http://schemas.microsoft.com/office/drawing/2010/main"/>
            </a:ext>
          </a:extLst>
        </p:spPr>
      </p:pic>
      <p:sp>
        <p:nvSpPr>
          <p:cNvPr id="31" name="CuadroTexto 30">
            <a:extLst>
              <a:ext uri="{FF2B5EF4-FFF2-40B4-BE49-F238E27FC236}">
                <a16:creationId xmlns:a16="http://schemas.microsoft.com/office/drawing/2014/main" id="{B84E3846-E85C-4D82-8888-D20E3E47BE9B}"/>
              </a:ext>
            </a:extLst>
          </p:cNvPr>
          <p:cNvSpPr txBox="1"/>
          <p:nvPr/>
        </p:nvSpPr>
        <p:spPr>
          <a:xfrm>
            <a:off x="505680" y="14671"/>
            <a:ext cx="3790637" cy="923330"/>
          </a:xfrm>
          <a:prstGeom prst="rect">
            <a:avLst/>
          </a:prstGeom>
          <a:noFill/>
        </p:spPr>
        <p:txBody>
          <a:bodyPr wrap="square">
            <a:spAutoFit/>
          </a:bodyPr>
          <a:lstStyle/>
          <a:p>
            <a:pPr lvl="1">
              <a:spcBef>
                <a:spcPts val="600"/>
              </a:spcBef>
              <a:spcAft>
                <a:spcPts val="600"/>
              </a:spcAft>
            </a:pPr>
            <a:r>
              <a:rPr lang="es-EC" sz="1800" b="1" dirty="0">
                <a:solidFill>
                  <a:schemeClr val="bg1"/>
                </a:solidFill>
                <a:latin typeface="Times New Roman" panose="02020603050405020304" pitchFamily="18" charset="0"/>
                <a:cs typeface="Times New Roman" panose="02020603050405020304" pitchFamily="18" charset="0"/>
              </a:rPr>
              <a:t>Mapeo de los Posibles Puntos de uso FINTECH por Conjunto Residencial</a:t>
            </a:r>
          </a:p>
        </p:txBody>
      </p:sp>
    </p:spTree>
    <p:extLst>
      <p:ext uri="{BB962C8B-B14F-4D97-AF65-F5344CB8AC3E}">
        <p14:creationId xmlns:p14="http://schemas.microsoft.com/office/powerpoint/2010/main" val="9051778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52322896-8C57-4B94-9622-3ABE0D76EC97}"/>
              </a:ext>
            </a:extLst>
          </p:cNvPr>
          <p:cNvSpPr/>
          <p:nvPr/>
        </p:nvSpPr>
        <p:spPr>
          <a:xfrm>
            <a:off x="0" y="5932066"/>
            <a:ext cx="12190413" cy="9259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 name="Grupo 2">
            <a:extLst>
              <a:ext uri="{FF2B5EF4-FFF2-40B4-BE49-F238E27FC236}">
                <a16:creationId xmlns:a16="http://schemas.microsoft.com/office/drawing/2014/main" id="{A1D4C1C4-5B71-4F10-912F-87ED74FB7B73}"/>
              </a:ext>
            </a:extLst>
          </p:cNvPr>
          <p:cNvGrpSpPr/>
          <p:nvPr/>
        </p:nvGrpSpPr>
        <p:grpSpPr>
          <a:xfrm>
            <a:off x="-8120" y="15500"/>
            <a:ext cx="3778586" cy="1200328"/>
            <a:chOff x="251063" y="145400"/>
            <a:chExt cx="3395872" cy="1200328"/>
          </a:xfrm>
        </p:grpSpPr>
        <p:grpSp>
          <p:nvGrpSpPr>
            <p:cNvPr id="7" name="Group 30">
              <a:extLst>
                <a:ext uri="{FF2B5EF4-FFF2-40B4-BE49-F238E27FC236}">
                  <a16:creationId xmlns:a16="http://schemas.microsoft.com/office/drawing/2014/main" id="{F8D0D7B6-B861-4D3F-807C-3A7BD6CB2143}"/>
                </a:ext>
              </a:extLst>
            </p:cNvPr>
            <p:cNvGrpSpPr/>
            <p:nvPr/>
          </p:nvGrpSpPr>
          <p:grpSpPr>
            <a:xfrm>
              <a:off x="251063" y="145400"/>
              <a:ext cx="3395872" cy="1200328"/>
              <a:chOff x="3659401" y="1564832"/>
              <a:chExt cx="1663577" cy="1405835"/>
            </a:xfrm>
            <a:solidFill>
              <a:srgbClr val="00B0F0"/>
            </a:solidFill>
          </p:grpSpPr>
          <p:sp>
            <p:nvSpPr>
              <p:cNvPr id="9" name="Rectangle 4">
                <a:extLst>
                  <a:ext uri="{FF2B5EF4-FFF2-40B4-BE49-F238E27FC236}">
                    <a16:creationId xmlns:a16="http://schemas.microsoft.com/office/drawing/2014/main" id="{C3488D74-1766-461D-838E-DF85C0278471}"/>
                  </a:ext>
                </a:extLst>
              </p:cNvPr>
              <p:cNvSpPr/>
              <p:nvPr/>
            </p:nvSpPr>
            <p:spPr>
              <a:xfrm>
                <a:off x="3659401" y="1564832"/>
                <a:ext cx="1663577" cy="1080443"/>
              </a:xfrm>
              <a:prstGeom prst="rect">
                <a:avLst/>
              </a:prstGeom>
              <a:grpFill/>
              <a:ln>
                <a:solidFill>
                  <a:schemeClr val="accent2"/>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0" name="Isosceles Triangle 9">
                <a:extLst>
                  <a:ext uri="{FF2B5EF4-FFF2-40B4-BE49-F238E27FC236}">
                    <a16:creationId xmlns:a16="http://schemas.microsoft.com/office/drawing/2014/main" id="{BD08EF58-A3CA-47E7-9B6F-490B5D78B9AA}"/>
                  </a:ext>
                </a:extLst>
              </p:cNvPr>
              <p:cNvSpPr/>
              <p:nvPr/>
            </p:nvSpPr>
            <p:spPr>
              <a:xfrm rot="10800000" flipH="1">
                <a:off x="4401262" y="2663429"/>
                <a:ext cx="921716" cy="307238"/>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402336 w 1060704"/>
                  <a:gd name="connsiteY0" fmla="*/ 921715 h 921715"/>
                  <a:gd name="connsiteX1" fmla="*/ 0 w 1060704"/>
                  <a:gd name="connsiteY1" fmla="*/ 0 h 921715"/>
                  <a:gd name="connsiteX2" fmla="*/ 1060704 w 1060704"/>
                  <a:gd name="connsiteY2" fmla="*/ 914400 h 921715"/>
                  <a:gd name="connsiteX3" fmla="*/ 402336 w 1060704"/>
                  <a:gd name="connsiteY3" fmla="*/ 921715 h 921715"/>
                  <a:gd name="connsiteX0" fmla="*/ 263348 w 921716"/>
                  <a:gd name="connsiteY0" fmla="*/ 307238 h 307238"/>
                  <a:gd name="connsiteX1" fmla="*/ 0 w 921716"/>
                  <a:gd name="connsiteY1" fmla="*/ 0 h 307238"/>
                  <a:gd name="connsiteX2" fmla="*/ 921716 w 921716"/>
                  <a:gd name="connsiteY2" fmla="*/ 299923 h 307238"/>
                  <a:gd name="connsiteX3" fmla="*/ 263348 w 921716"/>
                  <a:gd name="connsiteY3" fmla="*/ 307238 h 307238"/>
                </a:gdLst>
                <a:ahLst/>
                <a:cxnLst>
                  <a:cxn ang="0">
                    <a:pos x="connsiteX0" y="connsiteY0"/>
                  </a:cxn>
                  <a:cxn ang="0">
                    <a:pos x="connsiteX1" y="connsiteY1"/>
                  </a:cxn>
                  <a:cxn ang="0">
                    <a:pos x="connsiteX2" y="connsiteY2"/>
                  </a:cxn>
                  <a:cxn ang="0">
                    <a:pos x="connsiteX3" y="connsiteY3"/>
                  </a:cxn>
                </a:cxnLst>
                <a:rect l="l" t="t" r="r" b="b"/>
                <a:pathLst>
                  <a:path w="921716" h="307238">
                    <a:moveTo>
                      <a:pt x="263348" y="307238"/>
                    </a:moveTo>
                    <a:lnTo>
                      <a:pt x="0" y="0"/>
                    </a:lnTo>
                    <a:lnTo>
                      <a:pt x="921716" y="299923"/>
                    </a:lnTo>
                    <a:lnTo>
                      <a:pt x="263348" y="307238"/>
                    </a:lnTo>
                    <a:close/>
                  </a:path>
                </a:pathLst>
              </a:custGeom>
              <a:grpFill/>
              <a:ln>
                <a:solidFill>
                  <a:schemeClr val="accent6">
                    <a:lumMod val="40000"/>
                    <a:lumOff val="60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12" name="Teardrop 6">
              <a:extLst>
                <a:ext uri="{FF2B5EF4-FFF2-40B4-BE49-F238E27FC236}">
                  <a16:creationId xmlns:a16="http://schemas.microsoft.com/office/drawing/2014/main" id="{30D8C08D-4EF0-4908-9933-B6C072FC3FF9}"/>
                </a:ext>
              </a:extLst>
            </p:cNvPr>
            <p:cNvSpPr/>
            <p:nvPr/>
          </p:nvSpPr>
          <p:spPr>
            <a:xfrm rot="8100000">
              <a:off x="337524" y="343654"/>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bg1"/>
                </a:solidFill>
              </a:endParaRPr>
            </a:p>
          </p:txBody>
        </p:sp>
      </p:grpSp>
      <p:sp>
        <p:nvSpPr>
          <p:cNvPr id="27" name="CuadroTexto 26">
            <a:extLst>
              <a:ext uri="{FF2B5EF4-FFF2-40B4-BE49-F238E27FC236}">
                <a16:creationId xmlns:a16="http://schemas.microsoft.com/office/drawing/2014/main" id="{4EA5525D-B94D-49AE-BEB1-0E86C227C0C6}"/>
              </a:ext>
            </a:extLst>
          </p:cNvPr>
          <p:cNvSpPr txBox="1"/>
          <p:nvPr/>
        </p:nvSpPr>
        <p:spPr>
          <a:xfrm>
            <a:off x="4916661" y="129480"/>
            <a:ext cx="7112806" cy="405367"/>
          </a:xfrm>
          <a:prstGeom prst="rect">
            <a:avLst/>
          </a:prstGeom>
          <a:noFill/>
        </p:spPr>
        <p:txBody>
          <a:bodyPr wrap="square">
            <a:spAutoFit/>
          </a:bodyPr>
          <a:lstStyle/>
          <a:p>
            <a:pPr>
              <a:lnSpc>
                <a:spcPct val="107000"/>
              </a:lnSpc>
              <a:spcAft>
                <a:spcPts val="800"/>
              </a:spcAft>
            </a:pPr>
            <a:r>
              <a:rPr lang="es-EC" sz="20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Diferencia Espacio – Gasto en el Uso de Servicios FINTECH </a:t>
            </a:r>
            <a:endParaRPr lang="es-EC"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8" name="Imagen 27">
            <a:extLst>
              <a:ext uri="{FF2B5EF4-FFF2-40B4-BE49-F238E27FC236}">
                <a16:creationId xmlns:a16="http://schemas.microsoft.com/office/drawing/2014/main" id="{CC24B59C-D043-4365-8B6A-F5D67B7AEDC2}"/>
              </a:ext>
            </a:extLst>
          </p:cNvPr>
          <p:cNvPicPr/>
          <p:nvPr/>
        </p:nvPicPr>
        <p:blipFill rotWithShape="1">
          <a:blip r:embed="rId2">
            <a:extLst>
              <a:ext uri="{28A0092B-C50C-407E-A947-70E740481C1C}">
                <a14:useLocalDpi xmlns:a14="http://schemas.microsoft.com/office/drawing/2010/main" val="0"/>
              </a:ext>
            </a:extLst>
          </a:blip>
          <a:srcRect l="3336" t="8528" r="1715" b="7468"/>
          <a:stretch/>
        </p:blipFill>
        <p:spPr bwMode="auto">
          <a:xfrm>
            <a:off x="43786" y="1583889"/>
            <a:ext cx="5213260" cy="3380118"/>
          </a:xfrm>
          <a:prstGeom prst="rect">
            <a:avLst/>
          </a:prstGeom>
          <a:ln>
            <a:noFill/>
          </a:ln>
          <a:extLst>
            <a:ext uri="{53640926-AAD7-44D8-BBD7-CCE9431645EC}">
              <a14:shadowObscured xmlns:a14="http://schemas.microsoft.com/office/drawing/2010/main"/>
            </a:ext>
          </a:extLst>
        </p:spPr>
      </p:pic>
      <p:pic>
        <p:nvPicPr>
          <p:cNvPr id="1026" name="Picture 2" descr="Depósito de dinero en cajero automático y retiro o cajero automático |  Vector Premium">
            <a:extLst>
              <a:ext uri="{FF2B5EF4-FFF2-40B4-BE49-F238E27FC236}">
                <a16:creationId xmlns:a16="http://schemas.microsoft.com/office/drawing/2014/main" id="{6A581C90-3EE6-4463-BBA7-744CFDC8EC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611" r="52401" b="9287"/>
          <a:stretch/>
        </p:blipFill>
        <p:spPr bwMode="auto">
          <a:xfrm>
            <a:off x="6019420" y="1227482"/>
            <a:ext cx="1244715" cy="13090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RRESPONSALES NO BANCARIOS">
            <a:extLst>
              <a:ext uri="{FF2B5EF4-FFF2-40B4-BE49-F238E27FC236}">
                <a16:creationId xmlns:a16="http://schemas.microsoft.com/office/drawing/2014/main" id="{4408FF41-0218-4D50-AFAC-8A91B107390F}"/>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6126" b="75613" l="55000" r="95000">
                        <a14:foregroundMark x1="58545" y1="56831" x2="58545" y2="56831"/>
                        <a14:foregroundMark x1="65818" y1="54645" x2="65818" y2="54645"/>
                        <a14:foregroundMark x1="62182" y1="54645" x2="63273" y2="54645"/>
                        <a14:foregroundMark x1="63273" y1="54645" x2="63273" y2="54645"/>
                        <a14:foregroundMark x1="63273" y1="64481" x2="63273" y2="64481"/>
                        <a14:foregroundMark x1="69455" y1="42623" x2="69455" y2="42623"/>
                        <a14:foregroundMark x1="73091" y1="34426" x2="73091" y2="34426"/>
                        <a14:foregroundMark x1="75273" y1="32787" x2="75273" y2="32787"/>
                        <a14:foregroundMark x1="74182" y1="32787" x2="74182" y2="32787"/>
                        <a14:foregroundMark x1="74909" y1="31148" x2="74909" y2="31148"/>
                      </a14:backgroundRemoval>
                    </a14:imgEffect>
                  </a14:imgLayer>
                </a14:imgProps>
              </a:ext>
              <a:ext uri="{28A0092B-C50C-407E-A947-70E740481C1C}">
                <a14:useLocalDpi xmlns:a14="http://schemas.microsoft.com/office/drawing/2010/main" val="0"/>
              </a:ext>
            </a:extLst>
          </a:blip>
          <a:srcRect l="50000" t="8690" b="16951"/>
          <a:stretch/>
        </p:blipFill>
        <p:spPr bwMode="auto">
          <a:xfrm>
            <a:off x="8058627" y="1278348"/>
            <a:ext cx="1365638" cy="13515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nocero - No eres tú: App y cajeros de BBVA están presentando fallas y el  banco responde">
            <a:extLst>
              <a:ext uri="{FF2B5EF4-FFF2-40B4-BE49-F238E27FC236}">
                <a16:creationId xmlns:a16="http://schemas.microsoft.com/office/drawing/2014/main" id="{6569C577-91D5-446B-BF9B-65387963A151}"/>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r="12465" b="297"/>
          <a:stretch/>
        </p:blipFill>
        <p:spPr bwMode="auto">
          <a:xfrm rot="2056493">
            <a:off x="10241125" y="1380078"/>
            <a:ext cx="1318604" cy="84480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D5D316EF-E380-4F86-A6C8-E662A6258D0B}"/>
              </a:ext>
            </a:extLst>
          </p:cNvPr>
          <p:cNvSpPr txBox="1"/>
          <p:nvPr/>
        </p:nvSpPr>
        <p:spPr>
          <a:xfrm>
            <a:off x="7192016" y="717693"/>
            <a:ext cx="2232248" cy="369332"/>
          </a:xfrm>
          <a:prstGeom prst="rect">
            <a:avLst/>
          </a:prstGeom>
          <a:noFill/>
        </p:spPr>
        <p:txBody>
          <a:bodyPr wrap="square" rtlCol="0">
            <a:spAutoFit/>
          </a:bodyPr>
          <a:lstStyle/>
          <a:p>
            <a:r>
              <a:rPr lang="es-EC" dirty="0">
                <a:solidFill>
                  <a:schemeClr val="bg2">
                    <a:lumMod val="10000"/>
                  </a:schemeClr>
                </a:solidFill>
              </a:rPr>
              <a:t>Retiro de efectivo</a:t>
            </a:r>
            <a:endParaRPr lang="es-MX" dirty="0">
              <a:solidFill>
                <a:schemeClr val="bg2">
                  <a:lumMod val="10000"/>
                </a:schemeClr>
              </a:solidFill>
            </a:endParaRPr>
          </a:p>
        </p:txBody>
      </p:sp>
      <p:sp>
        <p:nvSpPr>
          <p:cNvPr id="18" name="Elipse 17">
            <a:extLst>
              <a:ext uri="{FF2B5EF4-FFF2-40B4-BE49-F238E27FC236}">
                <a16:creationId xmlns:a16="http://schemas.microsoft.com/office/drawing/2014/main" id="{53108B9F-5832-463B-8033-6099A274B43D}"/>
              </a:ext>
            </a:extLst>
          </p:cNvPr>
          <p:cNvSpPr/>
          <p:nvPr/>
        </p:nvSpPr>
        <p:spPr>
          <a:xfrm>
            <a:off x="5532499" y="1168347"/>
            <a:ext cx="508118" cy="415542"/>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1200" dirty="0"/>
              <a:t>41</a:t>
            </a:r>
          </a:p>
        </p:txBody>
      </p:sp>
      <p:sp>
        <p:nvSpPr>
          <p:cNvPr id="26" name="CuadroTexto 25">
            <a:extLst>
              <a:ext uri="{FF2B5EF4-FFF2-40B4-BE49-F238E27FC236}">
                <a16:creationId xmlns:a16="http://schemas.microsoft.com/office/drawing/2014/main" id="{2EEEE1B3-BF4D-4D36-A56C-B903DBBD3EC1}"/>
              </a:ext>
            </a:extLst>
          </p:cNvPr>
          <p:cNvSpPr txBox="1"/>
          <p:nvPr/>
        </p:nvSpPr>
        <p:spPr>
          <a:xfrm>
            <a:off x="6184457" y="2531353"/>
            <a:ext cx="2232248" cy="369332"/>
          </a:xfrm>
          <a:prstGeom prst="rect">
            <a:avLst/>
          </a:prstGeom>
          <a:noFill/>
        </p:spPr>
        <p:txBody>
          <a:bodyPr wrap="square" rtlCol="0">
            <a:spAutoFit/>
          </a:bodyPr>
          <a:lstStyle/>
          <a:p>
            <a:r>
              <a:rPr lang="es-EC" dirty="0">
                <a:solidFill>
                  <a:schemeClr val="bg2">
                    <a:lumMod val="10000"/>
                  </a:schemeClr>
                </a:solidFill>
              </a:rPr>
              <a:t>Consulta de saldo</a:t>
            </a:r>
            <a:endParaRPr lang="es-MX" dirty="0">
              <a:solidFill>
                <a:schemeClr val="bg2">
                  <a:lumMod val="10000"/>
                </a:schemeClr>
              </a:solidFill>
            </a:endParaRPr>
          </a:p>
        </p:txBody>
      </p:sp>
      <p:sp>
        <p:nvSpPr>
          <p:cNvPr id="29" name="CuadroTexto 28">
            <a:extLst>
              <a:ext uri="{FF2B5EF4-FFF2-40B4-BE49-F238E27FC236}">
                <a16:creationId xmlns:a16="http://schemas.microsoft.com/office/drawing/2014/main" id="{E643D7F0-CC26-4E96-B415-34A49F1C565F}"/>
              </a:ext>
            </a:extLst>
          </p:cNvPr>
          <p:cNvSpPr txBox="1"/>
          <p:nvPr/>
        </p:nvSpPr>
        <p:spPr>
          <a:xfrm>
            <a:off x="9075756" y="2535810"/>
            <a:ext cx="3070871" cy="369332"/>
          </a:xfrm>
          <a:prstGeom prst="rect">
            <a:avLst/>
          </a:prstGeom>
          <a:noFill/>
        </p:spPr>
        <p:txBody>
          <a:bodyPr wrap="square" rtlCol="0">
            <a:spAutoFit/>
          </a:bodyPr>
          <a:lstStyle/>
          <a:p>
            <a:r>
              <a:rPr lang="es-EC" dirty="0">
                <a:solidFill>
                  <a:schemeClr val="bg2">
                    <a:lumMod val="10000"/>
                  </a:schemeClr>
                </a:solidFill>
              </a:rPr>
              <a:t>Trasferencias interbancarias</a:t>
            </a:r>
            <a:endParaRPr lang="es-MX" dirty="0">
              <a:solidFill>
                <a:schemeClr val="bg2">
                  <a:lumMod val="10000"/>
                </a:schemeClr>
              </a:solidFill>
            </a:endParaRPr>
          </a:p>
        </p:txBody>
      </p:sp>
      <p:pic>
        <p:nvPicPr>
          <p:cNvPr id="1034" name="Picture 10" descr="Consultas - Cajeros automáticos - YouTube">
            <a:extLst>
              <a:ext uri="{FF2B5EF4-FFF2-40B4-BE49-F238E27FC236}">
                <a16:creationId xmlns:a16="http://schemas.microsoft.com/office/drawing/2014/main" id="{22EA370F-7BF9-4F3C-8E4F-54C004B40446}"/>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29792" b="90833" l="28125" r="72813"/>
                    </a14:imgEffect>
                  </a14:imgLayer>
                </a14:imgProps>
              </a:ext>
              <a:ext uri="{28A0092B-C50C-407E-A947-70E740481C1C}">
                <a14:useLocalDpi xmlns:a14="http://schemas.microsoft.com/office/drawing/2010/main" val="0"/>
              </a:ext>
            </a:extLst>
          </a:blip>
          <a:srcRect l="26037" t="27523" r="26979" b="5140"/>
          <a:stretch/>
        </p:blipFill>
        <p:spPr bwMode="auto">
          <a:xfrm>
            <a:off x="5897766" y="2900685"/>
            <a:ext cx="1301937" cy="1399452"/>
          </a:xfrm>
          <a:prstGeom prst="rect">
            <a:avLst/>
          </a:prstGeom>
          <a:noFill/>
          <a:extLst>
            <a:ext uri="{909E8E84-426E-40DD-AFC4-6F175D3DCCD1}">
              <a14:hiddenFill xmlns:a14="http://schemas.microsoft.com/office/drawing/2010/main">
                <a:solidFill>
                  <a:srgbClr val="FFFFFF"/>
                </a:solidFill>
              </a14:hiddenFill>
            </a:ext>
          </a:extLst>
        </p:spPr>
      </p:pic>
      <p:sp>
        <p:nvSpPr>
          <p:cNvPr id="30" name="Elipse 29">
            <a:extLst>
              <a:ext uri="{FF2B5EF4-FFF2-40B4-BE49-F238E27FC236}">
                <a16:creationId xmlns:a16="http://schemas.microsoft.com/office/drawing/2014/main" id="{8562434E-48E5-42AB-BCA0-38EBB843E09B}"/>
              </a:ext>
            </a:extLst>
          </p:cNvPr>
          <p:cNvSpPr/>
          <p:nvPr/>
        </p:nvSpPr>
        <p:spPr>
          <a:xfrm>
            <a:off x="11378780" y="2881774"/>
            <a:ext cx="508118" cy="415542"/>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1200" dirty="0"/>
              <a:t>47</a:t>
            </a:r>
          </a:p>
        </p:txBody>
      </p:sp>
      <p:sp>
        <p:nvSpPr>
          <p:cNvPr id="31" name="Elipse 30">
            <a:extLst>
              <a:ext uri="{FF2B5EF4-FFF2-40B4-BE49-F238E27FC236}">
                <a16:creationId xmlns:a16="http://schemas.microsoft.com/office/drawing/2014/main" id="{50A90B8E-04AB-4051-8C1E-60AB0D8DBF84}"/>
              </a:ext>
            </a:extLst>
          </p:cNvPr>
          <p:cNvSpPr/>
          <p:nvPr/>
        </p:nvSpPr>
        <p:spPr>
          <a:xfrm>
            <a:off x="9110934" y="2858406"/>
            <a:ext cx="508118" cy="415542"/>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1200" dirty="0"/>
              <a:t>46</a:t>
            </a:r>
          </a:p>
        </p:txBody>
      </p:sp>
      <p:sp>
        <p:nvSpPr>
          <p:cNvPr id="32" name="Elipse 31">
            <a:extLst>
              <a:ext uri="{FF2B5EF4-FFF2-40B4-BE49-F238E27FC236}">
                <a16:creationId xmlns:a16="http://schemas.microsoft.com/office/drawing/2014/main" id="{C373B6CE-7F10-4B3F-9D25-8D55BE61CEA5}"/>
              </a:ext>
            </a:extLst>
          </p:cNvPr>
          <p:cNvSpPr/>
          <p:nvPr/>
        </p:nvSpPr>
        <p:spPr>
          <a:xfrm>
            <a:off x="7367510" y="1162774"/>
            <a:ext cx="508118" cy="415542"/>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1200" dirty="0"/>
              <a:t>42</a:t>
            </a:r>
          </a:p>
        </p:txBody>
      </p:sp>
      <p:sp>
        <p:nvSpPr>
          <p:cNvPr id="33" name="Elipse 32">
            <a:extLst>
              <a:ext uri="{FF2B5EF4-FFF2-40B4-BE49-F238E27FC236}">
                <a16:creationId xmlns:a16="http://schemas.microsoft.com/office/drawing/2014/main" id="{8A7DD34F-AAB4-41FF-BC6F-12EDD4FCB9E0}"/>
              </a:ext>
            </a:extLst>
          </p:cNvPr>
          <p:cNvSpPr/>
          <p:nvPr/>
        </p:nvSpPr>
        <p:spPr>
          <a:xfrm>
            <a:off x="9459505" y="1166490"/>
            <a:ext cx="508118" cy="415542"/>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1200" dirty="0"/>
              <a:t>43</a:t>
            </a:r>
          </a:p>
        </p:txBody>
      </p:sp>
      <p:sp>
        <p:nvSpPr>
          <p:cNvPr id="34" name="Elipse 33">
            <a:extLst>
              <a:ext uri="{FF2B5EF4-FFF2-40B4-BE49-F238E27FC236}">
                <a16:creationId xmlns:a16="http://schemas.microsoft.com/office/drawing/2014/main" id="{E48ED455-E6B9-43ED-B695-DC0D31BE4CED}"/>
              </a:ext>
            </a:extLst>
          </p:cNvPr>
          <p:cNvSpPr/>
          <p:nvPr/>
        </p:nvSpPr>
        <p:spPr>
          <a:xfrm>
            <a:off x="7157110" y="2831321"/>
            <a:ext cx="508118" cy="415542"/>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1200" dirty="0"/>
              <a:t>45</a:t>
            </a:r>
          </a:p>
        </p:txBody>
      </p:sp>
      <p:sp>
        <p:nvSpPr>
          <p:cNvPr id="35" name="Elipse 34">
            <a:extLst>
              <a:ext uri="{FF2B5EF4-FFF2-40B4-BE49-F238E27FC236}">
                <a16:creationId xmlns:a16="http://schemas.microsoft.com/office/drawing/2014/main" id="{EE1F5CA6-286F-4FE8-AB3D-FBA539ADFB5D}"/>
              </a:ext>
            </a:extLst>
          </p:cNvPr>
          <p:cNvSpPr/>
          <p:nvPr/>
        </p:nvSpPr>
        <p:spPr>
          <a:xfrm>
            <a:off x="5381566" y="2814625"/>
            <a:ext cx="508118" cy="415542"/>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1200" dirty="0"/>
              <a:t>44</a:t>
            </a:r>
          </a:p>
        </p:txBody>
      </p:sp>
      <p:pic>
        <p:nvPicPr>
          <p:cNvPr id="1036" name="Picture 12" descr="Corresponsales No Bancarios | Banco del Pacífico">
            <a:extLst>
              <a:ext uri="{FF2B5EF4-FFF2-40B4-BE49-F238E27FC236}">
                <a16:creationId xmlns:a16="http://schemas.microsoft.com/office/drawing/2014/main" id="{26AB2EB7-392C-4BE3-9C8F-470E0D954B9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05731" y="2923230"/>
            <a:ext cx="1166606" cy="116660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ánto tiempo tarda en llegar una transferencia bancaria?">
            <a:extLst>
              <a:ext uri="{FF2B5EF4-FFF2-40B4-BE49-F238E27FC236}">
                <a16:creationId xmlns:a16="http://schemas.microsoft.com/office/drawing/2014/main" id="{9541EA44-81C3-4060-AF0E-B361E5B9CC9C}"/>
              </a:ext>
            </a:extLst>
          </p:cNvP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1695" b="98136" l="0" r="100000">
                        <a14:foregroundMark x1="32448" y1="46695" x2="32448" y2="46695"/>
                        <a14:foregroundMark x1="37188" y1="25932" x2="37188" y2="25932"/>
                        <a14:foregroundMark x1="60833" y1="25932" x2="60833" y2="25932"/>
                        <a14:foregroundMark x1="48802" y1="17034" x2="48802" y2="17034"/>
                        <a14:foregroundMark x1="48802" y1="14068" x2="48802" y2="14068"/>
                        <a14:foregroundMark x1="44063" y1="13475" x2="44063" y2="13475"/>
                        <a14:foregroundMark x1="51719" y1="13475" x2="51719" y2="13475"/>
                        <a14:foregroundMark x1="35365" y1="25932" x2="35365" y2="25932"/>
                        <a14:foregroundMark x1="36094" y1="28305" x2="36094" y2="28305"/>
                        <a14:foregroundMark x1="31719" y1="43136" x2="31719" y2="43136"/>
                        <a14:foregroundMark x1="35000" y1="41356" x2="35000" y2="41356"/>
                        <a14:foregroundMark x1="59010" y1="26525" x2="59010" y2="26525"/>
                        <a14:foregroundMark x1="60469" y1="30085" x2="60469" y2="30085"/>
                        <a14:foregroundMark x1="32083" y1="38390" x2="32083" y2="38390"/>
                        <a14:foregroundMark x1="45885" y1="22373" x2="45885" y2="22373"/>
                        <a14:foregroundMark x1="52083" y1="21780" x2="52083" y2="21780"/>
                        <a14:foregroundMark x1="50625" y1="20593" x2="50625" y2="20593"/>
                        <a14:foregroundMark x1="45885" y1="18814" x2="45885" y2="18814"/>
                        <a14:foregroundMark x1="46615" y1="13475" x2="46615" y2="13475"/>
                        <a14:foregroundMark x1="53177" y1="19407" x2="53177" y2="19407"/>
                        <a14:foregroundMark x1="48438" y1="24746" x2="48438" y2="24746"/>
                      </a14:backgroundRemoval>
                    </a14:imgEffect>
                  </a14:imgLayer>
                </a14:imgProps>
              </a:ext>
              <a:ext uri="{28A0092B-C50C-407E-A947-70E740481C1C}">
                <a14:useLocalDpi xmlns:a14="http://schemas.microsoft.com/office/drawing/2010/main" val="0"/>
              </a:ext>
            </a:extLst>
          </a:blip>
          <a:srcRect l="18871" t="8867" r="16308" b="1201"/>
          <a:stretch/>
        </p:blipFill>
        <p:spPr bwMode="auto">
          <a:xfrm>
            <a:off x="9763833" y="2831321"/>
            <a:ext cx="1715255" cy="146254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OBLIGATORIEDAD DE PAGO DE IMPUESTOS MEDIANTE DÉBITO AUTOMÁTICO A  CONTRIBUYENTES">
            <a:extLst>
              <a:ext uri="{FF2B5EF4-FFF2-40B4-BE49-F238E27FC236}">
                <a16:creationId xmlns:a16="http://schemas.microsoft.com/office/drawing/2014/main" id="{C1ABA4CB-44C5-4260-AEC2-017A255398FA}"/>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7087" b="68898" l="44377" r="97416"/>
                    </a14:imgEffect>
                  </a14:imgLayer>
                </a14:imgProps>
              </a:ext>
              <a:ext uri="{28A0092B-C50C-407E-A947-70E740481C1C}">
                <a14:useLocalDpi xmlns:a14="http://schemas.microsoft.com/office/drawing/2010/main" val="0"/>
              </a:ext>
            </a:extLst>
          </a:blip>
          <a:srcRect l="45425" t="2482" b="46597"/>
          <a:stretch/>
        </p:blipFill>
        <p:spPr bwMode="auto">
          <a:xfrm>
            <a:off x="6019420" y="4356782"/>
            <a:ext cx="2660620" cy="958286"/>
          </a:xfrm>
          <a:prstGeom prst="rect">
            <a:avLst/>
          </a:prstGeom>
          <a:noFill/>
          <a:extLst>
            <a:ext uri="{909E8E84-426E-40DD-AFC4-6F175D3DCCD1}">
              <a14:hiddenFill xmlns:a14="http://schemas.microsoft.com/office/drawing/2010/main">
                <a:solidFill>
                  <a:srgbClr val="FFFFFF"/>
                </a:solidFill>
              </a14:hiddenFill>
            </a:ext>
          </a:extLst>
        </p:spPr>
      </p:pic>
      <p:sp>
        <p:nvSpPr>
          <p:cNvPr id="40" name="Elipse 39">
            <a:extLst>
              <a:ext uri="{FF2B5EF4-FFF2-40B4-BE49-F238E27FC236}">
                <a16:creationId xmlns:a16="http://schemas.microsoft.com/office/drawing/2014/main" id="{F74CF481-462A-45A9-A19A-545B69675A15}"/>
              </a:ext>
            </a:extLst>
          </p:cNvPr>
          <p:cNvSpPr/>
          <p:nvPr/>
        </p:nvSpPr>
        <p:spPr>
          <a:xfrm>
            <a:off x="5389648" y="4446554"/>
            <a:ext cx="508118" cy="415542"/>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1200" dirty="0"/>
              <a:t>48</a:t>
            </a:r>
          </a:p>
        </p:txBody>
      </p:sp>
      <p:pic>
        <p:nvPicPr>
          <p:cNvPr id="1048" name="Picture 24" descr="BNB lanza nueva funcionalidad de su app para transferencias al exterior">
            <a:extLst>
              <a:ext uri="{FF2B5EF4-FFF2-40B4-BE49-F238E27FC236}">
                <a16:creationId xmlns:a16="http://schemas.microsoft.com/office/drawing/2014/main" id="{D0FC9072-0DA5-4678-8E63-E33E605734BA}"/>
              </a:ext>
            </a:extLst>
          </p:cNvPr>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9738" b="100000" l="2609" r="90000"/>
                    </a14:imgEffect>
                  </a14:imgLayer>
                </a14:imgProps>
              </a:ext>
              <a:ext uri="{28A0092B-C50C-407E-A947-70E740481C1C}">
                <a14:useLocalDpi xmlns:a14="http://schemas.microsoft.com/office/drawing/2010/main" val="0"/>
              </a:ext>
            </a:extLst>
          </a:blip>
          <a:srcRect/>
          <a:stretch>
            <a:fillRect/>
          </a:stretch>
        </p:blipFill>
        <p:spPr bwMode="auto">
          <a:xfrm>
            <a:off x="9864657" y="4672607"/>
            <a:ext cx="1715255" cy="995594"/>
          </a:xfrm>
          <a:prstGeom prst="rect">
            <a:avLst/>
          </a:prstGeom>
          <a:noFill/>
          <a:extLst>
            <a:ext uri="{909E8E84-426E-40DD-AFC4-6F175D3DCCD1}">
              <a14:hiddenFill xmlns:a14="http://schemas.microsoft.com/office/drawing/2010/main">
                <a:solidFill>
                  <a:srgbClr val="FFFFFF"/>
                </a:solidFill>
              </a14:hiddenFill>
            </a:ext>
          </a:extLst>
        </p:spPr>
      </p:pic>
      <p:sp>
        <p:nvSpPr>
          <p:cNvPr id="42" name="CuadroTexto 41">
            <a:extLst>
              <a:ext uri="{FF2B5EF4-FFF2-40B4-BE49-F238E27FC236}">
                <a16:creationId xmlns:a16="http://schemas.microsoft.com/office/drawing/2014/main" id="{9DA3CD1B-C204-445E-B6E1-CCB5567AA871}"/>
              </a:ext>
            </a:extLst>
          </p:cNvPr>
          <p:cNvSpPr txBox="1"/>
          <p:nvPr/>
        </p:nvSpPr>
        <p:spPr>
          <a:xfrm>
            <a:off x="9364993" y="4293870"/>
            <a:ext cx="3070871" cy="369332"/>
          </a:xfrm>
          <a:prstGeom prst="rect">
            <a:avLst/>
          </a:prstGeom>
          <a:noFill/>
        </p:spPr>
        <p:txBody>
          <a:bodyPr wrap="square" rtlCol="0">
            <a:spAutoFit/>
          </a:bodyPr>
          <a:lstStyle/>
          <a:p>
            <a:r>
              <a:rPr lang="es-EC" dirty="0">
                <a:solidFill>
                  <a:schemeClr val="bg2">
                    <a:lumMod val="10000"/>
                  </a:schemeClr>
                </a:solidFill>
              </a:rPr>
              <a:t>Trasferencias al exterior</a:t>
            </a:r>
            <a:endParaRPr lang="es-MX" dirty="0">
              <a:solidFill>
                <a:schemeClr val="bg2">
                  <a:lumMod val="10000"/>
                </a:schemeClr>
              </a:solidFill>
            </a:endParaRPr>
          </a:p>
        </p:txBody>
      </p:sp>
      <p:sp>
        <p:nvSpPr>
          <p:cNvPr id="43" name="Elipse 42">
            <a:extLst>
              <a:ext uri="{FF2B5EF4-FFF2-40B4-BE49-F238E27FC236}">
                <a16:creationId xmlns:a16="http://schemas.microsoft.com/office/drawing/2014/main" id="{23C503F7-66E5-4C6E-9050-36B918DE377E}"/>
              </a:ext>
            </a:extLst>
          </p:cNvPr>
          <p:cNvSpPr/>
          <p:nvPr/>
        </p:nvSpPr>
        <p:spPr>
          <a:xfrm>
            <a:off x="8821697" y="4501122"/>
            <a:ext cx="508118" cy="415542"/>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1200" dirty="0"/>
              <a:t>49</a:t>
            </a:r>
          </a:p>
        </p:txBody>
      </p:sp>
      <p:sp>
        <p:nvSpPr>
          <p:cNvPr id="44" name="Chord 14">
            <a:extLst>
              <a:ext uri="{FF2B5EF4-FFF2-40B4-BE49-F238E27FC236}">
                <a16:creationId xmlns:a16="http://schemas.microsoft.com/office/drawing/2014/main" id="{349446A5-152F-4B6A-812C-BAAFFBB5DD6D}"/>
              </a:ext>
            </a:extLst>
          </p:cNvPr>
          <p:cNvSpPr/>
          <p:nvPr/>
        </p:nvSpPr>
        <p:spPr>
          <a:xfrm>
            <a:off x="43786" y="5711044"/>
            <a:ext cx="938851" cy="925934"/>
          </a:xfrm>
          <a:custGeom>
            <a:avLst/>
            <a:gdLst/>
            <a:ahLst/>
            <a:cxnLst/>
            <a:rect l="l" t="t" r="r" b="b"/>
            <a:pathLst>
              <a:path w="2326624" h="2613114">
                <a:moveTo>
                  <a:pt x="2120961" y="161090"/>
                </a:moveTo>
                <a:cubicBezTo>
                  <a:pt x="2054048" y="153768"/>
                  <a:pt x="1951447" y="247149"/>
                  <a:pt x="1815565" y="379301"/>
                </a:cubicBezTo>
                <a:lnTo>
                  <a:pt x="1815565" y="914189"/>
                </a:lnTo>
                <a:lnTo>
                  <a:pt x="1812022" y="914189"/>
                </a:lnTo>
                <a:cubicBezTo>
                  <a:pt x="1807592" y="1011082"/>
                  <a:pt x="1792201" y="1103630"/>
                  <a:pt x="1767490" y="1189471"/>
                </a:cubicBezTo>
                <a:cubicBezTo>
                  <a:pt x="1907904" y="1255373"/>
                  <a:pt x="2005523" y="1182535"/>
                  <a:pt x="2079587" y="1079714"/>
                </a:cubicBezTo>
                <a:cubicBezTo>
                  <a:pt x="2155039" y="974966"/>
                  <a:pt x="2212284" y="748514"/>
                  <a:pt x="2212003" y="557796"/>
                </a:cubicBezTo>
                <a:cubicBezTo>
                  <a:pt x="2219908" y="279261"/>
                  <a:pt x="2188744" y="168506"/>
                  <a:pt x="2120961" y="161090"/>
                </a:cubicBezTo>
                <a:close/>
                <a:moveTo>
                  <a:pt x="205663" y="161090"/>
                </a:moveTo>
                <a:cubicBezTo>
                  <a:pt x="137880" y="168506"/>
                  <a:pt x="106717" y="279261"/>
                  <a:pt x="114621" y="557796"/>
                </a:cubicBezTo>
                <a:cubicBezTo>
                  <a:pt x="114340" y="748514"/>
                  <a:pt x="171585" y="974966"/>
                  <a:pt x="247037" y="1079714"/>
                </a:cubicBezTo>
                <a:cubicBezTo>
                  <a:pt x="321347" y="1182876"/>
                  <a:pt x="419370" y="1255856"/>
                  <a:pt x="560574" y="1188912"/>
                </a:cubicBezTo>
                <a:cubicBezTo>
                  <a:pt x="536003" y="1103130"/>
                  <a:pt x="520770" y="1010753"/>
                  <a:pt x="516493" y="914189"/>
                </a:cubicBezTo>
                <a:lnTo>
                  <a:pt x="512380" y="914189"/>
                </a:lnTo>
                <a:lnTo>
                  <a:pt x="512380" y="380558"/>
                </a:lnTo>
                <a:cubicBezTo>
                  <a:pt x="375835" y="247749"/>
                  <a:pt x="272792" y="153745"/>
                  <a:pt x="205663" y="161090"/>
                </a:cubicBezTo>
                <a:close/>
                <a:moveTo>
                  <a:pt x="187901" y="405"/>
                </a:moveTo>
                <a:cubicBezTo>
                  <a:pt x="292999" y="8780"/>
                  <a:pt x="420845" y="145098"/>
                  <a:pt x="512380" y="220481"/>
                </a:cubicBezTo>
                <a:lnTo>
                  <a:pt x="512380" y="152613"/>
                </a:lnTo>
                <a:cubicBezTo>
                  <a:pt x="489279" y="144263"/>
                  <a:pt x="472890" y="120340"/>
                  <a:pt x="472890" y="92234"/>
                </a:cubicBezTo>
                <a:cubicBezTo>
                  <a:pt x="472890" y="56482"/>
                  <a:pt x="499411" y="27498"/>
                  <a:pt x="532125" y="27498"/>
                </a:cubicBezTo>
                <a:lnTo>
                  <a:pt x="1795820" y="27498"/>
                </a:lnTo>
                <a:cubicBezTo>
                  <a:pt x="1828534" y="27498"/>
                  <a:pt x="1855056" y="56482"/>
                  <a:pt x="1855056" y="92234"/>
                </a:cubicBezTo>
                <a:cubicBezTo>
                  <a:pt x="1855056" y="120340"/>
                  <a:pt x="1838666" y="144263"/>
                  <a:pt x="1815565" y="152613"/>
                </a:cubicBezTo>
                <a:lnTo>
                  <a:pt x="1815565" y="219332"/>
                </a:lnTo>
                <a:cubicBezTo>
                  <a:pt x="1907032" y="143766"/>
                  <a:pt x="2034140" y="8738"/>
                  <a:pt x="2138723" y="405"/>
                </a:cubicBezTo>
                <a:cubicBezTo>
                  <a:pt x="2245413" y="-8097"/>
                  <a:pt x="2328660" y="115252"/>
                  <a:pt x="2326587" y="567919"/>
                </a:cubicBezTo>
                <a:cubicBezTo>
                  <a:pt x="2322440" y="807927"/>
                  <a:pt x="2258321" y="1045957"/>
                  <a:pt x="2156964" y="1168071"/>
                </a:cubicBezTo>
                <a:cubicBezTo>
                  <a:pt x="2057111" y="1288374"/>
                  <a:pt x="1909480" y="1389985"/>
                  <a:pt x="1727011" y="1303847"/>
                </a:cubicBezTo>
                <a:cubicBezTo>
                  <a:pt x="1643683" y="1506550"/>
                  <a:pt x="1504521" y="1658222"/>
                  <a:pt x="1338762" y="1720102"/>
                </a:cubicBezTo>
                <a:lnTo>
                  <a:pt x="1338762" y="1827101"/>
                </a:lnTo>
                <a:cubicBezTo>
                  <a:pt x="1363316" y="1833262"/>
                  <a:pt x="1381170" y="1857539"/>
                  <a:pt x="1381170" y="1886373"/>
                </a:cubicBezTo>
                <a:lnTo>
                  <a:pt x="1381170" y="2136535"/>
                </a:lnTo>
                <a:cubicBezTo>
                  <a:pt x="1381170" y="2165370"/>
                  <a:pt x="1363316" y="2189646"/>
                  <a:pt x="1338762" y="2195808"/>
                </a:cubicBezTo>
                <a:lnTo>
                  <a:pt x="1338762" y="2277702"/>
                </a:lnTo>
                <a:cubicBezTo>
                  <a:pt x="1338762" y="2288097"/>
                  <a:pt x="1336442" y="2297900"/>
                  <a:pt x="1331718" y="2306174"/>
                </a:cubicBezTo>
                <a:cubicBezTo>
                  <a:pt x="1618963" y="2325003"/>
                  <a:pt x="1828069" y="2390705"/>
                  <a:pt x="1843627" y="2469098"/>
                </a:cubicBezTo>
                <a:lnTo>
                  <a:pt x="1841187" y="2469098"/>
                </a:lnTo>
                <a:lnTo>
                  <a:pt x="1841187" y="2613114"/>
                </a:lnTo>
                <a:lnTo>
                  <a:pt x="473035" y="2613114"/>
                </a:lnTo>
                <a:lnTo>
                  <a:pt x="473035" y="2469098"/>
                </a:lnTo>
                <a:lnTo>
                  <a:pt x="470659" y="2469098"/>
                </a:lnTo>
                <a:cubicBezTo>
                  <a:pt x="486099" y="2389612"/>
                  <a:pt x="701025" y="2322977"/>
                  <a:pt x="995732" y="2305371"/>
                </a:cubicBezTo>
                <a:cubicBezTo>
                  <a:pt x="991352" y="2297246"/>
                  <a:pt x="989183" y="2287751"/>
                  <a:pt x="989183" y="2277702"/>
                </a:cubicBezTo>
                <a:lnTo>
                  <a:pt x="989183" y="2195808"/>
                </a:lnTo>
                <a:cubicBezTo>
                  <a:pt x="964630" y="2189646"/>
                  <a:pt x="946775" y="2165370"/>
                  <a:pt x="946775" y="2136535"/>
                </a:cubicBezTo>
                <a:lnTo>
                  <a:pt x="946775" y="1886373"/>
                </a:lnTo>
                <a:cubicBezTo>
                  <a:pt x="946775" y="1857539"/>
                  <a:pt x="964630" y="1833262"/>
                  <a:pt x="989183" y="1827101"/>
                </a:cubicBezTo>
                <a:lnTo>
                  <a:pt x="989183" y="1720560"/>
                </a:lnTo>
                <a:cubicBezTo>
                  <a:pt x="822949" y="1658288"/>
                  <a:pt x="683935" y="1506034"/>
                  <a:pt x="600908" y="1303358"/>
                </a:cubicBezTo>
                <a:cubicBezTo>
                  <a:pt x="417821" y="1390451"/>
                  <a:pt x="269743" y="1288649"/>
                  <a:pt x="169660" y="1168071"/>
                </a:cubicBezTo>
                <a:cubicBezTo>
                  <a:pt x="68303" y="1045957"/>
                  <a:pt x="4184" y="807927"/>
                  <a:pt x="38" y="567919"/>
                </a:cubicBezTo>
                <a:cubicBezTo>
                  <a:pt x="-2036" y="115252"/>
                  <a:pt x="81211" y="-8097"/>
                  <a:pt x="187901" y="405"/>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bg2">
                  <a:lumMod val="10000"/>
                </a:schemeClr>
              </a:solidFill>
            </a:endParaRPr>
          </a:p>
        </p:txBody>
      </p:sp>
      <p:sp>
        <p:nvSpPr>
          <p:cNvPr id="15" name="CuadroTexto 14">
            <a:extLst>
              <a:ext uri="{FF2B5EF4-FFF2-40B4-BE49-F238E27FC236}">
                <a16:creationId xmlns:a16="http://schemas.microsoft.com/office/drawing/2014/main" id="{CF9936F7-9CCF-4BDE-AE85-81346E419FA8}"/>
              </a:ext>
            </a:extLst>
          </p:cNvPr>
          <p:cNvSpPr txBox="1"/>
          <p:nvPr/>
        </p:nvSpPr>
        <p:spPr>
          <a:xfrm>
            <a:off x="982638" y="5695259"/>
            <a:ext cx="4017285" cy="954107"/>
          </a:xfrm>
          <a:prstGeom prst="rect">
            <a:avLst/>
          </a:prstGeom>
          <a:solidFill>
            <a:srgbClr val="00B0F0"/>
          </a:solidFill>
        </p:spPr>
        <p:txBody>
          <a:bodyPr wrap="square" rtlCol="0">
            <a:spAutoFit/>
          </a:bodyPr>
          <a:lstStyle/>
          <a:p>
            <a:pPr algn="ctr"/>
            <a:r>
              <a:rPr lang="es-EC" sz="1400" dirty="0">
                <a:solidFill>
                  <a:srgbClr val="000000"/>
                </a:solidFill>
                <a:effectLst/>
                <a:latin typeface="Times New Roman" panose="02020603050405020304" pitchFamily="18" charset="0"/>
                <a:ea typeface="Calibri" panose="020F0502020204030204" pitchFamily="34" charset="0"/>
              </a:rPr>
              <a:t>Espacializar la información económica y financiera, mediante criterios de clasificación, en el uso de FINTECH en el Distrito Metropolitano de Quito durante el I cuatrimestre del año 2020</a:t>
            </a:r>
            <a:r>
              <a:rPr lang="es-EC" sz="1200" dirty="0">
                <a:solidFill>
                  <a:srgbClr val="000000"/>
                </a:solidFill>
                <a:effectLst/>
                <a:latin typeface="Times New Roman" panose="02020603050405020304" pitchFamily="18" charset="0"/>
                <a:ea typeface="Calibri" panose="020F0502020204030204" pitchFamily="34" charset="0"/>
              </a:rPr>
              <a:t>.	</a:t>
            </a:r>
            <a:endParaRPr lang="es-EC" sz="1200" dirty="0"/>
          </a:p>
        </p:txBody>
      </p:sp>
      <p:sp>
        <p:nvSpPr>
          <p:cNvPr id="16" name="Rectángulo 15">
            <a:extLst>
              <a:ext uri="{FF2B5EF4-FFF2-40B4-BE49-F238E27FC236}">
                <a16:creationId xmlns:a16="http://schemas.microsoft.com/office/drawing/2014/main" id="{DF2D49FF-F98C-4BFD-9F32-9618AA94DA8C}"/>
              </a:ext>
            </a:extLst>
          </p:cNvPr>
          <p:cNvSpPr/>
          <p:nvPr/>
        </p:nvSpPr>
        <p:spPr>
          <a:xfrm>
            <a:off x="5152860" y="5649092"/>
            <a:ext cx="1082348" cy="923330"/>
          </a:xfrm>
          <a:prstGeom prst="rect">
            <a:avLst/>
          </a:prstGeom>
          <a:noFill/>
        </p:spPr>
        <p:txBody>
          <a:bodyPr wrap="none" lIns="91440" tIns="45720" rIns="91440" bIns="45720">
            <a:spAutoFit/>
          </a:bodyPr>
          <a:lstStyle/>
          <a:p>
            <a:pPr algn="ctr"/>
            <a:r>
              <a:rPr lang="es-ES" sz="5400" b="1" spc="50" dirty="0">
                <a:ln w="9525" cmpd="sng">
                  <a:solidFill>
                    <a:schemeClr val="accent1"/>
                  </a:solidFill>
                  <a:prstDash val="solid"/>
                </a:ln>
                <a:solidFill>
                  <a:srgbClr val="70AD47">
                    <a:tint val="1000"/>
                  </a:srgbClr>
                </a:solidFill>
                <a:effectLst>
                  <a:glow rad="38100">
                    <a:schemeClr val="accent1">
                      <a:alpha val="40000"/>
                    </a:schemeClr>
                  </a:glow>
                </a:effectLst>
              </a:rPr>
              <a:t>H1</a:t>
            </a:r>
            <a:endParaRPr lang="es-E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49" name="CuadroTexto 48">
            <a:extLst>
              <a:ext uri="{FF2B5EF4-FFF2-40B4-BE49-F238E27FC236}">
                <a16:creationId xmlns:a16="http://schemas.microsoft.com/office/drawing/2014/main" id="{7B4D687C-7ADD-48C1-BD3F-52F5405F20F5}"/>
              </a:ext>
            </a:extLst>
          </p:cNvPr>
          <p:cNvSpPr txBox="1"/>
          <p:nvPr/>
        </p:nvSpPr>
        <p:spPr>
          <a:xfrm>
            <a:off x="6170403" y="5773121"/>
            <a:ext cx="4605323" cy="651866"/>
          </a:xfrm>
          <a:prstGeom prst="rect">
            <a:avLst/>
          </a:prstGeom>
          <a:noFill/>
        </p:spPr>
        <p:txBody>
          <a:bodyPr wrap="square">
            <a:spAutoFit/>
          </a:bodyPr>
          <a:lstStyle/>
          <a:p>
            <a:r>
              <a:rPr lang="es-EC" sz="1800" dirty="0">
                <a:solidFill>
                  <a:srgbClr val="000000"/>
                </a:solidFill>
                <a:effectLst/>
                <a:latin typeface="Times New Roman" panose="02020603050405020304" pitchFamily="18" charset="0"/>
                <a:ea typeface="Calibri" panose="020F0502020204030204" pitchFamily="34" charset="0"/>
              </a:rPr>
              <a:t>Existe una diferencia espacio – gastos de las personas en el uso de servicios FINTECH</a:t>
            </a:r>
            <a:endParaRPr lang="es-MX" dirty="0"/>
          </a:p>
        </p:txBody>
      </p:sp>
      <p:pic>
        <p:nvPicPr>
          <p:cNvPr id="1050" name="Picture 26" descr="El cosito del visto (@elcositodlvisto) | Twitter">
            <a:extLst>
              <a:ext uri="{FF2B5EF4-FFF2-40B4-BE49-F238E27FC236}">
                <a16:creationId xmlns:a16="http://schemas.microsoft.com/office/drawing/2014/main" id="{F2F2ACD1-EAD1-4B64-ABE6-3FF4690D5031}"/>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687411" y="5763683"/>
            <a:ext cx="691369" cy="691369"/>
          </a:xfrm>
          <a:prstGeom prst="rect">
            <a:avLst/>
          </a:prstGeom>
          <a:noFill/>
          <a:extLst>
            <a:ext uri="{909E8E84-426E-40DD-AFC4-6F175D3DCCD1}">
              <a14:hiddenFill xmlns:a14="http://schemas.microsoft.com/office/drawing/2010/main">
                <a:solidFill>
                  <a:srgbClr val="FFFFFF"/>
                </a:solidFill>
              </a14:hiddenFill>
            </a:ext>
          </a:extLst>
        </p:spPr>
      </p:pic>
      <p:sp>
        <p:nvSpPr>
          <p:cNvPr id="52" name="CuadroTexto 51">
            <a:extLst>
              <a:ext uri="{FF2B5EF4-FFF2-40B4-BE49-F238E27FC236}">
                <a16:creationId xmlns:a16="http://schemas.microsoft.com/office/drawing/2014/main" id="{7792CA1E-2A8E-4D73-8D41-B55B6A45EAB4}"/>
              </a:ext>
            </a:extLst>
          </p:cNvPr>
          <p:cNvSpPr txBox="1"/>
          <p:nvPr/>
        </p:nvSpPr>
        <p:spPr>
          <a:xfrm>
            <a:off x="465807" y="1303903"/>
            <a:ext cx="4342259" cy="276999"/>
          </a:xfrm>
          <a:prstGeom prst="rect">
            <a:avLst/>
          </a:prstGeom>
          <a:noFill/>
        </p:spPr>
        <p:txBody>
          <a:bodyPr wrap="square">
            <a:spAutoFit/>
          </a:bodyPr>
          <a:lstStyle/>
          <a:p>
            <a:r>
              <a:rPr lang="es-EC" sz="1200" dirty="0">
                <a:solidFill>
                  <a:srgbClr val="000000"/>
                </a:solidFill>
                <a:effectLst/>
                <a:latin typeface="Times New Roman" panose="02020603050405020304" pitchFamily="18" charset="0"/>
                <a:ea typeface="Calibri" panose="020F0502020204030204" pitchFamily="34" charset="0"/>
              </a:rPr>
              <a:t>Asociación Sector de Residencia con Frecuencia Transaccional</a:t>
            </a:r>
            <a:endParaRPr lang="es-MX" sz="1200" dirty="0"/>
          </a:p>
        </p:txBody>
      </p:sp>
      <p:sp>
        <p:nvSpPr>
          <p:cNvPr id="38" name="CuadroTexto 37">
            <a:extLst>
              <a:ext uri="{FF2B5EF4-FFF2-40B4-BE49-F238E27FC236}">
                <a16:creationId xmlns:a16="http://schemas.microsoft.com/office/drawing/2014/main" id="{5964D7F5-AB8E-4272-B422-E44CDA2863EB}"/>
              </a:ext>
            </a:extLst>
          </p:cNvPr>
          <p:cNvSpPr txBox="1"/>
          <p:nvPr/>
        </p:nvSpPr>
        <p:spPr>
          <a:xfrm>
            <a:off x="-8120" y="22422"/>
            <a:ext cx="3778586" cy="923330"/>
          </a:xfrm>
          <a:prstGeom prst="rect">
            <a:avLst/>
          </a:prstGeom>
          <a:noFill/>
        </p:spPr>
        <p:txBody>
          <a:bodyPr wrap="square">
            <a:spAutoFit/>
          </a:bodyPr>
          <a:lstStyle/>
          <a:p>
            <a:pPr lvl="1">
              <a:spcBef>
                <a:spcPts val="600"/>
              </a:spcBef>
              <a:spcAft>
                <a:spcPts val="600"/>
              </a:spcAft>
            </a:pPr>
            <a:r>
              <a:rPr lang="es-EC" sz="1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Espacializaciòn de Información Económica y Financiera sobre el Uso de FINTECH</a:t>
            </a:r>
          </a:p>
        </p:txBody>
      </p:sp>
      <p:sp>
        <p:nvSpPr>
          <p:cNvPr id="2" name="CuadroTexto 1">
            <a:extLst>
              <a:ext uri="{FF2B5EF4-FFF2-40B4-BE49-F238E27FC236}">
                <a16:creationId xmlns:a16="http://schemas.microsoft.com/office/drawing/2014/main" id="{E20E4440-A7FA-4232-8D0C-5984CCEA5775}"/>
              </a:ext>
            </a:extLst>
          </p:cNvPr>
          <p:cNvSpPr txBox="1"/>
          <p:nvPr/>
        </p:nvSpPr>
        <p:spPr>
          <a:xfrm>
            <a:off x="189175" y="5778488"/>
            <a:ext cx="648071" cy="800219"/>
          </a:xfrm>
          <a:prstGeom prst="rect">
            <a:avLst/>
          </a:prstGeom>
          <a:noFill/>
        </p:spPr>
        <p:txBody>
          <a:bodyPr wrap="square" rtlCol="0">
            <a:spAutoFit/>
          </a:bodyPr>
          <a:lstStyle/>
          <a:p>
            <a:pPr algn="ctr"/>
            <a:r>
              <a:rPr lang="es-EC" altLang="ko-KR" sz="1400" b="1" dirty="0">
                <a:solidFill>
                  <a:schemeClr val="bg1"/>
                </a:solidFill>
                <a:effectLst>
                  <a:outerShdw blurRad="38100" dist="38100" dir="2700000" algn="tl">
                    <a:srgbClr val="000000">
                      <a:alpha val="43137"/>
                    </a:srgbClr>
                  </a:outerShdw>
                </a:effectLst>
              </a:rPr>
              <a:t>OBJ.2</a:t>
            </a:r>
            <a:endParaRPr lang="ko-KR" altLang="en-US" sz="1400" b="1" dirty="0">
              <a:solidFill>
                <a:schemeClr val="bg1"/>
              </a:solidFill>
              <a:effectLst>
                <a:outerShdw blurRad="38100" dist="38100" dir="2700000" algn="tl">
                  <a:srgbClr val="000000">
                    <a:alpha val="43137"/>
                  </a:srgbClr>
                </a:outerShdw>
              </a:effectLst>
            </a:endParaRPr>
          </a:p>
          <a:p>
            <a:endParaRPr lang="es-ES" dirty="0"/>
          </a:p>
        </p:txBody>
      </p:sp>
    </p:spTree>
    <p:extLst>
      <p:ext uri="{BB962C8B-B14F-4D97-AF65-F5344CB8AC3E}">
        <p14:creationId xmlns:p14="http://schemas.microsoft.com/office/powerpoint/2010/main" val="11655066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52322896-8C57-4B94-9622-3ABE0D76EC97}"/>
              </a:ext>
            </a:extLst>
          </p:cNvPr>
          <p:cNvSpPr/>
          <p:nvPr/>
        </p:nvSpPr>
        <p:spPr>
          <a:xfrm>
            <a:off x="0" y="5932066"/>
            <a:ext cx="12190413" cy="9259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 name="Grupo 2">
            <a:extLst>
              <a:ext uri="{FF2B5EF4-FFF2-40B4-BE49-F238E27FC236}">
                <a16:creationId xmlns:a16="http://schemas.microsoft.com/office/drawing/2014/main" id="{A1D4C1C4-5B71-4F10-912F-87ED74FB7B73}"/>
              </a:ext>
            </a:extLst>
          </p:cNvPr>
          <p:cNvGrpSpPr/>
          <p:nvPr/>
        </p:nvGrpSpPr>
        <p:grpSpPr>
          <a:xfrm>
            <a:off x="-1" y="15500"/>
            <a:ext cx="4006975" cy="1200328"/>
            <a:chOff x="251063" y="145400"/>
            <a:chExt cx="3395872" cy="1200328"/>
          </a:xfrm>
        </p:grpSpPr>
        <p:grpSp>
          <p:nvGrpSpPr>
            <p:cNvPr id="7" name="Group 30">
              <a:extLst>
                <a:ext uri="{FF2B5EF4-FFF2-40B4-BE49-F238E27FC236}">
                  <a16:creationId xmlns:a16="http://schemas.microsoft.com/office/drawing/2014/main" id="{F8D0D7B6-B861-4D3F-807C-3A7BD6CB2143}"/>
                </a:ext>
              </a:extLst>
            </p:cNvPr>
            <p:cNvGrpSpPr/>
            <p:nvPr/>
          </p:nvGrpSpPr>
          <p:grpSpPr>
            <a:xfrm>
              <a:off x="251063" y="145400"/>
              <a:ext cx="3395872" cy="1200328"/>
              <a:chOff x="3659401" y="1564832"/>
              <a:chExt cx="1663577" cy="1405835"/>
            </a:xfrm>
            <a:solidFill>
              <a:srgbClr val="00B0F0"/>
            </a:solidFill>
          </p:grpSpPr>
          <p:sp>
            <p:nvSpPr>
              <p:cNvPr id="9" name="Rectangle 4">
                <a:extLst>
                  <a:ext uri="{FF2B5EF4-FFF2-40B4-BE49-F238E27FC236}">
                    <a16:creationId xmlns:a16="http://schemas.microsoft.com/office/drawing/2014/main" id="{C3488D74-1766-461D-838E-DF85C0278471}"/>
                  </a:ext>
                </a:extLst>
              </p:cNvPr>
              <p:cNvSpPr/>
              <p:nvPr/>
            </p:nvSpPr>
            <p:spPr>
              <a:xfrm>
                <a:off x="3659401" y="1564832"/>
                <a:ext cx="1663577" cy="1080443"/>
              </a:xfrm>
              <a:prstGeom prst="rect">
                <a:avLst/>
              </a:prstGeom>
              <a:grpFill/>
              <a:ln>
                <a:solidFill>
                  <a:schemeClr val="accent2"/>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0" name="Isosceles Triangle 9">
                <a:extLst>
                  <a:ext uri="{FF2B5EF4-FFF2-40B4-BE49-F238E27FC236}">
                    <a16:creationId xmlns:a16="http://schemas.microsoft.com/office/drawing/2014/main" id="{BD08EF58-A3CA-47E7-9B6F-490B5D78B9AA}"/>
                  </a:ext>
                </a:extLst>
              </p:cNvPr>
              <p:cNvSpPr/>
              <p:nvPr/>
            </p:nvSpPr>
            <p:spPr>
              <a:xfrm rot="10800000" flipH="1">
                <a:off x="4401262" y="2663429"/>
                <a:ext cx="921716" cy="307238"/>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402336 w 1060704"/>
                  <a:gd name="connsiteY0" fmla="*/ 921715 h 921715"/>
                  <a:gd name="connsiteX1" fmla="*/ 0 w 1060704"/>
                  <a:gd name="connsiteY1" fmla="*/ 0 h 921715"/>
                  <a:gd name="connsiteX2" fmla="*/ 1060704 w 1060704"/>
                  <a:gd name="connsiteY2" fmla="*/ 914400 h 921715"/>
                  <a:gd name="connsiteX3" fmla="*/ 402336 w 1060704"/>
                  <a:gd name="connsiteY3" fmla="*/ 921715 h 921715"/>
                  <a:gd name="connsiteX0" fmla="*/ 263348 w 921716"/>
                  <a:gd name="connsiteY0" fmla="*/ 307238 h 307238"/>
                  <a:gd name="connsiteX1" fmla="*/ 0 w 921716"/>
                  <a:gd name="connsiteY1" fmla="*/ 0 h 307238"/>
                  <a:gd name="connsiteX2" fmla="*/ 921716 w 921716"/>
                  <a:gd name="connsiteY2" fmla="*/ 299923 h 307238"/>
                  <a:gd name="connsiteX3" fmla="*/ 263348 w 921716"/>
                  <a:gd name="connsiteY3" fmla="*/ 307238 h 307238"/>
                </a:gdLst>
                <a:ahLst/>
                <a:cxnLst>
                  <a:cxn ang="0">
                    <a:pos x="connsiteX0" y="connsiteY0"/>
                  </a:cxn>
                  <a:cxn ang="0">
                    <a:pos x="connsiteX1" y="connsiteY1"/>
                  </a:cxn>
                  <a:cxn ang="0">
                    <a:pos x="connsiteX2" y="connsiteY2"/>
                  </a:cxn>
                  <a:cxn ang="0">
                    <a:pos x="connsiteX3" y="connsiteY3"/>
                  </a:cxn>
                </a:cxnLst>
                <a:rect l="l" t="t" r="r" b="b"/>
                <a:pathLst>
                  <a:path w="921716" h="307238">
                    <a:moveTo>
                      <a:pt x="263348" y="307238"/>
                    </a:moveTo>
                    <a:lnTo>
                      <a:pt x="0" y="0"/>
                    </a:lnTo>
                    <a:lnTo>
                      <a:pt x="921716" y="299923"/>
                    </a:lnTo>
                    <a:lnTo>
                      <a:pt x="263348" y="307238"/>
                    </a:lnTo>
                    <a:close/>
                  </a:path>
                </a:pathLst>
              </a:custGeom>
              <a:grpFill/>
              <a:ln>
                <a:solidFill>
                  <a:schemeClr val="accent6">
                    <a:lumMod val="40000"/>
                    <a:lumOff val="60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12" name="Teardrop 6">
              <a:extLst>
                <a:ext uri="{FF2B5EF4-FFF2-40B4-BE49-F238E27FC236}">
                  <a16:creationId xmlns:a16="http://schemas.microsoft.com/office/drawing/2014/main" id="{30D8C08D-4EF0-4908-9933-B6C072FC3FF9}"/>
                </a:ext>
              </a:extLst>
            </p:cNvPr>
            <p:cNvSpPr/>
            <p:nvPr/>
          </p:nvSpPr>
          <p:spPr>
            <a:xfrm rot="8100000">
              <a:off x="308616" y="378943"/>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bg1"/>
                </a:solidFill>
              </a:endParaRPr>
            </a:p>
          </p:txBody>
        </p:sp>
      </p:grpSp>
      <p:sp>
        <p:nvSpPr>
          <p:cNvPr id="27" name="CuadroTexto 26">
            <a:extLst>
              <a:ext uri="{FF2B5EF4-FFF2-40B4-BE49-F238E27FC236}">
                <a16:creationId xmlns:a16="http://schemas.microsoft.com/office/drawing/2014/main" id="{4EA5525D-B94D-49AE-BEB1-0E86C227C0C6}"/>
              </a:ext>
            </a:extLst>
          </p:cNvPr>
          <p:cNvSpPr txBox="1"/>
          <p:nvPr/>
        </p:nvSpPr>
        <p:spPr>
          <a:xfrm>
            <a:off x="5102303" y="-69403"/>
            <a:ext cx="6624736" cy="567271"/>
          </a:xfrm>
          <a:prstGeom prst="rect">
            <a:avLst/>
          </a:prstGeom>
          <a:noFill/>
        </p:spPr>
        <p:txBody>
          <a:bodyPr wrap="square">
            <a:spAutoFit/>
          </a:bodyPr>
          <a:lstStyle/>
          <a:p>
            <a:pPr>
              <a:lnSpc>
                <a:spcPct val="200000"/>
              </a:lnSpc>
              <a:spcAft>
                <a:spcPts val="800"/>
              </a:spcAft>
            </a:pPr>
            <a:r>
              <a:rPr lang="es-EC" sz="18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Nivel de Uso en Servicios FINTECH según Sector de Residencia</a:t>
            </a:r>
            <a:endParaRPr lang="es-EC"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Imagen 12">
            <a:extLst>
              <a:ext uri="{FF2B5EF4-FFF2-40B4-BE49-F238E27FC236}">
                <a16:creationId xmlns:a16="http://schemas.microsoft.com/office/drawing/2014/main" id="{4B6863AC-C6FD-4F1B-8C63-5D5386004939}"/>
              </a:ext>
            </a:extLst>
          </p:cNvPr>
          <p:cNvPicPr>
            <a:picLocks noChangeAspect="1"/>
          </p:cNvPicPr>
          <p:nvPr/>
        </p:nvPicPr>
        <p:blipFill>
          <a:blip r:embed="rId3"/>
          <a:stretch>
            <a:fillRect/>
          </a:stretch>
        </p:blipFill>
        <p:spPr>
          <a:xfrm>
            <a:off x="154574" y="1285822"/>
            <a:ext cx="6042092" cy="3894601"/>
          </a:xfrm>
          <a:prstGeom prst="rect">
            <a:avLst/>
          </a:prstGeom>
          <a:ln>
            <a:noFill/>
          </a:ln>
          <a:effectLst>
            <a:outerShdw blurRad="292100" dist="139700" dir="2700000" algn="tl" rotWithShape="0">
              <a:srgbClr val="333333">
                <a:alpha val="65000"/>
              </a:srgbClr>
            </a:outerShdw>
          </a:effectLst>
        </p:spPr>
      </p:pic>
      <p:sp>
        <p:nvSpPr>
          <p:cNvPr id="31" name="CuadroTexto 30">
            <a:extLst>
              <a:ext uri="{FF2B5EF4-FFF2-40B4-BE49-F238E27FC236}">
                <a16:creationId xmlns:a16="http://schemas.microsoft.com/office/drawing/2014/main" id="{EEF2FDF1-E7B7-4762-B38B-59F4C7665195}"/>
              </a:ext>
            </a:extLst>
          </p:cNvPr>
          <p:cNvSpPr txBox="1"/>
          <p:nvPr/>
        </p:nvSpPr>
        <p:spPr>
          <a:xfrm>
            <a:off x="154574" y="5295179"/>
            <a:ext cx="4520908" cy="276999"/>
          </a:xfrm>
          <a:prstGeom prst="rect">
            <a:avLst/>
          </a:prstGeom>
          <a:noFill/>
        </p:spPr>
        <p:txBody>
          <a:bodyPr wrap="square">
            <a:spAutoFit/>
          </a:bodyPr>
          <a:lstStyle/>
          <a:p>
            <a:r>
              <a:rPr lang="es-EC" sz="1200" dirty="0">
                <a:solidFill>
                  <a:schemeClr val="bg2">
                    <a:lumMod val="10000"/>
                  </a:schemeClr>
                </a:solidFill>
                <a:effectLst/>
                <a:latin typeface="Times New Roman" panose="02020603050405020304" pitchFamily="18" charset="0"/>
                <a:ea typeface="Calibri" panose="020F0502020204030204" pitchFamily="34" charset="0"/>
              </a:rPr>
              <a:t>Variación Retiros de Efectivo en Cajeros Automáticos según Sectores</a:t>
            </a:r>
            <a:endParaRPr lang="es-EC" sz="1200" dirty="0">
              <a:solidFill>
                <a:schemeClr val="bg2">
                  <a:lumMod val="10000"/>
                </a:schemeClr>
              </a:solidFill>
            </a:endParaRPr>
          </a:p>
        </p:txBody>
      </p:sp>
      <p:pic>
        <p:nvPicPr>
          <p:cNvPr id="19" name="Imagen 18">
            <a:extLst>
              <a:ext uri="{FF2B5EF4-FFF2-40B4-BE49-F238E27FC236}">
                <a16:creationId xmlns:a16="http://schemas.microsoft.com/office/drawing/2014/main" id="{4EDE049D-C1E8-4783-BE28-8459FCEBF2B3}"/>
              </a:ext>
            </a:extLst>
          </p:cNvPr>
          <p:cNvPicPr>
            <a:picLocks noChangeAspect="1"/>
          </p:cNvPicPr>
          <p:nvPr/>
        </p:nvPicPr>
        <p:blipFill>
          <a:blip r:embed="rId4"/>
          <a:stretch>
            <a:fillRect/>
          </a:stretch>
        </p:blipFill>
        <p:spPr>
          <a:xfrm>
            <a:off x="6416629" y="2584466"/>
            <a:ext cx="5613335" cy="4140824"/>
          </a:xfrm>
          <a:prstGeom prst="rect">
            <a:avLst/>
          </a:prstGeom>
          <a:ln>
            <a:noFill/>
          </a:ln>
          <a:effectLst>
            <a:outerShdw blurRad="292100" dist="139700" dir="2700000" algn="tl" rotWithShape="0">
              <a:srgbClr val="333333">
                <a:alpha val="65000"/>
              </a:srgbClr>
            </a:outerShdw>
          </a:effectLst>
        </p:spPr>
      </p:pic>
      <p:sp>
        <p:nvSpPr>
          <p:cNvPr id="22" name="CuadroTexto 21">
            <a:extLst>
              <a:ext uri="{FF2B5EF4-FFF2-40B4-BE49-F238E27FC236}">
                <a16:creationId xmlns:a16="http://schemas.microsoft.com/office/drawing/2014/main" id="{F45AFB79-AE3A-4787-B143-AE57AE824014}"/>
              </a:ext>
            </a:extLst>
          </p:cNvPr>
          <p:cNvSpPr txBox="1"/>
          <p:nvPr/>
        </p:nvSpPr>
        <p:spPr>
          <a:xfrm>
            <a:off x="6416629" y="2266023"/>
            <a:ext cx="5367209" cy="276999"/>
          </a:xfrm>
          <a:prstGeom prst="rect">
            <a:avLst/>
          </a:prstGeom>
          <a:noFill/>
        </p:spPr>
        <p:txBody>
          <a:bodyPr wrap="square">
            <a:spAutoFit/>
          </a:bodyPr>
          <a:lstStyle/>
          <a:p>
            <a:r>
              <a:rPr lang="es-EC" sz="1200" dirty="0">
                <a:solidFill>
                  <a:schemeClr val="bg2">
                    <a:lumMod val="10000"/>
                  </a:schemeClr>
                </a:solidFill>
                <a:effectLst/>
                <a:latin typeface="Times New Roman" panose="02020603050405020304" pitchFamily="18" charset="0"/>
                <a:ea typeface="Calibri" panose="020F0502020204030204" pitchFamily="34" charset="0"/>
              </a:rPr>
              <a:t>Variación Transferencias Interbancarias Realizadas según Sectores</a:t>
            </a:r>
            <a:endParaRPr lang="es-EC" sz="1200" dirty="0">
              <a:solidFill>
                <a:schemeClr val="bg2">
                  <a:lumMod val="10000"/>
                </a:schemeClr>
              </a:solidFill>
            </a:endParaRPr>
          </a:p>
        </p:txBody>
      </p:sp>
      <p:sp>
        <p:nvSpPr>
          <p:cNvPr id="23" name="Chord 14">
            <a:extLst>
              <a:ext uri="{FF2B5EF4-FFF2-40B4-BE49-F238E27FC236}">
                <a16:creationId xmlns:a16="http://schemas.microsoft.com/office/drawing/2014/main" id="{A90546CE-2468-4A67-9ABF-82A0C29F12ED}"/>
              </a:ext>
            </a:extLst>
          </p:cNvPr>
          <p:cNvSpPr/>
          <p:nvPr/>
        </p:nvSpPr>
        <p:spPr>
          <a:xfrm>
            <a:off x="154574" y="5823244"/>
            <a:ext cx="894393" cy="800219"/>
          </a:xfrm>
          <a:custGeom>
            <a:avLst/>
            <a:gdLst/>
            <a:ahLst/>
            <a:cxnLst/>
            <a:rect l="l" t="t" r="r" b="b"/>
            <a:pathLst>
              <a:path w="2326624" h="2613114">
                <a:moveTo>
                  <a:pt x="2120961" y="161090"/>
                </a:moveTo>
                <a:cubicBezTo>
                  <a:pt x="2054048" y="153768"/>
                  <a:pt x="1951447" y="247149"/>
                  <a:pt x="1815565" y="379301"/>
                </a:cubicBezTo>
                <a:lnTo>
                  <a:pt x="1815565" y="914189"/>
                </a:lnTo>
                <a:lnTo>
                  <a:pt x="1812022" y="914189"/>
                </a:lnTo>
                <a:cubicBezTo>
                  <a:pt x="1807592" y="1011082"/>
                  <a:pt x="1792201" y="1103630"/>
                  <a:pt x="1767490" y="1189471"/>
                </a:cubicBezTo>
                <a:cubicBezTo>
                  <a:pt x="1907904" y="1255373"/>
                  <a:pt x="2005523" y="1182535"/>
                  <a:pt x="2079587" y="1079714"/>
                </a:cubicBezTo>
                <a:cubicBezTo>
                  <a:pt x="2155039" y="974966"/>
                  <a:pt x="2212284" y="748514"/>
                  <a:pt x="2212003" y="557796"/>
                </a:cubicBezTo>
                <a:cubicBezTo>
                  <a:pt x="2219908" y="279261"/>
                  <a:pt x="2188744" y="168506"/>
                  <a:pt x="2120961" y="161090"/>
                </a:cubicBezTo>
                <a:close/>
                <a:moveTo>
                  <a:pt x="205663" y="161090"/>
                </a:moveTo>
                <a:cubicBezTo>
                  <a:pt x="137880" y="168506"/>
                  <a:pt x="106717" y="279261"/>
                  <a:pt x="114621" y="557796"/>
                </a:cubicBezTo>
                <a:cubicBezTo>
                  <a:pt x="114340" y="748514"/>
                  <a:pt x="171585" y="974966"/>
                  <a:pt x="247037" y="1079714"/>
                </a:cubicBezTo>
                <a:cubicBezTo>
                  <a:pt x="321347" y="1182876"/>
                  <a:pt x="419370" y="1255856"/>
                  <a:pt x="560574" y="1188912"/>
                </a:cubicBezTo>
                <a:cubicBezTo>
                  <a:pt x="536003" y="1103130"/>
                  <a:pt x="520770" y="1010753"/>
                  <a:pt x="516493" y="914189"/>
                </a:cubicBezTo>
                <a:lnTo>
                  <a:pt x="512380" y="914189"/>
                </a:lnTo>
                <a:lnTo>
                  <a:pt x="512380" y="380558"/>
                </a:lnTo>
                <a:cubicBezTo>
                  <a:pt x="375835" y="247749"/>
                  <a:pt x="272792" y="153745"/>
                  <a:pt x="205663" y="161090"/>
                </a:cubicBezTo>
                <a:close/>
                <a:moveTo>
                  <a:pt x="187901" y="405"/>
                </a:moveTo>
                <a:cubicBezTo>
                  <a:pt x="292999" y="8780"/>
                  <a:pt x="420845" y="145098"/>
                  <a:pt x="512380" y="220481"/>
                </a:cubicBezTo>
                <a:lnTo>
                  <a:pt x="512380" y="152613"/>
                </a:lnTo>
                <a:cubicBezTo>
                  <a:pt x="489279" y="144263"/>
                  <a:pt x="472890" y="120340"/>
                  <a:pt x="472890" y="92234"/>
                </a:cubicBezTo>
                <a:cubicBezTo>
                  <a:pt x="472890" y="56482"/>
                  <a:pt x="499411" y="27498"/>
                  <a:pt x="532125" y="27498"/>
                </a:cubicBezTo>
                <a:lnTo>
                  <a:pt x="1795820" y="27498"/>
                </a:lnTo>
                <a:cubicBezTo>
                  <a:pt x="1828534" y="27498"/>
                  <a:pt x="1855056" y="56482"/>
                  <a:pt x="1855056" y="92234"/>
                </a:cubicBezTo>
                <a:cubicBezTo>
                  <a:pt x="1855056" y="120340"/>
                  <a:pt x="1838666" y="144263"/>
                  <a:pt x="1815565" y="152613"/>
                </a:cubicBezTo>
                <a:lnTo>
                  <a:pt x="1815565" y="219332"/>
                </a:lnTo>
                <a:cubicBezTo>
                  <a:pt x="1907032" y="143766"/>
                  <a:pt x="2034140" y="8738"/>
                  <a:pt x="2138723" y="405"/>
                </a:cubicBezTo>
                <a:cubicBezTo>
                  <a:pt x="2245413" y="-8097"/>
                  <a:pt x="2328660" y="115252"/>
                  <a:pt x="2326587" y="567919"/>
                </a:cubicBezTo>
                <a:cubicBezTo>
                  <a:pt x="2322440" y="807927"/>
                  <a:pt x="2258321" y="1045957"/>
                  <a:pt x="2156964" y="1168071"/>
                </a:cubicBezTo>
                <a:cubicBezTo>
                  <a:pt x="2057111" y="1288374"/>
                  <a:pt x="1909480" y="1389985"/>
                  <a:pt x="1727011" y="1303847"/>
                </a:cubicBezTo>
                <a:cubicBezTo>
                  <a:pt x="1643683" y="1506550"/>
                  <a:pt x="1504521" y="1658222"/>
                  <a:pt x="1338762" y="1720102"/>
                </a:cubicBezTo>
                <a:lnTo>
                  <a:pt x="1338762" y="1827101"/>
                </a:lnTo>
                <a:cubicBezTo>
                  <a:pt x="1363316" y="1833262"/>
                  <a:pt x="1381170" y="1857539"/>
                  <a:pt x="1381170" y="1886373"/>
                </a:cubicBezTo>
                <a:lnTo>
                  <a:pt x="1381170" y="2136535"/>
                </a:lnTo>
                <a:cubicBezTo>
                  <a:pt x="1381170" y="2165370"/>
                  <a:pt x="1363316" y="2189646"/>
                  <a:pt x="1338762" y="2195808"/>
                </a:cubicBezTo>
                <a:lnTo>
                  <a:pt x="1338762" y="2277702"/>
                </a:lnTo>
                <a:cubicBezTo>
                  <a:pt x="1338762" y="2288097"/>
                  <a:pt x="1336442" y="2297900"/>
                  <a:pt x="1331718" y="2306174"/>
                </a:cubicBezTo>
                <a:cubicBezTo>
                  <a:pt x="1618963" y="2325003"/>
                  <a:pt x="1828069" y="2390705"/>
                  <a:pt x="1843627" y="2469098"/>
                </a:cubicBezTo>
                <a:lnTo>
                  <a:pt x="1841187" y="2469098"/>
                </a:lnTo>
                <a:lnTo>
                  <a:pt x="1841187" y="2613114"/>
                </a:lnTo>
                <a:lnTo>
                  <a:pt x="473035" y="2613114"/>
                </a:lnTo>
                <a:lnTo>
                  <a:pt x="473035" y="2469098"/>
                </a:lnTo>
                <a:lnTo>
                  <a:pt x="470659" y="2469098"/>
                </a:lnTo>
                <a:cubicBezTo>
                  <a:pt x="486099" y="2389612"/>
                  <a:pt x="701025" y="2322977"/>
                  <a:pt x="995732" y="2305371"/>
                </a:cubicBezTo>
                <a:cubicBezTo>
                  <a:pt x="991352" y="2297246"/>
                  <a:pt x="989183" y="2287751"/>
                  <a:pt x="989183" y="2277702"/>
                </a:cubicBezTo>
                <a:lnTo>
                  <a:pt x="989183" y="2195808"/>
                </a:lnTo>
                <a:cubicBezTo>
                  <a:pt x="964630" y="2189646"/>
                  <a:pt x="946775" y="2165370"/>
                  <a:pt x="946775" y="2136535"/>
                </a:cubicBezTo>
                <a:lnTo>
                  <a:pt x="946775" y="1886373"/>
                </a:lnTo>
                <a:cubicBezTo>
                  <a:pt x="946775" y="1857539"/>
                  <a:pt x="964630" y="1833262"/>
                  <a:pt x="989183" y="1827101"/>
                </a:cubicBezTo>
                <a:lnTo>
                  <a:pt x="989183" y="1720560"/>
                </a:lnTo>
                <a:cubicBezTo>
                  <a:pt x="822949" y="1658288"/>
                  <a:pt x="683935" y="1506034"/>
                  <a:pt x="600908" y="1303358"/>
                </a:cubicBezTo>
                <a:cubicBezTo>
                  <a:pt x="417821" y="1390451"/>
                  <a:pt x="269743" y="1288649"/>
                  <a:pt x="169660" y="1168071"/>
                </a:cubicBezTo>
                <a:cubicBezTo>
                  <a:pt x="68303" y="1045957"/>
                  <a:pt x="4184" y="807927"/>
                  <a:pt x="38" y="567919"/>
                </a:cubicBezTo>
                <a:cubicBezTo>
                  <a:pt x="-2036" y="115252"/>
                  <a:pt x="81211" y="-8097"/>
                  <a:pt x="187901" y="405"/>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bg2">
                  <a:lumMod val="10000"/>
                </a:schemeClr>
              </a:solidFill>
            </a:endParaRPr>
          </a:p>
        </p:txBody>
      </p:sp>
      <p:sp>
        <p:nvSpPr>
          <p:cNvPr id="24" name="CuadroTexto 23">
            <a:extLst>
              <a:ext uri="{FF2B5EF4-FFF2-40B4-BE49-F238E27FC236}">
                <a16:creationId xmlns:a16="http://schemas.microsoft.com/office/drawing/2014/main" id="{E8E3CE5A-2337-4D55-99BA-D21EC101B995}"/>
              </a:ext>
            </a:extLst>
          </p:cNvPr>
          <p:cNvSpPr txBox="1"/>
          <p:nvPr/>
        </p:nvSpPr>
        <p:spPr>
          <a:xfrm>
            <a:off x="1239629" y="5857574"/>
            <a:ext cx="4017285" cy="954107"/>
          </a:xfrm>
          <a:prstGeom prst="rect">
            <a:avLst/>
          </a:prstGeom>
          <a:solidFill>
            <a:srgbClr val="00B0F0"/>
          </a:solidFill>
        </p:spPr>
        <p:txBody>
          <a:bodyPr wrap="square" rtlCol="0">
            <a:spAutoFit/>
          </a:bodyPr>
          <a:lstStyle/>
          <a:p>
            <a:pPr algn="ctr"/>
            <a:r>
              <a:rPr lang="es-EC" sz="1400" dirty="0">
                <a:solidFill>
                  <a:srgbClr val="000000"/>
                </a:solidFill>
                <a:effectLst/>
                <a:latin typeface="Times New Roman" panose="02020603050405020304" pitchFamily="18" charset="0"/>
                <a:ea typeface="Calibri" panose="020F0502020204030204" pitchFamily="34" charset="0"/>
              </a:rPr>
              <a:t>Espacializar la información económica y financiera, mediante criterios de clasificación, en el uso de FINTECH en el Distrito Metropolitano de Quito durante el I cuatrimestre del año 2020.</a:t>
            </a:r>
            <a:r>
              <a:rPr lang="es-EC" sz="1200" dirty="0">
                <a:solidFill>
                  <a:srgbClr val="000000"/>
                </a:solidFill>
                <a:effectLst/>
                <a:latin typeface="Times New Roman" panose="02020603050405020304" pitchFamily="18" charset="0"/>
                <a:ea typeface="Calibri" panose="020F0502020204030204" pitchFamily="34" charset="0"/>
              </a:rPr>
              <a:t>	</a:t>
            </a:r>
            <a:endParaRPr lang="es-EC" sz="1200" dirty="0"/>
          </a:p>
        </p:txBody>
      </p:sp>
      <p:sp>
        <p:nvSpPr>
          <p:cNvPr id="25" name="Rectángulo 24">
            <a:extLst>
              <a:ext uri="{FF2B5EF4-FFF2-40B4-BE49-F238E27FC236}">
                <a16:creationId xmlns:a16="http://schemas.microsoft.com/office/drawing/2014/main" id="{BA9C129B-10E7-420C-8AD7-9ACAB80F5231}"/>
              </a:ext>
            </a:extLst>
          </p:cNvPr>
          <p:cNvSpPr/>
          <p:nvPr/>
        </p:nvSpPr>
        <p:spPr>
          <a:xfrm>
            <a:off x="6301799" y="1042292"/>
            <a:ext cx="1082348" cy="923330"/>
          </a:xfrm>
          <a:prstGeom prst="rect">
            <a:avLst/>
          </a:prstGeom>
          <a:noFill/>
        </p:spPr>
        <p:txBody>
          <a:bodyPr wrap="none" lIns="91440" tIns="45720" rIns="91440" bIns="45720">
            <a:spAutoFit/>
          </a:bodyPr>
          <a:lstStyle/>
          <a:p>
            <a:pPr algn="ctr"/>
            <a:r>
              <a:rPr lang="es-ES" sz="5400" b="1" spc="50" dirty="0">
                <a:ln w="9525" cmpd="sng">
                  <a:solidFill>
                    <a:schemeClr val="accent1"/>
                  </a:solidFill>
                  <a:prstDash val="solid"/>
                </a:ln>
                <a:solidFill>
                  <a:srgbClr val="70AD47">
                    <a:tint val="1000"/>
                  </a:srgbClr>
                </a:solidFill>
                <a:effectLst>
                  <a:glow rad="38100">
                    <a:schemeClr val="accent1">
                      <a:alpha val="40000"/>
                    </a:schemeClr>
                  </a:glow>
                </a:effectLst>
              </a:rPr>
              <a:t>H2</a:t>
            </a:r>
            <a:endParaRPr lang="es-E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6" name="CuadroTexto 25">
            <a:extLst>
              <a:ext uri="{FF2B5EF4-FFF2-40B4-BE49-F238E27FC236}">
                <a16:creationId xmlns:a16="http://schemas.microsoft.com/office/drawing/2014/main" id="{FAE499A4-49EA-4988-9F11-C2C3875D49E5}"/>
              </a:ext>
            </a:extLst>
          </p:cNvPr>
          <p:cNvSpPr txBox="1"/>
          <p:nvPr/>
        </p:nvSpPr>
        <p:spPr>
          <a:xfrm>
            <a:off x="7308010" y="1120781"/>
            <a:ext cx="4206281" cy="738664"/>
          </a:xfrm>
          <a:prstGeom prst="rect">
            <a:avLst/>
          </a:prstGeom>
          <a:noFill/>
        </p:spPr>
        <p:txBody>
          <a:bodyPr wrap="square">
            <a:spAutoFit/>
          </a:bodyPr>
          <a:lstStyle/>
          <a:p>
            <a:r>
              <a:rPr lang="es-EC" sz="1400" dirty="0">
                <a:solidFill>
                  <a:srgbClr val="000000"/>
                </a:solidFill>
                <a:effectLst/>
                <a:latin typeface="Times New Roman" panose="02020603050405020304" pitchFamily="18" charset="0"/>
                <a:ea typeface="Calibri" panose="020F0502020204030204" pitchFamily="34" charset="0"/>
              </a:rPr>
              <a:t>En las diferentes zonas del Distrito Metropolitano de Quito se evidencia una variación en el uso de servicios FINTECH.</a:t>
            </a:r>
            <a:endParaRPr lang="es-EC" sz="1400" dirty="0"/>
          </a:p>
        </p:txBody>
      </p:sp>
      <p:pic>
        <p:nvPicPr>
          <p:cNvPr id="28" name="Picture 26" descr="El cosito del visto (@elcositodlvisto) | Twitter">
            <a:extLst>
              <a:ext uri="{FF2B5EF4-FFF2-40B4-BE49-F238E27FC236}">
                <a16:creationId xmlns:a16="http://schemas.microsoft.com/office/drawing/2014/main" id="{7E1796C8-82FE-4D38-B7E1-55D1C8629FD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8153" y="1158272"/>
            <a:ext cx="691369" cy="691369"/>
          </a:xfrm>
          <a:prstGeom prst="rect">
            <a:avLst/>
          </a:prstGeom>
          <a:noFill/>
          <a:extLst>
            <a:ext uri="{909E8E84-426E-40DD-AFC4-6F175D3DCCD1}">
              <a14:hiddenFill xmlns:a14="http://schemas.microsoft.com/office/drawing/2010/main">
                <a:solidFill>
                  <a:srgbClr val="FFFFFF"/>
                </a:solidFill>
              </a14:hiddenFill>
            </a:ext>
          </a:extLst>
        </p:spPr>
      </p:pic>
      <p:sp>
        <p:nvSpPr>
          <p:cNvPr id="20" name="CuadroTexto 19">
            <a:extLst>
              <a:ext uri="{FF2B5EF4-FFF2-40B4-BE49-F238E27FC236}">
                <a16:creationId xmlns:a16="http://schemas.microsoft.com/office/drawing/2014/main" id="{7A325789-3288-4C34-950F-D530A8C5DD31}"/>
              </a:ext>
            </a:extLst>
          </p:cNvPr>
          <p:cNvSpPr txBox="1"/>
          <p:nvPr/>
        </p:nvSpPr>
        <p:spPr>
          <a:xfrm>
            <a:off x="228388" y="10833"/>
            <a:ext cx="3778586" cy="923330"/>
          </a:xfrm>
          <a:prstGeom prst="rect">
            <a:avLst/>
          </a:prstGeom>
          <a:noFill/>
        </p:spPr>
        <p:txBody>
          <a:bodyPr wrap="square">
            <a:spAutoFit/>
          </a:bodyPr>
          <a:lstStyle/>
          <a:p>
            <a:pPr lvl="1">
              <a:spcBef>
                <a:spcPts val="600"/>
              </a:spcBef>
              <a:spcAft>
                <a:spcPts val="600"/>
              </a:spcAft>
            </a:pPr>
            <a:r>
              <a:rPr lang="es-EC" sz="1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Espacializaciòn de Información Económica y Financiera sobre el Uso de FINTECH</a:t>
            </a:r>
          </a:p>
        </p:txBody>
      </p:sp>
      <p:sp>
        <p:nvSpPr>
          <p:cNvPr id="29" name="CuadroTexto 28">
            <a:extLst>
              <a:ext uri="{FF2B5EF4-FFF2-40B4-BE49-F238E27FC236}">
                <a16:creationId xmlns:a16="http://schemas.microsoft.com/office/drawing/2014/main" id="{8FF03535-43E9-442C-A819-6FC122F6F1CD}"/>
              </a:ext>
            </a:extLst>
          </p:cNvPr>
          <p:cNvSpPr txBox="1"/>
          <p:nvPr/>
        </p:nvSpPr>
        <p:spPr>
          <a:xfrm>
            <a:off x="281593" y="5826830"/>
            <a:ext cx="648071" cy="800219"/>
          </a:xfrm>
          <a:prstGeom prst="rect">
            <a:avLst/>
          </a:prstGeom>
          <a:noFill/>
        </p:spPr>
        <p:txBody>
          <a:bodyPr wrap="square" rtlCol="0">
            <a:spAutoFit/>
          </a:bodyPr>
          <a:lstStyle/>
          <a:p>
            <a:pPr algn="ctr"/>
            <a:r>
              <a:rPr lang="es-EC" altLang="ko-KR" sz="1400" b="1" dirty="0">
                <a:solidFill>
                  <a:schemeClr val="bg1"/>
                </a:solidFill>
                <a:effectLst>
                  <a:outerShdw blurRad="38100" dist="38100" dir="2700000" algn="tl">
                    <a:srgbClr val="000000">
                      <a:alpha val="43137"/>
                    </a:srgbClr>
                  </a:outerShdw>
                </a:effectLst>
              </a:rPr>
              <a:t>OBJ.2</a:t>
            </a:r>
            <a:endParaRPr lang="ko-KR" altLang="en-US" sz="1400" b="1" dirty="0">
              <a:solidFill>
                <a:schemeClr val="bg1"/>
              </a:solidFill>
              <a:effectLst>
                <a:outerShdw blurRad="38100" dist="38100" dir="2700000" algn="tl">
                  <a:srgbClr val="000000">
                    <a:alpha val="43137"/>
                  </a:srgbClr>
                </a:outerShdw>
              </a:effectLst>
            </a:endParaRPr>
          </a:p>
          <a:p>
            <a:endParaRPr lang="es-ES" dirty="0"/>
          </a:p>
        </p:txBody>
      </p:sp>
    </p:spTree>
    <p:extLst>
      <p:ext uri="{BB962C8B-B14F-4D97-AF65-F5344CB8AC3E}">
        <p14:creationId xmlns:p14="http://schemas.microsoft.com/office/powerpoint/2010/main" val="8590291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52322896-8C57-4B94-9622-3ABE0D76EC97}"/>
              </a:ext>
            </a:extLst>
          </p:cNvPr>
          <p:cNvSpPr/>
          <p:nvPr/>
        </p:nvSpPr>
        <p:spPr>
          <a:xfrm>
            <a:off x="0" y="5932066"/>
            <a:ext cx="12190413" cy="9259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 name="Grupo 2">
            <a:extLst>
              <a:ext uri="{FF2B5EF4-FFF2-40B4-BE49-F238E27FC236}">
                <a16:creationId xmlns:a16="http://schemas.microsoft.com/office/drawing/2014/main" id="{A1D4C1C4-5B71-4F10-912F-87ED74FB7B73}"/>
              </a:ext>
            </a:extLst>
          </p:cNvPr>
          <p:cNvGrpSpPr/>
          <p:nvPr/>
        </p:nvGrpSpPr>
        <p:grpSpPr>
          <a:xfrm>
            <a:off x="0" y="15500"/>
            <a:ext cx="4006974" cy="1200328"/>
            <a:chOff x="251063" y="145400"/>
            <a:chExt cx="3395872" cy="1200328"/>
          </a:xfrm>
        </p:grpSpPr>
        <p:grpSp>
          <p:nvGrpSpPr>
            <p:cNvPr id="7" name="Group 30">
              <a:extLst>
                <a:ext uri="{FF2B5EF4-FFF2-40B4-BE49-F238E27FC236}">
                  <a16:creationId xmlns:a16="http://schemas.microsoft.com/office/drawing/2014/main" id="{F8D0D7B6-B861-4D3F-807C-3A7BD6CB2143}"/>
                </a:ext>
              </a:extLst>
            </p:cNvPr>
            <p:cNvGrpSpPr/>
            <p:nvPr/>
          </p:nvGrpSpPr>
          <p:grpSpPr>
            <a:xfrm>
              <a:off x="251063" y="145400"/>
              <a:ext cx="3395872" cy="1200328"/>
              <a:chOff x="3659401" y="1564832"/>
              <a:chExt cx="1663577" cy="1405835"/>
            </a:xfrm>
            <a:solidFill>
              <a:srgbClr val="00B0F0"/>
            </a:solidFill>
          </p:grpSpPr>
          <p:sp>
            <p:nvSpPr>
              <p:cNvPr id="9" name="Rectangle 4">
                <a:extLst>
                  <a:ext uri="{FF2B5EF4-FFF2-40B4-BE49-F238E27FC236}">
                    <a16:creationId xmlns:a16="http://schemas.microsoft.com/office/drawing/2014/main" id="{C3488D74-1766-461D-838E-DF85C0278471}"/>
                  </a:ext>
                </a:extLst>
              </p:cNvPr>
              <p:cNvSpPr/>
              <p:nvPr/>
            </p:nvSpPr>
            <p:spPr>
              <a:xfrm>
                <a:off x="3659401" y="1564832"/>
                <a:ext cx="1663577" cy="1080443"/>
              </a:xfrm>
              <a:prstGeom prst="rect">
                <a:avLst/>
              </a:prstGeom>
              <a:grpFill/>
              <a:ln>
                <a:solidFill>
                  <a:schemeClr val="accent2"/>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0" name="Isosceles Triangle 9">
                <a:extLst>
                  <a:ext uri="{FF2B5EF4-FFF2-40B4-BE49-F238E27FC236}">
                    <a16:creationId xmlns:a16="http://schemas.microsoft.com/office/drawing/2014/main" id="{BD08EF58-A3CA-47E7-9B6F-490B5D78B9AA}"/>
                  </a:ext>
                </a:extLst>
              </p:cNvPr>
              <p:cNvSpPr/>
              <p:nvPr/>
            </p:nvSpPr>
            <p:spPr>
              <a:xfrm rot="10800000" flipH="1">
                <a:off x="4401262" y="2663429"/>
                <a:ext cx="921716" cy="307238"/>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402336 w 1060704"/>
                  <a:gd name="connsiteY0" fmla="*/ 921715 h 921715"/>
                  <a:gd name="connsiteX1" fmla="*/ 0 w 1060704"/>
                  <a:gd name="connsiteY1" fmla="*/ 0 h 921715"/>
                  <a:gd name="connsiteX2" fmla="*/ 1060704 w 1060704"/>
                  <a:gd name="connsiteY2" fmla="*/ 914400 h 921715"/>
                  <a:gd name="connsiteX3" fmla="*/ 402336 w 1060704"/>
                  <a:gd name="connsiteY3" fmla="*/ 921715 h 921715"/>
                  <a:gd name="connsiteX0" fmla="*/ 263348 w 921716"/>
                  <a:gd name="connsiteY0" fmla="*/ 307238 h 307238"/>
                  <a:gd name="connsiteX1" fmla="*/ 0 w 921716"/>
                  <a:gd name="connsiteY1" fmla="*/ 0 h 307238"/>
                  <a:gd name="connsiteX2" fmla="*/ 921716 w 921716"/>
                  <a:gd name="connsiteY2" fmla="*/ 299923 h 307238"/>
                  <a:gd name="connsiteX3" fmla="*/ 263348 w 921716"/>
                  <a:gd name="connsiteY3" fmla="*/ 307238 h 307238"/>
                </a:gdLst>
                <a:ahLst/>
                <a:cxnLst>
                  <a:cxn ang="0">
                    <a:pos x="connsiteX0" y="connsiteY0"/>
                  </a:cxn>
                  <a:cxn ang="0">
                    <a:pos x="connsiteX1" y="connsiteY1"/>
                  </a:cxn>
                  <a:cxn ang="0">
                    <a:pos x="connsiteX2" y="connsiteY2"/>
                  </a:cxn>
                  <a:cxn ang="0">
                    <a:pos x="connsiteX3" y="connsiteY3"/>
                  </a:cxn>
                </a:cxnLst>
                <a:rect l="l" t="t" r="r" b="b"/>
                <a:pathLst>
                  <a:path w="921716" h="307238">
                    <a:moveTo>
                      <a:pt x="263348" y="307238"/>
                    </a:moveTo>
                    <a:lnTo>
                      <a:pt x="0" y="0"/>
                    </a:lnTo>
                    <a:lnTo>
                      <a:pt x="921716" y="299923"/>
                    </a:lnTo>
                    <a:lnTo>
                      <a:pt x="263348" y="307238"/>
                    </a:lnTo>
                    <a:close/>
                  </a:path>
                </a:pathLst>
              </a:custGeom>
              <a:grpFill/>
              <a:ln>
                <a:solidFill>
                  <a:schemeClr val="accent6">
                    <a:lumMod val="40000"/>
                    <a:lumOff val="60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12" name="Teardrop 6">
              <a:extLst>
                <a:ext uri="{FF2B5EF4-FFF2-40B4-BE49-F238E27FC236}">
                  <a16:creationId xmlns:a16="http://schemas.microsoft.com/office/drawing/2014/main" id="{30D8C08D-4EF0-4908-9933-B6C072FC3FF9}"/>
                </a:ext>
              </a:extLst>
            </p:cNvPr>
            <p:cNvSpPr/>
            <p:nvPr/>
          </p:nvSpPr>
          <p:spPr>
            <a:xfrm rot="8100000">
              <a:off x="543672" y="342943"/>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grpSp>
      <p:sp>
        <p:nvSpPr>
          <p:cNvPr id="27" name="CuadroTexto 26">
            <a:extLst>
              <a:ext uri="{FF2B5EF4-FFF2-40B4-BE49-F238E27FC236}">
                <a16:creationId xmlns:a16="http://schemas.microsoft.com/office/drawing/2014/main" id="{4EA5525D-B94D-49AE-BEB1-0E86C227C0C6}"/>
              </a:ext>
            </a:extLst>
          </p:cNvPr>
          <p:cNvSpPr txBox="1"/>
          <p:nvPr/>
        </p:nvSpPr>
        <p:spPr>
          <a:xfrm>
            <a:off x="4222998" y="-13546"/>
            <a:ext cx="6624736" cy="567271"/>
          </a:xfrm>
          <a:prstGeom prst="rect">
            <a:avLst/>
          </a:prstGeom>
          <a:noFill/>
        </p:spPr>
        <p:txBody>
          <a:bodyPr wrap="square">
            <a:spAutoFit/>
          </a:bodyPr>
          <a:lstStyle/>
          <a:p>
            <a:pPr>
              <a:lnSpc>
                <a:spcPct val="200000"/>
              </a:lnSpc>
              <a:spcAft>
                <a:spcPts val="800"/>
              </a:spcAft>
            </a:pPr>
            <a:r>
              <a:rPr lang="es-EC" sz="18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Nivel de Uso en Servicios FINTECH según Sector de Residencia</a:t>
            </a:r>
            <a:endParaRPr lang="es-EC" sz="18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Chord 14">
            <a:extLst>
              <a:ext uri="{FF2B5EF4-FFF2-40B4-BE49-F238E27FC236}">
                <a16:creationId xmlns:a16="http://schemas.microsoft.com/office/drawing/2014/main" id="{A90546CE-2468-4A67-9ABF-82A0C29F12ED}"/>
              </a:ext>
            </a:extLst>
          </p:cNvPr>
          <p:cNvSpPr/>
          <p:nvPr/>
        </p:nvSpPr>
        <p:spPr>
          <a:xfrm>
            <a:off x="182338" y="5873360"/>
            <a:ext cx="904354" cy="730322"/>
          </a:xfrm>
          <a:custGeom>
            <a:avLst/>
            <a:gdLst/>
            <a:ahLst/>
            <a:cxnLst/>
            <a:rect l="l" t="t" r="r" b="b"/>
            <a:pathLst>
              <a:path w="2326624" h="2613114">
                <a:moveTo>
                  <a:pt x="2120961" y="161090"/>
                </a:moveTo>
                <a:cubicBezTo>
                  <a:pt x="2054048" y="153768"/>
                  <a:pt x="1951447" y="247149"/>
                  <a:pt x="1815565" y="379301"/>
                </a:cubicBezTo>
                <a:lnTo>
                  <a:pt x="1815565" y="914189"/>
                </a:lnTo>
                <a:lnTo>
                  <a:pt x="1812022" y="914189"/>
                </a:lnTo>
                <a:cubicBezTo>
                  <a:pt x="1807592" y="1011082"/>
                  <a:pt x="1792201" y="1103630"/>
                  <a:pt x="1767490" y="1189471"/>
                </a:cubicBezTo>
                <a:cubicBezTo>
                  <a:pt x="1907904" y="1255373"/>
                  <a:pt x="2005523" y="1182535"/>
                  <a:pt x="2079587" y="1079714"/>
                </a:cubicBezTo>
                <a:cubicBezTo>
                  <a:pt x="2155039" y="974966"/>
                  <a:pt x="2212284" y="748514"/>
                  <a:pt x="2212003" y="557796"/>
                </a:cubicBezTo>
                <a:cubicBezTo>
                  <a:pt x="2219908" y="279261"/>
                  <a:pt x="2188744" y="168506"/>
                  <a:pt x="2120961" y="161090"/>
                </a:cubicBezTo>
                <a:close/>
                <a:moveTo>
                  <a:pt x="205663" y="161090"/>
                </a:moveTo>
                <a:cubicBezTo>
                  <a:pt x="137880" y="168506"/>
                  <a:pt x="106717" y="279261"/>
                  <a:pt x="114621" y="557796"/>
                </a:cubicBezTo>
                <a:cubicBezTo>
                  <a:pt x="114340" y="748514"/>
                  <a:pt x="171585" y="974966"/>
                  <a:pt x="247037" y="1079714"/>
                </a:cubicBezTo>
                <a:cubicBezTo>
                  <a:pt x="321347" y="1182876"/>
                  <a:pt x="419370" y="1255856"/>
                  <a:pt x="560574" y="1188912"/>
                </a:cubicBezTo>
                <a:cubicBezTo>
                  <a:pt x="536003" y="1103130"/>
                  <a:pt x="520770" y="1010753"/>
                  <a:pt x="516493" y="914189"/>
                </a:cubicBezTo>
                <a:lnTo>
                  <a:pt x="512380" y="914189"/>
                </a:lnTo>
                <a:lnTo>
                  <a:pt x="512380" y="380558"/>
                </a:lnTo>
                <a:cubicBezTo>
                  <a:pt x="375835" y="247749"/>
                  <a:pt x="272792" y="153745"/>
                  <a:pt x="205663" y="161090"/>
                </a:cubicBezTo>
                <a:close/>
                <a:moveTo>
                  <a:pt x="187901" y="405"/>
                </a:moveTo>
                <a:cubicBezTo>
                  <a:pt x="292999" y="8780"/>
                  <a:pt x="420845" y="145098"/>
                  <a:pt x="512380" y="220481"/>
                </a:cubicBezTo>
                <a:lnTo>
                  <a:pt x="512380" y="152613"/>
                </a:lnTo>
                <a:cubicBezTo>
                  <a:pt x="489279" y="144263"/>
                  <a:pt x="472890" y="120340"/>
                  <a:pt x="472890" y="92234"/>
                </a:cubicBezTo>
                <a:cubicBezTo>
                  <a:pt x="472890" y="56482"/>
                  <a:pt x="499411" y="27498"/>
                  <a:pt x="532125" y="27498"/>
                </a:cubicBezTo>
                <a:lnTo>
                  <a:pt x="1795820" y="27498"/>
                </a:lnTo>
                <a:cubicBezTo>
                  <a:pt x="1828534" y="27498"/>
                  <a:pt x="1855056" y="56482"/>
                  <a:pt x="1855056" y="92234"/>
                </a:cubicBezTo>
                <a:cubicBezTo>
                  <a:pt x="1855056" y="120340"/>
                  <a:pt x="1838666" y="144263"/>
                  <a:pt x="1815565" y="152613"/>
                </a:cubicBezTo>
                <a:lnTo>
                  <a:pt x="1815565" y="219332"/>
                </a:lnTo>
                <a:cubicBezTo>
                  <a:pt x="1907032" y="143766"/>
                  <a:pt x="2034140" y="8738"/>
                  <a:pt x="2138723" y="405"/>
                </a:cubicBezTo>
                <a:cubicBezTo>
                  <a:pt x="2245413" y="-8097"/>
                  <a:pt x="2328660" y="115252"/>
                  <a:pt x="2326587" y="567919"/>
                </a:cubicBezTo>
                <a:cubicBezTo>
                  <a:pt x="2322440" y="807927"/>
                  <a:pt x="2258321" y="1045957"/>
                  <a:pt x="2156964" y="1168071"/>
                </a:cubicBezTo>
                <a:cubicBezTo>
                  <a:pt x="2057111" y="1288374"/>
                  <a:pt x="1909480" y="1389985"/>
                  <a:pt x="1727011" y="1303847"/>
                </a:cubicBezTo>
                <a:cubicBezTo>
                  <a:pt x="1643683" y="1506550"/>
                  <a:pt x="1504521" y="1658222"/>
                  <a:pt x="1338762" y="1720102"/>
                </a:cubicBezTo>
                <a:lnTo>
                  <a:pt x="1338762" y="1827101"/>
                </a:lnTo>
                <a:cubicBezTo>
                  <a:pt x="1363316" y="1833262"/>
                  <a:pt x="1381170" y="1857539"/>
                  <a:pt x="1381170" y="1886373"/>
                </a:cubicBezTo>
                <a:lnTo>
                  <a:pt x="1381170" y="2136535"/>
                </a:lnTo>
                <a:cubicBezTo>
                  <a:pt x="1381170" y="2165370"/>
                  <a:pt x="1363316" y="2189646"/>
                  <a:pt x="1338762" y="2195808"/>
                </a:cubicBezTo>
                <a:lnTo>
                  <a:pt x="1338762" y="2277702"/>
                </a:lnTo>
                <a:cubicBezTo>
                  <a:pt x="1338762" y="2288097"/>
                  <a:pt x="1336442" y="2297900"/>
                  <a:pt x="1331718" y="2306174"/>
                </a:cubicBezTo>
                <a:cubicBezTo>
                  <a:pt x="1618963" y="2325003"/>
                  <a:pt x="1828069" y="2390705"/>
                  <a:pt x="1843627" y="2469098"/>
                </a:cubicBezTo>
                <a:lnTo>
                  <a:pt x="1841187" y="2469098"/>
                </a:lnTo>
                <a:lnTo>
                  <a:pt x="1841187" y="2613114"/>
                </a:lnTo>
                <a:lnTo>
                  <a:pt x="473035" y="2613114"/>
                </a:lnTo>
                <a:lnTo>
                  <a:pt x="473035" y="2469098"/>
                </a:lnTo>
                <a:lnTo>
                  <a:pt x="470659" y="2469098"/>
                </a:lnTo>
                <a:cubicBezTo>
                  <a:pt x="486099" y="2389612"/>
                  <a:pt x="701025" y="2322977"/>
                  <a:pt x="995732" y="2305371"/>
                </a:cubicBezTo>
                <a:cubicBezTo>
                  <a:pt x="991352" y="2297246"/>
                  <a:pt x="989183" y="2287751"/>
                  <a:pt x="989183" y="2277702"/>
                </a:cubicBezTo>
                <a:lnTo>
                  <a:pt x="989183" y="2195808"/>
                </a:lnTo>
                <a:cubicBezTo>
                  <a:pt x="964630" y="2189646"/>
                  <a:pt x="946775" y="2165370"/>
                  <a:pt x="946775" y="2136535"/>
                </a:cubicBezTo>
                <a:lnTo>
                  <a:pt x="946775" y="1886373"/>
                </a:lnTo>
                <a:cubicBezTo>
                  <a:pt x="946775" y="1857539"/>
                  <a:pt x="964630" y="1833262"/>
                  <a:pt x="989183" y="1827101"/>
                </a:cubicBezTo>
                <a:lnTo>
                  <a:pt x="989183" y="1720560"/>
                </a:lnTo>
                <a:cubicBezTo>
                  <a:pt x="822949" y="1658288"/>
                  <a:pt x="683935" y="1506034"/>
                  <a:pt x="600908" y="1303358"/>
                </a:cubicBezTo>
                <a:cubicBezTo>
                  <a:pt x="417821" y="1390451"/>
                  <a:pt x="269743" y="1288649"/>
                  <a:pt x="169660" y="1168071"/>
                </a:cubicBezTo>
                <a:cubicBezTo>
                  <a:pt x="68303" y="1045957"/>
                  <a:pt x="4184" y="807927"/>
                  <a:pt x="38" y="567919"/>
                </a:cubicBezTo>
                <a:cubicBezTo>
                  <a:pt x="-2036" y="115252"/>
                  <a:pt x="81211" y="-8097"/>
                  <a:pt x="187901" y="405"/>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b="1" dirty="0">
              <a:solidFill>
                <a:schemeClr val="bg1"/>
              </a:solidFill>
              <a:effectLst>
                <a:outerShdw blurRad="38100" dist="38100" dir="2700000" algn="tl">
                  <a:srgbClr val="000000">
                    <a:alpha val="43137"/>
                  </a:srgbClr>
                </a:outerShdw>
              </a:effectLst>
            </a:endParaRPr>
          </a:p>
        </p:txBody>
      </p:sp>
      <p:sp>
        <p:nvSpPr>
          <p:cNvPr id="24" name="CuadroTexto 23">
            <a:extLst>
              <a:ext uri="{FF2B5EF4-FFF2-40B4-BE49-F238E27FC236}">
                <a16:creationId xmlns:a16="http://schemas.microsoft.com/office/drawing/2014/main" id="{E8E3CE5A-2337-4D55-99BA-D21EC101B995}"/>
              </a:ext>
            </a:extLst>
          </p:cNvPr>
          <p:cNvSpPr txBox="1"/>
          <p:nvPr/>
        </p:nvSpPr>
        <p:spPr>
          <a:xfrm>
            <a:off x="1239629" y="5857574"/>
            <a:ext cx="4017285" cy="954107"/>
          </a:xfrm>
          <a:prstGeom prst="rect">
            <a:avLst/>
          </a:prstGeom>
          <a:solidFill>
            <a:srgbClr val="00B0F0"/>
          </a:solidFill>
        </p:spPr>
        <p:txBody>
          <a:bodyPr wrap="square" rtlCol="0">
            <a:spAutoFit/>
          </a:bodyPr>
          <a:lstStyle/>
          <a:p>
            <a:pPr algn="ctr"/>
            <a:r>
              <a:rPr lang="es-EC" sz="1400" dirty="0">
                <a:solidFill>
                  <a:srgbClr val="000000"/>
                </a:solidFill>
                <a:effectLst/>
                <a:latin typeface="Times New Roman" panose="02020603050405020304" pitchFamily="18" charset="0"/>
                <a:ea typeface="Calibri" panose="020F0502020204030204" pitchFamily="34" charset="0"/>
              </a:rPr>
              <a:t>Espacializar la información económica y financiera, mediante criterios de clasificación, en el uso de FINTECH en el Distrito Metropolitano de Quito durante el I cuatrimestre del año 2020.</a:t>
            </a:r>
            <a:r>
              <a:rPr lang="es-EC" sz="1200" dirty="0">
                <a:solidFill>
                  <a:srgbClr val="000000"/>
                </a:solidFill>
                <a:effectLst/>
                <a:latin typeface="Times New Roman" panose="02020603050405020304" pitchFamily="18" charset="0"/>
                <a:ea typeface="Calibri" panose="020F0502020204030204" pitchFamily="34" charset="0"/>
              </a:rPr>
              <a:t>	</a:t>
            </a:r>
            <a:endParaRPr lang="es-EC" sz="1200" dirty="0"/>
          </a:p>
        </p:txBody>
      </p:sp>
      <p:sp>
        <p:nvSpPr>
          <p:cNvPr id="25" name="Rectángulo 24">
            <a:extLst>
              <a:ext uri="{FF2B5EF4-FFF2-40B4-BE49-F238E27FC236}">
                <a16:creationId xmlns:a16="http://schemas.microsoft.com/office/drawing/2014/main" id="{BA9C129B-10E7-420C-8AD7-9ACAB80F5231}"/>
              </a:ext>
            </a:extLst>
          </p:cNvPr>
          <p:cNvSpPr/>
          <p:nvPr/>
        </p:nvSpPr>
        <p:spPr>
          <a:xfrm>
            <a:off x="6301799" y="1042292"/>
            <a:ext cx="1082348" cy="923330"/>
          </a:xfrm>
          <a:prstGeom prst="rect">
            <a:avLst/>
          </a:prstGeom>
          <a:noFill/>
        </p:spPr>
        <p:txBody>
          <a:bodyPr wrap="none" lIns="91440" tIns="45720" rIns="91440" bIns="45720">
            <a:spAutoFit/>
          </a:bodyPr>
          <a:lstStyle/>
          <a:p>
            <a:pPr algn="ctr"/>
            <a:r>
              <a:rPr lang="es-ES" sz="5400" b="1" spc="50" dirty="0">
                <a:ln w="9525" cmpd="sng">
                  <a:solidFill>
                    <a:schemeClr val="accent1"/>
                  </a:solidFill>
                  <a:prstDash val="solid"/>
                </a:ln>
                <a:solidFill>
                  <a:srgbClr val="70AD47">
                    <a:tint val="1000"/>
                  </a:srgbClr>
                </a:solidFill>
                <a:effectLst>
                  <a:glow rad="38100">
                    <a:schemeClr val="accent1">
                      <a:alpha val="40000"/>
                    </a:schemeClr>
                  </a:glow>
                </a:effectLst>
              </a:rPr>
              <a:t>H2</a:t>
            </a:r>
            <a:endParaRPr lang="es-E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6" name="CuadroTexto 25">
            <a:extLst>
              <a:ext uri="{FF2B5EF4-FFF2-40B4-BE49-F238E27FC236}">
                <a16:creationId xmlns:a16="http://schemas.microsoft.com/office/drawing/2014/main" id="{FAE499A4-49EA-4988-9F11-C2C3875D49E5}"/>
              </a:ext>
            </a:extLst>
          </p:cNvPr>
          <p:cNvSpPr txBox="1"/>
          <p:nvPr/>
        </p:nvSpPr>
        <p:spPr>
          <a:xfrm>
            <a:off x="7308010" y="1123204"/>
            <a:ext cx="4206281" cy="738664"/>
          </a:xfrm>
          <a:prstGeom prst="rect">
            <a:avLst/>
          </a:prstGeom>
          <a:noFill/>
        </p:spPr>
        <p:txBody>
          <a:bodyPr wrap="square">
            <a:spAutoFit/>
          </a:bodyPr>
          <a:lstStyle/>
          <a:p>
            <a:r>
              <a:rPr lang="es-EC" sz="1400" dirty="0">
                <a:solidFill>
                  <a:srgbClr val="000000"/>
                </a:solidFill>
                <a:effectLst/>
                <a:latin typeface="Times New Roman" panose="02020603050405020304" pitchFamily="18" charset="0"/>
                <a:ea typeface="Calibri" panose="020F0502020204030204" pitchFamily="34" charset="0"/>
              </a:rPr>
              <a:t>En las diferentes zonas del Distrito Metropolitano de Quito se evidencia una variación en el uso de servicios FINTECH.</a:t>
            </a:r>
            <a:endParaRPr lang="es-EC" sz="1400" dirty="0"/>
          </a:p>
        </p:txBody>
      </p:sp>
      <p:pic>
        <p:nvPicPr>
          <p:cNvPr id="28" name="Picture 26" descr="El cosito del visto (@elcositodlvisto) | Twitter">
            <a:extLst>
              <a:ext uri="{FF2B5EF4-FFF2-40B4-BE49-F238E27FC236}">
                <a16:creationId xmlns:a16="http://schemas.microsoft.com/office/drawing/2014/main" id="{7E1796C8-82FE-4D38-B7E1-55D1C8629F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8153" y="1158272"/>
            <a:ext cx="691369" cy="691369"/>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n 19">
            <a:extLst>
              <a:ext uri="{FF2B5EF4-FFF2-40B4-BE49-F238E27FC236}">
                <a16:creationId xmlns:a16="http://schemas.microsoft.com/office/drawing/2014/main" id="{6C3A2941-A9EC-49BE-83EC-10C006CE5A55}"/>
              </a:ext>
            </a:extLst>
          </p:cNvPr>
          <p:cNvPicPr>
            <a:picLocks noChangeAspect="1"/>
          </p:cNvPicPr>
          <p:nvPr/>
        </p:nvPicPr>
        <p:blipFill>
          <a:blip r:embed="rId4"/>
          <a:stretch>
            <a:fillRect/>
          </a:stretch>
        </p:blipFill>
        <p:spPr>
          <a:xfrm>
            <a:off x="182338" y="1313038"/>
            <a:ext cx="5744524" cy="3917180"/>
          </a:xfrm>
          <a:prstGeom prst="rect">
            <a:avLst/>
          </a:prstGeom>
          <a:ln>
            <a:noFill/>
          </a:ln>
          <a:effectLst>
            <a:outerShdw blurRad="292100" dist="139700" dir="2700000" algn="tl" rotWithShape="0">
              <a:srgbClr val="333333">
                <a:alpha val="65000"/>
              </a:srgbClr>
            </a:outerShdw>
          </a:effectLst>
        </p:spPr>
      </p:pic>
      <p:sp>
        <p:nvSpPr>
          <p:cNvPr id="30" name="CuadroTexto 29">
            <a:extLst>
              <a:ext uri="{FF2B5EF4-FFF2-40B4-BE49-F238E27FC236}">
                <a16:creationId xmlns:a16="http://schemas.microsoft.com/office/drawing/2014/main" id="{DA24B745-346B-438A-8D7B-71A9B3A977E2}"/>
              </a:ext>
            </a:extLst>
          </p:cNvPr>
          <p:cNvSpPr txBox="1"/>
          <p:nvPr/>
        </p:nvSpPr>
        <p:spPr>
          <a:xfrm>
            <a:off x="206146" y="5322694"/>
            <a:ext cx="4664924" cy="276999"/>
          </a:xfrm>
          <a:prstGeom prst="rect">
            <a:avLst/>
          </a:prstGeom>
          <a:noFill/>
        </p:spPr>
        <p:txBody>
          <a:bodyPr wrap="square">
            <a:spAutoFit/>
          </a:bodyPr>
          <a:lstStyle/>
          <a:p>
            <a:r>
              <a:rPr lang="es-EC" sz="1200" dirty="0">
                <a:solidFill>
                  <a:srgbClr val="000000"/>
                </a:solidFill>
                <a:effectLst/>
                <a:latin typeface="Times New Roman" panose="02020603050405020304" pitchFamily="18" charset="0"/>
                <a:ea typeface="Calibri" panose="020F0502020204030204" pitchFamily="34" charset="0"/>
              </a:rPr>
              <a:t>Variación Retiros de Efectivo sin Tarjeta de Débito según Sectores</a:t>
            </a:r>
            <a:endParaRPr lang="es-EC" sz="1200" dirty="0"/>
          </a:p>
        </p:txBody>
      </p:sp>
      <p:pic>
        <p:nvPicPr>
          <p:cNvPr id="32" name="Imagen 31" descr="Quito - Wikipedia, la enciclopedia libre">
            <a:extLst>
              <a:ext uri="{FF2B5EF4-FFF2-40B4-BE49-F238E27FC236}">
                <a16:creationId xmlns:a16="http://schemas.microsoft.com/office/drawing/2014/main" id="{E372C817-2B95-4BCE-81C6-CFA6C1FA4066}"/>
              </a:ext>
            </a:extLst>
          </p:cNvPr>
          <p:cNvPicPr/>
          <p:nvPr/>
        </p:nvPicPr>
        <p:blipFill>
          <a:blip r:embed="rId5">
            <a:extLst>
              <a:ext uri="{BEBA8EAE-BF5A-486C-A8C5-ECC9F3942E4B}">
                <a14:imgProps xmlns:a14="http://schemas.microsoft.com/office/drawing/2010/main">
                  <a14:imgLayer r:embed="rId6">
                    <a14:imgEffect>
                      <a14:backgroundRemoval t="4079" b="97328" l="7429" r="95429">
                        <a14:foregroundMark x1="57714" y1="10127" x2="57714" y2="10127"/>
                        <a14:foregroundMark x1="62000" y1="6470" x2="62000" y2="6470"/>
                        <a14:foregroundMark x1="89143" y1="4079" x2="89143" y2="4079"/>
                        <a14:foregroundMark x1="89143" y1="24051" x2="89143" y2="24051"/>
                        <a14:foregroundMark x1="90000" y1="31786" x2="90000" y2="31786"/>
                        <a14:foregroundMark x1="80286" y1="51617" x2="80286" y2="51617"/>
                        <a14:foregroundMark x1="7429" y1="74121" x2="7429" y2="74121"/>
                        <a14:foregroundMark x1="25714" y1="92405" x2="25714" y2="92405"/>
                        <a14:foregroundMark x1="26571" y1="97609" x2="26571" y2="97609"/>
                        <a14:foregroundMark x1="89429" y1="21378" x2="89429" y2="21378"/>
                        <a14:foregroundMark x1="91143" y1="20113" x2="91143" y2="20113"/>
                        <a14:foregroundMark x1="93143" y1="4219" x2="93143" y2="4219"/>
                        <a14:foregroundMark x1="95429" y1="31224" x2="95429" y2="31224"/>
                        <a14:foregroundMark x1="7714" y1="88467" x2="7714" y2="88467"/>
                        <a14:foregroundMark x1="39714" y1="9001" x2="39714" y2="9001"/>
                        <a14:foregroundMark x1="51143" y1="14487" x2="51143" y2="14487"/>
                        <a14:foregroundMark x1="95143" y1="16596" x2="95143" y2="16596"/>
                        <a14:foregroundMark x1="95143" y1="26301" x2="95143" y2="26301"/>
                        <a14:foregroundMark x1="44571" y1="19269" x2="44571" y2="19269"/>
                        <a14:foregroundMark x1="53429" y1="26442" x2="53429" y2="26442"/>
                      </a14:backgroundRemoval>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274755" y="2049554"/>
            <a:ext cx="3372153" cy="4366881"/>
          </a:xfrm>
          <a:prstGeom prst="rect">
            <a:avLst/>
          </a:prstGeom>
          <a:noFill/>
          <a:ln>
            <a:noFill/>
          </a:ln>
        </p:spPr>
      </p:pic>
      <p:sp>
        <p:nvSpPr>
          <p:cNvPr id="33" name="Oval 2">
            <a:extLst>
              <a:ext uri="{FF2B5EF4-FFF2-40B4-BE49-F238E27FC236}">
                <a16:creationId xmlns:a16="http://schemas.microsoft.com/office/drawing/2014/main" id="{70E4CBC9-3E8B-4297-BD19-D1EEB03BABAB}"/>
              </a:ext>
            </a:extLst>
          </p:cNvPr>
          <p:cNvSpPr/>
          <p:nvPr/>
        </p:nvSpPr>
        <p:spPr>
          <a:xfrm>
            <a:off x="6799327" y="5222240"/>
            <a:ext cx="798574" cy="839738"/>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4" name="Oval 11">
            <a:extLst>
              <a:ext uri="{FF2B5EF4-FFF2-40B4-BE49-F238E27FC236}">
                <a16:creationId xmlns:a16="http://schemas.microsoft.com/office/drawing/2014/main" id="{C374B845-5DC1-4AEE-8656-DF422248DBC4}"/>
              </a:ext>
            </a:extLst>
          </p:cNvPr>
          <p:cNvSpPr/>
          <p:nvPr/>
        </p:nvSpPr>
        <p:spPr>
          <a:xfrm>
            <a:off x="7945795" y="5528894"/>
            <a:ext cx="795020" cy="806344"/>
          </a:xfrm>
          <a:prstGeom prst="ellipse">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5" name="Oval 12">
            <a:extLst>
              <a:ext uri="{FF2B5EF4-FFF2-40B4-BE49-F238E27FC236}">
                <a16:creationId xmlns:a16="http://schemas.microsoft.com/office/drawing/2014/main" id="{EDCE622E-88E8-4DD0-A0BC-4E56A997D94D}"/>
              </a:ext>
            </a:extLst>
          </p:cNvPr>
          <p:cNvSpPr/>
          <p:nvPr/>
        </p:nvSpPr>
        <p:spPr>
          <a:xfrm>
            <a:off x="8115623" y="2213495"/>
            <a:ext cx="795019" cy="680778"/>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6" name="Oval 11">
            <a:extLst>
              <a:ext uri="{FF2B5EF4-FFF2-40B4-BE49-F238E27FC236}">
                <a16:creationId xmlns:a16="http://schemas.microsoft.com/office/drawing/2014/main" id="{187918D0-7F78-49E9-9AB5-0286936E13BE}"/>
              </a:ext>
            </a:extLst>
          </p:cNvPr>
          <p:cNvSpPr/>
          <p:nvPr/>
        </p:nvSpPr>
        <p:spPr>
          <a:xfrm>
            <a:off x="8186362" y="3385356"/>
            <a:ext cx="724280" cy="806344"/>
          </a:xfrm>
          <a:prstGeom prst="ellipse">
            <a:avLst/>
          </a:prstGeom>
          <a:solidFill>
            <a:schemeClr val="accent5">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2" name="Oval 14">
            <a:extLst>
              <a:ext uri="{FF2B5EF4-FFF2-40B4-BE49-F238E27FC236}">
                <a16:creationId xmlns:a16="http://schemas.microsoft.com/office/drawing/2014/main" id="{CB4E4305-CEFF-44B0-A8FD-1CD8CA397C9C}"/>
              </a:ext>
            </a:extLst>
          </p:cNvPr>
          <p:cNvSpPr/>
          <p:nvPr/>
        </p:nvSpPr>
        <p:spPr>
          <a:xfrm>
            <a:off x="9825372" y="4056786"/>
            <a:ext cx="1733143" cy="15616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3" name="Oval 15">
            <a:extLst>
              <a:ext uri="{FF2B5EF4-FFF2-40B4-BE49-F238E27FC236}">
                <a16:creationId xmlns:a16="http://schemas.microsoft.com/office/drawing/2014/main" id="{E3470FC1-35C0-41E8-BA88-AF53A5FD6BA3}"/>
              </a:ext>
            </a:extLst>
          </p:cNvPr>
          <p:cNvSpPr/>
          <p:nvPr/>
        </p:nvSpPr>
        <p:spPr>
          <a:xfrm>
            <a:off x="10639234" y="5106899"/>
            <a:ext cx="1080120" cy="10801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4" name="Oval 13">
            <a:extLst>
              <a:ext uri="{FF2B5EF4-FFF2-40B4-BE49-F238E27FC236}">
                <a16:creationId xmlns:a16="http://schemas.microsoft.com/office/drawing/2014/main" id="{B4C90640-03DA-4BBE-86FB-D560A19FB55A}"/>
              </a:ext>
            </a:extLst>
          </p:cNvPr>
          <p:cNvSpPr/>
          <p:nvPr/>
        </p:nvSpPr>
        <p:spPr>
          <a:xfrm>
            <a:off x="11125786" y="4655373"/>
            <a:ext cx="672813" cy="6728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5" name="TextBox 17">
            <a:extLst>
              <a:ext uri="{FF2B5EF4-FFF2-40B4-BE49-F238E27FC236}">
                <a16:creationId xmlns:a16="http://schemas.microsoft.com/office/drawing/2014/main" id="{BAD130A2-657E-4307-94FF-94D676F68921}"/>
              </a:ext>
            </a:extLst>
          </p:cNvPr>
          <p:cNvSpPr txBox="1"/>
          <p:nvPr/>
        </p:nvSpPr>
        <p:spPr>
          <a:xfrm>
            <a:off x="10159918" y="4354677"/>
            <a:ext cx="935620" cy="523220"/>
          </a:xfrm>
          <a:prstGeom prst="rect">
            <a:avLst/>
          </a:prstGeom>
          <a:noFill/>
        </p:spPr>
        <p:txBody>
          <a:bodyPr wrap="square" rtlCol="0">
            <a:spAutoFit/>
          </a:bodyPr>
          <a:lstStyle/>
          <a:p>
            <a:pPr algn="ctr"/>
            <a:r>
              <a:rPr lang="en-US" altLang="ko-KR" sz="2800" b="1" dirty="0">
                <a:solidFill>
                  <a:schemeClr val="bg1"/>
                </a:solidFill>
                <a:latin typeface="Arial" pitchFamily="34" charset="0"/>
                <a:cs typeface="Arial" pitchFamily="34" charset="0"/>
              </a:rPr>
              <a:t>31</a:t>
            </a:r>
            <a:r>
              <a:rPr lang="en-US" altLang="ko-KR" sz="2000" b="1" dirty="0">
                <a:solidFill>
                  <a:schemeClr val="bg1"/>
                </a:solidFill>
                <a:latin typeface="Arial" pitchFamily="34" charset="0"/>
                <a:cs typeface="Arial" pitchFamily="34" charset="0"/>
              </a:rPr>
              <a:t>%</a:t>
            </a:r>
            <a:endParaRPr lang="ko-KR" altLang="en-US" sz="2000" b="1" dirty="0">
              <a:solidFill>
                <a:schemeClr val="bg1"/>
              </a:solidFill>
              <a:latin typeface="Arial" pitchFamily="34" charset="0"/>
              <a:cs typeface="Arial" pitchFamily="34" charset="0"/>
            </a:endParaRPr>
          </a:p>
        </p:txBody>
      </p:sp>
      <p:sp>
        <p:nvSpPr>
          <p:cNvPr id="46" name="TextBox 18">
            <a:extLst>
              <a:ext uri="{FF2B5EF4-FFF2-40B4-BE49-F238E27FC236}">
                <a16:creationId xmlns:a16="http://schemas.microsoft.com/office/drawing/2014/main" id="{53F33B75-86E8-4741-A913-15DFD98A200B}"/>
              </a:ext>
            </a:extLst>
          </p:cNvPr>
          <p:cNvSpPr txBox="1"/>
          <p:nvPr/>
        </p:nvSpPr>
        <p:spPr>
          <a:xfrm>
            <a:off x="10734822" y="5422141"/>
            <a:ext cx="781928" cy="400110"/>
          </a:xfrm>
          <a:prstGeom prst="rect">
            <a:avLst/>
          </a:prstGeom>
          <a:noFill/>
        </p:spPr>
        <p:txBody>
          <a:bodyPr wrap="square" rtlCol="0">
            <a:spAutoFit/>
          </a:bodyPr>
          <a:lstStyle/>
          <a:p>
            <a:pPr algn="ctr"/>
            <a:r>
              <a:rPr lang="en-US" altLang="ko-KR" sz="2000" b="1" dirty="0">
                <a:solidFill>
                  <a:schemeClr val="bg1"/>
                </a:solidFill>
                <a:latin typeface="Arial" pitchFamily="34" charset="0"/>
                <a:cs typeface="Arial" pitchFamily="34" charset="0"/>
              </a:rPr>
              <a:t>27</a:t>
            </a:r>
            <a:r>
              <a:rPr lang="en-US" altLang="ko-KR" sz="1600" b="1" dirty="0">
                <a:solidFill>
                  <a:schemeClr val="bg1"/>
                </a:solidFill>
                <a:latin typeface="Arial" pitchFamily="34" charset="0"/>
                <a:cs typeface="Arial" pitchFamily="34" charset="0"/>
              </a:rPr>
              <a:t>%</a:t>
            </a:r>
            <a:endParaRPr lang="ko-KR" altLang="en-US" sz="1600" b="1" dirty="0">
              <a:solidFill>
                <a:schemeClr val="bg1"/>
              </a:solidFill>
              <a:latin typeface="Arial" pitchFamily="34" charset="0"/>
              <a:cs typeface="Arial" pitchFamily="34" charset="0"/>
            </a:endParaRPr>
          </a:p>
        </p:txBody>
      </p:sp>
      <p:sp>
        <p:nvSpPr>
          <p:cNvPr id="47" name="TextBox 19">
            <a:extLst>
              <a:ext uri="{FF2B5EF4-FFF2-40B4-BE49-F238E27FC236}">
                <a16:creationId xmlns:a16="http://schemas.microsoft.com/office/drawing/2014/main" id="{49DE3758-0C8D-4862-8ADD-63B62E1DB101}"/>
              </a:ext>
            </a:extLst>
          </p:cNvPr>
          <p:cNvSpPr txBox="1"/>
          <p:nvPr/>
        </p:nvSpPr>
        <p:spPr>
          <a:xfrm>
            <a:off x="11146941" y="4775608"/>
            <a:ext cx="661324" cy="338554"/>
          </a:xfrm>
          <a:prstGeom prst="rect">
            <a:avLst/>
          </a:prstGeom>
          <a:noFill/>
        </p:spPr>
        <p:txBody>
          <a:bodyPr wrap="square" rtlCol="0">
            <a:spAutoFit/>
          </a:bodyPr>
          <a:lstStyle/>
          <a:p>
            <a:pPr algn="ctr"/>
            <a:r>
              <a:rPr lang="en-US" altLang="ko-KR" sz="1600" b="1" dirty="0">
                <a:solidFill>
                  <a:schemeClr val="bg1"/>
                </a:solidFill>
                <a:latin typeface="Arial" pitchFamily="34" charset="0"/>
                <a:cs typeface="Arial" pitchFamily="34" charset="0"/>
              </a:rPr>
              <a:t>18</a:t>
            </a:r>
            <a:r>
              <a:rPr lang="en-US" altLang="ko-KR" sz="1100" b="1" dirty="0">
                <a:solidFill>
                  <a:schemeClr val="bg1"/>
                </a:solidFill>
                <a:latin typeface="Arial" pitchFamily="34" charset="0"/>
                <a:cs typeface="Arial" pitchFamily="34" charset="0"/>
              </a:rPr>
              <a:t>%</a:t>
            </a:r>
            <a:endParaRPr lang="ko-KR" altLang="en-US" sz="1100" b="1" dirty="0">
              <a:solidFill>
                <a:schemeClr val="bg1"/>
              </a:solidFill>
              <a:latin typeface="Arial" pitchFamily="34" charset="0"/>
              <a:cs typeface="Arial" pitchFamily="34" charset="0"/>
            </a:endParaRPr>
          </a:p>
        </p:txBody>
      </p:sp>
      <p:sp>
        <p:nvSpPr>
          <p:cNvPr id="48" name="Oval 11">
            <a:extLst>
              <a:ext uri="{FF2B5EF4-FFF2-40B4-BE49-F238E27FC236}">
                <a16:creationId xmlns:a16="http://schemas.microsoft.com/office/drawing/2014/main" id="{8288B5F4-39FD-463E-B3B2-D9B5190F1E8E}"/>
              </a:ext>
            </a:extLst>
          </p:cNvPr>
          <p:cNvSpPr/>
          <p:nvPr/>
        </p:nvSpPr>
        <p:spPr>
          <a:xfrm>
            <a:off x="9961161" y="5125776"/>
            <a:ext cx="825755" cy="925934"/>
          </a:xfrm>
          <a:prstGeom prst="ellipse">
            <a:avLst/>
          </a:prstGeom>
          <a:solidFill>
            <a:schemeClr val="accent5">
              <a:lumMod val="60000"/>
              <a:lumOff val="40000"/>
            </a:schemeClr>
          </a:solidFill>
          <a:ln>
            <a:solidFill>
              <a:schemeClr val="accent5">
                <a:lumMod val="60000"/>
                <a:lumOff val="40000"/>
              </a:schemeClr>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9" name="TextBox 18">
            <a:extLst>
              <a:ext uri="{FF2B5EF4-FFF2-40B4-BE49-F238E27FC236}">
                <a16:creationId xmlns:a16="http://schemas.microsoft.com/office/drawing/2014/main" id="{B0DB2544-2483-4FDC-B127-043AE7E56B16}"/>
              </a:ext>
            </a:extLst>
          </p:cNvPr>
          <p:cNvSpPr txBox="1"/>
          <p:nvPr/>
        </p:nvSpPr>
        <p:spPr>
          <a:xfrm>
            <a:off x="10006170" y="5380284"/>
            <a:ext cx="781928" cy="400110"/>
          </a:xfrm>
          <a:prstGeom prst="rect">
            <a:avLst/>
          </a:prstGeom>
          <a:noFill/>
        </p:spPr>
        <p:txBody>
          <a:bodyPr wrap="square" rtlCol="0">
            <a:spAutoFit/>
          </a:bodyPr>
          <a:lstStyle/>
          <a:p>
            <a:pPr algn="ctr"/>
            <a:r>
              <a:rPr lang="en-US" altLang="ko-KR" sz="2000" b="1" dirty="0">
                <a:solidFill>
                  <a:schemeClr val="bg1"/>
                </a:solidFill>
                <a:latin typeface="Arial" pitchFamily="34" charset="0"/>
                <a:cs typeface="Arial" pitchFamily="34" charset="0"/>
              </a:rPr>
              <a:t>24</a:t>
            </a:r>
            <a:r>
              <a:rPr lang="en-US" altLang="ko-KR" sz="1600" b="1" dirty="0">
                <a:solidFill>
                  <a:schemeClr val="bg1"/>
                </a:solidFill>
                <a:latin typeface="Arial" pitchFamily="34" charset="0"/>
                <a:cs typeface="Arial" pitchFamily="34" charset="0"/>
              </a:rPr>
              <a:t>%</a:t>
            </a:r>
            <a:endParaRPr lang="ko-KR" altLang="en-US" sz="1600" b="1" dirty="0">
              <a:solidFill>
                <a:schemeClr val="bg1"/>
              </a:solidFill>
              <a:latin typeface="Arial" pitchFamily="34" charset="0"/>
              <a:cs typeface="Arial" pitchFamily="34" charset="0"/>
            </a:endParaRPr>
          </a:p>
        </p:txBody>
      </p:sp>
      <p:sp>
        <p:nvSpPr>
          <p:cNvPr id="31" name="CuadroTexto 30">
            <a:extLst>
              <a:ext uri="{FF2B5EF4-FFF2-40B4-BE49-F238E27FC236}">
                <a16:creationId xmlns:a16="http://schemas.microsoft.com/office/drawing/2014/main" id="{817668D3-0C96-477A-8F47-0A52EF324C98}"/>
              </a:ext>
            </a:extLst>
          </p:cNvPr>
          <p:cNvSpPr txBox="1"/>
          <p:nvPr/>
        </p:nvSpPr>
        <p:spPr>
          <a:xfrm>
            <a:off x="314158" y="10052"/>
            <a:ext cx="3800828" cy="923330"/>
          </a:xfrm>
          <a:prstGeom prst="rect">
            <a:avLst/>
          </a:prstGeom>
          <a:noFill/>
        </p:spPr>
        <p:txBody>
          <a:bodyPr wrap="square">
            <a:spAutoFit/>
          </a:bodyPr>
          <a:lstStyle/>
          <a:p>
            <a:pPr lvl="1">
              <a:spcBef>
                <a:spcPts val="600"/>
              </a:spcBef>
              <a:spcAft>
                <a:spcPts val="600"/>
              </a:spcAft>
            </a:pPr>
            <a:r>
              <a:rPr lang="es-EC" sz="1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Espacializaciòn de Información Económica y Financiera sobre el Uso de FINTECH</a:t>
            </a:r>
          </a:p>
        </p:txBody>
      </p:sp>
      <p:sp>
        <p:nvSpPr>
          <p:cNvPr id="37" name="CuadroTexto 36">
            <a:extLst>
              <a:ext uri="{FF2B5EF4-FFF2-40B4-BE49-F238E27FC236}">
                <a16:creationId xmlns:a16="http://schemas.microsoft.com/office/drawing/2014/main" id="{B68DC7DF-2F00-4BDE-8484-E654F3C8D09B}"/>
              </a:ext>
            </a:extLst>
          </p:cNvPr>
          <p:cNvSpPr txBox="1"/>
          <p:nvPr/>
        </p:nvSpPr>
        <p:spPr>
          <a:xfrm>
            <a:off x="295779" y="5877955"/>
            <a:ext cx="648071" cy="800219"/>
          </a:xfrm>
          <a:prstGeom prst="rect">
            <a:avLst/>
          </a:prstGeom>
          <a:noFill/>
        </p:spPr>
        <p:txBody>
          <a:bodyPr wrap="square" rtlCol="0">
            <a:spAutoFit/>
          </a:bodyPr>
          <a:lstStyle/>
          <a:p>
            <a:pPr algn="ctr"/>
            <a:r>
              <a:rPr lang="es-EC" altLang="ko-KR" sz="1400" b="1" dirty="0">
                <a:solidFill>
                  <a:schemeClr val="bg1"/>
                </a:solidFill>
                <a:effectLst>
                  <a:outerShdw blurRad="38100" dist="38100" dir="2700000" algn="tl">
                    <a:srgbClr val="000000">
                      <a:alpha val="43137"/>
                    </a:srgbClr>
                  </a:outerShdw>
                </a:effectLst>
              </a:rPr>
              <a:t>OBJ.2</a:t>
            </a:r>
            <a:endParaRPr lang="ko-KR" altLang="en-US" sz="1400" b="1" dirty="0">
              <a:solidFill>
                <a:schemeClr val="bg1"/>
              </a:solidFill>
              <a:effectLst>
                <a:outerShdw blurRad="38100" dist="38100" dir="2700000" algn="tl">
                  <a:srgbClr val="000000">
                    <a:alpha val="43137"/>
                  </a:srgbClr>
                </a:outerShdw>
              </a:effectLst>
            </a:endParaRPr>
          </a:p>
          <a:p>
            <a:endParaRPr lang="es-ES" dirty="0"/>
          </a:p>
        </p:txBody>
      </p:sp>
    </p:spTree>
    <p:extLst>
      <p:ext uri="{BB962C8B-B14F-4D97-AF65-F5344CB8AC3E}">
        <p14:creationId xmlns:p14="http://schemas.microsoft.com/office/powerpoint/2010/main" val="28128449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0">
            <a:extLst>
              <a:ext uri="{FF2B5EF4-FFF2-40B4-BE49-F238E27FC236}">
                <a16:creationId xmlns:a16="http://schemas.microsoft.com/office/drawing/2014/main" id="{F8D0D7B6-B861-4D3F-807C-3A7BD6CB2143}"/>
              </a:ext>
            </a:extLst>
          </p:cNvPr>
          <p:cNvGrpSpPr/>
          <p:nvPr/>
        </p:nvGrpSpPr>
        <p:grpSpPr>
          <a:xfrm>
            <a:off x="0" y="15500"/>
            <a:ext cx="3395872" cy="1200328"/>
            <a:chOff x="3659401" y="1564832"/>
            <a:chExt cx="1663577" cy="1405835"/>
          </a:xfrm>
          <a:solidFill>
            <a:srgbClr val="00B0F0"/>
          </a:solidFill>
        </p:grpSpPr>
        <p:sp>
          <p:nvSpPr>
            <p:cNvPr id="9" name="Rectangle 4">
              <a:extLst>
                <a:ext uri="{FF2B5EF4-FFF2-40B4-BE49-F238E27FC236}">
                  <a16:creationId xmlns:a16="http://schemas.microsoft.com/office/drawing/2014/main" id="{C3488D74-1766-461D-838E-DF85C0278471}"/>
                </a:ext>
              </a:extLst>
            </p:cNvPr>
            <p:cNvSpPr/>
            <p:nvPr/>
          </p:nvSpPr>
          <p:spPr>
            <a:xfrm>
              <a:off x="3659401" y="1564832"/>
              <a:ext cx="1663577" cy="1080443"/>
            </a:xfrm>
            <a:prstGeom prst="rect">
              <a:avLst/>
            </a:prstGeom>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0" name="Isosceles Triangle 9">
              <a:extLst>
                <a:ext uri="{FF2B5EF4-FFF2-40B4-BE49-F238E27FC236}">
                  <a16:creationId xmlns:a16="http://schemas.microsoft.com/office/drawing/2014/main" id="{BD08EF58-A3CA-47E7-9B6F-490B5D78B9AA}"/>
                </a:ext>
              </a:extLst>
            </p:cNvPr>
            <p:cNvSpPr/>
            <p:nvPr/>
          </p:nvSpPr>
          <p:spPr>
            <a:xfrm rot="10800000" flipH="1">
              <a:off x="4401262" y="2663429"/>
              <a:ext cx="921716" cy="307238"/>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402336 w 1060704"/>
                <a:gd name="connsiteY0" fmla="*/ 921715 h 921715"/>
                <a:gd name="connsiteX1" fmla="*/ 0 w 1060704"/>
                <a:gd name="connsiteY1" fmla="*/ 0 h 921715"/>
                <a:gd name="connsiteX2" fmla="*/ 1060704 w 1060704"/>
                <a:gd name="connsiteY2" fmla="*/ 914400 h 921715"/>
                <a:gd name="connsiteX3" fmla="*/ 402336 w 1060704"/>
                <a:gd name="connsiteY3" fmla="*/ 921715 h 921715"/>
                <a:gd name="connsiteX0" fmla="*/ 263348 w 921716"/>
                <a:gd name="connsiteY0" fmla="*/ 307238 h 307238"/>
                <a:gd name="connsiteX1" fmla="*/ 0 w 921716"/>
                <a:gd name="connsiteY1" fmla="*/ 0 h 307238"/>
                <a:gd name="connsiteX2" fmla="*/ 921716 w 921716"/>
                <a:gd name="connsiteY2" fmla="*/ 299923 h 307238"/>
                <a:gd name="connsiteX3" fmla="*/ 263348 w 921716"/>
                <a:gd name="connsiteY3" fmla="*/ 307238 h 307238"/>
              </a:gdLst>
              <a:ahLst/>
              <a:cxnLst>
                <a:cxn ang="0">
                  <a:pos x="connsiteX0" y="connsiteY0"/>
                </a:cxn>
                <a:cxn ang="0">
                  <a:pos x="connsiteX1" y="connsiteY1"/>
                </a:cxn>
                <a:cxn ang="0">
                  <a:pos x="connsiteX2" y="connsiteY2"/>
                </a:cxn>
                <a:cxn ang="0">
                  <a:pos x="connsiteX3" y="connsiteY3"/>
                </a:cxn>
              </a:cxnLst>
              <a:rect l="l" t="t" r="r" b="b"/>
              <a:pathLst>
                <a:path w="921716" h="307238">
                  <a:moveTo>
                    <a:pt x="263348" y="307238"/>
                  </a:moveTo>
                  <a:lnTo>
                    <a:pt x="0" y="0"/>
                  </a:lnTo>
                  <a:lnTo>
                    <a:pt x="921716" y="299923"/>
                  </a:lnTo>
                  <a:lnTo>
                    <a:pt x="263348" y="307238"/>
                  </a:lnTo>
                  <a:close/>
                </a:path>
              </a:pathLst>
            </a:custGeom>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27" name="CuadroTexto 26">
            <a:extLst>
              <a:ext uri="{FF2B5EF4-FFF2-40B4-BE49-F238E27FC236}">
                <a16:creationId xmlns:a16="http://schemas.microsoft.com/office/drawing/2014/main" id="{4EA5525D-B94D-49AE-BEB1-0E86C227C0C6}"/>
              </a:ext>
            </a:extLst>
          </p:cNvPr>
          <p:cNvSpPr txBox="1"/>
          <p:nvPr/>
        </p:nvSpPr>
        <p:spPr>
          <a:xfrm>
            <a:off x="4222998" y="-13546"/>
            <a:ext cx="6624736" cy="567271"/>
          </a:xfrm>
          <a:prstGeom prst="rect">
            <a:avLst/>
          </a:prstGeom>
          <a:noFill/>
        </p:spPr>
        <p:txBody>
          <a:bodyPr wrap="square">
            <a:spAutoFit/>
          </a:bodyPr>
          <a:lstStyle/>
          <a:p>
            <a:pPr algn="just">
              <a:lnSpc>
                <a:spcPct val="200000"/>
              </a:lnSpc>
              <a:spcAft>
                <a:spcPts val="600"/>
              </a:spcAft>
            </a:pPr>
            <a:r>
              <a:rPr lang="es-EC" sz="18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Medios de Acceso para Uso de Servicios FINTECH</a:t>
            </a:r>
            <a:endParaRPr lang="es-MX" sz="18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Chord 14">
            <a:extLst>
              <a:ext uri="{FF2B5EF4-FFF2-40B4-BE49-F238E27FC236}">
                <a16:creationId xmlns:a16="http://schemas.microsoft.com/office/drawing/2014/main" id="{A90546CE-2468-4A67-9ABF-82A0C29F12ED}"/>
              </a:ext>
            </a:extLst>
          </p:cNvPr>
          <p:cNvSpPr/>
          <p:nvPr/>
        </p:nvSpPr>
        <p:spPr>
          <a:xfrm>
            <a:off x="424300" y="5239057"/>
            <a:ext cx="802369" cy="709418"/>
          </a:xfrm>
          <a:custGeom>
            <a:avLst/>
            <a:gdLst/>
            <a:ahLst/>
            <a:cxnLst/>
            <a:rect l="l" t="t" r="r" b="b"/>
            <a:pathLst>
              <a:path w="2326624" h="2613114">
                <a:moveTo>
                  <a:pt x="2120961" y="161090"/>
                </a:moveTo>
                <a:cubicBezTo>
                  <a:pt x="2054048" y="153768"/>
                  <a:pt x="1951447" y="247149"/>
                  <a:pt x="1815565" y="379301"/>
                </a:cubicBezTo>
                <a:lnTo>
                  <a:pt x="1815565" y="914189"/>
                </a:lnTo>
                <a:lnTo>
                  <a:pt x="1812022" y="914189"/>
                </a:lnTo>
                <a:cubicBezTo>
                  <a:pt x="1807592" y="1011082"/>
                  <a:pt x="1792201" y="1103630"/>
                  <a:pt x="1767490" y="1189471"/>
                </a:cubicBezTo>
                <a:cubicBezTo>
                  <a:pt x="1907904" y="1255373"/>
                  <a:pt x="2005523" y="1182535"/>
                  <a:pt x="2079587" y="1079714"/>
                </a:cubicBezTo>
                <a:cubicBezTo>
                  <a:pt x="2155039" y="974966"/>
                  <a:pt x="2212284" y="748514"/>
                  <a:pt x="2212003" y="557796"/>
                </a:cubicBezTo>
                <a:cubicBezTo>
                  <a:pt x="2219908" y="279261"/>
                  <a:pt x="2188744" y="168506"/>
                  <a:pt x="2120961" y="161090"/>
                </a:cubicBezTo>
                <a:close/>
                <a:moveTo>
                  <a:pt x="205663" y="161090"/>
                </a:moveTo>
                <a:cubicBezTo>
                  <a:pt x="137880" y="168506"/>
                  <a:pt x="106717" y="279261"/>
                  <a:pt x="114621" y="557796"/>
                </a:cubicBezTo>
                <a:cubicBezTo>
                  <a:pt x="114340" y="748514"/>
                  <a:pt x="171585" y="974966"/>
                  <a:pt x="247037" y="1079714"/>
                </a:cubicBezTo>
                <a:cubicBezTo>
                  <a:pt x="321347" y="1182876"/>
                  <a:pt x="419370" y="1255856"/>
                  <a:pt x="560574" y="1188912"/>
                </a:cubicBezTo>
                <a:cubicBezTo>
                  <a:pt x="536003" y="1103130"/>
                  <a:pt x="520770" y="1010753"/>
                  <a:pt x="516493" y="914189"/>
                </a:cubicBezTo>
                <a:lnTo>
                  <a:pt x="512380" y="914189"/>
                </a:lnTo>
                <a:lnTo>
                  <a:pt x="512380" y="380558"/>
                </a:lnTo>
                <a:cubicBezTo>
                  <a:pt x="375835" y="247749"/>
                  <a:pt x="272792" y="153745"/>
                  <a:pt x="205663" y="161090"/>
                </a:cubicBezTo>
                <a:close/>
                <a:moveTo>
                  <a:pt x="187901" y="405"/>
                </a:moveTo>
                <a:cubicBezTo>
                  <a:pt x="292999" y="8780"/>
                  <a:pt x="420845" y="145098"/>
                  <a:pt x="512380" y="220481"/>
                </a:cubicBezTo>
                <a:lnTo>
                  <a:pt x="512380" y="152613"/>
                </a:lnTo>
                <a:cubicBezTo>
                  <a:pt x="489279" y="144263"/>
                  <a:pt x="472890" y="120340"/>
                  <a:pt x="472890" y="92234"/>
                </a:cubicBezTo>
                <a:cubicBezTo>
                  <a:pt x="472890" y="56482"/>
                  <a:pt x="499411" y="27498"/>
                  <a:pt x="532125" y="27498"/>
                </a:cubicBezTo>
                <a:lnTo>
                  <a:pt x="1795820" y="27498"/>
                </a:lnTo>
                <a:cubicBezTo>
                  <a:pt x="1828534" y="27498"/>
                  <a:pt x="1855056" y="56482"/>
                  <a:pt x="1855056" y="92234"/>
                </a:cubicBezTo>
                <a:cubicBezTo>
                  <a:pt x="1855056" y="120340"/>
                  <a:pt x="1838666" y="144263"/>
                  <a:pt x="1815565" y="152613"/>
                </a:cubicBezTo>
                <a:lnTo>
                  <a:pt x="1815565" y="219332"/>
                </a:lnTo>
                <a:cubicBezTo>
                  <a:pt x="1907032" y="143766"/>
                  <a:pt x="2034140" y="8738"/>
                  <a:pt x="2138723" y="405"/>
                </a:cubicBezTo>
                <a:cubicBezTo>
                  <a:pt x="2245413" y="-8097"/>
                  <a:pt x="2328660" y="115252"/>
                  <a:pt x="2326587" y="567919"/>
                </a:cubicBezTo>
                <a:cubicBezTo>
                  <a:pt x="2322440" y="807927"/>
                  <a:pt x="2258321" y="1045957"/>
                  <a:pt x="2156964" y="1168071"/>
                </a:cubicBezTo>
                <a:cubicBezTo>
                  <a:pt x="2057111" y="1288374"/>
                  <a:pt x="1909480" y="1389985"/>
                  <a:pt x="1727011" y="1303847"/>
                </a:cubicBezTo>
                <a:cubicBezTo>
                  <a:pt x="1643683" y="1506550"/>
                  <a:pt x="1504521" y="1658222"/>
                  <a:pt x="1338762" y="1720102"/>
                </a:cubicBezTo>
                <a:lnTo>
                  <a:pt x="1338762" y="1827101"/>
                </a:lnTo>
                <a:cubicBezTo>
                  <a:pt x="1363316" y="1833262"/>
                  <a:pt x="1381170" y="1857539"/>
                  <a:pt x="1381170" y="1886373"/>
                </a:cubicBezTo>
                <a:lnTo>
                  <a:pt x="1381170" y="2136535"/>
                </a:lnTo>
                <a:cubicBezTo>
                  <a:pt x="1381170" y="2165370"/>
                  <a:pt x="1363316" y="2189646"/>
                  <a:pt x="1338762" y="2195808"/>
                </a:cubicBezTo>
                <a:lnTo>
                  <a:pt x="1338762" y="2277702"/>
                </a:lnTo>
                <a:cubicBezTo>
                  <a:pt x="1338762" y="2288097"/>
                  <a:pt x="1336442" y="2297900"/>
                  <a:pt x="1331718" y="2306174"/>
                </a:cubicBezTo>
                <a:cubicBezTo>
                  <a:pt x="1618963" y="2325003"/>
                  <a:pt x="1828069" y="2390705"/>
                  <a:pt x="1843627" y="2469098"/>
                </a:cubicBezTo>
                <a:lnTo>
                  <a:pt x="1841187" y="2469098"/>
                </a:lnTo>
                <a:lnTo>
                  <a:pt x="1841187" y="2613114"/>
                </a:lnTo>
                <a:lnTo>
                  <a:pt x="473035" y="2613114"/>
                </a:lnTo>
                <a:lnTo>
                  <a:pt x="473035" y="2469098"/>
                </a:lnTo>
                <a:lnTo>
                  <a:pt x="470659" y="2469098"/>
                </a:lnTo>
                <a:cubicBezTo>
                  <a:pt x="486099" y="2389612"/>
                  <a:pt x="701025" y="2322977"/>
                  <a:pt x="995732" y="2305371"/>
                </a:cubicBezTo>
                <a:cubicBezTo>
                  <a:pt x="991352" y="2297246"/>
                  <a:pt x="989183" y="2287751"/>
                  <a:pt x="989183" y="2277702"/>
                </a:cubicBezTo>
                <a:lnTo>
                  <a:pt x="989183" y="2195808"/>
                </a:lnTo>
                <a:cubicBezTo>
                  <a:pt x="964630" y="2189646"/>
                  <a:pt x="946775" y="2165370"/>
                  <a:pt x="946775" y="2136535"/>
                </a:cubicBezTo>
                <a:lnTo>
                  <a:pt x="946775" y="1886373"/>
                </a:lnTo>
                <a:cubicBezTo>
                  <a:pt x="946775" y="1857539"/>
                  <a:pt x="964630" y="1833262"/>
                  <a:pt x="989183" y="1827101"/>
                </a:cubicBezTo>
                <a:lnTo>
                  <a:pt x="989183" y="1720560"/>
                </a:lnTo>
                <a:cubicBezTo>
                  <a:pt x="822949" y="1658288"/>
                  <a:pt x="683935" y="1506034"/>
                  <a:pt x="600908" y="1303358"/>
                </a:cubicBezTo>
                <a:cubicBezTo>
                  <a:pt x="417821" y="1390451"/>
                  <a:pt x="269743" y="1288649"/>
                  <a:pt x="169660" y="1168071"/>
                </a:cubicBezTo>
                <a:cubicBezTo>
                  <a:pt x="68303" y="1045957"/>
                  <a:pt x="4184" y="807927"/>
                  <a:pt x="38" y="567919"/>
                </a:cubicBezTo>
                <a:cubicBezTo>
                  <a:pt x="-2036" y="115252"/>
                  <a:pt x="81211" y="-8097"/>
                  <a:pt x="187901" y="405"/>
                </a:cubicBezTo>
                <a:close/>
              </a:path>
            </a:pathLst>
          </a:cu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bg2">
                  <a:lumMod val="10000"/>
                </a:schemeClr>
              </a:solidFill>
            </a:endParaRPr>
          </a:p>
        </p:txBody>
      </p:sp>
      <p:sp>
        <p:nvSpPr>
          <p:cNvPr id="24" name="CuadroTexto 23">
            <a:extLst>
              <a:ext uri="{FF2B5EF4-FFF2-40B4-BE49-F238E27FC236}">
                <a16:creationId xmlns:a16="http://schemas.microsoft.com/office/drawing/2014/main" id="{E8E3CE5A-2337-4D55-99BA-D21EC101B995}"/>
              </a:ext>
            </a:extLst>
          </p:cNvPr>
          <p:cNvSpPr txBox="1"/>
          <p:nvPr/>
        </p:nvSpPr>
        <p:spPr>
          <a:xfrm>
            <a:off x="1319130" y="5201587"/>
            <a:ext cx="4017285" cy="954107"/>
          </a:xfrm>
          <a:prstGeom prst="rect">
            <a:avLst/>
          </a:prstGeom>
          <a:solidFill>
            <a:srgbClr val="92D050"/>
          </a:solidFill>
          <a:ln>
            <a:solidFill>
              <a:srgbClr val="92D050"/>
            </a:solidFill>
          </a:ln>
        </p:spPr>
        <p:txBody>
          <a:bodyPr wrap="square" rtlCol="0">
            <a:spAutoFit/>
          </a:bodyPr>
          <a:lstStyle/>
          <a:p>
            <a:pPr algn="ctr"/>
            <a:r>
              <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Identificar los servicios de FINTECH del Sistema Financiero Nacional, de acuerdo con las plataformas y medios de acceso, para la categorización de los costos de uso.</a:t>
            </a:r>
            <a:endParaRPr lang="es-EC" sz="1400" dirty="0"/>
          </a:p>
        </p:txBody>
      </p:sp>
      <p:sp>
        <p:nvSpPr>
          <p:cNvPr id="25" name="Rectángulo 24">
            <a:extLst>
              <a:ext uri="{FF2B5EF4-FFF2-40B4-BE49-F238E27FC236}">
                <a16:creationId xmlns:a16="http://schemas.microsoft.com/office/drawing/2014/main" id="{BA9C129B-10E7-420C-8AD7-9ACAB80F5231}"/>
              </a:ext>
            </a:extLst>
          </p:cNvPr>
          <p:cNvSpPr/>
          <p:nvPr/>
        </p:nvSpPr>
        <p:spPr>
          <a:xfrm>
            <a:off x="5652538" y="5025145"/>
            <a:ext cx="1082348" cy="923330"/>
          </a:xfrm>
          <a:prstGeom prst="rect">
            <a:avLst/>
          </a:prstGeom>
          <a:noFill/>
        </p:spPr>
        <p:txBody>
          <a:bodyPr wrap="none" lIns="91440" tIns="45720" rIns="91440" bIns="45720">
            <a:spAutoFit/>
          </a:bodyPr>
          <a:lstStyle/>
          <a:p>
            <a:pPr algn="ctr"/>
            <a:r>
              <a:rPr lang="es-ES" sz="5400" b="1" spc="50" dirty="0">
                <a:ln w="9525" cmpd="sng">
                  <a:solidFill>
                    <a:schemeClr val="accent1"/>
                  </a:solidFill>
                  <a:prstDash val="solid"/>
                </a:ln>
                <a:solidFill>
                  <a:srgbClr val="70AD47">
                    <a:tint val="1000"/>
                  </a:srgbClr>
                </a:solidFill>
                <a:effectLst>
                  <a:glow rad="38100">
                    <a:schemeClr val="accent1">
                      <a:alpha val="40000"/>
                    </a:schemeClr>
                  </a:glow>
                </a:effectLst>
              </a:rPr>
              <a:t>H3</a:t>
            </a:r>
            <a:endParaRPr lang="es-E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6" name="CuadroTexto 25">
            <a:extLst>
              <a:ext uri="{FF2B5EF4-FFF2-40B4-BE49-F238E27FC236}">
                <a16:creationId xmlns:a16="http://schemas.microsoft.com/office/drawing/2014/main" id="{FAE499A4-49EA-4988-9F11-C2C3875D49E5}"/>
              </a:ext>
            </a:extLst>
          </p:cNvPr>
          <p:cNvSpPr txBox="1"/>
          <p:nvPr/>
        </p:nvSpPr>
        <p:spPr>
          <a:xfrm>
            <a:off x="6757462" y="5215590"/>
            <a:ext cx="4206281" cy="523220"/>
          </a:xfrm>
          <a:prstGeom prst="rect">
            <a:avLst/>
          </a:prstGeom>
          <a:noFill/>
        </p:spPr>
        <p:txBody>
          <a:bodyPr wrap="square">
            <a:spAutoFit/>
          </a:bodyPr>
          <a:lstStyle/>
          <a:p>
            <a:r>
              <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 mayoría de los encuestados accede a servicios FINTECH a través de su celular</a:t>
            </a:r>
            <a:r>
              <a:rPr lang="es-EC" sz="1400" dirty="0">
                <a:solidFill>
                  <a:srgbClr val="000000"/>
                </a:solidFill>
                <a:effectLst/>
                <a:latin typeface="Times New Roman" panose="02020603050405020304" pitchFamily="18" charset="0"/>
                <a:ea typeface="Calibri" panose="020F0502020204030204" pitchFamily="34" charset="0"/>
              </a:rPr>
              <a:t>.</a:t>
            </a:r>
            <a:endParaRPr lang="es-EC" sz="1400" dirty="0"/>
          </a:p>
        </p:txBody>
      </p:sp>
      <p:pic>
        <p:nvPicPr>
          <p:cNvPr id="28" name="Picture 26" descr="El cosito del visto (@elcositodlvisto) | Twitter">
            <a:extLst>
              <a:ext uri="{FF2B5EF4-FFF2-40B4-BE49-F238E27FC236}">
                <a16:creationId xmlns:a16="http://schemas.microsoft.com/office/drawing/2014/main" id="{7E1796C8-82FE-4D38-B7E1-55D1C8629F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47734" y="5047201"/>
            <a:ext cx="691369" cy="691369"/>
          </a:xfrm>
          <a:prstGeom prst="rect">
            <a:avLst/>
          </a:prstGeom>
          <a:noFill/>
          <a:extLst>
            <a:ext uri="{909E8E84-426E-40DD-AFC4-6F175D3DCCD1}">
              <a14:hiddenFill xmlns:a14="http://schemas.microsoft.com/office/drawing/2010/main">
                <a:solidFill>
                  <a:srgbClr val="FFFFFF"/>
                </a:solidFill>
              </a14:hiddenFill>
            </a:ext>
          </a:extLst>
        </p:spPr>
      </p:pic>
      <p:pic>
        <p:nvPicPr>
          <p:cNvPr id="37" name="Imagen 36">
            <a:extLst>
              <a:ext uri="{FF2B5EF4-FFF2-40B4-BE49-F238E27FC236}">
                <a16:creationId xmlns:a16="http://schemas.microsoft.com/office/drawing/2014/main" id="{360651CC-56D9-4868-8AD3-4CA8839CFB71}"/>
              </a:ext>
            </a:extLst>
          </p:cNvPr>
          <p:cNvPicPr/>
          <p:nvPr/>
        </p:nvPicPr>
        <p:blipFill rotWithShape="1">
          <a:blip r:embed="rId4"/>
          <a:srcRect l="3090" t="7732" r="1708" b="3583"/>
          <a:stretch/>
        </p:blipFill>
        <p:spPr bwMode="auto">
          <a:xfrm>
            <a:off x="5545530" y="926798"/>
            <a:ext cx="5858665" cy="3823979"/>
          </a:xfrm>
          <a:prstGeom prst="rect">
            <a:avLst/>
          </a:prstGeom>
          <a:ln>
            <a:noFill/>
          </a:ln>
          <a:extLst>
            <a:ext uri="{53640926-AAD7-44D8-BBD7-CCE9431645EC}">
              <a14:shadowObscured xmlns:a14="http://schemas.microsoft.com/office/drawing/2010/main"/>
            </a:ext>
          </a:extLst>
        </p:spPr>
      </p:pic>
      <p:sp>
        <p:nvSpPr>
          <p:cNvPr id="38" name="CuadroTexto 37">
            <a:extLst>
              <a:ext uri="{FF2B5EF4-FFF2-40B4-BE49-F238E27FC236}">
                <a16:creationId xmlns:a16="http://schemas.microsoft.com/office/drawing/2014/main" id="{9311A4B8-DA51-4436-9C72-5BFEC4DE1936}"/>
              </a:ext>
            </a:extLst>
          </p:cNvPr>
          <p:cNvSpPr txBox="1"/>
          <p:nvPr/>
        </p:nvSpPr>
        <p:spPr>
          <a:xfrm>
            <a:off x="6527254" y="649750"/>
            <a:ext cx="3395872" cy="276999"/>
          </a:xfrm>
          <a:prstGeom prst="rect">
            <a:avLst/>
          </a:prstGeom>
          <a:noFill/>
        </p:spPr>
        <p:txBody>
          <a:bodyPr wrap="square">
            <a:spAutoFit/>
          </a:bodyPr>
          <a:lstStyle/>
          <a:p>
            <a:r>
              <a:rPr lang="es-EC" sz="1200" dirty="0">
                <a:solidFill>
                  <a:srgbClr val="000000"/>
                </a:solidFill>
                <a:effectLst/>
                <a:latin typeface="Times New Roman" panose="02020603050405020304" pitchFamily="18" charset="0"/>
                <a:ea typeface="Calibri" panose="020F0502020204030204" pitchFamily="34" charset="0"/>
              </a:rPr>
              <a:t>Asociación Accesibilidad con Medios de Uso</a:t>
            </a:r>
            <a:endParaRPr lang="es-MX" sz="1200" dirty="0"/>
          </a:p>
        </p:txBody>
      </p:sp>
      <p:sp>
        <p:nvSpPr>
          <p:cNvPr id="40" name="Elipse 39">
            <a:extLst>
              <a:ext uri="{FF2B5EF4-FFF2-40B4-BE49-F238E27FC236}">
                <a16:creationId xmlns:a16="http://schemas.microsoft.com/office/drawing/2014/main" id="{433AE37B-D7D1-4F37-A36E-E9B2BD8721FC}"/>
              </a:ext>
            </a:extLst>
          </p:cNvPr>
          <p:cNvSpPr/>
          <p:nvPr/>
        </p:nvSpPr>
        <p:spPr>
          <a:xfrm>
            <a:off x="183997" y="1824413"/>
            <a:ext cx="508118" cy="415542"/>
          </a:xfrm>
          <a:prstGeom prst="ellipse">
            <a:avLst/>
          </a:prstGeom>
          <a:solidFill>
            <a:srgbClr val="00B0F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1200" dirty="0">
                <a:solidFill>
                  <a:schemeClr val="bg2">
                    <a:lumMod val="10000"/>
                  </a:schemeClr>
                </a:solidFill>
              </a:rPr>
              <a:t>28</a:t>
            </a:r>
          </a:p>
        </p:txBody>
      </p:sp>
      <p:sp>
        <p:nvSpPr>
          <p:cNvPr id="41" name="Elipse 40">
            <a:extLst>
              <a:ext uri="{FF2B5EF4-FFF2-40B4-BE49-F238E27FC236}">
                <a16:creationId xmlns:a16="http://schemas.microsoft.com/office/drawing/2014/main" id="{18B52B16-1292-41A1-9267-ACABCBA3FC72}"/>
              </a:ext>
            </a:extLst>
          </p:cNvPr>
          <p:cNvSpPr/>
          <p:nvPr/>
        </p:nvSpPr>
        <p:spPr>
          <a:xfrm>
            <a:off x="2629335" y="1667772"/>
            <a:ext cx="508118" cy="415542"/>
          </a:xfrm>
          <a:prstGeom prst="ellipse">
            <a:avLst/>
          </a:prstGeom>
          <a:solidFill>
            <a:srgbClr val="00B0F0"/>
          </a:solidFill>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1200" dirty="0">
                <a:solidFill>
                  <a:schemeClr val="bg2">
                    <a:lumMod val="10000"/>
                  </a:schemeClr>
                </a:solidFill>
              </a:rPr>
              <a:t>29</a:t>
            </a:r>
          </a:p>
        </p:txBody>
      </p:sp>
      <p:sp>
        <p:nvSpPr>
          <p:cNvPr id="50" name="Elipse 49">
            <a:extLst>
              <a:ext uri="{FF2B5EF4-FFF2-40B4-BE49-F238E27FC236}">
                <a16:creationId xmlns:a16="http://schemas.microsoft.com/office/drawing/2014/main" id="{87F346FE-5030-46DF-83D4-B5C33A02D181}"/>
              </a:ext>
            </a:extLst>
          </p:cNvPr>
          <p:cNvSpPr/>
          <p:nvPr/>
        </p:nvSpPr>
        <p:spPr>
          <a:xfrm>
            <a:off x="2455119" y="3723357"/>
            <a:ext cx="508118" cy="415542"/>
          </a:xfrm>
          <a:prstGeom prst="ellipse">
            <a:avLst/>
          </a:prstGeom>
          <a:solidFill>
            <a:srgbClr val="00B0F0"/>
          </a:solidFill>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1200" dirty="0">
                <a:solidFill>
                  <a:schemeClr val="bg2">
                    <a:lumMod val="10000"/>
                  </a:schemeClr>
                </a:solidFill>
              </a:rPr>
              <a:t>31</a:t>
            </a:r>
          </a:p>
        </p:txBody>
      </p:sp>
      <p:sp>
        <p:nvSpPr>
          <p:cNvPr id="51" name="Elipse 50">
            <a:extLst>
              <a:ext uri="{FF2B5EF4-FFF2-40B4-BE49-F238E27FC236}">
                <a16:creationId xmlns:a16="http://schemas.microsoft.com/office/drawing/2014/main" id="{05D4289C-6447-40D4-8790-74AD3C917F76}"/>
              </a:ext>
            </a:extLst>
          </p:cNvPr>
          <p:cNvSpPr/>
          <p:nvPr/>
        </p:nvSpPr>
        <p:spPr>
          <a:xfrm>
            <a:off x="411578" y="3700068"/>
            <a:ext cx="508118" cy="415542"/>
          </a:xfrm>
          <a:prstGeom prst="ellipse">
            <a:avLst/>
          </a:prstGeom>
          <a:solidFill>
            <a:srgbClr val="00B0F0"/>
          </a:solidFill>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1200" dirty="0">
                <a:solidFill>
                  <a:schemeClr val="bg2">
                    <a:lumMod val="10000"/>
                  </a:schemeClr>
                </a:solidFill>
              </a:rPr>
              <a:t>30</a:t>
            </a:r>
          </a:p>
        </p:txBody>
      </p:sp>
      <p:sp>
        <p:nvSpPr>
          <p:cNvPr id="53" name="Rounded Rectangle 7">
            <a:extLst>
              <a:ext uri="{FF2B5EF4-FFF2-40B4-BE49-F238E27FC236}">
                <a16:creationId xmlns:a16="http://schemas.microsoft.com/office/drawing/2014/main" id="{29DF2ABE-152F-41FB-94C4-6EF24BB9373F}"/>
              </a:ext>
            </a:extLst>
          </p:cNvPr>
          <p:cNvSpPr/>
          <p:nvPr/>
        </p:nvSpPr>
        <p:spPr>
          <a:xfrm>
            <a:off x="256931" y="217800"/>
            <a:ext cx="359911" cy="517902"/>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2052" name="Picture 4" descr="Fintech establece iconos planos | Vector Premium">
            <a:extLst>
              <a:ext uri="{FF2B5EF4-FFF2-40B4-BE49-F238E27FC236}">
                <a16:creationId xmlns:a16="http://schemas.microsoft.com/office/drawing/2014/main" id="{9DB41E4D-8013-4322-8051-A3B20127009F}"/>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89776" l="9744" r="89776">
                        <a14:foregroundMark x1="39936" y1="17891" x2="38978" y2="14217"/>
                        <a14:foregroundMark x1="37540" y1="14217" x2="37540" y2="14217"/>
                        <a14:foregroundMark x1="41693" y1="14217" x2="41693" y2="14217"/>
                        <a14:foregroundMark x1="50639" y1="14217" x2="50639" y2="14217"/>
                        <a14:foregroundMark x1="48243" y1="17412" x2="48243" y2="17412"/>
                        <a14:foregroundMark x1="40415" y1="18850" x2="40415" y2="18850"/>
                        <a14:foregroundMark x1="54313" y1="18850" x2="54313" y2="18850"/>
                        <a14:foregroundMark x1="52396" y1="18371" x2="52396" y2="18371"/>
                        <a14:foregroundMark x1="53355" y1="13259" x2="53355" y2="13259"/>
                        <a14:foregroundMark x1="47764" y1="13259" x2="47764" y2="13259"/>
                        <a14:foregroundMark x1="45048" y1="12300" x2="45048" y2="12300"/>
                        <a14:foregroundMark x1="39457" y1="12300" x2="39457" y2="12300"/>
                        <a14:foregroundMark x1="42173" y1="19329" x2="42173" y2="19329"/>
                        <a14:foregroundMark x1="46006" y1="19329" x2="46006" y2="19329"/>
                        <a14:foregroundMark x1="49201" y1="19329" x2="49201" y2="19329"/>
                        <a14:foregroundMark x1="37061" y1="19649" x2="37061" y2="19649"/>
                      </a14:backgroundRemoval>
                    </a14:imgEffect>
                  </a14:imgLayer>
                </a14:imgProps>
              </a:ext>
              <a:ext uri="{28A0092B-C50C-407E-A947-70E740481C1C}">
                <a14:useLocalDpi xmlns:a14="http://schemas.microsoft.com/office/drawing/2010/main" val="0"/>
              </a:ext>
            </a:extLst>
          </a:blip>
          <a:srcRect/>
          <a:stretch>
            <a:fillRect/>
          </a:stretch>
        </p:blipFill>
        <p:spPr bwMode="auto">
          <a:xfrm>
            <a:off x="3085863" y="1616413"/>
            <a:ext cx="1706649" cy="170664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as 8 fintech más inclusivas de América Latina | Financiero Better Business  in LatAm">
            <a:extLst>
              <a:ext uri="{FF2B5EF4-FFF2-40B4-BE49-F238E27FC236}">
                <a16:creationId xmlns:a16="http://schemas.microsoft.com/office/drawing/2014/main" id="{7D0DACF7-B0F4-488B-AD1D-AF70911198E9}"/>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4039" b="89984" l="0" r="90000">
                        <a14:foregroundMark x1="22100" y1="49111" x2="22100" y2="49111"/>
                        <a14:foregroundMark x1="29100" y1="79645" x2="29100" y2="79645"/>
                        <a14:foregroundMark x1="19800" y1="21325" x2="19800" y2="21325"/>
                        <a14:foregroundMark x1="57300" y1="20517" x2="57300" y2="20517"/>
                        <a14:foregroundMark x1="67200" y1="76414" x2="67200" y2="76414"/>
                        <a14:foregroundMark x1="80000" y1="47658" x2="80000" y2="47658"/>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58707" y="1547923"/>
            <a:ext cx="3017557" cy="1867868"/>
          </a:xfrm>
          <a:prstGeom prst="rect">
            <a:avLst/>
          </a:prstGeom>
          <a:noFill/>
          <a:scene3d>
            <a:camera prst="perspectiveFront"/>
            <a:lightRig rig="threePt" dir="t"/>
          </a:scene3d>
          <a:extLst>
            <a:ext uri="{909E8E84-426E-40DD-AFC4-6F175D3DCCD1}">
              <a14:hiddenFill xmlns:a14="http://schemas.microsoft.com/office/drawing/2010/main">
                <a:solidFill>
                  <a:srgbClr val="FFFFFF"/>
                </a:solidFill>
              </a14:hiddenFill>
            </a:ext>
          </a:extLst>
        </p:spPr>
      </p:pic>
      <p:pic>
        <p:nvPicPr>
          <p:cNvPr id="55" name="Picture 12" descr="Corresponsales No Bancarios | Banco del Pacífico">
            <a:extLst>
              <a:ext uri="{FF2B5EF4-FFF2-40B4-BE49-F238E27FC236}">
                <a16:creationId xmlns:a16="http://schemas.microsoft.com/office/drawing/2014/main" id="{6E129CB0-F065-47B8-AD7E-B4069744BDB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8170" y="3585028"/>
            <a:ext cx="1166606" cy="116660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ajeros dolarizados aparecen como nuevo actor entre los medios de pago">
            <a:extLst>
              <a:ext uri="{FF2B5EF4-FFF2-40B4-BE49-F238E27FC236}">
                <a16:creationId xmlns:a16="http://schemas.microsoft.com/office/drawing/2014/main" id="{321CB2AE-92D7-4C92-9EB0-514DBB668C48}"/>
              </a:ext>
            </a:extLst>
          </p:cNvPr>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t="-198" r="45592" b="1"/>
          <a:stretch/>
        </p:blipFill>
        <p:spPr bwMode="auto">
          <a:xfrm>
            <a:off x="3341378" y="3357569"/>
            <a:ext cx="1455085" cy="1706649"/>
          </a:xfrm>
          <a:prstGeom prst="rect">
            <a:avLst/>
          </a:prstGeom>
          <a:noFill/>
          <a:extLst>
            <a:ext uri="{909E8E84-426E-40DD-AFC4-6F175D3DCCD1}">
              <a14:hiddenFill xmlns:a14="http://schemas.microsoft.com/office/drawing/2010/main">
                <a:solidFill>
                  <a:srgbClr val="FFFFFF"/>
                </a:solidFill>
              </a14:hiddenFill>
            </a:ext>
          </a:extLst>
        </p:spPr>
      </p:pic>
      <p:sp>
        <p:nvSpPr>
          <p:cNvPr id="29" name="CuadroTexto 28">
            <a:extLst>
              <a:ext uri="{FF2B5EF4-FFF2-40B4-BE49-F238E27FC236}">
                <a16:creationId xmlns:a16="http://schemas.microsoft.com/office/drawing/2014/main" id="{9D633921-5951-497D-B163-0B92971CCCBA}"/>
              </a:ext>
            </a:extLst>
          </p:cNvPr>
          <p:cNvSpPr txBox="1"/>
          <p:nvPr/>
        </p:nvSpPr>
        <p:spPr>
          <a:xfrm>
            <a:off x="269728" y="-55840"/>
            <a:ext cx="2744628" cy="1077218"/>
          </a:xfrm>
          <a:prstGeom prst="rect">
            <a:avLst/>
          </a:prstGeom>
          <a:noFill/>
        </p:spPr>
        <p:txBody>
          <a:bodyPr wrap="square">
            <a:spAutoFit/>
          </a:bodyPr>
          <a:lstStyle/>
          <a:p>
            <a:pPr lvl="1">
              <a:spcBef>
                <a:spcPts val="600"/>
              </a:spcBef>
              <a:spcAft>
                <a:spcPts val="600"/>
              </a:spcAft>
            </a:pPr>
            <a:r>
              <a:rPr lang="es-EC"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Categorización de Servicios FINTECH según medios de acceso y uso</a:t>
            </a:r>
            <a:endParaRPr lang="es-MX"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0" name="CuadroTexto 29">
            <a:extLst>
              <a:ext uri="{FF2B5EF4-FFF2-40B4-BE49-F238E27FC236}">
                <a16:creationId xmlns:a16="http://schemas.microsoft.com/office/drawing/2014/main" id="{5B87CA3C-CDE3-48C7-85C9-6958D00F6C81}"/>
              </a:ext>
            </a:extLst>
          </p:cNvPr>
          <p:cNvSpPr txBox="1"/>
          <p:nvPr/>
        </p:nvSpPr>
        <p:spPr>
          <a:xfrm>
            <a:off x="512997" y="5255879"/>
            <a:ext cx="648071" cy="800219"/>
          </a:xfrm>
          <a:prstGeom prst="rect">
            <a:avLst/>
          </a:prstGeom>
          <a:noFill/>
        </p:spPr>
        <p:txBody>
          <a:bodyPr wrap="square" rtlCol="0">
            <a:spAutoFit/>
          </a:bodyPr>
          <a:lstStyle/>
          <a:p>
            <a:pPr algn="ctr"/>
            <a:r>
              <a:rPr lang="es-EC" altLang="ko-KR" sz="1400" b="1" dirty="0">
                <a:solidFill>
                  <a:schemeClr val="bg1"/>
                </a:solidFill>
                <a:effectLst>
                  <a:outerShdw blurRad="38100" dist="38100" dir="2700000" algn="tl">
                    <a:srgbClr val="000000">
                      <a:alpha val="43137"/>
                    </a:srgbClr>
                  </a:outerShdw>
                </a:effectLst>
              </a:rPr>
              <a:t>OBJ.3</a:t>
            </a:r>
            <a:endParaRPr lang="ko-KR" altLang="en-US" sz="1400" b="1" dirty="0">
              <a:solidFill>
                <a:schemeClr val="bg1"/>
              </a:solidFill>
              <a:effectLst>
                <a:outerShdw blurRad="38100" dist="38100" dir="2700000" algn="tl">
                  <a:srgbClr val="000000">
                    <a:alpha val="43137"/>
                  </a:srgbClr>
                </a:outerShdw>
              </a:effectLst>
            </a:endParaRPr>
          </a:p>
          <a:p>
            <a:endParaRPr lang="es-ES" dirty="0"/>
          </a:p>
        </p:txBody>
      </p:sp>
    </p:spTree>
    <p:extLst>
      <p:ext uri="{BB962C8B-B14F-4D97-AF65-F5344CB8AC3E}">
        <p14:creationId xmlns:p14="http://schemas.microsoft.com/office/powerpoint/2010/main" val="34089575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a:extLst>
              <a:ext uri="{FF2B5EF4-FFF2-40B4-BE49-F238E27FC236}">
                <a16:creationId xmlns:a16="http://schemas.microsoft.com/office/drawing/2014/main" id="{766048CB-8502-43C2-8CD3-5416F6597F15}"/>
              </a:ext>
            </a:extLst>
          </p:cNvPr>
          <p:cNvSpPr/>
          <p:nvPr/>
        </p:nvSpPr>
        <p:spPr>
          <a:xfrm>
            <a:off x="0" y="5932066"/>
            <a:ext cx="12190413" cy="9259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7" name="Group 30">
            <a:extLst>
              <a:ext uri="{FF2B5EF4-FFF2-40B4-BE49-F238E27FC236}">
                <a16:creationId xmlns:a16="http://schemas.microsoft.com/office/drawing/2014/main" id="{F8D0D7B6-B861-4D3F-807C-3A7BD6CB2143}"/>
              </a:ext>
            </a:extLst>
          </p:cNvPr>
          <p:cNvGrpSpPr/>
          <p:nvPr/>
        </p:nvGrpSpPr>
        <p:grpSpPr>
          <a:xfrm>
            <a:off x="0" y="15500"/>
            <a:ext cx="3395872" cy="1200328"/>
            <a:chOff x="3659401" y="1564832"/>
            <a:chExt cx="1663577" cy="1405835"/>
          </a:xfrm>
          <a:solidFill>
            <a:srgbClr val="00B0F0"/>
          </a:solidFill>
        </p:grpSpPr>
        <p:sp>
          <p:nvSpPr>
            <p:cNvPr id="9" name="Rectangle 4">
              <a:extLst>
                <a:ext uri="{FF2B5EF4-FFF2-40B4-BE49-F238E27FC236}">
                  <a16:creationId xmlns:a16="http://schemas.microsoft.com/office/drawing/2014/main" id="{C3488D74-1766-461D-838E-DF85C0278471}"/>
                </a:ext>
              </a:extLst>
            </p:cNvPr>
            <p:cNvSpPr/>
            <p:nvPr/>
          </p:nvSpPr>
          <p:spPr>
            <a:xfrm>
              <a:off x="3659401" y="1564832"/>
              <a:ext cx="1663577" cy="1080443"/>
            </a:xfrm>
            <a:prstGeom prst="rect">
              <a:avLst/>
            </a:prstGeom>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0" name="Isosceles Triangle 9">
              <a:extLst>
                <a:ext uri="{FF2B5EF4-FFF2-40B4-BE49-F238E27FC236}">
                  <a16:creationId xmlns:a16="http://schemas.microsoft.com/office/drawing/2014/main" id="{BD08EF58-A3CA-47E7-9B6F-490B5D78B9AA}"/>
                </a:ext>
              </a:extLst>
            </p:cNvPr>
            <p:cNvSpPr/>
            <p:nvPr/>
          </p:nvSpPr>
          <p:spPr>
            <a:xfrm rot="10800000" flipH="1">
              <a:off x="4401262" y="2663429"/>
              <a:ext cx="921716" cy="307238"/>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402336 w 1060704"/>
                <a:gd name="connsiteY0" fmla="*/ 921715 h 921715"/>
                <a:gd name="connsiteX1" fmla="*/ 0 w 1060704"/>
                <a:gd name="connsiteY1" fmla="*/ 0 h 921715"/>
                <a:gd name="connsiteX2" fmla="*/ 1060704 w 1060704"/>
                <a:gd name="connsiteY2" fmla="*/ 914400 h 921715"/>
                <a:gd name="connsiteX3" fmla="*/ 402336 w 1060704"/>
                <a:gd name="connsiteY3" fmla="*/ 921715 h 921715"/>
                <a:gd name="connsiteX0" fmla="*/ 263348 w 921716"/>
                <a:gd name="connsiteY0" fmla="*/ 307238 h 307238"/>
                <a:gd name="connsiteX1" fmla="*/ 0 w 921716"/>
                <a:gd name="connsiteY1" fmla="*/ 0 h 307238"/>
                <a:gd name="connsiteX2" fmla="*/ 921716 w 921716"/>
                <a:gd name="connsiteY2" fmla="*/ 299923 h 307238"/>
                <a:gd name="connsiteX3" fmla="*/ 263348 w 921716"/>
                <a:gd name="connsiteY3" fmla="*/ 307238 h 307238"/>
              </a:gdLst>
              <a:ahLst/>
              <a:cxnLst>
                <a:cxn ang="0">
                  <a:pos x="connsiteX0" y="connsiteY0"/>
                </a:cxn>
                <a:cxn ang="0">
                  <a:pos x="connsiteX1" y="connsiteY1"/>
                </a:cxn>
                <a:cxn ang="0">
                  <a:pos x="connsiteX2" y="connsiteY2"/>
                </a:cxn>
                <a:cxn ang="0">
                  <a:pos x="connsiteX3" y="connsiteY3"/>
                </a:cxn>
              </a:cxnLst>
              <a:rect l="l" t="t" r="r" b="b"/>
              <a:pathLst>
                <a:path w="921716" h="307238">
                  <a:moveTo>
                    <a:pt x="263348" y="307238"/>
                  </a:moveTo>
                  <a:lnTo>
                    <a:pt x="0" y="0"/>
                  </a:lnTo>
                  <a:lnTo>
                    <a:pt x="921716" y="299923"/>
                  </a:lnTo>
                  <a:lnTo>
                    <a:pt x="263348" y="307238"/>
                  </a:lnTo>
                  <a:close/>
                </a:path>
              </a:pathLst>
            </a:custGeom>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27" name="CuadroTexto 26">
            <a:extLst>
              <a:ext uri="{FF2B5EF4-FFF2-40B4-BE49-F238E27FC236}">
                <a16:creationId xmlns:a16="http://schemas.microsoft.com/office/drawing/2014/main" id="{4EA5525D-B94D-49AE-BEB1-0E86C227C0C6}"/>
              </a:ext>
            </a:extLst>
          </p:cNvPr>
          <p:cNvSpPr txBox="1"/>
          <p:nvPr/>
        </p:nvSpPr>
        <p:spPr>
          <a:xfrm>
            <a:off x="4417019" y="-102758"/>
            <a:ext cx="6624736" cy="567271"/>
          </a:xfrm>
          <a:prstGeom prst="rect">
            <a:avLst/>
          </a:prstGeom>
          <a:noFill/>
        </p:spPr>
        <p:txBody>
          <a:bodyPr wrap="square">
            <a:spAutoFit/>
          </a:bodyPr>
          <a:lstStyle/>
          <a:p>
            <a:pPr algn="ctr">
              <a:lnSpc>
                <a:spcPct val="200000"/>
              </a:lnSpc>
              <a:spcAft>
                <a:spcPts val="600"/>
              </a:spcAft>
            </a:pPr>
            <a:r>
              <a:rPr lang="es-EC" sz="1800"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Niveles de Uso de Servicios FINTECH</a:t>
            </a:r>
            <a:endParaRPr lang="es-MX" sz="18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Chord 14">
            <a:extLst>
              <a:ext uri="{FF2B5EF4-FFF2-40B4-BE49-F238E27FC236}">
                <a16:creationId xmlns:a16="http://schemas.microsoft.com/office/drawing/2014/main" id="{A90546CE-2468-4A67-9ABF-82A0C29F12ED}"/>
              </a:ext>
            </a:extLst>
          </p:cNvPr>
          <p:cNvSpPr/>
          <p:nvPr/>
        </p:nvSpPr>
        <p:spPr>
          <a:xfrm>
            <a:off x="65389" y="1773979"/>
            <a:ext cx="950831" cy="755348"/>
          </a:xfrm>
          <a:custGeom>
            <a:avLst/>
            <a:gdLst/>
            <a:ahLst/>
            <a:cxnLst/>
            <a:rect l="l" t="t" r="r" b="b"/>
            <a:pathLst>
              <a:path w="2326624" h="2613114">
                <a:moveTo>
                  <a:pt x="2120961" y="161090"/>
                </a:moveTo>
                <a:cubicBezTo>
                  <a:pt x="2054048" y="153768"/>
                  <a:pt x="1951447" y="247149"/>
                  <a:pt x="1815565" y="379301"/>
                </a:cubicBezTo>
                <a:lnTo>
                  <a:pt x="1815565" y="914189"/>
                </a:lnTo>
                <a:lnTo>
                  <a:pt x="1812022" y="914189"/>
                </a:lnTo>
                <a:cubicBezTo>
                  <a:pt x="1807592" y="1011082"/>
                  <a:pt x="1792201" y="1103630"/>
                  <a:pt x="1767490" y="1189471"/>
                </a:cubicBezTo>
                <a:cubicBezTo>
                  <a:pt x="1907904" y="1255373"/>
                  <a:pt x="2005523" y="1182535"/>
                  <a:pt x="2079587" y="1079714"/>
                </a:cubicBezTo>
                <a:cubicBezTo>
                  <a:pt x="2155039" y="974966"/>
                  <a:pt x="2212284" y="748514"/>
                  <a:pt x="2212003" y="557796"/>
                </a:cubicBezTo>
                <a:cubicBezTo>
                  <a:pt x="2219908" y="279261"/>
                  <a:pt x="2188744" y="168506"/>
                  <a:pt x="2120961" y="161090"/>
                </a:cubicBezTo>
                <a:close/>
                <a:moveTo>
                  <a:pt x="205663" y="161090"/>
                </a:moveTo>
                <a:cubicBezTo>
                  <a:pt x="137880" y="168506"/>
                  <a:pt x="106717" y="279261"/>
                  <a:pt x="114621" y="557796"/>
                </a:cubicBezTo>
                <a:cubicBezTo>
                  <a:pt x="114340" y="748514"/>
                  <a:pt x="171585" y="974966"/>
                  <a:pt x="247037" y="1079714"/>
                </a:cubicBezTo>
                <a:cubicBezTo>
                  <a:pt x="321347" y="1182876"/>
                  <a:pt x="419370" y="1255856"/>
                  <a:pt x="560574" y="1188912"/>
                </a:cubicBezTo>
                <a:cubicBezTo>
                  <a:pt x="536003" y="1103130"/>
                  <a:pt x="520770" y="1010753"/>
                  <a:pt x="516493" y="914189"/>
                </a:cubicBezTo>
                <a:lnTo>
                  <a:pt x="512380" y="914189"/>
                </a:lnTo>
                <a:lnTo>
                  <a:pt x="512380" y="380558"/>
                </a:lnTo>
                <a:cubicBezTo>
                  <a:pt x="375835" y="247749"/>
                  <a:pt x="272792" y="153745"/>
                  <a:pt x="205663" y="161090"/>
                </a:cubicBezTo>
                <a:close/>
                <a:moveTo>
                  <a:pt x="187901" y="405"/>
                </a:moveTo>
                <a:cubicBezTo>
                  <a:pt x="292999" y="8780"/>
                  <a:pt x="420845" y="145098"/>
                  <a:pt x="512380" y="220481"/>
                </a:cubicBezTo>
                <a:lnTo>
                  <a:pt x="512380" y="152613"/>
                </a:lnTo>
                <a:cubicBezTo>
                  <a:pt x="489279" y="144263"/>
                  <a:pt x="472890" y="120340"/>
                  <a:pt x="472890" y="92234"/>
                </a:cubicBezTo>
                <a:cubicBezTo>
                  <a:pt x="472890" y="56482"/>
                  <a:pt x="499411" y="27498"/>
                  <a:pt x="532125" y="27498"/>
                </a:cubicBezTo>
                <a:lnTo>
                  <a:pt x="1795820" y="27498"/>
                </a:lnTo>
                <a:cubicBezTo>
                  <a:pt x="1828534" y="27498"/>
                  <a:pt x="1855056" y="56482"/>
                  <a:pt x="1855056" y="92234"/>
                </a:cubicBezTo>
                <a:cubicBezTo>
                  <a:pt x="1855056" y="120340"/>
                  <a:pt x="1838666" y="144263"/>
                  <a:pt x="1815565" y="152613"/>
                </a:cubicBezTo>
                <a:lnTo>
                  <a:pt x="1815565" y="219332"/>
                </a:lnTo>
                <a:cubicBezTo>
                  <a:pt x="1907032" y="143766"/>
                  <a:pt x="2034140" y="8738"/>
                  <a:pt x="2138723" y="405"/>
                </a:cubicBezTo>
                <a:cubicBezTo>
                  <a:pt x="2245413" y="-8097"/>
                  <a:pt x="2328660" y="115252"/>
                  <a:pt x="2326587" y="567919"/>
                </a:cubicBezTo>
                <a:cubicBezTo>
                  <a:pt x="2322440" y="807927"/>
                  <a:pt x="2258321" y="1045957"/>
                  <a:pt x="2156964" y="1168071"/>
                </a:cubicBezTo>
                <a:cubicBezTo>
                  <a:pt x="2057111" y="1288374"/>
                  <a:pt x="1909480" y="1389985"/>
                  <a:pt x="1727011" y="1303847"/>
                </a:cubicBezTo>
                <a:cubicBezTo>
                  <a:pt x="1643683" y="1506550"/>
                  <a:pt x="1504521" y="1658222"/>
                  <a:pt x="1338762" y="1720102"/>
                </a:cubicBezTo>
                <a:lnTo>
                  <a:pt x="1338762" y="1827101"/>
                </a:lnTo>
                <a:cubicBezTo>
                  <a:pt x="1363316" y="1833262"/>
                  <a:pt x="1381170" y="1857539"/>
                  <a:pt x="1381170" y="1886373"/>
                </a:cubicBezTo>
                <a:lnTo>
                  <a:pt x="1381170" y="2136535"/>
                </a:lnTo>
                <a:cubicBezTo>
                  <a:pt x="1381170" y="2165370"/>
                  <a:pt x="1363316" y="2189646"/>
                  <a:pt x="1338762" y="2195808"/>
                </a:cubicBezTo>
                <a:lnTo>
                  <a:pt x="1338762" y="2277702"/>
                </a:lnTo>
                <a:cubicBezTo>
                  <a:pt x="1338762" y="2288097"/>
                  <a:pt x="1336442" y="2297900"/>
                  <a:pt x="1331718" y="2306174"/>
                </a:cubicBezTo>
                <a:cubicBezTo>
                  <a:pt x="1618963" y="2325003"/>
                  <a:pt x="1828069" y="2390705"/>
                  <a:pt x="1843627" y="2469098"/>
                </a:cubicBezTo>
                <a:lnTo>
                  <a:pt x="1841187" y="2469098"/>
                </a:lnTo>
                <a:lnTo>
                  <a:pt x="1841187" y="2613114"/>
                </a:lnTo>
                <a:lnTo>
                  <a:pt x="473035" y="2613114"/>
                </a:lnTo>
                <a:lnTo>
                  <a:pt x="473035" y="2469098"/>
                </a:lnTo>
                <a:lnTo>
                  <a:pt x="470659" y="2469098"/>
                </a:lnTo>
                <a:cubicBezTo>
                  <a:pt x="486099" y="2389612"/>
                  <a:pt x="701025" y="2322977"/>
                  <a:pt x="995732" y="2305371"/>
                </a:cubicBezTo>
                <a:cubicBezTo>
                  <a:pt x="991352" y="2297246"/>
                  <a:pt x="989183" y="2287751"/>
                  <a:pt x="989183" y="2277702"/>
                </a:cubicBezTo>
                <a:lnTo>
                  <a:pt x="989183" y="2195808"/>
                </a:lnTo>
                <a:cubicBezTo>
                  <a:pt x="964630" y="2189646"/>
                  <a:pt x="946775" y="2165370"/>
                  <a:pt x="946775" y="2136535"/>
                </a:cubicBezTo>
                <a:lnTo>
                  <a:pt x="946775" y="1886373"/>
                </a:lnTo>
                <a:cubicBezTo>
                  <a:pt x="946775" y="1857539"/>
                  <a:pt x="964630" y="1833262"/>
                  <a:pt x="989183" y="1827101"/>
                </a:cubicBezTo>
                <a:lnTo>
                  <a:pt x="989183" y="1720560"/>
                </a:lnTo>
                <a:cubicBezTo>
                  <a:pt x="822949" y="1658288"/>
                  <a:pt x="683935" y="1506034"/>
                  <a:pt x="600908" y="1303358"/>
                </a:cubicBezTo>
                <a:cubicBezTo>
                  <a:pt x="417821" y="1390451"/>
                  <a:pt x="269743" y="1288649"/>
                  <a:pt x="169660" y="1168071"/>
                </a:cubicBezTo>
                <a:cubicBezTo>
                  <a:pt x="68303" y="1045957"/>
                  <a:pt x="4184" y="807927"/>
                  <a:pt x="38" y="567919"/>
                </a:cubicBezTo>
                <a:cubicBezTo>
                  <a:pt x="-2036" y="115252"/>
                  <a:pt x="81211" y="-8097"/>
                  <a:pt x="187901" y="405"/>
                </a:cubicBezTo>
                <a:close/>
              </a:path>
            </a:pathLst>
          </a:cu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bg2">
                  <a:lumMod val="10000"/>
                </a:schemeClr>
              </a:solidFill>
            </a:endParaRPr>
          </a:p>
        </p:txBody>
      </p:sp>
      <p:sp>
        <p:nvSpPr>
          <p:cNvPr id="24" name="CuadroTexto 23">
            <a:extLst>
              <a:ext uri="{FF2B5EF4-FFF2-40B4-BE49-F238E27FC236}">
                <a16:creationId xmlns:a16="http://schemas.microsoft.com/office/drawing/2014/main" id="{E8E3CE5A-2337-4D55-99BA-D21EC101B995}"/>
              </a:ext>
            </a:extLst>
          </p:cNvPr>
          <p:cNvSpPr txBox="1"/>
          <p:nvPr/>
        </p:nvSpPr>
        <p:spPr>
          <a:xfrm>
            <a:off x="1096487" y="1810113"/>
            <a:ext cx="3320204" cy="954107"/>
          </a:xfrm>
          <a:prstGeom prst="rect">
            <a:avLst/>
          </a:prstGeom>
          <a:solidFill>
            <a:srgbClr val="92D050"/>
          </a:solidFill>
          <a:ln>
            <a:solidFill>
              <a:srgbClr val="92D050"/>
            </a:solidFill>
          </a:ln>
        </p:spPr>
        <p:txBody>
          <a:bodyPr wrap="square" rtlCol="0">
            <a:spAutoFit/>
          </a:bodyPr>
          <a:lstStyle/>
          <a:p>
            <a:pPr algn="ctr"/>
            <a:r>
              <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Identificar los servicios de FINTECH del Sistema Financiero Nacional, de acuerdo con las plataformas y medios de acceso, para la categorización de los costos de uso.</a:t>
            </a:r>
            <a:endParaRPr lang="es-EC" sz="1400" dirty="0"/>
          </a:p>
        </p:txBody>
      </p:sp>
      <p:sp>
        <p:nvSpPr>
          <p:cNvPr id="25" name="Rectángulo 24">
            <a:extLst>
              <a:ext uri="{FF2B5EF4-FFF2-40B4-BE49-F238E27FC236}">
                <a16:creationId xmlns:a16="http://schemas.microsoft.com/office/drawing/2014/main" id="{BA9C129B-10E7-420C-8AD7-9ACAB80F5231}"/>
              </a:ext>
            </a:extLst>
          </p:cNvPr>
          <p:cNvSpPr/>
          <p:nvPr/>
        </p:nvSpPr>
        <p:spPr>
          <a:xfrm>
            <a:off x="80267" y="3123769"/>
            <a:ext cx="1082348" cy="923330"/>
          </a:xfrm>
          <a:prstGeom prst="rect">
            <a:avLst/>
          </a:prstGeom>
          <a:noFill/>
        </p:spPr>
        <p:txBody>
          <a:bodyPr wrap="none" lIns="91440" tIns="45720" rIns="91440" bIns="45720">
            <a:spAutoFit/>
          </a:bodyPr>
          <a:lstStyle/>
          <a:p>
            <a:pPr algn="ctr"/>
            <a:r>
              <a:rPr lang="es-ES" sz="5400" b="1" spc="50" dirty="0">
                <a:ln w="9525" cmpd="sng">
                  <a:solidFill>
                    <a:schemeClr val="accent1"/>
                  </a:solidFill>
                  <a:prstDash val="solid"/>
                </a:ln>
                <a:solidFill>
                  <a:srgbClr val="70AD47">
                    <a:tint val="1000"/>
                  </a:srgbClr>
                </a:solidFill>
                <a:effectLst>
                  <a:glow rad="38100">
                    <a:schemeClr val="accent1">
                      <a:alpha val="40000"/>
                    </a:schemeClr>
                  </a:glow>
                </a:effectLst>
              </a:rPr>
              <a:t>H4</a:t>
            </a:r>
            <a:endParaRPr lang="es-E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6" name="CuadroTexto 25">
            <a:extLst>
              <a:ext uri="{FF2B5EF4-FFF2-40B4-BE49-F238E27FC236}">
                <a16:creationId xmlns:a16="http://schemas.microsoft.com/office/drawing/2014/main" id="{FAE499A4-49EA-4988-9F11-C2C3875D49E5}"/>
              </a:ext>
            </a:extLst>
          </p:cNvPr>
          <p:cNvSpPr txBox="1"/>
          <p:nvPr/>
        </p:nvSpPr>
        <p:spPr>
          <a:xfrm>
            <a:off x="1096486" y="3216320"/>
            <a:ext cx="2978339" cy="954107"/>
          </a:xfrm>
          <a:prstGeom prst="rect">
            <a:avLst/>
          </a:prstGeom>
          <a:noFill/>
        </p:spPr>
        <p:txBody>
          <a:bodyPr wrap="square">
            <a:spAutoFit/>
          </a:bodyPr>
          <a:lstStyle/>
          <a:p>
            <a:pPr algn="ctr"/>
            <a:r>
              <a:rPr lang="es-EC" sz="1400" dirty="0">
                <a:solidFill>
                  <a:schemeClr val="bg2">
                    <a:lumMod val="10000"/>
                  </a:schemeClr>
                </a:solidFill>
                <a:effectLst/>
                <a:latin typeface="Times New Roman" panose="02020603050405020304" pitchFamily="18" charset="0"/>
                <a:ea typeface="Calibri" panose="020F0502020204030204" pitchFamily="34" charset="0"/>
              </a:rPr>
              <a:t>Los servicios FINTECH más utilizados por los encuestados corresponden a transferencias bancarias e interbancarias</a:t>
            </a:r>
            <a:r>
              <a:rPr lang="es-EC" sz="1400" dirty="0">
                <a:effectLst/>
                <a:latin typeface="Times New Roman" panose="02020603050405020304" pitchFamily="18" charset="0"/>
                <a:ea typeface="Calibri" panose="020F0502020204030204" pitchFamily="34" charset="0"/>
              </a:rPr>
              <a:t>.</a:t>
            </a:r>
            <a:r>
              <a:rPr lang="es-EC" sz="1400" dirty="0">
                <a:solidFill>
                  <a:srgbClr val="000000"/>
                </a:solidFill>
                <a:effectLst/>
                <a:latin typeface="Times New Roman" panose="02020603050405020304" pitchFamily="18" charset="0"/>
                <a:ea typeface="Calibri" panose="020F0502020204030204" pitchFamily="34" charset="0"/>
              </a:rPr>
              <a:t>.</a:t>
            </a:r>
            <a:endParaRPr lang="es-EC" sz="1400" dirty="0"/>
          </a:p>
        </p:txBody>
      </p:sp>
      <p:sp>
        <p:nvSpPr>
          <p:cNvPr id="53" name="Rounded Rectangle 7">
            <a:extLst>
              <a:ext uri="{FF2B5EF4-FFF2-40B4-BE49-F238E27FC236}">
                <a16:creationId xmlns:a16="http://schemas.microsoft.com/office/drawing/2014/main" id="{29DF2ABE-152F-41FB-94C4-6EF24BB9373F}"/>
              </a:ext>
            </a:extLst>
          </p:cNvPr>
          <p:cNvSpPr/>
          <p:nvPr/>
        </p:nvSpPr>
        <p:spPr>
          <a:xfrm>
            <a:off x="256931" y="217800"/>
            <a:ext cx="359911" cy="517902"/>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4" name="Tabla 3">
            <a:extLst>
              <a:ext uri="{FF2B5EF4-FFF2-40B4-BE49-F238E27FC236}">
                <a16:creationId xmlns:a16="http://schemas.microsoft.com/office/drawing/2014/main" id="{1E90FFBD-0FF8-406F-8FE8-A9DB139735D2}"/>
              </a:ext>
            </a:extLst>
          </p:cNvPr>
          <p:cNvGraphicFramePr>
            <a:graphicFrameLocks noGrp="1"/>
          </p:cNvGraphicFramePr>
          <p:nvPr/>
        </p:nvGraphicFramePr>
        <p:xfrm>
          <a:off x="4606578" y="584191"/>
          <a:ext cx="7503568" cy="6298752"/>
        </p:xfrm>
        <a:graphic>
          <a:graphicData uri="http://schemas.openxmlformats.org/drawingml/2006/table">
            <a:tbl>
              <a:tblPr firstRow="1" firstCol="1" bandRow="1">
                <a:tableStyleId>{2D5ABB26-0587-4C30-8999-92F81FD0307C}</a:tableStyleId>
              </a:tblPr>
              <a:tblGrid>
                <a:gridCol w="1178595">
                  <a:extLst>
                    <a:ext uri="{9D8B030D-6E8A-4147-A177-3AD203B41FA5}">
                      <a16:colId xmlns:a16="http://schemas.microsoft.com/office/drawing/2014/main" val="3546443174"/>
                    </a:ext>
                  </a:extLst>
                </a:gridCol>
                <a:gridCol w="488863">
                  <a:extLst>
                    <a:ext uri="{9D8B030D-6E8A-4147-A177-3AD203B41FA5}">
                      <a16:colId xmlns:a16="http://schemas.microsoft.com/office/drawing/2014/main" val="3773607953"/>
                    </a:ext>
                  </a:extLst>
                </a:gridCol>
                <a:gridCol w="833730">
                  <a:extLst>
                    <a:ext uri="{9D8B030D-6E8A-4147-A177-3AD203B41FA5}">
                      <a16:colId xmlns:a16="http://schemas.microsoft.com/office/drawing/2014/main" val="1843579155"/>
                    </a:ext>
                  </a:extLst>
                </a:gridCol>
                <a:gridCol w="833730">
                  <a:extLst>
                    <a:ext uri="{9D8B030D-6E8A-4147-A177-3AD203B41FA5}">
                      <a16:colId xmlns:a16="http://schemas.microsoft.com/office/drawing/2014/main" val="3624516195"/>
                    </a:ext>
                  </a:extLst>
                </a:gridCol>
                <a:gridCol w="833730">
                  <a:extLst>
                    <a:ext uri="{9D8B030D-6E8A-4147-A177-3AD203B41FA5}">
                      <a16:colId xmlns:a16="http://schemas.microsoft.com/office/drawing/2014/main" val="579736505"/>
                    </a:ext>
                  </a:extLst>
                </a:gridCol>
                <a:gridCol w="833730">
                  <a:extLst>
                    <a:ext uri="{9D8B030D-6E8A-4147-A177-3AD203B41FA5}">
                      <a16:colId xmlns:a16="http://schemas.microsoft.com/office/drawing/2014/main" val="1021352066"/>
                    </a:ext>
                  </a:extLst>
                </a:gridCol>
                <a:gridCol w="833730">
                  <a:extLst>
                    <a:ext uri="{9D8B030D-6E8A-4147-A177-3AD203B41FA5}">
                      <a16:colId xmlns:a16="http://schemas.microsoft.com/office/drawing/2014/main" val="1020519272"/>
                    </a:ext>
                  </a:extLst>
                </a:gridCol>
                <a:gridCol w="833730">
                  <a:extLst>
                    <a:ext uri="{9D8B030D-6E8A-4147-A177-3AD203B41FA5}">
                      <a16:colId xmlns:a16="http://schemas.microsoft.com/office/drawing/2014/main" val="3088641560"/>
                    </a:ext>
                  </a:extLst>
                </a:gridCol>
                <a:gridCol w="833730">
                  <a:extLst>
                    <a:ext uri="{9D8B030D-6E8A-4147-A177-3AD203B41FA5}">
                      <a16:colId xmlns:a16="http://schemas.microsoft.com/office/drawing/2014/main" val="445807254"/>
                    </a:ext>
                  </a:extLst>
                </a:gridCol>
              </a:tblGrid>
              <a:tr h="142726">
                <a:tc gridSpan="9">
                  <a:txBody>
                    <a:bodyPr/>
                    <a:lstStyle/>
                    <a:p>
                      <a:pPr algn="ctr">
                        <a:lnSpc>
                          <a:spcPct val="107000"/>
                        </a:lnSpc>
                        <a:spcAft>
                          <a:spcPts val="800"/>
                        </a:spcAft>
                      </a:pPr>
                      <a:r>
                        <a:rPr lang="es-EC" sz="900" dirty="0">
                          <a:solidFill>
                            <a:schemeClr val="bg2">
                              <a:lumMod val="10000"/>
                            </a:schemeClr>
                          </a:solidFill>
                          <a:effectLst/>
                        </a:rPr>
                        <a:t>Enero</a:t>
                      </a:r>
                      <a:endParaRPr lang="es-MX" sz="9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653109803"/>
                  </a:ext>
                </a:extLst>
              </a:tr>
              <a:tr h="142726">
                <a:tc>
                  <a:txBody>
                    <a:bodyPr/>
                    <a:lstStyle/>
                    <a:p>
                      <a:pPr algn="l">
                        <a:lnSpc>
                          <a:spcPct val="107000"/>
                        </a:lnSpc>
                        <a:spcAft>
                          <a:spcPts val="800"/>
                        </a:spcAft>
                      </a:pPr>
                      <a:r>
                        <a:rPr lang="es-EC" sz="900" dirty="0">
                          <a:solidFill>
                            <a:schemeClr val="bg2">
                              <a:lumMod val="10000"/>
                            </a:schemeClr>
                          </a:solidFill>
                          <a:effectLst/>
                        </a:rPr>
                        <a:t>Clases</a:t>
                      </a:r>
                      <a:endParaRPr lang="es-MX" sz="9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dirty="0">
                          <a:solidFill>
                            <a:schemeClr val="bg2">
                              <a:lumMod val="10000"/>
                            </a:schemeClr>
                          </a:solidFill>
                          <a:effectLst/>
                        </a:rPr>
                        <a:t>P41</a:t>
                      </a:r>
                    </a:p>
                  </a:txBody>
                  <a:tcPr marL="41108" marR="41108" marT="0" marB="0"/>
                </a:tc>
                <a:tc>
                  <a:txBody>
                    <a:bodyPr/>
                    <a:lstStyle/>
                    <a:p>
                      <a:pPr algn="ctr">
                        <a:lnSpc>
                          <a:spcPct val="107000"/>
                        </a:lnSpc>
                        <a:spcAft>
                          <a:spcPts val="800"/>
                        </a:spcAft>
                      </a:pPr>
                      <a:r>
                        <a:rPr lang="es-EC" sz="900">
                          <a:solidFill>
                            <a:schemeClr val="bg2">
                              <a:lumMod val="10000"/>
                            </a:schemeClr>
                          </a:solidFill>
                          <a:effectLst/>
                        </a:rPr>
                        <a:t>P42</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P43</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P44</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P45</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P46</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P47</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P48</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extLst>
                  <a:ext uri="{0D108BD9-81ED-4DB2-BD59-A6C34878D82A}">
                    <a16:rowId xmlns:a16="http://schemas.microsoft.com/office/drawing/2014/main" val="1151912397"/>
                  </a:ext>
                </a:extLst>
              </a:tr>
              <a:tr h="142726">
                <a:tc>
                  <a:txBody>
                    <a:bodyPr/>
                    <a:lstStyle/>
                    <a:p>
                      <a:pPr algn="l">
                        <a:lnSpc>
                          <a:spcPct val="107000"/>
                        </a:lnSpc>
                        <a:spcAft>
                          <a:spcPts val="800"/>
                        </a:spcAft>
                      </a:pPr>
                      <a:r>
                        <a:rPr lang="es-EC" sz="900" dirty="0">
                          <a:solidFill>
                            <a:schemeClr val="bg2">
                              <a:lumMod val="10000"/>
                            </a:schemeClr>
                          </a:solidFill>
                          <a:effectLst/>
                        </a:rPr>
                        <a:t>0</a:t>
                      </a:r>
                      <a:endParaRPr lang="es-MX" sz="9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dirty="0">
                          <a:solidFill>
                            <a:schemeClr val="bg2">
                              <a:lumMod val="10000"/>
                            </a:schemeClr>
                          </a:solidFill>
                          <a:effectLst/>
                        </a:rPr>
                        <a:t>0,042</a:t>
                      </a:r>
                      <a:endParaRPr lang="es-MX" sz="9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dirty="0">
                          <a:solidFill>
                            <a:schemeClr val="bg2">
                              <a:lumMod val="10000"/>
                            </a:schemeClr>
                          </a:solidFill>
                          <a:effectLst/>
                        </a:rPr>
                        <a:t>0,577</a:t>
                      </a:r>
                      <a:endParaRPr lang="es-MX" sz="9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0,683</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0,577</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0,736</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0,127</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extLst>
                  <a:ext uri="{0D108BD9-81ED-4DB2-BD59-A6C34878D82A}">
                    <a16:rowId xmlns:a16="http://schemas.microsoft.com/office/drawing/2014/main" val="137001437"/>
                  </a:ext>
                </a:extLst>
              </a:tr>
              <a:tr h="142726">
                <a:tc>
                  <a:txBody>
                    <a:bodyPr/>
                    <a:lstStyle/>
                    <a:p>
                      <a:pPr algn="l">
                        <a:lnSpc>
                          <a:spcPct val="107000"/>
                        </a:lnSpc>
                        <a:spcAft>
                          <a:spcPts val="800"/>
                        </a:spcAft>
                      </a:pPr>
                      <a:r>
                        <a:rPr lang="es-EC" sz="900">
                          <a:solidFill>
                            <a:schemeClr val="bg2">
                              <a:lumMod val="10000"/>
                            </a:schemeClr>
                          </a:solidFill>
                          <a:effectLst/>
                        </a:rPr>
                        <a:t>1-5</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dirty="0">
                          <a:solidFill>
                            <a:schemeClr val="bg2">
                              <a:lumMod val="10000"/>
                            </a:schemeClr>
                          </a:solidFill>
                          <a:effectLst/>
                        </a:rPr>
                        <a:t>0,736</a:t>
                      </a:r>
                      <a:endParaRPr lang="es-MX" sz="9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0,842</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0,947</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0,947</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0,419</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0,683</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0,577</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extLst>
                  <a:ext uri="{0D108BD9-81ED-4DB2-BD59-A6C34878D82A}">
                    <a16:rowId xmlns:a16="http://schemas.microsoft.com/office/drawing/2014/main" val="2005428756"/>
                  </a:ext>
                </a:extLst>
              </a:tr>
              <a:tr h="142726">
                <a:tc>
                  <a:txBody>
                    <a:bodyPr/>
                    <a:lstStyle/>
                    <a:p>
                      <a:pPr algn="l">
                        <a:lnSpc>
                          <a:spcPct val="107000"/>
                        </a:lnSpc>
                        <a:spcAft>
                          <a:spcPts val="800"/>
                        </a:spcAft>
                      </a:pPr>
                      <a:r>
                        <a:rPr lang="es-EC" sz="900">
                          <a:solidFill>
                            <a:schemeClr val="bg2">
                              <a:lumMod val="10000"/>
                            </a:schemeClr>
                          </a:solidFill>
                          <a:effectLst/>
                        </a:rPr>
                        <a:t>6-15</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dirty="0">
                          <a:solidFill>
                            <a:schemeClr val="bg2">
                              <a:lumMod val="10000"/>
                            </a:schemeClr>
                          </a:solidFill>
                          <a:effectLst/>
                        </a:rPr>
                        <a:t>0,736</a:t>
                      </a:r>
                      <a:endParaRPr lang="es-MX" sz="9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0,947</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0,947</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0,947</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0,947</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extLst>
                  <a:ext uri="{0D108BD9-81ED-4DB2-BD59-A6C34878D82A}">
                    <a16:rowId xmlns:a16="http://schemas.microsoft.com/office/drawing/2014/main" val="2354024578"/>
                  </a:ext>
                </a:extLst>
              </a:tr>
              <a:tr h="142726">
                <a:tc>
                  <a:txBody>
                    <a:bodyPr/>
                    <a:lstStyle/>
                    <a:p>
                      <a:pPr algn="l">
                        <a:lnSpc>
                          <a:spcPct val="107000"/>
                        </a:lnSpc>
                        <a:spcAft>
                          <a:spcPts val="800"/>
                        </a:spcAft>
                      </a:pPr>
                      <a:r>
                        <a:rPr lang="es-EC" sz="900">
                          <a:solidFill>
                            <a:schemeClr val="bg2">
                              <a:lumMod val="10000"/>
                            </a:schemeClr>
                          </a:solidFill>
                          <a:effectLst/>
                        </a:rPr>
                        <a:t>16-30</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dirty="0">
                          <a:solidFill>
                            <a:schemeClr val="bg2">
                              <a:lumMod val="10000"/>
                            </a:schemeClr>
                          </a:solidFill>
                          <a:effectLst/>
                        </a:rPr>
                        <a:t>0,736</a:t>
                      </a:r>
                      <a:endParaRPr lang="es-MX" sz="9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0,947</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0,947</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extLst>
                  <a:ext uri="{0D108BD9-81ED-4DB2-BD59-A6C34878D82A}">
                    <a16:rowId xmlns:a16="http://schemas.microsoft.com/office/drawing/2014/main" val="2172330045"/>
                  </a:ext>
                </a:extLst>
              </a:tr>
              <a:tr h="142726">
                <a:tc>
                  <a:txBody>
                    <a:bodyPr/>
                    <a:lstStyle/>
                    <a:p>
                      <a:pPr algn="l">
                        <a:lnSpc>
                          <a:spcPct val="107000"/>
                        </a:lnSpc>
                        <a:spcAft>
                          <a:spcPts val="800"/>
                        </a:spcAft>
                      </a:pPr>
                      <a:r>
                        <a:rPr lang="es-EC" sz="900">
                          <a:solidFill>
                            <a:schemeClr val="bg2">
                              <a:lumMod val="10000"/>
                            </a:schemeClr>
                          </a:solidFill>
                          <a:effectLst/>
                        </a:rPr>
                        <a:t>31-50</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dirty="0">
                          <a:solidFill>
                            <a:schemeClr val="bg2">
                              <a:lumMod val="10000"/>
                            </a:schemeClr>
                          </a:solidFill>
                          <a:effectLst/>
                        </a:rPr>
                        <a:t>0,947</a:t>
                      </a:r>
                      <a:endParaRPr lang="es-MX" sz="9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extLst>
                  <a:ext uri="{0D108BD9-81ED-4DB2-BD59-A6C34878D82A}">
                    <a16:rowId xmlns:a16="http://schemas.microsoft.com/office/drawing/2014/main" val="2878639130"/>
                  </a:ext>
                </a:extLst>
              </a:tr>
              <a:tr h="142726">
                <a:tc>
                  <a:txBody>
                    <a:bodyPr/>
                    <a:lstStyle/>
                    <a:p>
                      <a:pPr algn="l">
                        <a:lnSpc>
                          <a:spcPct val="107000"/>
                        </a:lnSpc>
                        <a:spcAft>
                          <a:spcPts val="800"/>
                        </a:spcAft>
                      </a:pPr>
                      <a:r>
                        <a:rPr lang="es-EC" sz="900">
                          <a:solidFill>
                            <a:schemeClr val="bg2">
                              <a:lumMod val="10000"/>
                            </a:schemeClr>
                          </a:solidFill>
                          <a:effectLst/>
                        </a:rPr>
                        <a:t>&gt;50</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dirty="0">
                          <a:solidFill>
                            <a:schemeClr val="bg2">
                              <a:lumMod val="10000"/>
                            </a:schemeClr>
                          </a:solidFill>
                          <a:effectLst/>
                        </a:rPr>
                        <a:t>1</a:t>
                      </a:r>
                      <a:endParaRPr lang="es-MX" sz="9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extLst>
                  <a:ext uri="{0D108BD9-81ED-4DB2-BD59-A6C34878D82A}">
                    <a16:rowId xmlns:a16="http://schemas.microsoft.com/office/drawing/2014/main" val="1511129958"/>
                  </a:ext>
                </a:extLst>
              </a:tr>
              <a:tr h="341606">
                <a:tc>
                  <a:txBody>
                    <a:bodyPr/>
                    <a:lstStyle/>
                    <a:p>
                      <a:pPr algn="l">
                        <a:lnSpc>
                          <a:spcPct val="107000"/>
                        </a:lnSpc>
                        <a:spcAft>
                          <a:spcPts val="800"/>
                        </a:spcAft>
                      </a:pPr>
                      <a:r>
                        <a:rPr lang="es-EC" sz="900">
                          <a:solidFill>
                            <a:schemeClr val="bg2">
                              <a:lumMod val="10000"/>
                            </a:schemeClr>
                          </a:solidFill>
                          <a:effectLst/>
                        </a:rPr>
                        <a:t>Clasificación por dominancia estadística</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dirty="0">
                          <a:solidFill>
                            <a:schemeClr val="bg2">
                              <a:lumMod val="10000"/>
                            </a:schemeClr>
                          </a:solidFill>
                          <a:effectLst/>
                          <a:highlight>
                            <a:srgbClr val="FFFF00"/>
                          </a:highlight>
                        </a:rPr>
                        <a:t>1</a:t>
                      </a:r>
                      <a:endParaRPr lang="es-MX" sz="9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dirty="0">
                          <a:solidFill>
                            <a:schemeClr val="bg2">
                              <a:lumMod val="10000"/>
                            </a:schemeClr>
                          </a:solidFill>
                          <a:effectLst/>
                        </a:rPr>
                        <a:t>5</a:t>
                      </a:r>
                      <a:endParaRPr lang="es-MX" sz="9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dirty="0">
                          <a:solidFill>
                            <a:schemeClr val="bg2">
                              <a:lumMod val="10000"/>
                            </a:schemeClr>
                          </a:solidFill>
                          <a:effectLst/>
                        </a:rPr>
                        <a:t>3</a:t>
                      </a:r>
                      <a:endParaRPr lang="es-MX" sz="9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7</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8</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2</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dirty="0">
                          <a:solidFill>
                            <a:schemeClr val="bg2">
                              <a:lumMod val="10000"/>
                            </a:schemeClr>
                          </a:solidFill>
                          <a:effectLst/>
                        </a:rPr>
                        <a:t>4</a:t>
                      </a:r>
                      <a:endParaRPr lang="es-MX" sz="9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dirty="0">
                          <a:solidFill>
                            <a:schemeClr val="bg2">
                              <a:lumMod val="10000"/>
                            </a:schemeClr>
                          </a:solidFill>
                          <a:effectLst/>
                        </a:rPr>
                        <a:t>6</a:t>
                      </a:r>
                      <a:endParaRPr lang="es-MX" sz="9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extLst>
                  <a:ext uri="{0D108BD9-81ED-4DB2-BD59-A6C34878D82A}">
                    <a16:rowId xmlns:a16="http://schemas.microsoft.com/office/drawing/2014/main" val="2719349660"/>
                  </a:ext>
                </a:extLst>
              </a:tr>
              <a:tr h="142726">
                <a:tc gridSpan="9">
                  <a:txBody>
                    <a:bodyPr/>
                    <a:lstStyle/>
                    <a:p>
                      <a:pPr algn="ctr">
                        <a:lnSpc>
                          <a:spcPct val="107000"/>
                        </a:lnSpc>
                        <a:spcAft>
                          <a:spcPts val="800"/>
                        </a:spcAft>
                      </a:pPr>
                      <a:r>
                        <a:rPr lang="es-EC" sz="900">
                          <a:solidFill>
                            <a:schemeClr val="bg2">
                              <a:lumMod val="10000"/>
                            </a:schemeClr>
                          </a:solidFill>
                          <a:effectLst/>
                        </a:rPr>
                        <a:t>Febrero</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762146020"/>
                  </a:ext>
                </a:extLst>
              </a:tr>
              <a:tr h="142726">
                <a:tc>
                  <a:txBody>
                    <a:bodyPr/>
                    <a:lstStyle/>
                    <a:p>
                      <a:pPr algn="l">
                        <a:lnSpc>
                          <a:spcPct val="107000"/>
                        </a:lnSpc>
                        <a:spcAft>
                          <a:spcPts val="800"/>
                        </a:spcAft>
                      </a:pPr>
                      <a:r>
                        <a:rPr lang="es-EC" sz="900">
                          <a:solidFill>
                            <a:schemeClr val="bg2">
                              <a:lumMod val="10000"/>
                            </a:schemeClr>
                          </a:solidFill>
                          <a:effectLst/>
                        </a:rPr>
                        <a:t>Clases</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P41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P42</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P43</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P44</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P45</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P46</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P47</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P48</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extLst>
                  <a:ext uri="{0D108BD9-81ED-4DB2-BD59-A6C34878D82A}">
                    <a16:rowId xmlns:a16="http://schemas.microsoft.com/office/drawing/2014/main" val="1935222407"/>
                  </a:ext>
                </a:extLst>
              </a:tr>
              <a:tr h="142726">
                <a:tc>
                  <a:txBody>
                    <a:bodyPr/>
                    <a:lstStyle/>
                    <a:p>
                      <a:pPr algn="l">
                        <a:lnSpc>
                          <a:spcPct val="107000"/>
                        </a:lnSpc>
                        <a:spcAft>
                          <a:spcPts val="800"/>
                        </a:spcAft>
                      </a:pPr>
                      <a:r>
                        <a:rPr lang="es-EC" sz="900">
                          <a:solidFill>
                            <a:schemeClr val="bg2">
                              <a:lumMod val="10000"/>
                            </a:schemeClr>
                          </a:solidFill>
                          <a:effectLst/>
                        </a:rPr>
                        <a:t>0</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0,349</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0,577</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0,384</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0,683</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0,278</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0,042</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extLst>
                  <a:ext uri="{0D108BD9-81ED-4DB2-BD59-A6C34878D82A}">
                    <a16:rowId xmlns:a16="http://schemas.microsoft.com/office/drawing/2014/main" val="143793340"/>
                  </a:ext>
                </a:extLst>
              </a:tr>
              <a:tr h="142726">
                <a:tc>
                  <a:txBody>
                    <a:bodyPr/>
                    <a:lstStyle/>
                    <a:p>
                      <a:pPr algn="l">
                        <a:lnSpc>
                          <a:spcPct val="107000"/>
                        </a:lnSpc>
                        <a:spcAft>
                          <a:spcPts val="800"/>
                        </a:spcAft>
                      </a:pPr>
                      <a:r>
                        <a:rPr lang="es-EC" sz="900">
                          <a:solidFill>
                            <a:schemeClr val="bg2">
                              <a:lumMod val="10000"/>
                            </a:schemeClr>
                          </a:solidFill>
                          <a:effectLst/>
                        </a:rPr>
                        <a:t>1-5</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0,454</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0,718</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0,894</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0,859</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0,824</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0,56</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0,419</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extLst>
                  <a:ext uri="{0D108BD9-81ED-4DB2-BD59-A6C34878D82A}">
                    <a16:rowId xmlns:a16="http://schemas.microsoft.com/office/drawing/2014/main" val="508046100"/>
                  </a:ext>
                </a:extLst>
              </a:tr>
              <a:tr h="142726">
                <a:tc>
                  <a:txBody>
                    <a:bodyPr/>
                    <a:lstStyle/>
                    <a:p>
                      <a:pPr algn="l">
                        <a:lnSpc>
                          <a:spcPct val="107000"/>
                        </a:lnSpc>
                        <a:spcAft>
                          <a:spcPts val="800"/>
                        </a:spcAft>
                      </a:pPr>
                      <a:r>
                        <a:rPr lang="es-EC" sz="900">
                          <a:solidFill>
                            <a:schemeClr val="bg2">
                              <a:lumMod val="10000"/>
                            </a:schemeClr>
                          </a:solidFill>
                          <a:effectLst/>
                        </a:rPr>
                        <a:t>6-15</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dirty="0">
                          <a:solidFill>
                            <a:schemeClr val="bg2">
                              <a:lumMod val="10000"/>
                            </a:schemeClr>
                          </a:solidFill>
                          <a:effectLst/>
                        </a:rPr>
                        <a:t>0,454</a:t>
                      </a:r>
                      <a:endParaRPr lang="es-MX" sz="9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0,912</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0,894</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0,824</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0,877</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0,912</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extLst>
                  <a:ext uri="{0D108BD9-81ED-4DB2-BD59-A6C34878D82A}">
                    <a16:rowId xmlns:a16="http://schemas.microsoft.com/office/drawing/2014/main" val="2861158958"/>
                  </a:ext>
                </a:extLst>
              </a:tr>
              <a:tr h="142726">
                <a:tc>
                  <a:txBody>
                    <a:bodyPr/>
                    <a:lstStyle/>
                    <a:p>
                      <a:pPr algn="l">
                        <a:lnSpc>
                          <a:spcPct val="107000"/>
                        </a:lnSpc>
                        <a:spcAft>
                          <a:spcPts val="800"/>
                        </a:spcAft>
                      </a:pPr>
                      <a:r>
                        <a:rPr lang="es-EC" sz="900">
                          <a:solidFill>
                            <a:schemeClr val="bg2">
                              <a:lumMod val="10000"/>
                            </a:schemeClr>
                          </a:solidFill>
                          <a:effectLst/>
                        </a:rPr>
                        <a:t>16-30</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dirty="0">
                          <a:solidFill>
                            <a:schemeClr val="bg2">
                              <a:lumMod val="10000"/>
                            </a:schemeClr>
                          </a:solidFill>
                          <a:effectLst/>
                        </a:rPr>
                        <a:t>0,454</a:t>
                      </a:r>
                      <a:endParaRPr lang="es-MX" sz="9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0,894</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0,824</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extLst>
                  <a:ext uri="{0D108BD9-81ED-4DB2-BD59-A6C34878D82A}">
                    <a16:rowId xmlns:a16="http://schemas.microsoft.com/office/drawing/2014/main" val="1472256627"/>
                  </a:ext>
                </a:extLst>
              </a:tr>
              <a:tr h="142726">
                <a:tc>
                  <a:txBody>
                    <a:bodyPr/>
                    <a:lstStyle/>
                    <a:p>
                      <a:pPr algn="l">
                        <a:lnSpc>
                          <a:spcPct val="107000"/>
                        </a:lnSpc>
                        <a:spcAft>
                          <a:spcPts val="800"/>
                        </a:spcAft>
                      </a:pPr>
                      <a:r>
                        <a:rPr lang="es-EC" sz="900">
                          <a:solidFill>
                            <a:schemeClr val="bg2">
                              <a:lumMod val="10000"/>
                            </a:schemeClr>
                          </a:solidFill>
                          <a:effectLst/>
                        </a:rPr>
                        <a:t>31-50</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0,842</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0,894</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extLst>
                  <a:ext uri="{0D108BD9-81ED-4DB2-BD59-A6C34878D82A}">
                    <a16:rowId xmlns:a16="http://schemas.microsoft.com/office/drawing/2014/main" val="1787635335"/>
                  </a:ext>
                </a:extLst>
              </a:tr>
              <a:tr h="142726">
                <a:tc>
                  <a:txBody>
                    <a:bodyPr/>
                    <a:lstStyle/>
                    <a:p>
                      <a:pPr algn="l">
                        <a:lnSpc>
                          <a:spcPct val="107000"/>
                        </a:lnSpc>
                        <a:spcAft>
                          <a:spcPts val="800"/>
                        </a:spcAft>
                      </a:pPr>
                      <a:r>
                        <a:rPr lang="es-EC" sz="900">
                          <a:solidFill>
                            <a:schemeClr val="bg2">
                              <a:lumMod val="10000"/>
                            </a:schemeClr>
                          </a:solidFill>
                          <a:effectLst/>
                        </a:rPr>
                        <a:t>&gt;50</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extLst>
                  <a:ext uri="{0D108BD9-81ED-4DB2-BD59-A6C34878D82A}">
                    <a16:rowId xmlns:a16="http://schemas.microsoft.com/office/drawing/2014/main" val="981833218"/>
                  </a:ext>
                </a:extLst>
              </a:tr>
              <a:tr h="341606">
                <a:tc>
                  <a:txBody>
                    <a:bodyPr/>
                    <a:lstStyle/>
                    <a:p>
                      <a:pPr algn="l">
                        <a:lnSpc>
                          <a:spcPct val="107000"/>
                        </a:lnSpc>
                        <a:spcAft>
                          <a:spcPts val="800"/>
                        </a:spcAft>
                      </a:pPr>
                      <a:r>
                        <a:rPr lang="es-EC" sz="900">
                          <a:solidFill>
                            <a:schemeClr val="bg2">
                              <a:lumMod val="10000"/>
                            </a:schemeClr>
                          </a:solidFill>
                          <a:effectLst/>
                        </a:rPr>
                        <a:t>Clasificación por dominancia estadística</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dirty="0">
                          <a:solidFill>
                            <a:schemeClr val="bg2">
                              <a:lumMod val="10000"/>
                            </a:schemeClr>
                          </a:solidFill>
                          <a:effectLst/>
                          <a:highlight>
                            <a:srgbClr val="FFFF00"/>
                          </a:highlight>
                        </a:rPr>
                        <a:t>1</a:t>
                      </a:r>
                      <a:endParaRPr lang="es-MX" sz="9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5</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3</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7</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8</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2</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6</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4</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extLst>
                  <a:ext uri="{0D108BD9-81ED-4DB2-BD59-A6C34878D82A}">
                    <a16:rowId xmlns:a16="http://schemas.microsoft.com/office/drawing/2014/main" val="1704038961"/>
                  </a:ext>
                </a:extLst>
              </a:tr>
              <a:tr h="142726">
                <a:tc gridSpan="9">
                  <a:txBody>
                    <a:bodyPr/>
                    <a:lstStyle/>
                    <a:p>
                      <a:pPr algn="ctr">
                        <a:lnSpc>
                          <a:spcPct val="107000"/>
                        </a:lnSpc>
                        <a:spcAft>
                          <a:spcPts val="800"/>
                        </a:spcAft>
                      </a:pPr>
                      <a:r>
                        <a:rPr lang="es-EC" sz="900">
                          <a:solidFill>
                            <a:schemeClr val="bg2">
                              <a:lumMod val="10000"/>
                            </a:schemeClr>
                          </a:solidFill>
                          <a:effectLst/>
                        </a:rPr>
                        <a:t>Marzo</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965200830"/>
                  </a:ext>
                </a:extLst>
              </a:tr>
              <a:tr h="142726">
                <a:tc>
                  <a:txBody>
                    <a:bodyPr/>
                    <a:lstStyle/>
                    <a:p>
                      <a:pPr algn="l">
                        <a:lnSpc>
                          <a:spcPct val="107000"/>
                        </a:lnSpc>
                        <a:spcAft>
                          <a:spcPts val="800"/>
                        </a:spcAft>
                      </a:pPr>
                      <a:r>
                        <a:rPr lang="es-EC" sz="900">
                          <a:solidFill>
                            <a:schemeClr val="bg2">
                              <a:lumMod val="10000"/>
                            </a:schemeClr>
                          </a:solidFill>
                          <a:effectLst/>
                        </a:rPr>
                        <a:t>Clases</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dirty="0">
                          <a:solidFill>
                            <a:schemeClr val="bg2">
                              <a:lumMod val="10000"/>
                            </a:schemeClr>
                          </a:solidFill>
                          <a:effectLst/>
                        </a:rPr>
                        <a:t>P41</a:t>
                      </a:r>
                      <a:endParaRPr lang="es-MX" sz="9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P42</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P43</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P44</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P45</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P46</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P47</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P48</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extLst>
                  <a:ext uri="{0D108BD9-81ED-4DB2-BD59-A6C34878D82A}">
                    <a16:rowId xmlns:a16="http://schemas.microsoft.com/office/drawing/2014/main" val="3461450841"/>
                  </a:ext>
                </a:extLst>
              </a:tr>
              <a:tr h="142726">
                <a:tc>
                  <a:txBody>
                    <a:bodyPr/>
                    <a:lstStyle/>
                    <a:p>
                      <a:pPr algn="l">
                        <a:lnSpc>
                          <a:spcPct val="107000"/>
                        </a:lnSpc>
                        <a:spcAft>
                          <a:spcPts val="800"/>
                        </a:spcAft>
                      </a:pPr>
                      <a:r>
                        <a:rPr lang="es-EC" sz="900">
                          <a:solidFill>
                            <a:schemeClr val="bg2">
                              <a:lumMod val="10000"/>
                            </a:schemeClr>
                          </a:solidFill>
                          <a:effectLst/>
                        </a:rPr>
                        <a:t>0</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dirty="0">
                          <a:solidFill>
                            <a:schemeClr val="bg2">
                              <a:lumMod val="10000"/>
                            </a:schemeClr>
                          </a:solidFill>
                          <a:effectLst/>
                        </a:rPr>
                        <a:t>0,000</a:t>
                      </a:r>
                      <a:endParaRPr lang="es-MX" sz="9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0,278</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0,542</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0,261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0,789</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0,000</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0,127</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0,000</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extLst>
                  <a:ext uri="{0D108BD9-81ED-4DB2-BD59-A6C34878D82A}">
                    <a16:rowId xmlns:a16="http://schemas.microsoft.com/office/drawing/2014/main" val="1893514011"/>
                  </a:ext>
                </a:extLst>
              </a:tr>
              <a:tr h="142726">
                <a:tc>
                  <a:txBody>
                    <a:bodyPr/>
                    <a:lstStyle/>
                    <a:p>
                      <a:pPr algn="l">
                        <a:lnSpc>
                          <a:spcPct val="107000"/>
                        </a:lnSpc>
                        <a:spcAft>
                          <a:spcPts val="800"/>
                        </a:spcAft>
                      </a:pPr>
                      <a:r>
                        <a:rPr lang="es-EC" sz="900">
                          <a:solidFill>
                            <a:schemeClr val="bg2">
                              <a:lumMod val="10000"/>
                            </a:schemeClr>
                          </a:solidFill>
                          <a:effectLst/>
                        </a:rPr>
                        <a:t>1-5</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0,718</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0,789</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0,930</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0,912</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0,472</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0,736</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0,261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extLst>
                  <a:ext uri="{0D108BD9-81ED-4DB2-BD59-A6C34878D82A}">
                    <a16:rowId xmlns:a16="http://schemas.microsoft.com/office/drawing/2014/main" val="3362818980"/>
                  </a:ext>
                </a:extLst>
              </a:tr>
              <a:tr h="142726">
                <a:tc>
                  <a:txBody>
                    <a:bodyPr/>
                    <a:lstStyle/>
                    <a:p>
                      <a:pPr algn="l">
                        <a:lnSpc>
                          <a:spcPct val="107000"/>
                        </a:lnSpc>
                        <a:spcAft>
                          <a:spcPts val="800"/>
                        </a:spcAft>
                      </a:pPr>
                      <a:r>
                        <a:rPr lang="es-EC" sz="900">
                          <a:solidFill>
                            <a:schemeClr val="bg2">
                              <a:lumMod val="10000"/>
                            </a:schemeClr>
                          </a:solidFill>
                          <a:effectLst/>
                        </a:rPr>
                        <a:t>6-15</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0,718</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0,947</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0,824</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0,824</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extLst>
                  <a:ext uri="{0D108BD9-81ED-4DB2-BD59-A6C34878D82A}">
                    <a16:rowId xmlns:a16="http://schemas.microsoft.com/office/drawing/2014/main" val="1352230643"/>
                  </a:ext>
                </a:extLst>
              </a:tr>
              <a:tr h="142726">
                <a:tc>
                  <a:txBody>
                    <a:bodyPr/>
                    <a:lstStyle/>
                    <a:p>
                      <a:pPr algn="l">
                        <a:lnSpc>
                          <a:spcPct val="107000"/>
                        </a:lnSpc>
                        <a:spcAft>
                          <a:spcPts val="800"/>
                        </a:spcAft>
                      </a:pPr>
                      <a:r>
                        <a:rPr lang="es-EC" sz="900">
                          <a:solidFill>
                            <a:schemeClr val="bg2">
                              <a:lumMod val="10000"/>
                            </a:schemeClr>
                          </a:solidFill>
                          <a:effectLst/>
                        </a:rPr>
                        <a:t>16-30</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0,718</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0,824</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extLst>
                  <a:ext uri="{0D108BD9-81ED-4DB2-BD59-A6C34878D82A}">
                    <a16:rowId xmlns:a16="http://schemas.microsoft.com/office/drawing/2014/main" val="321491013"/>
                  </a:ext>
                </a:extLst>
              </a:tr>
              <a:tr h="142726">
                <a:tc>
                  <a:txBody>
                    <a:bodyPr/>
                    <a:lstStyle/>
                    <a:p>
                      <a:pPr algn="l">
                        <a:lnSpc>
                          <a:spcPct val="107000"/>
                        </a:lnSpc>
                        <a:spcAft>
                          <a:spcPts val="800"/>
                        </a:spcAft>
                      </a:pPr>
                      <a:r>
                        <a:rPr lang="es-EC" sz="900">
                          <a:solidFill>
                            <a:schemeClr val="bg2">
                              <a:lumMod val="10000"/>
                            </a:schemeClr>
                          </a:solidFill>
                          <a:effectLst/>
                        </a:rPr>
                        <a:t>31-50</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0,947</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extLst>
                  <a:ext uri="{0D108BD9-81ED-4DB2-BD59-A6C34878D82A}">
                    <a16:rowId xmlns:a16="http://schemas.microsoft.com/office/drawing/2014/main" val="63335150"/>
                  </a:ext>
                </a:extLst>
              </a:tr>
              <a:tr h="142726">
                <a:tc>
                  <a:txBody>
                    <a:bodyPr/>
                    <a:lstStyle/>
                    <a:p>
                      <a:pPr algn="l">
                        <a:lnSpc>
                          <a:spcPct val="107000"/>
                        </a:lnSpc>
                        <a:spcAft>
                          <a:spcPts val="800"/>
                        </a:spcAft>
                      </a:pPr>
                      <a:r>
                        <a:rPr lang="es-EC" sz="900">
                          <a:solidFill>
                            <a:schemeClr val="bg2">
                              <a:lumMod val="10000"/>
                            </a:schemeClr>
                          </a:solidFill>
                          <a:effectLst/>
                        </a:rPr>
                        <a:t>&gt;50</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extLst>
                  <a:ext uri="{0D108BD9-81ED-4DB2-BD59-A6C34878D82A}">
                    <a16:rowId xmlns:a16="http://schemas.microsoft.com/office/drawing/2014/main" val="4272822329"/>
                  </a:ext>
                </a:extLst>
              </a:tr>
              <a:tr h="341606">
                <a:tc>
                  <a:txBody>
                    <a:bodyPr/>
                    <a:lstStyle/>
                    <a:p>
                      <a:pPr algn="l">
                        <a:lnSpc>
                          <a:spcPct val="107000"/>
                        </a:lnSpc>
                        <a:spcAft>
                          <a:spcPts val="800"/>
                        </a:spcAft>
                      </a:pPr>
                      <a:r>
                        <a:rPr lang="es-EC" sz="900">
                          <a:solidFill>
                            <a:schemeClr val="bg2">
                              <a:lumMod val="10000"/>
                            </a:schemeClr>
                          </a:solidFill>
                          <a:effectLst/>
                        </a:rPr>
                        <a:t>Clasificación por dominancia estadística</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dirty="0">
                          <a:solidFill>
                            <a:schemeClr val="bg2">
                              <a:lumMod val="10000"/>
                            </a:schemeClr>
                          </a:solidFill>
                          <a:effectLst/>
                          <a:highlight>
                            <a:srgbClr val="FFFF00"/>
                          </a:highlight>
                        </a:rPr>
                        <a:t>1</a:t>
                      </a:r>
                      <a:endParaRPr lang="es-MX" sz="9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dirty="0">
                          <a:solidFill>
                            <a:schemeClr val="bg2">
                              <a:lumMod val="10000"/>
                            </a:schemeClr>
                          </a:solidFill>
                          <a:effectLst/>
                        </a:rPr>
                        <a:t>4</a:t>
                      </a:r>
                      <a:endParaRPr lang="es-MX" sz="9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7</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6</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8</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2</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5</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3</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extLst>
                  <a:ext uri="{0D108BD9-81ED-4DB2-BD59-A6C34878D82A}">
                    <a16:rowId xmlns:a16="http://schemas.microsoft.com/office/drawing/2014/main" val="1978940571"/>
                  </a:ext>
                </a:extLst>
              </a:tr>
              <a:tr h="142726">
                <a:tc gridSpan="9">
                  <a:txBody>
                    <a:bodyPr/>
                    <a:lstStyle/>
                    <a:p>
                      <a:pPr algn="ctr">
                        <a:lnSpc>
                          <a:spcPct val="107000"/>
                        </a:lnSpc>
                        <a:spcAft>
                          <a:spcPts val="800"/>
                        </a:spcAft>
                      </a:pPr>
                      <a:r>
                        <a:rPr lang="es-EC" sz="900">
                          <a:solidFill>
                            <a:schemeClr val="bg2">
                              <a:lumMod val="10000"/>
                            </a:schemeClr>
                          </a:solidFill>
                          <a:effectLst/>
                        </a:rPr>
                        <a:t>Abril</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83091681"/>
                  </a:ext>
                </a:extLst>
              </a:tr>
              <a:tr h="142726">
                <a:tc>
                  <a:txBody>
                    <a:bodyPr/>
                    <a:lstStyle/>
                    <a:p>
                      <a:pPr algn="l">
                        <a:lnSpc>
                          <a:spcPct val="107000"/>
                        </a:lnSpc>
                        <a:spcAft>
                          <a:spcPts val="800"/>
                        </a:spcAft>
                      </a:pPr>
                      <a:r>
                        <a:rPr lang="es-EC" sz="900">
                          <a:solidFill>
                            <a:schemeClr val="bg2">
                              <a:lumMod val="10000"/>
                            </a:schemeClr>
                          </a:solidFill>
                          <a:effectLst/>
                        </a:rPr>
                        <a:t>Clases</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P41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P42</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P43</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P44</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P45</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P46</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P47</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P48</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extLst>
                  <a:ext uri="{0D108BD9-81ED-4DB2-BD59-A6C34878D82A}">
                    <a16:rowId xmlns:a16="http://schemas.microsoft.com/office/drawing/2014/main" val="1994711158"/>
                  </a:ext>
                </a:extLst>
              </a:tr>
              <a:tr h="142726">
                <a:tc>
                  <a:txBody>
                    <a:bodyPr/>
                    <a:lstStyle/>
                    <a:p>
                      <a:pPr algn="l">
                        <a:lnSpc>
                          <a:spcPct val="107000"/>
                        </a:lnSpc>
                        <a:spcAft>
                          <a:spcPts val="800"/>
                        </a:spcAft>
                      </a:pPr>
                      <a:r>
                        <a:rPr lang="es-EC" sz="900">
                          <a:solidFill>
                            <a:schemeClr val="bg2">
                              <a:lumMod val="10000"/>
                            </a:schemeClr>
                          </a:solidFill>
                          <a:effectLst/>
                        </a:rPr>
                        <a:t>0</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0,000</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0,085</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0,718</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0,525</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0,736</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0,000</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0,313</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0,000</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extLst>
                  <a:ext uri="{0D108BD9-81ED-4DB2-BD59-A6C34878D82A}">
                    <a16:rowId xmlns:a16="http://schemas.microsoft.com/office/drawing/2014/main" val="1016811689"/>
                  </a:ext>
                </a:extLst>
              </a:tr>
              <a:tr h="142726">
                <a:tc>
                  <a:txBody>
                    <a:bodyPr/>
                    <a:lstStyle/>
                    <a:p>
                      <a:pPr algn="l">
                        <a:lnSpc>
                          <a:spcPct val="107000"/>
                        </a:lnSpc>
                        <a:spcAft>
                          <a:spcPts val="800"/>
                        </a:spcAft>
                      </a:pPr>
                      <a:r>
                        <a:rPr lang="es-EC" sz="900">
                          <a:solidFill>
                            <a:schemeClr val="bg2">
                              <a:lumMod val="10000"/>
                            </a:schemeClr>
                          </a:solidFill>
                          <a:effectLst/>
                        </a:rPr>
                        <a:t>1-5</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0,859</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0,877</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0,085</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0,894</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0,099</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extLst>
                  <a:ext uri="{0D108BD9-81ED-4DB2-BD59-A6C34878D82A}">
                    <a16:rowId xmlns:a16="http://schemas.microsoft.com/office/drawing/2014/main" val="2927043818"/>
                  </a:ext>
                </a:extLst>
              </a:tr>
              <a:tr h="142726">
                <a:tc>
                  <a:txBody>
                    <a:bodyPr/>
                    <a:lstStyle/>
                    <a:p>
                      <a:pPr algn="l">
                        <a:lnSpc>
                          <a:spcPct val="107000"/>
                        </a:lnSpc>
                        <a:spcAft>
                          <a:spcPts val="800"/>
                        </a:spcAft>
                      </a:pPr>
                      <a:r>
                        <a:rPr lang="es-EC" sz="900">
                          <a:solidFill>
                            <a:schemeClr val="bg2">
                              <a:lumMod val="10000"/>
                            </a:schemeClr>
                          </a:solidFill>
                          <a:effectLst/>
                        </a:rPr>
                        <a:t>6-15</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dirty="0">
                          <a:solidFill>
                            <a:schemeClr val="bg2">
                              <a:lumMod val="10000"/>
                            </a:schemeClr>
                          </a:solidFill>
                          <a:effectLst/>
                        </a:rPr>
                        <a:t>0,859</a:t>
                      </a:r>
                      <a:endParaRPr lang="es-MX" sz="9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dirty="0">
                          <a:solidFill>
                            <a:schemeClr val="bg2">
                              <a:lumMod val="10000"/>
                            </a:schemeClr>
                          </a:solidFill>
                          <a:effectLst/>
                        </a:rPr>
                        <a:t>1</a:t>
                      </a:r>
                      <a:endParaRPr lang="es-MX" sz="9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0,894</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0,754</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extLst>
                  <a:ext uri="{0D108BD9-81ED-4DB2-BD59-A6C34878D82A}">
                    <a16:rowId xmlns:a16="http://schemas.microsoft.com/office/drawing/2014/main" val="925830416"/>
                  </a:ext>
                </a:extLst>
              </a:tr>
              <a:tr h="142726">
                <a:tc>
                  <a:txBody>
                    <a:bodyPr/>
                    <a:lstStyle/>
                    <a:p>
                      <a:pPr algn="l">
                        <a:lnSpc>
                          <a:spcPct val="107000"/>
                        </a:lnSpc>
                        <a:spcAft>
                          <a:spcPts val="800"/>
                        </a:spcAft>
                      </a:pPr>
                      <a:r>
                        <a:rPr lang="es-EC" sz="900">
                          <a:solidFill>
                            <a:schemeClr val="bg2">
                              <a:lumMod val="10000"/>
                            </a:schemeClr>
                          </a:solidFill>
                          <a:effectLst/>
                        </a:rPr>
                        <a:t>16-30</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0,859</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dirty="0">
                          <a:solidFill>
                            <a:schemeClr val="bg2">
                              <a:lumMod val="10000"/>
                            </a:schemeClr>
                          </a:solidFill>
                          <a:effectLst/>
                        </a:rPr>
                        <a:t>1</a:t>
                      </a:r>
                      <a:endParaRPr lang="es-MX" sz="9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0,894</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extLst>
                  <a:ext uri="{0D108BD9-81ED-4DB2-BD59-A6C34878D82A}">
                    <a16:rowId xmlns:a16="http://schemas.microsoft.com/office/drawing/2014/main" val="2917539617"/>
                  </a:ext>
                </a:extLst>
              </a:tr>
              <a:tr h="142726">
                <a:tc>
                  <a:txBody>
                    <a:bodyPr/>
                    <a:lstStyle/>
                    <a:p>
                      <a:pPr algn="l">
                        <a:lnSpc>
                          <a:spcPct val="107000"/>
                        </a:lnSpc>
                        <a:spcAft>
                          <a:spcPts val="800"/>
                        </a:spcAft>
                      </a:pPr>
                      <a:r>
                        <a:rPr lang="es-EC" sz="900">
                          <a:solidFill>
                            <a:schemeClr val="bg2">
                              <a:lumMod val="10000"/>
                            </a:schemeClr>
                          </a:solidFill>
                          <a:effectLst/>
                        </a:rPr>
                        <a:t>31-50</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dirty="0">
                          <a:solidFill>
                            <a:schemeClr val="bg2">
                              <a:lumMod val="10000"/>
                            </a:schemeClr>
                          </a:solidFill>
                          <a:effectLst/>
                        </a:rPr>
                        <a:t>1</a:t>
                      </a:r>
                      <a:endParaRPr lang="es-MX" sz="9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extLst>
                  <a:ext uri="{0D108BD9-81ED-4DB2-BD59-A6C34878D82A}">
                    <a16:rowId xmlns:a16="http://schemas.microsoft.com/office/drawing/2014/main" val="3581929364"/>
                  </a:ext>
                </a:extLst>
              </a:tr>
              <a:tr h="142726">
                <a:tc>
                  <a:txBody>
                    <a:bodyPr/>
                    <a:lstStyle/>
                    <a:p>
                      <a:pPr algn="l">
                        <a:lnSpc>
                          <a:spcPct val="107000"/>
                        </a:lnSpc>
                        <a:spcAft>
                          <a:spcPts val="800"/>
                        </a:spcAft>
                      </a:pPr>
                      <a:r>
                        <a:rPr lang="es-EC" sz="900">
                          <a:solidFill>
                            <a:schemeClr val="bg2">
                              <a:lumMod val="10000"/>
                            </a:schemeClr>
                          </a:solidFill>
                          <a:effectLst/>
                        </a:rPr>
                        <a:t>&gt;50</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dirty="0">
                          <a:solidFill>
                            <a:schemeClr val="bg2">
                              <a:lumMod val="10000"/>
                            </a:schemeClr>
                          </a:solidFill>
                          <a:effectLst/>
                        </a:rPr>
                        <a:t>1</a:t>
                      </a:r>
                      <a:endParaRPr lang="es-MX" sz="9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a:solidFill>
                            <a:schemeClr val="bg2">
                              <a:lumMod val="10000"/>
                            </a:schemeClr>
                          </a:solidFill>
                          <a:effectLst/>
                        </a:rPr>
                        <a:t>1</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extLst>
                  <a:ext uri="{0D108BD9-81ED-4DB2-BD59-A6C34878D82A}">
                    <a16:rowId xmlns:a16="http://schemas.microsoft.com/office/drawing/2014/main" val="49386594"/>
                  </a:ext>
                </a:extLst>
              </a:tr>
              <a:tr h="341606">
                <a:tc>
                  <a:txBody>
                    <a:bodyPr/>
                    <a:lstStyle/>
                    <a:p>
                      <a:pPr algn="l">
                        <a:lnSpc>
                          <a:spcPct val="107000"/>
                        </a:lnSpc>
                        <a:spcAft>
                          <a:spcPts val="800"/>
                        </a:spcAft>
                      </a:pPr>
                      <a:r>
                        <a:rPr lang="es-EC" sz="900">
                          <a:solidFill>
                            <a:schemeClr val="bg2">
                              <a:lumMod val="10000"/>
                            </a:schemeClr>
                          </a:solidFill>
                          <a:effectLst/>
                        </a:rPr>
                        <a:t>Clasificación por dominancia estadística</a:t>
                      </a:r>
                      <a:endParaRPr lang="es-MX" sz="9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dirty="0">
                          <a:solidFill>
                            <a:schemeClr val="bg2">
                              <a:lumMod val="10000"/>
                            </a:schemeClr>
                          </a:solidFill>
                          <a:effectLst/>
                          <a:highlight>
                            <a:srgbClr val="FFFF00"/>
                          </a:highlight>
                        </a:rPr>
                        <a:t>2</a:t>
                      </a:r>
                      <a:endParaRPr lang="es-MX" sz="9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dirty="0">
                          <a:solidFill>
                            <a:schemeClr val="bg2">
                              <a:lumMod val="10000"/>
                            </a:schemeClr>
                          </a:solidFill>
                          <a:effectLst/>
                        </a:rPr>
                        <a:t>4</a:t>
                      </a:r>
                      <a:endParaRPr lang="es-MX" sz="9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dirty="0">
                          <a:solidFill>
                            <a:schemeClr val="bg2">
                              <a:lumMod val="10000"/>
                            </a:schemeClr>
                          </a:solidFill>
                          <a:effectLst/>
                        </a:rPr>
                        <a:t>7</a:t>
                      </a:r>
                      <a:endParaRPr lang="es-MX" sz="9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dirty="0">
                          <a:solidFill>
                            <a:schemeClr val="bg2">
                              <a:lumMod val="10000"/>
                            </a:schemeClr>
                          </a:solidFill>
                          <a:effectLst/>
                        </a:rPr>
                        <a:t>6</a:t>
                      </a:r>
                      <a:endParaRPr lang="es-MX" sz="9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dirty="0">
                          <a:solidFill>
                            <a:schemeClr val="bg2">
                              <a:lumMod val="10000"/>
                            </a:schemeClr>
                          </a:solidFill>
                          <a:effectLst/>
                        </a:rPr>
                        <a:t>8</a:t>
                      </a:r>
                      <a:endParaRPr lang="es-MX" sz="9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dirty="0">
                          <a:solidFill>
                            <a:schemeClr val="bg2">
                              <a:lumMod val="10000"/>
                            </a:schemeClr>
                          </a:solidFill>
                          <a:effectLst/>
                        </a:rPr>
                        <a:t>1</a:t>
                      </a:r>
                      <a:endParaRPr lang="es-MX" sz="9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dirty="0">
                          <a:solidFill>
                            <a:schemeClr val="bg2">
                              <a:lumMod val="10000"/>
                            </a:schemeClr>
                          </a:solidFill>
                          <a:effectLst/>
                        </a:rPr>
                        <a:t>5</a:t>
                      </a:r>
                      <a:endParaRPr lang="es-MX" sz="9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tc>
                  <a:txBody>
                    <a:bodyPr/>
                    <a:lstStyle/>
                    <a:p>
                      <a:pPr algn="ctr">
                        <a:lnSpc>
                          <a:spcPct val="107000"/>
                        </a:lnSpc>
                        <a:spcAft>
                          <a:spcPts val="800"/>
                        </a:spcAft>
                      </a:pPr>
                      <a:r>
                        <a:rPr lang="es-EC" sz="900" dirty="0">
                          <a:solidFill>
                            <a:schemeClr val="bg2">
                              <a:lumMod val="10000"/>
                            </a:schemeClr>
                          </a:solidFill>
                          <a:effectLst/>
                        </a:rPr>
                        <a:t>3</a:t>
                      </a:r>
                      <a:endParaRPr lang="es-MX" sz="9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08" marR="41108" marT="0" marB="0"/>
                </a:tc>
                <a:extLst>
                  <a:ext uri="{0D108BD9-81ED-4DB2-BD59-A6C34878D82A}">
                    <a16:rowId xmlns:a16="http://schemas.microsoft.com/office/drawing/2014/main" val="1167404318"/>
                  </a:ext>
                </a:extLst>
              </a:tr>
            </a:tbl>
          </a:graphicData>
        </a:graphic>
      </p:graphicFrame>
      <p:sp>
        <p:nvSpPr>
          <p:cNvPr id="5" name="Signo de multiplicación 4">
            <a:extLst>
              <a:ext uri="{FF2B5EF4-FFF2-40B4-BE49-F238E27FC236}">
                <a16:creationId xmlns:a16="http://schemas.microsoft.com/office/drawing/2014/main" id="{F49616E5-6E11-4C7B-963E-667CF3348B21}"/>
              </a:ext>
            </a:extLst>
          </p:cNvPr>
          <p:cNvSpPr/>
          <p:nvPr/>
        </p:nvSpPr>
        <p:spPr>
          <a:xfrm>
            <a:off x="3789689" y="3332180"/>
            <a:ext cx="650541" cy="599395"/>
          </a:xfrm>
          <a:prstGeom prst="mathMultiply">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ysClr val="windowText" lastClr="000000"/>
              </a:solidFill>
            </a:endParaRPr>
          </a:p>
        </p:txBody>
      </p:sp>
      <p:sp>
        <p:nvSpPr>
          <p:cNvPr id="6" name="Rectángulo 5">
            <a:extLst>
              <a:ext uri="{FF2B5EF4-FFF2-40B4-BE49-F238E27FC236}">
                <a16:creationId xmlns:a16="http://schemas.microsoft.com/office/drawing/2014/main" id="{9201CFCC-BAAC-4F77-A8B9-341E3085D909}"/>
              </a:ext>
            </a:extLst>
          </p:cNvPr>
          <p:cNvSpPr/>
          <p:nvPr/>
        </p:nvSpPr>
        <p:spPr>
          <a:xfrm>
            <a:off x="409462" y="4229607"/>
            <a:ext cx="1415773" cy="63094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3500" b="1" cap="none" spc="0" dirty="0">
                <a:ln/>
                <a:solidFill>
                  <a:schemeClr val="accent4"/>
                </a:solidFill>
                <a:effectLst/>
              </a:rPr>
              <a:t>P41</a:t>
            </a:r>
          </a:p>
        </p:txBody>
      </p:sp>
      <p:sp>
        <p:nvSpPr>
          <p:cNvPr id="30" name="Rectángulo 29">
            <a:extLst>
              <a:ext uri="{FF2B5EF4-FFF2-40B4-BE49-F238E27FC236}">
                <a16:creationId xmlns:a16="http://schemas.microsoft.com/office/drawing/2014/main" id="{53B0B21E-4933-44E6-B129-8985BDB893CF}"/>
              </a:ext>
            </a:extLst>
          </p:cNvPr>
          <p:cNvSpPr/>
          <p:nvPr/>
        </p:nvSpPr>
        <p:spPr>
          <a:xfrm>
            <a:off x="2585452" y="4160972"/>
            <a:ext cx="1415773" cy="63094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3500" b="1" cap="none" spc="0" dirty="0">
                <a:ln/>
                <a:solidFill>
                  <a:schemeClr val="accent4"/>
                </a:solidFill>
                <a:effectLst/>
              </a:rPr>
              <a:t>P46</a:t>
            </a:r>
          </a:p>
        </p:txBody>
      </p:sp>
      <p:pic>
        <p:nvPicPr>
          <p:cNvPr id="32" name="Picture 2" descr="Depósito de dinero en cajero automático y retiro o cajero automático |  Vector Premium">
            <a:extLst>
              <a:ext uri="{FF2B5EF4-FFF2-40B4-BE49-F238E27FC236}">
                <a16:creationId xmlns:a16="http://schemas.microsoft.com/office/drawing/2014/main" id="{0FE5ADF4-A4F8-4C6B-9A6E-6FF416E24D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611" r="52401" b="9287"/>
          <a:stretch/>
        </p:blipFill>
        <p:spPr bwMode="auto">
          <a:xfrm>
            <a:off x="427989" y="4880230"/>
            <a:ext cx="1244715" cy="130901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4" descr="Cuánto tiempo tarda en llegar una transferencia bancaria?">
            <a:extLst>
              <a:ext uri="{FF2B5EF4-FFF2-40B4-BE49-F238E27FC236}">
                <a16:creationId xmlns:a16="http://schemas.microsoft.com/office/drawing/2014/main" id="{EC9774AD-E72E-47E7-A912-2E54B5506F56}"/>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695" b="98136" l="0" r="100000">
                        <a14:foregroundMark x1="32448" y1="46695" x2="32448" y2="46695"/>
                        <a14:foregroundMark x1="37188" y1="25932" x2="37188" y2="25932"/>
                        <a14:foregroundMark x1="60833" y1="25932" x2="60833" y2="25932"/>
                        <a14:foregroundMark x1="48802" y1="17034" x2="48802" y2="17034"/>
                        <a14:foregroundMark x1="48802" y1="14068" x2="48802" y2="14068"/>
                        <a14:foregroundMark x1="44063" y1="13475" x2="44063" y2="13475"/>
                        <a14:foregroundMark x1="51719" y1="13475" x2="51719" y2="13475"/>
                        <a14:foregroundMark x1="35365" y1="25932" x2="35365" y2="25932"/>
                        <a14:foregroundMark x1="36094" y1="28305" x2="36094" y2="28305"/>
                        <a14:foregroundMark x1="31719" y1="43136" x2="31719" y2="43136"/>
                        <a14:foregroundMark x1="35000" y1="41356" x2="35000" y2="41356"/>
                        <a14:foregroundMark x1="59010" y1="26525" x2="59010" y2="26525"/>
                        <a14:foregroundMark x1="60469" y1="30085" x2="60469" y2="30085"/>
                        <a14:foregroundMark x1="32083" y1="38390" x2="32083" y2="38390"/>
                        <a14:foregroundMark x1="45885" y1="22373" x2="45885" y2="22373"/>
                        <a14:foregroundMark x1="52083" y1="21780" x2="52083" y2="21780"/>
                        <a14:foregroundMark x1="50625" y1="20593" x2="50625" y2="20593"/>
                        <a14:foregroundMark x1="45885" y1="18814" x2="45885" y2="18814"/>
                        <a14:foregroundMark x1="46615" y1="13475" x2="46615" y2="13475"/>
                        <a14:foregroundMark x1="53177" y1="19407" x2="53177" y2="19407"/>
                        <a14:foregroundMark x1="48438" y1="24746" x2="48438" y2="24746"/>
                      </a14:backgroundRemoval>
                    </a14:imgEffect>
                  </a14:imgLayer>
                </a14:imgProps>
              </a:ext>
              <a:ext uri="{28A0092B-C50C-407E-A947-70E740481C1C}">
                <a14:useLocalDpi xmlns:a14="http://schemas.microsoft.com/office/drawing/2010/main" val="0"/>
              </a:ext>
            </a:extLst>
          </a:blip>
          <a:srcRect l="18871" t="8867" r="16308" b="1201"/>
          <a:stretch/>
        </p:blipFill>
        <p:spPr bwMode="auto">
          <a:xfrm>
            <a:off x="2435710" y="4747344"/>
            <a:ext cx="1715255" cy="1462549"/>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F8CBDA40-432B-4DE5-8ABC-1F2920215DC1}"/>
              </a:ext>
            </a:extLst>
          </p:cNvPr>
          <p:cNvSpPr/>
          <p:nvPr/>
        </p:nvSpPr>
        <p:spPr>
          <a:xfrm>
            <a:off x="811793" y="6061956"/>
            <a:ext cx="569387" cy="923330"/>
          </a:xfrm>
          <a:prstGeom prst="rect">
            <a:avLst/>
          </a:prstGeom>
          <a:noFill/>
        </p:spPr>
        <p:txBody>
          <a:bodyPr wrap="none" lIns="91440" tIns="45720" rIns="91440" bIns="45720">
            <a:spAutoFit/>
          </a:bodyPr>
          <a:lstStyle/>
          <a:p>
            <a:pPr algn="ctr"/>
            <a:r>
              <a:rPr lang="es-E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1</a:t>
            </a:r>
          </a:p>
        </p:txBody>
      </p:sp>
      <p:sp>
        <p:nvSpPr>
          <p:cNvPr id="34" name="Rectángulo 33">
            <a:extLst>
              <a:ext uri="{FF2B5EF4-FFF2-40B4-BE49-F238E27FC236}">
                <a16:creationId xmlns:a16="http://schemas.microsoft.com/office/drawing/2014/main" id="{5725E884-FC4E-4338-972E-05691653FF18}"/>
              </a:ext>
            </a:extLst>
          </p:cNvPr>
          <p:cNvSpPr/>
          <p:nvPr/>
        </p:nvSpPr>
        <p:spPr>
          <a:xfrm>
            <a:off x="2959317" y="6061956"/>
            <a:ext cx="569388" cy="923330"/>
          </a:xfrm>
          <a:prstGeom prst="rect">
            <a:avLst/>
          </a:prstGeom>
          <a:noFill/>
        </p:spPr>
        <p:txBody>
          <a:bodyPr wrap="none" lIns="91440" tIns="45720" rIns="91440" bIns="45720">
            <a:spAutoFit/>
          </a:bodyPr>
          <a:lstStyle/>
          <a:p>
            <a:pPr algn="ctr"/>
            <a:r>
              <a:rPr lang="es-E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2</a:t>
            </a:r>
            <a:endParaRPr lang="es-E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28" name="CuadroTexto 27">
            <a:extLst>
              <a:ext uri="{FF2B5EF4-FFF2-40B4-BE49-F238E27FC236}">
                <a16:creationId xmlns:a16="http://schemas.microsoft.com/office/drawing/2014/main" id="{C3A40AF7-D223-4EEB-944D-BE83C43CA347}"/>
              </a:ext>
            </a:extLst>
          </p:cNvPr>
          <p:cNvSpPr txBox="1"/>
          <p:nvPr/>
        </p:nvSpPr>
        <p:spPr>
          <a:xfrm>
            <a:off x="228076" y="17423"/>
            <a:ext cx="3105443" cy="830997"/>
          </a:xfrm>
          <a:prstGeom prst="rect">
            <a:avLst/>
          </a:prstGeom>
          <a:noFill/>
        </p:spPr>
        <p:txBody>
          <a:bodyPr wrap="square">
            <a:spAutoFit/>
          </a:bodyPr>
          <a:lstStyle/>
          <a:p>
            <a:pPr lvl="1">
              <a:spcBef>
                <a:spcPts val="600"/>
              </a:spcBef>
              <a:spcAft>
                <a:spcPts val="600"/>
              </a:spcAft>
            </a:pPr>
            <a:r>
              <a:rPr lang="es-EC"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Categorización de Servicios FINTECH según medios de acceso y uso</a:t>
            </a:r>
            <a:endParaRPr lang="es-MX"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1" name="CuadroTexto 30">
            <a:extLst>
              <a:ext uri="{FF2B5EF4-FFF2-40B4-BE49-F238E27FC236}">
                <a16:creationId xmlns:a16="http://schemas.microsoft.com/office/drawing/2014/main" id="{15904C09-1680-4AD5-9B1F-EB785C8D601A}"/>
              </a:ext>
            </a:extLst>
          </p:cNvPr>
          <p:cNvSpPr txBox="1"/>
          <p:nvPr/>
        </p:nvSpPr>
        <p:spPr>
          <a:xfrm>
            <a:off x="216768" y="1773979"/>
            <a:ext cx="648071" cy="800219"/>
          </a:xfrm>
          <a:prstGeom prst="rect">
            <a:avLst/>
          </a:prstGeom>
          <a:noFill/>
        </p:spPr>
        <p:txBody>
          <a:bodyPr wrap="square" rtlCol="0">
            <a:spAutoFit/>
          </a:bodyPr>
          <a:lstStyle/>
          <a:p>
            <a:pPr algn="ctr"/>
            <a:r>
              <a:rPr lang="es-EC" altLang="ko-KR" sz="1400" b="1" dirty="0">
                <a:solidFill>
                  <a:schemeClr val="bg1"/>
                </a:solidFill>
                <a:effectLst>
                  <a:outerShdw blurRad="38100" dist="38100" dir="2700000" algn="tl">
                    <a:srgbClr val="000000">
                      <a:alpha val="43137"/>
                    </a:srgbClr>
                  </a:outerShdw>
                </a:effectLst>
              </a:rPr>
              <a:t>OBJ.3</a:t>
            </a:r>
            <a:endParaRPr lang="ko-KR" altLang="en-US" sz="1400" b="1" dirty="0">
              <a:solidFill>
                <a:schemeClr val="bg1"/>
              </a:solidFill>
              <a:effectLst>
                <a:outerShdw blurRad="38100" dist="38100" dir="2700000" algn="tl">
                  <a:srgbClr val="000000">
                    <a:alpha val="43137"/>
                  </a:srgbClr>
                </a:outerShdw>
              </a:effectLst>
            </a:endParaRPr>
          </a:p>
          <a:p>
            <a:endParaRPr lang="es-ES" dirty="0"/>
          </a:p>
        </p:txBody>
      </p:sp>
    </p:spTree>
    <p:extLst>
      <p:ext uri="{BB962C8B-B14F-4D97-AF65-F5344CB8AC3E}">
        <p14:creationId xmlns:p14="http://schemas.microsoft.com/office/powerpoint/2010/main" val="28886802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a:extLst>
              <a:ext uri="{FF2B5EF4-FFF2-40B4-BE49-F238E27FC236}">
                <a16:creationId xmlns:a16="http://schemas.microsoft.com/office/drawing/2014/main" id="{766048CB-8502-43C2-8CD3-5416F6597F15}"/>
              </a:ext>
            </a:extLst>
          </p:cNvPr>
          <p:cNvSpPr/>
          <p:nvPr/>
        </p:nvSpPr>
        <p:spPr>
          <a:xfrm>
            <a:off x="0" y="5932066"/>
            <a:ext cx="12190413" cy="9259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7" name="Group 30">
            <a:extLst>
              <a:ext uri="{FF2B5EF4-FFF2-40B4-BE49-F238E27FC236}">
                <a16:creationId xmlns:a16="http://schemas.microsoft.com/office/drawing/2014/main" id="{F8D0D7B6-B861-4D3F-807C-3A7BD6CB2143}"/>
              </a:ext>
            </a:extLst>
          </p:cNvPr>
          <p:cNvGrpSpPr/>
          <p:nvPr/>
        </p:nvGrpSpPr>
        <p:grpSpPr>
          <a:xfrm>
            <a:off x="0" y="15500"/>
            <a:ext cx="3395872" cy="1200328"/>
            <a:chOff x="3659401" y="1564832"/>
            <a:chExt cx="1663577" cy="1405835"/>
          </a:xfrm>
          <a:solidFill>
            <a:srgbClr val="00B0F0"/>
          </a:solidFill>
        </p:grpSpPr>
        <p:sp>
          <p:nvSpPr>
            <p:cNvPr id="9" name="Rectangle 4">
              <a:extLst>
                <a:ext uri="{FF2B5EF4-FFF2-40B4-BE49-F238E27FC236}">
                  <a16:creationId xmlns:a16="http://schemas.microsoft.com/office/drawing/2014/main" id="{C3488D74-1766-461D-838E-DF85C0278471}"/>
                </a:ext>
              </a:extLst>
            </p:cNvPr>
            <p:cNvSpPr/>
            <p:nvPr/>
          </p:nvSpPr>
          <p:spPr>
            <a:xfrm>
              <a:off x="3659401" y="1564832"/>
              <a:ext cx="1663577" cy="1080443"/>
            </a:xfrm>
            <a:prstGeom prst="rect">
              <a:avLst/>
            </a:pr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0" name="Isosceles Triangle 9">
              <a:extLst>
                <a:ext uri="{FF2B5EF4-FFF2-40B4-BE49-F238E27FC236}">
                  <a16:creationId xmlns:a16="http://schemas.microsoft.com/office/drawing/2014/main" id="{BD08EF58-A3CA-47E7-9B6F-490B5D78B9AA}"/>
                </a:ext>
              </a:extLst>
            </p:cNvPr>
            <p:cNvSpPr/>
            <p:nvPr/>
          </p:nvSpPr>
          <p:spPr>
            <a:xfrm rot="10800000" flipH="1">
              <a:off x="4401262" y="2663429"/>
              <a:ext cx="921716" cy="307238"/>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402336 w 1060704"/>
                <a:gd name="connsiteY0" fmla="*/ 921715 h 921715"/>
                <a:gd name="connsiteX1" fmla="*/ 0 w 1060704"/>
                <a:gd name="connsiteY1" fmla="*/ 0 h 921715"/>
                <a:gd name="connsiteX2" fmla="*/ 1060704 w 1060704"/>
                <a:gd name="connsiteY2" fmla="*/ 914400 h 921715"/>
                <a:gd name="connsiteX3" fmla="*/ 402336 w 1060704"/>
                <a:gd name="connsiteY3" fmla="*/ 921715 h 921715"/>
                <a:gd name="connsiteX0" fmla="*/ 263348 w 921716"/>
                <a:gd name="connsiteY0" fmla="*/ 307238 h 307238"/>
                <a:gd name="connsiteX1" fmla="*/ 0 w 921716"/>
                <a:gd name="connsiteY1" fmla="*/ 0 h 307238"/>
                <a:gd name="connsiteX2" fmla="*/ 921716 w 921716"/>
                <a:gd name="connsiteY2" fmla="*/ 299923 h 307238"/>
                <a:gd name="connsiteX3" fmla="*/ 263348 w 921716"/>
                <a:gd name="connsiteY3" fmla="*/ 307238 h 307238"/>
              </a:gdLst>
              <a:ahLst/>
              <a:cxnLst>
                <a:cxn ang="0">
                  <a:pos x="connsiteX0" y="connsiteY0"/>
                </a:cxn>
                <a:cxn ang="0">
                  <a:pos x="connsiteX1" y="connsiteY1"/>
                </a:cxn>
                <a:cxn ang="0">
                  <a:pos x="connsiteX2" y="connsiteY2"/>
                </a:cxn>
                <a:cxn ang="0">
                  <a:pos x="connsiteX3" y="connsiteY3"/>
                </a:cxn>
              </a:cxnLst>
              <a:rect l="l" t="t" r="r" b="b"/>
              <a:pathLst>
                <a:path w="921716" h="307238">
                  <a:moveTo>
                    <a:pt x="263348" y="307238"/>
                  </a:moveTo>
                  <a:lnTo>
                    <a:pt x="0" y="0"/>
                  </a:lnTo>
                  <a:lnTo>
                    <a:pt x="921716" y="299923"/>
                  </a:lnTo>
                  <a:lnTo>
                    <a:pt x="263348" y="307238"/>
                  </a:lnTo>
                  <a:close/>
                </a:path>
              </a:pathLst>
            </a:cu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53" name="Rounded Rectangle 7">
            <a:extLst>
              <a:ext uri="{FF2B5EF4-FFF2-40B4-BE49-F238E27FC236}">
                <a16:creationId xmlns:a16="http://schemas.microsoft.com/office/drawing/2014/main" id="{29DF2ABE-152F-41FB-94C4-6EF24BB9373F}"/>
              </a:ext>
            </a:extLst>
          </p:cNvPr>
          <p:cNvSpPr/>
          <p:nvPr/>
        </p:nvSpPr>
        <p:spPr>
          <a:xfrm>
            <a:off x="256931" y="217800"/>
            <a:ext cx="359911" cy="517902"/>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2" name="Gráfico 21">
            <a:extLst>
              <a:ext uri="{FF2B5EF4-FFF2-40B4-BE49-F238E27FC236}">
                <a16:creationId xmlns:a16="http://schemas.microsoft.com/office/drawing/2014/main" id="{C6101286-1C0C-45CC-AEBD-E05327ADE041}"/>
              </a:ext>
            </a:extLst>
          </p:cNvPr>
          <p:cNvGraphicFramePr/>
          <p:nvPr/>
        </p:nvGraphicFramePr>
        <p:xfrm>
          <a:off x="436886" y="1583284"/>
          <a:ext cx="3932651" cy="21894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Gráfico 27">
            <a:extLst>
              <a:ext uri="{FF2B5EF4-FFF2-40B4-BE49-F238E27FC236}">
                <a16:creationId xmlns:a16="http://schemas.microsoft.com/office/drawing/2014/main" id="{DE72438A-B1FD-47B6-8A3C-CD978A3C4076}"/>
              </a:ext>
            </a:extLst>
          </p:cNvPr>
          <p:cNvGraphicFramePr/>
          <p:nvPr/>
        </p:nvGraphicFramePr>
        <p:xfrm>
          <a:off x="6282888" y="1538903"/>
          <a:ext cx="4820920" cy="2227580"/>
        </p:xfrm>
        <a:graphic>
          <a:graphicData uri="http://schemas.openxmlformats.org/drawingml/2006/chart">
            <c:chart xmlns:c="http://schemas.openxmlformats.org/drawingml/2006/chart" xmlns:r="http://schemas.openxmlformats.org/officeDocument/2006/relationships" r:id="rId4"/>
          </a:graphicData>
        </a:graphic>
      </p:graphicFrame>
      <p:sp>
        <p:nvSpPr>
          <p:cNvPr id="31" name="CuadroTexto 30">
            <a:extLst>
              <a:ext uri="{FF2B5EF4-FFF2-40B4-BE49-F238E27FC236}">
                <a16:creationId xmlns:a16="http://schemas.microsoft.com/office/drawing/2014/main" id="{B634B1F2-936B-44E8-AFAE-04A124AA09AF}"/>
              </a:ext>
            </a:extLst>
          </p:cNvPr>
          <p:cNvSpPr txBox="1"/>
          <p:nvPr/>
        </p:nvSpPr>
        <p:spPr>
          <a:xfrm>
            <a:off x="289689" y="1115183"/>
            <a:ext cx="4227043" cy="523220"/>
          </a:xfrm>
          <a:prstGeom prst="rect">
            <a:avLst/>
          </a:prstGeom>
          <a:noFill/>
        </p:spPr>
        <p:txBody>
          <a:bodyPr wrap="square">
            <a:spAutoFit/>
          </a:bodyPr>
          <a:lstStyle/>
          <a:p>
            <a:pPr algn="ctr"/>
            <a:r>
              <a:rPr lang="es-EC" sz="1400" b="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Retiros Efectivo: Cajeros Automáticos y Retiros sin Tarjeta</a:t>
            </a:r>
            <a:endParaRPr lang="es-MX" sz="1400" b="1" dirty="0">
              <a:effectLst>
                <a:outerShdw blurRad="38100" dist="38100" dir="2700000" algn="tl">
                  <a:srgbClr val="000000">
                    <a:alpha val="43137"/>
                  </a:srgbClr>
                </a:outerShdw>
              </a:effectLst>
            </a:endParaRPr>
          </a:p>
        </p:txBody>
      </p:sp>
      <p:sp>
        <p:nvSpPr>
          <p:cNvPr id="36" name="Rectángulo 35">
            <a:extLst>
              <a:ext uri="{FF2B5EF4-FFF2-40B4-BE49-F238E27FC236}">
                <a16:creationId xmlns:a16="http://schemas.microsoft.com/office/drawing/2014/main" id="{5981A448-4FFB-429F-9BDE-30FDB6F2B3B1}"/>
              </a:ext>
            </a:extLst>
          </p:cNvPr>
          <p:cNvSpPr/>
          <p:nvPr/>
        </p:nvSpPr>
        <p:spPr>
          <a:xfrm>
            <a:off x="2850362" y="1825911"/>
            <a:ext cx="991870" cy="578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200" b="1" dirty="0">
                <a:solidFill>
                  <a:srgbClr val="000000"/>
                </a:solidFill>
                <a:effectLst/>
                <a:ea typeface="Calibri" panose="020F0502020204030204" pitchFamily="34" charset="0"/>
                <a:cs typeface="Times New Roman" panose="02020603050405020304" pitchFamily="18" charset="0"/>
              </a:rPr>
              <a:t>0,45 ctvs.</a:t>
            </a:r>
            <a:endParaRPr lang="es-MX" sz="1100" dirty="0">
              <a:effectLst/>
              <a:ea typeface="Calibri" panose="020F0502020204030204" pitchFamily="34" charset="0"/>
              <a:cs typeface="Times New Roman" panose="02020603050405020304" pitchFamily="18" charset="0"/>
            </a:endParaRPr>
          </a:p>
        </p:txBody>
      </p:sp>
      <p:sp>
        <p:nvSpPr>
          <p:cNvPr id="37" name="CuadroTexto 36">
            <a:extLst>
              <a:ext uri="{FF2B5EF4-FFF2-40B4-BE49-F238E27FC236}">
                <a16:creationId xmlns:a16="http://schemas.microsoft.com/office/drawing/2014/main" id="{086A58F5-CA74-4932-A675-B40DD9D5C934}"/>
              </a:ext>
            </a:extLst>
          </p:cNvPr>
          <p:cNvSpPr txBox="1"/>
          <p:nvPr/>
        </p:nvSpPr>
        <p:spPr>
          <a:xfrm>
            <a:off x="6579826" y="705947"/>
            <a:ext cx="4227043" cy="738664"/>
          </a:xfrm>
          <a:prstGeom prst="rect">
            <a:avLst/>
          </a:prstGeom>
          <a:noFill/>
        </p:spPr>
        <p:txBody>
          <a:bodyPr wrap="square">
            <a:spAutoFit/>
          </a:bodyPr>
          <a:lstStyle/>
          <a:p>
            <a:pPr algn="ctr">
              <a:spcAft>
                <a:spcPts val="1000"/>
              </a:spcAft>
            </a:pPr>
            <a:r>
              <a:rPr lang="es-EC" sz="1400" b="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Retiros Efectivo CNB, Consulta Saldo Cajeros y CNB, Transferencias Interbancarias Enviadas, Pago TC (otras)</a:t>
            </a:r>
            <a:endParaRPr lang="es-MX" sz="1400" b="1" dirty="0">
              <a:solidFill>
                <a:srgbClr val="44546A"/>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9" name="Gráfico 38">
            <a:extLst>
              <a:ext uri="{FF2B5EF4-FFF2-40B4-BE49-F238E27FC236}">
                <a16:creationId xmlns:a16="http://schemas.microsoft.com/office/drawing/2014/main" id="{050CFB92-E696-4BE5-AE77-0ACA9E36FB99}"/>
              </a:ext>
            </a:extLst>
          </p:cNvPr>
          <p:cNvGraphicFramePr/>
          <p:nvPr>
            <p:extLst>
              <p:ext uri="{D42A27DB-BD31-4B8C-83A1-F6EECF244321}">
                <p14:modId xmlns:p14="http://schemas.microsoft.com/office/powerpoint/2010/main" val="2110768066"/>
              </p:ext>
            </p:extLst>
          </p:nvPr>
        </p:nvGraphicFramePr>
        <p:xfrm>
          <a:off x="138951" y="4434210"/>
          <a:ext cx="5046980" cy="2189480"/>
        </p:xfrm>
        <a:graphic>
          <a:graphicData uri="http://schemas.openxmlformats.org/drawingml/2006/chart">
            <c:chart xmlns:c="http://schemas.openxmlformats.org/drawingml/2006/chart" xmlns:r="http://schemas.openxmlformats.org/officeDocument/2006/relationships" r:id="rId5"/>
          </a:graphicData>
        </a:graphic>
      </p:graphicFrame>
      <p:sp>
        <p:nvSpPr>
          <p:cNvPr id="41" name="Rectángulo 40">
            <a:extLst>
              <a:ext uri="{FF2B5EF4-FFF2-40B4-BE49-F238E27FC236}">
                <a16:creationId xmlns:a16="http://schemas.microsoft.com/office/drawing/2014/main" id="{78AF7BCF-ECAF-45D4-9C75-2CFD16CCA337}"/>
              </a:ext>
            </a:extLst>
          </p:cNvPr>
          <p:cNvSpPr/>
          <p:nvPr/>
        </p:nvSpPr>
        <p:spPr>
          <a:xfrm>
            <a:off x="1772303" y="4459824"/>
            <a:ext cx="2156117" cy="54163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s-ES" sz="900" b="1" dirty="0">
                <a:solidFill>
                  <a:schemeClr val="bg2">
                    <a:lumMod val="10000"/>
                  </a:schemeClr>
                </a:solidFill>
                <a:effectLst/>
                <a:ea typeface="Calibri" panose="020F0502020204030204" pitchFamily="34" charset="0"/>
                <a:cs typeface="Times New Roman" panose="02020603050405020304" pitchFamily="18" charset="0"/>
              </a:rPr>
              <a:t>0,20ctvs.    0,25 ctvs.       0,20 ctvs</a:t>
            </a:r>
            <a:r>
              <a:rPr lang="es-ES" sz="700" b="1" dirty="0">
                <a:solidFill>
                  <a:schemeClr val="bg2">
                    <a:lumMod val="10000"/>
                  </a:schemeClr>
                </a:solidFill>
                <a:effectLst/>
                <a:ea typeface="Calibri" panose="020F0502020204030204" pitchFamily="34" charset="0"/>
                <a:cs typeface="Times New Roman" panose="02020603050405020304" pitchFamily="18" charset="0"/>
              </a:rPr>
              <a:t>.</a:t>
            </a:r>
            <a:endParaRPr lang="es-MX" sz="1100" b="1" dirty="0">
              <a:solidFill>
                <a:schemeClr val="bg2">
                  <a:lumMod val="10000"/>
                </a:schemeClr>
              </a:solidFill>
              <a:effectLst/>
              <a:ea typeface="Calibri" panose="020F0502020204030204" pitchFamily="34" charset="0"/>
              <a:cs typeface="Times New Roman" panose="02020603050405020304" pitchFamily="18" charset="0"/>
            </a:endParaRPr>
          </a:p>
        </p:txBody>
      </p:sp>
      <p:sp>
        <p:nvSpPr>
          <p:cNvPr id="44" name="CuadroTexto 43">
            <a:extLst>
              <a:ext uri="{FF2B5EF4-FFF2-40B4-BE49-F238E27FC236}">
                <a16:creationId xmlns:a16="http://schemas.microsoft.com/office/drawing/2014/main" id="{AC0CC1B6-FC74-44FE-9D64-2B494A12DC0F}"/>
              </a:ext>
            </a:extLst>
          </p:cNvPr>
          <p:cNvSpPr txBox="1"/>
          <p:nvPr/>
        </p:nvSpPr>
        <p:spPr>
          <a:xfrm>
            <a:off x="618970" y="3747978"/>
            <a:ext cx="3881841" cy="738664"/>
          </a:xfrm>
          <a:prstGeom prst="rect">
            <a:avLst/>
          </a:prstGeom>
          <a:noFill/>
        </p:spPr>
        <p:txBody>
          <a:bodyPr wrap="square">
            <a:spAutoFit/>
          </a:bodyPr>
          <a:lstStyle/>
          <a:p>
            <a:pPr algn="ctr"/>
            <a:r>
              <a:rPr lang="es-EC" sz="1400" b="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Transferencias Interbancarios Recibidas, Pagos Débito Automático, Consumos Combustible TC /TD</a:t>
            </a:r>
            <a:endParaRPr lang="es-MX" sz="1400" b="1" dirty="0">
              <a:effectLst>
                <a:outerShdw blurRad="38100" dist="38100" dir="2700000" algn="tl">
                  <a:srgbClr val="000000">
                    <a:alpha val="43137"/>
                  </a:srgbClr>
                </a:outerShdw>
              </a:effectLst>
            </a:endParaRPr>
          </a:p>
        </p:txBody>
      </p:sp>
      <p:pic>
        <p:nvPicPr>
          <p:cNvPr id="46" name="Picture 2" descr="Depósito de dinero en cajero automático y retiro o cajero automático |  Vector Premium">
            <a:extLst>
              <a:ext uri="{FF2B5EF4-FFF2-40B4-BE49-F238E27FC236}">
                <a16:creationId xmlns:a16="http://schemas.microsoft.com/office/drawing/2014/main" id="{6451C304-535C-4377-8109-BFAA6CDCD89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0611" r="52401" b="9287"/>
          <a:stretch/>
        </p:blipFill>
        <p:spPr bwMode="auto">
          <a:xfrm>
            <a:off x="4684218" y="2023518"/>
            <a:ext cx="1244715" cy="1309011"/>
          </a:xfrm>
          <a:prstGeom prst="rect">
            <a:avLst/>
          </a:prstGeom>
          <a:noFill/>
          <a:extLst>
            <a:ext uri="{909E8E84-426E-40DD-AFC4-6F175D3DCCD1}">
              <a14:hiddenFill xmlns:a14="http://schemas.microsoft.com/office/drawing/2010/main">
                <a:solidFill>
                  <a:srgbClr val="FFFFFF"/>
                </a:solidFill>
              </a14:hiddenFill>
            </a:ext>
          </a:extLst>
        </p:spPr>
      </p:pic>
      <p:sp>
        <p:nvSpPr>
          <p:cNvPr id="17" name="Flecha: hacia la izquierda 16">
            <a:extLst>
              <a:ext uri="{FF2B5EF4-FFF2-40B4-BE49-F238E27FC236}">
                <a16:creationId xmlns:a16="http://schemas.microsoft.com/office/drawing/2014/main" id="{5749DEBC-8365-4EFF-8A5A-C5707FD631D0}"/>
              </a:ext>
            </a:extLst>
          </p:cNvPr>
          <p:cNvSpPr/>
          <p:nvPr/>
        </p:nvSpPr>
        <p:spPr>
          <a:xfrm>
            <a:off x="4556609" y="2696928"/>
            <a:ext cx="255218" cy="274281"/>
          </a:xfrm>
          <a:prstGeom prst="lef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7" name="Picture 14" descr="Cuánto tiempo tarda en llegar una transferencia bancaria?">
            <a:extLst>
              <a:ext uri="{FF2B5EF4-FFF2-40B4-BE49-F238E27FC236}">
                <a16:creationId xmlns:a16="http://schemas.microsoft.com/office/drawing/2014/main" id="{E37AB440-EBC2-4024-84E1-36BEB62720F6}"/>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695" b="98136" l="0" r="100000">
                        <a14:foregroundMark x1="32448" y1="46695" x2="32448" y2="46695"/>
                        <a14:foregroundMark x1="37188" y1="25932" x2="37188" y2="25932"/>
                        <a14:foregroundMark x1="60833" y1="25932" x2="60833" y2="25932"/>
                        <a14:foregroundMark x1="48802" y1="17034" x2="48802" y2="17034"/>
                        <a14:foregroundMark x1="48802" y1="14068" x2="48802" y2="14068"/>
                        <a14:foregroundMark x1="44063" y1="13475" x2="44063" y2="13475"/>
                        <a14:foregroundMark x1="51719" y1="13475" x2="51719" y2="13475"/>
                        <a14:foregroundMark x1="35365" y1="25932" x2="35365" y2="25932"/>
                        <a14:foregroundMark x1="36094" y1="28305" x2="36094" y2="28305"/>
                        <a14:foregroundMark x1="31719" y1="43136" x2="31719" y2="43136"/>
                        <a14:foregroundMark x1="35000" y1="41356" x2="35000" y2="41356"/>
                        <a14:foregroundMark x1="59010" y1="26525" x2="59010" y2="26525"/>
                        <a14:foregroundMark x1="60469" y1="30085" x2="60469" y2="30085"/>
                        <a14:foregroundMark x1="32083" y1="38390" x2="32083" y2="38390"/>
                        <a14:foregroundMark x1="45885" y1="22373" x2="45885" y2="22373"/>
                        <a14:foregroundMark x1="52083" y1="21780" x2="52083" y2="21780"/>
                        <a14:foregroundMark x1="50625" y1="20593" x2="50625" y2="20593"/>
                        <a14:foregroundMark x1="45885" y1="18814" x2="45885" y2="18814"/>
                        <a14:foregroundMark x1="46615" y1="13475" x2="46615" y2="13475"/>
                        <a14:foregroundMark x1="53177" y1="19407" x2="53177" y2="19407"/>
                        <a14:foregroundMark x1="48438" y1="24746" x2="48438" y2="24746"/>
                      </a14:backgroundRemoval>
                    </a14:imgEffect>
                  </a14:imgLayer>
                </a14:imgProps>
              </a:ext>
              <a:ext uri="{28A0092B-C50C-407E-A947-70E740481C1C}">
                <a14:useLocalDpi xmlns:a14="http://schemas.microsoft.com/office/drawing/2010/main" val="0"/>
              </a:ext>
            </a:extLst>
          </a:blip>
          <a:srcRect l="18871" t="8867" r="16308" b="1201"/>
          <a:stretch/>
        </p:blipFill>
        <p:spPr bwMode="auto">
          <a:xfrm>
            <a:off x="9335566" y="4434539"/>
            <a:ext cx="1715255" cy="1462549"/>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56F7AA25-7F2F-4C00-A4AB-7F038205C77D}"/>
              </a:ext>
            </a:extLst>
          </p:cNvPr>
          <p:cNvSpPr txBox="1"/>
          <p:nvPr/>
        </p:nvSpPr>
        <p:spPr>
          <a:xfrm>
            <a:off x="7160295" y="1706675"/>
            <a:ext cx="3960440" cy="230832"/>
          </a:xfrm>
          <a:prstGeom prst="rect">
            <a:avLst/>
          </a:prstGeom>
          <a:noFill/>
        </p:spPr>
        <p:txBody>
          <a:bodyPr wrap="square" rtlCol="0">
            <a:spAutoFit/>
          </a:bodyPr>
          <a:lstStyle/>
          <a:p>
            <a:r>
              <a:rPr lang="es-ES" sz="900" b="1" dirty="0">
                <a:solidFill>
                  <a:srgbClr val="000000"/>
                </a:solidFill>
                <a:effectLst/>
                <a:ea typeface="Calibri" panose="020F0502020204030204" pitchFamily="34" charset="0"/>
                <a:cs typeface="Times New Roman" panose="02020603050405020304" pitchFamily="18" charset="0"/>
              </a:rPr>
              <a:t>0,31 ctvs.    0,31 ctvs.    0,31 ctvs.   0,36 ctvs.  0,34 </a:t>
            </a:r>
            <a:r>
              <a:rPr lang="es-ES" sz="900" b="1" dirty="0" err="1">
                <a:solidFill>
                  <a:srgbClr val="000000"/>
                </a:solidFill>
                <a:effectLst/>
                <a:ea typeface="Calibri" panose="020F0502020204030204" pitchFamily="34" charset="0"/>
                <a:cs typeface="Times New Roman" panose="02020603050405020304" pitchFamily="18" charset="0"/>
              </a:rPr>
              <a:t>ctvs</a:t>
            </a:r>
            <a:endParaRPr lang="es-MX" sz="900" dirty="0"/>
          </a:p>
        </p:txBody>
      </p:sp>
      <p:sp>
        <p:nvSpPr>
          <p:cNvPr id="19" name="Flecha: hacia arriba 18">
            <a:extLst>
              <a:ext uri="{FF2B5EF4-FFF2-40B4-BE49-F238E27FC236}">
                <a16:creationId xmlns:a16="http://schemas.microsoft.com/office/drawing/2014/main" id="{9B371187-3C04-4BD0-BB13-7D2937BD442E}"/>
              </a:ext>
            </a:extLst>
          </p:cNvPr>
          <p:cNvSpPr/>
          <p:nvPr/>
        </p:nvSpPr>
        <p:spPr>
          <a:xfrm>
            <a:off x="9925555" y="4022114"/>
            <a:ext cx="360040" cy="27098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8" name="Picture 22" descr="OBLIGATORIEDAD DE PAGO DE IMPUESTOS MEDIANTE DÉBITO AUTOMÁTICO A  CONTRIBUYENTES">
            <a:extLst>
              <a:ext uri="{FF2B5EF4-FFF2-40B4-BE49-F238E27FC236}">
                <a16:creationId xmlns:a16="http://schemas.microsoft.com/office/drawing/2014/main" id="{DCC48BD9-707B-436F-890B-694D75AFF5B7}"/>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7087" b="68898" l="44377" r="97416"/>
                    </a14:imgEffect>
                  </a14:imgLayer>
                </a14:imgProps>
              </a:ext>
              <a:ext uri="{28A0092B-C50C-407E-A947-70E740481C1C}">
                <a14:useLocalDpi xmlns:a14="http://schemas.microsoft.com/office/drawing/2010/main" val="0"/>
              </a:ext>
            </a:extLst>
          </a:blip>
          <a:srcRect l="45425" t="2482" b="46597"/>
          <a:stretch/>
        </p:blipFill>
        <p:spPr bwMode="auto">
          <a:xfrm>
            <a:off x="5916485" y="4785196"/>
            <a:ext cx="2660620" cy="958286"/>
          </a:xfrm>
          <a:prstGeom prst="rect">
            <a:avLst/>
          </a:prstGeom>
          <a:noFill/>
          <a:extLst>
            <a:ext uri="{909E8E84-426E-40DD-AFC4-6F175D3DCCD1}">
              <a14:hiddenFill xmlns:a14="http://schemas.microsoft.com/office/drawing/2010/main">
                <a:solidFill>
                  <a:srgbClr val="FFFFFF"/>
                </a:solidFill>
              </a14:hiddenFill>
            </a:ext>
          </a:extLst>
        </p:spPr>
      </p:pic>
      <p:sp>
        <p:nvSpPr>
          <p:cNvPr id="49" name="Flecha: hacia la izquierda 48">
            <a:extLst>
              <a:ext uri="{FF2B5EF4-FFF2-40B4-BE49-F238E27FC236}">
                <a16:creationId xmlns:a16="http://schemas.microsoft.com/office/drawing/2014/main" id="{33DF2E65-E26C-475D-A9EA-83F8C245921E}"/>
              </a:ext>
            </a:extLst>
          </p:cNvPr>
          <p:cNvSpPr/>
          <p:nvPr/>
        </p:nvSpPr>
        <p:spPr>
          <a:xfrm>
            <a:off x="5394040" y="5157193"/>
            <a:ext cx="413133" cy="275384"/>
          </a:xfrm>
          <a:prstGeom prst="lef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CuadroTexto 23">
            <a:extLst>
              <a:ext uri="{FF2B5EF4-FFF2-40B4-BE49-F238E27FC236}">
                <a16:creationId xmlns:a16="http://schemas.microsoft.com/office/drawing/2014/main" id="{DF8042DD-90F6-47E8-B64B-BF0E588FA19E}"/>
              </a:ext>
            </a:extLst>
          </p:cNvPr>
          <p:cNvSpPr txBox="1"/>
          <p:nvPr/>
        </p:nvSpPr>
        <p:spPr>
          <a:xfrm>
            <a:off x="436886" y="3828"/>
            <a:ext cx="2847695" cy="923330"/>
          </a:xfrm>
          <a:prstGeom prst="rect">
            <a:avLst/>
          </a:prstGeom>
          <a:noFill/>
        </p:spPr>
        <p:txBody>
          <a:bodyPr wrap="square">
            <a:spAutoFit/>
          </a:bodyPr>
          <a:lstStyle/>
          <a:p>
            <a:pPr lvl="1" algn="just">
              <a:spcBef>
                <a:spcPts val="600"/>
              </a:spcBef>
              <a:spcAft>
                <a:spcPts val="600"/>
              </a:spcAft>
            </a:pPr>
            <a:r>
              <a:rPr lang="es-EC"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Categorización Según Costos de Servicios FINTECH</a:t>
            </a:r>
            <a:endParaRPr lang="es-MX"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96103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a:extLst>
              <a:ext uri="{FF2B5EF4-FFF2-40B4-BE49-F238E27FC236}">
                <a16:creationId xmlns:a16="http://schemas.microsoft.com/office/drawing/2014/main" id="{766048CB-8502-43C2-8CD3-5416F6597F15}"/>
              </a:ext>
            </a:extLst>
          </p:cNvPr>
          <p:cNvSpPr/>
          <p:nvPr/>
        </p:nvSpPr>
        <p:spPr>
          <a:xfrm>
            <a:off x="0" y="5932066"/>
            <a:ext cx="12190413" cy="9259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7" name="Group 30">
            <a:extLst>
              <a:ext uri="{FF2B5EF4-FFF2-40B4-BE49-F238E27FC236}">
                <a16:creationId xmlns:a16="http://schemas.microsoft.com/office/drawing/2014/main" id="{F8D0D7B6-B861-4D3F-807C-3A7BD6CB2143}"/>
              </a:ext>
            </a:extLst>
          </p:cNvPr>
          <p:cNvGrpSpPr/>
          <p:nvPr/>
        </p:nvGrpSpPr>
        <p:grpSpPr>
          <a:xfrm>
            <a:off x="0" y="15500"/>
            <a:ext cx="3395872" cy="1200328"/>
            <a:chOff x="3659401" y="1564832"/>
            <a:chExt cx="1663577" cy="1405835"/>
          </a:xfrm>
          <a:solidFill>
            <a:srgbClr val="00B0F0"/>
          </a:solidFill>
        </p:grpSpPr>
        <p:sp>
          <p:nvSpPr>
            <p:cNvPr id="9" name="Rectangle 4">
              <a:extLst>
                <a:ext uri="{FF2B5EF4-FFF2-40B4-BE49-F238E27FC236}">
                  <a16:creationId xmlns:a16="http://schemas.microsoft.com/office/drawing/2014/main" id="{C3488D74-1766-461D-838E-DF85C0278471}"/>
                </a:ext>
              </a:extLst>
            </p:cNvPr>
            <p:cNvSpPr/>
            <p:nvPr/>
          </p:nvSpPr>
          <p:spPr>
            <a:xfrm>
              <a:off x="3659401" y="1564832"/>
              <a:ext cx="1663577" cy="1080443"/>
            </a:xfrm>
            <a:prstGeom prst="rect">
              <a:avLst/>
            </a:pr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0" name="Isosceles Triangle 9">
              <a:extLst>
                <a:ext uri="{FF2B5EF4-FFF2-40B4-BE49-F238E27FC236}">
                  <a16:creationId xmlns:a16="http://schemas.microsoft.com/office/drawing/2014/main" id="{BD08EF58-A3CA-47E7-9B6F-490B5D78B9AA}"/>
                </a:ext>
              </a:extLst>
            </p:cNvPr>
            <p:cNvSpPr/>
            <p:nvPr/>
          </p:nvSpPr>
          <p:spPr>
            <a:xfrm rot="10800000" flipH="1">
              <a:off x="4401262" y="2663429"/>
              <a:ext cx="921716" cy="307238"/>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402336 w 1060704"/>
                <a:gd name="connsiteY0" fmla="*/ 921715 h 921715"/>
                <a:gd name="connsiteX1" fmla="*/ 0 w 1060704"/>
                <a:gd name="connsiteY1" fmla="*/ 0 h 921715"/>
                <a:gd name="connsiteX2" fmla="*/ 1060704 w 1060704"/>
                <a:gd name="connsiteY2" fmla="*/ 914400 h 921715"/>
                <a:gd name="connsiteX3" fmla="*/ 402336 w 1060704"/>
                <a:gd name="connsiteY3" fmla="*/ 921715 h 921715"/>
                <a:gd name="connsiteX0" fmla="*/ 263348 w 921716"/>
                <a:gd name="connsiteY0" fmla="*/ 307238 h 307238"/>
                <a:gd name="connsiteX1" fmla="*/ 0 w 921716"/>
                <a:gd name="connsiteY1" fmla="*/ 0 h 307238"/>
                <a:gd name="connsiteX2" fmla="*/ 921716 w 921716"/>
                <a:gd name="connsiteY2" fmla="*/ 299923 h 307238"/>
                <a:gd name="connsiteX3" fmla="*/ 263348 w 921716"/>
                <a:gd name="connsiteY3" fmla="*/ 307238 h 307238"/>
              </a:gdLst>
              <a:ahLst/>
              <a:cxnLst>
                <a:cxn ang="0">
                  <a:pos x="connsiteX0" y="connsiteY0"/>
                </a:cxn>
                <a:cxn ang="0">
                  <a:pos x="connsiteX1" y="connsiteY1"/>
                </a:cxn>
                <a:cxn ang="0">
                  <a:pos x="connsiteX2" y="connsiteY2"/>
                </a:cxn>
                <a:cxn ang="0">
                  <a:pos x="connsiteX3" y="connsiteY3"/>
                </a:cxn>
              </a:cxnLst>
              <a:rect l="l" t="t" r="r" b="b"/>
              <a:pathLst>
                <a:path w="921716" h="307238">
                  <a:moveTo>
                    <a:pt x="263348" y="307238"/>
                  </a:moveTo>
                  <a:lnTo>
                    <a:pt x="0" y="0"/>
                  </a:lnTo>
                  <a:lnTo>
                    <a:pt x="921716" y="299923"/>
                  </a:lnTo>
                  <a:lnTo>
                    <a:pt x="263348" y="307238"/>
                  </a:lnTo>
                  <a:close/>
                </a:path>
              </a:pathLst>
            </a:cu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23" name="Chord 14">
            <a:extLst>
              <a:ext uri="{FF2B5EF4-FFF2-40B4-BE49-F238E27FC236}">
                <a16:creationId xmlns:a16="http://schemas.microsoft.com/office/drawing/2014/main" id="{A90546CE-2468-4A67-9ABF-82A0C29F12ED}"/>
              </a:ext>
            </a:extLst>
          </p:cNvPr>
          <p:cNvSpPr/>
          <p:nvPr/>
        </p:nvSpPr>
        <p:spPr>
          <a:xfrm>
            <a:off x="0" y="5592026"/>
            <a:ext cx="970564" cy="876475"/>
          </a:xfrm>
          <a:custGeom>
            <a:avLst/>
            <a:gdLst/>
            <a:ahLst/>
            <a:cxnLst/>
            <a:rect l="l" t="t" r="r" b="b"/>
            <a:pathLst>
              <a:path w="2326624" h="2613114">
                <a:moveTo>
                  <a:pt x="2120961" y="161090"/>
                </a:moveTo>
                <a:cubicBezTo>
                  <a:pt x="2054048" y="153768"/>
                  <a:pt x="1951447" y="247149"/>
                  <a:pt x="1815565" y="379301"/>
                </a:cubicBezTo>
                <a:lnTo>
                  <a:pt x="1815565" y="914189"/>
                </a:lnTo>
                <a:lnTo>
                  <a:pt x="1812022" y="914189"/>
                </a:lnTo>
                <a:cubicBezTo>
                  <a:pt x="1807592" y="1011082"/>
                  <a:pt x="1792201" y="1103630"/>
                  <a:pt x="1767490" y="1189471"/>
                </a:cubicBezTo>
                <a:cubicBezTo>
                  <a:pt x="1907904" y="1255373"/>
                  <a:pt x="2005523" y="1182535"/>
                  <a:pt x="2079587" y="1079714"/>
                </a:cubicBezTo>
                <a:cubicBezTo>
                  <a:pt x="2155039" y="974966"/>
                  <a:pt x="2212284" y="748514"/>
                  <a:pt x="2212003" y="557796"/>
                </a:cubicBezTo>
                <a:cubicBezTo>
                  <a:pt x="2219908" y="279261"/>
                  <a:pt x="2188744" y="168506"/>
                  <a:pt x="2120961" y="161090"/>
                </a:cubicBezTo>
                <a:close/>
                <a:moveTo>
                  <a:pt x="205663" y="161090"/>
                </a:moveTo>
                <a:cubicBezTo>
                  <a:pt x="137880" y="168506"/>
                  <a:pt x="106717" y="279261"/>
                  <a:pt x="114621" y="557796"/>
                </a:cubicBezTo>
                <a:cubicBezTo>
                  <a:pt x="114340" y="748514"/>
                  <a:pt x="171585" y="974966"/>
                  <a:pt x="247037" y="1079714"/>
                </a:cubicBezTo>
                <a:cubicBezTo>
                  <a:pt x="321347" y="1182876"/>
                  <a:pt x="419370" y="1255856"/>
                  <a:pt x="560574" y="1188912"/>
                </a:cubicBezTo>
                <a:cubicBezTo>
                  <a:pt x="536003" y="1103130"/>
                  <a:pt x="520770" y="1010753"/>
                  <a:pt x="516493" y="914189"/>
                </a:cubicBezTo>
                <a:lnTo>
                  <a:pt x="512380" y="914189"/>
                </a:lnTo>
                <a:lnTo>
                  <a:pt x="512380" y="380558"/>
                </a:lnTo>
                <a:cubicBezTo>
                  <a:pt x="375835" y="247749"/>
                  <a:pt x="272792" y="153745"/>
                  <a:pt x="205663" y="161090"/>
                </a:cubicBezTo>
                <a:close/>
                <a:moveTo>
                  <a:pt x="187901" y="405"/>
                </a:moveTo>
                <a:cubicBezTo>
                  <a:pt x="292999" y="8780"/>
                  <a:pt x="420845" y="145098"/>
                  <a:pt x="512380" y="220481"/>
                </a:cubicBezTo>
                <a:lnTo>
                  <a:pt x="512380" y="152613"/>
                </a:lnTo>
                <a:cubicBezTo>
                  <a:pt x="489279" y="144263"/>
                  <a:pt x="472890" y="120340"/>
                  <a:pt x="472890" y="92234"/>
                </a:cubicBezTo>
                <a:cubicBezTo>
                  <a:pt x="472890" y="56482"/>
                  <a:pt x="499411" y="27498"/>
                  <a:pt x="532125" y="27498"/>
                </a:cubicBezTo>
                <a:lnTo>
                  <a:pt x="1795820" y="27498"/>
                </a:lnTo>
                <a:cubicBezTo>
                  <a:pt x="1828534" y="27498"/>
                  <a:pt x="1855056" y="56482"/>
                  <a:pt x="1855056" y="92234"/>
                </a:cubicBezTo>
                <a:cubicBezTo>
                  <a:pt x="1855056" y="120340"/>
                  <a:pt x="1838666" y="144263"/>
                  <a:pt x="1815565" y="152613"/>
                </a:cubicBezTo>
                <a:lnTo>
                  <a:pt x="1815565" y="219332"/>
                </a:lnTo>
                <a:cubicBezTo>
                  <a:pt x="1907032" y="143766"/>
                  <a:pt x="2034140" y="8738"/>
                  <a:pt x="2138723" y="405"/>
                </a:cubicBezTo>
                <a:cubicBezTo>
                  <a:pt x="2245413" y="-8097"/>
                  <a:pt x="2328660" y="115252"/>
                  <a:pt x="2326587" y="567919"/>
                </a:cubicBezTo>
                <a:cubicBezTo>
                  <a:pt x="2322440" y="807927"/>
                  <a:pt x="2258321" y="1045957"/>
                  <a:pt x="2156964" y="1168071"/>
                </a:cubicBezTo>
                <a:cubicBezTo>
                  <a:pt x="2057111" y="1288374"/>
                  <a:pt x="1909480" y="1389985"/>
                  <a:pt x="1727011" y="1303847"/>
                </a:cubicBezTo>
                <a:cubicBezTo>
                  <a:pt x="1643683" y="1506550"/>
                  <a:pt x="1504521" y="1658222"/>
                  <a:pt x="1338762" y="1720102"/>
                </a:cubicBezTo>
                <a:lnTo>
                  <a:pt x="1338762" y="1827101"/>
                </a:lnTo>
                <a:cubicBezTo>
                  <a:pt x="1363316" y="1833262"/>
                  <a:pt x="1381170" y="1857539"/>
                  <a:pt x="1381170" y="1886373"/>
                </a:cubicBezTo>
                <a:lnTo>
                  <a:pt x="1381170" y="2136535"/>
                </a:lnTo>
                <a:cubicBezTo>
                  <a:pt x="1381170" y="2165370"/>
                  <a:pt x="1363316" y="2189646"/>
                  <a:pt x="1338762" y="2195808"/>
                </a:cubicBezTo>
                <a:lnTo>
                  <a:pt x="1338762" y="2277702"/>
                </a:lnTo>
                <a:cubicBezTo>
                  <a:pt x="1338762" y="2288097"/>
                  <a:pt x="1336442" y="2297900"/>
                  <a:pt x="1331718" y="2306174"/>
                </a:cubicBezTo>
                <a:cubicBezTo>
                  <a:pt x="1618963" y="2325003"/>
                  <a:pt x="1828069" y="2390705"/>
                  <a:pt x="1843627" y="2469098"/>
                </a:cubicBezTo>
                <a:lnTo>
                  <a:pt x="1841187" y="2469098"/>
                </a:lnTo>
                <a:lnTo>
                  <a:pt x="1841187" y="2613114"/>
                </a:lnTo>
                <a:lnTo>
                  <a:pt x="473035" y="2613114"/>
                </a:lnTo>
                <a:lnTo>
                  <a:pt x="473035" y="2469098"/>
                </a:lnTo>
                <a:lnTo>
                  <a:pt x="470659" y="2469098"/>
                </a:lnTo>
                <a:cubicBezTo>
                  <a:pt x="486099" y="2389612"/>
                  <a:pt x="701025" y="2322977"/>
                  <a:pt x="995732" y="2305371"/>
                </a:cubicBezTo>
                <a:cubicBezTo>
                  <a:pt x="991352" y="2297246"/>
                  <a:pt x="989183" y="2287751"/>
                  <a:pt x="989183" y="2277702"/>
                </a:cubicBezTo>
                <a:lnTo>
                  <a:pt x="989183" y="2195808"/>
                </a:lnTo>
                <a:cubicBezTo>
                  <a:pt x="964630" y="2189646"/>
                  <a:pt x="946775" y="2165370"/>
                  <a:pt x="946775" y="2136535"/>
                </a:cubicBezTo>
                <a:lnTo>
                  <a:pt x="946775" y="1886373"/>
                </a:lnTo>
                <a:cubicBezTo>
                  <a:pt x="946775" y="1857539"/>
                  <a:pt x="964630" y="1833262"/>
                  <a:pt x="989183" y="1827101"/>
                </a:cubicBezTo>
                <a:lnTo>
                  <a:pt x="989183" y="1720560"/>
                </a:lnTo>
                <a:cubicBezTo>
                  <a:pt x="822949" y="1658288"/>
                  <a:pt x="683935" y="1506034"/>
                  <a:pt x="600908" y="1303358"/>
                </a:cubicBezTo>
                <a:cubicBezTo>
                  <a:pt x="417821" y="1390451"/>
                  <a:pt x="269743" y="1288649"/>
                  <a:pt x="169660" y="1168071"/>
                </a:cubicBezTo>
                <a:cubicBezTo>
                  <a:pt x="68303" y="1045957"/>
                  <a:pt x="4184" y="807927"/>
                  <a:pt x="38" y="567919"/>
                </a:cubicBezTo>
                <a:cubicBezTo>
                  <a:pt x="-2036" y="115252"/>
                  <a:pt x="81211" y="-8097"/>
                  <a:pt x="187901" y="405"/>
                </a:cubicBezTo>
                <a:close/>
              </a:path>
            </a:pathLst>
          </a:cu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b="1" dirty="0">
              <a:solidFill>
                <a:schemeClr val="bg2">
                  <a:lumMod val="10000"/>
                </a:schemeClr>
              </a:solidFill>
              <a:effectLst>
                <a:outerShdw blurRad="38100" dist="38100" dir="2700000" algn="tl">
                  <a:srgbClr val="000000">
                    <a:alpha val="43137"/>
                  </a:srgbClr>
                </a:outerShdw>
              </a:effectLst>
            </a:endParaRPr>
          </a:p>
        </p:txBody>
      </p:sp>
      <p:sp>
        <p:nvSpPr>
          <p:cNvPr id="24" name="CuadroTexto 23">
            <a:extLst>
              <a:ext uri="{FF2B5EF4-FFF2-40B4-BE49-F238E27FC236}">
                <a16:creationId xmlns:a16="http://schemas.microsoft.com/office/drawing/2014/main" id="{E8E3CE5A-2337-4D55-99BA-D21EC101B995}"/>
              </a:ext>
            </a:extLst>
          </p:cNvPr>
          <p:cNvSpPr txBox="1"/>
          <p:nvPr/>
        </p:nvSpPr>
        <p:spPr>
          <a:xfrm>
            <a:off x="1033233" y="5239568"/>
            <a:ext cx="3707297" cy="1384995"/>
          </a:xfrm>
          <a:prstGeom prst="rect">
            <a:avLst/>
          </a:prstGeom>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s-EC" sz="1400" dirty="0">
                <a:solidFill>
                  <a:srgbClr val="000000"/>
                </a:solidFill>
                <a:latin typeface="Times New Roman" panose="02020603050405020304" pitchFamily="18" charset="0"/>
              </a:rPr>
              <a:t>Categorizar los costos de los servicios de FINTECH, de acuerdo con los parámetros de frecuencia, para determinar el uso por parte de las personas naturales en relación de dependencia del Distrito Metropolitano de Quito en el I Cuatrimestre del año 2020</a:t>
            </a:r>
            <a:r>
              <a:rPr lang="es-EC" sz="1200" dirty="0">
                <a:solidFill>
                  <a:srgbClr val="000000"/>
                </a:solidFill>
                <a:latin typeface="Times New Roman" panose="02020603050405020304" pitchFamily="18" charset="0"/>
              </a:rPr>
              <a:t>.</a:t>
            </a:r>
            <a:r>
              <a:rPr lang="es-EC"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5" name="Rectángulo 24">
            <a:extLst>
              <a:ext uri="{FF2B5EF4-FFF2-40B4-BE49-F238E27FC236}">
                <a16:creationId xmlns:a16="http://schemas.microsoft.com/office/drawing/2014/main" id="{BA9C129B-10E7-420C-8AD7-9ACAB80F5231}"/>
              </a:ext>
            </a:extLst>
          </p:cNvPr>
          <p:cNvSpPr/>
          <p:nvPr/>
        </p:nvSpPr>
        <p:spPr>
          <a:xfrm>
            <a:off x="5403943" y="5918877"/>
            <a:ext cx="1082348" cy="923330"/>
          </a:xfrm>
          <a:prstGeom prst="rect">
            <a:avLst/>
          </a:prstGeom>
          <a:noFill/>
        </p:spPr>
        <p:txBody>
          <a:bodyPr wrap="none" lIns="91440" tIns="45720" rIns="91440" bIns="45720">
            <a:spAutoFit/>
          </a:bodyPr>
          <a:lstStyle/>
          <a:p>
            <a:pPr algn="ctr"/>
            <a:r>
              <a:rPr lang="es-ES" sz="5400" b="1" spc="50" dirty="0">
                <a:ln w="9525" cmpd="sng">
                  <a:solidFill>
                    <a:schemeClr val="accent1"/>
                  </a:solidFill>
                  <a:prstDash val="solid"/>
                </a:ln>
                <a:solidFill>
                  <a:srgbClr val="70AD47">
                    <a:tint val="1000"/>
                  </a:srgbClr>
                </a:solidFill>
                <a:effectLst>
                  <a:glow rad="38100">
                    <a:schemeClr val="accent1">
                      <a:alpha val="40000"/>
                    </a:schemeClr>
                  </a:glow>
                </a:effectLst>
              </a:rPr>
              <a:t>H5</a:t>
            </a:r>
            <a:endParaRPr lang="es-E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6" name="CuadroTexto 25">
            <a:extLst>
              <a:ext uri="{FF2B5EF4-FFF2-40B4-BE49-F238E27FC236}">
                <a16:creationId xmlns:a16="http://schemas.microsoft.com/office/drawing/2014/main" id="{FAE499A4-49EA-4988-9F11-C2C3875D49E5}"/>
              </a:ext>
            </a:extLst>
          </p:cNvPr>
          <p:cNvSpPr txBox="1"/>
          <p:nvPr/>
        </p:nvSpPr>
        <p:spPr>
          <a:xfrm>
            <a:off x="6887772" y="5780782"/>
            <a:ext cx="3384376" cy="1077218"/>
          </a:xfrm>
          <a:prstGeom prst="rect">
            <a:avLst/>
          </a:prstGeom>
          <a:noFill/>
        </p:spPr>
        <p:txBody>
          <a:bodyPr wrap="square">
            <a:spAutoFit/>
          </a:bodyPr>
          <a:lstStyle/>
          <a:p>
            <a:pPr algn="ctr"/>
            <a:r>
              <a:rPr lang="es-EC" sz="1600" dirty="0">
                <a:solidFill>
                  <a:schemeClr val="bg2">
                    <a:lumMod val="10000"/>
                  </a:schemeClr>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Los gastos de transacción a través de FINTECH corresponden a la frecuencia de uso y no al valor de consumo.</a:t>
            </a:r>
            <a:endParaRPr lang="es-EC" sz="1600" dirty="0">
              <a:solidFill>
                <a:schemeClr val="bg2">
                  <a:lumMod val="10000"/>
                </a:schemeClr>
              </a:solidFill>
              <a:effectLst>
                <a:outerShdw blurRad="38100" dist="38100" dir="2700000" algn="tl">
                  <a:srgbClr val="000000">
                    <a:alpha val="43137"/>
                  </a:srgbClr>
                </a:outerShdw>
              </a:effectLst>
            </a:endParaRPr>
          </a:p>
        </p:txBody>
      </p:sp>
      <p:sp>
        <p:nvSpPr>
          <p:cNvPr id="53" name="Rounded Rectangle 7">
            <a:extLst>
              <a:ext uri="{FF2B5EF4-FFF2-40B4-BE49-F238E27FC236}">
                <a16:creationId xmlns:a16="http://schemas.microsoft.com/office/drawing/2014/main" id="{29DF2ABE-152F-41FB-94C4-6EF24BB9373F}"/>
              </a:ext>
            </a:extLst>
          </p:cNvPr>
          <p:cNvSpPr/>
          <p:nvPr/>
        </p:nvSpPr>
        <p:spPr>
          <a:xfrm>
            <a:off x="256931" y="217800"/>
            <a:ext cx="359911" cy="517902"/>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32" name="Gráfico 31">
            <a:extLst>
              <a:ext uri="{FF2B5EF4-FFF2-40B4-BE49-F238E27FC236}">
                <a16:creationId xmlns:a16="http://schemas.microsoft.com/office/drawing/2014/main" id="{267020C8-0101-48FF-94F4-A7D726C2438B}"/>
              </a:ext>
            </a:extLst>
          </p:cNvPr>
          <p:cNvGraphicFramePr/>
          <p:nvPr/>
        </p:nvGraphicFramePr>
        <p:xfrm>
          <a:off x="6547419" y="1677494"/>
          <a:ext cx="4494243" cy="2401762"/>
        </p:xfrm>
        <a:graphic>
          <a:graphicData uri="http://schemas.openxmlformats.org/drawingml/2006/chart">
            <c:chart xmlns:c="http://schemas.openxmlformats.org/drawingml/2006/chart" xmlns:r="http://schemas.openxmlformats.org/officeDocument/2006/relationships" r:id="rId3"/>
          </a:graphicData>
        </a:graphic>
      </p:graphicFrame>
      <p:sp>
        <p:nvSpPr>
          <p:cNvPr id="33" name="Rectángulo 32">
            <a:extLst>
              <a:ext uri="{FF2B5EF4-FFF2-40B4-BE49-F238E27FC236}">
                <a16:creationId xmlns:a16="http://schemas.microsoft.com/office/drawing/2014/main" id="{D818B2DD-49A4-4D13-B511-D724C43A1923}"/>
              </a:ext>
            </a:extLst>
          </p:cNvPr>
          <p:cNvSpPr/>
          <p:nvPr/>
        </p:nvSpPr>
        <p:spPr>
          <a:xfrm>
            <a:off x="9840802" y="2219702"/>
            <a:ext cx="1524000" cy="286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200" b="1" dirty="0">
                <a:solidFill>
                  <a:srgbClr val="000000"/>
                </a:solidFill>
                <a:effectLst/>
                <a:ea typeface="Calibri" panose="020F0502020204030204" pitchFamily="34" charset="0"/>
                <a:cs typeface="Times New Roman" panose="02020603050405020304" pitchFamily="18" charset="0"/>
              </a:rPr>
              <a:t>0,51 ctvs.</a:t>
            </a:r>
            <a:endParaRPr lang="es-MX" sz="1100" dirty="0">
              <a:effectLst/>
              <a:ea typeface="Calibri" panose="020F0502020204030204" pitchFamily="34" charset="0"/>
              <a:cs typeface="Times New Roman" panose="02020603050405020304" pitchFamily="18" charset="0"/>
            </a:endParaRPr>
          </a:p>
        </p:txBody>
      </p:sp>
      <p:graphicFrame>
        <p:nvGraphicFramePr>
          <p:cNvPr id="34" name="Gráfico 33">
            <a:extLst>
              <a:ext uri="{FF2B5EF4-FFF2-40B4-BE49-F238E27FC236}">
                <a16:creationId xmlns:a16="http://schemas.microsoft.com/office/drawing/2014/main" id="{DD023381-4AD6-4FFF-9924-33424CFBDB5D}"/>
              </a:ext>
            </a:extLst>
          </p:cNvPr>
          <p:cNvGraphicFramePr/>
          <p:nvPr>
            <p:extLst>
              <p:ext uri="{D42A27DB-BD31-4B8C-83A1-F6EECF244321}">
                <p14:modId xmlns:p14="http://schemas.microsoft.com/office/powerpoint/2010/main" val="3503786374"/>
              </p:ext>
            </p:extLst>
          </p:nvPr>
        </p:nvGraphicFramePr>
        <p:xfrm>
          <a:off x="256929" y="2094684"/>
          <a:ext cx="5089525" cy="2222500"/>
        </p:xfrm>
        <a:graphic>
          <a:graphicData uri="http://schemas.openxmlformats.org/drawingml/2006/chart">
            <c:chart xmlns:c="http://schemas.openxmlformats.org/drawingml/2006/chart" xmlns:r="http://schemas.openxmlformats.org/officeDocument/2006/relationships" r:id="rId4"/>
          </a:graphicData>
        </a:graphic>
      </p:graphicFrame>
      <p:sp>
        <p:nvSpPr>
          <p:cNvPr id="35" name="CuadroTexto 34">
            <a:extLst>
              <a:ext uri="{FF2B5EF4-FFF2-40B4-BE49-F238E27FC236}">
                <a16:creationId xmlns:a16="http://schemas.microsoft.com/office/drawing/2014/main" id="{05072BDF-1F56-4964-8B17-08BC5A82CC8C}"/>
              </a:ext>
            </a:extLst>
          </p:cNvPr>
          <p:cNvSpPr txBox="1"/>
          <p:nvPr/>
        </p:nvSpPr>
        <p:spPr>
          <a:xfrm>
            <a:off x="274088" y="1265974"/>
            <a:ext cx="4877213" cy="738664"/>
          </a:xfrm>
          <a:prstGeom prst="rect">
            <a:avLst/>
          </a:prstGeom>
          <a:noFill/>
        </p:spPr>
        <p:txBody>
          <a:bodyPr wrap="square">
            <a:spAutoFit/>
          </a:bodyPr>
          <a:lstStyle/>
          <a:p>
            <a:pPr algn="ctr"/>
            <a:r>
              <a:rPr lang="es-EC" sz="1400" b="1" dirty="0">
                <a:solidFill>
                  <a:srgbClr val="000000"/>
                </a:solidFill>
                <a:effectLst/>
                <a:latin typeface="Times New Roman" panose="02020603050405020304" pitchFamily="18" charset="0"/>
                <a:ea typeface="Calibri" panose="020F0502020204030204" pitchFamily="34" charset="0"/>
              </a:rPr>
              <a:t>Pagos Servicios Básicos y Pagos a través de Banca en línea/TC/TD: Vivienda, Educación, Salud, Vestimenta, Alimentación y Entretenimiento</a:t>
            </a:r>
            <a:endParaRPr lang="es-MX" sz="1400" b="1" dirty="0"/>
          </a:p>
        </p:txBody>
      </p:sp>
      <p:sp>
        <p:nvSpPr>
          <p:cNvPr id="38" name="CuadroTexto 37">
            <a:extLst>
              <a:ext uri="{FF2B5EF4-FFF2-40B4-BE49-F238E27FC236}">
                <a16:creationId xmlns:a16="http://schemas.microsoft.com/office/drawing/2014/main" id="{5A6249EC-DD74-4772-809A-6F7D69A3AA0F}"/>
              </a:ext>
            </a:extLst>
          </p:cNvPr>
          <p:cNvSpPr txBox="1"/>
          <p:nvPr/>
        </p:nvSpPr>
        <p:spPr>
          <a:xfrm>
            <a:off x="6880918" y="965648"/>
            <a:ext cx="3939011" cy="523220"/>
          </a:xfrm>
          <a:prstGeom prst="rect">
            <a:avLst/>
          </a:prstGeom>
          <a:noFill/>
        </p:spPr>
        <p:txBody>
          <a:bodyPr wrap="square">
            <a:spAutoFit/>
          </a:bodyPr>
          <a:lstStyle/>
          <a:p>
            <a:pPr algn="ctr"/>
            <a:r>
              <a:rPr lang="es-EC" sz="1400" b="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Pagos CNB: Vivienda, Educación, Salud, Vestimenta, Alimentación y Entretenimiento</a:t>
            </a:r>
            <a:endParaRPr lang="es-MX" sz="1400" b="1" dirty="0">
              <a:effectLst>
                <a:outerShdw blurRad="38100" dist="38100" dir="2700000" algn="tl">
                  <a:srgbClr val="000000">
                    <a:alpha val="43137"/>
                  </a:srgbClr>
                </a:outerShdw>
              </a:effectLst>
            </a:endParaRPr>
          </a:p>
        </p:txBody>
      </p:sp>
      <p:pic>
        <p:nvPicPr>
          <p:cNvPr id="43" name="Picture 26" descr="El cosito del visto (@elcositodlvisto) | Twitter">
            <a:extLst>
              <a:ext uri="{FF2B5EF4-FFF2-40B4-BE49-F238E27FC236}">
                <a16:creationId xmlns:a16="http://schemas.microsoft.com/office/drawing/2014/main" id="{CF551930-3E2A-49F2-BD50-32379D87E53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73630" y="5969705"/>
            <a:ext cx="691369" cy="69136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Las 10 dudas más comunes sobre la proyección de gastos personales -  TAXSTRATEGY S.A.">
            <a:extLst>
              <a:ext uri="{FF2B5EF4-FFF2-40B4-BE49-F238E27FC236}">
                <a16:creationId xmlns:a16="http://schemas.microsoft.com/office/drawing/2014/main" id="{A7C90DBF-B3FC-4BE2-BFEE-93EB465A9F03}"/>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683" b="93850" l="0" r="90000">
                        <a14:foregroundMark x1="50952" y1="93850" x2="50952" y2="93850"/>
                        <a14:foregroundMark x1="50952" y1="71982" x2="50952" y2="71982"/>
                        <a14:foregroundMark x1="38571" y1="54897" x2="38571" y2="54897"/>
                        <a14:foregroundMark x1="31667" y1="61731" x2="31667" y2="61731"/>
                        <a14:foregroundMark x1="27619" y1="44647" x2="27619" y2="44647"/>
                        <a14:foregroundMark x1="42500" y1="52164" x2="42500" y2="52164"/>
                        <a14:foregroundMark x1="47976" y1="42597" x2="47976" y2="42597"/>
                        <a14:foregroundMark x1="32143" y1="41686" x2="32143" y2="41686"/>
                        <a14:foregroundMark x1="37024" y1="14123" x2="37024" y2="14123"/>
                        <a14:foregroundMark x1="40000" y1="68337" x2="40000" y2="68337"/>
                        <a14:foregroundMark x1="45476" y1="68337" x2="45476" y2="68337"/>
                        <a14:foregroundMark x1="54881" y1="75854" x2="54881" y2="75854"/>
                        <a14:foregroundMark x1="55357" y1="78588" x2="55357" y2="78588"/>
                        <a14:foregroundMark x1="51071" y1="79727" x2="51071" y2="79727"/>
                        <a14:foregroundMark x1="48571" y1="79727" x2="48571" y2="79727"/>
                        <a14:foregroundMark x1="50595" y1="83827" x2="50595" y2="83827"/>
                        <a14:foregroundMark x1="49405" y1="78132" x2="49405" y2="78132"/>
                        <a14:foregroundMark x1="30595" y1="23007" x2="30595" y2="23007"/>
                      </a14:backgroundRemoval>
                    </a14:imgEffect>
                  </a14:imgLayer>
                </a14:imgProps>
              </a:ext>
              <a:ext uri="{28A0092B-C50C-407E-A947-70E740481C1C}">
                <a14:useLocalDpi xmlns:a14="http://schemas.microsoft.com/office/drawing/2010/main" val="0"/>
              </a:ext>
            </a:extLst>
          </a:blip>
          <a:srcRect l="19600" t="5134" r="16944"/>
          <a:stretch/>
        </p:blipFill>
        <p:spPr bwMode="auto">
          <a:xfrm>
            <a:off x="4703880" y="4027042"/>
            <a:ext cx="2604466" cy="2001820"/>
          </a:xfrm>
          <a:prstGeom prst="rect">
            <a:avLst/>
          </a:prstGeom>
          <a:noFill/>
          <a:extLst>
            <a:ext uri="{909E8E84-426E-40DD-AFC4-6F175D3DCCD1}">
              <a14:hiddenFill xmlns:a14="http://schemas.microsoft.com/office/drawing/2010/main">
                <a:solidFill>
                  <a:srgbClr val="FFFFFF"/>
                </a:solidFill>
              </a14:hiddenFill>
            </a:ext>
          </a:extLst>
        </p:spPr>
      </p:pic>
      <p:sp>
        <p:nvSpPr>
          <p:cNvPr id="4" name="Flecha: hacia abajo 3">
            <a:extLst>
              <a:ext uri="{FF2B5EF4-FFF2-40B4-BE49-F238E27FC236}">
                <a16:creationId xmlns:a16="http://schemas.microsoft.com/office/drawing/2014/main" id="{915B2EAC-0AB2-42BB-B650-E718949D82B3}"/>
              </a:ext>
            </a:extLst>
          </p:cNvPr>
          <p:cNvSpPr/>
          <p:nvPr/>
        </p:nvSpPr>
        <p:spPr>
          <a:xfrm>
            <a:off x="6224278" y="3789040"/>
            <a:ext cx="187699" cy="290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148" name="Picture 4" descr="Pensiones Alimenticias: Guía completa de cálculos, tablas, consultas y pagos">
            <a:extLst>
              <a:ext uri="{FF2B5EF4-FFF2-40B4-BE49-F238E27FC236}">
                <a16:creationId xmlns:a16="http://schemas.microsoft.com/office/drawing/2014/main" id="{A34A20BC-8BED-4F96-90C0-F2C00721EF58}"/>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9877" b="89506" l="5161" r="90000">
                        <a14:foregroundMark x1="20645" y1="65432" x2="20645" y2="65432"/>
                        <a14:foregroundMark x1="18387" y1="61111" x2="18387" y2="61111"/>
                        <a14:foregroundMark x1="22581" y1="61111" x2="22581" y2="61111"/>
                        <a14:foregroundMark x1="17419" y1="61111" x2="17419" y2="61111"/>
                      </a14:backgroundRemoval>
                    </a14:imgEffect>
                  </a14:imgLayer>
                </a14:imgProps>
              </a:ext>
              <a:ext uri="{28A0092B-C50C-407E-A947-70E740481C1C}">
                <a14:useLocalDpi xmlns:a14="http://schemas.microsoft.com/office/drawing/2010/main" val="0"/>
              </a:ext>
            </a:extLst>
          </a:blip>
          <a:srcRect t="9185" r="48464"/>
          <a:stretch/>
        </p:blipFill>
        <p:spPr bwMode="auto">
          <a:xfrm>
            <a:off x="7524121" y="4087004"/>
            <a:ext cx="2225258" cy="1978607"/>
          </a:xfrm>
          <a:prstGeom prst="rect">
            <a:avLst/>
          </a:prstGeom>
          <a:noFill/>
          <a:extLst>
            <a:ext uri="{909E8E84-426E-40DD-AFC4-6F175D3DCCD1}">
              <a14:hiddenFill xmlns:a14="http://schemas.microsoft.com/office/drawing/2010/main">
                <a:solidFill>
                  <a:srgbClr val="FFFFFF"/>
                </a:solidFill>
              </a14:hiddenFill>
            </a:ext>
          </a:extLst>
        </p:spPr>
      </p:pic>
      <p:sp>
        <p:nvSpPr>
          <p:cNvPr id="30" name="CuadroTexto 29">
            <a:extLst>
              <a:ext uri="{FF2B5EF4-FFF2-40B4-BE49-F238E27FC236}">
                <a16:creationId xmlns:a16="http://schemas.microsoft.com/office/drawing/2014/main" id="{0A37B2D7-6787-4966-A068-1444B40B0EDC}"/>
              </a:ext>
            </a:extLst>
          </p:cNvPr>
          <p:cNvSpPr txBox="1"/>
          <p:nvPr/>
        </p:nvSpPr>
        <p:spPr>
          <a:xfrm>
            <a:off x="274088" y="59814"/>
            <a:ext cx="2847695" cy="923330"/>
          </a:xfrm>
          <a:prstGeom prst="rect">
            <a:avLst/>
          </a:prstGeom>
          <a:noFill/>
        </p:spPr>
        <p:txBody>
          <a:bodyPr wrap="square">
            <a:spAutoFit/>
          </a:bodyPr>
          <a:lstStyle/>
          <a:p>
            <a:pPr lvl="1" algn="just">
              <a:spcBef>
                <a:spcPts val="600"/>
              </a:spcBef>
              <a:spcAft>
                <a:spcPts val="600"/>
              </a:spcAft>
            </a:pPr>
            <a:r>
              <a:rPr lang="es-EC"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Categorización Según Costos de Servicios FINTECH</a:t>
            </a:r>
            <a:endParaRPr lang="es-MX"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1" name="CuadroTexto 30">
            <a:extLst>
              <a:ext uri="{FF2B5EF4-FFF2-40B4-BE49-F238E27FC236}">
                <a16:creationId xmlns:a16="http://schemas.microsoft.com/office/drawing/2014/main" id="{2197BB74-94A1-4539-99DF-9D1FCC827F45}"/>
              </a:ext>
            </a:extLst>
          </p:cNvPr>
          <p:cNvSpPr txBox="1"/>
          <p:nvPr/>
        </p:nvSpPr>
        <p:spPr>
          <a:xfrm>
            <a:off x="177343" y="5628752"/>
            <a:ext cx="648071" cy="800219"/>
          </a:xfrm>
          <a:prstGeom prst="rect">
            <a:avLst/>
          </a:prstGeom>
          <a:noFill/>
        </p:spPr>
        <p:txBody>
          <a:bodyPr wrap="square" rtlCol="0">
            <a:spAutoFit/>
          </a:bodyPr>
          <a:lstStyle/>
          <a:p>
            <a:pPr algn="ctr"/>
            <a:r>
              <a:rPr lang="es-EC" altLang="ko-KR" sz="1400" b="1" dirty="0">
                <a:solidFill>
                  <a:schemeClr val="bg1"/>
                </a:solidFill>
                <a:effectLst>
                  <a:outerShdw blurRad="38100" dist="38100" dir="2700000" algn="tl">
                    <a:srgbClr val="000000">
                      <a:alpha val="43137"/>
                    </a:srgbClr>
                  </a:outerShdw>
                </a:effectLst>
              </a:rPr>
              <a:t>OBJ.4</a:t>
            </a:r>
            <a:endParaRPr lang="ko-KR" altLang="en-US" sz="1400" b="1" dirty="0">
              <a:solidFill>
                <a:schemeClr val="bg1"/>
              </a:solidFill>
              <a:effectLst>
                <a:outerShdw blurRad="38100" dist="38100" dir="2700000" algn="tl">
                  <a:srgbClr val="000000">
                    <a:alpha val="43137"/>
                  </a:srgbClr>
                </a:outerShdw>
              </a:effectLst>
            </a:endParaRPr>
          </a:p>
          <a:p>
            <a:endParaRPr lang="es-ES" dirty="0"/>
          </a:p>
        </p:txBody>
      </p:sp>
    </p:spTree>
    <p:extLst>
      <p:ext uri="{BB962C8B-B14F-4D97-AF65-F5344CB8AC3E}">
        <p14:creationId xmlns:p14="http://schemas.microsoft.com/office/powerpoint/2010/main" val="13268907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15">
            <a:extLst>
              <a:ext uri="{FF2B5EF4-FFF2-40B4-BE49-F238E27FC236}">
                <a16:creationId xmlns:a16="http://schemas.microsoft.com/office/drawing/2014/main" id="{241FE965-53FB-44F9-B1BF-E69F8D1F910C}"/>
              </a:ext>
            </a:extLst>
          </p:cNvPr>
          <p:cNvGrpSpPr/>
          <p:nvPr/>
        </p:nvGrpSpPr>
        <p:grpSpPr>
          <a:xfrm>
            <a:off x="204154" y="113573"/>
            <a:ext cx="2304256" cy="1108215"/>
            <a:chOff x="3070870" y="691551"/>
            <a:chExt cx="2376264" cy="1368176"/>
          </a:xfrm>
        </p:grpSpPr>
        <p:grpSp>
          <p:nvGrpSpPr>
            <p:cNvPr id="14" name="Grupo 13">
              <a:extLst>
                <a:ext uri="{FF2B5EF4-FFF2-40B4-BE49-F238E27FC236}">
                  <a16:creationId xmlns:a16="http://schemas.microsoft.com/office/drawing/2014/main" id="{59277E4A-7893-4A4C-BCB6-9FF059484436}"/>
                </a:ext>
              </a:extLst>
            </p:cNvPr>
            <p:cNvGrpSpPr/>
            <p:nvPr/>
          </p:nvGrpSpPr>
          <p:grpSpPr>
            <a:xfrm>
              <a:off x="3070870" y="691551"/>
              <a:ext cx="2376264" cy="1368176"/>
              <a:chOff x="3659400" y="1564832"/>
              <a:chExt cx="1825200" cy="1368176"/>
            </a:xfrm>
          </p:grpSpPr>
          <p:grpSp>
            <p:nvGrpSpPr>
              <p:cNvPr id="11" name="Group 30">
                <a:extLst>
                  <a:ext uri="{FF2B5EF4-FFF2-40B4-BE49-F238E27FC236}">
                    <a16:creationId xmlns:a16="http://schemas.microsoft.com/office/drawing/2014/main" id="{F40CC28A-8BA9-4958-B596-95AEAC7CD7FD}"/>
                  </a:ext>
                </a:extLst>
              </p:cNvPr>
              <p:cNvGrpSpPr/>
              <p:nvPr/>
            </p:nvGrpSpPr>
            <p:grpSpPr>
              <a:xfrm>
                <a:off x="3659400" y="1564832"/>
                <a:ext cx="1825200" cy="1368176"/>
                <a:chOff x="3659400" y="1564832"/>
                <a:chExt cx="1825200" cy="1368176"/>
              </a:xfrm>
              <a:solidFill>
                <a:schemeClr val="accent3"/>
              </a:solidFill>
            </p:grpSpPr>
            <p:sp>
              <p:nvSpPr>
                <p:cNvPr id="12" name="Rectangle 4">
                  <a:extLst>
                    <a:ext uri="{FF2B5EF4-FFF2-40B4-BE49-F238E27FC236}">
                      <a16:creationId xmlns:a16="http://schemas.microsoft.com/office/drawing/2014/main" id="{1172D3D1-D5F6-4C2A-88BB-211FEE4DFC97}"/>
                    </a:ext>
                  </a:extLst>
                </p:cNvPr>
                <p:cNvSpPr/>
                <p:nvPr/>
              </p:nvSpPr>
              <p:spPr>
                <a:xfrm>
                  <a:off x="3659400" y="1564832"/>
                  <a:ext cx="1825200" cy="1080443"/>
                </a:xfrm>
                <a:prstGeom prst="rect">
                  <a:avLst/>
                </a:pr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3" name="Isosceles Triangle 9">
                  <a:extLst>
                    <a:ext uri="{FF2B5EF4-FFF2-40B4-BE49-F238E27FC236}">
                      <a16:creationId xmlns:a16="http://schemas.microsoft.com/office/drawing/2014/main" id="{0F49C93B-AC2F-4CB0-B65A-0292B176EE73}"/>
                    </a:ext>
                  </a:extLst>
                </p:cNvPr>
                <p:cNvSpPr/>
                <p:nvPr/>
              </p:nvSpPr>
              <p:spPr>
                <a:xfrm rot="10800000" flipH="1">
                  <a:off x="4558384" y="2625770"/>
                  <a:ext cx="921716" cy="307238"/>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402336 w 1060704"/>
                    <a:gd name="connsiteY0" fmla="*/ 921715 h 921715"/>
                    <a:gd name="connsiteX1" fmla="*/ 0 w 1060704"/>
                    <a:gd name="connsiteY1" fmla="*/ 0 h 921715"/>
                    <a:gd name="connsiteX2" fmla="*/ 1060704 w 1060704"/>
                    <a:gd name="connsiteY2" fmla="*/ 914400 h 921715"/>
                    <a:gd name="connsiteX3" fmla="*/ 402336 w 1060704"/>
                    <a:gd name="connsiteY3" fmla="*/ 921715 h 921715"/>
                    <a:gd name="connsiteX0" fmla="*/ 263348 w 921716"/>
                    <a:gd name="connsiteY0" fmla="*/ 307238 h 307238"/>
                    <a:gd name="connsiteX1" fmla="*/ 0 w 921716"/>
                    <a:gd name="connsiteY1" fmla="*/ 0 h 307238"/>
                    <a:gd name="connsiteX2" fmla="*/ 921716 w 921716"/>
                    <a:gd name="connsiteY2" fmla="*/ 299923 h 307238"/>
                    <a:gd name="connsiteX3" fmla="*/ 263348 w 921716"/>
                    <a:gd name="connsiteY3" fmla="*/ 307238 h 307238"/>
                  </a:gdLst>
                  <a:ahLst/>
                  <a:cxnLst>
                    <a:cxn ang="0">
                      <a:pos x="connsiteX0" y="connsiteY0"/>
                    </a:cxn>
                    <a:cxn ang="0">
                      <a:pos x="connsiteX1" y="connsiteY1"/>
                    </a:cxn>
                    <a:cxn ang="0">
                      <a:pos x="connsiteX2" y="connsiteY2"/>
                    </a:cxn>
                    <a:cxn ang="0">
                      <a:pos x="connsiteX3" y="connsiteY3"/>
                    </a:cxn>
                  </a:cxnLst>
                  <a:rect l="l" t="t" r="r" b="b"/>
                  <a:pathLst>
                    <a:path w="921716" h="307238">
                      <a:moveTo>
                        <a:pt x="263348" y="307238"/>
                      </a:moveTo>
                      <a:lnTo>
                        <a:pt x="0" y="0"/>
                      </a:lnTo>
                      <a:lnTo>
                        <a:pt x="921716" y="299923"/>
                      </a:lnTo>
                      <a:lnTo>
                        <a:pt x="263348" y="307238"/>
                      </a:lnTo>
                      <a:close/>
                    </a:path>
                  </a:pathLst>
                </a:cu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8" name="Rounded Rectangle 51">
                <a:extLst>
                  <a:ext uri="{FF2B5EF4-FFF2-40B4-BE49-F238E27FC236}">
                    <a16:creationId xmlns:a16="http://schemas.microsoft.com/office/drawing/2014/main" id="{8EDCB956-3E54-45CB-914E-03E86AE528A7}"/>
                  </a:ext>
                </a:extLst>
              </p:cNvPr>
              <p:cNvSpPr/>
              <p:nvPr/>
            </p:nvSpPr>
            <p:spPr>
              <a:xfrm rot="16200000" flipH="1">
                <a:off x="3780235" y="1931775"/>
                <a:ext cx="367987" cy="34655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15" name="CuadroTexto 14">
              <a:extLst>
                <a:ext uri="{FF2B5EF4-FFF2-40B4-BE49-F238E27FC236}">
                  <a16:creationId xmlns:a16="http://schemas.microsoft.com/office/drawing/2014/main" id="{9396BBD1-0653-45BD-8685-5236D3AB3970}"/>
                </a:ext>
              </a:extLst>
            </p:cNvPr>
            <p:cNvSpPr txBox="1"/>
            <p:nvPr/>
          </p:nvSpPr>
          <p:spPr>
            <a:xfrm>
              <a:off x="3625838" y="859884"/>
              <a:ext cx="1798800" cy="1139921"/>
            </a:xfrm>
            <a:prstGeom prst="rect">
              <a:avLst/>
            </a:prstGeom>
            <a:noFill/>
          </p:spPr>
          <p:txBody>
            <a:bodyPr wrap="square" rtlCol="0">
              <a:spAutoFit/>
            </a:bodyPr>
            <a:lstStyle/>
            <a:p>
              <a:pPr algn="ctr"/>
              <a:r>
                <a:rPr lang="es-EC" altLang="ko-KR" b="1" dirty="0">
                  <a:solidFill>
                    <a:schemeClr val="bg1"/>
                  </a:solidFill>
                  <a:latin typeface="Times New Roman" panose="02020603050405020304" pitchFamily="18" charset="0"/>
                  <a:cs typeface="Times New Roman" panose="02020603050405020304" pitchFamily="18" charset="0"/>
                </a:rPr>
                <a:t>Problema de Investigación </a:t>
              </a:r>
              <a:endParaRPr lang="ko-KR" altLang="en-US" b="1" dirty="0">
                <a:solidFill>
                  <a:schemeClr val="bg1"/>
                </a:solidFill>
                <a:latin typeface="Times New Roman" panose="02020603050405020304" pitchFamily="18" charset="0"/>
                <a:cs typeface="Times New Roman" panose="02020603050405020304" pitchFamily="18" charset="0"/>
              </a:endParaRPr>
            </a:p>
            <a:p>
              <a:pPr algn="ctr"/>
              <a:endParaRPr lang="es-EC" b="1" dirty="0">
                <a:solidFill>
                  <a:schemeClr val="bg1"/>
                </a:solidFill>
                <a:latin typeface="Times New Roman" panose="02020603050405020304" pitchFamily="18" charset="0"/>
                <a:cs typeface="Times New Roman" panose="02020603050405020304" pitchFamily="18" charset="0"/>
              </a:endParaRPr>
            </a:p>
          </p:txBody>
        </p:sp>
      </p:grpSp>
      <p:sp>
        <p:nvSpPr>
          <p:cNvPr id="50" name="CuadroTexto 49">
            <a:extLst>
              <a:ext uri="{FF2B5EF4-FFF2-40B4-BE49-F238E27FC236}">
                <a16:creationId xmlns:a16="http://schemas.microsoft.com/office/drawing/2014/main" id="{9FE3EFC5-AAF6-42FB-AED1-E904EF693BA8}"/>
              </a:ext>
            </a:extLst>
          </p:cNvPr>
          <p:cNvSpPr txBox="1"/>
          <p:nvPr/>
        </p:nvSpPr>
        <p:spPr>
          <a:xfrm>
            <a:off x="180030" y="2890391"/>
            <a:ext cx="4103316" cy="1077218"/>
          </a:xfrm>
          <a:prstGeom prst="rect">
            <a:avLst/>
          </a:prstGeom>
          <a:noFill/>
        </p:spPr>
        <p:txBody>
          <a:bodyPr wrap="square" rtlCol="0">
            <a:spAutoFit/>
          </a:bodyPr>
          <a:lstStyle/>
          <a:p>
            <a:r>
              <a:rPr lang="es-EC" sz="1600" dirty="0">
                <a:solidFill>
                  <a:srgbClr val="000000"/>
                </a:solidFill>
                <a:effectLst/>
                <a:latin typeface="Times New Roman" panose="02020603050405020304" pitchFamily="18" charset="0"/>
                <a:ea typeface="Calibri" panose="020F0502020204030204" pitchFamily="34" charset="0"/>
              </a:rPr>
              <a:t>El </a:t>
            </a:r>
            <a:r>
              <a:rPr lang="es-EC" sz="1600" dirty="0">
                <a:solidFill>
                  <a:srgbClr val="00B0F0"/>
                </a:solidFill>
                <a:effectLst/>
                <a:latin typeface="Times New Roman" panose="02020603050405020304" pitchFamily="18" charset="0"/>
                <a:ea typeface="Calibri" panose="020F0502020204030204" pitchFamily="34" charset="0"/>
              </a:rPr>
              <a:t>40%</a:t>
            </a:r>
            <a:r>
              <a:rPr lang="es-EC" sz="1600" dirty="0">
                <a:solidFill>
                  <a:srgbClr val="000000"/>
                </a:solidFill>
                <a:effectLst/>
                <a:latin typeface="Times New Roman" panose="02020603050405020304" pitchFamily="18" charset="0"/>
                <a:ea typeface="Calibri" panose="020F0502020204030204" pitchFamily="34" charset="0"/>
              </a:rPr>
              <a:t> de la población tiene </a:t>
            </a:r>
            <a:r>
              <a:rPr lang="es-EC" sz="1600" dirty="0">
                <a:solidFill>
                  <a:srgbClr val="00B0F0"/>
                </a:solidFill>
                <a:effectLst/>
                <a:latin typeface="Times New Roman" panose="02020603050405020304" pitchFamily="18" charset="0"/>
                <a:ea typeface="Calibri" panose="020F0502020204030204" pitchFamily="34" charset="0"/>
              </a:rPr>
              <a:t>acceso a los servicios </a:t>
            </a:r>
            <a:r>
              <a:rPr lang="es-EC" sz="1600" dirty="0">
                <a:solidFill>
                  <a:srgbClr val="000000"/>
                </a:solidFill>
                <a:effectLst/>
                <a:latin typeface="Times New Roman" panose="02020603050405020304" pitchFamily="18" charset="0"/>
                <a:ea typeface="Calibri" panose="020F0502020204030204" pitchFamily="34" charset="0"/>
              </a:rPr>
              <a:t>que brindan las </a:t>
            </a:r>
            <a:r>
              <a:rPr lang="es-EC" sz="1600" dirty="0">
                <a:solidFill>
                  <a:srgbClr val="00B0F0"/>
                </a:solidFill>
                <a:effectLst/>
                <a:latin typeface="Times New Roman" panose="02020603050405020304" pitchFamily="18" charset="0"/>
                <a:ea typeface="Calibri" panose="020F0502020204030204" pitchFamily="34" charset="0"/>
              </a:rPr>
              <a:t>IFI`S</a:t>
            </a:r>
            <a:r>
              <a:rPr lang="es-EC" sz="1600" dirty="0">
                <a:solidFill>
                  <a:srgbClr val="000000"/>
                </a:solidFill>
                <a:effectLst/>
                <a:latin typeface="Times New Roman" panose="02020603050405020304" pitchFamily="18" charset="0"/>
                <a:ea typeface="Calibri" panose="020F0502020204030204" pitchFamily="34" charset="0"/>
              </a:rPr>
              <a:t> y esta forma de interacción genera </a:t>
            </a:r>
            <a:r>
              <a:rPr lang="es-EC" sz="1600" dirty="0">
                <a:solidFill>
                  <a:srgbClr val="00B0F0"/>
                </a:solidFill>
                <a:effectLst/>
                <a:latin typeface="Times New Roman" panose="02020603050405020304" pitchFamily="18" charset="0"/>
                <a:ea typeface="Calibri" panose="020F0502020204030204" pitchFamily="34" charset="0"/>
              </a:rPr>
              <a:t>costos</a:t>
            </a:r>
            <a:r>
              <a:rPr lang="es-EC" sz="1600" dirty="0">
                <a:solidFill>
                  <a:srgbClr val="000000"/>
                </a:solidFill>
                <a:effectLst/>
                <a:latin typeface="Times New Roman" panose="02020603050405020304" pitchFamily="18" charset="0"/>
                <a:ea typeface="Calibri" panose="020F0502020204030204" pitchFamily="34" charset="0"/>
              </a:rPr>
              <a:t> que son </a:t>
            </a:r>
            <a:r>
              <a:rPr lang="es-EC" sz="1600" dirty="0">
                <a:solidFill>
                  <a:srgbClr val="00B0F0"/>
                </a:solidFill>
                <a:effectLst/>
                <a:latin typeface="Times New Roman" panose="02020603050405020304" pitchFamily="18" charset="0"/>
                <a:ea typeface="Calibri" panose="020F0502020204030204" pitchFamily="34" charset="0"/>
              </a:rPr>
              <a:t>cargados de forma directa a los usuarios. </a:t>
            </a:r>
            <a:endParaRPr lang="es-EC" sz="1600" dirty="0">
              <a:solidFill>
                <a:srgbClr val="00B0F0"/>
              </a:solidFill>
            </a:endParaRPr>
          </a:p>
        </p:txBody>
      </p:sp>
      <p:sp>
        <p:nvSpPr>
          <p:cNvPr id="51" name="CuadroTexto 50">
            <a:extLst>
              <a:ext uri="{FF2B5EF4-FFF2-40B4-BE49-F238E27FC236}">
                <a16:creationId xmlns:a16="http://schemas.microsoft.com/office/drawing/2014/main" id="{7849F523-EBB2-4825-8B9D-1C87BCD2C65A}"/>
              </a:ext>
            </a:extLst>
          </p:cNvPr>
          <p:cNvSpPr txBox="1"/>
          <p:nvPr/>
        </p:nvSpPr>
        <p:spPr>
          <a:xfrm>
            <a:off x="8569534" y="1749904"/>
            <a:ext cx="3440783" cy="1077218"/>
          </a:xfrm>
          <a:prstGeom prst="rect">
            <a:avLst/>
          </a:prstGeom>
          <a:noFill/>
        </p:spPr>
        <p:txBody>
          <a:bodyPr wrap="square" rtlCol="0">
            <a:spAutoFit/>
          </a:bodyPr>
          <a:lstStyle/>
          <a:p>
            <a:r>
              <a:rPr lang="es-EC" sz="1600" dirty="0">
                <a:solidFill>
                  <a:srgbClr val="000000"/>
                </a:solidFill>
                <a:latin typeface="Times New Roman" panose="02020603050405020304" pitchFamily="18" charset="0"/>
                <a:ea typeface="Calibri" panose="020F0502020204030204" pitchFamily="34" charset="0"/>
              </a:rPr>
              <a:t>B</a:t>
            </a:r>
            <a:r>
              <a:rPr lang="es-EC" sz="1600" dirty="0">
                <a:solidFill>
                  <a:srgbClr val="000000"/>
                </a:solidFill>
                <a:effectLst/>
                <a:latin typeface="Times New Roman" panose="02020603050405020304" pitchFamily="18" charset="0"/>
                <a:ea typeface="Calibri" panose="020F0502020204030204" pitchFamily="34" charset="0"/>
              </a:rPr>
              <a:t>eneficios para los usuarios como la </a:t>
            </a:r>
            <a:r>
              <a:rPr lang="es-EC" sz="1600" dirty="0">
                <a:solidFill>
                  <a:schemeClr val="accent4"/>
                </a:solidFill>
                <a:effectLst/>
                <a:latin typeface="Times New Roman" panose="02020603050405020304" pitchFamily="18" charset="0"/>
                <a:ea typeface="Calibri" panose="020F0502020204030204" pitchFamily="34" charset="0"/>
              </a:rPr>
              <a:t>facilidad de acceso, seguridad, ahorro de tiempo y rapidez</a:t>
            </a:r>
            <a:r>
              <a:rPr lang="es-EC" sz="1600" dirty="0">
                <a:solidFill>
                  <a:srgbClr val="000000"/>
                </a:solidFill>
                <a:effectLst/>
                <a:latin typeface="Times New Roman" panose="02020603050405020304" pitchFamily="18" charset="0"/>
                <a:ea typeface="Calibri" panose="020F0502020204030204" pitchFamily="34" charset="0"/>
              </a:rPr>
              <a:t> en la realización de operaciones financieras</a:t>
            </a:r>
            <a:endParaRPr lang="es-EC" sz="1600" dirty="0"/>
          </a:p>
        </p:txBody>
      </p:sp>
      <p:sp>
        <p:nvSpPr>
          <p:cNvPr id="52" name="CuadroTexto 51">
            <a:extLst>
              <a:ext uri="{FF2B5EF4-FFF2-40B4-BE49-F238E27FC236}">
                <a16:creationId xmlns:a16="http://schemas.microsoft.com/office/drawing/2014/main" id="{DDFF2A35-7D54-4D1C-8776-0FE0E2D4DC9F}"/>
              </a:ext>
            </a:extLst>
          </p:cNvPr>
          <p:cNvSpPr txBox="1"/>
          <p:nvPr/>
        </p:nvSpPr>
        <p:spPr>
          <a:xfrm>
            <a:off x="161665" y="1651819"/>
            <a:ext cx="4526229" cy="1077218"/>
          </a:xfrm>
          <a:prstGeom prst="rect">
            <a:avLst/>
          </a:prstGeom>
          <a:noFill/>
        </p:spPr>
        <p:txBody>
          <a:bodyPr wrap="square" rtlCol="0">
            <a:spAutoFit/>
          </a:bodyPr>
          <a:lstStyle/>
          <a:p>
            <a:pPr algn="just"/>
            <a:r>
              <a:rPr lang="es-EC" sz="1600" dirty="0">
                <a:solidFill>
                  <a:srgbClr val="000000"/>
                </a:solidFill>
                <a:effectLst/>
                <a:latin typeface="Times New Roman" panose="02020603050405020304" pitchFamily="18" charset="0"/>
                <a:ea typeface="Calibri" panose="020F0502020204030204" pitchFamily="34" charset="0"/>
              </a:rPr>
              <a:t>Se utiliza FINTECH para todo tipo de transacción financiera, desde el pago de </a:t>
            </a:r>
            <a:r>
              <a:rPr lang="es-EC" sz="1600" dirty="0">
                <a:solidFill>
                  <a:srgbClr val="00B050"/>
                </a:solidFill>
                <a:effectLst/>
                <a:latin typeface="Times New Roman" panose="02020603050405020304" pitchFamily="18" charset="0"/>
                <a:ea typeface="Calibri" panose="020F0502020204030204" pitchFamily="34" charset="0"/>
              </a:rPr>
              <a:t>servicios básicos, compra de alimentos, vestimenta, educación, transporte, vivienda hasta entretenimiento.</a:t>
            </a:r>
            <a:endParaRPr lang="es-EC" sz="1600" dirty="0">
              <a:solidFill>
                <a:srgbClr val="00B050"/>
              </a:solidFill>
            </a:endParaRPr>
          </a:p>
        </p:txBody>
      </p:sp>
      <p:sp>
        <p:nvSpPr>
          <p:cNvPr id="53" name="CuadroTexto 52">
            <a:extLst>
              <a:ext uri="{FF2B5EF4-FFF2-40B4-BE49-F238E27FC236}">
                <a16:creationId xmlns:a16="http://schemas.microsoft.com/office/drawing/2014/main" id="{8B96495B-C9C0-4311-A46D-EF981E3E04C5}"/>
              </a:ext>
            </a:extLst>
          </p:cNvPr>
          <p:cNvSpPr txBox="1"/>
          <p:nvPr/>
        </p:nvSpPr>
        <p:spPr>
          <a:xfrm>
            <a:off x="8569533" y="2960643"/>
            <a:ext cx="3440784" cy="1077218"/>
          </a:xfrm>
          <a:prstGeom prst="rect">
            <a:avLst/>
          </a:prstGeom>
          <a:noFill/>
        </p:spPr>
        <p:txBody>
          <a:bodyPr wrap="square" rtlCol="0">
            <a:spAutoFit/>
          </a:bodyPr>
          <a:lstStyle/>
          <a:p>
            <a:r>
              <a:rPr lang="es-EC" sz="1600" dirty="0">
                <a:solidFill>
                  <a:srgbClr val="000000"/>
                </a:solidFill>
                <a:latin typeface="Times New Roman" panose="02020603050405020304" pitchFamily="18" charset="0"/>
                <a:ea typeface="Calibri" panose="020F0502020204030204" pitchFamily="34" charset="0"/>
              </a:rPr>
              <a:t>L</a:t>
            </a:r>
            <a:r>
              <a:rPr lang="es-EC" sz="1600" dirty="0">
                <a:solidFill>
                  <a:srgbClr val="000000"/>
                </a:solidFill>
                <a:effectLst/>
                <a:latin typeface="Times New Roman" panose="02020603050405020304" pitchFamily="18" charset="0"/>
                <a:ea typeface="Calibri" panose="020F0502020204030204" pitchFamily="34" charset="0"/>
              </a:rPr>
              <a:t>a población tiene </a:t>
            </a:r>
            <a:r>
              <a:rPr lang="es-EC" sz="1600" dirty="0">
                <a:solidFill>
                  <a:srgbClr val="16A085"/>
                </a:solidFill>
                <a:effectLst/>
                <a:latin typeface="Times New Roman" panose="02020603050405020304" pitchFamily="18" charset="0"/>
                <a:ea typeface="Calibri" panose="020F0502020204030204" pitchFamily="34" charset="0"/>
              </a:rPr>
              <a:t>poca o casi nula educación financiera </a:t>
            </a:r>
            <a:r>
              <a:rPr lang="es-EC" sz="1600" dirty="0">
                <a:solidFill>
                  <a:srgbClr val="000000"/>
                </a:solidFill>
                <a:effectLst/>
                <a:latin typeface="Times New Roman" panose="02020603050405020304" pitchFamily="18" charset="0"/>
                <a:ea typeface="Calibri" panose="020F0502020204030204" pitchFamily="34" charset="0"/>
              </a:rPr>
              <a:t>que, hace ineficiente el manejo de sus ingresos familiares.</a:t>
            </a:r>
            <a:endParaRPr lang="es-EC" sz="1600" dirty="0"/>
          </a:p>
        </p:txBody>
      </p:sp>
      <p:sp>
        <p:nvSpPr>
          <p:cNvPr id="54" name="CuadroTexto 53">
            <a:extLst>
              <a:ext uri="{FF2B5EF4-FFF2-40B4-BE49-F238E27FC236}">
                <a16:creationId xmlns:a16="http://schemas.microsoft.com/office/drawing/2014/main" id="{C42E604A-E2FB-42FE-99FF-9A8A00C04293}"/>
              </a:ext>
            </a:extLst>
          </p:cNvPr>
          <p:cNvSpPr txBox="1"/>
          <p:nvPr/>
        </p:nvSpPr>
        <p:spPr>
          <a:xfrm>
            <a:off x="180095" y="4165418"/>
            <a:ext cx="3862392" cy="830997"/>
          </a:xfrm>
          <a:prstGeom prst="rect">
            <a:avLst/>
          </a:prstGeom>
          <a:noFill/>
        </p:spPr>
        <p:txBody>
          <a:bodyPr wrap="square" rtlCol="0">
            <a:spAutoFit/>
          </a:bodyPr>
          <a:lstStyle/>
          <a:p>
            <a:r>
              <a:rPr lang="es-EC" sz="1600" dirty="0">
                <a:solidFill>
                  <a:srgbClr val="000000"/>
                </a:solidFill>
                <a:latin typeface="Times New Roman" panose="02020603050405020304" pitchFamily="18" charset="0"/>
                <a:ea typeface="Calibri" panose="020F0502020204030204" pitchFamily="34" charset="0"/>
              </a:rPr>
              <a:t>N</a:t>
            </a:r>
            <a:r>
              <a:rPr lang="es-EC" sz="1600" dirty="0">
                <a:solidFill>
                  <a:srgbClr val="000000"/>
                </a:solidFill>
                <a:effectLst/>
                <a:latin typeface="Times New Roman" panose="02020603050405020304" pitchFamily="18" charset="0"/>
                <a:ea typeface="Calibri" panose="020F0502020204030204" pitchFamily="34" charset="0"/>
              </a:rPr>
              <a:t>o existe una adecuada </a:t>
            </a:r>
            <a:r>
              <a:rPr lang="es-EC" sz="1600" dirty="0">
                <a:solidFill>
                  <a:srgbClr val="F828D0"/>
                </a:solidFill>
                <a:effectLst/>
                <a:latin typeface="Times New Roman" panose="02020603050405020304" pitchFamily="18" charset="0"/>
                <a:ea typeface="Calibri" panose="020F0502020204030204" pitchFamily="34" charset="0"/>
              </a:rPr>
              <a:t>socialización de los costos FINTECH </a:t>
            </a:r>
            <a:r>
              <a:rPr lang="es-EC" sz="1600" dirty="0">
                <a:solidFill>
                  <a:srgbClr val="000000"/>
                </a:solidFill>
                <a:effectLst/>
                <a:latin typeface="Times New Roman" panose="02020603050405020304" pitchFamily="18" charset="0"/>
                <a:ea typeface="Calibri" panose="020F0502020204030204" pitchFamily="34" charset="0"/>
              </a:rPr>
              <a:t>hacia el cliente del sistema financiero </a:t>
            </a:r>
            <a:endParaRPr lang="es-EC" sz="1600" dirty="0"/>
          </a:p>
        </p:txBody>
      </p:sp>
      <p:sp>
        <p:nvSpPr>
          <p:cNvPr id="55" name="CuadroTexto 54">
            <a:extLst>
              <a:ext uri="{FF2B5EF4-FFF2-40B4-BE49-F238E27FC236}">
                <a16:creationId xmlns:a16="http://schemas.microsoft.com/office/drawing/2014/main" id="{CA52AE8B-B686-46BD-9F02-8E5DEECB431D}"/>
              </a:ext>
            </a:extLst>
          </p:cNvPr>
          <p:cNvSpPr txBox="1"/>
          <p:nvPr/>
        </p:nvSpPr>
        <p:spPr>
          <a:xfrm>
            <a:off x="8508879" y="583902"/>
            <a:ext cx="3312368" cy="1077218"/>
          </a:xfrm>
          <a:prstGeom prst="rect">
            <a:avLst/>
          </a:prstGeom>
          <a:noFill/>
        </p:spPr>
        <p:txBody>
          <a:bodyPr wrap="square" rtlCol="0">
            <a:spAutoFit/>
          </a:bodyPr>
          <a:lstStyle/>
          <a:p>
            <a:r>
              <a:rPr lang="es-EC" sz="1600" dirty="0">
                <a:solidFill>
                  <a:srgbClr val="000000"/>
                </a:solidFill>
                <a:latin typeface="Times New Roman" panose="02020603050405020304" pitchFamily="18" charset="0"/>
                <a:ea typeface="Calibri" panose="020F0502020204030204" pitchFamily="34" charset="0"/>
              </a:rPr>
              <a:t>S</a:t>
            </a:r>
            <a:r>
              <a:rPr lang="es-EC" sz="1600" dirty="0">
                <a:solidFill>
                  <a:srgbClr val="000000"/>
                </a:solidFill>
                <a:effectLst/>
                <a:latin typeface="Times New Roman" panose="02020603050405020304" pitchFamily="18" charset="0"/>
                <a:ea typeface="Calibri" panose="020F0502020204030204" pitchFamily="34" charset="0"/>
              </a:rPr>
              <a:t>ervicios financieros prestados mediante medios electrónicos </a:t>
            </a:r>
            <a:r>
              <a:rPr lang="es-EC" sz="1600" dirty="0">
                <a:solidFill>
                  <a:srgbClr val="7030A0"/>
                </a:solidFill>
                <a:effectLst/>
                <a:latin typeface="Times New Roman" panose="02020603050405020304" pitchFamily="18" charset="0"/>
                <a:ea typeface="Calibri" panose="020F0502020204030204" pitchFamily="34" charset="0"/>
              </a:rPr>
              <a:t>(FINTECH)</a:t>
            </a:r>
            <a:r>
              <a:rPr lang="es-EC" sz="1600" dirty="0">
                <a:solidFill>
                  <a:srgbClr val="000000"/>
                </a:solidFill>
                <a:effectLst/>
                <a:latin typeface="Times New Roman" panose="02020603050405020304" pitchFamily="18" charset="0"/>
                <a:ea typeface="Calibri" panose="020F0502020204030204" pitchFamily="34" charset="0"/>
              </a:rPr>
              <a:t> están produciendo una intensa revolución</a:t>
            </a:r>
            <a:endParaRPr lang="es-EC" sz="1600" dirty="0"/>
          </a:p>
        </p:txBody>
      </p:sp>
      <p:cxnSp>
        <p:nvCxnSpPr>
          <p:cNvPr id="66" name="Straight Connector 25">
            <a:extLst>
              <a:ext uri="{FF2B5EF4-FFF2-40B4-BE49-F238E27FC236}">
                <a16:creationId xmlns:a16="http://schemas.microsoft.com/office/drawing/2014/main" id="{F4CEEFF8-C172-4109-91F9-34B40CB73BE0}"/>
              </a:ext>
            </a:extLst>
          </p:cNvPr>
          <p:cNvCxnSpPr>
            <a:cxnSpLocks/>
          </p:cNvCxnSpPr>
          <p:nvPr/>
        </p:nvCxnSpPr>
        <p:spPr>
          <a:xfrm flipV="1">
            <a:off x="8569534" y="1661120"/>
            <a:ext cx="3440784" cy="1"/>
          </a:xfrm>
          <a:prstGeom prst="line">
            <a:avLst/>
          </a:prstGeom>
          <a:ln w="3175">
            <a:solidFill>
              <a:schemeClr val="accent6"/>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Connector 25">
            <a:extLst>
              <a:ext uri="{FF2B5EF4-FFF2-40B4-BE49-F238E27FC236}">
                <a16:creationId xmlns:a16="http://schemas.microsoft.com/office/drawing/2014/main" id="{63441BAA-C4ED-4F00-88ED-7B97FC9A1126}"/>
              </a:ext>
            </a:extLst>
          </p:cNvPr>
          <p:cNvCxnSpPr>
            <a:cxnSpLocks/>
          </p:cNvCxnSpPr>
          <p:nvPr/>
        </p:nvCxnSpPr>
        <p:spPr>
          <a:xfrm flipV="1">
            <a:off x="8612155" y="4126644"/>
            <a:ext cx="3440784" cy="1"/>
          </a:xfrm>
          <a:prstGeom prst="line">
            <a:avLst/>
          </a:prstGeom>
          <a:ln>
            <a:headEnd type="oval"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70" name="Straight Connector 25">
            <a:extLst>
              <a:ext uri="{FF2B5EF4-FFF2-40B4-BE49-F238E27FC236}">
                <a16:creationId xmlns:a16="http://schemas.microsoft.com/office/drawing/2014/main" id="{FA7C5680-9A3C-409E-8C01-E7A6DF3A6C8D}"/>
              </a:ext>
            </a:extLst>
          </p:cNvPr>
          <p:cNvCxnSpPr>
            <a:cxnSpLocks/>
          </p:cNvCxnSpPr>
          <p:nvPr/>
        </p:nvCxnSpPr>
        <p:spPr>
          <a:xfrm flipV="1">
            <a:off x="8569534" y="2868669"/>
            <a:ext cx="3440784" cy="1"/>
          </a:xfrm>
          <a:prstGeom prst="line">
            <a:avLst/>
          </a:prstGeom>
          <a:ln>
            <a:headEnd type="oval"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71" name="Straight Connector 25">
            <a:extLst>
              <a:ext uri="{FF2B5EF4-FFF2-40B4-BE49-F238E27FC236}">
                <a16:creationId xmlns:a16="http://schemas.microsoft.com/office/drawing/2014/main" id="{37FFB750-487E-4FC2-862B-D6D318C1C6F8}"/>
              </a:ext>
            </a:extLst>
          </p:cNvPr>
          <p:cNvCxnSpPr>
            <a:cxnSpLocks/>
          </p:cNvCxnSpPr>
          <p:nvPr/>
        </p:nvCxnSpPr>
        <p:spPr>
          <a:xfrm flipH="1" flipV="1">
            <a:off x="234936" y="2827122"/>
            <a:ext cx="4219385" cy="2"/>
          </a:xfrm>
          <a:prstGeom prst="line">
            <a:avLst/>
          </a:prstGeom>
          <a:ln>
            <a:headEnd type="oval"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75" name="Straight Connector 25">
            <a:extLst>
              <a:ext uri="{FF2B5EF4-FFF2-40B4-BE49-F238E27FC236}">
                <a16:creationId xmlns:a16="http://schemas.microsoft.com/office/drawing/2014/main" id="{9276B15C-98C9-4BED-9F1B-88F2A0FBDE15}"/>
              </a:ext>
            </a:extLst>
          </p:cNvPr>
          <p:cNvCxnSpPr>
            <a:cxnSpLocks/>
          </p:cNvCxnSpPr>
          <p:nvPr/>
        </p:nvCxnSpPr>
        <p:spPr>
          <a:xfrm flipH="1" flipV="1">
            <a:off x="196176" y="4083190"/>
            <a:ext cx="4219385" cy="2"/>
          </a:xfrm>
          <a:prstGeom prst="line">
            <a:avLst/>
          </a:prstGeom>
          <a:ln>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25">
            <a:extLst>
              <a:ext uri="{FF2B5EF4-FFF2-40B4-BE49-F238E27FC236}">
                <a16:creationId xmlns:a16="http://schemas.microsoft.com/office/drawing/2014/main" id="{F9A289F3-877C-46C3-AE34-F57F92261E09}"/>
              </a:ext>
            </a:extLst>
          </p:cNvPr>
          <p:cNvCxnSpPr>
            <a:cxnSpLocks/>
          </p:cNvCxnSpPr>
          <p:nvPr/>
        </p:nvCxnSpPr>
        <p:spPr>
          <a:xfrm flipH="1" flipV="1">
            <a:off x="234936" y="5214951"/>
            <a:ext cx="4219385" cy="2"/>
          </a:xfrm>
          <a:prstGeom prst="line">
            <a:avLst/>
          </a:prstGeom>
          <a:ln>
            <a:solidFill>
              <a:srgbClr val="F828D0"/>
            </a:solidFill>
            <a:headEnd type="oval" w="med" len="med"/>
            <a:tailEnd type="none" w="med" len="med"/>
          </a:ln>
        </p:spPr>
        <p:style>
          <a:lnRef idx="1">
            <a:schemeClr val="accent2"/>
          </a:lnRef>
          <a:fillRef idx="0">
            <a:schemeClr val="accent2"/>
          </a:fillRef>
          <a:effectRef idx="0">
            <a:schemeClr val="accent2"/>
          </a:effectRef>
          <a:fontRef idx="minor">
            <a:schemeClr val="tx1"/>
          </a:fontRef>
        </p:style>
      </p:cxnSp>
      <p:sp>
        <p:nvSpPr>
          <p:cNvPr id="77" name="CuadroTexto 76">
            <a:extLst>
              <a:ext uri="{FF2B5EF4-FFF2-40B4-BE49-F238E27FC236}">
                <a16:creationId xmlns:a16="http://schemas.microsoft.com/office/drawing/2014/main" id="{62F60B2A-A042-4D04-A752-CD8825E30266}"/>
              </a:ext>
            </a:extLst>
          </p:cNvPr>
          <p:cNvSpPr txBox="1"/>
          <p:nvPr/>
        </p:nvSpPr>
        <p:spPr>
          <a:xfrm>
            <a:off x="8097293" y="4467074"/>
            <a:ext cx="4034520" cy="1323439"/>
          </a:xfrm>
          <a:prstGeom prst="rect">
            <a:avLst/>
          </a:prstGeom>
          <a:solidFill>
            <a:schemeClr val="accent4">
              <a:lumMod val="60000"/>
              <a:lumOff val="40000"/>
            </a:schemeClr>
          </a:solidFill>
        </p:spPr>
        <p:txBody>
          <a:bodyPr wrap="square" rtlCol="0">
            <a:spAutoFit/>
          </a:bodyPr>
          <a:lstStyle/>
          <a:p>
            <a:pPr algn="ctr"/>
            <a:r>
              <a:rPr lang="es-EC" sz="1600" b="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¿Cuál es el impacto que tiene la utilización de costos FINTECH en los ingresos familiares de las personas en relación de dependencia del Distrito Metropolitano de Quito DMQ? </a:t>
            </a:r>
            <a:endParaRPr lang="es-EC" sz="1600" b="1" dirty="0">
              <a:effectLst>
                <a:outerShdw blurRad="38100" dist="38100" dir="2700000" algn="tl">
                  <a:srgbClr val="000000">
                    <a:alpha val="43137"/>
                  </a:srgbClr>
                </a:outerShdw>
              </a:effectLst>
            </a:endParaRPr>
          </a:p>
        </p:txBody>
      </p:sp>
      <p:grpSp>
        <p:nvGrpSpPr>
          <p:cNvPr id="78" name="Grupo 77">
            <a:extLst>
              <a:ext uri="{FF2B5EF4-FFF2-40B4-BE49-F238E27FC236}">
                <a16:creationId xmlns:a16="http://schemas.microsoft.com/office/drawing/2014/main" id="{3A94419F-5F8A-4281-87D6-11B70C84756B}"/>
              </a:ext>
            </a:extLst>
          </p:cNvPr>
          <p:cNvGrpSpPr/>
          <p:nvPr/>
        </p:nvGrpSpPr>
        <p:grpSpPr>
          <a:xfrm>
            <a:off x="4690250" y="702094"/>
            <a:ext cx="3652262" cy="5458866"/>
            <a:chOff x="4761633" y="766689"/>
            <a:chExt cx="3652262" cy="5458866"/>
          </a:xfrm>
        </p:grpSpPr>
        <p:grpSp>
          <p:nvGrpSpPr>
            <p:cNvPr id="17" name="그룹 51">
              <a:extLst>
                <a:ext uri="{FF2B5EF4-FFF2-40B4-BE49-F238E27FC236}">
                  <a16:creationId xmlns:a16="http://schemas.microsoft.com/office/drawing/2014/main" id="{9F058D5A-7C6B-4398-92C9-4914040B4C3F}"/>
                </a:ext>
              </a:extLst>
            </p:cNvPr>
            <p:cNvGrpSpPr/>
            <p:nvPr/>
          </p:nvGrpSpPr>
          <p:grpSpPr>
            <a:xfrm>
              <a:off x="5896693" y="5028516"/>
              <a:ext cx="1390467" cy="1197039"/>
              <a:chOff x="7521194" y="5284915"/>
              <a:chExt cx="1137987" cy="979683"/>
            </a:xfrm>
          </p:grpSpPr>
          <p:grpSp>
            <p:nvGrpSpPr>
              <p:cNvPr id="18" name="Group 7">
                <a:extLst>
                  <a:ext uri="{FF2B5EF4-FFF2-40B4-BE49-F238E27FC236}">
                    <a16:creationId xmlns:a16="http://schemas.microsoft.com/office/drawing/2014/main" id="{337CF11C-A7B7-42ED-9596-0EBE90F41592}"/>
                  </a:ext>
                </a:extLst>
              </p:cNvPr>
              <p:cNvGrpSpPr/>
              <p:nvPr/>
            </p:nvGrpSpPr>
            <p:grpSpPr>
              <a:xfrm>
                <a:off x="7521194" y="5284915"/>
                <a:ext cx="1137987" cy="979683"/>
                <a:chOff x="5580112" y="4160675"/>
                <a:chExt cx="2016224" cy="1735751"/>
              </a:xfrm>
            </p:grpSpPr>
            <p:sp>
              <p:nvSpPr>
                <p:cNvPr id="20" name="Trapezoid 1">
                  <a:extLst>
                    <a:ext uri="{FF2B5EF4-FFF2-40B4-BE49-F238E27FC236}">
                      <a16:creationId xmlns:a16="http://schemas.microsoft.com/office/drawing/2014/main" id="{E027AFCB-06FF-4946-81A2-22BAD7312603}"/>
                    </a:ext>
                  </a:extLst>
                </p:cNvPr>
                <p:cNvSpPr/>
                <p:nvPr/>
              </p:nvSpPr>
              <p:spPr>
                <a:xfrm rot="10800000">
                  <a:off x="5796136" y="4653136"/>
                  <a:ext cx="1584176" cy="1243290"/>
                </a:xfrm>
                <a:custGeom>
                  <a:avLst/>
                  <a:gdLst>
                    <a:gd name="connsiteX0" fmla="*/ 0 w 1584176"/>
                    <a:gd name="connsiteY0" fmla="*/ 1216152 h 1216152"/>
                    <a:gd name="connsiteX1" fmla="*/ 304038 w 1584176"/>
                    <a:gd name="connsiteY1" fmla="*/ 0 h 1216152"/>
                    <a:gd name="connsiteX2" fmla="*/ 1280138 w 1584176"/>
                    <a:gd name="connsiteY2" fmla="*/ 0 h 1216152"/>
                    <a:gd name="connsiteX3" fmla="*/ 1584176 w 1584176"/>
                    <a:gd name="connsiteY3" fmla="*/ 1216152 h 1216152"/>
                    <a:gd name="connsiteX4" fmla="*/ 0 w 1584176"/>
                    <a:gd name="connsiteY4" fmla="*/ 1216152 h 1216152"/>
                    <a:gd name="connsiteX0" fmla="*/ 0 w 1584176"/>
                    <a:gd name="connsiteY0" fmla="*/ 1235792 h 1235792"/>
                    <a:gd name="connsiteX1" fmla="*/ 304038 w 1584176"/>
                    <a:gd name="connsiteY1" fmla="*/ 19640 h 1235792"/>
                    <a:gd name="connsiteX2" fmla="*/ 1280138 w 1584176"/>
                    <a:gd name="connsiteY2" fmla="*/ 19640 h 1235792"/>
                    <a:gd name="connsiteX3" fmla="*/ 1584176 w 1584176"/>
                    <a:gd name="connsiteY3" fmla="*/ 1235792 h 1235792"/>
                    <a:gd name="connsiteX4" fmla="*/ 0 w 1584176"/>
                    <a:gd name="connsiteY4" fmla="*/ 1235792 h 1235792"/>
                    <a:gd name="connsiteX0" fmla="*/ 0 w 1584176"/>
                    <a:gd name="connsiteY0" fmla="*/ 1243290 h 1243290"/>
                    <a:gd name="connsiteX1" fmla="*/ 304038 w 1584176"/>
                    <a:gd name="connsiteY1" fmla="*/ 27138 h 1243290"/>
                    <a:gd name="connsiteX2" fmla="*/ 1280138 w 1584176"/>
                    <a:gd name="connsiteY2" fmla="*/ 27138 h 1243290"/>
                    <a:gd name="connsiteX3" fmla="*/ 1584176 w 1584176"/>
                    <a:gd name="connsiteY3" fmla="*/ 1243290 h 1243290"/>
                    <a:gd name="connsiteX4" fmla="*/ 0 w 1584176"/>
                    <a:gd name="connsiteY4" fmla="*/ 1243290 h 124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243290">
                      <a:moveTo>
                        <a:pt x="0" y="1243290"/>
                      </a:moveTo>
                      <a:lnTo>
                        <a:pt x="304038" y="27138"/>
                      </a:lnTo>
                      <a:cubicBezTo>
                        <a:pt x="629405" y="-57"/>
                        <a:pt x="941174" y="-17053"/>
                        <a:pt x="1280138" y="27138"/>
                      </a:cubicBezTo>
                      <a:lnTo>
                        <a:pt x="1584176" y="1243290"/>
                      </a:lnTo>
                      <a:lnTo>
                        <a:pt x="0" y="1243290"/>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Trapezoid 6">
                  <a:extLst>
                    <a:ext uri="{FF2B5EF4-FFF2-40B4-BE49-F238E27FC236}">
                      <a16:creationId xmlns:a16="http://schemas.microsoft.com/office/drawing/2014/main" id="{FE7A54CB-C54E-44E6-BAC7-89C4AEFD643A}"/>
                    </a:ext>
                  </a:extLst>
                </p:cNvPr>
                <p:cNvSpPr/>
                <p:nvPr/>
              </p:nvSpPr>
              <p:spPr>
                <a:xfrm rot="10800000">
                  <a:off x="5580112" y="4312147"/>
                  <a:ext cx="2016224" cy="471979"/>
                </a:xfrm>
                <a:custGeom>
                  <a:avLst/>
                  <a:gdLst>
                    <a:gd name="connsiteX0" fmla="*/ 0 w 2016224"/>
                    <a:gd name="connsiteY0" fmla="*/ 360040 h 360040"/>
                    <a:gd name="connsiteX1" fmla="*/ 128109 w 2016224"/>
                    <a:gd name="connsiteY1" fmla="*/ 0 h 360040"/>
                    <a:gd name="connsiteX2" fmla="*/ 1888115 w 2016224"/>
                    <a:gd name="connsiteY2" fmla="*/ 0 h 360040"/>
                    <a:gd name="connsiteX3" fmla="*/ 2016224 w 2016224"/>
                    <a:gd name="connsiteY3" fmla="*/ 360040 h 360040"/>
                    <a:gd name="connsiteX4" fmla="*/ 0 w 2016224"/>
                    <a:gd name="connsiteY4" fmla="*/ 360040 h 360040"/>
                    <a:gd name="connsiteX0" fmla="*/ 0 w 2016224"/>
                    <a:gd name="connsiteY0" fmla="*/ 431046 h 431046"/>
                    <a:gd name="connsiteX1" fmla="*/ 128109 w 2016224"/>
                    <a:gd name="connsiteY1" fmla="*/ 71006 h 431046"/>
                    <a:gd name="connsiteX2" fmla="*/ 1888115 w 2016224"/>
                    <a:gd name="connsiteY2" fmla="*/ 71006 h 431046"/>
                    <a:gd name="connsiteX3" fmla="*/ 2016224 w 2016224"/>
                    <a:gd name="connsiteY3" fmla="*/ 431046 h 431046"/>
                    <a:gd name="connsiteX4" fmla="*/ 0 w 2016224"/>
                    <a:gd name="connsiteY4" fmla="*/ 431046 h 431046"/>
                    <a:gd name="connsiteX0" fmla="*/ 0 w 2016224"/>
                    <a:gd name="connsiteY0" fmla="*/ 458241 h 458241"/>
                    <a:gd name="connsiteX1" fmla="*/ 128109 w 2016224"/>
                    <a:gd name="connsiteY1" fmla="*/ 98201 h 458241"/>
                    <a:gd name="connsiteX2" fmla="*/ 1888115 w 2016224"/>
                    <a:gd name="connsiteY2" fmla="*/ 98201 h 458241"/>
                    <a:gd name="connsiteX3" fmla="*/ 2016224 w 2016224"/>
                    <a:gd name="connsiteY3" fmla="*/ 458241 h 458241"/>
                    <a:gd name="connsiteX4" fmla="*/ 0 w 2016224"/>
                    <a:gd name="connsiteY4" fmla="*/ 458241 h 458241"/>
                    <a:gd name="connsiteX0" fmla="*/ 0 w 2016224"/>
                    <a:gd name="connsiteY0" fmla="*/ 465296 h 465296"/>
                    <a:gd name="connsiteX1" fmla="*/ 128109 w 2016224"/>
                    <a:gd name="connsiteY1" fmla="*/ 105256 h 465296"/>
                    <a:gd name="connsiteX2" fmla="*/ 1888115 w 2016224"/>
                    <a:gd name="connsiteY2" fmla="*/ 105256 h 465296"/>
                    <a:gd name="connsiteX3" fmla="*/ 2016224 w 2016224"/>
                    <a:gd name="connsiteY3" fmla="*/ 465296 h 465296"/>
                    <a:gd name="connsiteX4" fmla="*/ 0 w 2016224"/>
                    <a:gd name="connsiteY4" fmla="*/ 465296 h 465296"/>
                    <a:gd name="connsiteX0" fmla="*/ 0 w 2016224"/>
                    <a:gd name="connsiteY0" fmla="*/ 471979 h 471979"/>
                    <a:gd name="connsiteX1" fmla="*/ 128109 w 2016224"/>
                    <a:gd name="connsiteY1" fmla="*/ 111939 h 471979"/>
                    <a:gd name="connsiteX2" fmla="*/ 1888115 w 2016224"/>
                    <a:gd name="connsiteY2" fmla="*/ 111939 h 471979"/>
                    <a:gd name="connsiteX3" fmla="*/ 2016224 w 2016224"/>
                    <a:gd name="connsiteY3" fmla="*/ 471979 h 471979"/>
                    <a:gd name="connsiteX4" fmla="*/ 0 w 2016224"/>
                    <a:gd name="connsiteY4" fmla="*/ 471979 h 47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24" h="471979">
                      <a:moveTo>
                        <a:pt x="0" y="471979"/>
                      </a:moveTo>
                      <a:lnTo>
                        <a:pt x="128109" y="111939"/>
                      </a:lnTo>
                      <a:cubicBezTo>
                        <a:pt x="572010" y="-7034"/>
                        <a:pt x="1260655" y="-64822"/>
                        <a:pt x="1888115" y="111939"/>
                      </a:cubicBezTo>
                      <a:lnTo>
                        <a:pt x="2016224" y="471979"/>
                      </a:lnTo>
                      <a:lnTo>
                        <a:pt x="0" y="4719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Oval 5">
                  <a:extLst>
                    <a:ext uri="{FF2B5EF4-FFF2-40B4-BE49-F238E27FC236}">
                      <a16:creationId xmlns:a16="http://schemas.microsoft.com/office/drawing/2014/main" id="{19995986-8EFE-46D5-A7B7-9A5BD9613554}"/>
                    </a:ext>
                  </a:extLst>
                </p:cNvPr>
                <p:cNvSpPr/>
                <p:nvPr/>
              </p:nvSpPr>
              <p:spPr>
                <a:xfrm>
                  <a:off x="5580223" y="4160675"/>
                  <a:ext cx="2016000" cy="3029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19" name="Chord 23">
                <a:extLst>
                  <a:ext uri="{FF2B5EF4-FFF2-40B4-BE49-F238E27FC236}">
                    <a16:creationId xmlns:a16="http://schemas.microsoft.com/office/drawing/2014/main" id="{3165888C-237D-4B23-B234-B3E1D1CD81E9}"/>
                  </a:ext>
                </a:extLst>
              </p:cNvPr>
              <p:cNvSpPr/>
              <p:nvPr/>
            </p:nvSpPr>
            <p:spPr>
              <a:xfrm>
                <a:off x="7788585" y="5306768"/>
                <a:ext cx="578589" cy="141955"/>
              </a:xfrm>
              <a:custGeom>
                <a:avLst/>
                <a:gdLst>
                  <a:gd name="connsiteX0" fmla="*/ 115433 w 914400"/>
                  <a:gd name="connsiteY0" fmla="*/ 153510 h 914400"/>
                  <a:gd name="connsiteX1" fmla="*/ 462323 w 914400"/>
                  <a:gd name="connsiteY1" fmla="*/ 28 h 914400"/>
                  <a:gd name="connsiteX2" fmla="*/ 805686 w 914400"/>
                  <a:gd name="connsiteY2" fmla="*/ 161244 h 914400"/>
                  <a:gd name="connsiteX3" fmla="*/ 115433 w 914400"/>
                  <a:gd name="connsiteY3" fmla="*/ 153510 h 914400"/>
                  <a:gd name="connsiteX0" fmla="*/ 0 w 723591"/>
                  <a:gd name="connsiteY0" fmla="*/ 177315 h 177532"/>
                  <a:gd name="connsiteX1" fmla="*/ 380228 w 723591"/>
                  <a:gd name="connsiteY1" fmla="*/ 21 h 177532"/>
                  <a:gd name="connsiteX2" fmla="*/ 723591 w 723591"/>
                  <a:gd name="connsiteY2" fmla="*/ 161237 h 177532"/>
                  <a:gd name="connsiteX3" fmla="*/ 0 w 723591"/>
                  <a:gd name="connsiteY3" fmla="*/ 177315 h 177532"/>
                  <a:gd name="connsiteX0" fmla="*/ 0 w 759310"/>
                  <a:gd name="connsiteY0" fmla="*/ 177315 h 185049"/>
                  <a:gd name="connsiteX1" fmla="*/ 380228 w 759310"/>
                  <a:gd name="connsiteY1" fmla="*/ 21 h 185049"/>
                  <a:gd name="connsiteX2" fmla="*/ 759310 w 759310"/>
                  <a:gd name="connsiteY2" fmla="*/ 185049 h 185049"/>
                  <a:gd name="connsiteX3" fmla="*/ 0 w 759310"/>
                  <a:gd name="connsiteY3" fmla="*/ 177315 h 185049"/>
                  <a:gd name="connsiteX0" fmla="*/ 0 w 759310"/>
                  <a:gd name="connsiteY0" fmla="*/ 177315 h 188144"/>
                  <a:gd name="connsiteX1" fmla="*/ 380228 w 759310"/>
                  <a:gd name="connsiteY1" fmla="*/ 21 h 188144"/>
                  <a:gd name="connsiteX2" fmla="*/ 759310 w 759310"/>
                  <a:gd name="connsiteY2" fmla="*/ 185049 h 188144"/>
                  <a:gd name="connsiteX3" fmla="*/ 0 w 759310"/>
                  <a:gd name="connsiteY3" fmla="*/ 177315 h 188144"/>
                  <a:gd name="connsiteX0" fmla="*/ 0 w 759310"/>
                  <a:gd name="connsiteY0" fmla="*/ 177315 h 191233"/>
                  <a:gd name="connsiteX1" fmla="*/ 380228 w 759310"/>
                  <a:gd name="connsiteY1" fmla="*/ 21 h 191233"/>
                  <a:gd name="connsiteX2" fmla="*/ 759310 w 759310"/>
                  <a:gd name="connsiteY2" fmla="*/ 185049 h 191233"/>
                  <a:gd name="connsiteX3" fmla="*/ 0 w 759310"/>
                  <a:gd name="connsiteY3" fmla="*/ 177315 h 191233"/>
                  <a:gd name="connsiteX0" fmla="*/ 0 w 759310"/>
                  <a:gd name="connsiteY0" fmla="*/ 177315 h 187572"/>
                  <a:gd name="connsiteX1" fmla="*/ 380228 w 759310"/>
                  <a:gd name="connsiteY1" fmla="*/ 21 h 187572"/>
                  <a:gd name="connsiteX2" fmla="*/ 759310 w 759310"/>
                  <a:gd name="connsiteY2" fmla="*/ 177905 h 187572"/>
                  <a:gd name="connsiteX3" fmla="*/ 0 w 759310"/>
                  <a:gd name="connsiteY3" fmla="*/ 177315 h 187572"/>
                  <a:gd name="connsiteX0" fmla="*/ 0 w 768835"/>
                  <a:gd name="connsiteY0" fmla="*/ 177315 h 188632"/>
                  <a:gd name="connsiteX1" fmla="*/ 380228 w 768835"/>
                  <a:gd name="connsiteY1" fmla="*/ 21 h 188632"/>
                  <a:gd name="connsiteX2" fmla="*/ 768835 w 768835"/>
                  <a:gd name="connsiteY2" fmla="*/ 180287 h 188632"/>
                  <a:gd name="connsiteX3" fmla="*/ 0 w 768835"/>
                  <a:gd name="connsiteY3" fmla="*/ 177315 h 188632"/>
                </a:gdLst>
                <a:ahLst/>
                <a:cxnLst>
                  <a:cxn ang="0">
                    <a:pos x="connsiteX0" y="connsiteY0"/>
                  </a:cxn>
                  <a:cxn ang="0">
                    <a:pos x="connsiteX1" y="connsiteY1"/>
                  </a:cxn>
                  <a:cxn ang="0">
                    <a:pos x="connsiteX2" y="connsiteY2"/>
                  </a:cxn>
                  <a:cxn ang="0">
                    <a:pos x="connsiteX3" y="connsiteY3"/>
                  </a:cxn>
                </a:cxnLst>
                <a:rect l="l" t="t" r="r" b="b"/>
                <a:pathLst>
                  <a:path w="768835" h="188632">
                    <a:moveTo>
                      <a:pt x="0" y="177315"/>
                    </a:moveTo>
                    <a:cubicBezTo>
                      <a:pt x="87950" y="78338"/>
                      <a:pt x="247828" y="-1462"/>
                      <a:pt x="380228" y="21"/>
                    </a:cubicBezTo>
                    <a:cubicBezTo>
                      <a:pt x="512627" y="1505"/>
                      <a:pt x="683125" y="79364"/>
                      <a:pt x="768835" y="180287"/>
                    </a:cubicBezTo>
                    <a:cubicBezTo>
                      <a:pt x="513351" y="189616"/>
                      <a:pt x="257866" y="194180"/>
                      <a:pt x="0" y="17731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3" name="그룹 2">
              <a:extLst>
                <a:ext uri="{FF2B5EF4-FFF2-40B4-BE49-F238E27FC236}">
                  <a16:creationId xmlns:a16="http://schemas.microsoft.com/office/drawing/2014/main" id="{6CF45F83-9DD8-4FF8-9651-D5EBB24990D1}"/>
                </a:ext>
              </a:extLst>
            </p:cNvPr>
            <p:cNvGrpSpPr/>
            <p:nvPr/>
          </p:nvGrpSpPr>
          <p:grpSpPr>
            <a:xfrm flipH="1">
              <a:off x="6479783" y="766689"/>
              <a:ext cx="1331990" cy="1606738"/>
              <a:chOff x="4601988" y="3272228"/>
              <a:chExt cx="1249054" cy="1606738"/>
            </a:xfrm>
            <a:solidFill>
              <a:srgbClr val="7030A0"/>
            </a:solidFill>
          </p:grpSpPr>
          <p:sp>
            <p:nvSpPr>
              <p:cNvPr id="24" name="Rounded Rectangle 15">
                <a:extLst>
                  <a:ext uri="{FF2B5EF4-FFF2-40B4-BE49-F238E27FC236}">
                    <a16:creationId xmlns:a16="http://schemas.microsoft.com/office/drawing/2014/main" id="{0292C7D6-969F-4280-882B-28A446D0EF5C}"/>
                  </a:ext>
                </a:extLst>
              </p:cNvPr>
              <p:cNvSpPr/>
              <p:nvPr/>
            </p:nvSpPr>
            <p:spPr>
              <a:xfrm rot="5400000">
                <a:off x="4696834" y="3724758"/>
                <a:ext cx="1462777" cy="845639"/>
              </a:xfrm>
              <a:custGeom>
                <a:avLst/>
                <a:gdLst/>
                <a:ahLst/>
                <a:cxnLst/>
                <a:rect l="l" t="t" r="r" b="b"/>
                <a:pathLst>
                  <a:path w="1462777" h="845639">
                    <a:moveTo>
                      <a:pt x="0" y="845639"/>
                    </a:moveTo>
                    <a:lnTo>
                      <a:pt x="0" y="406646"/>
                    </a:lnTo>
                    <a:cubicBezTo>
                      <a:pt x="0" y="182062"/>
                      <a:pt x="182062" y="0"/>
                      <a:pt x="406646" y="0"/>
                    </a:cubicBezTo>
                    <a:lnTo>
                      <a:pt x="1462777" y="0"/>
                    </a:lnTo>
                    <a:lnTo>
                      <a:pt x="1462777" y="222842"/>
                    </a:lnTo>
                    <a:lnTo>
                      <a:pt x="455196" y="222842"/>
                    </a:lnTo>
                    <a:cubicBezTo>
                      <a:pt x="326802" y="222842"/>
                      <a:pt x="222718" y="326926"/>
                      <a:pt x="222718" y="455320"/>
                    </a:cubicBezTo>
                    <a:lnTo>
                      <a:pt x="222718" y="845639"/>
                    </a:lnTo>
                    <a:close/>
                  </a:path>
                </a:pathLst>
              </a:custGeom>
              <a:grp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dirty="0"/>
              </a:p>
            </p:txBody>
          </p:sp>
          <p:sp>
            <p:nvSpPr>
              <p:cNvPr id="25" name="Isosceles Triangle 75">
                <a:extLst>
                  <a:ext uri="{FF2B5EF4-FFF2-40B4-BE49-F238E27FC236}">
                    <a16:creationId xmlns:a16="http://schemas.microsoft.com/office/drawing/2014/main" id="{179A0A0C-B89D-4D1F-A6D8-4871A0A3E642}"/>
                  </a:ext>
                </a:extLst>
              </p:cNvPr>
              <p:cNvSpPr/>
              <p:nvPr/>
            </p:nvSpPr>
            <p:spPr>
              <a:xfrm rot="16200000">
                <a:off x="4566185" y="3308031"/>
                <a:ext cx="519134" cy="447528"/>
              </a:xfrm>
              <a:prstGeom prst="triangle">
                <a:avLst/>
              </a:prstGeom>
              <a:grp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a:p>
            </p:txBody>
          </p:sp>
        </p:grpSp>
        <p:grpSp>
          <p:nvGrpSpPr>
            <p:cNvPr id="32" name="그룹 40">
              <a:extLst>
                <a:ext uri="{FF2B5EF4-FFF2-40B4-BE49-F238E27FC236}">
                  <a16:creationId xmlns:a16="http://schemas.microsoft.com/office/drawing/2014/main" id="{6BCA5C2F-D355-43F3-AA55-0F1AFED3AF2F}"/>
                </a:ext>
              </a:extLst>
            </p:cNvPr>
            <p:cNvGrpSpPr/>
            <p:nvPr/>
          </p:nvGrpSpPr>
          <p:grpSpPr>
            <a:xfrm>
              <a:off x="5374221" y="1776857"/>
              <a:ext cx="1341965" cy="1606738"/>
              <a:chOff x="4601988" y="3272228"/>
              <a:chExt cx="1249054" cy="1606738"/>
            </a:xfrm>
            <a:solidFill>
              <a:srgbClr val="00B050"/>
            </a:solidFill>
          </p:grpSpPr>
          <p:sp>
            <p:nvSpPr>
              <p:cNvPr id="33" name="Rounded Rectangle 15">
                <a:extLst>
                  <a:ext uri="{FF2B5EF4-FFF2-40B4-BE49-F238E27FC236}">
                    <a16:creationId xmlns:a16="http://schemas.microsoft.com/office/drawing/2014/main" id="{BA74BD38-8F82-48FB-8ED6-EDDF757ACF9D}"/>
                  </a:ext>
                </a:extLst>
              </p:cNvPr>
              <p:cNvSpPr/>
              <p:nvPr/>
            </p:nvSpPr>
            <p:spPr>
              <a:xfrm rot="5400000">
                <a:off x="4696834" y="3724758"/>
                <a:ext cx="1462777" cy="845639"/>
              </a:xfrm>
              <a:custGeom>
                <a:avLst/>
                <a:gdLst/>
                <a:ahLst/>
                <a:cxnLst/>
                <a:rect l="l" t="t" r="r" b="b"/>
                <a:pathLst>
                  <a:path w="1462777" h="845639">
                    <a:moveTo>
                      <a:pt x="0" y="845639"/>
                    </a:moveTo>
                    <a:lnTo>
                      <a:pt x="0" y="406646"/>
                    </a:lnTo>
                    <a:cubicBezTo>
                      <a:pt x="0" y="182062"/>
                      <a:pt x="182062" y="0"/>
                      <a:pt x="406646" y="0"/>
                    </a:cubicBezTo>
                    <a:lnTo>
                      <a:pt x="1462777" y="0"/>
                    </a:lnTo>
                    <a:lnTo>
                      <a:pt x="1462777" y="222842"/>
                    </a:lnTo>
                    <a:lnTo>
                      <a:pt x="455196" y="222842"/>
                    </a:lnTo>
                    <a:cubicBezTo>
                      <a:pt x="326802" y="222842"/>
                      <a:pt x="222718" y="326926"/>
                      <a:pt x="222718" y="455320"/>
                    </a:cubicBezTo>
                    <a:lnTo>
                      <a:pt x="222718" y="845639"/>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4" name="Isosceles Triangle 75">
                <a:extLst>
                  <a:ext uri="{FF2B5EF4-FFF2-40B4-BE49-F238E27FC236}">
                    <a16:creationId xmlns:a16="http://schemas.microsoft.com/office/drawing/2014/main" id="{736CC642-4F6E-4815-AA53-972A314DB3D1}"/>
                  </a:ext>
                </a:extLst>
              </p:cNvPr>
              <p:cNvSpPr/>
              <p:nvPr/>
            </p:nvSpPr>
            <p:spPr>
              <a:xfrm rot="16200000">
                <a:off x="4566185" y="3308031"/>
                <a:ext cx="519134" cy="44752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5" name="그룹 50">
              <a:extLst>
                <a:ext uri="{FF2B5EF4-FFF2-40B4-BE49-F238E27FC236}">
                  <a16:creationId xmlns:a16="http://schemas.microsoft.com/office/drawing/2014/main" id="{470DED34-F6A7-4BE3-8A27-F33E6FC891BC}"/>
                </a:ext>
              </a:extLst>
            </p:cNvPr>
            <p:cNvGrpSpPr/>
            <p:nvPr/>
          </p:nvGrpSpPr>
          <p:grpSpPr>
            <a:xfrm flipH="1">
              <a:off x="6479782" y="2172122"/>
              <a:ext cx="1368817" cy="1606738"/>
              <a:chOff x="4930968" y="3088958"/>
              <a:chExt cx="1249054" cy="1606738"/>
            </a:xfrm>
            <a:solidFill>
              <a:schemeClr val="accent4"/>
            </a:solidFill>
          </p:grpSpPr>
          <p:sp>
            <p:nvSpPr>
              <p:cNvPr id="36" name="Rounded Rectangle 15">
                <a:extLst>
                  <a:ext uri="{FF2B5EF4-FFF2-40B4-BE49-F238E27FC236}">
                    <a16:creationId xmlns:a16="http://schemas.microsoft.com/office/drawing/2014/main" id="{23A2B881-3290-40FC-BCBB-2413479B3066}"/>
                  </a:ext>
                </a:extLst>
              </p:cNvPr>
              <p:cNvSpPr/>
              <p:nvPr/>
            </p:nvSpPr>
            <p:spPr>
              <a:xfrm rot="5400000">
                <a:off x="5025814" y="3541488"/>
                <a:ext cx="1462777" cy="845639"/>
              </a:xfrm>
              <a:custGeom>
                <a:avLst/>
                <a:gdLst/>
                <a:ahLst/>
                <a:cxnLst/>
                <a:rect l="l" t="t" r="r" b="b"/>
                <a:pathLst>
                  <a:path w="1462777" h="845639">
                    <a:moveTo>
                      <a:pt x="0" y="845639"/>
                    </a:moveTo>
                    <a:lnTo>
                      <a:pt x="0" y="406646"/>
                    </a:lnTo>
                    <a:cubicBezTo>
                      <a:pt x="0" y="182062"/>
                      <a:pt x="182062" y="0"/>
                      <a:pt x="406646" y="0"/>
                    </a:cubicBezTo>
                    <a:lnTo>
                      <a:pt x="1462777" y="0"/>
                    </a:lnTo>
                    <a:lnTo>
                      <a:pt x="1462777" y="222842"/>
                    </a:lnTo>
                    <a:lnTo>
                      <a:pt x="455196" y="222842"/>
                    </a:lnTo>
                    <a:cubicBezTo>
                      <a:pt x="326802" y="222842"/>
                      <a:pt x="222718" y="326926"/>
                      <a:pt x="222718" y="455320"/>
                    </a:cubicBezTo>
                    <a:lnTo>
                      <a:pt x="222718" y="8456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7" name="Isosceles Triangle 75">
                <a:extLst>
                  <a:ext uri="{FF2B5EF4-FFF2-40B4-BE49-F238E27FC236}">
                    <a16:creationId xmlns:a16="http://schemas.microsoft.com/office/drawing/2014/main" id="{3D9D6771-C838-429F-93CA-9293D02D804D}"/>
                  </a:ext>
                </a:extLst>
              </p:cNvPr>
              <p:cNvSpPr/>
              <p:nvPr/>
            </p:nvSpPr>
            <p:spPr>
              <a:xfrm rot="16200000">
                <a:off x="4895165" y="3124761"/>
                <a:ext cx="519134" cy="44752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8" name="그룹 43">
              <a:extLst>
                <a:ext uri="{FF2B5EF4-FFF2-40B4-BE49-F238E27FC236}">
                  <a16:creationId xmlns:a16="http://schemas.microsoft.com/office/drawing/2014/main" id="{4BC15465-A1BE-466E-8772-685C1B691EB3}"/>
                </a:ext>
              </a:extLst>
            </p:cNvPr>
            <p:cNvGrpSpPr/>
            <p:nvPr/>
          </p:nvGrpSpPr>
          <p:grpSpPr>
            <a:xfrm>
              <a:off x="5396979" y="2868671"/>
              <a:ext cx="1319207" cy="1606738"/>
              <a:chOff x="4601988" y="3272228"/>
              <a:chExt cx="1249054" cy="1606738"/>
            </a:xfrm>
            <a:solidFill>
              <a:srgbClr val="00B0F0"/>
            </a:solidFill>
          </p:grpSpPr>
          <p:sp>
            <p:nvSpPr>
              <p:cNvPr id="39" name="Rounded Rectangle 15">
                <a:extLst>
                  <a:ext uri="{FF2B5EF4-FFF2-40B4-BE49-F238E27FC236}">
                    <a16:creationId xmlns:a16="http://schemas.microsoft.com/office/drawing/2014/main" id="{A5DAA9FC-58A6-4F80-BEE7-2692E0BE1022}"/>
                  </a:ext>
                </a:extLst>
              </p:cNvPr>
              <p:cNvSpPr/>
              <p:nvPr/>
            </p:nvSpPr>
            <p:spPr>
              <a:xfrm rot="5400000">
                <a:off x="4696834" y="3724758"/>
                <a:ext cx="1462777" cy="845639"/>
              </a:xfrm>
              <a:custGeom>
                <a:avLst/>
                <a:gdLst/>
                <a:ahLst/>
                <a:cxnLst/>
                <a:rect l="l" t="t" r="r" b="b"/>
                <a:pathLst>
                  <a:path w="1462777" h="845639">
                    <a:moveTo>
                      <a:pt x="0" y="845639"/>
                    </a:moveTo>
                    <a:lnTo>
                      <a:pt x="0" y="406646"/>
                    </a:lnTo>
                    <a:cubicBezTo>
                      <a:pt x="0" y="182062"/>
                      <a:pt x="182062" y="0"/>
                      <a:pt x="406646" y="0"/>
                    </a:cubicBezTo>
                    <a:lnTo>
                      <a:pt x="1462777" y="0"/>
                    </a:lnTo>
                    <a:lnTo>
                      <a:pt x="1462777" y="222842"/>
                    </a:lnTo>
                    <a:lnTo>
                      <a:pt x="455196" y="222842"/>
                    </a:lnTo>
                    <a:cubicBezTo>
                      <a:pt x="326802" y="222842"/>
                      <a:pt x="222718" y="326926"/>
                      <a:pt x="222718" y="455320"/>
                    </a:cubicBezTo>
                    <a:lnTo>
                      <a:pt x="222718" y="8456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0" name="Isosceles Triangle 75">
                <a:extLst>
                  <a:ext uri="{FF2B5EF4-FFF2-40B4-BE49-F238E27FC236}">
                    <a16:creationId xmlns:a16="http://schemas.microsoft.com/office/drawing/2014/main" id="{68042FC9-5FE6-48D5-8B9F-8859E522D764}"/>
                  </a:ext>
                </a:extLst>
              </p:cNvPr>
              <p:cNvSpPr/>
              <p:nvPr/>
            </p:nvSpPr>
            <p:spPr>
              <a:xfrm rot="16200000">
                <a:off x="4566185" y="3308031"/>
                <a:ext cx="519134" cy="44752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45" name="Round Same Side Corner Rectangle 11">
              <a:extLst>
                <a:ext uri="{FF2B5EF4-FFF2-40B4-BE49-F238E27FC236}">
                  <a16:creationId xmlns:a16="http://schemas.microsoft.com/office/drawing/2014/main" id="{3C5836AA-391D-4A08-BBEB-689F76D26844}"/>
                </a:ext>
              </a:extLst>
            </p:cNvPr>
            <p:cNvSpPr>
              <a:spLocks noChangeAspect="1"/>
            </p:cNvSpPr>
            <p:nvPr/>
          </p:nvSpPr>
          <p:spPr>
            <a:xfrm rot="11532448" flipH="1">
              <a:off x="4793810" y="4280296"/>
              <a:ext cx="459464" cy="39022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rgbClr val="F828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6" name="Rounded Rectangle 7">
              <a:extLst>
                <a:ext uri="{FF2B5EF4-FFF2-40B4-BE49-F238E27FC236}">
                  <a16:creationId xmlns:a16="http://schemas.microsoft.com/office/drawing/2014/main" id="{020D1C0B-AEEC-445C-BA03-584FEF8FAE15}"/>
                </a:ext>
              </a:extLst>
            </p:cNvPr>
            <p:cNvSpPr/>
            <p:nvPr/>
          </p:nvSpPr>
          <p:spPr>
            <a:xfrm>
              <a:off x="7960936" y="777467"/>
              <a:ext cx="288118" cy="444321"/>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7" name="Rectangle 21">
              <a:extLst>
                <a:ext uri="{FF2B5EF4-FFF2-40B4-BE49-F238E27FC236}">
                  <a16:creationId xmlns:a16="http://schemas.microsoft.com/office/drawing/2014/main" id="{CBF1EED5-2680-46F0-9DAB-4B6C57C37605}"/>
                </a:ext>
              </a:extLst>
            </p:cNvPr>
            <p:cNvSpPr/>
            <p:nvPr/>
          </p:nvSpPr>
          <p:spPr>
            <a:xfrm>
              <a:off x="4761633" y="3012487"/>
              <a:ext cx="574874" cy="332925"/>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Rounded Rectangle 20">
              <a:extLst>
                <a:ext uri="{FF2B5EF4-FFF2-40B4-BE49-F238E27FC236}">
                  <a16:creationId xmlns:a16="http://schemas.microsoft.com/office/drawing/2014/main" id="{2E53C3CF-B375-4886-9A4E-B5EF4F8309EC}"/>
                </a:ext>
              </a:extLst>
            </p:cNvPr>
            <p:cNvSpPr>
              <a:spLocks noChangeAspect="1"/>
            </p:cNvSpPr>
            <p:nvPr/>
          </p:nvSpPr>
          <p:spPr>
            <a:xfrm rot="2160000">
              <a:off x="7878605" y="2209987"/>
              <a:ext cx="438182" cy="47279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Freeform 32">
              <a:extLst>
                <a:ext uri="{FF2B5EF4-FFF2-40B4-BE49-F238E27FC236}">
                  <a16:creationId xmlns:a16="http://schemas.microsoft.com/office/drawing/2014/main" id="{A5499AB7-83E2-400A-99EC-6B89802CA5D1}"/>
                </a:ext>
              </a:extLst>
            </p:cNvPr>
            <p:cNvSpPr/>
            <p:nvPr/>
          </p:nvSpPr>
          <p:spPr>
            <a:xfrm>
              <a:off x="4799594" y="1812561"/>
              <a:ext cx="509496" cy="376385"/>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60" name="그룹 50">
              <a:extLst>
                <a:ext uri="{FF2B5EF4-FFF2-40B4-BE49-F238E27FC236}">
                  <a16:creationId xmlns:a16="http://schemas.microsoft.com/office/drawing/2014/main" id="{0FBD6F08-29F8-432F-B267-C6A2C0ADE9F7}"/>
                </a:ext>
              </a:extLst>
            </p:cNvPr>
            <p:cNvGrpSpPr/>
            <p:nvPr/>
          </p:nvGrpSpPr>
          <p:grpSpPr>
            <a:xfrm flipH="1">
              <a:off x="6465796" y="3195623"/>
              <a:ext cx="1368817" cy="1606738"/>
              <a:chOff x="4930968" y="3088958"/>
              <a:chExt cx="1249054" cy="1606738"/>
            </a:xfrm>
            <a:solidFill>
              <a:srgbClr val="16A085"/>
            </a:solidFill>
          </p:grpSpPr>
          <p:sp>
            <p:nvSpPr>
              <p:cNvPr id="61" name="Rounded Rectangle 15">
                <a:extLst>
                  <a:ext uri="{FF2B5EF4-FFF2-40B4-BE49-F238E27FC236}">
                    <a16:creationId xmlns:a16="http://schemas.microsoft.com/office/drawing/2014/main" id="{8986E976-EDEA-4792-8431-898B25998D67}"/>
                  </a:ext>
                </a:extLst>
              </p:cNvPr>
              <p:cNvSpPr/>
              <p:nvPr/>
            </p:nvSpPr>
            <p:spPr>
              <a:xfrm rot="5400000">
                <a:off x="5025814" y="3541488"/>
                <a:ext cx="1462777" cy="845639"/>
              </a:xfrm>
              <a:custGeom>
                <a:avLst/>
                <a:gdLst/>
                <a:ahLst/>
                <a:cxnLst/>
                <a:rect l="l" t="t" r="r" b="b"/>
                <a:pathLst>
                  <a:path w="1462777" h="845639">
                    <a:moveTo>
                      <a:pt x="0" y="845639"/>
                    </a:moveTo>
                    <a:lnTo>
                      <a:pt x="0" y="406646"/>
                    </a:lnTo>
                    <a:cubicBezTo>
                      <a:pt x="0" y="182062"/>
                      <a:pt x="182062" y="0"/>
                      <a:pt x="406646" y="0"/>
                    </a:cubicBezTo>
                    <a:lnTo>
                      <a:pt x="1462777" y="0"/>
                    </a:lnTo>
                    <a:lnTo>
                      <a:pt x="1462777" y="222842"/>
                    </a:lnTo>
                    <a:lnTo>
                      <a:pt x="455196" y="222842"/>
                    </a:lnTo>
                    <a:cubicBezTo>
                      <a:pt x="326802" y="222842"/>
                      <a:pt x="222718" y="326926"/>
                      <a:pt x="222718" y="455320"/>
                    </a:cubicBezTo>
                    <a:lnTo>
                      <a:pt x="222718" y="8456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2" name="Isosceles Triangle 75">
                <a:extLst>
                  <a:ext uri="{FF2B5EF4-FFF2-40B4-BE49-F238E27FC236}">
                    <a16:creationId xmlns:a16="http://schemas.microsoft.com/office/drawing/2014/main" id="{23D6E836-E406-418B-A7A0-636F1BB6BE2D}"/>
                  </a:ext>
                </a:extLst>
              </p:cNvPr>
              <p:cNvSpPr/>
              <p:nvPr/>
            </p:nvSpPr>
            <p:spPr>
              <a:xfrm rot="16200000">
                <a:off x="4895165" y="3124761"/>
                <a:ext cx="519134" cy="44752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65" name="Rectangle 9">
              <a:extLst>
                <a:ext uri="{FF2B5EF4-FFF2-40B4-BE49-F238E27FC236}">
                  <a16:creationId xmlns:a16="http://schemas.microsoft.com/office/drawing/2014/main" id="{719D8C68-0125-46A3-9706-8B9CBCE3F47D}"/>
                </a:ext>
              </a:extLst>
            </p:cNvPr>
            <p:cNvSpPr/>
            <p:nvPr/>
          </p:nvSpPr>
          <p:spPr>
            <a:xfrm>
              <a:off x="7923457" y="3195623"/>
              <a:ext cx="490438" cy="45164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41" name="그룹 49">
              <a:extLst>
                <a:ext uri="{FF2B5EF4-FFF2-40B4-BE49-F238E27FC236}">
                  <a16:creationId xmlns:a16="http://schemas.microsoft.com/office/drawing/2014/main" id="{46E11E4E-98AF-46F9-B620-3CBF07F1FFD8}"/>
                </a:ext>
              </a:extLst>
            </p:cNvPr>
            <p:cNvGrpSpPr/>
            <p:nvPr/>
          </p:nvGrpSpPr>
          <p:grpSpPr>
            <a:xfrm>
              <a:off x="5386821" y="4190077"/>
              <a:ext cx="1315835" cy="848423"/>
              <a:chOff x="4930968" y="4463965"/>
              <a:chExt cx="1241955" cy="974654"/>
            </a:xfrm>
            <a:solidFill>
              <a:srgbClr val="F828D0"/>
            </a:solidFill>
          </p:grpSpPr>
          <p:sp>
            <p:nvSpPr>
              <p:cNvPr id="42" name="Rounded Rectangle 15">
                <a:extLst>
                  <a:ext uri="{FF2B5EF4-FFF2-40B4-BE49-F238E27FC236}">
                    <a16:creationId xmlns:a16="http://schemas.microsoft.com/office/drawing/2014/main" id="{76CACD79-5E5C-443A-82BC-8B04AF24F133}"/>
                  </a:ext>
                </a:extLst>
              </p:cNvPr>
              <p:cNvSpPr/>
              <p:nvPr/>
            </p:nvSpPr>
            <p:spPr>
              <a:xfrm rot="5400000">
                <a:off x="5264269" y="4529966"/>
                <a:ext cx="828889" cy="988418"/>
              </a:xfrm>
              <a:custGeom>
                <a:avLst/>
                <a:gdLst/>
                <a:ahLst/>
                <a:cxnLst/>
                <a:rect l="l" t="t" r="r" b="b"/>
                <a:pathLst>
                  <a:path w="694060" h="935571">
                    <a:moveTo>
                      <a:pt x="0" y="406646"/>
                    </a:moveTo>
                    <a:lnTo>
                      <a:pt x="0" y="935571"/>
                    </a:lnTo>
                    <a:lnTo>
                      <a:pt x="211832" y="935571"/>
                    </a:lnTo>
                    <a:lnTo>
                      <a:pt x="211832" y="444434"/>
                    </a:lnTo>
                    <a:cubicBezTo>
                      <a:pt x="211832" y="316040"/>
                      <a:pt x="315916" y="211956"/>
                      <a:pt x="444310" y="211956"/>
                    </a:cubicBezTo>
                    <a:lnTo>
                      <a:pt x="694060" y="211956"/>
                    </a:lnTo>
                    <a:lnTo>
                      <a:pt x="694060" y="0"/>
                    </a:lnTo>
                    <a:lnTo>
                      <a:pt x="406646" y="0"/>
                    </a:lnTo>
                    <a:cubicBezTo>
                      <a:pt x="182062" y="0"/>
                      <a:pt x="0" y="182062"/>
                      <a:pt x="0" y="4066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0070C0"/>
                  </a:solidFill>
                </a:endParaRPr>
              </a:p>
            </p:txBody>
          </p:sp>
          <p:sp>
            <p:nvSpPr>
              <p:cNvPr id="43" name="Isosceles Triangle 74">
                <a:extLst>
                  <a:ext uri="{FF2B5EF4-FFF2-40B4-BE49-F238E27FC236}">
                    <a16:creationId xmlns:a16="http://schemas.microsoft.com/office/drawing/2014/main" id="{102D267F-F0B4-42BE-B2F1-24F32909EE74}"/>
                  </a:ext>
                </a:extLst>
              </p:cNvPr>
              <p:cNvSpPr/>
              <p:nvPr/>
            </p:nvSpPr>
            <p:spPr>
              <a:xfrm rot="16200000" flipH="1">
                <a:off x="4895165" y="4499768"/>
                <a:ext cx="519134" cy="44752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0070C0"/>
                  </a:solidFill>
                </a:endParaRPr>
              </a:p>
            </p:txBody>
          </p:sp>
        </p:grpSp>
      </p:grpSp>
    </p:spTree>
    <p:extLst>
      <p:ext uri="{BB962C8B-B14F-4D97-AF65-F5344CB8AC3E}">
        <p14:creationId xmlns:p14="http://schemas.microsoft.com/office/powerpoint/2010/main" val="26050384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a:extLst>
              <a:ext uri="{FF2B5EF4-FFF2-40B4-BE49-F238E27FC236}">
                <a16:creationId xmlns:a16="http://schemas.microsoft.com/office/drawing/2014/main" id="{766048CB-8502-43C2-8CD3-5416F6597F15}"/>
              </a:ext>
            </a:extLst>
          </p:cNvPr>
          <p:cNvSpPr/>
          <p:nvPr/>
        </p:nvSpPr>
        <p:spPr>
          <a:xfrm>
            <a:off x="0" y="5932066"/>
            <a:ext cx="12190413" cy="9259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7" name="Group 30">
            <a:extLst>
              <a:ext uri="{FF2B5EF4-FFF2-40B4-BE49-F238E27FC236}">
                <a16:creationId xmlns:a16="http://schemas.microsoft.com/office/drawing/2014/main" id="{F8D0D7B6-B861-4D3F-807C-3A7BD6CB2143}"/>
              </a:ext>
            </a:extLst>
          </p:cNvPr>
          <p:cNvGrpSpPr/>
          <p:nvPr/>
        </p:nvGrpSpPr>
        <p:grpSpPr>
          <a:xfrm>
            <a:off x="75668" y="-24893"/>
            <a:ext cx="5587490" cy="1200328"/>
            <a:chOff x="3659401" y="1564832"/>
            <a:chExt cx="1663577" cy="1405835"/>
          </a:xfrm>
          <a:solidFill>
            <a:schemeClr val="accent3"/>
          </a:solidFill>
        </p:grpSpPr>
        <p:sp>
          <p:nvSpPr>
            <p:cNvPr id="9" name="Rectangle 4">
              <a:extLst>
                <a:ext uri="{FF2B5EF4-FFF2-40B4-BE49-F238E27FC236}">
                  <a16:creationId xmlns:a16="http://schemas.microsoft.com/office/drawing/2014/main" id="{C3488D74-1766-461D-838E-DF85C0278471}"/>
                </a:ext>
              </a:extLst>
            </p:cNvPr>
            <p:cNvSpPr/>
            <p:nvPr/>
          </p:nvSpPr>
          <p:spPr>
            <a:xfrm>
              <a:off x="3659401" y="1564832"/>
              <a:ext cx="1663577" cy="1080443"/>
            </a:xfrm>
            <a:prstGeom prst="rect">
              <a:avLst/>
            </a:prstGeom>
            <a:grpFill/>
            <a:ln>
              <a:solidFill>
                <a:schemeClr val="accent6">
                  <a:lumMod val="60000"/>
                  <a:lumOff val="40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0" name="Isosceles Triangle 9">
              <a:extLst>
                <a:ext uri="{FF2B5EF4-FFF2-40B4-BE49-F238E27FC236}">
                  <a16:creationId xmlns:a16="http://schemas.microsoft.com/office/drawing/2014/main" id="{BD08EF58-A3CA-47E7-9B6F-490B5D78B9AA}"/>
                </a:ext>
              </a:extLst>
            </p:cNvPr>
            <p:cNvSpPr/>
            <p:nvPr/>
          </p:nvSpPr>
          <p:spPr>
            <a:xfrm rot="10800000" flipH="1">
              <a:off x="4401262" y="2663429"/>
              <a:ext cx="921716" cy="307238"/>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402336 w 1060704"/>
                <a:gd name="connsiteY0" fmla="*/ 921715 h 921715"/>
                <a:gd name="connsiteX1" fmla="*/ 0 w 1060704"/>
                <a:gd name="connsiteY1" fmla="*/ 0 h 921715"/>
                <a:gd name="connsiteX2" fmla="*/ 1060704 w 1060704"/>
                <a:gd name="connsiteY2" fmla="*/ 914400 h 921715"/>
                <a:gd name="connsiteX3" fmla="*/ 402336 w 1060704"/>
                <a:gd name="connsiteY3" fmla="*/ 921715 h 921715"/>
                <a:gd name="connsiteX0" fmla="*/ 263348 w 921716"/>
                <a:gd name="connsiteY0" fmla="*/ 307238 h 307238"/>
                <a:gd name="connsiteX1" fmla="*/ 0 w 921716"/>
                <a:gd name="connsiteY1" fmla="*/ 0 h 307238"/>
                <a:gd name="connsiteX2" fmla="*/ 921716 w 921716"/>
                <a:gd name="connsiteY2" fmla="*/ 299923 h 307238"/>
                <a:gd name="connsiteX3" fmla="*/ 263348 w 921716"/>
                <a:gd name="connsiteY3" fmla="*/ 307238 h 307238"/>
              </a:gdLst>
              <a:ahLst/>
              <a:cxnLst>
                <a:cxn ang="0">
                  <a:pos x="connsiteX0" y="connsiteY0"/>
                </a:cxn>
                <a:cxn ang="0">
                  <a:pos x="connsiteX1" y="connsiteY1"/>
                </a:cxn>
                <a:cxn ang="0">
                  <a:pos x="connsiteX2" y="connsiteY2"/>
                </a:cxn>
                <a:cxn ang="0">
                  <a:pos x="connsiteX3" y="connsiteY3"/>
                </a:cxn>
              </a:cxnLst>
              <a:rect l="l" t="t" r="r" b="b"/>
              <a:pathLst>
                <a:path w="921716" h="307238">
                  <a:moveTo>
                    <a:pt x="263348" y="307238"/>
                  </a:moveTo>
                  <a:lnTo>
                    <a:pt x="0" y="0"/>
                  </a:lnTo>
                  <a:lnTo>
                    <a:pt x="921716" y="299923"/>
                  </a:lnTo>
                  <a:lnTo>
                    <a:pt x="263348" y="307238"/>
                  </a:lnTo>
                  <a:close/>
                </a:path>
              </a:pathLst>
            </a:custGeom>
            <a:grpFill/>
            <a:ln>
              <a:solidFill>
                <a:schemeClr val="accent6">
                  <a:lumMod val="60000"/>
                  <a:lumOff val="40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23" name="Chord 14">
            <a:extLst>
              <a:ext uri="{FF2B5EF4-FFF2-40B4-BE49-F238E27FC236}">
                <a16:creationId xmlns:a16="http://schemas.microsoft.com/office/drawing/2014/main" id="{A90546CE-2468-4A67-9ABF-82A0C29F12ED}"/>
              </a:ext>
            </a:extLst>
          </p:cNvPr>
          <p:cNvSpPr/>
          <p:nvPr/>
        </p:nvSpPr>
        <p:spPr>
          <a:xfrm>
            <a:off x="136390" y="4575210"/>
            <a:ext cx="847806" cy="810266"/>
          </a:xfrm>
          <a:custGeom>
            <a:avLst/>
            <a:gdLst/>
            <a:ahLst/>
            <a:cxnLst/>
            <a:rect l="l" t="t" r="r" b="b"/>
            <a:pathLst>
              <a:path w="2326624" h="2613114">
                <a:moveTo>
                  <a:pt x="2120961" y="161090"/>
                </a:moveTo>
                <a:cubicBezTo>
                  <a:pt x="2054048" y="153768"/>
                  <a:pt x="1951447" y="247149"/>
                  <a:pt x="1815565" y="379301"/>
                </a:cubicBezTo>
                <a:lnTo>
                  <a:pt x="1815565" y="914189"/>
                </a:lnTo>
                <a:lnTo>
                  <a:pt x="1812022" y="914189"/>
                </a:lnTo>
                <a:cubicBezTo>
                  <a:pt x="1807592" y="1011082"/>
                  <a:pt x="1792201" y="1103630"/>
                  <a:pt x="1767490" y="1189471"/>
                </a:cubicBezTo>
                <a:cubicBezTo>
                  <a:pt x="1907904" y="1255373"/>
                  <a:pt x="2005523" y="1182535"/>
                  <a:pt x="2079587" y="1079714"/>
                </a:cubicBezTo>
                <a:cubicBezTo>
                  <a:pt x="2155039" y="974966"/>
                  <a:pt x="2212284" y="748514"/>
                  <a:pt x="2212003" y="557796"/>
                </a:cubicBezTo>
                <a:cubicBezTo>
                  <a:pt x="2219908" y="279261"/>
                  <a:pt x="2188744" y="168506"/>
                  <a:pt x="2120961" y="161090"/>
                </a:cubicBezTo>
                <a:close/>
                <a:moveTo>
                  <a:pt x="205663" y="161090"/>
                </a:moveTo>
                <a:cubicBezTo>
                  <a:pt x="137880" y="168506"/>
                  <a:pt x="106717" y="279261"/>
                  <a:pt x="114621" y="557796"/>
                </a:cubicBezTo>
                <a:cubicBezTo>
                  <a:pt x="114340" y="748514"/>
                  <a:pt x="171585" y="974966"/>
                  <a:pt x="247037" y="1079714"/>
                </a:cubicBezTo>
                <a:cubicBezTo>
                  <a:pt x="321347" y="1182876"/>
                  <a:pt x="419370" y="1255856"/>
                  <a:pt x="560574" y="1188912"/>
                </a:cubicBezTo>
                <a:cubicBezTo>
                  <a:pt x="536003" y="1103130"/>
                  <a:pt x="520770" y="1010753"/>
                  <a:pt x="516493" y="914189"/>
                </a:cubicBezTo>
                <a:lnTo>
                  <a:pt x="512380" y="914189"/>
                </a:lnTo>
                <a:lnTo>
                  <a:pt x="512380" y="380558"/>
                </a:lnTo>
                <a:cubicBezTo>
                  <a:pt x="375835" y="247749"/>
                  <a:pt x="272792" y="153745"/>
                  <a:pt x="205663" y="161090"/>
                </a:cubicBezTo>
                <a:close/>
                <a:moveTo>
                  <a:pt x="187901" y="405"/>
                </a:moveTo>
                <a:cubicBezTo>
                  <a:pt x="292999" y="8780"/>
                  <a:pt x="420845" y="145098"/>
                  <a:pt x="512380" y="220481"/>
                </a:cubicBezTo>
                <a:lnTo>
                  <a:pt x="512380" y="152613"/>
                </a:lnTo>
                <a:cubicBezTo>
                  <a:pt x="489279" y="144263"/>
                  <a:pt x="472890" y="120340"/>
                  <a:pt x="472890" y="92234"/>
                </a:cubicBezTo>
                <a:cubicBezTo>
                  <a:pt x="472890" y="56482"/>
                  <a:pt x="499411" y="27498"/>
                  <a:pt x="532125" y="27498"/>
                </a:cubicBezTo>
                <a:lnTo>
                  <a:pt x="1795820" y="27498"/>
                </a:lnTo>
                <a:cubicBezTo>
                  <a:pt x="1828534" y="27498"/>
                  <a:pt x="1855056" y="56482"/>
                  <a:pt x="1855056" y="92234"/>
                </a:cubicBezTo>
                <a:cubicBezTo>
                  <a:pt x="1855056" y="120340"/>
                  <a:pt x="1838666" y="144263"/>
                  <a:pt x="1815565" y="152613"/>
                </a:cubicBezTo>
                <a:lnTo>
                  <a:pt x="1815565" y="219332"/>
                </a:lnTo>
                <a:cubicBezTo>
                  <a:pt x="1907032" y="143766"/>
                  <a:pt x="2034140" y="8738"/>
                  <a:pt x="2138723" y="405"/>
                </a:cubicBezTo>
                <a:cubicBezTo>
                  <a:pt x="2245413" y="-8097"/>
                  <a:pt x="2328660" y="115252"/>
                  <a:pt x="2326587" y="567919"/>
                </a:cubicBezTo>
                <a:cubicBezTo>
                  <a:pt x="2322440" y="807927"/>
                  <a:pt x="2258321" y="1045957"/>
                  <a:pt x="2156964" y="1168071"/>
                </a:cubicBezTo>
                <a:cubicBezTo>
                  <a:pt x="2057111" y="1288374"/>
                  <a:pt x="1909480" y="1389985"/>
                  <a:pt x="1727011" y="1303847"/>
                </a:cubicBezTo>
                <a:cubicBezTo>
                  <a:pt x="1643683" y="1506550"/>
                  <a:pt x="1504521" y="1658222"/>
                  <a:pt x="1338762" y="1720102"/>
                </a:cubicBezTo>
                <a:lnTo>
                  <a:pt x="1338762" y="1827101"/>
                </a:lnTo>
                <a:cubicBezTo>
                  <a:pt x="1363316" y="1833262"/>
                  <a:pt x="1381170" y="1857539"/>
                  <a:pt x="1381170" y="1886373"/>
                </a:cubicBezTo>
                <a:lnTo>
                  <a:pt x="1381170" y="2136535"/>
                </a:lnTo>
                <a:cubicBezTo>
                  <a:pt x="1381170" y="2165370"/>
                  <a:pt x="1363316" y="2189646"/>
                  <a:pt x="1338762" y="2195808"/>
                </a:cubicBezTo>
                <a:lnTo>
                  <a:pt x="1338762" y="2277702"/>
                </a:lnTo>
                <a:cubicBezTo>
                  <a:pt x="1338762" y="2288097"/>
                  <a:pt x="1336442" y="2297900"/>
                  <a:pt x="1331718" y="2306174"/>
                </a:cubicBezTo>
                <a:cubicBezTo>
                  <a:pt x="1618963" y="2325003"/>
                  <a:pt x="1828069" y="2390705"/>
                  <a:pt x="1843627" y="2469098"/>
                </a:cubicBezTo>
                <a:lnTo>
                  <a:pt x="1841187" y="2469098"/>
                </a:lnTo>
                <a:lnTo>
                  <a:pt x="1841187" y="2613114"/>
                </a:lnTo>
                <a:lnTo>
                  <a:pt x="473035" y="2613114"/>
                </a:lnTo>
                <a:lnTo>
                  <a:pt x="473035" y="2469098"/>
                </a:lnTo>
                <a:lnTo>
                  <a:pt x="470659" y="2469098"/>
                </a:lnTo>
                <a:cubicBezTo>
                  <a:pt x="486099" y="2389612"/>
                  <a:pt x="701025" y="2322977"/>
                  <a:pt x="995732" y="2305371"/>
                </a:cubicBezTo>
                <a:cubicBezTo>
                  <a:pt x="991352" y="2297246"/>
                  <a:pt x="989183" y="2287751"/>
                  <a:pt x="989183" y="2277702"/>
                </a:cubicBezTo>
                <a:lnTo>
                  <a:pt x="989183" y="2195808"/>
                </a:lnTo>
                <a:cubicBezTo>
                  <a:pt x="964630" y="2189646"/>
                  <a:pt x="946775" y="2165370"/>
                  <a:pt x="946775" y="2136535"/>
                </a:cubicBezTo>
                <a:lnTo>
                  <a:pt x="946775" y="1886373"/>
                </a:lnTo>
                <a:cubicBezTo>
                  <a:pt x="946775" y="1857539"/>
                  <a:pt x="964630" y="1833262"/>
                  <a:pt x="989183" y="1827101"/>
                </a:cubicBezTo>
                <a:lnTo>
                  <a:pt x="989183" y="1720560"/>
                </a:lnTo>
                <a:cubicBezTo>
                  <a:pt x="822949" y="1658288"/>
                  <a:pt x="683935" y="1506034"/>
                  <a:pt x="600908" y="1303358"/>
                </a:cubicBezTo>
                <a:cubicBezTo>
                  <a:pt x="417821" y="1390451"/>
                  <a:pt x="269743" y="1288649"/>
                  <a:pt x="169660" y="1168071"/>
                </a:cubicBezTo>
                <a:cubicBezTo>
                  <a:pt x="68303" y="1045957"/>
                  <a:pt x="4184" y="807927"/>
                  <a:pt x="38" y="567919"/>
                </a:cubicBezTo>
                <a:cubicBezTo>
                  <a:pt x="-2036" y="115252"/>
                  <a:pt x="81211" y="-8097"/>
                  <a:pt x="187901" y="405"/>
                </a:cubicBezTo>
                <a:close/>
              </a:path>
            </a:pathLst>
          </a:custGeom>
          <a:solidFill>
            <a:schemeClr val="accent6">
              <a:lumMod val="60000"/>
              <a:lumOff val="40000"/>
            </a:schemeClr>
          </a:solidFill>
          <a:ln>
            <a:solidFill>
              <a:schemeClr val="accent6">
                <a:lumMod val="60000"/>
                <a:lumOff val="40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b="1" dirty="0">
              <a:solidFill>
                <a:schemeClr val="bg2">
                  <a:lumMod val="10000"/>
                </a:schemeClr>
              </a:solidFill>
              <a:effectLst>
                <a:outerShdw blurRad="38100" dist="38100" dir="2700000" algn="tl">
                  <a:srgbClr val="000000">
                    <a:alpha val="43137"/>
                  </a:srgbClr>
                </a:outerShdw>
              </a:effectLst>
            </a:endParaRPr>
          </a:p>
        </p:txBody>
      </p:sp>
      <p:sp>
        <p:nvSpPr>
          <p:cNvPr id="24" name="CuadroTexto 23">
            <a:extLst>
              <a:ext uri="{FF2B5EF4-FFF2-40B4-BE49-F238E27FC236}">
                <a16:creationId xmlns:a16="http://schemas.microsoft.com/office/drawing/2014/main" id="{E8E3CE5A-2337-4D55-99BA-D21EC101B995}"/>
              </a:ext>
            </a:extLst>
          </p:cNvPr>
          <p:cNvSpPr txBox="1"/>
          <p:nvPr/>
        </p:nvSpPr>
        <p:spPr>
          <a:xfrm>
            <a:off x="1144786" y="4694189"/>
            <a:ext cx="3707297" cy="1169551"/>
          </a:xfrm>
          <a:prstGeom prst="rect">
            <a:avLst/>
          </a:prstGeom>
          <a:solidFill>
            <a:schemeClr val="accent6">
              <a:lumMod val="60000"/>
              <a:lumOff val="40000"/>
            </a:schemeClr>
          </a:solidFill>
          <a:ln>
            <a:solidFill>
              <a:schemeClr val="accent6">
                <a:lumMod val="60000"/>
                <a:lumOff val="40000"/>
              </a:schemeClr>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s-EC" sz="14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Determinar la incidencia de los costos de los servicios FINTECH en el ingreso familiar de las personas en relación de dependencia del del Distrito Metropolitano de Quito. </a:t>
            </a:r>
            <a:r>
              <a:rPr lang="es-EC"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5" name="Rectángulo 24">
            <a:extLst>
              <a:ext uri="{FF2B5EF4-FFF2-40B4-BE49-F238E27FC236}">
                <a16:creationId xmlns:a16="http://schemas.microsoft.com/office/drawing/2014/main" id="{BA9C129B-10E7-420C-8AD7-9ACAB80F5231}"/>
              </a:ext>
            </a:extLst>
          </p:cNvPr>
          <p:cNvSpPr/>
          <p:nvPr/>
        </p:nvSpPr>
        <p:spPr>
          <a:xfrm>
            <a:off x="75668" y="5853285"/>
            <a:ext cx="1082348" cy="923330"/>
          </a:xfrm>
          <a:prstGeom prst="rect">
            <a:avLst/>
          </a:prstGeom>
          <a:noFill/>
        </p:spPr>
        <p:txBody>
          <a:bodyPr wrap="none" lIns="91440" tIns="45720" rIns="91440" bIns="45720">
            <a:spAutoFit/>
          </a:bodyPr>
          <a:lstStyle/>
          <a:p>
            <a:pPr algn="ctr"/>
            <a:r>
              <a:rPr lang="es-ES" sz="5400" b="1" spc="50" dirty="0">
                <a:ln w="9525" cmpd="sng">
                  <a:solidFill>
                    <a:schemeClr val="accent1"/>
                  </a:solidFill>
                  <a:prstDash val="solid"/>
                </a:ln>
                <a:solidFill>
                  <a:srgbClr val="70AD47">
                    <a:tint val="1000"/>
                  </a:srgbClr>
                </a:solidFill>
                <a:effectLst>
                  <a:glow rad="38100">
                    <a:schemeClr val="accent1">
                      <a:alpha val="40000"/>
                    </a:schemeClr>
                  </a:glow>
                </a:effectLst>
              </a:rPr>
              <a:t>H6</a:t>
            </a:r>
            <a:endParaRPr lang="es-E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6" name="CuadroTexto 25">
            <a:extLst>
              <a:ext uri="{FF2B5EF4-FFF2-40B4-BE49-F238E27FC236}">
                <a16:creationId xmlns:a16="http://schemas.microsoft.com/office/drawing/2014/main" id="{FAE499A4-49EA-4988-9F11-C2C3875D49E5}"/>
              </a:ext>
            </a:extLst>
          </p:cNvPr>
          <p:cNvSpPr txBox="1"/>
          <p:nvPr/>
        </p:nvSpPr>
        <p:spPr>
          <a:xfrm>
            <a:off x="1144786" y="5954246"/>
            <a:ext cx="3384376" cy="738664"/>
          </a:xfrm>
          <a:prstGeom prst="rect">
            <a:avLst/>
          </a:prstGeom>
          <a:noFill/>
        </p:spPr>
        <p:txBody>
          <a:bodyPr wrap="square">
            <a:spAutoFit/>
          </a:bodyPr>
          <a:lstStyle/>
          <a:p>
            <a:r>
              <a:rPr lang="es-EC" sz="1400" dirty="0">
                <a:solidFill>
                  <a:schemeClr val="bg2">
                    <a:lumMod val="10000"/>
                  </a:schemeClr>
                </a:solidFill>
                <a:effectLst/>
                <a:latin typeface="Times New Roman" panose="02020603050405020304" pitchFamily="18" charset="0"/>
                <a:ea typeface="Calibri" panose="020F0502020204030204" pitchFamily="34" charset="0"/>
              </a:rPr>
              <a:t>Del ingreso familiar más del 5 % se destina al gasto por transacciones de servicios FINTECH.</a:t>
            </a:r>
            <a:endParaRPr lang="es-EC" sz="1400" dirty="0">
              <a:solidFill>
                <a:schemeClr val="bg2">
                  <a:lumMod val="10000"/>
                </a:schemeClr>
              </a:solidFill>
            </a:endParaRPr>
          </a:p>
        </p:txBody>
      </p:sp>
      <p:sp>
        <p:nvSpPr>
          <p:cNvPr id="53" name="Rounded Rectangle 7">
            <a:extLst>
              <a:ext uri="{FF2B5EF4-FFF2-40B4-BE49-F238E27FC236}">
                <a16:creationId xmlns:a16="http://schemas.microsoft.com/office/drawing/2014/main" id="{29DF2ABE-152F-41FB-94C4-6EF24BB9373F}"/>
              </a:ext>
            </a:extLst>
          </p:cNvPr>
          <p:cNvSpPr/>
          <p:nvPr/>
        </p:nvSpPr>
        <p:spPr>
          <a:xfrm>
            <a:off x="256931" y="217800"/>
            <a:ext cx="359911" cy="517902"/>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43" name="Picture 26" descr="El cosito del visto (@elcositodlvisto) | Twitter">
            <a:extLst>
              <a:ext uri="{FF2B5EF4-FFF2-40B4-BE49-F238E27FC236}">
                <a16:creationId xmlns:a16="http://schemas.microsoft.com/office/drawing/2014/main" id="{CF551930-3E2A-49F2-BD50-32379D87E5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6398" y="6080322"/>
            <a:ext cx="691369" cy="69136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Gráfico 18">
            <a:extLst>
              <a:ext uri="{FF2B5EF4-FFF2-40B4-BE49-F238E27FC236}">
                <a16:creationId xmlns:a16="http://schemas.microsoft.com/office/drawing/2014/main" id="{F8268A0A-F490-4734-91FC-8EE0C754ABB1}"/>
              </a:ext>
            </a:extLst>
          </p:cNvPr>
          <p:cNvGraphicFramePr/>
          <p:nvPr/>
        </p:nvGraphicFramePr>
        <p:xfrm>
          <a:off x="0" y="1343441"/>
          <a:ext cx="8618300" cy="3495445"/>
        </p:xfrm>
        <a:graphic>
          <a:graphicData uri="http://schemas.openxmlformats.org/drawingml/2006/chart">
            <c:chart xmlns:c="http://schemas.openxmlformats.org/drawingml/2006/chart" xmlns:r="http://schemas.openxmlformats.org/officeDocument/2006/relationships" r:id="rId4"/>
          </a:graphicData>
        </a:graphic>
      </p:graphicFrame>
      <p:sp>
        <p:nvSpPr>
          <p:cNvPr id="21" name="CuadroTexto 20">
            <a:extLst>
              <a:ext uri="{FF2B5EF4-FFF2-40B4-BE49-F238E27FC236}">
                <a16:creationId xmlns:a16="http://schemas.microsoft.com/office/drawing/2014/main" id="{47699F24-962F-4ACF-A8D0-B4797251E368}"/>
              </a:ext>
            </a:extLst>
          </p:cNvPr>
          <p:cNvSpPr txBox="1"/>
          <p:nvPr/>
        </p:nvSpPr>
        <p:spPr>
          <a:xfrm>
            <a:off x="1797155" y="1238473"/>
            <a:ext cx="6109854" cy="369332"/>
          </a:xfrm>
          <a:prstGeom prst="rect">
            <a:avLst/>
          </a:prstGeom>
          <a:noFill/>
        </p:spPr>
        <p:txBody>
          <a:bodyPr wrap="square">
            <a:spAutoFit/>
          </a:bodyPr>
          <a:lstStyle/>
          <a:p>
            <a:pPr algn="ctr"/>
            <a:r>
              <a:rPr lang="es-EC" sz="1800" b="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Porcentaje del Ingreso Destinado a Gastos FINTECH</a:t>
            </a:r>
            <a:endParaRPr lang="es-MX" b="1" dirty="0">
              <a:effectLst>
                <a:outerShdw blurRad="38100" dist="38100" dir="2700000" algn="tl">
                  <a:srgbClr val="000000">
                    <a:alpha val="43137"/>
                  </a:srgbClr>
                </a:outerShdw>
              </a:effectLst>
            </a:endParaRPr>
          </a:p>
        </p:txBody>
      </p:sp>
      <p:graphicFrame>
        <p:nvGraphicFramePr>
          <p:cNvPr id="22" name="Gráfico 21">
            <a:extLst>
              <a:ext uri="{FF2B5EF4-FFF2-40B4-BE49-F238E27FC236}">
                <a16:creationId xmlns:a16="http://schemas.microsoft.com/office/drawing/2014/main" id="{69F101FB-9E15-4A57-A935-1C5376D3906D}"/>
              </a:ext>
            </a:extLst>
          </p:cNvPr>
          <p:cNvGraphicFramePr/>
          <p:nvPr>
            <p:extLst>
              <p:ext uri="{D42A27DB-BD31-4B8C-83A1-F6EECF244321}">
                <p14:modId xmlns:p14="http://schemas.microsoft.com/office/powerpoint/2010/main" val="1013204839"/>
              </p:ext>
            </p:extLst>
          </p:nvPr>
        </p:nvGraphicFramePr>
        <p:xfrm>
          <a:off x="6933145" y="3816226"/>
          <a:ext cx="51816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27" name="CuadroTexto 26">
            <a:extLst>
              <a:ext uri="{FF2B5EF4-FFF2-40B4-BE49-F238E27FC236}">
                <a16:creationId xmlns:a16="http://schemas.microsoft.com/office/drawing/2014/main" id="{A318F064-698B-454A-B8AC-9640C5813695}"/>
              </a:ext>
            </a:extLst>
          </p:cNvPr>
          <p:cNvSpPr txBox="1"/>
          <p:nvPr/>
        </p:nvSpPr>
        <p:spPr>
          <a:xfrm>
            <a:off x="8346013" y="3362508"/>
            <a:ext cx="3707297" cy="584775"/>
          </a:xfrm>
          <a:prstGeom prst="rect">
            <a:avLst/>
          </a:prstGeom>
          <a:noFill/>
        </p:spPr>
        <p:txBody>
          <a:bodyPr wrap="square">
            <a:spAutoFit/>
          </a:bodyPr>
          <a:lstStyle/>
          <a:p>
            <a:pPr algn="ctr"/>
            <a:r>
              <a:rPr lang="es-EC" sz="16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Porcentaje del Ingreso Destinado a Gastos FINTECH (Comparación Acumulada)</a:t>
            </a:r>
            <a:endParaRPr lang="es-MX" sz="1600" dirty="0">
              <a:effectLst>
                <a:outerShdw blurRad="38100" dist="38100" dir="2700000" algn="tl">
                  <a:srgbClr val="000000">
                    <a:alpha val="43137"/>
                  </a:srgbClr>
                </a:outerShdw>
              </a:effectLst>
            </a:endParaRPr>
          </a:p>
        </p:txBody>
      </p:sp>
      <p:sp>
        <p:nvSpPr>
          <p:cNvPr id="5" name="Flecha: a la derecha 4">
            <a:extLst>
              <a:ext uri="{FF2B5EF4-FFF2-40B4-BE49-F238E27FC236}">
                <a16:creationId xmlns:a16="http://schemas.microsoft.com/office/drawing/2014/main" id="{5C25D55A-8410-4488-867C-C0F492215652}"/>
              </a:ext>
            </a:extLst>
          </p:cNvPr>
          <p:cNvSpPr/>
          <p:nvPr/>
        </p:nvSpPr>
        <p:spPr>
          <a:xfrm>
            <a:off x="8364707" y="1623829"/>
            <a:ext cx="538811" cy="360040"/>
          </a:xfrm>
          <a:prstGeom prst="rightArrow">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Elipse 5">
            <a:extLst>
              <a:ext uri="{FF2B5EF4-FFF2-40B4-BE49-F238E27FC236}">
                <a16:creationId xmlns:a16="http://schemas.microsoft.com/office/drawing/2014/main" id="{9BAFA1A2-F39C-44CE-B8F7-136F7A78C8D1}"/>
              </a:ext>
            </a:extLst>
          </p:cNvPr>
          <p:cNvSpPr/>
          <p:nvPr/>
        </p:nvSpPr>
        <p:spPr>
          <a:xfrm>
            <a:off x="9202793" y="1343441"/>
            <a:ext cx="996869" cy="861423"/>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b="1" dirty="0">
                <a:solidFill>
                  <a:schemeClr val="bg2">
                    <a:lumMod val="10000"/>
                  </a:schemeClr>
                </a:solidFill>
              </a:rPr>
              <a:t>4,5%</a:t>
            </a:r>
            <a:endParaRPr lang="es-MX" b="1" dirty="0">
              <a:solidFill>
                <a:schemeClr val="bg2">
                  <a:lumMod val="10000"/>
                </a:schemeClr>
              </a:solidFill>
            </a:endParaRPr>
          </a:p>
        </p:txBody>
      </p:sp>
      <p:pic>
        <p:nvPicPr>
          <p:cNvPr id="28" name="Picture 6" descr="CORRESPONSALES NO BANCARIOS">
            <a:extLst>
              <a:ext uri="{FF2B5EF4-FFF2-40B4-BE49-F238E27FC236}">
                <a16:creationId xmlns:a16="http://schemas.microsoft.com/office/drawing/2014/main" id="{FE7CAA91-7E6E-44E8-B913-DC4ECB9E7B5B}"/>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6126" b="75613" l="55000" r="95000">
                        <a14:foregroundMark x1="58545" y1="56831" x2="58545" y2="56831"/>
                        <a14:foregroundMark x1="65818" y1="54645" x2="65818" y2="54645"/>
                        <a14:foregroundMark x1="62182" y1="54645" x2="63273" y2="54645"/>
                        <a14:foregroundMark x1="63273" y1="54645" x2="63273" y2="54645"/>
                        <a14:foregroundMark x1="63273" y1="64481" x2="63273" y2="64481"/>
                        <a14:foregroundMark x1="69455" y1="42623" x2="69455" y2="42623"/>
                        <a14:foregroundMark x1="73091" y1="34426" x2="73091" y2="34426"/>
                        <a14:foregroundMark x1="75273" y1="32787" x2="75273" y2="32787"/>
                        <a14:foregroundMark x1="74182" y1="32787" x2="74182" y2="32787"/>
                        <a14:foregroundMark x1="74909" y1="31148" x2="74909" y2="31148"/>
                      </a14:backgroundRemoval>
                    </a14:imgEffect>
                  </a14:imgLayer>
                </a14:imgProps>
              </a:ext>
              <a:ext uri="{28A0092B-C50C-407E-A947-70E740481C1C}">
                <a14:useLocalDpi xmlns:a14="http://schemas.microsoft.com/office/drawing/2010/main" val="0"/>
              </a:ext>
            </a:extLst>
          </a:blip>
          <a:srcRect l="50000" t="8690" b="16951"/>
          <a:stretch/>
        </p:blipFill>
        <p:spPr bwMode="auto">
          <a:xfrm>
            <a:off x="10415455" y="1210200"/>
            <a:ext cx="1365638" cy="1351516"/>
          </a:xfrm>
          <a:prstGeom prst="rect">
            <a:avLst/>
          </a:prstGeom>
          <a:noFill/>
          <a:extLst>
            <a:ext uri="{909E8E84-426E-40DD-AFC4-6F175D3DCCD1}">
              <a14:hiddenFill xmlns:a14="http://schemas.microsoft.com/office/drawing/2010/main">
                <a:solidFill>
                  <a:srgbClr val="FFFFFF"/>
                </a:solidFill>
              </a14:hiddenFill>
            </a:ext>
          </a:extLst>
        </p:spPr>
      </p:pic>
      <p:sp>
        <p:nvSpPr>
          <p:cNvPr id="30" name="CuadroTexto 29">
            <a:extLst>
              <a:ext uri="{FF2B5EF4-FFF2-40B4-BE49-F238E27FC236}">
                <a16:creationId xmlns:a16="http://schemas.microsoft.com/office/drawing/2014/main" id="{CBEF1307-931F-4CDA-8B8C-F884CF173066}"/>
              </a:ext>
            </a:extLst>
          </p:cNvPr>
          <p:cNvSpPr txBox="1"/>
          <p:nvPr/>
        </p:nvSpPr>
        <p:spPr>
          <a:xfrm>
            <a:off x="261538" y="-22842"/>
            <a:ext cx="5401620" cy="923330"/>
          </a:xfrm>
          <a:prstGeom prst="rect">
            <a:avLst/>
          </a:prstGeom>
          <a:noFill/>
        </p:spPr>
        <p:txBody>
          <a:bodyPr wrap="square">
            <a:spAutoFit/>
          </a:bodyPr>
          <a:lstStyle/>
          <a:p>
            <a:pPr lvl="1" algn="just">
              <a:spcBef>
                <a:spcPts val="600"/>
              </a:spcBef>
              <a:spcAft>
                <a:spcPts val="600"/>
              </a:spcAft>
            </a:pPr>
            <a:r>
              <a:rPr lang="es-EC" sz="18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Incidencia de los Costos FINTECH en el Ingreso Familiar de las Personas en Relación de Dependencia del D.M.Q.</a:t>
            </a:r>
            <a:endParaRPr lang="es-MX" sz="18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1" name="CuadroTexto 30">
            <a:extLst>
              <a:ext uri="{FF2B5EF4-FFF2-40B4-BE49-F238E27FC236}">
                <a16:creationId xmlns:a16="http://schemas.microsoft.com/office/drawing/2014/main" id="{D725346D-E6FE-4F52-890B-3C5E5032C325}"/>
              </a:ext>
            </a:extLst>
          </p:cNvPr>
          <p:cNvSpPr txBox="1"/>
          <p:nvPr/>
        </p:nvSpPr>
        <p:spPr>
          <a:xfrm>
            <a:off x="251541" y="4692978"/>
            <a:ext cx="648071" cy="69249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altLang="ko-KR" sz="1400" b="1" dirty="0">
                <a:solidFill>
                  <a:schemeClr val="bg1"/>
                </a:solidFill>
                <a:effectLst>
                  <a:outerShdw blurRad="38100" dist="38100" dir="2700000" algn="tl">
                    <a:srgbClr val="000000">
                      <a:alpha val="43137"/>
                    </a:srgbClr>
                  </a:outerShdw>
                </a:effectLst>
              </a:rPr>
              <a:t>OBJ.5</a:t>
            </a:r>
            <a:endParaRPr lang="ko-KR" altLang="en-US" sz="1400" b="1" dirty="0">
              <a:solidFill>
                <a:schemeClr val="bg1"/>
              </a:solidFill>
              <a:effectLst>
                <a:outerShdw blurRad="38100" dist="38100" dir="2700000" algn="tl">
                  <a:srgbClr val="000000">
                    <a:alpha val="43137"/>
                  </a:srgbClr>
                </a:outerShdw>
              </a:effectLst>
            </a:endParaRPr>
          </a:p>
          <a:p>
            <a:endParaRPr lang="es-ES" dirty="0"/>
          </a:p>
        </p:txBody>
      </p:sp>
      <p:sp>
        <p:nvSpPr>
          <p:cNvPr id="34" name="Chord 14">
            <a:extLst>
              <a:ext uri="{FF2B5EF4-FFF2-40B4-BE49-F238E27FC236}">
                <a16:creationId xmlns:a16="http://schemas.microsoft.com/office/drawing/2014/main" id="{1F95C4A0-145B-4A46-B629-571B6C1D9D0A}"/>
              </a:ext>
            </a:extLst>
          </p:cNvPr>
          <p:cNvSpPr/>
          <p:nvPr/>
        </p:nvSpPr>
        <p:spPr>
          <a:xfrm>
            <a:off x="5044808" y="4608775"/>
            <a:ext cx="847806" cy="810266"/>
          </a:xfrm>
          <a:custGeom>
            <a:avLst/>
            <a:gdLst/>
            <a:ahLst/>
            <a:cxnLst/>
            <a:rect l="l" t="t" r="r" b="b"/>
            <a:pathLst>
              <a:path w="2326624" h="2613114">
                <a:moveTo>
                  <a:pt x="2120961" y="161090"/>
                </a:moveTo>
                <a:cubicBezTo>
                  <a:pt x="2054048" y="153768"/>
                  <a:pt x="1951447" y="247149"/>
                  <a:pt x="1815565" y="379301"/>
                </a:cubicBezTo>
                <a:lnTo>
                  <a:pt x="1815565" y="914189"/>
                </a:lnTo>
                <a:lnTo>
                  <a:pt x="1812022" y="914189"/>
                </a:lnTo>
                <a:cubicBezTo>
                  <a:pt x="1807592" y="1011082"/>
                  <a:pt x="1792201" y="1103630"/>
                  <a:pt x="1767490" y="1189471"/>
                </a:cubicBezTo>
                <a:cubicBezTo>
                  <a:pt x="1907904" y="1255373"/>
                  <a:pt x="2005523" y="1182535"/>
                  <a:pt x="2079587" y="1079714"/>
                </a:cubicBezTo>
                <a:cubicBezTo>
                  <a:pt x="2155039" y="974966"/>
                  <a:pt x="2212284" y="748514"/>
                  <a:pt x="2212003" y="557796"/>
                </a:cubicBezTo>
                <a:cubicBezTo>
                  <a:pt x="2219908" y="279261"/>
                  <a:pt x="2188744" y="168506"/>
                  <a:pt x="2120961" y="161090"/>
                </a:cubicBezTo>
                <a:close/>
                <a:moveTo>
                  <a:pt x="205663" y="161090"/>
                </a:moveTo>
                <a:cubicBezTo>
                  <a:pt x="137880" y="168506"/>
                  <a:pt x="106717" y="279261"/>
                  <a:pt x="114621" y="557796"/>
                </a:cubicBezTo>
                <a:cubicBezTo>
                  <a:pt x="114340" y="748514"/>
                  <a:pt x="171585" y="974966"/>
                  <a:pt x="247037" y="1079714"/>
                </a:cubicBezTo>
                <a:cubicBezTo>
                  <a:pt x="321347" y="1182876"/>
                  <a:pt x="419370" y="1255856"/>
                  <a:pt x="560574" y="1188912"/>
                </a:cubicBezTo>
                <a:cubicBezTo>
                  <a:pt x="536003" y="1103130"/>
                  <a:pt x="520770" y="1010753"/>
                  <a:pt x="516493" y="914189"/>
                </a:cubicBezTo>
                <a:lnTo>
                  <a:pt x="512380" y="914189"/>
                </a:lnTo>
                <a:lnTo>
                  <a:pt x="512380" y="380558"/>
                </a:lnTo>
                <a:cubicBezTo>
                  <a:pt x="375835" y="247749"/>
                  <a:pt x="272792" y="153745"/>
                  <a:pt x="205663" y="161090"/>
                </a:cubicBezTo>
                <a:close/>
                <a:moveTo>
                  <a:pt x="187901" y="405"/>
                </a:moveTo>
                <a:cubicBezTo>
                  <a:pt x="292999" y="8780"/>
                  <a:pt x="420845" y="145098"/>
                  <a:pt x="512380" y="220481"/>
                </a:cubicBezTo>
                <a:lnTo>
                  <a:pt x="512380" y="152613"/>
                </a:lnTo>
                <a:cubicBezTo>
                  <a:pt x="489279" y="144263"/>
                  <a:pt x="472890" y="120340"/>
                  <a:pt x="472890" y="92234"/>
                </a:cubicBezTo>
                <a:cubicBezTo>
                  <a:pt x="472890" y="56482"/>
                  <a:pt x="499411" y="27498"/>
                  <a:pt x="532125" y="27498"/>
                </a:cubicBezTo>
                <a:lnTo>
                  <a:pt x="1795820" y="27498"/>
                </a:lnTo>
                <a:cubicBezTo>
                  <a:pt x="1828534" y="27498"/>
                  <a:pt x="1855056" y="56482"/>
                  <a:pt x="1855056" y="92234"/>
                </a:cubicBezTo>
                <a:cubicBezTo>
                  <a:pt x="1855056" y="120340"/>
                  <a:pt x="1838666" y="144263"/>
                  <a:pt x="1815565" y="152613"/>
                </a:cubicBezTo>
                <a:lnTo>
                  <a:pt x="1815565" y="219332"/>
                </a:lnTo>
                <a:cubicBezTo>
                  <a:pt x="1907032" y="143766"/>
                  <a:pt x="2034140" y="8738"/>
                  <a:pt x="2138723" y="405"/>
                </a:cubicBezTo>
                <a:cubicBezTo>
                  <a:pt x="2245413" y="-8097"/>
                  <a:pt x="2328660" y="115252"/>
                  <a:pt x="2326587" y="567919"/>
                </a:cubicBezTo>
                <a:cubicBezTo>
                  <a:pt x="2322440" y="807927"/>
                  <a:pt x="2258321" y="1045957"/>
                  <a:pt x="2156964" y="1168071"/>
                </a:cubicBezTo>
                <a:cubicBezTo>
                  <a:pt x="2057111" y="1288374"/>
                  <a:pt x="1909480" y="1389985"/>
                  <a:pt x="1727011" y="1303847"/>
                </a:cubicBezTo>
                <a:cubicBezTo>
                  <a:pt x="1643683" y="1506550"/>
                  <a:pt x="1504521" y="1658222"/>
                  <a:pt x="1338762" y="1720102"/>
                </a:cubicBezTo>
                <a:lnTo>
                  <a:pt x="1338762" y="1827101"/>
                </a:lnTo>
                <a:cubicBezTo>
                  <a:pt x="1363316" y="1833262"/>
                  <a:pt x="1381170" y="1857539"/>
                  <a:pt x="1381170" y="1886373"/>
                </a:cubicBezTo>
                <a:lnTo>
                  <a:pt x="1381170" y="2136535"/>
                </a:lnTo>
                <a:cubicBezTo>
                  <a:pt x="1381170" y="2165370"/>
                  <a:pt x="1363316" y="2189646"/>
                  <a:pt x="1338762" y="2195808"/>
                </a:cubicBezTo>
                <a:lnTo>
                  <a:pt x="1338762" y="2277702"/>
                </a:lnTo>
                <a:cubicBezTo>
                  <a:pt x="1338762" y="2288097"/>
                  <a:pt x="1336442" y="2297900"/>
                  <a:pt x="1331718" y="2306174"/>
                </a:cubicBezTo>
                <a:cubicBezTo>
                  <a:pt x="1618963" y="2325003"/>
                  <a:pt x="1828069" y="2390705"/>
                  <a:pt x="1843627" y="2469098"/>
                </a:cubicBezTo>
                <a:lnTo>
                  <a:pt x="1841187" y="2469098"/>
                </a:lnTo>
                <a:lnTo>
                  <a:pt x="1841187" y="2613114"/>
                </a:lnTo>
                <a:lnTo>
                  <a:pt x="473035" y="2613114"/>
                </a:lnTo>
                <a:lnTo>
                  <a:pt x="473035" y="2469098"/>
                </a:lnTo>
                <a:lnTo>
                  <a:pt x="470659" y="2469098"/>
                </a:lnTo>
                <a:cubicBezTo>
                  <a:pt x="486099" y="2389612"/>
                  <a:pt x="701025" y="2322977"/>
                  <a:pt x="995732" y="2305371"/>
                </a:cubicBezTo>
                <a:cubicBezTo>
                  <a:pt x="991352" y="2297246"/>
                  <a:pt x="989183" y="2287751"/>
                  <a:pt x="989183" y="2277702"/>
                </a:cubicBezTo>
                <a:lnTo>
                  <a:pt x="989183" y="2195808"/>
                </a:lnTo>
                <a:cubicBezTo>
                  <a:pt x="964630" y="2189646"/>
                  <a:pt x="946775" y="2165370"/>
                  <a:pt x="946775" y="2136535"/>
                </a:cubicBezTo>
                <a:lnTo>
                  <a:pt x="946775" y="1886373"/>
                </a:lnTo>
                <a:cubicBezTo>
                  <a:pt x="946775" y="1857539"/>
                  <a:pt x="964630" y="1833262"/>
                  <a:pt x="989183" y="1827101"/>
                </a:cubicBezTo>
                <a:lnTo>
                  <a:pt x="989183" y="1720560"/>
                </a:lnTo>
                <a:cubicBezTo>
                  <a:pt x="822949" y="1658288"/>
                  <a:pt x="683935" y="1506034"/>
                  <a:pt x="600908" y="1303358"/>
                </a:cubicBezTo>
                <a:cubicBezTo>
                  <a:pt x="417821" y="1390451"/>
                  <a:pt x="269743" y="1288649"/>
                  <a:pt x="169660" y="1168071"/>
                </a:cubicBezTo>
                <a:cubicBezTo>
                  <a:pt x="68303" y="1045957"/>
                  <a:pt x="4184" y="807927"/>
                  <a:pt x="38" y="567919"/>
                </a:cubicBezTo>
                <a:cubicBezTo>
                  <a:pt x="-2036" y="115252"/>
                  <a:pt x="81211" y="-8097"/>
                  <a:pt x="187901" y="405"/>
                </a:cubicBezTo>
                <a:close/>
              </a:path>
            </a:pathLst>
          </a:custGeom>
          <a:solidFill>
            <a:schemeClr val="accent6">
              <a:lumMod val="60000"/>
              <a:lumOff val="40000"/>
            </a:schemeClr>
          </a:solidFill>
          <a:ln>
            <a:solidFill>
              <a:schemeClr val="accent6">
                <a:lumMod val="60000"/>
                <a:lumOff val="40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b="1" dirty="0">
              <a:solidFill>
                <a:schemeClr val="bg2">
                  <a:lumMod val="10000"/>
                </a:schemeClr>
              </a:solidFill>
              <a:effectLst>
                <a:outerShdw blurRad="38100" dist="38100" dir="2700000" algn="tl">
                  <a:srgbClr val="000000">
                    <a:alpha val="43137"/>
                  </a:srgbClr>
                </a:outerShdw>
              </a:effectLst>
            </a:endParaRPr>
          </a:p>
        </p:txBody>
      </p:sp>
      <p:sp>
        <p:nvSpPr>
          <p:cNvPr id="35" name="CuadroTexto 34">
            <a:extLst>
              <a:ext uri="{FF2B5EF4-FFF2-40B4-BE49-F238E27FC236}">
                <a16:creationId xmlns:a16="http://schemas.microsoft.com/office/drawing/2014/main" id="{DBC742BE-13C7-44BC-A58C-DA2828A4D947}"/>
              </a:ext>
            </a:extLst>
          </p:cNvPr>
          <p:cNvSpPr txBox="1"/>
          <p:nvPr/>
        </p:nvSpPr>
        <p:spPr>
          <a:xfrm>
            <a:off x="5144675" y="4667659"/>
            <a:ext cx="648071" cy="69249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C" altLang="ko-KR" sz="1400" b="1" dirty="0">
                <a:solidFill>
                  <a:schemeClr val="bg1"/>
                </a:solidFill>
                <a:effectLst>
                  <a:outerShdw blurRad="38100" dist="38100" dir="2700000" algn="tl">
                    <a:srgbClr val="000000">
                      <a:alpha val="43137"/>
                    </a:srgbClr>
                  </a:outerShdw>
                </a:effectLst>
              </a:rPr>
              <a:t>OBJ.G</a:t>
            </a:r>
            <a:endParaRPr lang="ko-KR" altLang="en-US" sz="1400" b="1" dirty="0">
              <a:solidFill>
                <a:schemeClr val="bg1"/>
              </a:solidFill>
              <a:effectLst>
                <a:outerShdw blurRad="38100" dist="38100" dir="2700000" algn="tl">
                  <a:srgbClr val="000000">
                    <a:alpha val="43137"/>
                  </a:srgbClr>
                </a:outerShdw>
              </a:effectLst>
            </a:endParaRPr>
          </a:p>
          <a:p>
            <a:endParaRPr lang="es-ES" dirty="0"/>
          </a:p>
        </p:txBody>
      </p:sp>
    </p:spTree>
    <p:extLst>
      <p:ext uri="{BB962C8B-B14F-4D97-AF65-F5344CB8AC3E}">
        <p14:creationId xmlns:p14="http://schemas.microsoft.com/office/powerpoint/2010/main" val="11747810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Parallelogram 5">
            <a:extLst>
              <a:ext uri="{FF2B5EF4-FFF2-40B4-BE49-F238E27FC236}">
                <a16:creationId xmlns:a16="http://schemas.microsoft.com/office/drawing/2014/main" id="{C9E44504-85B4-4708-8C62-E50C90C551C1}"/>
              </a:ext>
            </a:extLst>
          </p:cNvPr>
          <p:cNvSpPr/>
          <p:nvPr/>
        </p:nvSpPr>
        <p:spPr>
          <a:xfrm>
            <a:off x="1181238" y="4077072"/>
            <a:ext cx="9827933" cy="1429636"/>
          </a:xfrm>
          <a:prstGeom prst="parallelogram">
            <a:avLst>
              <a:gd name="adj" fmla="val 26069"/>
            </a:avLst>
          </a:prstGeom>
          <a:solidFill>
            <a:srgbClr val="ABF7AD"/>
          </a:solidFill>
          <a:ln w="57150">
            <a:solidFill>
              <a:srgbClr val="67F03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49" name="Parallelogram 5">
            <a:extLst>
              <a:ext uri="{FF2B5EF4-FFF2-40B4-BE49-F238E27FC236}">
                <a16:creationId xmlns:a16="http://schemas.microsoft.com/office/drawing/2014/main" id="{A2B1E513-45D3-4FC0-A13B-890CF4C180D9}"/>
              </a:ext>
            </a:extLst>
          </p:cNvPr>
          <p:cNvSpPr/>
          <p:nvPr/>
        </p:nvSpPr>
        <p:spPr>
          <a:xfrm>
            <a:off x="1702718" y="2780564"/>
            <a:ext cx="9649072" cy="1003214"/>
          </a:xfrm>
          <a:prstGeom prst="parallelogram">
            <a:avLst>
              <a:gd name="adj" fmla="val 26069"/>
            </a:avLst>
          </a:prstGeom>
          <a:solidFill>
            <a:srgbClr val="FDFB9F"/>
          </a:solidFill>
          <a:ln w="38100">
            <a:solidFill>
              <a:srgbClr val="FFFF00"/>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48" name="Parallelogram 5">
            <a:extLst>
              <a:ext uri="{FF2B5EF4-FFF2-40B4-BE49-F238E27FC236}">
                <a16:creationId xmlns:a16="http://schemas.microsoft.com/office/drawing/2014/main" id="{C97F712F-D4A0-4BF5-830F-CCDDC7DD200B}"/>
              </a:ext>
            </a:extLst>
          </p:cNvPr>
          <p:cNvSpPr/>
          <p:nvPr/>
        </p:nvSpPr>
        <p:spPr>
          <a:xfrm>
            <a:off x="1990750" y="604677"/>
            <a:ext cx="9895720" cy="1882593"/>
          </a:xfrm>
          <a:prstGeom prst="parallelogram">
            <a:avLst>
              <a:gd name="adj" fmla="val 26069"/>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43" name="CuadroTexto 42">
            <a:extLst>
              <a:ext uri="{FF2B5EF4-FFF2-40B4-BE49-F238E27FC236}">
                <a16:creationId xmlns:a16="http://schemas.microsoft.com/office/drawing/2014/main" id="{2CD30FC3-E82E-456E-8763-4AFAA830E218}"/>
              </a:ext>
            </a:extLst>
          </p:cNvPr>
          <p:cNvSpPr txBox="1"/>
          <p:nvPr/>
        </p:nvSpPr>
        <p:spPr>
          <a:xfrm>
            <a:off x="2690138" y="687209"/>
            <a:ext cx="8496944" cy="1660134"/>
          </a:xfrm>
          <a:prstGeom prst="rect">
            <a:avLst/>
          </a:prstGeom>
          <a:noFill/>
          <a:ln>
            <a:noFill/>
          </a:ln>
        </p:spPr>
        <p:txBody>
          <a:bodyPr wrap="square">
            <a:spAutoFit/>
          </a:bodyPr>
          <a:lstStyle/>
          <a:p>
            <a:pPr lvl="0" algn="just">
              <a:lnSpc>
                <a:spcPct val="107000"/>
              </a:lnSpc>
            </a:pPr>
            <a:r>
              <a:rPr lang="es-EC" sz="1600" b="1" dirty="0">
                <a:solidFill>
                  <a:schemeClr val="bg2">
                    <a:lumMod val="10000"/>
                  </a:schemeClr>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Se desarrollaron teorías de soporte que sustentan las variables de estudio, ingresos y costos</a:t>
            </a:r>
            <a:r>
              <a:rPr lang="es-EC" sz="16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C" sz="16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S</a:t>
            </a:r>
            <a:r>
              <a:rPr lang="es-EC" sz="16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e explica la </a:t>
            </a:r>
            <a:r>
              <a:rPr lang="es-EC" sz="1600" i="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Teoría de la Producción, </a:t>
            </a:r>
            <a:r>
              <a:rPr lang="es-EC" sz="16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misma que enlaza las dos variables de estudio. Referente a la variable de costos, se analiza la </a:t>
            </a:r>
            <a:r>
              <a:rPr lang="es-EC" sz="1600" i="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Teoría del Precio </a:t>
            </a:r>
            <a:r>
              <a:rPr lang="es-EC" sz="16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y la </a:t>
            </a:r>
            <a:r>
              <a:rPr lang="es-EC" sz="1600" i="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Teoría del Costo</a:t>
            </a:r>
            <a:r>
              <a:rPr lang="es-EC" sz="16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En tanto que para la variable ingresos, se exponen dos teorías </a:t>
            </a:r>
            <a:r>
              <a:rPr lang="es-EC" sz="1600" i="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Teoría del Valor del Trabajo, Teoría del Ingreso Relativo y Teoría del derrame. </a:t>
            </a:r>
            <a:r>
              <a:rPr lang="es-EC" sz="16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Para complementar la fundamentación teórica se estudia el concepto de finanzas personales bajo la percepción de varios autores. </a:t>
            </a:r>
            <a:endParaRPr lang="es-EC"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CuadroTexto 44">
            <a:extLst>
              <a:ext uri="{FF2B5EF4-FFF2-40B4-BE49-F238E27FC236}">
                <a16:creationId xmlns:a16="http://schemas.microsoft.com/office/drawing/2014/main" id="{6E72C734-ADEA-46A3-877A-42DEC1A54CF4}"/>
              </a:ext>
            </a:extLst>
          </p:cNvPr>
          <p:cNvSpPr txBox="1"/>
          <p:nvPr/>
        </p:nvSpPr>
        <p:spPr>
          <a:xfrm>
            <a:off x="1826653" y="4077072"/>
            <a:ext cx="8537101" cy="1323439"/>
          </a:xfrm>
          <a:prstGeom prst="rect">
            <a:avLst/>
          </a:prstGeom>
          <a:noFill/>
        </p:spPr>
        <p:txBody>
          <a:bodyPr wrap="square">
            <a:spAutoFit/>
          </a:bodyPr>
          <a:lstStyle/>
          <a:p>
            <a:pPr marL="342900" lvl="0" indent="-342900" algn="just">
              <a:buFont typeface="Symbol" panose="05050102010706020507" pitchFamily="18" charset="2"/>
              <a:buChar char=""/>
            </a:pPr>
            <a:r>
              <a:rPr lang="es-EC" sz="1600" dirty="0">
                <a:solidFill>
                  <a:schemeClr val="bg2">
                    <a:lumMod val="10000"/>
                  </a:schemeClr>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Existe un mayor uso de servicios FINTECH en unos lugares más que en otros, siendo los Valles, el sector del Distrito Metropolitano de Quito con mayor frecuencia transaccional seguido del Norte de la ciudad. </a:t>
            </a:r>
            <a:endParaRPr lang="es-EC" sz="1600" dirty="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Symbol" panose="05050102010706020507" pitchFamily="18" charset="2"/>
              <a:buChar char=""/>
            </a:pPr>
            <a:r>
              <a:rPr lang="es-EC" sz="16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La geo-referenciación realizada permite constatar que </a:t>
            </a:r>
            <a:r>
              <a:rPr lang="es-EC" sz="1600" dirty="0">
                <a:solidFill>
                  <a:schemeClr val="bg2">
                    <a:lumMod val="10000"/>
                  </a:schemeClr>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en ambos sectores se encuentran concentrados un mayor número de plazas para el uso de estos medios de pago</a:t>
            </a:r>
            <a:r>
              <a:rPr lang="es-EC" sz="16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EC"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CuadroTexto 46">
            <a:extLst>
              <a:ext uri="{FF2B5EF4-FFF2-40B4-BE49-F238E27FC236}">
                <a16:creationId xmlns:a16="http://schemas.microsoft.com/office/drawing/2014/main" id="{FCDE73DC-E4F9-4B31-9059-2C5B65C16F13}"/>
              </a:ext>
            </a:extLst>
          </p:cNvPr>
          <p:cNvSpPr txBox="1"/>
          <p:nvPr/>
        </p:nvSpPr>
        <p:spPr>
          <a:xfrm>
            <a:off x="2037100" y="2847308"/>
            <a:ext cx="8980308" cy="869725"/>
          </a:xfrm>
          <a:prstGeom prst="rect">
            <a:avLst/>
          </a:prstGeom>
          <a:noFill/>
          <a:ln>
            <a:noFill/>
          </a:ln>
        </p:spPr>
        <p:txBody>
          <a:bodyPr wrap="square">
            <a:spAutoFit/>
          </a:bodyPr>
          <a:lstStyle/>
          <a:p>
            <a:pPr algn="just">
              <a:lnSpc>
                <a:spcPct val="107000"/>
              </a:lnSpc>
              <a:spcAft>
                <a:spcPts val="800"/>
              </a:spcAft>
            </a:pPr>
            <a:r>
              <a:rPr lang="es-EC" sz="16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Existe una diferencia espacio – gastos de las personas en el uso de servicios FINTECH. </a:t>
            </a:r>
            <a:r>
              <a:rPr lang="es-EC" sz="1600" dirty="0">
                <a:solidFill>
                  <a:schemeClr val="bg2">
                    <a:lumMod val="10000"/>
                  </a:schemeClr>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Con los resultados obtenidos se determina que existe una dependencia directa entre el sector de residencia y uso de transacciones FINTECH. </a:t>
            </a:r>
            <a:endParaRPr lang="es-EC" sz="1600" dirty="0">
              <a:solidFill>
                <a:schemeClr val="bg2">
                  <a:lumMod val="1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CuadroTexto 51">
            <a:extLst>
              <a:ext uri="{FF2B5EF4-FFF2-40B4-BE49-F238E27FC236}">
                <a16:creationId xmlns:a16="http://schemas.microsoft.com/office/drawing/2014/main" id="{101515DD-B2FF-4CD9-B496-9491C844B3C0}"/>
              </a:ext>
            </a:extLst>
          </p:cNvPr>
          <p:cNvSpPr txBox="1"/>
          <p:nvPr/>
        </p:nvSpPr>
        <p:spPr>
          <a:xfrm>
            <a:off x="304988" y="604677"/>
            <a:ext cx="461665" cy="1429636"/>
          </a:xfrm>
          <a:prstGeom prst="rect">
            <a:avLst/>
          </a:prstGeom>
          <a:noFill/>
        </p:spPr>
        <p:txBody>
          <a:bodyPr vert="vert270" wrap="square">
            <a:spAutoFit/>
          </a:bodyPr>
          <a:lstStyle/>
          <a:p>
            <a:pPr algn="ctr"/>
            <a:r>
              <a:rPr lang="es-ES" dirty="0">
                <a:ln w="0"/>
                <a:solidFill>
                  <a:schemeClr val="bg2">
                    <a:lumMod val="10000"/>
                  </a:schemeClr>
                </a:solidFill>
                <a:effectLst>
                  <a:outerShdw blurRad="38100" dist="19050" dir="2700000" algn="tl" rotWithShape="0">
                    <a:schemeClr val="dk1">
                      <a:alpha val="40000"/>
                    </a:schemeClr>
                  </a:outerShdw>
                </a:effectLst>
              </a:rPr>
              <a:t>Objetivo 1</a:t>
            </a:r>
            <a:endParaRPr lang="es-ES" b="0" cap="none" spc="0" dirty="0">
              <a:ln w="0"/>
              <a:solidFill>
                <a:schemeClr val="bg2">
                  <a:lumMod val="10000"/>
                </a:schemeClr>
              </a:solidFill>
              <a:effectLst>
                <a:outerShdw blurRad="38100" dist="19050" dir="2700000" algn="tl" rotWithShape="0">
                  <a:schemeClr val="dk1">
                    <a:alpha val="40000"/>
                  </a:schemeClr>
                </a:outerShdw>
              </a:effectLst>
            </a:endParaRPr>
          </a:p>
        </p:txBody>
      </p:sp>
      <p:sp>
        <p:nvSpPr>
          <p:cNvPr id="53" name="CuadroTexto 52">
            <a:extLst>
              <a:ext uri="{FF2B5EF4-FFF2-40B4-BE49-F238E27FC236}">
                <a16:creationId xmlns:a16="http://schemas.microsoft.com/office/drawing/2014/main" id="{0968CF13-8CE6-4571-93F9-853407EC579E}"/>
              </a:ext>
            </a:extLst>
          </p:cNvPr>
          <p:cNvSpPr txBox="1"/>
          <p:nvPr/>
        </p:nvSpPr>
        <p:spPr>
          <a:xfrm>
            <a:off x="304988" y="3282170"/>
            <a:ext cx="461665" cy="1429636"/>
          </a:xfrm>
          <a:prstGeom prst="rect">
            <a:avLst/>
          </a:prstGeom>
          <a:noFill/>
        </p:spPr>
        <p:txBody>
          <a:bodyPr vert="vert270" wrap="square">
            <a:spAutoFit/>
          </a:bodyPr>
          <a:lstStyle/>
          <a:p>
            <a:pPr algn="ctr"/>
            <a:r>
              <a:rPr lang="es-ES" dirty="0">
                <a:ln w="0"/>
                <a:solidFill>
                  <a:schemeClr val="bg2">
                    <a:lumMod val="10000"/>
                  </a:schemeClr>
                </a:solidFill>
                <a:effectLst>
                  <a:outerShdw blurRad="38100" dist="19050" dir="2700000" algn="tl" rotWithShape="0">
                    <a:schemeClr val="dk1">
                      <a:alpha val="40000"/>
                    </a:schemeClr>
                  </a:outerShdw>
                </a:effectLst>
              </a:rPr>
              <a:t>Objetivo 2</a:t>
            </a:r>
            <a:endParaRPr lang="es-ES" b="0" cap="none" spc="0" dirty="0">
              <a:ln w="0"/>
              <a:solidFill>
                <a:schemeClr val="bg2">
                  <a:lumMod val="10000"/>
                </a:schemeClr>
              </a:solidFill>
              <a:effectLst>
                <a:outerShdw blurRad="38100" dist="19050" dir="2700000" algn="tl" rotWithShape="0">
                  <a:schemeClr val="dk1">
                    <a:alpha val="40000"/>
                  </a:schemeClr>
                </a:outerShdw>
              </a:effectLst>
            </a:endParaRPr>
          </a:p>
        </p:txBody>
      </p:sp>
      <p:sp>
        <p:nvSpPr>
          <p:cNvPr id="54" name="Rectángulo 53">
            <a:extLst>
              <a:ext uri="{FF2B5EF4-FFF2-40B4-BE49-F238E27FC236}">
                <a16:creationId xmlns:a16="http://schemas.microsoft.com/office/drawing/2014/main" id="{C0629CF7-4BC0-4CE2-BF52-66DB84FBAADE}"/>
              </a:ext>
            </a:extLst>
          </p:cNvPr>
          <p:cNvSpPr/>
          <p:nvPr/>
        </p:nvSpPr>
        <p:spPr>
          <a:xfrm>
            <a:off x="668320" y="2875002"/>
            <a:ext cx="675186" cy="553998"/>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3000" b="1" cap="none" spc="0" dirty="0">
                <a:ln/>
                <a:solidFill>
                  <a:schemeClr val="accent4"/>
                </a:solidFill>
                <a:effectLst/>
              </a:rPr>
              <a:t>H1</a:t>
            </a:r>
          </a:p>
        </p:txBody>
      </p:sp>
      <p:sp>
        <p:nvSpPr>
          <p:cNvPr id="56" name="CuadroTexto 55">
            <a:extLst>
              <a:ext uri="{FF2B5EF4-FFF2-40B4-BE49-F238E27FC236}">
                <a16:creationId xmlns:a16="http://schemas.microsoft.com/office/drawing/2014/main" id="{82C68F5C-6C2E-4784-A9DD-62DF9C468C94}"/>
              </a:ext>
            </a:extLst>
          </p:cNvPr>
          <p:cNvSpPr txBox="1"/>
          <p:nvPr/>
        </p:nvSpPr>
        <p:spPr>
          <a:xfrm>
            <a:off x="657492" y="4454356"/>
            <a:ext cx="675186" cy="553998"/>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000" b="1" dirty="0">
                <a:ln/>
                <a:solidFill>
                  <a:schemeClr val="accent3"/>
                </a:solidFill>
              </a:rPr>
              <a:t>H2</a:t>
            </a:r>
          </a:p>
        </p:txBody>
      </p:sp>
      <p:grpSp>
        <p:nvGrpSpPr>
          <p:cNvPr id="30" name="Grupo 29">
            <a:extLst>
              <a:ext uri="{FF2B5EF4-FFF2-40B4-BE49-F238E27FC236}">
                <a16:creationId xmlns:a16="http://schemas.microsoft.com/office/drawing/2014/main" id="{C1E5C484-E8EB-4666-9AAD-FCE4A782BCDA}"/>
              </a:ext>
            </a:extLst>
          </p:cNvPr>
          <p:cNvGrpSpPr/>
          <p:nvPr/>
        </p:nvGrpSpPr>
        <p:grpSpPr>
          <a:xfrm>
            <a:off x="1" y="0"/>
            <a:ext cx="2350789" cy="849768"/>
            <a:chOff x="251063" y="34577"/>
            <a:chExt cx="3395872" cy="1311151"/>
          </a:xfrm>
          <a:solidFill>
            <a:schemeClr val="accent6">
              <a:lumMod val="60000"/>
              <a:lumOff val="40000"/>
            </a:schemeClr>
          </a:solidFill>
        </p:grpSpPr>
        <p:grpSp>
          <p:nvGrpSpPr>
            <p:cNvPr id="31" name="Group 30">
              <a:extLst>
                <a:ext uri="{FF2B5EF4-FFF2-40B4-BE49-F238E27FC236}">
                  <a16:creationId xmlns:a16="http://schemas.microsoft.com/office/drawing/2014/main" id="{C90917C4-896F-42FA-B263-706483DF5D4D}"/>
                </a:ext>
              </a:extLst>
            </p:cNvPr>
            <p:cNvGrpSpPr/>
            <p:nvPr/>
          </p:nvGrpSpPr>
          <p:grpSpPr>
            <a:xfrm>
              <a:off x="251063" y="145400"/>
              <a:ext cx="3395872" cy="1200328"/>
              <a:chOff x="3659401" y="1564832"/>
              <a:chExt cx="1663577" cy="1405835"/>
            </a:xfrm>
            <a:grpFill/>
          </p:grpSpPr>
          <p:sp>
            <p:nvSpPr>
              <p:cNvPr id="33" name="Rectangle 4">
                <a:extLst>
                  <a:ext uri="{FF2B5EF4-FFF2-40B4-BE49-F238E27FC236}">
                    <a16:creationId xmlns:a16="http://schemas.microsoft.com/office/drawing/2014/main" id="{83509197-45EF-4594-AB53-A42B77290E42}"/>
                  </a:ext>
                </a:extLst>
              </p:cNvPr>
              <p:cNvSpPr/>
              <p:nvPr/>
            </p:nvSpPr>
            <p:spPr>
              <a:xfrm>
                <a:off x="3659401" y="1564832"/>
                <a:ext cx="1663577" cy="1080443"/>
              </a:xfrm>
              <a:prstGeom prst="rect">
                <a:avLst/>
              </a:prstGeom>
              <a:grpFill/>
              <a:ln>
                <a:solidFill>
                  <a:schemeClr val="accent6">
                    <a:lumMod val="60000"/>
                    <a:lumOff val="40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34" name="Isosceles Triangle 9">
                <a:extLst>
                  <a:ext uri="{FF2B5EF4-FFF2-40B4-BE49-F238E27FC236}">
                    <a16:creationId xmlns:a16="http://schemas.microsoft.com/office/drawing/2014/main" id="{B9CFF9A3-1934-46A3-ACCD-90E067366752}"/>
                  </a:ext>
                </a:extLst>
              </p:cNvPr>
              <p:cNvSpPr/>
              <p:nvPr/>
            </p:nvSpPr>
            <p:spPr>
              <a:xfrm rot="10800000" flipH="1">
                <a:off x="4401262" y="2663429"/>
                <a:ext cx="921716" cy="307238"/>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402336 w 1060704"/>
                  <a:gd name="connsiteY0" fmla="*/ 921715 h 921715"/>
                  <a:gd name="connsiteX1" fmla="*/ 0 w 1060704"/>
                  <a:gd name="connsiteY1" fmla="*/ 0 h 921715"/>
                  <a:gd name="connsiteX2" fmla="*/ 1060704 w 1060704"/>
                  <a:gd name="connsiteY2" fmla="*/ 914400 h 921715"/>
                  <a:gd name="connsiteX3" fmla="*/ 402336 w 1060704"/>
                  <a:gd name="connsiteY3" fmla="*/ 921715 h 921715"/>
                  <a:gd name="connsiteX0" fmla="*/ 263348 w 921716"/>
                  <a:gd name="connsiteY0" fmla="*/ 307238 h 307238"/>
                  <a:gd name="connsiteX1" fmla="*/ 0 w 921716"/>
                  <a:gd name="connsiteY1" fmla="*/ 0 h 307238"/>
                  <a:gd name="connsiteX2" fmla="*/ 921716 w 921716"/>
                  <a:gd name="connsiteY2" fmla="*/ 299923 h 307238"/>
                  <a:gd name="connsiteX3" fmla="*/ 263348 w 921716"/>
                  <a:gd name="connsiteY3" fmla="*/ 307238 h 307238"/>
                </a:gdLst>
                <a:ahLst/>
                <a:cxnLst>
                  <a:cxn ang="0">
                    <a:pos x="connsiteX0" y="connsiteY0"/>
                  </a:cxn>
                  <a:cxn ang="0">
                    <a:pos x="connsiteX1" y="connsiteY1"/>
                  </a:cxn>
                  <a:cxn ang="0">
                    <a:pos x="connsiteX2" y="connsiteY2"/>
                  </a:cxn>
                  <a:cxn ang="0">
                    <a:pos x="connsiteX3" y="connsiteY3"/>
                  </a:cxn>
                </a:cxnLst>
                <a:rect l="l" t="t" r="r" b="b"/>
                <a:pathLst>
                  <a:path w="921716" h="307238">
                    <a:moveTo>
                      <a:pt x="263348" y="307238"/>
                    </a:moveTo>
                    <a:lnTo>
                      <a:pt x="0" y="0"/>
                    </a:lnTo>
                    <a:lnTo>
                      <a:pt x="921716" y="299923"/>
                    </a:lnTo>
                    <a:lnTo>
                      <a:pt x="263348" y="307238"/>
                    </a:lnTo>
                    <a:close/>
                  </a:path>
                </a:pathLst>
              </a:custGeom>
              <a:grpFill/>
              <a:ln>
                <a:solidFill>
                  <a:schemeClr val="accent6">
                    <a:lumMod val="60000"/>
                    <a:lumOff val="40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32" name="CuadroTexto 31">
              <a:extLst>
                <a:ext uri="{FF2B5EF4-FFF2-40B4-BE49-F238E27FC236}">
                  <a16:creationId xmlns:a16="http://schemas.microsoft.com/office/drawing/2014/main" id="{B2BB5106-971E-4EE8-94C7-47448EA62EF0}"/>
                </a:ext>
              </a:extLst>
            </p:cNvPr>
            <p:cNvSpPr txBox="1"/>
            <p:nvPr/>
          </p:nvSpPr>
          <p:spPr>
            <a:xfrm>
              <a:off x="368759" y="34577"/>
              <a:ext cx="3099942" cy="784152"/>
            </a:xfrm>
            <a:prstGeom prst="rect">
              <a:avLst/>
            </a:prstGeom>
            <a:noFill/>
            <a:ln>
              <a:noFill/>
            </a:ln>
          </p:spPr>
          <p:txBody>
            <a:bodyPr wrap="square" rtlCol="0">
              <a:spAutoFit/>
            </a:bodyPr>
            <a:lstStyle/>
            <a:p>
              <a:pPr lvl="1">
                <a:lnSpc>
                  <a:spcPct val="150000"/>
                </a:lnSpc>
                <a:spcBef>
                  <a:spcPts val="600"/>
                </a:spcBef>
                <a:spcAft>
                  <a:spcPts val="600"/>
                </a:spcAft>
              </a:pPr>
              <a:r>
                <a:rPr lang="es-EC" sz="2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Conclusiones</a:t>
              </a:r>
              <a:endParaRPr lang="es-MX" sz="2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sp>
        <p:nvSpPr>
          <p:cNvPr id="35" name="Rounded Rectangle 51">
            <a:extLst>
              <a:ext uri="{FF2B5EF4-FFF2-40B4-BE49-F238E27FC236}">
                <a16:creationId xmlns:a16="http://schemas.microsoft.com/office/drawing/2014/main" id="{90C12847-EA66-4741-A3B3-8ED54F22B06C}"/>
              </a:ext>
            </a:extLst>
          </p:cNvPr>
          <p:cNvSpPr/>
          <p:nvPr/>
        </p:nvSpPr>
        <p:spPr>
          <a:xfrm rot="16200000" flipH="1">
            <a:off x="30397" y="66822"/>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Tree>
    <p:extLst>
      <p:ext uri="{BB962C8B-B14F-4D97-AF65-F5344CB8AC3E}">
        <p14:creationId xmlns:p14="http://schemas.microsoft.com/office/powerpoint/2010/main" val="2984490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Parallelogram 5">
            <a:extLst>
              <a:ext uri="{FF2B5EF4-FFF2-40B4-BE49-F238E27FC236}">
                <a16:creationId xmlns:a16="http://schemas.microsoft.com/office/drawing/2014/main" id="{C9E44504-85B4-4708-8C62-E50C90C551C1}"/>
              </a:ext>
            </a:extLst>
          </p:cNvPr>
          <p:cNvSpPr/>
          <p:nvPr/>
        </p:nvSpPr>
        <p:spPr>
          <a:xfrm>
            <a:off x="1630709" y="2192405"/>
            <a:ext cx="9827933" cy="1578844"/>
          </a:xfrm>
          <a:prstGeom prst="parallelogram">
            <a:avLst>
              <a:gd name="adj" fmla="val 26069"/>
            </a:avLst>
          </a:prstGeom>
          <a:solidFill>
            <a:schemeClr val="accent3">
              <a:lumMod val="40000"/>
              <a:lumOff val="6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48" name="Parallelogram 5">
            <a:extLst>
              <a:ext uri="{FF2B5EF4-FFF2-40B4-BE49-F238E27FC236}">
                <a16:creationId xmlns:a16="http://schemas.microsoft.com/office/drawing/2014/main" id="{C97F712F-D4A0-4BF5-830F-CCDDC7DD200B}"/>
              </a:ext>
            </a:extLst>
          </p:cNvPr>
          <p:cNvSpPr/>
          <p:nvPr/>
        </p:nvSpPr>
        <p:spPr>
          <a:xfrm>
            <a:off x="2132623" y="409995"/>
            <a:ext cx="9827934" cy="1434829"/>
          </a:xfrm>
          <a:prstGeom prst="parallelogram">
            <a:avLst>
              <a:gd name="adj" fmla="val 26069"/>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43" name="CuadroTexto 42">
            <a:extLst>
              <a:ext uri="{FF2B5EF4-FFF2-40B4-BE49-F238E27FC236}">
                <a16:creationId xmlns:a16="http://schemas.microsoft.com/office/drawing/2014/main" id="{2CD30FC3-E82E-456E-8763-4AFAA830E218}"/>
              </a:ext>
            </a:extLst>
          </p:cNvPr>
          <p:cNvSpPr txBox="1"/>
          <p:nvPr/>
        </p:nvSpPr>
        <p:spPr>
          <a:xfrm>
            <a:off x="2589782" y="503712"/>
            <a:ext cx="8337616" cy="1128450"/>
          </a:xfrm>
          <a:prstGeom prst="rect">
            <a:avLst/>
          </a:prstGeom>
          <a:noFill/>
          <a:ln>
            <a:noFill/>
          </a:ln>
        </p:spPr>
        <p:txBody>
          <a:bodyPr wrap="square">
            <a:spAutoFit/>
          </a:bodyPr>
          <a:lstStyle/>
          <a:p>
            <a:pPr lvl="0" algn="just">
              <a:lnSpc>
                <a:spcPct val="107000"/>
              </a:lnSpc>
            </a:pPr>
            <a:r>
              <a:rPr lang="es-EC" sz="1600" dirty="0">
                <a:solidFill>
                  <a:schemeClr val="bg2">
                    <a:lumMod val="10000"/>
                  </a:schemeClr>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El medio de acceso a productos FINTECH que prevalece es el celular</a:t>
            </a:r>
            <a:r>
              <a:rPr lang="es-EC" sz="16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La razón expuesta por los encuestados hace referencia dos puntos: </a:t>
            </a:r>
            <a:r>
              <a:rPr lang="es-EC" sz="1600" dirty="0">
                <a:solidFill>
                  <a:schemeClr val="bg2">
                    <a:lumMod val="10000"/>
                  </a:schemeClr>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el primero es el recordatorio de credenciales</a:t>
            </a:r>
            <a:r>
              <a:rPr lang="es-EC" sz="16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las cuales en el teléfono celular son reemplazadas por reconocimiento dactilar / facial y el </a:t>
            </a:r>
            <a:r>
              <a:rPr lang="es-EC" sz="1600" dirty="0">
                <a:solidFill>
                  <a:schemeClr val="bg2">
                    <a:lumMod val="10000"/>
                  </a:schemeClr>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segundo motivo de tal preferencia es, la experiencia de uso es decir consideran más amigable la aplicación móvil.</a:t>
            </a:r>
          </a:p>
        </p:txBody>
      </p:sp>
      <p:sp>
        <p:nvSpPr>
          <p:cNvPr id="45" name="CuadroTexto 44">
            <a:extLst>
              <a:ext uri="{FF2B5EF4-FFF2-40B4-BE49-F238E27FC236}">
                <a16:creationId xmlns:a16="http://schemas.microsoft.com/office/drawing/2014/main" id="{6E72C734-ADEA-46A3-877A-42DEC1A54CF4}"/>
              </a:ext>
            </a:extLst>
          </p:cNvPr>
          <p:cNvSpPr txBox="1"/>
          <p:nvPr/>
        </p:nvSpPr>
        <p:spPr>
          <a:xfrm>
            <a:off x="2081406" y="2299855"/>
            <a:ext cx="8845992" cy="1391920"/>
          </a:xfrm>
          <a:prstGeom prst="rect">
            <a:avLst/>
          </a:prstGeom>
          <a:noFill/>
        </p:spPr>
        <p:txBody>
          <a:bodyPr wrap="square">
            <a:spAutoFit/>
          </a:bodyPr>
          <a:lstStyle/>
          <a:p>
            <a:pPr algn="just">
              <a:lnSpc>
                <a:spcPct val="107000"/>
              </a:lnSpc>
            </a:pPr>
            <a:r>
              <a:rPr lang="es-EC" sz="16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E</a:t>
            </a:r>
            <a:r>
              <a:rPr lang="es-EC" sz="16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l servicio FINTECH que presenta una mayor frecuencia de uso es el </a:t>
            </a:r>
            <a:r>
              <a:rPr lang="es-EC" sz="1600" dirty="0">
                <a:solidFill>
                  <a:schemeClr val="bg2">
                    <a:lumMod val="10000"/>
                  </a:schemeClr>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retiro de dinero en efectivo </a:t>
            </a:r>
            <a:r>
              <a:rPr lang="es-EC" sz="16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mediante cajeros automáticos. Esta </a:t>
            </a:r>
            <a:r>
              <a:rPr lang="es-EC" sz="1600" dirty="0">
                <a:solidFill>
                  <a:schemeClr val="bg2">
                    <a:lumMod val="10000"/>
                  </a:schemeClr>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dinámica puede responder a la inestabilidad económica y social por la cual se atravesaba en el período de análisis debido al confinamiento</a:t>
            </a:r>
            <a:r>
              <a:rPr lang="es-EC" sz="16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Las personas optaban por retirar sus ingresos y mantener en las instituciones financieras únicamente los montos necesarios para pagos y trasferencias.</a:t>
            </a:r>
          </a:p>
        </p:txBody>
      </p:sp>
      <p:sp>
        <p:nvSpPr>
          <p:cNvPr id="8" name="Parallelogram 5">
            <a:extLst>
              <a:ext uri="{FF2B5EF4-FFF2-40B4-BE49-F238E27FC236}">
                <a16:creationId xmlns:a16="http://schemas.microsoft.com/office/drawing/2014/main" id="{0055AFFE-C725-4DE9-AC3B-8465F8F26235}"/>
              </a:ext>
            </a:extLst>
          </p:cNvPr>
          <p:cNvSpPr/>
          <p:nvPr/>
        </p:nvSpPr>
        <p:spPr>
          <a:xfrm>
            <a:off x="1181237" y="4118830"/>
            <a:ext cx="9827933" cy="1362960"/>
          </a:xfrm>
          <a:prstGeom prst="parallelogram">
            <a:avLst>
              <a:gd name="adj" fmla="val 26069"/>
            </a:avLst>
          </a:prstGeom>
          <a:solidFill>
            <a:schemeClr val="accent4">
              <a:lumMod val="40000"/>
              <a:lumOff val="60000"/>
            </a:schemeClr>
          </a:solidFill>
          <a:ln>
            <a:solidFill>
              <a:schemeClr val="accent4"/>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just">
              <a:lnSpc>
                <a:spcPct val="107000"/>
              </a:lnSpc>
              <a:spcAft>
                <a:spcPts val="800"/>
              </a:spcAft>
            </a:pPr>
            <a:endParaRPr lang="es-MX"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CuadroTexto 1">
            <a:extLst>
              <a:ext uri="{FF2B5EF4-FFF2-40B4-BE49-F238E27FC236}">
                <a16:creationId xmlns:a16="http://schemas.microsoft.com/office/drawing/2014/main" id="{C62945B0-08BE-415F-BCAC-B747DB58860F}"/>
              </a:ext>
            </a:extLst>
          </p:cNvPr>
          <p:cNvSpPr txBox="1"/>
          <p:nvPr/>
        </p:nvSpPr>
        <p:spPr>
          <a:xfrm>
            <a:off x="1846730" y="4261701"/>
            <a:ext cx="8496945" cy="1077218"/>
          </a:xfrm>
          <a:prstGeom prst="rect">
            <a:avLst/>
          </a:prstGeom>
          <a:noFill/>
        </p:spPr>
        <p:txBody>
          <a:bodyPr wrap="square" rtlCol="0">
            <a:spAutoFit/>
          </a:bodyPr>
          <a:lstStyle/>
          <a:p>
            <a:r>
              <a:rPr lang="es-EC" sz="16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L</a:t>
            </a:r>
            <a:r>
              <a:rPr lang="es-EC" sz="16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os gastos devengados por el uso de FINTECH varían respecto a </a:t>
            </a:r>
            <a:r>
              <a:rPr lang="es-EC" sz="1600" dirty="0">
                <a:solidFill>
                  <a:schemeClr val="bg2">
                    <a:lumMod val="10000"/>
                  </a:schemeClr>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su frecuencia de uso y no por el costo individual de cada uno de estos productos. </a:t>
            </a:r>
            <a:r>
              <a:rPr lang="es-EC" sz="16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Concluyendo que, a pesar de establecerse costos relativamente bajos, el tener una frecuencia trasnacional alta esto se convierte en el determinante del porcentaje de gastos que podría afectar al ingreso familiar.</a:t>
            </a:r>
            <a:endParaRPr lang="es-MX"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6CFEA33B-E8A5-4824-AF71-0E9D6F634553}"/>
              </a:ext>
            </a:extLst>
          </p:cNvPr>
          <p:cNvSpPr txBox="1"/>
          <p:nvPr/>
        </p:nvSpPr>
        <p:spPr>
          <a:xfrm>
            <a:off x="304434" y="1268760"/>
            <a:ext cx="461665" cy="1429636"/>
          </a:xfrm>
          <a:prstGeom prst="rect">
            <a:avLst/>
          </a:prstGeom>
          <a:noFill/>
        </p:spPr>
        <p:txBody>
          <a:bodyPr vert="vert270" wrap="square">
            <a:spAutoFit/>
          </a:bodyPr>
          <a:lstStyle/>
          <a:p>
            <a:pPr algn="ctr"/>
            <a:r>
              <a:rPr lang="es-ES" dirty="0">
                <a:ln w="0"/>
                <a:solidFill>
                  <a:schemeClr val="bg2">
                    <a:lumMod val="10000"/>
                  </a:schemeClr>
                </a:solidFill>
                <a:effectLst>
                  <a:outerShdw blurRad="38100" dist="19050" dir="2700000" algn="tl" rotWithShape="0">
                    <a:schemeClr val="dk1">
                      <a:alpha val="40000"/>
                    </a:schemeClr>
                  </a:outerShdw>
                </a:effectLst>
              </a:rPr>
              <a:t>Objetivo 3</a:t>
            </a:r>
            <a:endParaRPr lang="es-ES" b="0" cap="none" spc="0" dirty="0">
              <a:ln w="0"/>
              <a:solidFill>
                <a:schemeClr val="bg2">
                  <a:lumMod val="10000"/>
                </a:schemeClr>
              </a:solidFill>
              <a:effectLst>
                <a:outerShdw blurRad="38100" dist="19050" dir="2700000" algn="tl" rotWithShape="0">
                  <a:schemeClr val="dk1">
                    <a:alpha val="40000"/>
                  </a:schemeClr>
                </a:outerShdw>
              </a:effectLst>
            </a:endParaRPr>
          </a:p>
        </p:txBody>
      </p:sp>
      <p:sp>
        <p:nvSpPr>
          <p:cNvPr id="11" name="Rectángulo 10">
            <a:extLst>
              <a:ext uri="{FF2B5EF4-FFF2-40B4-BE49-F238E27FC236}">
                <a16:creationId xmlns:a16="http://schemas.microsoft.com/office/drawing/2014/main" id="{3AF28AF5-00E9-4716-9393-67059E64CCEE}"/>
              </a:ext>
            </a:extLst>
          </p:cNvPr>
          <p:cNvSpPr/>
          <p:nvPr/>
        </p:nvSpPr>
        <p:spPr>
          <a:xfrm>
            <a:off x="878242" y="925154"/>
            <a:ext cx="675186" cy="553998"/>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3000" dirty="0">
                <a:ln w="0"/>
                <a:solidFill>
                  <a:schemeClr val="accent1"/>
                </a:solidFill>
                <a:effectLst>
                  <a:outerShdw blurRad="38100" dist="25400" dir="5400000" algn="ctr" rotWithShape="0">
                    <a:srgbClr val="6E747A">
                      <a:alpha val="43000"/>
                    </a:srgbClr>
                  </a:outerShdw>
                </a:effectLst>
              </a:rPr>
              <a:t>H3</a:t>
            </a:r>
          </a:p>
        </p:txBody>
      </p:sp>
      <p:sp>
        <p:nvSpPr>
          <p:cNvPr id="12" name="CuadroTexto 11">
            <a:extLst>
              <a:ext uri="{FF2B5EF4-FFF2-40B4-BE49-F238E27FC236}">
                <a16:creationId xmlns:a16="http://schemas.microsoft.com/office/drawing/2014/main" id="{CFEDBE73-BE1E-496D-9E8F-3C5E04B4B57D}"/>
              </a:ext>
            </a:extLst>
          </p:cNvPr>
          <p:cNvSpPr txBox="1"/>
          <p:nvPr/>
        </p:nvSpPr>
        <p:spPr>
          <a:xfrm>
            <a:off x="925422" y="2564904"/>
            <a:ext cx="675186" cy="553998"/>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000" b="1" dirty="0">
                <a:ln/>
                <a:solidFill>
                  <a:schemeClr val="accent3"/>
                </a:solidFill>
              </a:rPr>
              <a:t>H4</a:t>
            </a:r>
          </a:p>
        </p:txBody>
      </p:sp>
      <p:sp>
        <p:nvSpPr>
          <p:cNvPr id="15" name="CuadroTexto 14">
            <a:extLst>
              <a:ext uri="{FF2B5EF4-FFF2-40B4-BE49-F238E27FC236}">
                <a16:creationId xmlns:a16="http://schemas.microsoft.com/office/drawing/2014/main" id="{9D519175-8D7F-4E6F-8C52-EEF402053BEC}"/>
              </a:ext>
            </a:extLst>
          </p:cNvPr>
          <p:cNvSpPr txBox="1"/>
          <p:nvPr/>
        </p:nvSpPr>
        <p:spPr>
          <a:xfrm>
            <a:off x="284909" y="4085492"/>
            <a:ext cx="461665" cy="1429636"/>
          </a:xfrm>
          <a:prstGeom prst="rect">
            <a:avLst/>
          </a:prstGeom>
          <a:noFill/>
        </p:spPr>
        <p:txBody>
          <a:bodyPr vert="vert270" wrap="square">
            <a:spAutoFit/>
          </a:bodyPr>
          <a:lstStyle/>
          <a:p>
            <a:pPr algn="ctr"/>
            <a:r>
              <a:rPr lang="es-ES" dirty="0">
                <a:ln w="0"/>
                <a:solidFill>
                  <a:schemeClr val="bg2">
                    <a:lumMod val="10000"/>
                  </a:schemeClr>
                </a:solidFill>
                <a:effectLst>
                  <a:outerShdw blurRad="38100" dist="19050" dir="2700000" algn="tl" rotWithShape="0">
                    <a:schemeClr val="dk1">
                      <a:alpha val="40000"/>
                    </a:schemeClr>
                  </a:outerShdw>
                </a:effectLst>
              </a:rPr>
              <a:t>Objetivo 4</a:t>
            </a:r>
            <a:endParaRPr lang="es-ES" b="0" cap="none" spc="0" dirty="0">
              <a:ln w="0"/>
              <a:solidFill>
                <a:schemeClr val="bg2">
                  <a:lumMod val="10000"/>
                </a:schemeClr>
              </a:solidFill>
              <a:effectLst>
                <a:outerShdw blurRad="38100" dist="19050" dir="2700000" algn="tl" rotWithShape="0">
                  <a:schemeClr val="dk1">
                    <a:alpha val="40000"/>
                  </a:schemeClr>
                </a:outerShdw>
              </a:effectLst>
            </a:endParaRPr>
          </a:p>
        </p:txBody>
      </p:sp>
      <p:sp>
        <p:nvSpPr>
          <p:cNvPr id="16" name="Rectángulo 15">
            <a:extLst>
              <a:ext uri="{FF2B5EF4-FFF2-40B4-BE49-F238E27FC236}">
                <a16:creationId xmlns:a16="http://schemas.microsoft.com/office/drawing/2014/main" id="{C40944E6-4E77-4D35-8BCE-9C8626C2EE85}"/>
              </a:ext>
            </a:extLst>
          </p:cNvPr>
          <p:cNvSpPr/>
          <p:nvPr/>
        </p:nvSpPr>
        <p:spPr>
          <a:xfrm>
            <a:off x="626313" y="4471362"/>
            <a:ext cx="675186" cy="553998"/>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3000" b="1" cap="none" spc="0" dirty="0">
                <a:ln/>
                <a:solidFill>
                  <a:schemeClr val="accent4"/>
                </a:solidFill>
                <a:effectLst/>
              </a:rPr>
              <a:t>H5</a:t>
            </a:r>
          </a:p>
        </p:txBody>
      </p:sp>
      <p:grpSp>
        <p:nvGrpSpPr>
          <p:cNvPr id="35" name="Grupo 34">
            <a:extLst>
              <a:ext uri="{FF2B5EF4-FFF2-40B4-BE49-F238E27FC236}">
                <a16:creationId xmlns:a16="http://schemas.microsoft.com/office/drawing/2014/main" id="{D2DC3AEB-F795-4AB1-B660-EAEF73C9A9C7}"/>
              </a:ext>
            </a:extLst>
          </p:cNvPr>
          <p:cNvGrpSpPr/>
          <p:nvPr/>
        </p:nvGrpSpPr>
        <p:grpSpPr>
          <a:xfrm>
            <a:off x="1" y="0"/>
            <a:ext cx="2350789" cy="849768"/>
            <a:chOff x="251063" y="34577"/>
            <a:chExt cx="3395872" cy="1311151"/>
          </a:xfrm>
          <a:solidFill>
            <a:schemeClr val="accent6">
              <a:lumMod val="60000"/>
              <a:lumOff val="40000"/>
            </a:schemeClr>
          </a:solidFill>
        </p:grpSpPr>
        <p:grpSp>
          <p:nvGrpSpPr>
            <p:cNvPr id="36" name="Group 30">
              <a:extLst>
                <a:ext uri="{FF2B5EF4-FFF2-40B4-BE49-F238E27FC236}">
                  <a16:creationId xmlns:a16="http://schemas.microsoft.com/office/drawing/2014/main" id="{0AE3A72E-5CB6-487B-B8B2-634AEE179A54}"/>
                </a:ext>
              </a:extLst>
            </p:cNvPr>
            <p:cNvGrpSpPr/>
            <p:nvPr/>
          </p:nvGrpSpPr>
          <p:grpSpPr>
            <a:xfrm>
              <a:off x="251063" y="145400"/>
              <a:ext cx="3395872" cy="1200328"/>
              <a:chOff x="3659401" y="1564832"/>
              <a:chExt cx="1663577" cy="1405835"/>
            </a:xfrm>
            <a:grpFill/>
          </p:grpSpPr>
          <p:sp>
            <p:nvSpPr>
              <p:cNvPr id="38" name="Rectangle 4">
                <a:extLst>
                  <a:ext uri="{FF2B5EF4-FFF2-40B4-BE49-F238E27FC236}">
                    <a16:creationId xmlns:a16="http://schemas.microsoft.com/office/drawing/2014/main" id="{E327BE55-E7F0-4E7E-8AAB-CE26382E614B}"/>
                  </a:ext>
                </a:extLst>
              </p:cNvPr>
              <p:cNvSpPr/>
              <p:nvPr/>
            </p:nvSpPr>
            <p:spPr>
              <a:xfrm>
                <a:off x="3659401" y="1564832"/>
                <a:ext cx="1663577" cy="1080443"/>
              </a:xfrm>
              <a:prstGeom prst="rect">
                <a:avLst/>
              </a:prstGeom>
              <a:grpFill/>
              <a:ln>
                <a:solidFill>
                  <a:schemeClr val="accent6">
                    <a:lumMod val="60000"/>
                    <a:lumOff val="40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39" name="Isosceles Triangle 9">
                <a:extLst>
                  <a:ext uri="{FF2B5EF4-FFF2-40B4-BE49-F238E27FC236}">
                    <a16:creationId xmlns:a16="http://schemas.microsoft.com/office/drawing/2014/main" id="{25BB7ED9-30B3-4377-93EE-6E80ABF8EC8E}"/>
                  </a:ext>
                </a:extLst>
              </p:cNvPr>
              <p:cNvSpPr/>
              <p:nvPr/>
            </p:nvSpPr>
            <p:spPr>
              <a:xfrm rot="10800000" flipH="1">
                <a:off x="4401262" y="2663429"/>
                <a:ext cx="921716" cy="307238"/>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402336 w 1060704"/>
                  <a:gd name="connsiteY0" fmla="*/ 921715 h 921715"/>
                  <a:gd name="connsiteX1" fmla="*/ 0 w 1060704"/>
                  <a:gd name="connsiteY1" fmla="*/ 0 h 921715"/>
                  <a:gd name="connsiteX2" fmla="*/ 1060704 w 1060704"/>
                  <a:gd name="connsiteY2" fmla="*/ 914400 h 921715"/>
                  <a:gd name="connsiteX3" fmla="*/ 402336 w 1060704"/>
                  <a:gd name="connsiteY3" fmla="*/ 921715 h 921715"/>
                  <a:gd name="connsiteX0" fmla="*/ 263348 w 921716"/>
                  <a:gd name="connsiteY0" fmla="*/ 307238 h 307238"/>
                  <a:gd name="connsiteX1" fmla="*/ 0 w 921716"/>
                  <a:gd name="connsiteY1" fmla="*/ 0 h 307238"/>
                  <a:gd name="connsiteX2" fmla="*/ 921716 w 921716"/>
                  <a:gd name="connsiteY2" fmla="*/ 299923 h 307238"/>
                  <a:gd name="connsiteX3" fmla="*/ 263348 w 921716"/>
                  <a:gd name="connsiteY3" fmla="*/ 307238 h 307238"/>
                </a:gdLst>
                <a:ahLst/>
                <a:cxnLst>
                  <a:cxn ang="0">
                    <a:pos x="connsiteX0" y="connsiteY0"/>
                  </a:cxn>
                  <a:cxn ang="0">
                    <a:pos x="connsiteX1" y="connsiteY1"/>
                  </a:cxn>
                  <a:cxn ang="0">
                    <a:pos x="connsiteX2" y="connsiteY2"/>
                  </a:cxn>
                  <a:cxn ang="0">
                    <a:pos x="connsiteX3" y="connsiteY3"/>
                  </a:cxn>
                </a:cxnLst>
                <a:rect l="l" t="t" r="r" b="b"/>
                <a:pathLst>
                  <a:path w="921716" h="307238">
                    <a:moveTo>
                      <a:pt x="263348" y="307238"/>
                    </a:moveTo>
                    <a:lnTo>
                      <a:pt x="0" y="0"/>
                    </a:lnTo>
                    <a:lnTo>
                      <a:pt x="921716" y="299923"/>
                    </a:lnTo>
                    <a:lnTo>
                      <a:pt x="263348" y="307238"/>
                    </a:lnTo>
                    <a:close/>
                  </a:path>
                </a:pathLst>
              </a:custGeom>
              <a:grpFill/>
              <a:ln>
                <a:solidFill>
                  <a:schemeClr val="accent6">
                    <a:lumMod val="60000"/>
                    <a:lumOff val="40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37" name="CuadroTexto 36">
              <a:extLst>
                <a:ext uri="{FF2B5EF4-FFF2-40B4-BE49-F238E27FC236}">
                  <a16:creationId xmlns:a16="http://schemas.microsoft.com/office/drawing/2014/main" id="{F4CB25AC-F9A7-401A-84E7-94F3275BD6C0}"/>
                </a:ext>
              </a:extLst>
            </p:cNvPr>
            <p:cNvSpPr txBox="1"/>
            <p:nvPr/>
          </p:nvSpPr>
          <p:spPr>
            <a:xfrm>
              <a:off x="368759" y="34577"/>
              <a:ext cx="3099942" cy="784152"/>
            </a:xfrm>
            <a:prstGeom prst="rect">
              <a:avLst/>
            </a:prstGeom>
            <a:noFill/>
            <a:ln>
              <a:noFill/>
            </a:ln>
          </p:spPr>
          <p:txBody>
            <a:bodyPr wrap="square" rtlCol="0">
              <a:spAutoFit/>
            </a:bodyPr>
            <a:lstStyle/>
            <a:p>
              <a:pPr lvl="1">
                <a:lnSpc>
                  <a:spcPct val="150000"/>
                </a:lnSpc>
                <a:spcBef>
                  <a:spcPts val="600"/>
                </a:spcBef>
                <a:spcAft>
                  <a:spcPts val="600"/>
                </a:spcAft>
              </a:pPr>
              <a:r>
                <a:rPr lang="es-EC" sz="2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Conclusiones</a:t>
              </a:r>
              <a:endParaRPr lang="es-MX" sz="2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sp>
        <p:nvSpPr>
          <p:cNvPr id="40" name="Rounded Rectangle 51">
            <a:extLst>
              <a:ext uri="{FF2B5EF4-FFF2-40B4-BE49-F238E27FC236}">
                <a16:creationId xmlns:a16="http://schemas.microsoft.com/office/drawing/2014/main" id="{4DC0F1AB-C225-4FC6-ABFE-5F71E2A5B8E8}"/>
              </a:ext>
            </a:extLst>
          </p:cNvPr>
          <p:cNvSpPr/>
          <p:nvPr/>
        </p:nvSpPr>
        <p:spPr>
          <a:xfrm rot="16200000" flipH="1">
            <a:off x="30397" y="66822"/>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Tree>
    <p:extLst>
      <p:ext uri="{BB962C8B-B14F-4D97-AF65-F5344CB8AC3E}">
        <p14:creationId xmlns:p14="http://schemas.microsoft.com/office/powerpoint/2010/main" val="1080406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Parallelogram 5">
            <a:extLst>
              <a:ext uri="{FF2B5EF4-FFF2-40B4-BE49-F238E27FC236}">
                <a16:creationId xmlns:a16="http://schemas.microsoft.com/office/drawing/2014/main" id="{C97F712F-D4A0-4BF5-830F-CCDDC7DD200B}"/>
              </a:ext>
            </a:extLst>
          </p:cNvPr>
          <p:cNvSpPr/>
          <p:nvPr/>
        </p:nvSpPr>
        <p:spPr>
          <a:xfrm>
            <a:off x="1707965" y="2330035"/>
            <a:ext cx="9827934" cy="1434829"/>
          </a:xfrm>
          <a:prstGeom prst="parallelogram">
            <a:avLst>
              <a:gd name="adj" fmla="val 26069"/>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43" name="CuadroTexto 42">
            <a:extLst>
              <a:ext uri="{FF2B5EF4-FFF2-40B4-BE49-F238E27FC236}">
                <a16:creationId xmlns:a16="http://schemas.microsoft.com/office/drawing/2014/main" id="{2CD30FC3-E82E-456E-8763-4AFAA830E218}"/>
              </a:ext>
            </a:extLst>
          </p:cNvPr>
          <p:cNvSpPr txBox="1"/>
          <p:nvPr/>
        </p:nvSpPr>
        <p:spPr>
          <a:xfrm>
            <a:off x="2366590" y="2649032"/>
            <a:ext cx="8762008" cy="601511"/>
          </a:xfrm>
          <a:prstGeom prst="rect">
            <a:avLst/>
          </a:prstGeom>
          <a:noFill/>
          <a:ln>
            <a:noFill/>
          </a:ln>
        </p:spPr>
        <p:txBody>
          <a:bodyPr wrap="square">
            <a:spAutoFit/>
          </a:bodyPr>
          <a:lstStyle/>
          <a:p>
            <a:pPr algn="just">
              <a:lnSpc>
                <a:spcPct val="107000"/>
              </a:lnSpc>
            </a:pPr>
            <a:r>
              <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a:t>
            </a:r>
            <a:r>
              <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 expendio destinado a gastos FINTECH puede tener un efecto de hasta el 16% esto tomando como base 1 SBU para establecer dicha relación. </a:t>
            </a:r>
            <a:endParaRPr lang="es-EC" sz="16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A99CFB85-3C4D-44C2-8EFC-17CA40115F0F}"/>
              </a:ext>
            </a:extLst>
          </p:cNvPr>
          <p:cNvSpPr txBox="1"/>
          <p:nvPr/>
        </p:nvSpPr>
        <p:spPr>
          <a:xfrm>
            <a:off x="215058" y="2544497"/>
            <a:ext cx="461665" cy="1429636"/>
          </a:xfrm>
          <a:prstGeom prst="rect">
            <a:avLst/>
          </a:prstGeom>
          <a:noFill/>
        </p:spPr>
        <p:txBody>
          <a:bodyPr vert="vert270" wrap="square">
            <a:spAutoFit/>
          </a:bodyPr>
          <a:lstStyle/>
          <a:p>
            <a:pPr algn="ctr"/>
            <a:r>
              <a:rPr lang="es-ES" dirty="0">
                <a:ln w="0"/>
                <a:solidFill>
                  <a:schemeClr val="bg2">
                    <a:lumMod val="10000"/>
                  </a:schemeClr>
                </a:solidFill>
                <a:effectLst>
                  <a:outerShdw blurRad="38100" dist="19050" dir="2700000" algn="tl" rotWithShape="0">
                    <a:schemeClr val="dk1">
                      <a:alpha val="40000"/>
                    </a:schemeClr>
                  </a:outerShdw>
                </a:effectLst>
              </a:rPr>
              <a:t>Objetivo 5</a:t>
            </a:r>
            <a:endParaRPr lang="es-ES" b="0" cap="none" spc="0" dirty="0">
              <a:ln w="0"/>
              <a:solidFill>
                <a:schemeClr val="bg2">
                  <a:lumMod val="10000"/>
                </a:schemeClr>
              </a:solidFill>
              <a:effectLst>
                <a:outerShdw blurRad="38100" dist="19050" dir="2700000" algn="tl" rotWithShape="0">
                  <a:schemeClr val="dk1">
                    <a:alpha val="40000"/>
                  </a:schemeClr>
                </a:outerShdw>
              </a:effectLst>
            </a:endParaRPr>
          </a:p>
        </p:txBody>
      </p:sp>
      <p:sp>
        <p:nvSpPr>
          <p:cNvPr id="10" name="Rectángulo 9">
            <a:extLst>
              <a:ext uri="{FF2B5EF4-FFF2-40B4-BE49-F238E27FC236}">
                <a16:creationId xmlns:a16="http://schemas.microsoft.com/office/drawing/2014/main" id="{0755F274-6D45-4BAB-931E-232247C9EAEC}"/>
              </a:ext>
            </a:extLst>
          </p:cNvPr>
          <p:cNvSpPr/>
          <p:nvPr/>
        </p:nvSpPr>
        <p:spPr>
          <a:xfrm>
            <a:off x="816849" y="2875002"/>
            <a:ext cx="675186" cy="553998"/>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3000" dirty="0">
                <a:ln w="0"/>
                <a:solidFill>
                  <a:schemeClr val="accent1"/>
                </a:solidFill>
                <a:effectLst>
                  <a:outerShdw blurRad="38100" dist="25400" dir="5400000" algn="ctr" rotWithShape="0">
                    <a:srgbClr val="6E747A">
                      <a:alpha val="43000"/>
                    </a:srgbClr>
                  </a:outerShdw>
                </a:effectLst>
              </a:rPr>
              <a:t>H6</a:t>
            </a:r>
          </a:p>
        </p:txBody>
      </p:sp>
      <p:sp>
        <p:nvSpPr>
          <p:cNvPr id="11" name="CuadroTexto 10">
            <a:extLst>
              <a:ext uri="{FF2B5EF4-FFF2-40B4-BE49-F238E27FC236}">
                <a16:creationId xmlns:a16="http://schemas.microsoft.com/office/drawing/2014/main" id="{69783A2E-30BB-48A2-BC88-321C2CAE229C}"/>
              </a:ext>
            </a:extLst>
          </p:cNvPr>
          <p:cNvSpPr txBox="1"/>
          <p:nvPr/>
        </p:nvSpPr>
        <p:spPr>
          <a:xfrm>
            <a:off x="4006974" y="1538715"/>
            <a:ext cx="3937228" cy="553998"/>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000" b="1" dirty="0">
                <a:ln/>
                <a:solidFill>
                  <a:schemeClr val="accent3"/>
                </a:solidFill>
              </a:rPr>
              <a:t>Objetivo General</a:t>
            </a:r>
          </a:p>
        </p:txBody>
      </p:sp>
      <p:grpSp>
        <p:nvGrpSpPr>
          <p:cNvPr id="30" name="Grupo 29">
            <a:extLst>
              <a:ext uri="{FF2B5EF4-FFF2-40B4-BE49-F238E27FC236}">
                <a16:creationId xmlns:a16="http://schemas.microsoft.com/office/drawing/2014/main" id="{FA57A12C-AE9C-4F30-B491-33F27C832F78}"/>
              </a:ext>
            </a:extLst>
          </p:cNvPr>
          <p:cNvGrpSpPr/>
          <p:nvPr/>
        </p:nvGrpSpPr>
        <p:grpSpPr>
          <a:xfrm>
            <a:off x="1" y="0"/>
            <a:ext cx="2350789" cy="849768"/>
            <a:chOff x="251063" y="34577"/>
            <a:chExt cx="3395872" cy="1311151"/>
          </a:xfrm>
          <a:solidFill>
            <a:schemeClr val="accent6">
              <a:lumMod val="60000"/>
              <a:lumOff val="40000"/>
            </a:schemeClr>
          </a:solidFill>
        </p:grpSpPr>
        <p:grpSp>
          <p:nvGrpSpPr>
            <p:cNvPr id="31" name="Group 30">
              <a:extLst>
                <a:ext uri="{FF2B5EF4-FFF2-40B4-BE49-F238E27FC236}">
                  <a16:creationId xmlns:a16="http://schemas.microsoft.com/office/drawing/2014/main" id="{E9B5D386-EDD8-4F41-A8E7-9AECDA08E150}"/>
                </a:ext>
              </a:extLst>
            </p:cNvPr>
            <p:cNvGrpSpPr/>
            <p:nvPr/>
          </p:nvGrpSpPr>
          <p:grpSpPr>
            <a:xfrm>
              <a:off x="251063" y="145400"/>
              <a:ext cx="3395872" cy="1200328"/>
              <a:chOff x="3659401" y="1564832"/>
              <a:chExt cx="1663577" cy="1405835"/>
            </a:xfrm>
            <a:grpFill/>
          </p:grpSpPr>
          <p:sp>
            <p:nvSpPr>
              <p:cNvPr id="33" name="Rectangle 4">
                <a:extLst>
                  <a:ext uri="{FF2B5EF4-FFF2-40B4-BE49-F238E27FC236}">
                    <a16:creationId xmlns:a16="http://schemas.microsoft.com/office/drawing/2014/main" id="{0C8A108F-7110-4383-9AD6-14B2AB6E4452}"/>
                  </a:ext>
                </a:extLst>
              </p:cNvPr>
              <p:cNvSpPr/>
              <p:nvPr/>
            </p:nvSpPr>
            <p:spPr>
              <a:xfrm>
                <a:off x="3659401" y="1564832"/>
                <a:ext cx="1663577" cy="1080443"/>
              </a:xfrm>
              <a:prstGeom prst="rect">
                <a:avLst/>
              </a:prstGeom>
              <a:grpFill/>
              <a:ln>
                <a:solidFill>
                  <a:schemeClr val="accent6">
                    <a:lumMod val="60000"/>
                    <a:lumOff val="40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34" name="Isosceles Triangle 9">
                <a:extLst>
                  <a:ext uri="{FF2B5EF4-FFF2-40B4-BE49-F238E27FC236}">
                    <a16:creationId xmlns:a16="http://schemas.microsoft.com/office/drawing/2014/main" id="{3F301304-B9B9-427E-A8BA-79C58E097A1E}"/>
                  </a:ext>
                </a:extLst>
              </p:cNvPr>
              <p:cNvSpPr/>
              <p:nvPr/>
            </p:nvSpPr>
            <p:spPr>
              <a:xfrm rot="10800000" flipH="1">
                <a:off x="4401262" y="2663429"/>
                <a:ext cx="921716" cy="307238"/>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402336 w 1060704"/>
                  <a:gd name="connsiteY0" fmla="*/ 921715 h 921715"/>
                  <a:gd name="connsiteX1" fmla="*/ 0 w 1060704"/>
                  <a:gd name="connsiteY1" fmla="*/ 0 h 921715"/>
                  <a:gd name="connsiteX2" fmla="*/ 1060704 w 1060704"/>
                  <a:gd name="connsiteY2" fmla="*/ 914400 h 921715"/>
                  <a:gd name="connsiteX3" fmla="*/ 402336 w 1060704"/>
                  <a:gd name="connsiteY3" fmla="*/ 921715 h 921715"/>
                  <a:gd name="connsiteX0" fmla="*/ 263348 w 921716"/>
                  <a:gd name="connsiteY0" fmla="*/ 307238 h 307238"/>
                  <a:gd name="connsiteX1" fmla="*/ 0 w 921716"/>
                  <a:gd name="connsiteY1" fmla="*/ 0 h 307238"/>
                  <a:gd name="connsiteX2" fmla="*/ 921716 w 921716"/>
                  <a:gd name="connsiteY2" fmla="*/ 299923 h 307238"/>
                  <a:gd name="connsiteX3" fmla="*/ 263348 w 921716"/>
                  <a:gd name="connsiteY3" fmla="*/ 307238 h 307238"/>
                </a:gdLst>
                <a:ahLst/>
                <a:cxnLst>
                  <a:cxn ang="0">
                    <a:pos x="connsiteX0" y="connsiteY0"/>
                  </a:cxn>
                  <a:cxn ang="0">
                    <a:pos x="connsiteX1" y="connsiteY1"/>
                  </a:cxn>
                  <a:cxn ang="0">
                    <a:pos x="connsiteX2" y="connsiteY2"/>
                  </a:cxn>
                  <a:cxn ang="0">
                    <a:pos x="connsiteX3" y="connsiteY3"/>
                  </a:cxn>
                </a:cxnLst>
                <a:rect l="l" t="t" r="r" b="b"/>
                <a:pathLst>
                  <a:path w="921716" h="307238">
                    <a:moveTo>
                      <a:pt x="263348" y="307238"/>
                    </a:moveTo>
                    <a:lnTo>
                      <a:pt x="0" y="0"/>
                    </a:lnTo>
                    <a:lnTo>
                      <a:pt x="921716" y="299923"/>
                    </a:lnTo>
                    <a:lnTo>
                      <a:pt x="263348" y="307238"/>
                    </a:lnTo>
                    <a:close/>
                  </a:path>
                </a:pathLst>
              </a:custGeom>
              <a:grpFill/>
              <a:ln>
                <a:solidFill>
                  <a:schemeClr val="accent6">
                    <a:lumMod val="60000"/>
                    <a:lumOff val="40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32" name="CuadroTexto 31">
              <a:extLst>
                <a:ext uri="{FF2B5EF4-FFF2-40B4-BE49-F238E27FC236}">
                  <a16:creationId xmlns:a16="http://schemas.microsoft.com/office/drawing/2014/main" id="{6D847DEF-1103-4282-A55C-45266649264F}"/>
                </a:ext>
              </a:extLst>
            </p:cNvPr>
            <p:cNvSpPr txBox="1"/>
            <p:nvPr/>
          </p:nvSpPr>
          <p:spPr>
            <a:xfrm>
              <a:off x="368759" y="34577"/>
              <a:ext cx="3099942" cy="784152"/>
            </a:xfrm>
            <a:prstGeom prst="rect">
              <a:avLst/>
            </a:prstGeom>
            <a:noFill/>
            <a:ln>
              <a:noFill/>
            </a:ln>
          </p:spPr>
          <p:txBody>
            <a:bodyPr wrap="square" rtlCol="0">
              <a:spAutoFit/>
            </a:bodyPr>
            <a:lstStyle/>
            <a:p>
              <a:pPr lvl="1">
                <a:lnSpc>
                  <a:spcPct val="150000"/>
                </a:lnSpc>
                <a:spcBef>
                  <a:spcPts val="600"/>
                </a:spcBef>
                <a:spcAft>
                  <a:spcPts val="600"/>
                </a:spcAft>
              </a:pPr>
              <a:r>
                <a:rPr lang="es-EC" sz="2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Conclusiones</a:t>
              </a:r>
              <a:endParaRPr lang="es-MX" sz="2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8792505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nut 77">
            <a:extLst>
              <a:ext uri="{FF2B5EF4-FFF2-40B4-BE49-F238E27FC236}">
                <a16:creationId xmlns:a16="http://schemas.microsoft.com/office/drawing/2014/main" id="{5072CC74-C16C-44F6-A935-3CFA82A932BB}"/>
              </a:ext>
            </a:extLst>
          </p:cNvPr>
          <p:cNvSpPr/>
          <p:nvPr/>
        </p:nvSpPr>
        <p:spPr>
          <a:xfrm>
            <a:off x="4538306" y="2344905"/>
            <a:ext cx="3113801" cy="3113801"/>
          </a:xfrm>
          <a:prstGeom prst="donut">
            <a:avLst>
              <a:gd name="adj" fmla="val 37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4" name="Oval 3">
            <a:extLst>
              <a:ext uri="{FF2B5EF4-FFF2-40B4-BE49-F238E27FC236}">
                <a16:creationId xmlns:a16="http://schemas.microsoft.com/office/drawing/2014/main" id="{24014247-2F7E-4F81-AFC4-D91B3899E2B0}"/>
              </a:ext>
            </a:extLst>
          </p:cNvPr>
          <p:cNvSpPr/>
          <p:nvPr/>
        </p:nvSpPr>
        <p:spPr>
          <a:xfrm>
            <a:off x="5209755" y="3016354"/>
            <a:ext cx="1770903" cy="177090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ko-KR" altLang="en-US" sz="2700"/>
          </a:p>
        </p:txBody>
      </p:sp>
      <p:sp>
        <p:nvSpPr>
          <p:cNvPr id="5" name="Donut 26">
            <a:extLst>
              <a:ext uri="{FF2B5EF4-FFF2-40B4-BE49-F238E27FC236}">
                <a16:creationId xmlns:a16="http://schemas.microsoft.com/office/drawing/2014/main" id="{C1A8C9F8-88DF-4B01-B386-B2486DF492BE}"/>
              </a:ext>
            </a:extLst>
          </p:cNvPr>
          <p:cNvSpPr/>
          <p:nvPr/>
        </p:nvSpPr>
        <p:spPr>
          <a:xfrm>
            <a:off x="4187243" y="1993841"/>
            <a:ext cx="3815927" cy="3815927"/>
          </a:xfrm>
          <a:prstGeom prst="donut">
            <a:avLst>
              <a:gd name="adj" fmla="val 378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nvGrpSpPr>
          <p:cNvPr id="95" name="Group 94">
            <a:extLst>
              <a:ext uri="{FF2B5EF4-FFF2-40B4-BE49-F238E27FC236}">
                <a16:creationId xmlns:a16="http://schemas.microsoft.com/office/drawing/2014/main" id="{0BF4B0A0-52C7-4E7D-AC0A-327C818316C7}"/>
              </a:ext>
            </a:extLst>
          </p:cNvPr>
          <p:cNvGrpSpPr/>
          <p:nvPr/>
        </p:nvGrpSpPr>
        <p:grpSpPr>
          <a:xfrm rot="20784803">
            <a:off x="4033463" y="4479897"/>
            <a:ext cx="1469400" cy="978922"/>
            <a:chOff x="3671313" y="3412343"/>
            <a:chExt cx="1469591" cy="979049"/>
          </a:xfrm>
        </p:grpSpPr>
        <p:grpSp>
          <p:nvGrpSpPr>
            <p:cNvPr id="20" name="Group 19">
              <a:extLst>
                <a:ext uri="{FF2B5EF4-FFF2-40B4-BE49-F238E27FC236}">
                  <a16:creationId xmlns:a16="http://schemas.microsoft.com/office/drawing/2014/main" id="{90BE3773-ABE6-4A9E-B7D8-14492DDCD203}"/>
                </a:ext>
              </a:extLst>
            </p:cNvPr>
            <p:cNvGrpSpPr/>
            <p:nvPr/>
          </p:nvGrpSpPr>
          <p:grpSpPr>
            <a:xfrm rot="16200000">
              <a:off x="3916584" y="3167072"/>
              <a:ext cx="979049" cy="1469591"/>
              <a:chOff x="5093002" y="2426934"/>
              <a:chExt cx="2232248" cy="3350691"/>
            </a:xfrm>
            <a:solidFill>
              <a:schemeClr val="accent5"/>
            </a:solidFill>
          </p:grpSpPr>
          <p:grpSp>
            <p:nvGrpSpPr>
              <p:cNvPr id="21" name="Group 20">
                <a:extLst>
                  <a:ext uri="{FF2B5EF4-FFF2-40B4-BE49-F238E27FC236}">
                    <a16:creationId xmlns:a16="http://schemas.microsoft.com/office/drawing/2014/main" id="{B54F3AE3-637E-4E94-A3BF-272926AF563C}"/>
                  </a:ext>
                </a:extLst>
              </p:cNvPr>
              <p:cNvGrpSpPr/>
              <p:nvPr/>
            </p:nvGrpSpPr>
            <p:grpSpPr>
              <a:xfrm>
                <a:off x="5625823" y="4659182"/>
                <a:ext cx="1166607" cy="1118443"/>
                <a:chOff x="4964627" y="3703863"/>
                <a:chExt cx="393594" cy="377344"/>
              </a:xfrm>
              <a:grpFill/>
            </p:grpSpPr>
            <p:sp>
              <p:nvSpPr>
                <p:cNvPr id="23" name="Oval 1">
                  <a:extLst>
                    <a:ext uri="{FF2B5EF4-FFF2-40B4-BE49-F238E27FC236}">
                      <a16:creationId xmlns:a16="http://schemas.microsoft.com/office/drawing/2014/main" id="{4DED4937-CA19-4053-B7C8-FC58ACE110FD}"/>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 name="Oval 1">
                  <a:extLst>
                    <a:ext uri="{FF2B5EF4-FFF2-40B4-BE49-F238E27FC236}">
                      <a16:creationId xmlns:a16="http://schemas.microsoft.com/office/drawing/2014/main" id="{A526BB70-7BF9-4693-B209-F9635F438232}"/>
                    </a:ext>
                  </a:extLst>
                </p:cNvPr>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5" name="Oval 1">
                  <a:extLst>
                    <a:ext uri="{FF2B5EF4-FFF2-40B4-BE49-F238E27FC236}">
                      <a16:creationId xmlns:a16="http://schemas.microsoft.com/office/drawing/2014/main" id="{1B466E95-EDCB-4FCC-9626-A10AAE23445C}"/>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Oval 1">
                  <a:extLst>
                    <a:ext uri="{FF2B5EF4-FFF2-40B4-BE49-F238E27FC236}">
                      <a16:creationId xmlns:a16="http://schemas.microsoft.com/office/drawing/2014/main" id="{3D0F0EFC-F06B-4862-896A-0010A9D5A16B}"/>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22" name="Block Arc 21">
                <a:extLst>
                  <a:ext uri="{FF2B5EF4-FFF2-40B4-BE49-F238E27FC236}">
                    <a16:creationId xmlns:a16="http://schemas.microsoft.com/office/drawing/2014/main" id="{4F95EEA9-EE39-4833-A324-2C823E4498A6}"/>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sp>
          <p:nvSpPr>
            <p:cNvPr id="50" name="Oval 49">
              <a:extLst>
                <a:ext uri="{FF2B5EF4-FFF2-40B4-BE49-F238E27FC236}">
                  <a16:creationId xmlns:a16="http://schemas.microsoft.com/office/drawing/2014/main" id="{0F574DE2-63BE-4D85-9F3A-BE0265F500DC}"/>
                </a:ext>
              </a:extLst>
            </p:cNvPr>
            <p:cNvSpPr/>
            <p:nvPr/>
          </p:nvSpPr>
          <p:spPr>
            <a:xfrm>
              <a:off x="3807045" y="3565723"/>
              <a:ext cx="672289" cy="672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ko-KR" altLang="en-US" sz="2700"/>
            </a:p>
          </p:txBody>
        </p:sp>
      </p:grpSp>
      <p:grpSp>
        <p:nvGrpSpPr>
          <p:cNvPr id="100" name="Group 99">
            <a:extLst>
              <a:ext uri="{FF2B5EF4-FFF2-40B4-BE49-F238E27FC236}">
                <a16:creationId xmlns:a16="http://schemas.microsoft.com/office/drawing/2014/main" id="{D1B8E89C-A236-4C8A-8CB1-E76F4049F931}"/>
              </a:ext>
            </a:extLst>
          </p:cNvPr>
          <p:cNvGrpSpPr/>
          <p:nvPr/>
        </p:nvGrpSpPr>
        <p:grpSpPr>
          <a:xfrm rot="15311037">
            <a:off x="6903937" y="4093769"/>
            <a:ext cx="978922" cy="1469400"/>
            <a:chOff x="4752573" y="4644247"/>
            <a:chExt cx="979049" cy="1469591"/>
          </a:xfrm>
        </p:grpSpPr>
        <p:grpSp>
          <p:nvGrpSpPr>
            <p:cNvPr id="6" name="Group 5">
              <a:extLst>
                <a:ext uri="{FF2B5EF4-FFF2-40B4-BE49-F238E27FC236}">
                  <a16:creationId xmlns:a16="http://schemas.microsoft.com/office/drawing/2014/main" id="{EF4BFA2F-D7F3-4FFC-996A-998EBCE1C240}"/>
                </a:ext>
              </a:extLst>
            </p:cNvPr>
            <p:cNvGrpSpPr/>
            <p:nvPr/>
          </p:nvGrpSpPr>
          <p:grpSpPr>
            <a:xfrm rot="12600000">
              <a:off x="4752573" y="4644247"/>
              <a:ext cx="979049" cy="1469591"/>
              <a:chOff x="5093002" y="2426934"/>
              <a:chExt cx="2232248" cy="3350691"/>
            </a:xfrm>
            <a:solidFill>
              <a:schemeClr val="accent6"/>
            </a:solidFill>
          </p:grpSpPr>
          <p:grpSp>
            <p:nvGrpSpPr>
              <p:cNvPr id="7" name="Group 6">
                <a:extLst>
                  <a:ext uri="{FF2B5EF4-FFF2-40B4-BE49-F238E27FC236}">
                    <a16:creationId xmlns:a16="http://schemas.microsoft.com/office/drawing/2014/main" id="{BE92B638-F29E-4CFB-9DB7-5F62E101F03B}"/>
                  </a:ext>
                </a:extLst>
              </p:cNvPr>
              <p:cNvGrpSpPr/>
              <p:nvPr/>
            </p:nvGrpSpPr>
            <p:grpSpPr>
              <a:xfrm>
                <a:off x="5625823" y="4659182"/>
                <a:ext cx="1166607" cy="1118443"/>
                <a:chOff x="4964627" y="3703863"/>
                <a:chExt cx="393594" cy="377344"/>
              </a:xfrm>
              <a:grpFill/>
            </p:grpSpPr>
            <p:sp>
              <p:nvSpPr>
                <p:cNvPr id="9" name="Oval 1">
                  <a:extLst>
                    <a:ext uri="{FF2B5EF4-FFF2-40B4-BE49-F238E27FC236}">
                      <a16:creationId xmlns:a16="http://schemas.microsoft.com/office/drawing/2014/main" id="{2769D390-C98B-4543-9222-CEC37A0419FB}"/>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Oval 1">
                  <a:extLst>
                    <a:ext uri="{FF2B5EF4-FFF2-40B4-BE49-F238E27FC236}">
                      <a16:creationId xmlns:a16="http://schemas.microsoft.com/office/drawing/2014/main" id="{9ECA9BBC-475B-47E0-8EEE-87A1AC70CE86}"/>
                    </a:ext>
                  </a:extLst>
                </p:cNvPr>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Oval 1">
                  <a:extLst>
                    <a:ext uri="{FF2B5EF4-FFF2-40B4-BE49-F238E27FC236}">
                      <a16:creationId xmlns:a16="http://schemas.microsoft.com/office/drawing/2014/main" id="{F414987A-76A1-4CBD-AFE2-3D69308BB141}"/>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Oval 1">
                  <a:extLst>
                    <a:ext uri="{FF2B5EF4-FFF2-40B4-BE49-F238E27FC236}">
                      <a16:creationId xmlns:a16="http://schemas.microsoft.com/office/drawing/2014/main" id="{464ABF28-570E-49A4-8FB4-C4F77499E236}"/>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8" name="Block Arc 7">
                <a:extLst>
                  <a:ext uri="{FF2B5EF4-FFF2-40B4-BE49-F238E27FC236}">
                    <a16:creationId xmlns:a16="http://schemas.microsoft.com/office/drawing/2014/main" id="{64871922-F53D-420D-BAAF-0960336CAC4F}"/>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sp>
          <p:nvSpPr>
            <p:cNvPr id="51" name="Oval 50">
              <a:extLst>
                <a:ext uri="{FF2B5EF4-FFF2-40B4-BE49-F238E27FC236}">
                  <a16:creationId xmlns:a16="http://schemas.microsoft.com/office/drawing/2014/main" id="{6E3D586E-B8B8-44C1-9346-819851E5097E}"/>
                </a:ext>
              </a:extLst>
            </p:cNvPr>
            <p:cNvSpPr/>
            <p:nvPr/>
          </p:nvSpPr>
          <p:spPr>
            <a:xfrm>
              <a:off x="4782464" y="5203112"/>
              <a:ext cx="672289" cy="672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ko-KR" altLang="en-US" sz="2700"/>
            </a:p>
          </p:txBody>
        </p:sp>
      </p:grpSp>
      <p:grpSp>
        <p:nvGrpSpPr>
          <p:cNvPr id="98" name="Group 97">
            <a:extLst>
              <a:ext uri="{FF2B5EF4-FFF2-40B4-BE49-F238E27FC236}">
                <a16:creationId xmlns:a16="http://schemas.microsoft.com/office/drawing/2014/main" id="{525772BD-00EA-495B-B838-746403706536}"/>
              </a:ext>
            </a:extLst>
          </p:cNvPr>
          <p:cNvGrpSpPr/>
          <p:nvPr/>
        </p:nvGrpSpPr>
        <p:grpSpPr>
          <a:xfrm rot="12091896">
            <a:off x="3769301" y="2437060"/>
            <a:ext cx="1469400" cy="978922"/>
            <a:chOff x="7082764" y="3412343"/>
            <a:chExt cx="1469591" cy="979049"/>
          </a:xfrm>
        </p:grpSpPr>
        <p:grpSp>
          <p:nvGrpSpPr>
            <p:cNvPr id="41" name="Group 40">
              <a:extLst>
                <a:ext uri="{FF2B5EF4-FFF2-40B4-BE49-F238E27FC236}">
                  <a16:creationId xmlns:a16="http://schemas.microsoft.com/office/drawing/2014/main" id="{AA77202B-30C0-4C0D-83CA-53835200ED7B}"/>
                </a:ext>
              </a:extLst>
            </p:cNvPr>
            <p:cNvGrpSpPr/>
            <p:nvPr/>
          </p:nvGrpSpPr>
          <p:grpSpPr>
            <a:xfrm rot="5400000" flipH="1">
              <a:off x="7328035" y="3167072"/>
              <a:ext cx="979049" cy="1469591"/>
              <a:chOff x="5093002" y="2426934"/>
              <a:chExt cx="2232248" cy="3350691"/>
            </a:xfrm>
            <a:solidFill>
              <a:schemeClr val="accent2"/>
            </a:solidFill>
          </p:grpSpPr>
          <p:grpSp>
            <p:nvGrpSpPr>
              <p:cNvPr id="42" name="Group 41">
                <a:extLst>
                  <a:ext uri="{FF2B5EF4-FFF2-40B4-BE49-F238E27FC236}">
                    <a16:creationId xmlns:a16="http://schemas.microsoft.com/office/drawing/2014/main" id="{42BD4E4A-0A51-4B0A-8F30-DABEE4B4053B}"/>
                  </a:ext>
                </a:extLst>
              </p:cNvPr>
              <p:cNvGrpSpPr/>
              <p:nvPr/>
            </p:nvGrpSpPr>
            <p:grpSpPr>
              <a:xfrm>
                <a:off x="5625823" y="4659182"/>
                <a:ext cx="1166607" cy="1118443"/>
                <a:chOff x="4964627" y="3703863"/>
                <a:chExt cx="393594" cy="377344"/>
              </a:xfrm>
              <a:grpFill/>
            </p:grpSpPr>
            <p:sp>
              <p:nvSpPr>
                <p:cNvPr id="44" name="Oval 1">
                  <a:extLst>
                    <a:ext uri="{FF2B5EF4-FFF2-40B4-BE49-F238E27FC236}">
                      <a16:creationId xmlns:a16="http://schemas.microsoft.com/office/drawing/2014/main" id="{49CA30CB-9765-4E73-9E8F-A6BB873F0C8B}"/>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5" name="Oval 1">
                  <a:extLst>
                    <a:ext uri="{FF2B5EF4-FFF2-40B4-BE49-F238E27FC236}">
                      <a16:creationId xmlns:a16="http://schemas.microsoft.com/office/drawing/2014/main" id="{C0EB8EDF-2FC1-4461-B359-5AD873679AAF}"/>
                    </a:ext>
                  </a:extLst>
                </p:cNvPr>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6" name="Oval 1">
                  <a:extLst>
                    <a:ext uri="{FF2B5EF4-FFF2-40B4-BE49-F238E27FC236}">
                      <a16:creationId xmlns:a16="http://schemas.microsoft.com/office/drawing/2014/main" id="{A4ED505A-98A2-442E-A583-D2545CAC48C1}"/>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7" name="Oval 1">
                  <a:extLst>
                    <a:ext uri="{FF2B5EF4-FFF2-40B4-BE49-F238E27FC236}">
                      <a16:creationId xmlns:a16="http://schemas.microsoft.com/office/drawing/2014/main" id="{C6F6862F-DA41-403A-97C7-C6F2CFD1A581}"/>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43" name="Block Arc 42">
                <a:extLst>
                  <a:ext uri="{FF2B5EF4-FFF2-40B4-BE49-F238E27FC236}">
                    <a16:creationId xmlns:a16="http://schemas.microsoft.com/office/drawing/2014/main" id="{805C344F-D5FF-4132-9F82-B67C8B60A67A}"/>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sp>
          <p:nvSpPr>
            <p:cNvPr id="53" name="Oval 52">
              <a:extLst>
                <a:ext uri="{FF2B5EF4-FFF2-40B4-BE49-F238E27FC236}">
                  <a16:creationId xmlns:a16="http://schemas.microsoft.com/office/drawing/2014/main" id="{CE8AA7BE-F87B-4365-B567-349E40E8A0CF}"/>
                </a:ext>
              </a:extLst>
            </p:cNvPr>
            <p:cNvSpPr/>
            <p:nvPr/>
          </p:nvSpPr>
          <p:spPr>
            <a:xfrm>
              <a:off x="7714086" y="3565723"/>
              <a:ext cx="672289" cy="672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ko-KR" altLang="en-US" sz="2700"/>
            </a:p>
          </p:txBody>
        </p:sp>
      </p:grpSp>
      <p:sp>
        <p:nvSpPr>
          <p:cNvPr id="55" name="TextBox 54">
            <a:extLst>
              <a:ext uri="{FF2B5EF4-FFF2-40B4-BE49-F238E27FC236}">
                <a16:creationId xmlns:a16="http://schemas.microsoft.com/office/drawing/2014/main" id="{A56AC93F-F78C-4B3B-B95E-FDFC863AD18A}"/>
              </a:ext>
            </a:extLst>
          </p:cNvPr>
          <p:cNvSpPr txBox="1"/>
          <p:nvPr/>
        </p:nvSpPr>
        <p:spPr>
          <a:xfrm>
            <a:off x="6328323" y="519317"/>
            <a:ext cx="4350614" cy="1396664"/>
          </a:xfrm>
          <a:prstGeom prst="rect">
            <a:avLst/>
          </a:prstGeom>
          <a:noFill/>
        </p:spPr>
        <p:txBody>
          <a:bodyPr wrap="square" rtlCol="0">
            <a:spAutoFit/>
          </a:bodyPr>
          <a:lstStyle/>
          <a:p>
            <a:pPr lvl="0" algn="just">
              <a:lnSpc>
                <a:spcPct val="107000"/>
              </a:lnSpc>
              <a:spcAft>
                <a:spcPts val="800"/>
              </a:spcAft>
            </a:pPr>
            <a:r>
              <a:rPr lang="es-EC" sz="16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A las Instituciones Financieras implementar mejoras en su omnicanalidad, de esta manera a través de diferentes medios, ya sean estos físicos o digitales, proporcionar una experiencia de calidad al usuario.</a:t>
            </a:r>
            <a:endParaRPr lang="es-MX"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TextBox 57">
            <a:extLst>
              <a:ext uri="{FF2B5EF4-FFF2-40B4-BE49-F238E27FC236}">
                <a16:creationId xmlns:a16="http://schemas.microsoft.com/office/drawing/2014/main" id="{DE2213B3-CFE8-4BBE-81E9-DCCD38B12AAA}"/>
              </a:ext>
            </a:extLst>
          </p:cNvPr>
          <p:cNvSpPr txBox="1"/>
          <p:nvPr/>
        </p:nvSpPr>
        <p:spPr>
          <a:xfrm>
            <a:off x="8271076" y="2044634"/>
            <a:ext cx="3629575" cy="1396664"/>
          </a:xfrm>
          <a:prstGeom prst="rect">
            <a:avLst/>
          </a:prstGeom>
          <a:noFill/>
        </p:spPr>
        <p:txBody>
          <a:bodyPr wrap="square" rtlCol="0">
            <a:spAutoFit/>
          </a:bodyPr>
          <a:lstStyle/>
          <a:p>
            <a:pPr lvl="0" algn="ctr">
              <a:lnSpc>
                <a:spcPct val="107000"/>
              </a:lnSpc>
              <a:spcAft>
                <a:spcPts val="800"/>
              </a:spcAft>
            </a:pPr>
            <a:r>
              <a:rPr lang="es-EC" sz="16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A la Universidad de las Fuerzas Armadas – ESPE, crear convenios a través de la Unidad de Gestión de la Vinculación en donde se permitan desarrollar proyectos referentes a esta importante temática</a:t>
            </a: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4" name="TextBox 63">
            <a:extLst>
              <a:ext uri="{FF2B5EF4-FFF2-40B4-BE49-F238E27FC236}">
                <a16:creationId xmlns:a16="http://schemas.microsoft.com/office/drawing/2014/main" id="{3CDDC6BA-F4F5-49F4-954D-8530DFB29BB9}"/>
              </a:ext>
            </a:extLst>
          </p:cNvPr>
          <p:cNvSpPr txBox="1"/>
          <p:nvPr/>
        </p:nvSpPr>
        <p:spPr>
          <a:xfrm>
            <a:off x="7495" y="3780041"/>
            <a:ext cx="3536952" cy="2450543"/>
          </a:xfrm>
          <a:prstGeom prst="rect">
            <a:avLst/>
          </a:prstGeom>
          <a:noFill/>
        </p:spPr>
        <p:txBody>
          <a:bodyPr wrap="square" rtlCol="0">
            <a:spAutoFit/>
          </a:bodyPr>
          <a:lstStyle/>
          <a:p>
            <a:pPr lvl="0" algn="ctr">
              <a:lnSpc>
                <a:spcPct val="107000"/>
              </a:lnSpc>
              <a:spcAft>
                <a:spcPts val="800"/>
              </a:spcAft>
            </a:pPr>
            <a:r>
              <a:rPr lang="es-EC" sz="16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A las Instituciones del Sistema Financiero Nacional se recomienda emplear su tecnología FINTECH para analizar patrones de consumo y conducta financiera en sus usuarios y mediante esta información implementar medidas que provean mejoras en la educación financiera, así como conocimiento de sus productos y costos.</a:t>
            </a:r>
            <a:endParaRPr lang="es-MX"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9A95A667-ED7A-47A7-945D-7ADD55E72BA6}"/>
              </a:ext>
            </a:extLst>
          </p:cNvPr>
          <p:cNvSpPr txBox="1"/>
          <p:nvPr/>
        </p:nvSpPr>
        <p:spPr>
          <a:xfrm>
            <a:off x="316950" y="1069671"/>
            <a:ext cx="3373420" cy="2450543"/>
          </a:xfrm>
          <a:prstGeom prst="rect">
            <a:avLst/>
          </a:prstGeom>
          <a:noFill/>
        </p:spPr>
        <p:txBody>
          <a:bodyPr wrap="square" rtlCol="0">
            <a:spAutoFit/>
          </a:bodyPr>
          <a:lstStyle/>
          <a:p>
            <a:pPr lvl="0" algn="just">
              <a:lnSpc>
                <a:spcPct val="107000"/>
              </a:lnSpc>
              <a:spcAft>
                <a:spcPts val="800"/>
              </a:spcAft>
            </a:pPr>
            <a:r>
              <a:rPr lang="es-EC" sz="16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A las Instituciones del Sistema Financiero Nacional, crear propuestas con un costo relativo acorde a rangos de uso, en base a la frecuencia transaccional de sus clientes y que ellos se puedan  acoger según las transacciones planificadas a ser realizadas en un período de tiempo prestablecido.</a:t>
            </a:r>
            <a:endParaRPr lang="es-MX"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4" name="Rectangle 130">
            <a:extLst>
              <a:ext uri="{FF2B5EF4-FFF2-40B4-BE49-F238E27FC236}">
                <a16:creationId xmlns:a16="http://schemas.microsoft.com/office/drawing/2014/main" id="{AC9075E8-A7D0-4CD9-A063-00E6DF40E301}"/>
              </a:ext>
            </a:extLst>
          </p:cNvPr>
          <p:cNvSpPr/>
          <p:nvPr/>
        </p:nvSpPr>
        <p:spPr>
          <a:xfrm>
            <a:off x="4064075" y="2668889"/>
            <a:ext cx="338353" cy="33988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75" name="Rectangle 9">
            <a:extLst>
              <a:ext uri="{FF2B5EF4-FFF2-40B4-BE49-F238E27FC236}">
                <a16:creationId xmlns:a16="http://schemas.microsoft.com/office/drawing/2014/main" id="{1AD1D7C8-C183-4F0C-B94B-04E9E846C76B}"/>
              </a:ext>
            </a:extLst>
          </p:cNvPr>
          <p:cNvSpPr/>
          <p:nvPr/>
        </p:nvSpPr>
        <p:spPr>
          <a:xfrm>
            <a:off x="7416251" y="4659959"/>
            <a:ext cx="371734" cy="371130"/>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7" name="Round Same Side Corner Rectangle 36">
            <a:extLst>
              <a:ext uri="{FF2B5EF4-FFF2-40B4-BE49-F238E27FC236}">
                <a16:creationId xmlns:a16="http://schemas.microsoft.com/office/drawing/2014/main" id="{4D79FFF9-F045-400D-A9EE-7B75CC4E59FD}"/>
              </a:ext>
            </a:extLst>
          </p:cNvPr>
          <p:cNvSpPr>
            <a:spLocks noChangeAspect="1"/>
          </p:cNvSpPr>
          <p:nvPr/>
        </p:nvSpPr>
        <p:spPr>
          <a:xfrm>
            <a:off x="4296269" y="4812835"/>
            <a:ext cx="395948" cy="313043"/>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78" name="Group 110">
            <a:extLst>
              <a:ext uri="{FF2B5EF4-FFF2-40B4-BE49-F238E27FC236}">
                <a16:creationId xmlns:a16="http://schemas.microsoft.com/office/drawing/2014/main" id="{492F1171-B75E-4855-AD88-0BA2BEBECBF8}"/>
              </a:ext>
            </a:extLst>
          </p:cNvPr>
          <p:cNvGrpSpPr/>
          <p:nvPr/>
        </p:nvGrpSpPr>
        <p:grpSpPr>
          <a:xfrm>
            <a:off x="5632212" y="3413227"/>
            <a:ext cx="874085" cy="965867"/>
            <a:chOff x="4835382" y="73243"/>
            <a:chExt cx="2920830" cy="3227535"/>
          </a:xfrm>
          <a:solidFill>
            <a:schemeClr val="bg1">
              <a:lumMod val="50000"/>
            </a:schemeClr>
          </a:solidFill>
        </p:grpSpPr>
        <p:sp>
          <p:nvSpPr>
            <p:cNvPr id="79" name="Freeform 111">
              <a:extLst>
                <a:ext uri="{FF2B5EF4-FFF2-40B4-BE49-F238E27FC236}">
                  <a16:creationId xmlns:a16="http://schemas.microsoft.com/office/drawing/2014/main" id="{EC372B0D-E19C-460F-B8EA-20FB06B7CDBE}"/>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0" name="Oval 37">
              <a:extLst>
                <a:ext uri="{FF2B5EF4-FFF2-40B4-BE49-F238E27FC236}">
                  <a16:creationId xmlns:a16="http://schemas.microsoft.com/office/drawing/2014/main" id="{21265F18-7D8F-46D6-88A9-210BC99C0C7C}"/>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grpSp>
        <p:nvGrpSpPr>
          <p:cNvPr id="97" name="Group 96">
            <a:extLst>
              <a:ext uri="{FF2B5EF4-FFF2-40B4-BE49-F238E27FC236}">
                <a16:creationId xmlns:a16="http://schemas.microsoft.com/office/drawing/2014/main" id="{5410E5F1-0431-45DB-B3C4-35302B4F8ADD}"/>
              </a:ext>
            </a:extLst>
          </p:cNvPr>
          <p:cNvGrpSpPr/>
          <p:nvPr/>
        </p:nvGrpSpPr>
        <p:grpSpPr>
          <a:xfrm rot="3081833">
            <a:off x="6933145" y="2155330"/>
            <a:ext cx="978922" cy="1469400"/>
            <a:chOff x="6492044" y="1662120"/>
            <a:chExt cx="979049" cy="1469591"/>
          </a:xfrm>
        </p:grpSpPr>
        <p:grpSp>
          <p:nvGrpSpPr>
            <p:cNvPr id="27" name="Group 26">
              <a:extLst>
                <a:ext uri="{FF2B5EF4-FFF2-40B4-BE49-F238E27FC236}">
                  <a16:creationId xmlns:a16="http://schemas.microsoft.com/office/drawing/2014/main" id="{69ED823B-AE6E-4056-BEFA-7AC39707083D}"/>
                </a:ext>
              </a:extLst>
            </p:cNvPr>
            <p:cNvGrpSpPr/>
            <p:nvPr/>
          </p:nvGrpSpPr>
          <p:grpSpPr>
            <a:xfrm rot="1800000" flipH="1">
              <a:off x="6492044" y="1662120"/>
              <a:ext cx="979049" cy="1469591"/>
              <a:chOff x="5093002" y="2426934"/>
              <a:chExt cx="2232248" cy="3350691"/>
            </a:xfrm>
            <a:solidFill>
              <a:schemeClr val="accent3"/>
            </a:solidFill>
          </p:grpSpPr>
          <p:grpSp>
            <p:nvGrpSpPr>
              <p:cNvPr id="28" name="Group 27">
                <a:extLst>
                  <a:ext uri="{FF2B5EF4-FFF2-40B4-BE49-F238E27FC236}">
                    <a16:creationId xmlns:a16="http://schemas.microsoft.com/office/drawing/2014/main" id="{602B7D9A-5645-4788-8585-A9D8BEAA21F4}"/>
                  </a:ext>
                </a:extLst>
              </p:cNvPr>
              <p:cNvGrpSpPr/>
              <p:nvPr/>
            </p:nvGrpSpPr>
            <p:grpSpPr>
              <a:xfrm>
                <a:off x="5625823" y="4659182"/>
                <a:ext cx="1166607" cy="1118443"/>
                <a:chOff x="4964627" y="3703863"/>
                <a:chExt cx="393594" cy="377344"/>
              </a:xfrm>
              <a:grpFill/>
            </p:grpSpPr>
            <p:sp>
              <p:nvSpPr>
                <p:cNvPr id="30" name="Oval 1">
                  <a:extLst>
                    <a:ext uri="{FF2B5EF4-FFF2-40B4-BE49-F238E27FC236}">
                      <a16:creationId xmlns:a16="http://schemas.microsoft.com/office/drawing/2014/main" id="{0EA41BBE-8E7A-4D81-B4BE-8787E5C32F78}"/>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1" name="Oval 1">
                  <a:extLst>
                    <a:ext uri="{FF2B5EF4-FFF2-40B4-BE49-F238E27FC236}">
                      <a16:creationId xmlns:a16="http://schemas.microsoft.com/office/drawing/2014/main" id="{C9CD56CA-4CFF-4450-A749-ED7B55C0C963}"/>
                    </a:ext>
                  </a:extLst>
                </p:cNvPr>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2" name="Oval 1">
                  <a:extLst>
                    <a:ext uri="{FF2B5EF4-FFF2-40B4-BE49-F238E27FC236}">
                      <a16:creationId xmlns:a16="http://schemas.microsoft.com/office/drawing/2014/main" id="{E626FDE5-DD8E-4E43-89AB-9EE78BF1FE1F}"/>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3" name="Oval 1">
                  <a:extLst>
                    <a:ext uri="{FF2B5EF4-FFF2-40B4-BE49-F238E27FC236}">
                      <a16:creationId xmlns:a16="http://schemas.microsoft.com/office/drawing/2014/main" id="{DB10601A-1A5D-4E6F-A6E6-443F1594C90C}"/>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29" name="Block Arc 28">
                <a:extLst>
                  <a:ext uri="{FF2B5EF4-FFF2-40B4-BE49-F238E27FC236}">
                    <a16:creationId xmlns:a16="http://schemas.microsoft.com/office/drawing/2014/main" id="{FB89C576-3961-4F7D-9927-46566B178BFC}"/>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grpSp>
        <p:sp>
          <p:nvSpPr>
            <p:cNvPr id="52" name="Oval 51">
              <a:extLst>
                <a:ext uri="{FF2B5EF4-FFF2-40B4-BE49-F238E27FC236}">
                  <a16:creationId xmlns:a16="http://schemas.microsoft.com/office/drawing/2014/main" id="{9A095E52-F192-4C5A-AB9C-F31B0D3EC705}"/>
                </a:ext>
              </a:extLst>
            </p:cNvPr>
            <p:cNvSpPr/>
            <p:nvPr/>
          </p:nvSpPr>
          <p:spPr>
            <a:xfrm rot="14400000">
              <a:off x="6731526" y="1870429"/>
              <a:ext cx="672289" cy="672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ko-KR" altLang="en-US" sz="2700"/>
            </a:p>
          </p:txBody>
        </p:sp>
      </p:grpSp>
      <p:sp>
        <p:nvSpPr>
          <p:cNvPr id="73" name="Teardrop 1">
            <a:extLst>
              <a:ext uri="{FF2B5EF4-FFF2-40B4-BE49-F238E27FC236}">
                <a16:creationId xmlns:a16="http://schemas.microsoft.com/office/drawing/2014/main" id="{49F0BF5C-90F9-4D15-8BAE-7E8266B0BACF}"/>
              </a:ext>
            </a:extLst>
          </p:cNvPr>
          <p:cNvSpPr/>
          <p:nvPr/>
        </p:nvSpPr>
        <p:spPr>
          <a:xfrm rot="18900000">
            <a:off x="7459218" y="2588217"/>
            <a:ext cx="400442" cy="396263"/>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nvGrpSpPr>
          <p:cNvPr id="99" name="Group 98">
            <a:extLst>
              <a:ext uri="{FF2B5EF4-FFF2-40B4-BE49-F238E27FC236}">
                <a16:creationId xmlns:a16="http://schemas.microsoft.com/office/drawing/2014/main" id="{A41561CF-AB1A-497F-A840-2D531B61E587}"/>
              </a:ext>
            </a:extLst>
          </p:cNvPr>
          <p:cNvGrpSpPr/>
          <p:nvPr/>
        </p:nvGrpSpPr>
        <p:grpSpPr>
          <a:xfrm rot="14696429">
            <a:off x="5242871" y="1121620"/>
            <a:ext cx="978922" cy="1469400"/>
            <a:chOff x="6492043" y="4653625"/>
            <a:chExt cx="979049" cy="1469591"/>
          </a:xfrm>
        </p:grpSpPr>
        <p:grpSp>
          <p:nvGrpSpPr>
            <p:cNvPr id="85" name="Group 84">
              <a:extLst>
                <a:ext uri="{FF2B5EF4-FFF2-40B4-BE49-F238E27FC236}">
                  <a16:creationId xmlns:a16="http://schemas.microsoft.com/office/drawing/2014/main" id="{278BB461-1189-46BE-80FD-ABADDEB769CB}"/>
                </a:ext>
              </a:extLst>
            </p:cNvPr>
            <p:cNvGrpSpPr/>
            <p:nvPr/>
          </p:nvGrpSpPr>
          <p:grpSpPr>
            <a:xfrm rot="9085437" flipH="1">
              <a:off x="6492043" y="4653625"/>
              <a:ext cx="979049" cy="1469591"/>
              <a:chOff x="5093002" y="2426934"/>
              <a:chExt cx="2232248" cy="3350691"/>
            </a:xfrm>
            <a:solidFill>
              <a:schemeClr val="accent1"/>
            </a:solidFill>
          </p:grpSpPr>
          <p:grpSp>
            <p:nvGrpSpPr>
              <p:cNvPr id="87" name="Group 86">
                <a:extLst>
                  <a:ext uri="{FF2B5EF4-FFF2-40B4-BE49-F238E27FC236}">
                    <a16:creationId xmlns:a16="http://schemas.microsoft.com/office/drawing/2014/main" id="{38DE4A9F-0FE1-43DE-B151-53CEF117E494}"/>
                  </a:ext>
                </a:extLst>
              </p:cNvPr>
              <p:cNvGrpSpPr/>
              <p:nvPr/>
            </p:nvGrpSpPr>
            <p:grpSpPr>
              <a:xfrm>
                <a:off x="5625823" y="4659182"/>
                <a:ext cx="1166607" cy="1118443"/>
                <a:chOff x="4964627" y="3703863"/>
                <a:chExt cx="393594" cy="377344"/>
              </a:xfrm>
              <a:grpFill/>
            </p:grpSpPr>
            <p:sp>
              <p:nvSpPr>
                <p:cNvPr id="89" name="Oval 1">
                  <a:extLst>
                    <a:ext uri="{FF2B5EF4-FFF2-40B4-BE49-F238E27FC236}">
                      <a16:creationId xmlns:a16="http://schemas.microsoft.com/office/drawing/2014/main" id="{A4361DC5-5C39-4079-A0C6-BBB2ACB36538}"/>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Oval 1">
                  <a:extLst>
                    <a:ext uri="{FF2B5EF4-FFF2-40B4-BE49-F238E27FC236}">
                      <a16:creationId xmlns:a16="http://schemas.microsoft.com/office/drawing/2014/main" id="{21DDB133-62F1-406C-8C25-FBCC9591F017}"/>
                    </a:ext>
                  </a:extLst>
                </p:cNvPr>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Oval 1">
                  <a:extLst>
                    <a:ext uri="{FF2B5EF4-FFF2-40B4-BE49-F238E27FC236}">
                      <a16:creationId xmlns:a16="http://schemas.microsoft.com/office/drawing/2014/main" id="{4F283F41-24AA-4568-A54F-491DF437DBFA}"/>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Oval 1">
                  <a:extLst>
                    <a:ext uri="{FF2B5EF4-FFF2-40B4-BE49-F238E27FC236}">
                      <a16:creationId xmlns:a16="http://schemas.microsoft.com/office/drawing/2014/main" id="{11584B43-099D-41D3-AFCF-81694FACCF69}"/>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88" name="Block Arc 87">
                <a:extLst>
                  <a:ext uri="{FF2B5EF4-FFF2-40B4-BE49-F238E27FC236}">
                    <a16:creationId xmlns:a16="http://schemas.microsoft.com/office/drawing/2014/main" id="{4FD9841F-C33F-41B0-B76F-71D3F469448B}"/>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sp>
          <p:nvSpPr>
            <p:cNvPr id="93" name="Oval 92">
              <a:extLst>
                <a:ext uri="{FF2B5EF4-FFF2-40B4-BE49-F238E27FC236}">
                  <a16:creationId xmlns:a16="http://schemas.microsoft.com/office/drawing/2014/main" id="{A1C331B0-C911-48D5-A6F0-5A8BC71C08C1}"/>
                </a:ext>
              </a:extLst>
            </p:cNvPr>
            <p:cNvSpPr/>
            <p:nvPr/>
          </p:nvSpPr>
          <p:spPr>
            <a:xfrm rot="14400000">
              <a:off x="6744274" y="5239792"/>
              <a:ext cx="672289" cy="672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ko-KR" altLang="en-US" sz="2700"/>
            </a:p>
          </p:txBody>
        </p:sp>
      </p:grpSp>
      <p:sp>
        <p:nvSpPr>
          <p:cNvPr id="86" name="Rounded Rectangle 5">
            <a:extLst>
              <a:ext uri="{FF2B5EF4-FFF2-40B4-BE49-F238E27FC236}">
                <a16:creationId xmlns:a16="http://schemas.microsoft.com/office/drawing/2014/main" id="{96C3D55C-B99C-40F5-8190-0F61209C3629}"/>
              </a:ext>
            </a:extLst>
          </p:cNvPr>
          <p:cNvSpPr/>
          <p:nvPr/>
        </p:nvSpPr>
        <p:spPr>
          <a:xfrm flipH="1">
            <a:off x="5586738" y="1468528"/>
            <a:ext cx="391631" cy="32307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1" name="CuadroTexto 80">
            <a:extLst>
              <a:ext uri="{FF2B5EF4-FFF2-40B4-BE49-F238E27FC236}">
                <a16:creationId xmlns:a16="http://schemas.microsoft.com/office/drawing/2014/main" id="{CF1E884B-A2E9-4E4E-8713-70430006011C}"/>
              </a:ext>
            </a:extLst>
          </p:cNvPr>
          <p:cNvSpPr txBox="1"/>
          <p:nvPr/>
        </p:nvSpPr>
        <p:spPr>
          <a:xfrm>
            <a:off x="8175489" y="3886991"/>
            <a:ext cx="3645373" cy="1923604"/>
          </a:xfrm>
          <a:prstGeom prst="rect">
            <a:avLst/>
          </a:prstGeom>
          <a:noFill/>
        </p:spPr>
        <p:txBody>
          <a:bodyPr wrap="square">
            <a:spAutoFit/>
          </a:bodyPr>
          <a:lstStyle/>
          <a:p>
            <a:pPr lvl="0" algn="ctr">
              <a:lnSpc>
                <a:spcPct val="107000"/>
              </a:lnSpc>
              <a:spcAft>
                <a:spcPts val="800"/>
              </a:spcAft>
            </a:pPr>
            <a:r>
              <a:rPr lang="es-EC" sz="16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A los jefes de hogar recurrir a una planificación financiera en la cual se contemplen los costos incurridos para realizar los diversos pagos y, en base a esta información establecer alternativas que ayuden a reducir el impacto dentro de su presupuesto familiar.</a:t>
            </a:r>
            <a:endParaRPr lang="es-MX"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3" name="Grupo 82">
            <a:extLst>
              <a:ext uri="{FF2B5EF4-FFF2-40B4-BE49-F238E27FC236}">
                <a16:creationId xmlns:a16="http://schemas.microsoft.com/office/drawing/2014/main" id="{4ECA2970-AA6E-4508-A9C8-FEFB574EB887}"/>
              </a:ext>
            </a:extLst>
          </p:cNvPr>
          <p:cNvGrpSpPr/>
          <p:nvPr/>
        </p:nvGrpSpPr>
        <p:grpSpPr>
          <a:xfrm>
            <a:off x="276532" y="92574"/>
            <a:ext cx="3010362" cy="763320"/>
            <a:chOff x="251063" y="145400"/>
            <a:chExt cx="3768033" cy="1200328"/>
          </a:xfrm>
          <a:solidFill>
            <a:schemeClr val="accent5"/>
          </a:solidFill>
        </p:grpSpPr>
        <p:grpSp>
          <p:nvGrpSpPr>
            <p:cNvPr id="84" name="Group 30">
              <a:extLst>
                <a:ext uri="{FF2B5EF4-FFF2-40B4-BE49-F238E27FC236}">
                  <a16:creationId xmlns:a16="http://schemas.microsoft.com/office/drawing/2014/main" id="{E46F7EDB-13A9-4B65-95D0-5AB50B514245}"/>
                </a:ext>
              </a:extLst>
            </p:cNvPr>
            <p:cNvGrpSpPr/>
            <p:nvPr/>
          </p:nvGrpSpPr>
          <p:grpSpPr>
            <a:xfrm>
              <a:off x="251063" y="145400"/>
              <a:ext cx="3768033" cy="1200328"/>
              <a:chOff x="3659401" y="1564832"/>
              <a:chExt cx="1845892" cy="1405835"/>
            </a:xfrm>
            <a:grpFill/>
          </p:grpSpPr>
          <p:sp>
            <p:nvSpPr>
              <p:cNvPr id="101" name="Rectangle 4">
                <a:extLst>
                  <a:ext uri="{FF2B5EF4-FFF2-40B4-BE49-F238E27FC236}">
                    <a16:creationId xmlns:a16="http://schemas.microsoft.com/office/drawing/2014/main" id="{01E940BA-3F46-4B95-83D4-57F70F9E89FE}"/>
                  </a:ext>
                </a:extLst>
              </p:cNvPr>
              <p:cNvSpPr/>
              <p:nvPr/>
            </p:nvSpPr>
            <p:spPr>
              <a:xfrm>
                <a:off x="3659401" y="1564832"/>
                <a:ext cx="1845892" cy="1080442"/>
              </a:xfrm>
              <a:prstGeom prst="rect">
                <a:avLst/>
              </a:prstGeom>
              <a:grp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02" name="Isosceles Triangle 9">
                <a:extLst>
                  <a:ext uri="{FF2B5EF4-FFF2-40B4-BE49-F238E27FC236}">
                    <a16:creationId xmlns:a16="http://schemas.microsoft.com/office/drawing/2014/main" id="{7C51EF67-6963-46C0-9F91-45A14324CA37}"/>
                  </a:ext>
                </a:extLst>
              </p:cNvPr>
              <p:cNvSpPr/>
              <p:nvPr/>
            </p:nvSpPr>
            <p:spPr>
              <a:xfrm rot="10800000" flipH="1">
                <a:off x="4401262" y="2663429"/>
                <a:ext cx="921716" cy="307238"/>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402336 w 1060704"/>
                  <a:gd name="connsiteY0" fmla="*/ 921715 h 921715"/>
                  <a:gd name="connsiteX1" fmla="*/ 0 w 1060704"/>
                  <a:gd name="connsiteY1" fmla="*/ 0 h 921715"/>
                  <a:gd name="connsiteX2" fmla="*/ 1060704 w 1060704"/>
                  <a:gd name="connsiteY2" fmla="*/ 914400 h 921715"/>
                  <a:gd name="connsiteX3" fmla="*/ 402336 w 1060704"/>
                  <a:gd name="connsiteY3" fmla="*/ 921715 h 921715"/>
                  <a:gd name="connsiteX0" fmla="*/ 263348 w 921716"/>
                  <a:gd name="connsiteY0" fmla="*/ 307238 h 307238"/>
                  <a:gd name="connsiteX1" fmla="*/ 0 w 921716"/>
                  <a:gd name="connsiteY1" fmla="*/ 0 h 307238"/>
                  <a:gd name="connsiteX2" fmla="*/ 921716 w 921716"/>
                  <a:gd name="connsiteY2" fmla="*/ 299923 h 307238"/>
                  <a:gd name="connsiteX3" fmla="*/ 263348 w 921716"/>
                  <a:gd name="connsiteY3" fmla="*/ 307238 h 307238"/>
                </a:gdLst>
                <a:ahLst/>
                <a:cxnLst>
                  <a:cxn ang="0">
                    <a:pos x="connsiteX0" y="connsiteY0"/>
                  </a:cxn>
                  <a:cxn ang="0">
                    <a:pos x="connsiteX1" y="connsiteY1"/>
                  </a:cxn>
                  <a:cxn ang="0">
                    <a:pos x="connsiteX2" y="connsiteY2"/>
                  </a:cxn>
                  <a:cxn ang="0">
                    <a:pos x="connsiteX3" y="connsiteY3"/>
                  </a:cxn>
                </a:cxnLst>
                <a:rect l="l" t="t" r="r" b="b"/>
                <a:pathLst>
                  <a:path w="921716" h="307238">
                    <a:moveTo>
                      <a:pt x="263348" y="307238"/>
                    </a:moveTo>
                    <a:lnTo>
                      <a:pt x="0" y="0"/>
                    </a:lnTo>
                    <a:lnTo>
                      <a:pt x="921716" y="299923"/>
                    </a:lnTo>
                    <a:lnTo>
                      <a:pt x="263348" y="307238"/>
                    </a:lnTo>
                    <a:close/>
                  </a:path>
                </a:pathLst>
              </a:custGeom>
              <a:grp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94" name="CuadroTexto 93">
              <a:extLst>
                <a:ext uri="{FF2B5EF4-FFF2-40B4-BE49-F238E27FC236}">
                  <a16:creationId xmlns:a16="http://schemas.microsoft.com/office/drawing/2014/main" id="{51A09A59-18AD-40F7-879F-2D95DB2725CC}"/>
                </a:ext>
              </a:extLst>
            </p:cNvPr>
            <p:cNvSpPr txBox="1"/>
            <p:nvPr/>
          </p:nvSpPr>
          <p:spPr>
            <a:xfrm>
              <a:off x="378013" y="222712"/>
              <a:ext cx="3641083" cy="784152"/>
            </a:xfrm>
            <a:prstGeom prst="rect">
              <a:avLst/>
            </a:prstGeom>
            <a:grp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lvl="1">
                <a:lnSpc>
                  <a:spcPct val="150000"/>
                </a:lnSpc>
                <a:spcBef>
                  <a:spcPts val="600"/>
                </a:spcBef>
                <a:spcAft>
                  <a:spcPts val="600"/>
                </a:spcAft>
              </a:pPr>
              <a:r>
                <a:rPr lang="es-EC" sz="2000" b="1" dirty="0">
                  <a:solidFill>
                    <a:schemeClr val="bg1"/>
                  </a:solidFill>
                  <a:latin typeface="Times New Roman" panose="02020603050405020304" pitchFamily="18" charset="0"/>
                  <a:cs typeface="Times New Roman" panose="02020603050405020304" pitchFamily="18" charset="0"/>
                </a:rPr>
                <a:t>Recomendaciones</a:t>
              </a:r>
            </a:p>
          </p:txBody>
        </p:sp>
      </p:grpSp>
      <p:sp>
        <p:nvSpPr>
          <p:cNvPr id="103" name="Rounded Rectangle 51">
            <a:extLst>
              <a:ext uri="{FF2B5EF4-FFF2-40B4-BE49-F238E27FC236}">
                <a16:creationId xmlns:a16="http://schemas.microsoft.com/office/drawing/2014/main" id="{7BD28790-16AA-4C08-BA80-760E4E4A01B7}"/>
              </a:ext>
            </a:extLst>
          </p:cNvPr>
          <p:cNvSpPr/>
          <p:nvPr/>
        </p:nvSpPr>
        <p:spPr>
          <a:xfrm rot="16200000" flipH="1">
            <a:off x="401671" y="205163"/>
            <a:ext cx="456345" cy="417560"/>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Tree>
    <p:extLst>
      <p:ext uri="{BB962C8B-B14F-4D97-AF65-F5344CB8AC3E}">
        <p14:creationId xmlns:p14="http://schemas.microsoft.com/office/powerpoint/2010/main" val="2450716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6">
            <a:extLst>
              <a:ext uri="{FF2B5EF4-FFF2-40B4-BE49-F238E27FC236}">
                <a16:creationId xmlns:a16="http://schemas.microsoft.com/office/drawing/2014/main" id="{027B04BA-8002-4DE9-9DAF-28CA390F05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7905" y="1741876"/>
            <a:ext cx="1630246" cy="2649150"/>
          </a:xfrm>
          <a:prstGeom prst="rect">
            <a:avLst/>
          </a:prstGeom>
        </p:spPr>
      </p:pic>
      <p:sp>
        <p:nvSpPr>
          <p:cNvPr id="51" name="TextBox 50">
            <a:extLst>
              <a:ext uri="{FF2B5EF4-FFF2-40B4-BE49-F238E27FC236}">
                <a16:creationId xmlns:a16="http://schemas.microsoft.com/office/drawing/2014/main" id="{F78B72DC-B720-4941-A440-550F42F53F51}"/>
              </a:ext>
            </a:extLst>
          </p:cNvPr>
          <p:cNvSpPr txBox="1"/>
          <p:nvPr/>
        </p:nvSpPr>
        <p:spPr>
          <a:xfrm>
            <a:off x="8564809" y="2199564"/>
            <a:ext cx="3250393" cy="1396664"/>
          </a:xfrm>
          <a:prstGeom prst="rect">
            <a:avLst/>
          </a:prstGeom>
          <a:noFill/>
        </p:spPr>
        <p:txBody>
          <a:bodyPr wrap="square" rtlCol="0">
            <a:spAutoFit/>
          </a:bodyPr>
          <a:lstStyle/>
          <a:p>
            <a:pPr lvl="0" algn="ctr">
              <a:lnSpc>
                <a:spcPct val="107000"/>
              </a:lnSpc>
              <a:spcAft>
                <a:spcPts val="800"/>
              </a:spcAft>
            </a:pPr>
            <a:r>
              <a:rPr lang="es-EC" sz="16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Impacto de las medidas económicas adoptadas en el margen de la Ley Humanitaria 2020 en la economía familiar y </a:t>
            </a:r>
            <a:r>
              <a:rPr lang="es-EC" sz="16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su</a:t>
            </a:r>
            <a:r>
              <a:rPr lang="es-EC" sz="16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afectación sobre nivel de vida de las personas.</a:t>
            </a:r>
            <a:endParaRPr lang="es-MX"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 name="TextBox 53">
            <a:extLst>
              <a:ext uri="{FF2B5EF4-FFF2-40B4-BE49-F238E27FC236}">
                <a16:creationId xmlns:a16="http://schemas.microsoft.com/office/drawing/2014/main" id="{13A25E9C-4C01-4D4A-8B4C-7C735FDEC8CC}"/>
              </a:ext>
            </a:extLst>
          </p:cNvPr>
          <p:cNvSpPr txBox="1"/>
          <p:nvPr/>
        </p:nvSpPr>
        <p:spPr>
          <a:xfrm>
            <a:off x="375211" y="2798376"/>
            <a:ext cx="3199719" cy="606256"/>
          </a:xfrm>
          <a:prstGeom prst="rect">
            <a:avLst/>
          </a:prstGeom>
          <a:noFill/>
        </p:spPr>
        <p:txBody>
          <a:bodyPr wrap="square" rtlCol="0">
            <a:spAutoFit/>
          </a:bodyPr>
          <a:lstStyle/>
          <a:p>
            <a:pPr lvl="0" algn="ctr">
              <a:lnSpc>
                <a:spcPct val="107000"/>
              </a:lnSpc>
              <a:spcAft>
                <a:spcPts val="800"/>
              </a:spcAft>
            </a:pPr>
            <a:r>
              <a:rPr lang="es-EC" sz="16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S</a:t>
            </a:r>
            <a:r>
              <a:rPr lang="es-EC" sz="16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obregiro en tarjetas de crédito</a:t>
            </a:r>
            <a:r>
              <a:rPr lang="es-EC" sz="1600"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en el año 2020.</a:t>
            </a:r>
            <a:endParaRPr lang="es-MX"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 name="Oval 57">
            <a:extLst>
              <a:ext uri="{FF2B5EF4-FFF2-40B4-BE49-F238E27FC236}">
                <a16:creationId xmlns:a16="http://schemas.microsoft.com/office/drawing/2014/main" id="{5E917601-F868-451F-989C-5D6DF48A7016}"/>
              </a:ext>
            </a:extLst>
          </p:cNvPr>
          <p:cNvSpPr/>
          <p:nvPr/>
        </p:nvSpPr>
        <p:spPr>
          <a:xfrm>
            <a:off x="7182843" y="2390543"/>
            <a:ext cx="1071221" cy="10712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Oval 58">
            <a:extLst>
              <a:ext uri="{FF2B5EF4-FFF2-40B4-BE49-F238E27FC236}">
                <a16:creationId xmlns:a16="http://schemas.microsoft.com/office/drawing/2014/main" id="{805B4666-9347-4B22-867E-2A0D3E9959A5}"/>
              </a:ext>
            </a:extLst>
          </p:cNvPr>
          <p:cNvSpPr/>
          <p:nvPr/>
        </p:nvSpPr>
        <p:spPr>
          <a:xfrm>
            <a:off x="3960783" y="2296175"/>
            <a:ext cx="1071221" cy="10712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64" name="Straight Arrow Connector 77">
            <a:extLst>
              <a:ext uri="{FF2B5EF4-FFF2-40B4-BE49-F238E27FC236}">
                <a16:creationId xmlns:a16="http://schemas.microsoft.com/office/drawing/2014/main" id="{6D044F97-09D3-49F8-86F3-3211DD0B9D8D}"/>
              </a:ext>
            </a:extLst>
          </p:cNvPr>
          <p:cNvCxnSpPr>
            <a:cxnSpLocks/>
          </p:cNvCxnSpPr>
          <p:nvPr/>
        </p:nvCxnSpPr>
        <p:spPr>
          <a:xfrm flipH="1" flipV="1">
            <a:off x="5108133" y="3129265"/>
            <a:ext cx="253633" cy="207293"/>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78">
            <a:extLst>
              <a:ext uri="{FF2B5EF4-FFF2-40B4-BE49-F238E27FC236}">
                <a16:creationId xmlns:a16="http://schemas.microsoft.com/office/drawing/2014/main" id="{C5695E41-DE9A-42CB-A10B-E654B51666CC}"/>
              </a:ext>
            </a:extLst>
          </p:cNvPr>
          <p:cNvCxnSpPr>
            <a:cxnSpLocks/>
          </p:cNvCxnSpPr>
          <p:nvPr/>
        </p:nvCxnSpPr>
        <p:spPr>
          <a:xfrm flipV="1">
            <a:off x="6730902" y="3232458"/>
            <a:ext cx="406253" cy="207294"/>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70" name="Rounded Rectangle 6">
            <a:extLst>
              <a:ext uri="{FF2B5EF4-FFF2-40B4-BE49-F238E27FC236}">
                <a16:creationId xmlns:a16="http://schemas.microsoft.com/office/drawing/2014/main" id="{E4FBE858-8A78-48A0-AD1A-F696EF57F338}"/>
              </a:ext>
            </a:extLst>
          </p:cNvPr>
          <p:cNvSpPr/>
          <p:nvPr/>
        </p:nvSpPr>
        <p:spPr>
          <a:xfrm>
            <a:off x="4545023" y="3886678"/>
            <a:ext cx="368889" cy="375045"/>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1" name="Teardrop 1">
            <a:extLst>
              <a:ext uri="{FF2B5EF4-FFF2-40B4-BE49-F238E27FC236}">
                <a16:creationId xmlns:a16="http://schemas.microsoft.com/office/drawing/2014/main" id="{1681F121-6FAB-42F9-8EB3-451C5710690A}"/>
              </a:ext>
            </a:extLst>
          </p:cNvPr>
          <p:cNvSpPr/>
          <p:nvPr/>
        </p:nvSpPr>
        <p:spPr>
          <a:xfrm rot="18805991">
            <a:off x="5918002" y="4614506"/>
            <a:ext cx="401797" cy="397604"/>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73" name="Rounded Rectangle 7">
            <a:extLst>
              <a:ext uri="{FF2B5EF4-FFF2-40B4-BE49-F238E27FC236}">
                <a16:creationId xmlns:a16="http://schemas.microsoft.com/office/drawing/2014/main" id="{5337FA7B-BD5F-4492-905C-F5B3F3DA2659}"/>
              </a:ext>
            </a:extLst>
          </p:cNvPr>
          <p:cNvSpPr/>
          <p:nvPr/>
        </p:nvSpPr>
        <p:spPr>
          <a:xfrm>
            <a:off x="7271134" y="3870360"/>
            <a:ext cx="375476" cy="324032"/>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9" name="Freeform 21">
            <a:extLst>
              <a:ext uri="{FF2B5EF4-FFF2-40B4-BE49-F238E27FC236}">
                <a16:creationId xmlns:a16="http://schemas.microsoft.com/office/drawing/2014/main" id="{B281D172-76B8-49EC-8FF2-CBDFE5DDDF5C}"/>
              </a:ext>
            </a:extLst>
          </p:cNvPr>
          <p:cNvSpPr/>
          <p:nvPr/>
        </p:nvSpPr>
        <p:spPr>
          <a:xfrm>
            <a:off x="5674874" y="3415089"/>
            <a:ext cx="304048" cy="723295"/>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0" name="Freeform 22">
            <a:extLst>
              <a:ext uri="{FF2B5EF4-FFF2-40B4-BE49-F238E27FC236}">
                <a16:creationId xmlns:a16="http://schemas.microsoft.com/office/drawing/2014/main" id="{551D9DD1-F35F-4121-BC79-00A51EAE0951}"/>
              </a:ext>
            </a:extLst>
          </p:cNvPr>
          <p:cNvSpPr/>
          <p:nvPr/>
        </p:nvSpPr>
        <p:spPr>
          <a:xfrm>
            <a:off x="6173614" y="3404632"/>
            <a:ext cx="356948" cy="723294"/>
          </a:xfrm>
          <a:custGeom>
            <a:avLst/>
            <a:gdLst>
              <a:gd name="connsiteX0" fmla="*/ 166619 w 602029"/>
              <a:gd name="connsiteY0" fmla="*/ 264542 h 1291595"/>
              <a:gd name="connsiteX1" fmla="*/ 166620 w 602029"/>
              <a:gd name="connsiteY1" fmla="*/ 264542 h 1291595"/>
              <a:gd name="connsiteX2" fmla="*/ 428634 w 602029"/>
              <a:gd name="connsiteY2" fmla="*/ 264542 h 1291595"/>
              <a:gd name="connsiteX3" fmla="*/ 435091 w 602029"/>
              <a:gd name="connsiteY3" fmla="*/ 264542 h 1291595"/>
              <a:gd name="connsiteX4" fmla="*/ 454339 w 602029"/>
              <a:gd name="connsiteY4" fmla="*/ 269732 h 1291595"/>
              <a:gd name="connsiteX5" fmla="*/ 489482 w 602029"/>
              <a:gd name="connsiteY5" fmla="*/ 304875 h 1291595"/>
              <a:gd name="connsiteX6" fmla="*/ 600279 w 602029"/>
              <a:gd name="connsiteY6" fmla="*/ 686222 h 1291595"/>
              <a:gd name="connsiteX7" fmla="*/ 569014 w 602029"/>
              <a:gd name="connsiteY7" fmla="*/ 742589 h 1291595"/>
              <a:gd name="connsiteX8" fmla="*/ 521127 w 602029"/>
              <a:gd name="connsiteY8" fmla="*/ 727123 h 1291595"/>
              <a:gd name="connsiteX9" fmla="*/ 519154 w 602029"/>
              <a:gd name="connsiteY9" fmla="*/ 723276 h 1291595"/>
              <a:gd name="connsiteX10" fmla="*/ 519209 w 602029"/>
              <a:gd name="connsiteY10" fmla="*/ 722792 h 1291595"/>
              <a:gd name="connsiteX11" fmla="*/ 435091 w 602029"/>
              <a:gd name="connsiteY11" fmla="*/ 425635 h 1291595"/>
              <a:gd name="connsiteX12" fmla="*/ 435091 w 602029"/>
              <a:gd name="connsiteY12" fmla="*/ 531915 h 1291595"/>
              <a:gd name="connsiteX13" fmla="*/ 532452 w 602029"/>
              <a:gd name="connsiteY13" fmla="*/ 886095 h 1291595"/>
              <a:gd name="connsiteX14" fmla="*/ 435092 w 602029"/>
              <a:gd name="connsiteY14" fmla="*/ 886095 h 1291595"/>
              <a:gd name="connsiteX15" fmla="*/ 435092 w 602029"/>
              <a:gd name="connsiteY15" fmla="*/ 1232159 h 1291595"/>
              <a:gd name="connsiteX16" fmla="*/ 375656 w 602029"/>
              <a:gd name="connsiteY16" fmla="*/ 1291595 h 1291595"/>
              <a:gd name="connsiteX17" fmla="*/ 316220 w 602029"/>
              <a:gd name="connsiteY17" fmla="*/ 1232159 h 1291595"/>
              <a:gd name="connsiteX18" fmla="*/ 316220 w 602029"/>
              <a:gd name="connsiteY18" fmla="*/ 886095 h 1291595"/>
              <a:gd name="connsiteX19" fmla="*/ 285492 w 602029"/>
              <a:gd name="connsiteY19" fmla="*/ 886095 h 1291595"/>
              <a:gd name="connsiteX20" fmla="*/ 285492 w 602029"/>
              <a:gd name="connsiteY20" fmla="*/ 1232159 h 1291595"/>
              <a:gd name="connsiteX21" fmla="*/ 226056 w 602029"/>
              <a:gd name="connsiteY21" fmla="*/ 1291595 h 1291595"/>
              <a:gd name="connsiteX22" fmla="*/ 166620 w 602029"/>
              <a:gd name="connsiteY22" fmla="*/ 1232159 h 1291595"/>
              <a:gd name="connsiteX23" fmla="*/ 166620 w 602029"/>
              <a:gd name="connsiteY23" fmla="*/ 886095 h 1291595"/>
              <a:gd name="connsiteX24" fmla="*/ 67018 w 602029"/>
              <a:gd name="connsiteY24" fmla="*/ 886095 h 1291595"/>
              <a:gd name="connsiteX25" fmla="*/ 166619 w 602029"/>
              <a:gd name="connsiteY25" fmla="*/ 523766 h 1291595"/>
              <a:gd name="connsiteX26" fmla="*/ 166619 w 602029"/>
              <a:gd name="connsiteY26" fmla="*/ 411846 h 1291595"/>
              <a:gd name="connsiteX27" fmla="*/ 165999 w 602029"/>
              <a:gd name="connsiteY27" fmla="*/ 412662 h 1291595"/>
              <a:gd name="connsiteX28" fmla="*/ 83790 w 602029"/>
              <a:gd name="connsiteY28" fmla="*/ 725504 h 1291595"/>
              <a:gd name="connsiteX29" fmla="*/ 83856 w 602029"/>
              <a:gd name="connsiteY29" fmla="*/ 725988 h 1291595"/>
              <a:gd name="connsiteX30" fmla="*/ 81951 w 602029"/>
              <a:gd name="connsiteY30" fmla="*/ 729870 h 1291595"/>
              <a:gd name="connsiteX31" fmla="*/ 34111 w 602029"/>
              <a:gd name="connsiteY31" fmla="*/ 746171 h 1291595"/>
              <a:gd name="connsiteX32" fmla="*/ 1512 w 602029"/>
              <a:gd name="connsiteY32" fmla="*/ 690332 h 1291595"/>
              <a:gd name="connsiteX33" fmla="*/ 96183 w 602029"/>
              <a:gd name="connsiteY33" fmla="*/ 330067 h 1291595"/>
              <a:gd name="connsiteX34" fmla="*/ 105773 w 602029"/>
              <a:gd name="connsiteY34" fmla="*/ 304875 h 1291595"/>
              <a:gd name="connsiteX35" fmla="*/ 140916 w 602029"/>
              <a:gd name="connsiteY35" fmla="*/ 269732 h 1291595"/>
              <a:gd name="connsiteX36" fmla="*/ 296002 w 602029"/>
              <a:gd name="connsiteY36" fmla="*/ 0 h 1291595"/>
              <a:gd name="connsiteX37" fmla="*/ 418490 w 602029"/>
              <a:gd name="connsiteY37" fmla="*/ 122488 h 1291595"/>
              <a:gd name="connsiteX38" fmla="*/ 296002 w 602029"/>
              <a:gd name="connsiteY38" fmla="*/ 244976 h 1291595"/>
              <a:gd name="connsiteX39" fmla="*/ 173514 w 602029"/>
              <a:gd name="connsiteY39" fmla="*/ 122488 h 1291595"/>
              <a:gd name="connsiteX40" fmla="*/ 296002 w 602029"/>
              <a:gd name="connsiteY40"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2029" h="1291595">
                <a:moveTo>
                  <a:pt x="166619" y="264542"/>
                </a:moveTo>
                <a:lnTo>
                  <a:pt x="166620" y="264542"/>
                </a:lnTo>
                <a:lnTo>
                  <a:pt x="428634" y="264542"/>
                </a:lnTo>
                <a:lnTo>
                  <a:pt x="435091" y="264542"/>
                </a:lnTo>
                <a:lnTo>
                  <a:pt x="454339" y="269732"/>
                </a:lnTo>
                <a:cubicBezTo>
                  <a:pt x="470140" y="276415"/>
                  <a:pt x="482798" y="289074"/>
                  <a:pt x="489482" y="304875"/>
                </a:cubicBezTo>
                <a:lnTo>
                  <a:pt x="600279" y="686222"/>
                </a:lnTo>
                <a:cubicBezTo>
                  <a:pt x="607156" y="710517"/>
                  <a:pt x="593158" y="735754"/>
                  <a:pt x="569014" y="742589"/>
                </a:cubicBezTo>
                <a:cubicBezTo>
                  <a:pt x="550906" y="747715"/>
                  <a:pt x="532232" y="741035"/>
                  <a:pt x="521127" y="727123"/>
                </a:cubicBezTo>
                <a:lnTo>
                  <a:pt x="519154" y="723276"/>
                </a:lnTo>
                <a:cubicBezTo>
                  <a:pt x="519172" y="723115"/>
                  <a:pt x="519191" y="722953"/>
                  <a:pt x="519209" y="722792"/>
                </a:cubicBezTo>
                <a:lnTo>
                  <a:pt x="435091" y="425635"/>
                </a:lnTo>
                <a:lnTo>
                  <a:pt x="435091" y="531915"/>
                </a:lnTo>
                <a:lnTo>
                  <a:pt x="532452" y="886095"/>
                </a:lnTo>
                <a:lnTo>
                  <a:pt x="435092" y="886095"/>
                </a:lnTo>
                <a:lnTo>
                  <a:pt x="435092" y="1232159"/>
                </a:lnTo>
                <a:cubicBezTo>
                  <a:pt x="435092" y="1264985"/>
                  <a:pt x="408482" y="1291595"/>
                  <a:pt x="375656" y="1291595"/>
                </a:cubicBezTo>
                <a:cubicBezTo>
                  <a:pt x="342830" y="1291595"/>
                  <a:pt x="316220" y="1264985"/>
                  <a:pt x="316220" y="1232159"/>
                </a:cubicBezTo>
                <a:lnTo>
                  <a:pt x="316220" y="886095"/>
                </a:lnTo>
                <a:lnTo>
                  <a:pt x="285492" y="886095"/>
                </a:lnTo>
                <a:lnTo>
                  <a:pt x="285492" y="1232159"/>
                </a:lnTo>
                <a:cubicBezTo>
                  <a:pt x="285492" y="1264985"/>
                  <a:pt x="258882" y="1291595"/>
                  <a:pt x="226056" y="1291595"/>
                </a:cubicBezTo>
                <a:cubicBezTo>
                  <a:pt x="193230" y="1291595"/>
                  <a:pt x="166620" y="1264985"/>
                  <a:pt x="166620" y="1232159"/>
                </a:cubicBezTo>
                <a:lnTo>
                  <a:pt x="166620" y="886095"/>
                </a:lnTo>
                <a:lnTo>
                  <a:pt x="67018" y="886095"/>
                </a:lnTo>
                <a:lnTo>
                  <a:pt x="166619" y="523766"/>
                </a:lnTo>
                <a:lnTo>
                  <a:pt x="166619" y="411846"/>
                </a:lnTo>
                <a:lnTo>
                  <a:pt x="165999" y="412662"/>
                </a:lnTo>
                <a:lnTo>
                  <a:pt x="83790" y="725504"/>
                </a:lnTo>
                <a:cubicBezTo>
                  <a:pt x="83812" y="725665"/>
                  <a:pt x="83834" y="725827"/>
                  <a:pt x="83856" y="725988"/>
                </a:cubicBezTo>
                <a:lnTo>
                  <a:pt x="81951" y="729870"/>
                </a:lnTo>
                <a:cubicBezTo>
                  <a:pt x="71068" y="743978"/>
                  <a:pt x="52427" y="750984"/>
                  <a:pt x="34111" y="746171"/>
                </a:cubicBezTo>
                <a:cubicBezTo>
                  <a:pt x="9690" y="739754"/>
                  <a:pt x="-4906" y="714753"/>
                  <a:pt x="1512" y="690332"/>
                </a:cubicBezTo>
                <a:lnTo>
                  <a:pt x="96183" y="330067"/>
                </a:lnTo>
                <a:lnTo>
                  <a:pt x="105773" y="304875"/>
                </a:lnTo>
                <a:cubicBezTo>
                  <a:pt x="112456" y="289074"/>
                  <a:pt x="125115" y="276415"/>
                  <a:pt x="140916" y="269732"/>
                </a:cubicBezTo>
                <a:close/>
                <a:moveTo>
                  <a:pt x="296002" y="0"/>
                </a:moveTo>
                <a:cubicBezTo>
                  <a:pt x="363650" y="0"/>
                  <a:pt x="418490" y="54840"/>
                  <a:pt x="418490" y="122488"/>
                </a:cubicBezTo>
                <a:cubicBezTo>
                  <a:pt x="418490" y="190136"/>
                  <a:pt x="363650" y="244976"/>
                  <a:pt x="296002" y="244976"/>
                </a:cubicBezTo>
                <a:cubicBezTo>
                  <a:pt x="228354" y="244976"/>
                  <a:pt x="173514" y="190136"/>
                  <a:pt x="173514" y="122488"/>
                </a:cubicBezTo>
                <a:cubicBezTo>
                  <a:pt x="173514" y="54840"/>
                  <a:pt x="228354" y="0"/>
                  <a:pt x="29600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Freeform 23">
            <a:extLst>
              <a:ext uri="{FF2B5EF4-FFF2-40B4-BE49-F238E27FC236}">
                <a16:creationId xmlns:a16="http://schemas.microsoft.com/office/drawing/2014/main" id="{2768DBAC-33EC-4CC9-AB4D-35B519AFC81F}"/>
              </a:ext>
            </a:extLst>
          </p:cNvPr>
          <p:cNvSpPr/>
          <p:nvPr/>
        </p:nvSpPr>
        <p:spPr>
          <a:xfrm>
            <a:off x="5968389" y="3776737"/>
            <a:ext cx="253633" cy="351189"/>
          </a:xfrm>
          <a:custGeom>
            <a:avLst/>
            <a:gdLst>
              <a:gd name="connsiteX0" fmla="*/ 393242 w 427778"/>
              <a:gd name="connsiteY0" fmla="*/ 10975 h 627121"/>
              <a:gd name="connsiteX1" fmla="*/ 414058 w 427778"/>
              <a:gd name="connsiteY1" fmla="*/ 13716 h 627121"/>
              <a:gd name="connsiteX2" fmla="*/ 424099 w 427778"/>
              <a:gd name="connsiteY2" fmla="*/ 51188 h 627121"/>
              <a:gd name="connsiteX3" fmla="*/ 307515 w 427778"/>
              <a:gd name="connsiteY3" fmla="*/ 253118 h 627121"/>
              <a:gd name="connsiteX4" fmla="*/ 297393 w 427778"/>
              <a:gd name="connsiteY4" fmla="*/ 260885 h 627121"/>
              <a:gd name="connsiteX5" fmla="*/ 297393 w 427778"/>
              <a:gd name="connsiteY5" fmla="*/ 320515 h 627121"/>
              <a:gd name="connsiteX6" fmla="*/ 297393 w 427778"/>
              <a:gd name="connsiteY6" fmla="*/ 321623 h 627121"/>
              <a:gd name="connsiteX7" fmla="*/ 297393 w 427778"/>
              <a:gd name="connsiteY7" fmla="*/ 413010 h 627121"/>
              <a:gd name="connsiteX8" fmla="*/ 297393 w 427778"/>
              <a:gd name="connsiteY8" fmla="*/ 511899 h 627121"/>
              <a:gd name="connsiteX9" fmla="*/ 297393 w 427778"/>
              <a:gd name="connsiteY9" fmla="*/ 514969 h 627121"/>
              <a:gd name="connsiteX10" fmla="*/ 297393 w 427778"/>
              <a:gd name="connsiteY10" fmla="*/ 581802 h 627121"/>
              <a:gd name="connsiteX11" fmla="*/ 260419 w 427778"/>
              <a:gd name="connsiteY11" fmla="*/ 627121 h 627121"/>
              <a:gd name="connsiteX12" fmla="*/ 223446 w 427778"/>
              <a:gd name="connsiteY12" fmla="*/ 581802 h 627121"/>
              <a:gd name="connsiteX13" fmla="*/ 223446 w 427778"/>
              <a:gd name="connsiteY13" fmla="*/ 514969 h 627121"/>
              <a:gd name="connsiteX14" fmla="*/ 223446 w 427778"/>
              <a:gd name="connsiteY14" fmla="*/ 511899 h 627121"/>
              <a:gd name="connsiteX15" fmla="*/ 223446 w 427778"/>
              <a:gd name="connsiteY15" fmla="*/ 413010 h 627121"/>
              <a:gd name="connsiteX16" fmla="*/ 204331 w 427778"/>
              <a:gd name="connsiteY16" fmla="*/ 413010 h 627121"/>
              <a:gd name="connsiteX17" fmla="*/ 204331 w 427778"/>
              <a:gd name="connsiteY17" fmla="*/ 511899 h 627121"/>
              <a:gd name="connsiteX18" fmla="*/ 204331 w 427778"/>
              <a:gd name="connsiteY18" fmla="*/ 514969 h 627121"/>
              <a:gd name="connsiteX19" fmla="*/ 204331 w 427778"/>
              <a:gd name="connsiteY19" fmla="*/ 581802 h 627121"/>
              <a:gd name="connsiteX20" fmla="*/ 167358 w 427778"/>
              <a:gd name="connsiteY20" fmla="*/ 627121 h 627121"/>
              <a:gd name="connsiteX21" fmla="*/ 130384 w 427778"/>
              <a:gd name="connsiteY21" fmla="*/ 581802 h 627121"/>
              <a:gd name="connsiteX22" fmla="*/ 130384 w 427778"/>
              <a:gd name="connsiteY22" fmla="*/ 514969 h 627121"/>
              <a:gd name="connsiteX23" fmla="*/ 130384 w 427778"/>
              <a:gd name="connsiteY23" fmla="*/ 511899 h 627121"/>
              <a:gd name="connsiteX24" fmla="*/ 130384 w 427778"/>
              <a:gd name="connsiteY24" fmla="*/ 413010 h 627121"/>
              <a:gd name="connsiteX25" fmla="*/ 130384 w 427778"/>
              <a:gd name="connsiteY25" fmla="*/ 321623 h 627121"/>
              <a:gd name="connsiteX26" fmla="*/ 130384 w 427778"/>
              <a:gd name="connsiteY26" fmla="*/ 320515 h 627121"/>
              <a:gd name="connsiteX27" fmla="*/ 130384 w 427778"/>
              <a:gd name="connsiteY27" fmla="*/ 288583 h 627121"/>
              <a:gd name="connsiteX28" fmla="*/ 130384 w 427778"/>
              <a:gd name="connsiteY28" fmla="*/ 260884 h 627121"/>
              <a:gd name="connsiteX29" fmla="*/ 120263 w 427778"/>
              <a:gd name="connsiteY29" fmla="*/ 253118 h 627121"/>
              <a:gd name="connsiteX30" fmla="*/ 3679 w 427778"/>
              <a:gd name="connsiteY30" fmla="*/ 51188 h 627121"/>
              <a:gd name="connsiteX31" fmla="*/ 13720 w 427778"/>
              <a:gd name="connsiteY31" fmla="*/ 13716 h 627121"/>
              <a:gd name="connsiteX32" fmla="*/ 34536 w 427778"/>
              <a:gd name="connsiteY32" fmla="*/ 10975 h 627121"/>
              <a:gd name="connsiteX33" fmla="*/ 51193 w 427778"/>
              <a:gd name="connsiteY33" fmla="*/ 23756 h 627121"/>
              <a:gd name="connsiteX34" fmla="*/ 142056 w 427778"/>
              <a:gd name="connsiteY34" fmla="*/ 181135 h 627121"/>
              <a:gd name="connsiteX35" fmla="*/ 285722 w 427778"/>
              <a:gd name="connsiteY35" fmla="*/ 181135 h 627121"/>
              <a:gd name="connsiteX36" fmla="*/ 376585 w 427778"/>
              <a:gd name="connsiteY36" fmla="*/ 23756 h 627121"/>
              <a:gd name="connsiteX37" fmla="*/ 393242 w 427778"/>
              <a:gd name="connsiteY37" fmla="*/ 10975 h 627121"/>
              <a:gd name="connsiteX38" fmla="*/ 213888 w 427778"/>
              <a:gd name="connsiteY38" fmla="*/ 0 h 627121"/>
              <a:gd name="connsiteX39" fmla="*/ 296184 w 427778"/>
              <a:gd name="connsiteY39" fmla="*/ 82296 h 627121"/>
              <a:gd name="connsiteX40" fmla="*/ 213888 w 427778"/>
              <a:gd name="connsiteY40" fmla="*/ 164592 h 627121"/>
              <a:gd name="connsiteX41" fmla="*/ 131592 w 427778"/>
              <a:gd name="connsiteY41" fmla="*/ 82296 h 627121"/>
              <a:gd name="connsiteX42" fmla="*/ 213888 w 427778"/>
              <a:gd name="connsiteY42" fmla="*/ 0 h 62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778" h="627121">
                <a:moveTo>
                  <a:pt x="393242" y="10975"/>
                </a:moveTo>
                <a:cubicBezTo>
                  <a:pt x="400024" y="9158"/>
                  <a:pt x="407498" y="9928"/>
                  <a:pt x="414058" y="13716"/>
                </a:cubicBezTo>
                <a:cubicBezTo>
                  <a:pt x="427178" y="21291"/>
                  <a:pt x="431674" y="38068"/>
                  <a:pt x="424099" y="51188"/>
                </a:cubicBezTo>
                <a:lnTo>
                  <a:pt x="307515" y="253118"/>
                </a:lnTo>
                <a:lnTo>
                  <a:pt x="297393" y="260885"/>
                </a:lnTo>
                <a:lnTo>
                  <a:pt x="297393" y="320515"/>
                </a:lnTo>
                <a:lnTo>
                  <a:pt x="297393" y="321623"/>
                </a:lnTo>
                <a:lnTo>
                  <a:pt x="297393" y="413010"/>
                </a:lnTo>
                <a:lnTo>
                  <a:pt x="297393" y="511899"/>
                </a:lnTo>
                <a:lnTo>
                  <a:pt x="297393" y="514969"/>
                </a:lnTo>
                <a:lnTo>
                  <a:pt x="297393" y="581802"/>
                </a:lnTo>
                <a:cubicBezTo>
                  <a:pt x="297393" y="606831"/>
                  <a:pt x="280840" y="627121"/>
                  <a:pt x="260419" y="627121"/>
                </a:cubicBezTo>
                <a:cubicBezTo>
                  <a:pt x="239999" y="627121"/>
                  <a:pt x="223446" y="606831"/>
                  <a:pt x="223446" y="581802"/>
                </a:cubicBezTo>
                <a:lnTo>
                  <a:pt x="223446" y="514969"/>
                </a:lnTo>
                <a:lnTo>
                  <a:pt x="223446" y="511899"/>
                </a:lnTo>
                <a:lnTo>
                  <a:pt x="223446" y="413010"/>
                </a:lnTo>
                <a:lnTo>
                  <a:pt x="204331" y="413010"/>
                </a:lnTo>
                <a:lnTo>
                  <a:pt x="204331" y="511899"/>
                </a:lnTo>
                <a:lnTo>
                  <a:pt x="204331" y="514969"/>
                </a:lnTo>
                <a:lnTo>
                  <a:pt x="204331" y="581802"/>
                </a:lnTo>
                <a:cubicBezTo>
                  <a:pt x="204331" y="606831"/>
                  <a:pt x="187778" y="627121"/>
                  <a:pt x="167358" y="627121"/>
                </a:cubicBezTo>
                <a:cubicBezTo>
                  <a:pt x="146938" y="627121"/>
                  <a:pt x="130384" y="606831"/>
                  <a:pt x="130384" y="581802"/>
                </a:cubicBezTo>
                <a:lnTo>
                  <a:pt x="130384" y="514969"/>
                </a:lnTo>
                <a:lnTo>
                  <a:pt x="130384" y="511899"/>
                </a:lnTo>
                <a:lnTo>
                  <a:pt x="130384" y="413010"/>
                </a:lnTo>
                <a:lnTo>
                  <a:pt x="130384" y="321623"/>
                </a:lnTo>
                <a:lnTo>
                  <a:pt x="130384" y="320515"/>
                </a:lnTo>
                <a:lnTo>
                  <a:pt x="130384" y="288583"/>
                </a:lnTo>
                <a:lnTo>
                  <a:pt x="130384" y="260884"/>
                </a:lnTo>
                <a:lnTo>
                  <a:pt x="120263" y="253118"/>
                </a:lnTo>
                <a:lnTo>
                  <a:pt x="3679" y="51188"/>
                </a:lnTo>
                <a:cubicBezTo>
                  <a:pt x="-3896" y="38068"/>
                  <a:pt x="600" y="21291"/>
                  <a:pt x="13720" y="13716"/>
                </a:cubicBezTo>
                <a:cubicBezTo>
                  <a:pt x="20280" y="9928"/>
                  <a:pt x="27755" y="9158"/>
                  <a:pt x="34536" y="10975"/>
                </a:cubicBezTo>
                <a:cubicBezTo>
                  <a:pt x="41317" y="12792"/>
                  <a:pt x="47406" y="17196"/>
                  <a:pt x="51193" y="23756"/>
                </a:cubicBezTo>
                <a:lnTo>
                  <a:pt x="142056" y="181135"/>
                </a:lnTo>
                <a:lnTo>
                  <a:pt x="285722" y="181135"/>
                </a:lnTo>
                <a:lnTo>
                  <a:pt x="376585" y="23756"/>
                </a:lnTo>
                <a:cubicBezTo>
                  <a:pt x="380373" y="17196"/>
                  <a:pt x="386461" y="12792"/>
                  <a:pt x="393242" y="10975"/>
                </a:cubicBezTo>
                <a:close/>
                <a:moveTo>
                  <a:pt x="213888" y="0"/>
                </a:moveTo>
                <a:cubicBezTo>
                  <a:pt x="259339" y="0"/>
                  <a:pt x="296184" y="36845"/>
                  <a:pt x="296184" y="82296"/>
                </a:cubicBezTo>
                <a:cubicBezTo>
                  <a:pt x="296184" y="127747"/>
                  <a:pt x="259339" y="164592"/>
                  <a:pt x="213888" y="164592"/>
                </a:cubicBezTo>
                <a:cubicBezTo>
                  <a:pt x="168438" y="164592"/>
                  <a:pt x="131592" y="127747"/>
                  <a:pt x="131592" y="82296"/>
                </a:cubicBezTo>
                <a:cubicBezTo>
                  <a:pt x="131592" y="36845"/>
                  <a:pt x="168438" y="0"/>
                  <a:pt x="213888"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6" name="Grupo 75">
            <a:extLst>
              <a:ext uri="{FF2B5EF4-FFF2-40B4-BE49-F238E27FC236}">
                <a16:creationId xmlns:a16="http://schemas.microsoft.com/office/drawing/2014/main" id="{58AF0933-2035-4B1C-8FE9-1BB255308CE8}"/>
              </a:ext>
            </a:extLst>
          </p:cNvPr>
          <p:cNvGrpSpPr/>
          <p:nvPr/>
        </p:nvGrpSpPr>
        <p:grpSpPr>
          <a:xfrm>
            <a:off x="251063" y="18791"/>
            <a:ext cx="2531775" cy="889929"/>
            <a:chOff x="251063" y="-53694"/>
            <a:chExt cx="3395872" cy="1399422"/>
          </a:xfrm>
          <a:solidFill>
            <a:schemeClr val="accent6">
              <a:lumMod val="60000"/>
              <a:lumOff val="40000"/>
            </a:schemeClr>
          </a:solidFill>
        </p:grpSpPr>
        <p:grpSp>
          <p:nvGrpSpPr>
            <p:cNvPr id="77" name="Group 30">
              <a:extLst>
                <a:ext uri="{FF2B5EF4-FFF2-40B4-BE49-F238E27FC236}">
                  <a16:creationId xmlns:a16="http://schemas.microsoft.com/office/drawing/2014/main" id="{D7686930-EA1D-4F3C-811F-E5ADCDECD0F4}"/>
                </a:ext>
              </a:extLst>
            </p:cNvPr>
            <p:cNvGrpSpPr/>
            <p:nvPr/>
          </p:nvGrpSpPr>
          <p:grpSpPr>
            <a:xfrm>
              <a:off x="251063" y="145400"/>
              <a:ext cx="3395872" cy="1200328"/>
              <a:chOff x="3659401" y="1564832"/>
              <a:chExt cx="1663577" cy="1405835"/>
            </a:xfrm>
            <a:grpFill/>
          </p:grpSpPr>
          <p:sp>
            <p:nvSpPr>
              <p:cNvPr id="82" name="Rectangle 4">
                <a:extLst>
                  <a:ext uri="{FF2B5EF4-FFF2-40B4-BE49-F238E27FC236}">
                    <a16:creationId xmlns:a16="http://schemas.microsoft.com/office/drawing/2014/main" id="{21F8A2C4-0E90-47E5-89C6-FB971DBDE1A0}"/>
                  </a:ext>
                </a:extLst>
              </p:cNvPr>
              <p:cNvSpPr/>
              <p:nvPr/>
            </p:nvSpPr>
            <p:spPr>
              <a:xfrm>
                <a:off x="3659401" y="1564832"/>
                <a:ext cx="1663577" cy="1080443"/>
              </a:xfrm>
              <a:prstGeom prst="rect">
                <a:avLst/>
              </a:prstGeom>
              <a:grpFill/>
              <a:ln>
                <a:solidFill>
                  <a:schemeClr val="accent6">
                    <a:lumMod val="60000"/>
                    <a:lumOff val="40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83" name="Isosceles Triangle 9">
                <a:extLst>
                  <a:ext uri="{FF2B5EF4-FFF2-40B4-BE49-F238E27FC236}">
                    <a16:creationId xmlns:a16="http://schemas.microsoft.com/office/drawing/2014/main" id="{429EEECF-E973-4E2D-818A-6B74EA375A40}"/>
                  </a:ext>
                </a:extLst>
              </p:cNvPr>
              <p:cNvSpPr/>
              <p:nvPr/>
            </p:nvSpPr>
            <p:spPr>
              <a:xfrm rot="10800000" flipH="1">
                <a:off x="4401262" y="2663429"/>
                <a:ext cx="921716" cy="307238"/>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402336 w 1060704"/>
                  <a:gd name="connsiteY0" fmla="*/ 921715 h 921715"/>
                  <a:gd name="connsiteX1" fmla="*/ 0 w 1060704"/>
                  <a:gd name="connsiteY1" fmla="*/ 0 h 921715"/>
                  <a:gd name="connsiteX2" fmla="*/ 1060704 w 1060704"/>
                  <a:gd name="connsiteY2" fmla="*/ 914400 h 921715"/>
                  <a:gd name="connsiteX3" fmla="*/ 402336 w 1060704"/>
                  <a:gd name="connsiteY3" fmla="*/ 921715 h 921715"/>
                  <a:gd name="connsiteX0" fmla="*/ 263348 w 921716"/>
                  <a:gd name="connsiteY0" fmla="*/ 307238 h 307238"/>
                  <a:gd name="connsiteX1" fmla="*/ 0 w 921716"/>
                  <a:gd name="connsiteY1" fmla="*/ 0 h 307238"/>
                  <a:gd name="connsiteX2" fmla="*/ 921716 w 921716"/>
                  <a:gd name="connsiteY2" fmla="*/ 299923 h 307238"/>
                  <a:gd name="connsiteX3" fmla="*/ 263348 w 921716"/>
                  <a:gd name="connsiteY3" fmla="*/ 307238 h 307238"/>
                </a:gdLst>
                <a:ahLst/>
                <a:cxnLst>
                  <a:cxn ang="0">
                    <a:pos x="connsiteX0" y="connsiteY0"/>
                  </a:cxn>
                  <a:cxn ang="0">
                    <a:pos x="connsiteX1" y="connsiteY1"/>
                  </a:cxn>
                  <a:cxn ang="0">
                    <a:pos x="connsiteX2" y="connsiteY2"/>
                  </a:cxn>
                  <a:cxn ang="0">
                    <a:pos x="connsiteX3" y="connsiteY3"/>
                  </a:cxn>
                </a:cxnLst>
                <a:rect l="l" t="t" r="r" b="b"/>
                <a:pathLst>
                  <a:path w="921716" h="307238">
                    <a:moveTo>
                      <a:pt x="263348" y="307238"/>
                    </a:moveTo>
                    <a:lnTo>
                      <a:pt x="0" y="0"/>
                    </a:lnTo>
                    <a:lnTo>
                      <a:pt x="921716" y="299923"/>
                    </a:lnTo>
                    <a:lnTo>
                      <a:pt x="263348" y="307238"/>
                    </a:lnTo>
                    <a:close/>
                  </a:path>
                </a:pathLst>
              </a:custGeom>
              <a:grpFill/>
              <a:ln>
                <a:solidFill>
                  <a:schemeClr val="accent6">
                    <a:lumMod val="60000"/>
                    <a:lumOff val="40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80" name="CuadroTexto 79">
              <a:extLst>
                <a:ext uri="{FF2B5EF4-FFF2-40B4-BE49-F238E27FC236}">
                  <a16:creationId xmlns:a16="http://schemas.microsoft.com/office/drawing/2014/main" id="{95804432-BD5F-4110-AE4B-7C7957102999}"/>
                </a:ext>
              </a:extLst>
            </p:cNvPr>
            <p:cNvSpPr txBox="1"/>
            <p:nvPr/>
          </p:nvSpPr>
          <p:spPr>
            <a:xfrm>
              <a:off x="546993" y="-53694"/>
              <a:ext cx="3099942" cy="1100757"/>
            </a:xfrm>
            <a:prstGeom prst="rect">
              <a:avLst/>
            </a:prstGeom>
            <a:noFill/>
            <a:ln>
              <a:noFill/>
            </a:ln>
          </p:spPr>
          <p:txBody>
            <a:bodyPr wrap="square" rtlCol="0">
              <a:spAutoFit/>
            </a:bodyPr>
            <a:lstStyle/>
            <a:p>
              <a:pPr lvl="1">
                <a:lnSpc>
                  <a:spcPct val="150000"/>
                </a:lnSpc>
                <a:spcBef>
                  <a:spcPts val="600"/>
                </a:spcBef>
                <a:spcAft>
                  <a:spcPts val="600"/>
                </a:spcAft>
              </a:pPr>
              <a:r>
                <a:rPr lang="es-EC" sz="1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Líneas Futuras de Investigación </a:t>
              </a:r>
              <a:endParaRPr lang="es-MX" sz="1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sp>
        <p:nvSpPr>
          <p:cNvPr id="28" name="Rectangle 7">
            <a:extLst>
              <a:ext uri="{FF2B5EF4-FFF2-40B4-BE49-F238E27FC236}">
                <a16:creationId xmlns:a16="http://schemas.microsoft.com/office/drawing/2014/main" id="{973BAC28-0DA5-47E5-AE8C-2A56F209CE2F}"/>
              </a:ext>
            </a:extLst>
          </p:cNvPr>
          <p:cNvSpPr/>
          <p:nvPr/>
        </p:nvSpPr>
        <p:spPr>
          <a:xfrm rot="18900000">
            <a:off x="564435" y="267060"/>
            <a:ext cx="154109" cy="343323"/>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0" name="Rectangle 9">
            <a:extLst>
              <a:ext uri="{FF2B5EF4-FFF2-40B4-BE49-F238E27FC236}">
                <a16:creationId xmlns:a16="http://schemas.microsoft.com/office/drawing/2014/main" id="{59036E21-94F0-4D7A-8D26-6E4F7DAD5664}"/>
              </a:ext>
            </a:extLst>
          </p:cNvPr>
          <p:cNvSpPr/>
          <p:nvPr/>
        </p:nvSpPr>
        <p:spPr>
          <a:xfrm>
            <a:off x="7601065" y="2729342"/>
            <a:ext cx="360125" cy="33710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Rectangle 36">
            <a:extLst>
              <a:ext uri="{FF2B5EF4-FFF2-40B4-BE49-F238E27FC236}">
                <a16:creationId xmlns:a16="http://schemas.microsoft.com/office/drawing/2014/main" id="{FF880EF9-3949-4DCE-8BCE-E8EAB43EA435}"/>
              </a:ext>
            </a:extLst>
          </p:cNvPr>
          <p:cNvSpPr/>
          <p:nvPr/>
        </p:nvSpPr>
        <p:spPr>
          <a:xfrm>
            <a:off x="4150990" y="2564904"/>
            <a:ext cx="596233" cy="501547"/>
          </a:xfrm>
          <a:custGeom>
            <a:avLst/>
            <a:gdLst>
              <a:gd name="T0" fmla="*/ 9270 w 12800"/>
              <a:gd name="T1" fmla="*/ 6710 h 11820"/>
              <a:gd name="T2" fmla="*/ 9640 w 12800"/>
              <a:gd name="T3" fmla="*/ 6550 h 11820"/>
              <a:gd name="T4" fmla="*/ 9450 w 12800"/>
              <a:gd name="T5" fmla="*/ 6830 h 11820"/>
              <a:gd name="T6" fmla="*/ 8990 w 12800"/>
              <a:gd name="T7" fmla="*/ 6090 h 11820"/>
              <a:gd name="T8" fmla="*/ 9360 w 12800"/>
              <a:gd name="T9" fmla="*/ 5930 h 11820"/>
              <a:gd name="T10" fmla="*/ 9540 w 12800"/>
              <a:gd name="T11" fmla="*/ 6810 h 11820"/>
              <a:gd name="T12" fmla="*/ 3210 w 12800"/>
              <a:gd name="T13" fmla="*/ 4320 h 11820"/>
              <a:gd name="T14" fmla="*/ 3100 w 12800"/>
              <a:gd name="T15" fmla="*/ 3830 h 11820"/>
              <a:gd name="T16" fmla="*/ 3500 w 12800"/>
              <a:gd name="T17" fmla="*/ 3910 h 11820"/>
              <a:gd name="T18" fmla="*/ 11060 w 12800"/>
              <a:gd name="T19" fmla="*/ 7150 h 11820"/>
              <a:gd name="T20" fmla="*/ 9270 w 12800"/>
              <a:gd name="T21" fmla="*/ 6710 h 11820"/>
              <a:gd name="T22" fmla="*/ 7440 w 12800"/>
              <a:gd name="T23" fmla="*/ 3820 h 11820"/>
              <a:gd name="T24" fmla="*/ 2950 w 12800"/>
              <a:gd name="T25" fmla="*/ 4630 h 11820"/>
              <a:gd name="T26" fmla="*/ 4760 w 12800"/>
              <a:gd name="T27" fmla="*/ 50 h 11820"/>
              <a:gd name="T28" fmla="*/ 11900 w 12800"/>
              <a:gd name="T29" fmla="*/ 6480 h 11820"/>
              <a:gd name="T30" fmla="*/ 9590 w 12800"/>
              <a:gd name="T31" fmla="*/ 6460 h 11820"/>
              <a:gd name="T32" fmla="*/ 11500 w 12800"/>
              <a:gd name="T33" fmla="*/ 6410 h 11820"/>
              <a:gd name="T34" fmla="*/ 4680 w 12800"/>
              <a:gd name="T35" fmla="*/ 430 h 11820"/>
              <a:gd name="T36" fmla="*/ 3550 w 12800"/>
              <a:gd name="T37" fmla="*/ 5170 h 11820"/>
              <a:gd name="T38" fmla="*/ 8410 w 12800"/>
              <a:gd name="T39" fmla="*/ 3880 h 11820"/>
              <a:gd name="T40" fmla="*/ 1770 w 12800"/>
              <a:gd name="T41" fmla="*/ 11330 h 11820"/>
              <a:gd name="T42" fmla="*/ 520 w 12800"/>
              <a:gd name="T43" fmla="*/ 6560 h 11820"/>
              <a:gd name="T44" fmla="*/ 8410 w 12800"/>
              <a:gd name="T45" fmla="*/ 3880 h 11820"/>
              <a:gd name="T46" fmla="*/ 2890 w 12800"/>
              <a:gd name="T47" fmla="*/ 11740 h 11820"/>
              <a:gd name="T48" fmla="*/ 7450 w 12800"/>
              <a:gd name="T49" fmla="*/ 3820 h 11820"/>
              <a:gd name="T50" fmla="*/ 460 w 12800"/>
              <a:gd name="T51" fmla="*/ 7510 h 11820"/>
              <a:gd name="T52" fmla="*/ 9490 w 12800"/>
              <a:gd name="T53" fmla="*/ 8270 h 11820"/>
              <a:gd name="T54" fmla="*/ 8020 w 12800"/>
              <a:gd name="T55" fmla="*/ 4010 h 11820"/>
              <a:gd name="T56" fmla="*/ 1690 w 12800"/>
              <a:gd name="T57" fmla="*/ 10830 h 11820"/>
              <a:gd name="T58" fmla="*/ 1180 w 12800"/>
              <a:gd name="T59" fmla="*/ 9560 h 11820"/>
              <a:gd name="T60" fmla="*/ 9260 w 12800"/>
              <a:gd name="T61" fmla="*/ 5970 h 11820"/>
              <a:gd name="T62" fmla="*/ 9540 w 12800"/>
              <a:gd name="T63" fmla="*/ 6600 h 11820"/>
              <a:gd name="T64" fmla="*/ 9700 w 12800"/>
              <a:gd name="T65" fmla="*/ 7200 h 11820"/>
              <a:gd name="T66" fmla="*/ 1350 w 12800"/>
              <a:gd name="T67" fmla="*/ 9700 h 11820"/>
              <a:gd name="T68" fmla="*/ 9120 w 12800"/>
              <a:gd name="T69" fmla="*/ 6150 h 11820"/>
              <a:gd name="T70" fmla="*/ 5350 w 12800"/>
              <a:gd name="T71" fmla="*/ 4660 h 11820"/>
              <a:gd name="T72" fmla="*/ 3400 w 12800"/>
              <a:gd name="T73" fmla="*/ 2920 h 11820"/>
              <a:gd name="T74" fmla="*/ 7230 w 12800"/>
              <a:gd name="T75" fmla="*/ 3620 h 11820"/>
              <a:gd name="T76" fmla="*/ 5420 w 12800"/>
              <a:gd name="T77" fmla="*/ 4650 h 11820"/>
              <a:gd name="T78" fmla="*/ 5360 w 12800"/>
              <a:gd name="T79" fmla="*/ 4450 h 11820"/>
              <a:gd name="T80" fmla="*/ 3370 w 12800"/>
              <a:gd name="T81" fmla="*/ 4040 h 11820"/>
              <a:gd name="T82" fmla="*/ 8810 w 12800"/>
              <a:gd name="T83" fmla="*/ 5370 h 11820"/>
              <a:gd name="T84" fmla="*/ 8130 w 12800"/>
              <a:gd name="T85" fmla="*/ 3990 h 11820"/>
              <a:gd name="T86" fmla="*/ 8230 w 12800"/>
              <a:gd name="T87" fmla="*/ 3820 h 11820"/>
              <a:gd name="T88" fmla="*/ 11920 w 12800"/>
              <a:gd name="T89" fmla="*/ 5910 h 11820"/>
              <a:gd name="T90" fmla="*/ 8900 w 12800"/>
              <a:gd name="T91" fmla="*/ 5190 h 11820"/>
              <a:gd name="T92" fmla="*/ 8380 w 12800"/>
              <a:gd name="T93" fmla="*/ 4070 h 11820"/>
              <a:gd name="T94" fmla="*/ 11140 w 12800"/>
              <a:gd name="T95" fmla="*/ 3770 h 11820"/>
              <a:gd name="T96" fmla="*/ 10210 w 12800"/>
              <a:gd name="T97" fmla="*/ 2370 h 11820"/>
              <a:gd name="T98" fmla="*/ 11390 w 12800"/>
              <a:gd name="T99" fmla="*/ 2520 h 11820"/>
              <a:gd name="T100" fmla="*/ 11210 w 12800"/>
              <a:gd name="T101" fmla="*/ 3760 h 11820"/>
              <a:gd name="T102" fmla="*/ 11080 w 12800"/>
              <a:gd name="T103" fmla="*/ 3550 h 11820"/>
              <a:gd name="T104" fmla="*/ 10210 w 12800"/>
              <a:gd name="T105" fmla="*/ 3370 h 11820"/>
              <a:gd name="T106" fmla="*/ 6750 w 12800"/>
              <a:gd name="T107" fmla="*/ 6180 h 11820"/>
              <a:gd name="T108" fmla="*/ 7340 w 12800"/>
              <a:gd name="T109" fmla="*/ 4610 h 11820"/>
              <a:gd name="T110" fmla="*/ 7930 w 12800"/>
              <a:gd name="T111" fmla="*/ 5650 h 11820"/>
              <a:gd name="T112" fmla="*/ 6840 w 12800"/>
              <a:gd name="T113" fmla="*/ 6240 h 11820"/>
              <a:gd name="T114" fmla="*/ 7690 w 12800"/>
              <a:gd name="T115" fmla="*/ 5640 h 1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800" h="11820">
                <a:moveTo>
                  <a:pt x="9450" y="6830"/>
                </a:moveTo>
                <a:cubicBezTo>
                  <a:pt x="9380" y="6830"/>
                  <a:pt x="9310" y="6790"/>
                  <a:pt x="9270" y="6720"/>
                </a:cubicBezTo>
                <a:lnTo>
                  <a:pt x="9270" y="6710"/>
                </a:lnTo>
                <a:cubicBezTo>
                  <a:pt x="9260" y="6680"/>
                  <a:pt x="9250" y="6650"/>
                  <a:pt x="9250" y="6630"/>
                </a:cubicBezTo>
                <a:cubicBezTo>
                  <a:pt x="9250" y="6550"/>
                  <a:pt x="9290" y="6480"/>
                  <a:pt x="9370" y="6450"/>
                </a:cubicBezTo>
                <a:cubicBezTo>
                  <a:pt x="9470" y="6400"/>
                  <a:pt x="9590" y="6450"/>
                  <a:pt x="9640" y="6550"/>
                </a:cubicBezTo>
                <a:cubicBezTo>
                  <a:pt x="9650" y="6580"/>
                  <a:pt x="9660" y="6610"/>
                  <a:pt x="9660" y="6640"/>
                </a:cubicBezTo>
                <a:cubicBezTo>
                  <a:pt x="9660" y="6720"/>
                  <a:pt x="9620" y="6790"/>
                  <a:pt x="9550" y="6820"/>
                </a:cubicBezTo>
                <a:cubicBezTo>
                  <a:pt x="9510" y="6830"/>
                  <a:pt x="9480" y="6830"/>
                  <a:pt x="9450" y="6830"/>
                </a:cubicBezTo>
                <a:close/>
                <a:moveTo>
                  <a:pt x="9450" y="6830"/>
                </a:moveTo>
                <a:cubicBezTo>
                  <a:pt x="9370" y="6830"/>
                  <a:pt x="9300" y="6790"/>
                  <a:pt x="9270" y="6710"/>
                </a:cubicBezTo>
                <a:lnTo>
                  <a:pt x="8990" y="6090"/>
                </a:lnTo>
                <a:cubicBezTo>
                  <a:pt x="8970" y="6070"/>
                  <a:pt x="8970" y="6040"/>
                  <a:pt x="8970" y="6010"/>
                </a:cubicBezTo>
                <a:cubicBezTo>
                  <a:pt x="8970" y="5930"/>
                  <a:pt x="9010" y="5860"/>
                  <a:pt x="9090" y="5830"/>
                </a:cubicBezTo>
                <a:cubicBezTo>
                  <a:pt x="9190" y="5780"/>
                  <a:pt x="9310" y="5830"/>
                  <a:pt x="9360" y="5930"/>
                </a:cubicBezTo>
                <a:lnTo>
                  <a:pt x="9640" y="6550"/>
                </a:lnTo>
                <a:cubicBezTo>
                  <a:pt x="9650" y="6580"/>
                  <a:pt x="9660" y="6610"/>
                  <a:pt x="9660" y="6630"/>
                </a:cubicBezTo>
                <a:cubicBezTo>
                  <a:pt x="9660" y="6710"/>
                  <a:pt x="9620" y="6780"/>
                  <a:pt x="9540" y="6810"/>
                </a:cubicBezTo>
                <a:cubicBezTo>
                  <a:pt x="9500" y="6830"/>
                  <a:pt x="9480" y="6830"/>
                  <a:pt x="9450" y="6830"/>
                </a:cubicBezTo>
                <a:close/>
                <a:moveTo>
                  <a:pt x="3250" y="4320"/>
                </a:moveTo>
                <a:lnTo>
                  <a:pt x="3210" y="4320"/>
                </a:lnTo>
                <a:cubicBezTo>
                  <a:pt x="3120" y="4300"/>
                  <a:pt x="3050" y="4220"/>
                  <a:pt x="3050" y="4120"/>
                </a:cubicBezTo>
                <a:lnTo>
                  <a:pt x="3050" y="4080"/>
                </a:lnTo>
                <a:lnTo>
                  <a:pt x="3100" y="3830"/>
                </a:lnTo>
                <a:cubicBezTo>
                  <a:pt x="3120" y="3720"/>
                  <a:pt x="3230" y="3650"/>
                  <a:pt x="3340" y="3670"/>
                </a:cubicBezTo>
                <a:cubicBezTo>
                  <a:pt x="3430" y="3690"/>
                  <a:pt x="3500" y="3770"/>
                  <a:pt x="3500" y="3870"/>
                </a:cubicBezTo>
                <a:lnTo>
                  <a:pt x="3500" y="3910"/>
                </a:lnTo>
                <a:lnTo>
                  <a:pt x="3450" y="4160"/>
                </a:lnTo>
                <a:cubicBezTo>
                  <a:pt x="3430" y="4250"/>
                  <a:pt x="3340" y="4320"/>
                  <a:pt x="3250" y="4320"/>
                </a:cubicBezTo>
                <a:close/>
                <a:moveTo>
                  <a:pt x="11060" y="7150"/>
                </a:moveTo>
                <a:cubicBezTo>
                  <a:pt x="11000" y="7150"/>
                  <a:pt x="10940" y="7140"/>
                  <a:pt x="10890" y="7130"/>
                </a:cubicBezTo>
                <a:lnTo>
                  <a:pt x="9410" y="6820"/>
                </a:lnTo>
                <a:cubicBezTo>
                  <a:pt x="9350" y="6810"/>
                  <a:pt x="9300" y="6770"/>
                  <a:pt x="9270" y="6710"/>
                </a:cubicBezTo>
                <a:lnTo>
                  <a:pt x="8040" y="4040"/>
                </a:lnTo>
                <a:cubicBezTo>
                  <a:pt x="8030" y="4030"/>
                  <a:pt x="8030" y="4020"/>
                  <a:pt x="8020" y="4010"/>
                </a:cubicBezTo>
                <a:cubicBezTo>
                  <a:pt x="7910" y="3800"/>
                  <a:pt x="7660" y="3720"/>
                  <a:pt x="7440" y="3820"/>
                </a:cubicBezTo>
                <a:lnTo>
                  <a:pt x="3630" y="5580"/>
                </a:lnTo>
                <a:cubicBezTo>
                  <a:pt x="3580" y="5600"/>
                  <a:pt x="3530" y="5600"/>
                  <a:pt x="3480" y="5590"/>
                </a:cubicBezTo>
                <a:cubicBezTo>
                  <a:pt x="3090" y="5440"/>
                  <a:pt x="2870" y="5040"/>
                  <a:pt x="2950" y="4630"/>
                </a:cubicBezTo>
                <a:lnTo>
                  <a:pt x="3760" y="710"/>
                </a:lnTo>
                <a:cubicBezTo>
                  <a:pt x="3810" y="490"/>
                  <a:pt x="3940" y="300"/>
                  <a:pt x="4120" y="170"/>
                </a:cubicBezTo>
                <a:cubicBezTo>
                  <a:pt x="4310" y="50"/>
                  <a:pt x="4530" y="0"/>
                  <a:pt x="4760" y="50"/>
                </a:cubicBezTo>
                <a:lnTo>
                  <a:pt x="12050" y="1560"/>
                </a:lnTo>
                <a:cubicBezTo>
                  <a:pt x="12510" y="1650"/>
                  <a:pt x="12800" y="2100"/>
                  <a:pt x="12710" y="2560"/>
                </a:cubicBezTo>
                <a:lnTo>
                  <a:pt x="11900" y="6480"/>
                </a:lnTo>
                <a:cubicBezTo>
                  <a:pt x="11850" y="6700"/>
                  <a:pt x="11720" y="6890"/>
                  <a:pt x="11540" y="7020"/>
                </a:cubicBezTo>
                <a:cubicBezTo>
                  <a:pt x="11380" y="7100"/>
                  <a:pt x="11230" y="7150"/>
                  <a:pt x="11060" y="7150"/>
                </a:cubicBezTo>
                <a:close/>
                <a:moveTo>
                  <a:pt x="9590" y="6460"/>
                </a:moveTo>
                <a:lnTo>
                  <a:pt x="10970" y="6750"/>
                </a:lnTo>
                <a:cubicBezTo>
                  <a:pt x="11090" y="6770"/>
                  <a:pt x="11210" y="6750"/>
                  <a:pt x="11310" y="6690"/>
                </a:cubicBezTo>
                <a:cubicBezTo>
                  <a:pt x="11410" y="6620"/>
                  <a:pt x="11480" y="6520"/>
                  <a:pt x="11500" y="6410"/>
                </a:cubicBezTo>
                <a:lnTo>
                  <a:pt x="12310" y="2490"/>
                </a:lnTo>
                <a:cubicBezTo>
                  <a:pt x="12360" y="2250"/>
                  <a:pt x="12200" y="2010"/>
                  <a:pt x="11960" y="1960"/>
                </a:cubicBezTo>
                <a:lnTo>
                  <a:pt x="4680" y="430"/>
                </a:lnTo>
                <a:cubicBezTo>
                  <a:pt x="4440" y="380"/>
                  <a:pt x="4200" y="540"/>
                  <a:pt x="4150" y="780"/>
                </a:cubicBezTo>
                <a:lnTo>
                  <a:pt x="3340" y="4700"/>
                </a:lnTo>
                <a:cubicBezTo>
                  <a:pt x="3300" y="4890"/>
                  <a:pt x="3390" y="5080"/>
                  <a:pt x="3550" y="5170"/>
                </a:cubicBezTo>
                <a:lnTo>
                  <a:pt x="7290" y="3460"/>
                </a:lnTo>
                <a:cubicBezTo>
                  <a:pt x="7690" y="3280"/>
                  <a:pt x="8170" y="3440"/>
                  <a:pt x="8380" y="3830"/>
                </a:cubicBezTo>
                <a:cubicBezTo>
                  <a:pt x="8390" y="3850"/>
                  <a:pt x="8400" y="3860"/>
                  <a:pt x="8410" y="3880"/>
                </a:cubicBezTo>
                <a:lnTo>
                  <a:pt x="9590" y="6460"/>
                </a:lnTo>
                <a:close/>
                <a:moveTo>
                  <a:pt x="2540" y="11820"/>
                </a:moveTo>
                <a:cubicBezTo>
                  <a:pt x="2220" y="11820"/>
                  <a:pt x="1910" y="11640"/>
                  <a:pt x="1770" y="11330"/>
                </a:cubicBezTo>
                <a:lnTo>
                  <a:pt x="100" y="7680"/>
                </a:lnTo>
                <a:cubicBezTo>
                  <a:pt x="10" y="7470"/>
                  <a:pt x="0" y="7240"/>
                  <a:pt x="80" y="7030"/>
                </a:cubicBezTo>
                <a:cubicBezTo>
                  <a:pt x="160" y="6820"/>
                  <a:pt x="320" y="6650"/>
                  <a:pt x="520" y="6560"/>
                </a:cubicBezTo>
                <a:lnTo>
                  <a:pt x="7290" y="3460"/>
                </a:lnTo>
                <a:cubicBezTo>
                  <a:pt x="7690" y="3280"/>
                  <a:pt x="8170" y="3440"/>
                  <a:pt x="8380" y="3830"/>
                </a:cubicBezTo>
                <a:cubicBezTo>
                  <a:pt x="8390" y="3850"/>
                  <a:pt x="8400" y="3860"/>
                  <a:pt x="8410" y="3880"/>
                </a:cubicBezTo>
                <a:lnTo>
                  <a:pt x="10080" y="7520"/>
                </a:lnTo>
                <a:cubicBezTo>
                  <a:pt x="10270" y="7940"/>
                  <a:pt x="10090" y="8450"/>
                  <a:pt x="9660" y="8640"/>
                </a:cubicBezTo>
                <a:lnTo>
                  <a:pt x="2890" y="11740"/>
                </a:lnTo>
                <a:cubicBezTo>
                  <a:pt x="2770" y="11800"/>
                  <a:pt x="2650" y="11820"/>
                  <a:pt x="2540" y="11820"/>
                </a:cubicBezTo>
                <a:close/>
                <a:moveTo>
                  <a:pt x="7630" y="3780"/>
                </a:moveTo>
                <a:cubicBezTo>
                  <a:pt x="7570" y="3780"/>
                  <a:pt x="7510" y="3790"/>
                  <a:pt x="7450" y="3820"/>
                </a:cubicBezTo>
                <a:lnTo>
                  <a:pt x="680" y="6920"/>
                </a:lnTo>
                <a:cubicBezTo>
                  <a:pt x="570" y="6970"/>
                  <a:pt x="490" y="7060"/>
                  <a:pt x="450" y="7170"/>
                </a:cubicBezTo>
                <a:cubicBezTo>
                  <a:pt x="410" y="7280"/>
                  <a:pt x="410" y="7400"/>
                  <a:pt x="460" y="7510"/>
                </a:cubicBezTo>
                <a:lnTo>
                  <a:pt x="2130" y="11150"/>
                </a:lnTo>
                <a:cubicBezTo>
                  <a:pt x="2230" y="11370"/>
                  <a:pt x="2500" y="11470"/>
                  <a:pt x="2720" y="11370"/>
                </a:cubicBezTo>
                <a:lnTo>
                  <a:pt x="9490" y="8270"/>
                </a:lnTo>
                <a:cubicBezTo>
                  <a:pt x="9710" y="8170"/>
                  <a:pt x="9810" y="7900"/>
                  <a:pt x="9710" y="7680"/>
                </a:cubicBezTo>
                <a:lnTo>
                  <a:pt x="8040" y="4040"/>
                </a:lnTo>
                <a:cubicBezTo>
                  <a:pt x="8030" y="4030"/>
                  <a:pt x="8030" y="4020"/>
                  <a:pt x="8020" y="4010"/>
                </a:cubicBezTo>
                <a:cubicBezTo>
                  <a:pt x="7950" y="3870"/>
                  <a:pt x="7790" y="3780"/>
                  <a:pt x="7630" y="3780"/>
                </a:cubicBezTo>
                <a:close/>
                <a:moveTo>
                  <a:pt x="1720" y="10840"/>
                </a:moveTo>
                <a:cubicBezTo>
                  <a:pt x="1710" y="10840"/>
                  <a:pt x="1700" y="10840"/>
                  <a:pt x="1690" y="10830"/>
                </a:cubicBezTo>
                <a:cubicBezTo>
                  <a:pt x="1670" y="10820"/>
                  <a:pt x="1640" y="10800"/>
                  <a:pt x="1630" y="10780"/>
                </a:cubicBezTo>
                <a:lnTo>
                  <a:pt x="1130" y="9690"/>
                </a:lnTo>
                <a:cubicBezTo>
                  <a:pt x="1110" y="9640"/>
                  <a:pt x="1130" y="9580"/>
                  <a:pt x="1180" y="9560"/>
                </a:cubicBezTo>
                <a:lnTo>
                  <a:pt x="9120" y="5920"/>
                </a:lnTo>
                <a:cubicBezTo>
                  <a:pt x="9140" y="5910"/>
                  <a:pt x="9170" y="5910"/>
                  <a:pt x="9200" y="5920"/>
                </a:cubicBezTo>
                <a:cubicBezTo>
                  <a:pt x="9220" y="5930"/>
                  <a:pt x="9250" y="5950"/>
                  <a:pt x="9260" y="5970"/>
                </a:cubicBezTo>
                <a:lnTo>
                  <a:pt x="9540" y="6590"/>
                </a:lnTo>
                <a:lnTo>
                  <a:pt x="9450" y="6640"/>
                </a:lnTo>
                <a:lnTo>
                  <a:pt x="9540" y="6600"/>
                </a:lnTo>
                <a:lnTo>
                  <a:pt x="9750" y="7060"/>
                </a:lnTo>
                <a:cubicBezTo>
                  <a:pt x="9760" y="7080"/>
                  <a:pt x="9760" y="7110"/>
                  <a:pt x="9750" y="7140"/>
                </a:cubicBezTo>
                <a:cubicBezTo>
                  <a:pt x="9740" y="7160"/>
                  <a:pt x="9720" y="7190"/>
                  <a:pt x="9700" y="7200"/>
                </a:cubicBezTo>
                <a:lnTo>
                  <a:pt x="1750" y="10840"/>
                </a:lnTo>
                <a:cubicBezTo>
                  <a:pt x="1740" y="10830"/>
                  <a:pt x="1730" y="10840"/>
                  <a:pt x="1720" y="10840"/>
                </a:cubicBezTo>
                <a:close/>
                <a:moveTo>
                  <a:pt x="1350" y="9700"/>
                </a:moveTo>
                <a:lnTo>
                  <a:pt x="1760" y="10600"/>
                </a:lnTo>
                <a:lnTo>
                  <a:pt x="9530" y="7050"/>
                </a:lnTo>
                <a:lnTo>
                  <a:pt x="9120" y="6150"/>
                </a:lnTo>
                <a:lnTo>
                  <a:pt x="1350" y="9700"/>
                </a:lnTo>
                <a:close/>
                <a:moveTo>
                  <a:pt x="5370" y="4660"/>
                </a:moveTo>
                <a:lnTo>
                  <a:pt x="5350" y="4660"/>
                </a:lnTo>
                <a:lnTo>
                  <a:pt x="3230" y="4220"/>
                </a:lnTo>
                <a:cubicBezTo>
                  <a:pt x="3180" y="4210"/>
                  <a:pt x="3140" y="4160"/>
                  <a:pt x="3150" y="4100"/>
                </a:cubicBezTo>
                <a:lnTo>
                  <a:pt x="3400" y="2920"/>
                </a:lnTo>
                <a:cubicBezTo>
                  <a:pt x="3410" y="2890"/>
                  <a:pt x="3420" y="2870"/>
                  <a:pt x="3440" y="2860"/>
                </a:cubicBezTo>
                <a:cubicBezTo>
                  <a:pt x="3460" y="2850"/>
                  <a:pt x="3490" y="2840"/>
                  <a:pt x="3520" y="2850"/>
                </a:cubicBezTo>
                <a:lnTo>
                  <a:pt x="7230" y="3620"/>
                </a:lnTo>
                <a:cubicBezTo>
                  <a:pt x="7270" y="3630"/>
                  <a:pt x="7300" y="3660"/>
                  <a:pt x="7310" y="3710"/>
                </a:cubicBezTo>
                <a:cubicBezTo>
                  <a:pt x="7310" y="3750"/>
                  <a:pt x="7290" y="3790"/>
                  <a:pt x="7250" y="3810"/>
                </a:cubicBezTo>
                <a:lnTo>
                  <a:pt x="5420" y="4650"/>
                </a:lnTo>
                <a:cubicBezTo>
                  <a:pt x="5400" y="4650"/>
                  <a:pt x="5390" y="4660"/>
                  <a:pt x="5370" y="4660"/>
                </a:cubicBezTo>
                <a:close/>
                <a:moveTo>
                  <a:pt x="3370" y="4040"/>
                </a:moveTo>
                <a:lnTo>
                  <a:pt x="5360" y="4450"/>
                </a:lnTo>
                <a:lnTo>
                  <a:pt x="6890" y="3750"/>
                </a:lnTo>
                <a:lnTo>
                  <a:pt x="3570" y="3060"/>
                </a:lnTo>
                <a:lnTo>
                  <a:pt x="3370" y="4040"/>
                </a:lnTo>
                <a:close/>
                <a:moveTo>
                  <a:pt x="11810" y="5990"/>
                </a:moveTo>
                <a:lnTo>
                  <a:pt x="11790" y="5990"/>
                </a:lnTo>
                <a:lnTo>
                  <a:pt x="8810" y="5370"/>
                </a:lnTo>
                <a:cubicBezTo>
                  <a:pt x="8780" y="5360"/>
                  <a:pt x="8750" y="5340"/>
                  <a:pt x="8740" y="5310"/>
                </a:cubicBezTo>
                <a:lnTo>
                  <a:pt x="8140" y="4000"/>
                </a:lnTo>
                <a:cubicBezTo>
                  <a:pt x="8140" y="4000"/>
                  <a:pt x="8140" y="3990"/>
                  <a:pt x="8130" y="3990"/>
                </a:cubicBezTo>
                <a:cubicBezTo>
                  <a:pt x="8130" y="3980"/>
                  <a:pt x="8120" y="3980"/>
                  <a:pt x="8120" y="3970"/>
                </a:cubicBezTo>
                <a:cubicBezTo>
                  <a:pt x="8100" y="3940"/>
                  <a:pt x="8100" y="3890"/>
                  <a:pt x="8130" y="3860"/>
                </a:cubicBezTo>
                <a:cubicBezTo>
                  <a:pt x="8150" y="3830"/>
                  <a:pt x="8190" y="3810"/>
                  <a:pt x="8230" y="3820"/>
                </a:cubicBezTo>
                <a:lnTo>
                  <a:pt x="12080" y="4620"/>
                </a:lnTo>
                <a:cubicBezTo>
                  <a:pt x="12130" y="4630"/>
                  <a:pt x="12170" y="4680"/>
                  <a:pt x="12160" y="4740"/>
                </a:cubicBezTo>
                <a:lnTo>
                  <a:pt x="11920" y="5910"/>
                </a:lnTo>
                <a:cubicBezTo>
                  <a:pt x="11910" y="5940"/>
                  <a:pt x="11900" y="5960"/>
                  <a:pt x="11880" y="5970"/>
                </a:cubicBezTo>
                <a:cubicBezTo>
                  <a:pt x="11840" y="5990"/>
                  <a:pt x="11830" y="5990"/>
                  <a:pt x="11810" y="5990"/>
                </a:cubicBezTo>
                <a:close/>
                <a:moveTo>
                  <a:pt x="8900" y="5190"/>
                </a:moveTo>
                <a:lnTo>
                  <a:pt x="11730" y="5780"/>
                </a:lnTo>
                <a:lnTo>
                  <a:pt x="11930" y="4810"/>
                </a:lnTo>
                <a:lnTo>
                  <a:pt x="8380" y="4070"/>
                </a:lnTo>
                <a:lnTo>
                  <a:pt x="8900" y="5190"/>
                </a:lnTo>
                <a:close/>
                <a:moveTo>
                  <a:pt x="11160" y="3770"/>
                </a:moveTo>
                <a:lnTo>
                  <a:pt x="11140" y="3770"/>
                </a:lnTo>
                <a:lnTo>
                  <a:pt x="10070" y="3550"/>
                </a:lnTo>
                <a:cubicBezTo>
                  <a:pt x="10020" y="3540"/>
                  <a:pt x="9980" y="3490"/>
                  <a:pt x="9990" y="3430"/>
                </a:cubicBezTo>
                <a:lnTo>
                  <a:pt x="10210" y="2370"/>
                </a:lnTo>
                <a:cubicBezTo>
                  <a:pt x="10220" y="2340"/>
                  <a:pt x="10230" y="2320"/>
                  <a:pt x="10250" y="2310"/>
                </a:cubicBezTo>
                <a:cubicBezTo>
                  <a:pt x="10270" y="2300"/>
                  <a:pt x="10300" y="2290"/>
                  <a:pt x="10330" y="2300"/>
                </a:cubicBezTo>
                <a:lnTo>
                  <a:pt x="11390" y="2520"/>
                </a:lnTo>
                <a:cubicBezTo>
                  <a:pt x="11440" y="2530"/>
                  <a:pt x="11480" y="2580"/>
                  <a:pt x="11470" y="2640"/>
                </a:cubicBezTo>
                <a:lnTo>
                  <a:pt x="11250" y="3700"/>
                </a:lnTo>
                <a:cubicBezTo>
                  <a:pt x="11240" y="3730"/>
                  <a:pt x="11230" y="3750"/>
                  <a:pt x="11210" y="3760"/>
                </a:cubicBezTo>
                <a:cubicBezTo>
                  <a:pt x="11190" y="3760"/>
                  <a:pt x="11180" y="3770"/>
                  <a:pt x="11160" y="3770"/>
                </a:cubicBezTo>
                <a:close/>
                <a:moveTo>
                  <a:pt x="10210" y="3370"/>
                </a:moveTo>
                <a:lnTo>
                  <a:pt x="11080" y="3550"/>
                </a:lnTo>
                <a:lnTo>
                  <a:pt x="11260" y="2680"/>
                </a:lnTo>
                <a:lnTo>
                  <a:pt x="10390" y="2500"/>
                </a:lnTo>
                <a:lnTo>
                  <a:pt x="10210" y="3370"/>
                </a:lnTo>
                <a:close/>
                <a:moveTo>
                  <a:pt x="6840" y="6240"/>
                </a:moveTo>
                <a:cubicBezTo>
                  <a:pt x="6830" y="6240"/>
                  <a:pt x="6820" y="6240"/>
                  <a:pt x="6810" y="6230"/>
                </a:cubicBezTo>
                <a:cubicBezTo>
                  <a:pt x="6790" y="6220"/>
                  <a:pt x="6760" y="6200"/>
                  <a:pt x="6750" y="6180"/>
                </a:cubicBezTo>
                <a:lnTo>
                  <a:pt x="6300" y="5190"/>
                </a:lnTo>
                <a:cubicBezTo>
                  <a:pt x="6280" y="5140"/>
                  <a:pt x="6300" y="5080"/>
                  <a:pt x="6350" y="5060"/>
                </a:cubicBezTo>
                <a:lnTo>
                  <a:pt x="7340" y="4610"/>
                </a:lnTo>
                <a:cubicBezTo>
                  <a:pt x="7360" y="4600"/>
                  <a:pt x="7390" y="4600"/>
                  <a:pt x="7420" y="4610"/>
                </a:cubicBezTo>
                <a:cubicBezTo>
                  <a:pt x="7440" y="4620"/>
                  <a:pt x="7470" y="4640"/>
                  <a:pt x="7480" y="4660"/>
                </a:cubicBezTo>
                <a:lnTo>
                  <a:pt x="7930" y="5650"/>
                </a:lnTo>
                <a:cubicBezTo>
                  <a:pt x="7950" y="5700"/>
                  <a:pt x="7930" y="5760"/>
                  <a:pt x="7880" y="5780"/>
                </a:cubicBezTo>
                <a:lnTo>
                  <a:pt x="6890" y="6230"/>
                </a:lnTo>
                <a:cubicBezTo>
                  <a:pt x="6860" y="6240"/>
                  <a:pt x="6850" y="6240"/>
                  <a:pt x="6840" y="6240"/>
                </a:cubicBezTo>
                <a:close/>
                <a:moveTo>
                  <a:pt x="6520" y="5210"/>
                </a:moveTo>
                <a:lnTo>
                  <a:pt x="6890" y="6010"/>
                </a:lnTo>
                <a:lnTo>
                  <a:pt x="7690" y="5640"/>
                </a:lnTo>
                <a:lnTo>
                  <a:pt x="7320" y="4840"/>
                </a:lnTo>
                <a:lnTo>
                  <a:pt x="6520" y="5210"/>
                </a:lnTo>
                <a:close/>
              </a:path>
            </a:pathLst>
          </a:cu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p>
        </p:txBody>
      </p:sp>
    </p:spTree>
    <p:extLst>
      <p:ext uri="{BB962C8B-B14F-4D97-AF65-F5344CB8AC3E}">
        <p14:creationId xmlns:p14="http://schemas.microsoft.com/office/powerpoint/2010/main" val="22907427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Un enorme GRACIAS por fin de año | ClaseaTe">
            <a:extLst>
              <a:ext uri="{FF2B5EF4-FFF2-40B4-BE49-F238E27FC236}">
                <a16:creationId xmlns:a16="http://schemas.microsoft.com/office/drawing/2014/main" id="{9A7ACAE8-FA58-463A-9CFE-5954C6C035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31" t="7545" r="10227" b="6466"/>
          <a:stretch/>
        </p:blipFill>
        <p:spPr bwMode="auto">
          <a:xfrm>
            <a:off x="2278782" y="672276"/>
            <a:ext cx="6480720" cy="5513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6254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a 11">
            <a:extLst>
              <a:ext uri="{FF2B5EF4-FFF2-40B4-BE49-F238E27FC236}">
                <a16:creationId xmlns:a16="http://schemas.microsoft.com/office/drawing/2014/main" id="{EE083646-009D-45F2-8CD1-15DF57760D5B}"/>
              </a:ext>
            </a:extLst>
          </p:cNvPr>
          <p:cNvGraphicFramePr>
            <a:graphicFrameLocks noGrp="1"/>
          </p:cNvGraphicFramePr>
          <p:nvPr>
            <p:extLst>
              <p:ext uri="{D42A27DB-BD31-4B8C-83A1-F6EECF244321}">
                <p14:modId xmlns:p14="http://schemas.microsoft.com/office/powerpoint/2010/main" val="2472085228"/>
              </p:ext>
            </p:extLst>
          </p:nvPr>
        </p:nvGraphicFramePr>
        <p:xfrm>
          <a:off x="89290" y="701011"/>
          <a:ext cx="12011832" cy="5134641"/>
        </p:xfrm>
        <a:graphic>
          <a:graphicData uri="http://schemas.openxmlformats.org/drawingml/2006/table">
            <a:tbl>
              <a:tblPr firstRow="1" firstCol="1" bandRow="1">
                <a:tableStyleId>{69CF1AB2-1976-4502-BF36-3FF5EA218861}</a:tableStyleId>
              </a:tblPr>
              <a:tblGrid>
                <a:gridCol w="1998771">
                  <a:extLst>
                    <a:ext uri="{9D8B030D-6E8A-4147-A177-3AD203B41FA5}">
                      <a16:colId xmlns:a16="http://schemas.microsoft.com/office/drawing/2014/main" val="570620604"/>
                    </a:ext>
                  </a:extLst>
                </a:gridCol>
                <a:gridCol w="2277443">
                  <a:extLst>
                    <a:ext uri="{9D8B030D-6E8A-4147-A177-3AD203B41FA5}">
                      <a16:colId xmlns:a16="http://schemas.microsoft.com/office/drawing/2014/main" val="3114406769"/>
                    </a:ext>
                  </a:extLst>
                </a:gridCol>
                <a:gridCol w="2491252">
                  <a:extLst>
                    <a:ext uri="{9D8B030D-6E8A-4147-A177-3AD203B41FA5}">
                      <a16:colId xmlns:a16="http://schemas.microsoft.com/office/drawing/2014/main" val="983950220"/>
                    </a:ext>
                  </a:extLst>
                </a:gridCol>
                <a:gridCol w="1998771">
                  <a:extLst>
                    <a:ext uri="{9D8B030D-6E8A-4147-A177-3AD203B41FA5}">
                      <a16:colId xmlns:a16="http://schemas.microsoft.com/office/drawing/2014/main" val="2321772600"/>
                    </a:ext>
                  </a:extLst>
                </a:gridCol>
                <a:gridCol w="1955525">
                  <a:extLst>
                    <a:ext uri="{9D8B030D-6E8A-4147-A177-3AD203B41FA5}">
                      <a16:colId xmlns:a16="http://schemas.microsoft.com/office/drawing/2014/main" val="3635059990"/>
                    </a:ext>
                  </a:extLst>
                </a:gridCol>
                <a:gridCol w="1290070">
                  <a:extLst>
                    <a:ext uri="{9D8B030D-6E8A-4147-A177-3AD203B41FA5}">
                      <a16:colId xmlns:a16="http://schemas.microsoft.com/office/drawing/2014/main" val="3143175786"/>
                    </a:ext>
                  </a:extLst>
                </a:gridCol>
              </a:tblGrid>
              <a:tr h="280340">
                <a:tc>
                  <a:txBody>
                    <a:bodyPr/>
                    <a:lstStyle/>
                    <a:p>
                      <a:pPr indent="180340" algn="ctr">
                        <a:lnSpc>
                          <a:spcPct val="107000"/>
                        </a:lnSpc>
                        <a:spcAft>
                          <a:spcPts val="800"/>
                        </a:spcAft>
                      </a:pPr>
                      <a:r>
                        <a:rPr lang="es-EC" sz="16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Tipo</a:t>
                      </a:r>
                      <a:endParaRPr lang="es-EC" sz="1600" dirty="0">
                        <a:solidFill>
                          <a:schemeClr val="tx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7000"/>
                        </a:lnSpc>
                        <a:spcAft>
                          <a:spcPts val="800"/>
                        </a:spcAft>
                      </a:pPr>
                      <a:r>
                        <a:rPr lang="es-EC" sz="16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Variable</a:t>
                      </a:r>
                      <a:endParaRPr lang="es-EC" sz="1600" dirty="0">
                        <a:solidFill>
                          <a:schemeClr val="tx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Definición de la variable</a:t>
                      </a:r>
                      <a:endParaRPr lang="es-EC" sz="1600" dirty="0">
                        <a:solidFill>
                          <a:schemeClr val="tx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Dimensiones</a:t>
                      </a:r>
                      <a:endParaRPr lang="es-EC" sz="1600" dirty="0">
                        <a:solidFill>
                          <a:schemeClr val="tx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Indicadores</a:t>
                      </a:r>
                      <a:endParaRPr lang="es-EC" sz="1600" dirty="0">
                        <a:solidFill>
                          <a:schemeClr val="tx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Técnicas</a:t>
                      </a:r>
                      <a:endParaRPr lang="es-EC" sz="1600" dirty="0">
                        <a:solidFill>
                          <a:schemeClr val="tx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21468042"/>
                  </a:ext>
                </a:extLst>
              </a:tr>
              <a:tr h="508373">
                <a:tc rowSpan="4">
                  <a:txBody>
                    <a:bodyPr/>
                    <a:lstStyle/>
                    <a:p>
                      <a:pPr indent="180340" algn="l">
                        <a:lnSpc>
                          <a:spcPct val="107000"/>
                        </a:lnSpc>
                        <a:spcAft>
                          <a:spcPts val="800"/>
                        </a:spcAft>
                      </a:pPr>
                      <a:r>
                        <a:rPr lang="es-EC" sz="18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Dependiente</a:t>
                      </a:r>
                      <a:endParaRPr lang="es-EC" sz="1800" dirty="0">
                        <a:solidFill>
                          <a:schemeClr val="tx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4">
                  <a:txBody>
                    <a:bodyPr/>
                    <a:lstStyle/>
                    <a:p>
                      <a:pPr algn="ctr">
                        <a:lnSpc>
                          <a:spcPct val="107000"/>
                        </a:lnSpc>
                        <a:spcAft>
                          <a:spcPts val="800"/>
                        </a:spcAft>
                      </a:pPr>
                      <a:r>
                        <a:rPr lang="es-EC" sz="1600" b="0" dirty="0">
                          <a:solidFill>
                            <a:schemeClr val="tx2"/>
                          </a:solidFill>
                          <a:effectLst/>
                          <a:latin typeface="Times New Roman" panose="02020603050405020304" pitchFamily="18" charset="0"/>
                          <a:cs typeface="Times New Roman" panose="02020603050405020304" pitchFamily="18" charset="0"/>
                        </a:rPr>
                        <a:t>Ingresos familiares de las personas en relación de dependencia</a:t>
                      </a:r>
                      <a:endParaRPr lang="es-EC" sz="1600" b="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4">
                  <a:txBody>
                    <a:bodyPr/>
                    <a:lstStyle/>
                    <a:p>
                      <a:pPr algn="ctr">
                        <a:lnSpc>
                          <a:spcPct val="107000"/>
                        </a:lnSpc>
                        <a:spcAft>
                          <a:spcPts val="800"/>
                        </a:spcAft>
                      </a:pPr>
                      <a:r>
                        <a:rPr lang="es-EC" sz="1600" dirty="0">
                          <a:solidFill>
                            <a:schemeClr val="tx2"/>
                          </a:solidFill>
                          <a:effectLst/>
                          <a:latin typeface="Times New Roman" panose="02020603050405020304" pitchFamily="18" charset="0"/>
                          <a:cs typeface="Times New Roman" panose="02020603050405020304" pitchFamily="18" charset="0"/>
                        </a:rPr>
                        <a:t>Los ingresos familiares se encuentran compuestos por las remuneraciones, pagos y retribuciones que provienen del jefe de hogar y/o su conyugue.  </a:t>
                      </a:r>
                      <a:endParaRPr lang="es-EC" sz="16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800"/>
                        </a:spcAft>
                      </a:pPr>
                      <a:r>
                        <a:rPr lang="es-EC" sz="1600" b="1" dirty="0">
                          <a:solidFill>
                            <a:schemeClr val="tx2"/>
                          </a:solidFill>
                          <a:effectLst/>
                          <a:latin typeface="Times New Roman" panose="02020603050405020304" pitchFamily="18" charset="0"/>
                          <a:cs typeface="Times New Roman" panose="02020603050405020304" pitchFamily="18" charset="0"/>
                        </a:rPr>
                        <a:t>Ingresos</a:t>
                      </a:r>
                      <a:endParaRPr lang="es-EC" sz="16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400" dirty="0">
                          <a:solidFill>
                            <a:schemeClr val="tx2"/>
                          </a:solidFill>
                          <a:effectLst/>
                          <a:latin typeface="Times New Roman" panose="02020603050405020304" pitchFamily="18" charset="0"/>
                          <a:cs typeface="Times New Roman" panose="02020603050405020304" pitchFamily="18" charset="0"/>
                        </a:rPr>
                        <a:t>Nivel de ingresos mensuales</a:t>
                      </a:r>
                      <a:endParaRPr lang="es-EC"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400" b="1" dirty="0">
                          <a:solidFill>
                            <a:schemeClr val="tx2"/>
                          </a:solidFill>
                          <a:effectLst/>
                          <a:latin typeface="Times New Roman" panose="02020603050405020304" pitchFamily="18" charset="0"/>
                          <a:cs typeface="Times New Roman" panose="02020603050405020304" pitchFamily="18" charset="0"/>
                        </a:rPr>
                        <a:t>Encuesta</a:t>
                      </a:r>
                      <a:endParaRPr lang="es-EC" sz="14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71329182"/>
                  </a:ext>
                </a:extLst>
              </a:tr>
              <a:tr h="245371">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800"/>
                        </a:spcAft>
                      </a:pPr>
                      <a:r>
                        <a:rPr lang="es-EC" sz="1400">
                          <a:solidFill>
                            <a:schemeClr val="tx2"/>
                          </a:solidFill>
                          <a:effectLst/>
                          <a:latin typeface="Times New Roman" panose="02020603050405020304" pitchFamily="18" charset="0"/>
                          <a:cs typeface="Times New Roman" panose="02020603050405020304" pitchFamily="18" charset="0"/>
                        </a:rPr>
                        <a:t>Origen de ingresos</a:t>
                      </a:r>
                      <a:endParaRPr lang="es-EC" sz="14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400" b="1" dirty="0">
                          <a:solidFill>
                            <a:schemeClr val="tx2"/>
                          </a:solidFill>
                          <a:effectLst/>
                          <a:latin typeface="Times New Roman" panose="02020603050405020304" pitchFamily="18" charset="0"/>
                          <a:cs typeface="Times New Roman" panose="02020603050405020304" pitchFamily="18" charset="0"/>
                        </a:rPr>
                        <a:t>Encuesta</a:t>
                      </a:r>
                      <a:endParaRPr lang="es-EC" sz="14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49958285"/>
                  </a:ext>
                </a:extLst>
              </a:tr>
              <a:tr h="508373">
                <a:tc vMerge="1">
                  <a:txBody>
                    <a:bodyPr/>
                    <a:lstStyle/>
                    <a:p>
                      <a:endParaRPr lang="es-EC"/>
                    </a:p>
                  </a:txBody>
                  <a:tcPr/>
                </a:tc>
                <a:tc vMerge="1">
                  <a:txBody>
                    <a:bodyPr/>
                    <a:lstStyle/>
                    <a:p>
                      <a:endParaRPr lang="es-EC"/>
                    </a:p>
                  </a:txBody>
                  <a:tcPr/>
                </a:tc>
                <a:tc vMerge="1">
                  <a:txBody>
                    <a:bodyPr/>
                    <a:lstStyle/>
                    <a:p>
                      <a:endParaRPr lang="es-EC"/>
                    </a:p>
                  </a:txBody>
                  <a:tcPr/>
                </a:tc>
                <a:tc rowSpan="2">
                  <a:txBody>
                    <a:bodyPr/>
                    <a:lstStyle/>
                    <a:p>
                      <a:pPr algn="ctr">
                        <a:lnSpc>
                          <a:spcPct val="107000"/>
                        </a:lnSpc>
                        <a:spcAft>
                          <a:spcPts val="800"/>
                        </a:spcAft>
                      </a:pPr>
                      <a:r>
                        <a:rPr lang="es-EC" sz="1600" b="1" dirty="0">
                          <a:solidFill>
                            <a:schemeClr val="tx2"/>
                          </a:solidFill>
                          <a:effectLst/>
                          <a:latin typeface="Times New Roman" panose="02020603050405020304" pitchFamily="18" charset="0"/>
                          <a:cs typeface="Times New Roman" panose="02020603050405020304" pitchFamily="18" charset="0"/>
                        </a:rPr>
                        <a:t>Gastos</a:t>
                      </a:r>
                      <a:endParaRPr lang="es-EC" sz="16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400" dirty="0">
                          <a:solidFill>
                            <a:schemeClr val="tx2"/>
                          </a:solidFill>
                          <a:effectLst/>
                          <a:latin typeface="Times New Roman" panose="02020603050405020304" pitchFamily="18" charset="0"/>
                          <a:cs typeface="Times New Roman" panose="02020603050405020304" pitchFamily="18" charset="0"/>
                        </a:rPr>
                        <a:t>Nivel de gastos mensuales</a:t>
                      </a:r>
                      <a:endParaRPr lang="es-EC"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400" b="1" dirty="0">
                          <a:solidFill>
                            <a:schemeClr val="tx2"/>
                          </a:solidFill>
                          <a:effectLst/>
                          <a:latin typeface="Times New Roman" panose="02020603050405020304" pitchFamily="18" charset="0"/>
                          <a:cs typeface="Times New Roman" panose="02020603050405020304" pitchFamily="18" charset="0"/>
                        </a:rPr>
                        <a:t>Encuesta</a:t>
                      </a:r>
                      <a:endParaRPr lang="es-EC" sz="14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92207307"/>
                  </a:ext>
                </a:extLst>
              </a:tr>
              <a:tr h="521248">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800"/>
                        </a:spcAft>
                      </a:pPr>
                      <a:r>
                        <a:rPr lang="es-EC" sz="1400" dirty="0">
                          <a:solidFill>
                            <a:schemeClr val="tx2"/>
                          </a:solidFill>
                          <a:effectLst/>
                          <a:latin typeface="Times New Roman" panose="02020603050405020304" pitchFamily="18" charset="0"/>
                          <a:cs typeface="Times New Roman" panose="02020603050405020304" pitchFamily="18" charset="0"/>
                        </a:rPr>
                        <a:t>Tipo de gastos mensuales</a:t>
                      </a:r>
                      <a:endParaRPr lang="es-EC"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400" b="1" dirty="0">
                          <a:solidFill>
                            <a:schemeClr val="tx2"/>
                          </a:solidFill>
                          <a:effectLst/>
                          <a:latin typeface="Times New Roman" panose="02020603050405020304" pitchFamily="18" charset="0"/>
                          <a:cs typeface="Times New Roman" panose="02020603050405020304" pitchFamily="18" charset="0"/>
                        </a:rPr>
                        <a:t>Encuesta</a:t>
                      </a:r>
                      <a:endParaRPr lang="es-EC" sz="14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68288466"/>
                  </a:ext>
                </a:extLst>
              </a:tr>
              <a:tr h="854367">
                <a:tc rowSpan="3">
                  <a:txBody>
                    <a:bodyPr/>
                    <a:lstStyle/>
                    <a:p>
                      <a:pPr indent="180340" algn="l">
                        <a:lnSpc>
                          <a:spcPct val="107000"/>
                        </a:lnSpc>
                        <a:spcAft>
                          <a:spcPts val="800"/>
                        </a:spcAft>
                      </a:pPr>
                      <a:r>
                        <a:rPr lang="es-EC" sz="18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Independiente</a:t>
                      </a:r>
                      <a:endParaRPr lang="es-EC" sz="1800" dirty="0">
                        <a:solidFill>
                          <a:schemeClr val="tx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ctr">
                        <a:lnSpc>
                          <a:spcPct val="107000"/>
                        </a:lnSpc>
                        <a:spcAft>
                          <a:spcPts val="800"/>
                        </a:spcAft>
                      </a:pPr>
                      <a:r>
                        <a:rPr lang="es-EC" sz="1600" b="0" dirty="0">
                          <a:solidFill>
                            <a:schemeClr val="tx2"/>
                          </a:solidFill>
                          <a:effectLst/>
                          <a:latin typeface="Times New Roman" panose="02020603050405020304" pitchFamily="18" charset="0"/>
                          <a:cs typeface="Times New Roman" panose="02020603050405020304" pitchFamily="18" charset="0"/>
                        </a:rPr>
                        <a:t>Costos por prestación de servicios de FINTECH</a:t>
                      </a:r>
                      <a:endParaRPr lang="es-EC" sz="1600" b="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ctr">
                        <a:lnSpc>
                          <a:spcPct val="107000"/>
                        </a:lnSpc>
                        <a:spcAft>
                          <a:spcPts val="800"/>
                        </a:spcAft>
                      </a:pPr>
                      <a:r>
                        <a:rPr lang="es-EC" sz="1600" dirty="0">
                          <a:solidFill>
                            <a:schemeClr val="tx2"/>
                          </a:solidFill>
                          <a:effectLst/>
                          <a:latin typeface="Times New Roman" panose="02020603050405020304" pitchFamily="18" charset="0"/>
                          <a:cs typeface="Times New Roman" panose="02020603050405020304" pitchFamily="18" charset="0"/>
                        </a:rPr>
                        <a:t>Montos generados a partir de transacciones electrónicas, es decir, el importe económico generado por el uso de medios electrónicos para el pago de servicios o compras. </a:t>
                      </a:r>
                    </a:p>
                    <a:p>
                      <a:pPr algn="ctr">
                        <a:lnSpc>
                          <a:spcPct val="107000"/>
                        </a:lnSpc>
                        <a:spcAft>
                          <a:spcPts val="800"/>
                        </a:spcAft>
                      </a:pPr>
                      <a:r>
                        <a:rPr lang="es-EC" sz="1600" dirty="0">
                          <a:solidFill>
                            <a:schemeClr val="tx2"/>
                          </a:solidFill>
                          <a:effectLst/>
                          <a:latin typeface="Times New Roman" panose="02020603050405020304" pitchFamily="18" charset="0"/>
                          <a:cs typeface="Times New Roman" panose="02020603050405020304" pitchFamily="18" charset="0"/>
                        </a:rPr>
                        <a:t>Proporcionados por IFI`S.</a:t>
                      </a:r>
                      <a:endParaRPr lang="es-EC" sz="16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b="1" dirty="0">
                          <a:solidFill>
                            <a:schemeClr val="tx2"/>
                          </a:solidFill>
                          <a:effectLst/>
                          <a:latin typeface="Times New Roman" panose="02020603050405020304" pitchFamily="18" charset="0"/>
                          <a:cs typeface="Times New Roman" panose="02020603050405020304" pitchFamily="18" charset="0"/>
                        </a:rPr>
                        <a:t>Frecuencia Uso de FINTECH</a:t>
                      </a:r>
                      <a:endParaRPr lang="es-EC" sz="16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400" dirty="0">
                          <a:solidFill>
                            <a:schemeClr val="tx2"/>
                          </a:solidFill>
                          <a:effectLst/>
                          <a:latin typeface="Times New Roman" panose="02020603050405020304" pitchFamily="18" charset="0"/>
                          <a:cs typeface="Times New Roman" panose="02020603050405020304" pitchFamily="18" charset="0"/>
                        </a:rPr>
                        <a:t>Número de transacciones que realiza a través de medios electrónicos</a:t>
                      </a:r>
                      <a:endParaRPr lang="es-EC"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400" b="1" dirty="0">
                          <a:solidFill>
                            <a:schemeClr val="tx2"/>
                          </a:solidFill>
                          <a:effectLst/>
                          <a:latin typeface="Times New Roman" panose="02020603050405020304" pitchFamily="18" charset="0"/>
                          <a:cs typeface="Times New Roman" panose="02020603050405020304" pitchFamily="18" charset="0"/>
                        </a:rPr>
                        <a:t>Encuesta</a:t>
                      </a:r>
                      <a:endParaRPr lang="es-EC" sz="14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26638950"/>
                  </a:ext>
                </a:extLst>
              </a:tr>
              <a:tr h="854367">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800"/>
                        </a:spcAft>
                      </a:pPr>
                      <a:r>
                        <a:rPr lang="es-EC" sz="1600" b="1" dirty="0">
                          <a:solidFill>
                            <a:schemeClr val="tx2"/>
                          </a:solidFill>
                          <a:effectLst/>
                          <a:latin typeface="Times New Roman" panose="02020603050405020304" pitchFamily="18" charset="0"/>
                          <a:cs typeface="Times New Roman" panose="02020603050405020304" pitchFamily="18" charset="0"/>
                        </a:rPr>
                        <a:t>Medios de uso de FINTECH</a:t>
                      </a:r>
                      <a:endParaRPr lang="es-EC" sz="16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400" dirty="0">
                          <a:solidFill>
                            <a:schemeClr val="tx2"/>
                          </a:solidFill>
                          <a:effectLst/>
                          <a:latin typeface="Times New Roman" panose="02020603050405020304" pitchFamily="18" charset="0"/>
                          <a:cs typeface="Times New Roman" panose="02020603050405020304" pitchFamily="18" charset="0"/>
                        </a:rPr>
                        <a:t>Tipo de dispositivos usados para transacciones electrónicas por mes</a:t>
                      </a:r>
                      <a:endParaRPr lang="es-EC"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400" b="1" dirty="0">
                          <a:solidFill>
                            <a:schemeClr val="tx2"/>
                          </a:solidFill>
                          <a:effectLst/>
                          <a:latin typeface="Times New Roman" panose="02020603050405020304" pitchFamily="18" charset="0"/>
                          <a:cs typeface="Times New Roman" panose="02020603050405020304" pitchFamily="18" charset="0"/>
                        </a:rPr>
                        <a:t>Encuesta</a:t>
                      </a:r>
                      <a:endParaRPr lang="es-EC" sz="14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482900"/>
                  </a:ext>
                </a:extLst>
              </a:tr>
              <a:tr h="1318742">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800"/>
                        </a:spcAft>
                      </a:pPr>
                      <a:r>
                        <a:rPr lang="es-EC" sz="1600" b="1" dirty="0">
                          <a:solidFill>
                            <a:schemeClr val="tx2"/>
                          </a:solidFill>
                          <a:effectLst/>
                          <a:latin typeface="Times New Roman" panose="02020603050405020304" pitchFamily="18" charset="0"/>
                          <a:cs typeface="Times New Roman" panose="02020603050405020304" pitchFamily="18" charset="0"/>
                        </a:rPr>
                        <a:t>Gastos en comisiones de transacciones electrónicas</a:t>
                      </a:r>
                      <a:endParaRPr lang="es-EC" sz="16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400" dirty="0">
                          <a:solidFill>
                            <a:schemeClr val="tx2"/>
                          </a:solidFill>
                          <a:effectLst/>
                          <a:latin typeface="Times New Roman" panose="02020603050405020304" pitchFamily="18" charset="0"/>
                          <a:cs typeface="Times New Roman" panose="02020603050405020304" pitchFamily="18" charset="0"/>
                        </a:rPr>
                        <a:t>Monto aproximado de gasto en transacciones electrónicas por mes</a:t>
                      </a:r>
                      <a:endParaRPr lang="es-EC" sz="1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400" b="1" dirty="0">
                          <a:solidFill>
                            <a:schemeClr val="tx2"/>
                          </a:solidFill>
                          <a:effectLst/>
                          <a:latin typeface="Times New Roman" panose="02020603050405020304" pitchFamily="18" charset="0"/>
                          <a:cs typeface="Times New Roman" panose="02020603050405020304" pitchFamily="18" charset="0"/>
                        </a:rPr>
                        <a:t>Encuesta</a:t>
                      </a:r>
                      <a:endParaRPr lang="es-EC" sz="14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06910663"/>
                  </a:ext>
                </a:extLst>
              </a:tr>
            </a:tbl>
          </a:graphicData>
        </a:graphic>
      </p:graphicFrame>
      <p:grpSp>
        <p:nvGrpSpPr>
          <p:cNvPr id="29" name="Grupo 28">
            <a:extLst>
              <a:ext uri="{FF2B5EF4-FFF2-40B4-BE49-F238E27FC236}">
                <a16:creationId xmlns:a16="http://schemas.microsoft.com/office/drawing/2014/main" id="{EDB24591-08F4-40B4-89E6-95FF625F7BC1}"/>
              </a:ext>
            </a:extLst>
          </p:cNvPr>
          <p:cNvGrpSpPr/>
          <p:nvPr/>
        </p:nvGrpSpPr>
        <p:grpSpPr>
          <a:xfrm>
            <a:off x="0" y="0"/>
            <a:ext cx="2160240" cy="774334"/>
            <a:chOff x="204154" y="113573"/>
            <a:chExt cx="2304256" cy="1357691"/>
          </a:xfrm>
        </p:grpSpPr>
        <p:grpSp>
          <p:nvGrpSpPr>
            <p:cNvPr id="24" name="Group 30">
              <a:extLst>
                <a:ext uri="{FF2B5EF4-FFF2-40B4-BE49-F238E27FC236}">
                  <a16:creationId xmlns:a16="http://schemas.microsoft.com/office/drawing/2014/main" id="{7E3B3DF8-8562-4EAA-9E1E-F55285C3291C}"/>
                </a:ext>
              </a:extLst>
            </p:cNvPr>
            <p:cNvGrpSpPr/>
            <p:nvPr/>
          </p:nvGrpSpPr>
          <p:grpSpPr>
            <a:xfrm>
              <a:off x="204154" y="113573"/>
              <a:ext cx="2304256" cy="1108215"/>
              <a:chOff x="3659400" y="1564832"/>
              <a:chExt cx="1825200" cy="1368176"/>
            </a:xfrm>
            <a:solidFill>
              <a:schemeClr val="accent3"/>
            </a:solidFill>
          </p:grpSpPr>
          <p:sp>
            <p:nvSpPr>
              <p:cNvPr id="26" name="Rectangle 4">
                <a:extLst>
                  <a:ext uri="{FF2B5EF4-FFF2-40B4-BE49-F238E27FC236}">
                    <a16:creationId xmlns:a16="http://schemas.microsoft.com/office/drawing/2014/main" id="{3325198D-E1EB-40A3-AD80-60696F06A37F}"/>
                  </a:ext>
                </a:extLst>
              </p:cNvPr>
              <p:cNvSpPr/>
              <p:nvPr/>
            </p:nvSpPr>
            <p:spPr>
              <a:xfrm>
                <a:off x="3659400" y="1564832"/>
                <a:ext cx="1825200" cy="1080443"/>
              </a:xfrm>
              <a:prstGeom prst="rect">
                <a:avLst/>
              </a:prstGeom>
              <a:solidFill>
                <a:srgbClr val="00B0F0"/>
              </a:solidFill>
              <a:ln>
                <a:solidFill>
                  <a:srgbClr val="00B0F0"/>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7" name="Isosceles Triangle 9">
                <a:extLst>
                  <a:ext uri="{FF2B5EF4-FFF2-40B4-BE49-F238E27FC236}">
                    <a16:creationId xmlns:a16="http://schemas.microsoft.com/office/drawing/2014/main" id="{6BFAEB0D-232C-45FB-A720-44EACCB0AC2D}"/>
                  </a:ext>
                </a:extLst>
              </p:cNvPr>
              <p:cNvSpPr/>
              <p:nvPr/>
            </p:nvSpPr>
            <p:spPr>
              <a:xfrm rot="10800000" flipH="1">
                <a:off x="4558384" y="2625770"/>
                <a:ext cx="921716" cy="307238"/>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402336 w 1060704"/>
                  <a:gd name="connsiteY0" fmla="*/ 921715 h 921715"/>
                  <a:gd name="connsiteX1" fmla="*/ 0 w 1060704"/>
                  <a:gd name="connsiteY1" fmla="*/ 0 h 921715"/>
                  <a:gd name="connsiteX2" fmla="*/ 1060704 w 1060704"/>
                  <a:gd name="connsiteY2" fmla="*/ 914400 h 921715"/>
                  <a:gd name="connsiteX3" fmla="*/ 402336 w 1060704"/>
                  <a:gd name="connsiteY3" fmla="*/ 921715 h 921715"/>
                  <a:gd name="connsiteX0" fmla="*/ 263348 w 921716"/>
                  <a:gd name="connsiteY0" fmla="*/ 307238 h 307238"/>
                  <a:gd name="connsiteX1" fmla="*/ 0 w 921716"/>
                  <a:gd name="connsiteY1" fmla="*/ 0 h 307238"/>
                  <a:gd name="connsiteX2" fmla="*/ 921716 w 921716"/>
                  <a:gd name="connsiteY2" fmla="*/ 299923 h 307238"/>
                  <a:gd name="connsiteX3" fmla="*/ 263348 w 921716"/>
                  <a:gd name="connsiteY3" fmla="*/ 307238 h 307238"/>
                </a:gdLst>
                <a:ahLst/>
                <a:cxnLst>
                  <a:cxn ang="0">
                    <a:pos x="connsiteX0" y="connsiteY0"/>
                  </a:cxn>
                  <a:cxn ang="0">
                    <a:pos x="connsiteX1" y="connsiteY1"/>
                  </a:cxn>
                  <a:cxn ang="0">
                    <a:pos x="connsiteX2" y="connsiteY2"/>
                  </a:cxn>
                  <a:cxn ang="0">
                    <a:pos x="connsiteX3" y="connsiteY3"/>
                  </a:cxn>
                </a:cxnLst>
                <a:rect l="l" t="t" r="r" b="b"/>
                <a:pathLst>
                  <a:path w="921716" h="307238">
                    <a:moveTo>
                      <a:pt x="263348" y="307238"/>
                    </a:moveTo>
                    <a:lnTo>
                      <a:pt x="0" y="0"/>
                    </a:lnTo>
                    <a:lnTo>
                      <a:pt x="921716" y="299923"/>
                    </a:lnTo>
                    <a:lnTo>
                      <a:pt x="263348" y="307238"/>
                    </a:lnTo>
                    <a:close/>
                  </a:path>
                </a:pathLst>
              </a:custGeom>
              <a:solidFill>
                <a:srgbClr val="00B0F0"/>
              </a:solidFill>
              <a:ln>
                <a:solidFill>
                  <a:srgbClr val="00B0F0"/>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23" name="CuadroTexto 22">
              <a:extLst>
                <a:ext uri="{FF2B5EF4-FFF2-40B4-BE49-F238E27FC236}">
                  <a16:creationId xmlns:a16="http://schemas.microsoft.com/office/drawing/2014/main" id="{2882FE65-6D36-49C9-B8EB-A689B2BF8023}"/>
                </a:ext>
              </a:extLst>
            </p:cNvPr>
            <p:cNvSpPr txBox="1"/>
            <p:nvPr/>
          </p:nvSpPr>
          <p:spPr>
            <a:xfrm>
              <a:off x="587190" y="230081"/>
              <a:ext cx="1744291" cy="1241183"/>
            </a:xfrm>
            <a:prstGeom prst="rect">
              <a:avLst/>
            </a:prstGeom>
            <a:noFill/>
          </p:spPr>
          <p:txBody>
            <a:bodyPr wrap="square" rtlCol="0">
              <a:spAutoFit/>
            </a:bodyPr>
            <a:lstStyle/>
            <a:p>
              <a:pPr algn="ctr"/>
              <a:r>
                <a:rPr lang="es-EC" altLang="ko-KR" sz="2000" b="1" dirty="0">
                  <a:solidFill>
                    <a:schemeClr val="bg1"/>
                  </a:solidFill>
                  <a:latin typeface="Times New Roman" panose="02020603050405020304" pitchFamily="18" charset="0"/>
                  <a:cs typeface="Times New Roman" panose="02020603050405020304" pitchFamily="18" charset="0"/>
                </a:rPr>
                <a:t>Variables</a:t>
              </a:r>
              <a:endParaRPr lang="ko-KR" altLang="en-US" sz="2000" b="1" dirty="0">
                <a:solidFill>
                  <a:schemeClr val="bg1"/>
                </a:solidFill>
                <a:latin typeface="Times New Roman" panose="02020603050405020304" pitchFamily="18" charset="0"/>
                <a:cs typeface="Times New Roman" panose="02020603050405020304" pitchFamily="18" charset="0"/>
              </a:endParaRPr>
            </a:p>
            <a:p>
              <a:pPr algn="ctr"/>
              <a:endParaRPr lang="es-EC" sz="2000" b="1" dirty="0">
                <a:solidFill>
                  <a:schemeClr val="bg1"/>
                </a:solidFill>
                <a:latin typeface="Times New Roman" panose="02020603050405020304" pitchFamily="18" charset="0"/>
                <a:cs typeface="Times New Roman" panose="02020603050405020304" pitchFamily="18" charset="0"/>
              </a:endParaRPr>
            </a:p>
          </p:txBody>
        </p:sp>
        <p:sp>
          <p:nvSpPr>
            <p:cNvPr id="28" name="Rectangle 7">
              <a:extLst>
                <a:ext uri="{FF2B5EF4-FFF2-40B4-BE49-F238E27FC236}">
                  <a16:creationId xmlns:a16="http://schemas.microsoft.com/office/drawing/2014/main" id="{93A63800-6E18-4C48-9EFF-C6068478EA1A}"/>
                </a:ext>
              </a:extLst>
            </p:cNvPr>
            <p:cNvSpPr/>
            <p:nvPr/>
          </p:nvSpPr>
          <p:spPr>
            <a:xfrm>
              <a:off x="420265" y="390129"/>
              <a:ext cx="322040" cy="32204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Tree>
    <p:extLst>
      <p:ext uri="{BB962C8B-B14F-4D97-AF65-F5344CB8AC3E}">
        <p14:creationId xmlns:p14="http://schemas.microsoft.com/office/powerpoint/2010/main" val="36444416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30">
            <a:extLst>
              <a:ext uri="{FF2B5EF4-FFF2-40B4-BE49-F238E27FC236}">
                <a16:creationId xmlns:a16="http://schemas.microsoft.com/office/drawing/2014/main" id="{9EF53731-DCB3-4F2F-9A5A-32056E33531F}"/>
              </a:ext>
            </a:extLst>
          </p:cNvPr>
          <p:cNvGrpSpPr/>
          <p:nvPr/>
        </p:nvGrpSpPr>
        <p:grpSpPr>
          <a:xfrm>
            <a:off x="204154" y="113573"/>
            <a:ext cx="2304256" cy="915127"/>
            <a:chOff x="3659400" y="1564832"/>
            <a:chExt cx="1825200" cy="1368176"/>
          </a:xfrm>
          <a:solidFill>
            <a:srgbClr val="92D050"/>
          </a:solidFill>
        </p:grpSpPr>
        <p:sp>
          <p:nvSpPr>
            <p:cNvPr id="17" name="Rectangle 4">
              <a:extLst>
                <a:ext uri="{FF2B5EF4-FFF2-40B4-BE49-F238E27FC236}">
                  <a16:creationId xmlns:a16="http://schemas.microsoft.com/office/drawing/2014/main" id="{ED56DE01-BB45-475D-8AF0-D04EF77B3914}"/>
                </a:ext>
              </a:extLst>
            </p:cNvPr>
            <p:cNvSpPr/>
            <p:nvPr/>
          </p:nvSpPr>
          <p:spPr>
            <a:xfrm>
              <a:off x="3659400" y="1564832"/>
              <a:ext cx="1825200" cy="1080443"/>
            </a:xfrm>
            <a:prstGeom prst="rect">
              <a:avLst/>
            </a:prstGeom>
            <a:grpFill/>
            <a:ln>
              <a:solidFill>
                <a:srgbClr val="92D050"/>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8" name="Isosceles Triangle 9">
              <a:extLst>
                <a:ext uri="{FF2B5EF4-FFF2-40B4-BE49-F238E27FC236}">
                  <a16:creationId xmlns:a16="http://schemas.microsoft.com/office/drawing/2014/main" id="{243A970A-96B3-4868-8D35-766E9760D702}"/>
                </a:ext>
              </a:extLst>
            </p:cNvPr>
            <p:cNvSpPr/>
            <p:nvPr/>
          </p:nvSpPr>
          <p:spPr>
            <a:xfrm rot="10800000" flipH="1">
              <a:off x="4558384" y="2625770"/>
              <a:ext cx="921716" cy="307238"/>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402336 w 1060704"/>
                <a:gd name="connsiteY0" fmla="*/ 921715 h 921715"/>
                <a:gd name="connsiteX1" fmla="*/ 0 w 1060704"/>
                <a:gd name="connsiteY1" fmla="*/ 0 h 921715"/>
                <a:gd name="connsiteX2" fmla="*/ 1060704 w 1060704"/>
                <a:gd name="connsiteY2" fmla="*/ 914400 h 921715"/>
                <a:gd name="connsiteX3" fmla="*/ 402336 w 1060704"/>
                <a:gd name="connsiteY3" fmla="*/ 921715 h 921715"/>
                <a:gd name="connsiteX0" fmla="*/ 263348 w 921716"/>
                <a:gd name="connsiteY0" fmla="*/ 307238 h 307238"/>
                <a:gd name="connsiteX1" fmla="*/ 0 w 921716"/>
                <a:gd name="connsiteY1" fmla="*/ 0 h 307238"/>
                <a:gd name="connsiteX2" fmla="*/ 921716 w 921716"/>
                <a:gd name="connsiteY2" fmla="*/ 299923 h 307238"/>
                <a:gd name="connsiteX3" fmla="*/ 263348 w 921716"/>
                <a:gd name="connsiteY3" fmla="*/ 307238 h 307238"/>
              </a:gdLst>
              <a:ahLst/>
              <a:cxnLst>
                <a:cxn ang="0">
                  <a:pos x="connsiteX0" y="connsiteY0"/>
                </a:cxn>
                <a:cxn ang="0">
                  <a:pos x="connsiteX1" y="connsiteY1"/>
                </a:cxn>
                <a:cxn ang="0">
                  <a:pos x="connsiteX2" y="connsiteY2"/>
                </a:cxn>
                <a:cxn ang="0">
                  <a:pos x="connsiteX3" y="connsiteY3"/>
                </a:cxn>
              </a:cxnLst>
              <a:rect l="l" t="t" r="r" b="b"/>
              <a:pathLst>
                <a:path w="921716" h="307238">
                  <a:moveTo>
                    <a:pt x="263348" y="307238"/>
                  </a:moveTo>
                  <a:lnTo>
                    <a:pt x="0" y="0"/>
                  </a:lnTo>
                  <a:lnTo>
                    <a:pt x="921716" y="299923"/>
                  </a:lnTo>
                  <a:lnTo>
                    <a:pt x="263348" y="307238"/>
                  </a:lnTo>
                  <a:close/>
                </a:path>
              </a:pathLst>
            </a:custGeom>
            <a:grpFill/>
            <a:ln>
              <a:solidFill>
                <a:srgbClr val="92D050"/>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15" name="CuadroTexto 14">
            <a:extLst>
              <a:ext uri="{FF2B5EF4-FFF2-40B4-BE49-F238E27FC236}">
                <a16:creationId xmlns:a16="http://schemas.microsoft.com/office/drawing/2014/main" id="{959BF12A-EBA9-4A11-801B-04C9CFD862DC}"/>
              </a:ext>
            </a:extLst>
          </p:cNvPr>
          <p:cNvSpPr txBox="1"/>
          <p:nvPr/>
        </p:nvSpPr>
        <p:spPr>
          <a:xfrm>
            <a:off x="629391" y="302527"/>
            <a:ext cx="1744291" cy="707886"/>
          </a:xfrm>
          <a:prstGeom prst="rect">
            <a:avLst/>
          </a:prstGeom>
          <a:noFill/>
        </p:spPr>
        <p:txBody>
          <a:bodyPr wrap="square" rtlCol="0">
            <a:spAutoFit/>
          </a:bodyPr>
          <a:lstStyle/>
          <a:p>
            <a:pPr algn="ctr"/>
            <a:r>
              <a:rPr lang="es-EC" altLang="ko-KR" sz="2000" b="1" dirty="0">
                <a:solidFill>
                  <a:schemeClr val="bg1"/>
                </a:solidFill>
                <a:latin typeface="Times New Roman" panose="02020603050405020304" pitchFamily="18" charset="0"/>
                <a:cs typeface="Times New Roman" panose="02020603050405020304" pitchFamily="18" charset="0"/>
              </a:rPr>
              <a:t>Objetivos</a:t>
            </a:r>
            <a:endParaRPr lang="ko-KR" altLang="en-US" sz="2000" b="1" dirty="0">
              <a:solidFill>
                <a:schemeClr val="bg1"/>
              </a:solidFill>
              <a:latin typeface="Times New Roman" panose="02020603050405020304" pitchFamily="18" charset="0"/>
              <a:cs typeface="Times New Roman" panose="02020603050405020304" pitchFamily="18" charset="0"/>
            </a:endParaRPr>
          </a:p>
          <a:p>
            <a:pPr algn="ctr"/>
            <a:endParaRPr lang="es-EC" sz="2000" b="1" dirty="0">
              <a:solidFill>
                <a:schemeClr val="bg1"/>
              </a:solidFill>
              <a:latin typeface="Times New Roman" panose="02020603050405020304" pitchFamily="18" charset="0"/>
              <a:cs typeface="Times New Roman" panose="02020603050405020304" pitchFamily="18" charset="0"/>
            </a:endParaRPr>
          </a:p>
        </p:txBody>
      </p:sp>
      <p:grpSp>
        <p:nvGrpSpPr>
          <p:cNvPr id="20" name="Group 30">
            <a:extLst>
              <a:ext uri="{FF2B5EF4-FFF2-40B4-BE49-F238E27FC236}">
                <a16:creationId xmlns:a16="http://schemas.microsoft.com/office/drawing/2014/main" id="{96BF44AC-E8D8-483E-99CD-798940119AFF}"/>
              </a:ext>
            </a:extLst>
          </p:cNvPr>
          <p:cNvGrpSpPr/>
          <p:nvPr/>
        </p:nvGrpSpPr>
        <p:grpSpPr>
          <a:xfrm flipH="1">
            <a:off x="9460848" y="99572"/>
            <a:ext cx="2304256" cy="915127"/>
            <a:chOff x="3659400" y="1564832"/>
            <a:chExt cx="1825200" cy="1368176"/>
          </a:xfrm>
          <a:solidFill>
            <a:schemeClr val="accent6">
              <a:lumMod val="60000"/>
              <a:lumOff val="40000"/>
            </a:schemeClr>
          </a:solidFill>
        </p:grpSpPr>
        <p:sp>
          <p:nvSpPr>
            <p:cNvPr id="23" name="Rectangle 4">
              <a:extLst>
                <a:ext uri="{FF2B5EF4-FFF2-40B4-BE49-F238E27FC236}">
                  <a16:creationId xmlns:a16="http://schemas.microsoft.com/office/drawing/2014/main" id="{C28586AA-73FE-4D6E-B664-46DA542F5F7E}"/>
                </a:ext>
              </a:extLst>
            </p:cNvPr>
            <p:cNvSpPr/>
            <p:nvPr/>
          </p:nvSpPr>
          <p:spPr>
            <a:xfrm>
              <a:off x="3659400" y="1564832"/>
              <a:ext cx="1825200" cy="1080443"/>
            </a:xfrm>
            <a:prstGeom prst="rect">
              <a:avLst/>
            </a:prstGeom>
            <a:grpFill/>
            <a:ln>
              <a:solidFill>
                <a:schemeClr val="accent6">
                  <a:lumMod val="60000"/>
                  <a:lumOff val="40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24" name="Isosceles Triangle 9">
              <a:extLst>
                <a:ext uri="{FF2B5EF4-FFF2-40B4-BE49-F238E27FC236}">
                  <a16:creationId xmlns:a16="http://schemas.microsoft.com/office/drawing/2014/main" id="{FCADA9AD-EEB1-47E8-A5C0-8EA88A4C3C10}"/>
                </a:ext>
              </a:extLst>
            </p:cNvPr>
            <p:cNvSpPr/>
            <p:nvPr/>
          </p:nvSpPr>
          <p:spPr>
            <a:xfrm rot="10800000" flipH="1">
              <a:off x="4558384" y="2625770"/>
              <a:ext cx="921716" cy="307238"/>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402336 w 1060704"/>
                <a:gd name="connsiteY0" fmla="*/ 921715 h 921715"/>
                <a:gd name="connsiteX1" fmla="*/ 0 w 1060704"/>
                <a:gd name="connsiteY1" fmla="*/ 0 h 921715"/>
                <a:gd name="connsiteX2" fmla="*/ 1060704 w 1060704"/>
                <a:gd name="connsiteY2" fmla="*/ 914400 h 921715"/>
                <a:gd name="connsiteX3" fmla="*/ 402336 w 1060704"/>
                <a:gd name="connsiteY3" fmla="*/ 921715 h 921715"/>
                <a:gd name="connsiteX0" fmla="*/ 263348 w 921716"/>
                <a:gd name="connsiteY0" fmla="*/ 307238 h 307238"/>
                <a:gd name="connsiteX1" fmla="*/ 0 w 921716"/>
                <a:gd name="connsiteY1" fmla="*/ 0 h 307238"/>
                <a:gd name="connsiteX2" fmla="*/ 921716 w 921716"/>
                <a:gd name="connsiteY2" fmla="*/ 299923 h 307238"/>
                <a:gd name="connsiteX3" fmla="*/ 263348 w 921716"/>
                <a:gd name="connsiteY3" fmla="*/ 307238 h 307238"/>
              </a:gdLst>
              <a:ahLst/>
              <a:cxnLst>
                <a:cxn ang="0">
                  <a:pos x="connsiteX0" y="connsiteY0"/>
                </a:cxn>
                <a:cxn ang="0">
                  <a:pos x="connsiteX1" y="connsiteY1"/>
                </a:cxn>
                <a:cxn ang="0">
                  <a:pos x="connsiteX2" y="connsiteY2"/>
                </a:cxn>
                <a:cxn ang="0">
                  <a:pos x="connsiteX3" y="connsiteY3"/>
                </a:cxn>
              </a:cxnLst>
              <a:rect l="l" t="t" r="r" b="b"/>
              <a:pathLst>
                <a:path w="921716" h="307238">
                  <a:moveTo>
                    <a:pt x="263348" y="307238"/>
                  </a:moveTo>
                  <a:lnTo>
                    <a:pt x="0" y="0"/>
                  </a:lnTo>
                  <a:lnTo>
                    <a:pt x="921716" y="299923"/>
                  </a:lnTo>
                  <a:lnTo>
                    <a:pt x="263348" y="307238"/>
                  </a:lnTo>
                  <a:close/>
                </a:path>
              </a:pathLst>
            </a:custGeom>
            <a:grpFill/>
            <a:ln>
              <a:solidFill>
                <a:schemeClr val="accent6">
                  <a:lumMod val="60000"/>
                  <a:lumOff val="40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21" name="CuadroTexto 20">
            <a:extLst>
              <a:ext uri="{FF2B5EF4-FFF2-40B4-BE49-F238E27FC236}">
                <a16:creationId xmlns:a16="http://schemas.microsoft.com/office/drawing/2014/main" id="{09B9FC4B-3037-4B99-9D10-F95476DC94DD}"/>
              </a:ext>
            </a:extLst>
          </p:cNvPr>
          <p:cNvSpPr txBox="1"/>
          <p:nvPr/>
        </p:nvSpPr>
        <p:spPr>
          <a:xfrm flipH="1">
            <a:off x="9490504" y="276242"/>
            <a:ext cx="1589431" cy="400110"/>
          </a:xfrm>
          <a:prstGeom prst="rect">
            <a:avLst/>
          </a:prstGeom>
          <a:solidFill>
            <a:schemeClr val="accent6">
              <a:lumMod val="60000"/>
              <a:lumOff val="40000"/>
            </a:schemeClr>
          </a:solidFill>
          <a:ln>
            <a:solidFill>
              <a:schemeClr val="accent6">
                <a:lumMod val="60000"/>
                <a:lumOff val="40000"/>
              </a:schemeClr>
            </a:solidFill>
          </a:ln>
        </p:spPr>
        <p:txBody>
          <a:bodyPr wrap="square" rtlCol="0">
            <a:spAutoFit/>
          </a:bodyPr>
          <a:lstStyle/>
          <a:p>
            <a:pPr algn="ctr"/>
            <a:r>
              <a:rPr lang="es-EC" altLang="ko-KR" sz="2000" b="1" dirty="0">
                <a:solidFill>
                  <a:schemeClr val="bg1"/>
                </a:solidFill>
                <a:latin typeface="Times New Roman" panose="02020603050405020304" pitchFamily="18" charset="0"/>
                <a:cs typeface="Times New Roman" panose="02020603050405020304" pitchFamily="18" charset="0"/>
              </a:rPr>
              <a:t>Hipótesis</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sp>
        <p:nvSpPr>
          <p:cNvPr id="25" name="Donut 24">
            <a:extLst>
              <a:ext uri="{FF2B5EF4-FFF2-40B4-BE49-F238E27FC236}">
                <a16:creationId xmlns:a16="http://schemas.microsoft.com/office/drawing/2014/main" id="{8B9730DF-2915-4DD6-AAB2-483F42201F5A}"/>
              </a:ext>
            </a:extLst>
          </p:cNvPr>
          <p:cNvSpPr/>
          <p:nvPr/>
        </p:nvSpPr>
        <p:spPr>
          <a:xfrm>
            <a:off x="443598" y="27677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6" name="Rectangle 7">
            <a:extLst>
              <a:ext uri="{FF2B5EF4-FFF2-40B4-BE49-F238E27FC236}">
                <a16:creationId xmlns:a16="http://schemas.microsoft.com/office/drawing/2014/main" id="{4E3733AC-A776-48C1-B753-69F6926A8D31}"/>
              </a:ext>
            </a:extLst>
          </p:cNvPr>
          <p:cNvSpPr/>
          <p:nvPr/>
        </p:nvSpPr>
        <p:spPr>
          <a:xfrm rot="2700000" flipH="1">
            <a:off x="11069669" y="354584"/>
            <a:ext cx="240803" cy="281511"/>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6" name="Snip Single Corner Rectangle 1">
            <a:extLst>
              <a:ext uri="{FF2B5EF4-FFF2-40B4-BE49-F238E27FC236}">
                <a16:creationId xmlns:a16="http://schemas.microsoft.com/office/drawing/2014/main" id="{B58D3BAB-7890-4F10-BECD-A0E2A39E52DF}"/>
              </a:ext>
            </a:extLst>
          </p:cNvPr>
          <p:cNvSpPr/>
          <p:nvPr/>
        </p:nvSpPr>
        <p:spPr>
          <a:xfrm>
            <a:off x="3621255" y="1014699"/>
            <a:ext cx="5521363" cy="949997"/>
          </a:xfrm>
          <a:prstGeom prst="snip1Rect">
            <a:avLst>
              <a:gd name="adj" fmla="val 50000"/>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Determinar el impacto de los costos FINTECH en el ingreso familiar de las personas naturales en relación de dependencia del D.M. de Quito, en el año 2020 (I Cuatrimestre).</a:t>
            </a:r>
          </a:p>
          <a:p>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Parallelogram 30">
            <a:extLst>
              <a:ext uri="{FF2B5EF4-FFF2-40B4-BE49-F238E27FC236}">
                <a16:creationId xmlns:a16="http://schemas.microsoft.com/office/drawing/2014/main" id="{4F627286-6EE0-4922-ABCD-06B87B1D361D}"/>
              </a:ext>
            </a:extLst>
          </p:cNvPr>
          <p:cNvSpPr/>
          <p:nvPr/>
        </p:nvSpPr>
        <p:spPr>
          <a:xfrm flipH="1">
            <a:off x="9441205" y="1287244"/>
            <a:ext cx="561284" cy="583968"/>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54" name="Grupo 53">
            <a:extLst>
              <a:ext uri="{FF2B5EF4-FFF2-40B4-BE49-F238E27FC236}">
                <a16:creationId xmlns:a16="http://schemas.microsoft.com/office/drawing/2014/main" id="{1D4CCD50-B408-4DBD-9237-70A218FC32AA}"/>
              </a:ext>
            </a:extLst>
          </p:cNvPr>
          <p:cNvGrpSpPr/>
          <p:nvPr/>
        </p:nvGrpSpPr>
        <p:grpSpPr>
          <a:xfrm>
            <a:off x="864576" y="2345112"/>
            <a:ext cx="10728554" cy="3063174"/>
            <a:chOff x="730827" y="1306688"/>
            <a:chExt cx="10728554" cy="3063174"/>
          </a:xfrm>
        </p:grpSpPr>
        <p:grpSp>
          <p:nvGrpSpPr>
            <p:cNvPr id="27" name="Group 3">
              <a:extLst>
                <a:ext uri="{FF2B5EF4-FFF2-40B4-BE49-F238E27FC236}">
                  <a16:creationId xmlns:a16="http://schemas.microsoft.com/office/drawing/2014/main" id="{C0790D5C-37DA-4F37-BF0E-EAC43011CF39}"/>
                </a:ext>
              </a:extLst>
            </p:cNvPr>
            <p:cNvGrpSpPr/>
            <p:nvPr/>
          </p:nvGrpSpPr>
          <p:grpSpPr>
            <a:xfrm>
              <a:off x="730827" y="1448254"/>
              <a:ext cx="4179273" cy="1239497"/>
              <a:chOff x="-546679" y="1968338"/>
              <a:chExt cx="4110106" cy="1028614"/>
            </a:xfrm>
            <a:solidFill>
              <a:schemeClr val="accent1"/>
            </a:solidFill>
          </p:grpSpPr>
          <p:sp>
            <p:nvSpPr>
              <p:cNvPr id="43" name="Block Arc 19">
                <a:extLst>
                  <a:ext uri="{FF2B5EF4-FFF2-40B4-BE49-F238E27FC236}">
                    <a16:creationId xmlns:a16="http://schemas.microsoft.com/office/drawing/2014/main" id="{168863F4-AF09-4019-A755-0E30118743FA}"/>
                  </a:ext>
                </a:extLst>
              </p:cNvPr>
              <p:cNvSpPr/>
              <p:nvPr/>
            </p:nvSpPr>
            <p:spPr>
              <a:xfrm>
                <a:off x="-546679" y="1968338"/>
                <a:ext cx="1026000" cy="1026000"/>
              </a:xfrm>
              <a:prstGeom prst="blockArc">
                <a:avLst>
                  <a:gd name="adj1" fmla="val 5349198"/>
                  <a:gd name="adj2" fmla="val 16148051"/>
                  <a:gd name="adj3" fmla="val 1241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4" name="Rectangle 20">
                <a:extLst>
                  <a:ext uri="{FF2B5EF4-FFF2-40B4-BE49-F238E27FC236}">
                    <a16:creationId xmlns:a16="http://schemas.microsoft.com/office/drawing/2014/main" id="{75FB2A58-4B9A-4C78-B939-13E3C5C28D53}"/>
                  </a:ext>
                </a:extLst>
              </p:cNvPr>
              <p:cNvSpPr/>
              <p:nvPr/>
            </p:nvSpPr>
            <p:spPr>
              <a:xfrm>
                <a:off x="-93722" y="1968338"/>
                <a:ext cx="3657149"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5" name="Rectangle 21">
                <a:extLst>
                  <a:ext uri="{FF2B5EF4-FFF2-40B4-BE49-F238E27FC236}">
                    <a16:creationId xmlns:a16="http://schemas.microsoft.com/office/drawing/2014/main" id="{0D5CAD7C-36BE-45E6-8F94-EA99548AF7FC}"/>
                  </a:ext>
                </a:extLst>
              </p:cNvPr>
              <p:cNvSpPr/>
              <p:nvPr/>
            </p:nvSpPr>
            <p:spPr>
              <a:xfrm>
                <a:off x="-36573" y="2888952"/>
                <a:ext cx="3600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29" name="Group 5">
              <a:extLst>
                <a:ext uri="{FF2B5EF4-FFF2-40B4-BE49-F238E27FC236}">
                  <a16:creationId xmlns:a16="http://schemas.microsoft.com/office/drawing/2014/main" id="{A253E426-F870-4CE6-ACD6-946FA9804AF8}"/>
                </a:ext>
              </a:extLst>
            </p:cNvPr>
            <p:cNvGrpSpPr/>
            <p:nvPr/>
          </p:nvGrpSpPr>
          <p:grpSpPr>
            <a:xfrm flipH="1">
              <a:off x="6958491" y="2535790"/>
              <a:ext cx="4500890" cy="1834072"/>
              <a:chOff x="-567704" y="3794692"/>
              <a:chExt cx="4104256" cy="1028903"/>
            </a:xfrm>
            <a:solidFill>
              <a:schemeClr val="accent2"/>
            </a:solidFill>
          </p:grpSpPr>
          <p:sp>
            <p:nvSpPr>
              <p:cNvPr id="37" name="Block Arc 13">
                <a:extLst>
                  <a:ext uri="{FF2B5EF4-FFF2-40B4-BE49-F238E27FC236}">
                    <a16:creationId xmlns:a16="http://schemas.microsoft.com/office/drawing/2014/main" id="{DE78CCDF-B61B-4463-96BF-2B678B50EFE4}"/>
                  </a:ext>
                </a:extLst>
              </p:cNvPr>
              <p:cNvSpPr/>
              <p:nvPr/>
            </p:nvSpPr>
            <p:spPr>
              <a:xfrm>
                <a:off x="-567704" y="3794692"/>
                <a:ext cx="1026000" cy="1026000"/>
              </a:xfrm>
              <a:prstGeom prst="blockArc">
                <a:avLst>
                  <a:gd name="adj1" fmla="val 5349198"/>
                  <a:gd name="adj2" fmla="val 16233715"/>
                  <a:gd name="adj3" fmla="val 1021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8" name="Rectangle 14">
                <a:extLst>
                  <a:ext uri="{FF2B5EF4-FFF2-40B4-BE49-F238E27FC236}">
                    <a16:creationId xmlns:a16="http://schemas.microsoft.com/office/drawing/2014/main" id="{BC938563-8A21-476E-80E7-2C86029E8BD4}"/>
                  </a:ext>
                </a:extLst>
              </p:cNvPr>
              <p:cNvSpPr/>
              <p:nvPr/>
            </p:nvSpPr>
            <p:spPr>
              <a:xfrm>
                <a:off x="-76247" y="3794981"/>
                <a:ext cx="3600000" cy="5404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9" name="Rectangle 15">
                <a:extLst>
                  <a:ext uri="{FF2B5EF4-FFF2-40B4-BE49-F238E27FC236}">
                    <a16:creationId xmlns:a16="http://schemas.microsoft.com/office/drawing/2014/main" id="{CBC69D54-DCB1-4F41-B797-7DAAAAED1F6E}"/>
                  </a:ext>
                </a:extLst>
              </p:cNvPr>
              <p:cNvSpPr/>
              <p:nvPr/>
            </p:nvSpPr>
            <p:spPr>
              <a:xfrm>
                <a:off x="-63448" y="4757196"/>
                <a:ext cx="3600000" cy="663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31" name="Rectangle 7">
              <a:extLst>
                <a:ext uri="{FF2B5EF4-FFF2-40B4-BE49-F238E27FC236}">
                  <a16:creationId xmlns:a16="http://schemas.microsoft.com/office/drawing/2014/main" id="{7E6D5AE3-E942-4F0A-ADCA-8D4F653FA200}"/>
                </a:ext>
              </a:extLst>
            </p:cNvPr>
            <p:cNvSpPr/>
            <p:nvPr/>
          </p:nvSpPr>
          <p:spPr>
            <a:xfrm>
              <a:off x="4833649" y="2295185"/>
              <a:ext cx="2160240" cy="601656"/>
            </a:xfrm>
            <a:prstGeom prst="rect">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C" altLang="ko-KR" sz="2700" b="1" dirty="0"/>
                <a:t>Objetivo 2</a:t>
              </a:r>
              <a:endParaRPr lang="ko-KR" altLang="en-US" sz="2700" b="1" dirty="0"/>
            </a:p>
          </p:txBody>
        </p:sp>
        <p:sp>
          <p:nvSpPr>
            <p:cNvPr id="2" name="CuadroTexto 1">
              <a:extLst>
                <a:ext uri="{FF2B5EF4-FFF2-40B4-BE49-F238E27FC236}">
                  <a16:creationId xmlns:a16="http://schemas.microsoft.com/office/drawing/2014/main" id="{E50BBA23-930A-4035-8EDE-5595EAE5907F}"/>
                </a:ext>
              </a:extLst>
            </p:cNvPr>
            <p:cNvSpPr txBox="1"/>
            <p:nvPr/>
          </p:nvSpPr>
          <p:spPr>
            <a:xfrm>
              <a:off x="1017624" y="1524349"/>
              <a:ext cx="3924215" cy="1077218"/>
            </a:xfrm>
            <a:prstGeom prst="rect">
              <a:avLst/>
            </a:prstGeom>
            <a:noFill/>
          </p:spPr>
          <p:txBody>
            <a:bodyPr wrap="square" rtlCol="0">
              <a:spAutoFit/>
            </a:bodyPr>
            <a:lstStyle/>
            <a:p>
              <a:r>
                <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Desarrollar la fundamentación teórica, a través de la revisión de fuentes secundarias, que sustente el comportamiento de las variables de estudio.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uadroTexto 2">
              <a:extLst>
                <a:ext uri="{FF2B5EF4-FFF2-40B4-BE49-F238E27FC236}">
                  <a16:creationId xmlns:a16="http://schemas.microsoft.com/office/drawing/2014/main" id="{4475D50A-2947-42BA-81AF-746F4095A0D1}"/>
                </a:ext>
              </a:extLst>
            </p:cNvPr>
            <p:cNvSpPr txBox="1"/>
            <p:nvPr/>
          </p:nvSpPr>
          <p:spPr>
            <a:xfrm>
              <a:off x="1007950" y="2819228"/>
              <a:ext cx="3819471" cy="1354217"/>
            </a:xfrm>
            <a:prstGeom prst="rect">
              <a:avLst/>
            </a:prstGeom>
            <a:noFill/>
          </p:spPr>
          <p:txBody>
            <a:bodyPr wrap="square" rtlCol="0">
              <a:spAutoFit/>
            </a:bodyPr>
            <a:lstStyle/>
            <a:p>
              <a:r>
                <a:rPr lang="es-EC" sz="1600" dirty="0">
                  <a:solidFill>
                    <a:srgbClr val="000000"/>
                  </a:solidFill>
                  <a:effectLst/>
                  <a:latin typeface="Times New Roman" panose="02020603050405020304" pitchFamily="18" charset="0"/>
                  <a:ea typeface="Calibri" panose="020F0502020204030204" pitchFamily="34" charset="0"/>
                </a:rPr>
                <a:t>Espacializar la información económica y financiera, mediante criterios de clasificación, en el uso de FINTECH en el Distrito Metropolitano de Quito durante el I cuatrimestre del año 2020.</a:t>
              </a:r>
              <a:r>
                <a:rPr lang="es-EC" sz="1800" dirty="0">
                  <a:solidFill>
                    <a:srgbClr val="000000"/>
                  </a:solidFill>
                  <a:effectLst/>
                  <a:latin typeface="Times New Roman" panose="02020603050405020304" pitchFamily="18" charset="0"/>
                  <a:ea typeface="Calibri" panose="020F0502020204030204" pitchFamily="34" charset="0"/>
                </a:rPr>
                <a:t>	</a:t>
              </a:r>
              <a:endParaRPr lang="es-EC" dirty="0"/>
            </a:p>
          </p:txBody>
        </p:sp>
        <p:sp>
          <p:nvSpPr>
            <p:cNvPr id="48" name="Rectangle 7">
              <a:extLst>
                <a:ext uri="{FF2B5EF4-FFF2-40B4-BE49-F238E27FC236}">
                  <a16:creationId xmlns:a16="http://schemas.microsoft.com/office/drawing/2014/main" id="{F58E8672-EB3B-4DFE-BD43-279BD4DC75AF}"/>
                </a:ext>
              </a:extLst>
            </p:cNvPr>
            <p:cNvSpPr/>
            <p:nvPr/>
          </p:nvSpPr>
          <p:spPr>
            <a:xfrm>
              <a:off x="4833649" y="1306688"/>
              <a:ext cx="2160240" cy="60165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altLang="ko-KR" sz="2700" b="1" dirty="0"/>
                <a:t>Objetivo 1</a:t>
              </a:r>
              <a:endParaRPr lang="ko-KR" altLang="en-US" sz="2700" b="1" dirty="0"/>
            </a:p>
          </p:txBody>
        </p:sp>
        <p:sp>
          <p:nvSpPr>
            <p:cNvPr id="16" name="CuadroTexto 15">
              <a:extLst>
                <a:ext uri="{FF2B5EF4-FFF2-40B4-BE49-F238E27FC236}">
                  <a16:creationId xmlns:a16="http://schemas.microsoft.com/office/drawing/2014/main" id="{CFC997B0-259D-479B-A936-9E110D077253}"/>
                </a:ext>
              </a:extLst>
            </p:cNvPr>
            <p:cNvSpPr txBox="1"/>
            <p:nvPr/>
          </p:nvSpPr>
          <p:spPr>
            <a:xfrm>
              <a:off x="6999535" y="2611999"/>
              <a:ext cx="4056787" cy="1600438"/>
            </a:xfrm>
            <a:prstGeom prst="rect">
              <a:avLst/>
            </a:prstGeom>
            <a:noFill/>
          </p:spPr>
          <p:txBody>
            <a:bodyPr wrap="square" rtlCol="0">
              <a:spAutoFit/>
            </a:bodyPr>
            <a:lstStyle/>
            <a:p>
              <a:r>
                <a:rPr lang="es-EC" sz="1600" b="1" dirty="0">
                  <a:solidFill>
                    <a:srgbClr val="92D05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H1</a:t>
              </a:r>
              <a:r>
                <a:rPr lang="es-EC" sz="1600" dirty="0">
                  <a:solidFill>
                    <a:srgbClr val="92D050"/>
                  </a:solidFill>
                  <a:effectLst/>
                  <a:latin typeface="Times New Roman" panose="02020603050405020304" pitchFamily="18" charset="0"/>
                  <a:ea typeface="Calibri" panose="020F0502020204030204" pitchFamily="34" charset="0"/>
                </a:rPr>
                <a:t>:</a:t>
              </a:r>
              <a:r>
                <a:rPr lang="es-EC" sz="1600" dirty="0">
                  <a:solidFill>
                    <a:srgbClr val="000000"/>
                  </a:solidFill>
                  <a:effectLst/>
                  <a:latin typeface="Times New Roman" panose="02020603050405020304" pitchFamily="18" charset="0"/>
                  <a:ea typeface="Calibri" panose="020F0502020204030204" pitchFamily="34" charset="0"/>
                </a:rPr>
                <a:t> Existe una diferencia espacio – gastos de las personas en el uso de servicios FINTECH. </a:t>
              </a:r>
            </a:p>
            <a:p>
              <a:endParaRPr lang="es-EC" sz="1600" dirty="0">
                <a:solidFill>
                  <a:srgbClr val="000000"/>
                </a:solidFill>
                <a:effectLst/>
                <a:latin typeface="Times New Roman" panose="02020603050405020304" pitchFamily="18" charset="0"/>
                <a:ea typeface="Calibri" panose="020F0502020204030204" pitchFamily="34" charset="0"/>
              </a:endParaRPr>
            </a:p>
            <a:p>
              <a:r>
                <a:rPr lang="es-EC" sz="1600" b="1" dirty="0">
                  <a:solidFill>
                    <a:srgbClr val="92D05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H2</a:t>
              </a:r>
              <a:r>
                <a:rPr lang="es-EC" sz="1600" dirty="0">
                  <a:solidFill>
                    <a:srgbClr val="000000"/>
                  </a:solidFill>
                  <a:effectLst/>
                  <a:latin typeface="Times New Roman" panose="02020603050405020304" pitchFamily="18" charset="0"/>
                  <a:ea typeface="Calibri" panose="020F0502020204030204" pitchFamily="34" charset="0"/>
                </a:rPr>
                <a:t>: En las diferentes zonas del Distrito Metropolitano de Quito se evidencia una variación en el uso de servicios FINTECH</a:t>
              </a:r>
              <a:r>
                <a:rPr lang="es-EC" sz="1800" dirty="0">
                  <a:solidFill>
                    <a:srgbClr val="000000"/>
                  </a:solidFill>
                  <a:effectLst/>
                  <a:latin typeface="Times New Roman" panose="02020603050405020304" pitchFamily="18" charset="0"/>
                  <a:ea typeface="Calibri" panose="020F0502020204030204" pitchFamily="34" charset="0"/>
                </a:rPr>
                <a:t>.</a:t>
              </a:r>
              <a:endParaRPr lang="es-EC" dirty="0"/>
            </a:p>
          </p:txBody>
        </p:sp>
      </p:grpSp>
      <p:sp>
        <p:nvSpPr>
          <p:cNvPr id="69" name="TextBox 12">
            <a:extLst>
              <a:ext uri="{FF2B5EF4-FFF2-40B4-BE49-F238E27FC236}">
                <a16:creationId xmlns:a16="http://schemas.microsoft.com/office/drawing/2014/main" id="{DBD9F74C-8220-4625-A97F-A8EC247CF83D}"/>
              </a:ext>
            </a:extLst>
          </p:cNvPr>
          <p:cNvSpPr txBox="1"/>
          <p:nvPr/>
        </p:nvSpPr>
        <p:spPr>
          <a:xfrm>
            <a:off x="2567818" y="981865"/>
            <a:ext cx="988348" cy="1015663"/>
          </a:xfrm>
          <a:prstGeom prst="rect">
            <a:avLst/>
          </a:prstGeom>
          <a:noFill/>
        </p:spPr>
        <p:txBody>
          <a:bodyPr wrap="square" rtlCol="0" anchor="ctr">
            <a:spAutoFit/>
          </a:bodyPr>
          <a:lstStyle/>
          <a:p>
            <a:pPr algn="ctr"/>
            <a:r>
              <a:rPr lang="en-US" altLang="ko-KR" sz="6000" b="1" dirty="0">
                <a:solidFill>
                  <a:schemeClr val="accent4"/>
                </a:solidFill>
                <a:cs typeface="Arial" pitchFamily="34" charset="0"/>
              </a:rPr>
              <a:t>G</a:t>
            </a:r>
            <a:endParaRPr lang="ko-KR" altLang="en-US" sz="6000" b="1" dirty="0">
              <a:solidFill>
                <a:schemeClr val="accent4"/>
              </a:solidFill>
              <a:cs typeface="Arial" pitchFamily="34" charset="0"/>
            </a:endParaRPr>
          </a:p>
        </p:txBody>
      </p:sp>
    </p:spTree>
    <p:extLst>
      <p:ext uri="{BB962C8B-B14F-4D97-AF65-F5344CB8AC3E}">
        <p14:creationId xmlns:p14="http://schemas.microsoft.com/office/powerpoint/2010/main" val="19465403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30">
            <a:extLst>
              <a:ext uri="{FF2B5EF4-FFF2-40B4-BE49-F238E27FC236}">
                <a16:creationId xmlns:a16="http://schemas.microsoft.com/office/drawing/2014/main" id="{9EF53731-DCB3-4F2F-9A5A-32056E33531F}"/>
              </a:ext>
            </a:extLst>
          </p:cNvPr>
          <p:cNvGrpSpPr/>
          <p:nvPr/>
        </p:nvGrpSpPr>
        <p:grpSpPr>
          <a:xfrm>
            <a:off x="204154" y="113573"/>
            <a:ext cx="2304256" cy="915127"/>
            <a:chOff x="3659400" y="1564832"/>
            <a:chExt cx="1825200" cy="1368176"/>
          </a:xfrm>
          <a:solidFill>
            <a:srgbClr val="92D050"/>
          </a:solidFill>
        </p:grpSpPr>
        <p:sp>
          <p:nvSpPr>
            <p:cNvPr id="17" name="Rectangle 4">
              <a:extLst>
                <a:ext uri="{FF2B5EF4-FFF2-40B4-BE49-F238E27FC236}">
                  <a16:creationId xmlns:a16="http://schemas.microsoft.com/office/drawing/2014/main" id="{ED56DE01-BB45-475D-8AF0-D04EF77B3914}"/>
                </a:ext>
              </a:extLst>
            </p:cNvPr>
            <p:cNvSpPr/>
            <p:nvPr/>
          </p:nvSpPr>
          <p:spPr>
            <a:xfrm>
              <a:off x="3659400" y="1564832"/>
              <a:ext cx="1825200" cy="1080443"/>
            </a:xfrm>
            <a:prstGeom prst="rect">
              <a:avLst/>
            </a:prstGeom>
            <a:grpFill/>
            <a:ln>
              <a:solidFill>
                <a:srgbClr val="92D050"/>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8" name="Isosceles Triangle 9">
              <a:extLst>
                <a:ext uri="{FF2B5EF4-FFF2-40B4-BE49-F238E27FC236}">
                  <a16:creationId xmlns:a16="http://schemas.microsoft.com/office/drawing/2014/main" id="{243A970A-96B3-4868-8D35-766E9760D702}"/>
                </a:ext>
              </a:extLst>
            </p:cNvPr>
            <p:cNvSpPr/>
            <p:nvPr/>
          </p:nvSpPr>
          <p:spPr>
            <a:xfrm rot="10800000" flipH="1">
              <a:off x="4558384" y="2625770"/>
              <a:ext cx="921716" cy="307238"/>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402336 w 1060704"/>
                <a:gd name="connsiteY0" fmla="*/ 921715 h 921715"/>
                <a:gd name="connsiteX1" fmla="*/ 0 w 1060704"/>
                <a:gd name="connsiteY1" fmla="*/ 0 h 921715"/>
                <a:gd name="connsiteX2" fmla="*/ 1060704 w 1060704"/>
                <a:gd name="connsiteY2" fmla="*/ 914400 h 921715"/>
                <a:gd name="connsiteX3" fmla="*/ 402336 w 1060704"/>
                <a:gd name="connsiteY3" fmla="*/ 921715 h 921715"/>
                <a:gd name="connsiteX0" fmla="*/ 263348 w 921716"/>
                <a:gd name="connsiteY0" fmla="*/ 307238 h 307238"/>
                <a:gd name="connsiteX1" fmla="*/ 0 w 921716"/>
                <a:gd name="connsiteY1" fmla="*/ 0 h 307238"/>
                <a:gd name="connsiteX2" fmla="*/ 921716 w 921716"/>
                <a:gd name="connsiteY2" fmla="*/ 299923 h 307238"/>
                <a:gd name="connsiteX3" fmla="*/ 263348 w 921716"/>
                <a:gd name="connsiteY3" fmla="*/ 307238 h 307238"/>
              </a:gdLst>
              <a:ahLst/>
              <a:cxnLst>
                <a:cxn ang="0">
                  <a:pos x="connsiteX0" y="connsiteY0"/>
                </a:cxn>
                <a:cxn ang="0">
                  <a:pos x="connsiteX1" y="connsiteY1"/>
                </a:cxn>
                <a:cxn ang="0">
                  <a:pos x="connsiteX2" y="connsiteY2"/>
                </a:cxn>
                <a:cxn ang="0">
                  <a:pos x="connsiteX3" y="connsiteY3"/>
                </a:cxn>
              </a:cxnLst>
              <a:rect l="l" t="t" r="r" b="b"/>
              <a:pathLst>
                <a:path w="921716" h="307238">
                  <a:moveTo>
                    <a:pt x="263348" y="307238"/>
                  </a:moveTo>
                  <a:lnTo>
                    <a:pt x="0" y="0"/>
                  </a:lnTo>
                  <a:lnTo>
                    <a:pt x="921716" y="299923"/>
                  </a:lnTo>
                  <a:lnTo>
                    <a:pt x="263348" y="307238"/>
                  </a:lnTo>
                  <a:close/>
                </a:path>
              </a:pathLst>
            </a:custGeom>
            <a:grpFill/>
            <a:ln>
              <a:solidFill>
                <a:srgbClr val="92D050"/>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15" name="CuadroTexto 14">
            <a:extLst>
              <a:ext uri="{FF2B5EF4-FFF2-40B4-BE49-F238E27FC236}">
                <a16:creationId xmlns:a16="http://schemas.microsoft.com/office/drawing/2014/main" id="{959BF12A-EBA9-4A11-801B-04C9CFD862DC}"/>
              </a:ext>
            </a:extLst>
          </p:cNvPr>
          <p:cNvSpPr txBox="1"/>
          <p:nvPr/>
        </p:nvSpPr>
        <p:spPr>
          <a:xfrm>
            <a:off x="629391" y="302527"/>
            <a:ext cx="1744291" cy="677108"/>
          </a:xfrm>
          <a:prstGeom prst="rect">
            <a:avLst/>
          </a:prstGeom>
          <a:noFill/>
        </p:spPr>
        <p:txBody>
          <a:bodyPr wrap="square" rtlCol="0">
            <a:spAutoFit/>
          </a:bodyPr>
          <a:lstStyle/>
          <a:p>
            <a:pPr algn="ctr"/>
            <a:r>
              <a:rPr lang="es-EC" altLang="ko-KR" sz="2000" b="1" dirty="0">
                <a:solidFill>
                  <a:schemeClr val="bg1"/>
                </a:solidFill>
                <a:latin typeface="Times New Roman" panose="02020603050405020304" pitchFamily="18" charset="0"/>
                <a:cs typeface="Times New Roman" panose="02020603050405020304" pitchFamily="18" charset="0"/>
              </a:rPr>
              <a:t>Objetivos</a:t>
            </a:r>
            <a:endParaRPr lang="ko-KR" altLang="en-US" sz="2000" b="1" dirty="0">
              <a:solidFill>
                <a:schemeClr val="bg1"/>
              </a:solidFill>
              <a:latin typeface="Times New Roman" panose="02020603050405020304" pitchFamily="18" charset="0"/>
              <a:cs typeface="Times New Roman" panose="02020603050405020304" pitchFamily="18" charset="0"/>
            </a:endParaRPr>
          </a:p>
          <a:p>
            <a:pPr algn="ctr"/>
            <a:endParaRPr lang="es-EC" dirty="0">
              <a:solidFill>
                <a:schemeClr val="bg1"/>
              </a:solidFill>
            </a:endParaRPr>
          </a:p>
        </p:txBody>
      </p:sp>
      <p:grpSp>
        <p:nvGrpSpPr>
          <p:cNvPr id="20" name="Group 30">
            <a:extLst>
              <a:ext uri="{FF2B5EF4-FFF2-40B4-BE49-F238E27FC236}">
                <a16:creationId xmlns:a16="http://schemas.microsoft.com/office/drawing/2014/main" id="{96BF44AC-E8D8-483E-99CD-798940119AFF}"/>
              </a:ext>
            </a:extLst>
          </p:cNvPr>
          <p:cNvGrpSpPr/>
          <p:nvPr/>
        </p:nvGrpSpPr>
        <p:grpSpPr>
          <a:xfrm flipH="1">
            <a:off x="9518932" y="63345"/>
            <a:ext cx="2304256" cy="915127"/>
            <a:chOff x="3659400" y="1564832"/>
            <a:chExt cx="1825200" cy="1368176"/>
          </a:xfrm>
          <a:solidFill>
            <a:schemeClr val="accent6">
              <a:lumMod val="60000"/>
              <a:lumOff val="40000"/>
            </a:schemeClr>
          </a:solidFill>
        </p:grpSpPr>
        <p:sp>
          <p:nvSpPr>
            <p:cNvPr id="23" name="Rectangle 4">
              <a:extLst>
                <a:ext uri="{FF2B5EF4-FFF2-40B4-BE49-F238E27FC236}">
                  <a16:creationId xmlns:a16="http://schemas.microsoft.com/office/drawing/2014/main" id="{C28586AA-73FE-4D6E-B664-46DA542F5F7E}"/>
                </a:ext>
              </a:extLst>
            </p:cNvPr>
            <p:cNvSpPr/>
            <p:nvPr/>
          </p:nvSpPr>
          <p:spPr>
            <a:xfrm>
              <a:off x="3659400" y="1564832"/>
              <a:ext cx="1825200" cy="1080443"/>
            </a:xfrm>
            <a:prstGeom prst="rect">
              <a:avLst/>
            </a:prstGeom>
            <a:grpFill/>
            <a:ln>
              <a:solidFill>
                <a:schemeClr val="accent6">
                  <a:lumMod val="60000"/>
                  <a:lumOff val="40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4" name="Isosceles Triangle 9">
              <a:extLst>
                <a:ext uri="{FF2B5EF4-FFF2-40B4-BE49-F238E27FC236}">
                  <a16:creationId xmlns:a16="http://schemas.microsoft.com/office/drawing/2014/main" id="{FCADA9AD-EEB1-47E8-A5C0-8EA88A4C3C10}"/>
                </a:ext>
              </a:extLst>
            </p:cNvPr>
            <p:cNvSpPr/>
            <p:nvPr/>
          </p:nvSpPr>
          <p:spPr>
            <a:xfrm rot="10800000" flipH="1">
              <a:off x="4558384" y="2625770"/>
              <a:ext cx="921716" cy="307238"/>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402336 w 1060704"/>
                <a:gd name="connsiteY0" fmla="*/ 921715 h 921715"/>
                <a:gd name="connsiteX1" fmla="*/ 0 w 1060704"/>
                <a:gd name="connsiteY1" fmla="*/ 0 h 921715"/>
                <a:gd name="connsiteX2" fmla="*/ 1060704 w 1060704"/>
                <a:gd name="connsiteY2" fmla="*/ 914400 h 921715"/>
                <a:gd name="connsiteX3" fmla="*/ 402336 w 1060704"/>
                <a:gd name="connsiteY3" fmla="*/ 921715 h 921715"/>
                <a:gd name="connsiteX0" fmla="*/ 263348 w 921716"/>
                <a:gd name="connsiteY0" fmla="*/ 307238 h 307238"/>
                <a:gd name="connsiteX1" fmla="*/ 0 w 921716"/>
                <a:gd name="connsiteY1" fmla="*/ 0 h 307238"/>
                <a:gd name="connsiteX2" fmla="*/ 921716 w 921716"/>
                <a:gd name="connsiteY2" fmla="*/ 299923 h 307238"/>
                <a:gd name="connsiteX3" fmla="*/ 263348 w 921716"/>
                <a:gd name="connsiteY3" fmla="*/ 307238 h 307238"/>
              </a:gdLst>
              <a:ahLst/>
              <a:cxnLst>
                <a:cxn ang="0">
                  <a:pos x="connsiteX0" y="connsiteY0"/>
                </a:cxn>
                <a:cxn ang="0">
                  <a:pos x="connsiteX1" y="connsiteY1"/>
                </a:cxn>
                <a:cxn ang="0">
                  <a:pos x="connsiteX2" y="connsiteY2"/>
                </a:cxn>
                <a:cxn ang="0">
                  <a:pos x="connsiteX3" y="connsiteY3"/>
                </a:cxn>
              </a:cxnLst>
              <a:rect l="l" t="t" r="r" b="b"/>
              <a:pathLst>
                <a:path w="921716" h="307238">
                  <a:moveTo>
                    <a:pt x="263348" y="307238"/>
                  </a:moveTo>
                  <a:lnTo>
                    <a:pt x="0" y="0"/>
                  </a:lnTo>
                  <a:lnTo>
                    <a:pt x="921716" y="299923"/>
                  </a:lnTo>
                  <a:lnTo>
                    <a:pt x="263348" y="307238"/>
                  </a:lnTo>
                  <a:close/>
                </a:path>
              </a:pathLst>
            </a:custGeom>
            <a:grpFill/>
            <a:ln>
              <a:solidFill>
                <a:schemeClr val="accent6">
                  <a:lumMod val="60000"/>
                  <a:lumOff val="40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21" name="CuadroTexto 20">
            <a:extLst>
              <a:ext uri="{FF2B5EF4-FFF2-40B4-BE49-F238E27FC236}">
                <a16:creationId xmlns:a16="http://schemas.microsoft.com/office/drawing/2014/main" id="{09B9FC4B-3037-4B99-9D10-F95476DC94DD}"/>
              </a:ext>
            </a:extLst>
          </p:cNvPr>
          <p:cNvSpPr txBox="1"/>
          <p:nvPr/>
        </p:nvSpPr>
        <p:spPr>
          <a:xfrm flipH="1">
            <a:off x="9576675" y="205421"/>
            <a:ext cx="1589431" cy="400110"/>
          </a:xfrm>
          <a:prstGeom prst="rect">
            <a:avLst/>
          </a:prstGeom>
          <a:solidFill>
            <a:schemeClr val="accent6">
              <a:lumMod val="60000"/>
              <a:lumOff val="40000"/>
            </a:schemeClr>
          </a:solidFill>
          <a:ln>
            <a:solidFill>
              <a:schemeClr val="accent6">
                <a:lumMod val="60000"/>
                <a:lumOff val="40000"/>
              </a:schemeClr>
            </a:solidFill>
          </a:ln>
        </p:spPr>
        <p:txBody>
          <a:bodyPr wrap="square" rtlCol="0">
            <a:spAutoFit/>
          </a:bodyPr>
          <a:lstStyle/>
          <a:p>
            <a:pPr algn="ctr"/>
            <a:r>
              <a:rPr lang="es-EC" altLang="ko-KR" sz="2000" b="1" dirty="0">
                <a:solidFill>
                  <a:schemeClr val="bg1"/>
                </a:solidFill>
                <a:latin typeface="Times New Roman" panose="02020603050405020304" pitchFamily="18" charset="0"/>
                <a:cs typeface="Times New Roman" panose="02020603050405020304" pitchFamily="18" charset="0"/>
              </a:rPr>
              <a:t>Hipótesis</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sp>
        <p:nvSpPr>
          <p:cNvPr id="25" name="Donut 24">
            <a:extLst>
              <a:ext uri="{FF2B5EF4-FFF2-40B4-BE49-F238E27FC236}">
                <a16:creationId xmlns:a16="http://schemas.microsoft.com/office/drawing/2014/main" id="{8B9730DF-2915-4DD6-AAB2-483F42201F5A}"/>
              </a:ext>
            </a:extLst>
          </p:cNvPr>
          <p:cNvSpPr/>
          <p:nvPr/>
        </p:nvSpPr>
        <p:spPr>
          <a:xfrm>
            <a:off x="443598" y="27677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6" name="Rectangle 7">
            <a:extLst>
              <a:ext uri="{FF2B5EF4-FFF2-40B4-BE49-F238E27FC236}">
                <a16:creationId xmlns:a16="http://schemas.microsoft.com/office/drawing/2014/main" id="{4E3733AC-A776-48C1-B753-69F6926A8D31}"/>
              </a:ext>
            </a:extLst>
          </p:cNvPr>
          <p:cNvSpPr/>
          <p:nvPr/>
        </p:nvSpPr>
        <p:spPr>
          <a:xfrm rot="2700000" flipH="1">
            <a:off x="11284064" y="198801"/>
            <a:ext cx="154109" cy="343323"/>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5" name="Grupo 4">
            <a:extLst>
              <a:ext uri="{FF2B5EF4-FFF2-40B4-BE49-F238E27FC236}">
                <a16:creationId xmlns:a16="http://schemas.microsoft.com/office/drawing/2014/main" id="{F3080210-B092-436F-8212-0CC4083728B4}"/>
              </a:ext>
            </a:extLst>
          </p:cNvPr>
          <p:cNvGrpSpPr/>
          <p:nvPr/>
        </p:nvGrpSpPr>
        <p:grpSpPr>
          <a:xfrm>
            <a:off x="596168" y="1121112"/>
            <a:ext cx="10764950" cy="5035113"/>
            <a:chOff x="848515" y="1028700"/>
            <a:chExt cx="10764950" cy="5035113"/>
          </a:xfrm>
        </p:grpSpPr>
        <p:grpSp>
          <p:nvGrpSpPr>
            <p:cNvPr id="36" name="Group 3">
              <a:extLst>
                <a:ext uri="{FF2B5EF4-FFF2-40B4-BE49-F238E27FC236}">
                  <a16:creationId xmlns:a16="http://schemas.microsoft.com/office/drawing/2014/main" id="{F244C4D6-D222-4BFB-BA84-B87F28024366}"/>
                </a:ext>
              </a:extLst>
            </p:cNvPr>
            <p:cNvGrpSpPr/>
            <p:nvPr/>
          </p:nvGrpSpPr>
          <p:grpSpPr>
            <a:xfrm>
              <a:off x="848515" y="4467444"/>
              <a:ext cx="5132957" cy="1596369"/>
              <a:chOff x="-546679" y="1968338"/>
              <a:chExt cx="5132957" cy="1028613"/>
            </a:xfrm>
            <a:solidFill>
              <a:srgbClr val="92D050"/>
            </a:solidFill>
          </p:grpSpPr>
          <p:sp>
            <p:nvSpPr>
              <p:cNvPr id="49" name="Block Arc 19">
                <a:extLst>
                  <a:ext uri="{FF2B5EF4-FFF2-40B4-BE49-F238E27FC236}">
                    <a16:creationId xmlns:a16="http://schemas.microsoft.com/office/drawing/2014/main" id="{F632F76F-2D06-4AB3-9B5C-50180D025D5A}"/>
                  </a:ext>
                </a:extLst>
              </p:cNvPr>
              <p:cNvSpPr/>
              <p:nvPr/>
            </p:nvSpPr>
            <p:spPr>
              <a:xfrm>
                <a:off x="-546679" y="1968338"/>
                <a:ext cx="1026000" cy="1026000"/>
              </a:xfrm>
              <a:prstGeom prst="blockArc">
                <a:avLst>
                  <a:gd name="adj1" fmla="val 5349198"/>
                  <a:gd name="adj2" fmla="val 15897735"/>
                  <a:gd name="adj3" fmla="val 7790"/>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solidFill>
                    <a:schemeClr val="tx1"/>
                  </a:solidFill>
                </a:endParaRPr>
              </a:p>
            </p:txBody>
          </p:sp>
          <p:sp>
            <p:nvSpPr>
              <p:cNvPr id="51" name="Rectangle 20">
                <a:extLst>
                  <a:ext uri="{FF2B5EF4-FFF2-40B4-BE49-F238E27FC236}">
                    <a16:creationId xmlns:a16="http://schemas.microsoft.com/office/drawing/2014/main" id="{FF46B724-5E1B-4163-91A7-3DCB2CE0771C}"/>
                  </a:ext>
                </a:extLst>
              </p:cNvPr>
              <p:cNvSpPr/>
              <p:nvPr/>
            </p:nvSpPr>
            <p:spPr>
              <a:xfrm>
                <a:off x="-93722" y="1968338"/>
                <a:ext cx="4680000" cy="51446"/>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sp>
            <p:nvSpPr>
              <p:cNvPr id="52" name="Rectangle 21">
                <a:extLst>
                  <a:ext uri="{FF2B5EF4-FFF2-40B4-BE49-F238E27FC236}">
                    <a16:creationId xmlns:a16="http://schemas.microsoft.com/office/drawing/2014/main" id="{993FBD09-6E9A-41A7-B4BC-B7288EA68978}"/>
                  </a:ext>
                </a:extLst>
              </p:cNvPr>
              <p:cNvSpPr/>
              <p:nvPr/>
            </p:nvSpPr>
            <p:spPr>
              <a:xfrm>
                <a:off x="-36573" y="2945505"/>
                <a:ext cx="3600000" cy="51446"/>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grpSp>
        <p:grpSp>
          <p:nvGrpSpPr>
            <p:cNvPr id="27" name="Group 3">
              <a:extLst>
                <a:ext uri="{FF2B5EF4-FFF2-40B4-BE49-F238E27FC236}">
                  <a16:creationId xmlns:a16="http://schemas.microsoft.com/office/drawing/2014/main" id="{C0790D5C-37DA-4F37-BF0E-EAC43011CF39}"/>
                </a:ext>
              </a:extLst>
            </p:cNvPr>
            <p:cNvGrpSpPr/>
            <p:nvPr/>
          </p:nvGrpSpPr>
          <p:grpSpPr>
            <a:xfrm>
              <a:off x="851505" y="1247870"/>
              <a:ext cx="5132957" cy="1600438"/>
              <a:chOff x="-546679" y="1968338"/>
              <a:chExt cx="5132957" cy="1028614"/>
            </a:xfrm>
            <a:solidFill>
              <a:schemeClr val="accent1"/>
            </a:solidFill>
          </p:grpSpPr>
          <p:sp>
            <p:nvSpPr>
              <p:cNvPr id="43" name="Block Arc 19">
                <a:extLst>
                  <a:ext uri="{FF2B5EF4-FFF2-40B4-BE49-F238E27FC236}">
                    <a16:creationId xmlns:a16="http://schemas.microsoft.com/office/drawing/2014/main" id="{168863F4-AF09-4019-A755-0E30118743FA}"/>
                  </a:ext>
                </a:extLst>
              </p:cNvPr>
              <p:cNvSpPr/>
              <p:nvPr/>
            </p:nvSpPr>
            <p:spPr>
              <a:xfrm>
                <a:off x="-546679" y="1968338"/>
                <a:ext cx="1026000" cy="1026000"/>
              </a:xfrm>
              <a:prstGeom prst="blockArc">
                <a:avLst>
                  <a:gd name="adj1" fmla="val 5349198"/>
                  <a:gd name="adj2" fmla="val 16535115"/>
                  <a:gd name="adj3" fmla="val 8795"/>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solidFill>
                    <a:schemeClr val="tx1"/>
                  </a:solidFill>
                </a:endParaRPr>
              </a:p>
            </p:txBody>
          </p:sp>
          <p:sp>
            <p:nvSpPr>
              <p:cNvPr id="44" name="Rectangle 20">
                <a:extLst>
                  <a:ext uri="{FF2B5EF4-FFF2-40B4-BE49-F238E27FC236}">
                    <a16:creationId xmlns:a16="http://schemas.microsoft.com/office/drawing/2014/main" id="{75FB2A58-4B9A-4C78-B939-13E3C5C28D53}"/>
                  </a:ext>
                </a:extLst>
              </p:cNvPr>
              <p:cNvSpPr/>
              <p:nvPr/>
            </p:nvSpPr>
            <p:spPr>
              <a:xfrm>
                <a:off x="-93722" y="1968338"/>
                <a:ext cx="4680000" cy="7351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sp>
            <p:nvSpPr>
              <p:cNvPr id="45" name="Rectangle 21">
                <a:extLst>
                  <a:ext uri="{FF2B5EF4-FFF2-40B4-BE49-F238E27FC236}">
                    <a16:creationId xmlns:a16="http://schemas.microsoft.com/office/drawing/2014/main" id="{0D5CAD7C-36BE-45E6-8F94-EA99548AF7FC}"/>
                  </a:ext>
                </a:extLst>
              </p:cNvPr>
              <p:cNvSpPr/>
              <p:nvPr/>
            </p:nvSpPr>
            <p:spPr>
              <a:xfrm>
                <a:off x="-36573" y="2933220"/>
                <a:ext cx="3600000" cy="63732"/>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grpSp>
        <p:grpSp>
          <p:nvGrpSpPr>
            <p:cNvPr id="29" name="Group 5">
              <a:extLst>
                <a:ext uri="{FF2B5EF4-FFF2-40B4-BE49-F238E27FC236}">
                  <a16:creationId xmlns:a16="http://schemas.microsoft.com/office/drawing/2014/main" id="{A253E426-F870-4CE6-ACD6-946FA9804AF8}"/>
                </a:ext>
              </a:extLst>
            </p:cNvPr>
            <p:cNvGrpSpPr/>
            <p:nvPr/>
          </p:nvGrpSpPr>
          <p:grpSpPr>
            <a:xfrm flipH="1">
              <a:off x="7126608" y="2763079"/>
              <a:ext cx="4486857" cy="1798334"/>
              <a:chOff x="-567704" y="3794692"/>
              <a:chExt cx="4091460" cy="1026000"/>
            </a:xfrm>
            <a:solidFill>
              <a:schemeClr val="accent6">
                <a:lumMod val="60000"/>
                <a:lumOff val="40000"/>
              </a:schemeClr>
            </a:solidFill>
          </p:grpSpPr>
          <p:sp>
            <p:nvSpPr>
              <p:cNvPr id="37" name="Block Arc 13">
                <a:extLst>
                  <a:ext uri="{FF2B5EF4-FFF2-40B4-BE49-F238E27FC236}">
                    <a16:creationId xmlns:a16="http://schemas.microsoft.com/office/drawing/2014/main" id="{DE78CCDF-B61B-4463-96BF-2B678B50EFE4}"/>
                  </a:ext>
                </a:extLst>
              </p:cNvPr>
              <p:cNvSpPr/>
              <p:nvPr/>
            </p:nvSpPr>
            <p:spPr>
              <a:xfrm>
                <a:off x="-567704" y="3794692"/>
                <a:ext cx="968812" cy="1026000"/>
              </a:xfrm>
              <a:prstGeom prst="blockArc">
                <a:avLst>
                  <a:gd name="adj1" fmla="val 5349198"/>
                  <a:gd name="adj2" fmla="val 16478463"/>
                  <a:gd name="adj3" fmla="val 1001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8" name="Rectangle 14">
                <a:extLst>
                  <a:ext uri="{FF2B5EF4-FFF2-40B4-BE49-F238E27FC236}">
                    <a16:creationId xmlns:a16="http://schemas.microsoft.com/office/drawing/2014/main" id="{BC938563-8A21-476E-80E7-2C86029E8BD4}"/>
                  </a:ext>
                </a:extLst>
              </p:cNvPr>
              <p:cNvSpPr/>
              <p:nvPr/>
            </p:nvSpPr>
            <p:spPr>
              <a:xfrm>
                <a:off x="-76244" y="3794982"/>
                <a:ext cx="3600000" cy="663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9" name="Rectangle 15">
                <a:extLst>
                  <a:ext uri="{FF2B5EF4-FFF2-40B4-BE49-F238E27FC236}">
                    <a16:creationId xmlns:a16="http://schemas.microsoft.com/office/drawing/2014/main" id="{CBC69D54-DCB1-4F41-B797-7DAAAAED1F6E}"/>
                  </a:ext>
                </a:extLst>
              </p:cNvPr>
              <p:cNvSpPr/>
              <p:nvPr/>
            </p:nvSpPr>
            <p:spPr>
              <a:xfrm>
                <a:off x="-121175" y="4749552"/>
                <a:ext cx="3600000" cy="663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31" name="Rectangle 7">
              <a:extLst>
                <a:ext uri="{FF2B5EF4-FFF2-40B4-BE49-F238E27FC236}">
                  <a16:creationId xmlns:a16="http://schemas.microsoft.com/office/drawing/2014/main" id="{7E6D5AE3-E942-4F0A-ADCA-8D4F653FA200}"/>
                </a:ext>
              </a:extLst>
            </p:cNvPr>
            <p:cNvSpPr/>
            <p:nvPr/>
          </p:nvSpPr>
          <p:spPr>
            <a:xfrm>
              <a:off x="4952335" y="2465821"/>
              <a:ext cx="2160240" cy="601656"/>
            </a:xfrm>
            <a:prstGeom prst="rect">
              <a:avLst/>
            </a:prstGeom>
            <a:solidFill>
              <a:schemeClr val="accent6">
                <a:lumMod val="60000"/>
                <a:lumOff val="40000"/>
              </a:schemeClr>
            </a:solidFill>
            <a:ln>
              <a:solidFill>
                <a:schemeClr val="accent6">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s-EC" altLang="ko-KR" sz="2700" b="1" dirty="0"/>
                <a:t>Objetivo 4</a:t>
              </a:r>
              <a:endParaRPr lang="ko-KR" altLang="en-US" sz="2700" b="1" dirty="0"/>
            </a:p>
          </p:txBody>
        </p:sp>
        <p:sp>
          <p:nvSpPr>
            <p:cNvPr id="2" name="CuadroTexto 1">
              <a:extLst>
                <a:ext uri="{FF2B5EF4-FFF2-40B4-BE49-F238E27FC236}">
                  <a16:creationId xmlns:a16="http://schemas.microsoft.com/office/drawing/2014/main" id="{E50BBA23-930A-4035-8EDE-5595EAE5907F}"/>
                </a:ext>
              </a:extLst>
            </p:cNvPr>
            <p:cNvSpPr txBox="1"/>
            <p:nvPr/>
          </p:nvSpPr>
          <p:spPr>
            <a:xfrm>
              <a:off x="1108894" y="2884337"/>
              <a:ext cx="3924215" cy="1600438"/>
            </a:xfrm>
            <a:prstGeom prst="rect">
              <a:avLst/>
            </a:prstGeom>
            <a:noFill/>
          </p:spPr>
          <p:txBody>
            <a:bodyPr wrap="square" rtlCol="0">
              <a:spAutoFit/>
            </a:bodyPr>
            <a:lstStyle/>
            <a:p>
              <a:r>
                <a:rPr lang="es-EC" sz="1600" dirty="0">
                  <a:solidFill>
                    <a:srgbClr val="000000"/>
                  </a:solidFill>
                  <a:latin typeface="Times New Roman" panose="02020603050405020304" pitchFamily="18" charset="0"/>
                </a:rPr>
                <a:t>Categorizar los costos de los servicios de FINTECH, de acuerdo con los parámetros de frecuencia, para determinar el uso por parte de las personas naturales en relación de dependencia del Distrito Metropolitano de Quito en el I Cuatrimestre del año 2020.</a:t>
              </a:r>
              <a:r>
                <a:rPr lang="es-EC"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2" name="Rectangle 8">
              <a:extLst>
                <a:ext uri="{FF2B5EF4-FFF2-40B4-BE49-F238E27FC236}">
                  <a16:creationId xmlns:a16="http://schemas.microsoft.com/office/drawing/2014/main" id="{AF5E2BB0-3286-43DB-A219-A50F08EF738D}"/>
                </a:ext>
              </a:extLst>
            </p:cNvPr>
            <p:cNvSpPr/>
            <p:nvPr/>
          </p:nvSpPr>
          <p:spPr>
            <a:xfrm>
              <a:off x="5000808" y="4218704"/>
              <a:ext cx="2160240" cy="6016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altLang="ko-KR" sz="2700" b="1" dirty="0"/>
                <a:t>Objetivo 5</a:t>
              </a:r>
              <a:endParaRPr lang="ko-KR" altLang="en-US" sz="2700" b="1" dirty="0"/>
            </a:p>
          </p:txBody>
        </p:sp>
        <p:sp>
          <p:nvSpPr>
            <p:cNvPr id="48" name="Rectangle 7">
              <a:extLst>
                <a:ext uri="{FF2B5EF4-FFF2-40B4-BE49-F238E27FC236}">
                  <a16:creationId xmlns:a16="http://schemas.microsoft.com/office/drawing/2014/main" id="{F58E8672-EB3B-4DFE-BD43-279BD4DC75AF}"/>
                </a:ext>
              </a:extLst>
            </p:cNvPr>
            <p:cNvSpPr/>
            <p:nvPr/>
          </p:nvSpPr>
          <p:spPr>
            <a:xfrm>
              <a:off x="4978691" y="1028700"/>
              <a:ext cx="2160240" cy="60165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C" altLang="ko-KR" sz="2700" b="1" dirty="0"/>
                <a:t>Objetivo 3</a:t>
              </a:r>
              <a:endParaRPr lang="ko-KR" altLang="en-US" sz="2700" b="1" dirty="0"/>
            </a:p>
          </p:txBody>
        </p:sp>
        <p:sp>
          <p:nvSpPr>
            <p:cNvPr id="3" name="CuadroTexto 2">
              <a:extLst>
                <a:ext uri="{FF2B5EF4-FFF2-40B4-BE49-F238E27FC236}">
                  <a16:creationId xmlns:a16="http://schemas.microsoft.com/office/drawing/2014/main" id="{4475D50A-2947-42BA-81AF-746F4095A0D1}"/>
                </a:ext>
              </a:extLst>
            </p:cNvPr>
            <p:cNvSpPr txBox="1"/>
            <p:nvPr/>
          </p:nvSpPr>
          <p:spPr>
            <a:xfrm>
              <a:off x="1132618" y="4622629"/>
              <a:ext cx="3819471" cy="1354217"/>
            </a:xfrm>
            <a:prstGeom prst="rect">
              <a:avLst/>
            </a:prstGeom>
            <a:noFill/>
          </p:spPr>
          <p:txBody>
            <a:bodyPr wrap="square" rtlCol="0">
              <a:spAutoFit/>
            </a:bodyPr>
            <a:lstStyle/>
            <a:p>
              <a:r>
                <a:rPr lang="es-EC" sz="1600" dirty="0">
                  <a:solidFill>
                    <a:srgbClr val="000000"/>
                  </a:solidFill>
                  <a:effectLst/>
                  <a:latin typeface="Times New Roman" panose="02020603050405020304" pitchFamily="18" charset="0"/>
                  <a:ea typeface="Calibri" panose="020F0502020204030204" pitchFamily="34" charset="0"/>
                </a:rPr>
                <a:t>Determinar la incidencia de los costos de los servicios FINTECH en el ingreso familiar de las personas en relación de dependencia del Distrito Metropolitano de Quito</a:t>
              </a:r>
              <a:r>
                <a:rPr lang="es-EC" sz="1800" dirty="0">
                  <a:solidFill>
                    <a:srgbClr val="000000"/>
                  </a:solidFill>
                  <a:effectLst/>
                  <a:latin typeface="Times New Roman" panose="02020603050405020304" pitchFamily="18" charset="0"/>
                  <a:ea typeface="Calibri" panose="020F0502020204030204" pitchFamily="34" charset="0"/>
                </a:rPr>
                <a:t>.	</a:t>
              </a:r>
              <a:endParaRPr lang="es-EC" dirty="0"/>
            </a:p>
          </p:txBody>
        </p:sp>
        <p:sp>
          <p:nvSpPr>
            <p:cNvPr id="16" name="CuadroTexto 15">
              <a:extLst>
                <a:ext uri="{FF2B5EF4-FFF2-40B4-BE49-F238E27FC236}">
                  <a16:creationId xmlns:a16="http://schemas.microsoft.com/office/drawing/2014/main" id="{CFC997B0-259D-479B-A936-9E110D077253}"/>
                </a:ext>
              </a:extLst>
            </p:cNvPr>
            <p:cNvSpPr txBox="1"/>
            <p:nvPr/>
          </p:nvSpPr>
          <p:spPr>
            <a:xfrm>
              <a:off x="7252781" y="3138870"/>
              <a:ext cx="4056787" cy="830997"/>
            </a:xfrm>
            <a:prstGeom prst="rect">
              <a:avLst/>
            </a:prstGeom>
            <a:noFill/>
          </p:spPr>
          <p:txBody>
            <a:bodyPr wrap="square" rtlCol="0">
              <a:spAutoFit/>
            </a:bodyPr>
            <a:lstStyle/>
            <a:p>
              <a:r>
                <a:rPr lang="es-EC" sz="1600" b="1" dirty="0">
                  <a:solidFill>
                    <a:srgbClr val="7030A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H5: </a:t>
              </a:r>
              <a:r>
                <a:rPr lang="es-EC" sz="1600" dirty="0">
                  <a:solidFill>
                    <a:srgbClr val="000000"/>
                  </a:solidFill>
                  <a:effectLst/>
                  <a:latin typeface="Times New Roman" panose="02020603050405020304" pitchFamily="18" charset="0"/>
                  <a:ea typeface="Calibri" panose="020F0502020204030204" pitchFamily="34" charset="0"/>
                </a:rPr>
                <a:t>Los gastos de transacción a través de FINTECH corresponden a la frecuencia de uso y no al valor de consumo.</a:t>
              </a:r>
              <a:endParaRPr lang="es-EC" sz="1600" dirty="0"/>
            </a:p>
          </p:txBody>
        </p:sp>
        <p:sp>
          <p:nvSpPr>
            <p:cNvPr id="50" name="CuadroTexto 49">
              <a:extLst>
                <a:ext uri="{FF2B5EF4-FFF2-40B4-BE49-F238E27FC236}">
                  <a16:creationId xmlns:a16="http://schemas.microsoft.com/office/drawing/2014/main" id="{31E14A84-325E-4C6F-B7DF-D4CD0B0D804B}"/>
                </a:ext>
              </a:extLst>
            </p:cNvPr>
            <p:cNvSpPr txBox="1"/>
            <p:nvPr/>
          </p:nvSpPr>
          <p:spPr>
            <a:xfrm>
              <a:off x="7182282" y="5039033"/>
              <a:ext cx="4289654" cy="601511"/>
            </a:xfrm>
            <a:prstGeom prst="rect">
              <a:avLst/>
            </a:prstGeom>
            <a:noFill/>
          </p:spPr>
          <p:txBody>
            <a:bodyPr wrap="square" rtlCol="0">
              <a:spAutoFit/>
            </a:bodyPr>
            <a:lstStyle/>
            <a:p>
              <a:pPr>
                <a:lnSpc>
                  <a:spcPct val="107000"/>
                </a:lnSpc>
                <a:spcAft>
                  <a:spcPts val="600"/>
                </a:spcAft>
              </a:pPr>
              <a:r>
                <a:rPr lang="es-EC" sz="1600" b="1" dirty="0">
                  <a:solidFill>
                    <a:srgbClr val="92D050"/>
                  </a:solidFill>
                  <a:effectLst>
                    <a:outerShdw blurRad="38100" dist="38100" dir="2700000" algn="tl">
                      <a:srgbClr val="000000">
                        <a:alpha val="43137"/>
                      </a:srgbClr>
                    </a:outerShdw>
                  </a:effectLst>
                  <a:latin typeface="Times New Roman" panose="02020603050405020304" pitchFamily="18" charset="0"/>
                </a:rPr>
                <a:t>H6: </a:t>
              </a:r>
              <a:r>
                <a:rPr lang="es-EC" sz="1600" dirty="0">
                  <a:solidFill>
                    <a:srgbClr val="000000"/>
                  </a:solidFill>
                  <a:latin typeface="Times New Roman" panose="02020603050405020304" pitchFamily="18" charset="0"/>
                </a:rPr>
                <a:t>Del ingreso familiar más del 5 % se destina al gasto por transacciones de servicios FINTECH.</a:t>
              </a:r>
            </a:p>
          </p:txBody>
        </p:sp>
        <p:sp>
          <p:nvSpPr>
            <p:cNvPr id="53" name="CuadroTexto 52">
              <a:extLst>
                <a:ext uri="{FF2B5EF4-FFF2-40B4-BE49-F238E27FC236}">
                  <a16:creationId xmlns:a16="http://schemas.microsoft.com/office/drawing/2014/main" id="{9B3552A3-B65C-4BA9-BA22-5361146962B2}"/>
                </a:ext>
              </a:extLst>
            </p:cNvPr>
            <p:cNvSpPr txBox="1"/>
            <p:nvPr/>
          </p:nvSpPr>
          <p:spPr>
            <a:xfrm>
              <a:off x="1124105" y="1356916"/>
              <a:ext cx="3468903" cy="1354217"/>
            </a:xfrm>
            <a:prstGeom prst="rect">
              <a:avLst/>
            </a:prstGeom>
            <a:noFill/>
          </p:spPr>
          <p:txBody>
            <a:bodyPr wrap="square" rtlCol="0">
              <a:spAutoFit/>
            </a:bodyPr>
            <a:lstStyle/>
            <a:p>
              <a:r>
                <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Identificar los servicios de FINTECH del Sistema Financiero Nacional, de acuerdo con las plataformas y medios de acceso, para la categorización de los costos de uso. </a:t>
              </a:r>
              <a:r>
                <a:rPr lang="es-EC"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 name="CuadroTexto 53">
              <a:extLst>
                <a:ext uri="{FF2B5EF4-FFF2-40B4-BE49-F238E27FC236}">
                  <a16:creationId xmlns:a16="http://schemas.microsoft.com/office/drawing/2014/main" id="{2D02C9AA-8FC5-4B38-A1CD-E15EC76D0EEC}"/>
                </a:ext>
              </a:extLst>
            </p:cNvPr>
            <p:cNvSpPr txBox="1"/>
            <p:nvPr/>
          </p:nvSpPr>
          <p:spPr>
            <a:xfrm>
              <a:off x="7160064" y="1158841"/>
              <a:ext cx="4289654" cy="1600438"/>
            </a:xfrm>
            <a:prstGeom prst="rect">
              <a:avLst/>
            </a:prstGeom>
            <a:noFill/>
          </p:spPr>
          <p:txBody>
            <a:bodyPr wrap="square" rtlCol="0">
              <a:spAutoFit/>
            </a:bodyPr>
            <a:lstStyle/>
            <a:p>
              <a:r>
                <a:rPr lang="es-EC" sz="1600" b="1" dirty="0">
                  <a:solidFill>
                    <a:srgbClr val="FFC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H3:</a:t>
              </a:r>
              <a:r>
                <a:rPr lang="es-EC" sz="1600" dirty="0">
                  <a:solidFill>
                    <a:srgbClr val="000000"/>
                  </a:solidFill>
                  <a:effectLst/>
                  <a:latin typeface="Times New Roman" panose="02020603050405020304" pitchFamily="18" charset="0"/>
                  <a:ea typeface="Calibri" panose="020F0502020204030204" pitchFamily="34" charset="0"/>
                </a:rPr>
                <a:t> La mayoría de los encuestados accede a servicios FINTECH a través de su celular.</a:t>
              </a:r>
            </a:p>
            <a:p>
              <a:endParaRPr lang="es-EC" sz="1600" dirty="0">
                <a:solidFill>
                  <a:srgbClr val="000000"/>
                </a:solidFill>
                <a:latin typeface="Times New Roman" panose="02020603050405020304" pitchFamily="18" charset="0"/>
                <a:ea typeface="Calibri" panose="020F0502020204030204" pitchFamily="34" charset="0"/>
              </a:endParaRPr>
            </a:p>
            <a:p>
              <a:r>
                <a:rPr lang="es-EC" sz="1600" b="1" dirty="0">
                  <a:solidFill>
                    <a:srgbClr val="FFC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H4</a:t>
              </a:r>
              <a:r>
                <a:rPr lang="es-EC" sz="1600" dirty="0">
                  <a:solidFill>
                    <a:srgbClr val="000000"/>
                  </a:solidFill>
                  <a:effectLst/>
                  <a:latin typeface="Times New Roman" panose="02020603050405020304" pitchFamily="18" charset="0"/>
                  <a:ea typeface="Calibri" panose="020F0502020204030204" pitchFamily="34" charset="0"/>
                </a:rPr>
                <a:t>: Los servicios FINTECH más utilizados por los encuestados corresponden a transferencias bancarias e interbancarias.</a:t>
              </a:r>
              <a:r>
                <a:rPr lang="es-EC" sz="1800" dirty="0">
                  <a:solidFill>
                    <a:srgbClr val="000000"/>
                  </a:solidFill>
                  <a:effectLst/>
                  <a:latin typeface="Times New Roman" panose="02020603050405020304" pitchFamily="18" charset="0"/>
                  <a:ea typeface="Calibri" panose="020F0502020204030204" pitchFamily="34" charset="0"/>
                </a:rPr>
                <a:t>	</a:t>
              </a:r>
              <a:endParaRPr lang="es-EC" dirty="0"/>
            </a:p>
          </p:txBody>
        </p:sp>
      </p:grpSp>
    </p:spTree>
    <p:extLst>
      <p:ext uri="{BB962C8B-B14F-4D97-AF65-F5344CB8AC3E}">
        <p14:creationId xmlns:p14="http://schemas.microsoft.com/office/powerpoint/2010/main" val="743457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3">
            <a:extLst>
              <a:ext uri="{FF2B5EF4-FFF2-40B4-BE49-F238E27FC236}">
                <a16:creationId xmlns:a16="http://schemas.microsoft.com/office/drawing/2014/main" id="{2AD2A954-433C-4DBC-9BF5-AD789F6182F3}"/>
              </a:ext>
            </a:extLst>
          </p:cNvPr>
          <p:cNvSpPr/>
          <p:nvPr/>
        </p:nvSpPr>
        <p:spPr>
          <a:xfrm>
            <a:off x="528398" y="3686071"/>
            <a:ext cx="1589039" cy="316374"/>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n>
                <a:solidFill>
                  <a:srgbClr val="7030A0"/>
                </a:solidFill>
              </a:ln>
              <a:solidFill>
                <a:srgbClr val="7030A0"/>
              </a:solidFill>
            </a:endParaRPr>
          </a:p>
        </p:txBody>
      </p:sp>
      <p:sp>
        <p:nvSpPr>
          <p:cNvPr id="29" name="Rectangle 3">
            <a:extLst>
              <a:ext uri="{FF2B5EF4-FFF2-40B4-BE49-F238E27FC236}">
                <a16:creationId xmlns:a16="http://schemas.microsoft.com/office/drawing/2014/main" id="{078084F2-22F5-412C-93DE-6FDD259005FF}"/>
              </a:ext>
            </a:extLst>
          </p:cNvPr>
          <p:cNvSpPr/>
          <p:nvPr/>
        </p:nvSpPr>
        <p:spPr>
          <a:xfrm rot="10800000">
            <a:off x="2117437" y="3543521"/>
            <a:ext cx="1589039" cy="316374"/>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n>
                <a:solidFill>
                  <a:srgbClr val="7030A0"/>
                </a:solidFill>
              </a:ln>
              <a:solidFill>
                <a:srgbClr val="7030A0"/>
              </a:solidFill>
            </a:endParaRPr>
          </a:p>
        </p:txBody>
      </p:sp>
      <p:sp>
        <p:nvSpPr>
          <p:cNvPr id="30" name="Rectangle 3">
            <a:extLst>
              <a:ext uri="{FF2B5EF4-FFF2-40B4-BE49-F238E27FC236}">
                <a16:creationId xmlns:a16="http://schemas.microsoft.com/office/drawing/2014/main" id="{CED4EA4B-6144-4B20-8B0E-85056B411270}"/>
              </a:ext>
            </a:extLst>
          </p:cNvPr>
          <p:cNvSpPr/>
          <p:nvPr/>
        </p:nvSpPr>
        <p:spPr>
          <a:xfrm>
            <a:off x="3706477" y="3686071"/>
            <a:ext cx="1589039" cy="316374"/>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n>
                <a:solidFill>
                  <a:srgbClr val="7030A0"/>
                </a:solidFill>
              </a:ln>
              <a:solidFill>
                <a:srgbClr val="7030A0"/>
              </a:solidFill>
            </a:endParaRPr>
          </a:p>
        </p:txBody>
      </p:sp>
      <p:sp>
        <p:nvSpPr>
          <p:cNvPr id="31" name="Rectangle 3">
            <a:extLst>
              <a:ext uri="{FF2B5EF4-FFF2-40B4-BE49-F238E27FC236}">
                <a16:creationId xmlns:a16="http://schemas.microsoft.com/office/drawing/2014/main" id="{68AFC952-437C-4A50-952D-5C164AD2867C}"/>
              </a:ext>
            </a:extLst>
          </p:cNvPr>
          <p:cNvSpPr/>
          <p:nvPr/>
        </p:nvSpPr>
        <p:spPr>
          <a:xfrm rot="10800000">
            <a:off x="5295516" y="3543521"/>
            <a:ext cx="1589039" cy="316374"/>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n>
                <a:solidFill>
                  <a:srgbClr val="7030A0"/>
                </a:solidFill>
              </a:ln>
              <a:solidFill>
                <a:srgbClr val="7030A0"/>
              </a:solidFill>
            </a:endParaRPr>
          </a:p>
        </p:txBody>
      </p:sp>
      <p:sp>
        <p:nvSpPr>
          <p:cNvPr id="32" name="Rectangle 3">
            <a:extLst>
              <a:ext uri="{FF2B5EF4-FFF2-40B4-BE49-F238E27FC236}">
                <a16:creationId xmlns:a16="http://schemas.microsoft.com/office/drawing/2014/main" id="{DB76246F-6B44-4201-B0FB-C0B9DBEDC10B}"/>
              </a:ext>
            </a:extLst>
          </p:cNvPr>
          <p:cNvSpPr/>
          <p:nvPr/>
        </p:nvSpPr>
        <p:spPr>
          <a:xfrm>
            <a:off x="6884554" y="3688690"/>
            <a:ext cx="1589039" cy="316374"/>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n>
                <a:solidFill>
                  <a:srgbClr val="7030A0"/>
                </a:solidFill>
              </a:ln>
              <a:solidFill>
                <a:srgbClr val="7030A0"/>
              </a:solidFill>
            </a:endParaRPr>
          </a:p>
        </p:txBody>
      </p:sp>
      <p:sp>
        <p:nvSpPr>
          <p:cNvPr id="33" name="Rectangle 3">
            <a:extLst>
              <a:ext uri="{FF2B5EF4-FFF2-40B4-BE49-F238E27FC236}">
                <a16:creationId xmlns:a16="http://schemas.microsoft.com/office/drawing/2014/main" id="{A1329EF1-8D1C-4676-96E2-7393D8CC8765}"/>
              </a:ext>
            </a:extLst>
          </p:cNvPr>
          <p:cNvSpPr/>
          <p:nvPr/>
        </p:nvSpPr>
        <p:spPr>
          <a:xfrm rot="10800000">
            <a:off x="8473595" y="3543521"/>
            <a:ext cx="1589039" cy="316374"/>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n>
                <a:solidFill>
                  <a:srgbClr val="7030A0"/>
                </a:solidFill>
              </a:ln>
              <a:solidFill>
                <a:srgbClr val="7030A0"/>
              </a:solidFill>
            </a:endParaRPr>
          </a:p>
        </p:txBody>
      </p:sp>
      <p:sp>
        <p:nvSpPr>
          <p:cNvPr id="35" name="TextBox 10">
            <a:extLst>
              <a:ext uri="{FF2B5EF4-FFF2-40B4-BE49-F238E27FC236}">
                <a16:creationId xmlns:a16="http://schemas.microsoft.com/office/drawing/2014/main" id="{8AB79F14-7F37-4D18-AF4B-9F3F87AD6BC1}"/>
              </a:ext>
            </a:extLst>
          </p:cNvPr>
          <p:cNvSpPr txBox="1"/>
          <p:nvPr/>
        </p:nvSpPr>
        <p:spPr>
          <a:xfrm>
            <a:off x="400163" y="3887363"/>
            <a:ext cx="1113983" cy="584775"/>
          </a:xfrm>
          <a:prstGeom prst="rect">
            <a:avLst/>
          </a:prstGeom>
          <a:noFill/>
        </p:spPr>
        <p:txBody>
          <a:bodyPr wrap="square" rtlCol="0">
            <a:spAutoFit/>
          </a:bodyPr>
          <a:lstStyle/>
          <a:p>
            <a:pPr algn="ctr"/>
            <a:r>
              <a:rPr lang="en-US" altLang="ko-KR" sz="1600" b="1" dirty="0">
                <a:solidFill>
                  <a:schemeClr val="bg2">
                    <a:lumMod val="10000"/>
                  </a:schemeClr>
                </a:solidFill>
                <a:latin typeface="Times New Roman" panose="02020603050405020304" pitchFamily="18" charset="0"/>
                <a:cs typeface="Times New Roman" panose="02020603050405020304" pitchFamily="18" charset="0"/>
              </a:rPr>
              <a:t>SMITH 1776</a:t>
            </a:r>
            <a:endParaRPr lang="ko-KR" altLang="en-US" sz="1600" b="1" dirty="0">
              <a:solidFill>
                <a:schemeClr val="bg2">
                  <a:lumMod val="10000"/>
                </a:schemeClr>
              </a:solidFill>
              <a:latin typeface="Times New Roman" panose="02020603050405020304" pitchFamily="18" charset="0"/>
              <a:cs typeface="Times New Roman" panose="02020603050405020304" pitchFamily="18" charset="0"/>
            </a:endParaRPr>
          </a:p>
        </p:txBody>
      </p:sp>
      <p:grpSp>
        <p:nvGrpSpPr>
          <p:cNvPr id="36" name="Group 11">
            <a:extLst>
              <a:ext uri="{FF2B5EF4-FFF2-40B4-BE49-F238E27FC236}">
                <a16:creationId xmlns:a16="http://schemas.microsoft.com/office/drawing/2014/main" id="{F898F08C-2886-4BDA-AE7A-F99AD0DDE7AA}"/>
              </a:ext>
            </a:extLst>
          </p:cNvPr>
          <p:cNvGrpSpPr/>
          <p:nvPr/>
        </p:nvGrpSpPr>
        <p:grpSpPr>
          <a:xfrm>
            <a:off x="-39912" y="4389501"/>
            <a:ext cx="2649171" cy="1896653"/>
            <a:chOff x="2551258" y="4371768"/>
            <a:chExt cx="2087354" cy="1567137"/>
          </a:xfrm>
        </p:grpSpPr>
        <p:sp>
          <p:nvSpPr>
            <p:cNvPr id="37" name="TextBox 12">
              <a:extLst>
                <a:ext uri="{FF2B5EF4-FFF2-40B4-BE49-F238E27FC236}">
                  <a16:creationId xmlns:a16="http://schemas.microsoft.com/office/drawing/2014/main" id="{A19421FB-686B-4D12-A3BF-0078E274E79C}"/>
                </a:ext>
              </a:extLst>
            </p:cNvPr>
            <p:cNvSpPr txBox="1"/>
            <p:nvPr/>
          </p:nvSpPr>
          <p:spPr>
            <a:xfrm>
              <a:off x="2551258" y="4616520"/>
              <a:ext cx="2038780" cy="1322385"/>
            </a:xfrm>
            <a:prstGeom prst="rect">
              <a:avLst/>
            </a:prstGeom>
            <a:noFill/>
          </p:spPr>
          <p:txBody>
            <a:bodyPr wrap="square" rtlCol="0">
              <a:spAutoFit/>
            </a:bodyPr>
            <a:lstStyle/>
            <a:p>
              <a:pPr lvl="0" algn="ctr"/>
              <a:r>
                <a:rPr lang="es-ES" sz="1400" dirty="0">
                  <a:solidFill>
                    <a:schemeClr val="bg2">
                      <a:lumMod val="10000"/>
                    </a:schemeClr>
                  </a:solidFill>
                  <a:latin typeface="Times New Roman" panose="02020603050405020304" pitchFamily="18" charset="0"/>
                  <a:cs typeface="Times New Roman" panose="02020603050405020304" pitchFamily="18" charset="0"/>
                </a:rPr>
                <a:t>Existen recursos que determinan el precio de todo bien o servicio por el cual es vendido y comprado, a este se adiciona un porcentaje de utilidad.</a:t>
              </a:r>
            </a:p>
          </p:txBody>
        </p:sp>
        <p:sp>
          <p:nvSpPr>
            <p:cNvPr id="38" name="TextBox 13">
              <a:extLst>
                <a:ext uri="{FF2B5EF4-FFF2-40B4-BE49-F238E27FC236}">
                  <a16:creationId xmlns:a16="http://schemas.microsoft.com/office/drawing/2014/main" id="{3334BBEC-B877-44ED-A3B5-8CAD86CAF9EA}"/>
                </a:ext>
              </a:extLst>
            </p:cNvPr>
            <p:cNvSpPr txBox="1"/>
            <p:nvPr/>
          </p:nvSpPr>
          <p:spPr>
            <a:xfrm>
              <a:off x="2816544" y="4371768"/>
              <a:ext cx="1822068" cy="307777"/>
            </a:xfrm>
            <a:prstGeom prst="rect">
              <a:avLst/>
            </a:prstGeom>
            <a:noFill/>
          </p:spPr>
          <p:txBody>
            <a:bodyPr wrap="square" rtlCol="0">
              <a:spAutoFit/>
            </a:bodyPr>
            <a:lstStyle/>
            <a:p>
              <a:pPr lvl="0"/>
              <a:r>
                <a:rPr lang="es-ES" sz="1400" b="1" dirty="0">
                  <a:solidFill>
                    <a:schemeClr val="bg2">
                      <a:lumMod val="10000"/>
                    </a:schemeClr>
                  </a:solidFill>
                  <a:latin typeface="Times New Roman" panose="02020603050405020304" pitchFamily="18" charset="0"/>
                  <a:cs typeface="Times New Roman" panose="02020603050405020304" pitchFamily="18" charset="0"/>
                </a:rPr>
                <a:t>Teoría del Precio</a:t>
              </a:r>
            </a:p>
          </p:txBody>
        </p:sp>
      </p:grpSp>
      <p:sp>
        <p:nvSpPr>
          <p:cNvPr id="39" name="TextBox 14">
            <a:extLst>
              <a:ext uri="{FF2B5EF4-FFF2-40B4-BE49-F238E27FC236}">
                <a16:creationId xmlns:a16="http://schemas.microsoft.com/office/drawing/2014/main" id="{B4FC16DB-A7A6-4125-912D-5774EEAE66A1}"/>
              </a:ext>
            </a:extLst>
          </p:cNvPr>
          <p:cNvSpPr txBox="1"/>
          <p:nvPr/>
        </p:nvSpPr>
        <p:spPr>
          <a:xfrm>
            <a:off x="2187185" y="874282"/>
            <a:ext cx="1449542" cy="615553"/>
          </a:xfrm>
          <a:prstGeom prst="rect">
            <a:avLst/>
          </a:prstGeom>
          <a:noFill/>
        </p:spPr>
        <p:txBody>
          <a:bodyPr wrap="square" rtlCol="0">
            <a:spAutoFit/>
          </a:bodyPr>
          <a:lstStyle/>
          <a:p>
            <a:pPr algn="ctr"/>
            <a:r>
              <a:rPr lang="en-US" altLang="ko-KR" sz="1600" b="1" dirty="0">
                <a:solidFill>
                  <a:schemeClr val="bg2">
                    <a:lumMod val="10000"/>
                  </a:schemeClr>
                </a:solidFill>
                <a:cs typeface="Arial" pitchFamily="34" charset="0"/>
              </a:rPr>
              <a:t>SMITH</a:t>
            </a:r>
          </a:p>
          <a:p>
            <a:pPr algn="ctr"/>
            <a:r>
              <a:rPr lang="en-US" altLang="ko-KR" b="1" dirty="0">
                <a:solidFill>
                  <a:schemeClr val="bg2">
                    <a:lumMod val="10000"/>
                  </a:schemeClr>
                </a:solidFill>
                <a:cs typeface="Arial" pitchFamily="34" charset="0"/>
              </a:rPr>
              <a:t>1776</a:t>
            </a:r>
            <a:endParaRPr lang="ko-KR" altLang="en-US" b="1" dirty="0">
              <a:solidFill>
                <a:schemeClr val="bg2">
                  <a:lumMod val="10000"/>
                </a:schemeClr>
              </a:solidFill>
              <a:cs typeface="Arial" pitchFamily="34" charset="0"/>
            </a:endParaRPr>
          </a:p>
        </p:txBody>
      </p:sp>
      <p:grpSp>
        <p:nvGrpSpPr>
          <p:cNvPr id="40" name="Group 15">
            <a:extLst>
              <a:ext uri="{FF2B5EF4-FFF2-40B4-BE49-F238E27FC236}">
                <a16:creationId xmlns:a16="http://schemas.microsoft.com/office/drawing/2014/main" id="{3357BF7B-DBF0-4F73-BB4F-3B941BD41961}"/>
              </a:ext>
            </a:extLst>
          </p:cNvPr>
          <p:cNvGrpSpPr/>
          <p:nvPr/>
        </p:nvGrpSpPr>
        <p:grpSpPr>
          <a:xfrm>
            <a:off x="1627235" y="1430871"/>
            <a:ext cx="2625605" cy="1477410"/>
            <a:chOff x="2861714" y="4300888"/>
            <a:chExt cx="1945401" cy="1193308"/>
          </a:xfrm>
        </p:grpSpPr>
        <p:sp>
          <p:nvSpPr>
            <p:cNvPr id="41" name="TextBox 16">
              <a:extLst>
                <a:ext uri="{FF2B5EF4-FFF2-40B4-BE49-F238E27FC236}">
                  <a16:creationId xmlns:a16="http://schemas.microsoft.com/office/drawing/2014/main" id="{BC8AA906-EFA9-44DE-8FB8-C4235F635565}"/>
                </a:ext>
              </a:extLst>
            </p:cNvPr>
            <p:cNvSpPr txBox="1"/>
            <p:nvPr/>
          </p:nvSpPr>
          <p:spPr>
            <a:xfrm>
              <a:off x="3116327" y="4549547"/>
              <a:ext cx="1521786" cy="944649"/>
            </a:xfrm>
            <a:prstGeom prst="rect">
              <a:avLst/>
            </a:prstGeom>
            <a:noFill/>
          </p:spPr>
          <p:txBody>
            <a:bodyPr wrap="square" rtlCol="0">
              <a:spAutoFit/>
            </a:bodyPr>
            <a:lstStyle/>
            <a:p>
              <a:pPr lvl="0" algn="ctr"/>
              <a:r>
                <a:rPr lang="es-ES" sz="1400" dirty="0">
                  <a:solidFill>
                    <a:schemeClr val="bg2">
                      <a:lumMod val="10000"/>
                    </a:schemeClr>
                  </a:solidFill>
                  <a:latin typeface="Times New Roman" panose="02020603050405020304" pitchFamily="18" charset="0"/>
                  <a:cs typeface="Times New Roman" panose="02020603050405020304" pitchFamily="18" charset="0"/>
                </a:rPr>
                <a:t>El trabajo tiene un valor monetario medido a partir del esfuerzo y tiempo invertido para su consecución.</a:t>
              </a:r>
            </a:p>
          </p:txBody>
        </p:sp>
        <p:sp>
          <p:nvSpPr>
            <p:cNvPr id="42" name="TextBox 17">
              <a:extLst>
                <a:ext uri="{FF2B5EF4-FFF2-40B4-BE49-F238E27FC236}">
                  <a16:creationId xmlns:a16="http://schemas.microsoft.com/office/drawing/2014/main" id="{3AC2E248-B52A-4423-94BD-91E5239DFECB}"/>
                </a:ext>
              </a:extLst>
            </p:cNvPr>
            <p:cNvSpPr txBox="1"/>
            <p:nvPr/>
          </p:nvSpPr>
          <p:spPr>
            <a:xfrm>
              <a:off x="2861714" y="4300888"/>
              <a:ext cx="1945401" cy="397748"/>
            </a:xfrm>
            <a:prstGeom prst="rect">
              <a:avLst/>
            </a:prstGeom>
            <a:noFill/>
          </p:spPr>
          <p:txBody>
            <a:bodyPr wrap="square" rtlCol="0">
              <a:spAutoFit/>
            </a:bodyPr>
            <a:lstStyle/>
            <a:p>
              <a:pPr lvl="0" algn="ctr"/>
              <a:r>
                <a:rPr lang="es-ES" sz="1400" b="1" dirty="0">
                  <a:solidFill>
                    <a:schemeClr val="bg2">
                      <a:lumMod val="10000"/>
                    </a:schemeClr>
                  </a:solidFill>
                  <a:latin typeface="Times New Roman" panose="02020603050405020304" pitchFamily="18" charset="0"/>
                  <a:cs typeface="Times New Roman" panose="02020603050405020304" pitchFamily="18" charset="0"/>
                </a:rPr>
                <a:t>Teoría</a:t>
              </a:r>
              <a:r>
                <a:rPr lang="es-ES" sz="1200" b="1" dirty="0">
                  <a:solidFill>
                    <a:schemeClr val="bg2">
                      <a:lumMod val="10000"/>
                    </a:schemeClr>
                  </a:solidFill>
                  <a:latin typeface="Times New Roman" panose="02020603050405020304" pitchFamily="18" charset="0"/>
                  <a:cs typeface="Times New Roman" panose="02020603050405020304" pitchFamily="18" charset="0"/>
                </a:rPr>
                <a:t> del Valor del Trabajo</a:t>
              </a:r>
            </a:p>
          </p:txBody>
        </p:sp>
      </p:grpSp>
      <p:sp>
        <p:nvSpPr>
          <p:cNvPr id="45" name="TextBox 20">
            <a:extLst>
              <a:ext uri="{FF2B5EF4-FFF2-40B4-BE49-F238E27FC236}">
                <a16:creationId xmlns:a16="http://schemas.microsoft.com/office/drawing/2014/main" id="{06AD2644-99EA-4BD6-ADED-B370174E87FB}"/>
              </a:ext>
            </a:extLst>
          </p:cNvPr>
          <p:cNvSpPr txBox="1"/>
          <p:nvPr/>
        </p:nvSpPr>
        <p:spPr>
          <a:xfrm>
            <a:off x="3826102" y="4064082"/>
            <a:ext cx="1449542" cy="615553"/>
          </a:xfrm>
          <a:prstGeom prst="rect">
            <a:avLst/>
          </a:prstGeom>
          <a:noFill/>
        </p:spPr>
        <p:txBody>
          <a:bodyPr wrap="square" rtlCol="0">
            <a:spAutoFit/>
          </a:bodyPr>
          <a:lstStyle/>
          <a:p>
            <a:pPr algn="ctr"/>
            <a:r>
              <a:rPr lang="en-US" altLang="ko-KR" sz="1600" b="1" dirty="0">
                <a:solidFill>
                  <a:schemeClr val="bg2">
                    <a:lumMod val="10000"/>
                  </a:schemeClr>
                </a:solidFill>
                <a:cs typeface="Arial" pitchFamily="34" charset="0"/>
              </a:rPr>
              <a:t>KIRK</a:t>
            </a:r>
          </a:p>
          <a:p>
            <a:pPr algn="ctr"/>
            <a:r>
              <a:rPr lang="en-US" altLang="ko-KR" b="1" dirty="0">
                <a:solidFill>
                  <a:schemeClr val="bg2">
                    <a:lumMod val="10000"/>
                  </a:schemeClr>
                </a:solidFill>
                <a:cs typeface="Arial" pitchFamily="34" charset="0"/>
              </a:rPr>
              <a:t>1920</a:t>
            </a:r>
            <a:endParaRPr lang="ko-KR" altLang="en-US" b="1" dirty="0">
              <a:solidFill>
                <a:schemeClr val="bg2">
                  <a:lumMod val="10000"/>
                </a:schemeClr>
              </a:solidFill>
              <a:cs typeface="Arial" pitchFamily="34" charset="0"/>
            </a:endParaRPr>
          </a:p>
        </p:txBody>
      </p:sp>
      <p:grpSp>
        <p:nvGrpSpPr>
          <p:cNvPr id="46" name="Group 21">
            <a:extLst>
              <a:ext uri="{FF2B5EF4-FFF2-40B4-BE49-F238E27FC236}">
                <a16:creationId xmlns:a16="http://schemas.microsoft.com/office/drawing/2014/main" id="{DEBC1FC9-347A-40C1-BD98-CC6E279C0030}"/>
              </a:ext>
            </a:extLst>
          </p:cNvPr>
          <p:cNvGrpSpPr/>
          <p:nvPr/>
        </p:nvGrpSpPr>
        <p:grpSpPr>
          <a:xfrm>
            <a:off x="3421461" y="4541676"/>
            <a:ext cx="2714811" cy="2269883"/>
            <a:chOff x="3349628" y="4423977"/>
            <a:chExt cx="1812877" cy="1753174"/>
          </a:xfrm>
        </p:grpSpPr>
        <p:sp>
          <p:nvSpPr>
            <p:cNvPr id="47" name="TextBox 22">
              <a:extLst>
                <a:ext uri="{FF2B5EF4-FFF2-40B4-BE49-F238E27FC236}">
                  <a16:creationId xmlns:a16="http://schemas.microsoft.com/office/drawing/2014/main" id="{FC2296E8-D6F2-48DB-9ECA-9217388BC03D}"/>
                </a:ext>
              </a:extLst>
            </p:cNvPr>
            <p:cNvSpPr txBox="1"/>
            <p:nvPr/>
          </p:nvSpPr>
          <p:spPr>
            <a:xfrm>
              <a:off x="3349628" y="4608231"/>
              <a:ext cx="1521786" cy="1568920"/>
            </a:xfrm>
            <a:prstGeom prst="rect">
              <a:avLst/>
            </a:prstGeom>
            <a:noFill/>
          </p:spPr>
          <p:txBody>
            <a:bodyPr wrap="square" rtlCol="0">
              <a:spAutoFit/>
            </a:bodyPr>
            <a:lstStyle/>
            <a:p>
              <a:pPr lvl="0" algn="ctr"/>
              <a:r>
                <a:rPr lang="es-ES" sz="1400" dirty="0">
                  <a:solidFill>
                    <a:schemeClr val="bg2">
                      <a:lumMod val="10000"/>
                    </a:schemeClr>
                  </a:solidFill>
                  <a:latin typeface="Times New Roman" panose="02020603050405020304" pitchFamily="18" charset="0"/>
                  <a:cs typeface="Times New Roman" panose="02020603050405020304" pitchFamily="18" charset="0"/>
                </a:rPr>
                <a:t>Toma de decisiones financieras a partir de las necesidades personales y de sus condiciones de financiamiento.</a:t>
              </a:r>
            </a:p>
          </p:txBody>
        </p:sp>
        <p:sp>
          <p:nvSpPr>
            <p:cNvPr id="48" name="TextBox 23">
              <a:extLst>
                <a:ext uri="{FF2B5EF4-FFF2-40B4-BE49-F238E27FC236}">
                  <a16:creationId xmlns:a16="http://schemas.microsoft.com/office/drawing/2014/main" id="{2DCC4534-2381-4845-A48F-0084F07C6C91}"/>
                </a:ext>
              </a:extLst>
            </p:cNvPr>
            <p:cNvSpPr txBox="1"/>
            <p:nvPr/>
          </p:nvSpPr>
          <p:spPr>
            <a:xfrm>
              <a:off x="3618526" y="4423977"/>
              <a:ext cx="1543979" cy="213944"/>
            </a:xfrm>
            <a:prstGeom prst="rect">
              <a:avLst/>
            </a:prstGeom>
            <a:noFill/>
          </p:spPr>
          <p:txBody>
            <a:bodyPr wrap="square" rtlCol="0">
              <a:spAutoFit/>
            </a:bodyPr>
            <a:lstStyle/>
            <a:p>
              <a:pPr lvl="0"/>
              <a:r>
                <a:rPr lang="es-ES" sz="1200" b="1" dirty="0">
                  <a:solidFill>
                    <a:schemeClr val="bg2">
                      <a:lumMod val="10000"/>
                    </a:schemeClr>
                  </a:solidFill>
                  <a:latin typeface="Times New Roman" panose="02020603050405020304" pitchFamily="18" charset="0"/>
                  <a:cs typeface="Times New Roman" panose="02020603050405020304" pitchFamily="18" charset="0"/>
                </a:rPr>
                <a:t>Finanzas Personales </a:t>
              </a:r>
            </a:p>
          </p:txBody>
        </p:sp>
      </p:grpSp>
      <p:sp>
        <p:nvSpPr>
          <p:cNvPr id="49" name="Oval 24">
            <a:extLst>
              <a:ext uri="{FF2B5EF4-FFF2-40B4-BE49-F238E27FC236}">
                <a16:creationId xmlns:a16="http://schemas.microsoft.com/office/drawing/2014/main" id="{2DD2FBD0-3977-45B8-B903-833C4E4B5C3C}"/>
              </a:ext>
            </a:extLst>
          </p:cNvPr>
          <p:cNvSpPr>
            <a:spLocks noChangeAspect="1"/>
          </p:cNvSpPr>
          <p:nvPr/>
        </p:nvSpPr>
        <p:spPr>
          <a:xfrm>
            <a:off x="7297693" y="2669267"/>
            <a:ext cx="731520" cy="73152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0" name="TextBox 25">
            <a:extLst>
              <a:ext uri="{FF2B5EF4-FFF2-40B4-BE49-F238E27FC236}">
                <a16:creationId xmlns:a16="http://schemas.microsoft.com/office/drawing/2014/main" id="{22BDB0B0-AFDD-4000-AEB3-2797EC0262B0}"/>
              </a:ext>
            </a:extLst>
          </p:cNvPr>
          <p:cNvSpPr txBox="1"/>
          <p:nvPr/>
        </p:nvSpPr>
        <p:spPr>
          <a:xfrm>
            <a:off x="6834816" y="3976605"/>
            <a:ext cx="1771455" cy="615553"/>
          </a:xfrm>
          <a:prstGeom prst="rect">
            <a:avLst/>
          </a:prstGeom>
          <a:noFill/>
        </p:spPr>
        <p:txBody>
          <a:bodyPr wrap="square" rtlCol="0">
            <a:spAutoFit/>
          </a:bodyPr>
          <a:lstStyle/>
          <a:p>
            <a:pPr algn="ctr"/>
            <a:r>
              <a:rPr lang="es-EC" sz="1600" b="1" dirty="0">
                <a:solidFill>
                  <a:schemeClr val="bg2">
                    <a:lumMod val="10000"/>
                  </a:schemeClr>
                </a:solidFill>
                <a:effectLst/>
                <a:latin typeface="Times New Roman" panose="02020603050405020304" pitchFamily="18" charset="0"/>
                <a:ea typeface="Calibri" panose="020F0502020204030204" pitchFamily="34" charset="0"/>
              </a:rPr>
              <a:t>DUESEMBERRY</a:t>
            </a:r>
            <a:r>
              <a:rPr lang="es-EC" sz="1600" dirty="0">
                <a:solidFill>
                  <a:schemeClr val="bg2">
                    <a:lumMod val="10000"/>
                  </a:schemeClr>
                </a:solidFill>
                <a:effectLst/>
                <a:latin typeface="Times New Roman" panose="02020603050405020304" pitchFamily="18" charset="0"/>
                <a:ea typeface="Calibri" panose="020F0502020204030204" pitchFamily="34" charset="0"/>
              </a:rPr>
              <a:t> </a:t>
            </a:r>
            <a:endParaRPr lang="en-US" altLang="ko-KR" sz="1600" b="1" dirty="0">
              <a:solidFill>
                <a:schemeClr val="bg2">
                  <a:lumMod val="10000"/>
                </a:schemeClr>
              </a:solidFill>
              <a:cs typeface="Arial" pitchFamily="34" charset="0"/>
            </a:endParaRPr>
          </a:p>
          <a:p>
            <a:pPr algn="ctr"/>
            <a:r>
              <a:rPr lang="en-US" altLang="ko-KR" b="1" dirty="0">
                <a:solidFill>
                  <a:schemeClr val="bg2">
                    <a:lumMod val="10000"/>
                  </a:schemeClr>
                </a:solidFill>
                <a:cs typeface="Arial" pitchFamily="34" charset="0"/>
              </a:rPr>
              <a:t>1949</a:t>
            </a:r>
            <a:endParaRPr lang="ko-KR" altLang="en-US" b="1" dirty="0">
              <a:solidFill>
                <a:schemeClr val="bg2">
                  <a:lumMod val="10000"/>
                </a:schemeClr>
              </a:solidFill>
              <a:cs typeface="Arial" pitchFamily="34" charset="0"/>
            </a:endParaRPr>
          </a:p>
        </p:txBody>
      </p:sp>
      <p:grpSp>
        <p:nvGrpSpPr>
          <p:cNvPr id="51" name="Group 26">
            <a:extLst>
              <a:ext uri="{FF2B5EF4-FFF2-40B4-BE49-F238E27FC236}">
                <a16:creationId xmlns:a16="http://schemas.microsoft.com/office/drawing/2014/main" id="{4C18C6CD-B620-420A-8F64-788E871A39A4}"/>
              </a:ext>
            </a:extLst>
          </p:cNvPr>
          <p:cNvGrpSpPr/>
          <p:nvPr/>
        </p:nvGrpSpPr>
        <p:grpSpPr>
          <a:xfrm>
            <a:off x="6536076" y="4502726"/>
            <a:ext cx="2611259" cy="1495381"/>
            <a:chOff x="3282572" y="4311889"/>
            <a:chExt cx="1606099" cy="1289800"/>
          </a:xfrm>
        </p:grpSpPr>
        <p:sp>
          <p:nvSpPr>
            <p:cNvPr id="52" name="TextBox 27">
              <a:extLst>
                <a:ext uri="{FF2B5EF4-FFF2-40B4-BE49-F238E27FC236}">
                  <a16:creationId xmlns:a16="http://schemas.microsoft.com/office/drawing/2014/main" id="{F14C6750-1C75-4ECF-8AA0-A0B316070C60}"/>
                </a:ext>
              </a:extLst>
            </p:cNvPr>
            <p:cNvSpPr txBox="1"/>
            <p:nvPr/>
          </p:nvSpPr>
          <p:spPr>
            <a:xfrm>
              <a:off x="3282572" y="4592925"/>
              <a:ext cx="1573417" cy="1008764"/>
            </a:xfrm>
            <a:prstGeom prst="rect">
              <a:avLst/>
            </a:prstGeom>
            <a:noFill/>
          </p:spPr>
          <p:txBody>
            <a:bodyPr wrap="square" rtlCol="0">
              <a:spAutoFit/>
            </a:bodyPr>
            <a:lstStyle/>
            <a:p>
              <a:pPr lvl="0" algn="ctr"/>
              <a:r>
                <a:rPr lang="es-ES" sz="1400" dirty="0">
                  <a:solidFill>
                    <a:schemeClr val="bg2">
                      <a:lumMod val="10000"/>
                    </a:schemeClr>
                  </a:solidFill>
                  <a:latin typeface="Times New Roman" panose="02020603050405020304" pitchFamily="18" charset="0"/>
                  <a:cs typeface="Times New Roman" panose="02020603050405020304" pitchFamily="18" charset="0"/>
                </a:rPr>
                <a:t>Establece que el ingreso está en relación al consumo. Quien más ingresos percibe más gasta, mientras quien menos ingresos percibe gasta menos.</a:t>
              </a:r>
            </a:p>
          </p:txBody>
        </p:sp>
        <p:sp>
          <p:nvSpPr>
            <p:cNvPr id="53" name="TextBox 28">
              <a:extLst>
                <a:ext uri="{FF2B5EF4-FFF2-40B4-BE49-F238E27FC236}">
                  <a16:creationId xmlns:a16="http://schemas.microsoft.com/office/drawing/2014/main" id="{B05BBCEA-87FF-4A2E-924C-129183F14333}"/>
                </a:ext>
              </a:extLst>
            </p:cNvPr>
            <p:cNvSpPr txBox="1"/>
            <p:nvPr/>
          </p:nvSpPr>
          <p:spPr>
            <a:xfrm>
              <a:off x="3344692" y="4311889"/>
              <a:ext cx="1543979" cy="451289"/>
            </a:xfrm>
            <a:prstGeom prst="rect">
              <a:avLst/>
            </a:prstGeom>
            <a:noFill/>
          </p:spPr>
          <p:txBody>
            <a:bodyPr wrap="square" rtlCol="0">
              <a:spAutoFit/>
            </a:bodyPr>
            <a:lstStyle/>
            <a:p>
              <a:pPr lvl="0"/>
              <a:r>
                <a:rPr lang="es-ES" sz="1400" b="1" dirty="0">
                  <a:solidFill>
                    <a:schemeClr val="bg2">
                      <a:lumMod val="10000"/>
                    </a:schemeClr>
                  </a:solidFill>
                  <a:latin typeface="Times New Roman" panose="02020603050405020304" pitchFamily="18" charset="0"/>
                  <a:cs typeface="Times New Roman" panose="02020603050405020304" pitchFamily="18" charset="0"/>
                </a:rPr>
                <a:t>Teoría del Ingreso Relativo </a:t>
              </a:r>
            </a:p>
          </p:txBody>
        </p:sp>
      </p:grpSp>
      <p:sp>
        <p:nvSpPr>
          <p:cNvPr id="54" name="TextBox 29">
            <a:extLst>
              <a:ext uri="{FF2B5EF4-FFF2-40B4-BE49-F238E27FC236}">
                <a16:creationId xmlns:a16="http://schemas.microsoft.com/office/drawing/2014/main" id="{1D40277B-6D2D-4574-BC38-8DB8AFE33D4A}"/>
              </a:ext>
            </a:extLst>
          </p:cNvPr>
          <p:cNvSpPr txBox="1"/>
          <p:nvPr/>
        </p:nvSpPr>
        <p:spPr>
          <a:xfrm>
            <a:off x="5206152" y="621773"/>
            <a:ext cx="1449542" cy="738664"/>
          </a:xfrm>
          <a:prstGeom prst="rect">
            <a:avLst/>
          </a:prstGeom>
          <a:noFill/>
        </p:spPr>
        <p:txBody>
          <a:bodyPr wrap="square" rtlCol="0">
            <a:spAutoFit/>
          </a:bodyPr>
          <a:lstStyle/>
          <a:p>
            <a:pPr algn="ctr"/>
            <a:r>
              <a:rPr lang="en-US" altLang="ko-KR" sz="2400" b="1" dirty="0">
                <a:solidFill>
                  <a:schemeClr val="bg2">
                    <a:lumMod val="10000"/>
                  </a:schemeClr>
                </a:solidFill>
                <a:cs typeface="Arial" pitchFamily="34" charset="0"/>
              </a:rPr>
              <a:t> </a:t>
            </a:r>
            <a:r>
              <a:rPr lang="en-US" altLang="ko-KR" sz="1600" b="1" dirty="0">
                <a:solidFill>
                  <a:schemeClr val="bg2">
                    <a:lumMod val="10000"/>
                  </a:schemeClr>
                </a:solidFill>
                <a:cs typeface="Arial" pitchFamily="34" charset="0"/>
              </a:rPr>
              <a:t>COASE</a:t>
            </a:r>
          </a:p>
          <a:p>
            <a:pPr algn="ctr"/>
            <a:r>
              <a:rPr lang="en-US" altLang="ko-KR" b="1" dirty="0">
                <a:solidFill>
                  <a:schemeClr val="bg2">
                    <a:lumMod val="10000"/>
                  </a:schemeClr>
                </a:solidFill>
                <a:cs typeface="Arial" pitchFamily="34" charset="0"/>
              </a:rPr>
              <a:t>1932</a:t>
            </a:r>
            <a:endParaRPr lang="ko-KR" altLang="en-US" b="1" dirty="0">
              <a:solidFill>
                <a:schemeClr val="bg2">
                  <a:lumMod val="10000"/>
                </a:schemeClr>
              </a:solidFill>
              <a:cs typeface="Arial" pitchFamily="34" charset="0"/>
            </a:endParaRPr>
          </a:p>
        </p:txBody>
      </p:sp>
      <p:grpSp>
        <p:nvGrpSpPr>
          <p:cNvPr id="55" name="Group 30">
            <a:extLst>
              <a:ext uri="{FF2B5EF4-FFF2-40B4-BE49-F238E27FC236}">
                <a16:creationId xmlns:a16="http://schemas.microsoft.com/office/drawing/2014/main" id="{F6985130-F74F-4D95-858A-EB0872D066C5}"/>
              </a:ext>
            </a:extLst>
          </p:cNvPr>
          <p:cNvGrpSpPr/>
          <p:nvPr/>
        </p:nvGrpSpPr>
        <p:grpSpPr>
          <a:xfrm>
            <a:off x="5156910" y="1319854"/>
            <a:ext cx="1953170" cy="2077668"/>
            <a:chOff x="3343992" y="4298527"/>
            <a:chExt cx="1651886" cy="2077668"/>
          </a:xfrm>
        </p:grpSpPr>
        <p:sp>
          <p:nvSpPr>
            <p:cNvPr id="56" name="TextBox 31">
              <a:extLst>
                <a:ext uri="{FF2B5EF4-FFF2-40B4-BE49-F238E27FC236}">
                  <a16:creationId xmlns:a16="http://schemas.microsoft.com/office/drawing/2014/main" id="{85A2FFBF-D92F-46A9-A2C4-5750F7EC1C53}"/>
                </a:ext>
              </a:extLst>
            </p:cNvPr>
            <p:cNvSpPr txBox="1"/>
            <p:nvPr/>
          </p:nvSpPr>
          <p:spPr>
            <a:xfrm>
              <a:off x="3343992" y="4560313"/>
              <a:ext cx="1521786" cy="1815882"/>
            </a:xfrm>
            <a:prstGeom prst="rect">
              <a:avLst/>
            </a:prstGeom>
            <a:noFill/>
          </p:spPr>
          <p:txBody>
            <a:bodyPr wrap="square" rtlCol="0">
              <a:spAutoFit/>
            </a:bodyPr>
            <a:lstStyle/>
            <a:p>
              <a:pPr lvl="0" algn="ctr"/>
              <a:r>
                <a:rPr lang="es-ES" sz="1400" dirty="0">
                  <a:solidFill>
                    <a:schemeClr val="bg2">
                      <a:lumMod val="10000"/>
                    </a:schemeClr>
                  </a:solidFill>
                  <a:latin typeface="Times New Roman" panose="02020603050405020304" pitchFamily="18" charset="0"/>
                  <a:cs typeface="Times New Roman" panose="02020603050405020304" pitchFamily="18" charset="0"/>
                </a:rPr>
                <a:t>Todo bien y servicio en su proceso de producción y/o prestación genera costos para el empresario, los cuales son transferidos al usuario o consumidor </a:t>
              </a:r>
            </a:p>
          </p:txBody>
        </p:sp>
        <p:sp>
          <p:nvSpPr>
            <p:cNvPr id="57" name="TextBox 32">
              <a:extLst>
                <a:ext uri="{FF2B5EF4-FFF2-40B4-BE49-F238E27FC236}">
                  <a16:creationId xmlns:a16="http://schemas.microsoft.com/office/drawing/2014/main" id="{EA784B2B-53FB-47D4-ABAC-5F69C3B8B8AC}"/>
                </a:ext>
              </a:extLst>
            </p:cNvPr>
            <p:cNvSpPr txBox="1"/>
            <p:nvPr/>
          </p:nvSpPr>
          <p:spPr>
            <a:xfrm>
              <a:off x="3451899" y="4298527"/>
              <a:ext cx="1543979" cy="307777"/>
            </a:xfrm>
            <a:prstGeom prst="rect">
              <a:avLst/>
            </a:prstGeom>
            <a:noFill/>
          </p:spPr>
          <p:txBody>
            <a:bodyPr wrap="square" rtlCol="0">
              <a:spAutoFit/>
            </a:bodyPr>
            <a:lstStyle/>
            <a:p>
              <a:pPr lvl="0"/>
              <a:r>
                <a:rPr lang="es-ES" sz="1400" b="1" dirty="0">
                  <a:solidFill>
                    <a:schemeClr val="bg2">
                      <a:lumMod val="10000"/>
                    </a:schemeClr>
                  </a:solidFill>
                  <a:latin typeface="Times New Roman" panose="02020603050405020304" pitchFamily="18" charset="0"/>
                  <a:cs typeface="Times New Roman" panose="02020603050405020304" pitchFamily="18" charset="0"/>
                </a:rPr>
                <a:t>Teoría del Costo </a:t>
              </a:r>
            </a:p>
          </p:txBody>
        </p:sp>
      </p:grpSp>
      <p:sp>
        <p:nvSpPr>
          <p:cNvPr id="58" name="Oval 33">
            <a:extLst>
              <a:ext uri="{FF2B5EF4-FFF2-40B4-BE49-F238E27FC236}">
                <a16:creationId xmlns:a16="http://schemas.microsoft.com/office/drawing/2014/main" id="{6007AB56-9B6D-4F02-8CD2-6B532A4F353B}"/>
              </a:ext>
            </a:extLst>
          </p:cNvPr>
          <p:cNvSpPr>
            <a:spLocks noChangeAspect="1"/>
          </p:cNvSpPr>
          <p:nvPr/>
        </p:nvSpPr>
        <p:spPr>
          <a:xfrm>
            <a:off x="5811252" y="4136965"/>
            <a:ext cx="731520" cy="731520"/>
          </a:xfrm>
          <a:prstGeom prst="ellipse">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9" name="TextBox 34">
            <a:extLst>
              <a:ext uri="{FF2B5EF4-FFF2-40B4-BE49-F238E27FC236}">
                <a16:creationId xmlns:a16="http://schemas.microsoft.com/office/drawing/2014/main" id="{21F00B6C-7174-4ADB-817D-712E2FF314A7}"/>
              </a:ext>
            </a:extLst>
          </p:cNvPr>
          <p:cNvSpPr txBox="1"/>
          <p:nvPr/>
        </p:nvSpPr>
        <p:spPr>
          <a:xfrm>
            <a:off x="10032478" y="3921593"/>
            <a:ext cx="1677376" cy="615553"/>
          </a:xfrm>
          <a:prstGeom prst="rect">
            <a:avLst/>
          </a:prstGeom>
          <a:noFill/>
          <a:ln w="38100">
            <a:solidFill>
              <a:schemeClr val="bg1"/>
            </a:solidFill>
          </a:ln>
        </p:spPr>
        <p:txBody>
          <a:bodyPr wrap="square" rtlCol="0">
            <a:spAutoFit/>
          </a:bodyPr>
          <a:lstStyle/>
          <a:p>
            <a:pPr algn="ctr"/>
            <a:r>
              <a:rPr lang="es-EC" sz="1600" b="1" dirty="0">
                <a:solidFill>
                  <a:schemeClr val="bg2">
                    <a:lumMod val="10000"/>
                  </a:schemeClr>
                </a:solidFill>
                <a:effectLst/>
                <a:latin typeface="Times New Roman" panose="02020603050405020304" pitchFamily="18" charset="0"/>
                <a:ea typeface="Calibri" panose="020F0502020204030204" pitchFamily="34" charset="0"/>
              </a:rPr>
              <a:t>GEORGESCU</a:t>
            </a:r>
            <a:r>
              <a:rPr lang="es-EC" sz="1600" dirty="0">
                <a:solidFill>
                  <a:schemeClr val="bg2">
                    <a:lumMod val="10000"/>
                  </a:schemeClr>
                </a:solidFill>
                <a:effectLst/>
                <a:latin typeface="Times New Roman" panose="02020603050405020304" pitchFamily="18" charset="0"/>
                <a:ea typeface="Calibri" panose="020F0502020204030204" pitchFamily="34" charset="0"/>
              </a:rPr>
              <a:t> </a:t>
            </a:r>
            <a:r>
              <a:rPr lang="en-US" altLang="ko-KR" b="1" dirty="0">
                <a:solidFill>
                  <a:schemeClr val="bg2">
                    <a:lumMod val="10000"/>
                  </a:schemeClr>
                </a:solidFill>
                <a:cs typeface="Arial" pitchFamily="34" charset="0"/>
              </a:rPr>
              <a:t>1976</a:t>
            </a:r>
            <a:endParaRPr lang="ko-KR" altLang="en-US" b="1" dirty="0">
              <a:solidFill>
                <a:schemeClr val="bg2">
                  <a:lumMod val="10000"/>
                </a:schemeClr>
              </a:solidFill>
              <a:cs typeface="Arial" pitchFamily="34" charset="0"/>
            </a:endParaRPr>
          </a:p>
        </p:txBody>
      </p:sp>
      <p:grpSp>
        <p:nvGrpSpPr>
          <p:cNvPr id="60" name="Group 35">
            <a:extLst>
              <a:ext uri="{FF2B5EF4-FFF2-40B4-BE49-F238E27FC236}">
                <a16:creationId xmlns:a16="http://schemas.microsoft.com/office/drawing/2014/main" id="{2A1E19DA-F42C-4F2B-AA10-7EFE78EA4C32}"/>
              </a:ext>
            </a:extLst>
          </p:cNvPr>
          <p:cNvGrpSpPr/>
          <p:nvPr/>
        </p:nvGrpSpPr>
        <p:grpSpPr>
          <a:xfrm>
            <a:off x="9977013" y="4412637"/>
            <a:ext cx="1685002" cy="1569660"/>
            <a:chOff x="2560599" y="4298122"/>
            <a:chExt cx="1543979" cy="745938"/>
          </a:xfrm>
        </p:grpSpPr>
        <p:sp>
          <p:nvSpPr>
            <p:cNvPr id="61" name="TextBox 36">
              <a:extLst>
                <a:ext uri="{FF2B5EF4-FFF2-40B4-BE49-F238E27FC236}">
                  <a16:creationId xmlns:a16="http://schemas.microsoft.com/office/drawing/2014/main" id="{FAC7D154-30BF-4C23-8539-A79ABD304B50}"/>
                </a:ext>
              </a:extLst>
            </p:cNvPr>
            <p:cNvSpPr txBox="1"/>
            <p:nvPr/>
          </p:nvSpPr>
          <p:spPr>
            <a:xfrm>
              <a:off x="2582792" y="4632739"/>
              <a:ext cx="1521786" cy="226410"/>
            </a:xfrm>
            <a:prstGeom prst="rect">
              <a:avLst/>
            </a:prstGeom>
            <a:noFill/>
          </p:spPr>
          <p:txBody>
            <a:bodyPr wrap="square" rtlCol="0">
              <a:spAutoFit/>
            </a:bodyPr>
            <a:lstStyle/>
            <a:p>
              <a:pPr lvl="0"/>
              <a:r>
                <a:rPr lang="es-ES" sz="1200" dirty="0">
                  <a:solidFill>
                    <a:schemeClr val="bg2">
                      <a:lumMod val="10000"/>
                    </a:schemeClr>
                  </a:solidFill>
                  <a:latin typeface="Times New Roman" panose="02020603050405020304" pitchFamily="18" charset="0"/>
                  <a:cs typeface="Times New Roman" panose="02020603050405020304" pitchFamily="18" charset="0"/>
                </a:rPr>
                <a:t> </a:t>
              </a:r>
            </a:p>
          </p:txBody>
        </p:sp>
        <p:sp>
          <p:nvSpPr>
            <p:cNvPr id="62" name="TextBox 37">
              <a:extLst>
                <a:ext uri="{FF2B5EF4-FFF2-40B4-BE49-F238E27FC236}">
                  <a16:creationId xmlns:a16="http://schemas.microsoft.com/office/drawing/2014/main" id="{77118EBA-0AA2-48BE-91F4-EDA335B8EA73}"/>
                </a:ext>
              </a:extLst>
            </p:cNvPr>
            <p:cNvSpPr txBox="1"/>
            <p:nvPr/>
          </p:nvSpPr>
          <p:spPr>
            <a:xfrm>
              <a:off x="2560599" y="4298122"/>
              <a:ext cx="1543979" cy="745938"/>
            </a:xfrm>
            <a:prstGeom prst="rect">
              <a:avLst/>
            </a:prstGeom>
            <a:noFill/>
          </p:spPr>
          <p:txBody>
            <a:bodyPr wrap="square" rtlCol="0">
              <a:spAutoFit/>
            </a:bodyPr>
            <a:lstStyle/>
            <a:p>
              <a:pPr lvl="0"/>
              <a:r>
                <a:rPr lang="es-ES" sz="1200" b="1" dirty="0">
                  <a:solidFill>
                    <a:schemeClr val="bg2">
                      <a:lumMod val="10000"/>
                    </a:schemeClr>
                  </a:solidFill>
                  <a:latin typeface="Times New Roman" panose="02020603050405020304" pitchFamily="18" charset="0"/>
                  <a:cs typeface="Times New Roman" panose="02020603050405020304" pitchFamily="18" charset="0"/>
                </a:rPr>
                <a:t>Teoría del Derrame</a:t>
              </a:r>
            </a:p>
            <a:p>
              <a:pPr lvl="0" algn="ctr"/>
              <a:r>
                <a:rPr lang="es-ES" sz="1400" dirty="0">
                  <a:solidFill>
                    <a:schemeClr val="bg2">
                      <a:lumMod val="10000"/>
                    </a:schemeClr>
                  </a:solidFill>
                  <a:latin typeface="Times New Roman" panose="02020603050405020304" pitchFamily="18" charset="0"/>
                  <a:cs typeface="Times New Roman" panose="02020603050405020304" pitchFamily="18" charset="0"/>
                </a:rPr>
                <a:t>Los ingresos que obtiene una persona mediante su trabajo inciden directamente en su desarrollo. Ahorro.</a:t>
              </a:r>
            </a:p>
          </p:txBody>
        </p:sp>
      </p:grpSp>
      <p:sp>
        <p:nvSpPr>
          <p:cNvPr id="83" name="Parallelogram 15">
            <a:extLst>
              <a:ext uri="{FF2B5EF4-FFF2-40B4-BE49-F238E27FC236}">
                <a16:creationId xmlns:a16="http://schemas.microsoft.com/office/drawing/2014/main" id="{FE7EB634-6352-44BE-A38C-CA6C0D56F707}"/>
              </a:ext>
            </a:extLst>
          </p:cNvPr>
          <p:cNvSpPr/>
          <p:nvPr/>
        </p:nvSpPr>
        <p:spPr>
          <a:xfrm>
            <a:off x="7508147" y="2855192"/>
            <a:ext cx="360126" cy="337607"/>
          </a:xfrm>
          <a:custGeom>
            <a:avLst/>
            <a:gdLst>
              <a:gd name="T0" fmla="*/ 2490 w 13560"/>
              <a:gd name="T1" fmla="*/ 1760 h 12710"/>
              <a:gd name="T2" fmla="*/ 2770 w 13560"/>
              <a:gd name="T3" fmla="*/ 10490 h 12710"/>
              <a:gd name="T4" fmla="*/ 4340 w 13560"/>
              <a:gd name="T5" fmla="*/ 12710 h 12710"/>
              <a:gd name="T6" fmla="*/ 1300 w 13560"/>
              <a:gd name="T7" fmla="*/ 11720 h 12710"/>
              <a:gd name="T8" fmla="*/ 3830 w 13560"/>
              <a:gd name="T9" fmla="*/ 9420 h 12710"/>
              <a:gd name="T10" fmla="*/ 4470 w 13560"/>
              <a:gd name="T11" fmla="*/ 12660 h 12710"/>
              <a:gd name="T12" fmla="*/ 4080 w 13560"/>
              <a:gd name="T13" fmla="*/ 12220 h 12710"/>
              <a:gd name="T14" fmla="*/ 6990 w 13560"/>
              <a:gd name="T15" fmla="*/ 2180 h 12710"/>
              <a:gd name="T16" fmla="*/ 8460 w 13560"/>
              <a:gd name="T17" fmla="*/ 4430 h 12710"/>
              <a:gd name="T18" fmla="*/ 7020 w 13560"/>
              <a:gd name="T19" fmla="*/ 5760 h 12710"/>
              <a:gd name="T20" fmla="*/ 8680 w 13560"/>
              <a:gd name="T21" fmla="*/ 9350 h 12710"/>
              <a:gd name="T22" fmla="*/ 6330 w 13560"/>
              <a:gd name="T23" fmla="*/ 10710 h 12710"/>
              <a:gd name="T24" fmla="*/ 4550 w 13560"/>
              <a:gd name="T25" fmla="*/ 7940 h 12710"/>
              <a:gd name="T26" fmla="*/ 4630 w 13560"/>
              <a:gd name="T27" fmla="*/ 6110 h 12710"/>
              <a:gd name="T28" fmla="*/ 6330 w 13560"/>
              <a:gd name="T29" fmla="*/ 2690 h 12710"/>
              <a:gd name="T30" fmla="*/ 6330 w 13560"/>
              <a:gd name="T31" fmla="*/ 5580 h 12710"/>
              <a:gd name="T32" fmla="*/ 5340 w 13560"/>
              <a:gd name="T33" fmla="*/ 4650 h 12710"/>
              <a:gd name="T34" fmla="*/ 6990 w 13560"/>
              <a:gd name="T35" fmla="*/ 8870 h 12710"/>
              <a:gd name="T36" fmla="*/ 7830 w 13560"/>
              <a:gd name="T37" fmla="*/ 7410 h 12710"/>
              <a:gd name="T38" fmla="*/ 6990 w 13560"/>
              <a:gd name="T39" fmla="*/ 1780 h 12710"/>
              <a:gd name="T40" fmla="*/ 5930 w 13560"/>
              <a:gd name="T41" fmla="*/ 2330 h 12710"/>
              <a:gd name="T42" fmla="*/ 4370 w 13560"/>
              <a:gd name="T43" fmla="*/ 6410 h 12710"/>
              <a:gd name="T44" fmla="*/ 4810 w 13560"/>
              <a:gd name="T45" fmla="*/ 7630 h 12710"/>
              <a:gd name="T46" fmla="*/ 4240 w 13560"/>
              <a:gd name="T47" fmla="*/ 7670 h 12710"/>
              <a:gd name="T48" fmla="*/ 5920 w 13560"/>
              <a:gd name="T49" fmla="*/ 10300 h 12710"/>
              <a:gd name="T50" fmla="*/ 6980 w 13560"/>
              <a:gd name="T51" fmla="*/ 11100 h 12710"/>
              <a:gd name="T52" fmla="*/ 8930 w 13560"/>
              <a:gd name="T53" fmla="*/ 9640 h 12710"/>
              <a:gd name="T54" fmla="*/ 7370 w 13560"/>
              <a:gd name="T55" fmla="*/ 5420 h 12710"/>
              <a:gd name="T56" fmla="*/ 8440 w 13560"/>
              <a:gd name="T57" fmla="*/ 4820 h 12710"/>
              <a:gd name="T58" fmla="*/ 9440 w 13560"/>
              <a:gd name="T59" fmla="*/ 3700 h 12710"/>
              <a:gd name="T60" fmla="*/ 7370 w 13560"/>
              <a:gd name="T61" fmla="*/ 2340 h 12710"/>
              <a:gd name="T62" fmla="*/ 5930 w 13560"/>
              <a:gd name="T63" fmla="*/ 4980 h 12710"/>
              <a:gd name="T64" fmla="*/ 5870 w 13560"/>
              <a:gd name="T65" fmla="*/ 4370 h 12710"/>
              <a:gd name="T66" fmla="*/ 7390 w 13560"/>
              <a:gd name="T67" fmla="*/ 8350 h 12710"/>
              <a:gd name="T68" fmla="*/ 7660 w 13560"/>
              <a:gd name="T69" fmla="*/ 7980 h 12710"/>
              <a:gd name="T70" fmla="*/ 10930 w 13560"/>
              <a:gd name="T71" fmla="*/ 11010 h 12710"/>
              <a:gd name="T72" fmla="*/ 10790 w 13560"/>
              <a:gd name="T73" fmla="*/ 2220 h 12710"/>
              <a:gd name="T74" fmla="*/ 11070 w 13560"/>
              <a:gd name="T75" fmla="*/ 10960 h 12710"/>
              <a:gd name="T76" fmla="*/ 9730 w 13560"/>
              <a:gd name="T77" fmla="*/ 3300 h 12710"/>
              <a:gd name="T78" fmla="*/ 9090 w 13560"/>
              <a:gd name="T79" fmla="*/ 60 h 12710"/>
              <a:gd name="T80" fmla="*/ 12260 w 13560"/>
              <a:gd name="T81" fmla="*/ 1000 h 12710"/>
              <a:gd name="T82" fmla="*/ 9790 w 13560"/>
              <a:gd name="T83" fmla="*/ 3310 h 12710"/>
              <a:gd name="T84" fmla="*/ 11660 w 13560"/>
              <a:gd name="T85" fmla="*/ 1130 h 12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560" h="12710">
                <a:moveTo>
                  <a:pt x="2630" y="10840"/>
                </a:moveTo>
                <a:cubicBezTo>
                  <a:pt x="2580" y="10840"/>
                  <a:pt x="2530" y="10820"/>
                  <a:pt x="2490" y="10780"/>
                </a:cubicBezTo>
                <a:cubicBezTo>
                  <a:pt x="0" y="8300"/>
                  <a:pt x="0" y="4250"/>
                  <a:pt x="2490" y="1760"/>
                </a:cubicBezTo>
                <a:cubicBezTo>
                  <a:pt x="2570" y="1680"/>
                  <a:pt x="2690" y="1680"/>
                  <a:pt x="2770" y="1760"/>
                </a:cubicBezTo>
                <a:cubicBezTo>
                  <a:pt x="2850" y="1840"/>
                  <a:pt x="2850" y="1960"/>
                  <a:pt x="2770" y="2040"/>
                </a:cubicBezTo>
                <a:cubicBezTo>
                  <a:pt x="440" y="4370"/>
                  <a:pt x="440" y="8160"/>
                  <a:pt x="2770" y="10490"/>
                </a:cubicBezTo>
                <a:cubicBezTo>
                  <a:pt x="2850" y="10570"/>
                  <a:pt x="2850" y="10690"/>
                  <a:pt x="2770" y="10770"/>
                </a:cubicBezTo>
                <a:cubicBezTo>
                  <a:pt x="2740" y="10820"/>
                  <a:pt x="2680" y="10840"/>
                  <a:pt x="2630" y="10840"/>
                </a:cubicBezTo>
                <a:close/>
                <a:moveTo>
                  <a:pt x="4340" y="12710"/>
                </a:moveTo>
                <a:cubicBezTo>
                  <a:pt x="4320" y="12710"/>
                  <a:pt x="4300" y="12710"/>
                  <a:pt x="4280" y="12700"/>
                </a:cubicBezTo>
                <a:lnTo>
                  <a:pt x="1440" y="11870"/>
                </a:lnTo>
                <a:cubicBezTo>
                  <a:pt x="1370" y="11850"/>
                  <a:pt x="1320" y="11790"/>
                  <a:pt x="1300" y="11720"/>
                </a:cubicBezTo>
                <a:cubicBezTo>
                  <a:pt x="1280" y="11650"/>
                  <a:pt x="1310" y="11580"/>
                  <a:pt x="1360" y="11530"/>
                </a:cubicBezTo>
                <a:lnTo>
                  <a:pt x="3630" y="9460"/>
                </a:lnTo>
                <a:cubicBezTo>
                  <a:pt x="3680" y="9410"/>
                  <a:pt x="3760" y="9400"/>
                  <a:pt x="3830" y="9420"/>
                </a:cubicBezTo>
                <a:cubicBezTo>
                  <a:pt x="3900" y="9440"/>
                  <a:pt x="3950" y="9500"/>
                  <a:pt x="3960" y="9570"/>
                </a:cubicBezTo>
                <a:lnTo>
                  <a:pt x="4530" y="12470"/>
                </a:lnTo>
                <a:cubicBezTo>
                  <a:pt x="4540" y="12540"/>
                  <a:pt x="4520" y="12610"/>
                  <a:pt x="4470" y="12660"/>
                </a:cubicBezTo>
                <a:cubicBezTo>
                  <a:pt x="4430" y="12690"/>
                  <a:pt x="4390" y="12710"/>
                  <a:pt x="4340" y="12710"/>
                </a:cubicBezTo>
                <a:close/>
                <a:moveTo>
                  <a:pt x="1900" y="11580"/>
                </a:moveTo>
                <a:lnTo>
                  <a:pt x="4080" y="12220"/>
                </a:lnTo>
                <a:lnTo>
                  <a:pt x="3640" y="9990"/>
                </a:lnTo>
                <a:lnTo>
                  <a:pt x="1900" y="11580"/>
                </a:lnTo>
                <a:close/>
                <a:moveTo>
                  <a:pt x="6990" y="2180"/>
                </a:moveTo>
                <a:lnTo>
                  <a:pt x="6990" y="2710"/>
                </a:lnTo>
                <a:cubicBezTo>
                  <a:pt x="7740" y="2760"/>
                  <a:pt x="8460" y="3020"/>
                  <a:pt x="9130" y="3480"/>
                </a:cubicBezTo>
                <a:lnTo>
                  <a:pt x="8460" y="4430"/>
                </a:lnTo>
                <a:cubicBezTo>
                  <a:pt x="8010" y="4110"/>
                  <a:pt x="7520" y="3910"/>
                  <a:pt x="6990" y="3830"/>
                </a:cubicBezTo>
                <a:lnTo>
                  <a:pt x="6990" y="5760"/>
                </a:lnTo>
                <a:lnTo>
                  <a:pt x="7020" y="5760"/>
                </a:lnTo>
                <a:cubicBezTo>
                  <a:pt x="7810" y="5950"/>
                  <a:pt x="8390" y="6200"/>
                  <a:pt x="8760" y="6510"/>
                </a:cubicBezTo>
                <a:cubicBezTo>
                  <a:pt x="9130" y="6830"/>
                  <a:pt x="9320" y="7280"/>
                  <a:pt x="9320" y="7880"/>
                </a:cubicBezTo>
                <a:cubicBezTo>
                  <a:pt x="9320" y="8480"/>
                  <a:pt x="9110" y="8970"/>
                  <a:pt x="8680" y="9350"/>
                </a:cubicBezTo>
                <a:cubicBezTo>
                  <a:pt x="8250" y="9730"/>
                  <a:pt x="7690" y="9930"/>
                  <a:pt x="6990" y="9970"/>
                </a:cubicBezTo>
                <a:lnTo>
                  <a:pt x="6990" y="10710"/>
                </a:lnTo>
                <a:lnTo>
                  <a:pt x="6330" y="10710"/>
                </a:lnTo>
                <a:lnTo>
                  <a:pt x="6330" y="9960"/>
                </a:lnTo>
                <a:cubicBezTo>
                  <a:pt x="5390" y="9860"/>
                  <a:pt x="4550" y="9490"/>
                  <a:pt x="3800" y="8840"/>
                </a:cubicBezTo>
                <a:lnTo>
                  <a:pt x="4550" y="7940"/>
                </a:lnTo>
                <a:cubicBezTo>
                  <a:pt x="5130" y="8440"/>
                  <a:pt x="5720" y="8740"/>
                  <a:pt x="6330" y="8840"/>
                </a:cubicBezTo>
                <a:lnTo>
                  <a:pt x="6330" y="6840"/>
                </a:lnTo>
                <a:cubicBezTo>
                  <a:pt x="5550" y="6650"/>
                  <a:pt x="4990" y="6410"/>
                  <a:pt x="4630" y="6110"/>
                </a:cubicBezTo>
                <a:cubicBezTo>
                  <a:pt x="4270" y="5810"/>
                  <a:pt x="4090" y="5360"/>
                  <a:pt x="4090" y="4770"/>
                </a:cubicBezTo>
                <a:cubicBezTo>
                  <a:pt x="4090" y="4180"/>
                  <a:pt x="4300" y="3690"/>
                  <a:pt x="4710" y="3310"/>
                </a:cubicBezTo>
                <a:cubicBezTo>
                  <a:pt x="5130" y="2930"/>
                  <a:pt x="5670" y="2730"/>
                  <a:pt x="6330" y="2690"/>
                </a:cubicBezTo>
                <a:lnTo>
                  <a:pt x="6330" y="2180"/>
                </a:lnTo>
                <a:lnTo>
                  <a:pt x="6990" y="2180"/>
                </a:lnTo>
                <a:moveTo>
                  <a:pt x="6330" y="5580"/>
                </a:moveTo>
                <a:lnTo>
                  <a:pt x="6330" y="3800"/>
                </a:lnTo>
                <a:cubicBezTo>
                  <a:pt x="6020" y="3830"/>
                  <a:pt x="5780" y="3920"/>
                  <a:pt x="5600" y="4070"/>
                </a:cubicBezTo>
                <a:cubicBezTo>
                  <a:pt x="5420" y="4220"/>
                  <a:pt x="5340" y="4420"/>
                  <a:pt x="5340" y="4650"/>
                </a:cubicBezTo>
                <a:cubicBezTo>
                  <a:pt x="5340" y="4880"/>
                  <a:pt x="5410" y="5060"/>
                  <a:pt x="5550" y="5200"/>
                </a:cubicBezTo>
                <a:cubicBezTo>
                  <a:pt x="5690" y="5320"/>
                  <a:pt x="5950" y="5450"/>
                  <a:pt x="6330" y="5580"/>
                </a:cubicBezTo>
                <a:moveTo>
                  <a:pt x="6990" y="8870"/>
                </a:moveTo>
                <a:cubicBezTo>
                  <a:pt x="7320" y="8840"/>
                  <a:pt x="7580" y="8740"/>
                  <a:pt x="7770" y="8580"/>
                </a:cubicBezTo>
                <a:cubicBezTo>
                  <a:pt x="7960" y="8420"/>
                  <a:pt x="8060" y="8220"/>
                  <a:pt x="8060" y="7980"/>
                </a:cubicBezTo>
                <a:cubicBezTo>
                  <a:pt x="8060" y="7740"/>
                  <a:pt x="7980" y="7550"/>
                  <a:pt x="7830" y="7410"/>
                </a:cubicBezTo>
                <a:cubicBezTo>
                  <a:pt x="7680" y="7270"/>
                  <a:pt x="7400" y="7140"/>
                  <a:pt x="6990" y="7010"/>
                </a:cubicBezTo>
                <a:lnTo>
                  <a:pt x="6990" y="8870"/>
                </a:lnTo>
                <a:close/>
                <a:moveTo>
                  <a:pt x="6990" y="1780"/>
                </a:moveTo>
                <a:lnTo>
                  <a:pt x="6330" y="1780"/>
                </a:lnTo>
                <a:cubicBezTo>
                  <a:pt x="6110" y="1780"/>
                  <a:pt x="5930" y="1960"/>
                  <a:pt x="5930" y="2180"/>
                </a:cubicBezTo>
                <a:lnTo>
                  <a:pt x="5930" y="2330"/>
                </a:lnTo>
                <a:cubicBezTo>
                  <a:pt x="5340" y="2420"/>
                  <a:pt x="4840" y="2650"/>
                  <a:pt x="4440" y="3010"/>
                </a:cubicBezTo>
                <a:cubicBezTo>
                  <a:pt x="3940" y="3460"/>
                  <a:pt x="3690" y="4050"/>
                  <a:pt x="3690" y="4760"/>
                </a:cubicBezTo>
                <a:cubicBezTo>
                  <a:pt x="3690" y="5480"/>
                  <a:pt x="3920" y="6030"/>
                  <a:pt x="4370" y="6410"/>
                </a:cubicBezTo>
                <a:cubicBezTo>
                  <a:pt x="4730" y="6710"/>
                  <a:pt x="5240" y="6950"/>
                  <a:pt x="5930" y="7140"/>
                </a:cubicBezTo>
                <a:lnTo>
                  <a:pt x="5930" y="8310"/>
                </a:lnTo>
                <a:cubicBezTo>
                  <a:pt x="5550" y="8170"/>
                  <a:pt x="5180" y="7950"/>
                  <a:pt x="4810" y="7630"/>
                </a:cubicBezTo>
                <a:cubicBezTo>
                  <a:pt x="4740" y="7570"/>
                  <a:pt x="4640" y="7530"/>
                  <a:pt x="4550" y="7530"/>
                </a:cubicBezTo>
                <a:lnTo>
                  <a:pt x="4520" y="7530"/>
                </a:lnTo>
                <a:cubicBezTo>
                  <a:pt x="4410" y="7540"/>
                  <a:pt x="4310" y="7590"/>
                  <a:pt x="4240" y="7670"/>
                </a:cubicBezTo>
                <a:lnTo>
                  <a:pt x="3490" y="8570"/>
                </a:lnTo>
                <a:cubicBezTo>
                  <a:pt x="3350" y="8740"/>
                  <a:pt x="3370" y="8990"/>
                  <a:pt x="3530" y="9130"/>
                </a:cubicBezTo>
                <a:cubicBezTo>
                  <a:pt x="4240" y="9750"/>
                  <a:pt x="5050" y="10140"/>
                  <a:pt x="5920" y="10300"/>
                </a:cubicBezTo>
                <a:lnTo>
                  <a:pt x="5920" y="10700"/>
                </a:lnTo>
                <a:cubicBezTo>
                  <a:pt x="5920" y="10920"/>
                  <a:pt x="6100" y="11100"/>
                  <a:pt x="6320" y="11100"/>
                </a:cubicBezTo>
                <a:lnTo>
                  <a:pt x="6980" y="11100"/>
                </a:lnTo>
                <a:cubicBezTo>
                  <a:pt x="7200" y="11100"/>
                  <a:pt x="7380" y="10920"/>
                  <a:pt x="7380" y="10700"/>
                </a:cubicBezTo>
                <a:lnTo>
                  <a:pt x="7380" y="10320"/>
                </a:lnTo>
                <a:cubicBezTo>
                  <a:pt x="8000" y="10230"/>
                  <a:pt x="8520" y="10000"/>
                  <a:pt x="8930" y="9640"/>
                </a:cubicBezTo>
                <a:cubicBezTo>
                  <a:pt x="9440" y="9180"/>
                  <a:pt x="9700" y="8590"/>
                  <a:pt x="9700" y="7870"/>
                </a:cubicBezTo>
                <a:cubicBezTo>
                  <a:pt x="9700" y="7150"/>
                  <a:pt x="9470" y="6590"/>
                  <a:pt x="9000" y="6190"/>
                </a:cubicBezTo>
                <a:cubicBezTo>
                  <a:pt x="8620" y="5870"/>
                  <a:pt x="8090" y="5620"/>
                  <a:pt x="7370" y="5420"/>
                </a:cubicBezTo>
                <a:lnTo>
                  <a:pt x="7370" y="4330"/>
                </a:lnTo>
                <a:cubicBezTo>
                  <a:pt x="7660" y="4420"/>
                  <a:pt x="7950" y="4560"/>
                  <a:pt x="8210" y="4750"/>
                </a:cubicBezTo>
                <a:cubicBezTo>
                  <a:pt x="8280" y="4800"/>
                  <a:pt x="8360" y="4820"/>
                  <a:pt x="8440" y="4820"/>
                </a:cubicBezTo>
                <a:cubicBezTo>
                  <a:pt x="8460" y="4820"/>
                  <a:pt x="8480" y="4820"/>
                  <a:pt x="8510" y="4810"/>
                </a:cubicBezTo>
                <a:cubicBezTo>
                  <a:pt x="8610" y="4790"/>
                  <a:pt x="8710" y="4730"/>
                  <a:pt x="8770" y="4650"/>
                </a:cubicBezTo>
                <a:lnTo>
                  <a:pt x="9440" y="3700"/>
                </a:lnTo>
                <a:cubicBezTo>
                  <a:pt x="9500" y="3610"/>
                  <a:pt x="9530" y="3500"/>
                  <a:pt x="9510" y="3400"/>
                </a:cubicBezTo>
                <a:cubicBezTo>
                  <a:pt x="9490" y="3290"/>
                  <a:pt x="9430" y="3200"/>
                  <a:pt x="9340" y="3140"/>
                </a:cubicBezTo>
                <a:cubicBezTo>
                  <a:pt x="8720" y="2720"/>
                  <a:pt x="8060" y="2450"/>
                  <a:pt x="7370" y="2340"/>
                </a:cubicBezTo>
                <a:lnTo>
                  <a:pt x="7370" y="2170"/>
                </a:lnTo>
                <a:cubicBezTo>
                  <a:pt x="7390" y="1960"/>
                  <a:pt x="7210" y="1780"/>
                  <a:pt x="6990" y="1780"/>
                </a:cubicBezTo>
                <a:close/>
                <a:moveTo>
                  <a:pt x="5930" y="4980"/>
                </a:moveTo>
                <a:cubicBezTo>
                  <a:pt x="5870" y="4950"/>
                  <a:pt x="5840" y="4920"/>
                  <a:pt x="5830" y="4910"/>
                </a:cubicBezTo>
                <a:cubicBezTo>
                  <a:pt x="5790" y="4870"/>
                  <a:pt x="5740" y="4810"/>
                  <a:pt x="5740" y="4650"/>
                </a:cubicBezTo>
                <a:cubicBezTo>
                  <a:pt x="5740" y="4530"/>
                  <a:pt x="5780" y="4450"/>
                  <a:pt x="5870" y="4370"/>
                </a:cubicBezTo>
                <a:cubicBezTo>
                  <a:pt x="5890" y="4350"/>
                  <a:pt x="5910" y="4340"/>
                  <a:pt x="5930" y="4320"/>
                </a:cubicBezTo>
                <a:lnTo>
                  <a:pt x="5930" y="4980"/>
                </a:lnTo>
                <a:close/>
                <a:moveTo>
                  <a:pt x="7390" y="8350"/>
                </a:moveTo>
                <a:lnTo>
                  <a:pt x="7390" y="7590"/>
                </a:lnTo>
                <a:cubicBezTo>
                  <a:pt x="7490" y="7640"/>
                  <a:pt x="7540" y="7680"/>
                  <a:pt x="7560" y="7700"/>
                </a:cubicBezTo>
                <a:cubicBezTo>
                  <a:pt x="7600" y="7740"/>
                  <a:pt x="7660" y="7810"/>
                  <a:pt x="7660" y="7980"/>
                </a:cubicBezTo>
                <a:cubicBezTo>
                  <a:pt x="7660" y="8100"/>
                  <a:pt x="7620" y="8190"/>
                  <a:pt x="7520" y="8270"/>
                </a:cubicBezTo>
                <a:cubicBezTo>
                  <a:pt x="7480" y="8300"/>
                  <a:pt x="7440" y="8330"/>
                  <a:pt x="7390" y="8350"/>
                </a:cubicBezTo>
                <a:close/>
                <a:moveTo>
                  <a:pt x="10930" y="11010"/>
                </a:moveTo>
                <a:cubicBezTo>
                  <a:pt x="10880" y="11010"/>
                  <a:pt x="10830" y="10990"/>
                  <a:pt x="10790" y="10950"/>
                </a:cubicBezTo>
                <a:cubicBezTo>
                  <a:pt x="10710" y="10870"/>
                  <a:pt x="10710" y="10750"/>
                  <a:pt x="10790" y="10670"/>
                </a:cubicBezTo>
                <a:cubicBezTo>
                  <a:pt x="13120" y="8340"/>
                  <a:pt x="13120" y="4550"/>
                  <a:pt x="10790" y="2220"/>
                </a:cubicBezTo>
                <a:cubicBezTo>
                  <a:pt x="10710" y="2140"/>
                  <a:pt x="10710" y="2020"/>
                  <a:pt x="10790" y="1940"/>
                </a:cubicBezTo>
                <a:cubicBezTo>
                  <a:pt x="10870" y="1860"/>
                  <a:pt x="10990" y="1860"/>
                  <a:pt x="11070" y="1940"/>
                </a:cubicBezTo>
                <a:cubicBezTo>
                  <a:pt x="13560" y="4430"/>
                  <a:pt x="13560" y="8470"/>
                  <a:pt x="11070" y="10960"/>
                </a:cubicBezTo>
                <a:cubicBezTo>
                  <a:pt x="11030" y="10990"/>
                  <a:pt x="10980" y="11010"/>
                  <a:pt x="10930" y="11010"/>
                </a:cubicBezTo>
                <a:close/>
                <a:moveTo>
                  <a:pt x="9790" y="3310"/>
                </a:moveTo>
                <a:cubicBezTo>
                  <a:pt x="9770" y="3310"/>
                  <a:pt x="9750" y="3310"/>
                  <a:pt x="9730" y="3300"/>
                </a:cubicBezTo>
                <a:cubicBezTo>
                  <a:pt x="9660" y="3280"/>
                  <a:pt x="9610" y="3220"/>
                  <a:pt x="9600" y="3150"/>
                </a:cubicBezTo>
                <a:lnTo>
                  <a:pt x="9030" y="250"/>
                </a:lnTo>
                <a:cubicBezTo>
                  <a:pt x="9020" y="180"/>
                  <a:pt x="9040" y="110"/>
                  <a:pt x="9090" y="60"/>
                </a:cubicBezTo>
                <a:cubicBezTo>
                  <a:pt x="9140" y="10"/>
                  <a:pt x="9210" y="0"/>
                  <a:pt x="9280" y="20"/>
                </a:cubicBezTo>
                <a:lnTo>
                  <a:pt x="12120" y="850"/>
                </a:lnTo>
                <a:cubicBezTo>
                  <a:pt x="12190" y="870"/>
                  <a:pt x="12240" y="930"/>
                  <a:pt x="12260" y="1000"/>
                </a:cubicBezTo>
                <a:cubicBezTo>
                  <a:pt x="12280" y="1070"/>
                  <a:pt x="12250" y="1140"/>
                  <a:pt x="12200" y="1190"/>
                </a:cubicBezTo>
                <a:lnTo>
                  <a:pt x="9930" y="3260"/>
                </a:lnTo>
                <a:cubicBezTo>
                  <a:pt x="9890" y="3290"/>
                  <a:pt x="9840" y="3310"/>
                  <a:pt x="9790" y="3310"/>
                </a:cubicBezTo>
                <a:close/>
                <a:moveTo>
                  <a:pt x="9480" y="490"/>
                </a:moveTo>
                <a:lnTo>
                  <a:pt x="9920" y="2720"/>
                </a:lnTo>
                <a:lnTo>
                  <a:pt x="11660" y="1130"/>
                </a:lnTo>
                <a:lnTo>
                  <a:pt x="9480" y="490"/>
                </a:lnTo>
                <a:close/>
              </a:path>
            </a:pathLst>
          </a:custGeom>
          <a:solidFill>
            <a:schemeClr val="accent6"/>
          </a:solid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p>
        </p:txBody>
      </p:sp>
      <p:sp>
        <p:nvSpPr>
          <p:cNvPr id="85" name="Freeform 18">
            <a:extLst>
              <a:ext uri="{FF2B5EF4-FFF2-40B4-BE49-F238E27FC236}">
                <a16:creationId xmlns:a16="http://schemas.microsoft.com/office/drawing/2014/main" id="{A864E156-1CE9-4416-9C8F-CB98177E8B16}"/>
              </a:ext>
            </a:extLst>
          </p:cNvPr>
          <p:cNvSpPr/>
          <p:nvPr/>
        </p:nvSpPr>
        <p:spPr>
          <a:xfrm>
            <a:off x="5971798" y="4265848"/>
            <a:ext cx="426233" cy="425256"/>
          </a:xfrm>
          <a:custGeom>
            <a:avLst/>
            <a:gdLst>
              <a:gd name="T0" fmla="*/ 200 w 12730"/>
              <a:gd name="T1" fmla="*/ 12700 h 12700"/>
              <a:gd name="T2" fmla="*/ 0 w 12730"/>
              <a:gd name="T3" fmla="*/ 200 h 12700"/>
              <a:gd name="T4" fmla="*/ 2040 w 12730"/>
              <a:gd name="T5" fmla="*/ 0 h 12700"/>
              <a:gd name="T6" fmla="*/ 2240 w 12730"/>
              <a:gd name="T7" fmla="*/ 10460 h 12700"/>
              <a:gd name="T8" fmla="*/ 12700 w 12730"/>
              <a:gd name="T9" fmla="*/ 10660 h 12700"/>
              <a:gd name="T10" fmla="*/ 12500 w 12730"/>
              <a:gd name="T11" fmla="*/ 12700 h 12700"/>
              <a:gd name="T12" fmla="*/ 12300 w 12730"/>
              <a:gd name="T13" fmla="*/ 12300 h 12700"/>
              <a:gd name="T14" fmla="*/ 2040 w 12730"/>
              <a:gd name="T15" fmla="*/ 10860 h 12700"/>
              <a:gd name="T16" fmla="*/ 1840 w 12730"/>
              <a:gd name="T17" fmla="*/ 400 h 12700"/>
              <a:gd name="T18" fmla="*/ 400 w 12730"/>
              <a:gd name="T19" fmla="*/ 12300 h 12700"/>
              <a:gd name="T20" fmla="*/ 3140 w 12730"/>
              <a:gd name="T21" fmla="*/ 9990 h 12700"/>
              <a:gd name="T22" fmla="*/ 2940 w 12730"/>
              <a:gd name="T23" fmla="*/ 1510 h 12700"/>
              <a:gd name="T24" fmla="*/ 5440 w 12730"/>
              <a:gd name="T25" fmla="*/ 1310 h 12700"/>
              <a:gd name="T26" fmla="*/ 5640 w 12730"/>
              <a:gd name="T27" fmla="*/ 9790 h 12700"/>
              <a:gd name="T28" fmla="*/ 3340 w 12730"/>
              <a:gd name="T29" fmla="*/ 9590 h 12700"/>
              <a:gd name="T30" fmla="*/ 5240 w 12730"/>
              <a:gd name="T31" fmla="*/ 1710 h 12700"/>
              <a:gd name="T32" fmla="*/ 3340 w 12730"/>
              <a:gd name="T33" fmla="*/ 9590 h 12700"/>
              <a:gd name="T34" fmla="*/ 4540 w 12730"/>
              <a:gd name="T35" fmla="*/ 8990 h 12700"/>
              <a:gd name="T36" fmla="*/ 3940 w 12730"/>
              <a:gd name="T37" fmla="*/ 2410 h 12700"/>
              <a:gd name="T38" fmla="*/ 3940 w 12730"/>
              <a:gd name="T39" fmla="*/ 2210 h 12700"/>
              <a:gd name="T40" fmla="*/ 4740 w 12730"/>
              <a:gd name="T41" fmla="*/ 2310 h 12700"/>
              <a:gd name="T42" fmla="*/ 4640 w 12730"/>
              <a:gd name="T43" fmla="*/ 9090 h 12700"/>
              <a:gd name="T44" fmla="*/ 6780 w 12730"/>
              <a:gd name="T45" fmla="*/ 9870 h 12700"/>
              <a:gd name="T46" fmla="*/ 6580 w 12730"/>
              <a:gd name="T47" fmla="*/ 4240 h 12700"/>
              <a:gd name="T48" fmla="*/ 9080 w 12730"/>
              <a:gd name="T49" fmla="*/ 4040 h 12700"/>
              <a:gd name="T50" fmla="*/ 9280 w 12730"/>
              <a:gd name="T51" fmla="*/ 9660 h 12700"/>
              <a:gd name="T52" fmla="*/ 6970 w 12730"/>
              <a:gd name="T53" fmla="*/ 9470 h 12700"/>
              <a:gd name="T54" fmla="*/ 8870 w 12730"/>
              <a:gd name="T55" fmla="*/ 4440 h 12700"/>
              <a:gd name="T56" fmla="*/ 6970 w 12730"/>
              <a:gd name="T57" fmla="*/ 9470 h 12700"/>
              <a:gd name="T58" fmla="*/ 8180 w 12730"/>
              <a:gd name="T59" fmla="*/ 8870 h 12700"/>
              <a:gd name="T60" fmla="*/ 7580 w 12730"/>
              <a:gd name="T61" fmla="*/ 5140 h 12700"/>
              <a:gd name="T62" fmla="*/ 7580 w 12730"/>
              <a:gd name="T63" fmla="*/ 4940 h 12700"/>
              <a:gd name="T64" fmla="*/ 8380 w 12730"/>
              <a:gd name="T65" fmla="*/ 5040 h 12700"/>
              <a:gd name="T66" fmla="*/ 8280 w 12730"/>
              <a:gd name="T67" fmla="*/ 8970 h 12700"/>
              <a:gd name="T68" fmla="*/ 10200 w 12730"/>
              <a:gd name="T69" fmla="*/ 9990 h 12700"/>
              <a:gd name="T70" fmla="*/ 10000 w 12730"/>
              <a:gd name="T71" fmla="*/ 6510 h 12700"/>
              <a:gd name="T72" fmla="*/ 12500 w 12730"/>
              <a:gd name="T73" fmla="*/ 6310 h 12700"/>
              <a:gd name="T74" fmla="*/ 12700 w 12730"/>
              <a:gd name="T75" fmla="*/ 9790 h 12700"/>
              <a:gd name="T76" fmla="*/ 10400 w 12730"/>
              <a:gd name="T77" fmla="*/ 9590 h 12700"/>
              <a:gd name="T78" fmla="*/ 12300 w 12730"/>
              <a:gd name="T79" fmla="*/ 6710 h 12700"/>
              <a:gd name="T80" fmla="*/ 10400 w 12730"/>
              <a:gd name="T81" fmla="*/ 9590 h 12700"/>
              <a:gd name="T82" fmla="*/ 11600 w 12730"/>
              <a:gd name="T83" fmla="*/ 8990 h 12700"/>
              <a:gd name="T84" fmla="*/ 11000 w 12730"/>
              <a:gd name="T85" fmla="*/ 7410 h 12700"/>
              <a:gd name="T86" fmla="*/ 11000 w 12730"/>
              <a:gd name="T87" fmla="*/ 7210 h 12700"/>
              <a:gd name="T88" fmla="*/ 11800 w 12730"/>
              <a:gd name="T89" fmla="*/ 7310 h 12700"/>
              <a:gd name="T90" fmla="*/ 11700 w 12730"/>
              <a:gd name="T91" fmla="*/ 9090 h 12700"/>
              <a:gd name="T92" fmla="*/ 12390 w 12730"/>
              <a:gd name="T93" fmla="*/ 5390 h 12700"/>
              <a:gd name="T94" fmla="*/ 5190 w 12730"/>
              <a:gd name="T95" fmla="*/ 210 h 12700"/>
              <a:gd name="T96" fmla="*/ 12620 w 12730"/>
              <a:gd name="T97" fmla="*/ 5060 h 12700"/>
              <a:gd name="T98" fmla="*/ 12500 w 12730"/>
              <a:gd name="T99" fmla="*/ 5430 h 12700"/>
              <a:gd name="T100" fmla="*/ 10760 w 12730"/>
              <a:gd name="T101" fmla="*/ 5560 h 12700"/>
              <a:gd name="T102" fmla="*/ 12270 w 12730"/>
              <a:gd name="T103" fmla="*/ 5080 h 12700"/>
              <a:gd name="T104" fmla="*/ 12180 w 12730"/>
              <a:gd name="T105" fmla="*/ 3500 h 12700"/>
              <a:gd name="T106" fmla="*/ 12700 w 12730"/>
              <a:gd name="T107" fmla="*/ 5200 h 12700"/>
              <a:gd name="T108" fmla="*/ 11000 w 12730"/>
              <a:gd name="T109" fmla="*/ 5720 h 1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730" h="12700">
                <a:moveTo>
                  <a:pt x="12500" y="12700"/>
                </a:moveTo>
                <a:lnTo>
                  <a:pt x="200" y="12700"/>
                </a:lnTo>
                <a:cubicBezTo>
                  <a:pt x="90" y="12700"/>
                  <a:pt x="0" y="12610"/>
                  <a:pt x="0" y="12500"/>
                </a:cubicBezTo>
                <a:lnTo>
                  <a:pt x="0" y="200"/>
                </a:lnTo>
                <a:cubicBezTo>
                  <a:pt x="0" y="90"/>
                  <a:pt x="90" y="0"/>
                  <a:pt x="200" y="0"/>
                </a:cubicBezTo>
                <a:lnTo>
                  <a:pt x="2040" y="0"/>
                </a:lnTo>
                <a:cubicBezTo>
                  <a:pt x="2150" y="0"/>
                  <a:pt x="2240" y="90"/>
                  <a:pt x="2240" y="200"/>
                </a:cubicBezTo>
                <a:lnTo>
                  <a:pt x="2240" y="10460"/>
                </a:lnTo>
                <a:lnTo>
                  <a:pt x="12500" y="10460"/>
                </a:lnTo>
                <a:cubicBezTo>
                  <a:pt x="12610" y="10460"/>
                  <a:pt x="12700" y="10550"/>
                  <a:pt x="12700" y="10660"/>
                </a:cubicBezTo>
                <a:lnTo>
                  <a:pt x="12700" y="12500"/>
                </a:lnTo>
                <a:cubicBezTo>
                  <a:pt x="12700" y="12610"/>
                  <a:pt x="12610" y="12700"/>
                  <a:pt x="12500" y="12700"/>
                </a:cubicBezTo>
                <a:close/>
                <a:moveTo>
                  <a:pt x="400" y="12300"/>
                </a:moveTo>
                <a:lnTo>
                  <a:pt x="12300" y="12300"/>
                </a:lnTo>
                <a:lnTo>
                  <a:pt x="12300" y="10860"/>
                </a:lnTo>
                <a:lnTo>
                  <a:pt x="2040" y="10860"/>
                </a:lnTo>
                <a:cubicBezTo>
                  <a:pt x="1930" y="10860"/>
                  <a:pt x="1840" y="10770"/>
                  <a:pt x="1840" y="10660"/>
                </a:cubicBezTo>
                <a:lnTo>
                  <a:pt x="1840" y="400"/>
                </a:lnTo>
                <a:lnTo>
                  <a:pt x="400" y="400"/>
                </a:lnTo>
                <a:lnTo>
                  <a:pt x="400" y="12300"/>
                </a:lnTo>
                <a:close/>
                <a:moveTo>
                  <a:pt x="5440" y="9990"/>
                </a:moveTo>
                <a:lnTo>
                  <a:pt x="3140" y="9990"/>
                </a:lnTo>
                <a:cubicBezTo>
                  <a:pt x="3030" y="9990"/>
                  <a:pt x="2940" y="9900"/>
                  <a:pt x="2940" y="9790"/>
                </a:cubicBezTo>
                <a:lnTo>
                  <a:pt x="2940" y="1510"/>
                </a:lnTo>
                <a:cubicBezTo>
                  <a:pt x="2940" y="1400"/>
                  <a:pt x="3030" y="1310"/>
                  <a:pt x="3140" y="1310"/>
                </a:cubicBezTo>
                <a:lnTo>
                  <a:pt x="5440" y="1310"/>
                </a:lnTo>
                <a:cubicBezTo>
                  <a:pt x="5550" y="1310"/>
                  <a:pt x="5640" y="1400"/>
                  <a:pt x="5640" y="1510"/>
                </a:cubicBezTo>
                <a:lnTo>
                  <a:pt x="5640" y="9790"/>
                </a:lnTo>
                <a:cubicBezTo>
                  <a:pt x="5640" y="9900"/>
                  <a:pt x="5550" y="9990"/>
                  <a:pt x="5440" y="9990"/>
                </a:cubicBezTo>
                <a:close/>
                <a:moveTo>
                  <a:pt x="3340" y="9590"/>
                </a:moveTo>
                <a:lnTo>
                  <a:pt x="5240" y="9590"/>
                </a:lnTo>
                <a:lnTo>
                  <a:pt x="5240" y="1710"/>
                </a:lnTo>
                <a:lnTo>
                  <a:pt x="3340" y="1710"/>
                </a:lnTo>
                <a:lnTo>
                  <a:pt x="3340" y="9590"/>
                </a:lnTo>
                <a:close/>
                <a:moveTo>
                  <a:pt x="4640" y="9090"/>
                </a:moveTo>
                <a:cubicBezTo>
                  <a:pt x="4580" y="9090"/>
                  <a:pt x="4540" y="9050"/>
                  <a:pt x="4540" y="8990"/>
                </a:cubicBezTo>
                <a:lnTo>
                  <a:pt x="4540" y="2410"/>
                </a:lnTo>
                <a:lnTo>
                  <a:pt x="3940" y="2410"/>
                </a:lnTo>
                <a:cubicBezTo>
                  <a:pt x="3880" y="2410"/>
                  <a:pt x="3840" y="2370"/>
                  <a:pt x="3840" y="2310"/>
                </a:cubicBezTo>
                <a:cubicBezTo>
                  <a:pt x="3840" y="2250"/>
                  <a:pt x="3880" y="2210"/>
                  <a:pt x="3940" y="2210"/>
                </a:cubicBezTo>
                <a:lnTo>
                  <a:pt x="4640" y="2210"/>
                </a:lnTo>
                <a:cubicBezTo>
                  <a:pt x="4700" y="2210"/>
                  <a:pt x="4740" y="2250"/>
                  <a:pt x="4740" y="2310"/>
                </a:cubicBezTo>
                <a:lnTo>
                  <a:pt x="4740" y="8990"/>
                </a:lnTo>
                <a:cubicBezTo>
                  <a:pt x="4740" y="9040"/>
                  <a:pt x="4700" y="9090"/>
                  <a:pt x="4640" y="9090"/>
                </a:cubicBezTo>
                <a:close/>
                <a:moveTo>
                  <a:pt x="9080" y="9870"/>
                </a:moveTo>
                <a:lnTo>
                  <a:pt x="6780" y="9870"/>
                </a:lnTo>
                <a:cubicBezTo>
                  <a:pt x="6670" y="9870"/>
                  <a:pt x="6580" y="9780"/>
                  <a:pt x="6580" y="9670"/>
                </a:cubicBezTo>
                <a:lnTo>
                  <a:pt x="6580" y="4240"/>
                </a:lnTo>
                <a:cubicBezTo>
                  <a:pt x="6580" y="4130"/>
                  <a:pt x="6670" y="4040"/>
                  <a:pt x="6780" y="4040"/>
                </a:cubicBezTo>
                <a:lnTo>
                  <a:pt x="9080" y="4040"/>
                </a:lnTo>
                <a:cubicBezTo>
                  <a:pt x="9190" y="4040"/>
                  <a:pt x="9280" y="4130"/>
                  <a:pt x="9280" y="4240"/>
                </a:cubicBezTo>
                <a:lnTo>
                  <a:pt x="9280" y="9660"/>
                </a:lnTo>
                <a:cubicBezTo>
                  <a:pt x="9280" y="9780"/>
                  <a:pt x="9190" y="9870"/>
                  <a:pt x="9080" y="9870"/>
                </a:cubicBezTo>
                <a:close/>
                <a:moveTo>
                  <a:pt x="6970" y="9470"/>
                </a:moveTo>
                <a:lnTo>
                  <a:pt x="8870" y="9470"/>
                </a:lnTo>
                <a:lnTo>
                  <a:pt x="8870" y="4440"/>
                </a:lnTo>
                <a:lnTo>
                  <a:pt x="6970" y="4440"/>
                </a:lnTo>
                <a:lnTo>
                  <a:pt x="6970" y="9470"/>
                </a:lnTo>
                <a:close/>
                <a:moveTo>
                  <a:pt x="8280" y="8970"/>
                </a:moveTo>
                <a:cubicBezTo>
                  <a:pt x="8220" y="8970"/>
                  <a:pt x="8180" y="8930"/>
                  <a:pt x="8180" y="8870"/>
                </a:cubicBezTo>
                <a:lnTo>
                  <a:pt x="8180" y="5140"/>
                </a:lnTo>
                <a:lnTo>
                  <a:pt x="7580" y="5140"/>
                </a:lnTo>
                <a:cubicBezTo>
                  <a:pt x="7520" y="5140"/>
                  <a:pt x="7480" y="5100"/>
                  <a:pt x="7480" y="5040"/>
                </a:cubicBezTo>
                <a:cubicBezTo>
                  <a:pt x="7480" y="4980"/>
                  <a:pt x="7520" y="4940"/>
                  <a:pt x="7580" y="4940"/>
                </a:cubicBezTo>
                <a:lnTo>
                  <a:pt x="8280" y="4940"/>
                </a:lnTo>
                <a:cubicBezTo>
                  <a:pt x="8340" y="4940"/>
                  <a:pt x="8380" y="4980"/>
                  <a:pt x="8380" y="5040"/>
                </a:cubicBezTo>
                <a:lnTo>
                  <a:pt x="8380" y="8860"/>
                </a:lnTo>
                <a:cubicBezTo>
                  <a:pt x="8380" y="8920"/>
                  <a:pt x="8330" y="8970"/>
                  <a:pt x="8280" y="8970"/>
                </a:cubicBezTo>
                <a:close/>
                <a:moveTo>
                  <a:pt x="12500" y="9990"/>
                </a:moveTo>
                <a:lnTo>
                  <a:pt x="10200" y="9990"/>
                </a:lnTo>
                <a:cubicBezTo>
                  <a:pt x="10090" y="9990"/>
                  <a:pt x="10000" y="9900"/>
                  <a:pt x="10000" y="9790"/>
                </a:cubicBezTo>
                <a:lnTo>
                  <a:pt x="10000" y="6510"/>
                </a:lnTo>
                <a:cubicBezTo>
                  <a:pt x="10000" y="6400"/>
                  <a:pt x="10090" y="6310"/>
                  <a:pt x="10200" y="6310"/>
                </a:cubicBezTo>
                <a:lnTo>
                  <a:pt x="12500" y="6310"/>
                </a:lnTo>
                <a:cubicBezTo>
                  <a:pt x="12610" y="6310"/>
                  <a:pt x="12700" y="6400"/>
                  <a:pt x="12700" y="6510"/>
                </a:cubicBezTo>
                <a:lnTo>
                  <a:pt x="12700" y="9790"/>
                </a:lnTo>
                <a:cubicBezTo>
                  <a:pt x="12700" y="9900"/>
                  <a:pt x="12610" y="9990"/>
                  <a:pt x="12500" y="9990"/>
                </a:cubicBezTo>
                <a:close/>
                <a:moveTo>
                  <a:pt x="10400" y="9590"/>
                </a:moveTo>
                <a:lnTo>
                  <a:pt x="12300" y="9590"/>
                </a:lnTo>
                <a:lnTo>
                  <a:pt x="12300" y="6710"/>
                </a:lnTo>
                <a:lnTo>
                  <a:pt x="10400" y="6710"/>
                </a:lnTo>
                <a:lnTo>
                  <a:pt x="10400" y="9590"/>
                </a:lnTo>
                <a:close/>
                <a:moveTo>
                  <a:pt x="11700" y="9090"/>
                </a:moveTo>
                <a:cubicBezTo>
                  <a:pt x="11640" y="9090"/>
                  <a:pt x="11600" y="9050"/>
                  <a:pt x="11600" y="8990"/>
                </a:cubicBezTo>
                <a:lnTo>
                  <a:pt x="11600" y="7410"/>
                </a:lnTo>
                <a:lnTo>
                  <a:pt x="11000" y="7410"/>
                </a:lnTo>
                <a:cubicBezTo>
                  <a:pt x="10940" y="7410"/>
                  <a:pt x="10900" y="7370"/>
                  <a:pt x="10900" y="7310"/>
                </a:cubicBezTo>
                <a:cubicBezTo>
                  <a:pt x="10900" y="7250"/>
                  <a:pt x="10940" y="7210"/>
                  <a:pt x="11000" y="7210"/>
                </a:cubicBezTo>
                <a:lnTo>
                  <a:pt x="11700" y="7210"/>
                </a:lnTo>
                <a:cubicBezTo>
                  <a:pt x="11760" y="7210"/>
                  <a:pt x="11800" y="7250"/>
                  <a:pt x="11800" y="7310"/>
                </a:cubicBezTo>
                <a:lnTo>
                  <a:pt x="11800" y="8990"/>
                </a:lnTo>
                <a:cubicBezTo>
                  <a:pt x="11800" y="9040"/>
                  <a:pt x="11760" y="9090"/>
                  <a:pt x="11700" y="9090"/>
                </a:cubicBezTo>
                <a:close/>
                <a:moveTo>
                  <a:pt x="12500" y="5430"/>
                </a:moveTo>
                <a:cubicBezTo>
                  <a:pt x="12460" y="5430"/>
                  <a:pt x="12420" y="5420"/>
                  <a:pt x="12390" y="5390"/>
                </a:cubicBezTo>
                <a:lnTo>
                  <a:pt x="5240" y="490"/>
                </a:lnTo>
                <a:cubicBezTo>
                  <a:pt x="5150" y="430"/>
                  <a:pt x="5130" y="300"/>
                  <a:pt x="5190" y="210"/>
                </a:cubicBezTo>
                <a:cubicBezTo>
                  <a:pt x="5250" y="120"/>
                  <a:pt x="5380" y="100"/>
                  <a:pt x="5470" y="160"/>
                </a:cubicBezTo>
                <a:lnTo>
                  <a:pt x="12620" y="5060"/>
                </a:lnTo>
                <a:cubicBezTo>
                  <a:pt x="12710" y="5120"/>
                  <a:pt x="12730" y="5250"/>
                  <a:pt x="12670" y="5340"/>
                </a:cubicBezTo>
                <a:cubicBezTo>
                  <a:pt x="12630" y="5400"/>
                  <a:pt x="12560" y="5430"/>
                  <a:pt x="12500" y="5430"/>
                </a:cubicBezTo>
                <a:close/>
                <a:moveTo>
                  <a:pt x="10960" y="5720"/>
                </a:moveTo>
                <a:cubicBezTo>
                  <a:pt x="10870" y="5720"/>
                  <a:pt x="10780" y="5650"/>
                  <a:pt x="10760" y="5560"/>
                </a:cubicBezTo>
                <a:cubicBezTo>
                  <a:pt x="10740" y="5450"/>
                  <a:pt x="10810" y="5350"/>
                  <a:pt x="10920" y="5330"/>
                </a:cubicBezTo>
                <a:lnTo>
                  <a:pt x="12270" y="5080"/>
                </a:lnTo>
                <a:lnTo>
                  <a:pt x="12020" y="3730"/>
                </a:lnTo>
                <a:cubicBezTo>
                  <a:pt x="12000" y="3620"/>
                  <a:pt x="12070" y="3520"/>
                  <a:pt x="12180" y="3500"/>
                </a:cubicBezTo>
                <a:cubicBezTo>
                  <a:pt x="12290" y="3480"/>
                  <a:pt x="12390" y="3550"/>
                  <a:pt x="12410" y="3660"/>
                </a:cubicBezTo>
                <a:lnTo>
                  <a:pt x="12700" y="5200"/>
                </a:lnTo>
                <a:cubicBezTo>
                  <a:pt x="12720" y="5310"/>
                  <a:pt x="12650" y="5410"/>
                  <a:pt x="12540" y="5430"/>
                </a:cubicBezTo>
                <a:lnTo>
                  <a:pt x="11000" y="5720"/>
                </a:lnTo>
                <a:cubicBezTo>
                  <a:pt x="10980" y="5710"/>
                  <a:pt x="10970" y="5720"/>
                  <a:pt x="10960" y="5720"/>
                </a:cubicBezTo>
                <a:close/>
              </a:path>
            </a:pathLst>
          </a:custGeom>
          <a:solidFill>
            <a:schemeClr val="accent2">
              <a:lumMod val="60000"/>
              <a:lumOff val="4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p>
        </p:txBody>
      </p:sp>
      <p:grpSp>
        <p:nvGrpSpPr>
          <p:cNvPr id="90" name="Grupo 89">
            <a:extLst>
              <a:ext uri="{FF2B5EF4-FFF2-40B4-BE49-F238E27FC236}">
                <a16:creationId xmlns:a16="http://schemas.microsoft.com/office/drawing/2014/main" id="{C094050F-9149-4327-A03B-2ACA9C805813}"/>
              </a:ext>
            </a:extLst>
          </p:cNvPr>
          <p:cNvGrpSpPr/>
          <p:nvPr/>
        </p:nvGrpSpPr>
        <p:grpSpPr>
          <a:xfrm>
            <a:off x="69797" y="113324"/>
            <a:ext cx="2625605" cy="814135"/>
            <a:chOff x="204154" y="113573"/>
            <a:chExt cx="2305504" cy="915127"/>
          </a:xfrm>
          <a:solidFill>
            <a:srgbClr val="0070C0"/>
          </a:solidFill>
        </p:grpSpPr>
        <p:grpSp>
          <p:nvGrpSpPr>
            <p:cNvPr id="14" name="Group 30">
              <a:extLst>
                <a:ext uri="{FF2B5EF4-FFF2-40B4-BE49-F238E27FC236}">
                  <a16:creationId xmlns:a16="http://schemas.microsoft.com/office/drawing/2014/main" id="{9EF53731-DCB3-4F2F-9A5A-32056E33531F}"/>
                </a:ext>
              </a:extLst>
            </p:cNvPr>
            <p:cNvGrpSpPr/>
            <p:nvPr/>
          </p:nvGrpSpPr>
          <p:grpSpPr>
            <a:xfrm>
              <a:off x="204154" y="113573"/>
              <a:ext cx="2304256" cy="915127"/>
              <a:chOff x="3659400" y="1564832"/>
              <a:chExt cx="1825200" cy="1368176"/>
            </a:xfrm>
            <a:grpFill/>
          </p:grpSpPr>
          <p:sp>
            <p:nvSpPr>
              <p:cNvPr id="17" name="Rectangle 4">
                <a:extLst>
                  <a:ext uri="{FF2B5EF4-FFF2-40B4-BE49-F238E27FC236}">
                    <a16:creationId xmlns:a16="http://schemas.microsoft.com/office/drawing/2014/main" id="{ED56DE01-BB45-475D-8AF0-D04EF77B3914}"/>
                  </a:ext>
                </a:extLst>
              </p:cNvPr>
              <p:cNvSpPr/>
              <p:nvPr/>
            </p:nvSpPr>
            <p:spPr>
              <a:xfrm>
                <a:off x="3659400" y="1564832"/>
                <a:ext cx="1825200" cy="1080443"/>
              </a:xfrm>
              <a:prstGeom prst="rect">
                <a:avLst/>
              </a:prstGeom>
              <a:grpFill/>
              <a:ln>
                <a:solidFill>
                  <a:schemeClr val="accent2"/>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8" name="Isosceles Triangle 9">
                <a:extLst>
                  <a:ext uri="{FF2B5EF4-FFF2-40B4-BE49-F238E27FC236}">
                    <a16:creationId xmlns:a16="http://schemas.microsoft.com/office/drawing/2014/main" id="{243A970A-96B3-4868-8D35-766E9760D702}"/>
                  </a:ext>
                </a:extLst>
              </p:cNvPr>
              <p:cNvSpPr/>
              <p:nvPr/>
            </p:nvSpPr>
            <p:spPr>
              <a:xfrm rot="10800000" flipH="1">
                <a:off x="4558384" y="2625770"/>
                <a:ext cx="921716" cy="307238"/>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402336 w 1060704"/>
                  <a:gd name="connsiteY0" fmla="*/ 921715 h 921715"/>
                  <a:gd name="connsiteX1" fmla="*/ 0 w 1060704"/>
                  <a:gd name="connsiteY1" fmla="*/ 0 h 921715"/>
                  <a:gd name="connsiteX2" fmla="*/ 1060704 w 1060704"/>
                  <a:gd name="connsiteY2" fmla="*/ 914400 h 921715"/>
                  <a:gd name="connsiteX3" fmla="*/ 402336 w 1060704"/>
                  <a:gd name="connsiteY3" fmla="*/ 921715 h 921715"/>
                  <a:gd name="connsiteX0" fmla="*/ 263348 w 921716"/>
                  <a:gd name="connsiteY0" fmla="*/ 307238 h 307238"/>
                  <a:gd name="connsiteX1" fmla="*/ 0 w 921716"/>
                  <a:gd name="connsiteY1" fmla="*/ 0 h 307238"/>
                  <a:gd name="connsiteX2" fmla="*/ 921716 w 921716"/>
                  <a:gd name="connsiteY2" fmla="*/ 299923 h 307238"/>
                  <a:gd name="connsiteX3" fmla="*/ 263348 w 921716"/>
                  <a:gd name="connsiteY3" fmla="*/ 307238 h 307238"/>
                </a:gdLst>
                <a:ahLst/>
                <a:cxnLst>
                  <a:cxn ang="0">
                    <a:pos x="connsiteX0" y="connsiteY0"/>
                  </a:cxn>
                  <a:cxn ang="0">
                    <a:pos x="connsiteX1" y="connsiteY1"/>
                  </a:cxn>
                  <a:cxn ang="0">
                    <a:pos x="connsiteX2" y="connsiteY2"/>
                  </a:cxn>
                  <a:cxn ang="0">
                    <a:pos x="connsiteX3" y="connsiteY3"/>
                  </a:cxn>
                </a:cxnLst>
                <a:rect l="l" t="t" r="r" b="b"/>
                <a:pathLst>
                  <a:path w="921716" h="307238">
                    <a:moveTo>
                      <a:pt x="263348" y="307238"/>
                    </a:moveTo>
                    <a:lnTo>
                      <a:pt x="0" y="0"/>
                    </a:lnTo>
                    <a:lnTo>
                      <a:pt x="921716" y="299923"/>
                    </a:lnTo>
                    <a:lnTo>
                      <a:pt x="263348" y="307238"/>
                    </a:lnTo>
                    <a:close/>
                  </a:path>
                </a:pathLst>
              </a:custGeom>
              <a:grpFill/>
              <a:ln>
                <a:solidFill>
                  <a:schemeClr val="accent6">
                    <a:lumMod val="40000"/>
                    <a:lumOff val="60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15" name="CuadroTexto 14">
              <a:extLst>
                <a:ext uri="{FF2B5EF4-FFF2-40B4-BE49-F238E27FC236}">
                  <a16:creationId xmlns:a16="http://schemas.microsoft.com/office/drawing/2014/main" id="{959BF12A-EBA9-4A11-801B-04C9CFD862DC}"/>
                </a:ext>
              </a:extLst>
            </p:cNvPr>
            <p:cNvSpPr txBox="1"/>
            <p:nvPr/>
          </p:nvSpPr>
          <p:spPr>
            <a:xfrm>
              <a:off x="765367" y="193706"/>
              <a:ext cx="1744291" cy="726507"/>
            </a:xfrm>
            <a:prstGeom prst="rect">
              <a:avLst/>
            </a:prstGeom>
            <a:grpFill/>
            <a:ln>
              <a:solidFill>
                <a:srgbClr val="0070C0"/>
              </a:solidFill>
            </a:ln>
          </p:spPr>
          <p:txBody>
            <a:bodyPr wrap="square" rtlCol="0">
              <a:spAutoFit/>
            </a:bodyPr>
            <a:lstStyle/>
            <a:p>
              <a:pPr algn="ctr"/>
              <a:r>
                <a:rPr lang="es-EC" altLang="ko-KR" b="1" dirty="0">
                  <a:solidFill>
                    <a:schemeClr val="bg1"/>
                  </a:solidFill>
                  <a:latin typeface="Times New Roman" panose="02020603050405020304" pitchFamily="18" charset="0"/>
                  <a:cs typeface="Times New Roman" panose="02020603050405020304" pitchFamily="18" charset="0"/>
                </a:rPr>
                <a:t>Marco Teórico</a:t>
              </a:r>
            </a:p>
            <a:p>
              <a:pPr algn="ctr"/>
              <a:r>
                <a:rPr lang="es-EC" altLang="ko-KR" b="1" dirty="0">
                  <a:solidFill>
                    <a:schemeClr val="bg1"/>
                  </a:solidFill>
                  <a:latin typeface="Times New Roman" panose="02020603050405020304" pitchFamily="18" charset="0"/>
                  <a:cs typeface="Times New Roman" panose="02020603050405020304" pitchFamily="18" charset="0"/>
                </a:rPr>
                <a:t>Teorías Soporte</a:t>
              </a:r>
              <a:endParaRPr lang="ko-KR" altLang="en-US" b="1" dirty="0">
                <a:solidFill>
                  <a:schemeClr val="bg1"/>
                </a:solidFill>
                <a:latin typeface="Times New Roman" panose="02020603050405020304" pitchFamily="18" charset="0"/>
                <a:cs typeface="Times New Roman" panose="02020603050405020304" pitchFamily="18" charset="0"/>
              </a:endParaRPr>
            </a:p>
          </p:txBody>
        </p:sp>
        <p:sp>
          <p:nvSpPr>
            <p:cNvPr id="71" name="iconfont-11964-5737242">
              <a:extLst>
                <a:ext uri="{FF2B5EF4-FFF2-40B4-BE49-F238E27FC236}">
                  <a16:creationId xmlns:a16="http://schemas.microsoft.com/office/drawing/2014/main" id="{ADD0AC79-3078-4A9F-A627-53817468E478}"/>
                </a:ext>
              </a:extLst>
            </p:cNvPr>
            <p:cNvSpPr/>
            <p:nvPr/>
          </p:nvSpPr>
          <p:spPr>
            <a:xfrm>
              <a:off x="381600" y="251464"/>
              <a:ext cx="442066" cy="391118"/>
            </a:xfrm>
            <a:custGeom>
              <a:avLst/>
              <a:gdLst>
                <a:gd name="T0" fmla="*/ 210 w 12720"/>
                <a:gd name="T1" fmla="*/ 10560 h 10560"/>
                <a:gd name="T2" fmla="*/ 10 w 12720"/>
                <a:gd name="T3" fmla="*/ 10360 h 10560"/>
                <a:gd name="T4" fmla="*/ 10 w 12720"/>
                <a:gd name="T5" fmla="*/ 200 h 10560"/>
                <a:gd name="T6" fmla="*/ 210 w 12720"/>
                <a:gd name="T7" fmla="*/ 0 h 10560"/>
                <a:gd name="T8" fmla="*/ 4850 w 12720"/>
                <a:gd name="T9" fmla="*/ 0 h 10560"/>
                <a:gd name="T10" fmla="*/ 5030 w 12720"/>
                <a:gd name="T11" fmla="*/ 120 h 10560"/>
                <a:gd name="T12" fmla="*/ 5490 w 12720"/>
                <a:gd name="T13" fmla="*/ 1200 h 10560"/>
                <a:gd name="T14" fmla="*/ 10510 w 12720"/>
                <a:gd name="T15" fmla="*/ 1200 h 10560"/>
                <a:gd name="T16" fmla="*/ 10710 w 12720"/>
                <a:gd name="T17" fmla="*/ 1400 h 10560"/>
                <a:gd name="T18" fmla="*/ 10710 w 12720"/>
                <a:gd name="T19" fmla="*/ 3090 h 10560"/>
                <a:gd name="T20" fmla="*/ 10510 w 12720"/>
                <a:gd name="T21" fmla="*/ 3290 h 10560"/>
                <a:gd name="T22" fmla="*/ 10310 w 12720"/>
                <a:gd name="T23" fmla="*/ 3090 h 10560"/>
                <a:gd name="T24" fmla="*/ 10310 w 12720"/>
                <a:gd name="T25" fmla="*/ 1600 h 10560"/>
                <a:gd name="T26" fmla="*/ 5360 w 12720"/>
                <a:gd name="T27" fmla="*/ 1600 h 10560"/>
                <a:gd name="T28" fmla="*/ 5180 w 12720"/>
                <a:gd name="T29" fmla="*/ 1480 h 10560"/>
                <a:gd name="T30" fmla="*/ 4720 w 12720"/>
                <a:gd name="T31" fmla="*/ 400 h 10560"/>
                <a:gd name="T32" fmla="*/ 420 w 12720"/>
                <a:gd name="T33" fmla="*/ 400 h 10560"/>
                <a:gd name="T34" fmla="*/ 420 w 12720"/>
                <a:gd name="T35" fmla="*/ 10360 h 10560"/>
                <a:gd name="T36" fmla="*/ 210 w 12720"/>
                <a:gd name="T37" fmla="*/ 10560 h 10560"/>
                <a:gd name="T38" fmla="*/ 10510 w 12720"/>
                <a:gd name="T39" fmla="*/ 10560 h 10560"/>
                <a:gd name="T40" fmla="*/ 210 w 12720"/>
                <a:gd name="T41" fmla="*/ 10560 h 10560"/>
                <a:gd name="T42" fmla="*/ 50 w 12720"/>
                <a:gd name="T43" fmla="*/ 10480 h 10560"/>
                <a:gd name="T44" fmla="*/ 20 w 12720"/>
                <a:gd name="T45" fmla="*/ 10310 h 10560"/>
                <a:gd name="T46" fmla="*/ 2020 w 12720"/>
                <a:gd name="T47" fmla="*/ 3040 h 10560"/>
                <a:gd name="T48" fmla="*/ 2210 w 12720"/>
                <a:gd name="T49" fmla="*/ 2890 h 10560"/>
                <a:gd name="T50" fmla="*/ 12510 w 12720"/>
                <a:gd name="T51" fmla="*/ 2890 h 10560"/>
                <a:gd name="T52" fmla="*/ 12670 w 12720"/>
                <a:gd name="T53" fmla="*/ 2970 h 10560"/>
                <a:gd name="T54" fmla="*/ 12700 w 12720"/>
                <a:gd name="T55" fmla="*/ 3140 h 10560"/>
                <a:gd name="T56" fmla="*/ 10700 w 12720"/>
                <a:gd name="T57" fmla="*/ 10410 h 10560"/>
                <a:gd name="T58" fmla="*/ 10510 w 12720"/>
                <a:gd name="T59" fmla="*/ 10560 h 10560"/>
                <a:gd name="T60" fmla="*/ 470 w 12720"/>
                <a:gd name="T61" fmla="*/ 10160 h 10560"/>
                <a:gd name="T62" fmla="*/ 10360 w 12720"/>
                <a:gd name="T63" fmla="*/ 10160 h 10560"/>
                <a:gd name="T64" fmla="*/ 12250 w 12720"/>
                <a:gd name="T65" fmla="*/ 3290 h 10560"/>
                <a:gd name="T66" fmla="*/ 2360 w 12720"/>
                <a:gd name="T67" fmla="*/ 3290 h 10560"/>
                <a:gd name="T68" fmla="*/ 470 w 12720"/>
                <a:gd name="T69" fmla="*/ 10160 h 10560"/>
                <a:gd name="T70" fmla="*/ 9900 w 12720"/>
                <a:gd name="T71" fmla="*/ 9660 h 10560"/>
                <a:gd name="T72" fmla="*/ 1260 w 12720"/>
                <a:gd name="T73" fmla="*/ 9660 h 10560"/>
                <a:gd name="T74" fmla="*/ 1160 w 12720"/>
                <a:gd name="T75" fmla="*/ 9560 h 10560"/>
                <a:gd name="T76" fmla="*/ 1260 w 12720"/>
                <a:gd name="T77" fmla="*/ 9460 h 10560"/>
                <a:gd name="T78" fmla="*/ 9830 w 12720"/>
                <a:gd name="T79" fmla="*/ 9460 h 10560"/>
                <a:gd name="T80" fmla="*/ 11360 w 12720"/>
                <a:gd name="T81" fmla="*/ 3870 h 10560"/>
                <a:gd name="T82" fmla="*/ 11480 w 12720"/>
                <a:gd name="T83" fmla="*/ 3800 h 10560"/>
                <a:gd name="T84" fmla="*/ 11550 w 12720"/>
                <a:gd name="T85" fmla="*/ 3920 h 10560"/>
                <a:gd name="T86" fmla="*/ 9990 w 12720"/>
                <a:gd name="T87" fmla="*/ 9590 h 10560"/>
                <a:gd name="T88" fmla="*/ 9900 w 12720"/>
                <a:gd name="T89" fmla="*/ 9660 h 10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720" h="10560">
                  <a:moveTo>
                    <a:pt x="210" y="10560"/>
                  </a:moveTo>
                  <a:cubicBezTo>
                    <a:pt x="100" y="10560"/>
                    <a:pt x="10" y="10470"/>
                    <a:pt x="10" y="10360"/>
                  </a:cubicBezTo>
                  <a:lnTo>
                    <a:pt x="10" y="200"/>
                  </a:lnTo>
                  <a:cubicBezTo>
                    <a:pt x="10" y="90"/>
                    <a:pt x="100" y="0"/>
                    <a:pt x="210" y="0"/>
                  </a:cubicBezTo>
                  <a:lnTo>
                    <a:pt x="4850" y="0"/>
                  </a:lnTo>
                  <a:cubicBezTo>
                    <a:pt x="4930" y="0"/>
                    <a:pt x="5000" y="50"/>
                    <a:pt x="5030" y="120"/>
                  </a:cubicBezTo>
                  <a:lnTo>
                    <a:pt x="5490" y="1200"/>
                  </a:lnTo>
                  <a:lnTo>
                    <a:pt x="10510" y="1200"/>
                  </a:lnTo>
                  <a:cubicBezTo>
                    <a:pt x="10620" y="1200"/>
                    <a:pt x="10710" y="1290"/>
                    <a:pt x="10710" y="1400"/>
                  </a:cubicBezTo>
                  <a:lnTo>
                    <a:pt x="10710" y="3090"/>
                  </a:lnTo>
                  <a:cubicBezTo>
                    <a:pt x="10710" y="3200"/>
                    <a:pt x="10620" y="3290"/>
                    <a:pt x="10510" y="3290"/>
                  </a:cubicBezTo>
                  <a:cubicBezTo>
                    <a:pt x="10400" y="3290"/>
                    <a:pt x="10310" y="3200"/>
                    <a:pt x="10310" y="3090"/>
                  </a:cubicBezTo>
                  <a:lnTo>
                    <a:pt x="10310" y="1600"/>
                  </a:lnTo>
                  <a:lnTo>
                    <a:pt x="5360" y="1600"/>
                  </a:lnTo>
                  <a:cubicBezTo>
                    <a:pt x="5280" y="1600"/>
                    <a:pt x="5210" y="1550"/>
                    <a:pt x="5180" y="1480"/>
                  </a:cubicBezTo>
                  <a:lnTo>
                    <a:pt x="4720" y="400"/>
                  </a:lnTo>
                  <a:lnTo>
                    <a:pt x="420" y="400"/>
                  </a:lnTo>
                  <a:lnTo>
                    <a:pt x="420" y="10360"/>
                  </a:lnTo>
                  <a:cubicBezTo>
                    <a:pt x="410" y="10470"/>
                    <a:pt x="320" y="10560"/>
                    <a:pt x="210" y="10560"/>
                  </a:cubicBezTo>
                  <a:close/>
                  <a:moveTo>
                    <a:pt x="10510" y="10560"/>
                  </a:moveTo>
                  <a:lnTo>
                    <a:pt x="210" y="10560"/>
                  </a:lnTo>
                  <a:cubicBezTo>
                    <a:pt x="150" y="10560"/>
                    <a:pt x="90" y="10530"/>
                    <a:pt x="50" y="10480"/>
                  </a:cubicBezTo>
                  <a:cubicBezTo>
                    <a:pt x="10" y="10430"/>
                    <a:pt x="0" y="10370"/>
                    <a:pt x="20" y="10310"/>
                  </a:cubicBezTo>
                  <a:lnTo>
                    <a:pt x="2020" y="3040"/>
                  </a:lnTo>
                  <a:cubicBezTo>
                    <a:pt x="2040" y="2950"/>
                    <a:pt x="2120" y="2890"/>
                    <a:pt x="2210" y="2890"/>
                  </a:cubicBezTo>
                  <a:lnTo>
                    <a:pt x="12510" y="2890"/>
                  </a:lnTo>
                  <a:cubicBezTo>
                    <a:pt x="12570" y="2890"/>
                    <a:pt x="12630" y="2920"/>
                    <a:pt x="12670" y="2970"/>
                  </a:cubicBezTo>
                  <a:cubicBezTo>
                    <a:pt x="12710" y="3020"/>
                    <a:pt x="12720" y="3080"/>
                    <a:pt x="12700" y="3140"/>
                  </a:cubicBezTo>
                  <a:lnTo>
                    <a:pt x="10700" y="10410"/>
                  </a:lnTo>
                  <a:cubicBezTo>
                    <a:pt x="10680" y="10500"/>
                    <a:pt x="10600" y="10560"/>
                    <a:pt x="10510" y="10560"/>
                  </a:cubicBezTo>
                  <a:close/>
                  <a:moveTo>
                    <a:pt x="470" y="10160"/>
                  </a:moveTo>
                  <a:lnTo>
                    <a:pt x="10360" y="10160"/>
                  </a:lnTo>
                  <a:lnTo>
                    <a:pt x="12250" y="3290"/>
                  </a:lnTo>
                  <a:lnTo>
                    <a:pt x="2360" y="3290"/>
                  </a:lnTo>
                  <a:lnTo>
                    <a:pt x="470" y="10160"/>
                  </a:lnTo>
                  <a:close/>
                  <a:moveTo>
                    <a:pt x="9900" y="9660"/>
                  </a:moveTo>
                  <a:lnTo>
                    <a:pt x="1260" y="9660"/>
                  </a:lnTo>
                  <a:cubicBezTo>
                    <a:pt x="1200" y="9660"/>
                    <a:pt x="1160" y="9620"/>
                    <a:pt x="1160" y="9560"/>
                  </a:cubicBezTo>
                  <a:cubicBezTo>
                    <a:pt x="1160" y="9500"/>
                    <a:pt x="1200" y="9460"/>
                    <a:pt x="1260" y="9460"/>
                  </a:cubicBezTo>
                  <a:lnTo>
                    <a:pt x="9830" y="9460"/>
                  </a:lnTo>
                  <a:lnTo>
                    <a:pt x="11360" y="3870"/>
                  </a:lnTo>
                  <a:cubicBezTo>
                    <a:pt x="11370" y="3820"/>
                    <a:pt x="11430" y="3790"/>
                    <a:pt x="11480" y="3800"/>
                  </a:cubicBezTo>
                  <a:cubicBezTo>
                    <a:pt x="11530" y="3810"/>
                    <a:pt x="11560" y="3870"/>
                    <a:pt x="11550" y="3920"/>
                  </a:cubicBezTo>
                  <a:lnTo>
                    <a:pt x="9990" y="9590"/>
                  </a:lnTo>
                  <a:cubicBezTo>
                    <a:pt x="9990" y="9630"/>
                    <a:pt x="9950" y="9660"/>
                    <a:pt x="9900" y="9660"/>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72" name="Rectangle 3">
            <a:extLst>
              <a:ext uri="{FF2B5EF4-FFF2-40B4-BE49-F238E27FC236}">
                <a16:creationId xmlns:a16="http://schemas.microsoft.com/office/drawing/2014/main" id="{B45E9BFF-B196-4D32-AE12-B6994BA1EBD9}"/>
              </a:ext>
            </a:extLst>
          </p:cNvPr>
          <p:cNvSpPr/>
          <p:nvPr/>
        </p:nvSpPr>
        <p:spPr>
          <a:xfrm>
            <a:off x="10062633" y="3680567"/>
            <a:ext cx="1599382" cy="316374"/>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76" name="Group 26">
            <a:extLst>
              <a:ext uri="{FF2B5EF4-FFF2-40B4-BE49-F238E27FC236}">
                <a16:creationId xmlns:a16="http://schemas.microsoft.com/office/drawing/2014/main" id="{F5CEDE3D-1D8D-4251-8DBD-C3F93B44342F}"/>
              </a:ext>
            </a:extLst>
          </p:cNvPr>
          <p:cNvGrpSpPr/>
          <p:nvPr/>
        </p:nvGrpSpPr>
        <p:grpSpPr>
          <a:xfrm>
            <a:off x="8349068" y="1591478"/>
            <a:ext cx="3507850" cy="1669859"/>
            <a:chOff x="3384148" y="4295708"/>
            <a:chExt cx="2016233" cy="947144"/>
          </a:xfrm>
        </p:grpSpPr>
        <p:sp>
          <p:nvSpPr>
            <p:cNvPr id="77" name="TextBox 27">
              <a:extLst>
                <a:ext uri="{FF2B5EF4-FFF2-40B4-BE49-F238E27FC236}">
                  <a16:creationId xmlns:a16="http://schemas.microsoft.com/office/drawing/2014/main" id="{8143F67C-368D-4048-9F18-C68D85DA3740}"/>
                </a:ext>
              </a:extLst>
            </p:cNvPr>
            <p:cNvSpPr txBox="1"/>
            <p:nvPr/>
          </p:nvSpPr>
          <p:spPr>
            <a:xfrm>
              <a:off x="3384148" y="4457283"/>
              <a:ext cx="1573417" cy="785569"/>
            </a:xfrm>
            <a:prstGeom prst="rect">
              <a:avLst/>
            </a:prstGeom>
            <a:noFill/>
          </p:spPr>
          <p:txBody>
            <a:bodyPr wrap="square" rtlCol="0">
              <a:spAutoFit/>
            </a:bodyPr>
            <a:lstStyle/>
            <a:p>
              <a:pPr lvl="0" algn="ctr"/>
              <a:r>
                <a:rPr lang="es-ES" sz="1400" dirty="0">
                  <a:solidFill>
                    <a:schemeClr val="bg2">
                      <a:lumMod val="10000"/>
                    </a:schemeClr>
                  </a:solidFill>
                  <a:latin typeface="Times New Roman" panose="02020603050405020304" pitchFamily="18" charset="0"/>
                  <a:cs typeface="Times New Roman" panose="02020603050405020304" pitchFamily="18" charset="0"/>
                </a:rPr>
                <a:t>La producción de todo bien o servicio genera un costo para el productor como para el consumidor. Esto a partir de la combinación adecuada de sus factores.</a:t>
              </a:r>
            </a:p>
          </p:txBody>
        </p:sp>
        <p:sp>
          <p:nvSpPr>
            <p:cNvPr id="78" name="TextBox 28">
              <a:extLst>
                <a:ext uri="{FF2B5EF4-FFF2-40B4-BE49-F238E27FC236}">
                  <a16:creationId xmlns:a16="http://schemas.microsoft.com/office/drawing/2014/main" id="{0FF1E629-C048-410F-AB1C-B18C4C4BDC52}"/>
                </a:ext>
              </a:extLst>
            </p:cNvPr>
            <p:cNvSpPr txBox="1"/>
            <p:nvPr/>
          </p:nvSpPr>
          <p:spPr>
            <a:xfrm>
              <a:off x="3652461" y="4295708"/>
              <a:ext cx="1747920" cy="174571"/>
            </a:xfrm>
            <a:prstGeom prst="rect">
              <a:avLst/>
            </a:prstGeom>
            <a:noFill/>
          </p:spPr>
          <p:txBody>
            <a:bodyPr wrap="square" rtlCol="0">
              <a:spAutoFit/>
            </a:bodyPr>
            <a:lstStyle/>
            <a:p>
              <a:pPr lvl="0"/>
              <a:r>
                <a:rPr lang="es-ES" sz="1400" b="1" dirty="0">
                  <a:solidFill>
                    <a:schemeClr val="bg2">
                      <a:lumMod val="10000"/>
                    </a:schemeClr>
                  </a:solidFill>
                  <a:latin typeface="Times New Roman" panose="02020603050405020304" pitchFamily="18" charset="0"/>
                  <a:cs typeface="Times New Roman" panose="02020603050405020304" pitchFamily="18" charset="0"/>
                </a:rPr>
                <a:t>Teoría de la Producción </a:t>
              </a:r>
            </a:p>
          </p:txBody>
        </p:sp>
      </p:grpSp>
      <p:sp>
        <p:nvSpPr>
          <p:cNvPr id="79" name="TextBox 25">
            <a:extLst>
              <a:ext uri="{FF2B5EF4-FFF2-40B4-BE49-F238E27FC236}">
                <a16:creationId xmlns:a16="http://schemas.microsoft.com/office/drawing/2014/main" id="{082334CB-24CB-4A58-829C-DD51E0946855}"/>
              </a:ext>
            </a:extLst>
          </p:cNvPr>
          <p:cNvSpPr txBox="1"/>
          <p:nvPr/>
        </p:nvSpPr>
        <p:spPr>
          <a:xfrm>
            <a:off x="8832058" y="952896"/>
            <a:ext cx="1771455" cy="615553"/>
          </a:xfrm>
          <a:prstGeom prst="rect">
            <a:avLst/>
          </a:prstGeom>
          <a:noFill/>
        </p:spPr>
        <p:txBody>
          <a:bodyPr wrap="square" rtlCol="0">
            <a:spAutoFit/>
          </a:bodyPr>
          <a:lstStyle/>
          <a:p>
            <a:pPr algn="ctr"/>
            <a:r>
              <a:rPr lang="es-EC" sz="1600" b="1" dirty="0">
                <a:solidFill>
                  <a:schemeClr val="bg2">
                    <a:lumMod val="10000"/>
                  </a:schemeClr>
                </a:solidFill>
                <a:effectLst/>
                <a:latin typeface="Times New Roman" panose="02020603050405020304" pitchFamily="18" charset="0"/>
                <a:ea typeface="Calibri" panose="020F0502020204030204" pitchFamily="34" charset="0"/>
              </a:rPr>
              <a:t>KUZNETS </a:t>
            </a:r>
            <a:r>
              <a:rPr lang="es-EC" sz="1600" dirty="0">
                <a:solidFill>
                  <a:schemeClr val="bg2">
                    <a:lumMod val="10000"/>
                  </a:schemeClr>
                </a:solidFill>
                <a:effectLst/>
                <a:latin typeface="Times New Roman" panose="02020603050405020304" pitchFamily="18" charset="0"/>
                <a:ea typeface="Calibri" panose="020F0502020204030204" pitchFamily="34" charset="0"/>
              </a:rPr>
              <a:t> </a:t>
            </a:r>
            <a:endParaRPr lang="en-US" altLang="ko-KR" sz="1600" b="1" dirty="0">
              <a:solidFill>
                <a:schemeClr val="bg2">
                  <a:lumMod val="10000"/>
                </a:schemeClr>
              </a:solidFill>
              <a:cs typeface="Arial" pitchFamily="34" charset="0"/>
            </a:endParaRPr>
          </a:p>
          <a:p>
            <a:pPr algn="ctr"/>
            <a:r>
              <a:rPr lang="en-US" altLang="ko-KR" b="1" dirty="0">
                <a:solidFill>
                  <a:schemeClr val="bg2">
                    <a:lumMod val="10000"/>
                  </a:schemeClr>
                </a:solidFill>
                <a:cs typeface="Arial" pitchFamily="34" charset="0"/>
              </a:rPr>
              <a:t>1973</a:t>
            </a:r>
            <a:endParaRPr lang="ko-KR" altLang="en-US" b="1" dirty="0">
              <a:solidFill>
                <a:schemeClr val="bg2">
                  <a:lumMod val="10000"/>
                </a:schemeClr>
              </a:solidFill>
              <a:cs typeface="Arial" pitchFamily="34" charset="0"/>
            </a:endParaRPr>
          </a:p>
        </p:txBody>
      </p:sp>
      <p:sp>
        <p:nvSpPr>
          <p:cNvPr id="87" name="Oval 24">
            <a:extLst>
              <a:ext uri="{FF2B5EF4-FFF2-40B4-BE49-F238E27FC236}">
                <a16:creationId xmlns:a16="http://schemas.microsoft.com/office/drawing/2014/main" id="{765E47A2-93C2-4166-960B-35E7DF7F10EB}"/>
              </a:ext>
            </a:extLst>
          </p:cNvPr>
          <p:cNvSpPr>
            <a:spLocks noChangeAspect="1"/>
          </p:cNvSpPr>
          <p:nvPr/>
        </p:nvSpPr>
        <p:spPr>
          <a:xfrm>
            <a:off x="11233258" y="2687095"/>
            <a:ext cx="731520" cy="73152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8" name="iconfont-11964-5737122">
            <a:extLst>
              <a:ext uri="{FF2B5EF4-FFF2-40B4-BE49-F238E27FC236}">
                <a16:creationId xmlns:a16="http://schemas.microsoft.com/office/drawing/2014/main" id="{937FE2B7-F966-44AC-B612-4FB4903E4931}"/>
              </a:ext>
            </a:extLst>
          </p:cNvPr>
          <p:cNvSpPr/>
          <p:nvPr/>
        </p:nvSpPr>
        <p:spPr>
          <a:xfrm>
            <a:off x="11342211" y="2847319"/>
            <a:ext cx="474255" cy="504221"/>
          </a:xfrm>
          <a:custGeom>
            <a:avLst/>
            <a:gdLst>
              <a:gd name="T0" fmla="*/ 1760 w 12690"/>
              <a:gd name="T1" fmla="*/ 11050 h 12700"/>
              <a:gd name="T2" fmla="*/ 0 w 12690"/>
              <a:gd name="T3" fmla="*/ 8490 h 12700"/>
              <a:gd name="T4" fmla="*/ 8980 w 12690"/>
              <a:gd name="T5" fmla="*/ 0 h 12700"/>
              <a:gd name="T6" fmla="*/ 8980 w 12690"/>
              <a:gd name="T7" fmla="*/ 9620 h 12700"/>
              <a:gd name="T8" fmla="*/ 1960 w 12690"/>
              <a:gd name="T9" fmla="*/ 11250 h 12700"/>
              <a:gd name="T10" fmla="*/ 400 w 12690"/>
              <a:gd name="T11" fmla="*/ 8490 h 12700"/>
              <a:gd name="T12" fmla="*/ 2160 w 12690"/>
              <a:gd name="T13" fmla="*/ 9420 h 12700"/>
              <a:gd name="T14" fmla="*/ 3590 w 12690"/>
              <a:gd name="T15" fmla="*/ 9220 h 12700"/>
              <a:gd name="T16" fmla="*/ 9720 w 12690"/>
              <a:gd name="T17" fmla="*/ 1130 h 12700"/>
              <a:gd name="T18" fmla="*/ 10970 w 12690"/>
              <a:gd name="T19" fmla="*/ 12700 h 12700"/>
              <a:gd name="T20" fmla="*/ 4880 w 12690"/>
              <a:gd name="T21" fmla="*/ 11290 h 12700"/>
              <a:gd name="T22" fmla="*/ 4070 w 12690"/>
              <a:gd name="T23" fmla="*/ 9220 h 12700"/>
              <a:gd name="T24" fmla="*/ 9710 w 12690"/>
              <a:gd name="T25" fmla="*/ 2810 h 12700"/>
              <a:gd name="T26" fmla="*/ 12690 w 12690"/>
              <a:gd name="T27" fmla="*/ 3620 h 12700"/>
              <a:gd name="T28" fmla="*/ 11160 w 12690"/>
              <a:gd name="T29" fmla="*/ 11290 h 12700"/>
              <a:gd name="T30" fmla="*/ 10970 w 12690"/>
              <a:gd name="T31" fmla="*/ 12700 h 12700"/>
              <a:gd name="T32" fmla="*/ 4880 w 12690"/>
              <a:gd name="T33" fmla="*/ 10890 h 12700"/>
              <a:gd name="T34" fmla="*/ 10770 w 12690"/>
              <a:gd name="T35" fmla="*/ 12020 h 12700"/>
              <a:gd name="T36" fmla="*/ 11690 w 12690"/>
              <a:gd name="T37" fmla="*/ 10890 h 12700"/>
              <a:gd name="T38" fmla="*/ 11690 w 12690"/>
              <a:gd name="T39" fmla="*/ 3010 h 12700"/>
              <a:gd name="T40" fmla="*/ 8990 w 12690"/>
              <a:gd name="T41" fmla="*/ 9620 h 12700"/>
              <a:gd name="T42" fmla="*/ 4900 w 12690"/>
              <a:gd name="T43" fmla="*/ 7980 h 12700"/>
              <a:gd name="T44" fmla="*/ 2960 w 12690"/>
              <a:gd name="T45" fmla="*/ 6600 h 12700"/>
              <a:gd name="T46" fmla="*/ 3620 w 12690"/>
              <a:gd name="T47" fmla="*/ 5570 h 12700"/>
              <a:gd name="T48" fmla="*/ 4660 w 12690"/>
              <a:gd name="T49" fmla="*/ 6150 h 12700"/>
              <a:gd name="T50" fmla="*/ 3070 w 12690"/>
              <a:gd name="T51" fmla="*/ 3560 h 12700"/>
              <a:gd name="T52" fmla="*/ 4660 w 12690"/>
              <a:gd name="T53" fmla="*/ 1730 h 12700"/>
              <a:gd name="T54" fmla="*/ 5590 w 12690"/>
              <a:gd name="T55" fmla="*/ 1730 h 12700"/>
              <a:gd name="T56" fmla="*/ 7100 w 12690"/>
              <a:gd name="T57" fmla="*/ 2600 h 12700"/>
              <a:gd name="T58" fmla="*/ 6440 w 12690"/>
              <a:gd name="T59" fmla="*/ 3540 h 12700"/>
              <a:gd name="T60" fmla="*/ 5600 w 12690"/>
              <a:gd name="T61" fmla="*/ 4070 h 12700"/>
              <a:gd name="T62" fmla="*/ 6720 w 12690"/>
              <a:gd name="T63" fmla="*/ 6970 h 12700"/>
              <a:gd name="T64" fmla="*/ 5370 w 12690"/>
              <a:gd name="T65" fmla="*/ 7980 h 12700"/>
              <a:gd name="T66" fmla="*/ 3090 w 12690"/>
              <a:gd name="T67" fmla="*/ 6400 h 12700"/>
              <a:gd name="T68" fmla="*/ 4870 w 12690"/>
              <a:gd name="T69" fmla="*/ 7340 h 12700"/>
              <a:gd name="T70" fmla="*/ 5370 w 12690"/>
              <a:gd name="T71" fmla="*/ 7780 h 12700"/>
              <a:gd name="T72" fmla="*/ 5490 w 12690"/>
              <a:gd name="T73" fmla="*/ 7250 h 12700"/>
              <a:gd name="T74" fmla="*/ 6640 w 12690"/>
              <a:gd name="T75" fmla="*/ 4750 h 12700"/>
              <a:gd name="T76" fmla="*/ 5400 w 12690"/>
              <a:gd name="T77" fmla="*/ 3030 h 12700"/>
              <a:gd name="T78" fmla="*/ 6390 w 12690"/>
              <a:gd name="T79" fmla="*/ 3320 h 12700"/>
              <a:gd name="T80" fmla="*/ 6910 w 12690"/>
              <a:gd name="T81" fmla="*/ 2650 h 12700"/>
              <a:gd name="T82" fmla="*/ 5500 w 12690"/>
              <a:gd name="T83" fmla="*/ 2070 h 12700"/>
              <a:gd name="T84" fmla="*/ 5380 w 12690"/>
              <a:gd name="T85" fmla="*/ 1690 h 12700"/>
              <a:gd name="T86" fmla="*/ 4880 w 12690"/>
              <a:gd name="T87" fmla="*/ 1950 h 12700"/>
              <a:gd name="T88" fmla="*/ 3290 w 12690"/>
              <a:gd name="T89" fmla="*/ 3540 h 12700"/>
              <a:gd name="T90" fmla="*/ 4880 w 12690"/>
              <a:gd name="T91" fmla="*/ 5120 h 12700"/>
              <a:gd name="T92" fmla="*/ 4750 w 12690"/>
              <a:gd name="T93" fmla="*/ 6370 h 12700"/>
              <a:gd name="T94" fmla="*/ 5500 w 12690"/>
              <a:gd name="T95" fmla="*/ 6390 h 12700"/>
              <a:gd name="T96" fmla="*/ 5400 w 12690"/>
              <a:gd name="T97" fmla="*/ 5320 h 12700"/>
              <a:gd name="T98" fmla="*/ 5940 w 12690"/>
              <a:gd name="T99" fmla="*/ 5450 h 12700"/>
              <a:gd name="T100" fmla="*/ 5520 w 12690"/>
              <a:gd name="T101" fmla="*/ 6400 h 12700"/>
              <a:gd name="T102" fmla="*/ 5600 w 12690"/>
              <a:gd name="T103" fmla="*/ 6150 h 12700"/>
              <a:gd name="T104" fmla="*/ 5800 w 12690"/>
              <a:gd name="T105" fmla="*/ 5580 h 12700"/>
              <a:gd name="T106" fmla="*/ 4730 w 12690"/>
              <a:gd name="T107" fmla="*/ 4020 h 12700"/>
              <a:gd name="T108" fmla="*/ 4400 w 12690"/>
              <a:gd name="T109" fmla="*/ 3080 h 12700"/>
              <a:gd name="T110" fmla="*/ 4860 w 12690"/>
              <a:gd name="T111" fmla="*/ 3020 h 12700"/>
              <a:gd name="T112" fmla="*/ 4770 w 12690"/>
              <a:gd name="T113" fmla="*/ 4030 h 12700"/>
              <a:gd name="T114" fmla="*/ 4430 w 12690"/>
              <a:gd name="T115" fmla="*/ 3450 h 12700"/>
              <a:gd name="T116" fmla="*/ 4670 w 12690"/>
              <a:gd name="T117" fmla="*/ 3140 h 1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90" h="12700">
                <a:moveTo>
                  <a:pt x="1960" y="11250"/>
                </a:moveTo>
                <a:cubicBezTo>
                  <a:pt x="1930" y="11250"/>
                  <a:pt x="1910" y="11250"/>
                  <a:pt x="1880" y="11230"/>
                </a:cubicBezTo>
                <a:cubicBezTo>
                  <a:pt x="1810" y="11200"/>
                  <a:pt x="1760" y="11130"/>
                  <a:pt x="1760" y="11050"/>
                </a:cubicBezTo>
                <a:lnTo>
                  <a:pt x="1760" y="9620"/>
                </a:lnTo>
                <a:lnTo>
                  <a:pt x="1130" y="9620"/>
                </a:lnTo>
                <a:cubicBezTo>
                  <a:pt x="500" y="9620"/>
                  <a:pt x="0" y="9110"/>
                  <a:pt x="0" y="8490"/>
                </a:cubicBezTo>
                <a:lnTo>
                  <a:pt x="0" y="1130"/>
                </a:lnTo>
                <a:cubicBezTo>
                  <a:pt x="0" y="510"/>
                  <a:pt x="510" y="0"/>
                  <a:pt x="1130" y="0"/>
                </a:cubicBezTo>
                <a:lnTo>
                  <a:pt x="8980" y="0"/>
                </a:lnTo>
                <a:cubicBezTo>
                  <a:pt x="9610" y="0"/>
                  <a:pt x="10110" y="510"/>
                  <a:pt x="10110" y="1130"/>
                </a:cubicBezTo>
                <a:lnTo>
                  <a:pt x="10110" y="8490"/>
                </a:lnTo>
                <a:cubicBezTo>
                  <a:pt x="10110" y="9110"/>
                  <a:pt x="9600" y="9620"/>
                  <a:pt x="8980" y="9620"/>
                </a:cubicBezTo>
                <a:lnTo>
                  <a:pt x="3670" y="9620"/>
                </a:lnTo>
                <a:lnTo>
                  <a:pt x="2100" y="11190"/>
                </a:lnTo>
                <a:cubicBezTo>
                  <a:pt x="2070" y="11230"/>
                  <a:pt x="2010" y="11250"/>
                  <a:pt x="1960" y="11250"/>
                </a:cubicBezTo>
                <a:close/>
                <a:moveTo>
                  <a:pt x="1130" y="400"/>
                </a:moveTo>
                <a:cubicBezTo>
                  <a:pt x="730" y="400"/>
                  <a:pt x="400" y="730"/>
                  <a:pt x="400" y="1130"/>
                </a:cubicBezTo>
                <a:lnTo>
                  <a:pt x="400" y="8490"/>
                </a:lnTo>
                <a:cubicBezTo>
                  <a:pt x="400" y="8890"/>
                  <a:pt x="730" y="9220"/>
                  <a:pt x="1130" y="9220"/>
                </a:cubicBezTo>
                <a:lnTo>
                  <a:pt x="1960" y="9220"/>
                </a:lnTo>
                <a:cubicBezTo>
                  <a:pt x="2070" y="9220"/>
                  <a:pt x="2160" y="9310"/>
                  <a:pt x="2160" y="9420"/>
                </a:cubicBezTo>
                <a:lnTo>
                  <a:pt x="2160" y="10560"/>
                </a:lnTo>
                <a:lnTo>
                  <a:pt x="3450" y="9280"/>
                </a:lnTo>
                <a:cubicBezTo>
                  <a:pt x="3490" y="9240"/>
                  <a:pt x="3540" y="9220"/>
                  <a:pt x="3590" y="9220"/>
                </a:cubicBezTo>
                <a:lnTo>
                  <a:pt x="8990" y="9220"/>
                </a:lnTo>
                <a:cubicBezTo>
                  <a:pt x="9390" y="9220"/>
                  <a:pt x="9720" y="8890"/>
                  <a:pt x="9720" y="8490"/>
                </a:cubicBezTo>
                <a:lnTo>
                  <a:pt x="9720" y="1130"/>
                </a:lnTo>
                <a:cubicBezTo>
                  <a:pt x="9720" y="730"/>
                  <a:pt x="9390" y="400"/>
                  <a:pt x="8990" y="400"/>
                </a:cubicBezTo>
                <a:lnTo>
                  <a:pt x="1130" y="400"/>
                </a:lnTo>
                <a:close/>
                <a:moveTo>
                  <a:pt x="10970" y="12700"/>
                </a:moveTo>
                <a:cubicBezTo>
                  <a:pt x="10920" y="12700"/>
                  <a:pt x="10870" y="12680"/>
                  <a:pt x="10830" y="12640"/>
                </a:cubicBezTo>
                <a:lnTo>
                  <a:pt x="9480" y="11290"/>
                </a:lnTo>
                <a:lnTo>
                  <a:pt x="4880" y="11290"/>
                </a:lnTo>
                <a:cubicBezTo>
                  <a:pt x="4320" y="11290"/>
                  <a:pt x="3870" y="10840"/>
                  <a:pt x="3870" y="10280"/>
                </a:cubicBezTo>
                <a:lnTo>
                  <a:pt x="3870" y="9420"/>
                </a:lnTo>
                <a:cubicBezTo>
                  <a:pt x="3870" y="9310"/>
                  <a:pt x="3960" y="9220"/>
                  <a:pt x="4070" y="9220"/>
                </a:cubicBezTo>
                <a:lnTo>
                  <a:pt x="8980" y="9220"/>
                </a:lnTo>
                <a:cubicBezTo>
                  <a:pt x="9380" y="9220"/>
                  <a:pt x="9710" y="8890"/>
                  <a:pt x="9710" y="8490"/>
                </a:cubicBezTo>
                <a:lnTo>
                  <a:pt x="9710" y="2810"/>
                </a:lnTo>
                <a:cubicBezTo>
                  <a:pt x="9710" y="2700"/>
                  <a:pt x="9800" y="2610"/>
                  <a:pt x="9910" y="2610"/>
                </a:cubicBezTo>
                <a:lnTo>
                  <a:pt x="11680" y="2610"/>
                </a:lnTo>
                <a:cubicBezTo>
                  <a:pt x="12240" y="2610"/>
                  <a:pt x="12690" y="3060"/>
                  <a:pt x="12690" y="3620"/>
                </a:cubicBezTo>
                <a:lnTo>
                  <a:pt x="12690" y="10280"/>
                </a:lnTo>
                <a:cubicBezTo>
                  <a:pt x="12690" y="10840"/>
                  <a:pt x="12240" y="11290"/>
                  <a:pt x="11680" y="11290"/>
                </a:cubicBezTo>
                <a:lnTo>
                  <a:pt x="11160" y="11290"/>
                </a:lnTo>
                <a:lnTo>
                  <a:pt x="11160" y="12500"/>
                </a:lnTo>
                <a:cubicBezTo>
                  <a:pt x="11160" y="12580"/>
                  <a:pt x="11110" y="12650"/>
                  <a:pt x="11040" y="12680"/>
                </a:cubicBezTo>
                <a:cubicBezTo>
                  <a:pt x="11020" y="12700"/>
                  <a:pt x="11000" y="12700"/>
                  <a:pt x="10970" y="12700"/>
                </a:cubicBezTo>
                <a:close/>
                <a:moveTo>
                  <a:pt x="4270" y="9620"/>
                </a:moveTo>
                <a:lnTo>
                  <a:pt x="4270" y="10280"/>
                </a:lnTo>
                <a:cubicBezTo>
                  <a:pt x="4270" y="10620"/>
                  <a:pt x="4540" y="10890"/>
                  <a:pt x="4880" y="10890"/>
                </a:cubicBezTo>
                <a:lnTo>
                  <a:pt x="9560" y="10890"/>
                </a:lnTo>
                <a:cubicBezTo>
                  <a:pt x="9610" y="10890"/>
                  <a:pt x="9660" y="10910"/>
                  <a:pt x="9700" y="10950"/>
                </a:cubicBezTo>
                <a:lnTo>
                  <a:pt x="10770" y="12020"/>
                </a:lnTo>
                <a:lnTo>
                  <a:pt x="10770" y="11090"/>
                </a:lnTo>
                <a:cubicBezTo>
                  <a:pt x="10770" y="10980"/>
                  <a:pt x="10860" y="10890"/>
                  <a:pt x="10970" y="10890"/>
                </a:cubicBezTo>
                <a:lnTo>
                  <a:pt x="11690" y="10890"/>
                </a:lnTo>
                <a:cubicBezTo>
                  <a:pt x="12030" y="10890"/>
                  <a:pt x="12300" y="10620"/>
                  <a:pt x="12300" y="10280"/>
                </a:cubicBezTo>
                <a:lnTo>
                  <a:pt x="12300" y="3620"/>
                </a:lnTo>
                <a:cubicBezTo>
                  <a:pt x="12300" y="3280"/>
                  <a:pt x="12030" y="3010"/>
                  <a:pt x="11690" y="3010"/>
                </a:cubicBezTo>
                <a:lnTo>
                  <a:pt x="10120" y="3010"/>
                </a:lnTo>
                <a:lnTo>
                  <a:pt x="10120" y="8490"/>
                </a:lnTo>
                <a:cubicBezTo>
                  <a:pt x="10120" y="9110"/>
                  <a:pt x="9610" y="9620"/>
                  <a:pt x="8990" y="9620"/>
                </a:cubicBezTo>
                <a:lnTo>
                  <a:pt x="4270" y="9620"/>
                </a:lnTo>
                <a:close/>
                <a:moveTo>
                  <a:pt x="5370" y="7980"/>
                </a:moveTo>
                <a:lnTo>
                  <a:pt x="4900" y="7980"/>
                </a:lnTo>
                <a:cubicBezTo>
                  <a:pt x="4770" y="7980"/>
                  <a:pt x="4670" y="7880"/>
                  <a:pt x="4670" y="7750"/>
                </a:cubicBezTo>
                <a:lnTo>
                  <a:pt x="4670" y="7420"/>
                </a:lnTo>
                <a:cubicBezTo>
                  <a:pt x="4040" y="7320"/>
                  <a:pt x="3470" y="7040"/>
                  <a:pt x="2960" y="6600"/>
                </a:cubicBezTo>
                <a:cubicBezTo>
                  <a:pt x="2870" y="6520"/>
                  <a:pt x="2850" y="6370"/>
                  <a:pt x="2930" y="6280"/>
                </a:cubicBezTo>
                <a:lnTo>
                  <a:pt x="3460" y="5650"/>
                </a:lnTo>
                <a:cubicBezTo>
                  <a:pt x="3500" y="5600"/>
                  <a:pt x="3560" y="5570"/>
                  <a:pt x="3620" y="5570"/>
                </a:cubicBezTo>
                <a:lnTo>
                  <a:pt x="3640" y="5570"/>
                </a:lnTo>
                <a:cubicBezTo>
                  <a:pt x="3700" y="5570"/>
                  <a:pt x="3750" y="5590"/>
                  <a:pt x="3790" y="5630"/>
                </a:cubicBezTo>
                <a:cubicBezTo>
                  <a:pt x="4080" y="5880"/>
                  <a:pt x="4370" y="6050"/>
                  <a:pt x="4660" y="6150"/>
                </a:cubicBezTo>
                <a:lnTo>
                  <a:pt x="4660" y="5210"/>
                </a:lnTo>
                <a:cubicBezTo>
                  <a:pt x="4160" y="5080"/>
                  <a:pt x="3790" y="4910"/>
                  <a:pt x="3540" y="4690"/>
                </a:cubicBezTo>
                <a:cubicBezTo>
                  <a:pt x="3230" y="4430"/>
                  <a:pt x="3070" y="4050"/>
                  <a:pt x="3070" y="3560"/>
                </a:cubicBezTo>
                <a:cubicBezTo>
                  <a:pt x="3070" y="3070"/>
                  <a:pt x="3240" y="2670"/>
                  <a:pt x="3590" y="2360"/>
                </a:cubicBezTo>
                <a:cubicBezTo>
                  <a:pt x="3870" y="2100"/>
                  <a:pt x="4230" y="1940"/>
                  <a:pt x="4660" y="1880"/>
                </a:cubicBezTo>
                <a:lnTo>
                  <a:pt x="4660" y="1730"/>
                </a:lnTo>
                <a:cubicBezTo>
                  <a:pt x="4660" y="1600"/>
                  <a:pt x="4760" y="1500"/>
                  <a:pt x="4890" y="1500"/>
                </a:cubicBezTo>
                <a:lnTo>
                  <a:pt x="5360" y="1500"/>
                </a:lnTo>
                <a:cubicBezTo>
                  <a:pt x="5490" y="1500"/>
                  <a:pt x="5590" y="1600"/>
                  <a:pt x="5590" y="1730"/>
                </a:cubicBezTo>
                <a:lnTo>
                  <a:pt x="5590" y="1890"/>
                </a:lnTo>
                <a:cubicBezTo>
                  <a:pt x="6080" y="1960"/>
                  <a:pt x="6560" y="2150"/>
                  <a:pt x="7000" y="2450"/>
                </a:cubicBezTo>
                <a:cubicBezTo>
                  <a:pt x="7050" y="2490"/>
                  <a:pt x="7090" y="2540"/>
                  <a:pt x="7100" y="2600"/>
                </a:cubicBezTo>
                <a:cubicBezTo>
                  <a:pt x="7110" y="2660"/>
                  <a:pt x="7100" y="2720"/>
                  <a:pt x="7060" y="2780"/>
                </a:cubicBezTo>
                <a:lnTo>
                  <a:pt x="6590" y="3450"/>
                </a:lnTo>
                <a:cubicBezTo>
                  <a:pt x="6550" y="3500"/>
                  <a:pt x="6500" y="3530"/>
                  <a:pt x="6440" y="3540"/>
                </a:cubicBezTo>
                <a:cubicBezTo>
                  <a:pt x="6390" y="3550"/>
                  <a:pt x="6320" y="3540"/>
                  <a:pt x="6270" y="3500"/>
                </a:cubicBezTo>
                <a:cubicBezTo>
                  <a:pt x="6060" y="3350"/>
                  <a:pt x="5830" y="3240"/>
                  <a:pt x="5600" y="3170"/>
                </a:cubicBezTo>
                <a:lnTo>
                  <a:pt x="5600" y="4070"/>
                </a:lnTo>
                <a:cubicBezTo>
                  <a:pt x="6110" y="4210"/>
                  <a:pt x="6510" y="4390"/>
                  <a:pt x="6770" y="4610"/>
                </a:cubicBezTo>
                <a:cubicBezTo>
                  <a:pt x="7090" y="4880"/>
                  <a:pt x="7250" y="5270"/>
                  <a:pt x="7250" y="5760"/>
                </a:cubicBezTo>
                <a:cubicBezTo>
                  <a:pt x="7250" y="6250"/>
                  <a:pt x="7070" y="6660"/>
                  <a:pt x="6720" y="6970"/>
                </a:cubicBezTo>
                <a:cubicBezTo>
                  <a:pt x="6430" y="7230"/>
                  <a:pt x="6050" y="7390"/>
                  <a:pt x="5600" y="7450"/>
                </a:cubicBezTo>
                <a:lnTo>
                  <a:pt x="5600" y="7750"/>
                </a:lnTo>
                <a:cubicBezTo>
                  <a:pt x="5600" y="7880"/>
                  <a:pt x="5500" y="7980"/>
                  <a:pt x="5370" y="7980"/>
                </a:cubicBezTo>
                <a:close/>
                <a:moveTo>
                  <a:pt x="3640" y="5760"/>
                </a:moveTo>
                <a:cubicBezTo>
                  <a:pt x="3630" y="5760"/>
                  <a:pt x="3620" y="5760"/>
                  <a:pt x="3620" y="5770"/>
                </a:cubicBezTo>
                <a:lnTo>
                  <a:pt x="3090" y="6400"/>
                </a:lnTo>
                <a:cubicBezTo>
                  <a:pt x="3080" y="6410"/>
                  <a:pt x="3080" y="6430"/>
                  <a:pt x="3090" y="6450"/>
                </a:cubicBezTo>
                <a:cubicBezTo>
                  <a:pt x="3590" y="6890"/>
                  <a:pt x="4160" y="7150"/>
                  <a:pt x="4780" y="7240"/>
                </a:cubicBezTo>
                <a:cubicBezTo>
                  <a:pt x="4830" y="7250"/>
                  <a:pt x="4870" y="7290"/>
                  <a:pt x="4870" y="7340"/>
                </a:cubicBezTo>
                <a:lnTo>
                  <a:pt x="4870" y="7750"/>
                </a:lnTo>
                <a:cubicBezTo>
                  <a:pt x="4870" y="7770"/>
                  <a:pt x="4880" y="7780"/>
                  <a:pt x="4900" y="7780"/>
                </a:cubicBezTo>
                <a:lnTo>
                  <a:pt x="5370" y="7780"/>
                </a:lnTo>
                <a:cubicBezTo>
                  <a:pt x="5390" y="7780"/>
                  <a:pt x="5400" y="7770"/>
                  <a:pt x="5400" y="7750"/>
                </a:cubicBezTo>
                <a:lnTo>
                  <a:pt x="5400" y="7350"/>
                </a:lnTo>
                <a:cubicBezTo>
                  <a:pt x="5400" y="7300"/>
                  <a:pt x="5440" y="7260"/>
                  <a:pt x="5490" y="7250"/>
                </a:cubicBezTo>
                <a:cubicBezTo>
                  <a:pt x="5930" y="7210"/>
                  <a:pt x="6300" y="7060"/>
                  <a:pt x="6580" y="6810"/>
                </a:cubicBezTo>
                <a:cubicBezTo>
                  <a:pt x="6890" y="6540"/>
                  <a:pt x="7040" y="6180"/>
                  <a:pt x="7040" y="5750"/>
                </a:cubicBezTo>
                <a:cubicBezTo>
                  <a:pt x="7040" y="5320"/>
                  <a:pt x="6900" y="4980"/>
                  <a:pt x="6640" y="4750"/>
                </a:cubicBezTo>
                <a:cubicBezTo>
                  <a:pt x="6390" y="4540"/>
                  <a:pt x="6000" y="4360"/>
                  <a:pt x="5480" y="4230"/>
                </a:cubicBezTo>
                <a:cubicBezTo>
                  <a:pt x="5440" y="4220"/>
                  <a:pt x="5400" y="4180"/>
                  <a:pt x="5400" y="4130"/>
                </a:cubicBezTo>
                <a:lnTo>
                  <a:pt x="5400" y="3030"/>
                </a:lnTo>
                <a:cubicBezTo>
                  <a:pt x="5400" y="3000"/>
                  <a:pt x="5410" y="2970"/>
                  <a:pt x="5440" y="2950"/>
                </a:cubicBezTo>
                <a:cubicBezTo>
                  <a:pt x="5460" y="2930"/>
                  <a:pt x="5490" y="2920"/>
                  <a:pt x="5520" y="2930"/>
                </a:cubicBezTo>
                <a:cubicBezTo>
                  <a:pt x="5830" y="3000"/>
                  <a:pt x="6120" y="3130"/>
                  <a:pt x="6390" y="3320"/>
                </a:cubicBezTo>
                <a:cubicBezTo>
                  <a:pt x="6400" y="3320"/>
                  <a:pt x="6400" y="3330"/>
                  <a:pt x="6410" y="3330"/>
                </a:cubicBezTo>
                <a:cubicBezTo>
                  <a:pt x="6420" y="3330"/>
                  <a:pt x="6430" y="3320"/>
                  <a:pt x="6440" y="3320"/>
                </a:cubicBezTo>
                <a:lnTo>
                  <a:pt x="6910" y="2650"/>
                </a:lnTo>
                <a:cubicBezTo>
                  <a:pt x="6910" y="2640"/>
                  <a:pt x="6920" y="2630"/>
                  <a:pt x="6920" y="2630"/>
                </a:cubicBezTo>
                <a:cubicBezTo>
                  <a:pt x="6920" y="2620"/>
                  <a:pt x="6910" y="2610"/>
                  <a:pt x="6910" y="2610"/>
                </a:cubicBezTo>
                <a:cubicBezTo>
                  <a:pt x="6470" y="2310"/>
                  <a:pt x="5990" y="2130"/>
                  <a:pt x="5500" y="2070"/>
                </a:cubicBezTo>
                <a:cubicBezTo>
                  <a:pt x="5450" y="2060"/>
                  <a:pt x="5410" y="2020"/>
                  <a:pt x="5410" y="1970"/>
                </a:cubicBezTo>
                <a:lnTo>
                  <a:pt x="5410" y="1720"/>
                </a:lnTo>
                <a:cubicBezTo>
                  <a:pt x="5410" y="1700"/>
                  <a:pt x="5400" y="1690"/>
                  <a:pt x="5380" y="1690"/>
                </a:cubicBezTo>
                <a:lnTo>
                  <a:pt x="4910" y="1690"/>
                </a:lnTo>
                <a:cubicBezTo>
                  <a:pt x="4890" y="1690"/>
                  <a:pt x="4880" y="1700"/>
                  <a:pt x="4880" y="1720"/>
                </a:cubicBezTo>
                <a:lnTo>
                  <a:pt x="4880" y="1950"/>
                </a:lnTo>
                <a:cubicBezTo>
                  <a:pt x="4880" y="2000"/>
                  <a:pt x="4840" y="2040"/>
                  <a:pt x="4790" y="2050"/>
                </a:cubicBezTo>
                <a:cubicBezTo>
                  <a:pt x="4370" y="2090"/>
                  <a:pt x="4020" y="2240"/>
                  <a:pt x="3740" y="2490"/>
                </a:cubicBezTo>
                <a:cubicBezTo>
                  <a:pt x="3440" y="2760"/>
                  <a:pt x="3290" y="3120"/>
                  <a:pt x="3290" y="3540"/>
                </a:cubicBezTo>
                <a:cubicBezTo>
                  <a:pt x="3290" y="3970"/>
                  <a:pt x="3420" y="4300"/>
                  <a:pt x="3680" y="4520"/>
                </a:cubicBezTo>
                <a:cubicBezTo>
                  <a:pt x="3930" y="4730"/>
                  <a:pt x="4290" y="4890"/>
                  <a:pt x="4800" y="5020"/>
                </a:cubicBezTo>
                <a:cubicBezTo>
                  <a:pt x="4840" y="5030"/>
                  <a:pt x="4880" y="5070"/>
                  <a:pt x="4880" y="5120"/>
                </a:cubicBezTo>
                <a:lnTo>
                  <a:pt x="4880" y="6270"/>
                </a:lnTo>
                <a:cubicBezTo>
                  <a:pt x="4880" y="6300"/>
                  <a:pt x="4870" y="6330"/>
                  <a:pt x="4840" y="6350"/>
                </a:cubicBezTo>
                <a:cubicBezTo>
                  <a:pt x="4820" y="6370"/>
                  <a:pt x="4780" y="6380"/>
                  <a:pt x="4750" y="6370"/>
                </a:cubicBezTo>
                <a:cubicBezTo>
                  <a:pt x="4380" y="6280"/>
                  <a:pt x="4020" y="6080"/>
                  <a:pt x="3670" y="5780"/>
                </a:cubicBezTo>
                <a:cubicBezTo>
                  <a:pt x="3660" y="5760"/>
                  <a:pt x="3650" y="5760"/>
                  <a:pt x="3640" y="5760"/>
                </a:cubicBezTo>
                <a:close/>
                <a:moveTo>
                  <a:pt x="5500" y="6390"/>
                </a:moveTo>
                <a:cubicBezTo>
                  <a:pt x="5480" y="6390"/>
                  <a:pt x="5460" y="6380"/>
                  <a:pt x="5440" y="6370"/>
                </a:cubicBezTo>
                <a:cubicBezTo>
                  <a:pt x="5420" y="6350"/>
                  <a:pt x="5400" y="6320"/>
                  <a:pt x="5400" y="6290"/>
                </a:cubicBezTo>
                <a:lnTo>
                  <a:pt x="5400" y="5320"/>
                </a:lnTo>
                <a:cubicBezTo>
                  <a:pt x="5400" y="5290"/>
                  <a:pt x="5420" y="5260"/>
                  <a:pt x="5440" y="5240"/>
                </a:cubicBezTo>
                <a:cubicBezTo>
                  <a:pt x="5470" y="5220"/>
                  <a:pt x="5500" y="5220"/>
                  <a:pt x="5530" y="5230"/>
                </a:cubicBezTo>
                <a:cubicBezTo>
                  <a:pt x="5720" y="5300"/>
                  <a:pt x="5860" y="5370"/>
                  <a:pt x="5940" y="5450"/>
                </a:cubicBezTo>
                <a:cubicBezTo>
                  <a:pt x="6040" y="5540"/>
                  <a:pt x="6090" y="5670"/>
                  <a:pt x="6090" y="5830"/>
                </a:cubicBezTo>
                <a:cubicBezTo>
                  <a:pt x="6090" y="5990"/>
                  <a:pt x="6030" y="6120"/>
                  <a:pt x="5900" y="6230"/>
                </a:cubicBezTo>
                <a:cubicBezTo>
                  <a:pt x="5800" y="6310"/>
                  <a:pt x="5670" y="6370"/>
                  <a:pt x="5520" y="6400"/>
                </a:cubicBezTo>
                <a:cubicBezTo>
                  <a:pt x="5510" y="6390"/>
                  <a:pt x="5510" y="6390"/>
                  <a:pt x="5500" y="6390"/>
                </a:cubicBezTo>
                <a:close/>
                <a:moveTo>
                  <a:pt x="5600" y="5460"/>
                </a:moveTo>
                <a:lnTo>
                  <a:pt x="5600" y="6150"/>
                </a:lnTo>
                <a:cubicBezTo>
                  <a:pt x="5670" y="6120"/>
                  <a:pt x="5730" y="6090"/>
                  <a:pt x="5770" y="6050"/>
                </a:cubicBezTo>
                <a:cubicBezTo>
                  <a:pt x="5850" y="5980"/>
                  <a:pt x="5890" y="5910"/>
                  <a:pt x="5890" y="5810"/>
                </a:cubicBezTo>
                <a:cubicBezTo>
                  <a:pt x="5890" y="5710"/>
                  <a:pt x="5860" y="5630"/>
                  <a:pt x="5800" y="5580"/>
                </a:cubicBezTo>
                <a:cubicBezTo>
                  <a:pt x="5780" y="5560"/>
                  <a:pt x="5720" y="5520"/>
                  <a:pt x="5600" y="5460"/>
                </a:cubicBezTo>
                <a:close/>
                <a:moveTo>
                  <a:pt x="4770" y="4030"/>
                </a:moveTo>
                <a:cubicBezTo>
                  <a:pt x="4760" y="4030"/>
                  <a:pt x="4750" y="4030"/>
                  <a:pt x="4730" y="4020"/>
                </a:cubicBezTo>
                <a:cubicBezTo>
                  <a:pt x="4560" y="3950"/>
                  <a:pt x="4440" y="3890"/>
                  <a:pt x="4370" y="3820"/>
                </a:cubicBezTo>
                <a:cubicBezTo>
                  <a:pt x="4280" y="3730"/>
                  <a:pt x="4230" y="3610"/>
                  <a:pt x="4230" y="3460"/>
                </a:cubicBezTo>
                <a:cubicBezTo>
                  <a:pt x="4230" y="3310"/>
                  <a:pt x="4290" y="3180"/>
                  <a:pt x="4400" y="3080"/>
                </a:cubicBezTo>
                <a:cubicBezTo>
                  <a:pt x="4490" y="3000"/>
                  <a:pt x="4600" y="2950"/>
                  <a:pt x="4740" y="2920"/>
                </a:cubicBezTo>
                <a:cubicBezTo>
                  <a:pt x="4770" y="2910"/>
                  <a:pt x="4800" y="2920"/>
                  <a:pt x="4820" y="2940"/>
                </a:cubicBezTo>
                <a:cubicBezTo>
                  <a:pt x="4840" y="2960"/>
                  <a:pt x="4860" y="2990"/>
                  <a:pt x="4860" y="3020"/>
                </a:cubicBezTo>
                <a:lnTo>
                  <a:pt x="4860" y="3940"/>
                </a:lnTo>
                <a:cubicBezTo>
                  <a:pt x="4860" y="3970"/>
                  <a:pt x="4840" y="4000"/>
                  <a:pt x="4820" y="4020"/>
                </a:cubicBezTo>
                <a:cubicBezTo>
                  <a:pt x="4810" y="4020"/>
                  <a:pt x="4790" y="4030"/>
                  <a:pt x="4770" y="4030"/>
                </a:cubicBezTo>
                <a:close/>
                <a:moveTo>
                  <a:pt x="4670" y="3140"/>
                </a:moveTo>
                <a:cubicBezTo>
                  <a:pt x="4620" y="3160"/>
                  <a:pt x="4580" y="3190"/>
                  <a:pt x="4540" y="3220"/>
                </a:cubicBezTo>
                <a:cubicBezTo>
                  <a:pt x="4470" y="3280"/>
                  <a:pt x="4430" y="3360"/>
                  <a:pt x="4430" y="3450"/>
                </a:cubicBezTo>
                <a:cubicBezTo>
                  <a:pt x="4430" y="3550"/>
                  <a:pt x="4450" y="3620"/>
                  <a:pt x="4510" y="3670"/>
                </a:cubicBezTo>
                <a:cubicBezTo>
                  <a:pt x="4530" y="3690"/>
                  <a:pt x="4580" y="3730"/>
                  <a:pt x="4670" y="3770"/>
                </a:cubicBezTo>
                <a:lnTo>
                  <a:pt x="4670" y="3140"/>
                </a:lnTo>
                <a:close/>
              </a:path>
            </a:pathLst>
          </a:cu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uadroTexto 63">
            <a:extLst>
              <a:ext uri="{FF2B5EF4-FFF2-40B4-BE49-F238E27FC236}">
                <a16:creationId xmlns:a16="http://schemas.microsoft.com/office/drawing/2014/main" id="{C001260B-B330-4DC3-85E7-E0F67A7D1854}"/>
              </a:ext>
            </a:extLst>
          </p:cNvPr>
          <p:cNvSpPr txBox="1"/>
          <p:nvPr/>
        </p:nvSpPr>
        <p:spPr>
          <a:xfrm>
            <a:off x="8053990" y="123505"/>
            <a:ext cx="4017285" cy="738664"/>
          </a:xfrm>
          <a:prstGeom prst="rect">
            <a:avLst/>
          </a:prstGeom>
          <a:solidFill>
            <a:srgbClr val="0070C0"/>
          </a:solidFill>
        </p:spPr>
        <p:txBody>
          <a:bodyPr wrap="square" rtlCol="0">
            <a:spAutoFit/>
          </a:bodyPr>
          <a:lstStyle/>
          <a:p>
            <a:pPr algn="ctr"/>
            <a:r>
              <a:rPr lang="es-ES" sz="1400" dirty="0">
                <a:solidFill>
                  <a:schemeClr val="bg2">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Desarrollar la fundamentación teórica, a través de la revisión de fuentes secundarias, que sustente el comportamiento de las variables de estudio.</a:t>
            </a:r>
          </a:p>
        </p:txBody>
      </p:sp>
      <p:sp>
        <p:nvSpPr>
          <p:cNvPr id="66" name="Chord 14">
            <a:extLst>
              <a:ext uri="{FF2B5EF4-FFF2-40B4-BE49-F238E27FC236}">
                <a16:creationId xmlns:a16="http://schemas.microsoft.com/office/drawing/2014/main" id="{0EBB941A-29A9-43D9-A66A-FB2459510ABE}"/>
              </a:ext>
            </a:extLst>
          </p:cNvPr>
          <p:cNvSpPr/>
          <p:nvPr/>
        </p:nvSpPr>
        <p:spPr>
          <a:xfrm>
            <a:off x="6937896" y="118839"/>
            <a:ext cx="938851" cy="925934"/>
          </a:xfrm>
          <a:custGeom>
            <a:avLst/>
            <a:gdLst/>
            <a:ahLst/>
            <a:cxnLst/>
            <a:rect l="l" t="t" r="r" b="b"/>
            <a:pathLst>
              <a:path w="2326624" h="2613114">
                <a:moveTo>
                  <a:pt x="2120961" y="161090"/>
                </a:moveTo>
                <a:cubicBezTo>
                  <a:pt x="2054048" y="153768"/>
                  <a:pt x="1951447" y="247149"/>
                  <a:pt x="1815565" y="379301"/>
                </a:cubicBezTo>
                <a:lnTo>
                  <a:pt x="1815565" y="914189"/>
                </a:lnTo>
                <a:lnTo>
                  <a:pt x="1812022" y="914189"/>
                </a:lnTo>
                <a:cubicBezTo>
                  <a:pt x="1807592" y="1011082"/>
                  <a:pt x="1792201" y="1103630"/>
                  <a:pt x="1767490" y="1189471"/>
                </a:cubicBezTo>
                <a:cubicBezTo>
                  <a:pt x="1907904" y="1255373"/>
                  <a:pt x="2005523" y="1182535"/>
                  <a:pt x="2079587" y="1079714"/>
                </a:cubicBezTo>
                <a:cubicBezTo>
                  <a:pt x="2155039" y="974966"/>
                  <a:pt x="2212284" y="748514"/>
                  <a:pt x="2212003" y="557796"/>
                </a:cubicBezTo>
                <a:cubicBezTo>
                  <a:pt x="2219908" y="279261"/>
                  <a:pt x="2188744" y="168506"/>
                  <a:pt x="2120961" y="161090"/>
                </a:cubicBezTo>
                <a:close/>
                <a:moveTo>
                  <a:pt x="205663" y="161090"/>
                </a:moveTo>
                <a:cubicBezTo>
                  <a:pt x="137880" y="168506"/>
                  <a:pt x="106717" y="279261"/>
                  <a:pt x="114621" y="557796"/>
                </a:cubicBezTo>
                <a:cubicBezTo>
                  <a:pt x="114340" y="748514"/>
                  <a:pt x="171585" y="974966"/>
                  <a:pt x="247037" y="1079714"/>
                </a:cubicBezTo>
                <a:cubicBezTo>
                  <a:pt x="321347" y="1182876"/>
                  <a:pt x="419370" y="1255856"/>
                  <a:pt x="560574" y="1188912"/>
                </a:cubicBezTo>
                <a:cubicBezTo>
                  <a:pt x="536003" y="1103130"/>
                  <a:pt x="520770" y="1010753"/>
                  <a:pt x="516493" y="914189"/>
                </a:cubicBezTo>
                <a:lnTo>
                  <a:pt x="512380" y="914189"/>
                </a:lnTo>
                <a:lnTo>
                  <a:pt x="512380" y="380558"/>
                </a:lnTo>
                <a:cubicBezTo>
                  <a:pt x="375835" y="247749"/>
                  <a:pt x="272792" y="153745"/>
                  <a:pt x="205663" y="161090"/>
                </a:cubicBezTo>
                <a:close/>
                <a:moveTo>
                  <a:pt x="187901" y="405"/>
                </a:moveTo>
                <a:cubicBezTo>
                  <a:pt x="292999" y="8780"/>
                  <a:pt x="420845" y="145098"/>
                  <a:pt x="512380" y="220481"/>
                </a:cubicBezTo>
                <a:lnTo>
                  <a:pt x="512380" y="152613"/>
                </a:lnTo>
                <a:cubicBezTo>
                  <a:pt x="489279" y="144263"/>
                  <a:pt x="472890" y="120340"/>
                  <a:pt x="472890" y="92234"/>
                </a:cubicBezTo>
                <a:cubicBezTo>
                  <a:pt x="472890" y="56482"/>
                  <a:pt x="499411" y="27498"/>
                  <a:pt x="532125" y="27498"/>
                </a:cubicBezTo>
                <a:lnTo>
                  <a:pt x="1795820" y="27498"/>
                </a:lnTo>
                <a:cubicBezTo>
                  <a:pt x="1828534" y="27498"/>
                  <a:pt x="1855056" y="56482"/>
                  <a:pt x="1855056" y="92234"/>
                </a:cubicBezTo>
                <a:cubicBezTo>
                  <a:pt x="1855056" y="120340"/>
                  <a:pt x="1838666" y="144263"/>
                  <a:pt x="1815565" y="152613"/>
                </a:cubicBezTo>
                <a:lnTo>
                  <a:pt x="1815565" y="219332"/>
                </a:lnTo>
                <a:cubicBezTo>
                  <a:pt x="1907032" y="143766"/>
                  <a:pt x="2034140" y="8738"/>
                  <a:pt x="2138723" y="405"/>
                </a:cubicBezTo>
                <a:cubicBezTo>
                  <a:pt x="2245413" y="-8097"/>
                  <a:pt x="2328660" y="115252"/>
                  <a:pt x="2326587" y="567919"/>
                </a:cubicBezTo>
                <a:cubicBezTo>
                  <a:pt x="2322440" y="807927"/>
                  <a:pt x="2258321" y="1045957"/>
                  <a:pt x="2156964" y="1168071"/>
                </a:cubicBezTo>
                <a:cubicBezTo>
                  <a:pt x="2057111" y="1288374"/>
                  <a:pt x="1909480" y="1389985"/>
                  <a:pt x="1727011" y="1303847"/>
                </a:cubicBezTo>
                <a:cubicBezTo>
                  <a:pt x="1643683" y="1506550"/>
                  <a:pt x="1504521" y="1658222"/>
                  <a:pt x="1338762" y="1720102"/>
                </a:cubicBezTo>
                <a:lnTo>
                  <a:pt x="1338762" y="1827101"/>
                </a:lnTo>
                <a:cubicBezTo>
                  <a:pt x="1363316" y="1833262"/>
                  <a:pt x="1381170" y="1857539"/>
                  <a:pt x="1381170" y="1886373"/>
                </a:cubicBezTo>
                <a:lnTo>
                  <a:pt x="1381170" y="2136535"/>
                </a:lnTo>
                <a:cubicBezTo>
                  <a:pt x="1381170" y="2165370"/>
                  <a:pt x="1363316" y="2189646"/>
                  <a:pt x="1338762" y="2195808"/>
                </a:cubicBezTo>
                <a:lnTo>
                  <a:pt x="1338762" y="2277702"/>
                </a:lnTo>
                <a:cubicBezTo>
                  <a:pt x="1338762" y="2288097"/>
                  <a:pt x="1336442" y="2297900"/>
                  <a:pt x="1331718" y="2306174"/>
                </a:cubicBezTo>
                <a:cubicBezTo>
                  <a:pt x="1618963" y="2325003"/>
                  <a:pt x="1828069" y="2390705"/>
                  <a:pt x="1843627" y="2469098"/>
                </a:cubicBezTo>
                <a:lnTo>
                  <a:pt x="1841187" y="2469098"/>
                </a:lnTo>
                <a:lnTo>
                  <a:pt x="1841187" y="2613114"/>
                </a:lnTo>
                <a:lnTo>
                  <a:pt x="473035" y="2613114"/>
                </a:lnTo>
                <a:lnTo>
                  <a:pt x="473035" y="2469098"/>
                </a:lnTo>
                <a:lnTo>
                  <a:pt x="470659" y="2469098"/>
                </a:lnTo>
                <a:cubicBezTo>
                  <a:pt x="486099" y="2389612"/>
                  <a:pt x="701025" y="2322977"/>
                  <a:pt x="995732" y="2305371"/>
                </a:cubicBezTo>
                <a:cubicBezTo>
                  <a:pt x="991352" y="2297246"/>
                  <a:pt x="989183" y="2287751"/>
                  <a:pt x="989183" y="2277702"/>
                </a:cubicBezTo>
                <a:lnTo>
                  <a:pt x="989183" y="2195808"/>
                </a:lnTo>
                <a:cubicBezTo>
                  <a:pt x="964630" y="2189646"/>
                  <a:pt x="946775" y="2165370"/>
                  <a:pt x="946775" y="2136535"/>
                </a:cubicBezTo>
                <a:lnTo>
                  <a:pt x="946775" y="1886373"/>
                </a:lnTo>
                <a:cubicBezTo>
                  <a:pt x="946775" y="1857539"/>
                  <a:pt x="964630" y="1833262"/>
                  <a:pt x="989183" y="1827101"/>
                </a:cubicBezTo>
                <a:lnTo>
                  <a:pt x="989183" y="1720560"/>
                </a:lnTo>
                <a:cubicBezTo>
                  <a:pt x="822949" y="1658288"/>
                  <a:pt x="683935" y="1506034"/>
                  <a:pt x="600908" y="1303358"/>
                </a:cubicBezTo>
                <a:cubicBezTo>
                  <a:pt x="417821" y="1390451"/>
                  <a:pt x="269743" y="1288649"/>
                  <a:pt x="169660" y="1168071"/>
                </a:cubicBezTo>
                <a:cubicBezTo>
                  <a:pt x="68303" y="1045957"/>
                  <a:pt x="4184" y="807927"/>
                  <a:pt x="38" y="567919"/>
                </a:cubicBezTo>
                <a:cubicBezTo>
                  <a:pt x="-2036" y="115252"/>
                  <a:pt x="81211" y="-8097"/>
                  <a:pt x="187901" y="405"/>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bg2">
                  <a:lumMod val="10000"/>
                </a:schemeClr>
              </a:solidFill>
            </a:endParaRPr>
          </a:p>
        </p:txBody>
      </p:sp>
      <p:sp>
        <p:nvSpPr>
          <p:cNvPr id="65" name="CuadroTexto 64">
            <a:extLst>
              <a:ext uri="{FF2B5EF4-FFF2-40B4-BE49-F238E27FC236}">
                <a16:creationId xmlns:a16="http://schemas.microsoft.com/office/drawing/2014/main" id="{ED478187-CFA9-4D46-AE5B-4299144C24F7}"/>
              </a:ext>
            </a:extLst>
          </p:cNvPr>
          <p:cNvSpPr txBox="1"/>
          <p:nvPr/>
        </p:nvSpPr>
        <p:spPr>
          <a:xfrm>
            <a:off x="7075049" y="184614"/>
            <a:ext cx="648071" cy="800219"/>
          </a:xfrm>
          <a:prstGeom prst="rect">
            <a:avLst/>
          </a:prstGeom>
          <a:noFill/>
        </p:spPr>
        <p:txBody>
          <a:bodyPr wrap="square" rtlCol="0">
            <a:spAutoFit/>
          </a:bodyPr>
          <a:lstStyle/>
          <a:p>
            <a:pPr algn="ctr"/>
            <a:r>
              <a:rPr lang="es-EC" altLang="ko-KR" sz="1400" b="1" dirty="0">
                <a:solidFill>
                  <a:schemeClr val="bg1"/>
                </a:solidFill>
                <a:effectLst>
                  <a:outerShdw blurRad="38100" dist="38100" dir="2700000" algn="tl">
                    <a:srgbClr val="000000">
                      <a:alpha val="43137"/>
                    </a:srgbClr>
                  </a:outerShdw>
                </a:effectLst>
              </a:rPr>
              <a:t>OBJ.1</a:t>
            </a:r>
            <a:endParaRPr lang="ko-KR" altLang="en-US" sz="1400" b="1" dirty="0">
              <a:solidFill>
                <a:schemeClr val="bg1"/>
              </a:solidFill>
              <a:effectLst>
                <a:outerShdw blurRad="38100" dist="38100" dir="2700000" algn="tl">
                  <a:srgbClr val="000000">
                    <a:alpha val="43137"/>
                  </a:srgbClr>
                </a:outerShdw>
              </a:effectLst>
            </a:endParaRPr>
          </a:p>
          <a:p>
            <a:endParaRPr lang="es-ES" dirty="0"/>
          </a:p>
        </p:txBody>
      </p:sp>
      <p:pic>
        <p:nvPicPr>
          <p:cNvPr id="67" name="Picture 2">
            <a:extLst>
              <a:ext uri="{FF2B5EF4-FFF2-40B4-BE49-F238E27FC236}">
                <a16:creationId xmlns:a16="http://schemas.microsoft.com/office/drawing/2014/main" id="{D38B87EF-7537-40D0-A20E-4D5776326B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0059" y="3928082"/>
            <a:ext cx="747581" cy="111787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a:extLst>
              <a:ext uri="{FF2B5EF4-FFF2-40B4-BE49-F238E27FC236}">
                <a16:creationId xmlns:a16="http://schemas.microsoft.com/office/drawing/2014/main" id="{7BEB93E3-E10D-4220-8DE8-1B47CFF54F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714" y="2323506"/>
            <a:ext cx="747581" cy="11178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rio Bunge: &quot;La mayor parte de los filósofos actuales se ocupa de  menudencias&quot; - Jot Down Cultural Magazine">
            <a:extLst>
              <a:ext uri="{FF2B5EF4-FFF2-40B4-BE49-F238E27FC236}">
                <a16:creationId xmlns:a16="http://schemas.microsoft.com/office/drawing/2014/main" id="{67BC0F4F-0565-44B1-9A30-DAF89276891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57425" y="2134009"/>
            <a:ext cx="938851" cy="14077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onald Coase's &quot;The Federal Communications Commission&quot; at 50 | Mercatus  Center">
            <a:extLst>
              <a:ext uri="{FF2B5EF4-FFF2-40B4-BE49-F238E27FC236}">
                <a16:creationId xmlns:a16="http://schemas.microsoft.com/office/drawing/2014/main" id="{B2657FF6-0DFB-47A7-8F65-B266A16789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1565" y="3832489"/>
            <a:ext cx="939546" cy="132878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arvard. Applied Economic Analysis, Readings and Exams. Duesenberry,  1955-56. - Economics in the Rear-View Mirror">
            <a:extLst>
              <a:ext uri="{FF2B5EF4-FFF2-40B4-BE49-F238E27FC236}">
                <a16:creationId xmlns:a16="http://schemas.microsoft.com/office/drawing/2014/main" id="{82E88185-67B9-4574-9EE5-F4F12F52264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17468" y="2574091"/>
            <a:ext cx="1062501" cy="85490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imon Kuznets - Wikipedia, la enciclopedia libre">
            <a:extLst>
              <a:ext uri="{FF2B5EF4-FFF2-40B4-BE49-F238E27FC236}">
                <a16:creationId xmlns:a16="http://schemas.microsoft.com/office/drawing/2014/main" id="{3FF085C0-8869-498C-918B-49DFFCBF575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77526" y="3941685"/>
            <a:ext cx="887893" cy="11831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Georgescu-Roegen, un gigante al que subirse – Blog NewDeal">
            <a:extLst>
              <a:ext uri="{FF2B5EF4-FFF2-40B4-BE49-F238E27FC236}">
                <a16:creationId xmlns:a16="http://schemas.microsoft.com/office/drawing/2014/main" id="{B860B47E-83B8-481A-9C48-3335DAA577E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24658" y="2620214"/>
            <a:ext cx="1265755" cy="94931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59730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Oval 12">
            <a:extLst>
              <a:ext uri="{FF2B5EF4-FFF2-40B4-BE49-F238E27FC236}">
                <a16:creationId xmlns:a16="http://schemas.microsoft.com/office/drawing/2014/main" id="{D2CD3E13-8C31-4E80-941F-849932D37D3F}"/>
              </a:ext>
            </a:extLst>
          </p:cNvPr>
          <p:cNvSpPr/>
          <p:nvPr/>
        </p:nvSpPr>
        <p:spPr>
          <a:xfrm>
            <a:off x="10127679" y="1559392"/>
            <a:ext cx="1256934" cy="9386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4" tIns="60952" rIns="121904" bIns="60952" numCol="1" spcCol="0" rtlCol="0" fromWordArt="0" anchor="ctr" anchorCtr="0" forceAA="0" compatLnSpc="1">
            <a:prstTxWarp prst="textNoShape">
              <a:avLst/>
            </a:prstTxWarp>
            <a:noAutofit/>
          </a:bodyPr>
          <a:lstStyle/>
          <a:p>
            <a:pPr algn="ctr"/>
            <a:endParaRPr lang="ko-KR" altLang="en-US" sz="2400"/>
          </a:p>
        </p:txBody>
      </p:sp>
      <p:sp>
        <p:nvSpPr>
          <p:cNvPr id="91" name="Oval 12">
            <a:extLst>
              <a:ext uri="{FF2B5EF4-FFF2-40B4-BE49-F238E27FC236}">
                <a16:creationId xmlns:a16="http://schemas.microsoft.com/office/drawing/2014/main" id="{DD84F74A-1126-4363-A673-0FF59FA7F685}"/>
              </a:ext>
            </a:extLst>
          </p:cNvPr>
          <p:cNvSpPr/>
          <p:nvPr/>
        </p:nvSpPr>
        <p:spPr>
          <a:xfrm>
            <a:off x="3512172" y="1218487"/>
            <a:ext cx="1078895" cy="100912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4" tIns="60952" rIns="121904" bIns="60952" numCol="1" spcCol="0" rtlCol="0" fromWordArt="0" anchor="ctr" anchorCtr="0" forceAA="0" compatLnSpc="1">
            <a:prstTxWarp prst="textNoShape">
              <a:avLst/>
            </a:prstTxWarp>
            <a:noAutofit/>
          </a:bodyPr>
          <a:lstStyle/>
          <a:p>
            <a:pPr algn="ctr"/>
            <a:endParaRPr lang="ko-KR" altLang="en-US" sz="2400"/>
          </a:p>
        </p:txBody>
      </p:sp>
      <p:sp>
        <p:nvSpPr>
          <p:cNvPr id="90" name="Oval 12">
            <a:extLst>
              <a:ext uri="{FF2B5EF4-FFF2-40B4-BE49-F238E27FC236}">
                <a16:creationId xmlns:a16="http://schemas.microsoft.com/office/drawing/2014/main" id="{1500ED44-E8FC-43D1-A065-292B6A30B06F}"/>
              </a:ext>
            </a:extLst>
          </p:cNvPr>
          <p:cNvSpPr/>
          <p:nvPr/>
        </p:nvSpPr>
        <p:spPr>
          <a:xfrm>
            <a:off x="3797378" y="4361076"/>
            <a:ext cx="1078895" cy="100912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4" tIns="60952" rIns="121904" bIns="60952" numCol="1" spcCol="0" rtlCol="0" fromWordArt="0" anchor="ctr" anchorCtr="0" forceAA="0" compatLnSpc="1">
            <a:prstTxWarp prst="textNoShape">
              <a:avLst/>
            </a:prstTxWarp>
            <a:noAutofit/>
          </a:bodyPr>
          <a:lstStyle/>
          <a:p>
            <a:pPr algn="ctr"/>
            <a:endParaRPr lang="ko-KR" altLang="en-US" sz="2400"/>
          </a:p>
        </p:txBody>
      </p:sp>
      <p:grpSp>
        <p:nvGrpSpPr>
          <p:cNvPr id="17" name="Group 16"/>
          <p:cNvGrpSpPr/>
          <p:nvPr/>
        </p:nvGrpSpPr>
        <p:grpSpPr>
          <a:xfrm>
            <a:off x="4797351" y="735895"/>
            <a:ext cx="3729860" cy="2351839"/>
            <a:chOff x="637092" y="3357324"/>
            <a:chExt cx="2797760" cy="434552"/>
          </a:xfrm>
        </p:grpSpPr>
        <p:sp>
          <p:nvSpPr>
            <p:cNvPr id="18" name="TextBox 17"/>
            <p:cNvSpPr txBox="1"/>
            <p:nvPr/>
          </p:nvSpPr>
          <p:spPr>
            <a:xfrm>
              <a:off x="637092" y="3357324"/>
              <a:ext cx="2797760" cy="199039"/>
            </a:xfrm>
            <a:prstGeom prst="rect">
              <a:avLst/>
            </a:prstGeom>
            <a:noFill/>
          </p:spPr>
          <p:txBody>
            <a:bodyPr wrap="square" rtlCol="0">
              <a:spAutoFit/>
            </a:bodyPr>
            <a:lstStyle/>
            <a:p>
              <a:pPr algn="ctr"/>
              <a:r>
                <a:rPr lang="es-ES" altLang="ko-KR" sz="1600" b="1" dirty="0">
                  <a:solidFill>
                    <a:schemeClr val="tx2"/>
                  </a:solidFill>
                  <a:latin typeface="Times New Roman" panose="02020603050405020304" pitchFamily="18" charset="0"/>
                  <a:cs typeface="Times New Roman" panose="02020603050405020304" pitchFamily="18" charset="0"/>
                </a:rPr>
                <a:t>“Estudio de los clientes segmento personal plus de Bancolombia frente al uso de transacciones electrónicas en Cúcuta”</a:t>
              </a:r>
              <a:endParaRPr lang="ko-KR" altLang="en-US" sz="1600" b="1" dirty="0">
                <a:solidFill>
                  <a:schemeClr val="tx2"/>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775388" y="3535969"/>
              <a:ext cx="2521168" cy="255907"/>
            </a:xfrm>
            <a:prstGeom prst="rect">
              <a:avLst/>
            </a:prstGeom>
            <a:noFill/>
          </p:spPr>
          <p:txBody>
            <a:bodyPr wrap="square" rtlCol="0">
              <a:spAutoFit/>
            </a:bodyPr>
            <a:lstStyle/>
            <a:p>
              <a:pPr algn="ctr"/>
              <a:r>
                <a:rPr lang="es-ES" altLang="ko-KR" sz="1400" dirty="0">
                  <a:solidFill>
                    <a:schemeClr val="tx2"/>
                  </a:solidFill>
                  <a:latin typeface="Times New Roman" panose="02020603050405020304" pitchFamily="18" charset="0"/>
                  <a:cs typeface="Times New Roman" panose="02020603050405020304" pitchFamily="18" charset="0"/>
                </a:rPr>
                <a:t>Confianza del consumidor como el factor puede generar mayor uso de servicios por internet. Al momento de realizar las transacciones electrónicas, el principal beneficio para el usuario es el ahorro de tiempo. </a:t>
              </a:r>
              <a:endParaRPr lang="en-US" altLang="ko-KR" sz="1400" dirty="0">
                <a:solidFill>
                  <a:schemeClr val="tx2"/>
                </a:solidFill>
                <a:latin typeface="Times New Roman" panose="02020603050405020304" pitchFamily="18" charset="0"/>
                <a:cs typeface="Times New Roman" panose="02020603050405020304" pitchFamily="18" charset="0"/>
              </a:endParaRPr>
            </a:p>
          </p:txBody>
        </p:sp>
      </p:grpSp>
      <p:grpSp>
        <p:nvGrpSpPr>
          <p:cNvPr id="37" name="Grupo 36">
            <a:extLst>
              <a:ext uri="{FF2B5EF4-FFF2-40B4-BE49-F238E27FC236}">
                <a16:creationId xmlns:a16="http://schemas.microsoft.com/office/drawing/2014/main" id="{F4099903-46B1-4886-82F3-26AC8B99167C}"/>
              </a:ext>
            </a:extLst>
          </p:cNvPr>
          <p:cNvGrpSpPr/>
          <p:nvPr/>
        </p:nvGrpSpPr>
        <p:grpSpPr>
          <a:xfrm>
            <a:off x="44350" y="67493"/>
            <a:ext cx="2304256" cy="915127"/>
            <a:chOff x="204154" y="113573"/>
            <a:chExt cx="2304256" cy="915127"/>
          </a:xfrm>
        </p:grpSpPr>
        <p:grpSp>
          <p:nvGrpSpPr>
            <p:cNvPr id="38" name="Group 30">
              <a:extLst>
                <a:ext uri="{FF2B5EF4-FFF2-40B4-BE49-F238E27FC236}">
                  <a16:creationId xmlns:a16="http://schemas.microsoft.com/office/drawing/2014/main" id="{48EF3F00-F626-4994-87DA-55C33E5FBE56}"/>
                </a:ext>
              </a:extLst>
            </p:cNvPr>
            <p:cNvGrpSpPr/>
            <p:nvPr/>
          </p:nvGrpSpPr>
          <p:grpSpPr>
            <a:xfrm>
              <a:off x="204154" y="113573"/>
              <a:ext cx="2304256" cy="915127"/>
              <a:chOff x="3659400" y="1564832"/>
              <a:chExt cx="1825200" cy="1368176"/>
            </a:xfrm>
            <a:solidFill>
              <a:schemeClr val="accent6">
                <a:lumMod val="40000"/>
                <a:lumOff val="60000"/>
              </a:schemeClr>
            </a:solidFill>
          </p:grpSpPr>
          <p:sp>
            <p:nvSpPr>
              <p:cNvPr id="41" name="Rectangle 4">
                <a:extLst>
                  <a:ext uri="{FF2B5EF4-FFF2-40B4-BE49-F238E27FC236}">
                    <a16:creationId xmlns:a16="http://schemas.microsoft.com/office/drawing/2014/main" id="{05438775-D69D-457C-9927-08301E79F4EC}"/>
                  </a:ext>
                </a:extLst>
              </p:cNvPr>
              <p:cNvSpPr/>
              <p:nvPr/>
            </p:nvSpPr>
            <p:spPr>
              <a:xfrm>
                <a:off x="3659400" y="1564832"/>
                <a:ext cx="1825200" cy="1080443"/>
              </a:xfrm>
              <a:prstGeom prst="rect">
                <a:avLst/>
              </a:prstGeom>
              <a:solidFill>
                <a:schemeClr val="accent5">
                  <a:lumMod val="60000"/>
                  <a:lumOff val="40000"/>
                </a:schemeClr>
              </a:solidFill>
              <a:ln>
                <a:solidFill>
                  <a:schemeClr val="accent6">
                    <a:lumMod val="40000"/>
                    <a:lumOff val="60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42" name="Isosceles Triangle 9">
                <a:extLst>
                  <a:ext uri="{FF2B5EF4-FFF2-40B4-BE49-F238E27FC236}">
                    <a16:creationId xmlns:a16="http://schemas.microsoft.com/office/drawing/2014/main" id="{DACA021B-AB4C-4E26-8F6E-578C968F5C35}"/>
                  </a:ext>
                </a:extLst>
              </p:cNvPr>
              <p:cNvSpPr/>
              <p:nvPr/>
            </p:nvSpPr>
            <p:spPr>
              <a:xfrm rot="10800000" flipH="1">
                <a:off x="4558384" y="2625770"/>
                <a:ext cx="921716" cy="307238"/>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402336 w 1060704"/>
                  <a:gd name="connsiteY0" fmla="*/ 921715 h 921715"/>
                  <a:gd name="connsiteX1" fmla="*/ 0 w 1060704"/>
                  <a:gd name="connsiteY1" fmla="*/ 0 h 921715"/>
                  <a:gd name="connsiteX2" fmla="*/ 1060704 w 1060704"/>
                  <a:gd name="connsiteY2" fmla="*/ 914400 h 921715"/>
                  <a:gd name="connsiteX3" fmla="*/ 402336 w 1060704"/>
                  <a:gd name="connsiteY3" fmla="*/ 921715 h 921715"/>
                  <a:gd name="connsiteX0" fmla="*/ 263348 w 921716"/>
                  <a:gd name="connsiteY0" fmla="*/ 307238 h 307238"/>
                  <a:gd name="connsiteX1" fmla="*/ 0 w 921716"/>
                  <a:gd name="connsiteY1" fmla="*/ 0 h 307238"/>
                  <a:gd name="connsiteX2" fmla="*/ 921716 w 921716"/>
                  <a:gd name="connsiteY2" fmla="*/ 299923 h 307238"/>
                  <a:gd name="connsiteX3" fmla="*/ 263348 w 921716"/>
                  <a:gd name="connsiteY3" fmla="*/ 307238 h 307238"/>
                </a:gdLst>
                <a:ahLst/>
                <a:cxnLst>
                  <a:cxn ang="0">
                    <a:pos x="connsiteX0" y="connsiteY0"/>
                  </a:cxn>
                  <a:cxn ang="0">
                    <a:pos x="connsiteX1" y="connsiteY1"/>
                  </a:cxn>
                  <a:cxn ang="0">
                    <a:pos x="connsiteX2" y="connsiteY2"/>
                  </a:cxn>
                  <a:cxn ang="0">
                    <a:pos x="connsiteX3" y="connsiteY3"/>
                  </a:cxn>
                </a:cxnLst>
                <a:rect l="l" t="t" r="r" b="b"/>
                <a:pathLst>
                  <a:path w="921716" h="307238">
                    <a:moveTo>
                      <a:pt x="263348" y="307238"/>
                    </a:moveTo>
                    <a:lnTo>
                      <a:pt x="0" y="0"/>
                    </a:lnTo>
                    <a:lnTo>
                      <a:pt x="921716" y="299923"/>
                    </a:lnTo>
                    <a:lnTo>
                      <a:pt x="263348" y="307238"/>
                    </a:lnTo>
                    <a:close/>
                  </a:path>
                </a:pathLst>
              </a:custGeom>
              <a:solidFill>
                <a:schemeClr val="accent5">
                  <a:lumMod val="60000"/>
                  <a:lumOff val="40000"/>
                </a:schemeClr>
              </a:solidFill>
              <a:ln>
                <a:solidFill>
                  <a:schemeClr val="accent5">
                    <a:lumMod val="60000"/>
                    <a:lumOff val="40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39" name="CuadroTexto 38">
              <a:extLst>
                <a:ext uri="{FF2B5EF4-FFF2-40B4-BE49-F238E27FC236}">
                  <a16:creationId xmlns:a16="http://schemas.microsoft.com/office/drawing/2014/main" id="{BE23E5FA-4E40-49FB-B151-CBAB22822BE6}"/>
                </a:ext>
              </a:extLst>
            </p:cNvPr>
            <p:cNvSpPr txBox="1"/>
            <p:nvPr/>
          </p:nvSpPr>
          <p:spPr>
            <a:xfrm>
              <a:off x="678447" y="133113"/>
              <a:ext cx="1744291" cy="646331"/>
            </a:xfrm>
            <a:prstGeom prst="rect">
              <a:avLst/>
            </a:prstGeom>
            <a:noFill/>
            <a:ln>
              <a:solidFill>
                <a:schemeClr val="accent5">
                  <a:lumMod val="60000"/>
                  <a:lumOff val="40000"/>
                </a:schemeClr>
              </a:solidFill>
            </a:ln>
          </p:spPr>
          <p:txBody>
            <a:bodyPr wrap="square" rtlCol="0">
              <a:spAutoFit/>
            </a:bodyPr>
            <a:lstStyle/>
            <a:p>
              <a:pPr algn="ctr"/>
              <a:r>
                <a:rPr lang="es-EC" altLang="ko-KR" b="1" dirty="0">
                  <a:solidFill>
                    <a:schemeClr val="bg1"/>
                  </a:solidFill>
                  <a:latin typeface="Times New Roman" panose="02020603050405020304" pitchFamily="18" charset="0"/>
                  <a:cs typeface="Times New Roman" panose="02020603050405020304" pitchFamily="18" charset="0"/>
                </a:rPr>
                <a:t>Marco Referencial</a:t>
              </a:r>
              <a:endParaRPr lang="ko-KR" altLang="en-US" b="1" dirty="0">
                <a:solidFill>
                  <a:schemeClr val="bg1"/>
                </a:solidFill>
                <a:latin typeface="Times New Roman" panose="02020603050405020304" pitchFamily="18" charset="0"/>
                <a:cs typeface="Times New Roman" panose="02020603050405020304" pitchFamily="18" charset="0"/>
              </a:endParaRPr>
            </a:p>
          </p:txBody>
        </p:sp>
      </p:grpSp>
      <p:sp>
        <p:nvSpPr>
          <p:cNvPr id="49" name="Block Arc 14">
            <a:extLst>
              <a:ext uri="{FF2B5EF4-FFF2-40B4-BE49-F238E27FC236}">
                <a16:creationId xmlns:a16="http://schemas.microsoft.com/office/drawing/2014/main" id="{12ABDD2F-7A69-4149-8366-B5209803E387}"/>
              </a:ext>
            </a:extLst>
          </p:cNvPr>
          <p:cNvSpPr/>
          <p:nvPr/>
        </p:nvSpPr>
        <p:spPr>
          <a:xfrm rot="16200000">
            <a:off x="196407" y="144567"/>
            <a:ext cx="473128" cy="491576"/>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aphicFrame>
        <p:nvGraphicFramePr>
          <p:cNvPr id="40" name="차트 39">
            <a:extLst>
              <a:ext uri="{FF2B5EF4-FFF2-40B4-BE49-F238E27FC236}">
                <a16:creationId xmlns:a16="http://schemas.microsoft.com/office/drawing/2014/main" id="{96F34A5E-1EBC-48B7-A30E-17E2CDC73470}"/>
              </a:ext>
            </a:extLst>
          </p:cNvPr>
          <p:cNvGraphicFramePr/>
          <p:nvPr>
            <p:extLst>
              <p:ext uri="{D42A27DB-BD31-4B8C-83A1-F6EECF244321}">
                <p14:modId xmlns:p14="http://schemas.microsoft.com/office/powerpoint/2010/main" val="1006472659"/>
              </p:ext>
            </p:extLst>
          </p:nvPr>
        </p:nvGraphicFramePr>
        <p:xfrm>
          <a:off x="-111004" y="1168742"/>
          <a:ext cx="2379346" cy="21916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3" name="차트 42">
            <a:extLst>
              <a:ext uri="{FF2B5EF4-FFF2-40B4-BE49-F238E27FC236}">
                <a16:creationId xmlns:a16="http://schemas.microsoft.com/office/drawing/2014/main" id="{74980B8A-2812-4AF3-AD09-074F459E318D}"/>
              </a:ext>
            </a:extLst>
          </p:cNvPr>
          <p:cNvGraphicFramePr/>
          <p:nvPr>
            <p:extLst>
              <p:ext uri="{D42A27DB-BD31-4B8C-83A1-F6EECF244321}">
                <p14:modId xmlns:p14="http://schemas.microsoft.com/office/powerpoint/2010/main" val="2178594951"/>
              </p:ext>
            </p:extLst>
          </p:nvPr>
        </p:nvGraphicFramePr>
        <p:xfrm>
          <a:off x="8207680" y="1183214"/>
          <a:ext cx="2379346" cy="2191641"/>
        </p:xfrm>
        <a:graphic>
          <a:graphicData uri="http://schemas.openxmlformats.org/drawingml/2006/chart">
            <c:chart xmlns:c="http://schemas.openxmlformats.org/drawingml/2006/chart" xmlns:r="http://schemas.openxmlformats.org/officeDocument/2006/relationships" r:id="rId3"/>
          </a:graphicData>
        </a:graphic>
      </p:graphicFrame>
      <p:sp>
        <p:nvSpPr>
          <p:cNvPr id="13" name="Oval 12"/>
          <p:cNvSpPr/>
          <p:nvPr/>
        </p:nvSpPr>
        <p:spPr>
          <a:xfrm>
            <a:off x="518643" y="1880761"/>
            <a:ext cx="1078895" cy="100912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4" tIns="60952" rIns="121904" bIns="60952" numCol="1" spcCol="0" rtlCol="0" fromWordArt="0" anchor="ctr" anchorCtr="0" forceAA="0" compatLnSpc="1">
            <a:prstTxWarp prst="textNoShape">
              <a:avLst/>
            </a:prstTxWarp>
            <a:noAutofit/>
          </a:bodyPr>
          <a:lstStyle/>
          <a:p>
            <a:pPr algn="ctr"/>
            <a:endParaRPr lang="ko-KR" altLang="en-US" sz="2400"/>
          </a:p>
        </p:txBody>
      </p:sp>
      <p:sp>
        <p:nvSpPr>
          <p:cNvPr id="11" name="TextBox 10"/>
          <p:cNvSpPr txBox="1"/>
          <p:nvPr/>
        </p:nvSpPr>
        <p:spPr>
          <a:xfrm>
            <a:off x="522720" y="1976669"/>
            <a:ext cx="1036777" cy="658512"/>
          </a:xfrm>
          <a:prstGeom prst="rect">
            <a:avLst/>
          </a:prstGeom>
          <a:noFill/>
        </p:spPr>
        <p:txBody>
          <a:bodyPr wrap="square" rtlCol="0">
            <a:spAutoFit/>
          </a:bodyPr>
          <a:lstStyle/>
          <a:p>
            <a:pPr algn="ctr"/>
            <a:r>
              <a:rPr lang="en-US" altLang="ko-KR" sz="2000" b="1" dirty="0">
                <a:solidFill>
                  <a:schemeClr val="tx2"/>
                </a:solidFill>
                <a:latin typeface="Times New Roman" panose="02020603050405020304" pitchFamily="18" charset="0"/>
                <a:cs typeface="Times New Roman" panose="02020603050405020304" pitchFamily="18" charset="0"/>
              </a:rPr>
              <a:t>León (2012</a:t>
            </a:r>
            <a:r>
              <a:rPr lang="en-US" altLang="ko-KR" b="1" dirty="0">
                <a:solidFill>
                  <a:schemeClr val="tx2"/>
                </a:solidFill>
                <a:latin typeface="Times New Roman" panose="02020603050405020304" pitchFamily="18" charset="0"/>
                <a:cs typeface="Times New Roman" panose="02020603050405020304" pitchFamily="18" charset="0"/>
              </a:rPr>
              <a:t>)</a:t>
            </a:r>
            <a:endParaRPr lang="ko-KR" altLang="en-US" b="1" dirty="0">
              <a:solidFill>
                <a:schemeClr val="tx2"/>
              </a:solidFill>
              <a:latin typeface="Times New Roman" panose="02020603050405020304" pitchFamily="18" charset="0"/>
              <a:cs typeface="Times New Roman" panose="02020603050405020304" pitchFamily="18" charset="0"/>
            </a:endParaRPr>
          </a:p>
        </p:txBody>
      </p:sp>
      <p:sp>
        <p:nvSpPr>
          <p:cNvPr id="3" name="Oval 2"/>
          <p:cNvSpPr/>
          <p:nvPr/>
        </p:nvSpPr>
        <p:spPr>
          <a:xfrm>
            <a:off x="181457" y="1157532"/>
            <a:ext cx="859293" cy="803721"/>
          </a:xfrm>
          <a:prstGeom prst="ellipse">
            <a:avLst/>
          </a:pr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4" tIns="60952" rIns="121904" bIns="60952" numCol="1" spcCol="0" rtlCol="0" fromWordArt="0" anchor="ctr" anchorCtr="0" forceAA="0" compatLnSpc="1">
            <a:prstTxWarp prst="textNoShape">
              <a:avLst/>
            </a:prstTxWarp>
            <a:noAutofit/>
          </a:bodyPr>
          <a:lstStyle/>
          <a:p>
            <a:pPr algn="ctr"/>
            <a:endParaRPr lang="ko-KR" altLang="en-US" sz="2400"/>
          </a:p>
        </p:txBody>
      </p:sp>
      <p:sp>
        <p:nvSpPr>
          <p:cNvPr id="29" name="TextBox 28"/>
          <p:cNvSpPr txBox="1"/>
          <p:nvPr/>
        </p:nvSpPr>
        <p:spPr>
          <a:xfrm>
            <a:off x="142913" y="1237443"/>
            <a:ext cx="822526" cy="467519"/>
          </a:xfrm>
          <a:prstGeom prst="rect">
            <a:avLst/>
          </a:prstGeom>
          <a:noFill/>
        </p:spPr>
        <p:txBody>
          <a:bodyPr wrap="square" rtlCol="0">
            <a:spAutoFit/>
          </a:bodyPr>
          <a:lstStyle/>
          <a:p>
            <a:pPr algn="ctr"/>
            <a:r>
              <a:rPr lang="en-US" altLang="ko-KR" sz="2666" b="1" dirty="0">
                <a:solidFill>
                  <a:schemeClr val="bg1"/>
                </a:solidFill>
                <a:latin typeface="Arial" pitchFamily="34" charset="0"/>
                <a:cs typeface="Arial" pitchFamily="34" charset="0"/>
              </a:rPr>
              <a:t>01</a:t>
            </a:r>
            <a:endParaRPr lang="ko-KR" altLang="en-US" sz="2133" b="1" dirty="0">
              <a:solidFill>
                <a:schemeClr val="bg1"/>
              </a:solidFill>
              <a:latin typeface="Arial" pitchFamily="34" charset="0"/>
              <a:cs typeface="Arial" pitchFamily="34" charset="0"/>
            </a:endParaRPr>
          </a:p>
        </p:txBody>
      </p:sp>
      <p:grpSp>
        <p:nvGrpSpPr>
          <p:cNvPr id="5" name="Grupo 4">
            <a:extLst>
              <a:ext uri="{FF2B5EF4-FFF2-40B4-BE49-F238E27FC236}">
                <a16:creationId xmlns:a16="http://schemas.microsoft.com/office/drawing/2014/main" id="{D9D918BE-0917-4F17-ACD9-9F2B6B9AB2A4}"/>
              </a:ext>
            </a:extLst>
          </p:cNvPr>
          <p:cNvGrpSpPr/>
          <p:nvPr/>
        </p:nvGrpSpPr>
        <p:grpSpPr>
          <a:xfrm>
            <a:off x="9541959" y="856038"/>
            <a:ext cx="2379346" cy="2191641"/>
            <a:chOff x="3046677" y="1183214"/>
            <a:chExt cx="2379346" cy="2191641"/>
          </a:xfrm>
        </p:grpSpPr>
        <p:graphicFrame>
          <p:nvGraphicFramePr>
            <p:cNvPr id="45" name="차트 44">
              <a:extLst>
                <a:ext uri="{FF2B5EF4-FFF2-40B4-BE49-F238E27FC236}">
                  <a16:creationId xmlns:a16="http://schemas.microsoft.com/office/drawing/2014/main" id="{B74E2B75-30FE-4224-ABF6-2FB3BF9A9CD3}"/>
                </a:ext>
              </a:extLst>
            </p:cNvPr>
            <p:cNvGraphicFramePr/>
            <p:nvPr>
              <p:extLst>
                <p:ext uri="{D42A27DB-BD31-4B8C-83A1-F6EECF244321}">
                  <p14:modId xmlns:p14="http://schemas.microsoft.com/office/powerpoint/2010/main" val="728422998"/>
                </p:ext>
              </p:extLst>
            </p:nvPr>
          </p:nvGraphicFramePr>
          <p:xfrm>
            <a:off x="3046677" y="1183214"/>
            <a:ext cx="2379346" cy="2191641"/>
          </p:xfrm>
          <a:graphic>
            <a:graphicData uri="http://schemas.openxmlformats.org/drawingml/2006/chart">
              <c:chart xmlns:c="http://schemas.openxmlformats.org/drawingml/2006/chart" xmlns:r="http://schemas.openxmlformats.org/officeDocument/2006/relationships" r:id="rId4"/>
            </a:graphicData>
          </a:graphic>
        </p:graphicFrame>
        <p:sp>
          <p:nvSpPr>
            <p:cNvPr id="30" name="TextBox 29"/>
            <p:cNvSpPr txBox="1"/>
            <p:nvPr/>
          </p:nvSpPr>
          <p:spPr>
            <a:xfrm>
              <a:off x="3311941" y="1249514"/>
              <a:ext cx="822526" cy="467519"/>
            </a:xfrm>
            <a:prstGeom prst="rect">
              <a:avLst/>
            </a:prstGeom>
            <a:noFill/>
          </p:spPr>
          <p:txBody>
            <a:bodyPr wrap="square" rtlCol="0">
              <a:spAutoFit/>
            </a:bodyPr>
            <a:lstStyle/>
            <a:p>
              <a:pPr algn="ctr"/>
              <a:r>
                <a:rPr lang="en-US" altLang="ko-KR" sz="2666" b="1" dirty="0">
                  <a:solidFill>
                    <a:schemeClr val="bg1"/>
                  </a:solidFill>
                  <a:latin typeface="Arial" pitchFamily="34" charset="0"/>
                  <a:cs typeface="Arial" pitchFamily="34" charset="0"/>
                </a:rPr>
                <a:t>02</a:t>
              </a:r>
              <a:endParaRPr lang="ko-KR" altLang="en-US" sz="2133" b="1" dirty="0">
                <a:solidFill>
                  <a:schemeClr val="bg1"/>
                </a:solidFill>
                <a:latin typeface="Arial" pitchFamily="34" charset="0"/>
                <a:cs typeface="Arial" pitchFamily="34" charset="0"/>
              </a:endParaRPr>
            </a:p>
          </p:txBody>
        </p:sp>
      </p:grpSp>
      <p:grpSp>
        <p:nvGrpSpPr>
          <p:cNvPr id="6" name="Grupo 5">
            <a:extLst>
              <a:ext uri="{FF2B5EF4-FFF2-40B4-BE49-F238E27FC236}">
                <a16:creationId xmlns:a16="http://schemas.microsoft.com/office/drawing/2014/main" id="{475B3DFB-0658-40D8-99B2-3C25E93F00BD}"/>
              </a:ext>
            </a:extLst>
          </p:cNvPr>
          <p:cNvGrpSpPr/>
          <p:nvPr/>
        </p:nvGrpSpPr>
        <p:grpSpPr>
          <a:xfrm>
            <a:off x="9770456" y="882920"/>
            <a:ext cx="859293" cy="803721"/>
            <a:chOff x="5889822" y="1095756"/>
            <a:chExt cx="859293" cy="803721"/>
          </a:xfrm>
        </p:grpSpPr>
        <p:sp>
          <p:nvSpPr>
            <p:cNvPr id="14" name="Oval 13"/>
            <p:cNvSpPr/>
            <p:nvPr/>
          </p:nvSpPr>
          <p:spPr>
            <a:xfrm>
              <a:off x="5889822" y="1095756"/>
              <a:ext cx="859293" cy="803721"/>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4" tIns="60952" rIns="121904" bIns="60952" numCol="1" spcCol="0" rtlCol="0" fromWordArt="0" anchor="ctr" anchorCtr="0" forceAA="0" compatLnSpc="1">
              <a:prstTxWarp prst="textNoShape">
                <a:avLst/>
              </a:prstTxWarp>
              <a:noAutofit/>
            </a:bodyPr>
            <a:lstStyle/>
            <a:p>
              <a:pPr algn="ctr"/>
              <a:endParaRPr lang="ko-KR" altLang="en-US" sz="2400"/>
            </a:p>
          </p:txBody>
        </p:sp>
        <p:sp>
          <p:nvSpPr>
            <p:cNvPr id="31" name="TextBox 30"/>
            <p:cNvSpPr txBox="1"/>
            <p:nvPr/>
          </p:nvSpPr>
          <p:spPr>
            <a:xfrm>
              <a:off x="5889822" y="1249514"/>
              <a:ext cx="822526" cy="502573"/>
            </a:xfrm>
            <a:prstGeom prst="rect">
              <a:avLst/>
            </a:prstGeom>
            <a:noFill/>
          </p:spPr>
          <p:txBody>
            <a:bodyPr wrap="square" rtlCol="0">
              <a:spAutoFit/>
            </a:bodyPr>
            <a:lstStyle/>
            <a:p>
              <a:pPr algn="ctr"/>
              <a:r>
                <a:rPr lang="en-US" altLang="ko-KR" sz="2666" b="1" dirty="0">
                  <a:solidFill>
                    <a:schemeClr val="bg1"/>
                  </a:solidFill>
                  <a:latin typeface="Arial" pitchFamily="34" charset="0"/>
                  <a:cs typeface="Arial" pitchFamily="34" charset="0"/>
                </a:rPr>
                <a:t>04</a:t>
              </a:r>
              <a:endParaRPr lang="ko-KR" altLang="en-US" sz="2133" b="1" dirty="0">
                <a:solidFill>
                  <a:schemeClr val="bg1"/>
                </a:solidFill>
                <a:latin typeface="Arial" pitchFamily="34" charset="0"/>
                <a:cs typeface="Arial" pitchFamily="34" charset="0"/>
              </a:endParaRPr>
            </a:p>
          </p:txBody>
        </p:sp>
      </p:grpSp>
      <p:grpSp>
        <p:nvGrpSpPr>
          <p:cNvPr id="71" name="Group 16">
            <a:extLst>
              <a:ext uri="{FF2B5EF4-FFF2-40B4-BE49-F238E27FC236}">
                <a16:creationId xmlns:a16="http://schemas.microsoft.com/office/drawing/2014/main" id="{0E6DE86E-D03F-432E-835E-C10F35949649}"/>
              </a:ext>
            </a:extLst>
          </p:cNvPr>
          <p:cNvGrpSpPr/>
          <p:nvPr/>
        </p:nvGrpSpPr>
        <p:grpSpPr>
          <a:xfrm>
            <a:off x="-267392" y="3530704"/>
            <a:ext cx="3729860" cy="1727661"/>
            <a:chOff x="637092" y="3357324"/>
            <a:chExt cx="2797760" cy="319222"/>
          </a:xfrm>
        </p:grpSpPr>
        <p:sp>
          <p:nvSpPr>
            <p:cNvPr id="72" name="TextBox 17">
              <a:extLst>
                <a:ext uri="{FF2B5EF4-FFF2-40B4-BE49-F238E27FC236}">
                  <a16:creationId xmlns:a16="http://schemas.microsoft.com/office/drawing/2014/main" id="{8BB6A9E4-FDC2-4635-80B4-F00192F91A90}"/>
                </a:ext>
              </a:extLst>
            </p:cNvPr>
            <p:cNvSpPr txBox="1"/>
            <p:nvPr/>
          </p:nvSpPr>
          <p:spPr>
            <a:xfrm>
              <a:off x="637092" y="3357324"/>
              <a:ext cx="2797760" cy="108050"/>
            </a:xfrm>
            <a:prstGeom prst="rect">
              <a:avLst/>
            </a:prstGeom>
            <a:noFill/>
          </p:spPr>
          <p:txBody>
            <a:bodyPr wrap="square" rtlCol="0">
              <a:spAutoFit/>
            </a:bodyPr>
            <a:lstStyle/>
            <a:p>
              <a:pPr algn="ctr"/>
              <a:r>
                <a:rPr lang="es-ES" altLang="ko-KR" sz="1600" b="1" dirty="0">
                  <a:solidFill>
                    <a:schemeClr val="tx2"/>
                  </a:solidFill>
                  <a:latin typeface="Times New Roman" panose="02020603050405020304" pitchFamily="18" charset="0"/>
                  <a:cs typeface="Times New Roman" panose="02020603050405020304" pitchFamily="18" charset="0"/>
                </a:rPr>
                <a:t>“Costos de Transacciones</a:t>
              </a:r>
            </a:p>
            <a:p>
              <a:pPr algn="ctr"/>
              <a:r>
                <a:rPr lang="es-ES" altLang="ko-KR" sz="1600" b="1" dirty="0">
                  <a:solidFill>
                    <a:schemeClr val="tx2"/>
                  </a:solidFill>
                  <a:latin typeface="Times New Roman" panose="02020603050405020304" pitchFamily="18" charset="0"/>
                  <a:cs typeface="Times New Roman" panose="02020603050405020304" pitchFamily="18" charset="0"/>
                </a:rPr>
                <a:t>en Costa Rica”</a:t>
              </a:r>
              <a:endParaRPr lang="ko-KR" altLang="en-US" sz="1600" b="1" dirty="0">
                <a:solidFill>
                  <a:schemeClr val="tx2"/>
                </a:solidFill>
                <a:latin typeface="Times New Roman" panose="02020603050405020304" pitchFamily="18" charset="0"/>
                <a:cs typeface="Times New Roman" panose="02020603050405020304" pitchFamily="18" charset="0"/>
              </a:endParaRPr>
            </a:p>
          </p:txBody>
        </p:sp>
        <p:sp>
          <p:nvSpPr>
            <p:cNvPr id="73" name="TextBox 18">
              <a:extLst>
                <a:ext uri="{FF2B5EF4-FFF2-40B4-BE49-F238E27FC236}">
                  <a16:creationId xmlns:a16="http://schemas.microsoft.com/office/drawing/2014/main" id="{20F01AAD-B270-4742-A49C-995EAEFCE671}"/>
                </a:ext>
              </a:extLst>
            </p:cNvPr>
            <p:cNvSpPr txBox="1"/>
            <p:nvPr/>
          </p:nvSpPr>
          <p:spPr>
            <a:xfrm>
              <a:off x="743044" y="3460447"/>
              <a:ext cx="2521168" cy="216099"/>
            </a:xfrm>
            <a:prstGeom prst="rect">
              <a:avLst/>
            </a:prstGeom>
            <a:noFill/>
          </p:spPr>
          <p:txBody>
            <a:bodyPr wrap="square" rtlCol="0">
              <a:spAutoFit/>
            </a:bodyPr>
            <a:lstStyle/>
            <a:p>
              <a:pPr algn="ctr"/>
              <a:r>
                <a:rPr lang="es-ES" altLang="ko-KR" sz="1400" dirty="0">
                  <a:solidFill>
                    <a:schemeClr val="tx2"/>
                  </a:solidFill>
                  <a:latin typeface="Times New Roman" panose="02020603050405020304" pitchFamily="18" charset="0"/>
                  <a:cs typeface="Times New Roman" panose="02020603050405020304" pitchFamily="18" charset="0"/>
                </a:rPr>
                <a:t>La primera estimación formal del costo de realizar transacciones en Costa Rica. Los costos que los consumidores asumen por la utilización de transacciones se encuentran entre el 13,5% y 27% del costo social total.</a:t>
              </a:r>
              <a:endParaRPr lang="en-US" altLang="ko-KR" sz="1400" dirty="0">
                <a:solidFill>
                  <a:schemeClr val="tx2"/>
                </a:solidFill>
                <a:latin typeface="Times New Roman" panose="02020603050405020304" pitchFamily="18" charset="0"/>
                <a:cs typeface="Times New Roman" panose="02020603050405020304" pitchFamily="18" charset="0"/>
              </a:endParaRPr>
            </a:p>
          </p:txBody>
        </p:sp>
      </p:grpSp>
      <p:graphicFrame>
        <p:nvGraphicFramePr>
          <p:cNvPr id="74" name="차트 42">
            <a:extLst>
              <a:ext uri="{FF2B5EF4-FFF2-40B4-BE49-F238E27FC236}">
                <a16:creationId xmlns:a16="http://schemas.microsoft.com/office/drawing/2014/main" id="{77968EDD-C84F-4CC5-AC3C-B0EE577C9E47}"/>
              </a:ext>
            </a:extLst>
          </p:cNvPr>
          <p:cNvGraphicFramePr/>
          <p:nvPr>
            <p:extLst>
              <p:ext uri="{D42A27DB-BD31-4B8C-83A1-F6EECF244321}">
                <p14:modId xmlns:p14="http://schemas.microsoft.com/office/powerpoint/2010/main" val="2782625891"/>
              </p:ext>
            </p:extLst>
          </p:nvPr>
        </p:nvGraphicFramePr>
        <p:xfrm>
          <a:off x="4462991" y="1179564"/>
          <a:ext cx="2379346" cy="219164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6" name="차트 44">
            <a:extLst>
              <a:ext uri="{FF2B5EF4-FFF2-40B4-BE49-F238E27FC236}">
                <a16:creationId xmlns:a16="http://schemas.microsoft.com/office/drawing/2014/main" id="{C7883B39-0EB7-47A0-8D78-41EA9120BE67}"/>
              </a:ext>
            </a:extLst>
          </p:cNvPr>
          <p:cNvGraphicFramePr/>
          <p:nvPr>
            <p:extLst>
              <p:ext uri="{D42A27DB-BD31-4B8C-83A1-F6EECF244321}">
                <p14:modId xmlns:p14="http://schemas.microsoft.com/office/powerpoint/2010/main" val="1365288205"/>
              </p:ext>
            </p:extLst>
          </p:nvPr>
        </p:nvGraphicFramePr>
        <p:xfrm>
          <a:off x="2987238" y="3727651"/>
          <a:ext cx="2675919" cy="2191641"/>
        </p:xfrm>
        <a:graphic>
          <a:graphicData uri="http://schemas.openxmlformats.org/drawingml/2006/chart">
            <c:chart xmlns:c="http://schemas.openxmlformats.org/drawingml/2006/chart" xmlns:r="http://schemas.openxmlformats.org/officeDocument/2006/relationships" r:id="rId6"/>
          </a:graphicData>
        </a:graphic>
      </p:graphicFrame>
      <p:grpSp>
        <p:nvGrpSpPr>
          <p:cNvPr id="78" name="Grupo 77">
            <a:extLst>
              <a:ext uri="{FF2B5EF4-FFF2-40B4-BE49-F238E27FC236}">
                <a16:creationId xmlns:a16="http://schemas.microsoft.com/office/drawing/2014/main" id="{62A72EDE-6980-4893-9726-FF28F1813A91}"/>
              </a:ext>
            </a:extLst>
          </p:cNvPr>
          <p:cNvGrpSpPr/>
          <p:nvPr/>
        </p:nvGrpSpPr>
        <p:grpSpPr>
          <a:xfrm>
            <a:off x="2987239" y="497246"/>
            <a:ext cx="859293" cy="803721"/>
            <a:chOff x="5889822" y="1095756"/>
            <a:chExt cx="859293" cy="803721"/>
          </a:xfrm>
        </p:grpSpPr>
        <p:sp>
          <p:nvSpPr>
            <p:cNvPr id="79" name="Oval 13">
              <a:extLst>
                <a:ext uri="{FF2B5EF4-FFF2-40B4-BE49-F238E27FC236}">
                  <a16:creationId xmlns:a16="http://schemas.microsoft.com/office/drawing/2014/main" id="{5E7ED994-DB67-4D92-AF0D-F82751A841D4}"/>
                </a:ext>
              </a:extLst>
            </p:cNvPr>
            <p:cNvSpPr/>
            <p:nvPr/>
          </p:nvSpPr>
          <p:spPr>
            <a:xfrm>
              <a:off x="5889822" y="1095756"/>
              <a:ext cx="859293" cy="803721"/>
            </a:xfrm>
            <a:prstGeom prst="ellipse">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4" tIns="60952" rIns="121904" bIns="60952" numCol="1" spcCol="0" rtlCol="0" fromWordArt="0" anchor="ctr" anchorCtr="0" forceAA="0" compatLnSpc="1">
              <a:prstTxWarp prst="textNoShape">
                <a:avLst/>
              </a:prstTxWarp>
              <a:noAutofit/>
            </a:bodyPr>
            <a:lstStyle/>
            <a:p>
              <a:pPr algn="ctr"/>
              <a:endParaRPr lang="ko-KR" altLang="en-US" sz="2400"/>
            </a:p>
          </p:txBody>
        </p:sp>
        <p:sp>
          <p:nvSpPr>
            <p:cNvPr id="80" name="TextBox 30">
              <a:extLst>
                <a:ext uri="{FF2B5EF4-FFF2-40B4-BE49-F238E27FC236}">
                  <a16:creationId xmlns:a16="http://schemas.microsoft.com/office/drawing/2014/main" id="{C5ECE821-0055-47FD-A363-AD02164CE77B}"/>
                </a:ext>
              </a:extLst>
            </p:cNvPr>
            <p:cNvSpPr txBox="1"/>
            <p:nvPr/>
          </p:nvSpPr>
          <p:spPr>
            <a:xfrm>
              <a:off x="5889822" y="1249514"/>
              <a:ext cx="822526" cy="502573"/>
            </a:xfrm>
            <a:prstGeom prst="rect">
              <a:avLst/>
            </a:prstGeom>
            <a:noFill/>
          </p:spPr>
          <p:txBody>
            <a:bodyPr wrap="square" rtlCol="0">
              <a:spAutoFit/>
            </a:bodyPr>
            <a:lstStyle/>
            <a:p>
              <a:pPr algn="ctr"/>
              <a:r>
                <a:rPr lang="en-US" altLang="ko-KR" sz="2666" b="1" dirty="0">
                  <a:solidFill>
                    <a:schemeClr val="bg1"/>
                  </a:solidFill>
                  <a:latin typeface="Arial" pitchFamily="34" charset="0"/>
                  <a:cs typeface="Arial" pitchFamily="34" charset="0"/>
                </a:rPr>
                <a:t>02</a:t>
              </a:r>
              <a:endParaRPr lang="ko-KR" altLang="en-US" sz="2133" b="1" dirty="0">
                <a:solidFill>
                  <a:schemeClr val="bg1"/>
                </a:solidFill>
                <a:latin typeface="Arial" pitchFamily="34" charset="0"/>
                <a:cs typeface="Arial" pitchFamily="34" charset="0"/>
              </a:endParaRPr>
            </a:p>
          </p:txBody>
        </p:sp>
      </p:grpSp>
      <p:grpSp>
        <p:nvGrpSpPr>
          <p:cNvPr id="81" name="Group 16">
            <a:extLst>
              <a:ext uri="{FF2B5EF4-FFF2-40B4-BE49-F238E27FC236}">
                <a16:creationId xmlns:a16="http://schemas.microsoft.com/office/drawing/2014/main" id="{04D65337-5064-40BF-83BF-80880F33061E}"/>
              </a:ext>
            </a:extLst>
          </p:cNvPr>
          <p:cNvGrpSpPr/>
          <p:nvPr/>
        </p:nvGrpSpPr>
        <p:grpSpPr>
          <a:xfrm>
            <a:off x="8698076" y="3047682"/>
            <a:ext cx="3729860" cy="2373996"/>
            <a:chOff x="637092" y="3357324"/>
            <a:chExt cx="2797760" cy="438646"/>
          </a:xfrm>
        </p:grpSpPr>
        <p:sp>
          <p:nvSpPr>
            <p:cNvPr id="82" name="TextBox 17">
              <a:extLst>
                <a:ext uri="{FF2B5EF4-FFF2-40B4-BE49-F238E27FC236}">
                  <a16:creationId xmlns:a16="http://schemas.microsoft.com/office/drawing/2014/main" id="{C4796CFC-7B5E-4F25-BC4A-CBBDFC6CC0CE}"/>
                </a:ext>
              </a:extLst>
            </p:cNvPr>
            <p:cNvSpPr txBox="1"/>
            <p:nvPr/>
          </p:nvSpPr>
          <p:spPr>
            <a:xfrm>
              <a:off x="637092" y="3357324"/>
              <a:ext cx="2797760" cy="108050"/>
            </a:xfrm>
            <a:prstGeom prst="rect">
              <a:avLst/>
            </a:prstGeom>
            <a:noFill/>
          </p:spPr>
          <p:txBody>
            <a:bodyPr wrap="square" rtlCol="0">
              <a:spAutoFit/>
            </a:bodyPr>
            <a:lstStyle/>
            <a:p>
              <a:pPr algn="ctr"/>
              <a:r>
                <a:rPr lang="es-ES" altLang="ko-KR" sz="1600" b="1" dirty="0">
                  <a:solidFill>
                    <a:schemeClr val="tx2"/>
                  </a:solidFill>
                  <a:latin typeface="Times New Roman" panose="02020603050405020304" pitchFamily="18" charset="0"/>
                  <a:cs typeface="Times New Roman" panose="02020603050405020304" pitchFamily="18" charset="0"/>
                </a:rPr>
                <a:t>“Tributación sobre las transacciones electrónicas”</a:t>
              </a:r>
              <a:endParaRPr lang="ko-KR" altLang="en-US" sz="1600" b="1" dirty="0">
                <a:solidFill>
                  <a:schemeClr val="tx2"/>
                </a:solidFill>
                <a:latin typeface="Times New Roman" panose="02020603050405020304" pitchFamily="18" charset="0"/>
                <a:cs typeface="Times New Roman" panose="02020603050405020304" pitchFamily="18" charset="0"/>
              </a:endParaRPr>
            </a:p>
          </p:txBody>
        </p:sp>
        <p:sp>
          <p:nvSpPr>
            <p:cNvPr id="83" name="TextBox 18">
              <a:extLst>
                <a:ext uri="{FF2B5EF4-FFF2-40B4-BE49-F238E27FC236}">
                  <a16:creationId xmlns:a16="http://schemas.microsoft.com/office/drawing/2014/main" id="{75FDA54D-953C-40FE-9CB6-6356200BDB6A}"/>
                </a:ext>
              </a:extLst>
            </p:cNvPr>
            <p:cNvSpPr txBox="1"/>
            <p:nvPr/>
          </p:nvSpPr>
          <p:spPr>
            <a:xfrm>
              <a:off x="743044" y="3460447"/>
              <a:ext cx="2521168" cy="335523"/>
            </a:xfrm>
            <a:prstGeom prst="rect">
              <a:avLst/>
            </a:prstGeom>
            <a:noFill/>
          </p:spPr>
          <p:txBody>
            <a:bodyPr wrap="square" rtlCol="0">
              <a:spAutoFit/>
            </a:bodyPr>
            <a:lstStyle/>
            <a:p>
              <a:pPr algn="ctr"/>
              <a:r>
                <a:rPr lang="es-ES" altLang="ko-KR" sz="1400" dirty="0">
                  <a:solidFill>
                    <a:schemeClr val="tx2"/>
                  </a:solidFill>
                  <a:latin typeface="Times New Roman" panose="02020603050405020304" pitchFamily="18" charset="0"/>
                  <a:cs typeface="Times New Roman" panose="02020603050405020304" pitchFamily="18" charset="0"/>
                </a:rPr>
                <a:t>Análisis de la situación de la nueva economía digital para definir su alineamiento con la dimensión tributaria. Perspectiva de la interacción entre los nuevos servicios financieros online y el Estado. Definiendo el rol del sector público como de regulador y no como el de creador de barreras financieras</a:t>
              </a:r>
              <a:endParaRPr lang="en-US" altLang="ko-KR" sz="1400" dirty="0">
                <a:solidFill>
                  <a:schemeClr val="tx2"/>
                </a:solidFill>
                <a:latin typeface="Times New Roman" panose="02020603050405020304" pitchFamily="18" charset="0"/>
                <a:cs typeface="Times New Roman" panose="02020603050405020304" pitchFamily="18" charset="0"/>
              </a:endParaRPr>
            </a:p>
          </p:txBody>
        </p:sp>
      </p:grpSp>
      <p:graphicFrame>
        <p:nvGraphicFramePr>
          <p:cNvPr id="85" name="차트 44">
            <a:extLst>
              <a:ext uri="{FF2B5EF4-FFF2-40B4-BE49-F238E27FC236}">
                <a16:creationId xmlns:a16="http://schemas.microsoft.com/office/drawing/2014/main" id="{823961C2-9DD9-467B-9364-40B8EED7C1BF}"/>
              </a:ext>
            </a:extLst>
          </p:cNvPr>
          <p:cNvGraphicFramePr/>
          <p:nvPr>
            <p:extLst>
              <p:ext uri="{D42A27DB-BD31-4B8C-83A1-F6EECF244321}">
                <p14:modId xmlns:p14="http://schemas.microsoft.com/office/powerpoint/2010/main" val="3138962078"/>
              </p:ext>
            </p:extLst>
          </p:nvPr>
        </p:nvGraphicFramePr>
        <p:xfrm>
          <a:off x="2874375" y="649646"/>
          <a:ext cx="2379346" cy="2191641"/>
        </p:xfrm>
        <a:graphic>
          <a:graphicData uri="http://schemas.openxmlformats.org/drawingml/2006/chart">
            <c:chart xmlns:c="http://schemas.openxmlformats.org/drawingml/2006/chart" xmlns:r="http://schemas.openxmlformats.org/officeDocument/2006/relationships" r:id="rId7"/>
          </a:graphicData>
        </a:graphic>
      </p:graphicFrame>
      <p:grpSp>
        <p:nvGrpSpPr>
          <p:cNvPr id="87" name="Grupo 86">
            <a:extLst>
              <a:ext uri="{FF2B5EF4-FFF2-40B4-BE49-F238E27FC236}">
                <a16:creationId xmlns:a16="http://schemas.microsoft.com/office/drawing/2014/main" id="{34E895F6-50A0-4402-A377-6C7CE1A59138}"/>
              </a:ext>
            </a:extLst>
          </p:cNvPr>
          <p:cNvGrpSpPr/>
          <p:nvPr/>
        </p:nvGrpSpPr>
        <p:grpSpPr>
          <a:xfrm>
            <a:off x="3398502" y="3668209"/>
            <a:ext cx="859293" cy="803721"/>
            <a:chOff x="5889822" y="1095756"/>
            <a:chExt cx="859293" cy="803721"/>
          </a:xfrm>
          <a:solidFill>
            <a:schemeClr val="accent2">
              <a:lumMod val="60000"/>
              <a:lumOff val="40000"/>
            </a:schemeClr>
          </a:solidFill>
        </p:grpSpPr>
        <p:sp>
          <p:nvSpPr>
            <p:cNvPr id="88" name="Oval 13">
              <a:extLst>
                <a:ext uri="{FF2B5EF4-FFF2-40B4-BE49-F238E27FC236}">
                  <a16:creationId xmlns:a16="http://schemas.microsoft.com/office/drawing/2014/main" id="{1A1196E7-179E-4A95-8366-DE0330E4652C}"/>
                </a:ext>
              </a:extLst>
            </p:cNvPr>
            <p:cNvSpPr/>
            <p:nvPr/>
          </p:nvSpPr>
          <p:spPr>
            <a:xfrm>
              <a:off x="5889822" y="1095756"/>
              <a:ext cx="859293" cy="8037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4" tIns="60952" rIns="121904" bIns="60952" numCol="1" spcCol="0" rtlCol="0" fromWordArt="0" anchor="ctr" anchorCtr="0" forceAA="0" compatLnSpc="1">
              <a:prstTxWarp prst="textNoShape">
                <a:avLst/>
              </a:prstTxWarp>
              <a:noAutofit/>
            </a:bodyPr>
            <a:lstStyle/>
            <a:p>
              <a:pPr algn="ctr"/>
              <a:endParaRPr lang="ko-KR" altLang="en-US" sz="2400"/>
            </a:p>
          </p:txBody>
        </p:sp>
        <p:sp>
          <p:nvSpPr>
            <p:cNvPr id="89" name="TextBox 30">
              <a:extLst>
                <a:ext uri="{FF2B5EF4-FFF2-40B4-BE49-F238E27FC236}">
                  <a16:creationId xmlns:a16="http://schemas.microsoft.com/office/drawing/2014/main" id="{D2A3BE3F-5233-4D12-BDB2-EECD61291586}"/>
                </a:ext>
              </a:extLst>
            </p:cNvPr>
            <p:cNvSpPr txBox="1"/>
            <p:nvPr/>
          </p:nvSpPr>
          <p:spPr>
            <a:xfrm>
              <a:off x="5951732" y="1250063"/>
              <a:ext cx="704777" cy="502573"/>
            </a:xfrm>
            <a:prstGeom prst="rect">
              <a:avLst/>
            </a:prstGeom>
            <a:grpFill/>
          </p:spPr>
          <p:txBody>
            <a:bodyPr wrap="square" rtlCol="0">
              <a:spAutoFit/>
            </a:bodyPr>
            <a:lstStyle/>
            <a:p>
              <a:pPr algn="ctr"/>
              <a:r>
                <a:rPr lang="en-US" altLang="ko-KR" sz="2666" b="1" dirty="0">
                  <a:solidFill>
                    <a:schemeClr val="bg1"/>
                  </a:solidFill>
                  <a:latin typeface="Arial" pitchFamily="34" charset="0"/>
                  <a:cs typeface="Arial" pitchFamily="34" charset="0"/>
                </a:rPr>
                <a:t>03</a:t>
              </a:r>
              <a:endParaRPr lang="ko-KR" altLang="en-US" sz="2133" b="1" dirty="0">
                <a:solidFill>
                  <a:schemeClr val="bg1"/>
                </a:solidFill>
                <a:latin typeface="Arial" pitchFamily="34" charset="0"/>
                <a:cs typeface="Arial" pitchFamily="34" charset="0"/>
              </a:endParaRPr>
            </a:p>
          </p:txBody>
        </p:sp>
      </p:grpSp>
      <p:sp>
        <p:nvSpPr>
          <p:cNvPr id="93" name="TextBox 17">
            <a:extLst>
              <a:ext uri="{FF2B5EF4-FFF2-40B4-BE49-F238E27FC236}">
                <a16:creationId xmlns:a16="http://schemas.microsoft.com/office/drawing/2014/main" id="{B647E485-BA5D-42AF-9996-E35FDD8B3E2A}"/>
              </a:ext>
            </a:extLst>
          </p:cNvPr>
          <p:cNvSpPr txBox="1"/>
          <p:nvPr/>
        </p:nvSpPr>
        <p:spPr>
          <a:xfrm>
            <a:off x="4870026" y="4124430"/>
            <a:ext cx="3729860" cy="338554"/>
          </a:xfrm>
          <a:prstGeom prst="rect">
            <a:avLst/>
          </a:prstGeom>
          <a:noFill/>
        </p:spPr>
        <p:txBody>
          <a:bodyPr wrap="square" rtlCol="0">
            <a:spAutoFit/>
          </a:bodyPr>
          <a:lstStyle/>
          <a:p>
            <a:pPr algn="ctr"/>
            <a:r>
              <a:rPr lang="es-ES" altLang="ko-KR" sz="1600" b="1" dirty="0">
                <a:solidFill>
                  <a:schemeClr val="tx2"/>
                </a:solidFill>
                <a:latin typeface="Times New Roman" panose="02020603050405020304" pitchFamily="18" charset="0"/>
                <a:cs typeface="Times New Roman" panose="02020603050405020304" pitchFamily="18" charset="0"/>
              </a:rPr>
              <a:t>“Las finanzas personales”</a:t>
            </a:r>
            <a:endParaRPr lang="ko-KR" altLang="en-US" sz="1600" b="1" dirty="0">
              <a:solidFill>
                <a:schemeClr val="tx2"/>
              </a:solidFill>
              <a:latin typeface="Times New Roman" panose="02020603050405020304" pitchFamily="18" charset="0"/>
              <a:cs typeface="Times New Roman" panose="02020603050405020304" pitchFamily="18" charset="0"/>
            </a:endParaRPr>
          </a:p>
        </p:txBody>
      </p:sp>
      <p:sp>
        <p:nvSpPr>
          <p:cNvPr id="94" name="TextBox 18">
            <a:extLst>
              <a:ext uri="{FF2B5EF4-FFF2-40B4-BE49-F238E27FC236}">
                <a16:creationId xmlns:a16="http://schemas.microsoft.com/office/drawing/2014/main" id="{3145F04C-0EDB-4423-8E5B-073EE5B68FB7}"/>
              </a:ext>
            </a:extLst>
          </p:cNvPr>
          <p:cNvSpPr txBox="1"/>
          <p:nvPr/>
        </p:nvSpPr>
        <p:spPr>
          <a:xfrm>
            <a:off x="5259444" y="4471930"/>
            <a:ext cx="3361119" cy="1384995"/>
          </a:xfrm>
          <a:prstGeom prst="rect">
            <a:avLst/>
          </a:prstGeom>
          <a:noFill/>
        </p:spPr>
        <p:txBody>
          <a:bodyPr wrap="square" rtlCol="0">
            <a:spAutoFit/>
          </a:bodyPr>
          <a:lstStyle/>
          <a:p>
            <a:pPr algn="ctr"/>
            <a:r>
              <a:rPr lang="es-ES" altLang="ko-KR" sz="1400" dirty="0">
                <a:solidFill>
                  <a:schemeClr val="tx2"/>
                </a:solidFill>
                <a:latin typeface="Times New Roman" panose="02020603050405020304" pitchFamily="18" charset="0"/>
                <a:cs typeface="Times New Roman" panose="02020603050405020304" pitchFamily="18" charset="0"/>
              </a:rPr>
              <a:t>El progreso económico que, es determinado por el número de bienes que se posee. La planificación financiera es un instrumento generado mediante finanzas, para lograr adecuadamente metas financieras y alcanzar el bienestar.</a:t>
            </a:r>
            <a:endParaRPr lang="en-US" altLang="ko-KR" sz="1400" dirty="0">
              <a:solidFill>
                <a:schemeClr val="tx2"/>
              </a:solidFill>
              <a:latin typeface="Times New Roman" panose="02020603050405020304" pitchFamily="18" charset="0"/>
              <a:cs typeface="Times New Roman" panose="02020603050405020304" pitchFamily="18" charset="0"/>
            </a:endParaRPr>
          </a:p>
        </p:txBody>
      </p:sp>
      <p:sp>
        <p:nvSpPr>
          <p:cNvPr id="50" name="CuadroTexto 49">
            <a:extLst>
              <a:ext uri="{FF2B5EF4-FFF2-40B4-BE49-F238E27FC236}">
                <a16:creationId xmlns:a16="http://schemas.microsoft.com/office/drawing/2014/main" id="{A9F7D12D-EC05-4866-9909-9E6788DC0C8D}"/>
              </a:ext>
            </a:extLst>
          </p:cNvPr>
          <p:cNvSpPr txBox="1"/>
          <p:nvPr/>
        </p:nvSpPr>
        <p:spPr>
          <a:xfrm>
            <a:off x="8183161" y="22757"/>
            <a:ext cx="4017285" cy="738664"/>
          </a:xfrm>
          <a:prstGeom prst="rect">
            <a:avLst/>
          </a:prstGeom>
          <a:solidFill>
            <a:srgbClr val="FF9999"/>
          </a:solidFill>
        </p:spPr>
        <p:txBody>
          <a:bodyPr wrap="square" rtlCol="0">
            <a:spAutoFit/>
          </a:bodyPr>
          <a:lstStyle/>
          <a:p>
            <a:pPr algn="ctr"/>
            <a:r>
              <a:rPr lang="es-ES" sz="1400" dirty="0">
                <a:solidFill>
                  <a:schemeClr val="bg2">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Desarrollar la fundamentación teórica, a través de la revisión de fuentes secundarias, que sustente el comportamiento de las variables de estudio.</a:t>
            </a:r>
          </a:p>
        </p:txBody>
      </p:sp>
      <p:sp>
        <p:nvSpPr>
          <p:cNvPr id="51" name="Chord 14">
            <a:extLst>
              <a:ext uri="{FF2B5EF4-FFF2-40B4-BE49-F238E27FC236}">
                <a16:creationId xmlns:a16="http://schemas.microsoft.com/office/drawing/2014/main" id="{C3B65092-1190-4A21-8895-800E9C152ABB}"/>
              </a:ext>
            </a:extLst>
          </p:cNvPr>
          <p:cNvSpPr/>
          <p:nvPr/>
        </p:nvSpPr>
        <p:spPr>
          <a:xfrm>
            <a:off x="7132488" y="6648"/>
            <a:ext cx="859294" cy="780517"/>
          </a:xfrm>
          <a:custGeom>
            <a:avLst/>
            <a:gdLst/>
            <a:ahLst/>
            <a:cxnLst/>
            <a:rect l="l" t="t" r="r" b="b"/>
            <a:pathLst>
              <a:path w="2326624" h="2613114">
                <a:moveTo>
                  <a:pt x="2120961" y="161090"/>
                </a:moveTo>
                <a:cubicBezTo>
                  <a:pt x="2054048" y="153768"/>
                  <a:pt x="1951447" y="247149"/>
                  <a:pt x="1815565" y="379301"/>
                </a:cubicBezTo>
                <a:lnTo>
                  <a:pt x="1815565" y="914189"/>
                </a:lnTo>
                <a:lnTo>
                  <a:pt x="1812022" y="914189"/>
                </a:lnTo>
                <a:cubicBezTo>
                  <a:pt x="1807592" y="1011082"/>
                  <a:pt x="1792201" y="1103630"/>
                  <a:pt x="1767490" y="1189471"/>
                </a:cubicBezTo>
                <a:cubicBezTo>
                  <a:pt x="1907904" y="1255373"/>
                  <a:pt x="2005523" y="1182535"/>
                  <a:pt x="2079587" y="1079714"/>
                </a:cubicBezTo>
                <a:cubicBezTo>
                  <a:pt x="2155039" y="974966"/>
                  <a:pt x="2212284" y="748514"/>
                  <a:pt x="2212003" y="557796"/>
                </a:cubicBezTo>
                <a:cubicBezTo>
                  <a:pt x="2219908" y="279261"/>
                  <a:pt x="2188744" y="168506"/>
                  <a:pt x="2120961" y="161090"/>
                </a:cubicBezTo>
                <a:close/>
                <a:moveTo>
                  <a:pt x="205663" y="161090"/>
                </a:moveTo>
                <a:cubicBezTo>
                  <a:pt x="137880" y="168506"/>
                  <a:pt x="106717" y="279261"/>
                  <a:pt x="114621" y="557796"/>
                </a:cubicBezTo>
                <a:cubicBezTo>
                  <a:pt x="114340" y="748514"/>
                  <a:pt x="171585" y="974966"/>
                  <a:pt x="247037" y="1079714"/>
                </a:cubicBezTo>
                <a:cubicBezTo>
                  <a:pt x="321347" y="1182876"/>
                  <a:pt x="419370" y="1255856"/>
                  <a:pt x="560574" y="1188912"/>
                </a:cubicBezTo>
                <a:cubicBezTo>
                  <a:pt x="536003" y="1103130"/>
                  <a:pt x="520770" y="1010753"/>
                  <a:pt x="516493" y="914189"/>
                </a:cubicBezTo>
                <a:lnTo>
                  <a:pt x="512380" y="914189"/>
                </a:lnTo>
                <a:lnTo>
                  <a:pt x="512380" y="380558"/>
                </a:lnTo>
                <a:cubicBezTo>
                  <a:pt x="375835" y="247749"/>
                  <a:pt x="272792" y="153745"/>
                  <a:pt x="205663" y="161090"/>
                </a:cubicBezTo>
                <a:close/>
                <a:moveTo>
                  <a:pt x="187901" y="405"/>
                </a:moveTo>
                <a:cubicBezTo>
                  <a:pt x="292999" y="8780"/>
                  <a:pt x="420845" y="145098"/>
                  <a:pt x="512380" y="220481"/>
                </a:cubicBezTo>
                <a:lnTo>
                  <a:pt x="512380" y="152613"/>
                </a:lnTo>
                <a:cubicBezTo>
                  <a:pt x="489279" y="144263"/>
                  <a:pt x="472890" y="120340"/>
                  <a:pt x="472890" y="92234"/>
                </a:cubicBezTo>
                <a:cubicBezTo>
                  <a:pt x="472890" y="56482"/>
                  <a:pt x="499411" y="27498"/>
                  <a:pt x="532125" y="27498"/>
                </a:cubicBezTo>
                <a:lnTo>
                  <a:pt x="1795820" y="27498"/>
                </a:lnTo>
                <a:cubicBezTo>
                  <a:pt x="1828534" y="27498"/>
                  <a:pt x="1855056" y="56482"/>
                  <a:pt x="1855056" y="92234"/>
                </a:cubicBezTo>
                <a:cubicBezTo>
                  <a:pt x="1855056" y="120340"/>
                  <a:pt x="1838666" y="144263"/>
                  <a:pt x="1815565" y="152613"/>
                </a:cubicBezTo>
                <a:lnTo>
                  <a:pt x="1815565" y="219332"/>
                </a:lnTo>
                <a:cubicBezTo>
                  <a:pt x="1907032" y="143766"/>
                  <a:pt x="2034140" y="8738"/>
                  <a:pt x="2138723" y="405"/>
                </a:cubicBezTo>
                <a:cubicBezTo>
                  <a:pt x="2245413" y="-8097"/>
                  <a:pt x="2328660" y="115252"/>
                  <a:pt x="2326587" y="567919"/>
                </a:cubicBezTo>
                <a:cubicBezTo>
                  <a:pt x="2322440" y="807927"/>
                  <a:pt x="2258321" y="1045957"/>
                  <a:pt x="2156964" y="1168071"/>
                </a:cubicBezTo>
                <a:cubicBezTo>
                  <a:pt x="2057111" y="1288374"/>
                  <a:pt x="1909480" y="1389985"/>
                  <a:pt x="1727011" y="1303847"/>
                </a:cubicBezTo>
                <a:cubicBezTo>
                  <a:pt x="1643683" y="1506550"/>
                  <a:pt x="1504521" y="1658222"/>
                  <a:pt x="1338762" y="1720102"/>
                </a:cubicBezTo>
                <a:lnTo>
                  <a:pt x="1338762" y="1827101"/>
                </a:lnTo>
                <a:cubicBezTo>
                  <a:pt x="1363316" y="1833262"/>
                  <a:pt x="1381170" y="1857539"/>
                  <a:pt x="1381170" y="1886373"/>
                </a:cubicBezTo>
                <a:lnTo>
                  <a:pt x="1381170" y="2136535"/>
                </a:lnTo>
                <a:cubicBezTo>
                  <a:pt x="1381170" y="2165370"/>
                  <a:pt x="1363316" y="2189646"/>
                  <a:pt x="1338762" y="2195808"/>
                </a:cubicBezTo>
                <a:lnTo>
                  <a:pt x="1338762" y="2277702"/>
                </a:lnTo>
                <a:cubicBezTo>
                  <a:pt x="1338762" y="2288097"/>
                  <a:pt x="1336442" y="2297900"/>
                  <a:pt x="1331718" y="2306174"/>
                </a:cubicBezTo>
                <a:cubicBezTo>
                  <a:pt x="1618963" y="2325003"/>
                  <a:pt x="1828069" y="2390705"/>
                  <a:pt x="1843627" y="2469098"/>
                </a:cubicBezTo>
                <a:lnTo>
                  <a:pt x="1841187" y="2469098"/>
                </a:lnTo>
                <a:lnTo>
                  <a:pt x="1841187" y="2613114"/>
                </a:lnTo>
                <a:lnTo>
                  <a:pt x="473035" y="2613114"/>
                </a:lnTo>
                <a:lnTo>
                  <a:pt x="473035" y="2469098"/>
                </a:lnTo>
                <a:lnTo>
                  <a:pt x="470659" y="2469098"/>
                </a:lnTo>
                <a:cubicBezTo>
                  <a:pt x="486099" y="2389612"/>
                  <a:pt x="701025" y="2322977"/>
                  <a:pt x="995732" y="2305371"/>
                </a:cubicBezTo>
                <a:cubicBezTo>
                  <a:pt x="991352" y="2297246"/>
                  <a:pt x="989183" y="2287751"/>
                  <a:pt x="989183" y="2277702"/>
                </a:cubicBezTo>
                <a:lnTo>
                  <a:pt x="989183" y="2195808"/>
                </a:lnTo>
                <a:cubicBezTo>
                  <a:pt x="964630" y="2189646"/>
                  <a:pt x="946775" y="2165370"/>
                  <a:pt x="946775" y="2136535"/>
                </a:cubicBezTo>
                <a:lnTo>
                  <a:pt x="946775" y="1886373"/>
                </a:lnTo>
                <a:cubicBezTo>
                  <a:pt x="946775" y="1857539"/>
                  <a:pt x="964630" y="1833262"/>
                  <a:pt x="989183" y="1827101"/>
                </a:cubicBezTo>
                <a:lnTo>
                  <a:pt x="989183" y="1720560"/>
                </a:lnTo>
                <a:cubicBezTo>
                  <a:pt x="822949" y="1658288"/>
                  <a:pt x="683935" y="1506034"/>
                  <a:pt x="600908" y="1303358"/>
                </a:cubicBezTo>
                <a:cubicBezTo>
                  <a:pt x="417821" y="1390451"/>
                  <a:pt x="269743" y="1288649"/>
                  <a:pt x="169660" y="1168071"/>
                </a:cubicBezTo>
                <a:cubicBezTo>
                  <a:pt x="68303" y="1045957"/>
                  <a:pt x="4184" y="807927"/>
                  <a:pt x="38" y="567919"/>
                </a:cubicBezTo>
                <a:cubicBezTo>
                  <a:pt x="-2036" y="115252"/>
                  <a:pt x="81211" y="-8097"/>
                  <a:pt x="187901" y="405"/>
                </a:cubicBezTo>
                <a:close/>
              </a:path>
            </a:pathLst>
          </a:cu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bg2">
                  <a:lumMod val="10000"/>
                </a:schemeClr>
              </a:solidFill>
            </a:endParaRPr>
          </a:p>
        </p:txBody>
      </p:sp>
      <p:sp>
        <p:nvSpPr>
          <p:cNvPr id="52" name="CuadroTexto 51">
            <a:extLst>
              <a:ext uri="{FF2B5EF4-FFF2-40B4-BE49-F238E27FC236}">
                <a16:creationId xmlns:a16="http://schemas.microsoft.com/office/drawing/2014/main" id="{8B8EA039-902B-4C8A-9043-25C130936CC6}"/>
              </a:ext>
            </a:extLst>
          </p:cNvPr>
          <p:cNvSpPr txBox="1"/>
          <p:nvPr/>
        </p:nvSpPr>
        <p:spPr>
          <a:xfrm>
            <a:off x="7238099" y="69470"/>
            <a:ext cx="648071" cy="800219"/>
          </a:xfrm>
          <a:prstGeom prst="rect">
            <a:avLst/>
          </a:prstGeom>
          <a:noFill/>
        </p:spPr>
        <p:txBody>
          <a:bodyPr wrap="square" rtlCol="0">
            <a:spAutoFit/>
          </a:bodyPr>
          <a:lstStyle/>
          <a:p>
            <a:pPr algn="ctr"/>
            <a:r>
              <a:rPr lang="es-EC" altLang="ko-KR" sz="1400" b="1" dirty="0">
                <a:solidFill>
                  <a:schemeClr val="bg1"/>
                </a:solidFill>
                <a:effectLst>
                  <a:outerShdw blurRad="38100" dist="38100" dir="2700000" algn="tl">
                    <a:srgbClr val="000000">
                      <a:alpha val="43137"/>
                    </a:srgbClr>
                  </a:outerShdw>
                </a:effectLst>
              </a:rPr>
              <a:t>OBJ.1</a:t>
            </a:r>
            <a:endParaRPr lang="ko-KR" altLang="en-US" sz="1400" b="1" dirty="0">
              <a:solidFill>
                <a:schemeClr val="bg1"/>
              </a:solidFill>
              <a:effectLst>
                <a:outerShdw blurRad="38100" dist="38100" dir="2700000" algn="tl">
                  <a:srgbClr val="000000">
                    <a:alpha val="43137"/>
                  </a:srgbClr>
                </a:outerShdw>
              </a:effectLst>
            </a:endParaRPr>
          </a:p>
          <a:p>
            <a:endParaRPr lang="es-ES" dirty="0"/>
          </a:p>
        </p:txBody>
      </p:sp>
    </p:spTree>
    <p:extLst>
      <p:ext uri="{BB962C8B-B14F-4D97-AF65-F5344CB8AC3E}">
        <p14:creationId xmlns:p14="http://schemas.microsoft.com/office/powerpoint/2010/main" val="1587656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32F8C7C8-DC72-4E91-A772-CF62F78FA01A}"/>
              </a:ext>
            </a:extLst>
          </p:cNvPr>
          <p:cNvGrpSpPr/>
          <p:nvPr/>
        </p:nvGrpSpPr>
        <p:grpSpPr>
          <a:xfrm>
            <a:off x="173589" y="94860"/>
            <a:ext cx="2304256" cy="915127"/>
            <a:chOff x="204154" y="113573"/>
            <a:chExt cx="2304256" cy="915127"/>
          </a:xfrm>
        </p:grpSpPr>
        <p:grpSp>
          <p:nvGrpSpPr>
            <p:cNvPr id="5" name="Group 30">
              <a:extLst>
                <a:ext uri="{FF2B5EF4-FFF2-40B4-BE49-F238E27FC236}">
                  <a16:creationId xmlns:a16="http://schemas.microsoft.com/office/drawing/2014/main" id="{B1782641-FD9A-4B45-BBBF-896A81FE9DB6}"/>
                </a:ext>
              </a:extLst>
            </p:cNvPr>
            <p:cNvGrpSpPr/>
            <p:nvPr/>
          </p:nvGrpSpPr>
          <p:grpSpPr>
            <a:xfrm>
              <a:off x="204154" y="113573"/>
              <a:ext cx="2304256" cy="915127"/>
              <a:chOff x="3659400" y="1564832"/>
              <a:chExt cx="1825200" cy="1368176"/>
            </a:xfrm>
            <a:solidFill>
              <a:schemeClr val="accent6">
                <a:lumMod val="40000"/>
                <a:lumOff val="60000"/>
              </a:schemeClr>
            </a:solidFill>
          </p:grpSpPr>
          <p:sp>
            <p:nvSpPr>
              <p:cNvPr id="7" name="Rectangle 4">
                <a:extLst>
                  <a:ext uri="{FF2B5EF4-FFF2-40B4-BE49-F238E27FC236}">
                    <a16:creationId xmlns:a16="http://schemas.microsoft.com/office/drawing/2014/main" id="{1C676D13-5DF7-46AA-9011-EF581A66BFB4}"/>
                  </a:ext>
                </a:extLst>
              </p:cNvPr>
              <p:cNvSpPr/>
              <p:nvPr/>
            </p:nvSpPr>
            <p:spPr>
              <a:xfrm>
                <a:off x="3659400" y="1564832"/>
                <a:ext cx="1825200" cy="1080443"/>
              </a:xfrm>
              <a:prstGeom prst="rect">
                <a:avLst/>
              </a:prstGeom>
              <a:solidFill>
                <a:srgbClr val="16A085"/>
              </a:solidFill>
              <a:ln>
                <a:solidFill>
                  <a:schemeClr val="accent6">
                    <a:lumMod val="40000"/>
                    <a:lumOff val="60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8" name="Isosceles Triangle 9">
                <a:extLst>
                  <a:ext uri="{FF2B5EF4-FFF2-40B4-BE49-F238E27FC236}">
                    <a16:creationId xmlns:a16="http://schemas.microsoft.com/office/drawing/2014/main" id="{2A35B723-F341-42AB-932B-027A1523ABD6}"/>
                  </a:ext>
                </a:extLst>
              </p:cNvPr>
              <p:cNvSpPr/>
              <p:nvPr/>
            </p:nvSpPr>
            <p:spPr>
              <a:xfrm rot="10800000" flipH="1">
                <a:off x="4558384" y="2625770"/>
                <a:ext cx="921716" cy="307238"/>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402336 w 1060704"/>
                  <a:gd name="connsiteY0" fmla="*/ 921715 h 921715"/>
                  <a:gd name="connsiteX1" fmla="*/ 0 w 1060704"/>
                  <a:gd name="connsiteY1" fmla="*/ 0 h 921715"/>
                  <a:gd name="connsiteX2" fmla="*/ 1060704 w 1060704"/>
                  <a:gd name="connsiteY2" fmla="*/ 914400 h 921715"/>
                  <a:gd name="connsiteX3" fmla="*/ 402336 w 1060704"/>
                  <a:gd name="connsiteY3" fmla="*/ 921715 h 921715"/>
                  <a:gd name="connsiteX0" fmla="*/ 263348 w 921716"/>
                  <a:gd name="connsiteY0" fmla="*/ 307238 h 307238"/>
                  <a:gd name="connsiteX1" fmla="*/ 0 w 921716"/>
                  <a:gd name="connsiteY1" fmla="*/ 0 h 307238"/>
                  <a:gd name="connsiteX2" fmla="*/ 921716 w 921716"/>
                  <a:gd name="connsiteY2" fmla="*/ 299923 h 307238"/>
                  <a:gd name="connsiteX3" fmla="*/ 263348 w 921716"/>
                  <a:gd name="connsiteY3" fmla="*/ 307238 h 307238"/>
                </a:gdLst>
                <a:ahLst/>
                <a:cxnLst>
                  <a:cxn ang="0">
                    <a:pos x="connsiteX0" y="connsiteY0"/>
                  </a:cxn>
                  <a:cxn ang="0">
                    <a:pos x="connsiteX1" y="connsiteY1"/>
                  </a:cxn>
                  <a:cxn ang="0">
                    <a:pos x="connsiteX2" y="connsiteY2"/>
                  </a:cxn>
                  <a:cxn ang="0">
                    <a:pos x="connsiteX3" y="connsiteY3"/>
                  </a:cxn>
                </a:cxnLst>
                <a:rect l="l" t="t" r="r" b="b"/>
                <a:pathLst>
                  <a:path w="921716" h="307238">
                    <a:moveTo>
                      <a:pt x="263348" y="307238"/>
                    </a:moveTo>
                    <a:lnTo>
                      <a:pt x="0" y="0"/>
                    </a:lnTo>
                    <a:lnTo>
                      <a:pt x="921716" y="299923"/>
                    </a:lnTo>
                    <a:lnTo>
                      <a:pt x="263348" y="307238"/>
                    </a:lnTo>
                    <a:close/>
                  </a:path>
                </a:pathLst>
              </a:custGeom>
              <a:solidFill>
                <a:srgbClr val="16A085"/>
              </a:solidFill>
              <a:ln>
                <a:solidFill>
                  <a:srgbClr val="16A085"/>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6" name="CuadroTexto 5">
              <a:extLst>
                <a:ext uri="{FF2B5EF4-FFF2-40B4-BE49-F238E27FC236}">
                  <a16:creationId xmlns:a16="http://schemas.microsoft.com/office/drawing/2014/main" id="{ACA61C8E-D44D-47C7-8748-9073421D863E}"/>
                </a:ext>
              </a:extLst>
            </p:cNvPr>
            <p:cNvSpPr txBox="1"/>
            <p:nvPr/>
          </p:nvSpPr>
          <p:spPr>
            <a:xfrm>
              <a:off x="678447" y="133113"/>
              <a:ext cx="1744291" cy="646331"/>
            </a:xfrm>
            <a:prstGeom prst="rect">
              <a:avLst/>
            </a:prstGeom>
            <a:noFill/>
            <a:ln>
              <a:solidFill>
                <a:srgbClr val="16A085"/>
              </a:solidFill>
            </a:ln>
          </p:spPr>
          <p:txBody>
            <a:bodyPr wrap="square" rtlCol="0">
              <a:spAutoFit/>
            </a:bodyPr>
            <a:lstStyle/>
            <a:p>
              <a:pPr algn="ctr"/>
              <a:r>
                <a:rPr lang="es-EC" altLang="ko-KR" b="1" dirty="0">
                  <a:solidFill>
                    <a:schemeClr val="bg1"/>
                  </a:solidFill>
                  <a:latin typeface="Times New Roman" panose="02020603050405020304" pitchFamily="18" charset="0"/>
                  <a:cs typeface="Times New Roman" panose="02020603050405020304" pitchFamily="18" charset="0"/>
                </a:rPr>
                <a:t>Marco Metodológico</a:t>
              </a:r>
              <a:endParaRPr lang="ko-KR" altLang="en-US" b="1" dirty="0">
                <a:solidFill>
                  <a:schemeClr val="bg1"/>
                </a:solidFill>
                <a:latin typeface="Times New Roman" panose="02020603050405020304" pitchFamily="18" charset="0"/>
                <a:cs typeface="Times New Roman" panose="02020603050405020304" pitchFamily="18" charset="0"/>
              </a:endParaRPr>
            </a:p>
          </p:txBody>
        </p:sp>
      </p:grpSp>
      <p:sp>
        <p:nvSpPr>
          <p:cNvPr id="10" name="Rectangle 7">
            <a:extLst>
              <a:ext uri="{FF2B5EF4-FFF2-40B4-BE49-F238E27FC236}">
                <a16:creationId xmlns:a16="http://schemas.microsoft.com/office/drawing/2014/main" id="{5E0A4C6A-9DB0-49F1-A5EB-665FCB7079CD}"/>
              </a:ext>
            </a:extLst>
          </p:cNvPr>
          <p:cNvSpPr/>
          <p:nvPr/>
        </p:nvSpPr>
        <p:spPr>
          <a:xfrm rot="18900000">
            <a:off x="320138" y="177464"/>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11" name="Grupo 3">
            <a:extLst>
              <a:ext uri="{FF2B5EF4-FFF2-40B4-BE49-F238E27FC236}">
                <a16:creationId xmlns:a16="http://schemas.microsoft.com/office/drawing/2014/main" id="{6937D056-06AE-4E99-98B9-206AA1B15FE5}"/>
              </a:ext>
            </a:extLst>
          </p:cNvPr>
          <p:cNvGrpSpPr/>
          <p:nvPr/>
        </p:nvGrpSpPr>
        <p:grpSpPr>
          <a:xfrm>
            <a:off x="560178" y="582947"/>
            <a:ext cx="9724975" cy="5668434"/>
            <a:chOff x="697423" y="543037"/>
            <a:chExt cx="9724975" cy="5668434"/>
          </a:xfrm>
        </p:grpSpPr>
        <p:pic>
          <p:nvPicPr>
            <p:cNvPr id="12" name="Imagen 5">
              <a:extLst>
                <a:ext uri="{FF2B5EF4-FFF2-40B4-BE49-F238E27FC236}">
                  <a16:creationId xmlns:a16="http://schemas.microsoft.com/office/drawing/2014/main" id="{6DA2286A-24B5-4124-B2A9-08E77AE3AE5F}"/>
                </a:ext>
              </a:extLst>
            </p:cNvPr>
            <p:cNvPicPr>
              <a:picLocks noChangeAspect="1"/>
            </p:cNvPicPr>
            <p:nvPr/>
          </p:nvPicPr>
          <p:blipFill rotWithShape="1">
            <a:blip r:embed="rId2">
              <a:clrChange>
                <a:clrFrom>
                  <a:srgbClr val="FFFFFF"/>
                </a:clrFrom>
                <a:clrTo>
                  <a:srgbClr val="FFFFFF">
                    <a:alpha val="0"/>
                  </a:srgbClr>
                </a:clrTo>
              </a:clrChange>
            </a:blip>
            <a:srcRect l="8776" t="9062" r="8056" b="13238"/>
            <a:stretch/>
          </p:blipFill>
          <p:spPr>
            <a:xfrm>
              <a:off x="697423" y="882878"/>
              <a:ext cx="8568953" cy="5328593"/>
            </a:xfrm>
            <a:prstGeom prst="rect">
              <a:avLst/>
            </a:prstGeom>
          </p:spPr>
        </p:pic>
        <p:sp>
          <p:nvSpPr>
            <p:cNvPr id="13" name="CuadroTexto 13">
              <a:extLst>
                <a:ext uri="{FF2B5EF4-FFF2-40B4-BE49-F238E27FC236}">
                  <a16:creationId xmlns:a16="http://schemas.microsoft.com/office/drawing/2014/main" id="{A2EA3135-CEBB-4EC3-9AA7-D53D2A8E6CEF}"/>
                </a:ext>
              </a:extLst>
            </p:cNvPr>
            <p:cNvSpPr txBox="1"/>
            <p:nvPr/>
          </p:nvSpPr>
          <p:spPr>
            <a:xfrm>
              <a:off x="3339677" y="1695503"/>
              <a:ext cx="1326432" cy="307777"/>
            </a:xfrm>
            <a:prstGeom prst="rect">
              <a:avLst/>
            </a:prstGeom>
            <a:solidFill>
              <a:schemeClr val="bg1"/>
            </a:solidFill>
          </p:spPr>
          <p:txBody>
            <a:bodyPr wrap="square" rtlCol="0">
              <a:spAutoFit/>
            </a:bodyPr>
            <a:lstStyle/>
            <a:p>
              <a:pPr algn="ctr"/>
              <a:r>
                <a:rPr lang="es-MX" sz="1400" b="1" dirty="0">
                  <a:solidFill>
                    <a:schemeClr val="tx2"/>
                  </a:solidFill>
                  <a:effectLst>
                    <a:outerShdw blurRad="38100" dist="38100" dir="2700000" algn="tl">
                      <a:srgbClr val="000000">
                        <a:alpha val="43137"/>
                      </a:srgbClr>
                    </a:outerShdw>
                  </a:effectLst>
                </a:rPr>
                <a:t>ENFOQUE</a:t>
              </a:r>
              <a:r>
                <a:rPr lang="es-MX" sz="1400" b="1" dirty="0"/>
                <a:t> </a:t>
              </a:r>
            </a:p>
          </p:txBody>
        </p:sp>
        <p:sp>
          <p:nvSpPr>
            <p:cNvPr id="14" name="CuadroTexto 21">
              <a:extLst>
                <a:ext uri="{FF2B5EF4-FFF2-40B4-BE49-F238E27FC236}">
                  <a16:creationId xmlns:a16="http://schemas.microsoft.com/office/drawing/2014/main" id="{D732D12A-5E8F-4DFF-AA34-711C4DCBDBD7}"/>
                </a:ext>
              </a:extLst>
            </p:cNvPr>
            <p:cNvSpPr txBox="1"/>
            <p:nvPr/>
          </p:nvSpPr>
          <p:spPr>
            <a:xfrm>
              <a:off x="1914898" y="4228302"/>
              <a:ext cx="1584176" cy="738664"/>
            </a:xfrm>
            <a:prstGeom prst="rect">
              <a:avLst/>
            </a:prstGeom>
            <a:noFill/>
          </p:spPr>
          <p:txBody>
            <a:bodyPr wrap="square" rtlCol="0">
              <a:spAutoFit/>
            </a:bodyPr>
            <a:lstStyle/>
            <a:p>
              <a:pPr algn="ctr"/>
              <a:r>
                <a:rPr lang="es-MX" sz="1400" b="1" dirty="0">
                  <a:solidFill>
                    <a:schemeClr val="tx2"/>
                  </a:solidFill>
                  <a:latin typeface="Times New Roman" panose="02020603050405020304" pitchFamily="18" charset="0"/>
                  <a:cs typeface="Times New Roman" panose="02020603050405020304" pitchFamily="18" charset="0"/>
                </a:rPr>
                <a:t>Exploratoria, Descriptiva, Correlacional</a:t>
              </a:r>
            </a:p>
          </p:txBody>
        </p:sp>
        <p:sp>
          <p:nvSpPr>
            <p:cNvPr id="15" name="CuadroTexto 22">
              <a:extLst>
                <a:ext uri="{FF2B5EF4-FFF2-40B4-BE49-F238E27FC236}">
                  <a16:creationId xmlns:a16="http://schemas.microsoft.com/office/drawing/2014/main" id="{B52B851D-6242-419E-BC90-F143EE647F13}"/>
                </a:ext>
              </a:extLst>
            </p:cNvPr>
            <p:cNvSpPr txBox="1"/>
            <p:nvPr/>
          </p:nvSpPr>
          <p:spPr>
            <a:xfrm>
              <a:off x="1025233" y="2704318"/>
              <a:ext cx="1584176" cy="523220"/>
            </a:xfrm>
            <a:prstGeom prst="rect">
              <a:avLst/>
            </a:prstGeom>
            <a:noFill/>
          </p:spPr>
          <p:txBody>
            <a:bodyPr wrap="square" rtlCol="0">
              <a:spAutoFit/>
            </a:bodyPr>
            <a:lstStyle/>
            <a:p>
              <a:pPr algn="ctr"/>
              <a:r>
                <a:rPr lang="es-MX" sz="1400" b="1" dirty="0">
                  <a:solidFill>
                    <a:schemeClr val="tx2"/>
                  </a:solidFill>
                  <a:latin typeface="Times New Roman" panose="02020603050405020304" pitchFamily="18" charset="0"/>
                  <a:cs typeface="Times New Roman" panose="02020603050405020304" pitchFamily="18" charset="0"/>
                </a:rPr>
                <a:t>Método Analítico y Deductivo</a:t>
              </a:r>
            </a:p>
          </p:txBody>
        </p:sp>
        <p:sp>
          <p:nvSpPr>
            <p:cNvPr id="16" name="CuadroTexto 23">
              <a:extLst>
                <a:ext uri="{FF2B5EF4-FFF2-40B4-BE49-F238E27FC236}">
                  <a16:creationId xmlns:a16="http://schemas.microsoft.com/office/drawing/2014/main" id="{CE6D27E9-3B53-4203-98FB-EA568C68944D}"/>
                </a:ext>
              </a:extLst>
            </p:cNvPr>
            <p:cNvSpPr txBox="1"/>
            <p:nvPr/>
          </p:nvSpPr>
          <p:spPr>
            <a:xfrm>
              <a:off x="6300724" y="4597634"/>
              <a:ext cx="1872208" cy="307777"/>
            </a:xfrm>
            <a:prstGeom prst="rect">
              <a:avLst/>
            </a:prstGeom>
            <a:noFill/>
          </p:spPr>
          <p:txBody>
            <a:bodyPr wrap="square" rtlCol="0">
              <a:spAutoFit/>
            </a:bodyPr>
            <a:lstStyle/>
            <a:p>
              <a:pPr algn="ctr"/>
              <a:r>
                <a:rPr lang="es-MX" sz="1400" b="1" dirty="0">
                  <a:solidFill>
                    <a:schemeClr val="tx2"/>
                  </a:solidFill>
                  <a:latin typeface="Times New Roman" panose="02020603050405020304" pitchFamily="18" charset="0"/>
                  <a:cs typeface="Times New Roman" panose="02020603050405020304" pitchFamily="18" charset="0"/>
                </a:rPr>
                <a:t>De corte transversal</a:t>
              </a:r>
            </a:p>
          </p:txBody>
        </p:sp>
        <p:sp>
          <p:nvSpPr>
            <p:cNvPr id="17" name="CuadroTexto 41">
              <a:extLst>
                <a:ext uri="{FF2B5EF4-FFF2-40B4-BE49-F238E27FC236}">
                  <a16:creationId xmlns:a16="http://schemas.microsoft.com/office/drawing/2014/main" id="{5E5020E9-F1EF-4E55-88E6-A8F1F65C7299}"/>
                </a:ext>
              </a:extLst>
            </p:cNvPr>
            <p:cNvSpPr txBox="1"/>
            <p:nvPr/>
          </p:nvSpPr>
          <p:spPr>
            <a:xfrm>
              <a:off x="7178143" y="2639262"/>
              <a:ext cx="2088233" cy="523220"/>
            </a:xfrm>
            <a:prstGeom prst="rect">
              <a:avLst/>
            </a:prstGeom>
            <a:noFill/>
          </p:spPr>
          <p:txBody>
            <a:bodyPr wrap="square" rtlCol="0">
              <a:spAutoFit/>
            </a:bodyPr>
            <a:lstStyle/>
            <a:p>
              <a:pPr algn="ctr"/>
              <a:r>
                <a:rPr lang="es-MX" sz="1400" b="1" dirty="0">
                  <a:solidFill>
                    <a:schemeClr val="tx2"/>
                  </a:solidFill>
                  <a:latin typeface="Times New Roman" panose="02020603050405020304" pitchFamily="18" charset="0"/>
                  <a:cs typeface="Times New Roman" panose="02020603050405020304" pitchFamily="18" charset="0"/>
                </a:rPr>
                <a:t>Revisión Bibliográfica, Observación, Encuesta</a:t>
              </a:r>
            </a:p>
          </p:txBody>
        </p:sp>
        <p:sp>
          <p:nvSpPr>
            <p:cNvPr id="18" name="CuadroTexto 42">
              <a:extLst>
                <a:ext uri="{FF2B5EF4-FFF2-40B4-BE49-F238E27FC236}">
                  <a16:creationId xmlns:a16="http://schemas.microsoft.com/office/drawing/2014/main" id="{52161424-0CE6-4884-9D97-76804AC98F80}"/>
                </a:ext>
              </a:extLst>
            </p:cNvPr>
            <p:cNvSpPr txBox="1"/>
            <p:nvPr/>
          </p:nvSpPr>
          <p:spPr>
            <a:xfrm>
              <a:off x="6401017" y="543037"/>
              <a:ext cx="4021381" cy="954107"/>
            </a:xfrm>
            <a:prstGeom prst="rect">
              <a:avLst/>
            </a:prstGeom>
            <a:noFill/>
          </p:spPr>
          <p:txBody>
            <a:bodyPr wrap="square" rtlCol="0">
              <a:spAutoFit/>
            </a:bodyPr>
            <a:lstStyle/>
            <a:p>
              <a:pPr algn="ctr"/>
              <a:r>
                <a:rPr lang="es-MX" sz="1400" b="1" dirty="0">
                  <a:solidFill>
                    <a:schemeClr val="tx2"/>
                  </a:solidFill>
                  <a:latin typeface="Times New Roman" panose="02020603050405020304" pitchFamily="18" charset="0"/>
                  <a:cs typeface="Times New Roman" panose="02020603050405020304" pitchFamily="18" charset="0"/>
                </a:rPr>
                <a:t>Alfa de Cronbach, Análisis Univariante, Prueba de Asociación, Dominancia Estadística , Análisis de Correspondencia, Análisis de Georreferenciación</a:t>
              </a:r>
            </a:p>
          </p:txBody>
        </p:sp>
        <p:sp>
          <p:nvSpPr>
            <p:cNvPr id="19" name="Rectángulo 43">
              <a:extLst>
                <a:ext uri="{FF2B5EF4-FFF2-40B4-BE49-F238E27FC236}">
                  <a16:creationId xmlns:a16="http://schemas.microsoft.com/office/drawing/2014/main" id="{6B34EA98-665F-4BE3-8FB4-331ABE279CF8}"/>
                </a:ext>
              </a:extLst>
            </p:cNvPr>
            <p:cNvSpPr/>
            <p:nvPr/>
          </p:nvSpPr>
          <p:spPr>
            <a:xfrm>
              <a:off x="2349752" y="1127336"/>
              <a:ext cx="643125" cy="307777"/>
            </a:xfrm>
            <a:prstGeom prst="rect">
              <a:avLst/>
            </a:prstGeom>
          </p:spPr>
          <p:txBody>
            <a:bodyPr wrap="none">
              <a:spAutoFit/>
            </a:bodyPr>
            <a:lstStyle/>
            <a:p>
              <a:pPr algn="ctr"/>
              <a:r>
                <a:rPr lang="es-MX" sz="1400" b="1" dirty="0">
                  <a:solidFill>
                    <a:schemeClr val="tx2"/>
                  </a:solidFill>
                  <a:latin typeface="Times New Roman" panose="02020603050405020304" pitchFamily="18" charset="0"/>
                  <a:cs typeface="Times New Roman" panose="02020603050405020304" pitchFamily="18" charset="0"/>
                </a:rPr>
                <a:t>Mixto</a:t>
              </a:r>
            </a:p>
          </p:txBody>
        </p:sp>
        <p:sp>
          <p:nvSpPr>
            <p:cNvPr id="20" name="Rectángulo 44">
              <a:extLst>
                <a:ext uri="{FF2B5EF4-FFF2-40B4-BE49-F238E27FC236}">
                  <a16:creationId xmlns:a16="http://schemas.microsoft.com/office/drawing/2014/main" id="{C43DFD82-94E7-4FC7-BA9B-C4B3E392E3F8}"/>
                </a:ext>
              </a:extLst>
            </p:cNvPr>
            <p:cNvSpPr/>
            <p:nvPr/>
          </p:nvSpPr>
          <p:spPr>
            <a:xfrm>
              <a:off x="2521093" y="3431459"/>
              <a:ext cx="1289789" cy="307777"/>
            </a:xfrm>
            <a:prstGeom prst="rect">
              <a:avLst/>
            </a:prstGeom>
            <a:solidFill>
              <a:schemeClr val="bg1"/>
            </a:solidFill>
          </p:spPr>
          <p:txBody>
            <a:bodyPr wrap="square">
              <a:spAutoFit/>
            </a:bodyPr>
            <a:lstStyle/>
            <a:p>
              <a:pPr algn="ctr"/>
              <a:r>
                <a:rPr lang="es-MX" sz="1400" b="1" dirty="0">
                  <a:solidFill>
                    <a:schemeClr val="tx2"/>
                  </a:solidFill>
                  <a:effectLst>
                    <a:outerShdw blurRad="38100" dist="38100" dir="2700000" algn="tl">
                      <a:srgbClr val="000000">
                        <a:alpha val="43137"/>
                      </a:srgbClr>
                    </a:outerShdw>
                  </a:effectLst>
                </a:rPr>
                <a:t>DISEÑO</a:t>
              </a:r>
              <a:r>
                <a:rPr lang="es-MX" sz="1400" b="1" dirty="0"/>
                <a:t> </a:t>
              </a:r>
            </a:p>
          </p:txBody>
        </p:sp>
        <p:sp>
          <p:nvSpPr>
            <p:cNvPr id="21" name="Proceso alternativo 45">
              <a:extLst>
                <a:ext uri="{FF2B5EF4-FFF2-40B4-BE49-F238E27FC236}">
                  <a16:creationId xmlns:a16="http://schemas.microsoft.com/office/drawing/2014/main" id="{64867EE9-D09A-41F7-BDED-C2207194A203}"/>
                </a:ext>
              </a:extLst>
            </p:cNvPr>
            <p:cNvSpPr/>
            <p:nvPr/>
          </p:nvSpPr>
          <p:spPr>
            <a:xfrm>
              <a:off x="6082356" y="3405434"/>
              <a:ext cx="1500121" cy="510778"/>
            </a:xfrm>
            <a:prstGeom prst="flowChartAlternateProcess">
              <a:avLst/>
            </a:prstGeom>
            <a:solidFill>
              <a:schemeClr val="bg1"/>
            </a:solidFill>
          </p:spPr>
          <p:txBody>
            <a:bodyPr wrap="square">
              <a:spAutoFit/>
            </a:bodyPr>
            <a:lstStyle/>
            <a:p>
              <a:pPr algn="ctr"/>
              <a:r>
                <a:rPr lang="es-MX" sz="1200" b="1" dirty="0">
                  <a:solidFill>
                    <a:schemeClr val="tx2"/>
                  </a:solidFill>
                  <a:effectLst>
                    <a:outerShdw blurRad="38100" dist="38100" dir="2700000" algn="tl">
                      <a:srgbClr val="000000">
                        <a:alpha val="43137"/>
                      </a:srgbClr>
                    </a:outerShdw>
                  </a:effectLst>
                </a:rPr>
                <a:t>FUENTE DE INVESTIGACIÓN</a:t>
              </a:r>
            </a:p>
          </p:txBody>
        </p:sp>
        <p:sp>
          <p:nvSpPr>
            <p:cNvPr id="22" name="Rectángulo 46">
              <a:extLst>
                <a:ext uri="{FF2B5EF4-FFF2-40B4-BE49-F238E27FC236}">
                  <a16:creationId xmlns:a16="http://schemas.microsoft.com/office/drawing/2014/main" id="{E63DA9D5-9E7D-4B90-A1CC-7D95520DF200}"/>
                </a:ext>
              </a:extLst>
            </p:cNvPr>
            <p:cNvSpPr/>
            <p:nvPr/>
          </p:nvSpPr>
          <p:spPr>
            <a:xfrm>
              <a:off x="5100614" y="1645692"/>
              <a:ext cx="1500120" cy="523220"/>
            </a:xfrm>
            <a:prstGeom prst="rect">
              <a:avLst/>
            </a:prstGeom>
            <a:solidFill>
              <a:schemeClr val="bg1"/>
            </a:solidFill>
          </p:spPr>
          <p:txBody>
            <a:bodyPr wrap="square">
              <a:spAutoFit/>
            </a:bodyPr>
            <a:lstStyle/>
            <a:p>
              <a:pPr algn="ctr"/>
              <a:r>
                <a:rPr lang="es-MX" sz="1400"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TÉCNICAS</a:t>
              </a:r>
            </a:p>
            <a:p>
              <a:pPr algn="ctr"/>
              <a:r>
                <a:rPr lang="es-MX" sz="1400"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ESTADISTICAS</a:t>
              </a:r>
            </a:p>
          </p:txBody>
        </p:sp>
        <p:sp>
          <p:nvSpPr>
            <p:cNvPr id="23" name="Rectángulo 47">
              <a:extLst>
                <a:ext uri="{FF2B5EF4-FFF2-40B4-BE49-F238E27FC236}">
                  <a16:creationId xmlns:a16="http://schemas.microsoft.com/office/drawing/2014/main" id="{0204CDC5-6803-4ADE-A152-812F420ED666}"/>
                </a:ext>
              </a:extLst>
            </p:cNvPr>
            <p:cNvSpPr/>
            <p:nvPr/>
          </p:nvSpPr>
          <p:spPr>
            <a:xfrm>
              <a:off x="3420138" y="5223331"/>
              <a:ext cx="1245971" cy="307777"/>
            </a:xfrm>
            <a:prstGeom prst="rect">
              <a:avLst/>
            </a:prstGeom>
            <a:solidFill>
              <a:schemeClr val="bg1"/>
            </a:solidFill>
          </p:spPr>
          <p:txBody>
            <a:bodyPr wrap="square">
              <a:spAutoFit/>
            </a:bodyPr>
            <a:lstStyle/>
            <a:p>
              <a:pPr algn="ctr"/>
              <a:r>
                <a:rPr lang="es-MX" sz="1400" b="1" dirty="0">
                  <a:solidFill>
                    <a:schemeClr val="tx2"/>
                  </a:solidFill>
                  <a:effectLst>
                    <a:outerShdw blurRad="38100" dist="38100" dir="2700000" algn="tl">
                      <a:srgbClr val="000000">
                        <a:alpha val="43137"/>
                      </a:srgbClr>
                    </a:outerShdw>
                  </a:effectLst>
                </a:rPr>
                <a:t>ALCANCE</a:t>
              </a:r>
              <a:r>
                <a:rPr lang="es-MX" sz="1400" b="1" dirty="0"/>
                <a:t> </a:t>
              </a:r>
            </a:p>
          </p:txBody>
        </p:sp>
        <p:sp>
          <p:nvSpPr>
            <p:cNvPr id="24" name="Rectángulo 48">
              <a:extLst>
                <a:ext uri="{FF2B5EF4-FFF2-40B4-BE49-F238E27FC236}">
                  <a16:creationId xmlns:a16="http://schemas.microsoft.com/office/drawing/2014/main" id="{BFAC6810-D34B-40C6-82C4-EF2CCB6CF0D9}"/>
                </a:ext>
              </a:extLst>
            </p:cNvPr>
            <p:cNvSpPr/>
            <p:nvPr/>
          </p:nvSpPr>
          <p:spPr>
            <a:xfrm>
              <a:off x="4267131" y="3234224"/>
              <a:ext cx="1365356" cy="492443"/>
            </a:xfrm>
            <a:prstGeom prst="rect">
              <a:avLst/>
            </a:prstGeom>
            <a:solidFill>
              <a:schemeClr val="bg1"/>
            </a:solidFill>
          </p:spPr>
          <p:txBody>
            <a:bodyPr wrap="square">
              <a:spAutoFit/>
            </a:bodyPr>
            <a:lstStyle/>
            <a:p>
              <a:pPr algn="ctr"/>
              <a:r>
                <a:rPr lang="es-MX" sz="1200"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INSTRUMENTO </a:t>
              </a:r>
            </a:p>
            <a:p>
              <a:pPr marL="171450" indent="-171450" algn="ctr">
                <a:buFontTx/>
                <a:buChar char="-"/>
              </a:pPr>
              <a:r>
                <a:rPr lang="es-MX" sz="1400"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Encuestas</a:t>
              </a:r>
            </a:p>
          </p:txBody>
        </p:sp>
        <p:sp>
          <p:nvSpPr>
            <p:cNvPr id="25" name="Rectángulo 49">
              <a:extLst>
                <a:ext uri="{FF2B5EF4-FFF2-40B4-BE49-F238E27FC236}">
                  <a16:creationId xmlns:a16="http://schemas.microsoft.com/office/drawing/2014/main" id="{B5276325-1D79-4B70-B660-D0DE00B4C453}"/>
                </a:ext>
              </a:extLst>
            </p:cNvPr>
            <p:cNvSpPr/>
            <p:nvPr/>
          </p:nvSpPr>
          <p:spPr>
            <a:xfrm>
              <a:off x="5265418" y="5167415"/>
              <a:ext cx="1170513" cy="307777"/>
            </a:xfrm>
            <a:prstGeom prst="rect">
              <a:avLst/>
            </a:prstGeom>
            <a:solidFill>
              <a:schemeClr val="bg1"/>
            </a:solidFill>
          </p:spPr>
          <p:txBody>
            <a:bodyPr wrap="none">
              <a:spAutoFit/>
            </a:bodyPr>
            <a:lstStyle/>
            <a:p>
              <a:pPr algn="ctr"/>
              <a:r>
                <a:rPr lang="es-MX" sz="1400" b="1" dirty="0">
                  <a:solidFill>
                    <a:schemeClr val="tx2"/>
                  </a:solidFill>
                  <a:effectLst>
                    <a:outerShdw blurRad="38100" dist="38100" dir="2700000" algn="tl">
                      <a:srgbClr val="000000">
                        <a:alpha val="43137"/>
                      </a:srgbClr>
                    </a:outerShdw>
                  </a:effectLst>
                </a:rPr>
                <a:t>TIPOLOGÍA</a:t>
              </a:r>
            </a:p>
          </p:txBody>
        </p:sp>
      </p:grpSp>
      <p:sp>
        <p:nvSpPr>
          <p:cNvPr id="26" name="Elipse 25">
            <a:extLst>
              <a:ext uri="{FF2B5EF4-FFF2-40B4-BE49-F238E27FC236}">
                <a16:creationId xmlns:a16="http://schemas.microsoft.com/office/drawing/2014/main" id="{1EC730D8-6C17-4813-A9B5-33BE0F0906B2}"/>
              </a:ext>
            </a:extLst>
          </p:cNvPr>
          <p:cNvSpPr/>
          <p:nvPr/>
        </p:nvSpPr>
        <p:spPr>
          <a:xfrm>
            <a:off x="9544101" y="1696270"/>
            <a:ext cx="2227284" cy="177509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b="1" dirty="0">
                <a:solidFill>
                  <a:schemeClr val="tx2"/>
                </a:solidFill>
                <a:latin typeface="Times New Roman" panose="02020603050405020304" pitchFamily="18" charset="0"/>
                <a:cs typeface="Times New Roman" panose="02020603050405020304" pitchFamily="18" charset="0"/>
              </a:rPr>
              <a:t>DISEÑO DEL INSTRUMENTO</a:t>
            </a:r>
          </a:p>
          <a:p>
            <a:pPr algn="ctr"/>
            <a:endParaRPr lang="es-MX" sz="1400" dirty="0">
              <a:solidFill>
                <a:schemeClr val="tx2"/>
              </a:solidFill>
              <a:latin typeface="Times New Roman" panose="02020603050405020304" pitchFamily="18" charset="0"/>
              <a:cs typeface="Times New Roman" panose="02020603050405020304" pitchFamily="18" charset="0"/>
            </a:endParaRPr>
          </a:p>
          <a:p>
            <a:pPr algn="ctr"/>
            <a:r>
              <a:rPr lang="es-MX" sz="1400"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Validación de expertos</a:t>
            </a:r>
          </a:p>
        </p:txBody>
      </p:sp>
    </p:spTree>
    <p:extLst>
      <p:ext uri="{BB962C8B-B14F-4D97-AF65-F5344CB8AC3E}">
        <p14:creationId xmlns:p14="http://schemas.microsoft.com/office/powerpoint/2010/main" val="31934437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ICON" val="#408024;#408024;#408024;#408002;#407984;#407934;#408035;#408021;"/>
</p:tagLst>
</file>

<file path=ppt/tags/tag2.xml><?xml version="1.0" encoding="utf-8"?>
<p:tagLst xmlns:a="http://schemas.openxmlformats.org/drawingml/2006/main" xmlns:r="http://schemas.openxmlformats.org/officeDocument/2006/relationships" xmlns:p="http://schemas.openxmlformats.org/presentationml/2006/main">
  <p:tag name="ISLIDE.ICON" val="#408024;#408024;"/>
</p:tagLst>
</file>

<file path=ppt/tags/tag3.xml><?xml version="1.0" encoding="utf-8"?>
<p:tagLst xmlns:a="http://schemas.openxmlformats.org/drawingml/2006/main" xmlns:r="http://schemas.openxmlformats.org/officeDocument/2006/relationships" xmlns:p="http://schemas.openxmlformats.org/presentationml/2006/main">
  <p:tag name="ISLIDE.ICON" val="#408020;"/>
</p:tagLst>
</file>

<file path=ppt/theme/theme1.xml><?xml version="1.0" encoding="utf-8"?>
<a:theme xmlns:a="http://schemas.openxmlformats.org/drawingml/2006/main" name="Tema8">
  <a:themeElements>
    <a:clrScheme name="Personalizado 5">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Tema8</Template>
  <TotalTime>7683</TotalTime>
  <Words>4181</Words>
  <Application>Microsoft Office PowerPoint</Application>
  <PresentationFormat>Personalizado</PresentationFormat>
  <Paragraphs>805</Paragraphs>
  <Slides>36</Slides>
  <Notes>11</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36</vt:i4>
      </vt:variant>
    </vt:vector>
  </HeadingPairs>
  <TitlesOfParts>
    <vt:vector size="42" baseType="lpstr">
      <vt:lpstr>Arial</vt:lpstr>
      <vt:lpstr>Calibri</vt:lpstr>
      <vt:lpstr>Symbol</vt:lpstr>
      <vt:lpstr>Times New Roman</vt:lpstr>
      <vt:lpstr>Tema8</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Ingrith Arroyo</dc:creator>
  <cp:lastModifiedBy>Kelly Castillo</cp:lastModifiedBy>
  <cp:revision>646</cp:revision>
  <dcterms:created xsi:type="dcterms:W3CDTF">2018-06-18T02:07:28Z</dcterms:created>
  <dcterms:modified xsi:type="dcterms:W3CDTF">2021-04-21T00:35:36Z</dcterms:modified>
</cp:coreProperties>
</file>