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 id="269" r:id="rId9"/>
    <p:sldId id="272" r:id="rId10"/>
    <p:sldId id="266" r:id="rId11"/>
    <p:sldId id="271"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81539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267926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7492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3258529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935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2363642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589126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295579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285097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5486240-32EC-433F-8C8F-6C139342CF89}" type="datetimeFigureOut">
              <a:rPr lang="es-EC" smtClean="0"/>
              <a:t>23/4/2021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0531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5486240-32EC-433F-8C8F-6C139342CF89}" type="datetimeFigureOut">
              <a:rPr lang="es-EC" smtClean="0"/>
              <a:t>23/4/2021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241416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5486240-32EC-433F-8C8F-6C139342CF89}" type="datetimeFigureOut">
              <a:rPr lang="es-EC" smtClean="0"/>
              <a:t>23/4/2021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33964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5486240-32EC-433F-8C8F-6C139342CF89}" type="datetimeFigureOut">
              <a:rPr lang="es-EC" smtClean="0"/>
              <a:t>23/4/2021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42718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86240-32EC-433F-8C8F-6C139342CF89}" type="datetimeFigureOut">
              <a:rPr lang="es-EC" smtClean="0"/>
              <a:t>23/4/2021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89657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5486240-32EC-433F-8C8F-6C139342CF89}" type="datetimeFigureOut">
              <a:rPr lang="es-EC" smtClean="0"/>
              <a:t>23/4/2021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22334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5486240-32EC-433F-8C8F-6C139342CF89}" type="datetimeFigureOut">
              <a:rPr lang="es-EC" smtClean="0"/>
              <a:t>23/4/2021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BBCB380-2D82-4644-8A14-52EF26BC00D8}" type="slidenum">
              <a:rPr lang="es-EC" smtClean="0"/>
              <a:t>‹Nº›</a:t>
            </a:fld>
            <a:endParaRPr lang="es-EC"/>
          </a:p>
        </p:txBody>
      </p:sp>
    </p:spTree>
    <p:extLst>
      <p:ext uri="{BB962C8B-B14F-4D97-AF65-F5344CB8AC3E}">
        <p14:creationId xmlns:p14="http://schemas.microsoft.com/office/powerpoint/2010/main" val="157612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486240-32EC-433F-8C8F-6C139342CF89}" type="datetimeFigureOut">
              <a:rPr lang="es-EC" smtClean="0"/>
              <a:t>23/4/2021</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BCB380-2D82-4644-8A14-52EF26BC00D8}" type="slidenum">
              <a:rPr lang="es-EC" smtClean="0"/>
              <a:t>‹Nº›</a:t>
            </a:fld>
            <a:endParaRPr lang="es-EC"/>
          </a:p>
        </p:txBody>
      </p:sp>
    </p:spTree>
    <p:extLst>
      <p:ext uri="{BB962C8B-B14F-4D97-AF65-F5344CB8AC3E}">
        <p14:creationId xmlns:p14="http://schemas.microsoft.com/office/powerpoint/2010/main" val="1744899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96114" y="1777272"/>
            <a:ext cx="9144000" cy="1596122"/>
          </a:xfrm>
        </p:spPr>
        <p:txBody>
          <a:bodyPr>
            <a:noAutofit/>
          </a:bodyPr>
          <a:lstStyle/>
          <a:p>
            <a:r>
              <a:rPr lang="es-EC" sz="2400" b="1" dirty="0">
                <a:solidFill>
                  <a:schemeClr val="tx1"/>
                </a:solidFill>
              </a:rPr>
              <a:t>IMPACTO DE ABSORBER EL COSTO FINANCIERO DE LOS COBROS CON TARJETAS DE CRÉDITO EN EL CAPITAL DE TRABAJO DEL SECTOR </a:t>
            </a:r>
            <a:r>
              <a:rPr lang="es-EC" sz="2400" b="1" dirty="0" smtClean="0">
                <a:solidFill>
                  <a:schemeClr val="tx1"/>
                </a:solidFill>
              </a:rPr>
              <a:t>TURISTICO</a:t>
            </a:r>
            <a:endParaRPr lang="es-EC" sz="2400" dirty="0">
              <a:solidFill>
                <a:schemeClr val="tx1"/>
              </a:solidFill>
            </a:endParaRPr>
          </a:p>
        </p:txBody>
      </p:sp>
      <p:sp>
        <p:nvSpPr>
          <p:cNvPr id="3" name="Subtítulo 2"/>
          <p:cNvSpPr>
            <a:spLocks noGrp="1"/>
          </p:cNvSpPr>
          <p:nvPr>
            <p:ph type="subTitle" idx="1"/>
          </p:nvPr>
        </p:nvSpPr>
        <p:spPr/>
        <p:txBody>
          <a:bodyPr>
            <a:normAutofit fontScale="62500" lnSpcReduction="20000"/>
          </a:bodyPr>
          <a:lstStyle/>
          <a:p>
            <a:r>
              <a:rPr lang="es-EC" dirty="0"/>
              <a:t>Trabajo de titulación previo a la obtención del título de </a:t>
            </a:r>
            <a:endParaRPr lang="es-EC" dirty="0" smtClean="0"/>
          </a:p>
          <a:p>
            <a:r>
              <a:rPr lang="es-EC" dirty="0" smtClean="0"/>
              <a:t>Ingeniero </a:t>
            </a:r>
            <a:r>
              <a:rPr lang="es-EC" dirty="0"/>
              <a:t>en Finanzas, Contador </a:t>
            </a:r>
            <a:r>
              <a:rPr lang="es-EC" dirty="0" smtClean="0"/>
              <a:t>Público- Auditor</a:t>
            </a:r>
          </a:p>
          <a:p>
            <a:r>
              <a:rPr lang="es-ES" dirty="0" smtClean="0"/>
              <a:t>Elaborado </a:t>
            </a:r>
            <a:r>
              <a:rPr lang="es-ES" dirty="0" smtClean="0"/>
              <a:t>por:</a:t>
            </a:r>
          </a:p>
          <a:p>
            <a:r>
              <a:rPr lang="es-ES" dirty="0" smtClean="0"/>
              <a:t>Gabriel Ortiz</a:t>
            </a:r>
            <a:endParaRPr lang="es-EC" dirty="0"/>
          </a:p>
        </p:txBody>
      </p:sp>
      <p:pic>
        <p:nvPicPr>
          <p:cNvPr id="4" name="Imagen 3" descr="UFA"/>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76584" cy="1532238"/>
          </a:xfrm>
          <a:prstGeom prst="rect">
            <a:avLst/>
          </a:prstGeom>
          <a:noFill/>
          <a:ln>
            <a:noFill/>
          </a:ln>
        </p:spPr>
      </p:pic>
    </p:spTree>
    <p:extLst>
      <p:ext uri="{BB962C8B-B14F-4D97-AF65-F5344CB8AC3E}">
        <p14:creationId xmlns:p14="http://schemas.microsoft.com/office/powerpoint/2010/main" val="155642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Base de datos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74914094"/>
              </p:ext>
            </p:extLst>
          </p:nvPr>
        </p:nvGraphicFramePr>
        <p:xfrm>
          <a:off x="4975668" y="1626866"/>
          <a:ext cx="3920066" cy="4343400"/>
        </p:xfrm>
        <a:graphic>
          <a:graphicData uri="http://schemas.openxmlformats.org/drawingml/2006/table">
            <a:tbl>
              <a:tblPr firstRow="1" firstCol="1" bandRow="1">
                <a:tableStyleId>{5C22544A-7EE6-4342-B048-85BDC9FD1C3A}</a:tableStyleId>
              </a:tblPr>
              <a:tblGrid>
                <a:gridCol w="2712162">
                  <a:extLst>
                    <a:ext uri="{9D8B030D-6E8A-4147-A177-3AD203B41FA5}">
                      <a16:colId xmlns:a16="http://schemas.microsoft.com/office/drawing/2014/main" val="4059626253"/>
                    </a:ext>
                  </a:extLst>
                </a:gridCol>
                <a:gridCol w="1207904">
                  <a:extLst>
                    <a:ext uri="{9D8B030D-6E8A-4147-A177-3AD203B41FA5}">
                      <a16:colId xmlns:a16="http://schemas.microsoft.com/office/drawing/2014/main" val="264958964"/>
                    </a:ext>
                  </a:extLst>
                </a:gridCol>
              </a:tblGrid>
              <a:tr h="228320">
                <a:tc gridSpan="2">
                  <a:txBody>
                    <a:bodyPr/>
                    <a:lstStyle/>
                    <a:p>
                      <a:pPr algn="ctr">
                        <a:lnSpc>
                          <a:spcPct val="150000"/>
                        </a:lnSpc>
                        <a:spcAft>
                          <a:spcPts val="0"/>
                        </a:spcAft>
                      </a:pPr>
                      <a:r>
                        <a:rPr lang="es-EC" sz="1000" dirty="0">
                          <a:effectLst/>
                        </a:rPr>
                        <a:t>Estado de resultados tarjetas de </a:t>
                      </a:r>
                      <a:r>
                        <a:rPr lang="es-EC" sz="1000" dirty="0" smtClean="0">
                          <a:effectLst/>
                        </a:rPr>
                        <a:t>crédito 78%</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hMerge="1">
                  <a:txBody>
                    <a:bodyPr/>
                    <a:lstStyle/>
                    <a:p>
                      <a:endParaRPr lang="es-EC"/>
                    </a:p>
                  </a:txBody>
                  <a:tcPr/>
                </a:tc>
                <a:extLst>
                  <a:ext uri="{0D108BD9-81ED-4DB2-BD59-A6C34878D82A}">
                    <a16:rowId xmlns:a16="http://schemas.microsoft.com/office/drawing/2014/main" val="3720748545"/>
                  </a:ext>
                </a:extLst>
              </a:tr>
              <a:tr h="228320">
                <a:tc>
                  <a:txBody>
                    <a:bodyPr/>
                    <a:lstStyle/>
                    <a:p>
                      <a:pPr algn="ctr">
                        <a:lnSpc>
                          <a:spcPct val="150000"/>
                        </a:lnSpc>
                        <a:spcAft>
                          <a:spcPts val="0"/>
                        </a:spcAft>
                      </a:pPr>
                      <a:r>
                        <a:rPr lang="es-EC" sz="1000">
                          <a:effectLst/>
                        </a:rPr>
                        <a:t>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2019</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b"/>
                </a:tc>
                <a:extLst>
                  <a:ext uri="{0D108BD9-81ED-4DB2-BD59-A6C34878D82A}">
                    <a16:rowId xmlns:a16="http://schemas.microsoft.com/office/drawing/2014/main" val="728149768"/>
                  </a:ext>
                </a:extLst>
              </a:tr>
              <a:tr h="228320">
                <a:tc>
                  <a:txBody>
                    <a:bodyPr/>
                    <a:lstStyle/>
                    <a:p>
                      <a:pPr algn="just">
                        <a:lnSpc>
                          <a:spcPct val="150000"/>
                        </a:lnSpc>
                        <a:spcAft>
                          <a:spcPts val="0"/>
                        </a:spcAft>
                      </a:pPr>
                      <a:r>
                        <a:rPr lang="es-EC" sz="1000">
                          <a:effectLst/>
                        </a:rPr>
                        <a:t>Ingresos procedentes de acuerdos con clientes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48,916,228.14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657079153"/>
                  </a:ext>
                </a:extLst>
              </a:tr>
              <a:tr h="228320">
                <a:tc>
                  <a:txBody>
                    <a:bodyPr/>
                    <a:lstStyle/>
                    <a:p>
                      <a:pPr algn="just">
                        <a:lnSpc>
                          <a:spcPct val="150000"/>
                        </a:lnSpc>
                        <a:spcAft>
                          <a:spcPts val="0"/>
                        </a:spcAft>
                      </a:pPr>
                      <a:r>
                        <a:rPr lang="es-EC" sz="1000">
                          <a:effectLst/>
                        </a:rPr>
                        <a:t>Costo de servicios prestados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(34,888,603.62)</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009447256"/>
                  </a:ext>
                </a:extLst>
              </a:tr>
              <a:tr h="228320">
                <a:tc>
                  <a:txBody>
                    <a:bodyPr/>
                    <a:lstStyle/>
                    <a:p>
                      <a:pPr algn="just">
                        <a:lnSpc>
                          <a:spcPct val="150000"/>
                        </a:lnSpc>
                        <a:spcAft>
                          <a:spcPts val="0"/>
                        </a:spcAft>
                      </a:pPr>
                      <a:r>
                        <a:rPr lang="es-EC" sz="1000">
                          <a:effectLst/>
                        </a:rPr>
                        <a:t>Utilidad Bruta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14,027,624.52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942334144"/>
                  </a:ext>
                </a:extLst>
              </a:tr>
              <a:tr h="228320">
                <a:tc>
                  <a:txBody>
                    <a:bodyPr/>
                    <a:lstStyle/>
                    <a:p>
                      <a:pPr algn="just">
                        <a:lnSpc>
                          <a:spcPct val="150000"/>
                        </a:lnSpc>
                        <a:spcAft>
                          <a:spcPts val="0"/>
                        </a:spcAft>
                      </a:pPr>
                      <a:r>
                        <a:rPr lang="es-EC" sz="1000">
                          <a:effectLst/>
                        </a:rPr>
                        <a:t>Gastos de ventas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(3,627,273.78)</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501498073"/>
                  </a:ext>
                </a:extLst>
              </a:tr>
              <a:tr h="228320">
                <a:tc>
                  <a:txBody>
                    <a:bodyPr/>
                    <a:lstStyle/>
                    <a:p>
                      <a:pPr algn="just">
                        <a:lnSpc>
                          <a:spcPct val="150000"/>
                        </a:lnSpc>
                        <a:spcAft>
                          <a:spcPts val="0"/>
                        </a:spcAft>
                      </a:pPr>
                      <a:r>
                        <a:rPr lang="es-EC" sz="1000">
                          <a:effectLst/>
                        </a:rPr>
                        <a:t>Gastos de administración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(7,053,792.72)</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656830258"/>
                  </a:ext>
                </a:extLst>
              </a:tr>
              <a:tr h="228320">
                <a:tc>
                  <a:txBody>
                    <a:bodyPr/>
                    <a:lstStyle/>
                    <a:p>
                      <a:pPr algn="just">
                        <a:lnSpc>
                          <a:spcPct val="150000"/>
                        </a:lnSpc>
                        <a:spcAft>
                          <a:spcPts val="0"/>
                        </a:spcAft>
                      </a:pPr>
                      <a:r>
                        <a:rPr lang="es-EC" sz="1000">
                          <a:effectLst/>
                        </a:rPr>
                        <a:t>Otros ingresos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1,426,319.70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584177082"/>
                  </a:ext>
                </a:extLst>
              </a:tr>
              <a:tr h="228320">
                <a:tc>
                  <a:txBody>
                    <a:bodyPr/>
                    <a:lstStyle/>
                    <a:p>
                      <a:pPr algn="just">
                        <a:lnSpc>
                          <a:spcPct val="150000"/>
                        </a:lnSpc>
                        <a:spcAft>
                          <a:spcPts val="0"/>
                        </a:spcAft>
                      </a:pPr>
                      <a:r>
                        <a:rPr lang="es-EC" sz="1000">
                          <a:effectLst/>
                        </a:rPr>
                        <a:t>Otros Gastos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(776,743.50)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197636510"/>
                  </a:ext>
                </a:extLst>
              </a:tr>
              <a:tr h="228320">
                <a:tc>
                  <a:txBody>
                    <a:bodyPr/>
                    <a:lstStyle/>
                    <a:p>
                      <a:pPr algn="just">
                        <a:lnSpc>
                          <a:spcPct val="150000"/>
                        </a:lnSpc>
                        <a:spcAft>
                          <a:spcPts val="0"/>
                        </a:spcAft>
                      </a:pPr>
                      <a:r>
                        <a:rPr lang="es-EC" sz="1000">
                          <a:effectLst/>
                        </a:rPr>
                        <a:t>Utilidad Operativa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3,996,134.22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949706879"/>
                  </a:ext>
                </a:extLst>
              </a:tr>
              <a:tr h="228320">
                <a:tc>
                  <a:txBody>
                    <a:bodyPr/>
                    <a:lstStyle/>
                    <a:p>
                      <a:pPr>
                        <a:lnSpc>
                          <a:spcPct val="150000"/>
                        </a:lnSpc>
                        <a:spcAft>
                          <a:spcPts val="0"/>
                        </a:spcAft>
                      </a:pPr>
                      <a:r>
                        <a:rPr lang="es-EC" sz="1000">
                          <a:effectLst/>
                        </a:rPr>
                        <a:t>Gastos Financieros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(807,091.74)</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141189653"/>
                  </a:ext>
                </a:extLst>
              </a:tr>
              <a:tr h="228320">
                <a:tc>
                  <a:txBody>
                    <a:bodyPr/>
                    <a:lstStyle/>
                    <a:p>
                      <a:pPr>
                        <a:lnSpc>
                          <a:spcPct val="150000"/>
                        </a:lnSpc>
                        <a:spcAft>
                          <a:spcPts val="0"/>
                        </a:spcAft>
                      </a:pPr>
                      <a:r>
                        <a:rPr lang="es-EC" sz="1000">
                          <a:effectLst/>
                        </a:rPr>
                        <a:t>Utilidad antes de 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3,189,042.48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638671539"/>
                  </a:ext>
                </a:extLst>
              </a:tr>
              <a:tr h="228320">
                <a:tc>
                  <a:txBody>
                    <a:bodyPr/>
                    <a:lstStyle/>
                    <a:p>
                      <a:pPr>
                        <a:lnSpc>
                          <a:spcPct val="150000"/>
                        </a:lnSpc>
                        <a:spcAft>
                          <a:spcPts val="0"/>
                        </a:spcAft>
                      </a:pPr>
                      <a:r>
                        <a:rPr lang="es-EC" sz="1000">
                          <a:effectLst/>
                        </a:rPr>
                        <a:t>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(699,819.12)</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725420554"/>
                  </a:ext>
                </a:extLst>
              </a:tr>
              <a:tr h="228320">
                <a:tc>
                  <a:txBody>
                    <a:bodyPr/>
                    <a:lstStyle/>
                    <a:p>
                      <a:pPr>
                        <a:lnSpc>
                          <a:spcPct val="150000"/>
                        </a:lnSpc>
                        <a:spcAft>
                          <a:spcPts val="0"/>
                        </a:spcAft>
                      </a:pPr>
                      <a:r>
                        <a:rPr lang="es-EC" sz="1000">
                          <a:effectLst/>
                        </a:rPr>
                        <a:t>Utilidad neta del año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2,489,223.36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644845370"/>
                  </a:ext>
                </a:extLst>
              </a:tr>
              <a:tr h="228320">
                <a:tc>
                  <a:txBody>
                    <a:bodyPr/>
                    <a:lstStyle/>
                    <a:p>
                      <a:pPr>
                        <a:lnSpc>
                          <a:spcPct val="150000"/>
                        </a:lnSpc>
                        <a:spcAft>
                          <a:spcPts val="0"/>
                        </a:spcAft>
                      </a:pPr>
                      <a:r>
                        <a:rPr lang="es-EC" sz="1000">
                          <a:effectLst/>
                        </a:rPr>
                        <a:t>(Ganancias) pérdidas actuales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41,003.82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999348280"/>
                  </a:ext>
                </a:extLst>
              </a:tr>
              <a:tr h="228320">
                <a:tc>
                  <a:txBody>
                    <a:bodyPr/>
                    <a:lstStyle/>
                    <a:p>
                      <a:pPr>
                        <a:lnSpc>
                          <a:spcPct val="150000"/>
                        </a:lnSpc>
                        <a:spcAft>
                          <a:spcPts val="0"/>
                        </a:spcAft>
                      </a:pPr>
                      <a:r>
                        <a:rPr lang="es-EC" sz="1000">
                          <a:effectLst/>
                        </a:rPr>
                        <a:t>Otros resultados integrales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41,003.82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872723021"/>
                  </a:ext>
                </a:extLst>
              </a:tr>
              <a:tr h="228320">
                <a:tc>
                  <a:txBody>
                    <a:bodyPr/>
                    <a:lstStyle/>
                    <a:p>
                      <a:pPr>
                        <a:lnSpc>
                          <a:spcPct val="150000"/>
                        </a:lnSpc>
                        <a:spcAft>
                          <a:spcPts val="0"/>
                        </a:spcAft>
                      </a:pPr>
                      <a:r>
                        <a:rPr lang="es-EC" sz="1000">
                          <a:effectLst/>
                        </a:rPr>
                        <a:t>Resultados integrales del año, neto de impuestos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dirty="0">
                          <a:effectLst/>
                        </a:rPr>
                        <a:t>       2,530,227.18 </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062479626"/>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650973724"/>
              </p:ext>
            </p:extLst>
          </p:nvPr>
        </p:nvGraphicFramePr>
        <p:xfrm>
          <a:off x="334569" y="1626866"/>
          <a:ext cx="4422782" cy="4284204"/>
        </p:xfrm>
        <a:graphic>
          <a:graphicData uri="http://schemas.openxmlformats.org/drawingml/2006/table">
            <a:tbl>
              <a:tblPr firstRow="1" firstCol="1" bandRow="1">
                <a:tableStyleId>{21E4AEA4-8DFA-4A89-87EB-49C32662AFE0}</a:tableStyleId>
              </a:tblPr>
              <a:tblGrid>
                <a:gridCol w="3224552">
                  <a:extLst>
                    <a:ext uri="{9D8B030D-6E8A-4147-A177-3AD203B41FA5}">
                      <a16:colId xmlns:a16="http://schemas.microsoft.com/office/drawing/2014/main" val="973634074"/>
                    </a:ext>
                  </a:extLst>
                </a:gridCol>
                <a:gridCol w="1198230">
                  <a:extLst>
                    <a:ext uri="{9D8B030D-6E8A-4147-A177-3AD203B41FA5}">
                      <a16:colId xmlns:a16="http://schemas.microsoft.com/office/drawing/2014/main" val="1320356065"/>
                    </a:ext>
                  </a:extLst>
                </a:gridCol>
              </a:tblGrid>
              <a:tr h="252012">
                <a:tc gridSpan="2">
                  <a:txBody>
                    <a:bodyPr/>
                    <a:lstStyle/>
                    <a:p>
                      <a:pPr algn="ctr">
                        <a:lnSpc>
                          <a:spcPct val="150000"/>
                        </a:lnSpc>
                        <a:spcAft>
                          <a:spcPts val="0"/>
                        </a:spcAft>
                      </a:pPr>
                      <a:r>
                        <a:rPr lang="es-EC" sz="1000" dirty="0">
                          <a:effectLst/>
                        </a:rPr>
                        <a:t>Estado de resultados otras formas de </a:t>
                      </a:r>
                      <a:r>
                        <a:rPr lang="es-EC" sz="1000" dirty="0" smtClean="0">
                          <a:effectLst/>
                        </a:rPr>
                        <a:t>pago 22%</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hMerge="1">
                  <a:txBody>
                    <a:bodyPr/>
                    <a:lstStyle/>
                    <a:p>
                      <a:endParaRPr lang="es-EC"/>
                    </a:p>
                  </a:txBody>
                  <a:tcPr/>
                </a:tc>
                <a:extLst>
                  <a:ext uri="{0D108BD9-81ED-4DB2-BD59-A6C34878D82A}">
                    <a16:rowId xmlns:a16="http://schemas.microsoft.com/office/drawing/2014/main" val="2320805928"/>
                  </a:ext>
                </a:extLst>
              </a:tr>
              <a:tr h="252012">
                <a:tc>
                  <a:txBody>
                    <a:bodyPr/>
                    <a:lstStyle/>
                    <a:p>
                      <a:pPr algn="ctr">
                        <a:lnSpc>
                          <a:spcPct val="150000"/>
                        </a:lnSpc>
                        <a:spcAft>
                          <a:spcPts val="0"/>
                        </a:spcAft>
                      </a:pPr>
                      <a:r>
                        <a:rPr lang="es-EC" sz="1000" dirty="0">
                          <a:effectLst/>
                        </a:rPr>
                        <a:t> </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2019</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b"/>
                </a:tc>
                <a:extLst>
                  <a:ext uri="{0D108BD9-81ED-4DB2-BD59-A6C34878D82A}">
                    <a16:rowId xmlns:a16="http://schemas.microsoft.com/office/drawing/2014/main" val="618972627"/>
                  </a:ext>
                </a:extLst>
              </a:tr>
              <a:tr h="252012">
                <a:tc>
                  <a:txBody>
                    <a:bodyPr/>
                    <a:lstStyle/>
                    <a:p>
                      <a:pPr algn="just">
                        <a:lnSpc>
                          <a:spcPct val="150000"/>
                        </a:lnSpc>
                        <a:spcAft>
                          <a:spcPts val="0"/>
                        </a:spcAft>
                      </a:pPr>
                      <a:r>
                        <a:rPr lang="es-EC" sz="1000">
                          <a:effectLst/>
                        </a:rPr>
                        <a:t>Ingresos procedentes de acuerdos con clientes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13,796,884.86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721104044"/>
                  </a:ext>
                </a:extLst>
              </a:tr>
              <a:tr h="252012">
                <a:tc>
                  <a:txBody>
                    <a:bodyPr/>
                    <a:lstStyle/>
                    <a:p>
                      <a:pPr algn="just">
                        <a:lnSpc>
                          <a:spcPct val="150000"/>
                        </a:lnSpc>
                        <a:spcAft>
                          <a:spcPts val="0"/>
                        </a:spcAft>
                      </a:pPr>
                      <a:r>
                        <a:rPr lang="es-EC" sz="1000">
                          <a:effectLst/>
                        </a:rPr>
                        <a:t>Costo de servicios prestados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(9,840,375.38)</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787681343"/>
                  </a:ext>
                </a:extLst>
              </a:tr>
              <a:tr h="252012">
                <a:tc>
                  <a:txBody>
                    <a:bodyPr/>
                    <a:lstStyle/>
                    <a:p>
                      <a:pPr algn="just">
                        <a:lnSpc>
                          <a:spcPct val="150000"/>
                        </a:lnSpc>
                        <a:spcAft>
                          <a:spcPts val="0"/>
                        </a:spcAft>
                      </a:pPr>
                      <a:r>
                        <a:rPr lang="es-EC" sz="1000">
                          <a:effectLst/>
                        </a:rPr>
                        <a:t>Utilidad Bruta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3,956,509.48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901093187"/>
                  </a:ext>
                </a:extLst>
              </a:tr>
              <a:tr h="252012">
                <a:tc>
                  <a:txBody>
                    <a:bodyPr/>
                    <a:lstStyle/>
                    <a:p>
                      <a:pPr algn="just">
                        <a:lnSpc>
                          <a:spcPct val="150000"/>
                        </a:lnSpc>
                        <a:spcAft>
                          <a:spcPts val="0"/>
                        </a:spcAft>
                      </a:pPr>
                      <a:r>
                        <a:rPr lang="es-EC" sz="1000">
                          <a:effectLst/>
                        </a:rPr>
                        <a:t>Gastos de ventas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(1,023,077.22)</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155898179"/>
                  </a:ext>
                </a:extLst>
              </a:tr>
              <a:tr h="252012">
                <a:tc>
                  <a:txBody>
                    <a:bodyPr/>
                    <a:lstStyle/>
                    <a:p>
                      <a:pPr algn="just">
                        <a:lnSpc>
                          <a:spcPct val="150000"/>
                        </a:lnSpc>
                        <a:spcAft>
                          <a:spcPts val="0"/>
                        </a:spcAft>
                      </a:pPr>
                      <a:r>
                        <a:rPr lang="es-EC" sz="1000">
                          <a:effectLst/>
                        </a:rPr>
                        <a:t>Gastos de administración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(1,989,531.28)</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552373371"/>
                  </a:ext>
                </a:extLst>
              </a:tr>
              <a:tr h="252012">
                <a:tc>
                  <a:txBody>
                    <a:bodyPr/>
                    <a:lstStyle/>
                    <a:p>
                      <a:pPr algn="just">
                        <a:lnSpc>
                          <a:spcPct val="150000"/>
                        </a:lnSpc>
                        <a:spcAft>
                          <a:spcPts val="0"/>
                        </a:spcAft>
                      </a:pPr>
                      <a:r>
                        <a:rPr lang="es-EC" sz="1000">
                          <a:effectLst/>
                        </a:rPr>
                        <a:t>Otros ingresos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402,295.30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669659910"/>
                  </a:ext>
                </a:extLst>
              </a:tr>
              <a:tr h="252012">
                <a:tc>
                  <a:txBody>
                    <a:bodyPr/>
                    <a:lstStyle/>
                    <a:p>
                      <a:pPr algn="just">
                        <a:lnSpc>
                          <a:spcPct val="150000"/>
                        </a:lnSpc>
                        <a:spcAft>
                          <a:spcPts val="0"/>
                        </a:spcAft>
                      </a:pPr>
                      <a:r>
                        <a:rPr lang="es-EC" sz="1000">
                          <a:effectLst/>
                        </a:rPr>
                        <a:t>Otros Gastos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(219,081.50)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417857863"/>
                  </a:ext>
                </a:extLst>
              </a:tr>
              <a:tr h="252012">
                <a:tc>
                  <a:txBody>
                    <a:bodyPr/>
                    <a:lstStyle/>
                    <a:p>
                      <a:pPr algn="just">
                        <a:lnSpc>
                          <a:spcPct val="150000"/>
                        </a:lnSpc>
                        <a:spcAft>
                          <a:spcPts val="0"/>
                        </a:spcAft>
                      </a:pPr>
                      <a:r>
                        <a:rPr lang="es-EC" sz="1000">
                          <a:effectLst/>
                        </a:rPr>
                        <a:t>Utilidad Operativa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1,127,114.78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654909574"/>
                  </a:ext>
                </a:extLst>
              </a:tr>
              <a:tr h="252012">
                <a:tc>
                  <a:txBody>
                    <a:bodyPr/>
                    <a:lstStyle/>
                    <a:p>
                      <a:pPr>
                        <a:lnSpc>
                          <a:spcPct val="150000"/>
                        </a:lnSpc>
                        <a:spcAft>
                          <a:spcPts val="0"/>
                        </a:spcAft>
                      </a:pPr>
                      <a:r>
                        <a:rPr lang="es-EC" sz="1000">
                          <a:effectLst/>
                        </a:rPr>
                        <a:t>Gastos Financieros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(227,641.26)</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115808296"/>
                  </a:ext>
                </a:extLst>
              </a:tr>
              <a:tr h="252012">
                <a:tc>
                  <a:txBody>
                    <a:bodyPr/>
                    <a:lstStyle/>
                    <a:p>
                      <a:pPr>
                        <a:lnSpc>
                          <a:spcPct val="150000"/>
                        </a:lnSpc>
                        <a:spcAft>
                          <a:spcPts val="0"/>
                        </a:spcAft>
                      </a:pPr>
                      <a:r>
                        <a:rPr lang="es-EC" sz="1000">
                          <a:effectLst/>
                        </a:rPr>
                        <a:t>Utilidad antes de 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899,473.52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659760907"/>
                  </a:ext>
                </a:extLst>
              </a:tr>
              <a:tr h="252012">
                <a:tc>
                  <a:txBody>
                    <a:bodyPr/>
                    <a:lstStyle/>
                    <a:p>
                      <a:pPr>
                        <a:lnSpc>
                          <a:spcPct val="150000"/>
                        </a:lnSpc>
                        <a:spcAft>
                          <a:spcPts val="0"/>
                        </a:spcAft>
                      </a:pPr>
                      <a:r>
                        <a:rPr lang="es-EC" sz="1000">
                          <a:effectLst/>
                        </a:rPr>
                        <a:t>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(197,384.88)</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927895861"/>
                  </a:ext>
                </a:extLst>
              </a:tr>
              <a:tr h="252012">
                <a:tc>
                  <a:txBody>
                    <a:bodyPr/>
                    <a:lstStyle/>
                    <a:p>
                      <a:pPr>
                        <a:lnSpc>
                          <a:spcPct val="150000"/>
                        </a:lnSpc>
                        <a:spcAft>
                          <a:spcPts val="0"/>
                        </a:spcAft>
                      </a:pPr>
                      <a:r>
                        <a:rPr lang="es-EC" sz="1000">
                          <a:effectLst/>
                        </a:rPr>
                        <a:t>Utilidad neta del año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702,088.64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273654104"/>
                  </a:ext>
                </a:extLst>
              </a:tr>
              <a:tr h="252012">
                <a:tc>
                  <a:txBody>
                    <a:bodyPr/>
                    <a:lstStyle/>
                    <a:p>
                      <a:pPr>
                        <a:lnSpc>
                          <a:spcPct val="150000"/>
                        </a:lnSpc>
                        <a:spcAft>
                          <a:spcPts val="0"/>
                        </a:spcAft>
                      </a:pPr>
                      <a:r>
                        <a:rPr lang="es-EC" sz="1000">
                          <a:effectLst/>
                        </a:rPr>
                        <a:t>(Ganancias) pérdidas actuales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11,565.18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18158867"/>
                  </a:ext>
                </a:extLst>
              </a:tr>
              <a:tr h="252012">
                <a:tc>
                  <a:txBody>
                    <a:bodyPr/>
                    <a:lstStyle/>
                    <a:p>
                      <a:pPr>
                        <a:lnSpc>
                          <a:spcPct val="150000"/>
                        </a:lnSpc>
                        <a:spcAft>
                          <a:spcPts val="0"/>
                        </a:spcAft>
                      </a:pPr>
                      <a:r>
                        <a:rPr lang="es-EC" sz="1000">
                          <a:effectLst/>
                        </a:rPr>
                        <a:t>Otros resultados integrales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a:effectLst/>
                        </a:rPr>
                        <a:t>             11,565.18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602258602"/>
                  </a:ext>
                </a:extLst>
              </a:tr>
              <a:tr h="252012">
                <a:tc>
                  <a:txBody>
                    <a:bodyPr/>
                    <a:lstStyle/>
                    <a:p>
                      <a:pPr>
                        <a:lnSpc>
                          <a:spcPct val="150000"/>
                        </a:lnSpc>
                        <a:spcAft>
                          <a:spcPts val="0"/>
                        </a:spcAft>
                      </a:pPr>
                      <a:r>
                        <a:rPr lang="es-EC" sz="1000">
                          <a:effectLst/>
                        </a:rPr>
                        <a:t>Resultados integrales del año, neto de impuestos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000" dirty="0">
                          <a:effectLst/>
                        </a:rPr>
                        <a:t>          713,653.82 </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967768728"/>
                  </a:ext>
                </a:extLst>
              </a:tr>
            </a:tbl>
          </a:graphicData>
        </a:graphic>
      </p:graphicFrame>
    </p:spTree>
    <p:extLst>
      <p:ext uri="{BB962C8B-B14F-4D97-AF65-F5344CB8AC3E}">
        <p14:creationId xmlns:p14="http://schemas.microsoft.com/office/powerpoint/2010/main" val="3346641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Resultados</a:t>
            </a:r>
            <a:br>
              <a:rPr lang="es-MX"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05143773"/>
              </p:ext>
            </p:extLst>
          </p:nvPr>
        </p:nvGraphicFramePr>
        <p:xfrm>
          <a:off x="4866467" y="1591382"/>
          <a:ext cx="4407535" cy="4777740"/>
        </p:xfrm>
        <a:graphic>
          <a:graphicData uri="http://schemas.openxmlformats.org/drawingml/2006/table">
            <a:tbl>
              <a:tblPr firstRow="1" firstCol="1" bandRow="1">
                <a:tableStyleId>{21E4AEA4-8DFA-4A89-87EB-49C32662AFE0}</a:tableStyleId>
              </a:tblPr>
              <a:tblGrid>
                <a:gridCol w="2987040">
                  <a:extLst>
                    <a:ext uri="{9D8B030D-6E8A-4147-A177-3AD203B41FA5}">
                      <a16:colId xmlns:a16="http://schemas.microsoft.com/office/drawing/2014/main" val="367268465"/>
                    </a:ext>
                  </a:extLst>
                </a:gridCol>
                <a:gridCol w="1420495">
                  <a:extLst>
                    <a:ext uri="{9D8B030D-6E8A-4147-A177-3AD203B41FA5}">
                      <a16:colId xmlns:a16="http://schemas.microsoft.com/office/drawing/2014/main" val="119798539"/>
                    </a:ext>
                  </a:extLst>
                </a:gridCol>
              </a:tblGrid>
              <a:tr h="190500">
                <a:tc gridSpan="2">
                  <a:txBody>
                    <a:bodyPr/>
                    <a:lstStyle/>
                    <a:p>
                      <a:pPr algn="ctr">
                        <a:lnSpc>
                          <a:spcPct val="150000"/>
                        </a:lnSpc>
                        <a:spcAft>
                          <a:spcPts val="0"/>
                        </a:spcAft>
                      </a:pPr>
                      <a:r>
                        <a:rPr lang="es-EC" sz="1100" dirty="0">
                          <a:effectLst/>
                        </a:rPr>
                        <a:t>Estado de resultados tarjetas de </a:t>
                      </a:r>
                      <a:r>
                        <a:rPr lang="es-EC" sz="1100" dirty="0" smtClean="0">
                          <a:effectLst/>
                        </a:rPr>
                        <a:t>crédito simulación</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extLst>
                  <a:ext uri="{0D108BD9-81ED-4DB2-BD59-A6C34878D82A}">
                    <a16:rowId xmlns:a16="http://schemas.microsoft.com/office/drawing/2014/main" val="3662236837"/>
                  </a:ext>
                </a:extLst>
              </a:tr>
              <a:tr h="190500">
                <a:tc>
                  <a:txBody>
                    <a:bodyPr/>
                    <a:lstStyle/>
                    <a:p>
                      <a:pPr algn="ctr">
                        <a:lnSpc>
                          <a:spcPct val="150000"/>
                        </a:lnSpc>
                        <a:spcAft>
                          <a:spcPts val="0"/>
                        </a:spcAft>
                      </a:pPr>
                      <a:r>
                        <a:rPr lang="es-EC" sz="1100">
                          <a:effectLst/>
                        </a:rPr>
                        <a:t>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2019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50451690"/>
                  </a:ext>
                </a:extLst>
              </a:tr>
              <a:tr h="190500">
                <a:tc>
                  <a:txBody>
                    <a:bodyPr/>
                    <a:lstStyle/>
                    <a:p>
                      <a:pPr algn="just">
                        <a:lnSpc>
                          <a:spcPct val="150000"/>
                        </a:lnSpc>
                        <a:spcAft>
                          <a:spcPts val="0"/>
                        </a:spcAft>
                      </a:pPr>
                      <a:r>
                        <a:rPr lang="es-EC" sz="1100">
                          <a:effectLst/>
                        </a:rPr>
                        <a:t>Ingresos procedentes de acuerdos con clientes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dirty="0">
                          <a:effectLst/>
                        </a:rPr>
                        <a:t>    50,872,877.27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71930139"/>
                  </a:ext>
                </a:extLst>
              </a:tr>
              <a:tr h="190500">
                <a:tc>
                  <a:txBody>
                    <a:bodyPr/>
                    <a:lstStyle/>
                    <a:p>
                      <a:pPr algn="just">
                        <a:lnSpc>
                          <a:spcPct val="150000"/>
                        </a:lnSpc>
                        <a:spcAft>
                          <a:spcPts val="0"/>
                        </a:spcAft>
                      </a:pPr>
                      <a:r>
                        <a:rPr lang="es-EC" sz="1100">
                          <a:effectLst/>
                        </a:rPr>
                        <a:t>Costo de servicios prestados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(34,888,603.62)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09059864"/>
                  </a:ext>
                </a:extLst>
              </a:tr>
              <a:tr h="190500">
                <a:tc>
                  <a:txBody>
                    <a:bodyPr/>
                    <a:lstStyle/>
                    <a:p>
                      <a:pPr algn="just">
                        <a:lnSpc>
                          <a:spcPct val="150000"/>
                        </a:lnSpc>
                        <a:spcAft>
                          <a:spcPts val="0"/>
                        </a:spcAft>
                      </a:pPr>
                      <a:r>
                        <a:rPr lang="es-EC" sz="1100" dirty="0">
                          <a:effectLst/>
                        </a:rPr>
                        <a:t>Utilidad Bruta</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15,984,273.65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31928791"/>
                  </a:ext>
                </a:extLst>
              </a:tr>
              <a:tr h="190500">
                <a:tc>
                  <a:txBody>
                    <a:bodyPr/>
                    <a:lstStyle/>
                    <a:p>
                      <a:pPr algn="just">
                        <a:lnSpc>
                          <a:spcPct val="150000"/>
                        </a:lnSpc>
                        <a:spcAft>
                          <a:spcPts val="0"/>
                        </a:spcAft>
                      </a:pPr>
                      <a:r>
                        <a:rPr lang="es-EC" sz="1100">
                          <a:effectLst/>
                        </a:rPr>
                        <a:t>Gastos de ventas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(3,627,273.78)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28640288"/>
                  </a:ext>
                </a:extLst>
              </a:tr>
              <a:tr h="190500">
                <a:tc>
                  <a:txBody>
                    <a:bodyPr/>
                    <a:lstStyle/>
                    <a:p>
                      <a:pPr algn="just">
                        <a:lnSpc>
                          <a:spcPct val="150000"/>
                        </a:lnSpc>
                        <a:spcAft>
                          <a:spcPts val="0"/>
                        </a:spcAft>
                      </a:pPr>
                      <a:r>
                        <a:rPr lang="es-EC" sz="1100">
                          <a:effectLst/>
                        </a:rPr>
                        <a:t>Gastos de administración</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(7,053,792.72)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66202877"/>
                  </a:ext>
                </a:extLst>
              </a:tr>
              <a:tr h="190500">
                <a:tc>
                  <a:txBody>
                    <a:bodyPr/>
                    <a:lstStyle/>
                    <a:p>
                      <a:pPr algn="just">
                        <a:lnSpc>
                          <a:spcPct val="150000"/>
                        </a:lnSpc>
                        <a:spcAft>
                          <a:spcPts val="0"/>
                        </a:spcAft>
                      </a:pPr>
                      <a:r>
                        <a:rPr lang="es-EC" sz="1100">
                          <a:effectLst/>
                        </a:rPr>
                        <a:t>Otros ingresos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1,426,319.70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8498259"/>
                  </a:ext>
                </a:extLst>
              </a:tr>
              <a:tr h="190500">
                <a:tc>
                  <a:txBody>
                    <a:bodyPr/>
                    <a:lstStyle/>
                    <a:p>
                      <a:pPr algn="just">
                        <a:lnSpc>
                          <a:spcPct val="150000"/>
                        </a:lnSpc>
                        <a:spcAft>
                          <a:spcPts val="0"/>
                        </a:spcAft>
                      </a:pPr>
                      <a:r>
                        <a:rPr lang="es-EC" sz="1100">
                          <a:effectLst/>
                        </a:rPr>
                        <a:t>Otros Gastos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(776,743.50)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31172602"/>
                  </a:ext>
                </a:extLst>
              </a:tr>
              <a:tr h="190500">
                <a:tc>
                  <a:txBody>
                    <a:bodyPr/>
                    <a:lstStyle/>
                    <a:p>
                      <a:pPr algn="just">
                        <a:lnSpc>
                          <a:spcPct val="150000"/>
                        </a:lnSpc>
                        <a:spcAft>
                          <a:spcPts val="0"/>
                        </a:spcAft>
                      </a:pPr>
                      <a:r>
                        <a:rPr lang="es-EC" sz="1100">
                          <a:effectLst/>
                        </a:rPr>
                        <a:t>Utilidad Operativa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5,952,783.35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24725200"/>
                  </a:ext>
                </a:extLst>
              </a:tr>
              <a:tr h="190500">
                <a:tc>
                  <a:txBody>
                    <a:bodyPr/>
                    <a:lstStyle/>
                    <a:p>
                      <a:pPr>
                        <a:lnSpc>
                          <a:spcPct val="150000"/>
                        </a:lnSpc>
                        <a:spcAft>
                          <a:spcPts val="0"/>
                        </a:spcAft>
                      </a:pPr>
                      <a:r>
                        <a:rPr lang="es-EC" sz="1100">
                          <a:effectLst/>
                        </a:rPr>
                        <a:t>Gastos Financieros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(807,091.74)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75321667"/>
                  </a:ext>
                </a:extLst>
              </a:tr>
              <a:tr h="190500">
                <a:tc>
                  <a:txBody>
                    <a:bodyPr/>
                    <a:lstStyle/>
                    <a:p>
                      <a:pPr>
                        <a:lnSpc>
                          <a:spcPct val="150000"/>
                        </a:lnSpc>
                        <a:spcAft>
                          <a:spcPts val="0"/>
                        </a:spcAft>
                      </a:pPr>
                      <a:r>
                        <a:rPr lang="es-EC" sz="1100">
                          <a:effectLst/>
                        </a:rPr>
                        <a:t>Utilidad antes de impuesto a la renta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5,145,691.61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76630713"/>
                  </a:ext>
                </a:extLst>
              </a:tr>
              <a:tr h="190500">
                <a:tc>
                  <a:txBody>
                    <a:bodyPr/>
                    <a:lstStyle/>
                    <a:p>
                      <a:pPr>
                        <a:lnSpc>
                          <a:spcPct val="150000"/>
                        </a:lnSpc>
                        <a:spcAft>
                          <a:spcPts val="0"/>
                        </a:spcAft>
                      </a:pPr>
                      <a:r>
                        <a:rPr lang="es-EC" sz="1100">
                          <a:effectLst/>
                        </a:rPr>
                        <a:t>Impuesto a la renta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(1,129,195.80)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56987756"/>
                  </a:ext>
                </a:extLst>
              </a:tr>
              <a:tr h="190500">
                <a:tc>
                  <a:txBody>
                    <a:bodyPr/>
                    <a:lstStyle/>
                    <a:p>
                      <a:pPr>
                        <a:lnSpc>
                          <a:spcPct val="150000"/>
                        </a:lnSpc>
                        <a:spcAft>
                          <a:spcPts val="0"/>
                        </a:spcAft>
                      </a:pPr>
                      <a:r>
                        <a:rPr lang="es-EC" sz="1100">
                          <a:effectLst/>
                        </a:rPr>
                        <a:t>Utilidad neta del año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4,016,495.81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67178030"/>
                  </a:ext>
                </a:extLst>
              </a:tr>
              <a:tr h="190500">
                <a:tc>
                  <a:txBody>
                    <a:bodyPr/>
                    <a:lstStyle/>
                    <a:p>
                      <a:pPr>
                        <a:lnSpc>
                          <a:spcPct val="150000"/>
                        </a:lnSpc>
                        <a:spcAft>
                          <a:spcPts val="0"/>
                        </a:spcAft>
                      </a:pPr>
                      <a:r>
                        <a:rPr lang="es-EC" sz="1100">
                          <a:effectLst/>
                        </a:rPr>
                        <a:t>(Ganancias) pérdidas actuales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41,003.82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86278495"/>
                  </a:ext>
                </a:extLst>
              </a:tr>
              <a:tr h="190500">
                <a:tc>
                  <a:txBody>
                    <a:bodyPr/>
                    <a:lstStyle/>
                    <a:p>
                      <a:pPr>
                        <a:lnSpc>
                          <a:spcPct val="150000"/>
                        </a:lnSpc>
                        <a:spcAft>
                          <a:spcPts val="0"/>
                        </a:spcAft>
                      </a:pPr>
                      <a:r>
                        <a:rPr lang="es-EC" sz="1100">
                          <a:effectLst/>
                        </a:rPr>
                        <a:t>Otros resultados integrales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a:effectLst/>
                        </a:rPr>
                        <a:t>             41,003.82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13154046"/>
                  </a:ext>
                </a:extLst>
              </a:tr>
              <a:tr h="190500">
                <a:tc>
                  <a:txBody>
                    <a:bodyPr/>
                    <a:lstStyle/>
                    <a:p>
                      <a:pPr>
                        <a:lnSpc>
                          <a:spcPct val="150000"/>
                        </a:lnSpc>
                        <a:spcAft>
                          <a:spcPts val="0"/>
                        </a:spcAft>
                      </a:pPr>
                      <a:r>
                        <a:rPr lang="es-EC" sz="1100">
                          <a:effectLst/>
                        </a:rPr>
                        <a:t>Resultados integrales del año, neto de impuestos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100" dirty="0">
                          <a:effectLst/>
                        </a:rPr>
                        <a:t>       4,057,499.63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87928381"/>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5586405"/>
              </p:ext>
            </p:extLst>
          </p:nvPr>
        </p:nvGraphicFramePr>
        <p:xfrm>
          <a:off x="248071" y="1588637"/>
          <a:ext cx="4435139" cy="4806705"/>
        </p:xfrm>
        <a:graphic>
          <a:graphicData uri="http://schemas.openxmlformats.org/drawingml/2006/table">
            <a:tbl>
              <a:tblPr firstRow="1" firstCol="1" bandRow="1">
                <a:tableStyleId>{5C22544A-7EE6-4342-B048-85BDC9FD1C3A}</a:tableStyleId>
              </a:tblPr>
              <a:tblGrid>
                <a:gridCol w="3068524">
                  <a:extLst>
                    <a:ext uri="{9D8B030D-6E8A-4147-A177-3AD203B41FA5}">
                      <a16:colId xmlns:a16="http://schemas.microsoft.com/office/drawing/2014/main" val="2428824039"/>
                    </a:ext>
                  </a:extLst>
                </a:gridCol>
                <a:gridCol w="1366615">
                  <a:extLst>
                    <a:ext uri="{9D8B030D-6E8A-4147-A177-3AD203B41FA5}">
                      <a16:colId xmlns:a16="http://schemas.microsoft.com/office/drawing/2014/main" val="2423929010"/>
                    </a:ext>
                  </a:extLst>
                </a:gridCol>
              </a:tblGrid>
              <a:tr h="253391">
                <a:tc gridSpan="2">
                  <a:txBody>
                    <a:bodyPr/>
                    <a:lstStyle/>
                    <a:p>
                      <a:pPr algn="ctr">
                        <a:lnSpc>
                          <a:spcPct val="150000"/>
                        </a:lnSpc>
                        <a:spcAft>
                          <a:spcPts val="0"/>
                        </a:spcAft>
                      </a:pPr>
                      <a:r>
                        <a:rPr lang="es-EC" sz="1100" dirty="0">
                          <a:effectLst/>
                        </a:rPr>
                        <a:t>Estado de resultados tarjetas de </a:t>
                      </a:r>
                      <a:r>
                        <a:rPr lang="es-EC" sz="1100" dirty="0" smtClean="0">
                          <a:effectLst/>
                        </a:rPr>
                        <a:t>crédito original</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hMerge="1">
                  <a:txBody>
                    <a:bodyPr/>
                    <a:lstStyle/>
                    <a:p>
                      <a:endParaRPr lang="es-EC"/>
                    </a:p>
                  </a:txBody>
                  <a:tcPr/>
                </a:tc>
                <a:extLst>
                  <a:ext uri="{0D108BD9-81ED-4DB2-BD59-A6C34878D82A}">
                    <a16:rowId xmlns:a16="http://schemas.microsoft.com/office/drawing/2014/main" val="3018092917"/>
                  </a:ext>
                </a:extLst>
              </a:tr>
              <a:tr h="253391">
                <a:tc>
                  <a:txBody>
                    <a:bodyPr/>
                    <a:lstStyle/>
                    <a:p>
                      <a:pPr algn="ctr">
                        <a:lnSpc>
                          <a:spcPct val="150000"/>
                        </a:lnSpc>
                        <a:spcAft>
                          <a:spcPts val="0"/>
                        </a:spcAft>
                      </a:pPr>
                      <a:r>
                        <a:rPr lang="es-EC" sz="1100">
                          <a:effectLst/>
                        </a:rPr>
                        <a:t>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2019</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b"/>
                </a:tc>
                <a:extLst>
                  <a:ext uri="{0D108BD9-81ED-4DB2-BD59-A6C34878D82A}">
                    <a16:rowId xmlns:a16="http://schemas.microsoft.com/office/drawing/2014/main" val="2911398030"/>
                  </a:ext>
                </a:extLst>
              </a:tr>
              <a:tr h="489813">
                <a:tc>
                  <a:txBody>
                    <a:bodyPr/>
                    <a:lstStyle/>
                    <a:p>
                      <a:pPr algn="just">
                        <a:lnSpc>
                          <a:spcPct val="150000"/>
                        </a:lnSpc>
                        <a:spcAft>
                          <a:spcPts val="0"/>
                        </a:spcAft>
                      </a:pPr>
                      <a:r>
                        <a:rPr lang="es-EC" sz="1100">
                          <a:effectLst/>
                        </a:rPr>
                        <a:t>Ingresos procedentes de acuerdos con clientes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48,916,228.14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994216683"/>
                  </a:ext>
                </a:extLst>
              </a:tr>
              <a:tr h="253391">
                <a:tc>
                  <a:txBody>
                    <a:bodyPr/>
                    <a:lstStyle/>
                    <a:p>
                      <a:pPr algn="just">
                        <a:lnSpc>
                          <a:spcPct val="150000"/>
                        </a:lnSpc>
                        <a:spcAft>
                          <a:spcPts val="0"/>
                        </a:spcAft>
                      </a:pPr>
                      <a:r>
                        <a:rPr lang="es-EC" sz="1100">
                          <a:effectLst/>
                        </a:rPr>
                        <a:t>Costo de servicios prestados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(34,888,603.62)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637553429"/>
                  </a:ext>
                </a:extLst>
              </a:tr>
              <a:tr h="253391">
                <a:tc>
                  <a:txBody>
                    <a:bodyPr/>
                    <a:lstStyle/>
                    <a:p>
                      <a:pPr algn="just">
                        <a:lnSpc>
                          <a:spcPct val="150000"/>
                        </a:lnSpc>
                        <a:spcAft>
                          <a:spcPts val="0"/>
                        </a:spcAft>
                      </a:pPr>
                      <a:r>
                        <a:rPr lang="es-EC" sz="1100">
                          <a:effectLst/>
                        </a:rPr>
                        <a:t>Utilidad Bruta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14,027,624.52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544280672"/>
                  </a:ext>
                </a:extLst>
              </a:tr>
              <a:tr h="253391">
                <a:tc>
                  <a:txBody>
                    <a:bodyPr/>
                    <a:lstStyle/>
                    <a:p>
                      <a:pPr algn="just">
                        <a:lnSpc>
                          <a:spcPct val="150000"/>
                        </a:lnSpc>
                        <a:spcAft>
                          <a:spcPts val="0"/>
                        </a:spcAft>
                      </a:pPr>
                      <a:r>
                        <a:rPr lang="es-EC" sz="1100">
                          <a:effectLst/>
                        </a:rPr>
                        <a:t>Gastos de ventas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(3,627,273.78)</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485116771"/>
                  </a:ext>
                </a:extLst>
              </a:tr>
              <a:tr h="253391">
                <a:tc>
                  <a:txBody>
                    <a:bodyPr/>
                    <a:lstStyle/>
                    <a:p>
                      <a:pPr algn="just">
                        <a:lnSpc>
                          <a:spcPct val="150000"/>
                        </a:lnSpc>
                        <a:spcAft>
                          <a:spcPts val="0"/>
                        </a:spcAft>
                      </a:pPr>
                      <a:r>
                        <a:rPr lang="es-EC" sz="1100">
                          <a:effectLst/>
                        </a:rPr>
                        <a:t>Gastos de administración</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(7,053,792.72)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173386857"/>
                  </a:ext>
                </a:extLst>
              </a:tr>
              <a:tr h="253391">
                <a:tc>
                  <a:txBody>
                    <a:bodyPr/>
                    <a:lstStyle/>
                    <a:p>
                      <a:pPr algn="just">
                        <a:lnSpc>
                          <a:spcPct val="150000"/>
                        </a:lnSpc>
                        <a:spcAft>
                          <a:spcPts val="0"/>
                        </a:spcAft>
                      </a:pPr>
                      <a:r>
                        <a:rPr lang="es-EC" sz="1100">
                          <a:effectLst/>
                        </a:rPr>
                        <a:t>Otros ingresos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1,426,319.70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4178388338"/>
                  </a:ext>
                </a:extLst>
              </a:tr>
              <a:tr h="253391">
                <a:tc>
                  <a:txBody>
                    <a:bodyPr/>
                    <a:lstStyle/>
                    <a:p>
                      <a:pPr algn="just">
                        <a:lnSpc>
                          <a:spcPct val="150000"/>
                        </a:lnSpc>
                        <a:spcAft>
                          <a:spcPts val="0"/>
                        </a:spcAft>
                      </a:pPr>
                      <a:r>
                        <a:rPr lang="es-EC" sz="1100">
                          <a:effectLst/>
                        </a:rPr>
                        <a:t>Otros Gastos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(776,743.50)</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696347977"/>
                  </a:ext>
                </a:extLst>
              </a:tr>
              <a:tr h="253391">
                <a:tc>
                  <a:txBody>
                    <a:bodyPr/>
                    <a:lstStyle/>
                    <a:p>
                      <a:pPr algn="just">
                        <a:lnSpc>
                          <a:spcPct val="150000"/>
                        </a:lnSpc>
                        <a:spcAft>
                          <a:spcPts val="0"/>
                        </a:spcAft>
                      </a:pPr>
                      <a:r>
                        <a:rPr lang="es-EC" sz="1100">
                          <a:effectLst/>
                        </a:rPr>
                        <a:t>Utilidad Operativa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3,996,134.22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1376290486"/>
                  </a:ext>
                </a:extLst>
              </a:tr>
              <a:tr h="253391">
                <a:tc>
                  <a:txBody>
                    <a:bodyPr/>
                    <a:lstStyle/>
                    <a:p>
                      <a:pPr>
                        <a:lnSpc>
                          <a:spcPct val="150000"/>
                        </a:lnSpc>
                        <a:spcAft>
                          <a:spcPts val="0"/>
                        </a:spcAft>
                      </a:pPr>
                      <a:r>
                        <a:rPr lang="es-EC" sz="1100">
                          <a:effectLst/>
                        </a:rPr>
                        <a:t>Gastos Financieros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(807,091.74)</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678530090"/>
                  </a:ext>
                </a:extLst>
              </a:tr>
              <a:tr h="253391">
                <a:tc>
                  <a:txBody>
                    <a:bodyPr/>
                    <a:lstStyle/>
                    <a:p>
                      <a:pPr>
                        <a:lnSpc>
                          <a:spcPct val="150000"/>
                        </a:lnSpc>
                        <a:spcAft>
                          <a:spcPts val="0"/>
                        </a:spcAft>
                      </a:pPr>
                      <a:r>
                        <a:rPr lang="es-EC" sz="1100">
                          <a:effectLst/>
                        </a:rPr>
                        <a:t>Utilidad antes de impuesto a la renta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3,189,042.48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84853893"/>
                  </a:ext>
                </a:extLst>
              </a:tr>
              <a:tr h="253391">
                <a:tc>
                  <a:txBody>
                    <a:bodyPr/>
                    <a:lstStyle/>
                    <a:p>
                      <a:pPr>
                        <a:lnSpc>
                          <a:spcPct val="150000"/>
                        </a:lnSpc>
                        <a:spcAft>
                          <a:spcPts val="0"/>
                        </a:spcAft>
                      </a:pPr>
                      <a:r>
                        <a:rPr lang="es-EC" sz="1100">
                          <a:effectLst/>
                        </a:rPr>
                        <a:t>Impuesto a la renta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(699,819.12)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223922847"/>
                  </a:ext>
                </a:extLst>
              </a:tr>
              <a:tr h="253391">
                <a:tc>
                  <a:txBody>
                    <a:bodyPr/>
                    <a:lstStyle/>
                    <a:p>
                      <a:pPr>
                        <a:lnSpc>
                          <a:spcPct val="150000"/>
                        </a:lnSpc>
                        <a:spcAft>
                          <a:spcPts val="0"/>
                        </a:spcAft>
                      </a:pPr>
                      <a:r>
                        <a:rPr lang="es-EC" sz="1100">
                          <a:effectLst/>
                        </a:rPr>
                        <a:t>Utilidad neta del año</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2,489,223.36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2485406516"/>
                  </a:ext>
                </a:extLst>
              </a:tr>
              <a:tr h="253391">
                <a:tc>
                  <a:txBody>
                    <a:bodyPr/>
                    <a:lstStyle/>
                    <a:p>
                      <a:pPr>
                        <a:lnSpc>
                          <a:spcPct val="150000"/>
                        </a:lnSpc>
                        <a:spcAft>
                          <a:spcPts val="0"/>
                        </a:spcAft>
                      </a:pPr>
                      <a:r>
                        <a:rPr lang="es-EC" sz="1100">
                          <a:effectLst/>
                        </a:rPr>
                        <a:t>(Ganancias) pérdidas actuales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41,003.82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4284212229"/>
                  </a:ext>
                </a:extLst>
              </a:tr>
              <a:tr h="253391">
                <a:tc>
                  <a:txBody>
                    <a:bodyPr/>
                    <a:lstStyle/>
                    <a:p>
                      <a:pPr>
                        <a:lnSpc>
                          <a:spcPct val="150000"/>
                        </a:lnSpc>
                        <a:spcAft>
                          <a:spcPts val="0"/>
                        </a:spcAft>
                      </a:pPr>
                      <a:r>
                        <a:rPr lang="es-EC" sz="1100">
                          <a:effectLst/>
                        </a:rPr>
                        <a:t>Otros resultados integrales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a:effectLst/>
                        </a:rPr>
                        <a:t>             41,003.82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999987043"/>
                  </a:ext>
                </a:extLst>
              </a:tr>
              <a:tr h="489813">
                <a:tc>
                  <a:txBody>
                    <a:bodyPr/>
                    <a:lstStyle/>
                    <a:p>
                      <a:pPr>
                        <a:lnSpc>
                          <a:spcPct val="150000"/>
                        </a:lnSpc>
                        <a:spcAft>
                          <a:spcPts val="0"/>
                        </a:spcAft>
                      </a:pPr>
                      <a:r>
                        <a:rPr lang="es-EC" sz="1100">
                          <a:effectLst/>
                        </a:rPr>
                        <a:t>Resultados integrales del año, neto de impuestos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tc>
                  <a:txBody>
                    <a:bodyPr/>
                    <a:lstStyle/>
                    <a:p>
                      <a:pPr algn="r">
                        <a:lnSpc>
                          <a:spcPct val="150000"/>
                        </a:lnSpc>
                        <a:spcAft>
                          <a:spcPts val="0"/>
                        </a:spcAft>
                      </a:pPr>
                      <a:r>
                        <a:rPr lang="es-EC" sz="1100" dirty="0">
                          <a:effectLst/>
                        </a:rPr>
                        <a:t>       2,530,227.18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360" marR="40360" marT="0" marB="0" anchor="ctr"/>
                </a:tc>
                <a:extLst>
                  <a:ext uri="{0D108BD9-81ED-4DB2-BD59-A6C34878D82A}">
                    <a16:rowId xmlns:a16="http://schemas.microsoft.com/office/drawing/2014/main" val="3968204253"/>
                  </a:ext>
                </a:extLst>
              </a:tr>
            </a:tbl>
          </a:graphicData>
        </a:graphic>
      </p:graphicFrame>
    </p:spTree>
    <p:extLst>
      <p:ext uri="{BB962C8B-B14F-4D97-AF65-F5344CB8AC3E}">
        <p14:creationId xmlns:p14="http://schemas.microsoft.com/office/powerpoint/2010/main" val="179156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Resultados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67009482"/>
              </p:ext>
            </p:extLst>
          </p:nvPr>
        </p:nvGraphicFramePr>
        <p:xfrm>
          <a:off x="1112108" y="1930401"/>
          <a:ext cx="7624119" cy="4033121"/>
        </p:xfrm>
        <a:graphic>
          <a:graphicData uri="http://schemas.openxmlformats.org/drawingml/2006/table">
            <a:tbl>
              <a:tblPr firstRow="1" firstCol="1" bandRow="1">
                <a:tableStyleId>{21E4AEA4-8DFA-4A89-87EB-49C32662AFE0}</a:tableStyleId>
              </a:tblPr>
              <a:tblGrid>
                <a:gridCol w="3137588">
                  <a:extLst>
                    <a:ext uri="{9D8B030D-6E8A-4147-A177-3AD203B41FA5}">
                      <a16:colId xmlns:a16="http://schemas.microsoft.com/office/drawing/2014/main" val="2954059212"/>
                    </a:ext>
                  </a:extLst>
                </a:gridCol>
                <a:gridCol w="1772290">
                  <a:extLst>
                    <a:ext uri="{9D8B030D-6E8A-4147-A177-3AD203B41FA5}">
                      <a16:colId xmlns:a16="http://schemas.microsoft.com/office/drawing/2014/main" val="1726607317"/>
                    </a:ext>
                  </a:extLst>
                </a:gridCol>
                <a:gridCol w="1773253">
                  <a:extLst>
                    <a:ext uri="{9D8B030D-6E8A-4147-A177-3AD203B41FA5}">
                      <a16:colId xmlns:a16="http://schemas.microsoft.com/office/drawing/2014/main" val="1097378998"/>
                    </a:ext>
                  </a:extLst>
                </a:gridCol>
                <a:gridCol w="940988">
                  <a:extLst>
                    <a:ext uri="{9D8B030D-6E8A-4147-A177-3AD203B41FA5}">
                      <a16:colId xmlns:a16="http://schemas.microsoft.com/office/drawing/2014/main" val="1982491460"/>
                    </a:ext>
                  </a:extLst>
                </a:gridCol>
              </a:tblGrid>
              <a:tr h="936146">
                <a:tc>
                  <a:txBody>
                    <a:bodyPr/>
                    <a:lstStyle/>
                    <a:p>
                      <a:pPr>
                        <a:lnSpc>
                          <a:spcPct val="150000"/>
                        </a:lnSpc>
                        <a:spcAft>
                          <a:spcPts val="0"/>
                        </a:spcAft>
                      </a:pPr>
                      <a:r>
                        <a:rPr lang="es-EC" sz="1400">
                          <a:effectLst/>
                        </a:rPr>
                        <a:t> </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effectLst/>
                        </a:rPr>
                        <a:t>Asumiendo el gasto de comisión</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C" sz="1400">
                          <a:effectLst/>
                        </a:rPr>
                        <a:t>Cobrando el gasto de comisión</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C" sz="1400">
                          <a:effectLst/>
                        </a:rPr>
                        <a:t>Variación</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04146140"/>
                  </a:ext>
                </a:extLst>
              </a:tr>
              <a:tr h="666565">
                <a:tc>
                  <a:txBody>
                    <a:bodyPr/>
                    <a:lstStyle/>
                    <a:p>
                      <a:pPr>
                        <a:lnSpc>
                          <a:spcPct val="150000"/>
                        </a:lnSpc>
                        <a:spcAft>
                          <a:spcPts val="0"/>
                        </a:spcAft>
                      </a:pPr>
                      <a:r>
                        <a:rPr lang="es-MX" sz="1600">
                          <a:effectLst/>
                        </a:rPr>
                        <a:t>Rentabilidad del patrimonio</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12.00%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17.60%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5.60%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42451597"/>
                  </a:ext>
                </a:extLst>
              </a:tr>
              <a:tr h="666565">
                <a:tc>
                  <a:txBody>
                    <a:bodyPr/>
                    <a:lstStyle/>
                    <a:p>
                      <a:pPr>
                        <a:lnSpc>
                          <a:spcPct val="150000"/>
                        </a:lnSpc>
                        <a:spcAft>
                          <a:spcPts val="0"/>
                        </a:spcAft>
                      </a:pPr>
                      <a:r>
                        <a:rPr lang="es-MX" sz="1600">
                          <a:effectLst/>
                        </a:rPr>
                        <a:t>Rentabilidad del capital pagado</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19.00%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27.90%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8.90%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12283803"/>
                  </a:ext>
                </a:extLst>
              </a:tr>
              <a:tr h="311939">
                <a:tc>
                  <a:txBody>
                    <a:bodyPr/>
                    <a:lstStyle/>
                    <a:p>
                      <a:pPr>
                        <a:lnSpc>
                          <a:spcPct val="150000"/>
                        </a:lnSpc>
                        <a:spcAft>
                          <a:spcPts val="0"/>
                        </a:spcAft>
                      </a:pPr>
                      <a:r>
                        <a:rPr lang="es-MX" sz="1600">
                          <a:effectLst/>
                        </a:rPr>
                        <a:t>Margen Bruto</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29.00%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30.80%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1.80%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43561535"/>
                  </a:ext>
                </a:extLst>
              </a:tr>
              <a:tr h="666565">
                <a:tc>
                  <a:txBody>
                    <a:bodyPr/>
                    <a:lstStyle/>
                    <a:p>
                      <a:pPr>
                        <a:lnSpc>
                          <a:spcPct val="150000"/>
                        </a:lnSpc>
                        <a:spcAft>
                          <a:spcPts val="0"/>
                        </a:spcAft>
                      </a:pPr>
                      <a:r>
                        <a:rPr lang="es-MX" sz="1600">
                          <a:effectLst/>
                        </a:rPr>
                        <a:t>Gastos de administración y ventas a ventas</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22.00%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21.10%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-0.90%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70934759"/>
                  </a:ext>
                </a:extLst>
              </a:tr>
              <a:tr h="666565">
                <a:tc>
                  <a:txBody>
                    <a:bodyPr/>
                    <a:lstStyle/>
                    <a:p>
                      <a:pPr algn="just">
                        <a:lnSpc>
                          <a:spcPct val="150000"/>
                        </a:lnSpc>
                        <a:spcAft>
                          <a:spcPts val="0"/>
                        </a:spcAft>
                      </a:pPr>
                      <a:r>
                        <a:rPr lang="es-MX" sz="1600">
                          <a:effectLst/>
                        </a:rPr>
                        <a:t>Margen operacional de utilidad</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8.17%</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a:effectLst/>
                        </a:rPr>
                        <a:t>10.90%</a:t>
                      </a:r>
                      <a:endParaRPr lang="es-EC"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50000"/>
                        </a:lnSpc>
                        <a:spcAft>
                          <a:spcPts val="0"/>
                        </a:spcAft>
                      </a:pPr>
                      <a:r>
                        <a:rPr lang="es-EC" sz="1400" dirty="0">
                          <a:effectLst/>
                        </a:rPr>
                        <a:t>2.73%</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47585629"/>
                  </a:ext>
                </a:extLst>
              </a:tr>
            </a:tbl>
          </a:graphicData>
        </a:graphic>
      </p:graphicFrame>
    </p:spTree>
    <p:extLst>
      <p:ext uri="{BB962C8B-B14F-4D97-AF65-F5344CB8AC3E}">
        <p14:creationId xmlns:p14="http://schemas.microsoft.com/office/powerpoint/2010/main" val="236225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a:t>
            </a:r>
            <a:endParaRPr lang="es-EC" dirty="0"/>
          </a:p>
        </p:txBody>
      </p:sp>
      <p:sp>
        <p:nvSpPr>
          <p:cNvPr id="3" name="Marcador de contenido 2"/>
          <p:cNvSpPr>
            <a:spLocks noGrp="1"/>
          </p:cNvSpPr>
          <p:nvPr>
            <p:ph idx="1"/>
          </p:nvPr>
        </p:nvSpPr>
        <p:spPr/>
        <p:txBody>
          <a:bodyPr/>
          <a:lstStyle/>
          <a:p>
            <a:pPr algn="just"/>
            <a:r>
              <a:rPr lang="es-MX" dirty="0"/>
              <a:t>Los tours que se ofrecen a los diferentes clientes, sea el consumidor final o un intermediario se cobran hasta con 6 meses de anticipación, por tal motivo la empresa maneja una gran cuenta de pasivo contractual, que va disminuyendo conforme se brinda el servicio en las fechas reservadas previamente.</a:t>
            </a:r>
            <a:endParaRPr lang="es-EC" dirty="0"/>
          </a:p>
          <a:p>
            <a:endParaRPr lang="es-MX" dirty="0" smtClean="0"/>
          </a:p>
          <a:p>
            <a:pPr algn="just"/>
            <a:r>
              <a:rPr lang="es-MX" dirty="0"/>
              <a:t>La mayor parte de clientes que contratan los servicios con la empresa son extranjeros, por tal motivo no se puede cambiar el tipo de cobro con tarjetas de crédito a otras formas de pago.</a:t>
            </a:r>
            <a:endParaRPr lang="es-EC" dirty="0"/>
          </a:p>
          <a:p>
            <a:pPr algn="just"/>
            <a:endParaRPr lang="es-MX" dirty="0" smtClean="0"/>
          </a:p>
          <a:p>
            <a:pPr algn="just"/>
            <a:r>
              <a:rPr lang="es-MX" dirty="0" smtClean="0"/>
              <a:t>La empresa minimiza las perdidas en la liquidez estableciendo varias políticas de operatividad.</a:t>
            </a:r>
            <a:endParaRPr lang="es-EC" dirty="0"/>
          </a:p>
        </p:txBody>
      </p:sp>
    </p:spTree>
    <p:extLst>
      <p:ext uri="{BB962C8B-B14F-4D97-AF65-F5344CB8AC3E}">
        <p14:creationId xmlns:p14="http://schemas.microsoft.com/office/powerpoint/2010/main" val="345926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Recomendaciones</a:t>
            </a:r>
            <a:endParaRPr lang="es-EC" dirty="0"/>
          </a:p>
        </p:txBody>
      </p:sp>
      <p:sp>
        <p:nvSpPr>
          <p:cNvPr id="3" name="Marcador de contenido 2"/>
          <p:cNvSpPr>
            <a:spLocks noGrp="1"/>
          </p:cNvSpPr>
          <p:nvPr>
            <p:ph idx="1"/>
          </p:nvPr>
        </p:nvSpPr>
        <p:spPr/>
        <p:txBody>
          <a:bodyPr>
            <a:normAutofit lnSpcReduction="10000"/>
          </a:bodyPr>
          <a:lstStyle/>
          <a:p>
            <a:pPr algn="just"/>
            <a:r>
              <a:rPr lang="es-EC" dirty="0"/>
              <a:t>Establecer una política de cobro en donde se incluya el costo por comisión al usar tarjeta de crédito, este rubro será el </a:t>
            </a:r>
            <a:r>
              <a:rPr lang="es-EC" dirty="0" smtClean="0"/>
              <a:t>4% </a:t>
            </a:r>
            <a:r>
              <a:rPr lang="es-EC" dirty="0"/>
              <a:t>sobre la venta total del servicio, de esta forma se equiparará el gasto incurrido.</a:t>
            </a:r>
          </a:p>
          <a:p>
            <a:pPr algn="just"/>
            <a:endParaRPr lang="es-MX" dirty="0" smtClean="0"/>
          </a:p>
          <a:p>
            <a:pPr algn="just"/>
            <a:r>
              <a:rPr lang="es-EC" dirty="0"/>
              <a:t>Organizar la cuenta de inversiones para que se divida por montos y fechas de vencimiento diferentes, con la idea de poder tener liquidez adicional en caso de sufrir algún imprevisto o emergencia dentro de la organización.</a:t>
            </a:r>
          </a:p>
          <a:p>
            <a:pPr algn="just"/>
            <a:endParaRPr lang="es-MX" dirty="0" smtClean="0"/>
          </a:p>
          <a:p>
            <a:pPr algn="just"/>
            <a:r>
              <a:rPr lang="es-EC" dirty="0"/>
              <a:t>Realizar un estudio en donde se determine cuál es la posible afluencia de clientes dentro del año siguiente, con el afán de realizar la pre-compra y/o reserva de habitaciones o servicios al mejor precio al inicio del año, para economizar costos de operación</a:t>
            </a:r>
            <a:r>
              <a:rPr lang="es-EC" dirty="0" smtClean="0"/>
              <a:t>.</a:t>
            </a:r>
            <a:endParaRPr lang="es-EC" dirty="0"/>
          </a:p>
        </p:txBody>
      </p:sp>
    </p:spTree>
    <p:extLst>
      <p:ext uri="{BB962C8B-B14F-4D97-AF65-F5344CB8AC3E}">
        <p14:creationId xmlns:p14="http://schemas.microsoft.com/office/powerpoint/2010/main" val="4104425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Problema de investigación</a:t>
            </a:r>
            <a:endParaRPr lang="es-EC" dirty="0"/>
          </a:p>
        </p:txBody>
      </p:sp>
      <p:sp>
        <p:nvSpPr>
          <p:cNvPr id="3" name="Marcador de contenido 2"/>
          <p:cNvSpPr>
            <a:spLocks noGrp="1"/>
          </p:cNvSpPr>
          <p:nvPr>
            <p:ph idx="1"/>
          </p:nvPr>
        </p:nvSpPr>
        <p:spPr/>
        <p:txBody>
          <a:bodyPr/>
          <a:lstStyle/>
          <a:p>
            <a:r>
              <a:rPr lang="es-MX" sz="2000" dirty="0" smtClean="0"/>
              <a:t>Crecimiento de las ventas con tarjetas de crédito</a:t>
            </a:r>
          </a:p>
          <a:p>
            <a:endParaRPr lang="es-MX" sz="2000" dirty="0" smtClean="0"/>
          </a:p>
          <a:p>
            <a:r>
              <a:rPr lang="es-MX" sz="2000" dirty="0" smtClean="0"/>
              <a:t>Pago de comisiones por el cobro con tarjetas de crédito</a:t>
            </a:r>
          </a:p>
          <a:p>
            <a:endParaRPr lang="es-MX" sz="2000" dirty="0" smtClean="0"/>
          </a:p>
          <a:p>
            <a:r>
              <a:rPr lang="es-MX" sz="2000" dirty="0" smtClean="0"/>
              <a:t>Imposibilidad de cambiar el método de pago</a:t>
            </a:r>
          </a:p>
          <a:p>
            <a:endParaRPr lang="es-MX" dirty="0" smtClean="0"/>
          </a:p>
          <a:p>
            <a:r>
              <a:rPr lang="es-MX" dirty="0" smtClean="0"/>
              <a:t>Afectación a la rentabilidad de la empresa</a:t>
            </a:r>
            <a:endParaRPr lang="es-EC" dirty="0"/>
          </a:p>
        </p:txBody>
      </p:sp>
    </p:spTree>
    <p:extLst>
      <p:ext uri="{BB962C8B-B14F-4D97-AF65-F5344CB8AC3E}">
        <p14:creationId xmlns:p14="http://schemas.microsoft.com/office/powerpoint/2010/main" val="266321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Objetivos</a:t>
            </a:r>
            <a:endParaRPr lang="es-EC" dirty="0"/>
          </a:p>
        </p:txBody>
      </p:sp>
      <p:sp>
        <p:nvSpPr>
          <p:cNvPr id="3" name="Marcador de contenido 2"/>
          <p:cNvSpPr>
            <a:spLocks noGrp="1"/>
          </p:cNvSpPr>
          <p:nvPr>
            <p:ph idx="1"/>
          </p:nvPr>
        </p:nvSpPr>
        <p:spPr/>
        <p:txBody>
          <a:bodyPr>
            <a:normAutofit/>
          </a:bodyPr>
          <a:lstStyle/>
          <a:p>
            <a:r>
              <a:rPr lang="es-EC" dirty="0"/>
              <a:t>Realizar un marco teórico relacionado con las comisiones de tarjetas de crédito y el capital de trabajo. </a:t>
            </a:r>
          </a:p>
          <a:p>
            <a:pPr lvl="0"/>
            <a:endParaRPr lang="es-EC" sz="2000" dirty="0"/>
          </a:p>
          <a:p>
            <a:pPr lvl="0"/>
            <a:r>
              <a:rPr lang="es-EC" sz="2000" dirty="0" smtClean="0"/>
              <a:t>Determinar </a:t>
            </a:r>
            <a:r>
              <a:rPr lang="es-EC" sz="2000" dirty="0"/>
              <a:t>la afectación en el capital de trabajo y si puede ser cubierta por la rentabilidad que generarían las ventas nuevas.</a:t>
            </a:r>
          </a:p>
          <a:p>
            <a:endParaRPr lang="es-EC" sz="2000" dirty="0"/>
          </a:p>
          <a:p>
            <a:pPr lvl="0"/>
            <a:r>
              <a:rPr lang="es-EC" sz="2000" dirty="0"/>
              <a:t>Diseñar una propuesta de estrategia financiera para minimizar la afectación de la absorción de la comisión en el capital de trabajo.</a:t>
            </a:r>
          </a:p>
          <a:p>
            <a:endParaRPr lang="es-EC" sz="2000" dirty="0"/>
          </a:p>
        </p:txBody>
      </p:sp>
    </p:spTree>
    <p:extLst>
      <p:ext uri="{BB962C8B-B14F-4D97-AF65-F5344CB8AC3E}">
        <p14:creationId xmlns:p14="http://schemas.microsoft.com/office/powerpoint/2010/main" val="101576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Hipótesis</a:t>
            </a:r>
            <a:endParaRPr lang="es-EC" dirty="0"/>
          </a:p>
        </p:txBody>
      </p:sp>
      <p:sp>
        <p:nvSpPr>
          <p:cNvPr id="3" name="Marcador de contenido 2"/>
          <p:cNvSpPr>
            <a:spLocks noGrp="1"/>
          </p:cNvSpPr>
          <p:nvPr>
            <p:ph idx="1"/>
          </p:nvPr>
        </p:nvSpPr>
        <p:spPr>
          <a:xfrm>
            <a:off x="677334" y="2767914"/>
            <a:ext cx="8596668" cy="3273448"/>
          </a:xfrm>
        </p:spPr>
        <p:txBody>
          <a:bodyPr/>
          <a:lstStyle/>
          <a:p>
            <a:pPr algn="just"/>
            <a:r>
              <a:rPr lang="es-EC" dirty="0"/>
              <a:t>La absorción de la comisión de las tarjetas de crédito incide en el capital de trabajo y esta afectación puede ser </a:t>
            </a:r>
            <a:r>
              <a:rPr lang="es-EC" dirty="0" smtClean="0"/>
              <a:t>mitigada para poder aumentar la rentabilidad en la empresa.</a:t>
            </a:r>
            <a:endParaRPr lang="es-EC" dirty="0"/>
          </a:p>
        </p:txBody>
      </p:sp>
    </p:spTree>
    <p:extLst>
      <p:ext uri="{BB962C8B-B14F-4D97-AF65-F5344CB8AC3E}">
        <p14:creationId xmlns:p14="http://schemas.microsoft.com/office/powerpoint/2010/main" val="366151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Marco Teórico</a:t>
            </a:r>
            <a:endParaRPr lang="es-EC" dirty="0"/>
          </a:p>
        </p:txBody>
      </p:sp>
      <p:sp>
        <p:nvSpPr>
          <p:cNvPr id="3" name="Marcador de contenido 2"/>
          <p:cNvSpPr>
            <a:spLocks noGrp="1"/>
          </p:cNvSpPr>
          <p:nvPr>
            <p:ph idx="1"/>
          </p:nvPr>
        </p:nvSpPr>
        <p:spPr>
          <a:xfrm>
            <a:off x="677334" y="1346886"/>
            <a:ext cx="8596668" cy="4694477"/>
          </a:xfrm>
        </p:spPr>
        <p:txBody>
          <a:bodyPr/>
          <a:lstStyle/>
          <a:p>
            <a:r>
              <a:rPr lang="es-MX" dirty="0" smtClean="0"/>
              <a:t>Antecedentes:</a:t>
            </a:r>
          </a:p>
          <a:p>
            <a:pPr marL="457200" lvl="1" indent="0" algn="just">
              <a:buNone/>
            </a:pPr>
            <a:r>
              <a:rPr lang="es-EC" dirty="0"/>
              <a:t>Las cifras turísticas para Ecuador en </a:t>
            </a:r>
            <a:r>
              <a:rPr lang="es-EC" dirty="0" smtClean="0"/>
              <a:t>2019 </a:t>
            </a:r>
            <a:r>
              <a:rPr lang="es-EC" dirty="0"/>
              <a:t>son positivas, debido a que presentaron un incremento en sus indicadores. Por cuanto la Coordinación General de Estadística e Investigación del Ministerio de Turismo (CITA), detalla que en el </a:t>
            </a:r>
            <a:r>
              <a:rPr lang="es-EC" dirty="0" smtClean="0"/>
              <a:t>2019 </a:t>
            </a:r>
            <a:r>
              <a:rPr lang="es-EC" dirty="0"/>
              <a:t>el ingreso de extranjeros al país creció un 11% con respecto a </a:t>
            </a:r>
            <a:r>
              <a:rPr lang="es-EC" dirty="0" smtClean="0"/>
              <a:t>2018.</a:t>
            </a:r>
            <a:endParaRPr lang="es-MX" dirty="0"/>
          </a:p>
          <a:p>
            <a:r>
              <a:rPr lang="es-MX" dirty="0" smtClean="0"/>
              <a:t>Base teórica:</a:t>
            </a:r>
            <a:endParaRPr lang="es-MX" dirty="0"/>
          </a:p>
          <a:p>
            <a:pPr marL="457200" lvl="1" indent="0">
              <a:buNone/>
            </a:pPr>
            <a:r>
              <a:rPr lang="es-MX" dirty="0" smtClean="0"/>
              <a:t>A partir de la información recogida, podemos establecer;</a:t>
            </a:r>
          </a:p>
          <a:p>
            <a:pPr lvl="1"/>
            <a:r>
              <a:rPr lang="es-MX" dirty="0" smtClean="0"/>
              <a:t>La venta de paquetes turísticos también mantuvo un crecimiento con respecto al año 2018</a:t>
            </a:r>
          </a:p>
          <a:p>
            <a:pPr lvl="1"/>
            <a:r>
              <a:rPr lang="es-MX" dirty="0" smtClean="0"/>
              <a:t>¿Se puede manejar tipos alternos de pago?</a:t>
            </a:r>
          </a:p>
          <a:p>
            <a:pPr lvl="1"/>
            <a:r>
              <a:rPr lang="es-MX" dirty="0" smtClean="0"/>
              <a:t>¿Por qué los turistas prefieren el pago con tarjeta de crédito?</a:t>
            </a:r>
          </a:p>
          <a:p>
            <a:r>
              <a:rPr lang="es-MX" dirty="0" smtClean="0"/>
              <a:t>Conceptos Clave:</a:t>
            </a:r>
          </a:p>
          <a:p>
            <a:pPr lvl="1"/>
            <a:r>
              <a:rPr lang="es-MX" dirty="0" smtClean="0"/>
              <a:t>Liquidez, rentabilidad, endeudamiento, riesgo crediticio, comisiones de tarjeta de crédito.</a:t>
            </a:r>
          </a:p>
          <a:p>
            <a:endParaRPr lang="es-MX" dirty="0"/>
          </a:p>
          <a:p>
            <a:endParaRPr lang="es-EC" dirty="0"/>
          </a:p>
        </p:txBody>
      </p:sp>
    </p:spTree>
    <p:extLst>
      <p:ext uri="{BB962C8B-B14F-4D97-AF65-F5344CB8AC3E}">
        <p14:creationId xmlns:p14="http://schemas.microsoft.com/office/powerpoint/2010/main" val="361725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Metodología</a:t>
            </a:r>
            <a:endParaRPr lang="es-EC"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677334" y="1689100"/>
                <a:ext cx="8596668" cy="4800600"/>
              </a:xfrm>
            </p:spPr>
            <p:txBody>
              <a:bodyPr>
                <a:normAutofit fontScale="92500" lnSpcReduction="20000"/>
              </a:bodyPr>
              <a:lstStyle/>
              <a:p>
                <a:r>
                  <a:rPr lang="es-MX" dirty="0" smtClean="0"/>
                  <a:t>Método contable</a:t>
                </a:r>
              </a:p>
              <a:p>
                <a:pPr marL="0" indent="0" algn="just">
                  <a:buNone/>
                </a:pPr>
                <a:r>
                  <a:rPr lang="es-MX" dirty="0" smtClean="0"/>
                  <a:t>	</a:t>
                </a:r>
              </a:p>
              <a:p>
                <a:pPr marL="0" indent="0" algn="just">
                  <a:buNone/>
                </a:pPr>
                <a:r>
                  <a:rPr lang="es-MX" dirty="0" smtClean="0"/>
                  <a:t>	Este </a:t>
                </a:r>
                <a:r>
                  <a:rPr lang="es-MX" dirty="0"/>
                  <a:t>método toma en cuenta las razones financieras para su cálculo, </a:t>
                </a:r>
                <a:r>
                  <a:rPr lang="es-MX" dirty="0" smtClean="0"/>
                  <a:t>	considera 	los </a:t>
                </a:r>
                <a:r>
                  <a:rPr lang="es-MX" dirty="0"/>
                  <a:t>activos corrientes menos los pasivos corrientes para determinar </a:t>
                </a:r>
                <a:r>
                  <a:rPr lang="es-MX" dirty="0" smtClean="0"/>
                  <a:t>	el </a:t>
                </a:r>
                <a:r>
                  <a:rPr lang="es-MX" dirty="0"/>
                  <a:t>capital </a:t>
                </a:r>
                <a:r>
                  <a:rPr lang="es-MX" dirty="0" smtClean="0"/>
                  <a:t>	de </a:t>
                </a:r>
                <a:r>
                  <a:rPr lang="es-MX" dirty="0"/>
                  <a:t>trabajo, quedando de la siguiente forma</a:t>
                </a:r>
                <a:r>
                  <a:rPr lang="es-MX" dirty="0" smtClean="0"/>
                  <a:t>.</a:t>
                </a:r>
              </a:p>
              <a:p>
                <a:pPr marL="0" indent="0" algn="just">
                  <a:buNone/>
                </a:pPr>
                <a:endParaRPr lang="es-EC" dirty="0"/>
              </a:p>
              <a:p>
                <a:pPr marL="0" indent="0">
                  <a:buNone/>
                </a:pPr>
                <a:r>
                  <a:rPr lang="es-MX" dirty="0" smtClean="0"/>
                  <a:t>	</a:t>
                </a:r>
                <a14:m>
                  <m:oMath xmlns:m="http://schemas.openxmlformats.org/officeDocument/2006/math">
                    <m:r>
                      <a:rPr lang="es-MX" i="1">
                        <a:latin typeface="Cambria Math" panose="02040503050406030204" pitchFamily="18" charset="0"/>
                      </a:rPr>
                      <m:t>𝐶𝑇</m:t>
                    </m:r>
                    <m:r>
                      <a:rPr lang="es-MX" i="1">
                        <a:latin typeface="Cambria Math" panose="02040503050406030204" pitchFamily="18" charset="0"/>
                      </a:rPr>
                      <m:t>=</m:t>
                    </m:r>
                    <m:r>
                      <a:rPr lang="es-MX" i="1">
                        <a:latin typeface="Cambria Math" panose="02040503050406030204" pitchFamily="18" charset="0"/>
                      </a:rPr>
                      <m:t>𝐴𝑐𝑡𝑖𝑣𝑜</m:t>
                    </m:r>
                    <m:r>
                      <a:rPr lang="es-MX" i="1">
                        <a:latin typeface="Cambria Math" panose="02040503050406030204" pitchFamily="18" charset="0"/>
                      </a:rPr>
                      <m:t> </m:t>
                    </m:r>
                    <m:r>
                      <a:rPr lang="es-MX" i="1">
                        <a:latin typeface="Cambria Math" panose="02040503050406030204" pitchFamily="18" charset="0"/>
                      </a:rPr>
                      <m:t>𝑐𝑜𝑟𝑟𝑖𝑒𝑛𝑡𝑒</m:t>
                    </m:r>
                    <m:r>
                      <a:rPr lang="es-MX" i="1">
                        <a:latin typeface="Cambria Math" panose="02040503050406030204" pitchFamily="18" charset="0"/>
                      </a:rPr>
                      <m:t>−</m:t>
                    </m:r>
                    <m:r>
                      <a:rPr lang="es-MX" i="1">
                        <a:latin typeface="Cambria Math" panose="02040503050406030204" pitchFamily="18" charset="0"/>
                      </a:rPr>
                      <m:t>𝑃𝑎𝑠𝑖𝑣𝑜</m:t>
                    </m:r>
                    <m:r>
                      <a:rPr lang="es-MX" i="1">
                        <a:latin typeface="Cambria Math" panose="02040503050406030204" pitchFamily="18" charset="0"/>
                      </a:rPr>
                      <m:t> </m:t>
                    </m:r>
                    <m:r>
                      <a:rPr lang="es-MX" i="1">
                        <a:latin typeface="Cambria Math" panose="02040503050406030204" pitchFamily="18" charset="0"/>
                      </a:rPr>
                      <m:t>𝐶𝑜𝑟𝑟𝑖𝑒𝑛𝑡𝑒</m:t>
                    </m:r>
                  </m:oMath>
                </a14:m>
                <a:endParaRPr lang="es-EC" dirty="0"/>
              </a:p>
              <a:p>
                <a:pPr marL="0" indent="0" algn="just">
                  <a:buNone/>
                </a:pPr>
                <a:endParaRPr lang="es-MX" dirty="0" smtClean="0"/>
              </a:p>
              <a:p>
                <a:pPr marL="0" indent="0" algn="just">
                  <a:buNone/>
                </a:pPr>
                <a:r>
                  <a:rPr lang="es-MX" dirty="0" smtClean="0"/>
                  <a:t>	Cada </a:t>
                </a:r>
                <a:r>
                  <a:rPr lang="es-MX" dirty="0"/>
                  <a:t>grupo de cuentas tiene su forma de cálculo para llegar al capital de </a:t>
                </a:r>
                <a:r>
                  <a:rPr lang="es-MX" dirty="0" smtClean="0"/>
                  <a:t>	trabajo</a:t>
                </a:r>
                <a:r>
                  <a:rPr lang="es-MX" dirty="0"/>
                  <a:t>, mismas, que se determinan con el siguiente detalle.</a:t>
                </a:r>
                <a:endParaRPr lang="es-EC" dirty="0"/>
              </a:p>
              <a:p>
                <a:pPr marL="0" indent="0">
                  <a:buNone/>
                </a:pPr>
                <a:endParaRPr lang="es-MX" dirty="0" smtClean="0"/>
              </a:p>
              <a:p>
                <a:pPr marL="0" indent="0">
                  <a:buNone/>
                </a:pPr>
                <a:r>
                  <a:rPr lang="es-MX" dirty="0" smtClean="0"/>
                  <a:t>	</a:t>
                </a:r>
                <a14:m>
                  <m:oMath xmlns:m="http://schemas.openxmlformats.org/officeDocument/2006/math">
                    <m:r>
                      <a:rPr lang="es-MX" i="1">
                        <a:latin typeface="Cambria Math" panose="02040503050406030204" pitchFamily="18" charset="0"/>
                      </a:rPr>
                      <m:t>𝐴𝑐𝑡𝑖𝑣𝑜</m:t>
                    </m:r>
                    <m:r>
                      <a:rPr lang="es-MX" i="1">
                        <a:latin typeface="Cambria Math" panose="02040503050406030204" pitchFamily="18" charset="0"/>
                      </a:rPr>
                      <m:t> </m:t>
                    </m:r>
                    <m:r>
                      <a:rPr lang="es-MX" i="1">
                        <a:latin typeface="Cambria Math" panose="02040503050406030204" pitchFamily="18" charset="0"/>
                      </a:rPr>
                      <m:t>𝐶𝑜𝑟𝑟𝑖𝑒𝑛𝑡𝑒</m:t>
                    </m:r>
                    <m:r>
                      <a:rPr lang="es-MX" i="1">
                        <a:latin typeface="Cambria Math" panose="02040503050406030204" pitchFamily="18" charset="0"/>
                      </a:rPr>
                      <m:t>=</m:t>
                    </m:r>
                    <m:r>
                      <a:rPr lang="es-MX" i="1">
                        <a:latin typeface="Cambria Math" panose="02040503050406030204" pitchFamily="18" charset="0"/>
                      </a:rPr>
                      <m:t>𝑐𝑎𝑗𝑎</m:t>
                    </m:r>
                    <m:r>
                      <a:rPr lang="es-MX" i="1">
                        <a:latin typeface="Cambria Math" panose="02040503050406030204" pitchFamily="18" charset="0"/>
                      </a:rPr>
                      <m:t>+</m:t>
                    </m:r>
                    <m:r>
                      <a:rPr lang="es-MX" i="1">
                        <a:latin typeface="Cambria Math" panose="02040503050406030204" pitchFamily="18" charset="0"/>
                      </a:rPr>
                      <m:t>𝑐𝑢𝑒𝑛𝑡𝑎𝑠</m:t>
                    </m:r>
                    <m:r>
                      <a:rPr lang="es-MX" i="1">
                        <a:latin typeface="Cambria Math" panose="02040503050406030204" pitchFamily="18" charset="0"/>
                      </a:rPr>
                      <m:t> </m:t>
                    </m:r>
                    <m:r>
                      <a:rPr lang="es-MX" i="1">
                        <a:latin typeface="Cambria Math" panose="02040503050406030204" pitchFamily="18" charset="0"/>
                      </a:rPr>
                      <m:t>𝑝𝑜𝑟</m:t>
                    </m:r>
                    <m:r>
                      <a:rPr lang="es-MX" i="1">
                        <a:latin typeface="Cambria Math" panose="02040503050406030204" pitchFamily="18" charset="0"/>
                      </a:rPr>
                      <m:t> </m:t>
                    </m:r>
                    <m:r>
                      <a:rPr lang="es-MX" i="1">
                        <a:latin typeface="Cambria Math" panose="02040503050406030204" pitchFamily="18" charset="0"/>
                      </a:rPr>
                      <m:t>𝑐𝑜𝑏𝑟𝑎𝑟</m:t>
                    </m:r>
                    <m:r>
                      <a:rPr lang="es-MX" i="1">
                        <a:latin typeface="Cambria Math" panose="02040503050406030204" pitchFamily="18" charset="0"/>
                      </a:rPr>
                      <m:t>+</m:t>
                    </m:r>
                    <m:r>
                      <a:rPr lang="es-MX" i="1">
                        <a:latin typeface="Cambria Math" panose="02040503050406030204" pitchFamily="18" charset="0"/>
                      </a:rPr>
                      <m:t>𝑖𝑛𝑣𝑒𝑛𝑡𝑎𝑟𝑖𝑜𝑠</m:t>
                    </m:r>
                  </m:oMath>
                </a14:m>
                <a:endParaRPr lang="es-MX" i="1" dirty="0" smtClean="0"/>
              </a:p>
              <a:p>
                <a:pPr marL="0" indent="0">
                  <a:buNone/>
                </a:pPr>
                <a:endParaRPr lang="es-MX" i="1" dirty="0" smtClean="0"/>
              </a:p>
              <a:p>
                <a:pPr marL="0" indent="0">
                  <a:buNone/>
                </a:pPr>
                <a:r>
                  <a:rPr lang="es-MX" dirty="0" smtClean="0"/>
                  <a:t>	</a:t>
                </a:r>
                <a14:m>
                  <m:oMath xmlns:m="http://schemas.openxmlformats.org/officeDocument/2006/math">
                    <m:r>
                      <a:rPr lang="es-MX" i="1">
                        <a:latin typeface="Cambria Math" panose="02040503050406030204" pitchFamily="18" charset="0"/>
                      </a:rPr>
                      <m:t>𝑃𝑎𝑠𝑖𝑣𝑜</m:t>
                    </m:r>
                    <m:r>
                      <a:rPr lang="es-MX" i="1">
                        <a:latin typeface="Cambria Math" panose="02040503050406030204" pitchFamily="18" charset="0"/>
                      </a:rPr>
                      <m:t> </m:t>
                    </m:r>
                    <m:r>
                      <a:rPr lang="es-MX" i="1">
                        <a:latin typeface="Cambria Math" panose="02040503050406030204" pitchFamily="18" charset="0"/>
                      </a:rPr>
                      <m:t>𝐶𝑜𝑟𝑟𝑖𝑒𝑛𝑡𝑒</m:t>
                    </m:r>
                    <m:r>
                      <a:rPr lang="es-MX" i="1">
                        <a:latin typeface="Cambria Math" panose="02040503050406030204" pitchFamily="18" charset="0"/>
                      </a:rPr>
                      <m:t>=</m:t>
                    </m:r>
                    <m:r>
                      <a:rPr lang="es-MX" i="1">
                        <a:latin typeface="Cambria Math" panose="02040503050406030204" pitchFamily="18" charset="0"/>
                      </a:rPr>
                      <m:t>𝑐𝑟</m:t>
                    </m:r>
                    <m:r>
                      <a:rPr lang="es-MX" i="1">
                        <a:latin typeface="Cambria Math" panose="02040503050406030204" pitchFamily="18" charset="0"/>
                      </a:rPr>
                      <m:t>é</m:t>
                    </m:r>
                    <m:r>
                      <a:rPr lang="es-MX" i="1">
                        <a:latin typeface="Cambria Math" panose="02040503050406030204" pitchFamily="18" charset="0"/>
                      </a:rPr>
                      <m:t>𝑑𝑖𝑡𝑜𝑠</m:t>
                    </m:r>
                    <m:r>
                      <a:rPr lang="es-MX" i="1">
                        <a:latin typeface="Cambria Math" panose="02040503050406030204" pitchFamily="18" charset="0"/>
                      </a:rPr>
                      <m:t> </m:t>
                    </m:r>
                    <m:r>
                      <a:rPr lang="es-MX" i="1">
                        <a:latin typeface="Cambria Math" panose="02040503050406030204" pitchFamily="18" charset="0"/>
                      </a:rPr>
                      <m:t>𝑏𝑎𝑛𝑐𝑎𝑟𝑖𝑜𝑠</m:t>
                    </m:r>
                    <m:r>
                      <a:rPr lang="es-MX" i="1">
                        <a:latin typeface="Cambria Math" panose="02040503050406030204" pitchFamily="18" charset="0"/>
                      </a:rPr>
                      <m:t> </m:t>
                    </m:r>
                    <m:r>
                      <a:rPr lang="es-MX" i="1">
                        <a:latin typeface="Cambria Math" panose="02040503050406030204" pitchFamily="18" charset="0"/>
                      </a:rPr>
                      <m:t>𝑎</m:t>
                    </m:r>
                    <m:r>
                      <a:rPr lang="es-MX" i="1">
                        <a:latin typeface="Cambria Math" panose="02040503050406030204" pitchFamily="18" charset="0"/>
                      </a:rPr>
                      <m:t> </m:t>
                    </m:r>
                    <m:r>
                      <a:rPr lang="es-MX" i="1">
                        <a:latin typeface="Cambria Math" panose="02040503050406030204" pitchFamily="18" charset="0"/>
                      </a:rPr>
                      <m:t>𝑐𝑜𝑟𝑡𝑜</m:t>
                    </m:r>
                    <m:r>
                      <a:rPr lang="es-MX" i="1">
                        <a:latin typeface="Cambria Math" panose="02040503050406030204" pitchFamily="18" charset="0"/>
                      </a:rPr>
                      <m:t> </m:t>
                    </m:r>
                    <m:r>
                      <a:rPr lang="es-MX" i="1">
                        <a:latin typeface="Cambria Math" panose="02040503050406030204" pitchFamily="18" charset="0"/>
                      </a:rPr>
                      <m:t>𝑝𝑙𝑎𝑧𝑜</m:t>
                    </m:r>
                    <m:r>
                      <a:rPr lang="es-MX" i="1">
                        <a:latin typeface="Cambria Math" panose="02040503050406030204" pitchFamily="18" charset="0"/>
                      </a:rPr>
                      <m:t>+          </m:t>
                    </m:r>
                    <m:r>
                      <a:rPr lang="es-MX" i="1">
                        <a:latin typeface="Cambria Math" panose="02040503050406030204" pitchFamily="18" charset="0"/>
                      </a:rPr>
                      <m:t>𝑑𝑒𝑢𝑑𝑎𝑠</m:t>
                    </m:r>
                    <m:r>
                      <a:rPr lang="es-MX" i="1">
                        <a:latin typeface="Cambria Math" panose="02040503050406030204" pitchFamily="18" charset="0"/>
                      </a:rPr>
                      <m:t> </m:t>
                    </m:r>
                    <m:r>
                      <a:rPr lang="es-MX" i="1">
                        <a:latin typeface="Cambria Math" panose="02040503050406030204" pitchFamily="18" charset="0"/>
                      </a:rPr>
                      <m:t>𝑐𝑜𝑛</m:t>
                    </m:r>
                    <m:r>
                      <a:rPr lang="es-MX" i="1">
                        <a:latin typeface="Cambria Math" panose="02040503050406030204" pitchFamily="18" charset="0"/>
                      </a:rPr>
                      <m:t> </m:t>
                    </m:r>
                    <m:r>
                      <a:rPr lang="es-MX" i="1">
                        <a:latin typeface="Cambria Math" panose="02040503050406030204" pitchFamily="18" charset="0"/>
                      </a:rPr>
                      <m:t>𝑝𝑟𝑜𝑣𝑒𝑒𝑑𝑜𝑟𝑒𝑠</m:t>
                    </m:r>
                    <m:r>
                      <a:rPr lang="es-MX" i="1">
                        <a:latin typeface="Cambria Math" panose="02040503050406030204" pitchFamily="18" charset="0"/>
                      </a:rPr>
                      <m:t>+</m:t>
                    </m:r>
                    <m:r>
                      <a:rPr lang="es-MX" i="1">
                        <a:latin typeface="Cambria Math" panose="02040503050406030204" pitchFamily="18" charset="0"/>
                      </a:rPr>
                      <m:t>𝑜𝑡𝑟𝑎𝑠</m:t>
                    </m:r>
                    <m:r>
                      <a:rPr lang="es-MX" i="1">
                        <a:latin typeface="Cambria Math" panose="02040503050406030204" pitchFamily="18" charset="0"/>
                      </a:rPr>
                      <m:t> </m:t>
                    </m:r>
                    <m:r>
                      <a:rPr lang="es-MX" i="1">
                        <a:latin typeface="Cambria Math" panose="02040503050406030204" pitchFamily="18" charset="0"/>
                      </a:rPr>
                      <m:t>𝑐𝑢𝑒𝑛𝑡𝑎𝑠</m:t>
                    </m:r>
                    <m:r>
                      <a:rPr lang="es-MX" i="1">
                        <a:latin typeface="Cambria Math" panose="02040503050406030204" pitchFamily="18" charset="0"/>
                      </a:rPr>
                      <m:t> </m:t>
                    </m:r>
                    <m:r>
                      <a:rPr lang="es-MX" i="1">
                        <a:latin typeface="Cambria Math" panose="02040503050406030204" pitchFamily="18" charset="0"/>
                      </a:rPr>
                      <m:t>𝑝𝑜𝑟</m:t>
                    </m:r>
                    <m:r>
                      <a:rPr lang="es-MX" i="1">
                        <a:latin typeface="Cambria Math" panose="02040503050406030204" pitchFamily="18" charset="0"/>
                      </a:rPr>
                      <m:t> </m:t>
                    </m:r>
                    <m:r>
                      <a:rPr lang="es-MX" i="1">
                        <a:latin typeface="Cambria Math" panose="02040503050406030204" pitchFamily="18" charset="0"/>
                      </a:rPr>
                      <m:t>𝑐𝑜𝑏𝑟𝑎𝑟</m:t>
                    </m:r>
                    <m:r>
                      <a:rPr lang="es-MX" i="1">
                        <a:latin typeface="Cambria Math" panose="02040503050406030204" pitchFamily="18" charset="0"/>
                      </a:rPr>
                      <m:t> </m:t>
                    </m:r>
                    <m:r>
                      <a:rPr lang="es-MX" i="1">
                        <a:latin typeface="Cambria Math" panose="02040503050406030204" pitchFamily="18" charset="0"/>
                      </a:rPr>
                      <m:t>𝑑𝑒</m:t>
                    </m:r>
                    <m:r>
                      <a:rPr lang="es-MX" i="1">
                        <a:latin typeface="Cambria Math" panose="02040503050406030204" pitchFamily="18" charset="0"/>
                      </a:rPr>
                      <m:t> </m:t>
                    </m:r>
                    <m:r>
                      <a:rPr lang="es-MX" i="1">
                        <a:latin typeface="Cambria Math" panose="02040503050406030204" pitchFamily="18" charset="0"/>
                      </a:rPr>
                      <m:t>𝑐𝑜𝑟𝑡𝑜</m:t>
                    </m:r>
                    <m:r>
                      <a:rPr lang="es-MX" i="1">
                        <a:latin typeface="Cambria Math" panose="02040503050406030204" pitchFamily="18" charset="0"/>
                      </a:rPr>
                      <m:t> </m:t>
                    </m:r>
                    <m:r>
                      <a:rPr lang="es-MX" i="1">
                        <a:latin typeface="Cambria Math" panose="02040503050406030204" pitchFamily="18" charset="0"/>
                      </a:rPr>
                      <m:t>𝑝𝑙𝑎𝑧𝑜</m:t>
                    </m:r>
                  </m:oMath>
                </a14:m>
                <a:endParaRPr lang="es-EC" dirty="0"/>
              </a:p>
              <a:p>
                <a:pPr marL="457200" lvl="1" indent="0">
                  <a:buNone/>
                </a:pPr>
                <a:endParaRPr lang="es-EC"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677334" y="1689100"/>
                <a:ext cx="8596668" cy="4800600"/>
              </a:xfrm>
              <a:blipFill>
                <a:blip r:embed="rId2"/>
                <a:stretch>
                  <a:fillRect l="-71" t="-1396" r="-496"/>
                </a:stretch>
              </a:blipFill>
            </p:spPr>
            <p:txBody>
              <a:bodyPr/>
              <a:lstStyle/>
              <a:p>
                <a:r>
                  <a:rPr lang="es-EC">
                    <a:noFill/>
                  </a:rPr>
                  <a:t> </a:t>
                </a:r>
              </a:p>
            </p:txBody>
          </p:sp>
        </mc:Fallback>
      </mc:AlternateContent>
    </p:spTree>
    <p:extLst>
      <p:ext uri="{BB962C8B-B14F-4D97-AF65-F5344CB8AC3E}">
        <p14:creationId xmlns:p14="http://schemas.microsoft.com/office/powerpoint/2010/main" val="154551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Instrumentos de recolección de datos</a:t>
            </a:r>
            <a:br>
              <a:rPr lang="es-MX" dirty="0" smtClean="0"/>
            </a:br>
            <a:endParaRPr lang="es-EC" dirty="0"/>
          </a:p>
        </p:txBody>
      </p:sp>
      <p:sp>
        <p:nvSpPr>
          <p:cNvPr id="3" name="Marcador de contenido 2"/>
          <p:cNvSpPr>
            <a:spLocks noGrp="1"/>
          </p:cNvSpPr>
          <p:nvPr>
            <p:ph idx="1"/>
          </p:nvPr>
        </p:nvSpPr>
        <p:spPr/>
        <p:txBody>
          <a:bodyPr/>
          <a:lstStyle/>
          <a:p>
            <a:r>
              <a:rPr lang="es-MX" dirty="0" smtClean="0"/>
              <a:t>Análisis documental</a:t>
            </a:r>
          </a:p>
          <a:p>
            <a:endParaRPr lang="es-MX" dirty="0"/>
          </a:p>
          <a:p>
            <a:pPr marL="0" indent="0" algn="just">
              <a:buNone/>
            </a:pPr>
            <a:r>
              <a:rPr lang="es-EC" dirty="0"/>
              <a:t>Se comparan los conceptos de análisis de información y tratamiento documental sobre la base de sus relaciones y diferencias. Se tratan como parte de un proceso integrador cíclico y sistémico que responde a una serie de necesidades metodológicas, propias de todas las ciencias. Se analizan las exigencias de cada una para su realización. Ambos procesos son componentes esenciales de la práctica cotidiana de los trabajadores de la información.</a:t>
            </a:r>
          </a:p>
        </p:txBody>
      </p:sp>
    </p:spTree>
    <p:extLst>
      <p:ext uri="{BB962C8B-B14F-4D97-AF65-F5344CB8AC3E}">
        <p14:creationId xmlns:p14="http://schemas.microsoft.com/office/powerpoint/2010/main" val="397563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Validación</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74551817"/>
              </p:ext>
            </p:extLst>
          </p:nvPr>
        </p:nvGraphicFramePr>
        <p:xfrm>
          <a:off x="548730" y="1270000"/>
          <a:ext cx="9015399" cy="5522122"/>
        </p:xfrm>
        <a:graphic>
          <a:graphicData uri="http://schemas.openxmlformats.org/drawingml/2006/table">
            <a:tbl>
              <a:tblPr firstRow="1" firstCol="1" bandRow="1">
                <a:tableStyleId>{21E4AEA4-8DFA-4A89-87EB-49C32662AFE0}</a:tableStyleId>
              </a:tblPr>
              <a:tblGrid>
                <a:gridCol w="4220978">
                  <a:extLst>
                    <a:ext uri="{9D8B030D-6E8A-4147-A177-3AD203B41FA5}">
                      <a16:colId xmlns:a16="http://schemas.microsoft.com/office/drawing/2014/main" val="4123224527"/>
                    </a:ext>
                  </a:extLst>
                </a:gridCol>
                <a:gridCol w="1297460">
                  <a:extLst>
                    <a:ext uri="{9D8B030D-6E8A-4147-A177-3AD203B41FA5}">
                      <a16:colId xmlns:a16="http://schemas.microsoft.com/office/drawing/2014/main" val="2527221663"/>
                    </a:ext>
                  </a:extLst>
                </a:gridCol>
                <a:gridCol w="1075037">
                  <a:extLst>
                    <a:ext uri="{9D8B030D-6E8A-4147-A177-3AD203B41FA5}">
                      <a16:colId xmlns:a16="http://schemas.microsoft.com/office/drawing/2014/main" val="999427022"/>
                    </a:ext>
                  </a:extLst>
                </a:gridCol>
                <a:gridCol w="1198606">
                  <a:extLst>
                    <a:ext uri="{9D8B030D-6E8A-4147-A177-3AD203B41FA5}">
                      <a16:colId xmlns:a16="http://schemas.microsoft.com/office/drawing/2014/main" val="1344526529"/>
                    </a:ext>
                  </a:extLst>
                </a:gridCol>
                <a:gridCol w="1223318">
                  <a:extLst>
                    <a:ext uri="{9D8B030D-6E8A-4147-A177-3AD203B41FA5}">
                      <a16:colId xmlns:a16="http://schemas.microsoft.com/office/drawing/2014/main" val="2353811603"/>
                    </a:ext>
                  </a:extLst>
                </a:gridCol>
              </a:tblGrid>
              <a:tr h="133389">
                <a:tc gridSpan="3">
                  <a:txBody>
                    <a:bodyPr/>
                    <a:lstStyle/>
                    <a:p>
                      <a:pPr algn="ctr">
                        <a:lnSpc>
                          <a:spcPct val="150000"/>
                        </a:lnSpc>
                        <a:spcAft>
                          <a:spcPts val="0"/>
                        </a:spcAft>
                      </a:pPr>
                      <a:r>
                        <a:rPr lang="es-EC" sz="1050" dirty="0">
                          <a:effectLst/>
                        </a:rPr>
                        <a:t>Estado de resultados</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hMerge="1">
                  <a:txBody>
                    <a:bodyPr/>
                    <a:lstStyle/>
                    <a:p>
                      <a:endParaRPr lang="es-EC"/>
                    </a:p>
                  </a:txBody>
                  <a:tcPr/>
                </a:tc>
                <a:tc hMerge="1">
                  <a:txBody>
                    <a:bodyPr/>
                    <a:lstStyle/>
                    <a:p>
                      <a:endParaRPr lang="es-EC"/>
                    </a:p>
                  </a:txBody>
                  <a:tcPr/>
                </a:tc>
                <a:tc>
                  <a:txBody>
                    <a:bodyPr/>
                    <a:lstStyle/>
                    <a:p>
                      <a:endParaRPr lang="es-EC" sz="1050">
                        <a:effectLst/>
                        <a:latin typeface="Calibri" panose="020F0502020204030204" pitchFamily="34" charset="0"/>
                        <a:cs typeface="Times New Roman" panose="02020603050405020304" pitchFamily="18" charset="0"/>
                      </a:endParaRPr>
                    </a:p>
                  </a:txBody>
                  <a:tcPr marL="24881" marR="24881" marT="0" marB="0"/>
                </a:tc>
                <a:tc>
                  <a:txBody>
                    <a:bodyPr/>
                    <a:lstStyle/>
                    <a:p>
                      <a:endParaRPr lang="es-EC" sz="1050">
                        <a:effectLst/>
                        <a:latin typeface="Calibri" panose="020F0502020204030204" pitchFamily="34" charset="0"/>
                        <a:cs typeface="Times New Roman" panose="02020603050405020304" pitchFamily="18" charset="0"/>
                      </a:endParaRPr>
                    </a:p>
                  </a:txBody>
                  <a:tcPr marL="24881" marR="24881" marT="0" marB="0"/>
                </a:tc>
                <a:extLst>
                  <a:ext uri="{0D108BD9-81ED-4DB2-BD59-A6C34878D82A}">
                    <a16:rowId xmlns:a16="http://schemas.microsoft.com/office/drawing/2014/main" val="1014746661"/>
                  </a:ext>
                </a:extLst>
              </a:tr>
              <a:tr h="266780">
                <a:tc>
                  <a:txBody>
                    <a:bodyPr/>
                    <a:lstStyle/>
                    <a:p>
                      <a:pPr>
                        <a:lnSpc>
                          <a:spcPct val="150000"/>
                        </a:lnSpc>
                        <a:spcAft>
                          <a:spcPts val="0"/>
                        </a:spcAft>
                      </a:pPr>
                      <a:r>
                        <a:rPr lang="es-EC" sz="1050">
                          <a:effectLst/>
                        </a:rPr>
                        <a:t>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ctr">
                        <a:lnSpc>
                          <a:spcPct val="150000"/>
                        </a:lnSpc>
                        <a:spcAft>
                          <a:spcPts val="0"/>
                        </a:spcAft>
                      </a:pPr>
                      <a:r>
                        <a:rPr lang="es-EC" sz="1050">
                          <a:effectLst/>
                        </a:rPr>
                        <a:t>2018</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ctr">
                        <a:lnSpc>
                          <a:spcPct val="150000"/>
                        </a:lnSpc>
                        <a:spcAft>
                          <a:spcPts val="0"/>
                        </a:spcAft>
                      </a:pPr>
                      <a:r>
                        <a:rPr lang="es-EC" sz="1050">
                          <a:effectLst/>
                        </a:rPr>
                        <a:t>2019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ctr">
                        <a:lnSpc>
                          <a:spcPct val="150000"/>
                        </a:lnSpc>
                        <a:spcAft>
                          <a:spcPts val="0"/>
                        </a:spcAft>
                      </a:pPr>
                      <a:r>
                        <a:rPr lang="es-EC" sz="1050">
                          <a:effectLst/>
                        </a:rPr>
                        <a:t>Variación Absoluta</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ctr">
                        <a:lnSpc>
                          <a:spcPct val="150000"/>
                        </a:lnSpc>
                        <a:spcAft>
                          <a:spcPts val="0"/>
                        </a:spcAft>
                      </a:pPr>
                      <a:r>
                        <a:rPr lang="es-EC" sz="1050">
                          <a:effectLst/>
                        </a:rPr>
                        <a:t>Variación Relativa</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1346969723"/>
                  </a:ext>
                </a:extLst>
              </a:tr>
              <a:tr h="533558">
                <a:tc>
                  <a:txBody>
                    <a:bodyPr/>
                    <a:lstStyle/>
                    <a:p>
                      <a:pPr>
                        <a:lnSpc>
                          <a:spcPct val="150000"/>
                        </a:lnSpc>
                        <a:spcAft>
                          <a:spcPts val="0"/>
                        </a:spcAft>
                      </a:pPr>
                      <a:r>
                        <a:rPr lang="es-EC" sz="1050">
                          <a:effectLst/>
                        </a:rPr>
                        <a:t>Ingresos procedentes de acuerdos con clientes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59,107,878.00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62,713,113.00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3,605,235.00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6%</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2123831908"/>
                  </a:ext>
                </a:extLst>
              </a:tr>
              <a:tr h="400169">
                <a:tc>
                  <a:txBody>
                    <a:bodyPr/>
                    <a:lstStyle/>
                    <a:p>
                      <a:pPr>
                        <a:lnSpc>
                          <a:spcPct val="150000"/>
                        </a:lnSpc>
                        <a:spcAft>
                          <a:spcPts val="0"/>
                        </a:spcAft>
                      </a:pPr>
                      <a:r>
                        <a:rPr lang="es-EC" sz="1050">
                          <a:effectLst/>
                        </a:rPr>
                        <a:t>Costo de servicios prestados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(42,836,029.00)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(44,728,979.00)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(1,892,950.00)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4%</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2454482899"/>
                  </a:ext>
                </a:extLst>
              </a:tr>
              <a:tr h="266780">
                <a:tc>
                  <a:txBody>
                    <a:bodyPr/>
                    <a:lstStyle/>
                    <a:p>
                      <a:pPr>
                        <a:lnSpc>
                          <a:spcPct val="150000"/>
                        </a:lnSpc>
                        <a:spcAft>
                          <a:spcPts val="0"/>
                        </a:spcAft>
                      </a:pPr>
                      <a:r>
                        <a:rPr lang="es-EC" sz="1050">
                          <a:effectLst/>
                        </a:rPr>
                        <a:t>Utilidad Bruta</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16,271,849.00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17,984,134.00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1,712,285.00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11%</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2508705051"/>
                  </a:ext>
                </a:extLst>
              </a:tr>
              <a:tr h="266780">
                <a:tc>
                  <a:txBody>
                    <a:bodyPr/>
                    <a:lstStyle/>
                    <a:p>
                      <a:pPr>
                        <a:lnSpc>
                          <a:spcPct val="150000"/>
                        </a:lnSpc>
                        <a:spcAft>
                          <a:spcPts val="0"/>
                        </a:spcAft>
                      </a:pPr>
                      <a:r>
                        <a:rPr lang="es-EC" sz="1050">
                          <a:effectLst/>
                        </a:rPr>
                        <a:t>Gastos de ventas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(4,728,935.00)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(4,650,351.00)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78,584.00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-2%</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3841846673"/>
                  </a:ext>
                </a:extLst>
              </a:tr>
              <a:tr h="266780">
                <a:tc>
                  <a:txBody>
                    <a:bodyPr/>
                    <a:lstStyle/>
                    <a:p>
                      <a:pPr>
                        <a:lnSpc>
                          <a:spcPct val="150000"/>
                        </a:lnSpc>
                        <a:spcAft>
                          <a:spcPts val="0"/>
                        </a:spcAft>
                      </a:pPr>
                      <a:r>
                        <a:rPr lang="es-EC" sz="1050">
                          <a:effectLst/>
                        </a:rPr>
                        <a:t>Gastos de administración</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(7,953,778.00)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(9,043,324.00)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(1,089,546.00)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14%</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1273603242"/>
                  </a:ext>
                </a:extLst>
              </a:tr>
              <a:tr h="133389">
                <a:tc>
                  <a:txBody>
                    <a:bodyPr/>
                    <a:lstStyle/>
                    <a:p>
                      <a:pPr>
                        <a:lnSpc>
                          <a:spcPct val="150000"/>
                        </a:lnSpc>
                        <a:spcAft>
                          <a:spcPts val="0"/>
                        </a:spcAft>
                      </a:pPr>
                      <a:r>
                        <a:rPr lang="es-EC" sz="1050">
                          <a:effectLst/>
                        </a:rPr>
                        <a:t>Otros ingresos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1,672,515.00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1,828,615.00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156,100.00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987560040"/>
                  </a:ext>
                </a:extLst>
              </a:tr>
              <a:tr h="133389">
                <a:tc>
                  <a:txBody>
                    <a:bodyPr/>
                    <a:lstStyle/>
                    <a:p>
                      <a:pPr>
                        <a:lnSpc>
                          <a:spcPct val="150000"/>
                        </a:lnSpc>
                        <a:spcAft>
                          <a:spcPts val="0"/>
                        </a:spcAft>
                      </a:pPr>
                      <a:r>
                        <a:rPr lang="es-EC" sz="1050">
                          <a:effectLst/>
                        </a:rPr>
                        <a:t>Otros Gastos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(852,675.00)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(995,825.00)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(143,150.00)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17%</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1004088299"/>
                  </a:ext>
                </a:extLst>
              </a:tr>
              <a:tr h="266780">
                <a:tc>
                  <a:txBody>
                    <a:bodyPr/>
                    <a:lstStyle/>
                    <a:p>
                      <a:pPr>
                        <a:lnSpc>
                          <a:spcPct val="150000"/>
                        </a:lnSpc>
                        <a:spcAft>
                          <a:spcPts val="0"/>
                        </a:spcAft>
                      </a:pPr>
                      <a:r>
                        <a:rPr lang="es-EC" sz="1050" dirty="0">
                          <a:effectLst/>
                        </a:rPr>
                        <a:t>Utilidad Operativa</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dirty="0">
                          <a:effectLst/>
                        </a:rPr>
                        <a:t>4,408,976.00 </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5,123,249.00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714,273.00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16%</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1549398203"/>
                  </a:ext>
                </a:extLst>
              </a:tr>
              <a:tr h="266780">
                <a:tc>
                  <a:txBody>
                    <a:bodyPr/>
                    <a:lstStyle/>
                    <a:p>
                      <a:pPr>
                        <a:lnSpc>
                          <a:spcPct val="150000"/>
                        </a:lnSpc>
                        <a:spcAft>
                          <a:spcPts val="0"/>
                        </a:spcAft>
                      </a:pPr>
                      <a:r>
                        <a:rPr lang="es-EC" sz="1050">
                          <a:effectLst/>
                        </a:rPr>
                        <a:t>Gastos Financieros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(879,309.00)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(1,034,733.00)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(155,424.00)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18%</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2264715793"/>
                  </a:ext>
                </a:extLst>
              </a:tr>
              <a:tr h="400169">
                <a:tc>
                  <a:txBody>
                    <a:bodyPr/>
                    <a:lstStyle/>
                    <a:p>
                      <a:pPr>
                        <a:lnSpc>
                          <a:spcPct val="150000"/>
                        </a:lnSpc>
                        <a:spcAft>
                          <a:spcPts val="0"/>
                        </a:spcAft>
                      </a:pPr>
                      <a:r>
                        <a:rPr lang="es-EC" sz="1050">
                          <a:effectLst/>
                        </a:rPr>
                        <a:t>Utilidad antes de impuesto a la renta</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3,529,667.00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4,088,516.00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558,849.00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16%</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3956277724"/>
                  </a:ext>
                </a:extLst>
              </a:tr>
              <a:tr h="266780">
                <a:tc>
                  <a:txBody>
                    <a:bodyPr/>
                    <a:lstStyle/>
                    <a:p>
                      <a:pPr>
                        <a:lnSpc>
                          <a:spcPct val="150000"/>
                        </a:lnSpc>
                        <a:spcAft>
                          <a:spcPts val="0"/>
                        </a:spcAft>
                      </a:pPr>
                      <a:r>
                        <a:rPr lang="es-EC" sz="1050">
                          <a:effectLst/>
                        </a:rPr>
                        <a:t>Impuesto a la renta</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(603,099.00)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(897,204.00)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(294,105.00)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49%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3981924846"/>
                  </a:ext>
                </a:extLst>
              </a:tr>
              <a:tr h="266780">
                <a:tc>
                  <a:txBody>
                    <a:bodyPr/>
                    <a:lstStyle/>
                    <a:p>
                      <a:pPr>
                        <a:lnSpc>
                          <a:spcPct val="150000"/>
                        </a:lnSpc>
                        <a:spcAft>
                          <a:spcPts val="0"/>
                        </a:spcAft>
                      </a:pPr>
                      <a:r>
                        <a:rPr lang="es-EC" sz="1050">
                          <a:effectLst/>
                        </a:rPr>
                        <a:t>Utilidad neta del año</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2,926,568.00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3,191,312.00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264,744.00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160797880"/>
                  </a:ext>
                </a:extLst>
              </a:tr>
              <a:tr h="400169">
                <a:tc>
                  <a:txBody>
                    <a:bodyPr/>
                    <a:lstStyle/>
                    <a:p>
                      <a:pPr>
                        <a:lnSpc>
                          <a:spcPct val="150000"/>
                        </a:lnSpc>
                        <a:spcAft>
                          <a:spcPts val="0"/>
                        </a:spcAft>
                      </a:pPr>
                      <a:r>
                        <a:rPr lang="es-EC" sz="1050">
                          <a:effectLst/>
                        </a:rPr>
                        <a:t>(Ganancias) pérdidas actuales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(579,995.00)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52,569.00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632,564.00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-109%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3516717828"/>
                  </a:ext>
                </a:extLst>
              </a:tr>
              <a:tr h="400169">
                <a:tc>
                  <a:txBody>
                    <a:bodyPr/>
                    <a:lstStyle/>
                    <a:p>
                      <a:pPr>
                        <a:lnSpc>
                          <a:spcPct val="150000"/>
                        </a:lnSpc>
                        <a:spcAft>
                          <a:spcPts val="0"/>
                        </a:spcAft>
                      </a:pPr>
                      <a:r>
                        <a:rPr lang="es-EC" sz="1050">
                          <a:effectLst/>
                        </a:rPr>
                        <a:t>Otros resultados integrales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(579,995.00)</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52,569.00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632,564.00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-109%</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3421010583"/>
                  </a:ext>
                </a:extLst>
              </a:tr>
              <a:tr h="533558">
                <a:tc>
                  <a:txBody>
                    <a:bodyPr/>
                    <a:lstStyle/>
                    <a:p>
                      <a:pPr>
                        <a:lnSpc>
                          <a:spcPct val="150000"/>
                        </a:lnSpc>
                        <a:spcAft>
                          <a:spcPts val="0"/>
                        </a:spcAft>
                      </a:pPr>
                      <a:r>
                        <a:rPr lang="es-EC" sz="1050">
                          <a:effectLst/>
                        </a:rPr>
                        <a:t>Resultados integrales del año, neto de impuestos</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tc>
                <a:tc>
                  <a:txBody>
                    <a:bodyPr/>
                    <a:lstStyle/>
                    <a:p>
                      <a:pPr algn="r">
                        <a:lnSpc>
                          <a:spcPct val="150000"/>
                        </a:lnSpc>
                        <a:spcAft>
                          <a:spcPts val="0"/>
                        </a:spcAft>
                      </a:pPr>
                      <a:r>
                        <a:rPr lang="es-EC" sz="1050">
                          <a:effectLst/>
                        </a:rPr>
                        <a:t>2,346,573.00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3,243,881.00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a:effectLst/>
                        </a:rPr>
                        <a:t>897,308.00 </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tc>
                  <a:txBody>
                    <a:bodyPr/>
                    <a:lstStyle/>
                    <a:p>
                      <a:pPr algn="r">
                        <a:lnSpc>
                          <a:spcPct val="150000"/>
                        </a:lnSpc>
                        <a:spcAft>
                          <a:spcPts val="0"/>
                        </a:spcAft>
                      </a:pPr>
                      <a:r>
                        <a:rPr lang="es-EC" sz="1050" dirty="0">
                          <a:effectLst/>
                        </a:rPr>
                        <a:t>38%</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881" marR="24881" marT="0" marB="0" anchor="ctr"/>
                </a:tc>
                <a:extLst>
                  <a:ext uri="{0D108BD9-81ED-4DB2-BD59-A6C34878D82A}">
                    <a16:rowId xmlns:a16="http://schemas.microsoft.com/office/drawing/2014/main" val="4158090670"/>
                  </a:ext>
                </a:extLst>
              </a:tr>
            </a:tbl>
          </a:graphicData>
        </a:graphic>
      </p:graphicFrame>
    </p:spTree>
    <p:extLst>
      <p:ext uri="{BB962C8B-B14F-4D97-AF65-F5344CB8AC3E}">
        <p14:creationId xmlns:p14="http://schemas.microsoft.com/office/powerpoint/2010/main" val="3134425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Base de datos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66654759"/>
              </p:ext>
            </p:extLst>
          </p:nvPr>
        </p:nvGraphicFramePr>
        <p:xfrm>
          <a:off x="1929727" y="1578918"/>
          <a:ext cx="6091881" cy="4760097"/>
        </p:xfrm>
        <a:graphic>
          <a:graphicData uri="http://schemas.openxmlformats.org/drawingml/2006/table">
            <a:tbl>
              <a:tblPr firstRow="1" firstCol="1" bandRow="1">
                <a:tableStyleId>{21E4AEA4-8DFA-4A89-87EB-49C32662AFE0}</a:tableStyleId>
              </a:tblPr>
              <a:tblGrid>
                <a:gridCol w="4289618">
                  <a:extLst>
                    <a:ext uri="{9D8B030D-6E8A-4147-A177-3AD203B41FA5}">
                      <a16:colId xmlns:a16="http://schemas.microsoft.com/office/drawing/2014/main" val="2879452607"/>
                    </a:ext>
                  </a:extLst>
                </a:gridCol>
                <a:gridCol w="1802263">
                  <a:extLst>
                    <a:ext uri="{9D8B030D-6E8A-4147-A177-3AD203B41FA5}">
                      <a16:colId xmlns:a16="http://schemas.microsoft.com/office/drawing/2014/main" val="2740846195"/>
                    </a:ext>
                  </a:extLst>
                </a:gridCol>
              </a:tblGrid>
              <a:tr h="260833">
                <a:tc gridSpan="2">
                  <a:txBody>
                    <a:bodyPr/>
                    <a:lstStyle/>
                    <a:p>
                      <a:pPr>
                        <a:lnSpc>
                          <a:spcPct val="150000"/>
                        </a:lnSpc>
                        <a:spcAft>
                          <a:spcPts val="0"/>
                        </a:spcAft>
                      </a:pPr>
                      <a:r>
                        <a:rPr lang="es-EC" sz="1100" dirty="0">
                          <a:effectLst/>
                        </a:rPr>
                        <a:t>Estado de resultados</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hMerge="1">
                  <a:txBody>
                    <a:bodyPr/>
                    <a:lstStyle/>
                    <a:p>
                      <a:endParaRPr lang="es-EC"/>
                    </a:p>
                  </a:txBody>
                  <a:tcPr/>
                </a:tc>
                <a:extLst>
                  <a:ext uri="{0D108BD9-81ED-4DB2-BD59-A6C34878D82A}">
                    <a16:rowId xmlns:a16="http://schemas.microsoft.com/office/drawing/2014/main" val="107647816"/>
                  </a:ext>
                </a:extLst>
              </a:tr>
              <a:tr h="423801">
                <a:tc>
                  <a:txBody>
                    <a:bodyPr/>
                    <a:lstStyle/>
                    <a:p>
                      <a:pPr>
                        <a:lnSpc>
                          <a:spcPct val="150000"/>
                        </a:lnSpc>
                        <a:spcAft>
                          <a:spcPts val="0"/>
                        </a:spcAft>
                      </a:pPr>
                      <a:r>
                        <a:rPr lang="es-EC" sz="1100">
                          <a:effectLst/>
                        </a:rPr>
                        <a:t>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ctr">
                        <a:lnSpc>
                          <a:spcPct val="150000"/>
                        </a:lnSpc>
                        <a:spcAft>
                          <a:spcPts val="0"/>
                        </a:spcAft>
                      </a:pPr>
                      <a:r>
                        <a:rPr lang="es-EC" sz="1100">
                          <a:effectLst/>
                        </a:rPr>
                        <a:t>2019</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1900498529"/>
                  </a:ext>
                </a:extLst>
              </a:tr>
              <a:tr h="260833">
                <a:tc>
                  <a:txBody>
                    <a:bodyPr/>
                    <a:lstStyle/>
                    <a:p>
                      <a:pPr>
                        <a:lnSpc>
                          <a:spcPct val="150000"/>
                        </a:lnSpc>
                        <a:spcAft>
                          <a:spcPts val="0"/>
                        </a:spcAft>
                      </a:pPr>
                      <a:r>
                        <a:rPr lang="es-EC" sz="1100">
                          <a:effectLst/>
                        </a:rPr>
                        <a:t>Ingresos procedentes de acuerdos con clientes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62,713,113.00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3016163743"/>
                  </a:ext>
                </a:extLst>
              </a:tr>
              <a:tr h="260833">
                <a:tc>
                  <a:txBody>
                    <a:bodyPr/>
                    <a:lstStyle/>
                    <a:p>
                      <a:pPr>
                        <a:lnSpc>
                          <a:spcPct val="150000"/>
                        </a:lnSpc>
                        <a:spcAft>
                          <a:spcPts val="0"/>
                        </a:spcAft>
                      </a:pPr>
                      <a:r>
                        <a:rPr lang="es-EC" sz="1100">
                          <a:effectLst/>
                        </a:rPr>
                        <a:t>Costo de servicios prestados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(44,728,979.00)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421309817"/>
                  </a:ext>
                </a:extLst>
              </a:tr>
              <a:tr h="260833">
                <a:tc>
                  <a:txBody>
                    <a:bodyPr/>
                    <a:lstStyle/>
                    <a:p>
                      <a:pPr>
                        <a:lnSpc>
                          <a:spcPct val="150000"/>
                        </a:lnSpc>
                        <a:spcAft>
                          <a:spcPts val="0"/>
                        </a:spcAft>
                      </a:pPr>
                      <a:r>
                        <a:rPr lang="es-EC" sz="1100">
                          <a:effectLst/>
                        </a:rPr>
                        <a:t>Utilidad Bruta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17,984,134.00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2846489998"/>
                  </a:ext>
                </a:extLst>
              </a:tr>
              <a:tr h="260833">
                <a:tc>
                  <a:txBody>
                    <a:bodyPr/>
                    <a:lstStyle/>
                    <a:p>
                      <a:pPr>
                        <a:lnSpc>
                          <a:spcPct val="150000"/>
                        </a:lnSpc>
                        <a:spcAft>
                          <a:spcPts val="0"/>
                        </a:spcAft>
                      </a:pPr>
                      <a:r>
                        <a:rPr lang="es-EC" sz="1100">
                          <a:effectLst/>
                        </a:rPr>
                        <a:t>Gastos de ventas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(4,650,351.00)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354925945"/>
                  </a:ext>
                </a:extLst>
              </a:tr>
              <a:tr h="260833">
                <a:tc>
                  <a:txBody>
                    <a:bodyPr/>
                    <a:lstStyle/>
                    <a:p>
                      <a:pPr>
                        <a:lnSpc>
                          <a:spcPct val="150000"/>
                        </a:lnSpc>
                        <a:spcAft>
                          <a:spcPts val="0"/>
                        </a:spcAft>
                      </a:pPr>
                      <a:r>
                        <a:rPr lang="es-EC" sz="1100">
                          <a:effectLst/>
                        </a:rPr>
                        <a:t>Gastos de administración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(9,043,324.00)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861073432"/>
                  </a:ext>
                </a:extLst>
              </a:tr>
              <a:tr h="260833">
                <a:tc>
                  <a:txBody>
                    <a:bodyPr/>
                    <a:lstStyle/>
                    <a:p>
                      <a:pPr>
                        <a:lnSpc>
                          <a:spcPct val="150000"/>
                        </a:lnSpc>
                        <a:spcAft>
                          <a:spcPts val="0"/>
                        </a:spcAft>
                      </a:pPr>
                      <a:r>
                        <a:rPr lang="es-EC" sz="1100">
                          <a:effectLst/>
                        </a:rPr>
                        <a:t>Otros ingresos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1,828,615.00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945867006"/>
                  </a:ext>
                </a:extLst>
              </a:tr>
              <a:tr h="260833">
                <a:tc>
                  <a:txBody>
                    <a:bodyPr/>
                    <a:lstStyle/>
                    <a:p>
                      <a:pPr>
                        <a:lnSpc>
                          <a:spcPct val="150000"/>
                        </a:lnSpc>
                        <a:spcAft>
                          <a:spcPts val="0"/>
                        </a:spcAft>
                      </a:pPr>
                      <a:r>
                        <a:rPr lang="es-EC" sz="1100">
                          <a:effectLst/>
                        </a:rPr>
                        <a:t>Otros Gastos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(995,825.00)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1799619658"/>
                  </a:ext>
                </a:extLst>
              </a:tr>
              <a:tr h="260833">
                <a:tc>
                  <a:txBody>
                    <a:bodyPr/>
                    <a:lstStyle/>
                    <a:p>
                      <a:pPr>
                        <a:lnSpc>
                          <a:spcPct val="150000"/>
                        </a:lnSpc>
                        <a:spcAft>
                          <a:spcPts val="0"/>
                        </a:spcAft>
                      </a:pPr>
                      <a:r>
                        <a:rPr lang="es-EC" sz="1100">
                          <a:effectLst/>
                        </a:rPr>
                        <a:t>Utilidad Operativa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5,123,249.00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247696350"/>
                  </a:ext>
                </a:extLst>
              </a:tr>
              <a:tr h="260833">
                <a:tc>
                  <a:txBody>
                    <a:bodyPr/>
                    <a:lstStyle/>
                    <a:p>
                      <a:pPr>
                        <a:lnSpc>
                          <a:spcPct val="150000"/>
                        </a:lnSpc>
                        <a:spcAft>
                          <a:spcPts val="0"/>
                        </a:spcAft>
                      </a:pPr>
                      <a:r>
                        <a:rPr lang="es-EC" sz="1100">
                          <a:effectLst/>
                        </a:rPr>
                        <a:t>Gastos Financieros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(1,034,733.00)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1127960130"/>
                  </a:ext>
                </a:extLst>
              </a:tr>
              <a:tr h="260833">
                <a:tc>
                  <a:txBody>
                    <a:bodyPr/>
                    <a:lstStyle/>
                    <a:p>
                      <a:pPr>
                        <a:lnSpc>
                          <a:spcPct val="150000"/>
                        </a:lnSpc>
                        <a:spcAft>
                          <a:spcPts val="0"/>
                        </a:spcAft>
                      </a:pPr>
                      <a:r>
                        <a:rPr lang="es-EC" sz="1100">
                          <a:effectLst/>
                        </a:rPr>
                        <a:t>Utilidad antes de 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4,088,516.00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1866028196"/>
                  </a:ext>
                </a:extLst>
              </a:tr>
              <a:tr h="260833">
                <a:tc>
                  <a:txBody>
                    <a:bodyPr/>
                    <a:lstStyle/>
                    <a:p>
                      <a:pPr>
                        <a:lnSpc>
                          <a:spcPct val="150000"/>
                        </a:lnSpc>
                        <a:spcAft>
                          <a:spcPts val="0"/>
                        </a:spcAft>
                      </a:pPr>
                      <a:r>
                        <a:rPr lang="es-EC" sz="1100">
                          <a:effectLst/>
                        </a:rPr>
                        <a:t>Impuesto a la renta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(897,204.00)</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2822074395"/>
                  </a:ext>
                </a:extLst>
              </a:tr>
              <a:tr h="260833">
                <a:tc>
                  <a:txBody>
                    <a:bodyPr/>
                    <a:lstStyle/>
                    <a:p>
                      <a:pPr>
                        <a:lnSpc>
                          <a:spcPct val="150000"/>
                        </a:lnSpc>
                        <a:spcAft>
                          <a:spcPts val="0"/>
                        </a:spcAft>
                      </a:pPr>
                      <a:r>
                        <a:rPr lang="es-EC" sz="1100">
                          <a:effectLst/>
                        </a:rPr>
                        <a:t>Utilidad neta del año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3,191,312.00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1155889327"/>
                  </a:ext>
                </a:extLst>
              </a:tr>
              <a:tr h="260833">
                <a:tc>
                  <a:txBody>
                    <a:bodyPr/>
                    <a:lstStyle/>
                    <a:p>
                      <a:pPr>
                        <a:lnSpc>
                          <a:spcPct val="150000"/>
                        </a:lnSpc>
                        <a:spcAft>
                          <a:spcPts val="0"/>
                        </a:spcAft>
                      </a:pPr>
                      <a:r>
                        <a:rPr lang="es-EC" sz="1100">
                          <a:effectLst/>
                        </a:rPr>
                        <a:t>(Ganancias) pérdidas actuales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52,569.00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2829579141"/>
                  </a:ext>
                </a:extLst>
              </a:tr>
              <a:tr h="260833">
                <a:tc>
                  <a:txBody>
                    <a:bodyPr/>
                    <a:lstStyle/>
                    <a:p>
                      <a:pPr>
                        <a:lnSpc>
                          <a:spcPct val="150000"/>
                        </a:lnSpc>
                        <a:spcAft>
                          <a:spcPts val="0"/>
                        </a:spcAft>
                      </a:pPr>
                      <a:r>
                        <a:rPr lang="es-EC" sz="1100">
                          <a:effectLst/>
                        </a:rPr>
                        <a:t>Otros resultados integrales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a:effectLst/>
                        </a:rPr>
                        <a:t>             52,569.00 </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2588574255"/>
                  </a:ext>
                </a:extLst>
              </a:tr>
              <a:tr h="423801">
                <a:tc>
                  <a:txBody>
                    <a:bodyPr/>
                    <a:lstStyle/>
                    <a:p>
                      <a:pPr>
                        <a:lnSpc>
                          <a:spcPct val="150000"/>
                        </a:lnSpc>
                        <a:spcAft>
                          <a:spcPts val="0"/>
                        </a:spcAft>
                      </a:pPr>
                      <a:r>
                        <a:rPr lang="es-EC" sz="1100">
                          <a:effectLst/>
                        </a:rPr>
                        <a:t>Resultados integrales del año, neto de impuestos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tc>
                <a:tc>
                  <a:txBody>
                    <a:bodyPr/>
                    <a:lstStyle/>
                    <a:p>
                      <a:pPr algn="r">
                        <a:lnSpc>
                          <a:spcPct val="150000"/>
                        </a:lnSpc>
                        <a:spcAft>
                          <a:spcPts val="0"/>
                        </a:spcAft>
                      </a:pPr>
                      <a:r>
                        <a:rPr lang="es-EC" sz="1100" dirty="0">
                          <a:effectLst/>
                        </a:rPr>
                        <a:t>       3,243,881.00 </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072" marR="51072" marT="0" marB="0" anchor="ctr"/>
                </a:tc>
                <a:extLst>
                  <a:ext uri="{0D108BD9-81ED-4DB2-BD59-A6C34878D82A}">
                    <a16:rowId xmlns:a16="http://schemas.microsoft.com/office/drawing/2014/main" val="3580115397"/>
                  </a:ext>
                </a:extLst>
              </a:tr>
            </a:tbl>
          </a:graphicData>
        </a:graphic>
      </p:graphicFrame>
    </p:spTree>
    <p:extLst>
      <p:ext uri="{BB962C8B-B14F-4D97-AF65-F5344CB8AC3E}">
        <p14:creationId xmlns:p14="http://schemas.microsoft.com/office/powerpoint/2010/main" val="213975111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108</TotalTime>
  <Words>1518</Words>
  <Application>Microsoft Office PowerPoint</Application>
  <PresentationFormat>Panorámica</PresentationFormat>
  <Paragraphs>334</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Cambria Math</vt:lpstr>
      <vt:lpstr>Times New Roman</vt:lpstr>
      <vt:lpstr>Trebuchet MS</vt:lpstr>
      <vt:lpstr>Wingdings 3</vt:lpstr>
      <vt:lpstr>Faceta</vt:lpstr>
      <vt:lpstr>IMPACTO DE ABSORBER EL COSTO FINANCIERO DE LOS COBROS CON TARJETAS DE CRÉDITO EN EL CAPITAL DE TRABAJO DEL SECTOR TURISTICO</vt:lpstr>
      <vt:lpstr>Problema de investigación</vt:lpstr>
      <vt:lpstr>Objetivos</vt:lpstr>
      <vt:lpstr>Hipótesis</vt:lpstr>
      <vt:lpstr>Marco Teórico</vt:lpstr>
      <vt:lpstr>Metodología</vt:lpstr>
      <vt:lpstr>Instrumentos de recolección de datos </vt:lpstr>
      <vt:lpstr>Validación</vt:lpstr>
      <vt:lpstr>Base de datos</vt:lpstr>
      <vt:lpstr>Base de datos</vt:lpstr>
      <vt:lpstr>Resultados </vt:lpstr>
      <vt:lpstr>Resultados</vt:lpstr>
      <vt:lpstr>Conclusiones</vt:lpstr>
      <vt:lpstr>Recomendaciones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IMPACTO DE ABSORBER EL COSTO FINANCIERO DE LOS COBROS CON TARJETAS DE CRÉDITO EN EL CAPITAL DE TRABAJO DEL SECTOR TURISTICO</dc:title>
  <dc:creator>Gabriel Ortiz</dc:creator>
  <cp:lastModifiedBy>Gabriel Ortiz</cp:lastModifiedBy>
  <cp:revision>14</cp:revision>
  <dcterms:created xsi:type="dcterms:W3CDTF">2021-04-15T00:09:31Z</dcterms:created>
  <dcterms:modified xsi:type="dcterms:W3CDTF">2021-04-23T19:44:33Z</dcterms:modified>
</cp:coreProperties>
</file>