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sldIdLst>
    <p:sldId id="266" r:id="rId2"/>
    <p:sldId id="269" r:id="rId3"/>
    <p:sldId id="285" r:id="rId4"/>
    <p:sldId id="267" r:id="rId5"/>
    <p:sldId id="273" r:id="rId6"/>
    <p:sldId id="270" r:id="rId7"/>
    <p:sldId id="286" r:id="rId8"/>
    <p:sldId id="287" r:id="rId9"/>
    <p:sldId id="288" r:id="rId10"/>
    <p:sldId id="289" r:id="rId11"/>
    <p:sldId id="291" r:id="rId12"/>
    <p:sldId id="274" r:id="rId13"/>
    <p:sldId id="271" r:id="rId14"/>
    <p:sldId id="276" r:id="rId15"/>
    <p:sldId id="277" r:id="rId16"/>
    <p:sldId id="275" r:id="rId17"/>
    <p:sldId id="295" r:id="rId18"/>
    <p:sldId id="292" r:id="rId19"/>
    <p:sldId id="293" r:id="rId20"/>
    <p:sldId id="278" r:id="rId21"/>
    <p:sldId id="279" r:id="rId22"/>
    <p:sldId id="280" r:id="rId23"/>
    <p:sldId id="281" r:id="rId24"/>
    <p:sldId id="283" r:id="rId25"/>
    <p:sldId id="282" r:id="rId26"/>
    <p:sldId id="294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0" autoAdjust="0"/>
    <p:restoredTop sz="94415" autoAdjust="0"/>
  </p:normalViewPr>
  <p:slideViewPr>
    <p:cSldViewPr snapToGrid="0">
      <p:cViewPr>
        <p:scale>
          <a:sx n="60" d="100"/>
          <a:sy n="60" d="100"/>
        </p:scale>
        <p:origin x="-38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ESPE\DATOS%20PARA%20ANALISIS%20(Recuperado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ESPE\DATOS%20PARA%20ANALISIS%20(Recuperado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ESPE\DATOS%20PARA%20ANALISIS%20(Recuper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noProof="0"/>
            </a:pPr>
            <a:r>
              <a:rPr lang="es-ES" noProof="0"/>
              <a:t>Evolución</a:t>
            </a:r>
            <a:r>
              <a:rPr lang="es-ES" baseline="0" noProof="0"/>
              <a:t> tasa de morosidad segmento 1</a:t>
            </a:r>
            <a:endParaRPr lang="es-ES" noProof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Hoja2!$A$135</c:f>
              <c:strCache>
                <c:ptCount val="1"/>
                <c:pt idx="0">
                  <c:v>COMERCIAL</c:v>
                </c:pt>
              </c:strCache>
            </c:strRef>
          </c:tx>
          <c:spPr>
            <a:ln w="34925">
              <a:solidFill>
                <a:schemeClr val="tx2">
                  <a:alpha val="96000"/>
                </a:schemeClr>
              </a:solidFill>
            </a:ln>
          </c:spPr>
          <c:marker>
            <c:symbol val="none"/>
          </c:marker>
          <c:cat>
            <c:numRef>
              <c:f>Hoja2!$B$134:$G$134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Hoja2!$B$135:$G$135</c:f>
              <c:numCache>
                <c:formatCode>0.00%</c:formatCode>
                <c:ptCount val="6"/>
                <c:pt idx="0">
                  <c:v>8.1723446214401252E-2</c:v>
                </c:pt>
                <c:pt idx="1">
                  <c:v>6.834316110441796E-2</c:v>
                </c:pt>
                <c:pt idx="2">
                  <c:v>0.13837155664415132</c:v>
                </c:pt>
                <c:pt idx="3">
                  <c:v>0.12648694550296116</c:v>
                </c:pt>
                <c:pt idx="4">
                  <c:v>7.6170837115829504E-2</c:v>
                </c:pt>
                <c:pt idx="5">
                  <c:v>6.6828151631405763E-2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Hoja2!$A$136</c:f>
              <c:strCache>
                <c:ptCount val="1"/>
                <c:pt idx="0">
                  <c:v>CONSUMO PRIORITARIO</c:v>
                </c:pt>
              </c:strCache>
            </c:strRef>
          </c:tx>
          <c:spPr>
            <a:ln w="3492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Hoja2!$B$134:$G$134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Hoja2!$B$136:$G$136</c:f>
              <c:numCache>
                <c:formatCode>0.00%</c:formatCode>
                <c:ptCount val="6"/>
                <c:pt idx="0">
                  <c:v>2.7505282370421089E-2</c:v>
                </c:pt>
                <c:pt idx="1">
                  <c:v>3.3310410181922427E-2</c:v>
                </c:pt>
                <c:pt idx="2">
                  <c:v>6.4187834985874062E-2</c:v>
                </c:pt>
                <c:pt idx="3">
                  <c:v>6.1754698706035081E-2</c:v>
                </c:pt>
                <c:pt idx="4">
                  <c:v>4.2697746321676479E-2</c:v>
                </c:pt>
                <c:pt idx="5">
                  <c:v>3.5661396395420562E-2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Hoja2!$A$137</c:f>
              <c:strCache>
                <c:ptCount val="1"/>
                <c:pt idx="0">
                  <c:v>MICROCREDITO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Hoja2!$B$134:$G$134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Hoja2!$B$137:$G$137</c:f>
              <c:numCache>
                <c:formatCode>0.00%</c:formatCode>
                <c:ptCount val="6"/>
                <c:pt idx="0">
                  <c:v>4.0162690861248983E-2</c:v>
                </c:pt>
                <c:pt idx="1">
                  <c:v>5.1095246179245407E-2</c:v>
                </c:pt>
                <c:pt idx="2">
                  <c:v>0.10227156968191368</c:v>
                </c:pt>
                <c:pt idx="3">
                  <c:v>0.11505694542142848</c:v>
                </c:pt>
                <c:pt idx="4">
                  <c:v>7.5940315230324823E-2</c:v>
                </c:pt>
                <c:pt idx="5">
                  <c:v>6.8967479289859537E-2</c:v>
                </c:pt>
              </c:numCache>
            </c:numRef>
          </c:val>
          <c:smooth val="0"/>
        </c:ser>
        <c:ser>
          <c:idx val="7"/>
          <c:order val="3"/>
          <c:tx>
            <c:strRef>
              <c:f>Hoja2!$A$138</c:f>
              <c:strCache>
                <c:ptCount val="1"/>
                <c:pt idx="0">
                  <c:v>MOROSIDAD TOTAL</c:v>
                </c:pt>
              </c:strCache>
            </c:strRef>
          </c:tx>
          <c:spPr>
            <a:ln w="3492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Hoja2!$B$134:$G$134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Hoja2!$B$138:$G$138</c:f>
              <c:numCache>
                <c:formatCode>0.00%</c:formatCode>
                <c:ptCount val="6"/>
                <c:pt idx="0">
                  <c:v>3.6400000000000002E-2</c:v>
                </c:pt>
                <c:pt idx="1">
                  <c:v>4.2125420027590892E-2</c:v>
                </c:pt>
                <c:pt idx="2">
                  <c:v>8.309043036060676E-2</c:v>
                </c:pt>
                <c:pt idx="3">
                  <c:v>8.4909873684711271E-2</c:v>
                </c:pt>
                <c:pt idx="4">
                  <c:v>5.6733048899515172E-2</c:v>
                </c:pt>
                <c:pt idx="5">
                  <c:v>4.9402090261215517E-2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85408"/>
        <c:axId val="64910080"/>
      </c:lineChart>
      <c:dateAx>
        <c:axId val="647854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64910080"/>
        <c:crosses val="autoZero"/>
        <c:auto val="1"/>
        <c:lblOffset val="100"/>
        <c:baseTimeUnit val="months"/>
      </c:dateAx>
      <c:valAx>
        <c:axId val="64910080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64785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Evolución</a:t>
            </a:r>
            <a:r>
              <a:rPr lang="en-US" baseline="0"/>
              <a:t> tasa de morosidad segmento 2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Hoja2!$A$129</c:f>
              <c:strCache>
                <c:ptCount val="1"/>
                <c:pt idx="0">
                  <c:v>CONSUMO PRIORITARIO 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Hoja2!$B$128:$G$128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Hoja2!$B$129:$G$129</c:f>
              <c:numCache>
                <c:formatCode>0.00%</c:formatCode>
                <c:ptCount val="6"/>
                <c:pt idx="0">
                  <c:v>1.9131364359723884E-2</c:v>
                </c:pt>
                <c:pt idx="1">
                  <c:v>2.0435437944733351E-2</c:v>
                </c:pt>
                <c:pt idx="2">
                  <c:v>3.3361096799988256E-2</c:v>
                </c:pt>
                <c:pt idx="3">
                  <c:v>6.3043543587071538E-2</c:v>
                </c:pt>
                <c:pt idx="4">
                  <c:v>4.7927125175273887E-2</c:v>
                </c:pt>
                <c:pt idx="5">
                  <c:v>3.4206436495352058E-2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Hoja2!$A$130</c:f>
              <c:strCache>
                <c:ptCount val="1"/>
                <c:pt idx="0">
                  <c:v> MICROCREDITO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Hoja2!$B$128:$G$128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Hoja2!$B$130:$G$130</c:f>
              <c:numCache>
                <c:formatCode>0.00%</c:formatCode>
                <c:ptCount val="6"/>
                <c:pt idx="0">
                  <c:v>1.6227928668263971E-2</c:v>
                </c:pt>
                <c:pt idx="1">
                  <c:v>1.9840333013744469E-2</c:v>
                </c:pt>
                <c:pt idx="2">
                  <c:v>2.995109001327188E-2</c:v>
                </c:pt>
                <c:pt idx="3">
                  <c:v>3.3442763355376104E-2</c:v>
                </c:pt>
                <c:pt idx="4">
                  <c:v>2.1553505391581712E-2</c:v>
                </c:pt>
                <c:pt idx="5">
                  <c:v>1.5546349997433448E-2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Hoja2!$A$131</c:f>
              <c:strCache>
                <c:ptCount val="1"/>
                <c:pt idx="0">
                  <c:v>CONSUMO ORDINARIO</c:v>
                </c:pt>
              </c:strCache>
            </c:strRef>
          </c:tx>
          <c:spPr>
            <a:ln w="34925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Hoja2!$B$128:$G$128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Hoja2!$B$131:$G$131</c:f>
              <c:numCache>
                <c:formatCode>0.00%</c:formatCode>
                <c:ptCount val="6"/>
                <c:pt idx="0">
                  <c:v>3.1348544723979431E-3</c:v>
                </c:pt>
                <c:pt idx="1">
                  <c:v>3.87727549938478E-3</c:v>
                </c:pt>
                <c:pt idx="2">
                  <c:v>1.3240535484139032E-2</c:v>
                </c:pt>
                <c:pt idx="3">
                  <c:v>9.2965899981929268E-3</c:v>
                </c:pt>
                <c:pt idx="4">
                  <c:v>8.8623071027535458E-2</c:v>
                </c:pt>
                <c:pt idx="5">
                  <c:v>1.7399791753148059E-2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Hoja2!$A$132</c:f>
              <c:strCache>
                <c:ptCount val="1"/>
                <c:pt idx="0">
                  <c:v>MOROSIDAD TOTAL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Hoja2!$B$128:$G$128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Hoja2!$B$132:$G$132</c:f>
              <c:numCache>
                <c:formatCode>0.00%</c:formatCode>
                <c:ptCount val="6"/>
                <c:pt idx="0">
                  <c:v>1.8491397526830183E-2</c:v>
                </c:pt>
                <c:pt idx="1">
                  <c:v>2.0250772096020182E-2</c:v>
                </c:pt>
                <c:pt idx="2">
                  <c:v>3.3822540552296082E-2</c:v>
                </c:pt>
                <c:pt idx="3">
                  <c:v>6.4117207648635238E-2</c:v>
                </c:pt>
                <c:pt idx="4">
                  <c:v>4.7606956474609961E-2</c:v>
                </c:pt>
                <c:pt idx="5">
                  <c:v>3.394552242326173E-2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14784"/>
        <c:axId val="65020672"/>
      </c:lineChart>
      <c:dateAx>
        <c:axId val="650147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65020672"/>
        <c:crosses val="autoZero"/>
        <c:auto val="1"/>
        <c:lblOffset val="100"/>
        <c:baseTimeUnit val="months"/>
      </c:dateAx>
      <c:valAx>
        <c:axId val="6502067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65014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u="none" strike="noStrike" baseline="0">
                <a:effectLst/>
              </a:rPr>
              <a:t>Evolución tasa de morosidad segmento 3</a:t>
            </a:r>
            <a:endParaRPr lang="es-E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290089972533804"/>
          <c:y val="0.21880719254807979"/>
          <c:w val="0.52615547015559927"/>
          <c:h val="0.67593668408606389"/>
        </c:manualLayout>
      </c:layout>
      <c:lineChart>
        <c:grouping val="standard"/>
        <c:varyColors val="0"/>
        <c:ser>
          <c:idx val="0"/>
          <c:order val="0"/>
          <c:tx>
            <c:strRef>
              <c:f>Hoja2!$A$118</c:f>
              <c:strCache>
                <c:ptCount val="1"/>
                <c:pt idx="0">
                  <c:v>CONSUMO PRIORITARIO 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Hoja2!$B$117:$G$117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Hoja2!$B$118:$G$118</c:f>
              <c:numCache>
                <c:formatCode>0.00%</c:formatCode>
                <c:ptCount val="6"/>
                <c:pt idx="0">
                  <c:v>4.6472182011290858E-2</c:v>
                </c:pt>
                <c:pt idx="1">
                  <c:v>6.0802184381762596E-2</c:v>
                </c:pt>
                <c:pt idx="2">
                  <c:v>0.10421463881742034</c:v>
                </c:pt>
                <c:pt idx="3">
                  <c:v>0.13746769267131601</c:v>
                </c:pt>
                <c:pt idx="4">
                  <c:v>0.10685363675926307</c:v>
                </c:pt>
                <c:pt idx="5">
                  <c:v>9.8226289924736657E-2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Hoja2!$A$119</c:f>
              <c:strCache>
                <c:ptCount val="1"/>
                <c:pt idx="0">
                  <c:v> MICROCREDITO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Hoja2!$B$117:$G$117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Hoja2!$B$119:$G$119</c:f>
              <c:numCache>
                <c:formatCode>0.00%</c:formatCode>
                <c:ptCount val="6"/>
                <c:pt idx="0">
                  <c:v>7.5734174911964783E-2</c:v>
                </c:pt>
                <c:pt idx="1">
                  <c:v>8.9389513662091705E-2</c:v>
                </c:pt>
                <c:pt idx="2">
                  <c:v>0.15993989182400101</c:v>
                </c:pt>
                <c:pt idx="3">
                  <c:v>0.19416548136637854</c:v>
                </c:pt>
                <c:pt idx="4">
                  <c:v>0.16505191144518322</c:v>
                </c:pt>
                <c:pt idx="5">
                  <c:v>0.15227691394157475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Hoja2!$A$120</c:f>
              <c:strCache>
                <c:ptCount val="1"/>
                <c:pt idx="0">
                  <c:v>CONSUMO ORDINARIO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Hoja2!$B$117:$G$117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Hoja2!$B$120:$G$120</c:f>
              <c:numCache>
                <c:formatCode>0.00%</c:formatCode>
                <c:ptCount val="6"/>
                <c:pt idx="0">
                  <c:v>5.8328438607932699E-3</c:v>
                </c:pt>
                <c:pt idx="1">
                  <c:v>5.5922988319302867E-3</c:v>
                </c:pt>
                <c:pt idx="2">
                  <c:v>1.3235726221318434E-2</c:v>
                </c:pt>
                <c:pt idx="3">
                  <c:v>1.1069359698779353E-2</c:v>
                </c:pt>
                <c:pt idx="4">
                  <c:v>8.4907890453519066E-3</c:v>
                </c:pt>
                <c:pt idx="5">
                  <c:v>8.0078903677067593E-3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Hoja2!$A$121</c:f>
              <c:strCache>
                <c:ptCount val="1"/>
                <c:pt idx="0">
                  <c:v>MOROSIDAD DE LA CARTERA TOTAL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Hoja2!$B$117:$G$117</c:f>
              <c:numCache>
                <c:formatCode>mmm\-yy</c:formatCode>
                <c:ptCount val="6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</c:numCache>
            </c:numRef>
          </c:cat>
          <c:val>
            <c:numRef>
              <c:f>Hoja2!$B$121:$G$121</c:f>
              <c:numCache>
                <c:formatCode>0.00%</c:formatCode>
                <c:ptCount val="6"/>
                <c:pt idx="0">
                  <c:v>5.9110066546180541E-2</c:v>
                </c:pt>
                <c:pt idx="1">
                  <c:v>7.9783180874427914E-2</c:v>
                </c:pt>
                <c:pt idx="2">
                  <c:v>0.14400868642863682</c:v>
                </c:pt>
                <c:pt idx="3">
                  <c:v>0.18286737316898607</c:v>
                </c:pt>
                <c:pt idx="4">
                  <c:v>0.15930945166597629</c:v>
                </c:pt>
                <c:pt idx="5">
                  <c:v>0.15483033236740312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55744"/>
        <c:axId val="65061632"/>
      </c:lineChart>
      <c:dateAx>
        <c:axId val="650557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65061632"/>
        <c:crosses val="autoZero"/>
        <c:auto val="1"/>
        <c:lblOffset val="100"/>
        <c:baseTimeUnit val="months"/>
      </c:dateAx>
      <c:valAx>
        <c:axId val="65061632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65055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8FBB2-DE8D-4426-836B-C29E7BC43140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1180421-9E52-4717-98A4-439D905A48E3}">
      <dgm:prSet phldrT="[Texto]"/>
      <dgm:spPr/>
      <dgm:t>
        <a:bodyPr/>
        <a:lstStyle/>
        <a:p>
          <a:r>
            <a:rPr lang="es-EC" b="1" dirty="0"/>
            <a:t>OBJETIVO GENERAL</a:t>
          </a:r>
        </a:p>
      </dgm:t>
    </dgm:pt>
    <dgm:pt modelId="{9EDFF015-88F9-41A6-9604-CA453D3DBF92}" type="parTrans" cxnId="{EF5EB089-730E-4B43-8DD2-4E874F28CC12}">
      <dgm:prSet/>
      <dgm:spPr/>
      <dgm:t>
        <a:bodyPr/>
        <a:lstStyle/>
        <a:p>
          <a:endParaRPr lang="es-EC"/>
        </a:p>
      </dgm:t>
    </dgm:pt>
    <dgm:pt modelId="{10D1B658-BDA8-4716-8C42-F269BB0839F6}" type="sibTrans" cxnId="{EF5EB089-730E-4B43-8DD2-4E874F28CC12}">
      <dgm:prSet/>
      <dgm:spPr/>
      <dgm:t>
        <a:bodyPr/>
        <a:lstStyle/>
        <a:p>
          <a:endParaRPr lang="es-EC"/>
        </a:p>
      </dgm:t>
    </dgm:pt>
    <dgm:pt modelId="{420A6BAA-1655-44D4-A6CB-7498A076A109}">
      <dgm:prSet phldrT="[Texto]"/>
      <dgm:spPr/>
      <dgm:t>
        <a:bodyPr/>
        <a:lstStyle/>
        <a:p>
          <a:r>
            <a:rPr lang="es-EC" dirty="0"/>
            <a:t>Analizar la incidencia del diferimiento de créditos en la liquidez de las cooperativas de ahorro y crédito de la ciudad de Loja, al cierre del primer semestre del 2020.</a:t>
          </a:r>
        </a:p>
      </dgm:t>
    </dgm:pt>
    <dgm:pt modelId="{B5FD271F-62CF-4410-A227-3614D942B39F}" type="parTrans" cxnId="{4FF501B7-E88D-4936-A4B8-20315109DEAD}">
      <dgm:prSet/>
      <dgm:spPr/>
      <dgm:t>
        <a:bodyPr/>
        <a:lstStyle/>
        <a:p>
          <a:endParaRPr lang="es-EC"/>
        </a:p>
      </dgm:t>
    </dgm:pt>
    <dgm:pt modelId="{532685FF-F3D0-4858-8828-E750EB61D7E8}" type="sibTrans" cxnId="{4FF501B7-E88D-4936-A4B8-20315109DEAD}">
      <dgm:prSet/>
      <dgm:spPr/>
      <dgm:t>
        <a:bodyPr/>
        <a:lstStyle/>
        <a:p>
          <a:endParaRPr lang="es-EC"/>
        </a:p>
      </dgm:t>
    </dgm:pt>
    <dgm:pt modelId="{2E0E9286-FF5F-43AC-ACD3-B2A785572489}">
      <dgm:prSet phldrT="[Texto]"/>
      <dgm:spPr/>
      <dgm:t>
        <a:bodyPr/>
        <a:lstStyle/>
        <a:p>
          <a:r>
            <a:rPr lang="es-EC" b="1" dirty="0"/>
            <a:t>OBJETIVOS ESPECÍFICOS</a:t>
          </a:r>
        </a:p>
      </dgm:t>
    </dgm:pt>
    <dgm:pt modelId="{858C41ED-F2A2-4423-BAB5-61B24F4FFA6B}" type="parTrans" cxnId="{D7AD30E8-C1AD-4637-9CB0-E1D76990A45D}">
      <dgm:prSet/>
      <dgm:spPr/>
      <dgm:t>
        <a:bodyPr/>
        <a:lstStyle/>
        <a:p>
          <a:endParaRPr lang="es-EC"/>
        </a:p>
      </dgm:t>
    </dgm:pt>
    <dgm:pt modelId="{C95C32A1-8D56-498F-9091-959F276954AF}" type="sibTrans" cxnId="{D7AD30E8-C1AD-4637-9CB0-E1D76990A45D}">
      <dgm:prSet/>
      <dgm:spPr/>
      <dgm:t>
        <a:bodyPr/>
        <a:lstStyle/>
        <a:p>
          <a:endParaRPr lang="es-EC"/>
        </a:p>
      </dgm:t>
    </dgm:pt>
    <dgm:pt modelId="{BBB75881-8B5C-4701-B4EA-EC46EAD2F204}">
      <dgm:prSet phldrT="[Texto]" custT="1"/>
      <dgm:spPr/>
      <dgm:t>
        <a:bodyPr/>
        <a:lstStyle/>
        <a:p>
          <a:pPr algn="just"/>
          <a:r>
            <a:rPr lang="es-EC" sz="2200" dirty="0"/>
            <a:t>Evaluar la situación financiera de las cooperativas de ahorro y crédito en el periodo de estudio a través de indicadores.</a:t>
          </a:r>
        </a:p>
      </dgm:t>
    </dgm:pt>
    <dgm:pt modelId="{EFD99B95-6879-4084-B9FB-6CA2270DD75F}" type="parTrans" cxnId="{3EDC4803-9D58-4E6D-A552-F3212204A373}">
      <dgm:prSet/>
      <dgm:spPr/>
      <dgm:t>
        <a:bodyPr/>
        <a:lstStyle/>
        <a:p>
          <a:endParaRPr lang="es-EC"/>
        </a:p>
      </dgm:t>
    </dgm:pt>
    <dgm:pt modelId="{4B6CF04F-9C8E-496D-8AEF-71CEA56F084B}" type="sibTrans" cxnId="{3EDC4803-9D58-4E6D-A552-F3212204A373}">
      <dgm:prSet/>
      <dgm:spPr/>
      <dgm:t>
        <a:bodyPr/>
        <a:lstStyle/>
        <a:p>
          <a:endParaRPr lang="es-EC"/>
        </a:p>
      </dgm:t>
    </dgm:pt>
    <dgm:pt modelId="{DEE5AE60-B3E5-437B-B80E-53A5179795DC}">
      <dgm:prSet custT="1"/>
      <dgm:spPr/>
      <dgm:t>
        <a:bodyPr/>
        <a:lstStyle/>
        <a:p>
          <a:pPr algn="just"/>
          <a:r>
            <a:rPr lang="es-EC" sz="2200" dirty="0"/>
            <a:t>Revisar las resoluciones emitidas por la Junta </a:t>
          </a:r>
          <a:r>
            <a:rPr lang="es-EC" sz="2200" dirty="0" smtClean="0"/>
            <a:t>de Política </a:t>
          </a:r>
          <a:r>
            <a:rPr lang="es-EC" sz="2200" dirty="0"/>
            <a:t>y Regulación Monetaria y Financiera aprobadas durante el período de </a:t>
          </a:r>
          <a:r>
            <a:rPr lang="es-EC" sz="2200" dirty="0" smtClean="0"/>
            <a:t>estudio, </a:t>
          </a:r>
          <a:r>
            <a:rPr lang="es-EC" sz="2200" dirty="0"/>
            <a:t>para relacionarlas con las adoptadas </a:t>
          </a:r>
          <a:r>
            <a:rPr lang="es-EC" sz="2200" dirty="0" smtClean="0"/>
            <a:t>en </a:t>
          </a:r>
          <a:r>
            <a:rPr lang="es-EC" sz="2200" dirty="0"/>
            <a:t>las cooperativas de ahorro y crédito. </a:t>
          </a:r>
        </a:p>
      </dgm:t>
    </dgm:pt>
    <dgm:pt modelId="{BF33C004-1378-4100-AC1F-98E738FF5932}" type="parTrans" cxnId="{7036FFF1-C6A4-4820-9DFE-1A83F8BC8025}">
      <dgm:prSet/>
      <dgm:spPr/>
      <dgm:t>
        <a:bodyPr/>
        <a:lstStyle/>
        <a:p>
          <a:endParaRPr lang="es-EC"/>
        </a:p>
      </dgm:t>
    </dgm:pt>
    <dgm:pt modelId="{1B98EBA4-F892-4809-86D3-4B18361D1B5B}" type="sibTrans" cxnId="{7036FFF1-C6A4-4820-9DFE-1A83F8BC8025}">
      <dgm:prSet/>
      <dgm:spPr/>
      <dgm:t>
        <a:bodyPr/>
        <a:lstStyle/>
        <a:p>
          <a:endParaRPr lang="es-EC"/>
        </a:p>
      </dgm:t>
    </dgm:pt>
    <dgm:pt modelId="{6C196FFA-31DA-4318-AF9A-866F621F3BEB}">
      <dgm:prSet custT="1"/>
      <dgm:spPr/>
      <dgm:t>
        <a:bodyPr/>
        <a:lstStyle/>
        <a:p>
          <a:pPr algn="just"/>
          <a:r>
            <a:rPr lang="es-EC" sz="2200" dirty="0"/>
            <a:t>Describir los tipos de créditos de las cooperativas de ahorro y crédito para determinar cuáles han tenido mayores solicitudes de diferimientos.</a:t>
          </a:r>
        </a:p>
      </dgm:t>
    </dgm:pt>
    <dgm:pt modelId="{4F1DE84C-FF27-447C-8796-C2A4E03D8DA1}" type="parTrans" cxnId="{7D579BA3-D7EA-479B-9078-579B1F7CA7C3}">
      <dgm:prSet/>
      <dgm:spPr/>
      <dgm:t>
        <a:bodyPr/>
        <a:lstStyle/>
        <a:p>
          <a:endParaRPr lang="es-EC"/>
        </a:p>
      </dgm:t>
    </dgm:pt>
    <dgm:pt modelId="{94BD81D1-FDD2-44B9-B2E0-B469B6C5819B}" type="sibTrans" cxnId="{7D579BA3-D7EA-479B-9078-579B1F7CA7C3}">
      <dgm:prSet/>
      <dgm:spPr/>
      <dgm:t>
        <a:bodyPr/>
        <a:lstStyle/>
        <a:p>
          <a:endParaRPr lang="es-EC"/>
        </a:p>
      </dgm:t>
    </dgm:pt>
    <dgm:pt modelId="{638919D2-FB39-4A0E-8E56-2CF31934C520}">
      <dgm:prSet custT="1"/>
      <dgm:spPr/>
      <dgm:t>
        <a:bodyPr/>
        <a:lstStyle/>
        <a:p>
          <a:pPr algn="just"/>
          <a:r>
            <a:rPr lang="es-EC" sz="2200" dirty="0"/>
            <a:t>Determinar los efectos de los diferimientos de créditos, </a:t>
          </a:r>
          <a:r>
            <a:rPr lang="es-EC" sz="2200" dirty="0" smtClean="0"/>
            <a:t>en la cartera de créditos y la liquidez de las </a:t>
          </a:r>
          <a:r>
            <a:rPr lang="es-EC" sz="2200" dirty="0"/>
            <a:t>cooperativas de ahorro y crédito.</a:t>
          </a:r>
        </a:p>
      </dgm:t>
    </dgm:pt>
    <dgm:pt modelId="{7DC6DD03-5291-41C2-9CD3-27743C7DCEE6}" type="parTrans" cxnId="{728AC1BD-C916-4E31-93D9-9C461F2341AA}">
      <dgm:prSet/>
      <dgm:spPr/>
      <dgm:t>
        <a:bodyPr/>
        <a:lstStyle/>
        <a:p>
          <a:endParaRPr lang="es-EC"/>
        </a:p>
      </dgm:t>
    </dgm:pt>
    <dgm:pt modelId="{E3635734-C624-4B74-BCB0-383C2A76D839}" type="sibTrans" cxnId="{728AC1BD-C916-4E31-93D9-9C461F2341AA}">
      <dgm:prSet/>
      <dgm:spPr/>
      <dgm:t>
        <a:bodyPr/>
        <a:lstStyle/>
        <a:p>
          <a:endParaRPr lang="es-EC"/>
        </a:p>
      </dgm:t>
    </dgm:pt>
    <dgm:pt modelId="{0A44290E-A64F-410A-A4E4-6733EDE3D18F}" type="pres">
      <dgm:prSet presAssocID="{5218FBB2-DE8D-4426-836B-C29E7BC431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3D5229-C22A-47A5-9695-5CC624BF7C5D}" type="pres">
      <dgm:prSet presAssocID="{F1180421-9E52-4717-98A4-439D905A48E3}" presName="composite" presStyleCnt="0"/>
      <dgm:spPr/>
    </dgm:pt>
    <dgm:pt modelId="{E719F8D0-86DC-4FD9-9235-E81FC5735940}" type="pres">
      <dgm:prSet presAssocID="{F1180421-9E52-4717-98A4-439D905A48E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1570E1-ABE5-478D-9AB2-1C07519B427B}" type="pres">
      <dgm:prSet presAssocID="{F1180421-9E52-4717-98A4-439D905A48E3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F125F-99E4-4EE3-8862-898422E2B264}" type="pres">
      <dgm:prSet presAssocID="{10D1B658-BDA8-4716-8C42-F269BB0839F6}" presName="sp" presStyleCnt="0"/>
      <dgm:spPr/>
    </dgm:pt>
    <dgm:pt modelId="{180C4769-3589-4A71-99F2-29EDEEFEDDE4}" type="pres">
      <dgm:prSet presAssocID="{2E0E9286-FF5F-43AC-ACD3-B2A785572489}" presName="composite" presStyleCnt="0"/>
      <dgm:spPr/>
    </dgm:pt>
    <dgm:pt modelId="{538CF915-31A9-4AD3-B9F8-3D7F0339941F}" type="pres">
      <dgm:prSet presAssocID="{2E0E9286-FF5F-43AC-ACD3-B2A78557248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70AC7D-0DDC-40CC-AF22-A65CEBF35BA0}" type="pres">
      <dgm:prSet presAssocID="{2E0E9286-FF5F-43AC-ACD3-B2A785572489}" presName="descendantText" presStyleLbl="alignAcc1" presStyleIdx="1" presStyleCnt="2" custScaleX="96795" custScaleY="2288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F0C315-CB68-4093-9008-1ADC1604458E}" type="presOf" srcId="{F1180421-9E52-4717-98A4-439D905A48E3}" destId="{E719F8D0-86DC-4FD9-9235-E81FC5735940}" srcOrd="0" destOrd="0" presId="urn:microsoft.com/office/officeart/2005/8/layout/chevron2"/>
    <dgm:cxn modelId="{3EDC4803-9D58-4E6D-A552-F3212204A373}" srcId="{2E0E9286-FF5F-43AC-ACD3-B2A785572489}" destId="{BBB75881-8B5C-4701-B4EA-EC46EAD2F204}" srcOrd="0" destOrd="0" parTransId="{EFD99B95-6879-4084-B9FB-6CA2270DD75F}" sibTransId="{4B6CF04F-9C8E-496D-8AEF-71CEA56F084B}"/>
    <dgm:cxn modelId="{7D579BA3-D7EA-479B-9078-579B1F7CA7C3}" srcId="{2E0E9286-FF5F-43AC-ACD3-B2A785572489}" destId="{6C196FFA-31DA-4318-AF9A-866F621F3BEB}" srcOrd="2" destOrd="0" parTransId="{4F1DE84C-FF27-447C-8796-C2A4E03D8DA1}" sibTransId="{94BD81D1-FDD2-44B9-B2E0-B469B6C5819B}"/>
    <dgm:cxn modelId="{A0507557-5E5B-463D-8031-5499240405A9}" type="presOf" srcId="{BBB75881-8B5C-4701-B4EA-EC46EAD2F204}" destId="{8770AC7D-0DDC-40CC-AF22-A65CEBF35BA0}" srcOrd="0" destOrd="0" presId="urn:microsoft.com/office/officeart/2005/8/layout/chevron2"/>
    <dgm:cxn modelId="{D7AD30E8-C1AD-4637-9CB0-E1D76990A45D}" srcId="{5218FBB2-DE8D-4426-836B-C29E7BC43140}" destId="{2E0E9286-FF5F-43AC-ACD3-B2A785572489}" srcOrd="1" destOrd="0" parTransId="{858C41ED-F2A2-4423-BAB5-61B24F4FFA6B}" sibTransId="{C95C32A1-8D56-498F-9091-959F276954AF}"/>
    <dgm:cxn modelId="{7036FFF1-C6A4-4820-9DFE-1A83F8BC8025}" srcId="{2E0E9286-FF5F-43AC-ACD3-B2A785572489}" destId="{DEE5AE60-B3E5-437B-B80E-53A5179795DC}" srcOrd="1" destOrd="0" parTransId="{BF33C004-1378-4100-AC1F-98E738FF5932}" sibTransId="{1B98EBA4-F892-4809-86D3-4B18361D1B5B}"/>
    <dgm:cxn modelId="{F5B0754E-DD34-4E0A-AE0D-50A53F03AC67}" type="presOf" srcId="{638919D2-FB39-4A0E-8E56-2CF31934C520}" destId="{8770AC7D-0DDC-40CC-AF22-A65CEBF35BA0}" srcOrd="0" destOrd="3" presId="urn:microsoft.com/office/officeart/2005/8/layout/chevron2"/>
    <dgm:cxn modelId="{EF5EB089-730E-4B43-8DD2-4E874F28CC12}" srcId="{5218FBB2-DE8D-4426-836B-C29E7BC43140}" destId="{F1180421-9E52-4717-98A4-439D905A48E3}" srcOrd="0" destOrd="0" parTransId="{9EDFF015-88F9-41A6-9604-CA453D3DBF92}" sibTransId="{10D1B658-BDA8-4716-8C42-F269BB0839F6}"/>
    <dgm:cxn modelId="{7735C3CF-832A-4CC1-A0E4-53DC612BED19}" type="presOf" srcId="{2E0E9286-FF5F-43AC-ACD3-B2A785572489}" destId="{538CF915-31A9-4AD3-B9F8-3D7F0339941F}" srcOrd="0" destOrd="0" presId="urn:microsoft.com/office/officeart/2005/8/layout/chevron2"/>
    <dgm:cxn modelId="{014FF1D2-5DC4-40D1-9C7F-C1D5EE8E4E67}" type="presOf" srcId="{420A6BAA-1655-44D4-A6CB-7498A076A109}" destId="{641570E1-ABE5-478D-9AB2-1C07519B427B}" srcOrd="0" destOrd="0" presId="urn:microsoft.com/office/officeart/2005/8/layout/chevron2"/>
    <dgm:cxn modelId="{D77A7B5F-C8F9-4EA6-B6B0-69B1D4BF630E}" type="presOf" srcId="{DEE5AE60-B3E5-437B-B80E-53A5179795DC}" destId="{8770AC7D-0DDC-40CC-AF22-A65CEBF35BA0}" srcOrd="0" destOrd="1" presId="urn:microsoft.com/office/officeart/2005/8/layout/chevron2"/>
    <dgm:cxn modelId="{AD04FE11-C77C-4A11-A041-60153E6138C1}" type="presOf" srcId="{5218FBB2-DE8D-4426-836B-C29E7BC43140}" destId="{0A44290E-A64F-410A-A4E4-6733EDE3D18F}" srcOrd="0" destOrd="0" presId="urn:microsoft.com/office/officeart/2005/8/layout/chevron2"/>
    <dgm:cxn modelId="{17CF22B7-9E8A-4510-8FF6-87E9405B76B6}" type="presOf" srcId="{6C196FFA-31DA-4318-AF9A-866F621F3BEB}" destId="{8770AC7D-0DDC-40CC-AF22-A65CEBF35BA0}" srcOrd="0" destOrd="2" presId="urn:microsoft.com/office/officeart/2005/8/layout/chevron2"/>
    <dgm:cxn modelId="{728AC1BD-C916-4E31-93D9-9C461F2341AA}" srcId="{2E0E9286-FF5F-43AC-ACD3-B2A785572489}" destId="{638919D2-FB39-4A0E-8E56-2CF31934C520}" srcOrd="3" destOrd="0" parTransId="{7DC6DD03-5291-41C2-9CD3-27743C7DCEE6}" sibTransId="{E3635734-C624-4B74-BCB0-383C2A76D839}"/>
    <dgm:cxn modelId="{4FF501B7-E88D-4936-A4B8-20315109DEAD}" srcId="{F1180421-9E52-4717-98A4-439D905A48E3}" destId="{420A6BAA-1655-44D4-A6CB-7498A076A109}" srcOrd="0" destOrd="0" parTransId="{B5FD271F-62CF-4410-A227-3614D942B39F}" sibTransId="{532685FF-F3D0-4858-8828-E750EB61D7E8}"/>
    <dgm:cxn modelId="{6C0145DE-4168-47AB-95F3-A8B0B5E84276}" type="presParOf" srcId="{0A44290E-A64F-410A-A4E4-6733EDE3D18F}" destId="{1E3D5229-C22A-47A5-9695-5CC624BF7C5D}" srcOrd="0" destOrd="0" presId="urn:microsoft.com/office/officeart/2005/8/layout/chevron2"/>
    <dgm:cxn modelId="{89AC6D16-BE60-426D-B53D-78BB6A10D94E}" type="presParOf" srcId="{1E3D5229-C22A-47A5-9695-5CC624BF7C5D}" destId="{E719F8D0-86DC-4FD9-9235-E81FC5735940}" srcOrd="0" destOrd="0" presId="urn:microsoft.com/office/officeart/2005/8/layout/chevron2"/>
    <dgm:cxn modelId="{0A687C3E-D50D-4C14-B6A9-120BD7992802}" type="presParOf" srcId="{1E3D5229-C22A-47A5-9695-5CC624BF7C5D}" destId="{641570E1-ABE5-478D-9AB2-1C07519B427B}" srcOrd="1" destOrd="0" presId="urn:microsoft.com/office/officeart/2005/8/layout/chevron2"/>
    <dgm:cxn modelId="{957A75BD-D996-4D26-83FA-D28667E8937D}" type="presParOf" srcId="{0A44290E-A64F-410A-A4E4-6733EDE3D18F}" destId="{E31F125F-99E4-4EE3-8862-898422E2B264}" srcOrd="1" destOrd="0" presId="urn:microsoft.com/office/officeart/2005/8/layout/chevron2"/>
    <dgm:cxn modelId="{855CFDFF-0473-4F3B-8995-37A408F2DB00}" type="presParOf" srcId="{0A44290E-A64F-410A-A4E4-6733EDE3D18F}" destId="{180C4769-3589-4A71-99F2-29EDEEFEDDE4}" srcOrd="2" destOrd="0" presId="urn:microsoft.com/office/officeart/2005/8/layout/chevron2"/>
    <dgm:cxn modelId="{3A731C8A-B190-44AF-8DDE-7D2640811C97}" type="presParOf" srcId="{180C4769-3589-4A71-99F2-29EDEEFEDDE4}" destId="{538CF915-31A9-4AD3-B9F8-3D7F0339941F}" srcOrd="0" destOrd="0" presId="urn:microsoft.com/office/officeart/2005/8/layout/chevron2"/>
    <dgm:cxn modelId="{317AF1BE-87AF-4D67-B63A-379C95A9F346}" type="presParOf" srcId="{180C4769-3589-4A71-99F2-29EDEEFEDDE4}" destId="{8770AC7D-0DDC-40CC-AF22-A65CEBF35B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59B57-E2CC-49C3-A8FF-F257268B43B2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0536F92-C05E-48CC-967B-89BD74986229}">
      <dgm:prSet phldrT="[Texto]" custT="1"/>
      <dgm:spPr/>
      <dgm:t>
        <a:bodyPr/>
        <a:lstStyle/>
        <a:p>
          <a:r>
            <a:rPr lang="es-EC" sz="3200" dirty="0"/>
            <a:t>Analizar el impacto del COVID-19 en </a:t>
          </a:r>
          <a:r>
            <a:rPr lang="es-EC" sz="3200" dirty="0" smtClean="0"/>
            <a:t>el sistema financiero</a:t>
          </a:r>
          <a:endParaRPr lang="es-EC" sz="3200" dirty="0"/>
        </a:p>
      </dgm:t>
    </dgm:pt>
    <dgm:pt modelId="{2A8FB466-5954-4594-B133-2213EC0696A6}" type="parTrans" cxnId="{CC55B7EE-30B2-4031-8567-A5A55B439681}">
      <dgm:prSet/>
      <dgm:spPr/>
      <dgm:t>
        <a:bodyPr/>
        <a:lstStyle/>
        <a:p>
          <a:endParaRPr lang="es-EC"/>
        </a:p>
      </dgm:t>
    </dgm:pt>
    <dgm:pt modelId="{C9CDDC9E-177F-4C29-98ED-F84B81F6105D}" type="sibTrans" cxnId="{CC55B7EE-30B2-4031-8567-A5A55B4396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2510DA13-DE8C-43A0-9ED6-BC3DDD6D27DF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3200" dirty="0"/>
            <a:t>El efecto </a:t>
          </a:r>
          <a:r>
            <a:rPr lang="es-EC" sz="3200" dirty="0" smtClean="0"/>
            <a:t>de </a:t>
          </a:r>
          <a:r>
            <a:rPr lang="es-EC" sz="3200" dirty="0"/>
            <a:t>las </a:t>
          </a:r>
          <a:r>
            <a:rPr lang="es-EC" sz="3200" dirty="0" smtClean="0"/>
            <a:t>modificaciones en las normativas legales</a:t>
          </a:r>
          <a:endParaRPr lang="es-EC" sz="3200" dirty="0"/>
        </a:p>
      </dgm:t>
    </dgm:pt>
    <dgm:pt modelId="{0B9670C1-E9EA-4BD3-B7CF-B68A7A1F3713}" type="parTrans" cxnId="{B7A12D8E-99C6-4E1C-9981-699E31BCE086}">
      <dgm:prSet/>
      <dgm:spPr/>
      <dgm:t>
        <a:bodyPr/>
        <a:lstStyle/>
        <a:p>
          <a:endParaRPr lang="es-EC"/>
        </a:p>
      </dgm:t>
    </dgm:pt>
    <dgm:pt modelId="{A280E65B-77AF-4D7F-8F8E-16332F28C2B1}" type="sibTrans" cxnId="{B7A12D8E-99C6-4E1C-9981-699E31BCE08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C"/>
        </a:p>
      </dgm:t>
    </dgm:pt>
    <dgm:pt modelId="{898E2B48-50C7-41B6-809F-2FE306128AC1}">
      <dgm:prSet phldrT="[Texto]" custT="1"/>
      <dgm:spPr/>
      <dgm:t>
        <a:bodyPr/>
        <a:lstStyle/>
        <a:p>
          <a:r>
            <a:rPr lang="es-EC" sz="2800" dirty="0" smtClean="0"/>
            <a:t>Conocer el desempeño financiero de las cooperativas en tiempos de pandemia.</a:t>
          </a:r>
          <a:endParaRPr lang="es-EC" sz="2800" dirty="0"/>
        </a:p>
      </dgm:t>
    </dgm:pt>
    <dgm:pt modelId="{DAB941E4-DFE8-467D-9DBB-A8FAEBBAC289}" type="parTrans" cxnId="{54B49577-6967-418D-9363-BB463BF098CE}">
      <dgm:prSet/>
      <dgm:spPr/>
      <dgm:t>
        <a:bodyPr/>
        <a:lstStyle/>
        <a:p>
          <a:endParaRPr lang="es-EC"/>
        </a:p>
      </dgm:t>
    </dgm:pt>
    <dgm:pt modelId="{884A3950-FDB8-4D37-9BBD-C6BEA7183DCA}" type="sibTrans" cxnId="{54B49577-6967-418D-9363-BB463BF098CE}">
      <dgm:prSet/>
      <dgm:spPr/>
      <dgm:t>
        <a:bodyPr/>
        <a:lstStyle/>
        <a:p>
          <a:endParaRPr lang="es-EC"/>
        </a:p>
      </dgm:t>
    </dgm:pt>
    <dgm:pt modelId="{3B778767-149B-4735-8A79-B180306A4E2F}" type="pres">
      <dgm:prSet presAssocID="{18959B57-E2CC-49C3-A8FF-F257268B43B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B934F52-CC31-42BD-B806-9EFE04AFC306}" type="pres">
      <dgm:prSet presAssocID="{18959B57-E2CC-49C3-A8FF-F257268B43B2}" presName="dummyMaxCanvas" presStyleCnt="0">
        <dgm:presLayoutVars/>
      </dgm:prSet>
      <dgm:spPr/>
    </dgm:pt>
    <dgm:pt modelId="{33F5DAE0-F49A-4FAC-939B-184E18FA9368}" type="pres">
      <dgm:prSet presAssocID="{18959B57-E2CC-49C3-A8FF-F257268B43B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C05AB-C7A2-4C2B-A519-98CE943732A7}" type="pres">
      <dgm:prSet presAssocID="{18959B57-E2CC-49C3-A8FF-F257268B43B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4A1082-65D7-4B5D-8EA9-AF62B7174DD3}" type="pres">
      <dgm:prSet presAssocID="{18959B57-E2CC-49C3-A8FF-F257268B43B2}" presName="ThreeNodes_3" presStyleLbl="node1" presStyleIdx="2" presStyleCnt="3" custScaleX="107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7CEA17-C887-4E50-B1D4-50AF86BF6FEB}" type="pres">
      <dgm:prSet presAssocID="{18959B57-E2CC-49C3-A8FF-F257268B43B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27C204-062E-47A7-B7D1-CC606C2F2AEF}" type="pres">
      <dgm:prSet presAssocID="{18959B57-E2CC-49C3-A8FF-F257268B43B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DFEAE-DF5A-4BAD-9FA4-F876D34ABFB1}" type="pres">
      <dgm:prSet presAssocID="{18959B57-E2CC-49C3-A8FF-F257268B43B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194AB5-AE12-48D0-A046-9CB6D8B2562C}" type="pres">
      <dgm:prSet presAssocID="{18959B57-E2CC-49C3-A8FF-F257268B43B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7C76A-8DB2-4B48-AD98-CA596803B989}" type="pres">
      <dgm:prSet presAssocID="{18959B57-E2CC-49C3-A8FF-F257268B43B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FB6E768-3F13-4842-A829-E78B6D5269AD}" type="presOf" srcId="{18959B57-E2CC-49C3-A8FF-F257268B43B2}" destId="{3B778767-149B-4735-8A79-B180306A4E2F}" srcOrd="0" destOrd="0" presId="urn:microsoft.com/office/officeart/2005/8/layout/vProcess5"/>
    <dgm:cxn modelId="{B7A12D8E-99C6-4E1C-9981-699E31BCE086}" srcId="{18959B57-E2CC-49C3-A8FF-F257268B43B2}" destId="{2510DA13-DE8C-43A0-9ED6-BC3DDD6D27DF}" srcOrd="1" destOrd="0" parTransId="{0B9670C1-E9EA-4BD3-B7CF-B68A7A1F3713}" sibTransId="{A280E65B-77AF-4D7F-8F8E-16332F28C2B1}"/>
    <dgm:cxn modelId="{CC9E2AFB-5C48-443A-9C3B-AF49FFC47A14}" type="presOf" srcId="{20536F92-C05E-48CC-967B-89BD74986229}" destId="{146DFEAE-DF5A-4BAD-9FA4-F876D34ABFB1}" srcOrd="1" destOrd="0" presId="urn:microsoft.com/office/officeart/2005/8/layout/vProcess5"/>
    <dgm:cxn modelId="{C282FE63-9852-4980-9198-2A6E39492537}" type="presOf" srcId="{A280E65B-77AF-4D7F-8F8E-16332F28C2B1}" destId="{7627C204-062E-47A7-B7D1-CC606C2F2AEF}" srcOrd="0" destOrd="0" presId="urn:microsoft.com/office/officeart/2005/8/layout/vProcess5"/>
    <dgm:cxn modelId="{69CE8580-3A12-4F31-8196-FC058DADB742}" type="presOf" srcId="{2510DA13-DE8C-43A0-9ED6-BC3DDD6D27DF}" destId="{318C05AB-C7A2-4C2B-A519-98CE943732A7}" srcOrd="0" destOrd="0" presId="urn:microsoft.com/office/officeart/2005/8/layout/vProcess5"/>
    <dgm:cxn modelId="{EBBB58D7-F829-47B0-B27B-25D89CCFDB33}" type="presOf" srcId="{20536F92-C05E-48CC-967B-89BD74986229}" destId="{33F5DAE0-F49A-4FAC-939B-184E18FA9368}" srcOrd="0" destOrd="0" presId="urn:microsoft.com/office/officeart/2005/8/layout/vProcess5"/>
    <dgm:cxn modelId="{54B49577-6967-418D-9363-BB463BF098CE}" srcId="{18959B57-E2CC-49C3-A8FF-F257268B43B2}" destId="{898E2B48-50C7-41B6-809F-2FE306128AC1}" srcOrd="2" destOrd="0" parTransId="{DAB941E4-DFE8-467D-9DBB-A8FAEBBAC289}" sibTransId="{884A3950-FDB8-4D37-9BBD-C6BEA7183DCA}"/>
    <dgm:cxn modelId="{474D2BFA-EFC2-4A9D-A157-2ECD716C6834}" type="presOf" srcId="{2510DA13-DE8C-43A0-9ED6-BC3DDD6D27DF}" destId="{BC194AB5-AE12-48D0-A046-9CB6D8B2562C}" srcOrd="1" destOrd="0" presId="urn:microsoft.com/office/officeart/2005/8/layout/vProcess5"/>
    <dgm:cxn modelId="{80885071-D00D-4BEE-8F63-854AC2532C5B}" type="presOf" srcId="{C9CDDC9E-177F-4C29-98ED-F84B81F6105D}" destId="{177CEA17-C887-4E50-B1D4-50AF86BF6FEB}" srcOrd="0" destOrd="0" presId="urn:microsoft.com/office/officeart/2005/8/layout/vProcess5"/>
    <dgm:cxn modelId="{CC55B7EE-30B2-4031-8567-A5A55B439681}" srcId="{18959B57-E2CC-49C3-A8FF-F257268B43B2}" destId="{20536F92-C05E-48CC-967B-89BD74986229}" srcOrd="0" destOrd="0" parTransId="{2A8FB466-5954-4594-B133-2213EC0696A6}" sibTransId="{C9CDDC9E-177F-4C29-98ED-F84B81F6105D}"/>
    <dgm:cxn modelId="{459DAA5F-B7B9-4129-A945-3F5DDA344617}" type="presOf" srcId="{898E2B48-50C7-41B6-809F-2FE306128AC1}" destId="{964A1082-65D7-4B5D-8EA9-AF62B7174DD3}" srcOrd="0" destOrd="0" presId="urn:microsoft.com/office/officeart/2005/8/layout/vProcess5"/>
    <dgm:cxn modelId="{AABCA699-C550-494D-99C5-5AFC2979AFC1}" type="presOf" srcId="{898E2B48-50C7-41B6-809F-2FE306128AC1}" destId="{D2F7C76A-8DB2-4B48-AD98-CA596803B989}" srcOrd="1" destOrd="0" presId="urn:microsoft.com/office/officeart/2005/8/layout/vProcess5"/>
    <dgm:cxn modelId="{399A41AE-46D3-4E94-B09B-9A2B72DD0BBA}" type="presParOf" srcId="{3B778767-149B-4735-8A79-B180306A4E2F}" destId="{2B934F52-CC31-42BD-B806-9EFE04AFC306}" srcOrd="0" destOrd="0" presId="urn:microsoft.com/office/officeart/2005/8/layout/vProcess5"/>
    <dgm:cxn modelId="{DAB19D0C-2A31-4CC1-B5EC-E2E3CAC89CF5}" type="presParOf" srcId="{3B778767-149B-4735-8A79-B180306A4E2F}" destId="{33F5DAE0-F49A-4FAC-939B-184E18FA9368}" srcOrd="1" destOrd="0" presId="urn:microsoft.com/office/officeart/2005/8/layout/vProcess5"/>
    <dgm:cxn modelId="{DA3EB1B5-E77E-42F2-93A1-955713623787}" type="presParOf" srcId="{3B778767-149B-4735-8A79-B180306A4E2F}" destId="{318C05AB-C7A2-4C2B-A519-98CE943732A7}" srcOrd="2" destOrd="0" presId="urn:microsoft.com/office/officeart/2005/8/layout/vProcess5"/>
    <dgm:cxn modelId="{17224DFE-507F-4559-83AD-33189D405272}" type="presParOf" srcId="{3B778767-149B-4735-8A79-B180306A4E2F}" destId="{964A1082-65D7-4B5D-8EA9-AF62B7174DD3}" srcOrd="3" destOrd="0" presId="urn:microsoft.com/office/officeart/2005/8/layout/vProcess5"/>
    <dgm:cxn modelId="{38C0D546-D3BB-46AA-80B3-5E03C9D7BF02}" type="presParOf" srcId="{3B778767-149B-4735-8A79-B180306A4E2F}" destId="{177CEA17-C887-4E50-B1D4-50AF86BF6FEB}" srcOrd="4" destOrd="0" presId="urn:microsoft.com/office/officeart/2005/8/layout/vProcess5"/>
    <dgm:cxn modelId="{A689CDE9-5006-45FA-9160-A90716B65CF5}" type="presParOf" srcId="{3B778767-149B-4735-8A79-B180306A4E2F}" destId="{7627C204-062E-47A7-B7D1-CC606C2F2AEF}" srcOrd="5" destOrd="0" presId="urn:microsoft.com/office/officeart/2005/8/layout/vProcess5"/>
    <dgm:cxn modelId="{65763854-EFDC-4EB2-B33B-433DCF0831D2}" type="presParOf" srcId="{3B778767-149B-4735-8A79-B180306A4E2F}" destId="{146DFEAE-DF5A-4BAD-9FA4-F876D34ABFB1}" srcOrd="6" destOrd="0" presId="urn:microsoft.com/office/officeart/2005/8/layout/vProcess5"/>
    <dgm:cxn modelId="{6A74B87D-0DE9-41D8-8AA1-519B4185355A}" type="presParOf" srcId="{3B778767-149B-4735-8A79-B180306A4E2F}" destId="{BC194AB5-AE12-48D0-A046-9CB6D8B2562C}" srcOrd="7" destOrd="0" presId="urn:microsoft.com/office/officeart/2005/8/layout/vProcess5"/>
    <dgm:cxn modelId="{147F5007-0288-44CD-A217-A20D666A5BB7}" type="presParOf" srcId="{3B778767-149B-4735-8A79-B180306A4E2F}" destId="{D2F7C76A-8DB2-4B48-AD98-CA596803B9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F00A3-EB61-4124-8F6B-59CBD721979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E2E605E9-F666-44D6-9DBF-2BC2FE31E39E}">
      <dgm:prSet custT="1"/>
      <dgm:spPr/>
      <dgm:t>
        <a:bodyPr/>
        <a:lstStyle/>
        <a:p>
          <a:r>
            <a:rPr lang="es-EC" sz="4000" b="1" dirty="0"/>
            <a:t>Teorías de soporte</a:t>
          </a:r>
          <a:r>
            <a:rPr lang="es-EC" sz="4000" dirty="0"/>
            <a:t>	</a:t>
          </a:r>
        </a:p>
      </dgm:t>
    </dgm:pt>
    <dgm:pt modelId="{A38F069C-C1B1-4FC9-8E03-A41F572C146F}" type="parTrans" cxnId="{CDAC8C23-2E23-40DF-A94D-BF5F83498AE6}">
      <dgm:prSet/>
      <dgm:spPr/>
      <dgm:t>
        <a:bodyPr/>
        <a:lstStyle/>
        <a:p>
          <a:endParaRPr lang="es-EC" sz="7200"/>
        </a:p>
      </dgm:t>
    </dgm:pt>
    <dgm:pt modelId="{F9DF55A1-313C-43C6-9503-E1BD5631C85C}" type="sibTrans" cxnId="{CDAC8C23-2E23-40DF-A94D-BF5F83498AE6}">
      <dgm:prSet/>
      <dgm:spPr/>
      <dgm:t>
        <a:bodyPr/>
        <a:lstStyle/>
        <a:p>
          <a:endParaRPr lang="es-EC" sz="7200"/>
        </a:p>
      </dgm:t>
    </dgm:pt>
    <dgm:pt modelId="{D9CAD63E-41EC-4A6C-A54F-D71732A1D510}">
      <dgm:prSet custT="1"/>
      <dgm:spPr/>
      <dgm:t>
        <a:bodyPr/>
        <a:lstStyle/>
        <a:p>
          <a:r>
            <a:rPr lang="es-EC" sz="4000" dirty="0"/>
            <a:t>Teorías </a:t>
          </a:r>
          <a:r>
            <a:rPr lang="es-EC" sz="4000" dirty="0" smtClean="0"/>
            <a:t>neo keynesianas</a:t>
          </a:r>
          <a:r>
            <a:rPr lang="es-EC" sz="4000" dirty="0"/>
            <a:t>	</a:t>
          </a:r>
        </a:p>
      </dgm:t>
    </dgm:pt>
    <dgm:pt modelId="{387D64A6-6D51-434F-A972-BFEF34555233}" type="parTrans" cxnId="{EF028E1D-3B73-4115-A677-E24F8120F9C7}">
      <dgm:prSet/>
      <dgm:spPr/>
      <dgm:t>
        <a:bodyPr/>
        <a:lstStyle/>
        <a:p>
          <a:endParaRPr lang="es-EC" sz="7200"/>
        </a:p>
      </dgm:t>
    </dgm:pt>
    <dgm:pt modelId="{D90838D5-A4C7-4336-B905-2A16DFBFCC15}" type="sibTrans" cxnId="{EF028E1D-3B73-4115-A677-E24F8120F9C7}">
      <dgm:prSet/>
      <dgm:spPr/>
      <dgm:t>
        <a:bodyPr/>
        <a:lstStyle/>
        <a:p>
          <a:endParaRPr lang="es-EC" sz="7200"/>
        </a:p>
      </dgm:t>
    </dgm:pt>
    <dgm:pt modelId="{0B6F4CC2-D6A9-4FA4-8B8B-E30720842EC6}">
      <dgm:prSet custT="1"/>
      <dgm:spPr/>
      <dgm:t>
        <a:bodyPr/>
        <a:lstStyle/>
        <a:p>
          <a:r>
            <a:rPr lang="es-EC" sz="4000" dirty="0"/>
            <a:t>Teoría de la </a:t>
          </a:r>
          <a:r>
            <a:rPr lang="es-EC" sz="4000" dirty="0" smtClean="0"/>
            <a:t>liquidez</a:t>
          </a:r>
          <a:endParaRPr lang="es-EC" sz="4000" dirty="0"/>
        </a:p>
      </dgm:t>
    </dgm:pt>
    <dgm:pt modelId="{B244F9D4-8107-4B3A-8CD1-BFABC9B334B0}" type="parTrans" cxnId="{699684E4-C9DE-47F5-B135-2C50DDC93467}">
      <dgm:prSet/>
      <dgm:spPr/>
      <dgm:t>
        <a:bodyPr/>
        <a:lstStyle/>
        <a:p>
          <a:endParaRPr lang="es-EC" sz="7200"/>
        </a:p>
      </dgm:t>
    </dgm:pt>
    <dgm:pt modelId="{094C8660-B602-4100-81B5-5FB24497FBEF}" type="sibTrans" cxnId="{699684E4-C9DE-47F5-B135-2C50DDC93467}">
      <dgm:prSet/>
      <dgm:spPr/>
      <dgm:t>
        <a:bodyPr/>
        <a:lstStyle/>
        <a:p>
          <a:endParaRPr lang="es-EC" sz="7200"/>
        </a:p>
      </dgm:t>
    </dgm:pt>
    <dgm:pt modelId="{8649799F-CBF6-4DB6-9998-C8C350769AA6}">
      <dgm:prSet custT="1"/>
      <dgm:spPr/>
      <dgm:t>
        <a:bodyPr/>
        <a:lstStyle/>
        <a:p>
          <a:r>
            <a:rPr lang="es-EC" sz="4000" dirty="0"/>
            <a:t>Teoría de </a:t>
          </a:r>
          <a:r>
            <a:rPr lang="es-EC" sz="4000" dirty="0" smtClean="0"/>
            <a:t>morosidad</a:t>
          </a:r>
          <a:endParaRPr lang="es-EC" sz="4000" dirty="0"/>
        </a:p>
      </dgm:t>
    </dgm:pt>
    <dgm:pt modelId="{61F2BA22-EBCE-4FE3-850B-07C20B425591}" type="parTrans" cxnId="{CA1006AD-ED1A-4861-BA2E-F03969DA6F83}">
      <dgm:prSet/>
      <dgm:spPr/>
      <dgm:t>
        <a:bodyPr/>
        <a:lstStyle/>
        <a:p>
          <a:endParaRPr lang="es-EC" sz="7200"/>
        </a:p>
      </dgm:t>
    </dgm:pt>
    <dgm:pt modelId="{0342B841-33E2-4FA6-8671-BCB08F0280B0}" type="sibTrans" cxnId="{CA1006AD-ED1A-4861-BA2E-F03969DA6F83}">
      <dgm:prSet/>
      <dgm:spPr/>
      <dgm:t>
        <a:bodyPr/>
        <a:lstStyle/>
        <a:p>
          <a:endParaRPr lang="es-EC" sz="7200"/>
        </a:p>
      </dgm:t>
    </dgm:pt>
    <dgm:pt modelId="{681231A8-1883-45FD-BAFE-55321C897B04}">
      <dgm:prSet custT="1"/>
      <dgm:spPr/>
      <dgm:t>
        <a:bodyPr/>
        <a:lstStyle/>
        <a:p>
          <a:r>
            <a:rPr lang="es-EC" sz="4000" dirty="0"/>
            <a:t>Estudios sobre </a:t>
          </a:r>
          <a:r>
            <a:rPr lang="es-EC" sz="4000" dirty="0" smtClean="0"/>
            <a:t>pandemias</a:t>
          </a:r>
          <a:endParaRPr lang="es-EC" sz="4000" dirty="0"/>
        </a:p>
      </dgm:t>
    </dgm:pt>
    <dgm:pt modelId="{B7232E19-FDF3-4AD6-98CD-6F6E9A723401}" type="parTrans" cxnId="{9DE61584-9393-451A-9BBE-605750DAB427}">
      <dgm:prSet/>
      <dgm:spPr/>
      <dgm:t>
        <a:bodyPr/>
        <a:lstStyle/>
        <a:p>
          <a:endParaRPr lang="es-EC" sz="7200"/>
        </a:p>
      </dgm:t>
    </dgm:pt>
    <dgm:pt modelId="{80AD8A4C-1AD4-4642-AE84-B987153034C7}" type="sibTrans" cxnId="{9DE61584-9393-451A-9BBE-605750DAB427}">
      <dgm:prSet/>
      <dgm:spPr/>
      <dgm:t>
        <a:bodyPr/>
        <a:lstStyle/>
        <a:p>
          <a:endParaRPr lang="es-EC" sz="7200"/>
        </a:p>
      </dgm:t>
    </dgm:pt>
    <dgm:pt modelId="{D8FBA0C7-C23B-4922-AA2E-AC4DE9513201}" type="pres">
      <dgm:prSet presAssocID="{257F00A3-EB61-4124-8F6B-59CBD72197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03F8CD-C720-4C8E-9C95-EF74F15BADD0}" type="pres">
      <dgm:prSet presAssocID="{E2E605E9-F666-44D6-9DBF-2BC2FE31E39E}" presName="parentText" presStyleLbl="node1" presStyleIdx="0" presStyleCnt="5" custLinFactNeighborX="442" custLinFactNeighborY="5908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DDE021-5566-49DC-9182-A9AC93C7EA12}" type="pres">
      <dgm:prSet presAssocID="{F9DF55A1-313C-43C6-9503-E1BD5631C85C}" presName="spacer" presStyleCnt="0"/>
      <dgm:spPr/>
    </dgm:pt>
    <dgm:pt modelId="{BBD744CD-BD5E-4C3D-B809-4846BA02C085}" type="pres">
      <dgm:prSet presAssocID="{D9CAD63E-41EC-4A6C-A54F-D71732A1D510}" presName="parentText" presStyleLbl="node1" presStyleIdx="1" presStyleCnt="5" custLinFactNeighborX="-6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CF21D4-4AD5-4CBD-8E70-B8C47306B792}" type="pres">
      <dgm:prSet presAssocID="{D90838D5-A4C7-4336-B905-2A16DFBFCC15}" presName="spacer" presStyleCnt="0"/>
      <dgm:spPr/>
    </dgm:pt>
    <dgm:pt modelId="{529816CF-4E54-408C-AE9F-F9BE267202C6}" type="pres">
      <dgm:prSet presAssocID="{0B6F4CC2-D6A9-4FA4-8B8B-E30720842EC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5E7E9D-E159-410C-BA78-ACB10EA71EBE}" type="pres">
      <dgm:prSet presAssocID="{094C8660-B602-4100-81B5-5FB24497FBEF}" presName="spacer" presStyleCnt="0"/>
      <dgm:spPr/>
    </dgm:pt>
    <dgm:pt modelId="{AC362049-2B24-4A16-9484-D537B9368CC2}" type="pres">
      <dgm:prSet presAssocID="{8649799F-CBF6-4DB6-9998-C8C350769A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51EA7-1DD0-419B-AE56-4137F612098B}" type="pres">
      <dgm:prSet presAssocID="{0342B841-33E2-4FA6-8671-BCB08F0280B0}" presName="spacer" presStyleCnt="0"/>
      <dgm:spPr/>
    </dgm:pt>
    <dgm:pt modelId="{C09AED2C-2947-4B18-A5A0-8AF2B60EB601}" type="pres">
      <dgm:prSet presAssocID="{681231A8-1883-45FD-BAFE-55321C897B0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FE4FCC-D2F5-4390-8840-6B8A5D05B307}" type="presOf" srcId="{E2E605E9-F666-44D6-9DBF-2BC2FE31E39E}" destId="{D003F8CD-C720-4C8E-9C95-EF74F15BADD0}" srcOrd="0" destOrd="0" presId="urn:microsoft.com/office/officeart/2005/8/layout/vList2"/>
    <dgm:cxn modelId="{CDAC8C23-2E23-40DF-A94D-BF5F83498AE6}" srcId="{257F00A3-EB61-4124-8F6B-59CBD7219797}" destId="{E2E605E9-F666-44D6-9DBF-2BC2FE31E39E}" srcOrd="0" destOrd="0" parTransId="{A38F069C-C1B1-4FC9-8E03-A41F572C146F}" sibTransId="{F9DF55A1-313C-43C6-9503-E1BD5631C85C}"/>
    <dgm:cxn modelId="{6DCDD461-4906-4D3B-80D1-EDBD2569594E}" type="presOf" srcId="{8649799F-CBF6-4DB6-9998-C8C350769AA6}" destId="{AC362049-2B24-4A16-9484-D537B9368CC2}" srcOrd="0" destOrd="0" presId="urn:microsoft.com/office/officeart/2005/8/layout/vList2"/>
    <dgm:cxn modelId="{63589AC6-80D2-4BD2-9A14-8E0EB45B41F6}" type="presOf" srcId="{D9CAD63E-41EC-4A6C-A54F-D71732A1D510}" destId="{BBD744CD-BD5E-4C3D-B809-4846BA02C085}" srcOrd="0" destOrd="0" presId="urn:microsoft.com/office/officeart/2005/8/layout/vList2"/>
    <dgm:cxn modelId="{9DE61584-9393-451A-9BBE-605750DAB427}" srcId="{257F00A3-EB61-4124-8F6B-59CBD7219797}" destId="{681231A8-1883-45FD-BAFE-55321C897B04}" srcOrd="4" destOrd="0" parTransId="{B7232E19-FDF3-4AD6-98CD-6F6E9A723401}" sibTransId="{80AD8A4C-1AD4-4642-AE84-B987153034C7}"/>
    <dgm:cxn modelId="{D783CF75-C8F6-42C6-93ED-55F279B1FF38}" type="presOf" srcId="{257F00A3-EB61-4124-8F6B-59CBD7219797}" destId="{D8FBA0C7-C23B-4922-AA2E-AC4DE9513201}" srcOrd="0" destOrd="0" presId="urn:microsoft.com/office/officeart/2005/8/layout/vList2"/>
    <dgm:cxn modelId="{36853926-0215-4FC8-8BF5-75B3D3D45660}" type="presOf" srcId="{0B6F4CC2-D6A9-4FA4-8B8B-E30720842EC6}" destId="{529816CF-4E54-408C-AE9F-F9BE267202C6}" srcOrd="0" destOrd="0" presId="urn:microsoft.com/office/officeart/2005/8/layout/vList2"/>
    <dgm:cxn modelId="{699684E4-C9DE-47F5-B135-2C50DDC93467}" srcId="{257F00A3-EB61-4124-8F6B-59CBD7219797}" destId="{0B6F4CC2-D6A9-4FA4-8B8B-E30720842EC6}" srcOrd="2" destOrd="0" parTransId="{B244F9D4-8107-4B3A-8CD1-BFABC9B334B0}" sibTransId="{094C8660-B602-4100-81B5-5FB24497FBEF}"/>
    <dgm:cxn modelId="{CA1006AD-ED1A-4861-BA2E-F03969DA6F83}" srcId="{257F00A3-EB61-4124-8F6B-59CBD7219797}" destId="{8649799F-CBF6-4DB6-9998-C8C350769AA6}" srcOrd="3" destOrd="0" parTransId="{61F2BA22-EBCE-4FE3-850B-07C20B425591}" sibTransId="{0342B841-33E2-4FA6-8671-BCB08F0280B0}"/>
    <dgm:cxn modelId="{B047D095-8154-4479-89C2-BA8BC3482C47}" type="presOf" srcId="{681231A8-1883-45FD-BAFE-55321C897B04}" destId="{C09AED2C-2947-4B18-A5A0-8AF2B60EB601}" srcOrd="0" destOrd="0" presId="urn:microsoft.com/office/officeart/2005/8/layout/vList2"/>
    <dgm:cxn modelId="{EF028E1D-3B73-4115-A677-E24F8120F9C7}" srcId="{257F00A3-EB61-4124-8F6B-59CBD7219797}" destId="{D9CAD63E-41EC-4A6C-A54F-D71732A1D510}" srcOrd="1" destOrd="0" parTransId="{387D64A6-6D51-434F-A972-BFEF34555233}" sibTransId="{D90838D5-A4C7-4336-B905-2A16DFBFCC15}"/>
    <dgm:cxn modelId="{A493499F-19CC-45C4-95C2-67040EC7D638}" type="presParOf" srcId="{D8FBA0C7-C23B-4922-AA2E-AC4DE9513201}" destId="{D003F8CD-C720-4C8E-9C95-EF74F15BADD0}" srcOrd="0" destOrd="0" presId="urn:microsoft.com/office/officeart/2005/8/layout/vList2"/>
    <dgm:cxn modelId="{82DAC1F7-70E3-4CE8-B54A-F3A06354F06C}" type="presParOf" srcId="{D8FBA0C7-C23B-4922-AA2E-AC4DE9513201}" destId="{0FDDE021-5566-49DC-9182-A9AC93C7EA12}" srcOrd="1" destOrd="0" presId="urn:microsoft.com/office/officeart/2005/8/layout/vList2"/>
    <dgm:cxn modelId="{C4AB9576-B6CD-4200-91AE-618746AA7FEE}" type="presParOf" srcId="{D8FBA0C7-C23B-4922-AA2E-AC4DE9513201}" destId="{BBD744CD-BD5E-4C3D-B809-4846BA02C085}" srcOrd="2" destOrd="0" presId="urn:microsoft.com/office/officeart/2005/8/layout/vList2"/>
    <dgm:cxn modelId="{043E90A3-2750-4E21-A0E8-E7A238E507F9}" type="presParOf" srcId="{D8FBA0C7-C23B-4922-AA2E-AC4DE9513201}" destId="{06CF21D4-4AD5-4CBD-8E70-B8C47306B792}" srcOrd="3" destOrd="0" presId="urn:microsoft.com/office/officeart/2005/8/layout/vList2"/>
    <dgm:cxn modelId="{7ECF106C-FE0E-4F2C-A52C-54687BE1C10F}" type="presParOf" srcId="{D8FBA0C7-C23B-4922-AA2E-AC4DE9513201}" destId="{529816CF-4E54-408C-AE9F-F9BE267202C6}" srcOrd="4" destOrd="0" presId="urn:microsoft.com/office/officeart/2005/8/layout/vList2"/>
    <dgm:cxn modelId="{DA859F94-5612-423B-964F-57F8285DB6B1}" type="presParOf" srcId="{D8FBA0C7-C23B-4922-AA2E-AC4DE9513201}" destId="{535E7E9D-E159-410C-BA78-ACB10EA71EBE}" srcOrd="5" destOrd="0" presId="urn:microsoft.com/office/officeart/2005/8/layout/vList2"/>
    <dgm:cxn modelId="{BB698334-B53A-4651-8D21-41A84831B9D0}" type="presParOf" srcId="{D8FBA0C7-C23B-4922-AA2E-AC4DE9513201}" destId="{AC362049-2B24-4A16-9484-D537B9368CC2}" srcOrd="6" destOrd="0" presId="urn:microsoft.com/office/officeart/2005/8/layout/vList2"/>
    <dgm:cxn modelId="{CD5A4927-52AC-4DDD-B30E-A65201A0877D}" type="presParOf" srcId="{D8FBA0C7-C23B-4922-AA2E-AC4DE9513201}" destId="{61051EA7-1DD0-419B-AE56-4137F612098B}" srcOrd="7" destOrd="0" presId="urn:microsoft.com/office/officeart/2005/8/layout/vList2"/>
    <dgm:cxn modelId="{C0A4F304-051D-466D-9D28-02CC9355416F}" type="presParOf" srcId="{D8FBA0C7-C23B-4922-AA2E-AC4DE9513201}" destId="{C09AED2C-2947-4B18-A5A0-8AF2B60EB60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9A3B4A-4FDE-4C3D-A1B8-383AA52F46B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6764F0-73BD-4C25-98EE-F67F2380694A}">
      <dgm:prSet phldrT="[Texto]" custT="1"/>
      <dgm:spPr/>
      <dgm:t>
        <a:bodyPr/>
        <a:lstStyle/>
        <a:p>
          <a:r>
            <a:rPr lang="es-ES" sz="2000" b="1" dirty="0" smtClean="0"/>
            <a:t>Constitución del Ecuador</a:t>
          </a:r>
          <a:endParaRPr lang="es-ES" sz="2000" b="1" dirty="0"/>
        </a:p>
      </dgm:t>
    </dgm:pt>
    <dgm:pt modelId="{41A0C0A8-B391-4CFD-BE06-C5A4C125D5BA}" type="parTrans" cxnId="{00E0B49D-4925-4CCA-B3D6-0030E9DC2E21}">
      <dgm:prSet/>
      <dgm:spPr/>
      <dgm:t>
        <a:bodyPr/>
        <a:lstStyle/>
        <a:p>
          <a:endParaRPr lang="es-ES"/>
        </a:p>
      </dgm:t>
    </dgm:pt>
    <dgm:pt modelId="{4F61AE5F-A0F3-4E1A-B6D5-B1916E13F51A}" type="sibTrans" cxnId="{00E0B49D-4925-4CCA-B3D6-0030E9DC2E21}">
      <dgm:prSet/>
      <dgm:spPr/>
      <dgm:t>
        <a:bodyPr/>
        <a:lstStyle/>
        <a:p>
          <a:endParaRPr lang="es-ES"/>
        </a:p>
      </dgm:t>
    </dgm:pt>
    <dgm:pt modelId="{58301A67-5B77-4E7C-8DE7-A16CDBD522FF}">
      <dgm:prSet phldrT="[Texto]"/>
      <dgm:spPr/>
      <dgm:t>
        <a:bodyPr/>
        <a:lstStyle/>
        <a:p>
          <a:r>
            <a:rPr lang="es-ES" b="1" dirty="0" smtClean="0"/>
            <a:t>Junta de Política y Regulación Monetaria y Financiera</a:t>
          </a:r>
          <a:endParaRPr lang="es-ES" b="1" dirty="0"/>
        </a:p>
      </dgm:t>
    </dgm:pt>
    <dgm:pt modelId="{7E6E07D9-BACC-4899-9ACC-0B6E1BFE0CEB}" type="parTrans" cxnId="{513F292B-371A-46B5-BB0F-F0164910B237}">
      <dgm:prSet/>
      <dgm:spPr/>
      <dgm:t>
        <a:bodyPr/>
        <a:lstStyle/>
        <a:p>
          <a:endParaRPr lang="es-ES"/>
        </a:p>
      </dgm:t>
    </dgm:pt>
    <dgm:pt modelId="{4FE3E598-AB16-4A64-8E6D-71106E96BC78}" type="sibTrans" cxnId="{513F292B-371A-46B5-BB0F-F0164910B237}">
      <dgm:prSet/>
      <dgm:spPr/>
      <dgm:t>
        <a:bodyPr/>
        <a:lstStyle/>
        <a:p>
          <a:endParaRPr lang="es-ES"/>
        </a:p>
      </dgm:t>
    </dgm:pt>
    <dgm:pt modelId="{6F2E8E0A-3FCA-4769-9E0E-C81078F8724B}">
      <dgm:prSet phldrT="[Texto]"/>
      <dgm:spPr/>
      <dgm:t>
        <a:bodyPr/>
        <a:lstStyle/>
        <a:p>
          <a:r>
            <a:rPr lang="es-EC" b="1" dirty="0" smtClean="0"/>
            <a:t>Ley Orgánica de Apoyo Humanitario para combatir la crisis sanitaria derivada del (COVID-19)</a:t>
          </a:r>
          <a:endParaRPr lang="es-ES" dirty="0"/>
        </a:p>
      </dgm:t>
    </dgm:pt>
    <dgm:pt modelId="{BE642CC0-EBF0-435B-99F6-BB7D8F234B59}" type="parTrans" cxnId="{89C0AD02-ABFD-4596-8B3C-6AC2FAD289F6}">
      <dgm:prSet/>
      <dgm:spPr/>
      <dgm:t>
        <a:bodyPr/>
        <a:lstStyle/>
        <a:p>
          <a:endParaRPr lang="es-ES"/>
        </a:p>
      </dgm:t>
    </dgm:pt>
    <dgm:pt modelId="{79F736A1-F659-44A2-B423-0A83DEE6B98E}" type="sibTrans" cxnId="{89C0AD02-ABFD-4596-8B3C-6AC2FAD289F6}">
      <dgm:prSet/>
      <dgm:spPr/>
      <dgm:t>
        <a:bodyPr/>
        <a:lstStyle/>
        <a:p>
          <a:endParaRPr lang="es-ES"/>
        </a:p>
      </dgm:t>
    </dgm:pt>
    <dgm:pt modelId="{AF909D22-9568-4298-B7D9-D5042B65C710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es-ES" dirty="0">
            <a:solidFill>
              <a:schemeClr val="accent2">
                <a:lumMod val="50000"/>
              </a:schemeClr>
            </a:solidFill>
          </a:endParaRPr>
        </a:p>
      </dgm:t>
    </dgm:pt>
    <dgm:pt modelId="{B7AD6F1D-C2A2-4BEF-B749-F286574EB902}" type="sibTrans" cxnId="{3C3CE6BA-2466-459F-A9F9-48B399B9B1CE}">
      <dgm:prSet/>
      <dgm:spPr/>
      <dgm:t>
        <a:bodyPr/>
        <a:lstStyle/>
        <a:p>
          <a:endParaRPr lang="es-ES"/>
        </a:p>
      </dgm:t>
    </dgm:pt>
    <dgm:pt modelId="{F4F3A4DF-1132-4C03-B030-3906D9195A0D}" type="parTrans" cxnId="{3C3CE6BA-2466-459F-A9F9-48B399B9B1CE}">
      <dgm:prSet/>
      <dgm:spPr/>
      <dgm:t>
        <a:bodyPr/>
        <a:lstStyle/>
        <a:p>
          <a:endParaRPr lang="es-ES"/>
        </a:p>
      </dgm:t>
    </dgm:pt>
    <dgm:pt modelId="{2866ED5D-753F-4468-A9A0-A443D7C7690D}" type="pres">
      <dgm:prSet presAssocID="{D09A3B4A-4FDE-4C3D-A1B8-383AA52F46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ABC7D0-ADDB-42F6-8095-5119EFBE98BC}" type="pres">
      <dgm:prSet presAssocID="{AF909D22-9568-4298-B7D9-D5042B65C710}" presName="centerShape" presStyleLbl="node0" presStyleIdx="0" presStyleCnt="1" custScaleX="161054" custScaleY="122224" custLinFactNeighborX="280" custLinFactNeighborY="-279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1960D07A-B107-473E-8AA8-411741F2527B}" type="pres">
      <dgm:prSet presAssocID="{41A0C0A8-B391-4CFD-BE06-C5A4C125D5BA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3C3A7A0E-403B-41AC-B079-45F89720795B}" type="pres">
      <dgm:prSet presAssocID="{906764F0-73BD-4C25-98EE-F67F238069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5CA2A-1969-4EFD-868C-31B89A233F5A}" type="pres">
      <dgm:prSet presAssocID="{7E6E07D9-BACC-4899-9ACC-0B6E1BFE0CEB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A3D96601-4BC7-443C-8379-BCDA77194D68}" type="pres">
      <dgm:prSet presAssocID="{58301A67-5B77-4E7C-8DE7-A16CDBD522FF}" presName="node" presStyleLbl="node1" presStyleIdx="1" presStyleCnt="3" custScaleX="104056" custScaleY="998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87F80F-EFE7-499C-8044-58B6B38E6EC5}" type="pres">
      <dgm:prSet presAssocID="{BE642CC0-EBF0-435B-99F6-BB7D8F234B59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2C6143FC-890F-4322-9649-4F342F5B4A02}" type="pres">
      <dgm:prSet presAssocID="{6F2E8E0A-3FCA-4769-9E0E-C81078F8724B}" presName="node" presStyleLbl="node1" presStyleIdx="2" presStyleCnt="3" custScaleX="110374" custScaleY="108929" custRadScaleRad="104337" custRadScaleInc="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3CE6BA-2466-459F-A9F9-48B399B9B1CE}" srcId="{D09A3B4A-4FDE-4C3D-A1B8-383AA52F46B4}" destId="{AF909D22-9568-4298-B7D9-D5042B65C710}" srcOrd="0" destOrd="0" parTransId="{F4F3A4DF-1132-4C03-B030-3906D9195A0D}" sibTransId="{B7AD6F1D-C2A2-4BEF-B749-F286574EB902}"/>
    <dgm:cxn modelId="{80747975-6BAB-4DA6-B2F8-36E3E99503AC}" type="presOf" srcId="{906764F0-73BD-4C25-98EE-F67F2380694A}" destId="{3C3A7A0E-403B-41AC-B079-45F89720795B}" srcOrd="0" destOrd="0" presId="urn:microsoft.com/office/officeart/2005/8/layout/radial4"/>
    <dgm:cxn modelId="{00E0B49D-4925-4CCA-B3D6-0030E9DC2E21}" srcId="{AF909D22-9568-4298-B7D9-D5042B65C710}" destId="{906764F0-73BD-4C25-98EE-F67F2380694A}" srcOrd="0" destOrd="0" parTransId="{41A0C0A8-B391-4CFD-BE06-C5A4C125D5BA}" sibTransId="{4F61AE5F-A0F3-4E1A-B6D5-B1916E13F51A}"/>
    <dgm:cxn modelId="{4D6FC6BF-5450-424A-B30F-581C992F5375}" type="presOf" srcId="{58301A67-5B77-4E7C-8DE7-A16CDBD522FF}" destId="{A3D96601-4BC7-443C-8379-BCDA77194D68}" srcOrd="0" destOrd="0" presId="urn:microsoft.com/office/officeart/2005/8/layout/radial4"/>
    <dgm:cxn modelId="{8F6DE1B6-70E9-4D45-8290-AB232DFB277A}" type="presOf" srcId="{AF909D22-9568-4298-B7D9-D5042B65C710}" destId="{54ABC7D0-ADDB-42F6-8095-5119EFBE98BC}" srcOrd="0" destOrd="0" presId="urn:microsoft.com/office/officeart/2005/8/layout/radial4"/>
    <dgm:cxn modelId="{E24B130B-1343-4EF1-92DE-3C270B0277FD}" type="presOf" srcId="{7E6E07D9-BACC-4899-9ACC-0B6E1BFE0CEB}" destId="{6565CA2A-1969-4EFD-868C-31B89A233F5A}" srcOrd="0" destOrd="0" presId="urn:microsoft.com/office/officeart/2005/8/layout/radial4"/>
    <dgm:cxn modelId="{89C0AD02-ABFD-4596-8B3C-6AC2FAD289F6}" srcId="{AF909D22-9568-4298-B7D9-D5042B65C710}" destId="{6F2E8E0A-3FCA-4769-9E0E-C81078F8724B}" srcOrd="2" destOrd="0" parTransId="{BE642CC0-EBF0-435B-99F6-BB7D8F234B59}" sibTransId="{79F736A1-F659-44A2-B423-0A83DEE6B98E}"/>
    <dgm:cxn modelId="{4BB78FB1-8F07-45E0-8803-0F1E94D1BD25}" type="presOf" srcId="{D09A3B4A-4FDE-4C3D-A1B8-383AA52F46B4}" destId="{2866ED5D-753F-4468-A9A0-A443D7C7690D}" srcOrd="0" destOrd="0" presId="urn:microsoft.com/office/officeart/2005/8/layout/radial4"/>
    <dgm:cxn modelId="{7BBE088C-2472-4488-8A2B-21A28C183E35}" type="presOf" srcId="{41A0C0A8-B391-4CFD-BE06-C5A4C125D5BA}" destId="{1960D07A-B107-473E-8AA8-411741F2527B}" srcOrd="0" destOrd="0" presId="urn:microsoft.com/office/officeart/2005/8/layout/radial4"/>
    <dgm:cxn modelId="{23DC4AB3-AF6C-4994-9475-CB5CE5C90C33}" type="presOf" srcId="{BE642CC0-EBF0-435B-99F6-BB7D8F234B59}" destId="{D487F80F-EFE7-499C-8044-58B6B38E6EC5}" srcOrd="0" destOrd="0" presId="urn:microsoft.com/office/officeart/2005/8/layout/radial4"/>
    <dgm:cxn modelId="{C74F54E7-78F8-40DA-966C-558AB42C1851}" type="presOf" srcId="{6F2E8E0A-3FCA-4769-9E0E-C81078F8724B}" destId="{2C6143FC-890F-4322-9649-4F342F5B4A02}" srcOrd="0" destOrd="0" presId="urn:microsoft.com/office/officeart/2005/8/layout/radial4"/>
    <dgm:cxn modelId="{513F292B-371A-46B5-BB0F-F0164910B237}" srcId="{AF909D22-9568-4298-B7D9-D5042B65C710}" destId="{58301A67-5B77-4E7C-8DE7-A16CDBD522FF}" srcOrd="1" destOrd="0" parTransId="{7E6E07D9-BACC-4899-9ACC-0B6E1BFE0CEB}" sibTransId="{4FE3E598-AB16-4A64-8E6D-71106E96BC78}"/>
    <dgm:cxn modelId="{7FACBD82-F01B-4E7F-B3B0-FD9EE73B2CD2}" type="presParOf" srcId="{2866ED5D-753F-4468-A9A0-A443D7C7690D}" destId="{54ABC7D0-ADDB-42F6-8095-5119EFBE98BC}" srcOrd="0" destOrd="0" presId="urn:microsoft.com/office/officeart/2005/8/layout/radial4"/>
    <dgm:cxn modelId="{412298C4-3F18-4F5B-BD7A-EAE94CF1453A}" type="presParOf" srcId="{2866ED5D-753F-4468-A9A0-A443D7C7690D}" destId="{1960D07A-B107-473E-8AA8-411741F2527B}" srcOrd="1" destOrd="0" presId="urn:microsoft.com/office/officeart/2005/8/layout/radial4"/>
    <dgm:cxn modelId="{0148E0F3-FF7F-4237-B94B-0F23FC966250}" type="presParOf" srcId="{2866ED5D-753F-4468-A9A0-A443D7C7690D}" destId="{3C3A7A0E-403B-41AC-B079-45F89720795B}" srcOrd="2" destOrd="0" presId="urn:microsoft.com/office/officeart/2005/8/layout/radial4"/>
    <dgm:cxn modelId="{1237C454-A821-4AC2-B643-D50DD3042E6F}" type="presParOf" srcId="{2866ED5D-753F-4468-A9A0-A443D7C7690D}" destId="{6565CA2A-1969-4EFD-868C-31B89A233F5A}" srcOrd="3" destOrd="0" presId="urn:microsoft.com/office/officeart/2005/8/layout/radial4"/>
    <dgm:cxn modelId="{D83694B5-F636-4B67-A301-B6AF49AC55F3}" type="presParOf" srcId="{2866ED5D-753F-4468-A9A0-A443D7C7690D}" destId="{A3D96601-4BC7-443C-8379-BCDA77194D68}" srcOrd="4" destOrd="0" presId="urn:microsoft.com/office/officeart/2005/8/layout/radial4"/>
    <dgm:cxn modelId="{F5926CE5-3FB2-4E18-89FF-E00E32E1E107}" type="presParOf" srcId="{2866ED5D-753F-4468-A9A0-A443D7C7690D}" destId="{D487F80F-EFE7-499C-8044-58B6B38E6EC5}" srcOrd="5" destOrd="0" presId="urn:microsoft.com/office/officeart/2005/8/layout/radial4"/>
    <dgm:cxn modelId="{25813A12-1CD2-4074-9B80-3805CE57A3B8}" type="presParOf" srcId="{2866ED5D-753F-4468-A9A0-A443D7C7690D}" destId="{2C6143FC-890F-4322-9649-4F342F5B4A0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18B0A9-0302-4463-9818-703256CE291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DBCFFFD-8F3F-419D-ABFF-328367044162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16/03/2020</a:t>
          </a:r>
        </a:p>
      </dgm:t>
    </dgm:pt>
    <dgm:pt modelId="{8B73925F-4903-4B03-8906-89B05AB6BACC}" type="parTrans" cxnId="{5C532310-CE43-4AC0-A3A9-9DC0E18969D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2B383-F18D-462F-A730-1FE872D2D948}" type="sibTrans" cxnId="{5C532310-CE43-4AC0-A3A9-9DC0E18969D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11C9E-E236-4EE5-9CA9-C76EA0F0C177}">
      <dgm:prSet phldrT="[Texto]" custT="1"/>
      <dgm:spPr/>
      <dgm:t>
        <a:bodyPr/>
        <a:lstStyle/>
        <a:p>
          <a:pPr algn="just"/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Disposiciones sobre horarios de atención al 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público y suspensión de Asambleas Generales.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367E-ED6F-47D4-AE0B-A6C79B42E8EC}" type="parTrans" cxnId="{9DFA9299-F445-4260-B5CD-7162296267F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136DF-15AF-4665-949F-604A26820F54}" type="sibTrans" cxnId="{9DFA9299-F445-4260-B5CD-7162296267F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934D6D-0630-47B8-A9EC-9BB4E1FF94B0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22/03/2020</a:t>
          </a:r>
        </a:p>
      </dgm:t>
    </dgm:pt>
    <dgm:pt modelId="{0A012496-88F2-46D6-953A-F7EDEC93D79D}" type="parTrans" cxnId="{75D9BFAD-2337-44F8-BC02-197C129735C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4F660-428D-4D91-936C-F90CBBB8E6DC}" type="sibTrans" cxnId="{75D9BFAD-2337-44F8-BC02-197C129735C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206A2F-9224-4B55-AABD-E88F8BB91339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La Junta de Política y Regulación Monetaria y Financiera, emite la 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Disposición </a:t>
          </a:r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Transitoria respecto al 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diferimiento </a:t>
          </a:r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extraordinario de obligaciones crediticias</a:t>
          </a:r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A81BC-45E5-42CF-8878-BE947209F996}" type="parTrans" cxnId="{8318D2A4-600E-480C-85BD-BF97F1EC2D0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2F179-01A3-49CF-9D73-8DFFA72700F4}" type="sibTrans" cxnId="{8318D2A4-600E-480C-85BD-BF97F1EC2D02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0C405-E255-42BD-A5E0-B50749CA3F8C}">
      <dgm:prSet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22/06/2020</a:t>
          </a:r>
        </a:p>
      </dgm:t>
    </dgm:pt>
    <dgm:pt modelId="{A2A769D2-47B0-455E-AFA5-E995215DE38F}" type="parTrans" cxnId="{2F91E62D-7629-494C-A5A8-B3EF083C541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A7C6A-7323-4B9A-A1DA-1417C38B6B20}" type="sibTrans" cxnId="{2F91E62D-7629-494C-A5A8-B3EF083C541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4CAF2-C400-44E3-8F45-7019C5E4E8E3}">
      <dgm:prSet custT="1"/>
      <dgm:spPr/>
      <dgm:t>
        <a:bodyPr/>
        <a:lstStyle/>
        <a:p>
          <a:pPr algn="just"/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La JPRMF emite lineamientos generales del funcionamiento del fideicomiso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</a:t>
          </a:r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el programa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"Reactívate </a:t>
          </a:r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Ecuador"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475E3-FC0E-4E9F-9BAD-C7FBEAA0F9D9}" type="parTrans" cxnId="{CFE8F762-790C-4D4E-8BDC-699C2DFED0C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D54B-F19E-4317-BB0C-D2DB32CCBCA0}" type="sibTrans" cxnId="{CFE8F762-790C-4D4E-8BDC-699C2DFED0C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700636-3356-40F4-A009-14103F3B71BA}">
      <dgm:prSet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06/04/2020</a:t>
          </a:r>
        </a:p>
      </dgm:t>
    </dgm:pt>
    <dgm:pt modelId="{358EBEB6-FA7F-4E5C-9E36-D8B6BEBB6D6B}" type="parTrans" cxnId="{EA64D37D-0566-47AC-B774-4530C326C4B7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A320C-6681-4ECD-A09E-7AC47F17D27D}" type="sibTrans" cxnId="{EA64D37D-0566-47AC-B774-4530C326C4B7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A1F4D-796A-4EF1-9ED0-BC132FF5A0D3}">
      <dgm:prSet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22/05/2020</a:t>
          </a:r>
        </a:p>
      </dgm:t>
    </dgm:pt>
    <dgm:pt modelId="{A139429D-5D6C-4F23-B6D3-896A399F97E3}" type="parTrans" cxnId="{6F7FB92E-500A-4F72-B49D-CC181C33DD7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5E893-6AD6-46E3-B535-A8D57001192E}" type="sibTrans" cxnId="{6F7FB92E-500A-4F72-B49D-CC181C33DD79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E8C88-CC7B-4D5E-884A-B1362B474B41}">
      <dgm:prSet custT="1"/>
      <dgm:spPr/>
      <dgm:t>
        <a:bodyPr/>
        <a:lstStyle/>
        <a:p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La JPRMF emite reformas para gestionar la liquidez y con ello fortalecer la sostenibilidad del sistema monetario y financiero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E4AE3-E6E8-4274-B5EC-146B28CEE51B}" type="parTrans" cxnId="{8B5A2156-7066-4661-B831-117A38B3792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260B7-9B98-4B8B-82BA-B71ADF4323A0}" type="sibTrans" cxnId="{8B5A2156-7066-4661-B831-117A38B37920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17DFD-CD11-41D2-9D03-9433D2154043}">
      <dgm:prSet custT="1"/>
      <dgm:spPr/>
      <dgm:t>
        <a:bodyPr/>
        <a:lstStyle/>
        <a:p>
          <a:pPr algn="just"/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Entra en vigencia la Ley Orgánica de apoyo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humanitario </a:t>
          </a:r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en la que se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amplía por más días los diferimientos.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6D94CB-C35C-456F-834B-04A52D335933}" type="parTrans" cxnId="{478ACF8E-6C65-4204-B655-C806CAD91B0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1B3D19-4AF4-414F-9B16-8F5495561AED}" type="sibTrans" cxnId="{478ACF8E-6C65-4204-B655-C806CAD91B0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3D474-6533-49FF-8370-153EDE262BCA}">
      <dgm:prSet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19/06/2020</a:t>
          </a:r>
        </a:p>
      </dgm:t>
    </dgm:pt>
    <dgm:pt modelId="{05B737FF-3654-4513-A694-ED7A57F76E95}" type="parTrans" cxnId="{1CC035AD-E3AB-4B65-9DE7-395494FB6AD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27369-A967-4958-9B66-089CC0748FBE}" type="sibTrans" cxnId="{1CC035AD-E3AB-4B65-9DE7-395494FB6AD4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9976C4-FB7B-49F2-B1A9-3458A38D3376}">
      <dgm:prSet custT="1"/>
      <dgm:spPr/>
      <dgm:t>
        <a:bodyPr/>
        <a:lstStyle/>
        <a:p>
          <a:pPr algn="just"/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Reforma a la Norma de control para la administración del riesgo operativo y riesgo legal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fin de mitigar perdidas por la pandemia.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522A9-EE1C-41CF-946D-4EB10D745C1F}" type="parTrans" cxnId="{D54B2B83-C652-49CC-80F7-318D5C35552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B9BBF-EE94-42E6-BBB8-EB3D80B3C6E8}" type="sibTrans" cxnId="{D54B2B83-C652-49CC-80F7-318D5C35552C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9B957-376F-4B5A-B1C0-76949FD4A260}">
      <dgm:prSet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02/06/2020</a:t>
          </a:r>
        </a:p>
      </dgm:t>
    </dgm:pt>
    <dgm:pt modelId="{BA10E47B-D608-43A5-8570-EAE92B0127D4}" type="parTrans" cxnId="{B3B2742D-791D-4CF2-B7AB-789ED2F0F07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A75F0-DA18-4BD9-A2F3-0C40DA62F991}" type="sibTrans" cxnId="{B3B2742D-791D-4CF2-B7AB-789ED2F0F075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39DE7-A03E-4883-848A-EB4E94E983D6}">
      <dgm:prSet custT="1"/>
      <dgm:spPr/>
      <dgm:t>
        <a:bodyPr/>
        <a:lstStyle/>
        <a:p>
          <a:pPr algn="just"/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Reforma </a:t>
          </a:r>
          <a:r>
            <a:rPr lang="es-EC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a la Norma de gestión de riesgo de crédito y constitución de provisiones de activos de </a:t>
          </a:r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riesgo.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41247F-554B-47DE-B23A-AA5848EB8913}" type="sibTrans" cxnId="{71102EB1-F885-4BE2-A740-219F892E78C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FFB2E-062B-4E36-A782-5754FB3821C3}" type="parTrans" cxnId="{71102EB1-F885-4BE2-A740-219F892E78C6}">
      <dgm:prSet/>
      <dgm:spPr/>
      <dgm:t>
        <a:bodyPr/>
        <a:lstStyle/>
        <a:p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1B4E0-3C2C-4E64-B549-7CD3B0C10DF6}" type="pres">
      <dgm:prSet presAssocID="{4218B0A9-0302-4463-9818-703256CE29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A5E567-4A08-4B8E-A76B-A021A9CD9811}" type="pres">
      <dgm:prSet presAssocID="{4DBCFFFD-8F3F-419D-ABFF-328367044162}" presName="linNode" presStyleCnt="0"/>
      <dgm:spPr/>
    </dgm:pt>
    <dgm:pt modelId="{C35627DE-E0DC-4040-B736-759A79E8DD53}" type="pres">
      <dgm:prSet presAssocID="{4DBCFFFD-8F3F-419D-ABFF-328367044162}" presName="parentText" presStyleLbl="node1" presStyleIdx="0" presStyleCnt="7" custScaleX="58553" custScaleY="9495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5A4FB4-0FD2-470D-BCF7-085C2003770F}" type="pres">
      <dgm:prSet presAssocID="{4DBCFFFD-8F3F-419D-ABFF-328367044162}" presName="descendantText" presStyleLbl="alignAccFollowNode1" presStyleIdx="0" presStyleCnt="7" custScaleX="132946" custScaleY="127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D077F-AF6B-483E-81E4-CBF79EC9BBB8}" type="pres">
      <dgm:prSet presAssocID="{6022B383-F18D-462F-A730-1FE872D2D948}" presName="sp" presStyleCnt="0"/>
      <dgm:spPr/>
    </dgm:pt>
    <dgm:pt modelId="{0E02D1C2-E5FD-4EB2-BCBB-568E38567524}" type="pres">
      <dgm:prSet presAssocID="{BE934D6D-0630-47B8-A9EC-9BB4E1FF94B0}" presName="linNode" presStyleCnt="0"/>
      <dgm:spPr/>
    </dgm:pt>
    <dgm:pt modelId="{AAC44D8A-1DA9-4BDE-9475-F2B0BAA836A9}" type="pres">
      <dgm:prSet presAssocID="{BE934D6D-0630-47B8-A9EC-9BB4E1FF94B0}" presName="parentText" presStyleLbl="node1" presStyleIdx="1" presStyleCnt="7" custScaleX="54826" custScaleY="1003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469E2F-A3A5-4103-AE2D-72441DAAA7E5}" type="pres">
      <dgm:prSet presAssocID="{BE934D6D-0630-47B8-A9EC-9BB4E1FF94B0}" presName="descendantText" presStyleLbl="alignAccFollowNode1" presStyleIdx="1" presStyleCnt="7" custScaleX="125303" custScaleY="141636" custLinFactNeighborX="49" custLinFactNeighborY="2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EB04B1-0921-4D8B-9D52-0F3582EB6A27}" type="pres">
      <dgm:prSet presAssocID="{5A24F660-428D-4D91-936C-F90CBBB8E6DC}" presName="sp" presStyleCnt="0"/>
      <dgm:spPr/>
    </dgm:pt>
    <dgm:pt modelId="{386A81C1-A405-466B-A213-89DAD2D3D63C}" type="pres">
      <dgm:prSet presAssocID="{5C700636-3356-40F4-A009-14103F3B71BA}" presName="linNode" presStyleCnt="0"/>
      <dgm:spPr/>
    </dgm:pt>
    <dgm:pt modelId="{08456A38-51B4-4818-AD89-B57BB77B63F1}" type="pres">
      <dgm:prSet presAssocID="{5C700636-3356-40F4-A009-14103F3B71BA}" presName="parentText" presStyleLbl="node1" presStyleIdx="2" presStyleCnt="7" custScaleX="535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01DFF1-723E-4B15-B9DB-007F2DAC6319}" type="pres">
      <dgm:prSet presAssocID="{5C700636-3356-40F4-A009-14103F3B71BA}" presName="descendantText" presStyleLbl="alignAccFollowNode1" presStyleIdx="2" presStyleCnt="7" custScaleX="127318" custScaleY="1092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0BAAC6-6FB4-46C6-AEBA-B0D3B26110C5}" type="pres">
      <dgm:prSet presAssocID="{F35A320C-6681-4ECD-A09E-7AC47F17D27D}" presName="sp" presStyleCnt="0"/>
      <dgm:spPr/>
    </dgm:pt>
    <dgm:pt modelId="{6FE7F856-8C33-41C5-83C3-6A5D22B800B4}" type="pres">
      <dgm:prSet presAssocID="{24DA1F4D-796A-4EF1-9ED0-BC132FF5A0D3}" presName="linNode" presStyleCnt="0"/>
      <dgm:spPr/>
    </dgm:pt>
    <dgm:pt modelId="{F02419C3-BC52-4E0D-89B2-BBF2BC6DAA9E}" type="pres">
      <dgm:prSet presAssocID="{24DA1F4D-796A-4EF1-9ED0-BC132FF5A0D3}" presName="parentText" presStyleLbl="node1" presStyleIdx="3" presStyleCnt="7" custScaleX="5262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D189BB-A25F-46B2-B19C-5A4B1930C1EF}" type="pres">
      <dgm:prSet presAssocID="{24DA1F4D-796A-4EF1-9ED0-BC132FF5A0D3}" presName="descendantText" presStyleLbl="alignAccFollowNode1" presStyleIdx="3" presStyleCnt="7" custScaleX="126105" custScaleY="1177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2A1349-6676-46BB-9B86-27BA4B637F56}" type="pres">
      <dgm:prSet presAssocID="{1385E893-6AD6-46E3-B535-A8D57001192E}" presName="sp" presStyleCnt="0"/>
      <dgm:spPr/>
    </dgm:pt>
    <dgm:pt modelId="{F094A58C-59D9-450A-9EC4-DDB3253F23A8}" type="pres">
      <dgm:prSet presAssocID="{FF29B957-376F-4B5A-B1C0-76949FD4A260}" presName="linNode" presStyleCnt="0"/>
      <dgm:spPr/>
    </dgm:pt>
    <dgm:pt modelId="{7CDF30C4-EBAB-4A45-8AB1-38DDAFCC51EE}" type="pres">
      <dgm:prSet presAssocID="{FF29B957-376F-4B5A-B1C0-76949FD4A260}" presName="parentText" presStyleLbl="node1" presStyleIdx="4" presStyleCnt="7" custScaleX="537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755CDD-4AA8-4419-B400-F77969F12456}" type="pres">
      <dgm:prSet presAssocID="{FF29B957-376F-4B5A-B1C0-76949FD4A260}" presName="descendantText" presStyleLbl="alignAccFollowNode1" presStyleIdx="4" presStyleCnt="7" custScaleX="128644" custScaleY="1163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DA7F61-CE23-4F5D-B284-067D80DF91E2}" type="pres">
      <dgm:prSet presAssocID="{023A75F0-DA18-4BD9-A2F3-0C40DA62F991}" presName="sp" presStyleCnt="0"/>
      <dgm:spPr/>
    </dgm:pt>
    <dgm:pt modelId="{E339468D-07F5-43C0-9864-2E7F6DBF1D9F}" type="pres">
      <dgm:prSet presAssocID="{6913D474-6533-49FF-8370-153EDE262BCA}" presName="linNode" presStyleCnt="0"/>
      <dgm:spPr/>
    </dgm:pt>
    <dgm:pt modelId="{5A7F0A18-E18A-4AC8-8ECA-2FF57D2FC097}" type="pres">
      <dgm:prSet presAssocID="{6913D474-6533-49FF-8370-153EDE262BCA}" presName="parentText" presStyleLbl="node1" presStyleIdx="5" presStyleCnt="7" custScaleX="5469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4E9D4B-A501-45C2-9B29-FF2F6396C837}" type="pres">
      <dgm:prSet presAssocID="{6913D474-6533-49FF-8370-153EDE262BCA}" presName="descendantText" presStyleLbl="alignAccFollowNode1" presStyleIdx="5" presStyleCnt="7" custScaleX="131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C5D37-19CB-4175-BF34-FB9917E42AA3}" type="pres">
      <dgm:prSet presAssocID="{2D927369-A967-4958-9B66-089CC0748FBE}" presName="sp" presStyleCnt="0"/>
      <dgm:spPr/>
    </dgm:pt>
    <dgm:pt modelId="{905BDC17-056C-444D-ABB8-D198FABF5F84}" type="pres">
      <dgm:prSet presAssocID="{81A0C405-E255-42BD-A5E0-B50749CA3F8C}" presName="linNode" presStyleCnt="0"/>
      <dgm:spPr/>
    </dgm:pt>
    <dgm:pt modelId="{B8D34B07-119B-4892-A490-7323723CBB8B}" type="pres">
      <dgm:prSet presAssocID="{81A0C405-E255-42BD-A5E0-B50749CA3F8C}" presName="parentText" presStyleLbl="node1" presStyleIdx="6" presStyleCnt="7" custScaleX="545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F91C3-A04E-4304-AE09-7A3C23D9AD35}" type="pres">
      <dgm:prSet presAssocID="{81A0C405-E255-42BD-A5E0-B50749CA3F8C}" presName="descendantText" presStyleLbl="alignAccFollowNode1" presStyleIdx="6" presStyleCnt="7" custScaleX="134412" custScaleY="1152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202983-3CF8-443F-BC3C-3B14D24F50DD}" type="presOf" srcId="{4B206A2F-9224-4B55-AABD-E88F8BB91339}" destId="{6B469E2F-A3A5-4103-AE2D-72441DAAA7E5}" srcOrd="0" destOrd="0" presId="urn:microsoft.com/office/officeart/2005/8/layout/vList5"/>
    <dgm:cxn modelId="{D54B2B83-C652-49CC-80F7-318D5C35552C}" srcId="{FF29B957-376F-4B5A-B1C0-76949FD4A260}" destId="{369976C4-FB7B-49F2-B1A9-3458A38D3376}" srcOrd="0" destOrd="0" parTransId="{313522A9-EE1C-41CF-946D-4EB10D745C1F}" sibTransId="{C7FB9BBF-EE94-42E6-BBB8-EB3D80B3C6E8}"/>
    <dgm:cxn modelId="{5C532310-CE43-4AC0-A3A9-9DC0E18969D2}" srcId="{4218B0A9-0302-4463-9818-703256CE291D}" destId="{4DBCFFFD-8F3F-419D-ABFF-328367044162}" srcOrd="0" destOrd="0" parTransId="{8B73925F-4903-4B03-8906-89B05AB6BACC}" sibTransId="{6022B383-F18D-462F-A730-1FE872D2D948}"/>
    <dgm:cxn modelId="{D6617066-CB0C-4D4D-A74F-DC3971B944C8}" type="presOf" srcId="{6913D474-6533-49FF-8370-153EDE262BCA}" destId="{5A7F0A18-E18A-4AC8-8ECA-2FF57D2FC097}" srcOrd="0" destOrd="0" presId="urn:microsoft.com/office/officeart/2005/8/layout/vList5"/>
    <dgm:cxn modelId="{478ACF8E-6C65-4204-B655-C806CAD91B04}" srcId="{81A0C405-E255-42BD-A5E0-B50749CA3F8C}" destId="{82817DFD-CD11-41D2-9D03-9433D2154043}" srcOrd="0" destOrd="0" parTransId="{776D94CB-C35C-456F-834B-04A52D335933}" sibTransId="{7E1B3D19-4AF4-414F-9B16-8F5495561AED}"/>
    <dgm:cxn modelId="{E6A72B9F-4DB0-4E9F-95C2-FE28FD3AE85A}" type="presOf" srcId="{5C700636-3356-40F4-A009-14103F3B71BA}" destId="{08456A38-51B4-4818-AD89-B57BB77B63F1}" srcOrd="0" destOrd="0" presId="urn:microsoft.com/office/officeart/2005/8/layout/vList5"/>
    <dgm:cxn modelId="{80D5CC54-1031-474D-93EA-6122F16054E6}" type="presOf" srcId="{7B411C9E-E236-4EE5-9CA9-C76EA0F0C177}" destId="{F15A4FB4-0FD2-470D-BCF7-085C2003770F}" srcOrd="0" destOrd="0" presId="urn:microsoft.com/office/officeart/2005/8/layout/vList5"/>
    <dgm:cxn modelId="{71102EB1-F885-4BE2-A740-219F892E78C6}" srcId="{24DA1F4D-796A-4EF1-9ED0-BC132FF5A0D3}" destId="{5A239DE7-A03E-4883-848A-EB4E94E983D6}" srcOrd="0" destOrd="0" parTransId="{8C2FFB2E-062B-4E36-A782-5754FB3821C3}" sibTransId="{9C41247F-554B-47DE-B23A-AA5848EB8913}"/>
    <dgm:cxn modelId="{3E8A8FE9-E240-4F6F-B3A9-04AD27FA98D4}" type="presOf" srcId="{BE934D6D-0630-47B8-A9EC-9BB4E1FF94B0}" destId="{AAC44D8A-1DA9-4BDE-9475-F2B0BAA836A9}" srcOrd="0" destOrd="0" presId="urn:microsoft.com/office/officeart/2005/8/layout/vList5"/>
    <dgm:cxn modelId="{BD48A049-F054-4488-9D30-A92460372E15}" type="presOf" srcId="{FF29B957-376F-4B5A-B1C0-76949FD4A260}" destId="{7CDF30C4-EBAB-4A45-8AB1-38DDAFCC51EE}" srcOrd="0" destOrd="0" presId="urn:microsoft.com/office/officeart/2005/8/layout/vList5"/>
    <dgm:cxn modelId="{9DFA9299-F445-4260-B5CD-7162296267F2}" srcId="{4DBCFFFD-8F3F-419D-ABFF-328367044162}" destId="{7B411C9E-E236-4EE5-9CA9-C76EA0F0C177}" srcOrd="0" destOrd="0" parTransId="{16D4367E-ED6F-47D4-AE0B-A6C79B42E8EC}" sibTransId="{7D9136DF-15AF-4665-949F-604A26820F54}"/>
    <dgm:cxn modelId="{2F91E62D-7629-494C-A5A8-B3EF083C541C}" srcId="{4218B0A9-0302-4463-9818-703256CE291D}" destId="{81A0C405-E255-42BD-A5E0-B50749CA3F8C}" srcOrd="6" destOrd="0" parTransId="{A2A769D2-47B0-455E-AFA5-E995215DE38F}" sibTransId="{606A7C6A-7323-4B9A-A1DA-1417C38B6B20}"/>
    <dgm:cxn modelId="{1CC035AD-E3AB-4B65-9DE7-395494FB6AD4}" srcId="{4218B0A9-0302-4463-9818-703256CE291D}" destId="{6913D474-6533-49FF-8370-153EDE262BCA}" srcOrd="5" destOrd="0" parTransId="{05B737FF-3654-4513-A694-ED7A57F76E95}" sibTransId="{2D927369-A967-4958-9B66-089CC0748FBE}"/>
    <dgm:cxn modelId="{8318D2A4-600E-480C-85BD-BF97F1EC2D02}" srcId="{BE934D6D-0630-47B8-A9EC-9BB4E1FF94B0}" destId="{4B206A2F-9224-4B55-AABD-E88F8BB91339}" srcOrd="0" destOrd="0" parTransId="{6E5A81BC-45E5-42CF-8878-BE947209F996}" sibTransId="{FD72F179-01A3-49CF-9D73-8DFFA72700F4}"/>
    <dgm:cxn modelId="{8B5A2156-7066-4661-B831-117A38B37920}" srcId="{5C700636-3356-40F4-A009-14103F3B71BA}" destId="{F17E8C88-CC7B-4D5E-884A-B1362B474B41}" srcOrd="0" destOrd="0" parTransId="{62FE4AE3-E6E8-4274-B5EC-146B28CEE51B}" sibTransId="{42F260B7-9B98-4B8B-82BA-B71ADF4323A0}"/>
    <dgm:cxn modelId="{FD1C8700-7B05-417F-9D25-B7A5AEF4800F}" type="presOf" srcId="{4DBCFFFD-8F3F-419D-ABFF-328367044162}" destId="{C35627DE-E0DC-4040-B736-759A79E8DD53}" srcOrd="0" destOrd="0" presId="urn:microsoft.com/office/officeart/2005/8/layout/vList5"/>
    <dgm:cxn modelId="{67D25128-3F89-4E12-9754-4630E233111B}" type="presOf" srcId="{5A239DE7-A03E-4883-848A-EB4E94E983D6}" destId="{9AD189BB-A25F-46B2-B19C-5A4B1930C1EF}" srcOrd="0" destOrd="0" presId="urn:microsoft.com/office/officeart/2005/8/layout/vList5"/>
    <dgm:cxn modelId="{B3B2742D-791D-4CF2-B7AB-789ED2F0F075}" srcId="{4218B0A9-0302-4463-9818-703256CE291D}" destId="{FF29B957-376F-4B5A-B1C0-76949FD4A260}" srcOrd="4" destOrd="0" parTransId="{BA10E47B-D608-43A5-8570-EAE92B0127D4}" sibTransId="{023A75F0-DA18-4BD9-A2F3-0C40DA62F991}"/>
    <dgm:cxn modelId="{B2D5AB30-BD2E-462E-8DFE-E316EAE34E5D}" type="presOf" srcId="{24DA1F4D-796A-4EF1-9ED0-BC132FF5A0D3}" destId="{F02419C3-BC52-4E0D-89B2-BBF2BC6DAA9E}" srcOrd="0" destOrd="0" presId="urn:microsoft.com/office/officeart/2005/8/layout/vList5"/>
    <dgm:cxn modelId="{D8FDA02D-1BA6-4780-A6D1-807B1BFE47FD}" type="presOf" srcId="{369976C4-FB7B-49F2-B1A9-3458A38D3376}" destId="{1C755CDD-4AA8-4419-B400-F77969F12456}" srcOrd="0" destOrd="0" presId="urn:microsoft.com/office/officeart/2005/8/layout/vList5"/>
    <dgm:cxn modelId="{B016459C-90D9-440B-8DC0-657FF6B7932B}" type="presOf" srcId="{D864CAF2-C400-44E3-8F45-7019C5E4E8E3}" destId="{D44E9D4B-A501-45C2-9B29-FF2F6396C837}" srcOrd="0" destOrd="0" presId="urn:microsoft.com/office/officeart/2005/8/layout/vList5"/>
    <dgm:cxn modelId="{6F7FB92E-500A-4F72-B49D-CC181C33DD79}" srcId="{4218B0A9-0302-4463-9818-703256CE291D}" destId="{24DA1F4D-796A-4EF1-9ED0-BC132FF5A0D3}" srcOrd="3" destOrd="0" parTransId="{A139429D-5D6C-4F23-B6D3-896A399F97E3}" sibTransId="{1385E893-6AD6-46E3-B535-A8D57001192E}"/>
    <dgm:cxn modelId="{68C2DBD2-C5F4-4025-B9B5-21115ED36DC3}" type="presOf" srcId="{81A0C405-E255-42BD-A5E0-B50749CA3F8C}" destId="{B8D34B07-119B-4892-A490-7323723CBB8B}" srcOrd="0" destOrd="0" presId="urn:microsoft.com/office/officeart/2005/8/layout/vList5"/>
    <dgm:cxn modelId="{8169CCF8-2C72-485D-8E1E-8DE9E35D2B90}" type="presOf" srcId="{4218B0A9-0302-4463-9818-703256CE291D}" destId="{D0C1B4E0-3C2C-4E64-B549-7CD3B0C10DF6}" srcOrd="0" destOrd="0" presId="urn:microsoft.com/office/officeart/2005/8/layout/vList5"/>
    <dgm:cxn modelId="{12215A12-FB2E-4155-9130-87EB47B928B6}" type="presOf" srcId="{F17E8C88-CC7B-4D5E-884A-B1362B474B41}" destId="{0A01DFF1-723E-4B15-B9DB-007F2DAC6319}" srcOrd="0" destOrd="0" presId="urn:microsoft.com/office/officeart/2005/8/layout/vList5"/>
    <dgm:cxn modelId="{75D9BFAD-2337-44F8-BC02-197C129735C2}" srcId="{4218B0A9-0302-4463-9818-703256CE291D}" destId="{BE934D6D-0630-47B8-A9EC-9BB4E1FF94B0}" srcOrd="1" destOrd="0" parTransId="{0A012496-88F2-46D6-953A-F7EDEC93D79D}" sibTransId="{5A24F660-428D-4D91-936C-F90CBBB8E6DC}"/>
    <dgm:cxn modelId="{CFE8F762-790C-4D4E-8BDC-699C2DFED0C9}" srcId="{6913D474-6533-49FF-8370-153EDE262BCA}" destId="{D864CAF2-C400-44E3-8F45-7019C5E4E8E3}" srcOrd="0" destOrd="0" parTransId="{B65475E3-FC0E-4E9F-9BAD-C7FBEAA0F9D9}" sibTransId="{75AAD54B-F19E-4317-BB0C-D2DB32CCBCA0}"/>
    <dgm:cxn modelId="{EA64D37D-0566-47AC-B774-4530C326C4B7}" srcId="{4218B0A9-0302-4463-9818-703256CE291D}" destId="{5C700636-3356-40F4-A009-14103F3B71BA}" srcOrd="2" destOrd="0" parTransId="{358EBEB6-FA7F-4E5C-9E36-D8B6BEBB6D6B}" sibTransId="{F35A320C-6681-4ECD-A09E-7AC47F17D27D}"/>
    <dgm:cxn modelId="{EA5E6FFF-2B03-4F2B-B40C-6A9FBC664321}" type="presOf" srcId="{82817DFD-CD11-41D2-9D03-9433D2154043}" destId="{670F91C3-A04E-4304-AE09-7A3C23D9AD35}" srcOrd="0" destOrd="0" presId="urn:microsoft.com/office/officeart/2005/8/layout/vList5"/>
    <dgm:cxn modelId="{7379599E-D17C-49B3-8617-155CB04EC22A}" type="presParOf" srcId="{D0C1B4E0-3C2C-4E64-B549-7CD3B0C10DF6}" destId="{FBA5E567-4A08-4B8E-A76B-A021A9CD9811}" srcOrd="0" destOrd="0" presId="urn:microsoft.com/office/officeart/2005/8/layout/vList5"/>
    <dgm:cxn modelId="{6C0260B8-FCBA-4C61-8130-B4695510E49D}" type="presParOf" srcId="{FBA5E567-4A08-4B8E-A76B-A021A9CD9811}" destId="{C35627DE-E0DC-4040-B736-759A79E8DD53}" srcOrd="0" destOrd="0" presId="urn:microsoft.com/office/officeart/2005/8/layout/vList5"/>
    <dgm:cxn modelId="{99A627F0-D99A-417F-A865-1C9D7C2B53FB}" type="presParOf" srcId="{FBA5E567-4A08-4B8E-A76B-A021A9CD9811}" destId="{F15A4FB4-0FD2-470D-BCF7-085C2003770F}" srcOrd="1" destOrd="0" presId="urn:microsoft.com/office/officeart/2005/8/layout/vList5"/>
    <dgm:cxn modelId="{58B61A67-E310-4120-AC7A-6BB9F05925CD}" type="presParOf" srcId="{D0C1B4E0-3C2C-4E64-B549-7CD3B0C10DF6}" destId="{CBED077F-AF6B-483E-81E4-CBF79EC9BBB8}" srcOrd="1" destOrd="0" presId="urn:microsoft.com/office/officeart/2005/8/layout/vList5"/>
    <dgm:cxn modelId="{43DAFECE-4856-487A-8A3C-ADF8CAF4D2F9}" type="presParOf" srcId="{D0C1B4E0-3C2C-4E64-B549-7CD3B0C10DF6}" destId="{0E02D1C2-E5FD-4EB2-BCBB-568E38567524}" srcOrd="2" destOrd="0" presId="urn:microsoft.com/office/officeart/2005/8/layout/vList5"/>
    <dgm:cxn modelId="{CA016377-0377-416C-BEC5-BCC670E89A72}" type="presParOf" srcId="{0E02D1C2-E5FD-4EB2-BCBB-568E38567524}" destId="{AAC44D8A-1DA9-4BDE-9475-F2B0BAA836A9}" srcOrd="0" destOrd="0" presId="urn:microsoft.com/office/officeart/2005/8/layout/vList5"/>
    <dgm:cxn modelId="{C289FBB2-A41F-4986-AC96-12AF4DADC93F}" type="presParOf" srcId="{0E02D1C2-E5FD-4EB2-BCBB-568E38567524}" destId="{6B469E2F-A3A5-4103-AE2D-72441DAAA7E5}" srcOrd="1" destOrd="0" presId="urn:microsoft.com/office/officeart/2005/8/layout/vList5"/>
    <dgm:cxn modelId="{80E1F5BB-8F23-4576-A5B5-764162F54B11}" type="presParOf" srcId="{D0C1B4E0-3C2C-4E64-B549-7CD3B0C10DF6}" destId="{2BEB04B1-0921-4D8B-9D52-0F3582EB6A27}" srcOrd="3" destOrd="0" presId="urn:microsoft.com/office/officeart/2005/8/layout/vList5"/>
    <dgm:cxn modelId="{8D9705C8-4DD2-4B91-A446-CC6E4123547A}" type="presParOf" srcId="{D0C1B4E0-3C2C-4E64-B549-7CD3B0C10DF6}" destId="{386A81C1-A405-466B-A213-89DAD2D3D63C}" srcOrd="4" destOrd="0" presId="urn:microsoft.com/office/officeart/2005/8/layout/vList5"/>
    <dgm:cxn modelId="{EAFF176B-6A5B-48E8-81C9-922024B5ABDC}" type="presParOf" srcId="{386A81C1-A405-466B-A213-89DAD2D3D63C}" destId="{08456A38-51B4-4818-AD89-B57BB77B63F1}" srcOrd="0" destOrd="0" presId="urn:microsoft.com/office/officeart/2005/8/layout/vList5"/>
    <dgm:cxn modelId="{22D7F87B-3C27-4AF5-BC2D-6DC6B858E812}" type="presParOf" srcId="{386A81C1-A405-466B-A213-89DAD2D3D63C}" destId="{0A01DFF1-723E-4B15-B9DB-007F2DAC6319}" srcOrd="1" destOrd="0" presId="urn:microsoft.com/office/officeart/2005/8/layout/vList5"/>
    <dgm:cxn modelId="{2F1D206C-09DB-4070-BB8C-3CBED8D3CAE3}" type="presParOf" srcId="{D0C1B4E0-3C2C-4E64-B549-7CD3B0C10DF6}" destId="{140BAAC6-6FB4-46C6-AEBA-B0D3B26110C5}" srcOrd="5" destOrd="0" presId="urn:microsoft.com/office/officeart/2005/8/layout/vList5"/>
    <dgm:cxn modelId="{13C34FB8-CD76-4AA0-B1F8-AC06256136E6}" type="presParOf" srcId="{D0C1B4E0-3C2C-4E64-B549-7CD3B0C10DF6}" destId="{6FE7F856-8C33-41C5-83C3-6A5D22B800B4}" srcOrd="6" destOrd="0" presId="urn:microsoft.com/office/officeart/2005/8/layout/vList5"/>
    <dgm:cxn modelId="{0E848010-DB0C-4E10-846C-F638C86140C5}" type="presParOf" srcId="{6FE7F856-8C33-41C5-83C3-6A5D22B800B4}" destId="{F02419C3-BC52-4E0D-89B2-BBF2BC6DAA9E}" srcOrd="0" destOrd="0" presId="urn:microsoft.com/office/officeart/2005/8/layout/vList5"/>
    <dgm:cxn modelId="{92C3F7B3-E56B-4BDE-A18E-AA5E08C6CBF7}" type="presParOf" srcId="{6FE7F856-8C33-41C5-83C3-6A5D22B800B4}" destId="{9AD189BB-A25F-46B2-B19C-5A4B1930C1EF}" srcOrd="1" destOrd="0" presId="urn:microsoft.com/office/officeart/2005/8/layout/vList5"/>
    <dgm:cxn modelId="{913013F0-5CE9-4329-8BD6-EFD73CE88521}" type="presParOf" srcId="{D0C1B4E0-3C2C-4E64-B549-7CD3B0C10DF6}" destId="{A72A1349-6676-46BB-9B86-27BA4B637F56}" srcOrd="7" destOrd="0" presId="urn:microsoft.com/office/officeart/2005/8/layout/vList5"/>
    <dgm:cxn modelId="{17831259-C700-478D-A603-95DBC6EF4875}" type="presParOf" srcId="{D0C1B4E0-3C2C-4E64-B549-7CD3B0C10DF6}" destId="{F094A58C-59D9-450A-9EC4-DDB3253F23A8}" srcOrd="8" destOrd="0" presId="urn:microsoft.com/office/officeart/2005/8/layout/vList5"/>
    <dgm:cxn modelId="{E42B2955-99BD-450C-B7F1-C80E51581233}" type="presParOf" srcId="{F094A58C-59D9-450A-9EC4-DDB3253F23A8}" destId="{7CDF30C4-EBAB-4A45-8AB1-38DDAFCC51EE}" srcOrd="0" destOrd="0" presId="urn:microsoft.com/office/officeart/2005/8/layout/vList5"/>
    <dgm:cxn modelId="{5685C91F-C196-4F17-BF8C-A91210997406}" type="presParOf" srcId="{F094A58C-59D9-450A-9EC4-DDB3253F23A8}" destId="{1C755CDD-4AA8-4419-B400-F77969F12456}" srcOrd="1" destOrd="0" presId="urn:microsoft.com/office/officeart/2005/8/layout/vList5"/>
    <dgm:cxn modelId="{89FBFC6C-E4F7-41A5-8DE6-1FD8ACCF020C}" type="presParOf" srcId="{D0C1B4E0-3C2C-4E64-B549-7CD3B0C10DF6}" destId="{C7DA7F61-CE23-4F5D-B284-067D80DF91E2}" srcOrd="9" destOrd="0" presId="urn:microsoft.com/office/officeart/2005/8/layout/vList5"/>
    <dgm:cxn modelId="{F093E765-E480-4240-97EC-537D29D1A9FB}" type="presParOf" srcId="{D0C1B4E0-3C2C-4E64-B549-7CD3B0C10DF6}" destId="{E339468D-07F5-43C0-9864-2E7F6DBF1D9F}" srcOrd="10" destOrd="0" presId="urn:microsoft.com/office/officeart/2005/8/layout/vList5"/>
    <dgm:cxn modelId="{D69928EE-C032-4204-A5BE-8AB53C9B02BF}" type="presParOf" srcId="{E339468D-07F5-43C0-9864-2E7F6DBF1D9F}" destId="{5A7F0A18-E18A-4AC8-8ECA-2FF57D2FC097}" srcOrd="0" destOrd="0" presId="urn:microsoft.com/office/officeart/2005/8/layout/vList5"/>
    <dgm:cxn modelId="{7E907135-EB8F-4FF0-A186-4DD5F616C696}" type="presParOf" srcId="{E339468D-07F5-43C0-9864-2E7F6DBF1D9F}" destId="{D44E9D4B-A501-45C2-9B29-FF2F6396C837}" srcOrd="1" destOrd="0" presId="urn:microsoft.com/office/officeart/2005/8/layout/vList5"/>
    <dgm:cxn modelId="{A083AAF7-1C2D-426C-92F7-F8A1DA97BE8F}" type="presParOf" srcId="{D0C1B4E0-3C2C-4E64-B549-7CD3B0C10DF6}" destId="{862C5D37-19CB-4175-BF34-FB9917E42AA3}" srcOrd="11" destOrd="0" presId="urn:microsoft.com/office/officeart/2005/8/layout/vList5"/>
    <dgm:cxn modelId="{B4C35C4B-2FDB-4F0A-BF2B-14AAC354BA47}" type="presParOf" srcId="{D0C1B4E0-3C2C-4E64-B549-7CD3B0C10DF6}" destId="{905BDC17-056C-444D-ABB8-D198FABF5F84}" srcOrd="12" destOrd="0" presId="urn:microsoft.com/office/officeart/2005/8/layout/vList5"/>
    <dgm:cxn modelId="{FCF655E4-8B42-456E-9FB2-F5D613680CD7}" type="presParOf" srcId="{905BDC17-056C-444D-ABB8-D198FABF5F84}" destId="{B8D34B07-119B-4892-A490-7323723CBB8B}" srcOrd="0" destOrd="0" presId="urn:microsoft.com/office/officeart/2005/8/layout/vList5"/>
    <dgm:cxn modelId="{FD0EDD40-AE68-49C2-9C4E-C9DFDCDA319E}" type="presParOf" srcId="{905BDC17-056C-444D-ABB8-D198FABF5F84}" destId="{670F91C3-A04E-4304-AE09-7A3C23D9AD35}" srcOrd="1" destOrd="0" presId="urn:microsoft.com/office/officeart/2005/8/layout/vList5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A41E78-C81F-4F26-9743-BA20E7ADA0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178C3EE-B375-4A79-933E-1DF7EA165364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Las cooperativas del segmento 3 presentan disminución de liquidez especialmente en el mes de marzo y abril; por el contrario las cooperativas del segmento 1 y 2 presentan incrementos de liquidez en el periodo de estudio. </a:t>
          </a:r>
          <a:endParaRPr lang="es-ES" sz="1800" dirty="0">
            <a:solidFill>
              <a:schemeClr val="tx1"/>
            </a:solidFill>
          </a:endParaRPr>
        </a:p>
      </dgm:t>
    </dgm:pt>
    <dgm:pt modelId="{DD938441-28F5-4500-9AF0-FFB8F117F810}" type="parTrans" cxnId="{9FC92595-7D99-4A88-AF92-83DFAAE0FE2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BA972D2-477C-4AA7-972C-E366C02A7441}" type="sibTrans" cxnId="{9FC92595-7D99-4A88-AF92-83DFAAE0FE2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70301434-9D8D-4CB7-9E83-01FB7C21881F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Las resoluciones emitidas por la Junta de Política y Regulación Monetaria y Financiera adoptadas por las cooperativas durante el periodo de estudio, contribuyeron a proteger el sistema financiero y a la población, tal es el caso de la reestructuración de créditos, la creación de medidas de protección para proteger la liquidez institucional y la creación de nuevos productos crediticios.</a:t>
          </a:r>
          <a:endParaRPr lang="es-ES" sz="1800" dirty="0">
            <a:solidFill>
              <a:schemeClr val="tx1"/>
            </a:solidFill>
          </a:endParaRPr>
        </a:p>
      </dgm:t>
    </dgm:pt>
    <dgm:pt modelId="{EF10D17E-AB11-4A74-89E2-2A6687858B90}" type="parTrans" cxnId="{0D11DAFF-A125-4631-AC93-C7EF9C3FDF4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9040FC9-B14F-479A-8F4B-EB4347BAABE0}" type="sibTrans" cxnId="{0D11DAFF-A125-4631-AC93-C7EF9C3FDF46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D000E34A-D6E1-4EE0-82DC-155B509105E5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La tasa de variación de la cuenta intereses por cobrar crece rápidamente en los meses de abril y mayo superando a la tasa de crecimiento de los ingresos provenientes de cartera, la cual crece a un ritmo moderado.</a:t>
          </a:r>
          <a:endParaRPr lang="es-ES" sz="1800" dirty="0">
            <a:solidFill>
              <a:schemeClr val="tx1"/>
            </a:solidFill>
          </a:endParaRPr>
        </a:p>
      </dgm:t>
    </dgm:pt>
    <dgm:pt modelId="{DC4A8CC6-36F4-4FBC-A282-418563113F93}" type="parTrans" cxnId="{4775CA1F-27C5-4D3C-A2B9-B55F2041028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E779AC2E-DCF4-49A5-A104-817390531BD5}" type="sibTrans" cxnId="{4775CA1F-27C5-4D3C-A2B9-B55F20410282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80968AAC-55D5-4B99-9008-60FC8B73DFC8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Las cooperativas de ahorro y crédito de la ciudad de Loja presentaron un incremento en la tasa de morosidad en todas las carteras de crédito, en especial en la de microcrédito y de consumo ordinario.</a:t>
          </a:r>
          <a:endParaRPr lang="es-ES" sz="1800" dirty="0">
            <a:solidFill>
              <a:schemeClr val="tx1"/>
            </a:solidFill>
          </a:endParaRPr>
        </a:p>
      </dgm:t>
    </dgm:pt>
    <dgm:pt modelId="{E10ACAD1-EC6C-4C4B-BE4F-BEE710BDE1EC}" type="parTrans" cxnId="{B445BB9D-845C-4B85-9F2A-8F967E6B66F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6A1DAED3-114F-4829-98FC-2564A00BEE7A}" type="sibTrans" cxnId="{B445BB9D-845C-4B85-9F2A-8F967E6B66F7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49E63D5E-D78D-42BC-A868-BF934EF7C24E}">
      <dgm:prSet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</a:rPr>
            <a:t>Según los resultados de la encuesta aplicada, se deja a expuesto la empatía de las instituciones en tiempos difíciles, es así, que se da gran aceptación a la solidaridad institucional para hacer frente a la pandemia.</a:t>
          </a:r>
          <a:endParaRPr lang="es-ES" sz="1800" dirty="0">
            <a:solidFill>
              <a:schemeClr val="tx1"/>
            </a:solidFill>
          </a:endParaRPr>
        </a:p>
      </dgm:t>
    </dgm:pt>
    <dgm:pt modelId="{4F78D71A-6A8F-4BE6-9C63-B7E2EF7F552D}" type="parTrans" cxnId="{42BDE4BA-1B25-45B1-BFAB-23C0596415B9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086DA956-1B62-4ECA-8E31-17A7E4F09836}" type="sibTrans" cxnId="{42BDE4BA-1B25-45B1-BFAB-23C0596415B9}">
      <dgm:prSet/>
      <dgm:spPr/>
      <dgm:t>
        <a:bodyPr/>
        <a:lstStyle/>
        <a:p>
          <a:endParaRPr lang="es-ES" sz="1400">
            <a:solidFill>
              <a:schemeClr val="tx1"/>
            </a:solidFill>
          </a:endParaRPr>
        </a:p>
      </dgm:t>
    </dgm:pt>
    <dgm:pt modelId="{BD0442A6-8195-44A5-AB3A-02F0B3C0FF30}" type="pres">
      <dgm:prSet presAssocID="{21A41E78-C81F-4F26-9743-BA20E7ADA0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AE6961A-8E83-4129-87C1-DA8D36EDD388}" type="pres">
      <dgm:prSet presAssocID="{21A41E78-C81F-4F26-9743-BA20E7ADA0BB}" presName="Name1" presStyleCnt="0"/>
      <dgm:spPr/>
    </dgm:pt>
    <dgm:pt modelId="{4DB30779-EAE3-4FCE-AB28-AD143B72A552}" type="pres">
      <dgm:prSet presAssocID="{21A41E78-C81F-4F26-9743-BA20E7ADA0BB}" presName="cycle" presStyleCnt="0"/>
      <dgm:spPr/>
    </dgm:pt>
    <dgm:pt modelId="{10EAA3D1-7E3D-47DF-AE1B-8C67F991BB55}" type="pres">
      <dgm:prSet presAssocID="{21A41E78-C81F-4F26-9743-BA20E7ADA0BB}" presName="srcNode" presStyleLbl="node1" presStyleIdx="0" presStyleCnt="5"/>
      <dgm:spPr/>
    </dgm:pt>
    <dgm:pt modelId="{45369AB7-A401-4601-9B0E-E25B6E939DFE}" type="pres">
      <dgm:prSet presAssocID="{21A41E78-C81F-4F26-9743-BA20E7ADA0BB}" presName="conn" presStyleLbl="parChTrans1D2" presStyleIdx="0" presStyleCnt="1"/>
      <dgm:spPr/>
      <dgm:t>
        <a:bodyPr/>
        <a:lstStyle/>
        <a:p>
          <a:endParaRPr lang="es-ES"/>
        </a:p>
      </dgm:t>
    </dgm:pt>
    <dgm:pt modelId="{0222ED88-B7F5-470D-8524-64A50EA8F05F}" type="pres">
      <dgm:prSet presAssocID="{21A41E78-C81F-4F26-9743-BA20E7ADA0BB}" presName="extraNode" presStyleLbl="node1" presStyleIdx="0" presStyleCnt="5"/>
      <dgm:spPr/>
    </dgm:pt>
    <dgm:pt modelId="{7AADC2E4-113D-4410-8D91-013158DAEC75}" type="pres">
      <dgm:prSet presAssocID="{21A41E78-C81F-4F26-9743-BA20E7ADA0BB}" presName="dstNode" presStyleLbl="node1" presStyleIdx="0" presStyleCnt="5"/>
      <dgm:spPr/>
    </dgm:pt>
    <dgm:pt modelId="{6032538F-1383-40AD-9D77-5C1251A709D6}" type="pres">
      <dgm:prSet presAssocID="{1178C3EE-B375-4A79-933E-1DF7EA165364}" presName="text_1" presStyleLbl="node1" presStyleIdx="0" presStyleCnt="5" custScaleY="1451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3C5C82-8A1D-449B-BD8C-71711A7BEBE8}" type="pres">
      <dgm:prSet presAssocID="{1178C3EE-B375-4A79-933E-1DF7EA165364}" presName="accent_1" presStyleCnt="0"/>
      <dgm:spPr/>
    </dgm:pt>
    <dgm:pt modelId="{37C29A8B-0E62-4E4B-8E90-A1C47A723F11}" type="pres">
      <dgm:prSet presAssocID="{1178C3EE-B375-4A79-933E-1DF7EA165364}" presName="accentRepeatNode" presStyleLbl="solidFgAcc1" presStyleIdx="0" presStyleCnt="5"/>
      <dgm:spPr/>
    </dgm:pt>
    <dgm:pt modelId="{6E6D896A-413A-4751-A47B-58823163F950}" type="pres">
      <dgm:prSet presAssocID="{70301434-9D8D-4CB7-9E83-01FB7C21881F}" presName="text_2" presStyleLbl="node1" presStyleIdx="1" presStyleCnt="5" custScaleY="1443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60EF4B-B817-4452-915F-8369DF0865E7}" type="pres">
      <dgm:prSet presAssocID="{70301434-9D8D-4CB7-9E83-01FB7C21881F}" presName="accent_2" presStyleCnt="0"/>
      <dgm:spPr/>
    </dgm:pt>
    <dgm:pt modelId="{2270996A-F015-4E6F-AD2C-4143C29A0F5F}" type="pres">
      <dgm:prSet presAssocID="{70301434-9D8D-4CB7-9E83-01FB7C21881F}" presName="accentRepeatNode" presStyleLbl="solidFgAcc1" presStyleIdx="1" presStyleCnt="5"/>
      <dgm:spPr/>
    </dgm:pt>
    <dgm:pt modelId="{F3B55204-F75A-41B1-9A76-FB248AAA5266}" type="pres">
      <dgm:prSet presAssocID="{D000E34A-D6E1-4EE0-82DC-155B509105E5}" presName="text_3" presStyleLbl="node1" presStyleIdx="2" presStyleCnt="5" custScaleY="1354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9AFE42-F82F-4811-8D5A-1C0DE8B64810}" type="pres">
      <dgm:prSet presAssocID="{D000E34A-D6E1-4EE0-82DC-155B509105E5}" presName="accent_3" presStyleCnt="0"/>
      <dgm:spPr/>
    </dgm:pt>
    <dgm:pt modelId="{0FA4CD3F-70F1-468B-A9EA-C87CCF2BDA26}" type="pres">
      <dgm:prSet presAssocID="{D000E34A-D6E1-4EE0-82DC-155B509105E5}" presName="accentRepeatNode" presStyleLbl="solidFgAcc1" presStyleIdx="2" presStyleCnt="5"/>
      <dgm:spPr/>
    </dgm:pt>
    <dgm:pt modelId="{749E4B5C-FBEA-410C-85FE-D25CFFD55017}" type="pres">
      <dgm:prSet presAssocID="{80968AAC-55D5-4B99-9008-60FC8B73DFC8}" presName="text_4" presStyleLbl="node1" presStyleIdx="3" presStyleCnt="5" custScaleY="140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3CD93B-6970-4D2C-B601-A95275D5C0CE}" type="pres">
      <dgm:prSet presAssocID="{80968AAC-55D5-4B99-9008-60FC8B73DFC8}" presName="accent_4" presStyleCnt="0"/>
      <dgm:spPr/>
    </dgm:pt>
    <dgm:pt modelId="{F5265358-950E-432A-B487-97EF6567B177}" type="pres">
      <dgm:prSet presAssocID="{80968AAC-55D5-4B99-9008-60FC8B73DFC8}" presName="accentRepeatNode" presStyleLbl="solidFgAcc1" presStyleIdx="3" presStyleCnt="5"/>
      <dgm:spPr/>
    </dgm:pt>
    <dgm:pt modelId="{BFD3C815-BAE0-4546-A3EC-3F7232D213EA}" type="pres">
      <dgm:prSet presAssocID="{49E63D5E-D78D-42BC-A868-BF934EF7C24E}" presName="text_5" presStyleLbl="node1" presStyleIdx="4" presStyleCnt="5" custScaleY="1379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9862C9-A72D-4201-81D6-105C8A19F02E}" type="pres">
      <dgm:prSet presAssocID="{49E63D5E-D78D-42BC-A868-BF934EF7C24E}" presName="accent_5" presStyleCnt="0"/>
      <dgm:spPr/>
    </dgm:pt>
    <dgm:pt modelId="{B5CA3D3F-FD68-4DED-9230-8828096E849B}" type="pres">
      <dgm:prSet presAssocID="{49E63D5E-D78D-42BC-A868-BF934EF7C24E}" presName="accentRepeatNode" presStyleLbl="solidFgAcc1" presStyleIdx="4" presStyleCnt="5"/>
      <dgm:spPr/>
    </dgm:pt>
  </dgm:ptLst>
  <dgm:cxnLst>
    <dgm:cxn modelId="{4775CA1F-27C5-4D3C-A2B9-B55F20410282}" srcId="{21A41E78-C81F-4F26-9743-BA20E7ADA0BB}" destId="{D000E34A-D6E1-4EE0-82DC-155B509105E5}" srcOrd="2" destOrd="0" parTransId="{DC4A8CC6-36F4-4FBC-A282-418563113F93}" sibTransId="{E779AC2E-DCF4-49A5-A104-817390531BD5}"/>
    <dgm:cxn modelId="{42BDE4BA-1B25-45B1-BFAB-23C0596415B9}" srcId="{21A41E78-C81F-4F26-9743-BA20E7ADA0BB}" destId="{49E63D5E-D78D-42BC-A868-BF934EF7C24E}" srcOrd="4" destOrd="0" parTransId="{4F78D71A-6A8F-4BE6-9C63-B7E2EF7F552D}" sibTransId="{086DA956-1B62-4ECA-8E31-17A7E4F09836}"/>
    <dgm:cxn modelId="{5A052790-8E63-47A6-ACCA-D8E9E271882A}" type="presOf" srcId="{70301434-9D8D-4CB7-9E83-01FB7C21881F}" destId="{6E6D896A-413A-4751-A47B-58823163F950}" srcOrd="0" destOrd="0" presId="urn:microsoft.com/office/officeart/2008/layout/VerticalCurvedList"/>
    <dgm:cxn modelId="{A665116E-DD7E-4B40-A36F-C8526C17C9D6}" type="presOf" srcId="{D000E34A-D6E1-4EE0-82DC-155B509105E5}" destId="{F3B55204-F75A-41B1-9A76-FB248AAA5266}" srcOrd="0" destOrd="0" presId="urn:microsoft.com/office/officeart/2008/layout/VerticalCurvedList"/>
    <dgm:cxn modelId="{DB24BD95-DB80-44DD-B9B5-EFFB5EF66E79}" type="presOf" srcId="{49E63D5E-D78D-42BC-A868-BF934EF7C24E}" destId="{BFD3C815-BAE0-4546-A3EC-3F7232D213EA}" srcOrd="0" destOrd="0" presId="urn:microsoft.com/office/officeart/2008/layout/VerticalCurvedList"/>
    <dgm:cxn modelId="{142964DA-9797-4903-886E-ABDF3BBEC248}" type="presOf" srcId="{1178C3EE-B375-4A79-933E-1DF7EA165364}" destId="{6032538F-1383-40AD-9D77-5C1251A709D6}" srcOrd="0" destOrd="0" presId="urn:microsoft.com/office/officeart/2008/layout/VerticalCurvedList"/>
    <dgm:cxn modelId="{4699B4FE-5BB2-4EAA-A112-6C6C1CE5E94C}" type="presOf" srcId="{21A41E78-C81F-4F26-9743-BA20E7ADA0BB}" destId="{BD0442A6-8195-44A5-AB3A-02F0B3C0FF30}" srcOrd="0" destOrd="0" presId="urn:microsoft.com/office/officeart/2008/layout/VerticalCurvedList"/>
    <dgm:cxn modelId="{69F91660-D3F8-4A59-8118-FBFD81A45454}" type="presOf" srcId="{EBA972D2-477C-4AA7-972C-E366C02A7441}" destId="{45369AB7-A401-4601-9B0E-E25B6E939DFE}" srcOrd="0" destOrd="0" presId="urn:microsoft.com/office/officeart/2008/layout/VerticalCurvedList"/>
    <dgm:cxn modelId="{9FC92595-7D99-4A88-AF92-83DFAAE0FE27}" srcId="{21A41E78-C81F-4F26-9743-BA20E7ADA0BB}" destId="{1178C3EE-B375-4A79-933E-1DF7EA165364}" srcOrd="0" destOrd="0" parTransId="{DD938441-28F5-4500-9AF0-FFB8F117F810}" sibTransId="{EBA972D2-477C-4AA7-972C-E366C02A7441}"/>
    <dgm:cxn modelId="{B445BB9D-845C-4B85-9F2A-8F967E6B66F7}" srcId="{21A41E78-C81F-4F26-9743-BA20E7ADA0BB}" destId="{80968AAC-55D5-4B99-9008-60FC8B73DFC8}" srcOrd="3" destOrd="0" parTransId="{E10ACAD1-EC6C-4C4B-BE4F-BEE710BDE1EC}" sibTransId="{6A1DAED3-114F-4829-98FC-2564A00BEE7A}"/>
    <dgm:cxn modelId="{F02A5A26-2AB4-4F01-B62C-CF65FB8432AC}" type="presOf" srcId="{80968AAC-55D5-4B99-9008-60FC8B73DFC8}" destId="{749E4B5C-FBEA-410C-85FE-D25CFFD55017}" srcOrd="0" destOrd="0" presId="urn:microsoft.com/office/officeart/2008/layout/VerticalCurvedList"/>
    <dgm:cxn modelId="{0D11DAFF-A125-4631-AC93-C7EF9C3FDF46}" srcId="{21A41E78-C81F-4F26-9743-BA20E7ADA0BB}" destId="{70301434-9D8D-4CB7-9E83-01FB7C21881F}" srcOrd="1" destOrd="0" parTransId="{EF10D17E-AB11-4A74-89E2-2A6687858B90}" sibTransId="{B9040FC9-B14F-479A-8F4B-EB4347BAABE0}"/>
    <dgm:cxn modelId="{18FBDB4D-F54C-44DC-B770-C103C79693AB}" type="presParOf" srcId="{BD0442A6-8195-44A5-AB3A-02F0B3C0FF30}" destId="{DAE6961A-8E83-4129-87C1-DA8D36EDD388}" srcOrd="0" destOrd="0" presId="urn:microsoft.com/office/officeart/2008/layout/VerticalCurvedList"/>
    <dgm:cxn modelId="{C7D587B7-FADF-4536-946C-29C4DA46DF34}" type="presParOf" srcId="{DAE6961A-8E83-4129-87C1-DA8D36EDD388}" destId="{4DB30779-EAE3-4FCE-AB28-AD143B72A552}" srcOrd="0" destOrd="0" presId="urn:microsoft.com/office/officeart/2008/layout/VerticalCurvedList"/>
    <dgm:cxn modelId="{E6E8888F-C437-44B8-AB80-163B81121C06}" type="presParOf" srcId="{4DB30779-EAE3-4FCE-AB28-AD143B72A552}" destId="{10EAA3D1-7E3D-47DF-AE1B-8C67F991BB55}" srcOrd="0" destOrd="0" presId="urn:microsoft.com/office/officeart/2008/layout/VerticalCurvedList"/>
    <dgm:cxn modelId="{048657E0-0271-4F6D-8C4B-8DE3DF178CC8}" type="presParOf" srcId="{4DB30779-EAE3-4FCE-AB28-AD143B72A552}" destId="{45369AB7-A401-4601-9B0E-E25B6E939DFE}" srcOrd="1" destOrd="0" presId="urn:microsoft.com/office/officeart/2008/layout/VerticalCurvedList"/>
    <dgm:cxn modelId="{765F799C-C35D-495D-BDAB-E2CCDB32C304}" type="presParOf" srcId="{4DB30779-EAE3-4FCE-AB28-AD143B72A552}" destId="{0222ED88-B7F5-470D-8524-64A50EA8F05F}" srcOrd="2" destOrd="0" presId="urn:microsoft.com/office/officeart/2008/layout/VerticalCurvedList"/>
    <dgm:cxn modelId="{63561FC4-A286-4F33-8B82-15731121D932}" type="presParOf" srcId="{4DB30779-EAE3-4FCE-AB28-AD143B72A552}" destId="{7AADC2E4-113D-4410-8D91-013158DAEC75}" srcOrd="3" destOrd="0" presId="urn:microsoft.com/office/officeart/2008/layout/VerticalCurvedList"/>
    <dgm:cxn modelId="{82F3ED4A-D041-42CF-B8B4-DDCE5E473A9E}" type="presParOf" srcId="{DAE6961A-8E83-4129-87C1-DA8D36EDD388}" destId="{6032538F-1383-40AD-9D77-5C1251A709D6}" srcOrd="1" destOrd="0" presId="urn:microsoft.com/office/officeart/2008/layout/VerticalCurvedList"/>
    <dgm:cxn modelId="{0B36D32C-D96B-45AE-B44F-D16A41E3ECD8}" type="presParOf" srcId="{DAE6961A-8E83-4129-87C1-DA8D36EDD388}" destId="{BD3C5C82-8A1D-449B-BD8C-71711A7BEBE8}" srcOrd="2" destOrd="0" presId="urn:microsoft.com/office/officeart/2008/layout/VerticalCurvedList"/>
    <dgm:cxn modelId="{693F8116-8C62-4D71-ADCF-184F4224ADA0}" type="presParOf" srcId="{BD3C5C82-8A1D-449B-BD8C-71711A7BEBE8}" destId="{37C29A8B-0E62-4E4B-8E90-A1C47A723F11}" srcOrd="0" destOrd="0" presId="urn:microsoft.com/office/officeart/2008/layout/VerticalCurvedList"/>
    <dgm:cxn modelId="{37C2A61F-BD2C-4AC0-AB88-26B56505CDDB}" type="presParOf" srcId="{DAE6961A-8E83-4129-87C1-DA8D36EDD388}" destId="{6E6D896A-413A-4751-A47B-58823163F950}" srcOrd="3" destOrd="0" presId="urn:microsoft.com/office/officeart/2008/layout/VerticalCurvedList"/>
    <dgm:cxn modelId="{2377D5F4-081E-4F44-959D-44B5C61BFECF}" type="presParOf" srcId="{DAE6961A-8E83-4129-87C1-DA8D36EDD388}" destId="{4B60EF4B-B817-4452-915F-8369DF0865E7}" srcOrd="4" destOrd="0" presId="urn:microsoft.com/office/officeart/2008/layout/VerticalCurvedList"/>
    <dgm:cxn modelId="{45FF55CC-C353-46EF-BEB7-0E45FAC36F39}" type="presParOf" srcId="{4B60EF4B-B817-4452-915F-8369DF0865E7}" destId="{2270996A-F015-4E6F-AD2C-4143C29A0F5F}" srcOrd="0" destOrd="0" presId="urn:microsoft.com/office/officeart/2008/layout/VerticalCurvedList"/>
    <dgm:cxn modelId="{AD692EDB-8A8E-4EDE-AD08-89A8E82B23AE}" type="presParOf" srcId="{DAE6961A-8E83-4129-87C1-DA8D36EDD388}" destId="{F3B55204-F75A-41B1-9A76-FB248AAA5266}" srcOrd="5" destOrd="0" presId="urn:microsoft.com/office/officeart/2008/layout/VerticalCurvedList"/>
    <dgm:cxn modelId="{E60DCCD2-5BD6-4202-83FD-989AF675C5EA}" type="presParOf" srcId="{DAE6961A-8E83-4129-87C1-DA8D36EDD388}" destId="{589AFE42-F82F-4811-8D5A-1C0DE8B64810}" srcOrd="6" destOrd="0" presId="urn:microsoft.com/office/officeart/2008/layout/VerticalCurvedList"/>
    <dgm:cxn modelId="{326467F3-3E60-4E6E-A8A8-B83A4BD43284}" type="presParOf" srcId="{589AFE42-F82F-4811-8D5A-1C0DE8B64810}" destId="{0FA4CD3F-70F1-468B-A9EA-C87CCF2BDA26}" srcOrd="0" destOrd="0" presId="urn:microsoft.com/office/officeart/2008/layout/VerticalCurvedList"/>
    <dgm:cxn modelId="{A94B80AB-F563-43AB-94C1-9AC34E7ECB5F}" type="presParOf" srcId="{DAE6961A-8E83-4129-87C1-DA8D36EDD388}" destId="{749E4B5C-FBEA-410C-85FE-D25CFFD55017}" srcOrd="7" destOrd="0" presId="urn:microsoft.com/office/officeart/2008/layout/VerticalCurvedList"/>
    <dgm:cxn modelId="{65D976B6-FE92-4793-9BD6-52A129D6D631}" type="presParOf" srcId="{DAE6961A-8E83-4129-87C1-DA8D36EDD388}" destId="{433CD93B-6970-4D2C-B601-A95275D5C0CE}" srcOrd="8" destOrd="0" presId="urn:microsoft.com/office/officeart/2008/layout/VerticalCurvedList"/>
    <dgm:cxn modelId="{7FD95F7D-67C6-4F6E-BC24-4BA5EA6C099B}" type="presParOf" srcId="{433CD93B-6970-4D2C-B601-A95275D5C0CE}" destId="{F5265358-950E-432A-B487-97EF6567B177}" srcOrd="0" destOrd="0" presId="urn:microsoft.com/office/officeart/2008/layout/VerticalCurvedList"/>
    <dgm:cxn modelId="{EA85CCAA-5847-4E4F-9F0F-959E209C4031}" type="presParOf" srcId="{DAE6961A-8E83-4129-87C1-DA8D36EDD388}" destId="{BFD3C815-BAE0-4546-A3EC-3F7232D213EA}" srcOrd="9" destOrd="0" presId="urn:microsoft.com/office/officeart/2008/layout/VerticalCurvedList"/>
    <dgm:cxn modelId="{0AA9C998-934A-4057-9C49-DBDF43EA8A87}" type="presParOf" srcId="{DAE6961A-8E83-4129-87C1-DA8D36EDD388}" destId="{069862C9-A72D-4201-81D6-105C8A19F02E}" srcOrd="10" destOrd="0" presId="urn:microsoft.com/office/officeart/2008/layout/VerticalCurvedList"/>
    <dgm:cxn modelId="{FC2D3BD7-8F50-4320-A381-5458BC4DB435}" type="presParOf" srcId="{069862C9-A72D-4201-81D6-105C8A19F02E}" destId="{B5CA3D3F-FD68-4DED-9230-8828096E849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A41E78-C81F-4F26-9743-BA20E7ADA0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178C3EE-B375-4A79-933E-1DF7EA165364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Disponer de un marco organizativo, políticas, procedimientos y tecnología altamente efectiva que se acople hacia modelos virtuales para una correcta viabilidad de la instrucción financiera, que además le permita maximizar la rentabilidad y mitigar aquellos factores de riesgo.</a:t>
          </a:r>
          <a:endParaRPr lang="es-ES" sz="2000" dirty="0">
            <a:solidFill>
              <a:schemeClr val="tx1"/>
            </a:solidFill>
          </a:endParaRPr>
        </a:p>
      </dgm:t>
    </dgm:pt>
    <dgm:pt modelId="{DD938441-28F5-4500-9AF0-FFB8F117F810}" type="parTrans" cxnId="{9FC92595-7D99-4A88-AF92-83DFAAE0FE2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BA972D2-477C-4AA7-972C-E366C02A7441}" type="sibTrans" cxnId="{9FC92595-7D99-4A88-AF92-83DFAAE0FE2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0301434-9D8D-4CB7-9E83-01FB7C21881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Mantener canales de atención a sus clientes de manera eficiente y oportuna priorizando los canales digitales, considerando que la pandemia no ha terminado.</a:t>
          </a:r>
          <a:endParaRPr lang="es-ES" sz="2000" dirty="0">
            <a:solidFill>
              <a:schemeClr val="tx1"/>
            </a:solidFill>
          </a:endParaRPr>
        </a:p>
      </dgm:t>
    </dgm:pt>
    <dgm:pt modelId="{EF10D17E-AB11-4A74-89E2-2A6687858B90}" type="parTrans" cxnId="{0D11DAFF-A125-4631-AC93-C7EF9C3FDF4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9040FC9-B14F-479A-8F4B-EB4347BAABE0}" type="sibTrans" cxnId="{0D11DAFF-A125-4631-AC93-C7EF9C3FDF4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4C37B87-1A7F-40A6-A55A-A93DF4FF9E74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Mejorar las políticas de créditos y cobranzas para disminuir la morosidad, para ello es necesario la elaboración e implementación de estrategias de recuperación de cartera y colocación de recursos.</a:t>
          </a:r>
          <a:endParaRPr lang="es-ES" sz="2000" dirty="0">
            <a:solidFill>
              <a:schemeClr val="tx1"/>
            </a:solidFill>
          </a:endParaRPr>
        </a:p>
      </dgm:t>
    </dgm:pt>
    <dgm:pt modelId="{5A60766E-343D-4A68-817B-447D54A36D0F}" type="parTrans" cxnId="{F1063575-1ACB-4C90-94C7-1968DD38BCA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67148FE-23C0-4B7C-A92B-343E81471961}" type="sibTrans" cxnId="{F1063575-1ACB-4C90-94C7-1968DD38BCA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2043619-4374-4264-B592-EB4FC5B64EAD}">
      <dgm:prSet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El Consejo Directivo y de Administración debe promover mecanismos e incentivos con el objetivo de captar recursos y garantizar la liquidez de la institución de manera permanente, y en este sentido dinamizar la oferta de productos financieros que resulten atractivos para el público.</a:t>
          </a:r>
          <a:endParaRPr lang="es-ES" sz="2000" dirty="0">
            <a:solidFill>
              <a:schemeClr val="tx1"/>
            </a:solidFill>
          </a:endParaRPr>
        </a:p>
      </dgm:t>
    </dgm:pt>
    <dgm:pt modelId="{6BD8BFE2-4EB1-4E3D-A5B7-456178B1685D}" type="parTrans" cxnId="{E2BC8102-97A6-476A-8FFB-CB6E1105335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777287E-FCEF-4BCA-8359-3A4AF12A0A84}" type="sibTrans" cxnId="{E2BC8102-97A6-476A-8FFB-CB6E1105335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D0442A6-8195-44A5-AB3A-02F0B3C0FF30}" type="pres">
      <dgm:prSet presAssocID="{21A41E78-C81F-4F26-9743-BA20E7ADA0B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DAE6961A-8E83-4129-87C1-DA8D36EDD388}" type="pres">
      <dgm:prSet presAssocID="{21A41E78-C81F-4F26-9743-BA20E7ADA0BB}" presName="Name1" presStyleCnt="0"/>
      <dgm:spPr/>
    </dgm:pt>
    <dgm:pt modelId="{4DB30779-EAE3-4FCE-AB28-AD143B72A552}" type="pres">
      <dgm:prSet presAssocID="{21A41E78-C81F-4F26-9743-BA20E7ADA0BB}" presName="cycle" presStyleCnt="0"/>
      <dgm:spPr/>
    </dgm:pt>
    <dgm:pt modelId="{10EAA3D1-7E3D-47DF-AE1B-8C67F991BB55}" type="pres">
      <dgm:prSet presAssocID="{21A41E78-C81F-4F26-9743-BA20E7ADA0BB}" presName="srcNode" presStyleLbl="node1" presStyleIdx="0" presStyleCnt="4"/>
      <dgm:spPr/>
    </dgm:pt>
    <dgm:pt modelId="{45369AB7-A401-4601-9B0E-E25B6E939DFE}" type="pres">
      <dgm:prSet presAssocID="{21A41E78-C81F-4F26-9743-BA20E7ADA0BB}" presName="conn" presStyleLbl="parChTrans1D2" presStyleIdx="0" presStyleCnt="1"/>
      <dgm:spPr/>
      <dgm:t>
        <a:bodyPr/>
        <a:lstStyle/>
        <a:p>
          <a:endParaRPr lang="es-ES"/>
        </a:p>
      </dgm:t>
    </dgm:pt>
    <dgm:pt modelId="{0222ED88-B7F5-470D-8524-64A50EA8F05F}" type="pres">
      <dgm:prSet presAssocID="{21A41E78-C81F-4F26-9743-BA20E7ADA0BB}" presName="extraNode" presStyleLbl="node1" presStyleIdx="0" presStyleCnt="4"/>
      <dgm:spPr/>
    </dgm:pt>
    <dgm:pt modelId="{7AADC2E4-113D-4410-8D91-013158DAEC75}" type="pres">
      <dgm:prSet presAssocID="{21A41E78-C81F-4F26-9743-BA20E7ADA0BB}" presName="dstNode" presStyleLbl="node1" presStyleIdx="0" presStyleCnt="4"/>
      <dgm:spPr/>
    </dgm:pt>
    <dgm:pt modelId="{6032538F-1383-40AD-9D77-5C1251A709D6}" type="pres">
      <dgm:prSet presAssocID="{1178C3EE-B375-4A79-933E-1DF7EA165364}" presName="text_1" presStyleLbl="node1" presStyleIdx="0" presStyleCnt="4" custScaleY="135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3C5C82-8A1D-449B-BD8C-71711A7BEBE8}" type="pres">
      <dgm:prSet presAssocID="{1178C3EE-B375-4A79-933E-1DF7EA165364}" presName="accent_1" presStyleCnt="0"/>
      <dgm:spPr/>
    </dgm:pt>
    <dgm:pt modelId="{37C29A8B-0E62-4E4B-8E90-A1C47A723F11}" type="pres">
      <dgm:prSet presAssocID="{1178C3EE-B375-4A79-933E-1DF7EA165364}" presName="accentRepeatNode" presStyleLbl="solidFgAcc1" presStyleIdx="0" presStyleCnt="4"/>
      <dgm:spPr/>
    </dgm:pt>
    <dgm:pt modelId="{6E6D896A-413A-4751-A47B-58823163F950}" type="pres">
      <dgm:prSet presAssocID="{70301434-9D8D-4CB7-9E83-01FB7C21881F}" presName="text_2" presStyleLbl="node1" presStyleIdx="1" presStyleCnt="4" custScaleY="1323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60EF4B-B817-4452-915F-8369DF0865E7}" type="pres">
      <dgm:prSet presAssocID="{70301434-9D8D-4CB7-9E83-01FB7C21881F}" presName="accent_2" presStyleCnt="0"/>
      <dgm:spPr/>
    </dgm:pt>
    <dgm:pt modelId="{2270996A-F015-4E6F-AD2C-4143C29A0F5F}" type="pres">
      <dgm:prSet presAssocID="{70301434-9D8D-4CB7-9E83-01FB7C21881F}" presName="accentRepeatNode" presStyleLbl="solidFgAcc1" presStyleIdx="1" presStyleCnt="4"/>
      <dgm:spPr/>
    </dgm:pt>
    <dgm:pt modelId="{121DB387-1C38-4AC4-A4AA-993B9B85E0E3}" type="pres">
      <dgm:prSet presAssocID="{34C37B87-1A7F-40A6-A55A-A93DF4FF9E74}" presName="text_3" presStyleLbl="node1" presStyleIdx="2" presStyleCnt="4" custScaleY="1316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F5823-C7EE-4F31-AAFB-41D57D859F3C}" type="pres">
      <dgm:prSet presAssocID="{34C37B87-1A7F-40A6-A55A-A93DF4FF9E74}" presName="accent_3" presStyleCnt="0"/>
      <dgm:spPr/>
    </dgm:pt>
    <dgm:pt modelId="{7C9E0D06-A391-4730-A2FC-77E3BA8085AF}" type="pres">
      <dgm:prSet presAssocID="{34C37B87-1A7F-40A6-A55A-A93DF4FF9E74}" presName="accentRepeatNode" presStyleLbl="solidFgAcc1" presStyleIdx="2" presStyleCnt="4"/>
      <dgm:spPr/>
    </dgm:pt>
    <dgm:pt modelId="{1E528ECE-3DEC-4C11-A64D-CBA395DE2CEC}" type="pres">
      <dgm:prSet presAssocID="{02043619-4374-4264-B592-EB4FC5B64EAD}" presName="text_4" presStyleLbl="node1" presStyleIdx="3" presStyleCnt="4" custScaleY="1215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F795EF-EDD7-4D34-8EF3-16E4A0D7D314}" type="pres">
      <dgm:prSet presAssocID="{02043619-4374-4264-B592-EB4FC5B64EAD}" presName="accent_4" presStyleCnt="0"/>
      <dgm:spPr/>
    </dgm:pt>
    <dgm:pt modelId="{0278887E-2B7E-4C18-9282-B67D2E487D47}" type="pres">
      <dgm:prSet presAssocID="{02043619-4374-4264-B592-EB4FC5B64EAD}" presName="accentRepeatNode" presStyleLbl="solidFgAcc1" presStyleIdx="3" presStyleCnt="4"/>
      <dgm:spPr/>
    </dgm:pt>
  </dgm:ptLst>
  <dgm:cxnLst>
    <dgm:cxn modelId="{E12162BD-D938-4034-8713-5A9A49F596CC}" type="presOf" srcId="{1178C3EE-B375-4A79-933E-1DF7EA165364}" destId="{6032538F-1383-40AD-9D77-5C1251A709D6}" srcOrd="0" destOrd="0" presId="urn:microsoft.com/office/officeart/2008/layout/VerticalCurvedList"/>
    <dgm:cxn modelId="{A0CEE4BE-F958-4AA3-858F-86BB40FC78C1}" type="presOf" srcId="{EBA972D2-477C-4AA7-972C-E366C02A7441}" destId="{45369AB7-A401-4601-9B0E-E25B6E939DFE}" srcOrd="0" destOrd="0" presId="urn:microsoft.com/office/officeart/2008/layout/VerticalCurvedList"/>
    <dgm:cxn modelId="{4E721458-C627-49D1-B31C-434AC9D99D03}" type="presOf" srcId="{34C37B87-1A7F-40A6-A55A-A93DF4FF9E74}" destId="{121DB387-1C38-4AC4-A4AA-993B9B85E0E3}" srcOrd="0" destOrd="0" presId="urn:microsoft.com/office/officeart/2008/layout/VerticalCurvedList"/>
    <dgm:cxn modelId="{9DCFF113-769D-4678-95D9-E5B2F68C10C0}" type="presOf" srcId="{21A41E78-C81F-4F26-9743-BA20E7ADA0BB}" destId="{BD0442A6-8195-44A5-AB3A-02F0B3C0FF30}" srcOrd="0" destOrd="0" presId="urn:microsoft.com/office/officeart/2008/layout/VerticalCurvedList"/>
    <dgm:cxn modelId="{F95638B9-39E1-47EA-AD48-18767109308D}" type="presOf" srcId="{70301434-9D8D-4CB7-9E83-01FB7C21881F}" destId="{6E6D896A-413A-4751-A47B-58823163F950}" srcOrd="0" destOrd="0" presId="urn:microsoft.com/office/officeart/2008/layout/VerticalCurvedList"/>
    <dgm:cxn modelId="{05A0F24A-ED75-499C-B722-192EED943B11}" type="presOf" srcId="{02043619-4374-4264-B592-EB4FC5B64EAD}" destId="{1E528ECE-3DEC-4C11-A64D-CBA395DE2CEC}" srcOrd="0" destOrd="0" presId="urn:microsoft.com/office/officeart/2008/layout/VerticalCurvedList"/>
    <dgm:cxn modelId="{E2BC8102-97A6-476A-8FFB-CB6E1105335A}" srcId="{21A41E78-C81F-4F26-9743-BA20E7ADA0BB}" destId="{02043619-4374-4264-B592-EB4FC5B64EAD}" srcOrd="3" destOrd="0" parTransId="{6BD8BFE2-4EB1-4E3D-A5B7-456178B1685D}" sibTransId="{8777287E-FCEF-4BCA-8359-3A4AF12A0A84}"/>
    <dgm:cxn modelId="{9FC92595-7D99-4A88-AF92-83DFAAE0FE27}" srcId="{21A41E78-C81F-4F26-9743-BA20E7ADA0BB}" destId="{1178C3EE-B375-4A79-933E-1DF7EA165364}" srcOrd="0" destOrd="0" parTransId="{DD938441-28F5-4500-9AF0-FFB8F117F810}" sibTransId="{EBA972D2-477C-4AA7-972C-E366C02A7441}"/>
    <dgm:cxn modelId="{0D11DAFF-A125-4631-AC93-C7EF9C3FDF46}" srcId="{21A41E78-C81F-4F26-9743-BA20E7ADA0BB}" destId="{70301434-9D8D-4CB7-9E83-01FB7C21881F}" srcOrd="1" destOrd="0" parTransId="{EF10D17E-AB11-4A74-89E2-2A6687858B90}" sibTransId="{B9040FC9-B14F-479A-8F4B-EB4347BAABE0}"/>
    <dgm:cxn modelId="{F1063575-1ACB-4C90-94C7-1968DD38BCAD}" srcId="{21A41E78-C81F-4F26-9743-BA20E7ADA0BB}" destId="{34C37B87-1A7F-40A6-A55A-A93DF4FF9E74}" srcOrd="2" destOrd="0" parTransId="{5A60766E-343D-4A68-817B-447D54A36D0F}" sibTransId="{D67148FE-23C0-4B7C-A92B-343E81471961}"/>
    <dgm:cxn modelId="{9CB7BE9D-7C02-43A7-81F3-2E1A2FC9910F}" type="presParOf" srcId="{BD0442A6-8195-44A5-AB3A-02F0B3C0FF30}" destId="{DAE6961A-8E83-4129-87C1-DA8D36EDD388}" srcOrd="0" destOrd="0" presId="urn:microsoft.com/office/officeart/2008/layout/VerticalCurvedList"/>
    <dgm:cxn modelId="{25205444-1BBE-4E21-85D0-A48D7ABF8485}" type="presParOf" srcId="{DAE6961A-8E83-4129-87C1-DA8D36EDD388}" destId="{4DB30779-EAE3-4FCE-AB28-AD143B72A552}" srcOrd="0" destOrd="0" presId="urn:microsoft.com/office/officeart/2008/layout/VerticalCurvedList"/>
    <dgm:cxn modelId="{01851F75-07A6-49A9-A227-C47EFF91CEBE}" type="presParOf" srcId="{4DB30779-EAE3-4FCE-AB28-AD143B72A552}" destId="{10EAA3D1-7E3D-47DF-AE1B-8C67F991BB55}" srcOrd="0" destOrd="0" presId="urn:microsoft.com/office/officeart/2008/layout/VerticalCurvedList"/>
    <dgm:cxn modelId="{79124F94-BDCD-4648-ABF0-BF44F59D02AB}" type="presParOf" srcId="{4DB30779-EAE3-4FCE-AB28-AD143B72A552}" destId="{45369AB7-A401-4601-9B0E-E25B6E939DFE}" srcOrd="1" destOrd="0" presId="urn:microsoft.com/office/officeart/2008/layout/VerticalCurvedList"/>
    <dgm:cxn modelId="{0DC3D3BF-B15E-4F73-A572-0616C240274B}" type="presParOf" srcId="{4DB30779-EAE3-4FCE-AB28-AD143B72A552}" destId="{0222ED88-B7F5-470D-8524-64A50EA8F05F}" srcOrd="2" destOrd="0" presId="urn:microsoft.com/office/officeart/2008/layout/VerticalCurvedList"/>
    <dgm:cxn modelId="{F6C9E169-F04C-49A9-A8FE-B68E95086724}" type="presParOf" srcId="{4DB30779-EAE3-4FCE-AB28-AD143B72A552}" destId="{7AADC2E4-113D-4410-8D91-013158DAEC75}" srcOrd="3" destOrd="0" presId="urn:microsoft.com/office/officeart/2008/layout/VerticalCurvedList"/>
    <dgm:cxn modelId="{28FFE3AE-0013-4E91-AF4A-389FAE8DFBE4}" type="presParOf" srcId="{DAE6961A-8E83-4129-87C1-DA8D36EDD388}" destId="{6032538F-1383-40AD-9D77-5C1251A709D6}" srcOrd="1" destOrd="0" presId="urn:microsoft.com/office/officeart/2008/layout/VerticalCurvedList"/>
    <dgm:cxn modelId="{C8B18658-7991-4616-9968-1AF37B5D2821}" type="presParOf" srcId="{DAE6961A-8E83-4129-87C1-DA8D36EDD388}" destId="{BD3C5C82-8A1D-449B-BD8C-71711A7BEBE8}" srcOrd="2" destOrd="0" presId="urn:microsoft.com/office/officeart/2008/layout/VerticalCurvedList"/>
    <dgm:cxn modelId="{95D5C81F-B3FA-4924-B14D-504C9F8BFFA2}" type="presParOf" srcId="{BD3C5C82-8A1D-449B-BD8C-71711A7BEBE8}" destId="{37C29A8B-0E62-4E4B-8E90-A1C47A723F11}" srcOrd="0" destOrd="0" presId="urn:microsoft.com/office/officeart/2008/layout/VerticalCurvedList"/>
    <dgm:cxn modelId="{2E99125F-A79A-47CB-B961-B3EFC7CE225C}" type="presParOf" srcId="{DAE6961A-8E83-4129-87C1-DA8D36EDD388}" destId="{6E6D896A-413A-4751-A47B-58823163F950}" srcOrd="3" destOrd="0" presId="urn:microsoft.com/office/officeart/2008/layout/VerticalCurvedList"/>
    <dgm:cxn modelId="{E616883C-49AD-4E43-9C15-3FA7996642C0}" type="presParOf" srcId="{DAE6961A-8E83-4129-87C1-DA8D36EDD388}" destId="{4B60EF4B-B817-4452-915F-8369DF0865E7}" srcOrd="4" destOrd="0" presId="urn:microsoft.com/office/officeart/2008/layout/VerticalCurvedList"/>
    <dgm:cxn modelId="{18F01145-89D0-4269-AE89-C220EB891C1A}" type="presParOf" srcId="{4B60EF4B-B817-4452-915F-8369DF0865E7}" destId="{2270996A-F015-4E6F-AD2C-4143C29A0F5F}" srcOrd="0" destOrd="0" presId="urn:microsoft.com/office/officeart/2008/layout/VerticalCurvedList"/>
    <dgm:cxn modelId="{F68430B4-519B-47C1-B9DE-A9508222BD8E}" type="presParOf" srcId="{DAE6961A-8E83-4129-87C1-DA8D36EDD388}" destId="{121DB387-1C38-4AC4-A4AA-993B9B85E0E3}" srcOrd="5" destOrd="0" presId="urn:microsoft.com/office/officeart/2008/layout/VerticalCurvedList"/>
    <dgm:cxn modelId="{2E3F6D0E-BFAD-4E47-B815-CF5E7ABED12C}" type="presParOf" srcId="{DAE6961A-8E83-4129-87C1-DA8D36EDD388}" destId="{4D4F5823-C7EE-4F31-AAFB-41D57D859F3C}" srcOrd="6" destOrd="0" presId="urn:microsoft.com/office/officeart/2008/layout/VerticalCurvedList"/>
    <dgm:cxn modelId="{CAC02157-1AFC-4381-9C94-80C1C8C10A76}" type="presParOf" srcId="{4D4F5823-C7EE-4F31-AAFB-41D57D859F3C}" destId="{7C9E0D06-A391-4730-A2FC-77E3BA8085AF}" srcOrd="0" destOrd="0" presId="urn:microsoft.com/office/officeart/2008/layout/VerticalCurvedList"/>
    <dgm:cxn modelId="{0511EBDE-252E-4CE7-9A7F-CE21BBECF295}" type="presParOf" srcId="{DAE6961A-8E83-4129-87C1-DA8D36EDD388}" destId="{1E528ECE-3DEC-4C11-A64D-CBA395DE2CEC}" srcOrd="7" destOrd="0" presId="urn:microsoft.com/office/officeart/2008/layout/VerticalCurvedList"/>
    <dgm:cxn modelId="{D75FD553-BEF9-4460-A0B5-40A6BD2CA344}" type="presParOf" srcId="{DAE6961A-8E83-4129-87C1-DA8D36EDD388}" destId="{BFF795EF-EDD7-4D34-8EF3-16E4A0D7D314}" srcOrd="8" destOrd="0" presId="urn:microsoft.com/office/officeart/2008/layout/VerticalCurvedList"/>
    <dgm:cxn modelId="{AE2C52D3-3ACD-4ACA-B48A-A3290590FC7E}" type="presParOf" srcId="{BFF795EF-EDD7-4D34-8EF3-16E4A0D7D314}" destId="{0278887E-2B7E-4C18-9282-B67D2E487D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9F8D0-86DC-4FD9-9235-E81FC5735940}">
      <dsp:nvSpPr>
        <dsp:cNvPr id="0" name=""/>
        <dsp:cNvSpPr/>
      </dsp:nvSpPr>
      <dsp:spPr>
        <a:xfrm rot="5400000">
          <a:off x="-402890" y="518508"/>
          <a:ext cx="2685937" cy="188015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/>
            <a:t>OBJETIVO GENERAL</a:t>
          </a:r>
        </a:p>
      </dsp:txBody>
      <dsp:txXfrm rot="-5400000">
        <a:off x="1" y="1055695"/>
        <a:ext cx="1880156" cy="805781"/>
      </dsp:txXfrm>
    </dsp:sp>
    <dsp:sp modelId="{641570E1-ABE5-478D-9AB2-1C07519B427B}">
      <dsp:nvSpPr>
        <dsp:cNvPr id="0" name=""/>
        <dsp:cNvSpPr/>
      </dsp:nvSpPr>
      <dsp:spPr>
        <a:xfrm rot="5400000">
          <a:off x="5333218" y="-3337443"/>
          <a:ext cx="1745859" cy="86519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/>
            <a:t>Analizar la incidencia del diferimiento de créditos en la liquidez de las cooperativas de ahorro y crédito de la ciudad de Loja, al cierre del primer semestre del 2020.</a:t>
          </a:r>
        </a:p>
      </dsp:txBody>
      <dsp:txXfrm rot="-5400000">
        <a:off x="1880156" y="200845"/>
        <a:ext cx="8566757" cy="1575407"/>
      </dsp:txXfrm>
    </dsp:sp>
    <dsp:sp modelId="{538CF915-31A9-4AD3-B9F8-3D7F0339941F}">
      <dsp:nvSpPr>
        <dsp:cNvPr id="0" name=""/>
        <dsp:cNvSpPr/>
      </dsp:nvSpPr>
      <dsp:spPr>
        <a:xfrm rot="5400000">
          <a:off x="-402890" y="4114788"/>
          <a:ext cx="2685937" cy="188015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dirty="0"/>
            <a:t>OBJETIVOS ESPECÍFICOS</a:t>
          </a:r>
        </a:p>
      </dsp:txBody>
      <dsp:txXfrm rot="-5400000">
        <a:off x="1" y="4651975"/>
        <a:ext cx="1880156" cy="805781"/>
      </dsp:txXfrm>
    </dsp:sp>
    <dsp:sp modelId="{8770AC7D-0DDC-40CC-AF22-A65CEBF35BA0}">
      <dsp:nvSpPr>
        <dsp:cNvPr id="0" name=""/>
        <dsp:cNvSpPr/>
      </dsp:nvSpPr>
      <dsp:spPr>
        <a:xfrm rot="5400000">
          <a:off x="4208081" y="397483"/>
          <a:ext cx="3996132" cy="8374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/>
            <a:t>Evaluar la situación financiera de las cooperativas de ahorro y crédito en el periodo de estudio a través de indicadores.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/>
            <a:t>Revisar las resoluciones emitidas por la Junta </a:t>
          </a:r>
          <a:r>
            <a:rPr lang="es-EC" sz="2200" kern="1200" dirty="0" smtClean="0"/>
            <a:t>de Política </a:t>
          </a:r>
          <a:r>
            <a:rPr lang="es-EC" sz="2200" kern="1200" dirty="0"/>
            <a:t>y Regulación Monetaria y Financiera aprobadas durante el período de </a:t>
          </a:r>
          <a:r>
            <a:rPr lang="es-EC" sz="2200" kern="1200" dirty="0" smtClean="0"/>
            <a:t>estudio, </a:t>
          </a:r>
          <a:r>
            <a:rPr lang="es-EC" sz="2200" kern="1200" dirty="0"/>
            <a:t>para relacionarlas con las adoptadas </a:t>
          </a:r>
          <a:r>
            <a:rPr lang="es-EC" sz="2200" kern="1200" dirty="0" smtClean="0"/>
            <a:t>en </a:t>
          </a:r>
          <a:r>
            <a:rPr lang="es-EC" sz="2200" kern="1200" dirty="0"/>
            <a:t>las cooperativas de ahorro y crédito. 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/>
            <a:t>Describir los tipos de créditos de las cooperativas de ahorro y crédito para determinar cuáles han tenido mayores solicitudes de diferimientos.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/>
            <a:t>Determinar los efectos de los diferimientos de créditos, </a:t>
          </a:r>
          <a:r>
            <a:rPr lang="es-EC" sz="2200" kern="1200" dirty="0" smtClean="0"/>
            <a:t>en la cartera de créditos y la liquidez de las </a:t>
          </a:r>
          <a:r>
            <a:rPr lang="es-EC" sz="2200" kern="1200" dirty="0"/>
            <a:t>cooperativas de ahorro y crédito.</a:t>
          </a:r>
        </a:p>
      </dsp:txBody>
      <dsp:txXfrm rot="-5400000">
        <a:off x="2018804" y="2781836"/>
        <a:ext cx="8179612" cy="3605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5DAE0-F49A-4FAC-939B-184E18FA9368}">
      <dsp:nvSpPr>
        <dsp:cNvPr id="0" name=""/>
        <dsp:cNvSpPr/>
      </dsp:nvSpPr>
      <dsp:spPr>
        <a:xfrm>
          <a:off x="-175422" y="0"/>
          <a:ext cx="9364588" cy="1580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/>
            <a:t>Analizar el impacto del COVID-19 en </a:t>
          </a:r>
          <a:r>
            <a:rPr lang="es-EC" sz="3200" kern="1200" dirty="0" smtClean="0"/>
            <a:t>el sistema financiero</a:t>
          </a:r>
          <a:endParaRPr lang="es-EC" sz="3200" kern="1200" dirty="0"/>
        </a:p>
      </dsp:txBody>
      <dsp:txXfrm>
        <a:off x="-129130" y="46292"/>
        <a:ext cx="7659073" cy="1487946"/>
      </dsp:txXfrm>
    </dsp:sp>
    <dsp:sp modelId="{318C05AB-C7A2-4C2B-A519-98CE943732A7}">
      <dsp:nvSpPr>
        <dsp:cNvPr id="0" name=""/>
        <dsp:cNvSpPr/>
      </dsp:nvSpPr>
      <dsp:spPr>
        <a:xfrm>
          <a:off x="650865" y="1843951"/>
          <a:ext cx="9364588" cy="1580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3200" kern="1200" dirty="0"/>
            <a:t>El efecto </a:t>
          </a:r>
          <a:r>
            <a:rPr lang="es-EC" sz="3200" kern="1200" dirty="0" smtClean="0"/>
            <a:t>de </a:t>
          </a:r>
          <a:r>
            <a:rPr lang="es-EC" sz="3200" kern="1200" dirty="0"/>
            <a:t>las </a:t>
          </a:r>
          <a:r>
            <a:rPr lang="es-EC" sz="3200" kern="1200" dirty="0" smtClean="0"/>
            <a:t>modificaciones en las normativas legales</a:t>
          </a:r>
          <a:endParaRPr lang="es-EC" sz="3200" kern="1200" dirty="0"/>
        </a:p>
      </dsp:txBody>
      <dsp:txXfrm>
        <a:off x="697157" y="1890243"/>
        <a:ext cx="7418372" cy="1487946"/>
      </dsp:txXfrm>
    </dsp:sp>
    <dsp:sp modelId="{964A1082-65D7-4B5D-8EA9-AF62B7174DD3}">
      <dsp:nvSpPr>
        <dsp:cNvPr id="0" name=""/>
        <dsp:cNvSpPr/>
      </dsp:nvSpPr>
      <dsp:spPr>
        <a:xfrm>
          <a:off x="1126307" y="3687903"/>
          <a:ext cx="10066277" cy="1580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Conocer el desempeño financiero de las cooperativas en tiempos de pandemia.</a:t>
          </a:r>
          <a:endParaRPr lang="es-EC" sz="2800" kern="1200" dirty="0"/>
        </a:p>
      </dsp:txBody>
      <dsp:txXfrm>
        <a:off x="1172599" y="3734195"/>
        <a:ext cx="7981168" cy="1487946"/>
      </dsp:txXfrm>
    </dsp:sp>
    <dsp:sp modelId="{177CEA17-C887-4E50-B1D4-50AF86BF6FEB}">
      <dsp:nvSpPr>
        <dsp:cNvPr id="0" name=""/>
        <dsp:cNvSpPr/>
      </dsp:nvSpPr>
      <dsp:spPr>
        <a:xfrm>
          <a:off x="8161821" y="1198568"/>
          <a:ext cx="1027344" cy="102734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8392973" y="1198568"/>
        <a:ext cx="565040" cy="773076"/>
      </dsp:txXfrm>
    </dsp:sp>
    <dsp:sp modelId="{7627C204-062E-47A7-B7D1-CC606C2F2AEF}">
      <dsp:nvSpPr>
        <dsp:cNvPr id="0" name=""/>
        <dsp:cNvSpPr/>
      </dsp:nvSpPr>
      <dsp:spPr>
        <a:xfrm>
          <a:off x="8988108" y="3031983"/>
          <a:ext cx="1027344" cy="102734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9219260" y="3031983"/>
        <a:ext cx="565040" cy="773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3F8CD-C720-4C8E-9C95-EF74F15BADD0}">
      <dsp:nvSpPr>
        <dsp:cNvPr id="0" name=""/>
        <dsp:cNvSpPr/>
      </dsp:nvSpPr>
      <dsp:spPr>
        <a:xfrm>
          <a:off x="0" y="127857"/>
          <a:ext cx="10704329" cy="958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/>
            <a:t>Teorías de soporte</a:t>
          </a:r>
          <a:r>
            <a:rPr lang="es-EC" sz="4000" kern="1200" dirty="0"/>
            <a:t>	</a:t>
          </a:r>
        </a:p>
      </dsp:txBody>
      <dsp:txXfrm>
        <a:off x="46777" y="174634"/>
        <a:ext cx="10610775" cy="864675"/>
      </dsp:txXfrm>
    </dsp:sp>
    <dsp:sp modelId="{BBD744CD-BD5E-4C3D-B809-4846BA02C085}">
      <dsp:nvSpPr>
        <dsp:cNvPr id="0" name=""/>
        <dsp:cNvSpPr/>
      </dsp:nvSpPr>
      <dsp:spPr>
        <a:xfrm>
          <a:off x="0" y="1135581"/>
          <a:ext cx="10704329" cy="958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Teorías </a:t>
          </a:r>
          <a:r>
            <a:rPr lang="es-EC" sz="4000" kern="1200" dirty="0" smtClean="0"/>
            <a:t>neo keynesianas</a:t>
          </a:r>
          <a:r>
            <a:rPr lang="es-EC" sz="4000" kern="1200" dirty="0"/>
            <a:t>	</a:t>
          </a:r>
        </a:p>
      </dsp:txBody>
      <dsp:txXfrm>
        <a:off x="46777" y="1182358"/>
        <a:ext cx="10610775" cy="864675"/>
      </dsp:txXfrm>
    </dsp:sp>
    <dsp:sp modelId="{529816CF-4E54-408C-AE9F-F9BE267202C6}">
      <dsp:nvSpPr>
        <dsp:cNvPr id="0" name=""/>
        <dsp:cNvSpPr/>
      </dsp:nvSpPr>
      <dsp:spPr>
        <a:xfrm>
          <a:off x="0" y="2214771"/>
          <a:ext cx="10704329" cy="958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Teoría de la </a:t>
          </a:r>
          <a:r>
            <a:rPr lang="es-EC" sz="4000" kern="1200" dirty="0" smtClean="0"/>
            <a:t>liquidez</a:t>
          </a:r>
          <a:endParaRPr lang="es-EC" sz="4000" kern="1200" dirty="0"/>
        </a:p>
      </dsp:txBody>
      <dsp:txXfrm>
        <a:off x="46777" y="2261548"/>
        <a:ext cx="10610775" cy="864675"/>
      </dsp:txXfrm>
    </dsp:sp>
    <dsp:sp modelId="{AC362049-2B24-4A16-9484-D537B9368CC2}">
      <dsp:nvSpPr>
        <dsp:cNvPr id="0" name=""/>
        <dsp:cNvSpPr/>
      </dsp:nvSpPr>
      <dsp:spPr>
        <a:xfrm>
          <a:off x="0" y="3293961"/>
          <a:ext cx="10704329" cy="958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Teoría de </a:t>
          </a:r>
          <a:r>
            <a:rPr lang="es-EC" sz="4000" kern="1200" dirty="0" smtClean="0"/>
            <a:t>morosidad</a:t>
          </a:r>
          <a:endParaRPr lang="es-EC" sz="4000" kern="1200" dirty="0"/>
        </a:p>
      </dsp:txBody>
      <dsp:txXfrm>
        <a:off x="46777" y="3340738"/>
        <a:ext cx="10610775" cy="864675"/>
      </dsp:txXfrm>
    </dsp:sp>
    <dsp:sp modelId="{C09AED2C-2947-4B18-A5A0-8AF2B60EB601}">
      <dsp:nvSpPr>
        <dsp:cNvPr id="0" name=""/>
        <dsp:cNvSpPr/>
      </dsp:nvSpPr>
      <dsp:spPr>
        <a:xfrm>
          <a:off x="0" y="4373151"/>
          <a:ext cx="10704329" cy="9582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/>
            <a:t>Estudios sobre </a:t>
          </a:r>
          <a:r>
            <a:rPr lang="es-EC" sz="4000" kern="1200" dirty="0" smtClean="0"/>
            <a:t>pandemias</a:t>
          </a:r>
          <a:endParaRPr lang="es-EC" sz="4000" kern="1200" dirty="0"/>
        </a:p>
      </dsp:txBody>
      <dsp:txXfrm>
        <a:off x="46777" y="4419928"/>
        <a:ext cx="10610775" cy="864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BC7D0-ADDB-42F6-8095-5119EFBE98BC}">
      <dsp:nvSpPr>
        <dsp:cNvPr id="0" name=""/>
        <dsp:cNvSpPr/>
      </dsp:nvSpPr>
      <dsp:spPr>
        <a:xfrm>
          <a:off x="3557138" y="2165789"/>
          <a:ext cx="3425220" cy="259940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es-ES" sz="6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684030" y="2292681"/>
        <a:ext cx="3171436" cy="2345618"/>
      </dsp:txXfrm>
    </dsp:sp>
    <dsp:sp modelId="{1960D07A-B107-473E-8AA8-411741F2527B}">
      <dsp:nvSpPr>
        <dsp:cNvPr id="0" name=""/>
        <dsp:cNvSpPr/>
      </dsp:nvSpPr>
      <dsp:spPr>
        <a:xfrm rot="12873282">
          <a:off x="2863259" y="1913504"/>
          <a:ext cx="1186008" cy="606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A7A0E-403B-41AC-B079-45F89720795B}">
      <dsp:nvSpPr>
        <dsp:cNvPr id="0" name=""/>
        <dsp:cNvSpPr/>
      </dsp:nvSpPr>
      <dsp:spPr>
        <a:xfrm>
          <a:off x="1957667" y="1072052"/>
          <a:ext cx="2020415" cy="1616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Constitución del Ecuador</a:t>
          </a:r>
          <a:endParaRPr lang="es-ES" sz="2000" b="1" kern="1200" dirty="0"/>
        </a:p>
      </dsp:txBody>
      <dsp:txXfrm>
        <a:off x="2005008" y="1119393"/>
        <a:ext cx="1925733" cy="1521650"/>
      </dsp:txXfrm>
    </dsp:sp>
    <dsp:sp modelId="{6565CA2A-1969-4EFD-868C-31B89A233F5A}">
      <dsp:nvSpPr>
        <dsp:cNvPr id="0" name=""/>
        <dsp:cNvSpPr/>
      </dsp:nvSpPr>
      <dsp:spPr>
        <a:xfrm rot="16180641">
          <a:off x="4560754" y="1084293"/>
          <a:ext cx="1394582" cy="606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96601-4BC7-443C-8379-BCDA77194D68}">
      <dsp:nvSpPr>
        <dsp:cNvPr id="0" name=""/>
        <dsp:cNvSpPr/>
      </dsp:nvSpPr>
      <dsp:spPr>
        <a:xfrm>
          <a:off x="4202937" y="-116757"/>
          <a:ext cx="2102363" cy="1613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Junta de Política y Regulación Monetaria y Financiera</a:t>
          </a:r>
          <a:endParaRPr lang="es-ES" sz="1800" b="1" kern="1200" dirty="0"/>
        </a:p>
      </dsp:txBody>
      <dsp:txXfrm>
        <a:off x="4250200" y="-69494"/>
        <a:ext cx="2007837" cy="1519139"/>
      </dsp:txXfrm>
    </dsp:sp>
    <dsp:sp modelId="{D487F80F-EFE7-499C-8044-58B6B38E6EC5}">
      <dsp:nvSpPr>
        <dsp:cNvPr id="0" name=""/>
        <dsp:cNvSpPr/>
      </dsp:nvSpPr>
      <dsp:spPr>
        <a:xfrm rot="19533201">
          <a:off x="6489700" y="1888248"/>
          <a:ext cx="1275388" cy="6061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143FC-890F-4322-9649-4F342F5B4A02}">
      <dsp:nvSpPr>
        <dsp:cNvPr id="0" name=""/>
        <dsp:cNvSpPr/>
      </dsp:nvSpPr>
      <dsp:spPr>
        <a:xfrm>
          <a:off x="6538264" y="950278"/>
          <a:ext cx="2230013" cy="17606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Ley Orgánica de Apoyo Humanitario para combatir la crisis sanitaria derivada del (COVID-19)</a:t>
          </a:r>
          <a:endParaRPr lang="es-ES" sz="1800" kern="1200" dirty="0"/>
        </a:p>
      </dsp:txBody>
      <dsp:txXfrm>
        <a:off x="6589832" y="1001846"/>
        <a:ext cx="2126877" cy="16575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A4FB4-0FD2-470D-BCF7-085C2003770F}">
      <dsp:nvSpPr>
        <dsp:cNvPr id="0" name=""/>
        <dsp:cNvSpPr/>
      </dsp:nvSpPr>
      <dsp:spPr>
        <a:xfrm rot="5400000">
          <a:off x="6686394" y="-4322553"/>
          <a:ext cx="872581" cy="952492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Disposiciones sobre horarios de atención al </a:t>
          </a: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público y suspensión de Asambleas Generales.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60222" y="46215"/>
        <a:ext cx="9482330" cy="787389"/>
      </dsp:txXfrm>
    </dsp:sp>
    <dsp:sp modelId="{C35627DE-E0DC-4040-B736-759A79E8DD53}">
      <dsp:nvSpPr>
        <dsp:cNvPr id="0" name=""/>
        <dsp:cNvSpPr/>
      </dsp:nvSpPr>
      <dsp:spPr>
        <a:xfrm>
          <a:off x="515" y="33467"/>
          <a:ext cx="2359706" cy="812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16/03/2020</a:t>
          </a:r>
        </a:p>
      </dsp:txBody>
      <dsp:txXfrm>
        <a:off x="40197" y="73149"/>
        <a:ext cx="2280342" cy="733518"/>
      </dsp:txXfrm>
    </dsp:sp>
    <dsp:sp modelId="{6B469E2F-A3A5-4103-AE2D-72441DAAA7E5}">
      <dsp:nvSpPr>
        <dsp:cNvPr id="0" name=""/>
        <dsp:cNvSpPr/>
      </dsp:nvSpPr>
      <dsp:spPr>
        <a:xfrm rot="5400000">
          <a:off x="6625743" y="-3344408"/>
          <a:ext cx="969994" cy="95267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Junta de Política y Regulación Monetaria y Financiera, emite la </a:t>
          </a: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Disposición </a:t>
          </a: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Transitoria respecto al </a:t>
          </a: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diferimiento </a:t>
          </a: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extraordinario de obligaciones crediticias</a:t>
          </a:r>
          <a:r>
            <a:rPr lang="es-E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47348" y="981338"/>
        <a:ext cx="9479435" cy="875292"/>
      </dsp:txXfrm>
    </dsp:sp>
    <dsp:sp modelId="{AAC44D8A-1DA9-4BDE-9475-F2B0BAA836A9}">
      <dsp:nvSpPr>
        <dsp:cNvPr id="0" name=""/>
        <dsp:cNvSpPr/>
      </dsp:nvSpPr>
      <dsp:spPr>
        <a:xfrm>
          <a:off x="515" y="974641"/>
          <a:ext cx="2344736" cy="8587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22/03/2020</a:t>
          </a:r>
        </a:p>
      </dsp:txBody>
      <dsp:txXfrm>
        <a:off x="42434" y="1016560"/>
        <a:ext cx="2260898" cy="774878"/>
      </dsp:txXfrm>
    </dsp:sp>
    <dsp:sp modelId="{0A01DFF1-723E-4B15-B9DB-007F2DAC6319}">
      <dsp:nvSpPr>
        <dsp:cNvPr id="0" name=""/>
        <dsp:cNvSpPr/>
      </dsp:nvSpPr>
      <dsp:spPr>
        <a:xfrm rot="5400000">
          <a:off x="6709455" y="-2447043"/>
          <a:ext cx="748342" cy="96137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JPRMF emite reformas para gestionar la liquidez y con ello fortalecer la sostenibilidad del sistema monetario y financiero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76752" y="2022191"/>
        <a:ext cx="9577219" cy="675280"/>
      </dsp:txXfrm>
    </dsp:sp>
    <dsp:sp modelId="{08456A38-51B4-4818-AD89-B57BB77B63F1}">
      <dsp:nvSpPr>
        <dsp:cNvPr id="0" name=""/>
        <dsp:cNvSpPr/>
      </dsp:nvSpPr>
      <dsp:spPr>
        <a:xfrm>
          <a:off x="515" y="1931800"/>
          <a:ext cx="2276236" cy="856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06/04/2020</a:t>
          </a:r>
        </a:p>
      </dsp:txBody>
      <dsp:txXfrm>
        <a:off x="42305" y="1973590"/>
        <a:ext cx="2192656" cy="772482"/>
      </dsp:txXfrm>
    </dsp:sp>
    <dsp:sp modelId="{9AD189BB-A25F-46B2-B19C-5A4B1930C1EF}">
      <dsp:nvSpPr>
        <dsp:cNvPr id="0" name=""/>
        <dsp:cNvSpPr/>
      </dsp:nvSpPr>
      <dsp:spPr>
        <a:xfrm rot="5400000">
          <a:off x="6648616" y="-1539869"/>
          <a:ext cx="806458" cy="95971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Reforma </a:t>
          </a: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 la Norma de gestión de riesgo de crédito y constitución de provisiones de activos de 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riesgo.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53278" y="2894837"/>
        <a:ext cx="9557766" cy="727722"/>
      </dsp:txXfrm>
    </dsp:sp>
    <dsp:sp modelId="{F02419C3-BC52-4E0D-89B2-BBF2BC6DAA9E}">
      <dsp:nvSpPr>
        <dsp:cNvPr id="0" name=""/>
        <dsp:cNvSpPr/>
      </dsp:nvSpPr>
      <dsp:spPr>
        <a:xfrm>
          <a:off x="515" y="2830666"/>
          <a:ext cx="2252763" cy="856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22/05/2020</a:t>
          </a:r>
        </a:p>
      </dsp:txBody>
      <dsp:txXfrm>
        <a:off x="42305" y="2872456"/>
        <a:ext cx="2169183" cy="772482"/>
      </dsp:txXfrm>
    </dsp:sp>
    <dsp:sp modelId="{1C755CDD-4AA8-4419-B400-F77969F12456}">
      <dsp:nvSpPr>
        <dsp:cNvPr id="0" name=""/>
        <dsp:cNvSpPr/>
      </dsp:nvSpPr>
      <dsp:spPr>
        <a:xfrm rot="5400000">
          <a:off x="6677758" y="-656350"/>
          <a:ext cx="797021" cy="9627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Reforma a la Norma de control para la administración del riesgo operativo y riesgo legal 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 de mitigar perdidas por la pandemia.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62356" y="3797959"/>
        <a:ext cx="9588920" cy="719207"/>
      </dsp:txXfrm>
    </dsp:sp>
    <dsp:sp modelId="{7CDF30C4-EBAB-4A45-8AB1-38DDAFCC51EE}">
      <dsp:nvSpPr>
        <dsp:cNvPr id="0" name=""/>
        <dsp:cNvSpPr/>
      </dsp:nvSpPr>
      <dsp:spPr>
        <a:xfrm>
          <a:off x="515" y="3729532"/>
          <a:ext cx="2261840" cy="856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02/06/2020</a:t>
          </a:r>
        </a:p>
      </dsp:txBody>
      <dsp:txXfrm>
        <a:off x="42305" y="3771322"/>
        <a:ext cx="2178260" cy="772482"/>
      </dsp:txXfrm>
    </dsp:sp>
    <dsp:sp modelId="{D44E9D4B-A501-45C2-9B29-FF2F6396C837}">
      <dsp:nvSpPr>
        <dsp:cNvPr id="0" name=""/>
        <dsp:cNvSpPr/>
      </dsp:nvSpPr>
      <dsp:spPr>
        <a:xfrm rot="5400000">
          <a:off x="6727060" y="235131"/>
          <a:ext cx="684850" cy="96425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JPRMF emite lineamientos generales del funcionamiento del fideicomiso 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para </a:t>
          </a: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 programa 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"Reactívate </a:t>
          </a: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Ecuador"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48187" y="4747436"/>
        <a:ext cx="9609164" cy="617986"/>
      </dsp:txXfrm>
    </dsp:sp>
    <dsp:sp modelId="{5A7F0A18-E18A-4AC8-8ECA-2FF57D2FC097}">
      <dsp:nvSpPr>
        <dsp:cNvPr id="0" name=""/>
        <dsp:cNvSpPr/>
      </dsp:nvSpPr>
      <dsp:spPr>
        <a:xfrm>
          <a:off x="515" y="4628397"/>
          <a:ext cx="2247672" cy="856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19/06/2020</a:t>
          </a:r>
        </a:p>
      </dsp:txBody>
      <dsp:txXfrm>
        <a:off x="42305" y="4670187"/>
        <a:ext cx="2164092" cy="772482"/>
      </dsp:txXfrm>
    </dsp:sp>
    <dsp:sp modelId="{670F91C3-A04E-4304-AE09-7A3C23D9AD35}">
      <dsp:nvSpPr>
        <dsp:cNvPr id="0" name=""/>
        <dsp:cNvSpPr/>
      </dsp:nvSpPr>
      <dsp:spPr>
        <a:xfrm rot="5400000">
          <a:off x="6655831" y="1115342"/>
          <a:ext cx="789495" cy="96799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Entra en vigencia la Ley Orgánica de apoyo 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humanitario </a:t>
          </a:r>
          <a:r>
            <a:rPr lang="es-EC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 la que se </a:t>
          </a:r>
          <a:r>
            <a:rPr lang="es-EC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amplía por más días los diferimientos.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10626" y="5599087"/>
        <a:ext cx="9641365" cy="712415"/>
      </dsp:txXfrm>
    </dsp:sp>
    <dsp:sp modelId="{B8D34B07-119B-4892-A490-7323723CBB8B}">
      <dsp:nvSpPr>
        <dsp:cNvPr id="0" name=""/>
        <dsp:cNvSpPr/>
      </dsp:nvSpPr>
      <dsp:spPr>
        <a:xfrm>
          <a:off x="515" y="5527263"/>
          <a:ext cx="2210110" cy="8560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22/06/2020</a:t>
          </a:r>
        </a:p>
      </dsp:txBody>
      <dsp:txXfrm>
        <a:off x="42305" y="5569053"/>
        <a:ext cx="2126530" cy="772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69AB7-A401-4601-9B0E-E25B6E939DFE}">
      <dsp:nvSpPr>
        <dsp:cNvPr id="0" name=""/>
        <dsp:cNvSpPr/>
      </dsp:nvSpPr>
      <dsp:spPr>
        <a:xfrm>
          <a:off x="-6682565" y="-1021874"/>
          <a:ext cx="7953482" cy="7953482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2538F-1383-40AD-9D77-5C1251A709D6}">
      <dsp:nvSpPr>
        <dsp:cNvPr id="0" name=""/>
        <dsp:cNvSpPr/>
      </dsp:nvSpPr>
      <dsp:spPr>
        <a:xfrm>
          <a:off x="555095" y="202550"/>
          <a:ext cx="10288395" cy="10723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Las cooperativas del segmento 3 presentan disminución de liquidez especialmente en el mes de marzo y abril; por el contrario las cooperativas del segmento 1 y 2 presentan incrementos de liquidez en el periodo de estudio.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55095" y="202550"/>
        <a:ext cx="10288395" cy="1072331"/>
      </dsp:txXfrm>
    </dsp:sp>
    <dsp:sp modelId="{37C29A8B-0E62-4E4B-8E90-A1C47A723F11}">
      <dsp:nvSpPr>
        <dsp:cNvPr id="0" name=""/>
        <dsp:cNvSpPr/>
      </dsp:nvSpPr>
      <dsp:spPr>
        <a:xfrm>
          <a:off x="93249" y="276871"/>
          <a:ext cx="923691" cy="923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D896A-413A-4751-A47B-58823163F950}">
      <dsp:nvSpPr>
        <dsp:cNvPr id="0" name=""/>
        <dsp:cNvSpPr/>
      </dsp:nvSpPr>
      <dsp:spPr>
        <a:xfrm>
          <a:off x="1084607" y="1313600"/>
          <a:ext cx="9758883" cy="1066383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Las resoluciones emitidas por la Junta de Política y Regulación Monetaria y Financiera adoptadas por las cooperativas durante el periodo de estudio, contribuyeron a proteger el sistema financiero y a la población, tal es el caso de la reestructuración de créditos, la creación de medidas de protección para proteger la liquidez institucional y la creación de nuevos productos crediticios.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084607" y="1313600"/>
        <a:ext cx="9758883" cy="1066383"/>
      </dsp:txXfrm>
    </dsp:sp>
    <dsp:sp modelId="{2270996A-F015-4E6F-AD2C-4143C29A0F5F}">
      <dsp:nvSpPr>
        <dsp:cNvPr id="0" name=""/>
        <dsp:cNvSpPr/>
      </dsp:nvSpPr>
      <dsp:spPr>
        <a:xfrm>
          <a:off x="622761" y="1384946"/>
          <a:ext cx="923691" cy="923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55204-F75A-41B1-9A76-FB248AAA5266}">
      <dsp:nvSpPr>
        <dsp:cNvPr id="0" name=""/>
        <dsp:cNvSpPr/>
      </dsp:nvSpPr>
      <dsp:spPr>
        <a:xfrm>
          <a:off x="1247125" y="2454359"/>
          <a:ext cx="9596365" cy="100101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La tasa de variación de la cuenta intereses por cobrar crece rápidamente en los meses de abril y mayo superando a la tasa de crecimiento de los ingresos provenientes de cartera, la cual crece a un ritmo moderado.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247125" y="2454359"/>
        <a:ext cx="9596365" cy="1001015"/>
      </dsp:txXfrm>
    </dsp:sp>
    <dsp:sp modelId="{0FA4CD3F-70F1-468B-A9EA-C87CCF2BDA26}">
      <dsp:nvSpPr>
        <dsp:cNvPr id="0" name=""/>
        <dsp:cNvSpPr/>
      </dsp:nvSpPr>
      <dsp:spPr>
        <a:xfrm>
          <a:off x="785279" y="2493021"/>
          <a:ext cx="923691" cy="923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E4B5C-FBEA-410C-85FE-D25CFFD55017}">
      <dsp:nvSpPr>
        <dsp:cNvPr id="0" name=""/>
        <dsp:cNvSpPr/>
      </dsp:nvSpPr>
      <dsp:spPr>
        <a:xfrm>
          <a:off x="1084607" y="3542028"/>
          <a:ext cx="9758883" cy="1041827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Las cooperativas de ahorro y crédito de la ciudad de Loja presentaron un incremento en la tasa de morosidad en todas las carteras de crédito, en especial en la de microcrédito y de consumo ordinario.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084607" y="3542028"/>
        <a:ext cx="9758883" cy="1041827"/>
      </dsp:txXfrm>
    </dsp:sp>
    <dsp:sp modelId="{F5265358-950E-432A-B487-97EF6567B177}">
      <dsp:nvSpPr>
        <dsp:cNvPr id="0" name=""/>
        <dsp:cNvSpPr/>
      </dsp:nvSpPr>
      <dsp:spPr>
        <a:xfrm>
          <a:off x="622761" y="3601096"/>
          <a:ext cx="923691" cy="923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3C815-BAE0-4546-A3EC-3F7232D213EA}">
      <dsp:nvSpPr>
        <dsp:cNvPr id="0" name=""/>
        <dsp:cNvSpPr/>
      </dsp:nvSpPr>
      <dsp:spPr>
        <a:xfrm>
          <a:off x="555095" y="4661383"/>
          <a:ext cx="10288395" cy="101926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4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Según los resultados de la encuesta aplicada, se deja a expuesto la empatía de las instituciones en tiempos difíciles, es así, que se da gran aceptación a la solidaridad institucional para hacer frente a la pandemia.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55095" y="4661383"/>
        <a:ext cx="10288395" cy="1019267"/>
      </dsp:txXfrm>
    </dsp:sp>
    <dsp:sp modelId="{B5CA3D3F-FD68-4DED-9230-8828096E849B}">
      <dsp:nvSpPr>
        <dsp:cNvPr id="0" name=""/>
        <dsp:cNvSpPr/>
      </dsp:nvSpPr>
      <dsp:spPr>
        <a:xfrm>
          <a:off x="93249" y="4709171"/>
          <a:ext cx="923691" cy="9236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69AB7-A401-4601-9B0E-E25B6E939DFE}">
      <dsp:nvSpPr>
        <dsp:cNvPr id="0" name=""/>
        <dsp:cNvSpPr/>
      </dsp:nvSpPr>
      <dsp:spPr>
        <a:xfrm>
          <a:off x="-6762831" y="-1034076"/>
          <a:ext cx="8048832" cy="8048832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2538F-1383-40AD-9D77-5C1251A709D6}">
      <dsp:nvSpPr>
        <dsp:cNvPr id="0" name=""/>
        <dsp:cNvSpPr/>
      </dsp:nvSpPr>
      <dsp:spPr>
        <a:xfrm>
          <a:off x="672891" y="296077"/>
          <a:ext cx="10399997" cy="12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Disponer de un marco organizativo, políticas, procedimientos y tecnología altamente efectiva que se acople hacia modelos virtuales para una correcta viabilidad de la instrucción financiera, que además le permita maximizar la rentabilidad y mitigar aquellos factores de riesgo.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72891" y="296077"/>
        <a:ext cx="10399997" cy="1247501"/>
      </dsp:txXfrm>
    </dsp:sp>
    <dsp:sp modelId="{37C29A8B-0E62-4E4B-8E90-A1C47A723F11}">
      <dsp:nvSpPr>
        <dsp:cNvPr id="0" name=""/>
        <dsp:cNvSpPr/>
      </dsp:nvSpPr>
      <dsp:spPr>
        <a:xfrm>
          <a:off x="97849" y="344786"/>
          <a:ext cx="1150084" cy="1150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D896A-413A-4751-A47B-58823163F950}">
      <dsp:nvSpPr>
        <dsp:cNvPr id="0" name=""/>
        <dsp:cNvSpPr/>
      </dsp:nvSpPr>
      <dsp:spPr>
        <a:xfrm>
          <a:off x="1200387" y="1691328"/>
          <a:ext cx="9872502" cy="1217681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Mantener canales de atención a sus clientes de manera eficiente y oportuna priorizando los canales digitales, considerando que la pandemia no ha terminado.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200387" y="1691328"/>
        <a:ext cx="9872502" cy="1217681"/>
      </dsp:txXfrm>
    </dsp:sp>
    <dsp:sp modelId="{2270996A-F015-4E6F-AD2C-4143C29A0F5F}">
      <dsp:nvSpPr>
        <dsp:cNvPr id="0" name=""/>
        <dsp:cNvSpPr/>
      </dsp:nvSpPr>
      <dsp:spPr>
        <a:xfrm>
          <a:off x="625345" y="1725126"/>
          <a:ext cx="1150084" cy="1150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DB387-1C38-4AC4-A4AA-993B9B85E0E3}">
      <dsp:nvSpPr>
        <dsp:cNvPr id="0" name=""/>
        <dsp:cNvSpPr/>
      </dsp:nvSpPr>
      <dsp:spPr>
        <a:xfrm>
          <a:off x="1200387" y="3075091"/>
          <a:ext cx="9872502" cy="1210836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Mejorar las políticas de créditos y cobranzas para disminuir la morosidad, para ello es necesario la elaboración e implementación de estrategias de recuperación de cartera y colocación de recursos.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200387" y="3075091"/>
        <a:ext cx="9872502" cy="1210836"/>
      </dsp:txXfrm>
    </dsp:sp>
    <dsp:sp modelId="{7C9E0D06-A391-4730-A2FC-77E3BA8085AF}">
      <dsp:nvSpPr>
        <dsp:cNvPr id="0" name=""/>
        <dsp:cNvSpPr/>
      </dsp:nvSpPr>
      <dsp:spPr>
        <a:xfrm>
          <a:off x="625345" y="3105467"/>
          <a:ext cx="1150084" cy="1150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28ECE-3DEC-4C11-A64D-CBA395DE2CEC}">
      <dsp:nvSpPr>
        <dsp:cNvPr id="0" name=""/>
        <dsp:cNvSpPr/>
      </dsp:nvSpPr>
      <dsp:spPr>
        <a:xfrm>
          <a:off x="672891" y="4501812"/>
          <a:ext cx="10399997" cy="111807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30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El Consejo Directivo y de Administración debe promover mecanismos e incentivos con el objetivo de captar recursos y garantizar la liquidez de la institución de manera permanente, y en este sentido dinamizar la oferta de productos financieros que resulten atractivos para el público.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72891" y="4501812"/>
        <a:ext cx="10399997" cy="1118075"/>
      </dsp:txXfrm>
    </dsp:sp>
    <dsp:sp modelId="{0278887E-2B7E-4C18-9282-B67D2E487D47}">
      <dsp:nvSpPr>
        <dsp:cNvPr id="0" name=""/>
        <dsp:cNvSpPr/>
      </dsp:nvSpPr>
      <dsp:spPr>
        <a:xfrm>
          <a:off x="97849" y="4485808"/>
          <a:ext cx="1150084" cy="1150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0779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2774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25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812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67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43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05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322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221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854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380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47CE-CA24-4B3E-8177-274B2EBCB269}" type="datetimeFigureOut">
              <a:rPr lang="es-EC" smtClean="0"/>
              <a:t>26/04/2021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D0F1-B129-4B6B-8859-625AADA3AEF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890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EB90296-CFE0-401D-9CA3-32966EC4F0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8C9B4EE-7611-4ED9-B356-7BDD377C3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A4F266A-F2F7-47CD-8BBC-E3777E982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0D69C80-8919-4A32-B897-F2A21F940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427B072-CC5B-481B-9719-8CD4C54444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134C76-7FB4-4BB7-9322-DD8A4B179A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Snip Single Corner Rectangle 17">
            <a:extLst>
              <a:ext uri="{FF2B5EF4-FFF2-40B4-BE49-F238E27FC236}">
                <a16:creationId xmlns:a16="http://schemas.microsoft.com/office/drawing/2014/main" xmlns="" id="{C0C57804-4F33-4D85-AA3E-DA0F214BBD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" name="9 Imagen" descr="http://blogs.espe.edu.ec/wp-content/uploads/2013/09/LOGO-PRINCIPAL5.png">
            <a:extLst>
              <a:ext uri="{FF2B5EF4-FFF2-40B4-BE49-F238E27FC236}">
                <a16:creationId xmlns:a16="http://schemas.microsoft.com/office/drawing/2014/main" xmlns="" id="{C773FC60-6041-47B1-B43D-E7A7BCBF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133586"/>
            <a:ext cx="45148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30C8B68B-590E-4E2F-B7FD-9D2F812D78C4}"/>
              </a:ext>
            </a:extLst>
          </p:cNvPr>
          <p:cNvSpPr txBox="1"/>
          <p:nvPr/>
        </p:nvSpPr>
        <p:spPr>
          <a:xfrm>
            <a:off x="749508" y="1563029"/>
            <a:ext cx="11115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/>
              <a:t>Trabajo de investigación, previo a la obtención del título de Ingeniera en Finanzas, </a:t>
            </a:r>
            <a:r>
              <a:rPr lang="es-EC" sz="2800" b="1" dirty="0"/>
              <a:t>C</a:t>
            </a:r>
            <a:r>
              <a:rPr lang="es-EC" sz="2800" b="1" dirty="0" smtClean="0"/>
              <a:t>ontadora </a:t>
            </a:r>
            <a:r>
              <a:rPr lang="es-EC" sz="2800" b="1" dirty="0"/>
              <a:t>P</a:t>
            </a:r>
            <a:r>
              <a:rPr lang="es-EC" sz="2800" b="1" dirty="0" smtClean="0"/>
              <a:t>ública – Auditora </a:t>
            </a:r>
            <a:endParaRPr lang="es-EC" sz="2800" b="1" dirty="0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36918034-9690-43CA-947B-DBC756FA28E2}"/>
              </a:ext>
            </a:extLst>
          </p:cNvPr>
          <p:cNvSpPr txBox="1"/>
          <p:nvPr/>
        </p:nvSpPr>
        <p:spPr>
          <a:xfrm>
            <a:off x="605920" y="2875083"/>
            <a:ext cx="109769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C" sz="3000" b="1" dirty="0" smtClean="0">
                <a:solidFill>
                  <a:srgbClr val="0070C0"/>
                </a:solidFill>
              </a:rPr>
              <a:t>Tema: Incidencia en la liquidez por efectos del diferimiento de créditos tras la declaración de pandemia por (COVID-19) en las cooperativas de ahorro y crédito de la ciudad de Loja.</a:t>
            </a:r>
            <a:endParaRPr lang="es-EC" sz="3000" b="1" dirty="0">
              <a:solidFill>
                <a:srgbClr val="0070C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9F1312BD-B924-46B5-9152-749C69A27325}"/>
              </a:ext>
            </a:extLst>
          </p:cNvPr>
          <p:cNvSpPr txBox="1"/>
          <p:nvPr/>
        </p:nvSpPr>
        <p:spPr>
          <a:xfrm>
            <a:off x="3744191" y="4908216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Autora: Ana Gabriela Jiménez Abad </a:t>
            </a:r>
            <a:endParaRPr lang="es-EC" sz="2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F701EAF8-E461-4B15-9CE4-97971675D058}"/>
              </a:ext>
            </a:extLst>
          </p:cNvPr>
          <p:cNvSpPr txBox="1"/>
          <p:nvPr/>
        </p:nvSpPr>
        <p:spPr>
          <a:xfrm>
            <a:off x="3549651" y="5609138"/>
            <a:ext cx="6162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C" b="1" dirty="0" smtClean="0"/>
              <a:t>Director: Dr. Amaro </a:t>
            </a:r>
            <a:r>
              <a:rPr lang="es-EC" b="1" dirty="0" err="1" smtClean="0"/>
              <a:t>Berrones</a:t>
            </a:r>
            <a:r>
              <a:rPr lang="es-EC" b="1" dirty="0" smtClean="0"/>
              <a:t> </a:t>
            </a:r>
            <a:r>
              <a:rPr lang="es-EC" b="1" dirty="0" err="1" smtClean="0"/>
              <a:t>Mgs</a:t>
            </a:r>
            <a:r>
              <a:rPr lang="es-EC" b="1" dirty="0" smtClean="0"/>
              <a:t>.</a:t>
            </a:r>
            <a:endParaRPr lang="es-EC" b="1" dirty="0"/>
          </a:p>
        </p:txBody>
      </p:sp>
      <p:sp>
        <p:nvSpPr>
          <p:cNvPr id="49" name="Subtítulo 2">
            <a:extLst>
              <a:ext uri="{FF2B5EF4-FFF2-40B4-BE49-F238E27FC236}">
                <a16:creationId xmlns:a16="http://schemas.microsoft.com/office/drawing/2014/main" xmlns="" id="{65DF8F4D-CC46-4001-BE85-E039FCB883EE}"/>
              </a:ext>
            </a:extLst>
          </p:cNvPr>
          <p:cNvSpPr txBox="1">
            <a:spLocks/>
          </p:cNvSpPr>
          <p:nvPr/>
        </p:nvSpPr>
        <p:spPr bwMode="auto">
          <a:xfrm>
            <a:off x="3648076" y="6424478"/>
            <a:ext cx="3917083" cy="39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s-ES" altLang="es-EC" sz="1400" dirty="0">
                <a:latin typeface="Arial" pitchFamily="34" charset="0"/>
                <a:cs typeface="Arial" pitchFamily="34" charset="0"/>
              </a:rPr>
              <a:t>Sangolqui, Abril del 2021</a:t>
            </a:r>
          </a:p>
        </p:txBody>
      </p:sp>
    </p:spTree>
    <p:extLst>
      <p:ext uri="{BB962C8B-B14F-4D97-AF65-F5344CB8AC3E}">
        <p14:creationId xmlns:p14="http://schemas.microsoft.com/office/powerpoint/2010/main" val="42657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6800" y="378373"/>
            <a:ext cx="10515600" cy="925772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ESTUDIOS SOBRE PANDEMIAS</a:t>
            </a:r>
            <a:endParaRPr lang="es-E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717059"/>
              </p:ext>
            </p:extLst>
          </p:nvPr>
        </p:nvGraphicFramePr>
        <p:xfrm>
          <a:off x="677917" y="1528997"/>
          <a:ext cx="10681745" cy="434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9310145"/>
              </a:tblGrid>
              <a:tr h="120703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Autor</a:t>
                      </a:r>
                      <a:r>
                        <a:rPr lang="es-ES" sz="2400" baseline="0" dirty="0" smtClean="0"/>
                        <a:t> 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1382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Varela y </a:t>
                      </a:r>
                      <a:r>
                        <a:rPr lang="es-EC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Ricoy</a:t>
                      </a:r>
                      <a:r>
                        <a:rPr lang="es-EC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7200" b="1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Señalan</a:t>
                      </a:r>
                      <a:r>
                        <a:rPr lang="es-EC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l</a:t>
                      </a:r>
                      <a:r>
                        <a:rPr lang="es-EC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afectaciones transcienden desde el inicio y después de la pandemia,</a:t>
                      </a:r>
                      <a:r>
                        <a:rPr lang="es-EC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comenzando con el </a:t>
                      </a:r>
                      <a:r>
                        <a:rPr lang="es-EC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incremento de la mortalidad hasta la disminución de la fuerza laboral y las disfunciones en el funcionamiento del aparato productivo.</a:t>
                      </a:r>
                      <a:endParaRPr lang="es-ES" sz="7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68955610"/>
              </p:ext>
            </p:extLst>
          </p:nvPr>
        </p:nvGraphicFramePr>
        <p:xfrm>
          <a:off x="764498" y="1169234"/>
          <a:ext cx="10613037" cy="466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2">
            <a:extLst>
              <a:ext uri="{FF2B5EF4-FFF2-40B4-BE49-F238E27FC236}">
                <a16:creationId xmlns:a16="http://schemas.microsoft.com/office/drawing/2014/main" xmlns="" id="{0B9F9CD0-640C-42B3-9832-999275FC610E}"/>
              </a:ext>
            </a:extLst>
          </p:cNvPr>
          <p:cNvSpPr txBox="1"/>
          <p:nvPr/>
        </p:nvSpPr>
        <p:spPr>
          <a:xfrm>
            <a:off x="2363085" y="160892"/>
            <a:ext cx="78604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FUNDAMENTACIÓN LEGAL</a:t>
            </a:r>
            <a:endParaRPr lang="es-ES" sz="32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ambiar la Constitución? ¡Otra vez! - Bestla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6994" r="5147"/>
          <a:stretch/>
        </p:blipFill>
        <p:spPr bwMode="auto">
          <a:xfrm>
            <a:off x="704538" y="2233534"/>
            <a:ext cx="2023672" cy="158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talle Noticias - Servicio de Rentas Internas del Ecuad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38234" r="25394"/>
          <a:stretch/>
        </p:blipFill>
        <p:spPr bwMode="auto">
          <a:xfrm>
            <a:off x="9503763" y="1948721"/>
            <a:ext cx="1873772" cy="17414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C1A19ECC-C009-417E-B651-FBDBE0065805}"/>
              </a:ext>
            </a:extLst>
          </p:cNvPr>
          <p:cNvSpPr/>
          <p:nvPr/>
        </p:nvSpPr>
        <p:spPr>
          <a:xfrm>
            <a:off x="443350" y="2588979"/>
            <a:ext cx="2998704" cy="131690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Enfoque</a:t>
            </a:r>
            <a:endParaRPr lang="es-EC" sz="28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899E6918-A5B1-4BCE-85F9-6DE411B01B82}"/>
              </a:ext>
            </a:extLst>
          </p:cNvPr>
          <p:cNvSpPr/>
          <p:nvPr/>
        </p:nvSpPr>
        <p:spPr>
          <a:xfrm>
            <a:off x="4158870" y="4754920"/>
            <a:ext cx="3324005" cy="12385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Población y muestra</a:t>
            </a:r>
            <a:endParaRPr lang="es-EC" sz="28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A2551DC2-C3B9-444F-8C6C-E0E63CC90C19}"/>
              </a:ext>
            </a:extLst>
          </p:cNvPr>
          <p:cNvSpPr/>
          <p:nvPr/>
        </p:nvSpPr>
        <p:spPr>
          <a:xfrm>
            <a:off x="3970145" y="604419"/>
            <a:ext cx="3605766" cy="130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Tipologías de investigación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CBAABA08-92B6-4457-B8A8-9F8AB92ECF12}"/>
              </a:ext>
            </a:extLst>
          </p:cNvPr>
          <p:cNvSpPr/>
          <p:nvPr/>
        </p:nvSpPr>
        <p:spPr>
          <a:xfrm>
            <a:off x="8053754" y="2473008"/>
            <a:ext cx="3567545" cy="154885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dirty="0"/>
              <a:t>Herramientas de investigación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A9EF474B-D062-4869-AF3E-1973DE84306E}"/>
              </a:ext>
            </a:extLst>
          </p:cNvPr>
          <p:cNvSpPr/>
          <p:nvPr/>
        </p:nvSpPr>
        <p:spPr>
          <a:xfrm>
            <a:off x="4063181" y="2589111"/>
            <a:ext cx="3512730" cy="131690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dirty="0"/>
              <a:t>DISEÑO METODOLÓGICO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xmlns="" id="{6BDA6EF4-EE5E-4B96-AD39-A5794C1711FA}"/>
              </a:ext>
            </a:extLst>
          </p:cNvPr>
          <p:cNvCxnSpPr>
            <a:stCxn id="14" idx="0"/>
          </p:cNvCxnSpPr>
          <p:nvPr/>
        </p:nvCxnSpPr>
        <p:spPr>
          <a:xfrm flipV="1">
            <a:off x="5819546" y="1906747"/>
            <a:ext cx="1327" cy="682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FA53A366-CBFD-44ED-BF80-8F52479B1E7B}"/>
              </a:ext>
            </a:extLst>
          </p:cNvPr>
          <p:cNvCxnSpPr>
            <a:stCxn id="14" idx="2"/>
            <a:endCxn id="4" idx="6"/>
          </p:cNvCxnSpPr>
          <p:nvPr/>
        </p:nvCxnSpPr>
        <p:spPr>
          <a:xfrm flipH="1" flipV="1">
            <a:off x="3442054" y="3247433"/>
            <a:ext cx="621127" cy="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C2567FDB-6A43-4290-8CD0-F93B6937DB77}"/>
              </a:ext>
            </a:extLst>
          </p:cNvPr>
          <p:cNvCxnSpPr>
            <a:stCxn id="14" idx="6"/>
            <a:endCxn id="13" idx="2"/>
          </p:cNvCxnSpPr>
          <p:nvPr/>
        </p:nvCxnSpPr>
        <p:spPr>
          <a:xfrm flipV="1">
            <a:off x="7575911" y="3247433"/>
            <a:ext cx="477843" cy="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AA228E2F-6DEA-4D1E-B0A9-7C75C8EEA05A}"/>
              </a:ext>
            </a:extLst>
          </p:cNvPr>
          <p:cNvCxnSpPr>
            <a:stCxn id="14" idx="4"/>
          </p:cNvCxnSpPr>
          <p:nvPr/>
        </p:nvCxnSpPr>
        <p:spPr>
          <a:xfrm>
            <a:off x="5819546" y="3906019"/>
            <a:ext cx="1327" cy="848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4A7DA27-175D-45FB-B209-0C9BFC83F0E9}"/>
              </a:ext>
            </a:extLst>
          </p:cNvPr>
          <p:cNvSpPr txBox="1"/>
          <p:nvPr/>
        </p:nvSpPr>
        <p:spPr>
          <a:xfrm>
            <a:off x="2692869" y="82062"/>
            <a:ext cx="6108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OPERACIONALIZACIÓN DE </a:t>
            </a:r>
            <a:r>
              <a:rPr lang="es-E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VARIABLES </a:t>
            </a:r>
            <a:endParaRPr lang="es-ES" sz="28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1F497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60904"/>
              </p:ext>
            </p:extLst>
          </p:nvPr>
        </p:nvGraphicFramePr>
        <p:xfrm>
          <a:off x="362607" y="622559"/>
          <a:ext cx="11398468" cy="6107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782"/>
                <a:gridCol w="3008480"/>
                <a:gridCol w="1876097"/>
                <a:gridCol w="4430109"/>
              </a:tblGrid>
              <a:tr h="271007">
                <a:tc>
                  <a:txBody>
                    <a:bodyPr/>
                    <a:lstStyle/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VARIABLE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DEFINICIÓN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DIMENSIÓN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4326">
                <a:tc>
                  <a:txBody>
                    <a:bodyPr/>
                    <a:lstStyle/>
                    <a:p>
                      <a:pPr marL="2705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INDEPENDIENTE: </a:t>
                      </a:r>
                      <a:endParaRPr lang="es-ES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Diferimientos </a:t>
                      </a:r>
                      <a:r>
                        <a:rPr lang="es-ES" sz="1800" dirty="0">
                          <a:effectLst/>
                        </a:rPr>
                        <a:t>de créditos 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Según (Blog.corporacionbi.com, 2020</a:t>
                      </a:r>
                      <a:r>
                        <a:rPr lang="es-ES" sz="1600" dirty="0" smtClean="0">
                          <a:effectLst/>
                        </a:rPr>
                        <a:t>)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“</a:t>
                      </a:r>
                      <a:r>
                        <a:rPr lang="es-ES" sz="1600" dirty="0">
                          <a:effectLst/>
                        </a:rPr>
                        <a:t>El diferimiento es un beneficio para no realizar el pago de una cuota en la fecha </a:t>
                      </a:r>
                      <a:r>
                        <a:rPr lang="es-ES" sz="1600" dirty="0" smtClean="0">
                          <a:effectLst/>
                        </a:rPr>
                        <a:t>programada.”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Tipos de créditos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Riesgos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 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Reformas Normativa 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Créditos comerciales prioritarios.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Créditos inmobiliarios.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Microcréditos.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Créditos productivos.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Créditos comerciales.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 smtClean="0">
                          <a:effectLst/>
                        </a:rPr>
                        <a:t>Créditos </a:t>
                      </a:r>
                      <a:r>
                        <a:rPr lang="es-ES" sz="1600" dirty="0">
                          <a:effectLst/>
                        </a:rPr>
                        <a:t>de consumo ordinario.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Crédito de vivienda 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Créditos </a:t>
                      </a:r>
                      <a:r>
                        <a:rPr lang="es-ES" sz="1600" dirty="0" smtClean="0">
                          <a:effectLst/>
                        </a:rPr>
                        <a:t>educativos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Riesgo de crédito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 smtClean="0">
                          <a:effectLst/>
                        </a:rPr>
                        <a:t>Riesgo </a:t>
                      </a:r>
                      <a:r>
                        <a:rPr lang="es-ES" sz="1600" dirty="0">
                          <a:effectLst/>
                        </a:rPr>
                        <a:t>liquidez</a:t>
                      </a:r>
                      <a:endParaRPr lang="es-ES" sz="1400" dirty="0">
                        <a:effectLst/>
                      </a:endParaRPr>
                    </a:p>
                    <a:p>
                      <a:pPr marL="27051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Resoluciones del Gobierno Central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Resoluciones de la </a:t>
                      </a:r>
                      <a:r>
                        <a:rPr lang="es-ES" sz="1600" dirty="0" smtClean="0">
                          <a:effectLst/>
                        </a:rPr>
                        <a:t> JPRMF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Resoluciones de la </a:t>
                      </a:r>
                      <a:r>
                        <a:rPr lang="es-ES" sz="1600" dirty="0" smtClean="0">
                          <a:effectLst/>
                        </a:rPr>
                        <a:t>SEPS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8217">
                <a:tc>
                  <a:txBody>
                    <a:bodyPr/>
                    <a:lstStyle/>
                    <a:p>
                      <a:pPr marL="2705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DEPENDIENTE:</a:t>
                      </a:r>
                      <a:endParaRPr lang="es-E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705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Liquidez </a:t>
                      </a:r>
                      <a:endParaRPr lang="es-E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</a:rPr>
                        <a:t>Según </a:t>
                      </a:r>
                      <a:r>
                        <a:rPr lang="es-EC" sz="1600" dirty="0">
                          <a:effectLst/>
                        </a:rPr>
                        <a:t>(</a:t>
                      </a:r>
                      <a:r>
                        <a:rPr lang="es-EC" sz="1600" dirty="0" smtClean="0">
                          <a:effectLst/>
                        </a:rPr>
                        <a:t>SEPS)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“</a:t>
                      </a:r>
                      <a:r>
                        <a:rPr lang="es-ES" sz="1600" dirty="0">
                          <a:effectLst/>
                        </a:rPr>
                        <a:t>La liquidez es la capacidad de las entidades financieras para mantener recursos suficientes para hacer frente a sus obligaciones en tiempo y forma.”</a:t>
                      </a:r>
                      <a:endParaRPr lang="es-E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1600" dirty="0" smtClean="0">
                        <a:effectLst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Indicadores </a:t>
                      </a:r>
                      <a:r>
                        <a:rPr lang="es-ES" sz="1600" dirty="0">
                          <a:effectLst/>
                        </a:rPr>
                        <a:t>de </a:t>
                      </a:r>
                      <a:r>
                        <a:rPr lang="es-ES" sz="1600" dirty="0" smtClean="0">
                          <a:effectLst/>
                        </a:rPr>
                        <a:t>liquidez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600" dirty="0">
                          <a:effectLst/>
                        </a:rPr>
                        <a:t>Liquidez </a:t>
                      </a:r>
                      <a:r>
                        <a:rPr lang="es-ES" sz="1600" dirty="0" smtClean="0">
                          <a:effectLst/>
                        </a:rPr>
                        <a:t>general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s-ES" sz="1600" dirty="0" smtClean="0">
                          <a:effectLst/>
                        </a:rPr>
                        <a:t>Liquidez de cartera de crédito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2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1718442" y="709789"/>
                <a:ext cx="8765628" cy="6649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>
                          <a:latin typeface="Cambria Math"/>
                        </a:rPr>
                        <m:t>𝑭𝒐𝒓𝒎𝒖𝒍𝒂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𝒅𝒆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𝒊𝒏𝒅𝒊𝒄𝒂𝒅𝒐𝒓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𝒍𝒊𝒒𝒖𝒊𝒅𝒆𝒛</m:t>
                      </m:r>
                      <m:r>
                        <a:rPr lang="es-ES" b="1" i="1">
                          <a:latin typeface="Cambria Math"/>
                        </a:rPr>
                        <m:t> </m:t>
                      </m:r>
                      <m:r>
                        <a:rPr lang="es-ES" b="1" i="1">
                          <a:latin typeface="Cambria Math"/>
                        </a:rPr>
                        <m:t>𝒈𝒆𝒏𝒆𝒓𝒂𝒍</m:t>
                      </m:r>
                      <m:r>
                        <a:rPr lang="es-E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/>
                            </a:rPr>
                            <m:t>𝐹𝑜𝑛𝑑𝑜𝑠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𝑑𝑖𝑠𝑝𝑜𝑛𝑖𝑏𝑙𝑒𝑠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es-ES" i="1">
                              <a:latin typeface="Cambria Math"/>
                            </a:rPr>
                            <m:t>𝑇𝑜𝑡𝑎𝑙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𝑑𝑒𝑝</m:t>
                          </m:r>
                          <m:r>
                            <a:rPr lang="es-ES" i="1">
                              <a:latin typeface="Cambria Math"/>
                            </a:rPr>
                            <m:t>ó</m:t>
                          </m:r>
                          <m:r>
                            <a:rPr lang="es-ES" i="1">
                              <a:latin typeface="Cambria Math"/>
                            </a:rPr>
                            <m:t>𝑠𝑖𝑡𝑜𝑠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𝑎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𝑐𝑜𝑟𝑡𝑜</m:t>
                          </m:r>
                          <m:r>
                            <a:rPr lang="es-ES" i="1">
                              <a:latin typeface="Cambria Math"/>
                            </a:rPr>
                            <m:t> </m:t>
                          </m:r>
                          <m:r>
                            <a:rPr lang="es-ES" i="1">
                              <a:latin typeface="Cambria Math"/>
                            </a:rPr>
                            <m:t>𝑝𝑙𝑎𝑧𝑜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442" y="709789"/>
                <a:ext cx="8765628" cy="6649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1 Título"/>
          <p:cNvSpPr txBox="1">
            <a:spLocks/>
          </p:cNvSpPr>
          <p:nvPr/>
        </p:nvSpPr>
        <p:spPr>
          <a:xfrm>
            <a:off x="614108" y="55633"/>
            <a:ext cx="10963783" cy="689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ÍNDICE DE LIQUIDEZ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Tabla 1">
            <a:extLst>
              <a:ext uri="{FF2B5EF4-FFF2-40B4-BE49-F238E27FC236}">
                <a16:creationId xmlns:a16="http://schemas.microsoft.com/office/drawing/2014/main" xmlns="" id="{D08051E4-2B52-406F-8932-6D9AE0FEA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40240"/>
              </p:ext>
            </p:extLst>
          </p:nvPr>
        </p:nvGraphicFramePr>
        <p:xfrm>
          <a:off x="625102" y="1884017"/>
          <a:ext cx="10952789" cy="4611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6721">
                  <a:extLst>
                    <a:ext uri="{9D8B030D-6E8A-4147-A177-3AD203B41FA5}">
                      <a16:colId xmlns:a16="http://schemas.microsoft.com/office/drawing/2014/main" xmlns="" val="1466785984"/>
                    </a:ext>
                  </a:extLst>
                </a:gridCol>
                <a:gridCol w="1247678">
                  <a:extLst>
                    <a:ext uri="{9D8B030D-6E8A-4147-A177-3AD203B41FA5}">
                      <a16:colId xmlns:a16="http://schemas.microsoft.com/office/drawing/2014/main" xmlns="" val="1855152407"/>
                    </a:ext>
                  </a:extLst>
                </a:gridCol>
                <a:gridCol w="1247678">
                  <a:extLst>
                    <a:ext uri="{9D8B030D-6E8A-4147-A177-3AD203B41FA5}">
                      <a16:colId xmlns:a16="http://schemas.microsoft.com/office/drawing/2014/main" xmlns="" val="3149662159"/>
                    </a:ext>
                  </a:extLst>
                </a:gridCol>
                <a:gridCol w="1247678">
                  <a:extLst>
                    <a:ext uri="{9D8B030D-6E8A-4147-A177-3AD203B41FA5}">
                      <a16:colId xmlns:a16="http://schemas.microsoft.com/office/drawing/2014/main" xmlns="" val="2319720300"/>
                    </a:ext>
                  </a:extLst>
                </a:gridCol>
                <a:gridCol w="1247678">
                  <a:extLst>
                    <a:ext uri="{9D8B030D-6E8A-4147-A177-3AD203B41FA5}">
                      <a16:colId xmlns:a16="http://schemas.microsoft.com/office/drawing/2014/main" xmlns="" val="1440404665"/>
                    </a:ext>
                  </a:extLst>
                </a:gridCol>
                <a:gridCol w="1247678">
                  <a:extLst>
                    <a:ext uri="{9D8B030D-6E8A-4147-A177-3AD203B41FA5}">
                      <a16:colId xmlns:a16="http://schemas.microsoft.com/office/drawing/2014/main" xmlns="" val="251017833"/>
                    </a:ext>
                  </a:extLst>
                </a:gridCol>
                <a:gridCol w="1247678">
                  <a:extLst>
                    <a:ext uri="{9D8B030D-6E8A-4147-A177-3AD203B41FA5}">
                      <a16:colId xmlns:a16="http://schemas.microsoft.com/office/drawing/2014/main" xmlns="" val="2836798120"/>
                    </a:ext>
                  </a:extLst>
                </a:gridCol>
              </a:tblGrid>
              <a:tr h="1269023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 </a:t>
                      </a:r>
                      <a:endParaRPr lang="es-ES" sz="3600" u="none" strike="noStrike" dirty="0">
                        <a:effectLst/>
                      </a:endParaRPr>
                    </a:p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COOPERATIVAS DE AHORRO Y CRÉDITO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ene-20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feb-20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mar-20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abr-20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may-20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jun-20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ctr"/>
                </a:tc>
                <a:extLst>
                  <a:ext uri="{0D108BD9-81ED-4DB2-BD59-A6C34878D82A}">
                    <a16:rowId xmlns:a16="http://schemas.microsoft.com/office/drawing/2014/main" xmlns="" val="3760805395"/>
                  </a:ext>
                </a:extLst>
              </a:tr>
              <a:tr h="105802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900" u="none" strike="noStrike" dirty="0">
                          <a:effectLst/>
                        </a:rPr>
                        <a:t>VICENTINA MANUEL ESTEBAN GODOY </a:t>
                      </a:r>
                      <a:r>
                        <a:rPr lang="es-ES" sz="1900" u="none" strike="noStrike" dirty="0" smtClean="0">
                          <a:effectLst/>
                        </a:rPr>
                        <a:t>ORTEGA</a:t>
                      </a:r>
                      <a:endParaRPr lang="es-ES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24,06%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26,06%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25,98%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28,42%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23,97%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27,53%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extLst>
                  <a:ext uri="{0D108BD9-81ED-4DB2-BD59-A6C34878D82A}">
                    <a16:rowId xmlns:a16="http://schemas.microsoft.com/office/drawing/2014/main" xmlns="" val="3496249190"/>
                  </a:ext>
                </a:extLst>
              </a:tr>
              <a:tr h="380721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900" u="none" strike="noStrike">
                          <a:effectLst/>
                        </a:rPr>
                        <a:t>PADRE JULIAN LORENTE</a:t>
                      </a:r>
                      <a:endParaRPr lang="es-E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19,13%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18,95%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21,71%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23,63%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27,53%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22,77%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extLst>
                  <a:ext uri="{0D108BD9-81ED-4DB2-BD59-A6C34878D82A}">
                    <a16:rowId xmlns:a16="http://schemas.microsoft.com/office/drawing/2014/main" xmlns="" val="3780617697"/>
                  </a:ext>
                </a:extLst>
              </a:tr>
              <a:tr h="380721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900" u="none" strike="noStrike">
                          <a:effectLst/>
                        </a:rPr>
                        <a:t>EDUCADORES DE LOJA </a:t>
                      </a:r>
                      <a:endParaRPr lang="es-E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117,65%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105,99%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124,22%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151,12%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144,62%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151,90%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extLst>
                  <a:ext uri="{0D108BD9-81ED-4DB2-BD59-A6C34878D82A}">
                    <a16:rowId xmlns:a16="http://schemas.microsoft.com/office/drawing/2014/main" xmlns="" val="3036122993"/>
                  </a:ext>
                </a:extLst>
              </a:tr>
              <a:tr h="380721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900" u="none" strike="noStrike">
                          <a:effectLst/>
                        </a:rPr>
                        <a:t>CACPE LOJA</a:t>
                      </a:r>
                      <a:endParaRPr lang="es-E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18,36%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18,21%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18,31%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19,26%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19,68%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20,10%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extLst>
                  <a:ext uri="{0D108BD9-81ED-4DB2-BD59-A6C34878D82A}">
                    <a16:rowId xmlns:a16="http://schemas.microsoft.com/office/drawing/2014/main" xmlns="" val="1855174085"/>
                  </a:ext>
                </a:extLst>
              </a:tr>
              <a:tr h="380721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900" u="none" strike="noStrike">
                          <a:effectLst/>
                        </a:rPr>
                        <a:t>CREDIAMIGO </a:t>
                      </a:r>
                      <a:endParaRPr lang="es-E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20,40%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25,04%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14,23%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10,95%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11,10%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14,16%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extLst>
                  <a:ext uri="{0D108BD9-81ED-4DB2-BD59-A6C34878D82A}">
                    <a16:rowId xmlns:a16="http://schemas.microsoft.com/office/drawing/2014/main" xmlns="" val="2812905248"/>
                  </a:ext>
                </a:extLst>
              </a:tr>
              <a:tr h="380721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900" u="none" strike="noStrike">
                          <a:effectLst/>
                        </a:rPr>
                        <a:t>CRISTO REY</a:t>
                      </a:r>
                      <a:endParaRPr lang="es-E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10,33%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10,47%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9,29%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7,63%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6,20%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2,25%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extLst>
                  <a:ext uri="{0D108BD9-81ED-4DB2-BD59-A6C34878D82A}">
                    <a16:rowId xmlns:a16="http://schemas.microsoft.com/office/drawing/2014/main" xmlns="" val="1188693101"/>
                  </a:ext>
                </a:extLst>
              </a:tr>
              <a:tr h="380721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900" u="none" strike="noStrike">
                          <a:effectLst/>
                        </a:rPr>
                        <a:t>MICROEMPRESA FORTUNA</a:t>
                      </a:r>
                      <a:endParaRPr lang="es-ES" sz="3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19,49%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>
                          <a:effectLst/>
                        </a:rPr>
                        <a:t>19,64%</a:t>
                      </a:r>
                      <a:endParaRPr lang="es-ES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21,43%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17,19%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17,50%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2000" u="none" strike="noStrike" dirty="0">
                          <a:effectLst/>
                        </a:rPr>
                        <a:t>20,29%</a:t>
                      </a:r>
                      <a:endParaRPr lang="es-ES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210" marR="85210" marT="18259" marB="0" anchor="b"/>
                </a:tc>
                <a:extLst>
                  <a:ext uri="{0D108BD9-81ED-4DB2-BD59-A6C34878D82A}">
                    <a16:rowId xmlns:a16="http://schemas.microsoft.com/office/drawing/2014/main" xmlns="" val="4004606995"/>
                  </a:ext>
                </a:extLst>
              </a:tr>
            </a:tbl>
          </a:graphicData>
        </a:graphic>
      </p:graphicFrame>
      <p:sp>
        <p:nvSpPr>
          <p:cNvPr id="10" name="CuadroTexto 5">
            <a:extLst>
              <a:ext uri="{FF2B5EF4-FFF2-40B4-BE49-F238E27FC236}">
                <a16:creationId xmlns:a16="http://schemas.microsoft.com/office/drawing/2014/main" xmlns="" id="{BBE691B6-5E3F-4881-8A7A-E3DEE8CB7D52}"/>
              </a:ext>
            </a:extLst>
          </p:cNvPr>
          <p:cNvSpPr txBox="1"/>
          <p:nvPr/>
        </p:nvSpPr>
        <p:spPr>
          <a:xfrm>
            <a:off x="660508" y="1365142"/>
            <a:ext cx="109173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70C0"/>
                </a:solidFill>
              </a:rPr>
              <a:t>Comparativo de liquidez de las cooperativas segmento 1, 2 y 3 primer semestre 2020</a:t>
            </a:r>
          </a:p>
        </p:txBody>
      </p:sp>
    </p:spTree>
    <p:extLst>
      <p:ext uri="{BB962C8B-B14F-4D97-AF65-F5344CB8AC3E}">
        <p14:creationId xmlns:p14="http://schemas.microsoft.com/office/powerpoint/2010/main" val="32533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6ACA56-9AD4-4EE6-8F38-8C18968AC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/>
              <a:t>Saldo de los fondos disponibles y depósitos a corto plazo en los meses de enero y junio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E655210-4EEB-44D9-B394-6FB4139BFC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5">
            <a:extLst>
              <a:ext uri="{FF2B5EF4-FFF2-40B4-BE49-F238E27FC236}">
                <a16:creationId xmlns:a16="http://schemas.microsoft.com/office/drawing/2014/main" xmlns="" id="{BBE691B6-5E3F-4881-8A7A-E3DEE8CB7D52}"/>
              </a:ext>
            </a:extLst>
          </p:cNvPr>
          <p:cNvSpPr txBox="1"/>
          <p:nvPr/>
        </p:nvSpPr>
        <p:spPr>
          <a:xfrm>
            <a:off x="0" y="73970"/>
            <a:ext cx="12052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dirty="0">
                <a:solidFill>
                  <a:srgbClr val="0070C0"/>
                </a:solidFill>
              </a:rPr>
              <a:t>Comparación índice de liquidez junio 2019-junio 2020 y variación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93381"/>
              </p:ext>
            </p:extLst>
          </p:nvPr>
        </p:nvGraphicFramePr>
        <p:xfrm>
          <a:off x="775855" y="914402"/>
          <a:ext cx="10460180" cy="5162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5018"/>
                <a:gridCol w="2341418"/>
                <a:gridCol w="1939636"/>
                <a:gridCol w="1704108"/>
              </a:tblGrid>
              <a:tr h="1357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COOPERATIVAS DE AHORRO Y CRÉDITO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jun-19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jun-20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Puntos porcentuales de variación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VICENTINA MANUEL ESTEBAN GODOY ORTEGA LTDA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20,65%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27,53%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6,88%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PADRE JULIAN LORENTE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28,04%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22,77%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-5,27%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EDUCADORES DE LOJA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113,96%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151,90%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37,94%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CACPE LOJA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19,58%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20,10%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0,52%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CREDIAMIGO 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20,92%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14,16%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-6,76%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CRISTO REY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9,05%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2,25%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-6,80%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36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 LA MICROEMPRESA FORTUNA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21,85%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20,29%</a:t>
                      </a:r>
                      <a:endParaRPr lang="es-E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-1,56%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5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CF26B3B-77F7-463A-8C35-F3038884551A}"/>
              </a:ext>
            </a:extLst>
          </p:cNvPr>
          <p:cNvSpPr txBox="1"/>
          <p:nvPr/>
        </p:nvSpPr>
        <p:spPr>
          <a:xfrm>
            <a:off x="182880" y="-34407"/>
            <a:ext cx="12009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C" sz="2400" dirty="0" smtClean="0"/>
              <a:t>MEDIDAS TEMPORALES  </a:t>
            </a:r>
            <a:r>
              <a:rPr lang="es-EC" sz="2400" dirty="0"/>
              <a:t>ADOPTADAS POR LAS COOPERATIVAS </a:t>
            </a:r>
            <a:r>
              <a:rPr lang="es-EC" sz="2400" dirty="0" smtClean="0"/>
              <a:t>A INICIOS DE LA PANDEMIA</a:t>
            </a:r>
            <a:endParaRPr lang="es-EC" sz="24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F7B81979-754A-4A7C-BA96-472111716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7527"/>
              </p:ext>
            </p:extLst>
          </p:nvPr>
        </p:nvGraphicFramePr>
        <p:xfrm>
          <a:off x="91593" y="471055"/>
          <a:ext cx="11891299" cy="638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8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0403" y="210381"/>
            <a:ext cx="10515600" cy="900967"/>
          </a:xfrm>
        </p:spPr>
        <p:txBody>
          <a:bodyPr/>
          <a:lstStyle/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TIPOS DE CRÉDITOS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263B55EA-699E-4445-8DB0-DF0A19A4B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24671"/>
              </p:ext>
            </p:extLst>
          </p:nvPr>
        </p:nvGraphicFramePr>
        <p:xfrm>
          <a:off x="504497" y="1041008"/>
          <a:ext cx="11067393" cy="56733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4497">
                  <a:extLst>
                    <a:ext uri="{9D8B030D-6E8A-4147-A177-3AD203B41FA5}">
                      <a16:colId xmlns:a16="http://schemas.microsoft.com/office/drawing/2014/main" xmlns="" val="3079814595"/>
                    </a:ext>
                  </a:extLst>
                </a:gridCol>
                <a:gridCol w="2928965">
                  <a:extLst>
                    <a:ext uri="{9D8B030D-6E8A-4147-A177-3AD203B41FA5}">
                      <a16:colId xmlns:a16="http://schemas.microsoft.com/office/drawing/2014/main" xmlns="" val="3628837111"/>
                    </a:ext>
                  </a:extLst>
                </a:gridCol>
                <a:gridCol w="7803931">
                  <a:extLst>
                    <a:ext uri="{9D8B030D-6E8A-4147-A177-3AD203B41FA5}">
                      <a16:colId xmlns:a16="http://schemas.microsoft.com/office/drawing/2014/main" xmlns="" val="1066215097"/>
                    </a:ext>
                  </a:extLst>
                </a:gridCol>
              </a:tblGrid>
              <a:tr h="3134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 smtClean="0">
                          <a:effectLst/>
                        </a:rPr>
                        <a:t>CRÉDITO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2400" b="1" u="none" strike="noStrike" dirty="0">
                          <a:effectLst/>
                        </a:rPr>
                        <a:t>DESTINADO A: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462664"/>
                  </a:ext>
                </a:extLst>
              </a:tr>
              <a:tr h="52229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1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u="none" strike="noStrike" dirty="0">
                          <a:effectLst/>
                        </a:rPr>
                        <a:t>PRODUCTIVO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kern="1200" dirty="0">
                          <a:effectLst/>
                        </a:rPr>
                        <a:t>Adquisición de bienes de capital, terrenos, construcción de </a:t>
                      </a:r>
                      <a:r>
                        <a:rPr lang="es-ES" sz="2000" kern="1200" dirty="0" smtClean="0">
                          <a:effectLst/>
                        </a:rPr>
                        <a:t>infraestructura y</a:t>
                      </a:r>
                      <a:r>
                        <a:rPr lang="es-ES" sz="2000" kern="1200" baseline="0" dirty="0" smtClean="0">
                          <a:effectLst/>
                        </a:rPr>
                        <a:t> compra de derechos de propiedad industrial.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34835224"/>
                  </a:ext>
                </a:extLst>
              </a:tr>
              <a:tr h="52229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2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>
                          <a:effectLst/>
                        </a:rPr>
                        <a:t>COMERCIAL ORDINARIO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C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Adquisición o comercialización de vehículos livianos, incluyendo los que son para fines productivos y comerciales.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52319307"/>
                  </a:ext>
                </a:extLst>
              </a:tr>
              <a:tr h="55213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3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>
                          <a:effectLst/>
                        </a:rPr>
                        <a:t>COMERCIAL PRIORITARIO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kern="1200" dirty="0">
                          <a:effectLst/>
                        </a:rPr>
                        <a:t>Adquisición de bienes y servicios para actividades productivas y comerciales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65609955"/>
                  </a:ext>
                </a:extLst>
              </a:tr>
              <a:tr h="55213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4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>
                          <a:effectLst/>
                        </a:rPr>
                        <a:t> DE CONSUMO ORDINARIO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Adquisición o comercialización de vehículos livianos</a:t>
                      </a:r>
                      <a:r>
                        <a:rPr lang="es-EC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C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03473323"/>
                  </a:ext>
                </a:extLst>
              </a:tr>
              <a:tr h="77897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5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>
                          <a:effectLst/>
                        </a:rPr>
                        <a:t>DE CONSUMO PRIROTARIO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Compra de bienes, servicios o gastos no relacionados con una actividad productiva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54987299"/>
                  </a:ext>
                </a:extLst>
              </a:tr>
              <a:tr h="52229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6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 smtClean="0">
                          <a:effectLst/>
                        </a:rPr>
                        <a:t>EDUCATIVO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kern="1200" dirty="0">
                          <a:effectLst/>
                        </a:rPr>
                        <a:t>Formación y capacitación profesional o técnica. 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02442432"/>
                  </a:ext>
                </a:extLst>
              </a:tr>
              <a:tr h="55213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7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>
                          <a:effectLst/>
                        </a:rPr>
                        <a:t>DE VIVIENDA DE INTERES </a:t>
                      </a:r>
                      <a:r>
                        <a:rPr lang="es-EC" sz="1800" b="1" u="none" strike="noStrike" dirty="0" smtClean="0">
                          <a:effectLst/>
                        </a:rPr>
                        <a:t>PÚBLICO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kern="1200" dirty="0">
                          <a:effectLst/>
                        </a:rPr>
                        <a:t>Adquisición o construcción de vivienda única y de primer uso.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64543610"/>
                  </a:ext>
                </a:extLst>
              </a:tr>
              <a:tr h="40999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8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>
                          <a:effectLst/>
                        </a:rPr>
                        <a:t>INMOBILIARIO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2000" kern="1200" dirty="0">
                          <a:effectLst/>
                        </a:rPr>
                        <a:t>Adquisición de bienes inmuebles de vivienda propia.</a:t>
                      </a:r>
                      <a:endParaRPr lang="es-ES" sz="2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2243692"/>
                  </a:ext>
                </a:extLst>
              </a:tr>
              <a:tr h="60913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9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u="none" strike="noStrike" dirty="0">
                          <a:effectLst/>
                        </a:rPr>
                        <a:t>MICROCRÉDITO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kern="1200" dirty="0">
                          <a:effectLst/>
                        </a:rPr>
                        <a:t>Financiamiento de actividades de producción o comercialización en pequeña </a:t>
                      </a:r>
                      <a:r>
                        <a:rPr lang="es-EC" sz="2000" kern="1200" dirty="0" smtClean="0">
                          <a:effectLst/>
                        </a:rPr>
                        <a:t>escala.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91569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7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02258"/>
              </p:ext>
            </p:extLst>
          </p:nvPr>
        </p:nvGraphicFramePr>
        <p:xfrm>
          <a:off x="1341275" y="1455466"/>
          <a:ext cx="9578720" cy="5062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823"/>
                <a:gridCol w="1384823"/>
                <a:gridCol w="1384823"/>
                <a:gridCol w="1384823"/>
                <a:gridCol w="1384823"/>
                <a:gridCol w="1384823"/>
                <a:gridCol w="1269782"/>
              </a:tblGrid>
              <a:tr h="3388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FECHA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TASA DE CRECIMIENTO MENSUAL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8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SEGMENTO 1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SEGMENTO 2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SEGMENTO 3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611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INTERESES POR COBRAR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INGRESOS POR CARTERA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INTERESES POR COBRAR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INGRESOS POR CARTERA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INTERESES POR COBRAR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INGRESOS POR CARTERA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Feb-19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-0,46%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-4,55%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Mar-19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16,74%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8,82%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Abr-19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-4,43%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-2,05%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May-19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27%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3,73%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27%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0,15%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Jun-19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4,79%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-3,58%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461"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Feb-20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8,96%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-0,35%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90%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Mar-20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27,03%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8,28%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Abr-20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51,53%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32%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-31,01%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May-20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50%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47,10%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26%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44,58%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     Jun-20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8%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22%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21,34%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21%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6,95%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19%</a:t>
                      </a:r>
                      <a:endParaRPr lang="es-E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79828" y="891787"/>
            <a:ext cx="11422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000" b="1" i="1" dirty="0">
                <a:solidFill>
                  <a:srgbClr val="0070C0"/>
                </a:solidFill>
              </a:rPr>
              <a:t>Comparativo de tasa de crecimiento mensual de intereses por cobrar e ingresos por cartera 2019 y 2020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80403" y="210381"/>
            <a:ext cx="10515600" cy="9009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DIFERIMIENTOS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247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45883"/>
              </p:ext>
            </p:extLst>
          </p:nvPr>
        </p:nvGraphicFramePr>
        <p:xfrm>
          <a:off x="1031345" y="854442"/>
          <a:ext cx="10308064" cy="5546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6354"/>
                <a:gridCol w="2112580"/>
                <a:gridCol w="2191406"/>
                <a:gridCol w="1497724"/>
              </a:tblGrid>
              <a:tr h="79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</a:rPr>
                        <a:t>CRÉDITOS</a:t>
                      </a:r>
                      <a:endParaRPr lang="es-E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31 de enero 2020 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30 de junio 2020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Variación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Cartera de créditos comercial prioritario por vencer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18.771.085,62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18.569.803,12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-1%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Cartera de créditos de consumo prioritario por vencer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131.656.130,96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124.934.679,57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-5%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Cartera de crédito inmobiliario por vencer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1.857.070,58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1.665.383,10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-12%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Cartera de microcrédito por vencer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69.584.078,38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67.977.537,57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-2%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Cartera de crédito productivo por vencer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45.688,29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41.650,07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-10%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Cartera de crédito comercial ordinario por vencer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30.186,56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27.196,90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-11%</a:t>
                      </a:r>
                      <a:endParaRPr lang="es-E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CuadroTexto 5">
            <a:extLst>
              <a:ext uri="{FF2B5EF4-FFF2-40B4-BE49-F238E27FC236}">
                <a16:creationId xmlns:a16="http://schemas.microsoft.com/office/drawing/2014/main" xmlns="" id="{BBE691B6-5E3F-4881-8A7A-E3DEE8CB7D52}"/>
              </a:ext>
            </a:extLst>
          </p:cNvPr>
          <p:cNvSpPr txBox="1"/>
          <p:nvPr/>
        </p:nvSpPr>
        <p:spPr>
          <a:xfrm>
            <a:off x="550844" y="73970"/>
            <a:ext cx="11237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0070C0"/>
                </a:solidFill>
              </a:rPr>
              <a:t>Variación de cartera  enero – junio 2020 segmento 1 </a:t>
            </a:r>
            <a:endParaRPr lang="es-EC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223284" y="152793"/>
            <a:ext cx="11711213" cy="6162946"/>
            <a:chOff x="223284" y="152793"/>
            <a:chExt cx="11440631" cy="6162946"/>
          </a:xfrm>
        </p:grpSpPr>
        <p:sp>
          <p:nvSpPr>
            <p:cNvPr id="4" name="3 Forma libre"/>
            <p:cNvSpPr/>
            <p:nvPr/>
          </p:nvSpPr>
          <p:spPr>
            <a:xfrm>
              <a:off x="223284" y="152793"/>
              <a:ext cx="11440631" cy="1848884"/>
            </a:xfrm>
            <a:custGeom>
              <a:avLst/>
              <a:gdLst>
                <a:gd name="connsiteX0" fmla="*/ 0 w 11440631"/>
                <a:gd name="connsiteY0" fmla="*/ 0 h 1848884"/>
                <a:gd name="connsiteX1" fmla="*/ 11440631 w 11440631"/>
                <a:gd name="connsiteY1" fmla="*/ 0 h 1848884"/>
                <a:gd name="connsiteX2" fmla="*/ 11440631 w 11440631"/>
                <a:gd name="connsiteY2" fmla="*/ 1848884 h 1848884"/>
                <a:gd name="connsiteX3" fmla="*/ 0 w 11440631"/>
                <a:gd name="connsiteY3" fmla="*/ 1848884 h 1848884"/>
                <a:gd name="connsiteX4" fmla="*/ 0 w 11440631"/>
                <a:gd name="connsiteY4" fmla="*/ 0 h 184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40631" h="1848884">
                  <a:moveTo>
                    <a:pt x="0" y="0"/>
                  </a:moveTo>
                  <a:lnTo>
                    <a:pt x="11440631" y="0"/>
                  </a:lnTo>
                  <a:lnTo>
                    <a:pt x="11440631" y="1848884"/>
                  </a:lnTo>
                  <a:lnTo>
                    <a:pt x="0" y="18488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6500" b="1" kern="1200" dirty="0">
                  <a:ln w="22225">
                    <a:prstDash val="solid"/>
                  </a:ln>
                </a:rPr>
                <a:t>INTRODUCCIÓN</a:t>
              </a:r>
              <a:endParaRPr lang="es-EC" sz="6500" kern="1200" dirty="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3626069" y="2001677"/>
              <a:ext cx="3478434" cy="3882656"/>
            </a:xfrm>
            <a:custGeom>
              <a:avLst/>
              <a:gdLst>
                <a:gd name="connsiteX0" fmla="*/ 0 w 4284919"/>
                <a:gd name="connsiteY0" fmla="*/ 0 h 3882656"/>
                <a:gd name="connsiteX1" fmla="*/ 4284919 w 4284919"/>
                <a:gd name="connsiteY1" fmla="*/ 0 h 3882656"/>
                <a:gd name="connsiteX2" fmla="*/ 4284919 w 4284919"/>
                <a:gd name="connsiteY2" fmla="*/ 3882656 h 3882656"/>
                <a:gd name="connsiteX3" fmla="*/ 0 w 4284919"/>
                <a:gd name="connsiteY3" fmla="*/ 3882656 h 3882656"/>
                <a:gd name="connsiteX4" fmla="*/ 0 w 4284919"/>
                <a:gd name="connsiteY4" fmla="*/ 0 h 38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4919" h="3882656">
                  <a:moveTo>
                    <a:pt x="0" y="0"/>
                  </a:moveTo>
                  <a:lnTo>
                    <a:pt x="4284919" y="0"/>
                  </a:lnTo>
                  <a:lnTo>
                    <a:pt x="4284919" y="3882656"/>
                  </a:lnTo>
                  <a:lnTo>
                    <a:pt x="0" y="38826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5400" kern="1200" dirty="0"/>
                <a:t>Medidas del Gobierno </a:t>
              </a:r>
            </a:p>
          </p:txBody>
        </p:sp>
        <p:sp>
          <p:nvSpPr>
            <p:cNvPr id="7" name="6 Forma libre"/>
            <p:cNvSpPr/>
            <p:nvPr/>
          </p:nvSpPr>
          <p:spPr>
            <a:xfrm>
              <a:off x="7104504" y="2001677"/>
              <a:ext cx="4558376" cy="3882656"/>
            </a:xfrm>
            <a:custGeom>
              <a:avLst/>
              <a:gdLst>
                <a:gd name="connsiteX0" fmla="*/ 0 w 4558376"/>
                <a:gd name="connsiteY0" fmla="*/ 0 h 3882656"/>
                <a:gd name="connsiteX1" fmla="*/ 4558376 w 4558376"/>
                <a:gd name="connsiteY1" fmla="*/ 0 h 3882656"/>
                <a:gd name="connsiteX2" fmla="*/ 4558376 w 4558376"/>
                <a:gd name="connsiteY2" fmla="*/ 3882656 h 3882656"/>
                <a:gd name="connsiteX3" fmla="*/ 0 w 4558376"/>
                <a:gd name="connsiteY3" fmla="*/ 3882656 h 3882656"/>
                <a:gd name="connsiteX4" fmla="*/ 0 w 4558376"/>
                <a:gd name="connsiteY4" fmla="*/ 0 h 388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376" h="3882656">
                  <a:moveTo>
                    <a:pt x="0" y="0"/>
                  </a:moveTo>
                  <a:lnTo>
                    <a:pt x="4558376" y="0"/>
                  </a:lnTo>
                  <a:lnTo>
                    <a:pt x="4558376" y="3882656"/>
                  </a:lnTo>
                  <a:lnTo>
                    <a:pt x="0" y="38826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4400" kern="1200" dirty="0" smtClean="0"/>
                <a:t>La </a:t>
              </a:r>
              <a:r>
                <a:rPr lang="es-EC" sz="4400" kern="1200" dirty="0"/>
                <a:t>Junta </a:t>
              </a:r>
              <a:r>
                <a:rPr lang="es-EC" sz="4400" kern="1200" dirty="0" smtClean="0"/>
                <a:t>de </a:t>
              </a:r>
              <a:r>
                <a:rPr lang="es-EC" sz="4400" kern="1200" dirty="0"/>
                <a:t>Política y Regulación Monetaria y Financiera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23284" y="5884333"/>
              <a:ext cx="11440631" cy="431406"/>
            </a:xfrm>
            <a:prstGeom prst="rect">
              <a:avLst/>
            </a:prstGeom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11 Forma libre"/>
          <p:cNvSpPr/>
          <p:nvPr/>
        </p:nvSpPr>
        <p:spPr>
          <a:xfrm>
            <a:off x="221862" y="2001677"/>
            <a:ext cx="3484685" cy="3863094"/>
          </a:xfrm>
          <a:custGeom>
            <a:avLst/>
            <a:gdLst>
              <a:gd name="connsiteX0" fmla="*/ 0 w 4284919"/>
              <a:gd name="connsiteY0" fmla="*/ 0 h 3882656"/>
              <a:gd name="connsiteX1" fmla="*/ 4284919 w 4284919"/>
              <a:gd name="connsiteY1" fmla="*/ 0 h 3882656"/>
              <a:gd name="connsiteX2" fmla="*/ 4284919 w 4284919"/>
              <a:gd name="connsiteY2" fmla="*/ 3882656 h 3882656"/>
              <a:gd name="connsiteX3" fmla="*/ 0 w 4284919"/>
              <a:gd name="connsiteY3" fmla="*/ 3882656 h 3882656"/>
              <a:gd name="connsiteX4" fmla="*/ 0 w 4284919"/>
              <a:gd name="connsiteY4" fmla="*/ 0 h 388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919" h="3882656">
                <a:moveTo>
                  <a:pt x="0" y="0"/>
                </a:moveTo>
                <a:lnTo>
                  <a:pt x="4284919" y="0"/>
                </a:lnTo>
                <a:lnTo>
                  <a:pt x="4284919" y="3882656"/>
                </a:lnTo>
                <a:lnTo>
                  <a:pt x="0" y="38826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4400" kern="1200" dirty="0" smtClean="0"/>
              <a:t>Estragos del </a:t>
            </a:r>
            <a:r>
              <a:rPr lang="es-EC" sz="4400" kern="1200" dirty="0" smtClean="0"/>
              <a:t>COVID-19</a:t>
            </a:r>
            <a:endParaRPr lang="es-EC" sz="4400" kern="1200" dirty="0"/>
          </a:p>
        </p:txBody>
      </p:sp>
      <p:pic>
        <p:nvPicPr>
          <p:cNvPr id="1028" name="Picture 4" descr="44 pacientes COVID-19 están en dos hospitales : Noticias Loja : La Hora  Noticias de Ecuador, sus provincias y el mu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09" y="2064903"/>
            <a:ext cx="1545295" cy="86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coronavirus causa estragos en las economías latinoamerica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39" y="5095844"/>
            <a:ext cx="1210799" cy="72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teletrabajo: ¿la nueva normalidad pos COVID-19? | BB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44" y="5006146"/>
            <a:ext cx="1326434" cy="8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édate en Casa - Covid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63" y="2213678"/>
            <a:ext cx="1166646" cy="5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or qué se le llama coronavirus y otras dudas del COVID-19 | Tecnológico de  Monterre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53" y="4769708"/>
            <a:ext cx="1672551" cy="8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>
            <a:extLst>
              <a:ext uri="{FF2B5EF4-FFF2-40B4-BE49-F238E27FC236}">
                <a16:creationId xmlns:a16="http://schemas.microsoft.com/office/drawing/2014/main" xmlns="" id="{BBE691B6-5E3F-4881-8A7A-E3DEE8CB7D52}"/>
              </a:ext>
            </a:extLst>
          </p:cNvPr>
          <p:cNvSpPr txBox="1"/>
          <p:nvPr/>
        </p:nvSpPr>
        <p:spPr>
          <a:xfrm>
            <a:off x="550844" y="73970"/>
            <a:ext cx="112375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solidFill>
                  <a:srgbClr val="0070C0"/>
                </a:solidFill>
              </a:rPr>
              <a:t>Representación de indicadores de morosidad</a:t>
            </a:r>
            <a:endParaRPr lang="es-EC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650851"/>
              </p:ext>
            </p:extLst>
          </p:nvPr>
        </p:nvGraphicFramePr>
        <p:xfrm>
          <a:off x="396574" y="762521"/>
          <a:ext cx="5344659" cy="305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167029"/>
              </p:ext>
            </p:extLst>
          </p:nvPr>
        </p:nvGraphicFramePr>
        <p:xfrm>
          <a:off x="6169611" y="790504"/>
          <a:ext cx="5511636" cy="307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991320"/>
              </p:ext>
            </p:extLst>
          </p:nvPr>
        </p:nvGraphicFramePr>
        <p:xfrm>
          <a:off x="3001896" y="3983956"/>
          <a:ext cx="5618579" cy="273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38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8A1E45F-2F3B-40F9-8A25-F5B6F7ED314C}"/>
              </a:ext>
            </a:extLst>
          </p:cNvPr>
          <p:cNvSpPr txBox="1"/>
          <p:nvPr/>
        </p:nvSpPr>
        <p:spPr>
          <a:xfrm>
            <a:off x="283535" y="1007862"/>
            <a:ext cx="11206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/>
              <a:t>¿Considera importante la solidaridad institucional, para hacer frente a los estragos de iliquidez de las familias por la emergencia sanitaria?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3C6CF93-5648-416C-ADA5-B477E61D2831}"/>
              </a:ext>
            </a:extLst>
          </p:cNvPr>
          <p:cNvSpPr txBox="1"/>
          <p:nvPr/>
        </p:nvSpPr>
        <p:spPr>
          <a:xfrm>
            <a:off x="4437321" y="93630"/>
            <a:ext cx="331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ENCUESTA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F1940B1-5D87-4FB9-9C58-44679B743D72}"/>
              </a:ext>
            </a:extLst>
          </p:cNvPr>
          <p:cNvPicPr/>
          <p:nvPr/>
        </p:nvPicPr>
        <p:blipFill rotWithShape="1">
          <a:blip r:embed="rId2"/>
          <a:srcRect t="8522"/>
          <a:stretch/>
        </p:blipFill>
        <p:spPr bwMode="auto">
          <a:xfrm>
            <a:off x="283535" y="2128581"/>
            <a:ext cx="5555848" cy="450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E2537D85-E6A8-4AD9-BA90-1E4A0300B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47086"/>
              </p:ext>
            </p:extLst>
          </p:nvPr>
        </p:nvGraphicFramePr>
        <p:xfrm>
          <a:off x="6204030" y="2128581"/>
          <a:ext cx="5706320" cy="4156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429">
                  <a:extLst>
                    <a:ext uri="{9D8B030D-6E8A-4147-A177-3AD203B41FA5}">
                      <a16:colId xmlns:a16="http://schemas.microsoft.com/office/drawing/2014/main" xmlns="" val="873730074"/>
                    </a:ext>
                  </a:extLst>
                </a:gridCol>
                <a:gridCol w="1201723">
                  <a:extLst>
                    <a:ext uri="{9D8B030D-6E8A-4147-A177-3AD203B41FA5}">
                      <a16:colId xmlns:a16="http://schemas.microsoft.com/office/drawing/2014/main" xmlns="" val="2777329337"/>
                    </a:ext>
                  </a:extLst>
                </a:gridCol>
                <a:gridCol w="1363222">
                  <a:extLst>
                    <a:ext uri="{9D8B030D-6E8A-4147-A177-3AD203B41FA5}">
                      <a16:colId xmlns:a16="http://schemas.microsoft.com/office/drawing/2014/main" xmlns="" val="3947655409"/>
                    </a:ext>
                  </a:extLst>
                </a:gridCol>
                <a:gridCol w="1407946">
                  <a:extLst>
                    <a:ext uri="{9D8B030D-6E8A-4147-A177-3AD203B41FA5}">
                      <a16:colId xmlns:a16="http://schemas.microsoft.com/office/drawing/2014/main" xmlns="" val="563215418"/>
                    </a:ext>
                  </a:extLst>
                </a:gridCol>
              </a:tblGrid>
              <a:tr h="740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 acumulado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1594963"/>
                  </a:ext>
                </a:extLst>
              </a:tr>
              <a:tr h="808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Totalmente en desacuerdo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5,88%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5,88%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4142197"/>
                  </a:ext>
                </a:extLst>
              </a:tr>
              <a:tr h="1120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Ni de acuerdo ni en desacuerdo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2,94%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8,82%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36154645"/>
                  </a:ext>
                </a:extLst>
              </a:tr>
              <a:tr h="385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De 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50,00%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58,82%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5061200"/>
                  </a:ext>
                </a:extLst>
              </a:tr>
              <a:tr h="7403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Totalmente de acuerdo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41,18%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100,00%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3259961"/>
                  </a:ext>
                </a:extLst>
              </a:tr>
              <a:tr h="360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effectLst/>
                        </a:rPr>
                        <a:t>34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100,00%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333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71CAF70-74CD-4AFD-A1EC-7246F843B1AF}"/>
              </a:ext>
            </a:extLst>
          </p:cNvPr>
          <p:cNvSpPr txBox="1"/>
          <p:nvPr/>
        </p:nvSpPr>
        <p:spPr>
          <a:xfrm>
            <a:off x="513020" y="266942"/>
            <a:ext cx="114592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/>
              <a:t>¿Considera que la medida de alivio financiero disminuyó los niveles de rentabilidad institucional?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939BD3F3-68C6-41F2-A00B-965FCE3BB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24020"/>
              </p:ext>
            </p:extLst>
          </p:nvPr>
        </p:nvGraphicFramePr>
        <p:xfrm>
          <a:off x="5966084" y="1294590"/>
          <a:ext cx="5897968" cy="477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057">
                  <a:extLst>
                    <a:ext uri="{9D8B030D-6E8A-4147-A177-3AD203B41FA5}">
                      <a16:colId xmlns:a16="http://schemas.microsoft.com/office/drawing/2014/main" xmlns="" val="488850266"/>
                    </a:ext>
                  </a:extLst>
                </a:gridCol>
                <a:gridCol w="1455552">
                  <a:extLst>
                    <a:ext uri="{9D8B030D-6E8A-4147-A177-3AD203B41FA5}">
                      <a16:colId xmlns:a16="http://schemas.microsoft.com/office/drawing/2014/main" xmlns="" val="2143856154"/>
                    </a:ext>
                  </a:extLst>
                </a:gridCol>
                <a:gridCol w="1408807">
                  <a:extLst>
                    <a:ext uri="{9D8B030D-6E8A-4147-A177-3AD203B41FA5}">
                      <a16:colId xmlns:a16="http://schemas.microsoft.com/office/drawing/2014/main" xmlns="" val="2824866904"/>
                    </a:ext>
                  </a:extLst>
                </a:gridCol>
                <a:gridCol w="1455552">
                  <a:extLst>
                    <a:ext uri="{9D8B030D-6E8A-4147-A177-3AD203B41FA5}">
                      <a16:colId xmlns:a16="http://schemas.microsoft.com/office/drawing/2014/main" xmlns="" val="2650503337"/>
                    </a:ext>
                  </a:extLst>
                </a:gridCol>
              </a:tblGrid>
              <a:tr h="719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 acumulado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1176860"/>
                  </a:ext>
                </a:extLst>
              </a:tr>
              <a:tr h="719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Totalmente en desacuerdo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2,94%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2,94%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04008295"/>
                  </a:ext>
                </a:extLst>
              </a:tr>
              <a:tr h="719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11,76%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14,71%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6535340"/>
                  </a:ext>
                </a:extLst>
              </a:tr>
              <a:tr h="1088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Ni de acuerdo ni en desacuerdo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20,59%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35,29%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181823"/>
                  </a:ext>
                </a:extLst>
              </a:tr>
              <a:tr h="461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De 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47,06%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82,35%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32214022"/>
                  </a:ext>
                </a:extLst>
              </a:tr>
              <a:tr h="719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Totalmente de 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17,65%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100,00%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4847004"/>
                  </a:ext>
                </a:extLst>
              </a:tr>
              <a:tr h="350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100,00%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5784881"/>
                  </a:ext>
                </a:extLst>
              </a:tr>
            </a:tbl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EA796A96-625E-4995-A312-F0FD7D6F8ED7}"/>
              </a:ext>
            </a:extLst>
          </p:cNvPr>
          <p:cNvPicPr/>
          <p:nvPr/>
        </p:nvPicPr>
        <p:blipFill rotWithShape="1">
          <a:blip r:embed="rId2"/>
          <a:srcRect t="9450"/>
          <a:stretch/>
        </p:blipFill>
        <p:spPr bwMode="auto">
          <a:xfrm>
            <a:off x="200627" y="1294590"/>
            <a:ext cx="5462757" cy="4268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65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CB929F4-3C10-4CBA-87AC-433B66D72B0C}"/>
              </a:ext>
            </a:extLst>
          </p:cNvPr>
          <p:cNvSpPr txBox="1"/>
          <p:nvPr/>
        </p:nvSpPr>
        <p:spPr>
          <a:xfrm>
            <a:off x="159488" y="131335"/>
            <a:ext cx="12333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000" b="1" dirty="0"/>
              <a:t>¿Está de acuerdo que la aplicación de diferimientos de créditos influyó en los índices de morosidad de la institución?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1769A7C9-04A0-4C46-B045-CBAD155DE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40765"/>
              </p:ext>
            </p:extLst>
          </p:nvPr>
        </p:nvGraphicFramePr>
        <p:xfrm>
          <a:off x="5671595" y="1608881"/>
          <a:ext cx="6389225" cy="4953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830">
                  <a:extLst>
                    <a:ext uri="{9D8B030D-6E8A-4147-A177-3AD203B41FA5}">
                      <a16:colId xmlns:a16="http://schemas.microsoft.com/office/drawing/2014/main" xmlns="" val="1540113801"/>
                    </a:ext>
                  </a:extLst>
                </a:gridCol>
                <a:gridCol w="1576208">
                  <a:extLst>
                    <a:ext uri="{9D8B030D-6E8A-4147-A177-3AD203B41FA5}">
                      <a16:colId xmlns:a16="http://schemas.microsoft.com/office/drawing/2014/main" xmlns="" val="1400995705"/>
                    </a:ext>
                  </a:extLst>
                </a:gridCol>
                <a:gridCol w="1526979">
                  <a:extLst>
                    <a:ext uri="{9D8B030D-6E8A-4147-A177-3AD203B41FA5}">
                      <a16:colId xmlns:a16="http://schemas.microsoft.com/office/drawing/2014/main" xmlns="" val="3370204216"/>
                    </a:ext>
                  </a:extLst>
                </a:gridCol>
                <a:gridCol w="1576208">
                  <a:extLst>
                    <a:ext uri="{9D8B030D-6E8A-4147-A177-3AD203B41FA5}">
                      <a16:colId xmlns:a16="http://schemas.microsoft.com/office/drawing/2014/main" xmlns="" val="1535933268"/>
                    </a:ext>
                  </a:extLst>
                </a:gridCol>
              </a:tblGrid>
              <a:tr h="73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Descripción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Frecuencia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Porcentaje acumulado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7140888"/>
                  </a:ext>
                </a:extLst>
              </a:tr>
              <a:tr h="743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Totalmente en desacuerdo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2,94%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2,94%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2118142"/>
                  </a:ext>
                </a:extLst>
              </a:tr>
              <a:tr h="73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En desacuerdo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5,88%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8,82%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5610046"/>
                  </a:ext>
                </a:extLst>
              </a:tr>
              <a:tr h="1116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Ni de acuerdo ni en desacuerdo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11,76%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20,59%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64118868"/>
                  </a:ext>
                </a:extLst>
              </a:tr>
              <a:tr h="523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De acuerdo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61,76%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82,35%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4900491"/>
                  </a:ext>
                </a:extLst>
              </a:tr>
              <a:tr h="73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Totalmente de acuerdo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17,65%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100,00%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6944415"/>
                  </a:ext>
                </a:extLst>
              </a:tr>
              <a:tr h="359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100,00%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68996670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6A9E9A1-A04D-4FD3-80B1-3CBC7445FC02}"/>
              </a:ext>
            </a:extLst>
          </p:cNvPr>
          <p:cNvPicPr/>
          <p:nvPr/>
        </p:nvPicPr>
        <p:blipFill rotWithShape="1">
          <a:blip r:embed="rId2"/>
          <a:srcRect t="7665"/>
          <a:stretch/>
        </p:blipFill>
        <p:spPr bwMode="auto">
          <a:xfrm>
            <a:off x="0" y="1708833"/>
            <a:ext cx="5243332" cy="4541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31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7F560CD4-A17C-4A16-8725-FD4F31D6C5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121602"/>
              </p:ext>
            </p:extLst>
          </p:nvPr>
        </p:nvGraphicFramePr>
        <p:xfrm>
          <a:off x="550843" y="781856"/>
          <a:ext cx="8435502" cy="2670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171">
                  <a:extLst>
                    <a:ext uri="{9D8B030D-6E8A-4147-A177-3AD203B41FA5}">
                      <a16:colId xmlns:a16="http://schemas.microsoft.com/office/drawing/2014/main" xmlns="" val="3425912606"/>
                    </a:ext>
                  </a:extLst>
                </a:gridCol>
                <a:gridCol w="3644554">
                  <a:extLst>
                    <a:ext uri="{9D8B030D-6E8A-4147-A177-3AD203B41FA5}">
                      <a16:colId xmlns:a16="http://schemas.microsoft.com/office/drawing/2014/main" xmlns="" val="3439363608"/>
                    </a:ext>
                  </a:extLst>
                </a:gridCol>
                <a:gridCol w="2618777">
                  <a:extLst>
                    <a:ext uri="{9D8B030D-6E8A-4147-A177-3AD203B41FA5}">
                      <a16:colId xmlns:a16="http://schemas.microsoft.com/office/drawing/2014/main" xmlns="" val="1818399164"/>
                    </a:ext>
                  </a:extLst>
                </a:gridCol>
              </a:tblGrid>
              <a:tr h="5727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</a:rPr>
                        <a:t>Estadísticas de fiabilidad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2081273"/>
                  </a:ext>
                </a:extLst>
              </a:tr>
              <a:tr h="15872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>
                          <a:effectLst/>
                        </a:rPr>
                        <a:t>Alfa de Cronbach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</a:rPr>
                        <a:t>Alfa de </a:t>
                      </a:r>
                      <a:r>
                        <a:rPr lang="es-EC" sz="2400" dirty="0" err="1">
                          <a:effectLst/>
                        </a:rPr>
                        <a:t>Cronbach</a:t>
                      </a:r>
                      <a:r>
                        <a:rPr lang="es-EC" sz="2400" dirty="0">
                          <a:effectLst/>
                        </a:rPr>
                        <a:t> basada en elementos estandarizados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</a:rPr>
                        <a:t>Nº de elementos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46726479"/>
                  </a:ext>
                </a:extLst>
              </a:tr>
              <a:tr h="510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</a:rPr>
                        <a:t>,</a:t>
                      </a:r>
                      <a:r>
                        <a:rPr lang="es-EC" sz="2400" dirty="0" smtClean="0">
                          <a:effectLst/>
                        </a:rPr>
                        <a:t>87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</a:rPr>
                        <a:t>,</a:t>
                      </a:r>
                      <a:r>
                        <a:rPr lang="es-EC" sz="2400" dirty="0" smtClean="0">
                          <a:effectLst/>
                        </a:rPr>
                        <a:t>87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2400" dirty="0">
                          <a:effectLst/>
                        </a:rPr>
                        <a:t>18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7890360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95AF576-CB4A-4813-8C53-0DADF6ABE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015737"/>
              </p:ext>
            </p:extLst>
          </p:nvPr>
        </p:nvGraphicFramePr>
        <p:xfrm>
          <a:off x="6092142" y="4517891"/>
          <a:ext cx="5309388" cy="1360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796">
                  <a:extLst>
                    <a:ext uri="{9D8B030D-6E8A-4147-A177-3AD203B41FA5}">
                      <a16:colId xmlns:a16="http://schemas.microsoft.com/office/drawing/2014/main" xmlns="" val="2418560769"/>
                    </a:ext>
                  </a:extLst>
                </a:gridCol>
                <a:gridCol w="1769796">
                  <a:extLst>
                    <a:ext uri="{9D8B030D-6E8A-4147-A177-3AD203B41FA5}">
                      <a16:colId xmlns:a16="http://schemas.microsoft.com/office/drawing/2014/main" xmlns="" val="3587287107"/>
                    </a:ext>
                  </a:extLst>
                </a:gridCol>
                <a:gridCol w="1769796">
                  <a:extLst>
                    <a:ext uri="{9D8B030D-6E8A-4147-A177-3AD203B41FA5}">
                      <a16:colId xmlns:a16="http://schemas.microsoft.com/office/drawing/2014/main" xmlns="" val="319348968"/>
                    </a:ext>
                  </a:extLst>
                </a:gridCol>
              </a:tblGrid>
              <a:tr h="339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Nº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9424813"/>
                  </a:ext>
                </a:extLst>
              </a:tr>
              <a:tr h="340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Válido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34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100,0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8015715"/>
                  </a:ext>
                </a:extLst>
              </a:tr>
              <a:tr h="340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Excluido</a:t>
                      </a:r>
                      <a:r>
                        <a:rPr lang="es-EC" sz="1800" baseline="30000">
                          <a:effectLst/>
                        </a:rPr>
                        <a:t>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>
                          <a:effectLst/>
                        </a:rPr>
                        <a:t>0,0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2169189"/>
                  </a:ext>
                </a:extLst>
              </a:tr>
              <a:tr h="340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Total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34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800" dirty="0">
                          <a:effectLst/>
                        </a:rPr>
                        <a:t>100,0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975324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2616B55-EE51-49E1-ADF0-3E3C41FC3B5E}"/>
              </a:ext>
            </a:extLst>
          </p:cNvPr>
          <p:cNvSpPr txBox="1"/>
          <p:nvPr/>
        </p:nvSpPr>
        <p:spPr>
          <a:xfrm>
            <a:off x="6092142" y="3900650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70C0"/>
                </a:solidFill>
              </a:rPr>
              <a:t>Datos recolectados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BE691B6-5E3F-4881-8A7A-E3DEE8CB7D52}"/>
              </a:ext>
            </a:extLst>
          </p:cNvPr>
          <p:cNvSpPr txBox="1"/>
          <p:nvPr/>
        </p:nvSpPr>
        <p:spPr>
          <a:xfrm>
            <a:off x="550844" y="73970"/>
            <a:ext cx="112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4000" b="1" dirty="0" smtClean="0">
                <a:solidFill>
                  <a:srgbClr val="0070C0"/>
                </a:solidFill>
              </a:rPr>
              <a:t>CONTRASTACIÓN DE HIPÓTESIS </a:t>
            </a:r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ACBC2E9-79DD-49C3-B5A6-B0B5632513E2}"/>
              </a:ext>
            </a:extLst>
          </p:cNvPr>
          <p:cNvSpPr txBox="1"/>
          <p:nvPr/>
        </p:nvSpPr>
        <p:spPr>
          <a:xfrm>
            <a:off x="3499998" y="21814"/>
            <a:ext cx="413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CONCLUSIONES 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163248114"/>
              </p:ext>
            </p:extLst>
          </p:nvPr>
        </p:nvGraphicFramePr>
        <p:xfrm>
          <a:off x="689548" y="846275"/>
          <a:ext cx="10927829" cy="5909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49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xmlns="" id="{F4BF56FF-A4C5-4C29-9152-16BEEA070036}"/>
              </a:ext>
            </a:extLst>
          </p:cNvPr>
          <p:cNvSpPr txBox="1"/>
          <p:nvPr/>
        </p:nvSpPr>
        <p:spPr>
          <a:xfrm>
            <a:off x="3641940" y="209862"/>
            <a:ext cx="517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RECOMENDACIONES 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60006775"/>
              </p:ext>
            </p:extLst>
          </p:nvPr>
        </p:nvGraphicFramePr>
        <p:xfrm>
          <a:off x="492369" y="719665"/>
          <a:ext cx="11158348" cy="598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4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19199" y="370449"/>
            <a:ext cx="98435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EC" altLang="es-EC" sz="2800" dirty="0" smtClean="0">
                <a:latin typeface="Freestyle Script" pitchFamily="66" charset="0"/>
                <a:cs typeface="Arabic Typesetting" pitchFamily="66" charset="-78"/>
              </a:rPr>
              <a:t>«</a:t>
            </a:r>
            <a:r>
              <a:rPr lang="es-EC" altLang="es-EC" sz="3200" dirty="0" smtClean="0">
                <a:latin typeface="Freestyle Script" pitchFamily="66" charset="0"/>
                <a:cs typeface="Arabic Typesetting" pitchFamily="66" charset="-78"/>
              </a:rPr>
              <a:t>Las raíces de los verdaderos logros residen en la voluntad de convertirse en lo mejor que puedas llegar a ser</a:t>
            </a:r>
            <a:r>
              <a:rPr lang="es-EC" altLang="es-EC" sz="2800" dirty="0" smtClean="0">
                <a:latin typeface="Freestyle Script" pitchFamily="66" charset="0"/>
                <a:cs typeface="Arabic Typesetting" pitchFamily="66" charset="-78"/>
              </a:rPr>
              <a:t>»</a:t>
            </a:r>
            <a:endParaRPr lang="es-EC" altLang="es-EC" sz="3200" dirty="0">
              <a:latin typeface="Freestyle Script" pitchFamily="66" charset="0"/>
              <a:cs typeface="Arabic Typesetting" pitchFamily="66" charset="-78"/>
            </a:endParaRPr>
          </a:p>
          <a:p>
            <a:pPr algn="ctr">
              <a:spcBef>
                <a:spcPct val="0"/>
              </a:spcBef>
            </a:pPr>
            <a:r>
              <a:rPr lang="es-EC" altLang="es-EC" sz="2800" dirty="0" smtClean="0">
                <a:latin typeface="Freestyle Script" pitchFamily="66" charset="0"/>
                <a:cs typeface="Arabic Typesetting" pitchFamily="66" charset="-78"/>
              </a:rPr>
              <a:t>Harold Taylor</a:t>
            </a:r>
            <a:endParaRPr lang="es-EC" altLang="es-EC" sz="2800" dirty="0">
              <a:latin typeface="Freestyle Script" pitchFamily="66" charset="0"/>
              <a:cs typeface="Arabic Typesetting" pitchFamily="66" charset="-7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18894" y="2967335"/>
            <a:ext cx="9554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 por su atención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062681" y="0"/>
            <a:ext cx="10515600" cy="1000125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PLANTEAMIENTO DEL PROBLEMA</a:t>
            </a:r>
            <a:endParaRPr lang="es-E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2290" y="1150883"/>
            <a:ext cx="6101255" cy="51651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7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7DF8B970-55E5-4318-95EB-B3F84C9F1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282163"/>
              </p:ext>
            </p:extLst>
          </p:nvPr>
        </p:nvGraphicFramePr>
        <p:xfrm>
          <a:off x="1394046" y="0"/>
          <a:ext cx="10532140" cy="669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xmlns="" id="{3E8D3EF9-0227-4252-8FF4-877C632D4DF2}"/>
              </a:ext>
            </a:extLst>
          </p:cNvPr>
          <p:cNvSpPr/>
          <p:nvPr/>
        </p:nvSpPr>
        <p:spPr>
          <a:xfrm>
            <a:off x="265814" y="388088"/>
            <a:ext cx="935665" cy="608182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es-EC" sz="3000" b="1" dirty="0">
                <a:solidFill>
                  <a:srgbClr val="002060"/>
                </a:solidFill>
              </a:rPr>
              <a:t>OBJETIVOS</a:t>
            </a:r>
            <a:r>
              <a:rPr lang="es-EC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8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59C584A5-87C7-43CB-B0D0-D65C4701087A}"/>
              </a:ext>
            </a:extLst>
          </p:cNvPr>
          <p:cNvSpPr/>
          <p:nvPr/>
        </p:nvSpPr>
        <p:spPr>
          <a:xfrm>
            <a:off x="2056714" y="49428"/>
            <a:ext cx="4687777" cy="9781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/>
              <a:t>IMPORTANCIA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3C853662-A4AA-4255-BC78-FB6A7E35C8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337277"/>
              </p:ext>
            </p:extLst>
          </p:nvPr>
        </p:nvGraphicFramePr>
        <p:xfrm>
          <a:off x="614855" y="1143000"/>
          <a:ext cx="11017163" cy="526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35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B9F9CD0-640C-42B3-9832-999275FC610E}"/>
              </a:ext>
            </a:extLst>
          </p:cNvPr>
          <p:cNvSpPr txBox="1"/>
          <p:nvPr/>
        </p:nvSpPr>
        <p:spPr>
          <a:xfrm>
            <a:off x="2363086" y="160892"/>
            <a:ext cx="6641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MARCO TEÓRICO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AFCE5721-1A60-48F8-9DE2-B0AD26B30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0870069"/>
              </p:ext>
            </p:extLst>
          </p:nvPr>
        </p:nvGraphicFramePr>
        <p:xfrm>
          <a:off x="396061" y="1119352"/>
          <a:ext cx="10704329" cy="538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54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3072" y="365125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TEORIAS NEO KEYNESIANAS</a:t>
            </a:r>
            <a:endParaRPr lang="es-E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35574"/>
              </p:ext>
            </p:extLst>
          </p:nvPr>
        </p:nvGraphicFramePr>
        <p:xfrm>
          <a:off x="879231" y="1612900"/>
          <a:ext cx="10445261" cy="430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844"/>
                <a:gridCol w="8298417"/>
              </a:tblGrid>
              <a:tr h="91487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Autor</a:t>
                      </a:r>
                      <a:r>
                        <a:rPr lang="es-ES" sz="2800" baseline="0" dirty="0" smtClean="0"/>
                        <a:t> 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90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Tirado</a:t>
                      </a:r>
                      <a:endParaRPr lang="es-ES" sz="3200" b="1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neo keynesianos h</a:t>
                      </a:r>
                      <a:r>
                        <a:rPr lang="es-EC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centrado el debate macroeconómico basado en: ciclos económicos, salarios eficientes, empleo de calidad, mercado competitivo y regulación de los ciclos por políticas fiscales y monetarias.</a:t>
                      </a:r>
                      <a:endParaRPr lang="es-ES" sz="4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7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6841" y="495535"/>
            <a:ext cx="10515600" cy="112340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Teoría DE LA LIQUIDEZ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277806"/>
              </p:ext>
            </p:extLst>
          </p:nvPr>
        </p:nvGraphicFramePr>
        <p:xfrm>
          <a:off x="1454046" y="2203691"/>
          <a:ext cx="9290153" cy="356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331"/>
                <a:gridCol w="7730822"/>
              </a:tblGrid>
              <a:tr h="989474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Autor</a:t>
                      </a:r>
                      <a:r>
                        <a:rPr lang="es-ES" sz="2400" baseline="0" dirty="0" smtClean="0"/>
                        <a:t> 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72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Fekete</a:t>
                      </a:r>
                      <a:endParaRPr lang="es-ES" sz="3200" b="1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Sostiene</a:t>
                      </a:r>
                      <a:r>
                        <a:rPr lang="es-EC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l</a:t>
                      </a:r>
                      <a:r>
                        <a:rPr lang="es-EC" sz="3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liquidez de una institución financiera tiene estrecha relación con la morosidad de sus clientes</a:t>
                      </a:r>
                      <a:r>
                        <a:rPr lang="es-EC" sz="3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4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0" y="360623"/>
            <a:ext cx="10515600" cy="973501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TEORÍA DE MOROSIDAD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594045"/>
              </p:ext>
            </p:extLst>
          </p:nvPr>
        </p:nvGraphicFramePr>
        <p:xfrm>
          <a:off x="668216" y="1528997"/>
          <a:ext cx="10709030" cy="478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486"/>
                <a:gridCol w="8911544"/>
              </a:tblGrid>
              <a:tr h="1328855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Autor</a:t>
                      </a:r>
                      <a:r>
                        <a:rPr lang="es-ES" sz="2400" baseline="0" dirty="0" smtClean="0"/>
                        <a:t> 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55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Freixas</a:t>
                      </a:r>
                      <a:r>
                        <a:rPr lang="es-EC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EC" sz="3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Rochet</a:t>
                      </a:r>
                      <a:r>
                        <a:rPr lang="es-EC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4800" b="1" dirty="0" smtClean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Exponen que la morosidad influye de manera directa en la liquidez que espera obtener toda institución.</a:t>
                      </a:r>
                      <a:endParaRPr lang="es-ES" sz="3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9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4520</TotalTime>
  <Words>2016</Words>
  <Application>Microsoft Office PowerPoint</Application>
  <PresentationFormat>Personalizado</PresentationFormat>
  <Paragraphs>472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PLANTEAMIENTO DEL PROBLEMA</vt:lpstr>
      <vt:lpstr>Presentación de PowerPoint</vt:lpstr>
      <vt:lpstr>Presentación de PowerPoint</vt:lpstr>
      <vt:lpstr>Presentación de PowerPoint</vt:lpstr>
      <vt:lpstr>TEORIAS NEO KEYNESIANAS</vt:lpstr>
      <vt:lpstr>Teoría DE LA LIQUIDEZ</vt:lpstr>
      <vt:lpstr>TEORÍA DE MOROSIDAD</vt:lpstr>
      <vt:lpstr>ESTUDIOS SOBRE PANDEMIAS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CRÉDITOS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DE EDUCACIÓN</dc:title>
  <dc:creator>JONA</dc:creator>
  <cp:lastModifiedBy>ERNESTO</cp:lastModifiedBy>
  <cp:revision>133</cp:revision>
  <dcterms:created xsi:type="dcterms:W3CDTF">2015-06-30T04:37:38Z</dcterms:created>
  <dcterms:modified xsi:type="dcterms:W3CDTF">2021-04-27T02:20:26Z</dcterms:modified>
</cp:coreProperties>
</file>