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2" r:id="rId4"/>
    <p:sldId id="263" r:id="rId5"/>
    <p:sldId id="269" r:id="rId6"/>
    <p:sldId id="259" r:id="rId7"/>
    <p:sldId id="270" r:id="rId8"/>
    <p:sldId id="271" r:id="rId9"/>
    <p:sldId id="257" r:id="rId10"/>
    <p:sldId id="261" r:id="rId11"/>
    <p:sldId id="264" r:id="rId12"/>
    <p:sldId id="290" r:id="rId13"/>
    <p:sldId id="273" r:id="rId14"/>
    <p:sldId id="291" r:id="rId15"/>
    <p:sldId id="277" r:id="rId16"/>
    <p:sldId id="265" r:id="rId17"/>
    <p:sldId id="258" r:id="rId18"/>
    <p:sldId id="275" r:id="rId19"/>
    <p:sldId id="279" r:id="rId20"/>
    <p:sldId id="276" r:id="rId21"/>
    <p:sldId id="272" r:id="rId22"/>
    <p:sldId id="278" r:id="rId23"/>
    <p:sldId id="260" r:id="rId24"/>
    <p:sldId id="281" r:id="rId25"/>
    <p:sldId id="280" r:id="rId26"/>
    <p:sldId id="292" r:id="rId27"/>
    <p:sldId id="282" r:id="rId28"/>
    <p:sldId id="266" r:id="rId29"/>
    <p:sldId id="283" r:id="rId30"/>
    <p:sldId id="267" r:id="rId31"/>
    <p:sldId id="284" r:id="rId32"/>
    <p:sldId id="286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klin\Dropbox\TITULACION\gobierno%20corporativo%20en%20pymes\estadistic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cuentas!$A$4</c:f>
              <c:strCache>
                <c:ptCount val="1"/>
                <c:pt idx="0">
                  <c:v>Costos y gastos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4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</c:numLit>
          </c:cat>
          <c:val>
            <c:numRef>
              <c:f>cuentas!$B$4:$E$4</c:f>
              <c:numCache>
                <c:formatCode>_(* #,##0.00_);_(* \(#,##0.00\);_(* "-"??_);_(@_)</c:formatCode>
                <c:ptCount val="4"/>
                <c:pt idx="0">
                  <c:v>3745.98</c:v>
                </c:pt>
                <c:pt idx="1">
                  <c:v>3977.24</c:v>
                </c:pt>
                <c:pt idx="2">
                  <c:v>4100.87</c:v>
                </c:pt>
                <c:pt idx="3">
                  <c:v>4075.63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6E-47AD-91BB-FE6E3D972A8A}"/>
            </c:ext>
          </c:extLst>
        </c:ser>
        <c:ser>
          <c:idx val="2"/>
          <c:order val="1"/>
          <c:tx>
            <c:strRef>
              <c:f>cuentas!$A$5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4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</c:numLit>
          </c:cat>
          <c:val>
            <c:numRef>
              <c:f>cuentas!$B$5:$E$5</c:f>
              <c:numCache>
                <c:formatCode>_(* #,##0.00_);_(* \(#,##0.00\);_(* "-"??_);_(@_)</c:formatCode>
                <c:ptCount val="4"/>
                <c:pt idx="0">
                  <c:v>4133.47</c:v>
                </c:pt>
                <c:pt idx="1">
                  <c:v>4431.1899999999996</c:v>
                </c:pt>
                <c:pt idx="2">
                  <c:v>4533.6499999999996</c:v>
                </c:pt>
                <c:pt idx="3">
                  <c:v>4425.59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6E-47AD-91BB-FE6E3D972A8A}"/>
            </c:ext>
          </c:extLst>
        </c:ser>
        <c:ser>
          <c:idx val="3"/>
          <c:order val="2"/>
          <c:tx>
            <c:strRef>
              <c:f>cuentas!$A$6</c:f>
              <c:strCache>
                <c:ptCount val="1"/>
                <c:pt idx="0">
                  <c:v>Utilidad neta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4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</c:numLit>
          </c:cat>
          <c:val>
            <c:numRef>
              <c:f>cuentas!$B$6:$E$6</c:f>
              <c:numCache>
                <c:formatCode>_(* #,##0.00_);_(* \(#,##0.00\);_(* "-"??_);_(@_)</c:formatCode>
                <c:ptCount val="4"/>
                <c:pt idx="0">
                  <c:v>420.89</c:v>
                </c:pt>
                <c:pt idx="1">
                  <c:v>491.71</c:v>
                </c:pt>
                <c:pt idx="2">
                  <c:v>471.33</c:v>
                </c:pt>
                <c:pt idx="3">
                  <c:v>399.1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6E-47AD-91BB-FE6E3D972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8767471"/>
        <c:axId val="1735147775"/>
      </c:lineChart>
      <c:catAx>
        <c:axId val="203876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735147775"/>
        <c:crossesAt val="0"/>
        <c:auto val="1"/>
        <c:lblAlgn val="ctr"/>
        <c:lblOffset val="100"/>
        <c:noMultiLvlLbl val="0"/>
      </c:catAx>
      <c:valAx>
        <c:axId val="173514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Millones de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20387674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CAF2D-0410-4839-B366-AEBF9361DF9C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ADEECF0-202A-460C-879C-E3D5267CC042}">
      <dgm:prSet phldrT="[Texto]"/>
      <dgm:spPr/>
      <dgm:t>
        <a:bodyPr/>
        <a:lstStyle/>
        <a:p>
          <a:r>
            <a:rPr lang="es-EC" b="1" dirty="0"/>
            <a:t>Política</a:t>
          </a:r>
        </a:p>
      </dgm:t>
    </dgm:pt>
    <dgm:pt modelId="{ADDCACF0-B037-4F4C-97F7-746F1DCEE06F}" type="parTrans" cxnId="{AA476A7E-7542-4877-A376-2455463C3F44}">
      <dgm:prSet/>
      <dgm:spPr/>
      <dgm:t>
        <a:bodyPr/>
        <a:lstStyle/>
        <a:p>
          <a:endParaRPr lang="es-EC"/>
        </a:p>
      </dgm:t>
    </dgm:pt>
    <dgm:pt modelId="{9DC8B10E-B379-48C0-A176-B71B3E46E5BB}" type="sibTrans" cxnId="{AA476A7E-7542-4877-A376-2455463C3F44}">
      <dgm:prSet/>
      <dgm:spPr/>
      <dgm:t>
        <a:bodyPr/>
        <a:lstStyle/>
        <a:p>
          <a:endParaRPr lang="es-EC"/>
        </a:p>
      </dgm:t>
    </dgm:pt>
    <dgm:pt modelId="{C2D82BEB-822B-4C8B-9741-B625676C712D}">
      <dgm:prSet phldrT="[Texto]"/>
      <dgm:spPr/>
      <dgm:t>
        <a:bodyPr/>
        <a:lstStyle/>
        <a:p>
          <a:pPr>
            <a:buNone/>
          </a:pPr>
          <a:r>
            <a:rPr lang="es-EC" i="1" dirty="0"/>
            <a:t>Mark Roe (Profesor Harvard)</a:t>
          </a:r>
        </a:p>
      </dgm:t>
    </dgm:pt>
    <dgm:pt modelId="{C3D90600-EE3E-462B-BEE6-BDB32859C75F}" type="parTrans" cxnId="{E5966CA1-3895-463B-A67B-C277243912E3}">
      <dgm:prSet/>
      <dgm:spPr/>
      <dgm:t>
        <a:bodyPr/>
        <a:lstStyle/>
        <a:p>
          <a:endParaRPr lang="es-EC"/>
        </a:p>
      </dgm:t>
    </dgm:pt>
    <dgm:pt modelId="{C41BFFA4-DF38-4EB4-8F06-84150231561B}" type="sibTrans" cxnId="{E5966CA1-3895-463B-A67B-C277243912E3}">
      <dgm:prSet/>
      <dgm:spPr/>
      <dgm:t>
        <a:bodyPr/>
        <a:lstStyle/>
        <a:p>
          <a:endParaRPr lang="es-EC"/>
        </a:p>
      </dgm:t>
    </dgm:pt>
    <dgm:pt modelId="{0E49AB30-79CC-4CFD-9376-4CE95A1FF6BC}">
      <dgm:prSet phldrT="[Texto]"/>
      <dgm:spPr/>
      <dgm:t>
        <a:bodyPr/>
        <a:lstStyle/>
        <a:p>
          <a:r>
            <a:rPr lang="es-EC" dirty="0"/>
            <a:t>Expone los modelos del Gobierno Corporativo basados en las políticas de los países y regiones.</a:t>
          </a:r>
        </a:p>
      </dgm:t>
    </dgm:pt>
    <dgm:pt modelId="{395DF208-96A0-444C-8DD7-0575574636FA}" type="parTrans" cxnId="{96D5B943-C0A0-49C2-9057-F519CFE5A78A}">
      <dgm:prSet/>
      <dgm:spPr/>
      <dgm:t>
        <a:bodyPr/>
        <a:lstStyle/>
        <a:p>
          <a:endParaRPr lang="es-EC"/>
        </a:p>
      </dgm:t>
    </dgm:pt>
    <dgm:pt modelId="{FA965C0E-B619-4EB3-9B73-AA0C645351CF}" type="sibTrans" cxnId="{96D5B943-C0A0-49C2-9057-F519CFE5A78A}">
      <dgm:prSet/>
      <dgm:spPr/>
      <dgm:t>
        <a:bodyPr/>
        <a:lstStyle/>
        <a:p>
          <a:endParaRPr lang="es-EC"/>
        </a:p>
      </dgm:t>
    </dgm:pt>
    <dgm:pt modelId="{B26E3EAE-8F6B-4D19-AC4C-17DFD32994A0}">
      <dgm:prSet phldrT="[Texto]"/>
      <dgm:spPr/>
      <dgm:t>
        <a:bodyPr/>
        <a:lstStyle/>
        <a:p>
          <a:r>
            <a:rPr lang="es-EC" b="1" dirty="0"/>
            <a:t>Agencia</a:t>
          </a:r>
        </a:p>
      </dgm:t>
    </dgm:pt>
    <dgm:pt modelId="{F057816A-D4DB-4D98-A457-B462BA89C50F}" type="parTrans" cxnId="{8B1445EB-3497-499E-833A-76CD6D6328F9}">
      <dgm:prSet/>
      <dgm:spPr/>
      <dgm:t>
        <a:bodyPr/>
        <a:lstStyle/>
        <a:p>
          <a:endParaRPr lang="es-EC"/>
        </a:p>
      </dgm:t>
    </dgm:pt>
    <dgm:pt modelId="{82DC200D-CF40-48A4-918F-A02DBB04FA1A}" type="sibTrans" cxnId="{8B1445EB-3497-499E-833A-76CD6D6328F9}">
      <dgm:prSet/>
      <dgm:spPr/>
      <dgm:t>
        <a:bodyPr/>
        <a:lstStyle/>
        <a:p>
          <a:endParaRPr lang="es-EC"/>
        </a:p>
      </dgm:t>
    </dgm:pt>
    <dgm:pt modelId="{925A3248-8E68-4E27-A553-5A5CFC4B05C2}">
      <dgm:prSet phldrT="[Texto]"/>
      <dgm:spPr/>
      <dgm:t>
        <a:bodyPr anchor="ctr"/>
        <a:lstStyle/>
        <a:p>
          <a:pPr>
            <a:buNone/>
          </a:pPr>
          <a:r>
            <a:rPr lang="es-EC" i="1" dirty="0"/>
            <a:t>Mike Jensen y William Meckling</a:t>
          </a:r>
        </a:p>
      </dgm:t>
    </dgm:pt>
    <dgm:pt modelId="{19251941-9C54-472D-8A1E-426999D7F76D}" type="parTrans" cxnId="{E23FC4E8-FB59-47A3-9823-7CF79D07EA64}">
      <dgm:prSet/>
      <dgm:spPr/>
      <dgm:t>
        <a:bodyPr/>
        <a:lstStyle/>
        <a:p>
          <a:endParaRPr lang="es-EC"/>
        </a:p>
      </dgm:t>
    </dgm:pt>
    <dgm:pt modelId="{687E5324-7C2A-47BC-B49C-E0FDAA0B560F}" type="sibTrans" cxnId="{E23FC4E8-FB59-47A3-9823-7CF79D07EA64}">
      <dgm:prSet/>
      <dgm:spPr/>
      <dgm:t>
        <a:bodyPr/>
        <a:lstStyle/>
        <a:p>
          <a:endParaRPr lang="es-EC"/>
        </a:p>
      </dgm:t>
    </dgm:pt>
    <dgm:pt modelId="{58DEEAD2-E372-4EA4-B7E7-8329E7A6A491}">
      <dgm:prSet phldrT="[Texto]"/>
      <dgm:spPr/>
      <dgm:t>
        <a:bodyPr/>
        <a:lstStyle/>
        <a:p>
          <a:r>
            <a:rPr lang="es-EC" b="1" dirty="0"/>
            <a:t>De redes </a:t>
          </a:r>
        </a:p>
      </dgm:t>
    </dgm:pt>
    <dgm:pt modelId="{47C76904-5901-484C-90EB-BD5EA56C589A}" type="parTrans" cxnId="{6F2A6556-7825-4CA6-B685-3999BD2138A9}">
      <dgm:prSet/>
      <dgm:spPr/>
      <dgm:t>
        <a:bodyPr/>
        <a:lstStyle/>
        <a:p>
          <a:endParaRPr lang="es-EC"/>
        </a:p>
      </dgm:t>
    </dgm:pt>
    <dgm:pt modelId="{1F0AE371-F99F-4A30-87C9-B6112C548BEB}" type="sibTrans" cxnId="{6F2A6556-7825-4CA6-B685-3999BD2138A9}">
      <dgm:prSet/>
      <dgm:spPr/>
      <dgm:t>
        <a:bodyPr/>
        <a:lstStyle/>
        <a:p>
          <a:endParaRPr lang="es-EC"/>
        </a:p>
      </dgm:t>
    </dgm:pt>
    <dgm:pt modelId="{C78CFB86-2311-4417-8AF9-323A30AE68FB}">
      <dgm:prSet phldrT="[Texto]"/>
      <dgm:spPr/>
      <dgm:t>
        <a:bodyPr/>
        <a:lstStyle/>
        <a:p>
          <a:pPr>
            <a:buNone/>
          </a:pPr>
          <a:r>
            <a:rPr lang="es-EC" i="1" dirty="0"/>
            <a:t>Alberto Montbrun</a:t>
          </a:r>
        </a:p>
      </dgm:t>
    </dgm:pt>
    <dgm:pt modelId="{258F15B6-607C-47A6-BF9B-F9669E5FC6CF}" type="parTrans" cxnId="{0A1AE9C0-199A-4705-A8F2-C8A03939F9BB}">
      <dgm:prSet/>
      <dgm:spPr/>
      <dgm:t>
        <a:bodyPr/>
        <a:lstStyle/>
        <a:p>
          <a:endParaRPr lang="es-EC"/>
        </a:p>
      </dgm:t>
    </dgm:pt>
    <dgm:pt modelId="{E26652B3-3F03-448A-9155-08D34A365EC7}" type="sibTrans" cxnId="{0A1AE9C0-199A-4705-A8F2-C8A03939F9BB}">
      <dgm:prSet/>
      <dgm:spPr/>
      <dgm:t>
        <a:bodyPr/>
        <a:lstStyle/>
        <a:p>
          <a:endParaRPr lang="es-EC"/>
        </a:p>
      </dgm:t>
    </dgm:pt>
    <dgm:pt modelId="{718BC1C7-CFDD-4352-B6CB-961A3CB61615}">
      <dgm:prSet phldrT="[Texto]"/>
      <dgm:spPr/>
      <dgm:t>
        <a:bodyPr/>
        <a:lstStyle/>
        <a:p>
          <a:r>
            <a:rPr lang="es-EC" dirty="0"/>
            <a:t>Las conexiones internas y externas de la red activan múltiples ciclos o bucles de retroalimentación con cuyos procesos incorporan la retroalimentación, posibilitan la autoorganización y la organización experimente cambios en su estructura de red, por medio de la autorrenovación a través de bucles continuos.</a:t>
          </a:r>
        </a:p>
      </dgm:t>
    </dgm:pt>
    <dgm:pt modelId="{F9FA17C8-CC2F-43B6-8A56-140FE356EE97}" type="parTrans" cxnId="{72BD8904-C318-4D38-A307-D74FD4303B14}">
      <dgm:prSet/>
      <dgm:spPr/>
      <dgm:t>
        <a:bodyPr/>
        <a:lstStyle/>
        <a:p>
          <a:endParaRPr lang="es-EC"/>
        </a:p>
      </dgm:t>
    </dgm:pt>
    <dgm:pt modelId="{0E93E80D-75D5-468D-B3CE-7605C3E2DE44}" type="sibTrans" cxnId="{72BD8904-C318-4D38-A307-D74FD4303B14}">
      <dgm:prSet/>
      <dgm:spPr/>
      <dgm:t>
        <a:bodyPr/>
        <a:lstStyle/>
        <a:p>
          <a:endParaRPr lang="es-EC"/>
        </a:p>
      </dgm:t>
    </dgm:pt>
    <dgm:pt modelId="{4D1C5F28-AA4E-4081-BFBA-3849B2CECF96}">
      <dgm:prSet phldrT="[Texto]"/>
      <dgm:spPr/>
      <dgm:t>
        <a:bodyPr anchor="ctr"/>
        <a:lstStyle/>
        <a:p>
          <a:pPr>
            <a:buNone/>
          </a:pPr>
          <a:r>
            <a:rPr lang="es-EC" dirty="0"/>
            <a:t>Definen la relación</a:t>
          </a:r>
          <a:endParaRPr lang="es-EC" i="1" dirty="0"/>
        </a:p>
      </dgm:t>
    </dgm:pt>
    <dgm:pt modelId="{AA73C62C-B1BE-4CDA-93E9-A7445E34B17C}" type="parTrans" cxnId="{E757AF75-4B33-4934-BE96-75AB55462E09}">
      <dgm:prSet/>
      <dgm:spPr/>
      <dgm:t>
        <a:bodyPr/>
        <a:lstStyle/>
        <a:p>
          <a:endParaRPr lang="es-EC"/>
        </a:p>
      </dgm:t>
    </dgm:pt>
    <dgm:pt modelId="{EF94B04D-686E-4FB6-A67A-FC349DF74F24}" type="sibTrans" cxnId="{E757AF75-4B33-4934-BE96-75AB55462E09}">
      <dgm:prSet/>
      <dgm:spPr/>
      <dgm:t>
        <a:bodyPr/>
        <a:lstStyle/>
        <a:p>
          <a:endParaRPr lang="es-EC"/>
        </a:p>
      </dgm:t>
    </dgm:pt>
    <dgm:pt modelId="{82F30FE4-37A0-4610-9207-EBA5E7526F84}">
      <dgm:prSet phldrT="[Texto]"/>
      <dgm:spPr/>
      <dgm:t>
        <a:bodyPr/>
        <a:lstStyle/>
        <a:p>
          <a:pPr>
            <a:buNone/>
          </a:pPr>
          <a:endParaRPr lang="es-EC" i="1" dirty="0"/>
        </a:p>
      </dgm:t>
    </dgm:pt>
    <dgm:pt modelId="{708B7717-D840-48BA-A028-4E7C960EE3E9}" type="parTrans" cxnId="{DC29997A-88BD-4A61-B363-75E49C270614}">
      <dgm:prSet/>
      <dgm:spPr/>
      <dgm:t>
        <a:bodyPr/>
        <a:lstStyle/>
        <a:p>
          <a:endParaRPr lang="es-EC"/>
        </a:p>
      </dgm:t>
    </dgm:pt>
    <dgm:pt modelId="{2776D09B-4B9B-4E1A-A5B3-C7E7CD54F088}" type="sibTrans" cxnId="{DC29997A-88BD-4A61-B363-75E49C270614}">
      <dgm:prSet/>
      <dgm:spPr/>
      <dgm:t>
        <a:bodyPr/>
        <a:lstStyle/>
        <a:p>
          <a:endParaRPr lang="es-EC"/>
        </a:p>
      </dgm:t>
    </dgm:pt>
    <dgm:pt modelId="{5B0B81E4-9081-442C-9566-B9B387ED7881}">
      <dgm:prSet phldrT="[Texto]"/>
      <dgm:spPr/>
      <dgm:t>
        <a:bodyPr anchor="ctr"/>
        <a:lstStyle/>
        <a:p>
          <a:r>
            <a:rPr lang="es-EC" dirty="0"/>
            <a:t>Principal (propietarios)</a:t>
          </a:r>
        </a:p>
      </dgm:t>
    </dgm:pt>
    <dgm:pt modelId="{44072558-EA3B-42FC-9D6F-A769DBB7EC7B}" type="parTrans" cxnId="{40CE6498-660C-423F-8CAA-29AB31AF19A4}">
      <dgm:prSet/>
      <dgm:spPr/>
    </dgm:pt>
    <dgm:pt modelId="{C617B8B0-0456-4105-9C26-E69CBDF7C3A2}" type="sibTrans" cxnId="{40CE6498-660C-423F-8CAA-29AB31AF19A4}">
      <dgm:prSet/>
      <dgm:spPr/>
    </dgm:pt>
    <dgm:pt modelId="{5EBFBA7B-65B0-488B-857C-E770E48EC9A3}">
      <dgm:prSet phldrT="[Texto]"/>
      <dgm:spPr/>
      <dgm:t>
        <a:bodyPr anchor="ctr"/>
        <a:lstStyle/>
        <a:p>
          <a:endParaRPr lang="es-EC" dirty="0"/>
        </a:p>
      </dgm:t>
    </dgm:pt>
    <dgm:pt modelId="{1F6A3B2C-C97F-4EE5-A605-B13FB3A06BFE}" type="parTrans" cxnId="{F9CBCB75-3F7F-418C-A2ED-71B54C7E2EE9}">
      <dgm:prSet/>
      <dgm:spPr/>
    </dgm:pt>
    <dgm:pt modelId="{7B257CE1-CF94-4AB0-8E1E-0B9B13F61593}" type="sibTrans" cxnId="{F9CBCB75-3F7F-418C-A2ED-71B54C7E2EE9}">
      <dgm:prSet/>
      <dgm:spPr/>
    </dgm:pt>
    <dgm:pt modelId="{5C9CDC3C-BAFD-4930-A37B-52C0884C578F}">
      <dgm:prSet phldrT="[Texto]"/>
      <dgm:spPr/>
      <dgm:t>
        <a:bodyPr anchor="ctr"/>
        <a:lstStyle/>
        <a:p>
          <a:pPr>
            <a:buNone/>
          </a:pPr>
          <a:endParaRPr lang="es-EC" i="1" dirty="0"/>
        </a:p>
      </dgm:t>
    </dgm:pt>
    <dgm:pt modelId="{3B8A2557-06FE-49F8-9065-31518524342E}" type="parTrans" cxnId="{B46F7ADD-4D01-4613-96FC-F03BF30368F8}">
      <dgm:prSet/>
      <dgm:spPr/>
    </dgm:pt>
    <dgm:pt modelId="{3C9BC862-D33D-477B-AC47-29442CFAD658}" type="sibTrans" cxnId="{B46F7ADD-4D01-4613-96FC-F03BF30368F8}">
      <dgm:prSet/>
      <dgm:spPr/>
    </dgm:pt>
    <dgm:pt modelId="{1202971B-2927-49B5-AE0C-AA4E10DF42BD}">
      <dgm:prSet phldrT="[Texto]"/>
      <dgm:spPr/>
      <dgm:t>
        <a:bodyPr anchor="ctr"/>
        <a:lstStyle/>
        <a:p>
          <a:r>
            <a:rPr lang="es-EC" dirty="0"/>
            <a:t>Agentes (encargados de la administración)</a:t>
          </a:r>
        </a:p>
      </dgm:t>
    </dgm:pt>
    <dgm:pt modelId="{E8C285AE-4645-44C1-A8BC-8F212085BEA1}" type="parTrans" cxnId="{CEB9E5DC-9F7C-4381-A278-95AEBE130D1E}">
      <dgm:prSet/>
      <dgm:spPr/>
    </dgm:pt>
    <dgm:pt modelId="{2980FD20-3BF5-490D-B4F3-68A10AD84CA1}" type="sibTrans" cxnId="{CEB9E5DC-9F7C-4381-A278-95AEBE130D1E}">
      <dgm:prSet/>
      <dgm:spPr/>
    </dgm:pt>
    <dgm:pt modelId="{02F130B4-E787-4D4D-87AB-6C48ED94A59C}">
      <dgm:prSet phldrT="[Texto]"/>
      <dgm:spPr/>
      <dgm:t>
        <a:bodyPr anchor="ctr"/>
        <a:lstStyle/>
        <a:p>
          <a:endParaRPr lang="es-EC" dirty="0"/>
        </a:p>
      </dgm:t>
    </dgm:pt>
    <dgm:pt modelId="{7A825851-A0C8-4EB4-A25B-8524F5F20FB7}" type="parTrans" cxnId="{0F8CE2EC-900B-4847-8419-54B2BB87EA3C}">
      <dgm:prSet/>
      <dgm:spPr/>
    </dgm:pt>
    <dgm:pt modelId="{253762C7-348C-42CE-8847-9D17BB49EE8E}" type="sibTrans" cxnId="{0F8CE2EC-900B-4847-8419-54B2BB87EA3C}">
      <dgm:prSet/>
      <dgm:spPr/>
    </dgm:pt>
    <dgm:pt modelId="{62822021-1BE6-452D-AB2C-4E4D6C96B2E8}">
      <dgm:prSet phldrT="[Texto]"/>
      <dgm:spPr/>
      <dgm:t>
        <a:bodyPr anchor="ctr"/>
        <a:lstStyle/>
        <a:p>
          <a:pPr>
            <a:buNone/>
          </a:pPr>
          <a:r>
            <a:rPr lang="es-EC" dirty="0"/>
            <a:t>Maximización de los beneficios para los accionistas</a:t>
          </a:r>
        </a:p>
      </dgm:t>
    </dgm:pt>
    <dgm:pt modelId="{50752F8A-5DB2-47C9-B400-16CE782BC7AC}" type="parTrans" cxnId="{67D28522-DFE7-4E05-9274-FFABA54C94ED}">
      <dgm:prSet/>
      <dgm:spPr/>
    </dgm:pt>
    <dgm:pt modelId="{869A90E1-D49A-4949-9066-C1F2AD34B102}" type="sibTrans" cxnId="{67D28522-DFE7-4E05-9274-FFABA54C94ED}">
      <dgm:prSet/>
      <dgm:spPr/>
    </dgm:pt>
    <dgm:pt modelId="{F14E81A6-6C9A-4072-BB31-FEFB37981949}">
      <dgm:prSet phldrT="[Texto]"/>
      <dgm:spPr/>
      <dgm:t>
        <a:bodyPr/>
        <a:lstStyle/>
        <a:p>
          <a:endParaRPr lang="es-EC" dirty="0"/>
        </a:p>
      </dgm:t>
    </dgm:pt>
    <dgm:pt modelId="{26CAE641-8495-4174-9A22-6CC347C9E073}" type="parTrans" cxnId="{A6CED9D8-7240-4078-9521-B4E45B8A0B44}">
      <dgm:prSet/>
      <dgm:spPr/>
    </dgm:pt>
    <dgm:pt modelId="{99437200-64D7-4050-AC41-6DDAD7484561}" type="sibTrans" cxnId="{A6CED9D8-7240-4078-9521-B4E45B8A0B44}">
      <dgm:prSet/>
      <dgm:spPr/>
    </dgm:pt>
    <dgm:pt modelId="{592DF279-8D02-49AD-A209-3A186DDF12D5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b="0" i="0" u="none"/>
            <a:t>Modelo Shareholders (rendimiento para los accionistas)</a:t>
          </a:r>
        </a:p>
      </dgm:t>
    </dgm:pt>
    <dgm:pt modelId="{BCF6B9C3-860F-4CE3-B2AF-DE99DDB2E9C1}" type="parTrans" cxnId="{D69BA5D5-3176-4174-B432-AB599350A0ED}">
      <dgm:prSet/>
      <dgm:spPr/>
      <dgm:t>
        <a:bodyPr/>
        <a:lstStyle/>
        <a:p>
          <a:endParaRPr lang="es-EC"/>
        </a:p>
      </dgm:t>
    </dgm:pt>
    <dgm:pt modelId="{342DD53F-2D3C-40DA-8F54-7EF36111A3AF}" type="sibTrans" cxnId="{D69BA5D5-3176-4174-B432-AB599350A0ED}">
      <dgm:prSet/>
      <dgm:spPr/>
      <dgm:t>
        <a:bodyPr/>
        <a:lstStyle/>
        <a:p>
          <a:endParaRPr lang="es-EC"/>
        </a:p>
      </dgm:t>
    </dgm:pt>
    <dgm:pt modelId="{4C338EEC-47B3-4201-ADA9-085FE131F81C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b="0" i="0" u="none"/>
            <a:t>Modelo Stakeholders (rendimiento para toda la empresa en su conjunto)</a:t>
          </a:r>
        </a:p>
      </dgm:t>
    </dgm:pt>
    <dgm:pt modelId="{8FF94902-556E-4918-95E5-2C0C429AFA50}" type="parTrans" cxnId="{3DE94143-51F6-468F-9DEB-7502076DCF9C}">
      <dgm:prSet/>
      <dgm:spPr/>
      <dgm:t>
        <a:bodyPr/>
        <a:lstStyle/>
        <a:p>
          <a:endParaRPr lang="es-EC"/>
        </a:p>
      </dgm:t>
    </dgm:pt>
    <dgm:pt modelId="{6804611C-FAC3-4A23-8DE9-D154B315C7B2}" type="sibTrans" cxnId="{3DE94143-51F6-468F-9DEB-7502076DCF9C}">
      <dgm:prSet/>
      <dgm:spPr/>
      <dgm:t>
        <a:bodyPr/>
        <a:lstStyle/>
        <a:p>
          <a:endParaRPr lang="es-EC"/>
        </a:p>
      </dgm:t>
    </dgm:pt>
    <dgm:pt modelId="{443EF37B-583A-442D-9124-82CF8F75CB23}">
      <dgm:prSet phldrT="[Texto]"/>
      <dgm:spPr/>
      <dgm:t>
        <a:bodyPr/>
        <a:lstStyle/>
        <a:p>
          <a:r>
            <a:rPr lang="es-EC" dirty="0"/>
            <a:t> </a:t>
          </a:r>
        </a:p>
      </dgm:t>
    </dgm:pt>
    <dgm:pt modelId="{BC4AB812-74A9-4946-85F6-1FAE0FC4CE57}" type="parTrans" cxnId="{EEF6391F-0FE0-46B9-BA64-7BC07B33D364}">
      <dgm:prSet/>
      <dgm:spPr/>
    </dgm:pt>
    <dgm:pt modelId="{46195881-9B9A-4B01-9B51-DF2791CFF217}" type="sibTrans" cxnId="{EEF6391F-0FE0-46B9-BA64-7BC07B33D364}">
      <dgm:prSet/>
      <dgm:spPr/>
    </dgm:pt>
    <dgm:pt modelId="{C3CC9A99-4CFB-4336-96CA-9311ADAC041D}">
      <dgm:prSet phldrT="[Texto]"/>
      <dgm:spPr/>
      <dgm:t>
        <a:bodyPr anchor="ctr"/>
        <a:lstStyle/>
        <a:p>
          <a:endParaRPr lang="es-EC" dirty="0"/>
        </a:p>
      </dgm:t>
    </dgm:pt>
    <dgm:pt modelId="{5AF3B570-B6E5-4882-A4C6-AD8B6FBD4987}" type="parTrans" cxnId="{BB89DB0A-79D5-4722-A8E1-7C1A1D1E35C5}">
      <dgm:prSet/>
      <dgm:spPr/>
    </dgm:pt>
    <dgm:pt modelId="{0D08EBA7-4879-4008-A7A5-43012269F185}" type="sibTrans" cxnId="{BB89DB0A-79D5-4722-A8E1-7C1A1D1E35C5}">
      <dgm:prSet/>
      <dgm:spPr/>
    </dgm:pt>
    <dgm:pt modelId="{E06C0AB1-5F51-40E1-B853-23C5F7CBB65F}">
      <dgm:prSet phldrT="[Texto]"/>
      <dgm:spPr/>
      <dgm:t>
        <a:bodyPr anchor="ctr"/>
        <a:lstStyle/>
        <a:p>
          <a:pPr>
            <a:buNone/>
          </a:pPr>
          <a:r>
            <a:rPr lang="es-EC" dirty="0"/>
            <a:t>Conflictos de interés</a:t>
          </a:r>
        </a:p>
      </dgm:t>
    </dgm:pt>
    <dgm:pt modelId="{2C84322B-F1B0-4520-8378-C1253109FB4E}" type="parTrans" cxnId="{00086118-F463-4098-8D7E-96DDCE23B68A}">
      <dgm:prSet/>
      <dgm:spPr/>
    </dgm:pt>
    <dgm:pt modelId="{75E4A0FB-AE6E-41A2-8455-FD14C509D875}" type="sibTrans" cxnId="{00086118-F463-4098-8D7E-96DDCE23B68A}">
      <dgm:prSet/>
      <dgm:spPr/>
    </dgm:pt>
    <dgm:pt modelId="{C9423E2B-5A0D-48AF-8D5E-5F99F280E540}">
      <dgm:prSet phldrT="[Texto]"/>
      <dgm:spPr/>
      <dgm:t>
        <a:bodyPr anchor="ctr"/>
        <a:lstStyle/>
        <a:p>
          <a:pPr>
            <a:buNone/>
          </a:pPr>
          <a:endParaRPr lang="es-EC" dirty="0"/>
        </a:p>
      </dgm:t>
    </dgm:pt>
    <dgm:pt modelId="{5B9CDD96-FE07-41B4-B9B6-9F11A06ED580}" type="parTrans" cxnId="{D5F54573-18DD-4AA1-BC9C-EB03412CD50E}">
      <dgm:prSet/>
      <dgm:spPr/>
    </dgm:pt>
    <dgm:pt modelId="{2DC453F0-D239-458F-8D30-746F98867E0F}" type="sibTrans" cxnId="{D5F54573-18DD-4AA1-BC9C-EB03412CD50E}">
      <dgm:prSet/>
      <dgm:spPr/>
    </dgm:pt>
    <dgm:pt modelId="{ED5802BB-602D-4D72-B01F-1C3130F1D36F}" type="pres">
      <dgm:prSet presAssocID="{CCACAF2D-0410-4839-B366-AEBF9361DF9C}" presName="Name0" presStyleCnt="0">
        <dgm:presLayoutVars>
          <dgm:dir/>
          <dgm:animLvl val="lvl"/>
          <dgm:resizeHandles val="exact"/>
        </dgm:presLayoutVars>
      </dgm:prSet>
      <dgm:spPr/>
    </dgm:pt>
    <dgm:pt modelId="{D37521CF-8520-4A38-8439-D56A67391390}" type="pres">
      <dgm:prSet presAssocID="{8ADEECF0-202A-460C-879C-E3D5267CC042}" presName="composite" presStyleCnt="0"/>
      <dgm:spPr/>
    </dgm:pt>
    <dgm:pt modelId="{19E429AB-6834-49B9-B007-DEE682FCE0ED}" type="pres">
      <dgm:prSet presAssocID="{8ADEECF0-202A-460C-879C-E3D5267CC04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A88CB92-682D-489E-942F-979F1FF3BEE1}" type="pres">
      <dgm:prSet presAssocID="{8ADEECF0-202A-460C-879C-E3D5267CC042}" presName="desTx" presStyleLbl="alignAccFollowNode1" presStyleIdx="0" presStyleCnt="3">
        <dgm:presLayoutVars>
          <dgm:bulletEnabled val="1"/>
        </dgm:presLayoutVars>
      </dgm:prSet>
      <dgm:spPr/>
    </dgm:pt>
    <dgm:pt modelId="{DF2F18A6-ECD4-424F-BB33-8CFD3AF0B07B}" type="pres">
      <dgm:prSet presAssocID="{9DC8B10E-B379-48C0-A176-B71B3E46E5BB}" presName="space" presStyleCnt="0"/>
      <dgm:spPr/>
    </dgm:pt>
    <dgm:pt modelId="{0A762D18-9D71-4A79-A3A9-BE3F88A15B1D}" type="pres">
      <dgm:prSet presAssocID="{B26E3EAE-8F6B-4D19-AC4C-17DFD32994A0}" presName="composite" presStyleCnt="0"/>
      <dgm:spPr/>
    </dgm:pt>
    <dgm:pt modelId="{48533D62-330A-43AD-8560-D1A4883876EA}" type="pres">
      <dgm:prSet presAssocID="{B26E3EAE-8F6B-4D19-AC4C-17DFD32994A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C076F32-88BF-4447-86E9-C6B1611A2E60}" type="pres">
      <dgm:prSet presAssocID="{B26E3EAE-8F6B-4D19-AC4C-17DFD32994A0}" presName="desTx" presStyleLbl="alignAccFollowNode1" presStyleIdx="1" presStyleCnt="3">
        <dgm:presLayoutVars>
          <dgm:bulletEnabled val="1"/>
        </dgm:presLayoutVars>
      </dgm:prSet>
      <dgm:spPr/>
    </dgm:pt>
    <dgm:pt modelId="{57CF1293-2D99-4E6C-B9F9-3DF244FC2AA3}" type="pres">
      <dgm:prSet presAssocID="{82DC200D-CF40-48A4-918F-A02DBB04FA1A}" presName="space" presStyleCnt="0"/>
      <dgm:spPr/>
    </dgm:pt>
    <dgm:pt modelId="{6A55233C-29BD-4B88-9AE0-375E0B436683}" type="pres">
      <dgm:prSet presAssocID="{58DEEAD2-E372-4EA4-B7E7-8329E7A6A491}" presName="composite" presStyleCnt="0"/>
      <dgm:spPr/>
    </dgm:pt>
    <dgm:pt modelId="{11821241-B127-466A-8869-A23E18CC5D4D}" type="pres">
      <dgm:prSet presAssocID="{58DEEAD2-E372-4EA4-B7E7-8329E7A6A4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EA8618E-3B6A-4532-BF90-5B557033964C}" type="pres">
      <dgm:prSet presAssocID="{58DEEAD2-E372-4EA4-B7E7-8329E7A6A49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2BD8904-C318-4D38-A307-D74FD4303B14}" srcId="{58DEEAD2-E372-4EA4-B7E7-8329E7A6A491}" destId="{718BC1C7-CFDD-4352-B6CB-961A3CB61615}" srcOrd="1" destOrd="0" parTransId="{F9FA17C8-CC2F-43B6-8A56-140FE356EE97}" sibTransId="{0E93E80D-75D5-468D-B3CE-7605C3E2DE44}"/>
    <dgm:cxn modelId="{BB89DB0A-79D5-4722-A8E1-7C1A1D1E35C5}" srcId="{B26E3EAE-8F6B-4D19-AC4C-17DFD32994A0}" destId="{C3CC9A99-4CFB-4336-96CA-9311ADAC041D}" srcOrd="7" destOrd="0" parTransId="{5AF3B570-B6E5-4882-A4C6-AD8B6FBD4987}" sibTransId="{0D08EBA7-4879-4008-A7A5-43012269F185}"/>
    <dgm:cxn modelId="{00086118-F463-4098-8D7E-96DDCE23B68A}" srcId="{B26E3EAE-8F6B-4D19-AC4C-17DFD32994A0}" destId="{E06C0AB1-5F51-40E1-B853-23C5F7CBB65F}" srcOrd="8" destOrd="0" parTransId="{2C84322B-F1B0-4520-8378-C1253109FB4E}" sibTransId="{75E4A0FB-AE6E-41A2-8455-FD14C509D875}"/>
    <dgm:cxn modelId="{EEF6391F-0FE0-46B9-BA64-7BC07B33D364}" srcId="{8ADEECF0-202A-460C-879C-E3D5267CC042}" destId="{443EF37B-583A-442D-9124-82CF8F75CB23}" srcOrd="4" destOrd="0" parTransId="{BC4AB812-74A9-4946-85F6-1FAE0FC4CE57}" sibTransId="{46195881-9B9A-4B01-9B51-DF2791CFF217}"/>
    <dgm:cxn modelId="{67D28522-DFE7-4E05-9274-FFABA54C94ED}" srcId="{B26E3EAE-8F6B-4D19-AC4C-17DFD32994A0}" destId="{62822021-1BE6-452D-AB2C-4E4D6C96B2E8}" srcOrd="10" destOrd="0" parTransId="{50752F8A-5DB2-47C9-B400-16CE782BC7AC}" sibTransId="{869A90E1-D49A-4949-9066-C1F2AD34B102}"/>
    <dgm:cxn modelId="{815CFB23-79F0-4C6A-BA04-6D126C5C2665}" type="presOf" srcId="{F14E81A6-6C9A-4072-BB31-FEFB37981949}" destId="{4A88CB92-682D-489E-942F-979F1FF3BEE1}" srcOrd="0" destOrd="3" presId="urn:microsoft.com/office/officeart/2005/8/layout/hList1"/>
    <dgm:cxn modelId="{A7679827-F533-4120-9588-9187BAB43A6C}" type="presOf" srcId="{CCACAF2D-0410-4839-B366-AEBF9361DF9C}" destId="{ED5802BB-602D-4D72-B01F-1C3130F1D36F}" srcOrd="0" destOrd="0" presId="urn:microsoft.com/office/officeart/2005/8/layout/hList1"/>
    <dgm:cxn modelId="{8364F927-5BFC-47AF-A4E1-F178D6DC43AA}" type="presOf" srcId="{592DF279-8D02-49AD-A209-3A186DDF12D5}" destId="{4A88CB92-682D-489E-942F-979F1FF3BEE1}" srcOrd="0" destOrd="4" presId="urn:microsoft.com/office/officeart/2005/8/layout/hList1"/>
    <dgm:cxn modelId="{52F15C62-55D1-427B-AB8B-FB0B60A6B66A}" type="presOf" srcId="{C9423E2B-5A0D-48AF-8D5E-5F99F280E540}" destId="{8C076F32-88BF-4447-86E9-C6B1611A2E60}" srcOrd="0" destOrd="9" presId="urn:microsoft.com/office/officeart/2005/8/layout/hList1"/>
    <dgm:cxn modelId="{3DE94143-51F6-468F-9DEB-7502076DCF9C}" srcId="{F14E81A6-6C9A-4072-BB31-FEFB37981949}" destId="{4C338EEC-47B3-4201-ADA9-085FE131F81C}" srcOrd="1" destOrd="0" parTransId="{8FF94902-556E-4918-95E5-2C0C429AFA50}" sibTransId="{6804611C-FAC3-4A23-8DE9-D154B315C7B2}"/>
    <dgm:cxn modelId="{96D5B943-C0A0-49C2-9057-F519CFE5A78A}" srcId="{8ADEECF0-202A-460C-879C-E3D5267CC042}" destId="{0E49AB30-79CC-4CFD-9376-4CE95A1FF6BC}" srcOrd="2" destOrd="0" parTransId="{395DF208-96A0-444C-8DD7-0575574636FA}" sibTransId="{FA965C0E-B619-4EB3-9B73-AA0C645351CF}"/>
    <dgm:cxn modelId="{9D49D743-9454-402F-A817-5137FA7D2624}" type="presOf" srcId="{1202971B-2927-49B5-AE0C-AA4E10DF42BD}" destId="{8C076F32-88BF-4447-86E9-C6B1611A2E60}" srcOrd="0" destOrd="6" presId="urn:microsoft.com/office/officeart/2005/8/layout/hList1"/>
    <dgm:cxn modelId="{08F2AD47-FD1C-40D6-AF3F-8F7DF22ADE5F}" type="presOf" srcId="{718BC1C7-CFDD-4352-B6CB-961A3CB61615}" destId="{FEA8618E-3B6A-4532-BF90-5B557033964C}" srcOrd="0" destOrd="1" presId="urn:microsoft.com/office/officeart/2005/8/layout/hList1"/>
    <dgm:cxn modelId="{C2AA944F-6077-4CC4-BE9E-A3553FA3A8B9}" type="presOf" srcId="{62822021-1BE6-452D-AB2C-4E4D6C96B2E8}" destId="{8C076F32-88BF-4447-86E9-C6B1611A2E60}" srcOrd="0" destOrd="10" presId="urn:microsoft.com/office/officeart/2005/8/layout/hList1"/>
    <dgm:cxn modelId="{440B2651-AD2B-4223-AA70-35642D5474AF}" type="presOf" srcId="{8ADEECF0-202A-460C-879C-E3D5267CC042}" destId="{19E429AB-6834-49B9-B007-DEE682FCE0ED}" srcOrd="0" destOrd="0" presId="urn:microsoft.com/office/officeart/2005/8/layout/hList1"/>
    <dgm:cxn modelId="{99389F72-8E28-4375-8B86-6EE064129D44}" type="presOf" srcId="{C78CFB86-2311-4417-8AF9-323A30AE68FB}" destId="{FEA8618E-3B6A-4532-BF90-5B557033964C}" srcOrd="0" destOrd="0" presId="urn:microsoft.com/office/officeart/2005/8/layout/hList1"/>
    <dgm:cxn modelId="{D5F54573-18DD-4AA1-BC9C-EB03412CD50E}" srcId="{B26E3EAE-8F6B-4D19-AC4C-17DFD32994A0}" destId="{C9423E2B-5A0D-48AF-8D5E-5F99F280E540}" srcOrd="9" destOrd="0" parTransId="{5B9CDD96-FE07-41B4-B9B6-9F11A06ED580}" sibTransId="{2DC453F0-D239-458F-8D30-746F98867E0F}"/>
    <dgm:cxn modelId="{621AAE53-83B5-4626-9C45-09D053F80C47}" type="presOf" srcId="{02F130B4-E787-4D4D-87AB-6C48ED94A59C}" destId="{8C076F32-88BF-4447-86E9-C6B1611A2E60}" srcOrd="0" destOrd="5" presId="urn:microsoft.com/office/officeart/2005/8/layout/hList1"/>
    <dgm:cxn modelId="{781A7B55-CD7A-4421-B063-C1BA847DE303}" type="presOf" srcId="{443EF37B-583A-442D-9124-82CF8F75CB23}" destId="{4A88CB92-682D-489E-942F-979F1FF3BEE1}" srcOrd="0" destOrd="6" presId="urn:microsoft.com/office/officeart/2005/8/layout/hList1"/>
    <dgm:cxn modelId="{E757AF75-4B33-4934-BE96-75AB55462E09}" srcId="{B26E3EAE-8F6B-4D19-AC4C-17DFD32994A0}" destId="{4D1C5F28-AA4E-4081-BFBA-3849B2CECF96}" srcOrd="2" destOrd="0" parTransId="{AA73C62C-B1BE-4CDA-93E9-A7445E34B17C}" sibTransId="{EF94B04D-686E-4FB6-A67A-FC349DF74F24}"/>
    <dgm:cxn modelId="{F9CBCB75-3F7F-418C-A2ED-71B54C7E2EE9}" srcId="{B26E3EAE-8F6B-4D19-AC4C-17DFD32994A0}" destId="{5EBFBA7B-65B0-488B-857C-E770E48EC9A3}" srcOrd="3" destOrd="0" parTransId="{1F6A3B2C-C97F-4EE5-A605-B13FB3A06BFE}" sibTransId="{7B257CE1-CF94-4AB0-8E1E-0B9B13F61593}"/>
    <dgm:cxn modelId="{D103D875-9EE3-435B-8C5C-8D78F73DA08A}" type="presOf" srcId="{B26E3EAE-8F6B-4D19-AC4C-17DFD32994A0}" destId="{48533D62-330A-43AD-8560-D1A4883876EA}" srcOrd="0" destOrd="0" presId="urn:microsoft.com/office/officeart/2005/8/layout/hList1"/>
    <dgm:cxn modelId="{6F2A6556-7825-4CA6-B685-3999BD2138A9}" srcId="{CCACAF2D-0410-4839-B366-AEBF9361DF9C}" destId="{58DEEAD2-E372-4EA4-B7E7-8329E7A6A491}" srcOrd="2" destOrd="0" parTransId="{47C76904-5901-484C-90EB-BD5EA56C589A}" sibTransId="{1F0AE371-F99F-4A30-87C9-B6112C548BEB}"/>
    <dgm:cxn modelId="{A7B94359-B477-4898-93A4-D622BA0A43EC}" type="presOf" srcId="{C3CC9A99-4CFB-4336-96CA-9311ADAC041D}" destId="{8C076F32-88BF-4447-86E9-C6B1611A2E60}" srcOrd="0" destOrd="7" presId="urn:microsoft.com/office/officeart/2005/8/layout/hList1"/>
    <dgm:cxn modelId="{DC29997A-88BD-4A61-B363-75E49C270614}" srcId="{8ADEECF0-202A-460C-879C-E3D5267CC042}" destId="{82F30FE4-37A0-4610-9207-EBA5E7526F84}" srcOrd="1" destOrd="0" parTransId="{708B7717-D840-48BA-A028-4E7C960EE3E9}" sibTransId="{2776D09B-4B9B-4E1A-A5B3-C7E7CD54F088}"/>
    <dgm:cxn modelId="{AA476A7E-7542-4877-A376-2455463C3F44}" srcId="{CCACAF2D-0410-4839-B366-AEBF9361DF9C}" destId="{8ADEECF0-202A-460C-879C-E3D5267CC042}" srcOrd="0" destOrd="0" parTransId="{ADDCACF0-B037-4F4C-97F7-746F1DCEE06F}" sibTransId="{9DC8B10E-B379-48C0-A176-B71B3E46E5BB}"/>
    <dgm:cxn modelId="{3724378B-1EC7-46BB-8832-A27596B5D3F2}" type="presOf" srcId="{4D1C5F28-AA4E-4081-BFBA-3849B2CECF96}" destId="{8C076F32-88BF-4447-86E9-C6B1611A2E60}" srcOrd="0" destOrd="2" presId="urn:microsoft.com/office/officeart/2005/8/layout/hList1"/>
    <dgm:cxn modelId="{BE08D68E-903D-4AB1-89DF-7003E83523E2}" type="presOf" srcId="{5C9CDC3C-BAFD-4930-A37B-52C0884C578F}" destId="{8C076F32-88BF-4447-86E9-C6B1611A2E60}" srcOrd="0" destOrd="1" presId="urn:microsoft.com/office/officeart/2005/8/layout/hList1"/>
    <dgm:cxn modelId="{FD423893-6344-475C-9BA5-5B35F180F209}" type="presOf" srcId="{4C338EEC-47B3-4201-ADA9-085FE131F81C}" destId="{4A88CB92-682D-489E-942F-979F1FF3BEE1}" srcOrd="0" destOrd="5" presId="urn:microsoft.com/office/officeart/2005/8/layout/hList1"/>
    <dgm:cxn modelId="{DB097797-3D6B-4E68-9753-ACE33C7311DF}" type="presOf" srcId="{5B0B81E4-9081-442C-9566-B9B387ED7881}" destId="{8C076F32-88BF-4447-86E9-C6B1611A2E60}" srcOrd="0" destOrd="4" presId="urn:microsoft.com/office/officeart/2005/8/layout/hList1"/>
    <dgm:cxn modelId="{40CE6498-660C-423F-8CAA-29AB31AF19A4}" srcId="{B26E3EAE-8F6B-4D19-AC4C-17DFD32994A0}" destId="{5B0B81E4-9081-442C-9566-B9B387ED7881}" srcOrd="4" destOrd="0" parTransId="{44072558-EA3B-42FC-9D6F-A769DBB7EC7B}" sibTransId="{C617B8B0-0456-4105-9C26-E69CBDF7C3A2}"/>
    <dgm:cxn modelId="{E5966CA1-3895-463B-A67B-C277243912E3}" srcId="{8ADEECF0-202A-460C-879C-E3D5267CC042}" destId="{C2D82BEB-822B-4C8B-9741-B625676C712D}" srcOrd="0" destOrd="0" parTransId="{C3D90600-EE3E-462B-BEE6-BDB32859C75F}" sibTransId="{C41BFFA4-DF38-4EB4-8F06-84150231561B}"/>
    <dgm:cxn modelId="{E8374EBF-DA50-4D76-B765-901523F157D7}" type="presOf" srcId="{0E49AB30-79CC-4CFD-9376-4CE95A1FF6BC}" destId="{4A88CB92-682D-489E-942F-979F1FF3BEE1}" srcOrd="0" destOrd="2" presId="urn:microsoft.com/office/officeart/2005/8/layout/hList1"/>
    <dgm:cxn modelId="{0A1AE9C0-199A-4705-A8F2-C8A03939F9BB}" srcId="{58DEEAD2-E372-4EA4-B7E7-8329E7A6A491}" destId="{C78CFB86-2311-4417-8AF9-323A30AE68FB}" srcOrd="0" destOrd="0" parTransId="{258F15B6-607C-47A6-BF9B-F9669E5FC6CF}" sibTransId="{E26652B3-3F03-448A-9155-08D34A365EC7}"/>
    <dgm:cxn modelId="{A4F8E0CC-D7D5-40F5-8AAC-904577A38D61}" type="presOf" srcId="{E06C0AB1-5F51-40E1-B853-23C5F7CBB65F}" destId="{8C076F32-88BF-4447-86E9-C6B1611A2E60}" srcOrd="0" destOrd="8" presId="urn:microsoft.com/office/officeart/2005/8/layout/hList1"/>
    <dgm:cxn modelId="{4184A4CD-0A18-4B92-AA8C-DFE5C8375201}" type="presOf" srcId="{58DEEAD2-E372-4EA4-B7E7-8329E7A6A491}" destId="{11821241-B127-466A-8869-A23E18CC5D4D}" srcOrd="0" destOrd="0" presId="urn:microsoft.com/office/officeart/2005/8/layout/hList1"/>
    <dgm:cxn modelId="{D69BA5D5-3176-4174-B432-AB599350A0ED}" srcId="{F14E81A6-6C9A-4072-BB31-FEFB37981949}" destId="{592DF279-8D02-49AD-A209-3A186DDF12D5}" srcOrd="0" destOrd="0" parTransId="{BCF6B9C3-860F-4CE3-B2AF-DE99DDB2E9C1}" sibTransId="{342DD53F-2D3C-40DA-8F54-7EF36111A3AF}"/>
    <dgm:cxn modelId="{A6CED9D8-7240-4078-9521-B4E45B8A0B44}" srcId="{8ADEECF0-202A-460C-879C-E3D5267CC042}" destId="{F14E81A6-6C9A-4072-BB31-FEFB37981949}" srcOrd="3" destOrd="0" parTransId="{26CAE641-8495-4174-9A22-6CC347C9E073}" sibTransId="{99437200-64D7-4050-AC41-6DDAD7484561}"/>
    <dgm:cxn modelId="{CEB9E5DC-9F7C-4381-A278-95AEBE130D1E}" srcId="{B26E3EAE-8F6B-4D19-AC4C-17DFD32994A0}" destId="{1202971B-2927-49B5-AE0C-AA4E10DF42BD}" srcOrd="6" destOrd="0" parTransId="{E8C285AE-4645-44C1-A8BC-8F212085BEA1}" sibTransId="{2980FD20-3BF5-490D-B4F3-68A10AD84CA1}"/>
    <dgm:cxn modelId="{70C168DD-9A80-493F-9D70-55F541923AE7}" type="presOf" srcId="{925A3248-8E68-4E27-A553-5A5CFC4B05C2}" destId="{8C076F32-88BF-4447-86E9-C6B1611A2E60}" srcOrd="0" destOrd="0" presId="urn:microsoft.com/office/officeart/2005/8/layout/hList1"/>
    <dgm:cxn modelId="{B46F7ADD-4D01-4613-96FC-F03BF30368F8}" srcId="{B26E3EAE-8F6B-4D19-AC4C-17DFD32994A0}" destId="{5C9CDC3C-BAFD-4930-A37B-52C0884C578F}" srcOrd="1" destOrd="0" parTransId="{3B8A2557-06FE-49F8-9065-31518524342E}" sibTransId="{3C9BC862-D33D-477B-AC47-29442CFAD658}"/>
    <dgm:cxn modelId="{49D6D4DD-EB86-45BC-8542-D5DFE0FACA47}" type="presOf" srcId="{C2D82BEB-822B-4C8B-9741-B625676C712D}" destId="{4A88CB92-682D-489E-942F-979F1FF3BEE1}" srcOrd="0" destOrd="0" presId="urn:microsoft.com/office/officeart/2005/8/layout/hList1"/>
    <dgm:cxn modelId="{E23FC4E8-FB59-47A3-9823-7CF79D07EA64}" srcId="{B26E3EAE-8F6B-4D19-AC4C-17DFD32994A0}" destId="{925A3248-8E68-4E27-A553-5A5CFC4B05C2}" srcOrd="0" destOrd="0" parTransId="{19251941-9C54-472D-8A1E-426999D7F76D}" sibTransId="{687E5324-7C2A-47BC-B49C-E0FDAA0B560F}"/>
    <dgm:cxn modelId="{8B1445EB-3497-499E-833A-76CD6D6328F9}" srcId="{CCACAF2D-0410-4839-B366-AEBF9361DF9C}" destId="{B26E3EAE-8F6B-4D19-AC4C-17DFD32994A0}" srcOrd="1" destOrd="0" parTransId="{F057816A-D4DB-4D98-A457-B462BA89C50F}" sibTransId="{82DC200D-CF40-48A4-918F-A02DBB04FA1A}"/>
    <dgm:cxn modelId="{0F8CE2EC-900B-4847-8419-54B2BB87EA3C}" srcId="{B26E3EAE-8F6B-4D19-AC4C-17DFD32994A0}" destId="{02F130B4-E787-4D4D-87AB-6C48ED94A59C}" srcOrd="5" destOrd="0" parTransId="{7A825851-A0C8-4EB4-A25B-8524F5F20FB7}" sibTransId="{253762C7-348C-42CE-8847-9D17BB49EE8E}"/>
    <dgm:cxn modelId="{628EEBF5-6BFC-4729-A5DD-269C3F52DAFE}" type="presOf" srcId="{5EBFBA7B-65B0-488B-857C-E770E48EC9A3}" destId="{8C076F32-88BF-4447-86E9-C6B1611A2E60}" srcOrd="0" destOrd="3" presId="urn:microsoft.com/office/officeart/2005/8/layout/hList1"/>
    <dgm:cxn modelId="{4E2D9AFE-CDCE-4D0D-B540-792D08D90BEB}" type="presOf" srcId="{82F30FE4-37A0-4610-9207-EBA5E7526F84}" destId="{4A88CB92-682D-489E-942F-979F1FF3BEE1}" srcOrd="0" destOrd="1" presId="urn:microsoft.com/office/officeart/2005/8/layout/hList1"/>
    <dgm:cxn modelId="{23ACE6C7-C849-415D-BF2B-A33000A9B2F5}" type="presParOf" srcId="{ED5802BB-602D-4D72-B01F-1C3130F1D36F}" destId="{D37521CF-8520-4A38-8439-D56A67391390}" srcOrd="0" destOrd="0" presId="urn:microsoft.com/office/officeart/2005/8/layout/hList1"/>
    <dgm:cxn modelId="{8A219440-11DC-4C65-9860-A113E6F7EFF3}" type="presParOf" srcId="{D37521CF-8520-4A38-8439-D56A67391390}" destId="{19E429AB-6834-49B9-B007-DEE682FCE0ED}" srcOrd="0" destOrd="0" presId="urn:microsoft.com/office/officeart/2005/8/layout/hList1"/>
    <dgm:cxn modelId="{F48BE429-884C-4D5E-858F-743BEBAF0FE5}" type="presParOf" srcId="{D37521CF-8520-4A38-8439-D56A67391390}" destId="{4A88CB92-682D-489E-942F-979F1FF3BEE1}" srcOrd="1" destOrd="0" presId="urn:microsoft.com/office/officeart/2005/8/layout/hList1"/>
    <dgm:cxn modelId="{7B491CA9-3353-4337-B535-90812B116445}" type="presParOf" srcId="{ED5802BB-602D-4D72-B01F-1C3130F1D36F}" destId="{DF2F18A6-ECD4-424F-BB33-8CFD3AF0B07B}" srcOrd="1" destOrd="0" presId="urn:microsoft.com/office/officeart/2005/8/layout/hList1"/>
    <dgm:cxn modelId="{F771B5AB-507C-4A31-A02C-6A1033B55D91}" type="presParOf" srcId="{ED5802BB-602D-4D72-B01F-1C3130F1D36F}" destId="{0A762D18-9D71-4A79-A3A9-BE3F88A15B1D}" srcOrd="2" destOrd="0" presId="urn:microsoft.com/office/officeart/2005/8/layout/hList1"/>
    <dgm:cxn modelId="{EEF054AF-52DC-452A-B64D-25CE56D732E1}" type="presParOf" srcId="{0A762D18-9D71-4A79-A3A9-BE3F88A15B1D}" destId="{48533D62-330A-43AD-8560-D1A4883876EA}" srcOrd="0" destOrd="0" presId="urn:microsoft.com/office/officeart/2005/8/layout/hList1"/>
    <dgm:cxn modelId="{05496E53-CA59-4401-8602-A64DA43771EC}" type="presParOf" srcId="{0A762D18-9D71-4A79-A3A9-BE3F88A15B1D}" destId="{8C076F32-88BF-4447-86E9-C6B1611A2E60}" srcOrd="1" destOrd="0" presId="urn:microsoft.com/office/officeart/2005/8/layout/hList1"/>
    <dgm:cxn modelId="{084195C2-24EF-4C3D-8FF6-97D7D7110458}" type="presParOf" srcId="{ED5802BB-602D-4D72-B01F-1C3130F1D36F}" destId="{57CF1293-2D99-4E6C-B9F9-3DF244FC2AA3}" srcOrd="3" destOrd="0" presId="urn:microsoft.com/office/officeart/2005/8/layout/hList1"/>
    <dgm:cxn modelId="{A26C83D0-238E-4A8D-981B-93129040547A}" type="presParOf" srcId="{ED5802BB-602D-4D72-B01F-1C3130F1D36F}" destId="{6A55233C-29BD-4B88-9AE0-375E0B436683}" srcOrd="4" destOrd="0" presId="urn:microsoft.com/office/officeart/2005/8/layout/hList1"/>
    <dgm:cxn modelId="{D0C3E77D-7AF4-430A-B855-9B0E37EBFAB9}" type="presParOf" srcId="{6A55233C-29BD-4B88-9AE0-375E0B436683}" destId="{11821241-B127-466A-8869-A23E18CC5D4D}" srcOrd="0" destOrd="0" presId="urn:microsoft.com/office/officeart/2005/8/layout/hList1"/>
    <dgm:cxn modelId="{8A023457-6461-465E-A465-A84DBA097746}" type="presParOf" srcId="{6A55233C-29BD-4B88-9AE0-375E0B436683}" destId="{FEA8618E-3B6A-4532-BF90-5B55703396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79C13-1517-453D-8469-5FE514D845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161DBDB-9FCC-4804-B864-DBF91D3E7E26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Principio 1</a:t>
          </a:r>
        </a:p>
      </dgm:t>
    </dgm:pt>
    <dgm:pt modelId="{9AFAF144-4AFA-440E-AF6E-376BCBE4C096}" type="parTrans" cxnId="{E1096154-8F80-44F3-A5AE-E1AD79B6A6A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2BE0F94-A00F-4E30-AA66-EE94E23594CF}" type="sibTrans" cxnId="{E1096154-8F80-44F3-A5AE-E1AD79B6A6A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9E17A55-1C85-4EB7-9E0D-199F3755A2F0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EC" dirty="0">
              <a:solidFill>
                <a:schemeClr val="tx1"/>
              </a:solidFill>
            </a:rPr>
            <a:t>	Gobierno corporativo efectivo requiere una interacción constructiva</a:t>
          </a:r>
        </a:p>
      </dgm:t>
    </dgm:pt>
    <dgm:pt modelId="{AF2AF81F-DED2-4509-BD8C-AE716FD88043}" type="parTrans" cxnId="{53DAD69D-1A5E-43C7-B8DF-C742B32229D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26D07CD-8D62-413E-ABC8-B256E003F203}" type="sibTrans" cxnId="{53DAD69D-1A5E-43C7-B8DF-C742B32229D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D6ABAC-40F4-47CB-A940-D2FE3FA307D6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Principio 2</a:t>
          </a:r>
        </a:p>
      </dgm:t>
    </dgm:pt>
    <dgm:pt modelId="{FB0C1C03-C23D-4D8C-99D4-1FF75EC74AAA}" type="parTrans" cxnId="{7B0E3612-EB00-4846-964E-3C5EE7E8807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763F790-EA53-4013-B802-57C906C28377}" type="sibTrans" cxnId="{7B0E3612-EB00-4846-964E-3C5EE7E8807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D7B0EC-D766-480F-B7DA-7541004599B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Partes interesadas correctamente identificadas</a:t>
          </a:r>
        </a:p>
      </dgm:t>
    </dgm:pt>
    <dgm:pt modelId="{3D8BE73E-9CC7-430A-BE26-66778692C21F}" type="parTrans" cxnId="{55A2B125-A1D1-406B-B8B7-EFD4C5CEA92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DFDCBE-E329-47BE-8BB9-EF7AEC26B7E4}" type="sibTrans" cxnId="{55A2B125-A1D1-406B-B8B7-EFD4C5CEA92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9576E83-B5A2-4B17-9242-2781E9D09DD0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Principio 3</a:t>
          </a:r>
        </a:p>
      </dgm:t>
    </dgm:pt>
    <dgm:pt modelId="{CF926A99-A778-4528-BEAB-CD67D00749F2}" type="parTrans" cxnId="{F273861A-3137-4C1B-AD8B-70A6C2A2750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4CB834F-ECC0-43E4-9B5F-97948FB219D6}" type="sibTrans" cxnId="{F273861A-3137-4C1B-AD8B-70A6C2A2750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6C7953-0026-4A3C-83B5-34D38BB38381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Consejo debe actuar en bien de los intereses de la empresa y los accionistas</a:t>
          </a:r>
        </a:p>
      </dgm:t>
    </dgm:pt>
    <dgm:pt modelId="{940E9242-07D5-4C5D-A095-806B21D1D982}" type="parTrans" cxnId="{7162EEB1-AD5A-4711-BE2E-B4E7C5A4EC7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C632143-0F32-4CDB-8DC8-26F60142072D}" type="sibTrans" cxnId="{7162EEB1-AD5A-4711-BE2E-B4E7C5A4EC7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DE99317-6AD0-47DD-B04B-19C33934934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Equilibrio de intereses partes externas e internas claves</a:t>
          </a:r>
        </a:p>
      </dgm:t>
    </dgm:pt>
    <dgm:pt modelId="{9C0A4FC7-8FB3-49F6-BC93-89C6457849D6}" type="parTrans" cxnId="{FE1869EC-5122-46A4-A035-D681590E48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CA37001-A916-435B-8508-09F230DAB75D}" type="sibTrans" cxnId="{FE1869EC-5122-46A4-A035-D681590E48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6F23C9D-55FB-4393-A7D9-F24990A57442}">
      <dgm:prSet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Principio 4</a:t>
          </a:r>
        </a:p>
      </dgm:t>
    </dgm:pt>
    <dgm:pt modelId="{C4679E22-CDBA-40EB-9EA8-B97AA3E37C93}" type="parTrans" cxnId="{47848853-E3C7-41AF-9ACD-CC508D3C6C6A}">
      <dgm:prSet/>
      <dgm:spPr/>
      <dgm:t>
        <a:bodyPr/>
        <a:lstStyle/>
        <a:p>
          <a:endParaRPr lang="es-EC"/>
        </a:p>
      </dgm:t>
    </dgm:pt>
    <dgm:pt modelId="{3AF92FF6-8E42-426F-844A-699799462A26}" type="sibTrans" cxnId="{47848853-E3C7-41AF-9ACD-CC508D3C6C6A}">
      <dgm:prSet/>
      <dgm:spPr/>
      <dgm:t>
        <a:bodyPr/>
        <a:lstStyle/>
        <a:p>
          <a:endParaRPr lang="es-EC"/>
        </a:p>
      </dgm:t>
    </dgm:pt>
    <dgm:pt modelId="{9EE545DF-F363-478C-A20C-2873520FB223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Stakeholders</a:t>
          </a:r>
        </a:p>
      </dgm:t>
    </dgm:pt>
    <dgm:pt modelId="{46C126BF-4FF5-49CF-9567-37E3E7CF7E37}" type="parTrans" cxnId="{A6B7ACC7-D7BD-4146-B176-B12504D0C419}">
      <dgm:prSet/>
      <dgm:spPr/>
      <dgm:t>
        <a:bodyPr/>
        <a:lstStyle/>
        <a:p>
          <a:endParaRPr lang="es-EC"/>
        </a:p>
      </dgm:t>
    </dgm:pt>
    <dgm:pt modelId="{47CFEC5B-AAFC-4533-8908-6937A3FC893F}" type="sibTrans" cxnId="{A6B7ACC7-D7BD-4146-B176-B12504D0C419}">
      <dgm:prSet/>
      <dgm:spPr/>
      <dgm:t>
        <a:bodyPr/>
        <a:lstStyle/>
        <a:p>
          <a:endParaRPr lang="es-EC"/>
        </a:p>
      </dgm:t>
    </dgm:pt>
    <dgm:pt modelId="{D7E9347B-1588-4581-B433-C55BDF9E9CE8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Administración</a:t>
          </a:r>
        </a:p>
      </dgm:t>
    </dgm:pt>
    <dgm:pt modelId="{13817A2E-D19F-4601-8D96-CA99D6A7CBBB}" type="parTrans" cxnId="{91ACC080-D095-48D4-AA2B-0A4EBDC85141}">
      <dgm:prSet/>
      <dgm:spPr/>
      <dgm:t>
        <a:bodyPr/>
        <a:lstStyle/>
        <a:p>
          <a:endParaRPr lang="es-EC"/>
        </a:p>
      </dgm:t>
    </dgm:pt>
    <dgm:pt modelId="{90D18121-8B9A-452D-9226-85B98DA54E16}" type="sibTrans" cxnId="{91ACC080-D095-48D4-AA2B-0A4EBDC85141}">
      <dgm:prSet/>
      <dgm:spPr/>
      <dgm:t>
        <a:bodyPr/>
        <a:lstStyle/>
        <a:p>
          <a:endParaRPr lang="es-EC"/>
        </a:p>
      </dgm:t>
    </dgm:pt>
    <dgm:pt modelId="{3B195049-9159-4259-ABF5-1DC43BF5782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Unidades de control</a:t>
          </a:r>
        </a:p>
      </dgm:t>
    </dgm:pt>
    <dgm:pt modelId="{5B1EDA29-85A8-4803-B2B9-812DDDD4F007}" type="parTrans" cxnId="{A2F83158-F931-4909-AD44-FAC15E25D678}">
      <dgm:prSet/>
      <dgm:spPr/>
      <dgm:t>
        <a:bodyPr/>
        <a:lstStyle/>
        <a:p>
          <a:endParaRPr lang="es-EC"/>
        </a:p>
      </dgm:t>
    </dgm:pt>
    <dgm:pt modelId="{6297B50B-C97D-45C5-BAF4-7F2CAAC02031}" type="sibTrans" cxnId="{A2F83158-F931-4909-AD44-FAC15E25D678}">
      <dgm:prSet/>
      <dgm:spPr/>
      <dgm:t>
        <a:bodyPr/>
        <a:lstStyle/>
        <a:p>
          <a:endParaRPr lang="es-EC"/>
        </a:p>
      </dgm:t>
    </dgm:pt>
    <dgm:pt modelId="{A85AFCC7-F50E-49CA-A01C-12A6DAE63DE9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Políticas cumplan con las necesidades y expectativas de los stakeholders</a:t>
          </a:r>
        </a:p>
      </dgm:t>
    </dgm:pt>
    <dgm:pt modelId="{D35E39AD-0BE5-494E-A563-8D0A9EDCFAD4}" type="parTrans" cxnId="{BABA28E0-390D-40D7-912C-35DAC5E11A4B}">
      <dgm:prSet/>
      <dgm:spPr/>
      <dgm:t>
        <a:bodyPr/>
        <a:lstStyle/>
        <a:p>
          <a:endParaRPr lang="es-EC"/>
        </a:p>
      </dgm:t>
    </dgm:pt>
    <dgm:pt modelId="{C008621B-B42C-40BC-8910-B097AA4AA154}" type="sibTrans" cxnId="{BABA28E0-390D-40D7-912C-35DAC5E11A4B}">
      <dgm:prSet/>
      <dgm:spPr/>
      <dgm:t>
        <a:bodyPr/>
        <a:lstStyle/>
        <a:p>
          <a:endParaRPr lang="es-EC"/>
        </a:p>
      </dgm:t>
    </dgm:pt>
    <dgm:pt modelId="{5B2525BD-8922-42CE-8F58-B27396A8FDC7}">
      <dgm:prSet/>
      <dgm:spPr/>
      <dgm:t>
        <a:bodyPr/>
        <a:lstStyle/>
        <a:p>
          <a:r>
            <a:rPr lang="es-EC" dirty="0"/>
            <a:t>Consejo debe garantizar que se mantenga una estrategia sostenible centrada en el desempeño y valor a largo plazo</a:t>
          </a:r>
        </a:p>
      </dgm:t>
    </dgm:pt>
    <dgm:pt modelId="{C10CDF2F-DAA3-45ED-8DD0-F946A87FBBA3}" type="parTrans" cxnId="{2436864E-9F78-446E-BE3A-5DE3B5391094}">
      <dgm:prSet/>
      <dgm:spPr/>
      <dgm:t>
        <a:bodyPr/>
        <a:lstStyle/>
        <a:p>
          <a:endParaRPr lang="es-EC"/>
        </a:p>
      </dgm:t>
    </dgm:pt>
    <dgm:pt modelId="{BEF39B90-A226-476D-AA10-99670C6DABAF}" type="sibTrans" cxnId="{2436864E-9F78-446E-BE3A-5DE3B5391094}">
      <dgm:prSet/>
      <dgm:spPr/>
      <dgm:t>
        <a:bodyPr/>
        <a:lstStyle/>
        <a:p>
          <a:endParaRPr lang="es-EC"/>
        </a:p>
      </dgm:t>
    </dgm:pt>
    <dgm:pt modelId="{94059536-894F-490F-9ED0-BAA0EFB7125A}" type="pres">
      <dgm:prSet presAssocID="{BA679C13-1517-453D-8469-5FE514D84572}" presName="Name0" presStyleCnt="0">
        <dgm:presLayoutVars>
          <dgm:dir/>
          <dgm:animLvl val="lvl"/>
          <dgm:resizeHandles val="exact"/>
        </dgm:presLayoutVars>
      </dgm:prSet>
      <dgm:spPr/>
    </dgm:pt>
    <dgm:pt modelId="{A7961C4A-C2C6-4B08-96E2-A15E2CEE9F75}" type="pres">
      <dgm:prSet presAssocID="{0161DBDB-9FCC-4804-B864-DBF91D3E7E26}" presName="composite" presStyleCnt="0"/>
      <dgm:spPr/>
    </dgm:pt>
    <dgm:pt modelId="{BF155B7E-7461-48E4-A247-4257557BFF08}" type="pres">
      <dgm:prSet presAssocID="{0161DBDB-9FCC-4804-B864-DBF91D3E7E2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EC42055-272D-452E-A39A-ACF3725D93A9}" type="pres">
      <dgm:prSet presAssocID="{0161DBDB-9FCC-4804-B864-DBF91D3E7E26}" presName="desTx" presStyleLbl="alignAccFollowNode1" presStyleIdx="0" presStyleCnt="4">
        <dgm:presLayoutVars>
          <dgm:bulletEnabled val="1"/>
        </dgm:presLayoutVars>
      </dgm:prSet>
      <dgm:spPr/>
    </dgm:pt>
    <dgm:pt modelId="{8E1097DF-CC37-4868-A8C3-195497A35CE9}" type="pres">
      <dgm:prSet presAssocID="{B2BE0F94-A00F-4E30-AA66-EE94E23594CF}" presName="space" presStyleCnt="0"/>
      <dgm:spPr/>
    </dgm:pt>
    <dgm:pt modelId="{A852228D-BE31-4273-A92E-56A9589EFD16}" type="pres">
      <dgm:prSet presAssocID="{E5D6ABAC-40F4-47CB-A940-D2FE3FA307D6}" presName="composite" presStyleCnt="0"/>
      <dgm:spPr/>
    </dgm:pt>
    <dgm:pt modelId="{A45519D1-D869-4A40-88F1-CF185A97F92D}" type="pres">
      <dgm:prSet presAssocID="{E5D6ABAC-40F4-47CB-A940-D2FE3FA307D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094172D-C8FC-4C22-B0C5-F9EEE387BF31}" type="pres">
      <dgm:prSet presAssocID="{E5D6ABAC-40F4-47CB-A940-D2FE3FA307D6}" presName="desTx" presStyleLbl="alignAccFollowNode1" presStyleIdx="1" presStyleCnt="4">
        <dgm:presLayoutVars>
          <dgm:bulletEnabled val="1"/>
        </dgm:presLayoutVars>
      </dgm:prSet>
      <dgm:spPr/>
    </dgm:pt>
    <dgm:pt modelId="{90D6C197-7875-4082-81DF-0DCFB9293C23}" type="pres">
      <dgm:prSet presAssocID="{0763F790-EA53-4013-B802-57C906C28377}" presName="space" presStyleCnt="0"/>
      <dgm:spPr/>
    </dgm:pt>
    <dgm:pt modelId="{782AB043-D228-4027-887D-C4DDCFF16CD5}" type="pres">
      <dgm:prSet presAssocID="{A9576E83-B5A2-4B17-9242-2781E9D09DD0}" presName="composite" presStyleCnt="0"/>
      <dgm:spPr/>
    </dgm:pt>
    <dgm:pt modelId="{568DE27F-ED04-47D3-AD58-9E9817FD2FCE}" type="pres">
      <dgm:prSet presAssocID="{A9576E83-B5A2-4B17-9242-2781E9D09DD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3F768F8-DC78-4148-9937-AFFE24AEE10B}" type="pres">
      <dgm:prSet presAssocID="{A9576E83-B5A2-4B17-9242-2781E9D09DD0}" presName="desTx" presStyleLbl="alignAccFollowNode1" presStyleIdx="2" presStyleCnt="4">
        <dgm:presLayoutVars>
          <dgm:bulletEnabled val="1"/>
        </dgm:presLayoutVars>
      </dgm:prSet>
      <dgm:spPr/>
    </dgm:pt>
    <dgm:pt modelId="{3C474DD9-0CC1-49B0-9F01-AE16E202B0DC}" type="pres">
      <dgm:prSet presAssocID="{84CB834F-ECC0-43E4-9B5F-97948FB219D6}" presName="space" presStyleCnt="0"/>
      <dgm:spPr/>
    </dgm:pt>
    <dgm:pt modelId="{2C8D3664-7CA8-49E7-BFAE-ACB3C8E2301B}" type="pres">
      <dgm:prSet presAssocID="{86F23C9D-55FB-4393-A7D9-F24990A57442}" presName="composite" presStyleCnt="0"/>
      <dgm:spPr/>
    </dgm:pt>
    <dgm:pt modelId="{A9EC46EB-2620-4609-B288-319A46F8457F}" type="pres">
      <dgm:prSet presAssocID="{86F23C9D-55FB-4393-A7D9-F24990A5744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F9C35AC-B33A-4159-A391-2A638812F0C7}" type="pres">
      <dgm:prSet presAssocID="{86F23C9D-55FB-4393-A7D9-F24990A5744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B0E3612-EB00-4846-964E-3C5EE7E8807F}" srcId="{BA679C13-1517-453D-8469-5FE514D84572}" destId="{E5D6ABAC-40F4-47CB-A940-D2FE3FA307D6}" srcOrd="1" destOrd="0" parTransId="{FB0C1C03-C23D-4D8C-99D4-1FF75EC74AAA}" sibTransId="{0763F790-EA53-4013-B802-57C906C28377}"/>
    <dgm:cxn modelId="{F273861A-3137-4C1B-AD8B-70A6C2A27500}" srcId="{BA679C13-1517-453D-8469-5FE514D84572}" destId="{A9576E83-B5A2-4B17-9242-2781E9D09DD0}" srcOrd="2" destOrd="0" parTransId="{CF926A99-A778-4528-BEAB-CD67D00749F2}" sibTransId="{84CB834F-ECC0-43E4-9B5F-97948FB219D6}"/>
    <dgm:cxn modelId="{55A2B125-A1D1-406B-B8B7-EFD4C5CEA923}" srcId="{E5D6ABAC-40F4-47CB-A940-D2FE3FA307D6}" destId="{6FD7B0EC-D766-480F-B7DA-7541004599BA}" srcOrd="0" destOrd="0" parTransId="{3D8BE73E-9CC7-430A-BE26-66778692C21F}" sibTransId="{05DFDCBE-E329-47BE-8BB9-EF7AEC26B7E4}"/>
    <dgm:cxn modelId="{A134C960-9C6E-4292-A37D-15EF807129CE}" type="presOf" srcId="{E5D6ABAC-40F4-47CB-A940-D2FE3FA307D6}" destId="{A45519D1-D869-4A40-88F1-CF185A97F92D}" srcOrd="0" destOrd="0" presId="urn:microsoft.com/office/officeart/2005/8/layout/hList1"/>
    <dgm:cxn modelId="{1FD7F660-FD58-41AB-B277-761C3D915A93}" type="presOf" srcId="{6FD7B0EC-D766-480F-B7DA-7541004599BA}" destId="{A094172D-C8FC-4C22-B0C5-F9EEE387BF31}" srcOrd="0" destOrd="0" presId="urn:microsoft.com/office/officeart/2005/8/layout/hList1"/>
    <dgm:cxn modelId="{2436864E-9F78-446E-BE3A-5DE3B5391094}" srcId="{86F23C9D-55FB-4393-A7D9-F24990A57442}" destId="{5B2525BD-8922-42CE-8F58-B27396A8FDC7}" srcOrd="0" destOrd="0" parTransId="{C10CDF2F-DAA3-45ED-8DD0-F946A87FBBA3}" sibTransId="{BEF39B90-A226-476D-AA10-99670C6DABAF}"/>
    <dgm:cxn modelId="{1F7EC052-3D33-4E96-9959-0CA82872A695}" type="presOf" srcId="{A85AFCC7-F50E-49CA-A01C-12A6DAE63DE9}" destId="{A094172D-C8FC-4C22-B0C5-F9EEE387BF31}" srcOrd="0" destOrd="1" presId="urn:microsoft.com/office/officeart/2005/8/layout/hList1"/>
    <dgm:cxn modelId="{47848853-E3C7-41AF-9ACD-CC508D3C6C6A}" srcId="{BA679C13-1517-453D-8469-5FE514D84572}" destId="{86F23C9D-55FB-4393-A7D9-F24990A57442}" srcOrd="3" destOrd="0" parTransId="{C4679E22-CDBA-40EB-9EA8-B97AA3E37C93}" sibTransId="{3AF92FF6-8E42-426F-844A-699799462A26}"/>
    <dgm:cxn modelId="{E1096154-8F80-44F3-A5AE-E1AD79B6A6A1}" srcId="{BA679C13-1517-453D-8469-5FE514D84572}" destId="{0161DBDB-9FCC-4804-B864-DBF91D3E7E26}" srcOrd="0" destOrd="0" parTransId="{9AFAF144-4AFA-440E-AF6E-376BCBE4C096}" sibTransId="{B2BE0F94-A00F-4E30-AA66-EE94E23594CF}"/>
    <dgm:cxn modelId="{CADFF477-498C-405C-81C3-820BF2A14AF7}" type="presOf" srcId="{9EE545DF-F363-478C-A20C-2873520FB223}" destId="{EEC42055-272D-452E-A39A-ACF3725D93A9}" srcOrd="0" destOrd="1" presId="urn:microsoft.com/office/officeart/2005/8/layout/hList1"/>
    <dgm:cxn modelId="{A2F83158-F931-4909-AD44-FAC15E25D678}" srcId="{0161DBDB-9FCC-4804-B864-DBF91D3E7E26}" destId="{3B195049-9159-4259-ABF5-1DC43BF5782D}" srcOrd="3" destOrd="0" parTransId="{5B1EDA29-85A8-4803-B2B9-812DDDD4F007}" sibTransId="{6297B50B-C97D-45C5-BAF4-7F2CAAC02031}"/>
    <dgm:cxn modelId="{91ACC080-D095-48D4-AA2B-0A4EBDC85141}" srcId="{0161DBDB-9FCC-4804-B864-DBF91D3E7E26}" destId="{D7E9347B-1588-4581-B433-C55BDF9E9CE8}" srcOrd="2" destOrd="0" parTransId="{13817A2E-D19F-4601-8D96-CA99D6A7CBBB}" sibTransId="{90D18121-8B9A-452D-9226-85B98DA54E16}"/>
    <dgm:cxn modelId="{DC60688B-F80B-43AF-9542-35038F22E1E1}" type="presOf" srcId="{A9576E83-B5A2-4B17-9242-2781E9D09DD0}" destId="{568DE27F-ED04-47D3-AD58-9E9817FD2FCE}" srcOrd="0" destOrd="0" presId="urn:microsoft.com/office/officeart/2005/8/layout/hList1"/>
    <dgm:cxn modelId="{53DAD69D-1A5E-43C7-B8DF-C742B32229D5}" srcId="{0161DBDB-9FCC-4804-B864-DBF91D3E7E26}" destId="{79E17A55-1C85-4EB7-9E0D-199F3755A2F0}" srcOrd="0" destOrd="0" parTransId="{AF2AF81F-DED2-4509-BD8C-AE716FD88043}" sibTransId="{526D07CD-8D62-413E-ABC8-B256E003F203}"/>
    <dgm:cxn modelId="{7162EEB1-AD5A-4711-BE2E-B4E7C5A4EC72}" srcId="{A9576E83-B5A2-4B17-9242-2781E9D09DD0}" destId="{876C7953-0026-4A3C-83B5-34D38BB38381}" srcOrd="0" destOrd="0" parTransId="{940E9242-07D5-4C5D-A095-806B21D1D982}" sibTransId="{BC632143-0F32-4CDB-8DC8-26F60142072D}"/>
    <dgm:cxn modelId="{0D31C5C1-0928-452F-B072-6C719D297279}" type="presOf" srcId="{0161DBDB-9FCC-4804-B864-DBF91D3E7E26}" destId="{BF155B7E-7461-48E4-A247-4257557BFF08}" srcOrd="0" destOrd="0" presId="urn:microsoft.com/office/officeart/2005/8/layout/hList1"/>
    <dgm:cxn modelId="{A6B7ACC7-D7BD-4146-B176-B12504D0C419}" srcId="{0161DBDB-9FCC-4804-B864-DBF91D3E7E26}" destId="{9EE545DF-F363-478C-A20C-2873520FB223}" srcOrd="1" destOrd="0" parTransId="{46C126BF-4FF5-49CF-9567-37E3E7CF7E37}" sibTransId="{47CFEC5B-AAFC-4533-8908-6937A3FC893F}"/>
    <dgm:cxn modelId="{CBE99CC9-0AF0-4D13-BE0F-C29E7E70288E}" type="presOf" srcId="{0DE99317-6AD0-47DD-B04B-19C339349344}" destId="{83F768F8-DC78-4148-9937-AFFE24AEE10B}" srcOrd="0" destOrd="1" presId="urn:microsoft.com/office/officeart/2005/8/layout/hList1"/>
    <dgm:cxn modelId="{A57BD6D5-6946-4ADF-A5ED-C5D25ADAD100}" type="presOf" srcId="{5B2525BD-8922-42CE-8F58-B27396A8FDC7}" destId="{1F9C35AC-B33A-4159-A391-2A638812F0C7}" srcOrd="0" destOrd="0" presId="urn:microsoft.com/office/officeart/2005/8/layout/hList1"/>
    <dgm:cxn modelId="{FEB65FD7-48DE-411F-8565-4EA10A8C5030}" type="presOf" srcId="{876C7953-0026-4A3C-83B5-34D38BB38381}" destId="{83F768F8-DC78-4148-9937-AFFE24AEE10B}" srcOrd="0" destOrd="0" presId="urn:microsoft.com/office/officeart/2005/8/layout/hList1"/>
    <dgm:cxn modelId="{9C4F83DA-09DF-47FA-93A0-D24B13D3AA98}" type="presOf" srcId="{BA679C13-1517-453D-8469-5FE514D84572}" destId="{94059536-894F-490F-9ED0-BAA0EFB7125A}" srcOrd="0" destOrd="0" presId="urn:microsoft.com/office/officeart/2005/8/layout/hList1"/>
    <dgm:cxn modelId="{BABA28E0-390D-40D7-912C-35DAC5E11A4B}" srcId="{E5D6ABAC-40F4-47CB-A940-D2FE3FA307D6}" destId="{A85AFCC7-F50E-49CA-A01C-12A6DAE63DE9}" srcOrd="1" destOrd="0" parTransId="{D35E39AD-0BE5-494E-A563-8D0A9EDCFAD4}" sibTransId="{C008621B-B42C-40BC-8910-B097AA4AA154}"/>
    <dgm:cxn modelId="{617510E4-02E8-4E5C-9375-2FA8BCCCC103}" type="presOf" srcId="{86F23C9D-55FB-4393-A7D9-F24990A57442}" destId="{A9EC46EB-2620-4609-B288-319A46F8457F}" srcOrd="0" destOrd="0" presId="urn:microsoft.com/office/officeart/2005/8/layout/hList1"/>
    <dgm:cxn modelId="{FE1869EC-5122-46A4-A035-D681590E48DC}" srcId="{A9576E83-B5A2-4B17-9242-2781E9D09DD0}" destId="{0DE99317-6AD0-47DD-B04B-19C339349344}" srcOrd="1" destOrd="0" parTransId="{9C0A4FC7-8FB3-49F6-BC93-89C6457849D6}" sibTransId="{3CA37001-A916-435B-8508-09F230DAB75D}"/>
    <dgm:cxn modelId="{797412F6-7BBD-4CF3-BF31-314A18123AAF}" type="presOf" srcId="{3B195049-9159-4259-ABF5-1DC43BF5782D}" destId="{EEC42055-272D-452E-A39A-ACF3725D93A9}" srcOrd="0" destOrd="3" presId="urn:microsoft.com/office/officeart/2005/8/layout/hList1"/>
    <dgm:cxn modelId="{2EFC46F7-7670-40C6-BD5E-9FE0FC5F1879}" type="presOf" srcId="{D7E9347B-1588-4581-B433-C55BDF9E9CE8}" destId="{EEC42055-272D-452E-A39A-ACF3725D93A9}" srcOrd="0" destOrd="2" presId="urn:microsoft.com/office/officeart/2005/8/layout/hList1"/>
    <dgm:cxn modelId="{677117FA-0934-4A36-888E-91D991DCAEBC}" type="presOf" srcId="{79E17A55-1C85-4EB7-9E0D-199F3755A2F0}" destId="{EEC42055-272D-452E-A39A-ACF3725D93A9}" srcOrd="0" destOrd="0" presId="urn:microsoft.com/office/officeart/2005/8/layout/hList1"/>
    <dgm:cxn modelId="{E55EA56A-9BF3-44C5-85A8-1799D9748558}" type="presParOf" srcId="{94059536-894F-490F-9ED0-BAA0EFB7125A}" destId="{A7961C4A-C2C6-4B08-96E2-A15E2CEE9F75}" srcOrd="0" destOrd="0" presId="urn:microsoft.com/office/officeart/2005/8/layout/hList1"/>
    <dgm:cxn modelId="{03418E32-9B46-4CE3-8871-EFE72F52B9A8}" type="presParOf" srcId="{A7961C4A-C2C6-4B08-96E2-A15E2CEE9F75}" destId="{BF155B7E-7461-48E4-A247-4257557BFF08}" srcOrd="0" destOrd="0" presId="urn:microsoft.com/office/officeart/2005/8/layout/hList1"/>
    <dgm:cxn modelId="{DA4B534E-6746-43F7-9D04-08F4CA4DEABD}" type="presParOf" srcId="{A7961C4A-C2C6-4B08-96E2-A15E2CEE9F75}" destId="{EEC42055-272D-452E-A39A-ACF3725D93A9}" srcOrd="1" destOrd="0" presId="urn:microsoft.com/office/officeart/2005/8/layout/hList1"/>
    <dgm:cxn modelId="{4FBE72CF-C543-40D8-A647-0DCE17DC4F63}" type="presParOf" srcId="{94059536-894F-490F-9ED0-BAA0EFB7125A}" destId="{8E1097DF-CC37-4868-A8C3-195497A35CE9}" srcOrd="1" destOrd="0" presId="urn:microsoft.com/office/officeart/2005/8/layout/hList1"/>
    <dgm:cxn modelId="{4FFA6780-A089-4EBB-98A5-D9477A38ADB0}" type="presParOf" srcId="{94059536-894F-490F-9ED0-BAA0EFB7125A}" destId="{A852228D-BE31-4273-A92E-56A9589EFD16}" srcOrd="2" destOrd="0" presId="urn:microsoft.com/office/officeart/2005/8/layout/hList1"/>
    <dgm:cxn modelId="{EBAF8D90-686E-4DBD-81B0-D3EF223C22C4}" type="presParOf" srcId="{A852228D-BE31-4273-A92E-56A9589EFD16}" destId="{A45519D1-D869-4A40-88F1-CF185A97F92D}" srcOrd="0" destOrd="0" presId="urn:microsoft.com/office/officeart/2005/8/layout/hList1"/>
    <dgm:cxn modelId="{FADD53C7-AD23-4F7E-A4A1-02779AECD1C8}" type="presParOf" srcId="{A852228D-BE31-4273-A92E-56A9589EFD16}" destId="{A094172D-C8FC-4C22-B0C5-F9EEE387BF31}" srcOrd="1" destOrd="0" presId="urn:microsoft.com/office/officeart/2005/8/layout/hList1"/>
    <dgm:cxn modelId="{5F4C229A-AB8B-4737-B53B-10CF004F1D95}" type="presParOf" srcId="{94059536-894F-490F-9ED0-BAA0EFB7125A}" destId="{90D6C197-7875-4082-81DF-0DCFB9293C23}" srcOrd="3" destOrd="0" presId="urn:microsoft.com/office/officeart/2005/8/layout/hList1"/>
    <dgm:cxn modelId="{2658851C-1963-4DB7-BBC9-357A0878057F}" type="presParOf" srcId="{94059536-894F-490F-9ED0-BAA0EFB7125A}" destId="{782AB043-D228-4027-887D-C4DDCFF16CD5}" srcOrd="4" destOrd="0" presId="urn:microsoft.com/office/officeart/2005/8/layout/hList1"/>
    <dgm:cxn modelId="{96576D9A-064D-48AE-9F7D-1F0BAA223505}" type="presParOf" srcId="{782AB043-D228-4027-887D-C4DDCFF16CD5}" destId="{568DE27F-ED04-47D3-AD58-9E9817FD2FCE}" srcOrd="0" destOrd="0" presId="urn:microsoft.com/office/officeart/2005/8/layout/hList1"/>
    <dgm:cxn modelId="{16CCDEBF-103F-4729-A998-DB652B9EAEA0}" type="presParOf" srcId="{782AB043-D228-4027-887D-C4DDCFF16CD5}" destId="{83F768F8-DC78-4148-9937-AFFE24AEE10B}" srcOrd="1" destOrd="0" presId="urn:microsoft.com/office/officeart/2005/8/layout/hList1"/>
    <dgm:cxn modelId="{B8E0FEF0-D25B-49F7-B525-51ACD5284BD6}" type="presParOf" srcId="{94059536-894F-490F-9ED0-BAA0EFB7125A}" destId="{3C474DD9-0CC1-49B0-9F01-AE16E202B0DC}" srcOrd="5" destOrd="0" presId="urn:microsoft.com/office/officeart/2005/8/layout/hList1"/>
    <dgm:cxn modelId="{783F9BC8-2F21-46A4-A19D-CEF574C2C28F}" type="presParOf" srcId="{94059536-894F-490F-9ED0-BAA0EFB7125A}" destId="{2C8D3664-7CA8-49E7-BFAE-ACB3C8E2301B}" srcOrd="6" destOrd="0" presId="urn:microsoft.com/office/officeart/2005/8/layout/hList1"/>
    <dgm:cxn modelId="{F22918A4-1047-4EB0-81CD-140AB0073872}" type="presParOf" srcId="{2C8D3664-7CA8-49E7-BFAE-ACB3C8E2301B}" destId="{A9EC46EB-2620-4609-B288-319A46F8457F}" srcOrd="0" destOrd="0" presId="urn:microsoft.com/office/officeart/2005/8/layout/hList1"/>
    <dgm:cxn modelId="{371FFD10-7F03-499F-AA52-E238CB731433}" type="presParOf" srcId="{2C8D3664-7CA8-49E7-BFAE-ACB3C8E2301B}" destId="{1F9C35AC-B33A-4159-A391-2A638812F0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679C13-1517-453D-8469-5FE514D845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161DBDB-9FCC-4804-B864-DBF91D3E7E26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Principio 5</a:t>
          </a:r>
        </a:p>
      </dgm:t>
    </dgm:pt>
    <dgm:pt modelId="{9AFAF144-4AFA-440E-AF6E-376BCBE4C096}" type="parTrans" cxnId="{E1096154-8F80-44F3-A5AE-E1AD79B6A6A1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B2BE0F94-A00F-4E30-AA66-EE94E23594CF}" type="sibTrans" cxnId="{E1096154-8F80-44F3-A5AE-E1AD79B6A6A1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79E17A55-1C85-4EB7-9E0D-199F3755A2F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800" dirty="0">
              <a:solidFill>
                <a:schemeClr val="tx1"/>
              </a:solidFill>
            </a:rPr>
            <a:t>El consejo garantiza que la cultura de la empresa sea saludable, debe supervisarse y ser evaluada regularmente.</a:t>
          </a:r>
        </a:p>
      </dgm:t>
    </dgm:pt>
    <dgm:pt modelId="{AF2AF81F-DED2-4509-BD8C-AE716FD88043}" type="parTrans" cxnId="{53DAD69D-1A5E-43C7-B8DF-C742B32229D5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526D07CD-8D62-413E-ABC8-B256E003F203}" type="sibTrans" cxnId="{53DAD69D-1A5E-43C7-B8DF-C742B32229D5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E5D6ABAC-40F4-47CB-A940-D2FE3FA307D6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Principio 6</a:t>
          </a:r>
        </a:p>
      </dgm:t>
    </dgm:pt>
    <dgm:pt modelId="{FB0C1C03-C23D-4D8C-99D4-1FF75EC74AAA}" type="parTrans" cxnId="{7B0E3612-EB00-4846-964E-3C5EE7E8807F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0763F790-EA53-4013-B802-57C906C28377}" type="sibTrans" cxnId="{7B0E3612-EB00-4846-964E-3C5EE7E8807F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6FD7B0EC-D766-480F-B7DA-7541004599BA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El consejo debe garantizar que las estructuras y procedimientos existan y estén bien gobernadas</a:t>
          </a:r>
        </a:p>
      </dgm:t>
    </dgm:pt>
    <dgm:pt modelId="{3D8BE73E-9CC7-430A-BE26-66778692C21F}" type="parTrans" cxnId="{55A2B125-A1D1-406B-B8B7-EFD4C5CEA923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05DFDCBE-E329-47BE-8BB9-EF7AEC26B7E4}" type="sibTrans" cxnId="{55A2B125-A1D1-406B-B8B7-EFD4C5CEA923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A9576E83-B5A2-4B17-9242-2781E9D09DD0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Principio 7</a:t>
          </a:r>
        </a:p>
      </dgm:t>
    </dgm:pt>
    <dgm:pt modelId="{CF926A99-A778-4528-BEAB-CD67D00749F2}" type="parTrans" cxnId="{F273861A-3137-4C1B-AD8B-70A6C2A27500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84CB834F-ECC0-43E4-9B5F-97948FB219D6}" type="sibTrans" cxnId="{F273861A-3137-4C1B-AD8B-70A6C2A27500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876C7953-0026-4A3C-83B5-34D38BB38381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El consejo debe garantizar que las revelaciones corporativas sean transparentes y precisas</a:t>
          </a:r>
        </a:p>
      </dgm:t>
    </dgm:pt>
    <dgm:pt modelId="{940E9242-07D5-4C5D-A095-806B21D1D982}" type="parTrans" cxnId="{7162EEB1-AD5A-4711-BE2E-B4E7C5A4EC72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BC632143-0F32-4CDB-8DC8-26F60142072D}" type="sibTrans" cxnId="{7162EEB1-AD5A-4711-BE2E-B4E7C5A4EC72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86F23C9D-55FB-4393-A7D9-F24990A57442}">
      <dgm:prSet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Principio 8</a:t>
          </a:r>
        </a:p>
      </dgm:t>
    </dgm:pt>
    <dgm:pt modelId="{C4679E22-CDBA-40EB-9EA8-B97AA3E37C93}" type="parTrans" cxnId="{47848853-E3C7-41AF-9ACD-CC508D3C6C6A}">
      <dgm:prSet/>
      <dgm:spPr/>
      <dgm:t>
        <a:bodyPr/>
        <a:lstStyle/>
        <a:p>
          <a:endParaRPr lang="es-EC" sz="1800"/>
        </a:p>
      </dgm:t>
    </dgm:pt>
    <dgm:pt modelId="{3AF92FF6-8E42-426F-844A-699799462A26}" type="sibTrans" cxnId="{47848853-E3C7-41AF-9ACD-CC508D3C6C6A}">
      <dgm:prSet/>
      <dgm:spPr/>
      <dgm:t>
        <a:bodyPr/>
        <a:lstStyle/>
        <a:p>
          <a:endParaRPr lang="es-EC" sz="1800"/>
        </a:p>
      </dgm:t>
    </dgm:pt>
    <dgm:pt modelId="{5B2525BD-8922-42CE-8F58-B27396A8FDC7}">
      <dgm:prSet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Empresas deben ser decididas y transparentes al seleccionar y describir sus políticas y procedimientos clave relacionados con el gobierno corporativo.</a:t>
          </a:r>
          <a:endParaRPr lang="es-EC" sz="1800" dirty="0"/>
        </a:p>
      </dgm:t>
    </dgm:pt>
    <dgm:pt modelId="{C10CDF2F-DAA3-45ED-8DD0-F946A87FBBA3}" type="parTrans" cxnId="{2436864E-9F78-446E-BE3A-5DE3B5391094}">
      <dgm:prSet/>
      <dgm:spPr/>
      <dgm:t>
        <a:bodyPr/>
        <a:lstStyle/>
        <a:p>
          <a:endParaRPr lang="es-EC" sz="1800"/>
        </a:p>
      </dgm:t>
    </dgm:pt>
    <dgm:pt modelId="{BEF39B90-A226-476D-AA10-99670C6DABAF}" type="sibTrans" cxnId="{2436864E-9F78-446E-BE3A-5DE3B5391094}">
      <dgm:prSet/>
      <dgm:spPr/>
      <dgm:t>
        <a:bodyPr/>
        <a:lstStyle/>
        <a:p>
          <a:endParaRPr lang="es-EC" sz="1800"/>
        </a:p>
      </dgm:t>
    </dgm:pt>
    <dgm:pt modelId="{2109555E-AFDA-456F-9347-E78A31D8EB09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800" dirty="0">
              <a:solidFill>
                <a:schemeClr val="tx1"/>
              </a:solidFill>
            </a:rPr>
            <a:t>Corregir los objetivos y la cultura corporativos no alineados.</a:t>
          </a:r>
        </a:p>
      </dgm:t>
    </dgm:pt>
    <dgm:pt modelId="{DBE17031-5B0F-43D7-B1C5-7C3578120DB7}" type="parTrans" cxnId="{BF49348A-C8A6-4725-A03E-9C61C6432090}">
      <dgm:prSet/>
      <dgm:spPr/>
      <dgm:t>
        <a:bodyPr/>
        <a:lstStyle/>
        <a:p>
          <a:endParaRPr lang="es-EC" sz="1800"/>
        </a:p>
      </dgm:t>
    </dgm:pt>
    <dgm:pt modelId="{50683A77-4CB8-42DE-BEE9-AED65C683859}" type="sibTrans" cxnId="{BF49348A-C8A6-4725-A03E-9C61C6432090}">
      <dgm:prSet/>
      <dgm:spPr/>
      <dgm:t>
        <a:bodyPr/>
        <a:lstStyle/>
        <a:p>
          <a:endParaRPr lang="es-EC" sz="1800"/>
        </a:p>
      </dgm:t>
    </dgm:pt>
    <dgm:pt modelId="{E584AE18-BB12-4B1F-9FE2-ECA4AB2F6FC6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La información debe ser oportuna, completa, relevante, precisa y confiable para realizar la supervisión de manera efectiva.</a:t>
          </a:r>
        </a:p>
      </dgm:t>
    </dgm:pt>
    <dgm:pt modelId="{657AEC93-C7FD-4FEB-9E0F-1E5113F26D95}" type="parTrans" cxnId="{EB31920E-E4AF-45CC-BF3E-A58254547B1A}">
      <dgm:prSet/>
      <dgm:spPr/>
      <dgm:t>
        <a:bodyPr/>
        <a:lstStyle/>
        <a:p>
          <a:endParaRPr lang="es-EC" sz="1800"/>
        </a:p>
      </dgm:t>
    </dgm:pt>
    <dgm:pt modelId="{285F5597-3870-443F-B59E-B68E081E0A17}" type="sibTrans" cxnId="{EB31920E-E4AF-45CC-BF3E-A58254547B1A}">
      <dgm:prSet/>
      <dgm:spPr/>
      <dgm:t>
        <a:bodyPr/>
        <a:lstStyle/>
        <a:p>
          <a:endParaRPr lang="es-EC" sz="1800"/>
        </a:p>
      </dgm:t>
    </dgm:pt>
    <dgm:pt modelId="{B83954B3-7CE5-462D-BF93-AE9CA38D6CAD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Cumplimiento de los requerimientos legales, las expectativas regulatorias y las normas éticas.</a:t>
          </a:r>
        </a:p>
      </dgm:t>
    </dgm:pt>
    <dgm:pt modelId="{6B5C7AB9-6200-43A5-A42E-610C378A0244}" type="parTrans" cxnId="{83D8D1CC-A67B-4BB9-A485-B8F64122D830}">
      <dgm:prSet/>
      <dgm:spPr/>
      <dgm:t>
        <a:bodyPr/>
        <a:lstStyle/>
        <a:p>
          <a:endParaRPr lang="es-EC" sz="1800"/>
        </a:p>
      </dgm:t>
    </dgm:pt>
    <dgm:pt modelId="{44D7A424-74BD-4D9D-9ECD-0AD396B0F0B8}" type="sibTrans" cxnId="{83D8D1CC-A67B-4BB9-A485-B8F64122D830}">
      <dgm:prSet/>
      <dgm:spPr/>
      <dgm:t>
        <a:bodyPr/>
        <a:lstStyle/>
        <a:p>
          <a:endParaRPr lang="es-EC" sz="1800"/>
        </a:p>
      </dgm:t>
    </dgm:pt>
    <dgm:pt modelId="{94059536-894F-490F-9ED0-BAA0EFB7125A}" type="pres">
      <dgm:prSet presAssocID="{BA679C13-1517-453D-8469-5FE514D84572}" presName="Name0" presStyleCnt="0">
        <dgm:presLayoutVars>
          <dgm:dir/>
          <dgm:animLvl val="lvl"/>
          <dgm:resizeHandles val="exact"/>
        </dgm:presLayoutVars>
      </dgm:prSet>
      <dgm:spPr/>
    </dgm:pt>
    <dgm:pt modelId="{A7961C4A-C2C6-4B08-96E2-A15E2CEE9F75}" type="pres">
      <dgm:prSet presAssocID="{0161DBDB-9FCC-4804-B864-DBF91D3E7E26}" presName="composite" presStyleCnt="0"/>
      <dgm:spPr/>
    </dgm:pt>
    <dgm:pt modelId="{BF155B7E-7461-48E4-A247-4257557BFF08}" type="pres">
      <dgm:prSet presAssocID="{0161DBDB-9FCC-4804-B864-DBF91D3E7E2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EC42055-272D-452E-A39A-ACF3725D93A9}" type="pres">
      <dgm:prSet presAssocID="{0161DBDB-9FCC-4804-B864-DBF91D3E7E26}" presName="desTx" presStyleLbl="alignAccFollowNode1" presStyleIdx="0" presStyleCnt="4">
        <dgm:presLayoutVars>
          <dgm:bulletEnabled val="1"/>
        </dgm:presLayoutVars>
      </dgm:prSet>
      <dgm:spPr/>
    </dgm:pt>
    <dgm:pt modelId="{8E1097DF-CC37-4868-A8C3-195497A35CE9}" type="pres">
      <dgm:prSet presAssocID="{B2BE0F94-A00F-4E30-AA66-EE94E23594CF}" presName="space" presStyleCnt="0"/>
      <dgm:spPr/>
    </dgm:pt>
    <dgm:pt modelId="{A852228D-BE31-4273-A92E-56A9589EFD16}" type="pres">
      <dgm:prSet presAssocID="{E5D6ABAC-40F4-47CB-A940-D2FE3FA307D6}" presName="composite" presStyleCnt="0"/>
      <dgm:spPr/>
    </dgm:pt>
    <dgm:pt modelId="{A45519D1-D869-4A40-88F1-CF185A97F92D}" type="pres">
      <dgm:prSet presAssocID="{E5D6ABAC-40F4-47CB-A940-D2FE3FA307D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094172D-C8FC-4C22-B0C5-F9EEE387BF31}" type="pres">
      <dgm:prSet presAssocID="{E5D6ABAC-40F4-47CB-A940-D2FE3FA307D6}" presName="desTx" presStyleLbl="alignAccFollowNode1" presStyleIdx="1" presStyleCnt="4">
        <dgm:presLayoutVars>
          <dgm:bulletEnabled val="1"/>
        </dgm:presLayoutVars>
      </dgm:prSet>
      <dgm:spPr/>
    </dgm:pt>
    <dgm:pt modelId="{90D6C197-7875-4082-81DF-0DCFB9293C23}" type="pres">
      <dgm:prSet presAssocID="{0763F790-EA53-4013-B802-57C906C28377}" presName="space" presStyleCnt="0"/>
      <dgm:spPr/>
    </dgm:pt>
    <dgm:pt modelId="{782AB043-D228-4027-887D-C4DDCFF16CD5}" type="pres">
      <dgm:prSet presAssocID="{A9576E83-B5A2-4B17-9242-2781E9D09DD0}" presName="composite" presStyleCnt="0"/>
      <dgm:spPr/>
    </dgm:pt>
    <dgm:pt modelId="{568DE27F-ED04-47D3-AD58-9E9817FD2FCE}" type="pres">
      <dgm:prSet presAssocID="{A9576E83-B5A2-4B17-9242-2781E9D09DD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3F768F8-DC78-4148-9937-AFFE24AEE10B}" type="pres">
      <dgm:prSet presAssocID="{A9576E83-B5A2-4B17-9242-2781E9D09DD0}" presName="desTx" presStyleLbl="alignAccFollowNode1" presStyleIdx="2" presStyleCnt="4">
        <dgm:presLayoutVars>
          <dgm:bulletEnabled val="1"/>
        </dgm:presLayoutVars>
      </dgm:prSet>
      <dgm:spPr/>
    </dgm:pt>
    <dgm:pt modelId="{3C474DD9-0CC1-49B0-9F01-AE16E202B0DC}" type="pres">
      <dgm:prSet presAssocID="{84CB834F-ECC0-43E4-9B5F-97948FB219D6}" presName="space" presStyleCnt="0"/>
      <dgm:spPr/>
    </dgm:pt>
    <dgm:pt modelId="{2C8D3664-7CA8-49E7-BFAE-ACB3C8E2301B}" type="pres">
      <dgm:prSet presAssocID="{86F23C9D-55FB-4393-A7D9-F24990A57442}" presName="composite" presStyleCnt="0"/>
      <dgm:spPr/>
    </dgm:pt>
    <dgm:pt modelId="{A9EC46EB-2620-4609-B288-319A46F8457F}" type="pres">
      <dgm:prSet presAssocID="{86F23C9D-55FB-4393-A7D9-F24990A5744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F9C35AC-B33A-4159-A391-2A638812F0C7}" type="pres">
      <dgm:prSet presAssocID="{86F23C9D-55FB-4393-A7D9-F24990A5744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B31920E-E4AF-45CC-BF3E-A58254547B1A}" srcId="{E5D6ABAC-40F4-47CB-A940-D2FE3FA307D6}" destId="{E584AE18-BB12-4B1F-9FE2-ECA4AB2F6FC6}" srcOrd="1" destOrd="0" parTransId="{657AEC93-C7FD-4FEB-9E0F-1E5113F26D95}" sibTransId="{285F5597-3870-443F-B59E-B68E081E0A17}"/>
    <dgm:cxn modelId="{7B0E3612-EB00-4846-964E-3C5EE7E8807F}" srcId="{BA679C13-1517-453D-8469-5FE514D84572}" destId="{E5D6ABAC-40F4-47CB-A940-D2FE3FA307D6}" srcOrd="1" destOrd="0" parTransId="{FB0C1C03-C23D-4D8C-99D4-1FF75EC74AAA}" sibTransId="{0763F790-EA53-4013-B802-57C906C28377}"/>
    <dgm:cxn modelId="{F273861A-3137-4C1B-AD8B-70A6C2A27500}" srcId="{BA679C13-1517-453D-8469-5FE514D84572}" destId="{A9576E83-B5A2-4B17-9242-2781E9D09DD0}" srcOrd="2" destOrd="0" parTransId="{CF926A99-A778-4528-BEAB-CD67D00749F2}" sibTransId="{84CB834F-ECC0-43E4-9B5F-97948FB219D6}"/>
    <dgm:cxn modelId="{55A2B125-A1D1-406B-B8B7-EFD4C5CEA923}" srcId="{E5D6ABAC-40F4-47CB-A940-D2FE3FA307D6}" destId="{6FD7B0EC-D766-480F-B7DA-7541004599BA}" srcOrd="0" destOrd="0" parTransId="{3D8BE73E-9CC7-430A-BE26-66778692C21F}" sibTransId="{05DFDCBE-E329-47BE-8BB9-EF7AEC26B7E4}"/>
    <dgm:cxn modelId="{A134C960-9C6E-4292-A37D-15EF807129CE}" type="presOf" srcId="{E5D6ABAC-40F4-47CB-A940-D2FE3FA307D6}" destId="{A45519D1-D869-4A40-88F1-CF185A97F92D}" srcOrd="0" destOrd="0" presId="urn:microsoft.com/office/officeart/2005/8/layout/hList1"/>
    <dgm:cxn modelId="{1FD7F660-FD58-41AB-B277-761C3D915A93}" type="presOf" srcId="{6FD7B0EC-D766-480F-B7DA-7541004599BA}" destId="{A094172D-C8FC-4C22-B0C5-F9EEE387BF31}" srcOrd="0" destOrd="0" presId="urn:microsoft.com/office/officeart/2005/8/layout/hList1"/>
    <dgm:cxn modelId="{D8C7C742-2644-497B-AD1E-B603F7170E98}" type="presOf" srcId="{B83954B3-7CE5-462D-BF93-AE9CA38D6CAD}" destId="{83F768F8-DC78-4148-9937-AFFE24AEE10B}" srcOrd="0" destOrd="1" presId="urn:microsoft.com/office/officeart/2005/8/layout/hList1"/>
    <dgm:cxn modelId="{2436864E-9F78-446E-BE3A-5DE3B5391094}" srcId="{86F23C9D-55FB-4393-A7D9-F24990A57442}" destId="{5B2525BD-8922-42CE-8F58-B27396A8FDC7}" srcOrd="0" destOrd="0" parTransId="{C10CDF2F-DAA3-45ED-8DD0-F946A87FBBA3}" sibTransId="{BEF39B90-A226-476D-AA10-99670C6DABAF}"/>
    <dgm:cxn modelId="{47848853-E3C7-41AF-9ACD-CC508D3C6C6A}" srcId="{BA679C13-1517-453D-8469-5FE514D84572}" destId="{86F23C9D-55FB-4393-A7D9-F24990A57442}" srcOrd="3" destOrd="0" parTransId="{C4679E22-CDBA-40EB-9EA8-B97AA3E37C93}" sibTransId="{3AF92FF6-8E42-426F-844A-699799462A26}"/>
    <dgm:cxn modelId="{E1096154-8F80-44F3-A5AE-E1AD79B6A6A1}" srcId="{BA679C13-1517-453D-8469-5FE514D84572}" destId="{0161DBDB-9FCC-4804-B864-DBF91D3E7E26}" srcOrd="0" destOrd="0" parTransId="{9AFAF144-4AFA-440E-AF6E-376BCBE4C096}" sibTransId="{B2BE0F94-A00F-4E30-AA66-EE94E23594CF}"/>
    <dgm:cxn modelId="{1BE2A85A-9F99-4050-9C3D-FD93CA361D04}" type="presOf" srcId="{E584AE18-BB12-4B1F-9FE2-ECA4AB2F6FC6}" destId="{A094172D-C8FC-4C22-B0C5-F9EEE387BF31}" srcOrd="0" destOrd="1" presId="urn:microsoft.com/office/officeart/2005/8/layout/hList1"/>
    <dgm:cxn modelId="{BF49348A-C8A6-4725-A03E-9C61C6432090}" srcId="{0161DBDB-9FCC-4804-B864-DBF91D3E7E26}" destId="{2109555E-AFDA-456F-9347-E78A31D8EB09}" srcOrd="1" destOrd="0" parTransId="{DBE17031-5B0F-43D7-B1C5-7C3578120DB7}" sibTransId="{50683A77-4CB8-42DE-BEE9-AED65C683859}"/>
    <dgm:cxn modelId="{DC60688B-F80B-43AF-9542-35038F22E1E1}" type="presOf" srcId="{A9576E83-B5A2-4B17-9242-2781E9D09DD0}" destId="{568DE27F-ED04-47D3-AD58-9E9817FD2FCE}" srcOrd="0" destOrd="0" presId="urn:microsoft.com/office/officeart/2005/8/layout/hList1"/>
    <dgm:cxn modelId="{53DAD69D-1A5E-43C7-B8DF-C742B32229D5}" srcId="{0161DBDB-9FCC-4804-B864-DBF91D3E7E26}" destId="{79E17A55-1C85-4EB7-9E0D-199F3755A2F0}" srcOrd="0" destOrd="0" parTransId="{AF2AF81F-DED2-4509-BD8C-AE716FD88043}" sibTransId="{526D07CD-8D62-413E-ABC8-B256E003F203}"/>
    <dgm:cxn modelId="{7162EEB1-AD5A-4711-BE2E-B4E7C5A4EC72}" srcId="{A9576E83-B5A2-4B17-9242-2781E9D09DD0}" destId="{876C7953-0026-4A3C-83B5-34D38BB38381}" srcOrd="0" destOrd="0" parTransId="{940E9242-07D5-4C5D-A095-806B21D1D982}" sibTransId="{BC632143-0F32-4CDB-8DC8-26F60142072D}"/>
    <dgm:cxn modelId="{0D31C5C1-0928-452F-B072-6C719D297279}" type="presOf" srcId="{0161DBDB-9FCC-4804-B864-DBF91D3E7E26}" destId="{BF155B7E-7461-48E4-A247-4257557BFF08}" srcOrd="0" destOrd="0" presId="urn:microsoft.com/office/officeart/2005/8/layout/hList1"/>
    <dgm:cxn modelId="{83D8D1CC-A67B-4BB9-A485-B8F64122D830}" srcId="{A9576E83-B5A2-4B17-9242-2781E9D09DD0}" destId="{B83954B3-7CE5-462D-BF93-AE9CA38D6CAD}" srcOrd="1" destOrd="0" parTransId="{6B5C7AB9-6200-43A5-A42E-610C378A0244}" sibTransId="{44D7A424-74BD-4D9D-9ECD-0AD396B0F0B8}"/>
    <dgm:cxn modelId="{A57BD6D5-6946-4ADF-A5ED-C5D25ADAD100}" type="presOf" srcId="{5B2525BD-8922-42CE-8F58-B27396A8FDC7}" destId="{1F9C35AC-B33A-4159-A391-2A638812F0C7}" srcOrd="0" destOrd="0" presId="urn:microsoft.com/office/officeart/2005/8/layout/hList1"/>
    <dgm:cxn modelId="{FEB65FD7-48DE-411F-8565-4EA10A8C5030}" type="presOf" srcId="{876C7953-0026-4A3C-83B5-34D38BB38381}" destId="{83F768F8-DC78-4148-9937-AFFE24AEE10B}" srcOrd="0" destOrd="0" presId="urn:microsoft.com/office/officeart/2005/8/layout/hList1"/>
    <dgm:cxn modelId="{9C4F83DA-09DF-47FA-93A0-D24B13D3AA98}" type="presOf" srcId="{BA679C13-1517-453D-8469-5FE514D84572}" destId="{94059536-894F-490F-9ED0-BAA0EFB7125A}" srcOrd="0" destOrd="0" presId="urn:microsoft.com/office/officeart/2005/8/layout/hList1"/>
    <dgm:cxn modelId="{A534B2E0-C297-470E-A1D4-A91F6718A58F}" type="presOf" srcId="{2109555E-AFDA-456F-9347-E78A31D8EB09}" destId="{EEC42055-272D-452E-A39A-ACF3725D93A9}" srcOrd="0" destOrd="1" presId="urn:microsoft.com/office/officeart/2005/8/layout/hList1"/>
    <dgm:cxn modelId="{617510E4-02E8-4E5C-9375-2FA8BCCCC103}" type="presOf" srcId="{86F23C9D-55FB-4393-A7D9-F24990A57442}" destId="{A9EC46EB-2620-4609-B288-319A46F8457F}" srcOrd="0" destOrd="0" presId="urn:microsoft.com/office/officeart/2005/8/layout/hList1"/>
    <dgm:cxn modelId="{677117FA-0934-4A36-888E-91D991DCAEBC}" type="presOf" srcId="{79E17A55-1C85-4EB7-9E0D-199F3755A2F0}" destId="{EEC42055-272D-452E-A39A-ACF3725D93A9}" srcOrd="0" destOrd="0" presId="urn:microsoft.com/office/officeart/2005/8/layout/hList1"/>
    <dgm:cxn modelId="{E55EA56A-9BF3-44C5-85A8-1799D9748558}" type="presParOf" srcId="{94059536-894F-490F-9ED0-BAA0EFB7125A}" destId="{A7961C4A-C2C6-4B08-96E2-A15E2CEE9F75}" srcOrd="0" destOrd="0" presId="urn:microsoft.com/office/officeart/2005/8/layout/hList1"/>
    <dgm:cxn modelId="{03418E32-9B46-4CE3-8871-EFE72F52B9A8}" type="presParOf" srcId="{A7961C4A-C2C6-4B08-96E2-A15E2CEE9F75}" destId="{BF155B7E-7461-48E4-A247-4257557BFF08}" srcOrd="0" destOrd="0" presId="urn:microsoft.com/office/officeart/2005/8/layout/hList1"/>
    <dgm:cxn modelId="{DA4B534E-6746-43F7-9D04-08F4CA4DEABD}" type="presParOf" srcId="{A7961C4A-C2C6-4B08-96E2-A15E2CEE9F75}" destId="{EEC42055-272D-452E-A39A-ACF3725D93A9}" srcOrd="1" destOrd="0" presId="urn:microsoft.com/office/officeart/2005/8/layout/hList1"/>
    <dgm:cxn modelId="{4FBE72CF-C543-40D8-A647-0DCE17DC4F63}" type="presParOf" srcId="{94059536-894F-490F-9ED0-BAA0EFB7125A}" destId="{8E1097DF-CC37-4868-A8C3-195497A35CE9}" srcOrd="1" destOrd="0" presId="urn:microsoft.com/office/officeart/2005/8/layout/hList1"/>
    <dgm:cxn modelId="{4FFA6780-A089-4EBB-98A5-D9477A38ADB0}" type="presParOf" srcId="{94059536-894F-490F-9ED0-BAA0EFB7125A}" destId="{A852228D-BE31-4273-A92E-56A9589EFD16}" srcOrd="2" destOrd="0" presId="urn:microsoft.com/office/officeart/2005/8/layout/hList1"/>
    <dgm:cxn modelId="{EBAF8D90-686E-4DBD-81B0-D3EF223C22C4}" type="presParOf" srcId="{A852228D-BE31-4273-A92E-56A9589EFD16}" destId="{A45519D1-D869-4A40-88F1-CF185A97F92D}" srcOrd="0" destOrd="0" presId="urn:microsoft.com/office/officeart/2005/8/layout/hList1"/>
    <dgm:cxn modelId="{FADD53C7-AD23-4F7E-A4A1-02779AECD1C8}" type="presParOf" srcId="{A852228D-BE31-4273-A92E-56A9589EFD16}" destId="{A094172D-C8FC-4C22-B0C5-F9EEE387BF31}" srcOrd="1" destOrd="0" presId="urn:microsoft.com/office/officeart/2005/8/layout/hList1"/>
    <dgm:cxn modelId="{5F4C229A-AB8B-4737-B53B-10CF004F1D95}" type="presParOf" srcId="{94059536-894F-490F-9ED0-BAA0EFB7125A}" destId="{90D6C197-7875-4082-81DF-0DCFB9293C23}" srcOrd="3" destOrd="0" presId="urn:microsoft.com/office/officeart/2005/8/layout/hList1"/>
    <dgm:cxn modelId="{2658851C-1963-4DB7-BBC9-357A0878057F}" type="presParOf" srcId="{94059536-894F-490F-9ED0-BAA0EFB7125A}" destId="{782AB043-D228-4027-887D-C4DDCFF16CD5}" srcOrd="4" destOrd="0" presId="urn:microsoft.com/office/officeart/2005/8/layout/hList1"/>
    <dgm:cxn modelId="{96576D9A-064D-48AE-9F7D-1F0BAA223505}" type="presParOf" srcId="{782AB043-D228-4027-887D-C4DDCFF16CD5}" destId="{568DE27F-ED04-47D3-AD58-9E9817FD2FCE}" srcOrd="0" destOrd="0" presId="urn:microsoft.com/office/officeart/2005/8/layout/hList1"/>
    <dgm:cxn modelId="{16CCDEBF-103F-4729-A998-DB652B9EAEA0}" type="presParOf" srcId="{782AB043-D228-4027-887D-C4DDCFF16CD5}" destId="{83F768F8-DC78-4148-9937-AFFE24AEE10B}" srcOrd="1" destOrd="0" presId="urn:microsoft.com/office/officeart/2005/8/layout/hList1"/>
    <dgm:cxn modelId="{B8E0FEF0-D25B-49F7-B525-51ACD5284BD6}" type="presParOf" srcId="{94059536-894F-490F-9ED0-BAA0EFB7125A}" destId="{3C474DD9-0CC1-49B0-9F01-AE16E202B0DC}" srcOrd="5" destOrd="0" presId="urn:microsoft.com/office/officeart/2005/8/layout/hList1"/>
    <dgm:cxn modelId="{783F9BC8-2F21-46A4-A19D-CEF574C2C28F}" type="presParOf" srcId="{94059536-894F-490F-9ED0-BAA0EFB7125A}" destId="{2C8D3664-7CA8-49E7-BFAE-ACB3C8E2301B}" srcOrd="6" destOrd="0" presId="urn:microsoft.com/office/officeart/2005/8/layout/hList1"/>
    <dgm:cxn modelId="{F22918A4-1047-4EB0-81CD-140AB0073872}" type="presParOf" srcId="{2C8D3664-7CA8-49E7-BFAE-ACB3C8E2301B}" destId="{A9EC46EB-2620-4609-B288-319A46F8457F}" srcOrd="0" destOrd="0" presId="urn:microsoft.com/office/officeart/2005/8/layout/hList1"/>
    <dgm:cxn modelId="{371FFD10-7F03-499F-AA52-E238CB731433}" type="presParOf" srcId="{2C8D3664-7CA8-49E7-BFAE-ACB3C8E2301B}" destId="{1F9C35AC-B33A-4159-A391-2A638812F0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77C5A6-9870-4925-9F3E-8E2669FA5E76}" type="doc">
      <dgm:prSet loTypeId="urn:microsoft.com/office/officeart/2008/layout/RadialCluster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5575C9F7-8A98-4665-8222-CDEE36EE3581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Desarrollo empresarial</a:t>
          </a:r>
        </a:p>
      </dgm:t>
    </dgm:pt>
    <dgm:pt modelId="{A3672850-7821-40A6-8691-2DDEBD134D2B}" type="parTrans" cxnId="{5A206A5D-9A65-4569-8D2D-ADF140688A82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232D0AC7-5BBE-4420-98CA-649BB4C1C57E}" type="sibTrans" cxnId="{5A206A5D-9A65-4569-8D2D-ADF140688A82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22386F62-F898-4FC2-A903-9B3B68874309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Crecimiento económico</a:t>
          </a:r>
        </a:p>
      </dgm:t>
    </dgm:pt>
    <dgm:pt modelId="{68D7E7DC-6997-4A32-8212-4F18C43ADAAA}" type="parTrans" cxnId="{8F60B8A6-770B-4763-B369-942E5D70353A}">
      <dgm:prSet custT="1"/>
      <dgm:spPr/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92F750B5-6EE5-48F7-8A7C-B3E3DB11BB8A}" type="sibTrans" cxnId="{8F60B8A6-770B-4763-B369-942E5D70353A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856BB8E7-0BCE-4163-A61D-202E38F91296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Liderazgo</a:t>
          </a:r>
        </a:p>
      </dgm:t>
    </dgm:pt>
    <dgm:pt modelId="{DA48B518-3B4B-4143-A426-2D033ADF55F5}" type="parTrans" cxnId="{941ACE62-1795-4E38-A14D-5BDE9ACA721B}">
      <dgm:prSet custT="1"/>
      <dgm:spPr/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8EDFC2A8-8F66-424E-A8BC-26F43D7D1EEC}" type="sibTrans" cxnId="{941ACE62-1795-4E38-A14D-5BDE9ACA721B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FA235CD5-70AF-4B5B-AA83-0FFAC8E4B10A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Gestión del conocimiento</a:t>
          </a:r>
        </a:p>
      </dgm:t>
    </dgm:pt>
    <dgm:pt modelId="{C0798AD9-E98C-4BE1-A8B7-65D370862043}" type="parTrans" cxnId="{5DCA3ABE-F999-459C-B633-9B9F03598593}">
      <dgm:prSet custT="1"/>
      <dgm:spPr/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E415D71F-A57B-4211-B9BA-9016E71C57B0}" type="sibTrans" cxnId="{5DCA3ABE-F999-459C-B633-9B9F03598593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6ED2DD23-369B-4952-85B6-D160264171A5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Cultura empresarial</a:t>
          </a:r>
        </a:p>
      </dgm:t>
    </dgm:pt>
    <dgm:pt modelId="{140E77F9-521C-408A-BAD7-0BF8277F82FB}" type="parTrans" cxnId="{7A7493B7-E1DA-4CF1-A644-F517F7459E4C}">
      <dgm:prSet custT="1"/>
      <dgm:spPr/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186DAFD3-3F5D-43FD-81BA-6441B9468952}" type="sibTrans" cxnId="{7A7493B7-E1DA-4CF1-A644-F517F7459E4C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0D2389B8-06CB-4F05-99C9-204EDC183CBA}">
      <dgm:prSet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Innovación</a:t>
          </a:r>
        </a:p>
      </dgm:t>
    </dgm:pt>
    <dgm:pt modelId="{9D917388-D229-498D-B04B-8D68F5DC4C3B}" type="parTrans" cxnId="{975D1020-77CC-4548-B676-6660345A5AA1}">
      <dgm:prSet custT="1"/>
      <dgm:spPr/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ADC650CA-C01D-46AE-BEDE-C56FFB40C19B}" type="sibTrans" cxnId="{975D1020-77CC-4548-B676-6660345A5AA1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01062ED2-A7A8-499D-BC1C-7AF55F2AA0D7}" type="pres">
      <dgm:prSet presAssocID="{2877C5A6-9870-4925-9F3E-8E2669FA5E7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788CC92-606F-4674-966C-D66E0FA35EAD}" type="pres">
      <dgm:prSet presAssocID="{5575C9F7-8A98-4665-8222-CDEE36EE3581}" presName="singleCycle" presStyleCnt="0"/>
      <dgm:spPr/>
    </dgm:pt>
    <dgm:pt modelId="{D96D924D-7E8C-4012-A7D0-ADB740FCDF08}" type="pres">
      <dgm:prSet presAssocID="{5575C9F7-8A98-4665-8222-CDEE36EE3581}" presName="singleCenter" presStyleLbl="node1" presStyleIdx="0" presStyleCnt="6" custScaleX="178358" custScaleY="58713">
        <dgm:presLayoutVars>
          <dgm:chMax val="7"/>
          <dgm:chPref val="7"/>
        </dgm:presLayoutVars>
      </dgm:prSet>
      <dgm:spPr/>
    </dgm:pt>
    <dgm:pt modelId="{C25AB545-BC97-4866-9865-B8724AB731A4}" type="pres">
      <dgm:prSet presAssocID="{68D7E7DC-6997-4A32-8212-4F18C43ADAAA}" presName="Name56" presStyleLbl="parChTrans1D2" presStyleIdx="0" presStyleCnt="5"/>
      <dgm:spPr/>
    </dgm:pt>
    <dgm:pt modelId="{A2F9310C-8A4A-4455-AF22-F132B578C60D}" type="pres">
      <dgm:prSet presAssocID="{22386F62-F898-4FC2-A903-9B3B68874309}" presName="text0" presStyleLbl="node1" presStyleIdx="1" presStyleCnt="6" custScaleX="291273">
        <dgm:presLayoutVars>
          <dgm:bulletEnabled val="1"/>
        </dgm:presLayoutVars>
      </dgm:prSet>
      <dgm:spPr/>
    </dgm:pt>
    <dgm:pt modelId="{6DF3BCC0-C164-49AE-83C0-8DF4AFA0BE12}" type="pres">
      <dgm:prSet presAssocID="{DA48B518-3B4B-4143-A426-2D033ADF55F5}" presName="Name56" presStyleLbl="parChTrans1D2" presStyleIdx="1" presStyleCnt="5"/>
      <dgm:spPr/>
    </dgm:pt>
    <dgm:pt modelId="{724DADB2-617A-46F3-9829-0DDBB1AB52FC}" type="pres">
      <dgm:prSet presAssocID="{856BB8E7-0BCE-4163-A61D-202E38F91296}" presName="text0" presStyleLbl="node1" presStyleIdx="2" presStyleCnt="6" custScaleX="262870" custRadScaleRad="180715" custRadScaleInc="3296">
        <dgm:presLayoutVars>
          <dgm:bulletEnabled val="1"/>
        </dgm:presLayoutVars>
      </dgm:prSet>
      <dgm:spPr/>
    </dgm:pt>
    <dgm:pt modelId="{A3B82C53-1BB0-44E7-8A88-2D55B28D8469}" type="pres">
      <dgm:prSet presAssocID="{C0798AD9-E98C-4BE1-A8B7-65D370862043}" presName="Name56" presStyleLbl="parChTrans1D2" presStyleIdx="2" presStyleCnt="5"/>
      <dgm:spPr/>
    </dgm:pt>
    <dgm:pt modelId="{762D7B37-A6DD-42A8-8F02-9AF61EF79EF3}" type="pres">
      <dgm:prSet presAssocID="{FA235CD5-70AF-4B5B-AA83-0FFAC8E4B10A}" presName="text0" presStyleLbl="node1" presStyleIdx="3" presStyleCnt="6" custScaleX="261468" custRadScaleRad="163772" custRadScaleInc="-66155">
        <dgm:presLayoutVars>
          <dgm:bulletEnabled val="1"/>
        </dgm:presLayoutVars>
      </dgm:prSet>
      <dgm:spPr/>
    </dgm:pt>
    <dgm:pt modelId="{F262A3C3-AC61-407F-A9A3-78F069F8AA90}" type="pres">
      <dgm:prSet presAssocID="{9D917388-D229-498D-B04B-8D68F5DC4C3B}" presName="Name56" presStyleLbl="parChTrans1D2" presStyleIdx="3" presStyleCnt="5"/>
      <dgm:spPr/>
    </dgm:pt>
    <dgm:pt modelId="{140AC7FA-480D-4458-A740-912AB31D7E10}" type="pres">
      <dgm:prSet presAssocID="{0D2389B8-06CB-4F05-99C9-204EDC183CBA}" presName="text0" presStyleLbl="node1" presStyleIdx="4" presStyleCnt="6" custScaleX="294117" custRadScaleRad="179222" custRadScaleInc="76177">
        <dgm:presLayoutVars>
          <dgm:bulletEnabled val="1"/>
        </dgm:presLayoutVars>
      </dgm:prSet>
      <dgm:spPr/>
    </dgm:pt>
    <dgm:pt modelId="{25554520-4ECA-4F03-95C9-DA7A411BF790}" type="pres">
      <dgm:prSet presAssocID="{140E77F9-521C-408A-BAD7-0BF8277F82FB}" presName="Name56" presStyleLbl="parChTrans1D2" presStyleIdx="4" presStyleCnt="5"/>
      <dgm:spPr/>
    </dgm:pt>
    <dgm:pt modelId="{6E96E89E-F4E8-4870-8AA7-EB505BD3B94B}" type="pres">
      <dgm:prSet presAssocID="{6ED2DD23-369B-4952-85B6-D160264171A5}" presName="text0" presStyleLbl="node1" presStyleIdx="5" presStyleCnt="6" custScaleX="316903" custRadScaleRad="200765" custRadScaleInc="-20523">
        <dgm:presLayoutVars>
          <dgm:bulletEnabled val="1"/>
        </dgm:presLayoutVars>
      </dgm:prSet>
      <dgm:spPr/>
    </dgm:pt>
  </dgm:ptLst>
  <dgm:cxnLst>
    <dgm:cxn modelId="{975D1020-77CC-4548-B676-6660345A5AA1}" srcId="{5575C9F7-8A98-4665-8222-CDEE36EE3581}" destId="{0D2389B8-06CB-4F05-99C9-204EDC183CBA}" srcOrd="3" destOrd="0" parTransId="{9D917388-D229-498D-B04B-8D68F5DC4C3B}" sibTransId="{ADC650CA-C01D-46AE-BEDE-C56FFB40C19B}"/>
    <dgm:cxn modelId="{5499C93B-3B46-4AF5-B516-30A6122F86D5}" type="presOf" srcId="{68D7E7DC-6997-4A32-8212-4F18C43ADAAA}" destId="{C25AB545-BC97-4866-9865-B8724AB731A4}" srcOrd="0" destOrd="0" presId="urn:microsoft.com/office/officeart/2008/layout/RadialCluster"/>
    <dgm:cxn modelId="{5A206A5D-9A65-4569-8D2D-ADF140688A82}" srcId="{2877C5A6-9870-4925-9F3E-8E2669FA5E76}" destId="{5575C9F7-8A98-4665-8222-CDEE36EE3581}" srcOrd="0" destOrd="0" parTransId="{A3672850-7821-40A6-8691-2DDEBD134D2B}" sibTransId="{232D0AC7-5BBE-4420-98CA-649BB4C1C57E}"/>
    <dgm:cxn modelId="{489E7660-2C16-4516-825C-02C8CAAFCBFC}" type="presOf" srcId="{FA235CD5-70AF-4B5B-AA83-0FFAC8E4B10A}" destId="{762D7B37-A6DD-42A8-8F02-9AF61EF79EF3}" srcOrd="0" destOrd="0" presId="urn:microsoft.com/office/officeart/2008/layout/RadialCluster"/>
    <dgm:cxn modelId="{941ACE62-1795-4E38-A14D-5BDE9ACA721B}" srcId="{5575C9F7-8A98-4665-8222-CDEE36EE3581}" destId="{856BB8E7-0BCE-4163-A61D-202E38F91296}" srcOrd="1" destOrd="0" parTransId="{DA48B518-3B4B-4143-A426-2D033ADF55F5}" sibTransId="{8EDFC2A8-8F66-424E-A8BC-26F43D7D1EEC}"/>
    <dgm:cxn modelId="{CF857B63-CEAF-4A83-A7AC-AF9FC75E1385}" type="presOf" srcId="{DA48B518-3B4B-4143-A426-2D033ADF55F5}" destId="{6DF3BCC0-C164-49AE-83C0-8DF4AFA0BE12}" srcOrd="0" destOrd="0" presId="urn:microsoft.com/office/officeart/2008/layout/RadialCluster"/>
    <dgm:cxn modelId="{CCF48865-91C9-4B94-9C02-CB5B344B546F}" type="presOf" srcId="{9D917388-D229-498D-B04B-8D68F5DC4C3B}" destId="{F262A3C3-AC61-407F-A9A3-78F069F8AA90}" srcOrd="0" destOrd="0" presId="urn:microsoft.com/office/officeart/2008/layout/RadialCluster"/>
    <dgm:cxn modelId="{5524784F-1A7A-4E0E-8D6F-2488E10B86A5}" type="presOf" srcId="{2877C5A6-9870-4925-9F3E-8E2669FA5E76}" destId="{01062ED2-A7A8-499D-BC1C-7AF55F2AA0D7}" srcOrd="0" destOrd="0" presId="urn:microsoft.com/office/officeart/2008/layout/RadialCluster"/>
    <dgm:cxn modelId="{0DC63578-0CDA-449D-B9E6-EE08B2F27369}" type="presOf" srcId="{140E77F9-521C-408A-BAD7-0BF8277F82FB}" destId="{25554520-4ECA-4F03-95C9-DA7A411BF790}" srcOrd="0" destOrd="0" presId="urn:microsoft.com/office/officeart/2008/layout/RadialCluster"/>
    <dgm:cxn modelId="{658DAE7E-C33F-42B2-8A87-885E742A2D84}" type="presOf" srcId="{856BB8E7-0BCE-4163-A61D-202E38F91296}" destId="{724DADB2-617A-46F3-9829-0DDBB1AB52FC}" srcOrd="0" destOrd="0" presId="urn:microsoft.com/office/officeart/2008/layout/RadialCluster"/>
    <dgm:cxn modelId="{57753087-7EE9-41EC-B1FC-064364F164DA}" type="presOf" srcId="{5575C9F7-8A98-4665-8222-CDEE36EE3581}" destId="{D96D924D-7E8C-4012-A7D0-ADB740FCDF08}" srcOrd="0" destOrd="0" presId="urn:microsoft.com/office/officeart/2008/layout/RadialCluster"/>
    <dgm:cxn modelId="{510AECA1-EE2E-41CB-A2E7-339025A7E42F}" type="presOf" srcId="{6ED2DD23-369B-4952-85B6-D160264171A5}" destId="{6E96E89E-F4E8-4870-8AA7-EB505BD3B94B}" srcOrd="0" destOrd="0" presId="urn:microsoft.com/office/officeart/2008/layout/RadialCluster"/>
    <dgm:cxn modelId="{8F60B8A6-770B-4763-B369-942E5D70353A}" srcId="{5575C9F7-8A98-4665-8222-CDEE36EE3581}" destId="{22386F62-F898-4FC2-A903-9B3B68874309}" srcOrd="0" destOrd="0" parTransId="{68D7E7DC-6997-4A32-8212-4F18C43ADAAA}" sibTransId="{92F750B5-6EE5-48F7-8A7C-B3E3DB11BB8A}"/>
    <dgm:cxn modelId="{E87818AF-F316-4FDC-A34D-1E3F05ADBE11}" type="presOf" srcId="{22386F62-F898-4FC2-A903-9B3B68874309}" destId="{A2F9310C-8A4A-4455-AF22-F132B578C60D}" srcOrd="0" destOrd="0" presId="urn:microsoft.com/office/officeart/2008/layout/RadialCluster"/>
    <dgm:cxn modelId="{7A7493B7-E1DA-4CF1-A644-F517F7459E4C}" srcId="{5575C9F7-8A98-4665-8222-CDEE36EE3581}" destId="{6ED2DD23-369B-4952-85B6-D160264171A5}" srcOrd="4" destOrd="0" parTransId="{140E77F9-521C-408A-BAD7-0BF8277F82FB}" sibTransId="{186DAFD3-3F5D-43FD-81BA-6441B9468952}"/>
    <dgm:cxn modelId="{5DCA3ABE-F999-459C-B633-9B9F03598593}" srcId="{5575C9F7-8A98-4665-8222-CDEE36EE3581}" destId="{FA235CD5-70AF-4B5B-AA83-0FFAC8E4B10A}" srcOrd="2" destOrd="0" parTransId="{C0798AD9-E98C-4BE1-A8B7-65D370862043}" sibTransId="{E415D71F-A57B-4211-B9BA-9016E71C57B0}"/>
    <dgm:cxn modelId="{6ACD72ED-906D-4858-8635-6A4503B71B4C}" type="presOf" srcId="{C0798AD9-E98C-4BE1-A8B7-65D370862043}" destId="{A3B82C53-1BB0-44E7-8A88-2D55B28D8469}" srcOrd="0" destOrd="0" presId="urn:microsoft.com/office/officeart/2008/layout/RadialCluster"/>
    <dgm:cxn modelId="{69E4D8FA-265C-4996-89D2-003CDFDD3496}" type="presOf" srcId="{0D2389B8-06CB-4F05-99C9-204EDC183CBA}" destId="{140AC7FA-480D-4458-A740-912AB31D7E10}" srcOrd="0" destOrd="0" presId="urn:microsoft.com/office/officeart/2008/layout/RadialCluster"/>
    <dgm:cxn modelId="{3B6280C6-F36C-4C46-B98D-3888E10086E3}" type="presParOf" srcId="{01062ED2-A7A8-499D-BC1C-7AF55F2AA0D7}" destId="{B788CC92-606F-4674-966C-D66E0FA35EAD}" srcOrd="0" destOrd="0" presId="urn:microsoft.com/office/officeart/2008/layout/RadialCluster"/>
    <dgm:cxn modelId="{60FEDBF9-4144-4933-B9EC-AA6B47D4E80C}" type="presParOf" srcId="{B788CC92-606F-4674-966C-D66E0FA35EAD}" destId="{D96D924D-7E8C-4012-A7D0-ADB740FCDF08}" srcOrd="0" destOrd="0" presId="urn:microsoft.com/office/officeart/2008/layout/RadialCluster"/>
    <dgm:cxn modelId="{E6B2AC4C-8FDC-4A6C-B7BD-113FB9C39C20}" type="presParOf" srcId="{B788CC92-606F-4674-966C-D66E0FA35EAD}" destId="{C25AB545-BC97-4866-9865-B8724AB731A4}" srcOrd="1" destOrd="0" presId="urn:microsoft.com/office/officeart/2008/layout/RadialCluster"/>
    <dgm:cxn modelId="{84050996-545D-436E-BAC6-D5C49E4370AD}" type="presParOf" srcId="{B788CC92-606F-4674-966C-D66E0FA35EAD}" destId="{A2F9310C-8A4A-4455-AF22-F132B578C60D}" srcOrd="2" destOrd="0" presId="urn:microsoft.com/office/officeart/2008/layout/RadialCluster"/>
    <dgm:cxn modelId="{4A5139C4-3366-4EDB-A898-17AECC1F4B23}" type="presParOf" srcId="{B788CC92-606F-4674-966C-D66E0FA35EAD}" destId="{6DF3BCC0-C164-49AE-83C0-8DF4AFA0BE12}" srcOrd="3" destOrd="0" presId="urn:microsoft.com/office/officeart/2008/layout/RadialCluster"/>
    <dgm:cxn modelId="{D82879DB-CE36-441C-B461-A9A25D999276}" type="presParOf" srcId="{B788CC92-606F-4674-966C-D66E0FA35EAD}" destId="{724DADB2-617A-46F3-9829-0DDBB1AB52FC}" srcOrd="4" destOrd="0" presId="urn:microsoft.com/office/officeart/2008/layout/RadialCluster"/>
    <dgm:cxn modelId="{424A352F-FE24-41F8-BED4-45745DDF9ABE}" type="presParOf" srcId="{B788CC92-606F-4674-966C-D66E0FA35EAD}" destId="{A3B82C53-1BB0-44E7-8A88-2D55B28D8469}" srcOrd="5" destOrd="0" presId="urn:microsoft.com/office/officeart/2008/layout/RadialCluster"/>
    <dgm:cxn modelId="{B7F9B083-F4BD-42CA-B91C-D076FCE217BE}" type="presParOf" srcId="{B788CC92-606F-4674-966C-D66E0FA35EAD}" destId="{762D7B37-A6DD-42A8-8F02-9AF61EF79EF3}" srcOrd="6" destOrd="0" presId="urn:microsoft.com/office/officeart/2008/layout/RadialCluster"/>
    <dgm:cxn modelId="{47DC1CB0-4129-45B8-BE1F-9614345D83F1}" type="presParOf" srcId="{B788CC92-606F-4674-966C-D66E0FA35EAD}" destId="{F262A3C3-AC61-407F-A9A3-78F069F8AA90}" srcOrd="7" destOrd="0" presId="urn:microsoft.com/office/officeart/2008/layout/RadialCluster"/>
    <dgm:cxn modelId="{C251AF1F-828B-4558-A48C-ECF05087DDE6}" type="presParOf" srcId="{B788CC92-606F-4674-966C-D66E0FA35EAD}" destId="{140AC7FA-480D-4458-A740-912AB31D7E10}" srcOrd="8" destOrd="0" presId="urn:microsoft.com/office/officeart/2008/layout/RadialCluster"/>
    <dgm:cxn modelId="{13782B7F-89CC-42AF-A7F6-427B6123A5C8}" type="presParOf" srcId="{B788CC92-606F-4674-966C-D66E0FA35EAD}" destId="{25554520-4ECA-4F03-95C9-DA7A411BF790}" srcOrd="9" destOrd="0" presId="urn:microsoft.com/office/officeart/2008/layout/RadialCluster"/>
    <dgm:cxn modelId="{BFC6DBAD-ED88-4613-AE2A-4B1B15DFC390}" type="presParOf" srcId="{B788CC92-606F-4674-966C-D66E0FA35EAD}" destId="{6E96E89E-F4E8-4870-8AA7-EB505BD3B94B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25B3C9-1C3A-4833-A8C5-A1DDFB392786}" type="doc">
      <dgm:prSet loTypeId="urn:microsoft.com/office/officeart/2005/8/layout/radial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AC5DE02-A1DA-444F-9899-0DDA527FC7A6}">
      <dgm:prSet phldrT="[Texto]" custT="1"/>
      <dgm:spPr/>
      <dgm:t>
        <a:bodyPr/>
        <a:lstStyle/>
        <a:p>
          <a:r>
            <a:rPr lang="es-EC" sz="2000" b="1" dirty="0"/>
            <a:t>GOBIERNO CORPORATIVO</a:t>
          </a:r>
        </a:p>
      </dgm:t>
    </dgm:pt>
    <dgm:pt modelId="{12842FA9-DD5B-4ABC-B324-FA684A3592C9}" type="parTrans" cxnId="{78D2397C-3A15-4F13-AA3E-B0AF80B66565}">
      <dgm:prSet/>
      <dgm:spPr/>
      <dgm:t>
        <a:bodyPr/>
        <a:lstStyle/>
        <a:p>
          <a:endParaRPr lang="es-EC" sz="2800"/>
        </a:p>
      </dgm:t>
    </dgm:pt>
    <dgm:pt modelId="{695C5CA7-136E-4B9C-AE42-E405C144078D}" type="sibTrans" cxnId="{78D2397C-3A15-4F13-AA3E-B0AF80B66565}">
      <dgm:prSet/>
      <dgm:spPr/>
      <dgm:t>
        <a:bodyPr/>
        <a:lstStyle/>
        <a:p>
          <a:endParaRPr lang="es-EC" sz="2800"/>
        </a:p>
      </dgm:t>
    </dgm:pt>
    <dgm:pt modelId="{6BCDD018-0196-4FF6-A285-9F6E75ABF327}">
      <dgm:prSet phldrT="[Texto]" custT="1"/>
      <dgm:spPr/>
      <dgm:t>
        <a:bodyPr/>
        <a:lstStyle/>
        <a:p>
          <a:r>
            <a:rPr lang="es-EC" sz="2000" dirty="0"/>
            <a:t>Propiedad</a:t>
          </a:r>
        </a:p>
      </dgm:t>
    </dgm:pt>
    <dgm:pt modelId="{26F46C23-B37A-42FC-B525-73AE9ACC23B3}" type="parTrans" cxnId="{F6C1CCD1-7DEF-4AE5-AA29-98369E089D1B}">
      <dgm:prSet custT="1"/>
      <dgm:spPr/>
      <dgm:t>
        <a:bodyPr/>
        <a:lstStyle/>
        <a:p>
          <a:endParaRPr lang="es-EC" sz="800" dirty="0"/>
        </a:p>
      </dgm:t>
    </dgm:pt>
    <dgm:pt modelId="{C4DC41C6-F9B6-4474-8BD7-EE38FD1CFC4E}" type="sibTrans" cxnId="{F6C1CCD1-7DEF-4AE5-AA29-98369E089D1B}">
      <dgm:prSet/>
      <dgm:spPr/>
      <dgm:t>
        <a:bodyPr/>
        <a:lstStyle/>
        <a:p>
          <a:endParaRPr lang="es-EC" sz="2800"/>
        </a:p>
      </dgm:t>
    </dgm:pt>
    <dgm:pt modelId="{D725458D-D966-443D-B80A-3E98583970B1}">
      <dgm:prSet phldrT="[Texto]" custT="1"/>
      <dgm:spPr/>
      <dgm:t>
        <a:bodyPr/>
        <a:lstStyle/>
        <a:p>
          <a:r>
            <a:rPr lang="es-EC" sz="1400" dirty="0"/>
            <a:t>Administración</a:t>
          </a:r>
        </a:p>
      </dgm:t>
    </dgm:pt>
    <dgm:pt modelId="{D89541F6-CF35-4A8A-B490-DEEB9A5429DC}" type="parTrans" cxnId="{C80CC2F0-3222-4099-BA12-99D730388BC7}">
      <dgm:prSet custT="1"/>
      <dgm:spPr/>
      <dgm:t>
        <a:bodyPr/>
        <a:lstStyle/>
        <a:p>
          <a:endParaRPr lang="es-EC" sz="800" dirty="0"/>
        </a:p>
      </dgm:t>
    </dgm:pt>
    <dgm:pt modelId="{B76EAB3A-E12B-41B6-BCB0-F687E8E8B220}" type="sibTrans" cxnId="{C80CC2F0-3222-4099-BA12-99D730388BC7}">
      <dgm:prSet/>
      <dgm:spPr/>
      <dgm:t>
        <a:bodyPr/>
        <a:lstStyle/>
        <a:p>
          <a:endParaRPr lang="es-EC" sz="2800"/>
        </a:p>
      </dgm:t>
    </dgm:pt>
    <dgm:pt modelId="{4AA744EF-F4FE-463E-8D2E-FD73892C8696}">
      <dgm:prSet phldrT="[Texto]" custT="1"/>
      <dgm:spPr/>
      <dgm:t>
        <a:bodyPr/>
        <a:lstStyle/>
        <a:p>
          <a:r>
            <a:rPr lang="es-EC" sz="1800" dirty="0"/>
            <a:t>Control de actividades</a:t>
          </a:r>
        </a:p>
      </dgm:t>
    </dgm:pt>
    <dgm:pt modelId="{A53C8B57-0781-41BC-85D8-EB55513BEA10}" type="parTrans" cxnId="{5A30BDC3-5000-48C2-9701-549DFCAE37A2}">
      <dgm:prSet custT="1"/>
      <dgm:spPr/>
      <dgm:t>
        <a:bodyPr/>
        <a:lstStyle/>
        <a:p>
          <a:endParaRPr lang="es-EC" sz="800" dirty="0"/>
        </a:p>
      </dgm:t>
    </dgm:pt>
    <dgm:pt modelId="{3F794DB5-39A8-433D-923F-4020AF54B8F3}" type="sibTrans" cxnId="{5A30BDC3-5000-48C2-9701-549DFCAE37A2}">
      <dgm:prSet/>
      <dgm:spPr/>
      <dgm:t>
        <a:bodyPr/>
        <a:lstStyle/>
        <a:p>
          <a:endParaRPr lang="es-EC" sz="2800"/>
        </a:p>
      </dgm:t>
    </dgm:pt>
    <dgm:pt modelId="{47FFC657-D52C-4A48-ABDD-380AE6B4D909}">
      <dgm:prSet phldrT="[Texto]" custT="1"/>
      <dgm:spPr/>
      <dgm:t>
        <a:bodyPr/>
        <a:lstStyle/>
        <a:p>
          <a:r>
            <a:rPr lang="es-EC" sz="2000" dirty="0"/>
            <a:t>Gestión de Riesgos</a:t>
          </a:r>
        </a:p>
      </dgm:t>
    </dgm:pt>
    <dgm:pt modelId="{1E5B251D-F5E9-48C0-9561-5412B6562A1A}" type="parTrans" cxnId="{EEE83CDA-CF48-42AD-A498-477DBE1C1A9C}">
      <dgm:prSet custT="1"/>
      <dgm:spPr/>
      <dgm:t>
        <a:bodyPr/>
        <a:lstStyle/>
        <a:p>
          <a:endParaRPr lang="es-EC" sz="800" dirty="0"/>
        </a:p>
      </dgm:t>
    </dgm:pt>
    <dgm:pt modelId="{57BB874E-F744-45D9-A088-1EC6D06CFE9F}" type="sibTrans" cxnId="{EEE83CDA-CF48-42AD-A498-477DBE1C1A9C}">
      <dgm:prSet/>
      <dgm:spPr/>
      <dgm:t>
        <a:bodyPr/>
        <a:lstStyle/>
        <a:p>
          <a:endParaRPr lang="es-EC" sz="2800"/>
        </a:p>
      </dgm:t>
    </dgm:pt>
    <dgm:pt modelId="{03FDCEAE-A94E-474E-8117-02075EEAD7F1}">
      <dgm:prSet custT="1"/>
      <dgm:spPr/>
      <dgm:t>
        <a:bodyPr/>
        <a:lstStyle/>
        <a:p>
          <a:r>
            <a:rPr lang="es-EC" sz="1400" dirty="0"/>
            <a:t>Transparencia de la información financiera y no financiera</a:t>
          </a:r>
        </a:p>
      </dgm:t>
    </dgm:pt>
    <dgm:pt modelId="{E09BD274-B594-4A22-9744-A1B489BF812F}" type="parTrans" cxnId="{CF5BF001-058C-4E06-9938-6234D722F42C}">
      <dgm:prSet custT="1"/>
      <dgm:spPr/>
      <dgm:t>
        <a:bodyPr/>
        <a:lstStyle/>
        <a:p>
          <a:endParaRPr lang="es-EC" sz="800" dirty="0"/>
        </a:p>
      </dgm:t>
    </dgm:pt>
    <dgm:pt modelId="{3B5BF7E8-3DE8-403B-AA92-A1A0FF58E565}" type="sibTrans" cxnId="{CF5BF001-058C-4E06-9938-6234D722F42C}">
      <dgm:prSet/>
      <dgm:spPr/>
      <dgm:t>
        <a:bodyPr/>
        <a:lstStyle/>
        <a:p>
          <a:endParaRPr lang="es-EC" sz="2800"/>
        </a:p>
      </dgm:t>
    </dgm:pt>
    <dgm:pt modelId="{22CB75FD-9DBB-461B-B9FB-323EF4BF694F}" type="pres">
      <dgm:prSet presAssocID="{F925B3C9-1C3A-4833-A8C5-A1DDFB39278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BC5423-F141-4566-8098-5E5821141AD4}" type="pres">
      <dgm:prSet presAssocID="{DAC5DE02-A1DA-444F-9899-0DDA527FC7A6}" presName="centerShape" presStyleLbl="node0" presStyleIdx="0" presStyleCnt="1" custScaleX="134848" custScaleY="128834" custLinFactNeighborX="-1131" custLinFactNeighborY="2940"/>
      <dgm:spPr/>
    </dgm:pt>
    <dgm:pt modelId="{A93AA81B-E3A6-495F-BE27-CE1D3F1BA46F}" type="pres">
      <dgm:prSet presAssocID="{26F46C23-B37A-42FC-B525-73AE9ACC23B3}" presName="Name9" presStyleLbl="parChTrans1D2" presStyleIdx="0" presStyleCnt="5"/>
      <dgm:spPr/>
    </dgm:pt>
    <dgm:pt modelId="{EB1B097C-6A45-41F3-9817-C9EE6B5EB1BE}" type="pres">
      <dgm:prSet presAssocID="{26F46C23-B37A-42FC-B525-73AE9ACC23B3}" presName="connTx" presStyleLbl="parChTrans1D2" presStyleIdx="0" presStyleCnt="5"/>
      <dgm:spPr/>
    </dgm:pt>
    <dgm:pt modelId="{DD9E8A45-A5C2-4D92-8F97-2E35182E018D}" type="pres">
      <dgm:prSet presAssocID="{6BCDD018-0196-4FF6-A285-9F6E75ABF327}" presName="node" presStyleLbl="node1" presStyleIdx="0" presStyleCnt="5">
        <dgm:presLayoutVars>
          <dgm:bulletEnabled val="1"/>
        </dgm:presLayoutVars>
      </dgm:prSet>
      <dgm:spPr/>
    </dgm:pt>
    <dgm:pt modelId="{F39970DD-A725-4313-91C2-9CB1FF7B386C}" type="pres">
      <dgm:prSet presAssocID="{D89541F6-CF35-4A8A-B490-DEEB9A5429DC}" presName="Name9" presStyleLbl="parChTrans1D2" presStyleIdx="1" presStyleCnt="5"/>
      <dgm:spPr/>
    </dgm:pt>
    <dgm:pt modelId="{D20985E0-EEF0-4314-A136-A85ED88CFCFA}" type="pres">
      <dgm:prSet presAssocID="{D89541F6-CF35-4A8A-B490-DEEB9A5429DC}" presName="connTx" presStyleLbl="parChTrans1D2" presStyleIdx="1" presStyleCnt="5"/>
      <dgm:spPr/>
    </dgm:pt>
    <dgm:pt modelId="{A75B5CED-6251-426E-9189-C88BB209CC9E}" type="pres">
      <dgm:prSet presAssocID="{D725458D-D966-443D-B80A-3E98583970B1}" presName="node" presStyleLbl="node1" presStyleIdx="1" presStyleCnt="5" custRadScaleRad="131981" custRadScaleInc="-17053">
        <dgm:presLayoutVars>
          <dgm:bulletEnabled val="1"/>
        </dgm:presLayoutVars>
      </dgm:prSet>
      <dgm:spPr/>
    </dgm:pt>
    <dgm:pt modelId="{52684051-A177-4EF9-8685-24703C93AB4F}" type="pres">
      <dgm:prSet presAssocID="{A53C8B57-0781-41BC-85D8-EB55513BEA10}" presName="Name9" presStyleLbl="parChTrans1D2" presStyleIdx="2" presStyleCnt="5"/>
      <dgm:spPr/>
    </dgm:pt>
    <dgm:pt modelId="{E4FF6DFD-022B-4317-9372-6930D2B62A5E}" type="pres">
      <dgm:prSet presAssocID="{A53C8B57-0781-41BC-85D8-EB55513BEA10}" presName="connTx" presStyleLbl="parChTrans1D2" presStyleIdx="2" presStyleCnt="5"/>
      <dgm:spPr/>
    </dgm:pt>
    <dgm:pt modelId="{FE9A3863-2D56-4E4B-A241-DFF4BDDC0BD2}" type="pres">
      <dgm:prSet presAssocID="{4AA744EF-F4FE-463E-8D2E-FD73892C8696}" presName="node" presStyleLbl="node1" presStyleIdx="2" presStyleCnt="5" custRadScaleRad="113520" custRadScaleInc="-21008">
        <dgm:presLayoutVars>
          <dgm:bulletEnabled val="1"/>
        </dgm:presLayoutVars>
      </dgm:prSet>
      <dgm:spPr/>
    </dgm:pt>
    <dgm:pt modelId="{E7CF48F9-ACB4-4383-A254-A6428AA42641}" type="pres">
      <dgm:prSet presAssocID="{1E5B251D-F5E9-48C0-9561-5412B6562A1A}" presName="Name9" presStyleLbl="parChTrans1D2" presStyleIdx="3" presStyleCnt="5"/>
      <dgm:spPr/>
    </dgm:pt>
    <dgm:pt modelId="{824D0093-527E-4147-ADFE-295E3ECA243F}" type="pres">
      <dgm:prSet presAssocID="{1E5B251D-F5E9-48C0-9561-5412B6562A1A}" presName="connTx" presStyleLbl="parChTrans1D2" presStyleIdx="3" presStyleCnt="5"/>
      <dgm:spPr/>
    </dgm:pt>
    <dgm:pt modelId="{BBA985DD-FAF4-40A3-99A5-8771F3993DB8}" type="pres">
      <dgm:prSet presAssocID="{47FFC657-D52C-4A48-ABDD-380AE6B4D909}" presName="node" presStyleLbl="node1" presStyleIdx="3" presStyleCnt="5" custRadScaleRad="123343" custRadScaleInc="35368">
        <dgm:presLayoutVars>
          <dgm:bulletEnabled val="1"/>
        </dgm:presLayoutVars>
      </dgm:prSet>
      <dgm:spPr/>
    </dgm:pt>
    <dgm:pt modelId="{9BF83E57-5510-4C0B-9548-5E6C9991067A}" type="pres">
      <dgm:prSet presAssocID="{E09BD274-B594-4A22-9744-A1B489BF812F}" presName="Name9" presStyleLbl="parChTrans1D2" presStyleIdx="4" presStyleCnt="5"/>
      <dgm:spPr/>
    </dgm:pt>
    <dgm:pt modelId="{062038CD-E4A1-46CD-B454-4B12240D12AD}" type="pres">
      <dgm:prSet presAssocID="{E09BD274-B594-4A22-9744-A1B489BF812F}" presName="connTx" presStyleLbl="parChTrans1D2" presStyleIdx="4" presStyleCnt="5"/>
      <dgm:spPr/>
    </dgm:pt>
    <dgm:pt modelId="{7E697EBC-A2F3-40F6-BC7B-B10BC5F1A1D1}" type="pres">
      <dgm:prSet presAssocID="{03FDCEAE-A94E-474E-8117-02075EEAD7F1}" presName="node" presStyleLbl="node1" presStyleIdx="4" presStyleCnt="5" custRadScaleRad="137917" custRadScaleInc="-493">
        <dgm:presLayoutVars>
          <dgm:bulletEnabled val="1"/>
        </dgm:presLayoutVars>
      </dgm:prSet>
      <dgm:spPr/>
    </dgm:pt>
  </dgm:ptLst>
  <dgm:cxnLst>
    <dgm:cxn modelId="{CF5BF001-058C-4E06-9938-6234D722F42C}" srcId="{DAC5DE02-A1DA-444F-9899-0DDA527FC7A6}" destId="{03FDCEAE-A94E-474E-8117-02075EEAD7F1}" srcOrd="4" destOrd="0" parTransId="{E09BD274-B594-4A22-9744-A1B489BF812F}" sibTransId="{3B5BF7E8-3DE8-403B-AA92-A1A0FF58E565}"/>
    <dgm:cxn modelId="{FBB91C06-FDBF-47FF-940D-3E4DAE7CCCD3}" type="presOf" srcId="{D725458D-D966-443D-B80A-3E98583970B1}" destId="{A75B5CED-6251-426E-9189-C88BB209CC9E}" srcOrd="0" destOrd="0" presId="urn:microsoft.com/office/officeart/2005/8/layout/radial1"/>
    <dgm:cxn modelId="{C2625211-96B5-4981-A9DA-88C9D5F30A51}" type="presOf" srcId="{47FFC657-D52C-4A48-ABDD-380AE6B4D909}" destId="{BBA985DD-FAF4-40A3-99A5-8771F3993DB8}" srcOrd="0" destOrd="0" presId="urn:microsoft.com/office/officeart/2005/8/layout/radial1"/>
    <dgm:cxn modelId="{A0DC3D2A-2A53-48A0-BC8E-A93F497404A4}" type="presOf" srcId="{26F46C23-B37A-42FC-B525-73AE9ACC23B3}" destId="{EB1B097C-6A45-41F3-9817-C9EE6B5EB1BE}" srcOrd="1" destOrd="0" presId="urn:microsoft.com/office/officeart/2005/8/layout/radial1"/>
    <dgm:cxn modelId="{ED05D83F-9B90-4502-AD3E-C1F82EC7A88B}" type="presOf" srcId="{A53C8B57-0781-41BC-85D8-EB55513BEA10}" destId="{E4FF6DFD-022B-4317-9372-6930D2B62A5E}" srcOrd="1" destOrd="0" presId="urn:microsoft.com/office/officeart/2005/8/layout/radial1"/>
    <dgm:cxn modelId="{46E8CA4B-A3D9-431E-8C4C-B606D595C515}" type="presOf" srcId="{E09BD274-B594-4A22-9744-A1B489BF812F}" destId="{062038CD-E4A1-46CD-B454-4B12240D12AD}" srcOrd="1" destOrd="0" presId="urn:microsoft.com/office/officeart/2005/8/layout/radial1"/>
    <dgm:cxn modelId="{CEFA3073-EEF4-4D54-8A42-D908005C8C5B}" type="presOf" srcId="{DAC5DE02-A1DA-444F-9899-0DDA527FC7A6}" destId="{DABC5423-F141-4566-8098-5E5821141AD4}" srcOrd="0" destOrd="0" presId="urn:microsoft.com/office/officeart/2005/8/layout/radial1"/>
    <dgm:cxn modelId="{A78A4C7B-0FA0-4C6A-9483-820001D0A348}" type="presOf" srcId="{26F46C23-B37A-42FC-B525-73AE9ACC23B3}" destId="{A93AA81B-E3A6-495F-BE27-CE1D3F1BA46F}" srcOrd="0" destOrd="0" presId="urn:microsoft.com/office/officeart/2005/8/layout/radial1"/>
    <dgm:cxn modelId="{78D2397C-3A15-4F13-AA3E-B0AF80B66565}" srcId="{F925B3C9-1C3A-4833-A8C5-A1DDFB392786}" destId="{DAC5DE02-A1DA-444F-9899-0DDA527FC7A6}" srcOrd="0" destOrd="0" parTransId="{12842FA9-DD5B-4ABC-B324-FA684A3592C9}" sibTransId="{695C5CA7-136E-4B9C-AE42-E405C144078D}"/>
    <dgm:cxn modelId="{593FEE81-8B16-403E-9572-5701E1628FB8}" type="presOf" srcId="{D89541F6-CF35-4A8A-B490-DEEB9A5429DC}" destId="{F39970DD-A725-4313-91C2-9CB1FF7B386C}" srcOrd="0" destOrd="0" presId="urn:microsoft.com/office/officeart/2005/8/layout/radial1"/>
    <dgm:cxn modelId="{A6164C83-B11B-4111-A5D0-96B34FFB8641}" type="presOf" srcId="{F925B3C9-1C3A-4833-A8C5-A1DDFB392786}" destId="{22CB75FD-9DBB-461B-B9FB-323EF4BF694F}" srcOrd="0" destOrd="0" presId="urn:microsoft.com/office/officeart/2005/8/layout/radial1"/>
    <dgm:cxn modelId="{C0E6F898-A673-45BE-BED8-F4C719E94436}" type="presOf" srcId="{D89541F6-CF35-4A8A-B490-DEEB9A5429DC}" destId="{D20985E0-EEF0-4314-A136-A85ED88CFCFA}" srcOrd="1" destOrd="0" presId="urn:microsoft.com/office/officeart/2005/8/layout/radial1"/>
    <dgm:cxn modelId="{A792FB99-92DC-45E9-A406-6491832CE750}" type="presOf" srcId="{1E5B251D-F5E9-48C0-9561-5412B6562A1A}" destId="{824D0093-527E-4147-ADFE-295E3ECA243F}" srcOrd="1" destOrd="0" presId="urn:microsoft.com/office/officeart/2005/8/layout/radial1"/>
    <dgm:cxn modelId="{AF907CBE-54A3-4E5E-91E7-8D91C8FDCC71}" type="presOf" srcId="{6BCDD018-0196-4FF6-A285-9F6E75ABF327}" destId="{DD9E8A45-A5C2-4D92-8F97-2E35182E018D}" srcOrd="0" destOrd="0" presId="urn:microsoft.com/office/officeart/2005/8/layout/radial1"/>
    <dgm:cxn modelId="{5A30BDC3-5000-48C2-9701-549DFCAE37A2}" srcId="{DAC5DE02-A1DA-444F-9899-0DDA527FC7A6}" destId="{4AA744EF-F4FE-463E-8D2E-FD73892C8696}" srcOrd="2" destOrd="0" parTransId="{A53C8B57-0781-41BC-85D8-EB55513BEA10}" sibTransId="{3F794DB5-39A8-433D-923F-4020AF54B8F3}"/>
    <dgm:cxn modelId="{F6C1CCD1-7DEF-4AE5-AA29-98369E089D1B}" srcId="{DAC5DE02-A1DA-444F-9899-0DDA527FC7A6}" destId="{6BCDD018-0196-4FF6-A285-9F6E75ABF327}" srcOrd="0" destOrd="0" parTransId="{26F46C23-B37A-42FC-B525-73AE9ACC23B3}" sibTransId="{C4DC41C6-F9B6-4474-8BD7-EE38FD1CFC4E}"/>
    <dgm:cxn modelId="{0A91F0D5-5DB4-4E09-A372-FDBDBB00D298}" type="presOf" srcId="{E09BD274-B594-4A22-9744-A1B489BF812F}" destId="{9BF83E57-5510-4C0B-9548-5E6C9991067A}" srcOrd="0" destOrd="0" presId="urn:microsoft.com/office/officeart/2005/8/layout/radial1"/>
    <dgm:cxn modelId="{EEE83CDA-CF48-42AD-A498-477DBE1C1A9C}" srcId="{DAC5DE02-A1DA-444F-9899-0DDA527FC7A6}" destId="{47FFC657-D52C-4A48-ABDD-380AE6B4D909}" srcOrd="3" destOrd="0" parTransId="{1E5B251D-F5E9-48C0-9561-5412B6562A1A}" sibTransId="{57BB874E-F744-45D9-A088-1EC6D06CFE9F}"/>
    <dgm:cxn modelId="{E35401DF-3CF4-455F-8A59-37E7BF3A5390}" type="presOf" srcId="{03FDCEAE-A94E-474E-8117-02075EEAD7F1}" destId="{7E697EBC-A2F3-40F6-BC7B-B10BC5F1A1D1}" srcOrd="0" destOrd="0" presId="urn:microsoft.com/office/officeart/2005/8/layout/radial1"/>
    <dgm:cxn modelId="{859E24E6-1E96-4A59-8EA6-90A43C1CF901}" type="presOf" srcId="{A53C8B57-0781-41BC-85D8-EB55513BEA10}" destId="{52684051-A177-4EF9-8685-24703C93AB4F}" srcOrd="0" destOrd="0" presId="urn:microsoft.com/office/officeart/2005/8/layout/radial1"/>
    <dgm:cxn modelId="{12A5BFEE-CF4F-4CE2-B2A7-B369C4242858}" type="presOf" srcId="{4AA744EF-F4FE-463E-8D2E-FD73892C8696}" destId="{FE9A3863-2D56-4E4B-A241-DFF4BDDC0BD2}" srcOrd="0" destOrd="0" presId="urn:microsoft.com/office/officeart/2005/8/layout/radial1"/>
    <dgm:cxn modelId="{C80CC2F0-3222-4099-BA12-99D730388BC7}" srcId="{DAC5DE02-A1DA-444F-9899-0DDA527FC7A6}" destId="{D725458D-D966-443D-B80A-3E98583970B1}" srcOrd="1" destOrd="0" parTransId="{D89541F6-CF35-4A8A-B490-DEEB9A5429DC}" sibTransId="{B76EAB3A-E12B-41B6-BCB0-F687E8E8B220}"/>
    <dgm:cxn modelId="{F40FA4F2-8E22-476A-89D5-6619B45C602C}" type="presOf" srcId="{1E5B251D-F5E9-48C0-9561-5412B6562A1A}" destId="{E7CF48F9-ACB4-4383-A254-A6428AA42641}" srcOrd="0" destOrd="0" presId="urn:microsoft.com/office/officeart/2005/8/layout/radial1"/>
    <dgm:cxn modelId="{FD6A4982-9CDC-48B0-9B5A-12870AF53FB0}" type="presParOf" srcId="{22CB75FD-9DBB-461B-B9FB-323EF4BF694F}" destId="{DABC5423-F141-4566-8098-5E5821141AD4}" srcOrd="0" destOrd="0" presId="urn:microsoft.com/office/officeart/2005/8/layout/radial1"/>
    <dgm:cxn modelId="{559DC22C-0E2E-4A21-8048-C383D4B63FBB}" type="presParOf" srcId="{22CB75FD-9DBB-461B-B9FB-323EF4BF694F}" destId="{A93AA81B-E3A6-495F-BE27-CE1D3F1BA46F}" srcOrd="1" destOrd="0" presId="urn:microsoft.com/office/officeart/2005/8/layout/radial1"/>
    <dgm:cxn modelId="{43071565-82E5-43D2-83C1-1FE02D0911B9}" type="presParOf" srcId="{A93AA81B-E3A6-495F-BE27-CE1D3F1BA46F}" destId="{EB1B097C-6A45-41F3-9817-C9EE6B5EB1BE}" srcOrd="0" destOrd="0" presId="urn:microsoft.com/office/officeart/2005/8/layout/radial1"/>
    <dgm:cxn modelId="{31588BF2-6104-4C12-AA61-90929FF99435}" type="presParOf" srcId="{22CB75FD-9DBB-461B-B9FB-323EF4BF694F}" destId="{DD9E8A45-A5C2-4D92-8F97-2E35182E018D}" srcOrd="2" destOrd="0" presId="urn:microsoft.com/office/officeart/2005/8/layout/radial1"/>
    <dgm:cxn modelId="{75BEC9D8-5E38-432A-B09B-6AEE274D7F88}" type="presParOf" srcId="{22CB75FD-9DBB-461B-B9FB-323EF4BF694F}" destId="{F39970DD-A725-4313-91C2-9CB1FF7B386C}" srcOrd="3" destOrd="0" presId="urn:microsoft.com/office/officeart/2005/8/layout/radial1"/>
    <dgm:cxn modelId="{B058D332-9860-41E7-886C-CE9DCCA869A6}" type="presParOf" srcId="{F39970DD-A725-4313-91C2-9CB1FF7B386C}" destId="{D20985E0-EEF0-4314-A136-A85ED88CFCFA}" srcOrd="0" destOrd="0" presId="urn:microsoft.com/office/officeart/2005/8/layout/radial1"/>
    <dgm:cxn modelId="{877D23E5-170A-462E-9D41-37CB77D6E4F8}" type="presParOf" srcId="{22CB75FD-9DBB-461B-B9FB-323EF4BF694F}" destId="{A75B5CED-6251-426E-9189-C88BB209CC9E}" srcOrd="4" destOrd="0" presId="urn:microsoft.com/office/officeart/2005/8/layout/radial1"/>
    <dgm:cxn modelId="{970B452C-52F0-4472-972F-5FDADFE0EBC2}" type="presParOf" srcId="{22CB75FD-9DBB-461B-B9FB-323EF4BF694F}" destId="{52684051-A177-4EF9-8685-24703C93AB4F}" srcOrd="5" destOrd="0" presId="urn:microsoft.com/office/officeart/2005/8/layout/radial1"/>
    <dgm:cxn modelId="{DB06EB8E-4BBF-4420-9D70-6EA17552C18C}" type="presParOf" srcId="{52684051-A177-4EF9-8685-24703C93AB4F}" destId="{E4FF6DFD-022B-4317-9372-6930D2B62A5E}" srcOrd="0" destOrd="0" presId="urn:microsoft.com/office/officeart/2005/8/layout/radial1"/>
    <dgm:cxn modelId="{DF931BE3-E838-4CA2-974A-5A225EBD9802}" type="presParOf" srcId="{22CB75FD-9DBB-461B-B9FB-323EF4BF694F}" destId="{FE9A3863-2D56-4E4B-A241-DFF4BDDC0BD2}" srcOrd="6" destOrd="0" presId="urn:microsoft.com/office/officeart/2005/8/layout/radial1"/>
    <dgm:cxn modelId="{80A51A64-DC4A-46AA-8442-1A417B513AEC}" type="presParOf" srcId="{22CB75FD-9DBB-461B-B9FB-323EF4BF694F}" destId="{E7CF48F9-ACB4-4383-A254-A6428AA42641}" srcOrd="7" destOrd="0" presId="urn:microsoft.com/office/officeart/2005/8/layout/radial1"/>
    <dgm:cxn modelId="{7F0955C1-89DB-4894-873E-4F92E5CE7BD4}" type="presParOf" srcId="{E7CF48F9-ACB4-4383-A254-A6428AA42641}" destId="{824D0093-527E-4147-ADFE-295E3ECA243F}" srcOrd="0" destOrd="0" presId="urn:microsoft.com/office/officeart/2005/8/layout/radial1"/>
    <dgm:cxn modelId="{131C61DD-7B7B-4C85-BA57-8112A9AC9C8A}" type="presParOf" srcId="{22CB75FD-9DBB-461B-B9FB-323EF4BF694F}" destId="{BBA985DD-FAF4-40A3-99A5-8771F3993DB8}" srcOrd="8" destOrd="0" presId="urn:microsoft.com/office/officeart/2005/8/layout/radial1"/>
    <dgm:cxn modelId="{E1412C43-A399-4D26-8066-763EA979E394}" type="presParOf" srcId="{22CB75FD-9DBB-461B-B9FB-323EF4BF694F}" destId="{9BF83E57-5510-4C0B-9548-5E6C9991067A}" srcOrd="9" destOrd="0" presId="urn:microsoft.com/office/officeart/2005/8/layout/radial1"/>
    <dgm:cxn modelId="{847467A9-1510-4B00-885D-8F9ADE02102B}" type="presParOf" srcId="{9BF83E57-5510-4C0B-9548-5E6C9991067A}" destId="{062038CD-E4A1-46CD-B454-4B12240D12AD}" srcOrd="0" destOrd="0" presId="urn:microsoft.com/office/officeart/2005/8/layout/radial1"/>
    <dgm:cxn modelId="{4B31AD6D-63B8-42C2-AD8C-F5BD249143AE}" type="presParOf" srcId="{22CB75FD-9DBB-461B-B9FB-323EF4BF694F}" destId="{7E697EBC-A2F3-40F6-BC7B-B10BC5F1A1D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CE6CE-F6C7-4EDE-BF32-158CA7701239}" type="doc">
      <dgm:prSet loTypeId="urn:microsoft.com/office/officeart/2005/8/layout/vList6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BE977F49-9879-4CB7-9F3E-E1E5A3E10E8A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ENFOQUE</a:t>
          </a:r>
        </a:p>
      </dgm:t>
    </dgm:pt>
    <dgm:pt modelId="{04CE3DFE-25DD-4CAF-BB76-505DEA332C30}" type="parTrans" cxnId="{A9C65255-F598-4759-8942-A6E31071924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04811B-E096-408C-9284-46C5ABA246F5}" type="sibTrans" cxnId="{A9C65255-F598-4759-8942-A6E31071924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06A070B-92D7-40FE-BA8A-3EDC2A0B00F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Mixto</a:t>
          </a:r>
        </a:p>
      </dgm:t>
    </dgm:pt>
    <dgm:pt modelId="{D43E2500-1B94-4418-A9D0-0DA04DFDA4D8}" type="parTrans" cxnId="{14D415CB-2617-4751-B388-608AB5BC530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F1189E-A5CD-423E-8E9B-5A0BFE1CA48C}" type="sibTrans" cxnId="{14D415CB-2617-4751-B388-608AB5BC530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8345E4A-C5D6-470C-98E3-99A4B73D97CE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FINALIDAD</a:t>
          </a:r>
        </a:p>
      </dgm:t>
    </dgm:pt>
    <dgm:pt modelId="{4B9A9979-5B2B-4EEC-A3B3-8909A99F1F26}" type="parTrans" cxnId="{87B699F8-337A-4726-91F5-97FB468690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78377E-3E2B-45E6-A465-189DB1A0321A}" type="sibTrans" cxnId="{87B699F8-337A-4726-91F5-97FB468690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CAFC490-DED3-4651-A5B1-01F7ECC543C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Aplicada</a:t>
          </a:r>
        </a:p>
      </dgm:t>
    </dgm:pt>
    <dgm:pt modelId="{E7817C5F-3A23-487A-BF93-F204D30EA6B9}" type="parTrans" cxnId="{BDCA7B5F-1C89-4B4C-9516-95D0759FF77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1432BC-0386-4821-AB4D-C46C0A30D6C8}" type="sibTrans" cxnId="{BDCA7B5F-1C89-4B4C-9516-95D0759FF77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B890683-0627-4C67-8690-8DB5466824D0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FUENTES DE INFORMACIÓN</a:t>
          </a:r>
        </a:p>
      </dgm:t>
    </dgm:pt>
    <dgm:pt modelId="{5EE830C3-CF34-46F8-AF82-82DCA524375D}" type="parTrans" cxnId="{4026B77B-837E-42D0-8655-6D5CFAF79F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744F9EC-71AA-4371-9CE2-14A4ADEE5B1C}" type="sibTrans" cxnId="{4026B77B-837E-42D0-8655-6D5CFAF79F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C2C3A7B-D0A2-47E6-B30F-23FAD393ADDE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UNIDADES DE ANÁLISIS</a:t>
          </a:r>
        </a:p>
      </dgm:t>
    </dgm:pt>
    <dgm:pt modelId="{DB8AE135-29F4-473E-95BC-71BDAB39D082}" type="parTrans" cxnId="{5C1E9C37-0DAA-471D-BA04-7B16E12A78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C8BDCC9-B29C-4865-8C05-3B17F09347B6}" type="sibTrans" cxnId="{5C1E9C37-0DAA-471D-BA04-7B16E12A78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AE21520-3823-4FAC-8CEB-4FEE9904B1EA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ALCANCE</a:t>
          </a:r>
        </a:p>
      </dgm:t>
    </dgm:pt>
    <dgm:pt modelId="{92716B4C-6ECE-4902-86AE-F77EE1921B49}" type="parTrans" cxnId="{04F27AB3-AA24-4DC1-8FC7-1F78A6A253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E9EC582-AF4C-4D4F-8CD9-8B9899A1B096}" type="sibTrans" cxnId="{04F27AB3-AA24-4DC1-8FC7-1F78A6A253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42FC6E2-F18A-4DBD-A689-B6EB8FFD6CA0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Mixtas</a:t>
          </a:r>
        </a:p>
      </dgm:t>
    </dgm:pt>
    <dgm:pt modelId="{F25EEE6A-A21F-46CE-B6E6-2A30ABF9A788}" type="parTrans" cxnId="{DD6E0F65-BC49-4F42-9EAF-386CB4ACBA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650D30B-457A-493A-9DEF-A39B480FEAB6}" type="sibTrans" cxnId="{DD6E0F65-BC49-4F42-9EAF-386CB4ACBA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AF502B-EB7F-45C9-84D6-C7477D8A1867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PYMES alimentos y bebidas DMQ</a:t>
          </a:r>
        </a:p>
      </dgm:t>
    </dgm:pt>
    <dgm:pt modelId="{ADE8E5C0-ECB7-44BC-BE68-DFF97CAB57AD}" type="parTrans" cxnId="{C833E67D-5D47-4E78-B46F-A25474AA77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69AFF93-96A0-4871-9E4D-EA604F508827}" type="sibTrans" cxnId="{C833E67D-5D47-4E78-B46F-A25474AA77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1538B50-C110-415E-9650-7B394A325109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Correlacional y Descriptiva</a:t>
          </a:r>
        </a:p>
      </dgm:t>
    </dgm:pt>
    <dgm:pt modelId="{114C1877-FE18-4955-8380-61D08B631790}" type="parTrans" cxnId="{3CBBA05E-0B69-49A1-B539-F2312F684D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2E331B7-8023-4BF2-97B4-E783E7936ECB}" type="sibTrans" cxnId="{3CBBA05E-0B69-49A1-B539-F2312F684D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BBFD2E6-412B-4FB2-BDF3-202E593152BF}">
      <dgm:prSet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INSTRUMENTO</a:t>
          </a:r>
        </a:p>
      </dgm:t>
    </dgm:pt>
    <dgm:pt modelId="{52B1A471-C5D3-4EF9-885C-55A9DF6FFB3F}" type="parTrans" cxnId="{CDFDE512-C2C3-4F6C-BB8F-FE61A8CC82CA}">
      <dgm:prSet/>
      <dgm:spPr/>
      <dgm:t>
        <a:bodyPr/>
        <a:lstStyle/>
        <a:p>
          <a:endParaRPr lang="es-EC"/>
        </a:p>
      </dgm:t>
    </dgm:pt>
    <dgm:pt modelId="{0586FA15-C7BA-4F04-87FF-2858199986E7}" type="sibTrans" cxnId="{CDFDE512-C2C3-4F6C-BB8F-FE61A8CC82CA}">
      <dgm:prSet/>
      <dgm:spPr/>
      <dgm:t>
        <a:bodyPr/>
        <a:lstStyle/>
        <a:p>
          <a:endParaRPr lang="es-EC"/>
        </a:p>
      </dgm:t>
    </dgm:pt>
    <dgm:pt modelId="{C8D1A689-5BDD-4629-ADDA-2787107C473E}">
      <dgm:prSet/>
      <dgm:spPr/>
      <dgm:t>
        <a:bodyPr/>
        <a:lstStyle/>
        <a:p>
          <a:r>
            <a:rPr lang="es-EC" dirty="0"/>
            <a:t>Encuesta</a:t>
          </a:r>
        </a:p>
      </dgm:t>
    </dgm:pt>
    <dgm:pt modelId="{F88D42D0-0900-459C-B16E-EA1B601A42DE}" type="parTrans" cxnId="{A684F0AB-D40C-4D3E-9A22-B26FFC0E38A3}">
      <dgm:prSet/>
      <dgm:spPr/>
      <dgm:t>
        <a:bodyPr/>
        <a:lstStyle/>
        <a:p>
          <a:endParaRPr lang="es-EC"/>
        </a:p>
      </dgm:t>
    </dgm:pt>
    <dgm:pt modelId="{14D5490B-F508-419F-89AD-76598AA622A9}" type="sibTrans" cxnId="{A684F0AB-D40C-4D3E-9A22-B26FFC0E38A3}">
      <dgm:prSet/>
      <dgm:spPr/>
      <dgm:t>
        <a:bodyPr/>
        <a:lstStyle/>
        <a:p>
          <a:endParaRPr lang="es-EC"/>
        </a:p>
      </dgm:t>
    </dgm:pt>
    <dgm:pt modelId="{BF7118C7-C9CF-48CA-BDFD-59FBBCA6F7A9}" type="pres">
      <dgm:prSet presAssocID="{935CE6CE-F6C7-4EDE-BF32-158CA7701239}" presName="Name0" presStyleCnt="0">
        <dgm:presLayoutVars>
          <dgm:dir/>
          <dgm:animLvl val="lvl"/>
          <dgm:resizeHandles/>
        </dgm:presLayoutVars>
      </dgm:prSet>
      <dgm:spPr/>
    </dgm:pt>
    <dgm:pt modelId="{E10974CA-3EA2-4E63-BD98-55F43DC5CAE1}" type="pres">
      <dgm:prSet presAssocID="{BE977F49-9879-4CB7-9F3E-E1E5A3E10E8A}" presName="linNode" presStyleCnt="0"/>
      <dgm:spPr/>
    </dgm:pt>
    <dgm:pt modelId="{ED42BABF-72B4-4E4B-B5E7-2EBCC22785FA}" type="pres">
      <dgm:prSet presAssocID="{BE977F49-9879-4CB7-9F3E-E1E5A3E10E8A}" presName="parentShp" presStyleLbl="node1" presStyleIdx="0" presStyleCnt="6">
        <dgm:presLayoutVars>
          <dgm:bulletEnabled val="1"/>
        </dgm:presLayoutVars>
      </dgm:prSet>
      <dgm:spPr/>
    </dgm:pt>
    <dgm:pt modelId="{7AA4CE3C-8BA1-4D2A-B4F5-03D71D75F888}" type="pres">
      <dgm:prSet presAssocID="{BE977F49-9879-4CB7-9F3E-E1E5A3E10E8A}" presName="childShp" presStyleLbl="bgAccFollowNode1" presStyleIdx="0" presStyleCnt="6">
        <dgm:presLayoutVars>
          <dgm:bulletEnabled val="1"/>
        </dgm:presLayoutVars>
      </dgm:prSet>
      <dgm:spPr/>
    </dgm:pt>
    <dgm:pt modelId="{61DF561A-8CD7-451F-B944-DECA04209C83}" type="pres">
      <dgm:prSet presAssocID="{E704811B-E096-408C-9284-46C5ABA246F5}" presName="spacing" presStyleCnt="0"/>
      <dgm:spPr/>
    </dgm:pt>
    <dgm:pt modelId="{0AD747DC-B4C5-4E5C-B595-96153CD3908C}" type="pres">
      <dgm:prSet presAssocID="{58345E4A-C5D6-470C-98E3-99A4B73D97CE}" presName="linNode" presStyleCnt="0"/>
      <dgm:spPr/>
    </dgm:pt>
    <dgm:pt modelId="{8851C004-8A5D-4140-BED3-EECF67A0D7A5}" type="pres">
      <dgm:prSet presAssocID="{58345E4A-C5D6-470C-98E3-99A4B73D97CE}" presName="parentShp" presStyleLbl="node1" presStyleIdx="1" presStyleCnt="6">
        <dgm:presLayoutVars>
          <dgm:bulletEnabled val="1"/>
        </dgm:presLayoutVars>
      </dgm:prSet>
      <dgm:spPr/>
    </dgm:pt>
    <dgm:pt modelId="{CB913E95-D016-42AA-9BBE-B0D2B52C53D0}" type="pres">
      <dgm:prSet presAssocID="{58345E4A-C5D6-470C-98E3-99A4B73D97CE}" presName="childShp" presStyleLbl="bgAccFollowNode1" presStyleIdx="1" presStyleCnt="6">
        <dgm:presLayoutVars>
          <dgm:bulletEnabled val="1"/>
        </dgm:presLayoutVars>
      </dgm:prSet>
      <dgm:spPr/>
    </dgm:pt>
    <dgm:pt modelId="{577122A3-9821-4E7F-A652-46608C7B4B51}" type="pres">
      <dgm:prSet presAssocID="{AC78377E-3E2B-45E6-A465-189DB1A0321A}" presName="spacing" presStyleCnt="0"/>
      <dgm:spPr/>
    </dgm:pt>
    <dgm:pt modelId="{6B185820-7159-4516-8843-1C86A334BF1E}" type="pres">
      <dgm:prSet presAssocID="{EB890683-0627-4C67-8690-8DB5466824D0}" presName="linNode" presStyleCnt="0"/>
      <dgm:spPr/>
    </dgm:pt>
    <dgm:pt modelId="{55845A92-3C21-4D24-B3DA-5BDF9446F059}" type="pres">
      <dgm:prSet presAssocID="{EB890683-0627-4C67-8690-8DB5466824D0}" presName="parentShp" presStyleLbl="node1" presStyleIdx="2" presStyleCnt="6">
        <dgm:presLayoutVars>
          <dgm:bulletEnabled val="1"/>
        </dgm:presLayoutVars>
      </dgm:prSet>
      <dgm:spPr/>
    </dgm:pt>
    <dgm:pt modelId="{9E323C3E-322B-4F39-9CEC-2E88BB355EDC}" type="pres">
      <dgm:prSet presAssocID="{EB890683-0627-4C67-8690-8DB5466824D0}" presName="childShp" presStyleLbl="bgAccFollowNode1" presStyleIdx="2" presStyleCnt="6">
        <dgm:presLayoutVars>
          <dgm:bulletEnabled val="1"/>
        </dgm:presLayoutVars>
      </dgm:prSet>
      <dgm:spPr/>
    </dgm:pt>
    <dgm:pt modelId="{D86826D5-47A8-4E51-9632-D6232545062B}" type="pres">
      <dgm:prSet presAssocID="{5744F9EC-71AA-4371-9CE2-14A4ADEE5B1C}" presName="spacing" presStyleCnt="0"/>
      <dgm:spPr/>
    </dgm:pt>
    <dgm:pt modelId="{FFFA91C3-497E-46CA-A1CA-91C5125CAAFA}" type="pres">
      <dgm:prSet presAssocID="{2C2C3A7B-D0A2-47E6-B30F-23FAD393ADDE}" presName="linNode" presStyleCnt="0"/>
      <dgm:spPr/>
    </dgm:pt>
    <dgm:pt modelId="{706E4B3A-CE68-45AE-A61A-32AB95E26463}" type="pres">
      <dgm:prSet presAssocID="{2C2C3A7B-D0A2-47E6-B30F-23FAD393ADDE}" presName="parentShp" presStyleLbl="node1" presStyleIdx="3" presStyleCnt="6">
        <dgm:presLayoutVars>
          <dgm:bulletEnabled val="1"/>
        </dgm:presLayoutVars>
      </dgm:prSet>
      <dgm:spPr/>
    </dgm:pt>
    <dgm:pt modelId="{3676F663-A7DC-4BBC-8B0E-73981925DEE9}" type="pres">
      <dgm:prSet presAssocID="{2C2C3A7B-D0A2-47E6-B30F-23FAD393ADDE}" presName="childShp" presStyleLbl="bgAccFollowNode1" presStyleIdx="3" presStyleCnt="6">
        <dgm:presLayoutVars>
          <dgm:bulletEnabled val="1"/>
        </dgm:presLayoutVars>
      </dgm:prSet>
      <dgm:spPr/>
    </dgm:pt>
    <dgm:pt modelId="{DFADE1C5-633C-4221-AA3D-AEC9380910EC}" type="pres">
      <dgm:prSet presAssocID="{CC8BDCC9-B29C-4865-8C05-3B17F09347B6}" presName="spacing" presStyleCnt="0"/>
      <dgm:spPr/>
    </dgm:pt>
    <dgm:pt modelId="{E397F8D6-622D-4023-B4A0-4DE9AF266B91}" type="pres">
      <dgm:prSet presAssocID="{8AE21520-3823-4FAC-8CEB-4FEE9904B1EA}" presName="linNode" presStyleCnt="0"/>
      <dgm:spPr/>
    </dgm:pt>
    <dgm:pt modelId="{20151183-AC4F-472B-8602-DF1BDC075464}" type="pres">
      <dgm:prSet presAssocID="{8AE21520-3823-4FAC-8CEB-4FEE9904B1EA}" presName="parentShp" presStyleLbl="node1" presStyleIdx="4" presStyleCnt="6">
        <dgm:presLayoutVars>
          <dgm:bulletEnabled val="1"/>
        </dgm:presLayoutVars>
      </dgm:prSet>
      <dgm:spPr/>
    </dgm:pt>
    <dgm:pt modelId="{7EE36E19-3FFB-4950-9C5E-052F6F81C9C3}" type="pres">
      <dgm:prSet presAssocID="{8AE21520-3823-4FAC-8CEB-4FEE9904B1EA}" presName="childShp" presStyleLbl="bgAccFollowNode1" presStyleIdx="4" presStyleCnt="6">
        <dgm:presLayoutVars>
          <dgm:bulletEnabled val="1"/>
        </dgm:presLayoutVars>
      </dgm:prSet>
      <dgm:spPr/>
    </dgm:pt>
    <dgm:pt modelId="{0116C63D-0C11-43BB-9DFA-7CF9AA3D5FB8}" type="pres">
      <dgm:prSet presAssocID="{6E9EC582-AF4C-4D4F-8CD9-8B9899A1B096}" presName="spacing" presStyleCnt="0"/>
      <dgm:spPr/>
    </dgm:pt>
    <dgm:pt modelId="{63082881-FDCC-4729-9F6C-F66D77C9AB9D}" type="pres">
      <dgm:prSet presAssocID="{ABBFD2E6-412B-4FB2-BDF3-202E593152BF}" presName="linNode" presStyleCnt="0"/>
      <dgm:spPr/>
    </dgm:pt>
    <dgm:pt modelId="{5FD9AF3D-BA5A-48C6-B89A-675FDFC6843B}" type="pres">
      <dgm:prSet presAssocID="{ABBFD2E6-412B-4FB2-BDF3-202E593152BF}" presName="parentShp" presStyleLbl="node1" presStyleIdx="5" presStyleCnt="6">
        <dgm:presLayoutVars>
          <dgm:bulletEnabled val="1"/>
        </dgm:presLayoutVars>
      </dgm:prSet>
      <dgm:spPr/>
    </dgm:pt>
    <dgm:pt modelId="{C2AD9F1E-761D-43A4-91B9-DF01A9C1215B}" type="pres">
      <dgm:prSet presAssocID="{ABBFD2E6-412B-4FB2-BDF3-202E593152BF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CDFDE512-C2C3-4F6C-BB8F-FE61A8CC82CA}" srcId="{935CE6CE-F6C7-4EDE-BF32-158CA7701239}" destId="{ABBFD2E6-412B-4FB2-BDF3-202E593152BF}" srcOrd="5" destOrd="0" parTransId="{52B1A471-C5D3-4EF9-885C-55A9DF6FFB3F}" sibTransId="{0586FA15-C7BA-4F04-87FF-2858199986E7}"/>
    <dgm:cxn modelId="{97E4BD2D-BAFE-414E-A649-8CF3F0F73BF9}" type="presOf" srcId="{C1538B50-C110-415E-9650-7B394A325109}" destId="{7EE36E19-3FFB-4950-9C5E-052F6F81C9C3}" srcOrd="0" destOrd="0" presId="urn:microsoft.com/office/officeart/2005/8/layout/vList6"/>
    <dgm:cxn modelId="{5C1E9C37-0DAA-471D-BA04-7B16E12A784F}" srcId="{935CE6CE-F6C7-4EDE-BF32-158CA7701239}" destId="{2C2C3A7B-D0A2-47E6-B30F-23FAD393ADDE}" srcOrd="3" destOrd="0" parTransId="{DB8AE135-29F4-473E-95BC-71BDAB39D082}" sibTransId="{CC8BDCC9-B29C-4865-8C05-3B17F09347B6}"/>
    <dgm:cxn modelId="{3CBBA05E-0B69-49A1-B539-F2312F684DFA}" srcId="{8AE21520-3823-4FAC-8CEB-4FEE9904B1EA}" destId="{C1538B50-C110-415E-9650-7B394A325109}" srcOrd="0" destOrd="0" parTransId="{114C1877-FE18-4955-8380-61D08B631790}" sibTransId="{D2E331B7-8023-4BF2-97B4-E783E7936ECB}"/>
    <dgm:cxn modelId="{BDCA7B5F-1C89-4B4C-9516-95D0759FF776}" srcId="{58345E4A-C5D6-470C-98E3-99A4B73D97CE}" destId="{6CAFC490-DED3-4651-A5B1-01F7ECC543C2}" srcOrd="0" destOrd="0" parTransId="{E7817C5F-3A23-487A-BF93-F204D30EA6B9}" sibTransId="{FE1432BC-0386-4821-AB4D-C46C0A30D6C8}"/>
    <dgm:cxn modelId="{DD6E0F65-BC49-4F42-9EAF-386CB4ACBAAE}" srcId="{EB890683-0627-4C67-8690-8DB5466824D0}" destId="{A42FC6E2-F18A-4DBD-A689-B6EB8FFD6CA0}" srcOrd="0" destOrd="0" parTransId="{F25EEE6A-A21F-46CE-B6E6-2A30ABF9A788}" sibTransId="{7650D30B-457A-493A-9DEF-A39B480FEAB6}"/>
    <dgm:cxn modelId="{50EEB069-55FD-4337-B82F-A809658E4ACB}" type="presOf" srcId="{A42FC6E2-F18A-4DBD-A689-B6EB8FFD6CA0}" destId="{9E323C3E-322B-4F39-9CEC-2E88BB355EDC}" srcOrd="0" destOrd="0" presId="urn:microsoft.com/office/officeart/2005/8/layout/vList6"/>
    <dgm:cxn modelId="{35072A75-A674-4C59-BC33-1F96457B2CD4}" type="presOf" srcId="{CFAF502B-EB7F-45C9-84D6-C7477D8A1867}" destId="{3676F663-A7DC-4BBC-8B0E-73981925DEE9}" srcOrd="0" destOrd="0" presId="urn:microsoft.com/office/officeart/2005/8/layout/vList6"/>
    <dgm:cxn modelId="{A9C65255-F598-4759-8942-A6E31071924C}" srcId="{935CE6CE-F6C7-4EDE-BF32-158CA7701239}" destId="{BE977F49-9879-4CB7-9F3E-E1E5A3E10E8A}" srcOrd="0" destOrd="0" parTransId="{04CE3DFE-25DD-4CAF-BB76-505DEA332C30}" sibTransId="{E704811B-E096-408C-9284-46C5ABA246F5}"/>
    <dgm:cxn modelId="{824C7056-A887-4043-A0DC-F5E14C9FB021}" type="presOf" srcId="{E06A070B-92D7-40FE-BA8A-3EDC2A0B00FD}" destId="{7AA4CE3C-8BA1-4D2A-B4F5-03D71D75F888}" srcOrd="0" destOrd="0" presId="urn:microsoft.com/office/officeart/2005/8/layout/vList6"/>
    <dgm:cxn modelId="{BCE0B479-EC46-4C2C-B813-C37B9BBC8202}" type="presOf" srcId="{BE977F49-9879-4CB7-9F3E-E1E5A3E10E8A}" destId="{ED42BABF-72B4-4E4B-B5E7-2EBCC22785FA}" srcOrd="0" destOrd="0" presId="urn:microsoft.com/office/officeart/2005/8/layout/vList6"/>
    <dgm:cxn modelId="{2BA20C5A-CEF7-41A5-BB4A-F0A304EECC61}" type="presOf" srcId="{8AE21520-3823-4FAC-8CEB-4FEE9904B1EA}" destId="{20151183-AC4F-472B-8602-DF1BDC075464}" srcOrd="0" destOrd="0" presId="urn:microsoft.com/office/officeart/2005/8/layout/vList6"/>
    <dgm:cxn modelId="{4026B77B-837E-42D0-8655-6D5CFAF79FF0}" srcId="{935CE6CE-F6C7-4EDE-BF32-158CA7701239}" destId="{EB890683-0627-4C67-8690-8DB5466824D0}" srcOrd="2" destOrd="0" parTransId="{5EE830C3-CF34-46F8-AF82-82DCA524375D}" sibTransId="{5744F9EC-71AA-4371-9CE2-14A4ADEE5B1C}"/>
    <dgm:cxn modelId="{C833E67D-5D47-4E78-B46F-A25474AA7739}" srcId="{2C2C3A7B-D0A2-47E6-B30F-23FAD393ADDE}" destId="{CFAF502B-EB7F-45C9-84D6-C7477D8A1867}" srcOrd="0" destOrd="0" parTransId="{ADE8E5C0-ECB7-44BC-BE68-DFF97CAB57AD}" sibTransId="{A69AFF93-96A0-4871-9E4D-EA604F508827}"/>
    <dgm:cxn modelId="{36B9F680-8C74-4ABD-95FD-0382FA7BD221}" type="presOf" srcId="{C8D1A689-5BDD-4629-ADDA-2787107C473E}" destId="{C2AD9F1E-761D-43A4-91B9-DF01A9C1215B}" srcOrd="0" destOrd="0" presId="urn:microsoft.com/office/officeart/2005/8/layout/vList6"/>
    <dgm:cxn modelId="{B73B5682-C0A4-413D-A66E-1F83ECCEE87D}" type="presOf" srcId="{EB890683-0627-4C67-8690-8DB5466824D0}" destId="{55845A92-3C21-4D24-B3DA-5BDF9446F059}" srcOrd="0" destOrd="0" presId="urn:microsoft.com/office/officeart/2005/8/layout/vList6"/>
    <dgm:cxn modelId="{83FB5786-762A-4F12-B3C4-6BCE2A86EA15}" type="presOf" srcId="{935CE6CE-F6C7-4EDE-BF32-158CA7701239}" destId="{BF7118C7-C9CF-48CA-BDFD-59FBBCA6F7A9}" srcOrd="0" destOrd="0" presId="urn:microsoft.com/office/officeart/2005/8/layout/vList6"/>
    <dgm:cxn modelId="{A684F0AB-D40C-4D3E-9A22-B26FFC0E38A3}" srcId="{ABBFD2E6-412B-4FB2-BDF3-202E593152BF}" destId="{C8D1A689-5BDD-4629-ADDA-2787107C473E}" srcOrd="0" destOrd="0" parTransId="{F88D42D0-0900-459C-B16E-EA1B601A42DE}" sibTransId="{14D5490B-F508-419F-89AD-76598AA622A9}"/>
    <dgm:cxn modelId="{04F27AB3-AA24-4DC1-8FC7-1F78A6A2530F}" srcId="{935CE6CE-F6C7-4EDE-BF32-158CA7701239}" destId="{8AE21520-3823-4FAC-8CEB-4FEE9904B1EA}" srcOrd="4" destOrd="0" parTransId="{92716B4C-6ECE-4902-86AE-F77EE1921B49}" sibTransId="{6E9EC582-AF4C-4D4F-8CD9-8B9899A1B096}"/>
    <dgm:cxn modelId="{69C374BA-AE82-4CF7-A7E3-44A828FF513E}" type="presOf" srcId="{2C2C3A7B-D0A2-47E6-B30F-23FAD393ADDE}" destId="{706E4B3A-CE68-45AE-A61A-32AB95E26463}" srcOrd="0" destOrd="0" presId="urn:microsoft.com/office/officeart/2005/8/layout/vList6"/>
    <dgm:cxn modelId="{A4A6D9C6-24A0-47D7-9803-6BDEF221BB83}" type="presOf" srcId="{ABBFD2E6-412B-4FB2-BDF3-202E593152BF}" destId="{5FD9AF3D-BA5A-48C6-B89A-675FDFC6843B}" srcOrd="0" destOrd="0" presId="urn:microsoft.com/office/officeart/2005/8/layout/vList6"/>
    <dgm:cxn modelId="{14D415CB-2617-4751-B388-608AB5BC5300}" srcId="{BE977F49-9879-4CB7-9F3E-E1E5A3E10E8A}" destId="{E06A070B-92D7-40FE-BA8A-3EDC2A0B00FD}" srcOrd="0" destOrd="0" parTransId="{D43E2500-1B94-4418-A9D0-0DA04DFDA4D8}" sibTransId="{CFF1189E-A5CD-423E-8E9B-5A0BFE1CA48C}"/>
    <dgm:cxn modelId="{A60BA7F7-AD57-45F2-81D0-936F4C995CDC}" type="presOf" srcId="{58345E4A-C5D6-470C-98E3-99A4B73D97CE}" destId="{8851C004-8A5D-4140-BED3-EECF67A0D7A5}" srcOrd="0" destOrd="0" presId="urn:microsoft.com/office/officeart/2005/8/layout/vList6"/>
    <dgm:cxn modelId="{87B699F8-337A-4726-91F5-97FB468690F7}" srcId="{935CE6CE-F6C7-4EDE-BF32-158CA7701239}" destId="{58345E4A-C5D6-470C-98E3-99A4B73D97CE}" srcOrd="1" destOrd="0" parTransId="{4B9A9979-5B2B-4EEC-A3B3-8909A99F1F26}" sibTransId="{AC78377E-3E2B-45E6-A465-189DB1A0321A}"/>
    <dgm:cxn modelId="{80EB78FC-6F83-42EB-87CD-4A217B5961F0}" type="presOf" srcId="{6CAFC490-DED3-4651-A5B1-01F7ECC543C2}" destId="{CB913E95-D016-42AA-9BBE-B0D2B52C53D0}" srcOrd="0" destOrd="0" presId="urn:microsoft.com/office/officeart/2005/8/layout/vList6"/>
    <dgm:cxn modelId="{44A52796-01BE-4DD2-83FE-6E221ACB30D6}" type="presParOf" srcId="{BF7118C7-C9CF-48CA-BDFD-59FBBCA6F7A9}" destId="{E10974CA-3EA2-4E63-BD98-55F43DC5CAE1}" srcOrd="0" destOrd="0" presId="urn:microsoft.com/office/officeart/2005/8/layout/vList6"/>
    <dgm:cxn modelId="{B5D86FA7-ACC7-487A-9236-6522A746E92E}" type="presParOf" srcId="{E10974CA-3EA2-4E63-BD98-55F43DC5CAE1}" destId="{ED42BABF-72B4-4E4B-B5E7-2EBCC22785FA}" srcOrd="0" destOrd="0" presId="urn:microsoft.com/office/officeart/2005/8/layout/vList6"/>
    <dgm:cxn modelId="{44131F54-6F25-41B4-9E37-E67FA76B0266}" type="presParOf" srcId="{E10974CA-3EA2-4E63-BD98-55F43DC5CAE1}" destId="{7AA4CE3C-8BA1-4D2A-B4F5-03D71D75F888}" srcOrd="1" destOrd="0" presId="urn:microsoft.com/office/officeart/2005/8/layout/vList6"/>
    <dgm:cxn modelId="{5A8EAEA1-D377-4F17-A534-E8542BA9388B}" type="presParOf" srcId="{BF7118C7-C9CF-48CA-BDFD-59FBBCA6F7A9}" destId="{61DF561A-8CD7-451F-B944-DECA04209C83}" srcOrd="1" destOrd="0" presId="urn:microsoft.com/office/officeart/2005/8/layout/vList6"/>
    <dgm:cxn modelId="{8A04D817-1FEA-4B22-AF23-472B5194D8ED}" type="presParOf" srcId="{BF7118C7-C9CF-48CA-BDFD-59FBBCA6F7A9}" destId="{0AD747DC-B4C5-4E5C-B595-96153CD3908C}" srcOrd="2" destOrd="0" presId="urn:microsoft.com/office/officeart/2005/8/layout/vList6"/>
    <dgm:cxn modelId="{B6E9B598-86D3-46B3-AFC6-04A21E92075C}" type="presParOf" srcId="{0AD747DC-B4C5-4E5C-B595-96153CD3908C}" destId="{8851C004-8A5D-4140-BED3-EECF67A0D7A5}" srcOrd="0" destOrd="0" presId="urn:microsoft.com/office/officeart/2005/8/layout/vList6"/>
    <dgm:cxn modelId="{467DBE4D-7F57-48A8-A2E4-35ECC24BBAEE}" type="presParOf" srcId="{0AD747DC-B4C5-4E5C-B595-96153CD3908C}" destId="{CB913E95-D016-42AA-9BBE-B0D2B52C53D0}" srcOrd="1" destOrd="0" presId="urn:microsoft.com/office/officeart/2005/8/layout/vList6"/>
    <dgm:cxn modelId="{B8A509AA-21DE-4920-B00A-E43B05F95180}" type="presParOf" srcId="{BF7118C7-C9CF-48CA-BDFD-59FBBCA6F7A9}" destId="{577122A3-9821-4E7F-A652-46608C7B4B51}" srcOrd="3" destOrd="0" presId="urn:microsoft.com/office/officeart/2005/8/layout/vList6"/>
    <dgm:cxn modelId="{08E44057-829F-4B75-BF52-66340CB6188C}" type="presParOf" srcId="{BF7118C7-C9CF-48CA-BDFD-59FBBCA6F7A9}" destId="{6B185820-7159-4516-8843-1C86A334BF1E}" srcOrd="4" destOrd="0" presId="urn:microsoft.com/office/officeart/2005/8/layout/vList6"/>
    <dgm:cxn modelId="{E129F3AE-D68C-4F21-BC59-5D5DB9BEE25A}" type="presParOf" srcId="{6B185820-7159-4516-8843-1C86A334BF1E}" destId="{55845A92-3C21-4D24-B3DA-5BDF9446F059}" srcOrd="0" destOrd="0" presId="urn:microsoft.com/office/officeart/2005/8/layout/vList6"/>
    <dgm:cxn modelId="{FCE648B1-5D27-4317-AC0D-861CE4533A5B}" type="presParOf" srcId="{6B185820-7159-4516-8843-1C86A334BF1E}" destId="{9E323C3E-322B-4F39-9CEC-2E88BB355EDC}" srcOrd="1" destOrd="0" presId="urn:microsoft.com/office/officeart/2005/8/layout/vList6"/>
    <dgm:cxn modelId="{243A3289-71FE-4386-8900-C75155A031B6}" type="presParOf" srcId="{BF7118C7-C9CF-48CA-BDFD-59FBBCA6F7A9}" destId="{D86826D5-47A8-4E51-9632-D6232545062B}" srcOrd="5" destOrd="0" presId="urn:microsoft.com/office/officeart/2005/8/layout/vList6"/>
    <dgm:cxn modelId="{966A0115-B461-42A7-B0CC-C4B38EA7D18E}" type="presParOf" srcId="{BF7118C7-C9CF-48CA-BDFD-59FBBCA6F7A9}" destId="{FFFA91C3-497E-46CA-A1CA-91C5125CAAFA}" srcOrd="6" destOrd="0" presId="urn:microsoft.com/office/officeart/2005/8/layout/vList6"/>
    <dgm:cxn modelId="{124CE418-F4C7-4086-8CC2-65286476F62C}" type="presParOf" srcId="{FFFA91C3-497E-46CA-A1CA-91C5125CAAFA}" destId="{706E4B3A-CE68-45AE-A61A-32AB95E26463}" srcOrd="0" destOrd="0" presId="urn:microsoft.com/office/officeart/2005/8/layout/vList6"/>
    <dgm:cxn modelId="{DBFA4059-D856-4432-98A3-1895D01D5345}" type="presParOf" srcId="{FFFA91C3-497E-46CA-A1CA-91C5125CAAFA}" destId="{3676F663-A7DC-4BBC-8B0E-73981925DEE9}" srcOrd="1" destOrd="0" presId="urn:microsoft.com/office/officeart/2005/8/layout/vList6"/>
    <dgm:cxn modelId="{14E07C18-0446-4438-8C65-AF78F06FFC9F}" type="presParOf" srcId="{BF7118C7-C9CF-48CA-BDFD-59FBBCA6F7A9}" destId="{DFADE1C5-633C-4221-AA3D-AEC9380910EC}" srcOrd="7" destOrd="0" presId="urn:microsoft.com/office/officeart/2005/8/layout/vList6"/>
    <dgm:cxn modelId="{131E420C-44E6-4026-8D77-CD7E59B17518}" type="presParOf" srcId="{BF7118C7-C9CF-48CA-BDFD-59FBBCA6F7A9}" destId="{E397F8D6-622D-4023-B4A0-4DE9AF266B91}" srcOrd="8" destOrd="0" presId="urn:microsoft.com/office/officeart/2005/8/layout/vList6"/>
    <dgm:cxn modelId="{9FA18930-5077-423D-B983-B4A8052E0199}" type="presParOf" srcId="{E397F8D6-622D-4023-B4A0-4DE9AF266B91}" destId="{20151183-AC4F-472B-8602-DF1BDC075464}" srcOrd="0" destOrd="0" presId="urn:microsoft.com/office/officeart/2005/8/layout/vList6"/>
    <dgm:cxn modelId="{83CB0728-B382-416A-A9FC-EE0416B6FD7C}" type="presParOf" srcId="{E397F8D6-622D-4023-B4A0-4DE9AF266B91}" destId="{7EE36E19-3FFB-4950-9C5E-052F6F81C9C3}" srcOrd="1" destOrd="0" presId="urn:microsoft.com/office/officeart/2005/8/layout/vList6"/>
    <dgm:cxn modelId="{C8EB03B0-C9A4-48A7-8571-B1D425048352}" type="presParOf" srcId="{BF7118C7-C9CF-48CA-BDFD-59FBBCA6F7A9}" destId="{0116C63D-0C11-43BB-9DFA-7CF9AA3D5FB8}" srcOrd="9" destOrd="0" presId="urn:microsoft.com/office/officeart/2005/8/layout/vList6"/>
    <dgm:cxn modelId="{1A6D26D6-0178-414F-A8C4-B6565F8F2052}" type="presParOf" srcId="{BF7118C7-C9CF-48CA-BDFD-59FBBCA6F7A9}" destId="{63082881-FDCC-4729-9F6C-F66D77C9AB9D}" srcOrd="10" destOrd="0" presId="urn:microsoft.com/office/officeart/2005/8/layout/vList6"/>
    <dgm:cxn modelId="{CE1AD834-5968-4F5C-BF75-297F896B4EE5}" type="presParOf" srcId="{63082881-FDCC-4729-9F6C-F66D77C9AB9D}" destId="{5FD9AF3D-BA5A-48C6-B89A-675FDFC6843B}" srcOrd="0" destOrd="0" presId="urn:microsoft.com/office/officeart/2005/8/layout/vList6"/>
    <dgm:cxn modelId="{DA3D37A7-F00D-4B6D-A3A3-180227E7468E}" type="presParOf" srcId="{63082881-FDCC-4729-9F6C-F66D77C9AB9D}" destId="{C2AD9F1E-761D-43A4-91B9-DF01A9C121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429AB-6834-49B9-B007-DEE682FCE0ED}">
      <dsp:nvSpPr>
        <dsp:cNvPr id="0" name=""/>
        <dsp:cNvSpPr/>
      </dsp:nvSpPr>
      <dsp:spPr>
        <a:xfrm>
          <a:off x="3126" y="219583"/>
          <a:ext cx="3048470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Política</a:t>
          </a:r>
        </a:p>
      </dsp:txBody>
      <dsp:txXfrm>
        <a:off x="3126" y="219583"/>
        <a:ext cx="3048470" cy="518400"/>
      </dsp:txXfrm>
    </dsp:sp>
    <dsp:sp modelId="{4A88CB92-682D-489E-942F-979F1FF3BEE1}">
      <dsp:nvSpPr>
        <dsp:cNvPr id="0" name=""/>
        <dsp:cNvSpPr/>
      </dsp:nvSpPr>
      <dsp:spPr>
        <a:xfrm>
          <a:off x="3126" y="737983"/>
          <a:ext cx="3048470" cy="4348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800" i="1" kern="1200" dirty="0"/>
            <a:t>Mark Roe (Profesor Harvard)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C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Expone los modelos del Gobierno Corporativo basados en las políticas de los países y regiones.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b="0" i="0" u="none" kern="1200"/>
            <a:t>Modelo Shareholders (rendimiento para los accionistas)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b="0" i="0" u="none" kern="1200"/>
            <a:t>Modelo Stakeholders (rendimiento para toda la empresa en su conjunto)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 </a:t>
          </a:r>
        </a:p>
      </dsp:txBody>
      <dsp:txXfrm>
        <a:off x="3126" y="737983"/>
        <a:ext cx="3048470" cy="4348079"/>
      </dsp:txXfrm>
    </dsp:sp>
    <dsp:sp modelId="{48533D62-330A-43AD-8560-D1A4883876EA}">
      <dsp:nvSpPr>
        <dsp:cNvPr id="0" name=""/>
        <dsp:cNvSpPr/>
      </dsp:nvSpPr>
      <dsp:spPr>
        <a:xfrm>
          <a:off x="3478383" y="219583"/>
          <a:ext cx="3048470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Agencia</a:t>
          </a:r>
        </a:p>
      </dsp:txBody>
      <dsp:txXfrm>
        <a:off x="3478383" y="219583"/>
        <a:ext cx="3048470" cy="518400"/>
      </dsp:txXfrm>
    </dsp:sp>
    <dsp:sp modelId="{8C076F32-88BF-4447-86E9-C6B1611A2E60}">
      <dsp:nvSpPr>
        <dsp:cNvPr id="0" name=""/>
        <dsp:cNvSpPr/>
      </dsp:nvSpPr>
      <dsp:spPr>
        <a:xfrm>
          <a:off x="3478383" y="737983"/>
          <a:ext cx="3048470" cy="4348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800" i="1" kern="1200" dirty="0"/>
            <a:t>Mike Jensen y William Meckling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C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800" kern="1200" dirty="0"/>
            <a:t>Definen la relación</a:t>
          </a:r>
          <a:endParaRPr lang="es-EC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Principal (propietarios)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Agentes (encargados de la administración)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800" kern="1200" dirty="0"/>
            <a:t>Conflictos de interés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800" kern="1200" dirty="0"/>
            <a:t>Maximización de los beneficios para los accionistas</a:t>
          </a:r>
        </a:p>
      </dsp:txBody>
      <dsp:txXfrm>
        <a:off x="3478383" y="737983"/>
        <a:ext cx="3048470" cy="4348079"/>
      </dsp:txXfrm>
    </dsp:sp>
    <dsp:sp modelId="{11821241-B127-466A-8869-A23E18CC5D4D}">
      <dsp:nvSpPr>
        <dsp:cNvPr id="0" name=""/>
        <dsp:cNvSpPr/>
      </dsp:nvSpPr>
      <dsp:spPr>
        <a:xfrm>
          <a:off x="6953640" y="219583"/>
          <a:ext cx="3048470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De redes </a:t>
          </a:r>
        </a:p>
      </dsp:txBody>
      <dsp:txXfrm>
        <a:off x="6953640" y="219583"/>
        <a:ext cx="3048470" cy="518400"/>
      </dsp:txXfrm>
    </dsp:sp>
    <dsp:sp modelId="{FEA8618E-3B6A-4532-BF90-5B557033964C}">
      <dsp:nvSpPr>
        <dsp:cNvPr id="0" name=""/>
        <dsp:cNvSpPr/>
      </dsp:nvSpPr>
      <dsp:spPr>
        <a:xfrm>
          <a:off x="6953640" y="737983"/>
          <a:ext cx="3048470" cy="43480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800" i="1" kern="1200" dirty="0"/>
            <a:t>Alberto Montbrun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Las conexiones internas y externas de la red activan múltiples ciclos o bucles de retroalimentación con cuyos procesos incorporan la retroalimentación, posibilitan la autoorganización y la organización experimente cambios en su estructura de red, por medio de la autorrenovación a través de bucles continuos.</a:t>
          </a:r>
        </a:p>
      </dsp:txBody>
      <dsp:txXfrm>
        <a:off x="6953640" y="737983"/>
        <a:ext cx="3048470" cy="4348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55B7E-7461-48E4-A247-4257557BFF08}">
      <dsp:nvSpPr>
        <dsp:cNvPr id="0" name=""/>
        <dsp:cNvSpPr/>
      </dsp:nvSpPr>
      <dsp:spPr>
        <a:xfrm>
          <a:off x="3990" y="595931"/>
          <a:ext cx="239974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solidFill>
                <a:schemeClr val="tx1"/>
              </a:solidFill>
            </a:rPr>
            <a:t>Principio 1</a:t>
          </a:r>
        </a:p>
      </dsp:txBody>
      <dsp:txXfrm>
        <a:off x="3990" y="595931"/>
        <a:ext cx="2399741" cy="633600"/>
      </dsp:txXfrm>
    </dsp:sp>
    <dsp:sp modelId="{EEC42055-272D-452E-A39A-ACF3725D93A9}">
      <dsp:nvSpPr>
        <dsp:cNvPr id="0" name=""/>
        <dsp:cNvSpPr/>
      </dsp:nvSpPr>
      <dsp:spPr>
        <a:xfrm>
          <a:off x="3990" y="1229531"/>
          <a:ext cx="2399741" cy="35932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C" sz="2200" kern="1200" dirty="0">
              <a:solidFill>
                <a:schemeClr val="tx1"/>
              </a:solidFill>
            </a:rPr>
            <a:t>	Gobierno corporativo efectivo requiere una interacción constructiva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tx1"/>
              </a:solidFill>
            </a:rPr>
            <a:t>Stakeholders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tx1"/>
              </a:solidFill>
            </a:rPr>
            <a:t>Administración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tx1"/>
              </a:solidFill>
            </a:rPr>
            <a:t>Unidades de control</a:t>
          </a:r>
        </a:p>
      </dsp:txBody>
      <dsp:txXfrm>
        <a:off x="3990" y="1229531"/>
        <a:ext cx="2399741" cy="3593205"/>
      </dsp:txXfrm>
    </dsp:sp>
    <dsp:sp modelId="{A45519D1-D869-4A40-88F1-CF185A97F92D}">
      <dsp:nvSpPr>
        <dsp:cNvPr id="0" name=""/>
        <dsp:cNvSpPr/>
      </dsp:nvSpPr>
      <dsp:spPr>
        <a:xfrm>
          <a:off x="2739695" y="595931"/>
          <a:ext cx="239974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solidFill>
                <a:schemeClr val="tx1"/>
              </a:solidFill>
            </a:rPr>
            <a:t>Principio 2</a:t>
          </a:r>
        </a:p>
      </dsp:txBody>
      <dsp:txXfrm>
        <a:off x="2739695" y="595931"/>
        <a:ext cx="2399741" cy="633600"/>
      </dsp:txXfrm>
    </dsp:sp>
    <dsp:sp modelId="{A094172D-C8FC-4C22-B0C5-F9EEE387BF31}">
      <dsp:nvSpPr>
        <dsp:cNvPr id="0" name=""/>
        <dsp:cNvSpPr/>
      </dsp:nvSpPr>
      <dsp:spPr>
        <a:xfrm>
          <a:off x="2739695" y="1229531"/>
          <a:ext cx="2399741" cy="35932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tx1"/>
              </a:solidFill>
            </a:rPr>
            <a:t>Partes interesadas correctamente identificadas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tx1"/>
              </a:solidFill>
            </a:rPr>
            <a:t>Políticas cumplan con las necesidades y expectativas de los stakeholders</a:t>
          </a:r>
        </a:p>
      </dsp:txBody>
      <dsp:txXfrm>
        <a:off x="2739695" y="1229531"/>
        <a:ext cx="2399741" cy="3593205"/>
      </dsp:txXfrm>
    </dsp:sp>
    <dsp:sp modelId="{568DE27F-ED04-47D3-AD58-9E9817FD2FCE}">
      <dsp:nvSpPr>
        <dsp:cNvPr id="0" name=""/>
        <dsp:cNvSpPr/>
      </dsp:nvSpPr>
      <dsp:spPr>
        <a:xfrm>
          <a:off x="5475400" y="595931"/>
          <a:ext cx="239974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solidFill>
                <a:schemeClr val="tx1"/>
              </a:solidFill>
            </a:rPr>
            <a:t>Principio 3</a:t>
          </a:r>
        </a:p>
      </dsp:txBody>
      <dsp:txXfrm>
        <a:off x="5475400" y="595931"/>
        <a:ext cx="2399741" cy="633600"/>
      </dsp:txXfrm>
    </dsp:sp>
    <dsp:sp modelId="{83F768F8-DC78-4148-9937-AFFE24AEE10B}">
      <dsp:nvSpPr>
        <dsp:cNvPr id="0" name=""/>
        <dsp:cNvSpPr/>
      </dsp:nvSpPr>
      <dsp:spPr>
        <a:xfrm>
          <a:off x="5475400" y="1229531"/>
          <a:ext cx="2399741" cy="35932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tx1"/>
              </a:solidFill>
            </a:rPr>
            <a:t>Consejo debe actuar en bien de los intereses de la empresa y los accionistas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>
              <a:solidFill>
                <a:schemeClr val="tx1"/>
              </a:solidFill>
            </a:rPr>
            <a:t>Equilibrio de intereses partes externas e internas claves</a:t>
          </a:r>
        </a:p>
      </dsp:txBody>
      <dsp:txXfrm>
        <a:off x="5475400" y="1229531"/>
        <a:ext cx="2399741" cy="3593205"/>
      </dsp:txXfrm>
    </dsp:sp>
    <dsp:sp modelId="{A9EC46EB-2620-4609-B288-319A46F8457F}">
      <dsp:nvSpPr>
        <dsp:cNvPr id="0" name=""/>
        <dsp:cNvSpPr/>
      </dsp:nvSpPr>
      <dsp:spPr>
        <a:xfrm>
          <a:off x="8211105" y="595931"/>
          <a:ext cx="239974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solidFill>
                <a:schemeClr val="tx1"/>
              </a:solidFill>
            </a:rPr>
            <a:t>Principio 4</a:t>
          </a:r>
        </a:p>
      </dsp:txBody>
      <dsp:txXfrm>
        <a:off x="8211105" y="595931"/>
        <a:ext cx="2399741" cy="633600"/>
      </dsp:txXfrm>
    </dsp:sp>
    <dsp:sp modelId="{1F9C35AC-B33A-4159-A391-2A638812F0C7}">
      <dsp:nvSpPr>
        <dsp:cNvPr id="0" name=""/>
        <dsp:cNvSpPr/>
      </dsp:nvSpPr>
      <dsp:spPr>
        <a:xfrm>
          <a:off x="8211105" y="1229531"/>
          <a:ext cx="2399741" cy="35932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Consejo debe garantizar que se mantenga una estrategia sostenible centrada en el desempeño y valor a largo plazo</a:t>
          </a:r>
        </a:p>
      </dsp:txBody>
      <dsp:txXfrm>
        <a:off x="8211105" y="1229531"/>
        <a:ext cx="2399741" cy="3593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55B7E-7461-48E4-A247-4257557BFF08}">
      <dsp:nvSpPr>
        <dsp:cNvPr id="0" name=""/>
        <dsp:cNvSpPr/>
      </dsp:nvSpPr>
      <dsp:spPr>
        <a:xfrm>
          <a:off x="3990" y="239924"/>
          <a:ext cx="2399741" cy="959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Principio 5</a:t>
          </a:r>
        </a:p>
      </dsp:txBody>
      <dsp:txXfrm>
        <a:off x="3990" y="239924"/>
        <a:ext cx="2399741" cy="959896"/>
      </dsp:txXfrm>
    </dsp:sp>
    <dsp:sp modelId="{EEC42055-272D-452E-A39A-ACF3725D93A9}">
      <dsp:nvSpPr>
        <dsp:cNvPr id="0" name=""/>
        <dsp:cNvSpPr/>
      </dsp:nvSpPr>
      <dsp:spPr>
        <a:xfrm>
          <a:off x="3990" y="1199821"/>
          <a:ext cx="2399741" cy="3628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800" kern="1200" dirty="0">
              <a:solidFill>
                <a:schemeClr val="tx1"/>
              </a:solidFill>
            </a:rPr>
            <a:t>El consejo garantiza que la cultura de la empresa sea saludable, debe supervisarse y ser evaluada regularmente.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800" kern="1200" dirty="0">
              <a:solidFill>
                <a:schemeClr val="tx1"/>
              </a:solidFill>
            </a:rPr>
            <a:t>Corregir los objetivos y la cultura corporativos no alineados.</a:t>
          </a:r>
        </a:p>
      </dsp:txBody>
      <dsp:txXfrm>
        <a:off x="3990" y="1199821"/>
        <a:ext cx="2399741" cy="3628439"/>
      </dsp:txXfrm>
    </dsp:sp>
    <dsp:sp modelId="{A45519D1-D869-4A40-88F1-CF185A97F92D}">
      <dsp:nvSpPr>
        <dsp:cNvPr id="0" name=""/>
        <dsp:cNvSpPr/>
      </dsp:nvSpPr>
      <dsp:spPr>
        <a:xfrm>
          <a:off x="2739695" y="239924"/>
          <a:ext cx="2399741" cy="959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Principio 6</a:t>
          </a:r>
        </a:p>
      </dsp:txBody>
      <dsp:txXfrm>
        <a:off x="2739695" y="239924"/>
        <a:ext cx="2399741" cy="959896"/>
      </dsp:txXfrm>
    </dsp:sp>
    <dsp:sp modelId="{A094172D-C8FC-4C22-B0C5-F9EEE387BF31}">
      <dsp:nvSpPr>
        <dsp:cNvPr id="0" name=""/>
        <dsp:cNvSpPr/>
      </dsp:nvSpPr>
      <dsp:spPr>
        <a:xfrm>
          <a:off x="2739695" y="1199821"/>
          <a:ext cx="2399741" cy="3628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</a:rPr>
            <a:t>El consejo debe garantizar que las estructuras y procedimientos existan y estén bien gobernadas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</a:rPr>
            <a:t>La información debe ser oportuna, completa, relevante, precisa y confiable para realizar la supervisión de manera efectiva.</a:t>
          </a:r>
        </a:p>
      </dsp:txBody>
      <dsp:txXfrm>
        <a:off x="2739695" y="1199821"/>
        <a:ext cx="2399741" cy="3628439"/>
      </dsp:txXfrm>
    </dsp:sp>
    <dsp:sp modelId="{568DE27F-ED04-47D3-AD58-9E9817FD2FCE}">
      <dsp:nvSpPr>
        <dsp:cNvPr id="0" name=""/>
        <dsp:cNvSpPr/>
      </dsp:nvSpPr>
      <dsp:spPr>
        <a:xfrm>
          <a:off x="5475400" y="239924"/>
          <a:ext cx="2399741" cy="959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Principio 7</a:t>
          </a:r>
        </a:p>
      </dsp:txBody>
      <dsp:txXfrm>
        <a:off x="5475400" y="239924"/>
        <a:ext cx="2399741" cy="959896"/>
      </dsp:txXfrm>
    </dsp:sp>
    <dsp:sp modelId="{83F768F8-DC78-4148-9937-AFFE24AEE10B}">
      <dsp:nvSpPr>
        <dsp:cNvPr id="0" name=""/>
        <dsp:cNvSpPr/>
      </dsp:nvSpPr>
      <dsp:spPr>
        <a:xfrm>
          <a:off x="5475400" y="1199821"/>
          <a:ext cx="2399741" cy="3628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</a:rPr>
            <a:t>El consejo debe garantizar que las revelaciones corporativas sean transparentes y precisas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</a:rPr>
            <a:t>Cumplimiento de los requerimientos legales, las expectativas regulatorias y las normas éticas.</a:t>
          </a:r>
        </a:p>
      </dsp:txBody>
      <dsp:txXfrm>
        <a:off x="5475400" y="1199821"/>
        <a:ext cx="2399741" cy="3628439"/>
      </dsp:txXfrm>
    </dsp:sp>
    <dsp:sp modelId="{A9EC46EB-2620-4609-B288-319A46F8457F}">
      <dsp:nvSpPr>
        <dsp:cNvPr id="0" name=""/>
        <dsp:cNvSpPr/>
      </dsp:nvSpPr>
      <dsp:spPr>
        <a:xfrm>
          <a:off x="8211105" y="239924"/>
          <a:ext cx="2399741" cy="959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Principio 8</a:t>
          </a:r>
        </a:p>
      </dsp:txBody>
      <dsp:txXfrm>
        <a:off x="8211105" y="239924"/>
        <a:ext cx="2399741" cy="959896"/>
      </dsp:txXfrm>
    </dsp:sp>
    <dsp:sp modelId="{1F9C35AC-B33A-4159-A391-2A638812F0C7}">
      <dsp:nvSpPr>
        <dsp:cNvPr id="0" name=""/>
        <dsp:cNvSpPr/>
      </dsp:nvSpPr>
      <dsp:spPr>
        <a:xfrm>
          <a:off x="8211105" y="1199821"/>
          <a:ext cx="2399741" cy="3628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</a:rPr>
            <a:t>Empresas deben ser decididas y transparentes al seleccionar y describir sus políticas y procedimientos clave relacionados con el gobierno corporativo.</a:t>
          </a:r>
          <a:endParaRPr lang="es-EC" sz="1800" kern="1200" dirty="0"/>
        </a:p>
      </dsp:txBody>
      <dsp:txXfrm>
        <a:off x="8211105" y="1199821"/>
        <a:ext cx="2399741" cy="3628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D924D-7E8C-4012-A7D0-ADB740FCDF08}">
      <dsp:nvSpPr>
        <dsp:cNvPr id="0" name=""/>
        <dsp:cNvSpPr/>
      </dsp:nvSpPr>
      <dsp:spPr>
        <a:xfrm>
          <a:off x="3838158" y="1589877"/>
          <a:ext cx="1881961" cy="61951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Desarrollo empresarial</a:t>
          </a:r>
        </a:p>
      </dsp:txBody>
      <dsp:txXfrm>
        <a:off x="3868400" y="1620119"/>
        <a:ext cx="1821477" cy="559031"/>
      </dsp:txXfrm>
    </dsp:sp>
    <dsp:sp modelId="{C25AB545-BC97-4866-9865-B8724AB731A4}">
      <dsp:nvSpPr>
        <dsp:cNvPr id="0" name=""/>
        <dsp:cNvSpPr/>
      </dsp:nvSpPr>
      <dsp:spPr>
        <a:xfrm rot="16200000">
          <a:off x="4372283" y="1183021"/>
          <a:ext cx="8137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3712" y="0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310C-8A4A-4455-AF22-F132B578C60D}">
      <dsp:nvSpPr>
        <dsp:cNvPr id="0" name=""/>
        <dsp:cNvSpPr/>
      </dsp:nvSpPr>
      <dsp:spPr>
        <a:xfrm>
          <a:off x="3749552" y="69208"/>
          <a:ext cx="2059174" cy="706956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Crecimiento económico</a:t>
          </a:r>
        </a:p>
      </dsp:txBody>
      <dsp:txXfrm>
        <a:off x="3784063" y="103719"/>
        <a:ext cx="1990152" cy="637934"/>
      </dsp:txXfrm>
    </dsp:sp>
    <dsp:sp modelId="{6DF3BCC0-C164-49AE-83C0-8DF4AFA0BE12}">
      <dsp:nvSpPr>
        <dsp:cNvPr id="0" name=""/>
        <dsp:cNvSpPr/>
      </dsp:nvSpPr>
      <dsp:spPr>
        <a:xfrm rot="20591194">
          <a:off x="5704829" y="1511831"/>
          <a:ext cx="7153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5381" y="0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DADB2-617A-46F3-9829-0DDBB1AB52FC}">
      <dsp:nvSpPr>
        <dsp:cNvPr id="0" name=""/>
        <dsp:cNvSpPr/>
      </dsp:nvSpPr>
      <dsp:spPr>
        <a:xfrm>
          <a:off x="6404919" y="774111"/>
          <a:ext cx="1858377" cy="706956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Liderazgo</a:t>
          </a:r>
        </a:p>
      </dsp:txBody>
      <dsp:txXfrm>
        <a:off x="6439430" y="808622"/>
        <a:ext cx="1789355" cy="637934"/>
      </dsp:txXfrm>
    </dsp:sp>
    <dsp:sp modelId="{A3B82C53-1BB0-44E7-8A88-2D55B28D8469}">
      <dsp:nvSpPr>
        <dsp:cNvPr id="0" name=""/>
        <dsp:cNvSpPr/>
      </dsp:nvSpPr>
      <dsp:spPr>
        <a:xfrm rot="1811052">
          <a:off x="5237142" y="2485845"/>
          <a:ext cx="10996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9693" y="0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D7B37-A6DD-42A8-8F02-9AF61EF79EF3}">
      <dsp:nvSpPr>
        <dsp:cNvPr id="0" name=""/>
        <dsp:cNvSpPr/>
      </dsp:nvSpPr>
      <dsp:spPr>
        <a:xfrm>
          <a:off x="5945774" y="2762298"/>
          <a:ext cx="1848465" cy="706956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Gestión del conocimiento</a:t>
          </a:r>
        </a:p>
      </dsp:txBody>
      <dsp:txXfrm>
        <a:off x="5980285" y="2796809"/>
        <a:ext cx="1779443" cy="637934"/>
      </dsp:txXfrm>
    </dsp:sp>
    <dsp:sp modelId="{F262A3C3-AC61-407F-A9A3-78F069F8AA90}">
      <dsp:nvSpPr>
        <dsp:cNvPr id="0" name=""/>
        <dsp:cNvSpPr/>
      </dsp:nvSpPr>
      <dsp:spPr>
        <a:xfrm rot="9205423">
          <a:off x="3056894" y="2469897"/>
          <a:ext cx="11645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4556" y="0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AC7FA-480D-4458-A740-912AB31D7E10}">
      <dsp:nvSpPr>
        <dsp:cNvPr id="0" name=""/>
        <dsp:cNvSpPr/>
      </dsp:nvSpPr>
      <dsp:spPr>
        <a:xfrm>
          <a:off x="1372168" y="2730402"/>
          <a:ext cx="2079280" cy="706956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Innovación</a:t>
          </a:r>
        </a:p>
      </dsp:txBody>
      <dsp:txXfrm>
        <a:off x="1406679" y="2764913"/>
        <a:ext cx="2010258" cy="637934"/>
      </dsp:txXfrm>
    </dsp:sp>
    <dsp:sp modelId="{25554520-4ECA-4F03-95C9-DA7A411BF790}">
      <dsp:nvSpPr>
        <dsp:cNvPr id="0" name=""/>
        <dsp:cNvSpPr/>
      </dsp:nvSpPr>
      <dsp:spPr>
        <a:xfrm rot="11436703">
          <a:off x="2977415" y="1643398"/>
          <a:ext cx="8681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8167" y="0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6E89E-F4E8-4870-8AA7-EB505BD3B94B}">
      <dsp:nvSpPr>
        <dsp:cNvPr id="0" name=""/>
        <dsp:cNvSpPr/>
      </dsp:nvSpPr>
      <dsp:spPr>
        <a:xfrm>
          <a:off x="744472" y="1000108"/>
          <a:ext cx="2240367" cy="706956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Cultura empresarial</a:t>
          </a:r>
        </a:p>
      </dsp:txBody>
      <dsp:txXfrm>
        <a:off x="778983" y="1034619"/>
        <a:ext cx="2171345" cy="637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C5423-F141-4566-8098-5E5821141AD4}">
      <dsp:nvSpPr>
        <dsp:cNvPr id="0" name=""/>
        <dsp:cNvSpPr/>
      </dsp:nvSpPr>
      <dsp:spPr>
        <a:xfrm>
          <a:off x="3891519" y="2251028"/>
          <a:ext cx="2434851" cy="23262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GOBIERNO CORPORATIVO</a:t>
          </a:r>
        </a:p>
      </dsp:txBody>
      <dsp:txXfrm>
        <a:off x="4248095" y="2591701"/>
        <a:ext cx="1721699" cy="1644915"/>
      </dsp:txXfrm>
    </dsp:sp>
    <dsp:sp modelId="{A93AA81B-E3A6-495F-BE27-CE1D3F1BA46F}">
      <dsp:nvSpPr>
        <dsp:cNvPr id="0" name=""/>
        <dsp:cNvSpPr/>
      </dsp:nvSpPr>
      <dsp:spPr>
        <a:xfrm rot="16273432">
          <a:off x="4926815" y="2024087"/>
          <a:ext cx="422982" cy="31480"/>
        </a:xfrm>
        <a:custGeom>
          <a:avLst/>
          <a:gdLst/>
          <a:ahLst/>
          <a:cxnLst/>
          <a:rect l="0" t="0" r="0" b="0"/>
          <a:pathLst>
            <a:path>
              <a:moveTo>
                <a:pt x="0" y="15740"/>
              </a:moveTo>
              <a:lnTo>
                <a:pt x="422982" y="1574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 dirty="0"/>
        </a:p>
      </dsp:txBody>
      <dsp:txXfrm>
        <a:off x="5127732" y="2029252"/>
        <a:ext cx="21149" cy="21149"/>
      </dsp:txXfrm>
    </dsp:sp>
    <dsp:sp modelId="{DD9E8A45-A5C2-4D92-8F97-2E35182E018D}">
      <dsp:nvSpPr>
        <dsp:cNvPr id="0" name=""/>
        <dsp:cNvSpPr/>
      </dsp:nvSpPr>
      <dsp:spPr>
        <a:xfrm>
          <a:off x="4259293" y="22963"/>
          <a:ext cx="1805626" cy="18056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Propiedad</a:t>
          </a:r>
        </a:p>
      </dsp:txBody>
      <dsp:txXfrm>
        <a:off x="4523721" y="287391"/>
        <a:ext cx="1276770" cy="1276770"/>
      </dsp:txXfrm>
    </dsp:sp>
    <dsp:sp modelId="{F39970DD-A725-4313-91C2-9CB1FF7B386C}">
      <dsp:nvSpPr>
        <dsp:cNvPr id="0" name=""/>
        <dsp:cNvSpPr/>
      </dsp:nvSpPr>
      <dsp:spPr>
        <a:xfrm rot="20039813">
          <a:off x="6137579" y="2628527"/>
          <a:ext cx="1099317" cy="31480"/>
        </a:xfrm>
        <a:custGeom>
          <a:avLst/>
          <a:gdLst/>
          <a:ahLst/>
          <a:cxnLst/>
          <a:rect l="0" t="0" r="0" b="0"/>
          <a:pathLst>
            <a:path>
              <a:moveTo>
                <a:pt x="0" y="15740"/>
              </a:moveTo>
              <a:lnTo>
                <a:pt x="1099317" y="1574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 dirty="0"/>
        </a:p>
      </dsp:txBody>
      <dsp:txXfrm>
        <a:off x="6659755" y="2616785"/>
        <a:ext cx="54965" cy="54965"/>
      </dsp:txXfrm>
    </dsp:sp>
    <dsp:sp modelId="{A75B5CED-6251-426E-9189-C88BB209CC9E}">
      <dsp:nvSpPr>
        <dsp:cNvPr id="0" name=""/>
        <dsp:cNvSpPr/>
      </dsp:nvSpPr>
      <dsp:spPr>
        <a:xfrm>
          <a:off x="7089863" y="1104661"/>
          <a:ext cx="1805626" cy="1805626"/>
        </a:xfrm>
        <a:prstGeom prst="ellipse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65000"/>
                <a:lumMod val="110000"/>
              </a:schemeClr>
            </a:gs>
            <a:gs pos="88000">
              <a:schemeClr val="accent2">
                <a:hueOff val="-741071"/>
                <a:satOff val="3550"/>
                <a:lumOff val="328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Administración</a:t>
          </a:r>
        </a:p>
      </dsp:txBody>
      <dsp:txXfrm>
        <a:off x="7354291" y="1369089"/>
        <a:ext cx="1276770" cy="1276770"/>
      </dsp:txXfrm>
    </dsp:sp>
    <dsp:sp modelId="{52684051-A177-4EF9-8685-24703C93AB4F}">
      <dsp:nvSpPr>
        <dsp:cNvPr id="0" name=""/>
        <dsp:cNvSpPr/>
      </dsp:nvSpPr>
      <dsp:spPr>
        <a:xfrm rot="2601272">
          <a:off x="5905566" y="4390367"/>
          <a:ext cx="508009" cy="31480"/>
        </a:xfrm>
        <a:custGeom>
          <a:avLst/>
          <a:gdLst/>
          <a:ahLst/>
          <a:cxnLst/>
          <a:rect l="0" t="0" r="0" b="0"/>
          <a:pathLst>
            <a:path>
              <a:moveTo>
                <a:pt x="0" y="15740"/>
              </a:moveTo>
              <a:lnTo>
                <a:pt x="508009" y="1574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 dirty="0"/>
        </a:p>
      </dsp:txBody>
      <dsp:txXfrm>
        <a:off x="6146870" y="4393407"/>
        <a:ext cx="25400" cy="25400"/>
      </dsp:txXfrm>
    </dsp:sp>
    <dsp:sp modelId="{FE9A3863-2D56-4E4B-A241-DFF4BDDC0BD2}">
      <dsp:nvSpPr>
        <dsp:cNvPr id="0" name=""/>
        <dsp:cNvSpPr/>
      </dsp:nvSpPr>
      <dsp:spPr>
        <a:xfrm>
          <a:off x="6097902" y="4297462"/>
          <a:ext cx="1805626" cy="1805626"/>
        </a:xfrm>
        <a:prstGeom prst="ellipse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65000"/>
                <a:lumMod val="110000"/>
              </a:schemeClr>
            </a:gs>
            <a:gs pos="88000">
              <a:schemeClr val="accent2">
                <a:hueOff val="-1482143"/>
                <a:satOff val="7100"/>
                <a:lumOff val="65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Control de actividades</a:t>
          </a:r>
        </a:p>
      </dsp:txBody>
      <dsp:txXfrm>
        <a:off x="6362330" y="4561890"/>
        <a:ext cx="1276770" cy="1276770"/>
      </dsp:txXfrm>
    </dsp:sp>
    <dsp:sp modelId="{E7CF48F9-ACB4-4383-A254-A6428AA42641}">
      <dsp:nvSpPr>
        <dsp:cNvPr id="0" name=""/>
        <dsp:cNvSpPr/>
      </dsp:nvSpPr>
      <dsp:spPr>
        <a:xfrm rot="8409395">
          <a:off x="3598478" y="4378665"/>
          <a:ext cx="671498" cy="31480"/>
        </a:xfrm>
        <a:custGeom>
          <a:avLst/>
          <a:gdLst/>
          <a:ahLst/>
          <a:cxnLst/>
          <a:rect l="0" t="0" r="0" b="0"/>
          <a:pathLst>
            <a:path>
              <a:moveTo>
                <a:pt x="0" y="15740"/>
              </a:moveTo>
              <a:lnTo>
                <a:pt x="671498" y="1574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 dirty="0"/>
        </a:p>
      </dsp:txBody>
      <dsp:txXfrm rot="10800000">
        <a:off x="3917440" y="4377618"/>
        <a:ext cx="33574" cy="33574"/>
      </dsp:txXfrm>
    </dsp:sp>
    <dsp:sp modelId="{BBA985DD-FAF4-40A3-99A5-8771F3993DB8}">
      <dsp:nvSpPr>
        <dsp:cNvPr id="0" name=""/>
        <dsp:cNvSpPr/>
      </dsp:nvSpPr>
      <dsp:spPr>
        <a:xfrm>
          <a:off x="2080447" y="4285129"/>
          <a:ext cx="1805626" cy="1805626"/>
        </a:xfrm>
        <a:prstGeom prst="ellipse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65000"/>
                <a:lumMod val="110000"/>
              </a:schemeClr>
            </a:gs>
            <a:gs pos="88000">
              <a:schemeClr val="accent2">
                <a:hueOff val="-2223214"/>
                <a:satOff val="10650"/>
                <a:lumOff val="985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Gestión de Riesgos</a:t>
          </a:r>
        </a:p>
      </dsp:txBody>
      <dsp:txXfrm>
        <a:off x="2344875" y="4549557"/>
        <a:ext cx="1276770" cy="1276770"/>
      </dsp:txXfrm>
    </dsp:sp>
    <dsp:sp modelId="{9BF83E57-5510-4C0B-9548-5E6C9991067A}">
      <dsp:nvSpPr>
        <dsp:cNvPr id="0" name=""/>
        <dsp:cNvSpPr/>
      </dsp:nvSpPr>
      <dsp:spPr>
        <a:xfrm rot="12026434">
          <a:off x="2886954" y="2779580"/>
          <a:ext cx="1123169" cy="31480"/>
        </a:xfrm>
        <a:custGeom>
          <a:avLst/>
          <a:gdLst/>
          <a:ahLst/>
          <a:cxnLst/>
          <a:rect l="0" t="0" r="0" b="0"/>
          <a:pathLst>
            <a:path>
              <a:moveTo>
                <a:pt x="0" y="15740"/>
              </a:moveTo>
              <a:lnTo>
                <a:pt x="1123169" y="1574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 dirty="0"/>
        </a:p>
      </dsp:txBody>
      <dsp:txXfrm rot="10800000">
        <a:off x="3420460" y="2767241"/>
        <a:ext cx="56158" cy="56158"/>
      </dsp:txXfrm>
    </dsp:sp>
    <dsp:sp modelId="{7E697EBC-A2F3-40F6-BC7B-B10BC5F1A1D1}">
      <dsp:nvSpPr>
        <dsp:cNvPr id="0" name=""/>
        <dsp:cNvSpPr/>
      </dsp:nvSpPr>
      <dsp:spPr>
        <a:xfrm>
          <a:off x="1173534" y="1381087"/>
          <a:ext cx="1805626" cy="1805626"/>
        </a:xfrm>
        <a:prstGeom prst="ellipse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65000"/>
                <a:lumMod val="110000"/>
              </a:schemeClr>
            </a:gs>
            <a:gs pos="88000">
              <a:schemeClr val="accent2">
                <a:hueOff val="-2964286"/>
                <a:satOff val="14200"/>
                <a:lumOff val="131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Transparencia de la información financiera y no financiera</a:t>
          </a:r>
        </a:p>
      </dsp:txBody>
      <dsp:txXfrm>
        <a:off x="1437962" y="1645515"/>
        <a:ext cx="1276770" cy="12767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4CE3C-8BA1-4D2A-B4F5-03D71D75F888}">
      <dsp:nvSpPr>
        <dsp:cNvPr id="0" name=""/>
        <dsp:cNvSpPr/>
      </dsp:nvSpPr>
      <dsp:spPr>
        <a:xfrm>
          <a:off x="2842280" y="495"/>
          <a:ext cx="4263420" cy="6248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/>
              </a:solidFill>
            </a:rPr>
            <a:t>Mixto</a:t>
          </a:r>
        </a:p>
      </dsp:txBody>
      <dsp:txXfrm>
        <a:off x="2842280" y="78596"/>
        <a:ext cx="4029117" cy="468606"/>
      </dsp:txXfrm>
    </dsp:sp>
    <dsp:sp modelId="{ED42BABF-72B4-4E4B-B5E7-2EBCC22785FA}">
      <dsp:nvSpPr>
        <dsp:cNvPr id="0" name=""/>
        <dsp:cNvSpPr/>
      </dsp:nvSpPr>
      <dsp:spPr>
        <a:xfrm>
          <a:off x="0" y="495"/>
          <a:ext cx="2842280" cy="62480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ENFOQUE</a:t>
          </a:r>
        </a:p>
      </dsp:txBody>
      <dsp:txXfrm>
        <a:off x="30501" y="30996"/>
        <a:ext cx="2781278" cy="563806"/>
      </dsp:txXfrm>
    </dsp:sp>
    <dsp:sp modelId="{CB913E95-D016-42AA-9BBE-B0D2B52C53D0}">
      <dsp:nvSpPr>
        <dsp:cNvPr id="0" name=""/>
        <dsp:cNvSpPr/>
      </dsp:nvSpPr>
      <dsp:spPr>
        <a:xfrm>
          <a:off x="2842280" y="687785"/>
          <a:ext cx="4263420" cy="6248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/>
              </a:solidFill>
            </a:rPr>
            <a:t>Aplicada</a:t>
          </a:r>
        </a:p>
      </dsp:txBody>
      <dsp:txXfrm>
        <a:off x="2842280" y="765886"/>
        <a:ext cx="4029117" cy="468606"/>
      </dsp:txXfrm>
    </dsp:sp>
    <dsp:sp modelId="{8851C004-8A5D-4140-BED3-EECF67A0D7A5}">
      <dsp:nvSpPr>
        <dsp:cNvPr id="0" name=""/>
        <dsp:cNvSpPr/>
      </dsp:nvSpPr>
      <dsp:spPr>
        <a:xfrm>
          <a:off x="0" y="687785"/>
          <a:ext cx="2842280" cy="62480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FINALIDAD</a:t>
          </a:r>
        </a:p>
      </dsp:txBody>
      <dsp:txXfrm>
        <a:off x="30501" y="718286"/>
        <a:ext cx="2781278" cy="563806"/>
      </dsp:txXfrm>
    </dsp:sp>
    <dsp:sp modelId="{9E323C3E-322B-4F39-9CEC-2E88BB355EDC}">
      <dsp:nvSpPr>
        <dsp:cNvPr id="0" name=""/>
        <dsp:cNvSpPr/>
      </dsp:nvSpPr>
      <dsp:spPr>
        <a:xfrm>
          <a:off x="2842280" y="1375075"/>
          <a:ext cx="4263420" cy="6248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/>
              </a:solidFill>
            </a:rPr>
            <a:t>Mixtas</a:t>
          </a:r>
        </a:p>
      </dsp:txBody>
      <dsp:txXfrm>
        <a:off x="2842280" y="1453176"/>
        <a:ext cx="4029117" cy="468606"/>
      </dsp:txXfrm>
    </dsp:sp>
    <dsp:sp modelId="{55845A92-3C21-4D24-B3DA-5BDF9446F059}">
      <dsp:nvSpPr>
        <dsp:cNvPr id="0" name=""/>
        <dsp:cNvSpPr/>
      </dsp:nvSpPr>
      <dsp:spPr>
        <a:xfrm>
          <a:off x="0" y="1375075"/>
          <a:ext cx="2842280" cy="62480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FUENTES DE INFORMACIÓN</a:t>
          </a:r>
        </a:p>
      </dsp:txBody>
      <dsp:txXfrm>
        <a:off x="30501" y="1405576"/>
        <a:ext cx="2781278" cy="563806"/>
      </dsp:txXfrm>
    </dsp:sp>
    <dsp:sp modelId="{3676F663-A7DC-4BBC-8B0E-73981925DEE9}">
      <dsp:nvSpPr>
        <dsp:cNvPr id="0" name=""/>
        <dsp:cNvSpPr/>
      </dsp:nvSpPr>
      <dsp:spPr>
        <a:xfrm>
          <a:off x="2842280" y="2062364"/>
          <a:ext cx="4263420" cy="6248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/>
              </a:solidFill>
            </a:rPr>
            <a:t>PYMES alimentos y bebidas DMQ</a:t>
          </a:r>
        </a:p>
      </dsp:txBody>
      <dsp:txXfrm>
        <a:off x="2842280" y="2140465"/>
        <a:ext cx="4029117" cy="468606"/>
      </dsp:txXfrm>
    </dsp:sp>
    <dsp:sp modelId="{706E4B3A-CE68-45AE-A61A-32AB95E26463}">
      <dsp:nvSpPr>
        <dsp:cNvPr id="0" name=""/>
        <dsp:cNvSpPr/>
      </dsp:nvSpPr>
      <dsp:spPr>
        <a:xfrm>
          <a:off x="0" y="2062364"/>
          <a:ext cx="2842280" cy="62480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UNIDADES DE ANÁLISIS</a:t>
          </a:r>
        </a:p>
      </dsp:txBody>
      <dsp:txXfrm>
        <a:off x="30501" y="2092865"/>
        <a:ext cx="2781278" cy="563806"/>
      </dsp:txXfrm>
    </dsp:sp>
    <dsp:sp modelId="{7EE36E19-3FFB-4950-9C5E-052F6F81C9C3}">
      <dsp:nvSpPr>
        <dsp:cNvPr id="0" name=""/>
        <dsp:cNvSpPr/>
      </dsp:nvSpPr>
      <dsp:spPr>
        <a:xfrm>
          <a:off x="2842280" y="2749654"/>
          <a:ext cx="4263420" cy="6248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/>
              </a:solidFill>
            </a:rPr>
            <a:t>Correlacional y Descriptiva</a:t>
          </a:r>
        </a:p>
      </dsp:txBody>
      <dsp:txXfrm>
        <a:off x="2842280" y="2827755"/>
        <a:ext cx="4029117" cy="468606"/>
      </dsp:txXfrm>
    </dsp:sp>
    <dsp:sp modelId="{20151183-AC4F-472B-8602-DF1BDC075464}">
      <dsp:nvSpPr>
        <dsp:cNvPr id="0" name=""/>
        <dsp:cNvSpPr/>
      </dsp:nvSpPr>
      <dsp:spPr>
        <a:xfrm>
          <a:off x="0" y="2749654"/>
          <a:ext cx="2842280" cy="62480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ALCANCE</a:t>
          </a:r>
        </a:p>
      </dsp:txBody>
      <dsp:txXfrm>
        <a:off x="30501" y="2780155"/>
        <a:ext cx="2781278" cy="563806"/>
      </dsp:txXfrm>
    </dsp:sp>
    <dsp:sp modelId="{C2AD9F1E-761D-43A4-91B9-DF01A9C1215B}">
      <dsp:nvSpPr>
        <dsp:cNvPr id="0" name=""/>
        <dsp:cNvSpPr/>
      </dsp:nvSpPr>
      <dsp:spPr>
        <a:xfrm>
          <a:off x="2842280" y="3436944"/>
          <a:ext cx="4263420" cy="6248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Encuesta</a:t>
          </a:r>
        </a:p>
      </dsp:txBody>
      <dsp:txXfrm>
        <a:off x="2842280" y="3515045"/>
        <a:ext cx="4029117" cy="468606"/>
      </dsp:txXfrm>
    </dsp:sp>
    <dsp:sp modelId="{5FD9AF3D-BA5A-48C6-B89A-675FDFC6843B}">
      <dsp:nvSpPr>
        <dsp:cNvPr id="0" name=""/>
        <dsp:cNvSpPr/>
      </dsp:nvSpPr>
      <dsp:spPr>
        <a:xfrm>
          <a:off x="0" y="3436944"/>
          <a:ext cx="2842280" cy="62480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INSTRUMENTO</a:t>
          </a:r>
        </a:p>
      </dsp:txBody>
      <dsp:txXfrm>
        <a:off x="30501" y="3467445"/>
        <a:ext cx="2781278" cy="563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4479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641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23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7999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0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239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24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6584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30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9225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938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867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8418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19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9417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661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A319-6312-46F7-A652-59FC831B348C}" type="datetimeFigureOut">
              <a:rPr lang="es-EC" smtClean="0"/>
              <a:t>9/11/2020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7ED578-43B4-4257-8050-EE57B2B4EAE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0805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8615FD2-ACB9-4B3E-8026-68065FB8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3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C424DE-4B0F-4C15-86F7-4D5B56080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091" y="1284790"/>
            <a:ext cx="9144000" cy="3978326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DEL COMERCIO</a:t>
            </a:r>
            <a:b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DE TITULACIÓN, PREVIO A LA OBTENCIÓN DEL TÍTULO DE INGENIERA EN FINANZAS - CONTADORA PÚBLICA– AUDITORA</a:t>
            </a:r>
            <a:br>
              <a:rPr lang="es-MX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CORPORATIVO EN EL DESARROLLO DE LAS PYMES DEL SECTOR INDUSTRIAL DE ALIMENTOS Y BEBIDAS DEL DISTRITO METROPOLITANO DE QUITO </a:t>
            </a:r>
            <a:endParaRPr lang="es-EC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966F46-C915-4EE3-8B7E-154B7C880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4997" y="5394946"/>
            <a:ext cx="5575004" cy="1201479"/>
          </a:xfrm>
        </p:spPr>
        <p:txBody>
          <a:bodyPr>
            <a:normAutofit/>
          </a:bodyPr>
          <a:lstStyle/>
          <a:p>
            <a:pPr algn="l"/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</a:t>
            </a: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CARAGUAY FAJARDO, XIMENA GUADALUPE</a:t>
            </a:r>
          </a:p>
          <a:p>
            <a:pPr algn="l"/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BERRONES PAGUAY, AMARO VLADIMIR </a:t>
            </a:r>
          </a:p>
        </p:txBody>
      </p:sp>
    </p:spTree>
    <p:extLst>
      <p:ext uri="{BB962C8B-B14F-4D97-AF65-F5344CB8AC3E}">
        <p14:creationId xmlns:p14="http://schemas.microsoft.com/office/powerpoint/2010/main" val="58888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FF3CD-146D-4F9A-8BAB-C2CF51E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898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TEORIAS DEL GOBIERNO CORPORATIVO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53D4A59-A42C-476E-A853-774C5C543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746220"/>
              </p:ext>
            </p:extLst>
          </p:nvPr>
        </p:nvGraphicFramePr>
        <p:xfrm>
          <a:off x="255181" y="1275907"/>
          <a:ext cx="10005238" cy="530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7940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E8C8A-DC8C-49C2-ADC5-9062B367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0" y="460747"/>
            <a:ext cx="8596668" cy="1320800"/>
          </a:xfrm>
        </p:spPr>
        <p:txBody>
          <a:bodyPr/>
          <a:lstStyle/>
          <a:p>
            <a:r>
              <a:rPr lang="es-EC" b="1" dirty="0">
                <a:solidFill>
                  <a:schemeClr val="tx1"/>
                </a:solidFill>
              </a:rPr>
              <a:t>MODELOS DE GOBIERNO CORPORATIVO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CF70939-C8DF-4F97-9B19-847297C85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22679"/>
              </p:ext>
            </p:extLst>
          </p:nvPr>
        </p:nvGraphicFramePr>
        <p:xfrm>
          <a:off x="338764" y="1121147"/>
          <a:ext cx="11046640" cy="5130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395">
                  <a:extLst>
                    <a:ext uri="{9D8B030D-6E8A-4147-A177-3AD203B41FA5}">
                      <a16:colId xmlns:a16="http://schemas.microsoft.com/office/drawing/2014/main" val="1474808784"/>
                    </a:ext>
                  </a:extLst>
                </a:gridCol>
                <a:gridCol w="4315763">
                  <a:extLst>
                    <a:ext uri="{9D8B030D-6E8A-4147-A177-3AD203B41FA5}">
                      <a16:colId xmlns:a16="http://schemas.microsoft.com/office/drawing/2014/main" val="2730089226"/>
                    </a:ext>
                  </a:extLst>
                </a:gridCol>
                <a:gridCol w="4744482">
                  <a:extLst>
                    <a:ext uri="{9D8B030D-6E8A-4147-A177-3AD203B41FA5}">
                      <a16:colId xmlns:a16="http://schemas.microsoft.com/office/drawing/2014/main" val="1723881397"/>
                    </a:ext>
                  </a:extLst>
                </a:gridCol>
              </a:tblGrid>
              <a:tr h="484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Aspecto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Modelo Shareholders o anglosajón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Modelo Stakeholders o alemán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873064"/>
                  </a:ext>
                </a:extLst>
              </a:tr>
              <a:tr h="568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Teoría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Teoría de la agencia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Teoría de redes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775280"/>
                  </a:ext>
                </a:extLst>
              </a:tr>
              <a:tr h="979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Estructura de Gobierno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Principal, Agente, Consejo de la Administración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Principal, Agente, Consejo de la Administración y Grupos de interés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977984"/>
                  </a:ext>
                </a:extLst>
              </a:tr>
              <a:tr h="484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Beneficiario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Prioriza los intereses de los accionistas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Toda la organización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197689"/>
                  </a:ext>
                </a:extLst>
              </a:tr>
              <a:tr h="979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Maximizar los beneficios del accionista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Conseguir múltiples objetivos de las diferentes partes con diversidad de intereses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407100"/>
                  </a:ext>
                </a:extLst>
              </a:tr>
              <a:tr h="1474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Mercado de Valores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Mayor financiamiento empresarial por medio del mercado de valores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Existe una gran participación de los bancos en el financiamiento empresarial que participan como accionistas y acreedores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256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2993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E8C8A-DC8C-49C2-ADC5-9062B367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64" y="460747"/>
            <a:ext cx="8596668" cy="1320800"/>
          </a:xfrm>
        </p:spPr>
        <p:txBody>
          <a:bodyPr/>
          <a:lstStyle/>
          <a:p>
            <a:r>
              <a:rPr lang="es-EC" b="1" dirty="0">
                <a:solidFill>
                  <a:schemeClr val="tx1"/>
                </a:solidFill>
              </a:rPr>
              <a:t>MODELOS DE GOBIERNO CORPORATIVO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CF70939-C8DF-4F97-9B19-847297C85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0102"/>
              </p:ext>
            </p:extLst>
          </p:nvPr>
        </p:nvGraphicFramePr>
        <p:xfrm>
          <a:off x="466354" y="1121147"/>
          <a:ext cx="10910089" cy="5148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841">
                  <a:extLst>
                    <a:ext uri="{9D8B030D-6E8A-4147-A177-3AD203B41FA5}">
                      <a16:colId xmlns:a16="http://schemas.microsoft.com/office/drawing/2014/main" val="1474808784"/>
                    </a:ext>
                  </a:extLst>
                </a:gridCol>
                <a:gridCol w="4262414">
                  <a:extLst>
                    <a:ext uri="{9D8B030D-6E8A-4147-A177-3AD203B41FA5}">
                      <a16:colId xmlns:a16="http://schemas.microsoft.com/office/drawing/2014/main" val="2730089226"/>
                    </a:ext>
                  </a:extLst>
                </a:gridCol>
                <a:gridCol w="4685834">
                  <a:extLst>
                    <a:ext uri="{9D8B030D-6E8A-4147-A177-3AD203B41FA5}">
                      <a16:colId xmlns:a16="http://schemas.microsoft.com/office/drawing/2014/main" val="1723881397"/>
                    </a:ext>
                  </a:extLst>
                </a:gridCol>
              </a:tblGrid>
              <a:tr h="365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Aspecto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Modelo Shareholders o anglosajón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Modelo Stakeholders o alemán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873064"/>
                  </a:ext>
                </a:extLst>
              </a:tr>
              <a:tr h="739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Capital social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No existe concentración del capital accionario en pocas manos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Existe una tendencia a la concentración del capital accionario en pocos propietarios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70829"/>
                  </a:ext>
                </a:extLst>
              </a:tr>
              <a:tr h="739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Incentivos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Mayores incentivos económicos a los directivos en función de la rentabilidad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Menores incentivos económicos a los directivos en función de la rentabilidad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035389"/>
                  </a:ext>
                </a:extLst>
              </a:tr>
              <a:tr h="843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Alineación de intereses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A través de herramientas del mercado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El papel central en la alineación de intereses lo cumplen los Consejos de la Administración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028994"/>
                  </a:ext>
                </a:extLst>
              </a:tr>
              <a:tr h="560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Estabilidad laboral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Menor estabilidad laboral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Mayor estabilidad laboral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67554"/>
                  </a:ext>
                </a:extLst>
              </a:tr>
              <a:tr h="739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Proceso de gobernanza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Coordinación, cooperación y resolución de conflictos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018899"/>
                  </a:ext>
                </a:extLst>
              </a:tr>
              <a:tr h="1112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Modelo de comportamiento organizacional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Económico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Social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97" marR="42697" marT="7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63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4454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1B764-5A79-4CBD-97FD-61E29351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331" y="609600"/>
            <a:ext cx="8596668" cy="624171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PRINCIPIOS DE GOBIERNO CORPORATIVO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CB913D9-2E7A-421D-8177-78E25F309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977311"/>
              </p:ext>
            </p:extLst>
          </p:nvPr>
        </p:nvGraphicFramePr>
        <p:xfrm>
          <a:off x="581246" y="1031752"/>
          <a:ext cx="106148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1B764-5A79-4CBD-97FD-61E29351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494" y="630865"/>
            <a:ext cx="8596668" cy="624171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PRINCIPIOS DE GOBIERNO CORPORATIVO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CB913D9-2E7A-421D-8177-78E25F309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394895"/>
              </p:ext>
            </p:extLst>
          </p:nvPr>
        </p:nvGraphicFramePr>
        <p:xfrm>
          <a:off x="581246" y="1382233"/>
          <a:ext cx="10614838" cy="506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2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UNTAS DIRECTIVAS -GOBIERNO CORPORATIVO - JuntasDirectivas">
            <a:extLst>
              <a:ext uri="{FF2B5EF4-FFF2-40B4-BE49-F238E27FC236}">
                <a16:creationId xmlns:a16="http://schemas.microsoft.com/office/drawing/2014/main" id="{2567B5A5-DC4C-4C04-9403-1282A5ACB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r="20260"/>
          <a:stretch/>
        </p:blipFill>
        <p:spPr bwMode="auto">
          <a:xfrm>
            <a:off x="1794076" y="446405"/>
            <a:ext cx="5764193" cy="62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5891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D106B-B7FA-45B1-BC79-EDE81299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8958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DESARROLLO EMPRESARIAL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691F3A-0645-4F78-A48C-E8FEC68D5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9" y="1318437"/>
            <a:ext cx="9462977" cy="52843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>El desarrollo en si engloba una amplia gama de conceptos dirigidos a un desempeño constante y a largo plazo de quien está dispuesto a conseguirlo</a:t>
            </a: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1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i="1" dirty="0">
                <a:solidFill>
                  <a:schemeClr val="tx1"/>
                </a:solidFill>
              </a:rPr>
              <a:t>“El crecimiento solo trae aumento, mientras que el desarrollo trae consigo cambio y mejora”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8272F46-91E2-4292-85DF-9B1E5C5F8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322759"/>
              </p:ext>
            </p:extLst>
          </p:nvPr>
        </p:nvGraphicFramePr>
        <p:xfrm>
          <a:off x="382772" y="1947937"/>
          <a:ext cx="9367284" cy="351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41834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93885-7E4B-4C39-A13A-2F06CE43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PYMES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D7A9B3-A299-4C90-8682-CD8CB2BE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80" y="1385094"/>
            <a:ext cx="9359801" cy="4087811"/>
          </a:xfrm>
        </p:spPr>
        <p:txBody>
          <a:bodyPr/>
          <a:lstStyle/>
          <a:p>
            <a:r>
              <a:rPr lang="es-EC" dirty="0"/>
              <a:t>Pequeñas y medianas empresas que de acuerdo con sus características propias de este tipo de entidades económicas se identifican según con su volumen de ventas, capital social, cantidad de trabajadores, y su nivel de producción o activos.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1AA1BB4-3332-4DC9-A33D-718C0452C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73473"/>
              </p:ext>
            </p:extLst>
          </p:nvPr>
        </p:nvGraphicFramePr>
        <p:xfrm>
          <a:off x="677332" y="2422324"/>
          <a:ext cx="5627775" cy="3802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5727">
                  <a:extLst>
                    <a:ext uri="{9D8B030D-6E8A-4147-A177-3AD203B41FA5}">
                      <a16:colId xmlns:a16="http://schemas.microsoft.com/office/drawing/2014/main" val="1703356850"/>
                    </a:ext>
                  </a:extLst>
                </a:gridCol>
                <a:gridCol w="1875727">
                  <a:extLst>
                    <a:ext uri="{9D8B030D-6E8A-4147-A177-3AD203B41FA5}">
                      <a16:colId xmlns:a16="http://schemas.microsoft.com/office/drawing/2014/main" val="3279351483"/>
                    </a:ext>
                  </a:extLst>
                </a:gridCol>
                <a:gridCol w="1876321">
                  <a:extLst>
                    <a:ext uri="{9D8B030D-6E8A-4147-A177-3AD203B41FA5}">
                      <a16:colId xmlns:a16="http://schemas.microsoft.com/office/drawing/2014/main" val="2290782873"/>
                    </a:ext>
                  </a:extLst>
                </a:gridCol>
              </a:tblGrid>
              <a:tr h="666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Tamaño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Trabajadores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Ingresos en US$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418717"/>
                  </a:ext>
                </a:extLst>
              </a:tr>
              <a:tr h="666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Microempresas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 – 9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&lt; 100.000.00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95278"/>
                  </a:ext>
                </a:extLst>
              </a:tr>
              <a:tr h="651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Pequeña empresa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10 – 49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100.001.00 a 1’000.000.00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254303"/>
                  </a:ext>
                </a:extLst>
              </a:tr>
              <a:tr h="1094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Mediana empresa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50 – 199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1’000.001.00 a 5’000.000.00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398404"/>
                  </a:ext>
                </a:extLst>
              </a:tr>
              <a:tr h="666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Empresa grande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200 o más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5’000.001.00 o más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33794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485AA54-704D-4A49-B53C-A83EDCC29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68" y="3122428"/>
            <a:ext cx="2460551" cy="19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3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1C572-E03C-4FB1-B8C7-33DE6B50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89" y="634912"/>
            <a:ext cx="423549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C" sz="2800" b="1" dirty="0">
                <a:solidFill>
                  <a:schemeClr val="tx1"/>
                </a:solidFill>
              </a:rPr>
              <a:t>PYMES DE ALIMENTOS Y BEBIDAS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0BCCB-46AA-4F62-A7B8-E84068B27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89" y="1839431"/>
            <a:ext cx="3592104" cy="44344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C" dirty="0">
                <a:solidFill>
                  <a:schemeClr val="tx1"/>
                </a:solidFill>
              </a:rPr>
              <a:t>C10: Carne, pescado, fruta, legumbres y hortalizas, grasas y aceites, productos lácteos, productos de molinería, alimentos preparados para animales y otros productos alimenticios y bebidas. </a:t>
            </a:r>
          </a:p>
          <a:p>
            <a:pPr>
              <a:lnSpc>
                <a:spcPct val="90000"/>
              </a:lnSpc>
            </a:pPr>
            <a:r>
              <a:rPr lang="es-EC" dirty="0">
                <a:solidFill>
                  <a:schemeClr val="tx1"/>
                </a:solidFill>
              </a:rPr>
              <a:t>C11: Elaboración de las bebidas no alcohólicas y agua mineral, la elaboración de bebidas alcohólicas obtenidas principalmente por fermentación, como cerveza y vino, y la elaboración de bebidas alcohólicas destiladas. </a:t>
            </a:r>
          </a:p>
          <a:p>
            <a:pPr>
              <a:lnSpc>
                <a:spcPct val="90000"/>
              </a:lnSpc>
            </a:pP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5E13B3-A2C4-4130-AB71-EE7C5F3EE52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25680" r="30363" b="16788"/>
          <a:stretch/>
        </p:blipFill>
        <p:spPr bwMode="auto">
          <a:xfrm>
            <a:off x="4182680" y="1925671"/>
            <a:ext cx="7385543" cy="434821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F364C2C-9C5F-4DFE-891C-9D31A3FC8918}"/>
              </a:ext>
            </a:extLst>
          </p:cNvPr>
          <p:cNvSpPr/>
          <p:nvPr/>
        </p:nvSpPr>
        <p:spPr>
          <a:xfrm>
            <a:off x="5134417" y="584112"/>
            <a:ext cx="4147806" cy="1117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EC" dirty="0">
                <a:solidFill>
                  <a:schemeClr val="tx1"/>
                </a:solidFill>
                <a:latin typeface="Abadi" panose="020B0604020104020204" pitchFamily="34" charset="0"/>
              </a:rPr>
              <a:t>Peso de la manufactura del 38% (exceptuando la refinación de petróleo)</a:t>
            </a:r>
          </a:p>
        </p:txBody>
      </p:sp>
    </p:spTree>
    <p:extLst>
      <p:ext uri="{BB962C8B-B14F-4D97-AF65-F5344CB8AC3E}">
        <p14:creationId xmlns:p14="http://schemas.microsoft.com/office/powerpoint/2010/main" val="213425150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3BC0C-8C2D-461B-94D1-875BE259F0DE}"/>
              </a:ext>
            </a:extLst>
          </p:cNvPr>
          <p:cNvSpPr/>
          <p:nvPr/>
        </p:nvSpPr>
        <p:spPr>
          <a:xfrm>
            <a:off x="5486400" y="4774019"/>
            <a:ext cx="4678326" cy="1750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			</a:t>
            </a:r>
            <a:r>
              <a:rPr lang="es-ES" b="1" dirty="0">
                <a:solidFill>
                  <a:schemeClr val="tx1"/>
                </a:solidFill>
              </a:rPr>
              <a:t>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Disminución de los ingresos en un 2.4%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Crecen los costos y gastos en un  8.8%,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Afectando negativamente en un 15.3% de las utilidades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60441BD-F51C-4DCD-9FE7-DF5D2ECB8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546505"/>
              </p:ext>
            </p:extLst>
          </p:nvPr>
        </p:nvGraphicFramePr>
        <p:xfrm>
          <a:off x="1760288" y="786809"/>
          <a:ext cx="6384252" cy="398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16B0B5CF-14A7-4E85-A337-D0335BFFA1D1}"/>
              </a:ext>
            </a:extLst>
          </p:cNvPr>
          <p:cNvSpPr/>
          <p:nvPr/>
        </p:nvSpPr>
        <p:spPr>
          <a:xfrm>
            <a:off x="1611432" y="242261"/>
            <a:ext cx="727502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Cuentas de Resultados del sector de alimentos y bebidas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3217F6F-7D1D-477B-B49A-611DC774A015}"/>
              </a:ext>
            </a:extLst>
          </p:cNvPr>
          <p:cNvSpPr/>
          <p:nvPr/>
        </p:nvSpPr>
        <p:spPr>
          <a:xfrm>
            <a:off x="622689" y="4774019"/>
            <a:ext cx="4863711" cy="1750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2014 – 2015 </a:t>
            </a:r>
            <a:r>
              <a:rPr lang="es-ES" dirty="0">
                <a:solidFill>
                  <a:schemeClr val="tx1"/>
                </a:solidFill>
              </a:rPr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Crecen los ingresos en un 7.1%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Disminuyen de los costos en un 0.6%,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Afectan negativamente las utilidades con una evolución del 5.2%. </a:t>
            </a:r>
          </a:p>
        </p:txBody>
      </p:sp>
    </p:spTree>
    <p:extLst>
      <p:ext uri="{BB962C8B-B14F-4D97-AF65-F5344CB8AC3E}">
        <p14:creationId xmlns:p14="http://schemas.microsoft.com/office/powerpoint/2010/main" val="225432975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A0B2B-31F9-40B4-BBE2-CC97AA4E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9" cy="719470"/>
          </a:xfrm>
          <a:noFill/>
        </p:spPr>
        <p:txBody>
          <a:bodyPr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9EC7C7B-C133-4E4F-A9F0-B4F9FB6865C9}"/>
              </a:ext>
            </a:extLst>
          </p:cNvPr>
          <p:cNvSpPr/>
          <p:nvPr/>
        </p:nvSpPr>
        <p:spPr>
          <a:xfrm>
            <a:off x="999455" y="1472607"/>
            <a:ext cx="3880884" cy="45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Problema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E9D607B-6B69-4AFE-94A0-4B2C515D0AC6}"/>
              </a:ext>
            </a:extLst>
          </p:cNvPr>
          <p:cNvSpPr/>
          <p:nvPr/>
        </p:nvSpPr>
        <p:spPr>
          <a:xfrm>
            <a:off x="999455" y="2200936"/>
            <a:ext cx="3880884" cy="45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Justificación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92EA069-4C72-44E3-875C-708EED6D4F07}"/>
              </a:ext>
            </a:extLst>
          </p:cNvPr>
          <p:cNvSpPr/>
          <p:nvPr/>
        </p:nvSpPr>
        <p:spPr>
          <a:xfrm>
            <a:off x="999455" y="3628358"/>
            <a:ext cx="3880883" cy="45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D89005-0A5F-4C35-978E-3275874C4355}"/>
              </a:ext>
            </a:extLst>
          </p:cNvPr>
          <p:cNvSpPr/>
          <p:nvPr/>
        </p:nvSpPr>
        <p:spPr>
          <a:xfrm>
            <a:off x="5681326" y="1531081"/>
            <a:ext cx="3781646" cy="45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Marco Teórico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229A65D-D4B9-4CD9-9465-A7261B38FB05}"/>
              </a:ext>
            </a:extLst>
          </p:cNvPr>
          <p:cNvSpPr/>
          <p:nvPr/>
        </p:nvSpPr>
        <p:spPr>
          <a:xfrm>
            <a:off x="999455" y="4442192"/>
            <a:ext cx="3880882" cy="45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Marco Referencial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1B66774-66B8-4445-A1C5-2106C98AD540}"/>
              </a:ext>
            </a:extLst>
          </p:cNvPr>
          <p:cNvSpPr/>
          <p:nvPr/>
        </p:nvSpPr>
        <p:spPr>
          <a:xfrm>
            <a:off x="5681325" y="2213340"/>
            <a:ext cx="3781646" cy="45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Metodología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EA0CF93-A053-41AD-95B4-66D8372F196C}"/>
              </a:ext>
            </a:extLst>
          </p:cNvPr>
          <p:cNvSpPr/>
          <p:nvPr/>
        </p:nvSpPr>
        <p:spPr>
          <a:xfrm>
            <a:off x="5681325" y="2908003"/>
            <a:ext cx="3781647" cy="45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3FFA784-EFB3-4E1F-A3DF-414061953D22}"/>
              </a:ext>
            </a:extLst>
          </p:cNvPr>
          <p:cNvSpPr/>
          <p:nvPr/>
        </p:nvSpPr>
        <p:spPr>
          <a:xfrm>
            <a:off x="5681327" y="3628357"/>
            <a:ext cx="3781645" cy="45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3D8BF85-132D-432E-8C59-96E555F97699}"/>
              </a:ext>
            </a:extLst>
          </p:cNvPr>
          <p:cNvSpPr/>
          <p:nvPr/>
        </p:nvSpPr>
        <p:spPr>
          <a:xfrm>
            <a:off x="999455" y="2908004"/>
            <a:ext cx="3880884" cy="45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Variables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AB3B81C-B93B-446D-A9CA-D40D4FFBDF4E}"/>
              </a:ext>
            </a:extLst>
          </p:cNvPr>
          <p:cNvSpPr/>
          <p:nvPr/>
        </p:nvSpPr>
        <p:spPr>
          <a:xfrm>
            <a:off x="5681328" y="4438648"/>
            <a:ext cx="3781643" cy="453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6075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2E5D2F3-C5B5-42E2-BB22-15F5E17D4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661838"/>
              </p:ext>
            </p:extLst>
          </p:nvPr>
        </p:nvGraphicFramePr>
        <p:xfrm>
          <a:off x="489098" y="377455"/>
          <a:ext cx="10324214" cy="6103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23331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98BFF-D536-48CA-8672-0FAC410F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24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C" sz="7200" b="1" dirty="0">
                <a:solidFill>
                  <a:schemeClr val="tx1"/>
                </a:solidFill>
                <a:latin typeface="Agency FB" panose="020B0503020202020204" pitchFamily="34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94374766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B3D567E-1DD5-4C30-8644-BC6AC73DB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815224"/>
              </p:ext>
            </p:extLst>
          </p:nvPr>
        </p:nvGraphicFramePr>
        <p:xfrm>
          <a:off x="209501" y="275835"/>
          <a:ext cx="7105700" cy="406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1736A693-1035-4143-8B89-2493794F6F80}"/>
              </a:ext>
            </a:extLst>
          </p:cNvPr>
          <p:cNvSpPr/>
          <p:nvPr/>
        </p:nvSpPr>
        <p:spPr>
          <a:xfrm>
            <a:off x="7315201" y="3763926"/>
            <a:ext cx="3221664" cy="274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 propietarios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Alta gerencia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 y gestión de riesgos Políticas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Transparencia y manejo de la información financiera y no financiera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9F6C672B-A1C9-45D7-B6FC-006664D73FF6}"/>
              </a:ext>
            </a:extLst>
          </p:cNvPr>
          <p:cNvSpPr/>
          <p:nvPr/>
        </p:nvSpPr>
        <p:spPr>
          <a:xfrm>
            <a:off x="1345018" y="4577316"/>
            <a:ext cx="489098" cy="637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B1CD6AC-C9D8-445A-B31C-3F62DD030A7F}"/>
              </a:ext>
            </a:extLst>
          </p:cNvPr>
          <p:cNvSpPr/>
          <p:nvPr/>
        </p:nvSpPr>
        <p:spPr>
          <a:xfrm>
            <a:off x="313660" y="5305647"/>
            <a:ext cx="2551814" cy="6379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Escala de Likert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530A6361-FA49-4B2D-ABB3-DDCC7B51663F}"/>
              </a:ext>
            </a:extLst>
          </p:cNvPr>
          <p:cNvSpPr/>
          <p:nvPr/>
        </p:nvSpPr>
        <p:spPr>
          <a:xfrm>
            <a:off x="2987747" y="5273749"/>
            <a:ext cx="829340" cy="595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E8B1497-D1A7-40D7-9B00-94EF04E53757}"/>
              </a:ext>
            </a:extLst>
          </p:cNvPr>
          <p:cNvSpPr/>
          <p:nvPr/>
        </p:nvSpPr>
        <p:spPr>
          <a:xfrm>
            <a:off x="3939360" y="5231220"/>
            <a:ext cx="2551814" cy="6379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Prueba de Chi-cuadrado</a:t>
            </a:r>
          </a:p>
        </p:txBody>
      </p:sp>
    </p:spTree>
    <p:extLst>
      <p:ext uri="{BB962C8B-B14F-4D97-AF65-F5344CB8AC3E}">
        <p14:creationId xmlns:p14="http://schemas.microsoft.com/office/powerpoint/2010/main" val="246696498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C29635-E685-481F-85FB-B02B95E8B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85" y="256271"/>
            <a:ext cx="9008928" cy="6345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pPr marL="0" indent="0" algn="ctr">
              <a:buNone/>
            </a:pPr>
            <a:endParaRPr lang="es-EC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H1. </a:t>
            </a:r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estructuración del gobierno corporativo incide en el desarrollo de las PYMES del sector industrial de alimentos y bebidas. </a:t>
            </a:r>
          </a:p>
          <a:p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H0.  </a:t>
            </a:r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estructuración del gobierno corporativo no incide en el desarrollo de las PYMES del sector industrial de alimentos y bebidas.</a:t>
            </a:r>
          </a:p>
          <a:p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3F699AAD-FD02-419C-AF32-87FD925086F4}"/>
                  </a:ext>
                </a:extLst>
              </p:cNvPr>
              <p:cNvSpPr/>
              <p:nvPr/>
            </p:nvSpPr>
            <p:spPr>
              <a:xfrm>
                <a:off x="6012712" y="4342309"/>
                <a:ext cx="3678865" cy="18139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s-EC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EC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es-EC" b="1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n= </a:t>
                </a:r>
                <a:r>
                  <a:rPr lang="es-EC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44.14</a:t>
                </a:r>
                <a:r>
                  <a:rPr lang="es-EC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C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≈  44</a:t>
                </a:r>
                <a:endParaRPr lang="es-EC" sz="28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s-EC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3F699AAD-FD02-419C-AF32-87FD92508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712" y="4342309"/>
                <a:ext cx="3678865" cy="18139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F39A67DC-969D-4F7B-8750-5725DF52B405}"/>
              </a:ext>
            </a:extLst>
          </p:cNvPr>
          <p:cNvSpPr/>
          <p:nvPr/>
        </p:nvSpPr>
        <p:spPr>
          <a:xfrm>
            <a:off x="682649" y="4023879"/>
            <a:ext cx="4904760" cy="24508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Universo: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893 pymes DMQ</a:t>
            </a:r>
          </a:p>
          <a:p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 pymes sector de alimentos y bebidas DMQ</a:t>
            </a:r>
          </a:p>
          <a:p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Muestra: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pymes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08999B-9DCA-403C-9AB7-001268D08059}"/>
              </a:ext>
            </a:extLst>
          </p:cNvPr>
          <p:cNvSpPr/>
          <p:nvPr/>
        </p:nvSpPr>
        <p:spPr>
          <a:xfrm>
            <a:off x="2424224" y="3343937"/>
            <a:ext cx="5124893" cy="5528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LA MUESTRA </a:t>
            </a:r>
          </a:p>
        </p:txBody>
      </p:sp>
    </p:spTree>
    <p:extLst>
      <p:ext uri="{BB962C8B-B14F-4D97-AF65-F5344CB8AC3E}">
        <p14:creationId xmlns:p14="http://schemas.microsoft.com/office/powerpoint/2010/main" val="87124105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98BFF-D536-48CA-8672-0FAC410F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24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C" sz="7200" b="1" dirty="0">
                <a:solidFill>
                  <a:schemeClr val="tx1"/>
                </a:solidFill>
                <a:latin typeface="Agency FB" panose="020B050302020202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93857865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67E1422-E2A2-40B0-A5C8-CB5BA6C84641}"/>
              </a:ext>
            </a:extLst>
          </p:cNvPr>
          <p:cNvSpPr/>
          <p:nvPr/>
        </p:nvSpPr>
        <p:spPr>
          <a:xfrm>
            <a:off x="941040" y="1200150"/>
            <a:ext cx="3844501" cy="729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Años de vida de las pymes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A661163-59AC-4EAA-93F1-4EAD90552ED6}"/>
              </a:ext>
            </a:extLst>
          </p:cNvPr>
          <p:cNvSpPr/>
          <p:nvPr/>
        </p:nvSpPr>
        <p:spPr>
          <a:xfrm>
            <a:off x="5948085" y="1200150"/>
            <a:ext cx="3844501" cy="743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Conocimiento sobre gobierno corporativo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50CFA31-D6BD-4641-92EA-8B3E9ABE3FB9}"/>
              </a:ext>
            </a:extLst>
          </p:cNvPr>
          <p:cNvCxnSpPr>
            <a:cxnSpLocks/>
          </p:cNvCxnSpPr>
          <p:nvPr/>
        </p:nvCxnSpPr>
        <p:spPr>
          <a:xfrm>
            <a:off x="5416405" y="616688"/>
            <a:ext cx="16832" cy="5890438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F92EDA3-3B51-45FD-ACB5-EE7441AEF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3" y="2469490"/>
            <a:ext cx="5029636" cy="29507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4CF4BF-7846-4D0F-8F31-E28A953F0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113" y="2463394"/>
            <a:ext cx="4688230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E17FA92-531E-4216-83B2-7E6EC1DEA1C7}"/>
              </a:ext>
            </a:extLst>
          </p:cNvPr>
          <p:cNvSpPr/>
          <p:nvPr/>
        </p:nvSpPr>
        <p:spPr>
          <a:xfrm>
            <a:off x="882728" y="1044530"/>
            <a:ext cx="4103939" cy="539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Órgano máximo de la empresa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5FCC2A2-D173-4397-A7BD-899870276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" t="2150" r="1562" b="3335"/>
          <a:stretch/>
        </p:blipFill>
        <p:spPr>
          <a:xfrm>
            <a:off x="588549" y="1871330"/>
            <a:ext cx="4960885" cy="2723530"/>
          </a:xfrm>
          <a:prstGeom prst="rect">
            <a:avLst/>
          </a:prstGeom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872C3FFE-C1D5-4D33-9E15-AD232596FE2F}"/>
              </a:ext>
            </a:extLst>
          </p:cNvPr>
          <p:cNvSpPr/>
          <p:nvPr/>
        </p:nvSpPr>
        <p:spPr>
          <a:xfrm>
            <a:off x="6397368" y="777240"/>
            <a:ext cx="4103939" cy="786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Regulación de los derechos y deberes de la Administración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AFCDEA1-3352-4EAB-AEF9-65D4F79CA27C}"/>
              </a:ext>
            </a:extLst>
          </p:cNvPr>
          <p:cNvCxnSpPr>
            <a:cxnSpLocks/>
          </p:cNvCxnSpPr>
          <p:nvPr/>
        </p:nvCxnSpPr>
        <p:spPr>
          <a:xfrm>
            <a:off x="5777690" y="483781"/>
            <a:ext cx="16832" cy="5890438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5EDAFEB-6ACD-4D05-899F-4F934053E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054" y="2074799"/>
            <a:ext cx="4791871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1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A861455F-9372-4F22-954C-1AECCCC22DC3}"/>
              </a:ext>
            </a:extLst>
          </p:cNvPr>
          <p:cNvSpPr/>
          <p:nvPr/>
        </p:nvSpPr>
        <p:spPr>
          <a:xfrm>
            <a:off x="2377151" y="4653628"/>
            <a:ext cx="1244009" cy="13716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Flecha: hacia arriba 6">
            <a:extLst>
              <a:ext uri="{FF2B5EF4-FFF2-40B4-BE49-F238E27FC236}">
                <a16:creationId xmlns:a16="http://schemas.microsoft.com/office/drawing/2014/main" id="{10A7E304-5465-4510-992B-70328E86A1AA}"/>
              </a:ext>
            </a:extLst>
          </p:cNvPr>
          <p:cNvSpPr/>
          <p:nvPr/>
        </p:nvSpPr>
        <p:spPr>
          <a:xfrm>
            <a:off x="7137825" y="1000566"/>
            <a:ext cx="1360967" cy="1456661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905ECD6-9DA0-4059-8922-EEE63A805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6" y="363220"/>
            <a:ext cx="5985254" cy="37735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10BE177-B9B7-441F-A06C-A45CD29EF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032" y="2457227"/>
            <a:ext cx="6225778" cy="39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A2E5C64-3736-46DA-B9D7-E586B083B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77"/>
          <a:stretch/>
        </p:blipFill>
        <p:spPr>
          <a:xfrm>
            <a:off x="208438" y="1817949"/>
            <a:ext cx="6290626" cy="43872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BCE69A8-0492-44F1-84FF-E81058AED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39"/>
          <a:stretch/>
        </p:blipFill>
        <p:spPr>
          <a:xfrm>
            <a:off x="6499064" y="1694066"/>
            <a:ext cx="5732895" cy="173493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772E9C5-E043-4E20-853D-3CF5A10CD54A}"/>
              </a:ext>
            </a:extLst>
          </p:cNvPr>
          <p:cNvSpPr/>
          <p:nvPr/>
        </p:nvSpPr>
        <p:spPr>
          <a:xfrm>
            <a:off x="248397" y="652793"/>
            <a:ext cx="8502198" cy="1063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Los resultados de la prueba de Chi-cuadrado al nivel de significancia de 0.000 es menor a 0.05, por lo tanto, se rechaza la hipótesis nula y se acepta la hipótesis alternativa, comprobando que el gobierno corporativo incide en el desarrollo de las pymes del sector de alimentos y bebidas del Distrito Metropolitano de Quito. 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05F6C18-B286-4ED0-8604-F8C2B8B76DE6}"/>
              </a:ext>
            </a:extLst>
          </p:cNvPr>
          <p:cNvSpPr/>
          <p:nvPr/>
        </p:nvSpPr>
        <p:spPr>
          <a:xfrm>
            <a:off x="7623943" y="3721396"/>
            <a:ext cx="3635936" cy="748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Prueba de Chi-cuadrado</a:t>
            </a:r>
          </a:p>
        </p:txBody>
      </p:sp>
    </p:spTree>
    <p:extLst>
      <p:ext uri="{BB962C8B-B14F-4D97-AF65-F5344CB8AC3E}">
        <p14:creationId xmlns:p14="http://schemas.microsoft.com/office/powerpoint/2010/main" val="300673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98BFF-D536-48CA-8672-0FAC410F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24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C" sz="7200" b="1" dirty="0">
                <a:solidFill>
                  <a:schemeClr val="tx1"/>
                </a:solidFill>
                <a:latin typeface="Agency FB" panose="020B050302020202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7415043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8A5B1-2E04-466F-8BC8-EB76730C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41" y="182303"/>
            <a:ext cx="8596668" cy="682229"/>
          </a:xfrm>
        </p:spPr>
        <p:txBody>
          <a:bodyPr>
            <a:noAutofit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PROBLEMA</a:t>
            </a:r>
            <a:br>
              <a:rPr lang="es-EC" b="1" dirty="0">
                <a:solidFill>
                  <a:schemeClr val="tx1"/>
                </a:solidFill>
              </a:rPr>
            </a:b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B7589C-3F5A-4515-911B-5E53E280B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37" y="723861"/>
            <a:ext cx="10454925" cy="56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3D6D7E-734C-4430-B844-4826FB88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" y="584790"/>
            <a:ext cx="10037135" cy="6134986"/>
          </a:xfrm>
        </p:spPr>
        <p:txBody>
          <a:bodyPr>
            <a:normAutofit/>
          </a:bodyPr>
          <a:lstStyle/>
          <a:p>
            <a:pPr algn="just"/>
            <a:r>
              <a:rPr lang="es-EC" sz="2000" dirty="0"/>
              <a:t>Gobierno Corporativo afecta en mejora de los modelos de gestión adoptados por cada empresa, permitiendo que las empresas mejoren su calidad de gobierno y liderazgo a fin de obtener mejores resultados que le impulsen a ser más competitivas. </a:t>
            </a:r>
          </a:p>
          <a:p>
            <a:pPr algn="just"/>
            <a:r>
              <a:rPr lang="es-EC" sz="2000" dirty="0"/>
              <a:t>Las ventajas de Gobierno Corporativo son la mejora en los niveles de competitividad, con mayor sostenibilidad y transparencia que permite atraer mayores niveles de inversión, con mejor acceso a recursos de crédito y capital, mediante la mejora en la estructuración del gobierno de empresa, facilitando el desarrollo empresarial en el contexto de apertura y competencia comercial. </a:t>
            </a:r>
          </a:p>
          <a:p>
            <a:pPr algn="just"/>
            <a:r>
              <a:rPr lang="es-EC" sz="2000" dirty="0"/>
              <a:t>El gobierno corporativo trata la profesionalización, funciones y derechos de la Alta Dirección, es decir, quienes dirigen la empresa y los propietarios de esta, y quienes realizan actividades para el control de la misma, significando la médula espinal de toda organización, ya que de su correcta estructuración y funcionamiento depende la evolución y desempeño de la empresa.</a:t>
            </a:r>
          </a:p>
          <a:p>
            <a:pPr algn="just"/>
            <a:r>
              <a:rPr lang="es-EC" sz="2000" dirty="0"/>
              <a:t>El gobierno corporativo impulsa el uso de medidas de control para gestionar el cumplimiento de sus actividades, y evaluación de riesgos; para idear estrategias que le admitan enfrentar y gestionar de una manera razonable dichos riesgos, que puedan afectar la permanencia de la empresa en el mercado</a:t>
            </a:r>
          </a:p>
          <a:p>
            <a:pPr algn="just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6801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98BFF-D536-48CA-8672-0FAC410F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24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C" sz="7200" b="1" dirty="0">
                <a:solidFill>
                  <a:schemeClr val="tx1"/>
                </a:solidFill>
                <a:latin typeface="Agency FB" panose="020B0503020202020204" pitchFamily="34" charset="0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87397102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797B-F469-4D4E-9780-639C1E2F5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67" y="643271"/>
            <a:ext cx="9912695" cy="60446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sz="2000" dirty="0"/>
              <a:t>Las prácticas de gobierno corporativo deben ser implementadas en las pequeñas y medianas </a:t>
            </a:r>
            <a:r>
              <a:rPr lang="es-MX" sz="2000" dirty="0"/>
              <a:t>empresas, con el objetivo de mejorar sus modelos de gestión, impulsando el correcto uso de sus recursos y la eficiencia en la toma de decisiones, para la creación de estrategias adecuadas que impulsen el desempeño de la empresa.</a:t>
            </a:r>
            <a:endParaRPr lang="es-EC" sz="2000" dirty="0"/>
          </a:p>
          <a:p>
            <a:pPr algn="just"/>
            <a:r>
              <a:rPr lang="es-EC" sz="2000" dirty="0"/>
              <a:t>Generar planes de sucesión que le permita tener miembros correctamente capacitados y conocedores de las actividades de la entidad, para que estos puedan guiarla y brinden aportes de valor para el desempeño de esta,  así mismo, evitar conflictos de interés a largo que solo friccionen la empresa y la lleven a su división y posterior declive de la misma. </a:t>
            </a:r>
          </a:p>
          <a:p>
            <a:pPr algn="just"/>
            <a:r>
              <a:rPr lang="es-EC" sz="2000" dirty="0"/>
              <a:t>Se debe emplear sistemas de gestión de riesgos para estar al tanto de las posibles contingencias y poder controlarlas a tiempo generando estrategias que le permitan desempeñarse de una manera segura para enfrentar las crisis futuras; así mismo sistemas de control para estar al tanto del cumplimiento de actividades que conlleva a logar los objetivos planteados y generar propuestas de valor que mejoren o modifiquen, dichas estrategias para el correcto desempeño en la toma de decisiones.</a:t>
            </a:r>
          </a:p>
          <a:p>
            <a:pPr algn="just"/>
            <a:r>
              <a:rPr lang="es-EC" sz="2000" dirty="0"/>
              <a:t>Es recomendable aplicar los principios de gobierno corporativo como mecanismo de gestión, el mismo que genera una cultura organizacional fuerte para mejorar la productividad de las empresas y su proyección al exterior; con mira al cumplimiento de objetivos comunes para la empresa y sus colaboradores, apoyando el liderazgo adecuado y técnico para gestionar los recursos de la empresa. </a:t>
            </a:r>
          </a:p>
          <a:p>
            <a:pPr algn="just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4935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98BFF-D536-48CA-8672-0FAC410F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24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C" sz="7200" b="1" dirty="0">
                <a:solidFill>
                  <a:schemeClr val="tx1"/>
                </a:solidFill>
                <a:latin typeface="Agency FB" panose="020B0503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1121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AA5FB4-D615-4F20-985E-57E2F7DE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55" y="425413"/>
            <a:ext cx="4086052" cy="3115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000" dirty="0">
                <a:solidFill>
                  <a:schemeClr val="tx1"/>
                </a:solidFill>
              </a:rPr>
              <a:t>En Ecuador la mayor fuerza productiva se centra en las:</a:t>
            </a:r>
          </a:p>
          <a:p>
            <a:pPr marL="0" indent="0">
              <a:buNone/>
            </a:pPr>
            <a:r>
              <a:rPr lang="es-EC" sz="2000" dirty="0">
                <a:solidFill>
                  <a:schemeClr val="tx1"/>
                </a:solidFill>
              </a:rPr>
              <a:t>MIPYMES  con un 95.8% fuerza productiva ecuatoriana</a:t>
            </a:r>
          </a:p>
          <a:p>
            <a:r>
              <a:rPr lang="es-EC" sz="2000" dirty="0">
                <a:solidFill>
                  <a:schemeClr val="tx1"/>
                </a:solidFill>
              </a:rPr>
              <a:t>Microempresas		57,7%, </a:t>
            </a:r>
          </a:p>
          <a:p>
            <a:r>
              <a:rPr lang="es-EC" sz="2000" dirty="0">
                <a:solidFill>
                  <a:schemeClr val="tx1"/>
                </a:solidFill>
              </a:rPr>
              <a:t>Pequeñas			28,2% </a:t>
            </a:r>
          </a:p>
          <a:p>
            <a:r>
              <a:rPr lang="es-EC" sz="2000" dirty="0">
                <a:solidFill>
                  <a:schemeClr val="tx1"/>
                </a:solidFill>
              </a:rPr>
              <a:t>Medianas			9,9%.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0D5AD99-181E-45B3-B96E-B6F3B7EE3ECE}"/>
              </a:ext>
            </a:extLst>
          </p:cNvPr>
          <p:cNvSpPr/>
          <p:nvPr/>
        </p:nvSpPr>
        <p:spPr>
          <a:xfrm>
            <a:off x="5071730" y="3700130"/>
            <a:ext cx="4837814" cy="2626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Las empresas: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  <a:p>
            <a:r>
              <a:rPr lang="es-EC" dirty="0">
                <a:solidFill>
                  <a:schemeClr val="tx1"/>
                </a:solidFill>
              </a:rPr>
              <a:t>30% 	llega a segunda generación</a:t>
            </a:r>
          </a:p>
          <a:p>
            <a:endParaRPr lang="es-EC" dirty="0">
              <a:solidFill>
                <a:schemeClr val="tx1"/>
              </a:solidFill>
            </a:endParaRPr>
          </a:p>
          <a:p>
            <a:r>
              <a:rPr lang="es-EC" dirty="0">
                <a:solidFill>
                  <a:schemeClr val="tx1"/>
                </a:solidFill>
              </a:rPr>
              <a:t>15%	subsiste a la tercera generación</a:t>
            </a:r>
          </a:p>
          <a:p>
            <a:endParaRPr lang="es-EC" dirty="0">
              <a:solidFill>
                <a:schemeClr val="tx1"/>
              </a:solidFill>
            </a:endParaRPr>
          </a:p>
          <a:p>
            <a:r>
              <a:rPr lang="es-EC" dirty="0">
                <a:solidFill>
                  <a:schemeClr val="tx1"/>
                </a:solidFill>
              </a:rPr>
              <a:t>4% 	cuarta generación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7E349D-030D-44A4-9BD9-DD84C3936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307" y="984442"/>
            <a:ext cx="5026856" cy="27449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2D757EB-9E3E-4135-99DB-4F1BBE8D27C0}"/>
              </a:ext>
            </a:extLst>
          </p:cNvPr>
          <p:cNvSpPr/>
          <p:nvPr/>
        </p:nvSpPr>
        <p:spPr>
          <a:xfrm>
            <a:off x="542457" y="3918098"/>
            <a:ext cx="1268424" cy="45720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Gobierno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6BA39A-8546-4531-9205-632C091309D8}"/>
              </a:ext>
            </a:extLst>
          </p:cNvPr>
          <p:cNvSpPr/>
          <p:nvPr/>
        </p:nvSpPr>
        <p:spPr>
          <a:xfrm>
            <a:off x="2999365" y="3918097"/>
            <a:ext cx="1128626" cy="45720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E712BE0-3EF0-4F19-AE72-6AB3784BE4F6}"/>
              </a:ext>
            </a:extLst>
          </p:cNvPr>
          <p:cNvSpPr/>
          <p:nvPr/>
        </p:nvSpPr>
        <p:spPr>
          <a:xfrm>
            <a:off x="1001233" y="5108946"/>
            <a:ext cx="2562445" cy="80275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Confiabilidad de las empresa</a:t>
            </a: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C2C37123-8B77-48FF-A428-D4ACCE53D46B}"/>
              </a:ext>
            </a:extLst>
          </p:cNvPr>
          <p:cNvCxnSpPr>
            <a:stCxn id="2" idx="1"/>
            <a:endCxn id="7" idx="1"/>
          </p:cNvCxnSpPr>
          <p:nvPr/>
        </p:nvCxnSpPr>
        <p:spPr>
          <a:xfrm rot="10800000" flipH="1" flipV="1">
            <a:off x="542457" y="4146698"/>
            <a:ext cx="458776" cy="1363625"/>
          </a:xfrm>
          <a:prstGeom prst="bentConnector3">
            <a:avLst>
              <a:gd name="adj1" fmla="val -4982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4B48A576-593D-45AA-9D47-0A2478F7F541}"/>
              </a:ext>
            </a:extLst>
          </p:cNvPr>
          <p:cNvCxnSpPr>
            <a:stCxn id="6" idx="3"/>
            <a:endCxn id="7" idx="3"/>
          </p:cNvCxnSpPr>
          <p:nvPr/>
        </p:nvCxnSpPr>
        <p:spPr>
          <a:xfrm flipH="1">
            <a:off x="3563678" y="4146698"/>
            <a:ext cx="564313" cy="1363626"/>
          </a:xfrm>
          <a:prstGeom prst="bentConnector3">
            <a:avLst>
              <a:gd name="adj1" fmla="val -4050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A1AC265-09B9-4826-8AA0-2386E74D575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1810881" y="4146698"/>
            <a:ext cx="118848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83CDB3D-54FD-4B51-B737-773081CE8761}"/>
              </a:ext>
            </a:extLst>
          </p:cNvPr>
          <p:cNvSpPr/>
          <p:nvPr/>
        </p:nvSpPr>
        <p:spPr>
          <a:xfrm>
            <a:off x="4795283" y="227271"/>
            <a:ext cx="4707880" cy="608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solidFill>
                  <a:schemeClr val="tx1"/>
                </a:solidFill>
              </a:rPr>
              <a:t>JUSTIFICACIÓN</a:t>
            </a:r>
          </a:p>
        </p:txBody>
      </p:sp>
    </p:spTree>
    <p:extLst>
      <p:ext uri="{BB962C8B-B14F-4D97-AF65-F5344CB8AC3E}">
        <p14:creationId xmlns:p14="http://schemas.microsoft.com/office/powerpoint/2010/main" val="4158159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F457D-2AA1-46E1-8C03-2CD2963A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5163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VARIABLES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F8C9D-5D27-466E-8BA4-B3F68F6B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385" y="3898602"/>
            <a:ext cx="8362752" cy="22363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H1.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estructuración del gobierno corporativo incide en el desarrollo de las PYMES del sector industrial de alimentos y bebidas. </a:t>
            </a:r>
          </a:p>
          <a:p>
            <a:endParaRPr lang="es-EC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H0. 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estructuración del gobierno corporativo no incide en el desarrollo de las PYMES del sector industrial de alimentos y bebidas.</a:t>
            </a:r>
          </a:p>
          <a:p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02C6587-FFCB-4B42-85EE-66CB44F1F6B7}"/>
              </a:ext>
            </a:extLst>
          </p:cNvPr>
          <p:cNvSpPr txBox="1">
            <a:spLocks/>
          </p:cNvSpPr>
          <p:nvPr/>
        </p:nvSpPr>
        <p:spPr>
          <a:xfrm>
            <a:off x="808469" y="3021418"/>
            <a:ext cx="8596668" cy="815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>
                <a:solidFill>
                  <a:schemeClr val="tx1"/>
                </a:solidFill>
              </a:rPr>
              <a:t>HIPÓTESIS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0072311-16D0-44CC-924C-874FA57660A4}"/>
              </a:ext>
            </a:extLst>
          </p:cNvPr>
          <p:cNvSpPr txBox="1">
            <a:spLocks/>
          </p:cNvSpPr>
          <p:nvPr/>
        </p:nvSpPr>
        <p:spPr>
          <a:xfrm>
            <a:off x="1042385" y="1339702"/>
            <a:ext cx="8596668" cy="161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C" sz="2400" b="1" dirty="0">
                <a:solidFill>
                  <a:schemeClr val="tx1"/>
                </a:solidFill>
              </a:rPr>
              <a:t>Variable independiente</a:t>
            </a:r>
            <a:r>
              <a:rPr lang="es-EC" sz="2400" dirty="0">
                <a:solidFill>
                  <a:schemeClr val="tx1"/>
                </a:solidFill>
              </a:rPr>
              <a:t>: 	Gobierno Corporativo</a:t>
            </a:r>
          </a:p>
          <a:p>
            <a:pPr marL="0" indent="0">
              <a:buFont typeface="Wingdings 3" charset="2"/>
              <a:buNone/>
            </a:pPr>
            <a:endParaRPr lang="es-EC" sz="2400" b="1" dirty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s-EC" sz="2400" b="1" dirty="0">
                <a:solidFill>
                  <a:schemeClr val="tx1"/>
                </a:solidFill>
              </a:rPr>
              <a:t>Variable dependiente: 	</a:t>
            </a:r>
            <a:r>
              <a:rPr lang="es-EC" sz="2400" dirty="0">
                <a:solidFill>
                  <a:schemeClr val="tx1"/>
                </a:solidFill>
              </a:rPr>
              <a:t>Desarrollo de las PYMES</a:t>
            </a:r>
          </a:p>
          <a:p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B47D25-451F-4EB7-9341-8A7C10BC8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0242"/>
            <a:ext cx="8596668" cy="6166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b="1" dirty="0">
                <a:solidFill>
                  <a:schemeClr val="tx1"/>
                </a:solidFill>
              </a:rPr>
              <a:t>Objetivo general</a:t>
            </a:r>
          </a:p>
          <a:p>
            <a:pPr marL="0" indent="0">
              <a:buNone/>
            </a:pPr>
            <a:r>
              <a:rPr lang="es-EC" sz="2400" dirty="0">
                <a:solidFill>
                  <a:schemeClr val="tx1"/>
                </a:solidFill>
              </a:rPr>
              <a:t>Evaluar la incidencia del Gobierno Corporativo en el desarrollo de las PYMES del sector industrial de alimentos y bebidas del Distrito Metropolitano de Quito.</a:t>
            </a:r>
          </a:p>
          <a:p>
            <a:endParaRPr lang="es-EC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C" sz="2400" b="1" dirty="0">
                <a:solidFill>
                  <a:schemeClr val="tx1"/>
                </a:solidFill>
              </a:rPr>
              <a:t>Objetivos específicos</a:t>
            </a:r>
          </a:p>
          <a:p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3C3BA38-4713-4A18-9AD3-3F220D7CE0AF}"/>
              </a:ext>
            </a:extLst>
          </p:cNvPr>
          <p:cNvSpPr/>
          <p:nvPr/>
        </p:nvSpPr>
        <p:spPr>
          <a:xfrm>
            <a:off x="677333" y="3221663"/>
            <a:ext cx="4614531" cy="12918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Explicar los fundamentos del gobierno corporativo en relación con su acción dentro de las empresas.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A490BC-704D-4A35-8A00-3357728FB61B}"/>
              </a:ext>
            </a:extLst>
          </p:cNvPr>
          <p:cNvSpPr/>
          <p:nvPr/>
        </p:nvSpPr>
        <p:spPr>
          <a:xfrm>
            <a:off x="677334" y="4752754"/>
            <a:ext cx="4614531" cy="1509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Identificar la correlación entre la estructuración del gobierno corporativo y el desarrollo empresarial de las PYMES.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B6F5AB9-F7B5-44FF-B4D3-85CA2B24F5D4}"/>
              </a:ext>
            </a:extLst>
          </p:cNvPr>
          <p:cNvSpPr/>
          <p:nvPr/>
        </p:nvSpPr>
        <p:spPr>
          <a:xfrm>
            <a:off x="5599812" y="3207486"/>
            <a:ext cx="4614531" cy="1306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Analizar el nivel de incidencia de la estructuración y funcionalidad del gobierno corporativo dentro de gestión de las PYMES.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D97F676-AFB3-4A33-8FFA-49494C4F2CB6}"/>
              </a:ext>
            </a:extLst>
          </p:cNvPr>
          <p:cNvSpPr/>
          <p:nvPr/>
        </p:nvSpPr>
        <p:spPr>
          <a:xfrm>
            <a:off x="5599812" y="4752754"/>
            <a:ext cx="4614531" cy="1474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tx1"/>
                </a:solidFill>
              </a:rPr>
              <a:t>Describir las dimensiones principales que engloban las variables de estudio respecto a su relación de impacto en el desarrollo empresarial como PYMES</a:t>
            </a:r>
          </a:p>
        </p:txBody>
      </p:sp>
    </p:spTree>
    <p:extLst>
      <p:ext uri="{BB962C8B-B14F-4D97-AF65-F5344CB8AC3E}">
        <p14:creationId xmlns:p14="http://schemas.microsoft.com/office/powerpoint/2010/main" val="11453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8E6D7BD-91B7-4FF0-8910-1D5299B07991}"/>
              </a:ext>
            </a:extLst>
          </p:cNvPr>
          <p:cNvSpPr/>
          <p:nvPr/>
        </p:nvSpPr>
        <p:spPr>
          <a:xfrm>
            <a:off x="7200478" y="1261731"/>
            <a:ext cx="3040912" cy="1681714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influencia del Gobierno Corporativo en la Rentabilidad de las Empresas Españolas 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98BD63-473F-4E81-B936-4C523F65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86317"/>
            <a:ext cx="8596668" cy="772633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MARCO REFERENCIAL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48BB117-E3A0-4022-ADF5-AFFDA5AE172E}"/>
              </a:ext>
            </a:extLst>
          </p:cNvPr>
          <p:cNvSpPr/>
          <p:nvPr/>
        </p:nvSpPr>
        <p:spPr>
          <a:xfrm>
            <a:off x="329609" y="1261730"/>
            <a:ext cx="3040912" cy="2044995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del impacto de la gestión empresarial por parte de los Gobiernos Corporativos en el Ecuador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57EED76-1BA9-4BDB-9415-8C707C6FDFC1}"/>
              </a:ext>
            </a:extLst>
          </p:cNvPr>
          <p:cNvSpPr/>
          <p:nvPr/>
        </p:nvSpPr>
        <p:spPr>
          <a:xfrm>
            <a:off x="329609" y="2810537"/>
            <a:ext cx="3040912" cy="3196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la gestión administrativa ecuatoriana de gobierno corporativo, en base a los lineamientos de la Organización para la Cooperación y el Desarrollo Económico</a:t>
            </a:r>
          </a:p>
          <a:p>
            <a:pPr lvl="0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03D28D0-EE03-456D-BC3A-2209B5FB0599}"/>
              </a:ext>
            </a:extLst>
          </p:cNvPr>
          <p:cNvSpPr/>
          <p:nvPr/>
        </p:nvSpPr>
        <p:spPr>
          <a:xfrm>
            <a:off x="3756182" y="1267046"/>
            <a:ext cx="3040912" cy="1681715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papel del gobierno corporativo para el crecimiento económico de las PYMES en México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85CD6EF-3D7E-4904-B92E-7C9D755A66CC}"/>
              </a:ext>
            </a:extLst>
          </p:cNvPr>
          <p:cNvSpPr/>
          <p:nvPr/>
        </p:nvSpPr>
        <p:spPr>
          <a:xfrm>
            <a:off x="3756182" y="2810537"/>
            <a:ext cx="3040912" cy="3196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Revisa y analiza el Gobierno Corporativo en las pequeñas y medianas empresas mexicanas, evaluando las perspectivas en implementación de principios de buen gobierno corporativo</a:t>
            </a:r>
          </a:p>
          <a:p>
            <a:pPr lvl="0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5A48F88-7C12-4698-A0B1-63052D70A79D}"/>
              </a:ext>
            </a:extLst>
          </p:cNvPr>
          <p:cNvSpPr/>
          <p:nvPr/>
        </p:nvSpPr>
        <p:spPr>
          <a:xfrm>
            <a:off x="7200478" y="2810537"/>
            <a:ext cx="3040912" cy="3196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 de variables tales como la concentración accionarial, acciones de consejo, opinión del auditor, intensidad en intangibles y variables de control tales como el tamaño de la empresa y endeudamiento</a:t>
            </a:r>
          </a:p>
        </p:txBody>
      </p:sp>
    </p:spTree>
    <p:extLst>
      <p:ext uri="{BB962C8B-B14F-4D97-AF65-F5344CB8AC3E}">
        <p14:creationId xmlns:p14="http://schemas.microsoft.com/office/powerpoint/2010/main" val="40189747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D01B5-E323-4ACF-9395-F13A46E6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617" y="28849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C" sz="7200" b="1" dirty="0">
                <a:solidFill>
                  <a:schemeClr val="tx1"/>
                </a:solidFill>
                <a:latin typeface="Agency FB" panose="020B0503020202020204" pitchFamily="34" charset="0"/>
                <a:cs typeface="Angsana New" panose="020B0502040204020203" pitchFamily="18" charset="-34"/>
              </a:rPr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35797447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6836B-672D-4041-BFB3-7F58B0B7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941" y="311962"/>
            <a:ext cx="7241658" cy="11553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GOBIERNO CORPORATIVO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C5021DD-99BA-4B74-A84C-056CBEA2B3CB}"/>
              </a:ext>
            </a:extLst>
          </p:cNvPr>
          <p:cNvSpPr/>
          <p:nvPr/>
        </p:nvSpPr>
        <p:spPr>
          <a:xfrm>
            <a:off x="3764636" y="1796220"/>
            <a:ext cx="3889744" cy="903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de prácticas integrales traducidas en una herramienta de gestión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B8E43E0-A6AE-48F3-B3D5-12CCD24FE6FC}"/>
              </a:ext>
            </a:extLst>
          </p:cNvPr>
          <p:cNvSpPr/>
          <p:nvPr/>
        </p:nvSpPr>
        <p:spPr>
          <a:xfrm>
            <a:off x="838199" y="3093667"/>
            <a:ext cx="2544370" cy="430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de confianza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CD23B5-F844-40EF-8E27-B387CC765BB6}"/>
              </a:ext>
            </a:extLst>
          </p:cNvPr>
          <p:cNvSpPr/>
          <p:nvPr/>
        </p:nvSpPr>
        <p:spPr>
          <a:xfrm>
            <a:off x="4743895" y="3099640"/>
            <a:ext cx="1732750" cy="418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5085A55-B4E6-433D-ACE3-D92347685E5E}"/>
              </a:ext>
            </a:extLst>
          </p:cNvPr>
          <p:cNvSpPr/>
          <p:nvPr/>
        </p:nvSpPr>
        <p:spPr>
          <a:xfrm>
            <a:off x="8170413" y="3145649"/>
            <a:ext cx="2544370" cy="326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D24D37C-CF2C-4183-BACE-C7F66276E477}"/>
              </a:ext>
            </a:extLst>
          </p:cNvPr>
          <p:cNvSpPr/>
          <p:nvPr/>
        </p:nvSpPr>
        <p:spPr>
          <a:xfrm>
            <a:off x="838200" y="4253022"/>
            <a:ext cx="2544370" cy="324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la inversión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1D630E2-8432-4544-ABB4-39E8C7D86D4B}"/>
              </a:ext>
            </a:extLst>
          </p:cNvPr>
          <p:cNvSpPr/>
          <p:nvPr/>
        </p:nvSpPr>
        <p:spPr>
          <a:xfrm>
            <a:off x="4490485" y="4250770"/>
            <a:ext cx="2544370" cy="324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 financiera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27F1641-1C38-4C2C-BF95-4C73479F4709}"/>
              </a:ext>
            </a:extLst>
          </p:cNvPr>
          <p:cNvSpPr/>
          <p:nvPr/>
        </p:nvSpPr>
        <p:spPr>
          <a:xfrm>
            <a:off x="8170413" y="4114928"/>
            <a:ext cx="2544370" cy="595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 de los negocios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95EF2BD-DF49-4D1E-907B-BBD34F2EF479}"/>
              </a:ext>
            </a:extLst>
          </p:cNvPr>
          <p:cNvSpPr/>
          <p:nvPr/>
        </p:nvSpPr>
        <p:spPr>
          <a:xfrm>
            <a:off x="2847756" y="5532548"/>
            <a:ext cx="2544370" cy="666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los estándares de competitividad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49DA87D-D334-45A4-9A79-32EA69E6C15B}"/>
              </a:ext>
            </a:extLst>
          </p:cNvPr>
          <p:cNvSpPr/>
          <p:nvPr/>
        </p:nvSpPr>
        <p:spPr>
          <a:xfrm>
            <a:off x="5997649" y="5734455"/>
            <a:ext cx="2074411" cy="46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Sostenibilidad </a:t>
            </a: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6D4A125F-668C-4650-99E7-45C7DB8433D8}"/>
              </a:ext>
            </a:extLst>
          </p:cNvPr>
          <p:cNvCxnSpPr>
            <a:stCxn id="4" idx="1"/>
            <a:endCxn id="5" idx="0"/>
          </p:cNvCxnSpPr>
          <p:nvPr/>
        </p:nvCxnSpPr>
        <p:spPr>
          <a:xfrm rot="10800000" flipV="1">
            <a:off x="2110384" y="2248103"/>
            <a:ext cx="1654252" cy="8455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87FB6A91-9A89-43BD-8FA9-090EEB88EFF7}"/>
              </a:ext>
            </a:extLst>
          </p:cNvPr>
          <p:cNvCxnSpPr>
            <a:stCxn id="4" idx="3"/>
            <a:endCxn id="7" idx="0"/>
          </p:cNvCxnSpPr>
          <p:nvPr/>
        </p:nvCxnSpPr>
        <p:spPr>
          <a:xfrm>
            <a:off x="7654380" y="2248104"/>
            <a:ext cx="1788218" cy="8975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7AC2F37-64EB-4F0F-86B6-6AD121761364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382569" y="3308700"/>
            <a:ext cx="136132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7C3B5BA-E1BF-435E-ABC2-1B60BCECD7D2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6476645" y="3308700"/>
            <a:ext cx="169376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FF3A3109-6A73-4C5E-AAA3-04BE9AD6B1D1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2110384" y="3523732"/>
            <a:ext cx="1" cy="72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AF2DFC59-1912-4D05-9153-B8E4ADCF9D49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9442598" y="3471751"/>
            <a:ext cx="0" cy="643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BC036D9-19DB-4C64-9D28-9E4A0B382608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3382570" y="4412917"/>
            <a:ext cx="1107915" cy="2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28835CC-50D4-4BE2-8BEC-B5DEE2311E0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7034855" y="4412916"/>
            <a:ext cx="113555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28DCE467-952B-4D63-A37F-757864B6A49D}"/>
              </a:ext>
            </a:extLst>
          </p:cNvPr>
          <p:cNvCxnSpPr>
            <a:stCxn id="8" idx="2"/>
            <a:endCxn id="12" idx="1"/>
          </p:cNvCxnSpPr>
          <p:nvPr/>
        </p:nvCxnSpPr>
        <p:spPr>
          <a:xfrm rot="16200000" flipH="1">
            <a:off x="1834896" y="4852803"/>
            <a:ext cx="1288349" cy="7373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445CC507-5E2E-4D23-B99A-1B9FC46C33D6}"/>
              </a:ext>
            </a:extLst>
          </p:cNvPr>
          <p:cNvCxnSpPr>
            <a:stCxn id="10" idx="2"/>
            <a:endCxn id="13" idx="3"/>
          </p:cNvCxnSpPr>
          <p:nvPr/>
        </p:nvCxnSpPr>
        <p:spPr>
          <a:xfrm rot="5400000">
            <a:off x="8129472" y="4653492"/>
            <a:ext cx="1255714" cy="13705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873875AB-F895-433C-906B-246C8C751E47}"/>
              </a:ext>
            </a:extLst>
          </p:cNvPr>
          <p:cNvCxnSpPr>
            <a:endCxn id="4" idx="0"/>
          </p:cNvCxnSpPr>
          <p:nvPr/>
        </p:nvCxnSpPr>
        <p:spPr>
          <a:xfrm>
            <a:off x="5709508" y="1464488"/>
            <a:ext cx="0" cy="33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0602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2025</Words>
  <Application>Microsoft Office PowerPoint</Application>
  <PresentationFormat>Panorámica</PresentationFormat>
  <Paragraphs>260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Abadi</vt:lpstr>
      <vt:lpstr>Agency FB</vt:lpstr>
      <vt:lpstr>Arial</vt:lpstr>
      <vt:lpstr>Calibri</vt:lpstr>
      <vt:lpstr>Cambria Math</vt:lpstr>
      <vt:lpstr>Times New Roman</vt:lpstr>
      <vt:lpstr>Trebuchet MS</vt:lpstr>
      <vt:lpstr>Wingdings 3</vt:lpstr>
      <vt:lpstr>Faceta</vt:lpstr>
      <vt:lpstr>DEPARTAMENTO DE CIENCIAS ECONÓMICAS, ADMINISTRATIVAS Y DEL COMERCIO  TRABAJO DE TITULACIÓN, PREVIO A LA OBTENCIÓN DEL TÍTULO DE INGENIERA EN FINANZAS - CONTADORA PÚBLICA– AUDITORA   TEMA: GOBIERNO CORPORATIVO EN EL DESARROLLO DE LAS PYMES DEL SECTOR INDUSTRIAL DE ALIMENTOS Y BEBIDAS DEL DISTRITO METROPOLITANO DE QUITO </vt:lpstr>
      <vt:lpstr>ÍNDICE</vt:lpstr>
      <vt:lpstr>PROBLEMA </vt:lpstr>
      <vt:lpstr>Presentación de PowerPoint</vt:lpstr>
      <vt:lpstr>VARIABLES</vt:lpstr>
      <vt:lpstr>Presentación de PowerPoint</vt:lpstr>
      <vt:lpstr>MARCO REFERENCIAL</vt:lpstr>
      <vt:lpstr>MARCO TEÓRICO</vt:lpstr>
      <vt:lpstr>GOBIERNO CORPORATIVO</vt:lpstr>
      <vt:lpstr>TEORIAS DEL GOBIERNO CORPORATIVO</vt:lpstr>
      <vt:lpstr>MODELOS DE GOBIERNO CORPORATIVO</vt:lpstr>
      <vt:lpstr>MODELOS DE GOBIERNO CORPORATIVO</vt:lpstr>
      <vt:lpstr>PRINCIPIOS DE GOBIERNO CORPORATIVO</vt:lpstr>
      <vt:lpstr>PRINCIPIOS DE GOBIERNO CORPORATIVO</vt:lpstr>
      <vt:lpstr>Presentación de PowerPoint</vt:lpstr>
      <vt:lpstr>DESARROLLO EMPRESARIAL</vt:lpstr>
      <vt:lpstr>PYMES</vt:lpstr>
      <vt:lpstr>PYMES DE ALIMENTOS Y BEBIDAS </vt:lpstr>
      <vt:lpstr>Presentación de PowerPoint</vt:lpstr>
      <vt:lpstr>Presentación de PowerPoint</vt:lpstr>
      <vt:lpstr>METODOLOGÍA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RECOMENDACIONES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 COMERCIO  TRABAJO DE TITULACIÓN, PREVIO A LA OBTENCIÓN DEL TÍTULO DE INGENIERO EN FINANZAS - CONTADOR PÚBLICO– AUDITOR   TEMA: GOBIERNO CORPORATIVO EN EL DESARROLLO DE LAS PYMES DEL SECTOR INDUSTRIAL DE ALIMENTOS Y BEBIDAS DEL DISTRITO METROPOLITANO DE QUITO </dc:title>
  <dc:creator>Ximena C</dc:creator>
  <cp:lastModifiedBy>Ximena C</cp:lastModifiedBy>
  <cp:revision>44</cp:revision>
  <dcterms:created xsi:type="dcterms:W3CDTF">2020-09-18T03:13:31Z</dcterms:created>
  <dcterms:modified xsi:type="dcterms:W3CDTF">2020-11-09T23:01:01Z</dcterms:modified>
</cp:coreProperties>
</file>