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6"/>
  </p:notesMasterIdLst>
  <p:sldIdLst>
    <p:sldId id="256" r:id="rId2"/>
    <p:sldId id="261" r:id="rId3"/>
    <p:sldId id="259" r:id="rId4"/>
    <p:sldId id="301" r:id="rId5"/>
    <p:sldId id="266" r:id="rId6"/>
    <p:sldId id="302" r:id="rId7"/>
    <p:sldId id="270" r:id="rId8"/>
    <p:sldId id="281" r:id="rId9"/>
    <p:sldId id="303" r:id="rId10"/>
    <p:sldId id="304" r:id="rId11"/>
    <p:sldId id="283" r:id="rId12"/>
    <p:sldId id="284" r:id="rId13"/>
    <p:sldId id="305" r:id="rId14"/>
    <p:sldId id="306" r:id="rId15"/>
    <p:sldId id="287" r:id="rId16"/>
    <p:sldId id="289" r:id="rId17"/>
    <p:sldId id="308" r:id="rId18"/>
    <p:sldId id="309" r:id="rId19"/>
    <p:sldId id="310" r:id="rId20"/>
    <p:sldId id="311" r:id="rId21"/>
    <p:sldId id="312" r:id="rId22"/>
    <p:sldId id="313" r:id="rId23"/>
    <p:sldId id="300" r:id="rId24"/>
    <p:sldId id="307" r:id="rId25"/>
  </p:sldIdLst>
  <p:sldSz cx="9144000" cy="5143500" type="screen16x9"/>
  <p:notesSz cx="6858000" cy="9144000"/>
  <p:embeddedFontLst>
    <p:embeddedFont>
      <p:font typeface="Montserrat Subrayada" panose="02000505000000020004" charset="0"/>
      <p:regular r:id="rId27"/>
      <p:bold r:id="rId28"/>
    </p:embeddedFont>
    <p:embeddedFont>
      <p:font typeface="Malgun Gothic" panose="020B0503020000020004" pitchFamily="34" charset="-127"/>
      <p:regular r:id="rId29"/>
      <p:bold r:id="rId30"/>
    </p:embeddedFont>
    <p:embeddedFont>
      <p:font typeface="Lexend Exa" panose="020B0604020202020204" charset="0"/>
      <p:regular r:id="rId31"/>
    </p:embeddedFont>
    <p:embeddedFont>
      <p:font typeface="Karla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597838-C511-444B-92C9-3926676BBB8B}">
  <a:tblStyle styleId="{E6597838-C511-444B-92C9-3926676BB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0C3AD8-131A-486B-B464-00C7FC09C448}" type="doc">
      <dgm:prSet loTypeId="urn:microsoft.com/office/officeart/2005/8/layout/matrix1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788B650C-C454-45C8-8E9D-A832D2818187}">
      <dgm:prSet phldrT="[Texto]"/>
      <dgm:spPr>
        <a:solidFill>
          <a:schemeClr val="accent3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s-EC" b="1" dirty="0">
              <a:latin typeface="Malgun Gothic" panose="020B0503020000020004" pitchFamily="34" charset="-127"/>
              <a:ea typeface="Malgun Gothic" panose="020B0503020000020004" pitchFamily="34" charset="-127"/>
            </a:rPr>
            <a:t>Fases de ejecución del cabeceo </a:t>
          </a:r>
        </a:p>
      </dgm:t>
    </dgm:pt>
    <dgm:pt modelId="{F04816F9-0CD2-4F00-8260-6F1C4CEF20B0}" type="parTrans" cxnId="{29D5124F-E966-431D-8093-52F9C1A54458}">
      <dgm:prSet/>
      <dgm:spPr/>
      <dgm:t>
        <a:bodyPr/>
        <a:lstStyle/>
        <a:p>
          <a:endParaRPr lang="es-EC"/>
        </a:p>
      </dgm:t>
    </dgm:pt>
    <dgm:pt modelId="{65399DA2-7D3C-48EB-96D3-636A60A284EC}" type="sibTrans" cxnId="{29D5124F-E966-431D-8093-52F9C1A54458}">
      <dgm:prSet/>
      <dgm:spPr/>
      <dgm:t>
        <a:bodyPr/>
        <a:lstStyle/>
        <a:p>
          <a:endParaRPr lang="es-EC"/>
        </a:p>
      </dgm:t>
    </dgm:pt>
    <dgm:pt modelId="{C338F97A-C0A8-4DBB-8658-8F57CC6023F9}">
      <dgm:prSet phldrT="[Texto]"/>
      <dgm:spPr>
        <a:solidFill>
          <a:schemeClr val="bg2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 anchor="t"/>
        <a:lstStyle/>
        <a:p>
          <a:r>
            <a:rPr lang="es-EC" b="1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rPr>
            <a:t>Fase de impulso</a:t>
          </a:r>
        </a:p>
      </dgm:t>
    </dgm:pt>
    <dgm:pt modelId="{90DEEA88-57BF-4C5C-A3DB-A7A35DDDFD77}" type="parTrans" cxnId="{04C5A6F5-6E75-4405-A81C-D76E83347DFC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s-EC"/>
        </a:p>
      </dgm:t>
    </dgm:pt>
    <dgm:pt modelId="{07893244-A3AE-4BFE-9F12-23094ABC0C97}" type="sibTrans" cxnId="{04C5A6F5-6E75-4405-A81C-D76E83347DFC}">
      <dgm:prSet/>
      <dgm:spPr/>
      <dgm:t>
        <a:bodyPr/>
        <a:lstStyle/>
        <a:p>
          <a:endParaRPr lang="es-EC"/>
        </a:p>
      </dgm:t>
    </dgm:pt>
    <dgm:pt modelId="{8879C828-3DE3-4ECB-A4E5-DEC6D9581D50}">
      <dgm:prSet phldrT="[Texto]"/>
      <dgm:spPr>
        <a:solidFill>
          <a:schemeClr val="tx2">
            <a:lumMod val="90000"/>
          </a:schemeClr>
        </a:solidFill>
        <a:ln>
          <a:solidFill>
            <a:schemeClr val="tx1"/>
          </a:solidFill>
        </a:ln>
      </dgm:spPr>
      <dgm:t>
        <a:bodyPr anchor="t"/>
        <a:lstStyle/>
        <a:p>
          <a:r>
            <a:rPr lang="es-EC" b="1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rPr>
            <a:t>Fase de vuelo</a:t>
          </a:r>
        </a:p>
      </dgm:t>
    </dgm:pt>
    <dgm:pt modelId="{63D2B490-41FC-4FCA-99F0-29772AF9AC10}" type="parTrans" cxnId="{770333C9-6919-4466-8D01-2C25DE5714B7}">
      <dgm:prSet/>
      <dgm:spPr/>
      <dgm:t>
        <a:bodyPr/>
        <a:lstStyle/>
        <a:p>
          <a:endParaRPr lang="es-EC"/>
        </a:p>
      </dgm:t>
    </dgm:pt>
    <dgm:pt modelId="{34BF6628-EB05-4D4D-9E22-A473B797D0B3}" type="sibTrans" cxnId="{770333C9-6919-4466-8D01-2C25DE5714B7}">
      <dgm:prSet/>
      <dgm:spPr/>
      <dgm:t>
        <a:bodyPr/>
        <a:lstStyle/>
        <a:p>
          <a:endParaRPr lang="es-EC"/>
        </a:p>
      </dgm:t>
    </dgm:pt>
    <dgm:pt modelId="{72760682-10BC-49C8-A859-4C5573B11D4E}">
      <dgm:prSet phldrT="[Texto]"/>
      <dgm:spPr>
        <a:solidFill>
          <a:schemeClr val="accent2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 anchor="b"/>
        <a:lstStyle/>
        <a:p>
          <a:r>
            <a:rPr lang="es-EC" b="1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rPr>
            <a:t>Fase de impacto </a:t>
          </a:r>
        </a:p>
      </dgm:t>
    </dgm:pt>
    <dgm:pt modelId="{EA76AFDD-6B5A-44E0-9664-F9CAE4FAA8ED}" type="parTrans" cxnId="{4D5E1D41-82BF-4D61-98D5-1C9272168839}">
      <dgm:prSet/>
      <dgm:spPr/>
      <dgm:t>
        <a:bodyPr/>
        <a:lstStyle/>
        <a:p>
          <a:endParaRPr lang="es-EC"/>
        </a:p>
      </dgm:t>
    </dgm:pt>
    <dgm:pt modelId="{04A44BD4-09E0-4241-B734-E82EF3A2EB05}" type="sibTrans" cxnId="{4D5E1D41-82BF-4D61-98D5-1C9272168839}">
      <dgm:prSet/>
      <dgm:spPr/>
      <dgm:t>
        <a:bodyPr/>
        <a:lstStyle/>
        <a:p>
          <a:endParaRPr lang="es-EC"/>
        </a:p>
      </dgm:t>
    </dgm:pt>
    <dgm:pt modelId="{0B683569-7EFC-4524-8144-FF24B5D18E66}">
      <dgm:prSet phldrT="[Texto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 anchor="b"/>
        <a:lstStyle/>
        <a:p>
          <a:r>
            <a:rPr lang="es-EC" sz="1800" b="1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rPr>
            <a:t>Fase de recuperación</a:t>
          </a:r>
        </a:p>
      </dgm:t>
    </dgm:pt>
    <dgm:pt modelId="{9FC1E1D2-8C76-47AA-93C7-7FD3E86F48B6}" type="parTrans" cxnId="{A96BA164-B800-4CEC-8540-44BE477B09F6}">
      <dgm:prSet/>
      <dgm:spPr/>
      <dgm:t>
        <a:bodyPr/>
        <a:lstStyle/>
        <a:p>
          <a:endParaRPr lang="es-EC"/>
        </a:p>
      </dgm:t>
    </dgm:pt>
    <dgm:pt modelId="{EC3DDB51-4658-4D5A-99C0-9F8F3EDC01D2}" type="sibTrans" cxnId="{A96BA164-B800-4CEC-8540-44BE477B09F6}">
      <dgm:prSet/>
      <dgm:spPr/>
      <dgm:t>
        <a:bodyPr/>
        <a:lstStyle/>
        <a:p>
          <a:endParaRPr lang="es-EC"/>
        </a:p>
      </dgm:t>
    </dgm:pt>
    <dgm:pt modelId="{948E9926-4BEF-4F99-83D3-9FDCF1CE676A}" type="pres">
      <dgm:prSet presAssocID="{640C3AD8-131A-486B-B464-00C7FC09C448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1B2DADB-6538-4A16-8668-8C6DB0F01F1A}" type="pres">
      <dgm:prSet presAssocID="{640C3AD8-131A-486B-B464-00C7FC09C448}" presName="matrix" presStyleCnt="0"/>
      <dgm:spPr/>
    </dgm:pt>
    <dgm:pt modelId="{37272F6C-23C9-46AB-A63C-10669E66C799}" type="pres">
      <dgm:prSet presAssocID="{640C3AD8-131A-486B-B464-00C7FC09C448}" presName="tile1" presStyleLbl="node1" presStyleIdx="0" presStyleCnt="4"/>
      <dgm:spPr/>
      <dgm:t>
        <a:bodyPr/>
        <a:lstStyle/>
        <a:p>
          <a:endParaRPr lang="es-ES"/>
        </a:p>
      </dgm:t>
    </dgm:pt>
    <dgm:pt modelId="{D7B93BF8-FC87-4D30-B362-14F8CDC4D5DE}" type="pres">
      <dgm:prSet presAssocID="{640C3AD8-131A-486B-B464-00C7FC09C44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44DB5C-B7BF-48CE-9DF6-E77009EE25C0}" type="pres">
      <dgm:prSet presAssocID="{640C3AD8-131A-486B-B464-00C7FC09C448}" presName="tile2" presStyleLbl="node1" presStyleIdx="1" presStyleCnt="4"/>
      <dgm:spPr/>
      <dgm:t>
        <a:bodyPr/>
        <a:lstStyle/>
        <a:p>
          <a:endParaRPr lang="es-ES"/>
        </a:p>
      </dgm:t>
    </dgm:pt>
    <dgm:pt modelId="{031BCB4F-B7AE-41CE-890D-6C1C8F9B8140}" type="pres">
      <dgm:prSet presAssocID="{640C3AD8-131A-486B-B464-00C7FC09C44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84290F-5EBF-4B18-AFA6-10D1EC2EC8AD}" type="pres">
      <dgm:prSet presAssocID="{640C3AD8-131A-486B-B464-00C7FC09C448}" presName="tile3" presStyleLbl="node1" presStyleIdx="2" presStyleCnt="4" custLinFactNeighborX="-662" custLinFactNeighborY="0"/>
      <dgm:spPr/>
      <dgm:t>
        <a:bodyPr/>
        <a:lstStyle/>
        <a:p>
          <a:endParaRPr lang="es-ES"/>
        </a:p>
      </dgm:t>
    </dgm:pt>
    <dgm:pt modelId="{24727E23-EE53-4CE2-8A90-165966539387}" type="pres">
      <dgm:prSet presAssocID="{640C3AD8-131A-486B-B464-00C7FC09C44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7B32A5-B9EA-4555-AC01-6FABA928D448}" type="pres">
      <dgm:prSet presAssocID="{640C3AD8-131A-486B-B464-00C7FC09C448}" presName="tile4" presStyleLbl="node1" presStyleIdx="3" presStyleCnt="4"/>
      <dgm:spPr/>
      <dgm:t>
        <a:bodyPr/>
        <a:lstStyle/>
        <a:p>
          <a:endParaRPr lang="es-ES"/>
        </a:p>
      </dgm:t>
    </dgm:pt>
    <dgm:pt modelId="{D56B9A30-934D-4128-B247-A9D9F97E4E32}" type="pres">
      <dgm:prSet presAssocID="{640C3AD8-131A-486B-B464-00C7FC09C44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8EB584-DA1A-4286-A56A-109FC05CE4C2}" type="pres">
      <dgm:prSet presAssocID="{640C3AD8-131A-486B-B464-00C7FC09C448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</dgm:ptLst>
  <dgm:cxnLst>
    <dgm:cxn modelId="{D74629EB-C910-4505-8EB2-263982E15DCE}" type="presOf" srcId="{0B683569-7EFC-4524-8144-FF24B5D18E66}" destId="{627B32A5-B9EA-4555-AC01-6FABA928D448}" srcOrd="0" destOrd="0" presId="urn:microsoft.com/office/officeart/2005/8/layout/matrix1"/>
    <dgm:cxn modelId="{A8EB553E-24E5-4F24-AF04-3201792C7435}" type="presOf" srcId="{C338F97A-C0A8-4DBB-8658-8F57CC6023F9}" destId="{37272F6C-23C9-46AB-A63C-10669E66C799}" srcOrd="0" destOrd="0" presId="urn:microsoft.com/office/officeart/2005/8/layout/matrix1"/>
    <dgm:cxn modelId="{29D5124F-E966-431D-8093-52F9C1A54458}" srcId="{640C3AD8-131A-486B-B464-00C7FC09C448}" destId="{788B650C-C454-45C8-8E9D-A832D2818187}" srcOrd="0" destOrd="0" parTransId="{F04816F9-0CD2-4F00-8260-6F1C4CEF20B0}" sibTransId="{65399DA2-7D3C-48EB-96D3-636A60A284EC}"/>
    <dgm:cxn modelId="{7EA4F54C-9032-444D-9145-226E626AF20D}" type="presOf" srcId="{72760682-10BC-49C8-A859-4C5573B11D4E}" destId="{4B84290F-5EBF-4B18-AFA6-10D1EC2EC8AD}" srcOrd="0" destOrd="0" presId="urn:microsoft.com/office/officeart/2005/8/layout/matrix1"/>
    <dgm:cxn modelId="{80DED30A-0721-4D73-ADA0-B74A4ECAB206}" type="presOf" srcId="{72760682-10BC-49C8-A859-4C5573B11D4E}" destId="{24727E23-EE53-4CE2-8A90-165966539387}" srcOrd="1" destOrd="0" presId="urn:microsoft.com/office/officeart/2005/8/layout/matrix1"/>
    <dgm:cxn modelId="{A96BA164-B800-4CEC-8540-44BE477B09F6}" srcId="{788B650C-C454-45C8-8E9D-A832D2818187}" destId="{0B683569-7EFC-4524-8144-FF24B5D18E66}" srcOrd="3" destOrd="0" parTransId="{9FC1E1D2-8C76-47AA-93C7-7FD3E86F48B6}" sibTransId="{EC3DDB51-4658-4D5A-99C0-9F8F3EDC01D2}"/>
    <dgm:cxn modelId="{4FD0EC77-DEFC-4FE2-9CF5-287DF3F45AC5}" type="presOf" srcId="{640C3AD8-131A-486B-B464-00C7FC09C448}" destId="{948E9926-4BEF-4F99-83D3-9FDCF1CE676A}" srcOrd="0" destOrd="0" presId="urn:microsoft.com/office/officeart/2005/8/layout/matrix1"/>
    <dgm:cxn modelId="{770333C9-6919-4466-8D01-2C25DE5714B7}" srcId="{788B650C-C454-45C8-8E9D-A832D2818187}" destId="{8879C828-3DE3-4ECB-A4E5-DEC6D9581D50}" srcOrd="1" destOrd="0" parTransId="{63D2B490-41FC-4FCA-99F0-29772AF9AC10}" sibTransId="{34BF6628-EB05-4D4D-9E22-A473B797D0B3}"/>
    <dgm:cxn modelId="{D9FFC208-E4B4-4EC0-9844-B00853A68960}" type="presOf" srcId="{8879C828-3DE3-4ECB-A4E5-DEC6D9581D50}" destId="{0844DB5C-B7BF-48CE-9DF6-E77009EE25C0}" srcOrd="0" destOrd="0" presId="urn:microsoft.com/office/officeart/2005/8/layout/matrix1"/>
    <dgm:cxn modelId="{04C5A6F5-6E75-4405-A81C-D76E83347DFC}" srcId="{788B650C-C454-45C8-8E9D-A832D2818187}" destId="{C338F97A-C0A8-4DBB-8658-8F57CC6023F9}" srcOrd="0" destOrd="0" parTransId="{90DEEA88-57BF-4C5C-A3DB-A7A35DDDFD77}" sibTransId="{07893244-A3AE-4BFE-9F12-23094ABC0C97}"/>
    <dgm:cxn modelId="{4D5E1D41-82BF-4D61-98D5-1C9272168839}" srcId="{788B650C-C454-45C8-8E9D-A832D2818187}" destId="{72760682-10BC-49C8-A859-4C5573B11D4E}" srcOrd="2" destOrd="0" parTransId="{EA76AFDD-6B5A-44E0-9664-F9CAE4FAA8ED}" sibTransId="{04A44BD4-09E0-4241-B734-E82EF3A2EB05}"/>
    <dgm:cxn modelId="{033C7785-2C31-4C09-B62B-16E27F882AAA}" type="presOf" srcId="{8879C828-3DE3-4ECB-A4E5-DEC6D9581D50}" destId="{031BCB4F-B7AE-41CE-890D-6C1C8F9B8140}" srcOrd="1" destOrd="0" presId="urn:microsoft.com/office/officeart/2005/8/layout/matrix1"/>
    <dgm:cxn modelId="{28543D8B-A00B-4EB2-92EA-2647446E6516}" type="presOf" srcId="{788B650C-C454-45C8-8E9D-A832D2818187}" destId="{DF8EB584-DA1A-4286-A56A-109FC05CE4C2}" srcOrd="0" destOrd="0" presId="urn:microsoft.com/office/officeart/2005/8/layout/matrix1"/>
    <dgm:cxn modelId="{225C2A98-415D-49B3-8A66-C06565FD3916}" type="presOf" srcId="{C338F97A-C0A8-4DBB-8658-8F57CC6023F9}" destId="{D7B93BF8-FC87-4D30-B362-14F8CDC4D5DE}" srcOrd="1" destOrd="0" presId="urn:microsoft.com/office/officeart/2005/8/layout/matrix1"/>
    <dgm:cxn modelId="{3604429F-973C-43D9-B9A5-058618309D7D}" type="presOf" srcId="{0B683569-7EFC-4524-8144-FF24B5D18E66}" destId="{D56B9A30-934D-4128-B247-A9D9F97E4E32}" srcOrd="1" destOrd="0" presId="urn:microsoft.com/office/officeart/2005/8/layout/matrix1"/>
    <dgm:cxn modelId="{0D90B3F0-B667-424A-A7BF-FED39490DFB8}" type="presParOf" srcId="{948E9926-4BEF-4F99-83D3-9FDCF1CE676A}" destId="{F1B2DADB-6538-4A16-8668-8C6DB0F01F1A}" srcOrd="0" destOrd="0" presId="urn:microsoft.com/office/officeart/2005/8/layout/matrix1"/>
    <dgm:cxn modelId="{1EB8F541-8594-4BA8-AA47-B062AF170709}" type="presParOf" srcId="{F1B2DADB-6538-4A16-8668-8C6DB0F01F1A}" destId="{37272F6C-23C9-46AB-A63C-10669E66C799}" srcOrd="0" destOrd="0" presId="urn:microsoft.com/office/officeart/2005/8/layout/matrix1"/>
    <dgm:cxn modelId="{51F9CCE2-D9DF-430D-BF9C-3CDDFB3015B3}" type="presParOf" srcId="{F1B2DADB-6538-4A16-8668-8C6DB0F01F1A}" destId="{D7B93BF8-FC87-4D30-B362-14F8CDC4D5DE}" srcOrd="1" destOrd="0" presId="urn:microsoft.com/office/officeart/2005/8/layout/matrix1"/>
    <dgm:cxn modelId="{D1DC3100-CBCB-4538-ADFC-7E78F8AF0148}" type="presParOf" srcId="{F1B2DADB-6538-4A16-8668-8C6DB0F01F1A}" destId="{0844DB5C-B7BF-48CE-9DF6-E77009EE25C0}" srcOrd="2" destOrd="0" presId="urn:microsoft.com/office/officeart/2005/8/layout/matrix1"/>
    <dgm:cxn modelId="{F20F5741-7B1B-4DFE-A3F1-54B5B79E791E}" type="presParOf" srcId="{F1B2DADB-6538-4A16-8668-8C6DB0F01F1A}" destId="{031BCB4F-B7AE-41CE-890D-6C1C8F9B8140}" srcOrd="3" destOrd="0" presId="urn:microsoft.com/office/officeart/2005/8/layout/matrix1"/>
    <dgm:cxn modelId="{64F2F185-1DFD-4550-8FD0-734C73ECEDBB}" type="presParOf" srcId="{F1B2DADB-6538-4A16-8668-8C6DB0F01F1A}" destId="{4B84290F-5EBF-4B18-AFA6-10D1EC2EC8AD}" srcOrd="4" destOrd="0" presId="urn:microsoft.com/office/officeart/2005/8/layout/matrix1"/>
    <dgm:cxn modelId="{AEDF7DB8-DE19-43D6-BEB4-146001532423}" type="presParOf" srcId="{F1B2DADB-6538-4A16-8668-8C6DB0F01F1A}" destId="{24727E23-EE53-4CE2-8A90-165966539387}" srcOrd="5" destOrd="0" presId="urn:microsoft.com/office/officeart/2005/8/layout/matrix1"/>
    <dgm:cxn modelId="{F8A69C25-F620-4AF8-96B9-154E0A9D3D7F}" type="presParOf" srcId="{F1B2DADB-6538-4A16-8668-8C6DB0F01F1A}" destId="{627B32A5-B9EA-4555-AC01-6FABA928D448}" srcOrd="6" destOrd="0" presId="urn:microsoft.com/office/officeart/2005/8/layout/matrix1"/>
    <dgm:cxn modelId="{E90FBB7F-0CE0-42F7-9E49-9D678C6DF67B}" type="presParOf" srcId="{F1B2DADB-6538-4A16-8668-8C6DB0F01F1A}" destId="{D56B9A30-934D-4128-B247-A9D9F97E4E32}" srcOrd="7" destOrd="0" presId="urn:microsoft.com/office/officeart/2005/8/layout/matrix1"/>
    <dgm:cxn modelId="{EFA3E773-9840-468A-BF68-A508755A5354}" type="presParOf" srcId="{948E9926-4BEF-4F99-83D3-9FDCF1CE676A}" destId="{DF8EB584-DA1A-4286-A56A-109FC05CE4C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272F6C-23C9-46AB-A63C-10669E66C799}">
      <dsp:nvSpPr>
        <dsp:cNvPr id="0" name=""/>
        <dsp:cNvSpPr/>
      </dsp:nvSpPr>
      <dsp:spPr>
        <a:xfrm rot="16200000">
          <a:off x="856395" y="-856395"/>
          <a:ext cx="2122609" cy="3835399"/>
        </a:xfrm>
        <a:prstGeom prst="round1Rect">
          <a:avLst/>
        </a:prstGeom>
        <a:solidFill>
          <a:schemeClr val="bg2">
            <a:lumMod val="20000"/>
            <a:lumOff val="8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rPr>
            <a:t>Fase de impulso</a:t>
          </a:r>
        </a:p>
      </dsp:txBody>
      <dsp:txXfrm rot="5400000">
        <a:off x="0" y="0"/>
        <a:ext cx="3835399" cy="1591957"/>
      </dsp:txXfrm>
    </dsp:sp>
    <dsp:sp modelId="{0844DB5C-B7BF-48CE-9DF6-E77009EE25C0}">
      <dsp:nvSpPr>
        <dsp:cNvPr id="0" name=""/>
        <dsp:cNvSpPr/>
      </dsp:nvSpPr>
      <dsp:spPr>
        <a:xfrm>
          <a:off x="3835399" y="0"/>
          <a:ext cx="3835399" cy="2122609"/>
        </a:xfrm>
        <a:prstGeom prst="round1Rect">
          <a:avLst/>
        </a:prstGeom>
        <a:solidFill>
          <a:schemeClr val="tx2">
            <a:lumMod val="9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rPr>
            <a:t>Fase de vuelo</a:t>
          </a:r>
        </a:p>
      </dsp:txBody>
      <dsp:txXfrm>
        <a:off x="3835399" y="0"/>
        <a:ext cx="3835399" cy="1591957"/>
      </dsp:txXfrm>
    </dsp:sp>
    <dsp:sp modelId="{4B84290F-5EBF-4B18-AFA6-10D1EC2EC8AD}">
      <dsp:nvSpPr>
        <dsp:cNvPr id="0" name=""/>
        <dsp:cNvSpPr/>
      </dsp:nvSpPr>
      <dsp:spPr>
        <a:xfrm rot="10800000">
          <a:off x="0" y="2122609"/>
          <a:ext cx="3835399" cy="2122609"/>
        </a:xfrm>
        <a:prstGeom prst="round1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rPr>
            <a:t>Fase de impacto </a:t>
          </a:r>
        </a:p>
      </dsp:txBody>
      <dsp:txXfrm rot="10800000">
        <a:off x="0" y="2653261"/>
        <a:ext cx="3835399" cy="1591957"/>
      </dsp:txXfrm>
    </dsp:sp>
    <dsp:sp modelId="{627B32A5-B9EA-4555-AC01-6FABA928D448}">
      <dsp:nvSpPr>
        <dsp:cNvPr id="0" name=""/>
        <dsp:cNvSpPr/>
      </dsp:nvSpPr>
      <dsp:spPr>
        <a:xfrm rot="5400000">
          <a:off x="4691794" y="1266214"/>
          <a:ext cx="2122609" cy="3835399"/>
        </a:xfrm>
        <a:prstGeom prst="round1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rPr>
            <a:t>Fase de recuperación</a:t>
          </a:r>
        </a:p>
      </dsp:txBody>
      <dsp:txXfrm rot="-5400000">
        <a:off x="3835399" y="2653261"/>
        <a:ext cx="3835399" cy="1591957"/>
      </dsp:txXfrm>
    </dsp:sp>
    <dsp:sp modelId="{DF8EB584-DA1A-4286-A56A-109FC05CE4C2}">
      <dsp:nvSpPr>
        <dsp:cNvPr id="0" name=""/>
        <dsp:cNvSpPr/>
      </dsp:nvSpPr>
      <dsp:spPr>
        <a:xfrm>
          <a:off x="2684779" y="1591957"/>
          <a:ext cx="2301239" cy="1061304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>
              <a:latin typeface="Malgun Gothic" panose="020B0503020000020004" pitchFamily="34" charset="-127"/>
              <a:ea typeface="Malgun Gothic" panose="020B0503020000020004" pitchFamily="34" charset="-127"/>
            </a:rPr>
            <a:t>Fases de ejecución del cabeceo </a:t>
          </a:r>
        </a:p>
      </dsp:txBody>
      <dsp:txXfrm>
        <a:off x="2736588" y="1643766"/>
        <a:ext cx="2197621" cy="9576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29dd71725_7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729dd71725_7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a84b32cac8_1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a84b32cac8_1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5438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a84b32cac8_1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a84b32cac8_1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8186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309b6ffc7_0_18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7309b6ffc7_0_18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1037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309b6ffc7_0_18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7309b6ffc7_0_18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2977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309b6ffc7_0_18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7309b6ffc7_0_18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861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b1e3720375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b1e3720375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213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a84b32cac8_1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a84b32cac8_1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25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7578ac181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7578ac181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2745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7578ac181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7578ac181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875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b0011cae8c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b0011cae8c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309b6ffc7_0_18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7309b6ffc7_0_18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309b6ffc7_0_18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7309b6ffc7_0_18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9369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7578ac181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7578ac181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7578ac181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7578ac181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0465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7578ac1814_0_27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7578ac1814_0_27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a84b32cac8_1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a84b32cac8_1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0330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a84b32cac8_1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a84b32cac8_1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493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1412550" y="3409250"/>
            <a:ext cx="4176600" cy="4248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08175" y="710400"/>
            <a:ext cx="3910200" cy="22947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5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275" y="4344024"/>
            <a:ext cx="808200" cy="7995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6281100" y="52"/>
            <a:ext cx="2862900" cy="28320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808175" y="3046200"/>
            <a:ext cx="21483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1"/>
          </p:nvPr>
        </p:nvSpPr>
        <p:spPr>
          <a:xfrm>
            <a:off x="808175" y="3814225"/>
            <a:ext cx="21483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2"/>
          </p:nvPr>
        </p:nvSpPr>
        <p:spPr>
          <a:xfrm>
            <a:off x="6186901" y="3046200"/>
            <a:ext cx="21483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ubTitle" idx="3"/>
          </p:nvPr>
        </p:nvSpPr>
        <p:spPr>
          <a:xfrm>
            <a:off x="6186899" y="3814225"/>
            <a:ext cx="21483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 idx="4"/>
          </p:nvPr>
        </p:nvSpPr>
        <p:spPr>
          <a:xfrm>
            <a:off x="3497529" y="3046230"/>
            <a:ext cx="21483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subTitle" idx="5"/>
          </p:nvPr>
        </p:nvSpPr>
        <p:spPr>
          <a:xfrm>
            <a:off x="3497545" y="3814225"/>
            <a:ext cx="21483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title" idx="6"/>
          </p:nvPr>
        </p:nvSpPr>
        <p:spPr>
          <a:xfrm>
            <a:off x="808175" y="710400"/>
            <a:ext cx="3763800" cy="5727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7"/>
          <p:cNvSpPr/>
          <p:nvPr/>
        </p:nvSpPr>
        <p:spPr>
          <a:xfrm rot="10800000">
            <a:off x="8339398" y="-1"/>
            <a:ext cx="808200" cy="7995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887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subTitle" idx="1"/>
          </p:nvPr>
        </p:nvSpPr>
        <p:spPr>
          <a:xfrm>
            <a:off x="808175" y="1533650"/>
            <a:ext cx="3763800" cy="28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a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808175" y="710400"/>
            <a:ext cx="3763800" cy="5727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/>
          <p:nvPr/>
        </p:nvSpPr>
        <p:spPr>
          <a:xfrm rot="-5400000">
            <a:off x="8339398" y="4339649"/>
            <a:ext cx="808200" cy="7995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10800000">
            <a:off x="8339398" y="-1"/>
            <a:ext cx="808200" cy="7995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707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bg>
      <p:bgPr>
        <a:solidFill>
          <a:schemeClr val="accent2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/>
          <p:nvPr/>
        </p:nvSpPr>
        <p:spPr>
          <a:xfrm>
            <a:off x="-152" y="4339649"/>
            <a:ext cx="808200" cy="7995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6"/>
          <p:cNvSpPr/>
          <p:nvPr/>
        </p:nvSpPr>
        <p:spPr>
          <a:xfrm rot="10800000">
            <a:off x="7605000" y="51"/>
            <a:ext cx="1538400" cy="15219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/>
          <p:nvPr/>
        </p:nvSpPr>
        <p:spPr>
          <a:xfrm rot="-5400000">
            <a:off x="6281100" y="2296052"/>
            <a:ext cx="2862900" cy="28320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>
            <a:off x="808935" y="1771050"/>
            <a:ext cx="2362500" cy="4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1"/>
          </p:nvPr>
        </p:nvSpPr>
        <p:spPr>
          <a:xfrm>
            <a:off x="808937" y="2318859"/>
            <a:ext cx="2362500" cy="58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title" idx="2"/>
          </p:nvPr>
        </p:nvSpPr>
        <p:spPr>
          <a:xfrm>
            <a:off x="809070" y="3295266"/>
            <a:ext cx="2362500" cy="4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ubTitle" idx="3"/>
          </p:nvPr>
        </p:nvSpPr>
        <p:spPr>
          <a:xfrm>
            <a:off x="808937" y="3843082"/>
            <a:ext cx="2362500" cy="58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title" idx="4"/>
          </p:nvPr>
        </p:nvSpPr>
        <p:spPr>
          <a:xfrm>
            <a:off x="5973684" y="1771050"/>
            <a:ext cx="2362500" cy="4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subTitle" idx="5"/>
          </p:nvPr>
        </p:nvSpPr>
        <p:spPr>
          <a:xfrm>
            <a:off x="5973685" y="2318859"/>
            <a:ext cx="2362500" cy="58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title" idx="6"/>
          </p:nvPr>
        </p:nvSpPr>
        <p:spPr>
          <a:xfrm>
            <a:off x="5973684" y="3295266"/>
            <a:ext cx="2362500" cy="4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subTitle" idx="7"/>
          </p:nvPr>
        </p:nvSpPr>
        <p:spPr>
          <a:xfrm>
            <a:off x="5973685" y="3843082"/>
            <a:ext cx="2362500" cy="58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title" idx="8"/>
          </p:nvPr>
        </p:nvSpPr>
        <p:spPr>
          <a:xfrm>
            <a:off x="810375" y="710400"/>
            <a:ext cx="7525800" cy="5727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219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5210025" y="2409050"/>
            <a:ext cx="3125100" cy="16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4393500" y="1390800"/>
            <a:ext cx="3941700" cy="747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9"/>
          <p:cNvSpPr/>
          <p:nvPr/>
        </p:nvSpPr>
        <p:spPr>
          <a:xfrm rot="10800000">
            <a:off x="7605000" y="51"/>
            <a:ext cx="1538400" cy="15219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761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08175" y="2285411"/>
            <a:ext cx="2204400" cy="5727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2"/>
          </p:nvPr>
        </p:nvSpPr>
        <p:spPr>
          <a:xfrm>
            <a:off x="6130656" y="2285411"/>
            <a:ext cx="2204400" cy="5727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808175" y="3010503"/>
            <a:ext cx="2204400" cy="12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6130652" y="3010499"/>
            <a:ext cx="2204400" cy="12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/>
          <p:nvPr/>
        </p:nvSpPr>
        <p:spPr>
          <a:xfrm rot="5400000">
            <a:off x="-8200" y="3901"/>
            <a:ext cx="1528800" cy="15123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/>
          <p:nvPr/>
        </p:nvSpPr>
        <p:spPr>
          <a:xfrm rot="-5400000">
            <a:off x="8339398" y="4339649"/>
            <a:ext cx="808200" cy="7995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16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808175" y="710400"/>
            <a:ext cx="7527000" cy="5727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/>
          <p:nvPr/>
        </p:nvSpPr>
        <p:spPr>
          <a:xfrm rot="10800000">
            <a:off x="8335200" y="-1"/>
            <a:ext cx="808200" cy="7995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4"/>
          <p:cNvSpPr/>
          <p:nvPr/>
        </p:nvSpPr>
        <p:spPr>
          <a:xfrm rot="5400000">
            <a:off x="-4350" y="-1"/>
            <a:ext cx="808200" cy="7995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705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 hasCustomPrompt="1"/>
          </p:nvPr>
        </p:nvSpPr>
        <p:spPr>
          <a:xfrm>
            <a:off x="5254997" y="2800350"/>
            <a:ext cx="3088500" cy="8715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7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1"/>
          </p:nvPr>
        </p:nvSpPr>
        <p:spPr>
          <a:xfrm>
            <a:off x="5550102" y="3824250"/>
            <a:ext cx="2498400" cy="6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title" idx="2" hasCustomPrompt="1"/>
          </p:nvPr>
        </p:nvSpPr>
        <p:spPr>
          <a:xfrm>
            <a:off x="803162" y="2800350"/>
            <a:ext cx="3088500" cy="8715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7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7" name="Google Shape;97;p18"/>
          <p:cNvSpPr txBox="1">
            <a:spLocks noGrp="1"/>
          </p:cNvSpPr>
          <p:nvPr>
            <p:ph type="subTitle" idx="3"/>
          </p:nvPr>
        </p:nvSpPr>
        <p:spPr>
          <a:xfrm>
            <a:off x="1098213" y="3824250"/>
            <a:ext cx="2498400" cy="6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 idx="4"/>
          </p:nvPr>
        </p:nvSpPr>
        <p:spPr>
          <a:xfrm>
            <a:off x="810425" y="710400"/>
            <a:ext cx="7525800" cy="5727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/>
          <p:nvPr/>
        </p:nvSpPr>
        <p:spPr>
          <a:xfrm rot="8100000">
            <a:off x="3809004" y="4396441"/>
            <a:ext cx="1528623" cy="151250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902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08175" y="349525"/>
            <a:ext cx="7527000" cy="5727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000" b="1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08175" y="1202925"/>
            <a:ext cx="7518000" cy="34164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0" r:id="rId2"/>
    <p:sldLayoutId id="2147483671" r:id="rId3"/>
    <p:sldLayoutId id="2147483672" r:id="rId4"/>
    <p:sldLayoutId id="2147483675" r:id="rId5"/>
    <p:sldLayoutId id="2147483676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 txBox="1">
            <a:spLocks noGrp="1"/>
          </p:cNvSpPr>
          <p:nvPr>
            <p:ph type="ctrTitle"/>
          </p:nvPr>
        </p:nvSpPr>
        <p:spPr>
          <a:xfrm>
            <a:off x="605932" y="1603132"/>
            <a:ext cx="7920000" cy="1133552"/>
          </a:xfrm>
          <a:prstGeom prst="rect">
            <a:avLst/>
          </a:prstGeom>
        </p:spPr>
        <p:txBody>
          <a:bodyPr spcFirstLastPara="1" wrap="square" lIns="137150" tIns="91425" rIns="137150" bIns="91425" anchor="ctr" anchorCtr="0">
            <a:noAutofit/>
          </a:bodyPr>
          <a:lstStyle/>
          <a:p>
            <a:pPr marL="0" lvl="0" indent="914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UNIVERSIDAD DE LAS FUERZAS ARMADAS “ESPE”</a:t>
            </a:r>
            <a:br>
              <a:rPr lang="es-EC" sz="1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es-EC" sz="1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DEPARTAMENTO DE CIENCIAS HUMANAS Y SOCIALES </a:t>
            </a:r>
            <a:br>
              <a:rPr lang="es-EC" sz="1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es-EC" sz="18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CARRERA </a:t>
            </a:r>
            <a:r>
              <a:rPr lang="es-EC" sz="1800" smtClean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DE PEDAGOGÍA </a:t>
            </a:r>
            <a:r>
              <a:rPr lang="es-EC" sz="1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ACTIVIDAD FÍSICA Y DEPORTE </a:t>
            </a:r>
            <a:endParaRPr sz="18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61" name="Google Shape;161;p29"/>
          <p:cNvSpPr/>
          <p:nvPr/>
        </p:nvSpPr>
        <p:spPr>
          <a:xfrm>
            <a:off x="9734750" y="7680450"/>
            <a:ext cx="26625" cy="26625"/>
          </a:xfrm>
          <a:custGeom>
            <a:avLst/>
            <a:gdLst/>
            <a:ahLst/>
            <a:cxnLst/>
            <a:rect l="l" t="t" r="r" b="b"/>
            <a:pathLst>
              <a:path w="1065" h="1065" extrusionOk="0">
                <a:moveTo>
                  <a:pt x="517" y="1"/>
                </a:moveTo>
                <a:cubicBezTo>
                  <a:pt x="213" y="1"/>
                  <a:pt x="0" y="244"/>
                  <a:pt x="0" y="548"/>
                </a:cubicBezTo>
                <a:cubicBezTo>
                  <a:pt x="0" y="852"/>
                  <a:pt x="213" y="1064"/>
                  <a:pt x="517" y="1064"/>
                </a:cubicBezTo>
                <a:cubicBezTo>
                  <a:pt x="821" y="1064"/>
                  <a:pt x="1064" y="852"/>
                  <a:pt x="1064" y="548"/>
                </a:cubicBezTo>
                <a:cubicBezTo>
                  <a:pt x="1064" y="274"/>
                  <a:pt x="821" y="1"/>
                  <a:pt x="517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159;p29">
            <a:extLst>
              <a:ext uri="{FF2B5EF4-FFF2-40B4-BE49-F238E27FC236}">
                <a16:creationId xmlns:a16="http://schemas.microsoft.com/office/drawing/2014/main" id="{CF995B74-A4FC-480D-A7A4-4A35EDE022AC}"/>
              </a:ext>
            </a:extLst>
          </p:cNvPr>
          <p:cNvSpPr txBox="1">
            <a:spLocks/>
          </p:cNvSpPr>
          <p:nvPr/>
        </p:nvSpPr>
        <p:spPr>
          <a:xfrm>
            <a:off x="605932" y="317717"/>
            <a:ext cx="7920000" cy="1080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50" tIns="91425" rIns="13715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Montserrat Subrayada"/>
              <a:buNone/>
              <a:defRPr sz="50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indent="9144" algn="ctr"/>
            <a:endParaRPr lang="es-EC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034" name="Picture 10" descr="Carrera de Ingeniería Geográfica y del Medio Ambiente | Universidad de las  Fuerzas Armadas-ESPE">
            <a:extLst>
              <a:ext uri="{FF2B5EF4-FFF2-40B4-BE49-F238E27FC236}">
                <a16:creationId xmlns:a16="http://schemas.microsoft.com/office/drawing/2014/main" id="{2E8CD94E-F3E8-445A-9ADB-407E95D00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9"/>
          <a:stretch/>
        </p:blipFill>
        <p:spPr bwMode="auto">
          <a:xfrm>
            <a:off x="2683788" y="407768"/>
            <a:ext cx="3776424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59;p29">
            <a:extLst>
              <a:ext uri="{FF2B5EF4-FFF2-40B4-BE49-F238E27FC236}">
                <a16:creationId xmlns:a16="http://schemas.microsoft.com/office/drawing/2014/main" id="{402D590E-CA20-4D41-9AB6-80551E3AA332}"/>
              </a:ext>
            </a:extLst>
          </p:cNvPr>
          <p:cNvSpPr txBox="1">
            <a:spLocks/>
          </p:cNvSpPr>
          <p:nvPr/>
        </p:nvSpPr>
        <p:spPr>
          <a:xfrm>
            <a:off x="605932" y="2942099"/>
            <a:ext cx="7920000" cy="884688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50" tIns="91425" rIns="13715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Montserrat Subrayada"/>
              <a:buNone/>
              <a:defRPr sz="50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indent="9144" algn="ctr"/>
            <a:r>
              <a:rPr lang="es-EC" sz="1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ANÁLISIS BIOMECÁNICO GESTO TÉCNICO DEL CABECEO ENTRE JUGADORES DE ALTO RENDIMIENTO Y CATEGORÍAS FORMATIVAS DEL CLUB DEPORTIVO RUMIÑAHUI</a:t>
            </a:r>
          </a:p>
        </p:txBody>
      </p:sp>
      <p:pic>
        <p:nvPicPr>
          <p:cNvPr id="18" name="Imagen 17" descr="1">
            <a:extLst>
              <a:ext uri="{FF2B5EF4-FFF2-40B4-BE49-F238E27FC236}">
                <a16:creationId xmlns:a16="http://schemas.microsoft.com/office/drawing/2014/main" id="{96451BFF-88CA-45C8-8F55-479F1DCCBFDD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215" y="407768"/>
            <a:ext cx="978671" cy="900000"/>
          </a:xfrm>
          <a:prstGeom prst="rect">
            <a:avLst/>
          </a:prstGeom>
          <a:noFill/>
        </p:spPr>
      </p:pic>
      <p:pic>
        <p:nvPicPr>
          <p:cNvPr id="21" name="Picture 10" descr="Resultado de imagen para logo espe">
            <a:extLst>
              <a:ext uri="{FF2B5EF4-FFF2-40B4-BE49-F238E27FC236}">
                <a16:creationId xmlns:a16="http://schemas.microsoft.com/office/drawing/2014/main" id="{3F1AA72B-222E-4B21-8C7F-C733D9EF9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82"/>
          <a:stretch/>
        </p:blipFill>
        <p:spPr bwMode="auto">
          <a:xfrm>
            <a:off x="1703821" y="414696"/>
            <a:ext cx="979967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59;p29">
            <a:extLst>
              <a:ext uri="{FF2B5EF4-FFF2-40B4-BE49-F238E27FC236}">
                <a16:creationId xmlns:a16="http://schemas.microsoft.com/office/drawing/2014/main" id="{402D590E-CA20-4D41-9AB6-80551E3AA332}"/>
              </a:ext>
            </a:extLst>
          </p:cNvPr>
          <p:cNvSpPr txBox="1">
            <a:spLocks/>
          </p:cNvSpPr>
          <p:nvPr/>
        </p:nvSpPr>
        <p:spPr>
          <a:xfrm>
            <a:off x="605932" y="4006497"/>
            <a:ext cx="3204000" cy="828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50" tIns="91425" rIns="13715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Montserrat Subrayada"/>
              <a:buNone/>
              <a:defRPr sz="50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s-ES" sz="1800" dirty="0" smtClean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PRESENTAN:</a:t>
            </a:r>
          </a:p>
          <a:p>
            <a:r>
              <a:rPr lang="es-ES" sz="1800" b="0" dirty="0" smtClean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CHAFLA CHRISTIAN</a:t>
            </a:r>
          </a:p>
          <a:p>
            <a:r>
              <a:rPr lang="es-ES" sz="1800" b="0" dirty="0" smtClean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QUILLUPANGUI NEISER</a:t>
            </a:r>
          </a:p>
        </p:txBody>
      </p:sp>
      <p:sp>
        <p:nvSpPr>
          <p:cNvPr id="13" name="Google Shape;159;p29">
            <a:extLst>
              <a:ext uri="{FF2B5EF4-FFF2-40B4-BE49-F238E27FC236}">
                <a16:creationId xmlns:a16="http://schemas.microsoft.com/office/drawing/2014/main" id="{402D590E-CA20-4D41-9AB6-80551E3AA332}"/>
              </a:ext>
            </a:extLst>
          </p:cNvPr>
          <p:cNvSpPr txBox="1">
            <a:spLocks/>
          </p:cNvSpPr>
          <p:nvPr/>
        </p:nvSpPr>
        <p:spPr>
          <a:xfrm>
            <a:off x="5321932" y="4032202"/>
            <a:ext cx="3204000" cy="828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50" tIns="91425" rIns="13715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Montserrat Subrayada"/>
              <a:buNone/>
              <a:defRPr sz="50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Lexend Exa"/>
              <a:buNone/>
              <a:defRPr sz="3500" b="1" i="0" u="none" strike="noStrike" cap="none">
                <a:solidFill>
                  <a:schemeClr val="accent4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s-ES" sz="1800" dirty="0" smtClean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DIRECTOR DE TESIS:</a:t>
            </a:r>
            <a:r>
              <a:rPr lang="es-ES" sz="1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/>
            </a:r>
            <a:br>
              <a:rPr lang="es-ES" sz="1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</a:br>
            <a:r>
              <a:rPr lang="es-ES" sz="1800" b="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MSC. CORAL GABRIEL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41;p40"/>
          <p:cNvSpPr txBox="1">
            <a:spLocks noGrp="1"/>
          </p:cNvSpPr>
          <p:nvPr>
            <p:ph type="title"/>
          </p:nvPr>
        </p:nvSpPr>
        <p:spPr>
          <a:xfrm>
            <a:off x="752354" y="2587335"/>
            <a:ext cx="21483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C" sz="1800" b="1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Rango de movimiento</a:t>
            </a:r>
            <a:endParaRPr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8" name="Picture 2" descr="Untitled">
            <a:extLst>
              <a:ext uri="{FF2B5EF4-FFF2-40B4-BE49-F238E27FC236}">
                <a16:creationId xmlns:a16="http://schemas.microsoft.com/office/drawing/2014/main" id="{AF820C35-69EA-4781-A772-19B802067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99"/>
          <a:stretch/>
        </p:blipFill>
        <p:spPr bwMode="auto">
          <a:xfrm>
            <a:off x="834741" y="881397"/>
            <a:ext cx="1983525" cy="154800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image">
            <a:extLst>
              <a:ext uri="{FF2B5EF4-FFF2-40B4-BE49-F238E27FC236}">
                <a16:creationId xmlns:a16="http://schemas.microsoft.com/office/drawing/2014/main" id="{3DFE4D7E-AA3D-48D4-831F-39E95057C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6" t="3076" r="28449" b="5324"/>
          <a:stretch/>
        </p:blipFill>
        <p:spPr bwMode="auto">
          <a:xfrm>
            <a:off x="3580238" y="881397"/>
            <a:ext cx="1983524" cy="1548000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0BF9A19-0CB1-4FA1-BB37-BB5BBEA134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17" r="40008" b="2899"/>
          <a:stretch/>
        </p:blipFill>
        <p:spPr>
          <a:xfrm>
            <a:off x="6556457" y="881397"/>
            <a:ext cx="1511316" cy="154800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sp>
        <p:nvSpPr>
          <p:cNvPr id="21" name="Google Shape;482;p48"/>
          <p:cNvSpPr txBox="1">
            <a:spLocks/>
          </p:cNvSpPr>
          <p:nvPr/>
        </p:nvSpPr>
        <p:spPr>
          <a:xfrm>
            <a:off x="1872000" y="121656"/>
            <a:ext cx="5400000" cy="576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0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s-EC" sz="2800" dirty="0" smtClean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FUNDAMENTACION TEÓRICA</a:t>
            </a:r>
            <a:endParaRPr lang="es-EC" sz="28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4" name="Google Shape;341;p40"/>
          <p:cNvSpPr txBox="1">
            <a:spLocks/>
          </p:cNvSpPr>
          <p:nvPr/>
        </p:nvSpPr>
        <p:spPr>
          <a:xfrm>
            <a:off x="3497850" y="2587125"/>
            <a:ext cx="2148300" cy="6156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0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s-EC" sz="1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Centro de gravedad </a:t>
            </a:r>
            <a:endParaRPr lang="es-EC" sz="18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5" name="Google Shape;341;p40"/>
          <p:cNvSpPr txBox="1">
            <a:spLocks/>
          </p:cNvSpPr>
          <p:nvPr/>
        </p:nvSpPr>
        <p:spPr>
          <a:xfrm>
            <a:off x="6243346" y="2587125"/>
            <a:ext cx="2148300" cy="6156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0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s-EC" sz="1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Distancia recorrida </a:t>
            </a:r>
            <a:endParaRPr lang="es-EC" sz="18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6" name="Google Shape;341;p40"/>
          <p:cNvSpPr txBox="1">
            <a:spLocks/>
          </p:cNvSpPr>
          <p:nvPr/>
        </p:nvSpPr>
        <p:spPr>
          <a:xfrm>
            <a:off x="584503" y="3360453"/>
            <a:ext cx="2484000" cy="1692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0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algn="l"/>
            <a:r>
              <a:rPr lang="es-ES" sz="1800" b="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Ángulo existente entre dos segmentos del cuerpo en un plano anatómico determinado.</a:t>
            </a:r>
          </a:p>
        </p:txBody>
      </p:sp>
      <p:sp>
        <p:nvSpPr>
          <p:cNvPr id="27" name="Google Shape;341;p40"/>
          <p:cNvSpPr txBox="1">
            <a:spLocks/>
          </p:cNvSpPr>
          <p:nvPr/>
        </p:nvSpPr>
        <p:spPr>
          <a:xfrm>
            <a:off x="3330000" y="3366283"/>
            <a:ext cx="2484000" cy="1692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0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algn="l"/>
            <a:r>
              <a:rPr lang="es-ES" sz="1800" b="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Lugar de aplicación de todas las fuerzas que resultan de la gravedad y están en acción sobre el </a:t>
            </a:r>
            <a:r>
              <a:rPr lang="es-ES" sz="1800" b="0" dirty="0" smtClean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cuerpo.</a:t>
            </a:r>
            <a:endParaRPr lang="es-ES" sz="1800" b="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8" name="Google Shape;341;p40"/>
          <p:cNvSpPr txBox="1">
            <a:spLocks/>
          </p:cNvSpPr>
          <p:nvPr/>
        </p:nvSpPr>
        <p:spPr>
          <a:xfrm>
            <a:off x="6070115" y="3360453"/>
            <a:ext cx="2484000" cy="1692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0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algn="l"/>
            <a:r>
              <a:rPr lang="es-ES" sz="1800" b="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Distancia en la que el cuerpo lleva una trayectoria perpendicular al plano horizontal (salto vertical). </a:t>
            </a:r>
          </a:p>
        </p:txBody>
      </p:sp>
    </p:spTree>
    <p:extLst>
      <p:ext uri="{BB962C8B-B14F-4D97-AF65-F5344CB8AC3E}">
        <p14:creationId xmlns:p14="http://schemas.microsoft.com/office/powerpoint/2010/main" val="39065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8"/>
          <p:cNvSpPr txBox="1">
            <a:spLocks noGrp="1"/>
          </p:cNvSpPr>
          <p:nvPr>
            <p:ph type="title"/>
          </p:nvPr>
        </p:nvSpPr>
        <p:spPr>
          <a:xfrm>
            <a:off x="612000" y="319077"/>
            <a:ext cx="792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METODOLOGÍA DE LA INVESTIGACIÓN </a:t>
            </a:r>
            <a:endParaRPr sz="28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8" name="Google Shape;341;p40">
            <a:extLst>
              <a:ext uri="{FF2B5EF4-FFF2-40B4-BE49-F238E27FC236}">
                <a16:creationId xmlns:a16="http://schemas.microsoft.com/office/drawing/2014/main" id="{7D541569-98AF-47CA-98EA-DAEFA201CF22}"/>
              </a:ext>
            </a:extLst>
          </p:cNvPr>
          <p:cNvSpPr txBox="1">
            <a:spLocks/>
          </p:cNvSpPr>
          <p:nvPr/>
        </p:nvSpPr>
        <p:spPr>
          <a:xfrm>
            <a:off x="771429" y="1392284"/>
            <a:ext cx="2628000" cy="900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0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s-EC" sz="2000" b="0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</a:t>
            </a:r>
            <a:r>
              <a:rPr lang="es-EC" sz="2000" b="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nfoque de investigación mixto</a:t>
            </a:r>
            <a:endParaRPr lang="es-EC" sz="3200" b="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0" name="Google Shape;341;p40">
            <a:extLst>
              <a:ext uri="{FF2B5EF4-FFF2-40B4-BE49-F238E27FC236}">
                <a16:creationId xmlns:a16="http://schemas.microsoft.com/office/drawing/2014/main" id="{BB2B808E-8BD8-4E1C-A9D4-56FF677AB489}"/>
              </a:ext>
            </a:extLst>
          </p:cNvPr>
          <p:cNvSpPr txBox="1">
            <a:spLocks/>
          </p:cNvSpPr>
          <p:nvPr/>
        </p:nvSpPr>
        <p:spPr>
          <a:xfrm>
            <a:off x="3869326" y="1120197"/>
            <a:ext cx="1620000" cy="516466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0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s-EC" sz="2000" b="0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Cualitativo </a:t>
            </a:r>
            <a:endParaRPr lang="es-EC" sz="3200" b="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3" name="Google Shape;341;p40">
            <a:extLst>
              <a:ext uri="{FF2B5EF4-FFF2-40B4-BE49-F238E27FC236}">
                <a16:creationId xmlns:a16="http://schemas.microsoft.com/office/drawing/2014/main" id="{45176D33-D427-43C1-A327-2EEB73956500}"/>
              </a:ext>
            </a:extLst>
          </p:cNvPr>
          <p:cNvSpPr txBox="1">
            <a:spLocks/>
          </p:cNvSpPr>
          <p:nvPr/>
        </p:nvSpPr>
        <p:spPr>
          <a:xfrm>
            <a:off x="3869326" y="2099484"/>
            <a:ext cx="1620000" cy="516466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0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s-EC" sz="2000" b="0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Cuantitativo </a:t>
            </a:r>
            <a:endParaRPr lang="es-EC" sz="3200" b="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4" name="Google Shape;341;p40">
            <a:extLst>
              <a:ext uri="{FF2B5EF4-FFF2-40B4-BE49-F238E27FC236}">
                <a16:creationId xmlns:a16="http://schemas.microsoft.com/office/drawing/2014/main" id="{2B136EEE-7FE7-4F70-8031-690C9A9730C6}"/>
              </a:ext>
            </a:extLst>
          </p:cNvPr>
          <p:cNvSpPr txBox="1">
            <a:spLocks/>
          </p:cNvSpPr>
          <p:nvPr/>
        </p:nvSpPr>
        <p:spPr>
          <a:xfrm>
            <a:off x="6284842" y="1392284"/>
            <a:ext cx="2160000" cy="900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0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s-EC" sz="2000" b="0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Estudio de </a:t>
            </a:r>
            <a:r>
              <a:rPr lang="es-EC" sz="2000" b="0" dirty="0" smtClean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campo</a:t>
            </a:r>
            <a:endParaRPr lang="es-EC" sz="3200" b="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7" name="Google Shape;482;p48">
            <a:extLst>
              <a:ext uri="{FF2B5EF4-FFF2-40B4-BE49-F238E27FC236}">
                <a16:creationId xmlns:a16="http://schemas.microsoft.com/office/drawing/2014/main" id="{31EEB30C-D002-4C0A-82B1-832B00D3E2E5}"/>
              </a:ext>
            </a:extLst>
          </p:cNvPr>
          <p:cNvSpPr txBox="1">
            <a:spLocks/>
          </p:cNvSpPr>
          <p:nvPr/>
        </p:nvSpPr>
        <p:spPr>
          <a:xfrm>
            <a:off x="2412000" y="3067180"/>
            <a:ext cx="4320000" cy="576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0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s-EC" sz="2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Métodos de investigación </a:t>
            </a:r>
          </a:p>
        </p:txBody>
      </p:sp>
      <p:sp>
        <p:nvSpPr>
          <p:cNvPr id="18" name="Google Shape;341;p40">
            <a:extLst>
              <a:ext uri="{FF2B5EF4-FFF2-40B4-BE49-F238E27FC236}">
                <a16:creationId xmlns:a16="http://schemas.microsoft.com/office/drawing/2014/main" id="{65BCEE2C-7579-4651-9163-6EB5890B3678}"/>
              </a:ext>
            </a:extLst>
          </p:cNvPr>
          <p:cNvSpPr txBox="1">
            <a:spLocks/>
          </p:cNvSpPr>
          <p:nvPr/>
        </p:nvSpPr>
        <p:spPr>
          <a:xfrm>
            <a:off x="1349326" y="3852505"/>
            <a:ext cx="2520000" cy="900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0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s-EC" sz="2000" b="0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Método Analítico</a:t>
            </a:r>
            <a:endParaRPr lang="es-EC" sz="3200" b="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9" name="Google Shape;341;p40">
            <a:extLst>
              <a:ext uri="{FF2B5EF4-FFF2-40B4-BE49-F238E27FC236}">
                <a16:creationId xmlns:a16="http://schemas.microsoft.com/office/drawing/2014/main" id="{FF8F42DE-1E6B-4405-8E05-0355A80ED106}"/>
              </a:ext>
            </a:extLst>
          </p:cNvPr>
          <p:cNvSpPr txBox="1">
            <a:spLocks/>
          </p:cNvSpPr>
          <p:nvPr/>
        </p:nvSpPr>
        <p:spPr>
          <a:xfrm>
            <a:off x="5244231" y="3852505"/>
            <a:ext cx="2520000" cy="900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0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s-EC" sz="2000" b="0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Método Hipotético-deductivo</a:t>
            </a:r>
            <a:endParaRPr lang="es-EC" sz="3200" b="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" name="Abrir llave 1">
            <a:extLst>
              <a:ext uri="{FF2B5EF4-FFF2-40B4-BE49-F238E27FC236}">
                <a16:creationId xmlns:a16="http://schemas.microsoft.com/office/drawing/2014/main" id="{802D9231-5D9E-4FAB-9893-F2C69394236A}"/>
              </a:ext>
            </a:extLst>
          </p:cNvPr>
          <p:cNvSpPr/>
          <p:nvPr/>
        </p:nvSpPr>
        <p:spPr>
          <a:xfrm>
            <a:off x="3399429" y="1367963"/>
            <a:ext cx="469897" cy="992625"/>
          </a:xfrm>
          <a:prstGeom prst="leftBrace">
            <a:avLst>
              <a:gd name="adj1" fmla="val 44677"/>
              <a:gd name="adj2" fmla="val 50898"/>
            </a:avLst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60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482;p48">
            <a:extLst>
              <a:ext uri="{FF2B5EF4-FFF2-40B4-BE49-F238E27FC236}">
                <a16:creationId xmlns:a16="http://schemas.microsoft.com/office/drawing/2014/main" id="{F43B47FA-0E52-4298-9A09-7B50923C3068}"/>
              </a:ext>
            </a:extLst>
          </p:cNvPr>
          <p:cNvSpPr txBox="1">
            <a:spLocks/>
          </p:cNvSpPr>
          <p:nvPr/>
        </p:nvSpPr>
        <p:spPr>
          <a:xfrm>
            <a:off x="1332000" y="240026"/>
            <a:ext cx="6480000" cy="576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5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s-EC" sz="2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POBLACIÓN Y MUESTRA</a:t>
            </a:r>
          </a:p>
        </p:txBody>
      </p:sp>
      <p:sp>
        <p:nvSpPr>
          <p:cNvPr id="9" name="Google Shape;222;p34">
            <a:extLst>
              <a:ext uri="{FF2B5EF4-FFF2-40B4-BE49-F238E27FC236}">
                <a16:creationId xmlns:a16="http://schemas.microsoft.com/office/drawing/2014/main" id="{BC20E506-2A16-4C8D-8CBC-A2962E771BB9}"/>
              </a:ext>
            </a:extLst>
          </p:cNvPr>
          <p:cNvSpPr txBox="1">
            <a:spLocks/>
          </p:cNvSpPr>
          <p:nvPr/>
        </p:nvSpPr>
        <p:spPr>
          <a:xfrm>
            <a:off x="809100" y="1016708"/>
            <a:ext cx="7525800" cy="1460501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000" b="1" i="0" u="none" strike="noStrike" cap="none">
                <a:solidFill>
                  <a:schemeClr val="lt1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algn="l"/>
            <a:r>
              <a:rPr lang="es-EC" sz="1800" b="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La población total es de 37 jugadores, la misma que está conformada por 7 jugadores de alto rendimiento (en una edad comprendida entre 25 a 31 años) y 30 jugadores de las categorías formativas (categoría sub 16 a categoría sub 18) del Club Deportivo “Rumiñahui”.</a:t>
            </a:r>
            <a:endParaRPr lang="es-EC" sz="1800" b="0" dirty="0">
              <a:solidFill>
                <a:srgbClr val="000000"/>
              </a:solidFill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1" name="Google Shape;341;p40">
            <a:extLst>
              <a:ext uri="{FF2B5EF4-FFF2-40B4-BE49-F238E27FC236}">
                <a16:creationId xmlns:a16="http://schemas.microsoft.com/office/drawing/2014/main" id="{E256AF64-559F-4C4E-8999-1940F5F1AF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2000" y="2727166"/>
            <a:ext cx="2700000" cy="11365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s-EC" sz="1800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Marco General:</a:t>
            </a:r>
            <a:r>
              <a:rPr lang="es-EC" sz="1800" b="0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/>
            </a:r>
            <a:br>
              <a:rPr lang="es-EC" sz="1800" b="0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</a:br>
            <a:r>
              <a:rPr lang="es-EC" sz="1800" b="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Jugadores de </a:t>
            </a:r>
            <a:r>
              <a:rPr lang="es-EC" sz="1800" b="0" dirty="0" smtClean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fútbol</a:t>
            </a:r>
            <a:endParaRPr lang="es-EC" sz="1800" b="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3" name="Google Shape;341;p40">
            <a:extLst>
              <a:ext uri="{FF2B5EF4-FFF2-40B4-BE49-F238E27FC236}">
                <a16:creationId xmlns:a16="http://schemas.microsoft.com/office/drawing/2014/main" id="{E518C9CD-BDAC-4745-AD05-C7025387FF7C}"/>
              </a:ext>
            </a:extLst>
          </p:cNvPr>
          <p:cNvSpPr txBox="1">
            <a:spLocks/>
          </p:cNvSpPr>
          <p:nvPr/>
        </p:nvSpPr>
        <p:spPr>
          <a:xfrm>
            <a:off x="5112000" y="2727166"/>
            <a:ext cx="2700000" cy="1136548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5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algn="l"/>
            <a:r>
              <a:rPr lang="es-EC" sz="1800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Marco Específico:</a:t>
            </a:r>
            <a:r>
              <a:rPr lang="es-EC" sz="1800" b="0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/>
            </a:r>
            <a:br>
              <a:rPr lang="es-EC" sz="1800" b="0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</a:br>
            <a:r>
              <a:rPr lang="es-EC" sz="1800" b="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Jugadores de alto rendimiento y de categorías </a:t>
            </a:r>
            <a:r>
              <a:rPr lang="es-EC" sz="1800" b="0" dirty="0" smtClean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formativas</a:t>
            </a:r>
            <a:endParaRPr lang="es-EC" sz="3200" b="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5" name="Google Shape;222;p34">
            <a:extLst>
              <a:ext uri="{FF2B5EF4-FFF2-40B4-BE49-F238E27FC236}">
                <a16:creationId xmlns:a16="http://schemas.microsoft.com/office/drawing/2014/main" id="{0EFF5B52-BAC3-48D0-8CE3-85BCCFF4B18E}"/>
              </a:ext>
            </a:extLst>
          </p:cNvPr>
          <p:cNvSpPr txBox="1">
            <a:spLocks/>
          </p:cNvSpPr>
          <p:nvPr/>
        </p:nvSpPr>
        <p:spPr>
          <a:xfrm>
            <a:off x="1765301" y="4136353"/>
            <a:ext cx="5613399" cy="719667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000" b="1" i="0" u="none" strike="noStrike" cap="none">
                <a:solidFill>
                  <a:schemeClr val="lt1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algn="l"/>
            <a:r>
              <a:rPr lang="es-EC" sz="180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Al ser una población de número reducido, la muestra es igual a la </a:t>
            </a:r>
            <a:r>
              <a:rPr lang="es-EC" sz="1800" dirty="0" smtClean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población.</a:t>
            </a:r>
            <a:endParaRPr lang="es-EC" sz="1800" dirty="0">
              <a:solidFill>
                <a:srgbClr val="000000"/>
              </a:solidFill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27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28;p39"/>
          <p:cNvSpPr txBox="1">
            <a:spLocks noGrp="1"/>
          </p:cNvSpPr>
          <p:nvPr>
            <p:ph type="title"/>
          </p:nvPr>
        </p:nvSpPr>
        <p:spPr>
          <a:xfrm>
            <a:off x="972000" y="187374"/>
            <a:ext cx="7200000" cy="576000"/>
          </a:xfrm>
          <a:prstGeom prst="rect">
            <a:avLst/>
          </a:prstGeom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800" dirty="0" smtClean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JUGADORES DE ALTO RENDIMIENTO</a:t>
            </a:r>
            <a:endParaRPr lang="es-EC" sz="28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310152"/>
              </p:ext>
            </p:extLst>
          </p:nvPr>
        </p:nvGraphicFramePr>
        <p:xfrm>
          <a:off x="972000" y="935183"/>
          <a:ext cx="7200001" cy="404616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464321">
                  <a:extLst>
                    <a:ext uri="{9D8B030D-6E8A-4147-A177-3AD203B41FA5}">
                      <a16:colId xmlns:a16="http://schemas.microsoft.com/office/drawing/2014/main" val="3253032353"/>
                    </a:ext>
                  </a:extLst>
                </a:gridCol>
                <a:gridCol w="3434740">
                  <a:extLst>
                    <a:ext uri="{9D8B030D-6E8A-4147-A177-3AD203B41FA5}">
                      <a16:colId xmlns:a16="http://schemas.microsoft.com/office/drawing/2014/main" val="4219056777"/>
                    </a:ext>
                  </a:extLst>
                </a:gridCol>
                <a:gridCol w="677257">
                  <a:extLst>
                    <a:ext uri="{9D8B030D-6E8A-4147-A177-3AD203B41FA5}">
                      <a16:colId xmlns:a16="http://schemas.microsoft.com/office/drawing/2014/main" val="1925605532"/>
                    </a:ext>
                  </a:extLst>
                </a:gridCol>
                <a:gridCol w="939763">
                  <a:extLst>
                    <a:ext uri="{9D8B030D-6E8A-4147-A177-3AD203B41FA5}">
                      <a16:colId xmlns:a16="http://schemas.microsoft.com/office/drawing/2014/main" val="3714416729"/>
                    </a:ext>
                  </a:extLst>
                </a:gridCol>
                <a:gridCol w="1683920">
                  <a:extLst>
                    <a:ext uri="{9D8B030D-6E8A-4147-A177-3AD203B41FA5}">
                      <a16:colId xmlns:a16="http://schemas.microsoft.com/office/drawing/2014/main" val="2802060661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N°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Nombre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Edad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Estatura (cm.)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Posición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4368148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400" u="none" strike="noStrike" cap="none" dirty="0" smtClean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  <a:sym typeface="Arial"/>
                        </a:rPr>
                        <a:t>Quillupangui Venegas Carlos Luis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31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170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Mediocampista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61709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2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400" u="none" strike="noStrike" cap="none" dirty="0" smtClean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  <a:sym typeface="Arial"/>
                        </a:rPr>
                        <a:t>Medina</a:t>
                      </a:r>
                      <a:r>
                        <a:rPr lang="es-EC" sz="1400" u="none" strike="noStrike" cap="none" baseline="0" dirty="0" smtClean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  <a:sym typeface="Arial"/>
                        </a:rPr>
                        <a:t> </a:t>
                      </a:r>
                      <a:r>
                        <a:rPr lang="es-EC" sz="1400" u="none" strike="noStrike" cap="none" dirty="0" smtClean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  <a:sym typeface="Arial"/>
                        </a:rPr>
                        <a:t>Alarcón Henry Patricio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28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169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Mediocampista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819725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3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400" u="none" strike="noStrike" cap="none" dirty="0" smtClean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  <a:sym typeface="Arial"/>
                        </a:rPr>
                        <a:t>Delgado Arroyo Jimmy Michael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30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169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Delantero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365306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4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400" u="none" strike="noStrike" cap="none" dirty="0" smtClean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  <a:sym typeface="Arial"/>
                        </a:rPr>
                        <a:t>Maldonado Rueda Isaac Eduardo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28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170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Delantero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394508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5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400" u="none" strike="noStrike" cap="none" dirty="0" err="1" smtClean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  <a:sym typeface="Arial"/>
                        </a:rPr>
                        <a:t>Minda</a:t>
                      </a:r>
                      <a:r>
                        <a:rPr lang="es-EC" sz="1400" u="none" strike="noStrike" cap="none" dirty="0" smtClean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  <a:sym typeface="Arial"/>
                        </a:rPr>
                        <a:t> Garcia Erick Paul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30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170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Defensa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416013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6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400" u="none" strike="noStrike" cap="none" dirty="0" smtClean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  <a:sym typeface="Arial"/>
                        </a:rPr>
                        <a:t>Quintanilla </a:t>
                      </a:r>
                      <a:r>
                        <a:rPr lang="es-EC" sz="1400" u="none" strike="noStrike" cap="none" dirty="0" err="1" smtClean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  <a:sym typeface="Arial"/>
                        </a:rPr>
                        <a:t>Ribadeneria</a:t>
                      </a:r>
                      <a:r>
                        <a:rPr lang="es-EC" sz="1400" u="none" strike="noStrike" cap="none" dirty="0" smtClean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  <a:sym typeface="Arial"/>
                        </a:rPr>
                        <a:t> Diego Mauricio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30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172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Mediocampista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1644249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7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400" u="none" strike="noStrike" cap="none" dirty="0" smtClean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  <a:sym typeface="Arial"/>
                        </a:rPr>
                        <a:t>Cortez Viveros Hugo Franklin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25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178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400" dirty="0" smtClean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Defensa</a:t>
                      </a:r>
                      <a:endParaRPr lang="es-EC" sz="14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0879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8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28;p39">
            <a:extLst>
              <a:ext uri="{FF2B5EF4-FFF2-40B4-BE49-F238E27FC236}">
                <a16:creationId xmlns:a16="http://schemas.microsoft.com/office/drawing/2014/main" id="{B5DCAB4E-57B2-457B-AD15-BEC87F72BF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000" y="171044"/>
            <a:ext cx="8280000" cy="576000"/>
          </a:xfrm>
          <a:prstGeom prst="rect">
            <a:avLst/>
          </a:prstGeom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JUGADORES DE CATEGORIAS FORMATIVAS 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B7FDFEF2-EE76-4DAC-8E53-69E939ACCA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890356"/>
              </p:ext>
            </p:extLst>
          </p:nvPr>
        </p:nvGraphicFramePr>
        <p:xfrm>
          <a:off x="157540" y="892748"/>
          <a:ext cx="4320000" cy="4126211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464861">
                  <a:extLst>
                    <a:ext uri="{9D8B030D-6E8A-4147-A177-3AD203B41FA5}">
                      <a16:colId xmlns:a16="http://schemas.microsoft.com/office/drawing/2014/main" val="3070773575"/>
                    </a:ext>
                  </a:extLst>
                </a:gridCol>
                <a:gridCol w="2301642">
                  <a:extLst>
                    <a:ext uri="{9D8B030D-6E8A-4147-A177-3AD203B41FA5}">
                      <a16:colId xmlns:a16="http://schemas.microsoft.com/office/drawing/2014/main" val="3391227996"/>
                    </a:ext>
                  </a:extLst>
                </a:gridCol>
                <a:gridCol w="631330">
                  <a:extLst>
                    <a:ext uri="{9D8B030D-6E8A-4147-A177-3AD203B41FA5}">
                      <a16:colId xmlns:a16="http://schemas.microsoft.com/office/drawing/2014/main" val="263721985"/>
                    </a:ext>
                  </a:extLst>
                </a:gridCol>
                <a:gridCol w="922167">
                  <a:extLst>
                    <a:ext uri="{9D8B030D-6E8A-4147-A177-3AD203B41FA5}">
                      <a16:colId xmlns:a16="http://schemas.microsoft.com/office/drawing/2014/main" val="2903881409"/>
                    </a:ext>
                  </a:extLst>
                </a:gridCol>
              </a:tblGrid>
              <a:tr h="34621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solidFill>
                            <a:schemeClr val="bg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N°</a:t>
                      </a:r>
                      <a:endParaRPr lang="es-EC" sz="1100" b="1" i="0" u="none" strike="noStrike" dirty="0">
                        <a:solidFill>
                          <a:schemeClr val="bg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 dirty="0">
                          <a:solidFill>
                            <a:schemeClr val="bg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Nombre</a:t>
                      </a:r>
                      <a:endParaRPr lang="es-EC" sz="1100" b="1" i="0" u="none" strike="noStrike" dirty="0">
                        <a:solidFill>
                          <a:schemeClr val="bg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 dirty="0">
                          <a:solidFill>
                            <a:schemeClr val="bg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Edad</a:t>
                      </a:r>
                      <a:endParaRPr lang="es-EC" sz="1100" b="1" i="0" u="none" strike="noStrike" dirty="0">
                        <a:solidFill>
                          <a:schemeClr val="bg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 dirty="0">
                          <a:solidFill>
                            <a:schemeClr val="bg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Estatura </a:t>
                      </a:r>
                      <a:br>
                        <a:rPr lang="es-EC" sz="1100" b="1" u="none" strike="noStrike" dirty="0">
                          <a:solidFill>
                            <a:schemeClr val="bg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</a:br>
                      <a:r>
                        <a:rPr lang="es-EC" sz="1100" b="1" u="none" strike="noStrike" dirty="0">
                          <a:solidFill>
                            <a:schemeClr val="bg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(cm)</a:t>
                      </a:r>
                      <a:endParaRPr lang="es-EC" sz="1100" b="1" i="0" u="none" strike="noStrike" dirty="0">
                        <a:solidFill>
                          <a:schemeClr val="bg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33201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Toapanta Chicaiza Bryan </a:t>
                      </a:r>
                      <a:r>
                        <a:rPr lang="es-EC" sz="1100" u="none" strike="noStrike" dirty="0" err="1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Andres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61201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 err="1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Illigachi</a:t>
                      </a:r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</a:t>
                      </a:r>
                      <a:r>
                        <a:rPr lang="es-EC" sz="1100" u="none" strike="noStrike" dirty="0" err="1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Cordoba</a:t>
                      </a:r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Lenin </a:t>
                      </a:r>
                      <a:r>
                        <a:rPr lang="es-EC" sz="1100" u="none" strike="noStrike" dirty="0" err="1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Jampier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163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712376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Clavijo Tapia Dilan </a:t>
                      </a:r>
                      <a:r>
                        <a:rPr lang="es-EC" sz="1100" u="none" strike="noStrike" dirty="0" err="1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Matias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165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3663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Quillupangui Uto Marlon Andres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165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528025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Guevara Zapata </a:t>
                      </a:r>
                      <a:r>
                        <a:rPr lang="es-EC" sz="1100" u="none" strike="noStrike" dirty="0" smtClean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Washinton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160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7370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Guanopatin Yazan Ariel Patricio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168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4827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 err="1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Pilicita</a:t>
                      </a:r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</a:t>
                      </a:r>
                      <a:r>
                        <a:rPr lang="es-EC" sz="1100" u="none" strike="noStrike" dirty="0" err="1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Socasi</a:t>
                      </a:r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Brayan Ernesto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89995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Vivar Molina Brandon Alexander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143266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9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 err="1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Huilcaloma</a:t>
                      </a:r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Taguada Klever Alexis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165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47497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Naranjo Peralta Alan Esteban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165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383064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11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 err="1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Suntaxi</a:t>
                      </a:r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</a:t>
                      </a:r>
                      <a:r>
                        <a:rPr lang="es-EC" sz="1100" u="none" strike="noStrike" dirty="0" err="1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Llumiquinga</a:t>
                      </a:r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Bryan </a:t>
                      </a:r>
                      <a:r>
                        <a:rPr lang="es-EC" sz="1100" u="none" strike="noStrike" dirty="0" err="1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Jose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168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1048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Cubero Oña Gabriel Alejandro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165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10949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Toapanta Díaz Joan Leonardo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165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83656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Castro Loor Manuel Alejandro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201518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Toral Escobar Lino </a:t>
                      </a:r>
                      <a:r>
                        <a:rPr lang="es-EC" sz="1100" u="none" strike="noStrike" dirty="0" err="1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Andres</a:t>
                      </a:r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933781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D9C7F0CA-2BA3-40D1-93F3-B28E287454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094969"/>
              </p:ext>
            </p:extLst>
          </p:nvPr>
        </p:nvGraphicFramePr>
        <p:xfrm>
          <a:off x="4658596" y="892748"/>
          <a:ext cx="4320000" cy="412708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483841">
                  <a:extLst>
                    <a:ext uri="{9D8B030D-6E8A-4147-A177-3AD203B41FA5}">
                      <a16:colId xmlns:a16="http://schemas.microsoft.com/office/drawing/2014/main" val="1235765605"/>
                    </a:ext>
                  </a:extLst>
                </a:gridCol>
                <a:gridCol w="2607193">
                  <a:extLst>
                    <a:ext uri="{9D8B030D-6E8A-4147-A177-3AD203B41FA5}">
                      <a16:colId xmlns:a16="http://schemas.microsoft.com/office/drawing/2014/main" val="715630936"/>
                    </a:ext>
                  </a:extLst>
                </a:gridCol>
                <a:gridCol w="614483">
                  <a:extLst>
                    <a:ext uri="{9D8B030D-6E8A-4147-A177-3AD203B41FA5}">
                      <a16:colId xmlns:a16="http://schemas.microsoft.com/office/drawing/2014/main" val="2291827560"/>
                    </a:ext>
                  </a:extLst>
                </a:gridCol>
                <a:gridCol w="614483">
                  <a:extLst>
                    <a:ext uri="{9D8B030D-6E8A-4147-A177-3AD203B41FA5}">
                      <a16:colId xmlns:a16="http://schemas.microsoft.com/office/drawing/2014/main" val="14384046"/>
                    </a:ext>
                  </a:extLst>
                </a:gridCol>
              </a:tblGrid>
              <a:tr h="34708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1" u="none" strike="noStrike" dirty="0">
                          <a:solidFill>
                            <a:schemeClr val="bg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N°</a:t>
                      </a:r>
                      <a:endParaRPr lang="es-EC" sz="1100" b="1" i="0" u="none" strike="noStrike" dirty="0">
                        <a:solidFill>
                          <a:schemeClr val="bg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 dirty="0">
                          <a:solidFill>
                            <a:schemeClr val="bg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Nombre</a:t>
                      </a:r>
                      <a:endParaRPr lang="es-EC" sz="1100" b="1" i="0" u="none" strike="noStrike" dirty="0">
                        <a:solidFill>
                          <a:schemeClr val="bg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 dirty="0">
                          <a:solidFill>
                            <a:schemeClr val="bg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Edad</a:t>
                      </a:r>
                      <a:endParaRPr lang="es-EC" sz="1100" b="1" i="0" u="none" strike="noStrike" dirty="0">
                        <a:solidFill>
                          <a:schemeClr val="bg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100" b="1" u="none" strike="noStrike" dirty="0">
                          <a:solidFill>
                            <a:schemeClr val="bg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Estatura</a:t>
                      </a:r>
                      <a:br>
                        <a:rPr lang="es-EC" sz="1100" b="1" u="none" strike="noStrike" dirty="0">
                          <a:solidFill>
                            <a:schemeClr val="bg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</a:br>
                      <a:r>
                        <a:rPr lang="es-EC" sz="1100" b="1" u="none" strike="noStrike" dirty="0">
                          <a:solidFill>
                            <a:schemeClr val="bg1"/>
                          </a:solidFill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(cm) </a:t>
                      </a:r>
                      <a:endParaRPr lang="es-EC" sz="1100" b="1" i="0" u="none" strike="noStrike" dirty="0">
                        <a:solidFill>
                          <a:schemeClr val="bg1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27576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Soto Gualotuña Marvin Gabriel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165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67083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Gallo Muñoz Danny </a:t>
                      </a:r>
                      <a:r>
                        <a:rPr lang="es-EC" sz="1100" u="none" strike="noStrike" dirty="0" err="1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Leyser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164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1272977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Acurio Chica Marco Vinicio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2266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 err="1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Lopez</a:t>
                      </a:r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Luna Johann Ariel 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8397353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20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Tingo Changoluisa Emerson Marcelo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40288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21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Hinojosa Moreno Jorge </a:t>
                      </a:r>
                      <a:r>
                        <a:rPr lang="es-EC" sz="1100" u="none" strike="noStrike" dirty="0" err="1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Sebastian</a:t>
                      </a:r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884337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22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 err="1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Itas</a:t>
                      </a:r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</a:t>
                      </a:r>
                      <a:r>
                        <a:rPr lang="es-EC" sz="1100" u="none" strike="noStrike" dirty="0" err="1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Asimbaya</a:t>
                      </a:r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Cristian David 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164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32982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23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Moncayo </a:t>
                      </a:r>
                      <a:r>
                        <a:rPr lang="es-EC" sz="1100" u="none" strike="noStrike" dirty="0" err="1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Inaquiza</a:t>
                      </a:r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Alex </a:t>
                      </a:r>
                      <a:r>
                        <a:rPr lang="es-EC" sz="1100" u="none" strike="noStrike" dirty="0" err="1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Dario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166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300378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24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Caiza Oliva </a:t>
                      </a:r>
                      <a:r>
                        <a:rPr lang="es-EC" sz="1100" u="none" strike="noStrike" dirty="0" err="1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Jose</a:t>
                      </a:r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David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169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3462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25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Cadena Toapanta </a:t>
                      </a:r>
                      <a:r>
                        <a:rPr lang="es-EC" sz="1100" u="none" strike="noStrike" dirty="0" err="1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Hector</a:t>
                      </a:r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Israel 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168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8177098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26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Moreno Tasiguano Robinson Alexander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166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68343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27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Vargas </a:t>
                      </a:r>
                      <a:r>
                        <a:rPr lang="es-EC" sz="1100" u="none" strike="noStrike" dirty="0" err="1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Pilicita</a:t>
                      </a:r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Dennis Hernán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173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26105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28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Altamirano </a:t>
                      </a:r>
                      <a:r>
                        <a:rPr lang="es-EC" sz="1100" u="none" strike="noStrike" dirty="0" err="1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Guanochanga</a:t>
                      </a:r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Yeison Aldair 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164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312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29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Altamirano </a:t>
                      </a:r>
                      <a:r>
                        <a:rPr lang="es-EC" sz="1100" u="none" strike="noStrike" dirty="0" err="1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Carua</a:t>
                      </a:r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Kevin Eduardo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064087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30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Rivera </a:t>
                      </a:r>
                      <a:r>
                        <a:rPr lang="es-EC" sz="1100" u="none" strike="noStrike" dirty="0" err="1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Gomez</a:t>
                      </a:r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Walter Polo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170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933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54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0"/>
          <p:cNvSpPr/>
          <p:nvPr/>
        </p:nvSpPr>
        <p:spPr>
          <a:xfrm>
            <a:off x="1242580" y="4223954"/>
            <a:ext cx="9419" cy="10440"/>
          </a:xfrm>
          <a:custGeom>
            <a:avLst/>
            <a:gdLst/>
            <a:ahLst/>
            <a:cxnLst/>
            <a:rect l="l" t="t" r="r" b="b"/>
            <a:pathLst>
              <a:path w="286" h="317" extrusionOk="0">
                <a:moveTo>
                  <a:pt x="159" y="0"/>
                </a:moveTo>
                <a:cubicBezTo>
                  <a:pt x="127" y="0"/>
                  <a:pt x="127" y="32"/>
                  <a:pt x="95" y="32"/>
                </a:cubicBezTo>
                <a:lnTo>
                  <a:pt x="64" y="32"/>
                </a:lnTo>
                <a:cubicBezTo>
                  <a:pt x="0" y="95"/>
                  <a:pt x="0" y="127"/>
                  <a:pt x="0" y="158"/>
                </a:cubicBezTo>
                <a:cubicBezTo>
                  <a:pt x="0" y="190"/>
                  <a:pt x="0" y="253"/>
                  <a:pt x="64" y="285"/>
                </a:cubicBezTo>
                <a:lnTo>
                  <a:pt x="95" y="285"/>
                </a:lnTo>
                <a:cubicBezTo>
                  <a:pt x="95" y="317"/>
                  <a:pt x="127" y="317"/>
                  <a:pt x="159" y="317"/>
                </a:cubicBezTo>
                <a:cubicBezTo>
                  <a:pt x="222" y="317"/>
                  <a:pt x="222" y="285"/>
                  <a:pt x="254" y="285"/>
                </a:cubicBezTo>
                <a:cubicBezTo>
                  <a:pt x="285" y="285"/>
                  <a:pt x="285" y="190"/>
                  <a:pt x="285" y="158"/>
                </a:cubicBezTo>
                <a:cubicBezTo>
                  <a:pt x="285" y="127"/>
                  <a:pt x="254" y="95"/>
                  <a:pt x="254" y="32"/>
                </a:cubicBezTo>
                <a:cubicBezTo>
                  <a:pt x="254" y="0"/>
                  <a:pt x="222" y="0"/>
                  <a:pt x="159" y="0"/>
                </a:cubicBezTo>
                <a:close/>
              </a:path>
            </a:pathLst>
          </a:custGeom>
          <a:solidFill>
            <a:srgbClr val="565555"/>
          </a:solidFill>
          <a:ln w="4750" cap="flat" cmpd="sng">
            <a:solidFill>
              <a:srgbClr val="555555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482;p48">
            <a:extLst>
              <a:ext uri="{FF2B5EF4-FFF2-40B4-BE49-F238E27FC236}">
                <a16:creationId xmlns:a16="http://schemas.microsoft.com/office/drawing/2014/main" id="{288EE074-9709-4189-ACD7-61505B6C33EE}"/>
              </a:ext>
            </a:extLst>
          </p:cNvPr>
          <p:cNvSpPr txBox="1">
            <a:spLocks/>
          </p:cNvSpPr>
          <p:nvPr/>
        </p:nvSpPr>
        <p:spPr>
          <a:xfrm>
            <a:off x="394729" y="750297"/>
            <a:ext cx="3204000" cy="936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5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s-EC" sz="22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Recolección de la información </a:t>
            </a:r>
          </a:p>
        </p:txBody>
      </p:sp>
      <p:sp>
        <p:nvSpPr>
          <p:cNvPr id="11" name="Subtítulo 10">
            <a:extLst>
              <a:ext uri="{FF2B5EF4-FFF2-40B4-BE49-F238E27FC236}">
                <a16:creationId xmlns:a16="http://schemas.microsoft.com/office/drawing/2014/main" id="{7CDDDEB4-1655-4BA4-84EA-D96B87D02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2743" y="2353633"/>
            <a:ext cx="3561742" cy="2454394"/>
          </a:xfrm>
        </p:spPr>
        <p:txBody>
          <a:bodyPr/>
          <a:lstStyle/>
          <a:p>
            <a:pPr marL="266700" indent="-266700" algn="l">
              <a:buSzPct val="167000"/>
              <a:buFont typeface="Arial" panose="020B0604020202020204" pitchFamily="34" charset="0"/>
              <a:buChar char="•"/>
            </a:pPr>
            <a:r>
              <a:rPr lang="es-EC" sz="1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Datos de Kinovea trasladados a hoja de cálculo </a:t>
            </a:r>
            <a:r>
              <a:rPr lang="es-EC" sz="1800" dirty="0" smtClean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Excel.</a:t>
            </a:r>
            <a:endParaRPr lang="es-EC" sz="18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66700" indent="-266700" algn="l">
              <a:buSzPct val="167000"/>
              <a:buFont typeface="Arial" panose="020B0604020202020204" pitchFamily="34" charset="0"/>
              <a:buChar char="•"/>
            </a:pPr>
            <a:r>
              <a:rPr lang="es-EC" sz="1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Procesamiento de datos mediante IMB </a:t>
            </a:r>
            <a:r>
              <a:rPr lang="es-EC" sz="1800" dirty="0" smtClean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SPSS.</a:t>
            </a:r>
            <a:endParaRPr lang="es-EC" sz="18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66700" indent="-266700" algn="l">
              <a:buSzPct val="167000"/>
              <a:buFont typeface="Arial" panose="020B0604020202020204" pitchFamily="34" charset="0"/>
              <a:buChar char="•"/>
            </a:pPr>
            <a:r>
              <a:rPr lang="es-EC" sz="180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Aplicación de prueba U de Mann-Whitney para conocer el grado de significancia en su comparación.  </a:t>
            </a:r>
            <a:endParaRPr lang="es-EC" sz="18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2" name="Google Shape;482;p48">
            <a:extLst>
              <a:ext uri="{FF2B5EF4-FFF2-40B4-BE49-F238E27FC236}">
                <a16:creationId xmlns:a16="http://schemas.microsoft.com/office/drawing/2014/main" id="{6363ED99-AA4A-4327-B213-20D1D3B3F1C0}"/>
              </a:ext>
            </a:extLst>
          </p:cNvPr>
          <p:cNvSpPr txBox="1">
            <a:spLocks/>
          </p:cNvSpPr>
          <p:nvPr/>
        </p:nvSpPr>
        <p:spPr>
          <a:xfrm>
            <a:off x="394729" y="3112830"/>
            <a:ext cx="3204000" cy="936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5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s-EC" sz="22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Tratamiento y análisis estadístico </a:t>
            </a:r>
          </a:p>
        </p:txBody>
      </p:sp>
      <p:sp>
        <p:nvSpPr>
          <p:cNvPr id="23" name="Google Shape;482;p48">
            <a:extLst>
              <a:ext uri="{FF2B5EF4-FFF2-40B4-BE49-F238E27FC236}">
                <a16:creationId xmlns:a16="http://schemas.microsoft.com/office/drawing/2014/main" id="{291FA9D5-1A2C-4FFB-BA06-D8C6E61B166A}"/>
              </a:ext>
            </a:extLst>
          </p:cNvPr>
          <p:cNvSpPr txBox="1">
            <a:spLocks/>
          </p:cNvSpPr>
          <p:nvPr/>
        </p:nvSpPr>
        <p:spPr>
          <a:xfrm>
            <a:off x="4692743" y="336619"/>
            <a:ext cx="3561741" cy="1763357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5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marL="266700" indent="-266700" algn="l">
              <a:buFont typeface="Arial" panose="020B0604020202020204" pitchFamily="34" charset="0"/>
              <a:buChar char="•"/>
            </a:pPr>
            <a:r>
              <a:rPr lang="es-EC" sz="1800" b="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Llenar ficha de información de jugadores.</a:t>
            </a:r>
          </a:p>
          <a:p>
            <a:pPr marL="266700" indent="-266700" algn="l">
              <a:buFont typeface="Arial" panose="020B0604020202020204" pitchFamily="34" charset="0"/>
              <a:buChar char="•"/>
            </a:pPr>
            <a:r>
              <a:rPr lang="es-EC" sz="1800" b="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Grabación de videos (Plano sagital derecho).</a:t>
            </a:r>
          </a:p>
          <a:p>
            <a:pPr marL="266700" indent="-266700" algn="l">
              <a:buFont typeface="Arial" panose="020B0604020202020204" pitchFamily="34" charset="0"/>
              <a:buChar char="•"/>
            </a:pPr>
            <a:r>
              <a:rPr lang="es-EC" sz="1800" b="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Analizar videos con Kinovea para generar datos. </a:t>
            </a: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7B5E76CA-0F2E-418D-B898-DEC5FC7CF9CA}"/>
              </a:ext>
            </a:extLst>
          </p:cNvPr>
          <p:cNvSpPr/>
          <p:nvPr/>
        </p:nvSpPr>
        <p:spPr>
          <a:xfrm>
            <a:off x="3813294" y="898701"/>
            <a:ext cx="664884" cy="63919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372B232D-714A-4CFA-B28C-D36D59D95879}"/>
              </a:ext>
            </a:extLst>
          </p:cNvPr>
          <p:cNvSpPr/>
          <p:nvPr/>
        </p:nvSpPr>
        <p:spPr>
          <a:xfrm>
            <a:off x="3813294" y="3261234"/>
            <a:ext cx="664884" cy="63919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0458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8"/>
          <p:cNvSpPr txBox="1">
            <a:spLocks noGrp="1"/>
          </p:cNvSpPr>
          <p:nvPr>
            <p:ph type="title"/>
          </p:nvPr>
        </p:nvSpPr>
        <p:spPr>
          <a:xfrm>
            <a:off x="366204" y="138774"/>
            <a:ext cx="8411592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ANÁLISIS E INTERPRETACIÓN DE RESULTADOS </a:t>
            </a:r>
            <a:endParaRPr sz="28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9" name="Google Shape;482;p48">
            <a:extLst>
              <a:ext uri="{FF2B5EF4-FFF2-40B4-BE49-F238E27FC236}">
                <a16:creationId xmlns:a16="http://schemas.microsoft.com/office/drawing/2014/main" id="{12D1FCC3-3FC3-47ED-9204-4370EC30CCED}"/>
              </a:ext>
            </a:extLst>
          </p:cNvPr>
          <p:cNvSpPr txBox="1">
            <a:spLocks/>
          </p:cNvSpPr>
          <p:nvPr/>
        </p:nvSpPr>
        <p:spPr>
          <a:xfrm>
            <a:off x="4948898" y="2352335"/>
            <a:ext cx="1981200" cy="1177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0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s-EC" sz="1800" b="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D</a:t>
            </a:r>
            <a:r>
              <a:rPr lang="es-EC" sz="1800" b="0" dirty="0">
                <a:solidFill>
                  <a:schemeClr val="tx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istancia del suelo al centro de masa</a:t>
            </a:r>
            <a:br>
              <a:rPr lang="es-EC" sz="1800" b="0" dirty="0">
                <a:solidFill>
                  <a:schemeClr val="tx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s-EC" sz="1800" b="0" dirty="0">
                <a:solidFill>
                  <a:schemeClr val="tx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(fase de vuelo)</a:t>
            </a:r>
          </a:p>
        </p:txBody>
      </p:sp>
      <p:sp>
        <p:nvSpPr>
          <p:cNvPr id="10" name="Google Shape;482;p48">
            <a:extLst>
              <a:ext uri="{FF2B5EF4-FFF2-40B4-BE49-F238E27FC236}">
                <a16:creationId xmlns:a16="http://schemas.microsoft.com/office/drawing/2014/main" id="{439A21A3-560A-48A8-9E28-3238959A7FB3}"/>
              </a:ext>
            </a:extLst>
          </p:cNvPr>
          <p:cNvSpPr txBox="1">
            <a:spLocks/>
          </p:cNvSpPr>
          <p:nvPr/>
        </p:nvSpPr>
        <p:spPr>
          <a:xfrm>
            <a:off x="4948898" y="926005"/>
            <a:ext cx="1981200" cy="1176462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0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s-EC" sz="1800" b="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Á</a:t>
            </a:r>
            <a:r>
              <a:rPr lang="es-EC" sz="1800" b="0" dirty="0">
                <a:solidFill>
                  <a:schemeClr val="tx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ngulo de flexión de rodilla </a:t>
            </a:r>
            <a:br>
              <a:rPr lang="es-EC" sz="1800" b="0" dirty="0">
                <a:solidFill>
                  <a:schemeClr val="tx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s-EC" sz="1800" b="0" dirty="0">
                <a:solidFill>
                  <a:schemeClr val="tx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(fase de recuperación)</a:t>
            </a:r>
          </a:p>
        </p:txBody>
      </p:sp>
      <p:sp>
        <p:nvSpPr>
          <p:cNvPr id="11" name="Google Shape;482;p48">
            <a:extLst>
              <a:ext uri="{FF2B5EF4-FFF2-40B4-BE49-F238E27FC236}">
                <a16:creationId xmlns:a16="http://schemas.microsoft.com/office/drawing/2014/main" id="{6C0638A0-9FF1-4953-86DC-C5DD9BA3EA26}"/>
              </a:ext>
            </a:extLst>
          </p:cNvPr>
          <p:cNvSpPr txBox="1">
            <a:spLocks/>
          </p:cNvSpPr>
          <p:nvPr/>
        </p:nvSpPr>
        <p:spPr>
          <a:xfrm>
            <a:off x="366203" y="3775044"/>
            <a:ext cx="1981201" cy="1177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0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s-EC" sz="1800" b="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Á</a:t>
            </a:r>
            <a:r>
              <a:rPr lang="es-EC" sz="1800" b="0" dirty="0">
                <a:solidFill>
                  <a:schemeClr val="tx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ngulo de flexión de rodilla (fase de impacto)</a:t>
            </a:r>
          </a:p>
        </p:txBody>
      </p:sp>
      <p:sp>
        <p:nvSpPr>
          <p:cNvPr id="12" name="Google Shape;482;p48">
            <a:extLst>
              <a:ext uri="{FF2B5EF4-FFF2-40B4-BE49-F238E27FC236}">
                <a16:creationId xmlns:a16="http://schemas.microsoft.com/office/drawing/2014/main" id="{DF7DA9EB-AF96-4A3C-83FD-EB8EA1DF4EA4}"/>
              </a:ext>
            </a:extLst>
          </p:cNvPr>
          <p:cNvSpPr txBox="1">
            <a:spLocks/>
          </p:cNvSpPr>
          <p:nvPr/>
        </p:nvSpPr>
        <p:spPr>
          <a:xfrm>
            <a:off x="366203" y="2350340"/>
            <a:ext cx="1981201" cy="1177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0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s-EC" sz="1800" b="0" dirty="0">
                <a:solidFill>
                  <a:schemeClr val="tx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Ángulo corporal </a:t>
            </a:r>
            <a:br>
              <a:rPr lang="es-EC" sz="1800" b="0" dirty="0">
                <a:solidFill>
                  <a:schemeClr val="tx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s-EC" sz="1800" b="0" dirty="0">
                <a:solidFill>
                  <a:schemeClr val="tx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(fase de vuelo)</a:t>
            </a:r>
          </a:p>
        </p:txBody>
      </p:sp>
      <p:sp>
        <p:nvSpPr>
          <p:cNvPr id="13" name="Google Shape;482;p48">
            <a:extLst>
              <a:ext uri="{FF2B5EF4-FFF2-40B4-BE49-F238E27FC236}">
                <a16:creationId xmlns:a16="http://schemas.microsoft.com/office/drawing/2014/main" id="{8B01BCAD-BDA0-4523-BC24-EAD98B3B78D5}"/>
              </a:ext>
            </a:extLst>
          </p:cNvPr>
          <p:cNvSpPr txBox="1">
            <a:spLocks/>
          </p:cNvSpPr>
          <p:nvPr/>
        </p:nvSpPr>
        <p:spPr>
          <a:xfrm>
            <a:off x="366203" y="926374"/>
            <a:ext cx="1981201" cy="1176462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0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s-EC" sz="1800" b="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Á</a:t>
            </a:r>
            <a:r>
              <a:rPr lang="es-EC" sz="1800" b="0" dirty="0">
                <a:solidFill>
                  <a:schemeClr val="tx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ngulo de flexión de rodilla (fase de impulso)</a:t>
            </a:r>
          </a:p>
        </p:txBody>
      </p:sp>
      <p:sp>
        <p:nvSpPr>
          <p:cNvPr id="14" name="Google Shape;482;p48">
            <a:extLst>
              <a:ext uri="{FF2B5EF4-FFF2-40B4-BE49-F238E27FC236}">
                <a16:creationId xmlns:a16="http://schemas.microsoft.com/office/drawing/2014/main" id="{06B14C67-967B-4324-BD26-0D9E4B35FC1B}"/>
              </a:ext>
            </a:extLst>
          </p:cNvPr>
          <p:cNvSpPr txBox="1">
            <a:spLocks/>
          </p:cNvSpPr>
          <p:nvPr/>
        </p:nvSpPr>
        <p:spPr>
          <a:xfrm>
            <a:off x="4948898" y="3774675"/>
            <a:ext cx="1981200" cy="11772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0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s-EC" sz="1800" b="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D</a:t>
            </a:r>
            <a:r>
              <a:rPr lang="es-EC" sz="1800" b="0" dirty="0">
                <a:solidFill>
                  <a:schemeClr val="tx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istancia del suelo a la punta del pie derecho </a:t>
            </a:r>
            <a:br>
              <a:rPr lang="es-EC" sz="1800" b="0" dirty="0">
                <a:solidFill>
                  <a:schemeClr val="tx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es-EC" sz="1800" b="0" dirty="0">
                <a:solidFill>
                  <a:schemeClr val="tx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(fase de vuelo)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BD77375-5C3B-49E8-9740-BEEDC418978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3" t="34788" r="39395" b="1185"/>
          <a:stretch/>
        </p:blipFill>
        <p:spPr bwMode="auto">
          <a:xfrm>
            <a:off x="2952228" y="926005"/>
            <a:ext cx="1242000" cy="117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13888BE-3F20-49EC-925B-6952D65D150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3" t="14687" r="34751" b="24006"/>
          <a:stretch/>
        </p:blipFill>
        <p:spPr bwMode="auto">
          <a:xfrm>
            <a:off x="2952228" y="2350340"/>
            <a:ext cx="1242000" cy="117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DFF8040-12C6-4626-914D-3E072117F50C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7" t="13438" r="31011" b="25743"/>
          <a:stretch/>
        </p:blipFill>
        <p:spPr bwMode="auto">
          <a:xfrm>
            <a:off x="2952228" y="3774675"/>
            <a:ext cx="1242000" cy="117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5D5E779-FC8B-4338-B4F8-C34399DBF5DB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5" t="41885" r="24352"/>
          <a:stretch/>
        </p:blipFill>
        <p:spPr bwMode="auto">
          <a:xfrm>
            <a:off x="7534922" y="926005"/>
            <a:ext cx="1242874" cy="117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CF6B6A8-3E41-4E5D-8A45-34960250C3E0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0" t="14177" r="29777" b="7325"/>
          <a:stretch/>
        </p:blipFill>
        <p:spPr bwMode="auto">
          <a:xfrm>
            <a:off x="7534922" y="2350340"/>
            <a:ext cx="1242874" cy="117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19F7589-7056-4563-8272-5959294B9AE3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0" t="14917" r="38670" b="6578"/>
          <a:stretch/>
        </p:blipFill>
        <p:spPr bwMode="auto">
          <a:xfrm>
            <a:off x="7534922" y="3775044"/>
            <a:ext cx="1242874" cy="117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169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7798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8305799" y="3165765"/>
            <a:ext cx="422564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5112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65631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8416633" y="2881748"/>
            <a:ext cx="422564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0595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8354288" y="3214254"/>
            <a:ext cx="422564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8853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4"/>
          <p:cNvSpPr txBox="1">
            <a:spLocks noGrp="1"/>
          </p:cNvSpPr>
          <p:nvPr>
            <p:ph type="title" idx="8"/>
          </p:nvPr>
        </p:nvSpPr>
        <p:spPr>
          <a:xfrm>
            <a:off x="612000" y="172051"/>
            <a:ext cx="792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PLANTEAMIENTO DEL PROBLEMA </a:t>
            </a:r>
            <a:endParaRPr sz="28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23" name="Google Shape;223;p34"/>
          <p:cNvSpPr txBox="1">
            <a:spLocks noGrp="1"/>
          </p:cNvSpPr>
          <p:nvPr>
            <p:ph type="title"/>
          </p:nvPr>
        </p:nvSpPr>
        <p:spPr>
          <a:xfrm>
            <a:off x="327982" y="1299515"/>
            <a:ext cx="2520000" cy="8640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b="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Gesto Técnico</a:t>
            </a:r>
            <a:endParaRPr b="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24" name="Google Shape;224;p34"/>
          <p:cNvSpPr txBox="1">
            <a:spLocks noGrp="1"/>
          </p:cNvSpPr>
          <p:nvPr>
            <p:ph type="title" idx="2"/>
          </p:nvPr>
        </p:nvSpPr>
        <p:spPr>
          <a:xfrm>
            <a:off x="327982" y="2758307"/>
            <a:ext cx="2520000" cy="8640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b="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Postura Corporal</a:t>
            </a:r>
            <a:endParaRPr b="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26" name="Google Shape;226;p34"/>
          <p:cNvSpPr txBox="1">
            <a:spLocks noGrp="1"/>
          </p:cNvSpPr>
          <p:nvPr>
            <p:ph type="title" idx="4"/>
          </p:nvPr>
        </p:nvSpPr>
        <p:spPr>
          <a:xfrm>
            <a:off x="6297814" y="1299515"/>
            <a:ext cx="2520000" cy="8640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Fútbol Formativo</a:t>
            </a:r>
            <a:endParaRPr b="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2" name="Google Shape;222;p34">
            <a:extLst>
              <a:ext uri="{FF2B5EF4-FFF2-40B4-BE49-F238E27FC236}">
                <a16:creationId xmlns:a16="http://schemas.microsoft.com/office/drawing/2014/main" id="{121D1FC3-84DD-473D-95B1-44E424B97ED6}"/>
              </a:ext>
            </a:extLst>
          </p:cNvPr>
          <p:cNvSpPr txBox="1">
            <a:spLocks/>
          </p:cNvSpPr>
          <p:nvPr/>
        </p:nvSpPr>
        <p:spPr>
          <a:xfrm>
            <a:off x="612000" y="4002810"/>
            <a:ext cx="7920000" cy="997429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000" b="1" i="0" u="none" strike="noStrike" cap="none">
                <a:solidFill>
                  <a:schemeClr val="lt1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s-EC" sz="200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¿Cómo realizan la ejecución del gesto técnico del cabeceo los jugadores de alto rendimiento y categorías formativas del Club Deportivo Rumiñahui?</a:t>
            </a:r>
            <a:endParaRPr lang="es-EC" sz="2000" dirty="0">
              <a:solidFill>
                <a:srgbClr val="000000"/>
              </a:solidFill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59" name="Google Shape;224;p34">
            <a:extLst>
              <a:ext uri="{FF2B5EF4-FFF2-40B4-BE49-F238E27FC236}">
                <a16:creationId xmlns:a16="http://schemas.microsoft.com/office/drawing/2014/main" id="{C1B71EAD-97D3-48D7-B567-28BBC134F335}"/>
              </a:ext>
            </a:extLst>
          </p:cNvPr>
          <p:cNvSpPr txBox="1">
            <a:spLocks/>
          </p:cNvSpPr>
          <p:nvPr/>
        </p:nvSpPr>
        <p:spPr>
          <a:xfrm>
            <a:off x="6297814" y="2758307"/>
            <a:ext cx="2520000" cy="864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0" rIns="18287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Subrayada"/>
              <a:buNone/>
              <a:defRPr sz="2000" b="1" i="0" u="none" strike="noStrike" cap="none">
                <a:solidFill>
                  <a:schemeClr val="accent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pPr algn="ctr"/>
            <a:r>
              <a:rPr lang="es-EC" b="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Rendimiento Deportivo</a:t>
            </a:r>
          </a:p>
        </p:txBody>
      </p:sp>
      <p:pic>
        <p:nvPicPr>
          <p:cNvPr id="20486" name="Picture 6" descr="Recesión en el fútbol formativo.">
            <a:extLst>
              <a:ext uri="{FF2B5EF4-FFF2-40B4-BE49-F238E27FC236}">
                <a16:creationId xmlns:a16="http://schemas.microsoft.com/office/drawing/2014/main" id="{DB2BD37B-7E8D-4ECA-8645-F9E578D7A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8" r="10186"/>
          <a:stretch/>
        </p:blipFill>
        <p:spPr bwMode="auto">
          <a:xfrm>
            <a:off x="4793438" y="1101515"/>
            <a:ext cx="1283413" cy="1260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Real Madrid: Los siete goles en la zona 'NoventayRamos' | Marca.com">
            <a:extLst>
              <a:ext uri="{FF2B5EF4-FFF2-40B4-BE49-F238E27FC236}">
                <a16:creationId xmlns:a16="http://schemas.microsoft.com/office/drawing/2014/main" id="{B46AF23E-3E5B-42D6-9AFB-8BE04C46B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4" t="1" r="27441" b="15022"/>
          <a:stretch/>
        </p:blipFill>
        <p:spPr bwMode="auto">
          <a:xfrm>
            <a:off x="3066665" y="1101515"/>
            <a:ext cx="1283412" cy="1260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A399A55-4592-4201-8BDD-BB09D22757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274" t="12976" r="24374" b="14697"/>
          <a:stretch/>
        </p:blipFill>
        <p:spPr>
          <a:xfrm>
            <a:off x="3068946" y="2576803"/>
            <a:ext cx="1283412" cy="1260000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20490" name="Picture 10" descr="El Prebenjamín C Villarreal CF «brilla» en su casaCastellón Base - Tu web  de fútbol base">
            <a:extLst>
              <a:ext uri="{FF2B5EF4-FFF2-40B4-BE49-F238E27FC236}">
                <a16:creationId xmlns:a16="http://schemas.microsoft.com/office/drawing/2014/main" id="{F7465A19-C620-4F0F-9F53-B3147FBCE5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8" r="21776" b="6896"/>
          <a:stretch/>
        </p:blipFill>
        <p:spPr bwMode="auto">
          <a:xfrm>
            <a:off x="4793438" y="2560307"/>
            <a:ext cx="1283412" cy="1260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8499764" y="3158837"/>
            <a:ext cx="422564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528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8548259" y="2964874"/>
            <a:ext cx="422564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2552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8340435" y="3013364"/>
            <a:ext cx="422564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0538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82;p48">
            <a:extLst>
              <a:ext uri="{FF2B5EF4-FFF2-40B4-BE49-F238E27FC236}">
                <a16:creationId xmlns:a16="http://schemas.microsoft.com/office/drawing/2014/main" id="{F6D5661B-E10E-4EA2-8F2F-8DA2D31F3EE0}"/>
              </a:ext>
            </a:extLst>
          </p:cNvPr>
          <p:cNvSpPr txBox="1">
            <a:spLocks/>
          </p:cNvSpPr>
          <p:nvPr/>
        </p:nvSpPr>
        <p:spPr>
          <a:xfrm>
            <a:off x="2412000" y="74195"/>
            <a:ext cx="4320000" cy="576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0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s-EC" sz="2800" dirty="0">
                <a:solidFill>
                  <a:schemeClr val="tx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CONCLUSIONES </a:t>
            </a:r>
          </a:p>
        </p:txBody>
      </p:sp>
      <p:sp>
        <p:nvSpPr>
          <p:cNvPr id="5" name="Google Shape;480;p48">
            <a:extLst>
              <a:ext uri="{FF2B5EF4-FFF2-40B4-BE49-F238E27FC236}">
                <a16:creationId xmlns:a16="http://schemas.microsoft.com/office/drawing/2014/main" id="{F1373A3B-D152-47D2-B7FF-0A183BAC80AE}"/>
              </a:ext>
            </a:extLst>
          </p:cNvPr>
          <p:cNvSpPr txBox="1"/>
          <p:nvPr/>
        </p:nvSpPr>
        <p:spPr>
          <a:xfrm>
            <a:off x="72000" y="726520"/>
            <a:ext cx="9000000" cy="4320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Clr>
                <a:schemeClr val="bg2"/>
              </a:buClr>
              <a:buSzPct val="160000"/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Los ángulos de flexión de la rodilla derecha y ángulo de flexión corporal en las diferentes fases de ejecución del cabeceo, presentan una diferencia que va de 1 a 9 grados de amplitud entre los promedios del grupo de jugadores de alto rendimiento y categorías formativas. </a:t>
            </a:r>
            <a:endParaRPr lang="es-ES" sz="1600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285750" indent="-285750">
              <a:buClr>
                <a:schemeClr val="bg2"/>
              </a:buClr>
              <a:buSzPct val="160000"/>
              <a:buFont typeface="Arial" panose="020B0604020202020204" pitchFamily="34" charset="0"/>
              <a:buChar char="•"/>
            </a:pPr>
            <a:endParaRPr lang="es-EC" sz="1600" dirty="0" smtClean="0">
              <a:solidFill>
                <a:srgbClr val="000000"/>
              </a:solidFill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bg2"/>
              </a:buClr>
              <a:buSzPct val="160000"/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Las </a:t>
            </a:r>
            <a:r>
              <a:rPr lang="es-ES" sz="160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distancias del suelo al centro de masa y del suelo a la punta del pie derecho en la fase de vuelo del cabeceo, presentan una diferencia de 8 y 22 cm. respectivamente entre los promedios del grupo de jugadores de alto rendimiento y categorías formativas. </a:t>
            </a:r>
            <a:endParaRPr lang="es-ES" sz="1600" dirty="0" smtClean="0">
              <a:solidFill>
                <a:srgbClr val="000000"/>
              </a:solidFill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285750" indent="-285750">
              <a:buClr>
                <a:schemeClr val="bg2"/>
              </a:buClr>
              <a:buSzPct val="160000"/>
              <a:buFont typeface="Arial" panose="020B0604020202020204" pitchFamily="34" charset="0"/>
              <a:buChar char="•"/>
            </a:pPr>
            <a:endParaRPr lang="es-ES" sz="1600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285750" indent="-285750">
              <a:buClr>
                <a:schemeClr val="bg2"/>
              </a:buClr>
              <a:buSzPct val="160000"/>
              <a:buFont typeface="Arial" panose="020B0604020202020204" pitchFamily="34" charset="0"/>
              <a:buChar char="•"/>
            </a:pPr>
            <a:r>
              <a:rPr lang="es-EC" sz="1600" dirty="0" smtClean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Mediante </a:t>
            </a:r>
            <a:r>
              <a:rPr lang="es-EC" sz="160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la utilización de la prueba U de Mann-Whitney se llega a la conclusión de que no se rechaza la hipótesis nula ya que el grado de significancia es mayor a 0,050 a excepción de la variable medible (distancia del suelo a punta del pie derecho) la cual presenta un grado de significancia de 0,022 rechazando la hipótesis </a:t>
            </a:r>
            <a:r>
              <a:rPr lang="es-EC" sz="1600" dirty="0" smtClean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nula</a:t>
            </a:r>
          </a:p>
          <a:p>
            <a:pPr marL="285750" indent="-285750">
              <a:buClr>
                <a:schemeClr val="bg2"/>
              </a:buClr>
              <a:buSzPct val="160000"/>
              <a:buFont typeface="Arial" panose="020B0604020202020204" pitchFamily="34" charset="0"/>
              <a:buChar char="•"/>
            </a:pPr>
            <a:endParaRPr lang="es-EC" sz="1600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285750" indent="-285750">
              <a:buClr>
                <a:schemeClr val="bg2"/>
              </a:buClr>
              <a:buSzPct val="160000"/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Conocer </a:t>
            </a:r>
            <a:r>
              <a:rPr lang="es-ES" sz="160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la ubicación postural que tiene el jugador en cada una de las fases del cabeceo permite identificar la eficacia de la ejecución del gesto técnico mencionado favoreciendo a mejorar su rendimiento deportivo. </a:t>
            </a:r>
            <a:endParaRPr lang="es-EC" sz="1600" dirty="0">
              <a:solidFill>
                <a:srgbClr val="000000"/>
              </a:solidFill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46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82;p48">
            <a:extLst>
              <a:ext uri="{FF2B5EF4-FFF2-40B4-BE49-F238E27FC236}">
                <a16:creationId xmlns:a16="http://schemas.microsoft.com/office/drawing/2014/main" id="{3F44EA5A-3561-41F6-BE53-FFF594B24635}"/>
              </a:ext>
            </a:extLst>
          </p:cNvPr>
          <p:cNvSpPr txBox="1">
            <a:spLocks/>
          </p:cNvSpPr>
          <p:nvPr/>
        </p:nvSpPr>
        <p:spPr>
          <a:xfrm>
            <a:off x="2412000" y="79492"/>
            <a:ext cx="4320000" cy="576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0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s-EC" sz="2800" dirty="0">
                <a:solidFill>
                  <a:schemeClr val="tx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RECOMENDACIONES</a:t>
            </a:r>
            <a:r>
              <a:rPr lang="es-EC" sz="2400" dirty="0">
                <a:solidFill>
                  <a:schemeClr val="tx1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3" name="Google Shape;480;p48">
            <a:extLst>
              <a:ext uri="{FF2B5EF4-FFF2-40B4-BE49-F238E27FC236}">
                <a16:creationId xmlns:a16="http://schemas.microsoft.com/office/drawing/2014/main" id="{9FBA256A-0261-42B7-B696-539EA13FC357}"/>
              </a:ext>
            </a:extLst>
          </p:cNvPr>
          <p:cNvSpPr txBox="1"/>
          <p:nvPr/>
        </p:nvSpPr>
        <p:spPr>
          <a:xfrm>
            <a:off x="72000" y="747176"/>
            <a:ext cx="9000000" cy="4320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Clr>
                <a:schemeClr val="bg2"/>
              </a:buClr>
              <a:buSzPct val="160000"/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Se recomienda la utilización adecuada de software de análisis de movimiento y programas estadísticos ya que estos generan datos confiables y facilitan el desarrollo de información de índole científico dentro del ámbito de investigación deportiva. </a:t>
            </a:r>
          </a:p>
          <a:p>
            <a:pPr marL="285750" indent="-285750">
              <a:buClr>
                <a:schemeClr val="bg2"/>
              </a:buClr>
              <a:buSzPct val="160000"/>
              <a:buFont typeface="Arial" panose="020B0604020202020204" pitchFamily="34" charset="0"/>
              <a:buChar char="•"/>
            </a:pPr>
            <a:endParaRPr lang="es-ES" sz="1600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285750" indent="-285750">
              <a:buClr>
                <a:schemeClr val="bg2"/>
              </a:buClr>
              <a:buSzPct val="160000"/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Se recomienda el trabajo de fortalecimiento del tren inferior buscando que la distancia que se genera entre el suelo y puntas de pie al realizar el cabeceo sea amplia, tomando en cuenta las etapas de formación existentes en el deporte y así favorecer a su rendimiento deportivo. </a:t>
            </a:r>
          </a:p>
          <a:p>
            <a:pPr marL="285750" indent="-285750">
              <a:buClr>
                <a:schemeClr val="bg2"/>
              </a:buClr>
              <a:buSzPct val="160000"/>
              <a:buFont typeface="Arial" panose="020B0604020202020204" pitchFamily="34" charset="0"/>
              <a:buChar char="•"/>
            </a:pPr>
            <a:endParaRPr lang="es-ES" sz="1600" dirty="0"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285750" indent="-285750">
              <a:buClr>
                <a:schemeClr val="bg2"/>
              </a:buClr>
              <a:buSzPct val="160000"/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Se recomienda introducir en el entrenamiento explicaciones metodológicas y trabajos que se direccionen a mejorar cada una de las fases del cabeceo buscando que los deportistas adquieran un mejor dominio técnico para obtener logros deportivos. </a:t>
            </a:r>
          </a:p>
          <a:p>
            <a:pPr marL="285750" indent="-285750">
              <a:buClr>
                <a:schemeClr val="bg2"/>
              </a:buClr>
              <a:buSzPct val="160000"/>
              <a:buFont typeface="Arial" panose="020B0604020202020204" pitchFamily="34" charset="0"/>
              <a:buChar char="•"/>
            </a:pPr>
            <a:endParaRPr lang="es-EC" sz="1600" dirty="0">
              <a:solidFill>
                <a:srgbClr val="000000"/>
              </a:solidFill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bg2"/>
              </a:buClr>
              <a:buSzPct val="160000"/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Se recomienda la realización de estudios similares analizando otros gestos técnicos del fútbol, buscando encontrar las diferencias existentes entre jugadores de alto rendimiento y de categorías formativas en los diferentes clubes profesionales del país. </a:t>
            </a:r>
            <a:endParaRPr lang="es-EC" sz="1600" dirty="0">
              <a:solidFill>
                <a:srgbClr val="000000"/>
              </a:solidFill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66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/>
          <p:nvPr/>
        </p:nvSpPr>
        <p:spPr>
          <a:xfrm>
            <a:off x="825960" y="1521994"/>
            <a:ext cx="4487314" cy="2832518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s-EC" sz="1800" dirty="0">
                <a:solidFill>
                  <a:srgbClr val="202124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Analizar la ejecución del cabeceo realizado por un grupo de jugadores de alto rendimiento y otro de categorías formativas sub 16 y sub 18 del Club Deportivo Rumiñahui, mediante un estudio biomecánico y </a:t>
            </a:r>
            <a:r>
              <a:rPr lang="es-EC" sz="1800" dirty="0" smtClean="0">
                <a:solidFill>
                  <a:srgbClr val="202124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estadístico </a:t>
            </a:r>
            <a:r>
              <a:rPr lang="es-EC" sz="1800" dirty="0">
                <a:solidFill>
                  <a:srgbClr val="202124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para identificar si existen diferencias significativas entre los grupos</a:t>
            </a:r>
            <a:r>
              <a:rPr lang="es-EC" sz="1800" dirty="0" smtClean="0">
                <a:solidFill>
                  <a:srgbClr val="202124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.</a:t>
            </a:r>
            <a:endParaRPr lang="es-EC" sz="1800" dirty="0">
              <a:solidFill>
                <a:srgbClr val="000000"/>
              </a:solidFill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grpSp>
        <p:nvGrpSpPr>
          <p:cNvPr id="37" name="Google Shape;9324;p66">
            <a:extLst>
              <a:ext uri="{FF2B5EF4-FFF2-40B4-BE49-F238E27FC236}">
                <a16:creationId xmlns:a16="http://schemas.microsoft.com/office/drawing/2014/main" id="{F27A70DC-42AE-467A-9C21-C0D690B2020A}"/>
              </a:ext>
            </a:extLst>
          </p:cNvPr>
          <p:cNvGrpSpPr/>
          <p:nvPr/>
        </p:nvGrpSpPr>
        <p:grpSpPr>
          <a:xfrm>
            <a:off x="6728555" y="1637037"/>
            <a:ext cx="684177" cy="538612"/>
            <a:chOff x="5216456" y="3725484"/>
            <a:chExt cx="356196" cy="265631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38" name="Google Shape;9325;p66">
              <a:extLst>
                <a:ext uri="{FF2B5EF4-FFF2-40B4-BE49-F238E27FC236}">
                  <a16:creationId xmlns:a16="http://schemas.microsoft.com/office/drawing/2014/main" id="{B51545AD-EF20-4D89-9368-B78496902B40}"/>
                </a:ext>
              </a:extLst>
            </p:cNvPr>
            <p:cNvSpPr/>
            <p:nvPr/>
          </p:nvSpPr>
          <p:spPr>
            <a:xfrm>
              <a:off x="5216456" y="3814335"/>
              <a:ext cx="296465" cy="176780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9326;p66">
              <a:extLst>
                <a:ext uri="{FF2B5EF4-FFF2-40B4-BE49-F238E27FC236}">
                  <a16:creationId xmlns:a16="http://schemas.microsoft.com/office/drawing/2014/main" id="{8E0AEA22-5ABC-4DCE-B007-2DAAC04C53FB}"/>
                </a:ext>
              </a:extLst>
            </p:cNvPr>
            <p:cNvSpPr/>
            <p:nvPr/>
          </p:nvSpPr>
          <p:spPr>
            <a:xfrm>
              <a:off x="5304925" y="3725484"/>
              <a:ext cx="267726" cy="170715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" name="Google Shape;11349;p69">
            <a:extLst>
              <a:ext uri="{FF2B5EF4-FFF2-40B4-BE49-F238E27FC236}">
                <a16:creationId xmlns:a16="http://schemas.microsoft.com/office/drawing/2014/main" id="{16400535-2AFF-4332-94FC-499E94BE5E87}"/>
              </a:ext>
            </a:extLst>
          </p:cNvPr>
          <p:cNvGrpSpPr/>
          <p:nvPr/>
        </p:nvGrpSpPr>
        <p:grpSpPr>
          <a:xfrm>
            <a:off x="5745317" y="951750"/>
            <a:ext cx="2520000" cy="3240000"/>
            <a:chOff x="2662883" y="1513044"/>
            <a:chExt cx="322915" cy="348543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27" name="Google Shape;11350;p69">
              <a:extLst>
                <a:ext uri="{FF2B5EF4-FFF2-40B4-BE49-F238E27FC236}">
                  <a16:creationId xmlns:a16="http://schemas.microsoft.com/office/drawing/2014/main" id="{60CB895F-F7FD-47AD-A5BA-80E01E561B47}"/>
                </a:ext>
              </a:extLst>
            </p:cNvPr>
            <p:cNvSpPr/>
            <p:nvPr/>
          </p:nvSpPr>
          <p:spPr>
            <a:xfrm>
              <a:off x="2662883" y="1513044"/>
              <a:ext cx="260663" cy="348543"/>
            </a:xfrm>
            <a:custGeom>
              <a:avLst/>
              <a:gdLst/>
              <a:ahLst/>
              <a:cxnLst/>
              <a:rect l="l" t="t" r="r" b="b"/>
              <a:pathLst>
                <a:path w="8228" h="11002" extrusionOk="0">
                  <a:moveTo>
                    <a:pt x="5692" y="0"/>
                  </a:moveTo>
                  <a:cubicBezTo>
                    <a:pt x="5597" y="0"/>
                    <a:pt x="5525" y="72"/>
                    <a:pt x="5525" y="167"/>
                  </a:cubicBezTo>
                  <a:cubicBezTo>
                    <a:pt x="5525" y="250"/>
                    <a:pt x="5597" y="322"/>
                    <a:pt x="5692" y="322"/>
                  </a:cubicBezTo>
                  <a:lnTo>
                    <a:pt x="7907" y="322"/>
                  </a:lnTo>
                  <a:lnTo>
                    <a:pt x="7907" y="10668"/>
                  </a:lnTo>
                  <a:lnTo>
                    <a:pt x="334" y="10668"/>
                  </a:lnTo>
                  <a:lnTo>
                    <a:pt x="334" y="9406"/>
                  </a:lnTo>
                  <a:cubicBezTo>
                    <a:pt x="334" y="9311"/>
                    <a:pt x="251" y="9240"/>
                    <a:pt x="167" y="9240"/>
                  </a:cubicBezTo>
                  <a:cubicBezTo>
                    <a:pt x="72" y="9240"/>
                    <a:pt x="1" y="9311"/>
                    <a:pt x="1" y="9406"/>
                  </a:cubicBezTo>
                  <a:lnTo>
                    <a:pt x="1" y="10835"/>
                  </a:lnTo>
                  <a:cubicBezTo>
                    <a:pt x="1" y="10918"/>
                    <a:pt x="72" y="11002"/>
                    <a:pt x="167" y="11002"/>
                  </a:cubicBezTo>
                  <a:lnTo>
                    <a:pt x="8049" y="11002"/>
                  </a:lnTo>
                  <a:cubicBezTo>
                    <a:pt x="8145" y="11002"/>
                    <a:pt x="8216" y="10918"/>
                    <a:pt x="8216" y="10835"/>
                  </a:cubicBezTo>
                  <a:lnTo>
                    <a:pt x="8216" y="179"/>
                  </a:lnTo>
                  <a:cubicBezTo>
                    <a:pt x="8228" y="60"/>
                    <a:pt x="8157" y="0"/>
                    <a:pt x="8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11351;p69">
              <a:extLst>
                <a:ext uri="{FF2B5EF4-FFF2-40B4-BE49-F238E27FC236}">
                  <a16:creationId xmlns:a16="http://schemas.microsoft.com/office/drawing/2014/main" id="{D02BFF04-70EE-4973-94FB-A6A1ED31DBA3}"/>
                </a:ext>
              </a:extLst>
            </p:cNvPr>
            <p:cNvSpPr/>
            <p:nvPr/>
          </p:nvSpPr>
          <p:spPr>
            <a:xfrm>
              <a:off x="2663264" y="1513044"/>
              <a:ext cx="165243" cy="282554"/>
            </a:xfrm>
            <a:custGeom>
              <a:avLst/>
              <a:gdLst/>
              <a:ahLst/>
              <a:cxnLst/>
              <a:rect l="l" t="t" r="r" b="b"/>
              <a:pathLst>
                <a:path w="5216" h="8919" extrusionOk="0">
                  <a:moveTo>
                    <a:pt x="2358" y="548"/>
                  </a:moveTo>
                  <a:lnTo>
                    <a:pt x="2358" y="2346"/>
                  </a:lnTo>
                  <a:lnTo>
                    <a:pt x="560" y="2346"/>
                  </a:lnTo>
                  <a:lnTo>
                    <a:pt x="2358" y="548"/>
                  </a:lnTo>
                  <a:close/>
                  <a:moveTo>
                    <a:pt x="2537" y="0"/>
                  </a:moveTo>
                  <a:cubicBezTo>
                    <a:pt x="2418" y="0"/>
                    <a:pt x="2299" y="167"/>
                    <a:pt x="2227" y="238"/>
                  </a:cubicBezTo>
                  <a:lnTo>
                    <a:pt x="108" y="2346"/>
                  </a:lnTo>
                  <a:cubicBezTo>
                    <a:pt x="60" y="2393"/>
                    <a:pt x="1" y="2441"/>
                    <a:pt x="1" y="2513"/>
                  </a:cubicBezTo>
                  <a:lnTo>
                    <a:pt x="1" y="8751"/>
                  </a:lnTo>
                  <a:cubicBezTo>
                    <a:pt x="1" y="8835"/>
                    <a:pt x="72" y="8918"/>
                    <a:pt x="167" y="8918"/>
                  </a:cubicBezTo>
                  <a:cubicBezTo>
                    <a:pt x="263" y="8918"/>
                    <a:pt x="334" y="8835"/>
                    <a:pt x="334" y="8751"/>
                  </a:cubicBezTo>
                  <a:lnTo>
                    <a:pt x="334" y="2667"/>
                  </a:lnTo>
                  <a:lnTo>
                    <a:pt x="2525" y="2667"/>
                  </a:lnTo>
                  <a:cubicBezTo>
                    <a:pt x="2608" y="2667"/>
                    <a:pt x="2680" y="2584"/>
                    <a:pt x="2680" y="2501"/>
                  </a:cubicBezTo>
                  <a:lnTo>
                    <a:pt x="2680" y="310"/>
                  </a:lnTo>
                  <a:lnTo>
                    <a:pt x="5049" y="310"/>
                  </a:lnTo>
                  <a:cubicBezTo>
                    <a:pt x="5144" y="310"/>
                    <a:pt x="5216" y="238"/>
                    <a:pt x="5216" y="143"/>
                  </a:cubicBezTo>
                  <a:cubicBezTo>
                    <a:pt x="5216" y="60"/>
                    <a:pt x="5132" y="0"/>
                    <a:pt x="5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11352;p69">
              <a:extLst>
                <a:ext uri="{FF2B5EF4-FFF2-40B4-BE49-F238E27FC236}">
                  <a16:creationId xmlns:a16="http://schemas.microsoft.com/office/drawing/2014/main" id="{529AEEEA-71B4-4921-A40E-9AB3E42E7F59}"/>
                </a:ext>
              </a:extLst>
            </p:cNvPr>
            <p:cNvSpPr/>
            <p:nvPr/>
          </p:nvSpPr>
          <p:spPr>
            <a:xfrm>
              <a:off x="2717596" y="174763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3"/>
                    <a:pt x="4810" y="168"/>
                  </a:cubicBezTo>
                  <a:cubicBezTo>
                    <a:pt x="4798" y="84"/>
                    <a:pt x="4739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11353;p69">
              <a:extLst>
                <a:ext uri="{FF2B5EF4-FFF2-40B4-BE49-F238E27FC236}">
                  <a16:creationId xmlns:a16="http://schemas.microsoft.com/office/drawing/2014/main" id="{2C9EFA94-F55F-453C-B319-FE28D22E231E}"/>
                </a:ext>
              </a:extLst>
            </p:cNvPr>
            <p:cNvSpPr/>
            <p:nvPr/>
          </p:nvSpPr>
          <p:spPr>
            <a:xfrm>
              <a:off x="2788876" y="1809886"/>
              <a:ext cx="81132" cy="10581"/>
            </a:xfrm>
            <a:custGeom>
              <a:avLst/>
              <a:gdLst/>
              <a:ahLst/>
              <a:cxnLst/>
              <a:rect l="l" t="t" r="r" b="b"/>
              <a:pathLst>
                <a:path w="256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394" y="334"/>
                  </a:lnTo>
                  <a:cubicBezTo>
                    <a:pt x="2489" y="334"/>
                    <a:pt x="2560" y="262"/>
                    <a:pt x="2560" y="167"/>
                  </a:cubicBezTo>
                  <a:cubicBezTo>
                    <a:pt x="2560" y="84"/>
                    <a:pt x="2489" y="1"/>
                    <a:pt x="2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11354;p69">
              <a:extLst>
                <a:ext uri="{FF2B5EF4-FFF2-40B4-BE49-F238E27FC236}">
                  <a16:creationId xmlns:a16="http://schemas.microsoft.com/office/drawing/2014/main" id="{2F15E852-D048-4637-8345-410AB1155D40}"/>
                </a:ext>
              </a:extLst>
            </p:cNvPr>
            <p:cNvSpPr/>
            <p:nvPr/>
          </p:nvSpPr>
          <p:spPr>
            <a:xfrm>
              <a:off x="2717596" y="1722385"/>
              <a:ext cx="152412" cy="10201"/>
            </a:xfrm>
            <a:custGeom>
              <a:avLst/>
              <a:gdLst/>
              <a:ahLst/>
              <a:cxnLst/>
              <a:rect l="l" t="t" r="r" b="b"/>
              <a:pathLst>
                <a:path w="4811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644" y="322"/>
                  </a:lnTo>
                  <a:cubicBezTo>
                    <a:pt x="4739" y="322"/>
                    <a:pt x="4810" y="250"/>
                    <a:pt x="4810" y="167"/>
                  </a:cubicBezTo>
                  <a:cubicBezTo>
                    <a:pt x="4798" y="60"/>
                    <a:pt x="4739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1355;p69">
              <a:extLst>
                <a:ext uri="{FF2B5EF4-FFF2-40B4-BE49-F238E27FC236}">
                  <a16:creationId xmlns:a16="http://schemas.microsoft.com/office/drawing/2014/main" id="{4EBB59FC-9B70-40D9-91F8-612BEEAB4A72}"/>
                </a:ext>
              </a:extLst>
            </p:cNvPr>
            <p:cNvSpPr/>
            <p:nvPr/>
          </p:nvSpPr>
          <p:spPr>
            <a:xfrm>
              <a:off x="2717596" y="169634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51"/>
                    <a:pt x="4810" y="167"/>
                  </a:cubicBezTo>
                  <a:cubicBezTo>
                    <a:pt x="4798" y="72"/>
                    <a:pt x="4739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11356;p69">
              <a:extLst>
                <a:ext uri="{FF2B5EF4-FFF2-40B4-BE49-F238E27FC236}">
                  <a16:creationId xmlns:a16="http://schemas.microsoft.com/office/drawing/2014/main" id="{21DE125B-62E8-40F2-98A1-79967C5309BD}"/>
                </a:ext>
              </a:extLst>
            </p:cNvPr>
            <p:cNvSpPr/>
            <p:nvPr/>
          </p:nvSpPr>
          <p:spPr>
            <a:xfrm>
              <a:off x="2717596" y="1670335"/>
              <a:ext cx="152412" cy="10581"/>
            </a:xfrm>
            <a:custGeom>
              <a:avLst/>
              <a:gdLst/>
              <a:ahLst/>
              <a:cxnLst/>
              <a:rect l="l" t="t" r="r" b="b"/>
              <a:pathLst>
                <a:path w="4811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2"/>
                    <a:pt x="4810" y="167"/>
                  </a:cubicBezTo>
                  <a:cubicBezTo>
                    <a:pt x="4810" y="84"/>
                    <a:pt x="4739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1359;p69">
              <a:extLst>
                <a:ext uri="{FF2B5EF4-FFF2-40B4-BE49-F238E27FC236}">
                  <a16:creationId xmlns:a16="http://schemas.microsoft.com/office/drawing/2014/main" id="{BBE51ADB-5549-4997-938D-B37D90858A67}"/>
                </a:ext>
              </a:extLst>
            </p:cNvPr>
            <p:cNvSpPr/>
            <p:nvPr/>
          </p:nvSpPr>
          <p:spPr>
            <a:xfrm>
              <a:off x="2943537" y="1513044"/>
              <a:ext cx="42261" cy="347783"/>
            </a:xfrm>
            <a:custGeom>
              <a:avLst/>
              <a:gdLst/>
              <a:ahLst/>
              <a:cxnLst/>
              <a:rect l="l" t="t" r="r" b="b"/>
              <a:pathLst>
                <a:path w="1334" h="10978" extrusionOk="0">
                  <a:moveTo>
                    <a:pt x="667" y="310"/>
                  </a:moveTo>
                  <a:cubicBezTo>
                    <a:pt x="857" y="310"/>
                    <a:pt x="1012" y="477"/>
                    <a:pt x="1012" y="655"/>
                  </a:cubicBezTo>
                  <a:lnTo>
                    <a:pt x="1012" y="1477"/>
                  </a:lnTo>
                  <a:lnTo>
                    <a:pt x="321" y="1477"/>
                  </a:lnTo>
                  <a:lnTo>
                    <a:pt x="321" y="655"/>
                  </a:lnTo>
                  <a:cubicBezTo>
                    <a:pt x="321" y="465"/>
                    <a:pt x="488" y="310"/>
                    <a:pt x="667" y="310"/>
                  </a:cubicBezTo>
                  <a:close/>
                  <a:moveTo>
                    <a:pt x="1024" y="1798"/>
                  </a:moveTo>
                  <a:lnTo>
                    <a:pt x="1024" y="2453"/>
                  </a:lnTo>
                  <a:lnTo>
                    <a:pt x="321" y="2453"/>
                  </a:lnTo>
                  <a:lnTo>
                    <a:pt x="321" y="1798"/>
                  </a:lnTo>
                  <a:close/>
                  <a:moveTo>
                    <a:pt x="964" y="9597"/>
                  </a:moveTo>
                  <a:lnTo>
                    <a:pt x="833" y="10525"/>
                  </a:lnTo>
                  <a:cubicBezTo>
                    <a:pt x="810" y="10597"/>
                    <a:pt x="750" y="10656"/>
                    <a:pt x="679" y="10656"/>
                  </a:cubicBezTo>
                  <a:cubicBezTo>
                    <a:pt x="607" y="10656"/>
                    <a:pt x="536" y="10597"/>
                    <a:pt x="536" y="10525"/>
                  </a:cubicBezTo>
                  <a:lnTo>
                    <a:pt x="417" y="9597"/>
                  </a:lnTo>
                  <a:close/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1631"/>
                  </a:lnTo>
                  <a:lnTo>
                    <a:pt x="0" y="2822"/>
                  </a:lnTo>
                  <a:lnTo>
                    <a:pt x="0" y="4810"/>
                  </a:lnTo>
                  <a:cubicBezTo>
                    <a:pt x="0" y="4894"/>
                    <a:pt x="71" y="4965"/>
                    <a:pt x="167" y="4965"/>
                  </a:cubicBezTo>
                  <a:cubicBezTo>
                    <a:pt x="250" y="4965"/>
                    <a:pt x="321" y="4894"/>
                    <a:pt x="321" y="4810"/>
                  </a:cubicBezTo>
                  <a:lnTo>
                    <a:pt x="321" y="2763"/>
                  </a:lnTo>
                  <a:lnTo>
                    <a:pt x="1024" y="2763"/>
                  </a:lnTo>
                  <a:lnTo>
                    <a:pt x="1024" y="9275"/>
                  </a:lnTo>
                  <a:lnTo>
                    <a:pt x="321" y="9275"/>
                  </a:lnTo>
                  <a:lnTo>
                    <a:pt x="321" y="5430"/>
                  </a:lnTo>
                  <a:cubicBezTo>
                    <a:pt x="321" y="5346"/>
                    <a:pt x="250" y="5263"/>
                    <a:pt x="167" y="5263"/>
                  </a:cubicBezTo>
                  <a:cubicBezTo>
                    <a:pt x="71" y="5263"/>
                    <a:pt x="0" y="5346"/>
                    <a:pt x="0" y="5430"/>
                  </a:cubicBezTo>
                  <a:lnTo>
                    <a:pt x="0" y="9430"/>
                  </a:lnTo>
                  <a:cubicBezTo>
                    <a:pt x="0" y="9490"/>
                    <a:pt x="24" y="9537"/>
                    <a:pt x="60" y="9561"/>
                  </a:cubicBezTo>
                  <a:lnTo>
                    <a:pt x="191" y="10561"/>
                  </a:lnTo>
                  <a:cubicBezTo>
                    <a:pt x="226" y="10799"/>
                    <a:pt x="429" y="10978"/>
                    <a:pt x="667" y="10978"/>
                  </a:cubicBezTo>
                  <a:cubicBezTo>
                    <a:pt x="905" y="10978"/>
                    <a:pt x="1119" y="10799"/>
                    <a:pt x="1143" y="10561"/>
                  </a:cubicBezTo>
                  <a:lnTo>
                    <a:pt x="1274" y="9561"/>
                  </a:lnTo>
                  <a:cubicBezTo>
                    <a:pt x="1322" y="9537"/>
                    <a:pt x="1334" y="9490"/>
                    <a:pt x="1334" y="9430"/>
                  </a:cubicBezTo>
                  <a:lnTo>
                    <a:pt x="1334" y="2822"/>
                  </a:lnTo>
                  <a:lnTo>
                    <a:pt x="1334" y="1631"/>
                  </a:lnTo>
                  <a:lnTo>
                    <a:pt x="1334" y="667"/>
                  </a:lnTo>
                  <a:cubicBezTo>
                    <a:pt x="1334" y="298"/>
                    <a:pt x="1036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6" name="Título 2">
            <a:extLst>
              <a:ext uri="{FF2B5EF4-FFF2-40B4-BE49-F238E27FC236}">
                <a16:creationId xmlns:a16="http://schemas.microsoft.com/office/drawing/2014/main" id="{F785E629-E3CE-4F63-BB26-43AFDFC0A9E3}"/>
              </a:ext>
            </a:extLst>
          </p:cNvPr>
          <p:cNvSpPr txBox="1">
            <a:spLocks/>
          </p:cNvSpPr>
          <p:nvPr/>
        </p:nvSpPr>
        <p:spPr>
          <a:xfrm>
            <a:off x="1899617" y="733585"/>
            <a:ext cx="2340000" cy="576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 Subrayada"/>
              <a:buNone/>
              <a:defRPr sz="3500" b="1" i="0" u="none" strike="noStrike" cap="none">
                <a:solidFill>
                  <a:schemeClr val="dk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exend Exa"/>
              <a:buNone/>
              <a:defRPr sz="3000" b="1" i="0" u="none" strike="noStrike" cap="none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s-EC" sz="2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OBJETIVO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9598;p67">
            <a:extLst>
              <a:ext uri="{FF2B5EF4-FFF2-40B4-BE49-F238E27FC236}">
                <a16:creationId xmlns:a16="http://schemas.microsoft.com/office/drawing/2014/main" id="{2AEB3C6C-23D6-4552-BFCA-2A06196C9B3E}"/>
              </a:ext>
            </a:extLst>
          </p:cNvPr>
          <p:cNvGrpSpPr/>
          <p:nvPr/>
        </p:nvGrpSpPr>
        <p:grpSpPr>
          <a:xfrm>
            <a:off x="6315491" y="951750"/>
            <a:ext cx="2520000" cy="3240000"/>
            <a:chOff x="1333682" y="3344330"/>
            <a:chExt cx="271213" cy="383088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8" name="Google Shape;9599;p67">
              <a:extLst>
                <a:ext uri="{FF2B5EF4-FFF2-40B4-BE49-F238E27FC236}">
                  <a16:creationId xmlns:a16="http://schemas.microsoft.com/office/drawing/2014/main" id="{8931EFB9-63F2-419D-9867-7FF8590A6C4B}"/>
                </a:ext>
              </a:extLst>
            </p:cNvPr>
            <p:cNvSpPr/>
            <p:nvPr/>
          </p:nvSpPr>
          <p:spPr>
            <a:xfrm>
              <a:off x="1334065" y="3377332"/>
              <a:ext cx="270831" cy="350086"/>
            </a:xfrm>
            <a:custGeom>
              <a:avLst/>
              <a:gdLst/>
              <a:ahLst/>
              <a:cxnLst/>
              <a:rect l="l" t="t" r="r" b="b"/>
              <a:pathLst>
                <a:path w="8502" h="10990" extrusionOk="0">
                  <a:moveTo>
                    <a:pt x="6502" y="0"/>
                  </a:moveTo>
                  <a:cubicBezTo>
                    <a:pt x="6406" y="0"/>
                    <a:pt x="6323" y="84"/>
                    <a:pt x="6323" y="191"/>
                  </a:cubicBezTo>
                  <a:cubicBezTo>
                    <a:pt x="6323" y="286"/>
                    <a:pt x="6406" y="369"/>
                    <a:pt x="6502" y="369"/>
                  </a:cubicBezTo>
                  <a:lnTo>
                    <a:pt x="7276" y="369"/>
                  </a:lnTo>
                  <a:cubicBezTo>
                    <a:pt x="7383" y="369"/>
                    <a:pt x="7454" y="441"/>
                    <a:pt x="7454" y="548"/>
                  </a:cubicBezTo>
                  <a:lnTo>
                    <a:pt x="7454" y="9490"/>
                  </a:lnTo>
                  <a:cubicBezTo>
                    <a:pt x="7454" y="9597"/>
                    <a:pt x="7383" y="9668"/>
                    <a:pt x="7276" y="9668"/>
                  </a:cubicBezTo>
                  <a:lnTo>
                    <a:pt x="537" y="9668"/>
                  </a:lnTo>
                  <a:cubicBezTo>
                    <a:pt x="429" y="9668"/>
                    <a:pt x="358" y="9597"/>
                    <a:pt x="358" y="9490"/>
                  </a:cubicBezTo>
                  <a:lnTo>
                    <a:pt x="358" y="8775"/>
                  </a:lnTo>
                  <a:cubicBezTo>
                    <a:pt x="358" y="8668"/>
                    <a:pt x="287" y="8597"/>
                    <a:pt x="179" y="8597"/>
                  </a:cubicBezTo>
                  <a:cubicBezTo>
                    <a:pt x="72" y="8597"/>
                    <a:pt x="1" y="8668"/>
                    <a:pt x="1" y="8775"/>
                  </a:cubicBezTo>
                  <a:lnTo>
                    <a:pt x="1" y="9490"/>
                  </a:lnTo>
                  <a:cubicBezTo>
                    <a:pt x="1" y="9787"/>
                    <a:pt x="239" y="10013"/>
                    <a:pt x="525" y="10013"/>
                  </a:cubicBezTo>
                  <a:lnTo>
                    <a:pt x="703" y="10013"/>
                  </a:lnTo>
                  <a:lnTo>
                    <a:pt x="703" y="10466"/>
                  </a:lnTo>
                  <a:cubicBezTo>
                    <a:pt x="703" y="10763"/>
                    <a:pt x="941" y="10990"/>
                    <a:pt x="1227" y="10990"/>
                  </a:cubicBezTo>
                  <a:lnTo>
                    <a:pt x="7966" y="10990"/>
                  </a:lnTo>
                  <a:cubicBezTo>
                    <a:pt x="8264" y="10990"/>
                    <a:pt x="8490" y="10752"/>
                    <a:pt x="8490" y="10466"/>
                  </a:cubicBezTo>
                  <a:lnTo>
                    <a:pt x="8490" y="10252"/>
                  </a:lnTo>
                  <a:cubicBezTo>
                    <a:pt x="8490" y="10144"/>
                    <a:pt x="8407" y="10073"/>
                    <a:pt x="8311" y="10073"/>
                  </a:cubicBezTo>
                  <a:cubicBezTo>
                    <a:pt x="8204" y="10073"/>
                    <a:pt x="8133" y="10144"/>
                    <a:pt x="8133" y="10252"/>
                  </a:cubicBezTo>
                  <a:lnTo>
                    <a:pt x="8133" y="10466"/>
                  </a:lnTo>
                  <a:cubicBezTo>
                    <a:pt x="8133" y="10573"/>
                    <a:pt x="8049" y="10644"/>
                    <a:pt x="7954" y="10644"/>
                  </a:cubicBezTo>
                  <a:lnTo>
                    <a:pt x="1203" y="10644"/>
                  </a:lnTo>
                  <a:cubicBezTo>
                    <a:pt x="1108" y="10644"/>
                    <a:pt x="1025" y="10573"/>
                    <a:pt x="1025" y="10466"/>
                  </a:cubicBezTo>
                  <a:lnTo>
                    <a:pt x="1025" y="10013"/>
                  </a:lnTo>
                  <a:lnTo>
                    <a:pt x="7264" y="10013"/>
                  </a:lnTo>
                  <a:cubicBezTo>
                    <a:pt x="7561" y="10013"/>
                    <a:pt x="7788" y="9775"/>
                    <a:pt x="7788" y="9490"/>
                  </a:cubicBezTo>
                  <a:lnTo>
                    <a:pt x="7788" y="1358"/>
                  </a:lnTo>
                  <a:lnTo>
                    <a:pt x="7966" y="1358"/>
                  </a:lnTo>
                  <a:cubicBezTo>
                    <a:pt x="8061" y="1358"/>
                    <a:pt x="8145" y="1441"/>
                    <a:pt x="8145" y="1536"/>
                  </a:cubicBezTo>
                  <a:lnTo>
                    <a:pt x="8145" y="9501"/>
                  </a:lnTo>
                  <a:cubicBezTo>
                    <a:pt x="8145" y="9573"/>
                    <a:pt x="8228" y="9656"/>
                    <a:pt x="8323" y="9656"/>
                  </a:cubicBezTo>
                  <a:cubicBezTo>
                    <a:pt x="8430" y="9656"/>
                    <a:pt x="8502" y="9573"/>
                    <a:pt x="8502" y="9478"/>
                  </a:cubicBezTo>
                  <a:lnTo>
                    <a:pt x="8502" y="1512"/>
                  </a:lnTo>
                  <a:cubicBezTo>
                    <a:pt x="8502" y="1215"/>
                    <a:pt x="8264" y="988"/>
                    <a:pt x="7978" y="988"/>
                  </a:cubicBezTo>
                  <a:lnTo>
                    <a:pt x="7799" y="988"/>
                  </a:lnTo>
                  <a:lnTo>
                    <a:pt x="7799" y="524"/>
                  </a:lnTo>
                  <a:cubicBezTo>
                    <a:pt x="7799" y="226"/>
                    <a:pt x="7561" y="0"/>
                    <a:pt x="72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9600;p67">
              <a:extLst>
                <a:ext uri="{FF2B5EF4-FFF2-40B4-BE49-F238E27FC236}">
                  <a16:creationId xmlns:a16="http://schemas.microsoft.com/office/drawing/2014/main" id="{3E38589C-C005-4F43-8836-383D5406106A}"/>
                </a:ext>
              </a:extLst>
            </p:cNvPr>
            <p:cNvSpPr/>
            <p:nvPr/>
          </p:nvSpPr>
          <p:spPr>
            <a:xfrm>
              <a:off x="1333682" y="3344330"/>
              <a:ext cx="189697" cy="292461"/>
            </a:xfrm>
            <a:custGeom>
              <a:avLst/>
              <a:gdLst/>
              <a:ahLst/>
              <a:cxnLst/>
              <a:rect l="l" t="t" r="r" b="b"/>
              <a:pathLst>
                <a:path w="5955" h="9181" extrusionOk="0">
                  <a:moveTo>
                    <a:pt x="2430" y="370"/>
                  </a:moveTo>
                  <a:cubicBezTo>
                    <a:pt x="2489" y="370"/>
                    <a:pt x="2549" y="429"/>
                    <a:pt x="2549" y="489"/>
                  </a:cubicBezTo>
                  <a:lnTo>
                    <a:pt x="2549" y="727"/>
                  </a:lnTo>
                  <a:lnTo>
                    <a:pt x="1858" y="727"/>
                  </a:lnTo>
                  <a:lnTo>
                    <a:pt x="1858" y="489"/>
                  </a:lnTo>
                  <a:cubicBezTo>
                    <a:pt x="1858" y="429"/>
                    <a:pt x="1918" y="370"/>
                    <a:pt x="1977" y="370"/>
                  </a:cubicBezTo>
                  <a:close/>
                  <a:moveTo>
                    <a:pt x="3037" y="1072"/>
                  </a:moveTo>
                  <a:cubicBezTo>
                    <a:pt x="3120" y="1072"/>
                    <a:pt x="3216" y="1143"/>
                    <a:pt x="3216" y="1251"/>
                  </a:cubicBezTo>
                  <a:lnTo>
                    <a:pt x="3216" y="1953"/>
                  </a:lnTo>
                  <a:lnTo>
                    <a:pt x="1215" y="1953"/>
                  </a:lnTo>
                  <a:lnTo>
                    <a:pt x="1215" y="1251"/>
                  </a:lnTo>
                  <a:cubicBezTo>
                    <a:pt x="1203" y="1167"/>
                    <a:pt x="1299" y="1072"/>
                    <a:pt x="1382" y="1072"/>
                  </a:cubicBezTo>
                  <a:close/>
                  <a:moveTo>
                    <a:pt x="1977" y="0"/>
                  </a:moveTo>
                  <a:cubicBezTo>
                    <a:pt x="1727" y="0"/>
                    <a:pt x="1501" y="203"/>
                    <a:pt x="1501" y="477"/>
                  </a:cubicBezTo>
                  <a:lnTo>
                    <a:pt x="1501" y="715"/>
                  </a:lnTo>
                  <a:lnTo>
                    <a:pt x="1370" y="715"/>
                  </a:lnTo>
                  <a:cubicBezTo>
                    <a:pt x="1156" y="715"/>
                    <a:pt x="977" y="834"/>
                    <a:pt x="894" y="1012"/>
                  </a:cubicBezTo>
                  <a:lnTo>
                    <a:pt x="525" y="1012"/>
                  </a:lnTo>
                  <a:cubicBezTo>
                    <a:pt x="227" y="1012"/>
                    <a:pt x="1" y="1251"/>
                    <a:pt x="1" y="1536"/>
                  </a:cubicBezTo>
                  <a:lnTo>
                    <a:pt x="1" y="8990"/>
                  </a:lnTo>
                  <a:cubicBezTo>
                    <a:pt x="13" y="9109"/>
                    <a:pt x="84" y="9180"/>
                    <a:pt x="191" y="9180"/>
                  </a:cubicBezTo>
                  <a:cubicBezTo>
                    <a:pt x="299" y="9180"/>
                    <a:pt x="370" y="9109"/>
                    <a:pt x="370" y="9002"/>
                  </a:cubicBezTo>
                  <a:lnTo>
                    <a:pt x="370" y="1548"/>
                  </a:lnTo>
                  <a:cubicBezTo>
                    <a:pt x="370" y="1441"/>
                    <a:pt x="441" y="1370"/>
                    <a:pt x="549" y="1370"/>
                  </a:cubicBezTo>
                  <a:lnTo>
                    <a:pt x="858" y="1370"/>
                  </a:lnTo>
                  <a:lnTo>
                    <a:pt x="858" y="1965"/>
                  </a:lnTo>
                  <a:cubicBezTo>
                    <a:pt x="858" y="2144"/>
                    <a:pt x="1013" y="2310"/>
                    <a:pt x="1203" y="2310"/>
                  </a:cubicBezTo>
                  <a:lnTo>
                    <a:pt x="3228" y="2310"/>
                  </a:lnTo>
                  <a:cubicBezTo>
                    <a:pt x="3406" y="2310"/>
                    <a:pt x="3573" y="2155"/>
                    <a:pt x="3573" y="1965"/>
                  </a:cubicBezTo>
                  <a:lnTo>
                    <a:pt x="3573" y="1370"/>
                  </a:lnTo>
                  <a:lnTo>
                    <a:pt x="5775" y="1370"/>
                  </a:lnTo>
                  <a:cubicBezTo>
                    <a:pt x="5883" y="1370"/>
                    <a:pt x="5954" y="1298"/>
                    <a:pt x="5954" y="1191"/>
                  </a:cubicBezTo>
                  <a:cubicBezTo>
                    <a:pt x="5954" y="1084"/>
                    <a:pt x="5883" y="1012"/>
                    <a:pt x="5775" y="1012"/>
                  </a:cubicBezTo>
                  <a:lnTo>
                    <a:pt x="3513" y="1012"/>
                  </a:lnTo>
                  <a:cubicBezTo>
                    <a:pt x="3418" y="834"/>
                    <a:pt x="3239" y="715"/>
                    <a:pt x="3037" y="715"/>
                  </a:cubicBezTo>
                  <a:lnTo>
                    <a:pt x="2906" y="715"/>
                  </a:lnTo>
                  <a:lnTo>
                    <a:pt x="2906" y="477"/>
                  </a:lnTo>
                  <a:cubicBezTo>
                    <a:pt x="2906" y="227"/>
                    <a:pt x="2692" y="0"/>
                    <a:pt x="24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9601;p67">
              <a:extLst>
                <a:ext uri="{FF2B5EF4-FFF2-40B4-BE49-F238E27FC236}">
                  <a16:creationId xmlns:a16="http://schemas.microsoft.com/office/drawing/2014/main" id="{173FD289-5B17-4FC6-9987-6EAADF2C5410}"/>
                </a:ext>
              </a:extLst>
            </p:cNvPr>
            <p:cNvSpPr/>
            <p:nvPr/>
          </p:nvSpPr>
          <p:spPr>
            <a:xfrm>
              <a:off x="1444060" y="346948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9602;p67">
              <a:extLst>
                <a:ext uri="{FF2B5EF4-FFF2-40B4-BE49-F238E27FC236}">
                  <a16:creationId xmlns:a16="http://schemas.microsoft.com/office/drawing/2014/main" id="{6529950A-2F3E-4312-926A-A6884F9027BC}"/>
                </a:ext>
              </a:extLst>
            </p:cNvPr>
            <p:cNvSpPr/>
            <p:nvPr/>
          </p:nvSpPr>
          <p:spPr>
            <a:xfrm>
              <a:off x="1444060" y="3493762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9603;p67">
              <a:extLst>
                <a:ext uri="{FF2B5EF4-FFF2-40B4-BE49-F238E27FC236}">
                  <a16:creationId xmlns:a16="http://schemas.microsoft.com/office/drawing/2014/main" id="{00115D5B-7BCF-4D5F-A407-0409BE54C00C}"/>
                </a:ext>
              </a:extLst>
            </p:cNvPr>
            <p:cNvSpPr/>
            <p:nvPr/>
          </p:nvSpPr>
          <p:spPr>
            <a:xfrm>
              <a:off x="1444060" y="354192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84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9604;p67">
              <a:extLst>
                <a:ext uri="{FF2B5EF4-FFF2-40B4-BE49-F238E27FC236}">
                  <a16:creationId xmlns:a16="http://schemas.microsoft.com/office/drawing/2014/main" id="{E29ABF8F-9B00-4D35-B024-E74AC261DCA3}"/>
                </a:ext>
              </a:extLst>
            </p:cNvPr>
            <p:cNvSpPr/>
            <p:nvPr/>
          </p:nvSpPr>
          <p:spPr>
            <a:xfrm>
              <a:off x="1444060" y="356581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9605;p67">
              <a:extLst>
                <a:ext uri="{FF2B5EF4-FFF2-40B4-BE49-F238E27FC236}">
                  <a16:creationId xmlns:a16="http://schemas.microsoft.com/office/drawing/2014/main" id="{B829D04E-99FC-4126-80C4-CC4658F3AB49}"/>
                </a:ext>
              </a:extLst>
            </p:cNvPr>
            <p:cNvSpPr/>
            <p:nvPr/>
          </p:nvSpPr>
          <p:spPr>
            <a:xfrm>
              <a:off x="1444060" y="361474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74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9606;p67">
              <a:extLst>
                <a:ext uri="{FF2B5EF4-FFF2-40B4-BE49-F238E27FC236}">
                  <a16:creationId xmlns:a16="http://schemas.microsoft.com/office/drawing/2014/main" id="{CB951436-9132-400F-BAB6-B00928FE9B8D}"/>
                </a:ext>
              </a:extLst>
            </p:cNvPr>
            <p:cNvSpPr/>
            <p:nvPr/>
          </p:nvSpPr>
          <p:spPr>
            <a:xfrm>
              <a:off x="1444060" y="3638256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7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9607;p67">
              <a:extLst>
                <a:ext uri="{FF2B5EF4-FFF2-40B4-BE49-F238E27FC236}">
                  <a16:creationId xmlns:a16="http://schemas.microsoft.com/office/drawing/2014/main" id="{21F6427D-8BFF-4F5E-867E-C1A73F3D3BB9}"/>
                </a:ext>
              </a:extLst>
            </p:cNvPr>
            <p:cNvSpPr/>
            <p:nvPr/>
          </p:nvSpPr>
          <p:spPr>
            <a:xfrm>
              <a:off x="1371622" y="3459454"/>
              <a:ext cx="70208" cy="57084"/>
            </a:xfrm>
            <a:custGeom>
              <a:avLst/>
              <a:gdLst/>
              <a:ahLst/>
              <a:cxnLst/>
              <a:rect l="l" t="t" r="r" b="b"/>
              <a:pathLst>
                <a:path w="2204" h="1792" extrusionOk="0">
                  <a:moveTo>
                    <a:pt x="1417" y="387"/>
                  </a:moveTo>
                  <a:lnTo>
                    <a:pt x="1417" y="470"/>
                  </a:lnTo>
                  <a:lnTo>
                    <a:pt x="1072" y="768"/>
                  </a:lnTo>
                  <a:lnTo>
                    <a:pt x="905" y="589"/>
                  </a:lnTo>
                  <a:cubicBezTo>
                    <a:pt x="873" y="544"/>
                    <a:pt x="823" y="523"/>
                    <a:pt x="773" y="523"/>
                  </a:cubicBezTo>
                  <a:cubicBezTo>
                    <a:pt x="731" y="523"/>
                    <a:pt x="688" y="538"/>
                    <a:pt x="655" y="566"/>
                  </a:cubicBezTo>
                  <a:cubicBezTo>
                    <a:pt x="584" y="625"/>
                    <a:pt x="584" y="744"/>
                    <a:pt x="632" y="827"/>
                  </a:cubicBezTo>
                  <a:lnTo>
                    <a:pt x="917" y="1125"/>
                  </a:lnTo>
                  <a:cubicBezTo>
                    <a:pt x="953" y="1161"/>
                    <a:pt x="989" y="1185"/>
                    <a:pt x="1048" y="1185"/>
                  </a:cubicBezTo>
                  <a:cubicBezTo>
                    <a:pt x="1096" y="1185"/>
                    <a:pt x="1132" y="1161"/>
                    <a:pt x="1167" y="1137"/>
                  </a:cubicBezTo>
                  <a:lnTo>
                    <a:pt x="1429" y="923"/>
                  </a:lnTo>
                  <a:lnTo>
                    <a:pt x="1417" y="1447"/>
                  </a:lnTo>
                  <a:lnTo>
                    <a:pt x="358" y="1447"/>
                  </a:lnTo>
                  <a:lnTo>
                    <a:pt x="358" y="387"/>
                  </a:lnTo>
                  <a:close/>
                  <a:moveTo>
                    <a:pt x="2007" y="1"/>
                  </a:moveTo>
                  <a:cubicBezTo>
                    <a:pt x="1966" y="1"/>
                    <a:pt x="1925" y="17"/>
                    <a:pt x="1894" y="54"/>
                  </a:cubicBezTo>
                  <a:lnTo>
                    <a:pt x="1727" y="185"/>
                  </a:lnTo>
                  <a:cubicBezTo>
                    <a:pt x="1679" y="89"/>
                    <a:pt x="1596" y="30"/>
                    <a:pt x="1489" y="30"/>
                  </a:cubicBezTo>
                  <a:lnTo>
                    <a:pt x="263" y="30"/>
                  </a:lnTo>
                  <a:cubicBezTo>
                    <a:pt x="120" y="30"/>
                    <a:pt x="1" y="149"/>
                    <a:pt x="1" y="304"/>
                  </a:cubicBezTo>
                  <a:lnTo>
                    <a:pt x="1" y="1518"/>
                  </a:lnTo>
                  <a:cubicBezTo>
                    <a:pt x="1" y="1673"/>
                    <a:pt x="120" y="1792"/>
                    <a:pt x="263" y="1792"/>
                  </a:cubicBezTo>
                  <a:lnTo>
                    <a:pt x="1489" y="1792"/>
                  </a:lnTo>
                  <a:cubicBezTo>
                    <a:pt x="1632" y="1792"/>
                    <a:pt x="1751" y="1673"/>
                    <a:pt x="1751" y="1518"/>
                  </a:cubicBezTo>
                  <a:lnTo>
                    <a:pt x="1751" y="613"/>
                  </a:lnTo>
                  <a:lnTo>
                    <a:pt x="2108" y="304"/>
                  </a:lnTo>
                  <a:cubicBezTo>
                    <a:pt x="2203" y="256"/>
                    <a:pt x="2203" y="137"/>
                    <a:pt x="2144" y="65"/>
                  </a:cubicBezTo>
                  <a:cubicBezTo>
                    <a:pt x="2111" y="26"/>
                    <a:pt x="2059" y="1"/>
                    <a:pt x="20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9608;p67">
              <a:extLst>
                <a:ext uri="{FF2B5EF4-FFF2-40B4-BE49-F238E27FC236}">
                  <a16:creationId xmlns:a16="http://schemas.microsoft.com/office/drawing/2014/main" id="{8EB4B42D-F667-428A-98AA-B0D3D936E875}"/>
                </a:ext>
              </a:extLst>
            </p:cNvPr>
            <p:cNvSpPr/>
            <p:nvPr/>
          </p:nvSpPr>
          <p:spPr>
            <a:xfrm>
              <a:off x="1371622" y="3532434"/>
              <a:ext cx="70208" cy="56543"/>
            </a:xfrm>
            <a:custGeom>
              <a:avLst/>
              <a:gdLst/>
              <a:ahLst/>
              <a:cxnLst/>
              <a:rect l="l" t="t" r="r" b="b"/>
              <a:pathLst>
                <a:path w="2204" h="1775" extrusionOk="0">
                  <a:moveTo>
                    <a:pt x="1417" y="382"/>
                  </a:moveTo>
                  <a:lnTo>
                    <a:pt x="1417" y="465"/>
                  </a:lnTo>
                  <a:lnTo>
                    <a:pt x="1072" y="763"/>
                  </a:lnTo>
                  <a:lnTo>
                    <a:pt x="905" y="584"/>
                  </a:lnTo>
                  <a:cubicBezTo>
                    <a:pt x="874" y="547"/>
                    <a:pt x="827" y="529"/>
                    <a:pt x="779" y="529"/>
                  </a:cubicBezTo>
                  <a:cubicBezTo>
                    <a:pt x="734" y="529"/>
                    <a:pt x="690" y="544"/>
                    <a:pt x="655" y="572"/>
                  </a:cubicBezTo>
                  <a:cubicBezTo>
                    <a:pt x="584" y="632"/>
                    <a:pt x="584" y="751"/>
                    <a:pt x="632" y="822"/>
                  </a:cubicBezTo>
                  <a:lnTo>
                    <a:pt x="917" y="1120"/>
                  </a:lnTo>
                  <a:cubicBezTo>
                    <a:pt x="953" y="1168"/>
                    <a:pt x="989" y="1180"/>
                    <a:pt x="1048" y="1180"/>
                  </a:cubicBezTo>
                  <a:cubicBezTo>
                    <a:pt x="1096" y="1180"/>
                    <a:pt x="1132" y="1168"/>
                    <a:pt x="1167" y="1132"/>
                  </a:cubicBezTo>
                  <a:lnTo>
                    <a:pt x="1429" y="930"/>
                  </a:lnTo>
                  <a:lnTo>
                    <a:pt x="1417" y="1430"/>
                  </a:lnTo>
                  <a:lnTo>
                    <a:pt x="358" y="1430"/>
                  </a:lnTo>
                  <a:lnTo>
                    <a:pt x="358" y="382"/>
                  </a:lnTo>
                  <a:close/>
                  <a:moveTo>
                    <a:pt x="2012" y="1"/>
                  </a:moveTo>
                  <a:cubicBezTo>
                    <a:pt x="1969" y="1"/>
                    <a:pt x="1926" y="16"/>
                    <a:pt x="1894" y="49"/>
                  </a:cubicBezTo>
                  <a:lnTo>
                    <a:pt x="1727" y="180"/>
                  </a:lnTo>
                  <a:cubicBezTo>
                    <a:pt x="1679" y="96"/>
                    <a:pt x="1596" y="13"/>
                    <a:pt x="1489" y="13"/>
                  </a:cubicBezTo>
                  <a:lnTo>
                    <a:pt x="263" y="13"/>
                  </a:lnTo>
                  <a:cubicBezTo>
                    <a:pt x="120" y="13"/>
                    <a:pt x="1" y="132"/>
                    <a:pt x="1" y="287"/>
                  </a:cubicBezTo>
                  <a:lnTo>
                    <a:pt x="1" y="1501"/>
                  </a:lnTo>
                  <a:cubicBezTo>
                    <a:pt x="1" y="1656"/>
                    <a:pt x="120" y="1775"/>
                    <a:pt x="263" y="1775"/>
                  </a:cubicBezTo>
                  <a:lnTo>
                    <a:pt x="1489" y="1775"/>
                  </a:lnTo>
                  <a:cubicBezTo>
                    <a:pt x="1632" y="1775"/>
                    <a:pt x="1751" y="1656"/>
                    <a:pt x="1751" y="1501"/>
                  </a:cubicBezTo>
                  <a:lnTo>
                    <a:pt x="1751" y="608"/>
                  </a:lnTo>
                  <a:lnTo>
                    <a:pt x="2108" y="299"/>
                  </a:lnTo>
                  <a:cubicBezTo>
                    <a:pt x="2203" y="239"/>
                    <a:pt x="2203" y="144"/>
                    <a:pt x="2144" y="60"/>
                  </a:cubicBezTo>
                  <a:cubicBezTo>
                    <a:pt x="2111" y="22"/>
                    <a:pt x="2062" y="1"/>
                    <a:pt x="20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9609;p67">
              <a:extLst>
                <a:ext uri="{FF2B5EF4-FFF2-40B4-BE49-F238E27FC236}">
                  <a16:creationId xmlns:a16="http://schemas.microsoft.com/office/drawing/2014/main" id="{3A7AE3C5-D85E-4029-BD09-6CAD5EE3E77E}"/>
                </a:ext>
              </a:extLst>
            </p:cNvPr>
            <p:cNvSpPr/>
            <p:nvPr/>
          </p:nvSpPr>
          <p:spPr>
            <a:xfrm>
              <a:off x="1371622" y="3605254"/>
              <a:ext cx="70208" cy="55810"/>
            </a:xfrm>
            <a:custGeom>
              <a:avLst/>
              <a:gdLst/>
              <a:ahLst/>
              <a:cxnLst/>
              <a:rect l="l" t="t" r="r" b="b"/>
              <a:pathLst>
                <a:path w="2204" h="1752" extrusionOk="0">
                  <a:moveTo>
                    <a:pt x="1417" y="358"/>
                  </a:moveTo>
                  <a:lnTo>
                    <a:pt x="1417" y="489"/>
                  </a:lnTo>
                  <a:lnTo>
                    <a:pt x="1072" y="787"/>
                  </a:lnTo>
                  <a:lnTo>
                    <a:pt x="905" y="608"/>
                  </a:lnTo>
                  <a:cubicBezTo>
                    <a:pt x="874" y="571"/>
                    <a:pt x="827" y="553"/>
                    <a:pt x="779" y="553"/>
                  </a:cubicBezTo>
                  <a:cubicBezTo>
                    <a:pt x="734" y="553"/>
                    <a:pt x="690" y="568"/>
                    <a:pt x="655" y="596"/>
                  </a:cubicBezTo>
                  <a:cubicBezTo>
                    <a:pt x="584" y="644"/>
                    <a:pt x="584" y="775"/>
                    <a:pt x="632" y="846"/>
                  </a:cubicBezTo>
                  <a:lnTo>
                    <a:pt x="917" y="1144"/>
                  </a:lnTo>
                  <a:cubicBezTo>
                    <a:pt x="953" y="1192"/>
                    <a:pt x="989" y="1203"/>
                    <a:pt x="1048" y="1203"/>
                  </a:cubicBezTo>
                  <a:cubicBezTo>
                    <a:pt x="1096" y="1203"/>
                    <a:pt x="1132" y="1192"/>
                    <a:pt x="1167" y="1156"/>
                  </a:cubicBezTo>
                  <a:lnTo>
                    <a:pt x="1429" y="953"/>
                  </a:lnTo>
                  <a:lnTo>
                    <a:pt x="1417" y="1406"/>
                  </a:lnTo>
                  <a:lnTo>
                    <a:pt x="358" y="1406"/>
                  </a:lnTo>
                  <a:lnTo>
                    <a:pt x="358" y="358"/>
                  </a:lnTo>
                  <a:close/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lnTo>
                    <a:pt x="1" y="1489"/>
                  </a:lnTo>
                  <a:cubicBezTo>
                    <a:pt x="1" y="1632"/>
                    <a:pt x="120" y="1751"/>
                    <a:pt x="263" y="1751"/>
                  </a:cubicBezTo>
                  <a:lnTo>
                    <a:pt x="1489" y="1751"/>
                  </a:lnTo>
                  <a:cubicBezTo>
                    <a:pt x="1632" y="1751"/>
                    <a:pt x="1751" y="1632"/>
                    <a:pt x="1751" y="1489"/>
                  </a:cubicBezTo>
                  <a:lnTo>
                    <a:pt x="1751" y="632"/>
                  </a:lnTo>
                  <a:lnTo>
                    <a:pt x="2108" y="322"/>
                  </a:lnTo>
                  <a:cubicBezTo>
                    <a:pt x="2191" y="263"/>
                    <a:pt x="2203" y="144"/>
                    <a:pt x="2132" y="72"/>
                  </a:cubicBezTo>
                  <a:cubicBezTo>
                    <a:pt x="2107" y="47"/>
                    <a:pt x="2062" y="32"/>
                    <a:pt x="2014" y="32"/>
                  </a:cubicBezTo>
                  <a:cubicBezTo>
                    <a:pt x="1972" y="32"/>
                    <a:pt x="1927" y="44"/>
                    <a:pt x="1894" y="72"/>
                  </a:cubicBezTo>
                  <a:lnTo>
                    <a:pt x="1739" y="191"/>
                  </a:lnTo>
                  <a:cubicBezTo>
                    <a:pt x="1715" y="84"/>
                    <a:pt x="1608" y="1"/>
                    <a:pt x="1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1" name="Título 2">
            <a:extLst>
              <a:ext uri="{FF2B5EF4-FFF2-40B4-BE49-F238E27FC236}">
                <a16:creationId xmlns:a16="http://schemas.microsoft.com/office/drawing/2014/main" id="{F785E629-E3CE-4F63-BB26-43AFDFC0A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294" y="151694"/>
            <a:ext cx="4680000" cy="576000"/>
          </a:xfrm>
        </p:spPr>
        <p:txBody>
          <a:bodyPr/>
          <a:lstStyle/>
          <a:p>
            <a:pPr algn="ctr"/>
            <a:r>
              <a:rPr lang="es-EC" sz="2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OBJETIVOS ESPECÍFICOS </a:t>
            </a:r>
          </a:p>
        </p:txBody>
      </p:sp>
      <p:sp>
        <p:nvSpPr>
          <p:cNvPr id="42" name="Google Shape;189;p32">
            <a:extLst>
              <a:ext uri="{FF2B5EF4-FFF2-40B4-BE49-F238E27FC236}">
                <a16:creationId xmlns:a16="http://schemas.microsoft.com/office/drawing/2014/main" id="{7F86E497-A28F-4D3F-A911-7DD8DDBCEA99}"/>
              </a:ext>
            </a:extLst>
          </p:cNvPr>
          <p:cNvSpPr/>
          <p:nvPr/>
        </p:nvSpPr>
        <p:spPr>
          <a:xfrm>
            <a:off x="150294" y="937896"/>
            <a:ext cx="5760000" cy="674307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s-EC" sz="18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Fundamentar con bases teórico-científicas las fases de ejecución del cabeceo.</a:t>
            </a:r>
          </a:p>
        </p:txBody>
      </p:sp>
      <p:sp>
        <p:nvSpPr>
          <p:cNvPr id="43" name="Google Shape;189;p32">
            <a:extLst>
              <a:ext uri="{FF2B5EF4-FFF2-40B4-BE49-F238E27FC236}">
                <a16:creationId xmlns:a16="http://schemas.microsoft.com/office/drawing/2014/main" id="{84FA7BDC-C3BC-44DA-B47C-95FEE95B631D}"/>
              </a:ext>
            </a:extLst>
          </p:cNvPr>
          <p:cNvSpPr/>
          <p:nvPr/>
        </p:nvSpPr>
        <p:spPr>
          <a:xfrm>
            <a:off x="140851" y="1775486"/>
            <a:ext cx="5760000" cy="863805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s-EC" sz="18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Realizar un estudio biomecánico para determinar las magnitudes medibles en la realización del gesto técnico del cabeceo. </a:t>
            </a:r>
          </a:p>
        </p:txBody>
      </p:sp>
      <p:sp>
        <p:nvSpPr>
          <p:cNvPr id="44" name="Google Shape;189;p32">
            <a:extLst>
              <a:ext uri="{FF2B5EF4-FFF2-40B4-BE49-F238E27FC236}">
                <a16:creationId xmlns:a16="http://schemas.microsoft.com/office/drawing/2014/main" id="{36704F6A-2B2A-447F-85F1-13D511E90A95}"/>
              </a:ext>
            </a:extLst>
          </p:cNvPr>
          <p:cNvSpPr/>
          <p:nvPr/>
        </p:nvSpPr>
        <p:spPr>
          <a:xfrm>
            <a:off x="140851" y="2803928"/>
            <a:ext cx="5760000" cy="892451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s-EC" sz="18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Generar tablas de información contrastando los resultados obtenidos de cada una de las variables medibles</a:t>
            </a:r>
          </a:p>
        </p:txBody>
      </p:sp>
      <p:sp>
        <p:nvSpPr>
          <p:cNvPr id="45" name="Google Shape;189;p32">
            <a:extLst>
              <a:ext uri="{FF2B5EF4-FFF2-40B4-BE49-F238E27FC236}">
                <a16:creationId xmlns:a16="http://schemas.microsoft.com/office/drawing/2014/main" id="{6151B4C2-0FD6-40D1-86CA-99FCD1E5B080}"/>
              </a:ext>
            </a:extLst>
          </p:cNvPr>
          <p:cNvSpPr/>
          <p:nvPr/>
        </p:nvSpPr>
        <p:spPr>
          <a:xfrm>
            <a:off x="150294" y="3846087"/>
            <a:ext cx="5760000" cy="1176186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s-EC" sz="1800" dirty="0" smtClean="0">
                <a:latin typeface="Malgun Gothic" panose="020B0503020000020004" pitchFamily="34" charset="-127"/>
                <a:ea typeface="Malgun Gothic" panose="020B0503020000020004" pitchFamily="34" charset="-127"/>
              </a:rPr>
              <a:t>Interpretar </a:t>
            </a:r>
            <a:r>
              <a:rPr lang="es-EC" sz="18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los resultados generados en las tablas de información y por medio de la prueba U de Mann-Whitney identificar si existen diferencias significativas en los datos obtenidos. </a:t>
            </a:r>
          </a:p>
        </p:txBody>
      </p:sp>
    </p:spTree>
    <p:extLst>
      <p:ext uri="{BB962C8B-B14F-4D97-AF65-F5344CB8AC3E}">
        <p14:creationId xmlns:p14="http://schemas.microsoft.com/office/powerpoint/2010/main" val="252292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486;p48">
            <a:extLst>
              <a:ext uri="{FF2B5EF4-FFF2-40B4-BE49-F238E27FC236}">
                <a16:creationId xmlns:a16="http://schemas.microsoft.com/office/drawing/2014/main" id="{B0FD1E45-CDD1-4E43-850C-DD990690DCD8}"/>
              </a:ext>
            </a:extLst>
          </p:cNvPr>
          <p:cNvSpPr/>
          <p:nvPr/>
        </p:nvSpPr>
        <p:spPr>
          <a:xfrm>
            <a:off x="3709813" y="2382231"/>
            <a:ext cx="1724374" cy="1224156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Montserrat Subrayada"/>
              <a:ea typeface="Montserrat Subrayada"/>
              <a:cs typeface="Montserrat Subrayada"/>
              <a:sym typeface="Montserrat Subrayada"/>
            </a:endParaRPr>
          </a:p>
        </p:txBody>
      </p:sp>
      <p:sp>
        <p:nvSpPr>
          <p:cNvPr id="327" name="Google Shape;327;p39"/>
          <p:cNvSpPr txBox="1">
            <a:spLocks noGrp="1"/>
          </p:cNvSpPr>
          <p:nvPr>
            <p:ph type="subTitle" idx="3"/>
          </p:nvPr>
        </p:nvSpPr>
        <p:spPr>
          <a:xfrm>
            <a:off x="5418099" y="1056950"/>
            <a:ext cx="2880000" cy="12240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Beneficio en la comunidad deportiva </a:t>
            </a:r>
            <a:endParaRPr sz="20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28" name="Google Shape;328;p39"/>
          <p:cNvSpPr txBox="1">
            <a:spLocks noGrp="1"/>
          </p:cNvSpPr>
          <p:nvPr>
            <p:ph type="title"/>
          </p:nvPr>
        </p:nvSpPr>
        <p:spPr>
          <a:xfrm>
            <a:off x="2952000" y="197988"/>
            <a:ext cx="3240000" cy="576000"/>
          </a:xfrm>
          <a:prstGeom prst="rect">
            <a:avLst/>
          </a:prstGeom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JUSTIFICACIÓN </a:t>
            </a:r>
          </a:p>
        </p:txBody>
      </p:sp>
      <p:sp>
        <p:nvSpPr>
          <p:cNvPr id="330" name="Google Shape;330;p39"/>
          <p:cNvSpPr txBox="1">
            <a:spLocks noGrp="1"/>
          </p:cNvSpPr>
          <p:nvPr>
            <p:ph type="subTitle" idx="1"/>
          </p:nvPr>
        </p:nvSpPr>
        <p:spPr>
          <a:xfrm>
            <a:off x="851044" y="3687007"/>
            <a:ext cx="2880000" cy="1224000"/>
          </a:xfrm>
          <a:prstGeom prst="rect">
            <a:avLst/>
          </a:prstGeom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Aporte </a:t>
            </a:r>
            <a:r>
              <a:rPr lang="es-EC" sz="2000" dirty="0" smtClean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teórico</a:t>
            </a:r>
            <a:endParaRPr lang="es-EC" sz="20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grpSp>
        <p:nvGrpSpPr>
          <p:cNvPr id="12" name="Google Shape;12847;p72">
            <a:extLst>
              <a:ext uri="{FF2B5EF4-FFF2-40B4-BE49-F238E27FC236}">
                <a16:creationId xmlns:a16="http://schemas.microsoft.com/office/drawing/2014/main" id="{43CB8CFC-0A20-4909-AA92-1C261BDE9F2A}"/>
              </a:ext>
            </a:extLst>
          </p:cNvPr>
          <p:cNvGrpSpPr/>
          <p:nvPr/>
        </p:nvGrpSpPr>
        <p:grpSpPr>
          <a:xfrm>
            <a:off x="3914905" y="2474949"/>
            <a:ext cx="1314189" cy="1038717"/>
            <a:chOff x="1329585" y="1989925"/>
            <a:chExt cx="341472" cy="335074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3" name="Google Shape;12848;p72">
              <a:extLst>
                <a:ext uri="{FF2B5EF4-FFF2-40B4-BE49-F238E27FC236}">
                  <a16:creationId xmlns:a16="http://schemas.microsoft.com/office/drawing/2014/main" id="{62A4D70D-7096-4930-A6C0-17CC45013F65}"/>
                </a:ext>
              </a:extLst>
            </p:cNvPr>
            <p:cNvSpPr/>
            <p:nvPr/>
          </p:nvSpPr>
          <p:spPr>
            <a:xfrm>
              <a:off x="1562263" y="2097956"/>
              <a:ext cx="108795" cy="226661"/>
            </a:xfrm>
            <a:custGeom>
              <a:avLst/>
              <a:gdLst/>
              <a:ahLst/>
              <a:cxnLst/>
              <a:rect l="l" t="t" r="r" b="b"/>
              <a:pathLst>
                <a:path w="3418" h="7121" extrusionOk="0">
                  <a:moveTo>
                    <a:pt x="1155" y="345"/>
                  </a:moveTo>
                  <a:cubicBezTo>
                    <a:pt x="1215" y="345"/>
                    <a:pt x="1274" y="405"/>
                    <a:pt x="1274" y="465"/>
                  </a:cubicBezTo>
                  <a:lnTo>
                    <a:pt x="1274" y="536"/>
                  </a:lnTo>
                  <a:lnTo>
                    <a:pt x="1274" y="1107"/>
                  </a:lnTo>
                  <a:cubicBezTo>
                    <a:pt x="1274" y="1191"/>
                    <a:pt x="1346" y="1274"/>
                    <a:pt x="1429" y="1274"/>
                  </a:cubicBezTo>
                  <a:cubicBezTo>
                    <a:pt x="1524" y="1274"/>
                    <a:pt x="1596" y="1191"/>
                    <a:pt x="1596" y="1107"/>
                  </a:cubicBezTo>
                  <a:lnTo>
                    <a:pt x="1596" y="584"/>
                  </a:lnTo>
                  <a:cubicBezTo>
                    <a:pt x="1608" y="536"/>
                    <a:pt x="1655" y="524"/>
                    <a:pt x="1703" y="524"/>
                  </a:cubicBezTo>
                  <a:lnTo>
                    <a:pt x="1715" y="524"/>
                  </a:lnTo>
                  <a:cubicBezTo>
                    <a:pt x="1774" y="524"/>
                    <a:pt x="1834" y="584"/>
                    <a:pt x="1834" y="643"/>
                  </a:cubicBezTo>
                  <a:lnTo>
                    <a:pt x="1834" y="679"/>
                  </a:lnTo>
                  <a:lnTo>
                    <a:pt x="1834" y="1131"/>
                  </a:lnTo>
                  <a:cubicBezTo>
                    <a:pt x="1834" y="1227"/>
                    <a:pt x="1905" y="1298"/>
                    <a:pt x="2001" y="1298"/>
                  </a:cubicBezTo>
                  <a:cubicBezTo>
                    <a:pt x="2084" y="1298"/>
                    <a:pt x="2167" y="1227"/>
                    <a:pt x="2167" y="1131"/>
                  </a:cubicBezTo>
                  <a:lnTo>
                    <a:pt x="2167" y="715"/>
                  </a:lnTo>
                  <a:cubicBezTo>
                    <a:pt x="2179" y="679"/>
                    <a:pt x="2227" y="655"/>
                    <a:pt x="2263" y="655"/>
                  </a:cubicBezTo>
                  <a:lnTo>
                    <a:pt x="2286" y="655"/>
                  </a:lnTo>
                  <a:cubicBezTo>
                    <a:pt x="2346" y="655"/>
                    <a:pt x="2406" y="715"/>
                    <a:pt x="2406" y="774"/>
                  </a:cubicBezTo>
                  <a:lnTo>
                    <a:pt x="2406" y="893"/>
                  </a:lnTo>
                  <a:lnTo>
                    <a:pt x="2406" y="1238"/>
                  </a:lnTo>
                  <a:cubicBezTo>
                    <a:pt x="2406" y="1334"/>
                    <a:pt x="2477" y="1405"/>
                    <a:pt x="2560" y="1405"/>
                  </a:cubicBezTo>
                  <a:cubicBezTo>
                    <a:pt x="2656" y="1405"/>
                    <a:pt x="2727" y="1334"/>
                    <a:pt x="2727" y="1238"/>
                  </a:cubicBezTo>
                  <a:lnTo>
                    <a:pt x="2727" y="893"/>
                  </a:lnTo>
                  <a:cubicBezTo>
                    <a:pt x="2727" y="834"/>
                    <a:pt x="2787" y="774"/>
                    <a:pt x="2846" y="774"/>
                  </a:cubicBezTo>
                  <a:lnTo>
                    <a:pt x="2858" y="774"/>
                  </a:lnTo>
                  <a:cubicBezTo>
                    <a:pt x="2917" y="774"/>
                    <a:pt x="2977" y="834"/>
                    <a:pt x="2977" y="893"/>
                  </a:cubicBezTo>
                  <a:lnTo>
                    <a:pt x="2977" y="1691"/>
                  </a:lnTo>
                  <a:lnTo>
                    <a:pt x="2977" y="1703"/>
                  </a:lnTo>
                  <a:cubicBezTo>
                    <a:pt x="3001" y="1893"/>
                    <a:pt x="2977" y="2477"/>
                    <a:pt x="2679" y="2727"/>
                  </a:cubicBezTo>
                  <a:cubicBezTo>
                    <a:pt x="2644" y="2762"/>
                    <a:pt x="2620" y="2798"/>
                    <a:pt x="2620" y="2858"/>
                  </a:cubicBezTo>
                  <a:lnTo>
                    <a:pt x="2620" y="3393"/>
                  </a:lnTo>
                  <a:lnTo>
                    <a:pt x="1012" y="3393"/>
                  </a:lnTo>
                  <a:lnTo>
                    <a:pt x="1012" y="3024"/>
                  </a:lnTo>
                  <a:cubicBezTo>
                    <a:pt x="1012" y="2965"/>
                    <a:pt x="989" y="2917"/>
                    <a:pt x="941" y="2893"/>
                  </a:cubicBezTo>
                  <a:cubicBezTo>
                    <a:pt x="989" y="2846"/>
                    <a:pt x="417" y="2417"/>
                    <a:pt x="393" y="1953"/>
                  </a:cubicBezTo>
                  <a:cubicBezTo>
                    <a:pt x="381" y="1691"/>
                    <a:pt x="358" y="1358"/>
                    <a:pt x="465" y="1274"/>
                  </a:cubicBezTo>
                  <a:cubicBezTo>
                    <a:pt x="501" y="1247"/>
                    <a:pt x="550" y="1234"/>
                    <a:pt x="617" y="1234"/>
                  </a:cubicBezTo>
                  <a:cubicBezTo>
                    <a:pt x="640" y="1234"/>
                    <a:pt x="664" y="1235"/>
                    <a:pt x="691" y="1238"/>
                  </a:cubicBezTo>
                  <a:lnTo>
                    <a:pt x="691" y="1465"/>
                  </a:lnTo>
                  <a:cubicBezTo>
                    <a:pt x="691" y="1548"/>
                    <a:pt x="762" y="1631"/>
                    <a:pt x="858" y="1631"/>
                  </a:cubicBezTo>
                  <a:cubicBezTo>
                    <a:pt x="941" y="1631"/>
                    <a:pt x="1012" y="1548"/>
                    <a:pt x="1012" y="1465"/>
                  </a:cubicBezTo>
                  <a:lnTo>
                    <a:pt x="1012" y="465"/>
                  </a:lnTo>
                  <a:cubicBezTo>
                    <a:pt x="1012" y="405"/>
                    <a:pt x="1072" y="345"/>
                    <a:pt x="1132" y="345"/>
                  </a:cubicBezTo>
                  <a:close/>
                  <a:moveTo>
                    <a:pt x="2941" y="3691"/>
                  </a:moveTo>
                  <a:lnTo>
                    <a:pt x="2941" y="4215"/>
                  </a:lnTo>
                  <a:lnTo>
                    <a:pt x="810" y="4215"/>
                  </a:lnTo>
                  <a:lnTo>
                    <a:pt x="810" y="3691"/>
                  </a:lnTo>
                  <a:close/>
                  <a:moveTo>
                    <a:pt x="2941" y="4548"/>
                  </a:moveTo>
                  <a:lnTo>
                    <a:pt x="2941" y="6787"/>
                  </a:lnTo>
                  <a:lnTo>
                    <a:pt x="810" y="6787"/>
                  </a:lnTo>
                  <a:lnTo>
                    <a:pt x="810" y="4548"/>
                  </a:lnTo>
                  <a:close/>
                  <a:moveTo>
                    <a:pt x="1132" y="0"/>
                  </a:moveTo>
                  <a:cubicBezTo>
                    <a:pt x="882" y="0"/>
                    <a:pt x="667" y="215"/>
                    <a:pt x="667" y="465"/>
                  </a:cubicBezTo>
                  <a:lnTo>
                    <a:pt x="667" y="893"/>
                  </a:lnTo>
                  <a:cubicBezTo>
                    <a:pt x="645" y="892"/>
                    <a:pt x="623" y="891"/>
                    <a:pt x="602" y="891"/>
                  </a:cubicBezTo>
                  <a:cubicBezTo>
                    <a:pt x="453" y="891"/>
                    <a:pt x="332" y="927"/>
                    <a:pt x="239" y="1000"/>
                  </a:cubicBezTo>
                  <a:cubicBezTo>
                    <a:pt x="0" y="1191"/>
                    <a:pt x="36" y="1584"/>
                    <a:pt x="48" y="1965"/>
                  </a:cubicBezTo>
                  <a:cubicBezTo>
                    <a:pt x="72" y="2489"/>
                    <a:pt x="536" y="2905"/>
                    <a:pt x="715" y="3060"/>
                  </a:cubicBezTo>
                  <a:lnTo>
                    <a:pt x="715" y="3334"/>
                  </a:lnTo>
                  <a:lnTo>
                    <a:pt x="631" y="3334"/>
                  </a:lnTo>
                  <a:cubicBezTo>
                    <a:pt x="536" y="3334"/>
                    <a:pt x="465" y="3405"/>
                    <a:pt x="465" y="3501"/>
                  </a:cubicBezTo>
                  <a:lnTo>
                    <a:pt x="465" y="4370"/>
                  </a:lnTo>
                  <a:lnTo>
                    <a:pt x="465" y="6953"/>
                  </a:lnTo>
                  <a:cubicBezTo>
                    <a:pt x="465" y="7049"/>
                    <a:pt x="536" y="7120"/>
                    <a:pt x="631" y="7120"/>
                  </a:cubicBezTo>
                  <a:lnTo>
                    <a:pt x="3096" y="7120"/>
                  </a:lnTo>
                  <a:cubicBezTo>
                    <a:pt x="3191" y="7120"/>
                    <a:pt x="3263" y="7049"/>
                    <a:pt x="3263" y="6953"/>
                  </a:cubicBezTo>
                  <a:lnTo>
                    <a:pt x="3263" y="4370"/>
                  </a:lnTo>
                  <a:lnTo>
                    <a:pt x="3263" y="3501"/>
                  </a:lnTo>
                  <a:cubicBezTo>
                    <a:pt x="3263" y="3429"/>
                    <a:pt x="3191" y="3358"/>
                    <a:pt x="3096" y="3358"/>
                  </a:cubicBezTo>
                  <a:lnTo>
                    <a:pt x="3001" y="3358"/>
                  </a:lnTo>
                  <a:lnTo>
                    <a:pt x="3001" y="2893"/>
                  </a:lnTo>
                  <a:cubicBezTo>
                    <a:pt x="3418" y="2477"/>
                    <a:pt x="3370" y="1727"/>
                    <a:pt x="3358" y="1643"/>
                  </a:cubicBezTo>
                  <a:lnTo>
                    <a:pt x="3358" y="869"/>
                  </a:lnTo>
                  <a:cubicBezTo>
                    <a:pt x="3358" y="619"/>
                    <a:pt x="3144" y="405"/>
                    <a:pt x="2894" y="405"/>
                  </a:cubicBezTo>
                  <a:lnTo>
                    <a:pt x="2870" y="405"/>
                  </a:lnTo>
                  <a:cubicBezTo>
                    <a:pt x="2798" y="405"/>
                    <a:pt x="2727" y="417"/>
                    <a:pt x="2656" y="465"/>
                  </a:cubicBezTo>
                  <a:cubicBezTo>
                    <a:pt x="2560" y="357"/>
                    <a:pt x="2441" y="286"/>
                    <a:pt x="2298" y="286"/>
                  </a:cubicBezTo>
                  <a:lnTo>
                    <a:pt x="2275" y="286"/>
                  </a:lnTo>
                  <a:cubicBezTo>
                    <a:pt x="2203" y="286"/>
                    <a:pt x="2132" y="298"/>
                    <a:pt x="2072" y="345"/>
                  </a:cubicBezTo>
                  <a:cubicBezTo>
                    <a:pt x="1977" y="238"/>
                    <a:pt x="1870" y="179"/>
                    <a:pt x="1727" y="179"/>
                  </a:cubicBezTo>
                  <a:lnTo>
                    <a:pt x="1715" y="179"/>
                  </a:lnTo>
                  <a:cubicBezTo>
                    <a:pt x="1655" y="179"/>
                    <a:pt x="1596" y="203"/>
                    <a:pt x="1536" y="215"/>
                  </a:cubicBezTo>
                  <a:cubicBezTo>
                    <a:pt x="1465" y="95"/>
                    <a:pt x="1310" y="0"/>
                    <a:pt x="1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12849;p72">
              <a:extLst>
                <a:ext uri="{FF2B5EF4-FFF2-40B4-BE49-F238E27FC236}">
                  <a16:creationId xmlns:a16="http://schemas.microsoft.com/office/drawing/2014/main" id="{0F5C4921-CCB6-4DD9-8229-FF12E850F9B3}"/>
                </a:ext>
              </a:extLst>
            </p:cNvPr>
            <p:cNvSpPr/>
            <p:nvPr/>
          </p:nvSpPr>
          <p:spPr>
            <a:xfrm>
              <a:off x="1406137" y="1989925"/>
              <a:ext cx="198587" cy="335074"/>
            </a:xfrm>
            <a:custGeom>
              <a:avLst/>
              <a:gdLst/>
              <a:ahLst/>
              <a:cxnLst/>
              <a:rect l="l" t="t" r="r" b="b"/>
              <a:pathLst>
                <a:path w="6239" h="10527" extrusionOk="0">
                  <a:moveTo>
                    <a:pt x="643" y="346"/>
                  </a:moveTo>
                  <a:lnTo>
                    <a:pt x="1060" y="382"/>
                  </a:lnTo>
                  <a:lnTo>
                    <a:pt x="941" y="644"/>
                  </a:lnTo>
                  <a:lnTo>
                    <a:pt x="643" y="346"/>
                  </a:lnTo>
                  <a:close/>
                  <a:moveTo>
                    <a:pt x="1393" y="453"/>
                  </a:moveTo>
                  <a:lnTo>
                    <a:pt x="2465" y="894"/>
                  </a:lnTo>
                  <a:lnTo>
                    <a:pt x="2346" y="1334"/>
                  </a:lnTo>
                  <a:lnTo>
                    <a:pt x="1203" y="858"/>
                  </a:lnTo>
                  <a:lnTo>
                    <a:pt x="1393" y="453"/>
                  </a:lnTo>
                  <a:close/>
                  <a:moveTo>
                    <a:pt x="4965" y="1942"/>
                  </a:moveTo>
                  <a:lnTo>
                    <a:pt x="5346" y="2108"/>
                  </a:lnTo>
                  <a:lnTo>
                    <a:pt x="5144" y="2525"/>
                  </a:lnTo>
                  <a:lnTo>
                    <a:pt x="4834" y="2382"/>
                  </a:lnTo>
                  <a:cubicBezTo>
                    <a:pt x="4846" y="2370"/>
                    <a:pt x="4846" y="2370"/>
                    <a:pt x="4846" y="2358"/>
                  </a:cubicBezTo>
                  <a:lnTo>
                    <a:pt x="4965" y="1942"/>
                  </a:lnTo>
                  <a:close/>
                  <a:moveTo>
                    <a:pt x="5656" y="2239"/>
                  </a:moveTo>
                  <a:lnTo>
                    <a:pt x="5834" y="2311"/>
                  </a:lnTo>
                  <a:cubicBezTo>
                    <a:pt x="5858" y="2323"/>
                    <a:pt x="5882" y="2346"/>
                    <a:pt x="5894" y="2370"/>
                  </a:cubicBezTo>
                  <a:cubicBezTo>
                    <a:pt x="5906" y="2406"/>
                    <a:pt x="5906" y="2430"/>
                    <a:pt x="5894" y="2442"/>
                  </a:cubicBezTo>
                  <a:lnTo>
                    <a:pt x="5798" y="2668"/>
                  </a:lnTo>
                  <a:cubicBezTo>
                    <a:pt x="5787" y="2704"/>
                    <a:pt x="5775" y="2716"/>
                    <a:pt x="5739" y="2727"/>
                  </a:cubicBezTo>
                  <a:cubicBezTo>
                    <a:pt x="5727" y="2733"/>
                    <a:pt x="5712" y="2736"/>
                    <a:pt x="5699" y="2736"/>
                  </a:cubicBezTo>
                  <a:cubicBezTo>
                    <a:pt x="5685" y="2736"/>
                    <a:pt x="5673" y="2733"/>
                    <a:pt x="5667" y="2727"/>
                  </a:cubicBezTo>
                  <a:lnTo>
                    <a:pt x="5477" y="2632"/>
                  </a:lnTo>
                  <a:lnTo>
                    <a:pt x="5656" y="2239"/>
                  </a:lnTo>
                  <a:close/>
                  <a:moveTo>
                    <a:pt x="3060" y="453"/>
                  </a:moveTo>
                  <a:cubicBezTo>
                    <a:pt x="3096" y="453"/>
                    <a:pt x="3120" y="477"/>
                    <a:pt x="3143" y="513"/>
                  </a:cubicBezTo>
                  <a:cubicBezTo>
                    <a:pt x="3155" y="537"/>
                    <a:pt x="3155" y="572"/>
                    <a:pt x="3155" y="596"/>
                  </a:cubicBezTo>
                  <a:lnTo>
                    <a:pt x="3143" y="668"/>
                  </a:lnTo>
                  <a:lnTo>
                    <a:pt x="2941" y="1358"/>
                  </a:lnTo>
                  <a:cubicBezTo>
                    <a:pt x="2917" y="1453"/>
                    <a:pt x="2977" y="1537"/>
                    <a:pt x="3060" y="1561"/>
                  </a:cubicBezTo>
                  <a:lnTo>
                    <a:pt x="3108" y="1561"/>
                  </a:lnTo>
                  <a:cubicBezTo>
                    <a:pt x="3179" y="1561"/>
                    <a:pt x="3239" y="1525"/>
                    <a:pt x="3274" y="1442"/>
                  </a:cubicBezTo>
                  <a:lnTo>
                    <a:pt x="3465" y="799"/>
                  </a:lnTo>
                  <a:cubicBezTo>
                    <a:pt x="3501" y="763"/>
                    <a:pt x="3536" y="751"/>
                    <a:pt x="3584" y="751"/>
                  </a:cubicBezTo>
                  <a:lnTo>
                    <a:pt x="3596" y="751"/>
                  </a:lnTo>
                  <a:cubicBezTo>
                    <a:pt x="3631" y="751"/>
                    <a:pt x="3655" y="775"/>
                    <a:pt x="3679" y="811"/>
                  </a:cubicBezTo>
                  <a:cubicBezTo>
                    <a:pt x="3691" y="834"/>
                    <a:pt x="3691" y="870"/>
                    <a:pt x="3691" y="894"/>
                  </a:cubicBezTo>
                  <a:lnTo>
                    <a:pt x="3512" y="1489"/>
                  </a:lnTo>
                  <a:cubicBezTo>
                    <a:pt x="3477" y="1584"/>
                    <a:pt x="3536" y="1668"/>
                    <a:pt x="3631" y="1704"/>
                  </a:cubicBezTo>
                  <a:lnTo>
                    <a:pt x="3679" y="1704"/>
                  </a:lnTo>
                  <a:cubicBezTo>
                    <a:pt x="3751" y="1704"/>
                    <a:pt x="3810" y="1656"/>
                    <a:pt x="3834" y="1584"/>
                  </a:cubicBezTo>
                  <a:lnTo>
                    <a:pt x="4001" y="1025"/>
                  </a:lnTo>
                  <a:cubicBezTo>
                    <a:pt x="4026" y="999"/>
                    <a:pt x="4052" y="980"/>
                    <a:pt x="4082" y="980"/>
                  </a:cubicBezTo>
                  <a:cubicBezTo>
                    <a:pt x="4094" y="980"/>
                    <a:pt x="4106" y="982"/>
                    <a:pt x="4120" y="989"/>
                  </a:cubicBezTo>
                  <a:lnTo>
                    <a:pt x="4132" y="989"/>
                  </a:lnTo>
                  <a:cubicBezTo>
                    <a:pt x="4191" y="1001"/>
                    <a:pt x="4239" y="1061"/>
                    <a:pt x="4227" y="1132"/>
                  </a:cubicBezTo>
                  <a:lnTo>
                    <a:pt x="4191" y="1239"/>
                  </a:lnTo>
                  <a:lnTo>
                    <a:pt x="4048" y="1704"/>
                  </a:lnTo>
                  <a:cubicBezTo>
                    <a:pt x="4012" y="1787"/>
                    <a:pt x="4060" y="1882"/>
                    <a:pt x="4155" y="1906"/>
                  </a:cubicBezTo>
                  <a:cubicBezTo>
                    <a:pt x="4167" y="1906"/>
                    <a:pt x="4179" y="1918"/>
                    <a:pt x="4191" y="1918"/>
                  </a:cubicBezTo>
                  <a:cubicBezTo>
                    <a:pt x="4274" y="1918"/>
                    <a:pt x="4334" y="1882"/>
                    <a:pt x="4358" y="1799"/>
                  </a:cubicBezTo>
                  <a:lnTo>
                    <a:pt x="4513" y="1346"/>
                  </a:lnTo>
                  <a:cubicBezTo>
                    <a:pt x="4523" y="1293"/>
                    <a:pt x="4572" y="1249"/>
                    <a:pt x="4633" y="1249"/>
                  </a:cubicBezTo>
                  <a:cubicBezTo>
                    <a:pt x="4641" y="1249"/>
                    <a:pt x="4648" y="1250"/>
                    <a:pt x="4655" y="1251"/>
                  </a:cubicBezTo>
                  <a:lnTo>
                    <a:pt x="4667" y="1251"/>
                  </a:lnTo>
                  <a:cubicBezTo>
                    <a:pt x="4727" y="1263"/>
                    <a:pt x="4774" y="1323"/>
                    <a:pt x="4763" y="1406"/>
                  </a:cubicBezTo>
                  <a:lnTo>
                    <a:pt x="4513" y="2299"/>
                  </a:lnTo>
                  <a:lnTo>
                    <a:pt x="4513" y="2311"/>
                  </a:lnTo>
                  <a:cubicBezTo>
                    <a:pt x="4524" y="2311"/>
                    <a:pt x="4417" y="3025"/>
                    <a:pt x="3989" y="3239"/>
                  </a:cubicBezTo>
                  <a:cubicBezTo>
                    <a:pt x="3929" y="3263"/>
                    <a:pt x="3893" y="3323"/>
                    <a:pt x="3893" y="3382"/>
                  </a:cubicBezTo>
                  <a:lnTo>
                    <a:pt x="3893" y="3894"/>
                  </a:lnTo>
                  <a:lnTo>
                    <a:pt x="2310" y="3894"/>
                  </a:lnTo>
                  <a:lnTo>
                    <a:pt x="2310" y="3085"/>
                  </a:lnTo>
                  <a:cubicBezTo>
                    <a:pt x="2310" y="3037"/>
                    <a:pt x="2286" y="3013"/>
                    <a:pt x="2262" y="2977"/>
                  </a:cubicBezTo>
                  <a:cubicBezTo>
                    <a:pt x="2262" y="2977"/>
                    <a:pt x="1798" y="2430"/>
                    <a:pt x="1893" y="1965"/>
                  </a:cubicBezTo>
                  <a:cubicBezTo>
                    <a:pt x="1917" y="1823"/>
                    <a:pt x="1941" y="1656"/>
                    <a:pt x="1977" y="1537"/>
                  </a:cubicBezTo>
                  <a:lnTo>
                    <a:pt x="2274" y="1668"/>
                  </a:lnTo>
                  <a:cubicBezTo>
                    <a:pt x="2286" y="1715"/>
                    <a:pt x="2334" y="1763"/>
                    <a:pt x="2393" y="1775"/>
                  </a:cubicBezTo>
                  <a:cubicBezTo>
                    <a:pt x="2412" y="1782"/>
                    <a:pt x="2431" y="1785"/>
                    <a:pt x="2449" y="1785"/>
                  </a:cubicBezTo>
                  <a:cubicBezTo>
                    <a:pt x="2520" y="1785"/>
                    <a:pt x="2579" y="1732"/>
                    <a:pt x="2608" y="1656"/>
                  </a:cubicBezTo>
                  <a:lnTo>
                    <a:pt x="2905" y="537"/>
                  </a:lnTo>
                  <a:cubicBezTo>
                    <a:pt x="2905" y="513"/>
                    <a:pt x="2929" y="477"/>
                    <a:pt x="2953" y="465"/>
                  </a:cubicBezTo>
                  <a:cubicBezTo>
                    <a:pt x="2989" y="453"/>
                    <a:pt x="3012" y="453"/>
                    <a:pt x="3048" y="453"/>
                  </a:cubicBezTo>
                  <a:close/>
                  <a:moveTo>
                    <a:pt x="4132" y="4263"/>
                  </a:moveTo>
                  <a:lnTo>
                    <a:pt x="4132" y="4787"/>
                  </a:lnTo>
                  <a:lnTo>
                    <a:pt x="2012" y="4787"/>
                  </a:lnTo>
                  <a:lnTo>
                    <a:pt x="2012" y="4263"/>
                  </a:lnTo>
                  <a:close/>
                  <a:moveTo>
                    <a:pt x="191" y="1"/>
                  </a:moveTo>
                  <a:cubicBezTo>
                    <a:pt x="119" y="1"/>
                    <a:pt x="60" y="37"/>
                    <a:pt x="24" y="108"/>
                  </a:cubicBezTo>
                  <a:cubicBezTo>
                    <a:pt x="0" y="168"/>
                    <a:pt x="12" y="239"/>
                    <a:pt x="60" y="299"/>
                  </a:cubicBezTo>
                  <a:lnTo>
                    <a:pt x="845" y="1072"/>
                  </a:lnTo>
                  <a:lnTo>
                    <a:pt x="857" y="1084"/>
                  </a:lnTo>
                  <a:lnTo>
                    <a:pt x="869" y="1084"/>
                  </a:lnTo>
                  <a:cubicBezTo>
                    <a:pt x="893" y="1108"/>
                    <a:pt x="917" y="1120"/>
                    <a:pt x="953" y="1120"/>
                  </a:cubicBezTo>
                  <a:lnTo>
                    <a:pt x="1667" y="1418"/>
                  </a:lnTo>
                  <a:cubicBezTo>
                    <a:pt x="1607" y="1561"/>
                    <a:pt x="1572" y="1763"/>
                    <a:pt x="1548" y="1918"/>
                  </a:cubicBezTo>
                  <a:cubicBezTo>
                    <a:pt x="1453" y="2442"/>
                    <a:pt x="1822" y="2989"/>
                    <a:pt x="1941" y="3156"/>
                  </a:cubicBezTo>
                  <a:lnTo>
                    <a:pt x="1941" y="3918"/>
                  </a:lnTo>
                  <a:lnTo>
                    <a:pt x="1810" y="3918"/>
                  </a:lnTo>
                  <a:cubicBezTo>
                    <a:pt x="1726" y="3918"/>
                    <a:pt x="1643" y="3990"/>
                    <a:pt x="1643" y="4085"/>
                  </a:cubicBezTo>
                  <a:lnTo>
                    <a:pt x="1643" y="4942"/>
                  </a:lnTo>
                  <a:lnTo>
                    <a:pt x="1643" y="10359"/>
                  </a:lnTo>
                  <a:cubicBezTo>
                    <a:pt x="1643" y="10455"/>
                    <a:pt x="1726" y="10526"/>
                    <a:pt x="1810" y="10526"/>
                  </a:cubicBezTo>
                  <a:lnTo>
                    <a:pt x="4286" y="10526"/>
                  </a:lnTo>
                  <a:cubicBezTo>
                    <a:pt x="4370" y="10526"/>
                    <a:pt x="4453" y="10455"/>
                    <a:pt x="4453" y="10359"/>
                  </a:cubicBezTo>
                  <a:lnTo>
                    <a:pt x="4453" y="6168"/>
                  </a:lnTo>
                  <a:cubicBezTo>
                    <a:pt x="4453" y="6073"/>
                    <a:pt x="4370" y="6002"/>
                    <a:pt x="4286" y="6002"/>
                  </a:cubicBezTo>
                  <a:cubicBezTo>
                    <a:pt x="4191" y="6002"/>
                    <a:pt x="4120" y="6073"/>
                    <a:pt x="4120" y="6168"/>
                  </a:cubicBezTo>
                  <a:lnTo>
                    <a:pt x="4120" y="10181"/>
                  </a:lnTo>
                  <a:lnTo>
                    <a:pt x="2012" y="10181"/>
                  </a:lnTo>
                  <a:lnTo>
                    <a:pt x="2012" y="5109"/>
                  </a:lnTo>
                  <a:lnTo>
                    <a:pt x="4132" y="5109"/>
                  </a:lnTo>
                  <a:lnTo>
                    <a:pt x="4132" y="5394"/>
                  </a:lnTo>
                  <a:lnTo>
                    <a:pt x="4132" y="5585"/>
                  </a:lnTo>
                  <a:cubicBezTo>
                    <a:pt x="4132" y="5668"/>
                    <a:pt x="4215" y="5752"/>
                    <a:pt x="4298" y="5752"/>
                  </a:cubicBezTo>
                  <a:cubicBezTo>
                    <a:pt x="4393" y="5752"/>
                    <a:pt x="4465" y="5668"/>
                    <a:pt x="4465" y="5585"/>
                  </a:cubicBezTo>
                  <a:lnTo>
                    <a:pt x="4465" y="5394"/>
                  </a:lnTo>
                  <a:lnTo>
                    <a:pt x="4465" y="4942"/>
                  </a:lnTo>
                  <a:lnTo>
                    <a:pt x="4465" y="4085"/>
                  </a:lnTo>
                  <a:cubicBezTo>
                    <a:pt x="4465" y="3990"/>
                    <a:pt x="4393" y="3918"/>
                    <a:pt x="4298" y="3918"/>
                  </a:cubicBezTo>
                  <a:lnTo>
                    <a:pt x="4239" y="3918"/>
                  </a:lnTo>
                  <a:lnTo>
                    <a:pt x="4239" y="3489"/>
                  </a:lnTo>
                  <a:cubicBezTo>
                    <a:pt x="4524" y="3299"/>
                    <a:pt x="4667" y="2966"/>
                    <a:pt x="4763" y="2716"/>
                  </a:cubicBezTo>
                  <a:lnTo>
                    <a:pt x="5525" y="3037"/>
                  </a:lnTo>
                  <a:cubicBezTo>
                    <a:pt x="5584" y="3073"/>
                    <a:pt x="5644" y="3073"/>
                    <a:pt x="5703" y="3073"/>
                  </a:cubicBezTo>
                  <a:cubicBezTo>
                    <a:pt x="5763" y="3073"/>
                    <a:pt x="5822" y="3049"/>
                    <a:pt x="5858" y="3037"/>
                  </a:cubicBezTo>
                  <a:cubicBezTo>
                    <a:pt x="5965" y="3001"/>
                    <a:pt x="6060" y="2906"/>
                    <a:pt x="6096" y="2799"/>
                  </a:cubicBezTo>
                  <a:lnTo>
                    <a:pt x="6191" y="2585"/>
                  </a:lnTo>
                  <a:cubicBezTo>
                    <a:pt x="6239" y="2477"/>
                    <a:pt x="6239" y="2358"/>
                    <a:pt x="6191" y="2239"/>
                  </a:cubicBezTo>
                  <a:cubicBezTo>
                    <a:pt x="6144" y="2132"/>
                    <a:pt x="6060" y="2037"/>
                    <a:pt x="5953" y="2001"/>
                  </a:cubicBezTo>
                  <a:lnTo>
                    <a:pt x="5048" y="1608"/>
                  </a:lnTo>
                  <a:lnTo>
                    <a:pt x="5084" y="1465"/>
                  </a:lnTo>
                  <a:cubicBezTo>
                    <a:pt x="5120" y="1346"/>
                    <a:pt x="5108" y="1227"/>
                    <a:pt x="5025" y="1120"/>
                  </a:cubicBezTo>
                  <a:cubicBezTo>
                    <a:pt x="4965" y="1013"/>
                    <a:pt x="4870" y="942"/>
                    <a:pt x="4751" y="906"/>
                  </a:cubicBezTo>
                  <a:lnTo>
                    <a:pt x="4727" y="906"/>
                  </a:lnTo>
                  <a:cubicBezTo>
                    <a:pt x="4691" y="900"/>
                    <a:pt x="4655" y="897"/>
                    <a:pt x="4620" y="897"/>
                  </a:cubicBezTo>
                  <a:cubicBezTo>
                    <a:pt x="4584" y="897"/>
                    <a:pt x="4548" y="900"/>
                    <a:pt x="4513" y="906"/>
                  </a:cubicBezTo>
                  <a:cubicBezTo>
                    <a:pt x="4453" y="787"/>
                    <a:pt x="4346" y="691"/>
                    <a:pt x="4191" y="656"/>
                  </a:cubicBezTo>
                  <a:lnTo>
                    <a:pt x="4179" y="656"/>
                  </a:lnTo>
                  <a:cubicBezTo>
                    <a:pt x="4143" y="650"/>
                    <a:pt x="4108" y="647"/>
                    <a:pt x="4071" y="647"/>
                  </a:cubicBezTo>
                  <a:cubicBezTo>
                    <a:pt x="4033" y="647"/>
                    <a:pt x="3995" y="650"/>
                    <a:pt x="3953" y="656"/>
                  </a:cubicBezTo>
                  <a:cubicBezTo>
                    <a:pt x="3953" y="644"/>
                    <a:pt x="3941" y="632"/>
                    <a:pt x="3941" y="632"/>
                  </a:cubicBezTo>
                  <a:cubicBezTo>
                    <a:pt x="3882" y="525"/>
                    <a:pt x="3774" y="453"/>
                    <a:pt x="3655" y="418"/>
                  </a:cubicBezTo>
                  <a:lnTo>
                    <a:pt x="3643" y="418"/>
                  </a:lnTo>
                  <a:cubicBezTo>
                    <a:pt x="3614" y="412"/>
                    <a:pt x="3584" y="409"/>
                    <a:pt x="3554" y="409"/>
                  </a:cubicBezTo>
                  <a:cubicBezTo>
                    <a:pt x="3524" y="409"/>
                    <a:pt x="3495" y="412"/>
                    <a:pt x="3465" y="418"/>
                  </a:cubicBezTo>
                  <a:lnTo>
                    <a:pt x="3417" y="334"/>
                  </a:lnTo>
                  <a:cubicBezTo>
                    <a:pt x="3358" y="227"/>
                    <a:pt x="3250" y="156"/>
                    <a:pt x="3143" y="120"/>
                  </a:cubicBezTo>
                  <a:lnTo>
                    <a:pt x="3120" y="120"/>
                  </a:lnTo>
                  <a:cubicBezTo>
                    <a:pt x="3083" y="113"/>
                    <a:pt x="3047" y="109"/>
                    <a:pt x="3012" y="109"/>
                  </a:cubicBezTo>
                  <a:cubicBezTo>
                    <a:pt x="2931" y="109"/>
                    <a:pt x="2853" y="130"/>
                    <a:pt x="2786" y="180"/>
                  </a:cubicBezTo>
                  <a:cubicBezTo>
                    <a:pt x="2679" y="239"/>
                    <a:pt x="2608" y="346"/>
                    <a:pt x="2572" y="465"/>
                  </a:cubicBezTo>
                  <a:lnTo>
                    <a:pt x="2548" y="572"/>
                  </a:lnTo>
                  <a:lnTo>
                    <a:pt x="1369" y="72"/>
                  </a:lnTo>
                  <a:lnTo>
                    <a:pt x="1310" y="72"/>
                  </a:lnTo>
                  <a:lnTo>
                    <a:pt x="1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2850;p72">
              <a:extLst>
                <a:ext uri="{FF2B5EF4-FFF2-40B4-BE49-F238E27FC236}">
                  <a16:creationId xmlns:a16="http://schemas.microsoft.com/office/drawing/2014/main" id="{3555A9B9-6F8E-4319-9720-4CF1386D5FAA}"/>
                </a:ext>
              </a:extLst>
            </p:cNvPr>
            <p:cNvSpPr/>
            <p:nvPr/>
          </p:nvSpPr>
          <p:spPr>
            <a:xfrm>
              <a:off x="1329585" y="2127494"/>
              <a:ext cx="108795" cy="197123"/>
            </a:xfrm>
            <a:custGeom>
              <a:avLst/>
              <a:gdLst/>
              <a:ahLst/>
              <a:cxnLst/>
              <a:rect l="l" t="t" r="r" b="b"/>
              <a:pathLst>
                <a:path w="3418" h="6193" extrusionOk="0">
                  <a:moveTo>
                    <a:pt x="1155" y="358"/>
                  </a:moveTo>
                  <a:cubicBezTo>
                    <a:pt x="1214" y="358"/>
                    <a:pt x="1274" y="418"/>
                    <a:pt x="1274" y="477"/>
                  </a:cubicBezTo>
                  <a:lnTo>
                    <a:pt x="1274" y="549"/>
                  </a:lnTo>
                  <a:lnTo>
                    <a:pt x="1274" y="1120"/>
                  </a:lnTo>
                  <a:cubicBezTo>
                    <a:pt x="1274" y="1203"/>
                    <a:pt x="1345" y="1275"/>
                    <a:pt x="1441" y="1275"/>
                  </a:cubicBezTo>
                  <a:cubicBezTo>
                    <a:pt x="1524" y="1275"/>
                    <a:pt x="1595" y="1203"/>
                    <a:pt x="1595" y="1120"/>
                  </a:cubicBezTo>
                  <a:lnTo>
                    <a:pt x="1595" y="584"/>
                  </a:lnTo>
                  <a:cubicBezTo>
                    <a:pt x="1619" y="537"/>
                    <a:pt x="1655" y="525"/>
                    <a:pt x="1703" y="525"/>
                  </a:cubicBezTo>
                  <a:lnTo>
                    <a:pt x="1715" y="525"/>
                  </a:lnTo>
                  <a:cubicBezTo>
                    <a:pt x="1774" y="525"/>
                    <a:pt x="1834" y="584"/>
                    <a:pt x="1834" y="644"/>
                  </a:cubicBezTo>
                  <a:lnTo>
                    <a:pt x="1834" y="668"/>
                  </a:lnTo>
                  <a:lnTo>
                    <a:pt x="1834" y="1132"/>
                  </a:lnTo>
                  <a:cubicBezTo>
                    <a:pt x="1834" y="1215"/>
                    <a:pt x="1917" y="1299"/>
                    <a:pt x="2000" y="1299"/>
                  </a:cubicBezTo>
                  <a:cubicBezTo>
                    <a:pt x="2096" y="1299"/>
                    <a:pt x="2167" y="1215"/>
                    <a:pt x="2167" y="1132"/>
                  </a:cubicBezTo>
                  <a:lnTo>
                    <a:pt x="2167" y="715"/>
                  </a:lnTo>
                  <a:cubicBezTo>
                    <a:pt x="2179" y="668"/>
                    <a:pt x="2226" y="656"/>
                    <a:pt x="2274" y="656"/>
                  </a:cubicBezTo>
                  <a:lnTo>
                    <a:pt x="2286" y="656"/>
                  </a:lnTo>
                  <a:cubicBezTo>
                    <a:pt x="2346" y="656"/>
                    <a:pt x="2405" y="715"/>
                    <a:pt x="2405" y="775"/>
                  </a:cubicBezTo>
                  <a:lnTo>
                    <a:pt x="2405" y="894"/>
                  </a:lnTo>
                  <a:lnTo>
                    <a:pt x="2405" y="1239"/>
                  </a:lnTo>
                  <a:cubicBezTo>
                    <a:pt x="2405" y="1322"/>
                    <a:pt x="2477" y="1394"/>
                    <a:pt x="2572" y="1394"/>
                  </a:cubicBezTo>
                  <a:cubicBezTo>
                    <a:pt x="2655" y="1394"/>
                    <a:pt x="2727" y="1322"/>
                    <a:pt x="2727" y="1239"/>
                  </a:cubicBezTo>
                  <a:lnTo>
                    <a:pt x="2727" y="894"/>
                  </a:lnTo>
                  <a:cubicBezTo>
                    <a:pt x="2727" y="834"/>
                    <a:pt x="2786" y="775"/>
                    <a:pt x="2846" y="775"/>
                  </a:cubicBezTo>
                  <a:lnTo>
                    <a:pt x="2869" y="775"/>
                  </a:lnTo>
                  <a:cubicBezTo>
                    <a:pt x="2929" y="775"/>
                    <a:pt x="2988" y="834"/>
                    <a:pt x="2988" y="894"/>
                  </a:cubicBezTo>
                  <a:lnTo>
                    <a:pt x="2988" y="1680"/>
                  </a:lnTo>
                  <a:lnTo>
                    <a:pt x="2988" y="1692"/>
                  </a:lnTo>
                  <a:cubicBezTo>
                    <a:pt x="3060" y="1858"/>
                    <a:pt x="3048" y="2442"/>
                    <a:pt x="2727" y="2692"/>
                  </a:cubicBezTo>
                  <a:cubicBezTo>
                    <a:pt x="2679" y="2727"/>
                    <a:pt x="2667" y="2763"/>
                    <a:pt x="2667" y="2823"/>
                  </a:cubicBezTo>
                  <a:lnTo>
                    <a:pt x="2667" y="3358"/>
                  </a:lnTo>
                  <a:lnTo>
                    <a:pt x="1060" y="3358"/>
                  </a:lnTo>
                  <a:lnTo>
                    <a:pt x="1060" y="2989"/>
                  </a:lnTo>
                  <a:cubicBezTo>
                    <a:pt x="1060" y="2930"/>
                    <a:pt x="1036" y="2882"/>
                    <a:pt x="988" y="2858"/>
                  </a:cubicBezTo>
                  <a:cubicBezTo>
                    <a:pt x="822" y="2739"/>
                    <a:pt x="405" y="2346"/>
                    <a:pt x="393" y="1965"/>
                  </a:cubicBezTo>
                  <a:cubicBezTo>
                    <a:pt x="381" y="1692"/>
                    <a:pt x="369" y="1370"/>
                    <a:pt x="464" y="1275"/>
                  </a:cubicBezTo>
                  <a:cubicBezTo>
                    <a:pt x="499" y="1257"/>
                    <a:pt x="547" y="1246"/>
                    <a:pt x="612" y="1246"/>
                  </a:cubicBezTo>
                  <a:cubicBezTo>
                    <a:pt x="636" y="1246"/>
                    <a:pt x="662" y="1248"/>
                    <a:pt x="691" y="1251"/>
                  </a:cubicBezTo>
                  <a:lnTo>
                    <a:pt x="691" y="1477"/>
                  </a:lnTo>
                  <a:cubicBezTo>
                    <a:pt x="691" y="1561"/>
                    <a:pt x="762" y="1632"/>
                    <a:pt x="857" y="1632"/>
                  </a:cubicBezTo>
                  <a:cubicBezTo>
                    <a:pt x="941" y="1632"/>
                    <a:pt x="1024" y="1561"/>
                    <a:pt x="1024" y="1477"/>
                  </a:cubicBezTo>
                  <a:lnTo>
                    <a:pt x="1024" y="477"/>
                  </a:lnTo>
                  <a:cubicBezTo>
                    <a:pt x="1024" y="418"/>
                    <a:pt x="1083" y="358"/>
                    <a:pt x="1143" y="358"/>
                  </a:cubicBezTo>
                  <a:close/>
                  <a:moveTo>
                    <a:pt x="2941" y="3692"/>
                  </a:moveTo>
                  <a:lnTo>
                    <a:pt x="2941" y="4216"/>
                  </a:lnTo>
                  <a:lnTo>
                    <a:pt x="810" y="4216"/>
                  </a:lnTo>
                  <a:lnTo>
                    <a:pt x="810" y="3692"/>
                  </a:lnTo>
                  <a:close/>
                  <a:moveTo>
                    <a:pt x="2941" y="4537"/>
                  </a:moveTo>
                  <a:lnTo>
                    <a:pt x="2941" y="5859"/>
                  </a:lnTo>
                  <a:lnTo>
                    <a:pt x="810" y="5859"/>
                  </a:lnTo>
                  <a:lnTo>
                    <a:pt x="810" y="4537"/>
                  </a:lnTo>
                  <a:close/>
                  <a:moveTo>
                    <a:pt x="1143" y="1"/>
                  </a:moveTo>
                  <a:cubicBezTo>
                    <a:pt x="881" y="1"/>
                    <a:pt x="679" y="203"/>
                    <a:pt x="679" y="465"/>
                  </a:cubicBezTo>
                  <a:lnTo>
                    <a:pt x="679" y="894"/>
                  </a:lnTo>
                  <a:cubicBezTo>
                    <a:pt x="642" y="889"/>
                    <a:pt x="607" y="887"/>
                    <a:pt x="573" y="887"/>
                  </a:cubicBezTo>
                  <a:cubicBezTo>
                    <a:pt x="439" y="887"/>
                    <a:pt x="326" y="923"/>
                    <a:pt x="250" y="989"/>
                  </a:cubicBezTo>
                  <a:cubicBezTo>
                    <a:pt x="0" y="1192"/>
                    <a:pt x="36" y="1573"/>
                    <a:pt x="48" y="1965"/>
                  </a:cubicBezTo>
                  <a:cubicBezTo>
                    <a:pt x="83" y="2477"/>
                    <a:pt x="548" y="2894"/>
                    <a:pt x="726" y="3049"/>
                  </a:cubicBezTo>
                  <a:lnTo>
                    <a:pt x="726" y="3335"/>
                  </a:lnTo>
                  <a:lnTo>
                    <a:pt x="631" y="3335"/>
                  </a:lnTo>
                  <a:cubicBezTo>
                    <a:pt x="536" y="3335"/>
                    <a:pt x="464" y="3406"/>
                    <a:pt x="464" y="3489"/>
                  </a:cubicBezTo>
                  <a:lnTo>
                    <a:pt x="464" y="4359"/>
                  </a:lnTo>
                  <a:lnTo>
                    <a:pt x="464" y="6025"/>
                  </a:lnTo>
                  <a:cubicBezTo>
                    <a:pt x="464" y="6121"/>
                    <a:pt x="536" y="6192"/>
                    <a:pt x="631" y="6192"/>
                  </a:cubicBezTo>
                  <a:lnTo>
                    <a:pt x="3108" y="6192"/>
                  </a:lnTo>
                  <a:cubicBezTo>
                    <a:pt x="3191" y="6192"/>
                    <a:pt x="3262" y="6121"/>
                    <a:pt x="3262" y="6025"/>
                  </a:cubicBezTo>
                  <a:lnTo>
                    <a:pt x="3262" y="4359"/>
                  </a:lnTo>
                  <a:lnTo>
                    <a:pt x="3262" y="3489"/>
                  </a:lnTo>
                  <a:cubicBezTo>
                    <a:pt x="3262" y="3406"/>
                    <a:pt x="3191" y="3335"/>
                    <a:pt x="3108" y="3335"/>
                  </a:cubicBezTo>
                  <a:lnTo>
                    <a:pt x="3000" y="3335"/>
                  </a:lnTo>
                  <a:lnTo>
                    <a:pt x="3000" y="2870"/>
                  </a:lnTo>
                  <a:cubicBezTo>
                    <a:pt x="3417" y="2465"/>
                    <a:pt x="3369" y="1727"/>
                    <a:pt x="3369" y="1632"/>
                  </a:cubicBezTo>
                  <a:lnTo>
                    <a:pt x="3369" y="858"/>
                  </a:lnTo>
                  <a:cubicBezTo>
                    <a:pt x="3369" y="608"/>
                    <a:pt x="3167" y="406"/>
                    <a:pt x="2905" y="406"/>
                  </a:cubicBezTo>
                  <a:lnTo>
                    <a:pt x="2893" y="406"/>
                  </a:lnTo>
                  <a:cubicBezTo>
                    <a:pt x="2822" y="406"/>
                    <a:pt x="2738" y="418"/>
                    <a:pt x="2667" y="465"/>
                  </a:cubicBezTo>
                  <a:cubicBezTo>
                    <a:pt x="2584" y="358"/>
                    <a:pt x="2465" y="287"/>
                    <a:pt x="2310" y="287"/>
                  </a:cubicBezTo>
                  <a:lnTo>
                    <a:pt x="2298" y="287"/>
                  </a:lnTo>
                  <a:cubicBezTo>
                    <a:pt x="2226" y="287"/>
                    <a:pt x="2143" y="299"/>
                    <a:pt x="2084" y="346"/>
                  </a:cubicBezTo>
                  <a:cubicBezTo>
                    <a:pt x="2000" y="239"/>
                    <a:pt x="1881" y="179"/>
                    <a:pt x="1750" y="179"/>
                  </a:cubicBezTo>
                  <a:lnTo>
                    <a:pt x="1726" y="179"/>
                  </a:lnTo>
                  <a:cubicBezTo>
                    <a:pt x="1667" y="179"/>
                    <a:pt x="1607" y="191"/>
                    <a:pt x="1548" y="203"/>
                  </a:cubicBezTo>
                  <a:cubicBezTo>
                    <a:pt x="1476" y="84"/>
                    <a:pt x="1334" y="1"/>
                    <a:pt x="1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6" name="Google Shape;330;p39">
            <a:extLst>
              <a:ext uri="{FF2B5EF4-FFF2-40B4-BE49-F238E27FC236}">
                <a16:creationId xmlns:a16="http://schemas.microsoft.com/office/drawing/2014/main" id="{B24407D5-6A0D-401F-A61E-210DB3B755F2}"/>
              </a:ext>
            </a:extLst>
          </p:cNvPr>
          <p:cNvSpPr txBox="1">
            <a:spLocks/>
          </p:cNvSpPr>
          <p:nvPr/>
        </p:nvSpPr>
        <p:spPr>
          <a:xfrm>
            <a:off x="851044" y="1056952"/>
            <a:ext cx="2880000" cy="1224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 algn="ctr"/>
            <a:r>
              <a:rPr lang="es-EC" sz="2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Carencia de estudios similares </a:t>
            </a:r>
          </a:p>
        </p:txBody>
      </p:sp>
      <p:sp>
        <p:nvSpPr>
          <p:cNvPr id="17" name="Google Shape;330;p39">
            <a:extLst>
              <a:ext uri="{FF2B5EF4-FFF2-40B4-BE49-F238E27FC236}">
                <a16:creationId xmlns:a16="http://schemas.microsoft.com/office/drawing/2014/main" id="{BEA44CA7-251A-497C-B4E9-682793DF09E1}"/>
              </a:ext>
            </a:extLst>
          </p:cNvPr>
          <p:cNvSpPr txBox="1">
            <a:spLocks/>
          </p:cNvSpPr>
          <p:nvPr/>
        </p:nvSpPr>
        <p:spPr>
          <a:xfrm>
            <a:off x="5418099" y="3687007"/>
            <a:ext cx="2880000" cy="1224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None/>
              <a:defRPr sz="1400" b="0" i="0" u="none" strike="noStrike" cap="none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indent="0" algn="ctr"/>
            <a:r>
              <a:rPr lang="es-EC" sz="2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Precedente de investigación</a:t>
            </a:r>
          </a:p>
        </p:txBody>
      </p:sp>
      <p:cxnSp>
        <p:nvCxnSpPr>
          <p:cNvPr id="25" name="Google Shape;492;p48">
            <a:extLst>
              <a:ext uri="{FF2B5EF4-FFF2-40B4-BE49-F238E27FC236}">
                <a16:creationId xmlns:a16="http://schemas.microsoft.com/office/drawing/2014/main" id="{47724913-25CD-4D5E-A65B-2EAFC6A5A75C}"/>
              </a:ext>
            </a:extLst>
          </p:cNvPr>
          <p:cNvCxnSpPr>
            <a:cxnSpLocks/>
            <a:stCxn id="16" idx="2"/>
            <a:endCxn id="51" idx="1"/>
          </p:cNvCxnSpPr>
          <p:nvPr/>
        </p:nvCxnSpPr>
        <p:spPr>
          <a:xfrm rot="16200000" flipH="1">
            <a:off x="2643750" y="1928245"/>
            <a:ext cx="713357" cy="1418769"/>
          </a:xfrm>
          <a:prstGeom prst="bent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493;p48">
            <a:extLst>
              <a:ext uri="{FF2B5EF4-FFF2-40B4-BE49-F238E27FC236}">
                <a16:creationId xmlns:a16="http://schemas.microsoft.com/office/drawing/2014/main" id="{42C00260-2997-4FD9-94EE-F4896A581955}"/>
              </a:ext>
            </a:extLst>
          </p:cNvPr>
          <p:cNvCxnSpPr>
            <a:cxnSpLocks/>
            <a:stCxn id="51" idx="3"/>
            <a:endCxn id="327" idx="2"/>
          </p:cNvCxnSpPr>
          <p:nvPr/>
        </p:nvCxnSpPr>
        <p:spPr>
          <a:xfrm flipV="1">
            <a:off x="5434187" y="2280950"/>
            <a:ext cx="1423912" cy="713359"/>
          </a:xfrm>
          <a:prstGeom prst="bent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492;p48">
            <a:extLst>
              <a:ext uri="{FF2B5EF4-FFF2-40B4-BE49-F238E27FC236}">
                <a16:creationId xmlns:a16="http://schemas.microsoft.com/office/drawing/2014/main" id="{EA8D096A-417D-4CA3-919E-4D9D4437CB81}"/>
              </a:ext>
            </a:extLst>
          </p:cNvPr>
          <p:cNvCxnSpPr>
            <a:cxnSpLocks/>
            <a:stCxn id="330" idx="0"/>
            <a:endCxn id="51" idx="1"/>
          </p:cNvCxnSpPr>
          <p:nvPr/>
        </p:nvCxnSpPr>
        <p:spPr>
          <a:xfrm rot="5400000" flipH="1" flipV="1">
            <a:off x="2654079" y="2631274"/>
            <a:ext cx="692698" cy="1418769"/>
          </a:xfrm>
          <a:prstGeom prst="bent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" name="Google Shape;492;p48">
            <a:extLst>
              <a:ext uri="{FF2B5EF4-FFF2-40B4-BE49-F238E27FC236}">
                <a16:creationId xmlns:a16="http://schemas.microsoft.com/office/drawing/2014/main" id="{B614E7A4-4E91-4104-B935-88C39518FCBC}"/>
              </a:ext>
            </a:extLst>
          </p:cNvPr>
          <p:cNvCxnSpPr>
            <a:cxnSpLocks/>
            <a:stCxn id="17" idx="0"/>
            <a:endCxn id="51" idx="3"/>
          </p:cNvCxnSpPr>
          <p:nvPr/>
        </p:nvCxnSpPr>
        <p:spPr>
          <a:xfrm rot="16200000" flipV="1">
            <a:off x="5799794" y="2628702"/>
            <a:ext cx="692698" cy="1423912"/>
          </a:xfrm>
          <a:prstGeom prst="bent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480;p48"/>
          <p:cNvSpPr txBox="1"/>
          <p:nvPr/>
        </p:nvSpPr>
        <p:spPr>
          <a:xfrm>
            <a:off x="735364" y="1332480"/>
            <a:ext cx="3420000" cy="2340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S_tradnl" sz="1800" b="1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Hi</a:t>
            </a:r>
            <a:r>
              <a:rPr lang="es-ES_tradnl" sz="180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/>
            </a:r>
            <a:br>
              <a:rPr lang="es-ES_tradnl" sz="180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</a:br>
            <a:r>
              <a:rPr lang="es-ES_tradnl" sz="180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Existen diferencias posturales en la </a:t>
            </a:r>
            <a:r>
              <a:rPr lang="es-EC" sz="180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ejecución del gesto técnico del cabeceo entre jugadores de alto rendimiento y jugadores de las categorías formativas del Club Deportivo Rumiñahui. </a:t>
            </a:r>
            <a:endParaRPr lang="es-EC" sz="1800" dirty="0">
              <a:solidFill>
                <a:srgbClr val="000000"/>
              </a:solidFill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0" name="Google Shape;482;p48"/>
          <p:cNvSpPr txBox="1">
            <a:spLocks noGrp="1"/>
          </p:cNvSpPr>
          <p:nvPr>
            <p:ph type="title"/>
          </p:nvPr>
        </p:nvSpPr>
        <p:spPr>
          <a:xfrm>
            <a:off x="3492000" y="459750"/>
            <a:ext cx="216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HIPÓTESIS</a:t>
            </a:r>
            <a:r>
              <a:rPr lang="es-EC" sz="28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endParaRPr sz="28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1" name="Google Shape;480;p48">
            <a:extLst>
              <a:ext uri="{FF2B5EF4-FFF2-40B4-BE49-F238E27FC236}">
                <a16:creationId xmlns:a16="http://schemas.microsoft.com/office/drawing/2014/main" id="{B7C68FE8-78BB-46AE-A0A2-CC976EF1C66A}"/>
              </a:ext>
            </a:extLst>
          </p:cNvPr>
          <p:cNvSpPr txBox="1"/>
          <p:nvPr/>
        </p:nvSpPr>
        <p:spPr>
          <a:xfrm>
            <a:off x="4890659" y="1332480"/>
            <a:ext cx="3420000" cy="2340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S_tradnl" sz="1800" b="1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Ho</a:t>
            </a:r>
            <a:r>
              <a:rPr lang="es-ES_tradnl" sz="180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/>
            </a:r>
            <a:br>
              <a:rPr lang="es-ES_tradnl" sz="180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</a:br>
            <a:r>
              <a:rPr lang="es-EC" sz="180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No existen </a:t>
            </a:r>
            <a:r>
              <a:rPr lang="es-ES_tradnl" sz="180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diferencias posturales en la ejecución del gesto técnico </a:t>
            </a:r>
            <a:r>
              <a:rPr lang="es-EC" sz="180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del cabeceo entre jugadores de alto rendimiento y jugadores de las categorías formativas del Club Deportivo Rumiñahui.</a:t>
            </a:r>
            <a:endParaRPr lang="es-EC" sz="1800" dirty="0">
              <a:solidFill>
                <a:srgbClr val="000000"/>
              </a:solidFill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grpSp>
        <p:nvGrpSpPr>
          <p:cNvPr id="22" name="Google Shape;9130;p66">
            <a:extLst>
              <a:ext uri="{FF2B5EF4-FFF2-40B4-BE49-F238E27FC236}">
                <a16:creationId xmlns:a16="http://schemas.microsoft.com/office/drawing/2014/main" id="{50657B9D-3014-49F3-96C9-215D0236EB93}"/>
              </a:ext>
            </a:extLst>
          </p:cNvPr>
          <p:cNvGrpSpPr/>
          <p:nvPr/>
        </p:nvGrpSpPr>
        <p:grpSpPr>
          <a:xfrm>
            <a:off x="1689364" y="3842570"/>
            <a:ext cx="1512000" cy="1080000"/>
            <a:chOff x="6870193" y="2295620"/>
            <a:chExt cx="360356" cy="34346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23" name="Google Shape;9131;p66">
              <a:extLst>
                <a:ext uri="{FF2B5EF4-FFF2-40B4-BE49-F238E27FC236}">
                  <a16:creationId xmlns:a16="http://schemas.microsoft.com/office/drawing/2014/main" id="{7A2537F6-D5F0-405B-AD95-FC71954CB323}"/>
                </a:ext>
              </a:extLst>
            </p:cNvPr>
            <p:cNvSpPr/>
            <p:nvPr/>
          </p:nvSpPr>
          <p:spPr>
            <a:xfrm>
              <a:off x="6870193" y="2295620"/>
              <a:ext cx="360356" cy="343462"/>
            </a:xfrm>
            <a:custGeom>
              <a:avLst/>
              <a:gdLst/>
              <a:ahLst/>
              <a:cxnLst/>
              <a:rect l="l" t="t" r="r" b="b"/>
              <a:pathLst>
                <a:path w="11348" h="10816" extrusionOk="0">
                  <a:moveTo>
                    <a:pt x="6027" y="0"/>
                  </a:moveTo>
                  <a:cubicBezTo>
                    <a:pt x="5700" y="0"/>
                    <a:pt x="5448" y="70"/>
                    <a:pt x="5430" y="76"/>
                  </a:cubicBezTo>
                  <a:cubicBezTo>
                    <a:pt x="5358" y="112"/>
                    <a:pt x="5299" y="172"/>
                    <a:pt x="5299" y="255"/>
                  </a:cubicBezTo>
                  <a:lnTo>
                    <a:pt x="5299" y="2731"/>
                  </a:lnTo>
                  <a:lnTo>
                    <a:pt x="3501" y="5017"/>
                  </a:lnTo>
                  <a:cubicBezTo>
                    <a:pt x="3441" y="4767"/>
                    <a:pt x="3215" y="4577"/>
                    <a:pt x="2929" y="4577"/>
                  </a:cubicBezTo>
                  <a:lnTo>
                    <a:pt x="584" y="4577"/>
                  </a:lnTo>
                  <a:cubicBezTo>
                    <a:pt x="274" y="4577"/>
                    <a:pt x="1" y="4827"/>
                    <a:pt x="1" y="5160"/>
                  </a:cubicBezTo>
                  <a:lnTo>
                    <a:pt x="1" y="5732"/>
                  </a:lnTo>
                  <a:cubicBezTo>
                    <a:pt x="1" y="5839"/>
                    <a:pt x="96" y="5910"/>
                    <a:pt x="179" y="5910"/>
                  </a:cubicBezTo>
                  <a:cubicBezTo>
                    <a:pt x="274" y="5910"/>
                    <a:pt x="358" y="5827"/>
                    <a:pt x="358" y="5732"/>
                  </a:cubicBezTo>
                  <a:lnTo>
                    <a:pt x="358" y="5160"/>
                  </a:lnTo>
                  <a:cubicBezTo>
                    <a:pt x="358" y="5041"/>
                    <a:pt x="453" y="4946"/>
                    <a:pt x="572" y="4946"/>
                  </a:cubicBezTo>
                  <a:lnTo>
                    <a:pt x="2918" y="4946"/>
                  </a:lnTo>
                  <a:cubicBezTo>
                    <a:pt x="3037" y="4946"/>
                    <a:pt x="3132" y="5041"/>
                    <a:pt x="3132" y="5160"/>
                  </a:cubicBezTo>
                  <a:lnTo>
                    <a:pt x="3132" y="10232"/>
                  </a:lnTo>
                  <a:cubicBezTo>
                    <a:pt x="3132" y="10351"/>
                    <a:pt x="3037" y="10435"/>
                    <a:pt x="2918" y="10435"/>
                  </a:cubicBezTo>
                  <a:lnTo>
                    <a:pt x="572" y="10435"/>
                  </a:lnTo>
                  <a:cubicBezTo>
                    <a:pt x="453" y="10435"/>
                    <a:pt x="358" y="10351"/>
                    <a:pt x="358" y="10232"/>
                  </a:cubicBezTo>
                  <a:lnTo>
                    <a:pt x="358" y="6506"/>
                  </a:lnTo>
                  <a:cubicBezTo>
                    <a:pt x="358" y="6410"/>
                    <a:pt x="274" y="6327"/>
                    <a:pt x="179" y="6327"/>
                  </a:cubicBezTo>
                  <a:cubicBezTo>
                    <a:pt x="72" y="6327"/>
                    <a:pt x="1" y="6422"/>
                    <a:pt x="1" y="6506"/>
                  </a:cubicBezTo>
                  <a:lnTo>
                    <a:pt x="1" y="10232"/>
                  </a:lnTo>
                  <a:cubicBezTo>
                    <a:pt x="1" y="10542"/>
                    <a:pt x="251" y="10816"/>
                    <a:pt x="584" y="10816"/>
                  </a:cubicBezTo>
                  <a:lnTo>
                    <a:pt x="2929" y="10816"/>
                  </a:lnTo>
                  <a:cubicBezTo>
                    <a:pt x="3251" y="10816"/>
                    <a:pt x="3513" y="10554"/>
                    <a:pt x="3513" y="10232"/>
                  </a:cubicBezTo>
                  <a:lnTo>
                    <a:pt x="3513" y="9744"/>
                  </a:lnTo>
                  <a:lnTo>
                    <a:pt x="4418" y="10185"/>
                  </a:lnTo>
                  <a:cubicBezTo>
                    <a:pt x="4453" y="10197"/>
                    <a:pt x="4477" y="10197"/>
                    <a:pt x="4513" y="10197"/>
                  </a:cubicBezTo>
                  <a:lnTo>
                    <a:pt x="8025" y="10197"/>
                  </a:lnTo>
                  <a:cubicBezTo>
                    <a:pt x="8132" y="10197"/>
                    <a:pt x="8204" y="10113"/>
                    <a:pt x="8204" y="10018"/>
                  </a:cubicBezTo>
                  <a:cubicBezTo>
                    <a:pt x="8204" y="9923"/>
                    <a:pt x="8109" y="9839"/>
                    <a:pt x="8025" y="9839"/>
                  </a:cubicBezTo>
                  <a:lnTo>
                    <a:pt x="4561" y="9839"/>
                  </a:lnTo>
                  <a:lnTo>
                    <a:pt x="3525" y="9327"/>
                  </a:lnTo>
                  <a:lnTo>
                    <a:pt x="3525" y="5589"/>
                  </a:lnTo>
                  <a:lnTo>
                    <a:pt x="5644" y="2910"/>
                  </a:lnTo>
                  <a:cubicBezTo>
                    <a:pt x="5668" y="2874"/>
                    <a:pt x="5692" y="2839"/>
                    <a:pt x="5692" y="2791"/>
                  </a:cubicBezTo>
                  <a:lnTo>
                    <a:pt x="5692" y="398"/>
                  </a:lnTo>
                  <a:cubicBezTo>
                    <a:pt x="5787" y="379"/>
                    <a:pt x="5924" y="358"/>
                    <a:pt x="6080" y="358"/>
                  </a:cubicBezTo>
                  <a:cubicBezTo>
                    <a:pt x="6313" y="358"/>
                    <a:pt x="6587" y="405"/>
                    <a:pt x="6823" y="576"/>
                  </a:cubicBezTo>
                  <a:cubicBezTo>
                    <a:pt x="7132" y="791"/>
                    <a:pt x="7275" y="1207"/>
                    <a:pt x="7275" y="1803"/>
                  </a:cubicBezTo>
                  <a:lnTo>
                    <a:pt x="7275" y="3755"/>
                  </a:lnTo>
                  <a:cubicBezTo>
                    <a:pt x="7275" y="3862"/>
                    <a:pt x="7370" y="3934"/>
                    <a:pt x="7454" y="3934"/>
                  </a:cubicBezTo>
                  <a:lnTo>
                    <a:pt x="10395" y="3934"/>
                  </a:lnTo>
                  <a:cubicBezTo>
                    <a:pt x="10716" y="3934"/>
                    <a:pt x="10990" y="4208"/>
                    <a:pt x="10990" y="4529"/>
                  </a:cubicBezTo>
                  <a:cubicBezTo>
                    <a:pt x="10990" y="4863"/>
                    <a:pt x="10716" y="5125"/>
                    <a:pt x="10395" y="5125"/>
                  </a:cubicBezTo>
                  <a:lnTo>
                    <a:pt x="8823" y="5125"/>
                  </a:lnTo>
                  <a:cubicBezTo>
                    <a:pt x="8728" y="5125"/>
                    <a:pt x="8644" y="5220"/>
                    <a:pt x="8644" y="5303"/>
                  </a:cubicBezTo>
                  <a:cubicBezTo>
                    <a:pt x="8644" y="5410"/>
                    <a:pt x="8740" y="5482"/>
                    <a:pt x="8823" y="5482"/>
                  </a:cubicBezTo>
                  <a:lnTo>
                    <a:pt x="10228" y="5482"/>
                  </a:lnTo>
                  <a:cubicBezTo>
                    <a:pt x="10538" y="5494"/>
                    <a:pt x="10788" y="5767"/>
                    <a:pt x="10788" y="6077"/>
                  </a:cubicBezTo>
                  <a:cubicBezTo>
                    <a:pt x="10788" y="6399"/>
                    <a:pt x="10526" y="6672"/>
                    <a:pt x="10192" y="6672"/>
                  </a:cubicBezTo>
                  <a:lnTo>
                    <a:pt x="8823" y="6672"/>
                  </a:lnTo>
                  <a:cubicBezTo>
                    <a:pt x="8728" y="6672"/>
                    <a:pt x="8644" y="6768"/>
                    <a:pt x="8644" y="6851"/>
                  </a:cubicBezTo>
                  <a:cubicBezTo>
                    <a:pt x="8644" y="6958"/>
                    <a:pt x="8740" y="7030"/>
                    <a:pt x="8823" y="7030"/>
                  </a:cubicBezTo>
                  <a:lnTo>
                    <a:pt x="10073" y="7030"/>
                  </a:lnTo>
                  <a:cubicBezTo>
                    <a:pt x="10371" y="7053"/>
                    <a:pt x="10597" y="7327"/>
                    <a:pt x="10597" y="7625"/>
                  </a:cubicBezTo>
                  <a:cubicBezTo>
                    <a:pt x="10597" y="7946"/>
                    <a:pt x="10335" y="8220"/>
                    <a:pt x="10002" y="8220"/>
                  </a:cubicBezTo>
                  <a:lnTo>
                    <a:pt x="8823" y="8220"/>
                  </a:lnTo>
                  <a:cubicBezTo>
                    <a:pt x="8728" y="8220"/>
                    <a:pt x="8644" y="8315"/>
                    <a:pt x="8644" y="8399"/>
                  </a:cubicBezTo>
                  <a:cubicBezTo>
                    <a:pt x="8644" y="8506"/>
                    <a:pt x="8740" y="8577"/>
                    <a:pt x="8823" y="8577"/>
                  </a:cubicBezTo>
                  <a:lnTo>
                    <a:pt x="9883" y="8577"/>
                  </a:lnTo>
                  <a:cubicBezTo>
                    <a:pt x="9895" y="8577"/>
                    <a:pt x="9918" y="8589"/>
                    <a:pt x="9918" y="8589"/>
                  </a:cubicBezTo>
                  <a:cubicBezTo>
                    <a:pt x="10192" y="8649"/>
                    <a:pt x="10407" y="8887"/>
                    <a:pt x="10407" y="9185"/>
                  </a:cubicBezTo>
                  <a:cubicBezTo>
                    <a:pt x="10407" y="9518"/>
                    <a:pt x="10133" y="9780"/>
                    <a:pt x="9811" y="9780"/>
                  </a:cubicBezTo>
                  <a:lnTo>
                    <a:pt x="8823" y="9780"/>
                  </a:lnTo>
                  <a:cubicBezTo>
                    <a:pt x="8728" y="9780"/>
                    <a:pt x="8644" y="9875"/>
                    <a:pt x="8644" y="9958"/>
                  </a:cubicBezTo>
                  <a:cubicBezTo>
                    <a:pt x="8644" y="10066"/>
                    <a:pt x="8740" y="10137"/>
                    <a:pt x="8823" y="10137"/>
                  </a:cubicBezTo>
                  <a:lnTo>
                    <a:pt x="9811" y="10137"/>
                  </a:lnTo>
                  <a:cubicBezTo>
                    <a:pt x="10347" y="10137"/>
                    <a:pt x="10776" y="9708"/>
                    <a:pt x="10776" y="9173"/>
                  </a:cubicBezTo>
                  <a:cubicBezTo>
                    <a:pt x="10776" y="8887"/>
                    <a:pt x="10657" y="8637"/>
                    <a:pt x="10466" y="8458"/>
                  </a:cubicBezTo>
                  <a:cubicBezTo>
                    <a:pt x="10764" y="8292"/>
                    <a:pt x="10966" y="7982"/>
                    <a:pt x="10966" y="7613"/>
                  </a:cubicBezTo>
                  <a:cubicBezTo>
                    <a:pt x="10966" y="7327"/>
                    <a:pt x="10847" y="7077"/>
                    <a:pt x="10657" y="6899"/>
                  </a:cubicBezTo>
                  <a:cubicBezTo>
                    <a:pt x="10954" y="6803"/>
                    <a:pt x="11145" y="6482"/>
                    <a:pt x="11145" y="6113"/>
                  </a:cubicBezTo>
                  <a:cubicBezTo>
                    <a:pt x="11145" y="5827"/>
                    <a:pt x="11026" y="5577"/>
                    <a:pt x="10835" y="5398"/>
                  </a:cubicBezTo>
                  <a:cubicBezTo>
                    <a:pt x="11133" y="5232"/>
                    <a:pt x="11347" y="4922"/>
                    <a:pt x="11347" y="4541"/>
                  </a:cubicBezTo>
                  <a:cubicBezTo>
                    <a:pt x="11347" y="4005"/>
                    <a:pt x="10907" y="3577"/>
                    <a:pt x="10371" y="3577"/>
                  </a:cubicBezTo>
                  <a:lnTo>
                    <a:pt x="7621" y="3577"/>
                  </a:lnTo>
                  <a:lnTo>
                    <a:pt x="7621" y="1827"/>
                  </a:lnTo>
                  <a:cubicBezTo>
                    <a:pt x="7621" y="1112"/>
                    <a:pt x="7418" y="588"/>
                    <a:pt x="7013" y="291"/>
                  </a:cubicBezTo>
                  <a:cubicBezTo>
                    <a:pt x="6703" y="61"/>
                    <a:pt x="6332" y="0"/>
                    <a:pt x="60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9132;p66">
              <a:extLst>
                <a:ext uri="{FF2B5EF4-FFF2-40B4-BE49-F238E27FC236}">
                  <a16:creationId xmlns:a16="http://schemas.microsoft.com/office/drawing/2014/main" id="{B290FA88-113A-4EE4-A1F8-22919DA1B1F7}"/>
                </a:ext>
              </a:extLst>
            </p:cNvPr>
            <p:cNvSpPr/>
            <p:nvPr/>
          </p:nvSpPr>
          <p:spPr>
            <a:xfrm>
              <a:off x="6920842" y="2577064"/>
              <a:ext cx="36709" cy="36677"/>
            </a:xfrm>
            <a:custGeom>
              <a:avLst/>
              <a:gdLst/>
              <a:ahLst/>
              <a:cxnLst/>
              <a:rect l="l" t="t" r="r" b="b"/>
              <a:pathLst>
                <a:path w="1156" h="1155" extrusionOk="0">
                  <a:moveTo>
                    <a:pt x="584" y="369"/>
                  </a:moveTo>
                  <a:cubicBezTo>
                    <a:pt x="703" y="369"/>
                    <a:pt x="787" y="464"/>
                    <a:pt x="787" y="584"/>
                  </a:cubicBezTo>
                  <a:cubicBezTo>
                    <a:pt x="787" y="703"/>
                    <a:pt x="703" y="786"/>
                    <a:pt x="584" y="786"/>
                  </a:cubicBezTo>
                  <a:cubicBezTo>
                    <a:pt x="465" y="786"/>
                    <a:pt x="370" y="703"/>
                    <a:pt x="370" y="584"/>
                  </a:cubicBezTo>
                  <a:cubicBezTo>
                    <a:pt x="370" y="464"/>
                    <a:pt x="453" y="369"/>
                    <a:pt x="584" y="369"/>
                  </a:cubicBezTo>
                  <a:close/>
                  <a:moveTo>
                    <a:pt x="584" y="0"/>
                  </a:moveTo>
                  <a:cubicBezTo>
                    <a:pt x="263" y="0"/>
                    <a:pt x="1" y="250"/>
                    <a:pt x="1" y="584"/>
                  </a:cubicBezTo>
                  <a:cubicBezTo>
                    <a:pt x="1" y="905"/>
                    <a:pt x="251" y="1155"/>
                    <a:pt x="584" y="1155"/>
                  </a:cubicBezTo>
                  <a:cubicBezTo>
                    <a:pt x="906" y="1155"/>
                    <a:pt x="1156" y="905"/>
                    <a:pt x="1156" y="584"/>
                  </a:cubicBezTo>
                  <a:cubicBezTo>
                    <a:pt x="1156" y="250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" name="Google Shape;9130;p66">
            <a:extLst>
              <a:ext uri="{FF2B5EF4-FFF2-40B4-BE49-F238E27FC236}">
                <a16:creationId xmlns:a16="http://schemas.microsoft.com/office/drawing/2014/main" id="{5E947AC6-AA46-48F3-8080-D42F31414A48}"/>
              </a:ext>
            </a:extLst>
          </p:cNvPr>
          <p:cNvGrpSpPr/>
          <p:nvPr/>
        </p:nvGrpSpPr>
        <p:grpSpPr>
          <a:xfrm rot="10800000">
            <a:off x="5844659" y="3842570"/>
            <a:ext cx="1512000" cy="1080000"/>
            <a:chOff x="6870193" y="2295620"/>
            <a:chExt cx="360356" cy="34346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28" name="Google Shape;9131;p66">
              <a:extLst>
                <a:ext uri="{FF2B5EF4-FFF2-40B4-BE49-F238E27FC236}">
                  <a16:creationId xmlns:a16="http://schemas.microsoft.com/office/drawing/2014/main" id="{90BCCCDC-D341-40BC-8165-FC9AC1F59417}"/>
                </a:ext>
              </a:extLst>
            </p:cNvPr>
            <p:cNvSpPr/>
            <p:nvPr/>
          </p:nvSpPr>
          <p:spPr>
            <a:xfrm>
              <a:off x="6870193" y="2295620"/>
              <a:ext cx="360356" cy="343462"/>
            </a:xfrm>
            <a:custGeom>
              <a:avLst/>
              <a:gdLst/>
              <a:ahLst/>
              <a:cxnLst/>
              <a:rect l="l" t="t" r="r" b="b"/>
              <a:pathLst>
                <a:path w="11348" h="10816" extrusionOk="0">
                  <a:moveTo>
                    <a:pt x="6027" y="0"/>
                  </a:moveTo>
                  <a:cubicBezTo>
                    <a:pt x="5700" y="0"/>
                    <a:pt x="5448" y="70"/>
                    <a:pt x="5430" y="76"/>
                  </a:cubicBezTo>
                  <a:cubicBezTo>
                    <a:pt x="5358" y="112"/>
                    <a:pt x="5299" y="172"/>
                    <a:pt x="5299" y="255"/>
                  </a:cubicBezTo>
                  <a:lnTo>
                    <a:pt x="5299" y="2731"/>
                  </a:lnTo>
                  <a:lnTo>
                    <a:pt x="3501" y="5017"/>
                  </a:lnTo>
                  <a:cubicBezTo>
                    <a:pt x="3441" y="4767"/>
                    <a:pt x="3215" y="4577"/>
                    <a:pt x="2929" y="4577"/>
                  </a:cubicBezTo>
                  <a:lnTo>
                    <a:pt x="584" y="4577"/>
                  </a:lnTo>
                  <a:cubicBezTo>
                    <a:pt x="274" y="4577"/>
                    <a:pt x="1" y="4827"/>
                    <a:pt x="1" y="5160"/>
                  </a:cubicBezTo>
                  <a:lnTo>
                    <a:pt x="1" y="5732"/>
                  </a:lnTo>
                  <a:cubicBezTo>
                    <a:pt x="1" y="5839"/>
                    <a:pt x="96" y="5910"/>
                    <a:pt x="179" y="5910"/>
                  </a:cubicBezTo>
                  <a:cubicBezTo>
                    <a:pt x="274" y="5910"/>
                    <a:pt x="358" y="5827"/>
                    <a:pt x="358" y="5732"/>
                  </a:cubicBezTo>
                  <a:lnTo>
                    <a:pt x="358" y="5160"/>
                  </a:lnTo>
                  <a:cubicBezTo>
                    <a:pt x="358" y="5041"/>
                    <a:pt x="453" y="4946"/>
                    <a:pt x="572" y="4946"/>
                  </a:cubicBezTo>
                  <a:lnTo>
                    <a:pt x="2918" y="4946"/>
                  </a:lnTo>
                  <a:cubicBezTo>
                    <a:pt x="3037" y="4946"/>
                    <a:pt x="3132" y="5041"/>
                    <a:pt x="3132" y="5160"/>
                  </a:cubicBezTo>
                  <a:lnTo>
                    <a:pt x="3132" y="10232"/>
                  </a:lnTo>
                  <a:cubicBezTo>
                    <a:pt x="3132" y="10351"/>
                    <a:pt x="3037" y="10435"/>
                    <a:pt x="2918" y="10435"/>
                  </a:cubicBezTo>
                  <a:lnTo>
                    <a:pt x="572" y="10435"/>
                  </a:lnTo>
                  <a:cubicBezTo>
                    <a:pt x="453" y="10435"/>
                    <a:pt x="358" y="10351"/>
                    <a:pt x="358" y="10232"/>
                  </a:cubicBezTo>
                  <a:lnTo>
                    <a:pt x="358" y="6506"/>
                  </a:lnTo>
                  <a:cubicBezTo>
                    <a:pt x="358" y="6410"/>
                    <a:pt x="274" y="6327"/>
                    <a:pt x="179" y="6327"/>
                  </a:cubicBezTo>
                  <a:cubicBezTo>
                    <a:pt x="72" y="6327"/>
                    <a:pt x="1" y="6422"/>
                    <a:pt x="1" y="6506"/>
                  </a:cubicBezTo>
                  <a:lnTo>
                    <a:pt x="1" y="10232"/>
                  </a:lnTo>
                  <a:cubicBezTo>
                    <a:pt x="1" y="10542"/>
                    <a:pt x="251" y="10816"/>
                    <a:pt x="584" y="10816"/>
                  </a:cubicBezTo>
                  <a:lnTo>
                    <a:pt x="2929" y="10816"/>
                  </a:lnTo>
                  <a:cubicBezTo>
                    <a:pt x="3251" y="10816"/>
                    <a:pt x="3513" y="10554"/>
                    <a:pt x="3513" y="10232"/>
                  </a:cubicBezTo>
                  <a:lnTo>
                    <a:pt x="3513" y="9744"/>
                  </a:lnTo>
                  <a:lnTo>
                    <a:pt x="4418" y="10185"/>
                  </a:lnTo>
                  <a:cubicBezTo>
                    <a:pt x="4453" y="10197"/>
                    <a:pt x="4477" y="10197"/>
                    <a:pt x="4513" y="10197"/>
                  </a:cubicBezTo>
                  <a:lnTo>
                    <a:pt x="8025" y="10197"/>
                  </a:lnTo>
                  <a:cubicBezTo>
                    <a:pt x="8132" y="10197"/>
                    <a:pt x="8204" y="10113"/>
                    <a:pt x="8204" y="10018"/>
                  </a:cubicBezTo>
                  <a:cubicBezTo>
                    <a:pt x="8204" y="9923"/>
                    <a:pt x="8109" y="9839"/>
                    <a:pt x="8025" y="9839"/>
                  </a:cubicBezTo>
                  <a:lnTo>
                    <a:pt x="4561" y="9839"/>
                  </a:lnTo>
                  <a:lnTo>
                    <a:pt x="3525" y="9327"/>
                  </a:lnTo>
                  <a:lnTo>
                    <a:pt x="3525" y="5589"/>
                  </a:lnTo>
                  <a:lnTo>
                    <a:pt x="5644" y="2910"/>
                  </a:lnTo>
                  <a:cubicBezTo>
                    <a:pt x="5668" y="2874"/>
                    <a:pt x="5692" y="2839"/>
                    <a:pt x="5692" y="2791"/>
                  </a:cubicBezTo>
                  <a:lnTo>
                    <a:pt x="5692" y="398"/>
                  </a:lnTo>
                  <a:cubicBezTo>
                    <a:pt x="5787" y="379"/>
                    <a:pt x="5924" y="358"/>
                    <a:pt x="6080" y="358"/>
                  </a:cubicBezTo>
                  <a:cubicBezTo>
                    <a:pt x="6313" y="358"/>
                    <a:pt x="6587" y="405"/>
                    <a:pt x="6823" y="576"/>
                  </a:cubicBezTo>
                  <a:cubicBezTo>
                    <a:pt x="7132" y="791"/>
                    <a:pt x="7275" y="1207"/>
                    <a:pt x="7275" y="1803"/>
                  </a:cubicBezTo>
                  <a:lnTo>
                    <a:pt x="7275" y="3755"/>
                  </a:lnTo>
                  <a:cubicBezTo>
                    <a:pt x="7275" y="3862"/>
                    <a:pt x="7370" y="3934"/>
                    <a:pt x="7454" y="3934"/>
                  </a:cubicBezTo>
                  <a:lnTo>
                    <a:pt x="10395" y="3934"/>
                  </a:lnTo>
                  <a:cubicBezTo>
                    <a:pt x="10716" y="3934"/>
                    <a:pt x="10990" y="4208"/>
                    <a:pt x="10990" y="4529"/>
                  </a:cubicBezTo>
                  <a:cubicBezTo>
                    <a:pt x="10990" y="4863"/>
                    <a:pt x="10716" y="5125"/>
                    <a:pt x="10395" y="5125"/>
                  </a:cubicBezTo>
                  <a:lnTo>
                    <a:pt x="8823" y="5125"/>
                  </a:lnTo>
                  <a:cubicBezTo>
                    <a:pt x="8728" y="5125"/>
                    <a:pt x="8644" y="5220"/>
                    <a:pt x="8644" y="5303"/>
                  </a:cubicBezTo>
                  <a:cubicBezTo>
                    <a:pt x="8644" y="5410"/>
                    <a:pt x="8740" y="5482"/>
                    <a:pt x="8823" y="5482"/>
                  </a:cubicBezTo>
                  <a:lnTo>
                    <a:pt x="10228" y="5482"/>
                  </a:lnTo>
                  <a:cubicBezTo>
                    <a:pt x="10538" y="5494"/>
                    <a:pt x="10788" y="5767"/>
                    <a:pt x="10788" y="6077"/>
                  </a:cubicBezTo>
                  <a:cubicBezTo>
                    <a:pt x="10788" y="6399"/>
                    <a:pt x="10526" y="6672"/>
                    <a:pt x="10192" y="6672"/>
                  </a:cubicBezTo>
                  <a:lnTo>
                    <a:pt x="8823" y="6672"/>
                  </a:lnTo>
                  <a:cubicBezTo>
                    <a:pt x="8728" y="6672"/>
                    <a:pt x="8644" y="6768"/>
                    <a:pt x="8644" y="6851"/>
                  </a:cubicBezTo>
                  <a:cubicBezTo>
                    <a:pt x="8644" y="6958"/>
                    <a:pt x="8740" y="7030"/>
                    <a:pt x="8823" y="7030"/>
                  </a:cubicBezTo>
                  <a:lnTo>
                    <a:pt x="10073" y="7030"/>
                  </a:lnTo>
                  <a:cubicBezTo>
                    <a:pt x="10371" y="7053"/>
                    <a:pt x="10597" y="7327"/>
                    <a:pt x="10597" y="7625"/>
                  </a:cubicBezTo>
                  <a:cubicBezTo>
                    <a:pt x="10597" y="7946"/>
                    <a:pt x="10335" y="8220"/>
                    <a:pt x="10002" y="8220"/>
                  </a:cubicBezTo>
                  <a:lnTo>
                    <a:pt x="8823" y="8220"/>
                  </a:lnTo>
                  <a:cubicBezTo>
                    <a:pt x="8728" y="8220"/>
                    <a:pt x="8644" y="8315"/>
                    <a:pt x="8644" y="8399"/>
                  </a:cubicBezTo>
                  <a:cubicBezTo>
                    <a:pt x="8644" y="8506"/>
                    <a:pt x="8740" y="8577"/>
                    <a:pt x="8823" y="8577"/>
                  </a:cubicBezTo>
                  <a:lnTo>
                    <a:pt x="9883" y="8577"/>
                  </a:lnTo>
                  <a:cubicBezTo>
                    <a:pt x="9895" y="8577"/>
                    <a:pt x="9918" y="8589"/>
                    <a:pt x="9918" y="8589"/>
                  </a:cubicBezTo>
                  <a:cubicBezTo>
                    <a:pt x="10192" y="8649"/>
                    <a:pt x="10407" y="8887"/>
                    <a:pt x="10407" y="9185"/>
                  </a:cubicBezTo>
                  <a:cubicBezTo>
                    <a:pt x="10407" y="9518"/>
                    <a:pt x="10133" y="9780"/>
                    <a:pt x="9811" y="9780"/>
                  </a:cubicBezTo>
                  <a:lnTo>
                    <a:pt x="8823" y="9780"/>
                  </a:lnTo>
                  <a:cubicBezTo>
                    <a:pt x="8728" y="9780"/>
                    <a:pt x="8644" y="9875"/>
                    <a:pt x="8644" y="9958"/>
                  </a:cubicBezTo>
                  <a:cubicBezTo>
                    <a:pt x="8644" y="10066"/>
                    <a:pt x="8740" y="10137"/>
                    <a:pt x="8823" y="10137"/>
                  </a:cubicBezTo>
                  <a:lnTo>
                    <a:pt x="9811" y="10137"/>
                  </a:lnTo>
                  <a:cubicBezTo>
                    <a:pt x="10347" y="10137"/>
                    <a:pt x="10776" y="9708"/>
                    <a:pt x="10776" y="9173"/>
                  </a:cubicBezTo>
                  <a:cubicBezTo>
                    <a:pt x="10776" y="8887"/>
                    <a:pt x="10657" y="8637"/>
                    <a:pt x="10466" y="8458"/>
                  </a:cubicBezTo>
                  <a:cubicBezTo>
                    <a:pt x="10764" y="8292"/>
                    <a:pt x="10966" y="7982"/>
                    <a:pt x="10966" y="7613"/>
                  </a:cubicBezTo>
                  <a:cubicBezTo>
                    <a:pt x="10966" y="7327"/>
                    <a:pt x="10847" y="7077"/>
                    <a:pt x="10657" y="6899"/>
                  </a:cubicBezTo>
                  <a:cubicBezTo>
                    <a:pt x="10954" y="6803"/>
                    <a:pt x="11145" y="6482"/>
                    <a:pt x="11145" y="6113"/>
                  </a:cubicBezTo>
                  <a:cubicBezTo>
                    <a:pt x="11145" y="5827"/>
                    <a:pt x="11026" y="5577"/>
                    <a:pt x="10835" y="5398"/>
                  </a:cubicBezTo>
                  <a:cubicBezTo>
                    <a:pt x="11133" y="5232"/>
                    <a:pt x="11347" y="4922"/>
                    <a:pt x="11347" y="4541"/>
                  </a:cubicBezTo>
                  <a:cubicBezTo>
                    <a:pt x="11347" y="4005"/>
                    <a:pt x="10907" y="3577"/>
                    <a:pt x="10371" y="3577"/>
                  </a:cubicBezTo>
                  <a:lnTo>
                    <a:pt x="7621" y="3577"/>
                  </a:lnTo>
                  <a:lnTo>
                    <a:pt x="7621" y="1827"/>
                  </a:lnTo>
                  <a:cubicBezTo>
                    <a:pt x="7621" y="1112"/>
                    <a:pt x="7418" y="588"/>
                    <a:pt x="7013" y="291"/>
                  </a:cubicBezTo>
                  <a:cubicBezTo>
                    <a:pt x="6703" y="61"/>
                    <a:pt x="6332" y="0"/>
                    <a:pt x="60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9132;p66">
              <a:extLst>
                <a:ext uri="{FF2B5EF4-FFF2-40B4-BE49-F238E27FC236}">
                  <a16:creationId xmlns:a16="http://schemas.microsoft.com/office/drawing/2014/main" id="{33148A4D-2756-4DAE-96D9-96CB31A3B222}"/>
                </a:ext>
              </a:extLst>
            </p:cNvPr>
            <p:cNvSpPr/>
            <p:nvPr/>
          </p:nvSpPr>
          <p:spPr>
            <a:xfrm>
              <a:off x="6920842" y="2577064"/>
              <a:ext cx="36709" cy="36677"/>
            </a:xfrm>
            <a:custGeom>
              <a:avLst/>
              <a:gdLst/>
              <a:ahLst/>
              <a:cxnLst/>
              <a:rect l="l" t="t" r="r" b="b"/>
              <a:pathLst>
                <a:path w="1156" h="1155" extrusionOk="0">
                  <a:moveTo>
                    <a:pt x="584" y="369"/>
                  </a:moveTo>
                  <a:cubicBezTo>
                    <a:pt x="703" y="369"/>
                    <a:pt x="787" y="464"/>
                    <a:pt x="787" y="584"/>
                  </a:cubicBezTo>
                  <a:cubicBezTo>
                    <a:pt x="787" y="703"/>
                    <a:pt x="703" y="786"/>
                    <a:pt x="584" y="786"/>
                  </a:cubicBezTo>
                  <a:cubicBezTo>
                    <a:pt x="465" y="786"/>
                    <a:pt x="370" y="703"/>
                    <a:pt x="370" y="584"/>
                  </a:cubicBezTo>
                  <a:cubicBezTo>
                    <a:pt x="370" y="464"/>
                    <a:pt x="453" y="369"/>
                    <a:pt x="584" y="369"/>
                  </a:cubicBezTo>
                  <a:close/>
                  <a:moveTo>
                    <a:pt x="584" y="0"/>
                  </a:moveTo>
                  <a:cubicBezTo>
                    <a:pt x="263" y="0"/>
                    <a:pt x="1" y="250"/>
                    <a:pt x="1" y="584"/>
                  </a:cubicBezTo>
                  <a:cubicBezTo>
                    <a:pt x="1" y="905"/>
                    <a:pt x="251" y="1155"/>
                    <a:pt x="584" y="1155"/>
                  </a:cubicBezTo>
                  <a:cubicBezTo>
                    <a:pt x="906" y="1155"/>
                    <a:pt x="1156" y="905"/>
                    <a:pt x="1156" y="584"/>
                  </a:cubicBezTo>
                  <a:cubicBezTo>
                    <a:pt x="1156" y="250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14343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3"/>
          <p:cNvSpPr txBox="1">
            <a:spLocks noGrp="1"/>
          </p:cNvSpPr>
          <p:nvPr>
            <p:ph type="title" idx="4"/>
          </p:nvPr>
        </p:nvSpPr>
        <p:spPr>
          <a:xfrm>
            <a:off x="792000" y="361743"/>
            <a:ext cx="756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VARIABLES DE LA INVESTIGACIÓN</a:t>
            </a:r>
          </a:p>
        </p:txBody>
      </p:sp>
      <p:sp>
        <p:nvSpPr>
          <p:cNvPr id="404" name="Google Shape;404;p43"/>
          <p:cNvSpPr txBox="1">
            <a:spLocks noGrp="1"/>
          </p:cNvSpPr>
          <p:nvPr>
            <p:ph type="title" idx="2"/>
          </p:nvPr>
        </p:nvSpPr>
        <p:spPr>
          <a:xfrm>
            <a:off x="809910" y="3174488"/>
            <a:ext cx="30600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Variable Independiente  </a:t>
            </a:r>
            <a:endParaRPr sz="20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405" name="Google Shape;405;p43"/>
          <p:cNvSpPr txBox="1">
            <a:spLocks noGrp="1"/>
          </p:cNvSpPr>
          <p:nvPr>
            <p:ph type="subTitle" idx="3"/>
          </p:nvPr>
        </p:nvSpPr>
        <p:spPr>
          <a:xfrm>
            <a:off x="809910" y="3870032"/>
            <a:ext cx="30600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00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Gesto técnico del cabeceo</a:t>
            </a:r>
            <a:endParaRPr sz="16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55DA9C72-E093-4134-998A-EBBFD3154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7152" y="3867286"/>
            <a:ext cx="3060000" cy="720000"/>
          </a:xfrm>
        </p:spPr>
        <p:txBody>
          <a:bodyPr anchor="ctr"/>
          <a:lstStyle/>
          <a:p>
            <a:r>
              <a:rPr lang="es-EC" sz="200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Análisis biomecánico </a:t>
            </a:r>
            <a:endParaRPr lang="es-EC" sz="16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8" name="Google Shape;404;p43">
            <a:extLst>
              <a:ext uri="{FF2B5EF4-FFF2-40B4-BE49-F238E27FC236}">
                <a16:creationId xmlns:a16="http://schemas.microsoft.com/office/drawing/2014/main" id="{5BF335B0-805E-47C4-BF85-62A48FF85A0F}"/>
              </a:ext>
            </a:extLst>
          </p:cNvPr>
          <p:cNvSpPr txBox="1">
            <a:spLocks/>
          </p:cNvSpPr>
          <p:nvPr/>
        </p:nvSpPr>
        <p:spPr>
          <a:xfrm>
            <a:off x="5287152" y="3174488"/>
            <a:ext cx="3060000" cy="414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Montserrat Subrayada"/>
              <a:buNone/>
              <a:defRPr sz="7000" b="1" i="0" u="none" strike="noStrike" cap="none">
                <a:solidFill>
                  <a:schemeClr val="accent2"/>
                </a:solidFill>
                <a:latin typeface="Montserrat Subrayada"/>
                <a:ea typeface="Montserrat Subrayada"/>
                <a:cs typeface="Montserrat Subrayada"/>
                <a:sym typeface="Montserrat Subraya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exend Exa"/>
              <a:buNone/>
              <a:defRPr sz="4800" b="1" i="0" u="none" strike="noStrike" cap="none">
                <a:solidFill>
                  <a:schemeClr val="lt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exend Exa"/>
              <a:buNone/>
              <a:defRPr sz="4800" b="1" i="0" u="none" strike="noStrike" cap="none">
                <a:solidFill>
                  <a:schemeClr val="lt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exend Exa"/>
              <a:buNone/>
              <a:defRPr sz="4800" b="1" i="0" u="none" strike="noStrike" cap="none">
                <a:solidFill>
                  <a:schemeClr val="lt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exend Exa"/>
              <a:buNone/>
              <a:defRPr sz="4800" b="1" i="0" u="none" strike="noStrike" cap="none">
                <a:solidFill>
                  <a:schemeClr val="lt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exend Exa"/>
              <a:buNone/>
              <a:defRPr sz="4800" b="1" i="0" u="none" strike="noStrike" cap="none">
                <a:solidFill>
                  <a:schemeClr val="lt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exend Exa"/>
              <a:buNone/>
              <a:defRPr sz="4800" b="1" i="0" u="none" strike="noStrike" cap="none">
                <a:solidFill>
                  <a:schemeClr val="lt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exend Exa"/>
              <a:buNone/>
              <a:defRPr sz="4800" b="1" i="0" u="none" strike="noStrike" cap="none">
                <a:solidFill>
                  <a:schemeClr val="lt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Lexend Exa"/>
              <a:buNone/>
              <a:defRPr sz="4800" b="1" i="0" u="none" strike="noStrike" cap="none">
                <a:solidFill>
                  <a:schemeClr val="lt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r>
              <a:rPr lang="es-EC" sz="2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Variable Dependiente 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3999626-265B-45E6-BF57-384EAC69D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01" t="5596" r="12211" b="34329"/>
          <a:stretch/>
        </p:blipFill>
        <p:spPr>
          <a:xfrm>
            <a:off x="1519912" y="1156115"/>
            <a:ext cx="1639996" cy="1800000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E64E9E3-476B-4053-8A78-A3E07CC180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82" t="6249" r="24765" b="3687"/>
          <a:stretch/>
        </p:blipFill>
        <p:spPr>
          <a:xfrm>
            <a:off x="5997154" y="1156115"/>
            <a:ext cx="1639995" cy="1800000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8"/>
          <p:cNvSpPr txBox="1"/>
          <p:nvPr/>
        </p:nvSpPr>
        <p:spPr>
          <a:xfrm>
            <a:off x="237963" y="2819345"/>
            <a:ext cx="1440000" cy="504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S_tradnl" sz="1800" b="1" dirty="0"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El Cabeceo </a:t>
            </a:r>
            <a:endParaRPr lang="es-EC" sz="1800" b="1" dirty="0">
              <a:solidFill>
                <a:srgbClr val="000000"/>
              </a:solidFill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482" name="Google Shape;482;p48"/>
          <p:cNvSpPr txBox="1">
            <a:spLocks noGrp="1"/>
          </p:cNvSpPr>
          <p:nvPr>
            <p:ph type="title"/>
          </p:nvPr>
        </p:nvSpPr>
        <p:spPr>
          <a:xfrm>
            <a:off x="1871998" y="315621"/>
            <a:ext cx="540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FUNDAMENTACION TEÓRICA</a:t>
            </a:r>
            <a:endParaRPr sz="28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2" name="Google Shape;480;p48">
            <a:extLst>
              <a:ext uri="{FF2B5EF4-FFF2-40B4-BE49-F238E27FC236}">
                <a16:creationId xmlns:a16="http://schemas.microsoft.com/office/drawing/2014/main" id="{0F679D95-A264-4FEF-873C-6F52CE7BE6FE}"/>
              </a:ext>
            </a:extLst>
          </p:cNvPr>
          <p:cNvSpPr txBox="1"/>
          <p:nvPr/>
        </p:nvSpPr>
        <p:spPr>
          <a:xfrm>
            <a:off x="1871998" y="2484023"/>
            <a:ext cx="4220119" cy="1174644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C" sz="180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El elemento técnico del cabeceo es empleado en tres situaciones principales que son: pase, despeje y remate.</a:t>
            </a:r>
            <a:endParaRPr lang="es-EC" sz="1800" b="1" dirty="0">
              <a:solidFill>
                <a:srgbClr val="000000"/>
              </a:solidFill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5" name="Google Shape;480;p48">
            <a:extLst>
              <a:ext uri="{FF2B5EF4-FFF2-40B4-BE49-F238E27FC236}">
                <a16:creationId xmlns:a16="http://schemas.microsoft.com/office/drawing/2014/main" id="{51F6BAEE-4523-4CDD-9DFD-EF2A5DF80AFC}"/>
              </a:ext>
            </a:extLst>
          </p:cNvPr>
          <p:cNvSpPr txBox="1"/>
          <p:nvPr/>
        </p:nvSpPr>
        <p:spPr>
          <a:xfrm>
            <a:off x="1871998" y="3810396"/>
            <a:ext cx="4220119" cy="98718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C" sz="180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Gesto técnico empleado en acciones ofensivas y defensivas. </a:t>
            </a:r>
          </a:p>
        </p:txBody>
      </p:sp>
      <p:sp>
        <p:nvSpPr>
          <p:cNvPr id="16" name="Google Shape;480;p48">
            <a:extLst>
              <a:ext uri="{FF2B5EF4-FFF2-40B4-BE49-F238E27FC236}">
                <a16:creationId xmlns:a16="http://schemas.microsoft.com/office/drawing/2014/main" id="{2C3D3A36-8E35-4CD0-AA0B-57568D6C61DA}"/>
              </a:ext>
            </a:extLst>
          </p:cNvPr>
          <p:cNvSpPr txBox="1"/>
          <p:nvPr/>
        </p:nvSpPr>
        <p:spPr>
          <a:xfrm>
            <a:off x="1871998" y="1157650"/>
            <a:ext cx="4220119" cy="1174644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S" sz="180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El es una acción motora propia del fútbol la cual consiste en impactar al balón con la cabeza para lograr un fin determinado. </a:t>
            </a:r>
            <a:endParaRPr lang="es-EC" sz="1800" b="1" dirty="0">
              <a:solidFill>
                <a:srgbClr val="000000"/>
              </a:solidFill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026" name="Picture 2" descr="Salto de Enner Valencia en el Mundial de Brasil-2014 superó al de Cristiano  Ronaldo | Fútbol | Deportes | El Universo">
            <a:extLst>
              <a:ext uri="{FF2B5EF4-FFF2-40B4-BE49-F238E27FC236}">
                <a16:creationId xmlns:a16="http://schemas.microsoft.com/office/drawing/2014/main" id="{1DC3232D-6C00-4CA2-BFF0-5A0CB02D6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" t="6534" r="14967" b="4855"/>
          <a:stretch/>
        </p:blipFill>
        <p:spPr bwMode="auto">
          <a:xfrm>
            <a:off x="6464256" y="1343458"/>
            <a:ext cx="2273831" cy="324000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64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E6AB0DFD-8C7D-48C9-80D3-DD705AC720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4494571"/>
              </p:ext>
            </p:extLst>
          </p:nvPr>
        </p:nvGraphicFramePr>
        <p:xfrm>
          <a:off x="762000" y="787400"/>
          <a:ext cx="7670799" cy="4245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Google Shape;482;p48"/>
          <p:cNvSpPr txBox="1">
            <a:spLocks noGrp="1"/>
          </p:cNvSpPr>
          <p:nvPr>
            <p:ph type="title"/>
          </p:nvPr>
        </p:nvSpPr>
        <p:spPr>
          <a:xfrm>
            <a:off x="1871998" y="121656"/>
            <a:ext cx="540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FUNDAMENTACION TEÓRICA</a:t>
            </a:r>
            <a:endParaRPr sz="28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05F6A46-8641-4162-A4B0-8395731A21C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849" t="13637" r="6063" b="2702"/>
          <a:stretch/>
        </p:blipFill>
        <p:spPr>
          <a:xfrm>
            <a:off x="1977568" y="3054858"/>
            <a:ext cx="1385021" cy="1440000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F423B51-3819-47C2-9D64-EBD1B6166AC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541" t="5233" r="6990" b="4651"/>
          <a:stretch/>
        </p:blipFill>
        <p:spPr>
          <a:xfrm>
            <a:off x="5887257" y="1313124"/>
            <a:ext cx="1305736" cy="1440000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47EAF05-DA86-4172-B475-504B276328E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377" t="26502" r="18011" b="2156"/>
          <a:stretch/>
        </p:blipFill>
        <p:spPr>
          <a:xfrm>
            <a:off x="5864477" y="3054858"/>
            <a:ext cx="1328516" cy="1440000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888994E-D1B4-4452-BC71-8FD0E9BA9BC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9219" t="34897" r="20171" b="2156"/>
          <a:stretch/>
        </p:blipFill>
        <p:spPr>
          <a:xfrm>
            <a:off x="1983509" y="1313124"/>
            <a:ext cx="1385020" cy="1440000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92597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tboxing Sports Center by Slidesgo">
  <a:themeElements>
    <a:clrScheme name="Personalizado 8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BADB7D"/>
      </a:accent1>
      <a:accent2>
        <a:srgbClr val="367121"/>
      </a:accent2>
      <a:accent3>
        <a:srgbClr val="C0CF3A"/>
      </a:accent3>
      <a:accent4>
        <a:srgbClr val="BADB7D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1210</Words>
  <Application>Microsoft Office PowerPoint</Application>
  <PresentationFormat>Presentación en pantalla (16:9)</PresentationFormat>
  <Paragraphs>264</Paragraphs>
  <Slides>24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1" baseType="lpstr">
      <vt:lpstr>Montserrat Subrayada</vt:lpstr>
      <vt:lpstr>Malgun Gothic</vt:lpstr>
      <vt:lpstr>Arial</vt:lpstr>
      <vt:lpstr>Lexend Exa</vt:lpstr>
      <vt:lpstr>Karla</vt:lpstr>
      <vt:lpstr>Times New Roman</vt:lpstr>
      <vt:lpstr>Fitboxing Sports Center by Slidesgo</vt:lpstr>
      <vt:lpstr>UNIVERSIDAD DE LAS FUERZAS ARMADAS “ESPE” DEPARTAMENTO DE CIENCIAS HUMANAS Y SOCIALES  CARRERA DE PEDAGOGÍA ACTIVIDAD FÍSICA Y DEPORTE </vt:lpstr>
      <vt:lpstr>PLANTEAMIENTO DEL PROBLEMA </vt:lpstr>
      <vt:lpstr>Presentación de PowerPoint</vt:lpstr>
      <vt:lpstr>OBJETIVOS ESPECÍFICOS </vt:lpstr>
      <vt:lpstr>JUSTIFICACIÓN </vt:lpstr>
      <vt:lpstr>HIPÓTESIS </vt:lpstr>
      <vt:lpstr>VARIABLES DE LA INVESTIGACIÓN</vt:lpstr>
      <vt:lpstr>FUNDAMENTACION TEÓRICA</vt:lpstr>
      <vt:lpstr>FUNDAMENTACION TEÓRICA</vt:lpstr>
      <vt:lpstr>Rango de movimiento</vt:lpstr>
      <vt:lpstr>METODOLOGÍA DE LA INVESTIGACIÓN </vt:lpstr>
      <vt:lpstr>Marco General: Jugadores de fútbol</vt:lpstr>
      <vt:lpstr>JUGADORES DE ALTO RENDIMIENTO</vt:lpstr>
      <vt:lpstr>JUGADORES DE CATEGORIAS FORMATIVAS </vt:lpstr>
      <vt:lpstr>Presentación de PowerPoint</vt:lpstr>
      <vt:lpstr>ANÁLISIS E INTERPRETACIÓN DE RESULTADOS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FitboxingSports Center</dc:title>
  <dc:creator>Chafla</dc:creator>
  <cp:lastModifiedBy>Cliente</cp:lastModifiedBy>
  <cp:revision>130</cp:revision>
  <dcterms:modified xsi:type="dcterms:W3CDTF">2021-04-23T02:16:02Z</dcterms:modified>
</cp:coreProperties>
</file>