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hq59Hktkf1ke8wI4T76ocamozJ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Realizar una investigación exploratoria de la situación actual, en torno a las consecuencias que produce un desastre natural, como las mismas afectan las comunicaciones y entorpecen la atención ciudadana.</a:t>
            </a:r>
            <a:endParaRPr b="0" i="0" sz="1200" u="none" strike="noStrike"/>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 Obtener información en estudios relacionados con las necesidades más urgentes no atendidas por falta de comunicación de los afectados por desastres naturales, tecnologías usadas y resultados obtenidos mediante una revisión de literatura preliminar.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Desarrollar un prototipo de sistema de comunicación basado en redes de comunicación WiFi, GSM y LoRa que permita establecer una comunicación bidireccional con un servidor mediante mensajes de texto, mismo que direccionará la información a una entidad pública encargada de gestionar el riesgo.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Validar el prototipo de sistema de comunicación emergente mediante pruebas de campo y/o simulación.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Identificación del problema (Metodología de revisión preliminar de literatura)</a:t>
            </a:r>
            <a:br>
              <a:rPr lang="en-US"/>
            </a:br>
            <a:r>
              <a:rPr lang="en-US"/>
              <a:t>- Diseño (Design Science)</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 Implementación (Metodología de desarrollo agil SCRUM)</a:t>
            </a:r>
            <a:endParaRPr/>
          </a:p>
          <a:p>
            <a:pPr indent="0" lvl="0" marL="0" rtl="0" algn="l">
              <a:spcBef>
                <a:spcPts val="0"/>
              </a:spcBef>
              <a:spcAft>
                <a:spcPts val="0"/>
              </a:spcAft>
              <a:buNone/>
            </a:pPr>
            <a:r>
              <a:rPr lang="en-US"/>
              <a:t>- Evaluación (Metodología de caso de estudio)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8" name="Google Shape;1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0" name="Google Shape;2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9" name="Google Shape;21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8" name="Google Shape;22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7" name="Google Shape;23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6" name="Google Shape;24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64" name="Google Shape;26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79" name="Google Shape;2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6" name="Google Shape;29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08" name="Google Shape;30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17" name="Google Shape;31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26" name="Google Shape;32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Tras una serie de combinaciones se pudo determinar que los siguientes parámetros: 125 KHz de ancho de banda, 12 de factor de discusión y 4:8 de taza de codificación nos permitieron obtener la mejor configuración para alcanzar una cobertura de 900 metros y la integridad de la información para un mensaje de un tamaño de 1 byte</a:t>
            </a:r>
            <a:br>
              <a:rPr lang="en-US"/>
            </a:b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 La variación en el tamaño del mensaje puede afectar la integridad de la información, además de restringir la distancia en la cobertura, mientas más corto sea el mensaje más distancia se alcanza, en una distancia de 900 metros con un mensaje de 2 bytes se perdió parte del contenido del mensaje.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 Antenas con mejor potencia para mayor alcance</a:t>
            </a:r>
            <a:endParaRPr/>
          </a:p>
          <a:p>
            <a:pPr indent="0" lvl="0" marL="0" rtl="0" algn="l">
              <a:spcBef>
                <a:spcPts val="0"/>
              </a:spcBef>
              <a:spcAft>
                <a:spcPts val="0"/>
              </a:spcAft>
              <a:buNone/>
            </a:pPr>
            <a:r>
              <a:t/>
            </a:r>
            <a:endParaRPr/>
          </a:p>
        </p:txBody>
      </p:sp>
      <p:sp>
        <p:nvSpPr>
          <p:cNvPr id="344" name="Google Shape;34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La aplicación puede tener un crecimiento exponencial, integrando el sistema de comunicación emergente a cualquiera de las redes sociales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podría agregar códigos de aprendizaje automático a la aplicación para determinar según su geolocalización los sectores más afectados en caso de desastres naturales</a:t>
            </a:r>
            <a:endParaRPr/>
          </a:p>
        </p:txBody>
      </p:sp>
      <p:sp>
        <p:nvSpPr>
          <p:cNvPr id="358" name="Google Shape;35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Necesida de la cmunicacion &lt;click&gt; La comunicación de riesgo resulta una estrategia integral y planificada &lt;click&gt; que se encuentra ligada a la gestión ante una determinada amenaza de emergencia o desastre, &lt;click&gt;permitiendo la participación de los actores involucrados, un panorama más detallado de los inconvenientes, movilización adecuada de recursos y mejora en la toma de decisiones. (Dra.Ana Badia,2017).</a:t>
            </a:r>
            <a:endParaRPr/>
          </a:p>
          <a:p>
            <a:pPr indent="0" lvl="0" marL="0" rtl="0" algn="l">
              <a:spcBef>
                <a:spcPts val="0"/>
              </a:spcBef>
              <a:spcAft>
                <a:spcPts val="0"/>
              </a:spcAft>
              <a:buNone/>
            </a:pPr>
            <a:r>
              <a:t/>
            </a:r>
            <a:endParaRPr/>
          </a:p>
          <a:p>
            <a:pPr indent="0" lvl="0" marL="0" rtl="0" algn="just">
              <a:spcBef>
                <a:spcPts val="0"/>
              </a:spcBef>
              <a:spcAft>
                <a:spcPts val="0"/>
              </a:spcAft>
              <a:buNone/>
            </a:pPr>
            <a:r>
              <a:rPr lang="en-US"/>
              <a:t>&lt;click&gt;Por otra parte Ecuador se encuentra en una zona de alto riesgo, sujeto a afrontar problemas principalmente de carácter natural, de acuerdo a las estadísticas se menciona que los desastres naturales han dejado como consecuencias pérdidas humanas, daños en flora y fauna, además de daños materiales. Principales acontecimientos que se han suscitado son terremotos el 5 de agosto de 1949 en Ambato y el 16 de abril 2016 en Manabí,&lt;click&gt; además de principales erupciones de los volcanes Reventador, Cotopaxi, Pichincha y Tungurahua, complementariamente &lt;click&gt; los incendios producidos de manera constante en las provincias de Azuay y Pichincha, finalmente inundaciones que afectan las provincias de Los Ríos, Guayas, El Oro y Manabí (Delgado &amp; Campoverde, 2017).</a:t>
            </a:r>
            <a:endParaRPr/>
          </a:p>
          <a:p>
            <a:pPr indent="0" lvl="0" marL="0" rtl="0" algn="l">
              <a:spcBef>
                <a:spcPts val="0"/>
              </a:spcBef>
              <a:spcAft>
                <a:spcPts val="0"/>
              </a:spcAft>
              <a:buNone/>
            </a:pPr>
            <a:br>
              <a:rPr lang="en-US"/>
            </a:br>
            <a:endParaRPr/>
          </a:p>
        </p:txBody>
      </p:sp>
      <p:sp>
        <p:nvSpPr>
          <p:cNvPr id="81" name="Google Shape;8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t>Una vez </a:t>
            </a:r>
            <a:r>
              <a:rPr lang="en-US"/>
              <a:t>culminado la revisión preliminar pudimos evidenciar</a:t>
            </a:r>
            <a:r>
              <a:rPr b="0" i="0" lang="en-US" u="none" strike="noStrike"/>
              <a:t> que es inminente la necesidad de comunicación en momentos de emergencias, se plantean establecer dicha comunicación mediante el uso de </a:t>
            </a:r>
            <a:r>
              <a:rPr lang="en-US"/>
              <a:t>tecnologías IoT</a:t>
            </a:r>
            <a:r>
              <a:rPr b="0" i="0" lang="en-US" u="none" strike="noStrike"/>
              <a:t>,</a:t>
            </a:r>
            <a:r>
              <a:rPr lang="en-US"/>
              <a:t> infraestructura GSM</a:t>
            </a:r>
            <a:r>
              <a:rPr b="0" i="0" lang="en-US" u="none" strike="noStrike"/>
              <a:t>, </a:t>
            </a:r>
            <a:r>
              <a:rPr lang="en-US"/>
              <a:t>Wifi e incluso tecnologías </a:t>
            </a:r>
            <a:r>
              <a:rPr b="0" i="0" lang="en-US" u="none" strike="noStrike"/>
              <a:t>de </a:t>
            </a:r>
            <a:r>
              <a:rPr lang="en-US"/>
              <a:t>bajo consumo como son LoRa o </a:t>
            </a:r>
            <a:r>
              <a:rPr b="0" i="0" lang="en-US" u="none" strike="noStrike"/>
              <a:t>LoRa </a:t>
            </a:r>
            <a:r>
              <a:rPr lang="en-US"/>
              <a:t>WAN</a:t>
            </a:r>
            <a:r>
              <a:rPr b="0" i="0" lang="en-US" u="none" strike="noStrike"/>
              <a:t>.</a:t>
            </a:r>
            <a:r>
              <a:rPr lang="en-US"/>
              <a:t> </a:t>
            </a:r>
            <a:r>
              <a:rPr b="0" i="0" lang="en-US" u="none" strike="noStrike"/>
              <a:t>Este estudio tiene como objetivo ampliar el conocimiento sobre la efectividad del uso de las redes LoRa</a:t>
            </a:r>
            <a:r>
              <a:rPr lang="en-US"/>
              <a:t> además la importancia del combinar las tecnologías Wifi, GSM y LoRa</a:t>
            </a:r>
            <a:r>
              <a:rPr b="0" i="0" lang="en-US" u="none" strike="noStrike"/>
              <a:t>, </a:t>
            </a:r>
            <a:r>
              <a:rPr lang="en-US"/>
              <a:t>para lograr una comunicación estable </a:t>
            </a:r>
            <a:r>
              <a:rPr b="0" i="0" lang="en-US" u="none" strike="noStrike"/>
              <a:t>en </a:t>
            </a:r>
            <a:r>
              <a:rPr lang="en-US"/>
              <a:t>momentos </a:t>
            </a:r>
            <a:r>
              <a:rPr b="0" i="0" lang="en-US" u="none" strike="noStrike"/>
              <a:t>de emergencia</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Desarrollar </a:t>
            </a:r>
            <a:r>
              <a:rPr b="0" i="0" lang="en-US" u="none" strike="noStrike"/>
              <a:t>un </a:t>
            </a:r>
            <a:r>
              <a:rPr lang="en-US"/>
              <a:t>sistema </a:t>
            </a:r>
            <a:r>
              <a:rPr b="0" i="0" lang="en-US" u="none" strike="noStrike"/>
              <a:t>de </a:t>
            </a:r>
            <a:r>
              <a:rPr lang="en-US"/>
              <a:t>comunicación de alerta emergente</a:t>
            </a:r>
            <a:r>
              <a:rPr b="0" i="0" lang="en-US" u="none" strike="noStrike"/>
              <a:t>, </a:t>
            </a:r>
            <a:r>
              <a:rPr lang="en-US"/>
              <a:t>mediante el uso </a:t>
            </a:r>
            <a:r>
              <a:rPr b="0" i="0" lang="en-US" u="none" strike="noStrike"/>
              <a:t>de</a:t>
            </a:r>
            <a:r>
              <a:rPr lang="en-US"/>
              <a:t> tecnologías WiFi, GSM</a:t>
            </a:r>
            <a:r>
              <a:rPr b="0" i="0" lang="en-US" u="none" strike="noStrike"/>
              <a:t>, </a:t>
            </a:r>
            <a:r>
              <a:rPr lang="en-US"/>
              <a:t>LPWAN </a:t>
            </a:r>
            <a:r>
              <a:rPr b="0" i="0" lang="en-US" u="none" strike="noStrike"/>
              <a:t>para </a:t>
            </a:r>
            <a:r>
              <a:rPr lang="en-US"/>
              <a:t>una respuesta inmediata a </a:t>
            </a:r>
            <a:r>
              <a:rPr b="0" i="0" lang="en-US" u="none" strike="noStrike"/>
              <a:t>los </a:t>
            </a:r>
            <a:r>
              <a:rPr lang="en-US"/>
              <a:t>ciudadanos en situaciones </a:t>
            </a:r>
            <a:r>
              <a:rPr b="0" i="0" lang="en-US" u="none" strike="noStrike"/>
              <a:t>de </a:t>
            </a:r>
            <a:r>
              <a:rPr lang="en-US"/>
              <a:t>emergencias debido a desastres naturales</a:t>
            </a:r>
            <a:r>
              <a:rPr b="0" i="0" lang="en-US" u="none" strike="noStrike"/>
              <a:t>.</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0" name="Google Shape;1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1.bin"/><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5" name="Shape 15"/>
        <p:cNvGrpSpPr/>
        <p:nvPr/>
      </p:nvGrpSpPr>
      <p:grpSpPr>
        <a:xfrm>
          <a:off x="0" y="0"/>
          <a:ext cx="0" cy="0"/>
          <a:chOff x="0" y="0"/>
          <a:chExt cx="0" cy="0"/>
        </a:xfrm>
      </p:grpSpPr>
      <p:graphicFrame>
        <p:nvGraphicFramePr>
          <p:cNvPr id="16" name="Google Shape;16;p30"/>
          <p:cNvGraphicFramePr/>
          <p:nvPr/>
        </p:nvGraphicFramePr>
        <p:xfrm>
          <a:off x="0" y="735807"/>
          <a:ext cx="9144000" cy="4212431"/>
        </p:xfrm>
        <a:graphic>
          <a:graphicData uri="http://schemas.openxmlformats.org/presentationml/2006/ole">
            <mc:AlternateContent>
              <mc:Choice Requires="v">
                <p:oleObj r:id="rId3" imgH="4212431" imgW="9144000" progId="" spid="_x0000_s1">
                  <p:embed/>
                </p:oleObj>
              </mc:Choice>
              <mc:Fallback>
                <p:oleObj r:id="rId4" imgH="4212431" imgW="9144000" progId="">
                  <p:embed/>
                  <p:pic>
                    <p:nvPicPr>
                      <p:cNvPr id="16" name="Google Shape;16;p30"/>
                      <p:cNvPicPr preferRelativeResize="0"/>
                      <p:nvPr/>
                    </p:nvPicPr>
                    <p:blipFill rotWithShape="1">
                      <a:blip r:embed="rId5">
                        <a:alphaModFix/>
                      </a:blip>
                      <a:srcRect b="0" l="0" r="0" t="0"/>
                      <a:stretch/>
                    </p:blipFill>
                    <p:spPr>
                      <a:xfrm>
                        <a:off x="0" y="735807"/>
                        <a:ext cx="9144000" cy="4212431"/>
                      </a:xfrm>
                      <a:prstGeom prst="rect">
                        <a:avLst/>
                      </a:prstGeom>
                      <a:noFill/>
                      <a:ln>
                        <a:noFill/>
                      </a:ln>
                    </p:spPr>
                  </p:pic>
                </p:oleObj>
              </mc:Fallback>
            </mc:AlternateContent>
          </a:graphicData>
        </a:graphic>
      </p:graphicFrame>
      <p:sp>
        <p:nvSpPr>
          <p:cNvPr id="17" name="Google Shape;17;p30"/>
          <p:cNvSpPr/>
          <p:nvPr/>
        </p:nvSpPr>
        <p:spPr>
          <a:xfrm>
            <a:off x="457200" y="4683919"/>
            <a:ext cx="2133600" cy="357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8" name="Google Shape;18;p30"/>
          <p:cNvSpP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19" name="Google Shape;19;p30"/>
          <p:cNvSpPr/>
          <p:nvPr/>
        </p:nvSpPr>
        <p:spPr>
          <a:xfrm>
            <a:off x="457200" y="4683919"/>
            <a:ext cx="2133600" cy="357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0" name="Google Shape;20;p30"/>
          <p:cNvSpPr/>
          <p:nvPr/>
        </p:nvSpPr>
        <p:spPr>
          <a:xfrm>
            <a:off x="3124200" y="4683919"/>
            <a:ext cx="2895600" cy="3571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pic>
        <p:nvPicPr>
          <p:cNvPr descr="bannner 2" id="21" name="Google Shape;21;p30"/>
          <p:cNvPicPr preferRelativeResize="0"/>
          <p:nvPr/>
        </p:nvPicPr>
        <p:blipFill rotWithShape="1">
          <a:blip r:embed="rId6">
            <a:alphaModFix/>
          </a:blip>
          <a:srcRect b="0" l="0" r="0" t="0"/>
          <a:stretch/>
        </p:blipFill>
        <p:spPr>
          <a:xfrm>
            <a:off x="0" y="4292203"/>
            <a:ext cx="9144000" cy="851297"/>
          </a:xfrm>
          <a:prstGeom prst="rect">
            <a:avLst/>
          </a:prstGeom>
          <a:noFill/>
          <a:ln>
            <a:noFill/>
          </a:ln>
        </p:spPr>
      </p:pic>
      <p:sp>
        <p:nvSpPr>
          <p:cNvPr id="22" name="Google Shape;22;p30"/>
          <p:cNvSpPr/>
          <p:nvPr/>
        </p:nvSpPr>
        <p:spPr>
          <a:xfrm>
            <a:off x="217488" y="195263"/>
            <a:ext cx="792162" cy="59412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LOGO ESPE ORIGINAL copia" id="23" name="Google Shape;23;p30"/>
          <p:cNvPicPr preferRelativeResize="0"/>
          <p:nvPr/>
        </p:nvPicPr>
        <p:blipFill rotWithShape="1">
          <a:blip r:embed="rId7">
            <a:alphaModFix/>
          </a:blip>
          <a:srcRect b="0" l="0" r="0" t="0"/>
          <a:stretch/>
        </p:blipFill>
        <p:spPr>
          <a:xfrm>
            <a:off x="107951" y="86916"/>
            <a:ext cx="3313113" cy="665559"/>
          </a:xfrm>
          <a:prstGeom prst="rect">
            <a:avLst/>
          </a:prstGeom>
          <a:noFill/>
          <a:ln>
            <a:noFill/>
          </a:ln>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1" name="Shape 51"/>
        <p:cNvGrpSpPr/>
        <p:nvPr/>
      </p:nvGrpSpPr>
      <p:grpSpPr>
        <a:xfrm>
          <a:off x="0" y="0"/>
          <a:ext cx="0" cy="0"/>
          <a:chOff x="0" y="0"/>
          <a:chExt cx="0" cy="0"/>
        </a:xfrm>
      </p:grpSpPr>
      <p:sp>
        <p:nvSpPr>
          <p:cNvPr id="52" name="Google Shape;52;p39"/>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53" name="Google Shape;53;p39"/>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54" name="Shape 54"/>
        <p:cNvGrpSpPr/>
        <p:nvPr/>
      </p:nvGrpSpPr>
      <p:grpSpPr>
        <a:xfrm>
          <a:off x="0" y="0"/>
          <a:ext cx="0" cy="0"/>
          <a:chOff x="0" y="0"/>
          <a:chExt cx="0" cy="0"/>
        </a:xfrm>
      </p:grpSpPr>
      <p:sp>
        <p:nvSpPr>
          <p:cNvPr id="55" name="Google Shape;55;p40"/>
          <p:cNvSpPr txBox="1"/>
          <p:nvPr>
            <p:ph type="title"/>
          </p:nvPr>
        </p:nvSpPr>
        <p:spPr>
          <a:xfrm rot="5400000">
            <a:off x="5463778" y="1371601"/>
            <a:ext cx="4388644" cy="20574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56" name="Google Shape;56;p40"/>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31"/>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26" name="Google Shape;26;p3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5pPr>
            <a:lvl6pPr indent="-381000" lvl="5" marL="2743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6pPr>
            <a:lvl7pPr indent="-381000" lvl="6" marL="3200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7pPr>
            <a:lvl8pPr indent="-381000" lvl="7" marL="3657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8pPr>
            <a:lvl9pPr indent="-381000" lvl="8" marL="41148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29" name="Google Shape;29;p3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lt1"/>
              </a:buClr>
              <a:buSzPts val="1800"/>
              <a:buFont typeface="Times New Roman"/>
              <a:buNone/>
              <a:defRPr b="0" i="0" sz="18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lt1"/>
              </a:buClr>
              <a:buSzPts val="1600"/>
              <a:buFont typeface="Times New Roman"/>
              <a:buNone/>
              <a:defRPr b="0" i="0" sz="16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33"/>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32" name="Google Shape;32;p33"/>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Times New Roman"/>
              <a:buChar char="•"/>
              <a:defRPr b="0" i="0" sz="2800" u="none" cap="none" strike="noStrike">
                <a:solidFill>
                  <a:schemeClr val="lt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33" name="Google Shape;33;p33"/>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Times New Roman"/>
              <a:buChar char="•"/>
              <a:defRPr b="0" i="0" sz="2800" u="none" cap="none" strike="noStrike">
                <a:solidFill>
                  <a:schemeClr val="lt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 name="Shape 34"/>
        <p:cNvGrpSpPr/>
        <p:nvPr/>
      </p:nvGrpSpPr>
      <p:grpSpPr>
        <a:xfrm>
          <a:off x="0" y="0"/>
          <a:ext cx="0" cy="0"/>
          <a:chOff x="0" y="0"/>
          <a:chExt cx="0" cy="0"/>
        </a:xfrm>
      </p:grpSpPr>
      <p:sp>
        <p:nvSpPr>
          <p:cNvPr id="35" name="Google Shape;35;p34"/>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36" name="Google Shape;36;p3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lt1"/>
              </a:buClr>
              <a:buSzPts val="2400"/>
              <a:buFont typeface="Times New Roman"/>
              <a:buNone/>
              <a:defRPr b="1" i="0" sz="2400" u="none" cap="none" strike="noStrike">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1"/>
              </a:buClr>
              <a:buSzPts val="2000"/>
              <a:buFont typeface="Times New Roman"/>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lt1"/>
              </a:buClr>
              <a:buSzPts val="1800"/>
              <a:buFont typeface="Times New Roman"/>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37" name="Google Shape;37;p3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38" name="Google Shape;38;p34"/>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lt1"/>
              </a:buClr>
              <a:buSzPts val="2400"/>
              <a:buFont typeface="Times New Roman"/>
              <a:buNone/>
              <a:defRPr b="1" i="0" sz="2400" u="none" cap="none" strike="noStrike">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1"/>
              </a:buClr>
              <a:buSzPts val="2000"/>
              <a:buFont typeface="Times New Roman"/>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lt1"/>
              </a:buClr>
              <a:buSzPts val="1800"/>
              <a:buFont typeface="Times New Roman"/>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lt1"/>
              </a:buClr>
              <a:buSzPts val="1600"/>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39" name="Google Shape;39;p34"/>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lt1"/>
              </a:buClr>
              <a:buSzPts val="18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lt1"/>
              </a:buClr>
              <a:buSzPts val="16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0" name="Shape 40"/>
        <p:cNvGrpSpPr/>
        <p:nvPr/>
      </p:nvGrpSpPr>
      <p:grpSpPr>
        <a:xfrm>
          <a:off x="0" y="0"/>
          <a:ext cx="0" cy="0"/>
          <a:chOff x="0" y="0"/>
          <a:chExt cx="0" cy="0"/>
        </a:xfrm>
      </p:grpSpPr>
      <p:sp>
        <p:nvSpPr>
          <p:cNvPr id="41" name="Google Shape;41;p35"/>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1" sz="32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2" name="Shape 42"/>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3" name="Shape 43"/>
        <p:cNvGrpSpPr/>
        <p:nvPr/>
      </p:nvGrpSpPr>
      <p:grpSpPr>
        <a:xfrm>
          <a:off x="0" y="0"/>
          <a:ext cx="0" cy="0"/>
          <a:chOff x="0" y="0"/>
          <a:chExt cx="0" cy="0"/>
        </a:xfrm>
      </p:grpSpPr>
      <p:sp>
        <p:nvSpPr>
          <p:cNvPr id="44" name="Google Shape;44;p3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45" name="Google Shape;45;p37"/>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Times New Roman"/>
              <a:buChar char="•"/>
              <a:defRPr b="0" i="0" sz="3200" u="none" cap="none" strike="noStrike">
                <a:solidFill>
                  <a:schemeClr val="lt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lt1"/>
              </a:buClr>
              <a:buSzPts val="2800"/>
              <a:buFont typeface="Times New Roman"/>
              <a:buChar char="–"/>
              <a:defRPr b="0" i="0" sz="2800" u="none" cap="none" strike="noStrike">
                <a:solidFill>
                  <a:schemeClr val="lt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lt1"/>
              </a:buClr>
              <a:buSzPts val="24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lt1"/>
              </a:buClr>
              <a:buSzPts val="2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46" name="Google Shape;46;p37"/>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1"/>
              </a:buClr>
              <a:buSzPts val="1200"/>
              <a:buFont typeface="Times New Roman"/>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lt1"/>
              </a:buClr>
              <a:buSzPts val="1000"/>
              <a:buFont typeface="Times New Roman"/>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47" name="Shape 47"/>
        <p:cNvGrpSpPr/>
        <p:nvPr/>
      </p:nvGrpSpPr>
      <p:grpSpPr>
        <a:xfrm>
          <a:off x="0" y="0"/>
          <a:ext cx="0" cy="0"/>
          <a:chOff x="0" y="0"/>
          <a:chExt cx="0" cy="0"/>
        </a:xfrm>
      </p:grpSpPr>
      <p:sp>
        <p:nvSpPr>
          <p:cNvPr id="48" name="Google Shape;48;p3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2000" u="none" cap="none" strike="noStrike">
                <a:solidFill>
                  <a:srgbClr val="FFFFCC"/>
                </a:solidFill>
                <a:latin typeface="Times New Roman"/>
                <a:ea typeface="Times New Roman"/>
                <a:cs typeface="Times New Roman"/>
                <a:sym typeface="Times New Roman"/>
              </a:defRPr>
            </a:lvl1pPr>
            <a:lvl2pPr lvl="1"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2pPr>
            <a:lvl3pPr lvl="2"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3pPr>
            <a:lvl4pPr lvl="3"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4pPr>
            <a:lvl5pPr lvl="4"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5pPr>
            <a:lvl6pPr lvl="5"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6pPr>
            <a:lvl7pPr lvl="6"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7pPr>
            <a:lvl8pPr lvl="7"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8pPr>
            <a:lvl9pPr lvl="8" marR="0" rtl="0" algn="r">
              <a:spcBef>
                <a:spcPts val="0"/>
              </a:spcBef>
              <a:spcAft>
                <a:spcPts val="0"/>
              </a:spcAft>
              <a:buSzPts val="1400"/>
              <a:buNone/>
              <a:defRPr b="1" i="1" sz="3200" u="none" cap="none" strike="noStrike">
                <a:solidFill>
                  <a:srgbClr val="FFFFCC"/>
                </a:solidFill>
                <a:latin typeface="Arial"/>
                <a:ea typeface="Arial"/>
                <a:cs typeface="Arial"/>
                <a:sym typeface="Arial"/>
              </a:defRPr>
            </a:lvl9pPr>
          </a:lstStyle>
          <a:p/>
        </p:txBody>
      </p:sp>
      <p:sp>
        <p:nvSpPr>
          <p:cNvPr id="49" name="Google Shape;49;p3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Times New Roman"/>
              <a:buNone/>
              <a:defRPr b="0" i="0" sz="3200" u="none" cap="none" strike="noStrike">
                <a:solidFill>
                  <a:schemeClr val="lt1"/>
                </a:solidFill>
                <a:latin typeface="Times New Roman"/>
                <a:ea typeface="Times New Roman"/>
                <a:cs typeface="Times New Roman"/>
                <a:sym typeface="Times New Roman"/>
              </a:defRPr>
            </a:lvl1pPr>
            <a:lvl2pPr lvl="1" marR="0" rtl="0" algn="l">
              <a:spcBef>
                <a:spcPts val="560"/>
              </a:spcBef>
              <a:spcAft>
                <a:spcPts val="0"/>
              </a:spcAft>
              <a:buClr>
                <a:schemeClr val="lt1"/>
              </a:buClr>
              <a:buSzPts val="2800"/>
              <a:buFont typeface="Times New Roman"/>
              <a:buNone/>
              <a:defRPr b="0" i="0" sz="2800" u="none" cap="none" strike="noStrike">
                <a:solidFill>
                  <a:schemeClr val="lt1"/>
                </a:solidFill>
                <a:latin typeface="Times New Roman"/>
                <a:ea typeface="Times New Roman"/>
                <a:cs typeface="Times New Roman"/>
                <a:sym typeface="Times New Roman"/>
              </a:defRPr>
            </a:lvl2pPr>
            <a:lvl3pPr lvl="2" marR="0" rtl="0" algn="l">
              <a:spcBef>
                <a:spcPts val="480"/>
              </a:spcBef>
              <a:spcAft>
                <a:spcPts val="0"/>
              </a:spcAft>
              <a:buClr>
                <a:schemeClr val="lt1"/>
              </a:buClr>
              <a:buSzPts val="2400"/>
              <a:buFont typeface="Times New Roman"/>
              <a:buNone/>
              <a:defRPr b="0" i="0" sz="2400" u="none" cap="none" strike="noStrike">
                <a:solidFill>
                  <a:schemeClr val="lt1"/>
                </a:solidFill>
                <a:latin typeface="Times New Roman"/>
                <a:ea typeface="Times New Roman"/>
                <a:cs typeface="Times New Roman"/>
                <a:sym typeface="Times New Roman"/>
              </a:defRPr>
            </a:lvl3pPr>
            <a:lvl4pPr lvl="3"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4pPr>
            <a:lvl5pPr lvl="4"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5pPr>
            <a:lvl6pPr lvl="5"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6pPr>
            <a:lvl7pPr lvl="6"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7pPr>
            <a:lvl8pPr lvl="7"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8pPr>
            <a:lvl9pPr lvl="8" marR="0" rtl="0" algn="l">
              <a:spcBef>
                <a:spcPts val="400"/>
              </a:spcBef>
              <a:spcAft>
                <a:spcPts val="0"/>
              </a:spcAft>
              <a:buClr>
                <a:schemeClr val="lt1"/>
              </a:buClr>
              <a:buSzPts val="2000"/>
              <a:buFont typeface="Times New Roman"/>
              <a:buNone/>
              <a:defRPr b="0" i="0" sz="2000" u="none" cap="none" strike="noStrike">
                <a:solidFill>
                  <a:schemeClr val="lt1"/>
                </a:solidFill>
                <a:latin typeface="Times New Roman"/>
                <a:ea typeface="Times New Roman"/>
                <a:cs typeface="Times New Roman"/>
                <a:sym typeface="Times New Roman"/>
              </a:defRPr>
            </a:lvl9pPr>
          </a:lstStyle>
          <a:p/>
        </p:txBody>
      </p:sp>
      <p:sp>
        <p:nvSpPr>
          <p:cNvPr id="50" name="Google Shape;50;p3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lt1"/>
              </a:buClr>
              <a:buSzPts val="1400"/>
              <a:buFont typeface="Times New Roman"/>
              <a:buNone/>
              <a:defRPr b="0" i="0" sz="1400" u="none" cap="none" strike="noStrike">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1"/>
              </a:buClr>
              <a:buSzPts val="1200"/>
              <a:buFont typeface="Times New Roman"/>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lt1"/>
              </a:buClr>
              <a:buSzPts val="1000"/>
              <a:buFont typeface="Times New Roman"/>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lt1"/>
              </a:buClr>
              <a:buSzPts val="900"/>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p:nvPr/>
        </p:nvSpPr>
        <p:spPr>
          <a:xfrm>
            <a:off x="0" y="0"/>
            <a:ext cx="9144000" cy="465535"/>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 name="Google Shape;11;p29"/>
          <p:cNvSpPr/>
          <p:nvPr/>
        </p:nvSpPr>
        <p:spPr>
          <a:xfrm rot="10800000">
            <a:off x="1" y="4731544"/>
            <a:ext cx="7885113" cy="411956"/>
          </a:xfrm>
          <a:prstGeom prst="rect">
            <a:avLst/>
          </a:prstGeom>
          <a:gradFill>
            <a:gsLst>
              <a:gs pos="0">
                <a:schemeClr val="lt1"/>
              </a:gs>
              <a:gs pos="100000">
                <a:srgbClr val="9EB786"/>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2" name="Google Shape;12;p29"/>
          <p:cNvCxnSpPr/>
          <p:nvPr/>
        </p:nvCxnSpPr>
        <p:spPr>
          <a:xfrm>
            <a:off x="25401" y="4722019"/>
            <a:ext cx="6659563" cy="0"/>
          </a:xfrm>
          <a:prstGeom prst="straightConnector1">
            <a:avLst/>
          </a:prstGeom>
          <a:noFill/>
          <a:ln cap="flat" cmpd="sng" w="38100">
            <a:solidFill>
              <a:srgbClr val="FF0000"/>
            </a:solidFill>
            <a:prstDash val="solid"/>
            <a:round/>
            <a:headEnd len="med" w="med" type="none"/>
            <a:tailEnd len="med" w="med" type="none"/>
          </a:ln>
        </p:spPr>
      </p:cxnSp>
      <p:cxnSp>
        <p:nvCxnSpPr>
          <p:cNvPr id="13" name="Google Shape;13;p29"/>
          <p:cNvCxnSpPr/>
          <p:nvPr/>
        </p:nvCxnSpPr>
        <p:spPr>
          <a:xfrm>
            <a:off x="25401" y="4683919"/>
            <a:ext cx="6659563" cy="0"/>
          </a:xfrm>
          <a:prstGeom prst="straightConnector1">
            <a:avLst/>
          </a:prstGeom>
          <a:noFill/>
          <a:ln cap="flat" cmpd="sng" w="38100">
            <a:solidFill>
              <a:srgbClr val="006600"/>
            </a:solidFill>
            <a:prstDash val="solid"/>
            <a:round/>
            <a:headEnd len="med" w="med" type="none"/>
            <a:tailEnd len="med" w="med" type="none"/>
          </a:ln>
        </p:spPr>
      </p:cxnSp>
      <p:pic>
        <p:nvPicPr>
          <p:cNvPr descr="LOGO ESPE ORIGINAL copia" id="14" name="Google Shape;14;p29"/>
          <p:cNvPicPr preferRelativeResize="0"/>
          <p:nvPr/>
        </p:nvPicPr>
        <p:blipFill rotWithShape="1">
          <a:blip r:embed="rId1">
            <a:alphaModFix/>
          </a:blip>
          <a:srcRect b="0" l="0" r="0" t="0"/>
          <a:stretch/>
        </p:blipFill>
        <p:spPr>
          <a:xfrm>
            <a:off x="6732588" y="4462463"/>
            <a:ext cx="2305050" cy="4774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31.png"/><Relationship Id="rId6" Type="http://schemas.openxmlformats.org/officeDocument/2006/relationships/image" Target="../media/image42.png"/><Relationship Id="rId7" Type="http://schemas.openxmlformats.org/officeDocument/2006/relationships/image" Target="../media/image21.png"/><Relationship Id="rId8"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44.png"/><Relationship Id="rId5"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40.jpg"/><Relationship Id="rId6" Type="http://schemas.openxmlformats.org/officeDocument/2006/relationships/image" Target="../media/image41.jpg"/><Relationship Id="rId7" Type="http://schemas.openxmlformats.org/officeDocument/2006/relationships/image" Target="../media/image46.jpg"/><Relationship Id="rId8"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hyperlink" Target="https://drive.google.com/file/d/1Sp5ayn2FtUoD1cp60d14v4mUkASvPRT2/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47.png"/><Relationship Id="rId6"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38.jpg"/><Relationship Id="rId5" Type="http://schemas.openxmlformats.org/officeDocument/2006/relationships/image" Target="../media/image45.jpg"/><Relationship Id="rId6" Type="http://schemas.openxmlformats.org/officeDocument/2006/relationships/image" Target="../media/image48.jpg"/><Relationship Id="rId7" Type="http://schemas.openxmlformats.org/officeDocument/2006/relationships/image" Target="../media/image50.jpg"/><Relationship Id="rId8"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4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5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54.png"/><Relationship Id="rId6"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52.png"/><Relationship Id="rId6" Type="http://schemas.openxmlformats.org/officeDocument/2006/relationships/image" Target="../media/image51.png"/><Relationship Id="rId7"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image" Target="../media/image55.png"/><Relationship Id="rId6"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0.jp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13.jp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25.jpg"/><Relationship Id="rId8" Type="http://schemas.openxmlformats.org/officeDocument/2006/relationships/image" Target="../media/image12.jpg"/></Relationships>
</file>

<file path=ppt/slides/_rels/slide5.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6.png"/><Relationship Id="rId13" Type="http://schemas.openxmlformats.org/officeDocument/2006/relationships/image" Target="../media/image23.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18.png"/><Relationship Id="rId1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0"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24.jp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32.jpg"/><Relationship Id="rId8"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0"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24.jpg"/><Relationship Id="rId5" Type="http://schemas.openxmlformats.org/officeDocument/2006/relationships/image" Target="../media/image21.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62" name="Google Shape;62;p1"/>
          <p:cNvSpPr txBox="1"/>
          <p:nvPr/>
        </p:nvSpPr>
        <p:spPr>
          <a:xfrm>
            <a:off x="1115616" y="734382"/>
            <a:ext cx="7632900" cy="1139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UNIVERSIDAD DE LAS FUERZAS ARMADAS – ESPE</a:t>
            </a:r>
            <a:endParaRPr/>
          </a:p>
          <a:p>
            <a:pPr indent="0" lvl="0" marL="0" marR="0" rtl="0" algn="ctr">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4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DEPARTAMENTO DE CIENCIAS DE LA COMPUTACIÓN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a:solidFill>
                  <a:schemeClr val="dk1"/>
                </a:solidFill>
                <a:latin typeface="Times New Roman"/>
                <a:ea typeface="Times New Roman"/>
                <a:cs typeface="Times New Roman"/>
                <a:sym typeface="Times New Roman"/>
              </a:rPr>
              <a:t>Carrera de Ingeniería de Sistemas e Informática</a:t>
            </a:r>
            <a:endParaRPr b="1"/>
          </a:p>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Modalidad Presencial</a:t>
            </a:r>
            <a:endParaRPr/>
          </a:p>
        </p:txBody>
      </p:sp>
      <p:sp>
        <p:nvSpPr>
          <p:cNvPr id="63" name="Google Shape;63;p1"/>
          <p:cNvSpPr txBox="1"/>
          <p:nvPr/>
        </p:nvSpPr>
        <p:spPr>
          <a:xfrm>
            <a:off x="1115616" y="2201545"/>
            <a:ext cx="7632848" cy="20467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Times New Roman"/>
                <a:ea typeface="Times New Roman"/>
                <a:cs typeface="Times New Roman"/>
                <a:sym typeface="Times New Roman"/>
              </a:rPr>
              <a:t>Tema:</a:t>
            </a:r>
            <a:endParaRPr/>
          </a:p>
          <a:p>
            <a:pPr indent="0" lvl="0" marL="0" marR="0" rtl="0" algn="ctr">
              <a:spcBef>
                <a:spcPts val="0"/>
              </a:spcBef>
              <a:spcAft>
                <a:spcPts val="0"/>
              </a:spcAft>
              <a:buNone/>
            </a:pPr>
            <a:r>
              <a:rPr b="1" lang="en-US" sz="1400">
                <a:solidFill>
                  <a:schemeClr val="dk1"/>
                </a:solidFill>
                <a:latin typeface="Times New Roman"/>
                <a:ea typeface="Times New Roman"/>
                <a:cs typeface="Times New Roman"/>
                <a:sym typeface="Times New Roman"/>
              </a:rPr>
              <a:t> “Sistema de comunicación de alerta emergente en situaciones de desastres naturales mediante el uso de tecnologías Wifi, GSM y LPWAN ”</a:t>
            </a:r>
            <a:endParaRPr b="1" sz="1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100">
                <a:solidFill>
                  <a:schemeClr val="dk1"/>
                </a:solidFill>
                <a:latin typeface="Times New Roman"/>
                <a:ea typeface="Times New Roman"/>
                <a:cs typeface="Times New Roman"/>
                <a:sym typeface="Times New Roman"/>
              </a:rPr>
              <a:t>Autor:</a:t>
            </a:r>
            <a:endParaRPr b="1"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100">
                <a:solidFill>
                  <a:schemeClr val="dk1"/>
                </a:solidFill>
                <a:latin typeface="Times New Roman"/>
                <a:ea typeface="Times New Roman"/>
                <a:cs typeface="Times New Roman"/>
                <a:sym typeface="Times New Roman"/>
              </a:rPr>
              <a:t>JOSE ALBERTO ANTAMBA LARREA</a:t>
            </a:r>
            <a:endParaRPr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100">
                <a:solidFill>
                  <a:schemeClr val="dk1"/>
                </a:solidFill>
                <a:latin typeface="Times New Roman"/>
                <a:ea typeface="Times New Roman"/>
                <a:cs typeface="Times New Roman"/>
                <a:sym typeface="Times New Roman"/>
              </a:rPr>
              <a:t>HENRRY PAÚL CARRERA ONTANEDA </a:t>
            </a:r>
            <a:endParaRPr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100">
                <a:solidFill>
                  <a:schemeClr val="dk1"/>
                </a:solidFill>
                <a:latin typeface="Times New Roman"/>
                <a:ea typeface="Times New Roman"/>
                <a:cs typeface="Times New Roman"/>
                <a:sym typeface="Times New Roman"/>
              </a:rPr>
              <a:t>Tutor:</a:t>
            </a:r>
            <a:r>
              <a:rPr lang="en-US" sz="1100">
                <a:solidFill>
                  <a:schemeClr val="dk1"/>
                </a:solidFill>
                <a:latin typeface="Times New Roman"/>
                <a:ea typeface="Times New Roman"/>
                <a:cs typeface="Times New Roman"/>
                <a:sym typeface="Times New Roman"/>
              </a:rPr>
              <a:t> ING. DIEGO MIGUEL MARCILLO PARRA, PHD </a:t>
            </a:r>
            <a:endParaRPr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1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100">
                <a:solidFill>
                  <a:schemeClr val="dk1"/>
                </a:solidFill>
                <a:latin typeface="Times New Roman"/>
                <a:ea typeface="Times New Roman"/>
                <a:cs typeface="Times New Roman"/>
                <a:sym typeface="Times New Roman"/>
              </a:rPr>
              <a:t>SANGOLQUÍ, JULIO 2021</a:t>
            </a:r>
            <a:endParaRPr b="1" sz="1100">
              <a:solidFill>
                <a:schemeClr val="dk1"/>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179" name="Google Shape;179;p1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Objetivos específicos</a:t>
            </a:r>
            <a:endParaRPr>
              <a:solidFill>
                <a:schemeClr val="dk1"/>
              </a:solidFill>
            </a:endParaRPr>
          </a:p>
        </p:txBody>
      </p:sp>
      <p:pic>
        <p:nvPicPr>
          <p:cNvPr descr="Imagen que contiene alimentos&#10;&#10;Descripción generada automáticamente" id="180" name="Google Shape;180;p10"/>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Imagen que contiene Diagrama&#10;&#10;Descripción generada automáticamente" id="181" name="Google Shape;181;p10"/>
          <p:cNvPicPr preferRelativeResize="0"/>
          <p:nvPr/>
        </p:nvPicPr>
        <p:blipFill rotWithShape="1">
          <a:blip r:embed="rId5">
            <a:alphaModFix/>
          </a:blip>
          <a:srcRect b="0" l="0" r="0" t="0"/>
          <a:stretch/>
        </p:blipFill>
        <p:spPr>
          <a:xfrm>
            <a:off x="1313372" y="1049317"/>
            <a:ext cx="1805078" cy="1351932"/>
          </a:xfrm>
          <a:prstGeom prst="rect">
            <a:avLst/>
          </a:prstGeom>
          <a:noFill/>
          <a:ln>
            <a:noFill/>
          </a:ln>
        </p:spPr>
      </p:pic>
      <p:sp>
        <p:nvSpPr>
          <p:cNvPr id="182" name="Google Shape;182;p10"/>
          <p:cNvSpPr txBox="1"/>
          <p:nvPr/>
        </p:nvSpPr>
        <p:spPr>
          <a:xfrm>
            <a:off x="1309710" y="2408948"/>
            <a:ext cx="1800436"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Investigación</a:t>
            </a:r>
            <a:endParaRPr sz="1800">
              <a:solidFill>
                <a:schemeClr val="dk1"/>
              </a:solidFill>
              <a:latin typeface="Arial"/>
              <a:ea typeface="Arial"/>
              <a:cs typeface="Arial"/>
              <a:sym typeface="Arial"/>
            </a:endParaRPr>
          </a:p>
        </p:txBody>
      </p:sp>
      <p:pic>
        <p:nvPicPr>
          <p:cNvPr descr="Imagen que contiene interior, tabla, computadora, escritorio&#10;&#10;Descripción generada automáticamente" id="183" name="Google Shape;183;p10"/>
          <p:cNvPicPr preferRelativeResize="0"/>
          <p:nvPr/>
        </p:nvPicPr>
        <p:blipFill rotWithShape="1">
          <a:blip r:embed="rId6">
            <a:alphaModFix/>
          </a:blip>
          <a:srcRect b="0" l="0" r="0" t="0"/>
          <a:stretch/>
        </p:blipFill>
        <p:spPr>
          <a:xfrm>
            <a:off x="5529532" y="977719"/>
            <a:ext cx="2311880" cy="1516695"/>
          </a:xfrm>
          <a:prstGeom prst="rect">
            <a:avLst/>
          </a:prstGeom>
          <a:noFill/>
          <a:ln>
            <a:noFill/>
          </a:ln>
        </p:spPr>
      </p:pic>
      <p:sp>
        <p:nvSpPr>
          <p:cNvPr id="184" name="Google Shape;184;p10"/>
          <p:cNvSpPr txBox="1"/>
          <p:nvPr/>
        </p:nvSpPr>
        <p:spPr>
          <a:xfrm>
            <a:off x="5786101" y="2410386"/>
            <a:ext cx="1800436"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Información</a:t>
            </a:r>
            <a:endParaRPr sz="1800">
              <a:solidFill>
                <a:schemeClr val="dk1"/>
              </a:solidFill>
              <a:latin typeface="Arial"/>
              <a:ea typeface="Arial"/>
              <a:cs typeface="Arial"/>
              <a:sym typeface="Arial"/>
            </a:endParaRPr>
          </a:p>
        </p:txBody>
      </p:sp>
      <p:pic>
        <p:nvPicPr>
          <p:cNvPr descr="Interfaz de usuario gráfica, Aplicación&#10;&#10;Descripción generada automáticamente" id="185" name="Google Shape;185;p10"/>
          <p:cNvPicPr preferRelativeResize="0"/>
          <p:nvPr/>
        </p:nvPicPr>
        <p:blipFill rotWithShape="1">
          <a:blip r:embed="rId7">
            <a:alphaModFix/>
          </a:blip>
          <a:srcRect b="0" l="0" r="0" t="0"/>
          <a:stretch/>
        </p:blipFill>
        <p:spPr>
          <a:xfrm>
            <a:off x="1259457" y="2901383"/>
            <a:ext cx="2063870" cy="1173850"/>
          </a:xfrm>
          <a:prstGeom prst="rect">
            <a:avLst/>
          </a:prstGeom>
          <a:noFill/>
          <a:ln>
            <a:noFill/>
          </a:ln>
        </p:spPr>
      </p:pic>
      <p:sp>
        <p:nvSpPr>
          <p:cNvPr id="186" name="Google Shape;186;p10"/>
          <p:cNvSpPr txBox="1"/>
          <p:nvPr/>
        </p:nvSpPr>
        <p:spPr>
          <a:xfrm>
            <a:off x="1546936" y="4134232"/>
            <a:ext cx="1487729"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Desarrollar</a:t>
            </a:r>
            <a:endParaRPr sz="1800">
              <a:solidFill>
                <a:schemeClr val="dk1"/>
              </a:solidFill>
              <a:latin typeface="Arial"/>
              <a:ea typeface="Arial"/>
              <a:cs typeface="Arial"/>
              <a:sym typeface="Arial"/>
            </a:endParaRPr>
          </a:p>
        </p:txBody>
      </p:sp>
      <p:pic>
        <p:nvPicPr>
          <p:cNvPr id="187" name="Google Shape;187;p10"/>
          <p:cNvPicPr preferRelativeResize="0"/>
          <p:nvPr/>
        </p:nvPicPr>
        <p:blipFill rotWithShape="1">
          <a:blip r:embed="rId8">
            <a:alphaModFix/>
          </a:blip>
          <a:srcRect b="0" l="0" r="0" t="0"/>
          <a:stretch/>
        </p:blipFill>
        <p:spPr>
          <a:xfrm>
            <a:off x="5680494" y="2845638"/>
            <a:ext cx="2311880" cy="1166723"/>
          </a:xfrm>
          <a:prstGeom prst="rect">
            <a:avLst/>
          </a:prstGeom>
          <a:noFill/>
          <a:ln>
            <a:noFill/>
          </a:ln>
        </p:spPr>
      </p:pic>
      <p:sp>
        <p:nvSpPr>
          <p:cNvPr id="188" name="Google Shape;188;p10"/>
          <p:cNvSpPr txBox="1"/>
          <p:nvPr/>
        </p:nvSpPr>
        <p:spPr>
          <a:xfrm>
            <a:off x="5937062" y="4049406"/>
            <a:ext cx="1487729"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Validar</a:t>
            </a:r>
            <a:endParaRPr sz="1800">
              <a:solidFill>
                <a:schemeClr val="dk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1"/>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194" name="Google Shape;194;p11"/>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IMPLEMENTACIÓN</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2"/>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201" name="Google Shape;201;p1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Metodología</a:t>
            </a:r>
            <a:endParaRPr>
              <a:solidFill>
                <a:schemeClr val="dk1"/>
              </a:solidFill>
            </a:endParaRPr>
          </a:p>
        </p:txBody>
      </p:sp>
      <p:pic>
        <p:nvPicPr>
          <p:cNvPr descr="Imagen que contiene alimentos&#10;&#10;Descripción generada automáticamente" id="202" name="Google Shape;202;p12"/>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203" name="Google Shape;203;p12"/>
          <p:cNvSpPr/>
          <p:nvPr/>
        </p:nvSpPr>
        <p:spPr>
          <a:xfrm>
            <a:off x="43054" y="2157606"/>
            <a:ext cx="2453255" cy="976989"/>
          </a:xfrm>
          <a:custGeom>
            <a:rect b="b" l="l" r="r" t="t"/>
            <a:pathLst>
              <a:path extrusionOk="0" h="888861" w="2222152">
                <a:moveTo>
                  <a:pt x="0" y="0"/>
                </a:moveTo>
                <a:lnTo>
                  <a:pt x="1777722" y="0"/>
                </a:lnTo>
                <a:lnTo>
                  <a:pt x="2222152" y="444431"/>
                </a:lnTo>
                <a:lnTo>
                  <a:pt x="1777722" y="888861"/>
                </a:lnTo>
                <a:lnTo>
                  <a:pt x="0" y="888861"/>
                </a:lnTo>
                <a:lnTo>
                  <a:pt x="444431" y="444431"/>
                </a:lnTo>
                <a:lnTo>
                  <a:pt x="0" y="0"/>
                </a:lnTo>
                <a:close/>
              </a:path>
            </a:pathLst>
          </a:custGeom>
          <a:solidFill>
            <a:srgbClr val="DA1C27"/>
          </a:solidFill>
          <a:ln cap="flat" cmpd="sng" w="25400">
            <a:solidFill>
              <a:schemeClr val="lt1"/>
            </a:solidFill>
            <a:prstDash val="solid"/>
            <a:round/>
            <a:headEnd len="sm" w="sm" type="none"/>
            <a:tailEnd len="sm" w="sm" type="none"/>
          </a:ln>
        </p:spPr>
        <p:txBody>
          <a:bodyPr anchorCtr="0" anchor="ctr" bIns="18650" lIns="500425" spcFirstLastPara="1" rIns="463075" wrap="square" tIns="18650">
            <a:noAutofit/>
          </a:bodyPr>
          <a:lstStyle/>
          <a:p>
            <a:pPr indent="0" lvl="0" marL="0" marR="0" rtl="0" algn="ctr">
              <a:lnSpc>
                <a:spcPct val="90000"/>
              </a:lnSpc>
              <a:spcBef>
                <a:spcPts val="0"/>
              </a:spcBef>
              <a:spcAft>
                <a:spcPts val="0"/>
              </a:spcAft>
              <a:buClr>
                <a:schemeClr val="lt1"/>
              </a:buClr>
              <a:buSzPts val="1400"/>
              <a:buFont typeface="Times New Roman"/>
              <a:buNone/>
            </a:pPr>
            <a:r>
              <a:rPr b="1" lang="en-US" sz="1400">
                <a:solidFill>
                  <a:schemeClr val="lt1"/>
                </a:solidFill>
                <a:latin typeface="Times New Roman"/>
                <a:ea typeface="Times New Roman"/>
                <a:cs typeface="Times New Roman"/>
                <a:sym typeface="Times New Roman"/>
              </a:rPr>
              <a:t>Identificación del problema</a:t>
            </a:r>
            <a:endParaRPr/>
          </a:p>
        </p:txBody>
      </p:sp>
      <p:sp>
        <p:nvSpPr>
          <p:cNvPr id="204" name="Google Shape;204;p12"/>
          <p:cNvSpPr/>
          <p:nvPr/>
        </p:nvSpPr>
        <p:spPr>
          <a:xfrm>
            <a:off x="2213699" y="2144734"/>
            <a:ext cx="2453255" cy="976989"/>
          </a:xfrm>
          <a:custGeom>
            <a:rect b="b" l="l" r="r" t="t"/>
            <a:pathLst>
              <a:path extrusionOk="0" h="888861" w="2222152">
                <a:moveTo>
                  <a:pt x="0" y="0"/>
                </a:moveTo>
                <a:lnTo>
                  <a:pt x="1777722" y="0"/>
                </a:lnTo>
                <a:lnTo>
                  <a:pt x="2222152" y="444431"/>
                </a:lnTo>
                <a:lnTo>
                  <a:pt x="1777722" y="888861"/>
                </a:lnTo>
                <a:lnTo>
                  <a:pt x="0" y="888861"/>
                </a:lnTo>
                <a:lnTo>
                  <a:pt x="444431" y="444431"/>
                </a:lnTo>
                <a:lnTo>
                  <a:pt x="0" y="0"/>
                </a:lnTo>
                <a:close/>
              </a:path>
            </a:pathLst>
          </a:custGeom>
          <a:solidFill>
            <a:schemeClr val="accent3"/>
          </a:solidFill>
          <a:ln cap="flat" cmpd="sng" w="25400">
            <a:solidFill>
              <a:schemeClr val="lt1"/>
            </a:solidFill>
            <a:prstDash val="solid"/>
            <a:round/>
            <a:headEnd len="sm" w="sm" type="none"/>
            <a:tailEnd len="sm" w="sm" type="none"/>
          </a:ln>
        </p:spPr>
        <p:txBody>
          <a:bodyPr anchorCtr="0" anchor="ctr" bIns="18650" lIns="500425" spcFirstLastPara="1" rIns="463075" wrap="square" tIns="18650">
            <a:noAutofit/>
          </a:bodyPr>
          <a:lstStyle/>
          <a:p>
            <a:pPr indent="0" lvl="0" marL="0" marR="0" rtl="0" algn="ctr">
              <a:lnSpc>
                <a:spcPct val="90000"/>
              </a:lnSpc>
              <a:spcBef>
                <a:spcPts val="0"/>
              </a:spcBef>
              <a:spcAft>
                <a:spcPts val="0"/>
              </a:spcAft>
              <a:buClr>
                <a:schemeClr val="lt1"/>
              </a:buClr>
              <a:buSzPts val="1400"/>
              <a:buFont typeface="Times New Roman"/>
              <a:buNone/>
            </a:pPr>
            <a:r>
              <a:rPr b="1" lang="en-US" sz="1400">
                <a:solidFill>
                  <a:schemeClr val="lt1"/>
                </a:solidFill>
                <a:latin typeface="Times New Roman"/>
                <a:ea typeface="Times New Roman"/>
                <a:cs typeface="Times New Roman"/>
                <a:sym typeface="Times New Roman"/>
              </a:rPr>
              <a:t>Diseño </a:t>
            </a:r>
            <a:endParaRPr/>
          </a:p>
        </p:txBody>
      </p:sp>
      <p:sp>
        <p:nvSpPr>
          <p:cNvPr id="205" name="Google Shape;205;p12"/>
          <p:cNvSpPr/>
          <p:nvPr/>
        </p:nvSpPr>
        <p:spPr>
          <a:xfrm>
            <a:off x="4411051" y="2152189"/>
            <a:ext cx="2453255" cy="976989"/>
          </a:xfrm>
          <a:custGeom>
            <a:rect b="b" l="l" r="r" t="t"/>
            <a:pathLst>
              <a:path extrusionOk="0" h="888861" w="2222152">
                <a:moveTo>
                  <a:pt x="0" y="0"/>
                </a:moveTo>
                <a:lnTo>
                  <a:pt x="1777722" y="0"/>
                </a:lnTo>
                <a:lnTo>
                  <a:pt x="2222152" y="444431"/>
                </a:lnTo>
                <a:lnTo>
                  <a:pt x="1777722" y="888861"/>
                </a:lnTo>
                <a:lnTo>
                  <a:pt x="0" y="888861"/>
                </a:lnTo>
                <a:lnTo>
                  <a:pt x="444431" y="444431"/>
                </a:lnTo>
                <a:lnTo>
                  <a:pt x="0" y="0"/>
                </a:lnTo>
                <a:close/>
              </a:path>
            </a:pathLst>
          </a:custGeom>
          <a:solidFill>
            <a:srgbClr val="37639C"/>
          </a:solidFill>
          <a:ln cap="flat" cmpd="sng" w="25400">
            <a:solidFill>
              <a:schemeClr val="lt1"/>
            </a:solidFill>
            <a:prstDash val="solid"/>
            <a:round/>
            <a:headEnd len="sm" w="sm" type="none"/>
            <a:tailEnd len="sm" w="sm" type="none"/>
          </a:ln>
        </p:spPr>
        <p:txBody>
          <a:bodyPr anchorCtr="0" anchor="ctr" bIns="18650" lIns="500425" spcFirstLastPara="1" rIns="463075" wrap="square" tIns="18650">
            <a:noAutofit/>
          </a:bodyPr>
          <a:lstStyle/>
          <a:p>
            <a:pPr indent="0" lvl="0" marL="0" marR="0" rtl="0" algn="ctr">
              <a:lnSpc>
                <a:spcPct val="90000"/>
              </a:lnSpc>
              <a:spcBef>
                <a:spcPts val="0"/>
              </a:spcBef>
              <a:spcAft>
                <a:spcPts val="0"/>
              </a:spcAft>
              <a:buClr>
                <a:schemeClr val="lt1"/>
              </a:buClr>
              <a:buSzPts val="1400"/>
              <a:buFont typeface="Times New Roman"/>
              <a:buNone/>
            </a:pPr>
            <a:r>
              <a:rPr b="1" lang="en-US" sz="1400">
                <a:solidFill>
                  <a:schemeClr val="lt1"/>
                </a:solidFill>
                <a:latin typeface="Times New Roman"/>
                <a:ea typeface="Times New Roman"/>
                <a:cs typeface="Times New Roman"/>
                <a:sym typeface="Times New Roman"/>
              </a:rPr>
              <a:t>Implementación</a:t>
            </a:r>
            <a:endParaRPr sz="1800">
              <a:solidFill>
                <a:schemeClr val="lt1"/>
              </a:solidFill>
              <a:latin typeface="Times New Roman"/>
              <a:ea typeface="Times New Roman"/>
              <a:cs typeface="Times New Roman"/>
              <a:sym typeface="Times New Roman"/>
            </a:endParaRPr>
          </a:p>
        </p:txBody>
      </p:sp>
      <p:sp>
        <p:nvSpPr>
          <p:cNvPr id="206" name="Google Shape;206;p12"/>
          <p:cNvSpPr/>
          <p:nvPr/>
        </p:nvSpPr>
        <p:spPr>
          <a:xfrm>
            <a:off x="6569815" y="2139668"/>
            <a:ext cx="2453255" cy="976989"/>
          </a:xfrm>
          <a:custGeom>
            <a:rect b="b" l="l" r="r" t="t"/>
            <a:pathLst>
              <a:path extrusionOk="0" h="888861" w="2222152">
                <a:moveTo>
                  <a:pt x="0" y="0"/>
                </a:moveTo>
                <a:lnTo>
                  <a:pt x="1777722" y="0"/>
                </a:lnTo>
                <a:lnTo>
                  <a:pt x="2222152" y="444431"/>
                </a:lnTo>
                <a:lnTo>
                  <a:pt x="1777722" y="888861"/>
                </a:lnTo>
                <a:lnTo>
                  <a:pt x="0" y="888861"/>
                </a:lnTo>
                <a:lnTo>
                  <a:pt x="444431" y="444431"/>
                </a:lnTo>
                <a:lnTo>
                  <a:pt x="0" y="0"/>
                </a:lnTo>
                <a:close/>
              </a:path>
            </a:pathLst>
          </a:custGeom>
          <a:solidFill>
            <a:schemeClr val="accent5"/>
          </a:solidFill>
          <a:ln cap="flat" cmpd="sng" w="25400">
            <a:solidFill>
              <a:schemeClr val="lt1"/>
            </a:solidFill>
            <a:prstDash val="solid"/>
            <a:round/>
            <a:headEnd len="sm" w="sm" type="none"/>
            <a:tailEnd len="sm" w="sm" type="none"/>
          </a:ln>
        </p:spPr>
        <p:txBody>
          <a:bodyPr anchorCtr="0" anchor="ctr" bIns="18650" lIns="500425" spcFirstLastPara="1" rIns="463075" wrap="square" tIns="18650">
            <a:noAutofit/>
          </a:bodyPr>
          <a:lstStyle/>
          <a:p>
            <a:pPr indent="0" lvl="0" marL="0" marR="0" rtl="0" algn="ctr">
              <a:lnSpc>
                <a:spcPct val="90000"/>
              </a:lnSpc>
              <a:spcBef>
                <a:spcPts val="0"/>
              </a:spcBef>
              <a:spcAft>
                <a:spcPts val="0"/>
              </a:spcAft>
              <a:buClr>
                <a:schemeClr val="lt1"/>
              </a:buClr>
              <a:buSzPts val="1400"/>
              <a:buFont typeface="Times New Roman"/>
              <a:buNone/>
            </a:pPr>
            <a:r>
              <a:rPr b="1" lang="en-US" sz="1400">
                <a:solidFill>
                  <a:schemeClr val="lt1"/>
                </a:solidFill>
                <a:latin typeface="Times New Roman"/>
                <a:ea typeface="Times New Roman"/>
                <a:cs typeface="Times New Roman"/>
                <a:sym typeface="Times New Roman"/>
              </a:rPr>
              <a:t>Evaluación</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3"/>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13" name="Google Shape;213;p13"/>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Diagrama&#10;&#10;Descripción generada automáticamente" id="214" name="Google Shape;214;p13"/>
          <p:cNvPicPr preferRelativeResize="0"/>
          <p:nvPr/>
        </p:nvPicPr>
        <p:blipFill rotWithShape="1">
          <a:blip r:embed="rId5">
            <a:alphaModFix/>
          </a:blip>
          <a:srcRect b="0" l="0" r="0" t="0"/>
          <a:stretch/>
        </p:blipFill>
        <p:spPr>
          <a:xfrm>
            <a:off x="1194758" y="632109"/>
            <a:ext cx="6689784" cy="3642054"/>
          </a:xfrm>
          <a:prstGeom prst="rect">
            <a:avLst/>
          </a:prstGeom>
          <a:noFill/>
          <a:ln>
            <a:noFill/>
          </a:ln>
        </p:spPr>
      </p:pic>
      <p:sp>
        <p:nvSpPr>
          <p:cNvPr id="215" name="Google Shape;215;p1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Arquitectura</a:t>
            </a:r>
            <a:endParaRPr>
              <a:solidFill>
                <a:schemeClr val="dk1"/>
              </a:solidFil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4"/>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22" name="Google Shape;222;p14"/>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Diagrama&#10;&#10;Descripción generada automáticamente" id="223" name="Google Shape;223;p14"/>
          <p:cNvPicPr preferRelativeResize="0"/>
          <p:nvPr/>
        </p:nvPicPr>
        <p:blipFill rotWithShape="1">
          <a:blip r:embed="rId5">
            <a:alphaModFix/>
          </a:blip>
          <a:srcRect b="0" l="0" r="0" t="0"/>
          <a:stretch/>
        </p:blipFill>
        <p:spPr>
          <a:xfrm>
            <a:off x="1000664" y="463507"/>
            <a:ext cx="6937794" cy="3925343"/>
          </a:xfrm>
          <a:prstGeom prst="rect">
            <a:avLst/>
          </a:prstGeom>
          <a:noFill/>
          <a:ln>
            <a:noFill/>
          </a:ln>
        </p:spPr>
      </p:pic>
      <p:sp>
        <p:nvSpPr>
          <p:cNvPr id="224" name="Google Shape;224;p1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Back End</a:t>
            </a:r>
            <a:endParaRPr>
              <a:solidFill>
                <a:schemeClr val="dk1"/>
              </a:solidFill>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5"/>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31" name="Google Shape;231;p15"/>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232" name="Google Shape;232;p1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Back End</a:t>
            </a:r>
            <a:endParaRPr>
              <a:solidFill>
                <a:schemeClr val="dk1"/>
              </a:solidFill>
            </a:endParaRPr>
          </a:p>
        </p:txBody>
      </p:sp>
      <p:pic>
        <p:nvPicPr>
          <p:cNvPr descr="Imagen que contiene Logotipo&#10;&#10;Descripción generada automáticamente" id="233" name="Google Shape;233;p15"/>
          <p:cNvPicPr preferRelativeResize="0"/>
          <p:nvPr/>
        </p:nvPicPr>
        <p:blipFill rotWithShape="1">
          <a:blip r:embed="rId5">
            <a:alphaModFix/>
          </a:blip>
          <a:srcRect b="11795" l="0" r="151" t="31099"/>
          <a:stretch/>
        </p:blipFill>
        <p:spPr>
          <a:xfrm>
            <a:off x="536994" y="1207536"/>
            <a:ext cx="8512129" cy="2743704"/>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6"/>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Diagrama&#10;&#10;Descripción generada automáticamente" id="240" name="Google Shape;240;p16"/>
          <p:cNvPicPr preferRelativeResize="0"/>
          <p:nvPr/>
        </p:nvPicPr>
        <p:blipFill rotWithShape="1">
          <a:blip r:embed="rId4">
            <a:alphaModFix/>
          </a:blip>
          <a:srcRect b="0" l="0" r="0" t="0"/>
          <a:stretch/>
        </p:blipFill>
        <p:spPr>
          <a:xfrm>
            <a:off x="1022230" y="571338"/>
            <a:ext cx="6754483" cy="3795947"/>
          </a:xfrm>
          <a:prstGeom prst="rect">
            <a:avLst/>
          </a:prstGeom>
          <a:noFill/>
          <a:ln>
            <a:noFill/>
          </a:ln>
        </p:spPr>
      </p:pic>
      <p:pic>
        <p:nvPicPr>
          <p:cNvPr descr="Imagen que contiene alimentos&#10;&#10;Descripción generada automáticamente" id="241" name="Google Shape;241;p16"/>
          <p:cNvPicPr preferRelativeResize="0"/>
          <p:nvPr/>
        </p:nvPicPr>
        <p:blipFill rotWithShape="1">
          <a:blip r:embed="rId5">
            <a:alphaModFix/>
          </a:blip>
          <a:srcRect b="0" l="0" r="0" t="0"/>
          <a:stretch/>
        </p:blipFill>
        <p:spPr>
          <a:xfrm>
            <a:off x="107504" y="51470"/>
            <a:ext cx="1008112" cy="1008112"/>
          </a:xfrm>
          <a:prstGeom prst="rect">
            <a:avLst/>
          </a:prstGeom>
          <a:noFill/>
          <a:ln>
            <a:noFill/>
          </a:ln>
        </p:spPr>
      </p:pic>
      <p:sp>
        <p:nvSpPr>
          <p:cNvPr id="242" name="Google Shape;242;p1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Front End</a:t>
            </a:r>
            <a:endParaRPr>
              <a:solidFill>
                <a:schemeClr val="dk1"/>
              </a:solidFill>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7"/>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49" name="Google Shape;249;p17"/>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250" name="Google Shape;250;p1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Aplicaciones</a:t>
            </a:r>
            <a:endParaRPr/>
          </a:p>
        </p:txBody>
      </p:sp>
      <p:pic>
        <p:nvPicPr>
          <p:cNvPr descr="Diagrama&#10;&#10;Descripción generada automáticamente" id="251" name="Google Shape;251;p17"/>
          <p:cNvPicPr preferRelativeResize="0"/>
          <p:nvPr/>
        </p:nvPicPr>
        <p:blipFill rotWithShape="1">
          <a:blip r:embed="rId5">
            <a:alphaModFix/>
          </a:blip>
          <a:srcRect b="0" l="0" r="0" t="0"/>
          <a:stretch/>
        </p:blipFill>
        <p:spPr>
          <a:xfrm>
            <a:off x="2094601" y="1134912"/>
            <a:ext cx="1222975" cy="2654421"/>
          </a:xfrm>
          <a:prstGeom prst="rect">
            <a:avLst/>
          </a:prstGeom>
          <a:noFill/>
          <a:ln>
            <a:noFill/>
          </a:ln>
        </p:spPr>
      </p:pic>
      <p:pic>
        <p:nvPicPr>
          <p:cNvPr descr="Interfaz de usuario gráfica, Aplicación&#10;&#10;Descripción generada automáticamente" id="252" name="Google Shape;252;p17"/>
          <p:cNvPicPr preferRelativeResize="0"/>
          <p:nvPr/>
        </p:nvPicPr>
        <p:blipFill rotWithShape="1">
          <a:blip r:embed="rId6">
            <a:alphaModFix/>
          </a:blip>
          <a:srcRect b="0" l="0" r="0" t="0"/>
          <a:stretch/>
        </p:blipFill>
        <p:spPr>
          <a:xfrm>
            <a:off x="423842" y="1126825"/>
            <a:ext cx="1355067" cy="2762251"/>
          </a:xfrm>
          <a:prstGeom prst="rect">
            <a:avLst/>
          </a:prstGeom>
          <a:noFill/>
          <a:ln>
            <a:noFill/>
          </a:ln>
        </p:spPr>
      </p:pic>
      <p:pic>
        <p:nvPicPr>
          <p:cNvPr descr="Interfaz de usuario gráfica&#10;&#10;Descripción generada automáticamente" id="253" name="Google Shape;253;p17"/>
          <p:cNvPicPr preferRelativeResize="0"/>
          <p:nvPr/>
        </p:nvPicPr>
        <p:blipFill rotWithShape="1">
          <a:blip r:embed="rId7">
            <a:alphaModFix/>
          </a:blip>
          <a:srcRect b="0" l="0" r="0" t="0"/>
          <a:stretch/>
        </p:blipFill>
        <p:spPr>
          <a:xfrm>
            <a:off x="3815032" y="1167635"/>
            <a:ext cx="2743200" cy="1341739"/>
          </a:xfrm>
          <a:prstGeom prst="rect">
            <a:avLst/>
          </a:prstGeom>
          <a:noFill/>
          <a:ln>
            <a:noFill/>
          </a:ln>
        </p:spPr>
      </p:pic>
      <p:pic>
        <p:nvPicPr>
          <p:cNvPr descr="Interfaz de usuario gráfica, Mapa&#10;&#10;Descripción generada automáticamente" id="254" name="Google Shape;254;p17"/>
          <p:cNvPicPr preferRelativeResize="0"/>
          <p:nvPr/>
        </p:nvPicPr>
        <p:blipFill rotWithShape="1">
          <a:blip r:embed="rId8">
            <a:alphaModFix/>
          </a:blip>
          <a:srcRect b="0" l="0" r="0" t="0"/>
          <a:stretch/>
        </p:blipFill>
        <p:spPr>
          <a:xfrm>
            <a:off x="5648145" y="2133065"/>
            <a:ext cx="2743200" cy="154591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8"/>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260" name="Google Shape;260;p18"/>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DEMOSTRACIÓN</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9"/>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67" name="Google Shape;267;p19"/>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268" name="Google Shape;268;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Prototípo</a:t>
            </a:r>
            <a:endParaRPr>
              <a:solidFill>
                <a:schemeClr val="dk1"/>
              </a:solidFill>
            </a:endParaRPr>
          </a:p>
        </p:txBody>
      </p:sp>
      <p:sp>
        <p:nvSpPr>
          <p:cNvPr id="269" name="Google Shape;269;p19"/>
          <p:cNvSpPr txBox="1"/>
          <p:nvPr/>
        </p:nvSpPr>
        <p:spPr>
          <a:xfrm>
            <a:off x="813691" y="2470648"/>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VIDEO DEMOSTRATIVO</a:t>
            </a:r>
            <a:endParaRPr b="1" sz="1800">
              <a:solidFill>
                <a:schemeClr val="dk1"/>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2"/>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69" name="Google Shape;69;p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Agenda</a:t>
            </a:r>
            <a:endParaRPr/>
          </a:p>
        </p:txBody>
      </p:sp>
      <p:sp>
        <p:nvSpPr>
          <p:cNvPr id="70" name="Google Shape;70;p2"/>
          <p:cNvSpPr txBox="1"/>
          <p:nvPr/>
        </p:nvSpPr>
        <p:spPr>
          <a:xfrm>
            <a:off x="1115616" y="1203598"/>
            <a:ext cx="7200900" cy="489654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Times New Roman"/>
              <a:buChar char="•"/>
            </a:pPr>
            <a:r>
              <a:rPr b="1" lang="en-US" sz="1600">
                <a:solidFill>
                  <a:schemeClr val="dk1"/>
                </a:solidFill>
                <a:latin typeface="Times New Roman"/>
                <a:ea typeface="Times New Roman"/>
                <a:cs typeface="Times New Roman"/>
                <a:sym typeface="Times New Roman"/>
              </a:rPr>
              <a:t>INTRODUCCIÓN</a:t>
            </a:r>
            <a:endParaRPr sz="1600">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chemeClr val="dk1"/>
              </a:buClr>
              <a:buSzPts val="1800"/>
              <a:buFont typeface="Times New Roman"/>
              <a:buChar char="•"/>
            </a:pPr>
            <a:r>
              <a:rPr b="1" lang="en-US" sz="1600">
                <a:solidFill>
                  <a:schemeClr val="dk1"/>
                </a:solidFill>
                <a:latin typeface="Times New Roman"/>
                <a:ea typeface="Times New Roman"/>
                <a:cs typeface="Times New Roman"/>
                <a:sym typeface="Times New Roman"/>
              </a:rPr>
              <a:t>TRABAJOS RELACIONADOS</a:t>
            </a:r>
            <a:endParaRPr sz="1600">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rgbClr val="000000"/>
              </a:buClr>
              <a:buSzPts val="1800"/>
              <a:buFont typeface="Times New Roman"/>
              <a:buChar char="•"/>
            </a:pPr>
            <a:r>
              <a:rPr b="1" lang="en-US" sz="1600">
                <a:solidFill>
                  <a:schemeClr val="dk1"/>
                </a:solidFill>
                <a:latin typeface="Times New Roman"/>
                <a:ea typeface="Times New Roman"/>
                <a:cs typeface="Times New Roman"/>
                <a:sym typeface="Times New Roman"/>
              </a:rPr>
              <a:t>OBJETIVOS</a:t>
            </a:r>
            <a:endParaRPr/>
          </a:p>
          <a:p>
            <a:pPr indent="-342900" lvl="0" marL="342900" marR="0" rtl="0" algn="l">
              <a:spcBef>
                <a:spcPts val="360"/>
              </a:spcBef>
              <a:spcAft>
                <a:spcPts val="0"/>
              </a:spcAft>
              <a:buClr>
                <a:schemeClr val="dk1"/>
              </a:buClr>
              <a:buSzPts val="1800"/>
              <a:buFont typeface="Times New Roman"/>
              <a:buChar char="•"/>
            </a:pPr>
            <a:r>
              <a:rPr b="1" lang="en-US" sz="1600">
                <a:solidFill>
                  <a:schemeClr val="dk1"/>
                </a:solidFill>
                <a:latin typeface="Times New Roman"/>
                <a:ea typeface="Times New Roman"/>
                <a:cs typeface="Times New Roman"/>
                <a:sym typeface="Times New Roman"/>
              </a:rPr>
              <a:t>IMPLEMENTACIÓN</a:t>
            </a:r>
            <a:endParaRPr/>
          </a:p>
          <a:p>
            <a:pPr indent="-342900" lvl="0" marL="342900" marR="0" rtl="0" algn="l">
              <a:spcBef>
                <a:spcPts val="360"/>
              </a:spcBef>
              <a:spcAft>
                <a:spcPts val="0"/>
              </a:spcAft>
              <a:buClr>
                <a:schemeClr val="dk1"/>
              </a:buClr>
              <a:buSzPts val="1800"/>
              <a:buFont typeface="Times New Roman"/>
              <a:buChar char="•"/>
            </a:pPr>
            <a:r>
              <a:rPr b="1" lang="en-US" sz="1600">
                <a:solidFill>
                  <a:schemeClr val="dk1"/>
                </a:solidFill>
                <a:latin typeface="Times New Roman"/>
                <a:ea typeface="Times New Roman"/>
                <a:cs typeface="Times New Roman"/>
                <a:sym typeface="Times New Roman"/>
              </a:rPr>
              <a:t>DEMOSTRACIÓN</a:t>
            </a:r>
            <a:endParaRPr sz="1600">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rgbClr val="000000"/>
              </a:buClr>
              <a:buSzPts val="1800"/>
              <a:buFont typeface="Times New Roman"/>
              <a:buChar char="•"/>
            </a:pPr>
            <a:r>
              <a:rPr b="1" lang="en-US" sz="1600">
                <a:solidFill>
                  <a:schemeClr val="dk1"/>
                </a:solidFill>
                <a:latin typeface="Times New Roman"/>
                <a:ea typeface="Times New Roman"/>
                <a:cs typeface="Times New Roman"/>
                <a:sym typeface="Times New Roman"/>
              </a:rPr>
              <a:t>VALIDACIÓN DEL PROTOTIPO</a:t>
            </a:r>
            <a:endParaRPr sz="1600">
              <a:solidFill>
                <a:schemeClr val="dk1"/>
              </a:solidFill>
              <a:latin typeface="Times New Roman"/>
              <a:ea typeface="Times New Roman"/>
              <a:cs typeface="Times New Roman"/>
              <a:sym typeface="Times New Roman"/>
            </a:endParaRPr>
          </a:p>
          <a:p>
            <a:pPr indent="-342900" lvl="0" marL="342900" marR="0" rtl="0" algn="l">
              <a:spcBef>
                <a:spcPts val="360"/>
              </a:spcBef>
              <a:spcAft>
                <a:spcPts val="0"/>
              </a:spcAft>
              <a:buClr>
                <a:srgbClr val="000000"/>
              </a:buClr>
              <a:buSzPts val="1800"/>
              <a:buFont typeface="Times New Roman"/>
              <a:buChar char="•"/>
            </a:pPr>
            <a:r>
              <a:rPr b="1" lang="en-US" sz="1600">
                <a:solidFill>
                  <a:schemeClr val="dk1"/>
                </a:solidFill>
                <a:latin typeface="Times New Roman"/>
                <a:ea typeface="Times New Roman"/>
                <a:cs typeface="Times New Roman"/>
                <a:sym typeface="Times New Roman"/>
              </a:rPr>
              <a:t>CONCLUSIONES Y TRABAJOS FUTUROS</a:t>
            </a:r>
            <a:endParaRPr sz="1600">
              <a:solidFill>
                <a:schemeClr val="dk1"/>
              </a:solidFill>
              <a:latin typeface="Times New Roman"/>
              <a:ea typeface="Times New Roman"/>
              <a:cs typeface="Times New Roman"/>
              <a:sym typeface="Times New Roman"/>
            </a:endParaRPr>
          </a:p>
          <a:p>
            <a:pPr indent="0" lvl="0" marL="0" marR="0" rtl="0" algn="l">
              <a:spcBef>
                <a:spcPts val="360"/>
              </a:spcBef>
              <a:spcAft>
                <a:spcPts val="0"/>
              </a:spcAft>
              <a:buClr>
                <a:schemeClr val="dk1"/>
              </a:buClr>
              <a:buSzPts val="1800"/>
              <a:buFont typeface="Times New Roman"/>
              <a:buNone/>
            </a:pPr>
            <a:r>
              <a:t/>
            </a:r>
            <a:endParaRPr b="1" sz="1600">
              <a:solidFill>
                <a:schemeClr val="dk1"/>
              </a:solidFill>
              <a:latin typeface="Times New Roman"/>
              <a:ea typeface="Times New Roman"/>
              <a:cs typeface="Times New Roman"/>
              <a:sym typeface="Times New Roman"/>
            </a:endParaRPr>
          </a:p>
        </p:txBody>
      </p:sp>
      <p:pic>
        <p:nvPicPr>
          <p:cNvPr descr="Imagen que contiene alimentos&#10;&#10;Descripción generada automáticamente" id="71" name="Google Shape;71;p2"/>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5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5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5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5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5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5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5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500"/>
                                        <p:tgtEl>
                                          <p:spTgt spid="7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0"/>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275" name="Google Shape;275;p20"/>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VALIDACIÓN DEL PROTOTÍPO</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21"/>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282" name="Google Shape;282;p21"/>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283" name="Google Shape;283;p2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Caso de estudio</a:t>
            </a:r>
            <a:endParaRPr/>
          </a:p>
        </p:txBody>
      </p:sp>
      <p:pic>
        <p:nvPicPr>
          <p:cNvPr descr="Mapa&#10;&#10;Descripción generada automáticamente" id="284" name="Google Shape;284;p21"/>
          <p:cNvPicPr preferRelativeResize="0"/>
          <p:nvPr/>
        </p:nvPicPr>
        <p:blipFill rotWithShape="1">
          <a:blip r:embed="rId5">
            <a:alphaModFix/>
          </a:blip>
          <a:srcRect b="285" l="34341" r="31299" t="0"/>
          <a:stretch/>
        </p:blipFill>
        <p:spPr>
          <a:xfrm>
            <a:off x="1226498" y="495857"/>
            <a:ext cx="2514542" cy="4108684"/>
          </a:xfrm>
          <a:prstGeom prst="rect">
            <a:avLst/>
          </a:prstGeom>
          <a:noFill/>
          <a:ln>
            <a:noFill/>
          </a:ln>
        </p:spPr>
      </p:pic>
      <p:pic>
        <p:nvPicPr>
          <p:cNvPr descr="Icono&#10;&#10;Descripción generada automáticamente" id="285" name="Google Shape;285;p21"/>
          <p:cNvPicPr preferRelativeResize="0"/>
          <p:nvPr/>
        </p:nvPicPr>
        <p:blipFill rotWithShape="1">
          <a:blip r:embed="rId6">
            <a:alphaModFix/>
          </a:blip>
          <a:srcRect b="0" l="0" r="0" t="0"/>
          <a:stretch/>
        </p:blipFill>
        <p:spPr>
          <a:xfrm>
            <a:off x="1972619" y="686586"/>
            <a:ext cx="533041" cy="533041"/>
          </a:xfrm>
          <a:prstGeom prst="rect">
            <a:avLst/>
          </a:prstGeom>
          <a:noFill/>
          <a:ln>
            <a:noFill/>
          </a:ln>
        </p:spPr>
      </p:pic>
      <p:sp>
        <p:nvSpPr>
          <p:cNvPr id="286" name="Google Shape;286;p21"/>
          <p:cNvSpPr txBox="1"/>
          <p:nvPr/>
        </p:nvSpPr>
        <p:spPr>
          <a:xfrm>
            <a:off x="4158881" y="1012984"/>
            <a:ext cx="4694366"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Gateway: Bloque H, 4to piso, Departamento de Ciencias de la Computación (Latitud: -0.312836 Longitud: -78.445683 )</a:t>
            </a:r>
            <a:endParaRPr/>
          </a:p>
        </p:txBody>
      </p:sp>
      <p:pic>
        <p:nvPicPr>
          <p:cNvPr descr="Icono&#10;&#10;Descripción generada automáticamente" id="287" name="Google Shape;287;p21"/>
          <p:cNvPicPr preferRelativeResize="0"/>
          <p:nvPr/>
        </p:nvPicPr>
        <p:blipFill rotWithShape="1">
          <a:blip r:embed="rId6">
            <a:alphaModFix/>
          </a:blip>
          <a:srcRect b="0" l="0" r="0" t="0"/>
          <a:stretch/>
        </p:blipFill>
        <p:spPr>
          <a:xfrm>
            <a:off x="1553519" y="1801011"/>
            <a:ext cx="533041" cy="533041"/>
          </a:xfrm>
          <a:prstGeom prst="rect">
            <a:avLst/>
          </a:prstGeom>
          <a:noFill/>
          <a:ln>
            <a:noFill/>
          </a:ln>
        </p:spPr>
      </p:pic>
      <p:sp>
        <p:nvSpPr>
          <p:cNvPr id="288" name="Google Shape;288;p21"/>
          <p:cNvSpPr txBox="1"/>
          <p:nvPr/>
        </p:nvSpPr>
        <p:spPr>
          <a:xfrm>
            <a:off x="4187456" y="1965484"/>
            <a:ext cx="488486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Nodo 1: Frente a los laboratorios del Departamento de Mecánica (Latitud: –0.314434   Longitud:-78.446842</a:t>
            </a:r>
            <a:r>
              <a:rPr lang="en-US" sz="1500">
                <a:solidFill>
                  <a:schemeClr val="dk1"/>
                </a:solidFill>
                <a:latin typeface="Arial"/>
                <a:ea typeface="Arial"/>
                <a:cs typeface="Arial"/>
                <a:sym typeface="Arial"/>
              </a:rPr>
              <a:t> </a:t>
            </a:r>
            <a:r>
              <a:rPr lang="en-US" sz="1500">
                <a:solidFill>
                  <a:schemeClr val="dk1"/>
                </a:solidFill>
                <a:latin typeface="Times New Roman"/>
                <a:ea typeface="Times New Roman"/>
                <a:cs typeface="Times New Roman"/>
                <a:sym typeface="Times New Roman"/>
              </a:rPr>
              <a:t>) </a:t>
            </a:r>
            <a:endParaRPr/>
          </a:p>
        </p:txBody>
      </p:sp>
      <p:pic>
        <p:nvPicPr>
          <p:cNvPr descr="Icono&#10;&#10;Descripción generada automáticamente" id="289" name="Google Shape;289;p21"/>
          <p:cNvPicPr preferRelativeResize="0"/>
          <p:nvPr/>
        </p:nvPicPr>
        <p:blipFill rotWithShape="1">
          <a:blip r:embed="rId6">
            <a:alphaModFix/>
          </a:blip>
          <a:srcRect b="0" l="0" r="0" t="0"/>
          <a:stretch/>
        </p:blipFill>
        <p:spPr>
          <a:xfrm>
            <a:off x="2504222" y="2420136"/>
            <a:ext cx="533041" cy="533041"/>
          </a:xfrm>
          <a:prstGeom prst="rect">
            <a:avLst/>
          </a:prstGeom>
          <a:noFill/>
          <a:ln>
            <a:noFill/>
          </a:ln>
        </p:spPr>
      </p:pic>
      <p:sp>
        <p:nvSpPr>
          <p:cNvPr id="290" name="Google Shape;290;p21"/>
          <p:cNvSpPr txBox="1"/>
          <p:nvPr/>
        </p:nvSpPr>
        <p:spPr>
          <a:xfrm>
            <a:off x="4217469" y="2687048"/>
            <a:ext cx="488486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Nodo 2: Junto a las canchas deportivas de la institución (Latitud: -0.316201 Longitud: -78.444019) </a:t>
            </a:r>
            <a:endParaRPr/>
          </a:p>
        </p:txBody>
      </p:sp>
      <p:pic>
        <p:nvPicPr>
          <p:cNvPr descr="Icono&#10;&#10;Descripción generada automáticamente" id="291" name="Google Shape;291;p21"/>
          <p:cNvPicPr preferRelativeResize="0"/>
          <p:nvPr/>
        </p:nvPicPr>
        <p:blipFill rotWithShape="1">
          <a:blip r:embed="rId6">
            <a:alphaModFix/>
          </a:blip>
          <a:srcRect b="0" l="0" r="0" t="0"/>
          <a:stretch/>
        </p:blipFill>
        <p:spPr>
          <a:xfrm>
            <a:off x="1923197" y="3753636"/>
            <a:ext cx="533041" cy="533041"/>
          </a:xfrm>
          <a:prstGeom prst="rect">
            <a:avLst/>
          </a:prstGeom>
          <a:noFill/>
          <a:ln>
            <a:noFill/>
          </a:ln>
        </p:spPr>
      </p:pic>
      <p:sp>
        <p:nvSpPr>
          <p:cNvPr id="292" name="Google Shape;292;p21"/>
          <p:cNvSpPr txBox="1"/>
          <p:nvPr/>
        </p:nvSpPr>
        <p:spPr>
          <a:xfrm>
            <a:off x="4217469" y="3468098"/>
            <a:ext cx="488486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Nodo 3: Junto al centro de investigaciones de aplicaciones militares CICTE (Latitud: -0.318785 Longitud: -78.445538)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22"/>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Texto&#10;&#10;Descripción generada automáticamente" id="299" name="Google Shape;299;p22"/>
          <p:cNvPicPr preferRelativeResize="0"/>
          <p:nvPr/>
        </p:nvPicPr>
        <p:blipFill rotWithShape="1">
          <a:blip r:embed="rId4">
            <a:alphaModFix/>
          </a:blip>
          <a:srcRect b="0" l="0" r="0" t="0"/>
          <a:stretch/>
        </p:blipFill>
        <p:spPr>
          <a:xfrm>
            <a:off x="4229100" y="638175"/>
            <a:ext cx="4752975" cy="1647825"/>
          </a:xfrm>
          <a:prstGeom prst="rect">
            <a:avLst/>
          </a:prstGeom>
          <a:noFill/>
          <a:ln>
            <a:noFill/>
          </a:ln>
        </p:spPr>
      </p:pic>
      <p:pic>
        <p:nvPicPr>
          <p:cNvPr descr="Imagen que contiene Diagrama&#10;&#10;Descripción generada automáticamente" id="300" name="Google Shape;300;p22"/>
          <p:cNvPicPr preferRelativeResize="0"/>
          <p:nvPr/>
        </p:nvPicPr>
        <p:blipFill rotWithShape="1">
          <a:blip r:embed="rId5">
            <a:alphaModFix/>
          </a:blip>
          <a:srcRect b="0" l="0" r="0" t="0"/>
          <a:stretch/>
        </p:blipFill>
        <p:spPr>
          <a:xfrm>
            <a:off x="276225" y="638175"/>
            <a:ext cx="3952875" cy="1543050"/>
          </a:xfrm>
          <a:prstGeom prst="rect">
            <a:avLst/>
          </a:prstGeom>
          <a:noFill/>
          <a:ln>
            <a:noFill/>
          </a:ln>
        </p:spPr>
      </p:pic>
      <p:pic>
        <p:nvPicPr>
          <p:cNvPr descr="Interfaz de usuario gráfica, Texto, Aplicación&#10;&#10;Descripción generada automáticamente" id="301" name="Google Shape;301;p22"/>
          <p:cNvPicPr preferRelativeResize="0"/>
          <p:nvPr/>
        </p:nvPicPr>
        <p:blipFill rotWithShape="1">
          <a:blip r:embed="rId6">
            <a:alphaModFix/>
          </a:blip>
          <a:srcRect b="0" l="0" r="0" t="0"/>
          <a:stretch/>
        </p:blipFill>
        <p:spPr>
          <a:xfrm>
            <a:off x="4248150" y="2714625"/>
            <a:ext cx="4733925" cy="1600200"/>
          </a:xfrm>
          <a:prstGeom prst="rect">
            <a:avLst/>
          </a:prstGeom>
          <a:noFill/>
          <a:ln>
            <a:noFill/>
          </a:ln>
        </p:spPr>
      </p:pic>
      <p:pic>
        <p:nvPicPr>
          <p:cNvPr id="302" name="Google Shape;302;p22"/>
          <p:cNvPicPr preferRelativeResize="0"/>
          <p:nvPr/>
        </p:nvPicPr>
        <p:blipFill rotWithShape="1">
          <a:blip r:embed="rId7">
            <a:alphaModFix/>
          </a:blip>
          <a:srcRect b="0" l="0" r="0" t="0"/>
          <a:stretch/>
        </p:blipFill>
        <p:spPr>
          <a:xfrm>
            <a:off x="0" y="3086100"/>
            <a:ext cx="4143375" cy="638175"/>
          </a:xfrm>
          <a:prstGeom prst="rect">
            <a:avLst/>
          </a:prstGeom>
          <a:noFill/>
          <a:ln>
            <a:noFill/>
          </a:ln>
        </p:spPr>
      </p:pic>
      <p:pic>
        <p:nvPicPr>
          <p:cNvPr descr="Imagen que contiene alimentos&#10;&#10;Descripción generada automáticamente" id="303" name="Google Shape;303;p22"/>
          <p:cNvPicPr preferRelativeResize="0"/>
          <p:nvPr/>
        </p:nvPicPr>
        <p:blipFill rotWithShape="1">
          <a:blip r:embed="rId8">
            <a:alphaModFix/>
          </a:blip>
          <a:srcRect b="0" l="0" r="0" t="0"/>
          <a:stretch/>
        </p:blipFill>
        <p:spPr>
          <a:xfrm>
            <a:off x="107504" y="51470"/>
            <a:ext cx="1008112" cy="1008112"/>
          </a:xfrm>
          <a:prstGeom prst="rect">
            <a:avLst/>
          </a:prstGeom>
          <a:noFill/>
          <a:ln>
            <a:noFill/>
          </a:ln>
        </p:spPr>
      </p:pic>
      <p:sp>
        <p:nvSpPr>
          <p:cNvPr id="304" name="Google Shape;304;p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Evaluación</a:t>
            </a:r>
            <a:endParaRPr>
              <a:solidFill>
                <a:schemeClr val="dk1"/>
              </a:solidFill>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3"/>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311" name="Google Shape;311;p23"/>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312" name="Google Shape;312;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Velocidad de datos</a:t>
            </a:r>
            <a:endParaRPr>
              <a:solidFill>
                <a:schemeClr val="dk1"/>
              </a:solidFill>
            </a:endParaRPr>
          </a:p>
        </p:txBody>
      </p:sp>
      <p:pic>
        <p:nvPicPr>
          <p:cNvPr descr="Tabla&#10;&#10;Descripción generada automáticamente" id="313" name="Google Shape;313;p23"/>
          <p:cNvPicPr preferRelativeResize="0"/>
          <p:nvPr/>
        </p:nvPicPr>
        <p:blipFill rotWithShape="1">
          <a:blip r:embed="rId5">
            <a:alphaModFix/>
          </a:blip>
          <a:srcRect b="0" l="0" r="0" t="0"/>
          <a:stretch/>
        </p:blipFill>
        <p:spPr>
          <a:xfrm>
            <a:off x="1000125" y="1531279"/>
            <a:ext cx="7143750" cy="1890442"/>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24"/>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320" name="Google Shape;320;p24"/>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321" name="Google Shape;321;p2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Sensibilidad de LoRa</a:t>
            </a:r>
            <a:endParaRPr>
              <a:solidFill>
                <a:schemeClr val="dk1"/>
              </a:solidFill>
            </a:endParaRPr>
          </a:p>
        </p:txBody>
      </p:sp>
      <p:pic>
        <p:nvPicPr>
          <p:cNvPr descr="Tabla&#10;&#10;Descripción generada automáticamente" id="322" name="Google Shape;322;p24"/>
          <p:cNvPicPr preferRelativeResize="0"/>
          <p:nvPr/>
        </p:nvPicPr>
        <p:blipFill rotWithShape="1">
          <a:blip r:embed="rId5">
            <a:alphaModFix/>
          </a:blip>
          <a:srcRect b="0" l="0" r="0" t="0"/>
          <a:stretch/>
        </p:blipFill>
        <p:spPr>
          <a:xfrm>
            <a:off x="866775" y="1515478"/>
            <a:ext cx="7362825" cy="1941095"/>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25"/>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329" name="Google Shape;329;p25"/>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330" name="Google Shape;330;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Resultados</a:t>
            </a:r>
            <a:endParaRPr>
              <a:solidFill>
                <a:schemeClr val="dk1"/>
              </a:solidFill>
            </a:endParaRPr>
          </a:p>
        </p:txBody>
      </p:sp>
      <p:pic>
        <p:nvPicPr>
          <p:cNvPr id="331" name="Google Shape;331;p25"/>
          <p:cNvPicPr preferRelativeResize="0"/>
          <p:nvPr/>
        </p:nvPicPr>
        <p:blipFill rotWithShape="1">
          <a:blip r:embed="rId5">
            <a:alphaModFix/>
          </a:blip>
          <a:srcRect b="-620" l="27529" r="26041" t="0"/>
          <a:stretch/>
        </p:blipFill>
        <p:spPr>
          <a:xfrm>
            <a:off x="1421954" y="924527"/>
            <a:ext cx="2635700" cy="3189723"/>
          </a:xfrm>
          <a:prstGeom prst="rect">
            <a:avLst/>
          </a:prstGeom>
          <a:noFill/>
          <a:ln>
            <a:noFill/>
          </a:ln>
        </p:spPr>
      </p:pic>
      <p:pic>
        <p:nvPicPr>
          <p:cNvPr descr="Mapa&#10;&#10;Descripción generada automáticamente" id="332" name="Google Shape;332;p25"/>
          <p:cNvPicPr preferRelativeResize="0"/>
          <p:nvPr/>
        </p:nvPicPr>
        <p:blipFill rotWithShape="1">
          <a:blip r:embed="rId6">
            <a:alphaModFix/>
          </a:blip>
          <a:srcRect b="0" l="0" r="0" t="0"/>
          <a:stretch/>
        </p:blipFill>
        <p:spPr>
          <a:xfrm>
            <a:off x="4981575" y="928007"/>
            <a:ext cx="2743200" cy="3106511"/>
          </a:xfrm>
          <a:prstGeom prst="rect">
            <a:avLst/>
          </a:prstGeom>
          <a:noFill/>
          <a:ln>
            <a:noFill/>
          </a:ln>
        </p:spPr>
      </p:pic>
      <p:sp>
        <p:nvSpPr>
          <p:cNvPr id="333" name="Google Shape;333;p25"/>
          <p:cNvSpPr txBox="1"/>
          <p:nvPr/>
        </p:nvSpPr>
        <p:spPr>
          <a:xfrm>
            <a:off x="2099560" y="4186627"/>
            <a:ext cx="148777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Mapa de calor</a:t>
            </a:r>
            <a:endParaRPr sz="1800">
              <a:solidFill>
                <a:schemeClr val="dk1"/>
              </a:solidFill>
              <a:latin typeface="Arial"/>
              <a:ea typeface="Arial"/>
              <a:cs typeface="Arial"/>
              <a:sym typeface="Arial"/>
            </a:endParaRPr>
          </a:p>
        </p:txBody>
      </p:sp>
      <p:sp>
        <p:nvSpPr>
          <p:cNvPr id="334" name="Google Shape;334;p25"/>
          <p:cNvSpPr txBox="1"/>
          <p:nvPr/>
        </p:nvSpPr>
        <p:spPr>
          <a:xfrm>
            <a:off x="5728585" y="4119952"/>
            <a:ext cx="1668748"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Distancias alcanzadas</a:t>
            </a:r>
            <a:endParaRPr sz="1050">
              <a:solidFill>
                <a:schemeClr val="dk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26"/>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340" name="Google Shape;340;p26"/>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CONCLUSIONES Y TRABAJOS FUTUROS</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7"/>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347" name="Google Shape;347;p27"/>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348" name="Google Shape;348;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Conclusiones</a:t>
            </a:r>
            <a:endParaRPr/>
          </a:p>
        </p:txBody>
      </p:sp>
      <p:pic>
        <p:nvPicPr>
          <p:cNvPr descr="Icono&#10;&#10;Descripción generada automáticamente" id="349" name="Google Shape;349;p27"/>
          <p:cNvPicPr preferRelativeResize="0"/>
          <p:nvPr/>
        </p:nvPicPr>
        <p:blipFill rotWithShape="1">
          <a:blip r:embed="rId5">
            <a:alphaModFix/>
          </a:blip>
          <a:srcRect b="0" l="0" r="0" t="0"/>
          <a:stretch/>
        </p:blipFill>
        <p:spPr>
          <a:xfrm>
            <a:off x="457200" y="2072368"/>
            <a:ext cx="2219325" cy="1160689"/>
          </a:xfrm>
          <a:prstGeom prst="rect">
            <a:avLst/>
          </a:prstGeom>
          <a:noFill/>
          <a:ln>
            <a:noFill/>
          </a:ln>
        </p:spPr>
      </p:pic>
      <p:sp>
        <p:nvSpPr>
          <p:cNvPr id="350" name="Google Shape;350;p27"/>
          <p:cNvSpPr txBox="1"/>
          <p:nvPr/>
        </p:nvSpPr>
        <p:spPr>
          <a:xfrm>
            <a:off x="794635" y="3281752"/>
            <a:ext cx="1487773"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Parámetros de configuración</a:t>
            </a:r>
            <a:endParaRPr sz="1800">
              <a:solidFill>
                <a:schemeClr val="dk1"/>
              </a:solidFill>
              <a:latin typeface="Arial"/>
              <a:ea typeface="Arial"/>
              <a:cs typeface="Arial"/>
              <a:sym typeface="Arial"/>
            </a:endParaRPr>
          </a:p>
        </p:txBody>
      </p:sp>
      <p:pic>
        <p:nvPicPr>
          <p:cNvPr id="351" name="Google Shape;351;p27"/>
          <p:cNvPicPr preferRelativeResize="0"/>
          <p:nvPr/>
        </p:nvPicPr>
        <p:blipFill rotWithShape="1">
          <a:blip r:embed="rId6">
            <a:alphaModFix/>
          </a:blip>
          <a:srcRect b="0" l="0" r="0" t="0"/>
          <a:stretch/>
        </p:blipFill>
        <p:spPr>
          <a:xfrm>
            <a:off x="3524250" y="2075498"/>
            <a:ext cx="2105025" cy="1154430"/>
          </a:xfrm>
          <a:prstGeom prst="rect">
            <a:avLst/>
          </a:prstGeom>
          <a:noFill/>
          <a:ln>
            <a:noFill/>
          </a:ln>
        </p:spPr>
      </p:pic>
      <p:sp>
        <p:nvSpPr>
          <p:cNvPr id="352" name="Google Shape;352;p27"/>
          <p:cNvSpPr txBox="1"/>
          <p:nvPr/>
        </p:nvSpPr>
        <p:spPr>
          <a:xfrm>
            <a:off x="3823585" y="3281752"/>
            <a:ext cx="1487773"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Variación en el mensaje</a:t>
            </a:r>
            <a:endParaRPr sz="1050">
              <a:solidFill>
                <a:schemeClr val="dk1"/>
              </a:solidFill>
              <a:latin typeface="Arial"/>
              <a:ea typeface="Arial"/>
              <a:cs typeface="Arial"/>
              <a:sym typeface="Arial"/>
            </a:endParaRPr>
          </a:p>
        </p:txBody>
      </p:sp>
      <p:pic>
        <p:nvPicPr>
          <p:cNvPr descr="Imagen que contiene Diagrama&#10;&#10;Descripción generada automáticamente" id="353" name="Google Shape;353;p27"/>
          <p:cNvPicPr preferRelativeResize="0"/>
          <p:nvPr/>
        </p:nvPicPr>
        <p:blipFill rotWithShape="1">
          <a:blip r:embed="rId7">
            <a:alphaModFix/>
          </a:blip>
          <a:srcRect b="0" l="0" r="0" t="0"/>
          <a:stretch/>
        </p:blipFill>
        <p:spPr>
          <a:xfrm>
            <a:off x="6410325" y="2073373"/>
            <a:ext cx="2228850" cy="1158680"/>
          </a:xfrm>
          <a:prstGeom prst="rect">
            <a:avLst/>
          </a:prstGeom>
          <a:noFill/>
          <a:ln>
            <a:noFill/>
          </a:ln>
        </p:spPr>
      </p:pic>
      <p:sp>
        <p:nvSpPr>
          <p:cNvPr id="354" name="Google Shape;354;p27"/>
          <p:cNvSpPr txBox="1"/>
          <p:nvPr/>
        </p:nvSpPr>
        <p:spPr>
          <a:xfrm>
            <a:off x="6776335" y="3281752"/>
            <a:ext cx="1487773"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Mejor potencia</a:t>
            </a:r>
            <a:endParaRPr sz="1800">
              <a:solidFill>
                <a:schemeClr val="dk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28"/>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361" name="Google Shape;361;p28"/>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sp>
        <p:nvSpPr>
          <p:cNvPr id="362" name="Google Shape;362;p2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Trabajos futuros</a:t>
            </a:r>
            <a:endParaRPr>
              <a:solidFill>
                <a:schemeClr val="dk1"/>
              </a:solidFill>
            </a:endParaRPr>
          </a:p>
        </p:txBody>
      </p:sp>
      <p:sp>
        <p:nvSpPr>
          <p:cNvPr id="363" name="Google Shape;363;p28"/>
          <p:cNvSpPr txBox="1"/>
          <p:nvPr/>
        </p:nvSpPr>
        <p:spPr>
          <a:xfrm>
            <a:off x="1118485" y="3062677"/>
            <a:ext cx="1487773"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Redes sociales</a:t>
            </a:r>
            <a:endParaRPr sz="1050">
              <a:solidFill>
                <a:schemeClr val="dk1"/>
              </a:solidFill>
              <a:latin typeface="Arial"/>
              <a:ea typeface="Arial"/>
              <a:cs typeface="Arial"/>
              <a:sym typeface="Arial"/>
            </a:endParaRPr>
          </a:p>
        </p:txBody>
      </p:sp>
      <p:pic>
        <p:nvPicPr>
          <p:cNvPr id="364" name="Google Shape;364;p28"/>
          <p:cNvPicPr preferRelativeResize="0"/>
          <p:nvPr/>
        </p:nvPicPr>
        <p:blipFill rotWithShape="1">
          <a:blip r:embed="rId5">
            <a:alphaModFix/>
          </a:blip>
          <a:srcRect b="0" l="0" r="0" t="0"/>
          <a:stretch/>
        </p:blipFill>
        <p:spPr>
          <a:xfrm>
            <a:off x="561975" y="1408748"/>
            <a:ext cx="2743200" cy="1525905"/>
          </a:xfrm>
          <a:prstGeom prst="rect">
            <a:avLst/>
          </a:prstGeom>
          <a:noFill/>
          <a:ln>
            <a:noFill/>
          </a:ln>
        </p:spPr>
      </p:pic>
      <p:pic>
        <p:nvPicPr>
          <p:cNvPr descr="Diagrama&#10;&#10;Descripción generada automáticamente" id="365" name="Google Shape;365;p28"/>
          <p:cNvPicPr preferRelativeResize="0"/>
          <p:nvPr/>
        </p:nvPicPr>
        <p:blipFill rotWithShape="1">
          <a:blip r:embed="rId6">
            <a:alphaModFix/>
          </a:blip>
          <a:srcRect b="0" l="0" r="0" t="0"/>
          <a:stretch/>
        </p:blipFill>
        <p:spPr>
          <a:xfrm>
            <a:off x="4981575" y="1590675"/>
            <a:ext cx="2743200" cy="1371600"/>
          </a:xfrm>
          <a:prstGeom prst="rect">
            <a:avLst/>
          </a:prstGeom>
          <a:noFill/>
          <a:ln>
            <a:noFill/>
          </a:ln>
        </p:spPr>
      </p:pic>
      <p:sp>
        <p:nvSpPr>
          <p:cNvPr id="366" name="Google Shape;366;p28"/>
          <p:cNvSpPr txBox="1"/>
          <p:nvPr/>
        </p:nvSpPr>
        <p:spPr>
          <a:xfrm>
            <a:off x="5604760" y="3091252"/>
            <a:ext cx="1487773"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Aprendizaje automático</a:t>
            </a:r>
            <a:endParaRPr sz="1800">
              <a:solidFill>
                <a:schemeClr val="dk1"/>
              </a:solidFill>
              <a:latin typeface="Arial"/>
              <a:ea typeface="Arial"/>
              <a:cs typeface="Arial"/>
              <a:sym typeface="Arial"/>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77" name="Google Shape;77;p3"/>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INTRODUCCIÓN</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4"/>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84" name="Google Shape;84;p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Antecedentes</a:t>
            </a:r>
            <a:endParaRPr/>
          </a:p>
        </p:txBody>
      </p:sp>
      <p:pic>
        <p:nvPicPr>
          <p:cNvPr descr="Imagen que contiene alimentos&#10;&#10;Descripción generada automáticamente" id="85" name="Google Shape;85;p4"/>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id="86" name="Google Shape;86;p4"/>
          <p:cNvPicPr preferRelativeResize="0"/>
          <p:nvPr/>
        </p:nvPicPr>
        <p:blipFill rotWithShape="1">
          <a:blip r:embed="rId5">
            <a:alphaModFix/>
          </a:blip>
          <a:srcRect b="0" l="0" r="0" t="0"/>
          <a:stretch/>
        </p:blipFill>
        <p:spPr>
          <a:xfrm>
            <a:off x="1040867" y="2801249"/>
            <a:ext cx="2088555" cy="1047516"/>
          </a:xfrm>
          <a:prstGeom prst="rect">
            <a:avLst/>
          </a:prstGeom>
          <a:noFill/>
          <a:ln>
            <a:noFill/>
          </a:ln>
        </p:spPr>
      </p:pic>
      <p:pic>
        <p:nvPicPr>
          <p:cNvPr id="87" name="Google Shape;87;p4"/>
          <p:cNvPicPr preferRelativeResize="0"/>
          <p:nvPr/>
        </p:nvPicPr>
        <p:blipFill rotWithShape="1">
          <a:blip r:embed="rId6">
            <a:alphaModFix/>
          </a:blip>
          <a:srcRect b="0" l="0" r="0" t="0"/>
          <a:stretch/>
        </p:blipFill>
        <p:spPr>
          <a:xfrm>
            <a:off x="6406083" y="2805922"/>
            <a:ext cx="2102141" cy="1038171"/>
          </a:xfrm>
          <a:prstGeom prst="rect">
            <a:avLst/>
          </a:prstGeom>
          <a:noFill/>
          <a:ln>
            <a:noFill/>
          </a:ln>
        </p:spPr>
      </p:pic>
      <p:pic>
        <p:nvPicPr>
          <p:cNvPr id="88" name="Google Shape;88;p4"/>
          <p:cNvPicPr preferRelativeResize="0"/>
          <p:nvPr/>
        </p:nvPicPr>
        <p:blipFill rotWithShape="1">
          <a:blip r:embed="rId7">
            <a:alphaModFix/>
          </a:blip>
          <a:srcRect b="0" l="0" r="0" t="0"/>
          <a:stretch/>
        </p:blipFill>
        <p:spPr>
          <a:xfrm>
            <a:off x="3619635" y="2806626"/>
            <a:ext cx="2102141" cy="1061076"/>
          </a:xfrm>
          <a:prstGeom prst="rect">
            <a:avLst/>
          </a:prstGeom>
          <a:noFill/>
          <a:ln>
            <a:noFill/>
          </a:ln>
        </p:spPr>
      </p:pic>
      <p:pic>
        <p:nvPicPr>
          <p:cNvPr id="89" name="Google Shape;89;p4"/>
          <p:cNvPicPr preferRelativeResize="0"/>
          <p:nvPr/>
        </p:nvPicPr>
        <p:blipFill rotWithShape="1">
          <a:blip r:embed="rId8">
            <a:alphaModFix/>
          </a:blip>
          <a:srcRect b="0" l="0" r="0" t="0"/>
          <a:stretch/>
        </p:blipFill>
        <p:spPr>
          <a:xfrm>
            <a:off x="1200666" y="1179106"/>
            <a:ext cx="1647447" cy="1070826"/>
          </a:xfrm>
          <a:prstGeom prst="rect">
            <a:avLst/>
          </a:prstGeom>
          <a:noFill/>
          <a:ln>
            <a:noFill/>
          </a:ln>
        </p:spPr>
      </p:pic>
      <p:pic>
        <p:nvPicPr>
          <p:cNvPr id="90" name="Google Shape;90;p4"/>
          <p:cNvPicPr preferRelativeResize="0"/>
          <p:nvPr/>
        </p:nvPicPr>
        <p:blipFill rotWithShape="1">
          <a:blip r:embed="rId9">
            <a:alphaModFix/>
          </a:blip>
          <a:srcRect b="0" l="0" r="0" t="0"/>
          <a:stretch/>
        </p:blipFill>
        <p:spPr>
          <a:xfrm>
            <a:off x="6633421" y="1239049"/>
            <a:ext cx="1647467" cy="1029673"/>
          </a:xfrm>
          <a:prstGeom prst="rect">
            <a:avLst/>
          </a:prstGeom>
          <a:noFill/>
          <a:ln>
            <a:noFill/>
          </a:ln>
        </p:spPr>
      </p:pic>
      <p:pic>
        <p:nvPicPr>
          <p:cNvPr id="91" name="Google Shape;91;p4"/>
          <p:cNvPicPr preferRelativeResize="0"/>
          <p:nvPr/>
        </p:nvPicPr>
        <p:blipFill rotWithShape="1">
          <a:blip r:embed="rId10">
            <a:alphaModFix/>
          </a:blip>
          <a:srcRect b="0" l="0" r="0" t="0"/>
          <a:stretch/>
        </p:blipFill>
        <p:spPr>
          <a:xfrm>
            <a:off x="3877731" y="1208911"/>
            <a:ext cx="1633618" cy="1089948"/>
          </a:xfrm>
          <a:prstGeom prst="rect">
            <a:avLst/>
          </a:prstGeom>
          <a:noFill/>
          <a:ln>
            <a:noFill/>
          </a:ln>
        </p:spPr>
      </p:pic>
      <p:pic>
        <p:nvPicPr>
          <p:cNvPr id="92" name="Google Shape;92;p4"/>
          <p:cNvPicPr preferRelativeResize="0"/>
          <p:nvPr/>
        </p:nvPicPr>
        <p:blipFill rotWithShape="1">
          <a:blip r:embed="rId11">
            <a:alphaModFix/>
          </a:blip>
          <a:srcRect b="0" l="0" r="0" t="0"/>
          <a:stretch/>
        </p:blipFill>
        <p:spPr>
          <a:xfrm>
            <a:off x="2951666" y="1459426"/>
            <a:ext cx="672731" cy="450401"/>
          </a:xfrm>
          <a:prstGeom prst="rect">
            <a:avLst/>
          </a:prstGeom>
          <a:noFill/>
          <a:ln>
            <a:noFill/>
          </a:ln>
        </p:spPr>
      </p:pic>
      <p:pic>
        <p:nvPicPr>
          <p:cNvPr id="93" name="Google Shape;93;p4"/>
          <p:cNvPicPr preferRelativeResize="0"/>
          <p:nvPr/>
        </p:nvPicPr>
        <p:blipFill rotWithShape="1">
          <a:blip r:embed="rId11">
            <a:alphaModFix/>
          </a:blip>
          <a:srcRect b="0" l="0" r="0" t="0"/>
          <a:stretch/>
        </p:blipFill>
        <p:spPr>
          <a:xfrm>
            <a:off x="5661129" y="1479502"/>
            <a:ext cx="672731" cy="450401"/>
          </a:xfrm>
          <a:prstGeom prst="rect">
            <a:avLst/>
          </a:prstGeom>
          <a:noFill/>
          <a:ln>
            <a:noFill/>
          </a:ln>
        </p:spPr>
      </p:pic>
      <p:sp>
        <p:nvSpPr>
          <p:cNvPr id="94" name="Google Shape;94;p4"/>
          <p:cNvSpPr txBox="1"/>
          <p:nvPr/>
        </p:nvSpPr>
        <p:spPr>
          <a:xfrm>
            <a:off x="1016991" y="2284438"/>
            <a:ext cx="2088555"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La comunicación</a:t>
            </a:r>
            <a:endParaRPr/>
          </a:p>
        </p:txBody>
      </p:sp>
      <p:sp>
        <p:nvSpPr>
          <p:cNvPr id="95" name="Google Shape;95;p4"/>
          <p:cNvSpPr txBox="1"/>
          <p:nvPr/>
        </p:nvSpPr>
        <p:spPr>
          <a:xfrm>
            <a:off x="3768356" y="2298859"/>
            <a:ext cx="1998791"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Amenaza o emergencia</a:t>
            </a:r>
            <a:endParaRPr/>
          </a:p>
        </p:txBody>
      </p:sp>
      <p:sp>
        <p:nvSpPr>
          <p:cNvPr id="96" name="Google Shape;96;p4"/>
          <p:cNvSpPr txBox="1"/>
          <p:nvPr/>
        </p:nvSpPr>
        <p:spPr>
          <a:xfrm>
            <a:off x="6633421" y="2242580"/>
            <a:ext cx="1647467"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Recursos y toma de decisiones </a:t>
            </a:r>
            <a:endParaRPr/>
          </a:p>
        </p:txBody>
      </p:sp>
      <p:sp>
        <p:nvSpPr>
          <p:cNvPr id="97" name="Google Shape;97;p4"/>
          <p:cNvSpPr txBox="1"/>
          <p:nvPr/>
        </p:nvSpPr>
        <p:spPr>
          <a:xfrm>
            <a:off x="980111" y="3964394"/>
            <a:ext cx="2088555"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Terremotos</a:t>
            </a:r>
            <a:endParaRPr/>
          </a:p>
        </p:txBody>
      </p:sp>
      <p:sp>
        <p:nvSpPr>
          <p:cNvPr id="98" name="Google Shape;98;p4"/>
          <p:cNvSpPr txBox="1"/>
          <p:nvPr/>
        </p:nvSpPr>
        <p:spPr>
          <a:xfrm>
            <a:off x="3730268" y="3913695"/>
            <a:ext cx="2088555"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Erupciones volcánicas</a:t>
            </a:r>
            <a:endParaRPr/>
          </a:p>
        </p:txBody>
      </p:sp>
      <p:sp>
        <p:nvSpPr>
          <p:cNvPr id="99" name="Google Shape;99;p4"/>
          <p:cNvSpPr txBox="1"/>
          <p:nvPr/>
        </p:nvSpPr>
        <p:spPr>
          <a:xfrm>
            <a:off x="6480425" y="3913694"/>
            <a:ext cx="2088555"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Inundaciones</a:t>
            </a:r>
            <a:endParaRPr/>
          </a:p>
        </p:txBody>
      </p:sp>
      <p:pic>
        <p:nvPicPr>
          <p:cNvPr id="100" name="Google Shape;100;p4"/>
          <p:cNvPicPr preferRelativeResize="0"/>
          <p:nvPr/>
        </p:nvPicPr>
        <p:blipFill rotWithShape="1">
          <a:blip r:embed="rId12">
            <a:alphaModFix/>
          </a:blip>
          <a:srcRect b="0" l="0" r="0" t="0"/>
          <a:stretch/>
        </p:blipFill>
        <p:spPr>
          <a:xfrm>
            <a:off x="109328" y="3123182"/>
            <a:ext cx="730250" cy="73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2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106" name="Google Shape;106;p5"/>
          <p:cNvSpPr txBox="1"/>
          <p:nvPr>
            <p:ph type="title"/>
          </p:nvPr>
        </p:nvSpPr>
        <p:spPr>
          <a:xfrm>
            <a:off x="616470" y="131028"/>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Planteamiento del problema</a:t>
            </a:r>
            <a:endParaRPr/>
          </a:p>
        </p:txBody>
      </p:sp>
      <p:pic>
        <p:nvPicPr>
          <p:cNvPr descr="Imagen que contiene alimentos&#10;&#10;Descripción generada automáticamente" id="107" name="Google Shape;107;p5"/>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Imagen que contiene texto&#10;&#10;Descripción generada automáticamente" id="108" name="Google Shape;108;p5"/>
          <p:cNvPicPr preferRelativeResize="0"/>
          <p:nvPr/>
        </p:nvPicPr>
        <p:blipFill rotWithShape="1">
          <a:blip r:embed="rId5">
            <a:alphaModFix/>
          </a:blip>
          <a:srcRect b="0" l="0" r="0" t="0"/>
          <a:stretch/>
        </p:blipFill>
        <p:spPr>
          <a:xfrm>
            <a:off x="901985" y="647857"/>
            <a:ext cx="1156587" cy="1271354"/>
          </a:xfrm>
          <a:prstGeom prst="rect">
            <a:avLst/>
          </a:prstGeom>
          <a:noFill/>
          <a:ln>
            <a:noFill/>
          </a:ln>
        </p:spPr>
      </p:pic>
      <p:pic>
        <p:nvPicPr>
          <p:cNvPr descr="Imagen que contiene exterior, camino, hombre, carretera&#10;&#10;Descripción generada automáticamente" id="109" name="Google Shape;109;p5"/>
          <p:cNvPicPr preferRelativeResize="0"/>
          <p:nvPr/>
        </p:nvPicPr>
        <p:blipFill rotWithShape="1">
          <a:blip r:embed="rId6">
            <a:alphaModFix/>
          </a:blip>
          <a:srcRect b="0" l="0" r="0" t="0"/>
          <a:stretch/>
        </p:blipFill>
        <p:spPr>
          <a:xfrm>
            <a:off x="2872528" y="870329"/>
            <a:ext cx="1643610" cy="1089442"/>
          </a:xfrm>
          <a:prstGeom prst="rect">
            <a:avLst/>
          </a:prstGeom>
          <a:noFill/>
          <a:ln>
            <a:noFill/>
          </a:ln>
        </p:spPr>
      </p:pic>
      <p:pic>
        <p:nvPicPr>
          <p:cNvPr descr="Imagen que contiene caja&#10;&#10;Descripción generada automáticamente" id="110" name="Google Shape;110;p5"/>
          <p:cNvPicPr preferRelativeResize="0"/>
          <p:nvPr/>
        </p:nvPicPr>
        <p:blipFill rotWithShape="1">
          <a:blip r:embed="rId7">
            <a:alphaModFix/>
          </a:blip>
          <a:srcRect b="0" l="0" r="0" t="0"/>
          <a:stretch/>
        </p:blipFill>
        <p:spPr>
          <a:xfrm>
            <a:off x="5558697" y="827894"/>
            <a:ext cx="1689829" cy="1154868"/>
          </a:xfrm>
          <a:prstGeom prst="rect">
            <a:avLst/>
          </a:prstGeom>
          <a:noFill/>
          <a:ln>
            <a:noFill/>
          </a:ln>
        </p:spPr>
      </p:pic>
      <p:pic>
        <p:nvPicPr>
          <p:cNvPr descr="Imagen que contiene texto, mapa, tabla&#10;&#10;Descripción generada automáticamente" id="111" name="Google Shape;111;p5"/>
          <p:cNvPicPr preferRelativeResize="0"/>
          <p:nvPr/>
        </p:nvPicPr>
        <p:blipFill rotWithShape="1">
          <a:blip r:embed="rId8">
            <a:alphaModFix/>
          </a:blip>
          <a:srcRect b="0" l="0" r="0" t="0"/>
          <a:stretch/>
        </p:blipFill>
        <p:spPr>
          <a:xfrm>
            <a:off x="7254458" y="1601682"/>
            <a:ext cx="1886574" cy="1162519"/>
          </a:xfrm>
          <a:prstGeom prst="rect">
            <a:avLst/>
          </a:prstGeom>
          <a:noFill/>
          <a:ln>
            <a:noFill/>
          </a:ln>
        </p:spPr>
      </p:pic>
      <p:pic>
        <p:nvPicPr>
          <p:cNvPr descr="Imagen que contiene naturaleza, montaña, fuego&#10;&#10;Descripción generada automáticamente" id="112" name="Google Shape;112;p5"/>
          <p:cNvPicPr preferRelativeResize="0"/>
          <p:nvPr/>
        </p:nvPicPr>
        <p:blipFill rotWithShape="1">
          <a:blip r:embed="rId9">
            <a:alphaModFix/>
          </a:blip>
          <a:srcRect b="0" l="0" r="0" t="0"/>
          <a:stretch/>
        </p:blipFill>
        <p:spPr>
          <a:xfrm>
            <a:off x="6468256" y="3080868"/>
            <a:ext cx="1463415" cy="1080385"/>
          </a:xfrm>
          <a:prstGeom prst="rect">
            <a:avLst/>
          </a:prstGeom>
          <a:noFill/>
          <a:ln>
            <a:noFill/>
          </a:ln>
        </p:spPr>
      </p:pic>
      <p:pic>
        <p:nvPicPr>
          <p:cNvPr descr="Imagen que contiene valle, foto, firmar, diferente&#10;&#10;Descripción generada automáticamente" id="113" name="Google Shape;113;p5"/>
          <p:cNvPicPr preferRelativeResize="0"/>
          <p:nvPr/>
        </p:nvPicPr>
        <p:blipFill rotWithShape="1">
          <a:blip r:embed="rId10">
            <a:alphaModFix/>
          </a:blip>
          <a:srcRect b="0" l="0" r="0" t="0"/>
          <a:stretch/>
        </p:blipFill>
        <p:spPr>
          <a:xfrm>
            <a:off x="5068472" y="2895602"/>
            <a:ext cx="1339903" cy="1301021"/>
          </a:xfrm>
          <a:prstGeom prst="rect">
            <a:avLst/>
          </a:prstGeom>
          <a:noFill/>
          <a:ln>
            <a:noFill/>
          </a:ln>
        </p:spPr>
      </p:pic>
      <p:pic>
        <p:nvPicPr>
          <p:cNvPr descr="Imagen que contiene exterior, bosque, sucio, área&#10;&#10;Descripción generada automáticamente" id="114" name="Google Shape;114;p5"/>
          <p:cNvPicPr preferRelativeResize="0"/>
          <p:nvPr/>
        </p:nvPicPr>
        <p:blipFill rotWithShape="1">
          <a:blip r:embed="rId11">
            <a:alphaModFix/>
          </a:blip>
          <a:srcRect b="0" l="0" r="0" t="0"/>
          <a:stretch/>
        </p:blipFill>
        <p:spPr>
          <a:xfrm>
            <a:off x="2595093" y="3022393"/>
            <a:ext cx="1752131" cy="1141125"/>
          </a:xfrm>
          <a:prstGeom prst="rect">
            <a:avLst/>
          </a:prstGeom>
          <a:noFill/>
          <a:ln>
            <a:noFill/>
          </a:ln>
        </p:spPr>
      </p:pic>
      <p:pic>
        <p:nvPicPr>
          <p:cNvPr descr="Imagen que contiene dibujo, señal&#10;&#10;Descripción generada automáticamente" id="115" name="Google Shape;115;p5"/>
          <p:cNvPicPr preferRelativeResize="0"/>
          <p:nvPr/>
        </p:nvPicPr>
        <p:blipFill rotWithShape="1">
          <a:blip r:embed="rId12">
            <a:alphaModFix/>
          </a:blip>
          <a:srcRect b="0" l="0" r="0" t="0"/>
          <a:stretch/>
        </p:blipFill>
        <p:spPr>
          <a:xfrm>
            <a:off x="134132" y="3311107"/>
            <a:ext cx="1521190" cy="985292"/>
          </a:xfrm>
          <a:prstGeom prst="rect">
            <a:avLst/>
          </a:prstGeom>
          <a:noFill/>
          <a:ln>
            <a:noFill/>
          </a:ln>
        </p:spPr>
      </p:pic>
      <p:pic>
        <p:nvPicPr>
          <p:cNvPr descr="Imagen que contiene dibujo, plato&#10;&#10;Descripción generada automáticamente" id="116" name="Google Shape;116;p5"/>
          <p:cNvPicPr preferRelativeResize="0"/>
          <p:nvPr/>
        </p:nvPicPr>
        <p:blipFill rotWithShape="1">
          <a:blip r:embed="rId13">
            <a:alphaModFix/>
          </a:blip>
          <a:srcRect b="0" l="0" r="0" t="0"/>
          <a:stretch/>
        </p:blipFill>
        <p:spPr>
          <a:xfrm>
            <a:off x="313709" y="2029533"/>
            <a:ext cx="1183600" cy="1202337"/>
          </a:xfrm>
          <a:prstGeom prst="rect">
            <a:avLst/>
          </a:prstGeom>
          <a:noFill/>
          <a:ln>
            <a:noFill/>
          </a:ln>
        </p:spPr>
      </p:pic>
      <p:sp>
        <p:nvSpPr>
          <p:cNvPr id="117" name="Google Shape;117;p5"/>
          <p:cNvSpPr txBox="1"/>
          <p:nvPr/>
        </p:nvSpPr>
        <p:spPr>
          <a:xfrm>
            <a:off x="2956810" y="2033977"/>
            <a:ext cx="148777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Desastre naturales</a:t>
            </a:r>
            <a:endParaRPr sz="1050">
              <a:solidFill>
                <a:schemeClr val="dk1"/>
              </a:solidFill>
              <a:latin typeface="Arial"/>
              <a:ea typeface="Arial"/>
              <a:cs typeface="Arial"/>
              <a:sym typeface="Arial"/>
            </a:endParaRPr>
          </a:p>
        </p:txBody>
      </p:sp>
      <p:sp>
        <p:nvSpPr>
          <p:cNvPr id="118" name="Google Shape;118;p5"/>
          <p:cNvSpPr txBox="1"/>
          <p:nvPr/>
        </p:nvSpPr>
        <p:spPr>
          <a:xfrm>
            <a:off x="5008588" y="2033976"/>
            <a:ext cx="203116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Placas de nazca y Sudamérica</a:t>
            </a:r>
            <a:endParaRPr sz="1050">
              <a:solidFill>
                <a:schemeClr val="dk1"/>
              </a:solidFill>
              <a:latin typeface="Arial"/>
              <a:ea typeface="Arial"/>
              <a:cs typeface="Arial"/>
              <a:sym typeface="Arial"/>
            </a:endParaRPr>
          </a:p>
        </p:txBody>
      </p:sp>
      <p:sp>
        <p:nvSpPr>
          <p:cNvPr id="119" name="Google Shape;119;p5"/>
          <p:cNvSpPr txBox="1"/>
          <p:nvPr/>
        </p:nvSpPr>
        <p:spPr>
          <a:xfrm>
            <a:off x="7097843" y="2764747"/>
            <a:ext cx="205927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Cinturón de fuego del pacifico</a:t>
            </a:r>
            <a:endParaRPr sz="1800">
              <a:solidFill>
                <a:schemeClr val="dk1"/>
              </a:solidFill>
              <a:latin typeface="Arial"/>
              <a:ea typeface="Arial"/>
              <a:cs typeface="Arial"/>
              <a:sym typeface="Arial"/>
            </a:endParaRPr>
          </a:p>
        </p:txBody>
      </p:sp>
      <p:sp>
        <p:nvSpPr>
          <p:cNvPr id="120" name="Google Shape;120;p5"/>
          <p:cNvSpPr txBox="1"/>
          <p:nvPr/>
        </p:nvSpPr>
        <p:spPr>
          <a:xfrm>
            <a:off x="5701883" y="4198181"/>
            <a:ext cx="205927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Propenso a desastres</a:t>
            </a:r>
            <a:endParaRPr sz="1800">
              <a:solidFill>
                <a:schemeClr val="dk1"/>
              </a:solidFill>
              <a:latin typeface="Arial"/>
              <a:ea typeface="Arial"/>
              <a:cs typeface="Arial"/>
              <a:sym typeface="Arial"/>
            </a:endParaRPr>
          </a:p>
        </p:txBody>
      </p:sp>
      <p:sp>
        <p:nvSpPr>
          <p:cNvPr id="121" name="Google Shape;121;p5"/>
          <p:cNvSpPr txBox="1"/>
          <p:nvPr/>
        </p:nvSpPr>
        <p:spPr>
          <a:xfrm>
            <a:off x="2872489" y="4245024"/>
            <a:ext cx="1262920"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Ambiente hostil</a:t>
            </a:r>
            <a:endParaRPr sz="1050">
              <a:solidFill>
                <a:schemeClr val="dk1"/>
              </a:solidFill>
              <a:latin typeface="Arial"/>
              <a:ea typeface="Arial"/>
              <a:cs typeface="Arial"/>
              <a:sym typeface="Arial"/>
            </a:endParaRPr>
          </a:p>
        </p:txBody>
      </p:sp>
      <p:sp>
        <p:nvSpPr>
          <p:cNvPr id="122" name="Google Shape;122;p5"/>
          <p:cNvSpPr txBox="1"/>
          <p:nvPr/>
        </p:nvSpPr>
        <p:spPr>
          <a:xfrm>
            <a:off x="52464" y="4376187"/>
            <a:ext cx="204990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Restablecer comunicaciones</a:t>
            </a:r>
            <a:endParaRPr sz="1800">
              <a:solidFill>
                <a:schemeClr val="dk1"/>
              </a:solidFill>
              <a:latin typeface="Arial"/>
              <a:ea typeface="Arial"/>
              <a:cs typeface="Arial"/>
              <a:sym typeface="Arial"/>
            </a:endParaRPr>
          </a:p>
        </p:txBody>
      </p:sp>
      <p:pic>
        <p:nvPicPr>
          <p:cNvPr id="123" name="Google Shape;123;p5"/>
          <p:cNvPicPr preferRelativeResize="0"/>
          <p:nvPr/>
        </p:nvPicPr>
        <p:blipFill rotWithShape="1">
          <a:blip r:embed="rId14">
            <a:alphaModFix/>
          </a:blip>
          <a:srcRect b="0" l="0" r="0" t="0"/>
          <a:stretch/>
        </p:blipFill>
        <p:spPr>
          <a:xfrm>
            <a:off x="2099807" y="1146718"/>
            <a:ext cx="672731" cy="450401"/>
          </a:xfrm>
          <a:prstGeom prst="rect">
            <a:avLst/>
          </a:prstGeom>
          <a:noFill/>
          <a:ln>
            <a:noFill/>
          </a:ln>
        </p:spPr>
      </p:pic>
      <p:pic>
        <p:nvPicPr>
          <p:cNvPr id="124" name="Google Shape;124;p5"/>
          <p:cNvPicPr preferRelativeResize="0"/>
          <p:nvPr/>
        </p:nvPicPr>
        <p:blipFill rotWithShape="1">
          <a:blip r:embed="rId14">
            <a:alphaModFix/>
          </a:blip>
          <a:srcRect b="0" l="0" r="0" t="0"/>
          <a:stretch/>
        </p:blipFill>
        <p:spPr>
          <a:xfrm>
            <a:off x="4732301" y="1148156"/>
            <a:ext cx="672731" cy="450401"/>
          </a:xfrm>
          <a:prstGeom prst="rect">
            <a:avLst/>
          </a:prstGeom>
          <a:noFill/>
          <a:ln>
            <a:noFill/>
          </a:ln>
        </p:spPr>
      </p:pic>
      <p:pic>
        <p:nvPicPr>
          <p:cNvPr id="125" name="Google Shape;125;p5"/>
          <p:cNvPicPr preferRelativeResize="0"/>
          <p:nvPr/>
        </p:nvPicPr>
        <p:blipFill rotWithShape="1">
          <a:blip r:embed="rId14">
            <a:alphaModFix/>
          </a:blip>
          <a:srcRect b="0" l="0" r="0" t="0"/>
          <a:stretch/>
        </p:blipFill>
        <p:spPr>
          <a:xfrm rot="1980000">
            <a:off x="7602022" y="966282"/>
            <a:ext cx="672731" cy="450401"/>
          </a:xfrm>
          <a:prstGeom prst="rect">
            <a:avLst/>
          </a:prstGeom>
          <a:noFill/>
          <a:ln>
            <a:noFill/>
          </a:ln>
        </p:spPr>
      </p:pic>
      <p:pic>
        <p:nvPicPr>
          <p:cNvPr id="126" name="Google Shape;126;p5"/>
          <p:cNvPicPr preferRelativeResize="0"/>
          <p:nvPr/>
        </p:nvPicPr>
        <p:blipFill rotWithShape="1">
          <a:blip r:embed="rId14">
            <a:alphaModFix/>
          </a:blip>
          <a:srcRect b="0" l="0" r="0" t="0"/>
          <a:stretch/>
        </p:blipFill>
        <p:spPr>
          <a:xfrm rot="10800000">
            <a:off x="4357771" y="3469380"/>
            <a:ext cx="672731" cy="450401"/>
          </a:xfrm>
          <a:prstGeom prst="rect">
            <a:avLst/>
          </a:prstGeom>
          <a:noFill/>
          <a:ln>
            <a:noFill/>
          </a:ln>
        </p:spPr>
      </p:pic>
      <p:pic>
        <p:nvPicPr>
          <p:cNvPr descr="Imagen que contiene vajilla, plato, sostener, oscuro&#10;&#10;Descripción generada automáticamente" id="127" name="Google Shape;127;p5"/>
          <p:cNvPicPr preferRelativeResize="0"/>
          <p:nvPr/>
        </p:nvPicPr>
        <p:blipFill rotWithShape="1">
          <a:blip r:embed="rId14">
            <a:alphaModFix/>
          </a:blip>
          <a:srcRect b="0" l="0" r="0" t="0"/>
          <a:stretch/>
        </p:blipFill>
        <p:spPr>
          <a:xfrm rot="7500000">
            <a:off x="8413624" y="3470818"/>
            <a:ext cx="672731" cy="450401"/>
          </a:xfrm>
          <a:prstGeom prst="rect">
            <a:avLst/>
          </a:prstGeom>
          <a:noFill/>
          <a:ln>
            <a:noFill/>
          </a:ln>
        </p:spPr>
      </p:pic>
      <p:pic>
        <p:nvPicPr>
          <p:cNvPr id="128" name="Google Shape;128;p5"/>
          <p:cNvPicPr preferRelativeResize="0"/>
          <p:nvPr/>
        </p:nvPicPr>
        <p:blipFill rotWithShape="1">
          <a:blip r:embed="rId14">
            <a:alphaModFix/>
          </a:blip>
          <a:srcRect b="0" l="0" r="0" t="0"/>
          <a:stretch/>
        </p:blipFill>
        <p:spPr>
          <a:xfrm rot="10800000">
            <a:off x="1814416" y="3546299"/>
            <a:ext cx="672731" cy="450401"/>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2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134" name="Google Shape;134;p6"/>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TRABAJOS RELACIONADOS</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pic>
        <p:nvPicPr>
          <p:cNvPr descr="Imagen que contiene alimentos&#10;&#10;Descripción generada automáticamente" id="141" name="Google Shape;141;p7"/>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8 consejos para comunicarse bien con los demás - Psicóloga en Madrid" id="142" name="Google Shape;142;p7"/>
          <p:cNvPicPr preferRelativeResize="0"/>
          <p:nvPr/>
        </p:nvPicPr>
        <p:blipFill rotWithShape="1">
          <a:blip r:embed="rId5">
            <a:alphaModFix/>
          </a:blip>
          <a:srcRect b="0" l="0" r="0" t="0"/>
          <a:stretch/>
        </p:blipFill>
        <p:spPr>
          <a:xfrm>
            <a:off x="611560" y="2162840"/>
            <a:ext cx="2768223" cy="1328363"/>
          </a:xfrm>
          <a:prstGeom prst="rect">
            <a:avLst/>
          </a:prstGeom>
          <a:noFill/>
          <a:ln>
            <a:noFill/>
          </a:ln>
        </p:spPr>
      </p:pic>
      <p:sp>
        <p:nvSpPr>
          <p:cNvPr id="143" name="Google Shape;143;p7"/>
          <p:cNvSpPr txBox="1"/>
          <p:nvPr/>
        </p:nvSpPr>
        <p:spPr>
          <a:xfrm>
            <a:off x="1115616" y="3519599"/>
            <a:ext cx="180043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Necesidad de comunicación</a:t>
            </a:r>
            <a:endParaRPr/>
          </a:p>
        </p:txBody>
      </p:sp>
      <p:sp>
        <p:nvSpPr>
          <p:cNvPr id="144" name="Google Shape;144;p7"/>
          <p:cNvSpPr txBox="1"/>
          <p:nvPr/>
        </p:nvSpPr>
        <p:spPr>
          <a:xfrm>
            <a:off x="3981636" y="3519599"/>
            <a:ext cx="180043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Restablecer comunicaciones</a:t>
            </a:r>
            <a:endParaRPr sz="1500">
              <a:solidFill>
                <a:schemeClr val="dk1"/>
              </a:solidFill>
              <a:latin typeface="Times New Roman"/>
              <a:ea typeface="Times New Roman"/>
              <a:cs typeface="Times New Roman"/>
              <a:sym typeface="Times New Roman"/>
            </a:endParaRPr>
          </a:p>
        </p:txBody>
      </p:sp>
      <p:pic>
        <p:nvPicPr>
          <p:cNvPr descr="Qué es la tecnología LoRa y por qué es importante para IoT? - Post ..." id="145" name="Google Shape;145;p7"/>
          <p:cNvPicPr preferRelativeResize="0"/>
          <p:nvPr/>
        </p:nvPicPr>
        <p:blipFill rotWithShape="1">
          <a:blip r:embed="rId6">
            <a:alphaModFix/>
          </a:blip>
          <a:srcRect b="0" l="0" r="0" t="0"/>
          <a:stretch/>
        </p:blipFill>
        <p:spPr>
          <a:xfrm>
            <a:off x="6994651" y="2571647"/>
            <a:ext cx="1537789" cy="947952"/>
          </a:xfrm>
          <a:prstGeom prst="rect">
            <a:avLst/>
          </a:prstGeom>
          <a:noFill/>
          <a:ln>
            <a:noFill/>
          </a:ln>
        </p:spPr>
      </p:pic>
      <p:pic>
        <p:nvPicPr>
          <p:cNvPr descr="check-symbol-clipart-1 · BIMnD" id="146" name="Google Shape;146;p7"/>
          <p:cNvPicPr preferRelativeResize="0"/>
          <p:nvPr/>
        </p:nvPicPr>
        <p:blipFill rotWithShape="1">
          <a:blip r:embed="rId7">
            <a:alphaModFix/>
          </a:blip>
          <a:srcRect b="0" l="0" r="0" t="0"/>
          <a:stretch/>
        </p:blipFill>
        <p:spPr>
          <a:xfrm>
            <a:off x="7944311" y="1555118"/>
            <a:ext cx="1007123" cy="1159966"/>
          </a:xfrm>
          <a:prstGeom prst="rect">
            <a:avLst/>
          </a:prstGeom>
          <a:noFill/>
          <a:ln>
            <a:noFill/>
          </a:ln>
        </p:spPr>
      </p:pic>
      <p:sp>
        <p:nvSpPr>
          <p:cNvPr id="147" name="Google Shape;147;p7"/>
          <p:cNvSpPr txBox="1"/>
          <p:nvPr/>
        </p:nvSpPr>
        <p:spPr>
          <a:xfrm>
            <a:off x="609600" y="358379"/>
            <a:ext cx="8229600" cy="857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1" lang="en-US" sz="3200">
                <a:solidFill>
                  <a:schemeClr val="dk1"/>
                </a:solidFill>
                <a:latin typeface="Times New Roman"/>
                <a:ea typeface="Times New Roman"/>
                <a:cs typeface="Times New Roman"/>
                <a:sym typeface="Times New Roman"/>
              </a:rPr>
              <a:t>Revisión preliminar de literatura</a:t>
            </a:r>
            <a:endParaRPr/>
          </a:p>
        </p:txBody>
      </p:sp>
      <p:pic>
        <p:nvPicPr>
          <p:cNvPr id="148" name="Google Shape;148;p7"/>
          <p:cNvPicPr preferRelativeResize="0"/>
          <p:nvPr/>
        </p:nvPicPr>
        <p:blipFill rotWithShape="1">
          <a:blip r:embed="rId8">
            <a:alphaModFix/>
          </a:blip>
          <a:srcRect b="0" l="0" r="0" t="0"/>
          <a:stretch/>
        </p:blipFill>
        <p:spPr>
          <a:xfrm>
            <a:off x="3782683" y="1877324"/>
            <a:ext cx="2193267" cy="1636863"/>
          </a:xfrm>
          <a:prstGeom prst="rect">
            <a:avLst/>
          </a:prstGeom>
          <a:noFill/>
          <a:ln>
            <a:noFill/>
          </a:ln>
        </p:spPr>
      </p:pic>
      <p:pic>
        <p:nvPicPr>
          <p:cNvPr descr="Icono&#10;&#10;Descripción generada automáticamente" id="149" name="Google Shape;149;p7"/>
          <p:cNvPicPr preferRelativeResize="0"/>
          <p:nvPr/>
        </p:nvPicPr>
        <p:blipFill rotWithShape="1">
          <a:blip r:embed="rId9">
            <a:alphaModFix/>
          </a:blip>
          <a:srcRect b="0" l="0" r="0" t="0"/>
          <a:stretch/>
        </p:blipFill>
        <p:spPr>
          <a:xfrm>
            <a:off x="7891013" y="3438603"/>
            <a:ext cx="953220" cy="487597"/>
          </a:xfrm>
          <a:prstGeom prst="rect">
            <a:avLst/>
          </a:prstGeom>
          <a:noFill/>
          <a:ln>
            <a:noFill/>
          </a:ln>
        </p:spPr>
      </p:pic>
      <p:pic>
        <p:nvPicPr>
          <p:cNvPr descr="Imagen que contiene Logotipo&#10;&#10;Descripción generada automáticamente" id="150" name="Google Shape;150;p7"/>
          <p:cNvPicPr preferRelativeResize="0"/>
          <p:nvPr/>
        </p:nvPicPr>
        <p:blipFill rotWithShape="1">
          <a:blip r:embed="rId10">
            <a:alphaModFix/>
          </a:blip>
          <a:srcRect b="0" l="0" r="0" t="0"/>
          <a:stretch/>
        </p:blipFill>
        <p:spPr>
          <a:xfrm>
            <a:off x="6823494" y="3625035"/>
            <a:ext cx="996352" cy="58918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b="0" l="0" r="0" t="2655"/>
          <a:stretch/>
        </p:blipFill>
        <p:spPr>
          <a:xfrm>
            <a:off x="107504" y="0"/>
            <a:ext cx="3168352" cy="752613"/>
          </a:xfrm>
          <a:prstGeom prst="rect">
            <a:avLst/>
          </a:prstGeom>
          <a:noFill/>
          <a:ln>
            <a:noFill/>
          </a:ln>
        </p:spPr>
      </p:pic>
      <p:sp>
        <p:nvSpPr>
          <p:cNvPr id="156" name="Google Shape;156;p8"/>
          <p:cNvSpPr txBox="1"/>
          <p:nvPr/>
        </p:nvSpPr>
        <p:spPr>
          <a:xfrm>
            <a:off x="813691" y="1909731"/>
            <a:ext cx="76328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OBJETIVOS</a:t>
            </a:r>
            <a:endParaRPr sz="1800">
              <a:solidFill>
                <a:schemeClr val="dk1"/>
              </a:solidFill>
              <a:latin typeface="Arial"/>
              <a:ea typeface="Arial"/>
              <a:cs typeface="Arial"/>
              <a:sym typeface="Aria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b="0" l="0" r="0" t="0"/>
          <a:stretch/>
        </p:blipFill>
        <p:spPr>
          <a:xfrm>
            <a:off x="6732240" y="4371950"/>
            <a:ext cx="2304256" cy="576064"/>
          </a:xfrm>
          <a:prstGeom prst="rect">
            <a:avLst/>
          </a:prstGeom>
          <a:noFill/>
          <a:ln>
            <a:noFill/>
          </a:ln>
        </p:spPr>
      </p:pic>
      <p:sp>
        <p:nvSpPr>
          <p:cNvPr id="163" name="Google Shape;163;p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1"/>
                </a:solidFill>
              </a:rPr>
              <a:t>Objetivo general</a:t>
            </a:r>
            <a:endParaRPr/>
          </a:p>
        </p:txBody>
      </p:sp>
      <p:pic>
        <p:nvPicPr>
          <p:cNvPr descr="Imagen que contiene alimentos&#10;&#10;Descripción generada automáticamente" id="164" name="Google Shape;164;p9"/>
          <p:cNvPicPr preferRelativeResize="0"/>
          <p:nvPr/>
        </p:nvPicPr>
        <p:blipFill rotWithShape="1">
          <a:blip r:embed="rId4">
            <a:alphaModFix/>
          </a:blip>
          <a:srcRect b="0" l="0" r="0" t="0"/>
          <a:stretch/>
        </p:blipFill>
        <p:spPr>
          <a:xfrm>
            <a:off x="107504" y="51470"/>
            <a:ext cx="1008112" cy="1008112"/>
          </a:xfrm>
          <a:prstGeom prst="rect">
            <a:avLst/>
          </a:prstGeom>
          <a:noFill/>
          <a:ln>
            <a:noFill/>
          </a:ln>
        </p:spPr>
      </p:pic>
      <p:pic>
        <p:nvPicPr>
          <p:cNvPr descr="Interfaz de usuario gráfica, Aplicación&#10;&#10;Descripción generada automáticamente" id="165" name="Google Shape;165;p9"/>
          <p:cNvPicPr preferRelativeResize="0"/>
          <p:nvPr/>
        </p:nvPicPr>
        <p:blipFill rotWithShape="1">
          <a:blip r:embed="rId5">
            <a:alphaModFix/>
          </a:blip>
          <a:srcRect b="0" l="0" r="0" t="0"/>
          <a:stretch/>
        </p:blipFill>
        <p:spPr>
          <a:xfrm>
            <a:off x="450731" y="1866213"/>
            <a:ext cx="2484407" cy="1411076"/>
          </a:xfrm>
          <a:prstGeom prst="rect">
            <a:avLst/>
          </a:prstGeom>
          <a:noFill/>
          <a:ln>
            <a:noFill/>
          </a:ln>
        </p:spPr>
      </p:pic>
      <p:pic>
        <p:nvPicPr>
          <p:cNvPr descr="Rectángulo&#10;&#10;Descripción generada automáticamente" id="166" name="Google Shape;166;p9"/>
          <p:cNvPicPr preferRelativeResize="0"/>
          <p:nvPr/>
        </p:nvPicPr>
        <p:blipFill rotWithShape="1">
          <a:blip r:embed="rId6">
            <a:alphaModFix/>
          </a:blip>
          <a:srcRect b="0" l="0" r="0" t="0"/>
          <a:stretch/>
        </p:blipFill>
        <p:spPr>
          <a:xfrm>
            <a:off x="3480759" y="1864031"/>
            <a:ext cx="2290314" cy="1415438"/>
          </a:xfrm>
          <a:prstGeom prst="rect">
            <a:avLst/>
          </a:prstGeom>
          <a:noFill/>
          <a:ln>
            <a:noFill/>
          </a:ln>
        </p:spPr>
      </p:pic>
      <p:sp>
        <p:nvSpPr>
          <p:cNvPr id="167" name="Google Shape;167;p9"/>
          <p:cNvSpPr txBox="1"/>
          <p:nvPr/>
        </p:nvSpPr>
        <p:spPr>
          <a:xfrm>
            <a:off x="792125" y="3400986"/>
            <a:ext cx="1800436"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Desarrollar</a:t>
            </a:r>
            <a:endParaRPr sz="1800">
              <a:solidFill>
                <a:schemeClr val="dk1"/>
              </a:solidFill>
              <a:latin typeface="Arial"/>
              <a:ea typeface="Arial"/>
              <a:cs typeface="Arial"/>
              <a:sym typeface="Arial"/>
            </a:endParaRPr>
          </a:p>
        </p:txBody>
      </p:sp>
      <p:sp>
        <p:nvSpPr>
          <p:cNvPr id="168" name="Google Shape;168;p9"/>
          <p:cNvSpPr txBox="1"/>
          <p:nvPr/>
        </p:nvSpPr>
        <p:spPr>
          <a:xfrm>
            <a:off x="3725107" y="3444118"/>
            <a:ext cx="1800436"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Times New Roman"/>
                <a:ea typeface="Times New Roman"/>
                <a:cs typeface="Times New Roman"/>
                <a:sym typeface="Times New Roman"/>
              </a:rPr>
              <a:t>Sistema de comunicación</a:t>
            </a:r>
            <a:endParaRPr/>
          </a:p>
        </p:txBody>
      </p:sp>
      <p:pic>
        <p:nvPicPr>
          <p:cNvPr descr="Qué es la tecnología LoRa y por qué es importante para IoT? - Post ..." id="169" name="Google Shape;169;p9"/>
          <p:cNvPicPr preferRelativeResize="0"/>
          <p:nvPr/>
        </p:nvPicPr>
        <p:blipFill rotWithShape="1">
          <a:blip r:embed="rId7">
            <a:alphaModFix/>
          </a:blip>
          <a:srcRect b="0" l="0" r="0" t="0"/>
          <a:stretch/>
        </p:blipFill>
        <p:spPr>
          <a:xfrm>
            <a:off x="6552547" y="2366770"/>
            <a:ext cx="1537789" cy="947952"/>
          </a:xfrm>
          <a:prstGeom prst="rect">
            <a:avLst/>
          </a:prstGeom>
          <a:noFill/>
          <a:ln>
            <a:noFill/>
          </a:ln>
        </p:spPr>
      </p:pic>
      <p:pic>
        <p:nvPicPr>
          <p:cNvPr descr="check-symbol-clipart-1 · BIMnD" id="170" name="Google Shape;170;p9"/>
          <p:cNvPicPr preferRelativeResize="0"/>
          <p:nvPr/>
        </p:nvPicPr>
        <p:blipFill rotWithShape="1">
          <a:blip r:embed="rId8">
            <a:alphaModFix/>
          </a:blip>
          <a:srcRect b="0" l="0" r="0" t="0"/>
          <a:stretch/>
        </p:blipFill>
        <p:spPr>
          <a:xfrm>
            <a:off x="7502207" y="1350241"/>
            <a:ext cx="1007123" cy="1159966"/>
          </a:xfrm>
          <a:prstGeom prst="rect">
            <a:avLst/>
          </a:prstGeom>
          <a:noFill/>
          <a:ln>
            <a:noFill/>
          </a:ln>
        </p:spPr>
      </p:pic>
      <p:pic>
        <p:nvPicPr>
          <p:cNvPr descr="Icono&#10;&#10;Descripción generada automáticamente" id="171" name="Google Shape;171;p9"/>
          <p:cNvPicPr preferRelativeResize="0"/>
          <p:nvPr/>
        </p:nvPicPr>
        <p:blipFill rotWithShape="1">
          <a:blip r:embed="rId9">
            <a:alphaModFix/>
          </a:blip>
          <a:srcRect b="0" l="0" r="0" t="0"/>
          <a:stretch/>
        </p:blipFill>
        <p:spPr>
          <a:xfrm>
            <a:off x="7448909" y="3233726"/>
            <a:ext cx="953220" cy="487597"/>
          </a:xfrm>
          <a:prstGeom prst="rect">
            <a:avLst/>
          </a:prstGeom>
          <a:noFill/>
          <a:ln>
            <a:noFill/>
          </a:ln>
        </p:spPr>
      </p:pic>
      <p:pic>
        <p:nvPicPr>
          <p:cNvPr descr="Imagen que contiene Logotipo&#10;&#10;Descripción generada automáticamente" id="172" name="Google Shape;172;p9"/>
          <p:cNvPicPr preferRelativeResize="0"/>
          <p:nvPr/>
        </p:nvPicPr>
        <p:blipFill rotWithShape="1">
          <a:blip r:embed="rId10">
            <a:alphaModFix/>
          </a:blip>
          <a:srcRect b="0" l="0" r="0" t="0"/>
          <a:stretch/>
        </p:blipFill>
        <p:spPr>
          <a:xfrm>
            <a:off x="6381390" y="3420158"/>
            <a:ext cx="996352" cy="58918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ppt_w</p:attrName>
                                        </p:attrNameLst>
                                      </p:cBhvr>
                                      <p:tavLst>
                                        <p:tav fmla="" tm="0">
                                          <p:val>
                                            <p:strVal val="0"/>
                                          </p:val>
                                        </p:tav>
                                        <p:tav fmla="" tm="100000">
                                          <p:val>
                                            <p:strVal val="#ppt_w"/>
                                          </p:val>
                                        </p:tav>
                                      </p:tavLst>
                                    </p:anim>
                                    <p:anim calcmode="lin" valueType="num">
                                      <p:cBhvr additive="base">
                                        <p:cTn dur="500"/>
                                        <p:tgtEl>
                                          <p:spTgt spid="1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iseño predeterminado">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2008-02-13T16:07:44Z</dcterms:created>
  <dc:creator>David Macas Romero</dc:creator>
</cp:coreProperties>
</file>