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6"/>
  </p:notesMasterIdLst>
  <p:handoutMasterIdLst>
    <p:handoutMasterId r:id="rId37"/>
  </p:handoutMasterIdLst>
  <p:sldIdLst>
    <p:sldId id="256" r:id="rId2"/>
    <p:sldId id="257" r:id="rId3"/>
    <p:sldId id="270" r:id="rId4"/>
    <p:sldId id="271" r:id="rId5"/>
    <p:sldId id="272" r:id="rId6"/>
    <p:sldId id="273" r:id="rId7"/>
    <p:sldId id="267"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Lst>
  <p:sldSz cx="12188825"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p:scale>
          <a:sx n="65" d="100"/>
          <a:sy n="65" d="100"/>
        </p:scale>
        <p:origin x="-168" y="-72"/>
      </p:cViewPr>
      <p:guideLst>
        <p:guide orient="horz" pos="2160"/>
        <p:guide pos="3839"/>
      </p:guideLst>
    </p:cSldViewPr>
  </p:slideViewPr>
  <p:notesTextViewPr>
    <p:cViewPr>
      <p:scale>
        <a:sx n="1" d="1"/>
        <a:sy n="1" d="1"/>
      </p:scale>
      <p:origin x="0" y="0"/>
    </p:cViewPr>
  </p:notesTextViewPr>
  <p:notesViewPr>
    <p:cSldViewPr showGuides="1">
      <p:cViewPr varScale="1">
        <p:scale>
          <a:sx n="76" d="100"/>
          <a:sy n="76" d="100"/>
        </p:scale>
        <p:origin x="318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Nes%20Ovando\Desktop\TRABAJO\DUQUE%20SEBASTIAN\contrataciones%202014-2019.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Nes%20Ovando\Desktop\TRABAJO\DUQUE%20SEBASTIAN\contrataciones%202014-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lgn="ctr">
            <a:defRPr sz="1800" b="1" i="0" u="none" strike="noStrike" kern="1200" baseline="0">
              <a:solidFill>
                <a:schemeClr val="dk1">
                  <a:lumMod val="75000"/>
                  <a:lumOff val="25000"/>
                </a:schemeClr>
              </a:solidFill>
              <a:latin typeface="+mn-lt"/>
              <a:ea typeface="+mn-ea"/>
              <a:cs typeface="+mn-cs"/>
            </a:defRPr>
          </a:pPr>
          <a:endParaRPr lang="es-EC"/>
        </a:p>
      </c:txPr>
    </c:title>
    <c:autoTitleDeleted val="0"/>
    <c:plotArea>
      <c:layout/>
      <c:barChart>
        <c:barDir val="col"/>
        <c:grouping val="clustered"/>
        <c:varyColors val="0"/>
        <c:ser>
          <c:idx val="0"/>
          <c:order val="0"/>
          <c:tx>
            <c:strRef>
              <c:f>'PRIMER PERIODO'!$C$2</c:f>
              <c:strCache>
                <c:ptCount val="1"/>
                <c:pt idx="0">
                  <c:v>Contratación Pública del Sector Metalúrgico</c:v>
                </c:pt>
              </c:strCache>
            </c:strRef>
          </c:tx>
          <c:spPr>
            <a:solidFill>
              <a:schemeClr val="accent6">
                <a:alpha val="85000"/>
              </a:schemeClr>
            </a:solidFill>
            <a:ln w="9525" cap="flat" cmpd="sng" algn="ctr">
              <a:solidFill>
                <a:schemeClr val="lt1">
                  <a:alpha val="50000"/>
                </a:schemeClr>
              </a:solidFill>
              <a:round/>
            </a:ln>
            <a:effectLst/>
          </c:spPr>
          <c:invertIfNegative val="0"/>
          <c:cat>
            <c:numRef>
              <c:f>'PRIMER PERIODO'!$B$3:$B$5</c:f>
              <c:numCache>
                <c:formatCode>General</c:formatCode>
                <c:ptCount val="3"/>
                <c:pt idx="0">
                  <c:v>2014</c:v>
                </c:pt>
                <c:pt idx="1">
                  <c:v>2015</c:v>
                </c:pt>
                <c:pt idx="2">
                  <c:v>2016</c:v>
                </c:pt>
              </c:numCache>
            </c:numRef>
          </c:cat>
          <c:val>
            <c:numRef>
              <c:f>'PRIMER PERIODO'!$C$3:$C$5</c:f>
              <c:numCache>
                <c:formatCode>_("$"* #,##0.00_);_("$"* \(#,##0.00\);_("$"* "-"??_);_(@_)</c:formatCode>
                <c:ptCount val="3"/>
                <c:pt idx="0">
                  <c:v>630182969.96558905</c:v>
                </c:pt>
                <c:pt idx="1">
                  <c:v>779055796.93316019</c:v>
                </c:pt>
                <c:pt idx="2">
                  <c:v>293216405.89175814</c:v>
                </c:pt>
              </c:numCache>
            </c:numRef>
          </c:val>
          <c:extLst xmlns:c16r2="http://schemas.microsoft.com/office/drawing/2015/06/chart">
            <c:ext xmlns:c16="http://schemas.microsoft.com/office/drawing/2014/chart" uri="{C3380CC4-5D6E-409C-BE32-E72D297353CC}">
              <c16:uniqueId val="{00000000-7DD8-4247-AEAD-4776A3173AA7}"/>
            </c:ext>
          </c:extLst>
        </c:ser>
        <c:dLbls>
          <c:showLegendKey val="0"/>
          <c:showVal val="0"/>
          <c:showCatName val="0"/>
          <c:showSerName val="0"/>
          <c:showPercent val="0"/>
          <c:showBubbleSize val="0"/>
        </c:dLbls>
        <c:gapWidth val="150"/>
        <c:axId val="209257600"/>
        <c:axId val="209259136"/>
      </c:barChart>
      <c:catAx>
        <c:axId val="2092576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EC"/>
          </a:p>
        </c:txPr>
        <c:crossAx val="209259136"/>
        <c:crosses val="autoZero"/>
        <c:auto val="1"/>
        <c:lblAlgn val="ctr"/>
        <c:lblOffset val="100"/>
        <c:noMultiLvlLbl val="0"/>
      </c:catAx>
      <c:valAx>
        <c:axId val="20925913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s-EC"/>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C"/>
          </a:p>
        </c:txPr>
        <c:crossAx val="20925760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s-EC"/>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EC"/>
              <a:t>Porcentaje de participación</a:t>
            </a:r>
          </a:p>
        </c:rich>
      </c:tx>
      <c:layout/>
      <c:overlay val="0"/>
      <c:spPr>
        <a:noFill/>
        <a:ln>
          <a:noFill/>
        </a:ln>
        <a:effectLst/>
      </c:spPr>
    </c:title>
    <c:autoTitleDeleted val="0"/>
    <c:plotArea>
      <c:layout/>
      <c:lineChart>
        <c:grouping val="standard"/>
        <c:varyColors val="0"/>
        <c:ser>
          <c:idx val="0"/>
          <c:order val="0"/>
          <c:tx>
            <c:strRef>
              <c:f>'PRIMER PERIODO'!$F$2</c:f>
              <c:strCache>
                <c:ptCount val="1"/>
                <c:pt idx="0">
                  <c:v>% Participación PGE</c:v>
                </c:pt>
              </c:strCache>
            </c:strRef>
          </c:tx>
          <c:spPr>
            <a:ln w="31750" cap="rnd">
              <a:solidFill>
                <a:schemeClr val="accent1"/>
              </a:solidFill>
              <a:round/>
            </a:ln>
            <a:effectLst/>
          </c:spPr>
          <c:marker>
            <c:symbol val="circle"/>
            <c:size val="17"/>
            <c:spPr>
              <a:solidFill>
                <a:schemeClr val="accent1"/>
              </a:solidFill>
              <a:ln>
                <a:noFill/>
              </a:ln>
              <a:effectLst/>
            </c:spPr>
          </c:marker>
          <c:dLbls>
            <c:delete val="1"/>
          </c:dLbls>
          <c:cat>
            <c:numRef>
              <c:f>'PRIMER PERIODO'!$B$3:$B$5</c:f>
              <c:numCache>
                <c:formatCode>General</c:formatCode>
                <c:ptCount val="3"/>
                <c:pt idx="0">
                  <c:v>2014</c:v>
                </c:pt>
                <c:pt idx="1">
                  <c:v>2015</c:v>
                </c:pt>
                <c:pt idx="2">
                  <c:v>2016</c:v>
                </c:pt>
              </c:numCache>
            </c:numRef>
          </c:cat>
          <c:val>
            <c:numRef>
              <c:f>'PRIMER PERIODO'!$F$3:$F$5</c:f>
              <c:numCache>
                <c:formatCode>0.000%</c:formatCode>
                <c:ptCount val="3"/>
                <c:pt idx="0">
                  <c:v>1.8372359957714707E-2</c:v>
                </c:pt>
                <c:pt idx="1">
                  <c:v>2.1451486956093967E-2</c:v>
                </c:pt>
                <c:pt idx="2">
                  <c:v>9.8279008916262438E-3</c:v>
                </c:pt>
              </c:numCache>
            </c:numRef>
          </c:val>
          <c:smooth val="0"/>
          <c:extLst xmlns:c16r2="http://schemas.microsoft.com/office/drawing/2015/06/chart">
            <c:ext xmlns:c16="http://schemas.microsoft.com/office/drawing/2014/chart" uri="{C3380CC4-5D6E-409C-BE32-E72D297353CC}">
              <c16:uniqueId val="{00000000-96ED-43C5-834C-AFF7A937F024}"/>
            </c:ext>
          </c:extLst>
        </c:ser>
        <c:ser>
          <c:idx val="1"/>
          <c:order val="1"/>
          <c:tx>
            <c:strRef>
              <c:f>'PRIMER PERIODO'!$G$2</c:f>
              <c:strCache>
                <c:ptCount val="1"/>
                <c:pt idx="0">
                  <c:v>% Participación PIB</c:v>
                </c:pt>
              </c:strCache>
            </c:strRef>
          </c:tx>
          <c:spPr>
            <a:ln w="31750" cap="rnd">
              <a:solidFill>
                <a:schemeClr val="accent2"/>
              </a:solidFill>
              <a:round/>
            </a:ln>
            <a:effectLst/>
          </c:spPr>
          <c:marker>
            <c:symbol val="circle"/>
            <c:size val="17"/>
            <c:spPr>
              <a:solidFill>
                <a:schemeClr val="accent2"/>
              </a:solidFill>
              <a:ln>
                <a:noFill/>
              </a:ln>
              <a:effectLst/>
            </c:spPr>
          </c:marker>
          <c:dLbls>
            <c:delete val="1"/>
          </c:dLbls>
          <c:cat>
            <c:numRef>
              <c:f>'PRIMER PERIODO'!$B$3:$B$5</c:f>
              <c:numCache>
                <c:formatCode>General</c:formatCode>
                <c:ptCount val="3"/>
                <c:pt idx="0">
                  <c:v>2014</c:v>
                </c:pt>
                <c:pt idx="1">
                  <c:v>2015</c:v>
                </c:pt>
                <c:pt idx="2">
                  <c:v>2016</c:v>
                </c:pt>
              </c:numCache>
            </c:numRef>
          </c:cat>
          <c:val>
            <c:numRef>
              <c:f>'PRIMER PERIODO'!$G$3:$G$5</c:f>
              <c:numCache>
                <c:formatCode>0.000%</c:formatCode>
                <c:ptCount val="3"/>
                <c:pt idx="0">
                  <c:v>6.1606100358051292E-3</c:v>
                </c:pt>
                <c:pt idx="1">
                  <c:v>7.7768085717767003E-3</c:v>
                </c:pt>
                <c:pt idx="2">
                  <c:v>3.0474205515996309E-3</c:v>
                </c:pt>
              </c:numCache>
            </c:numRef>
          </c:val>
          <c:smooth val="0"/>
          <c:extLst xmlns:c16r2="http://schemas.microsoft.com/office/drawing/2015/06/chart">
            <c:ext xmlns:c16="http://schemas.microsoft.com/office/drawing/2014/chart" uri="{C3380CC4-5D6E-409C-BE32-E72D297353CC}">
              <c16:uniqueId val="{00000001-96ED-43C5-834C-AFF7A937F024}"/>
            </c:ext>
          </c:extLst>
        </c:ser>
        <c:dLbls>
          <c:dLblPos val="ctr"/>
          <c:showLegendKey val="0"/>
          <c:showVal val="1"/>
          <c:showCatName val="0"/>
          <c:showSerName val="0"/>
          <c:showPercent val="0"/>
          <c:showBubbleSize val="0"/>
        </c:dLbls>
        <c:marker val="1"/>
        <c:smooth val="0"/>
        <c:axId val="209326464"/>
        <c:axId val="209328384"/>
      </c:lineChart>
      <c:catAx>
        <c:axId val="2093264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EC"/>
          </a:p>
        </c:txPr>
        <c:crossAx val="209328384"/>
        <c:crosses val="autoZero"/>
        <c:auto val="1"/>
        <c:lblAlgn val="ctr"/>
        <c:lblOffset val="100"/>
        <c:noMultiLvlLbl val="0"/>
      </c:catAx>
      <c:valAx>
        <c:axId val="209328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s-EC"/>
            </a:p>
          </c:txPr>
        </c:title>
        <c:numFmt formatCode="0.000%" sourceLinked="1"/>
        <c:majorTickMark val="none"/>
        <c:minorTickMark val="none"/>
        <c:tickLblPos val="nextTo"/>
        <c:crossAx val="209326464"/>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s-EC"/>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2446EEE-9F74-414C-8CF3-76F72C6C9CBB}" type="datetime1">
              <a:rPr lang="es-ES" smtClean="0"/>
              <a:t>30/03/2021</a:t>
            </a:fld>
            <a:endParaRPr lang="es-ES" dirty="0"/>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es-ES"/>
              <a:t>‹Nº›</a:t>
            </a:fld>
            <a:endParaRPr lang="es-ES"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848FC2AD-8B93-45A4-8827-85E82B2F4F55}" type="datetime1">
              <a:rPr lang="es-ES" noProof="0" smtClean="0"/>
              <a:t>30/03/2021</a:t>
            </a:fld>
            <a:endParaRPr lang="es-ES" noProof="0" dirty="0"/>
          </a:p>
        </p:txBody>
      </p:sp>
      <p:sp>
        <p:nvSpPr>
          <p:cNvPr id="4" name="Marcador de posición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es-ES" noProof="0"/>
              <a:t>‹Nº›</a:t>
            </a:fld>
            <a:endParaRPr lang="es-ES"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a:t>
            </a:fld>
            <a:endParaRPr lang="es-ES" dirty="0"/>
          </a:p>
        </p:txBody>
      </p:sp>
    </p:spTree>
    <p:extLst>
      <p:ext uri="{BB962C8B-B14F-4D97-AF65-F5344CB8AC3E}">
        <p14:creationId xmlns:p14="http://schemas.microsoft.com/office/powerpoint/2010/main" val="3419586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10</a:t>
            </a:fld>
            <a:endParaRPr lang="es-ES" dirty="0"/>
          </a:p>
        </p:txBody>
      </p:sp>
    </p:spTree>
    <p:extLst>
      <p:ext uri="{BB962C8B-B14F-4D97-AF65-F5344CB8AC3E}">
        <p14:creationId xmlns:p14="http://schemas.microsoft.com/office/powerpoint/2010/main" val="3061896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11</a:t>
            </a:fld>
            <a:endParaRPr lang="es-ES" dirty="0"/>
          </a:p>
        </p:txBody>
      </p:sp>
    </p:spTree>
    <p:extLst>
      <p:ext uri="{BB962C8B-B14F-4D97-AF65-F5344CB8AC3E}">
        <p14:creationId xmlns:p14="http://schemas.microsoft.com/office/powerpoint/2010/main" val="918646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12</a:t>
            </a:fld>
            <a:endParaRPr lang="es-ES" dirty="0"/>
          </a:p>
        </p:txBody>
      </p:sp>
    </p:spTree>
    <p:extLst>
      <p:ext uri="{BB962C8B-B14F-4D97-AF65-F5344CB8AC3E}">
        <p14:creationId xmlns:p14="http://schemas.microsoft.com/office/powerpoint/2010/main" val="311490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13</a:t>
            </a:fld>
            <a:endParaRPr lang="es-ES" dirty="0"/>
          </a:p>
        </p:txBody>
      </p:sp>
    </p:spTree>
    <p:extLst>
      <p:ext uri="{BB962C8B-B14F-4D97-AF65-F5344CB8AC3E}">
        <p14:creationId xmlns:p14="http://schemas.microsoft.com/office/powerpoint/2010/main" val="2180625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14</a:t>
            </a:fld>
            <a:endParaRPr lang="es-ES" dirty="0"/>
          </a:p>
        </p:txBody>
      </p:sp>
    </p:spTree>
    <p:extLst>
      <p:ext uri="{BB962C8B-B14F-4D97-AF65-F5344CB8AC3E}">
        <p14:creationId xmlns:p14="http://schemas.microsoft.com/office/powerpoint/2010/main" val="4105241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15</a:t>
            </a:fld>
            <a:endParaRPr lang="es-ES" dirty="0"/>
          </a:p>
        </p:txBody>
      </p:sp>
    </p:spTree>
    <p:extLst>
      <p:ext uri="{BB962C8B-B14F-4D97-AF65-F5344CB8AC3E}">
        <p14:creationId xmlns:p14="http://schemas.microsoft.com/office/powerpoint/2010/main" val="3957325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16</a:t>
            </a:fld>
            <a:endParaRPr lang="es-ES" dirty="0"/>
          </a:p>
        </p:txBody>
      </p:sp>
    </p:spTree>
    <p:extLst>
      <p:ext uri="{BB962C8B-B14F-4D97-AF65-F5344CB8AC3E}">
        <p14:creationId xmlns:p14="http://schemas.microsoft.com/office/powerpoint/2010/main" val="1544114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17</a:t>
            </a:fld>
            <a:endParaRPr lang="es-ES" dirty="0"/>
          </a:p>
        </p:txBody>
      </p:sp>
    </p:spTree>
    <p:extLst>
      <p:ext uri="{BB962C8B-B14F-4D97-AF65-F5344CB8AC3E}">
        <p14:creationId xmlns:p14="http://schemas.microsoft.com/office/powerpoint/2010/main" val="218971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18</a:t>
            </a:fld>
            <a:endParaRPr lang="es-ES" dirty="0"/>
          </a:p>
        </p:txBody>
      </p:sp>
    </p:spTree>
    <p:extLst>
      <p:ext uri="{BB962C8B-B14F-4D97-AF65-F5344CB8AC3E}">
        <p14:creationId xmlns:p14="http://schemas.microsoft.com/office/powerpoint/2010/main" val="643139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19</a:t>
            </a:fld>
            <a:endParaRPr lang="es-ES" dirty="0"/>
          </a:p>
        </p:txBody>
      </p:sp>
    </p:spTree>
    <p:extLst>
      <p:ext uri="{BB962C8B-B14F-4D97-AF65-F5344CB8AC3E}">
        <p14:creationId xmlns:p14="http://schemas.microsoft.com/office/powerpoint/2010/main" val="3573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a:t>
            </a:fld>
            <a:endParaRPr lang="es-ES" dirty="0"/>
          </a:p>
        </p:txBody>
      </p:sp>
    </p:spTree>
    <p:extLst>
      <p:ext uri="{BB962C8B-B14F-4D97-AF65-F5344CB8AC3E}">
        <p14:creationId xmlns:p14="http://schemas.microsoft.com/office/powerpoint/2010/main" val="4285677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20</a:t>
            </a:fld>
            <a:endParaRPr lang="es-ES" dirty="0"/>
          </a:p>
        </p:txBody>
      </p:sp>
    </p:spTree>
    <p:extLst>
      <p:ext uri="{BB962C8B-B14F-4D97-AF65-F5344CB8AC3E}">
        <p14:creationId xmlns:p14="http://schemas.microsoft.com/office/powerpoint/2010/main" val="1241975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21</a:t>
            </a:fld>
            <a:endParaRPr lang="es-ES" dirty="0"/>
          </a:p>
        </p:txBody>
      </p:sp>
    </p:spTree>
    <p:extLst>
      <p:ext uri="{BB962C8B-B14F-4D97-AF65-F5344CB8AC3E}">
        <p14:creationId xmlns:p14="http://schemas.microsoft.com/office/powerpoint/2010/main" val="942119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22</a:t>
            </a:fld>
            <a:endParaRPr lang="es-ES" dirty="0"/>
          </a:p>
        </p:txBody>
      </p:sp>
    </p:spTree>
    <p:extLst>
      <p:ext uri="{BB962C8B-B14F-4D97-AF65-F5344CB8AC3E}">
        <p14:creationId xmlns:p14="http://schemas.microsoft.com/office/powerpoint/2010/main" val="2199742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23</a:t>
            </a:fld>
            <a:endParaRPr lang="es-ES" dirty="0"/>
          </a:p>
        </p:txBody>
      </p:sp>
    </p:spTree>
    <p:extLst>
      <p:ext uri="{BB962C8B-B14F-4D97-AF65-F5344CB8AC3E}">
        <p14:creationId xmlns:p14="http://schemas.microsoft.com/office/powerpoint/2010/main" val="2654310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24</a:t>
            </a:fld>
            <a:endParaRPr lang="es-ES" dirty="0"/>
          </a:p>
        </p:txBody>
      </p:sp>
    </p:spTree>
    <p:extLst>
      <p:ext uri="{BB962C8B-B14F-4D97-AF65-F5344CB8AC3E}">
        <p14:creationId xmlns:p14="http://schemas.microsoft.com/office/powerpoint/2010/main" val="865813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25</a:t>
            </a:fld>
            <a:endParaRPr lang="es-ES" dirty="0"/>
          </a:p>
        </p:txBody>
      </p:sp>
    </p:spTree>
    <p:extLst>
      <p:ext uri="{BB962C8B-B14F-4D97-AF65-F5344CB8AC3E}">
        <p14:creationId xmlns:p14="http://schemas.microsoft.com/office/powerpoint/2010/main" val="2329767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26</a:t>
            </a:fld>
            <a:endParaRPr lang="es-ES" dirty="0"/>
          </a:p>
        </p:txBody>
      </p:sp>
    </p:spTree>
    <p:extLst>
      <p:ext uri="{BB962C8B-B14F-4D97-AF65-F5344CB8AC3E}">
        <p14:creationId xmlns:p14="http://schemas.microsoft.com/office/powerpoint/2010/main" val="28225822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27</a:t>
            </a:fld>
            <a:endParaRPr lang="es-ES" dirty="0"/>
          </a:p>
        </p:txBody>
      </p:sp>
    </p:spTree>
    <p:extLst>
      <p:ext uri="{BB962C8B-B14F-4D97-AF65-F5344CB8AC3E}">
        <p14:creationId xmlns:p14="http://schemas.microsoft.com/office/powerpoint/2010/main" val="2510684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28</a:t>
            </a:fld>
            <a:endParaRPr lang="es-ES" dirty="0"/>
          </a:p>
        </p:txBody>
      </p:sp>
    </p:spTree>
    <p:extLst>
      <p:ext uri="{BB962C8B-B14F-4D97-AF65-F5344CB8AC3E}">
        <p14:creationId xmlns:p14="http://schemas.microsoft.com/office/powerpoint/2010/main" val="3741344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29</a:t>
            </a:fld>
            <a:endParaRPr lang="es-ES" dirty="0"/>
          </a:p>
        </p:txBody>
      </p:sp>
    </p:spTree>
    <p:extLst>
      <p:ext uri="{BB962C8B-B14F-4D97-AF65-F5344CB8AC3E}">
        <p14:creationId xmlns:p14="http://schemas.microsoft.com/office/powerpoint/2010/main" val="216568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a:t>
            </a:fld>
            <a:endParaRPr lang="es-ES" dirty="0"/>
          </a:p>
        </p:txBody>
      </p:sp>
    </p:spTree>
    <p:extLst>
      <p:ext uri="{BB962C8B-B14F-4D97-AF65-F5344CB8AC3E}">
        <p14:creationId xmlns:p14="http://schemas.microsoft.com/office/powerpoint/2010/main" val="1293042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30</a:t>
            </a:fld>
            <a:endParaRPr lang="es-ES" dirty="0"/>
          </a:p>
        </p:txBody>
      </p:sp>
    </p:spTree>
    <p:extLst>
      <p:ext uri="{BB962C8B-B14F-4D97-AF65-F5344CB8AC3E}">
        <p14:creationId xmlns:p14="http://schemas.microsoft.com/office/powerpoint/2010/main" val="3150343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31</a:t>
            </a:fld>
            <a:endParaRPr lang="es-ES" dirty="0"/>
          </a:p>
        </p:txBody>
      </p:sp>
    </p:spTree>
    <p:extLst>
      <p:ext uri="{BB962C8B-B14F-4D97-AF65-F5344CB8AC3E}">
        <p14:creationId xmlns:p14="http://schemas.microsoft.com/office/powerpoint/2010/main" val="11313581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32</a:t>
            </a:fld>
            <a:endParaRPr lang="es-ES" dirty="0"/>
          </a:p>
        </p:txBody>
      </p:sp>
    </p:spTree>
    <p:extLst>
      <p:ext uri="{BB962C8B-B14F-4D97-AF65-F5344CB8AC3E}">
        <p14:creationId xmlns:p14="http://schemas.microsoft.com/office/powerpoint/2010/main" val="14177265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33</a:t>
            </a:fld>
            <a:endParaRPr lang="es-ES" dirty="0"/>
          </a:p>
        </p:txBody>
      </p:sp>
    </p:spTree>
    <p:extLst>
      <p:ext uri="{BB962C8B-B14F-4D97-AF65-F5344CB8AC3E}">
        <p14:creationId xmlns:p14="http://schemas.microsoft.com/office/powerpoint/2010/main" val="15207456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34</a:t>
            </a:fld>
            <a:endParaRPr lang="es-ES" dirty="0"/>
          </a:p>
        </p:txBody>
      </p:sp>
    </p:spTree>
    <p:extLst>
      <p:ext uri="{BB962C8B-B14F-4D97-AF65-F5344CB8AC3E}">
        <p14:creationId xmlns:p14="http://schemas.microsoft.com/office/powerpoint/2010/main" val="264188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4</a:t>
            </a:fld>
            <a:endParaRPr lang="es-ES" dirty="0"/>
          </a:p>
        </p:txBody>
      </p:sp>
    </p:spTree>
    <p:extLst>
      <p:ext uri="{BB962C8B-B14F-4D97-AF65-F5344CB8AC3E}">
        <p14:creationId xmlns:p14="http://schemas.microsoft.com/office/powerpoint/2010/main" val="3031247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5</a:t>
            </a:fld>
            <a:endParaRPr lang="es-ES" dirty="0"/>
          </a:p>
        </p:txBody>
      </p:sp>
    </p:spTree>
    <p:extLst>
      <p:ext uri="{BB962C8B-B14F-4D97-AF65-F5344CB8AC3E}">
        <p14:creationId xmlns:p14="http://schemas.microsoft.com/office/powerpoint/2010/main" val="574218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6</a:t>
            </a:fld>
            <a:endParaRPr lang="es-ES" dirty="0"/>
          </a:p>
        </p:txBody>
      </p:sp>
    </p:spTree>
    <p:extLst>
      <p:ext uri="{BB962C8B-B14F-4D97-AF65-F5344CB8AC3E}">
        <p14:creationId xmlns:p14="http://schemas.microsoft.com/office/powerpoint/2010/main" val="2274139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7</a:t>
            </a:fld>
            <a:endParaRPr lang="es-ES" dirty="0"/>
          </a:p>
        </p:txBody>
      </p:sp>
    </p:spTree>
    <p:extLst>
      <p:ext uri="{BB962C8B-B14F-4D97-AF65-F5344CB8AC3E}">
        <p14:creationId xmlns:p14="http://schemas.microsoft.com/office/powerpoint/2010/main" val="492441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8</a:t>
            </a:fld>
            <a:endParaRPr lang="es-ES" dirty="0"/>
          </a:p>
        </p:txBody>
      </p:sp>
    </p:spTree>
    <p:extLst>
      <p:ext uri="{BB962C8B-B14F-4D97-AF65-F5344CB8AC3E}">
        <p14:creationId xmlns:p14="http://schemas.microsoft.com/office/powerpoint/2010/main" val="1193082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01F2A70B-78F2-4DCF-B53B-C990D2FAFB8A}" type="slidenum">
              <a:rPr lang="es-ES" smtClean="0"/>
              <a:t>9</a:t>
            </a:fld>
            <a:endParaRPr lang="es-ES" dirty="0"/>
          </a:p>
        </p:txBody>
      </p:sp>
    </p:spTree>
    <p:extLst>
      <p:ext uri="{BB962C8B-B14F-4D97-AF65-F5344CB8AC3E}">
        <p14:creationId xmlns:p14="http://schemas.microsoft.com/office/powerpoint/2010/main" val="312735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85165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3924865858"/>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es-ES" noProof="0" smtClean="0"/>
              <a:pPr rtl="0"/>
              <a:t>‹Nº›</a:t>
            </a:fld>
            <a:endParaRPr lang="es-ES" noProof="0" dirty="0"/>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885363"/>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4262812617"/>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es-ES" noProof="0" smtClean="0"/>
              <a:pPr rtl="0"/>
              <a:t>‹Nº›</a:t>
            </a:fld>
            <a:endParaRPr lang="es-ES" noProof="0" dirty="0"/>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80675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299529036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7422E2A2-B648-4842-9ED5-8E4D1828D625}"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52232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2435631150"/>
      </p:ext>
    </p:extLst>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74638"/>
            <a:ext cx="9143998" cy="1020762"/>
          </a:xfrm>
        </p:spPr>
        <p:txBody>
          <a:bodyPr rtlCol="0"/>
          <a:lstStyle>
            <a:lvl1pPr rtl="0">
              <a:defRPr/>
            </a:lvl1pPr>
          </a:lstStyle>
          <a:p>
            <a:pPr rtl="0"/>
            <a:r>
              <a:rPr lang="es-ES" noProof="0"/>
              <a:t>Haga clic para modificar el estilo de título del patrón</a:t>
            </a:r>
            <a:endParaRPr lang="es-ES" noProof="0" dirty="0"/>
          </a:p>
        </p:txBody>
      </p:sp>
      <p:grpSp>
        <p:nvGrpSpPr>
          <p:cNvPr id="160" name="línea" descr="Gráfico de líneas"/>
          <p:cNvGrpSpPr/>
          <p:nvPr/>
        </p:nvGrpSpPr>
        <p:grpSpPr bwMode="invGray">
          <a:xfrm>
            <a:off x="1522413" y="1514475"/>
            <a:ext cx="10569575" cy="64008"/>
            <a:chOff x="1522413" y="1514475"/>
            <a:chExt cx="10569575" cy="64008"/>
          </a:xfrm>
        </p:grpSpPr>
        <p:sp>
          <p:nvSpPr>
            <p:cNvPr id="161" name="Forma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2" name="Forma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3" name="Forma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4" name="Forma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5" name="Forma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6" name="Forma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7" name="Forma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8" name="Forma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69" name="Forma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0" name="Forma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1" name="Forma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2" name="Forma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3" name="Forma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4" name="Forma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5" name="Forma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6" name="Forma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7" name="Forma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8" name="Forma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79" name="Forma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0" name="Forma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1" name="Forma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2" name="Forma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3" name="Forma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4" name="Forma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5" name="Forma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6" name="Forma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7" name="Forma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8" name="Forma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89" name="Forma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0" name="Forma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1" name="Forma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2" name="Forma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3" name="Forma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4" name="Forma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5" name="Forma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6" name="Forma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7" name="Forma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8" name="Forma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199" name="Forma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0" name="Forma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1" name="Forma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2" name="Forma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3" name="Forma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4" name="Forma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5" name="Forma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6" name="Forma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7" name="Forma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8" name="Forma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09" name="Forma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0" name="Forma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1" name="Forma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2" name="Forma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3" name="Forma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4" name="Forma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5" name="Forma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6" name="Forma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7" name="Forma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8" name="Forma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19" name="Forma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0" name="Forma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1" name="Forma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2" name="Forma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3" name="Forma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4" name="Forma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5" name="Forma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6" name="Forma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7" name="Forma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8" name="Forma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29" name="Forma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30" name="Forma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31" name="Forma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32" name="Forma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33" name="Forma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sp>
          <p:nvSpPr>
            <p:cNvPr id="234" name="Forma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s-ES" noProof="0" dirty="0">
                <a:ln>
                  <a:noFill/>
                </a:ln>
              </a:endParaRPr>
            </a:p>
          </p:txBody>
        </p:sp>
      </p:grpSp>
      <p:sp>
        <p:nvSpPr>
          <p:cNvPr id="3" name="Marcador de posición de tex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0"/>
              <a:t>Haga clic para modificar los estilos de texto del patrón</a:t>
            </a:r>
          </a:p>
        </p:txBody>
      </p:sp>
      <p:sp>
        <p:nvSpPr>
          <p:cNvPr id="4" name="Marcador de posición de contenid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ES" noProof="0" dirty="0"/>
          </a:p>
        </p:txBody>
      </p:sp>
      <p:sp>
        <p:nvSpPr>
          <p:cNvPr id="5" name="Marcador de posición de tex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noProof="0"/>
              <a:t>Haga clic para modificar los estilos de texto del patrón</a:t>
            </a:r>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7" name="Marcador de posición de fecha 6"/>
          <p:cNvSpPr>
            <a:spLocks noGrp="1"/>
          </p:cNvSpPr>
          <p:nvPr>
            <p:ph type="dt" sz="half" idx="10"/>
          </p:nvPr>
        </p:nvSpPr>
        <p:spPr/>
        <p:txBody>
          <a:bodyPr rtlCol="0"/>
          <a:lstStyle/>
          <a:p>
            <a:pPr rtl="0"/>
            <a:fld id="{D4829AD9-EA14-4AE8-BB2F-1A8BF56A3E5B}" type="datetime1">
              <a:rPr lang="es-ES" noProof="0" smtClean="0"/>
              <a:t>30/03/2021</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25BA54BD-C84D-46CE-8B72-31BFB26ABA43}" type="slidenum">
              <a:rPr lang="es-ES" noProof="0"/>
              <a:t>‹Nº›</a:t>
            </a:fld>
            <a:endParaRPr lang="es-ES" noProof="0" dirty="0"/>
          </a:p>
        </p:txBody>
      </p:sp>
      <p:sp>
        <p:nvSpPr>
          <p:cNvPr id="85" name="Marcador de posición de contenido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ES"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2630533048"/>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rtl="0"/>
            <a:fld id="{79A5F5A5-C1AF-4E1F-BBE9-77A0324E6A16}" type="datetime1">
              <a:rPr lang="es-ES" noProof="0" smtClean="0"/>
              <a:t>30/03/2021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29605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FEBAF46A-8BB1-4F24-A11E-0306615E93F5}"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103816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D4829AD9-EA14-4AE8-BB2F-1A8BF56A3E5B}" type="datetime1">
              <a:rPr lang="es-ES" noProof="0" smtClean="0"/>
              <a:t>30/03/2021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129847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D996EFD6-A265-4329-83FB-237234CCC851}" type="datetime1">
              <a:rPr lang="es-ES" noProof="0" smtClean="0"/>
              <a:t>30/03/2021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12969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51EEC8E5-6135-4EEA-A5FA-4E382F0E51FD}" type="datetime1">
              <a:rPr lang="es-ES" noProof="0" smtClean="0"/>
              <a:t>30/03/2021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1100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rtl="0"/>
            <a:fld id="{2EAA01AB-145F-4AE5-A1D5-362BC05CA7CC}"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25BA54BD-C84D-46CE-8B72-31BFB26ABA43}" type="slidenum">
              <a:rPr lang="es-ES" noProof="0" smtClean="0"/>
              <a:t>‹Nº›</a:t>
            </a:fld>
            <a:endParaRPr lang="es-ES" noProof="0" dirty="0"/>
          </a:p>
        </p:txBody>
      </p:sp>
    </p:spTree>
    <p:extLst>
      <p:ext uri="{BB962C8B-B14F-4D97-AF65-F5344CB8AC3E}">
        <p14:creationId xmlns:p14="http://schemas.microsoft.com/office/powerpoint/2010/main" val="105552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rtl="0"/>
            <a:fld id="{3EA5BF5C-F4C1-4C94-BD5F-F847F8EB8117}" type="datetime1">
              <a:rPr lang="es-ES" noProof="0" smtClean="0"/>
              <a:t>30/03/2021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3969452710"/>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3EA5BF5C-F4C1-4C94-BD5F-F847F8EB8117}" type="datetime1">
              <a:rPr lang="es-ES" noProof="0" smtClean="0"/>
              <a:t>30/03/2021</a:t>
            </a:fld>
            <a:endParaRPr lang="es-ES" noProof="0"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s-ES" noProof="0" dirty="0"/>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pPr rtl="0"/>
            <a:fld id="{25BA54BD-C84D-46CE-8B72-31BFB26ABA43}" type="slidenum">
              <a:rPr lang="es-ES" noProof="0" smtClean="0"/>
              <a:pPr rtl="0"/>
              <a:t>‹Nº›</a:t>
            </a:fld>
            <a:endParaRPr lang="es-ES" noProof="0" dirty="0"/>
          </a:p>
        </p:txBody>
      </p:sp>
    </p:spTree>
    <p:extLst>
      <p:ext uri="{BB962C8B-B14F-4D97-AF65-F5344CB8AC3E}">
        <p14:creationId xmlns:p14="http://schemas.microsoft.com/office/powerpoint/2010/main" val="42400114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66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algn="ctr" rtl="0"/>
            <a:r>
              <a:rPr lang="es-EC" sz="2800" dirty="0"/>
              <a:t>Política de inversión Pública del </a:t>
            </a:r>
            <a:r>
              <a:rPr lang="es-EC" sz="2800" dirty="0" smtClean="0"/>
              <a:t>SERCOP </a:t>
            </a:r>
            <a:r>
              <a:rPr lang="es-EC" sz="2800" dirty="0"/>
              <a:t>en el Sector Metalúrgico de las MiPymes del Cantón Quito durante el período </a:t>
            </a:r>
            <a:br>
              <a:rPr lang="es-EC" sz="2800" dirty="0"/>
            </a:br>
            <a:r>
              <a:rPr lang="es-EC" sz="2800" dirty="0"/>
              <a:t>2014 – 2019</a:t>
            </a:r>
          </a:p>
        </p:txBody>
      </p:sp>
      <p:sp>
        <p:nvSpPr>
          <p:cNvPr id="3" name="Subtítulo 2"/>
          <p:cNvSpPr>
            <a:spLocks noGrp="1"/>
          </p:cNvSpPr>
          <p:nvPr>
            <p:ph type="subTitle" idx="1"/>
          </p:nvPr>
        </p:nvSpPr>
        <p:spPr/>
        <p:txBody>
          <a:bodyPr rtlCol="0">
            <a:normAutofit lnSpcReduction="10000"/>
          </a:bodyPr>
          <a:lstStyle/>
          <a:p>
            <a:pPr algn="ctr" rtl="0"/>
            <a:r>
              <a:rPr lang="es-EC" dirty="0"/>
              <a:t>Departamento de Ciencias Económicas, Administrativas y del Comercio</a:t>
            </a:r>
          </a:p>
          <a:p>
            <a:pPr algn="ctr" rtl="0"/>
            <a:r>
              <a:rPr lang="es-EC" dirty="0"/>
              <a:t>Carrera de Ingeniería en Comercio Exterior y Negociación Internacional</a:t>
            </a:r>
          </a:p>
          <a:p>
            <a:pPr algn="ctr" rtl="0"/>
            <a:r>
              <a:rPr lang="es-EC" dirty="0"/>
              <a:t>Duque Soria Juan Sebastián</a:t>
            </a:r>
          </a:p>
        </p:txBody>
      </p:sp>
      <p:pic>
        <p:nvPicPr>
          <p:cNvPr id="4" name="Imagen 3">
            <a:extLst>
              <a:ext uri="{FF2B5EF4-FFF2-40B4-BE49-F238E27FC236}">
                <a16:creationId xmlns:a16="http://schemas.microsoft.com/office/drawing/2014/main" xmlns="" id="{CABF37AC-D2EA-48B4-A133-BDABD71C1E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6285" y="908720"/>
            <a:ext cx="4956254" cy="1471499"/>
          </a:xfrm>
          <a:prstGeom prst="rect">
            <a:avLst/>
          </a:prstGeom>
          <a:noFill/>
          <a:ln>
            <a:noFill/>
          </a:ln>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participación en el PGE y PIB. Período 1</a:t>
            </a:r>
            <a:endParaRPr lang="es-ES" dirty="0"/>
          </a:p>
        </p:txBody>
      </p:sp>
      <p:graphicFrame>
        <p:nvGraphicFramePr>
          <p:cNvPr id="4" name="Gráfico 3">
            <a:extLst>
              <a:ext uri="{FF2B5EF4-FFF2-40B4-BE49-F238E27FC236}">
                <a16:creationId xmlns:a16="http://schemas.microsoft.com/office/drawing/2014/main" xmlns="" id="{EFC922FC-1639-4DEB-8D67-2ACFF2942B99}"/>
              </a:ext>
            </a:extLst>
          </p:cNvPr>
          <p:cNvGraphicFramePr/>
          <p:nvPr>
            <p:extLst>
              <p:ext uri="{D42A27DB-BD31-4B8C-83A1-F6EECF244321}">
                <p14:modId xmlns:p14="http://schemas.microsoft.com/office/powerpoint/2010/main" val="856664024"/>
              </p:ext>
            </p:extLst>
          </p:nvPr>
        </p:nvGraphicFramePr>
        <p:xfrm>
          <a:off x="2103760" y="2060848"/>
          <a:ext cx="7981304" cy="4050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541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Número de proveedores adjudicados. Periodo 1</a:t>
            </a:r>
            <a:endParaRPr lang="es-ES" dirty="0"/>
          </a:p>
        </p:txBody>
      </p:sp>
      <p:pic>
        <p:nvPicPr>
          <p:cNvPr id="3" name="Imagen 2">
            <a:extLst>
              <a:ext uri="{FF2B5EF4-FFF2-40B4-BE49-F238E27FC236}">
                <a16:creationId xmlns:a16="http://schemas.microsoft.com/office/drawing/2014/main" xmlns="" id="{3730A0E5-0737-403E-8FE1-A61E295609D0}"/>
              </a:ext>
            </a:extLst>
          </p:cNvPr>
          <p:cNvPicPr>
            <a:picLocks noChangeAspect="1"/>
          </p:cNvPicPr>
          <p:nvPr/>
        </p:nvPicPr>
        <p:blipFill>
          <a:blip r:embed="rId3"/>
          <a:stretch>
            <a:fillRect/>
          </a:stretch>
        </p:blipFill>
        <p:spPr>
          <a:xfrm>
            <a:off x="2199940" y="1916832"/>
            <a:ext cx="7788944" cy="4462231"/>
          </a:xfrm>
          <a:prstGeom prst="rect">
            <a:avLst/>
          </a:prstGeom>
        </p:spPr>
      </p:pic>
    </p:spTree>
    <p:extLst>
      <p:ext uri="{BB962C8B-B14F-4D97-AF65-F5344CB8AC3E}">
        <p14:creationId xmlns:p14="http://schemas.microsoft.com/office/powerpoint/2010/main" val="354105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crecimiento número de proveedores. Período 1</a:t>
            </a:r>
            <a:endParaRPr lang="es-ES" dirty="0"/>
          </a:p>
        </p:txBody>
      </p:sp>
      <p:pic>
        <p:nvPicPr>
          <p:cNvPr id="5" name="Imagen 4">
            <a:extLst>
              <a:ext uri="{FF2B5EF4-FFF2-40B4-BE49-F238E27FC236}">
                <a16:creationId xmlns:a16="http://schemas.microsoft.com/office/drawing/2014/main" xmlns="" id="{0DE10324-9382-45FD-B171-EAEEF6692FB6}"/>
              </a:ext>
            </a:extLst>
          </p:cNvPr>
          <p:cNvPicPr>
            <a:picLocks noChangeAspect="1"/>
          </p:cNvPicPr>
          <p:nvPr/>
        </p:nvPicPr>
        <p:blipFill>
          <a:blip r:embed="rId3"/>
          <a:stretch>
            <a:fillRect/>
          </a:stretch>
        </p:blipFill>
        <p:spPr>
          <a:xfrm>
            <a:off x="2418638" y="2132856"/>
            <a:ext cx="7351547" cy="4008323"/>
          </a:xfrm>
          <a:prstGeom prst="rect">
            <a:avLst/>
          </a:prstGeom>
        </p:spPr>
      </p:pic>
    </p:spTree>
    <p:extLst>
      <p:ext uri="{BB962C8B-B14F-4D97-AF65-F5344CB8AC3E}">
        <p14:creationId xmlns:p14="http://schemas.microsoft.com/office/powerpoint/2010/main" val="191833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Monto adjudicado - Periodo 1</a:t>
            </a:r>
            <a:endParaRPr lang="es-ES" dirty="0"/>
          </a:p>
        </p:txBody>
      </p:sp>
      <p:pic>
        <p:nvPicPr>
          <p:cNvPr id="3" name="Imagen 2">
            <a:extLst>
              <a:ext uri="{FF2B5EF4-FFF2-40B4-BE49-F238E27FC236}">
                <a16:creationId xmlns:a16="http://schemas.microsoft.com/office/drawing/2014/main" xmlns="" id="{29990C6C-12E7-4781-9CF6-9150B8DC5FD1}"/>
              </a:ext>
            </a:extLst>
          </p:cNvPr>
          <p:cNvPicPr>
            <a:picLocks noChangeAspect="1"/>
          </p:cNvPicPr>
          <p:nvPr/>
        </p:nvPicPr>
        <p:blipFill>
          <a:blip r:embed="rId3"/>
          <a:stretch>
            <a:fillRect/>
          </a:stretch>
        </p:blipFill>
        <p:spPr>
          <a:xfrm>
            <a:off x="1887807" y="1988840"/>
            <a:ext cx="8413209" cy="4249280"/>
          </a:xfrm>
          <a:prstGeom prst="rect">
            <a:avLst/>
          </a:prstGeom>
        </p:spPr>
      </p:pic>
    </p:spTree>
    <p:extLst>
      <p:ext uri="{BB962C8B-B14F-4D97-AF65-F5344CB8AC3E}">
        <p14:creationId xmlns:p14="http://schemas.microsoft.com/office/powerpoint/2010/main" val="109033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crecimiento de monto adjudicado - Periodo 1</a:t>
            </a:r>
            <a:endParaRPr lang="es-ES" dirty="0"/>
          </a:p>
        </p:txBody>
      </p:sp>
      <p:pic>
        <p:nvPicPr>
          <p:cNvPr id="5" name="Imagen 4">
            <a:extLst>
              <a:ext uri="{FF2B5EF4-FFF2-40B4-BE49-F238E27FC236}">
                <a16:creationId xmlns:a16="http://schemas.microsoft.com/office/drawing/2014/main" xmlns="" id="{89668B44-1C05-4DBF-8DE2-E5DE97569154}"/>
              </a:ext>
            </a:extLst>
          </p:cNvPr>
          <p:cNvPicPr>
            <a:picLocks noChangeAspect="1"/>
          </p:cNvPicPr>
          <p:nvPr/>
        </p:nvPicPr>
        <p:blipFill>
          <a:blip r:embed="rId3"/>
          <a:stretch>
            <a:fillRect/>
          </a:stretch>
        </p:blipFill>
        <p:spPr>
          <a:xfrm>
            <a:off x="1896952" y="1896308"/>
            <a:ext cx="8394920" cy="4669941"/>
          </a:xfrm>
          <a:prstGeom prst="rect">
            <a:avLst/>
          </a:prstGeom>
        </p:spPr>
      </p:pic>
    </p:spTree>
    <p:extLst>
      <p:ext uri="{BB962C8B-B14F-4D97-AF65-F5344CB8AC3E}">
        <p14:creationId xmlns:p14="http://schemas.microsoft.com/office/powerpoint/2010/main" val="273338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Sectores adjudicadores - Periodo 1</a:t>
            </a:r>
            <a:endParaRPr lang="es-ES" dirty="0"/>
          </a:p>
        </p:txBody>
      </p:sp>
      <p:pic>
        <p:nvPicPr>
          <p:cNvPr id="3" name="Imagen 2">
            <a:extLst>
              <a:ext uri="{FF2B5EF4-FFF2-40B4-BE49-F238E27FC236}">
                <a16:creationId xmlns:a16="http://schemas.microsoft.com/office/drawing/2014/main" xmlns="" id="{0CBA9064-189D-4F5A-8419-F820FC966132}"/>
              </a:ext>
            </a:extLst>
          </p:cNvPr>
          <p:cNvPicPr>
            <a:picLocks noChangeAspect="1"/>
          </p:cNvPicPr>
          <p:nvPr/>
        </p:nvPicPr>
        <p:blipFill>
          <a:blip r:embed="rId3"/>
          <a:stretch>
            <a:fillRect/>
          </a:stretch>
        </p:blipFill>
        <p:spPr>
          <a:xfrm>
            <a:off x="1884759" y="1916832"/>
            <a:ext cx="8419306" cy="4304149"/>
          </a:xfrm>
          <a:prstGeom prst="rect">
            <a:avLst/>
          </a:prstGeom>
        </p:spPr>
      </p:pic>
    </p:spTree>
    <p:extLst>
      <p:ext uri="{BB962C8B-B14F-4D97-AF65-F5344CB8AC3E}">
        <p14:creationId xmlns:p14="http://schemas.microsoft.com/office/powerpoint/2010/main" val="24522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participación sectores, periodo 1</a:t>
            </a:r>
            <a:endParaRPr lang="es-ES" dirty="0"/>
          </a:p>
        </p:txBody>
      </p:sp>
      <p:pic>
        <p:nvPicPr>
          <p:cNvPr id="5" name="Imagen 4">
            <a:extLst>
              <a:ext uri="{FF2B5EF4-FFF2-40B4-BE49-F238E27FC236}">
                <a16:creationId xmlns:a16="http://schemas.microsoft.com/office/drawing/2014/main" xmlns="" id="{C83B151C-3550-4063-90C5-5EE2DBBFE9A0}"/>
              </a:ext>
            </a:extLst>
          </p:cNvPr>
          <p:cNvPicPr>
            <a:picLocks noChangeAspect="1"/>
          </p:cNvPicPr>
          <p:nvPr/>
        </p:nvPicPr>
        <p:blipFill>
          <a:blip r:embed="rId3"/>
          <a:stretch>
            <a:fillRect/>
          </a:stretch>
        </p:blipFill>
        <p:spPr>
          <a:xfrm>
            <a:off x="1522413" y="1844824"/>
            <a:ext cx="9142465" cy="4514960"/>
          </a:xfrm>
          <a:prstGeom prst="rect">
            <a:avLst/>
          </a:prstGeom>
        </p:spPr>
      </p:pic>
    </p:spTree>
    <p:extLst>
      <p:ext uri="{BB962C8B-B14F-4D97-AF65-F5344CB8AC3E}">
        <p14:creationId xmlns:p14="http://schemas.microsoft.com/office/powerpoint/2010/main" val="400232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Contratación pública del sector metalúrgico - Periodo 2</a:t>
            </a:r>
            <a:endParaRPr lang="es-ES" dirty="0"/>
          </a:p>
        </p:txBody>
      </p:sp>
      <p:pic>
        <p:nvPicPr>
          <p:cNvPr id="3" name="Imagen 2">
            <a:extLst>
              <a:ext uri="{FF2B5EF4-FFF2-40B4-BE49-F238E27FC236}">
                <a16:creationId xmlns:a16="http://schemas.microsoft.com/office/drawing/2014/main" xmlns="" id="{EFFD8B4B-7D18-4D99-B7F7-227B1CAE55C6}"/>
              </a:ext>
            </a:extLst>
          </p:cNvPr>
          <p:cNvPicPr>
            <a:picLocks noChangeAspect="1"/>
          </p:cNvPicPr>
          <p:nvPr/>
        </p:nvPicPr>
        <p:blipFill>
          <a:blip r:embed="rId3"/>
          <a:stretch>
            <a:fillRect/>
          </a:stretch>
        </p:blipFill>
        <p:spPr>
          <a:xfrm>
            <a:off x="2742473" y="1916832"/>
            <a:ext cx="6703878" cy="4484149"/>
          </a:xfrm>
          <a:prstGeom prst="rect">
            <a:avLst/>
          </a:prstGeom>
        </p:spPr>
      </p:pic>
    </p:spTree>
    <p:extLst>
      <p:ext uri="{BB962C8B-B14F-4D97-AF65-F5344CB8AC3E}">
        <p14:creationId xmlns:p14="http://schemas.microsoft.com/office/powerpoint/2010/main" val="169578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Participación del sector metalúrgico - Periodo 2</a:t>
            </a:r>
            <a:endParaRPr lang="es-ES" dirty="0"/>
          </a:p>
        </p:txBody>
      </p:sp>
      <p:pic>
        <p:nvPicPr>
          <p:cNvPr id="5" name="Imagen 4">
            <a:extLst>
              <a:ext uri="{FF2B5EF4-FFF2-40B4-BE49-F238E27FC236}">
                <a16:creationId xmlns:a16="http://schemas.microsoft.com/office/drawing/2014/main" xmlns="" id="{4BBB2752-4D82-431E-B14F-E275F503A8EC}"/>
              </a:ext>
            </a:extLst>
          </p:cNvPr>
          <p:cNvPicPr>
            <a:picLocks noChangeAspect="1"/>
          </p:cNvPicPr>
          <p:nvPr/>
        </p:nvPicPr>
        <p:blipFill>
          <a:blip r:embed="rId3"/>
          <a:stretch>
            <a:fillRect/>
          </a:stretch>
        </p:blipFill>
        <p:spPr>
          <a:xfrm>
            <a:off x="2240890" y="2060848"/>
            <a:ext cx="7707044" cy="3778291"/>
          </a:xfrm>
          <a:prstGeom prst="rect">
            <a:avLst/>
          </a:prstGeom>
        </p:spPr>
      </p:pic>
    </p:spTree>
    <p:extLst>
      <p:ext uri="{BB962C8B-B14F-4D97-AF65-F5344CB8AC3E}">
        <p14:creationId xmlns:p14="http://schemas.microsoft.com/office/powerpoint/2010/main" val="241146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Número de proveedores - Periodo 2</a:t>
            </a:r>
            <a:endParaRPr lang="es-ES" dirty="0"/>
          </a:p>
        </p:txBody>
      </p:sp>
      <p:pic>
        <p:nvPicPr>
          <p:cNvPr id="3" name="Imagen 2">
            <a:extLst>
              <a:ext uri="{FF2B5EF4-FFF2-40B4-BE49-F238E27FC236}">
                <a16:creationId xmlns:a16="http://schemas.microsoft.com/office/drawing/2014/main" xmlns="" id="{D934C629-CBE1-42B9-8C1B-989A55EE9F2A}"/>
              </a:ext>
            </a:extLst>
          </p:cNvPr>
          <p:cNvPicPr>
            <a:picLocks noChangeAspect="1"/>
          </p:cNvPicPr>
          <p:nvPr/>
        </p:nvPicPr>
        <p:blipFill>
          <a:blip r:embed="rId3"/>
          <a:stretch>
            <a:fillRect/>
          </a:stretch>
        </p:blipFill>
        <p:spPr>
          <a:xfrm>
            <a:off x="2085304" y="1988840"/>
            <a:ext cx="8018215" cy="4375120"/>
          </a:xfrm>
          <a:prstGeom prst="rect">
            <a:avLst/>
          </a:prstGeom>
        </p:spPr>
      </p:pic>
    </p:spTree>
    <p:extLst>
      <p:ext uri="{BB962C8B-B14F-4D97-AF65-F5344CB8AC3E}">
        <p14:creationId xmlns:p14="http://schemas.microsoft.com/office/powerpoint/2010/main" val="258480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INTRODUCCIÓN</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Analizando la situación económica del Ecuador, el crecimiento económico del país se visto sostenido, en su mayor parte, gracias a los ingresos generados por la explotación petrolera. Este crecimiento económico se apoyado por la Inversión Pública, misma que es una de las principales herramientas del estado para impulsar el crecimiento económico.</a:t>
            </a:r>
          </a:p>
          <a:p>
            <a:pPr algn="just" rtl="0"/>
            <a:r>
              <a:rPr lang="es-EC" dirty="0"/>
              <a:t>Dentro del presente trabajo de investigación se pretende analizar la efectividad que tuvo la política de Inversión Pública del SERCOP dentro del Sector Metalúrgico del Cantón Quito, con el fin de determinar el crecimiento existente en el sector de las MiPymes por medio de las ventas que son dirigidas para el Estado. Estos datos permitirán obtener el crecimiento económico existente durante el periodo 2014 – 2019.</a:t>
            </a:r>
            <a:endParaRPr lang="es-E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incremento proveedores - Periodo 2</a:t>
            </a:r>
            <a:endParaRPr lang="es-ES" dirty="0"/>
          </a:p>
        </p:txBody>
      </p:sp>
      <p:pic>
        <p:nvPicPr>
          <p:cNvPr id="5" name="Imagen 4">
            <a:extLst>
              <a:ext uri="{FF2B5EF4-FFF2-40B4-BE49-F238E27FC236}">
                <a16:creationId xmlns:a16="http://schemas.microsoft.com/office/drawing/2014/main" xmlns="" id="{709B1CF8-2EFB-4FDA-B1B1-46ADF016969B}"/>
              </a:ext>
            </a:extLst>
          </p:cNvPr>
          <p:cNvPicPr>
            <a:picLocks noChangeAspect="1"/>
          </p:cNvPicPr>
          <p:nvPr/>
        </p:nvPicPr>
        <p:blipFill>
          <a:blip r:embed="rId3"/>
          <a:stretch>
            <a:fillRect/>
          </a:stretch>
        </p:blipFill>
        <p:spPr>
          <a:xfrm>
            <a:off x="2075916" y="2060848"/>
            <a:ext cx="8036992" cy="4257388"/>
          </a:xfrm>
          <a:prstGeom prst="rect">
            <a:avLst/>
          </a:prstGeom>
        </p:spPr>
      </p:pic>
    </p:spTree>
    <p:extLst>
      <p:ext uri="{BB962C8B-B14F-4D97-AF65-F5344CB8AC3E}">
        <p14:creationId xmlns:p14="http://schemas.microsoft.com/office/powerpoint/2010/main" val="10811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Cifras generadas - Periodo 2</a:t>
            </a:r>
            <a:endParaRPr lang="es-ES" dirty="0"/>
          </a:p>
        </p:txBody>
      </p:sp>
      <p:pic>
        <p:nvPicPr>
          <p:cNvPr id="3" name="Imagen 2">
            <a:extLst>
              <a:ext uri="{FF2B5EF4-FFF2-40B4-BE49-F238E27FC236}">
                <a16:creationId xmlns:a16="http://schemas.microsoft.com/office/drawing/2014/main" xmlns="" id="{1B71625A-00B6-4F92-8AA5-C07215CAAAF2}"/>
              </a:ext>
            </a:extLst>
          </p:cNvPr>
          <p:cNvPicPr>
            <a:picLocks noChangeAspect="1"/>
          </p:cNvPicPr>
          <p:nvPr/>
        </p:nvPicPr>
        <p:blipFill>
          <a:blip r:embed="rId3"/>
          <a:stretch>
            <a:fillRect/>
          </a:stretch>
        </p:blipFill>
        <p:spPr>
          <a:xfrm>
            <a:off x="1817697" y="1706590"/>
            <a:ext cx="8553429" cy="4858933"/>
          </a:xfrm>
          <a:prstGeom prst="rect">
            <a:avLst/>
          </a:prstGeom>
        </p:spPr>
      </p:pic>
    </p:spTree>
    <p:extLst>
      <p:ext uri="{BB962C8B-B14F-4D97-AF65-F5344CB8AC3E}">
        <p14:creationId xmlns:p14="http://schemas.microsoft.com/office/powerpoint/2010/main" val="236720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incremento cifras generadas - Periodo 2</a:t>
            </a:r>
            <a:endParaRPr lang="es-ES" dirty="0"/>
          </a:p>
        </p:txBody>
      </p:sp>
      <p:pic>
        <p:nvPicPr>
          <p:cNvPr id="5" name="Imagen 4">
            <a:extLst>
              <a:ext uri="{FF2B5EF4-FFF2-40B4-BE49-F238E27FC236}">
                <a16:creationId xmlns:a16="http://schemas.microsoft.com/office/drawing/2014/main" xmlns="" id="{A24399BD-5D3D-4307-AC10-20FC446CB467}"/>
              </a:ext>
            </a:extLst>
          </p:cNvPr>
          <p:cNvPicPr>
            <a:picLocks noChangeAspect="1"/>
          </p:cNvPicPr>
          <p:nvPr/>
        </p:nvPicPr>
        <p:blipFill>
          <a:blip r:embed="rId3"/>
          <a:stretch>
            <a:fillRect/>
          </a:stretch>
        </p:blipFill>
        <p:spPr>
          <a:xfrm>
            <a:off x="2095089" y="1916832"/>
            <a:ext cx="7998645" cy="4474852"/>
          </a:xfrm>
          <a:prstGeom prst="rect">
            <a:avLst/>
          </a:prstGeom>
        </p:spPr>
      </p:pic>
    </p:spTree>
    <p:extLst>
      <p:ext uri="{BB962C8B-B14F-4D97-AF65-F5344CB8AC3E}">
        <p14:creationId xmlns:p14="http://schemas.microsoft.com/office/powerpoint/2010/main" val="2817825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Participación de sectores - Periodo 2</a:t>
            </a:r>
            <a:endParaRPr lang="es-ES" dirty="0"/>
          </a:p>
        </p:txBody>
      </p:sp>
      <p:pic>
        <p:nvPicPr>
          <p:cNvPr id="3" name="Imagen 2">
            <a:extLst>
              <a:ext uri="{FF2B5EF4-FFF2-40B4-BE49-F238E27FC236}">
                <a16:creationId xmlns:a16="http://schemas.microsoft.com/office/drawing/2014/main" xmlns="" id="{6AF7E0FF-0744-4203-B36F-635A51E2942A}"/>
              </a:ext>
            </a:extLst>
          </p:cNvPr>
          <p:cNvPicPr>
            <a:picLocks noChangeAspect="1"/>
          </p:cNvPicPr>
          <p:nvPr/>
        </p:nvPicPr>
        <p:blipFill>
          <a:blip r:embed="rId3"/>
          <a:stretch>
            <a:fillRect/>
          </a:stretch>
        </p:blipFill>
        <p:spPr>
          <a:xfrm>
            <a:off x="1884759" y="1916832"/>
            <a:ext cx="8419306" cy="4371211"/>
          </a:xfrm>
          <a:prstGeom prst="rect">
            <a:avLst/>
          </a:prstGeom>
        </p:spPr>
      </p:pic>
    </p:spTree>
    <p:extLst>
      <p:ext uri="{BB962C8B-B14F-4D97-AF65-F5344CB8AC3E}">
        <p14:creationId xmlns:p14="http://schemas.microsoft.com/office/powerpoint/2010/main" val="381547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participación sectores - Periodo 2</a:t>
            </a:r>
            <a:endParaRPr lang="es-ES" dirty="0"/>
          </a:p>
        </p:txBody>
      </p:sp>
      <p:pic>
        <p:nvPicPr>
          <p:cNvPr id="5" name="Imagen 4">
            <a:extLst>
              <a:ext uri="{FF2B5EF4-FFF2-40B4-BE49-F238E27FC236}">
                <a16:creationId xmlns:a16="http://schemas.microsoft.com/office/drawing/2014/main" xmlns="" id="{921C1562-D307-4CA0-9FB9-CDB24FD02894}"/>
              </a:ext>
            </a:extLst>
          </p:cNvPr>
          <p:cNvPicPr>
            <a:picLocks noChangeAspect="1"/>
          </p:cNvPicPr>
          <p:nvPr/>
        </p:nvPicPr>
        <p:blipFill>
          <a:blip r:embed="rId3"/>
          <a:stretch>
            <a:fillRect/>
          </a:stretch>
        </p:blipFill>
        <p:spPr>
          <a:xfrm>
            <a:off x="3941907" y="1953970"/>
            <a:ext cx="4305010" cy="4629392"/>
          </a:xfrm>
          <a:prstGeom prst="rect">
            <a:avLst/>
          </a:prstGeom>
        </p:spPr>
      </p:pic>
    </p:spTree>
    <p:extLst>
      <p:ext uri="{BB962C8B-B14F-4D97-AF65-F5344CB8AC3E}">
        <p14:creationId xmlns:p14="http://schemas.microsoft.com/office/powerpoint/2010/main" val="294667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Comparativa Contratación Pública del Sector Metalúrgico</a:t>
            </a:r>
            <a:endParaRPr lang="es-ES" dirty="0"/>
          </a:p>
        </p:txBody>
      </p:sp>
      <p:pic>
        <p:nvPicPr>
          <p:cNvPr id="3" name="Imagen 2">
            <a:extLst>
              <a:ext uri="{FF2B5EF4-FFF2-40B4-BE49-F238E27FC236}">
                <a16:creationId xmlns:a16="http://schemas.microsoft.com/office/drawing/2014/main" xmlns="" id="{84109A28-7F0B-468A-93B4-0361A8C38C74}"/>
              </a:ext>
            </a:extLst>
          </p:cNvPr>
          <p:cNvPicPr>
            <a:picLocks noChangeAspect="1"/>
          </p:cNvPicPr>
          <p:nvPr/>
        </p:nvPicPr>
        <p:blipFill>
          <a:blip r:embed="rId3"/>
          <a:stretch>
            <a:fillRect/>
          </a:stretch>
        </p:blipFill>
        <p:spPr>
          <a:xfrm>
            <a:off x="2630464" y="2060848"/>
            <a:ext cx="6927896" cy="4177230"/>
          </a:xfrm>
          <a:prstGeom prst="rect">
            <a:avLst/>
          </a:prstGeom>
        </p:spPr>
      </p:pic>
    </p:spTree>
    <p:extLst>
      <p:ext uri="{BB962C8B-B14F-4D97-AF65-F5344CB8AC3E}">
        <p14:creationId xmlns:p14="http://schemas.microsoft.com/office/powerpoint/2010/main" val="88168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Comparativa porcentaje de participación</a:t>
            </a:r>
            <a:endParaRPr lang="es-ES" dirty="0"/>
          </a:p>
        </p:txBody>
      </p:sp>
      <p:pic>
        <p:nvPicPr>
          <p:cNvPr id="5" name="Imagen 4">
            <a:extLst>
              <a:ext uri="{FF2B5EF4-FFF2-40B4-BE49-F238E27FC236}">
                <a16:creationId xmlns:a16="http://schemas.microsoft.com/office/drawing/2014/main" xmlns="" id="{A3EA0483-D109-4319-AEA0-B316420CDDF4}"/>
              </a:ext>
            </a:extLst>
          </p:cNvPr>
          <p:cNvPicPr>
            <a:picLocks noChangeAspect="1"/>
          </p:cNvPicPr>
          <p:nvPr/>
        </p:nvPicPr>
        <p:blipFill>
          <a:blip r:embed="rId3"/>
          <a:stretch>
            <a:fillRect/>
          </a:stretch>
        </p:blipFill>
        <p:spPr>
          <a:xfrm>
            <a:off x="2407734" y="1988840"/>
            <a:ext cx="7373355" cy="4107898"/>
          </a:xfrm>
          <a:prstGeom prst="rect">
            <a:avLst/>
          </a:prstGeom>
        </p:spPr>
      </p:pic>
    </p:spTree>
    <p:extLst>
      <p:ext uri="{BB962C8B-B14F-4D97-AF65-F5344CB8AC3E}">
        <p14:creationId xmlns:p14="http://schemas.microsoft.com/office/powerpoint/2010/main" val="367631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Comparativa promedio de proveedores</a:t>
            </a:r>
            <a:endParaRPr lang="es-ES" dirty="0"/>
          </a:p>
        </p:txBody>
      </p:sp>
      <p:pic>
        <p:nvPicPr>
          <p:cNvPr id="3" name="Imagen 2">
            <a:extLst>
              <a:ext uri="{FF2B5EF4-FFF2-40B4-BE49-F238E27FC236}">
                <a16:creationId xmlns:a16="http://schemas.microsoft.com/office/drawing/2014/main" xmlns="" id="{8CF3C987-A7D8-4E93-BF8F-1492D06D3887}"/>
              </a:ext>
            </a:extLst>
          </p:cNvPr>
          <p:cNvPicPr>
            <a:picLocks noChangeAspect="1"/>
          </p:cNvPicPr>
          <p:nvPr/>
        </p:nvPicPr>
        <p:blipFill>
          <a:blip r:embed="rId3"/>
          <a:stretch>
            <a:fillRect/>
          </a:stretch>
        </p:blipFill>
        <p:spPr>
          <a:xfrm>
            <a:off x="2225729" y="2045835"/>
            <a:ext cx="7737365" cy="4119469"/>
          </a:xfrm>
          <a:prstGeom prst="rect">
            <a:avLst/>
          </a:prstGeom>
        </p:spPr>
      </p:pic>
    </p:spTree>
    <p:extLst>
      <p:ext uri="{BB962C8B-B14F-4D97-AF65-F5344CB8AC3E}">
        <p14:creationId xmlns:p14="http://schemas.microsoft.com/office/powerpoint/2010/main" val="16726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Comparativa monto adjudicado</a:t>
            </a:r>
            <a:endParaRPr lang="es-ES" dirty="0"/>
          </a:p>
        </p:txBody>
      </p:sp>
      <p:pic>
        <p:nvPicPr>
          <p:cNvPr id="5" name="Imagen 4">
            <a:extLst>
              <a:ext uri="{FF2B5EF4-FFF2-40B4-BE49-F238E27FC236}">
                <a16:creationId xmlns:a16="http://schemas.microsoft.com/office/drawing/2014/main" xmlns="" id="{6F28F494-1E36-4137-9F3C-139E47809BD3}"/>
              </a:ext>
            </a:extLst>
          </p:cNvPr>
          <p:cNvPicPr>
            <a:picLocks noChangeAspect="1"/>
          </p:cNvPicPr>
          <p:nvPr/>
        </p:nvPicPr>
        <p:blipFill>
          <a:blip r:embed="rId3"/>
          <a:stretch>
            <a:fillRect/>
          </a:stretch>
        </p:blipFill>
        <p:spPr>
          <a:xfrm>
            <a:off x="1909145" y="1724429"/>
            <a:ext cx="8370533" cy="4858933"/>
          </a:xfrm>
          <a:prstGeom prst="rect">
            <a:avLst/>
          </a:prstGeom>
        </p:spPr>
      </p:pic>
    </p:spTree>
    <p:extLst>
      <p:ext uri="{BB962C8B-B14F-4D97-AF65-F5344CB8AC3E}">
        <p14:creationId xmlns:p14="http://schemas.microsoft.com/office/powerpoint/2010/main" val="148961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Comparativa sectores</a:t>
            </a:r>
            <a:endParaRPr lang="es-ES" dirty="0"/>
          </a:p>
        </p:txBody>
      </p:sp>
      <p:pic>
        <p:nvPicPr>
          <p:cNvPr id="3" name="Imagen 2">
            <a:extLst>
              <a:ext uri="{FF2B5EF4-FFF2-40B4-BE49-F238E27FC236}">
                <a16:creationId xmlns:a16="http://schemas.microsoft.com/office/drawing/2014/main" xmlns="" id="{213B69CD-8AF3-4DCB-81BE-D56DDE21A2F7}"/>
              </a:ext>
            </a:extLst>
          </p:cNvPr>
          <p:cNvPicPr>
            <a:picLocks noChangeAspect="1"/>
          </p:cNvPicPr>
          <p:nvPr/>
        </p:nvPicPr>
        <p:blipFill>
          <a:blip r:embed="rId3"/>
          <a:stretch>
            <a:fillRect/>
          </a:stretch>
        </p:blipFill>
        <p:spPr>
          <a:xfrm>
            <a:off x="1845131" y="1916832"/>
            <a:ext cx="8498561" cy="4487045"/>
          </a:xfrm>
          <a:prstGeom prst="rect">
            <a:avLst/>
          </a:prstGeom>
        </p:spPr>
      </p:pic>
    </p:spTree>
    <p:extLst>
      <p:ext uri="{BB962C8B-B14F-4D97-AF65-F5344CB8AC3E}">
        <p14:creationId xmlns:p14="http://schemas.microsoft.com/office/powerpoint/2010/main" val="35971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PLANTEAMIENTO DEL PROBLEMA</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Si bien se conoce que las Políticas de Inversión Pública establecidas por el SERCOP han influido dentro del crecimiento económico del sector metalúrgico, no existen estudios relacionados al tema que permitan certificar dicha afirmación. Por tal motivo, el presente trabajo de investigación plantea describir si las políticas de inversión pública empleadas durante el periodo de tiempo seleccionado influyeron de alguna manera dentro del crecimiento económico del sector mencionado.</a:t>
            </a:r>
          </a:p>
          <a:p>
            <a:pPr algn="just" rtl="0"/>
            <a:endParaRPr lang="es-EC" dirty="0"/>
          </a:p>
          <a:p>
            <a:pPr algn="just" rtl="0"/>
            <a:r>
              <a:rPr lang="es-EC" dirty="0"/>
              <a:t>¿Cuáles fueron los efectos de los cambios realizados a la política de inversión pública del SERCOP durante el periodo de estudio?</a:t>
            </a:r>
          </a:p>
          <a:p>
            <a:pPr algn="just" rtl="0"/>
            <a:r>
              <a:rPr lang="es-EC" dirty="0"/>
              <a:t>¿Cómo influye la inversión pública en el sector metalúrgico?</a:t>
            </a:r>
          </a:p>
          <a:p>
            <a:pPr algn="just" rtl="0"/>
            <a:r>
              <a:rPr lang="es-EC" dirty="0"/>
              <a:t>¿Cómo ha evolucionado el sector metalúrgico en el periodo de tiempo seleccionado?</a:t>
            </a:r>
          </a:p>
          <a:p>
            <a:pPr algn="just" rtl="0"/>
            <a:endParaRPr lang="es-ES" dirty="0"/>
          </a:p>
        </p:txBody>
      </p:sp>
    </p:spTree>
    <p:extLst>
      <p:ext uri="{BB962C8B-B14F-4D97-AF65-F5344CB8AC3E}">
        <p14:creationId xmlns:p14="http://schemas.microsoft.com/office/powerpoint/2010/main" val="11977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CONCLUSIONES Y RECOMENDACIONES</a:t>
            </a:r>
          </a:p>
        </p:txBody>
      </p:sp>
      <p:sp>
        <p:nvSpPr>
          <p:cNvPr id="3" name="Marcador de posición de texto 2"/>
          <p:cNvSpPr>
            <a:spLocks noGrp="1"/>
          </p:cNvSpPr>
          <p:nvPr>
            <p:ph type="body" idx="1"/>
          </p:nvPr>
        </p:nvSpPr>
        <p:spPr/>
        <p:txBody>
          <a:bodyPr rtlCol="0"/>
          <a:lstStyle/>
          <a:p>
            <a:pPr rtl="0"/>
            <a:endParaRPr lang="es-ES" dirty="0"/>
          </a:p>
        </p:txBody>
      </p:sp>
    </p:spTree>
    <p:extLst>
      <p:ext uri="{BB962C8B-B14F-4D97-AF65-F5344CB8AC3E}">
        <p14:creationId xmlns:p14="http://schemas.microsoft.com/office/powerpoint/2010/main" val="3965316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CONCLUSIONES</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El crecimiento económico se define como el incremento continuo de los bienes y servicios finales de la economía durante un periodo de tiempo determinado, lo que permite mejorar el nivel de vida de las personas. El crecimiento económico se puede considerar con una medida de bienestar de un país, esto debido a que esta medida implica mayor empleo, mayor cantidad de bienes y servicios, resumidos en prosperidad, lo que permite que la población pueda satisfacer sus necesidades. Crecimiento que se evidencia en el año 2018 con un incremento de más del 500% en la contratación pública del sector metalúrgico, y la participación de más de 10 000 empresas. Teniendo como antecedente la crisis que afectó al Ecuador en el 2016, a causa del aumento del gasto público, la deuda y persistencia del déficit fiscal, y el terremoto.</a:t>
            </a:r>
            <a:endParaRPr lang="es-ES" dirty="0"/>
          </a:p>
        </p:txBody>
      </p:sp>
    </p:spTree>
    <p:extLst>
      <p:ext uri="{BB962C8B-B14F-4D97-AF65-F5344CB8AC3E}">
        <p14:creationId xmlns:p14="http://schemas.microsoft.com/office/powerpoint/2010/main" val="15088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CONCLUSIONES</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Dentro del contexto nacional, el sector metalúrgico presenta un alto nivel de importancia, esto debido a las políticas establecidas por el SERCOP, organismo creado específicamente para la regulación de las compras públicas y adjudicaciones realizadas por el Estado. Las políticas establecidas por este organismo permiten que todas las empresas, sin importar su tamaño, puedan competir de manera equitativa al momento de pujar por una oferta pública. Esto beneficia a los pequeños y micro empresarios debido a que tienen mayores oportunidades de trabajar y contratar con el Estado. </a:t>
            </a:r>
            <a:endParaRPr lang="es-ES" dirty="0"/>
          </a:p>
        </p:txBody>
      </p:sp>
    </p:spTree>
    <p:extLst>
      <p:ext uri="{BB962C8B-B14F-4D97-AF65-F5344CB8AC3E}">
        <p14:creationId xmlns:p14="http://schemas.microsoft.com/office/powerpoint/2010/main" val="207569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CONCLUSIONES</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El análisis del crecimiento económico se dividió en dos periodos, en donde se pudo apreciar que el periodo 2 tiene un mejor crecimiento económico que el periodo 1. Otra de las incidencias encontradas fue la mejora de la participación de las pequeñas y micro empresas dentro del panorama de la contratación pública. El periodo 2 presenta un mejor crecimiento económico para este grupo de empresas, situación atribuida, en gran parte, a las políticas previamente mencionadas, lo que genera que el sector pueda tornarse competitivo para todas las empresas.</a:t>
            </a:r>
            <a:endParaRPr lang="es-ES" dirty="0"/>
          </a:p>
        </p:txBody>
      </p:sp>
    </p:spTree>
    <p:extLst>
      <p:ext uri="{BB962C8B-B14F-4D97-AF65-F5344CB8AC3E}">
        <p14:creationId xmlns:p14="http://schemas.microsoft.com/office/powerpoint/2010/main" val="20576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RECOMENDACIONES</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Al momento de realizar un análisis económico, es importante considerar la ubicación geográfica de las empresas, esto debido a que este tipo de análisis permitirá obtener un resultado con mayor exactitud con respecto a las provincias que generan mayor cantidad de recursos económicos.</a:t>
            </a:r>
          </a:p>
          <a:p>
            <a:pPr algn="just" rtl="0"/>
            <a:r>
              <a:rPr lang="es-EC" dirty="0"/>
              <a:t>Es importante mantener una base de datos actualizada de las empresas del sector metalúrgico, esto debido a que muchas empresas cierran y abren operaciones de manera continua, lo que hace que la información empleada en un estudio pueda ya ser obsoleta. </a:t>
            </a:r>
          </a:p>
        </p:txBody>
      </p:sp>
    </p:spTree>
    <p:extLst>
      <p:ext uri="{BB962C8B-B14F-4D97-AF65-F5344CB8AC3E}">
        <p14:creationId xmlns:p14="http://schemas.microsoft.com/office/powerpoint/2010/main" val="42122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OBJETIVOS</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marL="0" indent="0" algn="just" rtl="0">
              <a:buNone/>
            </a:pPr>
            <a:r>
              <a:rPr lang="es-EC" b="1" dirty="0"/>
              <a:t>Objetivo general</a:t>
            </a:r>
          </a:p>
          <a:p>
            <a:pPr algn="just" rtl="0"/>
            <a:r>
              <a:rPr lang="es-EC" dirty="0"/>
              <a:t>Analizar la política de inversión pública del SERCOP en las empresas del sector metalúrgico de las MiPymes durante el periodo 2014 – 2019.</a:t>
            </a:r>
          </a:p>
          <a:p>
            <a:pPr marL="0" indent="0" algn="just" rtl="0">
              <a:buNone/>
            </a:pPr>
            <a:r>
              <a:rPr lang="es-EC" b="1" dirty="0"/>
              <a:t>Objetivos específicos</a:t>
            </a:r>
          </a:p>
          <a:p>
            <a:pPr algn="just" rtl="0"/>
            <a:r>
              <a:rPr lang="es-EC" dirty="0"/>
              <a:t>Identificar la variación del crecimiento económico del sector metalúrgico.</a:t>
            </a:r>
          </a:p>
          <a:p>
            <a:pPr algn="just" rtl="0"/>
            <a:r>
              <a:rPr lang="es-EC" dirty="0"/>
              <a:t>Elaborar una base de datos de la contratación pública del SERCOP en infraestructura metalúrgica</a:t>
            </a:r>
          </a:p>
          <a:p>
            <a:pPr algn="just" rtl="0"/>
            <a:r>
              <a:rPr lang="es-EC" dirty="0"/>
              <a:t>Determinar el crecimiento económico de las MYPIMES del sector metalúrgico del cantón Quito 2014 - 2019.</a:t>
            </a:r>
          </a:p>
          <a:p>
            <a:pPr algn="just" rtl="0"/>
            <a:endParaRPr lang="es-ES" dirty="0"/>
          </a:p>
        </p:txBody>
      </p:sp>
    </p:spTree>
    <p:extLst>
      <p:ext uri="{BB962C8B-B14F-4D97-AF65-F5344CB8AC3E}">
        <p14:creationId xmlns:p14="http://schemas.microsoft.com/office/powerpoint/2010/main" val="369707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r>
              <a:rPr lang="es-ES" dirty="0"/>
              <a:t>JUSTIFICACIÓN</a:t>
            </a:r>
          </a:p>
        </p:txBody>
      </p:sp>
      <p:sp>
        <p:nvSpPr>
          <p:cNvPr id="14" name="Marcador de posición de contenido 13"/>
          <p:cNvSpPr>
            <a:spLocks noGrp="1"/>
          </p:cNvSpPr>
          <p:nvPr>
            <p:ph idx="1"/>
          </p:nvPr>
        </p:nvSpPr>
        <p:spPr>
          <a:xfrm>
            <a:off x="1522414" y="1905000"/>
            <a:ext cx="10116614" cy="4678362"/>
          </a:xfrm>
        </p:spPr>
        <p:txBody>
          <a:bodyPr rtlCol="0">
            <a:normAutofit/>
          </a:bodyPr>
          <a:lstStyle/>
          <a:p>
            <a:pPr algn="just" rtl="0"/>
            <a:r>
              <a:rPr lang="es-EC" dirty="0"/>
              <a:t>Este estudio pretende analizar las políticas para el desarrollo de la industrialización del sector, comprobando si estas políticas fomentan la sustitución de importaciones y el crecimiento de la producción nacional, además de la cantidad de competencia en el medio, obligando así a establecer estándares de calidad en las empresas y mejoramiento continuo de procesos de producción.</a:t>
            </a:r>
          </a:p>
          <a:p>
            <a:pPr algn="just" rtl="0"/>
            <a:r>
              <a:rPr lang="es-EC" dirty="0"/>
              <a:t>El presente análisis encontrará perspectivas del sector, en un marco de profundización de la política de inversión pública. Este análisis presenta una importancia relativa dentro de las plazas de empleo disponibles, en el valor bruto de la producción y en el valor agregado de la misma. Además, también se permite el análisis del estado situacional comparativo, es decir, al inicio y al final del periodo de estudio, verificando el crecimiento de las empresas seleccionadas por medio de su crecimiento en ventas y el aumento de la oferta exportable de las mismas.</a:t>
            </a:r>
            <a:endParaRPr lang="es-ES" dirty="0"/>
          </a:p>
        </p:txBody>
      </p:sp>
    </p:spTree>
    <p:extLst>
      <p:ext uri="{BB962C8B-B14F-4D97-AF65-F5344CB8AC3E}">
        <p14:creationId xmlns:p14="http://schemas.microsoft.com/office/powerpoint/2010/main" val="157930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RESULTADOS</a:t>
            </a:r>
          </a:p>
        </p:txBody>
      </p:sp>
    </p:spTree>
    <p:extLst>
      <p:ext uri="{BB962C8B-B14F-4D97-AF65-F5344CB8AC3E}">
        <p14:creationId xmlns:p14="http://schemas.microsoft.com/office/powerpoint/2010/main" val="25684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Contrataciones Públicas Sector Metalúrgico 2014 - 2019</a:t>
            </a:r>
          </a:p>
        </p:txBody>
      </p:sp>
      <p:pic>
        <p:nvPicPr>
          <p:cNvPr id="10" name="Imagen 9">
            <a:extLst>
              <a:ext uri="{FF2B5EF4-FFF2-40B4-BE49-F238E27FC236}">
                <a16:creationId xmlns:a16="http://schemas.microsoft.com/office/drawing/2014/main" xmlns="" id="{C592EDF1-AE18-472E-824E-180EE03EA14F}"/>
              </a:ext>
            </a:extLst>
          </p:cNvPr>
          <p:cNvPicPr>
            <a:picLocks noChangeAspect="1"/>
          </p:cNvPicPr>
          <p:nvPr/>
        </p:nvPicPr>
        <p:blipFill>
          <a:blip r:embed="rId3"/>
          <a:stretch>
            <a:fillRect/>
          </a:stretch>
        </p:blipFill>
        <p:spPr>
          <a:xfrm>
            <a:off x="2728583" y="1916832"/>
            <a:ext cx="6731657" cy="4433872"/>
          </a:xfrm>
          <a:prstGeom prst="rect">
            <a:avLst/>
          </a:prstGeom>
        </p:spPr>
      </p:pic>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Porcentaje de participación por tamaño de empresa 2014 - 2019</a:t>
            </a:r>
            <a:endParaRPr lang="es-ES" dirty="0"/>
          </a:p>
        </p:txBody>
      </p:sp>
      <p:pic>
        <p:nvPicPr>
          <p:cNvPr id="3" name="Imagen 2">
            <a:extLst>
              <a:ext uri="{FF2B5EF4-FFF2-40B4-BE49-F238E27FC236}">
                <a16:creationId xmlns:a16="http://schemas.microsoft.com/office/drawing/2014/main" xmlns="" id="{CB6F6AB6-3FC4-4203-83F5-95561CCCD339}"/>
              </a:ext>
            </a:extLst>
          </p:cNvPr>
          <p:cNvPicPr>
            <a:picLocks noChangeAspect="1"/>
          </p:cNvPicPr>
          <p:nvPr/>
        </p:nvPicPr>
        <p:blipFill>
          <a:blip r:embed="rId3"/>
          <a:stretch>
            <a:fillRect/>
          </a:stretch>
        </p:blipFill>
        <p:spPr>
          <a:xfrm>
            <a:off x="2662264" y="2060848"/>
            <a:ext cx="6864295" cy="4125880"/>
          </a:xfrm>
          <a:prstGeom prst="rect">
            <a:avLst/>
          </a:prstGeom>
        </p:spPr>
      </p:pic>
    </p:spTree>
    <p:extLst>
      <p:ext uri="{BB962C8B-B14F-4D97-AF65-F5344CB8AC3E}">
        <p14:creationId xmlns:p14="http://schemas.microsoft.com/office/powerpoint/2010/main" val="176896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C" dirty="0"/>
              <a:t>Contratación pública del sector metalúrgico período 1</a:t>
            </a:r>
            <a:endParaRPr lang="es-ES" dirty="0"/>
          </a:p>
        </p:txBody>
      </p:sp>
      <p:graphicFrame>
        <p:nvGraphicFramePr>
          <p:cNvPr id="5" name="Gráfico 4">
            <a:extLst>
              <a:ext uri="{FF2B5EF4-FFF2-40B4-BE49-F238E27FC236}">
                <a16:creationId xmlns:a16="http://schemas.microsoft.com/office/drawing/2014/main" xmlns="" id="{B1C6CB51-2712-43E4-B8EA-B16F3DF34EF8}"/>
              </a:ext>
            </a:extLst>
          </p:cNvPr>
          <p:cNvGraphicFramePr/>
          <p:nvPr>
            <p:extLst>
              <p:ext uri="{D42A27DB-BD31-4B8C-83A1-F6EECF244321}">
                <p14:modId xmlns:p14="http://schemas.microsoft.com/office/powerpoint/2010/main" val="3332305842"/>
              </p:ext>
            </p:extLst>
          </p:nvPr>
        </p:nvGraphicFramePr>
        <p:xfrm>
          <a:off x="2431132" y="2060848"/>
          <a:ext cx="7326560" cy="40358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129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23</TotalTime>
  <Words>1160</Words>
  <Application>Microsoft Office PowerPoint</Application>
  <PresentationFormat>Personalizado</PresentationFormat>
  <Paragraphs>95</Paragraphs>
  <Slides>34</Slides>
  <Notes>34</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Espiral</vt:lpstr>
      <vt:lpstr>Política de inversión Pública del SERCOP en el Sector Metalúrgico de las MiPymes del Cantón Quito durante el período  2014 – 2019</vt:lpstr>
      <vt:lpstr>INTRODUCCIÓN</vt:lpstr>
      <vt:lpstr>PLANTEAMIENTO DEL PROBLEMA</vt:lpstr>
      <vt:lpstr>OBJETIVOS</vt:lpstr>
      <vt:lpstr>JUSTIFICACIÓN</vt:lpstr>
      <vt:lpstr>RESULTADOS</vt:lpstr>
      <vt:lpstr>Contrataciones Públicas Sector Metalúrgico 2014 - 2019</vt:lpstr>
      <vt:lpstr>Porcentaje de participación por tamaño de empresa 2014 - 2019</vt:lpstr>
      <vt:lpstr>Contratación pública del sector metalúrgico período 1</vt:lpstr>
      <vt:lpstr>Porcentaje de participación en el PGE y PIB. Período 1</vt:lpstr>
      <vt:lpstr>Número de proveedores adjudicados. Periodo 1</vt:lpstr>
      <vt:lpstr>Porcentaje de crecimiento número de proveedores. Período 1</vt:lpstr>
      <vt:lpstr>Monto adjudicado - Periodo 1</vt:lpstr>
      <vt:lpstr>Porcentaje de crecimiento de monto adjudicado - Periodo 1</vt:lpstr>
      <vt:lpstr>Sectores adjudicadores - Periodo 1</vt:lpstr>
      <vt:lpstr>Porcentaje de participación sectores, periodo 1</vt:lpstr>
      <vt:lpstr>Contratación pública del sector metalúrgico - Periodo 2</vt:lpstr>
      <vt:lpstr>Participación del sector metalúrgico - Periodo 2</vt:lpstr>
      <vt:lpstr>Número de proveedores - Periodo 2</vt:lpstr>
      <vt:lpstr>Porcentaje de incremento proveedores - Periodo 2</vt:lpstr>
      <vt:lpstr>Cifras generadas - Periodo 2</vt:lpstr>
      <vt:lpstr>Porcentaje de incremento cifras generadas - Periodo 2</vt:lpstr>
      <vt:lpstr>Participación de sectores - Periodo 2</vt:lpstr>
      <vt:lpstr>Porcentaje de participación sectores - Periodo 2</vt:lpstr>
      <vt:lpstr>Comparativa Contratación Pública del Sector Metalúrgico</vt:lpstr>
      <vt:lpstr>Comparativa porcentaje de participación</vt:lpstr>
      <vt:lpstr>Comparativa promedio de proveedores</vt:lpstr>
      <vt:lpstr>Comparativa monto adjudicado</vt:lpstr>
      <vt:lpstr>Comparativa sectores</vt:lpstr>
      <vt:lpstr>CONCLUSIONES Y RECOMENDACIONES</vt:lpstr>
      <vt:lpstr>CONCLUSIONES</vt:lpstr>
      <vt:lpstr>CONCLUSIONES</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de inversión Pública del Servicio Nacional de Contratación Pública (SERCOP) en el Sector Metalúrgico de las MiPymes del Cantón Quito durante el período  2014 – 2019</dc:title>
  <dc:creator>Néstor Ovando Burga</dc:creator>
  <cp:lastModifiedBy>Usuario de Windows</cp:lastModifiedBy>
  <cp:revision>6</cp:revision>
  <dcterms:created xsi:type="dcterms:W3CDTF">2021-03-26T22:47:23Z</dcterms:created>
  <dcterms:modified xsi:type="dcterms:W3CDTF">2021-03-30T18:40:14Z</dcterms:modified>
</cp:coreProperties>
</file>