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7"/>
  </p:notesMasterIdLst>
  <p:sldIdLst>
    <p:sldId id="270" r:id="rId2"/>
    <p:sldId id="294" r:id="rId3"/>
    <p:sldId id="295" r:id="rId4"/>
    <p:sldId id="296" r:id="rId5"/>
    <p:sldId id="297" r:id="rId6"/>
    <p:sldId id="272" r:id="rId7"/>
    <p:sldId id="273" r:id="rId8"/>
    <p:sldId id="278" r:id="rId9"/>
    <p:sldId id="290" r:id="rId10"/>
    <p:sldId id="280" r:id="rId11"/>
    <p:sldId id="279" r:id="rId12"/>
    <p:sldId id="288" r:id="rId13"/>
    <p:sldId id="282" r:id="rId14"/>
    <p:sldId id="283" r:id="rId15"/>
    <p:sldId id="284" r:id="rId16"/>
    <p:sldId id="289" r:id="rId17"/>
    <p:sldId id="286" r:id="rId18"/>
    <p:sldId id="256" r:id="rId19"/>
    <p:sldId id="257" r:id="rId20"/>
    <p:sldId id="258" r:id="rId21"/>
    <p:sldId id="259" r:id="rId22"/>
    <p:sldId id="260" r:id="rId23"/>
    <p:sldId id="291" r:id="rId24"/>
    <p:sldId id="261" r:id="rId25"/>
    <p:sldId id="262" r:id="rId26"/>
    <p:sldId id="292" r:id="rId27"/>
    <p:sldId id="293" r:id="rId28"/>
    <p:sldId id="264" r:id="rId29"/>
    <p:sldId id="265" r:id="rId30"/>
    <p:sldId id="266" r:id="rId31"/>
    <p:sldId id="267" r:id="rId32"/>
    <p:sldId id="268" r:id="rId33"/>
    <p:sldId id="269" r:id="rId34"/>
    <p:sldId id="287" r:id="rId35"/>
    <p:sldId id="298"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260"/>
    <a:srgbClr val="F7F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1" autoAdjust="0"/>
  </p:normalViewPr>
  <p:slideViewPr>
    <p:cSldViewPr>
      <p:cViewPr>
        <p:scale>
          <a:sx n="60" d="100"/>
          <a:sy n="60" d="100"/>
        </p:scale>
        <p:origin x="-1536"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7.xml.rels><?xml version="1.0" encoding="UTF-8" standalone="yes"?>
<Relationships xmlns="http://schemas.openxmlformats.org/package/2006/relationships"><Relationship Id="rId1" Type="http://schemas.openxmlformats.org/officeDocument/2006/relationships/image" Target="../media/image3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F07EF-FF0F-494A-8C34-D512BFCAB4A0}"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s-ES"/>
        </a:p>
      </dgm:t>
    </dgm:pt>
    <dgm:pt modelId="{40BC950A-D870-4F3E-9134-738C5C395864}">
      <dgm:prSet phldrT="[Texto]" custT="1"/>
      <dgm:spPr>
        <a:noFill/>
        <a:ln>
          <a:noFill/>
        </a:ln>
      </dgm:spPr>
      <dgm:t>
        <a:bodyPr/>
        <a:lstStyle/>
        <a:p>
          <a:pPr algn="just">
            <a:lnSpc>
              <a:spcPct val="150000"/>
            </a:lnSpc>
          </a:pPr>
          <a:r>
            <a:rPr lang="es-ES" sz="1400" b="1" u="none" dirty="0" smtClean="0">
              <a:latin typeface="Calibri "/>
              <a:cs typeface="Times New Roman" panose="02020603050405020304" pitchFamily="18" charset="0"/>
            </a:rPr>
            <a:t>Humus líquido. </a:t>
          </a:r>
          <a:r>
            <a:rPr lang="es-ES" sz="1400" dirty="0" smtClean="0">
              <a:latin typeface="Calibri "/>
              <a:cs typeface="Times New Roman" panose="02020603050405020304" pitchFamily="18" charset="0"/>
            </a:rPr>
            <a:t>Se consideró como 100% a la dosis indicada por el fabricante en un litro de agua y el 75% se obtuvo con un cálculo de diluciones.</a:t>
          </a:r>
          <a:endParaRPr lang="es-ES" sz="1400" dirty="0">
            <a:latin typeface="Calibri "/>
            <a:cs typeface="Times New Roman" panose="02020603050405020304" pitchFamily="18" charset="0"/>
          </a:endParaRPr>
        </a:p>
      </dgm:t>
    </dgm:pt>
    <dgm:pt modelId="{7CA20C64-5A51-42A1-9AA4-289340D8BE41}" type="parTrans" cxnId="{354DC9F1-2DDF-40C3-8710-0BE91FEBFBAD}">
      <dgm:prSet/>
      <dgm:spPr/>
      <dgm:t>
        <a:bodyPr/>
        <a:lstStyle/>
        <a:p>
          <a:endParaRPr lang="es-ES" sz="1400"/>
        </a:p>
      </dgm:t>
    </dgm:pt>
    <dgm:pt modelId="{ED642AA2-E454-4A93-9F11-F25AAD82DDE5}" type="sibTrans" cxnId="{354DC9F1-2DDF-40C3-8710-0BE91FEBFBAD}">
      <dgm:prSet/>
      <dgm:spPr/>
      <dgm:t>
        <a:bodyPr/>
        <a:lstStyle/>
        <a:p>
          <a:endParaRPr lang="es-ES" sz="1400"/>
        </a:p>
      </dgm:t>
    </dgm:pt>
    <dgm:pt modelId="{E60D22F5-6C2D-4465-A403-792C8B262FAB}">
      <dgm:prSet phldrT="[Texto]" custT="1"/>
      <dgm:spPr>
        <a:ln>
          <a:noFill/>
        </a:ln>
      </dgm:spPr>
      <dgm:t>
        <a:bodyPr/>
        <a:lstStyle/>
        <a:p>
          <a:pPr algn="just">
            <a:lnSpc>
              <a:spcPct val="150000"/>
            </a:lnSpc>
          </a:pPr>
          <a:r>
            <a:rPr lang="es-ES" sz="1400" b="1" u="none" dirty="0" smtClean="0">
              <a:latin typeface="Calibri "/>
              <a:cs typeface="Times New Roman" panose="02020603050405020304" pitchFamily="18" charset="0"/>
            </a:rPr>
            <a:t>Fertilizante inorgánico. </a:t>
          </a:r>
          <a:r>
            <a:rPr lang="es-ES" sz="1400" b="0" dirty="0" smtClean="0">
              <a:latin typeface="Calibri "/>
              <a:cs typeface="Times New Roman" panose="02020603050405020304" pitchFamily="18" charset="0"/>
            </a:rPr>
            <a:t>Se</a:t>
          </a:r>
          <a:r>
            <a:rPr lang="es-ES" sz="1400" b="1" dirty="0" smtClean="0">
              <a:latin typeface="Calibri "/>
              <a:cs typeface="Times New Roman" panose="02020603050405020304" pitchFamily="18" charset="0"/>
            </a:rPr>
            <a:t> </a:t>
          </a:r>
          <a:r>
            <a:rPr lang="es-ES" sz="1400" dirty="0" smtClean="0">
              <a:latin typeface="Calibri "/>
              <a:cs typeface="Times New Roman" panose="02020603050405020304" pitchFamily="18" charset="0"/>
            </a:rPr>
            <a:t>utilizaron dos productos uno para la etapa inicial y otro para la etapa de floración y la dosis recomendada por el fabricante se consideró el 100% y el 75% con un cálculo de diluciones.</a:t>
          </a:r>
          <a:endParaRPr lang="es-ES" sz="1400" dirty="0">
            <a:latin typeface="Calibri "/>
            <a:cs typeface="Times New Roman" panose="02020603050405020304" pitchFamily="18" charset="0"/>
          </a:endParaRPr>
        </a:p>
      </dgm:t>
    </dgm:pt>
    <dgm:pt modelId="{5F5D4804-859A-4764-94BC-9969F6250751}" type="parTrans" cxnId="{505D049A-0034-4E9C-93BD-3E26FE56FA5C}">
      <dgm:prSet/>
      <dgm:spPr/>
      <dgm:t>
        <a:bodyPr/>
        <a:lstStyle/>
        <a:p>
          <a:endParaRPr lang="es-ES" sz="1400"/>
        </a:p>
      </dgm:t>
    </dgm:pt>
    <dgm:pt modelId="{45AC7979-F9F5-4AEB-BAB7-139A4A0B6AC9}" type="sibTrans" cxnId="{505D049A-0034-4E9C-93BD-3E26FE56FA5C}">
      <dgm:prSet/>
      <dgm:spPr/>
      <dgm:t>
        <a:bodyPr/>
        <a:lstStyle/>
        <a:p>
          <a:endParaRPr lang="es-ES" sz="1400"/>
        </a:p>
      </dgm:t>
    </dgm:pt>
    <dgm:pt modelId="{4513EDE1-4CB4-4A66-9EA0-08A19BE5F6FB}">
      <dgm:prSet custT="1"/>
      <dgm:spPr/>
      <dgm:t>
        <a:bodyPr/>
        <a:lstStyle/>
        <a:p>
          <a:pPr algn="just">
            <a:lnSpc>
              <a:spcPct val="150000"/>
            </a:lnSpc>
          </a:pPr>
          <a:r>
            <a:rPr lang="es-ES" sz="1400" b="1" u="none" dirty="0" err="1" smtClean="0">
              <a:latin typeface="Calibri "/>
              <a:cs typeface="Times New Roman" panose="02020603050405020304" pitchFamily="18" charset="0"/>
            </a:rPr>
            <a:t>Bioestimulante</a:t>
          </a:r>
          <a:r>
            <a:rPr lang="es-ES" sz="1400" b="1" u="none" dirty="0" smtClean="0">
              <a:latin typeface="Calibri "/>
              <a:cs typeface="Times New Roman" panose="02020603050405020304" pitchFamily="18" charset="0"/>
            </a:rPr>
            <a:t> </a:t>
          </a:r>
          <a:r>
            <a:rPr lang="es-ES" sz="1400" b="1" u="none" dirty="0" err="1" smtClean="0">
              <a:latin typeface="Calibri "/>
              <a:cs typeface="Times New Roman" panose="02020603050405020304" pitchFamily="18" charset="0"/>
            </a:rPr>
            <a:t>algal</a:t>
          </a:r>
          <a:r>
            <a:rPr lang="es-ES" sz="1400" b="1" u="none" dirty="0" smtClean="0">
              <a:latin typeface="Calibri "/>
              <a:cs typeface="Times New Roman" panose="02020603050405020304" pitchFamily="18" charset="0"/>
            </a:rPr>
            <a:t>. </a:t>
          </a:r>
          <a:r>
            <a:rPr lang="es-ES" sz="1400" dirty="0" smtClean="0">
              <a:latin typeface="Calibri "/>
              <a:cs typeface="Times New Roman" panose="02020603050405020304" pitchFamily="18" charset="0"/>
            </a:rPr>
            <a:t>Una vez obtenido el número de células de 23 millones se consideró a esta cantidad como el 100%, mientras que para el 75% se realizó un cálculo de diluciones, como resultado 17 millones de células.</a:t>
          </a:r>
          <a:endParaRPr lang="es-ES" sz="1400" dirty="0">
            <a:latin typeface="Calibri "/>
            <a:cs typeface="Times New Roman" panose="02020603050405020304" pitchFamily="18" charset="0"/>
          </a:endParaRPr>
        </a:p>
      </dgm:t>
    </dgm:pt>
    <dgm:pt modelId="{D28F6F34-3803-454A-9EDF-DCE680AFB00C}" type="parTrans" cxnId="{AF9FFFCD-100A-4E74-8239-7CDB55379CEE}">
      <dgm:prSet/>
      <dgm:spPr/>
      <dgm:t>
        <a:bodyPr/>
        <a:lstStyle/>
        <a:p>
          <a:endParaRPr lang="es-ES" sz="1400"/>
        </a:p>
      </dgm:t>
    </dgm:pt>
    <dgm:pt modelId="{979AD5F3-14E4-48EE-9901-47F9AFAAA6D2}" type="sibTrans" cxnId="{AF9FFFCD-100A-4E74-8239-7CDB55379CEE}">
      <dgm:prSet/>
      <dgm:spPr/>
      <dgm:t>
        <a:bodyPr/>
        <a:lstStyle/>
        <a:p>
          <a:endParaRPr lang="es-ES" sz="1400"/>
        </a:p>
      </dgm:t>
    </dgm:pt>
    <dgm:pt modelId="{5478D575-EE77-46D3-B55C-1191E0656E37}" type="pres">
      <dgm:prSet presAssocID="{741F07EF-FF0F-494A-8C34-D512BFCAB4A0}" presName="vert0" presStyleCnt="0">
        <dgm:presLayoutVars>
          <dgm:dir/>
          <dgm:animOne val="branch"/>
          <dgm:animLvl val="lvl"/>
        </dgm:presLayoutVars>
      </dgm:prSet>
      <dgm:spPr/>
      <dgm:t>
        <a:bodyPr/>
        <a:lstStyle/>
        <a:p>
          <a:endParaRPr lang="es-CO"/>
        </a:p>
      </dgm:t>
    </dgm:pt>
    <dgm:pt modelId="{B919606F-FBC4-4395-A2D6-AA6512A99361}" type="pres">
      <dgm:prSet presAssocID="{4513EDE1-4CB4-4A66-9EA0-08A19BE5F6FB}" presName="thickLine" presStyleLbl="alignNode1" presStyleIdx="0" presStyleCnt="3"/>
      <dgm:spPr/>
    </dgm:pt>
    <dgm:pt modelId="{C4B1E633-6443-40AE-8E4E-FD50EFDAC972}" type="pres">
      <dgm:prSet presAssocID="{4513EDE1-4CB4-4A66-9EA0-08A19BE5F6FB}" presName="horz1" presStyleCnt="0"/>
      <dgm:spPr/>
    </dgm:pt>
    <dgm:pt modelId="{7D320A2B-A80C-4BF1-A2E7-D35687CBC489}" type="pres">
      <dgm:prSet presAssocID="{4513EDE1-4CB4-4A66-9EA0-08A19BE5F6FB}" presName="tx1" presStyleLbl="revTx" presStyleIdx="0" presStyleCnt="3"/>
      <dgm:spPr/>
      <dgm:t>
        <a:bodyPr/>
        <a:lstStyle/>
        <a:p>
          <a:endParaRPr lang="es-CO"/>
        </a:p>
      </dgm:t>
    </dgm:pt>
    <dgm:pt modelId="{58784D6A-E44E-48AD-B1C3-929A4CB38BFB}" type="pres">
      <dgm:prSet presAssocID="{4513EDE1-4CB4-4A66-9EA0-08A19BE5F6FB}" presName="vert1" presStyleCnt="0"/>
      <dgm:spPr/>
    </dgm:pt>
    <dgm:pt modelId="{82693D5E-C854-4F0A-9FAB-C928CACB42A7}" type="pres">
      <dgm:prSet presAssocID="{40BC950A-D870-4F3E-9134-738C5C395864}" presName="thickLine" presStyleLbl="alignNode1" presStyleIdx="1" presStyleCnt="3"/>
      <dgm:spPr/>
    </dgm:pt>
    <dgm:pt modelId="{14149B7C-83BD-4391-87CC-93BB76D9DCD0}" type="pres">
      <dgm:prSet presAssocID="{40BC950A-D870-4F3E-9134-738C5C395864}" presName="horz1" presStyleCnt="0"/>
      <dgm:spPr/>
    </dgm:pt>
    <dgm:pt modelId="{BBB3B3FF-1A4C-4B6F-95C3-3ED41B9F25D5}" type="pres">
      <dgm:prSet presAssocID="{40BC950A-D870-4F3E-9134-738C5C395864}" presName="tx1" presStyleLbl="revTx" presStyleIdx="1" presStyleCnt="3"/>
      <dgm:spPr/>
      <dgm:t>
        <a:bodyPr/>
        <a:lstStyle/>
        <a:p>
          <a:endParaRPr lang="es-CO"/>
        </a:p>
      </dgm:t>
    </dgm:pt>
    <dgm:pt modelId="{A8A34B1E-40EB-43B7-86CE-43DF98B1BF7E}" type="pres">
      <dgm:prSet presAssocID="{40BC950A-D870-4F3E-9134-738C5C395864}" presName="vert1" presStyleCnt="0"/>
      <dgm:spPr/>
    </dgm:pt>
    <dgm:pt modelId="{1C45396C-1874-4E28-9748-52C66ECB878B}" type="pres">
      <dgm:prSet presAssocID="{E60D22F5-6C2D-4465-A403-792C8B262FAB}" presName="thickLine" presStyleLbl="alignNode1" presStyleIdx="2" presStyleCnt="3"/>
      <dgm:spPr/>
    </dgm:pt>
    <dgm:pt modelId="{DE7843A8-F4B1-4569-9B84-CC9365ABC3AF}" type="pres">
      <dgm:prSet presAssocID="{E60D22F5-6C2D-4465-A403-792C8B262FAB}" presName="horz1" presStyleCnt="0"/>
      <dgm:spPr/>
    </dgm:pt>
    <dgm:pt modelId="{139B0256-5369-4A1A-A940-D0B851C6429B}" type="pres">
      <dgm:prSet presAssocID="{E60D22F5-6C2D-4465-A403-792C8B262FAB}" presName="tx1" presStyleLbl="revTx" presStyleIdx="2" presStyleCnt="3"/>
      <dgm:spPr/>
      <dgm:t>
        <a:bodyPr/>
        <a:lstStyle/>
        <a:p>
          <a:endParaRPr lang="es-ES"/>
        </a:p>
      </dgm:t>
    </dgm:pt>
    <dgm:pt modelId="{C538FD92-2144-417A-BBB7-ABB75AE74AF2}" type="pres">
      <dgm:prSet presAssocID="{E60D22F5-6C2D-4465-A403-792C8B262FAB}" presName="vert1" presStyleCnt="0"/>
      <dgm:spPr/>
    </dgm:pt>
  </dgm:ptLst>
  <dgm:cxnLst>
    <dgm:cxn modelId="{AF9FFFCD-100A-4E74-8239-7CDB55379CEE}" srcId="{741F07EF-FF0F-494A-8C34-D512BFCAB4A0}" destId="{4513EDE1-4CB4-4A66-9EA0-08A19BE5F6FB}" srcOrd="0" destOrd="0" parTransId="{D28F6F34-3803-454A-9EDF-DCE680AFB00C}" sibTransId="{979AD5F3-14E4-48EE-9901-47F9AFAAA6D2}"/>
    <dgm:cxn modelId="{505D049A-0034-4E9C-93BD-3E26FE56FA5C}" srcId="{741F07EF-FF0F-494A-8C34-D512BFCAB4A0}" destId="{E60D22F5-6C2D-4465-A403-792C8B262FAB}" srcOrd="2" destOrd="0" parTransId="{5F5D4804-859A-4764-94BC-9969F6250751}" sibTransId="{45AC7979-F9F5-4AEB-BAB7-139A4A0B6AC9}"/>
    <dgm:cxn modelId="{CAD121D4-7B3E-40E0-B23F-A8E34281E250}" type="presOf" srcId="{E60D22F5-6C2D-4465-A403-792C8B262FAB}" destId="{139B0256-5369-4A1A-A940-D0B851C6429B}" srcOrd="0" destOrd="0" presId="urn:microsoft.com/office/officeart/2008/layout/LinedList"/>
    <dgm:cxn modelId="{3DCD113D-97F1-4177-8147-EAECDD0CF075}" type="presOf" srcId="{40BC950A-D870-4F3E-9134-738C5C395864}" destId="{BBB3B3FF-1A4C-4B6F-95C3-3ED41B9F25D5}" srcOrd="0" destOrd="0" presId="urn:microsoft.com/office/officeart/2008/layout/LinedList"/>
    <dgm:cxn modelId="{354DC9F1-2DDF-40C3-8710-0BE91FEBFBAD}" srcId="{741F07EF-FF0F-494A-8C34-D512BFCAB4A0}" destId="{40BC950A-D870-4F3E-9134-738C5C395864}" srcOrd="1" destOrd="0" parTransId="{7CA20C64-5A51-42A1-9AA4-289340D8BE41}" sibTransId="{ED642AA2-E454-4A93-9F11-F25AAD82DDE5}"/>
    <dgm:cxn modelId="{571A0F85-FF74-4C33-B79C-CD972B0EF28C}" type="presOf" srcId="{4513EDE1-4CB4-4A66-9EA0-08A19BE5F6FB}" destId="{7D320A2B-A80C-4BF1-A2E7-D35687CBC489}" srcOrd="0" destOrd="0" presId="urn:microsoft.com/office/officeart/2008/layout/LinedList"/>
    <dgm:cxn modelId="{A007F18C-F40B-4305-AFA0-9170B2670D21}" type="presOf" srcId="{741F07EF-FF0F-494A-8C34-D512BFCAB4A0}" destId="{5478D575-EE77-46D3-B55C-1191E0656E37}" srcOrd="0" destOrd="0" presId="urn:microsoft.com/office/officeart/2008/layout/LinedList"/>
    <dgm:cxn modelId="{9BFFCB0B-65CA-4B5E-80D2-8F673650A3CB}" type="presParOf" srcId="{5478D575-EE77-46D3-B55C-1191E0656E37}" destId="{B919606F-FBC4-4395-A2D6-AA6512A99361}" srcOrd="0" destOrd="0" presId="urn:microsoft.com/office/officeart/2008/layout/LinedList"/>
    <dgm:cxn modelId="{B52EC4DE-AC3D-4165-B489-4CBD0AFA0A0E}" type="presParOf" srcId="{5478D575-EE77-46D3-B55C-1191E0656E37}" destId="{C4B1E633-6443-40AE-8E4E-FD50EFDAC972}" srcOrd="1" destOrd="0" presId="urn:microsoft.com/office/officeart/2008/layout/LinedList"/>
    <dgm:cxn modelId="{475C5D25-2130-4F46-B04F-46A93605D1BE}" type="presParOf" srcId="{C4B1E633-6443-40AE-8E4E-FD50EFDAC972}" destId="{7D320A2B-A80C-4BF1-A2E7-D35687CBC489}" srcOrd="0" destOrd="0" presId="urn:microsoft.com/office/officeart/2008/layout/LinedList"/>
    <dgm:cxn modelId="{AF02321B-218A-4B95-AA7D-44FA4F7A32EE}" type="presParOf" srcId="{C4B1E633-6443-40AE-8E4E-FD50EFDAC972}" destId="{58784D6A-E44E-48AD-B1C3-929A4CB38BFB}" srcOrd="1" destOrd="0" presId="urn:microsoft.com/office/officeart/2008/layout/LinedList"/>
    <dgm:cxn modelId="{B83D029F-1853-4D10-9E2A-45450B0572C6}" type="presParOf" srcId="{5478D575-EE77-46D3-B55C-1191E0656E37}" destId="{82693D5E-C854-4F0A-9FAB-C928CACB42A7}" srcOrd="2" destOrd="0" presId="urn:microsoft.com/office/officeart/2008/layout/LinedList"/>
    <dgm:cxn modelId="{4D2752D4-024E-44FD-A7B6-FADC64027E89}" type="presParOf" srcId="{5478D575-EE77-46D3-B55C-1191E0656E37}" destId="{14149B7C-83BD-4391-87CC-93BB76D9DCD0}" srcOrd="3" destOrd="0" presId="urn:microsoft.com/office/officeart/2008/layout/LinedList"/>
    <dgm:cxn modelId="{0C67D4FE-420E-4059-8919-90A8D6621007}" type="presParOf" srcId="{14149B7C-83BD-4391-87CC-93BB76D9DCD0}" destId="{BBB3B3FF-1A4C-4B6F-95C3-3ED41B9F25D5}" srcOrd="0" destOrd="0" presId="urn:microsoft.com/office/officeart/2008/layout/LinedList"/>
    <dgm:cxn modelId="{4B114D3A-9FB6-447E-8136-D30E8EA7289A}" type="presParOf" srcId="{14149B7C-83BD-4391-87CC-93BB76D9DCD0}" destId="{A8A34B1E-40EB-43B7-86CE-43DF98B1BF7E}" srcOrd="1" destOrd="0" presId="urn:microsoft.com/office/officeart/2008/layout/LinedList"/>
    <dgm:cxn modelId="{7466B469-117B-4312-9256-585F6FE8EA77}" type="presParOf" srcId="{5478D575-EE77-46D3-B55C-1191E0656E37}" destId="{1C45396C-1874-4E28-9748-52C66ECB878B}" srcOrd="4" destOrd="0" presId="urn:microsoft.com/office/officeart/2008/layout/LinedList"/>
    <dgm:cxn modelId="{23431732-342F-481E-BE42-4B6AD984E771}" type="presParOf" srcId="{5478D575-EE77-46D3-B55C-1191E0656E37}" destId="{DE7843A8-F4B1-4569-9B84-CC9365ABC3AF}" srcOrd="5" destOrd="0" presId="urn:microsoft.com/office/officeart/2008/layout/LinedList"/>
    <dgm:cxn modelId="{B3D82902-785E-4CDE-81B9-7FE1217DA875}" type="presParOf" srcId="{DE7843A8-F4B1-4569-9B84-CC9365ABC3AF}" destId="{139B0256-5369-4A1A-A940-D0B851C6429B}" srcOrd="0" destOrd="0" presId="urn:microsoft.com/office/officeart/2008/layout/LinedList"/>
    <dgm:cxn modelId="{415F6165-3525-436E-8CF2-4028D18E57DB}" type="presParOf" srcId="{DE7843A8-F4B1-4569-9B84-CC9365ABC3AF}" destId="{C538FD92-2144-417A-BBB7-ABB75AE74AF2}" srcOrd="1" destOrd="0" presId="urn:microsoft.com/office/officeart/2008/layout/Lin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98BBB-AEB7-407F-86DA-5BE6E6CAB0EA}" type="doc">
      <dgm:prSet loTypeId="urn:microsoft.com/office/officeart/2005/8/layout/hList7" loCatId="process" qsTypeId="urn:microsoft.com/office/officeart/2005/8/quickstyle/simple3" qsCatId="simple" csTypeId="urn:microsoft.com/office/officeart/2005/8/colors/accent1_4" csCatId="accent1" phldr="1"/>
      <dgm:spPr/>
      <dgm:t>
        <a:bodyPr/>
        <a:lstStyle/>
        <a:p>
          <a:endParaRPr lang="es-ES"/>
        </a:p>
      </dgm:t>
    </dgm:pt>
    <dgm:pt modelId="{FDA7D3CA-247E-4D57-8596-0AE9684F0869}">
      <dgm:prSet phldrT="[Texto]" custT="1"/>
      <dgm:spPr/>
      <dgm:t>
        <a:bodyPr/>
        <a:lstStyle/>
        <a:p>
          <a:pPr algn="just">
            <a:lnSpc>
              <a:spcPct val="150000"/>
            </a:lnSpc>
          </a:pPr>
          <a:r>
            <a:rPr lang="es-ES" sz="1400" dirty="0" smtClean="0">
              <a:latin typeface="Calibri "/>
              <a:cs typeface="Times New Roman" panose="02020603050405020304" pitchFamily="18" charset="0"/>
            </a:rPr>
            <a:t>Distancia de siembra de 20 cm entre plantas y 30 cm entre hilera.</a:t>
          </a:r>
          <a:endParaRPr lang="es-ES" sz="1400" dirty="0">
            <a:latin typeface="Calibri "/>
            <a:cs typeface="Times New Roman" panose="02020603050405020304" pitchFamily="18" charset="0"/>
          </a:endParaRPr>
        </a:p>
      </dgm:t>
    </dgm:pt>
    <dgm:pt modelId="{6D1C5F53-9128-4221-965B-3577DC8E83A4}" type="parTrans" cxnId="{2C158323-DAD5-433E-8125-DE52D796912F}">
      <dgm:prSet/>
      <dgm:spPr/>
      <dgm:t>
        <a:bodyPr/>
        <a:lstStyle/>
        <a:p>
          <a:endParaRPr lang="es-ES" sz="1400"/>
        </a:p>
      </dgm:t>
    </dgm:pt>
    <dgm:pt modelId="{13D7D79B-230B-4AE0-BC27-8CCE4EA75316}" type="sibTrans" cxnId="{2C158323-DAD5-433E-8125-DE52D796912F}">
      <dgm:prSet/>
      <dgm:spPr/>
      <dgm:t>
        <a:bodyPr/>
        <a:lstStyle/>
        <a:p>
          <a:endParaRPr lang="es-ES" sz="1400"/>
        </a:p>
      </dgm:t>
    </dgm:pt>
    <dgm:pt modelId="{54B0DE15-03F9-4767-9F18-0D68AD9D1F41}">
      <dgm:prSet phldrT="[Texto]" custT="1"/>
      <dgm:spPr/>
      <dgm:t>
        <a:bodyPr/>
        <a:lstStyle/>
        <a:p>
          <a:pPr algn="just">
            <a:lnSpc>
              <a:spcPct val="150000"/>
            </a:lnSpc>
          </a:pPr>
          <a:r>
            <a:rPr lang="es-ES" sz="1400" dirty="0" smtClean="0">
              <a:latin typeface="Calibri "/>
              <a:cs typeface="Times New Roman" panose="02020603050405020304" pitchFamily="18" charset="0"/>
            </a:rPr>
            <a:t>Eliminación de turba de las raíces.</a:t>
          </a:r>
          <a:endParaRPr lang="es-ES" sz="1400" dirty="0">
            <a:latin typeface="Calibri "/>
            <a:cs typeface="Times New Roman" panose="02020603050405020304" pitchFamily="18" charset="0"/>
          </a:endParaRPr>
        </a:p>
      </dgm:t>
    </dgm:pt>
    <dgm:pt modelId="{D5A0F568-BB2A-474C-A762-8AE0C6BEC65D}" type="parTrans" cxnId="{A801B48D-708C-4D75-AA84-B826F171B822}">
      <dgm:prSet/>
      <dgm:spPr/>
      <dgm:t>
        <a:bodyPr/>
        <a:lstStyle/>
        <a:p>
          <a:endParaRPr lang="es-ES" sz="1400"/>
        </a:p>
      </dgm:t>
    </dgm:pt>
    <dgm:pt modelId="{7036575A-F153-4C79-A31F-0899AF60B551}" type="sibTrans" cxnId="{A801B48D-708C-4D75-AA84-B826F171B822}">
      <dgm:prSet/>
      <dgm:spPr/>
      <dgm:t>
        <a:bodyPr/>
        <a:lstStyle/>
        <a:p>
          <a:endParaRPr lang="es-ES" sz="1400"/>
        </a:p>
      </dgm:t>
    </dgm:pt>
    <dgm:pt modelId="{6BFE56D5-3BB9-47F2-9126-C90E31B94FE0}">
      <dgm:prSet phldrT="[Texto]" custT="1"/>
      <dgm:spPr/>
      <dgm:t>
        <a:bodyPr/>
        <a:lstStyle/>
        <a:p>
          <a:pPr>
            <a:lnSpc>
              <a:spcPct val="150000"/>
            </a:lnSpc>
          </a:pPr>
          <a:r>
            <a:rPr lang="es-ES" sz="1400" dirty="0" smtClean="0">
              <a:latin typeface="Calibri "/>
              <a:cs typeface="Times New Roman" panose="02020603050405020304" pitchFamily="18" charset="0"/>
            </a:rPr>
            <a:t>Ubicación de las plantas en las BF.</a:t>
          </a:r>
          <a:endParaRPr lang="es-ES" sz="1400" dirty="0">
            <a:latin typeface="Calibri "/>
            <a:cs typeface="Times New Roman" panose="02020603050405020304" pitchFamily="18" charset="0"/>
          </a:endParaRPr>
        </a:p>
      </dgm:t>
    </dgm:pt>
    <dgm:pt modelId="{2325F768-07DC-4F88-801C-FB70B514567A}" type="parTrans" cxnId="{304EFA43-7DF0-482D-B909-29E6FC30D588}">
      <dgm:prSet/>
      <dgm:spPr/>
      <dgm:t>
        <a:bodyPr/>
        <a:lstStyle/>
        <a:p>
          <a:endParaRPr lang="es-ES" sz="1400"/>
        </a:p>
      </dgm:t>
    </dgm:pt>
    <dgm:pt modelId="{893105CB-F357-4695-B4BF-A781033D25CB}" type="sibTrans" cxnId="{304EFA43-7DF0-482D-B909-29E6FC30D588}">
      <dgm:prSet/>
      <dgm:spPr/>
      <dgm:t>
        <a:bodyPr/>
        <a:lstStyle/>
        <a:p>
          <a:endParaRPr lang="es-ES" sz="1400"/>
        </a:p>
      </dgm:t>
    </dgm:pt>
    <dgm:pt modelId="{98E328FD-B076-49A2-A3A4-57BF9FDB32DD}">
      <dgm:prSet custT="1"/>
      <dgm:spPr/>
      <dgm:t>
        <a:bodyPr/>
        <a:lstStyle/>
        <a:p>
          <a:pPr algn="just">
            <a:lnSpc>
              <a:spcPct val="150000"/>
            </a:lnSpc>
          </a:pPr>
          <a:r>
            <a:rPr lang="es-ES" sz="1400" dirty="0" smtClean="0">
              <a:latin typeface="Calibri "/>
              <a:cs typeface="Times New Roman" panose="02020603050405020304" pitchFamily="18" charset="0"/>
            </a:rPr>
            <a:t>Colocación de esponja y vaso (soporte).</a:t>
          </a:r>
          <a:endParaRPr lang="es-ES" sz="1400" dirty="0">
            <a:latin typeface="Calibri "/>
            <a:cs typeface="Times New Roman" panose="02020603050405020304" pitchFamily="18" charset="0"/>
          </a:endParaRPr>
        </a:p>
      </dgm:t>
    </dgm:pt>
    <dgm:pt modelId="{CFAAFECB-119D-4C69-AC52-61AF3E1D789E}" type="parTrans" cxnId="{2EB9D11E-3D8B-4585-9C7F-0D91D1E41704}">
      <dgm:prSet/>
      <dgm:spPr/>
      <dgm:t>
        <a:bodyPr/>
        <a:lstStyle/>
        <a:p>
          <a:endParaRPr lang="es-ES" sz="1400"/>
        </a:p>
      </dgm:t>
    </dgm:pt>
    <dgm:pt modelId="{881C1F12-E57C-4590-B2C2-5CEA2A3A5AC9}" type="sibTrans" cxnId="{2EB9D11E-3D8B-4585-9C7F-0D91D1E41704}">
      <dgm:prSet/>
      <dgm:spPr/>
      <dgm:t>
        <a:bodyPr/>
        <a:lstStyle/>
        <a:p>
          <a:endParaRPr lang="es-ES" sz="1400"/>
        </a:p>
      </dgm:t>
    </dgm:pt>
    <dgm:pt modelId="{9A8758E5-4B6A-44C2-B81A-B8B5A0BAD8AC}" type="pres">
      <dgm:prSet presAssocID="{19E98BBB-AEB7-407F-86DA-5BE6E6CAB0EA}" presName="Name0" presStyleCnt="0">
        <dgm:presLayoutVars>
          <dgm:dir/>
          <dgm:resizeHandles val="exact"/>
        </dgm:presLayoutVars>
      </dgm:prSet>
      <dgm:spPr/>
      <dgm:t>
        <a:bodyPr/>
        <a:lstStyle/>
        <a:p>
          <a:endParaRPr lang="es-CO"/>
        </a:p>
      </dgm:t>
    </dgm:pt>
    <dgm:pt modelId="{10A8D663-BC6A-4285-8F39-6BB9946A8CC5}" type="pres">
      <dgm:prSet presAssocID="{19E98BBB-AEB7-407F-86DA-5BE6E6CAB0EA}" presName="fgShape" presStyleLbl="fgShp" presStyleIdx="0" presStyleCnt="1"/>
      <dgm:spPr/>
    </dgm:pt>
    <dgm:pt modelId="{FE27FC87-1294-4C6E-B9F8-3E7B1EF6C019}" type="pres">
      <dgm:prSet presAssocID="{19E98BBB-AEB7-407F-86DA-5BE6E6CAB0EA}" presName="linComp" presStyleCnt="0"/>
      <dgm:spPr/>
    </dgm:pt>
    <dgm:pt modelId="{5798C001-B32D-44E7-A495-BC5CD23BEA66}" type="pres">
      <dgm:prSet presAssocID="{FDA7D3CA-247E-4D57-8596-0AE9684F0869}" presName="compNode" presStyleCnt="0"/>
      <dgm:spPr/>
    </dgm:pt>
    <dgm:pt modelId="{7A5F5010-B7B7-4FD7-8C08-6A3EF234D922}" type="pres">
      <dgm:prSet presAssocID="{FDA7D3CA-247E-4D57-8596-0AE9684F0869}" presName="bkgdShape" presStyleLbl="node1" presStyleIdx="0" presStyleCnt="4"/>
      <dgm:spPr/>
      <dgm:t>
        <a:bodyPr/>
        <a:lstStyle/>
        <a:p>
          <a:endParaRPr lang="es-ES"/>
        </a:p>
      </dgm:t>
    </dgm:pt>
    <dgm:pt modelId="{9E7240BC-83FF-41E8-9E5C-2BF706408BC3}" type="pres">
      <dgm:prSet presAssocID="{FDA7D3CA-247E-4D57-8596-0AE9684F0869}" presName="nodeTx" presStyleLbl="node1" presStyleIdx="0" presStyleCnt="4">
        <dgm:presLayoutVars>
          <dgm:bulletEnabled val="1"/>
        </dgm:presLayoutVars>
      </dgm:prSet>
      <dgm:spPr/>
      <dgm:t>
        <a:bodyPr/>
        <a:lstStyle/>
        <a:p>
          <a:endParaRPr lang="es-ES"/>
        </a:p>
      </dgm:t>
    </dgm:pt>
    <dgm:pt modelId="{9F1300E4-F607-4433-9355-13249E47CD09}" type="pres">
      <dgm:prSet presAssocID="{FDA7D3CA-247E-4D57-8596-0AE9684F0869}" presName="invisiNode" presStyleLbl="node1" presStyleIdx="0" presStyleCnt="4"/>
      <dgm:spPr/>
    </dgm:pt>
    <dgm:pt modelId="{77A8BBAD-F063-428D-B8C1-4F1EE46B1A18}" type="pres">
      <dgm:prSet presAssocID="{FDA7D3CA-247E-4D57-8596-0AE9684F0869}" presName="imagNode" presStyleLbl="fgImgPlace1" presStyleIdx="0" presStyleCnt="4"/>
      <dgm:spPr>
        <a:blipFill rotWithShape="1">
          <a:blip xmlns:r="http://schemas.openxmlformats.org/officeDocument/2006/relationships" r:embed="rId1"/>
          <a:stretch>
            <a:fillRect/>
          </a:stretch>
        </a:blipFill>
      </dgm:spPr>
    </dgm:pt>
    <dgm:pt modelId="{DEB253D9-3BB2-4056-8C2F-2706EB3A7547}" type="pres">
      <dgm:prSet presAssocID="{13D7D79B-230B-4AE0-BC27-8CCE4EA75316}" presName="sibTrans" presStyleLbl="sibTrans2D1" presStyleIdx="0" presStyleCnt="0"/>
      <dgm:spPr/>
      <dgm:t>
        <a:bodyPr/>
        <a:lstStyle/>
        <a:p>
          <a:endParaRPr lang="es-CO"/>
        </a:p>
      </dgm:t>
    </dgm:pt>
    <dgm:pt modelId="{F7141EA1-6BCF-40DE-92FB-B56B59D49451}" type="pres">
      <dgm:prSet presAssocID="{54B0DE15-03F9-4767-9F18-0D68AD9D1F41}" presName="compNode" presStyleCnt="0"/>
      <dgm:spPr/>
    </dgm:pt>
    <dgm:pt modelId="{374AED37-28A5-4B37-B402-43500F9A1F91}" type="pres">
      <dgm:prSet presAssocID="{54B0DE15-03F9-4767-9F18-0D68AD9D1F41}" presName="bkgdShape" presStyleLbl="node1" presStyleIdx="1" presStyleCnt="4"/>
      <dgm:spPr/>
      <dgm:t>
        <a:bodyPr/>
        <a:lstStyle/>
        <a:p>
          <a:endParaRPr lang="es-ES"/>
        </a:p>
      </dgm:t>
    </dgm:pt>
    <dgm:pt modelId="{D13E7DB2-9AE2-4F20-891A-96BAFA0B55BD}" type="pres">
      <dgm:prSet presAssocID="{54B0DE15-03F9-4767-9F18-0D68AD9D1F41}" presName="nodeTx" presStyleLbl="node1" presStyleIdx="1" presStyleCnt="4">
        <dgm:presLayoutVars>
          <dgm:bulletEnabled val="1"/>
        </dgm:presLayoutVars>
      </dgm:prSet>
      <dgm:spPr/>
      <dgm:t>
        <a:bodyPr/>
        <a:lstStyle/>
        <a:p>
          <a:endParaRPr lang="es-ES"/>
        </a:p>
      </dgm:t>
    </dgm:pt>
    <dgm:pt modelId="{2988A9A8-A303-444C-B36D-00D3E3BA40A3}" type="pres">
      <dgm:prSet presAssocID="{54B0DE15-03F9-4767-9F18-0D68AD9D1F41}" presName="invisiNode" presStyleLbl="node1" presStyleIdx="1" presStyleCnt="4"/>
      <dgm:spPr/>
    </dgm:pt>
    <dgm:pt modelId="{E4FDC51B-A80A-438A-9C79-25A87320ADB0}" type="pres">
      <dgm:prSet presAssocID="{54B0DE15-03F9-4767-9F18-0D68AD9D1F41}" presName="imagNode" presStyleLbl="fgImgPlace1" presStyleIdx="1" presStyleCnt="4"/>
      <dgm:spPr>
        <a:blipFill rotWithShape="1">
          <a:blip xmlns:r="http://schemas.openxmlformats.org/officeDocument/2006/relationships" r:embed="rId2"/>
          <a:stretch>
            <a:fillRect/>
          </a:stretch>
        </a:blipFill>
      </dgm:spPr>
    </dgm:pt>
    <dgm:pt modelId="{E52EC853-F399-465B-B5FD-426B700BC302}" type="pres">
      <dgm:prSet presAssocID="{7036575A-F153-4C79-A31F-0899AF60B551}" presName="sibTrans" presStyleLbl="sibTrans2D1" presStyleIdx="0" presStyleCnt="0"/>
      <dgm:spPr/>
      <dgm:t>
        <a:bodyPr/>
        <a:lstStyle/>
        <a:p>
          <a:endParaRPr lang="es-CO"/>
        </a:p>
      </dgm:t>
    </dgm:pt>
    <dgm:pt modelId="{7A7A784C-759C-4F2B-AA8C-848C969EDCAB}" type="pres">
      <dgm:prSet presAssocID="{98E328FD-B076-49A2-A3A4-57BF9FDB32DD}" presName="compNode" presStyleCnt="0"/>
      <dgm:spPr/>
    </dgm:pt>
    <dgm:pt modelId="{7E414A06-BC1A-40BC-BCF6-3536F58D65EC}" type="pres">
      <dgm:prSet presAssocID="{98E328FD-B076-49A2-A3A4-57BF9FDB32DD}" presName="bkgdShape" presStyleLbl="node1" presStyleIdx="2" presStyleCnt="4"/>
      <dgm:spPr/>
      <dgm:t>
        <a:bodyPr/>
        <a:lstStyle/>
        <a:p>
          <a:endParaRPr lang="es-ES"/>
        </a:p>
      </dgm:t>
    </dgm:pt>
    <dgm:pt modelId="{7B7FEC0E-0C6F-4D03-805D-9CB7317DF038}" type="pres">
      <dgm:prSet presAssocID="{98E328FD-B076-49A2-A3A4-57BF9FDB32DD}" presName="nodeTx" presStyleLbl="node1" presStyleIdx="2" presStyleCnt="4">
        <dgm:presLayoutVars>
          <dgm:bulletEnabled val="1"/>
        </dgm:presLayoutVars>
      </dgm:prSet>
      <dgm:spPr/>
      <dgm:t>
        <a:bodyPr/>
        <a:lstStyle/>
        <a:p>
          <a:endParaRPr lang="es-ES"/>
        </a:p>
      </dgm:t>
    </dgm:pt>
    <dgm:pt modelId="{E2F3424B-56FE-45EA-8D14-38AEB3A79E29}" type="pres">
      <dgm:prSet presAssocID="{98E328FD-B076-49A2-A3A4-57BF9FDB32DD}" presName="invisiNode" presStyleLbl="node1" presStyleIdx="2" presStyleCnt="4"/>
      <dgm:spPr/>
    </dgm:pt>
    <dgm:pt modelId="{5CE83B09-2CFF-4750-A8C7-D43144FA2D77}" type="pres">
      <dgm:prSet presAssocID="{98E328FD-B076-49A2-A3A4-57BF9FDB32DD}" presName="imagNode" presStyleLbl="fgImgPlace1" presStyleIdx="2" presStyleCnt="4"/>
      <dgm:spPr>
        <a:blipFill rotWithShape="1">
          <a:blip xmlns:r="http://schemas.openxmlformats.org/officeDocument/2006/relationships" r:embed="rId3"/>
          <a:stretch>
            <a:fillRect/>
          </a:stretch>
        </a:blipFill>
      </dgm:spPr>
    </dgm:pt>
    <dgm:pt modelId="{A8D61B7C-8F8F-43B1-B239-1904986B4C40}" type="pres">
      <dgm:prSet presAssocID="{881C1F12-E57C-4590-B2C2-5CEA2A3A5AC9}" presName="sibTrans" presStyleLbl="sibTrans2D1" presStyleIdx="0" presStyleCnt="0"/>
      <dgm:spPr/>
      <dgm:t>
        <a:bodyPr/>
        <a:lstStyle/>
        <a:p>
          <a:endParaRPr lang="es-CO"/>
        </a:p>
      </dgm:t>
    </dgm:pt>
    <dgm:pt modelId="{24FAE138-76EB-4D53-A30A-5BA205C105F3}" type="pres">
      <dgm:prSet presAssocID="{6BFE56D5-3BB9-47F2-9126-C90E31B94FE0}" presName="compNode" presStyleCnt="0"/>
      <dgm:spPr/>
    </dgm:pt>
    <dgm:pt modelId="{CAF35892-3641-4B05-8699-1CF77E189A52}" type="pres">
      <dgm:prSet presAssocID="{6BFE56D5-3BB9-47F2-9126-C90E31B94FE0}" presName="bkgdShape" presStyleLbl="node1" presStyleIdx="3" presStyleCnt="4"/>
      <dgm:spPr/>
      <dgm:t>
        <a:bodyPr/>
        <a:lstStyle/>
        <a:p>
          <a:endParaRPr lang="es-ES"/>
        </a:p>
      </dgm:t>
    </dgm:pt>
    <dgm:pt modelId="{0BA8DC09-E5E1-4A6F-8850-ACEBCC8188D0}" type="pres">
      <dgm:prSet presAssocID="{6BFE56D5-3BB9-47F2-9126-C90E31B94FE0}" presName="nodeTx" presStyleLbl="node1" presStyleIdx="3" presStyleCnt="4">
        <dgm:presLayoutVars>
          <dgm:bulletEnabled val="1"/>
        </dgm:presLayoutVars>
      </dgm:prSet>
      <dgm:spPr/>
      <dgm:t>
        <a:bodyPr/>
        <a:lstStyle/>
        <a:p>
          <a:endParaRPr lang="es-ES"/>
        </a:p>
      </dgm:t>
    </dgm:pt>
    <dgm:pt modelId="{C1D5932B-3E5D-40C3-BFC7-AFF126368D6C}" type="pres">
      <dgm:prSet presAssocID="{6BFE56D5-3BB9-47F2-9126-C90E31B94FE0}" presName="invisiNode" presStyleLbl="node1" presStyleIdx="3" presStyleCnt="4"/>
      <dgm:spPr/>
    </dgm:pt>
    <dgm:pt modelId="{4C687AE8-08AB-4977-B262-BEFC6198DC4E}" type="pres">
      <dgm:prSet presAssocID="{6BFE56D5-3BB9-47F2-9126-C90E31B94FE0}" presName="imagNode" presStyleLbl="fgImgPlace1" presStyleIdx="3" presStyleCnt="4"/>
      <dgm:spPr>
        <a:blipFill rotWithShape="1">
          <a:blip xmlns:r="http://schemas.openxmlformats.org/officeDocument/2006/relationships" r:embed="rId4"/>
          <a:stretch>
            <a:fillRect/>
          </a:stretch>
        </a:blipFill>
      </dgm:spPr>
      <dgm:t>
        <a:bodyPr/>
        <a:lstStyle/>
        <a:p>
          <a:endParaRPr lang="es-ES"/>
        </a:p>
      </dgm:t>
    </dgm:pt>
  </dgm:ptLst>
  <dgm:cxnLst>
    <dgm:cxn modelId="{E375A7DC-506D-4CBF-A401-D8CB521E41E4}" type="presOf" srcId="{6BFE56D5-3BB9-47F2-9126-C90E31B94FE0}" destId="{CAF35892-3641-4B05-8699-1CF77E189A52}" srcOrd="0" destOrd="0" presId="urn:microsoft.com/office/officeart/2005/8/layout/hList7"/>
    <dgm:cxn modelId="{2014F924-C8BC-42AD-A431-151A318769E2}" type="presOf" srcId="{54B0DE15-03F9-4767-9F18-0D68AD9D1F41}" destId="{D13E7DB2-9AE2-4F20-891A-96BAFA0B55BD}" srcOrd="1" destOrd="0" presId="urn:microsoft.com/office/officeart/2005/8/layout/hList7"/>
    <dgm:cxn modelId="{304EFA43-7DF0-482D-B909-29E6FC30D588}" srcId="{19E98BBB-AEB7-407F-86DA-5BE6E6CAB0EA}" destId="{6BFE56D5-3BB9-47F2-9126-C90E31B94FE0}" srcOrd="3" destOrd="0" parTransId="{2325F768-07DC-4F88-801C-FB70B514567A}" sibTransId="{893105CB-F357-4695-B4BF-A781033D25CB}"/>
    <dgm:cxn modelId="{F0CF6CF9-81B1-49C9-8DCD-CDD2BE5C84EF}" type="presOf" srcId="{7036575A-F153-4C79-A31F-0899AF60B551}" destId="{E52EC853-F399-465B-B5FD-426B700BC302}" srcOrd="0" destOrd="0" presId="urn:microsoft.com/office/officeart/2005/8/layout/hList7"/>
    <dgm:cxn modelId="{5C14FC3C-A6DA-48CE-BFA9-2A631CA8EBF7}" type="presOf" srcId="{98E328FD-B076-49A2-A3A4-57BF9FDB32DD}" destId="{7E414A06-BC1A-40BC-BCF6-3536F58D65EC}" srcOrd="0" destOrd="0" presId="urn:microsoft.com/office/officeart/2005/8/layout/hList7"/>
    <dgm:cxn modelId="{2C158323-DAD5-433E-8125-DE52D796912F}" srcId="{19E98BBB-AEB7-407F-86DA-5BE6E6CAB0EA}" destId="{FDA7D3CA-247E-4D57-8596-0AE9684F0869}" srcOrd="0" destOrd="0" parTransId="{6D1C5F53-9128-4221-965B-3577DC8E83A4}" sibTransId="{13D7D79B-230B-4AE0-BC27-8CCE4EA75316}"/>
    <dgm:cxn modelId="{31913269-8BF7-4131-823B-8314E334CE70}" type="presOf" srcId="{FDA7D3CA-247E-4D57-8596-0AE9684F0869}" destId="{9E7240BC-83FF-41E8-9E5C-2BF706408BC3}" srcOrd="1" destOrd="0" presId="urn:microsoft.com/office/officeart/2005/8/layout/hList7"/>
    <dgm:cxn modelId="{4331AA38-2815-4C83-83BE-90EAE25CE5B6}" type="presOf" srcId="{6BFE56D5-3BB9-47F2-9126-C90E31B94FE0}" destId="{0BA8DC09-E5E1-4A6F-8850-ACEBCC8188D0}" srcOrd="1" destOrd="0" presId="urn:microsoft.com/office/officeart/2005/8/layout/hList7"/>
    <dgm:cxn modelId="{81EF5187-2206-4970-B115-642D4426084F}" type="presOf" srcId="{13D7D79B-230B-4AE0-BC27-8CCE4EA75316}" destId="{DEB253D9-3BB2-4056-8C2F-2706EB3A7547}" srcOrd="0" destOrd="0" presId="urn:microsoft.com/office/officeart/2005/8/layout/hList7"/>
    <dgm:cxn modelId="{2EB9D11E-3D8B-4585-9C7F-0D91D1E41704}" srcId="{19E98BBB-AEB7-407F-86DA-5BE6E6CAB0EA}" destId="{98E328FD-B076-49A2-A3A4-57BF9FDB32DD}" srcOrd="2" destOrd="0" parTransId="{CFAAFECB-119D-4C69-AC52-61AF3E1D789E}" sibTransId="{881C1F12-E57C-4590-B2C2-5CEA2A3A5AC9}"/>
    <dgm:cxn modelId="{C35A375B-5A7A-4039-A844-34F745891594}" type="presOf" srcId="{19E98BBB-AEB7-407F-86DA-5BE6E6CAB0EA}" destId="{9A8758E5-4B6A-44C2-B81A-B8B5A0BAD8AC}" srcOrd="0" destOrd="0" presId="urn:microsoft.com/office/officeart/2005/8/layout/hList7"/>
    <dgm:cxn modelId="{E96023CB-EE9E-4016-B296-918CD6A080C4}" type="presOf" srcId="{98E328FD-B076-49A2-A3A4-57BF9FDB32DD}" destId="{7B7FEC0E-0C6F-4D03-805D-9CB7317DF038}" srcOrd="1" destOrd="0" presId="urn:microsoft.com/office/officeart/2005/8/layout/hList7"/>
    <dgm:cxn modelId="{A801B48D-708C-4D75-AA84-B826F171B822}" srcId="{19E98BBB-AEB7-407F-86DA-5BE6E6CAB0EA}" destId="{54B0DE15-03F9-4767-9F18-0D68AD9D1F41}" srcOrd="1" destOrd="0" parTransId="{D5A0F568-BB2A-474C-A762-8AE0C6BEC65D}" sibTransId="{7036575A-F153-4C79-A31F-0899AF60B551}"/>
    <dgm:cxn modelId="{D6562BF2-36E1-4F7B-9A48-7AB43DFB63AE}" type="presOf" srcId="{881C1F12-E57C-4590-B2C2-5CEA2A3A5AC9}" destId="{A8D61B7C-8F8F-43B1-B239-1904986B4C40}" srcOrd="0" destOrd="0" presId="urn:microsoft.com/office/officeart/2005/8/layout/hList7"/>
    <dgm:cxn modelId="{F39064BB-0A31-4F6C-BD37-255AD523697A}" type="presOf" srcId="{FDA7D3CA-247E-4D57-8596-0AE9684F0869}" destId="{7A5F5010-B7B7-4FD7-8C08-6A3EF234D922}" srcOrd="0" destOrd="0" presId="urn:microsoft.com/office/officeart/2005/8/layout/hList7"/>
    <dgm:cxn modelId="{9625B070-DD93-45D4-84D5-118B5C4562D0}" type="presOf" srcId="{54B0DE15-03F9-4767-9F18-0D68AD9D1F41}" destId="{374AED37-28A5-4B37-B402-43500F9A1F91}" srcOrd="0" destOrd="0" presId="urn:microsoft.com/office/officeart/2005/8/layout/hList7"/>
    <dgm:cxn modelId="{BD1409CC-25DB-4249-9E3D-5D40BD9D51E1}" type="presParOf" srcId="{9A8758E5-4B6A-44C2-B81A-B8B5A0BAD8AC}" destId="{10A8D663-BC6A-4285-8F39-6BB9946A8CC5}" srcOrd="0" destOrd="0" presId="urn:microsoft.com/office/officeart/2005/8/layout/hList7"/>
    <dgm:cxn modelId="{0C5E45F3-0771-4C52-96ED-7DF0E75C3BCD}" type="presParOf" srcId="{9A8758E5-4B6A-44C2-B81A-B8B5A0BAD8AC}" destId="{FE27FC87-1294-4C6E-B9F8-3E7B1EF6C019}" srcOrd="1" destOrd="0" presId="urn:microsoft.com/office/officeart/2005/8/layout/hList7"/>
    <dgm:cxn modelId="{36556D37-8303-42C8-8CAE-762A6046553E}" type="presParOf" srcId="{FE27FC87-1294-4C6E-B9F8-3E7B1EF6C019}" destId="{5798C001-B32D-44E7-A495-BC5CD23BEA66}" srcOrd="0" destOrd="0" presId="urn:microsoft.com/office/officeart/2005/8/layout/hList7"/>
    <dgm:cxn modelId="{0EEBB55B-50BE-4B67-861F-3ACB4264D965}" type="presParOf" srcId="{5798C001-B32D-44E7-A495-BC5CD23BEA66}" destId="{7A5F5010-B7B7-4FD7-8C08-6A3EF234D922}" srcOrd="0" destOrd="0" presId="urn:microsoft.com/office/officeart/2005/8/layout/hList7"/>
    <dgm:cxn modelId="{B4426E5F-ED9A-4185-8662-4F3E69C0952A}" type="presParOf" srcId="{5798C001-B32D-44E7-A495-BC5CD23BEA66}" destId="{9E7240BC-83FF-41E8-9E5C-2BF706408BC3}" srcOrd="1" destOrd="0" presId="urn:microsoft.com/office/officeart/2005/8/layout/hList7"/>
    <dgm:cxn modelId="{4DD522F8-FC43-4C6C-BB0D-2E0C649B8D35}" type="presParOf" srcId="{5798C001-B32D-44E7-A495-BC5CD23BEA66}" destId="{9F1300E4-F607-4433-9355-13249E47CD09}" srcOrd="2" destOrd="0" presId="urn:microsoft.com/office/officeart/2005/8/layout/hList7"/>
    <dgm:cxn modelId="{93D69993-EA5B-4E9B-B49C-3F54E84B864B}" type="presParOf" srcId="{5798C001-B32D-44E7-A495-BC5CD23BEA66}" destId="{77A8BBAD-F063-428D-B8C1-4F1EE46B1A18}" srcOrd="3" destOrd="0" presId="urn:microsoft.com/office/officeart/2005/8/layout/hList7"/>
    <dgm:cxn modelId="{56689B75-687A-44F4-8F68-4D9C26ED53FD}" type="presParOf" srcId="{FE27FC87-1294-4C6E-B9F8-3E7B1EF6C019}" destId="{DEB253D9-3BB2-4056-8C2F-2706EB3A7547}" srcOrd="1" destOrd="0" presId="urn:microsoft.com/office/officeart/2005/8/layout/hList7"/>
    <dgm:cxn modelId="{45C31BBA-C433-45D7-9ACA-1C7E7ABAF14B}" type="presParOf" srcId="{FE27FC87-1294-4C6E-B9F8-3E7B1EF6C019}" destId="{F7141EA1-6BCF-40DE-92FB-B56B59D49451}" srcOrd="2" destOrd="0" presId="urn:microsoft.com/office/officeart/2005/8/layout/hList7"/>
    <dgm:cxn modelId="{BCF4809D-160D-4B72-BD4C-A50B160F7343}" type="presParOf" srcId="{F7141EA1-6BCF-40DE-92FB-B56B59D49451}" destId="{374AED37-28A5-4B37-B402-43500F9A1F91}" srcOrd="0" destOrd="0" presId="urn:microsoft.com/office/officeart/2005/8/layout/hList7"/>
    <dgm:cxn modelId="{7B08FC85-E54F-46A4-A9E3-0F5F1FF5F7BB}" type="presParOf" srcId="{F7141EA1-6BCF-40DE-92FB-B56B59D49451}" destId="{D13E7DB2-9AE2-4F20-891A-96BAFA0B55BD}" srcOrd="1" destOrd="0" presId="urn:microsoft.com/office/officeart/2005/8/layout/hList7"/>
    <dgm:cxn modelId="{409F9681-EDA4-4676-8599-3346F0F1CBAA}" type="presParOf" srcId="{F7141EA1-6BCF-40DE-92FB-B56B59D49451}" destId="{2988A9A8-A303-444C-B36D-00D3E3BA40A3}" srcOrd="2" destOrd="0" presId="urn:microsoft.com/office/officeart/2005/8/layout/hList7"/>
    <dgm:cxn modelId="{1D7FD508-E859-4B9D-8351-B7289EA53846}" type="presParOf" srcId="{F7141EA1-6BCF-40DE-92FB-B56B59D49451}" destId="{E4FDC51B-A80A-438A-9C79-25A87320ADB0}" srcOrd="3" destOrd="0" presId="urn:microsoft.com/office/officeart/2005/8/layout/hList7"/>
    <dgm:cxn modelId="{2F15A598-3F20-4FED-AE25-9D251A105158}" type="presParOf" srcId="{FE27FC87-1294-4C6E-B9F8-3E7B1EF6C019}" destId="{E52EC853-F399-465B-B5FD-426B700BC302}" srcOrd="3" destOrd="0" presId="urn:microsoft.com/office/officeart/2005/8/layout/hList7"/>
    <dgm:cxn modelId="{FBA92514-E819-42E6-9795-2A38DD643640}" type="presParOf" srcId="{FE27FC87-1294-4C6E-B9F8-3E7B1EF6C019}" destId="{7A7A784C-759C-4F2B-AA8C-848C969EDCAB}" srcOrd="4" destOrd="0" presId="urn:microsoft.com/office/officeart/2005/8/layout/hList7"/>
    <dgm:cxn modelId="{06080CC3-FC3B-4A7E-AD9D-7244D09DC277}" type="presParOf" srcId="{7A7A784C-759C-4F2B-AA8C-848C969EDCAB}" destId="{7E414A06-BC1A-40BC-BCF6-3536F58D65EC}" srcOrd="0" destOrd="0" presId="urn:microsoft.com/office/officeart/2005/8/layout/hList7"/>
    <dgm:cxn modelId="{5D42722A-9DD2-4129-A155-13E2CE821FFC}" type="presParOf" srcId="{7A7A784C-759C-4F2B-AA8C-848C969EDCAB}" destId="{7B7FEC0E-0C6F-4D03-805D-9CB7317DF038}" srcOrd="1" destOrd="0" presId="urn:microsoft.com/office/officeart/2005/8/layout/hList7"/>
    <dgm:cxn modelId="{00E4F38F-7683-48C9-84C9-02D36E22F939}" type="presParOf" srcId="{7A7A784C-759C-4F2B-AA8C-848C969EDCAB}" destId="{E2F3424B-56FE-45EA-8D14-38AEB3A79E29}" srcOrd="2" destOrd="0" presId="urn:microsoft.com/office/officeart/2005/8/layout/hList7"/>
    <dgm:cxn modelId="{FC14116E-7829-45B6-A1FD-A4A69CE34A28}" type="presParOf" srcId="{7A7A784C-759C-4F2B-AA8C-848C969EDCAB}" destId="{5CE83B09-2CFF-4750-A8C7-D43144FA2D77}" srcOrd="3" destOrd="0" presId="urn:microsoft.com/office/officeart/2005/8/layout/hList7"/>
    <dgm:cxn modelId="{DCE3AB12-3EDE-4152-B8B3-E4A878CE8A3A}" type="presParOf" srcId="{FE27FC87-1294-4C6E-B9F8-3E7B1EF6C019}" destId="{A8D61B7C-8F8F-43B1-B239-1904986B4C40}" srcOrd="5" destOrd="0" presId="urn:microsoft.com/office/officeart/2005/8/layout/hList7"/>
    <dgm:cxn modelId="{1CB3F451-4706-4D79-AD86-247C723158C0}" type="presParOf" srcId="{FE27FC87-1294-4C6E-B9F8-3E7B1EF6C019}" destId="{24FAE138-76EB-4D53-A30A-5BA205C105F3}" srcOrd="6" destOrd="0" presId="urn:microsoft.com/office/officeart/2005/8/layout/hList7"/>
    <dgm:cxn modelId="{92C9B17A-85F4-4958-973E-513E469C6F9F}" type="presParOf" srcId="{24FAE138-76EB-4D53-A30A-5BA205C105F3}" destId="{CAF35892-3641-4B05-8699-1CF77E189A52}" srcOrd="0" destOrd="0" presId="urn:microsoft.com/office/officeart/2005/8/layout/hList7"/>
    <dgm:cxn modelId="{951861E9-5AE3-42C1-9CC6-8301D1A7E8E5}" type="presParOf" srcId="{24FAE138-76EB-4D53-A30A-5BA205C105F3}" destId="{0BA8DC09-E5E1-4A6F-8850-ACEBCC8188D0}" srcOrd="1" destOrd="0" presId="urn:microsoft.com/office/officeart/2005/8/layout/hList7"/>
    <dgm:cxn modelId="{6649D849-6461-4A10-9E5C-D0D2B50BE123}" type="presParOf" srcId="{24FAE138-76EB-4D53-A30A-5BA205C105F3}" destId="{C1D5932B-3E5D-40C3-BFC7-AFF126368D6C}" srcOrd="2" destOrd="0" presId="urn:microsoft.com/office/officeart/2005/8/layout/hList7"/>
    <dgm:cxn modelId="{751E26F6-E3E6-4C68-A172-2D6CB28838AC}" type="presParOf" srcId="{24FAE138-76EB-4D53-A30A-5BA205C105F3}" destId="{4C687AE8-08AB-4977-B262-BEFC6198DC4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5E4AC-222F-4E07-992C-E03FA848E21F}"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7C6330F5-6320-4651-8F66-D0CA9349AC8A}">
      <dgm:prSet phldrT="[Texto]" custT="1"/>
      <dgm:spPr/>
      <dgm:t>
        <a:bodyPr/>
        <a:lstStyle/>
        <a:p>
          <a:r>
            <a:rPr lang="es-ES" sz="1400" b="1" dirty="0" smtClean="0">
              <a:latin typeface="Calibri "/>
              <a:cs typeface="Times New Roman" panose="02020603050405020304" pitchFamily="18" charset="0"/>
            </a:rPr>
            <a:t>Conductividad Eléctrica, pH, temperatura, oxígeno. </a:t>
          </a:r>
          <a:endParaRPr lang="es-ES" sz="1400" dirty="0">
            <a:latin typeface="Calibri "/>
          </a:endParaRPr>
        </a:p>
      </dgm:t>
    </dgm:pt>
    <dgm:pt modelId="{5865A221-D6E6-41BF-B0BE-5D9DECA8BF05}" type="parTrans" cxnId="{727034B8-9F78-4E42-BA14-1D03AFA698D4}">
      <dgm:prSet/>
      <dgm:spPr/>
      <dgm:t>
        <a:bodyPr/>
        <a:lstStyle/>
        <a:p>
          <a:endParaRPr lang="es-ES" sz="1400">
            <a:latin typeface="Calibri "/>
          </a:endParaRPr>
        </a:p>
      </dgm:t>
    </dgm:pt>
    <dgm:pt modelId="{EF979A01-F5DD-4713-9A94-7A7F91AF987B}" type="sibTrans" cxnId="{727034B8-9F78-4E42-BA14-1D03AFA698D4}">
      <dgm:prSet/>
      <dgm:spPr/>
      <dgm:t>
        <a:bodyPr/>
        <a:lstStyle/>
        <a:p>
          <a:endParaRPr lang="es-ES" sz="1400">
            <a:latin typeface="Calibri "/>
          </a:endParaRPr>
        </a:p>
      </dgm:t>
    </dgm:pt>
    <dgm:pt modelId="{973686FD-BFDA-4A2A-B53B-8B2AC4E850FA}">
      <dgm:prSet phldrT="[Texto]" custT="1"/>
      <dgm:spPr/>
      <dgm:t>
        <a:bodyPr/>
        <a:lstStyle/>
        <a:p>
          <a:r>
            <a:rPr lang="es-ES" sz="1400" b="1" dirty="0" smtClean="0">
              <a:latin typeface="Calibri "/>
              <a:cs typeface="Times New Roman" panose="02020603050405020304" pitchFamily="18" charset="0"/>
            </a:rPr>
            <a:t>Amonio, nitritos, nitratos, fósforo, potasio, magnesio, calcio.</a:t>
          </a:r>
          <a:endParaRPr lang="es-ES" sz="1400" dirty="0">
            <a:latin typeface="Calibri "/>
          </a:endParaRPr>
        </a:p>
      </dgm:t>
    </dgm:pt>
    <dgm:pt modelId="{5F19CDC3-01C7-40A2-B125-9D1FDCC84F62}" type="parTrans" cxnId="{413EE2E8-98D1-4977-B930-8F7963C4EF1B}">
      <dgm:prSet/>
      <dgm:spPr/>
      <dgm:t>
        <a:bodyPr/>
        <a:lstStyle/>
        <a:p>
          <a:endParaRPr lang="es-ES" sz="1400">
            <a:latin typeface="Calibri "/>
          </a:endParaRPr>
        </a:p>
      </dgm:t>
    </dgm:pt>
    <dgm:pt modelId="{89865825-0F73-465D-9B28-BFF4ADFC378D}" type="sibTrans" cxnId="{413EE2E8-98D1-4977-B930-8F7963C4EF1B}">
      <dgm:prSet/>
      <dgm:spPr/>
      <dgm:t>
        <a:bodyPr/>
        <a:lstStyle/>
        <a:p>
          <a:endParaRPr lang="es-ES" sz="1400">
            <a:latin typeface="Calibri "/>
          </a:endParaRPr>
        </a:p>
      </dgm:t>
    </dgm:pt>
    <dgm:pt modelId="{5848CABB-6C31-4A93-A8A0-A90FDAB6009A}">
      <dgm:prSet phldrT="[Texto]" custT="1"/>
      <dgm:spPr/>
      <dgm:t>
        <a:bodyPr/>
        <a:lstStyle/>
        <a:p>
          <a:r>
            <a:rPr lang="es-ES" sz="1400" b="1" dirty="0" smtClean="0">
              <a:latin typeface="Calibri "/>
              <a:cs typeface="Times New Roman" panose="02020603050405020304" pitchFamily="18" charset="0"/>
            </a:rPr>
            <a:t>Determinación de bacterias en el sistema.</a:t>
          </a:r>
          <a:endParaRPr lang="es-ES" sz="1400" dirty="0">
            <a:latin typeface="Calibri "/>
          </a:endParaRPr>
        </a:p>
      </dgm:t>
    </dgm:pt>
    <dgm:pt modelId="{77702E52-465A-4E0E-91D5-2E473FE7DEA1}" type="parTrans" cxnId="{6F0E151E-BCC5-4954-A3FE-67BD5A49BCE3}">
      <dgm:prSet/>
      <dgm:spPr/>
      <dgm:t>
        <a:bodyPr/>
        <a:lstStyle/>
        <a:p>
          <a:endParaRPr lang="es-ES" sz="1400">
            <a:latin typeface="Calibri "/>
          </a:endParaRPr>
        </a:p>
      </dgm:t>
    </dgm:pt>
    <dgm:pt modelId="{6287B6A8-2594-44DC-8779-CFED15A6487E}" type="sibTrans" cxnId="{6F0E151E-BCC5-4954-A3FE-67BD5A49BCE3}">
      <dgm:prSet/>
      <dgm:spPr/>
      <dgm:t>
        <a:bodyPr/>
        <a:lstStyle/>
        <a:p>
          <a:endParaRPr lang="es-ES" sz="1400">
            <a:latin typeface="Calibri "/>
          </a:endParaRPr>
        </a:p>
      </dgm:t>
    </dgm:pt>
    <dgm:pt modelId="{89455B1B-6EFF-41C6-9B1A-26FCC0A233C3}" type="pres">
      <dgm:prSet presAssocID="{D105E4AC-222F-4E07-992C-E03FA848E21F}" presName="Name0" presStyleCnt="0">
        <dgm:presLayoutVars>
          <dgm:chMax val="7"/>
          <dgm:chPref val="7"/>
          <dgm:dir/>
        </dgm:presLayoutVars>
      </dgm:prSet>
      <dgm:spPr/>
      <dgm:t>
        <a:bodyPr/>
        <a:lstStyle/>
        <a:p>
          <a:endParaRPr lang="es-CO"/>
        </a:p>
      </dgm:t>
    </dgm:pt>
    <dgm:pt modelId="{4194E7CD-EB3F-4F42-8099-9DE9522E6830}" type="pres">
      <dgm:prSet presAssocID="{D105E4AC-222F-4E07-992C-E03FA848E21F}" presName="Name1" presStyleCnt="0"/>
      <dgm:spPr/>
    </dgm:pt>
    <dgm:pt modelId="{CCFD0A3A-CA55-44D7-B2B4-D3B99F962D0E}" type="pres">
      <dgm:prSet presAssocID="{D105E4AC-222F-4E07-992C-E03FA848E21F}" presName="cycle" presStyleCnt="0"/>
      <dgm:spPr/>
    </dgm:pt>
    <dgm:pt modelId="{913AF8A7-F34C-4783-96B1-677EEAF73830}" type="pres">
      <dgm:prSet presAssocID="{D105E4AC-222F-4E07-992C-E03FA848E21F}" presName="srcNode" presStyleLbl="node1" presStyleIdx="0" presStyleCnt="3"/>
      <dgm:spPr/>
    </dgm:pt>
    <dgm:pt modelId="{6F843DB8-9368-445E-BD15-832F69B8A455}" type="pres">
      <dgm:prSet presAssocID="{D105E4AC-222F-4E07-992C-E03FA848E21F}" presName="conn" presStyleLbl="parChTrans1D2" presStyleIdx="0" presStyleCnt="1"/>
      <dgm:spPr/>
      <dgm:t>
        <a:bodyPr/>
        <a:lstStyle/>
        <a:p>
          <a:endParaRPr lang="es-CO"/>
        </a:p>
      </dgm:t>
    </dgm:pt>
    <dgm:pt modelId="{6337B4B7-E239-4F52-915A-69CF0684756D}" type="pres">
      <dgm:prSet presAssocID="{D105E4AC-222F-4E07-992C-E03FA848E21F}" presName="extraNode" presStyleLbl="node1" presStyleIdx="0" presStyleCnt="3"/>
      <dgm:spPr/>
    </dgm:pt>
    <dgm:pt modelId="{B945D678-A7B0-4D57-B461-A9420625A5BC}" type="pres">
      <dgm:prSet presAssocID="{D105E4AC-222F-4E07-992C-E03FA848E21F}" presName="dstNode" presStyleLbl="node1" presStyleIdx="0" presStyleCnt="3"/>
      <dgm:spPr/>
    </dgm:pt>
    <dgm:pt modelId="{540D1171-96B2-4A4C-9902-9EFD9DB8395C}" type="pres">
      <dgm:prSet presAssocID="{7C6330F5-6320-4651-8F66-D0CA9349AC8A}" presName="text_1" presStyleLbl="node1" presStyleIdx="0" presStyleCnt="3">
        <dgm:presLayoutVars>
          <dgm:bulletEnabled val="1"/>
        </dgm:presLayoutVars>
      </dgm:prSet>
      <dgm:spPr/>
      <dgm:t>
        <a:bodyPr/>
        <a:lstStyle/>
        <a:p>
          <a:endParaRPr lang="es-ES"/>
        </a:p>
      </dgm:t>
    </dgm:pt>
    <dgm:pt modelId="{386C560C-45A8-4D94-8F8F-ADE00C5D8F10}" type="pres">
      <dgm:prSet presAssocID="{7C6330F5-6320-4651-8F66-D0CA9349AC8A}" presName="accent_1" presStyleCnt="0"/>
      <dgm:spPr/>
    </dgm:pt>
    <dgm:pt modelId="{F3A8BC19-8457-4B81-92B3-48A6C812349C}" type="pres">
      <dgm:prSet presAssocID="{7C6330F5-6320-4651-8F66-D0CA9349AC8A}" presName="accentRepeatNode" presStyleLbl="solidFgAcc1" presStyleIdx="0" presStyleCnt="3"/>
      <dgm:spPr/>
    </dgm:pt>
    <dgm:pt modelId="{872133B4-1CDB-4BBC-ACD0-8EF7E625EE63}" type="pres">
      <dgm:prSet presAssocID="{973686FD-BFDA-4A2A-B53B-8B2AC4E850FA}" presName="text_2" presStyleLbl="node1" presStyleIdx="1" presStyleCnt="3">
        <dgm:presLayoutVars>
          <dgm:bulletEnabled val="1"/>
        </dgm:presLayoutVars>
      </dgm:prSet>
      <dgm:spPr/>
      <dgm:t>
        <a:bodyPr/>
        <a:lstStyle/>
        <a:p>
          <a:endParaRPr lang="es-ES"/>
        </a:p>
      </dgm:t>
    </dgm:pt>
    <dgm:pt modelId="{E5506CED-AE8F-4545-B667-899062A01BDD}" type="pres">
      <dgm:prSet presAssocID="{973686FD-BFDA-4A2A-B53B-8B2AC4E850FA}" presName="accent_2" presStyleCnt="0"/>
      <dgm:spPr/>
    </dgm:pt>
    <dgm:pt modelId="{F39124EE-B616-4089-AE65-75E3F83F9CF9}" type="pres">
      <dgm:prSet presAssocID="{973686FD-BFDA-4A2A-B53B-8B2AC4E850FA}" presName="accentRepeatNode" presStyleLbl="solidFgAcc1" presStyleIdx="1" presStyleCnt="3"/>
      <dgm:spPr/>
    </dgm:pt>
    <dgm:pt modelId="{69A4ACCF-251E-4FA4-8768-E7756F38F253}" type="pres">
      <dgm:prSet presAssocID="{5848CABB-6C31-4A93-A8A0-A90FDAB6009A}" presName="text_3" presStyleLbl="node1" presStyleIdx="2" presStyleCnt="3">
        <dgm:presLayoutVars>
          <dgm:bulletEnabled val="1"/>
        </dgm:presLayoutVars>
      </dgm:prSet>
      <dgm:spPr/>
      <dgm:t>
        <a:bodyPr/>
        <a:lstStyle/>
        <a:p>
          <a:endParaRPr lang="es-ES"/>
        </a:p>
      </dgm:t>
    </dgm:pt>
    <dgm:pt modelId="{E9366AFB-6281-4BFE-AA45-F322057EB447}" type="pres">
      <dgm:prSet presAssocID="{5848CABB-6C31-4A93-A8A0-A90FDAB6009A}" presName="accent_3" presStyleCnt="0"/>
      <dgm:spPr/>
    </dgm:pt>
    <dgm:pt modelId="{019ABAD7-D87E-4083-B91C-BD75DB4BC9C7}" type="pres">
      <dgm:prSet presAssocID="{5848CABB-6C31-4A93-A8A0-A90FDAB6009A}" presName="accentRepeatNode" presStyleLbl="solidFgAcc1" presStyleIdx="2" presStyleCnt="3"/>
      <dgm:spPr/>
    </dgm:pt>
  </dgm:ptLst>
  <dgm:cxnLst>
    <dgm:cxn modelId="{6767A3E1-4C34-4EF9-92B6-2E08FE94AA21}" type="presOf" srcId="{5848CABB-6C31-4A93-A8A0-A90FDAB6009A}" destId="{69A4ACCF-251E-4FA4-8768-E7756F38F253}" srcOrd="0" destOrd="0" presId="urn:microsoft.com/office/officeart/2008/layout/VerticalCurvedList"/>
    <dgm:cxn modelId="{727034B8-9F78-4E42-BA14-1D03AFA698D4}" srcId="{D105E4AC-222F-4E07-992C-E03FA848E21F}" destId="{7C6330F5-6320-4651-8F66-D0CA9349AC8A}" srcOrd="0" destOrd="0" parTransId="{5865A221-D6E6-41BF-B0BE-5D9DECA8BF05}" sibTransId="{EF979A01-F5DD-4713-9A94-7A7F91AF987B}"/>
    <dgm:cxn modelId="{674C7854-EC39-480E-B28A-4BD7CA4A774C}" type="presOf" srcId="{EF979A01-F5DD-4713-9A94-7A7F91AF987B}" destId="{6F843DB8-9368-445E-BD15-832F69B8A455}" srcOrd="0" destOrd="0" presId="urn:microsoft.com/office/officeart/2008/layout/VerticalCurvedList"/>
    <dgm:cxn modelId="{6F0E151E-BCC5-4954-A3FE-67BD5A49BCE3}" srcId="{D105E4AC-222F-4E07-992C-E03FA848E21F}" destId="{5848CABB-6C31-4A93-A8A0-A90FDAB6009A}" srcOrd="2" destOrd="0" parTransId="{77702E52-465A-4E0E-91D5-2E473FE7DEA1}" sibTransId="{6287B6A8-2594-44DC-8779-CFED15A6487E}"/>
    <dgm:cxn modelId="{A3E705EE-C446-47DC-A933-D33FA1CA986B}" type="presOf" srcId="{7C6330F5-6320-4651-8F66-D0CA9349AC8A}" destId="{540D1171-96B2-4A4C-9902-9EFD9DB8395C}" srcOrd="0" destOrd="0" presId="urn:microsoft.com/office/officeart/2008/layout/VerticalCurvedList"/>
    <dgm:cxn modelId="{413EE2E8-98D1-4977-B930-8F7963C4EF1B}" srcId="{D105E4AC-222F-4E07-992C-E03FA848E21F}" destId="{973686FD-BFDA-4A2A-B53B-8B2AC4E850FA}" srcOrd="1" destOrd="0" parTransId="{5F19CDC3-01C7-40A2-B125-9D1FDCC84F62}" sibTransId="{89865825-0F73-465D-9B28-BFF4ADFC378D}"/>
    <dgm:cxn modelId="{8600F65B-43CE-4AB0-8E96-10B52A899994}" type="presOf" srcId="{D105E4AC-222F-4E07-992C-E03FA848E21F}" destId="{89455B1B-6EFF-41C6-9B1A-26FCC0A233C3}" srcOrd="0" destOrd="0" presId="urn:microsoft.com/office/officeart/2008/layout/VerticalCurvedList"/>
    <dgm:cxn modelId="{BFE8AE7E-3B43-4DEC-A4EF-946893A07555}" type="presOf" srcId="{973686FD-BFDA-4A2A-B53B-8B2AC4E850FA}" destId="{872133B4-1CDB-4BBC-ACD0-8EF7E625EE63}" srcOrd="0" destOrd="0" presId="urn:microsoft.com/office/officeart/2008/layout/VerticalCurvedList"/>
    <dgm:cxn modelId="{6DAAF78B-C4C8-49A7-9A80-458485C0EC94}" type="presParOf" srcId="{89455B1B-6EFF-41C6-9B1A-26FCC0A233C3}" destId="{4194E7CD-EB3F-4F42-8099-9DE9522E6830}" srcOrd="0" destOrd="0" presId="urn:microsoft.com/office/officeart/2008/layout/VerticalCurvedList"/>
    <dgm:cxn modelId="{F29C7691-0EBA-4B3C-A62D-D69E827F5A03}" type="presParOf" srcId="{4194E7CD-EB3F-4F42-8099-9DE9522E6830}" destId="{CCFD0A3A-CA55-44D7-B2B4-D3B99F962D0E}" srcOrd="0" destOrd="0" presId="urn:microsoft.com/office/officeart/2008/layout/VerticalCurvedList"/>
    <dgm:cxn modelId="{16C0F713-B98E-4D15-9BC6-1BEB09ED34C5}" type="presParOf" srcId="{CCFD0A3A-CA55-44D7-B2B4-D3B99F962D0E}" destId="{913AF8A7-F34C-4783-96B1-677EEAF73830}" srcOrd="0" destOrd="0" presId="urn:microsoft.com/office/officeart/2008/layout/VerticalCurvedList"/>
    <dgm:cxn modelId="{97F741E8-F8F6-44D7-8B84-E6D651F1C6E0}" type="presParOf" srcId="{CCFD0A3A-CA55-44D7-B2B4-D3B99F962D0E}" destId="{6F843DB8-9368-445E-BD15-832F69B8A455}" srcOrd="1" destOrd="0" presId="urn:microsoft.com/office/officeart/2008/layout/VerticalCurvedList"/>
    <dgm:cxn modelId="{072E93AD-C83E-48FD-A130-FB26626A6011}" type="presParOf" srcId="{CCFD0A3A-CA55-44D7-B2B4-D3B99F962D0E}" destId="{6337B4B7-E239-4F52-915A-69CF0684756D}" srcOrd="2" destOrd="0" presId="urn:microsoft.com/office/officeart/2008/layout/VerticalCurvedList"/>
    <dgm:cxn modelId="{9776ADFB-ED32-4805-B704-8BFCF165917E}" type="presParOf" srcId="{CCFD0A3A-CA55-44D7-B2B4-D3B99F962D0E}" destId="{B945D678-A7B0-4D57-B461-A9420625A5BC}" srcOrd="3" destOrd="0" presId="urn:microsoft.com/office/officeart/2008/layout/VerticalCurvedList"/>
    <dgm:cxn modelId="{41A88D89-26E8-4A0F-8B84-4C9761F8A14D}" type="presParOf" srcId="{4194E7CD-EB3F-4F42-8099-9DE9522E6830}" destId="{540D1171-96B2-4A4C-9902-9EFD9DB8395C}" srcOrd="1" destOrd="0" presId="urn:microsoft.com/office/officeart/2008/layout/VerticalCurvedList"/>
    <dgm:cxn modelId="{E0621FCC-09EE-486E-92A2-8F772CB7A01B}" type="presParOf" srcId="{4194E7CD-EB3F-4F42-8099-9DE9522E6830}" destId="{386C560C-45A8-4D94-8F8F-ADE00C5D8F10}" srcOrd="2" destOrd="0" presId="urn:microsoft.com/office/officeart/2008/layout/VerticalCurvedList"/>
    <dgm:cxn modelId="{92CE3F22-650D-497F-B574-07490173B2A8}" type="presParOf" srcId="{386C560C-45A8-4D94-8F8F-ADE00C5D8F10}" destId="{F3A8BC19-8457-4B81-92B3-48A6C812349C}" srcOrd="0" destOrd="0" presId="urn:microsoft.com/office/officeart/2008/layout/VerticalCurvedList"/>
    <dgm:cxn modelId="{A05AFF32-73B5-4C0E-9945-CD2A4A1CC7DB}" type="presParOf" srcId="{4194E7CD-EB3F-4F42-8099-9DE9522E6830}" destId="{872133B4-1CDB-4BBC-ACD0-8EF7E625EE63}" srcOrd="3" destOrd="0" presId="urn:microsoft.com/office/officeart/2008/layout/VerticalCurvedList"/>
    <dgm:cxn modelId="{6E64818E-E6A4-4039-8B96-1FCC8DA02D0C}" type="presParOf" srcId="{4194E7CD-EB3F-4F42-8099-9DE9522E6830}" destId="{E5506CED-AE8F-4545-B667-899062A01BDD}" srcOrd="4" destOrd="0" presId="urn:microsoft.com/office/officeart/2008/layout/VerticalCurvedList"/>
    <dgm:cxn modelId="{37240680-77C7-4511-B923-B50D615F43C4}" type="presParOf" srcId="{E5506CED-AE8F-4545-B667-899062A01BDD}" destId="{F39124EE-B616-4089-AE65-75E3F83F9CF9}" srcOrd="0" destOrd="0" presId="urn:microsoft.com/office/officeart/2008/layout/VerticalCurvedList"/>
    <dgm:cxn modelId="{3D2A6C43-8E8C-4206-B2EC-715A3B6827F3}" type="presParOf" srcId="{4194E7CD-EB3F-4F42-8099-9DE9522E6830}" destId="{69A4ACCF-251E-4FA4-8768-E7756F38F253}" srcOrd="5" destOrd="0" presId="urn:microsoft.com/office/officeart/2008/layout/VerticalCurvedList"/>
    <dgm:cxn modelId="{E285D3D1-11A9-4510-AAAE-9D643400C9F2}" type="presParOf" srcId="{4194E7CD-EB3F-4F42-8099-9DE9522E6830}" destId="{E9366AFB-6281-4BFE-AA45-F322057EB447}" srcOrd="6" destOrd="0" presId="urn:microsoft.com/office/officeart/2008/layout/VerticalCurvedList"/>
    <dgm:cxn modelId="{D086C9E8-9DD1-40D2-B7CF-5CC70C2F0656}" type="presParOf" srcId="{E9366AFB-6281-4BFE-AA45-F322057EB447}" destId="{019ABAD7-D87E-4083-B91C-BD75DB4BC9C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6274C-112B-4039-8DB0-3948C766F38A}"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S"/>
        </a:p>
      </dgm:t>
    </dgm:pt>
    <dgm:pt modelId="{C84FAEF7-3357-4917-82BA-E7FF277C95C0}">
      <dgm:prSet phldrT="[Texto]" custT="1"/>
      <dgm:spPr/>
      <dgm:t>
        <a:bodyPr/>
        <a:lstStyle/>
        <a:p>
          <a:pPr algn="just">
            <a:lnSpc>
              <a:spcPct val="150000"/>
            </a:lnSpc>
          </a:pPr>
          <a:r>
            <a:rPr lang="es-ES" sz="1400" b="1" dirty="0" smtClean="0">
              <a:latin typeface="Calibri "/>
              <a:cs typeface="Times New Roman" panose="02020603050405020304" pitchFamily="18" charset="0"/>
            </a:rPr>
            <a:t>Altura de la planta, número de hojas. </a:t>
          </a:r>
          <a:endParaRPr lang="es-ES" sz="1400" dirty="0">
            <a:latin typeface="Calibri "/>
            <a:cs typeface="Times New Roman" panose="02020603050405020304" pitchFamily="18" charset="0"/>
          </a:endParaRPr>
        </a:p>
      </dgm:t>
    </dgm:pt>
    <dgm:pt modelId="{79E2EE45-76ED-4854-8586-88EA1472140B}" type="parTrans" cxnId="{A7ADA6C4-5BA0-4183-9A77-28624EFBBB45}">
      <dgm:prSet/>
      <dgm:spPr/>
      <dgm:t>
        <a:bodyPr/>
        <a:lstStyle/>
        <a:p>
          <a:pPr algn="just">
            <a:lnSpc>
              <a:spcPct val="150000"/>
            </a:lnSpc>
          </a:pPr>
          <a:endParaRPr lang="es-ES" sz="1400">
            <a:latin typeface="Calibri "/>
            <a:cs typeface="Times New Roman" panose="02020603050405020304" pitchFamily="18" charset="0"/>
          </a:endParaRPr>
        </a:p>
      </dgm:t>
    </dgm:pt>
    <dgm:pt modelId="{903F84B2-CC93-42EC-AA77-27BF4239ABD9}" type="sibTrans" cxnId="{A7ADA6C4-5BA0-4183-9A77-28624EFBBB45}">
      <dgm:prSet/>
      <dgm:spPr/>
      <dgm:t>
        <a:bodyPr/>
        <a:lstStyle/>
        <a:p>
          <a:pPr algn="just">
            <a:lnSpc>
              <a:spcPct val="150000"/>
            </a:lnSpc>
          </a:pPr>
          <a:endParaRPr lang="es-ES" sz="1400">
            <a:latin typeface="Calibri "/>
            <a:cs typeface="Times New Roman" panose="02020603050405020304" pitchFamily="18" charset="0"/>
          </a:endParaRPr>
        </a:p>
      </dgm:t>
    </dgm:pt>
    <dgm:pt modelId="{2AADF4B9-F452-4015-A4E0-DEEF2A237037}">
      <dgm:prSet phldrT="[Texto]" custT="1"/>
      <dgm:spPr/>
      <dgm:t>
        <a:bodyPr/>
        <a:lstStyle/>
        <a:p>
          <a:pPr algn="just">
            <a:lnSpc>
              <a:spcPct val="150000"/>
            </a:lnSpc>
          </a:pPr>
          <a:r>
            <a:rPr lang="es-ES" sz="1400" b="1" dirty="0" smtClean="0">
              <a:latin typeface="Calibri "/>
              <a:cs typeface="Times New Roman" panose="02020603050405020304" pitchFamily="18" charset="0"/>
            </a:rPr>
            <a:t>Grosor del tallo, largo de la raíz y clorofila. </a:t>
          </a:r>
          <a:endParaRPr lang="es-ES" sz="1400" dirty="0">
            <a:latin typeface="Calibri "/>
            <a:cs typeface="Times New Roman" panose="02020603050405020304" pitchFamily="18" charset="0"/>
          </a:endParaRPr>
        </a:p>
      </dgm:t>
    </dgm:pt>
    <dgm:pt modelId="{D10659FC-1DDC-45FB-AF19-048220B54AB8}" type="parTrans" cxnId="{7BB35943-ED3A-4E69-8040-C67288AA76FB}">
      <dgm:prSet/>
      <dgm:spPr/>
      <dgm:t>
        <a:bodyPr/>
        <a:lstStyle/>
        <a:p>
          <a:pPr algn="just">
            <a:lnSpc>
              <a:spcPct val="150000"/>
            </a:lnSpc>
          </a:pPr>
          <a:endParaRPr lang="es-ES" sz="1400">
            <a:latin typeface="Calibri "/>
            <a:cs typeface="Times New Roman" panose="02020603050405020304" pitchFamily="18" charset="0"/>
          </a:endParaRPr>
        </a:p>
      </dgm:t>
    </dgm:pt>
    <dgm:pt modelId="{BD9F968D-006B-4C2D-A488-0F33C5E1CACA}" type="sibTrans" cxnId="{7BB35943-ED3A-4E69-8040-C67288AA76FB}">
      <dgm:prSet/>
      <dgm:spPr/>
      <dgm:t>
        <a:bodyPr/>
        <a:lstStyle/>
        <a:p>
          <a:pPr algn="just">
            <a:lnSpc>
              <a:spcPct val="150000"/>
            </a:lnSpc>
          </a:pPr>
          <a:endParaRPr lang="es-ES" sz="1400">
            <a:latin typeface="Calibri "/>
            <a:cs typeface="Times New Roman" panose="02020603050405020304" pitchFamily="18" charset="0"/>
          </a:endParaRPr>
        </a:p>
      </dgm:t>
    </dgm:pt>
    <dgm:pt modelId="{7F0F1F94-87EE-4042-B77C-10D8CA3B0D91}">
      <dgm:prSet phldrT="[Texto]" custT="1"/>
      <dgm:spPr/>
      <dgm:t>
        <a:bodyPr/>
        <a:lstStyle/>
        <a:p>
          <a:pPr algn="just">
            <a:lnSpc>
              <a:spcPct val="150000"/>
            </a:lnSpc>
          </a:pPr>
          <a:r>
            <a:rPr lang="es-ES" sz="1400" b="1" dirty="0" smtClean="0">
              <a:latin typeface="Calibri "/>
              <a:cs typeface="Times New Roman" panose="02020603050405020304" pitchFamily="18" charset="0"/>
            </a:rPr>
            <a:t>Número de flores, número de frutos.</a:t>
          </a:r>
          <a:endParaRPr lang="es-ES" sz="1400" dirty="0">
            <a:latin typeface="Calibri "/>
            <a:cs typeface="Times New Roman" panose="02020603050405020304" pitchFamily="18" charset="0"/>
          </a:endParaRPr>
        </a:p>
      </dgm:t>
    </dgm:pt>
    <dgm:pt modelId="{7CFBA96E-8F76-4DAA-B531-09B01FBC464F}" type="parTrans" cxnId="{DE592C7A-17D4-4D5A-8DF5-C08A799A286D}">
      <dgm:prSet/>
      <dgm:spPr/>
      <dgm:t>
        <a:bodyPr/>
        <a:lstStyle/>
        <a:p>
          <a:pPr algn="just">
            <a:lnSpc>
              <a:spcPct val="150000"/>
            </a:lnSpc>
          </a:pPr>
          <a:endParaRPr lang="es-ES" sz="1400">
            <a:latin typeface="Calibri "/>
            <a:cs typeface="Times New Roman" panose="02020603050405020304" pitchFamily="18" charset="0"/>
          </a:endParaRPr>
        </a:p>
      </dgm:t>
    </dgm:pt>
    <dgm:pt modelId="{AA18224D-DDD6-4D49-B4A5-69949C1095BF}" type="sibTrans" cxnId="{DE592C7A-17D4-4D5A-8DF5-C08A799A286D}">
      <dgm:prSet/>
      <dgm:spPr/>
      <dgm:t>
        <a:bodyPr/>
        <a:lstStyle/>
        <a:p>
          <a:pPr algn="just">
            <a:lnSpc>
              <a:spcPct val="150000"/>
            </a:lnSpc>
          </a:pPr>
          <a:endParaRPr lang="es-ES" sz="1400">
            <a:latin typeface="Calibri "/>
            <a:cs typeface="Times New Roman" panose="02020603050405020304" pitchFamily="18" charset="0"/>
          </a:endParaRPr>
        </a:p>
      </dgm:t>
    </dgm:pt>
    <dgm:pt modelId="{F9DDB257-873C-499C-A7A7-A8911888FDBF}">
      <dgm:prSet phldrT="[Texto]" custT="1"/>
      <dgm:spPr/>
      <dgm:t>
        <a:bodyPr/>
        <a:lstStyle/>
        <a:p>
          <a:pPr algn="just">
            <a:lnSpc>
              <a:spcPct val="150000"/>
            </a:lnSpc>
          </a:pPr>
          <a:r>
            <a:rPr lang="es-ES" sz="1400" b="1" dirty="0" smtClean="0">
              <a:latin typeface="Calibri "/>
              <a:cs typeface="Times New Roman" panose="02020603050405020304" pitchFamily="18" charset="0"/>
            </a:rPr>
            <a:t>Relación de hojas/flores, relación de hojas/fruto. </a:t>
          </a:r>
          <a:endParaRPr lang="es-ES" sz="1400" dirty="0">
            <a:latin typeface="Calibri "/>
            <a:cs typeface="Times New Roman" panose="02020603050405020304" pitchFamily="18" charset="0"/>
          </a:endParaRPr>
        </a:p>
      </dgm:t>
    </dgm:pt>
    <dgm:pt modelId="{0EFC893A-CA4C-4DD5-A846-C7E52DC139E7}" type="parTrans" cxnId="{BC376884-0DF0-41A6-A534-880A8ED60E12}">
      <dgm:prSet/>
      <dgm:spPr/>
      <dgm:t>
        <a:bodyPr/>
        <a:lstStyle/>
        <a:p>
          <a:pPr algn="just">
            <a:lnSpc>
              <a:spcPct val="150000"/>
            </a:lnSpc>
          </a:pPr>
          <a:endParaRPr lang="es-ES" sz="1400">
            <a:latin typeface="Calibri "/>
            <a:cs typeface="Times New Roman" panose="02020603050405020304" pitchFamily="18" charset="0"/>
          </a:endParaRPr>
        </a:p>
      </dgm:t>
    </dgm:pt>
    <dgm:pt modelId="{96949799-89D0-474E-B142-4AE63EA46DCF}" type="sibTrans" cxnId="{BC376884-0DF0-41A6-A534-880A8ED60E12}">
      <dgm:prSet/>
      <dgm:spPr/>
      <dgm:t>
        <a:bodyPr/>
        <a:lstStyle/>
        <a:p>
          <a:pPr algn="just">
            <a:lnSpc>
              <a:spcPct val="150000"/>
            </a:lnSpc>
          </a:pPr>
          <a:endParaRPr lang="es-ES" sz="1400">
            <a:latin typeface="Calibri "/>
            <a:cs typeface="Times New Roman" panose="02020603050405020304" pitchFamily="18" charset="0"/>
          </a:endParaRPr>
        </a:p>
      </dgm:t>
    </dgm:pt>
    <dgm:pt modelId="{74975E46-EFEB-4E2D-BECD-BFCE58CF4EE1}">
      <dgm:prSet phldrT="[Texto]" custT="1"/>
      <dgm:spPr/>
      <dgm:t>
        <a:bodyPr/>
        <a:lstStyle/>
        <a:p>
          <a:pPr algn="just">
            <a:lnSpc>
              <a:spcPct val="150000"/>
            </a:lnSpc>
          </a:pPr>
          <a:r>
            <a:rPr lang="es-ES" sz="1400" b="1" dirty="0" smtClean="0">
              <a:latin typeface="Calibri "/>
              <a:cs typeface="Times New Roman" panose="02020603050405020304" pitchFamily="18" charset="0"/>
            </a:rPr>
            <a:t>Productividad de las plantas. </a:t>
          </a:r>
          <a:endParaRPr lang="es-ES" sz="1400" dirty="0">
            <a:latin typeface="Calibri "/>
            <a:cs typeface="Times New Roman" panose="02020603050405020304" pitchFamily="18" charset="0"/>
          </a:endParaRPr>
        </a:p>
      </dgm:t>
    </dgm:pt>
    <dgm:pt modelId="{693BABFF-9C6C-4DEF-A86D-4E6158B049D7}" type="parTrans" cxnId="{9AB42CD1-0FF5-4235-93AA-83A39BA87509}">
      <dgm:prSet/>
      <dgm:spPr/>
      <dgm:t>
        <a:bodyPr/>
        <a:lstStyle/>
        <a:p>
          <a:pPr algn="just">
            <a:lnSpc>
              <a:spcPct val="150000"/>
            </a:lnSpc>
          </a:pPr>
          <a:endParaRPr lang="es-ES" sz="1400">
            <a:latin typeface="Calibri "/>
            <a:cs typeface="Times New Roman" panose="02020603050405020304" pitchFamily="18" charset="0"/>
          </a:endParaRPr>
        </a:p>
      </dgm:t>
    </dgm:pt>
    <dgm:pt modelId="{E9802460-FF8F-4B98-AC0B-73B11A2644FE}" type="sibTrans" cxnId="{9AB42CD1-0FF5-4235-93AA-83A39BA87509}">
      <dgm:prSet/>
      <dgm:spPr/>
      <dgm:t>
        <a:bodyPr/>
        <a:lstStyle/>
        <a:p>
          <a:pPr algn="just">
            <a:lnSpc>
              <a:spcPct val="150000"/>
            </a:lnSpc>
          </a:pPr>
          <a:endParaRPr lang="es-ES" sz="1400">
            <a:latin typeface="Calibri "/>
            <a:cs typeface="Times New Roman" panose="02020603050405020304" pitchFamily="18" charset="0"/>
          </a:endParaRPr>
        </a:p>
      </dgm:t>
    </dgm:pt>
    <dgm:pt modelId="{770E07DD-C784-4690-A7A2-C2FF4DCF48D6}" type="pres">
      <dgm:prSet presAssocID="{08E6274C-112B-4039-8DB0-3948C766F38A}" presName="Name0" presStyleCnt="0">
        <dgm:presLayoutVars>
          <dgm:chMax val="7"/>
          <dgm:chPref val="7"/>
          <dgm:dir/>
        </dgm:presLayoutVars>
      </dgm:prSet>
      <dgm:spPr/>
      <dgm:t>
        <a:bodyPr/>
        <a:lstStyle/>
        <a:p>
          <a:endParaRPr lang="es-ES"/>
        </a:p>
      </dgm:t>
    </dgm:pt>
    <dgm:pt modelId="{0B46430A-1130-417D-86C5-8325E9B9CA18}" type="pres">
      <dgm:prSet presAssocID="{08E6274C-112B-4039-8DB0-3948C766F38A}" presName="Name1" presStyleCnt="0"/>
      <dgm:spPr/>
      <dgm:t>
        <a:bodyPr/>
        <a:lstStyle/>
        <a:p>
          <a:endParaRPr lang="es-ES"/>
        </a:p>
      </dgm:t>
    </dgm:pt>
    <dgm:pt modelId="{A5BE2AFA-C89B-471E-88CF-70A255EDDF92}" type="pres">
      <dgm:prSet presAssocID="{08E6274C-112B-4039-8DB0-3948C766F38A}" presName="cycle" presStyleCnt="0"/>
      <dgm:spPr/>
      <dgm:t>
        <a:bodyPr/>
        <a:lstStyle/>
        <a:p>
          <a:endParaRPr lang="es-ES"/>
        </a:p>
      </dgm:t>
    </dgm:pt>
    <dgm:pt modelId="{6CA1CA67-0C63-455C-BBAB-3FFF953AE87A}" type="pres">
      <dgm:prSet presAssocID="{08E6274C-112B-4039-8DB0-3948C766F38A}" presName="srcNode" presStyleLbl="node1" presStyleIdx="0" presStyleCnt="5"/>
      <dgm:spPr/>
      <dgm:t>
        <a:bodyPr/>
        <a:lstStyle/>
        <a:p>
          <a:endParaRPr lang="es-ES"/>
        </a:p>
      </dgm:t>
    </dgm:pt>
    <dgm:pt modelId="{1CAED202-BF77-4748-BB62-6FCCDEFF89DE}" type="pres">
      <dgm:prSet presAssocID="{08E6274C-112B-4039-8DB0-3948C766F38A}" presName="conn" presStyleLbl="parChTrans1D2" presStyleIdx="0" presStyleCnt="1"/>
      <dgm:spPr/>
      <dgm:t>
        <a:bodyPr/>
        <a:lstStyle/>
        <a:p>
          <a:endParaRPr lang="es-ES"/>
        </a:p>
      </dgm:t>
    </dgm:pt>
    <dgm:pt modelId="{CCB5496C-F7B7-4784-81FC-49C63095A345}" type="pres">
      <dgm:prSet presAssocID="{08E6274C-112B-4039-8DB0-3948C766F38A}" presName="extraNode" presStyleLbl="node1" presStyleIdx="0" presStyleCnt="5"/>
      <dgm:spPr/>
      <dgm:t>
        <a:bodyPr/>
        <a:lstStyle/>
        <a:p>
          <a:endParaRPr lang="es-ES"/>
        </a:p>
      </dgm:t>
    </dgm:pt>
    <dgm:pt modelId="{9F97511A-FC3A-4DC4-9088-63EDD3933BD8}" type="pres">
      <dgm:prSet presAssocID="{08E6274C-112B-4039-8DB0-3948C766F38A}" presName="dstNode" presStyleLbl="node1" presStyleIdx="0" presStyleCnt="5"/>
      <dgm:spPr/>
      <dgm:t>
        <a:bodyPr/>
        <a:lstStyle/>
        <a:p>
          <a:endParaRPr lang="es-ES"/>
        </a:p>
      </dgm:t>
    </dgm:pt>
    <dgm:pt modelId="{A5DCB85D-FE24-4FC5-99EF-B79BD391A992}" type="pres">
      <dgm:prSet presAssocID="{C84FAEF7-3357-4917-82BA-E7FF277C95C0}" presName="text_1" presStyleLbl="node1" presStyleIdx="0" presStyleCnt="5" custLinFactNeighborX="839" custLinFactNeighborY="12817">
        <dgm:presLayoutVars>
          <dgm:bulletEnabled val="1"/>
        </dgm:presLayoutVars>
      </dgm:prSet>
      <dgm:spPr/>
      <dgm:t>
        <a:bodyPr/>
        <a:lstStyle/>
        <a:p>
          <a:endParaRPr lang="es-ES"/>
        </a:p>
      </dgm:t>
    </dgm:pt>
    <dgm:pt modelId="{DB9426E9-4185-46CE-8214-4AB5617EB9EC}" type="pres">
      <dgm:prSet presAssocID="{C84FAEF7-3357-4917-82BA-E7FF277C95C0}" presName="accent_1" presStyleCnt="0"/>
      <dgm:spPr/>
      <dgm:t>
        <a:bodyPr/>
        <a:lstStyle/>
        <a:p>
          <a:endParaRPr lang="es-ES"/>
        </a:p>
      </dgm:t>
    </dgm:pt>
    <dgm:pt modelId="{0C44FC56-4375-4C83-A93A-9B60811B6634}" type="pres">
      <dgm:prSet presAssocID="{C84FAEF7-3357-4917-82BA-E7FF277C95C0}" presName="accentRepeatNode" presStyleLbl="solidFgAcc1" presStyleIdx="0" presStyleCnt="5"/>
      <dgm:spPr/>
      <dgm:t>
        <a:bodyPr/>
        <a:lstStyle/>
        <a:p>
          <a:endParaRPr lang="es-ES"/>
        </a:p>
      </dgm:t>
    </dgm:pt>
    <dgm:pt modelId="{24EC73AF-F4F7-485D-92D6-1E115B27179A}" type="pres">
      <dgm:prSet presAssocID="{2AADF4B9-F452-4015-A4E0-DEEF2A237037}" presName="text_2" presStyleLbl="node1" presStyleIdx="1" presStyleCnt="5">
        <dgm:presLayoutVars>
          <dgm:bulletEnabled val="1"/>
        </dgm:presLayoutVars>
      </dgm:prSet>
      <dgm:spPr/>
      <dgm:t>
        <a:bodyPr/>
        <a:lstStyle/>
        <a:p>
          <a:endParaRPr lang="es-ES"/>
        </a:p>
      </dgm:t>
    </dgm:pt>
    <dgm:pt modelId="{14DA17B5-4950-4DB8-8905-9ADE78CD962D}" type="pres">
      <dgm:prSet presAssocID="{2AADF4B9-F452-4015-A4E0-DEEF2A237037}" presName="accent_2" presStyleCnt="0"/>
      <dgm:spPr/>
      <dgm:t>
        <a:bodyPr/>
        <a:lstStyle/>
        <a:p>
          <a:endParaRPr lang="es-ES"/>
        </a:p>
      </dgm:t>
    </dgm:pt>
    <dgm:pt modelId="{C0E0A7BD-8F13-4B70-B16C-F5999A60C6EA}" type="pres">
      <dgm:prSet presAssocID="{2AADF4B9-F452-4015-A4E0-DEEF2A237037}" presName="accentRepeatNode" presStyleLbl="solidFgAcc1" presStyleIdx="1" presStyleCnt="5"/>
      <dgm:spPr/>
      <dgm:t>
        <a:bodyPr/>
        <a:lstStyle/>
        <a:p>
          <a:endParaRPr lang="es-ES"/>
        </a:p>
      </dgm:t>
    </dgm:pt>
    <dgm:pt modelId="{3B1807C1-6DAA-47F1-BB43-543E6A48B12D}" type="pres">
      <dgm:prSet presAssocID="{7F0F1F94-87EE-4042-B77C-10D8CA3B0D91}" presName="text_3" presStyleLbl="node1" presStyleIdx="2" presStyleCnt="5" custLinFactNeighborX="-662" custLinFactNeighborY="-21772">
        <dgm:presLayoutVars>
          <dgm:bulletEnabled val="1"/>
        </dgm:presLayoutVars>
      </dgm:prSet>
      <dgm:spPr/>
      <dgm:t>
        <a:bodyPr/>
        <a:lstStyle/>
        <a:p>
          <a:endParaRPr lang="es-ES"/>
        </a:p>
      </dgm:t>
    </dgm:pt>
    <dgm:pt modelId="{F93069A1-1B9C-49C7-B2FF-E596A81D166E}" type="pres">
      <dgm:prSet presAssocID="{7F0F1F94-87EE-4042-B77C-10D8CA3B0D91}" presName="accent_3" presStyleCnt="0"/>
      <dgm:spPr/>
      <dgm:t>
        <a:bodyPr/>
        <a:lstStyle/>
        <a:p>
          <a:endParaRPr lang="es-ES"/>
        </a:p>
      </dgm:t>
    </dgm:pt>
    <dgm:pt modelId="{F49926DD-D042-4F48-B68B-2BFDA2322C99}" type="pres">
      <dgm:prSet presAssocID="{7F0F1F94-87EE-4042-B77C-10D8CA3B0D91}" presName="accentRepeatNode" presStyleLbl="solidFgAcc1" presStyleIdx="2" presStyleCnt="5"/>
      <dgm:spPr/>
      <dgm:t>
        <a:bodyPr/>
        <a:lstStyle/>
        <a:p>
          <a:endParaRPr lang="es-ES"/>
        </a:p>
      </dgm:t>
    </dgm:pt>
    <dgm:pt modelId="{1D6DB847-20FA-4DC1-B650-C6A4966BF790}" type="pres">
      <dgm:prSet presAssocID="{F9DDB257-873C-499C-A7A7-A8911888FDBF}" presName="text_4" presStyleLbl="node1" presStyleIdx="3" presStyleCnt="5">
        <dgm:presLayoutVars>
          <dgm:bulletEnabled val="1"/>
        </dgm:presLayoutVars>
      </dgm:prSet>
      <dgm:spPr/>
      <dgm:t>
        <a:bodyPr/>
        <a:lstStyle/>
        <a:p>
          <a:endParaRPr lang="es-ES"/>
        </a:p>
      </dgm:t>
    </dgm:pt>
    <dgm:pt modelId="{0BC07A29-A8FD-42D5-AC6E-6DCD375977EB}" type="pres">
      <dgm:prSet presAssocID="{F9DDB257-873C-499C-A7A7-A8911888FDBF}" presName="accent_4" presStyleCnt="0"/>
      <dgm:spPr/>
      <dgm:t>
        <a:bodyPr/>
        <a:lstStyle/>
        <a:p>
          <a:endParaRPr lang="es-ES"/>
        </a:p>
      </dgm:t>
    </dgm:pt>
    <dgm:pt modelId="{01307DB4-5B98-49C1-802C-076C98CEEF6F}" type="pres">
      <dgm:prSet presAssocID="{F9DDB257-873C-499C-A7A7-A8911888FDBF}" presName="accentRepeatNode" presStyleLbl="solidFgAcc1" presStyleIdx="3" presStyleCnt="5"/>
      <dgm:spPr/>
      <dgm:t>
        <a:bodyPr/>
        <a:lstStyle/>
        <a:p>
          <a:endParaRPr lang="es-ES"/>
        </a:p>
      </dgm:t>
    </dgm:pt>
    <dgm:pt modelId="{7EF3B8CC-C274-4A34-9E00-554C5F4A331C}" type="pres">
      <dgm:prSet presAssocID="{74975E46-EFEB-4E2D-BECD-BFCE58CF4EE1}" presName="text_5" presStyleLbl="node1" presStyleIdx="4" presStyleCnt="5">
        <dgm:presLayoutVars>
          <dgm:bulletEnabled val="1"/>
        </dgm:presLayoutVars>
      </dgm:prSet>
      <dgm:spPr/>
      <dgm:t>
        <a:bodyPr/>
        <a:lstStyle/>
        <a:p>
          <a:endParaRPr lang="es-ES"/>
        </a:p>
      </dgm:t>
    </dgm:pt>
    <dgm:pt modelId="{42F62DE2-8FEA-4903-AA50-D3F3939A60CB}" type="pres">
      <dgm:prSet presAssocID="{74975E46-EFEB-4E2D-BECD-BFCE58CF4EE1}" presName="accent_5" presStyleCnt="0"/>
      <dgm:spPr/>
      <dgm:t>
        <a:bodyPr/>
        <a:lstStyle/>
        <a:p>
          <a:endParaRPr lang="es-ES"/>
        </a:p>
      </dgm:t>
    </dgm:pt>
    <dgm:pt modelId="{640A64FB-D7CD-4707-AE94-ACC2E3C03846}" type="pres">
      <dgm:prSet presAssocID="{74975E46-EFEB-4E2D-BECD-BFCE58CF4EE1}" presName="accentRepeatNode" presStyleLbl="solidFgAcc1" presStyleIdx="4" presStyleCnt="5"/>
      <dgm:spPr/>
      <dgm:t>
        <a:bodyPr/>
        <a:lstStyle/>
        <a:p>
          <a:endParaRPr lang="es-ES"/>
        </a:p>
      </dgm:t>
    </dgm:pt>
  </dgm:ptLst>
  <dgm:cxnLst>
    <dgm:cxn modelId="{726FC98C-E181-4E6D-9F60-5C5F91C16405}" type="presOf" srcId="{903F84B2-CC93-42EC-AA77-27BF4239ABD9}" destId="{1CAED202-BF77-4748-BB62-6FCCDEFF89DE}" srcOrd="0" destOrd="0" presId="urn:microsoft.com/office/officeart/2008/layout/VerticalCurvedList"/>
    <dgm:cxn modelId="{7EB81107-514A-45DE-82D6-6A024123D259}" type="presOf" srcId="{08E6274C-112B-4039-8DB0-3948C766F38A}" destId="{770E07DD-C784-4690-A7A2-C2FF4DCF48D6}" srcOrd="0" destOrd="0" presId="urn:microsoft.com/office/officeart/2008/layout/VerticalCurvedList"/>
    <dgm:cxn modelId="{7BB35943-ED3A-4E69-8040-C67288AA76FB}" srcId="{08E6274C-112B-4039-8DB0-3948C766F38A}" destId="{2AADF4B9-F452-4015-A4E0-DEEF2A237037}" srcOrd="1" destOrd="0" parTransId="{D10659FC-1DDC-45FB-AF19-048220B54AB8}" sibTransId="{BD9F968D-006B-4C2D-A488-0F33C5E1CACA}"/>
    <dgm:cxn modelId="{BC376884-0DF0-41A6-A534-880A8ED60E12}" srcId="{08E6274C-112B-4039-8DB0-3948C766F38A}" destId="{F9DDB257-873C-499C-A7A7-A8911888FDBF}" srcOrd="3" destOrd="0" parTransId="{0EFC893A-CA4C-4DD5-A846-C7E52DC139E7}" sibTransId="{96949799-89D0-474E-B142-4AE63EA46DCF}"/>
    <dgm:cxn modelId="{D636E34C-7F8F-410B-AAB0-CD67C577399B}" type="presOf" srcId="{74975E46-EFEB-4E2D-BECD-BFCE58CF4EE1}" destId="{7EF3B8CC-C274-4A34-9E00-554C5F4A331C}" srcOrd="0" destOrd="0" presId="urn:microsoft.com/office/officeart/2008/layout/VerticalCurvedList"/>
    <dgm:cxn modelId="{91E12432-D9B5-4AE8-A7E1-6D2F704CB2DE}" type="presOf" srcId="{2AADF4B9-F452-4015-A4E0-DEEF2A237037}" destId="{24EC73AF-F4F7-485D-92D6-1E115B27179A}" srcOrd="0" destOrd="0" presId="urn:microsoft.com/office/officeart/2008/layout/VerticalCurvedList"/>
    <dgm:cxn modelId="{69ADBCA6-6DC7-4BEA-85B2-3AC6606A47DE}" type="presOf" srcId="{C84FAEF7-3357-4917-82BA-E7FF277C95C0}" destId="{A5DCB85D-FE24-4FC5-99EF-B79BD391A992}" srcOrd="0" destOrd="0" presId="urn:microsoft.com/office/officeart/2008/layout/VerticalCurvedList"/>
    <dgm:cxn modelId="{DE592C7A-17D4-4D5A-8DF5-C08A799A286D}" srcId="{08E6274C-112B-4039-8DB0-3948C766F38A}" destId="{7F0F1F94-87EE-4042-B77C-10D8CA3B0D91}" srcOrd="2" destOrd="0" parTransId="{7CFBA96E-8F76-4DAA-B531-09B01FBC464F}" sibTransId="{AA18224D-DDD6-4D49-B4A5-69949C1095BF}"/>
    <dgm:cxn modelId="{A7ADA6C4-5BA0-4183-9A77-28624EFBBB45}" srcId="{08E6274C-112B-4039-8DB0-3948C766F38A}" destId="{C84FAEF7-3357-4917-82BA-E7FF277C95C0}" srcOrd="0" destOrd="0" parTransId="{79E2EE45-76ED-4854-8586-88EA1472140B}" sibTransId="{903F84B2-CC93-42EC-AA77-27BF4239ABD9}"/>
    <dgm:cxn modelId="{8331A0DC-7CA3-4B60-9291-DD3DAF5A7DF2}" type="presOf" srcId="{F9DDB257-873C-499C-A7A7-A8911888FDBF}" destId="{1D6DB847-20FA-4DC1-B650-C6A4966BF790}" srcOrd="0" destOrd="0" presId="urn:microsoft.com/office/officeart/2008/layout/VerticalCurvedList"/>
    <dgm:cxn modelId="{D0DFD41E-1C5E-413A-A88A-D6A40D8C0CA7}" type="presOf" srcId="{7F0F1F94-87EE-4042-B77C-10D8CA3B0D91}" destId="{3B1807C1-6DAA-47F1-BB43-543E6A48B12D}" srcOrd="0" destOrd="0" presId="urn:microsoft.com/office/officeart/2008/layout/VerticalCurvedList"/>
    <dgm:cxn modelId="{9AB42CD1-0FF5-4235-93AA-83A39BA87509}" srcId="{08E6274C-112B-4039-8DB0-3948C766F38A}" destId="{74975E46-EFEB-4E2D-BECD-BFCE58CF4EE1}" srcOrd="4" destOrd="0" parTransId="{693BABFF-9C6C-4DEF-A86D-4E6158B049D7}" sibTransId="{E9802460-FF8F-4B98-AC0B-73B11A2644FE}"/>
    <dgm:cxn modelId="{1A810FF5-C6B9-4B65-B61B-7475AD0550BE}" type="presParOf" srcId="{770E07DD-C784-4690-A7A2-C2FF4DCF48D6}" destId="{0B46430A-1130-417D-86C5-8325E9B9CA18}" srcOrd="0" destOrd="0" presId="urn:microsoft.com/office/officeart/2008/layout/VerticalCurvedList"/>
    <dgm:cxn modelId="{E8D61313-E86F-48AE-9118-8764A8B5775C}" type="presParOf" srcId="{0B46430A-1130-417D-86C5-8325E9B9CA18}" destId="{A5BE2AFA-C89B-471E-88CF-70A255EDDF92}" srcOrd="0" destOrd="0" presId="urn:microsoft.com/office/officeart/2008/layout/VerticalCurvedList"/>
    <dgm:cxn modelId="{5DE31763-2D3C-45A0-880F-3B3D1F9EDE70}" type="presParOf" srcId="{A5BE2AFA-C89B-471E-88CF-70A255EDDF92}" destId="{6CA1CA67-0C63-455C-BBAB-3FFF953AE87A}" srcOrd="0" destOrd="0" presId="urn:microsoft.com/office/officeart/2008/layout/VerticalCurvedList"/>
    <dgm:cxn modelId="{7ECCEA94-BA93-48E4-BD82-25958B2A3A59}" type="presParOf" srcId="{A5BE2AFA-C89B-471E-88CF-70A255EDDF92}" destId="{1CAED202-BF77-4748-BB62-6FCCDEFF89DE}" srcOrd="1" destOrd="0" presId="urn:microsoft.com/office/officeart/2008/layout/VerticalCurvedList"/>
    <dgm:cxn modelId="{AF6350C5-72EA-4B19-9E93-0314ADC59B7F}" type="presParOf" srcId="{A5BE2AFA-C89B-471E-88CF-70A255EDDF92}" destId="{CCB5496C-F7B7-4784-81FC-49C63095A345}" srcOrd="2" destOrd="0" presId="urn:microsoft.com/office/officeart/2008/layout/VerticalCurvedList"/>
    <dgm:cxn modelId="{0BC2C26E-FDC2-4AFB-809B-1E1AFB5E9733}" type="presParOf" srcId="{A5BE2AFA-C89B-471E-88CF-70A255EDDF92}" destId="{9F97511A-FC3A-4DC4-9088-63EDD3933BD8}" srcOrd="3" destOrd="0" presId="urn:microsoft.com/office/officeart/2008/layout/VerticalCurvedList"/>
    <dgm:cxn modelId="{ADFB4C3E-3E1D-4223-AAB9-EA0141C59BB3}" type="presParOf" srcId="{0B46430A-1130-417D-86C5-8325E9B9CA18}" destId="{A5DCB85D-FE24-4FC5-99EF-B79BD391A992}" srcOrd="1" destOrd="0" presId="urn:microsoft.com/office/officeart/2008/layout/VerticalCurvedList"/>
    <dgm:cxn modelId="{20A9FB08-CA51-4851-BDAE-840927DE4980}" type="presParOf" srcId="{0B46430A-1130-417D-86C5-8325E9B9CA18}" destId="{DB9426E9-4185-46CE-8214-4AB5617EB9EC}" srcOrd="2" destOrd="0" presId="urn:microsoft.com/office/officeart/2008/layout/VerticalCurvedList"/>
    <dgm:cxn modelId="{C04E1BA2-E18D-41EF-95BE-D60EC6EDD9BD}" type="presParOf" srcId="{DB9426E9-4185-46CE-8214-4AB5617EB9EC}" destId="{0C44FC56-4375-4C83-A93A-9B60811B6634}" srcOrd="0" destOrd="0" presId="urn:microsoft.com/office/officeart/2008/layout/VerticalCurvedList"/>
    <dgm:cxn modelId="{DC7BA497-77B0-4FE4-99D9-051D86AC2B4E}" type="presParOf" srcId="{0B46430A-1130-417D-86C5-8325E9B9CA18}" destId="{24EC73AF-F4F7-485D-92D6-1E115B27179A}" srcOrd="3" destOrd="0" presId="urn:microsoft.com/office/officeart/2008/layout/VerticalCurvedList"/>
    <dgm:cxn modelId="{5803A39A-6399-4593-9FB0-9313F1F08237}" type="presParOf" srcId="{0B46430A-1130-417D-86C5-8325E9B9CA18}" destId="{14DA17B5-4950-4DB8-8905-9ADE78CD962D}" srcOrd="4" destOrd="0" presId="urn:microsoft.com/office/officeart/2008/layout/VerticalCurvedList"/>
    <dgm:cxn modelId="{9ABDB451-EB95-4C48-8738-9798771ED2EE}" type="presParOf" srcId="{14DA17B5-4950-4DB8-8905-9ADE78CD962D}" destId="{C0E0A7BD-8F13-4B70-B16C-F5999A60C6EA}" srcOrd="0" destOrd="0" presId="urn:microsoft.com/office/officeart/2008/layout/VerticalCurvedList"/>
    <dgm:cxn modelId="{803949A0-CCBD-4882-91FE-55FDB2EE6C65}" type="presParOf" srcId="{0B46430A-1130-417D-86C5-8325E9B9CA18}" destId="{3B1807C1-6DAA-47F1-BB43-543E6A48B12D}" srcOrd="5" destOrd="0" presId="urn:microsoft.com/office/officeart/2008/layout/VerticalCurvedList"/>
    <dgm:cxn modelId="{A8311D19-4FF3-4E8C-AFBA-3E0DB418B3AE}" type="presParOf" srcId="{0B46430A-1130-417D-86C5-8325E9B9CA18}" destId="{F93069A1-1B9C-49C7-B2FF-E596A81D166E}" srcOrd="6" destOrd="0" presId="urn:microsoft.com/office/officeart/2008/layout/VerticalCurvedList"/>
    <dgm:cxn modelId="{84C58E13-6B1A-4962-93C1-D0BE8D0CB47F}" type="presParOf" srcId="{F93069A1-1B9C-49C7-B2FF-E596A81D166E}" destId="{F49926DD-D042-4F48-B68B-2BFDA2322C99}" srcOrd="0" destOrd="0" presId="urn:microsoft.com/office/officeart/2008/layout/VerticalCurvedList"/>
    <dgm:cxn modelId="{9F0CB8A2-F651-4484-B397-E92C73F67584}" type="presParOf" srcId="{0B46430A-1130-417D-86C5-8325E9B9CA18}" destId="{1D6DB847-20FA-4DC1-B650-C6A4966BF790}" srcOrd="7" destOrd="0" presId="urn:microsoft.com/office/officeart/2008/layout/VerticalCurvedList"/>
    <dgm:cxn modelId="{FA935EA8-0979-4981-8287-3292BDC4E234}" type="presParOf" srcId="{0B46430A-1130-417D-86C5-8325E9B9CA18}" destId="{0BC07A29-A8FD-42D5-AC6E-6DCD375977EB}" srcOrd="8" destOrd="0" presId="urn:microsoft.com/office/officeart/2008/layout/VerticalCurvedList"/>
    <dgm:cxn modelId="{19F230F9-A928-4BC1-AAB6-D95E1671946E}" type="presParOf" srcId="{0BC07A29-A8FD-42D5-AC6E-6DCD375977EB}" destId="{01307DB4-5B98-49C1-802C-076C98CEEF6F}" srcOrd="0" destOrd="0" presId="urn:microsoft.com/office/officeart/2008/layout/VerticalCurvedList"/>
    <dgm:cxn modelId="{77BCB87D-CD8D-4BF4-B9AF-9B6AF52906C4}" type="presParOf" srcId="{0B46430A-1130-417D-86C5-8325E9B9CA18}" destId="{7EF3B8CC-C274-4A34-9E00-554C5F4A331C}" srcOrd="9" destOrd="0" presId="urn:microsoft.com/office/officeart/2008/layout/VerticalCurvedList"/>
    <dgm:cxn modelId="{89B496C9-6EC3-4E03-A9C6-4879F84AACF7}" type="presParOf" srcId="{0B46430A-1130-417D-86C5-8325E9B9CA18}" destId="{42F62DE2-8FEA-4903-AA50-D3F3939A60CB}" srcOrd="10" destOrd="0" presId="urn:microsoft.com/office/officeart/2008/layout/VerticalCurvedList"/>
    <dgm:cxn modelId="{1B11C8FB-BF05-4459-AB6D-EF27D510E373}" type="presParOf" srcId="{42F62DE2-8FEA-4903-AA50-D3F3939A60CB}" destId="{640A64FB-D7CD-4707-AE94-ACC2E3C0384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942310-7739-40AD-BB84-B98A4997CD8A}"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S"/>
        </a:p>
      </dgm:t>
    </dgm:pt>
    <dgm:pt modelId="{85C91602-B59B-40C2-8EC2-020FE410A958}">
      <dgm:prSet phldrT="[Texto]" custT="1"/>
      <dgm:spPr/>
      <dgm:t>
        <a:bodyPr/>
        <a:lstStyle/>
        <a:p>
          <a:r>
            <a:rPr lang="es-ES" sz="1400" b="1" dirty="0" smtClean="0">
              <a:latin typeface="Calibri "/>
              <a:cs typeface="Times New Roman" panose="02020603050405020304" pitchFamily="18" charset="0"/>
            </a:rPr>
            <a:t>Peso específico hoja (PEH). </a:t>
          </a:r>
          <a:endParaRPr lang="es-ES" sz="1400" dirty="0">
            <a:latin typeface="Calibri "/>
          </a:endParaRPr>
        </a:p>
      </dgm:t>
    </dgm:pt>
    <dgm:pt modelId="{136368AF-0BF8-4AFE-9669-AE519EB444EE}" type="parTrans" cxnId="{688A13FE-11B1-4312-8950-15DCD7779588}">
      <dgm:prSet/>
      <dgm:spPr/>
      <dgm:t>
        <a:bodyPr/>
        <a:lstStyle/>
        <a:p>
          <a:endParaRPr lang="es-ES" sz="1400">
            <a:latin typeface="Calibri "/>
          </a:endParaRPr>
        </a:p>
      </dgm:t>
    </dgm:pt>
    <dgm:pt modelId="{F90536A7-5120-4B8C-9D69-8ABDE76EA018}" type="sibTrans" cxnId="{688A13FE-11B1-4312-8950-15DCD7779588}">
      <dgm:prSet/>
      <dgm:spPr/>
      <dgm:t>
        <a:bodyPr/>
        <a:lstStyle/>
        <a:p>
          <a:endParaRPr lang="es-ES" sz="1400">
            <a:latin typeface="Calibri "/>
          </a:endParaRPr>
        </a:p>
      </dgm:t>
    </dgm:pt>
    <dgm:pt modelId="{1D95EE62-B80D-4299-ADF9-702ADB8B0C77}">
      <dgm:prSet phldrT="[Texto]" custT="1"/>
      <dgm:spPr/>
      <dgm:t>
        <a:bodyPr/>
        <a:lstStyle/>
        <a:p>
          <a:endParaRPr lang="es-ES" sz="1400" dirty="0">
            <a:latin typeface="Calibri "/>
          </a:endParaRPr>
        </a:p>
      </dgm:t>
    </dgm:pt>
    <dgm:pt modelId="{EBDC726F-0362-4CC1-95AF-EBE0615CC624}" type="parTrans" cxnId="{7D146E28-F125-4BF6-A11F-ACEB63745148}">
      <dgm:prSet/>
      <dgm:spPr/>
      <dgm:t>
        <a:bodyPr/>
        <a:lstStyle/>
        <a:p>
          <a:endParaRPr lang="es-ES" sz="1400">
            <a:latin typeface="Calibri "/>
          </a:endParaRPr>
        </a:p>
      </dgm:t>
    </dgm:pt>
    <dgm:pt modelId="{B629D0DB-E71F-400B-9402-14675D2F64BE}" type="sibTrans" cxnId="{7D146E28-F125-4BF6-A11F-ACEB63745148}">
      <dgm:prSet/>
      <dgm:spPr/>
      <dgm:t>
        <a:bodyPr/>
        <a:lstStyle/>
        <a:p>
          <a:endParaRPr lang="es-ES" sz="1400">
            <a:latin typeface="Calibri "/>
          </a:endParaRPr>
        </a:p>
      </dgm:t>
    </dgm:pt>
    <dgm:pt modelId="{2EBDD1A1-CAFB-415D-986C-2F3F1ECC4734}">
      <dgm:prSet phldrT="[Texto]" custT="1"/>
      <dgm:spPr/>
      <dgm:t>
        <a:bodyPr/>
        <a:lstStyle/>
        <a:p>
          <a:r>
            <a:rPr lang="es-ES" sz="1400" b="1" dirty="0" smtClean="0">
              <a:latin typeface="Calibri "/>
              <a:cs typeface="Times New Roman" panose="02020603050405020304" pitchFamily="18" charset="0"/>
            </a:rPr>
            <a:t>Largo, ancho y peso del fruto.</a:t>
          </a:r>
          <a:endParaRPr lang="es-ES" sz="1400" dirty="0">
            <a:latin typeface="Calibri "/>
          </a:endParaRPr>
        </a:p>
      </dgm:t>
    </dgm:pt>
    <dgm:pt modelId="{BC874C35-7C46-439C-8982-59E443EBA72B}" type="parTrans" cxnId="{2D5DA5FE-93D5-44C2-95D1-0D6B52376CCA}">
      <dgm:prSet/>
      <dgm:spPr/>
      <dgm:t>
        <a:bodyPr/>
        <a:lstStyle/>
        <a:p>
          <a:endParaRPr lang="es-ES" sz="1400">
            <a:latin typeface="Calibri "/>
          </a:endParaRPr>
        </a:p>
      </dgm:t>
    </dgm:pt>
    <dgm:pt modelId="{D713E0BD-2F3E-449C-9A99-C85CECD2D61A}" type="sibTrans" cxnId="{2D5DA5FE-93D5-44C2-95D1-0D6B52376CCA}">
      <dgm:prSet/>
      <dgm:spPr/>
      <dgm:t>
        <a:bodyPr/>
        <a:lstStyle/>
        <a:p>
          <a:endParaRPr lang="es-ES" sz="1400">
            <a:latin typeface="Calibri "/>
          </a:endParaRPr>
        </a:p>
      </dgm:t>
    </dgm:pt>
    <dgm:pt modelId="{C6066173-FAF9-4DBB-9299-AD13537F84D1}">
      <dgm:prSet phldrT="[Texto]" custT="1"/>
      <dgm:spPr/>
      <dgm:t>
        <a:bodyPr/>
        <a:lstStyle/>
        <a:p>
          <a:r>
            <a:rPr lang="es-ES" sz="1400" b="1" dirty="0" smtClean="0">
              <a:latin typeface="Calibri "/>
              <a:cs typeface="Times New Roman" panose="02020603050405020304" pitchFamily="18" charset="0"/>
            </a:rPr>
            <a:t>Análisis bromatológico del fruto.</a:t>
          </a:r>
          <a:endParaRPr lang="es-ES" sz="1400" dirty="0">
            <a:latin typeface="Calibri "/>
          </a:endParaRPr>
        </a:p>
      </dgm:t>
    </dgm:pt>
    <dgm:pt modelId="{882E8944-2CCD-4EF7-A8B0-E289A3892829}" type="parTrans" cxnId="{BBADD62E-CBCB-40B4-B51D-80C9FF1F4B1C}">
      <dgm:prSet/>
      <dgm:spPr/>
      <dgm:t>
        <a:bodyPr/>
        <a:lstStyle/>
        <a:p>
          <a:endParaRPr lang="es-ES" sz="1400">
            <a:latin typeface="Calibri "/>
          </a:endParaRPr>
        </a:p>
      </dgm:t>
    </dgm:pt>
    <dgm:pt modelId="{2405AEB1-0379-4882-81C4-D44A24A7B9B6}" type="sibTrans" cxnId="{BBADD62E-CBCB-40B4-B51D-80C9FF1F4B1C}">
      <dgm:prSet/>
      <dgm:spPr/>
      <dgm:t>
        <a:bodyPr/>
        <a:lstStyle/>
        <a:p>
          <a:endParaRPr lang="es-ES" sz="1400">
            <a:latin typeface="Calibri "/>
          </a:endParaRPr>
        </a:p>
      </dgm:t>
    </dgm:pt>
    <dgm:pt modelId="{999F0960-7131-40DA-9194-EF25B3A98933}" type="pres">
      <dgm:prSet presAssocID="{44942310-7739-40AD-BB84-B98A4997CD8A}" presName="Name0" presStyleCnt="0">
        <dgm:presLayoutVars>
          <dgm:chMax val="7"/>
          <dgm:chPref val="7"/>
          <dgm:dir/>
        </dgm:presLayoutVars>
      </dgm:prSet>
      <dgm:spPr/>
      <dgm:t>
        <a:bodyPr/>
        <a:lstStyle/>
        <a:p>
          <a:endParaRPr lang="es-CO"/>
        </a:p>
      </dgm:t>
    </dgm:pt>
    <dgm:pt modelId="{6BEDA055-E905-4420-9838-9D1292039581}" type="pres">
      <dgm:prSet presAssocID="{44942310-7739-40AD-BB84-B98A4997CD8A}" presName="Name1" presStyleCnt="0"/>
      <dgm:spPr/>
    </dgm:pt>
    <dgm:pt modelId="{1AA47451-21CD-429F-B74D-9834B84941D2}" type="pres">
      <dgm:prSet presAssocID="{44942310-7739-40AD-BB84-B98A4997CD8A}" presName="cycle" presStyleCnt="0"/>
      <dgm:spPr/>
    </dgm:pt>
    <dgm:pt modelId="{38DACB54-4CF4-48E2-866E-00B84BB6E99A}" type="pres">
      <dgm:prSet presAssocID="{44942310-7739-40AD-BB84-B98A4997CD8A}" presName="srcNode" presStyleLbl="node1" presStyleIdx="0" presStyleCnt="4"/>
      <dgm:spPr/>
    </dgm:pt>
    <dgm:pt modelId="{D7E70C72-8E7A-4039-85CA-6A6E1ABE857C}" type="pres">
      <dgm:prSet presAssocID="{44942310-7739-40AD-BB84-B98A4997CD8A}" presName="conn" presStyleLbl="parChTrans1D2" presStyleIdx="0" presStyleCnt="1"/>
      <dgm:spPr/>
      <dgm:t>
        <a:bodyPr/>
        <a:lstStyle/>
        <a:p>
          <a:endParaRPr lang="es-CO"/>
        </a:p>
      </dgm:t>
    </dgm:pt>
    <dgm:pt modelId="{93EE940D-1743-4B71-A06F-6F872D75F364}" type="pres">
      <dgm:prSet presAssocID="{44942310-7739-40AD-BB84-B98A4997CD8A}" presName="extraNode" presStyleLbl="node1" presStyleIdx="0" presStyleCnt="4"/>
      <dgm:spPr/>
    </dgm:pt>
    <dgm:pt modelId="{B1CB8785-96AA-499F-8B93-B739B5BB1EB1}" type="pres">
      <dgm:prSet presAssocID="{44942310-7739-40AD-BB84-B98A4997CD8A}" presName="dstNode" presStyleLbl="node1" presStyleIdx="0" presStyleCnt="4"/>
      <dgm:spPr/>
    </dgm:pt>
    <dgm:pt modelId="{51982F7A-BBA5-4998-B665-005FA2595728}" type="pres">
      <dgm:prSet presAssocID="{85C91602-B59B-40C2-8EC2-020FE410A958}" presName="text_1" presStyleLbl="node1" presStyleIdx="0" presStyleCnt="4">
        <dgm:presLayoutVars>
          <dgm:bulletEnabled val="1"/>
        </dgm:presLayoutVars>
      </dgm:prSet>
      <dgm:spPr/>
      <dgm:t>
        <a:bodyPr/>
        <a:lstStyle/>
        <a:p>
          <a:endParaRPr lang="es-ES"/>
        </a:p>
      </dgm:t>
    </dgm:pt>
    <dgm:pt modelId="{F2A39BB3-3A6B-4C1D-BFCB-9C8820D4A173}" type="pres">
      <dgm:prSet presAssocID="{85C91602-B59B-40C2-8EC2-020FE410A958}" presName="accent_1" presStyleCnt="0"/>
      <dgm:spPr/>
    </dgm:pt>
    <dgm:pt modelId="{DA2DFBBE-5863-45AB-8CCA-2A42AEE1B8F9}" type="pres">
      <dgm:prSet presAssocID="{85C91602-B59B-40C2-8EC2-020FE410A958}" presName="accentRepeatNode" presStyleLbl="solidFgAcc1" presStyleIdx="0" presStyleCnt="4"/>
      <dgm:spPr/>
    </dgm:pt>
    <dgm:pt modelId="{65EC9B66-628D-4FFB-8F64-CDCB4A42DF08}" type="pres">
      <dgm:prSet presAssocID="{1D95EE62-B80D-4299-ADF9-702ADB8B0C77}" presName="text_2" presStyleLbl="node1" presStyleIdx="1" presStyleCnt="4">
        <dgm:presLayoutVars>
          <dgm:bulletEnabled val="1"/>
        </dgm:presLayoutVars>
      </dgm:prSet>
      <dgm:spPr/>
      <dgm:t>
        <a:bodyPr/>
        <a:lstStyle/>
        <a:p>
          <a:endParaRPr lang="es-ES"/>
        </a:p>
      </dgm:t>
    </dgm:pt>
    <dgm:pt modelId="{ED94A379-2EFC-4401-A342-DC6FF97E8C58}" type="pres">
      <dgm:prSet presAssocID="{1D95EE62-B80D-4299-ADF9-702ADB8B0C77}" presName="accent_2" presStyleCnt="0"/>
      <dgm:spPr/>
    </dgm:pt>
    <dgm:pt modelId="{947115AA-E989-40AE-97CF-0E22236FED7C}" type="pres">
      <dgm:prSet presAssocID="{1D95EE62-B80D-4299-ADF9-702ADB8B0C77}" presName="accentRepeatNode" presStyleLbl="solidFgAcc1" presStyleIdx="1" presStyleCnt="4"/>
      <dgm:spPr/>
    </dgm:pt>
    <dgm:pt modelId="{A4EB26A8-4B65-407E-A1DE-DE1324E056C4}" type="pres">
      <dgm:prSet presAssocID="{2EBDD1A1-CAFB-415D-986C-2F3F1ECC4734}" presName="text_3" presStyleLbl="node1" presStyleIdx="2" presStyleCnt="4">
        <dgm:presLayoutVars>
          <dgm:bulletEnabled val="1"/>
        </dgm:presLayoutVars>
      </dgm:prSet>
      <dgm:spPr/>
      <dgm:t>
        <a:bodyPr/>
        <a:lstStyle/>
        <a:p>
          <a:endParaRPr lang="es-ES"/>
        </a:p>
      </dgm:t>
    </dgm:pt>
    <dgm:pt modelId="{9CA447E6-ED31-495C-9D83-71F6E8DBE43A}" type="pres">
      <dgm:prSet presAssocID="{2EBDD1A1-CAFB-415D-986C-2F3F1ECC4734}" presName="accent_3" presStyleCnt="0"/>
      <dgm:spPr/>
    </dgm:pt>
    <dgm:pt modelId="{85C88394-C3E4-4945-8FAD-F6081923E382}" type="pres">
      <dgm:prSet presAssocID="{2EBDD1A1-CAFB-415D-986C-2F3F1ECC4734}" presName="accentRepeatNode" presStyleLbl="solidFgAcc1" presStyleIdx="2" presStyleCnt="4"/>
      <dgm:spPr/>
    </dgm:pt>
    <dgm:pt modelId="{3552970D-6E99-44F1-899A-B37234F37EFF}" type="pres">
      <dgm:prSet presAssocID="{C6066173-FAF9-4DBB-9299-AD13537F84D1}" presName="text_4" presStyleLbl="node1" presStyleIdx="3" presStyleCnt="4">
        <dgm:presLayoutVars>
          <dgm:bulletEnabled val="1"/>
        </dgm:presLayoutVars>
      </dgm:prSet>
      <dgm:spPr/>
      <dgm:t>
        <a:bodyPr/>
        <a:lstStyle/>
        <a:p>
          <a:endParaRPr lang="es-ES"/>
        </a:p>
      </dgm:t>
    </dgm:pt>
    <dgm:pt modelId="{3AEAF46A-58E4-42AD-8550-57B5C0C25F99}" type="pres">
      <dgm:prSet presAssocID="{C6066173-FAF9-4DBB-9299-AD13537F84D1}" presName="accent_4" presStyleCnt="0"/>
      <dgm:spPr/>
    </dgm:pt>
    <dgm:pt modelId="{EAC95193-B67F-4520-9910-0A4E17F1847D}" type="pres">
      <dgm:prSet presAssocID="{C6066173-FAF9-4DBB-9299-AD13537F84D1}" presName="accentRepeatNode" presStyleLbl="solidFgAcc1" presStyleIdx="3" presStyleCnt="4"/>
      <dgm:spPr/>
    </dgm:pt>
  </dgm:ptLst>
  <dgm:cxnLst>
    <dgm:cxn modelId="{4069EEB6-20CF-4AD1-8B17-3DD5B3833D9A}" type="presOf" srcId="{C6066173-FAF9-4DBB-9299-AD13537F84D1}" destId="{3552970D-6E99-44F1-899A-B37234F37EFF}" srcOrd="0" destOrd="0" presId="urn:microsoft.com/office/officeart/2008/layout/VerticalCurvedList"/>
    <dgm:cxn modelId="{EDB47838-0D5A-41EB-886D-FB3B137D7BE8}" type="presOf" srcId="{1D95EE62-B80D-4299-ADF9-702ADB8B0C77}" destId="{65EC9B66-628D-4FFB-8F64-CDCB4A42DF08}" srcOrd="0" destOrd="0" presId="urn:microsoft.com/office/officeart/2008/layout/VerticalCurvedList"/>
    <dgm:cxn modelId="{BBADD62E-CBCB-40B4-B51D-80C9FF1F4B1C}" srcId="{44942310-7739-40AD-BB84-B98A4997CD8A}" destId="{C6066173-FAF9-4DBB-9299-AD13537F84D1}" srcOrd="3" destOrd="0" parTransId="{882E8944-2CCD-4EF7-A8B0-E289A3892829}" sibTransId="{2405AEB1-0379-4882-81C4-D44A24A7B9B6}"/>
    <dgm:cxn modelId="{7D146E28-F125-4BF6-A11F-ACEB63745148}" srcId="{44942310-7739-40AD-BB84-B98A4997CD8A}" destId="{1D95EE62-B80D-4299-ADF9-702ADB8B0C77}" srcOrd="1" destOrd="0" parTransId="{EBDC726F-0362-4CC1-95AF-EBE0615CC624}" sibTransId="{B629D0DB-E71F-400B-9402-14675D2F64BE}"/>
    <dgm:cxn modelId="{688A13FE-11B1-4312-8950-15DCD7779588}" srcId="{44942310-7739-40AD-BB84-B98A4997CD8A}" destId="{85C91602-B59B-40C2-8EC2-020FE410A958}" srcOrd="0" destOrd="0" parTransId="{136368AF-0BF8-4AFE-9669-AE519EB444EE}" sibTransId="{F90536A7-5120-4B8C-9D69-8ABDE76EA018}"/>
    <dgm:cxn modelId="{2D5DA5FE-93D5-44C2-95D1-0D6B52376CCA}" srcId="{44942310-7739-40AD-BB84-B98A4997CD8A}" destId="{2EBDD1A1-CAFB-415D-986C-2F3F1ECC4734}" srcOrd="2" destOrd="0" parTransId="{BC874C35-7C46-439C-8982-59E443EBA72B}" sibTransId="{D713E0BD-2F3E-449C-9A99-C85CECD2D61A}"/>
    <dgm:cxn modelId="{BB5DB9BC-97BA-4DB2-A2B7-0088309F4541}" type="presOf" srcId="{2EBDD1A1-CAFB-415D-986C-2F3F1ECC4734}" destId="{A4EB26A8-4B65-407E-A1DE-DE1324E056C4}" srcOrd="0" destOrd="0" presId="urn:microsoft.com/office/officeart/2008/layout/VerticalCurvedList"/>
    <dgm:cxn modelId="{665E580A-D521-4F18-B744-EF3FD36832E4}" type="presOf" srcId="{85C91602-B59B-40C2-8EC2-020FE410A958}" destId="{51982F7A-BBA5-4998-B665-005FA2595728}" srcOrd="0" destOrd="0" presId="urn:microsoft.com/office/officeart/2008/layout/VerticalCurvedList"/>
    <dgm:cxn modelId="{1447EAD4-8FB9-4094-95A5-C1B16D83DCAF}" type="presOf" srcId="{F90536A7-5120-4B8C-9D69-8ABDE76EA018}" destId="{D7E70C72-8E7A-4039-85CA-6A6E1ABE857C}" srcOrd="0" destOrd="0" presId="urn:microsoft.com/office/officeart/2008/layout/VerticalCurvedList"/>
    <dgm:cxn modelId="{8EA29CEF-E068-487B-8916-E7FE968AE667}" type="presOf" srcId="{44942310-7739-40AD-BB84-B98A4997CD8A}" destId="{999F0960-7131-40DA-9194-EF25B3A98933}" srcOrd="0" destOrd="0" presId="urn:microsoft.com/office/officeart/2008/layout/VerticalCurvedList"/>
    <dgm:cxn modelId="{93A77F5A-A963-48DA-B2D6-B6E68CA648A3}" type="presParOf" srcId="{999F0960-7131-40DA-9194-EF25B3A98933}" destId="{6BEDA055-E905-4420-9838-9D1292039581}" srcOrd="0" destOrd="0" presId="urn:microsoft.com/office/officeart/2008/layout/VerticalCurvedList"/>
    <dgm:cxn modelId="{8F100966-6737-497B-82C5-C6584AFF3E06}" type="presParOf" srcId="{6BEDA055-E905-4420-9838-9D1292039581}" destId="{1AA47451-21CD-429F-B74D-9834B84941D2}" srcOrd="0" destOrd="0" presId="urn:microsoft.com/office/officeart/2008/layout/VerticalCurvedList"/>
    <dgm:cxn modelId="{24AA0C89-D37B-4C7C-AC7E-DE6B6BA5FE86}" type="presParOf" srcId="{1AA47451-21CD-429F-B74D-9834B84941D2}" destId="{38DACB54-4CF4-48E2-866E-00B84BB6E99A}" srcOrd="0" destOrd="0" presId="urn:microsoft.com/office/officeart/2008/layout/VerticalCurvedList"/>
    <dgm:cxn modelId="{39CB6FCC-0940-4346-AE7C-FB736DD9F0F0}" type="presParOf" srcId="{1AA47451-21CD-429F-B74D-9834B84941D2}" destId="{D7E70C72-8E7A-4039-85CA-6A6E1ABE857C}" srcOrd="1" destOrd="0" presId="urn:microsoft.com/office/officeart/2008/layout/VerticalCurvedList"/>
    <dgm:cxn modelId="{F3761752-D201-4E60-93EC-D37240880D0E}" type="presParOf" srcId="{1AA47451-21CD-429F-B74D-9834B84941D2}" destId="{93EE940D-1743-4B71-A06F-6F872D75F364}" srcOrd="2" destOrd="0" presId="urn:microsoft.com/office/officeart/2008/layout/VerticalCurvedList"/>
    <dgm:cxn modelId="{F6F22528-AEAF-4E4F-83B2-CEA7E9333EDD}" type="presParOf" srcId="{1AA47451-21CD-429F-B74D-9834B84941D2}" destId="{B1CB8785-96AA-499F-8B93-B739B5BB1EB1}" srcOrd="3" destOrd="0" presId="urn:microsoft.com/office/officeart/2008/layout/VerticalCurvedList"/>
    <dgm:cxn modelId="{7B51138C-4826-4B9E-B305-BD51D2696C9C}" type="presParOf" srcId="{6BEDA055-E905-4420-9838-9D1292039581}" destId="{51982F7A-BBA5-4998-B665-005FA2595728}" srcOrd="1" destOrd="0" presId="urn:microsoft.com/office/officeart/2008/layout/VerticalCurvedList"/>
    <dgm:cxn modelId="{CA7EA921-BA71-4DD8-822E-D3FAD14E48CE}" type="presParOf" srcId="{6BEDA055-E905-4420-9838-9D1292039581}" destId="{F2A39BB3-3A6B-4C1D-BFCB-9C8820D4A173}" srcOrd="2" destOrd="0" presId="urn:microsoft.com/office/officeart/2008/layout/VerticalCurvedList"/>
    <dgm:cxn modelId="{18F47A76-E8D1-45E7-8135-39DEF9E30BF8}" type="presParOf" srcId="{F2A39BB3-3A6B-4C1D-BFCB-9C8820D4A173}" destId="{DA2DFBBE-5863-45AB-8CCA-2A42AEE1B8F9}" srcOrd="0" destOrd="0" presId="urn:microsoft.com/office/officeart/2008/layout/VerticalCurvedList"/>
    <dgm:cxn modelId="{175B1866-13AB-4685-B8E2-480BBBBAF51C}" type="presParOf" srcId="{6BEDA055-E905-4420-9838-9D1292039581}" destId="{65EC9B66-628D-4FFB-8F64-CDCB4A42DF08}" srcOrd="3" destOrd="0" presId="urn:microsoft.com/office/officeart/2008/layout/VerticalCurvedList"/>
    <dgm:cxn modelId="{375DE253-AA8E-4EE2-88B3-133E5B26873C}" type="presParOf" srcId="{6BEDA055-E905-4420-9838-9D1292039581}" destId="{ED94A379-2EFC-4401-A342-DC6FF97E8C58}" srcOrd="4" destOrd="0" presId="urn:microsoft.com/office/officeart/2008/layout/VerticalCurvedList"/>
    <dgm:cxn modelId="{B4585417-D95D-4022-9BEB-141D6AA4D178}" type="presParOf" srcId="{ED94A379-2EFC-4401-A342-DC6FF97E8C58}" destId="{947115AA-E989-40AE-97CF-0E22236FED7C}" srcOrd="0" destOrd="0" presId="urn:microsoft.com/office/officeart/2008/layout/VerticalCurvedList"/>
    <dgm:cxn modelId="{AA6D508B-5A31-4225-80DE-599CA1A3A87E}" type="presParOf" srcId="{6BEDA055-E905-4420-9838-9D1292039581}" destId="{A4EB26A8-4B65-407E-A1DE-DE1324E056C4}" srcOrd="5" destOrd="0" presId="urn:microsoft.com/office/officeart/2008/layout/VerticalCurvedList"/>
    <dgm:cxn modelId="{B4379243-FD45-4590-A971-4512CD859815}" type="presParOf" srcId="{6BEDA055-E905-4420-9838-9D1292039581}" destId="{9CA447E6-ED31-495C-9D83-71F6E8DBE43A}" srcOrd="6" destOrd="0" presId="urn:microsoft.com/office/officeart/2008/layout/VerticalCurvedList"/>
    <dgm:cxn modelId="{E6E2D566-1B5C-4258-A9E6-6ABF3372FA7B}" type="presParOf" srcId="{9CA447E6-ED31-495C-9D83-71F6E8DBE43A}" destId="{85C88394-C3E4-4945-8FAD-F6081923E382}" srcOrd="0" destOrd="0" presId="urn:microsoft.com/office/officeart/2008/layout/VerticalCurvedList"/>
    <dgm:cxn modelId="{A03E1D8F-B5AE-4C5A-9096-89C39A956216}" type="presParOf" srcId="{6BEDA055-E905-4420-9838-9D1292039581}" destId="{3552970D-6E99-44F1-899A-B37234F37EFF}" srcOrd="7" destOrd="0" presId="urn:microsoft.com/office/officeart/2008/layout/VerticalCurvedList"/>
    <dgm:cxn modelId="{3F0EB887-ED38-463A-97B9-341AF689A9EE}" type="presParOf" srcId="{6BEDA055-E905-4420-9838-9D1292039581}" destId="{3AEAF46A-58E4-42AD-8550-57B5C0C25F99}" srcOrd="8" destOrd="0" presId="urn:microsoft.com/office/officeart/2008/layout/VerticalCurvedList"/>
    <dgm:cxn modelId="{5F89A784-8CAF-4249-A6E7-6C2DC54591A6}" type="presParOf" srcId="{3AEAF46A-58E4-42AD-8550-57B5C0C25F99}" destId="{EAC95193-B67F-4520-9910-0A4E17F184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C5CC6-A88C-4476-BB9B-46CAB5732A91}"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s-ES"/>
        </a:p>
      </dgm:t>
    </dgm:pt>
    <dgm:pt modelId="{1611F1FB-3695-4D14-8493-D9FF213EE992}">
      <dgm:prSet phldrT="[Texto]" custT="1"/>
      <dgm:spPr/>
      <dgm:t>
        <a:bodyPr/>
        <a:lstStyle/>
        <a:p>
          <a:pPr>
            <a:lnSpc>
              <a:spcPct val="150000"/>
            </a:lnSpc>
          </a:pPr>
          <a:r>
            <a:rPr lang="es-ES" sz="1400" b="1" dirty="0" smtClean="0">
              <a:latin typeface="Calibri "/>
              <a:cs typeface="Times New Roman" panose="02020603050405020304" pitchFamily="18" charset="0"/>
            </a:rPr>
            <a:t>Peso en biomasa de truchas por estanque:</a:t>
          </a:r>
          <a:r>
            <a:rPr lang="es-ES" sz="1400" i="1" dirty="0" smtClean="0">
              <a:latin typeface="Calibri "/>
              <a:cs typeface="Times New Roman" panose="02020603050405020304" pitchFamily="18" charset="0"/>
            </a:rPr>
            <a:t> </a:t>
          </a:r>
          <a:r>
            <a:rPr lang="es-ES" sz="1400" dirty="0" smtClean="0">
              <a:latin typeface="Calibri "/>
              <a:cs typeface="Times New Roman" panose="02020603050405020304" pitchFamily="18" charset="0"/>
            </a:rPr>
            <a:t> </a:t>
          </a:r>
          <a:endParaRPr lang="es-ES" sz="1400" dirty="0">
            <a:latin typeface="Calibri "/>
            <a:cs typeface="Times New Roman" panose="02020603050405020304" pitchFamily="18" charset="0"/>
          </a:endParaRPr>
        </a:p>
      </dgm:t>
    </dgm:pt>
    <dgm:pt modelId="{CAB35473-C545-4FB6-A443-AF5FCC8DC611}" type="parTrans" cxnId="{C98A6175-C1A8-4726-9728-BBC7AEEFD231}">
      <dgm:prSet/>
      <dgm:spPr/>
      <dgm:t>
        <a:bodyPr/>
        <a:lstStyle/>
        <a:p>
          <a:pPr>
            <a:lnSpc>
              <a:spcPct val="150000"/>
            </a:lnSpc>
          </a:pPr>
          <a:endParaRPr lang="es-ES" sz="1400">
            <a:latin typeface="Calibri "/>
            <a:cs typeface="Times New Roman" panose="02020603050405020304" pitchFamily="18" charset="0"/>
          </a:endParaRPr>
        </a:p>
      </dgm:t>
    </dgm:pt>
    <dgm:pt modelId="{18BDFE5E-BA42-4A42-9C4D-DB13132F35F0}" type="sibTrans" cxnId="{C98A6175-C1A8-4726-9728-BBC7AEEFD231}">
      <dgm:prSet/>
      <dgm:spPr/>
      <dgm:t>
        <a:bodyPr/>
        <a:lstStyle/>
        <a:p>
          <a:pPr>
            <a:lnSpc>
              <a:spcPct val="150000"/>
            </a:lnSpc>
          </a:pPr>
          <a:endParaRPr lang="es-ES" sz="1400">
            <a:latin typeface="Calibri "/>
            <a:cs typeface="Times New Roman" panose="02020603050405020304" pitchFamily="18" charset="0"/>
          </a:endParaRPr>
        </a:p>
      </dgm:t>
    </dgm:pt>
    <dgm:pt modelId="{15D530DC-C0F9-47CD-B947-42C54EF0F703}">
      <dgm:prSet phldrT="[Texto]" custT="1"/>
      <dgm:spPr/>
      <dgm:t>
        <a:bodyPr/>
        <a:lstStyle/>
        <a:p>
          <a:pPr>
            <a:lnSpc>
              <a:spcPct val="150000"/>
            </a:lnSpc>
          </a:pPr>
          <a:r>
            <a:rPr lang="es-ES" sz="1400" b="1" dirty="0" smtClean="0">
              <a:latin typeface="Calibri "/>
              <a:cs typeface="Times New Roman" panose="02020603050405020304" pitchFamily="18" charset="0"/>
            </a:rPr>
            <a:t>Cantidad de balanceado consumido: </a:t>
          </a:r>
          <a:endParaRPr lang="es-ES" sz="1400" dirty="0">
            <a:latin typeface="Calibri "/>
            <a:cs typeface="Times New Roman" panose="02020603050405020304" pitchFamily="18" charset="0"/>
          </a:endParaRPr>
        </a:p>
      </dgm:t>
    </dgm:pt>
    <dgm:pt modelId="{9239875E-B6EA-4E21-8563-CCEFAE4E15C6}" type="parTrans" cxnId="{DB753B01-B962-409E-9FE8-DC32C9C5AF4F}">
      <dgm:prSet/>
      <dgm:spPr/>
      <dgm:t>
        <a:bodyPr/>
        <a:lstStyle/>
        <a:p>
          <a:pPr>
            <a:lnSpc>
              <a:spcPct val="150000"/>
            </a:lnSpc>
          </a:pPr>
          <a:endParaRPr lang="es-ES" sz="1400">
            <a:latin typeface="Calibri "/>
            <a:cs typeface="Times New Roman" panose="02020603050405020304" pitchFamily="18" charset="0"/>
          </a:endParaRPr>
        </a:p>
      </dgm:t>
    </dgm:pt>
    <dgm:pt modelId="{B9C10851-A029-4334-8198-A13AA0A60625}" type="sibTrans" cxnId="{DB753B01-B962-409E-9FE8-DC32C9C5AF4F}">
      <dgm:prSet/>
      <dgm:spPr/>
      <dgm:t>
        <a:bodyPr/>
        <a:lstStyle/>
        <a:p>
          <a:pPr>
            <a:lnSpc>
              <a:spcPct val="150000"/>
            </a:lnSpc>
          </a:pPr>
          <a:endParaRPr lang="es-ES" sz="1400">
            <a:latin typeface="Calibri "/>
            <a:cs typeface="Times New Roman" panose="02020603050405020304" pitchFamily="18" charset="0"/>
          </a:endParaRPr>
        </a:p>
      </dgm:t>
    </dgm:pt>
    <dgm:pt modelId="{81BD3A36-D51C-4EB1-AD8C-AD3D6EDE47CB}">
      <dgm:prSet phldrT="[Texto]" custT="1"/>
      <dgm:spPr/>
      <dgm:t>
        <a:bodyPr/>
        <a:lstStyle/>
        <a:p>
          <a:pPr>
            <a:lnSpc>
              <a:spcPct val="150000"/>
            </a:lnSpc>
          </a:pPr>
          <a:endParaRPr lang="es-ES" sz="1400" dirty="0">
            <a:latin typeface="Calibri "/>
            <a:cs typeface="Times New Roman" panose="02020603050405020304" pitchFamily="18" charset="0"/>
          </a:endParaRPr>
        </a:p>
      </dgm:t>
    </dgm:pt>
    <dgm:pt modelId="{23450048-8F8B-470D-92B8-2A29B2A01876}" type="parTrans" cxnId="{485A1557-5A9C-44E2-92B4-B5BD4B3F1B14}">
      <dgm:prSet/>
      <dgm:spPr/>
      <dgm:t>
        <a:bodyPr/>
        <a:lstStyle/>
        <a:p>
          <a:pPr>
            <a:lnSpc>
              <a:spcPct val="150000"/>
            </a:lnSpc>
          </a:pPr>
          <a:endParaRPr lang="es-ES" sz="1400">
            <a:latin typeface="Calibri "/>
            <a:cs typeface="Times New Roman" panose="02020603050405020304" pitchFamily="18" charset="0"/>
          </a:endParaRPr>
        </a:p>
      </dgm:t>
    </dgm:pt>
    <dgm:pt modelId="{799CCFE2-EC49-47C2-81F5-C37E6DE62405}" type="sibTrans" cxnId="{485A1557-5A9C-44E2-92B4-B5BD4B3F1B14}">
      <dgm:prSet/>
      <dgm:spPr/>
      <dgm:t>
        <a:bodyPr/>
        <a:lstStyle/>
        <a:p>
          <a:pPr>
            <a:lnSpc>
              <a:spcPct val="150000"/>
            </a:lnSpc>
          </a:pPr>
          <a:endParaRPr lang="es-ES" sz="1400">
            <a:latin typeface="Calibri "/>
            <a:cs typeface="Times New Roman" panose="02020603050405020304" pitchFamily="18" charset="0"/>
          </a:endParaRPr>
        </a:p>
      </dgm:t>
    </dgm:pt>
    <mc:AlternateContent xmlns:mc="http://schemas.openxmlformats.org/markup-compatibility/2006" xmlns:a14="http://schemas.microsoft.com/office/drawing/2010/main">
      <mc:Choice Requires="a14">
        <dgm:pt modelId="{8B51D4ED-70D2-4D0C-9A17-ECD768D79048}">
          <dgm:prSet phldrT="[Texto]" custT="1"/>
          <dgm:spPr/>
          <dgm:t>
            <a:bodyPr/>
            <a:lstStyle/>
            <a:p>
              <a:pPr>
                <a:lnSpc>
                  <a:spcPct val="150000"/>
                </a:lnSpc>
              </a:pPr>
              <a14:m>
                <m:oMathPara xmlns:m="http://schemas.openxmlformats.org/officeDocument/2006/math">
                  <m:oMathParaPr>
                    <m:jc m:val="centerGroup"/>
                  </m:oMathParaPr>
                  <m:oMath xmlns:m="http://schemas.openxmlformats.org/officeDocument/2006/math">
                    <m:r>
                      <a:rPr lang="es-EC" sz="1400" i="1" smtClean="0">
                        <a:latin typeface="Cambria Math"/>
                      </a:rPr>
                      <m:t>𝑛</m:t>
                    </m:r>
                    <m:r>
                      <a:rPr lang="es-EC" sz="1400" i="1" smtClean="0">
                        <a:latin typeface="Cambria Math"/>
                      </a:rPr>
                      <m:t>=2∗</m:t>
                    </m:r>
                    <m:rad>
                      <m:radPr>
                        <m:degHide m:val="on"/>
                        <m:ctrlPr>
                          <a:rPr lang="es-ES" sz="1400" i="1">
                            <a:latin typeface="Cambria Math"/>
                          </a:rPr>
                        </m:ctrlPr>
                      </m:radPr>
                      <m:deg/>
                      <m:e>
                        <m:r>
                          <a:rPr lang="es-EC" sz="1400" i="1">
                            <a:latin typeface="Cambria Math"/>
                          </a:rPr>
                          <m:t>𝑝𝑜𝑏𝑙𝑎𝑐𝑖</m:t>
                        </m:r>
                        <m:r>
                          <a:rPr lang="es-EC" sz="1400" i="1">
                            <a:latin typeface="Cambria Math"/>
                          </a:rPr>
                          <m:t>ó</m:t>
                        </m:r>
                        <m:r>
                          <a:rPr lang="es-EC" sz="1400" i="1">
                            <a:latin typeface="Cambria Math"/>
                          </a:rPr>
                          <m:t>𝑛</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𝑡𝑟𝑢𝑐h𝑎𝑠</m:t>
                        </m:r>
                        <m:r>
                          <a:rPr lang="es-EC" sz="1400" i="1">
                            <a:latin typeface="Cambria Math"/>
                          </a:rPr>
                          <m:t> </m:t>
                        </m:r>
                        <m:r>
                          <a:rPr lang="es-EC" sz="1400" i="1">
                            <a:latin typeface="Cambria Math"/>
                          </a:rPr>
                          <m:t>𝑒𝑛</m:t>
                        </m:r>
                        <m:r>
                          <a:rPr lang="es-EC" sz="1400" i="1">
                            <a:latin typeface="Cambria Math"/>
                          </a:rPr>
                          <m:t> </m:t>
                        </m:r>
                        <m:r>
                          <a:rPr lang="es-EC" sz="1400" i="1">
                            <a:latin typeface="Cambria Math"/>
                          </a:rPr>
                          <m:t>𝑐𝑎𝑑𝑎</m:t>
                        </m:r>
                        <m:r>
                          <a:rPr lang="es-EC" sz="1400" i="1">
                            <a:latin typeface="Cambria Math"/>
                          </a:rPr>
                          <m:t> </m:t>
                        </m:r>
                        <m:r>
                          <a:rPr lang="es-EC" sz="1400" i="1">
                            <a:latin typeface="Cambria Math"/>
                          </a:rPr>
                          <m:t>𝑝𝑖𝑠𝑐𝑖𝑛𝑎</m:t>
                        </m:r>
                      </m:e>
                    </m:rad>
                  </m:oMath>
                </m:oMathPara>
              </a14:m>
              <a:endParaRPr lang="es-ES" sz="1400" dirty="0">
                <a:latin typeface="Calibri "/>
                <a:cs typeface="Times New Roman" panose="02020603050405020304" pitchFamily="18" charset="0"/>
              </a:endParaRPr>
            </a:p>
          </dgm:t>
        </dgm:pt>
      </mc:Choice>
      <mc:Fallback xmlns="">
        <dgm:pt modelId="{8B51D4ED-70D2-4D0C-9A17-ECD768D79048}">
          <dgm:prSet phldrT="[Texto]" custT="1"/>
          <dgm:spPr/>
          <dgm:t>
            <a:bodyPr/>
            <a:lstStyle/>
            <a:p>
              <a:pPr>
                <a:lnSpc>
                  <a:spcPct val="150000"/>
                </a:lnSpc>
              </a:pPr>
              <a:r>
                <a:rPr lang="es-EC" sz="1400" i="0" smtClean="0">
                  <a:latin typeface="Calibri "/>
                </a:rPr>
                <a:t>𝑛=2∗</a:t>
              </a:r>
              <a:r>
                <a:rPr lang="es-ES" sz="1400" i="0">
                  <a:latin typeface="Calibri "/>
                </a:rPr>
                <a:t>√(</a:t>
              </a:r>
              <a:r>
                <a:rPr lang="es-EC" sz="1400" i="0">
                  <a:latin typeface="Calibri "/>
                </a:rPr>
                <a:t>𝑝𝑜𝑏𝑙𝑎𝑐𝑖ó𝑛 𝑑𝑒 𝑡𝑟𝑢𝑐ℎ𝑎𝑠 𝑒𝑛 𝑐𝑎𝑑𝑎 𝑝𝑖𝑠𝑐𝑖𝑛𝑎</a:t>
              </a:r>
              <a:r>
                <a:rPr lang="es-ES" sz="1400" i="0">
                  <a:latin typeface="Calibri "/>
                </a:rPr>
                <a:t>)</a:t>
              </a:r>
              <a:endParaRPr lang="es-ES" sz="1400" dirty="0">
                <a:latin typeface="Calibri "/>
                <a:cs typeface="Times New Roman" panose="02020603050405020304" pitchFamily="18" charset="0"/>
              </a:endParaRPr>
            </a:p>
          </dgm:t>
        </dgm:pt>
      </mc:Fallback>
    </mc:AlternateContent>
    <dgm:pt modelId="{B38A8E34-AB43-4413-A9A2-E9A87A0F5098}" type="parTrans" cxnId="{99EA8F61-D0B9-41E1-936A-3357D881AAED}">
      <dgm:prSet/>
      <dgm:spPr/>
      <dgm:t>
        <a:bodyPr/>
        <a:lstStyle/>
        <a:p>
          <a:pPr>
            <a:lnSpc>
              <a:spcPct val="150000"/>
            </a:lnSpc>
          </a:pPr>
          <a:endParaRPr lang="es-ES" sz="1400">
            <a:latin typeface="Calibri "/>
            <a:cs typeface="Times New Roman" panose="02020603050405020304" pitchFamily="18" charset="0"/>
          </a:endParaRPr>
        </a:p>
      </dgm:t>
    </dgm:pt>
    <dgm:pt modelId="{B7610263-B32E-4478-9953-094313208721}" type="sibTrans" cxnId="{99EA8F61-D0B9-41E1-936A-3357D881AAED}">
      <dgm:prSet/>
      <dgm:spPr/>
      <dgm:t>
        <a:bodyPr/>
        <a:lstStyle/>
        <a:p>
          <a:pPr>
            <a:lnSpc>
              <a:spcPct val="150000"/>
            </a:lnSpc>
          </a:pPr>
          <a:endParaRPr lang="es-ES" sz="1400">
            <a:latin typeface="Calibri "/>
            <a:cs typeface="Times New Roman" panose="02020603050405020304" pitchFamily="18" charset="0"/>
          </a:endParaRPr>
        </a:p>
      </dgm:t>
    </dgm:pt>
    <dgm:pt modelId="{395787EE-ACD5-4E3F-B400-C78F688AAE5A}" type="pres">
      <dgm:prSet presAssocID="{A79C5CC6-A88C-4476-BB9B-46CAB5732A91}" presName="linear" presStyleCnt="0">
        <dgm:presLayoutVars>
          <dgm:animLvl val="lvl"/>
          <dgm:resizeHandles val="exact"/>
        </dgm:presLayoutVars>
      </dgm:prSet>
      <dgm:spPr/>
      <dgm:t>
        <a:bodyPr/>
        <a:lstStyle/>
        <a:p>
          <a:endParaRPr lang="es-CO"/>
        </a:p>
      </dgm:t>
    </dgm:pt>
    <dgm:pt modelId="{CDB51726-56B3-471E-8731-07F979B73557}" type="pres">
      <dgm:prSet presAssocID="{1611F1FB-3695-4D14-8493-D9FF213EE992}" presName="parentText" presStyleLbl="node1" presStyleIdx="0" presStyleCnt="2" custLinFactNeighborX="937" custLinFactNeighborY="-87131">
        <dgm:presLayoutVars>
          <dgm:chMax val="0"/>
          <dgm:bulletEnabled val="1"/>
        </dgm:presLayoutVars>
      </dgm:prSet>
      <dgm:spPr/>
      <dgm:t>
        <a:bodyPr/>
        <a:lstStyle/>
        <a:p>
          <a:endParaRPr lang="es-ES"/>
        </a:p>
      </dgm:t>
    </dgm:pt>
    <dgm:pt modelId="{3793909E-A48A-413E-BC68-6DF5BA720E66}" type="pres">
      <dgm:prSet presAssocID="{1611F1FB-3695-4D14-8493-D9FF213EE992}" presName="childText" presStyleLbl="revTx" presStyleIdx="0" presStyleCnt="1" custLinFactNeighborX="937" custLinFactNeighborY="-71370">
        <dgm:presLayoutVars>
          <dgm:bulletEnabled val="1"/>
        </dgm:presLayoutVars>
      </dgm:prSet>
      <dgm:spPr/>
      <dgm:t>
        <a:bodyPr/>
        <a:lstStyle/>
        <a:p>
          <a:endParaRPr lang="es-ES"/>
        </a:p>
      </dgm:t>
    </dgm:pt>
    <dgm:pt modelId="{801EF59F-A460-4324-A881-EE6E61525235}" type="pres">
      <dgm:prSet presAssocID="{15D530DC-C0F9-47CD-B947-42C54EF0F703}" presName="parentText" presStyleLbl="node1" presStyleIdx="1" presStyleCnt="2" custLinFactNeighborX="-2843" custLinFactNeighborY="-74849">
        <dgm:presLayoutVars>
          <dgm:chMax val="0"/>
          <dgm:bulletEnabled val="1"/>
        </dgm:presLayoutVars>
      </dgm:prSet>
      <dgm:spPr/>
      <dgm:t>
        <a:bodyPr/>
        <a:lstStyle/>
        <a:p>
          <a:endParaRPr lang="es-ES"/>
        </a:p>
      </dgm:t>
    </dgm:pt>
  </dgm:ptLst>
  <dgm:cxnLst>
    <dgm:cxn modelId="{899D4501-7DEC-4141-95FE-6DD9FBBB1148}" type="presOf" srcId="{15D530DC-C0F9-47CD-B947-42C54EF0F703}" destId="{801EF59F-A460-4324-A881-EE6E61525235}" srcOrd="0" destOrd="0" presId="urn:microsoft.com/office/officeart/2005/8/layout/vList2"/>
    <dgm:cxn modelId="{C98A6175-C1A8-4726-9728-BBC7AEEFD231}" srcId="{A79C5CC6-A88C-4476-BB9B-46CAB5732A91}" destId="{1611F1FB-3695-4D14-8493-D9FF213EE992}" srcOrd="0" destOrd="0" parTransId="{CAB35473-C545-4FB6-A443-AF5FCC8DC611}" sibTransId="{18BDFE5E-BA42-4A42-9C4D-DB13132F35F0}"/>
    <dgm:cxn modelId="{99EA8F61-D0B9-41E1-936A-3357D881AAED}" srcId="{1611F1FB-3695-4D14-8493-D9FF213EE992}" destId="{8B51D4ED-70D2-4D0C-9A17-ECD768D79048}" srcOrd="1" destOrd="0" parTransId="{B38A8E34-AB43-4413-A9A2-E9A87A0F5098}" sibTransId="{B7610263-B32E-4478-9953-094313208721}"/>
    <dgm:cxn modelId="{BE8A60F4-8A31-4640-A1C9-60DC358C3BF4}" type="presOf" srcId="{81BD3A36-D51C-4EB1-AD8C-AD3D6EDE47CB}" destId="{3793909E-A48A-413E-BC68-6DF5BA720E66}" srcOrd="0" destOrd="0" presId="urn:microsoft.com/office/officeart/2005/8/layout/vList2"/>
    <dgm:cxn modelId="{485A1557-5A9C-44E2-92B4-B5BD4B3F1B14}" srcId="{1611F1FB-3695-4D14-8493-D9FF213EE992}" destId="{81BD3A36-D51C-4EB1-AD8C-AD3D6EDE47CB}" srcOrd="0" destOrd="0" parTransId="{23450048-8F8B-470D-92B8-2A29B2A01876}" sibTransId="{799CCFE2-EC49-47C2-81F5-C37E6DE62405}"/>
    <dgm:cxn modelId="{DB753B01-B962-409E-9FE8-DC32C9C5AF4F}" srcId="{A79C5CC6-A88C-4476-BB9B-46CAB5732A91}" destId="{15D530DC-C0F9-47CD-B947-42C54EF0F703}" srcOrd="1" destOrd="0" parTransId="{9239875E-B6EA-4E21-8563-CCEFAE4E15C6}" sibTransId="{B9C10851-A029-4334-8198-A13AA0A60625}"/>
    <dgm:cxn modelId="{B7523B50-7A05-42A6-9827-CEFF5215FA8A}" type="presOf" srcId="{A79C5CC6-A88C-4476-BB9B-46CAB5732A91}" destId="{395787EE-ACD5-4E3F-B400-C78F688AAE5A}" srcOrd="0" destOrd="0" presId="urn:microsoft.com/office/officeart/2005/8/layout/vList2"/>
    <dgm:cxn modelId="{BEC89A90-EAF9-4101-A0F0-ED9F6938EA04}" type="presOf" srcId="{1611F1FB-3695-4D14-8493-D9FF213EE992}" destId="{CDB51726-56B3-471E-8731-07F979B73557}" srcOrd="0" destOrd="0" presId="urn:microsoft.com/office/officeart/2005/8/layout/vList2"/>
    <dgm:cxn modelId="{D934CD92-2AB8-432E-81E9-E664571F28AB}" type="presOf" srcId="{8B51D4ED-70D2-4D0C-9A17-ECD768D79048}" destId="{3793909E-A48A-413E-BC68-6DF5BA720E66}" srcOrd="0" destOrd="1" presId="urn:microsoft.com/office/officeart/2005/8/layout/vList2"/>
    <dgm:cxn modelId="{0B8114D8-D596-42DA-BA87-CA807735A36E}" type="presParOf" srcId="{395787EE-ACD5-4E3F-B400-C78F688AAE5A}" destId="{CDB51726-56B3-471E-8731-07F979B73557}" srcOrd="0" destOrd="0" presId="urn:microsoft.com/office/officeart/2005/8/layout/vList2"/>
    <dgm:cxn modelId="{D16FFB16-B80C-483B-B8E9-B19EB740D22D}" type="presParOf" srcId="{395787EE-ACD5-4E3F-B400-C78F688AAE5A}" destId="{3793909E-A48A-413E-BC68-6DF5BA720E66}" srcOrd="1" destOrd="0" presId="urn:microsoft.com/office/officeart/2005/8/layout/vList2"/>
    <dgm:cxn modelId="{5DD0B5F7-D584-4E58-BD66-7E210308DAC8}" type="presParOf" srcId="{395787EE-ACD5-4E3F-B400-C78F688AAE5A}" destId="{801EF59F-A460-4324-A881-EE6E615252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9C5CC6-A88C-4476-BB9B-46CAB5732A91}"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s-ES"/>
        </a:p>
      </dgm:t>
    </dgm:pt>
    <dgm:pt modelId="{1611F1FB-3695-4D14-8493-D9FF213EE992}">
      <dgm:prSet phldrT="[Texto]" custT="1"/>
      <dgm:spPr/>
      <dgm:t>
        <a:bodyPr/>
        <a:lstStyle/>
        <a:p>
          <a:pPr>
            <a:lnSpc>
              <a:spcPct val="150000"/>
            </a:lnSpc>
          </a:pPr>
          <a:r>
            <a:rPr lang="es-ES" sz="1400" b="1" dirty="0" smtClean="0">
              <a:latin typeface="Calibri "/>
              <a:cs typeface="Times New Roman" panose="02020603050405020304" pitchFamily="18" charset="0"/>
            </a:rPr>
            <a:t>Peso en biomasa de truchas por estanque:</a:t>
          </a:r>
          <a:r>
            <a:rPr lang="es-ES" sz="1400" i="1" dirty="0" smtClean="0">
              <a:latin typeface="Calibri "/>
              <a:cs typeface="Times New Roman" panose="02020603050405020304" pitchFamily="18" charset="0"/>
            </a:rPr>
            <a:t> </a:t>
          </a:r>
          <a:r>
            <a:rPr lang="es-ES" sz="1400" dirty="0" smtClean="0">
              <a:latin typeface="Calibri "/>
              <a:cs typeface="Times New Roman" panose="02020603050405020304" pitchFamily="18" charset="0"/>
            </a:rPr>
            <a:t> </a:t>
          </a:r>
          <a:endParaRPr lang="es-ES" sz="1400" dirty="0">
            <a:latin typeface="Calibri "/>
            <a:cs typeface="Times New Roman" panose="02020603050405020304" pitchFamily="18" charset="0"/>
          </a:endParaRPr>
        </a:p>
      </dgm:t>
    </dgm:pt>
    <dgm:pt modelId="{CAB35473-C545-4FB6-A443-AF5FCC8DC611}" type="parTrans" cxnId="{C98A6175-C1A8-4726-9728-BBC7AEEFD231}">
      <dgm:prSet/>
      <dgm:spPr/>
      <dgm:t>
        <a:bodyPr/>
        <a:lstStyle/>
        <a:p>
          <a:pPr>
            <a:lnSpc>
              <a:spcPct val="150000"/>
            </a:lnSpc>
          </a:pPr>
          <a:endParaRPr lang="es-ES" sz="1400">
            <a:latin typeface="Calibri "/>
            <a:cs typeface="Times New Roman" panose="02020603050405020304" pitchFamily="18" charset="0"/>
          </a:endParaRPr>
        </a:p>
      </dgm:t>
    </dgm:pt>
    <dgm:pt modelId="{18BDFE5E-BA42-4A42-9C4D-DB13132F35F0}" type="sibTrans" cxnId="{C98A6175-C1A8-4726-9728-BBC7AEEFD231}">
      <dgm:prSet/>
      <dgm:spPr/>
      <dgm:t>
        <a:bodyPr/>
        <a:lstStyle/>
        <a:p>
          <a:pPr>
            <a:lnSpc>
              <a:spcPct val="150000"/>
            </a:lnSpc>
          </a:pPr>
          <a:endParaRPr lang="es-ES" sz="1400">
            <a:latin typeface="Calibri "/>
            <a:cs typeface="Times New Roman" panose="02020603050405020304" pitchFamily="18" charset="0"/>
          </a:endParaRPr>
        </a:p>
      </dgm:t>
    </dgm:pt>
    <dgm:pt modelId="{15D530DC-C0F9-47CD-B947-42C54EF0F703}">
      <dgm:prSet phldrT="[Texto]" custT="1"/>
      <dgm:spPr/>
      <dgm:t>
        <a:bodyPr/>
        <a:lstStyle/>
        <a:p>
          <a:pPr>
            <a:lnSpc>
              <a:spcPct val="150000"/>
            </a:lnSpc>
          </a:pPr>
          <a:r>
            <a:rPr lang="es-ES" sz="1400" b="1" dirty="0" smtClean="0">
              <a:latin typeface="Calibri "/>
              <a:cs typeface="Times New Roman" panose="02020603050405020304" pitchFamily="18" charset="0"/>
            </a:rPr>
            <a:t>Cantidad de balanceado consumido: </a:t>
          </a:r>
          <a:endParaRPr lang="es-ES" sz="1400" dirty="0">
            <a:latin typeface="Calibri "/>
            <a:cs typeface="Times New Roman" panose="02020603050405020304" pitchFamily="18" charset="0"/>
          </a:endParaRPr>
        </a:p>
      </dgm:t>
    </dgm:pt>
    <dgm:pt modelId="{9239875E-B6EA-4E21-8563-CCEFAE4E15C6}" type="parTrans" cxnId="{DB753B01-B962-409E-9FE8-DC32C9C5AF4F}">
      <dgm:prSet/>
      <dgm:spPr/>
      <dgm:t>
        <a:bodyPr/>
        <a:lstStyle/>
        <a:p>
          <a:pPr>
            <a:lnSpc>
              <a:spcPct val="150000"/>
            </a:lnSpc>
          </a:pPr>
          <a:endParaRPr lang="es-ES" sz="1400">
            <a:latin typeface="Calibri "/>
            <a:cs typeface="Times New Roman" panose="02020603050405020304" pitchFamily="18" charset="0"/>
          </a:endParaRPr>
        </a:p>
      </dgm:t>
    </dgm:pt>
    <dgm:pt modelId="{B9C10851-A029-4334-8198-A13AA0A60625}" type="sibTrans" cxnId="{DB753B01-B962-409E-9FE8-DC32C9C5AF4F}">
      <dgm:prSet/>
      <dgm:spPr/>
      <dgm:t>
        <a:bodyPr/>
        <a:lstStyle/>
        <a:p>
          <a:pPr>
            <a:lnSpc>
              <a:spcPct val="150000"/>
            </a:lnSpc>
          </a:pPr>
          <a:endParaRPr lang="es-ES" sz="1400">
            <a:latin typeface="Calibri "/>
            <a:cs typeface="Times New Roman" panose="02020603050405020304" pitchFamily="18" charset="0"/>
          </a:endParaRPr>
        </a:p>
      </dgm:t>
    </dgm:pt>
    <dgm:pt modelId="{81BD3A36-D51C-4EB1-AD8C-AD3D6EDE47CB}">
      <dgm:prSet phldrT="[Texto]" custT="1"/>
      <dgm:spPr>
        <a:blipFill rotWithShape="1">
          <a:blip xmlns:r="http://schemas.openxmlformats.org/officeDocument/2006/relationships" r:embed="rId1"/>
          <a:stretch>
            <a:fillRect/>
          </a:stretch>
        </a:blipFill>
      </dgm:spPr>
      <dgm:t>
        <a:bodyPr/>
        <a:lstStyle/>
        <a:p>
          <a:r>
            <a:rPr lang="es-CO">
              <a:noFill/>
            </a:rPr>
            <a:t> </a:t>
          </a:r>
        </a:p>
      </dgm:t>
    </dgm:pt>
    <dgm:pt modelId="{23450048-8F8B-470D-92B8-2A29B2A01876}" type="parTrans" cxnId="{485A1557-5A9C-44E2-92B4-B5BD4B3F1B14}">
      <dgm:prSet/>
      <dgm:spPr/>
      <dgm:t>
        <a:bodyPr/>
        <a:lstStyle/>
        <a:p>
          <a:pPr>
            <a:lnSpc>
              <a:spcPct val="150000"/>
            </a:lnSpc>
          </a:pPr>
          <a:endParaRPr lang="es-ES" sz="1400">
            <a:latin typeface="Calibri "/>
            <a:cs typeface="Times New Roman" panose="02020603050405020304" pitchFamily="18" charset="0"/>
          </a:endParaRPr>
        </a:p>
      </dgm:t>
    </dgm:pt>
    <dgm:pt modelId="{799CCFE2-EC49-47C2-81F5-C37E6DE62405}" type="sibTrans" cxnId="{485A1557-5A9C-44E2-92B4-B5BD4B3F1B14}">
      <dgm:prSet/>
      <dgm:spPr/>
      <dgm:t>
        <a:bodyPr/>
        <a:lstStyle/>
        <a:p>
          <a:pPr>
            <a:lnSpc>
              <a:spcPct val="150000"/>
            </a:lnSpc>
          </a:pPr>
          <a:endParaRPr lang="es-ES" sz="1400">
            <a:latin typeface="Calibri "/>
            <a:cs typeface="Times New Roman" panose="02020603050405020304" pitchFamily="18" charset="0"/>
          </a:endParaRPr>
        </a:p>
      </dgm:t>
    </dgm:pt>
    <dgm:pt modelId="{8B51D4ED-70D2-4D0C-9A17-ECD768D79048}">
      <dgm:prSet phldrT="[Texto]" custT="1"/>
      <dgm:spPr/>
      <dgm:t>
        <a:bodyPr/>
        <a:lstStyle/>
        <a:p>
          <a:r>
            <a:rPr lang="es-CO">
              <a:noFill/>
            </a:rPr>
            <a:t> </a:t>
          </a:r>
        </a:p>
      </dgm:t>
    </dgm:pt>
    <dgm:pt modelId="{B38A8E34-AB43-4413-A9A2-E9A87A0F5098}" type="parTrans" cxnId="{99EA8F61-D0B9-41E1-936A-3357D881AAED}">
      <dgm:prSet/>
      <dgm:spPr/>
      <dgm:t>
        <a:bodyPr/>
        <a:lstStyle/>
        <a:p>
          <a:pPr>
            <a:lnSpc>
              <a:spcPct val="150000"/>
            </a:lnSpc>
          </a:pPr>
          <a:endParaRPr lang="es-ES" sz="1400">
            <a:latin typeface="Calibri "/>
            <a:cs typeface="Times New Roman" panose="02020603050405020304" pitchFamily="18" charset="0"/>
          </a:endParaRPr>
        </a:p>
      </dgm:t>
    </dgm:pt>
    <dgm:pt modelId="{B7610263-B32E-4478-9953-094313208721}" type="sibTrans" cxnId="{99EA8F61-D0B9-41E1-936A-3357D881AAED}">
      <dgm:prSet/>
      <dgm:spPr/>
      <dgm:t>
        <a:bodyPr/>
        <a:lstStyle/>
        <a:p>
          <a:pPr>
            <a:lnSpc>
              <a:spcPct val="150000"/>
            </a:lnSpc>
          </a:pPr>
          <a:endParaRPr lang="es-ES" sz="1400">
            <a:latin typeface="Calibri "/>
            <a:cs typeface="Times New Roman" panose="02020603050405020304" pitchFamily="18" charset="0"/>
          </a:endParaRPr>
        </a:p>
      </dgm:t>
    </dgm:pt>
    <dgm:pt modelId="{395787EE-ACD5-4E3F-B400-C78F688AAE5A}" type="pres">
      <dgm:prSet presAssocID="{A79C5CC6-A88C-4476-BB9B-46CAB5732A91}" presName="linear" presStyleCnt="0">
        <dgm:presLayoutVars>
          <dgm:animLvl val="lvl"/>
          <dgm:resizeHandles val="exact"/>
        </dgm:presLayoutVars>
      </dgm:prSet>
      <dgm:spPr/>
      <dgm:t>
        <a:bodyPr/>
        <a:lstStyle/>
        <a:p>
          <a:endParaRPr lang="es-CO"/>
        </a:p>
      </dgm:t>
    </dgm:pt>
    <dgm:pt modelId="{CDB51726-56B3-471E-8731-07F979B73557}" type="pres">
      <dgm:prSet presAssocID="{1611F1FB-3695-4D14-8493-D9FF213EE992}" presName="parentText" presStyleLbl="node1" presStyleIdx="0" presStyleCnt="2" custLinFactNeighborX="937" custLinFactNeighborY="-87131">
        <dgm:presLayoutVars>
          <dgm:chMax val="0"/>
          <dgm:bulletEnabled val="1"/>
        </dgm:presLayoutVars>
      </dgm:prSet>
      <dgm:spPr/>
      <dgm:t>
        <a:bodyPr/>
        <a:lstStyle/>
        <a:p>
          <a:endParaRPr lang="es-ES"/>
        </a:p>
      </dgm:t>
    </dgm:pt>
    <dgm:pt modelId="{3793909E-A48A-413E-BC68-6DF5BA720E66}" type="pres">
      <dgm:prSet presAssocID="{1611F1FB-3695-4D14-8493-D9FF213EE992}" presName="childText" presStyleLbl="revTx" presStyleIdx="0" presStyleCnt="1" custLinFactNeighborX="937" custLinFactNeighborY="-71370">
        <dgm:presLayoutVars>
          <dgm:bulletEnabled val="1"/>
        </dgm:presLayoutVars>
      </dgm:prSet>
      <dgm:spPr/>
      <dgm:t>
        <a:bodyPr/>
        <a:lstStyle/>
        <a:p>
          <a:endParaRPr lang="es-ES"/>
        </a:p>
      </dgm:t>
    </dgm:pt>
    <dgm:pt modelId="{801EF59F-A460-4324-A881-EE6E61525235}" type="pres">
      <dgm:prSet presAssocID="{15D530DC-C0F9-47CD-B947-42C54EF0F703}" presName="parentText" presStyleLbl="node1" presStyleIdx="1" presStyleCnt="2" custLinFactNeighborX="-2843" custLinFactNeighborY="-74849">
        <dgm:presLayoutVars>
          <dgm:chMax val="0"/>
          <dgm:bulletEnabled val="1"/>
        </dgm:presLayoutVars>
      </dgm:prSet>
      <dgm:spPr/>
      <dgm:t>
        <a:bodyPr/>
        <a:lstStyle/>
        <a:p>
          <a:endParaRPr lang="es-ES"/>
        </a:p>
      </dgm:t>
    </dgm:pt>
  </dgm:ptLst>
  <dgm:cxnLst>
    <dgm:cxn modelId="{899D4501-7DEC-4141-95FE-6DD9FBBB1148}" type="presOf" srcId="{15D530DC-C0F9-47CD-B947-42C54EF0F703}" destId="{801EF59F-A460-4324-A881-EE6E61525235}" srcOrd="0" destOrd="0" presId="urn:microsoft.com/office/officeart/2005/8/layout/vList2"/>
    <dgm:cxn modelId="{C98A6175-C1A8-4726-9728-BBC7AEEFD231}" srcId="{A79C5CC6-A88C-4476-BB9B-46CAB5732A91}" destId="{1611F1FB-3695-4D14-8493-D9FF213EE992}" srcOrd="0" destOrd="0" parTransId="{CAB35473-C545-4FB6-A443-AF5FCC8DC611}" sibTransId="{18BDFE5E-BA42-4A42-9C4D-DB13132F35F0}"/>
    <dgm:cxn modelId="{BE8A60F4-8A31-4640-A1C9-60DC358C3BF4}" type="presOf" srcId="{81BD3A36-D51C-4EB1-AD8C-AD3D6EDE47CB}" destId="{3793909E-A48A-413E-BC68-6DF5BA720E66}" srcOrd="0" destOrd="0" presId="urn:microsoft.com/office/officeart/2005/8/layout/vList2"/>
    <dgm:cxn modelId="{99EA8F61-D0B9-41E1-936A-3357D881AAED}" srcId="{1611F1FB-3695-4D14-8493-D9FF213EE992}" destId="{8B51D4ED-70D2-4D0C-9A17-ECD768D79048}" srcOrd="1" destOrd="0" parTransId="{B38A8E34-AB43-4413-A9A2-E9A87A0F5098}" sibTransId="{B7610263-B32E-4478-9953-094313208721}"/>
    <dgm:cxn modelId="{485A1557-5A9C-44E2-92B4-B5BD4B3F1B14}" srcId="{1611F1FB-3695-4D14-8493-D9FF213EE992}" destId="{81BD3A36-D51C-4EB1-AD8C-AD3D6EDE47CB}" srcOrd="0" destOrd="0" parTransId="{23450048-8F8B-470D-92B8-2A29B2A01876}" sibTransId="{799CCFE2-EC49-47C2-81F5-C37E6DE62405}"/>
    <dgm:cxn modelId="{DB753B01-B962-409E-9FE8-DC32C9C5AF4F}" srcId="{A79C5CC6-A88C-4476-BB9B-46CAB5732A91}" destId="{15D530DC-C0F9-47CD-B947-42C54EF0F703}" srcOrd="1" destOrd="0" parTransId="{9239875E-B6EA-4E21-8563-CCEFAE4E15C6}" sibTransId="{B9C10851-A029-4334-8198-A13AA0A60625}"/>
    <dgm:cxn modelId="{B7523B50-7A05-42A6-9827-CEFF5215FA8A}" type="presOf" srcId="{A79C5CC6-A88C-4476-BB9B-46CAB5732A91}" destId="{395787EE-ACD5-4E3F-B400-C78F688AAE5A}" srcOrd="0" destOrd="0" presId="urn:microsoft.com/office/officeart/2005/8/layout/vList2"/>
    <dgm:cxn modelId="{BEC89A90-EAF9-4101-A0F0-ED9F6938EA04}" type="presOf" srcId="{1611F1FB-3695-4D14-8493-D9FF213EE992}" destId="{CDB51726-56B3-471E-8731-07F979B73557}" srcOrd="0" destOrd="0" presId="urn:microsoft.com/office/officeart/2005/8/layout/vList2"/>
    <dgm:cxn modelId="{D934CD92-2AB8-432E-81E9-E664571F28AB}" type="presOf" srcId="{8B51D4ED-70D2-4D0C-9A17-ECD768D79048}" destId="{3793909E-A48A-413E-BC68-6DF5BA720E66}" srcOrd="0" destOrd="1" presId="urn:microsoft.com/office/officeart/2005/8/layout/vList2"/>
    <dgm:cxn modelId="{0B8114D8-D596-42DA-BA87-CA807735A36E}" type="presParOf" srcId="{395787EE-ACD5-4E3F-B400-C78F688AAE5A}" destId="{CDB51726-56B3-471E-8731-07F979B73557}" srcOrd="0" destOrd="0" presId="urn:microsoft.com/office/officeart/2005/8/layout/vList2"/>
    <dgm:cxn modelId="{D16FFB16-B80C-483B-B8E9-B19EB740D22D}" type="presParOf" srcId="{395787EE-ACD5-4E3F-B400-C78F688AAE5A}" destId="{3793909E-A48A-413E-BC68-6DF5BA720E66}" srcOrd="1" destOrd="0" presId="urn:microsoft.com/office/officeart/2005/8/layout/vList2"/>
    <dgm:cxn modelId="{5DD0B5F7-D584-4E58-BD66-7E210308DAC8}" type="presParOf" srcId="{395787EE-ACD5-4E3F-B400-C78F688AAE5A}" destId="{801EF59F-A460-4324-A881-EE6E615252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9606F-FBC4-4395-A2D6-AA6512A99361}">
      <dsp:nvSpPr>
        <dsp:cNvPr id="0" name=""/>
        <dsp:cNvSpPr/>
      </dsp:nvSpPr>
      <dsp:spPr>
        <a:xfrm>
          <a:off x="0" y="1457"/>
          <a:ext cx="886141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D320A2B-A80C-4BF1-A2E7-D35687CBC489}">
      <dsp:nvSpPr>
        <dsp:cNvPr id="0" name=""/>
        <dsp:cNvSpPr/>
      </dsp:nvSpPr>
      <dsp:spPr>
        <a:xfrm>
          <a:off x="0" y="1457"/>
          <a:ext cx="8861416" cy="9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150000"/>
            </a:lnSpc>
            <a:spcBef>
              <a:spcPct val="0"/>
            </a:spcBef>
            <a:spcAft>
              <a:spcPct val="35000"/>
            </a:spcAft>
          </a:pPr>
          <a:r>
            <a:rPr lang="es-ES" sz="1400" b="1" u="none" kern="1200" dirty="0" err="1" smtClean="0">
              <a:latin typeface="Calibri "/>
              <a:cs typeface="Times New Roman" panose="02020603050405020304" pitchFamily="18" charset="0"/>
            </a:rPr>
            <a:t>Bioestimulante</a:t>
          </a:r>
          <a:r>
            <a:rPr lang="es-ES" sz="1400" b="1" u="none" kern="1200" dirty="0" smtClean="0">
              <a:latin typeface="Calibri "/>
              <a:cs typeface="Times New Roman" panose="02020603050405020304" pitchFamily="18" charset="0"/>
            </a:rPr>
            <a:t> </a:t>
          </a:r>
          <a:r>
            <a:rPr lang="es-ES" sz="1400" b="1" u="none" kern="1200" dirty="0" err="1" smtClean="0">
              <a:latin typeface="Calibri "/>
              <a:cs typeface="Times New Roman" panose="02020603050405020304" pitchFamily="18" charset="0"/>
            </a:rPr>
            <a:t>algal</a:t>
          </a:r>
          <a:r>
            <a:rPr lang="es-ES" sz="1400" b="1" u="none" kern="1200" dirty="0" smtClean="0">
              <a:latin typeface="Calibri "/>
              <a:cs typeface="Times New Roman" panose="02020603050405020304" pitchFamily="18" charset="0"/>
            </a:rPr>
            <a:t>. </a:t>
          </a:r>
          <a:r>
            <a:rPr lang="es-ES" sz="1400" kern="1200" dirty="0" smtClean="0">
              <a:latin typeface="Calibri "/>
              <a:cs typeface="Times New Roman" panose="02020603050405020304" pitchFamily="18" charset="0"/>
            </a:rPr>
            <a:t>Una vez obtenido el número de células de 23 millones se consideró a esta cantidad como el 100%, mientras que para el 75% se realizó un cálculo de diluciones, como resultado 17 millones de células.</a:t>
          </a:r>
          <a:endParaRPr lang="es-ES" sz="1400" kern="1200" dirty="0">
            <a:latin typeface="Calibri "/>
            <a:cs typeface="Times New Roman" panose="02020603050405020304" pitchFamily="18" charset="0"/>
          </a:endParaRPr>
        </a:p>
      </dsp:txBody>
      <dsp:txXfrm>
        <a:off x="0" y="1457"/>
        <a:ext cx="8861416" cy="993772"/>
      </dsp:txXfrm>
    </dsp:sp>
    <dsp:sp modelId="{82693D5E-C854-4F0A-9FAB-C928CACB42A7}">
      <dsp:nvSpPr>
        <dsp:cNvPr id="0" name=""/>
        <dsp:cNvSpPr/>
      </dsp:nvSpPr>
      <dsp:spPr>
        <a:xfrm>
          <a:off x="0" y="995230"/>
          <a:ext cx="886141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BB3B3FF-1A4C-4B6F-95C3-3ED41B9F25D5}">
      <dsp:nvSpPr>
        <dsp:cNvPr id="0" name=""/>
        <dsp:cNvSpPr/>
      </dsp:nvSpPr>
      <dsp:spPr>
        <a:xfrm>
          <a:off x="0" y="995230"/>
          <a:ext cx="8861416" cy="9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150000"/>
            </a:lnSpc>
            <a:spcBef>
              <a:spcPct val="0"/>
            </a:spcBef>
            <a:spcAft>
              <a:spcPct val="35000"/>
            </a:spcAft>
          </a:pPr>
          <a:r>
            <a:rPr lang="es-ES" sz="1400" b="1" u="none" kern="1200" dirty="0" smtClean="0">
              <a:latin typeface="Calibri "/>
              <a:cs typeface="Times New Roman" panose="02020603050405020304" pitchFamily="18" charset="0"/>
            </a:rPr>
            <a:t>Humus líquido. </a:t>
          </a:r>
          <a:r>
            <a:rPr lang="es-ES" sz="1400" kern="1200" dirty="0" smtClean="0">
              <a:latin typeface="Calibri "/>
              <a:cs typeface="Times New Roman" panose="02020603050405020304" pitchFamily="18" charset="0"/>
            </a:rPr>
            <a:t>Se consideró como 100% a la dosis indicada por el fabricante en un litro de agua y el 75% se obtuvo con un cálculo de diluciones.</a:t>
          </a:r>
          <a:endParaRPr lang="es-ES" sz="1400" kern="1200" dirty="0">
            <a:latin typeface="Calibri "/>
            <a:cs typeface="Times New Roman" panose="02020603050405020304" pitchFamily="18" charset="0"/>
          </a:endParaRPr>
        </a:p>
      </dsp:txBody>
      <dsp:txXfrm>
        <a:off x="0" y="995230"/>
        <a:ext cx="8861416" cy="993772"/>
      </dsp:txXfrm>
    </dsp:sp>
    <dsp:sp modelId="{1C45396C-1874-4E28-9748-52C66ECB878B}">
      <dsp:nvSpPr>
        <dsp:cNvPr id="0" name=""/>
        <dsp:cNvSpPr/>
      </dsp:nvSpPr>
      <dsp:spPr>
        <a:xfrm>
          <a:off x="0" y="1989002"/>
          <a:ext cx="886141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9B0256-5369-4A1A-A940-D0B851C6429B}">
      <dsp:nvSpPr>
        <dsp:cNvPr id="0" name=""/>
        <dsp:cNvSpPr/>
      </dsp:nvSpPr>
      <dsp:spPr>
        <a:xfrm>
          <a:off x="0" y="1989002"/>
          <a:ext cx="8861416" cy="9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150000"/>
            </a:lnSpc>
            <a:spcBef>
              <a:spcPct val="0"/>
            </a:spcBef>
            <a:spcAft>
              <a:spcPct val="35000"/>
            </a:spcAft>
          </a:pPr>
          <a:r>
            <a:rPr lang="es-ES" sz="1400" b="1" u="none" kern="1200" dirty="0" smtClean="0">
              <a:latin typeface="Calibri "/>
              <a:cs typeface="Times New Roman" panose="02020603050405020304" pitchFamily="18" charset="0"/>
            </a:rPr>
            <a:t>Fertilizante inorgánico. </a:t>
          </a:r>
          <a:r>
            <a:rPr lang="es-ES" sz="1400" b="0" kern="1200" dirty="0" smtClean="0">
              <a:latin typeface="Calibri "/>
              <a:cs typeface="Times New Roman" panose="02020603050405020304" pitchFamily="18" charset="0"/>
            </a:rPr>
            <a:t>Se</a:t>
          </a:r>
          <a:r>
            <a:rPr lang="es-ES" sz="1400" b="1" kern="1200" dirty="0" smtClean="0">
              <a:latin typeface="Calibri "/>
              <a:cs typeface="Times New Roman" panose="02020603050405020304" pitchFamily="18" charset="0"/>
            </a:rPr>
            <a:t> </a:t>
          </a:r>
          <a:r>
            <a:rPr lang="es-ES" sz="1400" kern="1200" dirty="0" smtClean="0">
              <a:latin typeface="Calibri "/>
              <a:cs typeface="Times New Roman" panose="02020603050405020304" pitchFamily="18" charset="0"/>
            </a:rPr>
            <a:t>utilizaron dos productos uno para la etapa inicial y otro para la etapa de floración y la dosis recomendada por el fabricante se consideró el 100% y el 75% con un cálculo de diluciones.</a:t>
          </a:r>
          <a:endParaRPr lang="es-ES" sz="1400" kern="1200" dirty="0">
            <a:latin typeface="Calibri "/>
            <a:cs typeface="Times New Roman" panose="02020603050405020304" pitchFamily="18" charset="0"/>
          </a:endParaRPr>
        </a:p>
      </dsp:txBody>
      <dsp:txXfrm>
        <a:off x="0" y="1989002"/>
        <a:ext cx="8861416" cy="993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51726-56B3-471E-8731-07F979B73557}">
      <dsp:nvSpPr>
        <dsp:cNvPr id="0" name=""/>
        <dsp:cNvSpPr/>
      </dsp:nvSpPr>
      <dsp:spPr>
        <a:xfrm>
          <a:off x="0" y="0"/>
          <a:ext cx="4148957" cy="1216800"/>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s-ES" sz="1400" b="1" kern="1200" dirty="0" smtClean="0">
              <a:latin typeface="Calibri "/>
              <a:cs typeface="Times New Roman" panose="02020603050405020304" pitchFamily="18" charset="0"/>
            </a:rPr>
            <a:t>Peso en biomasa de truchas por estanque:</a:t>
          </a:r>
          <a:r>
            <a:rPr lang="es-ES" sz="1400" i="1" kern="1200" dirty="0" smtClean="0">
              <a:latin typeface="Calibri "/>
              <a:cs typeface="Times New Roman" panose="02020603050405020304" pitchFamily="18" charset="0"/>
            </a:rPr>
            <a:t> </a:t>
          </a:r>
          <a:r>
            <a:rPr lang="es-ES" sz="1400" kern="1200" dirty="0" smtClean="0">
              <a:latin typeface="Calibri "/>
              <a:cs typeface="Times New Roman" panose="02020603050405020304" pitchFamily="18" charset="0"/>
            </a:rPr>
            <a:t> </a:t>
          </a:r>
          <a:endParaRPr lang="es-ES" sz="1400" kern="1200" dirty="0">
            <a:latin typeface="Calibri "/>
            <a:cs typeface="Times New Roman" panose="02020603050405020304" pitchFamily="18" charset="0"/>
          </a:endParaRPr>
        </a:p>
      </dsp:txBody>
      <dsp:txXfrm>
        <a:off x="59399" y="59399"/>
        <a:ext cx="4030159" cy="1098002"/>
      </dsp:txXfrm>
    </dsp:sp>
    <dsp:sp modelId="{3793909E-A48A-413E-BC68-6DF5BA720E66}">
      <dsp:nvSpPr>
        <dsp:cNvPr id="0" name=""/>
        <dsp:cNvSpPr/>
      </dsp:nvSpPr>
      <dsp:spPr>
        <a:xfrm>
          <a:off x="0" y="1019239"/>
          <a:ext cx="414895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29" tIns="17780" rIns="99568" bIns="17780" numCol="1" spcCol="1270" anchor="t" anchorCtr="0">
          <a:noAutofit/>
        </a:bodyPr>
        <a:lstStyle/>
        <a:p>
          <a:pPr marL="114300" lvl="1" indent="-114300" algn="l" defTabSz="622300">
            <a:lnSpc>
              <a:spcPct val="150000"/>
            </a:lnSpc>
            <a:spcBef>
              <a:spcPct val="0"/>
            </a:spcBef>
            <a:spcAft>
              <a:spcPct val="20000"/>
            </a:spcAft>
            <a:buChar char="••"/>
          </a:pPr>
          <a:endParaRPr lang="es-ES" sz="1400" kern="1200" dirty="0">
            <a:latin typeface="Calibri "/>
            <a:cs typeface="Times New Roman" panose="02020603050405020304" pitchFamily="18" charset="0"/>
          </a:endParaRPr>
        </a:p>
        <a:p>
          <a:pPr marL="114300" lvl="1" indent="-114300" algn="l" defTabSz="622300">
            <a:lnSpc>
              <a:spcPct val="150000"/>
            </a:lnSpc>
            <a:spcBef>
              <a:spcPct val="0"/>
            </a:spcBef>
            <a:spcAft>
              <a:spcPct val="20000"/>
            </a:spcAft>
            <a:buChar char="••"/>
          </a:pPr>
          <a14:m xmlns:a14="http://schemas.microsoft.com/office/drawing/2010/main">
            <m:oMath xmlns:m="http://schemas.openxmlformats.org/officeDocument/2006/math">
              <m:r>
                <a:rPr lang="es-EC" sz="1400" i="1" kern="1200" smtClean="0">
                  <a:latin typeface="Cambria Math"/>
                </a:rPr>
                <m:t>𝑛</m:t>
              </m:r>
              <m:r>
                <a:rPr lang="es-EC" sz="1400" i="1" kern="1200" smtClean="0">
                  <a:latin typeface="Cambria Math"/>
                </a:rPr>
                <m:t>=2∗</m:t>
              </m:r>
              <m:rad>
                <m:radPr>
                  <m:degHide m:val="on"/>
                  <m:ctrlPr>
                    <a:rPr lang="es-ES" sz="1400" i="1" kern="1200">
                      <a:latin typeface="Cambria Math"/>
                    </a:rPr>
                  </m:ctrlPr>
                </m:radPr>
                <m:deg/>
                <m:e>
                  <m:r>
                    <a:rPr lang="es-EC" sz="1400" i="1" kern="1200">
                      <a:latin typeface="Cambria Math"/>
                    </a:rPr>
                    <m:t>𝑝𝑜𝑏𝑙𝑎𝑐𝑖</m:t>
                  </m:r>
                  <m:r>
                    <a:rPr lang="es-EC" sz="1400" i="1" kern="1200">
                      <a:latin typeface="Cambria Math"/>
                    </a:rPr>
                    <m:t>ó</m:t>
                  </m:r>
                  <m:r>
                    <a:rPr lang="es-EC" sz="1400" i="1" kern="1200">
                      <a:latin typeface="Cambria Math"/>
                    </a:rPr>
                    <m:t>𝑛</m:t>
                  </m:r>
                  <m:r>
                    <a:rPr lang="es-EC" sz="1400" i="1" kern="1200">
                      <a:latin typeface="Cambria Math"/>
                    </a:rPr>
                    <m:t> </m:t>
                  </m:r>
                  <m:r>
                    <a:rPr lang="es-EC" sz="1400" i="1" kern="1200">
                      <a:latin typeface="Cambria Math"/>
                    </a:rPr>
                    <m:t>𝑑𝑒</m:t>
                  </m:r>
                  <m:r>
                    <a:rPr lang="es-EC" sz="1400" i="1" kern="1200">
                      <a:latin typeface="Cambria Math"/>
                    </a:rPr>
                    <m:t> </m:t>
                  </m:r>
                  <m:r>
                    <a:rPr lang="es-EC" sz="1400" i="1" kern="1200">
                      <a:latin typeface="Cambria Math"/>
                    </a:rPr>
                    <m:t>𝑡𝑟𝑢𝑐h𝑎𝑠</m:t>
                  </m:r>
                  <m:r>
                    <a:rPr lang="es-EC" sz="1400" i="1" kern="1200">
                      <a:latin typeface="Cambria Math"/>
                    </a:rPr>
                    <m:t> </m:t>
                  </m:r>
                  <m:r>
                    <a:rPr lang="es-EC" sz="1400" i="1" kern="1200">
                      <a:latin typeface="Cambria Math"/>
                    </a:rPr>
                    <m:t>𝑒𝑛</m:t>
                  </m:r>
                  <m:r>
                    <a:rPr lang="es-EC" sz="1400" i="1" kern="1200">
                      <a:latin typeface="Cambria Math"/>
                    </a:rPr>
                    <m:t> </m:t>
                  </m:r>
                  <m:r>
                    <a:rPr lang="es-EC" sz="1400" i="1" kern="1200">
                      <a:latin typeface="Cambria Math"/>
                    </a:rPr>
                    <m:t>𝑐𝑎𝑑𝑎</m:t>
                  </m:r>
                  <m:r>
                    <a:rPr lang="es-EC" sz="1400" i="1" kern="1200">
                      <a:latin typeface="Cambria Math"/>
                    </a:rPr>
                    <m:t> </m:t>
                  </m:r>
                  <m:r>
                    <a:rPr lang="es-EC" sz="1400" i="1" kern="1200">
                      <a:latin typeface="Cambria Math"/>
                    </a:rPr>
                    <m:t>𝑝𝑖𝑠𝑐𝑖𝑛𝑎</m:t>
                  </m:r>
                </m:e>
              </m:rad>
            </m:oMath>
          </a14:m>
          <a:endParaRPr lang="es-ES" sz="1400" kern="1200" dirty="0">
            <a:latin typeface="Calibri "/>
            <a:cs typeface="Times New Roman" panose="02020603050405020304" pitchFamily="18" charset="0"/>
          </a:endParaRPr>
        </a:p>
      </dsp:txBody>
      <dsp:txXfrm>
        <a:off x="0" y="1019239"/>
        <a:ext cx="4148957" cy="1076400"/>
      </dsp:txXfrm>
    </dsp:sp>
    <dsp:sp modelId="{801EF59F-A460-4324-A881-EE6E61525235}">
      <dsp:nvSpPr>
        <dsp:cNvPr id="0" name=""/>
        <dsp:cNvSpPr/>
      </dsp:nvSpPr>
      <dsp:spPr>
        <a:xfrm>
          <a:off x="0" y="2158395"/>
          <a:ext cx="4148957" cy="1216800"/>
        </a:xfrm>
        <a:prstGeom prst="roundRect">
          <a:avLst/>
        </a:prstGeom>
        <a:gradFill rotWithShape="0">
          <a:gsLst>
            <a:gs pos="0">
              <a:schemeClr val="accent3">
                <a:shade val="50000"/>
                <a:hueOff val="267555"/>
                <a:satOff val="-4269"/>
                <a:lumOff val="41107"/>
                <a:alphaOff val="0"/>
                <a:tint val="50000"/>
                <a:satMod val="300000"/>
              </a:schemeClr>
            </a:gs>
            <a:gs pos="35000">
              <a:schemeClr val="accent3">
                <a:shade val="50000"/>
                <a:hueOff val="267555"/>
                <a:satOff val="-4269"/>
                <a:lumOff val="41107"/>
                <a:alphaOff val="0"/>
                <a:tint val="37000"/>
                <a:satMod val="300000"/>
              </a:schemeClr>
            </a:gs>
            <a:gs pos="100000">
              <a:schemeClr val="accent3">
                <a:shade val="50000"/>
                <a:hueOff val="267555"/>
                <a:satOff val="-4269"/>
                <a:lumOff val="411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s-ES" sz="1400" b="1" kern="1200" dirty="0" smtClean="0">
              <a:latin typeface="Calibri "/>
              <a:cs typeface="Times New Roman" panose="02020603050405020304" pitchFamily="18" charset="0"/>
            </a:rPr>
            <a:t>Cantidad de balanceado consumido: </a:t>
          </a:r>
          <a:endParaRPr lang="es-ES" sz="1400" kern="1200" dirty="0">
            <a:latin typeface="Calibri "/>
            <a:cs typeface="Times New Roman" panose="02020603050405020304" pitchFamily="18" charset="0"/>
          </a:endParaRPr>
        </a:p>
      </dsp:txBody>
      <dsp:txXfrm>
        <a:off x="59399" y="2217794"/>
        <a:ext cx="4030159" cy="10980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FC861-4245-483C-A619-B00F9470F59D}" type="datetimeFigureOut">
              <a:rPr lang="es-CO" smtClean="0"/>
              <a:t>15/04/2021</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B118C-8054-44D5-8641-C79CDBB2026C}" type="slidenum">
              <a:rPr lang="es-CO" smtClean="0"/>
              <a:t>‹Nº›</a:t>
            </a:fld>
            <a:endParaRPr lang="es-CO" dirty="0"/>
          </a:p>
        </p:txBody>
      </p:sp>
    </p:spTree>
    <p:extLst>
      <p:ext uri="{BB962C8B-B14F-4D97-AF65-F5344CB8AC3E}">
        <p14:creationId xmlns:p14="http://schemas.microsoft.com/office/powerpoint/2010/main" val="379840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85B118C-8054-44D5-8641-C79CDBB2026C}" type="slidenum">
              <a:rPr lang="es-CO" smtClean="0"/>
              <a:t>11</a:t>
            </a:fld>
            <a:endParaRPr lang="es-CO" dirty="0"/>
          </a:p>
        </p:txBody>
      </p:sp>
    </p:spTree>
    <p:extLst>
      <p:ext uri="{BB962C8B-B14F-4D97-AF65-F5344CB8AC3E}">
        <p14:creationId xmlns:p14="http://schemas.microsoft.com/office/powerpoint/2010/main" val="21024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5B118C-8054-44D5-8641-C79CDBB2026C}" type="slidenum">
              <a:rPr lang="es-CO" smtClean="0"/>
              <a:t>13</a:t>
            </a:fld>
            <a:endParaRPr lang="es-CO"/>
          </a:p>
        </p:txBody>
      </p:sp>
    </p:spTree>
    <p:extLst>
      <p:ext uri="{BB962C8B-B14F-4D97-AF65-F5344CB8AC3E}">
        <p14:creationId xmlns:p14="http://schemas.microsoft.com/office/powerpoint/2010/main" val="273881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85B118C-8054-44D5-8641-C79CDBB2026C}" type="slidenum">
              <a:rPr lang="es-CO" smtClean="0"/>
              <a:t>20</a:t>
            </a:fld>
            <a:endParaRPr lang="es-CO" dirty="0"/>
          </a:p>
        </p:txBody>
      </p:sp>
    </p:spTree>
    <p:extLst>
      <p:ext uri="{BB962C8B-B14F-4D97-AF65-F5344CB8AC3E}">
        <p14:creationId xmlns:p14="http://schemas.microsoft.com/office/powerpoint/2010/main" val="24440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85B118C-8054-44D5-8641-C79CDBB2026C}" type="slidenum">
              <a:rPr lang="es-CO" smtClean="0"/>
              <a:t>21</a:t>
            </a:fld>
            <a:endParaRPr lang="es-CO" dirty="0"/>
          </a:p>
        </p:txBody>
      </p:sp>
    </p:spTree>
    <p:extLst>
      <p:ext uri="{BB962C8B-B14F-4D97-AF65-F5344CB8AC3E}">
        <p14:creationId xmlns:p14="http://schemas.microsoft.com/office/powerpoint/2010/main" val="267125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85B118C-8054-44D5-8641-C79CDBB2026C}" type="slidenum">
              <a:rPr lang="es-CO" smtClean="0"/>
              <a:t>32</a:t>
            </a:fld>
            <a:endParaRPr lang="es-CO" dirty="0"/>
          </a:p>
        </p:txBody>
      </p:sp>
    </p:spTree>
    <p:extLst>
      <p:ext uri="{BB962C8B-B14F-4D97-AF65-F5344CB8AC3E}">
        <p14:creationId xmlns:p14="http://schemas.microsoft.com/office/powerpoint/2010/main" val="228855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19236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36303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129269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312172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427322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16564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41549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298566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243017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765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E74D8A-85C0-40F3-9B89-6EAE7E86C791}" type="datetimeFigureOut">
              <a:rPr lang="es-CO" smtClean="0"/>
              <a:t>15/04/2021</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B22412A-8732-47AC-8B04-6F97E180CFAF}" type="slidenum">
              <a:rPr lang="es-CO" smtClean="0"/>
              <a:t>‹Nº›</a:t>
            </a:fld>
            <a:endParaRPr lang="es-CO" dirty="0"/>
          </a:p>
        </p:txBody>
      </p:sp>
    </p:spTree>
    <p:extLst>
      <p:ext uri="{BB962C8B-B14F-4D97-AF65-F5344CB8AC3E}">
        <p14:creationId xmlns:p14="http://schemas.microsoft.com/office/powerpoint/2010/main" val="187334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74D8A-85C0-40F3-9B89-6EAE7E86C791}" type="datetimeFigureOut">
              <a:rPr lang="es-CO" smtClean="0"/>
              <a:t>15/04/2021</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412A-8732-47AC-8B04-6F97E180CFAF}" type="slidenum">
              <a:rPr lang="es-CO" smtClean="0"/>
              <a:t>‹Nº›</a:t>
            </a:fld>
            <a:endParaRPr lang="es-CO" dirty="0"/>
          </a:p>
        </p:txBody>
      </p:sp>
    </p:spTree>
    <p:extLst>
      <p:ext uri="{BB962C8B-B14F-4D97-AF65-F5344CB8AC3E}">
        <p14:creationId xmlns:p14="http://schemas.microsoft.com/office/powerpoint/2010/main" val="358728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3.tmp"/><Relationship Id="rId5" Type="http://schemas.openxmlformats.org/officeDocument/2006/relationships/diagramLayout" Target="../diagrams/layout3.xml"/><Relationship Id="rId10"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26.png"/><Relationship Id="rId5" Type="http://schemas.openxmlformats.org/officeDocument/2006/relationships/diagramLayout" Target="../diagrams/layout4.xml"/><Relationship Id="rId10" Type="http://schemas.openxmlformats.org/officeDocument/2006/relationships/image" Target="../media/image25.png"/><Relationship Id="rId4" Type="http://schemas.openxmlformats.org/officeDocument/2006/relationships/diagramData" Target="../diagrams/data4.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1.png"/><Relationship Id="rId5" Type="http://schemas.openxmlformats.org/officeDocument/2006/relationships/diagramQuickStyle" Target="../diagrams/quickStyle5.xml"/><Relationship Id="rId10" Type="http://schemas.openxmlformats.org/officeDocument/2006/relationships/image" Target="../media/image30.jpeg"/><Relationship Id="rId4" Type="http://schemas.openxmlformats.org/officeDocument/2006/relationships/diagramLayout" Target="../diagrams/layout5.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diagramLayout" Target="../diagrams/layout6.xml"/><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tmp"/></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4.tmp"/><Relationship Id="rId4" Type="http://schemas.openxmlformats.org/officeDocument/2006/relationships/image" Target="../media/image53.tmp"/></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922"/>
            <a:ext cx="9144000" cy="6848078"/>
          </a:xfrm>
          <a:prstGeom prst="rect">
            <a:avLst/>
          </a:prstGeom>
        </p:spPr>
      </p:pic>
      <p:sp>
        <p:nvSpPr>
          <p:cNvPr id="9" name="Título 1"/>
          <p:cNvSpPr txBox="1">
            <a:spLocks/>
          </p:cNvSpPr>
          <p:nvPr/>
        </p:nvSpPr>
        <p:spPr>
          <a:xfrm>
            <a:off x="1259632" y="1412776"/>
            <a:ext cx="7416824" cy="5184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600"/>
              </a:spcAft>
            </a:pPr>
            <a:r>
              <a:rPr lang="es-ES" sz="1800" b="1" dirty="0" smtClean="0">
                <a:latin typeface="Calibri "/>
                <a:cs typeface="Times New Roman" panose="02020603050405020304" pitchFamily="18" charset="0"/>
              </a:rPr>
              <a:t>Departamento de Ciencias de la Vida y de la Agricultura</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 Carrera de Ingeniería  Agropecuaria</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Trabajo de titulación, previo a la obtención del título de Ingeniero Agropecuario</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“Valoración de un sistema acuapónico para pepinillo (</a:t>
            </a:r>
            <a:r>
              <a:rPr lang="es-ES" sz="1800" b="1" i="1" dirty="0" smtClean="0">
                <a:latin typeface="Calibri "/>
                <a:cs typeface="Times New Roman" panose="02020603050405020304" pitchFamily="18" charset="0"/>
              </a:rPr>
              <a:t>Cucumis sativus</a:t>
            </a:r>
            <a:r>
              <a:rPr lang="es-ES" sz="1800" b="1" dirty="0" smtClean="0">
                <a:latin typeface="Calibri "/>
                <a:cs typeface="Times New Roman" panose="02020603050405020304" pitchFamily="18" charset="0"/>
              </a:rPr>
              <a:t>) bajo el efecto de bioestimulantes algales y humus líquido”</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
            </a:r>
            <a:br>
              <a:rPr lang="es-ES" sz="1800" b="1"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Autores: Muñoz Cortez, Myrian Alexandra</a:t>
            </a:r>
            <a:r>
              <a:rPr lang="es-ES" sz="1800" dirty="0" smtClean="0">
                <a:latin typeface="Calibri "/>
                <a:cs typeface="Times New Roman" panose="02020603050405020304" pitchFamily="18" charset="0"/>
              </a:rPr>
              <a:t/>
            </a:r>
            <a:br>
              <a:rPr lang="es-ES" sz="1800" dirty="0" smtClean="0">
                <a:latin typeface="Calibri "/>
                <a:cs typeface="Times New Roman" panose="02020603050405020304" pitchFamily="18" charset="0"/>
              </a:rPr>
            </a:br>
            <a:r>
              <a:rPr lang="es-ES" sz="1800" dirty="0" smtClean="0">
                <a:latin typeface="Calibri "/>
                <a:cs typeface="Times New Roman" panose="02020603050405020304" pitchFamily="18" charset="0"/>
              </a:rPr>
              <a:t>     </a:t>
            </a:r>
            <a:r>
              <a:rPr lang="es-ES" sz="1800" b="1" dirty="0" smtClean="0">
                <a:latin typeface="Calibri "/>
                <a:cs typeface="Times New Roman" panose="02020603050405020304" pitchFamily="18" charset="0"/>
              </a:rPr>
              <a:t>Tipán </a:t>
            </a:r>
            <a:r>
              <a:rPr lang="es-ES" sz="1800" b="1" dirty="0" err="1" smtClean="0">
                <a:latin typeface="Calibri "/>
                <a:cs typeface="Times New Roman" panose="02020603050405020304" pitchFamily="18" charset="0"/>
              </a:rPr>
              <a:t>Tipán</a:t>
            </a:r>
            <a:r>
              <a:rPr lang="es-ES" sz="1800" b="1" dirty="0" smtClean="0">
                <a:latin typeface="Calibri "/>
                <a:cs typeface="Times New Roman" panose="02020603050405020304" pitchFamily="18" charset="0"/>
              </a:rPr>
              <a:t>, Karla Pamela</a:t>
            </a:r>
            <a:br>
              <a:rPr lang="es-ES" sz="1800" b="1" dirty="0" smtClean="0">
                <a:latin typeface="Calibri "/>
                <a:cs typeface="Times New Roman" panose="02020603050405020304" pitchFamily="18" charset="0"/>
              </a:rPr>
            </a:br>
            <a:r>
              <a:rPr lang="es-ES" sz="1800" dirty="0" smtClean="0">
                <a:latin typeface="Calibri "/>
                <a:cs typeface="Times New Roman" panose="02020603050405020304" pitchFamily="18" charset="0"/>
              </a:rPr>
              <a:t/>
            </a:r>
            <a:br>
              <a:rPr lang="es-ES" sz="1800"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Director: PhD, Ortiz Tirado, Juan Cristóbal </a:t>
            </a:r>
            <a:br>
              <a:rPr lang="es-ES" sz="1800" b="1" dirty="0" smtClean="0">
                <a:latin typeface="Calibri "/>
                <a:cs typeface="Times New Roman" panose="02020603050405020304" pitchFamily="18" charset="0"/>
              </a:rPr>
            </a:br>
            <a:r>
              <a:rPr lang="es-ES" sz="1800" dirty="0" smtClean="0">
                <a:latin typeface="Calibri "/>
                <a:cs typeface="Times New Roman" panose="02020603050405020304" pitchFamily="18" charset="0"/>
              </a:rPr>
              <a:t/>
            </a:r>
            <a:br>
              <a:rPr lang="es-ES" sz="1800" dirty="0" smtClean="0">
                <a:latin typeface="Calibri "/>
                <a:cs typeface="Times New Roman" panose="02020603050405020304" pitchFamily="18" charset="0"/>
              </a:rPr>
            </a:br>
            <a:r>
              <a:rPr lang="es-ES" sz="1800" dirty="0" smtClean="0">
                <a:latin typeface="Calibri "/>
                <a:cs typeface="Times New Roman" panose="02020603050405020304" pitchFamily="18" charset="0"/>
              </a:rPr>
              <a:t>       </a:t>
            </a:r>
            <a:r>
              <a:rPr lang="es-ES" sz="1800" b="1" dirty="0" smtClean="0">
                <a:latin typeface="Calibri "/>
                <a:cs typeface="Times New Roman" panose="02020603050405020304" pitchFamily="18" charset="0"/>
              </a:rPr>
              <a:t>Sangolquí 	</a:t>
            </a:r>
            <a:br>
              <a:rPr lang="es-ES" sz="1800" b="1" dirty="0" smtClean="0">
                <a:latin typeface="Calibri "/>
                <a:cs typeface="Times New Roman" panose="02020603050405020304" pitchFamily="18" charset="0"/>
              </a:rPr>
            </a:br>
            <a:r>
              <a:rPr lang="es-ES" sz="1800" dirty="0" smtClean="0">
                <a:latin typeface="Calibri "/>
                <a:cs typeface="Times New Roman" panose="02020603050405020304" pitchFamily="18" charset="0"/>
              </a:rPr>
              <a:t/>
            </a:r>
            <a:br>
              <a:rPr lang="es-ES" sz="1800" dirty="0" smtClean="0">
                <a:latin typeface="Calibri "/>
                <a:cs typeface="Times New Roman" panose="02020603050405020304" pitchFamily="18" charset="0"/>
              </a:rPr>
            </a:br>
            <a:r>
              <a:rPr lang="es-ES" sz="1800" b="1" dirty="0" smtClean="0">
                <a:latin typeface="Calibri "/>
                <a:cs typeface="Times New Roman" panose="02020603050405020304" pitchFamily="18" charset="0"/>
              </a:rPr>
              <a:t>2020</a:t>
            </a:r>
            <a:endParaRPr lang="es-ES" sz="1800" b="1" dirty="0">
              <a:latin typeface="Calibri "/>
              <a:cs typeface="Times New Roman" panose="02020603050405020304" pitchFamily="18" charset="0"/>
            </a:endParaRPr>
          </a:p>
        </p:txBody>
      </p:sp>
      <p:pic>
        <p:nvPicPr>
          <p:cNvPr id="10"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
            <a:ext cx="1475656"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95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0"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2" name="11 CuadroTexto"/>
          <p:cNvSpPr txBox="1"/>
          <p:nvPr/>
        </p:nvSpPr>
        <p:spPr>
          <a:xfrm>
            <a:off x="0" y="539388"/>
            <a:ext cx="9144000" cy="369332"/>
          </a:xfrm>
          <a:prstGeom prst="rect">
            <a:avLst/>
          </a:prstGeom>
          <a:noFill/>
        </p:spPr>
        <p:txBody>
          <a:bodyPr wrap="square" rtlCol="0">
            <a:spAutoFit/>
          </a:bodyPr>
          <a:lstStyle/>
          <a:p>
            <a:pPr marL="0" lvl="2"/>
            <a:r>
              <a:rPr lang="es-EC" b="1" dirty="0">
                <a:latin typeface="Calibri "/>
                <a:cs typeface="Times New Roman" panose="02020603050405020304" pitchFamily="18" charset="0"/>
              </a:rPr>
              <a:t>Elaboración </a:t>
            </a:r>
            <a:r>
              <a:rPr lang="es-EC" b="1" dirty="0" smtClean="0">
                <a:latin typeface="Calibri "/>
                <a:cs typeface="Times New Roman" panose="02020603050405020304" pitchFamily="18" charset="0"/>
              </a:rPr>
              <a:t>De </a:t>
            </a:r>
            <a:r>
              <a:rPr lang="es-EC" b="1" dirty="0">
                <a:latin typeface="Calibri "/>
                <a:cs typeface="Times New Roman" panose="02020603050405020304" pitchFamily="18" charset="0"/>
              </a:rPr>
              <a:t>U</a:t>
            </a:r>
            <a:r>
              <a:rPr lang="es-EC" b="1" dirty="0" smtClean="0">
                <a:latin typeface="Calibri "/>
                <a:cs typeface="Times New Roman" panose="02020603050405020304" pitchFamily="18" charset="0"/>
              </a:rPr>
              <a:t>n </a:t>
            </a:r>
            <a:r>
              <a:rPr lang="es-EC" b="1" dirty="0">
                <a:latin typeface="Calibri "/>
                <a:cs typeface="Times New Roman" panose="02020603050405020304" pitchFamily="18" charset="0"/>
              </a:rPr>
              <a:t>M</a:t>
            </a:r>
            <a:r>
              <a:rPr lang="es-EC" b="1" dirty="0" smtClean="0">
                <a:latin typeface="Calibri "/>
                <a:cs typeface="Times New Roman" panose="02020603050405020304" pitchFamily="18" charset="0"/>
              </a:rPr>
              <a:t>anual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ivulgativo</a:t>
            </a:r>
            <a:endParaRPr lang="es-CO" b="1" dirty="0">
              <a:latin typeface="Calibri "/>
              <a:cs typeface="Times New Roman" panose="02020603050405020304" pitchFamily="18" charset="0"/>
            </a:endParaRPr>
          </a:p>
        </p:txBody>
      </p:sp>
      <p:sp>
        <p:nvSpPr>
          <p:cNvPr id="13" name="12 Rectángulo"/>
          <p:cNvSpPr/>
          <p:nvPr/>
        </p:nvSpPr>
        <p:spPr>
          <a:xfrm>
            <a:off x="287524" y="1054477"/>
            <a:ext cx="8568952" cy="369332"/>
          </a:xfrm>
          <a:prstGeom prst="rect">
            <a:avLst/>
          </a:prstGeom>
        </p:spPr>
        <p:txBody>
          <a:bodyPr wrap="square">
            <a:spAutoFit/>
          </a:bodyPr>
          <a:lstStyle/>
          <a:p>
            <a:pPr algn="ctr"/>
            <a:r>
              <a:rPr lang="es-ES" dirty="0" smtClean="0">
                <a:latin typeface="Calibri "/>
                <a:cs typeface="Times New Roman" panose="02020603050405020304" pitchFamily="18" charset="0"/>
              </a:rPr>
              <a:t>“</a:t>
            </a:r>
            <a:r>
              <a:rPr lang="es-ES" dirty="0">
                <a:latin typeface="Calibri "/>
                <a:cs typeface="Times New Roman" panose="02020603050405020304" pitchFamily="18" charset="0"/>
              </a:rPr>
              <a:t>Cultivo de pepinillo </a:t>
            </a:r>
            <a:r>
              <a:rPr lang="es-ES" i="1" dirty="0">
                <a:latin typeface="Calibri "/>
                <a:cs typeface="Times New Roman" panose="02020603050405020304" pitchFamily="18" charset="0"/>
              </a:rPr>
              <a:t>(</a:t>
            </a:r>
            <a:r>
              <a:rPr lang="es-ES" i="1" dirty="0" err="1">
                <a:latin typeface="Calibri "/>
                <a:cs typeface="Times New Roman" panose="02020603050405020304" pitchFamily="18" charset="0"/>
              </a:rPr>
              <a:t>Cucumis</a:t>
            </a:r>
            <a:r>
              <a:rPr lang="es-ES" i="1" dirty="0">
                <a:latin typeface="Calibri "/>
                <a:cs typeface="Times New Roman" panose="02020603050405020304" pitchFamily="18" charset="0"/>
              </a:rPr>
              <a:t> sativus) </a:t>
            </a:r>
            <a:r>
              <a:rPr lang="es-ES" dirty="0">
                <a:latin typeface="Calibri "/>
                <a:cs typeface="Times New Roman" panose="02020603050405020304" pitchFamily="18" charset="0"/>
              </a:rPr>
              <a:t>en sistemas acuapónicos </a:t>
            </a:r>
            <a:r>
              <a:rPr lang="es-ES" dirty="0" err="1">
                <a:latin typeface="Calibri "/>
                <a:cs typeface="Times New Roman" panose="02020603050405020304" pitchFamily="18" charset="0"/>
              </a:rPr>
              <a:t>semi</a:t>
            </a:r>
            <a:r>
              <a:rPr lang="es-ES" dirty="0">
                <a:latin typeface="Calibri "/>
                <a:cs typeface="Times New Roman" panose="02020603050405020304" pitchFamily="18" charset="0"/>
              </a:rPr>
              <a:t>-cerrados”</a:t>
            </a:r>
            <a:endParaRPr lang="es-CO" dirty="0">
              <a:latin typeface="Calibri "/>
              <a:cs typeface="Times New Roman" panose="02020603050405020304" pitchFamily="18" charset="0"/>
            </a:endParaRPr>
          </a:p>
        </p:txBody>
      </p:sp>
      <p:sp>
        <p:nvSpPr>
          <p:cNvPr id="14" name="13 Flecha derecha"/>
          <p:cNvSpPr/>
          <p:nvPr/>
        </p:nvSpPr>
        <p:spPr>
          <a:xfrm>
            <a:off x="899592" y="1818532"/>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I</a:t>
            </a:r>
            <a:endParaRPr lang="es-CO" sz="1400" b="1" dirty="0">
              <a:latin typeface="Calibri "/>
              <a:cs typeface="Times New Roman" panose="02020603050405020304" pitchFamily="18" charset="0"/>
            </a:endParaRPr>
          </a:p>
        </p:txBody>
      </p:sp>
      <p:sp>
        <p:nvSpPr>
          <p:cNvPr id="15" name="14 Flecha derecha"/>
          <p:cNvSpPr/>
          <p:nvPr/>
        </p:nvSpPr>
        <p:spPr>
          <a:xfrm>
            <a:off x="899592" y="2682628"/>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a:t>
            </a:r>
            <a:r>
              <a:rPr lang="es-CO" sz="1400" b="1" dirty="0">
                <a:latin typeface="Calibri "/>
                <a:cs typeface="Times New Roman" panose="02020603050405020304" pitchFamily="18" charset="0"/>
              </a:rPr>
              <a:t>I</a:t>
            </a:r>
            <a:r>
              <a:rPr lang="es-CO" sz="1400" b="1" dirty="0" smtClean="0">
                <a:latin typeface="Calibri "/>
                <a:cs typeface="Times New Roman" panose="02020603050405020304" pitchFamily="18" charset="0"/>
              </a:rPr>
              <a:t>I</a:t>
            </a:r>
            <a:endParaRPr lang="es-CO" sz="1400" b="1" dirty="0">
              <a:latin typeface="Calibri "/>
              <a:cs typeface="Times New Roman" panose="02020603050405020304" pitchFamily="18" charset="0"/>
            </a:endParaRPr>
          </a:p>
        </p:txBody>
      </p:sp>
      <p:sp>
        <p:nvSpPr>
          <p:cNvPr id="16" name="15 Flecha derecha"/>
          <p:cNvSpPr/>
          <p:nvPr/>
        </p:nvSpPr>
        <p:spPr>
          <a:xfrm>
            <a:off x="899592" y="3546724"/>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III</a:t>
            </a:r>
            <a:endParaRPr lang="es-CO" sz="1400" b="1" dirty="0">
              <a:latin typeface="Calibri "/>
              <a:cs typeface="Times New Roman" panose="02020603050405020304" pitchFamily="18" charset="0"/>
            </a:endParaRPr>
          </a:p>
        </p:txBody>
      </p:sp>
      <p:sp>
        <p:nvSpPr>
          <p:cNvPr id="17" name="16 Flecha derecha"/>
          <p:cNvSpPr/>
          <p:nvPr/>
        </p:nvSpPr>
        <p:spPr>
          <a:xfrm>
            <a:off x="899592" y="4410820"/>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IV</a:t>
            </a:r>
            <a:endParaRPr lang="es-CO" sz="1400" b="1" dirty="0">
              <a:latin typeface="Calibri "/>
              <a:cs typeface="Times New Roman" panose="02020603050405020304" pitchFamily="18" charset="0"/>
            </a:endParaRPr>
          </a:p>
        </p:txBody>
      </p:sp>
      <p:sp>
        <p:nvSpPr>
          <p:cNvPr id="18" name="17 Flecha derecha"/>
          <p:cNvSpPr/>
          <p:nvPr/>
        </p:nvSpPr>
        <p:spPr>
          <a:xfrm>
            <a:off x="899592" y="5274916"/>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V</a:t>
            </a:r>
            <a:endParaRPr lang="es-CO" sz="1400" b="1" dirty="0">
              <a:latin typeface="Calibri "/>
              <a:cs typeface="Times New Roman" panose="02020603050405020304" pitchFamily="18" charset="0"/>
            </a:endParaRPr>
          </a:p>
        </p:txBody>
      </p:sp>
      <p:sp>
        <p:nvSpPr>
          <p:cNvPr id="19" name="18 Recortar rectángulo de esquina diagonal"/>
          <p:cNvSpPr/>
          <p:nvPr/>
        </p:nvSpPr>
        <p:spPr>
          <a:xfrm>
            <a:off x="3131840" y="1700808"/>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400" dirty="0" smtClean="0">
                <a:latin typeface="Calibri "/>
                <a:cs typeface="Times New Roman" panose="02020603050405020304" pitchFamily="18" charset="0"/>
              </a:rPr>
              <a:t>INTRODUCCIÓN</a:t>
            </a:r>
            <a:endParaRPr lang="es-CO" sz="1400" dirty="0">
              <a:latin typeface="Calibri "/>
              <a:cs typeface="Times New Roman" panose="02020603050405020304" pitchFamily="18" charset="0"/>
            </a:endParaRPr>
          </a:p>
        </p:txBody>
      </p:sp>
      <p:sp>
        <p:nvSpPr>
          <p:cNvPr id="20" name="19 Recortar rectángulo de esquina diagonal"/>
          <p:cNvSpPr/>
          <p:nvPr/>
        </p:nvSpPr>
        <p:spPr>
          <a:xfrm>
            <a:off x="3131840" y="2564904"/>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400" dirty="0">
                <a:latin typeface="Calibri "/>
                <a:cs typeface="Times New Roman" panose="02020603050405020304" pitchFamily="18" charset="0"/>
              </a:rPr>
              <a:t>BIOPRODUCTOS ESTIMULANTES PARA LA AGRICULTURA</a:t>
            </a:r>
            <a:endParaRPr lang="es-CO" sz="1400" dirty="0">
              <a:latin typeface="Calibri "/>
              <a:cs typeface="Times New Roman" panose="02020603050405020304" pitchFamily="18" charset="0"/>
            </a:endParaRPr>
          </a:p>
        </p:txBody>
      </p:sp>
      <p:sp>
        <p:nvSpPr>
          <p:cNvPr id="21" name="20 Flecha derecha"/>
          <p:cNvSpPr/>
          <p:nvPr/>
        </p:nvSpPr>
        <p:spPr>
          <a:xfrm>
            <a:off x="899592" y="6103229"/>
            <a:ext cx="1584176" cy="484632"/>
          </a:xfrm>
          <a:prstGeom prst="rightArrow">
            <a:avLst>
              <a:gd name="adj1" fmla="val 63012"/>
              <a:gd name="adj2" fmla="val 3373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400" b="1" dirty="0" smtClean="0">
                <a:latin typeface="Calibri "/>
                <a:cs typeface="Times New Roman" panose="02020603050405020304" pitchFamily="18" charset="0"/>
              </a:rPr>
              <a:t>CAPÍTULO VI</a:t>
            </a:r>
            <a:endParaRPr lang="es-CO" sz="1400" b="1" dirty="0">
              <a:latin typeface="Calibri "/>
              <a:cs typeface="Times New Roman" panose="02020603050405020304" pitchFamily="18" charset="0"/>
            </a:endParaRPr>
          </a:p>
        </p:txBody>
      </p:sp>
      <p:sp>
        <p:nvSpPr>
          <p:cNvPr id="22" name="21 Recortar rectángulo de esquina diagonal"/>
          <p:cNvSpPr/>
          <p:nvPr/>
        </p:nvSpPr>
        <p:spPr>
          <a:xfrm>
            <a:off x="3131840" y="3429000"/>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S" sz="1400" dirty="0">
                <a:latin typeface="Calibri "/>
                <a:cs typeface="Times New Roman" panose="02020603050405020304" pitchFamily="18" charset="0"/>
              </a:rPr>
              <a:t>MADURACIÓN DEL SISTEMA </a:t>
            </a:r>
            <a:r>
              <a:rPr lang="es-ES" sz="1400" dirty="0" smtClean="0">
                <a:latin typeface="Calibri "/>
                <a:cs typeface="Times New Roman" panose="02020603050405020304" pitchFamily="18" charset="0"/>
              </a:rPr>
              <a:t>ACUAPÓNICO</a:t>
            </a:r>
            <a:endParaRPr lang="es-ES" sz="1400" dirty="0">
              <a:latin typeface="Calibri "/>
              <a:cs typeface="Times New Roman" panose="02020603050405020304" pitchFamily="18" charset="0"/>
            </a:endParaRPr>
          </a:p>
        </p:txBody>
      </p:sp>
      <p:sp>
        <p:nvSpPr>
          <p:cNvPr id="23" name="22 Recortar rectángulo de esquina diagonal"/>
          <p:cNvSpPr/>
          <p:nvPr/>
        </p:nvSpPr>
        <p:spPr>
          <a:xfrm>
            <a:off x="3131840" y="4293096"/>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S" sz="1400" dirty="0">
                <a:latin typeface="Calibri "/>
                <a:cs typeface="Times New Roman" panose="02020603050405020304" pitchFamily="18" charset="0"/>
              </a:rPr>
              <a:t>MANEJO DE PLANTAS Y TRUCHAS</a:t>
            </a:r>
          </a:p>
        </p:txBody>
      </p:sp>
      <p:sp>
        <p:nvSpPr>
          <p:cNvPr id="24" name="23 Recortar rectángulo de esquina diagonal"/>
          <p:cNvSpPr/>
          <p:nvPr/>
        </p:nvSpPr>
        <p:spPr>
          <a:xfrm>
            <a:off x="3132281" y="5157192"/>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S" sz="1400" dirty="0">
                <a:latin typeface="Calibri "/>
                <a:cs typeface="Times New Roman" panose="02020603050405020304" pitchFamily="18" charset="0"/>
              </a:rPr>
              <a:t>SISTEMA ACUAPÓNICO: MANEJO</a:t>
            </a:r>
          </a:p>
        </p:txBody>
      </p:sp>
      <p:sp>
        <p:nvSpPr>
          <p:cNvPr id="25" name="24 Recortar rectángulo de esquina diagonal"/>
          <p:cNvSpPr/>
          <p:nvPr/>
        </p:nvSpPr>
        <p:spPr>
          <a:xfrm>
            <a:off x="3132281" y="5985505"/>
            <a:ext cx="4752528" cy="720080"/>
          </a:xfrm>
          <a:prstGeom prst="snip2DiagRect">
            <a:avLst>
              <a:gd name="adj1" fmla="val 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S" sz="1400" dirty="0">
                <a:latin typeface="Calibri "/>
                <a:cs typeface="Times New Roman" panose="02020603050405020304" pitchFamily="18" charset="0"/>
              </a:rPr>
              <a:t>ESTUDIOS DE ACUAPONÍA</a:t>
            </a:r>
          </a:p>
        </p:txBody>
      </p:sp>
      <p:sp>
        <p:nvSpPr>
          <p:cNvPr id="26"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Tree>
    <p:extLst>
      <p:ext uri="{BB962C8B-B14F-4D97-AF65-F5344CB8AC3E}">
        <p14:creationId xmlns:p14="http://schemas.microsoft.com/office/powerpoint/2010/main" val="270094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p:cNvPicPr>
            <a:picLocks noChangeAspect="1"/>
          </p:cNvPicPr>
          <p:nvPr/>
        </p:nvPicPr>
        <p:blipFill rotWithShape="1">
          <a:blip r:embed="rId3"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1" name="Imagen 3"/>
          <p:cNvPicPr>
            <a:picLocks noChangeAspect="1"/>
          </p:cNvPicPr>
          <p:nvPr/>
        </p:nvPicPr>
        <p:blipFill rotWithShape="1">
          <a:blip r:embed="rId3"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2" name="Título 1"/>
          <p:cNvSpPr txBox="1">
            <a:spLocks/>
          </p:cNvSpPr>
          <p:nvPr/>
        </p:nvSpPr>
        <p:spPr>
          <a:xfrm>
            <a:off x="0" y="7388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Tratamientos</a:t>
            </a:r>
            <a:endParaRPr lang="es-ES" sz="1800" b="1" dirty="0">
              <a:latin typeface="Calibri "/>
              <a:cs typeface="Times New Roman" panose="02020603050405020304" pitchFamily="18" charset="0"/>
            </a:endParaRPr>
          </a:p>
        </p:txBody>
      </p:sp>
      <p:sp>
        <p:nvSpPr>
          <p:cNvPr id="14" name="Rectángulo 7"/>
          <p:cNvSpPr/>
          <p:nvPr/>
        </p:nvSpPr>
        <p:spPr>
          <a:xfrm>
            <a:off x="813622" y="1386334"/>
            <a:ext cx="7848872" cy="923330"/>
          </a:xfrm>
          <a:prstGeom prst="rect">
            <a:avLst/>
          </a:prstGeom>
        </p:spPr>
        <p:txBody>
          <a:bodyPr wrap="square">
            <a:spAutoFit/>
          </a:bodyPr>
          <a:lstStyle/>
          <a:p>
            <a:pPr algn="just">
              <a:spcAft>
                <a:spcPts val="0"/>
              </a:spcAft>
            </a:pPr>
            <a:r>
              <a:rPr lang="es-ES" b="1" dirty="0">
                <a:latin typeface="Calibri "/>
                <a:ea typeface="Calibri" panose="020F0502020204030204" pitchFamily="34" charset="0"/>
                <a:cs typeface="Times New Roman" panose="02020603050405020304" pitchFamily="18" charset="0"/>
              </a:rPr>
              <a:t>Tabla 4</a:t>
            </a:r>
            <a:r>
              <a:rPr lang="es-ES" b="1" dirty="0" smtClean="0">
                <a:latin typeface="Calibri "/>
                <a:ea typeface="Calibri" panose="020F0502020204030204" pitchFamily="34" charset="0"/>
                <a:cs typeface="Times New Roman" panose="02020603050405020304" pitchFamily="18" charset="0"/>
              </a:rPr>
              <a:t>.</a:t>
            </a:r>
          </a:p>
          <a:p>
            <a:pPr algn="just"/>
            <a:r>
              <a:rPr lang="es-ES" altLang="es-ES" i="1" dirty="0">
                <a:latin typeface="Calibri "/>
                <a:ea typeface="Calibri" panose="020F0502020204030204" pitchFamily="34" charset="0"/>
                <a:cs typeface="Times New Roman" panose="02020603050405020304" pitchFamily="18" charset="0"/>
              </a:rPr>
              <a:t>Tratamientos evaluados en el cultivo de pepinillo, producto foliar, dosis y frecuencia de aplicación.</a:t>
            </a:r>
            <a:r>
              <a:rPr lang="es-ES" altLang="es-ES" dirty="0">
                <a:latin typeface="Calibri "/>
                <a:ea typeface="Calibri" panose="020F0502020204030204" pitchFamily="34" charset="0"/>
                <a:cs typeface="Times New Roman" panose="02020603050405020304" pitchFamily="18" charset="0"/>
              </a:rPr>
              <a:t> </a:t>
            </a:r>
            <a:endParaRPr lang="es-ES" dirty="0">
              <a:effectLst/>
              <a:latin typeface="Calibri "/>
              <a:ea typeface="Calibri" panose="020F0502020204030204" pitchFamily="34" charset="0"/>
              <a:cs typeface="Times New Roman" panose="02020603050405020304" pitchFamily="18" charset="0"/>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198"/>
          <a:stretch/>
        </p:blipFill>
        <p:spPr bwMode="auto">
          <a:xfrm>
            <a:off x="885630" y="2348880"/>
            <a:ext cx="8150866" cy="376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885630" y="6002288"/>
            <a:ext cx="8150866" cy="230832"/>
          </a:xfrm>
          <a:prstGeom prst="rect">
            <a:avLst/>
          </a:prstGeom>
        </p:spPr>
        <p:txBody>
          <a:bodyPr wrap="square">
            <a:spAutoFit/>
          </a:bodyPr>
          <a:lstStyle/>
          <a:p>
            <a:r>
              <a:rPr lang="es-ES" sz="900" dirty="0">
                <a:latin typeface="Calibri" panose="020F0502020204030204" pitchFamily="34" charset="0"/>
              </a:rPr>
              <a:t>Nota: Los tratamientos T9, T10, T11, T12 son los testigos con respecto a los demás tratamientos que se evaluaron. </a:t>
            </a:r>
            <a:endParaRPr lang="es-CO" sz="900" dirty="0">
              <a:latin typeface="Calibri" panose="020F0502020204030204" pitchFamily="34" charset="0"/>
            </a:endParaRPr>
          </a:p>
        </p:txBody>
      </p:sp>
      <p:sp>
        <p:nvSpPr>
          <p:cNvPr id="18"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Tree>
    <p:extLst>
      <p:ext uri="{BB962C8B-B14F-4D97-AF65-F5344CB8AC3E}">
        <p14:creationId xmlns:p14="http://schemas.microsoft.com/office/powerpoint/2010/main" val="1424440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9"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0"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
        <p:nvSpPr>
          <p:cNvPr id="21" name="Título 1"/>
          <p:cNvSpPr txBox="1">
            <a:spLocks/>
          </p:cNvSpPr>
          <p:nvPr/>
        </p:nvSpPr>
        <p:spPr>
          <a:xfrm>
            <a:off x="0" y="476672"/>
            <a:ext cx="9144000"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Variables Medidas </a:t>
            </a:r>
            <a:r>
              <a:rPr lang="es-ES" sz="1800" b="1" dirty="0">
                <a:latin typeface="Calibri "/>
                <a:cs typeface="Times New Roman" panose="02020603050405020304" pitchFamily="18" charset="0"/>
              </a:rPr>
              <a:t>P</a:t>
            </a:r>
            <a:r>
              <a:rPr lang="es-ES" sz="1800" b="1" dirty="0" smtClean="0">
                <a:latin typeface="Calibri "/>
                <a:cs typeface="Times New Roman" panose="02020603050405020304" pitchFamily="18" charset="0"/>
              </a:rPr>
              <a:t>ara </a:t>
            </a:r>
            <a:r>
              <a:rPr lang="es-ES" sz="1800" b="1" dirty="0">
                <a:latin typeface="Calibri "/>
                <a:cs typeface="Times New Roman" panose="02020603050405020304" pitchFamily="18" charset="0"/>
              </a:rPr>
              <a:t>L</a:t>
            </a:r>
            <a:r>
              <a:rPr lang="es-ES" sz="1800" b="1" dirty="0" smtClean="0">
                <a:latin typeface="Calibri "/>
                <a:cs typeface="Times New Roman" panose="02020603050405020304" pitchFamily="18" charset="0"/>
              </a:rPr>
              <a:t>a </a:t>
            </a:r>
            <a:r>
              <a:rPr lang="es-ES" sz="1800" b="1" dirty="0">
                <a:latin typeface="Calibri "/>
                <a:cs typeface="Times New Roman" panose="02020603050405020304" pitchFamily="18" charset="0"/>
              </a:rPr>
              <a:t>C</a:t>
            </a:r>
            <a:r>
              <a:rPr lang="es-ES" sz="1800" b="1" dirty="0" smtClean="0">
                <a:latin typeface="Calibri "/>
                <a:cs typeface="Times New Roman" panose="02020603050405020304" pitchFamily="18" charset="0"/>
              </a:rPr>
              <a:t>alidad </a:t>
            </a:r>
            <a:r>
              <a:rPr lang="es-ES" sz="1800" b="1" dirty="0">
                <a:latin typeface="Calibri "/>
                <a:cs typeface="Times New Roman" panose="02020603050405020304" pitchFamily="18" charset="0"/>
              </a:rPr>
              <a:t>D</a:t>
            </a:r>
            <a:r>
              <a:rPr lang="es-ES" sz="1800" b="1" dirty="0" smtClean="0">
                <a:latin typeface="Calibri "/>
                <a:cs typeface="Times New Roman" panose="02020603050405020304" pitchFamily="18" charset="0"/>
              </a:rPr>
              <a:t>e </a:t>
            </a:r>
            <a:r>
              <a:rPr lang="es-ES" sz="1800" b="1" dirty="0">
                <a:latin typeface="Calibri "/>
                <a:cs typeface="Times New Roman" panose="02020603050405020304" pitchFamily="18" charset="0"/>
              </a:rPr>
              <a:t>A</a:t>
            </a:r>
            <a:r>
              <a:rPr lang="es-ES" sz="1800" b="1" dirty="0" smtClean="0">
                <a:latin typeface="Calibri "/>
                <a:cs typeface="Times New Roman" panose="02020603050405020304" pitchFamily="18" charset="0"/>
              </a:rPr>
              <a:t>gua En El </a:t>
            </a:r>
            <a:r>
              <a:rPr lang="es-ES" sz="1800" b="1" dirty="0">
                <a:latin typeface="Calibri "/>
                <a:cs typeface="Times New Roman" panose="02020603050405020304" pitchFamily="18" charset="0"/>
              </a:rPr>
              <a:t>S</a:t>
            </a:r>
            <a:r>
              <a:rPr lang="es-ES" sz="1800" b="1" dirty="0" smtClean="0">
                <a:latin typeface="Calibri "/>
                <a:cs typeface="Times New Roman" panose="02020603050405020304" pitchFamily="18" charset="0"/>
              </a:rPr>
              <a:t>istema Acuapónico</a:t>
            </a:r>
            <a:endParaRPr lang="es-ES" sz="1800" b="1" dirty="0">
              <a:latin typeface="Calibri "/>
              <a:cs typeface="Times New Roman" panose="02020603050405020304" pitchFamily="18" charset="0"/>
            </a:endParaRPr>
          </a:p>
        </p:txBody>
      </p:sp>
      <p:pic>
        <p:nvPicPr>
          <p:cNvPr id="22" name="Imagen 8"/>
          <p:cNvPicPr/>
          <p:nvPr/>
        </p:nvPicPr>
        <p:blipFill rotWithShape="1">
          <a:blip r:embed="rId3">
            <a:extLst>
              <a:ext uri="{28A0092B-C50C-407E-A947-70E740481C1C}">
                <a14:useLocalDpi xmlns:a14="http://schemas.microsoft.com/office/drawing/2010/main" val="0"/>
              </a:ext>
            </a:extLst>
          </a:blip>
          <a:srcRect l="19373"/>
          <a:stretch/>
        </p:blipFill>
        <p:spPr>
          <a:xfrm>
            <a:off x="6055548" y="4464496"/>
            <a:ext cx="2997775" cy="1196752"/>
          </a:xfrm>
          <a:prstGeom prst="rect">
            <a:avLst/>
          </a:prstGeom>
        </p:spPr>
      </p:pic>
      <p:graphicFrame>
        <p:nvGraphicFramePr>
          <p:cNvPr id="23" name="Diagrama 5"/>
          <p:cNvGraphicFramePr/>
          <p:nvPr>
            <p:extLst>
              <p:ext uri="{D42A27DB-BD31-4B8C-83A1-F6EECF244321}">
                <p14:modId xmlns:p14="http://schemas.microsoft.com/office/powerpoint/2010/main" val="143629598"/>
              </p:ext>
            </p:extLst>
          </p:nvPr>
        </p:nvGraphicFramePr>
        <p:xfrm>
          <a:off x="539552" y="836712"/>
          <a:ext cx="5194723" cy="3869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24 Rectángulo"/>
          <p:cNvSpPr/>
          <p:nvPr/>
        </p:nvSpPr>
        <p:spPr>
          <a:xfrm>
            <a:off x="724840" y="4437112"/>
            <a:ext cx="3755900" cy="738664"/>
          </a:xfrm>
          <a:prstGeom prst="rect">
            <a:avLst/>
          </a:prstGeom>
          <a:solidFill>
            <a:schemeClr val="bg1"/>
          </a:solidFill>
        </p:spPr>
        <p:txBody>
          <a:bodyPr wrap="square">
            <a:spAutoFit/>
          </a:bodyPr>
          <a:lstStyle/>
          <a:p>
            <a:r>
              <a:rPr lang="es-CO" sz="1400" b="1" dirty="0">
                <a:latin typeface="Calibri" panose="020F0502020204030204" pitchFamily="34" charset="0"/>
              </a:rPr>
              <a:t>Figura </a:t>
            </a:r>
            <a:r>
              <a:rPr lang="es-CO" sz="1400" b="1" dirty="0" smtClean="0">
                <a:latin typeface="Calibri" panose="020F0502020204030204" pitchFamily="34" charset="0"/>
              </a:rPr>
              <a:t>3</a:t>
            </a:r>
            <a:r>
              <a:rPr lang="es-CO" sz="1400" b="1" dirty="0">
                <a:latin typeface="Calibri" panose="020F0502020204030204" pitchFamily="34" charset="0"/>
              </a:rPr>
              <a:t/>
            </a:r>
            <a:br>
              <a:rPr lang="es-CO" sz="1400" b="1" dirty="0">
                <a:latin typeface="Calibri" panose="020F0502020204030204" pitchFamily="34" charset="0"/>
              </a:rPr>
            </a:br>
            <a:r>
              <a:rPr lang="es-CO" sz="1400" i="1" dirty="0">
                <a:latin typeface="Calibri" panose="020F0502020204030204" pitchFamily="34" charset="0"/>
              </a:rPr>
              <a:t>Muestras de agua del </a:t>
            </a:r>
            <a:r>
              <a:rPr lang="es-CO" sz="1400" i="1" dirty="0" smtClean="0">
                <a:latin typeface="Calibri" panose="020F0502020204030204" pitchFamily="34" charset="0"/>
              </a:rPr>
              <a:t>sistema</a:t>
            </a:r>
            <a:br>
              <a:rPr lang="es-CO" sz="1400" i="1" dirty="0" smtClean="0">
                <a:latin typeface="Calibri" panose="020F0502020204030204" pitchFamily="34" charset="0"/>
              </a:rPr>
            </a:br>
            <a:r>
              <a:rPr lang="es-CO" sz="1400" i="1" dirty="0" smtClean="0">
                <a:latin typeface="Calibri" panose="020F0502020204030204" pitchFamily="34" charset="0"/>
              </a:rPr>
              <a:t> </a:t>
            </a:r>
            <a:r>
              <a:rPr lang="es-CO" sz="1400" i="1" dirty="0">
                <a:latin typeface="Calibri" panose="020F0502020204030204" pitchFamily="34" charset="0"/>
              </a:rPr>
              <a:t>acuapónico</a:t>
            </a:r>
            <a:endParaRPr lang="es-CO" sz="1400" b="1" dirty="0">
              <a:latin typeface="Calibri" panose="020F0502020204030204" pitchFamily="34" charset="0"/>
            </a:endParaRPr>
          </a:p>
        </p:txBody>
      </p:sp>
      <p:pic>
        <p:nvPicPr>
          <p:cNvPr id="26" name="25 Imagen"/>
          <p:cNvPicPr/>
          <p:nvPr/>
        </p:nvPicPr>
        <p:blipFill>
          <a:blip r:embed="rId9"/>
          <a:stretch>
            <a:fillRect/>
          </a:stretch>
        </p:blipFill>
        <p:spPr>
          <a:xfrm>
            <a:off x="739240" y="5104481"/>
            <a:ext cx="2433872" cy="1132831"/>
          </a:xfrm>
          <a:prstGeom prst="rect">
            <a:avLst/>
          </a:prstGeom>
          <a:solidFill>
            <a:schemeClr val="bg1"/>
          </a:solidFill>
        </p:spPr>
      </p:pic>
      <p:sp>
        <p:nvSpPr>
          <p:cNvPr id="27" name="26 Rectángulo"/>
          <p:cNvSpPr/>
          <p:nvPr/>
        </p:nvSpPr>
        <p:spPr>
          <a:xfrm>
            <a:off x="724841" y="6233537"/>
            <a:ext cx="2448271" cy="507831"/>
          </a:xfrm>
          <a:prstGeom prst="rect">
            <a:avLst/>
          </a:prstGeom>
          <a:solidFill>
            <a:schemeClr val="bg1"/>
          </a:solidFill>
        </p:spPr>
        <p:txBody>
          <a:bodyPr wrap="square">
            <a:spAutoFit/>
          </a:bodyPr>
          <a:lstStyle/>
          <a:p>
            <a:r>
              <a:rPr lang="es-CO" sz="900" dirty="0">
                <a:latin typeface="Calibri" panose="020F0502020204030204" pitchFamily="34" charset="0"/>
              </a:rPr>
              <a:t>Nota: a) diferentes concentraciones de amonio, b) </a:t>
            </a:r>
            <a:r>
              <a:rPr lang="es-CO" sz="900" dirty="0" smtClean="0">
                <a:latin typeface="Calibri" panose="020F0502020204030204" pitchFamily="34" charset="0"/>
              </a:rPr>
              <a:t>diferentes concentraciones </a:t>
            </a:r>
            <a:r>
              <a:rPr lang="es-CO" sz="900" dirty="0">
                <a:latin typeface="Calibri" panose="020F0502020204030204" pitchFamily="34" charset="0"/>
              </a:rPr>
              <a:t>de nitrito, c) diferentes concentraciones de nitrato. </a:t>
            </a:r>
            <a:endParaRPr lang="es-CO" sz="900" dirty="0">
              <a:effectLst/>
              <a:latin typeface="Calibri" panose="020F0502020204030204" pitchFamily="34" charset="0"/>
            </a:endParaRPr>
          </a:p>
        </p:txBody>
      </p:sp>
      <p:sp>
        <p:nvSpPr>
          <p:cNvPr id="28" name="27 Rectángulo"/>
          <p:cNvSpPr/>
          <p:nvPr/>
        </p:nvSpPr>
        <p:spPr>
          <a:xfrm>
            <a:off x="5871060" y="1204972"/>
            <a:ext cx="2733388" cy="738664"/>
          </a:xfrm>
          <a:prstGeom prst="rect">
            <a:avLst/>
          </a:prstGeom>
        </p:spPr>
        <p:txBody>
          <a:bodyPr wrap="square">
            <a:spAutoFit/>
          </a:bodyPr>
          <a:lstStyle/>
          <a:p>
            <a:r>
              <a:rPr lang="es-CO" sz="1400" b="1" dirty="0">
                <a:latin typeface="Calibri" panose="020F0502020204030204" pitchFamily="34" charset="0"/>
              </a:rPr>
              <a:t>Figura </a:t>
            </a:r>
            <a:r>
              <a:rPr lang="es-CO" sz="1400" b="1" dirty="0" smtClean="0">
                <a:latin typeface="Calibri" panose="020F0502020204030204" pitchFamily="34" charset="0"/>
              </a:rPr>
              <a:t>5</a:t>
            </a:r>
            <a:r>
              <a:rPr lang="es-CO" sz="1400" b="1" dirty="0">
                <a:latin typeface="Calibri" panose="020F0502020204030204" pitchFamily="34" charset="0"/>
              </a:rPr>
              <a:t/>
            </a:r>
            <a:br>
              <a:rPr lang="es-CO" sz="1400" b="1" dirty="0">
                <a:latin typeface="Calibri" panose="020F0502020204030204" pitchFamily="34" charset="0"/>
              </a:rPr>
            </a:br>
            <a:r>
              <a:rPr lang="es-CO" sz="1400" i="1" dirty="0">
                <a:latin typeface="Calibri" panose="020F0502020204030204" pitchFamily="34" charset="0"/>
              </a:rPr>
              <a:t>Muestras de agua del sistema </a:t>
            </a:r>
            <a:r>
              <a:rPr lang="es-CO" sz="1400" i="1" dirty="0" smtClean="0">
                <a:latin typeface="Calibri" panose="020F0502020204030204" pitchFamily="34" charset="0"/>
              </a:rPr>
              <a:t/>
            </a:r>
            <a:br>
              <a:rPr lang="es-CO" sz="1400" i="1" dirty="0" smtClean="0">
                <a:latin typeface="Calibri" panose="020F0502020204030204" pitchFamily="34" charset="0"/>
              </a:rPr>
            </a:br>
            <a:r>
              <a:rPr lang="es-CO" sz="1400" i="1" dirty="0" smtClean="0">
                <a:latin typeface="Calibri" panose="020F0502020204030204" pitchFamily="34" charset="0"/>
              </a:rPr>
              <a:t>acuapónico</a:t>
            </a:r>
            <a:endParaRPr lang="es-CO" sz="1400" b="1" dirty="0">
              <a:latin typeface="Calibri" panose="020F0502020204030204" pitchFamily="34" charset="0"/>
            </a:endParaRPr>
          </a:p>
        </p:txBody>
      </p:sp>
      <p:pic>
        <p:nvPicPr>
          <p:cNvPr id="29" name="28 Imagen"/>
          <p:cNvPicPr/>
          <p:nvPr/>
        </p:nvPicPr>
        <p:blipFill rotWithShape="1">
          <a:blip r:embed="rId10"/>
          <a:srcRect l="3953" t="4046" r="2763" b="5202"/>
          <a:stretch/>
        </p:blipFill>
        <p:spPr bwMode="auto">
          <a:xfrm>
            <a:off x="6000676" y="1934344"/>
            <a:ext cx="2603772" cy="1647953"/>
          </a:xfrm>
          <a:prstGeom prst="rect">
            <a:avLst/>
          </a:prstGeom>
          <a:ln>
            <a:solidFill>
              <a:schemeClr val="tx1"/>
            </a:solidFill>
          </a:ln>
          <a:extLst>
            <a:ext uri="{53640926-AAD7-44D8-BBD7-CCE9431645EC}">
              <a14:shadowObscured xmlns:a14="http://schemas.microsoft.com/office/drawing/2010/main"/>
            </a:ext>
          </a:extLst>
        </p:spPr>
      </p:pic>
      <p:sp>
        <p:nvSpPr>
          <p:cNvPr id="30" name="29 Rectángulo"/>
          <p:cNvSpPr/>
          <p:nvPr/>
        </p:nvSpPr>
        <p:spPr>
          <a:xfrm>
            <a:off x="5928668" y="3582297"/>
            <a:ext cx="2963812" cy="369332"/>
          </a:xfrm>
          <a:prstGeom prst="rect">
            <a:avLst/>
          </a:prstGeom>
        </p:spPr>
        <p:txBody>
          <a:bodyPr wrap="square">
            <a:spAutoFit/>
          </a:bodyPr>
          <a:lstStyle/>
          <a:p>
            <a:r>
              <a:rPr lang="es-CO" sz="900" dirty="0">
                <a:latin typeface="Calibri" panose="020F0502020204030204" pitchFamily="34" charset="0"/>
              </a:rPr>
              <a:t>Nota: a) diferentes concentraciones </a:t>
            </a:r>
            <a:r>
              <a:rPr lang="es-CO" sz="900" dirty="0" smtClean="0">
                <a:latin typeface="Calibri" panose="020F0502020204030204" pitchFamily="34" charset="0"/>
              </a:rPr>
              <a:t>de potasio</a:t>
            </a:r>
            <a:r>
              <a:rPr lang="es-CO" sz="900" dirty="0">
                <a:latin typeface="Calibri" panose="020F0502020204030204" pitchFamily="34" charset="0"/>
              </a:rPr>
              <a:t>, b) análisis de magnesio.</a:t>
            </a:r>
          </a:p>
        </p:txBody>
      </p:sp>
      <p:sp>
        <p:nvSpPr>
          <p:cNvPr id="31" name="30 Rectángulo"/>
          <p:cNvSpPr/>
          <p:nvPr/>
        </p:nvSpPr>
        <p:spPr>
          <a:xfrm>
            <a:off x="3245120" y="4581128"/>
            <a:ext cx="2551016" cy="523220"/>
          </a:xfrm>
          <a:prstGeom prst="rect">
            <a:avLst/>
          </a:prstGeom>
        </p:spPr>
        <p:txBody>
          <a:bodyPr wrap="square">
            <a:spAutoFit/>
          </a:bodyPr>
          <a:lstStyle/>
          <a:p>
            <a:r>
              <a:rPr lang="es-CO" sz="1400" b="1" dirty="0">
                <a:latin typeface="Calibri" panose="020F0502020204030204" pitchFamily="34" charset="0"/>
              </a:rPr>
              <a:t>Figura </a:t>
            </a:r>
            <a:r>
              <a:rPr lang="es-CO" sz="1400" b="1" dirty="0" smtClean="0">
                <a:latin typeface="Calibri" panose="020F0502020204030204" pitchFamily="34" charset="0"/>
              </a:rPr>
              <a:t>4</a:t>
            </a:r>
            <a:r>
              <a:rPr lang="es-CO" sz="1400" b="1" dirty="0">
                <a:latin typeface="Calibri" panose="020F0502020204030204" pitchFamily="34" charset="0"/>
              </a:rPr>
              <a:t/>
            </a:r>
            <a:br>
              <a:rPr lang="es-CO" sz="1400" b="1" dirty="0">
                <a:latin typeface="Calibri" panose="020F0502020204030204" pitchFamily="34" charset="0"/>
              </a:rPr>
            </a:br>
            <a:r>
              <a:rPr lang="es-CO" sz="1400" i="1" dirty="0">
                <a:latin typeface="Calibri" panose="020F0502020204030204" pitchFamily="34" charset="0"/>
              </a:rPr>
              <a:t>Espectrofotómetro YSI 9000</a:t>
            </a:r>
            <a:endParaRPr lang="es-CO" sz="1400" b="1" dirty="0">
              <a:latin typeface="Calibri" panose="020F0502020204030204" pitchFamily="34" charset="0"/>
            </a:endParaRPr>
          </a:p>
        </p:txBody>
      </p:sp>
      <p:pic>
        <p:nvPicPr>
          <p:cNvPr id="32" name="0 Imagen"/>
          <p:cNvPicPr/>
          <p:nvPr/>
        </p:nvPicPr>
        <p:blipFill>
          <a:blip r:embed="rId11">
            <a:extLst>
              <a:ext uri="{28A0092B-C50C-407E-A947-70E740481C1C}">
                <a14:useLocalDpi xmlns:a14="http://schemas.microsoft.com/office/drawing/2010/main" val="0"/>
              </a:ext>
            </a:extLst>
          </a:blip>
          <a:stretch>
            <a:fillRect/>
          </a:stretch>
        </p:blipFill>
        <p:spPr>
          <a:xfrm>
            <a:off x="3281803" y="5131732"/>
            <a:ext cx="2442325" cy="1196752"/>
          </a:xfrm>
          <a:prstGeom prst="rect">
            <a:avLst/>
          </a:prstGeom>
        </p:spPr>
      </p:pic>
      <p:sp>
        <p:nvSpPr>
          <p:cNvPr id="33" name="32 Rectángulo"/>
          <p:cNvSpPr/>
          <p:nvPr/>
        </p:nvSpPr>
        <p:spPr>
          <a:xfrm>
            <a:off x="5993566" y="3941276"/>
            <a:ext cx="3059757" cy="523220"/>
          </a:xfrm>
          <a:prstGeom prst="rect">
            <a:avLst/>
          </a:prstGeom>
        </p:spPr>
        <p:txBody>
          <a:bodyPr wrap="square">
            <a:spAutoFit/>
          </a:bodyPr>
          <a:lstStyle/>
          <a:p>
            <a:r>
              <a:rPr lang="es-CO" sz="1400" b="1" dirty="0">
                <a:latin typeface="Calibri" panose="020F0502020204030204" pitchFamily="34" charset="0"/>
              </a:rPr>
              <a:t>Figura 6</a:t>
            </a:r>
            <a:br>
              <a:rPr lang="es-CO" sz="1400" b="1" dirty="0">
                <a:latin typeface="Calibri" panose="020F0502020204030204" pitchFamily="34" charset="0"/>
              </a:rPr>
            </a:br>
            <a:r>
              <a:rPr lang="es-CO" sz="1400" i="1" dirty="0" smtClean="0">
                <a:latin typeface="Calibri" panose="020F0502020204030204" pitchFamily="34" charset="0"/>
              </a:rPr>
              <a:t>Preparación de medios de cultivo</a:t>
            </a:r>
            <a:endParaRPr lang="es-CO" sz="1400" b="1" dirty="0">
              <a:latin typeface="Calibri" panose="020F0502020204030204" pitchFamily="34" charset="0"/>
            </a:endParaRPr>
          </a:p>
        </p:txBody>
      </p:sp>
    </p:spTree>
    <p:extLst>
      <p:ext uri="{BB962C8B-B14F-4D97-AF65-F5344CB8AC3E}">
        <p14:creationId xmlns:p14="http://schemas.microsoft.com/office/powerpoint/2010/main" val="291569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rotWithShape="1">
          <a:blip r:embed="rId3"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0" name="Imagen 3"/>
          <p:cNvPicPr>
            <a:picLocks noChangeAspect="1"/>
          </p:cNvPicPr>
          <p:nvPr/>
        </p:nvPicPr>
        <p:blipFill rotWithShape="1">
          <a:blip r:embed="rId3"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1"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graphicFrame>
        <p:nvGraphicFramePr>
          <p:cNvPr id="12" name="Diagrama 2"/>
          <p:cNvGraphicFramePr/>
          <p:nvPr>
            <p:extLst>
              <p:ext uri="{D42A27DB-BD31-4B8C-83A1-F6EECF244321}">
                <p14:modId xmlns:p14="http://schemas.microsoft.com/office/powerpoint/2010/main" val="316968446"/>
              </p:ext>
            </p:extLst>
          </p:nvPr>
        </p:nvGraphicFramePr>
        <p:xfrm>
          <a:off x="610910" y="1124744"/>
          <a:ext cx="5617274"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7"/>
          <p:cNvPicPr>
            <a:picLocks noChangeAspect="1"/>
          </p:cNvPicPr>
          <p:nvPr/>
        </p:nvPicPr>
        <p:blipFill rotWithShape="1">
          <a:blip r:embed="rId9"/>
          <a:srcRect t="14627" r="2985" b="10408"/>
          <a:stretch/>
        </p:blipFill>
        <p:spPr>
          <a:xfrm>
            <a:off x="6325041" y="2752559"/>
            <a:ext cx="1446619" cy="1326889"/>
          </a:xfrm>
          <a:prstGeom prst="rect">
            <a:avLst/>
          </a:prstGeom>
        </p:spPr>
      </p:pic>
      <p:pic>
        <p:nvPicPr>
          <p:cNvPr id="14" name="Imagen 4"/>
          <p:cNvPicPr>
            <a:picLocks noChangeAspect="1"/>
          </p:cNvPicPr>
          <p:nvPr/>
        </p:nvPicPr>
        <p:blipFill rotWithShape="1">
          <a:blip r:embed="rId10"/>
          <a:srcRect r="17602" b="12821"/>
          <a:stretch/>
        </p:blipFill>
        <p:spPr>
          <a:xfrm>
            <a:off x="7731194" y="4049101"/>
            <a:ext cx="1377310" cy="1242979"/>
          </a:xfrm>
          <a:prstGeom prst="rect">
            <a:avLst/>
          </a:prstGeom>
        </p:spPr>
      </p:pic>
      <p:pic>
        <p:nvPicPr>
          <p:cNvPr id="15" name="Imagen 8"/>
          <p:cNvPicPr>
            <a:picLocks noChangeAspect="1"/>
          </p:cNvPicPr>
          <p:nvPr/>
        </p:nvPicPr>
        <p:blipFill>
          <a:blip r:embed="rId11"/>
          <a:stretch>
            <a:fillRect/>
          </a:stretch>
        </p:blipFill>
        <p:spPr>
          <a:xfrm>
            <a:off x="7731195" y="2752559"/>
            <a:ext cx="1377309" cy="1296542"/>
          </a:xfrm>
          <a:prstGeom prst="rect">
            <a:avLst/>
          </a:prstGeom>
        </p:spPr>
      </p:pic>
      <p:pic>
        <p:nvPicPr>
          <p:cNvPr id="16" name="Imagen 5"/>
          <p:cNvPicPr>
            <a:picLocks noChangeAspect="1"/>
          </p:cNvPicPr>
          <p:nvPr/>
        </p:nvPicPr>
        <p:blipFill rotWithShape="1">
          <a:blip r:embed="rId12"/>
          <a:srcRect l="6301" b="1348"/>
          <a:stretch/>
        </p:blipFill>
        <p:spPr>
          <a:xfrm>
            <a:off x="6344770" y="4049101"/>
            <a:ext cx="1426891" cy="1252107"/>
          </a:xfrm>
          <a:prstGeom prst="rect">
            <a:avLst/>
          </a:prstGeom>
        </p:spPr>
      </p:pic>
      <p:sp>
        <p:nvSpPr>
          <p:cNvPr id="17" name="Título 1"/>
          <p:cNvSpPr txBox="1">
            <a:spLocks/>
          </p:cNvSpPr>
          <p:nvPr/>
        </p:nvSpPr>
        <p:spPr>
          <a:xfrm>
            <a:off x="0" y="620688"/>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Variables Medidas </a:t>
            </a:r>
            <a:r>
              <a:rPr lang="es-ES" sz="1800" b="1" dirty="0">
                <a:latin typeface="Calibri "/>
                <a:cs typeface="Times New Roman" panose="02020603050405020304" pitchFamily="18" charset="0"/>
              </a:rPr>
              <a:t>E</a:t>
            </a:r>
            <a:r>
              <a:rPr lang="es-ES" sz="1800" b="1" dirty="0" smtClean="0">
                <a:latin typeface="Calibri "/>
                <a:cs typeface="Times New Roman" panose="02020603050405020304" pitchFamily="18" charset="0"/>
              </a:rPr>
              <a:t>n Las Plantas De </a:t>
            </a:r>
            <a:r>
              <a:rPr lang="es-ES" sz="1800" b="1" dirty="0">
                <a:latin typeface="Calibri "/>
                <a:cs typeface="Times New Roman" panose="02020603050405020304" pitchFamily="18" charset="0"/>
              </a:rPr>
              <a:t>P</a:t>
            </a:r>
            <a:r>
              <a:rPr lang="es-ES" sz="1800" b="1" dirty="0" smtClean="0">
                <a:latin typeface="Calibri "/>
                <a:cs typeface="Times New Roman" panose="02020603050405020304" pitchFamily="18" charset="0"/>
              </a:rPr>
              <a:t>epinillo</a:t>
            </a:r>
            <a:endParaRPr lang="es-ES" sz="1800" b="1" dirty="0">
              <a:latin typeface="Calibri "/>
              <a:cs typeface="Times New Roman" panose="02020603050405020304" pitchFamily="18" charset="0"/>
            </a:endParaRPr>
          </a:p>
        </p:txBody>
      </p:sp>
      <p:sp>
        <p:nvSpPr>
          <p:cNvPr id="18" name="17 Rectángulo"/>
          <p:cNvSpPr/>
          <p:nvPr/>
        </p:nvSpPr>
        <p:spPr>
          <a:xfrm>
            <a:off x="6325041" y="2157729"/>
            <a:ext cx="2783463" cy="523220"/>
          </a:xfrm>
          <a:prstGeom prst="rect">
            <a:avLst/>
          </a:prstGeom>
        </p:spPr>
        <p:txBody>
          <a:bodyPr wrap="square">
            <a:spAutoFit/>
          </a:bodyPr>
          <a:lstStyle/>
          <a:p>
            <a:r>
              <a:rPr lang="es-CO" sz="1400" b="1" dirty="0">
                <a:latin typeface="Calibri" panose="020F0502020204030204" pitchFamily="34" charset="0"/>
              </a:rPr>
              <a:t>Figura </a:t>
            </a:r>
            <a:r>
              <a:rPr lang="es-CO" sz="1400" b="1" dirty="0" smtClean="0">
                <a:latin typeface="Calibri" panose="020F0502020204030204" pitchFamily="34" charset="0"/>
              </a:rPr>
              <a:t>7</a:t>
            </a:r>
            <a:r>
              <a:rPr lang="es-CO" sz="1400" b="1" dirty="0">
                <a:latin typeface="Calibri" panose="020F0502020204030204" pitchFamily="34" charset="0"/>
              </a:rPr>
              <a:t/>
            </a:r>
            <a:br>
              <a:rPr lang="es-CO" sz="1400" b="1" dirty="0">
                <a:latin typeface="Calibri" panose="020F0502020204030204" pitchFamily="34" charset="0"/>
              </a:rPr>
            </a:br>
            <a:r>
              <a:rPr lang="es-CO" sz="1400" i="1" dirty="0" smtClean="0">
                <a:latin typeface="Calibri" panose="020F0502020204030204" pitchFamily="34" charset="0"/>
              </a:rPr>
              <a:t>Anexos de las plantas de pepinillo</a:t>
            </a:r>
            <a:endParaRPr lang="es-CO" sz="1400" b="1" dirty="0">
              <a:latin typeface="Calibri" panose="020F0502020204030204" pitchFamily="34" charset="0"/>
            </a:endParaRPr>
          </a:p>
        </p:txBody>
      </p:sp>
    </p:spTree>
    <p:extLst>
      <p:ext uri="{BB962C8B-B14F-4D97-AF65-F5344CB8AC3E}">
        <p14:creationId xmlns:p14="http://schemas.microsoft.com/office/powerpoint/2010/main" val="4097667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21"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2"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graphicFrame>
        <p:nvGraphicFramePr>
          <p:cNvPr id="23" name="Diagrama 1"/>
          <p:cNvGraphicFramePr/>
          <p:nvPr>
            <p:extLst>
              <p:ext uri="{D42A27DB-BD31-4B8C-83A1-F6EECF244321}">
                <p14:modId xmlns:p14="http://schemas.microsoft.com/office/powerpoint/2010/main" val="2201892945"/>
              </p:ext>
            </p:extLst>
          </p:nvPr>
        </p:nvGraphicFramePr>
        <p:xfrm>
          <a:off x="179512" y="1124744"/>
          <a:ext cx="489654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n 6"/>
          <p:cNvPicPr>
            <a:picLocks noChangeAspect="1"/>
          </p:cNvPicPr>
          <p:nvPr/>
        </p:nvPicPr>
        <p:blipFill>
          <a:blip r:embed="rId8"/>
          <a:stretch>
            <a:fillRect/>
          </a:stretch>
        </p:blipFill>
        <p:spPr>
          <a:xfrm>
            <a:off x="5315600" y="2451559"/>
            <a:ext cx="1560656" cy="1337481"/>
          </a:xfrm>
          <a:prstGeom prst="rect">
            <a:avLst/>
          </a:prstGeom>
        </p:spPr>
      </p:pic>
      <p:pic>
        <p:nvPicPr>
          <p:cNvPr id="25" name="Imagen 7"/>
          <p:cNvPicPr>
            <a:picLocks noChangeAspect="1"/>
          </p:cNvPicPr>
          <p:nvPr/>
        </p:nvPicPr>
        <p:blipFill>
          <a:blip r:embed="rId9"/>
          <a:stretch>
            <a:fillRect/>
          </a:stretch>
        </p:blipFill>
        <p:spPr>
          <a:xfrm>
            <a:off x="5714662" y="4922137"/>
            <a:ext cx="2438277" cy="1631454"/>
          </a:xfrm>
          <a:prstGeom prst="rect">
            <a:avLst/>
          </a:prstGeom>
        </p:spPr>
      </p:pic>
      <p:pic>
        <p:nvPicPr>
          <p:cNvPr id="26" name="Picture 2" descr="C:\Users\PERSONAL\Desktop\mis creaciones\tesis\SAM_21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8358" t="38789" r="23508" b="35207"/>
          <a:stretch/>
        </p:blipFill>
        <p:spPr bwMode="auto">
          <a:xfrm>
            <a:off x="6893801" y="2451559"/>
            <a:ext cx="1658202" cy="1337481"/>
          </a:xfrm>
          <a:prstGeom prst="rect">
            <a:avLst/>
          </a:prstGeom>
          <a:noFill/>
          <a:extLst>
            <a:ext uri="{909E8E84-426E-40DD-AFC4-6F175D3DCCD1}">
              <a14:hiddenFill xmlns:a14="http://schemas.microsoft.com/office/drawing/2010/main">
                <a:solidFill>
                  <a:srgbClr val="FFFFFF"/>
                </a:solidFill>
              </a14:hiddenFill>
            </a:ext>
          </a:extLst>
        </p:spPr>
      </p:pic>
      <p:sp>
        <p:nvSpPr>
          <p:cNvPr id="28" name="Título 1"/>
          <p:cNvSpPr txBox="1">
            <a:spLocks/>
          </p:cNvSpPr>
          <p:nvPr/>
        </p:nvSpPr>
        <p:spPr>
          <a:xfrm>
            <a:off x="0" y="7388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Variables Medidas </a:t>
            </a:r>
            <a:r>
              <a:rPr lang="es-ES" sz="1800" b="1" dirty="0">
                <a:latin typeface="Calibri "/>
                <a:cs typeface="Times New Roman" panose="02020603050405020304" pitchFamily="18" charset="0"/>
              </a:rPr>
              <a:t>E</a:t>
            </a:r>
            <a:r>
              <a:rPr lang="es-ES" sz="1800" b="1" dirty="0" smtClean="0">
                <a:latin typeface="Calibri "/>
                <a:cs typeface="Times New Roman" panose="02020603050405020304" pitchFamily="18" charset="0"/>
              </a:rPr>
              <a:t>n </a:t>
            </a:r>
            <a:r>
              <a:rPr lang="es-ES" sz="1800" b="1" dirty="0">
                <a:latin typeface="Calibri "/>
                <a:cs typeface="Times New Roman" panose="02020603050405020304" pitchFamily="18" charset="0"/>
              </a:rPr>
              <a:t>L</a:t>
            </a:r>
            <a:r>
              <a:rPr lang="es-ES" sz="1800" b="1" dirty="0" smtClean="0">
                <a:latin typeface="Calibri "/>
                <a:cs typeface="Times New Roman" panose="02020603050405020304" pitchFamily="18" charset="0"/>
              </a:rPr>
              <a:t>as Plantas De Pepinillo </a:t>
            </a:r>
            <a:endParaRPr lang="es-ES" sz="1800" b="1" dirty="0">
              <a:latin typeface="Calibri "/>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ángulo 5"/>
              <p:cNvSpPr/>
              <p:nvPr/>
            </p:nvSpPr>
            <p:spPr>
              <a:xfrm>
                <a:off x="2267744" y="3146276"/>
                <a:ext cx="2100575" cy="583108"/>
              </a:xfrm>
              <a:prstGeom prst="rect">
                <a:avLst/>
              </a:prstGeom>
              <a:ln>
                <a:noFill/>
              </a:ln>
            </p:spPr>
            <p:style>
              <a:lnRef idx="1">
                <a:schemeClr val="accent5"/>
              </a:lnRef>
              <a:fillRef idx="2">
                <a:schemeClr val="accent5"/>
              </a:fillRef>
              <a:effectRef idx="1">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a:rPr>
                        <m:t>P</m:t>
                      </m:r>
                      <m:r>
                        <m:rPr>
                          <m:sty m:val="p"/>
                        </m:rPr>
                        <a:rPr lang="es-ES" sz="1400" i="0">
                          <a:latin typeface="Cambria Math"/>
                        </a:rPr>
                        <m:t>EH</m:t>
                      </m:r>
                      <m:r>
                        <a:rPr lang="es-ES" sz="1400" i="0">
                          <a:latin typeface="Cambria Math"/>
                        </a:rPr>
                        <m:t>=</m:t>
                      </m:r>
                      <m:f>
                        <m:fPr>
                          <m:ctrlPr>
                            <a:rPr lang="es-ES" sz="1400" i="1">
                              <a:latin typeface="Cambria Math"/>
                            </a:rPr>
                          </m:ctrlPr>
                        </m:fPr>
                        <m:num>
                          <m:d>
                            <m:dPr>
                              <m:begChr m:val=""/>
                              <m:ctrlPr>
                                <a:rPr lang="es-ES" sz="1400" i="1">
                                  <a:latin typeface="Cambria Math"/>
                                </a:rPr>
                              </m:ctrlPr>
                            </m:dPr>
                            <m:e>
                              <m:r>
                                <m:rPr>
                                  <m:sty m:val="p"/>
                                </m:rPr>
                                <a:rPr lang="es-ES" sz="1400" i="0">
                                  <a:latin typeface="Cambria Math"/>
                                </a:rPr>
                                <m:t>Peso</m:t>
                              </m:r>
                              <m:r>
                                <a:rPr lang="es-ES" sz="1400" i="0">
                                  <a:latin typeface="Cambria Math"/>
                                </a:rPr>
                                <m:t> </m:t>
                              </m:r>
                              <m:r>
                                <m:rPr>
                                  <m:sty m:val="p"/>
                                </m:rPr>
                                <a:rPr lang="es-ES" sz="1400" i="0">
                                  <a:latin typeface="Cambria Math"/>
                                </a:rPr>
                                <m:t>seco</m:t>
                              </m:r>
                              <m:r>
                                <a:rPr lang="es-ES" sz="1400" i="0">
                                  <a:latin typeface="Cambria Math"/>
                                </a:rPr>
                                <m:t> (</m:t>
                              </m:r>
                              <m:r>
                                <m:rPr>
                                  <m:sty m:val="p"/>
                                </m:rPr>
                                <a:rPr lang="es-ES" sz="1400" i="0">
                                  <a:latin typeface="Cambria Math"/>
                                </a:rPr>
                                <m:t>mg</m:t>
                              </m:r>
                            </m:e>
                          </m:d>
                        </m:num>
                        <m:den>
                          <m:d>
                            <m:dPr>
                              <m:begChr m:val=""/>
                              <m:ctrlPr>
                                <a:rPr lang="es-ES" sz="1400" i="1">
                                  <a:latin typeface="Cambria Math"/>
                                </a:rPr>
                              </m:ctrlPr>
                            </m:dPr>
                            <m:e>
                              <m:r>
                                <a:rPr lang="es-ES" sz="1400" i="0">
                                  <a:latin typeface="Cambria Math"/>
                                </a:rPr>
                                <m:t>Á</m:t>
                              </m:r>
                              <m:r>
                                <m:rPr>
                                  <m:sty m:val="p"/>
                                </m:rPr>
                                <a:rPr lang="es-ES" sz="1400" i="0">
                                  <a:latin typeface="Cambria Math"/>
                                </a:rPr>
                                <m:t>rea</m:t>
                              </m:r>
                              <m:r>
                                <a:rPr lang="es-ES" sz="1400" i="0">
                                  <a:latin typeface="Cambria Math"/>
                                </a:rPr>
                                <m:t> </m:t>
                              </m:r>
                              <m:r>
                                <m:rPr>
                                  <m:sty m:val="p"/>
                                </m:rPr>
                                <a:rPr lang="es-ES" sz="1400" i="0">
                                  <a:latin typeface="Cambria Math"/>
                                </a:rPr>
                                <m:t>foliar</m:t>
                              </m:r>
                              <m:r>
                                <a:rPr lang="es-ES" sz="1400" i="0">
                                  <a:latin typeface="Cambria Math"/>
                                </a:rPr>
                                <m:t> (</m:t>
                              </m:r>
                              <m:sSup>
                                <m:sSupPr>
                                  <m:ctrlPr>
                                    <a:rPr lang="es-ES" sz="1400" i="1">
                                      <a:latin typeface="Cambria Math"/>
                                    </a:rPr>
                                  </m:ctrlPr>
                                </m:sSupPr>
                                <m:e>
                                  <m:r>
                                    <m:rPr>
                                      <m:sty m:val="p"/>
                                    </m:rPr>
                                    <a:rPr lang="es-ES" sz="1400" i="0">
                                      <a:latin typeface="Cambria Math"/>
                                    </a:rPr>
                                    <m:t>cm</m:t>
                                  </m:r>
                                </m:e>
                                <m:sup>
                                  <m:r>
                                    <a:rPr lang="es-ES" sz="1400" i="0">
                                      <a:latin typeface="Cambria Math"/>
                                    </a:rPr>
                                    <m:t>2</m:t>
                                  </m:r>
                                </m:sup>
                              </m:sSup>
                            </m:e>
                          </m:d>
                        </m:den>
                      </m:f>
                    </m:oMath>
                  </m:oMathPara>
                </a14:m>
                <a:endParaRPr lang="es-ES" sz="1400" dirty="0">
                  <a:latin typeface="Calibri "/>
                </a:endParaRPr>
              </a:p>
            </p:txBody>
          </p:sp>
        </mc:Choice>
        <mc:Fallback xmlns="">
          <p:sp>
            <p:nvSpPr>
              <p:cNvPr id="29" name="Rectángulo 5"/>
              <p:cNvSpPr>
                <a:spLocks noRot="1" noChangeAspect="1" noMove="1" noResize="1" noEditPoints="1" noAdjustHandles="1" noChangeArrowheads="1" noChangeShapeType="1" noTextEdit="1"/>
              </p:cNvSpPr>
              <p:nvPr/>
            </p:nvSpPr>
            <p:spPr>
              <a:xfrm>
                <a:off x="2267744" y="3146276"/>
                <a:ext cx="2100575" cy="583108"/>
              </a:xfrm>
              <a:prstGeom prst="rect">
                <a:avLst/>
              </a:prstGeom>
              <a:blipFill rotWithShape="1">
                <a:blip r:embed="rId11"/>
                <a:stretch>
                  <a:fillRect/>
                </a:stretch>
              </a:blipFill>
              <a:ln>
                <a:noFill/>
              </a:ln>
            </p:spPr>
            <p:txBody>
              <a:bodyPr/>
              <a:lstStyle/>
              <a:p>
                <a:r>
                  <a:rPr lang="es-CO">
                    <a:noFill/>
                  </a:rPr>
                  <a:t> </a:t>
                </a:r>
              </a:p>
            </p:txBody>
          </p:sp>
        </mc:Fallback>
      </mc:AlternateContent>
      <p:sp>
        <p:nvSpPr>
          <p:cNvPr id="30" name="29 Rectángulo"/>
          <p:cNvSpPr/>
          <p:nvPr/>
        </p:nvSpPr>
        <p:spPr>
          <a:xfrm>
            <a:off x="5315600" y="1712895"/>
            <a:ext cx="3236403" cy="738664"/>
          </a:xfrm>
          <a:prstGeom prst="rect">
            <a:avLst/>
          </a:prstGeom>
        </p:spPr>
        <p:txBody>
          <a:bodyPr wrap="square">
            <a:spAutoFit/>
          </a:bodyPr>
          <a:lstStyle/>
          <a:p>
            <a:r>
              <a:rPr lang="es-CO" sz="1400" b="1" dirty="0">
                <a:latin typeface="Calibri" panose="020F0502020204030204" pitchFamily="34" charset="0"/>
              </a:rPr>
              <a:t>Figura </a:t>
            </a:r>
            <a:r>
              <a:rPr lang="es-CO" sz="1400" b="1" dirty="0" smtClean="0">
                <a:latin typeface="Calibri" panose="020F0502020204030204" pitchFamily="34" charset="0"/>
              </a:rPr>
              <a:t>8</a:t>
            </a:r>
            <a:r>
              <a:rPr lang="es-CO" sz="1400" b="1" dirty="0">
                <a:latin typeface="Calibri" panose="020F0502020204030204" pitchFamily="34" charset="0"/>
              </a:rPr>
              <a:t/>
            </a:r>
            <a:br>
              <a:rPr lang="es-CO" sz="1400" b="1" dirty="0">
                <a:latin typeface="Calibri" panose="020F0502020204030204" pitchFamily="34" charset="0"/>
              </a:rPr>
            </a:br>
            <a:r>
              <a:rPr lang="es-CO" sz="1400" i="1" dirty="0" smtClean="0">
                <a:latin typeface="Calibri" panose="020F0502020204030204" pitchFamily="34" charset="0"/>
              </a:rPr>
              <a:t>Medición del largo y ancho de los frutos de pepinillo</a:t>
            </a:r>
            <a:endParaRPr lang="es-CO" sz="1400" b="1" dirty="0">
              <a:latin typeface="Calibri" panose="020F0502020204030204" pitchFamily="34" charset="0"/>
            </a:endParaRPr>
          </a:p>
        </p:txBody>
      </p:sp>
      <p:sp>
        <p:nvSpPr>
          <p:cNvPr id="31" name="30 Rectángulo"/>
          <p:cNvSpPr/>
          <p:nvPr/>
        </p:nvSpPr>
        <p:spPr>
          <a:xfrm>
            <a:off x="5734123" y="4202504"/>
            <a:ext cx="2438277" cy="738664"/>
          </a:xfrm>
          <a:prstGeom prst="rect">
            <a:avLst/>
          </a:prstGeom>
        </p:spPr>
        <p:txBody>
          <a:bodyPr wrap="square">
            <a:spAutoFit/>
          </a:bodyPr>
          <a:lstStyle/>
          <a:p>
            <a:r>
              <a:rPr lang="es-CO" sz="1400" b="1" dirty="0" smtClean="0">
                <a:latin typeface="Calibri" panose="020F0502020204030204" pitchFamily="34" charset="0"/>
              </a:rPr>
              <a:t>Figura 9</a:t>
            </a:r>
            <a:br>
              <a:rPr lang="es-CO" sz="1400" b="1" dirty="0" smtClean="0">
                <a:latin typeface="Calibri" panose="020F0502020204030204" pitchFamily="34" charset="0"/>
              </a:rPr>
            </a:br>
            <a:r>
              <a:rPr lang="es-CO" sz="1400" i="1" dirty="0" smtClean="0">
                <a:latin typeface="Calibri" panose="020F0502020204030204" pitchFamily="34" charset="0"/>
              </a:rPr>
              <a:t>Obtención de la fibra por el método gravimétrico.</a:t>
            </a:r>
            <a:endParaRPr lang="es-CO" sz="1400" b="1" dirty="0">
              <a:latin typeface="Calibri" panose="020F0502020204030204" pitchFamily="34" charset="0"/>
            </a:endParaRPr>
          </a:p>
        </p:txBody>
      </p:sp>
    </p:spTree>
    <p:extLst>
      <p:ext uri="{BB962C8B-B14F-4D97-AF65-F5344CB8AC3E}">
        <p14:creationId xmlns:p14="http://schemas.microsoft.com/office/powerpoint/2010/main" val="3309345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5"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6"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
        <p:nvSpPr>
          <p:cNvPr id="17" name="Título 1"/>
          <p:cNvSpPr txBox="1">
            <a:spLocks/>
          </p:cNvSpPr>
          <p:nvPr/>
        </p:nvSpPr>
        <p:spPr>
          <a:xfrm>
            <a:off x="0" y="620688"/>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Variables Medidas </a:t>
            </a:r>
            <a:r>
              <a:rPr lang="es-ES" sz="1800" b="1" dirty="0">
                <a:latin typeface="Calibri "/>
                <a:cs typeface="Times New Roman" panose="02020603050405020304" pitchFamily="18" charset="0"/>
              </a:rPr>
              <a:t>E</a:t>
            </a:r>
            <a:r>
              <a:rPr lang="es-ES" sz="1800" b="1" dirty="0" smtClean="0">
                <a:latin typeface="Calibri "/>
                <a:cs typeface="Times New Roman" panose="02020603050405020304" pitchFamily="18" charset="0"/>
              </a:rPr>
              <a:t>n </a:t>
            </a:r>
            <a:r>
              <a:rPr lang="es-ES" sz="1800" b="1" dirty="0">
                <a:latin typeface="Calibri "/>
                <a:cs typeface="Times New Roman" panose="02020603050405020304" pitchFamily="18" charset="0"/>
              </a:rPr>
              <a:t>L</a:t>
            </a:r>
            <a:r>
              <a:rPr lang="es-ES" sz="1800" b="1" dirty="0" smtClean="0">
                <a:latin typeface="Calibri "/>
                <a:cs typeface="Times New Roman" panose="02020603050405020304" pitchFamily="18" charset="0"/>
              </a:rPr>
              <a:t>as </a:t>
            </a:r>
            <a:r>
              <a:rPr lang="es-ES" sz="1800" b="1" dirty="0">
                <a:latin typeface="Calibri "/>
                <a:cs typeface="Times New Roman" panose="02020603050405020304" pitchFamily="18" charset="0"/>
              </a:rPr>
              <a:t>T</a:t>
            </a:r>
            <a:r>
              <a:rPr lang="es-ES" sz="1800" b="1" dirty="0" smtClean="0">
                <a:latin typeface="Calibri "/>
                <a:cs typeface="Times New Roman" panose="02020603050405020304" pitchFamily="18" charset="0"/>
              </a:rPr>
              <a:t>ruchas.</a:t>
            </a:r>
            <a:endParaRPr lang="es-ES" sz="1800" b="1" dirty="0">
              <a:latin typeface="Calibri "/>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8" name="Diagrama 4"/>
              <p:cNvGraphicFramePr/>
              <p:nvPr>
                <p:extLst>
                  <p:ext uri="{D42A27DB-BD31-4B8C-83A1-F6EECF244321}">
                    <p14:modId xmlns:p14="http://schemas.microsoft.com/office/powerpoint/2010/main" val="2821085644"/>
                  </p:ext>
                </p:extLst>
              </p:nvPr>
            </p:nvGraphicFramePr>
            <p:xfrm>
              <a:off x="783083" y="1124744"/>
              <a:ext cx="4148957" cy="485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8" name="Diagrama 4"/>
              <p:cNvGraphicFramePr/>
              <p:nvPr>
                <p:extLst>
                  <p:ext uri="{D42A27DB-BD31-4B8C-83A1-F6EECF244321}">
                    <p14:modId xmlns:p14="http://schemas.microsoft.com/office/powerpoint/2010/main" val="2821085644"/>
                  </p:ext>
                </p:extLst>
              </p:nvPr>
            </p:nvGraphicFramePr>
            <p:xfrm>
              <a:off x="783083" y="1124744"/>
              <a:ext cx="4148957" cy="48517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19" name="Imagen 5"/>
          <p:cNvPicPr/>
          <p:nvPr/>
        </p:nvPicPr>
        <p:blipFill>
          <a:blip r:embed="rId12"/>
          <a:stretch>
            <a:fillRect/>
          </a:stretch>
        </p:blipFill>
        <p:spPr>
          <a:xfrm>
            <a:off x="963256" y="5336030"/>
            <a:ext cx="3968783" cy="1328026"/>
          </a:xfrm>
          <a:prstGeom prst="rect">
            <a:avLst/>
          </a:prstGeom>
          <a:solidFill>
            <a:schemeClr val="bg1"/>
          </a:solidFill>
        </p:spPr>
      </p:pic>
      <p:pic>
        <p:nvPicPr>
          <p:cNvPr id="20" name="Imagen 6"/>
          <p:cNvPicPr/>
          <p:nvPr/>
        </p:nvPicPr>
        <p:blipFill>
          <a:blip r:embed="rId13"/>
          <a:stretch>
            <a:fillRect/>
          </a:stretch>
        </p:blipFill>
        <p:spPr>
          <a:xfrm>
            <a:off x="5139721" y="1654938"/>
            <a:ext cx="3843577" cy="1466505"/>
          </a:xfrm>
          <a:prstGeom prst="rect">
            <a:avLst/>
          </a:prstGeom>
        </p:spPr>
      </p:pic>
      <p:pic>
        <p:nvPicPr>
          <p:cNvPr id="21" name="Imagen 7"/>
          <p:cNvPicPr/>
          <p:nvPr/>
        </p:nvPicPr>
        <p:blipFill>
          <a:blip r:embed="rId14"/>
          <a:stretch>
            <a:fillRect/>
          </a:stretch>
        </p:blipFill>
        <p:spPr>
          <a:xfrm>
            <a:off x="5139720" y="3839938"/>
            <a:ext cx="3843577" cy="1965326"/>
          </a:xfrm>
          <a:prstGeom prst="rect">
            <a:avLst/>
          </a:prstGeom>
        </p:spPr>
      </p:pic>
      <p:sp>
        <p:nvSpPr>
          <p:cNvPr id="23" name="22 Rectángulo"/>
          <p:cNvSpPr/>
          <p:nvPr/>
        </p:nvSpPr>
        <p:spPr>
          <a:xfrm>
            <a:off x="963256" y="4615950"/>
            <a:ext cx="3968784" cy="738664"/>
          </a:xfrm>
          <a:prstGeom prst="rect">
            <a:avLst/>
          </a:prstGeom>
          <a:solidFill>
            <a:schemeClr val="bg1"/>
          </a:solidFill>
        </p:spPr>
        <p:txBody>
          <a:bodyPr wrap="square">
            <a:spAutoFit/>
          </a:bodyPr>
          <a:lstStyle/>
          <a:p>
            <a:pPr>
              <a:spcAft>
                <a:spcPts val="1000"/>
              </a:spcAft>
            </a:pPr>
            <a:r>
              <a:rPr lang="es-CO" sz="1400" b="1" dirty="0">
                <a:latin typeface="Calibri" panose="020F0502020204030204" pitchFamily="34" charset="0"/>
              </a:rPr>
              <a:t>Figura </a:t>
            </a:r>
            <a:r>
              <a:rPr lang="es-CO" sz="1400" b="1" dirty="0" smtClean="0">
                <a:latin typeface="Calibri" panose="020F0502020204030204" pitchFamily="34" charset="0"/>
              </a:rPr>
              <a:t>10</a:t>
            </a:r>
            <a:r>
              <a:rPr lang="es-CO" sz="1400" b="1" dirty="0">
                <a:latin typeface="Calibri" panose="020F0502020204030204" pitchFamily="34" charset="0"/>
              </a:rPr>
              <a:t/>
            </a:r>
            <a:br>
              <a:rPr lang="es-CO" sz="1400" b="1" dirty="0">
                <a:latin typeface="Calibri" panose="020F0502020204030204" pitchFamily="34" charset="0"/>
              </a:rPr>
            </a:br>
            <a:r>
              <a:rPr lang="es-ES" sz="1400" i="1" dirty="0">
                <a:latin typeface="Calibri "/>
                <a:ea typeface="Calibri" panose="020F0502020204030204" pitchFamily="34" charset="0"/>
                <a:cs typeface="Times New Roman" panose="02020603050405020304" pitchFamily="18" charset="0"/>
              </a:rPr>
              <a:t>Proceso de pesaje de truchas para la obtención de la biomasa.</a:t>
            </a:r>
          </a:p>
        </p:txBody>
      </p:sp>
      <p:sp>
        <p:nvSpPr>
          <p:cNvPr id="24" name="23 Rectángulo"/>
          <p:cNvSpPr/>
          <p:nvPr/>
        </p:nvSpPr>
        <p:spPr>
          <a:xfrm>
            <a:off x="5067713" y="1150882"/>
            <a:ext cx="3843577" cy="523220"/>
          </a:xfrm>
          <a:prstGeom prst="rect">
            <a:avLst/>
          </a:prstGeom>
        </p:spPr>
        <p:txBody>
          <a:bodyPr wrap="square">
            <a:spAutoFit/>
          </a:bodyPr>
          <a:lstStyle/>
          <a:p>
            <a:r>
              <a:rPr lang="es-CO" sz="1400" b="1" dirty="0" smtClean="0">
                <a:latin typeface="Calibri" panose="020F0502020204030204" pitchFamily="34" charset="0"/>
              </a:rPr>
              <a:t>Figura 11</a:t>
            </a:r>
            <a:br>
              <a:rPr lang="es-CO" sz="1400" b="1" dirty="0" smtClean="0">
                <a:latin typeface="Calibri" panose="020F0502020204030204" pitchFamily="34" charset="0"/>
              </a:rPr>
            </a:br>
            <a:r>
              <a:rPr lang="es-ES" sz="1400" i="1" dirty="0">
                <a:latin typeface="Calibri "/>
                <a:ea typeface="Calibri" panose="020F0502020204030204" pitchFamily="34" charset="0"/>
                <a:cs typeface="Times New Roman" panose="02020603050405020304" pitchFamily="18" charset="0"/>
              </a:rPr>
              <a:t>Limpieza de piscinas de truchas</a:t>
            </a:r>
            <a:endParaRPr lang="es-CO" sz="1400" b="1" i="1" dirty="0">
              <a:latin typeface="Calibri" panose="020F0502020204030204" pitchFamily="34" charset="0"/>
            </a:endParaRPr>
          </a:p>
        </p:txBody>
      </p:sp>
      <p:sp>
        <p:nvSpPr>
          <p:cNvPr id="25" name="24 Rectángulo"/>
          <p:cNvSpPr/>
          <p:nvPr/>
        </p:nvSpPr>
        <p:spPr>
          <a:xfrm>
            <a:off x="5067712" y="3352889"/>
            <a:ext cx="4040792" cy="523220"/>
          </a:xfrm>
          <a:prstGeom prst="rect">
            <a:avLst/>
          </a:prstGeom>
        </p:spPr>
        <p:txBody>
          <a:bodyPr wrap="square">
            <a:spAutoFit/>
          </a:bodyPr>
          <a:lstStyle/>
          <a:p>
            <a:r>
              <a:rPr lang="es-CO" sz="1400" b="1" dirty="0" smtClean="0">
                <a:latin typeface="Calibri" panose="020F0502020204030204" pitchFamily="34" charset="0"/>
              </a:rPr>
              <a:t>Figura 12</a:t>
            </a:r>
            <a:br>
              <a:rPr lang="es-CO" sz="1400" b="1" dirty="0" smtClean="0">
                <a:latin typeface="Calibri" panose="020F0502020204030204" pitchFamily="34" charset="0"/>
              </a:rPr>
            </a:br>
            <a:r>
              <a:rPr lang="es-ES" sz="1400" i="1" dirty="0">
                <a:latin typeface="Calibri "/>
                <a:ea typeface="Calibri" panose="020F0502020204030204" pitchFamily="34" charset="0"/>
                <a:cs typeface="Times New Roman" panose="02020603050405020304" pitchFamily="18" charset="0"/>
              </a:rPr>
              <a:t>Tratamiento de desinfección en trucha arco iris</a:t>
            </a:r>
            <a:r>
              <a:rPr lang="es-ES" sz="1400" dirty="0">
                <a:latin typeface="Calibri "/>
                <a:ea typeface="Calibri" panose="020F0502020204030204" pitchFamily="34" charset="0"/>
                <a:cs typeface="Times New Roman" panose="02020603050405020304" pitchFamily="18" charset="0"/>
              </a:rPr>
              <a:t>.</a:t>
            </a:r>
            <a:endParaRPr lang="es-ES" sz="1400" dirty="0">
              <a:latin typeface="Calibri "/>
              <a:cs typeface="Times New Roman" panose="02020603050405020304" pitchFamily="18" charset="0"/>
            </a:endParaRPr>
          </a:p>
        </p:txBody>
      </p:sp>
    </p:spTree>
    <p:extLst>
      <p:ext uri="{BB962C8B-B14F-4D97-AF65-F5344CB8AC3E}">
        <p14:creationId xmlns:p14="http://schemas.microsoft.com/office/powerpoint/2010/main" val="290613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4"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6" name="15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7" name="16 Rectángulo"/>
          <p:cNvSpPr/>
          <p:nvPr/>
        </p:nvSpPr>
        <p:spPr>
          <a:xfrm>
            <a:off x="0" y="611396"/>
            <a:ext cx="3851920" cy="369332"/>
          </a:xfrm>
          <a:prstGeom prst="rect">
            <a:avLst/>
          </a:prstGeom>
        </p:spPr>
        <p:txBody>
          <a:bodyPr wrap="square">
            <a:spAutoFit/>
          </a:bodyPr>
          <a:lstStyle/>
          <a:p>
            <a:r>
              <a:rPr lang="es-EC" b="1" dirty="0" smtClean="0">
                <a:latin typeface="Calibri "/>
                <a:cs typeface="Times New Roman" panose="02020603050405020304" pitchFamily="18" charset="0"/>
              </a:rPr>
              <a:t>Masificación De </a:t>
            </a:r>
            <a:r>
              <a:rPr lang="es-EC" b="1" i="1" dirty="0" smtClean="0">
                <a:latin typeface="Calibri "/>
                <a:cs typeface="Times New Roman" panose="02020603050405020304" pitchFamily="18" charset="0"/>
              </a:rPr>
              <a:t>Chlorella </a:t>
            </a:r>
            <a:r>
              <a:rPr lang="es-EC" b="1" dirty="0" err="1">
                <a:latin typeface="Calibri "/>
                <a:cs typeface="Times New Roman" panose="02020603050405020304" pitchFamily="18" charset="0"/>
              </a:rPr>
              <a:t>sp</a:t>
            </a:r>
            <a:r>
              <a:rPr lang="es-EC" b="1" dirty="0">
                <a:latin typeface="Calibri "/>
                <a:cs typeface="Times New Roman" panose="02020603050405020304" pitchFamily="18" charset="0"/>
              </a:rPr>
              <a:t>. B₃ </a:t>
            </a:r>
            <a:endParaRPr lang="es-CO" dirty="0">
              <a:latin typeface="Calibri "/>
              <a:cs typeface="Times New Roman" panose="02020603050405020304" pitchFamily="18" charset="0"/>
            </a:endParaRPr>
          </a:p>
        </p:txBody>
      </p:sp>
      <p:sp>
        <p:nvSpPr>
          <p:cNvPr id="18" name="17 Rectángulo"/>
          <p:cNvSpPr/>
          <p:nvPr/>
        </p:nvSpPr>
        <p:spPr>
          <a:xfrm>
            <a:off x="752878" y="5571817"/>
            <a:ext cx="5165197" cy="1169551"/>
          </a:xfrm>
          <a:prstGeom prst="rect">
            <a:avLst/>
          </a:prstGeom>
        </p:spPr>
        <p:txBody>
          <a:bodyPr wrap="none">
            <a:spAutoFit/>
          </a:bodyPr>
          <a:lstStyle/>
          <a:p>
            <a:r>
              <a:rPr lang="es-ES" sz="1400" dirty="0">
                <a:latin typeface="Calibri "/>
                <a:cs typeface="Times New Roman" panose="02020603050405020304" pitchFamily="18" charset="0"/>
              </a:rPr>
              <a:t>Tipán (2017</a:t>
            </a:r>
            <a:r>
              <a:rPr lang="es-ES" sz="1400" dirty="0" smtClean="0">
                <a:latin typeface="Calibri "/>
                <a:cs typeface="Times New Roman" panose="02020603050405020304" pitchFamily="18" charset="0"/>
              </a:rPr>
              <a:t>)</a:t>
            </a:r>
          </a:p>
          <a:p>
            <a:endParaRPr lang="es-ES" sz="1400" dirty="0" smtClean="0">
              <a:latin typeface="Calibri "/>
              <a:cs typeface="Times New Roman" panose="02020603050405020304" pitchFamily="18" charset="0"/>
            </a:endParaRPr>
          </a:p>
          <a:p>
            <a:r>
              <a:rPr lang="es-ES" sz="1400" dirty="0">
                <a:latin typeface="Calibri "/>
                <a:cs typeface="Times New Roman" panose="02020603050405020304" pitchFamily="18" charset="0"/>
              </a:rPr>
              <a:t>Nitrofoska (</a:t>
            </a:r>
            <a:r>
              <a:rPr lang="es-ES" sz="1400" b="1" dirty="0" smtClean="0">
                <a:latin typeface="Calibri "/>
                <a:cs typeface="Times New Roman" panose="02020603050405020304" pitchFamily="18" charset="0"/>
              </a:rPr>
              <a:t>N: </a:t>
            </a:r>
            <a:r>
              <a:rPr lang="es-ES" sz="1400" dirty="0" smtClean="0">
                <a:latin typeface="Calibri "/>
                <a:cs typeface="Times New Roman" panose="02020603050405020304" pitchFamily="18" charset="0"/>
              </a:rPr>
              <a:t>0,17g/L</a:t>
            </a:r>
            <a:r>
              <a:rPr lang="es-ES" sz="1400" dirty="0">
                <a:latin typeface="Calibri "/>
                <a:cs typeface="Times New Roman" panose="02020603050405020304" pitchFamily="18" charset="0"/>
              </a:rPr>
              <a:t>; </a:t>
            </a:r>
            <a:r>
              <a:rPr lang="es-ES" sz="1400" b="1" dirty="0" smtClean="0">
                <a:latin typeface="Calibri "/>
                <a:cs typeface="Times New Roman" panose="02020603050405020304" pitchFamily="18" charset="0"/>
              </a:rPr>
              <a:t>P:</a:t>
            </a:r>
            <a:r>
              <a:rPr lang="es-ES" sz="1400" dirty="0" smtClean="0">
                <a:latin typeface="Calibri "/>
                <a:cs typeface="Times New Roman" panose="02020603050405020304" pitchFamily="18" charset="0"/>
              </a:rPr>
              <a:t> 0,05g/L</a:t>
            </a:r>
            <a:r>
              <a:rPr lang="es-ES" sz="1400" dirty="0">
                <a:latin typeface="Calibri "/>
                <a:cs typeface="Times New Roman" panose="02020603050405020304" pitchFamily="18" charset="0"/>
              </a:rPr>
              <a:t>; </a:t>
            </a:r>
            <a:r>
              <a:rPr lang="es-ES" sz="1400" b="1" dirty="0" smtClean="0">
                <a:latin typeface="Calibri "/>
                <a:cs typeface="Times New Roman" panose="02020603050405020304" pitchFamily="18" charset="0"/>
              </a:rPr>
              <a:t>K:</a:t>
            </a:r>
            <a:r>
              <a:rPr lang="es-ES" sz="1400" dirty="0" smtClean="0">
                <a:latin typeface="Calibri "/>
                <a:cs typeface="Times New Roman" panose="02020603050405020304" pitchFamily="18" charset="0"/>
              </a:rPr>
              <a:t> 0,05g/L</a:t>
            </a:r>
            <a:r>
              <a:rPr lang="es-ES" sz="1400" dirty="0">
                <a:latin typeface="Calibri "/>
                <a:cs typeface="Times New Roman" panose="02020603050405020304" pitchFamily="18" charset="0"/>
              </a:rPr>
              <a:t>; </a:t>
            </a:r>
            <a:r>
              <a:rPr lang="es-ES" sz="1400" b="1" dirty="0" smtClean="0">
                <a:latin typeface="Calibri "/>
                <a:cs typeface="Times New Roman" panose="02020603050405020304" pitchFamily="18" charset="0"/>
              </a:rPr>
              <a:t>Mg:</a:t>
            </a:r>
            <a:r>
              <a:rPr lang="es-ES" sz="1400" dirty="0" smtClean="0">
                <a:latin typeface="Calibri "/>
                <a:cs typeface="Times New Roman" panose="02020603050405020304" pitchFamily="18" charset="0"/>
              </a:rPr>
              <a:t> 0,0003g/L</a:t>
            </a:r>
            <a:r>
              <a:rPr lang="es-ES" sz="1400" dirty="0">
                <a:latin typeface="Calibri "/>
                <a:cs typeface="Times New Roman" panose="02020603050405020304" pitchFamily="18" charset="0"/>
              </a:rPr>
              <a:t>) </a:t>
            </a:r>
            <a:endParaRPr lang="es-CO" sz="1400" dirty="0">
              <a:latin typeface="Calibri "/>
              <a:cs typeface="Times New Roman" panose="02020603050405020304" pitchFamily="18" charset="0"/>
            </a:endParaRPr>
          </a:p>
          <a:p>
            <a:endParaRPr lang="es-ES" sz="1400" dirty="0" smtClean="0">
              <a:latin typeface="Calibri "/>
              <a:cs typeface="Times New Roman" panose="02020603050405020304" pitchFamily="18" charset="0"/>
            </a:endParaRPr>
          </a:p>
          <a:p>
            <a:r>
              <a:rPr lang="es-ES" sz="1400" dirty="0" smtClean="0">
                <a:latin typeface="Calibri "/>
                <a:cs typeface="Times New Roman" panose="02020603050405020304" pitchFamily="18" charset="0"/>
              </a:rPr>
              <a:t>23’000.000 células/mL (27 días)</a:t>
            </a:r>
            <a:endParaRPr lang="es-CO" sz="1400" dirty="0">
              <a:latin typeface="Calibri "/>
              <a:cs typeface="Times New Roman" panose="02020603050405020304" pitchFamily="18" charset="0"/>
            </a:endParaRPr>
          </a:p>
        </p:txBody>
      </p:sp>
      <p:sp>
        <p:nvSpPr>
          <p:cNvPr id="19" name="18 Rectángulo"/>
          <p:cNvSpPr/>
          <p:nvPr/>
        </p:nvSpPr>
        <p:spPr>
          <a:xfrm>
            <a:off x="6007836" y="5571817"/>
            <a:ext cx="2956652" cy="738664"/>
          </a:xfrm>
          <a:prstGeom prst="rect">
            <a:avLst/>
          </a:prstGeom>
        </p:spPr>
        <p:txBody>
          <a:bodyPr wrap="square">
            <a:spAutoFit/>
          </a:bodyPr>
          <a:lstStyle/>
          <a:p>
            <a:r>
              <a:rPr lang="es-ES" sz="1400" dirty="0">
                <a:latin typeface="Calibri "/>
                <a:cs typeface="Times New Roman" panose="02020603050405020304" pitchFamily="18" charset="0"/>
              </a:rPr>
              <a:t>Villafuerte (2016</a:t>
            </a:r>
            <a:r>
              <a:rPr lang="es-ES" sz="1400" dirty="0" smtClean="0">
                <a:latin typeface="Calibri "/>
                <a:cs typeface="Times New Roman" panose="02020603050405020304" pitchFamily="18" charset="0"/>
              </a:rPr>
              <a:t>)</a:t>
            </a:r>
          </a:p>
          <a:p>
            <a:endParaRPr lang="es-CO" sz="1400" dirty="0">
              <a:latin typeface="Calibri "/>
              <a:cs typeface="Times New Roman" panose="02020603050405020304" pitchFamily="18" charset="0"/>
            </a:endParaRPr>
          </a:p>
          <a:p>
            <a:r>
              <a:rPr lang="es-ES" sz="1400" dirty="0" smtClean="0">
                <a:latin typeface="Calibri "/>
                <a:cs typeface="Times New Roman" panose="02020603050405020304" pitchFamily="18" charset="0"/>
              </a:rPr>
              <a:t>18’000.000 </a:t>
            </a:r>
            <a:r>
              <a:rPr lang="es-ES" sz="1400" dirty="0">
                <a:latin typeface="Calibri "/>
                <a:cs typeface="Times New Roman" panose="02020603050405020304" pitchFamily="18" charset="0"/>
              </a:rPr>
              <a:t>células/mL (</a:t>
            </a:r>
            <a:r>
              <a:rPr lang="es-ES" sz="1400" dirty="0" smtClean="0">
                <a:latin typeface="Calibri "/>
                <a:cs typeface="Times New Roman" panose="02020603050405020304" pitchFamily="18" charset="0"/>
              </a:rPr>
              <a:t>19 días)</a:t>
            </a:r>
            <a:endParaRPr lang="es-CO" sz="1400" dirty="0">
              <a:latin typeface="Calibri "/>
              <a:cs typeface="Times New Roman" panose="02020603050405020304" pitchFamily="18" charset="0"/>
            </a:endParaRPr>
          </a:p>
        </p:txBody>
      </p:sp>
      <p:sp>
        <p:nvSpPr>
          <p:cNvPr id="20" name="19 Rectángulo"/>
          <p:cNvSpPr/>
          <p:nvPr/>
        </p:nvSpPr>
        <p:spPr>
          <a:xfrm>
            <a:off x="748505" y="1052736"/>
            <a:ext cx="6127751"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13</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Curva de crecimiento de Chlorella </a:t>
            </a:r>
            <a:r>
              <a:rPr lang="es-ES" i="1" dirty="0" err="1">
                <a:latin typeface="Calibri" panose="020F0502020204030204" pitchFamily="34" charset="0"/>
              </a:rPr>
              <a:t>sp</a:t>
            </a:r>
            <a:r>
              <a:rPr lang="es-ES" i="1" dirty="0">
                <a:latin typeface="Calibri" panose="020F0502020204030204" pitchFamily="34" charset="0"/>
              </a:rPr>
              <a:t>. B</a:t>
            </a:r>
            <a:r>
              <a:rPr lang="es-ES" i="1" dirty="0">
                <a:latin typeface="Cambria Math" panose="02040503050406030204" pitchFamily="18" charset="0"/>
                <a:ea typeface="Cambria Math" panose="02040503050406030204" pitchFamily="18" charset="0"/>
              </a:rPr>
              <a:t>₃ </a:t>
            </a:r>
            <a:r>
              <a:rPr lang="es-ES" i="1" dirty="0">
                <a:latin typeface="Calibri" panose="020F0502020204030204" pitchFamily="34" charset="0"/>
              </a:rPr>
              <a:t>y valores de pH durante el ensayo.</a:t>
            </a:r>
            <a:endParaRPr lang="es-CO" i="1" dirty="0">
              <a:latin typeface="Calibri" panose="020F0502020204030204"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6" y="1963837"/>
            <a:ext cx="6127750" cy="34813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4600426" y="3861048"/>
            <a:ext cx="1717137" cy="276999"/>
          </a:xfrm>
          <a:prstGeom prst="rect">
            <a:avLst/>
          </a:prstGeom>
        </p:spPr>
        <p:txBody>
          <a:bodyPr wrap="none">
            <a:spAutoFit/>
          </a:bodyPr>
          <a:lstStyle/>
          <a:p>
            <a:r>
              <a:rPr lang="es-ES" sz="1200" dirty="0" smtClean="0">
                <a:latin typeface="Calibri "/>
                <a:cs typeface="Times New Roman" panose="02020603050405020304" pitchFamily="18" charset="0"/>
              </a:rPr>
              <a:t>29’292.500 </a:t>
            </a:r>
            <a:r>
              <a:rPr lang="es-ES" sz="1200" dirty="0">
                <a:latin typeface="Calibri "/>
                <a:cs typeface="Times New Roman" panose="02020603050405020304" pitchFamily="18" charset="0"/>
              </a:rPr>
              <a:t>células/mL</a:t>
            </a:r>
            <a:endParaRPr lang="es-CO" sz="1200" dirty="0">
              <a:latin typeface="Calibri "/>
              <a:cs typeface="Times New Roman" panose="02020603050405020304" pitchFamily="18" charset="0"/>
            </a:endParaRPr>
          </a:p>
        </p:txBody>
      </p:sp>
      <p:sp>
        <p:nvSpPr>
          <p:cNvPr id="23" name="22 Rectángulo"/>
          <p:cNvSpPr/>
          <p:nvPr/>
        </p:nvSpPr>
        <p:spPr>
          <a:xfrm>
            <a:off x="4600426" y="4140796"/>
            <a:ext cx="1173719" cy="276999"/>
          </a:xfrm>
          <a:prstGeom prst="rect">
            <a:avLst/>
          </a:prstGeom>
        </p:spPr>
        <p:txBody>
          <a:bodyPr wrap="none">
            <a:spAutoFit/>
          </a:bodyPr>
          <a:lstStyle/>
          <a:p>
            <a:pPr algn="ctr"/>
            <a:r>
              <a:rPr lang="es-ES" sz="1200" b="1" dirty="0" smtClean="0">
                <a:latin typeface="Calibri "/>
                <a:cs typeface="Times New Roman" panose="02020603050405020304" pitchFamily="18" charset="0"/>
              </a:rPr>
              <a:t>31/05</a:t>
            </a:r>
            <a:r>
              <a:rPr lang="es-ES" sz="1200" dirty="0" smtClean="0">
                <a:latin typeface="Calibri "/>
                <a:cs typeface="Times New Roman" panose="02020603050405020304" pitchFamily="18" charset="0"/>
              </a:rPr>
              <a:t>(45 días)</a:t>
            </a:r>
            <a:endParaRPr lang="es-CO" sz="1200" dirty="0">
              <a:latin typeface="Calibri "/>
              <a:cs typeface="Times New Roman" panose="02020603050405020304" pitchFamily="18" charset="0"/>
            </a:endParaRPr>
          </a:p>
        </p:txBody>
      </p:sp>
    </p:spTree>
    <p:extLst>
      <p:ext uri="{BB962C8B-B14F-4D97-AF65-F5344CB8AC3E}">
        <p14:creationId xmlns:p14="http://schemas.microsoft.com/office/powerpoint/2010/main" val="304579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6"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7" name="16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25" name="24 Rectángulo"/>
          <p:cNvSpPr/>
          <p:nvPr/>
        </p:nvSpPr>
        <p:spPr>
          <a:xfrm>
            <a:off x="755576" y="5150118"/>
            <a:ext cx="2426626" cy="738664"/>
          </a:xfrm>
          <a:prstGeom prst="rect">
            <a:avLst/>
          </a:prstGeom>
        </p:spPr>
        <p:txBody>
          <a:bodyPr wrap="none">
            <a:spAutoFit/>
          </a:bodyPr>
          <a:lstStyle/>
          <a:p>
            <a:r>
              <a:rPr lang="es-ES" sz="1400" dirty="0" smtClean="0">
                <a:latin typeface="Calibri "/>
                <a:cs typeface="Times New Roman" panose="02020603050405020304" pitchFamily="18" charset="0"/>
              </a:rPr>
              <a:t>Temperatura promedio 17ºC</a:t>
            </a:r>
          </a:p>
          <a:p>
            <a:r>
              <a:rPr lang="es-ES" sz="1400" dirty="0" smtClean="0">
                <a:latin typeface="Calibri "/>
                <a:cs typeface="Times New Roman" panose="02020603050405020304" pitchFamily="18" charset="0"/>
              </a:rPr>
              <a:t>Mín.   9°C</a:t>
            </a:r>
          </a:p>
          <a:p>
            <a:r>
              <a:rPr lang="es-ES" sz="1400" dirty="0" smtClean="0">
                <a:latin typeface="Calibri "/>
                <a:cs typeface="Times New Roman" panose="02020603050405020304" pitchFamily="18" charset="0"/>
              </a:rPr>
              <a:t>Máx. 44°C</a:t>
            </a:r>
          </a:p>
        </p:txBody>
      </p:sp>
      <p:sp>
        <p:nvSpPr>
          <p:cNvPr id="26" name="Rectangle 3"/>
          <p:cNvSpPr>
            <a:spLocks noChangeArrowheads="1"/>
          </p:cNvSpPr>
          <p:nvPr/>
        </p:nvSpPr>
        <p:spPr bwMode="auto">
          <a:xfrm>
            <a:off x="0" y="4952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27" name="26 Rectángulo"/>
          <p:cNvSpPr/>
          <p:nvPr/>
        </p:nvSpPr>
        <p:spPr>
          <a:xfrm>
            <a:off x="4908087" y="5150118"/>
            <a:ext cx="2745435" cy="738664"/>
          </a:xfrm>
          <a:prstGeom prst="rect">
            <a:avLst/>
          </a:prstGeom>
        </p:spPr>
        <p:txBody>
          <a:bodyPr wrap="square">
            <a:spAutoFit/>
          </a:bodyPr>
          <a:lstStyle/>
          <a:p>
            <a:r>
              <a:rPr lang="es-ES" sz="1400" dirty="0" smtClean="0">
                <a:latin typeface="Calibri "/>
                <a:cs typeface="Times New Roman" panose="02020603050405020304" pitchFamily="18" charset="0"/>
              </a:rPr>
              <a:t>Humedad relativa promedio77%</a:t>
            </a:r>
          </a:p>
          <a:p>
            <a:r>
              <a:rPr lang="es-ES" sz="1400" dirty="0" smtClean="0">
                <a:latin typeface="Calibri "/>
                <a:cs typeface="Times New Roman" panose="02020603050405020304" pitchFamily="18" charset="0"/>
              </a:rPr>
              <a:t>Mín. 16%</a:t>
            </a:r>
          </a:p>
          <a:p>
            <a:r>
              <a:rPr lang="es-ES" sz="1400" dirty="0" smtClean="0">
                <a:latin typeface="Calibri "/>
                <a:cs typeface="Times New Roman" panose="02020603050405020304" pitchFamily="18" charset="0"/>
              </a:rPr>
              <a:t>Máx. 93%</a:t>
            </a:r>
            <a:endParaRPr lang="es-CO" sz="1400" dirty="0">
              <a:latin typeface="Calibri "/>
              <a:cs typeface="Times New Roman" panose="02020603050405020304" pitchFamily="18" charset="0"/>
            </a:endParaRPr>
          </a:p>
        </p:txBody>
      </p:sp>
      <p:sp>
        <p:nvSpPr>
          <p:cNvPr id="28" name="27 Rectángulo"/>
          <p:cNvSpPr/>
          <p:nvPr/>
        </p:nvSpPr>
        <p:spPr>
          <a:xfrm>
            <a:off x="755576" y="5910371"/>
            <a:ext cx="1467068" cy="307777"/>
          </a:xfrm>
          <a:prstGeom prst="rect">
            <a:avLst/>
          </a:prstGeom>
          <a:solidFill>
            <a:schemeClr val="bg1"/>
          </a:solidFill>
        </p:spPr>
        <p:txBody>
          <a:bodyPr wrap="none">
            <a:spAutoFit/>
          </a:bodyPr>
          <a:lstStyle/>
          <a:p>
            <a:r>
              <a:rPr lang="es-ES" sz="1400" dirty="0">
                <a:latin typeface="Calibri "/>
                <a:cs typeface="Times New Roman" panose="02020603050405020304" pitchFamily="18" charset="0"/>
              </a:rPr>
              <a:t>Guenkov (1974)</a:t>
            </a:r>
            <a:endParaRPr lang="es-CO" sz="1400" dirty="0">
              <a:latin typeface="Calibri "/>
              <a:cs typeface="Times New Roman" panose="02020603050405020304" pitchFamily="18" charset="0"/>
            </a:endParaRPr>
          </a:p>
        </p:txBody>
      </p:sp>
      <p:sp>
        <p:nvSpPr>
          <p:cNvPr id="29" name="28 Rectángulo"/>
          <p:cNvSpPr/>
          <p:nvPr/>
        </p:nvSpPr>
        <p:spPr>
          <a:xfrm>
            <a:off x="755576" y="6218148"/>
            <a:ext cx="1310006" cy="523220"/>
          </a:xfrm>
          <a:prstGeom prst="rect">
            <a:avLst/>
          </a:prstGeom>
          <a:solidFill>
            <a:schemeClr val="bg1"/>
          </a:solidFill>
        </p:spPr>
        <p:txBody>
          <a:bodyPr wrap="square">
            <a:spAutoFit/>
          </a:bodyPr>
          <a:lstStyle/>
          <a:p>
            <a:r>
              <a:rPr lang="es-ES" sz="1400" dirty="0" smtClean="0">
                <a:latin typeface="Calibri "/>
                <a:cs typeface="Times New Roman" panose="02020603050405020304" pitchFamily="18" charset="0"/>
              </a:rPr>
              <a:t>&lt; 15ºC </a:t>
            </a:r>
          </a:p>
          <a:p>
            <a:r>
              <a:rPr lang="es-ES" sz="1400" dirty="0" smtClean="0">
                <a:latin typeface="Calibri "/>
                <a:cs typeface="Times New Roman" panose="02020603050405020304" pitchFamily="18" charset="0"/>
              </a:rPr>
              <a:t>&gt; 30ºC</a:t>
            </a:r>
            <a:endParaRPr lang="es-CO" sz="1400" dirty="0">
              <a:latin typeface="Calibri "/>
              <a:cs typeface="Times New Roman" panose="02020603050405020304" pitchFamily="18" charset="0"/>
            </a:endParaRPr>
          </a:p>
        </p:txBody>
      </p:sp>
      <p:sp>
        <p:nvSpPr>
          <p:cNvPr id="30" name="29 Rectángulo"/>
          <p:cNvSpPr/>
          <p:nvPr/>
        </p:nvSpPr>
        <p:spPr>
          <a:xfrm>
            <a:off x="4908087" y="6064259"/>
            <a:ext cx="2016899" cy="523220"/>
          </a:xfrm>
          <a:prstGeom prst="rect">
            <a:avLst/>
          </a:prstGeom>
        </p:spPr>
        <p:txBody>
          <a:bodyPr wrap="none">
            <a:spAutoFit/>
          </a:bodyPr>
          <a:lstStyle/>
          <a:p>
            <a:r>
              <a:rPr lang="es-ES" sz="1400" dirty="0">
                <a:latin typeface="Calibri "/>
                <a:cs typeface="Times New Roman" panose="02020603050405020304" pitchFamily="18" charset="0"/>
              </a:rPr>
              <a:t>Sandí (2015</a:t>
            </a:r>
            <a:r>
              <a:rPr lang="es-ES" sz="1400" dirty="0" smtClean="0">
                <a:latin typeface="Calibri "/>
                <a:cs typeface="Times New Roman" panose="02020603050405020304" pitchFamily="18" charset="0"/>
              </a:rPr>
              <a:t>) </a:t>
            </a:r>
          </a:p>
          <a:p>
            <a:r>
              <a:rPr lang="es-ES" sz="1400" dirty="0" smtClean="0">
                <a:latin typeface="Calibri "/>
                <a:cs typeface="Times New Roman" panose="02020603050405020304" pitchFamily="18" charset="0"/>
              </a:rPr>
              <a:t>Rango de 60% </a:t>
            </a:r>
            <a:r>
              <a:rPr lang="es-ES" sz="1400" dirty="0">
                <a:latin typeface="Calibri "/>
                <a:cs typeface="Times New Roman" panose="02020603050405020304" pitchFamily="18" charset="0"/>
              </a:rPr>
              <a:t>al 90%.</a:t>
            </a:r>
            <a:endParaRPr lang="es-CO" sz="1400" dirty="0">
              <a:latin typeface="Calibri "/>
              <a:cs typeface="Times New Roman" panose="02020603050405020304" pitchFamily="18" charset="0"/>
            </a:endParaRPr>
          </a:p>
        </p:txBody>
      </p:sp>
      <p:sp>
        <p:nvSpPr>
          <p:cNvPr id="31" name="30 CuadroTexto"/>
          <p:cNvSpPr txBox="1"/>
          <p:nvPr/>
        </p:nvSpPr>
        <p:spPr>
          <a:xfrm>
            <a:off x="0" y="622458"/>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Parámetros Ambientales (Temperatura Ambiental y Humedad </a:t>
            </a:r>
            <a:r>
              <a:rPr lang="es-CO" b="1" dirty="0">
                <a:latin typeface="Calibri "/>
                <a:cs typeface="Times New Roman" panose="02020603050405020304" pitchFamily="18" charset="0"/>
              </a:rPr>
              <a:t>R</a:t>
            </a:r>
            <a:r>
              <a:rPr lang="es-CO" b="1" dirty="0" smtClean="0">
                <a:latin typeface="Calibri "/>
                <a:cs typeface="Times New Roman" panose="02020603050405020304" pitchFamily="18" charset="0"/>
              </a:rPr>
              <a:t>elativa)</a:t>
            </a:r>
            <a:endParaRPr lang="es-CO" b="1" dirty="0">
              <a:latin typeface="Calibri "/>
              <a:cs typeface="Times New Roman" panose="02020603050405020304" pitchFamily="18" charset="0"/>
            </a:endParaRPr>
          </a:p>
        </p:txBody>
      </p:sp>
      <p:sp>
        <p:nvSpPr>
          <p:cNvPr id="32" name="31 Rectángulo"/>
          <p:cNvSpPr/>
          <p:nvPr/>
        </p:nvSpPr>
        <p:spPr>
          <a:xfrm>
            <a:off x="683568" y="1067760"/>
            <a:ext cx="8323794"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14</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Promedios, mínimos, máximos de la temperatura ambiental y humedad relativa de veinte días del mes de diciembre.</a:t>
            </a:r>
            <a:endParaRPr lang="es-CO" i="1" dirty="0">
              <a:latin typeface="Calibri" panose="020F0502020204030204" pitchFamily="34" charset="0"/>
            </a:endParaRPr>
          </a:p>
        </p:txBody>
      </p:sp>
      <p:pic>
        <p:nvPicPr>
          <p:cNvPr id="33" name="32 Imagen"/>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24073"/>
            <a:ext cx="8323794" cy="2850568"/>
          </a:xfrm>
          <a:prstGeom prst="rect">
            <a:avLst/>
          </a:prstGeom>
          <a:noFill/>
          <a:ln>
            <a:solidFill>
              <a:schemeClr val="bg1">
                <a:lumMod val="85000"/>
              </a:schemeClr>
            </a:solidFill>
          </a:ln>
        </p:spPr>
      </p:pic>
    </p:spTree>
    <p:extLst>
      <p:ext uri="{BB962C8B-B14F-4D97-AF65-F5344CB8AC3E}">
        <p14:creationId xmlns:p14="http://schemas.microsoft.com/office/powerpoint/2010/main" val="332340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5"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6" name="15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7" name="Rectangle 2"/>
          <p:cNvSpPr>
            <a:spLocks noChangeArrowheads="1"/>
          </p:cNvSpPr>
          <p:nvPr/>
        </p:nvSpPr>
        <p:spPr bwMode="auto">
          <a:xfrm>
            <a:off x="0" y="6934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8" name="Rectangle 5"/>
          <p:cNvSpPr>
            <a:spLocks noChangeArrowheads="1"/>
          </p:cNvSpPr>
          <p:nvPr/>
        </p:nvSpPr>
        <p:spPr bwMode="auto">
          <a:xfrm>
            <a:off x="0" y="6934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19" name="18 CuadroTexto"/>
          <p:cNvSpPr txBox="1"/>
          <p:nvPr/>
        </p:nvSpPr>
        <p:spPr>
          <a:xfrm>
            <a:off x="0" y="620688"/>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Maduración De </a:t>
            </a:r>
            <a:r>
              <a:rPr lang="es-CO" b="1" dirty="0">
                <a:latin typeface="Calibri "/>
                <a:cs typeface="Times New Roman" panose="02020603050405020304" pitchFamily="18" charset="0"/>
              </a:rPr>
              <a:t>B</a:t>
            </a:r>
            <a:r>
              <a:rPr lang="es-CO" b="1" dirty="0" smtClean="0">
                <a:latin typeface="Calibri "/>
                <a:cs typeface="Times New Roman" panose="02020603050405020304" pitchFamily="18" charset="0"/>
              </a:rPr>
              <a:t>acterias </a:t>
            </a:r>
            <a:r>
              <a:rPr lang="es-CO" b="1" i="1" dirty="0" smtClean="0">
                <a:latin typeface="Calibri "/>
                <a:cs typeface="Times New Roman" panose="02020603050405020304" pitchFamily="18" charset="0"/>
              </a:rPr>
              <a:t>(Bacillus subtilis)</a:t>
            </a:r>
            <a:endParaRPr lang="es-CO" b="1" dirty="0">
              <a:latin typeface="Calibri "/>
              <a:cs typeface="Times New Roman" panose="02020603050405020304" pitchFamily="18" charset="0"/>
            </a:endParaRPr>
          </a:p>
        </p:txBody>
      </p:sp>
      <p:sp>
        <p:nvSpPr>
          <p:cNvPr id="20" name="19 Rectángulo"/>
          <p:cNvSpPr/>
          <p:nvPr/>
        </p:nvSpPr>
        <p:spPr>
          <a:xfrm>
            <a:off x="861605" y="1340768"/>
            <a:ext cx="7022763"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15</a:t>
            </a:r>
            <a:r>
              <a:rPr lang="es-ES" i="1" dirty="0" smtClean="0">
                <a:latin typeface="Calibri" panose="020F0502020204030204" pitchFamily="34" charset="0"/>
              </a:rPr>
              <a:t> </a:t>
            </a:r>
            <a:r>
              <a:rPr lang="es-ES" dirty="0">
                <a:latin typeface="Calibri" panose="020F0502020204030204" pitchFamily="34" charset="0"/>
              </a:rPr>
              <a:t/>
            </a:r>
            <a:br>
              <a:rPr lang="es-ES" dirty="0">
                <a:latin typeface="Calibri" panose="020F0502020204030204" pitchFamily="34" charset="0"/>
              </a:rPr>
            </a:br>
            <a:r>
              <a:rPr lang="es-ES" i="1" dirty="0">
                <a:latin typeface="Calibri" panose="020F0502020204030204" pitchFamily="34" charset="0"/>
              </a:rPr>
              <a:t>Concentración de amoniaco, nitritos y nitratos en el ensayo de laboratorio.</a:t>
            </a:r>
            <a:endParaRPr lang="es-CO" i="1" dirty="0">
              <a:latin typeface="Calibri" panose="020F0502020204030204"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43" y="2205261"/>
            <a:ext cx="6931025" cy="3455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CuadroTexto"/>
          <p:cNvSpPr txBox="1"/>
          <p:nvPr/>
        </p:nvSpPr>
        <p:spPr>
          <a:xfrm>
            <a:off x="933613" y="5346579"/>
            <a:ext cx="864096" cy="276999"/>
          </a:xfrm>
          <a:prstGeom prst="rect">
            <a:avLst/>
          </a:prstGeom>
          <a:noFill/>
        </p:spPr>
        <p:txBody>
          <a:bodyPr wrap="square" rtlCol="0">
            <a:spAutoFit/>
          </a:bodyPr>
          <a:lstStyle/>
          <a:p>
            <a:r>
              <a:rPr lang="es-CO" sz="1200" dirty="0" smtClean="0">
                <a:latin typeface="Calibri "/>
                <a:cs typeface="Times New Roman" panose="02020603050405020304" pitchFamily="18" charset="0"/>
              </a:rPr>
              <a:t>NH₄OH</a:t>
            </a:r>
            <a:endParaRPr lang="es-CO" sz="1200" dirty="0">
              <a:latin typeface="Calibri "/>
              <a:cs typeface="Times New Roman" panose="02020603050405020304" pitchFamily="18" charset="0"/>
            </a:endParaRPr>
          </a:p>
        </p:txBody>
      </p:sp>
    </p:spTree>
    <p:extLst>
      <p:ext uri="{BB962C8B-B14F-4D97-AF65-F5344CB8AC3E}">
        <p14:creationId xmlns:p14="http://schemas.microsoft.com/office/powerpoint/2010/main" val="1191270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24"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5" name="24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26" name="25 Rectángulo"/>
          <p:cNvSpPr/>
          <p:nvPr/>
        </p:nvSpPr>
        <p:spPr>
          <a:xfrm>
            <a:off x="6878721" y="2611415"/>
            <a:ext cx="2445807" cy="954107"/>
          </a:xfrm>
          <a:prstGeom prst="rect">
            <a:avLst/>
          </a:prstGeom>
        </p:spPr>
        <p:txBody>
          <a:bodyPr wrap="square">
            <a:spAutoFit/>
          </a:bodyPr>
          <a:lstStyle/>
          <a:p>
            <a:r>
              <a:rPr lang="es-ES" sz="1400" dirty="0">
                <a:latin typeface="Calibri "/>
                <a:cs typeface="Times New Roman" panose="02020603050405020304" pitchFamily="18" charset="0"/>
              </a:rPr>
              <a:t>La FAO </a:t>
            </a:r>
            <a:r>
              <a:rPr lang="es-CO" sz="1400" dirty="0">
                <a:latin typeface="Calibri "/>
                <a:cs typeface="Times New Roman" panose="02020603050405020304" pitchFamily="18" charset="0"/>
              </a:rPr>
              <a:t>(2014</a:t>
            </a:r>
            <a:r>
              <a:rPr lang="es-CO" sz="1400" dirty="0" smtClean="0">
                <a:latin typeface="Calibri "/>
                <a:cs typeface="Times New Roman" panose="02020603050405020304" pitchFamily="18" charset="0"/>
              </a:rPr>
              <a:t>)</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Temperatura (°C</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18-30</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pH 6-7</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OD </a:t>
            </a:r>
            <a:r>
              <a:rPr lang="es-ES" sz="1400" dirty="0">
                <a:latin typeface="Calibri "/>
                <a:cs typeface="Times New Roman" panose="02020603050405020304" pitchFamily="18" charset="0"/>
              </a:rPr>
              <a:t>(mg/L) &gt;5. </a:t>
            </a:r>
            <a:endParaRPr lang="es-CO" sz="1400" dirty="0">
              <a:latin typeface="Calibri "/>
              <a:cs typeface="Times New Roman" panose="02020603050405020304" pitchFamily="18" charset="0"/>
            </a:endParaRPr>
          </a:p>
        </p:txBody>
      </p:sp>
      <p:sp>
        <p:nvSpPr>
          <p:cNvPr id="27" name="26 Rectángulo"/>
          <p:cNvSpPr/>
          <p:nvPr/>
        </p:nvSpPr>
        <p:spPr>
          <a:xfrm>
            <a:off x="6878722" y="3754776"/>
            <a:ext cx="2247668" cy="1384995"/>
          </a:xfrm>
          <a:prstGeom prst="rect">
            <a:avLst/>
          </a:prstGeom>
        </p:spPr>
        <p:txBody>
          <a:bodyPr wrap="square">
            <a:spAutoFit/>
          </a:bodyPr>
          <a:lstStyle/>
          <a:p>
            <a:r>
              <a:rPr lang="es-ES" sz="1400" dirty="0" smtClean="0">
                <a:latin typeface="Calibri "/>
                <a:cs typeface="Times New Roman" panose="02020603050405020304" pitchFamily="18" charset="0"/>
              </a:rPr>
              <a:t>Córdova (2019),</a:t>
            </a:r>
          </a:p>
          <a:p>
            <a:r>
              <a:rPr lang="es-ES" sz="1400" dirty="0" smtClean="0">
                <a:latin typeface="Calibri "/>
                <a:cs typeface="Times New Roman" panose="02020603050405020304" pitchFamily="18" charset="0"/>
              </a:rPr>
              <a:t>(SAC) tipo BF </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Temperatura promedio (</a:t>
            </a:r>
            <a:r>
              <a:rPr lang="es-ES" sz="1400" dirty="0">
                <a:latin typeface="Calibri "/>
                <a:cs typeface="Times New Roman" panose="02020603050405020304" pitchFamily="18" charset="0"/>
              </a:rPr>
              <a:t>°</a:t>
            </a:r>
            <a:r>
              <a:rPr lang="es-ES" sz="1400" dirty="0" smtClean="0">
                <a:latin typeface="Calibri "/>
                <a:cs typeface="Times New Roman" panose="02020603050405020304" pitchFamily="18" charset="0"/>
              </a:rPr>
              <a:t>C) 17,67</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 pH 7,77</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OD (mg/L) 11,12</a:t>
            </a:r>
            <a:endParaRPr lang="es-CO" sz="1400" dirty="0">
              <a:latin typeface="Calibri "/>
              <a:cs typeface="Times New Roman" panose="02020603050405020304" pitchFamily="18" charset="0"/>
            </a:endParaRPr>
          </a:p>
        </p:txBody>
      </p:sp>
      <p:sp>
        <p:nvSpPr>
          <p:cNvPr id="28" name="27 Rectángulo"/>
          <p:cNvSpPr/>
          <p:nvPr/>
        </p:nvSpPr>
        <p:spPr>
          <a:xfrm>
            <a:off x="724347" y="5680121"/>
            <a:ext cx="1742144" cy="1169551"/>
          </a:xfrm>
          <a:prstGeom prst="rect">
            <a:avLst/>
          </a:prstGeom>
          <a:solidFill>
            <a:schemeClr val="bg1"/>
          </a:solidFill>
        </p:spPr>
        <p:txBody>
          <a:bodyPr wrap="none">
            <a:spAutoFit/>
          </a:bodyPr>
          <a:lstStyle/>
          <a:p>
            <a:r>
              <a:rPr lang="es-ES" sz="1400" dirty="0">
                <a:latin typeface="Calibri "/>
                <a:cs typeface="Times New Roman" panose="02020603050405020304" pitchFamily="18" charset="0"/>
              </a:rPr>
              <a:t>Blanco (1995</a:t>
            </a:r>
            <a:r>
              <a:rPr lang="es-ES" sz="1400" dirty="0" smtClean="0">
                <a:latin typeface="Calibri "/>
                <a:cs typeface="Times New Roman" panose="02020603050405020304" pitchFamily="18" charset="0"/>
              </a:rPr>
              <a:t>)</a:t>
            </a:r>
          </a:p>
          <a:p>
            <a:r>
              <a:rPr lang="es-ES" sz="1400" dirty="0" smtClean="0">
                <a:latin typeface="Calibri "/>
                <a:cs typeface="Times New Roman" panose="02020603050405020304" pitchFamily="18" charset="0"/>
              </a:rPr>
              <a:t>Temperatura &lt;20°C</a:t>
            </a:r>
          </a:p>
          <a:p>
            <a:r>
              <a:rPr lang="es-ES" sz="1400" dirty="0" smtClean="0">
                <a:latin typeface="Calibri "/>
                <a:cs typeface="Times New Roman" panose="02020603050405020304" pitchFamily="18" charset="0"/>
              </a:rPr>
              <a:t>pH 6 – 9</a:t>
            </a:r>
          </a:p>
          <a:p>
            <a:r>
              <a:rPr lang="es-ES" sz="1400" dirty="0" smtClean="0">
                <a:latin typeface="Calibri "/>
                <a:cs typeface="Times New Roman" panose="02020603050405020304" pitchFamily="18" charset="0"/>
              </a:rPr>
              <a:t>OD  &gt;5mg/L</a:t>
            </a:r>
          </a:p>
          <a:p>
            <a:endParaRPr lang="es-CO" sz="1400" dirty="0">
              <a:latin typeface="Calibri "/>
              <a:cs typeface="Times New Roman" panose="02020603050405020304" pitchFamily="18" charset="0"/>
            </a:endParaRPr>
          </a:p>
        </p:txBody>
      </p:sp>
      <p:sp>
        <p:nvSpPr>
          <p:cNvPr id="29" name="28 Rectángulo"/>
          <p:cNvSpPr/>
          <p:nvPr/>
        </p:nvSpPr>
        <p:spPr>
          <a:xfrm>
            <a:off x="2537730" y="5787841"/>
            <a:ext cx="1266693" cy="954107"/>
          </a:xfrm>
          <a:prstGeom prst="rect">
            <a:avLst/>
          </a:prstGeom>
        </p:spPr>
        <p:txBody>
          <a:bodyPr wrap="none">
            <a:spAutoFit/>
          </a:bodyPr>
          <a:lstStyle/>
          <a:p>
            <a:r>
              <a:rPr lang="es-ES" sz="1400" dirty="0" smtClean="0">
                <a:latin typeface="Calibri "/>
                <a:cs typeface="Times New Roman" panose="02020603050405020304" pitchFamily="18" charset="0"/>
              </a:rPr>
              <a:t>Plantas </a:t>
            </a:r>
          </a:p>
          <a:p>
            <a:endParaRPr lang="es-ES" sz="1400" dirty="0" smtClean="0">
              <a:latin typeface="Calibri "/>
              <a:cs typeface="Times New Roman" panose="02020603050405020304" pitchFamily="18" charset="0"/>
            </a:endParaRPr>
          </a:p>
          <a:p>
            <a:r>
              <a:rPr lang="es-ES" sz="1400" dirty="0" smtClean="0">
                <a:latin typeface="Calibri "/>
                <a:cs typeface="Times New Roman" panose="02020603050405020304" pitchFamily="18" charset="0"/>
              </a:rPr>
              <a:t>Zárate </a:t>
            </a:r>
            <a:r>
              <a:rPr lang="es-ES" sz="1400" dirty="0">
                <a:latin typeface="Calibri "/>
                <a:cs typeface="Times New Roman" panose="02020603050405020304" pitchFamily="18" charset="0"/>
              </a:rPr>
              <a:t>(2014</a:t>
            </a:r>
            <a:r>
              <a:rPr lang="es-ES" sz="1400" dirty="0" smtClean="0">
                <a:latin typeface="Calibri "/>
                <a:cs typeface="Times New Roman" panose="02020603050405020304" pitchFamily="18" charset="0"/>
              </a:rPr>
              <a:t>)</a:t>
            </a:r>
          </a:p>
          <a:p>
            <a:r>
              <a:rPr lang="es-CO" sz="1400" dirty="0" smtClean="0">
                <a:latin typeface="Calibri "/>
                <a:cs typeface="Times New Roman" panose="02020603050405020304" pitchFamily="18" charset="0"/>
              </a:rPr>
              <a:t>pH 6 – 6,5</a:t>
            </a:r>
            <a:endParaRPr lang="es-CO" sz="1400" dirty="0">
              <a:latin typeface="Calibri "/>
              <a:cs typeface="Times New Roman" panose="02020603050405020304" pitchFamily="18" charset="0"/>
            </a:endParaRPr>
          </a:p>
        </p:txBody>
      </p:sp>
      <p:sp>
        <p:nvSpPr>
          <p:cNvPr id="30" name="29 Rectángulo"/>
          <p:cNvSpPr/>
          <p:nvPr/>
        </p:nvSpPr>
        <p:spPr>
          <a:xfrm>
            <a:off x="3856689" y="5787841"/>
            <a:ext cx="1742144" cy="954107"/>
          </a:xfrm>
          <a:prstGeom prst="rect">
            <a:avLst/>
          </a:prstGeom>
        </p:spPr>
        <p:txBody>
          <a:bodyPr wrap="none">
            <a:spAutoFit/>
          </a:bodyPr>
          <a:lstStyle/>
          <a:p>
            <a:r>
              <a:rPr lang="es-ES" sz="1400" dirty="0" smtClean="0">
                <a:latin typeface="Calibri "/>
                <a:cs typeface="Times New Roman" panose="02020603050405020304" pitchFamily="18" charset="0"/>
              </a:rPr>
              <a:t>Biofiltro</a:t>
            </a:r>
          </a:p>
          <a:p>
            <a:r>
              <a:rPr lang="es-ES" sz="1400" dirty="0" smtClean="0">
                <a:latin typeface="Calibri "/>
                <a:cs typeface="Times New Roman" panose="02020603050405020304" pitchFamily="18" charset="0"/>
              </a:rPr>
              <a:t>FAO </a:t>
            </a:r>
            <a:r>
              <a:rPr lang="es-ES" sz="1400" dirty="0">
                <a:latin typeface="Calibri "/>
                <a:cs typeface="Times New Roman" panose="02020603050405020304" pitchFamily="18" charset="0"/>
              </a:rPr>
              <a:t>(</a:t>
            </a:r>
            <a:r>
              <a:rPr lang="es-ES" sz="1400" dirty="0" smtClean="0">
                <a:latin typeface="Calibri "/>
                <a:cs typeface="Times New Roman" panose="02020603050405020304" pitchFamily="18" charset="0"/>
              </a:rPr>
              <a:t>2014)</a:t>
            </a:r>
          </a:p>
          <a:p>
            <a:r>
              <a:rPr lang="es-ES" sz="1400" dirty="0" smtClean="0">
                <a:latin typeface="Calibri "/>
                <a:cs typeface="Times New Roman" panose="02020603050405020304" pitchFamily="18" charset="0"/>
              </a:rPr>
              <a:t>pH 6 – 8,5</a:t>
            </a:r>
          </a:p>
          <a:p>
            <a:r>
              <a:rPr lang="es-ES" sz="1400" dirty="0" smtClean="0">
                <a:latin typeface="Calibri "/>
                <a:cs typeface="Times New Roman" panose="02020603050405020304" pitchFamily="18" charset="0"/>
              </a:rPr>
              <a:t>Temperatura &lt;18°C</a:t>
            </a:r>
          </a:p>
        </p:txBody>
      </p:sp>
      <p:sp>
        <p:nvSpPr>
          <p:cNvPr id="31" name="30 Rectángulo"/>
          <p:cNvSpPr/>
          <p:nvPr/>
        </p:nvSpPr>
        <p:spPr>
          <a:xfrm>
            <a:off x="5729661" y="5787840"/>
            <a:ext cx="1218603" cy="954107"/>
          </a:xfrm>
          <a:prstGeom prst="rect">
            <a:avLst/>
          </a:prstGeom>
        </p:spPr>
        <p:txBody>
          <a:bodyPr wrap="none">
            <a:spAutoFit/>
          </a:bodyPr>
          <a:lstStyle/>
          <a:p>
            <a:r>
              <a:rPr lang="es-ES" sz="1400" dirty="0" smtClean="0">
                <a:latin typeface="Calibri "/>
                <a:cs typeface="Times New Roman" panose="02020603050405020304" pitchFamily="18" charset="0"/>
              </a:rPr>
              <a:t>CE</a:t>
            </a:r>
          </a:p>
          <a:p>
            <a:endParaRPr lang="es-ES" sz="1400" dirty="0" smtClean="0">
              <a:latin typeface="Calibri "/>
              <a:cs typeface="Times New Roman" panose="02020603050405020304" pitchFamily="18" charset="0"/>
            </a:endParaRPr>
          </a:p>
          <a:p>
            <a:r>
              <a:rPr lang="es-ES" sz="1400" dirty="0" smtClean="0">
                <a:latin typeface="Calibri "/>
                <a:cs typeface="Times New Roman" panose="02020603050405020304" pitchFamily="18" charset="0"/>
              </a:rPr>
              <a:t>Sandí (2015)</a:t>
            </a:r>
          </a:p>
          <a:p>
            <a:r>
              <a:rPr lang="es-ES" sz="1400" dirty="0" smtClean="0">
                <a:latin typeface="Calibri "/>
                <a:cs typeface="Times New Roman" panose="02020603050405020304" pitchFamily="18" charset="0"/>
              </a:rPr>
              <a:t>1,5 – 3 dS/m</a:t>
            </a:r>
          </a:p>
        </p:txBody>
      </p:sp>
      <p:sp>
        <p:nvSpPr>
          <p:cNvPr id="32" name="31 CuadroTexto"/>
          <p:cNvSpPr txBox="1"/>
          <p:nvPr/>
        </p:nvSpPr>
        <p:spPr>
          <a:xfrm>
            <a:off x="0" y="467380"/>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Condiciones Físico-químicas </a:t>
            </a:r>
            <a:r>
              <a:rPr lang="es-CO" b="1" dirty="0">
                <a:latin typeface="Calibri "/>
                <a:cs typeface="Times New Roman" panose="02020603050405020304" pitchFamily="18" charset="0"/>
              </a:rPr>
              <a:t>D</a:t>
            </a:r>
            <a:r>
              <a:rPr lang="es-CO" b="1" dirty="0" smtClean="0">
                <a:latin typeface="Calibri "/>
                <a:cs typeface="Times New Roman" panose="02020603050405020304" pitchFamily="18" charset="0"/>
              </a:rPr>
              <a:t>el </a:t>
            </a:r>
            <a:r>
              <a:rPr lang="es-CO" b="1" dirty="0">
                <a:latin typeface="Calibri "/>
                <a:cs typeface="Times New Roman" panose="02020603050405020304" pitchFamily="18" charset="0"/>
              </a:rPr>
              <a:t>A</a:t>
            </a:r>
            <a:r>
              <a:rPr lang="es-CO" b="1" dirty="0" smtClean="0">
                <a:latin typeface="Calibri "/>
                <a:cs typeface="Times New Roman" panose="02020603050405020304" pitchFamily="18" charset="0"/>
              </a:rPr>
              <a:t>gua </a:t>
            </a:r>
            <a:r>
              <a:rPr lang="es-CO" b="1" dirty="0">
                <a:latin typeface="Calibri "/>
                <a:cs typeface="Times New Roman" panose="02020603050405020304" pitchFamily="18" charset="0"/>
              </a:rPr>
              <a:t>E</a:t>
            </a:r>
            <a:r>
              <a:rPr lang="es-CO" b="1" dirty="0" smtClean="0">
                <a:latin typeface="Calibri "/>
                <a:cs typeface="Times New Roman" panose="02020603050405020304" pitchFamily="18" charset="0"/>
              </a:rPr>
              <a:t>n El </a:t>
            </a:r>
            <a:r>
              <a:rPr lang="es-CO" b="1" dirty="0">
                <a:latin typeface="Calibri "/>
                <a:cs typeface="Times New Roman" panose="02020603050405020304" pitchFamily="18" charset="0"/>
              </a:rPr>
              <a:t>S</a:t>
            </a:r>
            <a:r>
              <a:rPr lang="es-CO" b="1" dirty="0" smtClean="0">
                <a:latin typeface="Calibri "/>
                <a:cs typeface="Times New Roman" panose="02020603050405020304" pitchFamily="18" charset="0"/>
              </a:rPr>
              <a:t>istema </a:t>
            </a:r>
            <a:r>
              <a:rPr lang="es-CO" b="1" dirty="0">
                <a:latin typeface="Calibri "/>
                <a:cs typeface="Times New Roman" panose="02020603050405020304" pitchFamily="18" charset="0"/>
              </a:rPr>
              <a:t>A</a:t>
            </a:r>
            <a:r>
              <a:rPr lang="es-CO" b="1" dirty="0" smtClean="0">
                <a:latin typeface="Calibri "/>
                <a:cs typeface="Times New Roman" panose="02020603050405020304" pitchFamily="18" charset="0"/>
              </a:rPr>
              <a:t>cuapónico</a:t>
            </a:r>
            <a:endParaRPr lang="es-CO" b="1" dirty="0">
              <a:latin typeface="Calibri "/>
              <a:cs typeface="Times New Roman" panose="02020603050405020304" pitchFamily="18" charset="0"/>
            </a:endParaRPr>
          </a:p>
        </p:txBody>
      </p:sp>
      <p:sp>
        <p:nvSpPr>
          <p:cNvPr id="33" name="32 Rectángulo"/>
          <p:cNvSpPr/>
          <p:nvPr/>
        </p:nvSpPr>
        <p:spPr>
          <a:xfrm>
            <a:off x="2746790" y="2602647"/>
            <a:ext cx="932020" cy="309634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4" name="33 Rectángulo"/>
          <p:cNvSpPr/>
          <p:nvPr/>
        </p:nvSpPr>
        <p:spPr>
          <a:xfrm>
            <a:off x="3678809" y="2602647"/>
            <a:ext cx="1111679" cy="3096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5" name="34 Rectángulo"/>
          <p:cNvSpPr/>
          <p:nvPr/>
        </p:nvSpPr>
        <p:spPr>
          <a:xfrm>
            <a:off x="4806602" y="2602647"/>
            <a:ext cx="915684" cy="309634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6" name="35 Rectángulo"/>
          <p:cNvSpPr/>
          <p:nvPr/>
        </p:nvSpPr>
        <p:spPr>
          <a:xfrm>
            <a:off x="5722286" y="2611415"/>
            <a:ext cx="1056826" cy="3086675"/>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7" name="36 Proceso alternativo"/>
          <p:cNvSpPr/>
          <p:nvPr/>
        </p:nvSpPr>
        <p:spPr>
          <a:xfrm>
            <a:off x="3678809" y="3343331"/>
            <a:ext cx="1111679" cy="1472138"/>
          </a:xfrm>
          <a:prstGeom prst="flowChartAlternateProcess">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8" name="37 Rectángulo"/>
          <p:cNvSpPr/>
          <p:nvPr/>
        </p:nvSpPr>
        <p:spPr>
          <a:xfrm>
            <a:off x="467544" y="783575"/>
            <a:ext cx="6317983" cy="1200329"/>
          </a:xfrm>
          <a:prstGeom prst="rect">
            <a:avLst/>
          </a:prstGeom>
        </p:spPr>
        <p:txBody>
          <a:bodyPr wrap="square">
            <a:spAutoFit/>
          </a:bodyPr>
          <a:lstStyle/>
          <a:p>
            <a:r>
              <a:rPr lang="es-ES" b="1" dirty="0">
                <a:latin typeface="Calibri" panose="020F0502020204030204" pitchFamily="34" charset="0"/>
              </a:rPr>
              <a:t>Tabla 6</a:t>
            </a:r>
            <a:br>
              <a:rPr lang="es-ES" b="1" dirty="0">
                <a:latin typeface="Calibri" panose="020F0502020204030204" pitchFamily="34" charset="0"/>
              </a:rPr>
            </a:br>
            <a:r>
              <a:rPr lang="es-ES" i="1" dirty="0">
                <a:latin typeface="Calibri" panose="020F0502020204030204" pitchFamily="34" charset="0"/>
              </a:rPr>
              <a:t>Promedio ± desviación estándar, mínimo y máximo de los parámetros físico-químicos del agua de los componentes del sistema acuapónico.</a:t>
            </a:r>
            <a:endParaRPr lang="es-CO" i="1" dirty="0">
              <a:latin typeface="Calibri" panose="020F0502020204030204" pitchFamily="34" charset="0"/>
            </a:endParaRPr>
          </a:p>
        </p:txBody>
      </p:sp>
      <p:pic>
        <p:nvPicPr>
          <p:cNvPr id="39" name="38 Imagen"/>
          <p:cNvPicPr/>
          <p:nvPr/>
        </p:nvPicPr>
        <p:blipFill>
          <a:blip r:embed="rId3">
            <a:extLst>
              <a:ext uri="{28A0092B-C50C-407E-A947-70E740481C1C}">
                <a14:useLocalDpi xmlns:a14="http://schemas.microsoft.com/office/drawing/2010/main" val="0"/>
              </a:ext>
            </a:extLst>
          </a:blip>
          <a:srcRect/>
          <a:stretch>
            <a:fillRect/>
          </a:stretch>
        </p:blipFill>
        <p:spPr bwMode="auto">
          <a:xfrm>
            <a:off x="542017" y="1922210"/>
            <a:ext cx="6336704" cy="4280838"/>
          </a:xfrm>
          <a:prstGeom prst="rect">
            <a:avLst/>
          </a:prstGeom>
          <a:noFill/>
        </p:spPr>
      </p:pic>
    </p:spTree>
    <p:extLst>
      <p:ext uri="{BB962C8B-B14F-4D97-AF65-F5344CB8AC3E}">
        <p14:creationId xmlns:p14="http://schemas.microsoft.com/office/powerpoint/2010/main" val="16345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p:bldP spid="30" grpId="0"/>
      <p:bldP spid="31" grpId="0"/>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22"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3" name="Título 1"/>
          <p:cNvSpPr txBox="1">
            <a:spLocks/>
          </p:cNvSpPr>
          <p:nvPr/>
        </p:nvSpPr>
        <p:spPr>
          <a:xfrm>
            <a:off x="-27171" y="1875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Introducción</a:t>
            </a:r>
            <a:endParaRPr lang="es-ES" sz="1800" b="1" dirty="0">
              <a:latin typeface="Calibri "/>
              <a:cs typeface="Times New Roman" panose="02020603050405020304" pitchFamily="18" charset="0"/>
            </a:endParaRPr>
          </a:p>
        </p:txBody>
      </p:sp>
      <p:pic>
        <p:nvPicPr>
          <p:cNvPr id="24" name="Picture 2" descr="Mares más importantes de Asia y su ubica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598" y="886141"/>
            <a:ext cx="1824137" cy="1425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4" descr="Pepinillo Granel - Supermax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38" y="871848"/>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3"/>
          <p:cNvSpPr txBox="1"/>
          <p:nvPr/>
        </p:nvSpPr>
        <p:spPr>
          <a:xfrm>
            <a:off x="4510906" y="929051"/>
            <a:ext cx="1717278"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1400" dirty="0" smtClean="0">
                <a:latin typeface="Calibri "/>
                <a:cs typeface="Times New Roman" panose="02020603050405020304" pitchFamily="18" charset="0"/>
              </a:rPr>
              <a:t>Contiene ácido </a:t>
            </a:r>
            <a:r>
              <a:rPr lang="es-ES" sz="1400" dirty="0">
                <a:latin typeface="Calibri "/>
                <a:cs typeface="Times New Roman" panose="02020603050405020304" pitchFamily="18" charset="0"/>
              </a:rPr>
              <a:t>ascórbico, calcio, hierro, potasio, cloro y </a:t>
            </a:r>
            <a:r>
              <a:rPr lang="es-ES" sz="1400" dirty="0" smtClean="0">
                <a:latin typeface="Calibri "/>
                <a:cs typeface="Times New Roman" panose="02020603050405020304" pitchFamily="18" charset="0"/>
              </a:rPr>
              <a:t>pequeñas </a:t>
            </a:r>
            <a:r>
              <a:rPr lang="es-ES" sz="1400" dirty="0">
                <a:latin typeface="Calibri "/>
                <a:cs typeface="Times New Roman" panose="02020603050405020304" pitchFamily="18" charset="0"/>
              </a:rPr>
              <a:t>cantidades de vitamina </a:t>
            </a:r>
            <a:r>
              <a:rPr lang="es-ES" sz="1400" dirty="0" smtClean="0">
                <a:latin typeface="Calibri "/>
                <a:cs typeface="Times New Roman" panose="02020603050405020304" pitchFamily="18" charset="0"/>
              </a:rPr>
              <a:t>B.</a:t>
            </a:r>
            <a:endParaRPr lang="es-ES" sz="1400" dirty="0">
              <a:latin typeface="Calibri "/>
              <a:cs typeface="Times New Roman" panose="02020603050405020304" pitchFamily="18" charset="0"/>
            </a:endParaRPr>
          </a:p>
        </p:txBody>
      </p:sp>
      <p:pic>
        <p:nvPicPr>
          <p:cNvPr id="27" name="Picture 6" descr="China - Global Centre for the Responsibility to Prote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8747" y="2707184"/>
            <a:ext cx="2399328"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CuadroTexto 4"/>
          <p:cNvSpPr txBox="1"/>
          <p:nvPr/>
        </p:nvSpPr>
        <p:spPr>
          <a:xfrm>
            <a:off x="5288580" y="3053095"/>
            <a:ext cx="2223405"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1400" dirty="0">
                <a:latin typeface="Calibri "/>
                <a:cs typeface="Times New Roman" panose="02020603050405020304" pitchFamily="18" charset="0"/>
              </a:rPr>
              <a:t>En el 2017 </a:t>
            </a:r>
            <a:r>
              <a:rPr lang="es-ES" sz="1400" dirty="0" smtClean="0">
                <a:latin typeface="Calibri "/>
                <a:cs typeface="Times New Roman" panose="02020603050405020304" pitchFamily="18" charset="0"/>
              </a:rPr>
              <a:t>fue el </a:t>
            </a:r>
            <a:r>
              <a:rPr lang="es-ES" sz="1400" dirty="0">
                <a:latin typeface="Calibri "/>
                <a:cs typeface="Times New Roman" panose="02020603050405020304" pitchFamily="18" charset="0"/>
              </a:rPr>
              <a:t>principal </a:t>
            </a:r>
            <a:r>
              <a:rPr lang="es-ES" sz="1400" dirty="0" smtClean="0">
                <a:latin typeface="Calibri "/>
                <a:cs typeface="Times New Roman" panose="02020603050405020304" pitchFamily="18" charset="0"/>
              </a:rPr>
              <a:t>productor con </a:t>
            </a:r>
            <a:r>
              <a:rPr lang="es-ES" sz="1400" dirty="0">
                <a:latin typeface="Calibri "/>
                <a:cs typeface="Times New Roman" panose="02020603050405020304" pitchFamily="18" charset="0"/>
              </a:rPr>
              <a:t>64 millones de </a:t>
            </a:r>
            <a:r>
              <a:rPr lang="es-ES" sz="1400" dirty="0" smtClean="0">
                <a:latin typeface="Calibri "/>
                <a:cs typeface="Times New Roman" panose="02020603050405020304" pitchFamily="18" charset="0"/>
              </a:rPr>
              <a:t>toneladas.</a:t>
            </a:r>
            <a:endParaRPr lang="es-ES" sz="1400" dirty="0">
              <a:latin typeface="Calibri "/>
              <a:cs typeface="Times New Roman" panose="02020603050405020304" pitchFamily="18" charset="0"/>
            </a:endParaRPr>
          </a:p>
        </p:txBody>
      </p:sp>
      <p:sp>
        <p:nvSpPr>
          <p:cNvPr id="29" name="CuadroTexto 5"/>
          <p:cNvSpPr txBox="1"/>
          <p:nvPr/>
        </p:nvSpPr>
        <p:spPr>
          <a:xfrm>
            <a:off x="5300924" y="4509120"/>
            <a:ext cx="222340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dirty="0" smtClean="0">
                <a:latin typeface="Calibri "/>
                <a:cs typeface="Times New Roman" panose="02020603050405020304" pitchFamily="18" charset="0"/>
              </a:rPr>
              <a:t>En </a:t>
            </a:r>
            <a:r>
              <a:rPr lang="es-ES" sz="1400" dirty="0">
                <a:latin typeface="Calibri "/>
                <a:cs typeface="Times New Roman" panose="02020603050405020304" pitchFamily="18" charset="0"/>
              </a:rPr>
              <a:t>el 2017 produjo 4637 toneladas de </a:t>
            </a:r>
            <a:r>
              <a:rPr lang="es-ES" sz="1400" dirty="0" smtClean="0">
                <a:latin typeface="Calibri "/>
                <a:cs typeface="Times New Roman" panose="02020603050405020304" pitchFamily="18" charset="0"/>
              </a:rPr>
              <a:t>pepinillo.</a:t>
            </a:r>
            <a:endParaRPr lang="es-ES" sz="1400" dirty="0">
              <a:latin typeface="Calibri "/>
              <a:cs typeface="Times New Roman" panose="02020603050405020304" pitchFamily="18" charset="0"/>
            </a:endParaRPr>
          </a:p>
        </p:txBody>
      </p:sp>
      <p:pic>
        <p:nvPicPr>
          <p:cNvPr id="30" name="Picture 10" descr="Protecmed PROTECMED opens branch in Ecuador - Protecm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8747" y="4509120"/>
            <a:ext cx="2340566" cy="1856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1" name="CuadroTexto 6"/>
          <p:cNvSpPr txBox="1"/>
          <p:nvPr/>
        </p:nvSpPr>
        <p:spPr>
          <a:xfrm>
            <a:off x="5324573" y="5252521"/>
            <a:ext cx="179845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400" dirty="0" smtClean="0">
                <a:latin typeface="Calibri "/>
                <a:cs typeface="Times New Roman" panose="02020603050405020304" pitchFamily="18" charset="0"/>
              </a:rPr>
              <a:t>549 </a:t>
            </a:r>
            <a:r>
              <a:rPr lang="es-ES" sz="1400" dirty="0">
                <a:latin typeface="Calibri "/>
                <a:cs typeface="Times New Roman" panose="02020603050405020304" pitchFamily="18" charset="0"/>
              </a:rPr>
              <a:t>ha </a:t>
            </a:r>
          </a:p>
        </p:txBody>
      </p:sp>
      <p:sp>
        <p:nvSpPr>
          <p:cNvPr id="32" name="CuadroTexto 7"/>
          <p:cNvSpPr txBox="1"/>
          <p:nvPr/>
        </p:nvSpPr>
        <p:spPr>
          <a:xfrm>
            <a:off x="5324573" y="5749701"/>
            <a:ext cx="2199754"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1400" dirty="0">
                <a:latin typeface="Calibri "/>
                <a:cs typeface="Times New Roman" panose="02020603050405020304" pitchFamily="18" charset="0"/>
              </a:rPr>
              <a:t>Guayas y Manabí con 1584,4 y 1486 toneladas </a:t>
            </a:r>
            <a:r>
              <a:rPr lang="es-ES" sz="1400" dirty="0" smtClean="0">
                <a:latin typeface="Calibri "/>
                <a:cs typeface="Times New Roman" panose="02020603050405020304" pitchFamily="18" charset="0"/>
              </a:rPr>
              <a:t>respectivamente.</a:t>
            </a:r>
            <a:endParaRPr lang="es-ES" sz="1400" dirty="0">
              <a:latin typeface="Calibri "/>
              <a:cs typeface="Times New Roman" panose="02020603050405020304" pitchFamily="18" charset="0"/>
            </a:endParaRPr>
          </a:p>
        </p:txBody>
      </p:sp>
      <p:sp>
        <p:nvSpPr>
          <p:cNvPr id="33" name="CuadroTexto 8"/>
          <p:cNvSpPr txBox="1"/>
          <p:nvPr/>
        </p:nvSpPr>
        <p:spPr>
          <a:xfrm>
            <a:off x="1506283" y="6453336"/>
            <a:ext cx="1152128" cy="307777"/>
          </a:xfrm>
          <a:prstGeom prst="rect">
            <a:avLst/>
          </a:prstGeom>
          <a:noFill/>
        </p:spPr>
        <p:txBody>
          <a:bodyPr wrap="square" rtlCol="0">
            <a:spAutoFit/>
          </a:bodyPr>
          <a:lstStyle/>
          <a:p>
            <a:r>
              <a:rPr lang="es-ES" sz="1400" dirty="0">
                <a:latin typeface="Calibri "/>
                <a:cs typeface="Times New Roman" panose="02020603050405020304" pitchFamily="18" charset="0"/>
              </a:rPr>
              <a:t>(FAO, 2019</a:t>
            </a:r>
            <a:r>
              <a:rPr lang="es-ES" sz="1400" dirty="0" smtClean="0">
                <a:latin typeface="Calibri "/>
                <a:cs typeface="Times New Roman" panose="02020603050405020304" pitchFamily="18" charset="0"/>
              </a:rPr>
              <a:t>)</a:t>
            </a:r>
            <a:endParaRPr lang="es-ES" sz="1400" dirty="0">
              <a:latin typeface="Calibri "/>
              <a:cs typeface="Times New Roman" panose="02020603050405020304" pitchFamily="18" charset="0"/>
            </a:endParaRPr>
          </a:p>
        </p:txBody>
      </p:sp>
      <p:sp>
        <p:nvSpPr>
          <p:cNvPr id="34" name="Flecha derecha 15"/>
          <p:cNvSpPr/>
          <p:nvPr/>
        </p:nvSpPr>
        <p:spPr>
          <a:xfrm>
            <a:off x="4208460" y="3283248"/>
            <a:ext cx="864096" cy="36004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Calibri "/>
            </a:endParaRPr>
          </a:p>
        </p:txBody>
      </p:sp>
      <p:sp>
        <p:nvSpPr>
          <p:cNvPr id="35" name="Flecha derecha 16"/>
          <p:cNvSpPr/>
          <p:nvPr/>
        </p:nvSpPr>
        <p:spPr>
          <a:xfrm>
            <a:off x="4109281" y="5266149"/>
            <a:ext cx="864096" cy="3420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Calibri "/>
            </a:endParaRPr>
          </a:p>
        </p:txBody>
      </p:sp>
      <p:pic>
        <p:nvPicPr>
          <p:cNvPr id="36" name="Picture 12" descr="La industria farmacéutica invierte más en I+D - Farmacia y cosmé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642" y="851035"/>
            <a:ext cx="2247652" cy="1460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7" name="Flecha derecha 10"/>
          <p:cNvSpPr/>
          <p:nvPr/>
        </p:nvSpPr>
        <p:spPr>
          <a:xfrm>
            <a:off x="3955804" y="1485007"/>
            <a:ext cx="514084" cy="2633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Calibri "/>
            </a:endParaRPr>
          </a:p>
        </p:txBody>
      </p:sp>
      <p:sp>
        <p:nvSpPr>
          <p:cNvPr id="38" name="Flecha derecha 19"/>
          <p:cNvSpPr/>
          <p:nvPr/>
        </p:nvSpPr>
        <p:spPr>
          <a:xfrm>
            <a:off x="6218156" y="1475320"/>
            <a:ext cx="514084" cy="2633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latin typeface="Calibri "/>
            </a:endParaRPr>
          </a:p>
        </p:txBody>
      </p:sp>
      <p:sp>
        <p:nvSpPr>
          <p:cNvPr id="39" name="38 Elipse"/>
          <p:cNvSpPr/>
          <p:nvPr/>
        </p:nvSpPr>
        <p:spPr>
          <a:xfrm>
            <a:off x="2633416" y="1485007"/>
            <a:ext cx="787342" cy="263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Calibri "/>
            </a:endParaRPr>
          </a:p>
        </p:txBody>
      </p:sp>
    </p:spTree>
    <p:extLst>
      <p:ext uri="{BB962C8B-B14F-4D97-AF65-F5344CB8AC3E}">
        <p14:creationId xmlns:p14="http://schemas.microsoft.com/office/powerpoint/2010/main" val="375303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p:cNvPicPr>
            <a:picLocks noChangeAspect="1"/>
          </p:cNvPicPr>
          <p:nvPr/>
        </p:nvPicPr>
        <p:blipFill rotWithShape="1">
          <a:blip r:embed="rId3"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1" name="Imagen 3"/>
          <p:cNvPicPr>
            <a:picLocks noChangeAspect="1"/>
          </p:cNvPicPr>
          <p:nvPr/>
        </p:nvPicPr>
        <p:blipFill rotWithShape="1">
          <a:blip r:embed="rId3"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3" name="12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4" name="13 Rectángulo"/>
          <p:cNvSpPr/>
          <p:nvPr/>
        </p:nvSpPr>
        <p:spPr>
          <a:xfrm>
            <a:off x="6158641" y="2525612"/>
            <a:ext cx="2445807" cy="738664"/>
          </a:xfrm>
          <a:prstGeom prst="rect">
            <a:avLst/>
          </a:prstGeom>
        </p:spPr>
        <p:txBody>
          <a:bodyPr wrap="square">
            <a:spAutoFit/>
          </a:bodyPr>
          <a:lstStyle/>
          <a:p>
            <a:r>
              <a:rPr lang="es-ES" sz="1400" dirty="0">
                <a:latin typeface="Calibri "/>
                <a:cs typeface="Times New Roman" panose="02020603050405020304" pitchFamily="18" charset="0"/>
              </a:rPr>
              <a:t>La FAO </a:t>
            </a:r>
            <a:r>
              <a:rPr lang="es-CO" sz="1400" dirty="0">
                <a:latin typeface="Calibri "/>
                <a:cs typeface="Times New Roman" panose="02020603050405020304" pitchFamily="18" charset="0"/>
              </a:rPr>
              <a:t>(2014</a:t>
            </a:r>
            <a:r>
              <a:rPr lang="es-CO" sz="1400" dirty="0" smtClean="0">
                <a:latin typeface="Calibri "/>
                <a:cs typeface="Times New Roman" panose="02020603050405020304" pitchFamily="18" charset="0"/>
              </a:rPr>
              <a:t>)</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Nitrito </a:t>
            </a:r>
            <a:r>
              <a:rPr lang="es-ES" sz="1400" dirty="0">
                <a:latin typeface="Calibri "/>
                <a:cs typeface="Times New Roman" panose="02020603050405020304" pitchFamily="18" charset="0"/>
              </a:rPr>
              <a:t>(mg/L) &lt;</a:t>
            </a:r>
            <a:r>
              <a:rPr lang="es-ES" sz="1400" dirty="0" smtClean="0">
                <a:latin typeface="Calibri "/>
                <a:cs typeface="Times New Roman" panose="02020603050405020304" pitchFamily="18" charset="0"/>
              </a:rPr>
              <a:t>1</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Nitrato </a:t>
            </a:r>
            <a:r>
              <a:rPr lang="es-ES" sz="1400" dirty="0">
                <a:latin typeface="Calibri "/>
                <a:cs typeface="Times New Roman" panose="02020603050405020304" pitchFamily="18" charset="0"/>
              </a:rPr>
              <a:t>(mg/L) </a:t>
            </a:r>
            <a:r>
              <a:rPr lang="es-ES" sz="1400" dirty="0" smtClean="0">
                <a:latin typeface="Calibri "/>
                <a:cs typeface="Times New Roman" panose="02020603050405020304" pitchFamily="18" charset="0"/>
              </a:rPr>
              <a:t>5-150</a:t>
            </a:r>
          </a:p>
        </p:txBody>
      </p:sp>
      <p:sp>
        <p:nvSpPr>
          <p:cNvPr id="15" name="14 Rectángulo"/>
          <p:cNvSpPr/>
          <p:nvPr/>
        </p:nvSpPr>
        <p:spPr>
          <a:xfrm>
            <a:off x="6151745" y="3403149"/>
            <a:ext cx="2445807" cy="954107"/>
          </a:xfrm>
          <a:prstGeom prst="rect">
            <a:avLst/>
          </a:prstGeom>
        </p:spPr>
        <p:txBody>
          <a:bodyPr wrap="square">
            <a:spAutoFit/>
          </a:bodyPr>
          <a:lstStyle/>
          <a:p>
            <a:r>
              <a:rPr lang="es-ES" sz="1400" dirty="0" smtClean="0">
                <a:latin typeface="Calibri "/>
                <a:cs typeface="Times New Roman" panose="02020603050405020304" pitchFamily="18" charset="0"/>
              </a:rPr>
              <a:t>Córdova (2019),</a:t>
            </a:r>
          </a:p>
          <a:p>
            <a:r>
              <a:rPr lang="es-ES" sz="1400" dirty="0" smtClean="0">
                <a:latin typeface="Calibri "/>
                <a:cs typeface="Times New Roman" panose="02020603050405020304" pitchFamily="18" charset="0"/>
              </a:rPr>
              <a:t>(SAC) tipo BF </a:t>
            </a:r>
          </a:p>
          <a:p>
            <a:pPr marL="285750" indent="-285750">
              <a:buFont typeface="Wingdings" panose="05000000000000000000" pitchFamily="2" charset="2"/>
              <a:buChar char="ü"/>
            </a:pPr>
            <a:r>
              <a:rPr lang="es-ES" sz="1400" dirty="0" smtClean="0">
                <a:latin typeface="Calibri "/>
                <a:cs typeface="Times New Roman" panose="02020603050405020304" pitchFamily="18" charset="0"/>
              </a:rPr>
              <a:t>Nitrito (mg/L) 0,81</a:t>
            </a:r>
          </a:p>
          <a:p>
            <a:pPr marL="285750" indent="-285750">
              <a:buFont typeface="Wingdings" panose="05000000000000000000" pitchFamily="2" charset="2"/>
              <a:buChar char="ü"/>
            </a:pPr>
            <a:r>
              <a:rPr lang="es-ES" sz="1400" dirty="0">
                <a:latin typeface="Calibri "/>
                <a:cs typeface="Times New Roman" panose="02020603050405020304" pitchFamily="18" charset="0"/>
              </a:rPr>
              <a:t>N</a:t>
            </a:r>
            <a:r>
              <a:rPr lang="es-ES" sz="1400" dirty="0" smtClean="0">
                <a:latin typeface="Calibri "/>
                <a:cs typeface="Times New Roman" panose="02020603050405020304" pitchFamily="18" charset="0"/>
              </a:rPr>
              <a:t>itrato (mg/L) 11,43</a:t>
            </a:r>
          </a:p>
        </p:txBody>
      </p:sp>
      <p:sp>
        <p:nvSpPr>
          <p:cNvPr id="16" name="15 Rectángulo"/>
          <p:cNvSpPr/>
          <p:nvPr/>
        </p:nvSpPr>
        <p:spPr>
          <a:xfrm>
            <a:off x="6158641" y="4482108"/>
            <a:ext cx="2094569" cy="523220"/>
          </a:xfrm>
          <a:prstGeom prst="rect">
            <a:avLst/>
          </a:prstGeom>
        </p:spPr>
        <p:txBody>
          <a:bodyPr wrap="square">
            <a:spAutoFit/>
          </a:bodyPr>
          <a:lstStyle/>
          <a:p>
            <a:r>
              <a:rPr lang="es-ES" sz="1400" dirty="0">
                <a:latin typeface="Calibri "/>
                <a:cs typeface="Times New Roman" panose="02020603050405020304" pitchFamily="18" charset="0"/>
              </a:rPr>
              <a:t>Blanco (</a:t>
            </a:r>
            <a:r>
              <a:rPr lang="es-ES" sz="1400" dirty="0" smtClean="0">
                <a:latin typeface="Calibri "/>
                <a:cs typeface="Times New Roman" panose="02020603050405020304" pitchFamily="18" charset="0"/>
              </a:rPr>
              <a:t>1995) </a:t>
            </a:r>
            <a:endParaRPr lang="es-ES" sz="1400" dirty="0">
              <a:latin typeface="Calibri "/>
              <a:cs typeface="Times New Roman" panose="02020603050405020304" pitchFamily="18" charset="0"/>
            </a:endParaRPr>
          </a:p>
          <a:p>
            <a:r>
              <a:rPr lang="es-ES" sz="1400" dirty="0" smtClean="0">
                <a:latin typeface="Calibri "/>
                <a:cs typeface="Times New Roman" panose="02020603050405020304" pitchFamily="18" charset="0"/>
              </a:rPr>
              <a:t>Nitratos (mg/L) 0 </a:t>
            </a:r>
            <a:r>
              <a:rPr lang="es-ES" sz="1400" dirty="0">
                <a:latin typeface="Calibri "/>
                <a:cs typeface="Times New Roman" panose="02020603050405020304" pitchFamily="18" charset="0"/>
              </a:rPr>
              <a:t>a 10 </a:t>
            </a:r>
            <a:endParaRPr lang="es-CO" sz="1400" dirty="0">
              <a:latin typeface="Calibri "/>
              <a:cs typeface="Times New Roman" panose="02020603050405020304" pitchFamily="18" charset="0"/>
            </a:endParaRPr>
          </a:p>
        </p:txBody>
      </p:sp>
      <p:sp>
        <p:nvSpPr>
          <p:cNvPr id="17" name="16 Rectángulo"/>
          <p:cNvSpPr/>
          <p:nvPr/>
        </p:nvSpPr>
        <p:spPr>
          <a:xfrm>
            <a:off x="317476" y="763796"/>
            <a:ext cx="5357751" cy="369332"/>
          </a:xfrm>
          <a:prstGeom prst="rect">
            <a:avLst/>
          </a:prstGeom>
        </p:spPr>
        <p:txBody>
          <a:bodyPr wrap="square">
            <a:spAutoFit/>
          </a:bodyPr>
          <a:lstStyle/>
          <a:p>
            <a:r>
              <a:rPr lang="es-EC" b="1" dirty="0" smtClean="0">
                <a:latin typeface="Calibri "/>
                <a:cs typeface="Times New Roman" panose="02020603050405020304" pitchFamily="18" charset="0"/>
              </a:rPr>
              <a:t>Procesos De Nitrificación</a:t>
            </a:r>
            <a:endParaRPr lang="es-CO" dirty="0">
              <a:latin typeface="Calibri "/>
              <a:cs typeface="Times New Roman" panose="02020603050405020304" pitchFamily="18" charset="0"/>
            </a:endParaRPr>
          </a:p>
        </p:txBody>
      </p:sp>
      <p:sp>
        <p:nvSpPr>
          <p:cNvPr id="18" name="17 Rectángulo"/>
          <p:cNvSpPr/>
          <p:nvPr/>
        </p:nvSpPr>
        <p:spPr>
          <a:xfrm>
            <a:off x="815326" y="1300951"/>
            <a:ext cx="4824536" cy="1200329"/>
          </a:xfrm>
          <a:prstGeom prst="rect">
            <a:avLst/>
          </a:prstGeom>
        </p:spPr>
        <p:txBody>
          <a:bodyPr wrap="square">
            <a:spAutoFit/>
          </a:bodyPr>
          <a:lstStyle/>
          <a:p>
            <a:r>
              <a:rPr lang="es-ES" b="1" dirty="0">
                <a:latin typeface="Calibri" panose="020F0502020204030204" pitchFamily="34" charset="0"/>
              </a:rPr>
              <a:t>Tabla 7</a:t>
            </a:r>
            <a:br>
              <a:rPr lang="es-ES" b="1" dirty="0">
                <a:latin typeface="Calibri" panose="020F0502020204030204" pitchFamily="34" charset="0"/>
              </a:rPr>
            </a:br>
            <a:r>
              <a:rPr lang="es-ES" i="1" dirty="0">
                <a:latin typeface="Calibri" panose="020F0502020204030204" pitchFamily="34" charset="0"/>
              </a:rPr>
              <a:t>Promedio ± desviación estándar, mínimo y máximo de los valores de compuestos nitrogenados en el sistema acuapónico.</a:t>
            </a:r>
            <a:endParaRPr lang="es-CO" i="1" dirty="0">
              <a:latin typeface="Calibri" panose="020F0502020204030204" pitchFamily="34" charset="0"/>
            </a:endParaRPr>
          </a:p>
        </p:txBody>
      </p:sp>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5" t="-11827" r="25630" b="11827"/>
          <a:stretch/>
        </p:blipFill>
        <p:spPr bwMode="auto">
          <a:xfrm>
            <a:off x="815326" y="2079588"/>
            <a:ext cx="4824536" cy="34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307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3"/>
          <p:cNvPicPr>
            <a:picLocks noChangeAspect="1"/>
          </p:cNvPicPr>
          <p:nvPr/>
        </p:nvPicPr>
        <p:blipFill rotWithShape="1">
          <a:blip r:embed="rId3"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9" name="Imagen 3"/>
          <p:cNvPicPr>
            <a:picLocks noChangeAspect="1"/>
          </p:cNvPicPr>
          <p:nvPr/>
        </p:nvPicPr>
        <p:blipFill rotWithShape="1">
          <a:blip r:embed="rId3"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0" name="19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22" name="21 Rectángulo"/>
          <p:cNvSpPr/>
          <p:nvPr/>
        </p:nvSpPr>
        <p:spPr>
          <a:xfrm>
            <a:off x="35496" y="620688"/>
            <a:ext cx="4572000" cy="369332"/>
          </a:xfrm>
          <a:prstGeom prst="rect">
            <a:avLst/>
          </a:prstGeom>
        </p:spPr>
        <p:txBody>
          <a:bodyPr wrap="square">
            <a:spAutoFit/>
          </a:bodyPr>
          <a:lstStyle/>
          <a:p>
            <a:r>
              <a:rPr lang="es-EC" b="1" dirty="0">
                <a:latin typeface="Calibri "/>
                <a:cs typeface="Times New Roman" panose="02020603050405020304" pitchFamily="18" charset="0"/>
              </a:rPr>
              <a:t>A</a:t>
            </a:r>
            <a:r>
              <a:rPr lang="es-EC" b="1" dirty="0" smtClean="0">
                <a:latin typeface="Calibri "/>
                <a:cs typeface="Times New Roman" panose="02020603050405020304" pitchFamily="18" charset="0"/>
              </a:rPr>
              <a:t>nálisis Químico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el </a:t>
            </a:r>
            <a:r>
              <a:rPr lang="es-EC" b="1" dirty="0">
                <a:latin typeface="Calibri "/>
                <a:cs typeface="Times New Roman" panose="02020603050405020304" pitchFamily="18" charset="0"/>
              </a:rPr>
              <a:t>A</a:t>
            </a:r>
            <a:r>
              <a:rPr lang="es-EC" b="1" dirty="0" smtClean="0">
                <a:latin typeface="Calibri "/>
                <a:cs typeface="Times New Roman" panose="02020603050405020304" pitchFamily="18" charset="0"/>
              </a:rPr>
              <a:t>gua</a:t>
            </a:r>
            <a:endParaRPr lang="es-CO" dirty="0">
              <a:latin typeface="Calibri "/>
              <a:cs typeface="Times New Roman" panose="02020603050405020304" pitchFamily="18" charset="0"/>
            </a:endParaRPr>
          </a:p>
        </p:txBody>
      </p:sp>
      <p:sp>
        <p:nvSpPr>
          <p:cNvPr id="28" name="27 Rectángulo"/>
          <p:cNvSpPr/>
          <p:nvPr/>
        </p:nvSpPr>
        <p:spPr>
          <a:xfrm>
            <a:off x="6091065" y="2636912"/>
            <a:ext cx="2452703" cy="738664"/>
          </a:xfrm>
          <a:prstGeom prst="rect">
            <a:avLst/>
          </a:prstGeom>
        </p:spPr>
        <p:txBody>
          <a:bodyPr wrap="square">
            <a:spAutoFit/>
          </a:bodyPr>
          <a:lstStyle/>
          <a:p>
            <a:r>
              <a:rPr lang="es-ES" sz="1400" dirty="0" smtClean="0">
                <a:latin typeface="Calibri "/>
                <a:cs typeface="Times New Roman" panose="02020603050405020304" pitchFamily="18" charset="0"/>
              </a:rPr>
              <a:t>La </a:t>
            </a:r>
            <a:r>
              <a:rPr lang="es-ES" sz="1400" dirty="0">
                <a:latin typeface="Calibri "/>
                <a:cs typeface="Times New Roman" panose="02020603050405020304" pitchFamily="18" charset="0"/>
              </a:rPr>
              <a:t>FAO </a:t>
            </a:r>
            <a:r>
              <a:rPr lang="es-CO" sz="1400" dirty="0">
                <a:latin typeface="Calibri "/>
                <a:cs typeface="Times New Roman" panose="02020603050405020304" pitchFamily="18" charset="0"/>
              </a:rPr>
              <a:t>(2014</a:t>
            </a:r>
            <a:r>
              <a:rPr lang="es-CO" sz="1400" dirty="0" smtClean="0">
                <a:latin typeface="Calibri "/>
                <a:cs typeface="Times New Roman" panose="02020603050405020304" pitchFamily="18" charset="0"/>
              </a:rPr>
              <a:t>)</a:t>
            </a:r>
          </a:p>
          <a:p>
            <a:r>
              <a:rPr lang="es-ES" sz="1400" dirty="0">
                <a:latin typeface="Calibri "/>
                <a:cs typeface="Times New Roman" panose="02020603050405020304" pitchFamily="18" charset="0"/>
              </a:rPr>
              <a:t>Escala de dureza del agua</a:t>
            </a:r>
            <a:endParaRPr lang="es-CO" sz="1400" dirty="0">
              <a:latin typeface="Calibri "/>
              <a:cs typeface="Times New Roman" panose="02020603050405020304" pitchFamily="18" charset="0"/>
            </a:endParaRPr>
          </a:p>
          <a:p>
            <a:r>
              <a:rPr lang="es-CO" sz="1400" dirty="0" smtClean="0">
                <a:latin typeface="Calibri "/>
                <a:cs typeface="Times New Roman" panose="02020603050405020304" pitchFamily="18" charset="0"/>
              </a:rPr>
              <a:t>CaCO</a:t>
            </a:r>
            <a:r>
              <a:rPr lang="es-CO" sz="1400" baseline="-25000" dirty="0" smtClean="0">
                <a:latin typeface="Calibri "/>
                <a:cs typeface="Times New Roman" panose="02020603050405020304" pitchFamily="18" charset="0"/>
              </a:rPr>
              <a:t>3</a:t>
            </a:r>
            <a:r>
              <a:rPr lang="es-ES" sz="1400" dirty="0" smtClean="0">
                <a:latin typeface="Calibri "/>
                <a:cs typeface="Times New Roman" panose="02020603050405020304" pitchFamily="18" charset="0"/>
              </a:rPr>
              <a:t> -- 0 a 60 mg/L suave</a:t>
            </a:r>
          </a:p>
        </p:txBody>
      </p:sp>
      <p:pic>
        <p:nvPicPr>
          <p:cNvPr id="29" name="0 Imagen"/>
          <p:cNvPicPr/>
          <p:nvPr/>
        </p:nvPicPr>
        <p:blipFill>
          <a:blip r:embed="rId4">
            <a:extLst>
              <a:ext uri="{28A0092B-C50C-407E-A947-70E740481C1C}">
                <a14:useLocalDpi xmlns:a14="http://schemas.microsoft.com/office/drawing/2010/main" val="0"/>
              </a:ext>
            </a:extLst>
          </a:blip>
          <a:stretch>
            <a:fillRect/>
          </a:stretch>
        </p:blipFill>
        <p:spPr>
          <a:xfrm>
            <a:off x="6084168" y="3523387"/>
            <a:ext cx="2445807" cy="860301"/>
          </a:xfrm>
          <a:prstGeom prst="rect">
            <a:avLst/>
          </a:prstGeom>
        </p:spPr>
      </p:pic>
      <p:sp>
        <p:nvSpPr>
          <p:cNvPr id="30" name="29 Proceso alternativo"/>
          <p:cNvSpPr/>
          <p:nvPr/>
        </p:nvSpPr>
        <p:spPr>
          <a:xfrm>
            <a:off x="2227817" y="2636912"/>
            <a:ext cx="841005" cy="360040"/>
          </a:xfrm>
          <a:prstGeom prst="flowChartAlternateProcess">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latin typeface="Calibri "/>
            </a:endParaRPr>
          </a:p>
        </p:txBody>
      </p:sp>
      <p:sp>
        <p:nvSpPr>
          <p:cNvPr id="31" name="30 Terminador"/>
          <p:cNvSpPr/>
          <p:nvPr/>
        </p:nvSpPr>
        <p:spPr>
          <a:xfrm>
            <a:off x="3170622" y="2636912"/>
            <a:ext cx="2369563" cy="362136"/>
          </a:xfrm>
          <a:prstGeom prst="flowChartTerminator">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latin typeface="Calibri "/>
            </a:endParaRPr>
          </a:p>
        </p:txBody>
      </p:sp>
      <p:sp>
        <p:nvSpPr>
          <p:cNvPr id="32" name="31 Rectángulo"/>
          <p:cNvSpPr/>
          <p:nvPr/>
        </p:nvSpPr>
        <p:spPr>
          <a:xfrm>
            <a:off x="709377" y="1213214"/>
            <a:ext cx="4866304" cy="1200329"/>
          </a:xfrm>
          <a:prstGeom prst="rect">
            <a:avLst/>
          </a:prstGeom>
        </p:spPr>
        <p:txBody>
          <a:bodyPr wrap="square">
            <a:spAutoFit/>
          </a:bodyPr>
          <a:lstStyle/>
          <a:p>
            <a:r>
              <a:rPr lang="es-ES" b="1" dirty="0">
                <a:latin typeface="Calibri" panose="020F0502020204030204" pitchFamily="34" charset="0"/>
              </a:rPr>
              <a:t>Tabla 8</a:t>
            </a:r>
            <a:br>
              <a:rPr lang="es-ES" b="1" dirty="0">
                <a:latin typeface="Calibri" panose="020F0502020204030204" pitchFamily="34" charset="0"/>
              </a:rPr>
            </a:br>
            <a:r>
              <a:rPr lang="es-ES" i="1" dirty="0">
                <a:latin typeface="Calibri" panose="020F0502020204030204" pitchFamily="34" charset="0"/>
              </a:rPr>
              <a:t>Promedio ± desviación estándar, mínimo y máximo de los valores de la concentración de nutrientes en el sistema acuapónico.</a:t>
            </a:r>
            <a:endParaRPr lang="es-CO" i="1" dirty="0">
              <a:latin typeface="Calibri" panose="020F0502020204030204" pitchFamily="34" charset="0"/>
            </a:endParaRPr>
          </a:p>
        </p:txBody>
      </p:sp>
      <p:pic>
        <p:nvPicPr>
          <p:cNvPr id="33"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217" b="10064"/>
          <a:stretch/>
        </p:blipFill>
        <p:spPr bwMode="auto">
          <a:xfrm>
            <a:off x="680153" y="2439209"/>
            <a:ext cx="4895528" cy="257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2"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4" name="13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6" name="15 CuadroTexto"/>
          <p:cNvSpPr txBox="1"/>
          <p:nvPr/>
        </p:nvSpPr>
        <p:spPr>
          <a:xfrm>
            <a:off x="18846" y="548680"/>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Análisis Microbiológico </a:t>
            </a:r>
            <a:r>
              <a:rPr lang="es-CO" b="1" dirty="0">
                <a:latin typeface="Calibri "/>
                <a:cs typeface="Times New Roman" panose="02020603050405020304" pitchFamily="18" charset="0"/>
              </a:rPr>
              <a:t>D</a:t>
            </a:r>
            <a:r>
              <a:rPr lang="es-CO" b="1" dirty="0" smtClean="0">
                <a:latin typeface="Calibri "/>
                <a:cs typeface="Times New Roman" panose="02020603050405020304" pitchFamily="18" charset="0"/>
              </a:rPr>
              <a:t>el </a:t>
            </a:r>
            <a:r>
              <a:rPr lang="es-CO" b="1" dirty="0">
                <a:latin typeface="Calibri "/>
                <a:cs typeface="Times New Roman" panose="02020603050405020304" pitchFamily="18" charset="0"/>
              </a:rPr>
              <a:t>B</a:t>
            </a:r>
            <a:r>
              <a:rPr lang="es-CO" b="1" dirty="0" smtClean="0">
                <a:latin typeface="Calibri "/>
                <a:cs typeface="Times New Roman" panose="02020603050405020304" pitchFamily="18" charset="0"/>
              </a:rPr>
              <a:t>iofiltro</a:t>
            </a:r>
            <a:endParaRPr lang="es-CO" b="1" dirty="0">
              <a:latin typeface="Calibri "/>
              <a:cs typeface="Times New Roman" panose="02020603050405020304" pitchFamily="18" charset="0"/>
            </a:endParaRPr>
          </a:p>
        </p:txBody>
      </p:sp>
      <p:sp>
        <p:nvSpPr>
          <p:cNvPr id="17" name="16 CuadroTexto"/>
          <p:cNvSpPr txBox="1"/>
          <p:nvPr/>
        </p:nvSpPr>
        <p:spPr>
          <a:xfrm>
            <a:off x="6948264" y="3492296"/>
            <a:ext cx="1944216" cy="1169551"/>
          </a:xfrm>
          <a:prstGeom prst="rect">
            <a:avLst/>
          </a:prstGeom>
          <a:noFill/>
        </p:spPr>
        <p:txBody>
          <a:bodyPr wrap="square" rtlCol="0">
            <a:spAutoFit/>
          </a:bodyPr>
          <a:lstStyle/>
          <a:p>
            <a:r>
              <a:rPr lang="es-CO" sz="1400" dirty="0" smtClean="0">
                <a:latin typeface="Calibri "/>
                <a:cs typeface="Times New Roman" panose="02020603050405020304" pitchFamily="18" charset="0"/>
              </a:rPr>
              <a:t>MRS (Rev, 2015)</a:t>
            </a:r>
          </a:p>
          <a:p>
            <a:endParaRPr lang="es-CO" sz="1400" dirty="0" smtClean="0">
              <a:latin typeface="Calibri "/>
              <a:cs typeface="Times New Roman" panose="02020603050405020304" pitchFamily="18" charset="0"/>
            </a:endParaRPr>
          </a:p>
          <a:p>
            <a:r>
              <a:rPr lang="es-CO" sz="1400" dirty="0" smtClean="0">
                <a:latin typeface="Calibri "/>
                <a:cs typeface="Times New Roman" panose="02020603050405020304" pitchFamily="18" charset="0"/>
              </a:rPr>
              <a:t>EMB (Rev, 2013)</a:t>
            </a:r>
          </a:p>
          <a:p>
            <a:endParaRPr lang="es-CO" sz="1400" dirty="0" smtClean="0">
              <a:latin typeface="Calibri "/>
              <a:cs typeface="Times New Roman" panose="02020603050405020304" pitchFamily="18" charset="0"/>
            </a:endParaRPr>
          </a:p>
          <a:p>
            <a:r>
              <a:rPr lang="es-CO" sz="1400" dirty="0" smtClean="0">
                <a:latin typeface="Calibri "/>
                <a:cs typeface="Times New Roman" panose="02020603050405020304" pitchFamily="18" charset="0"/>
              </a:rPr>
              <a:t>MK   (Rev, 2014)</a:t>
            </a:r>
            <a:endParaRPr lang="es-CO" sz="1400" dirty="0">
              <a:latin typeface="Calibri "/>
              <a:cs typeface="Times New Roman" panose="02020603050405020304" pitchFamily="18" charset="0"/>
            </a:endParaRPr>
          </a:p>
        </p:txBody>
      </p:sp>
      <p:sp>
        <p:nvSpPr>
          <p:cNvPr id="18" name="17 Rectángulo"/>
          <p:cNvSpPr/>
          <p:nvPr/>
        </p:nvSpPr>
        <p:spPr>
          <a:xfrm>
            <a:off x="1115616" y="1052736"/>
            <a:ext cx="5328592"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16</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Presencia de bacterias nitrificantes (Bacillus </a:t>
            </a:r>
            <a:r>
              <a:rPr lang="es-ES" i="1" dirty="0" err="1">
                <a:latin typeface="Calibri" panose="020F0502020204030204" pitchFamily="34" charset="0"/>
              </a:rPr>
              <a:t>sp</a:t>
            </a:r>
            <a:r>
              <a:rPr lang="es-ES" i="1" dirty="0">
                <a:latin typeface="Calibri" panose="020F0502020204030204" pitchFamily="34" charset="0"/>
              </a:rPr>
              <a:t>.) en diferentes medios de cultivo.</a:t>
            </a:r>
            <a:endParaRPr lang="es-CO" i="1" dirty="0">
              <a:latin typeface="Calibri" panose="020F0502020204030204" pitchFamily="34" charset="0"/>
            </a:endParaRPr>
          </a:p>
        </p:txBody>
      </p:sp>
      <p:pic>
        <p:nvPicPr>
          <p:cNvPr id="19" name="18 Imagen" descr="No hay descripción disponible."/>
          <p:cNvPicPr/>
          <p:nvPr/>
        </p:nvPicPr>
        <p:blipFill>
          <a:blip r:embed="rId3">
            <a:extLst>
              <a:ext uri="{28A0092B-C50C-407E-A947-70E740481C1C}">
                <a14:useLocalDpi xmlns:a14="http://schemas.microsoft.com/office/drawing/2010/main" val="0"/>
              </a:ext>
            </a:extLst>
          </a:blip>
          <a:srcRect/>
          <a:stretch>
            <a:fillRect/>
          </a:stretch>
        </p:blipFill>
        <p:spPr bwMode="auto">
          <a:xfrm>
            <a:off x="1118609" y="1988840"/>
            <a:ext cx="5325599" cy="4176464"/>
          </a:xfrm>
          <a:prstGeom prst="rect">
            <a:avLst/>
          </a:prstGeom>
          <a:noFill/>
          <a:ln>
            <a:noFill/>
          </a:ln>
        </p:spPr>
      </p:pic>
    </p:spTree>
    <p:extLst>
      <p:ext uri="{BB962C8B-B14F-4D97-AF65-F5344CB8AC3E}">
        <p14:creationId xmlns:p14="http://schemas.microsoft.com/office/powerpoint/2010/main" val="1338776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1"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2" name="11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3" name="12 CuadroTexto"/>
          <p:cNvSpPr txBox="1"/>
          <p:nvPr/>
        </p:nvSpPr>
        <p:spPr>
          <a:xfrm>
            <a:off x="0" y="539388"/>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Incremento De </a:t>
            </a:r>
            <a:r>
              <a:rPr lang="es-CO" b="1" dirty="0">
                <a:latin typeface="Calibri "/>
                <a:cs typeface="Times New Roman" panose="02020603050405020304" pitchFamily="18" charset="0"/>
              </a:rPr>
              <a:t>L</a:t>
            </a:r>
            <a:r>
              <a:rPr lang="es-CO" b="1" dirty="0" smtClean="0">
                <a:latin typeface="Calibri "/>
                <a:cs typeface="Times New Roman" panose="02020603050405020304" pitchFamily="18" charset="0"/>
              </a:rPr>
              <a:t>a </a:t>
            </a:r>
            <a:r>
              <a:rPr lang="es-CO" b="1" dirty="0">
                <a:latin typeface="Calibri "/>
                <a:cs typeface="Times New Roman" panose="02020603050405020304" pitchFamily="18" charset="0"/>
              </a:rPr>
              <a:t>B</a:t>
            </a:r>
            <a:r>
              <a:rPr lang="es-CO" b="1" dirty="0" smtClean="0">
                <a:latin typeface="Calibri "/>
                <a:cs typeface="Times New Roman" panose="02020603050405020304" pitchFamily="18" charset="0"/>
              </a:rPr>
              <a:t>iomasa </a:t>
            </a:r>
            <a:r>
              <a:rPr lang="es-CO" b="1" dirty="0">
                <a:latin typeface="Calibri "/>
                <a:cs typeface="Times New Roman" panose="02020603050405020304" pitchFamily="18" charset="0"/>
              </a:rPr>
              <a:t>A</a:t>
            </a:r>
            <a:r>
              <a:rPr lang="es-CO" b="1" dirty="0" smtClean="0">
                <a:latin typeface="Calibri "/>
                <a:cs typeface="Times New Roman" panose="02020603050405020304" pitchFamily="18" charset="0"/>
              </a:rPr>
              <a:t>nimal</a:t>
            </a:r>
            <a:endParaRPr lang="es-CO" b="1" dirty="0">
              <a:latin typeface="Calibri "/>
              <a:cs typeface="Times New Roman" panose="02020603050405020304" pitchFamily="18" charset="0"/>
            </a:endParaRPr>
          </a:p>
        </p:txBody>
      </p:sp>
      <p:sp>
        <p:nvSpPr>
          <p:cNvPr id="14" name="13 Rectángulo"/>
          <p:cNvSpPr/>
          <p:nvPr/>
        </p:nvSpPr>
        <p:spPr>
          <a:xfrm>
            <a:off x="938386" y="4678922"/>
            <a:ext cx="3057550" cy="1384995"/>
          </a:xfrm>
          <a:prstGeom prst="rect">
            <a:avLst/>
          </a:prstGeom>
        </p:spPr>
        <p:txBody>
          <a:bodyPr wrap="square">
            <a:spAutoFit/>
          </a:bodyPr>
          <a:lstStyle/>
          <a:p>
            <a:pPr algn="just"/>
            <a:r>
              <a:rPr lang="es-ES" sz="1400" dirty="0">
                <a:latin typeface="Calibri "/>
                <a:cs typeface="Times New Roman" panose="02020603050405020304" pitchFamily="18" charset="0"/>
              </a:rPr>
              <a:t>Córdova (2019</a:t>
            </a:r>
            <a:r>
              <a:rPr lang="es-ES" sz="1400" dirty="0" smtClean="0">
                <a:latin typeface="Calibri "/>
                <a:cs typeface="Times New Roman" panose="02020603050405020304" pitchFamily="18" charset="0"/>
              </a:rPr>
              <a:t>); Incremento biomasa 67,22%</a:t>
            </a:r>
          </a:p>
          <a:p>
            <a:pPr algn="just"/>
            <a:endParaRPr lang="es-ES" sz="1400" dirty="0" smtClean="0">
              <a:latin typeface="Calibri "/>
              <a:cs typeface="Times New Roman" panose="02020603050405020304" pitchFamily="18" charset="0"/>
            </a:endParaRPr>
          </a:p>
          <a:p>
            <a:pPr algn="just"/>
            <a:r>
              <a:rPr lang="es-ES" sz="1400" dirty="0" smtClean="0">
                <a:latin typeface="Calibri "/>
                <a:cs typeface="Times New Roman" panose="02020603050405020304" pitchFamily="18" charset="0"/>
              </a:rPr>
              <a:t>Savidov </a:t>
            </a:r>
            <a:r>
              <a:rPr lang="es-ES" sz="1400" dirty="0">
                <a:latin typeface="Calibri "/>
                <a:cs typeface="Times New Roman" panose="02020603050405020304" pitchFamily="18" charset="0"/>
              </a:rPr>
              <a:t>(2005</a:t>
            </a:r>
            <a:r>
              <a:rPr lang="es-ES" sz="1400" dirty="0" smtClean="0">
                <a:latin typeface="Calibri "/>
                <a:cs typeface="Times New Roman" panose="02020603050405020304" pitchFamily="18" charset="0"/>
              </a:rPr>
              <a:t>); SA </a:t>
            </a:r>
            <a:r>
              <a:rPr lang="es-ES" sz="1400" dirty="0">
                <a:latin typeface="Calibri "/>
                <a:cs typeface="Times New Roman" panose="02020603050405020304" pitchFamily="18" charset="0"/>
              </a:rPr>
              <a:t>en pepinillo con tilapias </a:t>
            </a:r>
            <a:endParaRPr lang="es-ES" sz="1400" dirty="0" smtClean="0">
              <a:latin typeface="Calibri "/>
              <a:cs typeface="Times New Roman" panose="02020603050405020304" pitchFamily="18" charset="0"/>
            </a:endParaRPr>
          </a:p>
          <a:p>
            <a:pPr algn="just"/>
            <a:r>
              <a:rPr lang="es-ES" sz="1400" dirty="0" smtClean="0">
                <a:latin typeface="Calibri "/>
                <a:cs typeface="Times New Roman" panose="02020603050405020304" pitchFamily="18" charset="0"/>
              </a:rPr>
              <a:t>Incremento biomasa </a:t>
            </a:r>
            <a:r>
              <a:rPr lang="es-ES" sz="1400" dirty="0">
                <a:latin typeface="Calibri "/>
                <a:cs typeface="Times New Roman" panose="02020603050405020304" pitchFamily="18" charset="0"/>
              </a:rPr>
              <a:t>75%. </a:t>
            </a:r>
            <a:endParaRPr lang="es-CO" sz="1400" dirty="0">
              <a:latin typeface="Calibri "/>
              <a:cs typeface="Times New Roman" panose="02020603050405020304" pitchFamily="18" charset="0"/>
            </a:endParaRPr>
          </a:p>
        </p:txBody>
      </p:sp>
      <p:sp>
        <p:nvSpPr>
          <p:cNvPr id="15" name="14 Rectángulo"/>
          <p:cNvSpPr/>
          <p:nvPr/>
        </p:nvSpPr>
        <p:spPr>
          <a:xfrm>
            <a:off x="1016808" y="980728"/>
            <a:ext cx="6795552" cy="646331"/>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17</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Incremento de la biomasa </a:t>
            </a:r>
            <a:r>
              <a:rPr lang="es-ES" i="1" dirty="0" smtClean="0">
                <a:latin typeface="Calibri" panose="020F0502020204030204" pitchFamily="34" charset="0"/>
              </a:rPr>
              <a:t>animal de trucha arco iris</a:t>
            </a:r>
            <a:endParaRPr lang="es-CO" dirty="0">
              <a:latin typeface="Calibri" panose="020F0502020204030204" pitchFamily="34" charset="0"/>
            </a:endParaRPr>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1017690" y="1628800"/>
            <a:ext cx="5118100" cy="1708150"/>
          </a:xfrm>
          <a:prstGeom prst="rect">
            <a:avLst/>
          </a:prstGeom>
          <a:noFill/>
          <a:ln>
            <a:solidFill>
              <a:schemeClr val="bg1">
                <a:lumMod val="85000"/>
              </a:schemeClr>
            </a:solidFill>
          </a:ln>
        </p:spPr>
      </p:pic>
      <p:sp>
        <p:nvSpPr>
          <p:cNvPr id="17" name="16 Rectángulo"/>
          <p:cNvSpPr/>
          <p:nvPr/>
        </p:nvSpPr>
        <p:spPr>
          <a:xfrm>
            <a:off x="1017690" y="3310532"/>
            <a:ext cx="5118100" cy="338554"/>
          </a:xfrm>
          <a:prstGeom prst="rect">
            <a:avLst/>
          </a:prstGeom>
        </p:spPr>
        <p:txBody>
          <a:bodyPr wrap="square">
            <a:spAutoFit/>
          </a:bodyPr>
          <a:lstStyle/>
          <a:p>
            <a:pPr algn="just"/>
            <a:r>
              <a:rPr lang="es-ES" sz="800" dirty="0">
                <a:latin typeface="Calibri" panose="020F0502020204030204" pitchFamily="34" charset="0"/>
              </a:rPr>
              <a:t>Nota: La biomasa animal de las piscinas E1, E3, E4, E4 son de truchas de engorde, mientras que la biomasa de la piscina E2 es de truchas reproductoras. </a:t>
            </a:r>
            <a:endParaRPr lang="es-CO" sz="800" dirty="0">
              <a:latin typeface="Calibri" panose="020F0502020204030204" pitchFamily="34" charset="0"/>
            </a:endParaRPr>
          </a:p>
        </p:txBody>
      </p:sp>
      <p:sp>
        <p:nvSpPr>
          <p:cNvPr id="18" name="17 Rectángulo"/>
          <p:cNvSpPr/>
          <p:nvPr/>
        </p:nvSpPr>
        <p:spPr>
          <a:xfrm>
            <a:off x="3995935" y="3897808"/>
            <a:ext cx="4860032" cy="923330"/>
          </a:xfrm>
          <a:prstGeom prst="rect">
            <a:avLst/>
          </a:prstGeom>
        </p:spPr>
        <p:txBody>
          <a:bodyPr wrap="square">
            <a:spAutoFit/>
          </a:bodyPr>
          <a:lstStyle/>
          <a:p>
            <a:r>
              <a:rPr lang="es-ES" b="1" dirty="0">
                <a:latin typeface="Calibri" panose="020F0502020204030204" pitchFamily="34" charset="0"/>
              </a:rPr>
              <a:t>Tabla 9</a:t>
            </a:r>
            <a:br>
              <a:rPr lang="es-ES" b="1" dirty="0">
                <a:latin typeface="Calibri" panose="020F0502020204030204" pitchFamily="34" charset="0"/>
              </a:rPr>
            </a:br>
            <a:r>
              <a:rPr lang="es-ES" i="1" dirty="0">
                <a:latin typeface="Calibri" panose="020F0502020204030204" pitchFamily="34" charset="0"/>
              </a:rPr>
              <a:t>Incremento y porcentaje de crecimiento de la biomasa </a:t>
            </a:r>
            <a:r>
              <a:rPr lang="es-ES" i="1" dirty="0" smtClean="0">
                <a:latin typeface="Calibri" panose="020F0502020204030204" pitchFamily="34" charset="0"/>
              </a:rPr>
              <a:t>animal en trucha arco iris.</a:t>
            </a:r>
            <a:endParaRPr lang="es-CO" i="1" dirty="0">
              <a:latin typeface="Calibri" panose="020F0502020204030204" pitchFamily="34" charset="0"/>
            </a:endParaRPr>
          </a:p>
        </p:txBody>
      </p:sp>
      <p:pic>
        <p:nvPicPr>
          <p:cNvPr id="19"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228" b="16756"/>
          <a:stretch/>
        </p:blipFill>
        <p:spPr bwMode="auto">
          <a:xfrm>
            <a:off x="3995936" y="4975225"/>
            <a:ext cx="4860032" cy="155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593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0"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1" name="10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2" name="11 Rectángulo"/>
          <p:cNvSpPr/>
          <p:nvPr/>
        </p:nvSpPr>
        <p:spPr>
          <a:xfrm>
            <a:off x="35496" y="683404"/>
            <a:ext cx="8208912" cy="369332"/>
          </a:xfrm>
          <a:prstGeom prst="rect">
            <a:avLst/>
          </a:prstGeom>
        </p:spPr>
        <p:txBody>
          <a:bodyPr wrap="square">
            <a:spAutoFit/>
          </a:bodyPr>
          <a:lstStyle/>
          <a:p>
            <a:r>
              <a:rPr lang="es-CO" b="1" dirty="0" smtClean="0">
                <a:latin typeface="Calibri "/>
                <a:cs typeface="Times New Roman" panose="02020603050405020304" pitchFamily="18" charset="0"/>
              </a:rPr>
              <a:t>Alimento </a:t>
            </a:r>
            <a:r>
              <a:rPr lang="es-CO" b="1" dirty="0">
                <a:latin typeface="Calibri "/>
                <a:cs typeface="Times New Roman" panose="02020603050405020304" pitchFamily="18" charset="0"/>
              </a:rPr>
              <a:t>B</a:t>
            </a:r>
            <a:r>
              <a:rPr lang="es-CO" b="1" dirty="0" smtClean="0">
                <a:latin typeface="Calibri "/>
                <a:cs typeface="Times New Roman" panose="02020603050405020304" pitchFamily="18" charset="0"/>
              </a:rPr>
              <a:t>alanceado </a:t>
            </a:r>
            <a:r>
              <a:rPr lang="es-CO" b="1" dirty="0">
                <a:latin typeface="Calibri "/>
                <a:cs typeface="Times New Roman" panose="02020603050405020304" pitchFamily="18" charset="0"/>
              </a:rPr>
              <a:t>C</a:t>
            </a:r>
            <a:r>
              <a:rPr lang="es-CO" b="1" dirty="0" smtClean="0">
                <a:latin typeface="Calibri "/>
                <a:cs typeface="Times New Roman" panose="02020603050405020304" pitchFamily="18" charset="0"/>
              </a:rPr>
              <a:t>onsumido </a:t>
            </a:r>
            <a:r>
              <a:rPr lang="es-CO" b="1" dirty="0">
                <a:latin typeface="Calibri "/>
                <a:cs typeface="Times New Roman" panose="02020603050405020304" pitchFamily="18" charset="0"/>
              </a:rPr>
              <a:t>P</a:t>
            </a:r>
            <a:r>
              <a:rPr lang="es-CO" b="1" dirty="0" smtClean="0">
                <a:latin typeface="Calibri "/>
                <a:cs typeface="Times New Roman" panose="02020603050405020304" pitchFamily="18" charset="0"/>
              </a:rPr>
              <a:t>or La </a:t>
            </a:r>
            <a:r>
              <a:rPr lang="es-CO" b="1" dirty="0">
                <a:latin typeface="Calibri "/>
                <a:cs typeface="Times New Roman" panose="02020603050405020304" pitchFamily="18" charset="0"/>
              </a:rPr>
              <a:t>BA</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530" b="13890"/>
          <a:stretch/>
        </p:blipFill>
        <p:spPr bwMode="auto">
          <a:xfrm>
            <a:off x="999765" y="2371030"/>
            <a:ext cx="5372435" cy="349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999766" y="1340768"/>
            <a:ext cx="5372434" cy="923330"/>
          </a:xfrm>
          <a:prstGeom prst="rect">
            <a:avLst/>
          </a:prstGeom>
        </p:spPr>
        <p:txBody>
          <a:bodyPr wrap="square">
            <a:spAutoFit/>
          </a:bodyPr>
          <a:lstStyle/>
          <a:p>
            <a:r>
              <a:rPr lang="es-ES" b="1" dirty="0">
                <a:latin typeface="Calibri" panose="020F0502020204030204" pitchFamily="34" charset="0"/>
              </a:rPr>
              <a:t>Tabla 10</a:t>
            </a:r>
            <a:br>
              <a:rPr lang="es-ES" b="1" dirty="0">
                <a:latin typeface="Calibri" panose="020F0502020204030204" pitchFamily="34" charset="0"/>
              </a:rPr>
            </a:br>
            <a:r>
              <a:rPr lang="es-ES" i="1" dirty="0">
                <a:latin typeface="Calibri" panose="020F0502020204030204" pitchFamily="34" charset="0"/>
              </a:rPr>
              <a:t>Cantidad de alimento balanceado consumido (kg) por la biomasa animal </a:t>
            </a:r>
            <a:r>
              <a:rPr lang="es-ES" i="1" dirty="0" smtClean="0">
                <a:latin typeface="Calibri" panose="020F0502020204030204" pitchFamily="34" charset="0"/>
              </a:rPr>
              <a:t>de trucha arco iris durante </a:t>
            </a:r>
            <a:r>
              <a:rPr lang="es-ES" i="1" dirty="0">
                <a:latin typeface="Calibri" panose="020F0502020204030204" pitchFamily="34" charset="0"/>
              </a:rPr>
              <a:t>3 meses.</a:t>
            </a:r>
            <a:endParaRPr lang="es-CO" i="1" dirty="0">
              <a:latin typeface="Calibri" panose="020F0502020204030204" pitchFamily="34" charset="0"/>
            </a:endParaRPr>
          </a:p>
        </p:txBody>
      </p:sp>
    </p:spTree>
    <p:extLst>
      <p:ext uri="{BB962C8B-B14F-4D97-AF65-F5344CB8AC3E}">
        <p14:creationId xmlns:p14="http://schemas.microsoft.com/office/powerpoint/2010/main" val="3405288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4"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5" name="14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6" name="15 Rectángulo"/>
          <p:cNvSpPr/>
          <p:nvPr/>
        </p:nvSpPr>
        <p:spPr>
          <a:xfrm>
            <a:off x="-21332" y="692696"/>
            <a:ext cx="9144000" cy="369332"/>
          </a:xfrm>
          <a:prstGeom prst="rect">
            <a:avLst/>
          </a:prstGeom>
        </p:spPr>
        <p:txBody>
          <a:bodyPr wrap="square">
            <a:spAutoFit/>
          </a:bodyPr>
          <a:lstStyle/>
          <a:p>
            <a:r>
              <a:rPr lang="es-EC" b="1" dirty="0">
                <a:latin typeface="Calibri "/>
                <a:cs typeface="Times New Roman" panose="02020603050405020304" pitchFamily="18" charset="0"/>
              </a:rPr>
              <a:t>Análisis </a:t>
            </a:r>
            <a:r>
              <a:rPr lang="es-EC" b="1" dirty="0" smtClean="0">
                <a:latin typeface="Calibri "/>
                <a:cs typeface="Times New Roman" panose="02020603050405020304" pitchFamily="18" charset="0"/>
              </a:rPr>
              <a:t>Morfológico </a:t>
            </a:r>
            <a:r>
              <a:rPr lang="es-EC" b="1" dirty="0">
                <a:latin typeface="Calibri "/>
                <a:cs typeface="Times New Roman" panose="02020603050405020304" pitchFamily="18" charset="0"/>
              </a:rPr>
              <a:t>y </a:t>
            </a:r>
            <a:r>
              <a:rPr lang="es-EC" b="1" dirty="0" smtClean="0">
                <a:latin typeface="Calibri "/>
                <a:cs typeface="Times New Roman" panose="02020603050405020304" pitchFamily="18" charset="0"/>
              </a:rPr>
              <a:t>Productivo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e </a:t>
            </a:r>
            <a:r>
              <a:rPr lang="es-EC" b="1" dirty="0">
                <a:latin typeface="Calibri "/>
                <a:cs typeface="Times New Roman" panose="02020603050405020304" pitchFamily="18" charset="0"/>
              </a:rPr>
              <a:t>L</a:t>
            </a:r>
            <a:r>
              <a:rPr lang="es-EC" b="1" dirty="0" smtClean="0">
                <a:latin typeface="Calibri "/>
                <a:cs typeface="Times New Roman" panose="02020603050405020304" pitchFamily="18" charset="0"/>
              </a:rPr>
              <a:t>as Plantas De </a:t>
            </a:r>
            <a:r>
              <a:rPr lang="es-EC" b="1" dirty="0">
                <a:latin typeface="Calibri "/>
                <a:cs typeface="Times New Roman" panose="02020603050405020304" pitchFamily="18" charset="0"/>
              </a:rPr>
              <a:t>P</a:t>
            </a:r>
            <a:r>
              <a:rPr lang="es-EC" b="1" dirty="0" smtClean="0">
                <a:latin typeface="Calibri "/>
                <a:cs typeface="Times New Roman" panose="02020603050405020304" pitchFamily="18" charset="0"/>
              </a:rPr>
              <a:t>epinillo</a:t>
            </a:r>
            <a:endParaRPr lang="es-CO" b="1" dirty="0">
              <a:latin typeface="Calibri "/>
              <a:cs typeface="Times New Roman" panose="02020603050405020304" pitchFamily="18" charset="0"/>
            </a:endParaRPr>
          </a:p>
        </p:txBody>
      </p:sp>
      <p:sp>
        <p:nvSpPr>
          <p:cNvPr id="17" name="16 Rectángulo"/>
          <p:cNvSpPr/>
          <p:nvPr/>
        </p:nvSpPr>
        <p:spPr>
          <a:xfrm>
            <a:off x="1907704" y="1196752"/>
            <a:ext cx="5472608"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18</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Altura promedio de las plantas de pepinillo a los 15, 30, 45, 60  y 75 días después del trasplante.</a:t>
            </a:r>
            <a:endParaRPr lang="es-CO" i="1" dirty="0">
              <a:latin typeface="Calibri" panose="020F0502020204030204" pitchFamily="34" charset="0"/>
            </a:endParaRPr>
          </a:p>
        </p:txBody>
      </p:sp>
      <p:pic>
        <p:nvPicPr>
          <p:cNvPr id="18" name="17 Imagen"/>
          <p:cNvPicPr/>
          <p:nvPr/>
        </p:nvPicPr>
        <p:blipFill>
          <a:blip r:embed="rId3">
            <a:extLst>
              <a:ext uri="{28A0092B-C50C-407E-A947-70E740481C1C}">
                <a14:useLocalDpi xmlns:a14="http://schemas.microsoft.com/office/drawing/2010/main" val="0"/>
              </a:ext>
            </a:extLst>
          </a:blip>
          <a:srcRect/>
          <a:stretch>
            <a:fillRect/>
          </a:stretch>
        </p:blipFill>
        <p:spPr bwMode="auto">
          <a:xfrm>
            <a:off x="1913719" y="2060848"/>
            <a:ext cx="5466593" cy="3155578"/>
          </a:xfrm>
          <a:prstGeom prst="rect">
            <a:avLst/>
          </a:prstGeom>
          <a:noFill/>
          <a:ln>
            <a:noFill/>
          </a:ln>
        </p:spPr>
      </p:pic>
      <p:sp>
        <p:nvSpPr>
          <p:cNvPr id="19" name="18 Rectángulo"/>
          <p:cNvSpPr/>
          <p:nvPr/>
        </p:nvSpPr>
        <p:spPr>
          <a:xfrm>
            <a:off x="1913719" y="5216426"/>
            <a:ext cx="5466593" cy="1200329"/>
          </a:xfrm>
          <a:prstGeom prst="rect">
            <a:avLst/>
          </a:prstGeom>
        </p:spPr>
        <p:txBody>
          <a:bodyPr wrap="square">
            <a:spAutoFit/>
          </a:bodyPr>
          <a:lstStyle/>
          <a:p>
            <a:r>
              <a:rPr lang="es-ES" sz="900" i="1" dirty="0">
                <a:latin typeface="Calibri" panose="020F0502020204030204" pitchFamily="34" charset="0"/>
              </a:rPr>
              <a:t>Nota: Los enunciados T1 hasta T12 en los gráficos hacen referencia a los tratamientos, cada gráfico corresponde a una fecha en que se tomó la altura de las plantas de pepinillo. T1:</a:t>
            </a:r>
            <a:r>
              <a:rPr lang="es-ES" sz="900" dirty="0">
                <a:latin typeface="Calibri" panose="020F0502020204030204" pitchFamily="34" charset="0"/>
              </a:rPr>
              <a:t> </a:t>
            </a:r>
            <a:r>
              <a:rPr lang="es-ES" sz="900" i="1" dirty="0">
                <a:latin typeface="Calibri" panose="020F0502020204030204" pitchFamily="34" charset="0"/>
              </a:rPr>
              <a:t>aplicación de</a:t>
            </a:r>
            <a:r>
              <a:rPr lang="es-ES" sz="900" dirty="0">
                <a:latin typeface="Calibri" panose="020F0502020204030204" pitchFamily="34" charset="0"/>
              </a:rPr>
              <a:t> Chlorella</a:t>
            </a:r>
            <a:r>
              <a:rPr lang="es-ES" sz="900" i="1" dirty="0">
                <a:latin typeface="Calibri" panose="020F0502020204030204" pitchFamily="34" charset="0"/>
              </a:rPr>
              <a:t> B₃ al 100% cada 5 días, T2: aplicación de</a:t>
            </a:r>
            <a:r>
              <a:rPr lang="es-ES" sz="900" dirty="0">
                <a:latin typeface="Calibri" panose="020F0502020204030204" pitchFamily="34" charset="0"/>
              </a:rPr>
              <a:t> Chlorella</a:t>
            </a:r>
            <a:r>
              <a:rPr lang="es-ES" sz="900" i="1" dirty="0">
                <a:latin typeface="Calibri" panose="020F0502020204030204" pitchFamily="34" charset="0"/>
              </a:rPr>
              <a:t> B₃ al 100% cada 10 días, T3: aplicación de</a:t>
            </a:r>
            <a:r>
              <a:rPr lang="es-ES" sz="900" dirty="0">
                <a:latin typeface="Calibri" panose="020F0502020204030204" pitchFamily="34" charset="0"/>
              </a:rPr>
              <a:t> Chlorella</a:t>
            </a:r>
            <a:r>
              <a:rPr lang="es-ES" sz="900" i="1" dirty="0">
                <a:latin typeface="Calibri" panose="020F0502020204030204" pitchFamily="34" charset="0"/>
              </a:rPr>
              <a:t> B₃ al 75% cada 5 días, T4: aplicación de</a:t>
            </a:r>
            <a:r>
              <a:rPr lang="es-ES" sz="900" dirty="0">
                <a:latin typeface="Calibri" panose="020F0502020204030204" pitchFamily="34" charset="0"/>
              </a:rPr>
              <a:t> Chlorella</a:t>
            </a:r>
            <a:r>
              <a:rPr lang="es-ES" sz="900" i="1" dirty="0">
                <a:latin typeface="Calibri" panose="020F0502020204030204" pitchFamily="34" charset="0"/>
              </a:rPr>
              <a:t> B₃ al 75% cada 10 días, T5: aplicación de</a:t>
            </a:r>
            <a:r>
              <a:rPr lang="es-ES" sz="900" dirty="0">
                <a:latin typeface="Calibri" panose="020F0502020204030204" pitchFamily="34" charset="0"/>
              </a:rPr>
              <a:t> </a:t>
            </a:r>
            <a:r>
              <a:rPr lang="es-ES" sz="900" i="1" dirty="0">
                <a:latin typeface="Calibri" panose="020F0502020204030204" pitchFamily="34" charset="0"/>
              </a:rPr>
              <a:t>humus  líquido al 100% cada 5 días, T6: aplicación de</a:t>
            </a:r>
            <a:r>
              <a:rPr lang="es-ES" sz="900" dirty="0">
                <a:latin typeface="Calibri" panose="020F0502020204030204" pitchFamily="34" charset="0"/>
              </a:rPr>
              <a:t> </a:t>
            </a:r>
            <a:r>
              <a:rPr lang="es-ES" sz="900" i="1" dirty="0">
                <a:latin typeface="Calibri" panose="020F0502020204030204" pitchFamily="34" charset="0"/>
              </a:rPr>
              <a:t>humus  líquido al 100% cada 10 días, T7: aplicación de</a:t>
            </a:r>
            <a:r>
              <a:rPr lang="es-ES" sz="900" dirty="0">
                <a:latin typeface="Calibri" panose="020F0502020204030204" pitchFamily="34" charset="0"/>
              </a:rPr>
              <a:t> </a:t>
            </a:r>
            <a:r>
              <a:rPr lang="es-ES" sz="900" i="1" dirty="0">
                <a:latin typeface="Calibri" panose="020F0502020204030204" pitchFamily="34" charset="0"/>
              </a:rPr>
              <a:t>humus  líquido al 75% cada 5 días, T8: aplicación de</a:t>
            </a:r>
            <a:r>
              <a:rPr lang="es-ES" sz="900" dirty="0">
                <a:latin typeface="Calibri" panose="020F0502020204030204" pitchFamily="34" charset="0"/>
              </a:rPr>
              <a:t> </a:t>
            </a:r>
            <a:r>
              <a:rPr lang="es-ES" sz="900" i="1" dirty="0">
                <a:latin typeface="Calibri" panose="020F0502020204030204" pitchFamily="34" charset="0"/>
              </a:rPr>
              <a:t>humus  líquido al 75% cada 10 días, T9: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5 días, T10: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10 días, T11: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5 días, T12: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10 días.</a:t>
            </a:r>
            <a:endParaRPr lang="es-CO" sz="900" dirty="0">
              <a:latin typeface="Calibri" panose="020F0502020204030204" pitchFamily="34" charset="0"/>
            </a:endParaRPr>
          </a:p>
        </p:txBody>
      </p:sp>
    </p:spTree>
    <p:extLst>
      <p:ext uri="{BB962C8B-B14F-4D97-AF65-F5344CB8AC3E}">
        <p14:creationId xmlns:p14="http://schemas.microsoft.com/office/powerpoint/2010/main" val="122291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7"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8" name="7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0" name="9 Terminador"/>
          <p:cNvSpPr/>
          <p:nvPr/>
        </p:nvSpPr>
        <p:spPr>
          <a:xfrm>
            <a:off x="2931659" y="3417967"/>
            <a:ext cx="734288" cy="236224"/>
          </a:xfrm>
          <a:prstGeom prst="flowChartTerminator">
            <a:avLst/>
          </a:prstGeom>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a:latin typeface="Calibri "/>
            </a:endParaRPr>
          </a:p>
        </p:txBody>
      </p:sp>
      <p:sp>
        <p:nvSpPr>
          <p:cNvPr id="11" name="10 Terminador"/>
          <p:cNvSpPr/>
          <p:nvPr/>
        </p:nvSpPr>
        <p:spPr>
          <a:xfrm>
            <a:off x="5301283" y="5002143"/>
            <a:ext cx="726720" cy="222053"/>
          </a:xfrm>
          <a:prstGeom prst="flowChartTermina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12" name="11 Rectángulo"/>
          <p:cNvSpPr/>
          <p:nvPr/>
        </p:nvSpPr>
        <p:spPr>
          <a:xfrm>
            <a:off x="6400790" y="1681729"/>
            <a:ext cx="2195736" cy="954107"/>
          </a:xfrm>
          <a:prstGeom prst="rect">
            <a:avLst/>
          </a:prstGeom>
        </p:spPr>
        <p:txBody>
          <a:bodyPr wrap="square">
            <a:spAutoFit/>
          </a:bodyPr>
          <a:lstStyle/>
          <a:p>
            <a:pPr algn="just"/>
            <a:r>
              <a:rPr lang="es-ES" sz="1400" dirty="0" smtClean="0">
                <a:latin typeface="Calibri "/>
                <a:cs typeface="Times New Roman" panose="02020603050405020304" pitchFamily="18" charset="0"/>
              </a:rPr>
              <a:t>Mendoza </a:t>
            </a:r>
            <a:r>
              <a:rPr lang="es-ES" sz="1400" dirty="0">
                <a:latin typeface="Calibri "/>
                <a:cs typeface="Times New Roman" panose="02020603050405020304" pitchFamily="18" charset="0"/>
              </a:rPr>
              <a:t>(2016) </a:t>
            </a:r>
            <a:endParaRPr lang="es-ES" sz="1400" dirty="0" smtClean="0">
              <a:latin typeface="Calibri "/>
              <a:cs typeface="Times New Roman" panose="02020603050405020304" pitchFamily="18" charset="0"/>
            </a:endParaRPr>
          </a:p>
          <a:p>
            <a:pPr algn="just"/>
            <a:r>
              <a:rPr lang="es-ES" sz="1400" dirty="0" smtClean="0">
                <a:latin typeface="Calibri "/>
                <a:cs typeface="Times New Roman" panose="02020603050405020304" pitchFamily="18" charset="0"/>
              </a:rPr>
              <a:t>→ Fertilizantes orgánicos (35 </a:t>
            </a:r>
            <a:r>
              <a:rPr lang="es-ES" sz="1400" dirty="0">
                <a:latin typeface="Calibri "/>
                <a:cs typeface="Times New Roman" panose="02020603050405020304" pitchFamily="18" charset="0"/>
              </a:rPr>
              <a:t>días) </a:t>
            </a:r>
          </a:p>
          <a:p>
            <a:pPr algn="just"/>
            <a:r>
              <a:rPr lang="es-ES" sz="1400" dirty="0" smtClean="0">
                <a:latin typeface="Calibri "/>
                <a:cs typeface="Times New Roman" panose="02020603050405020304" pitchFamily="18" charset="0"/>
              </a:rPr>
              <a:t>→ Altura 68,54cm</a:t>
            </a:r>
          </a:p>
        </p:txBody>
      </p:sp>
      <p:sp>
        <p:nvSpPr>
          <p:cNvPr id="13" name="12 Terminador"/>
          <p:cNvSpPr/>
          <p:nvPr/>
        </p:nvSpPr>
        <p:spPr>
          <a:xfrm>
            <a:off x="4471708" y="4125224"/>
            <a:ext cx="764207" cy="228847"/>
          </a:xfrm>
          <a:prstGeom prst="flowChartTerminator">
            <a:avLst/>
          </a:prstGeom>
          <a:noFill/>
          <a:ln>
            <a:solidFill>
              <a:srgbClr val="DAF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14" name="13 Rectángulo"/>
          <p:cNvSpPr/>
          <p:nvPr/>
        </p:nvSpPr>
        <p:spPr>
          <a:xfrm>
            <a:off x="6400790" y="2928315"/>
            <a:ext cx="1814868" cy="954107"/>
          </a:xfrm>
          <a:prstGeom prst="rect">
            <a:avLst/>
          </a:prstGeom>
        </p:spPr>
        <p:txBody>
          <a:bodyPr wrap="square">
            <a:spAutoFit/>
          </a:bodyPr>
          <a:lstStyle/>
          <a:p>
            <a:pPr algn="just"/>
            <a:r>
              <a:rPr lang="es-ES" sz="1400" dirty="0" smtClean="0">
                <a:latin typeface="Calibri "/>
                <a:cs typeface="Times New Roman" panose="02020603050405020304" pitchFamily="18" charset="0"/>
              </a:rPr>
              <a:t>López </a:t>
            </a:r>
            <a:r>
              <a:rPr lang="es-ES" sz="1400" dirty="0">
                <a:latin typeface="Calibri "/>
                <a:cs typeface="Times New Roman" panose="02020603050405020304" pitchFamily="18" charset="0"/>
              </a:rPr>
              <a:t>(</a:t>
            </a:r>
            <a:r>
              <a:rPr lang="es-ES" sz="1400" dirty="0" smtClean="0">
                <a:latin typeface="Calibri "/>
                <a:cs typeface="Times New Roman" panose="02020603050405020304" pitchFamily="18" charset="0"/>
              </a:rPr>
              <a:t>2003) </a:t>
            </a:r>
          </a:p>
          <a:p>
            <a:pPr algn="just"/>
            <a:r>
              <a:rPr lang="es-ES" sz="1400" dirty="0" smtClean="0">
                <a:latin typeface="Calibri "/>
                <a:cs typeface="Times New Roman" panose="02020603050405020304" pitchFamily="18" charset="0"/>
              </a:rPr>
              <a:t>→ Cultivo de pepino</a:t>
            </a:r>
            <a:endParaRPr lang="es-ES" sz="1400" dirty="0">
              <a:latin typeface="Calibri "/>
              <a:cs typeface="Times New Roman" panose="02020603050405020304" pitchFamily="18" charset="0"/>
            </a:endParaRPr>
          </a:p>
          <a:p>
            <a:pPr algn="just"/>
            <a:r>
              <a:rPr lang="es-ES" sz="1400" dirty="0" smtClean="0">
                <a:latin typeface="Calibri "/>
                <a:cs typeface="Times New Roman" panose="02020603050405020304" pitchFamily="18" charset="0"/>
              </a:rPr>
              <a:t>→ Largo de raíz 1m a 1,2m</a:t>
            </a:r>
            <a:endParaRPr lang="es-ES" sz="1400" dirty="0">
              <a:latin typeface="Calibri "/>
              <a:cs typeface="Times New Roman" panose="02020603050405020304" pitchFamily="18" charset="0"/>
            </a:endParaRPr>
          </a:p>
        </p:txBody>
      </p:sp>
      <p:sp>
        <p:nvSpPr>
          <p:cNvPr id="15" name="14 Rectángulo"/>
          <p:cNvSpPr/>
          <p:nvPr/>
        </p:nvSpPr>
        <p:spPr>
          <a:xfrm>
            <a:off x="6400790" y="4268007"/>
            <a:ext cx="1886354" cy="1169551"/>
          </a:xfrm>
          <a:prstGeom prst="rect">
            <a:avLst/>
          </a:prstGeom>
        </p:spPr>
        <p:txBody>
          <a:bodyPr wrap="square">
            <a:spAutoFit/>
          </a:bodyPr>
          <a:lstStyle/>
          <a:p>
            <a:pPr algn="just"/>
            <a:r>
              <a:rPr lang="es-ES" sz="1400" dirty="0">
                <a:latin typeface="Calibri "/>
                <a:cs typeface="Times New Roman" panose="02020603050405020304" pitchFamily="18" charset="0"/>
              </a:rPr>
              <a:t>Ortiz, </a:t>
            </a:r>
            <a:r>
              <a:rPr lang="es-ES" sz="1400" dirty="0" smtClean="0">
                <a:latin typeface="Calibri "/>
                <a:cs typeface="Times New Roman" panose="02020603050405020304" pitchFamily="18" charset="0"/>
              </a:rPr>
              <a:t>et al., (2009</a:t>
            </a:r>
            <a:r>
              <a:rPr lang="es-ES" sz="1400" dirty="0">
                <a:latin typeface="Calibri "/>
                <a:cs typeface="Times New Roman" panose="02020603050405020304" pitchFamily="18" charset="0"/>
              </a:rPr>
              <a:t>)</a:t>
            </a:r>
            <a:r>
              <a:rPr lang="en-US" sz="1400" dirty="0">
                <a:latin typeface="Calibri "/>
                <a:cs typeface="Times New Roman" panose="02020603050405020304" pitchFamily="18" charset="0"/>
              </a:rPr>
              <a:t> </a:t>
            </a:r>
            <a:endParaRPr lang="en-US" sz="1400" dirty="0" smtClean="0">
              <a:latin typeface="Calibri "/>
              <a:cs typeface="Times New Roman" panose="02020603050405020304" pitchFamily="18" charset="0"/>
            </a:endParaRPr>
          </a:p>
          <a:p>
            <a:pPr algn="just"/>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SH bajo invernadero</a:t>
            </a:r>
          </a:p>
          <a:p>
            <a:pPr algn="just"/>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Grosor del tallo 6mm a 7mm</a:t>
            </a:r>
          </a:p>
        </p:txBody>
      </p:sp>
      <p:sp>
        <p:nvSpPr>
          <p:cNvPr id="16" name="15 Rectángulo"/>
          <p:cNvSpPr/>
          <p:nvPr/>
        </p:nvSpPr>
        <p:spPr>
          <a:xfrm>
            <a:off x="6400790" y="5571817"/>
            <a:ext cx="2707714" cy="1169551"/>
          </a:xfrm>
          <a:prstGeom prst="rect">
            <a:avLst/>
          </a:prstGeom>
        </p:spPr>
        <p:txBody>
          <a:bodyPr wrap="square">
            <a:spAutoFit/>
          </a:bodyPr>
          <a:lstStyle/>
          <a:p>
            <a:pPr algn="just"/>
            <a:r>
              <a:rPr lang="es-ES" sz="1400" dirty="0" err="1">
                <a:latin typeface="Calibri "/>
                <a:cs typeface="Times New Roman" panose="02020603050405020304" pitchFamily="18" charset="0"/>
              </a:rPr>
              <a:t>Usiña</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y </a:t>
            </a:r>
            <a:r>
              <a:rPr lang="es-ES" sz="1400" dirty="0">
                <a:latin typeface="Calibri "/>
                <a:cs typeface="Times New Roman" panose="02020603050405020304" pitchFamily="18" charset="0"/>
              </a:rPr>
              <a:t>Usiña (2010</a:t>
            </a:r>
            <a:r>
              <a:rPr lang="es-ES" sz="1400" dirty="0" smtClean="0">
                <a:latin typeface="Calibri "/>
                <a:cs typeface="Times New Roman" panose="02020603050405020304" pitchFamily="18" charset="0"/>
              </a:rPr>
              <a:t>) </a:t>
            </a:r>
          </a:p>
          <a:p>
            <a:pPr algn="just"/>
            <a:r>
              <a:rPr lang="es-ES" sz="1400" dirty="0" smtClean="0">
                <a:latin typeface="Calibri "/>
                <a:cs typeface="Times New Roman" panose="02020603050405020304" pitchFamily="18" charset="0"/>
              </a:rPr>
              <a:t>→ Aplicación  de fertilizantes foliares </a:t>
            </a:r>
          </a:p>
          <a:p>
            <a:pPr algn="just"/>
            <a:r>
              <a:rPr lang="es-ES" sz="1400" dirty="0" smtClean="0">
                <a:latin typeface="Calibri "/>
                <a:cs typeface="Times New Roman" panose="02020603050405020304" pitchFamily="18" charset="0"/>
              </a:rPr>
              <a:t>→ A los 60 días </a:t>
            </a:r>
            <a:r>
              <a:rPr lang="es-ES" sz="1400" dirty="0">
                <a:latin typeface="Calibri "/>
                <a:cs typeface="Times New Roman" panose="02020603050405020304" pitchFamily="18" charset="0"/>
              </a:rPr>
              <a:t>→</a:t>
            </a:r>
            <a:r>
              <a:rPr lang="es-ES" sz="1400" dirty="0" smtClean="0">
                <a:latin typeface="Calibri "/>
                <a:cs typeface="Times New Roman" panose="02020603050405020304" pitchFamily="18" charset="0"/>
              </a:rPr>
              <a:t> 30,16 hojas</a:t>
            </a:r>
          </a:p>
          <a:p>
            <a:pPr algn="just"/>
            <a:r>
              <a:rPr lang="es-ES" sz="1400" dirty="0" smtClean="0">
                <a:latin typeface="Calibri "/>
                <a:cs typeface="Times New Roman" panose="02020603050405020304" pitchFamily="18" charset="0"/>
              </a:rPr>
              <a:t>→ NS en su estudio	</a:t>
            </a:r>
            <a:endParaRPr lang="es-ES" sz="1400" dirty="0">
              <a:latin typeface="Calibri "/>
              <a:cs typeface="Times New Roman" panose="02020603050405020304" pitchFamily="18" charset="0"/>
            </a:endParaRPr>
          </a:p>
        </p:txBody>
      </p:sp>
      <p:sp>
        <p:nvSpPr>
          <p:cNvPr id="17" name="16 Rectángulo"/>
          <p:cNvSpPr/>
          <p:nvPr/>
        </p:nvSpPr>
        <p:spPr>
          <a:xfrm>
            <a:off x="2139571" y="3747749"/>
            <a:ext cx="720080" cy="24628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18" name="17 Rectángulo"/>
          <p:cNvSpPr/>
          <p:nvPr/>
        </p:nvSpPr>
        <p:spPr>
          <a:xfrm>
            <a:off x="1275475" y="1065510"/>
            <a:ext cx="4824536" cy="1200329"/>
          </a:xfrm>
          <a:prstGeom prst="rect">
            <a:avLst/>
          </a:prstGeom>
        </p:spPr>
        <p:txBody>
          <a:bodyPr wrap="square">
            <a:spAutoFit/>
          </a:bodyPr>
          <a:lstStyle/>
          <a:p>
            <a:r>
              <a:rPr lang="es-ES" b="1" dirty="0">
                <a:latin typeface="Calibri" panose="020F0502020204030204" pitchFamily="34" charset="0"/>
              </a:rPr>
              <a:t>Tabla 11</a:t>
            </a:r>
            <a:r>
              <a:rPr lang="es-ES" b="1" i="1" dirty="0">
                <a:latin typeface="Calibri" panose="020F0502020204030204" pitchFamily="34" charset="0"/>
              </a:rPr>
              <a:t/>
            </a:r>
            <a:br>
              <a:rPr lang="es-ES" b="1" i="1" dirty="0">
                <a:latin typeface="Calibri" panose="020F0502020204030204" pitchFamily="34" charset="0"/>
              </a:rPr>
            </a:br>
            <a:r>
              <a:rPr lang="es-ES" i="1" dirty="0">
                <a:latin typeface="Calibri" panose="020F0502020204030204" pitchFamily="34" charset="0"/>
              </a:rPr>
              <a:t>Promedio ± error experimental de las características morfológicas de las plantas de pepinillo. Parte 1.</a:t>
            </a:r>
            <a:endParaRPr lang="es-CO" dirty="0">
              <a:latin typeface="Calibri" panose="020F0502020204030204" pitchFamily="34" charset="0"/>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216" b="9680"/>
          <a:stretch/>
        </p:blipFill>
        <p:spPr bwMode="auto">
          <a:xfrm>
            <a:off x="1289621" y="2302291"/>
            <a:ext cx="4902560" cy="326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Rectángulo"/>
          <p:cNvSpPr/>
          <p:nvPr/>
        </p:nvSpPr>
        <p:spPr>
          <a:xfrm>
            <a:off x="1259632" y="5397023"/>
            <a:ext cx="4932549" cy="1200329"/>
          </a:xfrm>
          <a:prstGeom prst="rect">
            <a:avLst/>
          </a:prstGeom>
        </p:spPr>
        <p:txBody>
          <a:bodyPr wrap="square">
            <a:spAutoFit/>
          </a:bodyPr>
          <a:lstStyle/>
          <a:p>
            <a:r>
              <a:rPr lang="es-ES" sz="900" i="1" dirty="0">
                <a:latin typeface="Calibri" panose="020F0502020204030204" pitchFamily="34" charset="0"/>
              </a:rPr>
              <a:t>Nota: </a:t>
            </a:r>
            <a:r>
              <a:rPr lang="es-ES" sz="900" dirty="0">
                <a:latin typeface="Calibri" panose="020F0502020204030204" pitchFamily="34" charset="0"/>
              </a:rPr>
              <a:t>Medias sin letras no son significativamente diferentes</a:t>
            </a:r>
            <a:r>
              <a:rPr lang="es-ES" sz="900" i="1" dirty="0">
                <a:latin typeface="Calibri" panose="020F0502020204030204" pitchFamily="34" charset="0"/>
              </a:rPr>
              <a:t> </a:t>
            </a:r>
            <a:r>
              <a:rPr lang="es-ES" sz="900" dirty="0">
                <a:latin typeface="Calibri" panose="020F0502020204030204" pitchFamily="34" charset="0"/>
              </a:rPr>
              <a:t>(Duncan p&gt;0,05).</a:t>
            </a:r>
            <a:r>
              <a:rPr lang="es-ES" sz="900" i="1" dirty="0">
                <a:latin typeface="Calibri" panose="020F0502020204030204" pitchFamily="34" charset="0"/>
              </a:rPr>
              <a:t> </a:t>
            </a:r>
            <a:r>
              <a:rPr lang="es-ES" sz="900" dirty="0">
                <a:latin typeface="Calibri" panose="020F0502020204030204" pitchFamily="34" charset="0"/>
              </a:rPr>
              <a:t>T1:</a:t>
            </a:r>
            <a:r>
              <a:rPr lang="es-ES" sz="900" i="1" dirty="0">
                <a:latin typeface="Calibri" panose="020F0502020204030204" pitchFamily="34" charset="0"/>
              </a:rPr>
              <a:t> </a:t>
            </a:r>
            <a:r>
              <a:rPr lang="es-ES" sz="900" dirty="0">
                <a:latin typeface="Calibri" panose="020F0502020204030204" pitchFamily="34" charset="0"/>
              </a:rPr>
              <a:t>aplicación de</a:t>
            </a:r>
            <a:r>
              <a:rPr lang="es-ES" sz="900" i="1" dirty="0">
                <a:latin typeface="Calibri" panose="020F0502020204030204" pitchFamily="34" charset="0"/>
              </a:rPr>
              <a:t> Chlorella</a:t>
            </a:r>
            <a:r>
              <a:rPr lang="es-ES" sz="900" dirty="0">
                <a:latin typeface="Calibri" panose="020F0502020204030204" pitchFamily="34" charset="0"/>
              </a:rPr>
              <a:t> B₃ al 100% cada 5 días, T2: aplicación de</a:t>
            </a:r>
            <a:r>
              <a:rPr lang="es-ES" sz="900" i="1" dirty="0">
                <a:latin typeface="Calibri" panose="020F0502020204030204" pitchFamily="34" charset="0"/>
              </a:rPr>
              <a:t> Chlorella</a:t>
            </a:r>
            <a:r>
              <a:rPr lang="es-ES" sz="900" dirty="0">
                <a:latin typeface="Calibri" panose="020F0502020204030204" pitchFamily="34" charset="0"/>
              </a:rPr>
              <a:t> B₃ al 100% cada 10 días, T3: aplicación de</a:t>
            </a:r>
            <a:r>
              <a:rPr lang="es-ES" sz="900" i="1" dirty="0">
                <a:latin typeface="Calibri" panose="020F0502020204030204" pitchFamily="34" charset="0"/>
              </a:rPr>
              <a:t> Chlorella</a:t>
            </a:r>
            <a:r>
              <a:rPr lang="es-ES" sz="900" dirty="0">
                <a:latin typeface="Calibri" panose="020F0502020204030204" pitchFamily="34" charset="0"/>
              </a:rPr>
              <a:t> B₃ al 75% cada 5 días, T4: aplicación de</a:t>
            </a:r>
            <a:r>
              <a:rPr lang="es-ES" sz="900" i="1" dirty="0">
                <a:latin typeface="Calibri" panose="020F0502020204030204" pitchFamily="34" charset="0"/>
              </a:rPr>
              <a:t> Chlorella</a:t>
            </a:r>
            <a:r>
              <a:rPr lang="es-ES" sz="900" dirty="0">
                <a:latin typeface="Calibri" panose="020F0502020204030204" pitchFamily="34" charset="0"/>
              </a:rPr>
              <a:t> B₃ al 75% cada 10 días, T5: aplicación de</a:t>
            </a:r>
            <a:r>
              <a:rPr lang="es-ES" sz="900" i="1" dirty="0">
                <a:latin typeface="Calibri" panose="020F0502020204030204" pitchFamily="34" charset="0"/>
              </a:rPr>
              <a:t> </a:t>
            </a:r>
            <a:r>
              <a:rPr lang="es-ES" sz="900" dirty="0">
                <a:latin typeface="Calibri" panose="020F0502020204030204" pitchFamily="34" charset="0"/>
              </a:rPr>
              <a:t>humus  líquido al 100% cada 5 días, T6: aplicación de</a:t>
            </a:r>
            <a:r>
              <a:rPr lang="es-ES" sz="900" i="1" dirty="0">
                <a:latin typeface="Calibri" panose="020F0502020204030204" pitchFamily="34" charset="0"/>
              </a:rPr>
              <a:t> </a:t>
            </a:r>
            <a:r>
              <a:rPr lang="es-ES" sz="900" dirty="0">
                <a:latin typeface="Calibri" panose="020F0502020204030204" pitchFamily="34" charset="0"/>
              </a:rPr>
              <a:t>humus  líquido al 100% cada 10 días, T7: aplicación de</a:t>
            </a:r>
            <a:r>
              <a:rPr lang="es-ES" sz="900" i="1" dirty="0">
                <a:latin typeface="Calibri" panose="020F0502020204030204" pitchFamily="34" charset="0"/>
              </a:rPr>
              <a:t> </a:t>
            </a:r>
            <a:r>
              <a:rPr lang="es-ES" sz="900" dirty="0">
                <a:latin typeface="Calibri" panose="020F0502020204030204" pitchFamily="34" charset="0"/>
              </a:rPr>
              <a:t>humus  líquido al 75% cada 5 días, T8: aplicación de</a:t>
            </a:r>
            <a:r>
              <a:rPr lang="es-ES" sz="900" i="1" dirty="0">
                <a:latin typeface="Calibri" panose="020F0502020204030204" pitchFamily="34" charset="0"/>
              </a:rPr>
              <a:t> </a:t>
            </a:r>
            <a:r>
              <a:rPr lang="es-ES" sz="900" dirty="0">
                <a:latin typeface="Calibri" panose="020F0502020204030204" pitchFamily="34" charset="0"/>
              </a:rPr>
              <a:t>humus  líquido al 75% cada 10 días, T9: aplicación de</a:t>
            </a:r>
            <a:r>
              <a:rPr lang="es-ES" sz="900" i="1" dirty="0">
                <a:latin typeface="Calibri" panose="020F0502020204030204" pitchFamily="34" charset="0"/>
              </a:rPr>
              <a:t> </a:t>
            </a:r>
            <a:r>
              <a:rPr lang="es-ES" sz="900" dirty="0">
                <a:latin typeface="Calibri" panose="020F0502020204030204" pitchFamily="34" charset="0"/>
              </a:rPr>
              <a:t>fertilizante inorgánico al 100% cada 5 días, T10: aplicación de</a:t>
            </a:r>
            <a:r>
              <a:rPr lang="es-ES" sz="900" i="1" dirty="0">
                <a:latin typeface="Calibri" panose="020F0502020204030204" pitchFamily="34" charset="0"/>
              </a:rPr>
              <a:t> </a:t>
            </a:r>
            <a:r>
              <a:rPr lang="es-ES" sz="900" dirty="0">
                <a:latin typeface="Calibri" panose="020F0502020204030204" pitchFamily="34" charset="0"/>
              </a:rPr>
              <a:t>fertilizante inorgánico al 100% cada 10 días, T11: aplicación de</a:t>
            </a:r>
            <a:r>
              <a:rPr lang="es-ES" sz="900" i="1" dirty="0">
                <a:latin typeface="Calibri" panose="020F0502020204030204" pitchFamily="34" charset="0"/>
              </a:rPr>
              <a:t> </a:t>
            </a:r>
            <a:r>
              <a:rPr lang="es-ES" sz="900" dirty="0">
                <a:latin typeface="Calibri" panose="020F0502020204030204" pitchFamily="34" charset="0"/>
              </a:rPr>
              <a:t>fertilizante inorgánico al 75% cada 5 días, T12: aplicación de</a:t>
            </a:r>
            <a:r>
              <a:rPr lang="es-ES" sz="900" i="1" dirty="0">
                <a:latin typeface="Calibri" panose="020F0502020204030204" pitchFamily="34" charset="0"/>
              </a:rPr>
              <a:t> </a:t>
            </a:r>
            <a:r>
              <a:rPr lang="es-ES" sz="900" dirty="0">
                <a:latin typeface="Calibri" panose="020F0502020204030204" pitchFamily="34" charset="0"/>
              </a:rPr>
              <a:t>fertilizante inorgánico al 75% cada 10 días. </a:t>
            </a:r>
            <a:endParaRPr lang="es-CO" sz="900" i="1" dirty="0">
              <a:latin typeface="Calibri" panose="020F0502020204030204" pitchFamily="34" charset="0"/>
            </a:endParaRPr>
          </a:p>
        </p:txBody>
      </p:sp>
      <p:sp>
        <p:nvSpPr>
          <p:cNvPr id="21" name="20 Rectángulo"/>
          <p:cNvSpPr/>
          <p:nvPr/>
        </p:nvSpPr>
        <p:spPr>
          <a:xfrm>
            <a:off x="-21332" y="692696"/>
            <a:ext cx="9144000" cy="369332"/>
          </a:xfrm>
          <a:prstGeom prst="rect">
            <a:avLst/>
          </a:prstGeom>
        </p:spPr>
        <p:txBody>
          <a:bodyPr wrap="square">
            <a:spAutoFit/>
          </a:bodyPr>
          <a:lstStyle/>
          <a:p>
            <a:r>
              <a:rPr lang="es-EC" b="1" dirty="0">
                <a:latin typeface="Calibri "/>
                <a:cs typeface="Times New Roman" panose="02020603050405020304" pitchFamily="18" charset="0"/>
              </a:rPr>
              <a:t>Análisis </a:t>
            </a:r>
            <a:r>
              <a:rPr lang="es-EC" b="1" dirty="0" smtClean="0">
                <a:latin typeface="Calibri "/>
                <a:cs typeface="Times New Roman" panose="02020603050405020304" pitchFamily="18" charset="0"/>
              </a:rPr>
              <a:t>Morfológico </a:t>
            </a:r>
            <a:r>
              <a:rPr lang="es-EC" b="1" dirty="0">
                <a:latin typeface="Calibri "/>
                <a:cs typeface="Times New Roman" panose="02020603050405020304" pitchFamily="18" charset="0"/>
              </a:rPr>
              <a:t>y </a:t>
            </a:r>
            <a:r>
              <a:rPr lang="es-EC" b="1" dirty="0" smtClean="0">
                <a:latin typeface="Calibri "/>
                <a:cs typeface="Times New Roman" panose="02020603050405020304" pitchFamily="18" charset="0"/>
              </a:rPr>
              <a:t>Productivo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e </a:t>
            </a:r>
            <a:r>
              <a:rPr lang="es-EC" b="1" dirty="0">
                <a:latin typeface="Calibri "/>
                <a:cs typeface="Times New Roman" panose="02020603050405020304" pitchFamily="18" charset="0"/>
              </a:rPr>
              <a:t>L</a:t>
            </a:r>
            <a:r>
              <a:rPr lang="es-EC" b="1" dirty="0" smtClean="0">
                <a:latin typeface="Calibri "/>
                <a:cs typeface="Times New Roman" panose="02020603050405020304" pitchFamily="18" charset="0"/>
              </a:rPr>
              <a:t>as Plantas De </a:t>
            </a:r>
            <a:r>
              <a:rPr lang="es-EC" b="1" dirty="0">
                <a:latin typeface="Calibri "/>
                <a:cs typeface="Times New Roman" panose="02020603050405020304" pitchFamily="18" charset="0"/>
              </a:rPr>
              <a:t>P</a:t>
            </a:r>
            <a:r>
              <a:rPr lang="es-EC" b="1" dirty="0" smtClean="0">
                <a:latin typeface="Calibri "/>
                <a:cs typeface="Times New Roman" panose="02020603050405020304" pitchFamily="18" charset="0"/>
              </a:rPr>
              <a:t>epinillo</a:t>
            </a:r>
            <a:endParaRPr lang="es-CO" b="1" dirty="0">
              <a:latin typeface="Calibri "/>
              <a:cs typeface="Times New Roman" panose="02020603050405020304" pitchFamily="18" charset="0"/>
            </a:endParaRPr>
          </a:p>
        </p:txBody>
      </p:sp>
    </p:spTree>
    <p:extLst>
      <p:ext uri="{BB962C8B-B14F-4D97-AF65-F5344CB8AC3E}">
        <p14:creationId xmlns:p14="http://schemas.microsoft.com/office/powerpoint/2010/main" val="20076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p:bldP spid="15" grpId="0"/>
      <p:bldP spid="16"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8"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9" name="8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0" name="9 Rectángulo"/>
          <p:cNvSpPr/>
          <p:nvPr/>
        </p:nvSpPr>
        <p:spPr>
          <a:xfrm>
            <a:off x="6588224" y="4941168"/>
            <a:ext cx="2555776" cy="1600438"/>
          </a:xfrm>
          <a:prstGeom prst="rect">
            <a:avLst/>
          </a:prstGeom>
        </p:spPr>
        <p:txBody>
          <a:bodyPr wrap="square">
            <a:spAutoFit/>
          </a:bodyPr>
          <a:lstStyle/>
          <a:p>
            <a:pPr algn="just"/>
            <a:r>
              <a:rPr lang="es-ES" sz="1400" dirty="0">
                <a:latin typeface="Calibri "/>
                <a:cs typeface="Times New Roman" panose="02020603050405020304" pitchFamily="18" charset="0"/>
              </a:rPr>
              <a:t>Usiña &amp; Usiña (2010) </a:t>
            </a:r>
            <a:endParaRPr lang="es-ES" sz="1400" dirty="0" smtClean="0">
              <a:latin typeface="Calibri "/>
              <a:cs typeface="Times New Roman" panose="02020603050405020304" pitchFamily="18" charset="0"/>
            </a:endParaRPr>
          </a:p>
          <a:p>
            <a:pPr algn="just"/>
            <a:r>
              <a:rPr lang="es-ES" sz="1400" dirty="0">
                <a:latin typeface="Calibri "/>
                <a:cs typeface="Times New Roman" panose="02020603050405020304" pitchFamily="18" charset="0"/>
              </a:rPr>
              <a:t>→ Aplicación  de fertilizantes foliares </a:t>
            </a:r>
          </a:p>
          <a:p>
            <a:pPr algn="just"/>
            <a:r>
              <a:rPr lang="es-ES" sz="1400" dirty="0" smtClean="0">
                <a:latin typeface="Calibri "/>
                <a:cs typeface="Times New Roman" panose="02020603050405020304" pitchFamily="18" charset="0"/>
              </a:rPr>
              <a:t>→  34,14 flores</a:t>
            </a:r>
          </a:p>
          <a:p>
            <a:pPr algn="just"/>
            <a:r>
              <a:rPr lang="es-ES" sz="1400" dirty="0" smtClean="0">
                <a:latin typeface="Calibri "/>
                <a:cs typeface="Times New Roman" panose="02020603050405020304" pitchFamily="18" charset="0"/>
              </a:rPr>
              <a:t>→  33,03 frutos</a:t>
            </a:r>
          </a:p>
          <a:p>
            <a:pPr algn="just"/>
            <a:r>
              <a:rPr lang="es-ES" sz="1400" dirty="0" smtClean="0">
                <a:latin typeface="Calibri "/>
                <a:cs typeface="Times New Roman" panose="02020603050405020304" pitchFamily="18" charset="0"/>
              </a:rPr>
              <a:t>→ 0,88 RHFL</a:t>
            </a:r>
          </a:p>
          <a:p>
            <a:pPr algn="just"/>
            <a:r>
              <a:rPr lang="es-ES" sz="1400" dirty="0" smtClean="0">
                <a:latin typeface="Calibri "/>
                <a:cs typeface="Times New Roman" panose="02020603050405020304" pitchFamily="18" charset="0"/>
              </a:rPr>
              <a:t>→ 0,91 RHFR</a:t>
            </a:r>
          </a:p>
        </p:txBody>
      </p:sp>
      <p:sp>
        <p:nvSpPr>
          <p:cNvPr id="11" name="10 Rectángulo"/>
          <p:cNvSpPr/>
          <p:nvPr/>
        </p:nvSpPr>
        <p:spPr>
          <a:xfrm>
            <a:off x="6588224" y="2132856"/>
            <a:ext cx="2555776" cy="1169551"/>
          </a:xfrm>
          <a:prstGeom prst="rect">
            <a:avLst/>
          </a:prstGeom>
        </p:spPr>
        <p:txBody>
          <a:bodyPr wrap="square">
            <a:spAutoFit/>
          </a:bodyPr>
          <a:lstStyle/>
          <a:p>
            <a:r>
              <a:rPr lang="es-ES" sz="1400" dirty="0" smtClean="0">
                <a:latin typeface="Calibri "/>
                <a:cs typeface="Times New Roman" panose="02020603050405020304" pitchFamily="18" charset="0"/>
              </a:rPr>
              <a:t>Coveña </a:t>
            </a:r>
            <a:r>
              <a:rPr lang="es-ES" sz="1400" dirty="0">
                <a:latin typeface="Calibri "/>
                <a:cs typeface="Times New Roman" panose="02020603050405020304" pitchFamily="18" charset="0"/>
              </a:rPr>
              <a:t>(2015</a:t>
            </a:r>
            <a:r>
              <a:rPr lang="es-ES" sz="1400" dirty="0" smtClean="0">
                <a:latin typeface="Calibri "/>
                <a:cs typeface="Times New Roman" panose="02020603050405020304" pitchFamily="18" charset="0"/>
              </a:rPr>
              <a:t>)</a:t>
            </a:r>
          </a:p>
          <a:p>
            <a:r>
              <a:rPr lang="es-ES" sz="1400" dirty="0" smtClean="0">
                <a:latin typeface="Calibri "/>
                <a:cs typeface="Times New Roman" panose="02020603050405020304" pitchFamily="18" charset="0"/>
              </a:rPr>
              <a:t>→  SH en peinillo</a:t>
            </a:r>
          </a:p>
          <a:p>
            <a:r>
              <a:rPr lang="es-ES" sz="1400" dirty="0" smtClean="0">
                <a:latin typeface="Calibri "/>
                <a:cs typeface="Times New Roman" panose="02020603050405020304" pitchFamily="18" charset="0"/>
              </a:rPr>
              <a:t>→ 14,17 </a:t>
            </a:r>
            <a:r>
              <a:rPr lang="es-ES" sz="1400" dirty="0">
                <a:latin typeface="Calibri "/>
                <a:cs typeface="Times New Roman" panose="02020603050405020304" pitchFamily="18" charset="0"/>
              </a:rPr>
              <a:t>frutos  </a:t>
            </a:r>
            <a:r>
              <a:rPr lang="es-ES" sz="1400" dirty="0" smtClean="0">
                <a:latin typeface="Calibri "/>
                <a:cs typeface="Times New Roman" panose="02020603050405020304" pitchFamily="18" charset="0"/>
              </a:rPr>
              <a:t> a  25,2 </a:t>
            </a:r>
            <a:r>
              <a:rPr lang="es-ES" sz="1400" dirty="0">
                <a:latin typeface="Calibri "/>
                <a:cs typeface="Times New Roman" panose="02020603050405020304" pitchFamily="18" charset="0"/>
              </a:rPr>
              <a:t>°</a:t>
            </a:r>
            <a:r>
              <a:rPr lang="es-ES" sz="1400" dirty="0" smtClean="0">
                <a:latin typeface="Calibri "/>
                <a:cs typeface="Times New Roman" panose="02020603050405020304" pitchFamily="18" charset="0"/>
              </a:rPr>
              <a:t>C</a:t>
            </a:r>
          </a:p>
          <a:p>
            <a:endParaRPr lang="es-ES" sz="1400" dirty="0" smtClean="0">
              <a:latin typeface="Calibri "/>
              <a:cs typeface="Times New Roman" panose="02020603050405020304" pitchFamily="18" charset="0"/>
            </a:endParaRPr>
          </a:p>
          <a:p>
            <a:r>
              <a:rPr lang="es-ES" sz="1400" dirty="0">
                <a:latin typeface="Calibri "/>
                <a:cs typeface="Times New Roman" panose="02020603050405020304" pitchFamily="18" charset="0"/>
              </a:rPr>
              <a:t>Este estudio </a:t>
            </a:r>
            <a:r>
              <a:rPr lang="es-ES" sz="1400" dirty="0" smtClean="0">
                <a:latin typeface="Calibri "/>
                <a:cs typeface="Times New Roman" panose="02020603050405020304" pitchFamily="18" charset="0"/>
              </a:rPr>
              <a:t>17°C</a:t>
            </a:r>
            <a:endParaRPr lang="es-ES" sz="1400" dirty="0">
              <a:latin typeface="Calibri "/>
              <a:cs typeface="Times New Roman" panose="02020603050405020304" pitchFamily="18" charset="0"/>
            </a:endParaRPr>
          </a:p>
        </p:txBody>
      </p:sp>
      <p:sp>
        <p:nvSpPr>
          <p:cNvPr id="12" name="11 Rectángulo"/>
          <p:cNvSpPr/>
          <p:nvPr/>
        </p:nvSpPr>
        <p:spPr>
          <a:xfrm>
            <a:off x="6588224" y="3619614"/>
            <a:ext cx="2555776" cy="1169551"/>
          </a:xfrm>
          <a:prstGeom prst="rect">
            <a:avLst/>
          </a:prstGeom>
        </p:spPr>
        <p:txBody>
          <a:bodyPr wrap="square">
            <a:spAutoFit/>
          </a:bodyPr>
          <a:lstStyle/>
          <a:p>
            <a:pPr algn="just"/>
            <a:r>
              <a:rPr lang="es-ES" sz="1400" dirty="0" smtClean="0">
                <a:latin typeface="Calibri "/>
                <a:cs typeface="Times New Roman" panose="02020603050405020304" pitchFamily="18" charset="0"/>
              </a:rPr>
              <a:t>Reyes</a:t>
            </a:r>
            <a:r>
              <a:rPr lang="es-ES" sz="1400" dirty="0">
                <a:latin typeface="Calibri "/>
                <a:cs typeface="Times New Roman" panose="02020603050405020304" pitchFamily="18" charset="0"/>
              </a:rPr>
              <a:t>, Villegas, &amp; Colinas  (2000</a:t>
            </a:r>
            <a:r>
              <a:rPr lang="es-ES" sz="1400" dirty="0" smtClean="0">
                <a:latin typeface="Calibri "/>
                <a:cs typeface="Times New Roman" panose="02020603050405020304" pitchFamily="18" charset="0"/>
              </a:rPr>
              <a:t>)</a:t>
            </a:r>
          </a:p>
          <a:p>
            <a:pPr algn="just"/>
            <a:r>
              <a:rPr lang="es-ES" sz="1400" dirty="0" smtClean="0">
                <a:latin typeface="Calibri "/>
                <a:cs typeface="Times New Roman" panose="02020603050405020304" pitchFamily="18" charset="0"/>
              </a:rPr>
              <a:t>→ Estudio en árboles de naranjo</a:t>
            </a:r>
          </a:p>
          <a:p>
            <a:pPr algn="just"/>
            <a:r>
              <a:rPr lang="es-ES" sz="1400" dirty="0" smtClean="0">
                <a:latin typeface="Calibri "/>
                <a:cs typeface="Times New Roman" panose="02020603050405020304" pitchFamily="18" charset="0"/>
              </a:rPr>
              <a:t>→ PEH 14,07±0,98 </a:t>
            </a:r>
            <a:r>
              <a:rPr lang="es-ES" sz="1400" dirty="0">
                <a:latin typeface="Calibri "/>
                <a:cs typeface="Times New Roman" panose="02020603050405020304" pitchFamily="18" charset="0"/>
              </a:rPr>
              <a:t>mg/cm²</a:t>
            </a:r>
          </a:p>
        </p:txBody>
      </p:sp>
      <p:sp>
        <p:nvSpPr>
          <p:cNvPr id="13" name="12 Rectángulo"/>
          <p:cNvSpPr/>
          <p:nvPr/>
        </p:nvSpPr>
        <p:spPr>
          <a:xfrm>
            <a:off x="522856" y="1137518"/>
            <a:ext cx="6048672" cy="923330"/>
          </a:xfrm>
          <a:prstGeom prst="rect">
            <a:avLst/>
          </a:prstGeom>
        </p:spPr>
        <p:txBody>
          <a:bodyPr wrap="square">
            <a:spAutoFit/>
          </a:bodyPr>
          <a:lstStyle/>
          <a:p>
            <a:r>
              <a:rPr lang="es-ES" b="1" dirty="0">
                <a:latin typeface="Calibri" panose="020F0502020204030204" pitchFamily="34" charset="0"/>
              </a:rPr>
              <a:t>Tabla 12</a:t>
            </a:r>
            <a:br>
              <a:rPr lang="es-ES" b="1" dirty="0">
                <a:latin typeface="Calibri" panose="020F0502020204030204" pitchFamily="34" charset="0"/>
              </a:rPr>
            </a:br>
            <a:r>
              <a:rPr lang="es-ES" i="1" dirty="0">
                <a:latin typeface="Calibri" panose="020F0502020204030204" pitchFamily="34" charset="0"/>
              </a:rPr>
              <a:t>Promedio ± error experimental de las características morfológicas de las plantas de pepinillo. Parte 2.</a:t>
            </a:r>
            <a:endParaRPr lang="es-CO" i="1" dirty="0">
              <a:latin typeface="Calibri" panose="020F0502020204030204" pitchFamily="34" charset="0"/>
            </a:endParaRPr>
          </a:p>
        </p:txBody>
      </p:sp>
      <p:sp>
        <p:nvSpPr>
          <p:cNvPr id="14" name="13 Rectángulo"/>
          <p:cNvSpPr/>
          <p:nvPr/>
        </p:nvSpPr>
        <p:spPr>
          <a:xfrm>
            <a:off x="522855" y="5268270"/>
            <a:ext cx="6137377" cy="1200329"/>
          </a:xfrm>
          <a:prstGeom prst="rect">
            <a:avLst/>
          </a:prstGeom>
          <a:solidFill>
            <a:schemeClr val="bg1"/>
          </a:solidFill>
        </p:spPr>
        <p:txBody>
          <a:bodyPr wrap="square">
            <a:spAutoFit/>
          </a:bodyPr>
          <a:lstStyle/>
          <a:p>
            <a:r>
              <a:rPr lang="es-ES" sz="900" i="1" dirty="0">
                <a:latin typeface="Calibri" panose="020F0502020204030204" pitchFamily="34" charset="0"/>
              </a:rPr>
              <a:t>Nota: Medias con una letra común son estadísticamente iguales (Duncan p&gt;0,05); RHFL (relación hojas flores), RHFR (relación hojas frutos), PEH (peso específico de la hoja mg/cm²), los tratamientos resaltados son el resultado de la aplicación foliar de </a:t>
            </a:r>
            <a:r>
              <a:rPr lang="es-ES" sz="900" dirty="0">
                <a:latin typeface="Calibri" panose="020F0502020204030204" pitchFamily="34" charset="0"/>
              </a:rPr>
              <a:t>Chlorella </a:t>
            </a:r>
            <a:r>
              <a:rPr lang="es-ES" sz="900" i="1" dirty="0" err="1">
                <a:latin typeface="Calibri" panose="020F0502020204030204" pitchFamily="34" charset="0"/>
              </a:rPr>
              <a:t>sp</a:t>
            </a:r>
            <a:r>
              <a:rPr lang="es-ES" sz="900" i="1" dirty="0">
                <a:latin typeface="Calibri" panose="020F0502020204030204" pitchFamily="34" charset="0"/>
              </a:rPr>
              <a:t>. B₃. T1:</a:t>
            </a:r>
            <a:r>
              <a:rPr lang="es-ES" sz="900" dirty="0">
                <a:latin typeface="Calibri" panose="020F0502020204030204" pitchFamily="34" charset="0"/>
              </a:rPr>
              <a:t> </a:t>
            </a:r>
            <a:r>
              <a:rPr lang="es-ES" sz="900" i="1" dirty="0">
                <a:latin typeface="Calibri" panose="020F0502020204030204" pitchFamily="34" charset="0"/>
              </a:rPr>
              <a:t>aplicación de</a:t>
            </a:r>
            <a:r>
              <a:rPr lang="es-ES" sz="900" dirty="0">
                <a:latin typeface="Calibri" panose="020F0502020204030204" pitchFamily="34" charset="0"/>
              </a:rPr>
              <a:t> Chlorella</a:t>
            </a:r>
            <a:r>
              <a:rPr lang="es-ES" sz="900" i="1" dirty="0">
                <a:latin typeface="Calibri" panose="020F0502020204030204" pitchFamily="34" charset="0"/>
              </a:rPr>
              <a:t> B₃ al 100% cada 5 días, T2: aplicación de</a:t>
            </a:r>
            <a:r>
              <a:rPr lang="es-ES" sz="900" dirty="0">
                <a:latin typeface="Calibri" panose="020F0502020204030204" pitchFamily="34" charset="0"/>
              </a:rPr>
              <a:t> Chlorella</a:t>
            </a:r>
            <a:r>
              <a:rPr lang="es-ES" sz="900" i="1" dirty="0">
                <a:latin typeface="Calibri" panose="020F0502020204030204" pitchFamily="34" charset="0"/>
              </a:rPr>
              <a:t> B₃ al 100% cada 10 días, T3: aplicación de</a:t>
            </a:r>
            <a:r>
              <a:rPr lang="es-ES" sz="900" dirty="0">
                <a:latin typeface="Calibri" panose="020F0502020204030204" pitchFamily="34" charset="0"/>
              </a:rPr>
              <a:t> Chlorella</a:t>
            </a:r>
            <a:r>
              <a:rPr lang="es-ES" sz="900" i="1" dirty="0">
                <a:latin typeface="Calibri" panose="020F0502020204030204" pitchFamily="34" charset="0"/>
              </a:rPr>
              <a:t> B₃ al 75% cada 5 días, T4: aplicación de</a:t>
            </a:r>
            <a:r>
              <a:rPr lang="es-ES" sz="900" dirty="0">
                <a:latin typeface="Calibri" panose="020F0502020204030204" pitchFamily="34" charset="0"/>
              </a:rPr>
              <a:t> Chlorella</a:t>
            </a:r>
            <a:r>
              <a:rPr lang="es-ES" sz="900" i="1" dirty="0">
                <a:latin typeface="Calibri" panose="020F0502020204030204" pitchFamily="34" charset="0"/>
              </a:rPr>
              <a:t> B₃ al 75% cada 10 días, T5: aplicación de</a:t>
            </a:r>
            <a:r>
              <a:rPr lang="es-ES" sz="900" dirty="0">
                <a:latin typeface="Calibri" panose="020F0502020204030204" pitchFamily="34" charset="0"/>
              </a:rPr>
              <a:t> </a:t>
            </a:r>
            <a:r>
              <a:rPr lang="es-ES" sz="900" i="1" dirty="0">
                <a:latin typeface="Calibri" panose="020F0502020204030204" pitchFamily="34" charset="0"/>
              </a:rPr>
              <a:t>humus  líquido al 100% cada 5 días, T6: aplicación de</a:t>
            </a:r>
            <a:r>
              <a:rPr lang="es-ES" sz="900" dirty="0">
                <a:latin typeface="Calibri" panose="020F0502020204030204" pitchFamily="34" charset="0"/>
              </a:rPr>
              <a:t> </a:t>
            </a:r>
            <a:r>
              <a:rPr lang="es-ES" sz="900" i="1" dirty="0">
                <a:latin typeface="Calibri" panose="020F0502020204030204" pitchFamily="34" charset="0"/>
              </a:rPr>
              <a:t>humus  líquido al 100% cada 10 días, T7: aplicación de</a:t>
            </a:r>
            <a:r>
              <a:rPr lang="es-ES" sz="900" dirty="0">
                <a:latin typeface="Calibri" panose="020F0502020204030204" pitchFamily="34" charset="0"/>
              </a:rPr>
              <a:t> </a:t>
            </a:r>
            <a:r>
              <a:rPr lang="es-ES" sz="900" i="1" dirty="0">
                <a:latin typeface="Calibri" panose="020F0502020204030204" pitchFamily="34" charset="0"/>
              </a:rPr>
              <a:t>humus  líquido al 75% cada 5 días, T8: aplicación de</a:t>
            </a:r>
            <a:r>
              <a:rPr lang="es-ES" sz="900" dirty="0">
                <a:latin typeface="Calibri" panose="020F0502020204030204" pitchFamily="34" charset="0"/>
              </a:rPr>
              <a:t> </a:t>
            </a:r>
            <a:r>
              <a:rPr lang="es-ES" sz="900" i="1" dirty="0">
                <a:latin typeface="Calibri" panose="020F0502020204030204" pitchFamily="34" charset="0"/>
              </a:rPr>
              <a:t>humus  líquido al 75% cada 10 días, T9: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5 días, T10: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10 días, T11: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5 días, T12: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10 días. </a:t>
            </a:r>
            <a:endParaRPr lang="es-CO" sz="900" dirty="0">
              <a:latin typeface="Calibri" panose="020F0502020204030204" pitchFamily="34" charset="0"/>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17" b="6262"/>
          <a:stretch/>
        </p:blipFill>
        <p:spPr bwMode="auto">
          <a:xfrm>
            <a:off x="522856" y="2156035"/>
            <a:ext cx="6048672"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1581865" y="3249727"/>
            <a:ext cx="792088" cy="2160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CO" dirty="0">
              <a:latin typeface="Calibri "/>
            </a:endParaRPr>
          </a:p>
        </p:txBody>
      </p:sp>
      <p:sp>
        <p:nvSpPr>
          <p:cNvPr id="18" name="17 Rectángulo"/>
          <p:cNvSpPr/>
          <p:nvPr/>
        </p:nvSpPr>
        <p:spPr>
          <a:xfrm>
            <a:off x="2373953" y="5059510"/>
            <a:ext cx="936104" cy="18325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dirty="0">
              <a:latin typeface="Calibri "/>
            </a:endParaRPr>
          </a:p>
        </p:txBody>
      </p:sp>
      <p:sp>
        <p:nvSpPr>
          <p:cNvPr id="19" name="18 Rectángulo"/>
          <p:cNvSpPr/>
          <p:nvPr/>
        </p:nvSpPr>
        <p:spPr>
          <a:xfrm>
            <a:off x="3412063" y="3241173"/>
            <a:ext cx="978114" cy="224578"/>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dirty="0">
              <a:latin typeface="Calibri "/>
            </a:endParaRPr>
          </a:p>
        </p:txBody>
      </p:sp>
      <p:sp>
        <p:nvSpPr>
          <p:cNvPr id="20" name="19 Rectángulo"/>
          <p:cNvSpPr/>
          <p:nvPr/>
        </p:nvSpPr>
        <p:spPr>
          <a:xfrm>
            <a:off x="4422081" y="4855468"/>
            <a:ext cx="976208" cy="216024"/>
          </a:xfrm>
          <a:prstGeom prst="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dirty="0">
              <a:solidFill>
                <a:srgbClr val="00B050"/>
              </a:solidFill>
              <a:latin typeface="Calibri "/>
            </a:endParaRPr>
          </a:p>
        </p:txBody>
      </p:sp>
      <p:sp>
        <p:nvSpPr>
          <p:cNvPr id="21" name="20 Rectángulo"/>
          <p:cNvSpPr/>
          <p:nvPr/>
        </p:nvSpPr>
        <p:spPr>
          <a:xfrm>
            <a:off x="5470297" y="5031906"/>
            <a:ext cx="1080120" cy="238465"/>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dirty="0">
              <a:latin typeface="Calibri "/>
            </a:endParaRPr>
          </a:p>
        </p:txBody>
      </p:sp>
      <p:sp>
        <p:nvSpPr>
          <p:cNvPr id="22" name="21 Rectángulo"/>
          <p:cNvSpPr/>
          <p:nvPr/>
        </p:nvSpPr>
        <p:spPr>
          <a:xfrm>
            <a:off x="-21332" y="692696"/>
            <a:ext cx="9144000" cy="369332"/>
          </a:xfrm>
          <a:prstGeom prst="rect">
            <a:avLst/>
          </a:prstGeom>
        </p:spPr>
        <p:txBody>
          <a:bodyPr wrap="square">
            <a:spAutoFit/>
          </a:bodyPr>
          <a:lstStyle/>
          <a:p>
            <a:r>
              <a:rPr lang="es-EC" b="1" dirty="0">
                <a:latin typeface="Calibri "/>
                <a:cs typeface="Times New Roman" panose="02020603050405020304" pitchFamily="18" charset="0"/>
              </a:rPr>
              <a:t>Análisis </a:t>
            </a:r>
            <a:r>
              <a:rPr lang="es-EC" b="1" dirty="0" smtClean="0">
                <a:latin typeface="Calibri "/>
                <a:cs typeface="Times New Roman" panose="02020603050405020304" pitchFamily="18" charset="0"/>
              </a:rPr>
              <a:t>Morfológico </a:t>
            </a:r>
            <a:r>
              <a:rPr lang="es-EC" b="1" dirty="0">
                <a:latin typeface="Calibri "/>
                <a:cs typeface="Times New Roman" panose="02020603050405020304" pitchFamily="18" charset="0"/>
              </a:rPr>
              <a:t>y </a:t>
            </a:r>
            <a:r>
              <a:rPr lang="es-EC" b="1" dirty="0" smtClean="0">
                <a:latin typeface="Calibri "/>
                <a:cs typeface="Times New Roman" panose="02020603050405020304" pitchFamily="18" charset="0"/>
              </a:rPr>
              <a:t>Productivo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e </a:t>
            </a:r>
            <a:r>
              <a:rPr lang="es-EC" b="1" dirty="0">
                <a:latin typeface="Calibri "/>
                <a:cs typeface="Times New Roman" panose="02020603050405020304" pitchFamily="18" charset="0"/>
              </a:rPr>
              <a:t>L</a:t>
            </a:r>
            <a:r>
              <a:rPr lang="es-EC" b="1" dirty="0" smtClean="0">
                <a:latin typeface="Calibri "/>
                <a:cs typeface="Times New Roman" panose="02020603050405020304" pitchFamily="18" charset="0"/>
              </a:rPr>
              <a:t>as Plantas De </a:t>
            </a:r>
            <a:r>
              <a:rPr lang="es-EC" b="1" dirty="0">
                <a:latin typeface="Calibri "/>
                <a:cs typeface="Times New Roman" panose="02020603050405020304" pitchFamily="18" charset="0"/>
              </a:rPr>
              <a:t>P</a:t>
            </a:r>
            <a:r>
              <a:rPr lang="es-EC" b="1" dirty="0" smtClean="0">
                <a:latin typeface="Calibri "/>
                <a:cs typeface="Times New Roman" panose="02020603050405020304" pitchFamily="18" charset="0"/>
              </a:rPr>
              <a:t>epinillo</a:t>
            </a:r>
            <a:endParaRPr lang="es-CO" b="1" dirty="0">
              <a:latin typeface="Calibri "/>
              <a:cs typeface="Times New Roman" panose="02020603050405020304" pitchFamily="18" charset="0"/>
            </a:endParaRPr>
          </a:p>
        </p:txBody>
      </p:sp>
    </p:spTree>
    <p:extLst>
      <p:ext uri="{BB962C8B-B14F-4D97-AF65-F5344CB8AC3E}">
        <p14:creationId xmlns:p14="http://schemas.microsoft.com/office/powerpoint/2010/main" val="413975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6"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6" name="25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30" name="29 CuadroTexto"/>
          <p:cNvSpPr txBox="1"/>
          <p:nvPr/>
        </p:nvSpPr>
        <p:spPr>
          <a:xfrm>
            <a:off x="23466" y="597519"/>
            <a:ext cx="9144000" cy="369332"/>
          </a:xfrm>
          <a:prstGeom prst="rect">
            <a:avLst/>
          </a:prstGeom>
          <a:noFill/>
        </p:spPr>
        <p:txBody>
          <a:bodyPr wrap="square" rtlCol="0">
            <a:spAutoFit/>
          </a:bodyPr>
          <a:lstStyle/>
          <a:p>
            <a:r>
              <a:rPr lang="es-CO" b="1" dirty="0" smtClean="0">
                <a:latin typeface="Calibri "/>
              </a:rPr>
              <a:t>Variables </a:t>
            </a:r>
            <a:r>
              <a:rPr lang="es-CO" b="1" dirty="0">
                <a:latin typeface="Calibri "/>
              </a:rPr>
              <a:t>M</a:t>
            </a:r>
            <a:r>
              <a:rPr lang="es-CO" b="1" dirty="0" smtClean="0">
                <a:latin typeface="Calibri "/>
              </a:rPr>
              <a:t>edidas </a:t>
            </a:r>
            <a:r>
              <a:rPr lang="es-CO" b="1" dirty="0">
                <a:latin typeface="Calibri "/>
              </a:rPr>
              <a:t>E</a:t>
            </a:r>
            <a:r>
              <a:rPr lang="es-CO" b="1" dirty="0" smtClean="0">
                <a:latin typeface="Calibri "/>
              </a:rPr>
              <a:t>n Los Frutos </a:t>
            </a:r>
            <a:r>
              <a:rPr lang="es-CO" b="1" dirty="0">
                <a:latin typeface="Calibri "/>
              </a:rPr>
              <a:t>D</a:t>
            </a:r>
            <a:r>
              <a:rPr lang="es-CO" b="1" dirty="0" smtClean="0">
                <a:latin typeface="Calibri "/>
              </a:rPr>
              <a:t>e </a:t>
            </a:r>
            <a:r>
              <a:rPr lang="es-CO" b="1" dirty="0">
                <a:latin typeface="Calibri "/>
              </a:rPr>
              <a:t>P</a:t>
            </a:r>
            <a:r>
              <a:rPr lang="es-CO" b="1" dirty="0" smtClean="0">
                <a:latin typeface="Calibri "/>
              </a:rPr>
              <a:t>epinillo</a:t>
            </a:r>
          </a:p>
        </p:txBody>
      </p:sp>
      <p:sp>
        <p:nvSpPr>
          <p:cNvPr id="31" name="30 Rectángulo"/>
          <p:cNvSpPr/>
          <p:nvPr/>
        </p:nvSpPr>
        <p:spPr>
          <a:xfrm>
            <a:off x="6035761" y="2348880"/>
            <a:ext cx="3072742" cy="954107"/>
          </a:xfrm>
          <a:prstGeom prst="rect">
            <a:avLst/>
          </a:prstGeom>
        </p:spPr>
        <p:txBody>
          <a:bodyPr wrap="square">
            <a:spAutoFit/>
          </a:bodyPr>
          <a:lstStyle/>
          <a:p>
            <a:r>
              <a:rPr lang="es-ES" sz="1400" dirty="0">
                <a:latin typeface="Calibri "/>
                <a:cs typeface="Times New Roman" panose="02020603050405020304" pitchFamily="18" charset="0"/>
              </a:rPr>
              <a:t>Danyluk, Tyson, Simonne, &amp; Treadwell (2012</a:t>
            </a:r>
            <a:r>
              <a:rPr lang="es-ES" sz="1400" dirty="0" smtClean="0">
                <a:latin typeface="Calibri "/>
                <a:cs typeface="Times New Roman" panose="02020603050405020304" pitchFamily="18" charset="0"/>
              </a:rPr>
              <a:t>)</a:t>
            </a:r>
          </a:p>
          <a:p>
            <a:r>
              <a:rPr lang="es-ES" sz="1400" dirty="0">
                <a:latin typeface="Calibri "/>
                <a:cs typeface="Times New Roman" panose="02020603050405020304" pitchFamily="18" charset="0"/>
              </a:rPr>
              <a:t>→ A(CPSVP</a:t>
            </a:r>
            <a:r>
              <a:rPr lang="es-ES" sz="1400" dirty="0" smtClean="0">
                <a:latin typeface="Calibri "/>
                <a:cs typeface="Times New Roman" panose="02020603050405020304" pitchFamily="18" charset="0"/>
              </a:rPr>
              <a:t>) </a:t>
            </a:r>
          </a:p>
          <a:p>
            <a:r>
              <a:rPr lang="es-ES" sz="1400" dirty="0" smtClean="0">
                <a:latin typeface="Calibri "/>
                <a:cs typeface="Times New Roman" panose="02020603050405020304" pitchFamily="18" charset="0"/>
              </a:rPr>
              <a:t>→  4,42 </a:t>
            </a:r>
            <a:r>
              <a:rPr lang="es-ES" sz="1400" dirty="0">
                <a:latin typeface="Calibri "/>
                <a:cs typeface="Times New Roman" panose="02020603050405020304" pitchFamily="18" charset="0"/>
              </a:rPr>
              <a:t>g a 7,83 g. </a:t>
            </a:r>
            <a:endParaRPr lang="es-CO" sz="1400" dirty="0">
              <a:latin typeface="Calibri "/>
              <a:cs typeface="Times New Roman" panose="02020603050405020304" pitchFamily="18" charset="0"/>
            </a:endParaRPr>
          </a:p>
        </p:txBody>
      </p:sp>
      <p:sp>
        <p:nvSpPr>
          <p:cNvPr id="32" name="31 Rectángulo"/>
          <p:cNvSpPr/>
          <p:nvPr/>
        </p:nvSpPr>
        <p:spPr>
          <a:xfrm>
            <a:off x="6035762" y="3645024"/>
            <a:ext cx="3072742" cy="954107"/>
          </a:xfrm>
          <a:prstGeom prst="rect">
            <a:avLst/>
          </a:prstGeom>
        </p:spPr>
        <p:txBody>
          <a:bodyPr wrap="square">
            <a:spAutoFit/>
          </a:bodyPr>
          <a:lstStyle/>
          <a:p>
            <a:r>
              <a:rPr lang="es-ES" sz="1400" dirty="0" smtClean="0">
                <a:latin typeface="Calibri "/>
                <a:cs typeface="Times New Roman" panose="02020603050405020304" pitchFamily="18" charset="0"/>
              </a:rPr>
              <a:t>Coveña </a:t>
            </a:r>
            <a:r>
              <a:rPr lang="es-ES" sz="1400" dirty="0">
                <a:latin typeface="Calibri "/>
                <a:cs typeface="Times New Roman" panose="02020603050405020304" pitchFamily="18" charset="0"/>
              </a:rPr>
              <a:t>(2015</a:t>
            </a:r>
            <a:r>
              <a:rPr lang="es-ES" sz="1400" dirty="0" smtClean="0">
                <a:latin typeface="Calibri "/>
                <a:cs typeface="Times New Roman" panose="02020603050405020304" pitchFamily="18" charset="0"/>
              </a:rPr>
              <a:t>) </a:t>
            </a:r>
          </a:p>
          <a:p>
            <a:r>
              <a:rPr lang="es-ES" sz="1400" dirty="0">
                <a:latin typeface="Calibri "/>
                <a:cs typeface="Times New Roman" panose="02020603050405020304" pitchFamily="18" charset="0"/>
              </a:rPr>
              <a:t>→  SH en peinillo</a:t>
            </a:r>
          </a:p>
          <a:p>
            <a:r>
              <a:rPr lang="es-ES" sz="1400" dirty="0" smtClean="0">
                <a:latin typeface="Calibri "/>
                <a:cs typeface="Times New Roman" panose="02020603050405020304" pitchFamily="18" charset="0"/>
              </a:rPr>
              <a:t>→  Largo 17,10cm</a:t>
            </a:r>
          </a:p>
          <a:p>
            <a:r>
              <a:rPr lang="es-ES" sz="1400" smtClean="0">
                <a:latin typeface="Calibri "/>
                <a:cs typeface="Times New Roman" panose="02020603050405020304" pitchFamily="18" charset="0"/>
              </a:rPr>
              <a:t>→  Ancho   </a:t>
            </a:r>
            <a:r>
              <a:rPr lang="es-ES" sz="1400" dirty="0" smtClean="0">
                <a:latin typeface="Calibri "/>
                <a:cs typeface="Times New Roman" panose="02020603050405020304" pitchFamily="18" charset="0"/>
              </a:rPr>
              <a:t>4,99cm</a:t>
            </a:r>
          </a:p>
        </p:txBody>
      </p:sp>
      <p:sp>
        <p:nvSpPr>
          <p:cNvPr id="33" name="32 Rectángulo"/>
          <p:cNvSpPr/>
          <p:nvPr/>
        </p:nvSpPr>
        <p:spPr>
          <a:xfrm>
            <a:off x="899592" y="892385"/>
            <a:ext cx="5112568" cy="923330"/>
          </a:xfrm>
          <a:prstGeom prst="rect">
            <a:avLst/>
          </a:prstGeom>
        </p:spPr>
        <p:txBody>
          <a:bodyPr wrap="square">
            <a:spAutoFit/>
          </a:bodyPr>
          <a:lstStyle/>
          <a:p>
            <a:r>
              <a:rPr lang="es-ES" b="1" dirty="0">
                <a:latin typeface="Calibri" panose="020F0502020204030204" pitchFamily="34" charset="0"/>
              </a:rPr>
              <a:t>Tabla 13</a:t>
            </a:r>
            <a:br>
              <a:rPr lang="es-ES" b="1" dirty="0">
                <a:latin typeface="Calibri" panose="020F0502020204030204" pitchFamily="34" charset="0"/>
              </a:rPr>
            </a:br>
            <a:r>
              <a:rPr lang="es-ES" i="1" dirty="0">
                <a:latin typeface="Calibri" panose="020F0502020204030204" pitchFamily="34" charset="0"/>
              </a:rPr>
              <a:t>Promedio ± error experimental de los parámetros </a:t>
            </a:r>
            <a:r>
              <a:rPr lang="es-ES" i="1" dirty="0" err="1">
                <a:latin typeface="Calibri" panose="020F0502020204030204" pitchFamily="34" charset="0"/>
              </a:rPr>
              <a:t>morfométricos</a:t>
            </a:r>
            <a:r>
              <a:rPr lang="es-ES" i="1" dirty="0">
                <a:latin typeface="Calibri" panose="020F0502020204030204" pitchFamily="34" charset="0"/>
              </a:rPr>
              <a:t> en frutos de pepinillo.</a:t>
            </a:r>
            <a:endParaRPr lang="es-CO" i="1" dirty="0">
              <a:latin typeface="Calibri" panose="020F0502020204030204" pitchFamily="34" charset="0"/>
            </a:endParaRPr>
          </a:p>
        </p:txBody>
      </p:sp>
      <p:sp>
        <p:nvSpPr>
          <p:cNvPr id="34" name="33 Rectángulo"/>
          <p:cNvSpPr/>
          <p:nvPr/>
        </p:nvSpPr>
        <p:spPr>
          <a:xfrm>
            <a:off x="827584" y="5781457"/>
            <a:ext cx="5112568" cy="1077218"/>
          </a:xfrm>
          <a:prstGeom prst="rect">
            <a:avLst/>
          </a:prstGeom>
          <a:solidFill>
            <a:schemeClr val="bg1"/>
          </a:solidFill>
        </p:spPr>
        <p:txBody>
          <a:bodyPr wrap="square">
            <a:spAutoFit/>
          </a:bodyPr>
          <a:lstStyle/>
          <a:p>
            <a:r>
              <a:rPr lang="es-ES" sz="800" dirty="0">
                <a:latin typeface="Calibri" panose="020F0502020204030204" pitchFamily="34" charset="0"/>
              </a:rPr>
              <a:t>Nota: Medias con una letra común son estadísticamente iguales (Duncan p&gt;0,05); los tratamientos resaltados son el resultado de la aplicación foliar de </a:t>
            </a:r>
            <a:r>
              <a:rPr lang="es-ES" sz="800" i="1" dirty="0">
                <a:latin typeface="Calibri" panose="020F0502020204030204" pitchFamily="34" charset="0"/>
              </a:rPr>
              <a:t>Chlorella </a:t>
            </a:r>
            <a:r>
              <a:rPr lang="es-ES" sz="800" dirty="0" err="1">
                <a:latin typeface="Calibri" panose="020F0502020204030204" pitchFamily="34" charset="0"/>
              </a:rPr>
              <a:t>sp</a:t>
            </a:r>
            <a:r>
              <a:rPr lang="es-ES" sz="800" dirty="0">
                <a:latin typeface="Calibri" panose="020F0502020204030204" pitchFamily="34" charset="0"/>
              </a:rPr>
              <a:t>. B₃. T1:</a:t>
            </a:r>
            <a:r>
              <a:rPr lang="es-ES" sz="800" i="1" dirty="0">
                <a:latin typeface="Calibri" panose="020F0502020204030204" pitchFamily="34" charset="0"/>
              </a:rPr>
              <a:t> </a:t>
            </a:r>
            <a:r>
              <a:rPr lang="es-ES" sz="800" dirty="0">
                <a:latin typeface="Calibri" panose="020F0502020204030204" pitchFamily="34" charset="0"/>
              </a:rPr>
              <a:t>aplicación de</a:t>
            </a:r>
            <a:r>
              <a:rPr lang="es-ES" sz="800" i="1" dirty="0">
                <a:latin typeface="Calibri" panose="020F0502020204030204" pitchFamily="34" charset="0"/>
              </a:rPr>
              <a:t> Chlorella</a:t>
            </a:r>
            <a:r>
              <a:rPr lang="es-ES" sz="800" dirty="0">
                <a:latin typeface="Calibri" panose="020F0502020204030204" pitchFamily="34" charset="0"/>
              </a:rPr>
              <a:t> B₃ al 100% cada 5 días, T2: aplicación de</a:t>
            </a:r>
            <a:r>
              <a:rPr lang="es-ES" sz="800" i="1" dirty="0">
                <a:latin typeface="Calibri" panose="020F0502020204030204" pitchFamily="34" charset="0"/>
              </a:rPr>
              <a:t> Chlorella</a:t>
            </a:r>
            <a:r>
              <a:rPr lang="es-ES" sz="800" dirty="0">
                <a:latin typeface="Calibri" panose="020F0502020204030204" pitchFamily="34" charset="0"/>
              </a:rPr>
              <a:t> B₃ al 100% cada 10 días, T3: aplicación de</a:t>
            </a:r>
            <a:r>
              <a:rPr lang="es-ES" sz="800" i="1" dirty="0">
                <a:latin typeface="Calibri" panose="020F0502020204030204" pitchFamily="34" charset="0"/>
              </a:rPr>
              <a:t> Chlorella</a:t>
            </a:r>
            <a:r>
              <a:rPr lang="es-ES" sz="800" dirty="0">
                <a:latin typeface="Calibri" panose="020F0502020204030204" pitchFamily="34" charset="0"/>
              </a:rPr>
              <a:t> B₃ al 75% cada 5 días, T4: aplicación de</a:t>
            </a:r>
            <a:r>
              <a:rPr lang="es-ES" sz="800" i="1" dirty="0">
                <a:latin typeface="Calibri" panose="020F0502020204030204" pitchFamily="34" charset="0"/>
              </a:rPr>
              <a:t> Chlorella</a:t>
            </a:r>
            <a:r>
              <a:rPr lang="es-ES" sz="800" dirty="0">
                <a:latin typeface="Calibri" panose="020F0502020204030204" pitchFamily="34" charset="0"/>
              </a:rPr>
              <a:t> B₃ al 75% cada 10 días, T5: aplicación de</a:t>
            </a:r>
            <a:r>
              <a:rPr lang="es-ES" sz="800" i="1" dirty="0">
                <a:latin typeface="Calibri" panose="020F0502020204030204" pitchFamily="34" charset="0"/>
              </a:rPr>
              <a:t> </a:t>
            </a:r>
            <a:r>
              <a:rPr lang="es-ES" sz="800" dirty="0">
                <a:latin typeface="Calibri" panose="020F0502020204030204" pitchFamily="34" charset="0"/>
              </a:rPr>
              <a:t>humus  líquido al 100% cada 5 días, T6: aplicación de</a:t>
            </a:r>
            <a:r>
              <a:rPr lang="es-ES" sz="800" i="1" dirty="0">
                <a:latin typeface="Calibri" panose="020F0502020204030204" pitchFamily="34" charset="0"/>
              </a:rPr>
              <a:t> </a:t>
            </a:r>
            <a:r>
              <a:rPr lang="es-ES" sz="800" dirty="0">
                <a:latin typeface="Calibri" panose="020F0502020204030204" pitchFamily="34" charset="0"/>
              </a:rPr>
              <a:t>humus  líquido al 100% cada 10 días, T7: aplicación de</a:t>
            </a:r>
            <a:r>
              <a:rPr lang="es-ES" sz="800" i="1" dirty="0">
                <a:latin typeface="Calibri" panose="020F0502020204030204" pitchFamily="34" charset="0"/>
              </a:rPr>
              <a:t> </a:t>
            </a:r>
            <a:r>
              <a:rPr lang="es-ES" sz="800" dirty="0">
                <a:latin typeface="Calibri" panose="020F0502020204030204" pitchFamily="34" charset="0"/>
              </a:rPr>
              <a:t>humus  líquido al 75% cada 5 días, T8: aplicación de</a:t>
            </a:r>
            <a:r>
              <a:rPr lang="es-ES" sz="800" i="1" dirty="0">
                <a:latin typeface="Calibri" panose="020F0502020204030204" pitchFamily="34" charset="0"/>
              </a:rPr>
              <a:t> </a:t>
            </a:r>
            <a:r>
              <a:rPr lang="es-ES" sz="800" dirty="0">
                <a:latin typeface="Calibri" panose="020F0502020204030204" pitchFamily="34" charset="0"/>
              </a:rPr>
              <a:t>humus  líquido al 75% cada 10 días, T9: aplicación de</a:t>
            </a:r>
            <a:r>
              <a:rPr lang="es-ES" sz="800" i="1" dirty="0">
                <a:latin typeface="Calibri" panose="020F0502020204030204" pitchFamily="34" charset="0"/>
              </a:rPr>
              <a:t> </a:t>
            </a:r>
            <a:r>
              <a:rPr lang="es-ES" sz="800" dirty="0">
                <a:latin typeface="Calibri" panose="020F0502020204030204" pitchFamily="34" charset="0"/>
              </a:rPr>
              <a:t>fertilizante inorgánico al 100% cada 5 días, T10: aplicación de</a:t>
            </a:r>
            <a:r>
              <a:rPr lang="es-ES" sz="800" i="1" dirty="0">
                <a:latin typeface="Calibri" panose="020F0502020204030204" pitchFamily="34" charset="0"/>
              </a:rPr>
              <a:t> </a:t>
            </a:r>
            <a:r>
              <a:rPr lang="es-ES" sz="800" dirty="0">
                <a:latin typeface="Calibri" panose="020F0502020204030204" pitchFamily="34" charset="0"/>
              </a:rPr>
              <a:t>fertilizante inorgánico al 100% cada 10 días, T11: aplicación de</a:t>
            </a:r>
            <a:r>
              <a:rPr lang="es-ES" sz="800" i="1" dirty="0">
                <a:latin typeface="Calibri" panose="020F0502020204030204" pitchFamily="34" charset="0"/>
              </a:rPr>
              <a:t> </a:t>
            </a:r>
            <a:r>
              <a:rPr lang="es-ES" sz="800" dirty="0">
                <a:latin typeface="Calibri" panose="020F0502020204030204" pitchFamily="34" charset="0"/>
              </a:rPr>
              <a:t>fertilizante inorgánico al 75% cada 5 días, T12: aplicación de</a:t>
            </a:r>
            <a:r>
              <a:rPr lang="es-ES" sz="800" i="1" dirty="0">
                <a:latin typeface="Calibri" panose="020F0502020204030204" pitchFamily="34" charset="0"/>
              </a:rPr>
              <a:t> </a:t>
            </a:r>
            <a:r>
              <a:rPr lang="es-ES" sz="800" dirty="0">
                <a:latin typeface="Calibri" panose="020F0502020204030204" pitchFamily="34" charset="0"/>
              </a:rPr>
              <a:t>fertilizante inorgánico al 75% cada 10 días. </a:t>
            </a:r>
            <a:endParaRPr lang="es-CO" sz="800" i="1" dirty="0">
              <a:latin typeface="Calibri" panose="020F0502020204030204" pitchFamily="34" charset="0"/>
            </a:endParaRPr>
          </a:p>
        </p:txBody>
      </p:sp>
      <p:sp>
        <p:nvSpPr>
          <p:cNvPr id="35" name="34 Rectángulo"/>
          <p:cNvSpPr/>
          <p:nvPr/>
        </p:nvSpPr>
        <p:spPr>
          <a:xfrm>
            <a:off x="2238528" y="5277573"/>
            <a:ext cx="93610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6" name="35 Rectángulo"/>
          <p:cNvSpPr/>
          <p:nvPr/>
        </p:nvSpPr>
        <p:spPr>
          <a:xfrm>
            <a:off x="3491880" y="5277573"/>
            <a:ext cx="809503" cy="28803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37" name="36 Rectángulo"/>
          <p:cNvSpPr/>
          <p:nvPr/>
        </p:nvSpPr>
        <p:spPr>
          <a:xfrm>
            <a:off x="4644008" y="4365104"/>
            <a:ext cx="936104" cy="3060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680" b="11821"/>
          <a:stretch/>
        </p:blipFill>
        <p:spPr bwMode="auto">
          <a:xfrm>
            <a:off x="879727" y="1844824"/>
            <a:ext cx="5132433"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461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20"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21" name="20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23" name="22 Rectángulo"/>
          <p:cNvSpPr/>
          <p:nvPr/>
        </p:nvSpPr>
        <p:spPr>
          <a:xfrm>
            <a:off x="0" y="620688"/>
            <a:ext cx="9144000" cy="369332"/>
          </a:xfrm>
          <a:prstGeom prst="rect">
            <a:avLst/>
          </a:prstGeom>
        </p:spPr>
        <p:txBody>
          <a:bodyPr wrap="square">
            <a:spAutoFit/>
          </a:bodyPr>
          <a:lstStyle/>
          <a:p>
            <a:r>
              <a:rPr lang="es-ES" b="1" dirty="0">
                <a:latin typeface="Calibri "/>
              </a:rPr>
              <a:t>Análisis </a:t>
            </a:r>
            <a:r>
              <a:rPr lang="es-ES" b="1" dirty="0" smtClean="0">
                <a:latin typeface="Calibri "/>
              </a:rPr>
              <a:t>Bromatológico De Los Frutos </a:t>
            </a:r>
            <a:endParaRPr lang="es-CO" b="1" dirty="0">
              <a:latin typeface="Calibri "/>
            </a:endParaRPr>
          </a:p>
        </p:txBody>
      </p:sp>
      <p:sp>
        <p:nvSpPr>
          <p:cNvPr id="24" name="23 Rectángulo"/>
          <p:cNvSpPr/>
          <p:nvPr/>
        </p:nvSpPr>
        <p:spPr>
          <a:xfrm>
            <a:off x="6810472" y="2863771"/>
            <a:ext cx="2442048" cy="738664"/>
          </a:xfrm>
          <a:prstGeom prst="rect">
            <a:avLst/>
          </a:prstGeom>
        </p:spPr>
        <p:txBody>
          <a:bodyPr wrap="square">
            <a:spAutoFit/>
          </a:bodyPr>
          <a:lstStyle/>
          <a:p>
            <a:r>
              <a:rPr lang="es-ES" sz="1400" dirty="0">
                <a:latin typeface="Calibri "/>
                <a:cs typeface="Times New Roman" panose="02020603050405020304" pitchFamily="18" charset="0"/>
              </a:rPr>
              <a:t>Ramón, y otros</a:t>
            </a:r>
            <a:r>
              <a:rPr lang="es-ES" sz="1400" b="1" dirty="0">
                <a:latin typeface="Calibri "/>
                <a:cs typeface="Times New Roman" panose="02020603050405020304" pitchFamily="18" charset="0"/>
              </a:rPr>
              <a:t> </a:t>
            </a:r>
            <a:r>
              <a:rPr lang="es-ES" sz="1400" dirty="0">
                <a:latin typeface="Calibri "/>
                <a:cs typeface="Times New Roman" panose="02020603050405020304" pitchFamily="18" charset="0"/>
              </a:rPr>
              <a:t>(2009</a:t>
            </a:r>
            <a:r>
              <a:rPr lang="es-ES" sz="1400" dirty="0" smtClean="0">
                <a:latin typeface="Calibri "/>
                <a:cs typeface="Times New Roman" panose="02020603050405020304" pitchFamily="18" charset="0"/>
              </a:rPr>
              <a:t>) </a:t>
            </a:r>
          </a:p>
          <a:p>
            <a:r>
              <a:rPr lang="es-ES" sz="1400" dirty="0" smtClean="0">
                <a:latin typeface="Calibri "/>
                <a:cs typeface="Times New Roman" panose="02020603050405020304" pitchFamily="18" charset="0"/>
              </a:rPr>
              <a:t>→ SH (BF)</a:t>
            </a:r>
          </a:p>
          <a:p>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 </a:t>
            </a:r>
            <a:r>
              <a:rPr lang="es-ES" sz="1400" dirty="0">
                <a:latin typeface="Calibri "/>
                <a:cs typeface="Times New Roman" panose="02020603050405020304" pitchFamily="18" charset="0"/>
              </a:rPr>
              <a:t>Proteína </a:t>
            </a:r>
            <a:r>
              <a:rPr lang="es-ES" sz="1400" dirty="0" smtClean="0">
                <a:latin typeface="Calibri "/>
                <a:cs typeface="Times New Roman" panose="02020603050405020304" pitchFamily="18" charset="0"/>
              </a:rPr>
              <a:t>frutos  → 3%</a:t>
            </a:r>
            <a:endParaRPr lang="es-CO" sz="1400" dirty="0">
              <a:latin typeface="Calibri "/>
              <a:cs typeface="Times New Roman" panose="02020603050405020304" pitchFamily="18" charset="0"/>
            </a:endParaRPr>
          </a:p>
        </p:txBody>
      </p:sp>
      <p:sp>
        <p:nvSpPr>
          <p:cNvPr id="28" name="Rectangle 2"/>
          <p:cNvSpPr>
            <a:spLocks noChangeArrowheads="1"/>
          </p:cNvSpPr>
          <p:nvPr/>
        </p:nvSpPr>
        <p:spPr bwMode="auto">
          <a:xfrm>
            <a:off x="6810472" y="3836406"/>
            <a:ext cx="244204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CO" sz="1400" b="0" i="0" u="none" strike="noStrike" cap="none" normalizeH="0" baseline="0" dirty="0" smtClean="0">
                <a:ln>
                  <a:noFill/>
                </a:ln>
                <a:solidFill>
                  <a:schemeClr val="tx1"/>
                </a:solidFill>
                <a:effectLst/>
                <a:latin typeface="Calibri "/>
                <a:ea typeface="Calibri" pitchFamily="34" charset="0"/>
                <a:cs typeface="Times New Roman" pitchFamily="18" charset="0"/>
              </a:rPr>
              <a:t>Flores (2015)</a:t>
            </a:r>
            <a:r>
              <a:rPr kumimoji="0" lang="es-CO" altLang="es-CO" sz="1400" b="0" i="0" u="none" strike="noStrike" cap="none" normalizeH="0" baseline="0" dirty="0" smtClean="0">
                <a:ln>
                  <a:noFill/>
                </a:ln>
                <a:solidFill>
                  <a:schemeClr val="tx1"/>
                </a:solidFill>
                <a:effectLst/>
                <a:latin typeface="Calibri "/>
                <a:cs typeface="Times New Roman" panose="02020603050405020304" pitchFamily="18" charset="0"/>
              </a:rPr>
              <a:t> </a:t>
            </a:r>
          </a:p>
          <a:p>
            <a:pPr fontAlgn="base">
              <a:spcBef>
                <a:spcPct val="0"/>
              </a:spcBef>
              <a:spcAft>
                <a:spcPct val="0"/>
              </a:spcAft>
            </a:pPr>
            <a:r>
              <a:rPr lang="es-ES" sz="1400" dirty="0" smtClean="0">
                <a:latin typeface="Calibri "/>
                <a:cs typeface="Times New Roman" panose="02020603050405020304" pitchFamily="18" charset="0"/>
              </a:rPr>
              <a:t>→Carac. F-Q pepinillo (conserva y consumo)</a:t>
            </a:r>
            <a:endParaRPr lang="es-ES" altLang="es-CO" sz="1400" dirty="0">
              <a:latin typeface="Calibri "/>
              <a:ea typeface="Calibri" pitchFamily="34" charset="0"/>
              <a:cs typeface="Times New Roman" pitchFamily="18" charset="0"/>
            </a:endParaRPr>
          </a:p>
          <a:p>
            <a:pPr lvl="0" fontAlgn="base">
              <a:spcBef>
                <a:spcPct val="0"/>
              </a:spcBef>
              <a:spcAft>
                <a:spcPct val="0"/>
              </a:spcAft>
            </a:pPr>
            <a:r>
              <a:rPr lang="es-ES" sz="1400" dirty="0" smtClean="0">
                <a:latin typeface="Calibri "/>
                <a:cs typeface="Times New Roman" panose="02020603050405020304" pitchFamily="18" charset="0"/>
              </a:rPr>
              <a:t>→ Humedad </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96,43%</a:t>
            </a:r>
          </a:p>
          <a:p>
            <a:pPr lvl="0" fontAlgn="base">
              <a:spcBef>
                <a:spcPct val="0"/>
              </a:spcBef>
              <a:spcAft>
                <a:spcPct val="0"/>
              </a:spcAft>
            </a:pPr>
            <a:r>
              <a:rPr lang="es-ES" sz="1400" dirty="0" smtClean="0">
                <a:latin typeface="Calibri "/>
                <a:cs typeface="Times New Roman" panose="02020603050405020304" pitchFamily="18" charset="0"/>
              </a:rPr>
              <a:t>→ Ceniza     → 0,30%</a:t>
            </a:r>
            <a:endParaRPr lang="es-ES" sz="1400" dirty="0">
              <a:latin typeface="Calibri "/>
              <a:cs typeface="Times New Roman" panose="02020603050405020304" pitchFamily="18" charset="0"/>
            </a:endParaRPr>
          </a:p>
          <a:p>
            <a:pPr lvl="0" fontAlgn="base">
              <a:spcBef>
                <a:spcPct val="0"/>
              </a:spcBef>
              <a:spcAft>
                <a:spcPct val="0"/>
              </a:spcAft>
            </a:pPr>
            <a:r>
              <a:rPr lang="es-ES" sz="1400" dirty="0" smtClean="0">
                <a:latin typeface="Calibri "/>
                <a:cs typeface="Times New Roman" panose="02020603050405020304" pitchFamily="18" charset="0"/>
              </a:rPr>
              <a:t>→ Fibra        → 1,21%</a:t>
            </a:r>
            <a:endParaRPr lang="es-ES" sz="1400" dirty="0">
              <a:latin typeface="Calibri "/>
              <a:cs typeface="Times New Roman" panose="02020603050405020304" pitchFamily="18" charset="0"/>
            </a:endParaRPr>
          </a:p>
        </p:txBody>
      </p:sp>
      <p:sp>
        <p:nvSpPr>
          <p:cNvPr id="29" name="28 Rectángulo"/>
          <p:cNvSpPr/>
          <p:nvPr/>
        </p:nvSpPr>
        <p:spPr>
          <a:xfrm rot="10800000" flipV="1">
            <a:off x="1904473" y="5085183"/>
            <a:ext cx="1008112" cy="30666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0" name="29 Rectángulo"/>
          <p:cNvSpPr/>
          <p:nvPr/>
        </p:nvSpPr>
        <p:spPr>
          <a:xfrm>
            <a:off x="3142489" y="4797152"/>
            <a:ext cx="1004324" cy="3066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1" name="30 Rectángulo"/>
          <p:cNvSpPr/>
          <p:nvPr/>
        </p:nvSpPr>
        <p:spPr>
          <a:xfrm>
            <a:off x="608328" y="1052736"/>
            <a:ext cx="5976664" cy="923330"/>
          </a:xfrm>
          <a:prstGeom prst="rect">
            <a:avLst/>
          </a:prstGeom>
        </p:spPr>
        <p:txBody>
          <a:bodyPr wrap="square">
            <a:spAutoFit/>
          </a:bodyPr>
          <a:lstStyle/>
          <a:p>
            <a:r>
              <a:rPr lang="es-ES" b="1" dirty="0">
                <a:latin typeface="Calibri" panose="020F0502020204030204" pitchFamily="34" charset="0"/>
              </a:rPr>
              <a:t>Tabla 14</a:t>
            </a:r>
            <a:br>
              <a:rPr lang="es-ES" b="1" dirty="0">
                <a:latin typeface="Calibri" panose="020F0502020204030204" pitchFamily="34" charset="0"/>
              </a:rPr>
            </a:br>
            <a:r>
              <a:rPr lang="es-ES" i="1" dirty="0">
                <a:latin typeface="Calibri" panose="020F0502020204030204" pitchFamily="34" charset="0"/>
              </a:rPr>
              <a:t>Promedio ± error experimental del análisis bromatológico de los frutos de pepinillo. </a:t>
            </a:r>
            <a:endParaRPr lang="es-CO" i="1" dirty="0">
              <a:latin typeface="Calibri" panose="020F0502020204030204" pitchFamily="34" charset="0"/>
            </a:endParaRPr>
          </a:p>
        </p:txBody>
      </p:sp>
      <p:sp>
        <p:nvSpPr>
          <p:cNvPr id="32" name="31 Rectángulo"/>
          <p:cNvSpPr/>
          <p:nvPr/>
        </p:nvSpPr>
        <p:spPr>
          <a:xfrm>
            <a:off x="4282630" y="4799020"/>
            <a:ext cx="1004324" cy="3066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3" name="32 Rectángulo"/>
          <p:cNvSpPr/>
          <p:nvPr/>
        </p:nvSpPr>
        <p:spPr>
          <a:xfrm>
            <a:off x="5360856" y="4799020"/>
            <a:ext cx="1008112" cy="30666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34" name="33 Rectángulo"/>
          <p:cNvSpPr/>
          <p:nvPr/>
        </p:nvSpPr>
        <p:spPr>
          <a:xfrm>
            <a:off x="611560" y="5661248"/>
            <a:ext cx="6174274" cy="1061829"/>
          </a:xfrm>
          <a:prstGeom prst="rect">
            <a:avLst/>
          </a:prstGeom>
          <a:solidFill>
            <a:schemeClr val="bg1"/>
          </a:solidFill>
        </p:spPr>
        <p:txBody>
          <a:bodyPr wrap="square">
            <a:spAutoFit/>
          </a:bodyPr>
          <a:lstStyle/>
          <a:p>
            <a:r>
              <a:rPr lang="es-ES" sz="900" i="1" dirty="0">
                <a:latin typeface="Calibri" panose="020F0502020204030204" pitchFamily="34" charset="0"/>
              </a:rPr>
              <a:t>Nota: Medias con una letra común son estadísticamente iguales (Duncan p&gt;0,05); los tratamientos resaltados son el resultado de la aplicación foliar de </a:t>
            </a:r>
            <a:r>
              <a:rPr lang="es-ES" sz="900" dirty="0">
                <a:latin typeface="Calibri" panose="020F0502020204030204" pitchFamily="34" charset="0"/>
              </a:rPr>
              <a:t>Chlorella </a:t>
            </a:r>
            <a:r>
              <a:rPr lang="es-ES" sz="900" i="1" dirty="0" err="1">
                <a:latin typeface="Calibri" panose="020F0502020204030204" pitchFamily="34" charset="0"/>
              </a:rPr>
              <a:t>sp</a:t>
            </a:r>
            <a:r>
              <a:rPr lang="es-ES" sz="900" i="1" dirty="0">
                <a:latin typeface="Calibri" panose="020F0502020204030204" pitchFamily="34" charset="0"/>
              </a:rPr>
              <a:t>. B₃. T1:</a:t>
            </a:r>
            <a:r>
              <a:rPr lang="es-ES" sz="900" dirty="0">
                <a:latin typeface="Calibri" panose="020F0502020204030204" pitchFamily="34" charset="0"/>
              </a:rPr>
              <a:t> </a:t>
            </a:r>
            <a:r>
              <a:rPr lang="es-ES" sz="900" i="1" dirty="0">
                <a:latin typeface="Calibri" panose="020F0502020204030204" pitchFamily="34" charset="0"/>
              </a:rPr>
              <a:t>aplicación de</a:t>
            </a:r>
            <a:r>
              <a:rPr lang="es-ES" sz="900" dirty="0">
                <a:latin typeface="Calibri" panose="020F0502020204030204" pitchFamily="34" charset="0"/>
              </a:rPr>
              <a:t> Chlorella</a:t>
            </a:r>
            <a:r>
              <a:rPr lang="es-ES" sz="900" i="1" dirty="0">
                <a:latin typeface="Calibri" panose="020F0502020204030204" pitchFamily="34" charset="0"/>
              </a:rPr>
              <a:t> B₃ al 100% cada 5 días, T2: aplicación de</a:t>
            </a:r>
            <a:r>
              <a:rPr lang="es-ES" sz="900" dirty="0">
                <a:latin typeface="Calibri" panose="020F0502020204030204" pitchFamily="34" charset="0"/>
              </a:rPr>
              <a:t> Chlorella</a:t>
            </a:r>
            <a:r>
              <a:rPr lang="es-ES" sz="900" i="1" dirty="0">
                <a:latin typeface="Calibri" panose="020F0502020204030204" pitchFamily="34" charset="0"/>
              </a:rPr>
              <a:t> B₃ al 100% cada 10 días, T3: aplicación de</a:t>
            </a:r>
            <a:r>
              <a:rPr lang="es-ES" sz="900" dirty="0">
                <a:latin typeface="Calibri" panose="020F0502020204030204" pitchFamily="34" charset="0"/>
              </a:rPr>
              <a:t> Chlorella</a:t>
            </a:r>
            <a:r>
              <a:rPr lang="es-ES" sz="900" i="1" dirty="0">
                <a:latin typeface="Calibri" panose="020F0502020204030204" pitchFamily="34" charset="0"/>
              </a:rPr>
              <a:t> B₃ al 75% cada 5 días, T4: aplicación de</a:t>
            </a:r>
            <a:r>
              <a:rPr lang="es-ES" sz="900" dirty="0">
                <a:latin typeface="Calibri" panose="020F0502020204030204" pitchFamily="34" charset="0"/>
              </a:rPr>
              <a:t> Chlorella</a:t>
            </a:r>
            <a:r>
              <a:rPr lang="es-ES" sz="900" i="1" dirty="0">
                <a:latin typeface="Calibri" panose="020F0502020204030204" pitchFamily="34" charset="0"/>
              </a:rPr>
              <a:t> B₃ al 75% cada 10 días, T5: aplicación de</a:t>
            </a:r>
            <a:r>
              <a:rPr lang="es-ES" sz="900" dirty="0">
                <a:latin typeface="Calibri" panose="020F0502020204030204" pitchFamily="34" charset="0"/>
              </a:rPr>
              <a:t> </a:t>
            </a:r>
            <a:r>
              <a:rPr lang="es-ES" sz="900" i="1" dirty="0">
                <a:latin typeface="Calibri" panose="020F0502020204030204" pitchFamily="34" charset="0"/>
              </a:rPr>
              <a:t>humus  líquido al 100% cada 5 días, T6: aplicación de</a:t>
            </a:r>
            <a:r>
              <a:rPr lang="es-ES" sz="900" dirty="0">
                <a:latin typeface="Calibri" panose="020F0502020204030204" pitchFamily="34" charset="0"/>
              </a:rPr>
              <a:t> </a:t>
            </a:r>
            <a:r>
              <a:rPr lang="es-ES" sz="900" i="1" dirty="0">
                <a:latin typeface="Calibri" panose="020F0502020204030204" pitchFamily="34" charset="0"/>
              </a:rPr>
              <a:t>humus  líquido al 100% cada 10 días, T7: aplicación de</a:t>
            </a:r>
            <a:r>
              <a:rPr lang="es-ES" sz="900" dirty="0">
                <a:latin typeface="Calibri" panose="020F0502020204030204" pitchFamily="34" charset="0"/>
              </a:rPr>
              <a:t> </a:t>
            </a:r>
            <a:r>
              <a:rPr lang="es-ES" sz="900" i="1" dirty="0">
                <a:latin typeface="Calibri" panose="020F0502020204030204" pitchFamily="34" charset="0"/>
              </a:rPr>
              <a:t>humus  líquido al 75% cada 5 días, T8: aplicación de</a:t>
            </a:r>
            <a:r>
              <a:rPr lang="es-ES" sz="900" dirty="0">
                <a:latin typeface="Calibri" panose="020F0502020204030204" pitchFamily="34" charset="0"/>
              </a:rPr>
              <a:t> </a:t>
            </a:r>
            <a:r>
              <a:rPr lang="es-ES" sz="900" i="1" dirty="0">
                <a:latin typeface="Calibri" panose="020F0502020204030204" pitchFamily="34" charset="0"/>
              </a:rPr>
              <a:t>humus  líquido al 75% cada 10 días, T9: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5 días, T10: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10 días, T11: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5 días, T12: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10 días. </a:t>
            </a:r>
            <a:endParaRPr lang="es-CO" sz="900" dirty="0">
              <a:latin typeface="Calibri" panose="020F0502020204030204" pitchFamily="34" charset="0"/>
            </a:endParaRPr>
          </a:p>
        </p:txBody>
      </p:sp>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31" b="12242"/>
          <a:stretch/>
        </p:blipFill>
        <p:spPr bwMode="auto">
          <a:xfrm>
            <a:off x="608328" y="1976066"/>
            <a:ext cx="5951596" cy="375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9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3"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4" name="Título 1"/>
          <p:cNvSpPr txBox="1">
            <a:spLocks/>
          </p:cNvSpPr>
          <p:nvPr/>
        </p:nvSpPr>
        <p:spPr>
          <a:xfrm>
            <a:off x="0" y="37879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Problema</a:t>
            </a:r>
            <a:endParaRPr lang="es-ES" sz="1800" b="1" dirty="0">
              <a:latin typeface="Calibri "/>
              <a:cs typeface="Times New Roman" panose="02020603050405020304" pitchFamily="18" charset="0"/>
            </a:endParaRPr>
          </a:p>
        </p:txBody>
      </p:sp>
      <p:pic>
        <p:nvPicPr>
          <p:cNvPr id="5" name="Imagen 2"/>
          <p:cNvPicPr>
            <a:picLocks noChangeAspect="1"/>
          </p:cNvPicPr>
          <p:nvPr/>
        </p:nvPicPr>
        <p:blipFill rotWithShape="1">
          <a:blip r:embed="rId3"/>
          <a:srcRect l="1583" t="4573" r="1492" b="1564"/>
          <a:stretch/>
        </p:blipFill>
        <p:spPr>
          <a:xfrm>
            <a:off x="509630" y="2324417"/>
            <a:ext cx="5070482" cy="3795774"/>
          </a:xfrm>
          <a:prstGeom prst="rect">
            <a:avLst/>
          </a:prstGeom>
        </p:spPr>
      </p:pic>
      <p:sp>
        <p:nvSpPr>
          <p:cNvPr id="6" name="CuadroTexto 3"/>
          <p:cNvSpPr txBox="1"/>
          <p:nvPr/>
        </p:nvSpPr>
        <p:spPr>
          <a:xfrm>
            <a:off x="1049937" y="6145559"/>
            <a:ext cx="4536504" cy="307777"/>
          </a:xfrm>
          <a:prstGeom prst="rect">
            <a:avLst/>
          </a:prstGeom>
          <a:noFill/>
        </p:spPr>
        <p:txBody>
          <a:bodyPr wrap="square" rtlCol="0">
            <a:spAutoFit/>
          </a:bodyPr>
          <a:lstStyle/>
          <a:p>
            <a:r>
              <a:rPr lang="es-ES" sz="1400" dirty="0" smtClean="0">
                <a:latin typeface="Calibri "/>
                <a:cs typeface="Times New Roman" panose="02020603050405020304" pitchFamily="18" charset="0"/>
              </a:rPr>
              <a:t>Fuente: MAGAP</a:t>
            </a:r>
            <a:r>
              <a:rPr lang="es-ES" sz="1400" dirty="0">
                <a:latin typeface="Calibri "/>
                <a:cs typeface="Times New Roman" panose="02020603050405020304" pitchFamily="18" charset="0"/>
              </a:rPr>
              <a:t>, MAE. Elaboración MIDUVI (2015).</a:t>
            </a:r>
          </a:p>
        </p:txBody>
      </p:sp>
      <p:sp>
        <p:nvSpPr>
          <p:cNvPr id="7" name="6 CuadroTexto"/>
          <p:cNvSpPr txBox="1"/>
          <p:nvPr/>
        </p:nvSpPr>
        <p:spPr>
          <a:xfrm>
            <a:off x="512808" y="925269"/>
            <a:ext cx="4353554"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400" dirty="0" smtClean="0">
                <a:latin typeface="Calibri "/>
                <a:cs typeface="Times New Roman" panose="02020603050405020304" pitchFamily="18" charset="0"/>
              </a:rPr>
              <a:t>Escases de investigación en el uso de nuevas tecnologías </a:t>
            </a:r>
            <a:endParaRPr lang="es-CO" sz="1400" dirty="0">
              <a:latin typeface="Calibri "/>
              <a:cs typeface="Times New Roman" panose="02020603050405020304" pitchFamily="18" charset="0"/>
            </a:endParaRPr>
          </a:p>
        </p:txBody>
      </p:sp>
      <p:sp>
        <p:nvSpPr>
          <p:cNvPr id="8" name="7 CuadroTexto"/>
          <p:cNvSpPr txBox="1"/>
          <p:nvPr/>
        </p:nvSpPr>
        <p:spPr>
          <a:xfrm>
            <a:off x="5226400" y="817547"/>
            <a:ext cx="3882103" cy="738664"/>
          </a:xfrm>
          <a:prstGeom prst="rect">
            <a:avLst/>
          </a:prstGeom>
          <a:noFill/>
          <a:ln>
            <a:solidFill>
              <a:schemeClr val="accent2"/>
            </a:solidFill>
          </a:ln>
        </p:spPr>
        <p:txBody>
          <a:bodyPr wrap="square" rtlCol="0">
            <a:spAutoFit/>
          </a:bodyPr>
          <a:lstStyle/>
          <a:p>
            <a:pPr marL="285750" indent="-285750" algn="just">
              <a:buFont typeface="Wingdings" panose="05000000000000000000" pitchFamily="2" charset="2"/>
              <a:buChar char="ü"/>
            </a:pPr>
            <a:r>
              <a:rPr lang="es-CO" sz="1400" dirty="0" smtClean="0">
                <a:latin typeface="Calibri "/>
                <a:cs typeface="Times New Roman" panose="02020603050405020304" pitchFamily="18" charset="0"/>
              </a:rPr>
              <a:t>Plantas no expresan todo su potencial genético.</a:t>
            </a:r>
          </a:p>
          <a:p>
            <a:pPr marL="285750" indent="-285750" algn="just">
              <a:buFont typeface="Wingdings" panose="05000000000000000000" pitchFamily="2" charset="2"/>
              <a:buChar char="ü"/>
            </a:pPr>
            <a:r>
              <a:rPr lang="es-CO" sz="1400" dirty="0">
                <a:latin typeface="Calibri "/>
                <a:cs typeface="Times New Roman" panose="02020603050405020304" pitchFamily="18" charset="0"/>
              </a:rPr>
              <a:t>Rendimientos no óptimos</a:t>
            </a:r>
            <a:r>
              <a:rPr lang="es-CO" sz="1400" dirty="0" smtClean="0">
                <a:latin typeface="Calibri "/>
                <a:cs typeface="Times New Roman" panose="02020603050405020304" pitchFamily="18" charset="0"/>
              </a:rPr>
              <a:t>.</a:t>
            </a:r>
            <a:endParaRPr lang="es-CO" sz="1400" dirty="0">
              <a:latin typeface="Calibri "/>
              <a:cs typeface="Times New Roman" panose="02020603050405020304" pitchFamily="18" charset="0"/>
            </a:endParaRPr>
          </a:p>
        </p:txBody>
      </p:sp>
      <p:sp>
        <p:nvSpPr>
          <p:cNvPr id="9" name="8 CuadroTexto"/>
          <p:cNvSpPr txBox="1"/>
          <p:nvPr/>
        </p:nvSpPr>
        <p:spPr>
          <a:xfrm>
            <a:off x="512808" y="1609636"/>
            <a:ext cx="331552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CO" sz="1400" dirty="0" smtClean="0">
                <a:latin typeface="Calibri "/>
                <a:cs typeface="Times New Roman" panose="02020603050405020304" pitchFamily="18" charset="0"/>
              </a:rPr>
              <a:t>Tierras potencialmente agrícolas reducidas</a:t>
            </a:r>
            <a:endParaRPr lang="es-CO" sz="1400" dirty="0">
              <a:latin typeface="Calibri "/>
              <a:cs typeface="Times New Roman" panose="02020603050405020304" pitchFamily="18" charset="0"/>
            </a:endParaRPr>
          </a:p>
        </p:txBody>
      </p:sp>
      <p:cxnSp>
        <p:nvCxnSpPr>
          <p:cNvPr id="10" name="9 Conector recto de flecha"/>
          <p:cNvCxnSpPr>
            <a:stCxn id="7" idx="3"/>
            <a:endCxn id="8" idx="1"/>
          </p:cNvCxnSpPr>
          <p:nvPr/>
        </p:nvCxnSpPr>
        <p:spPr>
          <a:xfrm>
            <a:off x="4866362" y="1186879"/>
            <a:ext cx="36003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1" name="Picture 6" descr="Un futuro determinado por la escasez de recursos | Avance hacia e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441" y="3175690"/>
            <a:ext cx="3522063" cy="2093227"/>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226401" y="1609636"/>
            <a:ext cx="3882103" cy="523220"/>
          </a:xfrm>
          <a:prstGeom prst="rect">
            <a:avLst/>
          </a:prstGeom>
          <a:noFill/>
          <a:ln>
            <a:solidFill>
              <a:schemeClr val="tx1"/>
            </a:solidFill>
          </a:ln>
        </p:spPr>
        <p:txBody>
          <a:bodyPr wrap="square" rtlCol="0">
            <a:spAutoFit/>
          </a:bodyPr>
          <a:lstStyle/>
          <a:p>
            <a:pPr algn="just"/>
            <a:r>
              <a:rPr lang="es-CO" sz="1400" dirty="0" smtClean="0">
                <a:latin typeface="Calibri "/>
                <a:cs typeface="Times New Roman" panose="02020603050405020304" pitchFamily="18" charset="0"/>
              </a:rPr>
              <a:t>Disposición de estas para zona industrial o habitacional.</a:t>
            </a:r>
            <a:endParaRPr lang="es-CO" sz="1400" dirty="0">
              <a:latin typeface="Calibri "/>
              <a:cs typeface="Times New Roman" panose="02020603050405020304" pitchFamily="18" charset="0"/>
            </a:endParaRPr>
          </a:p>
        </p:txBody>
      </p:sp>
      <p:cxnSp>
        <p:nvCxnSpPr>
          <p:cNvPr id="13" name="12 Conector recto de flecha"/>
          <p:cNvCxnSpPr>
            <a:stCxn id="9" idx="3"/>
            <a:endCxn id="12" idx="1"/>
          </p:cNvCxnSpPr>
          <p:nvPr/>
        </p:nvCxnSpPr>
        <p:spPr>
          <a:xfrm>
            <a:off x="3828337" y="1871246"/>
            <a:ext cx="1398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ítulo 1"/>
          <p:cNvSpPr txBox="1">
            <a:spLocks/>
          </p:cNvSpPr>
          <p:nvPr/>
        </p:nvSpPr>
        <p:spPr>
          <a:xfrm>
            <a:off x="-27171" y="1875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Introducción</a:t>
            </a:r>
            <a:endParaRPr lang="es-ES" sz="1800" b="1" dirty="0">
              <a:latin typeface="Calibri "/>
              <a:cs typeface="Times New Roman" panose="02020603050405020304" pitchFamily="18" charset="0"/>
            </a:endParaRPr>
          </a:p>
        </p:txBody>
      </p:sp>
    </p:spTree>
    <p:extLst>
      <p:ext uri="{BB962C8B-B14F-4D97-AF65-F5344CB8AC3E}">
        <p14:creationId xmlns:p14="http://schemas.microsoft.com/office/powerpoint/2010/main" val="3077518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4"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5" name="14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6" name="15 Rectángulo"/>
          <p:cNvSpPr/>
          <p:nvPr/>
        </p:nvSpPr>
        <p:spPr>
          <a:xfrm>
            <a:off x="7092280" y="2727556"/>
            <a:ext cx="1979712" cy="738664"/>
          </a:xfrm>
          <a:prstGeom prst="rect">
            <a:avLst/>
          </a:prstGeom>
        </p:spPr>
        <p:txBody>
          <a:bodyPr wrap="square">
            <a:spAutoFit/>
          </a:bodyPr>
          <a:lstStyle/>
          <a:p>
            <a:r>
              <a:rPr lang="es-ES" sz="1400" dirty="0">
                <a:latin typeface="Calibri "/>
                <a:cs typeface="Times New Roman" panose="02020603050405020304" pitchFamily="18" charset="0"/>
              </a:rPr>
              <a:t>Coveña (</a:t>
            </a:r>
            <a:r>
              <a:rPr lang="es-ES" sz="1400" dirty="0" smtClean="0">
                <a:latin typeface="Calibri "/>
                <a:cs typeface="Times New Roman" panose="02020603050405020304" pitchFamily="18" charset="0"/>
              </a:rPr>
              <a:t>2015) </a:t>
            </a:r>
          </a:p>
          <a:p>
            <a:r>
              <a:rPr lang="es-ES" sz="1400" dirty="0">
                <a:latin typeface="Calibri "/>
                <a:cs typeface="Times New Roman" panose="02020603050405020304" pitchFamily="18" charset="0"/>
              </a:rPr>
              <a:t>→  SH en peinillo</a:t>
            </a:r>
          </a:p>
          <a:p>
            <a:r>
              <a:rPr lang="es-ES" sz="1400" dirty="0" smtClean="0">
                <a:latin typeface="Calibri "/>
                <a:cs typeface="Times New Roman" panose="02020603050405020304" pitchFamily="18" charset="0"/>
              </a:rPr>
              <a:t>→  3,87 </a:t>
            </a:r>
            <a:r>
              <a:rPr lang="es-ES" sz="1400" dirty="0">
                <a:latin typeface="Calibri "/>
                <a:cs typeface="Times New Roman" panose="02020603050405020304" pitchFamily="18" charset="0"/>
              </a:rPr>
              <a:t>kg por </a:t>
            </a:r>
            <a:r>
              <a:rPr lang="es-ES" sz="1400" dirty="0" smtClean="0">
                <a:latin typeface="Calibri "/>
                <a:cs typeface="Times New Roman" panose="02020603050405020304" pitchFamily="18" charset="0"/>
              </a:rPr>
              <a:t>parcela</a:t>
            </a:r>
          </a:p>
        </p:txBody>
      </p:sp>
      <p:sp>
        <p:nvSpPr>
          <p:cNvPr id="17" name="16 CuadroTexto"/>
          <p:cNvSpPr txBox="1"/>
          <p:nvPr/>
        </p:nvSpPr>
        <p:spPr>
          <a:xfrm>
            <a:off x="0" y="558024"/>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Valoración </a:t>
            </a:r>
            <a:r>
              <a:rPr lang="es-CO" b="1" dirty="0">
                <a:latin typeface="Calibri "/>
                <a:cs typeface="Times New Roman" panose="02020603050405020304" pitchFamily="18" charset="0"/>
              </a:rPr>
              <a:t>D</a:t>
            </a:r>
            <a:r>
              <a:rPr lang="es-CO" b="1" dirty="0" smtClean="0">
                <a:latin typeface="Calibri "/>
                <a:cs typeface="Times New Roman" panose="02020603050405020304" pitchFamily="18" charset="0"/>
              </a:rPr>
              <a:t>e La </a:t>
            </a:r>
            <a:r>
              <a:rPr lang="es-CO" b="1" dirty="0">
                <a:latin typeface="Calibri "/>
                <a:cs typeface="Times New Roman" panose="02020603050405020304" pitchFamily="18" charset="0"/>
              </a:rPr>
              <a:t>P</a:t>
            </a:r>
            <a:r>
              <a:rPr lang="es-CO" b="1" dirty="0" smtClean="0">
                <a:latin typeface="Calibri "/>
                <a:cs typeface="Times New Roman" panose="02020603050405020304" pitchFamily="18" charset="0"/>
              </a:rPr>
              <a:t>roductividad </a:t>
            </a:r>
            <a:r>
              <a:rPr lang="es-CO" b="1" dirty="0">
                <a:latin typeface="Calibri "/>
                <a:cs typeface="Times New Roman" panose="02020603050405020304" pitchFamily="18" charset="0"/>
              </a:rPr>
              <a:t>E</a:t>
            </a:r>
            <a:r>
              <a:rPr lang="es-CO" b="1" dirty="0" smtClean="0">
                <a:latin typeface="Calibri "/>
                <a:cs typeface="Times New Roman" panose="02020603050405020304" pitchFamily="18" charset="0"/>
              </a:rPr>
              <a:t>n </a:t>
            </a:r>
            <a:r>
              <a:rPr lang="es-CO" b="1" dirty="0">
                <a:latin typeface="Calibri "/>
                <a:cs typeface="Times New Roman" panose="02020603050405020304" pitchFamily="18" charset="0"/>
              </a:rPr>
              <a:t>E</a:t>
            </a:r>
            <a:r>
              <a:rPr lang="es-CO" b="1" dirty="0" smtClean="0">
                <a:latin typeface="Calibri "/>
                <a:cs typeface="Times New Roman" panose="02020603050405020304" pitchFamily="18" charset="0"/>
              </a:rPr>
              <a:t>l Cultivo De Pepinillo</a:t>
            </a:r>
            <a:endParaRPr lang="es-CO" b="1" dirty="0">
              <a:latin typeface="Calibri "/>
              <a:cs typeface="Times New Roman" panose="02020603050405020304" pitchFamily="18" charset="0"/>
            </a:endParaRPr>
          </a:p>
        </p:txBody>
      </p:sp>
      <p:sp>
        <p:nvSpPr>
          <p:cNvPr id="18" name="17 Rectángulo"/>
          <p:cNvSpPr/>
          <p:nvPr/>
        </p:nvSpPr>
        <p:spPr>
          <a:xfrm>
            <a:off x="7020272" y="4083721"/>
            <a:ext cx="2088232" cy="1384995"/>
          </a:xfrm>
          <a:prstGeom prst="rect">
            <a:avLst/>
          </a:prstGeom>
        </p:spPr>
        <p:txBody>
          <a:bodyPr wrap="square">
            <a:spAutoFit/>
          </a:bodyPr>
          <a:lstStyle/>
          <a:p>
            <a:r>
              <a:rPr lang="es-ES" sz="1400" dirty="0">
                <a:latin typeface="Calibri "/>
                <a:cs typeface="Times New Roman" panose="02020603050405020304" pitchFamily="18" charset="0"/>
              </a:rPr>
              <a:t>Ortiz, Sánchez, Mendoza &amp; Torres (2009)</a:t>
            </a:r>
          </a:p>
          <a:p>
            <a:r>
              <a:rPr lang="es-ES" sz="1400" dirty="0">
                <a:latin typeface="Calibri "/>
                <a:cs typeface="Times New Roman" panose="02020603050405020304" pitchFamily="18" charset="0"/>
              </a:rPr>
              <a:t>→ SH bajo invernadero</a:t>
            </a:r>
          </a:p>
          <a:p>
            <a:r>
              <a:rPr lang="es-ES" sz="1400" dirty="0">
                <a:latin typeface="Calibri "/>
                <a:cs typeface="Times New Roman" panose="02020603050405020304" pitchFamily="18" charset="0"/>
              </a:rPr>
              <a:t>→ Media de 17,79 kg/m²</a:t>
            </a:r>
            <a:endParaRPr lang="es-CO" sz="1400" dirty="0">
              <a:latin typeface="Calibri "/>
              <a:cs typeface="Times New Roman" panose="02020603050405020304" pitchFamily="18" charset="0"/>
            </a:endParaRPr>
          </a:p>
        </p:txBody>
      </p:sp>
      <p:sp>
        <p:nvSpPr>
          <p:cNvPr id="19" name="18 Rectángulo"/>
          <p:cNvSpPr/>
          <p:nvPr/>
        </p:nvSpPr>
        <p:spPr>
          <a:xfrm>
            <a:off x="6012160" y="5252692"/>
            <a:ext cx="792088" cy="216024"/>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alibri "/>
            </a:endParaRPr>
          </a:p>
        </p:txBody>
      </p:sp>
      <p:sp>
        <p:nvSpPr>
          <p:cNvPr id="20" name="19 Rectángulo"/>
          <p:cNvSpPr/>
          <p:nvPr/>
        </p:nvSpPr>
        <p:spPr>
          <a:xfrm>
            <a:off x="629816" y="1084146"/>
            <a:ext cx="6174432" cy="923330"/>
          </a:xfrm>
          <a:prstGeom prst="rect">
            <a:avLst/>
          </a:prstGeom>
        </p:spPr>
        <p:txBody>
          <a:bodyPr wrap="square">
            <a:spAutoFit/>
          </a:bodyPr>
          <a:lstStyle/>
          <a:p>
            <a:r>
              <a:rPr lang="es-ES" b="1" dirty="0">
                <a:latin typeface="Calibri" panose="020F0502020204030204" pitchFamily="34" charset="0"/>
              </a:rPr>
              <a:t>Tabla 15</a:t>
            </a:r>
            <a:br>
              <a:rPr lang="es-ES" b="1" dirty="0">
                <a:latin typeface="Calibri" panose="020F0502020204030204" pitchFamily="34" charset="0"/>
              </a:rPr>
            </a:br>
            <a:r>
              <a:rPr lang="es-ES" i="1" dirty="0">
                <a:latin typeface="Calibri" panose="020F0502020204030204" pitchFamily="34" charset="0"/>
              </a:rPr>
              <a:t>Promedio ± error experimental del peso de fruto, total de frutos por tratamiento, frutos por planta y rendimiento.</a:t>
            </a:r>
            <a:endParaRPr lang="es-CO" i="1" dirty="0">
              <a:latin typeface="Calibri" panose="020F0502020204030204" pitchFamily="34" charset="0"/>
            </a:endParaRPr>
          </a:p>
        </p:txBody>
      </p:sp>
      <p:sp>
        <p:nvSpPr>
          <p:cNvPr id="21" name="20 Rectángulo"/>
          <p:cNvSpPr/>
          <p:nvPr/>
        </p:nvSpPr>
        <p:spPr>
          <a:xfrm>
            <a:off x="615922" y="5805264"/>
            <a:ext cx="6404350" cy="923330"/>
          </a:xfrm>
          <a:prstGeom prst="rect">
            <a:avLst/>
          </a:prstGeom>
          <a:solidFill>
            <a:schemeClr val="bg1"/>
          </a:solidFill>
        </p:spPr>
        <p:txBody>
          <a:bodyPr wrap="square">
            <a:spAutoFit/>
          </a:bodyPr>
          <a:lstStyle/>
          <a:p>
            <a:r>
              <a:rPr lang="es-ES" sz="900" i="1" dirty="0">
                <a:latin typeface="Calibri" panose="020F0502020204030204" pitchFamily="34" charset="0"/>
              </a:rPr>
              <a:t>Nota: T1:</a:t>
            </a:r>
            <a:r>
              <a:rPr lang="es-ES" sz="900" dirty="0">
                <a:latin typeface="Calibri" panose="020F0502020204030204" pitchFamily="34" charset="0"/>
              </a:rPr>
              <a:t> </a:t>
            </a:r>
            <a:r>
              <a:rPr lang="es-ES" sz="900" i="1" dirty="0">
                <a:latin typeface="Calibri" panose="020F0502020204030204" pitchFamily="34" charset="0"/>
              </a:rPr>
              <a:t>aplicación de</a:t>
            </a:r>
            <a:r>
              <a:rPr lang="es-ES" sz="900" dirty="0">
                <a:latin typeface="Calibri" panose="020F0502020204030204" pitchFamily="34" charset="0"/>
              </a:rPr>
              <a:t> Chlorella</a:t>
            </a:r>
            <a:r>
              <a:rPr lang="es-ES" sz="900" i="1" dirty="0">
                <a:latin typeface="Calibri" panose="020F0502020204030204" pitchFamily="34" charset="0"/>
              </a:rPr>
              <a:t> B₃ al 100% cada 5 días, T2: aplicación de</a:t>
            </a:r>
            <a:r>
              <a:rPr lang="es-ES" sz="900" dirty="0">
                <a:latin typeface="Calibri" panose="020F0502020204030204" pitchFamily="34" charset="0"/>
              </a:rPr>
              <a:t> Chlorella</a:t>
            </a:r>
            <a:r>
              <a:rPr lang="es-ES" sz="900" i="1" dirty="0">
                <a:latin typeface="Calibri" panose="020F0502020204030204" pitchFamily="34" charset="0"/>
              </a:rPr>
              <a:t> B₃ al 100% cada 10 días, T3: aplicación de</a:t>
            </a:r>
            <a:r>
              <a:rPr lang="es-ES" sz="900" dirty="0">
                <a:latin typeface="Calibri" panose="020F0502020204030204" pitchFamily="34" charset="0"/>
              </a:rPr>
              <a:t> Chlorella</a:t>
            </a:r>
            <a:r>
              <a:rPr lang="es-ES" sz="900" i="1" dirty="0">
                <a:latin typeface="Calibri" panose="020F0502020204030204" pitchFamily="34" charset="0"/>
              </a:rPr>
              <a:t> B₃ al 75% cada 5 días, T4: aplicación de</a:t>
            </a:r>
            <a:r>
              <a:rPr lang="es-ES" sz="900" dirty="0">
                <a:latin typeface="Calibri" panose="020F0502020204030204" pitchFamily="34" charset="0"/>
              </a:rPr>
              <a:t> Chlorella</a:t>
            </a:r>
            <a:r>
              <a:rPr lang="es-ES" sz="900" i="1" dirty="0">
                <a:latin typeface="Calibri" panose="020F0502020204030204" pitchFamily="34" charset="0"/>
              </a:rPr>
              <a:t> B₃ al 75% cada 10 días, T5: aplicación de</a:t>
            </a:r>
            <a:r>
              <a:rPr lang="es-ES" sz="900" dirty="0">
                <a:latin typeface="Calibri" panose="020F0502020204030204" pitchFamily="34" charset="0"/>
              </a:rPr>
              <a:t> </a:t>
            </a:r>
            <a:r>
              <a:rPr lang="es-ES" sz="900" i="1" dirty="0">
                <a:latin typeface="Calibri" panose="020F0502020204030204" pitchFamily="34" charset="0"/>
              </a:rPr>
              <a:t>humus  líquido al 100% cada 5 días, T6: aplicación de</a:t>
            </a:r>
            <a:r>
              <a:rPr lang="es-ES" sz="900" dirty="0">
                <a:latin typeface="Calibri" panose="020F0502020204030204" pitchFamily="34" charset="0"/>
              </a:rPr>
              <a:t> </a:t>
            </a:r>
            <a:r>
              <a:rPr lang="es-ES" sz="900" i="1" dirty="0">
                <a:latin typeface="Calibri" panose="020F0502020204030204" pitchFamily="34" charset="0"/>
              </a:rPr>
              <a:t>humus  líquido al 100% cada 10 días, T7: aplicación de</a:t>
            </a:r>
            <a:r>
              <a:rPr lang="es-ES" sz="900" dirty="0">
                <a:latin typeface="Calibri" panose="020F0502020204030204" pitchFamily="34" charset="0"/>
              </a:rPr>
              <a:t> </a:t>
            </a:r>
            <a:r>
              <a:rPr lang="es-ES" sz="900" i="1" dirty="0">
                <a:latin typeface="Calibri" panose="020F0502020204030204" pitchFamily="34" charset="0"/>
              </a:rPr>
              <a:t>humus  líquido al 75% cada 5 días, T8: aplicación de</a:t>
            </a:r>
            <a:r>
              <a:rPr lang="es-ES" sz="900" dirty="0">
                <a:latin typeface="Calibri" panose="020F0502020204030204" pitchFamily="34" charset="0"/>
              </a:rPr>
              <a:t> </a:t>
            </a:r>
            <a:r>
              <a:rPr lang="es-ES" sz="900" i="1" dirty="0">
                <a:latin typeface="Calibri" panose="020F0502020204030204" pitchFamily="34" charset="0"/>
              </a:rPr>
              <a:t>humus  líquido al 75% cada 10 días, T9: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5 días, T10: aplicación de</a:t>
            </a:r>
            <a:r>
              <a:rPr lang="es-ES" sz="900" dirty="0">
                <a:latin typeface="Calibri" panose="020F0502020204030204" pitchFamily="34" charset="0"/>
              </a:rPr>
              <a:t> </a:t>
            </a:r>
            <a:r>
              <a:rPr lang="es-ES" sz="900" i="1" dirty="0">
                <a:latin typeface="Calibri" panose="020F0502020204030204" pitchFamily="34" charset="0"/>
              </a:rPr>
              <a:t>fertilizante inorgánico al 100% cada 10 días, T11: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5 días, T12: aplicación de</a:t>
            </a:r>
            <a:r>
              <a:rPr lang="es-ES" sz="900" dirty="0">
                <a:latin typeface="Calibri" panose="020F0502020204030204" pitchFamily="34" charset="0"/>
              </a:rPr>
              <a:t> </a:t>
            </a:r>
            <a:r>
              <a:rPr lang="es-ES" sz="900" i="1" dirty="0">
                <a:latin typeface="Calibri" panose="020F0502020204030204" pitchFamily="34" charset="0"/>
              </a:rPr>
              <a:t>fertilizante inorgánico al 75% cada 10 días. </a:t>
            </a:r>
            <a:endParaRPr lang="es-CO" sz="900" dirty="0">
              <a:latin typeface="Calibri" panose="020F0502020204030204" pitchFamily="34" charset="0"/>
            </a:endParaRP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737" b="12780"/>
          <a:stretch/>
        </p:blipFill>
        <p:spPr bwMode="auto">
          <a:xfrm>
            <a:off x="629816" y="2007477"/>
            <a:ext cx="6404351" cy="388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338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5"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6" name="15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20" name="19 CuadroTexto"/>
          <p:cNvSpPr txBox="1"/>
          <p:nvPr/>
        </p:nvSpPr>
        <p:spPr>
          <a:xfrm>
            <a:off x="0" y="764704"/>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Gráficas </a:t>
            </a:r>
            <a:r>
              <a:rPr lang="es-CO" b="1" dirty="0">
                <a:latin typeface="Calibri "/>
                <a:cs typeface="Times New Roman" panose="02020603050405020304" pitchFamily="18" charset="0"/>
              </a:rPr>
              <a:t>D</a:t>
            </a:r>
            <a:r>
              <a:rPr lang="es-CO" b="1" dirty="0" smtClean="0">
                <a:latin typeface="Calibri "/>
                <a:cs typeface="Times New Roman" panose="02020603050405020304" pitchFamily="18" charset="0"/>
              </a:rPr>
              <a:t>e </a:t>
            </a:r>
            <a:r>
              <a:rPr lang="es-CO" b="1" dirty="0">
                <a:latin typeface="Calibri "/>
                <a:cs typeface="Times New Roman" panose="02020603050405020304" pitchFamily="18" charset="0"/>
              </a:rPr>
              <a:t>C</a:t>
            </a:r>
            <a:r>
              <a:rPr lang="es-CO" b="1" dirty="0" smtClean="0">
                <a:latin typeface="Calibri "/>
                <a:cs typeface="Times New Roman" panose="02020603050405020304" pitchFamily="18" charset="0"/>
              </a:rPr>
              <a:t>orrelación</a:t>
            </a:r>
            <a:endParaRPr lang="es-CO" b="1" dirty="0">
              <a:latin typeface="Calibri "/>
              <a:cs typeface="Times New Roman" panose="02020603050405020304" pitchFamily="18" charset="0"/>
            </a:endParaRPr>
          </a:p>
        </p:txBody>
      </p:sp>
      <p:sp>
        <p:nvSpPr>
          <p:cNvPr id="21" name="20 Rectángulo"/>
          <p:cNvSpPr/>
          <p:nvPr/>
        </p:nvSpPr>
        <p:spPr>
          <a:xfrm>
            <a:off x="539552" y="1340768"/>
            <a:ext cx="8424936"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19</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Interacciones de </a:t>
            </a:r>
            <a:r>
              <a:rPr lang="es-ES" i="1" dirty="0" err="1">
                <a:latin typeface="Calibri" panose="020F0502020204030204" pitchFamily="34" charset="0"/>
              </a:rPr>
              <a:t>bioestimulante</a:t>
            </a:r>
            <a:r>
              <a:rPr lang="es-ES" i="1" dirty="0">
                <a:latin typeface="Calibri" panose="020F0502020204030204" pitchFamily="34" charset="0"/>
              </a:rPr>
              <a:t> por dosis de aplicación, </a:t>
            </a:r>
            <a:r>
              <a:rPr lang="es-ES" i="1" dirty="0" err="1">
                <a:latin typeface="Calibri" panose="020F0502020204030204" pitchFamily="34" charset="0"/>
              </a:rPr>
              <a:t>bioestimulante</a:t>
            </a:r>
            <a:r>
              <a:rPr lang="es-ES" i="1" dirty="0">
                <a:latin typeface="Calibri" panose="020F0502020204030204" pitchFamily="34" charset="0"/>
              </a:rPr>
              <a:t> por frecuencia de aplicación y frecuencia de aplicación por dosis.</a:t>
            </a:r>
            <a:endParaRPr lang="es-CO" i="1" dirty="0">
              <a:latin typeface="Calibri" panose="020F0502020204030204" pitchFamily="34" charset="0"/>
            </a:endParaRPr>
          </a:p>
        </p:txBody>
      </p:sp>
      <p:pic>
        <p:nvPicPr>
          <p:cNvPr id="22" name="21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94775"/>
            <a:ext cx="8424936" cy="2574385"/>
          </a:xfrm>
          <a:prstGeom prst="rect">
            <a:avLst/>
          </a:prstGeom>
          <a:noFill/>
          <a:ln>
            <a:solidFill>
              <a:schemeClr val="bg1">
                <a:lumMod val="85000"/>
              </a:schemeClr>
            </a:solidFill>
          </a:ln>
        </p:spPr>
      </p:pic>
    </p:spTree>
    <p:extLst>
      <p:ext uri="{BB962C8B-B14F-4D97-AF65-F5344CB8AC3E}">
        <p14:creationId xmlns:p14="http://schemas.microsoft.com/office/powerpoint/2010/main" val="1573914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p:cNvPicPr>
            <a:picLocks noChangeAspect="1"/>
          </p:cNvPicPr>
          <p:nvPr/>
        </p:nvPicPr>
        <p:blipFill rotWithShape="1">
          <a:blip r:embed="rId3"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3" name="Imagen 3"/>
          <p:cNvPicPr>
            <a:picLocks noChangeAspect="1"/>
          </p:cNvPicPr>
          <p:nvPr/>
        </p:nvPicPr>
        <p:blipFill rotWithShape="1">
          <a:blip r:embed="rId3"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4" name="13 Rectángulo"/>
          <p:cNvSpPr/>
          <p:nvPr/>
        </p:nvSpPr>
        <p:spPr>
          <a:xfrm>
            <a:off x="0" y="107340"/>
            <a:ext cx="9144000" cy="369332"/>
          </a:xfrm>
          <a:prstGeom prst="rect">
            <a:avLst/>
          </a:prstGeom>
        </p:spPr>
        <p:txBody>
          <a:bodyPr wrap="square">
            <a:spAutoFit/>
          </a:bodyPr>
          <a:lstStyle/>
          <a:p>
            <a:pPr algn="ctr"/>
            <a:r>
              <a:rPr lang="es-ES" b="1" dirty="0" smtClean="0">
                <a:latin typeface="Calibri "/>
                <a:cs typeface="Times New Roman" panose="02020603050405020304" pitchFamily="18" charset="0"/>
              </a:rPr>
              <a:t>Resultados </a:t>
            </a:r>
            <a:r>
              <a:rPr lang="es-ES" b="1" dirty="0">
                <a:latin typeface="Calibri "/>
                <a:cs typeface="Times New Roman" panose="02020603050405020304" pitchFamily="18" charset="0"/>
              </a:rPr>
              <a:t>y</a:t>
            </a:r>
            <a:r>
              <a:rPr lang="es-ES" b="1" dirty="0" smtClean="0">
                <a:latin typeface="Calibri "/>
                <a:cs typeface="Times New Roman" panose="02020603050405020304" pitchFamily="18" charset="0"/>
              </a:rPr>
              <a:t> Discusión </a:t>
            </a:r>
            <a:endParaRPr lang="es-CO" b="1" dirty="0">
              <a:latin typeface="Calibri "/>
              <a:cs typeface="Times New Roman" panose="02020603050405020304" pitchFamily="18" charset="0"/>
            </a:endParaRPr>
          </a:p>
        </p:txBody>
      </p:sp>
      <p:sp>
        <p:nvSpPr>
          <p:cNvPr id="15" name="14 CuadroTexto"/>
          <p:cNvSpPr txBox="1"/>
          <p:nvPr/>
        </p:nvSpPr>
        <p:spPr>
          <a:xfrm>
            <a:off x="0" y="539388"/>
            <a:ext cx="9144000" cy="369332"/>
          </a:xfrm>
          <a:prstGeom prst="rect">
            <a:avLst/>
          </a:prstGeom>
          <a:noFill/>
        </p:spPr>
        <p:txBody>
          <a:bodyPr wrap="square" rtlCol="0">
            <a:spAutoFit/>
          </a:bodyPr>
          <a:lstStyle/>
          <a:p>
            <a:pPr marL="0" lvl="1"/>
            <a:r>
              <a:rPr lang="es-EC" b="1" dirty="0" smtClean="0">
                <a:latin typeface="Calibri "/>
                <a:cs typeface="Times New Roman" panose="02020603050405020304" pitchFamily="18" charset="0"/>
              </a:rPr>
              <a:t>Elaboración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e </a:t>
            </a:r>
            <a:r>
              <a:rPr lang="es-EC" b="1" dirty="0">
                <a:latin typeface="Calibri "/>
                <a:cs typeface="Times New Roman" panose="02020603050405020304" pitchFamily="18" charset="0"/>
              </a:rPr>
              <a:t>U</a:t>
            </a:r>
            <a:r>
              <a:rPr lang="es-EC" b="1" dirty="0" smtClean="0">
                <a:latin typeface="Calibri "/>
                <a:cs typeface="Times New Roman" panose="02020603050405020304" pitchFamily="18" charset="0"/>
              </a:rPr>
              <a:t>n </a:t>
            </a:r>
            <a:r>
              <a:rPr lang="es-EC" b="1" dirty="0">
                <a:latin typeface="Calibri "/>
                <a:cs typeface="Times New Roman" panose="02020603050405020304" pitchFamily="18" charset="0"/>
              </a:rPr>
              <a:t>M</a:t>
            </a:r>
            <a:r>
              <a:rPr lang="es-EC" b="1" dirty="0" smtClean="0">
                <a:latin typeface="Calibri "/>
                <a:cs typeface="Times New Roman" panose="02020603050405020304" pitchFamily="18" charset="0"/>
              </a:rPr>
              <a:t>anual </a:t>
            </a:r>
            <a:r>
              <a:rPr lang="es-EC" b="1" dirty="0">
                <a:latin typeface="Calibri "/>
                <a:cs typeface="Times New Roman" panose="02020603050405020304" pitchFamily="18" charset="0"/>
              </a:rPr>
              <a:t>D</a:t>
            </a:r>
            <a:r>
              <a:rPr lang="es-EC" b="1" dirty="0" smtClean="0">
                <a:latin typeface="Calibri "/>
                <a:cs typeface="Times New Roman" panose="02020603050405020304" pitchFamily="18" charset="0"/>
              </a:rPr>
              <a:t>ivulgativo</a:t>
            </a:r>
            <a:endParaRPr lang="es-CO" b="1" dirty="0">
              <a:latin typeface="Calibri "/>
              <a:cs typeface="Times New Roman" panose="02020603050405020304" pitchFamily="18" charset="0"/>
            </a:endParaRPr>
          </a:p>
        </p:txBody>
      </p:sp>
      <p:sp>
        <p:nvSpPr>
          <p:cNvPr id="16" name="15 Rectángulo"/>
          <p:cNvSpPr/>
          <p:nvPr/>
        </p:nvSpPr>
        <p:spPr>
          <a:xfrm>
            <a:off x="4067944" y="4941168"/>
            <a:ext cx="2902202" cy="1477328"/>
          </a:xfrm>
          <a:prstGeom prst="rect">
            <a:avLst/>
          </a:prstGeom>
        </p:spPr>
        <p:txBody>
          <a:bodyPr wrap="square">
            <a:spAutoFit/>
          </a:bodyPr>
          <a:lstStyle/>
          <a:p>
            <a:r>
              <a:rPr lang="es-ES" dirty="0" smtClean="0">
                <a:latin typeface="Calibri "/>
                <a:cs typeface="Times New Roman" panose="02020603050405020304" pitchFamily="18" charset="0"/>
              </a:rPr>
              <a:t>(</a:t>
            </a:r>
            <a:r>
              <a:rPr lang="es-ES" dirty="0">
                <a:latin typeface="Calibri "/>
                <a:cs typeface="Times New Roman" panose="02020603050405020304" pitchFamily="18" charset="0"/>
              </a:rPr>
              <a:t>Bailey &amp; </a:t>
            </a:r>
            <a:r>
              <a:rPr lang="es-ES" dirty="0" err="1">
                <a:latin typeface="Calibri "/>
                <a:cs typeface="Times New Roman" panose="02020603050405020304" pitchFamily="18" charset="0"/>
              </a:rPr>
              <a:t>Ferrarezi</a:t>
            </a:r>
            <a:r>
              <a:rPr lang="es-ES" dirty="0">
                <a:latin typeface="Calibri "/>
                <a:cs typeface="Times New Roman" panose="02020603050405020304" pitchFamily="18" charset="0"/>
              </a:rPr>
              <a:t>, 2017</a:t>
            </a:r>
            <a:r>
              <a:rPr lang="es-ES" dirty="0" smtClean="0">
                <a:latin typeface="Calibri "/>
                <a:cs typeface="Times New Roman" panose="02020603050405020304" pitchFamily="18" charset="0"/>
              </a:rPr>
              <a:t>)</a:t>
            </a:r>
          </a:p>
          <a:p>
            <a:endParaRPr lang="es-ES" dirty="0" smtClean="0">
              <a:latin typeface="Calibri "/>
              <a:cs typeface="Times New Roman" panose="02020603050405020304" pitchFamily="18" charset="0"/>
            </a:endParaRPr>
          </a:p>
          <a:p>
            <a:r>
              <a:rPr lang="es-ES" dirty="0" smtClean="0">
                <a:latin typeface="Calibri "/>
                <a:cs typeface="Times New Roman" panose="02020603050405020304" pitchFamily="18" charset="0"/>
              </a:rPr>
              <a:t>&lt;&lt;SA: Verduras </a:t>
            </a:r>
            <a:r>
              <a:rPr lang="es-ES" dirty="0">
                <a:latin typeface="Calibri "/>
                <a:cs typeface="Times New Roman" panose="02020603050405020304" pitchFamily="18" charset="0"/>
              </a:rPr>
              <a:t>de hoja (lechuga, albahaca) </a:t>
            </a:r>
            <a:endParaRPr lang="es-ES" dirty="0" smtClean="0">
              <a:latin typeface="Calibri "/>
              <a:cs typeface="Times New Roman" panose="02020603050405020304" pitchFamily="18" charset="0"/>
            </a:endParaRPr>
          </a:p>
          <a:p>
            <a:r>
              <a:rPr lang="es-ES" dirty="0" smtClean="0">
                <a:latin typeface="Calibri "/>
                <a:cs typeface="Times New Roman" panose="02020603050405020304" pitchFamily="18" charset="0"/>
              </a:rPr>
              <a:t>&lt;&lt;Más exitosos</a:t>
            </a:r>
          </a:p>
        </p:txBody>
      </p:sp>
      <p:sp>
        <p:nvSpPr>
          <p:cNvPr id="17" name="16 Rectángulo"/>
          <p:cNvSpPr/>
          <p:nvPr/>
        </p:nvSpPr>
        <p:spPr>
          <a:xfrm>
            <a:off x="52148" y="4869160"/>
            <a:ext cx="4015796" cy="2031325"/>
          </a:xfrm>
          <a:prstGeom prst="rect">
            <a:avLst/>
          </a:prstGeom>
          <a:solidFill>
            <a:schemeClr val="bg1"/>
          </a:solidFill>
        </p:spPr>
        <p:txBody>
          <a:bodyPr wrap="square">
            <a:spAutoFit/>
          </a:bodyPr>
          <a:lstStyle/>
          <a:p>
            <a:pPr algn="just"/>
            <a:r>
              <a:rPr lang="es-ES" dirty="0">
                <a:latin typeface="Calibri "/>
                <a:cs typeface="Times New Roman" panose="02020603050405020304" pitchFamily="18" charset="0"/>
              </a:rPr>
              <a:t>(</a:t>
            </a:r>
            <a:r>
              <a:rPr lang="es-ES" dirty="0" err="1">
                <a:latin typeface="Calibri "/>
                <a:cs typeface="Times New Roman" panose="02020603050405020304" pitchFamily="18" charset="0"/>
              </a:rPr>
              <a:t>Rakocy</a:t>
            </a:r>
            <a:r>
              <a:rPr lang="es-ES" dirty="0">
                <a:latin typeface="Calibri "/>
                <a:cs typeface="Times New Roman" panose="02020603050405020304" pitchFamily="18" charset="0"/>
              </a:rPr>
              <a:t>, 2003</a:t>
            </a:r>
            <a:r>
              <a:rPr lang="es-ES" dirty="0" smtClean="0">
                <a:latin typeface="Calibri "/>
                <a:cs typeface="Times New Roman" panose="02020603050405020304" pitchFamily="18" charset="0"/>
              </a:rPr>
              <a:t>)</a:t>
            </a:r>
          </a:p>
          <a:p>
            <a:pPr algn="just"/>
            <a:r>
              <a:rPr lang="es-ES" dirty="0" smtClean="0">
                <a:latin typeface="Calibri "/>
                <a:cs typeface="Times New Roman" panose="02020603050405020304" pitchFamily="18" charset="0"/>
              </a:rPr>
              <a:t>Especies acuáticas </a:t>
            </a:r>
            <a:r>
              <a:rPr lang="es-ES" dirty="0">
                <a:latin typeface="Calibri "/>
                <a:cs typeface="Times New Roman" panose="02020603050405020304" pitchFamily="18" charset="0"/>
              </a:rPr>
              <a:t>utilizadas en </a:t>
            </a:r>
            <a:r>
              <a:rPr lang="es-ES" dirty="0" smtClean="0">
                <a:latin typeface="Calibri "/>
                <a:cs typeface="Times New Roman" panose="02020603050405020304" pitchFamily="18" charset="0"/>
              </a:rPr>
              <a:t>SA:</a:t>
            </a:r>
          </a:p>
          <a:p>
            <a:pPr algn="just"/>
            <a:r>
              <a:rPr lang="es-ES" dirty="0" smtClean="0">
                <a:latin typeface="Calibri "/>
                <a:cs typeface="Times New Roman" panose="02020603050405020304" pitchFamily="18" charset="0"/>
              </a:rPr>
              <a:t>Tilapia  (</a:t>
            </a:r>
            <a:r>
              <a:rPr lang="es-ES" i="1" dirty="0" err="1" smtClean="0">
                <a:latin typeface="Calibri "/>
                <a:cs typeface="Times New Roman" panose="02020603050405020304" pitchFamily="18" charset="0"/>
              </a:rPr>
              <a:t>Oreochromis</a:t>
            </a:r>
            <a:r>
              <a:rPr lang="es-ES" i="1" dirty="0" smtClean="0">
                <a:latin typeface="Calibri "/>
                <a:cs typeface="Times New Roman" panose="02020603050405020304" pitchFamily="18" charset="0"/>
              </a:rPr>
              <a:t> </a:t>
            </a:r>
            <a:r>
              <a:rPr lang="es-ES" i="1" dirty="0" err="1" smtClean="0">
                <a:latin typeface="Calibri "/>
                <a:cs typeface="Times New Roman" panose="02020603050405020304" pitchFamily="18" charset="0"/>
              </a:rPr>
              <a:t>niloticus</a:t>
            </a:r>
            <a:r>
              <a:rPr lang="es-ES" dirty="0" smtClean="0">
                <a:latin typeface="Calibri "/>
                <a:cs typeface="Times New Roman" panose="02020603050405020304" pitchFamily="18" charset="0"/>
              </a:rPr>
              <a:t>) </a:t>
            </a:r>
            <a:r>
              <a:rPr lang="es-ES" dirty="0">
                <a:latin typeface="Calibri "/>
                <a:cs typeface="Times New Roman" panose="02020603050405020304" pitchFamily="18" charset="0"/>
              </a:rPr>
              <a:t>69% </a:t>
            </a:r>
            <a:endParaRPr lang="es-ES" dirty="0" smtClean="0">
              <a:latin typeface="Calibri "/>
              <a:cs typeface="Times New Roman" panose="02020603050405020304" pitchFamily="18" charset="0"/>
            </a:endParaRPr>
          </a:p>
          <a:p>
            <a:pPr algn="just"/>
            <a:r>
              <a:rPr lang="es-ES" dirty="0" smtClean="0">
                <a:latin typeface="Calibri "/>
                <a:cs typeface="Times New Roman" panose="02020603050405020304" pitchFamily="18" charset="0"/>
              </a:rPr>
              <a:t>Peces </a:t>
            </a:r>
            <a:r>
              <a:rPr lang="es-ES" dirty="0">
                <a:latin typeface="Calibri "/>
                <a:cs typeface="Times New Roman" panose="02020603050405020304" pitchFamily="18" charset="0"/>
              </a:rPr>
              <a:t>ornamentales </a:t>
            </a:r>
            <a:r>
              <a:rPr lang="es-ES" dirty="0" smtClean="0">
                <a:latin typeface="Calibri "/>
                <a:cs typeface="Times New Roman" panose="02020603050405020304" pitchFamily="18" charset="0"/>
              </a:rPr>
              <a:t>43</a:t>
            </a:r>
            <a:r>
              <a:rPr lang="es-ES" dirty="0">
                <a:latin typeface="Calibri "/>
                <a:cs typeface="Times New Roman" panose="02020603050405020304" pitchFamily="18" charset="0"/>
              </a:rPr>
              <a:t>% </a:t>
            </a:r>
            <a:endParaRPr lang="es-ES" dirty="0" smtClean="0">
              <a:latin typeface="Calibri "/>
              <a:cs typeface="Times New Roman" panose="02020603050405020304" pitchFamily="18" charset="0"/>
            </a:endParaRPr>
          </a:p>
          <a:p>
            <a:pPr algn="just"/>
            <a:r>
              <a:rPr lang="es-ES" dirty="0" smtClean="0">
                <a:latin typeface="Calibri "/>
                <a:cs typeface="Times New Roman" panose="02020603050405020304" pitchFamily="18" charset="0"/>
              </a:rPr>
              <a:t>Siluros </a:t>
            </a:r>
            <a:r>
              <a:rPr lang="es-ES" dirty="0">
                <a:latin typeface="Calibri "/>
                <a:cs typeface="Times New Roman" panose="02020603050405020304" pitchFamily="18" charset="0"/>
              </a:rPr>
              <a:t>(pez gato - bagres) 25% </a:t>
            </a:r>
          </a:p>
          <a:p>
            <a:pPr algn="just"/>
            <a:r>
              <a:rPr lang="es-ES" dirty="0" smtClean="0">
                <a:latin typeface="Calibri "/>
                <a:cs typeface="Times New Roman" panose="02020603050405020304" pitchFamily="18" charset="0"/>
              </a:rPr>
              <a:t>Trucha </a:t>
            </a:r>
            <a:r>
              <a:rPr lang="es-ES" dirty="0">
                <a:latin typeface="Calibri "/>
                <a:cs typeface="Times New Roman" panose="02020603050405020304" pitchFamily="18" charset="0"/>
              </a:rPr>
              <a:t>arco </a:t>
            </a:r>
            <a:r>
              <a:rPr lang="es-ES" dirty="0" smtClean="0">
                <a:latin typeface="Calibri "/>
                <a:cs typeface="Times New Roman" panose="02020603050405020304" pitchFamily="18" charset="0"/>
              </a:rPr>
              <a:t>iris</a:t>
            </a:r>
          </a:p>
          <a:p>
            <a:pPr algn="just"/>
            <a:r>
              <a:rPr lang="es-ES" dirty="0" smtClean="0">
                <a:latin typeface="Calibri "/>
                <a:cs typeface="Times New Roman" panose="02020603050405020304" pitchFamily="18" charset="0"/>
              </a:rPr>
              <a:t>Carpa común </a:t>
            </a:r>
          </a:p>
        </p:txBody>
      </p:sp>
      <p:sp>
        <p:nvSpPr>
          <p:cNvPr id="18" name="17 Rectángulo"/>
          <p:cNvSpPr/>
          <p:nvPr/>
        </p:nvSpPr>
        <p:spPr>
          <a:xfrm>
            <a:off x="611561" y="908720"/>
            <a:ext cx="5486400"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20</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Capítulos del manual divulgativo, enunciado en el objetivo específico número tres</a:t>
            </a:r>
            <a:endParaRPr lang="es-CO" dirty="0">
              <a:latin typeface="Calibri" panose="020F0502020204030204" pitchFamily="34" charset="0"/>
            </a:endParaRPr>
          </a:p>
        </p:txBody>
      </p:sp>
      <p:pic>
        <p:nvPicPr>
          <p:cNvPr id="19" name="0 Imagen"/>
          <p:cNvPicPr/>
          <p:nvPr/>
        </p:nvPicPr>
        <p:blipFill>
          <a:blip r:embed="rId4">
            <a:extLst>
              <a:ext uri="{28A0092B-C50C-407E-A947-70E740481C1C}">
                <a14:useLocalDpi xmlns:a14="http://schemas.microsoft.com/office/drawing/2010/main" val="0"/>
              </a:ext>
            </a:extLst>
          </a:blip>
          <a:stretch>
            <a:fillRect/>
          </a:stretch>
        </p:blipFill>
        <p:spPr>
          <a:xfrm>
            <a:off x="611560" y="1811809"/>
            <a:ext cx="5486400" cy="2335530"/>
          </a:xfrm>
          <a:prstGeom prst="rect">
            <a:avLst/>
          </a:prstGeom>
          <a:ln>
            <a:solidFill>
              <a:schemeClr val="bg1">
                <a:lumMod val="85000"/>
              </a:schemeClr>
            </a:solidFill>
          </a:ln>
        </p:spPr>
      </p:pic>
      <p:sp>
        <p:nvSpPr>
          <p:cNvPr id="20" name="19 Rectángulo"/>
          <p:cNvSpPr/>
          <p:nvPr/>
        </p:nvSpPr>
        <p:spPr>
          <a:xfrm>
            <a:off x="6516216" y="807607"/>
            <a:ext cx="2160240" cy="923330"/>
          </a:xfrm>
          <a:prstGeom prst="rect">
            <a:avLst/>
          </a:prstGeom>
        </p:spPr>
        <p:txBody>
          <a:bodyPr wrap="square">
            <a:spAutoFit/>
          </a:bodyPr>
          <a:lstStyle/>
          <a:p>
            <a:r>
              <a:rPr lang="es-ES" b="1" dirty="0">
                <a:latin typeface="Calibri" panose="020F0502020204030204" pitchFamily="34" charset="0"/>
              </a:rPr>
              <a:t>Figura </a:t>
            </a:r>
            <a:r>
              <a:rPr lang="es-ES" b="1" dirty="0" smtClean="0">
                <a:latin typeface="Calibri" panose="020F0502020204030204" pitchFamily="34" charset="0"/>
              </a:rPr>
              <a:t>21</a:t>
            </a:r>
            <a:r>
              <a:rPr lang="es-ES" b="1" dirty="0">
                <a:latin typeface="Calibri" panose="020F0502020204030204" pitchFamily="34" charset="0"/>
              </a:rPr>
              <a:t/>
            </a:r>
            <a:br>
              <a:rPr lang="es-ES" b="1" dirty="0">
                <a:latin typeface="Calibri" panose="020F0502020204030204" pitchFamily="34" charset="0"/>
              </a:rPr>
            </a:br>
            <a:r>
              <a:rPr lang="es-ES" i="1" dirty="0">
                <a:latin typeface="Calibri" panose="020F0502020204030204" pitchFamily="34" charset="0"/>
              </a:rPr>
              <a:t>Portada del manual divulgativo.</a:t>
            </a:r>
            <a:endParaRPr lang="es-CO" i="1" dirty="0">
              <a:latin typeface="Calibri" panose="020F0502020204030204" pitchFamily="34" charset="0"/>
            </a:endParaRPr>
          </a:p>
        </p:txBody>
      </p:sp>
      <p:pic>
        <p:nvPicPr>
          <p:cNvPr id="21" name="0 Imagen"/>
          <p:cNvPicPr/>
          <p:nvPr/>
        </p:nvPicPr>
        <p:blipFill>
          <a:blip r:embed="rId5">
            <a:extLst>
              <a:ext uri="{28A0092B-C50C-407E-A947-70E740481C1C}">
                <a14:useLocalDpi xmlns:a14="http://schemas.microsoft.com/office/drawing/2010/main" val="0"/>
              </a:ext>
            </a:extLst>
          </a:blip>
          <a:stretch>
            <a:fillRect/>
          </a:stretch>
        </p:blipFill>
        <p:spPr>
          <a:xfrm>
            <a:off x="6516216" y="1706056"/>
            <a:ext cx="2160240" cy="2803063"/>
          </a:xfrm>
          <a:prstGeom prst="rect">
            <a:avLst/>
          </a:prstGeom>
        </p:spPr>
      </p:pic>
      <p:sp>
        <p:nvSpPr>
          <p:cNvPr id="22" name="21 Rectángulo"/>
          <p:cNvSpPr/>
          <p:nvPr/>
        </p:nvSpPr>
        <p:spPr>
          <a:xfrm>
            <a:off x="6516216" y="4509119"/>
            <a:ext cx="2160240" cy="230832"/>
          </a:xfrm>
          <a:prstGeom prst="rect">
            <a:avLst/>
          </a:prstGeom>
        </p:spPr>
        <p:txBody>
          <a:bodyPr wrap="square">
            <a:spAutoFit/>
          </a:bodyPr>
          <a:lstStyle/>
          <a:p>
            <a:r>
              <a:rPr lang="es-ES" sz="900" dirty="0" smtClean="0"/>
              <a:t>El manual consta de 56 páginas</a:t>
            </a:r>
            <a:r>
              <a:rPr lang="es-ES" sz="900" i="1" dirty="0" smtClean="0"/>
              <a:t>.</a:t>
            </a:r>
            <a:endParaRPr lang="es-CO" sz="900" i="1" dirty="0"/>
          </a:p>
        </p:txBody>
      </p:sp>
      <p:sp>
        <p:nvSpPr>
          <p:cNvPr id="23" name="22 Rectángulo"/>
          <p:cNvSpPr/>
          <p:nvPr/>
        </p:nvSpPr>
        <p:spPr>
          <a:xfrm>
            <a:off x="6876256" y="4953942"/>
            <a:ext cx="2267744" cy="923330"/>
          </a:xfrm>
          <a:prstGeom prst="rect">
            <a:avLst/>
          </a:prstGeom>
        </p:spPr>
        <p:txBody>
          <a:bodyPr wrap="square">
            <a:spAutoFit/>
          </a:bodyPr>
          <a:lstStyle/>
          <a:p>
            <a:r>
              <a:rPr lang="es-ES" dirty="0">
                <a:latin typeface="Calibri "/>
                <a:cs typeface="Times New Roman" panose="02020603050405020304" pitchFamily="18" charset="0"/>
              </a:rPr>
              <a:t>(</a:t>
            </a:r>
            <a:r>
              <a:rPr lang="es-ES" dirty="0" err="1">
                <a:latin typeface="Calibri "/>
                <a:cs typeface="Times New Roman" panose="02020603050405020304" pitchFamily="18" charset="0"/>
              </a:rPr>
              <a:t>Rakocy</a:t>
            </a:r>
            <a:r>
              <a:rPr lang="es-ES" dirty="0">
                <a:latin typeface="Calibri "/>
                <a:cs typeface="Times New Roman" panose="02020603050405020304" pitchFamily="18" charset="0"/>
              </a:rPr>
              <a:t>, 2003</a:t>
            </a:r>
            <a:r>
              <a:rPr lang="es-ES" dirty="0" smtClean="0">
                <a:latin typeface="Calibri "/>
                <a:cs typeface="Times New Roman" panose="02020603050405020304" pitchFamily="18" charset="0"/>
              </a:rPr>
              <a:t>)</a:t>
            </a:r>
          </a:p>
          <a:p>
            <a:endParaRPr lang="es-ES" dirty="0">
              <a:latin typeface="Calibri "/>
              <a:cs typeface="Times New Roman" panose="02020603050405020304" pitchFamily="18" charset="0"/>
            </a:endParaRPr>
          </a:p>
          <a:p>
            <a:r>
              <a:rPr lang="es-ES" dirty="0">
                <a:latin typeface="Calibri "/>
                <a:cs typeface="Times New Roman" panose="02020603050405020304" pitchFamily="18" charset="0"/>
              </a:rPr>
              <a:t>&lt;&lt;Cultivos </a:t>
            </a:r>
            <a:r>
              <a:rPr lang="es-ES" dirty="0" smtClean="0">
                <a:latin typeface="Calibri "/>
                <a:cs typeface="Times New Roman" panose="02020603050405020304" pitchFamily="18" charset="0"/>
              </a:rPr>
              <a:t>frutícolas </a:t>
            </a:r>
            <a:endParaRPr lang="es-ES" dirty="0">
              <a:latin typeface="Calibri "/>
              <a:cs typeface="Times New Roman" panose="02020603050405020304" pitchFamily="18" charset="0"/>
            </a:endParaRPr>
          </a:p>
        </p:txBody>
      </p:sp>
      <p:sp>
        <p:nvSpPr>
          <p:cNvPr id="2" name="1 Rectángulo"/>
          <p:cNvSpPr/>
          <p:nvPr/>
        </p:nvSpPr>
        <p:spPr>
          <a:xfrm>
            <a:off x="562500" y="4098558"/>
            <a:ext cx="5535460" cy="338554"/>
          </a:xfrm>
          <a:prstGeom prst="rect">
            <a:avLst/>
          </a:prstGeom>
        </p:spPr>
        <p:txBody>
          <a:bodyPr wrap="square">
            <a:spAutoFit/>
          </a:bodyPr>
          <a:lstStyle/>
          <a:p>
            <a:r>
              <a:rPr lang="es-CO" sz="1600" dirty="0">
                <a:latin typeface="Calibri" panose="020F0502020204030204" pitchFamily="34" charset="0"/>
              </a:rPr>
              <a:t>https://sites.google.com/site/acuaculturajuanortiz/manuales</a:t>
            </a:r>
          </a:p>
        </p:txBody>
      </p:sp>
    </p:spTree>
    <p:extLst>
      <p:ext uri="{BB962C8B-B14F-4D97-AF65-F5344CB8AC3E}">
        <p14:creationId xmlns:p14="http://schemas.microsoft.com/office/powerpoint/2010/main" val="2123312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7"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0" name="9 CuadroTexto"/>
          <p:cNvSpPr txBox="1"/>
          <p:nvPr/>
        </p:nvSpPr>
        <p:spPr>
          <a:xfrm>
            <a:off x="0" y="44624"/>
            <a:ext cx="9144000" cy="369332"/>
          </a:xfrm>
          <a:prstGeom prst="rect">
            <a:avLst/>
          </a:prstGeom>
          <a:noFill/>
        </p:spPr>
        <p:txBody>
          <a:bodyPr wrap="square" rtlCol="0">
            <a:spAutoFit/>
          </a:bodyPr>
          <a:lstStyle/>
          <a:p>
            <a:pPr algn="ctr"/>
            <a:r>
              <a:rPr lang="es-CO" b="1" dirty="0" smtClean="0">
                <a:latin typeface="Calibri "/>
                <a:cs typeface="Times New Roman" panose="02020603050405020304" pitchFamily="18" charset="0"/>
              </a:rPr>
              <a:t>Conclusiones y Recomendaciones</a:t>
            </a:r>
            <a:endParaRPr lang="es-CO" b="1" dirty="0">
              <a:latin typeface="Calibri "/>
              <a:cs typeface="Times New Roman" panose="02020603050405020304" pitchFamily="18" charset="0"/>
            </a:endParaRPr>
          </a:p>
        </p:txBody>
      </p:sp>
      <p:sp>
        <p:nvSpPr>
          <p:cNvPr id="11" name="10 Rectángulo"/>
          <p:cNvSpPr/>
          <p:nvPr/>
        </p:nvSpPr>
        <p:spPr>
          <a:xfrm>
            <a:off x="395536" y="692696"/>
            <a:ext cx="8712968" cy="6186309"/>
          </a:xfrm>
          <a:prstGeom prst="rect">
            <a:avLst/>
          </a:prstGeom>
        </p:spPr>
        <p:txBody>
          <a:bodyPr wrap="square">
            <a:spAutoFit/>
          </a:bodyPr>
          <a:lstStyle/>
          <a:p>
            <a:pPr marL="285750" lvl="0" indent="-285750">
              <a:buFont typeface="Arial" panose="020B0604020202020204" pitchFamily="34" charset="0"/>
              <a:buChar char="•"/>
            </a:pPr>
            <a:r>
              <a:rPr lang="es-ES" dirty="0">
                <a:latin typeface="Calibri" panose="020F0502020204030204" pitchFamily="34" charset="0"/>
              </a:rPr>
              <a:t>La disponibilidad de nutrientes minerales en el sistema acuapónico </a:t>
            </a:r>
            <a:r>
              <a:rPr lang="es-ES" dirty="0" err="1">
                <a:latin typeface="Calibri" panose="020F0502020204030204" pitchFamily="34" charset="0"/>
              </a:rPr>
              <a:t>semi</a:t>
            </a:r>
            <a:r>
              <a:rPr lang="es-ES" dirty="0">
                <a:latin typeface="Calibri" panose="020F0502020204030204" pitchFamily="34" charset="0"/>
              </a:rPr>
              <a:t>-cerrado fue de 0,68 mg.L¯¹ en nitratos, en potasio fue de 12,06 mg.L¯¹, en magnesio fue de 9,95 mg.L¯¹ y en fosfatos fue de 0,52 mg.L¯¹; cantidades que no fueron suficientes para satisfacer los requerimientos nutrimentales de las plantas. </a:t>
            </a:r>
          </a:p>
          <a:p>
            <a:pPr lvl="0"/>
            <a:endParaRPr lang="es-ES" dirty="0" smtClean="0">
              <a:latin typeface="Calibri" panose="020F0502020204030204" pitchFamily="34" charset="0"/>
            </a:endParaRPr>
          </a:p>
          <a:p>
            <a:pPr marL="285750" lvl="0" indent="-285750">
              <a:buFont typeface="Arial" panose="020B0604020202020204" pitchFamily="34" charset="0"/>
              <a:buChar char="•"/>
            </a:pPr>
            <a:r>
              <a:rPr lang="es-EC" dirty="0" smtClean="0"/>
              <a:t>El </a:t>
            </a:r>
            <a:r>
              <a:rPr lang="es-EC" dirty="0"/>
              <a:t>tratamiento T4 (Chlorella </a:t>
            </a:r>
            <a:r>
              <a:rPr lang="es-EC" dirty="0" err="1"/>
              <a:t>sp</a:t>
            </a:r>
            <a:r>
              <a:rPr lang="es-EC" dirty="0"/>
              <a:t>. B₃ al 75% cada 10 días), alcanzó un mejor desempeño en las variables largo de raíz, número de hojas, número de flores y relación hoja flor (RHFL); en cambio el tratamiento T11 (fertilizante inorgánico al 75% cada 5 días) fue mejor para las variables concentración de clorofila y relación hoja fruto (RHFR); mientras que el tratamiento T5 (humus líquido al 100% cada 5 días) se destacó en la variable altura de planta.</a:t>
            </a:r>
            <a:endParaRPr lang="es-CO" dirty="0"/>
          </a:p>
          <a:p>
            <a:pPr lvl="0"/>
            <a:endParaRPr lang="es-ES" dirty="0" smtClean="0">
              <a:latin typeface="Calibri" panose="020F0502020204030204" pitchFamily="34" charset="0"/>
            </a:endParaRPr>
          </a:p>
          <a:p>
            <a:pPr marL="285750" lvl="0" indent="-285750">
              <a:buFont typeface="Arial" panose="020B0604020202020204" pitchFamily="34" charset="0"/>
              <a:buChar char="•"/>
            </a:pPr>
            <a:r>
              <a:rPr lang="es-ES" dirty="0" smtClean="0">
                <a:latin typeface="Calibri" panose="020F0502020204030204" pitchFamily="34" charset="0"/>
              </a:rPr>
              <a:t>Los </a:t>
            </a:r>
            <a:r>
              <a:rPr lang="es-ES" dirty="0">
                <a:latin typeface="Calibri" panose="020F0502020204030204" pitchFamily="34" charset="0"/>
              </a:rPr>
              <a:t>tratamientos que presentaron mejor productividad de pepinillo </a:t>
            </a:r>
            <a:r>
              <a:rPr lang="es-ES" dirty="0" smtClean="0">
                <a:latin typeface="Calibri" panose="020F0502020204030204" pitchFamily="34" charset="0"/>
              </a:rPr>
              <a:t>fueron: </a:t>
            </a:r>
            <a:r>
              <a:rPr lang="es-ES" dirty="0">
                <a:latin typeface="Calibri" panose="020F0502020204030204" pitchFamily="34" charset="0"/>
              </a:rPr>
              <a:t>con el fertilizante inorgánico </a:t>
            </a:r>
            <a:r>
              <a:rPr lang="es-ES" dirty="0" smtClean="0">
                <a:latin typeface="Calibri" panose="020F0502020204030204" pitchFamily="34" charset="0"/>
              </a:rPr>
              <a:t>el </a:t>
            </a:r>
            <a:r>
              <a:rPr lang="es-ES" dirty="0">
                <a:latin typeface="Calibri" panose="020F0502020204030204" pitchFamily="34" charset="0"/>
              </a:rPr>
              <a:t>T11 (al 75% cada 5 días) con 308,36 g/m², con </a:t>
            </a:r>
            <a:r>
              <a:rPr lang="es-ES" i="1" dirty="0">
                <a:latin typeface="Calibri" panose="020F0502020204030204" pitchFamily="34" charset="0"/>
              </a:rPr>
              <a:t>Chlorella </a:t>
            </a:r>
            <a:r>
              <a:rPr lang="es-ES" dirty="0">
                <a:latin typeface="Calibri" panose="020F0502020204030204" pitchFamily="34" charset="0"/>
              </a:rPr>
              <a:t>B</a:t>
            </a:r>
            <a:r>
              <a:rPr lang="es-ES" baseline="-25000" dirty="0">
                <a:latin typeface="Calibri" panose="020F0502020204030204" pitchFamily="34" charset="0"/>
              </a:rPr>
              <a:t>3 </a:t>
            </a:r>
            <a:r>
              <a:rPr lang="es-ES" dirty="0">
                <a:latin typeface="Calibri" panose="020F0502020204030204" pitchFamily="34" charset="0"/>
              </a:rPr>
              <a:t>el T2 (al 100 % cada 10 días) con 140,80 g/m² y con humus líquido el T8 (al 100% cada 5 días) con 192,28 g/m²</a:t>
            </a:r>
            <a:r>
              <a:rPr lang="es-ES" dirty="0" smtClean="0">
                <a:latin typeface="Calibri" panose="020F0502020204030204" pitchFamily="34" charset="0"/>
              </a:rPr>
              <a:t>.</a:t>
            </a:r>
          </a:p>
          <a:p>
            <a:pPr lvl="0"/>
            <a:endParaRPr lang="es-ES" dirty="0" smtClean="0">
              <a:latin typeface="Calibri" panose="020F0502020204030204" pitchFamily="34" charset="0"/>
            </a:endParaRPr>
          </a:p>
          <a:p>
            <a:pPr marL="285750" lvl="0" indent="-285750">
              <a:buFont typeface="Arial" panose="020B0604020202020204" pitchFamily="34" charset="0"/>
              <a:buChar char="•"/>
            </a:pPr>
            <a:r>
              <a:rPr lang="es-ES" dirty="0" smtClean="0">
                <a:latin typeface="Calibri" panose="020F0502020204030204" pitchFamily="34" charset="0"/>
              </a:rPr>
              <a:t>En </a:t>
            </a:r>
            <a:r>
              <a:rPr lang="es-ES" dirty="0">
                <a:latin typeface="Calibri" panose="020F0502020204030204" pitchFamily="34" charset="0"/>
              </a:rPr>
              <a:t>el manual divulgativo se recopiló las experiencias y recomendaciones del estudio, se realizó un análisis de ingresos con la mejor productividad que fue el tratamiento 11 (fertilizante inorgánico al 75% cada 5 días); además se compartió información de otros estudios similares a fin de facilitar la implementación de este tipo de sistemas por parte de los productores.</a:t>
            </a:r>
            <a:endParaRPr lang="es-CO" dirty="0">
              <a:latin typeface="Calibri" panose="020F0502020204030204" pitchFamily="34" charset="0"/>
            </a:endParaRPr>
          </a:p>
        </p:txBody>
      </p:sp>
      <p:sp>
        <p:nvSpPr>
          <p:cNvPr id="12" name="11 CuadroTexto"/>
          <p:cNvSpPr txBox="1"/>
          <p:nvPr/>
        </p:nvSpPr>
        <p:spPr>
          <a:xfrm>
            <a:off x="0" y="395372"/>
            <a:ext cx="9107488" cy="369332"/>
          </a:xfrm>
          <a:prstGeom prst="rect">
            <a:avLst/>
          </a:prstGeom>
          <a:noFill/>
        </p:spPr>
        <p:txBody>
          <a:bodyPr wrap="square" rtlCol="0">
            <a:spAutoFit/>
          </a:bodyPr>
          <a:lstStyle/>
          <a:p>
            <a:r>
              <a:rPr lang="es-CO" b="1" dirty="0" smtClean="0">
                <a:latin typeface="Calibri "/>
                <a:cs typeface="Times New Roman" panose="02020603050405020304" pitchFamily="18" charset="0"/>
              </a:rPr>
              <a:t>Conclusiones</a:t>
            </a:r>
            <a:endParaRPr lang="es-CO" b="1" dirty="0">
              <a:latin typeface="Calibri "/>
              <a:cs typeface="Times New Roman" panose="02020603050405020304" pitchFamily="18" charset="0"/>
            </a:endParaRPr>
          </a:p>
        </p:txBody>
      </p:sp>
    </p:spTree>
    <p:extLst>
      <p:ext uri="{BB962C8B-B14F-4D97-AF65-F5344CB8AC3E}">
        <p14:creationId xmlns:p14="http://schemas.microsoft.com/office/powerpoint/2010/main" val="601361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16"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19" name="18 CuadroTexto"/>
          <p:cNvSpPr txBox="1"/>
          <p:nvPr/>
        </p:nvSpPr>
        <p:spPr>
          <a:xfrm>
            <a:off x="0" y="44624"/>
            <a:ext cx="9144000" cy="369332"/>
          </a:xfrm>
          <a:prstGeom prst="rect">
            <a:avLst/>
          </a:prstGeom>
          <a:noFill/>
        </p:spPr>
        <p:txBody>
          <a:bodyPr wrap="square" rtlCol="0">
            <a:spAutoFit/>
          </a:bodyPr>
          <a:lstStyle/>
          <a:p>
            <a:pPr algn="ctr"/>
            <a:r>
              <a:rPr lang="es-CO" b="1" dirty="0" smtClean="0">
                <a:latin typeface="Calibri "/>
                <a:cs typeface="Times New Roman" panose="02020603050405020304" pitchFamily="18" charset="0"/>
              </a:rPr>
              <a:t>Conclusiones y Recomendaciones</a:t>
            </a:r>
            <a:endParaRPr lang="es-CO" b="1" dirty="0">
              <a:latin typeface="Calibri "/>
              <a:cs typeface="Times New Roman" panose="02020603050405020304" pitchFamily="18" charset="0"/>
            </a:endParaRPr>
          </a:p>
        </p:txBody>
      </p:sp>
      <p:sp>
        <p:nvSpPr>
          <p:cNvPr id="20" name="9 CuadroTexto"/>
          <p:cNvSpPr txBox="1"/>
          <p:nvPr/>
        </p:nvSpPr>
        <p:spPr>
          <a:xfrm>
            <a:off x="0" y="387821"/>
            <a:ext cx="9144000" cy="369332"/>
          </a:xfrm>
          <a:prstGeom prst="rect">
            <a:avLst/>
          </a:prstGeom>
          <a:noFill/>
        </p:spPr>
        <p:txBody>
          <a:bodyPr wrap="square" rtlCol="0">
            <a:spAutoFit/>
          </a:bodyPr>
          <a:lstStyle/>
          <a:p>
            <a:r>
              <a:rPr lang="es-CO" b="1" dirty="0" smtClean="0">
                <a:latin typeface="Calibri "/>
                <a:cs typeface="Times New Roman" panose="02020603050405020304" pitchFamily="18" charset="0"/>
              </a:rPr>
              <a:t>Recomendaciones</a:t>
            </a:r>
            <a:endParaRPr lang="es-CO" b="1" dirty="0">
              <a:latin typeface="Calibri "/>
              <a:cs typeface="Times New Roman" panose="02020603050405020304" pitchFamily="18" charset="0"/>
            </a:endParaRPr>
          </a:p>
        </p:txBody>
      </p:sp>
      <p:sp>
        <p:nvSpPr>
          <p:cNvPr id="21" name="20 Rectángulo"/>
          <p:cNvSpPr/>
          <p:nvPr/>
        </p:nvSpPr>
        <p:spPr>
          <a:xfrm>
            <a:off x="755576" y="760050"/>
            <a:ext cx="8400900" cy="5909310"/>
          </a:xfrm>
          <a:prstGeom prst="rect">
            <a:avLst/>
          </a:prstGeom>
        </p:spPr>
        <p:txBody>
          <a:bodyPr wrap="square">
            <a:spAutoFit/>
          </a:bodyPr>
          <a:lstStyle/>
          <a:p>
            <a:pPr marL="285750" lvl="0" indent="-285750">
              <a:buFont typeface="Arial" panose="020B0604020202020204" pitchFamily="34" charset="0"/>
              <a:buChar char="•"/>
            </a:pPr>
            <a:r>
              <a:rPr lang="es-ES" dirty="0"/>
              <a:t>Se recomienda realizar un sistema acuapónico completamente cerrado con la finalidad de garantizar una correcta disponibilidad de nutrientes a fin de abastecer los requerimientos nutrimentales de las </a:t>
            </a:r>
            <a:r>
              <a:rPr lang="es-ES" dirty="0" smtClean="0"/>
              <a:t>plantas.</a:t>
            </a:r>
          </a:p>
          <a:p>
            <a:pPr lvl="0"/>
            <a:endParaRPr lang="es-ES" dirty="0" smtClean="0"/>
          </a:p>
          <a:p>
            <a:pPr marL="285750" lvl="0" indent="-285750">
              <a:buFont typeface="Arial" panose="020B0604020202020204" pitchFamily="34" charset="0"/>
              <a:buChar char="•"/>
            </a:pPr>
            <a:r>
              <a:rPr lang="es-ES" dirty="0" smtClean="0"/>
              <a:t>Se </a:t>
            </a:r>
            <a:r>
              <a:rPr lang="es-ES" dirty="0"/>
              <a:t>debería fomentar la implementación de este tipo de sistemas en lugares de producción acuícola de poca extensión y con limitada cantidad de agua, obteniendo dos tipos de producciones incrementando los ingresos de los pequeños </a:t>
            </a:r>
            <a:r>
              <a:rPr lang="es-ES" dirty="0" smtClean="0"/>
              <a:t>productores.</a:t>
            </a:r>
          </a:p>
          <a:p>
            <a:pPr lvl="0"/>
            <a:endParaRPr lang="es-CO" dirty="0"/>
          </a:p>
          <a:p>
            <a:pPr marL="285750" lvl="0" indent="-285750">
              <a:buFont typeface="Arial" panose="020B0604020202020204" pitchFamily="34" charset="0"/>
              <a:buChar char="•"/>
            </a:pPr>
            <a:r>
              <a:rPr lang="es-ES" dirty="0" smtClean="0"/>
              <a:t>Para </a:t>
            </a:r>
            <a:r>
              <a:rPr lang="es-ES" dirty="0"/>
              <a:t>la instalación del sistema se debe considerar los parámetros ambientales ya que de ellos dependerá la selección del tipo de cultivo acuícola y vegetal a fin de conseguir una producción eficiente y de </a:t>
            </a:r>
            <a:r>
              <a:rPr lang="es-ES" dirty="0" smtClean="0"/>
              <a:t>calidad.</a:t>
            </a:r>
          </a:p>
          <a:p>
            <a:pPr lvl="0"/>
            <a:endParaRPr lang="es-ES" dirty="0" smtClean="0"/>
          </a:p>
          <a:p>
            <a:pPr marL="285750" lvl="0" indent="-285750">
              <a:buFont typeface="Arial" panose="020B0604020202020204" pitchFamily="34" charset="0"/>
              <a:buChar char="•"/>
            </a:pPr>
            <a:r>
              <a:rPr lang="es-ES" dirty="0" smtClean="0"/>
              <a:t>Debido </a:t>
            </a:r>
            <a:r>
              <a:rPr lang="es-ES" dirty="0"/>
              <a:t>a que en el estudio realizado se obtuvo una mejor altura al aplicar humus líquido cada cinco días, es recomendable aplicarlo vía foliar durante la etapa de crecimiento, luego se debe aplicar la formulación de </a:t>
            </a:r>
            <a:r>
              <a:rPr lang="es-ES" i="1" dirty="0"/>
              <a:t>Chlorella</a:t>
            </a:r>
            <a:r>
              <a:rPr lang="es-ES" dirty="0"/>
              <a:t> </a:t>
            </a:r>
            <a:r>
              <a:rPr lang="es-ES" dirty="0" err="1"/>
              <a:t>sp</a:t>
            </a:r>
            <a:r>
              <a:rPr lang="es-ES" dirty="0"/>
              <a:t>. B₃ para que exista una mayor cantidad de flores, finalmente aplicar fertilizante inorgánico para que cuaje una mayor cantidad de </a:t>
            </a:r>
            <a:r>
              <a:rPr lang="es-ES" dirty="0" smtClean="0"/>
              <a:t>frutos.</a:t>
            </a:r>
          </a:p>
          <a:p>
            <a:pPr lvl="0"/>
            <a:endParaRPr lang="es-ES" dirty="0" smtClean="0"/>
          </a:p>
          <a:p>
            <a:pPr marL="285750" lvl="0" indent="-285750">
              <a:buFont typeface="Arial" panose="020B0604020202020204" pitchFamily="34" charset="0"/>
              <a:buChar char="•"/>
            </a:pPr>
            <a:r>
              <a:rPr lang="es-ES" dirty="0" smtClean="0"/>
              <a:t>Se </a:t>
            </a:r>
            <a:r>
              <a:rPr lang="es-ES" dirty="0"/>
              <a:t>puede utilizar el fertilizante inorgánico al 75 % de la dosis indicada por el fabricante con una frecuencia de aplicación de cada 5 días,  para obtener un mejor peso del fruto.  </a:t>
            </a:r>
            <a:endParaRPr lang="es-CO" dirty="0"/>
          </a:p>
        </p:txBody>
      </p:sp>
    </p:spTree>
    <p:extLst>
      <p:ext uri="{BB962C8B-B14F-4D97-AF65-F5344CB8AC3E}">
        <p14:creationId xmlns:p14="http://schemas.microsoft.com/office/powerpoint/2010/main" val="871011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922"/>
            <a:ext cx="9144000" cy="6848078"/>
          </a:xfrm>
          <a:prstGeom prst="rect">
            <a:avLst/>
          </a:prstGeom>
        </p:spPr>
      </p:pic>
      <p:pic>
        <p:nvPicPr>
          <p:cNvPr id="3" name="Picture 2" descr="Gracias, de corazón - Spanish Bow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276872"/>
            <a:ext cx="4942856" cy="21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
            <a:ext cx="1475656"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63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3"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pic>
        <p:nvPicPr>
          <p:cNvPr id="4" name="Picture 2" descr="Qué es la Acuapónia? – Yici Floristería – Regalos, Romance y Flor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340" r="61"/>
          <a:stretch/>
        </p:blipFill>
        <p:spPr bwMode="auto">
          <a:xfrm>
            <a:off x="467544" y="882298"/>
            <a:ext cx="4355585" cy="377083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0" y="244572"/>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i="1" dirty="0" smtClean="0">
                <a:latin typeface="Calibri "/>
                <a:cs typeface="Times New Roman" panose="02020603050405020304" pitchFamily="18" charset="0"/>
              </a:rPr>
              <a:t>Acuaponía</a:t>
            </a:r>
            <a:endParaRPr lang="es-ES" sz="1800" b="1" i="1" dirty="0">
              <a:latin typeface="Calibri "/>
              <a:cs typeface="Times New Roman" panose="02020603050405020304" pitchFamily="18" charset="0"/>
            </a:endParaRPr>
          </a:p>
        </p:txBody>
      </p:sp>
      <p:sp>
        <p:nvSpPr>
          <p:cNvPr id="6" name="CuadroTexto 3"/>
          <p:cNvSpPr txBox="1"/>
          <p:nvPr/>
        </p:nvSpPr>
        <p:spPr>
          <a:xfrm>
            <a:off x="539552" y="4561383"/>
            <a:ext cx="1152128" cy="307777"/>
          </a:xfrm>
          <a:prstGeom prst="rect">
            <a:avLst/>
          </a:prstGeom>
          <a:noFill/>
        </p:spPr>
        <p:txBody>
          <a:bodyPr wrap="square" rtlCol="0">
            <a:spAutoFit/>
          </a:bodyPr>
          <a:lstStyle/>
          <a:p>
            <a:r>
              <a:rPr lang="es-ES" sz="1400" dirty="0">
                <a:latin typeface="Calibri "/>
                <a:cs typeface="Times New Roman" panose="02020603050405020304" pitchFamily="18" charset="0"/>
              </a:rPr>
              <a:t>(FAO, </a:t>
            </a:r>
            <a:r>
              <a:rPr lang="es-ES" sz="1400" dirty="0" smtClean="0">
                <a:latin typeface="Calibri "/>
                <a:cs typeface="Times New Roman" panose="02020603050405020304" pitchFamily="18" charset="0"/>
              </a:rPr>
              <a:t>2014)</a:t>
            </a:r>
            <a:endParaRPr lang="es-ES" sz="1400" dirty="0">
              <a:latin typeface="Calibri "/>
              <a:cs typeface="Times New Roman" panose="02020603050405020304" pitchFamily="18" charset="0"/>
            </a:endParaRPr>
          </a:p>
        </p:txBody>
      </p:sp>
      <p:pic>
        <p:nvPicPr>
          <p:cNvPr id="7" name="Picture 4" descr="FAO Colombia on Twitter: &quot;#Recomendado Informe #UNFAO Estado ..."/>
          <p:cNvPicPr>
            <a:picLocks noChangeAspect="1" noChangeArrowheads="1"/>
          </p:cNvPicPr>
          <p:nvPr/>
        </p:nvPicPr>
        <p:blipFill rotWithShape="1">
          <a:blip r:embed="rId4">
            <a:extLst>
              <a:ext uri="{28A0092B-C50C-407E-A947-70E740481C1C}">
                <a14:useLocalDpi xmlns:a14="http://schemas.microsoft.com/office/drawing/2010/main" val="0"/>
              </a:ext>
            </a:extLst>
          </a:blip>
          <a:srcRect t="6123" r="888"/>
          <a:stretch/>
        </p:blipFill>
        <p:spPr bwMode="auto">
          <a:xfrm>
            <a:off x="4814624" y="3009874"/>
            <a:ext cx="4309806" cy="295232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5"/>
          <p:cNvSpPr txBox="1"/>
          <p:nvPr/>
        </p:nvSpPr>
        <p:spPr>
          <a:xfrm>
            <a:off x="4819681" y="6217567"/>
            <a:ext cx="1368151" cy="307777"/>
          </a:xfrm>
          <a:prstGeom prst="rect">
            <a:avLst/>
          </a:prstGeom>
          <a:noFill/>
        </p:spPr>
        <p:txBody>
          <a:bodyPr wrap="square" rtlCol="0">
            <a:spAutoFit/>
          </a:bodyPr>
          <a:lstStyle/>
          <a:p>
            <a:r>
              <a:rPr lang="es-ES" sz="1400" dirty="0" smtClean="0">
                <a:latin typeface="Calibri "/>
                <a:cs typeface="Times New Roman" panose="02020603050405020304" pitchFamily="18" charset="0"/>
              </a:rPr>
              <a:t>(FAO</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2016)</a:t>
            </a:r>
            <a:endParaRPr lang="es-ES" sz="1400" dirty="0">
              <a:latin typeface="Calibri "/>
              <a:cs typeface="Times New Roman" panose="02020603050405020304" pitchFamily="18" charset="0"/>
            </a:endParaRPr>
          </a:p>
        </p:txBody>
      </p:sp>
    </p:spTree>
    <p:extLst>
      <p:ext uri="{BB962C8B-B14F-4D97-AF65-F5344CB8AC3E}">
        <p14:creationId xmlns:p14="http://schemas.microsoft.com/office/powerpoint/2010/main" val="200700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3"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4" name="Título 1"/>
          <p:cNvSpPr txBox="1">
            <a:spLocks/>
          </p:cNvSpPr>
          <p:nvPr/>
        </p:nvSpPr>
        <p:spPr>
          <a:xfrm>
            <a:off x="0" y="7450"/>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Objetivos</a:t>
            </a:r>
            <a:endParaRPr lang="es-ES" sz="1800" b="1" dirty="0">
              <a:latin typeface="Calibri "/>
              <a:cs typeface="Times New Roman" panose="02020603050405020304" pitchFamily="18" charset="0"/>
            </a:endParaRPr>
          </a:p>
        </p:txBody>
      </p:sp>
      <p:sp>
        <p:nvSpPr>
          <p:cNvPr id="5" name="Título 1"/>
          <p:cNvSpPr txBox="1">
            <a:spLocks/>
          </p:cNvSpPr>
          <p:nvPr/>
        </p:nvSpPr>
        <p:spPr>
          <a:xfrm>
            <a:off x="107504" y="548680"/>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i="1" dirty="0" smtClean="0">
                <a:latin typeface="Calibri "/>
                <a:cs typeface="Times New Roman" panose="02020603050405020304" pitchFamily="18" charset="0"/>
              </a:rPr>
              <a:t>Objetivo General</a:t>
            </a:r>
            <a:endParaRPr lang="es-ES" sz="1800" b="1" i="1" dirty="0">
              <a:latin typeface="Calibri "/>
              <a:cs typeface="Times New Roman" panose="02020603050405020304" pitchFamily="18" charset="0"/>
            </a:endParaRPr>
          </a:p>
        </p:txBody>
      </p:sp>
      <p:sp>
        <p:nvSpPr>
          <p:cNvPr id="6" name="Título 1"/>
          <p:cNvSpPr txBox="1">
            <a:spLocks/>
          </p:cNvSpPr>
          <p:nvPr/>
        </p:nvSpPr>
        <p:spPr>
          <a:xfrm>
            <a:off x="0" y="2609357"/>
            <a:ext cx="9144000" cy="457915"/>
          </a:xfrm>
          <a:prstGeom prst="rect">
            <a:avLst/>
          </a:prstGeom>
          <a:solidFill>
            <a:schemeClr val="bg1"/>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i="1" dirty="0" smtClean="0">
                <a:latin typeface="Calibri "/>
                <a:cs typeface="Times New Roman" panose="02020603050405020304" pitchFamily="18" charset="0"/>
              </a:rPr>
              <a:t>Objetivos Específicos</a:t>
            </a:r>
            <a:endParaRPr lang="es-ES" sz="1800" b="1" i="1" dirty="0">
              <a:latin typeface="Calibri "/>
              <a:cs typeface="Times New Roman" panose="02020603050405020304" pitchFamily="18" charset="0"/>
            </a:endParaRPr>
          </a:p>
        </p:txBody>
      </p:sp>
      <p:sp>
        <p:nvSpPr>
          <p:cNvPr id="7" name="CuadroTexto 4"/>
          <p:cNvSpPr txBox="1"/>
          <p:nvPr/>
        </p:nvSpPr>
        <p:spPr>
          <a:xfrm>
            <a:off x="107504" y="1006595"/>
            <a:ext cx="8928992" cy="150810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lnSpc>
                <a:spcPct val="200000"/>
              </a:lnSpc>
              <a:buFont typeface="Arial" panose="020B0604020202020204" pitchFamily="34" charset="0"/>
              <a:buChar char="•"/>
            </a:pPr>
            <a:r>
              <a:rPr lang="es-ES" sz="1400" dirty="0">
                <a:latin typeface="Calibri "/>
                <a:cs typeface="Times New Roman" panose="02020603050405020304" pitchFamily="18" charset="0"/>
              </a:rPr>
              <a:t>Evaluar la productividad de pepinillo (</a:t>
            </a:r>
            <a:r>
              <a:rPr lang="es-ES" sz="1400" i="1" dirty="0">
                <a:latin typeface="Calibri "/>
                <a:cs typeface="Times New Roman" panose="02020603050405020304" pitchFamily="18" charset="0"/>
              </a:rPr>
              <a:t>Cucumis sativus) </a:t>
            </a:r>
            <a:r>
              <a:rPr lang="es-ES" sz="1400" dirty="0">
                <a:latin typeface="Calibri "/>
                <a:cs typeface="Times New Roman" panose="02020603050405020304" pitchFamily="18" charset="0"/>
              </a:rPr>
              <a:t>bajo el efecto de </a:t>
            </a:r>
            <a:r>
              <a:rPr lang="es-ES" sz="1400" i="1" dirty="0">
                <a:latin typeface="Calibri "/>
                <a:cs typeface="Times New Roman" panose="02020603050405020304" pitchFamily="18" charset="0"/>
              </a:rPr>
              <a:t>Chlorella</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B</a:t>
            </a:r>
            <a:r>
              <a:rPr lang="es-ES" dirty="0" smtClean="0">
                <a:latin typeface="Calibri"/>
                <a:cs typeface="Times New Roman" panose="02020603050405020304" pitchFamily="18" charset="0"/>
              </a:rPr>
              <a:t>₃</a:t>
            </a:r>
            <a:r>
              <a:rPr lang="es-ES" dirty="0" smtClean="0">
                <a:latin typeface="Calibri "/>
                <a:cs typeface="Times New Roman" panose="02020603050405020304" pitchFamily="18" charset="0"/>
              </a:rPr>
              <a:t> </a:t>
            </a:r>
            <a:r>
              <a:rPr lang="es-ES" sz="1400" dirty="0">
                <a:latin typeface="Calibri "/>
                <a:cs typeface="Times New Roman" panose="02020603050405020304" pitchFamily="18" charset="0"/>
              </a:rPr>
              <a:t>y humus líquido como productos foliares orgánicos, en un sistema acuapónico de altura, asociado con trucha arco iris (</a:t>
            </a:r>
            <a:r>
              <a:rPr lang="es-ES" sz="1400" i="1" dirty="0">
                <a:latin typeface="Calibri "/>
                <a:cs typeface="Times New Roman" panose="02020603050405020304" pitchFamily="18" charset="0"/>
              </a:rPr>
              <a:t>Onchorynchus mikyss</a:t>
            </a:r>
            <a:r>
              <a:rPr lang="es-ES" sz="1400" dirty="0">
                <a:latin typeface="Calibri "/>
                <a:cs typeface="Times New Roman" panose="02020603050405020304" pitchFamily="18" charset="0"/>
              </a:rPr>
              <a:t>). </a:t>
            </a:r>
            <a:endParaRPr lang="es-ES" dirty="0">
              <a:latin typeface="Calibri "/>
            </a:endParaRPr>
          </a:p>
        </p:txBody>
      </p:sp>
      <p:sp>
        <p:nvSpPr>
          <p:cNvPr id="8" name="CuadroTexto 5"/>
          <p:cNvSpPr txBox="1"/>
          <p:nvPr/>
        </p:nvSpPr>
        <p:spPr>
          <a:xfrm>
            <a:off x="107504" y="4365104"/>
            <a:ext cx="8928992" cy="14412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lvl="0" indent="-285750" algn="just">
              <a:lnSpc>
                <a:spcPct val="200000"/>
              </a:lnSpc>
              <a:buFont typeface="Arial" panose="020B0604020202020204" pitchFamily="34" charset="0"/>
              <a:buChar char="•"/>
            </a:pPr>
            <a:r>
              <a:rPr lang="es-ES" sz="1400" dirty="0" smtClean="0">
                <a:latin typeface="Calibri "/>
                <a:cs typeface="Times New Roman" panose="02020603050405020304" pitchFamily="18" charset="0"/>
              </a:rPr>
              <a:t>Evaluar </a:t>
            </a:r>
            <a:r>
              <a:rPr lang="es-ES" sz="1400" dirty="0">
                <a:latin typeface="Calibri "/>
                <a:cs typeface="Times New Roman" panose="02020603050405020304" pitchFamily="18" charset="0"/>
              </a:rPr>
              <a:t>parámetros productivos de pepinillo en un sistema acuapónico (tipo </a:t>
            </a:r>
            <a:r>
              <a:rPr lang="es-ES" sz="1400" dirty="0" smtClean="0">
                <a:latin typeface="Calibri "/>
                <a:cs typeface="Times New Roman" panose="02020603050405020304" pitchFamily="18" charset="0"/>
              </a:rPr>
              <a:t>BF), </a:t>
            </a:r>
            <a:r>
              <a:rPr lang="es-ES" sz="1400" dirty="0">
                <a:latin typeface="Calibri "/>
                <a:cs typeface="Times New Roman" panose="02020603050405020304" pitchFamily="18" charset="0"/>
              </a:rPr>
              <a:t>bajo la acción de </a:t>
            </a:r>
            <a:r>
              <a:rPr lang="es-ES" sz="1400" i="1" dirty="0">
                <a:latin typeface="Calibri "/>
                <a:cs typeface="Times New Roman" panose="02020603050405020304" pitchFamily="18" charset="0"/>
              </a:rPr>
              <a:t>Chlorella</a:t>
            </a:r>
            <a:r>
              <a:rPr lang="es-ES" sz="1400" dirty="0">
                <a:latin typeface="Calibri "/>
                <a:cs typeface="Times New Roman" panose="02020603050405020304" pitchFamily="18" charset="0"/>
              </a:rPr>
              <a:t> sp. </a:t>
            </a:r>
            <a:r>
              <a:rPr lang="es-ES" sz="1400" dirty="0" smtClean="0">
                <a:latin typeface="Calibri "/>
                <a:cs typeface="Times New Roman" panose="02020603050405020304" pitchFamily="18" charset="0"/>
              </a:rPr>
              <a:t>B</a:t>
            </a:r>
            <a:r>
              <a:rPr lang="es-ES" dirty="0" smtClean="0">
                <a:latin typeface="Calibri"/>
                <a:cs typeface="Times New Roman" panose="02020603050405020304" pitchFamily="18" charset="0"/>
              </a:rPr>
              <a:t>₃</a:t>
            </a:r>
            <a:r>
              <a:rPr lang="es-ES" sz="1400" dirty="0" smtClean="0">
                <a:latin typeface="Calibri "/>
                <a:cs typeface="Times New Roman" panose="02020603050405020304" pitchFamily="18" charset="0"/>
              </a:rPr>
              <a:t> </a:t>
            </a:r>
            <a:r>
              <a:rPr lang="es-ES" sz="1400" dirty="0">
                <a:latin typeface="Calibri "/>
                <a:cs typeface="Times New Roman" panose="02020603050405020304" pitchFamily="18" charset="0"/>
              </a:rPr>
              <a:t>y humus líquido como bioproductos foliares, así como el crecimiento de las biomasas de peces que integran el sistema a una altitud de 2940 </a:t>
            </a:r>
            <a:r>
              <a:rPr lang="es-ES" sz="1400" dirty="0" smtClean="0">
                <a:latin typeface="Calibri "/>
                <a:cs typeface="Times New Roman" panose="02020603050405020304" pitchFamily="18" charset="0"/>
              </a:rPr>
              <a:t>msnm.</a:t>
            </a:r>
          </a:p>
        </p:txBody>
      </p:sp>
      <p:sp>
        <p:nvSpPr>
          <p:cNvPr id="9" name="CuadroTexto 6"/>
          <p:cNvSpPr txBox="1"/>
          <p:nvPr/>
        </p:nvSpPr>
        <p:spPr>
          <a:xfrm>
            <a:off x="107504" y="2996952"/>
            <a:ext cx="8928992" cy="138499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200000"/>
              </a:lnSpc>
              <a:buFont typeface="Arial" panose="020B0604020202020204" pitchFamily="34" charset="0"/>
              <a:buChar char="•"/>
            </a:pPr>
            <a:r>
              <a:rPr lang="es-ES" sz="1400" dirty="0">
                <a:ln w="0"/>
                <a:solidFill>
                  <a:schemeClr val="tx1"/>
                </a:solidFill>
                <a:latin typeface="Calibri "/>
                <a:cs typeface="Times New Roman" panose="02020603050405020304" pitchFamily="18" charset="0"/>
              </a:rPr>
              <a:t>Determinar la disponibilidad temporal de nutrientes minerales en un sistema de circulación semi-cerrado, entre truchas en etapa de engorde y el complejo de nitrificación bacteriana, así como el balance carbono, nitrógeno, fósforo y minerales traza disponibles en el sistema acuapónico instalado</a:t>
            </a:r>
            <a:r>
              <a:rPr lang="es-ES" sz="1400" dirty="0" smtClean="0">
                <a:ln w="0"/>
                <a:solidFill>
                  <a:schemeClr val="tx1"/>
                </a:solidFill>
                <a:latin typeface="Calibri "/>
                <a:cs typeface="Times New Roman" panose="02020603050405020304" pitchFamily="18" charset="0"/>
              </a:rPr>
              <a:t>.</a:t>
            </a:r>
            <a:endParaRPr lang="es-ES" sz="1400" dirty="0">
              <a:ln w="0"/>
              <a:solidFill>
                <a:schemeClr val="tx1"/>
              </a:solidFill>
              <a:latin typeface="Calibri "/>
            </a:endParaRPr>
          </a:p>
        </p:txBody>
      </p:sp>
      <p:sp>
        <p:nvSpPr>
          <p:cNvPr id="10" name="CuadroTexto 7"/>
          <p:cNvSpPr txBox="1"/>
          <p:nvPr/>
        </p:nvSpPr>
        <p:spPr>
          <a:xfrm>
            <a:off x="107504" y="5805264"/>
            <a:ext cx="8928992" cy="95410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200000"/>
              </a:lnSpc>
              <a:buFont typeface="Arial" panose="020B0604020202020204" pitchFamily="34" charset="0"/>
              <a:buChar char="•"/>
            </a:pPr>
            <a:r>
              <a:rPr lang="es-ES" sz="1400" dirty="0">
                <a:latin typeface="Calibri "/>
                <a:cs typeface="Times New Roman" panose="02020603050405020304" pitchFamily="18" charset="0"/>
              </a:rPr>
              <a:t>Elaborar un </a:t>
            </a:r>
            <a:r>
              <a:rPr lang="es-ES" sz="1400" dirty="0" smtClean="0">
                <a:latin typeface="Calibri "/>
                <a:cs typeface="Times New Roman" panose="02020603050405020304" pitchFamily="18" charset="0"/>
              </a:rPr>
              <a:t>manual que sirva para la divulgación del manejo en sistemas acuapónicos con pepinillo y trucha arco iris.</a:t>
            </a:r>
            <a:endParaRPr lang="es-ES" sz="1400" dirty="0">
              <a:latin typeface="Calibri "/>
            </a:endParaRPr>
          </a:p>
        </p:txBody>
      </p:sp>
    </p:spTree>
    <p:extLst>
      <p:ext uri="{BB962C8B-B14F-4D97-AF65-F5344CB8AC3E}">
        <p14:creationId xmlns:p14="http://schemas.microsoft.com/office/powerpoint/2010/main" val="489240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13576"/>
            <a:ext cx="5903640" cy="5707117"/>
          </a:xfrm>
          <a:prstGeom prst="rect">
            <a:avLst/>
          </a:prstGeom>
        </p:spPr>
      </p:pic>
      <p:pic>
        <p:nvPicPr>
          <p:cNvPr id="14"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0"/>
            <a:ext cx="5013434" cy="6820694"/>
          </a:xfrm>
          <a:prstGeom prst="rect">
            <a:avLst/>
          </a:prstGeom>
        </p:spPr>
      </p:pic>
      <p:sp>
        <p:nvSpPr>
          <p:cNvPr id="15" name="Título 1"/>
          <p:cNvSpPr txBox="1">
            <a:spLocks/>
          </p:cNvSpPr>
          <p:nvPr/>
        </p:nvSpPr>
        <p:spPr>
          <a:xfrm>
            <a:off x="0" y="7388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Ubicación Del Lugar De </a:t>
            </a:r>
            <a:r>
              <a:rPr lang="es-ES" sz="1800" b="1" dirty="0">
                <a:latin typeface="Calibri "/>
                <a:cs typeface="Times New Roman" panose="02020603050405020304" pitchFamily="18" charset="0"/>
              </a:rPr>
              <a:t>I</a:t>
            </a:r>
            <a:r>
              <a:rPr lang="es-ES" sz="1800" b="1" dirty="0" smtClean="0">
                <a:latin typeface="Calibri "/>
                <a:cs typeface="Times New Roman" panose="02020603050405020304" pitchFamily="18" charset="0"/>
              </a:rPr>
              <a:t>nvestigación</a:t>
            </a:r>
            <a:endParaRPr lang="es-ES" sz="1800" b="1" dirty="0">
              <a:latin typeface="Calibri "/>
              <a:cs typeface="Times New Roman" panose="02020603050405020304" pitchFamily="18" charset="0"/>
            </a:endParaRPr>
          </a:p>
        </p:txBody>
      </p:sp>
      <p:sp>
        <p:nvSpPr>
          <p:cNvPr id="16"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pic>
        <p:nvPicPr>
          <p:cNvPr id="17" name="0 Imagen"/>
          <p:cNvPicPr/>
          <p:nvPr/>
        </p:nvPicPr>
        <p:blipFill>
          <a:blip r:embed="rId3">
            <a:extLst>
              <a:ext uri="{28A0092B-C50C-407E-A947-70E740481C1C}">
                <a14:useLocalDpi xmlns:a14="http://schemas.microsoft.com/office/drawing/2010/main" val="0"/>
              </a:ext>
            </a:extLst>
          </a:blip>
          <a:stretch>
            <a:fillRect/>
          </a:stretch>
        </p:blipFill>
        <p:spPr>
          <a:xfrm>
            <a:off x="1799692" y="2174281"/>
            <a:ext cx="5544616" cy="2907128"/>
          </a:xfrm>
          <a:prstGeom prst="rect">
            <a:avLst/>
          </a:prstGeom>
        </p:spPr>
      </p:pic>
      <p:sp>
        <p:nvSpPr>
          <p:cNvPr id="18" name="17 Rectángulo"/>
          <p:cNvSpPr/>
          <p:nvPr/>
        </p:nvSpPr>
        <p:spPr>
          <a:xfrm>
            <a:off x="1799692" y="1458014"/>
            <a:ext cx="5256584" cy="646331"/>
          </a:xfrm>
          <a:prstGeom prst="rect">
            <a:avLst/>
          </a:prstGeom>
        </p:spPr>
        <p:txBody>
          <a:bodyPr wrap="square">
            <a:spAutoFit/>
          </a:bodyPr>
          <a:lstStyle/>
          <a:p>
            <a:r>
              <a:rPr lang="es-CO" b="1" dirty="0">
                <a:latin typeface="Calibri" panose="020F0502020204030204" pitchFamily="34" charset="0"/>
              </a:rPr>
              <a:t>Figura 1</a:t>
            </a:r>
            <a:br>
              <a:rPr lang="es-CO" b="1" dirty="0">
                <a:latin typeface="Calibri" panose="020F0502020204030204" pitchFamily="34" charset="0"/>
              </a:rPr>
            </a:br>
            <a:r>
              <a:rPr lang="es-CO" i="1" dirty="0">
                <a:latin typeface="Calibri" panose="020F0502020204030204" pitchFamily="34" charset="0"/>
              </a:rPr>
              <a:t>Ubicación del proyecto piscícola Pailones IASA I.</a:t>
            </a:r>
            <a:endParaRPr lang="es-CO" b="1" dirty="0">
              <a:latin typeface="Calibri" panose="020F0502020204030204" pitchFamily="34" charset="0"/>
            </a:endParaRPr>
          </a:p>
        </p:txBody>
      </p:sp>
      <p:sp>
        <p:nvSpPr>
          <p:cNvPr id="19" name="18 Rectángulo"/>
          <p:cNvSpPr/>
          <p:nvPr/>
        </p:nvSpPr>
        <p:spPr>
          <a:xfrm>
            <a:off x="1799692" y="5081409"/>
            <a:ext cx="5544616" cy="507831"/>
          </a:xfrm>
          <a:prstGeom prst="rect">
            <a:avLst/>
          </a:prstGeom>
        </p:spPr>
        <p:txBody>
          <a:bodyPr wrap="square">
            <a:spAutoFit/>
          </a:bodyPr>
          <a:lstStyle/>
          <a:p>
            <a:r>
              <a:rPr lang="es-CO" sz="900" dirty="0">
                <a:latin typeface="Calibri" panose="020F0502020204030204" pitchFamily="34" charset="0"/>
              </a:rPr>
              <a:t>Nota: Tomado de (Google </a:t>
            </a:r>
            <a:r>
              <a:rPr lang="es-CO" sz="900" dirty="0" err="1">
                <a:latin typeface="Calibri" panose="020F0502020204030204" pitchFamily="34" charset="0"/>
              </a:rPr>
              <a:t>maps</a:t>
            </a:r>
            <a:r>
              <a:rPr lang="es-CO" sz="900" dirty="0">
                <a:latin typeface="Calibri" panose="020F0502020204030204" pitchFamily="34" charset="0"/>
              </a:rPr>
              <a:t>, 2019). Las oficinas del IASA </a:t>
            </a:r>
            <a:r>
              <a:rPr lang="es-CO" sz="900" dirty="0" smtClean="0">
                <a:latin typeface="Calibri" panose="020F0502020204030204" pitchFamily="34" charset="0"/>
              </a:rPr>
              <a:t>representadas </a:t>
            </a:r>
            <a:r>
              <a:rPr lang="es-CO" sz="900" dirty="0">
                <a:latin typeface="Calibri" panose="020F0502020204030204" pitchFamily="34" charset="0"/>
              </a:rPr>
              <a:t>con la letra A, el proyecto piscícola </a:t>
            </a:r>
            <a:r>
              <a:rPr lang="es-CO" sz="900" dirty="0" smtClean="0">
                <a:latin typeface="Calibri" panose="020F0502020204030204" pitchFamily="34" charset="0"/>
              </a:rPr>
              <a:t>Pailones </a:t>
            </a:r>
            <a:r>
              <a:rPr lang="es-CO" sz="900" dirty="0">
                <a:latin typeface="Calibri" panose="020F0502020204030204" pitchFamily="34" charset="0"/>
              </a:rPr>
              <a:t>representado por la </a:t>
            </a:r>
            <a:r>
              <a:rPr lang="es-CO" sz="900" dirty="0" smtClean="0">
                <a:latin typeface="Calibri" panose="020F0502020204030204" pitchFamily="34" charset="0"/>
              </a:rPr>
              <a:t>letra </a:t>
            </a:r>
            <a:r>
              <a:rPr lang="es-CO" sz="900" dirty="0">
                <a:latin typeface="Calibri" panose="020F0502020204030204" pitchFamily="34" charset="0"/>
              </a:rPr>
              <a:t>B y la letra C representa el invernadero </a:t>
            </a:r>
            <a:r>
              <a:rPr lang="es-CO" sz="900" dirty="0" smtClean="0">
                <a:latin typeface="Calibri" panose="020F0502020204030204" pitchFamily="34" charset="0"/>
              </a:rPr>
              <a:t>donde </a:t>
            </a:r>
            <a:r>
              <a:rPr lang="es-CO" sz="900" dirty="0">
                <a:latin typeface="Calibri" panose="020F0502020204030204" pitchFamily="34" charset="0"/>
              </a:rPr>
              <a:t>se realizó el estudio dentro del proyecto piscícola.</a:t>
            </a:r>
          </a:p>
        </p:txBody>
      </p:sp>
    </p:spTree>
    <p:extLst>
      <p:ext uri="{BB962C8B-B14F-4D97-AF65-F5344CB8AC3E}">
        <p14:creationId xmlns:p14="http://schemas.microsoft.com/office/powerpoint/2010/main" val="2272188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8"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9" name="Título 1"/>
          <p:cNvSpPr txBox="1">
            <a:spLocks/>
          </p:cNvSpPr>
          <p:nvPr/>
        </p:nvSpPr>
        <p:spPr>
          <a:xfrm>
            <a:off x="0" y="683672"/>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Instalación Del Sistema </a:t>
            </a:r>
            <a:r>
              <a:rPr lang="es-ES" sz="1800" b="1" dirty="0">
                <a:latin typeface="Calibri "/>
                <a:cs typeface="Times New Roman" panose="02020603050405020304" pitchFamily="18" charset="0"/>
              </a:rPr>
              <a:t>A</a:t>
            </a:r>
            <a:r>
              <a:rPr lang="es-ES" sz="1800" b="1" dirty="0" smtClean="0">
                <a:latin typeface="Calibri "/>
                <a:cs typeface="Times New Roman" panose="02020603050405020304" pitchFamily="18" charset="0"/>
              </a:rPr>
              <a:t>cuapónico</a:t>
            </a:r>
            <a:endParaRPr lang="es-ES" sz="1800" b="1" dirty="0">
              <a:latin typeface="Calibri "/>
              <a:cs typeface="Times New Roman" panose="02020603050405020304" pitchFamily="18" charset="0"/>
            </a:endParaRPr>
          </a:p>
        </p:txBody>
      </p:sp>
      <p:sp>
        <p:nvSpPr>
          <p:cNvPr id="10"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
        <p:nvSpPr>
          <p:cNvPr id="11" name="CuadroTexto 6"/>
          <p:cNvSpPr txBox="1"/>
          <p:nvPr/>
        </p:nvSpPr>
        <p:spPr>
          <a:xfrm>
            <a:off x="701824" y="1052736"/>
            <a:ext cx="3366120" cy="569386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lnSpc>
                <a:spcPct val="200000"/>
              </a:lnSpc>
              <a:buFont typeface="Arial" panose="020B0604020202020204" pitchFamily="34" charset="0"/>
              <a:buChar char="•"/>
            </a:pPr>
            <a:r>
              <a:rPr lang="es-ES" sz="1400" dirty="0" smtClean="0">
                <a:latin typeface="Calibri "/>
                <a:cs typeface="Times New Roman" panose="02020603050405020304" pitchFamily="18" charset="0"/>
              </a:rPr>
              <a:t>Piscinas de truchas </a:t>
            </a:r>
            <a:r>
              <a:rPr lang="es-ES" sz="1400" dirty="0">
                <a:latin typeface="Calibri "/>
                <a:cs typeface="Times New Roman" panose="02020603050405020304" pitchFamily="18" charset="0"/>
              </a:rPr>
              <a:t>con diámetro de 2,66 m y 1,10m de </a:t>
            </a:r>
            <a:r>
              <a:rPr lang="es-ES" sz="1400" dirty="0" smtClean="0">
                <a:latin typeface="Calibri "/>
                <a:cs typeface="Times New Roman" panose="02020603050405020304" pitchFamily="18" charset="0"/>
              </a:rPr>
              <a:t>profundidad.</a:t>
            </a:r>
          </a:p>
          <a:p>
            <a:pPr marL="285750" indent="-285750" algn="just">
              <a:lnSpc>
                <a:spcPct val="200000"/>
              </a:lnSpc>
              <a:buFont typeface="Arial" panose="020B0604020202020204" pitchFamily="34" charset="0"/>
              <a:buChar char="•"/>
            </a:pPr>
            <a:r>
              <a:rPr lang="es-ES" sz="1400" dirty="0">
                <a:latin typeface="Calibri "/>
                <a:cs typeface="Times New Roman" panose="02020603050405020304" pitchFamily="18" charset="0"/>
              </a:rPr>
              <a:t>U</a:t>
            </a:r>
            <a:r>
              <a:rPr lang="es-ES" sz="1400" dirty="0" smtClean="0">
                <a:latin typeface="Calibri "/>
                <a:cs typeface="Times New Roman" panose="02020603050405020304" pitchFamily="18" charset="0"/>
              </a:rPr>
              <a:t>n </a:t>
            </a:r>
            <a:r>
              <a:rPr lang="es-ES" sz="1400" dirty="0">
                <a:latin typeface="Calibri "/>
                <a:cs typeface="Times New Roman" panose="02020603050405020304" pitchFamily="18" charset="0"/>
              </a:rPr>
              <a:t>tanque de hormigón (reservorio</a:t>
            </a:r>
            <a:r>
              <a:rPr lang="es-ES" sz="1400" dirty="0" smtClean="0">
                <a:latin typeface="Calibri "/>
                <a:cs typeface="Times New Roman" panose="02020603050405020304" pitchFamily="18" charset="0"/>
              </a:rPr>
              <a:t>).</a:t>
            </a:r>
          </a:p>
          <a:p>
            <a:pPr marL="285750" indent="-285750" algn="just">
              <a:lnSpc>
                <a:spcPct val="200000"/>
              </a:lnSpc>
              <a:buFont typeface="Arial" panose="020B0604020202020204" pitchFamily="34" charset="0"/>
              <a:buChar char="•"/>
            </a:pPr>
            <a:r>
              <a:rPr lang="es-ES" sz="1400" dirty="0" smtClean="0">
                <a:latin typeface="Calibri "/>
                <a:cs typeface="Times New Roman" panose="02020603050405020304" pitchFamily="18" charset="0"/>
              </a:rPr>
              <a:t>Tres </a:t>
            </a:r>
            <a:r>
              <a:rPr lang="es-ES" sz="1400" dirty="0">
                <a:latin typeface="Calibri "/>
                <a:cs typeface="Times New Roman" panose="02020603050405020304" pitchFamily="18" charset="0"/>
              </a:rPr>
              <a:t>tanques de </a:t>
            </a:r>
            <a:r>
              <a:rPr lang="es-ES" sz="1400" dirty="0" smtClean="0">
                <a:latin typeface="Calibri "/>
                <a:cs typeface="Times New Roman" panose="02020603050405020304" pitchFamily="18" charset="0"/>
              </a:rPr>
              <a:t>plástico de 2000 L, dos para el biofiltro</a:t>
            </a:r>
            <a:r>
              <a:rPr lang="es-ES" sz="1400" dirty="0">
                <a:latin typeface="Calibri "/>
                <a:cs typeface="Times New Roman" panose="02020603050405020304" pitchFamily="18" charset="0"/>
              </a:rPr>
              <a:t> </a:t>
            </a:r>
            <a:r>
              <a:rPr lang="es-ES" sz="1400" dirty="0" smtClean="0">
                <a:latin typeface="Calibri "/>
                <a:cs typeface="Times New Roman" panose="02020603050405020304" pitchFamily="18" charset="0"/>
              </a:rPr>
              <a:t>y un sedimentador.</a:t>
            </a:r>
          </a:p>
          <a:p>
            <a:pPr marL="285750" indent="-285750" algn="just">
              <a:lnSpc>
                <a:spcPct val="200000"/>
              </a:lnSpc>
              <a:buFont typeface="Arial" panose="020B0604020202020204" pitchFamily="34" charset="0"/>
              <a:buChar char="•"/>
            </a:pPr>
            <a:r>
              <a:rPr lang="es-ES" sz="1400" dirty="0" smtClean="0">
                <a:latin typeface="Calibri "/>
                <a:cs typeface="Times New Roman" panose="02020603050405020304" pitchFamily="18" charset="0"/>
              </a:rPr>
              <a:t>Piscinas rectangulares recubiertas con planchas de poliestireno para las plantas </a:t>
            </a:r>
            <a:r>
              <a:rPr lang="es-ES" sz="1400" dirty="0">
                <a:latin typeface="Calibri "/>
                <a:cs typeface="Times New Roman" panose="02020603050405020304" pitchFamily="18" charset="0"/>
              </a:rPr>
              <a:t>de 0,79 m de ancho y 7,06 m de largo con una lámina de agua de 0,24 m. </a:t>
            </a:r>
            <a:endParaRPr lang="es-ES" sz="1400" dirty="0" smtClean="0">
              <a:latin typeface="Calibri "/>
              <a:cs typeface="Times New Roman" panose="02020603050405020304" pitchFamily="18" charset="0"/>
            </a:endParaRPr>
          </a:p>
          <a:p>
            <a:pPr marL="285750" indent="-285750" algn="just">
              <a:lnSpc>
                <a:spcPct val="200000"/>
              </a:lnSpc>
              <a:buFont typeface="Arial" panose="020B0604020202020204" pitchFamily="34" charset="0"/>
              <a:buChar char="•"/>
            </a:pPr>
            <a:r>
              <a:rPr lang="es-ES" sz="1400" dirty="0">
                <a:latin typeface="Calibri "/>
                <a:cs typeface="Times New Roman" panose="02020603050405020304" pitchFamily="18" charset="0"/>
              </a:rPr>
              <a:t>Un sistema de aireación continuo (blower</a:t>
            </a:r>
            <a:r>
              <a:rPr lang="es-ES" sz="1400" dirty="0" smtClean="0">
                <a:latin typeface="Calibri "/>
                <a:cs typeface="Times New Roman" panose="02020603050405020304" pitchFamily="18" charset="0"/>
              </a:rPr>
              <a:t>).</a:t>
            </a:r>
            <a:endParaRPr lang="es-ES" sz="1400" dirty="0">
              <a:latin typeface="Calibri "/>
              <a:cs typeface="Times New Roman" panose="02020603050405020304" pitchFamily="18" charset="0"/>
            </a:endParaRPr>
          </a:p>
        </p:txBody>
      </p:sp>
      <p:pic>
        <p:nvPicPr>
          <p:cNvPr id="12" name="0 Imagen"/>
          <p:cNvPicPr/>
          <p:nvPr/>
        </p:nvPicPr>
        <p:blipFill>
          <a:blip r:embed="rId3">
            <a:extLst>
              <a:ext uri="{28A0092B-C50C-407E-A947-70E740481C1C}">
                <a14:useLocalDpi xmlns:a14="http://schemas.microsoft.com/office/drawing/2010/main" val="0"/>
              </a:ext>
            </a:extLst>
          </a:blip>
          <a:stretch>
            <a:fillRect/>
          </a:stretch>
        </p:blipFill>
        <p:spPr>
          <a:xfrm>
            <a:off x="4109908" y="2204864"/>
            <a:ext cx="4998596" cy="4101827"/>
          </a:xfrm>
          <a:prstGeom prst="rect">
            <a:avLst/>
          </a:prstGeom>
          <a:ln>
            <a:solidFill>
              <a:schemeClr val="tx1"/>
            </a:solidFill>
          </a:ln>
        </p:spPr>
      </p:pic>
      <p:sp>
        <p:nvSpPr>
          <p:cNvPr id="13" name="12 Rectángulo"/>
          <p:cNvSpPr/>
          <p:nvPr/>
        </p:nvSpPr>
        <p:spPr>
          <a:xfrm>
            <a:off x="4109908" y="1483935"/>
            <a:ext cx="4998596" cy="646331"/>
          </a:xfrm>
          <a:prstGeom prst="rect">
            <a:avLst/>
          </a:prstGeom>
        </p:spPr>
        <p:txBody>
          <a:bodyPr wrap="square">
            <a:spAutoFit/>
          </a:bodyPr>
          <a:lstStyle/>
          <a:p>
            <a:r>
              <a:rPr lang="es-CO" b="1" dirty="0">
                <a:latin typeface="Calibri" panose="020F0502020204030204" pitchFamily="34" charset="0"/>
              </a:rPr>
              <a:t>Figura </a:t>
            </a:r>
            <a:r>
              <a:rPr lang="es-CO" b="1" dirty="0" smtClean="0">
                <a:latin typeface="Calibri" panose="020F0502020204030204" pitchFamily="34" charset="0"/>
              </a:rPr>
              <a:t>2</a:t>
            </a:r>
            <a:r>
              <a:rPr lang="es-CO" b="1" dirty="0">
                <a:latin typeface="Calibri" panose="020F0502020204030204" pitchFamily="34" charset="0"/>
              </a:rPr>
              <a:t/>
            </a:r>
            <a:br>
              <a:rPr lang="es-CO" b="1" dirty="0">
                <a:latin typeface="Calibri" panose="020F0502020204030204" pitchFamily="34" charset="0"/>
              </a:rPr>
            </a:br>
            <a:r>
              <a:rPr lang="es-ES" i="1" dirty="0">
                <a:latin typeface="Calibri "/>
                <a:ea typeface="Calibri" panose="020F0502020204030204" pitchFamily="34" charset="0"/>
                <a:cs typeface="Times New Roman" panose="02020603050405020304" pitchFamily="18" charset="0"/>
              </a:rPr>
              <a:t>Diseño del sistema acuapónico </a:t>
            </a:r>
            <a:r>
              <a:rPr lang="es-ES" i="1" dirty="0" err="1" smtClean="0">
                <a:latin typeface="Calibri "/>
                <a:ea typeface="Calibri" panose="020F0502020204030204" pitchFamily="34" charset="0"/>
                <a:cs typeface="Times New Roman" panose="02020603050405020304" pitchFamily="18" charset="0"/>
              </a:rPr>
              <a:t>semi</a:t>
            </a:r>
            <a:r>
              <a:rPr lang="es-ES" i="1" dirty="0" smtClean="0">
                <a:latin typeface="Calibri "/>
                <a:ea typeface="Calibri" panose="020F0502020204030204" pitchFamily="34" charset="0"/>
                <a:cs typeface="Times New Roman" panose="02020603050405020304" pitchFamily="18" charset="0"/>
              </a:rPr>
              <a:t>-cerrado.</a:t>
            </a:r>
            <a:endParaRPr lang="es-CO" i="1" dirty="0">
              <a:latin typeface="Calibri" panose="020F0502020204030204" pitchFamily="34" charset="0"/>
            </a:endParaRPr>
          </a:p>
        </p:txBody>
      </p:sp>
    </p:spTree>
    <p:extLst>
      <p:ext uri="{BB962C8B-B14F-4D97-AF65-F5344CB8AC3E}">
        <p14:creationId xmlns:p14="http://schemas.microsoft.com/office/powerpoint/2010/main" val="1183513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13576"/>
            <a:ext cx="5903640" cy="5707117"/>
          </a:xfrm>
          <a:prstGeom prst="rect">
            <a:avLst/>
          </a:prstGeom>
        </p:spPr>
      </p:pic>
      <p:pic>
        <p:nvPicPr>
          <p:cNvPr id="10"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27384"/>
            <a:ext cx="5013434" cy="6848078"/>
          </a:xfrm>
          <a:prstGeom prst="rect">
            <a:avLst/>
          </a:prstGeom>
        </p:spPr>
      </p:pic>
      <p:sp>
        <p:nvSpPr>
          <p:cNvPr id="11" name="Título 1"/>
          <p:cNvSpPr txBox="1">
            <a:spLocks/>
          </p:cNvSpPr>
          <p:nvPr/>
        </p:nvSpPr>
        <p:spPr>
          <a:xfrm>
            <a:off x="-33788" y="7388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Preparación De Productos </a:t>
            </a:r>
            <a:r>
              <a:rPr lang="es-ES" sz="1800" b="1" dirty="0">
                <a:latin typeface="Calibri "/>
                <a:cs typeface="Times New Roman" panose="02020603050405020304" pitchFamily="18" charset="0"/>
              </a:rPr>
              <a:t>F</a:t>
            </a:r>
            <a:r>
              <a:rPr lang="es-ES" sz="1800" b="1" dirty="0" smtClean="0">
                <a:latin typeface="Calibri "/>
                <a:cs typeface="Times New Roman" panose="02020603050405020304" pitchFamily="18" charset="0"/>
              </a:rPr>
              <a:t>oliares</a:t>
            </a:r>
            <a:endParaRPr lang="es-ES" sz="1800" b="1" dirty="0">
              <a:latin typeface="Calibri "/>
              <a:cs typeface="Times New Roman" panose="02020603050405020304" pitchFamily="18" charset="0"/>
            </a:endParaRPr>
          </a:p>
        </p:txBody>
      </p:sp>
      <p:graphicFrame>
        <p:nvGraphicFramePr>
          <p:cNvPr id="12" name="Diagrama 8"/>
          <p:cNvGraphicFramePr/>
          <p:nvPr>
            <p:extLst>
              <p:ext uri="{D42A27DB-BD31-4B8C-83A1-F6EECF244321}">
                <p14:modId xmlns:p14="http://schemas.microsoft.com/office/powerpoint/2010/main" val="3608516525"/>
              </p:ext>
            </p:extLst>
          </p:nvPr>
        </p:nvGraphicFramePr>
        <p:xfrm>
          <a:off x="107504" y="1380871"/>
          <a:ext cx="8861416" cy="298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2252212" y="4221088"/>
            <a:ext cx="4840068" cy="538289"/>
          </a:xfrm>
          <a:prstGeom prst="rect">
            <a:avLst/>
          </a:prstGeom>
        </p:spPr>
        <p:txBody>
          <a:bodyPr wrap="square">
            <a:spAutoFit/>
          </a:bodyPr>
          <a:lstStyle/>
          <a:p>
            <a:pPr algn="just">
              <a:spcAft>
                <a:spcPts val="0"/>
              </a:spcAft>
            </a:pPr>
            <a:r>
              <a:rPr lang="es-ES" sz="1400" b="1" dirty="0">
                <a:latin typeface="Calibri "/>
                <a:ea typeface="Calibri" panose="020F0502020204030204" pitchFamily="34" charset="0"/>
                <a:cs typeface="Times New Roman" panose="02020603050405020304" pitchFamily="18" charset="0"/>
              </a:rPr>
              <a:t>Tabla 3.</a:t>
            </a:r>
            <a:endParaRPr lang="es-ES" sz="1400" i="1" dirty="0">
              <a:latin typeface="Calibri "/>
              <a:ea typeface="Calibri" panose="020F0502020204030204" pitchFamily="34" charset="0"/>
              <a:cs typeface="Times New Roman" panose="02020603050405020304" pitchFamily="18" charset="0"/>
            </a:endParaRPr>
          </a:p>
          <a:p>
            <a:pPr algn="just">
              <a:lnSpc>
                <a:spcPct val="107000"/>
              </a:lnSpc>
              <a:spcAft>
                <a:spcPts val="800"/>
              </a:spcAft>
            </a:pPr>
            <a:r>
              <a:rPr lang="es-ES" sz="1400" i="1" dirty="0">
                <a:latin typeface="Calibri "/>
                <a:ea typeface="Calibri" panose="020F0502020204030204" pitchFamily="34" charset="0"/>
                <a:cs typeface="Times New Roman" panose="02020603050405020304" pitchFamily="18" charset="0"/>
              </a:rPr>
              <a:t>Dosis de aplicación de productos foliares al 75% y 100%.</a:t>
            </a:r>
            <a:endParaRPr lang="es-ES" sz="1200" dirty="0">
              <a:effectLst/>
              <a:latin typeface="Calibri "/>
              <a:ea typeface="Calibri" panose="020F0502020204030204" pitchFamily="34" charset="0"/>
              <a:cs typeface="Times New Roman" panose="02020603050405020304" pitchFamily="18" charset="0"/>
            </a:endParaRPr>
          </a:p>
        </p:txBody>
      </p:sp>
      <p:sp>
        <p:nvSpPr>
          <p:cNvPr id="14" name="Título 1"/>
          <p:cNvSpPr txBox="1">
            <a:spLocks/>
          </p:cNvSpPr>
          <p:nvPr/>
        </p:nvSpPr>
        <p:spPr>
          <a:xfrm>
            <a:off x="-36512"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pic>
        <p:nvPicPr>
          <p:cNvPr id="1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3204" b="22946"/>
          <a:stretch/>
        </p:blipFill>
        <p:spPr bwMode="auto">
          <a:xfrm>
            <a:off x="2252212" y="4847260"/>
            <a:ext cx="5589747" cy="167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2252211" y="6381328"/>
            <a:ext cx="5589747" cy="369332"/>
          </a:xfrm>
          <a:prstGeom prst="rect">
            <a:avLst/>
          </a:prstGeom>
        </p:spPr>
        <p:txBody>
          <a:bodyPr wrap="square">
            <a:spAutoFit/>
          </a:bodyPr>
          <a:lstStyle/>
          <a:p>
            <a:r>
              <a:rPr lang="es-ES" sz="900" dirty="0">
                <a:latin typeface="Calibri" panose="020F0502020204030204" pitchFamily="34" charset="0"/>
              </a:rPr>
              <a:t>Nota: El fertilizante inorgánico se divide en Inicial y Floración. Las siglas (</a:t>
            </a:r>
            <a:r>
              <a:rPr lang="es-ES" sz="900" dirty="0" err="1">
                <a:latin typeface="Calibri" panose="020F0502020204030204" pitchFamily="34" charset="0"/>
              </a:rPr>
              <a:t>Cel</a:t>
            </a:r>
            <a:r>
              <a:rPr lang="es-ES" sz="900" dirty="0">
                <a:latin typeface="Calibri" panose="020F0502020204030204" pitchFamily="34" charset="0"/>
              </a:rPr>
              <a:t>/mL en L), es la concentración de células de </a:t>
            </a:r>
            <a:r>
              <a:rPr lang="es-ES" sz="900" i="1" dirty="0">
                <a:latin typeface="Calibri" panose="020F0502020204030204" pitchFamily="34" charset="0"/>
              </a:rPr>
              <a:t>Chlorella</a:t>
            </a:r>
            <a:r>
              <a:rPr lang="es-ES" sz="900" dirty="0">
                <a:latin typeface="Calibri" panose="020F0502020204030204" pitchFamily="34" charset="0"/>
              </a:rPr>
              <a:t> por mililitro en un litro de fertilizante foliar.</a:t>
            </a:r>
            <a:endParaRPr lang="es-CO" sz="900" dirty="0">
              <a:latin typeface="Calibri" panose="020F0502020204030204" pitchFamily="34" charset="0"/>
            </a:endParaRPr>
          </a:p>
        </p:txBody>
      </p:sp>
    </p:spTree>
    <p:extLst>
      <p:ext uri="{BB962C8B-B14F-4D97-AF65-F5344CB8AC3E}">
        <p14:creationId xmlns:p14="http://schemas.microsoft.com/office/powerpoint/2010/main" val="847796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rotWithShape="1">
          <a:blip r:embed="rId2" cstate="email">
            <a:extLst>
              <a:ext uri="{28A0092B-C50C-407E-A947-70E740481C1C}">
                <a14:useLocalDpi xmlns:a14="http://schemas.microsoft.com/office/drawing/2010/main"/>
              </a:ext>
            </a:extLst>
          </a:blip>
          <a:srcRect l="614" t="16661"/>
          <a:stretch/>
        </p:blipFill>
        <p:spPr>
          <a:xfrm>
            <a:off x="0" y="1150882"/>
            <a:ext cx="5903640" cy="5707117"/>
          </a:xfrm>
          <a:prstGeom prst="rect">
            <a:avLst/>
          </a:prstGeom>
        </p:spPr>
      </p:pic>
      <p:pic>
        <p:nvPicPr>
          <p:cNvPr id="8" name="Imagen 3"/>
          <p:cNvPicPr>
            <a:picLocks noChangeAspect="1"/>
          </p:cNvPicPr>
          <p:nvPr/>
        </p:nvPicPr>
        <p:blipFill rotWithShape="1">
          <a:blip r:embed="rId2" cstate="email">
            <a:extLst>
              <a:ext uri="{28A0092B-C50C-407E-A947-70E740481C1C}">
                <a14:useLocalDpi xmlns:a14="http://schemas.microsoft.com/office/drawing/2010/main"/>
              </a:ext>
            </a:extLst>
          </a:blip>
          <a:srcRect l="45172"/>
          <a:stretch/>
        </p:blipFill>
        <p:spPr>
          <a:xfrm>
            <a:off x="4130566" y="9922"/>
            <a:ext cx="5013434" cy="6848078"/>
          </a:xfrm>
          <a:prstGeom prst="rect">
            <a:avLst/>
          </a:prstGeom>
        </p:spPr>
      </p:pic>
      <p:sp>
        <p:nvSpPr>
          <p:cNvPr id="9" name="Título 1"/>
          <p:cNvSpPr txBox="1">
            <a:spLocks/>
          </p:cNvSpPr>
          <p:nvPr/>
        </p:nvSpPr>
        <p:spPr>
          <a:xfrm>
            <a:off x="-23519" y="810845"/>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1800" b="1" dirty="0" smtClean="0">
                <a:latin typeface="Calibri "/>
                <a:cs typeface="Times New Roman" panose="02020603050405020304" pitchFamily="18" charset="0"/>
              </a:rPr>
              <a:t>Instalación Del </a:t>
            </a:r>
            <a:r>
              <a:rPr lang="es-ES" sz="1800" b="1" dirty="0">
                <a:latin typeface="Calibri "/>
                <a:cs typeface="Times New Roman" panose="02020603050405020304" pitchFamily="18" charset="0"/>
              </a:rPr>
              <a:t>C</a:t>
            </a:r>
            <a:r>
              <a:rPr lang="es-ES" sz="1800" b="1" dirty="0" smtClean="0">
                <a:latin typeface="Calibri "/>
                <a:cs typeface="Times New Roman" panose="02020603050405020304" pitchFamily="18" charset="0"/>
              </a:rPr>
              <a:t>ultivo </a:t>
            </a:r>
            <a:r>
              <a:rPr lang="es-ES" sz="1800" b="1" dirty="0">
                <a:latin typeface="Calibri "/>
                <a:cs typeface="Times New Roman" panose="02020603050405020304" pitchFamily="18" charset="0"/>
              </a:rPr>
              <a:t>D</a:t>
            </a:r>
            <a:r>
              <a:rPr lang="es-ES" sz="1800" b="1" dirty="0" smtClean="0">
                <a:latin typeface="Calibri "/>
                <a:cs typeface="Times New Roman" panose="02020603050405020304" pitchFamily="18" charset="0"/>
              </a:rPr>
              <a:t>e </a:t>
            </a:r>
            <a:r>
              <a:rPr lang="es-ES" sz="1800" b="1" dirty="0">
                <a:latin typeface="Calibri "/>
                <a:cs typeface="Times New Roman" panose="02020603050405020304" pitchFamily="18" charset="0"/>
              </a:rPr>
              <a:t>P</a:t>
            </a:r>
            <a:r>
              <a:rPr lang="es-ES" sz="1800" b="1" dirty="0" smtClean="0">
                <a:latin typeface="Calibri "/>
                <a:cs typeface="Times New Roman" panose="02020603050405020304" pitchFamily="18" charset="0"/>
              </a:rPr>
              <a:t>epinillo</a:t>
            </a:r>
            <a:endParaRPr lang="es-ES" sz="1800" b="1" dirty="0">
              <a:latin typeface="Calibri "/>
              <a:cs typeface="Times New Roman" panose="02020603050405020304" pitchFamily="18" charset="0"/>
            </a:endParaRPr>
          </a:p>
        </p:txBody>
      </p:sp>
      <p:graphicFrame>
        <p:nvGraphicFramePr>
          <p:cNvPr id="10" name="Diagrama 4"/>
          <p:cNvGraphicFramePr/>
          <p:nvPr>
            <p:extLst>
              <p:ext uri="{D42A27DB-BD31-4B8C-83A1-F6EECF244321}">
                <p14:modId xmlns:p14="http://schemas.microsoft.com/office/powerpoint/2010/main" val="4240219255"/>
              </p:ext>
            </p:extLst>
          </p:nvPr>
        </p:nvGraphicFramePr>
        <p:xfrm>
          <a:off x="845715" y="1628800"/>
          <a:ext cx="7974757"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a:off x="0" y="146937"/>
            <a:ext cx="9144000" cy="45791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smtClean="0">
                <a:latin typeface="Calibri "/>
                <a:cs typeface="Times New Roman" panose="02020603050405020304" pitchFamily="18" charset="0"/>
              </a:rPr>
              <a:t>Metodología</a:t>
            </a:r>
            <a:endParaRPr lang="es-ES" sz="1800" b="1" dirty="0">
              <a:latin typeface="Calibri "/>
              <a:cs typeface="Times New Roman" panose="02020603050405020304" pitchFamily="18" charset="0"/>
            </a:endParaRPr>
          </a:p>
        </p:txBody>
      </p:sp>
    </p:spTree>
    <p:extLst>
      <p:ext uri="{BB962C8B-B14F-4D97-AF65-F5344CB8AC3E}">
        <p14:creationId xmlns:p14="http://schemas.microsoft.com/office/powerpoint/2010/main" val="476060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3998</TotalTime>
  <Words>3396</Words>
  <Application>Microsoft Office PowerPoint</Application>
  <PresentationFormat>Presentación en pantalla (4:3)</PresentationFormat>
  <Paragraphs>324</Paragraphs>
  <Slides>35</Slides>
  <Notes>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User</cp:lastModifiedBy>
  <cp:revision>171</cp:revision>
  <dcterms:created xsi:type="dcterms:W3CDTF">2020-03-25T17:53:17Z</dcterms:created>
  <dcterms:modified xsi:type="dcterms:W3CDTF">2021-04-15T16:23:24Z</dcterms:modified>
</cp:coreProperties>
</file>