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1"/>
  </p:sldMasterIdLst>
  <p:notesMasterIdLst>
    <p:notesMasterId r:id="rId37"/>
  </p:notes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89" r:id="rId16"/>
    <p:sldId id="290" r:id="rId17"/>
    <p:sldId id="271" r:id="rId18"/>
    <p:sldId id="272" r:id="rId19"/>
    <p:sldId id="273" r:id="rId20"/>
    <p:sldId id="274" r:id="rId21"/>
    <p:sldId id="275" r:id="rId22"/>
    <p:sldId id="287" r:id="rId23"/>
    <p:sldId id="288" r:id="rId24"/>
    <p:sldId id="276" r:id="rId25"/>
    <p:sldId id="291" r:id="rId26"/>
    <p:sldId id="277" r:id="rId27"/>
    <p:sldId id="278" r:id="rId28"/>
    <p:sldId id="279" r:id="rId29"/>
    <p:sldId id="280" r:id="rId30"/>
    <p:sldId id="281" r:id="rId31"/>
    <p:sldId id="292" r:id="rId32"/>
    <p:sldId id="293" r:id="rId33"/>
    <p:sldId id="283" r:id="rId34"/>
    <p:sldId id="284" r:id="rId35"/>
    <p:sldId id="285" r:id="rId36"/>
  </p:sldIdLst>
  <p:sldSz cx="9144000" cy="6858000" type="screen4x3"/>
  <p:notesSz cx="6858000" cy="9144000"/>
  <p:embeddedFontLst>
    <p:embeddedFont>
      <p:font typeface="Trebuchet MS" panose="020B0603020202020204" pitchFamily="34" charset="0"/>
      <p:regular r:id="rId38"/>
      <p:bold r:id="rId39"/>
      <p:italic r:id="rId40"/>
      <p:boldItalic r:id="rId41"/>
    </p:embeddedFont>
    <p:embeddedFont>
      <p:font typeface="Wingdings 2" panose="05020102010507070707" pitchFamily="18" charset="2"/>
      <p:regular r:id="rId42"/>
    </p:embeddedFont>
    <p:embeddedFont>
      <p:font typeface="Verdana" panose="020B060403050404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Century Schoolbook" panose="02040604050505020304"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p:scale>
          <a:sx n="76" d="100"/>
          <a:sy n="76" d="100"/>
        </p:scale>
        <p:origin x="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5095E-0ED0-4626-9942-96203EC021F1}" type="doc">
      <dgm:prSet loTypeId="urn:microsoft.com/office/officeart/2005/8/layout/cycle2" loCatId="cycle" qsTypeId="urn:microsoft.com/office/officeart/2005/8/quickstyle/simple2" qsCatId="simple" csTypeId="urn:microsoft.com/office/officeart/2005/8/colors/accent2_5" csCatId="accent2" phldr="1"/>
      <dgm:spPr/>
      <dgm:t>
        <a:bodyPr/>
        <a:lstStyle/>
        <a:p>
          <a:endParaRPr lang="es-ES"/>
        </a:p>
      </dgm:t>
    </dgm:pt>
    <dgm:pt modelId="{DB9AE457-7942-4408-B75A-00AB79003BDC}">
      <dgm:prSet phldrT="[Texto]" custT="1"/>
      <dgm:spPr/>
      <dgm:t>
        <a:bodyPr/>
        <a:lstStyle/>
        <a:p>
          <a:r>
            <a:rPr lang="es-ES" sz="2000" dirty="0" smtClean="0">
              <a:latin typeface="Times New Roman" panose="02020603050405020304" pitchFamily="18" charset="0"/>
              <a:ea typeface="Calibri"/>
              <a:cs typeface="Times New Roman" panose="02020603050405020304" pitchFamily="18" charset="0"/>
              <a:sym typeface="Calibri"/>
            </a:rPr>
            <a:t>Desarrollar un estudio de investigación</a:t>
          </a:r>
          <a:endParaRPr lang="es-ES" sz="2000" dirty="0">
            <a:latin typeface="Times New Roman" panose="02020603050405020304" pitchFamily="18" charset="0"/>
            <a:cs typeface="Times New Roman" panose="02020603050405020304" pitchFamily="18" charset="0"/>
          </a:endParaRPr>
        </a:p>
      </dgm:t>
    </dgm:pt>
    <dgm:pt modelId="{E3CC7DD4-CD2E-4243-99D4-6634BFE6FCE4}" type="parTrans" cxnId="{9936B475-4726-4273-B4FC-A8CE895827B9}">
      <dgm:prSet/>
      <dgm:spPr/>
      <dgm:t>
        <a:bodyPr/>
        <a:lstStyle/>
        <a:p>
          <a:endParaRPr lang="es-ES"/>
        </a:p>
      </dgm:t>
    </dgm:pt>
    <dgm:pt modelId="{6246DAFB-8E6F-42A4-B0AF-AF72C45A4D20}" type="sibTrans" cxnId="{9936B475-4726-4273-B4FC-A8CE895827B9}">
      <dgm:prSet/>
      <dgm:spPr/>
      <dgm:t>
        <a:bodyPr/>
        <a:lstStyle/>
        <a:p>
          <a:endParaRPr lang="es-ES"/>
        </a:p>
      </dgm:t>
    </dgm:pt>
    <dgm:pt modelId="{985B75FF-811C-4E2E-A227-30430BEE941F}">
      <dgm:prSet phldrT="[Texto]" custT="1"/>
      <dgm:spPr/>
      <dgm:t>
        <a:bodyPr/>
        <a:lstStyle/>
        <a:p>
          <a:r>
            <a:rPr lang="es-EC" sz="2000" dirty="0" smtClean="0">
              <a:latin typeface="Times New Roman" panose="02020603050405020304" pitchFamily="18" charset="0"/>
              <a:ea typeface="Calibri"/>
              <a:cs typeface="Times New Roman" panose="02020603050405020304" pitchFamily="18" charset="0"/>
              <a:sym typeface="Calibri"/>
            </a:rPr>
            <a:t>Fundamentación técnica del fútbol </a:t>
          </a:r>
          <a:endParaRPr lang="es-ES" sz="2000" dirty="0">
            <a:latin typeface="Times New Roman" panose="02020603050405020304" pitchFamily="18" charset="0"/>
            <a:cs typeface="Times New Roman" panose="02020603050405020304" pitchFamily="18" charset="0"/>
          </a:endParaRPr>
        </a:p>
      </dgm:t>
    </dgm:pt>
    <dgm:pt modelId="{C86BA766-4AF2-4239-A024-B53353DC8AD5}" type="parTrans" cxnId="{E0A6A178-3192-4C0F-ABDB-3E5B1849CA19}">
      <dgm:prSet/>
      <dgm:spPr/>
      <dgm:t>
        <a:bodyPr/>
        <a:lstStyle/>
        <a:p>
          <a:endParaRPr lang="es-ES"/>
        </a:p>
      </dgm:t>
    </dgm:pt>
    <dgm:pt modelId="{9197A95D-9498-4A5A-9837-32AC872315BF}" type="sibTrans" cxnId="{E0A6A178-3192-4C0F-ABDB-3E5B1849CA19}">
      <dgm:prSet/>
      <dgm:spPr/>
      <dgm:t>
        <a:bodyPr/>
        <a:lstStyle/>
        <a:p>
          <a:endParaRPr lang="es-ES"/>
        </a:p>
      </dgm:t>
    </dgm:pt>
    <dgm:pt modelId="{9C274DA1-02DE-4CB1-9F13-40D7EF6741B7}">
      <dgm:prSet phldrT="[Texto]" custT="1"/>
      <dgm:spPr/>
      <dgm:t>
        <a:bodyPr/>
        <a:lstStyle/>
        <a:p>
          <a:r>
            <a:rPr lang="es-ES" sz="2000" dirty="0" smtClean="0">
              <a:latin typeface="Times New Roman" panose="02020603050405020304" pitchFamily="18" charset="0"/>
              <a:ea typeface="Calibri"/>
              <a:cs typeface="Times New Roman" panose="02020603050405020304" pitchFamily="18" charset="0"/>
              <a:sym typeface="Calibri"/>
            </a:rPr>
            <a:t>Elaborar un proceso enseñanza aprendizaje </a:t>
          </a:r>
          <a:endParaRPr lang="es-ES" sz="2000" dirty="0">
            <a:latin typeface="Times New Roman" panose="02020603050405020304" pitchFamily="18" charset="0"/>
            <a:cs typeface="Times New Roman" panose="02020603050405020304" pitchFamily="18" charset="0"/>
          </a:endParaRPr>
        </a:p>
      </dgm:t>
    </dgm:pt>
    <dgm:pt modelId="{6A40A2AC-7DB0-4699-8769-AA9E5581F3C8}" type="parTrans" cxnId="{F245C26A-E4EA-40A0-B34A-14E80840CDEA}">
      <dgm:prSet/>
      <dgm:spPr/>
      <dgm:t>
        <a:bodyPr/>
        <a:lstStyle/>
        <a:p>
          <a:endParaRPr lang="es-ES"/>
        </a:p>
      </dgm:t>
    </dgm:pt>
    <dgm:pt modelId="{A511EC3B-B1CF-49DC-8D2F-E867936B7F20}" type="sibTrans" cxnId="{F245C26A-E4EA-40A0-B34A-14E80840CDEA}">
      <dgm:prSet/>
      <dgm:spPr/>
      <dgm:t>
        <a:bodyPr/>
        <a:lstStyle/>
        <a:p>
          <a:endParaRPr lang="es-ES"/>
        </a:p>
      </dgm:t>
    </dgm:pt>
    <dgm:pt modelId="{EE48AFC3-2B9C-41AD-BBC4-00F7601C5B78}">
      <dgm:prSet phldrT="[Texto]" custT="1"/>
      <dgm:spPr/>
      <dgm:t>
        <a:bodyPr/>
        <a:lstStyle/>
        <a:p>
          <a:r>
            <a:rPr lang="es-ES" sz="2000" dirty="0" smtClean="0">
              <a:latin typeface="Times New Roman" panose="02020603050405020304" pitchFamily="18" charset="0"/>
              <a:ea typeface="Calibri"/>
              <a:cs typeface="Times New Roman" panose="02020603050405020304" pitchFamily="18" charset="0"/>
              <a:sym typeface="Calibri"/>
            </a:rPr>
            <a:t>El mecanismo de enseñanza – aprendizaje </a:t>
          </a:r>
          <a:endParaRPr lang="es-ES" sz="2000" dirty="0">
            <a:latin typeface="Times New Roman" panose="02020603050405020304" pitchFamily="18" charset="0"/>
            <a:cs typeface="Times New Roman" panose="02020603050405020304" pitchFamily="18" charset="0"/>
          </a:endParaRPr>
        </a:p>
      </dgm:t>
    </dgm:pt>
    <dgm:pt modelId="{A0DB8632-22CC-4DA3-9ACE-8DE8D56B9010}" type="parTrans" cxnId="{1633AA62-6789-44F8-9DF4-04C65DDA740E}">
      <dgm:prSet/>
      <dgm:spPr/>
      <dgm:t>
        <a:bodyPr/>
        <a:lstStyle/>
        <a:p>
          <a:endParaRPr lang="es-ES"/>
        </a:p>
      </dgm:t>
    </dgm:pt>
    <dgm:pt modelId="{061D0E60-379D-4573-B612-C71668810E14}" type="sibTrans" cxnId="{1633AA62-6789-44F8-9DF4-04C65DDA740E}">
      <dgm:prSet/>
      <dgm:spPr/>
      <dgm:t>
        <a:bodyPr/>
        <a:lstStyle/>
        <a:p>
          <a:endParaRPr lang="es-ES"/>
        </a:p>
      </dgm:t>
    </dgm:pt>
    <dgm:pt modelId="{C523A137-FD89-44CD-A88A-9924585F7499}" type="pres">
      <dgm:prSet presAssocID="{1325095E-0ED0-4626-9942-96203EC021F1}" presName="cycle" presStyleCnt="0">
        <dgm:presLayoutVars>
          <dgm:dir/>
          <dgm:resizeHandles val="exact"/>
        </dgm:presLayoutVars>
      </dgm:prSet>
      <dgm:spPr/>
      <dgm:t>
        <a:bodyPr/>
        <a:lstStyle/>
        <a:p>
          <a:endParaRPr lang="es-EC"/>
        </a:p>
      </dgm:t>
    </dgm:pt>
    <dgm:pt modelId="{B4C71D08-639E-48A5-8872-FA3A6D4B5C9E}" type="pres">
      <dgm:prSet presAssocID="{DB9AE457-7942-4408-B75A-00AB79003BDC}" presName="node" presStyleLbl="node1" presStyleIdx="0" presStyleCnt="4" custScaleX="115281" custScaleY="98825" custRadScaleRad="109373" custRadScaleInc="-2197">
        <dgm:presLayoutVars>
          <dgm:bulletEnabled val="1"/>
        </dgm:presLayoutVars>
      </dgm:prSet>
      <dgm:spPr/>
      <dgm:t>
        <a:bodyPr/>
        <a:lstStyle/>
        <a:p>
          <a:endParaRPr lang="es-ES"/>
        </a:p>
      </dgm:t>
    </dgm:pt>
    <dgm:pt modelId="{F28A86BA-01F4-4DB0-9369-7EC3518C6275}" type="pres">
      <dgm:prSet presAssocID="{6246DAFB-8E6F-42A4-B0AF-AF72C45A4D20}" presName="sibTrans" presStyleLbl="sibTrans2D1" presStyleIdx="0" presStyleCnt="4"/>
      <dgm:spPr/>
      <dgm:t>
        <a:bodyPr/>
        <a:lstStyle/>
        <a:p>
          <a:endParaRPr lang="es-EC"/>
        </a:p>
      </dgm:t>
    </dgm:pt>
    <dgm:pt modelId="{48D84B65-8B79-4C09-BB99-BEBE6EB03FD1}" type="pres">
      <dgm:prSet presAssocID="{6246DAFB-8E6F-42A4-B0AF-AF72C45A4D20}" presName="connectorText" presStyleLbl="sibTrans2D1" presStyleIdx="0" presStyleCnt="4"/>
      <dgm:spPr/>
      <dgm:t>
        <a:bodyPr/>
        <a:lstStyle/>
        <a:p>
          <a:endParaRPr lang="es-EC"/>
        </a:p>
      </dgm:t>
    </dgm:pt>
    <dgm:pt modelId="{361DC937-1C66-4FF3-89C5-8BB683A611D7}" type="pres">
      <dgm:prSet presAssocID="{985B75FF-811C-4E2E-A227-30430BEE941F}" presName="node" presStyleLbl="node1" presStyleIdx="1" presStyleCnt="4" custScaleX="105421" custScaleY="91777" custRadScaleRad="155744" custRadScaleInc="-413">
        <dgm:presLayoutVars>
          <dgm:bulletEnabled val="1"/>
        </dgm:presLayoutVars>
      </dgm:prSet>
      <dgm:spPr/>
      <dgm:t>
        <a:bodyPr/>
        <a:lstStyle/>
        <a:p>
          <a:endParaRPr lang="es-ES"/>
        </a:p>
      </dgm:t>
    </dgm:pt>
    <dgm:pt modelId="{1398A656-7241-4C0F-AE5D-E152107DCD0B}" type="pres">
      <dgm:prSet presAssocID="{9197A95D-9498-4A5A-9837-32AC872315BF}" presName="sibTrans" presStyleLbl="sibTrans2D1" presStyleIdx="1" presStyleCnt="4"/>
      <dgm:spPr/>
      <dgm:t>
        <a:bodyPr/>
        <a:lstStyle/>
        <a:p>
          <a:endParaRPr lang="es-EC"/>
        </a:p>
      </dgm:t>
    </dgm:pt>
    <dgm:pt modelId="{C4D9EC95-FF70-4377-8776-4773E05D745B}" type="pres">
      <dgm:prSet presAssocID="{9197A95D-9498-4A5A-9837-32AC872315BF}" presName="connectorText" presStyleLbl="sibTrans2D1" presStyleIdx="1" presStyleCnt="4"/>
      <dgm:spPr/>
      <dgm:t>
        <a:bodyPr/>
        <a:lstStyle/>
        <a:p>
          <a:endParaRPr lang="es-EC"/>
        </a:p>
      </dgm:t>
    </dgm:pt>
    <dgm:pt modelId="{74056812-1783-4F90-B274-91225D8E5AC8}" type="pres">
      <dgm:prSet presAssocID="{9C274DA1-02DE-4CB1-9F13-40D7EF6741B7}" presName="node" presStyleLbl="node1" presStyleIdx="2" presStyleCnt="4" custScaleX="107762" custScaleY="93199" custRadScaleRad="107907" custRadScaleInc="-8667">
        <dgm:presLayoutVars>
          <dgm:bulletEnabled val="1"/>
        </dgm:presLayoutVars>
      </dgm:prSet>
      <dgm:spPr/>
      <dgm:t>
        <a:bodyPr/>
        <a:lstStyle/>
        <a:p>
          <a:endParaRPr lang="es-ES"/>
        </a:p>
      </dgm:t>
    </dgm:pt>
    <dgm:pt modelId="{2F7E0079-DCB6-41E0-8D46-9BDCACD19792}" type="pres">
      <dgm:prSet presAssocID="{A511EC3B-B1CF-49DC-8D2F-E867936B7F20}" presName="sibTrans" presStyleLbl="sibTrans2D1" presStyleIdx="2" presStyleCnt="4"/>
      <dgm:spPr/>
      <dgm:t>
        <a:bodyPr/>
        <a:lstStyle/>
        <a:p>
          <a:endParaRPr lang="es-EC"/>
        </a:p>
      </dgm:t>
    </dgm:pt>
    <dgm:pt modelId="{106CC985-B59F-41CC-B1C3-57AC37AE4690}" type="pres">
      <dgm:prSet presAssocID="{A511EC3B-B1CF-49DC-8D2F-E867936B7F20}" presName="connectorText" presStyleLbl="sibTrans2D1" presStyleIdx="2" presStyleCnt="4"/>
      <dgm:spPr/>
      <dgm:t>
        <a:bodyPr/>
        <a:lstStyle/>
        <a:p>
          <a:endParaRPr lang="es-EC"/>
        </a:p>
      </dgm:t>
    </dgm:pt>
    <dgm:pt modelId="{4596990B-D19B-470D-AF96-109D0F5AFA07}" type="pres">
      <dgm:prSet presAssocID="{EE48AFC3-2B9C-41AD-BBC4-00F7601C5B78}" presName="node" presStyleLbl="node1" presStyleIdx="3" presStyleCnt="4" custScaleX="114669" custScaleY="107293" custRadScaleRad="145158" custRadScaleInc="-5965">
        <dgm:presLayoutVars>
          <dgm:bulletEnabled val="1"/>
        </dgm:presLayoutVars>
      </dgm:prSet>
      <dgm:spPr/>
      <dgm:t>
        <a:bodyPr/>
        <a:lstStyle/>
        <a:p>
          <a:endParaRPr lang="es-ES"/>
        </a:p>
      </dgm:t>
    </dgm:pt>
    <dgm:pt modelId="{C0BD1313-B4BD-403B-A183-909AC8169510}" type="pres">
      <dgm:prSet presAssocID="{061D0E60-379D-4573-B612-C71668810E14}" presName="sibTrans" presStyleLbl="sibTrans2D1" presStyleIdx="3" presStyleCnt="4"/>
      <dgm:spPr/>
      <dgm:t>
        <a:bodyPr/>
        <a:lstStyle/>
        <a:p>
          <a:endParaRPr lang="es-EC"/>
        </a:p>
      </dgm:t>
    </dgm:pt>
    <dgm:pt modelId="{B71BB991-F00F-4F88-83EF-0AC054163E6B}" type="pres">
      <dgm:prSet presAssocID="{061D0E60-379D-4573-B612-C71668810E14}" presName="connectorText" presStyleLbl="sibTrans2D1" presStyleIdx="3" presStyleCnt="4"/>
      <dgm:spPr/>
      <dgm:t>
        <a:bodyPr/>
        <a:lstStyle/>
        <a:p>
          <a:endParaRPr lang="es-EC"/>
        </a:p>
      </dgm:t>
    </dgm:pt>
  </dgm:ptLst>
  <dgm:cxnLst>
    <dgm:cxn modelId="{139AB846-35A1-4C12-83DE-605A85F2B20C}" type="presOf" srcId="{985B75FF-811C-4E2E-A227-30430BEE941F}" destId="{361DC937-1C66-4FF3-89C5-8BB683A611D7}" srcOrd="0" destOrd="0" presId="urn:microsoft.com/office/officeart/2005/8/layout/cycle2"/>
    <dgm:cxn modelId="{2185ACD9-7F57-4742-8799-9C6F1BF83310}" type="presOf" srcId="{A511EC3B-B1CF-49DC-8D2F-E867936B7F20}" destId="{106CC985-B59F-41CC-B1C3-57AC37AE4690}" srcOrd="1" destOrd="0" presId="urn:microsoft.com/office/officeart/2005/8/layout/cycle2"/>
    <dgm:cxn modelId="{1633AA62-6789-44F8-9DF4-04C65DDA740E}" srcId="{1325095E-0ED0-4626-9942-96203EC021F1}" destId="{EE48AFC3-2B9C-41AD-BBC4-00F7601C5B78}" srcOrd="3" destOrd="0" parTransId="{A0DB8632-22CC-4DA3-9ACE-8DE8D56B9010}" sibTransId="{061D0E60-379D-4573-B612-C71668810E14}"/>
    <dgm:cxn modelId="{A819D8C2-89E0-470A-8C9E-800E3108C567}" type="presOf" srcId="{061D0E60-379D-4573-B612-C71668810E14}" destId="{C0BD1313-B4BD-403B-A183-909AC8169510}" srcOrd="0" destOrd="0" presId="urn:microsoft.com/office/officeart/2005/8/layout/cycle2"/>
    <dgm:cxn modelId="{9C39395C-88B8-47FB-AF5D-F8F66802A082}" type="presOf" srcId="{1325095E-0ED0-4626-9942-96203EC021F1}" destId="{C523A137-FD89-44CD-A88A-9924585F7499}" srcOrd="0" destOrd="0" presId="urn:microsoft.com/office/officeart/2005/8/layout/cycle2"/>
    <dgm:cxn modelId="{1BC33EE6-886C-417E-A2B9-6D491BF04715}" type="presOf" srcId="{061D0E60-379D-4573-B612-C71668810E14}" destId="{B71BB991-F00F-4F88-83EF-0AC054163E6B}" srcOrd="1" destOrd="0" presId="urn:microsoft.com/office/officeart/2005/8/layout/cycle2"/>
    <dgm:cxn modelId="{9912B011-B7E7-4D79-B50E-9D9CBE686D9C}" type="presOf" srcId="{DB9AE457-7942-4408-B75A-00AB79003BDC}" destId="{B4C71D08-639E-48A5-8872-FA3A6D4B5C9E}" srcOrd="0" destOrd="0" presId="urn:microsoft.com/office/officeart/2005/8/layout/cycle2"/>
    <dgm:cxn modelId="{9C189D0D-B5CA-4D1F-A17E-255762A58394}" type="presOf" srcId="{EE48AFC3-2B9C-41AD-BBC4-00F7601C5B78}" destId="{4596990B-D19B-470D-AF96-109D0F5AFA07}" srcOrd="0" destOrd="0" presId="urn:microsoft.com/office/officeart/2005/8/layout/cycle2"/>
    <dgm:cxn modelId="{E0A6A178-3192-4C0F-ABDB-3E5B1849CA19}" srcId="{1325095E-0ED0-4626-9942-96203EC021F1}" destId="{985B75FF-811C-4E2E-A227-30430BEE941F}" srcOrd="1" destOrd="0" parTransId="{C86BA766-4AF2-4239-A024-B53353DC8AD5}" sibTransId="{9197A95D-9498-4A5A-9837-32AC872315BF}"/>
    <dgm:cxn modelId="{5B90F771-D229-4BC5-A841-0732488DFE05}" type="presOf" srcId="{6246DAFB-8E6F-42A4-B0AF-AF72C45A4D20}" destId="{48D84B65-8B79-4C09-BB99-BEBE6EB03FD1}" srcOrd="1" destOrd="0" presId="urn:microsoft.com/office/officeart/2005/8/layout/cycle2"/>
    <dgm:cxn modelId="{9936B475-4726-4273-B4FC-A8CE895827B9}" srcId="{1325095E-0ED0-4626-9942-96203EC021F1}" destId="{DB9AE457-7942-4408-B75A-00AB79003BDC}" srcOrd="0" destOrd="0" parTransId="{E3CC7DD4-CD2E-4243-99D4-6634BFE6FCE4}" sibTransId="{6246DAFB-8E6F-42A4-B0AF-AF72C45A4D20}"/>
    <dgm:cxn modelId="{5AAB14C3-0B72-4308-B5B3-3010920B4F08}" type="presOf" srcId="{6246DAFB-8E6F-42A4-B0AF-AF72C45A4D20}" destId="{F28A86BA-01F4-4DB0-9369-7EC3518C6275}" srcOrd="0" destOrd="0" presId="urn:microsoft.com/office/officeart/2005/8/layout/cycle2"/>
    <dgm:cxn modelId="{9AFA7F4D-8AD1-4358-906C-D28A405E4CBD}" type="presOf" srcId="{9197A95D-9498-4A5A-9837-32AC872315BF}" destId="{1398A656-7241-4C0F-AE5D-E152107DCD0B}" srcOrd="0" destOrd="0" presId="urn:microsoft.com/office/officeart/2005/8/layout/cycle2"/>
    <dgm:cxn modelId="{F245C26A-E4EA-40A0-B34A-14E80840CDEA}" srcId="{1325095E-0ED0-4626-9942-96203EC021F1}" destId="{9C274DA1-02DE-4CB1-9F13-40D7EF6741B7}" srcOrd="2" destOrd="0" parTransId="{6A40A2AC-7DB0-4699-8769-AA9E5581F3C8}" sibTransId="{A511EC3B-B1CF-49DC-8D2F-E867936B7F20}"/>
    <dgm:cxn modelId="{8976DE22-A624-421C-85E7-B64AC68F8BA7}" type="presOf" srcId="{A511EC3B-B1CF-49DC-8D2F-E867936B7F20}" destId="{2F7E0079-DCB6-41E0-8D46-9BDCACD19792}" srcOrd="0" destOrd="0" presId="urn:microsoft.com/office/officeart/2005/8/layout/cycle2"/>
    <dgm:cxn modelId="{1A217E85-C60C-4931-B9F3-7ED3AF1D5F25}" type="presOf" srcId="{9C274DA1-02DE-4CB1-9F13-40D7EF6741B7}" destId="{74056812-1783-4F90-B274-91225D8E5AC8}" srcOrd="0" destOrd="0" presId="urn:microsoft.com/office/officeart/2005/8/layout/cycle2"/>
    <dgm:cxn modelId="{86CAA54A-F757-4AFC-9FB8-482D5F1C7E02}" type="presOf" srcId="{9197A95D-9498-4A5A-9837-32AC872315BF}" destId="{C4D9EC95-FF70-4377-8776-4773E05D745B}" srcOrd="1" destOrd="0" presId="urn:microsoft.com/office/officeart/2005/8/layout/cycle2"/>
    <dgm:cxn modelId="{DA05E513-D373-496E-BEBF-4773AE6002F2}" type="presParOf" srcId="{C523A137-FD89-44CD-A88A-9924585F7499}" destId="{B4C71D08-639E-48A5-8872-FA3A6D4B5C9E}" srcOrd="0" destOrd="0" presId="urn:microsoft.com/office/officeart/2005/8/layout/cycle2"/>
    <dgm:cxn modelId="{94A06423-5A9F-46C2-8DC0-E42026341635}" type="presParOf" srcId="{C523A137-FD89-44CD-A88A-9924585F7499}" destId="{F28A86BA-01F4-4DB0-9369-7EC3518C6275}" srcOrd="1" destOrd="0" presId="urn:microsoft.com/office/officeart/2005/8/layout/cycle2"/>
    <dgm:cxn modelId="{F428DCA0-560D-4C81-B594-DC4791E43321}" type="presParOf" srcId="{F28A86BA-01F4-4DB0-9369-7EC3518C6275}" destId="{48D84B65-8B79-4C09-BB99-BEBE6EB03FD1}" srcOrd="0" destOrd="0" presId="urn:microsoft.com/office/officeart/2005/8/layout/cycle2"/>
    <dgm:cxn modelId="{B87F3B22-5005-4516-AD10-6845E4A3A101}" type="presParOf" srcId="{C523A137-FD89-44CD-A88A-9924585F7499}" destId="{361DC937-1C66-4FF3-89C5-8BB683A611D7}" srcOrd="2" destOrd="0" presId="urn:microsoft.com/office/officeart/2005/8/layout/cycle2"/>
    <dgm:cxn modelId="{1837DD30-0EFE-495A-918B-721401183C2A}" type="presParOf" srcId="{C523A137-FD89-44CD-A88A-9924585F7499}" destId="{1398A656-7241-4C0F-AE5D-E152107DCD0B}" srcOrd="3" destOrd="0" presId="urn:microsoft.com/office/officeart/2005/8/layout/cycle2"/>
    <dgm:cxn modelId="{6CB50465-52D2-41C6-8A40-70521BB3E46C}" type="presParOf" srcId="{1398A656-7241-4C0F-AE5D-E152107DCD0B}" destId="{C4D9EC95-FF70-4377-8776-4773E05D745B}" srcOrd="0" destOrd="0" presId="urn:microsoft.com/office/officeart/2005/8/layout/cycle2"/>
    <dgm:cxn modelId="{274DE491-1033-42AB-B084-1DB7B1A2FB37}" type="presParOf" srcId="{C523A137-FD89-44CD-A88A-9924585F7499}" destId="{74056812-1783-4F90-B274-91225D8E5AC8}" srcOrd="4" destOrd="0" presId="urn:microsoft.com/office/officeart/2005/8/layout/cycle2"/>
    <dgm:cxn modelId="{AF198496-891F-40BE-8AD0-1D312E751618}" type="presParOf" srcId="{C523A137-FD89-44CD-A88A-9924585F7499}" destId="{2F7E0079-DCB6-41E0-8D46-9BDCACD19792}" srcOrd="5" destOrd="0" presId="urn:microsoft.com/office/officeart/2005/8/layout/cycle2"/>
    <dgm:cxn modelId="{A8E0D4E4-8F07-4325-A4C6-26CE0562F85C}" type="presParOf" srcId="{2F7E0079-DCB6-41E0-8D46-9BDCACD19792}" destId="{106CC985-B59F-41CC-B1C3-57AC37AE4690}" srcOrd="0" destOrd="0" presId="urn:microsoft.com/office/officeart/2005/8/layout/cycle2"/>
    <dgm:cxn modelId="{76C1933D-B2CA-4BA7-92E2-0A7FF24C58FA}" type="presParOf" srcId="{C523A137-FD89-44CD-A88A-9924585F7499}" destId="{4596990B-D19B-470D-AF96-109D0F5AFA07}" srcOrd="6" destOrd="0" presId="urn:microsoft.com/office/officeart/2005/8/layout/cycle2"/>
    <dgm:cxn modelId="{D35EB086-0578-492E-8101-6D6AE2BBF6A3}" type="presParOf" srcId="{C523A137-FD89-44CD-A88A-9924585F7499}" destId="{C0BD1313-B4BD-403B-A183-909AC8169510}" srcOrd="7" destOrd="0" presId="urn:microsoft.com/office/officeart/2005/8/layout/cycle2"/>
    <dgm:cxn modelId="{451A6284-9A8F-43B8-9720-F3F0DA1A59C8}" type="presParOf" srcId="{C0BD1313-B4BD-403B-A183-909AC8169510}" destId="{B71BB991-F00F-4F88-83EF-0AC054163E6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E2070-9664-4D55-8670-2653D60607A5}"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s-ES"/>
        </a:p>
      </dgm:t>
    </dgm:pt>
    <dgm:pt modelId="{D0784EE3-C259-4722-88E2-D08E09FAE7DC}" type="pres">
      <dgm:prSet presAssocID="{3B2E2070-9664-4D55-8670-2653D60607A5}" presName="hierChild1" presStyleCnt="0">
        <dgm:presLayoutVars>
          <dgm:orgChart val="1"/>
          <dgm:chPref val="1"/>
          <dgm:dir/>
          <dgm:animOne val="branch"/>
          <dgm:animLvl val="lvl"/>
          <dgm:resizeHandles/>
        </dgm:presLayoutVars>
      </dgm:prSet>
      <dgm:spPr/>
      <dgm:t>
        <a:bodyPr/>
        <a:lstStyle/>
        <a:p>
          <a:endParaRPr lang="es-EC"/>
        </a:p>
      </dgm:t>
    </dgm:pt>
  </dgm:ptLst>
  <dgm:cxnLst>
    <dgm:cxn modelId="{7ADB4C0A-6F1F-4688-B2AD-C3132598BB8B}" type="presOf" srcId="{3B2E2070-9664-4D55-8670-2653D60607A5}" destId="{D0784EE3-C259-4722-88E2-D08E09FAE7DC}"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0E8F2-173A-4E0D-94B8-1C7BF835F5E1}"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s-ES"/>
        </a:p>
      </dgm:t>
    </dgm:pt>
    <dgm:pt modelId="{62062A1F-A365-47A7-9BAA-8821F16CB841}">
      <dgm:prSet phldrT="[Texto]">
        <dgm:style>
          <a:lnRef idx="3">
            <a:schemeClr val="lt1"/>
          </a:lnRef>
          <a:fillRef idx="1">
            <a:schemeClr val="accent2"/>
          </a:fillRef>
          <a:effectRef idx="1">
            <a:schemeClr val="accent2"/>
          </a:effectRef>
          <a:fontRef idx="minor">
            <a:schemeClr val="lt1"/>
          </a:fontRef>
        </dgm:style>
      </dgm:prSet>
      <dgm:spPr/>
      <dgm:t>
        <a:bodyPr/>
        <a:lstStyle/>
        <a:p>
          <a:r>
            <a:rPr lang="es-EC" b="1" dirty="0" smtClean="0">
              <a:latin typeface="Calibri"/>
              <a:ea typeface="Calibri"/>
              <a:cs typeface="Calibri"/>
              <a:sym typeface="Calibri"/>
            </a:rPr>
            <a:t>Variable dependiente</a:t>
          </a:r>
          <a:endParaRPr lang="es-ES" dirty="0"/>
        </a:p>
      </dgm:t>
    </dgm:pt>
    <dgm:pt modelId="{8A94D057-5E2E-405A-8E97-871576785BDA}" type="parTrans" cxnId="{B9023F39-0A37-4A3B-A0E2-E8D36797CA58}">
      <dgm:prSet/>
      <dgm:spPr/>
      <dgm:t>
        <a:bodyPr/>
        <a:lstStyle/>
        <a:p>
          <a:endParaRPr lang="es-ES"/>
        </a:p>
      </dgm:t>
    </dgm:pt>
    <dgm:pt modelId="{F7BD23B9-30D5-4E60-B166-26B914517393}" type="sibTrans" cxnId="{B9023F39-0A37-4A3B-A0E2-E8D36797CA58}">
      <dgm:prSet/>
      <dgm:spPr/>
      <dgm:t>
        <a:bodyPr/>
        <a:lstStyle/>
        <a:p>
          <a:endParaRPr lang="es-ES"/>
        </a:p>
      </dgm:t>
    </dgm:pt>
    <dgm:pt modelId="{0763C8A4-A6EA-4357-A503-B31DAC99CA8A}">
      <dgm:prSet phldrT="[Texto]"/>
      <dgm:spPr/>
      <dgm:t>
        <a:bodyPr/>
        <a:lstStyle/>
        <a:p>
          <a:pPr rtl="0"/>
          <a:r>
            <a:rPr lang="es-EC" dirty="0" smtClean="0">
              <a:solidFill>
                <a:schemeClr val="tx1"/>
              </a:solidFill>
              <a:latin typeface="Calibri"/>
              <a:ea typeface="Calibri"/>
              <a:cs typeface="Calibri"/>
              <a:sym typeface="Calibri"/>
            </a:rPr>
            <a:t>Fundamentos técnicos del fútbol.</a:t>
          </a:r>
          <a:endParaRPr lang="es-ES" dirty="0">
            <a:solidFill>
              <a:schemeClr val="tx1"/>
            </a:solidFill>
          </a:endParaRPr>
        </a:p>
      </dgm:t>
    </dgm:pt>
    <dgm:pt modelId="{D3CAA5D6-35B9-4095-BAB2-A267D1F5EE27}" type="parTrans" cxnId="{F917E6B2-73B3-4246-9ED8-4CFE5DC84583}">
      <dgm:prSet/>
      <dgm:spPr/>
      <dgm:t>
        <a:bodyPr/>
        <a:lstStyle/>
        <a:p>
          <a:endParaRPr lang="es-ES"/>
        </a:p>
      </dgm:t>
    </dgm:pt>
    <dgm:pt modelId="{5905F3A8-6144-4FCB-8C62-73D0227464B6}" type="sibTrans" cxnId="{F917E6B2-73B3-4246-9ED8-4CFE5DC84583}">
      <dgm:prSet/>
      <dgm:spPr/>
      <dgm:t>
        <a:bodyPr/>
        <a:lstStyle/>
        <a:p>
          <a:endParaRPr lang="es-ES"/>
        </a:p>
      </dgm:t>
    </dgm:pt>
    <dgm:pt modelId="{BC91B0F9-76DD-402B-ABA8-5CBF78E26BEC}">
      <dgm:prSet>
        <dgm:style>
          <a:lnRef idx="3">
            <a:schemeClr val="lt1"/>
          </a:lnRef>
          <a:fillRef idx="1">
            <a:schemeClr val="accent2"/>
          </a:fillRef>
          <a:effectRef idx="1">
            <a:schemeClr val="accent2"/>
          </a:effectRef>
          <a:fontRef idx="minor">
            <a:schemeClr val="lt1"/>
          </a:fontRef>
        </dgm:style>
      </dgm:prSet>
      <dgm:spPr/>
      <dgm:t>
        <a:bodyPr/>
        <a:lstStyle/>
        <a:p>
          <a:r>
            <a:rPr lang="es-EC" b="1" dirty="0" smtClean="0">
              <a:latin typeface="Calibri"/>
              <a:ea typeface="Calibri"/>
              <a:cs typeface="Calibri"/>
              <a:sym typeface="Calibri"/>
            </a:rPr>
            <a:t>Variable independiente</a:t>
          </a:r>
          <a:endParaRPr lang="es-ES" dirty="0"/>
        </a:p>
      </dgm:t>
    </dgm:pt>
    <dgm:pt modelId="{479961E9-061C-45C6-BD9B-3F09C7C6CE0C}" type="parTrans" cxnId="{C271EFAB-3719-461F-BBB7-62A584EE779D}">
      <dgm:prSet/>
      <dgm:spPr/>
      <dgm:t>
        <a:bodyPr/>
        <a:lstStyle/>
        <a:p>
          <a:endParaRPr lang="es-ES"/>
        </a:p>
      </dgm:t>
    </dgm:pt>
    <dgm:pt modelId="{3218EE9A-F597-4A63-A786-D45DC69F0E96}" type="sibTrans" cxnId="{C271EFAB-3719-461F-BBB7-62A584EE779D}">
      <dgm:prSet/>
      <dgm:spPr/>
      <dgm:t>
        <a:bodyPr/>
        <a:lstStyle/>
        <a:p>
          <a:endParaRPr lang="es-ES"/>
        </a:p>
      </dgm:t>
    </dgm:pt>
    <dgm:pt modelId="{06D4CD80-BC9F-43A5-B619-7AA0DAF0B344}">
      <dgm:prSet/>
      <dgm:spPr/>
      <dgm:t>
        <a:bodyPr/>
        <a:lstStyle/>
        <a:p>
          <a:pPr rtl="0"/>
          <a:r>
            <a:rPr lang="es-EC" dirty="0" smtClean="0">
              <a:solidFill>
                <a:schemeClr val="tx1"/>
              </a:solidFill>
              <a:latin typeface="Calibri"/>
              <a:ea typeface="Calibri"/>
              <a:cs typeface="Calibri"/>
              <a:sym typeface="Calibri"/>
            </a:rPr>
            <a:t>Proceso enseñanza-aprendizaje</a:t>
          </a:r>
          <a:endParaRPr lang="es-ES" dirty="0">
            <a:solidFill>
              <a:schemeClr val="tx1"/>
            </a:solidFill>
          </a:endParaRPr>
        </a:p>
      </dgm:t>
    </dgm:pt>
    <dgm:pt modelId="{6CB41AB1-0066-4160-8891-5F76BF37ACFA}" type="parTrans" cxnId="{9D330665-E17D-4D95-A284-541EB13B3DAA}">
      <dgm:prSet/>
      <dgm:spPr/>
      <dgm:t>
        <a:bodyPr/>
        <a:lstStyle/>
        <a:p>
          <a:endParaRPr lang="es-ES"/>
        </a:p>
      </dgm:t>
    </dgm:pt>
    <dgm:pt modelId="{564386AA-127E-4EB5-B52F-6CD06DB0D4F8}" type="sibTrans" cxnId="{9D330665-E17D-4D95-A284-541EB13B3DAA}">
      <dgm:prSet/>
      <dgm:spPr/>
      <dgm:t>
        <a:bodyPr/>
        <a:lstStyle/>
        <a:p>
          <a:endParaRPr lang="es-ES"/>
        </a:p>
      </dgm:t>
    </dgm:pt>
    <dgm:pt modelId="{BFE20657-2A70-4BEE-A93B-F9F2081E13D0}" type="pres">
      <dgm:prSet presAssocID="{6B10E8F2-173A-4E0D-94B8-1C7BF835F5E1}" presName="Name0" presStyleCnt="0">
        <dgm:presLayoutVars>
          <dgm:dir/>
          <dgm:animLvl val="lvl"/>
          <dgm:resizeHandles val="exact"/>
        </dgm:presLayoutVars>
      </dgm:prSet>
      <dgm:spPr/>
      <dgm:t>
        <a:bodyPr/>
        <a:lstStyle/>
        <a:p>
          <a:endParaRPr lang="es-EC"/>
        </a:p>
      </dgm:t>
    </dgm:pt>
    <dgm:pt modelId="{52BD0E5F-515B-4398-9D51-FA61E1525B44}" type="pres">
      <dgm:prSet presAssocID="{BC91B0F9-76DD-402B-ABA8-5CBF78E26BEC}" presName="composite" presStyleCnt="0"/>
      <dgm:spPr/>
    </dgm:pt>
    <dgm:pt modelId="{0F4BE089-1EF5-429C-B1F0-F27A63ECA150}" type="pres">
      <dgm:prSet presAssocID="{BC91B0F9-76DD-402B-ABA8-5CBF78E26BEC}" presName="parTx" presStyleLbl="alignNode1" presStyleIdx="0" presStyleCnt="2">
        <dgm:presLayoutVars>
          <dgm:chMax val="0"/>
          <dgm:chPref val="0"/>
          <dgm:bulletEnabled val="1"/>
        </dgm:presLayoutVars>
      </dgm:prSet>
      <dgm:spPr/>
      <dgm:t>
        <a:bodyPr/>
        <a:lstStyle/>
        <a:p>
          <a:endParaRPr lang="es-EC"/>
        </a:p>
      </dgm:t>
    </dgm:pt>
    <dgm:pt modelId="{CEDD4FE8-9503-4E8F-8958-54D3A0F483AD}" type="pres">
      <dgm:prSet presAssocID="{BC91B0F9-76DD-402B-ABA8-5CBF78E26BEC}" presName="desTx" presStyleLbl="alignAccFollowNode1" presStyleIdx="0" presStyleCnt="2" custScaleX="99032">
        <dgm:presLayoutVars>
          <dgm:bulletEnabled val="1"/>
        </dgm:presLayoutVars>
      </dgm:prSet>
      <dgm:spPr/>
      <dgm:t>
        <a:bodyPr/>
        <a:lstStyle/>
        <a:p>
          <a:endParaRPr lang="es-ES"/>
        </a:p>
      </dgm:t>
    </dgm:pt>
    <dgm:pt modelId="{1809959B-0584-4B2C-BEE1-41F7456CE6E6}" type="pres">
      <dgm:prSet presAssocID="{3218EE9A-F597-4A63-A786-D45DC69F0E96}" presName="space" presStyleCnt="0"/>
      <dgm:spPr/>
    </dgm:pt>
    <dgm:pt modelId="{54669A2F-2B25-4651-A91B-E9115838F261}" type="pres">
      <dgm:prSet presAssocID="{62062A1F-A365-47A7-9BAA-8821F16CB841}" presName="composite" presStyleCnt="0"/>
      <dgm:spPr/>
    </dgm:pt>
    <dgm:pt modelId="{CFF6806B-43C2-4AA5-A645-E80233200963}" type="pres">
      <dgm:prSet presAssocID="{62062A1F-A365-47A7-9BAA-8821F16CB841}" presName="parTx" presStyleLbl="alignNode1" presStyleIdx="1" presStyleCnt="2" custLinFactNeighborX="0" custLinFactNeighborY="-1034">
        <dgm:presLayoutVars>
          <dgm:chMax val="0"/>
          <dgm:chPref val="0"/>
          <dgm:bulletEnabled val="1"/>
        </dgm:presLayoutVars>
      </dgm:prSet>
      <dgm:spPr/>
      <dgm:t>
        <a:bodyPr/>
        <a:lstStyle/>
        <a:p>
          <a:endParaRPr lang="es-ES"/>
        </a:p>
      </dgm:t>
    </dgm:pt>
    <dgm:pt modelId="{4E8E0995-91B6-489C-83AA-FC2B2DC07E17}" type="pres">
      <dgm:prSet presAssocID="{62062A1F-A365-47A7-9BAA-8821F16CB841}" presName="desTx" presStyleLbl="alignAccFollowNode1" presStyleIdx="1" presStyleCnt="2">
        <dgm:presLayoutVars>
          <dgm:bulletEnabled val="1"/>
        </dgm:presLayoutVars>
      </dgm:prSet>
      <dgm:spPr/>
      <dgm:t>
        <a:bodyPr/>
        <a:lstStyle/>
        <a:p>
          <a:endParaRPr lang="es-ES"/>
        </a:p>
      </dgm:t>
    </dgm:pt>
  </dgm:ptLst>
  <dgm:cxnLst>
    <dgm:cxn modelId="{F917E6B2-73B3-4246-9ED8-4CFE5DC84583}" srcId="{62062A1F-A365-47A7-9BAA-8821F16CB841}" destId="{0763C8A4-A6EA-4357-A503-B31DAC99CA8A}" srcOrd="0" destOrd="0" parTransId="{D3CAA5D6-35B9-4095-BAB2-A267D1F5EE27}" sibTransId="{5905F3A8-6144-4FCB-8C62-73D0227464B6}"/>
    <dgm:cxn modelId="{B66519AC-1940-4B2C-960B-6E26193FD019}" type="presOf" srcId="{0763C8A4-A6EA-4357-A503-B31DAC99CA8A}" destId="{4E8E0995-91B6-489C-83AA-FC2B2DC07E17}" srcOrd="0" destOrd="0" presId="urn:microsoft.com/office/officeart/2005/8/layout/hList1"/>
    <dgm:cxn modelId="{B9023F39-0A37-4A3B-A0E2-E8D36797CA58}" srcId="{6B10E8F2-173A-4E0D-94B8-1C7BF835F5E1}" destId="{62062A1F-A365-47A7-9BAA-8821F16CB841}" srcOrd="1" destOrd="0" parTransId="{8A94D057-5E2E-405A-8E97-871576785BDA}" sibTransId="{F7BD23B9-30D5-4E60-B166-26B914517393}"/>
    <dgm:cxn modelId="{DC8EEAFA-E572-498B-AB9E-BE093CF6FDC1}" type="presOf" srcId="{06D4CD80-BC9F-43A5-B619-7AA0DAF0B344}" destId="{CEDD4FE8-9503-4E8F-8958-54D3A0F483AD}" srcOrd="0" destOrd="0" presId="urn:microsoft.com/office/officeart/2005/8/layout/hList1"/>
    <dgm:cxn modelId="{12016D3C-7568-452E-8EBE-DCB2F79AB848}" type="presOf" srcId="{BC91B0F9-76DD-402B-ABA8-5CBF78E26BEC}" destId="{0F4BE089-1EF5-429C-B1F0-F27A63ECA150}" srcOrd="0" destOrd="0" presId="urn:microsoft.com/office/officeart/2005/8/layout/hList1"/>
    <dgm:cxn modelId="{9D330665-E17D-4D95-A284-541EB13B3DAA}" srcId="{BC91B0F9-76DD-402B-ABA8-5CBF78E26BEC}" destId="{06D4CD80-BC9F-43A5-B619-7AA0DAF0B344}" srcOrd="0" destOrd="0" parTransId="{6CB41AB1-0066-4160-8891-5F76BF37ACFA}" sibTransId="{564386AA-127E-4EB5-B52F-6CD06DB0D4F8}"/>
    <dgm:cxn modelId="{E87DD73D-84D5-4AA5-B9B0-BDF96A26E3C5}" type="presOf" srcId="{62062A1F-A365-47A7-9BAA-8821F16CB841}" destId="{CFF6806B-43C2-4AA5-A645-E80233200963}" srcOrd="0" destOrd="0" presId="urn:microsoft.com/office/officeart/2005/8/layout/hList1"/>
    <dgm:cxn modelId="{C271EFAB-3719-461F-BBB7-62A584EE779D}" srcId="{6B10E8F2-173A-4E0D-94B8-1C7BF835F5E1}" destId="{BC91B0F9-76DD-402B-ABA8-5CBF78E26BEC}" srcOrd="0" destOrd="0" parTransId="{479961E9-061C-45C6-BD9B-3F09C7C6CE0C}" sibTransId="{3218EE9A-F597-4A63-A786-D45DC69F0E96}"/>
    <dgm:cxn modelId="{BE3C7974-CAC0-4DF6-B5B3-C4B3C0C94E7F}" type="presOf" srcId="{6B10E8F2-173A-4E0D-94B8-1C7BF835F5E1}" destId="{BFE20657-2A70-4BEE-A93B-F9F2081E13D0}" srcOrd="0" destOrd="0" presId="urn:microsoft.com/office/officeart/2005/8/layout/hList1"/>
    <dgm:cxn modelId="{15D7CE05-FB90-425C-A9ED-70DB45E01EB8}" type="presParOf" srcId="{BFE20657-2A70-4BEE-A93B-F9F2081E13D0}" destId="{52BD0E5F-515B-4398-9D51-FA61E1525B44}" srcOrd="0" destOrd="0" presId="urn:microsoft.com/office/officeart/2005/8/layout/hList1"/>
    <dgm:cxn modelId="{25C2264E-DB28-4CA3-A2D3-492CC01F14F2}" type="presParOf" srcId="{52BD0E5F-515B-4398-9D51-FA61E1525B44}" destId="{0F4BE089-1EF5-429C-B1F0-F27A63ECA150}" srcOrd="0" destOrd="0" presId="urn:microsoft.com/office/officeart/2005/8/layout/hList1"/>
    <dgm:cxn modelId="{124ECF47-D12C-4400-A1E1-8C6E824CF491}" type="presParOf" srcId="{52BD0E5F-515B-4398-9D51-FA61E1525B44}" destId="{CEDD4FE8-9503-4E8F-8958-54D3A0F483AD}" srcOrd="1" destOrd="0" presId="urn:microsoft.com/office/officeart/2005/8/layout/hList1"/>
    <dgm:cxn modelId="{730F8290-12D5-422B-8840-E0FE03057397}" type="presParOf" srcId="{BFE20657-2A70-4BEE-A93B-F9F2081E13D0}" destId="{1809959B-0584-4B2C-BEE1-41F7456CE6E6}" srcOrd="1" destOrd="0" presId="urn:microsoft.com/office/officeart/2005/8/layout/hList1"/>
    <dgm:cxn modelId="{EA42EEAC-7248-416C-B598-BD4DC5749D63}" type="presParOf" srcId="{BFE20657-2A70-4BEE-A93B-F9F2081E13D0}" destId="{54669A2F-2B25-4651-A91B-E9115838F261}" srcOrd="2" destOrd="0" presId="urn:microsoft.com/office/officeart/2005/8/layout/hList1"/>
    <dgm:cxn modelId="{80C44232-FBA2-4E0D-91C9-88E1F48179B9}" type="presParOf" srcId="{54669A2F-2B25-4651-A91B-E9115838F261}" destId="{CFF6806B-43C2-4AA5-A645-E80233200963}" srcOrd="0" destOrd="0" presId="urn:microsoft.com/office/officeart/2005/8/layout/hList1"/>
    <dgm:cxn modelId="{A979C522-40AD-429A-9B03-06E063F47166}" type="presParOf" srcId="{54669A2F-2B25-4651-A91B-E9115838F261}" destId="{4E8E0995-91B6-489C-83AA-FC2B2DC07E1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82A7D-9845-4708-9291-988CA23F7D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DA1C936-5446-4913-B8FC-C0B238D2B425}">
      <dgm:prSet/>
      <dgm:spPr>
        <a:solidFill>
          <a:schemeClr val="tx2">
            <a:lumMod val="90000"/>
          </a:schemeClr>
        </a:solidFill>
      </dgm:spPr>
      <dgm:t>
        <a:bodyPr/>
        <a:lstStyle/>
        <a:p>
          <a:pPr rtl="0"/>
          <a:r>
            <a:rPr lang="es-ES" b="0" i="0" dirty="0" smtClean="0"/>
            <a:t>¿El proceso enseñanza aprendizaje incide adecuadamente en los fundamentos técnicos del fútbol de los niños de 9 y 10 años de “CR10” Escuela de Fútbol Formativa?</a:t>
          </a:r>
          <a:endParaRPr lang="es-ES" dirty="0"/>
        </a:p>
      </dgm:t>
    </dgm:pt>
    <dgm:pt modelId="{019F0088-46CA-4D5F-B59E-7BA1A95B0319}" type="parTrans" cxnId="{6780BF76-011B-4468-AD79-2A36DB944FDB}">
      <dgm:prSet/>
      <dgm:spPr/>
      <dgm:t>
        <a:bodyPr/>
        <a:lstStyle/>
        <a:p>
          <a:endParaRPr lang="es-ES"/>
        </a:p>
      </dgm:t>
    </dgm:pt>
    <dgm:pt modelId="{A32595C2-C244-429F-ADCF-189EB7D2D6A6}" type="sibTrans" cxnId="{6780BF76-011B-4468-AD79-2A36DB944FDB}">
      <dgm:prSet/>
      <dgm:spPr/>
      <dgm:t>
        <a:bodyPr/>
        <a:lstStyle/>
        <a:p>
          <a:endParaRPr lang="es-ES"/>
        </a:p>
      </dgm:t>
    </dgm:pt>
    <dgm:pt modelId="{0EBB3470-0DE3-4B31-A41B-6E8586042509}" type="pres">
      <dgm:prSet presAssocID="{59682A7D-9845-4708-9291-988CA23F7D45}" presName="linear" presStyleCnt="0">
        <dgm:presLayoutVars>
          <dgm:animLvl val="lvl"/>
          <dgm:resizeHandles val="exact"/>
        </dgm:presLayoutVars>
      </dgm:prSet>
      <dgm:spPr/>
      <dgm:t>
        <a:bodyPr/>
        <a:lstStyle/>
        <a:p>
          <a:endParaRPr lang="es-EC"/>
        </a:p>
      </dgm:t>
    </dgm:pt>
    <dgm:pt modelId="{28FC2D8B-BD1C-489E-A216-FBCE6CFC18A9}" type="pres">
      <dgm:prSet presAssocID="{EDA1C936-5446-4913-B8FC-C0B238D2B425}" presName="parentText" presStyleLbl="node1" presStyleIdx="0" presStyleCnt="1">
        <dgm:presLayoutVars>
          <dgm:chMax val="0"/>
          <dgm:bulletEnabled val="1"/>
        </dgm:presLayoutVars>
      </dgm:prSet>
      <dgm:spPr/>
      <dgm:t>
        <a:bodyPr/>
        <a:lstStyle/>
        <a:p>
          <a:endParaRPr lang="es-EC"/>
        </a:p>
      </dgm:t>
    </dgm:pt>
  </dgm:ptLst>
  <dgm:cxnLst>
    <dgm:cxn modelId="{8A21C3DC-1DB0-4BE8-9779-996E32AA3C5B}" type="presOf" srcId="{EDA1C936-5446-4913-B8FC-C0B238D2B425}" destId="{28FC2D8B-BD1C-489E-A216-FBCE6CFC18A9}" srcOrd="0" destOrd="0" presId="urn:microsoft.com/office/officeart/2005/8/layout/vList2"/>
    <dgm:cxn modelId="{6780BF76-011B-4468-AD79-2A36DB944FDB}" srcId="{59682A7D-9845-4708-9291-988CA23F7D45}" destId="{EDA1C936-5446-4913-B8FC-C0B238D2B425}" srcOrd="0" destOrd="0" parTransId="{019F0088-46CA-4D5F-B59E-7BA1A95B0319}" sibTransId="{A32595C2-C244-429F-ADCF-189EB7D2D6A6}"/>
    <dgm:cxn modelId="{19716EA1-A8F3-46FD-B892-D5715C797D49}" type="presOf" srcId="{59682A7D-9845-4708-9291-988CA23F7D45}" destId="{0EBB3470-0DE3-4B31-A41B-6E8586042509}" srcOrd="0" destOrd="0" presId="urn:microsoft.com/office/officeart/2005/8/layout/vList2"/>
    <dgm:cxn modelId="{B4CC2686-6315-43FC-892B-F7CD8B928CD9}" type="presParOf" srcId="{0EBB3470-0DE3-4B31-A41B-6E8586042509}" destId="{28FC2D8B-BD1C-489E-A216-FBCE6CFC18A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43B86-F3ED-42A0-BF45-7D62C174638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E5AF77CD-2513-42F7-9002-36C7CB15DFD8}">
      <dgm:prSet phldrT="[Texto]" custT="1"/>
      <dgm:spPr/>
      <dgm:t>
        <a:bodyPr/>
        <a:lstStyle/>
        <a:p>
          <a:pPr rtl="0"/>
          <a:r>
            <a:rPr lang="es-EC" sz="1800" b="1" i="1" dirty="0" smtClean="0">
              <a:solidFill>
                <a:schemeClr val="dk1"/>
              </a:solidFill>
              <a:latin typeface="Times New Roman" panose="02020603050405020304" pitchFamily="18" charset="0"/>
              <a:ea typeface="Calibri"/>
              <a:cs typeface="Times New Roman" panose="02020603050405020304" pitchFamily="18" charset="0"/>
              <a:sym typeface="Calibri"/>
            </a:rPr>
            <a:t>Variable independiente Proceso enseñanza- aprendizaje.</a:t>
          </a:r>
          <a:endParaRPr lang="es-ES" sz="1800" b="1" dirty="0">
            <a:latin typeface="Times New Roman" panose="02020603050405020304" pitchFamily="18" charset="0"/>
            <a:cs typeface="Times New Roman" panose="02020603050405020304" pitchFamily="18" charset="0"/>
          </a:endParaRPr>
        </a:p>
      </dgm:t>
    </dgm:pt>
    <dgm:pt modelId="{598506F5-6080-484B-A284-F9ED1696AAAC}" type="parTrans" cxnId="{9716B60A-DB07-4F23-B43E-4784809EEBAA}">
      <dgm:prSet/>
      <dgm:spPr/>
      <dgm:t>
        <a:bodyPr/>
        <a:lstStyle/>
        <a:p>
          <a:endParaRPr lang="es-ES"/>
        </a:p>
      </dgm:t>
    </dgm:pt>
    <dgm:pt modelId="{4E039DCA-68AF-4E59-9FDE-0AD812D86DF4}" type="sibTrans" cxnId="{9716B60A-DB07-4F23-B43E-4784809EEBAA}">
      <dgm:prSet/>
      <dgm:spPr/>
      <dgm:t>
        <a:bodyPr/>
        <a:lstStyle/>
        <a:p>
          <a:endParaRPr lang="es-ES"/>
        </a:p>
      </dgm:t>
    </dgm:pt>
    <dgm:pt modelId="{D947648F-056A-43BE-9C59-876A0BEAA0CC}">
      <dgm:prSet phldrT="[Texto]" custT="1"/>
      <dgm:spPr/>
      <dgm:t>
        <a:bodyPr/>
        <a:lstStyle/>
        <a:p>
          <a:pPr rtl="0"/>
          <a:endParaRPr lang="es-EC" sz="1400" b="0" dirty="0" smtClean="0">
            <a:solidFill>
              <a:schemeClr val="bg1"/>
            </a:solidFill>
            <a:latin typeface="Times New Roman" panose="02020603050405020304" pitchFamily="18" charset="0"/>
            <a:cs typeface="Times New Roman" panose="02020603050405020304" pitchFamily="18" charset="0"/>
          </a:endParaRPr>
        </a:p>
        <a:p>
          <a:pPr rtl="0"/>
          <a:r>
            <a:rPr lang="es-EC" sz="1400" b="1" dirty="0" smtClean="0">
              <a:solidFill>
                <a:schemeClr val="bg1"/>
              </a:solidFill>
              <a:latin typeface="Times New Roman" panose="02020603050405020304" pitchFamily="18" charset="0"/>
              <a:cs typeface="Times New Roman" panose="02020603050405020304" pitchFamily="18" charset="0"/>
            </a:rPr>
            <a:t>DIMENSIONES</a:t>
          </a:r>
        </a:p>
        <a:p>
          <a:pPr rtl="0"/>
          <a:endParaRPr lang="es-EC" sz="1100" b="0" dirty="0" smtClean="0">
            <a:solidFill>
              <a:schemeClr val="bg1"/>
            </a:solidFill>
            <a:latin typeface="Times New Roman" panose="02020603050405020304" pitchFamily="18" charset="0"/>
            <a:cs typeface="Times New Roman" panose="02020603050405020304" pitchFamily="18" charset="0"/>
          </a:endParaRPr>
        </a:p>
        <a:p>
          <a:pPr rtl="0"/>
          <a:r>
            <a:rPr lang="es-EC" sz="1600" b="1" dirty="0" smtClean="0">
              <a:solidFill>
                <a:schemeClr val="bg1"/>
              </a:solidFill>
              <a:latin typeface="Times New Roman" panose="02020603050405020304" pitchFamily="18" charset="0"/>
              <a:cs typeface="Times New Roman" panose="02020603050405020304" pitchFamily="18" charset="0"/>
            </a:rPr>
            <a:t>*PEA</a:t>
          </a:r>
        </a:p>
        <a:p>
          <a:pPr rtl="0"/>
          <a:endParaRPr lang="es-ES" sz="1100" dirty="0"/>
        </a:p>
      </dgm:t>
    </dgm:pt>
    <dgm:pt modelId="{593928FE-5A70-46D2-A2EB-620A4BDA3E84}" type="parTrans" cxnId="{FC6F8947-425A-40AE-91D6-67E259844704}">
      <dgm:prSet/>
      <dgm:spPr/>
      <dgm:t>
        <a:bodyPr/>
        <a:lstStyle/>
        <a:p>
          <a:endParaRPr lang="es-ES"/>
        </a:p>
      </dgm:t>
    </dgm:pt>
    <dgm:pt modelId="{4A10664A-305F-4826-A06E-EE0F2DA03EB8}" type="sibTrans" cxnId="{FC6F8947-425A-40AE-91D6-67E259844704}">
      <dgm:prSet/>
      <dgm:spPr/>
      <dgm:t>
        <a:bodyPr/>
        <a:lstStyle/>
        <a:p>
          <a:endParaRPr lang="es-ES"/>
        </a:p>
      </dgm:t>
    </dgm:pt>
    <dgm:pt modelId="{3DFDB8EC-F2BB-4C0E-8F38-92DBBB0DDAC0}">
      <dgm:prSet phldrT="[Texto]" custT="1"/>
      <dgm:spPr/>
      <dgm:t>
        <a:bodyPr/>
        <a:lstStyle/>
        <a:p>
          <a:pPr rtl="0"/>
          <a:r>
            <a:rPr lang="es-EC" sz="1800" b="1" dirty="0" smtClean="0">
              <a:solidFill>
                <a:schemeClr val="bg1"/>
              </a:solidFill>
              <a:latin typeface="Times New Roman" panose="02020603050405020304" pitchFamily="18" charset="0"/>
              <a:ea typeface="Calibri"/>
              <a:cs typeface="Times New Roman" panose="02020603050405020304" pitchFamily="18" charset="0"/>
              <a:sym typeface="Calibri"/>
            </a:rPr>
            <a:t>INSTRUMENTO</a:t>
          </a:r>
        </a:p>
        <a:p>
          <a:pPr rtl="0"/>
          <a:r>
            <a:rPr lang="es-EC" sz="1600" b="1" dirty="0" smtClean="0">
              <a:solidFill>
                <a:schemeClr val="bg1"/>
              </a:solidFill>
              <a:latin typeface="Times New Roman" panose="02020603050405020304" pitchFamily="18" charset="0"/>
              <a:cs typeface="Times New Roman" panose="02020603050405020304" pitchFamily="18" charset="0"/>
              <a:sym typeface="Calibri"/>
            </a:rPr>
            <a:t>*Ficha de observación</a:t>
          </a:r>
          <a:endParaRPr lang="es-ES" sz="1600" dirty="0">
            <a:solidFill>
              <a:schemeClr val="bg1"/>
            </a:solidFill>
            <a:latin typeface="Times New Roman" panose="02020603050405020304" pitchFamily="18" charset="0"/>
            <a:cs typeface="Times New Roman" panose="02020603050405020304" pitchFamily="18" charset="0"/>
          </a:endParaRPr>
        </a:p>
      </dgm:t>
    </dgm:pt>
    <dgm:pt modelId="{59437DF5-9F37-40A5-8F8D-B46FCD6943C4}" type="parTrans" cxnId="{0EE68015-0C1D-46FF-BE81-9F38ABFEEED5}">
      <dgm:prSet/>
      <dgm:spPr/>
      <dgm:t>
        <a:bodyPr/>
        <a:lstStyle/>
        <a:p>
          <a:endParaRPr lang="es-ES"/>
        </a:p>
      </dgm:t>
    </dgm:pt>
    <dgm:pt modelId="{E3821C6A-17B8-4AC6-A35B-1EC51D22477D}" type="sibTrans" cxnId="{0EE68015-0C1D-46FF-BE81-9F38ABFEEED5}">
      <dgm:prSet/>
      <dgm:spPr/>
      <dgm:t>
        <a:bodyPr/>
        <a:lstStyle/>
        <a:p>
          <a:endParaRPr lang="es-ES"/>
        </a:p>
      </dgm:t>
    </dgm:pt>
    <dgm:pt modelId="{A093043C-B980-4BCB-AE8C-791DB8CCBFD5}">
      <dgm:prSet phldrT="[Texto]" custT="1"/>
      <dgm:spPr/>
      <dgm:t>
        <a:bodyPr/>
        <a:lstStyle/>
        <a:p>
          <a:pPr rtl="0"/>
          <a:endParaRPr lang="es-EC" sz="1600" b="1" dirty="0" smtClean="0">
            <a:solidFill>
              <a:schemeClr val="bg1"/>
            </a:solidFill>
            <a:latin typeface="Times New Roman" panose="02020603050405020304" pitchFamily="18" charset="0"/>
            <a:ea typeface="Calibri"/>
            <a:cs typeface="Times New Roman" panose="02020603050405020304" pitchFamily="18" charset="0"/>
            <a:sym typeface="Calibri"/>
          </a:endParaRPr>
        </a:p>
        <a:p>
          <a:pPr rtl="0"/>
          <a:r>
            <a:rPr lang="es-EC" sz="1600" b="1" dirty="0" smtClean="0">
              <a:solidFill>
                <a:schemeClr val="bg1"/>
              </a:solidFill>
              <a:latin typeface="Times New Roman" panose="02020603050405020304" pitchFamily="18" charset="0"/>
              <a:ea typeface="Calibri"/>
              <a:cs typeface="Times New Roman" panose="02020603050405020304" pitchFamily="18" charset="0"/>
              <a:sym typeface="Calibri"/>
            </a:rPr>
            <a:t>INSTRUMENTO</a:t>
          </a:r>
        </a:p>
        <a:p>
          <a:pPr rtl="0"/>
          <a:r>
            <a:rPr lang="es-EC" sz="1700" b="1" dirty="0" smtClean="0">
              <a:solidFill>
                <a:schemeClr val="bg1"/>
              </a:solidFill>
              <a:latin typeface="Times New Roman" panose="02020603050405020304" pitchFamily="18" charset="0"/>
              <a:cs typeface="Times New Roman" panose="02020603050405020304" pitchFamily="18" charset="0"/>
              <a:sym typeface="Calibri"/>
            </a:rPr>
            <a:t>*Entendimiento óptimo del ejercicio </a:t>
          </a:r>
          <a:endParaRPr lang="es-ES" sz="1700" dirty="0">
            <a:solidFill>
              <a:schemeClr val="bg1"/>
            </a:solidFill>
            <a:latin typeface="Times New Roman" panose="02020603050405020304" pitchFamily="18" charset="0"/>
            <a:cs typeface="Times New Roman" panose="02020603050405020304" pitchFamily="18" charset="0"/>
          </a:endParaRPr>
        </a:p>
      </dgm:t>
    </dgm:pt>
    <dgm:pt modelId="{CA3F2D00-D833-49DD-A1CF-5826AB206B89}" type="parTrans" cxnId="{E5A36074-895D-4E9B-9FBA-36E91FA2ADAE}">
      <dgm:prSet/>
      <dgm:spPr/>
      <dgm:t>
        <a:bodyPr/>
        <a:lstStyle/>
        <a:p>
          <a:endParaRPr lang="es-ES"/>
        </a:p>
      </dgm:t>
    </dgm:pt>
    <dgm:pt modelId="{1740A870-9886-4073-BD87-B14467F7B00B}" type="sibTrans" cxnId="{E5A36074-895D-4E9B-9FBA-36E91FA2ADAE}">
      <dgm:prSet/>
      <dgm:spPr/>
      <dgm:t>
        <a:bodyPr/>
        <a:lstStyle/>
        <a:p>
          <a:endParaRPr lang="es-ES"/>
        </a:p>
      </dgm:t>
    </dgm:pt>
    <dgm:pt modelId="{2E21449E-7240-4AC2-BCAF-86A36E41A409}" type="pres">
      <dgm:prSet presAssocID="{78243B86-F3ED-42A0-BF45-7D62C174638A}" presName="Name0" presStyleCnt="0">
        <dgm:presLayoutVars>
          <dgm:orgChart val="1"/>
          <dgm:chPref val="1"/>
          <dgm:dir/>
          <dgm:animOne val="branch"/>
          <dgm:animLvl val="lvl"/>
          <dgm:resizeHandles/>
        </dgm:presLayoutVars>
      </dgm:prSet>
      <dgm:spPr/>
      <dgm:t>
        <a:bodyPr/>
        <a:lstStyle/>
        <a:p>
          <a:endParaRPr lang="es-EC"/>
        </a:p>
      </dgm:t>
    </dgm:pt>
    <dgm:pt modelId="{9F34CDD6-2DCC-4934-AC19-14532E6DA855}" type="pres">
      <dgm:prSet presAssocID="{E5AF77CD-2513-42F7-9002-36C7CB15DFD8}" presName="hierRoot1" presStyleCnt="0">
        <dgm:presLayoutVars>
          <dgm:hierBranch val="init"/>
        </dgm:presLayoutVars>
      </dgm:prSet>
      <dgm:spPr/>
    </dgm:pt>
    <dgm:pt modelId="{FFF9BF12-215A-42C8-BE2F-E393EC690D03}" type="pres">
      <dgm:prSet presAssocID="{E5AF77CD-2513-42F7-9002-36C7CB15DFD8}" presName="rootComposite1" presStyleCnt="0"/>
      <dgm:spPr/>
    </dgm:pt>
    <dgm:pt modelId="{75613E6C-171D-481B-8B2D-3BE82597F7F6}" type="pres">
      <dgm:prSet presAssocID="{E5AF77CD-2513-42F7-9002-36C7CB15DFD8}" presName="rootText1" presStyleLbl="alignAcc1" presStyleIdx="0" presStyleCnt="0" custAng="0" custLinFactNeighborX="-2453" custLinFactNeighborY="-12268">
        <dgm:presLayoutVars>
          <dgm:chPref val="3"/>
        </dgm:presLayoutVars>
      </dgm:prSet>
      <dgm:spPr/>
      <dgm:t>
        <a:bodyPr/>
        <a:lstStyle/>
        <a:p>
          <a:endParaRPr lang="es-ES"/>
        </a:p>
      </dgm:t>
    </dgm:pt>
    <dgm:pt modelId="{0593222D-9490-4A02-9ACD-6E8F3A539406}" type="pres">
      <dgm:prSet presAssocID="{E5AF77CD-2513-42F7-9002-36C7CB15DFD8}" presName="topArc1" presStyleLbl="parChTrans1D1" presStyleIdx="0" presStyleCnt="8"/>
      <dgm:spPr/>
    </dgm:pt>
    <dgm:pt modelId="{84199B76-2741-4F94-9BB6-CF88C3E8C01B}" type="pres">
      <dgm:prSet presAssocID="{E5AF77CD-2513-42F7-9002-36C7CB15DFD8}" presName="bottomArc1" presStyleLbl="parChTrans1D1" presStyleIdx="1" presStyleCnt="8"/>
      <dgm:spPr/>
    </dgm:pt>
    <dgm:pt modelId="{6A01AC49-134C-4148-B0A4-6DE3C28E1334}" type="pres">
      <dgm:prSet presAssocID="{E5AF77CD-2513-42F7-9002-36C7CB15DFD8}" presName="topConnNode1" presStyleLbl="node1" presStyleIdx="0" presStyleCnt="0"/>
      <dgm:spPr/>
      <dgm:t>
        <a:bodyPr/>
        <a:lstStyle/>
        <a:p>
          <a:endParaRPr lang="es-EC"/>
        </a:p>
      </dgm:t>
    </dgm:pt>
    <dgm:pt modelId="{CBE0B344-F1EC-43DB-8D6C-9413C39D07CA}" type="pres">
      <dgm:prSet presAssocID="{E5AF77CD-2513-42F7-9002-36C7CB15DFD8}" presName="hierChild2" presStyleCnt="0"/>
      <dgm:spPr/>
    </dgm:pt>
    <dgm:pt modelId="{3E36052F-4BF2-47A9-A981-DC0EB545E1E7}" type="pres">
      <dgm:prSet presAssocID="{593928FE-5A70-46D2-A2EB-620A4BDA3E84}" presName="Name28" presStyleLbl="parChTrans1D2" presStyleIdx="0" presStyleCnt="3"/>
      <dgm:spPr/>
      <dgm:t>
        <a:bodyPr/>
        <a:lstStyle/>
        <a:p>
          <a:endParaRPr lang="es-EC"/>
        </a:p>
      </dgm:t>
    </dgm:pt>
    <dgm:pt modelId="{3F68CF2A-46A4-44A5-9D0D-B353734C78AD}" type="pres">
      <dgm:prSet presAssocID="{D947648F-056A-43BE-9C59-876A0BEAA0CC}" presName="hierRoot2" presStyleCnt="0">
        <dgm:presLayoutVars>
          <dgm:hierBranch val="init"/>
        </dgm:presLayoutVars>
      </dgm:prSet>
      <dgm:spPr/>
    </dgm:pt>
    <dgm:pt modelId="{CABA3488-6603-409E-A8FC-D6A7AAD69DA3}" type="pres">
      <dgm:prSet presAssocID="{D947648F-056A-43BE-9C59-876A0BEAA0CC}" presName="rootComposite2" presStyleCnt="0"/>
      <dgm:spPr/>
    </dgm:pt>
    <dgm:pt modelId="{EE667BEE-0750-45A7-BCCD-571E15AAECE3}" type="pres">
      <dgm:prSet presAssocID="{D947648F-056A-43BE-9C59-876A0BEAA0CC}" presName="rootText2" presStyleLbl="alignAcc1" presStyleIdx="0" presStyleCnt="0">
        <dgm:presLayoutVars>
          <dgm:chPref val="3"/>
        </dgm:presLayoutVars>
      </dgm:prSet>
      <dgm:spPr/>
      <dgm:t>
        <a:bodyPr/>
        <a:lstStyle/>
        <a:p>
          <a:endParaRPr lang="es-ES"/>
        </a:p>
      </dgm:t>
    </dgm:pt>
    <dgm:pt modelId="{26654FCF-DC03-4D6B-83A6-5D1CEAE125C7}" type="pres">
      <dgm:prSet presAssocID="{D947648F-056A-43BE-9C59-876A0BEAA0CC}" presName="topArc2" presStyleLbl="parChTrans1D1" presStyleIdx="2" presStyleCnt="8"/>
      <dgm:spPr/>
    </dgm:pt>
    <dgm:pt modelId="{AC332867-10F8-401D-8ED0-116CBC8EA1AF}" type="pres">
      <dgm:prSet presAssocID="{D947648F-056A-43BE-9C59-876A0BEAA0CC}" presName="bottomArc2" presStyleLbl="parChTrans1D1" presStyleIdx="3" presStyleCnt="8"/>
      <dgm:spPr/>
    </dgm:pt>
    <dgm:pt modelId="{350F5DCD-020C-4663-8196-6C923CE2E1DC}" type="pres">
      <dgm:prSet presAssocID="{D947648F-056A-43BE-9C59-876A0BEAA0CC}" presName="topConnNode2" presStyleLbl="node2" presStyleIdx="0" presStyleCnt="0"/>
      <dgm:spPr/>
      <dgm:t>
        <a:bodyPr/>
        <a:lstStyle/>
        <a:p>
          <a:endParaRPr lang="es-EC"/>
        </a:p>
      </dgm:t>
    </dgm:pt>
    <dgm:pt modelId="{801CE34A-9A65-441B-8E8F-7A5D85C44879}" type="pres">
      <dgm:prSet presAssocID="{D947648F-056A-43BE-9C59-876A0BEAA0CC}" presName="hierChild4" presStyleCnt="0"/>
      <dgm:spPr/>
    </dgm:pt>
    <dgm:pt modelId="{B518FD52-6E67-435A-8D84-849CF9E2E93B}" type="pres">
      <dgm:prSet presAssocID="{D947648F-056A-43BE-9C59-876A0BEAA0CC}" presName="hierChild5" presStyleCnt="0"/>
      <dgm:spPr/>
    </dgm:pt>
    <dgm:pt modelId="{F9A3A7CB-CD73-4080-AB90-409A75226589}" type="pres">
      <dgm:prSet presAssocID="{59437DF5-9F37-40A5-8F8D-B46FCD6943C4}" presName="Name28" presStyleLbl="parChTrans1D2" presStyleIdx="1" presStyleCnt="3"/>
      <dgm:spPr/>
      <dgm:t>
        <a:bodyPr/>
        <a:lstStyle/>
        <a:p>
          <a:endParaRPr lang="es-EC"/>
        </a:p>
      </dgm:t>
    </dgm:pt>
    <dgm:pt modelId="{2BE24DCD-D8E1-40DB-9AF2-DC511A0C1BBD}" type="pres">
      <dgm:prSet presAssocID="{3DFDB8EC-F2BB-4C0E-8F38-92DBBB0DDAC0}" presName="hierRoot2" presStyleCnt="0">
        <dgm:presLayoutVars>
          <dgm:hierBranch val="init"/>
        </dgm:presLayoutVars>
      </dgm:prSet>
      <dgm:spPr/>
    </dgm:pt>
    <dgm:pt modelId="{0DDA11AC-3381-4F4E-8151-F50D4E48083D}" type="pres">
      <dgm:prSet presAssocID="{3DFDB8EC-F2BB-4C0E-8F38-92DBBB0DDAC0}" presName="rootComposite2" presStyleCnt="0"/>
      <dgm:spPr/>
    </dgm:pt>
    <dgm:pt modelId="{EDE988DA-2CB7-44B0-8749-44F4CD30E7D8}" type="pres">
      <dgm:prSet presAssocID="{3DFDB8EC-F2BB-4C0E-8F38-92DBBB0DDAC0}" presName="rootText2" presStyleLbl="alignAcc1" presStyleIdx="0" presStyleCnt="0">
        <dgm:presLayoutVars>
          <dgm:chPref val="3"/>
        </dgm:presLayoutVars>
      </dgm:prSet>
      <dgm:spPr/>
      <dgm:t>
        <a:bodyPr/>
        <a:lstStyle/>
        <a:p>
          <a:endParaRPr lang="es-ES"/>
        </a:p>
      </dgm:t>
    </dgm:pt>
    <dgm:pt modelId="{F8773283-0C61-4B16-9B3B-D75261D2AA8D}" type="pres">
      <dgm:prSet presAssocID="{3DFDB8EC-F2BB-4C0E-8F38-92DBBB0DDAC0}" presName="topArc2" presStyleLbl="parChTrans1D1" presStyleIdx="4" presStyleCnt="8"/>
      <dgm:spPr/>
    </dgm:pt>
    <dgm:pt modelId="{AE36C1F7-A787-4B5A-970C-1F7C5C462DE6}" type="pres">
      <dgm:prSet presAssocID="{3DFDB8EC-F2BB-4C0E-8F38-92DBBB0DDAC0}" presName="bottomArc2" presStyleLbl="parChTrans1D1" presStyleIdx="5" presStyleCnt="8"/>
      <dgm:spPr/>
    </dgm:pt>
    <dgm:pt modelId="{D8B8F063-D615-4494-B32A-9A622F7C16D3}" type="pres">
      <dgm:prSet presAssocID="{3DFDB8EC-F2BB-4C0E-8F38-92DBBB0DDAC0}" presName="topConnNode2" presStyleLbl="node2" presStyleIdx="0" presStyleCnt="0"/>
      <dgm:spPr/>
      <dgm:t>
        <a:bodyPr/>
        <a:lstStyle/>
        <a:p>
          <a:endParaRPr lang="es-EC"/>
        </a:p>
      </dgm:t>
    </dgm:pt>
    <dgm:pt modelId="{0DD4FE40-4EC7-44C8-8C66-A11B2AC69E22}" type="pres">
      <dgm:prSet presAssocID="{3DFDB8EC-F2BB-4C0E-8F38-92DBBB0DDAC0}" presName="hierChild4" presStyleCnt="0"/>
      <dgm:spPr/>
    </dgm:pt>
    <dgm:pt modelId="{98A9B867-8D4F-4780-A48D-2AA0B306D4AD}" type="pres">
      <dgm:prSet presAssocID="{3DFDB8EC-F2BB-4C0E-8F38-92DBBB0DDAC0}" presName="hierChild5" presStyleCnt="0"/>
      <dgm:spPr/>
    </dgm:pt>
    <dgm:pt modelId="{5B3C36F0-82AB-45F0-B739-E6AD00D163B9}" type="pres">
      <dgm:prSet presAssocID="{CA3F2D00-D833-49DD-A1CF-5826AB206B89}" presName="Name28" presStyleLbl="parChTrans1D2" presStyleIdx="2" presStyleCnt="3"/>
      <dgm:spPr/>
      <dgm:t>
        <a:bodyPr/>
        <a:lstStyle/>
        <a:p>
          <a:endParaRPr lang="es-EC"/>
        </a:p>
      </dgm:t>
    </dgm:pt>
    <dgm:pt modelId="{4E3815ED-F418-4E33-A03F-F8DEA87E267A}" type="pres">
      <dgm:prSet presAssocID="{A093043C-B980-4BCB-AE8C-791DB8CCBFD5}" presName="hierRoot2" presStyleCnt="0">
        <dgm:presLayoutVars>
          <dgm:hierBranch val="init"/>
        </dgm:presLayoutVars>
      </dgm:prSet>
      <dgm:spPr/>
    </dgm:pt>
    <dgm:pt modelId="{F08A1FB3-535C-410A-9E92-459BDA68F141}" type="pres">
      <dgm:prSet presAssocID="{A093043C-B980-4BCB-AE8C-791DB8CCBFD5}" presName="rootComposite2" presStyleCnt="0"/>
      <dgm:spPr/>
    </dgm:pt>
    <dgm:pt modelId="{A258C625-EDD0-4B9E-947B-78487E1FF062}" type="pres">
      <dgm:prSet presAssocID="{A093043C-B980-4BCB-AE8C-791DB8CCBFD5}" presName="rootText2" presStyleLbl="alignAcc1" presStyleIdx="0" presStyleCnt="0">
        <dgm:presLayoutVars>
          <dgm:chPref val="3"/>
        </dgm:presLayoutVars>
      </dgm:prSet>
      <dgm:spPr/>
      <dgm:t>
        <a:bodyPr/>
        <a:lstStyle/>
        <a:p>
          <a:endParaRPr lang="es-ES"/>
        </a:p>
      </dgm:t>
    </dgm:pt>
    <dgm:pt modelId="{AC7C8409-C5CD-4EAF-B710-89801ED0D415}" type="pres">
      <dgm:prSet presAssocID="{A093043C-B980-4BCB-AE8C-791DB8CCBFD5}" presName="topArc2" presStyleLbl="parChTrans1D1" presStyleIdx="6" presStyleCnt="8"/>
      <dgm:spPr/>
    </dgm:pt>
    <dgm:pt modelId="{6FB3735D-3009-4E41-970D-EE1D17425875}" type="pres">
      <dgm:prSet presAssocID="{A093043C-B980-4BCB-AE8C-791DB8CCBFD5}" presName="bottomArc2" presStyleLbl="parChTrans1D1" presStyleIdx="7" presStyleCnt="8"/>
      <dgm:spPr/>
    </dgm:pt>
    <dgm:pt modelId="{974E7D96-9D76-482C-A5AB-65926B5A3EE9}" type="pres">
      <dgm:prSet presAssocID="{A093043C-B980-4BCB-AE8C-791DB8CCBFD5}" presName="topConnNode2" presStyleLbl="node2" presStyleIdx="0" presStyleCnt="0"/>
      <dgm:spPr/>
      <dgm:t>
        <a:bodyPr/>
        <a:lstStyle/>
        <a:p>
          <a:endParaRPr lang="es-EC"/>
        </a:p>
      </dgm:t>
    </dgm:pt>
    <dgm:pt modelId="{4A1A8F2E-8729-49C6-B30F-EDBBC29AB00E}" type="pres">
      <dgm:prSet presAssocID="{A093043C-B980-4BCB-AE8C-791DB8CCBFD5}" presName="hierChild4" presStyleCnt="0"/>
      <dgm:spPr/>
    </dgm:pt>
    <dgm:pt modelId="{EB86053D-3804-4A32-9011-9AA63FAD0FD4}" type="pres">
      <dgm:prSet presAssocID="{A093043C-B980-4BCB-AE8C-791DB8CCBFD5}" presName="hierChild5" presStyleCnt="0"/>
      <dgm:spPr/>
    </dgm:pt>
    <dgm:pt modelId="{3C49B144-D89F-404A-B34B-B3AA6E1F1D66}" type="pres">
      <dgm:prSet presAssocID="{E5AF77CD-2513-42F7-9002-36C7CB15DFD8}" presName="hierChild3" presStyleCnt="0"/>
      <dgm:spPr/>
    </dgm:pt>
  </dgm:ptLst>
  <dgm:cxnLst>
    <dgm:cxn modelId="{B435D846-C4AF-4C4B-B379-5F3E228AE841}" type="presOf" srcId="{78243B86-F3ED-42A0-BF45-7D62C174638A}" destId="{2E21449E-7240-4AC2-BCAF-86A36E41A409}" srcOrd="0" destOrd="0" presId="urn:microsoft.com/office/officeart/2008/layout/HalfCircleOrganizationChart"/>
    <dgm:cxn modelId="{95A5E848-D980-4825-B7A2-7717FF49DEB3}" type="presOf" srcId="{D947648F-056A-43BE-9C59-876A0BEAA0CC}" destId="{EE667BEE-0750-45A7-BCCD-571E15AAECE3}" srcOrd="0" destOrd="0" presId="urn:microsoft.com/office/officeart/2008/layout/HalfCircleOrganizationChart"/>
    <dgm:cxn modelId="{2C7AAC01-AD43-4DA3-AA19-1067183F3DA2}" type="presOf" srcId="{CA3F2D00-D833-49DD-A1CF-5826AB206B89}" destId="{5B3C36F0-82AB-45F0-B739-E6AD00D163B9}" srcOrd="0" destOrd="0" presId="urn:microsoft.com/office/officeart/2008/layout/HalfCircleOrganizationChart"/>
    <dgm:cxn modelId="{2246FE34-E65E-4206-A069-1717193201A2}" type="presOf" srcId="{59437DF5-9F37-40A5-8F8D-B46FCD6943C4}" destId="{F9A3A7CB-CD73-4080-AB90-409A75226589}" srcOrd="0" destOrd="0" presId="urn:microsoft.com/office/officeart/2008/layout/HalfCircleOrganizationChart"/>
    <dgm:cxn modelId="{881F8639-9470-4AA4-B3AE-0382DA16D832}" type="presOf" srcId="{D947648F-056A-43BE-9C59-876A0BEAA0CC}" destId="{350F5DCD-020C-4663-8196-6C923CE2E1DC}" srcOrd="1" destOrd="0" presId="urn:microsoft.com/office/officeart/2008/layout/HalfCircleOrganizationChart"/>
    <dgm:cxn modelId="{F083C87B-9DDD-42AC-9086-65C5D3F199E6}" type="presOf" srcId="{A093043C-B980-4BCB-AE8C-791DB8CCBFD5}" destId="{A258C625-EDD0-4B9E-947B-78487E1FF062}" srcOrd="0" destOrd="0" presId="urn:microsoft.com/office/officeart/2008/layout/HalfCircleOrganizationChart"/>
    <dgm:cxn modelId="{53B4B0F5-C0C4-4368-B086-65C13BFE4BAD}" type="presOf" srcId="{3DFDB8EC-F2BB-4C0E-8F38-92DBBB0DDAC0}" destId="{D8B8F063-D615-4494-B32A-9A622F7C16D3}" srcOrd="1" destOrd="0" presId="urn:microsoft.com/office/officeart/2008/layout/HalfCircleOrganizationChart"/>
    <dgm:cxn modelId="{D533819A-8849-4EF7-BE18-B258B65391EE}" type="presOf" srcId="{E5AF77CD-2513-42F7-9002-36C7CB15DFD8}" destId="{75613E6C-171D-481B-8B2D-3BE82597F7F6}" srcOrd="0" destOrd="0" presId="urn:microsoft.com/office/officeart/2008/layout/HalfCircleOrganizationChart"/>
    <dgm:cxn modelId="{FC6F8947-425A-40AE-91D6-67E259844704}" srcId="{E5AF77CD-2513-42F7-9002-36C7CB15DFD8}" destId="{D947648F-056A-43BE-9C59-876A0BEAA0CC}" srcOrd="0" destOrd="0" parTransId="{593928FE-5A70-46D2-A2EB-620A4BDA3E84}" sibTransId="{4A10664A-305F-4826-A06E-EE0F2DA03EB8}"/>
    <dgm:cxn modelId="{4A371009-C355-4C64-BCFB-D28DB54D3902}" type="presOf" srcId="{A093043C-B980-4BCB-AE8C-791DB8CCBFD5}" destId="{974E7D96-9D76-482C-A5AB-65926B5A3EE9}" srcOrd="1" destOrd="0" presId="urn:microsoft.com/office/officeart/2008/layout/HalfCircleOrganizationChart"/>
    <dgm:cxn modelId="{AA95EC6D-8AF4-44E4-9C4B-32C3AB71ABFC}" type="presOf" srcId="{E5AF77CD-2513-42F7-9002-36C7CB15DFD8}" destId="{6A01AC49-134C-4148-B0A4-6DE3C28E1334}" srcOrd="1" destOrd="0" presId="urn:microsoft.com/office/officeart/2008/layout/HalfCircleOrganizationChart"/>
    <dgm:cxn modelId="{9716B60A-DB07-4F23-B43E-4784809EEBAA}" srcId="{78243B86-F3ED-42A0-BF45-7D62C174638A}" destId="{E5AF77CD-2513-42F7-9002-36C7CB15DFD8}" srcOrd="0" destOrd="0" parTransId="{598506F5-6080-484B-A284-F9ED1696AAAC}" sibTransId="{4E039DCA-68AF-4E59-9FDE-0AD812D86DF4}"/>
    <dgm:cxn modelId="{13740E38-5AD4-47B5-B2F1-8F5BC56710DA}" type="presOf" srcId="{3DFDB8EC-F2BB-4C0E-8F38-92DBBB0DDAC0}" destId="{EDE988DA-2CB7-44B0-8749-44F4CD30E7D8}" srcOrd="0" destOrd="0" presId="urn:microsoft.com/office/officeart/2008/layout/HalfCircleOrganizationChart"/>
    <dgm:cxn modelId="{07D7BAE9-0673-4165-991D-F9832D9DBCB7}" type="presOf" srcId="{593928FE-5A70-46D2-A2EB-620A4BDA3E84}" destId="{3E36052F-4BF2-47A9-A981-DC0EB545E1E7}" srcOrd="0" destOrd="0" presId="urn:microsoft.com/office/officeart/2008/layout/HalfCircleOrganizationChart"/>
    <dgm:cxn modelId="{E5A36074-895D-4E9B-9FBA-36E91FA2ADAE}" srcId="{E5AF77CD-2513-42F7-9002-36C7CB15DFD8}" destId="{A093043C-B980-4BCB-AE8C-791DB8CCBFD5}" srcOrd="2" destOrd="0" parTransId="{CA3F2D00-D833-49DD-A1CF-5826AB206B89}" sibTransId="{1740A870-9886-4073-BD87-B14467F7B00B}"/>
    <dgm:cxn modelId="{0EE68015-0C1D-46FF-BE81-9F38ABFEEED5}" srcId="{E5AF77CD-2513-42F7-9002-36C7CB15DFD8}" destId="{3DFDB8EC-F2BB-4C0E-8F38-92DBBB0DDAC0}" srcOrd="1" destOrd="0" parTransId="{59437DF5-9F37-40A5-8F8D-B46FCD6943C4}" sibTransId="{E3821C6A-17B8-4AC6-A35B-1EC51D22477D}"/>
    <dgm:cxn modelId="{C76B34BB-FDBF-4EB9-B442-B5DA40245073}" type="presParOf" srcId="{2E21449E-7240-4AC2-BCAF-86A36E41A409}" destId="{9F34CDD6-2DCC-4934-AC19-14532E6DA855}" srcOrd="0" destOrd="0" presId="urn:microsoft.com/office/officeart/2008/layout/HalfCircleOrganizationChart"/>
    <dgm:cxn modelId="{A2B7D989-86E8-4AA7-938A-7A37513B6829}" type="presParOf" srcId="{9F34CDD6-2DCC-4934-AC19-14532E6DA855}" destId="{FFF9BF12-215A-42C8-BE2F-E393EC690D03}" srcOrd="0" destOrd="0" presId="urn:microsoft.com/office/officeart/2008/layout/HalfCircleOrganizationChart"/>
    <dgm:cxn modelId="{5949F8F2-DC31-4BFC-BAEC-DB071ADCBD04}" type="presParOf" srcId="{FFF9BF12-215A-42C8-BE2F-E393EC690D03}" destId="{75613E6C-171D-481B-8B2D-3BE82597F7F6}" srcOrd="0" destOrd="0" presId="urn:microsoft.com/office/officeart/2008/layout/HalfCircleOrganizationChart"/>
    <dgm:cxn modelId="{0FCA5556-314E-4BE8-9BAD-9D9C3D19024A}" type="presParOf" srcId="{FFF9BF12-215A-42C8-BE2F-E393EC690D03}" destId="{0593222D-9490-4A02-9ACD-6E8F3A539406}" srcOrd="1" destOrd="0" presId="urn:microsoft.com/office/officeart/2008/layout/HalfCircleOrganizationChart"/>
    <dgm:cxn modelId="{C913DF69-03EF-4B6C-AD2B-D6C54F06A19F}" type="presParOf" srcId="{FFF9BF12-215A-42C8-BE2F-E393EC690D03}" destId="{84199B76-2741-4F94-9BB6-CF88C3E8C01B}" srcOrd="2" destOrd="0" presId="urn:microsoft.com/office/officeart/2008/layout/HalfCircleOrganizationChart"/>
    <dgm:cxn modelId="{5F945C6A-5E6C-4EED-BB5C-34321A50C5E8}" type="presParOf" srcId="{FFF9BF12-215A-42C8-BE2F-E393EC690D03}" destId="{6A01AC49-134C-4148-B0A4-6DE3C28E1334}" srcOrd="3" destOrd="0" presId="urn:microsoft.com/office/officeart/2008/layout/HalfCircleOrganizationChart"/>
    <dgm:cxn modelId="{D6092B8B-0260-4187-82FA-96ED9876AC4E}" type="presParOf" srcId="{9F34CDD6-2DCC-4934-AC19-14532E6DA855}" destId="{CBE0B344-F1EC-43DB-8D6C-9413C39D07CA}" srcOrd="1" destOrd="0" presId="urn:microsoft.com/office/officeart/2008/layout/HalfCircleOrganizationChart"/>
    <dgm:cxn modelId="{F28397AD-1FD6-4D33-8F38-323689FC565D}" type="presParOf" srcId="{CBE0B344-F1EC-43DB-8D6C-9413C39D07CA}" destId="{3E36052F-4BF2-47A9-A981-DC0EB545E1E7}" srcOrd="0" destOrd="0" presId="urn:microsoft.com/office/officeart/2008/layout/HalfCircleOrganizationChart"/>
    <dgm:cxn modelId="{891072BF-8A6A-4EBF-B9D8-7BA540FE6452}" type="presParOf" srcId="{CBE0B344-F1EC-43DB-8D6C-9413C39D07CA}" destId="{3F68CF2A-46A4-44A5-9D0D-B353734C78AD}" srcOrd="1" destOrd="0" presId="urn:microsoft.com/office/officeart/2008/layout/HalfCircleOrganizationChart"/>
    <dgm:cxn modelId="{81B4B584-4033-41C7-8F55-188B569A2E0E}" type="presParOf" srcId="{3F68CF2A-46A4-44A5-9D0D-B353734C78AD}" destId="{CABA3488-6603-409E-A8FC-D6A7AAD69DA3}" srcOrd="0" destOrd="0" presId="urn:microsoft.com/office/officeart/2008/layout/HalfCircleOrganizationChart"/>
    <dgm:cxn modelId="{0A4E55BD-FFF9-49EA-B0E5-228C20D7DF32}" type="presParOf" srcId="{CABA3488-6603-409E-A8FC-D6A7AAD69DA3}" destId="{EE667BEE-0750-45A7-BCCD-571E15AAECE3}" srcOrd="0" destOrd="0" presId="urn:microsoft.com/office/officeart/2008/layout/HalfCircleOrganizationChart"/>
    <dgm:cxn modelId="{D2546A8B-9B92-438C-B2D4-37CD001E12D1}" type="presParOf" srcId="{CABA3488-6603-409E-A8FC-D6A7AAD69DA3}" destId="{26654FCF-DC03-4D6B-83A6-5D1CEAE125C7}" srcOrd="1" destOrd="0" presId="urn:microsoft.com/office/officeart/2008/layout/HalfCircleOrganizationChart"/>
    <dgm:cxn modelId="{4FA42DE2-9E8A-449F-8FDB-026425AC764B}" type="presParOf" srcId="{CABA3488-6603-409E-A8FC-D6A7AAD69DA3}" destId="{AC332867-10F8-401D-8ED0-116CBC8EA1AF}" srcOrd="2" destOrd="0" presId="urn:microsoft.com/office/officeart/2008/layout/HalfCircleOrganizationChart"/>
    <dgm:cxn modelId="{CDF605AB-BDB0-4721-B821-F0C57A8D4282}" type="presParOf" srcId="{CABA3488-6603-409E-A8FC-D6A7AAD69DA3}" destId="{350F5DCD-020C-4663-8196-6C923CE2E1DC}" srcOrd="3" destOrd="0" presId="urn:microsoft.com/office/officeart/2008/layout/HalfCircleOrganizationChart"/>
    <dgm:cxn modelId="{C2696CA6-3E90-4864-BD16-122A1E88974A}" type="presParOf" srcId="{3F68CF2A-46A4-44A5-9D0D-B353734C78AD}" destId="{801CE34A-9A65-441B-8E8F-7A5D85C44879}" srcOrd="1" destOrd="0" presId="urn:microsoft.com/office/officeart/2008/layout/HalfCircleOrganizationChart"/>
    <dgm:cxn modelId="{E9794E80-D400-4BC2-9384-856A0C6FFA15}" type="presParOf" srcId="{3F68CF2A-46A4-44A5-9D0D-B353734C78AD}" destId="{B518FD52-6E67-435A-8D84-849CF9E2E93B}" srcOrd="2" destOrd="0" presId="urn:microsoft.com/office/officeart/2008/layout/HalfCircleOrganizationChart"/>
    <dgm:cxn modelId="{B27358DE-F3DE-4AB8-B2BE-C74B3D03D572}" type="presParOf" srcId="{CBE0B344-F1EC-43DB-8D6C-9413C39D07CA}" destId="{F9A3A7CB-CD73-4080-AB90-409A75226589}" srcOrd="2" destOrd="0" presId="urn:microsoft.com/office/officeart/2008/layout/HalfCircleOrganizationChart"/>
    <dgm:cxn modelId="{6FF2153F-5071-4013-9CBA-37AE18537DAA}" type="presParOf" srcId="{CBE0B344-F1EC-43DB-8D6C-9413C39D07CA}" destId="{2BE24DCD-D8E1-40DB-9AF2-DC511A0C1BBD}" srcOrd="3" destOrd="0" presId="urn:microsoft.com/office/officeart/2008/layout/HalfCircleOrganizationChart"/>
    <dgm:cxn modelId="{2E6F7D3E-9599-45D0-907C-468333918DBE}" type="presParOf" srcId="{2BE24DCD-D8E1-40DB-9AF2-DC511A0C1BBD}" destId="{0DDA11AC-3381-4F4E-8151-F50D4E48083D}" srcOrd="0" destOrd="0" presId="urn:microsoft.com/office/officeart/2008/layout/HalfCircleOrganizationChart"/>
    <dgm:cxn modelId="{3351AB2B-67C5-4CD6-B04C-B901F5AE5FDD}" type="presParOf" srcId="{0DDA11AC-3381-4F4E-8151-F50D4E48083D}" destId="{EDE988DA-2CB7-44B0-8749-44F4CD30E7D8}" srcOrd="0" destOrd="0" presId="urn:microsoft.com/office/officeart/2008/layout/HalfCircleOrganizationChart"/>
    <dgm:cxn modelId="{052D73DA-242E-4484-9007-2F8BC7B17CC2}" type="presParOf" srcId="{0DDA11AC-3381-4F4E-8151-F50D4E48083D}" destId="{F8773283-0C61-4B16-9B3B-D75261D2AA8D}" srcOrd="1" destOrd="0" presId="urn:microsoft.com/office/officeart/2008/layout/HalfCircleOrganizationChart"/>
    <dgm:cxn modelId="{2FD3F83C-5EB0-4426-8353-DF56DE9A6305}" type="presParOf" srcId="{0DDA11AC-3381-4F4E-8151-F50D4E48083D}" destId="{AE36C1F7-A787-4B5A-970C-1F7C5C462DE6}" srcOrd="2" destOrd="0" presId="urn:microsoft.com/office/officeart/2008/layout/HalfCircleOrganizationChart"/>
    <dgm:cxn modelId="{C0A63726-07B3-4CE3-A85D-599D3531610A}" type="presParOf" srcId="{0DDA11AC-3381-4F4E-8151-F50D4E48083D}" destId="{D8B8F063-D615-4494-B32A-9A622F7C16D3}" srcOrd="3" destOrd="0" presId="urn:microsoft.com/office/officeart/2008/layout/HalfCircleOrganizationChart"/>
    <dgm:cxn modelId="{434218C9-C01C-42C6-BA1C-178B4927C1B2}" type="presParOf" srcId="{2BE24DCD-D8E1-40DB-9AF2-DC511A0C1BBD}" destId="{0DD4FE40-4EC7-44C8-8C66-A11B2AC69E22}" srcOrd="1" destOrd="0" presId="urn:microsoft.com/office/officeart/2008/layout/HalfCircleOrganizationChart"/>
    <dgm:cxn modelId="{5C0CAD08-0627-4802-A422-D9929DC0A012}" type="presParOf" srcId="{2BE24DCD-D8E1-40DB-9AF2-DC511A0C1BBD}" destId="{98A9B867-8D4F-4780-A48D-2AA0B306D4AD}" srcOrd="2" destOrd="0" presId="urn:microsoft.com/office/officeart/2008/layout/HalfCircleOrganizationChart"/>
    <dgm:cxn modelId="{EE2A3B8F-9A49-42D1-9C69-270FE062B2BC}" type="presParOf" srcId="{CBE0B344-F1EC-43DB-8D6C-9413C39D07CA}" destId="{5B3C36F0-82AB-45F0-B739-E6AD00D163B9}" srcOrd="4" destOrd="0" presId="urn:microsoft.com/office/officeart/2008/layout/HalfCircleOrganizationChart"/>
    <dgm:cxn modelId="{AD05FB53-B433-42FF-AF9F-5C38B2B7EE97}" type="presParOf" srcId="{CBE0B344-F1EC-43DB-8D6C-9413C39D07CA}" destId="{4E3815ED-F418-4E33-A03F-F8DEA87E267A}" srcOrd="5" destOrd="0" presId="urn:microsoft.com/office/officeart/2008/layout/HalfCircleOrganizationChart"/>
    <dgm:cxn modelId="{47683AD1-33D7-41E5-BF91-41E2890B65BF}" type="presParOf" srcId="{4E3815ED-F418-4E33-A03F-F8DEA87E267A}" destId="{F08A1FB3-535C-410A-9E92-459BDA68F141}" srcOrd="0" destOrd="0" presId="urn:microsoft.com/office/officeart/2008/layout/HalfCircleOrganizationChart"/>
    <dgm:cxn modelId="{F0875CF4-FBB7-4CAB-90F4-28856A5CABC3}" type="presParOf" srcId="{F08A1FB3-535C-410A-9E92-459BDA68F141}" destId="{A258C625-EDD0-4B9E-947B-78487E1FF062}" srcOrd="0" destOrd="0" presId="urn:microsoft.com/office/officeart/2008/layout/HalfCircleOrganizationChart"/>
    <dgm:cxn modelId="{B6D4BD75-C408-4EFD-A5D1-FF58BDE4A3A9}" type="presParOf" srcId="{F08A1FB3-535C-410A-9E92-459BDA68F141}" destId="{AC7C8409-C5CD-4EAF-B710-89801ED0D415}" srcOrd="1" destOrd="0" presId="urn:microsoft.com/office/officeart/2008/layout/HalfCircleOrganizationChart"/>
    <dgm:cxn modelId="{639781AD-3C29-4D4A-A8AE-C4BD1572F451}" type="presParOf" srcId="{F08A1FB3-535C-410A-9E92-459BDA68F141}" destId="{6FB3735D-3009-4E41-970D-EE1D17425875}" srcOrd="2" destOrd="0" presId="urn:microsoft.com/office/officeart/2008/layout/HalfCircleOrganizationChart"/>
    <dgm:cxn modelId="{24EC1C9C-57BC-40D0-B511-1ECBEDC0A1F7}" type="presParOf" srcId="{F08A1FB3-535C-410A-9E92-459BDA68F141}" destId="{974E7D96-9D76-482C-A5AB-65926B5A3EE9}" srcOrd="3" destOrd="0" presId="urn:microsoft.com/office/officeart/2008/layout/HalfCircleOrganizationChart"/>
    <dgm:cxn modelId="{78572E1F-CEAC-4AE4-AE2D-AFAFC6A4624A}" type="presParOf" srcId="{4E3815ED-F418-4E33-A03F-F8DEA87E267A}" destId="{4A1A8F2E-8729-49C6-B30F-EDBBC29AB00E}" srcOrd="1" destOrd="0" presId="urn:microsoft.com/office/officeart/2008/layout/HalfCircleOrganizationChart"/>
    <dgm:cxn modelId="{3DC90FF7-9249-4050-AB36-F5524EF071CE}" type="presParOf" srcId="{4E3815ED-F418-4E33-A03F-F8DEA87E267A}" destId="{EB86053D-3804-4A32-9011-9AA63FAD0FD4}" srcOrd="2" destOrd="0" presId="urn:microsoft.com/office/officeart/2008/layout/HalfCircleOrganizationChart"/>
    <dgm:cxn modelId="{B0C7FEA2-CFF7-42DE-AA91-4530CD0CCBA2}" type="presParOf" srcId="{9F34CDD6-2DCC-4934-AC19-14532E6DA855}" destId="{3C49B144-D89F-404A-B34B-B3AA6E1F1D6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5B210E-A2F8-4386-9C8B-30FC9880468D}"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ES"/>
        </a:p>
      </dgm:t>
    </dgm:pt>
    <dgm:pt modelId="{6522FFED-B6D8-48D2-ADCE-730920AC6B23}">
      <dgm:prSet phldrT="[Texto]"/>
      <dgm:spPr/>
      <dgm:t>
        <a:bodyPr/>
        <a:lstStyle/>
        <a:p>
          <a:pPr rtl="0"/>
          <a:r>
            <a:rPr lang="es-EC" b="1" dirty="0" smtClean="0">
              <a:solidFill>
                <a:schemeClr val="tx1"/>
              </a:solidFill>
            </a:rPr>
            <a:t>Dimensiones</a:t>
          </a:r>
        </a:p>
        <a:p>
          <a:pPr rtl="0"/>
          <a:r>
            <a:rPr lang="es-EC" dirty="0" smtClean="0"/>
            <a:t>METODOLOGÍA DE ENTRENAMIENTO</a:t>
          </a:r>
        </a:p>
        <a:p>
          <a:pPr rtl="0"/>
          <a:endParaRPr lang="es-ES" dirty="0" smtClean="0"/>
        </a:p>
        <a:p>
          <a:pPr rtl="0"/>
          <a:r>
            <a:rPr lang="es-EC" dirty="0" smtClean="0"/>
            <a:t>INSTRUMENTOS ESPECÍFICOS</a:t>
          </a:r>
        </a:p>
        <a:p>
          <a:pPr rtl="0"/>
          <a:endParaRPr lang="es-ES" dirty="0"/>
        </a:p>
      </dgm:t>
    </dgm:pt>
    <dgm:pt modelId="{1DCC0CE5-A1B9-4B12-9404-93E61773BB06}" type="parTrans" cxnId="{E751C5E5-7FA0-4B80-AC7C-68ABDFF72712}">
      <dgm:prSet/>
      <dgm:spPr/>
      <dgm:t>
        <a:bodyPr/>
        <a:lstStyle/>
        <a:p>
          <a:endParaRPr lang="es-ES"/>
        </a:p>
      </dgm:t>
    </dgm:pt>
    <dgm:pt modelId="{8E50F855-9659-4E96-B468-FEF0DCC1C394}" type="sibTrans" cxnId="{E751C5E5-7FA0-4B80-AC7C-68ABDFF72712}">
      <dgm:prSet/>
      <dgm:spPr/>
      <dgm:t>
        <a:bodyPr/>
        <a:lstStyle/>
        <a:p>
          <a:endParaRPr lang="es-ES"/>
        </a:p>
      </dgm:t>
    </dgm:pt>
    <dgm:pt modelId="{E112E781-CAED-4E58-838B-83B4DAC0AE5E}">
      <dgm:prSet phldrT="[Texto]"/>
      <dgm:spPr/>
      <dgm:t>
        <a:bodyPr/>
        <a:lstStyle/>
        <a:p>
          <a:pPr rtl="0"/>
          <a:r>
            <a:rPr lang="es-EC" b="1" dirty="0" smtClean="0">
              <a:solidFill>
                <a:schemeClr val="tx1"/>
              </a:solidFill>
              <a:latin typeface="Calibri"/>
              <a:ea typeface="Calibri"/>
              <a:cs typeface="Calibri"/>
              <a:sym typeface="Calibri"/>
            </a:rPr>
            <a:t>Instrumento</a:t>
          </a:r>
        </a:p>
        <a:p>
          <a:pPr rtl="0"/>
          <a:r>
            <a:rPr lang="es-EC" dirty="0" smtClean="0">
              <a:solidFill>
                <a:schemeClr val="tx1"/>
              </a:solidFill>
            </a:rPr>
            <a:t>Ficha de observación</a:t>
          </a:r>
          <a:endParaRPr lang="es-ES" dirty="0"/>
        </a:p>
      </dgm:t>
    </dgm:pt>
    <dgm:pt modelId="{9316FB20-7840-4949-8C47-42BCB5BFCA37}" type="parTrans" cxnId="{49A96D00-DB91-4686-BDD2-25E8AA9FC50F}">
      <dgm:prSet/>
      <dgm:spPr/>
      <dgm:t>
        <a:bodyPr/>
        <a:lstStyle/>
        <a:p>
          <a:endParaRPr lang="es-ES"/>
        </a:p>
      </dgm:t>
    </dgm:pt>
    <dgm:pt modelId="{1C4E541C-6F2E-4165-A1D4-852FF62065B0}" type="sibTrans" cxnId="{49A96D00-DB91-4686-BDD2-25E8AA9FC50F}">
      <dgm:prSet/>
      <dgm:spPr/>
      <dgm:t>
        <a:bodyPr/>
        <a:lstStyle/>
        <a:p>
          <a:endParaRPr lang="es-ES"/>
        </a:p>
      </dgm:t>
    </dgm:pt>
    <dgm:pt modelId="{0FBDE492-4B6C-4DC8-99BE-8DC5C3F2EB47}">
      <dgm:prSet phldrT="[Texto]"/>
      <dgm:spPr/>
      <dgm:t>
        <a:bodyPr/>
        <a:lstStyle/>
        <a:p>
          <a:pPr rtl="0"/>
          <a:r>
            <a:rPr lang="es-EC" b="1" dirty="0" smtClean="0">
              <a:solidFill>
                <a:schemeClr val="tx1"/>
              </a:solidFill>
            </a:rPr>
            <a:t>Dimensiones</a:t>
          </a:r>
        </a:p>
        <a:p>
          <a:pPr rtl="0"/>
          <a:r>
            <a:rPr lang="es-EC" dirty="0" smtClean="0">
              <a:solidFill>
                <a:schemeClr val="tx1"/>
              </a:solidFill>
            </a:rPr>
            <a:t>Metodología de enseñanza</a:t>
          </a:r>
          <a:endParaRPr lang="es-ES" dirty="0"/>
        </a:p>
      </dgm:t>
    </dgm:pt>
    <dgm:pt modelId="{E8DDBB24-8EBB-4D5B-B087-92A77B0F6659}" type="parTrans" cxnId="{55896114-7759-4129-AD66-AE88D742A2E6}">
      <dgm:prSet/>
      <dgm:spPr/>
      <dgm:t>
        <a:bodyPr/>
        <a:lstStyle/>
        <a:p>
          <a:endParaRPr lang="es-ES"/>
        </a:p>
      </dgm:t>
    </dgm:pt>
    <dgm:pt modelId="{77ACA955-D23B-4E2B-B707-C1C06CBF5244}" type="sibTrans" cxnId="{55896114-7759-4129-AD66-AE88D742A2E6}">
      <dgm:prSet/>
      <dgm:spPr/>
      <dgm:t>
        <a:bodyPr/>
        <a:lstStyle/>
        <a:p>
          <a:endParaRPr lang="es-ES"/>
        </a:p>
      </dgm:t>
    </dgm:pt>
    <dgm:pt modelId="{C8E44960-701E-468E-AE38-C514081E927C}" type="pres">
      <dgm:prSet presAssocID="{B65B210E-A2F8-4386-9C8B-30FC9880468D}" presName="Name0" presStyleCnt="0">
        <dgm:presLayoutVars>
          <dgm:dir/>
          <dgm:resizeHandles val="exact"/>
        </dgm:presLayoutVars>
      </dgm:prSet>
      <dgm:spPr/>
      <dgm:t>
        <a:bodyPr/>
        <a:lstStyle/>
        <a:p>
          <a:endParaRPr lang="es-EC"/>
        </a:p>
      </dgm:t>
    </dgm:pt>
    <dgm:pt modelId="{4862F4CB-52FB-4FB5-96B5-03858B4CCEA9}" type="pres">
      <dgm:prSet presAssocID="{6522FFED-B6D8-48D2-ADCE-730920AC6B23}" presName="composite" presStyleCnt="0"/>
      <dgm:spPr/>
    </dgm:pt>
    <dgm:pt modelId="{A6D5BB80-59E5-4CC8-9B92-7FD74E3F93F7}" type="pres">
      <dgm:prSet presAssocID="{6522FFED-B6D8-48D2-ADCE-730920AC6B23}" presName="imagSh" presStyleLbl="bgImgPlace1" presStyleIdx="0" presStyleCnt="3"/>
      <dgm:spPr>
        <a:blipFill rotWithShape="1">
          <a:blip xmlns:r="http://schemas.openxmlformats.org/officeDocument/2006/relationships" r:embed="rId1"/>
          <a:stretch>
            <a:fillRect/>
          </a:stretch>
        </a:blipFill>
      </dgm:spPr>
    </dgm:pt>
    <dgm:pt modelId="{A0035797-E9EC-410D-81E3-266208A641A3}" type="pres">
      <dgm:prSet presAssocID="{6522FFED-B6D8-48D2-ADCE-730920AC6B23}" presName="txNode" presStyleLbl="node1" presStyleIdx="0" presStyleCnt="3" custLinFactNeighborX="-39516" custLinFactNeighborY="17903">
        <dgm:presLayoutVars>
          <dgm:bulletEnabled val="1"/>
        </dgm:presLayoutVars>
      </dgm:prSet>
      <dgm:spPr/>
      <dgm:t>
        <a:bodyPr/>
        <a:lstStyle/>
        <a:p>
          <a:endParaRPr lang="es-ES"/>
        </a:p>
      </dgm:t>
    </dgm:pt>
    <dgm:pt modelId="{7F133D85-31B9-49AB-B2B1-EB2910F30624}" type="pres">
      <dgm:prSet presAssocID="{8E50F855-9659-4E96-B468-FEF0DCC1C394}" presName="sibTrans" presStyleLbl="sibTrans2D1" presStyleIdx="0" presStyleCnt="2"/>
      <dgm:spPr/>
      <dgm:t>
        <a:bodyPr/>
        <a:lstStyle/>
        <a:p>
          <a:endParaRPr lang="es-EC"/>
        </a:p>
      </dgm:t>
    </dgm:pt>
    <dgm:pt modelId="{472AAA65-C444-4635-A664-0515811DCD24}" type="pres">
      <dgm:prSet presAssocID="{8E50F855-9659-4E96-B468-FEF0DCC1C394}" presName="connTx" presStyleLbl="sibTrans2D1" presStyleIdx="0" presStyleCnt="2"/>
      <dgm:spPr/>
      <dgm:t>
        <a:bodyPr/>
        <a:lstStyle/>
        <a:p>
          <a:endParaRPr lang="es-EC"/>
        </a:p>
      </dgm:t>
    </dgm:pt>
    <dgm:pt modelId="{1400AD0A-07A3-4E44-AE1A-CE15031FB4BA}" type="pres">
      <dgm:prSet presAssocID="{E112E781-CAED-4E58-838B-83B4DAC0AE5E}" presName="composite" presStyleCnt="0"/>
      <dgm:spPr/>
    </dgm:pt>
    <dgm:pt modelId="{5D795559-C957-4EA1-9AB0-3F9657498B46}" type="pres">
      <dgm:prSet presAssocID="{E112E781-CAED-4E58-838B-83B4DAC0AE5E}" presName="imagSh" presStyleLbl="bgImgPlace1" presStyleIdx="1" presStyleCnt="3" custScaleX="98296" custScaleY="118714" custLinFactNeighborY="-3952"/>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pt>
    <dgm:pt modelId="{034CC6D4-A1CB-4A15-9676-BF1EAB9C9E51}" type="pres">
      <dgm:prSet presAssocID="{E112E781-CAED-4E58-838B-83B4DAC0AE5E}" presName="txNode" presStyleLbl="node1" presStyleIdx="1" presStyleCnt="3">
        <dgm:presLayoutVars>
          <dgm:bulletEnabled val="1"/>
        </dgm:presLayoutVars>
      </dgm:prSet>
      <dgm:spPr/>
      <dgm:t>
        <a:bodyPr/>
        <a:lstStyle/>
        <a:p>
          <a:endParaRPr lang="es-ES"/>
        </a:p>
      </dgm:t>
    </dgm:pt>
    <dgm:pt modelId="{CB9F8DB3-4B5B-4809-A3C6-E6165CCECB38}" type="pres">
      <dgm:prSet presAssocID="{1C4E541C-6F2E-4165-A1D4-852FF62065B0}" presName="sibTrans" presStyleLbl="sibTrans2D1" presStyleIdx="1" presStyleCnt="2"/>
      <dgm:spPr/>
      <dgm:t>
        <a:bodyPr/>
        <a:lstStyle/>
        <a:p>
          <a:endParaRPr lang="es-EC"/>
        </a:p>
      </dgm:t>
    </dgm:pt>
    <dgm:pt modelId="{1D4CF190-46B8-4E41-BF5D-FAC52B7A066B}" type="pres">
      <dgm:prSet presAssocID="{1C4E541C-6F2E-4165-A1D4-852FF62065B0}" presName="connTx" presStyleLbl="sibTrans2D1" presStyleIdx="1" presStyleCnt="2"/>
      <dgm:spPr/>
      <dgm:t>
        <a:bodyPr/>
        <a:lstStyle/>
        <a:p>
          <a:endParaRPr lang="es-EC"/>
        </a:p>
      </dgm:t>
    </dgm:pt>
    <dgm:pt modelId="{471C588D-8942-4FF6-944C-07CBAB0F04B0}" type="pres">
      <dgm:prSet presAssocID="{0FBDE492-4B6C-4DC8-99BE-8DC5C3F2EB47}" presName="composite" presStyleCnt="0"/>
      <dgm:spPr/>
    </dgm:pt>
    <dgm:pt modelId="{7B864249-B3AC-4905-B040-C37252A3D0EE}" type="pres">
      <dgm:prSet presAssocID="{0FBDE492-4B6C-4DC8-99BE-8DC5C3F2EB47}"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E61D78C7-2854-4D41-BCFC-3D76207753C4}" type="pres">
      <dgm:prSet presAssocID="{0FBDE492-4B6C-4DC8-99BE-8DC5C3F2EB47}" presName="txNode" presStyleLbl="node1" presStyleIdx="2" presStyleCnt="3">
        <dgm:presLayoutVars>
          <dgm:bulletEnabled val="1"/>
        </dgm:presLayoutVars>
      </dgm:prSet>
      <dgm:spPr/>
      <dgm:t>
        <a:bodyPr/>
        <a:lstStyle/>
        <a:p>
          <a:endParaRPr lang="es-ES"/>
        </a:p>
      </dgm:t>
    </dgm:pt>
  </dgm:ptLst>
  <dgm:cxnLst>
    <dgm:cxn modelId="{5CEF406F-B794-4AB9-B9DF-51F25934B24B}" type="presOf" srcId="{1C4E541C-6F2E-4165-A1D4-852FF62065B0}" destId="{CB9F8DB3-4B5B-4809-A3C6-E6165CCECB38}" srcOrd="0" destOrd="0" presId="urn:microsoft.com/office/officeart/2005/8/layout/hProcess10"/>
    <dgm:cxn modelId="{55896114-7759-4129-AD66-AE88D742A2E6}" srcId="{B65B210E-A2F8-4386-9C8B-30FC9880468D}" destId="{0FBDE492-4B6C-4DC8-99BE-8DC5C3F2EB47}" srcOrd="2" destOrd="0" parTransId="{E8DDBB24-8EBB-4D5B-B087-92A77B0F6659}" sibTransId="{77ACA955-D23B-4E2B-B707-C1C06CBF5244}"/>
    <dgm:cxn modelId="{53FE4655-BDF3-447B-8CED-BD16CADEAAAC}" type="presOf" srcId="{1C4E541C-6F2E-4165-A1D4-852FF62065B0}" destId="{1D4CF190-46B8-4E41-BF5D-FAC52B7A066B}" srcOrd="1" destOrd="0" presId="urn:microsoft.com/office/officeart/2005/8/layout/hProcess10"/>
    <dgm:cxn modelId="{00D635E1-0761-46DE-AE32-79D41604B0B0}" type="presOf" srcId="{8E50F855-9659-4E96-B468-FEF0DCC1C394}" destId="{7F133D85-31B9-49AB-B2B1-EB2910F30624}" srcOrd="0" destOrd="0" presId="urn:microsoft.com/office/officeart/2005/8/layout/hProcess10"/>
    <dgm:cxn modelId="{E751C5E5-7FA0-4B80-AC7C-68ABDFF72712}" srcId="{B65B210E-A2F8-4386-9C8B-30FC9880468D}" destId="{6522FFED-B6D8-48D2-ADCE-730920AC6B23}" srcOrd="0" destOrd="0" parTransId="{1DCC0CE5-A1B9-4B12-9404-93E61773BB06}" sibTransId="{8E50F855-9659-4E96-B468-FEF0DCC1C394}"/>
    <dgm:cxn modelId="{91347DCA-27D8-4EAC-B44C-8DB47ADCB044}" type="presOf" srcId="{B65B210E-A2F8-4386-9C8B-30FC9880468D}" destId="{C8E44960-701E-468E-AE38-C514081E927C}" srcOrd="0" destOrd="0" presId="urn:microsoft.com/office/officeart/2005/8/layout/hProcess10"/>
    <dgm:cxn modelId="{49A96D00-DB91-4686-BDD2-25E8AA9FC50F}" srcId="{B65B210E-A2F8-4386-9C8B-30FC9880468D}" destId="{E112E781-CAED-4E58-838B-83B4DAC0AE5E}" srcOrd="1" destOrd="0" parTransId="{9316FB20-7840-4949-8C47-42BCB5BFCA37}" sibTransId="{1C4E541C-6F2E-4165-A1D4-852FF62065B0}"/>
    <dgm:cxn modelId="{8CF995A8-12A3-4675-95A1-2D07A5A7B79D}" type="presOf" srcId="{E112E781-CAED-4E58-838B-83B4DAC0AE5E}" destId="{034CC6D4-A1CB-4A15-9676-BF1EAB9C9E51}" srcOrd="0" destOrd="0" presId="urn:microsoft.com/office/officeart/2005/8/layout/hProcess10"/>
    <dgm:cxn modelId="{5B1151AF-C9F1-4402-A6D0-83E8EE1DD891}" type="presOf" srcId="{6522FFED-B6D8-48D2-ADCE-730920AC6B23}" destId="{A0035797-E9EC-410D-81E3-266208A641A3}" srcOrd="0" destOrd="0" presId="urn:microsoft.com/office/officeart/2005/8/layout/hProcess10"/>
    <dgm:cxn modelId="{D519902F-50A3-46F2-AA0C-F8BEAF734CF6}" type="presOf" srcId="{8E50F855-9659-4E96-B468-FEF0DCC1C394}" destId="{472AAA65-C444-4635-A664-0515811DCD24}" srcOrd="1" destOrd="0" presId="urn:microsoft.com/office/officeart/2005/8/layout/hProcess10"/>
    <dgm:cxn modelId="{BDCD22D9-45EC-4CE8-97A1-F6BAF8430E9A}" type="presOf" srcId="{0FBDE492-4B6C-4DC8-99BE-8DC5C3F2EB47}" destId="{E61D78C7-2854-4D41-BCFC-3D76207753C4}" srcOrd="0" destOrd="0" presId="urn:microsoft.com/office/officeart/2005/8/layout/hProcess10"/>
    <dgm:cxn modelId="{6CB3CEB6-794D-498F-A106-0D4449726DAE}" type="presParOf" srcId="{C8E44960-701E-468E-AE38-C514081E927C}" destId="{4862F4CB-52FB-4FB5-96B5-03858B4CCEA9}" srcOrd="0" destOrd="0" presId="urn:microsoft.com/office/officeart/2005/8/layout/hProcess10"/>
    <dgm:cxn modelId="{26B9CDBE-4FAF-40AA-AFA5-B66CEEC39C7F}" type="presParOf" srcId="{4862F4CB-52FB-4FB5-96B5-03858B4CCEA9}" destId="{A6D5BB80-59E5-4CC8-9B92-7FD74E3F93F7}" srcOrd="0" destOrd="0" presId="urn:microsoft.com/office/officeart/2005/8/layout/hProcess10"/>
    <dgm:cxn modelId="{E528ADF6-5223-4964-8D84-754DFA21F804}" type="presParOf" srcId="{4862F4CB-52FB-4FB5-96B5-03858B4CCEA9}" destId="{A0035797-E9EC-410D-81E3-266208A641A3}" srcOrd="1" destOrd="0" presId="urn:microsoft.com/office/officeart/2005/8/layout/hProcess10"/>
    <dgm:cxn modelId="{A63E8961-0F1B-472B-A920-3B6D010CCA78}" type="presParOf" srcId="{C8E44960-701E-468E-AE38-C514081E927C}" destId="{7F133D85-31B9-49AB-B2B1-EB2910F30624}" srcOrd="1" destOrd="0" presId="urn:microsoft.com/office/officeart/2005/8/layout/hProcess10"/>
    <dgm:cxn modelId="{75C49614-56CD-4532-A194-952C9051B30C}" type="presParOf" srcId="{7F133D85-31B9-49AB-B2B1-EB2910F30624}" destId="{472AAA65-C444-4635-A664-0515811DCD24}" srcOrd="0" destOrd="0" presId="urn:microsoft.com/office/officeart/2005/8/layout/hProcess10"/>
    <dgm:cxn modelId="{631B524D-13E8-446D-83FC-11D3355AC53C}" type="presParOf" srcId="{C8E44960-701E-468E-AE38-C514081E927C}" destId="{1400AD0A-07A3-4E44-AE1A-CE15031FB4BA}" srcOrd="2" destOrd="0" presId="urn:microsoft.com/office/officeart/2005/8/layout/hProcess10"/>
    <dgm:cxn modelId="{49CC0865-B9E3-4B62-B896-3AD885D777D1}" type="presParOf" srcId="{1400AD0A-07A3-4E44-AE1A-CE15031FB4BA}" destId="{5D795559-C957-4EA1-9AB0-3F9657498B46}" srcOrd="0" destOrd="0" presId="urn:microsoft.com/office/officeart/2005/8/layout/hProcess10"/>
    <dgm:cxn modelId="{4B8C9073-F51D-4AE4-9578-2EAAEE98B0AC}" type="presParOf" srcId="{1400AD0A-07A3-4E44-AE1A-CE15031FB4BA}" destId="{034CC6D4-A1CB-4A15-9676-BF1EAB9C9E51}" srcOrd="1" destOrd="0" presId="urn:microsoft.com/office/officeart/2005/8/layout/hProcess10"/>
    <dgm:cxn modelId="{8B3569FA-CD59-47D5-A99F-5CEB74D604F1}" type="presParOf" srcId="{C8E44960-701E-468E-AE38-C514081E927C}" destId="{CB9F8DB3-4B5B-4809-A3C6-E6165CCECB38}" srcOrd="3" destOrd="0" presId="urn:microsoft.com/office/officeart/2005/8/layout/hProcess10"/>
    <dgm:cxn modelId="{76754B5C-58A8-4CF8-8EC0-A6C9B96FEBD5}" type="presParOf" srcId="{CB9F8DB3-4B5B-4809-A3C6-E6165CCECB38}" destId="{1D4CF190-46B8-4E41-BF5D-FAC52B7A066B}" srcOrd="0" destOrd="0" presId="urn:microsoft.com/office/officeart/2005/8/layout/hProcess10"/>
    <dgm:cxn modelId="{36967C51-83EB-48CE-8D52-9584CA31E4F4}" type="presParOf" srcId="{C8E44960-701E-468E-AE38-C514081E927C}" destId="{471C588D-8942-4FF6-944C-07CBAB0F04B0}" srcOrd="4" destOrd="0" presId="urn:microsoft.com/office/officeart/2005/8/layout/hProcess10"/>
    <dgm:cxn modelId="{8B2C6925-F432-4ECF-B40F-581205D84705}" type="presParOf" srcId="{471C588D-8942-4FF6-944C-07CBAB0F04B0}" destId="{7B864249-B3AC-4905-B040-C37252A3D0EE}" srcOrd="0" destOrd="0" presId="urn:microsoft.com/office/officeart/2005/8/layout/hProcess10"/>
    <dgm:cxn modelId="{5509805D-178F-4C0B-83FD-DCB9905F8883}" type="presParOf" srcId="{471C588D-8942-4FF6-944C-07CBAB0F04B0}" destId="{E61D78C7-2854-4D41-BCFC-3D76207753C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98A56-EE19-4DA6-9D04-10783FDC72C2}" type="doc">
      <dgm:prSet loTypeId="urn:microsoft.com/office/officeart/2008/layout/AscendingPictureAccentProcess" loCatId="picture" qsTypeId="urn:microsoft.com/office/officeart/2005/8/quickstyle/3d3" qsCatId="3D" csTypeId="urn:microsoft.com/office/officeart/2005/8/colors/colorful4" csCatId="colorful" phldr="1"/>
      <dgm:spPr/>
      <dgm:t>
        <a:bodyPr/>
        <a:lstStyle/>
        <a:p>
          <a:endParaRPr lang="es-EC"/>
        </a:p>
      </dgm:t>
    </dgm:pt>
    <dgm:pt modelId="{03CC2898-6850-4E9A-B27E-701E75EF49E2}">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Para Bonilla (2016) </a:t>
          </a:r>
          <a:r>
            <a:rPr lang="es-EC" sz="2000" dirty="0" smtClean="0">
              <a:latin typeface="Times New Roman" panose="02020603050405020304" pitchFamily="18" charset="0"/>
              <a:cs typeface="Times New Roman" panose="02020603050405020304" pitchFamily="18" charset="0"/>
            </a:rPr>
            <a:t>es aquel conocimiento que el futbolista debe aprender y ponerlos en práctica dentro del campo de juego, difícilmente las fundamentaciones del fútbol con la práctica estarán separadas, ya que la una es complemento de la otra para que exista una adecuada actuación del futbolista.</a:t>
          </a:r>
          <a:endParaRPr lang="es-EC" sz="2000" dirty="0">
            <a:latin typeface="Times New Roman" panose="02020603050405020304" pitchFamily="18" charset="0"/>
            <a:cs typeface="Times New Roman" panose="02020603050405020304" pitchFamily="18" charset="0"/>
          </a:endParaRPr>
        </a:p>
      </dgm:t>
    </dgm:pt>
    <dgm:pt modelId="{446777A5-BF73-4D4C-A54E-BDFEEA7068B4}" type="sibTrans" cxnId="{3B7A6771-7410-498D-9069-9CC046926AA1}">
      <dgm:prSet/>
      <dgm:spPr>
        <a:blipFill rotWithShape="1">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dgm:spPr>
      <dgm:t>
        <a:bodyPr/>
        <a:lstStyle/>
        <a:p>
          <a:endParaRPr lang="es-EC"/>
        </a:p>
      </dgm:t>
    </dgm:pt>
    <dgm:pt modelId="{51CA7291-5867-40D5-B644-4B9CAC53948E}" type="parTrans" cxnId="{3B7A6771-7410-498D-9069-9CC046926AA1}">
      <dgm:prSet/>
      <dgm:spPr/>
      <dgm:t>
        <a:bodyPr/>
        <a:lstStyle/>
        <a:p>
          <a:endParaRPr lang="es-EC"/>
        </a:p>
      </dgm:t>
    </dgm:pt>
    <dgm:pt modelId="{9118F38F-9731-4399-BDC0-C58F1DDB4556}" type="pres">
      <dgm:prSet presAssocID="{0D598A56-EE19-4DA6-9D04-10783FDC72C2}" presName="Name0" presStyleCnt="0">
        <dgm:presLayoutVars>
          <dgm:chMax val="7"/>
          <dgm:chPref val="7"/>
          <dgm:dir/>
        </dgm:presLayoutVars>
      </dgm:prSet>
      <dgm:spPr/>
      <dgm:t>
        <a:bodyPr/>
        <a:lstStyle/>
        <a:p>
          <a:endParaRPr lang="es-ES"/>
        </a:p>
      </dgm:t>
    </dgm:pt>
    <dgm:pt modelId="{B42677F8-191E-4139-81DA-310F33078E9E}" type="pres">
      <dgm:prSet presAssocID="{03CC2898-6850-4E9A-B27E-701E75EF49E2}" presName="parTx1" presStyleLbl="node1" presStyleIdx="0" presStyleCnt="1" custScaleY="159480" custLinFactNeighborX="2587" custLinFactNeighborY="-18918"/>
      <dgm:spPr/>
      <dgm:t>
        <a:bodyPr/>
        <a:lstStyle/>
        <a:p>
          <a:endParaRPr lang="es-EC"/>
        </a:p>
      </dgm:t>
    </dgm:pt>
    <dgm:pt modelId="{365B98ED-D30B-4326-8538-14373D299784}" type="pres">
      <dgm:prSet presAssocID="{446777A5-BF73-4D4C-A54E-BDFEEA7068B4}" presName="picture1" presStyleCnt="0"/>
      <dgm:spPr/>
    </dgm:pt>
    <dgm:pt modelId="{E669CFCB-BC65-4CAC-9A3E-B717B01859E0}" type="pres">
      <dgm:prSet presAssocID="{446777A5-BF73-4D4C-A54E-BDFEEA7068B4}" presName="imageRepeatNode" presStyleLbl="fgImgPlace1" presStyleIdx="0" presStyleCnt="1" custScaleX="103503" custScaleY="109390" custLinFactNeighborX="-12343" custLinFactNeighborY="-21723"/>
      <dgm:spPr/>
      <dgm:t>
        <a:bodyPr/>
        <a:lstStyle/>
        <a:p>
          <a:endParaRPr lang="es-ES"/>
        </a:p>
      </dgm:t>
    </dgm:pt>
  </dgm:ptLst>
  <dgm:cxnLst>
    <dgm:cxn modelId="{3B7A6771-7410-498D-9069-9CC046926AA1}" srcId="{0D598A56-EE19-4DA6-9D04-10783FDC72C2}" destId="{03CC2898-6850-4E9A-B27E-701E75EF49E2}" srcOrd="0" destOrd="0" parTransId="{51CA7291-5867-40D5-B644-4B9CAC53948E}" sibTransId="{446777A5-BF73-4D4C-A54E-BDFEEA7068B4}"/>
    <dgm:cxn modelId="{53A7D8F7-0F92-4474-AD0E-B21873029C64}" type="presOf" srcId="{03CC2898-6850-4E9A-B27E-701E75EF49E2}" destId="{B42677F8-191E-4139-81DA-310F33078E9E}" srcOrd="0" destOrd="0" presId="urn:microsoft.com/office/officeart/2008/layout/AscendingPictureAccentProcess"/>
    <dgm:cxn modelId="{9062285A-8480-4357-85AC-8676E35693AB}" type="presOf" srcId="{0D598A56-EE19-4DA6-9D04-10783FDC72C2}" destId="{9118F38F-9731-4399-BDC0-C58F1DDB4556}" srcOrd="0" destOrd="0" presId="urn:microsoft.com/office/officeart/2008/layout/AscendingPictureAccentProcess"/>
    <dgm:cxn modelId="{CA50D932-513F-437C-AFB0-BFE9FDA2FCBD}" type="presOf" srcId="{446777A5-BF73-4D4C-A54E-BDFEEA7068B4}" destId="{E669CFCB-BC65-4CAC-9A3E-B717B01859E0}" srcOrd="0" destOrd="0" presId="urn:microsoft.com/office/officeart/2008/layout/AscendingPictureAccentProcess"/>
    <dgm:cxn modelId="{8896D876-28F6-4B34-AC39-B70BDA227BFC}" type="presParOf" srcId="{9118F38F-9731-4399-BDC0-C58F1DDB4556}" destId="{B42677F8-191E-4139-81DA-310F33078E9E}" srcOrd="0" destOrd="0" presId="urn:microsoft.com/office/officeart/2008/layout/AscendingPictureAccentProcess"/>
    <dgm:cxn modelId="{9BBD9DF3-1DAA-450A-95F7-CB13D566515E}" type="presParOf" srcId="{9118F38F-9731-4399-BDC0-C58F1DDB4556}" destId="{365B98ED-D30B-4326-8538-14373D299784}" srcOrd="1" destOrd="0" presId="urn:microsoft.com/office/officeart/2008/layout/AscendingPictureAccentProcess"/>
    <dgm:cxn modelId="{20C943AF-DC20-4672-B749-DFB2945D4D82}" type="presParOf" srcId="{365B98ED-D30B-4326-8538-14373D299784}" destId="{E669CFCB-BC65-4CAC-9A3E-B717B01859E0}"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6BC0D67-F171-4DB9-B721-666658C5C0AB}" type="doc">
      <dgm:prSet loTypeId="urn:microsoft.com/office/officeart/2011/layout/Picture Frame" loCatId="officeonline" qsTypeId="urn:microsoft.com/office/officeart/2005/8/quickstyle/simple1" qsCatId="simple" csTypeId="urn:microsoft.com/office/officeart/2005/8/colors/accent1_2" csCatId="accent1" phldr="1"/>
      <dgm:spPr/>
      <dgm:t>
        <a:bodyPr/>
        <a:lstStyle/>
        <a:p>
          <a:endParaRPr lang="es-EC"/>
        </a:p>
      </dgm:t>
    </dgm:pt>
    <dgm:pt modelId="{CFAD605F-9532-496A-AD1B-FA1B356BAABC}">
      <dgm:prSet phldrT="[Texto]" custT="1"/>
      <dgm:spPr>
        <a:solidFill>
          <a:srgbClr val="E7F9E9"/>
        </a:solidFill>
        <a:ln>
          <a:solidFill>
            <a:schemeClr val="accent2"/>
          </a:solidFill>
        </a:ln>
        <a:effectLst>
          <a:outerShdw blurRad="50800" dist="38100" algn="l" rotWithShape="0">
            <a:prstClr val="black">
              <a:alpha val="40000"/>
            </a:prstClr>
          </a:outerShdw>
        </a:effectLst>
      </dgm:spPr>
      <dgm:t>
        <a:bodyPr/>
        <a:lstStyle/>
        <a:p>
          <a:pPr algn="just"/>
          <a:r>
            <a:rPr lang="es-ES" sz="2800" dirty="0" smtClean="0">
              <a:solidFill>
                <a:schemeClr val="bg2"/>
              </a:solidFill>
              <a:latin typeface="Times New Roman" panose="02020603050405020304" pitchFamily="18" charset="0"/>
              <a:cs typeface="Times New Roman" panose="02020603050405020304" pitchFamily="18" charset="0"/>
            </a:rPr>
            <a:t>Según López (2019) aquellos movimientos dentro del campo de juego que frecuentemente se aplican estos son: conducción, pase, control y dominio, remate y cabeceo, etc. Siendo muy importante y beneficioso que los niños entre los 10 y 12 años practiquen los fundamentos técnicos del fútbol para que su aparato motor evolucione.</a:t>
          </a:r>
          <a:endParaRPr lang="es-EC" sz="2800" dirty="0">
            <a:solidFill>
              <a:schemeClr val="bg2"/>
            </a:solidFill>
            <a:latin typeface="Times New Roman" panose="02020603050405020304" pitchFamily="18" charset="0"/>
            <a:cs typeface="Times New Roman" panose="02020603050405020304" pitchFamily="18" charset="0"/>
          </a:endParaRPr>
        </a:p>
      </dgm:t>
    </dgm:pt>
    <dgm:pt modelId="{8084E00D-8259-41B5-894A-1641E87F45E1}" type="parTrans" cxnId="{E696D0A4-E6D1-421E-B68E-869E9FB9F128}">
      <dgm:prSet/>
      <dgm:spPr/>
      <dgm:t>
        <a:bodyPr/>
        <a:lstStyle/>
        <a:p>
          <a:endParaRPr lang="es-EC"/>
        </a:p>
      </dgm:t>
    </dgm:pt>
    <dgm:pt modelId="{7B1A2D1A-C272-4BFA-AF8B-ABC32476BFCD}" type="sibTrans" cxnId="{E696D0A4-E6D1-421E-B68E-869E9FB9F128}">
      <dgm:prSet/>
      <dgm:spPr/>
      <dgm:t>
        <a:bodyPr/>
        <a:lstStyle/>
        <a:p>
          <a:endParaRPr lang="es-EC"/>
        </a:p>
      </dgm:t>
    </dgm:pt>
    <dgm:pt modelId="{346AF08F-27E4-4C10-9E23-BA6EEBD5F6B0}" type="pres">
      <dgm:prSet presAssocID="{96BC0D67-F171-4DB9-B721-666658C5C0AB}" presName="Name0" presStyleCnt="0">
        <dgm:presLayoutVars>
          <dgm:chMax/>
          <dgm:chPref/>
          <dgm:dir/>
        </dgm:presLayoutVars>
      </dgm:prSet>
      <dgm:spPr/>
      <dgm:t>
        <a:bodyPr/>
        <a:lstStyle/>
        <a:p>
          <a:endParaRPr lang="es-ES"/>
        </a:p>
      </dgm:t>
    </dgm:pt>
    <dgm:pt modelId="{8E34386E-27E1-4C2A-A49E-896E9D6533BB}" type="pres">
      <dgm:prSet presAssocID="{CFAD605F-9532-496A-AD1B-FA1B356BAABC}" presName="composite" presStyleCnt="0"/>
      <dgm:spPr/>
    </dgm:pt>
    <dgm:pt modelId="{5CDB0054-C2F1-41B5-9779-386B2A67CEAE}" type="pres">
      <dgm:prSet presAssocID="{CFAD605F-9532-496A-AD1B-FA1B356BAABC}" presName="ParentText" presStyleLbl="revTx" presStyleIdx="0" presStyleCnt="1" custScaleX="122213" custScaleY="594541">
        <dgm:presLayoutVars>
          <dgm:chMax val="0"/>
          <dgm:chPref val="0"/>
          <dgm:bulletEnabled val="1"/>
        </dgm:presLayoutVars>
      </dgm:prSet>
      <dgm:spPr/>
      <dgm:t>
        <a:bodyPr/>
        <a:lstStyle/>
        <a:p>
          <a:endParaRPr lang="es-EC"/>
        </a:p>
      </dgm:t>
    </dgm:pt>
    <dgm:pt modelId="{5A63EB07-5189-474C-AE5F-7E2D3E816326}" type="pres">
      <dgm:prSet presAssocID="{CFAD605F-9532-496A-AD1B-FA1B356BAABC}" presName="Accent1" presStyleLbl="parChTrans1D1" presStyleIdx="0" presStyleCnt="1" custFlipVert="1" custFlipHor="1" custScaleX="19170" custScaleY="17692" custLinFactNeighborX="-57177" custLinFactNeighborY="-27975"/>
      <dgm:spPr>
        <a:ln>
          <a:noFill/>
        </a:ln>
      </dgm:spPr>
      <dgm:t>
        <a:bodyPr/>
        <a:lstStyle/>
        <a:p>
          <a:endParaRPr lang="es-ES"/>
        </a:p>
      </dgm:t>
    </dgm:pt>
    <dgm:pt modelId="{27F0F430-07EC-4610-8762-04D6846C8DDC}" type="pres">
      <dgm:prSet presAssocID="{CFAD605F-9532-496A-AD1B-FA1B356BAABC}" presName="Image" presStyleLbl="alignImgPlace1" presStyleIdx="0" presStyleCnt="1" custScaleX="118413" custScaleY="120669"/>
      <dgm:spPr>
        <a:blipFill rotWithShape="1">
          <a:blip xmlns:r="http://schemas.openxmlformats.org/officeDocument/2006/relationships" r:embed="rId1"/>
          <a:stretch>
            <a:fillRect/>
          </a:stretch>
        </a:blipFill>
      </dgm:spPr>
    </dgm:pt>
  </dgm:ptLst>
  <dgm:cxnLst>
    <dgm:cxn modelId="{E696D0A4-E6D1-421E-B68E-869E9FB9F128}" srcId="{96BC0D67-F171-4DB9-B721-666658C5C0AB}" destId="{CFAD605F-9532-496A-AD1B-FA1B356BAABC}" srcOrd="0" destOrd="0" parTransId="{8084E00D-8259-41B5-894A-1641E87F45E1}" sibTransId="{7B1A2D1A-C272-4BFA-AF8B-ABC32476BFCD}"/>
    <dgm:cxn modelId="{C7CAC90E-4C2A-4B32-86C3-5740CF875AE3}" type="presOf" srcId="{96BC0D67-F171-4DB9-B721-666658C5C0AB}" destId="{346AF08F-27E4-4C10-9E23-BA6EEBD5F6B0}" srcOrd="0" destOrd="0" presId="urn:microsoft.com/office/officeart/2011/layout/Picture Frame"/>
    <dgm:cxn modelId="{3E362544-570A-4CF0-AC08-20458FBB91AD}" type="presOf" srcId="{CFAD605F-9532-496A-AD1B-FA1B356BAABC}" destId="{5CDB0054-C2F1-41B5-9779-386B2A67CEAE}" srcOrd="0" destOrd="0" presId="urn:microsoft.com/office/officeart/2011/layout/Picture Frame"/>
    <dgm:cxn modelId="{CF77C23C-740C-4FC8-8C9E-29F9D459414F}" type="presParOf" srcId="{346AF08F-27E4-4C10-9E23-BA6EEBD5F6B0}" destId="{8E34386E-27E1-4C2A-A49E-896E9D6533BB}" srcOrd="0" destOrd="0" presId="urn:microsoft.com/office/officeart/2011/layout/Picture Frame"/>
    <dgm:cxn modelId="{1D0B4D8C-1CD8-4B42-B70A-B44F650111CF}" type="presParOf" srcId="{8E34386E-27E1-4C2A-A49E-896E9D6533BB}" destId="{5CDB0054-C2F1-41B5-9779-386B2A67CEAE}" srcOrd="0" destOrd="0" presId="urn:microsoft.com/office/officeart/2011/layout/Picture Frame"/>
    <dgm:cxn modelId="{E5651ED6-46F8-44E0-8BE6-EBDCAE20EEAE}" type="presParOf" srcId="{8E34386E-27E1-4C2A-A49E-896E9D6533BB}" destId="{5A63EB07-5189-474C-AE5F-7E2D3E816326}" srcOrd="1" destOrd="0" presId="urn:microsoft.com/office/officeart/2011/layout/Picture Frame"/>
    <dgm:cxn modelId="{BD9E3F3A-B3C6-4930-B585-C5378C1B4103}" type="presParOf" srcId="{8E34386E-27E1-4C2A-A49E-896E9D6533BB}" destId="{27F0F430-07EC-4610-8762-04D6846C8DDC}" srcOrd="2" destOrd="0" presId="urn:microsoft.com/office/officeart/2011/layout/Picture Fram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D4F61-56C7-474F-B997-4ED58CD20415}"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4C1BB61E-7DED-4914-9135-DAFA4ED43133}">
      <dgm:prSet phldrT="[Texto]" custT="1"/>
      <dgm:spPr/>
      <dgm:t>
        <a:bodyPr/>
        <a:lstStyle/>
        <a:p>
          <a:r>
            <a:rPr lang="es-EC" sz="1600" b="1" dirty="0" smtClean="0"/>
            <a:t>Con la aplicación de la evaluación inicial</a:t>
          </a:r>
          <a:endParaRPr lang="es-EC" sz="1600" b="1" dirty="0"/>
        </a:p>
      </dgm:t>
    </dgm:pt>
    <dgm:pt modelId="{366A2704-7770-4FF7-A35F-2FBD7A3C44CD}" type="parTrans" cxnId="{989961B9-A060-4E55-87F0-FB76DBCEA019}">
      <dgm:prSet/>
      <dgm:spPr/>
      <dgm:t>
        <a:bodyPr/>
        <a:lstStyle/>
        <a:p>
          <a:endParaRPr lang="es-EC"/>
        </a:p>
      </dgm:t>
    </dgm:pt>
    <dgm:pt modelId="{015696A5-6B5C-43C7-B8FC-7EAB85D49223}" type="sibTrans" cxnId="{989961B9-A060-4E55-87F0-FB76DBCEA019}">
      <dgm:prSet/>
      <dgm:spPr/>
      <dgm:t>
        <a:bodyPr/>
        <a:lstStyle/>
        <a:p>
          <a:endParaRPr lang="es-EC"/>
        </a:p>
      </dgm:t>
    </dgm:pt>
    <dgm:pt modelId="{0E7C0082-18E6-497B-B980-677FC5921C66}">
      <dgm:prSet phldrT="[Texto]" custT="1"/>
      <dgm:spPr/>
      <dgm:t>
        <a:bodyPr/>
        <a:lstStyle/>
        <a:p>
          <a:pPr algn="ctr"/>
          <a:r>
            <a:rPr lang="es-EC" sz="1200" dirty="0" smtClean="0">
              <a:solidFill>
                <a:schemeClr val="tx1"/>
              </a:solidFill>
            </a:rPr>
            <a:t>                Malo       Regular      Bueno</a:t>
          </a:r>
        </a:p>
        <a:p>
          <a:pPr algn="l"/>
          <a:r>
            <a:rPr lang="es-EC" sz="1200" dirty="0" smtClean="0">
              <a:solidFill>
                <a:schemeClr val="tx1"/>
              </a:solidFill>
            </a:rPr>
            <a:t>Conducción           43,75 %    43,75 %     12,50%</a:t>
          </a:r>
          <a:br>
            <a:rPr lang="es-EC" sz="1200" dirty="0" smtClean="0">
              <a:solidFill>
                <a:schemeClr val="tx1"/>
              </a:solidFill>
            </a:rPr>
          </a:br>
          <a:r>
            <a:rPr lang="es-EC" sz="1200" dirty="0" smtClean="0">
              <a:solidFill>
                <a:schemeClr val="tx1"/>
              </a:solidFill>
            </a:rPr>
            <a:t>Pase                     </a:t>
          </a:r>
          <a:r>
            <a:rPr lang="es-ES_tradnl" sz="1200" dirty="0" smtClean="0">
              <a:solidFill>
                <a:schemeClr val="tx1"/>
              </a:solidFill>
            </a:rPr>
            <a:t>37,50%     37,50%      25,00% </a:t>
          </a:r>
          <a:r>
            <a:rPr lang="es-EC" sz="1200" dirty="0" smtClean="0">
              <a:solidFill>
                <a:schemeClr val="tx1"/>
              </a:solidFill>
            </a:rPr>
            <a:t/>
          </a:r>
          <a:br>
            <a:rPr lang="es-EC" sz="1200" dirty="0" smtClean="0">
              <a:solidFill>
                <a:schemeClr val="tx1"/>
              </a:solidFill>
            </a:rPr>
          </a:br>
          <a:r>
            <a:rPr lang="es-EC" sz="1200" dirty="0" smtClean="0">
              <a:solidFill>
                <a:schemeClr val="tx1"/>
              </a:solidFill>
            </a:rPr>
            <a:t>Control y Dominio </a:t>
          </a:r>
          <a:r>
            <a:rPr lang="es-ES_tradnl" sz="1200" dirty="0" smtClean="0">
              <a:solidFill>
                <a:schemeClr val="tx1"/>
              </a:solidFill>
            </a:rPr>
            <a:t>12,50%     65,50%       25,00%</a:t>
          </a:r>
          <a:r>
            <a:rPr lang="es-EC" sz="1200" dirty="0" smtClean="0">
              <a:solidFill>
                <a:schemeClr val="tx1"/>
              </a:solidFill>
            </a:rPr>
            <a:t/>
          </a:r>
          <a:br>
            <a:rPr lang="es-EC" sz="1200" dirty="0" smtClean="0">
              <a:solidFill>
                <a:schemeClr val="tx1"/>
              </a:solidFill>
            </a:rPr>
          </a:br>
          <a:r>
            <a:rPr lang="es-EC" sz="1200" dirty="0" smtClean="0">
              <a:solidFill>
                <a:schemeClr val="tx1"/>
              </a:solidFill>
            </a:rPr>
            <a:t>Remate                 </a:t>
          </a:r>
          <a:r>
            <a:rPr lang="es-ES_tradnl" sz="1200" dirty="0" smtClean="0">
              <a:solidFill>
                <a:schemeClr val="tx1"/>
              </a:solidFill>
            </a:rPr>
            <a:t>12,50%    50,00%       37,50% </a:t>
          </a:r>
          <a:r>
            <a:rPr lang="es-EC" sz="1200" dirty="0" smtClean="0">
              <a:solidFill>
                <a:schemeClr val="tx1"/>
              </a:solidFill>
            </a:rPr>
            <a:t/>
          </a:r>
          <a:br>
            <a:rPr lang="es-EC" sz="1200" dirty="0" smtClean="0">
              <a:solidFill>
                <a:schemeClr val="tx1"/>
              </a:solidFill>
            </a:rPr>
          </a:br>
          <a:r>
            <a:rPr lang="es-EC" sz="1200" dirty="0" smtClean="0">
              <a:solidFill>
                <a:schemeClr val="tx1"/>
              </a:solidFill>
            </a:rPr>
            <a:t>Cabeceo                </a:t>
          </a:r>
          <a:r>
            <a:rPr lang="es-ES_tradnl" sz="1200" dirty="0" smtClean="0">
              <a:solidFill>
                <a:schemeClr val="tx1"/>
              </a:solidFill>
            </a:rPr>
            <a:t>25,00%    50,00%       25,00%</a:t>
          </a:r>
          <a:endParaRPr lang="es-EC" sz="1200" dirty="0" smtClean="0">
            <a:solidFill>
              <a:schemeClr val="tx1"/>
            </a:solidFill>
          </a:endParaRPr>
        </a:p>
      </dgm:t>
    </dgm:pt>
    <dgm:pt modelId="{02E7BA81-BCB3-455E-926B-9EE1F9B6BC82}" type="parTrans" cxnId="{C623B6A6-C467-4ABE-A53C-E5047F82CF30}">
      <dgm:prSet/>
      <dgm:spPr/>
      <dgm:t>
        <a:bodyPr/>
        <a:lstStyle/>
        <a:p>
          <a:endParaRPr lang="es-EC"/>
        </a:p>
      </dgm:t>
    </dgm:pt>
    <dgm:pt modelId="{22071C5B-4A8D-4653-9384-0C282A88272F}" type="sibTrans" cxnId="{C623B6A6-C467-4ABE-A53C-E5047F82CF30}">
      <dgm:prSet/>
      <dgm:spPr/>
      <dgm:t>
        <a:bodyPr/>
        <a:lstStyle/>
        <a:p>
          <a:endParaRPr lang="es-EC"/>
        </a:p>
      </dgm:t>
    </dgm:pt>
    <dgm:pt modelId="{16C8D392-4670-49FB-8E4C-493C4BCE1C45}">
      <dgm:prSet phldrT="[Texto]" custT="1"/>
      <dgm:spPr/>
      <dgm:t>
        <a:bodyPr/>
        <a:lstStyle/>
        <a:p>
          <a:r>
            <a:rPr lang="es-EC" sz="2000" b="1" dirty="0" smtClean="0"/>
            <a:t>Situación actual </a:t>
          </a:r>
          <a:endParaRPr lang="es-EC" sz="2000" b="1" dirty="0"/>
        </a:p>
      </dgm:t>
    </dgm:pt>
    <dgm:pt modelId="{1C074C7A-DAF5-4953-AD52-09A18A95BEFF}" type="parTrans" cxnId="{E97CDA50-4520-48E4-96C0-0ED91F53C61D}">
      <dgm:prSet/>
      <dgm:spPr/>
      <dgm:t>
        <a:bodyPr/>
        <a:lstStyle/>
        <a:p>
          <a:endParaRPr lang="es-EC"/>
        </a:p>
      </dgm:t>
    </dgm:pt>
    <dgm:pt modelId="{4224350C-3DFE-41FE-8003-FAEE79A66CB9}" type="sibTrans" cxnId="{E97CDA50-4520-48E4-96C0-0ED91F53C61D}">
      <dgm:prSet/>
      <dgm:spPr/>
      <dgm:t>
        <a:bodyPr/>
        <a:lstStyle/>
        <a:p>
          <a:endParaRPr lang="es-EC"/>
        </a:p>
      </dgm:t>
    </dgm:pt>
    <dgm:pt modelId="{11797108-E8B9-49CF-9872-733174420936}">
      <dgm:prSet phldrT="[Texto]"/>
      <dgm:spPr/>
      <dgm:t>
        <a:bodyPr/>
        <a:lstStyle/>
        <a:p>
          <a:pPr algn="ctr"/>
          <a:r>
            <a:rPr lang="es-EC" dirty="0" smtClean="0">
              <a:solidFill>
                <a:schemeClr val="tx1"/>
              </a:solidFill>
            </a:rPr>
            <a:t>                        Bueno       Muy bueno    Excelente</a:t>
          </a:r>
        </a:p>
        <a:p>
          <a:pPr algn="l"/>
          <a:r>
            <a:rPr lang="es-EC" dirty="0" smtClean="0">
              <a:solidFill>
                <a:schemeClr val="tx1"/>
              </a:solidFill>
            </a:rPr>
            <a:t>Conducción                           </a:t>
          </a:r>
          <a:r>
            <a:rPr lang="es-ES_tradnl" dirty="0" smtClean="0">
              <a:solidFill>
                <a:schemeClr val="tx1"/>
              </a:solidFill>
            </a:rPr>
            <a:t>62,50%       37,50% </a:t>
          </a:r>
          <a:r>
            <a:rPr lang="es-EC" dirty="0" smtClean="0">
              <a:solidFill>
                <a:schemeClr val="tx1"/>
              </a:solidFill>
            </a:rPr>
            <a:t/>
          </a:r>
          <a:br>
            <a:rPr lang="es-EC" dirty="0" smtClean="0">
              <a:solidFill>
                <a:schemeClr val="tx1"/>
              </a:solidFill>
            </a:rPr>
          </a:br>
          <a:r>
            <a:rPr lang="es-EC" dirty="0" smtClean="0">
              <a:solidFill>
                <a:schemeClr val="tx1"/>
              </a:solidFill>
            </a:rPr>
            <a:t>Pase                                     </a:t>
          </a:r>
          <a:r>
            <a:rPr lang="es-ES_tradnl" dirty="0" smtClean="0">
              <a:solidFill>
                <a:schemeClr val="tx1"/>
              </a:solidFill>
            </a:rPr>
            <a:t>31,25% </a:t>
          </a:r>
          <a:r>
            <a:rPr lang="es-EC" dirty="0" smtClean="0">
              <a:solidFill>
                <a:schemeClr val="tx1"/>
              </a:solidFill>
            </a:rPr>
            <a:t>      </a:t>
          </a:r>
          <a:r>
            <a:rPr lang="es-ES_tradnl" dirty="0" smtClean="0">
              <a:solidFill>
                <a:schemeClr val="tx1"/>
              </a:solidFill>
            </a:rPr>
            <a:t>68,75% </a:t>
          </a:r>
          <a:r>
            <a:rPr lang="es-EC" dirty="0" smtClean="0">
              <a:solidFill>
                <a:schemeClr val="tx1"/>
              </a:solidFill>
            </a:rPr>
            <a:t/>
          </a:r>
          <a:br>
            <a:rPr lang="es-EC" dirty="0" smtClean="0">
              <a:solidFill>
                <a:schemeClr val="tx1"/>
              </a:solidFill>
            </a:rPr>
          </a:br>
          <a:r>
            <a:rPr lang="es-EC" dirty="0" smtClean="0">
              <a:solidFill>
                <a:schemeClr val="tx1"/>
              </a:solidFill>
            </a:rPr>
            <a:t>Control y Dominio                  </a:t>
          </a:r>
          <a:r>
            <a:rPr lang="es-ES_tradnl" dirty="0" smtClean="0">
              <a:solidFill>
                <a:schemeClr val="tx1"/>
              </a:solidFill>
            </a:rPr>
            <a:t>31,25%</a:t>
          </a:r>
          <a:r>
            <a:rPr lang="es-EC" dirty="0" smtClean="0">
              <a:solidFill>
                <a:schemeClr val="tx1"/>
              </a:solidFill>
            </a:rPr>
            <a:t>       </a:t>
          </a:r>
          <a:r>
            <a:rPr lang="es-ES_tradnl" dirty="0" smtClean="0">
              <a:solidFill>
                <a:schemeClr val="tx1"/>
              </a:solidFill>
            </a:rPr>
            <a:t>68,75%</a:t>
          </a:r>
          <a:r>
            <a:rPr lang="es-EC" dirty="0" smtClean="0">
              <a:solidFill>
                <a:schemeClr val="tx1"/>
              </a:solidFill>
            </a:rPr>
            <a:t/>
          </a:r>
          <a:br>
            <a:rPr lang="es-EC" dirty="0" smtClean="0">
              <a:solidFill>
                <a:schemeClr val="tx1"/>
              </a:solidFill>
            </a:rPr>
          </a:br>
          <a:r>
            <a:rPr lang="es-EC" dirty="0" smtClean="0">
              <a:solidFill>
                <a:schemeClr val="tx1"/>
              </a:solidFill>
            </a:rPr>
            <a:t>Remate                                 </a:t>
          </a:r>
          <a:r>
            <a:rPr lang="es-ES_tradnl" dirty="0" smtClean="0">
              <a:solidFill>
                <a:schemeClr val="tx1"/>
              </a:solidFill>
            </a:rPr>
            <a:t>18,75% </a:t>
          </a:r>
          <a:r>
            <a:rPr lang="es-EC" dirty="0" smtClean="0">
              <a:solidFill>
                <a:schemeClr val="tx1"/>
              </a:solidFill>
            </a:rPr>
            <a:t>      </a:t>
          </a:r>
          <a:r>
            <a:rPr lang="es-ES_tradnl" dirty="0" smtClean="0">
              <a:solidFill>
                <a:schemeClr val="tx1"/>
              </a:solidFill>
            </a:rPr>
            <a:t>81,25% </a:t>
          </a:r>
          <a:r>
            <a:rPr lang="es-EC" dirty="0" smtClean="0">
              <a:solidFill>
                <a:schemeClr val="tx1"/>
              </a:solidFill>
            </a:rPr>
            <a:t/>
          </a:r>
          <a:br>
            <a:rPr lang="es-EC" dirty="0" smtClean="0">
              <a:solidFill>
                <a:schemeClr val="tx1"/>
              </a:solidFill>
            </a:rPr>
          </a:br>
          <a:r>
            <a:rPr lang="es-EC" dirty="0" smtClean="0">
              <a:solidFill>
                <a:schemeClr val="tx1"/>
              </a:solidFill>
            </a:rPr>
            <a:t>Cabeceo                </a:t>
          </a:r>
          <a:r>
            <a:rPr lang="es-ES_tradnl" dirty="0" smtClean="0">
              <a:solidFill>
                <a:schemeClr val="tx1"/>
              </a:solidFill>
            </a:rPr>
            <a:t>12,50%</a:t>
          </a:r>
          <a:r>
            <a:rPr lang="es-EC" dirty="0" smtClean="0">
              <a:solidFill>
                <a:schemeClr val="tx1"/>
              </a:solidFill>
            </a:rPr>
            <a:t>     </a:t>
          </a:r>
          <a:r>
            <a:rPr lang="es-ES_tradnl" dirty="0" smtClean="0">
              <a:solidFill>
                <a:schemeClr val="tx1"/>
              </a:solidFill>
            </a:rPr>
            <a:t>25,00% </a:t>
          </a:r>
          <a:r>
            <a:rPr lang="es-EC" dirty="0" smtClean="0">
              <a:solidFill>
                <a:schemeClr val="tx1"/>
              </a:solidFill>
            </a:rPr>
            <a:t>      </a:t>
          </a:r>
          <a:r>
            <a:rPr lang="es-ES_tradnl" dirty="0" smtClean="0">
              <a:solidFill>
                <a:schemeClr val="tx1"/>
              </a:solidFill>
            </a:rPr>
            <a:t>62,50%</a:t>
          </a:r>
          <a:endParaRPr lang="es-EC" dirty="0">
            <a:solidFill>
              <a:schemeClr val="tx1"/>
            </a:solidFill>
          </a:endParaRPr>
        </a:p>
      </dgm:t>
    </dgm:pt>
    <dgm:pt modelId="{EA25986E-1C42-4511-93DA-5B2D92EF73A5}" type="parTrans" cxnId="{F3D3C55F-E8CA-43DD-975B-E8E110AAEF97}">
      <dgm:prSet/>
      <dgm:spPr/>
      <dgm:t>
        <a:bodyPr/>
        <a:lstStyle/>
        <a:p>
          <a:endParaRPr lang="es-EC"/>
        </a:p>
      </dgm:t>
    </dgm:pt>
    <dgm:pt modelId="{F97CE563-A48F-4AA0-8447-D34BFCED031E}" type="sibTrans" cxnId="{F3D3C55F-E8CA-43DD-975B-E8E110AAEF97}">
      <dgm:prSet/>
      <dgm:spPr/>
      <dgm:t>
        <a:bodyPr/>
        <a:lstStyle/>
        <a:p>
          <a:endParaRPr lang="es-EC"/>
        </a:p>
      </dgm:t>
    </dgm:pt>
    <dgm:pt modelId="{E77DB1A8-E5F8-47BE-B36D-C8E9A849D93A}">
      <dgm:prSet phldrT="[Texto]" custT="1"/>
      <dgm:spPr/>
      <dgm:t>
        <a:bodyPr/>
        <a:lstStyle/>
        <a:p>
          <a:r>
            <a:rPr lang="es-EC" sz="1800" b="1" dirty="0" smtClean="0">
              <a:solidFill>
                <a:schemeClr val="tx1"/>
              </a:solidFill>
            </a:rPr>
            <a:t>Proceso enseñanza aprendizaje </a:t>
          </a:r>
          <a:endParaRPr lang="es-EC" sz="1800" b="1" dirty="0">
            <a:solidFill>
              <a:schemeClr val="tx1"/>
            </a:solidFill>
          </a:endParaRPr>
        </a:p>
      </dgm:t>
    </dgm:pt>
    <dgm:pt modelId="{78436197-8100-4A10-B4E1-D9663D76722A}" type="parTrans" cxnId="{0A644603-BA54-47AD-905A-36D9885997BF}">
      <dgm:prSet/>
      <dgm:spPr/>
      <dgm:t>
        <a:bodyPr/>
        <a:lstStyle/>
        <a:p>
          <a:endParaRPr lang="es-EC"/>
        </a:p>
      </dgm:t>
    </dgm:pt>
    <dgm:pt modelId="{385FB3E0-90F3-4727-9231-F7B5365A5E87}" type="sibTrans" cxnId="{0A644603-BA54-47AD-905A-36D9885997BF}">
      <dgm:prSet/>
      <dgm:spPr/>
      <dgm:t>
        <a:bodyPr/>
        <a:lstStyle/>
        <a:p>
          <a:endParaRPr lang="es-EC"/>
        </a:p>
      </dgm:t>
    </dgm:pt>
    <dgm:pt modelId="{18A01AC5-8F6E-4F56-8726-8FE9152C31AA}">
      <dgm:prSet phldrT="[Texto]"/>
      <dgm:spPr/>
      <dgm:t>
        <a:bodyPr/>
        <a:lstStyle/>
        <a:p>
          <a:r>
            <a:rPr lang="es-ES_tradnl" dirty="0" smtClean="0">
              <a:solidFill>
                <a:schemeClr val="tx1"/>
              </a:solidFill>
            </a:rPr>
            <a:t>La dimensión enseñanza - aprendizaje se ubicaron en el nivel excelente y muy bueno.</a:t>
          </a:r>
        </a:p>
        <a:p>
          <a:r>
            <a:rPr lang="es-ES_tradnl" dirty="0" smtClean="0">
              <a:solidFill>
                <a:schemeClr val="tx1"/>
              </a:solidFill>
            </a:rPr>
            <a:t>La dimensión materiales – implementos se ubicaron en los niveles excelente y muy bueno.</a:t>
          </a:r>
          <a:endParaRPr lang="es-EC" dirty="0">
            <a:solidFill>
              <a:schemeClr val="tx1"/>
            </a:solidFill>
          </a:endParaRPr>
        </a:p>
      </dgm:t>
    </dgm:pt>
    <dgm:pt modelId="{C56CF43E-D9F1-4423-BF8B-848A71F0DDFF}" type="parTrans" cxnId="{D647C6C7-2F06-44AD-8CDB-DF5957F94B8E}">
      <dgm:prSet/>
      <dgm:spPr/>
      <dgm:t>
        <a:bodyPr/>
        <a:lstStyle/>
        <a:p>
          <a:endParaRPr lang="es-EC"/>
        </a:p>
      </dgm:t>
    </dgm:pt>
    <dgm:pt modelId="{53D8EED9-CE9D-4393-ABC3-15EBCBFF2275}" type="sibTrans" cxnId="{D647C6C7-2F06-44AD-8CDB-DF5957F94B8E}">
      <dgm:prSet/>
      <dgm:spPr/>
      <dgm:t>
        <a:bodyPr/>
        <a:lstStyle/>
        <a:p>
          <a:endParaRPr lang="es-EC"/>
        </a:p>
      </dgm:t>
    </dgm:pt>
    <dgm:pt modelId="{F281C648-D2C9-4B53-B114-9121439762A3}" type="pres">
      <dgm:prSet presAssocID="{CD1D4F61-56C7-474F-B997-4ED58CD20415}" presName="Name0" presStyleCnt="0">
        <dgm:presLayoutVars>
          <dgm:chPref val="3"/>
          <dgm:dir/>
          <dgm:animLvl val="lvl"/>
          <dgm:resizeHandles/>
        </dgm:presLayoutVars>
      </dgm:prSet>
      <dgm:spPr/>
      <dgm:t>
        <a:bodyPr/>
        <a:lstStyle/>
        <a:p>
          <a:endParaRPr lang="es-ES"/>
        </a:p>
      </dgm:t>
    </dgm:pt>
    <dgm:pt modelId="{A24C4AB0-4033-497B-B8F3-546976B1C309}" type="pres">
      <dgm:prSet presAssocID="{4C1BB61E-7DED-4914-9135-DAFA4ED43133}" presName="horFlow" presStyleCnt="0"/>
      <dgm:spPr/>
    </dgm:pt>
    <dgm:pt modelId="{58BF76A9-DBFF-4969-AC5E-79DA78085BEB}" type="pres">
      <dgm:prSet presAssocID="{4C1BB61E-7DED-4914-9135-DAFA4ED43133}" presName="bigChev" presStyleLbl="node1" presStyleIdx="0" presStyleCnt="3"/>
      <dgm:spPr/>
      <dgm:t>
        <a:bodyPr/>
        <a:lstStyle/>
        <a:p>
          <a:endParaRPr lang="es-EC"/>
        </a:p>
      </dgm:t>
    </dgm:pt>
    <dgm:pt modelId="{A1146A7B-3BA5-4454-A6BF-5324D3470101}" type="pres">
      <dgm:prSet presAssocID="{02E7BA81-BCB3-455E-926B-9EE1F9B6BC82}" presName="parTrans" presStyleCnt="0"/>
      <dgm:spPr/>
    </dgm:pt>
    <dgm:pt modelId="{E3D51D09-769A-40D7-88D5-BDDA9E1A626D}" type="pres">
      <dgm:prSet presAssocID="{0E7C0082-18E6-497B-B980-677FC5921C66}" presName="node" presStyleLbl="alignAccFollowNode1" presStyleIdx="0" presStyleCnt="3" custScaleX="190375">
        <dgm:presLayoutVars>
          <dgm:bulletEnabled val="1"/>
        </dgm:presLayoutVars>
      </dgm:prSet>
      <dgm:spPr/>
      <dgm:t>
        <a:bodyPr/>
        <a:lstStyle/>
        <a:p>
          <a:endParaRPr lang="es-EC"/>
        </a:p>
      </dgm:t>
    </dgm:pt>
    <dgm:pt modelId="{5C0E7865-136B-4C31-9657-2A9201B72AA8}" type="pres">
      <dgm:prSet presAssocID="{4C1BB61E-7DED-4914-9135-DAFA4ED43133}" presName="vSp" presStyleCnt="0"/>
      <dgm:spPr/>
    </dgm:pt>
    <dgm:pt modelId="{6899531A-710B-48F7-8C2D-F43DB4AF5C1D}" type="pres">
      <dgm:prSet presAssocID="{16C8D392-4670-49FB-8E4C-493C4BCE1C45}" presName="horFlow" presStyleCnt="0"/>
      <dgm:spPr/>
    </dgm:pt>
    <dgm:pt modelId="{8600C362-D79A-4246-94C9-896054C9810C}" type="pres">
      <dgm:prSet presAssocID="{16C8D392-4670-49FB-8E4C-493C4BCE1C45}" presName="bigChev" presStyleLbl="node1" presStyleIdx="1" presStyleCnt="3"/>
      <dgm:spPr/>
      <dgm:t>
        <a:bodyPr/>
        <a:lstStyle/>
        <a:p>
          <a:endParaRPr lang="es-ES"/>
        </a:p>
      </dgm:t>
    </dgm:pt>
    <dgm:pt modelId="{A0E36AB6-1CF1-4F39-B746-2D1B44E42B19}" type="pres">
      <dgm:prSet presAssocID="{EA25986E-1C42-4511-93DA-5B2D92EF73A5}" presName="parTrans" presStyleCnt="0"/>
      <dgm:spPr/>
    </dgm:pt>
    <dgm:pt modelId="{A549ED52-9A49-4935-96DD-C20948D8B121}" type="pres">
      <dgm:prSet presAssocID="{11797108-E8B9-49CF-9872-733174420936}" presName="node" presStyleLbl="alignAccFollowNode1" presStyleIdx="1" presStyleCnt="3" custScaleX="193051">
        <dgm:presLayoutVars>
          <dgm:bulletEnabled val="1"/>
        </dgm:presLayoutVars>
      </dgm:prSet>
      <dgm:spPr/>
      <dgm:t>
        <a:bodyPr/>
        <a:lstStyle/>
        <a:p>
          <a:endParaRPr lang="es-EC"/>
        </a:p>
      </dgm:t>
    </dgm:pt>
    <dgm:pt modelId="{5DDF7141-FBD6-409C-9C2F-909528F7C0A4}" type="pres">
      <dgm:prSet presAssocID="{16C8D392-4670-49FB-8E4C-493C4BCE1C45}" presName="vSp" presStyleCnt="0"/>
      <dgm:spPr/>
    </dgm:pt>
    <dgm:pt modelId="{F00F9887-62C9-478F-9410-78EB403F6F9F}" type="pres">
      <dgm:prSet presAssocID="{E77DB1A8-E5F8-47BE-B36D-C8E9A849D93A}" presName="horFlow" presStyleCnt="0"/>
      <dgm:spPr/>
    </dgm:pt>
    <dgm:pt modelId="{31BDE944-31E5-4808-AB49-FDD9AE883879}" type="pres">
      <dgm:prSet presAssocID="{E77DB1A8-E5F8-47BE-B36D-C8E9A849D93A}" presName="bigChev" presStyleLbl="node1" presStyleIdx="2" presStyleCnt="3"/>
      <dgm:spPr/>
      <dgm:t>
        <a:bodyPr/>
        <a:lstStyle/>
        <a:p>
          <a:endParaRPr lang="es-ES"/>
        </a:p>
      </dgm:t>
    </dgm:pt>
    <dgm:pt modelId="{F808DFDB-9DFD-4885-A2BA-0166C8CF7E5B}" type="pres">
      <dgm:prSet presAssocID="{C56CF43E-D9F1-4423-BF8B-848A71F0DDFF}" presName="parTrans" presStyleCnt="0"/>
      <dgm:spPr/>
    </dgm:pt>
    <dgm:pt modelId="{211BB06F-F191-43AF-B93E-53C2F62EBCFC}" type="pres">
      <dgm:prSet presAssocID="{18A01AC5-8F6E-4F56-8726-8FE9152C31AA}" presName="node" presStyleLbl="alignAccFollowNode1" presStyleIdx="2" presStyleCnt="3" custScaleX="195373">
        <dgm:presLayoutVars>
          <dgm:bulletEnabled val="1"/>
        </dgm:presLayoutVars>
      </dgm:prSet>
      <dgm:spPr/>
      <dgm:t>
        <a:bodyPr/>
        <a:lstStyle/>
        <a:p>
          <a:endParaRPr lang="es-EC"/>
        </a:p>
      </dgm:t>
    </dgm:pt>
  </dgm:ptLst>
  <dgm:cxnLst>
    <dgm:cxn modelId="{57CFCE7B-B04C-4AE8-848F-32257DB47235}" type="presOf" srcId="{0E7C0082-18E6-497B-B980-677FC5921C66}" destId="{E3D51D09-769A-40D7-88D5-BDDA9E1A626D}" srcOrd="0" destOrd="0" presId="urn:microsoft.com/office/officeart/2005/8/layout/lProcess3"/>
    <dgm:cxn modelId="{989961B9-A060-4E55-87F0-FB76DBCEA019}" srcId="{CD1D4F61-56C7-474F-B997-4ED58CD20415}" destId="{4C1BB61E-7DED-4914-9135-DAFA4ED43133}" srcOrd="0" destOrd="0" parTransId="{366A2704-7770-4FF7-A35F-2FBD7A3C44CD}" sibTransId="{015696A5-6B5C-43C7-B8FC-7EAB85D49223}"/>
    <dgm:cxn modelId="{D647C6C7-2F06-44AD-8CDB-DF5957F94B8E}" srcId="{E77DB1A8-E5F8-47BE-B36D-C8E9A849D93A}" destId="{18A01AC5-8F6E-4F56-8726-8FE9152C31AA}" srcOrd="0" destOrd="0" parTransId="{C56CF43E-D9F1-4423-BF8B-848A71F0DDFF}" sibTransId="{53D8EED9-CE9D-4393-ABC3-15EBCBFF2275}"/>
    <dgm:cxn modelId="{E97CDA50-4520-48E4-96C0-0ED91F53C61D}" srcId="{CD1D4F61-56C7-474F-B997-4ED58CD20415}" destId="{16C8D392-4670-49FB-8E4C-493C4BCE1C45}" srcOrd="1" destOrd="0" parTransId="{1C074C7A-DAF5-4953-AD52-09A18A95BEFF}" sibTransId="{4224350C-3DFE-41FE-8003-FAEE79A66CB9}"/>
    <dgm:cxn modelId="{1188466D-ECD7-40FD-9F48-90E957FAD70E}" type="presOf" srcId="{18A01AC5-8F6E-4F56-8726-8FE9152C31AA}" destId="{211BB06F-F191-43AF-B93E-53C2F62EBCFC}" srcOrd="0" destOrd="0" presId="urn:microsoft.com/office/officeart/2005/8/layout/lProcess3"/>
    <dgm:cxn modelId="{C623B6A6-C467-4ABE-A53C-E5047F82CF30}" srcId="{4C1BB61E-7DED-4914-9135-DAFA4ED43133}" destId="{0E7C0082-18E6-497B-B980-677FC5921C66}" srcOrd="0" destOrd="0" parTransId="{02E7BA81-BCB3-455E-926B-9EE1F9B6BC82}" sibTransId="{22071C5B-4A8D-4653-9384-0C282A88272F}"/>
    <dgm:cxn modelId="{9736F9D4-C645-4ACA-8577-7A4DC6812723}" type="presOf" srcId="{11797108-E8B9-49CF-9872-733174420936}" destId="{A549ED52-9A49-4935-96DD-C20948D8B121}" srcOrd="0" destOrd="0" presId="urn:microsoft.com/office/officeart/2005/8/layout/lProcess3"/>
    <dgm:cxn modelId="{FD91A23D-307E-4F87-B531-E2320BC91862}" type="presOf" srcId="{CD1D4F61-56C7-474F-B997-4ED58CD20415}" destId="{F281C648-D2C9-4B53-B114-9121439762A3}" srcOrd="0" destOrd="0" presId="urn:microsoft.com/office/officeart/2005/8/layout/lProcess3"/>
    <dgm:cxn modelId="{F3D3C55F-E8CA-43DD-975B-E8E110AAEF97}" srcId="{16C8D392-4670-49FB-8E4C-493C4BCE1C45}" destId="{11797108-E8B9-49CF-9872-733174420936}" srcOrd="0" destOrd="0" parTransId="{EA25986E-1C42-4511-93DA-5B2D92EF73A5}" sibTransId="{F97CE563-A48F-4AA0-8447-D34BFCED031E}"/>
    <dgm:cxn modelId="{C1EBBA51-E551-4832-BEED-CC702399E694}" type="presOf" srcId="{E77DB1A8-E5F8-47BE-B36D-C8E9A849D93A}" destId="{31BDE944-31E5-4808-AB49-FDD9AE883879}" srcOrd="0" destOrd="0" presId="urn:microsoft.com/office/officeart/2005/8/layout/lProcess3"/>
    <dgm:cxn modelId="{0A644603-BA54-47AD-905A-36D9885997BF}" srcId="{CD1D4F61-56C7-474F-B997-4ED58CD20415}" destId="{E77DB1A8-E5F8-47BE-B36D-C8E9A849D93A}" srcOrd="2" destOrd="0" parTransId="{78436197-8100-4A10-B4E1-D9663D76722A}" sibTransId="{385FB3E0-90F3-4727-9231-F7B5365A5E87}"/>
    <dgm:cxn modelId="{D6BE115E-A72E-42D1-BA94-7947A32CBFC4}" type="presOf" srcId="{16C8D392-4670-49FB-8E4C-493C4BCE1C45}" destId="{8600C362-D79A-4246-94C9-896054C9810C}" srcOrd="0" destOrd="0" presId="urn:microsoft.com/office/officeart/2005/8/layout/lProcess3"/>
    <dgm:cxn modelId="{49EE6ECE-95F4-4F40-9BFA-1764DD9B52AD}" type="presOf" srcId="{4C1BB61E-7DED-4914-9135-DAFA4ED43133}" destId="{58BF76A9-DBFF-4969-AC5E-79DA78085BEB}" srcOrd="0" destOrd="0" presId="urn:microsoft.com/office/officeart/2005/8/layout/lProcess3"/>
    <dgm:cxn modelId="{BC85572C-950F-42F8-9122-787C37A5F2E2}" type="presParOf" srcId="{F281C648-D2C9-4B53-B114-9121439762A3}" destId="{A24C4AB0-4033-497B-B8F3-546976B1C309}" srcOrd="0" destOrd="0" presId="urn:microsoft.com/office/officeart/2005/8/layout/lProcess3"/>
    <dgm:cxn modelId="{92DE91AC-03EA-46DF-A463-7E974D2986C5}" type="presParOf" srcId="{A24C4AB0-4033-497B-B8F3-546976B1C309}" destId="{58BF76A9-DBFF-4969-AC5E-79DA78085BEB}" srcOrd="0" destOrd="0" presId="urn:microsoft.com/office/officeart/2005/8/layout/lProcess3"/>
    <dgm:cxn modelId="{E13A7B8E-2141-48F6-B436-58268BD580E5}" type="presParOf" srcId="{A24C4AB0-4033-497B-B8F3-546976B1C309}" destId="{A1146A7B-3BA5-4454-A6BF-5324D3470101}" srcOrd="1" destOrd="0" presId="urn:microsoft.com/office/officeart/2005/8/layout/lProcess3"/>
    <dgm:cxn modelId="{CAD95334-EFDE-4E0A-B865-3C2BB480FCB0}" type="presParOf" srcId="{A24C4AB0-4033-497B-B8F3-546976B1C309}" destId="{E3D51D09-769A-40D7-88D5-BDDA9E1A626D}" srcOrd="2" destOrd="0" presId="urn:microsoft.com/office/officeart/2005/8/layout/lProcess3"/>
    <dgm:cxn modelId="{14CBDCB2-9310-4A84-ADE3-05026C062216}" type="presParOf" srcId="{F281C648-D2C9-4B53-B114-9121439762A3}" destId="{5C0E7865-136B-4C31-9657-2A9201B72AA8}" srcOrd="1" destOrd="0" presId="urn:microsoft.com/office/officeart/2005/8/layout/lProcess3"/>
    <dgm:cxn modelId="{36A1281E-FF11-4C6F-A173-67EC4C46364C}" type="presParOf" srcId="{F281C648-D2C9-4B53-B114-9121439762A3}" destId="{6899531A-710B-48F7-8C2D-F43DB4AF5C1D}" srcOrd="2" destOrd="0" presId="urn:microsoft.com/office/officeart/2005/8/layout/lProcess3"/>
    <dgm:cxn modelId="{0D42E5D0-1D74-4E24-B4BB-2007CD9D2A7E}" type="presParOf" srcId="{6899531A-710B-48F7-8C2D-F43DB4AF5C1D}" destId="{8600C362-D79A-4246-94C9-896054C9810C}" srcOrd="0" destOrd="0" presId="urn:microsoft.com/office/officeart/2005/8/layout/lProcess3"/>
    <dgm:cxn modelId="{559298B8-EA5C-4686-97DA-1A207074E898}" type="presParOf" srcId="{6899531A-710B-48F7-8C2D-F43DB4AF5C1D}" destId="{A0E36AB6-1CF1-4F39-B746-2D1B44E42B19}" srcOrd="1" destOrd="0" presId="urn:microsoft.com/office/officeart/2005/8/layout/lProcess3"/>
    <dgm:cxn modelId="{58A99491-ECEC-4122-B2BD-44A18C31F1DC}" type="presParOf" srcId="{6899531A-710B-48F7-8C2D-F43DB4AF5C1D}" destId="{A549ED52-9A49-4935-96DD-C20948D8B121}" srcOrd="2" destOrd="0" presId="urn:microsoft.com/office/officeart/2005/8/layout/lProcess3"/>
    <dgm:cxn modelId="{7433FB7E-1565-4C91-9654-5FBCBEBBC40C}" type="presParOf" srcId="{F281C648-D2C9-4B53-B114-9121439762A3}" destId="{5DDF7141-FBD6-409C-9C2F-909528F7C0A4}" srcOrd="3" destOrd="0" presId="urn:microsoft.com/office/officeart/2005/8/layout/lProcess3"/>
    <dgm:cxn modelId="{757B7EAA-CAA5-4148-9E84-757FDE9A2538}" type="presParOf" srcId="{F281C648-D2C9-4B53-B114-9121439762A3}" destId="{F00F9887-62C9-478F-9410-78EB403F6F9F}" srcOrd="4" destOrd="0" presId="urn:microsoft.com/office/officeart/2005/8/layout/lProcess3"/>
    <dgm:cxn modelId="{E4DEC929-E3E4-4701-867C-EDCD9A63B712}" type="presParOf" srcId="{F00F9887-62C9-478F-9410-78EB403F6F9F}" destId="{31BDE944-31E5-4808-AB49-FDD9AE883879}" srcOrd="0" destOrd="0" presId="urn:microsoft.com/office/officeart/2005/8/layout/lProcess3"/>
    <dgm:cxn modelId="{0F95AD31-0E25-49E7-9BFC-38E038165F81}" type="presParOf" srcId="{F00F9887-62C9-478F-9410-78EB403F6F9F}" destId="{F808DFDB-9DFD-4885-A2BA-0166C8CF7E5B}" srcOrd="1" destOrd="0" presId="urn:microsoft.com/office/officeart/2005/8/layout/lProcess3"/>
    <dgm:cxn modelId="{5E656895-F82E-4A55-93A5-DC4583C930DF}" type="presParOf" srcId="{F00F9887-62C9-478F-9410-78EB403F6F9F}" destId="{211BB06F-F191-43AF-B93E-53C2F62EBCF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1D08-639E-48A5-8872-FA3A6D4B5C9E}">
      <dsp:nvSpPr>
        <dsp:cNvPr id="0" name=""/>
        <dsp:cNvSpPr/>
      </dsp:nvSpPr>
      <dsp:spPr>
        <a:xfrm>
          <a:off x="2727179" y="0"/>
          <a:ext cx="2185627" cy="1873636"/>
        </a:xfrm>
        <a:prstGeom prst="ellipse">
          <a:avLst/>
        </a:prstGeom>
        <a:solidFill>
          <a:schemeClr val="accent2">
            <a:alpha val="9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ea typeface="Calibri"/>
              <a:cs typeface="Times New Roman" panose="02020603050405020304" pitchFamily="18" charset="0"/>
              <a:sym typeface="Calibri"/>
            </a:rPr>
            <a:t>Desarrollar un estudio de investigación</a:t>
          </a:r>
          <a:endParaRPr lang="es-ES" sz="2000" kern="1200" dirty="0">
            <a:latin typeface="Times New Roman" panose="02020603050405020304" pitchFamily="18" charset="0"/>
            <a:cs typeface="Times New Roman" panose="02020603050405020304" pitchFamily="18" charset="0"/>
          </a:endParaRPr>
        </a:p>
      </dsp:txBody>
      <dsp:txXfrm>
        <a:off x="3047257" y="274388"/>
        <a:ext cx="1545471" cy="1324860"/>
      </dsp:txXfrm>
    </dsp:sp>
    <dsp:sp modelId="{F28A86BA-01F4-4DB0-9369-7EC3518C6275}">
      <dsp:nvSpPr>
        <dsp:cNvPr id="0" name=""/>
        <dsp:cNvSpPr/>
      </dsp:nvSpPr>
      <dsp:spPr>
        <a:xfrm rot="2165592">
          <a:off x="4842566" y="1651743"/>
          <a:ext cx="793858" cy="639870"/>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4860989" y="1723175"/>
        <a:ext cx="601897" cy="383922"/>
      </dsp:txXfrm>
    </dsp:sp>
    <dsp:sp modelId="{361DC937-1C66-4FF3-89C5-8BB683A611D7}">
      <dsp:nvSpPr>
        <dsp:cNvPr id="0" name=""/>
        <dsp:cNvSpPr/>
      </dsp:nvSpPr>
      <dsp:spPr>
        <a:xfrm>
          <a:off x="5629660" y="2114668"/>
          <a:ext cx="1998690" cy="1740012"/>
        </a:xfrm>
        <a:prstGeom prst="ellipse">
          <a:avLst/>
        </a:prstGeom>
        <a:solidFill>
          <a:schemeClr val="accent2">
            <a:alpha val="90000"/>
            <a:hueOff val="0"/>
            <a:satOff val="0"/>
            <a:lumOff val="0"/>
            <a:alphaOff val="-13333"/>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ea typeface="Calibri"/>
              <a:cs typeface="Times New Roman" panose="02020603050405020304" pitchFamily="18" charset="0"/>
              <a:sym typeface="Calibri"/>
            </a:rPr>
            <a:t>Fundamentación técnica del fútbol </a:t>
          </a:r>
          <a:endParaRPr lang="es-ES" sz="2000" kern="1200" dirty="0">
            <a:latin typeface="Times New Roman" panose="02020603050405020304" pitchFamily="18" charset="0"/>
            <a:cs typeface="Times New Roman" panose="02020603050405020304" pitchFamily="18" charset="0"/>
          </a:endParaRPr>
        </a:p>
      </dsp:txBody>
      <dsp:txXfrm>
        <a:off x="5922361" y="2369487"/>
        <a:ext cx="1413288" cy="1230374"/>
      </dsp:txXfrm>
    </dsp:sp>
    <dsp:sp modelId="{1398A656-7241-4C0F-AE5D-E152107DCD0B}">
      <dsp:nvSpPr>
        <dsp:cNvPr id="0" name=""/>
        <dsp:cNvSpPr/>
      </dsp:nvSpPr>
      <dsp:spPr>
        <a:xfrm rot="8513788">
          <a:off x="4962932" y="3674469"/>
          <a:ext cx="756958" cy="639870"/>
        </a:xfrm>
        <a:prstGeom prst="rightArrow">
          <a:avLst>
            <a:gd name="adj1" fmla="val 60000"/>
            <a:gd name="adj2" fmla="val 50000"/>
          </a:avLst>
        </a:prstGeom>
        <a:solidFill>
          <a:schemeClr val="accent2">
            <a:shade val="90000"/>
            <a:hueOff val="77531"/>
            <a:satOff val="2479"/>
            <a:lumOff val="691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0800000">
        <a:off x="5134439" y="3743215"/>
        <a:ext cx="564997" cy="383922"/>
      </dsp:txXfrm>
    </dsp:sp>
    <dsp:sp modelId="{74056812-1783-4F90-B274-91225D8E5AC8}">
      <dsp:nvSpPr>
        <dsp:cNvPr id="0" name=""/>
        <dsp:cNvSpPr/>
      </dsp:nvSpPr>
      <dsp:spPr>
        <a:xfrm>
          <a:off x="2984322" y="4158259"/>
          <a:ext cx="2043074" cy="1766972"/>
        </a:xfrm>
        <a:prstGeom prst="ellipse">
          <a:avLst/>
        </a:prstGeom>
        <a:solidFill>
          <a:schemeClr val="accent2">
            <a:alpha val="90000"/>
            <a:hueOff val="0"/>
            <a:satOff val="0"/>
            <a:lumOff val="0"/>
            <a:alphaOff val="-26667"/>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ea typeface="Calibri"/>
              <a:cs typeface="Times New Roman" panose="02020603050405020304" pitchFamily="18" charset="0"/>
              <a:sym typeface="Calibri"/>
            </a:rPr>
            <a:t>Elaborar un proceso enseñanza aprendizaje </a:t>
          </a:r>
          <a:endParaRPr lang="es-ES" sz="2000" kern="1200" dirty="0">
            <a:latin typeface="Times New Roman" panose="02020603050405020304" pitchFamily="18" charset="0"/>
            <a:cs typeface="Times New Roman" panose="02020603050405020304" pitchFamily="18" charset="0"/>
          </a:endParaRPr>
        </a:p>
      </dsp:txBody>
      <dsp:txXfrm>
        <a:off x="3283523" y="4417026"/>
        <a:ext cx="1444672" cy="1249438"/>
      </dsp:txXfrm>
    </dsp:sp>
    <dsp:sp modelId="{2F7E0079-DCB6-41E0-8D46-9BDCACD19792}">
      <dsp:nvSpPr>
        <dsp:cNvPr id="0" name=""/>
        <dsp:cNvSpPr/>
      </dsp:nvSpPr>
      <dsp:spPr>
        <a:xfrm rot="12791929">
          <a:off x="2218434" y="3803658"/>
          <a:ext cx="768555" cy="639870"/>
        </a:xfrm>
        <a:prstGeom prst="rightArrow">
          <a:avLst>
            <a:gd name="adj1" fmla="val 60000"/>
            <a:gd name="adj2" fmla="val 50000"/>
          </a:avLst>
        </a:prstGeom>
        <a:solidFill>
          <a:schemeClr val="accent2">
            <a:shade val="90000"/>
            <a:hueOff val="155062"/>
            <a:satOff val="4957"/>
            <a:lumOff val="1383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0800000">
        <a:off x="2394729" y="3984186"/>
        <a:ext cx="576594" cy="383922"/>
      </dsp:txXfrm>
    </dsp:sp>
    <dsp:sp modelId="{4596990B-D19B-470D-AF96-109D0F5AFA07}">
      <dsp:nvSpPr>
        <dsp:cNvPr id="0" name=""/>
        <dsp:cNvSpPr/>
      </dsp:nvSpPr>
      <dsp:spPr>
        <a:xfrm>
          <a:off x="0" y="2114700"/>
          <a:ext cx="2174024" cy="2034182"/>
        </a:xfrm>
        <a:prstGeom prst="ellipse">
          <a:avLst/>
        </a:prstGeom>
        <a:solidFill>
          <a:schemeClr val="accent2">
            <a:alpha val="90000"/>
            <a:hueOff val="0"/>
            <a:satOff val="0"/>
            <a:lumOff val="0"/>
            <a:alphaOff val="-4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ea typeface="Calibri"/>
              <a:cs typeface="Times New Roman" panose="02020603050405020304" pitchFamily="18" charset="0"/>
              <a:sym typeface="Calibri"/>
            </a:rPr>
            <a:t>El mecanismo de enseñanza – aprendizaje </a:t>
          </a:r>
          <a:endParaRPr lang="es-ES" sz="2000" kern="1200" dirty="0">
            <a:latin typeface="Times New Roman" panose="02020603050405020304" pitchFamily="18" charset="0"/>
            <a:cs typeface="Times New Roman" panose="02020603050405020304" pitchFamily="18" charset="0"/>
          </a:endParaRPr>
        </a:p>
      </dsp:txBody>
      <dsp:txXfrm>
        <a:off x="318378" y="2412599"/>
        <a:ext cx="1537268" cy="1438384"/>
      </dsp:txXfrm>
    </dsp:sp>
    <dsp:sp modelId="{C0BD1313-B4BD-403B-A183-909AC8169510}">
      <dsp:nvSpPr>
        <dsp:cNvPr id="0" name=""/>
        <dsp:cNvSpPr/>
      </dsp:nvSpPr>
      <dsp:spPr>
        <a:xfrm rot="19273834">
          <a:off x="2073011" y="1716774"/>
          <a:ext cx="754995" cy="639870"/>
        </a:xfrm>
        <a:prstGeom prst="rightArrow">
          <a:avLst>
            <a:gd name="adj1" fmla="val 60000"/>
            <a:gd name="adj2" fmla="val 50000"/>
          </a:avLst>
        </a:prstGeom>
        <a:solidFill>
          <a:schemeClr val="accent2">
            <a:shade val="90000"/>
            <a:hueOff val="232593"/>
            <a:satOff val="7436"/>
            <a:lumOff val="2075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a:off x="2094158" y="1904850"/>
        <a:ext cx="563034" cy="38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BE089-1EF5-429C-B1F0-F27A63ECA150}">
      <dsp:nvSpPr>
        <dsp:cNvPr id="0" name=""/>
        <dsp:cNvSpPr/>
      </dsp:nvSpPr>
      <dsp:spPr>
        <a:xfrm>
          <a:off x="32" y="275749"/>
          <a:ext cx="3096356" cy="1211529"/>
        </a:xfrm>
        <a:prstGeom prst="rect">
          <a:avLst/>
        </a:prstGeom>
        <a:solidFill>
          <a:schemeClr val="accent2"/>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C" sz="3300" b="1" kern="1200" dirty="0" smtClean="0">
              <a:latin typeface="Calibri"/>
              <a:ea typeface="Calibri"/>
              <a:cs typeface="Calibri"/>
              <a:sym typeface="Calibri"/>
            </a:rPr>
            <a:t>Variable independiente</a:t>
          </a:r>
          <a:endParaRPr lang="es-ES" sz="3300" kern="1200" dirty="0"/>
        </a:p>
      </dsp:txBody>
      <dsp:txXfrm>
        <a:off x="32" y="275749"/>
        <a:ext cx="3096356" cy="1211529"/>
      </dsp:txXfrm>
    </dsp:sp>
    <dsp:sp modelId="{CEDD4FE8-9503-4E8F-8958-54D3A0F483AD}">
      <dsp:nvSpPr>
        <dsp:cNvPr id="0" name=""/>
        <dsp:cNvSpPr/>
      </dsp:nvSpPr>
      <dsp:spPr>
        <a:xfrm>
          <a:off x="15018" y="1487278"/>
          <a:ext cx="3066383" cy="1856992"/>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s-EC" sz="3300" kern="1200" dirty="0" smtClean="0">
              <a:solidFill>
                <a:schemeClr val="tx1"/>
              </a:solidFill>
              <a:latin typeface="Calibri"/>
              <a:ea typeface="Calibri"/>
              <a:cs typeface="Calibri"/>
              <a:sym typeface="Calibri"/>
            </a:rPr>
            <a:t>Proceso enseñanza-aprendizaje</a:t>
          </a:r>
          <a:endParaRPr lang="es-ES" sz="3300" kern="1200" dirty="0">
            <a:solidFill>
              <a:schemeClr val="tx1"/>
            </a:solidFill>
          </a:endParaRPr>
        </a:p>
      </dsp:txBody>
      <dsp:txXfrm>
        <a:off x="15018" y="1487278"/>
        <a:ext cx="3066383" cy="1856992"/>
      </dsp:txXfrm>
    </dsp:sp>
    <dsp:sp modelId="{CFF6806B-43C2-4AA5-A645-E80233200963}">
      <dsp:nvSpPr>
        <dsp:cNvPr id="0" name=""/>
        <dsp:cNvSpPr/>
      </dsp:nvSpPr>
      <dsp:spPr>
        <a:xfrm>
          <a:off x="3529878" y="263222"/>
          <a:ext cx="3096356" cy="1211529"/>
        </a:xfrm>
        <a:prstGeom prst="rect">
          <a:avLst/>
        </a:prstGeom>
        <a:solidFill>
          <a:schemeClr val="accent2"/>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C" sz="3300" b="1" kern="1200" dirty="0" smtClean="0">
              <a:latin typeface="Calibri"/>
              <a:ea typeface="Calibri"/>
              <a:cs typeface="Calibri"/>
              <a:sym typeface="Calibri"/>
            </a:rPr>
            <a:t>Variable dependiente</a:t>
          </a:r>
          <a:endParaRPr lang="es-ES" sz="3300" kern="1200" dirty="0"/>
        </a:p>
      </dsp:txBody>
      <dsp:txXfrm>
        <a:off x="3529878" y="263222"/>
        <a:ext cx="3096356" cy="1211529"/>
      </dsp:txXfrm>
    </dsp:sp>
    <dsp:sp modelId="{4E8E0995-91B6-489C-83AA-FC2B2DC07E17}">
      <dsp:nvSpPr>
        <dsp:cNvPr id="0" name=""/>
        <dsp:cNvSpPr/>
      </dsp:nvSpPr>
      <dsp:spPr>
        <a:xfrm>
          <a:off x="3529878" y="1487278"/>
          <a:ext cx="3096356" cy="1856992"/>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s-EC" sz="3300" kern="1200" dirty="0" smtClean="0">
              <a:solidFill>
                <a:schemeClr val="tx1"/>
              </a:solidFill>
              <a:latin typeface="Calibri"/>
              <a:ea typeface="Calibri"/>
              <a:cs typeface="Calibri"/>
              <a:sym typeface="Calibri"/>
            </a:rPr>
            <a:t>Fundamentos técnicos del fútbol.</a:t>
          </a:r>
          <a:endParaRPr lang="es-ES" sz="3300" kern="1200" dirty="0">
            <a:solidFill>
              <a:schemeClr val="tx1"/>
            </a:solidFill>
          </a:endParaRPr>
        </a:p>
      </dsp:txBody>
      <dsp:txXfrm>
        <a:off x="3529878" y="1487278"/>
        <a:ext cx="3096356" cy="1856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2D8B-BD1C-489E-A216-FBCE6CFC18A9}">
      <dsp:nvSpPr>
        <dsp:cNvPr id="0" name=""/>
        <dsp:cNvSpPr/>
      </dsp:nvSpPr>
      <dsp:spPr>
        <a:xfrm>
          <a:off x="0" y="65019"/>
          <a:ext cx="5411244" cy="1193400"/>
        </a:xfrm>
        <a:prstGeom prst="roundRect">
          <a:avLst/>
        </a:prstGeom>
        <a:solidFill>
          <a:schemeClr val="tx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b="0" i="0" kern="1200" dirty="0" smtClean="0"/>
            <a:t>¿El proceso enseñanza aprendizaje incide adecuadamente en los fundamentos técnicos del fútbol de los niños de 9 y 10 años de “CR10” Escuela de Fútbol Formativa?</a:t>
          </a:r>
          <a:endParaRPr lang="es-ES" sz="1700" kern="1200" dirty="0"/>
        </a:p>
      </dsp:txBody>
      <dsp:txXfrm>
        <a:off x="58257" y="123276"/>
        <a:ext cx="5294730" cy="107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C36F0-82AB-45F0-B739-E6AD00D163B9}">
      <dsp:nvSpPr>
        <dsp:cNvPr id="0" name=""/>
        <dsp:cNvSpPr/>
      </dsp:nvSpPr>
      <dsp:spPr>
        <a:xfrm>
          <a:off x="4302708" y="2995024"/>
          <a:ext cx="3151108" cy="636224"/>
        </a:xfrm>
        <a:custGeom>
          <a:avLst/>
          <a:gdLst/>
          <a:ahLst/>
          <a:cxnLst/>
          <a:rect l="0" t="0" r="0" b="0"/>
          <a:pathLst>
            <a:path>
              <a:moveTo>
                <a:pt x="0" y="0"/>
              </a:moveTo>
              <a:lnTo>
                <a:pt x="0" y="368214"/>
              </a:lnTo>
              <a:lnTo>
                <a:pt x="3151108" y="368214"/>
              </a:lnTo>
              <a:lnTo>
                <a:pt x="3151108" y="636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3A7CB-CD73-4080-AB90-409A75226589}">
      <dsp:nvSpPr>
        <dsp:cNvPr id="0" name=""/>
        <dsp:cNvSpPr/>
      </dsp:nvSpPr>
      <dsp:spPr>
        <a:xfrm>
          <a:off x="4256988" y="2995024"/>
          <a:ext cx="91440" cy="636224"/>
        </a:xfrm>
        <a:custGeom>
          <a:avLst/>
          <a:gdLst/>
          <a:ahLst/>
          <a:cxnLst/>
          <a:rect l="0" t="0" r="0" b="0"/>
          <a:pathLst>
            <a:path>
              <a:moveTo>
                <a:pt x="45720" y="0"/>
              </a:moveTo>
              <a:lnTo>
                <a:pt x="45720" y="368214"/>
              </a:lnTo>
              <a:lnTo>
                <a:pt x="108332" y="368214"/>
              </a:lnTo>
              <a:lnTo>
                <a:pt x="108332" y="636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6052F-4BF2-47A9-A981-DC0EB545E1E7}">
      <dsp:nvSpPr>
        <dsp:cNvPr id="0" name=""/>
        <dsp:cNvSpPr/>
      </dsp:nvSpPr>
      <dsp:spPr>
        <a:xfrm>
          <a:off x="1276824" y="2995024"/>
          <a:ext cx="3025883" cy="636224"/>
        </a:xfrm>
        <a:custGeom>
          <a:avLst/>
          <a:gdLst/>
          <a:ahLst/>
          <a:cxnLst/>
          <a:rect l="0" t="0" r="0" b="0"/>
          <a:pathLst>
            <a:path>
              <a:moveTo>
                <a:pt x="3025883" y="0"/>
              </a:moveTo>
              <a:lnTo>
                <a:pt x="3025883" y="368214"/>
              </a:lnTo>
              <a:lnTo>
                <a:pt x="0" y="368214"/>
              </a:lnTo>
              <a:lnTo>
                <a:pt x="0" y="6362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3222D-9490-4A02-9ACD-6E8F3A539406}">
      <dsp:nvSpPr>
        <dsp:cNvPr id="0" name=""/>
        <dsp:cNvSpPr/>
      </dsp:nvSpPr>
      <dsp:spPr>
        <a:xfrm>
          <a:off x="3664589" y="1718786"/>
          <a:ext cx="1276238" cy="127623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99B76-2741-4F94-9BB6-CF88C3E8C01B}">
      <dsp:nvSpPr>
        <dsp:cNvPr id="0" name=""/>
        <dsp:cNvSpPr/>
      </dsp:nvSpPr>
      <dsp:spPr>
        <a:xfrm>
          <a:off x="3664589" y="1718786"/>
          <a:ext cx="1276238" cy="127623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13E6C-171D-481B-8B2D-3BE82597F7F6}">
      <dsp:nvSpPr>
        <dsp:cNvPr id="0" name=""/>
        <dsp:cNvSpPr/>
      </dsp:nvSpPr>
      <dsp:spPr>
        <a:xfrm>
          <a:off x="3026470" y="1948509"/>
          <a:ext cx="2552476" cy="8167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i="1" kern="1200" dirty="0" smtClean="0">
              <a:solidFill>
                <a:schemeClr val="dk1"/>
              </a:solidFill>
              <a:latin typeface="Times New Roman" panose="02020603050405020304" pitchFamily="18" charset="0"/>
              <a:ea typeface="Calibri"/>
              <a:cs typeface="Times New Roman" panose="02020603050405020304" pitchFamily="18" charset="0"/>
              <a:sym typeface="Calibri"/>
            </a:rPr>
            <a:t>Variable independiente Proceso enseñanza- aprendizaje.</a:t>
          </a:r>
          <a:endParaRPr lang="es-ES" sz="1800" b="1" kern="1200" dirty="0">
            <a:latin typeface="Times New Roman" panose="02020603050405020304" pitchFamily="18" charset="0"/>
            <a:cs typeface="Times New Roman" panose="02020603050405020304" pitchFamily="18" charset="0"/>
          </a:endParaRPr>
        </a:p>
      </dsp:txBody>
      <dsp:txXfrm>
        <a:off x="3026470" y="1948509"/>
        <a:ext cx="2552476" cy="816792"/>
      </dsp:txXfrm>
    </dsp:sp>
    <dsp:sp modelId="{26654FCF-DC03-4D6B-83A6-5D1CEAE125C7}">
      <dsp:nvSpPr>
        <dsp:cNvPr id="0" name=""/>
        <dsp:cNvSpPr/>
      </dsp:nvSpPr>
      <dsp:spPr>
        <a:xfrm>
          <a:off x="638705" y="3631248"/>
          <a:ext cx="1276238" cy="127623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32867-10F8-401D-8ED0-116CBC8EA1AF}">
      <dsp:nvSpPr>
        <dsp:cNvPr id="0" name=""/>
        <dsp:cNvSpPr/>
      </dsp:nvSpPr>
      <dsp:spPr>
        <a:xfrm>
          <a:off x="638705" y="3631248"/>
          <a:ext cx="1276238" cy="127623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67BEE-0750-45A7-BCCD-571E15AAECE3}">
      <dsp:nvSpPr>
        <dsp:cNvPr id="0" name=""/>
        <dsp:cNvSpPr/>
      </dsp:nvSpPr>
      <dsp:spPr>
        <a:xfrm>
          <a:off x="586" y="3860971"/>
          <a:ext cx="2552476" cy="8167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es-EC" sz="1400" b="0" kern="1200" dirty="0" smtClean="0">
            <a:solidFill>
              <a:schemeClr val="bg1"/>
            </a:solidFill>
            <a:latin typeface="Times New Roman" panose="02020603050405020304" pitchFamily="18" charset="0"/>
            <a:cs typeface="Times New Roman" panose="02020603050405020304" pitchFamily="18" charset="0"/>
          </a:endParaRPr>
        </a:p>
        <a:p>
          <a:pPr lvl="0" algn="ctr" defTabSz="622300" rtl="0">
            <a:lnSpc>
              <a:spcPct val="90000"/>
            </a:lnSpc>
            <a:spcBef>
              <a:spcPct val="0"/>
            </a:spcBef>
            <a:spcAft>
              <a:spcPct val="35000"/>
            </a:spcAft>
          </a:pPr>
          <a:r>
            <a:rPr lang="es-EC" sz="1400" b="1" kern="1200" dirty="0" smtClean="0">
              <a:solidFill>
                <a:schemeClr val="bg1"/>
              </a:solidFill>
              <a:latin typeface="Times New Roman" panose="02020603050405020304" pitchFamily="18" charset="0"/>
              <a:cs typeface="Times New Roman" panose="02020603050405020304" pitchFamily="18" charset="0"/>
            </a:rPr>
            <a:t>DIMENSIONES</a:t>
          </a:r>
        </a:p>
        <a:p>
          <a:pPr lvl="0" algn="ctr" defTabSz="622300" rtl="0">
            <a:lnSpc>
              <a:spcPct val="90000"/>
            </a:lnSpc>
            <a:spcBef>
              <a:spcPct val="0"/>
            </a:spcBef>
            <a:spcAft>
              <a:spcPct val="35000"/>
            </a:spcAft>
          </a:pPr>
          <a:endParaRPr lang="es-EC" sz="1100" b="0" kern="1200" dirty="0" smtClean="0">
            <a:solidFill>
              <a:schemeClr val="bg1"/>
            </a:solidFill>
            <a:latin typeface="Times New Roman" panose="02020603050405020304" pitchFamily="18" charset="0"/>
            <a:cs typeface="Times New Roman" panose="02020603050405020304" pitchFamily="18" charset="0"/>
          </a:endParaRPr>
        </a:p>
        <a:p>
          <a:pPr lvl="0" algn="ctr" defTabSz="622300" rtl="0">
            <a:lnSpc>
              <a:spcPct val="90000"/>
            </a:lnSpc>
            <a:spcBef>
              <a:spcPct val="0"/>
            </a:spcBef>
            <a:spcAft>
              <a:spcPct val="35000"/>
            </a:spcAft>
          </a:pPr>
          <a:r>
            <a:rPr lang="es-EC" sz="1600" b="1" kern="1200" dirty="0" smtClean="0">
              <a:solidFill>
                <a:schemeClr val="bg1"/>
              </a:solidFill>
              <a:latin typeface="Times New Roman" panose="02020603050405020304" pitchFamily="18" charset="0"/>
              <a:cs typeface="Times New Roman" panose="02020603050405020304" pitchFamily="18" charset="0"/>
            </a:rPr>
            <a:t>*PEA</a:t>
          </a:r>
        </a:p>
        <a:p>
          <a:pPr lvl="0" algn="ctr" defTabSz="622300" rtl="0">
            <a:lnSpc>
              <a:spcPct val="90000"/>
            </a:lnSpc>
            <a:spcBef>
              <a:spcPct val="0"/>
            </a:spcBef>
            <a:spcAft>
              <a:spcPct val="35000"/>
            </a:spcAft>
          </a:pPr>
          <a:endParaRPr lang="es-ES" sz="1100" kern="1200" dirty="0"/>
        </a:p>
      </dsp:txBody>
      <dsp:txXfrm>
        <a:off x="586" y="3860971"/>
        <a:ext cx="2552476" cy="816792"/>
      </dsp:txXfrm>
    </dsp:sp>
    <dsp:sp modelId="{F8773283-0C61-4B16-9B3B-D75261D2AA8D}">
      <dsp:nvSpPr>
        <dsp:cNvPr id="0" name=""/>
        <dsp:cNvSpPr/>
      </dsp:nvSpPr>
      <dsp:spPr>
        <a:xfrm>
          <a:off x="3727201" y="3631248"/>
          <a:ext cx="1276238" cy="127623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6C1F7-A787-4B5A-970C-1F7C5C462DE6}">
      <dsp:nvSpPr>
        <dsp:cNvPr id="0" name=""/>
        <dsp:cNvSpPr/>
      </dsp:nvSpPr>
      <dsp:spPr>
        <a:xfrm>
          <a:off x="3727201" y="3631248"/>
          <a:ext cx="1276238" cy="127623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988DA-2CB7-44B0-8749-44F4CD30E7D8}">
      <dsp:nvSpPr>
        <dsp:cNvPr id="0" name=""/>
        <dsp:cNvSpPr/>
      </dsp:nvSpPr>
      <dsp:spPr>
        <a:xfrm>
          <a:off x="3089082" y="3860971"/>
          <a:ext cx="2552476" cy="8167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C" sz="1800" b="1" kern="1200" dirty="0" smtClean="0">
              <a:solidFill>
                <a:schemeClr val="bg1"/>
              </a:solidFill>
              <a:latin typeface="Times New Roman" panose="02020603050405020304" pitchFamily="18" charset="0"/>
              <a:ea typeface="Calibri"/>
              <a:cs typeface="Times New Roman" panose="02020603050405020304" pitchFamily="18" charset="0"/>
              <a:sym typeface="Calibri"/>
            </a:rPr>
            <a:t>INSTRUMENTO</a:t>
          </a:r>
        </a:p>
        <a:p>
          <a:pPr lvl="0" algn="ctr" defTabSz="800100" rtl="0">
            <a:lnSpc>
              <a:spcPct val="90000"/>
            </a:lnSpc>
            <a:spcBef>
              <a:spcPct val="0"/>
            </a:spcBef>
            <a:spcAft>
              <a:spcPct val="35000"/>
            </a:spcAft>
          </a:pPr>
          <a:r>
            <a:rPr lang="es-EC" sz="1600" b="1" kern="1200" dirty="0" smtClean="0">
              <a:solidFill>
                <a:schemeClr val="bg1"/>
              </a:solidFill>
              <a:latin typeface="Times New Roman" panose="02020603050405020304" pitchFamily="18" charset="0"/>
              <a:cs typeface="Times New Roman" panose="02020603050405020304" pitchFamily="18" charset="0"/>
              <a:sym typeface="Calibri"/>
            </a:rPr>
            <a:t>*Ficha de observación</a:t>
          </a:r>
          <a:endParaRPr lang="es-ES" sz="1600" kern="1200" dirty="0">
            <a:solidFill>
              <a:schemeClr val="bg1"/>
            </a:solidFill>
            <a:latin typeface="Times New Roman" panose="02020603050405020304" pitchFamily="18" charset="0"/>
            <a:cs typeface="Times New Roman" panose="02020603050405020304" pitchFamily="18" charset="0"/>
          </a:endParaRPr>
        </a:p>
      </dsp:txBody>
      <dsp:txXfrm>
        <a:off x="3089082" y="3860971"/>
        <a:ext cx="2552476" cy="816792"/>
      </dsp:txXfrm>
    </dsp:sp>
    <dsp:sp modelId="{AC7C8409-C5CD-4EAF-B710-89801ED0D415}">
      <dsp:nvSpPr>
        <dsp:cNvPr id="0" name=""/>
        <dsp:cNvSpPr/>
      </dsp:nvSpPr>
      <dsp:spPr>
        <a:xfrm>
          <a:off x="6815697" y="3631248"/>
          <a:ext cx="1276238" cy="127623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3735D-3009-4E41-970D-EE1D17425875}">
      <dsp:nvSpPr>
        <dsp:cNvPr id="0" name=""/>
        <dsp:cNvSpPr/>
      </dsp:nvSpPr>
      <dsp:spPr>
        <a:xfrm>
          <a:off x="6815697" y="3631248"/>
          <a:ext cx="1276238" cy="127623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8C625-EDD0-4B9E-947B-78487E1FF062}">
      <dsp:nvSpPr>
        <dsp:cNvPr id="0" name=""/>
        <dsp:cNvSpPr/>
      </dsp:nvSpPr>
      <dsp:spPr>
        <a:xfrm>
          <a:off x="6177578" y="3860971"/>
          <a:ext cx="2552476" cy="8167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C" sz="1600" b="1" kern="1200" dirty="0" smtClean="0">
            <a:solidFill>
              <a:schemeClr val="bg1"/>
            </a:solidFill>
            <a:latin typeface="Times New Roman" panose="02020603050405020304" pitchFamily="18" charset="0"/>
            <a:ea typeface="Calibri"/>
            <a:cs typeface="Times New Roman" panose="02020603050405020304" pitchFamily="18" charset="0"/>
            <a:sym typeface="Calibri"/>
          </a:endParaRPr>
        </a:p>
        <a:p>
          <a:pPr lvl="0" algn="ctr" defTabSz="711200" rtl="0">
            <a:lnSpc>
              <a:spcPct val="90000"/>
            </a:lnSpc>
            <a:spcBef>
              <a:spcPct val="0"/>
            </a:spcBef>
            <a:spcAft>
              <a:spcPct val="35000"/>
            </a:spcAft>
          </a:pPr>
          <a:r>
            <a:rPr lang="es-EC" sz="1600" b="1" kern="1200" dirty="0" smtClean="0">
              <a:solidFill>
                <a:schemeClr val="bg1"/>
              </a:solidFill>
              <a:latin typeface="Times New Roman" panose="02020603050405020304" pitchFamily="18" charset="0"/>
              <a:ea typeface="Calibri"/>
              <a:cs typeface="Times New Roman" panose="02020603050405020304" pitchFamily="18" charset="0"/>
              <a:sym typeface="Calibri"/>
            </a:rPr>
            <a:t>INSTRUMENTO</a:t>
          </a:r>
        </a:p>
        <a:p>
          <a:pPr lvl="0" algn="ctr" defTabSz="711200" rtl="0">
            <a:lnSpc>
              <a:spcPct val="90000"/>
            </a:lnSpc>
            <a:spcBef>
              <a:spcPct val="0"/>
            </a:spcBef>
            <a:spcAft>
              <a:spcPct val="35000"/>
            </a:spcAft>
          </a:pPr>
          <a:r>
            <a:rPr lang="es-EC" sz="1700" b="1" kern="1200" dirty="0" smtClean="0">
              <a:solidFill>
                <a:schemeClr val="bg1"/>
              </a:solidFill>
              <a:latin typeface="Times New Roman" panose="02020603050405020304" pitchFamily="18" charset="0"/>
              <a:cs typeface="Times New Roman" panose="02020603050405020304" pitchFamily="18" charset="0"/>
              <a:sym typeface="Calibri"/>
            </a:rPr>
            <a:t>*Entendimiento óptimo del ejercicio </a:t>
          </a:r>
          <a:endParaRPr lang="es-ES" sz="1700" kern="1200" dirty="0">
            <a:solidFill>
              <a:schemeClr val="bg1"/>
            </a:solidFill>
            <a:latin typeface="Times New Roman" panose="02020603050405020304" pitchFamily="18" charset="0"/>
            <a:cs typeface="Times New Roman" panose="02020603050405020304" pitchFamily="18" charset="0"/>
          </a:endParaRPr>
        </a:p>
      </dsp:txBody>
      <dsp:txXfrm>
        <a:off x="6177578" y="3860971"/>
        <a:ext cx="2552476" cy="816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5BB80-59E5-4CC8-9B92-7FD74E3F93F7}">
      <dsp:nvSpPr>
        <dsp:cNvPr id="0" name=""/>
        <dsp:cNvSpPr/>
      </dsp:nvSpPr>
      <dsp:spPr>
        <a:xfrm>
          <a:off x="4073" y="484998"/>
          <a:ext cx="1587769" cy="1587769"/>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35797-E9EC-410D-81E3-266208A641A3}">
      <dsp:nvSpPr>
        <dsp:cNvPr id="0" name=""/>
        <dsp:cNvSpPr/>
      </dsp:nvSpPr>
      <dsp:spPr>
        <a:xfrm>
          <a:off x="0" y="1721918"/>
          <a:ext cx="1587769" cy="1587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C" sz="1100" b="1" kern="1200" dirty="0" smtClean="0">
              <a:solidFill>
                <a:schemeClr val="tx1"/>
              </a:solidFill>
            </a:rPr>
            <a:t>Dimensiones</a:t>
          </a:r>
        </a:p>
        <a:p>
          <a:pPr lvl="0" algn="ctr" defTabSz="488950" rtl="0">
            <a:lnSpc>
              <a:spcPct val="90000"/>
            </a:lnSpc>
            <a:spcBef>
              <a:spcPct val="0"/>
            </a:spcBef>
            <a:spcAft>
              <a:spcPct val="35000"/>
            </a:spcAft>
          </a:pPr>
          <a:r>
            <a:rPr lang="es-EC" sz="1100" kern="1200" dirty="0" smtClean="0"/>
            <a:t>METODOLOGÍA DE ENTRENAMIENTO</a:t>
          </a:r>
        </a:p>
        <a:p>
          <a:pPr lvl="0" algn="ctr" defTabSz="488950" rtl="0">
            <a:lnSpc>
              <a:spcPct val="90000"/>
            </a:lnSpc>
            <a:spcBef>
              <a:spcPct val="0"/>
            </a:spcBef>
            <a:spcAft>
              <a:spcPct val="35000"/>
            </a:spcAft>
          </a:pPr>
          <a:endParaRPr lang="es-ES" sz="1100" kern="1200" dirty="0" smtClean="0"/>
        </a:p>
        <a:p>
          <a:pPr lvl="0" algn="ctr" defTabSz="488950" rtl="0">
            <a:lnSpc>
              <a:spcPct val="90000"/>
            </a:lnSpc>
            <a:spcBef>
              <a:spcPct val="0"/>
            </a:spcBef>
            <a:spcAft>
              <a:spcPct val="35000"/>
            </a:spcAft>
          </a:pPr>
          <a:r>
            <a:rPr lang="es-EC" sz="1100" kern="1200" dirty="0" smtClean="0"/>
            <a:t>INSTRUMENTOS ESPECÍFICOS</a:t>
          </a:r>
        </a:p>
        <a:p>
          <a:pPr lvl="0" algn="ctr" defTabSz="488950" rtl="0">
            <a:lnSpc>
              <a:spcPct val="90000"/>
            </a:lnSpc>
            <a:spcBef>
              <a:spcPct val="0"/>
            </a:spcBef>
            <a:spcAft>
              <a:spcPct val="35000"/>
            </a:spcAft>
          </a:pPr>
          <a:endParaRPr lang="es-ES" sz="1100" kern="1200" dirty="0"/>
        </a:p>
      </dsp:txBody>
      <dsp:txXfrm>
        <a:off x="46504" y="1768422"/>
        <a:ext cx="1494761" cy="1494761"/>
      </dsp:txXfrm>
    </dsp:sp>
    <dsp:sp modelId="{7F133D85-31B9-49AB-B2B1-EB2910F30624}">
      <dsp:nvSpPr>
        <dsp:cNvPr id="0" name=""/>
        <dsp:cNvSpPr/>
      </dsp:nvSpPr>
      <dsp:spPr>
        <a:xfrm rot="16198">
          <a:off x="1897680" y="1094026"/>
          <a:ext cx="305842" cy="381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897681" y="1170114"/>
        <a:ext cx="214089" cy="228910"/>
      </dsp:txXfrm>
    </dsp:sp>
    <dsp:sp modelId="{5D795559-C957-4EA1-9AB0-3F9657498B46}">
      <dsp:nvSpPr>
        <dsp:cNvPr id="0" name=""/>
        <dsp:cNvSpPr/>
      </dsp:nvSpPr>
      <dsp:spPr>
        <a:xfrm>
          <a:off x="2465669" y="347966"/>
          <a:ext cx="1560713" cy="188490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4CC6D4-A1CB-4A15-9676-BF1EAB9C9E51}">
      <dsp:nvSpPr>
        <dsp:cNvPr id="0" name=""/>
        <dsp:cNvSpPr/>
      </dsp:nvSpPr>
      <dsp:spPr>
        <a:xfrm>
          <a:off x="2710615" y="1511943"/>
          <a:ext cx="1587769" cy="1587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C" sz="1100" b="1" kern="1200" dirty="0" smtClean="0">
              <a:solidFill>
                <a:schemeClr val="tx1"/>
              </a:solidFill>
              <a:latin typeface="Calibri"/>
              <a:ea typeface="Calibri"/>
              <a:cs typeface="Calibri"/>
              <a:sym typeface="Calibri"/>
            </a:rPr>
            <a:t>Instrumento</a:t>
          </a:r>
        </a:p>
        <a:p>
          <a:pPr lvl="0" algn="ctr" defTabSz="488950" rtl="0">
            <a:lnSpc>
              <a:spcPct val="90000"/>
            </a:lnSpc>
            <a:spcBef>
              <a:spcPct val="0"/>
            </a:spcBef>
            <a:spcAft>
              <a:spcPct val="35000"/>
            </a:spcAft>
          </a:pPr>
          <a:r>
            <a:rPr lang="es-EC" sz="1100" kern="1200" dirty="0" smtClean="0">
              <a:solidFill>
                <a:schemeClr val="tx1"/>
              </a:solidFill>
            </a:rPr>
            <a:t>Ficha de observación</a:t>
          </a:r>
          <a:endParaRPr lang="es-ES" sz="1100" kern="1200" dirty="0"/>
        </a:p>
      </dsp:txBody>
      <dsp:txXfrm>
        <a:off x="2757119" y="1558447"/>
        <a:ext cx="1494761" cy="1494761"/>
      </dsp:txXfrm>
    </dsp:sp>
    <dsp:sp modelId="{CB9F8DB3-4B5B-4809-A3C6-E6165CCECB38}">
      <dsp:nvSpPr>
        <dsp:cNvPr id="0" name=""/>
        <dsp:cNvSpPr/>
      </dsp:nvSpPr>
      <dsp:spPr>
        <a:xfrm rot="21583891">
          <a:off x="4336955" y="1093819"/>
          <a:ext cx="310577" cy="381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4336956" y="1170341"/>
        <a:ext cx="217404" cy="228910"/>
      </dsp:txXfrm>
    </dsp:sp>
    <dsp:sp modelId="{7B864249-B3AC-4905-B040-C37252A3D0EE}">
      <dsp:nvSpPr>
        <dsp:cNvPr id="0" name=""/>
        <dsp:cNvSpPr/>
      </dsp:nvSpPr>
      <dsp:spPr>
        <a:xfrm>
          <a:off x="4913738" y="484998"/>
          <a:ext cx="1587769" cy="158776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1D78C7-2854-4D41-BCFC-3D76207753C4}">
      <dsp:nvSpPr>
        <dsp:cNvPr id="0" name=""/>
        <dsp:cNvSpPr/>
      </dsp:nvSpPr>
      <dsp:spPr>
        <a:xfrm>
          <a:off x="5172212" y="1437660"/>
          <a:ext cx="1587769" cy="1587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C" sz="1100" b="1" kern="1200" dirty="0" smtClean="0">
              <a:solidFill>
                <a:schemeClr val="tx1"/>
              </a:solidFill>
            </a:rPr>
            <a:t>Dimensiones</a:t>
          </a:r>
        </a:p>
        <a:p>
          <a:pPr lvl="0" algn="ctr" defTabSz="488950" rtl="0">
            <a:lnSpc>
              <a:spcPct val="90000"/>
            </a:lnSpc>
            <a:spcBef>
              <a:spcPct val="0"/>
            </a:spcBef>
            <a:spcAft>
              <a:spcPct val="35000"/>
            </a:spcAft>
          </a:pPr>
          <a:r>
            <a:rPr lang="es-EC" sz="1100" kern="1200" dirty="0" smtClean="0">
              <a:solidFill>
                <a:schemeClr val="tx1"/>
              </a:solidFill>
            </a:rPr>
            <a:t>Metodología de enseñanza</a:t>
          </a:r>
          <a:endParaRPr lang="es-ES" sz="1100" kern="1200" dirty="0"/>
        </a:p>
      </dsp:txBody>
      <dsp:txXfrm>
        <a:off x="5218716" y="1484164"/>
        <a:ext cx="1494761" cy="14947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677F8-191E-4139-81DA-310F33078E9E}">
      <dsp:nvSpPr>
        <dsp:cNvPr id="0" name=""/>
        <dsp:cNvSpPr/>
      </dsp:nvSpPr>
      <dsp:spPr>
        <a:xfrm>
          <a:off x="2278967" y="1601001"/>
          <a:ext cx="6259411" cy="2677184"/>
        </a:xfrm>
        <a:prstGeom prst="roundRect">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24909"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Para Bonilla (2016) </a:t>
          </a:r>
          <a:r>
            <a:rPr lang="es-EC" sz="2000" kern="1200" dirty="0" smtClean="0">
              <a:latin typeface="Times New Roman" panose="02020603050405020304" pitchFamily="18" charset="0"/>
              <a:cs typeface="Times New Roman" panose="02020603050405020304" pitchFamily="18" charset="0"/>
            </a:rPr>
            <a:t>es aquel conocimiento que el futbolista debe aprender y ponerlos en práctica dentro del campo de juego, difícilmente las fundamentaciones del fútbol con la práctica estarán separadas, ya que la una es complemento de la otra para que exista una adecuada actuación del futbolista.</a:t>
          </a:r>
          <a:endParaRPr lang="es-EC" sz="2000" kern="1200" dirty="0">
            <a:latin typeface="Times New Roman" panose="02020603050405020304" pitchFamily="18" charset="0"/>
            <a:cs typeface="Times New Roman" panose="02020603050405020304" pitchFamily="18" charset="0"/>
          </a:endParaRPr>
        </a:p>
      </dsp:txBody>
      <dsp:txXfrm>
        <a:off x="2409656" y="1731690"/>
        <a:ext cx="5998033" cy="2415806"/>
      </dsp:txXfrm>
    </dsp:sp>
    <dsp:sp modelId="{E669CFCB-BC65-4CAC-9A3E-B717B01859E0}">
      <dsp:nvSpPr>
        <dsp:cNvPr id="0" name=""/>
        <dsp:cNvSpPr/>
      </dsp:nvSpPr>
      <dsp:spPr>
        <a:xfrm>
          <a:off x="0" y="5659"/>
          <a:ext cx="3003677" cy="3174995"/>
        </a:xfrm>
        <a:prstGeom prst="ellipse">
          <a:avLst/>
        </a:prstGeom>
        <a:blipFill rotWithShape="1">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0F430-07EC-4610-8762-04D6846C8DDC}">
      <dsp:nvSpPr>
        <dsp:cNvPr id="0" name=""/>
        <dsp:cNvSpPr/>
      </dsp:nvSpPr>
      <dsp:spPr>
        <a:xfrm>
          <a:off x="1400730" y="3750"/>
          <a:ext cx="6286699" cy="3954680"/>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B0054-C2F1-41B5-9779-386B2A67CEAE}">
      <dsp:nvSpPr>
        <dsp:cNvPr id="0" name=""/>
        <dsp:cNvSpPr/>
      </dsp:nvSpPr>
      <dsp:spPr>
        <a:xfrm>
          <a:off x="888532" y="2213925"/>
          <a:ext cx="6475160" cy="3334077"/>
        </a:xfrm>
        <a:prstGeom prst="rect">
          <a:avLst/>
        </a:prstGeom>
        <a:solidFill>
          <a:srgbClr val="E7F9E9"/>
        </a:solidFill>
        <a:ln>
          <a:solidFill>
            <a:schemeClr val="accent2"/>
          </a:solidFill>
        </a:ln>
        <a:effectLst>
          <a:outerShdw blurRad="50800" dist="38100" algn="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b" anchorCtr="0">
          <a:noAutofit/>
        </a:bodyPr>
        <a:lstStyle/>
        <a:p>
          <a:pPr lvl="0" algn="just" defTabSz="1244600">
            <a:lnSpc>
              <a:spcPct val="90000"/>
            </a:lnSpc>
            <a:spcBef>
              <a:spcPct val="0"/>
            </a:spcBef>
            <a:spcAft>
              <a:spcPct val="35000"/>
            </a:spcAft>
          </a:pPr>
          <a:r>
            <a:rPr lang="es-ES" sz="2800" kern="1200" dirty="0" smtClean="0">
              <a:solidFill>
                <a:schemeClr val="bg2"/>
              </a:solidFill>
              <a:latin typeface="Times New Roman" panose="02020603050405020304" pitchFamily="18" charset="0"/>
              <a:cs typeface="Times New Roman" panose="02020603050405020304" pitchFamily="18" charset="0"/>
            </a:rPr>
            <a:t>Según López (2019) aquellos movimientos dentro del campo de juego que frecuentemente se aplican estos son: conducción, pase, control y dominio, remate y cabeceo, etc. Siendo muy importante y beneficioso que los niños entre los 10 y 12 años practiquen los fundamentos técnicos del fútbol para que su aparato motor evolucione.</a:t>
          </a:r>
          <a:endParaRPr lang="es-EC" sz="2800" kern="1200" dirty="0">
            <a:solidFill>
              <a:schemeClr val="bg2"/>
            </a:solidFill>
            <a:latin typeface="Times New Roman" panose="02020603050405020304" pitchFamily="18" charset="0"/>
            <a:cs typeface="Times New Roman" panose="02020603050405020304" pitchFamily="18" charset="0"/>
          </a:endParaRPr>
        </a:p>
      </dsp:txBody>
      <dsp:txXfrm>
        <a:off x="888532" y="2213925"/>
        <a:ext cx="6475160" cy="3334077"/>
      </dsp:txXfrm>
    </dsp:sp>
    <dsp:sp modelId="{5A63EB07-5189-474C-AE5F-7E2D3E816326}">
      <dsp:nvSpPr>
        <dsp:cNvPr id="0" name=""/>
        <dsp:cNvSpPr/>
      </dsp:nvSpPr>
      <dsp:spPr>
        <a:xfrm flipH="1" flipV="1">
          <a:off x="587355" y="1215009"/>
          <a:ext cx="1017431" cy="603283"/>
        </a:xfrm>
        <a:prstGeom prst="rect">
          <a:avLst/>
        </a:prstGeom>
        <a:noFill/>
        <a:ln w="19050" cap="rnd"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Picture Frame">
  <dgm:title val="Marco de imagen"/>
  <dgm:desc val="Se usa para mostrar imágenes y el texto de Nivel 1 correspondiente. Ambos se muestran en un marco con desplazamiento. Funciona mejor solamente con texto de Nivel 1."/>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2125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34f77feeb_1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34f77feeb_1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d34f77feeb_1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34f77feeb_1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34f77feeb_1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d34f77feeb_1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34f77feeb_1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34f77feeb_1_1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d34f77feeb_1_1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34f77feeb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34f77feeb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d34f77feeb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34f77feeb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d34f77feeb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d34f77feeb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34f77feeb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34f77feeb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d34f77feeb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34f77feeb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d34f77fee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34f77feeb_1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d34f77feeb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34f77feeb_0_5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34f77feeb_0_5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d34f77feeb_0_5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25</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883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34f77feeb_0_5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34f77feeb_0_5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d34f77feeb_0_59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34f77feeb_1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d34f77feeb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34f77feeb_1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34f77feeb_1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d34f77feeb_1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34f77feeb_1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34f77feeb_1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d34f77feeb_1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4f77feeb_1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4f77feeb_1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gd34f77feeb_1_1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C"/>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EC" smtClean="0"/>
              <a:t>‹Nº›</a:t>
            </a:fld>
            <a:endParaRPr lang="es-EC"/>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endParaRPr lang="es-EC"/>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marL="0" lvl="0" indent="0" algn="r" rtl="0">
              <a:spcBef>
                <a:spcPts val="0"/>
              </a:spcBef>
              <a:spcAft>
                <a:spcPts val="0"/>
              </a:spcAft>
              <a:buNone/>
            </a:pPr>
            <a:fld id="{00000000-1234-1234-1234-123412341234}" type="slidenum">
              <a:rPr lang="es-EC" smtClean="0"/>
              <a:t>‹Nº›</a:t>
            </a:fld>
            <a:endParaRPr lang="es-EC"/>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756952" y="2511632"/>
            <a:ext cx="8064900" cy="1658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40"/>
              <a:buFont typeface="Times New Roman"/>
              <a:buNone/>
            </a:pPr>
            <a:r>
              <a:rPr lang="es-EC" sz="2240" i="1" dirty="0">
                <a:solidFill>
                  <a:schemeClr val="dk1"/>
                </a:solidFill>
                <a:latin typeface="Times New Roman"/>
                <a:ea typeface="Times New Roman"/>
                <a:cs typeface="Times New Roman"/>
                <a:sym typeface="Times New Roman"/>
              </a:rPr>
              <a:t>EL PROCESO ENSEÑANZA APRENDIZAJE DE LOS FUNDAMENTOS TÉCNICOS EN LA FORMACIÓN DE LOS NIÑOS DE 9 Y 10 AÑOS EN LA ESCUELA FORMATIVA CR10 DE FÚTBOL </a:t>
            </a:r>
            <a:endParaRPr sz="2240" i="1" dirty="0">
              <a:solidFill>
                <a:schemeClr val="dk1"/>
              </a:solidFill>
              <a:latin typeface="Times New Roman"/>
              <a:ea typeface="Times New Roman"/>
              <a:cs typeface="Times New Roman"/>
              <a:sym typeface="Times New Roman"/>
            </a:endParaRPr>
          </a:p>
        </p:txBody>
      </p:sp>
      <p:sp>
        <p:nvSpPr>
          <p:cNvPr id="96" name="Google Shape;96;p13"/>
          <p:cNvSpPr txBox="1">
            <a:spLocks noGrp="1"/>
          </p:cNvSpPr>
          <p:nvPr>
            <p:ph type="subTitle" idx="1"/>
          </p:nvPr>
        </p:nvSpPr>
        <p:spPr>
          <a:xfrm>
            <a:off x="452075" y="4482625"/>
            <a:ext cx="3122400" cy="2145000"/>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spcBef>
                <a:spcPts val="0"/>
              </a:spcBef>
              <a:spcAft>
                <a:spcPts val="0"/>
              </a:spcAft>
              <a:buSzPct val="36762"/>
              <a:buNone/>
            </a:pPr>
            <a:r>
              <a:rPr lang="es-EC" sz="4569" b="1" i="1" dirty="0">
                <a:solidFill>
                  <a:schemeClr val="dk1"/>
                </a:solidFill>
                <a:latin typeface="Times New Roman"/>
                <a:ea typeface="Times New Roman"/>
                <a:cs typeface="Times New Roman"/>
                <a:sym typeface="Times New Roman"/>
              </a:rPr>
              <a:t>Autores: </a:t>
            </a:r>
            <a:endParaRPr sz="4569"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SzPct val="36762"/>
              <a:buNone/>
            </a:pPr>
            <a:endParaRPr sz="4569"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SzPct val="36762"/>
              <a:buNone/>
            </a:pPr>
            <a:r>
              <a:rPr lang="es-EC" sz="4569" i="1" dirty="0" err="1" smtClean="0">
                <a:solidFill>
                  <a:schemeClr val="dk1"/>
                </a:solidFill>
                <a:latin typeface="Times New Roman"/>
                <a:ea typeface="Times New Roman"/>
                <a:cs typeface="Times New Roman"/>
                <a:sym typeface="Times New Roman"/>
              </a:rPr>
              <a:t>Canchig</a:t>
            </a:r>
            <a:r>
              <a:rPr lang="es-EC" sz="4569" i="1" dirty="0">
                <a:solidFill>
                  <a:schemeClr val="dk1"/>
                </a:solidFill>
                <a:latin typeface="Times New Roman"/>
                <a:ea typeface="Times New Roman"/>
                <a:cs typeface="Times New Roman"/>
                <a:sym typeface="Times New Roman"/>
              </a:rPr>
              <a:t> </a:t>
            </a:r>
            <a:r>
              <a:rPr lang="es-EC" sz="4569" i="1" dirty="0" smtClean="0">
                <a:solidFill>
                  <a:schemeClr val="dk1"/>
                </a:solidFill>
                <a:latin typeface="Times New Roman"/>
                <a:ea typeface="Times New Roman"/>
                <a:cs typeface="Times New Roman"/>
                <a:sym typeface="Times New Roman"/>
              </a:rPr>
              <a:t>Kevin</a:t>
            </a:r>
            <a:br>
              <a:rPr lang="es-EC" sz="4569" i="1" dirty="0" smtClean="0">
                <a:solidFill>
                  <a:schemeClr val="dk1"/>
                </a:solidFill>
                <a:latin typeface="Times New Roman"/>
                <a:ea typeface="Times New Roman"/>
                <a:cs typeface="Times New Roman"/>
                <a:sym typeface="Times New Roman"/>
              </a:rPr>
            </a:br>
            <a:r>
              <a:rPr lang="es-EC" sz="4569" i="1" dirty="0" err="1" smtClean="0">
                <a:solidFill>
                  <a:schemeClr val="dk1"/>
                </a:solidFill>
                <a:latin typeface="Times New Roman"/>
                <a:ea typeface="Times New Roman"/>
                <a:cs typeface="Times New Roman"/>
                <a:sym typeface="Times New Roman"/>
              </a:rPr>
              <a:t>Túquerres</a:t>
            </a:r>
            <a:r>
              <a:rPr lang="es-EC" sz="4569" i="1" dirty="0" smtClean="0">
                <a:solidFill>
                  <a:schemeClr val="dk1"/>
                </a:solidFill>
                <a:latin typeface="Times New Roman"/>
                <a:ea typeface="Times New Roman"/>
                <a:cs typeface="Times New Roman"/>
                <a:sym typeface="Times New Roman"/>
              </a:rPr>
              <a:t> </a:t>
            </a:r>
            <a:r>
              <a:rPr lang="es-EC" sz="4569" i="1" dirty="0">
                <a:solidFill>
                  <a:schemeClr val="dk1"/>
                </a:solidFill>
                <a:latin typeface="Times New Roman"/>
                <a:ea typeface="Times New Roman"/>
                <a:cs typeface="Times New Roman"/>
                <a:sym typeface="Times New Roman"/>
              </a:rPr>
              <a:t>Cristian</a:t>
            </a:r>
            <a:endParaRPr sz="4569" i="1" dirty="0">
              <a:solidFill>
                <a:schemeClr val="dk1"/>
              </a:solidFill>
              <a:latin typeface="Times New Roman"/>
              <a:ea typeface="Times New Roman"/>
              <a:cs typeface="Times New Roman"/>
              <a:sym typeface="Times New Roman"/>
            </a:endParaRPr>
          </a:p>
          <a:p>
            <a:pPr marL="0" lvl="0" indent="0" algn="l" rtl="0">
              <a:spcBef>
                <a:spcPts val="480"/>
              </a:spcBef>
              <a:spcAft>
                <a:spcPts val="0"/>
              </a:spcAft>
              <a:buSzPct val="70000"/>
              <a:buNone/>
            </a:pPr>
            <a:endParaRPr i="1" dirty="0">
              <a:solidFill>
                <a:schemeClr val="dk1"/>
              </a:solidFill>
              <a:latin typeface="Times New Roman"/>
              <a:ea typeface="Times New Roman"/>
              <a:cs typeface="Times New Roman"/>
              <a:sym typeface="Times New Roman"/>
            </a:endParaRPr>
          </a:p>
          <a:p>
            <a:pPr marL="0" lvl="0" indent="0" algn="ctr" rtl="0">
              <a:spcBef>
                <a:spcPts val="480"/>
              </a:spcBef>
              <a:spcAft>
                <a:spcPts val="0"/>
              </a:spcAft>
              <a:buSzPct val="70000"/>
              <a:buNone/>
            </a:pPr>
            <a:r>
              <a:rPr lang="es-EC" i="1" dirty="0">
                <a:solidFill>
                  <a:schemeClr val="dk1"/>
                </a:solidFill>
                <a:latin typeface="Times New Roman"/>
                <a:ea typeface="Times New Roman"/>
                <a:cs typeface="Times New Roman"/>
                <a:sym typeface="Times New Roman"/>
              </a:rPr>
              <a:t> </a:t>
            </a:r>
            <a:endParaRPr i="1" dirty="0">
              <a:solidFill>
                <a:schemeClr val="dk1"/>
              </a:solidFill>
              <a:latin typeface="Times New Roman"/>
              <a:ea typeface="Times New Roman"/>
              <a:cs typeface="Times New Roman"/>
              <a:sym typeface="Times New Roman"/>
            </a:endParaRPr>
          </a:p>
        </p:txBody>
      </p:sp>
      <p:sp>
        <p:nvSpPr>
          <p:cNvPr id="99" name="Google Shape;99;p13"/>
          <p:cNvSpPr txBox="1">
            <a:spLocks noGrp="1"/>
          </p:cNvSpPr>
          <p:nvPr>
            <p:ph type="subTitle" idx="4294967295"/>
          </p:nvPr>
        </p:nvSpPr>
        <p:spPr>
          <a:xfrm>
            <a:off x="5507038" y="4887913"/>
            <a:ext cx="3636962" cy="86995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480"/>
              </a:spcBef>
              <a:spcAft>
                <a:spcPts val="0"/>
              </a:spcAft>
              <a:buSzPts val="420"/>
              <a:buNone/>
            </a:pPr>
            <a:r>
              <a:rPr lang="es-EC" sz="1800" b="1" i="1" dirty="0">
                <a:solidFill>
                  <a:schemeClr val="dk1"/>
                </a:solidFill>
                <a:latin typeface="Times New Roman"/>
                <a:ea typeface="Times New Roman"/>
                <a:cs typeface="Times New Roman"/>
                <a:sym typeface="Times New Roman"/>
              </a:rPr>
              <a:t>T</a:t>
            </a:r>
            <a:r>
              <a:rPr lang="es-EC" sz="2700" b="1" i="1" dirty="0">
                <a:solidFill>
                  <a:schemeClr val="dk1"/>
                </a:solidFill>
                <a:latin typeface="Times New Roman"/>
                <a:ea typeface="Times New Roman"/>
                <a:cs typeface="Times New Roman"/>
                <a:sym typeface="Times New Roman"/>
              </a:rPr>
              <a:t>utor:</a:t>
            </a:r>
            <a:endParaRPr sz="2700" b="1" i="1" dirty="0">
              <a:solidFill>
                <a:schemeClr val="dk1"/>
              </a:solidFill>
              <a:latin typeface="Times New Roman"/>
              <a:ea typeface="Times New Roman"/>
              <a:cs typeface="Times New Roman"/>
              <a:sym typeface="Times New Roman"/>
            </a:endParaRPr>
          </a:p>
          <a:p>
            <a:pPr marL="0" lvl="0" indent="0" algn="l" rtl="0">
              <a:lnSpc>
                <a:spcPct val="80000"/>
              </a:lnSpc>
              <a:spcBef>
                <a:spcPts val="480"/>
              </a:spcBef>
              <a:spcAft>
                <a:spcPts val="0"/>
              </a:spcAft>
              <a:buSzPts val="420"/>
              <a:buNone/>
            </a:pPr>
            <a:endParaRPr sz="2700" i="1" dirty="0">
              <a:solidFill>
                <a:schemeClr val="dk1"/>
              </a:solidFill>
              <a:latin typeface="Times New Roman"/>
              <a:ea typeface="Times New Roman"/>
              <a:cs typeface="Times New Roman"/>
              <a:sym typeface="Times New Roman"/>
            </a:endParaRPr>
          </a:p>
          <a:p>
            <a:pPr marL="0" lvl="0" indent="0" algn="l" rtl="0">
              <a:lnSpc>
                <a:spcPct val="80000"/>
              </a:lnSpc>
              <a:spcBef>
                <a:spcPts val="480"/>
              </a:spcBef>
              <a:spcAft>
                <a:spcPts val="0"/>
              </a:spcAft>
              <a:buSzPts val="420"/>
              <a:buNone/>
            </a:pPr>
            <a:r>
              <a:rPr lang="es-EC" sz="2700" i="1" dirty="0" err="1">
                <a:solidFill>
                  <a:schemeClr val="dk1"/>
                </a:solidFill>
                <a:latin typeface="Times New Roman"/>
                <a:ea typeface="Times New Roman"/>
                <a:cs typeface="Times New Roman"/>
                <a:sym typeface="Times New Roman"/>
              </a:rPr>
              <a:t>Msc</a:t>
            </a:r>
            <a:r>
              <a:rPr lang="es-EC" sz="2700" i="1" dirty="0">
                <a:solidFill>
                  <a:schemeClr val="dk1"/>
                </a:solidFill>
                <a:latin typeface="Times New Roman"/>
                <a:ea typeface="Times New Roman"/>
                <a:cs typeface="Times New Roman"/>
                <a:sym typeface="Times New Roman"/>
              </a:rPr>
              <a:t>. Sotomayor Patricio </a:t>
            </a:r>
            <a:endParaRPr sz="2700" i="1" dirty="0">
              <a:solidFill>
                <a:schemeClr val="dk1"/>
              </a:solidFill>
              <a:latin typeface="Times New Roman"/>
              <a:ea typeface="Times New Roman"/>
              <a:cs typeface="Times New Roman"/>
              <a:sym typeface="Times New Roman"/>
            </a:endParaRPr>
          </a:p>
        </p:txBody>
      </p:sp>
      <p:pic>
        <p:nvPicPr>
          <p:cNvPr id="97" name="Google Shape;97;p13"/>
          <p:cNvPicPr preferRelativeResize="0"/>
          <p:nvPr/>
        </p:nvPicPr>
        <p:blipFill>
          <a:blip r:embed="rId3">
            <a:alphaModFix/>
          </a:blip>
          <a:stretch>
            <a:fillRect/>
          </a:stretch>
        </p:blipFill>
        <p:spPr>
          <a:xfrm>
            <a:off x="355051" y="311775"/>
            <a:ext cx="2887225" cy="678475"/>
          </a:xfrm>
          <a:prstGeom prst="rect">
            <a:avLst/>
          </a:prstGeom>
          <a:noFill/>
          <a:ln>
            <a:noFill/>
          </a:ln>
        </p:spPr>
      </p:pic>
      <p:sp>
        <p:nvSpPr>
          <p:cNvPr id="98" name="Google Shape;98;p13"/>
          <p:cNvSpPr txBox="1"/>
          <p:nvPr/>
        </p:nvSpPr>
        <p:spPr>
          <a:xfrm>
            <a:off x="814925" y="1306175"/>
            <a:ext cx="8064900" cy="114028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EC" sz="1800" b="1" i="1" dirty="0">
                <a:solidFill>
                  <a:schemeClr val="dk1"/>
                </a:solidFill>
                <a:latin typeface="Times New Roman"/>
                <a:ea typeface="Times New Roman"/>
                <a:cs typeface="Times New Roman"/>
                <a:sym typeface="Times New Roman"/>
              </a:rPr>
              <a:t>UNIVERSIDAD DE LAS FUERZAS ARMADAS ESPE</a:t>
            </a:r>
            <a:endParaRPr sz="1800" b="1" i="1"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EC" sz="1800" b="1" i="1" dirty="0">
                <a:solidFill>
                  <a:schemeClr val="dk1"/>
                </a:solidFill>
                <a:latin typeface="Times New Roman"/>
                <a:ea typeface="Times New Roman"/>
                <a:cs typeface="Times New Roman"/>
                <a:sym typeface="Times New Roman"/>
              </a:rPr>
              <a:t>DEPARTAMENTO DE CIENCIAS HUMANAS Y SOCIALES </a:t>
            </a:r>
            <a:endParaRPr sz="1800" b="1" i="1"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EC" sz="1800" b="1" i="1" dirty="0" smtClean="0">
                <a:solidFill>
                  <a:schemeClr val="dk1"/>
                </a:solidFill>
                <a:latin typeface="Times New Roman"/>
                <a:ea typeface="Times New Roman"/>
                <a:cs typeface="Times New Roman"/>
                <a:sym typeface="Times New Roman"/>
              </a:rPr>
              <a:t>CARRERA </a:t>
            </a:r>
            <a:r>
              <a:rPr lang="es-EC" sz="1800" b="1" i="1" smtClean="0">
                <a:solidFill>
                  <a:schemeClr val="dk1"/>
                </a:solidFill>
                <a:latin typeface="Times New Roman"/>
                <a:ea typeface="Times New Roman"/>
                <a:cs typeface="Times New Roman"/>
                <a:sym typeface="Times New Roman"/>
              </a:rPr>
              <a:t>DE </a:t>
            </a:r>
            <a:r>
              <a:rPr lang="es-EC" sz="1800" b="1" i="1" smtClean="0">
                <a:solidFill>
                  <a:schemeClr val="dk1"/>
                </a:solidFill>
                <a:latin typeface="Times New Roman"/>
                <a:ea typeface="Times New Roman"/>
                <a:cs typeface="Times New Roman"/>
                <a:sym typeface="Times New Roman"/>
              </a:rPr>
              <a:t>PEDAGOGÍA </a:t>
            </a:r>
            <a:r>
              <a:rPr lang="es-EC" sz="1800" b="1" i="1" dirty="0" smtClean="0">
                <a:solidFill>
                  <a:schemeClr val="dk1"/>
                </a:solidFill>
                <a:latin typeface="Times New Roman"/>
                <a:ea typeface="Times New Roman"/>
                <a:cs typeface="Times New Roman"/>
                <a:sym typeface="Times New Roman"/>
              </a:rPr>
              <a:t>DE LA ACTIVIDAD </a:t>
            </a:r>
            <a:r>
              <a:rPr lang="es-EC" sz="1800" b="1" i="1" dirty="0">
                <a:solidFill>
                  <a:schemeClr val="dk1"/>
                </a:solidFill>
                <a:latin typeface="Times New Roman"/>
                <a:ea typeface="Times New Roman"/>
                <a:cs typeface="Times New Roman"/>
                <a:sym typeface="Times New Roman"/>
              </a:rPr>
              <a:t>FÍSICA Y DEPORTE</a:t>
            </a:r>
            <a:endParaRPr sz="1800" b="1" i="1" dirty="0">
              <a:solidFill>
                <a:schemeClr val="dk1"/>
              </a:solidFill>
              <a:latin typeface="Times New Roman"/>
              <a:ea typeface="Times New Roman"/>
              <a:cs typeface="Times New Roman"/>
              <a:sym typeface="Times New Roman"/>
            </a:endParaRPr>
          </a:p>
        </p:txBody>
      </p:sp>
      <p:sp>
        <p:nvSpPr>
          <p:cNvPr id="2" name="AutoShape 2" descr="blob:https://web.whatsapp.com/1dac2cc7-7737-41e2-b69d-31b41938f1a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89" y="10775"/>
            <a:ext cx="1409700"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26748808"/>
              </p:ext>
            </p:extLst>
          </p:nvPr>
        </p:nvGraphicFramePr>
        <p:xfrm>
          <a:off x="325677" y="131523"/>
          <a:ext cx="8730641" cy="672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p:cNvPicPr>
            <a:picLocks noChangeAspect="1"/>
          </p:cNvPicPr>
          <p:nvPr/>
        </p:nvPicPr>
        <p:blipFill rotWithShape="1">
          <a:blip r:embed="rId8">
            <a:extLst>
              <a:ext uri="{28A0092B-C50C-407E-A947-70E740481C1C}">
                <a14:useLocalDpi xmlns:a14="http://schemas.microsoft.com/office/drawing/2010/main" val="0"/>
              </a:ext>
            </a:extLst>
          </a:blip>
          <a:srcRect l="4109" t="21567" r="53014" b="6591"/>
          <a:stretch/>
        </p:blipFill>
        <p:spPr>
          <a:xfrm>
            <a:off x="6356958" y="0"/>
            <a:ext cx="2787042" cy="30424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413150" y="362574"/>
            <a:ext cx="8222240" cy="92447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C" sz="2800" b="1" i="1" dirty="0">
                <a:solidFill>
                  <a:schemeClr val="dk1"/>
                </a:solidFill>
                <a:latin typeface="Times New Roman" panose="02020603050405020304" pitchFamily="18" charset="0"/>
                <a:ea typeface="Calibri"/>
                <a:cs typeface="Times New Roman" panose="02020603050405020304" pitchFamily="18" charset="0"/>
                <a:sym typeface="Calibri"/>
              </a:rPr>
              <a:t>Variable dependiente Fundamentos técnicos del fútbol</a:t>
            </a:r>
            <a:r>
              <a:rPr lang="es-EC" sz="2800" b="1" i="1" dirty="0" smtClean="0">
                <a:solidFill>
                  <a:schemeClr val="dk1"/>
                </a:solidFill>
                <a:latin typeface="Times New Roman" panose="02020603050405020304" pitchFamily="18" charset="0"/>
                <a:ea typeface="Calibri"/>
                <a:cs typeface="Times New Roman" panose="02020603050405020304" pitchFamily="18" charset="0"/>
                <a:sym typeface="Calibri"/>
              </a:rPr>
              <a:t>.</a:t>
            </a:r>
            <a:endParaRPr sz="2800" dirty="0">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2676281370"/>
              </p:ext>
            </p:extLst>
          </p:nvPr>
        </p:nvGraphicFramePr>
        <p:xfrm>
          <a:off x="1302707" y="1554151"/>
          <a:ext cx="6764055" cy="351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fill="hold"/>
                                        <p:tgtEl>
                                          <p:spTgt spid="199"/>
                                        </p:tgtEl>
                                        <p:attrNameLst>
                                          <p:attrName>ppt_x</p:attrName>
                                        </p:attrNameLst>
                                      </p:cBhvr>
                                      <p:tavLst>
                                        <p:tav tm="0">
                                          <p:val>
                                            <p:strVal val="0-#ppt_w/2"/>
                                          </p:val>
                                        </p:tav>
                                        <p:tav tm="100000">
                                          <p:val>
                                            <p:strVal val="#ppt_x"/>
                                          </p:val>
                                        </p:tav>
                                      </p:tavLst>
                                    </p:anim>
                                    <p:anim calcmode="lin" valueType="num">
                                      <p:cBhvr additive="base">
                                        <p:cTn id="8"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s-EC" sz="4000" b="1" i="1" dirty="0" smtClean="0">
                <a:solidFill>
                  <a:schemeClr val="dk1"/>
                </a:solidFill>
                <a:latin typeface="Times New Roman"/>
                <a:ea typeface="Times New Roman"/>
                <a:cs typeface="Times New Roman"/>
                <a:sym typeface="Times New Roman"/>
              </a:rPr>
              <a:t>Fundamentación  Teórica</a:t>
            </a:r>
            <a:r>
              <a:rPr lang="es-EC" b="1" i="1" dirty="0" smtClean="0">
                <a:solidFill>
                  <a:schemeClr val="dk1"/>
                </a:solidFill>
                <a:latin typeface="Times New Roman"/>
                <a:ea typeface="Times New Roman"/>
                <a:cs typeface="Times New Roman"/>
                <a:sym typeface="Times New Roman"/>
              </a:rPr>
              <a:t/>
            </a:r>
            <a:br>
              <a:rPr lang="es-EC" b="1" i="1" dirty="0" smtClean="0">
                <a:solidFill>
                  <a:schemeClr val="dk1"/>
                </a:solidFill>
                <a:latin typeface="Times New Roman"/>
                <a:ea typeface="Times New Roman"/>
                <a:cs typeface="Times New Roman"/>
                <a:sym typeface="Times New Roman"/>
              </a:rPr>
            </a:br>
            <a:endParaRPr b="1" i="1" dirty="0">
              <a:solidFill>
                <a:schemeClr val="dk1"/>
              </a:solidFill>
              <a:latin typeface="Times New Roman"/>
              <a:ea typeface="Times New Roman"/>
              <a:cs typeface="Times New Roman"/>
              <a:sym typeface="Times New Roman"/>
            </a:endParaRPr>
          </a:p>
        </p:txBody>
      </p:sp>
      <p:sp>
        <p:nvSpPr>
          <p:cNvPr id="213" name="Google Shape;213;p23"/>
          <p:cNvSpPr txBox="1">
            <a:spLocks noGrp="1"/>
          </p:cNvSpPr>
          <p:nvPr>
            <p:ph idx="1"/>
          </p:nvPr>
        </p:nvSpPr>
        <p:spPr>
          <a:xfrm>
            <a:off x="533454" y="1193586"/>
            <a:ext cx="7125112" cy="4051437"/>
          </a:xfrm>
          <a:prstGeom prst="rect">
            <a:avLst/>
          </a:prstGeom>
        </p:spPr>
        <p:txBody>
          <a:bodyPr spcFirstLastPara="1" wrap="square" lIns="91425" tIns="45700" rIns="91425" bIns="45700" anchor="t" anchorCtr="0">
            <a:normAutofit/>
          </a:bodyPr>
          <a:lstStyle/>
          <a:p>
            <a:pPr marL="0" lvl="0" indent="0" algn="l" rtl="0">
              <a:lnSpc>
                <a:spcPct val="150000"/>
              </a:lnSpc>
              <a:spcBef>
                <a:spcPts val="600"/>
              </a:spcBef>
              <a:spcAft>
                <a:spcPts val="0"/>
              </a:spcAft>
              <a:buClr>
                <a:schemeClr val="dk1"/>
              </a:buClr>
              <a:buSzPts val="1100"/>
              <a:buFont typeface="Arial"/>
              <a:buNone/>
            </a:pPr>
            <a:r>
              <a:rPr lang="es-EC" sz="2400" b="1" i="1" dirty="0">
                <a:solidFill>
                  <a:schemeClr val="dk1"/>
                </a:solidFill>
                <a:latin typeface="Times New Roman" panose="02020603050405020304" pitchFamily="18" charset="0"/>
                <a:ea typeface="Calibri"/>
                <a:cs typeface="Times New Roman" panose="02020603050405020304" pitchFamily="18" charset="0"/>
                <a:sym typeface="Calibri"/>
              </a:rPr>
              <a:t>Definición de Enseñanza</a:t>
            </a:r>
            <a:endParaRPr sz="2400" b="1" i="1"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600"/>
              </a:spcBef>
              <a:spcAft>
                <a:spcPts val="0"/>
              </a:spcAft>
              <a:buNone/>
            </a:pPr>
            <a:endParaRPr dirty="0"/>
          </a:p>
        </p:txBody>
      </p:sp>
      <p:pic>
        <p:nvPicPr>
          <p:cNvPr id="215" name="Google Shape;215;p23"/>
          <p:cNvPicPr preferRelativeResize="0"/>
          <p:nvPr/>
        </p:nvPicPr>
        <p:blipFill>
          <a:blip r:embed="rId3">
            <a:alphaModFix/>
          </a:blip>
          <a:stretch>
            <a:fillRect/>
          </a:stretch>
        </p:blipFill>
        <p:spPr>
          <a:xfrm>
            <a:off x="3732911" y="2229633"/>
            <a:ext cx="4784788" cy="30878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1 CuadroTexto"/>
          <p:cNvSpPr txBox="1"/>
          <p:nvPr/>
        </p:nvSpPr>
        <p:spPr>
          <a:xfrm>
            <a:off x="827486" y="2388539"/>
            <a:ext cx="3519200" cy="2769989"/>
          </a:xfrm>
          <a:prstGeom prst="rect">
            <a:avLst/>
          </a:prstGeom>
          <a:noFill/>
        </p:spPr>
        <p:txBody>
          <a:bodyPr wrap="square" rtlCol="0">
            <a:spAutoFit/>
          </a:bodyPr>
          <a:lstStyle/>
          <a:p>
            <a:pPr lvl="0"/>
            <a:r>
              <a:rPr lang="es-ES" sz="2000" b="1" dirty="0">
                <a:solidFill>
                  <a:schemeClr val="bg1"/>
                </a:solidFill>
                <a:latin typeface="Times New Roman" panose="02020603050405020304" pitchFamily="18" charset="0"/>
                <a:ea typeface="Calibri"/>
                <a:cs typeface="Times New Roman" panose="02020603050405020304" pitchFamily="18" charset="0"/>
                <a:sym typeface="Calibri"/>
              </a:rPr>
              <a:t>Para Sarmiento (2007) abordar el término enseñanza se refiere a agilizar de manera social y epistémica el aprendizaje específico en entornos simples o complejos (de manera virtual o presencial). </a:t>
            </a:r>
            <a:endParaRPr lang="es-ES" sz="2400" b="1" dirty="0">
              <a:solidFill>
                <a:schemeClr val="bg1"/>
              </a:solidFill>
              <a:latin typeface="Times New Roman" panose="02020603050405020304" pitchFamily="18" charset="0"/>
              <a:cs typeface="Times New Roman" panose="02020603050405020304" pitchFamily="18" charset="0"/>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0-#ppt_w/2"/>
                                          </p:val>
                                        </p:tav>
                                        <p:tav tm="100000">
                                          <p:val>
                                            <p:strVal val="#ppt_x"/>
                                          </p:val>
                                        </p:tav>
                                      </p:tavLst>
                                    </p:anim>
                                    <p:anim calcmode="lin" valueType="num">
                                      <p:cBhvr additive="base">
                                        <p:cTn id="8" dur="500" fill="hold"/>
                                        <p:tgtEl>
                                          <p:spTgt spid="2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13">
                                            <p:txEl>
                                              <p:pRg st="0" end="0"/>
                                            </p:txEl>
                                          </p:spTgt>
                                        </p:tgtEl>
                                        <p:attrNameLst>
                                          <p:attrName>style.visibility</p:attrName>
                                        </p:attrNameLst>
                                      </p:cBhvr>
                                      <p:to>
                                        <p:strVal val="visible"/>
                                      </p:to>
                                    </p:set>
                                    <p:anim calcmode="lin" valueType="num">
                                      <p:cBhvr additive="base">
                                        <p:cTn id="13" dur="500" fill="hold"/>
                                        <p:tgtEl>
                                          <p:spTgt spid="2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5"/>
                                        </p:tgtEl>
                                        <p:attrNameLst>
                                          <p:attrName>style.visibility</p:attrName>
                                        </p:attrNameLst>
                                      </p:cBhvr>
                                      <p:to>
                                        <p:strVal val="visible"/>
                                      </p:to>
                                    </p:set>
                                    <p:anim calcmode="lin" valueType="num">
                                      <p:cBhvr>
                                        <p:cTn id="25" dur="500" fill="hold"/>
                                        <p:tgtEl>
                                          <p:spTgt spid="215"/>
                                        </p:tgtEl>
                                        <p:attrNameLst>
                                          <p:attrName>ppt_w</p:attrName>
                                        </p:attrNameLst>
                                      </p:cBhvr>
                                      <p:tavLst>
                                        <p:tav tm="0">
                                          <p:val>
                                            <p:fltVal val="0"/>
                                          </p:val>
                                        </p:tav>
                                        <p:tav tm="100000">
                                          <p:val>
                                            <p:strVal val="#ppt_w"/>
                                          </p:val>
                                        </p:tav>
                                      </p:tavLst>
                                    </p:anim>
                                    <p:anim calcmode="lin" valueType="num">
                                      <p:cBhvr>
                                        <p:cTn id="26" dur="500" fill="hold"/>
                                        <p:tgtEl>
                                          <p:spTgt spid="215"/>
                                        </p:tgtEl>
                                        <p:attrNameLst>
                                          <p:attrName>ppt_h</p:attrName>
                                        </p:attrNameLst>
                                      </p:cBhvr>
                                      <p:tavLst>
                                        <p:tav tm="0">
                                          <p:val>
                                            <p:fltVal val="0"/>
                                          </p:val>
                                        </p:tav>
                                        <p:tav tm="100000">
                                          <p:val>
                                            <p:strVal val="#ppt_h"/>
                                          </p:val>
                                        </p:tav>
                                      </p:tavLst>
                                    </p:anim>
                                    <p:animEffect transition="in" filter="fade">
                                      <p:cBhvr>
                                        <p:cTn id="2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561436" y="676787"/>
            <a:ext cx="8686800" cy="838200"/>
          </a:xfrm>
          <a:prstGeom prst="rect">
            <a:avLst/>
          </a:prstGeom>
        </p:spPr>
        <p:txBody>
          <a:bodyPr spcFirstLastPara="1" wrap="square" lIns="91425" tIns="45700" rIns="91425" bIns="45700" anchor="ctr" anchorCtr="0">
            <a:normAutofit fontScale="90000"/>
          </a:bodyPr>
          <a:lstStyle/>
          <a:p>
            <a:pPr marL="0" lvl="0" indent="0" algn="l" rtl="0">
              <a:lnSpc>
                <a:spcPct val="150000"/>
              </a:lnSpc>
              <a:spcBef>
                <a:spcPts val="600"/>
              </a:spcBef>
              <a:spcAft>
                <a:spcPts val="0"/>
              </a:spcAft>
              <a:buNone/>
            </a:pPr>
            <a:endParaRPr sz="1100" b="1"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1100" b="1"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1100" b="1"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2211" b="1"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r>
              <a:rPr lang="es-EC" sz="3100" b="1" i="1" dirty="0">
                <a:solidFill>
                  <a:schemeClr val="dk1"/>
                </a:solidFill>
                <a:latin typeface="Times New Roman" panose="02020603050405020304" pitchFamily="18" charset="0"/>
                <a:ea typeface="Calibri"/>
                <a:cs typeface="Times New Roman" panose="02020603050405020304" pitchFamily="18" charset="0"/>
                <a:sym typeface="Calibri"/>
              </a:rPr>
              <a:t>     Definiciones de Aprendizaje</a:t>
            </a:r>
            <a:endParaRPr sz="3100" b="1" i="1"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lnSpc>
                <a:spcPct val="150000"/>
              </a:lnSpc>
              <a:spcBef>
                <a:spcPts val="600"/>
              </a:spcBef>
              <a:spcAft>
                <a:spcPts val="0"/>
              </a:spcAft>
              <a:buClr>
                <a:schemeClr val="dk1"/>
              </a:buClr>
              <a:buSzPct val="39758"/>
              <a:buFont typeface="Arial"/>
              <a:buNone/>
            </a:pPr>
            <a:endParaRPr sz="2766" b="1" dirty="0">
              <a:solidFill>
                <a:schemeClr val="dk1"/>
              </a:solidFill>
              <a:latin typeface="Calibri"/>
              <a:ea typeface="Calibri"/>
              <a:cs typeface="Calibri"/>
              <a:sym typeface="Calibri"/>
            </a:endParaRPr>
          </a:p>
          <a:p>
            <a:pPr marL="0" lvl="0" indent="0" algn="l" rtl="0">
              <a:spcBef>
                <a:spcPts val="600"/>
              </a:spcBef>
              <a:spcAft>
                <a:spcPts val="0"/>
              </a:spcAft>
              <a:buNone/>
            </a:pPr>
            <a:endParaRPr dirty="0"/>
          </a:p>
        </p:txBody>
      </p:sp>
      <p:pic>
        <p:nvPicPr>
          <p:cNvPr id="224" name="Google Shape;224;p24"/>
          <p:cNvPicPr preferRelativeResize="0"/>
          <p:nvPr/>
        </p:nvPicPr>
        <p:blipFill>
          <a:blip r:embed="rId3">
            <a:alphaModFix/>
          </a:blip>
          <a:stretch>
            <a:fillRect/>
          </a:stretch>
        </p:blipFill>
        <p:spPr>
          <a:xfrm>
            <a:off x="1402915" y="2382561"/>
            <a:ext cx="3379932" cy="1824875"/>
          </a:xfrm>
          <a:prstGeom prst="rect">
            <a:avLst/>
          </a:prstGeom>
          <a:noFill/>
          <a:ln>
            <a:noFill/>
          </a:ln>
        </p:spPr>
      </p:pic>
      <p:sp>
        <p:nvSpPr>
          <p:cNvPr id="2" name="1 CuadroTexto"/>
          <p:cNvSpPr txBox="1"/>
          <p:nvPr/>
        </p:nvSpPr>
        <p:spPr>
          <a:xfrm>
            <a:off x="4446741" y="4446740"/>
            <a:ext cx="4572000" cy="1692771"/>
          </a:xfrm>
          <a:prstGeom prst="rect">
            <a:avLst/>
          </a:prstGeom>
          <a:noFill/>
        </p:spPr>
        <p:txBody>
          <a:bodyPr wrap="square" rtlCol="0">
            <a:spAutoFit/>
          </a:bodyPr>
          <a:lstStyle/>
          <a:p>
            <a:pPr lvl="0"/>
            <a:r>
              <a:rPr lang="es-ES" sz="1800" b="1" dirty="0">
                <a:solidFill>
                  <a:schemeClr val="bg1"/>
                </a:solidFill>
                <a:latin typeface="Times New Roman" panose="02020603050405020304" pitchFamily="18" charset="0"/>
                <a:ea typeface="Calibri"/>
                <a:cs typeface="Times New Roman" panose="02020603050405020304" pitchFamily="18" charset="0"/>
                <a:sym typeface="Calibri"/>
              </a:rPr>
              <a:t>Para García y otros (2015) abordar el tema del aprendizaje en los seres humanos acoge a través de diversas maneras, donde cada persona adquiere su conocimiento a través de sabidurías diferentes. </a:t>
            </a:r>
            <a:endParaRPr lang="es-ES" sz="2400" b="1" dirty="0">
              <a:solidFill>
                <a:schemeClr val="bg1"/>
              </a:solidFill>
              <a:latin typeface="Times New Roman" panose="02020603050405020304" pitchFamily="18" charset="0"/>
              <a:ea typeface="Calibri"/>
              <a:cs typeface="Times New Roman" panose="02020603050405020304" pitchFamily="18" charset="0"/>
              <a:sym typeface="Calibri"/>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anim calcmode="lin" valueType="num">
                                      <p:cBhvr>
                                        <p:cTn id="8" dur="1000" fill="hold"/>
                                        <p:tgtEl>
                                          <p:spTgt spid="221"/>
                                        </p:tgtEl>
                                        <p:attrNameLst>
                                          <p:attrName>ppt_x</p:attrName>
                                        </p:attrNameLst>
                                      </p:cBhvr>
                                      <p:tavLst>
                                        <p:tav tm="0">
                                          <p:val>
                                            <p:strVal val="#ppt_x"/>
                                          </p:val>
                                        </p:tav>
                                        <p:tav tm="100000">
                                          <p:val>
                                            <p:strVal val="#ppt_x"/>
                                          </p:val>
                                        </p:tav>
                                      </p:tavLst>
                                    </p:anim>
                                    <p:anim calcmode="lin" valueType="num">
                                      <p:cBhvr>
                                        <p:cTn id="9"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224"/>
                                        </p:tgtEl>
                                        <p:attrNameLst>
                                          <p:attrName>style.visibility</p:attrName>
                                        </p:attrNameLst>
                                      </p:cBhvr>
                                      <p:to>
                                        <p:strVal val="visible"/>
                                      </p:to>
                                    </p:set>
                                    <p:anim calcmode="lin" valueType="num">
                                      <p:cBhvr additive="base">
                                        <p:cTn id="14" dur="500" fill="hold"/>
                                        <p:tgtEl>
                                          <p:spTgt spid="224"/>
                                        </p:tgtEl>
                                        <p:attrNameLst>
                                          <p:attrName>ppt_x</p:attrName>
                                        </p:attrNameLst>
                                      </p:cBhvr>
                                      <p:tavLst>
                                        <p:tav tm="0">
                                          <p:val>
                                            <p:strVal val="0-#ppt_w/2"/>
                                          </p:val>
                                        </p:tav>
                                        <p:tav tm="100000">
                                          <p:val>
                                            <p:strVal val="#ppt_x"/>
                                          </p:val>
                                        </p:tav>
                                      </p:tavLst>
                                    </p:anim>
                                    <p:anim calcmode="lin" valueType="num">
                                      <p:cBhvr additive="base">
                                        <p:cTn id="15"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5"/>
          <p:cNvSpPr txBox="1"/>
          <p:nvPr/>
        </p:nvSpPr>
        <p:spPr>
          <a:xfrm>
            <a:off x="304800" y="376775"/>
            <a:ext cx="7312800" cy="98485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600"/>
              </a:spcBef>
              <a:spcAft>
                <a:spcPts val="600"/>
              </a:spcAft>
              <a:buClr>
                <a:schemeClr val="dk1"/>
              </a:buClr>
              <a:buSzPts val="1100"/>
              <a:buFont typeface="Arial"/>
              <a:buNone/>
            </a:pPr>
            <a:r>
              <a:rPr lang="es-EC" sz="2800" b="1" i="1" dirty="0">
                <a:solidFill>
                  <a:schemeClr val="dk1"/>
                </a:solidFill>
                <a:latin typeface="Times New Roman" panose="02020603050405020304" pitchFamily="18" charset="0"/>
                <a:ea typeface="Calibri"/>
                <a:cs typeface="Times New Roman" panose="02020603050405020304" pitchFamily="18" charset="0"/>
                <a:sym typeface="Calibri"/>
              </a:rPr>
              <a:t>El proceso enseñanza aprendizaje en el fútbol</a:t>
            </a:r>
            <a:endParaRPr sz="2800" b="1" i="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33" name="Google Shape;233;p25"/>
          <p:cNvPicPr preferRelativeResize="0"/>
          <p:nvPr/>
        </p:nvPicPr>
        <p:blipFill>
          <a:blip r:embed="rId3">
            <a:alphaModFix/>
          </a:blip>
          <a:stretch>
            <a:fillRect/>
          </a:stretch>
        </p:blipFill>
        <p:spPr>
          <a:xfrm>
            <a:off x="4737315" y="1691282"/>
            <a:ext cx="3198716" cy="2049000"/>
          </a:xfrm>
          <a:prstGeom prst="rect">
            <a:avLst/>
          </a:prstGeom>
          <a:noFill/>
          <a:ln>
            <a:noFill/>
          </a:ln>
        </p:spPr>
      </p:pic>
      <p:sp>
        <p:nvSpPr>
          <p:cNvPr id="2" name="1 CuadroTexto"/>
          <p:cNvSpPr txBox="1"/>
          <p:nvPr/>
        </p:nvSpPr>
        <p:spPr>
          <a:xfrm>
            <a:off x="789138" y="3740282"/>
            <a:ext cx="4546950" cy="1692771"/>
          </a:xfrm>
          <a:prstGeom prst="rect">
            <a:avLst/>
          </a:prstGeom>
          <a:noFill/>
        </p:spPr>
        <p:txBody>
          <a:bodyPr wrap="square" rtlCol="0">
            <a:spAutoFit/>
          </a:bodyPr>
          <a:lstStyle/>
          <a:p>
            <a:pPr lvl="0"/>
            <a:r>
              <a:rPr lang="es-ES" sz="1800" b="1" dirty="0">
                <a:solidFill>
                  <a:schemeClr val="bg1"/>
                </a:solidFill>
                <a:latin typeface="Times New Roman" panose="02020603050405020304" pitchFamily="18" charset="0"/>
                <a:ea typeface="Calibri"/>
                <a:cs typeface="Times New Roman" panose="02020603050405020304" pitchFamily="18" charset="0"/>
                <a:sym typeface="Calibri"/>
              </a:rPr>
              <a:t>Para García y otros (2015) abordar el tema del aprendizaje en los seres humanos acoge a través de diversas maneras, donde cada persona adquiere su conocimiento a través de sabidurías diferentes. </a:t>
            </a:r>
            <a:endParaRPr lang="es-ES" sz="2000" b="1" dirty="0">
              <a:solidFill>
                <a:schemeClr val="bg1"/>
              </a:solidFill>
              <a:latin typeface="Times New Roman" panose="02020603050405020304" pitchFamily="18" charset="0"/>
              <a:ea typeface="Calibri"/>
              <a:cs typeface="Times New Roman" panose="02020603050405020304" pitchFamily="18" charset="0"/>
              <a:sym typeface="Calibri"/>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fill="hold"/>
                                        <p:tgtEl>
                                          <p:spTgt spid="231"/>
                                        </p:tgtEl>
                                        <p:attrNameLst>
                                          <p:attrName>ppt_x</p:attrName>
                                        </p:attrNameLst>
                                      </p:cBhvr>
                                      <p:tavLst>
                                        <p:tav tm="0">
                                          <p:val>
                                            <p:strVal val="0-#ppt_w/2"/>
                                          </p:val>
                                        </p:tav>
                                        <p:tav tm="100000">
                                          <p:val>
                                            <p:strVal val="#ppt_x"/>
                                          </p:val>
                                        </p:tav>
                                      </p:tavLst>
                                    </p:anim>
                                    <p:anim calcmode="lin" valueType="num">
                                      <p:cBhvr additive="base">
                                        <p:cTn id="8" dur="5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500" fill="hold"/>
                                        <p:tgtEl>
                                          <p:spTgt spid="233"/>
                                        </p:tgtEl>
                                        <p:attrNameLst>
                                          <p:attrName>ppt_x</p:attrName>
                                        </p:attrNameLst>
                                      </p:cBhvr>
                                      <p:tavLst>
                                        <p:tav tm="0">
                                          <p:val>
                                            <p:strVal val="1+#ppt_w/2"/>
                                          </p:val>
                                        </p:tav>
                                        <p:tav tm="100000">
                                          <p:val>
                                            <p:strVal val="#ppt_x"/>
                                          </p:val>
                                        </p:tav>
                                      </p:tavLst>
                                    </p:anim>
                                    <p:anim calcmode="lin" valueType="num">
                                      <p:cBhvr additive="base">
                                        <p:cTn id="20"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p:nvPr/>
        </p:nvSpPr>
        <p:spPr>
          <a:xfrm>
            <a:off x="2840181" y="453753"/>
            <a:ext cx="5694219" cy="116952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600"/>
              </a:spcAft>
              <a:buNone/>
            </a:pPr>
            <a:r>
              <a:rPr lang="es-EC" sz="3600" b="1" dirty="0">
                <a:solidFill>
                  <a:schemeClr val="dk1"/>
                </a:solidFill>
                <a:latin typeface="Calibri"/>
                <a:ea typeface="Calibri"/>
                <a:cs typeface="Calibri"/>
                <a:sym typeface="Calibri"/>
              </a:rPr>
              <a:t>Fundamentación del fútbol</a:t>
            </a:r>
            <a:endParaRPr sz="3600" b="1" dirty="0">
              <a:solidFill>
                <a:schemeClr val="dk1"/>
              </a:solidFill>
              <a:latin typeface="Calibri"/>
              <a:ea typeface="Calibri"/>
              <a:cs typeface="Calibri"/>
              <a:sym typeface="Calibri"/>
            </a:endParaRPr>
          </a:p>
        </p:txBody>
      </p:sp>
      <p:graphicFrame>
        <p:nvGraphicFramePr>
          <p:cNvPr id="3" name="2 Diagrama"/>
          <p:cNvGraphicFramePr/>
          <p:nvPr>
            <p:extLst>
              <p:ext uri="{D42A27DB-BD31-4B8C-83A1-F6EECF244321}">
                <p14:modId xmlns:p14="http://schemas.microsoft.com/office/powerpoint/2010/main" val="1633850796"/>
              </p:ext>
            </p:extLst>
          </p:nvPr>
        </p:nvGraphicFramePr>
        <p:xfrm>
          <a:off x="178278" y="1220636"/>
          <a:ext cx="8706929" cy="523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76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fill="hold"/>
                                        <p:tgtEl>
                                          <p:spTgt spid="239"/>
                                        </p:tgtEl>
                                        <p:attrNameLst>
                                          <p:attrName>ppt_x</p:attrName>
                                        </p:attrNameLst>
                                      </p:cBhvr>
                                      <p:tavLst>
                                        <p:tav tm="0">
                                          <p:val>
                                            <p:strVal val="1+#ppt_w/2"/>
                                          </p:val>
                                        </p:tav>
                                        <p:tav tm="100000">
                                          <p:val>
                                            <p:strVal val="#ppt_x"/>
                                          </p:val>
                                        </p:tav>
                                      </p:tavLst>
                                    </p:anim>
                                    <p:anim calcmode="lin" valueType="num">
                                      <p:cBhvr additive="base">
                                        <p:cTn id="8" dur="500" fill="hold"/>
                                        <p:tgtEl>
                                          <p:spTgt spid="2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p:nvPr/>
        </p:nvSpPr>
        <p:spPr>
          <a:xfrm>
            <a:off x="947598" y="0"/>
            <a:ext cx="7714142" cy="98485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600"/>
              </a:spcBef>
              <a:spcAft>
                <a:spcPts val="600"/>
              </a:spcAft>
              <a:buNone/>
            </a:pPr>
            <a:r>
              <a:rPr lang="es-EC" sz="2800" b="1" i="1" dirty="0">
                <a:solidFill>
                  <a:srgbClr val="FFFFFF"/>
                </a:solidFill>
                <a:latin typeface="Times New Roman" panose="02020603050405020304" pitchFamily="18" charset="0"/>
                <a:ea typeface="Calibri"/>
                <a:cs typeface="Times New Roman" panose="02020603050405020304" pitchFamily="18" charset="0"/>
                <a:sym typeface="Calibri"/>
              </a:rPr>
              <a:t>Definiciones Fundamentos Técnicos del Fútbol</a:t>
            </a:r>
            <a:endParaRPr sz="2800" b="1" i="1" dirty="0">
              <a:solidFill>
                <a:srgbClr val="FFFFFF"/>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3" name="2 Diagrama"/>
          <p:cNvGraphicFramePr/>
          <p:nvPr>
            <p:extLst>
              <p:ext uri="{D42A27DB-BD31-4B8C-83A1-F6EECF244321}">
                <p14:modId xmlns:p14="http://schemas.microsoft.com/office/powerpoint/2010/main" val="799446350"/>
              </p:ext>
            </p:extLst>
          </p:nvPr>
        </p:nvGraphicFramePr>
        <p:xfrm>
          <a:off x="360218" y="872836"/>
          <a:ext cx="8575963" cy="5551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7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fill="hold"/>
                                        <p:tgtEl>
                                          <p:spTgt spid="257"/>
                                        </p:tgtEl>
                                        <p:attrNameLst>
                                          <p:attrName>ppt_x</p:attrName>
                                        </p:attrNameLst>
                                      </p:cBhvr>
                                      <p:tavLst>
                                        <p:tav tm="0">
                                          <p:val>
                                            <p:strVal val="0-#ppt_w/2"/>
                                          </p:val>
                                        </p:tav>
                                        <p:tav tm="100000">
                                          <p:val>
                                            <p:strVal val="#ppt_x"/>
                                          </p:val>
                                        </p:tav>
                                      </p:tavLst>
                                    </p:anim>
                                    <p:anim calcmode="lin" valueType="num">
                                      <p:cBhvr additive="base">
                                        <p:cTn id="8"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title"/>
          </p:nvPr>
        </p:nvSpPr>
        <p:spPr>
          <a:xfrm>
            <a:off x="120368" y="271288"/>
            <a:ext cx="8686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Times New Roman"/>
              <a:buNone/>
            </a:pPr>
            <a:r>
              <a:rPr lang="es-EC" sz="4400" b="1" i="1" dirty="0">
                <a:solidFill>
                  <a:schemeClr val="dk1"/>
                </a:solidFill>
                <a:latin typeface="Times New Roman"/>
                <a:ea typeface="Times New Roman"/>
                <a:cs typeface="Times New Roman"/>
                <a:sym typeface="Times New Roman"/>
              </a:rPr>
              <a:t>Metodología </a:t>
            </a:r>
            <a:endParaRPr sz="4400" b="1" i="1" cap="none" dirty="0">
              <a:solidFill>
                <a:schemeClr val="dk1"/>
              </a:solidFill>
              <a:latin typeface="Times New Roman"/>
              <a:ea typeface="Times New Roman"/>
              <a:cs typeface="Times New Roman"/>
              <a:sym typeface="Times New Roman"/>
            </a:endParaRPr>
          </a:p>
        </p:txBody>
      </p:sp>
      <p:grpSp>
        <p:nvGrpSpPr>
          <p:cNvPr id="271" name="Google Shape;271;p28"/>
          <p:cNvGrpSpPr/>
          <p:nvPr/>
        </p:nvGrpSpPr>
        <p:grpSpPr>
          <a:xfrm>
            <a:off x="3207702" y="964502"/>
            <a:ext cx="5359311" cy="5612767"/>
            <a:chOff x="2160230" y="-191088"/>
            <a:chExt cx="3778953" cy="4633672"/>
          </a:xfrm>
        </p:grpSpPr>
        <p:sp>
          <p:nvSpPr>
            <p:cNvPr id="272" name="Google Shape;272;p28"/>
            <p:cNvSpPr/>
            <p:nvPr/>
          </p:nvSpPr>
          <p:spPr>
            <a:xfrm>
              <a:off x="2755271" y="-191088"/>
              <a:ext cx="3183912" cy="2482188"/>
            </a:xfrm>
            <a:custGeom>
              <a:avLst/>
              <a:gdLst/>
              <a:ahLst/>
              <a:cxnLst/>
              <a:rect l="l" t="t" r="r" b="b"/>
              <a:pathLst>
                <a:path w="120000" h="120000" extrusionOk="0">
                  <a:moveTo>
                    <a:pt x="5303" y="60000"/>
                  </a:moveTo>
                  <a:lnTo>
                    <a:pt x="5303" y="60000"/>
                  </a:lnTo>
                  <a:cubicBezTo>
                    <a:pt x="5303" y="32394"/>
                    <a:pt x="28345" y="9680"/>
                    <a:pt x="57587" y="8462"/>
                  </a:cubicBezTo>
                  <a:cubicBezTo>
                    <a:pt x="86828" y="7244"/>
                    <a:pt x="111904" y="27954"/>
                    <a:pt x="114484" y="55452"/>
                  </a:cubicBezTo>
                  <a:cubicBezTo>
                    <a:pt x="117065" y="82951"/>
                    <a:pt x="96235" y="107492"/>
                    <a:pt x="67221" y="111136"/>
                  </a:cubicBezTo>
                  <a:lnTo>
                    <a:pt x="66851" y="119462"/>
                  </a:lnTo>
                  <a:lnTo>
                    <a:pt x="57999" y="104965"/>
                  </a:lnTo>
                  <a:lnTo>
                    <a:pt x="68183" y="89537"/>
                  </a:lnTo>
                  <a:lnTo>
                    <a:pt x="67812" y="97863"/>
                  </a:lnTo>
                  <a:cubicBezTo>
                    <a:pt x="92066" y="94433"/>
                    <a:pt x="108866" y="75920"/>
                    <a:pt x="106096" y="55676"/>
                  </a:cubicBezTo>
                  <a:cubicBezTo>
                    <a:pt x="103327" y="35433"/>
                    <a:pt x="81951" y="20501"/>
                    <a:pt x="57385" y="21649"/>
                  </a:cubicBezTo>
                  <a:cubicBezTo>
                    <a:pt x="32819" y="22798"/>
                    <a:pt x="13609" y="39627"/>
                    <a:pt x="13609" y="6000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4" name="Google Shape;274;p28"/>
            <p:cNvSpPr txBox="1"/>
            <p:nvPr/>
          </p:nvSpPr>
          <p:spPr>
            <a:xfrm>
              <a:off x="3252127" y="737211"/>
              <a:ext cx="2226372" cy="625589"/>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EC" sz="2000" dirty="0">
                  <a:solidFill>
                    <a:schemeClr val="tx1"/>
                  </a:solidFill>
                  <a:latin typeface="Times New Roman"/>
                  <a:ea typeface="Times New Roman"/>
                  <a:cs typeface="Times New Roman"/>
                  <a:sym typeface="Times New Roman"/>
                </a:rPr>
                <a:t>Estudio Longitudinal y observacional, Descriptiva  </a:t>
              </a:r>
              <a:endParaRPr sz="2000" dirty="0">
                <a:solidFill>
                  <a:schemeClr val="tx1"/>
                </a:solidFill>
                <a:latin typeface="Times New Roman"/>
                <a:ea typeface="Times New Roman"/>
                <a:cs typeface="Times New Roman"/>
                <a:sym typeface="Times New Roman"/>
              </a:endParaRPr>
            </a:p>
          </p:txBody>
        </p:sp>
        <p:sp>
          <p:nvSpPr>
            <p:cNvPr id="275" name="Google Shape;275;p28"/>
            <p:cNvSpPr/>
            <p:nvPr/>
          </p:nvSpPr>
          <p:spPr>
            <a:xfrm>
              <a:off x="2160230" y="1296134"/>
              <a:ext cx="2887731" cy="2357906"/>
            </a:xfrm>
            <a:custGeom>
              <a:avLst/>
              <a:gdLst/>
              <a:ahLst/>
              <a:cxnLst/>
              <a:rect l="l" t="t" r="r" b="b"/>
              <a:pathLst>
                <a:path w="120000" h="120000" extrusionOk="0">
                  <a:moveTo>
                    <a:pt x="89964" y="17035"/>
                  </a:moveTo>
                  <a:lnTo>
                    <a:pt x="83011" y="27004"/>
                  </a:lnTo>
                  <a:cubicBezTo>
                    <a:pt x="67621" y="19165"/>
                    <a:pt x="48254" y="19886"/>
                    <a:pt x="33720" y="28839"/>
                  </a:cubicBezTo>
                  <a:cubicBezTo>
                    <a:pt x="19186" y="37792"/>
                    <a:pt x="12262" y="53268"/>
                    <a:pt x="16098" y="68225"/>
                  </a:cubicBezTo>
                  <a:cubicBezTo>
                    <a:pt x="19934" y="83182"/>
                    <a:pt x="33798" y="94763"/>
                    <a:pt x="51381" y="97699"/>
                  </a:cubicBezTo>
                  <a:lnTo>
                    <a:pt x="50973" y="89403"/>
                  </a:lnTo>
                  <a:lnTo>
                    <a:pt x="62214" y="104955"/>
                  </a:lnTo>
                  <a:lnTo>
                    <a:pt x="52446" y="119328"/>
                  </a:lnTo>
                  <a:lnTo>
                    <a:pt x="52038" y="111027"/>
                  </a:lnTo>
                  <a:lnTo>
                    <a:pt x="52038" y="111027"/>
                  </a:lnTo>
                  <a:cubicBezTo>
                    <a:pt x="30080" y="107915"/>
                    <a:pt x="12341" y="92343"/>
                    <a:pt x="7288" y="71744"/>
                  </a:cubicBezTo>
                  <a:cubicBezTo>
                    <a:pt x="2234" y="51144"/>
                    <a:pt x="10890" y="29692"/>
                    <a:pt x="29125" y="17626"/>
                  </a:cubicBezTo>
                  <a:cubicBezTo>
                    <a:pt x="47359" y="5560"/>
                    <a:pt x="71475" y="5326"/>
                    <a:pt x="89964" y="17035"/>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6" name="Google Shape;276;p28"/>
            <p:cNvSpPr/>
            <p:nvPr/>
          </p:nvSpPr>
          <p:spPr>
            <a:xfrm>
              <a:off x="3041373" y="2044257"/>
              <a:ext cx="1174832" cy="587275"/>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7" name="Google Shape;277;p28"/>
            <p:cNvSpPr txBox="1"/>
            <p:nvPr/>
          </p:nvSpPr>
          <p:spPr>
            <a:xfrm>
              <a:off x="2755271" y="2044257"/>
              <a:ext cx="1458354" cy="5874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s-EC" sz="2100" dirty="0">
                  <a:solidFill>
                    <a:schemeClr val="tx1"/>
                  </a:solidFill>
                  <a:latin typeface="Times New Roman"/>
                  <a:ea typeface="Times New Roman"/>
                  <a:cs typeface="Times New Roman"/>
                  <a:sym typeface="Times New Roman"/>
                </a:rPr>
                <a:t>F</a:t>
              </a:r>
              <a:r>
                <a:rPr lang="es-EC" sz="2100" dirty="0" smtClean="0">
                  <a:solidFill>
                    <a:schemeClr val="tx1"/>
                  </a:solidFill>
                  <a:latin typeface="Times New Roman"/>
                  <a:ea typeface="Times New Roman"/>
                  <a:cs typeface="Times New Roman"/>
                  <a:sym typeface="Times New Roman"/>
                </a:rPr>
                <a:t>icha de observación </a:t>
              </a:r>
              <a:endParaRPr lang="es-EC" sz="2100" dirty="0">
                <a:solidFill>
                  <a:schemeClr val="tx1"/>
                </a:solidFill>
                <a:latin typeface="Times New Roman"/>
                <a:ea typeface="Times New Roman"/>
                <a:cs typeface="Times New Roman"/>
                <a:sym typeface="Times New Roman"/>
              </a:endParaRPr>
            </a:p>
          </p:txBody>
        </p:sp>
        <p:sp>
          <p:nvSpPr>
            <p:cNvPr id="278" name="Google Shape;278;p28"/>
            <p:cNvSpPr/>
            <p:nvPr/>
          </p:nvSpPr>
          <p:spPr>
            <a:xfrm>
              <a:off x="3009913" y="2625412"/>
              <a:ext cx="2798050" cy="1817172"/>
            </a:xfrm>
            <a:prstGeom prst="blockArc">
              <a:avLst>
                <a:gd name="adj1" fmla="val 13500000"/>
                <a:gd name="adj2" fmla="val 10800000"/>
                <a:gd name="adj3" fmla="val 12740"/>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80" name="Google Shape;280;p28"/>
            <p:cNvSpPr txBox="1"/>
            <p:nvPr/>
          </p:nvSpPr>
          <p:spPr>
            <a:xfrm>
              <a:off x="3830186" y="3186898"/>
              <a:ext cx="1648313" cy="587275"/>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s-EC" sz="2000" dirty="0">
                  <a:solidFill>
                    <a:schemeClr val="tx1"/>
                  </a:solidFill>
                  <a:latin typeface="Times New Roman"/>
                  <a:ea typeface="Times New Roman"/>
                  <a:cs typeface="Times New Roman"/>
                  <a:sym typeface="Times New Roman"/>
                </a:rPr>
                <a:t>Enfoque y modalidad </a:t>
              </a:r>
              <a:endParaRPr sz="2000" dirty="0">
                <a:solidFill>
                  <a:schemeClr val="tx1"/>
                </a:solidFill>
                <a:latin typeface="Times New Roman"/>
                <a:ea typeface="Times New Roman"/>
                <a:cs typeface="Times New Roman"/>
                <a:sym typeface="Times New Roman"/>
              </a:endParaRPr>
            </a:p>
          </p:txBody>
        </p:sp>
      </p:grpSp>
      <p:pic>
        <p:nvPicPr>
          <p:cNvPr id="281" name="Google Shape;281;p28"/>
          <p:cNvPicPr preferRelativeResize="0"/>
          <p:nvPr/>
        </p:nvPicPr>
        <p:blipFill>
          <a:blip r:embed="rId3">
            <a:alphaModFix/>
          </a:blip>
          <a:stretch>
            <a:fillRect/>
          </a:stretch>
        </p:blipFill>
        <p:spPr>
          <a:xfrm>
            <a:off x="250520" y="2262449"/>
            <a:ext cx="3086687" cy="341745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wipe(down)">
                                      <p:cBhvr>
                                        <p:cTn id="7" dur="580">
                                          <p:stCondLst>
                                            <p:cond delay="0"/>
                                          </p:stCondLst>
                                        </p:cTn>
                                        <p:tgtEl>
                                          <p:spTgt spid="270"/>
                                        </p:tgtEl>
                                      </p:cBhvr>
                                    </p:animEffect>
                                    <p:anim calcmode="lin" valueType="num">
                                      <p:cBhvr>
                                        <p:cTn id="8" dur="1822" tmFilter="0,0; 0.14,0.36; 0.43,0.73; 0.71,0.91; 1.0,1.0">
                                          <p:stCondLst>
                                            <p:cond delay="0"/>
                                          </p:stCondLst>
                                        </p:cTn>
                                        <p:tgtEl>
                                          <p:spTgt spid="2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0"/>
                                        </p:tgtEl>
                                        <p:attrNameLst>
                                          <p:attrName>ppt_y</p:attrName>
                                        </p:attrNameLst>
                                      </p:cBhvr>
                                      <p:tavLst>
                                        <p:tav tm="0" fmla="#ppt_y-sin(pi*$)/81">
                                          <p:val>
                                            <p:fltVal val="0"/>
                                          </p:val>
                                        </p:tav>
                                        <p:tav tm="100000">
                                          <p:val>
                                            <p:fltVal val="1"/>
                                          </p:val>
                                        </p:tav>
                                      </p:tavLst>
                                    </p:anim>
                                    <p:animScale>
                                      <p:cBhvr>
                                        <p:cTn id="13" dur="26">
                                          <p:stCondLst>
                                            <p:cond delay="650"/>
                                          </p:stCondLst>
                                        </p:cTn>
                                        <p:tgtEl>
                                          <p:spTgt spid="270"/>
                                        </p:tgtEl>
                                      </p:cBhvr>
                                      <p:to x="100000" y="60000"/>
                                    </p:animScale>
                                    <p:animScale>
                                      <p:cBhvr>
                                        <p:cTn id="14" dur="166" decel="50000">
                                          <p:stCondLst>
                                            <p:cond delay="676"/>
                                          </p:stCondLst>
                                        </p:cTn>
                                        <p:tgtEl>
                                          <p:spTgt spid="270"/>
                                        </p:tgtEl>
                                      </p:cBhvr>
                                      <p:to x="100000" y="100000"/>
                                    </p:animScale>
                                    <p:animScale>
                                      <p:cBhvr>
                                        <p:cTn id="15" dur="26">
                                          <p:stCondLst>
                                            <p:cond delay="1312"/>
                                          </p:stCondLst>
                                        </p:cTn>
                                        <p:tgtEl>
                                          <p:spTgt spid="270"/>
                                        </p:tgtEl>
                                      </p:cBhvr>
                                      <p:to x="100000" y="80000"/>
                                    </p:animScale>
                                    <p:animScale>
                                      <p:cBhvr>
                                        <p:cTn id="16" dur="166" decel="50000">
                                          <p:stCondLst>
                                            <p:cond delay="1338"/>
                                          </p:stCondLst>
                                        </p:cTn>
                                        <p:tgtEl>
                                          <p:spTgt spid="270"/>
                                        </p:tgtEl>
                                      </p:cBhvr>
                                      <p:to x="100000" y="100000"/>
                                    </p:animScale>
                                    <p:animScale>
                                      <p:cBhvr>
                                        <p:cTn id="17" dur="26">
                                          <p:stCondLst>
                                            <p:cond delay="1642"/>
                                          </p:stCondLst>
                                        </p:cTn>
                                        <p:tgtEl>
                                          <p:spTgt spid="270"/>
                                        </p:tgtEl>
                                      </p:cBhvr>
                                      <p:to x="100000" y="90000"/>
                                    </p:animScale>
                                    <p:animScale>
                                      <p:cBhvr>
                                        <p:cTn id="18" dur="166" decel="50000">
                                          <p:stCondLst>
                                            <p:cond delay="1668"/>
                                          </p:stCondLst>
                                        </p:cTn>
                                        <p:tgtEl>
                                          <p:spTgt spid="270"/>
                                        </p:tgtEl>
                                      </p:cBhvr>
                                      <p:to x="100000" y="100000"/>
                                    </p:animScale>
                                    <p:animScale>
                                      <p:cBhvr>
                                        <p:cTn id="19" dur="26">
                                          <p:stCondLst>
                                            <p:cond delay="1808"/>
                                          </p:stCondLst>
                                        </p:cTn>
                                        <p:tgtEl>
                                          <p:spTgt spid="270"/>
                                        </p:tgtEl>
                                      </p:cBhvr>
                                      <p:to x="100000" y="95000"/>
                                    </p:animScale>
                                    <p:animScale>
                                      <p:cBhvr>
                                        <p:cTn id="20" dur="166" decel="50000">
                                          <p:stCondLst>
                                            <p:cond delay="1834"/>
                                          </p:stCondLst>
                                        </p:cTn>
                                        <p:tgtEl>
                                          <p:spTgt spid="2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71"/>
                                        </p:tgtEl>
                                        <p:attrNameLst>
                                          <p:attrName>style.visibility</p:attrName>
                                        </p:attrNameLst>
                                      </p:cBhvr>
                                      <p:to>
                                        <p:strVal val="visible"/>
                                      </p:to>
                                    </p:set>
                                    <p:anim calcmode="lin" valueType="num">
                                      <p:cBhvr additive="base">
                                        <p:cTn id="25" dur="500" fill="hold"/>
                                        <p:tgtEl>
                                          <p:spTgt spid="271"/>
                                        </p:tgtEl>
                                        <p:attrNameLst>
                                          <p:attrName>ppt_x</p:attrName>
                                        </p:attrNameLst>
                                      </p:cBhvr>
                                      <p:tavLst>
                                        <p:tav tm="0">
                                          <p:val>
                                            <p:strVal val="0-#ppt_w/2"/>
                                          </p:val>
                                        </p:tav>
                                        <p:tav tm="100000">
                                          <p:val>
                                            <p:strVal val="#ppt_x"/>
                                          </p:val>
                                        </p:tav>
                                      </p:tavLst>
                                    </p:anim>
                                    <p:anim calcmode="lin" valueType="num">
                                      <p:cBhvr additive="base">
                                        <p:cTn id="26" dur="500" fill="hold"/>
                                        <p:tgtEl>
                                          <p:spTgt spid="27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81"/>
                                        </p:tgtEl>
                                        <p:attrNameLst>
                                          <p:attrName>style.visibility</p:attrName>
                                        </p:attrNameLst>
                                      </p:cBhvr>
                                      <p:to>
                                        <p:strVal val="visible"/>
                                      </p:to>
                                    </p:set>
                                    <p:anim calcmode="lin" valueType="num">
                                      <p:cBhvr additive="base">
                                        <p:cTn id="31" dur="500" fill="hold"/>
                                        <p:tgtEl>
                                          <p:spTgt spid="281"/>
                                        </p:tgtEl>
                                        <p:attrNameLst>
                                          <p:attrName>ppt_x</p:attrName>
                                        </p:attrNameLst>
                                      </p:cBhvr>
                                      <p:tavLst>
                                        <p:tav tm="0">
                                          <p:val>
                                            <p:strVal val="0-#ppt_w/2"/>
                                          </p:val>
                                        </p:tav>
                                        <p:tav tm="100000">
                                          <p:val>
                                            <p:strVal val="#ppt_x"/>
                                          </p:val>
                                        </p:tav>
                                      </p:tavLst>
                                    </p:anim>
                                    <p:anim calcmode="lin" valueType="num">
                                      <p:cBhvr additive="base">
                                        <p:cTn id="32" dur="500" fill="hold"/>
                                        <p:tgtEl>
                                          <p:spTgt spid="2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29"/>
          <p:cNvGrpSpPr/>
          <p:nvPr/>
        </p:nvGrpSpPr>
        <p:grpSpPr>
          <a:xfrm>
            <a:off x="573407" y="976431"/>
            <a:ext cx="8039568" cy="4988333"/>
            <a:chOff x="-3490622" y="-160412"/>
            <a:chExt cx="6651417" cy="3616831"/>
          </a:xfrm>
          <a:effectLst>
            <a:glow rad="101600">
              <a:schemeClr val="accent4">
                <a:satMod val="175000"/>
                <a:alpha val="40000"/>
              </a:schemeClr>
            </a:glow>
          </a:effectLst>
        </p:grpSpPr>
        <p:sp>
          <p:nvSpPr>
            <p:cNvPr id="288" name="Google Shape;288;p29"/>
            <p:cNvSpPr txBox="1"/>
            <p:nvPr/>
          </p:nvSpPr>
          <p:spPr>
            <a:xfrm>
              <a:off x="-3490622" y="-160412"/>
              <a:ext cx="3160800" cy="1400100"/>
            </a:xfrm>
            <a:prstGeom prst="rect">
              <a:avLst/>
            </a:prstGeom>
            <a:ln/>
            <a:effectLst>
              <a:outerShdw blurRad="88900" dist="38100" dir="5400000" algn="ctr" rotWithShape="0">
                <a:srgbClr val="000000">
                  <a:alpha val="65000"/>
                </a:srgbClr>
              </a:outerShdw>
            </a:effectLst>
          </p:spPr>
          <p:style>
            <a:lnRef idx="0">
              <a:schemeClr val="dk1"/>
            </a:lnRef>
            <a:fillRef idx="3">
              <a:schemeClr val="dk1"/>
            </a:fillRef>
            <a:effectRef idx="3">
              <a:schemeClr val="dk1"/>
            </a:effectRef>
            <a:fontRef idx="minor">
              <a:schemeClr val="lt1"/>
            </a:fontRef>
          </p:style>
          <p:txBody>
            <a:bodyPr spcFirstLastPara="1" wrap="square" lIns="87625" tIns="87625" rIns="87625" bIns="87625" anchor="ctr" anchorCtr="0">
              <a:noAutofit/>
            </a:bodyPr>
            <a:lstStyle/>
            <a:p>
              <a:pPr marL="0" marR="0" lvl="0" indent="0" algn="just" rtl="0">
                <a:lnSpc>
                  <a:spcPct val="90000"/>
                </a:lnSpc>
                <a:spcBef>
                  <a:spcPts val="0"/>
                </a:spcBef>
                <a:spcAft>
                  <a:spcPts val="0"/>
                </a:spcAft>
                <a:buNone/>
              </a:pPr>
              <a:r>
                <a:rPr lang="es-EC" sz="2000" dirty="0">
                  <a:solidFill>
                    <a:schemeClr val="tx1"/>
                  </a:solidFill>
                  <a:latin typeface="Calibri"/>
                  <a:ea typeface="Calibri"/>
                  <a:cs typeface="Calibri"/>
                  <a:sym typeface="Calibri"/>
                </a:rPr>
                <a:t>En CR10 Escuela de Fútbol Formativa la categoría de niños de 9 y 10 años está conformada por 16 niños</a:t>
              </a:r>
              <a:endParaRPr sz="3200" dirty="0">
                <a:solidFill>
                  <a:schemeClr val="tx1"/>
                </a:solidFill>
                <a:latin typeface="Times New Roman"/>
                <a:ea typeface="Times New Roman"/>
                <a:cs typeface="Times New Roman"/>
                <a:sym typeface="Times New Roman"/>
              </a:endParaRPr>
            </a:p>
          </p:txBody>
        </p:sp>
        <p:sp>
          <p:nvSpPr>
            <p:cNvPr id="290" name="Google Shape;290;p29"/>
            <p:cNvSpPr txBox="1"/>
            <p:nvPr/>
          </p:nvSpPr>
          <p:spPr>
            <a:xfrm>
              <a:off x="-5" y="2056319"/>
              <a:ext cx="3160800" cy="14001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87625" tIns="87625" rIns="87625" bIns="87625" anchor="ctr" anchorCtr="0">
              <a:noAutofit/>
            </a:bodyPr>
            <a:lstStyle/>
            <a:p>
              <a:pPr marL="0" marR="0" lvl="0" indent="0" algn="just" rtl="0">
                <a:lnSpc>
                  <a:spcPct val="90000"/>
                </a:lnSpc>
                <a:spcBef>
                  <a:spcPts val="0"/>
                </a:spcBef>
                <a:spcAft>
                  <a:spcPts val="0"/>
                </a:spcAft>
                <a:buNone/>
              </a:pPr>
              <a:r>
                <a:rPr lang="es-EC" sz="2200" dirty="0">
                  <a:solidFill>
                    <a:schemeClr val="tx1"/>
                  </a:solidFill>
                  <a:latin typeface="Calibri"/>
                  <a:ea typeface="Calibri"/>
                  <a:cs typeface="Calibri"/>
                  <a:sym typeface="Calibri"/>
                </a:rPr>
                <a:t>Se puntualiza que debido a la situación de emergencia sanitaria (COVID) que atravesó el planeta</a:t>
              </a:r>
              <a:endParaRPr sz="3400" dirty="0">
                <a:solidFill>
                  <a:schemeClr val="tx1"/>
                </a:solidFill>
                <a:latin typeface="Times New Roman"/>
                <a:ea typeface="Times New Roman"/>
                <a:cs typeface="Times New Roman"/>
                <a:sym typeface="Times New Roman"/>
              </a:endParaRPr>
            </a:p>
          </p:txBody>
        </p:sp>
      </p:grpSp>
      <p:sp>
        <p:nvSpPr>
          <p:cNvPr id="291" name="Google Shape;291;p29"/>
          <p:cNvSpPr txBox="1"/>
          <p:nvPr/>
        </p:nvSpPr>
        <p:spPr>
          <a:xfrm>
            <a:off x="2702852" y="268431"/>
            <a:ext cx="4860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4000" b="1" i="1" dirty="0">
                <a:solidFill>
                  <a:schemeClr val="dk1"/>
                </a:solidFill>
                <a:latin typeface="Times New Roman"/>
                <a:ea typeface="Times New Roman"/>
                <a:cs typeface="Times New Roman"/>
                <a:sym typeface="Times New Roman"/>
              </a:rPr>
              <a:t>Población y muestra </a:t>
            </a:r>
            <a:endParaRPr sz="4000" i="1" dirty="0">
              <a:solidFill>
                <a:schemeClr val="dk1"/>
              </a:solidFill>
              <a:latin typeface="Times New Roman"/>
              <a:ea typeface="Times New Roman"/>
              <a:cs typeface="Times New Roman"/>
              <a:sym typeface="Times New Roman"/>
            </a:endParaRPr>
          </a:p>
        </p:txBody>
      </p:sp>
      <p:pic>
        <p:nvPicPr>
          <p:cNvPr id="6146" name="Picture 2" descr="Despacho de diseño - Mind42: Free online mind mapping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691" y="1387286"/>
            <a:ext cx="3198108" cy="1935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Puede ser una imagen de una o varias personas, personas de pie, hierba y texto que dice &quot;CR10 ESCUELA DE FÚTBOL FORMATIVA CONOCOTO +++ 一 HORARIOS ++++ +PROF. CRISTIAM RAMIREZ 0984 195 922&quot;"/>
          <p:cNvPicPr>
            <a:picLocks noChangeAspect="1" noChangeArrowheads="1"/>
          </p:cNvPicPr>
          <p:nvPr/>
        </p:nvPicPr>
        <p:blipFill rotWithShape="1">
          <a:blip r:embed="rId4">
            <a:extLst>
              <a:ext uri="{28A0092B-C50C-407E-A947-70E740481C1C}">
                <a14:useLocalDpi xmlns:a14="http://schemas.microsoft.com/office/drawing/2010/main" val="0"/>
              </a:ext>
            </a:extLst>
          </a:blip>
          <a:srcRect l="14181" t="33269" r="14850" b="36612"/>
          <a:stretch/>
        </p:blipFill>
        <p:spPr bwMode="auto">
          <a:xfrm>
            <a:off x="822249" y="3698181"/>
            <a:ext cx="3211132" cy="1928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p:cTn id="7" dur="1000" fill="hold"/>
                                        <p:tgtEl>
                                          <p:spTgt spid="291"/>
                                        </p:tgtEl>
                                        <p:attrNameLst>
                                          <p:attrName>ppt_w</p:attrName>
                                        </p:attrNameLst>
                                      </p:cBhvr>
                                      <p:tavLst>
                                        <p:tav tm="0">
                                          <p:val>
                                            <p:fltVal val="0"/>
                                          </p:val>
                                        </p:tav>
                                        <p:tav tm="100000">
                                          <p:val>
                                            <p:strVal val="#ppt_w"/>
                                          </p:val>
                                        </p:tav>
                                      </p:tavLst>
                                    </p:anim>
                                    <p:anim calcmode="lin" valueType="num">
                                      <p:cBhvr>
                                        <p:cTn id="8" dur="1000" fill="hold"/>
                                        <p:tgtEl>
                                          <p:spTgt spid="291"/>
                                        </p:tgtEl>
                                        <p:attrNameLst>
                                          <p:attrName>ppt_h</p:attrName>
                                        </p:attrNameLst>
                                      </p:cBhvr>
                                      <p:tavLst>
                                        <p:tav tm="0">
                                          <p:val>
                                            <p:fltVal val="0"/>
                                          </p:val>
                                        </p:tav>
                                        <p:tav tm="100000">
                                          <p:val>
                                            <p:strVal val="#ppt_h"/>
                                          </p:val>
                                        </p:tav>
                                      </p:tavLst>
                                    </p:anim>
                                    <p:anim calcmode="lin" valueType="num">
                                      <p:cBhvr>
                                        <p:cTn id="9" dur="1000" fill="hold"/>
                                        <p:tgtEl>
                                          <p:spTgt spid="291"/>
                                        </p:tgtEl>
                                        <p:attrNameLst>
                                          <p:attrName>style.rotation</p:attrName>
                                        </p:attrNameLst>
                                      </p:cBhvr>
                                      <p:tavLst>
                                        <p:tav tm="0">
                                          <p:val>
                                            <p:fltVal val="90"/>
                                          </p:val>
                                        </p:tav>
                                        <p:tav tm="100000">
                                          <p:val>
                                            <p:fltVal val="0"/>
                                          </p:val>
                                        </p:tav>
                                      </p:tavLst>
                                    </p:anim>
                                    <p:animEffect transition="in" filter="fade">
                                      <p:cBhvr>
                                        <p:cTn id="10" dur="1000"/>
                                        <p:tgtEl>
                                          <p:spTgt spid="291"/>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86"/>
                                        </p:tgtEl>
                                        <p:attrNameLst>
                                          <p:attrName>r</p:attrName>
                                        </p:attrNameLst>
                                      </p:cBhvr>
                                    </p:animRot>
                                    <p:animRot by="-240000">
                                      <p:cBhvr>
                                        <p:cTn id="15" dur="200" fill="hold">
                                          <p:stCondLst>
                                            <p:cond delay="200"/>
                                          </p:stCondLst>
                                        </p:cTn>
                                        <p:tgtEl>
                                          <p:spTgt spid="286"/>
                                        </p:tgtEl>
                                        <p:attrNameLst>
                                          <p:attrName>r</p:attrName>
                                        </p:attrNameLst>
                                      </p:cBhvr>
                                    </p:animRot>
                                    <p:animRot by="240000">
                                      <p:cBhvr>
                                        <p:cTn id="16" dur="200" fill="hold">
                                          <p:stCondLst>
                                            <p:cond delay="400"/>
                                          </p:stCondLst>
                                        </p:cTn>
                                        <p:tgtEl>
                                          <p:spTgt spid="286"/>
                                        </p:tgtEl>
                                        <p:attrNameLst>
                                          <p:attrName>r</p:attrName>
                                        </p:attrNameLst>
                                      </p:cBhvr>
                                    </p:animRot>
                                    <p:animRot by="-240000">
                                      <p:cBhvr>
                                        <p:cTn id="17" dur="200" fill="hold">
                                          <p:stCondLst>
                                            <p:cond delay="600"/>
                                          </p:stCondLst>
                                        </p:cTn>
                                        <p:tgtEl>
                                          <p:spTgt spid="286"/>
                                        </p:tgtEl>
                                        <p:attrNameLst>
                                          <p:attrName>r</p:attrName>
                                        </p:attrNameLst>
                                      </p:cBhvr>
                                    </p:animRot>
                                    <p:animRot by="120000">
                                      <p:cBhvr>
                                        <p:cTn id="18" dur="200" fill="hold">
                                          <p:stCondLst>
                                            <p:cond delay="800"/>
                                          </p:stCondLst>
                                        </p:cTn>
                                        <p:tgtEl>
                                          <p:spTgt spid="28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30"/>
          <p:cNvGrpSpPr/>
          <p:nvPr/>
        </p:nvGrpSpPr>
        <p:grpSpPr>
          <a:xfrm>
            <a:off x="97975" y="1484707"/>
            <a:ext cx="9066647" cy="5070103"/>
            <a:chOff x="-153552" y="936109"/>
            <a:chExt cx="9066647" cy="4031250"/>
          </a:xfrm>
        </p:grpSpPr>
        <p:sp>
          <p:nvSpPr>
            <p:cNvPr id="298" name="Google Shape;298;p30"/>
            <p:cNvSpPr/>
            <p:nvPr/>
          </p:nvSpPr>
          <p:spPr>
            <a:xfrm rot="5400000">
              <a:off x="386898" y="1723122"/>
              <a:ext cx="1628100" cy="2709000"/>
            </a:xfrm>
            <a:prstGeom prst="corner">
              <a:avLst>
                <a:gd name="adj1" fmla="val 16120"/>
                <a:gd name="adj2" fmla="val 1611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86410" y="2823559"/>
              <a:ext cx="2622300" cy="214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txBox="1"/>
            <p:nvPr/>
          </p:nvSpPr>
          <p:spPr>
            <a:xfrm>
              <a:off x="86410" y="2823559"/>
              <a:ext cx="2622300" cy="21438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None/>
              </a:pPr>
              <a:r>
                <a:rPr lang="es-EC" sz="2000" b="1">
                  <a:solidFill>
                    <a:schemeClr val="dk1"/>
                  </a:solidFill>
                  <a:latin typeface="Century Schoolbook"/>
                  <a:ea typeface="Century Schoolbook"/>
                  <a:cs typeface="Century Schoolbook"/>
                  <a:sym typeface="Century Schoolbook"/>
                </a:rPr>
                <a:t> Batería de test</a:t>
              </a:r>
              <a:endParaRPr sz="2000" b="1">
                <a:solidFill>
                  <a:schemeClr val="dk1"/>
                </a:solidFill>
                <a:latin typeface="Century Schoolbook"/>
                <a:ea typeface="Century Schoolbook"/>
                <a:cs typeface="Century Schoolbook"/>
                <a:sym typeface="Century Schoolbook"/>
              </a:endParaRPr>
            </a:p>
            <a:p>
              <a:pPr marL="0" marR="0" lvl="0" indent="0" algn="l" rtl="0">
                <a:lnSpc>
                  <a:spcPct val="90000"/>
                </a:lnSpc>
                <a:spcBef>
                  <a:spcPts val="0"/>
                </a:spcBef>
                <a:spcAft>
                  <a:spcPts val="0"/>
                </a:spcAft>
                <a:buNone/>
              </a:pPr>
              <a:endParaRPr sz="2000" b="1">
                <a:solidFill>
                  <a:schemeClr val="dk1"/>
                </a:solidFill>
                <a:latin typeface="Century Schoolbook"/>
                <a:ea typeface="Century Schoolbook"/>
                <a:cs typeface="Century Schoolbook"/>
                <a:sym typeface="Century Schoolbook"/>
              </a:endParaRPr>
            </a:p>
          </p:txBody>
        </p:sp>
        <p:sp>
          <p:nvSpPr>
            <p:cNvPr id="301" name="Google Shape;301;p30"/>
            <p:cNvSpPr/>
            <p:nvPr/>
          </p:nvSpPr>
          <p:spPr>
            <a:xfrm>
              <a:off x="2166331" y="1703597"/>
              <a:ext cx="461400" cy="461400"/>
            </a:xfrm>
            <a:prstGeom prst="triangle">
              <a:avLst>
                <a:gd name="adj" fmla="val 10000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rot="5400000">
              <a:off x="3348802" y="963056"/>
              <a:ext cx="1628100" cy="2709000"/>
            </a:xfrm>
            <a:prstGeom prst="corner">
              <a:avLst>
                <a:gd name="adj1" fmla="val 16120"/>
                <a:gd name="adj2" fmla="val 1611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3096343" y="1800206"/>
              <a:ext cx="3345900" cy="24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txBox="1"/>
            <p:nvPr/>
          </p:nvSpPr>
          <p:spPr>
            <a:xfrm>
              <a:off x="3096355" y="1800195"/>
              <a:ext cx="2924700" cy="2464800"/>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None/>
              </a:pPr>
              <a:r>
                <a:rPr lang="es-EC" sz="1800">
                  <a:solidFill>
                    <a:schemeClr val="dk1"/>
                  </a:solidFill>
                  <a:latin typeface="Calibri"/>
                  <a:ea typeface="Calibri"/>
                  <a:cs typeface="Calibri"/>
                  <a:sym typeface="Calibri"/>
                </a:rPr>
                <a:t>Valoración de la Cualificación Técnico-táctica de los Futbolistas cuyo autor es Roberto Montes: los fundamentos: conducción, pase, control y dominio y remate</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1100">
                <a:solidFill>
                  <a:schemeClr val="dk1"/>
                </a:solidFill>
                <a:latin typeface="Calibri"/>
                <a:ea typeface="Calibri"/>
                <a:cs typeface="Calibri"/>
                <a:sym typeface="Calibri"/>
              </a:endParaRPr>
            </a:p>
          </p:txBody>
        </p:sp>
        <p:sp>
          <p:nvSpPr>
            <p:cNvPr id="305" name="Google Shape;305;p30"/>
            <p:cNvSpPr/>
            <p:nvPr/>
          </p:nvSpPr>
          <p:spPr>
            <a:xfrm>
              <a:off x="5046217" y="983188"/>
              <a:ext cx="461400" cy="461400"/>
            </a:xfrm>
            <a:prstGeom prst="triangle">
              <a:avLst>
                <a:gd name="adj" fmla="val 10000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rot="5400000">
              <a:off x="6744545" y="395659"/>
              <a:ext cx="1628100" cy="2709000"/>
            </a:xfrm>
            <a:prstGeom prst="corner">
              <a:avLst>
                <a:gd name="adj1" fmla="val 16120"/>
                <a:gd name="adj2" fmla="val 1611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6440329" y="1303645"/>
              <a:ext cx="2445600" cy="161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txBox="1"/>
            <p:nvPr/>
          </p:nvSpPr>
          <p:spPr>
            <a:xfrm>
              <a:off x="6561955" y="1349741"/>
              <a:ext cx="2302500" cy="1612800"/>
            </a:xfrm>
            <a:prstGeom prst="rect">
              <a:avLst/>
            </a:prstGeom>
            <a:noFill/>
            <a:ln>
              <a:noFill/>
            </a:ln>
          </p:spPr>
          <p:txBody>
            <a:bodyPr spcFirstLastPara="1" wrap="square" lIns="76200" tIns="76200" rIns="76200" bIns="76200" anchor="t" anchorCtr="0">
              <a:noAutofit/>
            </a:bodyPr>
            <a:lstStyle/>
            <a:p>
              <a:pPr marL="0" marR="0" lvl="0" indent="0" algn="just" rtl="0">
                <a:lnSpc>
                  <a:spcPct val="90000"/>
                </a:lnSpc>
                <a:spcBef>
                  <a:spcPts val="0"/>
                </a:spcBef>
                <a:spcAft>
                  <a:spcPts val="0"/>
                </a:spcAft>
                <a:buNone/>
              </a:pPr>
              <a:r>
                <a:rPr lang="es-EC" sz="1800">
                  <a:solidFill>
                    <a:schemeClr val="dk1"/>
                  </a:solidFill>
                  <a:latin typeface="Calibri"/>
                  <a:ea typeface="Calibri"/>
                  <a:cs typeface="Calibri"/>
                  <a:sym typeface="Calibri"/>
                </a:rPr>
                <a:t>el fundamento técnico del cabeceo se tomó como Batería de test de control de balón cuyo autor es Jorge Sánche</a:t>
              </a:r>
              <a:r>
                <a:rPr lang="es-EC" sz="1100">
                  <a:solidFill>
                    <a:schemeClr val="dk1"/>
                  </a:solidFill>
                  <a:latin typeface="Calibri"/>
                  <a:ea typeface="Calibri"/>
                  <a:cs typeface="Calibri"/>
                  <a:sym typeface="Calibri"/>
                </a:rPr>
                <a:t>z </a:t>
              </a:r>
              <a:r>
                <a:rPr lang="es-EC" sz="2800" b="1">
                  <a:solidFill>
                    <a:schemeClr val="dk1"/>
                  </a:solidFill>
                  <a:latin typeface="Times New Roman"/>
                  <a:ea typeface="Times New Roman"/>
                  <a:cs typeface="Times New Roman"/>
                  <a:sym typeface="Times New Roman"/>
                </a:rPr>
                <a:t> </a:t>
              </a:r>
              <a:endParaRPr sz="2800" b="1">
                <a:solidFill>
                  <a:schemeClr val="dk1"/>
                </a:solidFill>
                <a:latin typeface="Times New Roman"/>
                <a:ea typeface="Times New Roman"/>
                <a:cs typeface="Times New Roman"/>
                <a:sym typeface="Times New Roman"/>
              </a:endParaRPr>
            </a:p>
          </p:txBody>
        </p:sp>
      </p:grpSp>
      <p:sp>
        <p:nvSpPr>
          <p:cNvPr id="309" name="Google Shape;309;p30"/>
          <p:cNvSpPr txBox="1"/>
          <p:nvPr/>
        </p:nvSpPr>
        <p:spPr>
          <a:xfrm>
            <a:off x="1124738" y="344423"/>
            <a:ext cx="6965400" cy="1169521"/>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600"/>
              </a:spcBef>
              <a:spcAft>
                <a:spcPts val="600"/>
              </a:spcAft>
              <a:buNone/>
            </a:pPr>
            <a:r>
              <a:rPr lang="es-EC" sz="3600" b="1" i="1" dirty="0">
                <a:solidFill>
                  <a:schemeClr val="dk1"/>
                </a:solidFill>
                <a:latin typeface="Times New Roman" panose="02020603050405020304" pitchFamily="18" charset="0"/>
                <a:ea typeface="Calibri"/>
                <a:cs typeface="Times New Roman" panose="02020603050405020304" pitchFamily="18" charset="0"/>
                <a:sym typeface="Calibri"/>
              </a:rPr>
              <a:t>Instrumentos de la investigación</a:t>
            </a:r>
            <a:endParaRPr sz="3600" b="1" i="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10" name="Google Shape;310;p30" descr="Principios de Investigación Cuantitativa – Metodología de la Investigación"/>
          <p:cNvPicPr preferRelativeResize="0"/>
          <p:nvPr/>
        </p:nvPicPr>
        <p:blipFill rotWithShape="1">
          <a:blip r:embed="rId3">
            <a:alphaModFix/>
          </a:blip>
          <a:srcRect/>
          <a:stretch/>
        </p:blipFill>
        <p:spPr>
          <a:xfrm>
            <a:off x="1124738" y="4577974"/>
            <a:ext cx="2793626" cy="2186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97"/>
                                        </p:tgtEl>
                                        <p:attrNameLst>
                                          <p:attrName>style.visibility</p:attrName>
                                        </p:attrNameLst>
                                      </p:cBhvr>
                                      <p:to>
                                        <p:strVal val="visible"/>
                                      </p:to>
                                    </p:set>
                                    <p:anim calcmode="lin" valueType="num">
                                      <p:cBhvr additive="base">
                                        <p:cTn id="11" dur="500" fill="hold"/>
                                        <p:tgtEl>
                                          <p:spTgt spid="297"/>
                                        </p:tgtEl>
                                        <p:attrNameLst>
                                          <p:attrName>ppt_x</p:attrName>
                                        </p:attrNameLst>
                                      </p:cBhvr>
                                      <p:tavLst>
                                        <p:tav tm="0">
                                          <p:val>
                                            <p:strVal val="0-#ppt_w/2"/>
                                          </p:val>
                                        </p:tav>
                                        <p:tav tm="100000">
                                          <p:val>
                                            <p:strVal val="#ppt_x"/>
                                          </p:val>
                                        </p:tav>
                                      </p:tavLst>
                                    </p:anim>
                                    <p:anim calcmode="lin" valueType="num">
                                      <p:cBhvr additive="base">
                                        <p:cTn id="12" dur="500" fill="hold"/>
                                        <p:tgtEl>
                                          <p:spTgt spid="29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0"/>
                                        </p:tgtEl>
                                        <p:attrNameLst>
                                          <p:attrName>style.visibility</p:attrName>
                                        </p:attrNameLst>
                                      </p:cBhvr>
                                      <p:to>
                                        <p:strVal val="visible"/>
                                      </p:to>
                                    </p:set>
                                    <p:animEffect transition="in" filter="fade">
                                      <p:cBhvr>
                                        <p:cTn id="17" dur="1000"/>
                                        <p:tgtEl>
                                          <p:spTgt spid="310"/>
                                        </p:tgtEl>
                                      </p:cBhvr>
                                    </p:animEffect>
                                    <p:anim calcmode="lin" valueType="num">
                                      <p:cBhvr>
                                        <p:cTn id="18" dur="1000" fill="hold"/>
                                        <p:tgtEl>
                                          <p:spTgt spid="310"/>
                                        </p:tgtEl>
                                        <p:attrNameLst>
                                          <p:attrName>ppt_x</p:attrName>
                                        </p:attrNameLst>
                                      </p:cBhvr>
                                      <p:tavLst>
                                        <p:tav tm="0">
                                          <p:val>
                                            <p:strVal val="#ppt_x"/>
                                          </p:val>
                                        </p:tav>
                                        <p:tav tm="100000">
                                          <p:val>
                                            <p:strVal val="#ppt_x"/>
                                          </p:val>
                                        </p:tav>
                                      </p:tavLst>
                                    </p:anim>
                                    <p:anim calcmode="lin" valueType="num">
                                      <p:cBhvr>
                                        <p:cTn id="19" dur="1000" fill="hold"/>
                                        <p:tgtEl>
                                          <p:spTgt spid="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7996" y="1653436"/>
            <a:ext cx="4176566" cy="452431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cs typeface="Times New Roman" panose="02020603050405020304" pitchFamily="18" charset="0"/>
              </a:rPr>
              <a:t>Investigación que </a:t>
            </a:r>
            <a:r>
              <a:rPr lang="es-EC" sz="2400" dirty="0">
                <a:solidFill>
                  <a:schemeClr val="bg1"/>
                </a:solidFill>
                <a:latin typeface="Times New Roman" panose="02020603050405020304" pitchFamily="18" charset="0"/>
                <a:cs typeface="Times New Roman" panose="02020603050405020304" pitchFamily="18" charset="0"/>
              </a:rPr>
              <a:t>se enfoca en la incidencia del proceso enseñanza-aprendizaje de los fundamentos técnicos del fútbol en los niños de 9 y 10 años de la escuela formativa CR10 de fútbol de Conocoto. Donde el objetivo de la investigación es establecer el adecuado proceso formativo de los fundamentos técnicos del fútbol en los niños de 10 años de </a:t>
            </a:r>
            <a:r>
              <a:rPr lang="es-EC" sz="2400" dirty="0" smtClean="0">
                <a:solidFill>
                  <a:schemeClr val="bg1"/>
                </a:solidFill>
                <a:latin typeface="Times New Roman" panose="02020603050405020304" pitchFamily="18" charset="0"/>
                <a:cs typeface="Times New Roman" panose="02020603050405020304" pitchFamily="18" charset="0"/>
              </a:rPr>
              <a:t>CR10.</a:t>
            </a:r>
            <a:endParaRPr lang="es-ES" sz="2000" dirty="0">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541320" y="752496"/>
            <a:ext cx="3569918" cy="646331"/>
          </a:xfrm>
          <a:prstGeom prst="rect">
            <a:avLst/>
          </a:prstGeom>
          <a:noFill/>
        </p:spPr>
        <p:txBody>
          <a:bodyPr wrap="square" rtlCol="0">
            <a:spAutoFit/>
          </a:bodyPr>
          <a:lstStyle/>
          <a:p>
            <a:r>
              <a:rPr lang="es-EC" sz="3600" dirty="0" smtClean="0">
                <a:solidFill>
                  <a:schemeClr val="bg1"/>
                </a:solidFill>
                <a:latin typeface="Times New Roman" panose="02020603050405020304" pitchFamily="18" charset="0"/>
                <a:cs typeface="Times New Roman" panose="02020603050405020304" pitchFamily="18" charset="0"/>
              </a:rPr>
              <a:t>Introducción</a:t>
            </a:r>
            <a:endParaRPr lang="es-ES" dirty="0">
              <a:latin typeface="Times New Roman" panose="02020603050405020304" pitchFamily="18" charset="0"/>
              <a:cs typeface="Times New Roman" panose="02020603050405020304" pitchFamily="18" charset="0"/>
            </a:endParaRPr>
          </a:p>
        </p:txBody>
      </p:sp>
      <p:pic>
        <p:nvPicPr>
          <p:cNvPr id="1026" name="Picture 2" descr="No hay ninguna descripción de la f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873" y="0"/>
            <a:ext cx="45791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1"/>
          <p:cNvSpPr txBox="1"/>
          <p:nvPr/>
        </p:nvSpPr>
        <p:spPr>
          <a:xfrm>
            <a:off x="1524696" y="185350"/>
            <a:ext cx="6378600" cy="569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3100" b="1" i="1" dirty="0">
                <a:solidFill>
                  <a:schemeClr val="dk1"/>
                </a:solidFill>
                <a:latin typeface="Times New Roman"/>
                <a:ea typeface="Times New Roman"/>
                <a:cs typeface="Times New Roman"/>
                <a:sym typeface="Times New Roman"/>
              </a:rPr>
              <a:t>Instrumento de investigación   </a:t>
            </a:r>
            <a:endParaRPr sz="3100" i="1" dirty="0">
              <a:solidFill>
                <a:schemeClr val="dk1"/>
              </a:solidFill>
              <a:latin typeface="Times New Roman"/>
              <a:ea typeface="Times New Roman"/>
              <a:cs typeface="Times New Roman"/>
              <a:sym typeface="Times New Roman"/>
            </a:endParaRPr>
          </a:p>
        </p:txBody>
      </p:sp>
      <p:sp>
        <p:nvSpPr>
          <p:cNvPr id="317" name="Google Shape;317;p31"/>
          <p:cNvSpPr txBox="1"/>
          <p:nvPr/>
        </p:nvSpPr>
        <p:spPr>
          <a:xfrm>
            <a:off x="152400" y="470050"/>
            <a:ext cx="4956900" cy="77967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400"/>
              </a:spcBef>
              <a:spcAft>
                <a:spcPts val="400"/>
              </a:spcAft>
              <a:buNone/>
            </a:pPr>
            <a:r>
              <a:rPr lang="es-EC" sz="1600" i="1" dirty="0">
                <a:solidFill>
                  <a:schemeClr val="dk1"/>
                </a:solidFill>
                <a:latin typeface="Times New Roman" panose="02020603050405020304" pitchFamily="18" charset="0"/>
                <a:ea typeface="Calibri"/>
                <a:cs typeface="Times New Roman" panose="02020603050405020304" pitchFamily="18" charset="0"/>
                <a:sym typeface="Calibri"/>
              </a:rPr>
              <a:t>Ficha de observación del proceso enseñanza-aprendizaje</a:t>
            </a:r>
            <a:endParaRPr sz="1600" i="1" dirty="0">
              <a:solidFill>
                <a:schemeClr val="dk1"/>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2" name="1 Tabla"/>
          <p:cNvGraphicFramePr>
            <a:graphicFrameLocks noGrp="1"/>
          </p:cNvGraphicFramePr>
          <p:nvPr>
            <p:extLst>
              <p:ext uri="{D42A27DB-BD31-4B8C-83A1-F6EECF244321}">
                <p14:modId xmlns:p14="http://schemas.microsoft.com/office/powerpoint/2010/main" val="1591814483"/>
              </p:ext>
            </p:extLst>
          </p:nvPr>
        </p:nvGraphicFramePr>
        <p:xfrm>
          <a:off x="152399" y="1215027"/>
          <a:ext cx="8991599" cy="5360685"/>
        </p:xfrm>
        <a:graphic>
          <a:graphicData uri="http://schemas.openxmlformats.org/drawingml/2006/table">
            <a:tbl>
              <a:tblPr firstRow="1" firstCol="1" bandRow="1">
                <a:tableStyleId>{5C22544A-7EE6-4342-B048-85BDC9FD1C3A}</a:tableStyleId>
              </a:tblPr>
              <a:tblGrid>
                <a:gridCol w="1059467"/>
                <a:gridCol w="1059467"/>
                <a:gridCol w="1059467"/>
                <a:gridCol w="1059467"/>
                <a:gridCol w="1119080"/>
                <a:gridCol w="936110"/>
                <a:gridCol w="594364"/>
                <a:gridCol w="783828"/>
                <a:gridCol w="783828"/>
                <a:gridCol w="536521"/>
              </a:tblGrid>
              <a:tr h="193756">
                <a:tc gridSpan="10">
                  <a:txBody>
                    <a:bodyPr/>
                    <a:lstStyle/>
                    <a:p>
                      <a:pPr algn="ctr">
                        <a:lnSpc>
                          <a:spcPct val="107000"/>
                        </a:lnSpc>
                        <a:spcAft>
                          <a:spcPts val="0"/>
                        </a:spcAft>
                      </a:pPr>
                      <a:r>
                        <a:rPr lang="es-EC" sz="900" dirty="0">
                          <a:solidFill>
                            <a:schemeClr val="tx1"/>
                          </a:solidFill>
                          <a:effectLst/>
                        </a:rPr>
                        <a:t>FICHA DE OBSERVACIÓN </a:t>
                      </a:r>
                      <a:endParaRPr lang="es-ES" sz="900" dirty="0">
                        <a:solidFill>
                          <a:schemeClr val="tx1"/>
                        </a:solidFill>
                        <a:effectLst/>
                        <a:latin typeface="Calibri"/>
                        <a:ea typeface="Calibri"/>
                        <a:cs typeface="Times New Roman"/>
                      </a:endParaRPr>
                    </a:p>
                  </a:txBody>
                  <a:tcPr marL="54410" marR="5441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033">
                <a:tc gridSpan="5">
                  <a:txBody>
                    <a:bodyPr/>
                    <a:lstStyle/>
                    <a:p>
                      <a:pPr algn="ctr">
                        <a:lnSpc>
                          <a:spcPct val="107000"/>
                        </a:lnSpc>
                        <a:spcAft>
                          <a:spcPts val="0"/>
                        </a:spcAft>
                      </a:pPr>
                      <a:r>
                        <a:rPr lang="es-EC" sz="900">
                          <a:solidFill>
                            <a:schemeClr val="tx1"/>
                          </a:solidFill>
                          <a:effectLst/>
                        </a:rPr>
                        <a:t>EVALUACIÓN</a:t>
                      </a:r>
                      <a:endParaRPr lang="es-ES" sz="900">
                        <a:solidFill>
                          <a:schemeClr val="tx1"/>
                        </a:solidFill>
                        <a:effectLst/>
                        <a:latin typeface="Calibri"/>
                        <a:ea typeface="Calibri"/>
                        <a:cs typeface="Times New Roman"/>
                      </a:endParaRPr>
                    </a:p>
                  </a:txBody>
                  <a:tcPr marL="54410" marR="5441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ctr">
                        <a:lnSpc>
                          <a:spcPct val="107000"/>
                        </a:lnSpc>
                        <a:spcAft>
                          <a:spcPts val="0"/>
                        </a:spcAft>
                      </a:pPr>
                      <a:r>
                        <a:rPr lang="es-EC" sz="900">
                          <a:solidFill>
                            <a:schemeClr val="tx1"/>
                          </a:solidFill>
                          <a:effectLst/>
                        </a:rPr>
                        <a:t>ESCALA DE VALORACIÓN</a:t>
                      </a:r>
                      <a:endParaRPr lang="es-ES" sz="900">
                        <a:solidFill>
                          <a:schemeClr val="tx1"/>
                        </a:solidFill>
                        <a:effectLst/>
                        <a:latin typeface="Calibri"/>
                        <a:ea typeface="Calibri"/>
                        <a:cs typeface="Times New Roman"/>
                      </a:endParaRPr>
                    </a:p>
                  </a:txBody>
                  <a:tcPr marL="54410" marR="5441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09395">
                <a:tc>
                  <a:txBody>
                    <a:bodyPr/>
                    <a:lstStyle/>
                    <a:p>
                      <a:pPr>
                        <a:lnSpc>
                          <a:spcPct val="107000"/>
                        </a:lnSpc>
                        <a:spcAft>
                          <a:spcPts val="0"/>
                        </a:spcAft>
                      </a:pPr>
                      <a:r>
                        <a:rPr lang="es-EC" sz="900">
                          <a:solidFill>
                            <a:schemeClr val="tx1"/>
                          </a:solidFill>
                          <a:effectLst/>
                        </a:rPr>
                        <a:t>VARIABLE</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DIMENSIONES</a:t>
                      </a:r>
                      <a:endParaRPr lang="es-ES" sz="900">
                        <a:solidFill>
                          <a:schemeClr val="tx1"/>
                        </a:solidFill>
                        <a:effectLst/>
                        <a:latin typeface="Calibri"/>
                        <a:ea typeface="Calibri"/>
                        <a:cs typeface="Times New Roman"/>
                      </a:endParaRPr>
                    </a:p>
                  </a:txBody>
                  <a:tcPr marL="54410" marR="54410" marT="0" marB="0"/>
                </a:tc>
                <a:tc>
                  <a:txBody>
                    <a:bodyPr/>
                    <a:lstStyle/>
                    <a:p>
                      <a:pPr>
                        <a:lnSpc>
                          <a:spcPct val="107000"/>
                        </a:lnSpc>
                        <a:spcAft>
                          <a:spcPts val="0"/>
                        </a:spcAft>
                      </a:pPr>
                      <a:r>
                        <a:rPr lang="es-EC" sz="900" dirty="0">
                          <a:solidFill>
                            <a:schemeClr val="tx1"/>
                          </a:solidFill>
                          <a:effectLst/>
                        </a:rPr>
                        <a:t>RECURSOS</a:t>
                      </a:r>
                      <a:endParaRPr lang="es-ES" sz="900" dirty="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INDICADORES </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INSTRUMENTO DE EVALUACIÓN</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EXCELENTE </a:t>
                      </a:r>
                      <a:endParaRPr lang="es-ES" sz="900">
                        <a:solidFill>
                          <a:schemeClr val="tx1"/>
                        </a:solidFill>
                        <a:effectLst/>
                      </a:endParaRPr>
                    </a:p>
                    <a:p>
                      <a:pPr algn="ctr">
                        <a:lnSpc>
                          <a:spcPct val="107000"/>
                        </a:lnSpc>
                        <a:spcAft>
                          <a:spcPts val="0"/>
                        </a:spcAft>
                      </a:pPr>
                      <a:r>
                        <a:rPr lang="es-EC" sz="900">
                          <a:solidFill>
                            <a:schemeClr val="tx1"/>
                          </a:solidFill>
                          <a:effectLst/>
                        </a:rPr>
                        <a:t>5</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MUY BUENO </a:t>
                      </a:r>
                      <a:endParaRPr lang="es-ES" sz="900">
                        <a:solidFill>
                          <a:schemeClr val="tx1"/>
                        </a:solidFill>
                        <a:effectLst/>
                      </a:endParaRPr>
                    </a:p>
                    <a:p>
                      <a:pPr algn="ctr">
                        <a:lnSpc>
                          <a:spcPct val="107000"/>
                        </a:lnSpc>
                        <a:spcAft>
                          <a:spcPts val="0"/>
                        </a:spcAft>
                      </a:pPr>
                      <a:r>
                        <a:rPr lang="es-EC" sz="900">
                          <a:solidFill>
                            <a:schemeClr val="tx1"/>
                          </a:solidFill>
                          <a:effectLst/>
                        </a:rPr>
                        <a:t>4</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dirty="0">
                          <a:solidFill>
                            <a:schemeClr val="tx1"/>
                          </a:solidFill>
                          <a:effectLst/>
                        </a:rPr>
                        <a:t> </a:t>
                      </a:r>
                      <a:endParaRPr lang="es-ES" sz="900" dirty="0">
                        <a:solidFill>
                          <a:schemeClr val="tx1"/>
                        </a:solidFill>
                        <a:effectLst/>
                      </a:endParaRPr>
                    </a:p>
                    <a:p>
                      <a:pPr algn="ctr">
                        <a:lnSpc>
                          <a:spcPct val="107000"/>
                        </a:lnSpc>
                        <a:spcAft>
                          <a:spcPts val="0"/>
                        </a:spcAft>
                      </a:pPr>
                      <a:r>
                        <a:rPr lang="es-EC" sz="900" dirty="0">
                          <a:solidFill>
                            <a:schemeClr val="tx1"/>
                          </a:solidFill>
                          <a:effectLst/>
                        </a:rPr>
                        <a:t>BUENO</a:t>
                      </a:r>
                      <a:endParaRPr lang="es-ES" sz="900" dirty="0">
                        <a:solidFill>
                          <a:schemeClr val="tx1"/>
                        </a:solidFill>
                        <a:effectLst/>
                      </a:endParaRPr>
                    </a:p>
                    <a:p>
                      <a:pPr algn="ctr">
                        <a:lnSpc>
                          <a:spcPct val="107000"/>
                        </a:lnSpc>
                        <a:spcAft>
                          <a:spcPts val="0"/>
                        </a:spcAft>
                      </a:pPr>
                      <a:r>
                        <a:rPr lang="es-EC" sz="900" dirty="0">
                          <a:solidFill>
                            <a:schemeClr val="tx1"/>
                          </a:solidFill>
                          <a:effectLst/>
                        </a:rPr>
                        <a:t> 3</a:t>
                      </a:r>
                      <a:endParaRPr lang="es-ES" sz="900" dirty="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REGULAR</a:t>
                      </a:r>
                      <a:endParaRPr lang="es-ES" sz="900">
                        <a:solidFill>
                          <a:schemeClr val="tx1"/>
                        </a:solidFill>
                        <a:effectLst/>
                      </a:endParaRPr>
                    </a:p>
                    <a:p>
                      <a:pPr algn="ctr">
                        <a:lnSpc>
                          <a:spcPct val="107000"/>
                        </a:lnSpc>
                        <a:spcAft>
                          <a:spcPts val="0"/>
                        </a:spcAft>
                      </a:pPr>
                      <a:r>
                        <a:rPr lang="es-EC" sz="900">
                          <a:solidFill>
                            <a:schemeClr val="tx1"/>
                          </a:solidFill>
                          <a:effectLst/>
                        </a:rPr>
                        <a:t> 2 </a:t>
                      </a:r>
                      <a:endParaRPr lang="es-ES" sz="900">
                        <a:solidFill>
                          <a:schemeClr val="tx1"/>
                        </a:solidFill>
                        <a:effectLst/>
                        <a:latin typeface="Calibri"/>
                        <a:ea typeface="Calibri"/>
                        <a:cs typeface="Times New Roman"/>
                      </a:endParaRPr>
                    </a:p>
                  </a:txBody>
                  <a:tcPr marL="54410" marR="54410" marT="0" marB="0"/>
                </a:tc>
                <a:tc>
                  <a:txBody>
                    <a:bodyPr/>
                    <a:lstStyle/>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MALO</a:t>
                      </a:r>
                      <a:endParaRPr lang="es-ES" sz="900">
                        <a:solidFill>
                          <a:schemeClr val="tx1"/>
                        </a:solidFill>
                        <a:effectLst/>
                      </a:endParaRPr>
                    </a:p>
                    <a:p>
                      <a:pPr algn="ctr">
                        <a:lnSpc>
                          <a:spcPct val="107000"/>
                        </a:lnSpc>
                        <a:spcAft>
                          <a:spcPts val="0"/>
                        </a:spcAft>
                      </a:pPr>
                      <a:r>
                        <a:rPr lang="es-EC" sz="900">
                          <a:solidFill>
                            <a:schemeClr val="tx1"/>
                          </a:solidFill>
                          <a:effectLst/>
                        </a:rPr>
                        <a:t>1</a:t>
                      </a:r>
                      <a:endParaRPr lang="es-ES" sz="900">
                        <a:solidFill>
                          <a:schemeClr val="tx1"/>
                        </a:solidFill>
                        <a:effectLst/>
                        <a:latin typeface="Calibri"/>
                        <a:ea typeface="Calibri"/>
                        <a:cs typeface="Times New Roman"/>
                      </a:endParaRPr>
                    </a:p>
                  </a:txBody>
                  <a:tcPr marL="54410" marR="54410" marT="0" marB="0"/>
                </a:tc>
              </a:tr>
              <a:tr h="1248615">
                <a:tc rowSpan="4">
                  <a:txBody>
                    <a:bodyPr/>
                    <a:lstStyle/>
                    <a:p>
                      <a:pPr marL="71755" marR="71755">
                        <a:lnSpc>
                          <a:spcPct val="107000"/>
                        </a:lnSpc>
                        <a:spcAft>
                          <a:spcPts val="0"/>
                        </a:spcAft>
                      </a:pPr>
                      <a:r>
                        <a:rPr lang="es-EC" sz="900">
                          <a:solidFill>
                            <a:schemeClr val="tx1"/>
                          </a:solidFill>
                          <a:effectLst/>
                        </a:rPr>
                        <a:t> </a:t>
                      </a:r>
                      <a:endParaRPr lang="es-ES" sz="900">
                        <a:solidFill>
                          <a:schemeClr val="tx1"/>
                        </a:solidFill>
                        <a:effectLst/>
                      </a:endParaRPr>
                    </a:p>
                    <a:p>
                      <a:pPr marL="71755" marR="71755">
                        <a:lnSpc>
                          <a:spcPct val="107000"/>
                        </a:lnSpc>
                        <a:spcAft>
                          <a:spcPts val="0"/>
                        </a:spcAft>
                      </a:pPr>
                      <a:r>
                        <a:rPr lang="es-EC" sz="900">
                          <a:solidFill>
                            <a:schemeClr val="tx1"/>
                          </a:solidFill>
                          <a:effectLst/>
                        </a:rPr>
                        <a:t> </a:t>
                      </a:r>
                      <a:endParaRPr lang="es-ES" sz="900">
                        <a:solidFill>
                          <a:schemeClr val="tx1"/>
                        </a:solidFill>
                        <a:effectLst/>
                      </a:endParaRPr>
                    </a:p>
                    <a:p>
                      <a:pPr marL="71755" marR="71755" algn="r">
                        <a:lnSpc>
                          <a:spcPct val="107000"/>
                        </a:lnSpc>
                        <a:spcAft>
                          <a:spcPts val="0"/>
                        </a:spcAft>
                      </a:pPr>
                      <a:r>
                        <a:rPr lang="es-EC" sz="900">
                          <a:solidFill>
                            <a:schemeClr val="tx1"/>
                          </a:solidFill>
                          <a:effectLst/>
                        </a:rPr>
                        <a:t>PROCESO ENSEÑANZA-APRENDIZAJE</a:t>
                      </a:r>
                      <a:endParaRPr lang="es-ES" sz="900">
                        <a:solidFill>
                          <a:schemeClr val="tx1"/>
                        </a:solidFill>
                        <a:effectLst/>
                        <a:latin typeface="Calibri"/>
                        <a:ea typeface="Calibri"/>
                        <a:cs typeface="Times New Roman"/>
                      </a:endParaRPr>
                    </a:p>
                  </a:txBody>
                  <a:tcPr marL="54410" marR="54410" marT="0" marB="0" vert="vert270"/>
                </a:tc>
                <a:tc rowSpan="2">
                  <a:txBody>
                    <a:bodyPr/>
                    <a:lstStyle/>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PEA</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endParaRPr>
                    </a:p>
                    <a:p>
                      <a:pPr>
                        <a:lnSpc>
                          <a:spcPct val="107000"/>
                        </a:lnSpc>
                        <a:spcAft>
                          <a:spcPts val="0"/>
                        </a:spcAft>
                      </a:pPr>
                      <a:r>
                        <a:rPr lang="es-EC" sz="900">
                          <a:solidFill>
                            <a:schemeClr val="tx1"/>
                          </a:solidFill>
                          <a:effectLst/>
                        </a:rPr>
                        <a:t>* Balones </a:t>
                      </a:r>
                      <a:endParaRPr lang="es-ES" sz="900">
                        <a:solidFill>
                          <a:schemeClr val="tx1"/>
                        </a:solidFill>
                        <a:effectLst/>
                      </a:endParaRPr>
                    </a:p>
                    <a:p>
                      <a:pPr>
                        <a:lnSpc>
                          <a:spcPct val="107000"/>
                        </a:lnSpc>
                        <a:spcAft>
                          <a:spcPts val="0"/>
                        </a:spcAft>
                      </a:pPr>
                      <a:r>
                        <a:rPr lang="es-EC" sz="900">
                          <a:solidFill>
                            <a:schemeClr val="tx1"/>
                          </a:solidFill>
                          <a:effectLst/>
                        </a:rPr>
                        <a:t>* Conos</a:t>
                      </a:r>
                      <a:endParaRPr lang="es-ES" sz="900">
                        <a:solidFill>
                          <a:schemeClr val="tx1"/>
                        </a:solidFill>
                        <a:effectLst/>
                      </a:endParaRPr>
                    </a:p>
                    <a:p>
                      <a:pPr>
                        <a:lnSpc>
                          <a:spcPct val="107000"/>
                        </a:lnSpc>
                        <a:spcAft>
                          <a:spcPts val="0"/>
                        </a:spcAft>
                      </a:pPr>
                      <a:r>
                        <a:rPr lang="es-EC" sz="900">
                          <a:solidFill>
                            <a:schemeClr val="tx1"/>
                          </a:solidFill>
                          <a:effectLst/>
                        </a:rPr>
                        <a:t>* Platillos </a:t>
                      </a:r>
                      <a:endParaRPr lang="es-ES" sz="900">
                        <a:solidFill>
                          <a:schemeClr val="tx1"/>
                        </a:solidFill>
                        <a:effectLst/>
                      </a:endParaRPr>
                    </a:p>
                    <a:p>
                      <a:pPr>
                        <a:lnSpc>
                          <a:spcPct val="107000"/>
                        </a:lnSpc>
                        <a:spcAft>
                          <a:spcPts val="0"/>
                        </a:spcAft>
                      </a:pPr>
                      <a:r>
                        <a:rPr lang="es-EC" sz="900">
                          <a:solidFill>
                            <a:schemeClr val="tx1"/>
                          </a:solidFill>
                          <a:effectLst/>
                        </a:rPr>
                        <a:t>* Pito </a:t>
                      </a:r>
                      <a:endParaRPr lang="es-ES" sz="900">
                        <a:solidFill>
                          <a:schemeClr val="tx1"/>
                        </a:solidFill>
                        <a:effectLst/>
                      </a:endParaRPr>
                    </a:p>
                    <a:p>
                      <a:pPr>
                        <a:lnSpc>
                          <a:spcPct val="107000"/>
                        </a:lnSpc>
                        <a:spcAft>
                          <a:spcPts val="0"/>
                        </a:spcAft>
                      </a:pPr>
                      <a:r>
                        <a:rPr lang="es-EC" sz="900">
                          <a:solidFill>
                            <a:schemeClr val="tx1"/>
                          </a:solidFill>
                          <a:effectLst/>
                        </a:rPr>
                        <a:t>* Cronómetro</a:t>
                      </a:r>
                      <a:endParaRPr lang="es-ES" sz="900">
                        <a:solidFill>
                          <a:schemeClr val="tx1"/>
                        </a:solidFill>
                        <a:effectLst/>
                      </a:endParaRPr>
                    </a:p>
                    <a:p>
                      <a:pPr>
                        <a:lnSpc>
                          <a:spcPct val="107000"/>
                        </a:lnSpc>
                        <a:spcAft>
                          <a:spcPts val="0"/>
                        </a:spcAft>
                      </a:pPr>
                      <a:r>
                        <a:rPr lang="es-EC" sz="900">
                          <a:solidFill>
                            <a:schemeClr val="tx1"/>
                          </a:solidFill>
                          <a:effectLst/>
                        </a:rPr>
                        <a:t>* Espacio apropiado </a:t>
                      </a:r>
                      <a:endParaRPr lang="es-ES" sz="900">
                        <a:solidFill>
                          <a:schemeClr val="tx1"/>
                        </a:solidFill>
                        <a:effectLst/>
                        <a:latin typeface="Calibri"/>
                        <a:ea typeface="Calibri"/>
                        <a:cs typeface="Times New Roman"/>
                      </a:endParaRPr>
                    </a:p>
                  </a:txBody>
                  <a:tcPr marL="54410" marR="54410" marT="0" marB="0"/>
                </a:tc>
                <a:tc>
                  <a:txBody>
                    <a:bodyPr/>
                    <a:lstStyle/>
                    <a:p>
                      <a:pPr>
                        <a:lnSpc>
                          <a:spcPct val="107000"/>
                        </a:lnSpc>
                        <a:spcAft>
                          <a:spcPts val="0"/>
                        </a:spcAft>
                      </a:pPr>
                      <a:r>
                        <a:rPr lang="es-ES_tradnl" sz="900">
                          <a:solidFill>
                            <a:schemeClr val="tx1"/>
                          </a:solidFill>
                          <a:effectLst/>
                        </a:rPr>
                        <a:t>¿Se desempeña el entrenador con las expectativas del niño?</a:t>
                      </a:r>
                      <a:endParaRPr lang="es-ES" sz="900">
                        <a:solidFill>
                          <a:schemeClr val="tx1"/>
                        </a:solidFill>
                        <a:effectLst/>
                        <a:latin typeface="Calibri"/>
                        <a:ea typeface="Calibri"/>
                        <a:cs typeface="Times New Roman"/>
                      </a:endParaRPr>
                    </a:p>
                  </a:txBody>
                  <a:tcPr marL="54410" marR="54410" marT="0" marB="0"/>
                </a:tc>
                <a:tc rowSpan="4">
                  <a:txBody>
                    <a:bodyPr/>
                    <a:lstStyle/>
                    <a:p>
                      <a:pPr marL="71755" marR="71755" algn="ctr">
                        <a:lnSpc>
                          <a:spcPct val="107000"/>
                        </a:lnSpc>
                        <a:spcAft>
                          <a:spcPts val="0"/>
                        </a:spcAft>
                      </a:pPr>
                      <a:r>
                        <a:rPr lang="es-EC" sz="900">
                          <a:solidFill>
                            <a:schemeClr val="tx1"/>
                          </a:solidFill>
                          <a:effectLst/>
                        </a:rPr>
                        <a:t> </a:t>
                      </a:r>
                      <a:endParaRPr lang="es-ES" sz="900">
                        <a:solidFill>
                          <a:schemeClr val="tx1"/>
                        </a:solidFill>
                        <a:effectLst/>
                      </a:endParaRPr>
                    </a:p>
                    <a:p>
                      <a:pPr marL="71755" marR="71755" algn="ctr">
                        <a:lnSpc>
                          <a:spcPct val="107000"/>
                        </a:lnSpc>
                        <a:spcAft>
                          <a:spcPts val="0"/>
                        </a:spcAft>
                      </a:pPr>
                      <a:r>
                        <a:rPr lang="es-EC" sz="900">
                          <a:solidFill>
                            <a:schemeClr val="tx1"/>
                          </a:solidFill>
                          <a:effectLst/>
                        </a:rPr>
                        <a:t> </a:t>
                      </a:r>
                      <a:endParaRPr lang="es-ES" sz="900">
                        <a:solidFill>
                          <a:schemeClr val="tx1"/>
                        </a:solidFill>
                        <a:effectLst/>
                      </a:endParaRPr>
                    </a:p>
                    <a:p>
                      <a:pPr marL="71755" marR="71755" algn="ctr">
                        <a:lnSpc>
                          <a:spcPct val="107000"/>
                        </a:lnSpc>
                        <a:spcAft>
                          <a:spcPts val="0"/>
                        </a:spcAft>
                      </a:pPr>
                      <a:r>
                        <a:rPr lang="es-EC" sz="900">
                          <a:solidFill>
                            <a:schemeClr val="tx1"/>
                          </a:solidFill>
                          <a:effectLst/>
                        </a:rPr>
                        <a:t>Socialización de las políticas internas que maneja la Escuela Formativa CR10 para los entrenamientos</a:t>
                      </a:r>
                      <a:endParaRPr lang="es-ES" sz="900">
                        <a:solidFill>
                          <a:schemeClr val="tx1"/>
                        </a:solidFill>
                        <a:effectLst/>
                        <a:latin typeface="Calibri"/>
                        <a:ea typeface="Calibri"/>
                        <a:cs typeface="Times New Roman"/>
                      </a:endParaRPr>
                    </a:p>
                  </a:txBody>
                  <a:tcPr marL="54410" marR="54410" marT="0" marB="0" vert="vert27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dirty="0">
                          <a:solidFill>
                            <a:schemeClr val="tx1"/>
                          </a:solidFill>
                          <a:effectLst/>
                        </a:rPr>
                        <a:t> </a:t>
                      </a:r>
                      <a:endParaRPr lang="es-ES" sz="900" dirty="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r>
              <a:tr h="124861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_tradnl" sz="900" dirty="0">
                          <a:solidFill>
                            <a:schemeClr val="tx1"/>
                          </a:solidFill>
                          <a:effectLst/>
                        </a:rPr>
                        <a:t>¿El instructor estimula al niño en su proceso de aprendizaje?</a:t>
                      </a:r>
                      <a:endParaRPr lang="es-ES" sz="900" dirty="0">
                        <a:solidFill>
                          <a:schemeClr val="tx1"/>
                        </a:solidFill>
                        <a:effectLst/>
                        <a:latin typeface="Calibri"/>
                        <a:ea typeface="Calibri"/>
                        <a:cs typeface="Times New Roman"/>
                      </a:endParaRPr>
                    </a:p>
                  </a:txBody>
                  <a:tcPr marL="54410" marR="54410" marT="0" marB="0"/>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709395">
                <a:tc vMerge="1">
                  <a:txBody>
                    <a:bodyPr/>
                    <a:lstStyle/>
                    <a:p>
                      <a:endParaRPr lang="es-ES"/>
                    </a:p>
                  </a:txBody>
                  <a:tcPr/>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endParaRPr>
                    </a:p>
                    <a:p>
                      <a:pP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 </a:t>
                      </a:r>
                      <a:endParaRPr lang="es-ES" sz="900">
                        <a:solidFill>
                          <a:schemeClr val="tx1"/>
                        </a:solidFill>
                        <a:effectLst/>
                      </a:endParaRPr>
                    </a:p>
                    <a:p>
                      <a:pPr algn="ctr">
                        <a:lnSpc>
                          <a:spcPct val="107000"/>
                        </a:lnSpc>
                        <a:spcAft>
                          <a:spcPts val="0"/>
                        </a:spcAft>
                      </a:pPr>
                      <a:r>
                        <a:rPr lang="es-EC" sz="900">
                          <a:solidFill>
                            <a:schemeClr val="tx1"/>
                          </a:solidFill>
                          <a:effectLst/>
                        </a:rPr>
                        <a:t>RECURSOS</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Balones </a:t>
                      </a:r>
                      <a:endParaRPr lang="es-ES" sz="900">
                        <a:solidFill>
                          <a:schemeClr val="tx1"/>
                        </a:solidFill>
                        <a:effectLst/>
                      </a:endParaRPr>
                    </a:p>
                    <a:p>
                      <a:pPr>
                        <a:lnSpc>
                          <a:spcPct val="107000"/>
                        </a:lnSpc>
                        <a:spcAft>
                          <a:spcPts val="0"/>
                        </a:spcAft>
                      </a:pPr>
                      <a:r>
                        <a:rPr lang="es-EC" sz="900">
                          <a:solidFill>
                            <a:schemeClr val="tx1"/>
                          </a:solidFill>
                          <a:effectLst/>
                        </a:rPr>
                        <a:t>* Conos</a:t>
                      </a:r>
                      <a:endParaRPr lang="es-ES" sz="900">
                        <a:solidFill>
                          <a:schemeClr val="tx1"/>
                        </a:solidFill>
                        <a:effectLst/>
                      </a:endParaRPr>
                    </a:p>
                    <a:p>
                      <a:pPr>
                        <a:lnSpc>
                          <a:spcPct val="107000"/>
                        </a:lnSpc>
                        <a:spcAft>
                          <a:spcPts val="0"/>
                        </a:spcAft>
                      </a:pPr>
                      <a:r>
                        <a:rPr lang="es-EC" sz="900">
                          <a:solidFill>
                            <a:schemeClr val="tx1"/>
                          </a:solidFill>
                          <a:effectLst/>
                        </a:rPr>
                        <a:t>* Platillos </a:t>
                      </a:r>
                      <a:endParaRPr lang="es-ES" sz="900">
                        <a:solidFill>
                          <a:schemeClr val="tx1"/>
                        </a:solidFill>
                        <a:effectLst/>
                      </a:endParaRPr>
                    </a:p>
                    <a:p>
                      <a:pPr>
                        <a:lnSpc>
                          <a:spcPct val="107000"/>
                        </a:lnSpc>
                        <a:spcAft>
                          <a:spcPts val="0"/>
                        </a:spcAft>
                      </a:pPr>
                      <a:r>
                        <a:rPr lang="es-EC" sz="900">
                          <a:solidFill>
                            <a:schemeClr val="tx1"/>
                          </a:solidFill>
                          <a:effectLst/>
                        </a:rPr>
                        <a:t>* Pito </a:t>
                      </a:r>
                      <a:endParaRPr lang="es-ES" sz="900">
                        <a:solidFill>
                          <a:schemeClr val="tx1"/>
                        </a:solidFill>
                        <a:effectLst/>
                      </a:endParaRPr>
                    </a:p>
                    <a:p>
                      <a:pPr>
                        <a:lnSpc>
                          <a:spcPct val="107000"/>
                        </a:lnSpc>
                        <a:spcAft>
                          <a:spcPts val="0"/>
                        </a:spcAft>
                      </a:pPr>
                      <a:r>
                        <a:rPr lang="es-EC" sz="900">
                          <a:solidFill>
                            <a:schemeClr val="tx1"/>
                          </a:solidFill>
                          <a:effectLst/>
                        </a:rPr>
                        <a:t>* Cronómetro</a:t>
                      </a:r>
                      <a:endParaRPr lang="es-ES" sz="900">
                        <a:solidFill>
                          <a:schemeClr val="tx1"/>
                        </a:solidFill>
                        <a:effectLst/>
                      </a:endParaRPr>
                    </a:p>
                    <a:p>
                      <a:pPr>
                        <a:lnSpc>
                          <a:spcPct val="107000"/>
                        </a:lnSpc>
                        <a:spcAft>
                          <a:spcPts val="0"/>
                        </a:spcAft>
                      </a:pPr>
                      <a:r>
                        <a:rPr lang="es-EC" sz="900">
                          <a:solidFill>
                            <a:schemeClr val="tx1"/>
                          </a:solidFill>
                          <a:effectLst/>
                        </a:rPr>
                        <a:t>* Espacio apropiado</a:t>
                      </a:r>
                      <a:endParaRPr lang="es-ES" sz="900">
                        <a:solidFill>
                          <a:schemeClr val="tx1"/>
                        </a:solidFill>
                        <a:effectLst/>
                        <a:latin typeface="Calibri"/>
                        <a:ea typeface="Calibri"/>
                        <a:cs typeface="Times New Roman"/>
                      </a:endParaRPr>
                    </a:p>
                  </a:txBody>
                  <a:tcPr marL="54410" marR="54410" marT="0" marB="0"/>
                </a:tc>
                <a:tc>
                  <a:txBody>
                    <a:bodyPr/>
                    <a:lstStyle/>
                    <a:p>
                      <a:pPr>
                        <a:lnSpc>
                          <a:spcPct val="107000"/>
                        </a:lnSpc>
                        <a:spcAft>
                          <a:spcPts val="0"/>
                        </a:spcAft>
                      </a:pPr>
                      <a:r>
                        <a:rPr lang="es-ES_tradnl" sz="900">
                          <a:solidFill>
                            <a:schemeClr val="tx1"/>
                          </a:solidFill>
                          <a:effectLst/>
                        </a:rPr>
                        <a:t>¿Existe la disponibilidad del material?</a:t>
                      </a:r>
                      <a:endParaRPr lang="es-ES" sz="900">
                        <a:solidFill>
                          <a:schemeClr val="tx1"/>
                        </a:solidFill>
                        <a:effectLst/>
                        <a:latin typeface="Calibri"/>
                        <a:ea typeface="Calibri"/>
                        <a:cs typeface="Times New Roman"/>
                      </a:endParaRPr>
                    </a:p>
                  </a:txBody>
                  <a:tcPr marL="54410" marR="54410" marT="0" marB="0"/>
                </a:tc>
                <a:tc vMerge="1">
                  <a:txBody>
                    <a:bodyPr/>
                    <a:lstStyle/>
                    <a:p>
                      <a:endParaRPr lang="es-ES"/>
                    </a:p>
                  </a:txBody>
                  <a:tcPr/>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c rowSpan="2">
                  <a:txBody>
                    <a:bodyPr/>
                    <a:lstStyle/>
                    <a:p>
                      <a:pPr>
                        <a:lnSpc>
                          <a:spcPct val="107000"/>
                        </a:lnSpc>
                        <a:spcAft>
                          <a:spcPts val="0"/>
                        </a:spcAft>
                      </a:pPr>
                      <a:r>
                        <a:rPr lang="es-EC" sz="900">
                          <a:solidFill>
                            <a:schemeClr val="tx1"/>
                          </a:solidFill>
                          <a:effectLst/>
                        </a:rPr>
                        <a:t> </a:t>
                      </a:r>
                      <a:endParaRPr lang="es-ES" sz="900">
                        <a:solidFill>
                          <a:schemeClr val="tx1"/>
                        </a:solidFill>
                        <a:effectLst/>
                        <a:latin typeface="Calibri"/>
                        <a:ea typeface="Calibri"/>
                        <a:cs typeface="Times New Roman"/>
                      </a:endParaRPr>
                    </a:p>
                  </a:txBody>
                  <a:tcPr marL="54410" marR="54410" marT="0" marB="0"/>
                </a:tc>
              </a:tr>
              <a:tr h="106887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S_tradnl" sz="900" dirty="0">
                          <a:solidFill>
                            <a:schemeClr val="tx1"/>
                          </a:solidFill>
                          <a:effectLst/>
                        </a:rPr>
                        <a:t>¿El material en la práctica es usado de forma idónea?</a:t>
                      </a:r>
                      <a:endParaRPr lang="es-ES" sz="900" dirty="0">
                        <a:solidFill>
                          <a:schemeClr val="tx1"/>
                        </a:solidFill>
                        <a:effectLst/>
                        <a:latin typeface="Calibri"/>
                        <a:ea typeface="Calibri"/>
                        <a:cs typeface="Times New Roman"/>
                      </a:endParaRPr>
                    </a:p>
                  </a:txBody>
                  <a:tcPr marL="54410" marR="54410" marT="0" marB="0"/>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fill="hold"/>
                                        <p:tgtEl>
                                          <p:spTgt spid="315"/>
                                        </p:tgtEl>
                                        <p:attrNameLst>
                                          <p:attrName>ppt_x</p:attrName>
                                        </p:attrNameLst>
                                      </p:cBhvr>
                                      <p:tavLst>
                                        <p:tav tm="0">
                                          <p:val>
                                            <p:strVal val="1+#ppt_w/2"/>
                                          </p:val>
                                        </p:tav>
                                        <p:tav tm="100000">
                                          <p:val>
                                            <p:strVal val="#ppt_x"/>
                                          </p:val>
                                        </p:tav>
                                      </p:tavLst>
                                    </p:anim>
                                    <p:anim calcmode="lin" valueType="num">
                                      <p:cBhvr additive="base">
                                        <p:cTn id="8" dur="500" fill="hold"/>
                                        <p:tgtEl>
                                          <p:spTgt spid="3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17"/>
                                        </p:tgtEl>
                                        <p:attrNameLst>
                                          <p:attrName>style.visibility</p:attrName>
                                        </p:attrNameLst>
                                      </p:cBhvr>
                                      <p:to>
                                        <p:strVal val="visible"/>
                                      </p:to>
                                    </p:set>
                                    <p:anim calcmode="lin" valueType="num">
                                      <p:cBhvr additive="base">
                                        <p:cTn id="13" dur="500" fill="hold"/>
                                        <p:tgtEl>
                                          <p:spTgt spid="317"/>
                                        </p:tgtEl>
                                        <p:attrNameLst>
                                          <p:attrName>ppt_x</p:attrName>
                                        </p:attrNameLst>
                                      </p:cBhvr>
                                      <p:tavLst>
                                        <p:tav tm="0">
                                          <p:val>
                                            <p:strVal val="0-#ppt_w/2"/>
                                          </p:val>
                                        </p:tav>
                                        <p:tav tm="100000">
                                          <p:val>
                                            <p:strVal val="#ppt_x"/>
                                          </p:val>
                                        </p:tav>
                                      </p:tavLst>
                                    </p:anim>
                                    <p:anim calcmode="lin" valueType="num">
                                      <p:cBhvr additive="base">
                                        <p:cTn id="14" dur="500" fill="hold"/>
                                        <p:tgtEl>
                                          <p:spTgt spid="3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P spid="3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2"/>
          <p:cNvPicPr preferRelativeResize="0"/>
          <p:nvPr/>
        </p:nvPicPr>
        <p:blipFill>
          <a:blip r:embed="rId3">
            <a:alphaModFix/>
          </a:blip>
          <a:stretch>
            <a:fillRect/>
          </a:stretch>
        </p:blipFill>
        <p:spPr>
          <a:xfrm>
            <a:off x="275571" y="1164921"/>
            <a:ext cx="8592855" cy="55114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26" name="Google Shape;326;p32"/>
          <p:cNvSpPr txBox="1"/>
          <p:nvPr/>
        </p:nvSpPr>
        <p:spPr>
          <a:xfrm>
            <a:off x="275571" y="84125"/>
            <a:ext cx="8592855" cy="89252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600"/>
              </a:spcBef>
              <a:spcAft>
                <a:spcPts val="600"/>
              </a:spcAft>
              <a:buNone/>
            </a:pPr>
            <a:r>
              <a:rPr lang="es-EC" sz="2400" b="1" i="1" dirty="0">
                <a:solidFill>
                  <a:schemeClr val="dk1"/>
                </a:solidFill>
                <a:latin typeface="Times New Roman" panose="02020603050405020304" pitchFamily="18" charset="0"/>
                <a:ea typeface="Calibri"/>
                <a:cs typeface="Times New Roman" panose="02020603050405020304" pitchFamily="18" charset="0"/>
                <a:sym typeface="Calibri"/>
              </a:rPr>
              <a:t>Ficha de observación de los fundamentos técnicos del fútbol</a:t>
            </a:r>
            <a:endParaRPr sz="2400" b="1" i="1"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500" fill="hold"/>
                                        <p:tgtEl>
                                          <p:spTgt spid="326"/>
                                        </p:tgtEl>
                                        <p:attrNameLst>
                                          <p:attrName>ppt_x</p:attrName>
                                        </p:attrNameLst>
                                      </p:cBhvr>
                                      <p:tavLst>
                                        <p:tav tm="0">
                                          <p:val>
                                            <p:strVal val="#ppt_x"/>
                                          </p:val>
                                        </p:tav>
                                        <p:tav tm="100000">
                                          <p:val>
                                            <p:strVal val="#ppt_x"/>
                                          </p:val>
                                        </p:tav>
                                      </p:tavLst>
                                    </p:anim>
                                    <p:anim calcmode="lin" valueType="num">
                                      <p:cBhvr additive="base">
                                        <p:cTn id="8" dur="500" fill="hold"/>
                                        <p:tgtEl>
                                          <p:spTgt spid="3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22"/>
                                        </p:tgtEl>
                                        <p:attrNameLst>
                                          <p:attrName>style.visibility</p:attrName>
                                        </p:attrNameLst>
                                      </p:cBhvr>
                                      <p:to>
                                        <p:strVal val="visible"/>
                                      </p:to>
                                    </p:set>
                                    <p:anim calcmode="lin" valueType="num">
                                      <p:cBhvr additive="base">
                                        <p:cTn id="13" dur="500" fill="hold"/>
                                        <p:tgtEl>
                                          <p:spTgt spid="322"/>
                                        </p:tgtEl>
                                        <p:attrNameLst>
                                          <p:attrName>ppt_x</p:attrName>
                                        </p:attrNameLst>
                                      </p:cBhvr>
                                      <p:tavLst>
                                        <p:tav tm="0">
                                          <p:val>
                                            <p:strVal val="#ppt_x"/>
                                          </p:val>
                                        </p:tav>
                                        <p:tav tm="100000">
                                          <p:val>
                                            <p:strVal val="#ppt_x"/>
                                          </p:val>
                                        </p:tav>
                                      </p:tavLst>
                                    </p:anim>
                                    <p:anim calcmode="lin" valueType="num">
                                      <p:cBhvr additive="base">
                                        <p:cTn id="14" dur="500" fill="hold"/>
                                        <p:tgtEl>
                                          <p:spTgt spid="3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24;p32"/>
          <p:cNvPicPr preferRelativeResize="0"/>
          <p:nvPr/>
        </p:nvPicPr>
        <p:blipFill>
          <a:blip r:embed="rId2">
            <a:alphaModFix/>
          </a:blip>
          <a:stretch>
            <a:fillRect/>
          </a:stretch>
        </p:blipFill>
        <p:spPr>
          <a:xfrm>
            <a:off x="300622" y="463462"/>
            <a:ext cx="8567803" cy="61628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64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23;p32"/>
          <p:cNvPicPr preferRelativeResize="0"/>
          <p:nvPr/>
        </p:nvPicPr>
        <p:blipFill>
          <a:blip r:embed="rId2">
            <a:alphaModFix/>
          </a:blip>
          <a:stretch>
            <a:fillRect/>
          </a:stretch>
        </p:blipFill>
        <p:spPr>
          <a:xfrm>
            <a:off x="325675" y="313149"/>
            <a:ext cx="8530225" cy="6263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04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p:nvPr/>
        </p:nvSpPr>
        <p:spPr>
          <a:xfrm>
            <a:off x="3532338" y="3745282"/>
            <a:ext cx="5269893" cy="2892173"/>
          </a:xfrm>
          <a:prstGeom prst="wave">
            <a:avLst>
              <a:gd name="adj1" fmla="val 12500"/>
              <a:gd name="adj2" fmla="val 0"/>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s-EC" sz="1800" dirty="0">
                <a:solidFill>
                  <a:schemeClr val="tx1"/>
                </a:solidFill>
                <a:latin typeface="Times New Roman" panose="02020603050405020304" pitchFamily="18" charset="0"/>
                <a:cs typeface="Times New Roman" panose="02020603050405020304" pitchFamily="18" charset="0"/>
              </a:rPr>
              <a:t>F</a:t>
            </a:r>
            <a:r>
              <a:rPr lang="es-EC" sz="1800" dirty="0" smtClean="0">
                <a:solidFill>
                  <a:schemeClr val="tx1"/>
                </a:solidFill>
                <a:latin typeface="Times New Roman" panose="02020603050405020304" pitchFamily="18" charset="0"/>
                <a:cs typeface="Times New Roman" panose="02020603050405020304" pitchFamily="18" charset="0"/>
              </a:rPr>
              <a:t>inalmente </a:t>
            </a:r>
            <a:r>
              <a:rPr lang="es-EC" sz="1800" dirty="0">
                <a:solidFill>
                  <a:schemeClr val="tx1"/>
                </a:solidFill>
                <a:latin typeface="Times New Roman" panose="02020603050405020304" pitchFamily="18" charset="0"/>
                <a:cs typeface="Times New Roman" panose="02020603050405020304" pitchFamily="18" charset="0"/>
              </a:rPr>
              <a:t>demostrar si existe una incidencia positiva o negativa a través de la comprobación de la hipótesis de investigación con la prueba T </a:t>
            </a:r>
            <a:r>
              <a:rPr lang="es-EC" sz="1800" dirty="0" err="1">
                <a:solidFill>
                  <a:schemeClr val="tx1"/>
                </a:solidFill>
                <a:latin typeface="Times New Roman" panose="02020603050405020304" pitchFamily="18" charset="0"/>
                <a:cs typeface="Times New Roman" panose="02020603050405020304" pitchFamily="18" charset="0"/>
              </a:rPr>
              <a:t>Student</a:t>
            </a:r>
            <a:r>
              <a:rPr lang="es-EC" sz="1800" dirty="0">
                <a:solidFill>
                  <a:schemeClr val="tx1"/>
                </a:solidFill>
                <a:latin typeface="Times New Roman" panose="02020603050405020304" pitchFamily="18" charset="0"/>
                <a:cs typeface="Times New Roman" panose="02020603050405020304" pitchFamily="18" charset="0"/>
              </a:rPr>
              <a:t> de  muestras relacionadas.</a:t>
            </a:r>
            <a:endParaRPr sz="1800" dirty="0">
              <a:solidFill>
                <a:schemeClr val="tx1"/>
              </a:solidFill>
              <a:latin typeface="Times New Roman" panose="02020603050405020304" pitchFamily="18" charset="0"/>
              <a:cs typeface="Times New Roman" panose="02020603050405020304" pitchFamily="18" charset="0"/>
            </a:endParaRPr>
          </a:p>
        </p:txBody>
      </p:sp>
      <p:sp>
        <p:nvSpPr>
          <p:cNvPr id="333" name="Google Shape;333;p33"/>
          <p:cNvSpPr/>
          <p:nvPr/>
        </p:nvSpPr>
        <p:spPr>
          <a:xfrm>
            <a:off x="686901" y="851769"/>
            <a:ext cx="4736869" cy="2052295"/>
          </a:xfrm>
          <a:prstGeom prst="wave">
            <a:avLst>
              <a:gd name="adj1" fmla="val 12500"/>
              <a:gd name="adj2" fmla="val 0"/>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lvl="0" indent="0" algn="just" rtl="0">
              <a:spcBef>
                <a:spcPts val="0"/>
              </a:spcBef>
              <a:spcAft>
                <a:spcPts val="0"/>
              </a:spcAft>
              <a:buNone/>
            </a:pPr>
            <a:r>
              <a:rPr lang="es-EC" sz="1800" dirty="0">
                <a:solidFill>
                  <a:schemeClr val="tx1"/>
                </a:solidFill>
                <a:latin typeface="Times New Roman" panose="02020603050405020304" pitchFamily="18" charset="0"/>
                <a:ea typeface="Calibri"/>
                <a:cs typeface="Times New Roman" panose="02020603050405020304" pitchFamily="18" charset="0"/>
                <a:sym typeface="Calibri"/>
              </a:rPr>
              <a:t>S</a:t>
            </a:r>
            <a:r>
              <a:rPr lang="es-EC" sz="1800" dirty="0" smtClean="0">
                <a:solidFill>
                  <a:schemeClr val="tx1"/>
                </a:solidFill>
                <a:latin typeface="Times New Roman" panose="02020603050405020304" pitchFamily="18" charset="0"/>
                <a:ea typeface="Calibri"/>
                <a:cs typeface="Times New Roman" panose="02020603050405020304" pitchFamily="18" charset="0"/>
                <a:sym typeface="Calibri"/>
              </a:rPr>
              <a:t>e </a:t>
            </a:r>
            <a:r>
              <a:rPr lang="es-EC" sz="1800" dirty="0">
                <a:solidFill>
                  <a:schemeClr val="tx1"/>
                </a:solidFill>
                <a:latin typeface="Times New Roman" panose="02020603050405020304" pitchFamily="18" charset="0"/>
                <a:ea typeface="Calibri"/>
                <a:cs typeface="Times New Roman" panose="02020603050405020304" pitchFamily="18" charset="0"/>
                <a:sym typeface="Calibri"/>
              </a:rPr>
              <a:t>ha considerado oportuno realizar un estudio previo de la situación actual en la que los niños de 9 y 10 años ingresan a CR10 Escuela </a:t>
            </a:r>
            <a:r>
              <a:rPr lang="es-EC" sz="1800" dirty="0" smtClean="0">
                <a:solidFill>
                  <a:schemeClr val="tx1"/>
                </a:solidFill>
                <a:latin typeface="Times New Roman" panose="02020603050405020304" pitchFamily="18" charset="0"/>
                <a:ea typeface="Calibri"/>
                <a:cs typeface="Times New Roman" panose="02020603050405020304" pitchFamily="18" charset="0"/>
                <a:sym typeface="Calibri"/>
              </a:rPr>
              <a:t>Formativa.</a:t>
            </a:r>
            <a:endParaRPr sz="2400" dirty="0">
              <a:solidFill>
                <a:schemeClr val="tx1"/>
              </a:solidFill>
              <a:latin typeface="Times New Roman" panose="02020603050405020304" pitchFamily="18" charset="0"/>
              <a:cs typeface="Times New Roman" panose="02020603050405020304" pitchFamily="18" charset="0"/>
            </a:endParaRPr>
          </a:p>
        </p:txBody>
      </p:sp>
      <p:sp>
        <p:nvSpPr>
          <p:cNvPr id="2" name="AutoShape 2" descr="blob:https://web.whatsapp.com/8001a625-2db4-4237-8d18-a2cde9a0ab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4138513"/>
            <a:ext cx="2807613" cy="2105710"/>
          </a:xfrm>
          <a:prstGeom prst="rect">
            <a:avLst/>
          </a:prstGeom>
        </p:spPr>
      </p:pic>
      <p:pic>
        <p:nvPicPr>
          <p:cNvPr id="7172" name="Picture 4" descr="No hay ninguna descripción de la fot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126" y="619626"/>
            <a:ext cx="2496243" cy="3328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p:cTn id="7" dur="500" fill="hold"/>
                                        <p:tgtEl>
                                          <p:spTgt spid="333"/>
                                        </p:tgtEl>
                                        <p:attrNameLst>
                                          <p:attrName>ppt_w</p:attrName>
                                        </p:attrNameLst>
                                      </p:cBhvr>
                                      <p:tavLst>
                                        <p:tav tm="0">
                                          <p:val>
                                            <p:fltVal val="0"/>
                                          </p:val>
                                        </p:tav>
                                        <p:tav tm="100000">
                                          <p:val>
                                            <p:strVal val="#ppt_w"/>
                                          </p:val>
                                        </p:tav>
                                      </p:tavLst>
                                    </p:anim>
                                    <p:anim calcmode="lin" valueType="num">
                                      <p:cBhvr>
                                        <p:cTn id="8" dur="500" fill="hold"/>
                                        <p:tgtEl>
                                          <p:spTgt spid="333"/>
                                        </p:tgtEl>
                                        <p:attrNameLst>
                                          <p:attrName>ppt_h</p:attrName>
                                        </p:attrNameLst>
                                      </p:cBhvr>
                                      <p:tavLst>
                                        <p:tav tm="0">
                                          <p:val>
                                            <p:fltVal val="0"/>
                                          </p:val>
                                        </p:tav>
                                        <p:tav tm="100000">
                                          <p:val>
                                            <p:strVal val="#ppt_h"/>
                                          </p:val>
                                        </p:tav>
                                      </p:tavLst>
                                    </p:anim>
                                    <p:animEffect transition="in" filter="fade">
                                      <p:cBhvr>
                                        <p:cTn id="9" dur="500"/>
                                        <p:tgtEl>
                                          <p:spTgt spid="3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2"/>
                                        </p:tgtEl>
                                        <p:attrNameLst>
                                          <p:attrName>style.visibility</p:attrName>
                                        </p:attrNameLst>
                                      </p:cBhvr>
                                      <p:to>
                                        <p:strVal val="visible"/>
                                      </p:to>
                                    </p:set>
                                    <p:anim calcmode="lin" valueType="num">
                                      <p:cBhvr>
                                        <p:cTn id="14" dur="500" fill="hold"/>
                                        <p:tgtEl>
                                          <p:spTgt spid="332"/>
                                        </p:tgtEl>
                                        <p:attrNameLst>
                                          <p:attrName>ppt_w</p:attrName>
                                        </p:attrNameLst>
                                      </p:cBhvr>
                                      <p:tavLst>
                                        <p:tav tm="0">
                                          <p:val>
                                            <p:fltVal val="0"/>
                                          </p:val>
                                        </p:tav>
                                        <p:tav tm="100000">
                                          <p:val>
                                            <p:strVal val="#ppt_w"/>
                                          </p:val>
                                        </p:tav>
                                      </p:tavLst>
                                    </p:anim>
                                    <p:anim calcmode="lin" valueType="num">
                                      <p:cBhvr>
                                        <p:cTn id="15" dur="500" fill="hold"/>
                                        <p:tgtEl>
                                          <p:spTgt spid="332"/>
                                        </p:tgtEl>
                                        <p:attrNameLst>
                                          <p:attrName>ppt_h</p:attrName>
                                        </p:attrNameLst>
                                      </p:cBhvr>
                                      <p:tavLst>
                                        <p:tav tm="0">
                                          <p:val>
                                            <p:fltVal val="0"/>
                                          </p:val>
                                        </p:tav>
                                        <p:tav tm="100000">
                                          <p:val>
                                            <p:strVal val="#ppt_h"/>
                                          </p:val>
                                        </p:tav>
                                      </p:tavLst>
                                    </p:anim>
                                    <p:animEffect transition="in" filter="fade">
                                      <p:cBhvr>
                                        <p:cTn id="16" dur="500"/>
                                        <p:tgtEl>
                                          <p:spTgt spid="3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additive="base">
                                        <p:cTn id="21" dur="500" fill="hold"/>
                                        <p:tgtEl>
                                          <p:spTgt spid="7172"/>
                                        </p:tgtEl>
                                        <p:attrNameLst>
                                          <p:attrName>ppt_x</p:attrName>
                                        </p:attrNameLst>
                                      </p:cBhvr>
                                      <p:tavLst>
                                        <p:tav tm="0">
                                          <p:val>
                                            <p:strVal val="1+#ppt_w/2"/>
                                          </p:val>
                                        </p:tav>
                                        <p:tav tm="100000">
                                          <p:val>
                                            <p:strVal val="#ppt_x"/>
                                          </p:val>
                                        </p:tav>
                                      </p:tavLst>
                                    </p:anim>
                                    <p:anim calcmode="lin" valueType="num">
                                      <p:cBhvr additive="base">
                                        <p:cTn id="22"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52271993"/>
              </p:ext>
            </p:extLst>
          </p:nvPr>
        </p:nvGraphicFramePr>
        <p:xfrm>
          <a:off x="845387" y="879894"/>
          <a:ext cx="7504982" cy="4490903"/>
        </p:xfrm>
        <a:graphic>
          <a:graphicData uri="http://schemas.openxmlformats.org/drawingml/2006/table">
            <a:tbl>
              <a:tblPr>
                <a:tableStyleId>{5C22544A-7EE6-4342-B048-85BDC9FD1C3A}</a:tableStyleId>
              </a:tblPr>
              <a:tblGrid>
                <a:gridCol w="2185428"/>
                <a:gridCol w="2185428"/>
                <a:gridCol w="1567063"/>
                <a:gridCol w="1567063"/>
              </a:tblGrid>
              <a:tr h="208156">
                <a:tc gridSpan="4">
                  <a:txBody>
                    <a:bodyPr/>
                    <a:lstStyle/>
                    <a:p>
                      <a:pPr algn="ctr">
                        <a:lnSpc>
                          <a:spcPct val="107000"/>
                        </a:lnSpc>
                        <a:spcAft>
                          <a:spcPts val="0"/>
                        </a:spcAft>
                      </a:pPr>
                      <a:r>
                        <a:rPr lang="es-EC" sz="1100" dirty="0">
                          <a:solidFill>
                            <a:schemeClr val="bg2"/>
                          </a:solidFill>
                          <a:effectLst/>
                        </a:rPr>
                        <a:t>Proceso enseñanza – aprendizaje</a:t>
                      </a:r>
                      <a:endParaRPr lang="es-EC" sz="1100" dirty="0">
                        <a:solidFill>
                          <a:schemeClr val="bg2"/>
                        </a:solidFill>
                        <a:effectLst/>
                        <a:latin typeface="Calibri"/>
                        <a:ea typeface="Calibri"/>
                        <a:cs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77169">
                <a:tc rowSpan="2" gridSpan="2">
                  <a:txBody>
                    <a:bodyPr/>
                    <a:lstStyle/>
                    <a:p>
                      <a:pPr algn="ctr">
                        <a:lnSpc>
                          <a:spcPct val="107000"/>
                        </a:lnSpc>
                        <a:spcAft>
                          <a:spcPts val="0"/>
                        </a:spcAft>
                      </a:pPr>
                      <a:r>
                        <a:rPr lang="es-EC" sz="1100">
                          <a:solidFill>
                            <a:schemeClr val="bg2"/>
                          </a:solidFill>
                          <a:effectLst/>
                        </a:rPr>
                        <a:t>Preguntas ( indicadores )</a:t>
                      </a:r>
                      <a:endParaRPr lang="es-EC" sz="1100">
                        <a:solidFill>
                          <a:schemeClr val="bg2"/>
                        </a:solidFill>
                        <a:effectLst/>
                        <a:latin typeface="Calibri"/>
                        <a:ea typeface="Calibri"/>
                        <a:cs typeface="Times New Roman"/>
                      </a:endParaRPr>
                    </a:p>
                  </a:txBody>
                  <a:tcPr marL="0" marR="0" marT="0" marB="0" anchor="ctr"/>
                </a:tc>
                <a:tc rowSpan="2" hMerge="1">
                  <a:txBody>
                    <a:bodyPr/>
                    <a:lstStyle/>
                    <a:p>
                      <a:endParaRPr lang="es-EC"/>
                    </a:p>
                  </a:txBody>
                  <a:tcPr/>
                </a:tc>
                <a:tc gridSpan="2">
                  <a:txBody>
                    <a:bodyPr/>
                    <a:lstStyle/>
                    <a:p>
                      <a:pPr algn="ctr">
                        <a:lnSpc>
                          <a:spcPct val="107000"/>
                        </a:lnSpc>
                        <a:spcAft>
                          <a:spcPts val="0"/>
                        </a:spcAft>
                      </a:pPr>
                      <a:r>
                        <a:rPr lang="es-EC" sz="1100" dirty="0">
                          <a:solidFill>
                            <a:schemeClr val="bg2"/>
                          </a:solidFill>
                          <a:effectLst/>
                        </a:rPr>
                        <a:t>Respuestas</a:t>
                      </a:r>
                      <a:endParaRPr lang="es-EC" sz="1100" dirty="0">
                        <a:solidFill>
                          <a:schemeClr val="bg2"/>
                        </a:solidFill>
                        <a:effectLst/>
                        <a:latin typeface="Calibri"/>
                        <a:ea typeface="Calibri"/>
                        <a:cs typeface="Times New Roman"/>
                      </a:endParaRPr>
                    </a:p>
                  </a:txBody>
                  <a:tcPr marL="0" marR="0" marT="0" marB="0" anchor="b"/>
                </a:tc>
                <a:tc hMerge="1">
                  <a:txBody>
                    <a:bodyPr/>
                    <a:lstStyle/>
                    <a:p>
                      <a:endParaRPr lang="es-EC"/>
                    </a:p>
                  </a:txBody>
                  <a:tcPr/>
                </a:tc>
              </a:tr>
              <a:tr h="277169">
                <a:tc gridSpan="2" vMerge="1">
                  <a:txBody>
                    <a:bodyPr/>
                    <a:lstStyle/>
                    <a:p>
                      <a:endParaRPr lang="es-EC"/>
                    </a:p>
                  </a:txBody>
                  <a:tcPr/>
                </a:tc>
                <a:tc hMerge="1" vMerge="1">
                  <a:txBody>
                    <a:bodyPr/>
                    <a:lstStyle/>
                    <a:p>
                      <a:endParaRPr lang="es-EC"/>
                    </a:p>
                  </a:txBody>
                  <a:tcPr/>
                </a:tc>
                <a:tc>
                  <a:txBody>
                    <a:bodyPr/>
                    <a:lstStyle/>
                    <a:p>
                      <a:pPr marL="38100" marR="38100" algn="ctr">
                        <a:lnSpc>
                          <a:spcPct val="107000"/>
                        </a:lnSpc>
                        <a:spcAft>
                          <a:spcPts val="0"/>
                        </a:spcAft>
                      </a:pPr>
                      <a:r>
                        <a:rPr lang="es-EC" sz="1100">
                          <a:solidFill>
                            <a:schemeClr val="bg2"/>
                          </a:solidFill>
                          <a:effectLst/>
                        </a:rPr>
                        <a:t>excelente</a:t>
                      </a:r>
                      <a:endParaRPr lang="es-EC" sz="1100">
                        <a:solidFill>
                          <a:schemeClr val="bg2"/>
                        </a:solidFill>
                        <a:effectLst/>
                        <a:latin typeface="Calibri"/>
                        <a:ea typeface="Calibri"/>
                        <a:cs typeface="Times New Roman"/>
                      </a:endParaRPr>
                    </a:p>
                  </a:txBody>
                  <a:tcPr marL="0" marR="0" marT="0" marB="0" anchor="b"/>
                </a:tc>
                <a:tc>
                  <a:txBody>
                    <a:bodyPr/>
                    <a:lstStyle/>
                    <a:p>
                      <a:pPr algn="ctr">
                        <a:lnSpc>
                          <a:spcPct val="107000"/>
                        </a:lnSpc>
                        <a:spcAft>
                          <a:spcPts val="0"/>
                        </a:spcAft>
                      </a:pPr>
                      <a:r>
                        <a:rPr lang="es-EC" sz="1100">
                          <a:solidFill>
                            <a:schemeClr val="bg2"/>
                          </a:solidFill>
                          <a:effectLst/>
                        </a:rPr>
                        <a:t>muy bueno</a:t>
                      </a:r>
                      <a:endParaRPr lang="es-EC" sz="1100">
                        <a:solidFill>
                          <a:schemeClr val="bg2"/>
                        </a:solidFill>
                        <a:effectLst/>
                        <a:latin typeface="Calibri"/>
                        <a:ea typeface="Calibri"/>
                        <a:cs typeface="Times New Roman"/>
                      </a:endParaRPr>
                    </a:p>
                  </a:txBody>
                  <a:tcPr marL="0" marR="0" marT="0" marB="0" anchor="b"/>
                </a:tc>
              </a:tr>
              <a:tr h="862810">
                <a:tc rowSpan="2">
                  <a:txBody>
                    <a:bodyPr/>
                    <a:lstStyle/>
                    <a:p>
                      <a:pPr algn="ctr">
                        <a:lnSpc>
                          <a:spcPct val="107000"/>
                        </a:lnSpc>
                        <a:spcAft>
                          <a:spcPts val="0"/>
                        </a:spcAft>
                      </a:pPr>
                      <a:r>
                        <a:rPr lang="es-ES_tradnl" sz="1100">
                          <a:solidFill>
                            <a:schemeClr val="bg2"/>
                          </a:solidFill>
                          <a:effectLst/>
                        </a:rPr>
                        <a:t> </a:t>
                      </a:r>
                      <a:endParaRPr lang="es-EC" sz="1100">
                        <a:solidFill>
                          <a:schemeClr val="bg2"/>
                        </a:solidFill>
                        <a:effectLst/>
                      </a:endParaRPr>
                    </a:p>
                    <a:p>
                      <a:pPr algn="ctr">
                        <a:lnSpc>
                          <a:spcPct val="107000"/>
                        </a:lnSpc>
                        <a:spcAft>
                          <a:spcPts val="0"/>
                        </a:spcAft>
                      </a:pPr>
                      <a:r>
                        <a:rPr lang="es-ES_tradnl" sz="1100">
                          <a:solidFill>
                            <a:schemeClr val="bg2"/>
                          </a:solidFill>
                          <a:effectLst/>
                        </a:rPr>
                        <a:t>Enseñanza</a:t>
                      </a:r>
                      <a:endParaRPr lang="es-EC" sz="1100">
                        <a:solidFill>
                          <a:schemeClr val="bg2"/>
                        </a:solidFill>
                        <a:effectLst/>
                      </a:endParaRPr>
                    </a:p>
                    <a:p>
                      <a:pPr algn="ctr">
                        <a:lnSpc>
                          <a:spcPct val="107000"/>
                        </a:lnSpc>
                        <a:spcAft>
                          <a:spcPts val="800"/>
                        </a:spcAft>
                      </a:pPr>
                      <a:r>
                        <a:rPr lang="es-ES_tradnl" sz="1100">
                          <a:solidFill>
                            <a:schemeClr val="bg2"/>
                          </a:solidFill>
                          <a:effectLst/>
                        </a:rPr>
                        <a:t>Aprendizaje</a:t>
                      </a:r>
                      <a:endParaRPr lang="es-EC" sz="1100">
                        <a:solidFill>
                          <a:schemeClr val="bg2"/>
                        </a:solidFill>
                        <a:effectLst/>
                      </a:endParaRPr>
                    </a:p>
                    <a:p>
                      <a:pPr marL="38100" marR="38100" algn="ctr">
                        <a:lnSpc>
                          <a:spcPct val="107000"/>
                        </a:lnSpc>
                        <a:spcAft>
                          <a:spcPts val="0"/>
                        </a:spcAft>
                      </a:pPr>
                      <a:r>
                        <a:rPr lang="es-EC" sz="1100">
                          <a:solidFill>
                            <a:schemeClr val="bg2"/>
                          </a:solidFill>
                          <a:effectLst/>
                        </a:rPr>
                        <a:t> </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l">
                        <a:lnSpc>
                          <a:spcPct val="107000"/>
                        </a:lnSpc>
                        <a:spcAft>
                          <a:spcPts val="0"/>
                        </a:spcAft>
                      </a:pPr>
                      <a:r>
                        <a:rPr lang="es-EC" sz="1100" dirty="0">
                          <a:solidFill>
                            <a:schemeClr val="bg2"/>
                          </a:solidFill>
                          <a:effectLst/>
                        </a:rPr>
                        <a:t>¿el instructor estimula al niño en el proceso de aprendizaje?</a:t>
                      </a:r>
                      <a:endParaRPr lang="es-EC" sz="1100" dirty="0">
                        <a:solidFill>
                          <a:schemeClr val="bg2"/>
                        </a:solidFill>
                        <a:effectLst/>
                        <a:latin typeface="Calibri"/>
                        <a:ea typeface="Calibri"/>
                        <a:cs typeface="Times New Roman"/>
                      </a:endParaRPr>
                    </a:p>
                  </a:txBody>
                  <a:tcPr marL="0" marR="0" marT="0" marB="0"/>
                </a:tc>
                <a:tc>
                  <a:txBody>
                    <a:bodyPr/>
                    <a:lstStyle/>
                    <a:p>
                      <a:pPr marL="38100" marR="38100" algn="ctr">
                        <a:lnSpc>
                          <a:spcPct val="107000"/>
                        </a:lnSpc>
                        <a:spcAft>
                          <a:spcPts val="0"/>
                        </a:spcAft>
                      </a:pPr>
                      <a:r>
                        <a:rPr lang="es-EC" sz="1100">
                          <a:solidFill>
                            <a:schemeClr val="bg2"/>
                          </a:solidFill>
                          <a:effectLst/>
                        </a:rPr>
                        <a:t>0</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ctr">
                        <a:lnSpc>
                          <a:spcPct val="107000"/>
                        </a:lnSpc>
                        <a:spcAft>
                          <a:spcPts val="0"/>
                        </a:spcAft>
                      </a:pPr>
                      <a:r>
                        <a:rPr lang="es-EC" sz="1100">
                          <a:solidFill>
                            <a:schemeClr val="bg2"/>
                          </a:solidFill>
                          <a:effectLst/>
                        </a:rPr>
                        <a:t>1</a:t>
                      </a:r>
                      <a:endParaRPr lang="es-EC" sz="1100">
                        <a:solidFill>
                          <a:schemeClr val="bg2"/>
                        </a:solidFill>
                        <a:effectLst/>
                        <a:latin typeface="Calibri"/>
                        <a:ea typeface="Calibri"/>
                        <a:cs typeface="Times New Roman"/>
                      </a:endParaRPr>
                    </a:p>
                  </a:txBody>
                  <a:tcPr marL="0" marR="0" marT="0" marB="0" anchor="ctr"/>
                </a:tc>
              </a:tr>
              <a:tr h="862810">
                <a:tc vMerge="1">
                  <a:txBody>
                    <a:bodyPr/>
                    <a:lstStyle/>
                    <a:p>
                      <a:endParaRPr lang="es-EC"/>
                    </a:p>
                  </a:txBody>
                  <a:tcPr/>
                </a:tc>
                <a:tc>
                  <a:txBody>
                    <a:bodyPr/>
                    <a:lstStyle/>
                    <a:p>
                      <a:pPr marL="38100" marR="38100" algn="l">
                        <a:lnSpc>
                          <a:spcPct val="107000"/>
                        </a:lnSpc>
                        <a:spcAft>
                          <a:spcPts val="0"/>
                        </a:spcAft>
                      </a:pPr>
                      <a:r>
                        <a:rPr lang="es-EC" sz="1100" dirty="0">
                          <a:solidFill>
                            <a:schemeClr val="bg2"/>
                          </a:solidFill>
                          <a:effectLst/>
                        </a:rPr>
                        <a:t>¿el material en la práctica es usado de forma idónea?</a:t>
                      </a:r>
                      <a:endParaRPr lang="es-EC" sz="1100" dirty="0">
                        <a:solidFill>
                          <a:schemeClr val="bg2"/>
                        </a:solidFill>
                        <a:effectLst/>
                        <a:latin typeface="Calibri"/>
                        <a:ea typeface="Calibri"/>
                        <a:cs typeface="Times New Roman"/>
                      </a:endParaRPr>
                    </a:p>
                  </a:txBody>
                  <a:tcPr marL="0" marR="0" marT="0" marB="0"/>
                </a:tc>
                <a:tc>
                  <a:txBody>
                    <a:bodyPr/>
                    <a:lstStyle/>
                    <a:p>
                      <a:pPr marL="38100" marR="38100" algn="ctr">
                        <a:lnSpc>
                          <a:spcPct val="107000"/>
                        </a:lnSpc>
                        <a:spcAft>
                          <a:spcPts val="0"/>
                        </a:spcAft>
                      </a:pPr>
                      <a:r>
                        <a:rPr lang="es-EC" sz="1100">
                          <a:solidFill>
                            <a:schemeClr val="bg2"/>
                          </a:solidFill>
                          <a:effectLst/>
                        </a:rPr>
                        <a:t>1</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ctr">
                        <a:lnSpc>
                          <a:spcPct val="107000"/>
                        </a:lnSpc>
                        <a:spcAft>
                          <a:spcPts val="0"/>
                        </a:spcAft>
                      </a:pPr>
                      <a:r>
                        <a:rPr lang="es-EC" sz="1100">
                          <a:solidFill>
                            <a:schemeClr val="bg2"/>
                          </a:solidFill>
                          <a:effectLst/>
                        </a:rPr>
                        <a:t>0</a:t>
                      </a:r>
                      <a:endParaRPr lang="es-EC" sz="1100">
                        <a:solidFill>
                          <a:schemeClr val="bg2"/>
                        </a:solidFill>
                        <a:effectLst/>
                        <a:latin typeface="Calibri"/>
                        <a:ea typeface="Calibri"/>
                        <a:cs typeface="Times New Roman"/>
                      </a:endParaRPr>
                    </a:p>
                  </a:txBody>
                  <a:tcPr marL="0" marR="0" marT="0" marB="0" anchor="ctr"/>
                </a:tc>
              </a:tr>
              <a:tr h="862810">
                <a:tc rowSpan="2">
                  <a:txBody>
                    <a:bodyPr/>
                    <a:lstStyle/>
                    <a:p>
                      <a:pPr algn="ctr">
                        <a:lnSpc>
                          <a:spcPct val="107000"/>
                        </a:lnSpc>
                        <a:spcAft>
                          <a:spcPts val="0"/>
                        </a:spcAft>
                      </a:pPr>
                      <a:r>
                        <a:rPr lang="es-ES_tradnl" sz="1100">
                          <a:solidFill>
                            <a:schemeClr val="bg2"/>
                          </a:solidFill>
                          <a:effectLst/>
                        </a:rPr>
                        <a:t>Materiales</a:t>
                      </a:r>
                      <a:endParaRPr lang="es-EC" sz="1100">
                        <a:solidFill>
                          <a:schemeClr val="bg2"/>
                        </a:solidFill>
                        <a:effectLst/>
                      </a:endParaRPr>
                    </a:p>
                    <a:p>
                      <a:pPr algn="ctr">
                        <a:lnSpc>
                          <a:spcPct val="107000"/>
                        </a:lnSpc>
                        <a:spcAft>
                          <a:spcPts val="0"/>
                        </a:spcAft>
                      </a:pPr>
                      <a:r>
                        <a:rPr lang="es-ES_tradnl" sz="1100">
                          <a:solidFill>
                            <a:schemeClr val="bg2"/>
                          </a:solidFill>
                          <a:effectLst/>
                        </a:rPr>
                        <a:t>Implementos</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l">
                        <a:lnSpc>
                          <a:spcPct val="107000"/>
                        </a:lnSpc>
                        <a:spcAft>
                          <a:spcPts val="0"/>
                        </a:spcAft>
                      </a:pPr>
                      <a:r>
                        <a:rPr lang="es-EC" sz="1100">
                          <a:solidFill>
                            <a:schemeClr val="bg2"/>
                          </a:solidFill>
                          <a:effectLst/>
                        </a:rPr>
                        <a:t>¿existe la disponibilidad del material?</a:t>
                      </a:r>
                      <a:endParaRPr lang="es-EC" sz="1100">
                        <a:solidFill>
                          <a:schemeClr val="bg2"/>
                        </a:solidFill>
                        <a:effectLst/>
                        <a:latin typeface="Calibri"/>
                        <a:ea typeface="Calibri"/>
                        <a:cs typeface="Times New Roman"/>
                      </a:endParaRPr>
                    </a:p>
                  </a:txBody>
                  <a:tcPr marL="0" marR="0" marT="0" marB="0"/>
                </a:tc>
                <a:tc>
                  <a:txBody>
                    <a:bodyPr/>
                    <a:lstStyle/>
                    <a:p>
                      <a:pPr marL="38100" marR="38100" algn="ctr">
                        <a:lnSpc>
                          <a:spcPct val="107000"/>
                        </a:lnSpc>
                        <a:spcAft>
                          <a:spcPts val="0"/>
                        </a:spcAft>
                      </a:pPr>
                      <a:r>
                        <a:rPr lang="es-EC" sz="1100">
                          <a:solidFill>
                            <a:schemeClr val="bg2"/>
                          </a:solidFill>
                          <a:effectLst/>
                        </a:rPr>
                        <a:t>0</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ctr">
                        <a:lnSpc>
                          <a:spcPct val="107000"/>
                        </a:lnSpc>
                        <a:spcAft>
                          <a:spcPts val="0"/>
                        </a:spcAft>
                      </a:pPr>
                      <a:r>
                        <a:rPr lang="es-EC" sz="1100">
                          <a:solidFill>
                            <a:schemeClr val="bg2"/>
                          </a:solidFill>
                          <a:effectLst/>
                        </a:rPr>
                        <a:t>1</a:t>
                      </a:r>
                      <a:endParaRPr lang="es-EC" sz="1100">
                        <a:solidFill>
                          <a:schemeClr val="bg2"/>
                        </a:solidFill>
                        <a:effectLst/>
                        <a:latin typeface="Calibri"/>
                        <a:ea typeface="Calibri"/>
                        <a:cs typeface="Times New Roman"/>
                      </a:endParaRPr>
                    </a:p>
                  </a:txBody>
                  <a:tcPr marL="0" marR="0" marT="0" marB="0" anchor="ctr"/>
                </a:tc>
              </a:tr>
              <a:tr h="862810">
                <a:tc vMerge="1">
                  <a:txBody>
                    <a:bodyPr/>
                    <a:lstStyle/>
                    <a:p>
                      <a:endParaRPr lang="es-EC"/>
                    </a:p>
                  </a:txBody>
                  <a:tcPr/>
                </a:tc>
                <a:tc>
                  <a:txBody>
                    <a:bodyPr/>
                    <a:lstStyle/>
                    <a:p>
                      <a:pPr marL="38100" marR="38100" algn="l">
                        <a:lnSpc>
                          <a:spcPct val="107000"/>
                        </a:lnSpc>
                        <a:spcAft>
                          <a:spcPts val="0"/>
                        </a:spcAft>
                      </a:pPr>
                      <a:r>
                        <a:rPr lang="es-EC" sz="1100">
                          <a:solidFill>
                            <a:schemeClr val="bg2"/>
                          </a:solidFill>
                          <a:effectLst/>
                        </a:rPr>
                        <a:t>¿se desempeña el entrenador con las expectativas del niño?</a:t>
                      </a:r>
                      <a:endParaRPr lang="es-EC" sz="1100">
                        <a:solidFill>
                          <a:schemeClr val="bg2"/>
                        </a:solidFill>
                        <a:effectLst/>
                        <a:latin typeface="Calibri"/>
                        <a:ea typeface="Calibri"/>
                        <a:cs typeface="Times New Roman"/>
                      </a:endParaRPr>
                    </a:p>
                  </a:txBody>
                  <a:tcPr marL="0" marR="0" marT="0" marB="0"/>
                </a:tc>
                <a:tc>
                  <a:txBody>
                    <a:bodyPr/>
                    <a:lstStyle/>
                    <a:p>
                      <a:pPr marL="38100" marR="38100" algn="ctr">
                        <a:lnSpc>
                          <a:spcPct val="107000"/>
                        </a:lnSpc>
                        <a:spcAft>
                          <a:spcPts val="0"/>
                        </a:spcAft>
                      </a:pPr>
                      <a:r>
                        <a:rPr lang="es-EC" sz="1100">
                          <a:solidFill>
                            <a:schemeClr val="bg2"/>
                          </a:solidFill>
                          <a:effectLst/>
                        </a:rPr>
                        <a:t>1</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ctr">
                        <a:lnSpc>
                          <a:spcPct val="107000"/>
                        </a:lnSpc>
                        <a:spcAft>
                          <a:spcPts val="0"/>
                        </a:spcAft>
                      </a:pPr>
                      <a:r>
                        <a:rPr lang="es-EC" sz="1100">
                          <a:solidFill>
                            <a:schemeClr val="bg2"/>
                          </a:solidFill>
                          <a:effectLst/>
                        </a:rPr>
                        <a:t>0</a:t>
                      </a:r>
                      <a:endParaRPr lang="es-EC" sz="1100">
                        <a:solidFill>
                          <a:schemeClr val="bg2"/>
                        </a:solidFill>
                        <a:effectLst/>
                        <a:latin typeface="Calibri"/>
                        <a:ea typeface="Calibri"/>
                        <a:cs typeface="Times New Roman"/>
                      </a:endParaRPr>
                    </a:p>
                  </a:txBody>
                  <a:tcPr marL="0" marR="0" marT="0" marB="0" anchor="ctr"/>
                </a:tc>
              </a:tr>
              <a:tr h="277169">
                <a:tc gridSpan="2">
                  <a:txBody>
                    <a:bodyPr/>
                    <a:lstStyle/>
                    <a:p>
                      <a:pPr marL="38100" marR="38100" algn="l">
                        <a:lnSpc>
                          <a:spcPct val="107000"/>
                        </a:lnSpc>
                        <a:spcAft>
                          <a:spcPts val="0"/>
                        </a:spcAft>
                      </a:pPr>
                      <a:r>
                        <a:rPr lang="es-EC" sz="1100">
                          <a:solidFill>
                            <a:schemeClr val="bg2"/>
                          </a:solidFill>
                          <a:effectLst/>
                        </a:rPr>
                        <a:t>Total</a:t>
                      </a:r>
                      <a:endParaRPr lang="es-EC" sz="1100">
                        <a:solidFill>
                          <a:schemeClr val="bg2"/>
                        </a:solidFill>
                        <a:effectLst/>
                        <a:latin typeface="Calibri"/>
                        <a:ea typeface="Calibri"/>
                        <a:cs typeface="Times New Roman"/>
                      </a:endParaRPr>
                    </a:p>
                  </a:txBody>
                  <a:tcPr marL="0" marR="0" marT="0" marB="0"/>
                </a:tc>
                <a:tc hMerge="1">
                  <a:txBody>
                    <a:bodyPr/>
                    <a:lstStyle/>
                    <a:p>
                      <a:endParaRPr lang="es-EC"/>
                    </a:p>
                  </a:txBody>
                  <a:tcPr/>
                </a:tc>
                <a:tc>
                  <a:txBody>
                    <a:bodyPr/>
                    <a:lstStyle/>
                    <a:p>
                      <a:pPr marL="38100" marR="38100" algn="ctr">
                        <a:lnSpc>
                          <a:spcPct val="107000"/>
                        </a:lnSpc>
                        <a:spcAft>
                          <a:spcPts val="0"/>
                        </a:spcAft>
                      </a:pPr>
                      <a:r>
                        <a:rPr lang="es-EC" sz="1100">
                          <a:solidFill>
                            <a:schemeClr val="bg2"/>
                          </a:solidFill>
                          <a:effectLst/>
                        </a:rPr>
                        <a:t>2</a:t>
                      </a:r>
                      <a:endParaRPr lang="es-EC" sz="1100">
                        <a:solidFill>
                          <a:schemeClr val="bg2"/>
                        </a:solidFill>
                        <a:effectLst/>
                        <a:latin typeface="Calibri"/>
                        <a:ea typeface="Calibri"/>
                        <a:cs typeface="Times New Roman"/>
                      </a:endParaRPr>
                    </a:p>
                  </a:txBody>
                  <a:tcPr marL="0" marR="0" marT="0" marB="0" anchor="ctr"/>
                </a:tc>
                <a:tc>
                  <a:txBody>
                    <a:bodyPr/>
                    <a:lstStyle/>
                    <a:p>
                      <a:pPr marL="38100" marR="38100" algn="ctr">
                        <a:lnSpc>
                          <a:spcPct val="107000"/>
                        </a:lnSpc>
                        <a:spcAft>
                          <a:spcPts val="0"/>
                        </a:spcAft>
                      </a:pPr>
                      <a:r>
                        <a:rPr lang="es-EC" sz="1100" dirty="0">
                          <a:solidFill>
                            <a:schemeClr val="bg2"/>
                          </a:solidFill>
                          <a:effectLst/>
                        </a:rPr>
                        <a:t>2</a:t>
                      </a:r>
                      <a:endParaRPr lang="es-EC" sz="1100" dirty="0">
                        <a:solidFill>
                          <a:schemeClr val="bg2"/>
                        </a:solidFill>
                        <a:effectLst/>
                        <a:latin typeface="Calibri"/>
                        <a:ea typeface="Calibri"/>
                        <a:cs typeface="Times New Roman"/>
                      </a:endParaRPr>
                    </a:p>
                  </a:txBody>
                  <a:tcPr marL="0" marR="0" marT="0" marB="0" anchor="ctr"/>
                </a:tc>
              </a:tr>
            </a:tbl>
          </a:graphicData>
        </a:graphic>
      </p:graphicFrame>
      <p:sp>
        <p:nvSpPr>
          <p:cNvPr id="4" name="3 Rectángulo"/>
          <p:cNvSpPr/>
          <p:nvPr/>
        </p:nvSpPr>
        <p:spPr>
          <a:xfrm>
            <a:off x="353683" y="5389558"/>
            <a:ext cx="8436634" cy="1200329"/>
          </a:xfrm>
          <a:prstGeom prst="rect">
            <a:avLst/>
          </a:prstGeom>
        </p:spPr>
        <p:txBody>
          <a:bodyPr wrap="square">
            <a:spAutoFit/>
          </a:bodyPr>
          <a:lstStyle/>
          <a:p>
            <a:pPr algn="just"/>
            <a:r>
              <a:rPr lang="es-EC" sz="1800" dirty="0">
                <a:solidFill>
                  <a:srgbClr val="FFFFFF"/>
                </a:solidFill>
                <a:latin typeface="Times New Roman" panose="02020603050405020304" pitchFamily="18" charset="0"/>
                <a:cs typeface="Times New Roman" panose="02020603050405020304" pitchFamily="18" charset="0"/>
              </a:rPr>
              <a:t>Se observa el total del proceso enseñanza aprendizaje evaluado por el director deportivo de CR10 a los investigadores donde: en la dimensión de enseñanza aprendizaje obtuvieron calificaciones en los niveles excelente y muy bueno y en la dimensión materiales e implementos obtuvieron la calificación de excelente y muy bueno.</a:t>
            </a:r>
          </a:p>
        </p:txBody>
      </p:sp>
      <p:sp>
        <p:nvSpPr>
          <p:cNvPr id="5" name="4 Rectángulo"/>
          <p:cNvSpPr/>
          <p:nvPr/>
        </p:nvSpPr>
        <p:spPr>
          <a:xfrm>
            <a:off x="1962953" y="317344"/>
            <a:ext cx="5218095" cy="522259"/>
          </a:xfrm>
          <a:prstGeom prst="rect">
            <a:avLst/>
          </a:prstGeom>
        </p:spPr>
        <p:txBody>
          <a:bodyPr wrap="none">
            <a:spAutoFit/>
          </a:bodyPr>
          <a:lstStyle/>
          <a:p>
            <a:pPr algn="ctr">
              <a:lnSpc>
                <a:spcPct val="107000"/>
              </a:lnSpc>
            </a:pPr>
            <a:r>
              <a:rPr lang="es-EC" sz="2800" b="1" i="1" dirty="0">
                <a:solidFill>
                  <a:srgbClr val="FFFFFF"/>
                </a:solidFill>
                <a:latin typeface="Times New Roman" panose="02020603050405020304" pitchFamily="18" charset="0"/>
                <a:cs typeface="Times New Roman" panose="02020603050405020304" pitchFamily="18" charset="0"/>
              </a:rPr>
              <a:t>Proceso enseñanza – aprendizaje</a:t>
            </a:r>
            <a:endParaRPr lang="es-EC" sz="2800" b="1" i="1" dirty="0">
              <a:solidFill>
                <a:srgbClr val="FFFFFF"/>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723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457200" y="0"/>
            <a:ext cx="8686800" cy="798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s-EC" sz="4000" b="1" i="1" cap="none" dirty="0">
                <a:solidFill>
                  <a:schemeClr val="dk1"/>
                </a:solidFill>
                <a:latin typeface="Times New Roman"/>
                <a:ea typeface="Times New Roman"/>
                <a:cs typeface="Times New Roman"/>
                <a:sym typeface="Times New Roman"/>
              </a:rPr>
              <a:t>Análisis de Resultados</a:t>
            </a:r>
            <a:endParaRPr sz="4000" b="1" i="1" cap="none" dirty="0">
              <a:solidFill>
                <a:schemeClr val="dk1"/>
              </a:solidFill>
              <a:latin typeface="Times New Roman"/>
              <a:ea typeface="Times New Roman"/>
              <a:cs typeface="Times New Roman"/>
              <a:sym typeface="Times New Roman"/>
            </a:endParaRPr>
          </a:p>
        </p:txBody>
      </p:sp>
      <p:sp>
        <p:nvSpPr>
          <p:cNvPr id="340" name="Google Shape;340;p34"/>
          <p:cNvSpPr/>
          <p:nvPr/>
        </p:nvSpPr>
        <p:spPr>
          <a:xfrm>
            <a:off x="0" y="277177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entury Schoolbook"/>
              <a:buNone/>
            </a:pPr>
            <a:endParaRPr sz="1800" b="0" i="0" u="none" strike="noStrike" cap="none">
              <a:solidFill>
                <a:schemeClr val="dk1"/>
              </a:solidFill>
              <a:latin typeface="Arial"/>
              <a:ea typeface="Arial"/>
              <a:cs typeface="Arial"/>
              <a:sym typeface="Arial"/>
            </a:endParaRPr>
          </a:p>
        </p:txBody>
      </p:sp>
      <p:sp>
        <p:nvSpPr>
          <p:cNvPr id="341" name="Google Shape;341;p34"/>
          <p:cNvSpPr/>
          <p:nvPr/>
        </p:nvSpPr>
        <p:spPr>
          <a:xfrm>
            <a:off x="211166" y="772306"/>
            <a:ext cx="5965348" cy="6462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3600"/>
              <a:buFont typeface="Arial"/>
              <a:buChar char="•"/>
            </a:pPr>
            <a:r>
              <a:rPr lang="es-EC" sz="3200" b="1" i="1" dirty="0">
                <a:solidFill>
                  <a:schemeClr val="dk1"/>
                </a:solidFill>
                <a:latin typeface="Times New Roman"/>
                <a:ea typeface="Times New Roman"/>
                <a:cs typeface="Times New Roman"/>
                <a:sym typeface="Times New Roman"/>
              </a:rPr>
              <a:t>Total de Conducción  </a:t>
            </a:r>
            <a:endParaRPr sz="3200" b="1" dirty="0">
              <a:solidFill>
                <a:schemeClr val="dk1"/>
              </a:solidFill>
              <a:latin typeface="Times New Roman"/>
              <a:ea typeface="Times New Roman"/>
              <a:cs typeface="Times New Roman"/>
              <a:sym typeface="Times New Roman"/>
            </a:endParaRPr>
          </a:p>
        </p:txBody>
      </p:sp>
      <p:sp>
        <p:nvSpPr>
          <p:cNvPr id="342" name="Google Shape;342;p34"/>
          <p:cNvSpPr/>
          <p:nvPr/>
        </p:nvSpPr>
        <p:spPr>
          <a:xfrm>
            <a:off x="282244" y="4050447"/>
            <a:ext cx="8331300" cy="1304784"/>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EC" sz="1800" dirty="0">
                <a:solidFill>
                  <a:schemeClr val="dk1"/>
                </a:solidFill>
                <a:latin typeface="Times New Roman" panose="02020603050405020304" pitchFamily="18" charset="0"/>
                <a:cs typeface="Times New Roman" panose="02020603050405020304" pitchFamily="18" charset="0"/>
              </a:rPr>
              <a:t>Se observa el total de la población investigada con el total del fundamento técnico de la Conducción después del proceso enseñanza aprendizaje donde: el 0% equivalente a 0 niños se ubican en nivel malo; el 0% equivalente a 0 niños se ubican en nivel regular; el 0% equivalente a 0 niños se ubican en nivel bueno, el 62,50% equivalente a 10 niños se ubican en el nivel muy bueno y el 37,50% equivalente a 6 niños se ubican en nivel excelente.</a:t>
            </a:r>
            <a:endParaRPr sz="1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1200"/>
              </a:spcBef>
              <a:spcAft>
                <a:spcPts val="0"/>
              </a:spcAft>
              <a:buNone/>
            </a:pPr>
            <a:endParaRPr sz="3200" dirty="0">
              <a:solidFill>
                <a:schemeClr val="dk1"/>
              </a:solidFill>
              <a:latin typeface="Times New Roman"/>
              <a:ea typeface="Times New Roman"/>
              <a:cs typeface="Times New Roman"/>
              <a:sym typeface="Times New Roman"/>
            </a:endParaRPr>
          </a:p>
        </p:txBody>
      </p:sp>
      <p:graphicFrame>
        <p:nvGraphicFramePr>
          <p:cNvPr id="2" name="1 Tabla"/>
          <p:cNvGraphicFramePr>
            <a:graphicFrameLocks noGrp="1"/>
          </p:cNvGraphicFramePr>
          <p:nvPr>
            <p:extLst>
              <p:ext uri="{D42A27DB-BD31-4B8C-83A1-F6EECF244321}">
                <p14:modId xmlns:p14="http://schemas.microsoft.com/office/powerpoint/2010/main" val="372893471"/>
              </p:ext>
            </p:extLst>
          </p:nvPr>
        </p:nvGraphicFramePr>
        <p:xfrm>
          <a:off x="282244" y="1418506"/>
          <a:ext cx="8473450" cy="2639924"/>
        </p:xfrm>
        <a:graphic>
          <a:graphicData uri="http://schemas.openxmlformats.org/drawingml/2006/table">
            <a:tbl>
              <a:tblPr firstRow="1" firstCol="1" bandRow="1">
                <a:tableStyleId>{5C22544A-7EE6-4342-B048-85BDC9FD1C3A}</a:tableStyleId>
              </a:tblPr>
              <a:tblGrid>
                <a:gridCol w="2062244"/>
                <a:gridCol w="3248010"/>
                <a:gridCol w="321430"/>
                <a:gridCol w="2567382"/>
                <a:gridCol w="274384"/>
              </a:tblGrid>
              <a:tr h="622538">
                <a:tc>
                  <a:txBody>
                    <a:bodyPr/>
                    <a:lstStyle/>
                    <a:p>
                      <a:pPr>
                        <a:lnSpc>
                          <a:spcPct val="107000"/>
                        </a:lnSpc>
                        <a:spcAft>
                          <a:spcPts val="0"/>
                        </a:spcAft>
                        <a:tabLst>
                          <a:tab pos="1066800" algn="l"/>
                        </a:tabLst>
                      </a:pPr>
                      <a:r>
                        <a:rPr lang="es-EC" sz="1100" dirty="0">
                          <a:solidFill>
                            <a:schemeClr val="tx1"/>
                          </a:solidFill>
                          <a:effectLst/>
                        </a:rPr>
                        <a:t>Total conducción</a:t>
                      </a:r>
                      <a:endParaRPr lang="es-EC" sz="11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dirty="0">
                          <a:solidFill>
                            <a:schemeClr val="tx1"/>
                          </a:solidFill>
                          <a:effectLst/>
                        </a:rPr>
                        <a:t>Frecuencia</a:t>
                      </a:r>
                      <a:endParaRPr lang="es-EC" sz="11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Porcentaje válido</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a:solidFill>
                            <a:schemeClr val="tx1"/>
                          </a:solidFill>
                          <a:effectLst/>
                        </a:rPr>
                        <a:t>Malo</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a:solidFill>
                            <a:schemeClr val="tx1"/>
                          </a:solidFill>
                          <a:effectLst/>
                        </a:rPr>
                        <a:t>Regular</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a:solidFill>
                            <a:schemeClr val="tx1"/>
                          </a:solidFill>
                          <a:effectLst/>
                        </a:rPr>
                        <a:t>Bueno</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a:solidFill>
                            <a:schemeClr val="tx1"/>
                          </a:solidFill>
                          <a:effectLst/>
                        </a:rPr>
                        <a:t>Muy bueno</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10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62,50%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dirty="0">
                          <a:solidFill>
                            <a:schemeClr val="tx1"/>
                          </a:solidFill>
                          <a:effectLst/>
                        </a:rPr>
                        <a:t>Excelente</a:t>
                      </a:r>
                      <a:endParaRPr lang="es-EC" sz="11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6</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37,50%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r>
              <a:tr h="336231">
                <a:tc>
                  <a:txBody>
                    <a:bodyPr/>
                    <a:lstStyle/>
                    <a:p>
                      <a:pPr>
                        <a:lnSpc>
                          <a:spcPct val="107000"/>
                        </a:lnSpc>
                        <a:spcAft>
                          <a:spcPts val="0"/>
                        </a:spcAft>
                        <a:tabLst>
                          <a:tab pos="1066800" algn="l"/>
                        </a:tabLst>
                      </a:pPr>
                      <a:r>
                        <a:rPr lang="es-EC" sz="1100">
                          <a:solidFill>
                            <a:schemeClr val="tx1"/>
                          </a:solidFill>
                          <a:effectLst/>
                        </a:rPr>
                        <a:t>Total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dirty="0">
                          <a:solidFill>
                            <a:schemeClr val="tx1"/>
                          </a:solidFill>
                          <a:effectLst/>
                        </a:rPr>
                        <a:t>16</a:t>
                      </a:r>
                      <a:endParaRPr lang="es-EC" sz="1100"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a:solidFill>
                            <a:schemeClr val="tx1"/>
                          </a:solidFill>
                          <a:effectLst/>
                        </a:rPr>
                        <a:t>100,00%</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tabLst>
                          <a:tab pos="1066800" algn="l"/>
                        </a:tabLst>
                      </a:pPr>
                      <a:r>
                        <a:rPr lang="es-EC" sz="1100" dirty="0">
                          <a:solidFill>
                            <a:schemeClr val="tx1"/>
                          </a:solidFill>
                          <a:effectLst/>
                        </a:rPr>
                        <a:t> </a:t>
                      </a:r>
                      <a:endParaRPr lang="es-EC" sz="1100" dirty="0">
                        <a:solidFill>
                          <a:schemeClr val="tx1"/>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fill="hold"/>
                                        <p:tgtEl>
                                          <p:spTgt spid="339"/>
                                        </p:tgtEl>
                                        <p:attrNameLst>
                                          <p:attrName>ppt_x</p:attrName>
                                        </p:attrNameLst>
                                      </p:cBhvr>
                                      <p:tavLst>
                                        <p:tav tm="0">
                                          <p:val>
                                            <p:strVal val="#ppt_x"/>
                                          </p:val>
                                        </p:tav>
                                        <p:tav tm="100000">
                                          <p:val>
                                            <p:strVal val="#ppt_x"/>
                                          </p:val>
                                        </p:tav>
                                      </p:tavLst>
                                    </p:anim>
                                    <p:anim calcmode="lin" valueType="num">
                                      <p:cBhvr additive="base">
                                        <p:cTn id="8" dur="500" fill="hold"/>
                                        <p:tgtEl>
                                          <p:spTgt spid="3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2"/>
                                        </p:tgtEl>
                                        <p:attrNameLst>
                                          <p:attrName>style.visibility</p:attrName>
                                        </p:attrNameLst>
                                      </p:cBhvr>
                                      <p:to>
                                        <p:strVal val="visible"/>
                                      </p:to>
                                    </p:set>
                                    <p:anim calcmode="lin" valueType="num">
                                      <p:cBhvr additive="base">
                                        <p:cTn id="13" dur="500" fill="hold"/>
                                        <p:tgtEl>
                                          <p:spTgt spid="342"/>
                                        </p:tgtEl>
                                        <p:attrNameLst>
                                          <p:attrName>ppt_x</p:attrName>
                                        </p:attrNameLst>
                                      </p:cBhvr>
                                      <p:tavLst>
                                        <p:tav tm="0">
                                          <p:val>
                                            <p:strVal val="#ppt_x"/>
                                          </p:val>
                                        </p:tav>
                                        <p:tav tm="100000">
                                          <p:val>
                                            <p:strVal val="#ppt_x"/>
                                          </p:val>
                                        </p:tav>
                                      </p:tavLst>
                                    </p:anim>
                                    <p:anim calcmode="lin" valueType="num">
                                      <p:cBhvr additive="base">
                                        <p:cTn id="14"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41"/>
                                        </p:tgtEl>
                                        <p:attrNameLst>
                                          <p:attrName>style.visibility</p:attrName>
                                        </p:attrNameLst>
                                      </p:cBhvr>
                                      <p:to>
                                        <p:strVal val="visible"/>
                                      </p:to>
                                    </p:set>
                                    <p:anim calcmode="lin" valueType="num">
                                      <p:cBhvr additive="base">
                                        <p:cTn id="19" dur="500" fill="hold"/>
                                        <p:tgtEl>
                                          <p:spTgt spid="341"/>
                                        </p:tgtEl>
                                        <p:attrNameLst>
                                          <p:attrName>ppt_x</p:attrName>
                                        </p:attrNameLst>
                                      </p:cBhvr>
                                      <p:tavLst>
                                        <p:tav tm="0">
                                          <p:val>
                                            <p:strVal val="#ppt_x"/>
                                          </p:val>
                                        </p:tav>
                                        <p:tav tm="100000">
                                          <p:val>
                                            <p:strVal val="#ppt_x"/>
                                          </p:val>
                                        </p:tav>
                                      </p:tavLst>
                                    </p:anim>
                                    <p:anim calcmode="lin" valueType="num">
                                      <p:cBhvr additive="base">
                                        <p:cTn id="20" dur="500" fill="hold"/>
                                        <p:tgtEl>
                                          <p:spTgt spid="34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a:spLocks noGrp="1"/>
          </p:cNvSpPr>
          <p:nvPr>
            <p:ph type="title"/>
          </p:nvPr>
        </p:nvSpPr>
        <p:spPr>
          <a:xfrm>
            <a:off x="231000" y="394131"/>
            <a:ext cx="8686800" cy="838200"/>
          </a:xfrm>
          <a:prstGeom prst="rect">
            <a:avLst/>
          </a:prstGeom>
          <a:noFill/>
          <a:ln>
            <a:noFill/>
          </a:ln>
        </p:spPr>
        <p:txBody>
          <a:bodyPr spcFirstLastPara="1" wrap="square" lIns="91425" tIns="45700" rIns="91425" bIns="45700" anchor="ctr" anchorCtr="0">
            <a:normAutofit/>
          </a:bodyPr>
          <a:lstStyle/>
          <a:p>
            <a:pPr marL="571500" lvl="0" indent="-571500" algn="l" rtl="0">
              <a:spcBef>
                <a:spcPts val="0"/>
              </a:spcBef>
              <a:spcAft>
                <a:spcPts val="0"/>
              </a:spcAft>
              <a:buClr>
                <a:schemeClr val="dk1"/>
              </a:buClr>
              <a:buSzPts val="3600"/>
              <a:buFont typeface="Arial"/>
              <a:buChar char="•"/>
            </a:pPr>
            <a:r>
              <a:rPr lang="es-EC" sz="4000" b="1" i="1" dirty="0">
                <a:solidFill>
                  <a:schemeClr val="dk1"/>
                </a:solidFill>
                <a:latin typeface="Times New Roman" panose="02020603050405020304" pitchFamily="18" charset="0"/>
                <a:cs typeface="Times New Roman" panose="02020603050405020304" pitchFamily="18" charset="0"/>
              </a:rPr>
              <a:t>Total de Pase </a:t>
            </a:r>
            <a:endParaRPr sz="4000" b="1" i="1" cap="none" dirty="0">
              <a:solidFill>
                <a:schemeClr val="dk1"/>
              </a:solidFill>
              <a:latin typeface="Times New Roman" panose="02020603050405020304" pitchFamily="18" charset="0"/>
              <a:cs typeface="Times New Roman" panose="02020603050405020304" pitchFamily="18" charset="0"/>
            </a:endParaRPr>
          </a:p>
        </p:txBody>
      </p:sp>
      <p:sp>
        <p:nvSpPr>
          <p:cNvPr id="349" name="Google Shape;349;p35"/>
          <p:cNvSpPr/>
          <p:nvPr/>
        </p:nvSpPr>
        <p:spPr>
          <a:xfrm>
            <a:off x="429900" y="4332904"/>
            <a:ext cx="8289000" cy="1569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EC" sz="1800" dirty="0">
                <a:solidFill>
                  <a:schemeClr val="dk1"/>
                </a:solidFill>
                <a:latin typeface="Times New Roman" panose="02020603050405020304" pitchFamily="18" charset="0"/>
                <a:cs typeface="Times New Roman" panose="02020603050405020304" pitchFamily="18" charset="0"/>
              </a:rPr>
              <a:t>Se observa el total de la población investigada con en el total del fundamento técnico del Pase donde: el 31,25% equivalente a 5 niños se ubican en nivel medio, lo que indica que están desarrollando el fundamento técnico del pase y el 68,75% equivalente a 11 niños se ubican en nivel alto, lo que indica que alcanzaron el desarrollo del fundamento técnico del pase.</a:t>
            </a:r>
            <a:endParaRPr sz="1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1200"/>
              </a:spcBef>
              <a:spcAft>
                <a:spcPts val="0"/>
              </a:spcAft>
              <a:buNone/>
            </a:pPr>
            <a:endParaRPr sz="2400" dirty="0">
              <a:solidFill>
                <a:schemeClr val="dk1"/>
              </a:solidFill>
              <a:latin typeface="Times New Roman"/>
              <a:ea typeface="Times New Roman"/>
              <a:cs typeface="Times New Roman"/>
              <a:sym typeface="Times New Roman"/>
            </a:endParaRPr>
          </a:p>
        </p:txBody>
      </p:sp>
      <p:graphicFrame>
        <p:nvGraphicFramePr>
          <p:cNvPr id="2" name="1 Tabla"/>
          <p:cNvGraphicFramePr>
            <a:graphicFrameLocks noGrp="1"/>
          </p:cNvGraphicFramePr>
          <p:nvPr>
            <p:extLst>
              <p:ext uri="{D42A27DB-BD31-4B8C-83A1-F6EECF244321}">
                <p14:modId xmlns:p14="http://schemas.microsoft.com/office/powerpoint/2010/main" val="2248667302"/>
              </p:ext>
            </p:extLst>
          </p:nvPr>
        </p:nvGraphicFramePr>
        <p:xfrm>
          <a:off x="429899" y="1449238"/>
          <a:ext cx="8289001" cy="2838918"/>
        </p:xfrm>
        <a:graphic>
          <a:graphicData uri="http://schemas.openxmlformats.org/drawingml/2006/table">
            <a:tbl>
              <a:tblPr firstRow="1" firstCol="1" bandRow="1">
                <a:tableStyleId>{5C22544A-7EE6-4342-B048-85BDC9FD1C3A}</a:tableStyleId>
              </a:tblPr>
              <a:tblGrid>
                <a:gridCol w="4014705"/>
                <a:gridCol w="1600029"/>
                <a:gridCol w="2674267"/>
              </a:tblGrid>
              <a:tr h="742074">
                <a:tc>
                  <a:txBody>
                    <a:bodyPr/>
                    <a:lstStyle/>
                    <a:p>
                      <a:pPr>
                        <a:lnSpc>
                          <a:spcPct val="150000"/>
                        </a:lnSpc>
                        <a:spcAft>
                          <a:spcPts val="0"/>
                        </a:spcAft>
                        <a:tabLst>
                          <a:tab pos="714375" algn="l"/>
                        </a:tabLst>
                      </a:pPr>
                      <a:r>
                        <a:rPr lang="es-EC" sz="1100" b="0" dirty="0">
                          <a:solidFill>
                            <a:schemeClr val="tx1"/>
                          </a:solidFill>
                          <a:effectLst/>
                        </a:rPr>
                        <a:t>Fundamentos técnicos del futbol en pase</a:t>
                      </a:r>
                      <a:endParaRPr lang="es-EC" sz="1100" b="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Frecuencia</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Porcentaje válido</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a:solidFill>
                            <a:schemeClr val="tx1"/>
                          </a:solidFill>
                          <a:effectLst/>
                        </a:rPr>
                        <a:t>Malo</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0</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0,00%</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a:solidFill>
                            <a:schemeClr val="tx1"/>
                          </a:solidFill>
                          <a:effectLst/>
                        </a:rPr>
                        <a:t>Regular</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0</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0,00%</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a:solidFill>
                            <a:schemeClr val="tx1"/>
                          </a:solidFill>
                          <a:effectLst/>
                        </a:rPr>
                        <a:t>Bueno</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dirty="0">
                          <a:solidFill>
                            <a:schemeClr val="tx1"/>
                          </a:solidFill>
                          <a:effectLst/>
                        </a:rPr>
                        <a:t>0</a:t>
                      </a:r>
                      <a:endParaRPr lang="es-EC" sz="1100" b="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0,00%</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a:solidFill>
                            <a:schemeClr val="tx1"/>
                          </a:solidFill>
                          <a:effectLst/>
                        </a:rPr>
                        <a:t>Muy bueno</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5</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31,25%</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a:solidFill>
                            <a:schemeClr val="tx1"/>
                          </a:solidFill>
                          <a:effectLst/>
                        </a:rPr>
                        <a:t>Excelente</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11</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68,75%</a:t>
                      </a:r>
                      <a:endParaRPr lang="es-EC" sz="1100" b="0">
                        <a:solidFill>
                          <a:schemeClr val="tx1"/>
                        </a:solidFill>
                        <a:effectLst/>
                        <a:latin typeface="Calibri"/>
                        <a:ea typeface="Calibri"/>
                        <a:cs typeface="Times New Roman"/>
                      </a:endParaRPr>
                    </a:p>
                  </a:txBody>
                  <a:tcPr marL="68580" marR="68580" marT="0" marB="0"/>
                </a:tc>
              </a:tr>
              <a:tr h="349474">
                <a:tc>
                  <a:txBody>
                    <a:bodyPr/>
                    <a:lstStyle/>
                    <a:p>
                      <a:pPr>
                        <a:lnSpc>
                          <a:spcPct val="150000"/>
                        </a:lnSpc>
                        <a:spcAft>
                          <a:spcPts val="0"/>
                        </a:spcAft>
                        <a:tabLst>
                          <a:tab pos="714375" algn="l"/>
                        </a:tabLst>
                      </a:pPr>
                      <a:r>
                        <a:rPr lang="es-EC" sz="1100" b="0" dirty="0">
                          <a:solidFill>
                            <a:schemeClr val="tx1"/>
                          </a:solidFill>
                          <a:effectLst/>
                        </a:rPr>
                        <a:t>Total </a:t>
                      </a:r>
                      <a:endParaRPr lang="es-EC" sz="1100" b="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a:solidFill>
                            <a:schemeClr val="tx1"/>
                          </a:solidFill>
                          <a:effectLst/>
                        </a:rPr>
                        <a:t>16</a:t>
                      </a:r>
                      <a:endParaRPr lang="es-EC" sz="1100" b="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tabLst>
                          <a:tab pos="714375" algn="l"/>
                        </a:tabLst>
                      </a:pPr>
                      <a:r>
                        <a:rPr lang="es-EC" sz="1100" b="0" dirty="0">
                          <a:solidFill>
                            <a:schemeClr val="tx1"/>
                          </a:solidFill>
                          <a:effectLst/>
                        </a:rPr>
                        <a:t>100,00%</a:t>
                      </a:r>
                      <a:endParaRPr lang="es-EC" sz="1100" b="0" dirty="0">
                        <a:solidFill>
                          <a:schemeClr val="tx1"/>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additive="base">
                                        <p:cTn id="7" dur="500" fill="hold"/>
                                        <p:tgtEl>
                                          <p:spTgt spid="349"/>
                                        </p:tgtEl>
                                        <p:attrNameLst>
                                          <p:attrName>ppt_x</p:attrName>
                                        </p:attrNameLst>
                                      </p:cBhvr>
                                      <p:tavLst>
                                        <p:tav tm="0">
                                          <p:val>
                                            <p:strVal val="1+#ppt_w/2"/>
                                          </p:val>
                                        </p:tav>
                                        <p:tav tm="100000">
                                          <p:val>
                                            <p:strVal val="#ppt_x"/>
                                          </p:val>
                                        </p:tav>
                                      </p:tavLst>
                                    </p:anim>
                                    <p:anim calcmode="lin" valueType="num">
                                      <p:cBhvr additive="base">
                                        <p:cTn id="8" dur="500" fill="hold"/>
                                        <p:tgtEl>
                                          <p:spTgt spid="3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
                                        </p:tgtEl>
                                        <p:attrNameLst>
                                          <p:attrName>style.visibility</p:attrName>
                                        </p:attrNameLst>
                                      </p:cBhvr>
                                      <p:to>
                                        <p:strVal val="visible"/>
                                      </p:to>
                                    </p:set>
                                    <p:anim calcmode="lin" valueType="num">
                                      <p:cBhvr additive="base">
                                        <p:cTn id="13" dur="500" fill="hold"/>
                                        <p:tgtEl>
                                          <p:spTgt spid="348"/>
                                        </p:tgtEl>
                                        <p:attrNameLst>
                                          <p:attrName>ppt_x</p:attrName>
                                        </p:attrNameLst>
                                      </p:cBhvr>
                                      <p:tavLst>
                                        <p:tav tm="0">
                                          <p:val>
                                            <p:strVal val="0-#ppt_w/2"/>
                                          </p:val>
                                        </p:tav>
                                        <p:tav tm="100000">
                                          <p:val>
                                            <p:strVal val="#ppt_x"/>
                                          </p:val>
                                        </p:tav>
                                      </p:tavLst>
                                    </p:anim>
                                    <p:anim calcmode="lin" valueType="num">
                                      <p:cBhvr additive="base">
                                        <p:cTn id="14" dur="500" fill="hold"/>
                                        <p:tgtEl>
                                          <p:spTgt spid="3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6"/>
          <p:cNvSpPr txBox="1">
            <a:spLocks noGrp="1"/>
          </p:cNvSpPr>
          <p:nvPr>
            <p:ph type="title"/>
          </p:nvPr>
        </p:nvSpPr>
        <p:spPr>
          <a:xfrm>
            <a:off x="490300" y="724932"/>
            <a:ext cx="8686800" cy="838200"/>
          </a:xfrm>
          <a:prstGeom prst="rect">
            <a:avLst/>
          </a:prstGeom>
          <a:noFill/>
          <a:ln>
            <a:noFill/>
          </a:ln>
        </p:spPr>
        <p:txBody>
          <a:bodyPr spcFirstLastPara="1" wrap="square" lIns="91425" tIns="45700" rIns="91425" bIns="45700" anchor="ctr" anchorCtr="0">
            <a:normAutofit/>
          </a:bodyPr>
          <a:lstStyle/>
          <a:p>
            <a:pPr marL="571500" lvl="0" indent="-571500" algn="l" rtl="0">
              <a:spcBef>
                <a:spcPts val="0"/>
              </a:spcBef>
              <a:spcAft>
                <a:spcPts val="0"/>
              </a:spcAft>
              <a:buClr>
                <a:schemeClr val="dk1"/>
              </a:buClr>
              <a:buSzPts val="4400"/>
              <a:buFont typeface="Arial"/>
              <a:buChar char="•"/>
            </a:pPr>
            <a:r>
              <a:rPr lang="es-EC" sz="4400" b="1" i="1" dirty="0">
                <a:solidFill>
                  <a:schemeClr val="dk1"/>
                </a:solidFill>
                <a:latin typeface="Times New Roman"/>
                <a:ea typeface="Times New Roman"/>
                <a:cs typeface="Times New Roman"/>
                <a:sym typeface="Times New Roman"/>
              </a:rPr>
              <a:t>Total de Control y Dominio</a:t>
            </a:r>
            <a:endParaRPr sz="4400" b="1" i="1" cap="none" dirty="0">
              <a:solidFill>
                <a:schemeClr val="dk1"/>
              </a:solidFill>
              <a:latin typeface="Times New Roman"/>
              <a:ea typeface="Times New Roman"/>
              <a:cs typeface="Times New Roman"/>
              <a:sym typeface="Times New Roman"/>
            </a:endParaRPr>
          </a:p>
        </p:txBody>
      </p:sp>
      <p:sp>
        <p:nvSpPr>
          <p:cNvPr id="356" name="Google Shape;356;p36"/>
          <p:cNvSpPr/>
          <p:nvPr/>
        </p:nvSpPr>
        <p:spPr>
          <a:xfrm>
            <a:off x="615250" y="4985000"/>
            <a:ext cx="8436900" cy="14925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EC" sz="1600" dirty="0">
                <a:solidFill>
                  <a:schemeClr val="dk1"/>
                </a:solidFill>
                <a:latin typeface="Times New Roman"/>
                <a:ea typeface="Times New Roman"/>
                <a:cs typeface="Times New Roman"/>
                <a:sym typeface="Times New Roman"/>
              </a:rPr>
              <a:t>Se observa el total de la población investigada con en el total del fundamento técnico del Control y Dominio donde: el 31,25% equivalente a 5 niños se ubican en nivel medio, lo que indica que están desarrollando el fundamento técnico del control y el 68,75% equivalente a 11 niños se ubican en nivel alto, lo que indica que alcanzaron el desarrollo del fundamento técnico del control y dominio.</a:t>
            </a:r>
            <a:endParaRPr sz="1600" dirty="0">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endParaRPr sz="2400" dirty="0">
              <a:solidFill>
                <a:schemeClr val="dk1"/>
              </a:solidFill>
              <a:latin typeface="Times New Roman"/>
              <a:ea typeface="Times New Roman"/>
              <a:cs typeface="Times New Roman"/>
              <a:sym typeface="Times New Roman"/>
            </a:endParaRPr>
          </a:p>
        </p:txBody>
      </p:sp>
      <p:graphicFrame>
        <p:nvGraphicFramePr>
          <p:cNvPr id="2" name="1 Tabla"/>
          <p:cNvGraphicFramePr>
            <a:graphicFrameLocks noGrp="1"/>
          </p:cNvGraphicFramePr>
          <p:nvPr>
            <p:extLst>
              <p:ext uri="{D42A27DB-BD31-4B8C-83A1-F6EECF244321}">
                <p14:modId xmlns:p14="http://schemas.microsoft.com/office/powerpoint/2010/main" val="177382052"/>
              </p:ext>
            </p:extLst>
          </p:nvPr>
        </p:nvGraphicFramePr>
        <p:xfrm>
          <a:off x="615249" y="1932314"/>
          <a:ext cx="7976660" cy="3052685"/>
        </p:xfrm>
        <a:graphic>
          <a:graphicData uri="http://schemas.openxmlformats.org/drawingml/2006/table">
            <a:tbl>
              <a:tblPr firstRow="1" firstCol="1" bandRow="1">
                <a:tableStyleId>{5C22544A-7EE6-4342-B048-85BDC9FD1C3A}</a:tableStyleId>
              </a:tblPr>
              <a:tblGrid>
                <a:gridCol w="3826816"/>
                <a:gridCol w="1829278"/>
                <a:gridCol w="230348"/>
                <a:gridCol w="133170"/>
                <a:gridCol w="1957048"/>
              </a:tblGrid>
              <a:tr h="797951">
                <a:tc>
                  <a:txBody>
                    <a:bodyPr/>
                    <a:lstStyle/>
                    <a:p>
                      <a:pPr>
                        <a:lnSpc>
                          <a:spcPct val="150000"/>
                        </a:lnSpc>
                        <a:spcAft>
                          <a:spcPts val="0"/>
                        </a:spcAft>
                      </a:pPr>
                      <a:r>
                        <a:rPr lang="es-EC" sz="1100" dirty="0">
                          <a:solidFill>
                            <a:schemeClr val="tx1"/>
                          </a:solidFill>
                          <a:effectLst/>
                        </a:rPr>
                        <a:t>Fundamento técnico de control y dominio</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Frecuencia</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Porcentaje válido</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r>
              <a:tr h="375789">
                <a:tc>
                  <a:txBody>
                    <a:bodyPr/>
                    <a:lstStyle/>
                    <a:p>
                      <a:pPr indent="449580">
                        <a:lnSpc>
                          <a:spcPct val="150000"/>
                        </a:lnSpc>
                        <a:spcAft>
                          <a:spcPts val="0"/>
                        </a:spcAft>
                      </a:pPr>
                      <a:r>
                        <a:rPr lang="es-EC" sz="1100">
                          <a:solidFill>
                            <a:schemeClr val="tx1"/>
                          </a:solidFill>
                          <a:effectLst/>
                        </a:rPr>
                        <a:t>Malo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375789">
                <a:tc>
                  <a:txBody>
                    <a:bodyPr/>
                    <a:lstStyle/>
                    <a:p>
                      <a:pPr indent="449580">
                        <a:lnSpc>
                          <a:spcPct val="150000"/>
                        </a:lnSpc>
                        <a:spcAft>
                          <a:spcPts val="0"/>
                        </a:spcAft>
                      </a:pPr>
                      <a:r>
                        <a:rPr lang="es-EC" sz="1100">
                          <a:solidFill>
                            <a:schemeClr val="tx1"/>
                          </a:solidFill>
                          <a:effectLst/>
                        </a:rPr>
                        <a:t>Regular</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375789">
                <a:tc>
                  <a:txBody>
                    <a:bodyPr/>
                    <a:lstStyle/>
                    <a:p>
                      <a:pPr indent="449580">
                        <a:lnSpc>
                          <a:spcPct val="150000"/>
                        </a:lnSpc>
                        <a:spcAft>
                          <a:spcPts val="0"/>
                        </a:spcAft>
                      </a:pPr>
                      <a:r>
                        <a:rPr lang="es-EC" sz="1100">
                          <a:solidFill>
                            <a:schemeClr val="tx1"/>
                          </a:solidFill>
                          <a:effectLst/>
                        </a:rPr>
                        <a:t>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375789">
                <a:tc>
                  <a:txBody>
                    <a:bodyPr/>
                    <a:lstStyle/>
                    <a:p>
                      <a:pPr indent="449580">
                        <a:lnSpc>
                          <a:spcPct val="150000"/>
                        </a:lnSpc>
                        <a:spcAft>
                          <a:spcPts val="0"/>
                        </a:spcAft>
                      </a:pPr>
                      <a:r>
                        <a:rPr lang="es-EC" sz="1100">
                          <a:solidFill>
                            <a:schemeClr val="tx1"/>
                          </a:solidFill>
                          <a:effectLst/>
                        </a:rPr>
                        <a:t>Muy 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5</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a:solidFill>
                            <a:schemeClr val="tx1"/>
                          </a:solidFill>
                          <a:effectLst/>
                        </a:rPr>
                        <a:t>31,25%</a:t>
                      </a:r>
                      <a:endParaRPr lang="es-EC" sz="1100">
                        <a:solidFill>
                          <a:schemeClr val="tx1"/>
                        </a:solidFill>
                        <a:effectLst/>
                        <a:latin typeface="Calibri"/>
                        <a:ea typeface="Calibri"/>
                        <a:cs typeface="Times New Roman"/>
                      </a:endParaRPr>
                    </a:p>
                  </a:txBody>
                  <a:tcPr marL="68580" marR="68580" marT="0" marB="0"/>
                </a:tc>
              </a:tr>
              <a:tr h="375789">
                <a:tc>
                  <a:txBody>
                    <a:bodyPr/>
                    <a:lstStyle/>
                    <a:p>
                      <a:pPr indent="449580">
                        <a:lnSpc>
                          <a:spcPct val="150000"/>
                        </a:lnSpc>
                        <a:spcAft>
                          <a:spcPts val="0"/>
                        </a:spcAft>
                      </a:pPr>
                      <a:r>
                        <a:rPr lang="es-EC" sz="1100">
                          <a:solidFill>
                            <a:schemeClr val="tx1"/>
                          </a:solidFill>
                          <a:effectLst/>
                        </a:rPr>
                        <a:t>Excelente</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11</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a:solidFill>
                            <a:schemeClr val="tx1"/>
                          </a:solidFill>
                          <a:effectLst/>
                        </a:rPr>
                        <a:t>68,75%</a:t>
                      </a:r>
                      <a:endParaRPr lang="es-EC" sz="1100">
                        <a:solidFill>
                          <a:schemeClr val="tx1"/>
                        </a:solidFill>
                        <a:effectLst/>
                        <a:latin typeface="Calibri"/>
                        <a:ea typeface="Calibri"/>
                        <a:cs typeface="Times New Roman"/>
                      </a:endParaRPr>
                    </a:p>
                  </a:txBody>
                  <a:tcPr marL="68580" marR="68580" marT="0" marB="0"/>
                </a:tc>
              </a:tr>
              <a:tr h="375789">
                <a:tc>
                  <a:txBody>
                    <a:bodyPr/>
                    <a:lstStyle/>
                    <a:p>
                      <a:pPr indent="449580">
                        <a:lnSpc>
                          <a:spcPct val="150000"/>
                        </a:lnSpc>
                        <a:spcAft>
                          <a:spcPts val="0"/>
                        </a:spcAft>
                      </a:pPr>
                      <a:r>
                        <a:rPr lang="es-EC" sz="1100" dirty="0">
                          <a:solidFill>
                            <a:schemeClr val="tx1"/>
                          </a:solidFill>
                          <a:effectLst/>
                        </a:rPr>
                        <a:t>Total </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16</a:t>
                      </a:r>
                      <a:endParaRPr lang="es-EC" sz="1100">
                        <a:solidFill>
                          <a:schemeClr val="tx1"/>
                        </a:solidFill>
                        <a:effectLst/>
                        <a:latin typeface="Calibri"/>
                        <a:ea typeface="Calibri"/>
                        <a:cs typeface="Times New Roman"/>
                      </a:endParaRPr>
                    </a:p>
                  </a:txBody>
                  <a:tcPr marL="68580" marR="68580" marT="0" marB="0"/>
                </a:tc>
                <a:tc gridSpan="2">
                  <a:txBody>
                    <a:bodyPr/>
                    <a:lstStyle/>
                    <a:p>
                      <a:pPr indent="449580" algn="ctr">
                        <a:lnSpc>
                          <a:spcPct val="150000"/>
                        </a:lnSpc>
                        <a:spcAft>
                          <a:spcPts val="0"/>
                        </a:spcAft>
                      </a:pPr>
                      <a:r>
                        <a:rPr lang="es-EC" sz="1100">
                          <a:solidFill>
                            <a:schemeClr val="tx1"/>
                          </a:solidFill>
                          <a:effectLst/>
                        </a:rPr>
                        <a:t> </a:t>
                      </a:r>
                      <a:endParaRPr lang="es-EC" sz="1100">
                        <a:solidFill>
                          <a:schemeClr val="tx1"/>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indent="449580" algn="ctr">
                        <a:lnSpc>
                          <a:spcPct val="150000"/>
                        </a:lnSpc>
                        <a:spcAft>
                          <a:spcPts val="0"/>
                        </a:spcAft>
                      </a:pPr>
                      <a:r>
                        <a:rPr lang="es-EC" sz="1100" dirty="0">
                          <a:solidFill>
                            <a:schemeClr val="tx1"/>
                          </a:solidFill>
                          <a:effectLst/>
                        </a:rPr>
                        <a:t>100,00%</a:t>
                      </a:r>
                      <a:endParaRPr lang="es-EC" sz="1100" dirty="0">
                        <a:solidFill>
                          <a:schemeClr val="tx1"/>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 calcmode="lin" valueType="num">
                                      <p:cBhvr additive="base">
                                        <p:cTn id="7" dur="500" fill="hold"/>
                                        <p:tgtEl>
                                          <p:spTgt spid="355"/>
                                        </p:tgtEl>
                                        <p:attrNameLst>
                                          <p:attrName>ppt_x</p:attrName>
                                        </p:attrNameLst>
                                      </p:cBhvr>
                                      <p:tavLst>
                                        <p:tav tm="0">
                                          <p:val>
                                            <p:strVal val="0-#ppt_w/2"/>
                                          </p:val>
                                        </p:tav>
                                        <p:tav tm="100000">
                                          <p:val>
                                            <p:strVal val="#ppt_x"/>
                                          </p:val>
                                        </p:tav>
                                      </p:tavLst>
                                    </p:anim>
                                    <p:anim calcmode="lin" valueType="num">
                                      <p:cBhvr additive="base">
                                        <p:cTn id="8" dur="500" fill="hold"/>
                                        <p:tgtEl>
                                          <p:spTgt spid="3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56"/>
                                        </p:tgtEl>
                                        <p:attrNameLst>
                                          <p:attrName>style.visibility</p:attrName>
                                        </p:attrNameLst>
                                      </p:cBhvr>
                                      <p:to>
                                        <p:strVal val="visible"/>
                                      </p:to>
                                    </p:set>
                                    <p:anim calcmode="lin" valueType="num">
                                      <p:cBhvr additive="base">
                                        <p:cTn id="13" dur="500" fill="hold"/>
                                        <p:tgtEl>
                                          <p:spTgt spid="356"/>
                                        </p:tgtEl>
                                        <p:attrNameLst>
                                          <p:attrName>ppt_x</p:attrName>
                                        </p:attrNameLst>
                                      </p:cBhvr>
                                      <p:tavLst>
                                        <p:tav tm="0">
                                          <p:val>
                                            <p:strVal val="1+#ppt_w/2"/>
                                          </p:val>
                                        </p:tav>
                                        <p:tav tm="100000">
                                          <p:val>
                                            <p:strVal val="#ppt_x"/>
                                          </p:val>
                                        </p:tav>
                                      </p:tavLst>
                                    </p:anim>
                                    <p:anim calcmode="lin" valueType="num">
                                      <p:cBhvr additive="base">
                                        <p:cTn id="14"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7"/>
          <p:cNvSpPr txBox="1">
            <a:spLocks noGrp="1"/>
          </p:cNvSpPr>
          <p:nvPr>
            <p:ph type="title"/>
          </p:nvPr>
        </p:nvSpPr>
        <p:spPr>
          <a:xfrm>
            <a:off x="457200" y="687430"/>
            <a:ext cx="8686800" cy="838200"/>
          </a:xfrm>
          <a:prstGeom prst="rect">
            <a:avLst/>
          </a:prstGeom>
          <a:noFill/>
          <a:ln>
            <a:noFill/>
          </a:ln>
        </p:spPr>
        <p:txBody>
          <a:bodyPr spcFirstLastPara="1" wrap="square" lIns="91425" tIns="45700" rIns="91425" bIns="45700" anchor="ctr" anchorCtr="0">
            <a:normAutofit/>
          </a:bodyPr>
          <a:lstStyle/>
          <a:p>
            <a:pPr marL="571500" lvl="0" indent="-571500" algn="l" rtl="0">
              <a:spcBef>
                <a:spcPts val="0"/>
              </a:spcBef>
              <a:spcAft>
                <a:spcPts val="0"/>
              </a:spcAft>
              <a:buClr>
                <a:schemeClr val="dk1"/>
              </a:buClr>
              <a:buSzPts val="3600"/>
              <a:buFont typeface="Arial"/>
              <a:buChar char="•"/>
            </a:pPr>
            <a:r>
              <a:rPr lang="es-EC" sz="4000" b="1" i="1" dirty="0">
                <a:solidFill>
                  <a:schemeClr val="dk1"/>
                </a:solidFill>
                <a:latin typeface="Times New Roman"/>
                <a:ea typeface="Times New Roman"/>
                <a:cs typeface="Times New Roman"/>
                <a:sym typeface="Times New Roman"/>
              </a:rPr>
              <a:t>Total de Remate</a:t>
            </a:r>
            <a:endParaRPr sz="4000" b="1" i="1" cap="none" dirty="0">
              <a:solidFill>
                <a:schemeClr val="dk1"/>
              </a:solidFill>
              <a:latin typeface="Times New Roman"/>
              <a:ea typeface="Times New Roman"/>
              <a:cs typeface="Times New Roman"/>
              <a:sym typeface="Times New Roman"/>
            </a:endParaRPr>
          </a:p>
        </p:txBody>
      </p:sp>
      <p:sp>
        <p:nvSpPr>
          <p:cNvPr id="363" name="Google Shape;363;p37"/>
          <p:cNvSpPr/>
          <p:nvPr/>
        </p:nvSpPr>
        <p:spPr>
          <a:xfrm>
            <a:off x="659600" y="4869150"/>
            <a:ext cx="8247600" cy="1323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EC" sz="1700" dirty="0">
                <a:solidFill>
                  <a:schemeClr val="dk1"/>
                </a:solidFill>
                <a:latin typeface="Times New Roman"/>
                <a:ea typeface="Times New Roman"/>
                <a:cs typeface="Times New Roman"/>
                <a:sym typeface="Times New Roman"/>
              </a:rPr>
              <a:t>Se observa el total de la población investigada con en el total del fundamento técnico de Remate donde: el 18,75% equivalente a 3 niños se ubican en nivel medio, lo que indica que están desarrollando el fundamento técnico del remate y el 81,25% equivalente a 13 niños se ubican en nivel alto, lo que indica que alcanzaron el desarrollo del fundamento técnico del remate.</a:t>
            </a:r>
            <a:endParaRPr sz="1700" dirty="0">
              <a:solidFill>
                <a:schemeClr val="dk1"/>
              </a:solidFill>
              <a:latin typeface="Times New Roman"/>
              <a:ea typeface="Times New Roman"/>
              <a:cs typeface="Times New Roman"/>
              <a:sym typeface="Times New Roman"/>
            </a:endParaRPr>
          </a:p>
          <a:p>
            <a:pPr marL="0" marR="0" lvl="0" indent="0" algn="just" rtl="0">
              <a:spcBef>
                <a:spcPts val="1200"/>
              </a:spcBef>
              <a:spcAft>
                <a:spcPts val="0"/>
              </a:spcAft>
              <a:buNone/>
            </a:pPr>
            <a:endParaRPr sz="1700" dirty="0">
              <a:solidFill>
                <a:schemeClr val="dk1"/>
              </a:solidFill>
              <a:latin typeface="Times New Roman"/>
              <a:ea typeface="Times New Roman"/>
              <a:cs typeface="Times New Roman"/>
              <a:sym typeface="Times New Roman"/>
            </a:endParaRPr>
          </a:p>
        </p:txBody>
      </p:sp>
      <p:graphicFrame>
        <p:nvGraphicFramePr>
          <p:cNvPr id="2" name="1 Tabla"/>
          <p:cNvGraphicFramePr>
            <a:graphicFrameLocks noGrp="1"/>
          </p:cNvGraphicFramePr>
          <p:nvPr>
            <p:extLst>
              <p:ext uri="{D42A27DB-BD31-4B8C-83A1-F6EECF244321}">
                <p14:modId xmlns:p14="http://schemas.microsoft.com/office/powerpoint/2010/main" val="2717283038"/>
              </p:ext>
            </p:extLst>
          </p:nvPr>
        </p:nvGraphicFramePr>
        <p:xfrm>
          <a:off x="659599" y="1743018"/>
          <a:ext cx="8001321" cy="3126129"/>
        </p:xfrm>
        <a:graphic>
          <a:graphicData uri="http://schemas.openxmlformats.org/drawingml/2006/table">
            <a:tbl>
              <a:tblPr firstRow="1" firstCol="1" bandRow="1">
                <a:tableStyleId>{5C22544A-7EE6-4342-B048-85BDC9FD1C3A}</a:tableStyleId>
              </a:tblPr>
              <a:tblGrid>
                <a:gridCol w="3521063"/>
                <a:gridCol w="1743403"/>
                <a:gridCol w="2736855"/>
              </a:tblGrid>
              <a:tr h="659037">
                <a:tc>
                  <a:txBody>
                    <a:bodyPr/>
                    <a:lstStyle/>
                    <a:p>
                      <a:pPr>
                        <a:lnSpc>
                          <a:spcPct val="150000"/>
                        </a:lnSpc>
                        <a:spcAft>
                          <a:spcPts val="0"/>
                        </a:spcAft>
                      </a:pPr>
                      <a:r>
                        <a:rPr lang="es-EC" sz="1100" dirty="0">
                          <a:solidFill>
                            <a:schemeClr val="tx1"/>
                          </a:solidFill>
                          <a:effectLst/>
                        </a:rPr>
                        <a:t>Total fundamento técnico del remate</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Frecuencia</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Porcentaje válido</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Malo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dirty="0">
                          <a:solidFill>
                            <a:schemeClr val="tx1"/>
                          </a:solidFill>
                          <a:effectLst/>
                        </a:rPr>
                        <a:t>0</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Regular</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Muy 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3</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18,75%</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Excelente</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13</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81,25%</a:t>
                      </a:r>
                      <a:endParaRPr lang="es-EC" sz="1100">
                        <a:solidFill>
                          <a:schemeClr val="tx1"/>
                        </a:solidFill>
                        <a:effectLst/>
                        <a:latin typeface="Calibri"/>
                        <a:ea typeface="Calibri"/>
                        <a:cs typeface="Times New Roman"/>
                      </a:endParaRPr>
                    </a:p>
                  </a:txBody>
                  <a:tcPr marL="68580" marR="68580" marT="0" marB="0"/>
                </a:tc>
              </a:tr>
              <a:tr h="411182">
                <a:tc>
                  <a:txBody>
                    <a:bodyPr/>
                    <a:lstStyle/>
                    <a:p>
                      <a:pPr indent="449580">
                        <a:lnSpc>
                          <a:spcPct val="150000"/>
                        </a:lnSpc>
                        <a:spcAft>
                          <a:spcPts val="0"/>
                        </a:spcAft>
                      </a:pPr>
                      <a:r>
                        <a:rPr lang="es-EC" sz="1100">
                          <a:solidFill>
                            <a:schemeClr val="tx1"/>
                          </a:solidFill>
                          <a:effectLst/>
                        </a:rPr>
                        <a:t>Total </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16</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dirty="0">
                          <a:solidFill>
                            <a:schemeClr val="tx1"/>
                          </a:solidFill>
                          <a:effectLst/>
                        </a:rPr>
                        <a:t>100,00%</a:t>
                      </a:r>
                      <a:endParaRPr lang="es-EC" sz="1100" dirty="0">
                        <a:solidFill>
                          <a:schemeClr val="tx1"/>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 calcmode="lin" valueType="num">
                                      <p:cBhvr additive="base">
                                        <p:cTn id="7" dur="500" fill="hold"/>
                                        <p:tgtEl>
                                          <p:spTgt spid="362"/>
                                        </p:tgtEl>
                                        <p:attrNameLst>
                                          <p:attrName>ppt_x</p:attrName>
                                        </p:attrNameLst>
                                      </p:cBhvr>
                                      <p:tavLst>
                                        <p:tav tm="0">
                                          <p:val>
                                            <p:strVal val="0-#ppt_w/2"/>
                                          </p:val>
                                        </p:tav>
                                        <p:tav tm="100000">
                                          <p:val>
                                            <p:strVal val="#ppt_x"/>
                                          </p:val>
                                        </p:tav>
                                      </p:tavLst>
                                    </p:anim>
                                    <p:anim calcmode="lin" valueType="num">
                                      <p:cBhvr additive="base">
                                        <p:cTn id="8" dur="500" fill="hold"/>
                                        <p:tgtEl>
                                          <p:spTgt spid="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fill="hold"/>
                                        <p:tgtEl>
                                          <p:spTgt spid="363"/>
                                        </p:tgtEl>
                                        <p:attrNameLst>
                                          <p:attrName>ppt_x</p:attrName>
                                        </p:attrNameLst>
                                      </p:cBhvr>
                                      <p:tavLst>
                                        <p:tav tm="0">
                                          <p:val>
                                            <p:strVal val="0-#ppt_w/2"/>
                                          </p:val>
                                        </p:tav>
                                        <p:tav tm="100000">
                                          <p:val>
                                            <p:strVal val="#ppt_x"/>
                                          </p:val>
                                        </p:tav>
                                      </p:tavLst>
                                    </p:anim>
                                    <p:anim calcmode="lin" valueType="num">
                                      <p:cBhvr additive="base">
                                        <p:cTn id="14"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4"/>
          <p:cNvGrpSpPr/>
          <p:nvPr/>
        </p:nvGrpSpPr>
        <p:grpSpPr>
          <a:xfrm>
            <a:off x="77353" y="1887050"/>
            <a:ext cx="9066647" cy="3737136"/>
            <a:chOff x="-153552" y="936109"/>
            <a:chExt cx="9066647" cy="3737136"/>
          </a:xfrm>
        </p:grpSpPr>
        <p:sp>
          <p:nvSpPr>
            <p:cNvPr id="105" name="Google Shape;105;p14"/>
            <p:cNvSpPr/>
            <p:nvPr/>
          </p:nvSpPr>
          <p:spPr>
            <a:xfrm rot="5400000">
              <a:off x="386898" y="1723122"/>
              <a:ext cx="1628100" cy="2709000"/>
            </a:xfrm>
            <a:prstGeom prst="corner">
              <a:avLst>
                <a:gd name="adj1" fmla="val 16120"/>
                <a:gd name="adj2" fmla="val 16110"/>
              </a:avLst>
            </a:prstGeom>
            <a:solidFill>
              <a:schemeClr val="accent2"/>
            </a:solidFill>
            <a:ln w="10000" cap="flat" cmpd="sng">
              <a:solidFill>
                <a:schemeClr val="accent2">
                  <a:lumMod val="20000"/>
                  <a:lumOff val="80000"/>
                </a:schemeClr>
              </a:solidFill>
              <a:prstDash val="solid"/>
              <a:round/>
              <a:headEnd type="none" w="sm" len="sm"/>
              <a:tailEnd type="none" w="sm" len="sm"/>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txBox="1"/>
            <p:nvPr/>
          </p:nvSpPr>
          <p:spPr>
            <a:xfrm>
              <a:off x="86410" y="2779905"/>
              <a:ext cx="2622300" cy="1420955"/>
            </a:xfrm>
            <a:prstGeom prst="rect">
              <a:avLst/>
            </a:prstGeom>
            <a:noFill/>
            <a:ln>
              <a:solidFill>
                <a:schemeClr val="accent2">
                  <a:lumMod val="20000"/>
                  <a:lumOff val="80000"/>
                </a:schemeClr>
              </a:solid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None/>
              </a:pPr>
              <a:r>
                <a:rPr lang="es-EC" sz="2000" b="1" dirty="0">
                  <a:solidFill>
                    <a:schemeClr val="dk1"/>
                  </a:solidFill>
                  <a:latin typeface="Century Schoolbook"/>
                  <a:ea typeface="Century Schoolbook"/>
                  <a:cs typeface="Century Schoolbook"/>
                  <a:sym typeface="Century Schoolbook"/>
                </a:rPr>
                <a:t> </a:t>
              </a:r>
              <a:r>
                <a:rPr lang="es-EC" sz="2400" b="1" dirty="0" smtClean="0">
                  <a:solidFill>
                    <a:schemeClr val="dk1"/>
                  </a:solidFill>
                  <a:latin typeface="Times New Roman" panose="02020603050405020304" pitchFamily="18" charset="0"/>
                  <a:ea typeface="Century Schoolbook"/>
                  <a:cs typeface="Times New Roman" panose="02020603050405020304" pitchFamily="18" charset="0"/>
                  <a:sym typeface="Century Schoolbook"/>
                </a:rPr>
                <a:t>Planteamiento de la  </a:t>
              </a:r>
              <a:r>
                <a:rPr lang="es-EC" sz="2400" b="1" dirty="0">
                  <a:solidFill>
                    <a:schemeClr val="dk1"/>
                  </a:solidFill>
                  <a:latin typeface="Times New Roman" panose="02020603050405020304" pitchFamily="18" charset="0"/>
                  <a:ea typeface="Century Schoolbook"/>
                  <a:cs typeface="Times New Roman" panose="02020603050405020304" pitchFamily="18" charset="0"/>
                  <a:sym typeface="Century Schoolbook"/>
                </a:rPr>
                <a:t>investigación</a:t>
              </a:r>
              <a:endParaRPr sz="2400" b="1" dirty="0">
                <a:solidFill>
                  <a:schemeClr val="dk1"/>
                </a:solidFill>
                <a:latin typeface="Times New Roman" panose="02020603050405020304" pitchFamily="18" charset="0"/>
                <a:ea typeface="Century Schoolbook"/>
                <a:cs typeface="Times New Roman" panose="02020603050405020304" pitchFamily="18" charset="0"/>
                <a:sym typeface="Century Schoolbook"/>
              </a:endParaRPr>
            </a:p>
            <a:p>
              <a:pPr marL="0" marR="0" lvl="0" indent="0" algn="l" rtl="0">
                <a:lnSpc>
                  <a:spcPct val="90000"/>
                </a:lnSpc>
                <a:spcBef>
                  <a:spcPts val="0"/>
                </a:spcBef>
                <a:spcAft>
                  <a:spcPts val="0"/>
                </a:spcAft>
                <a:buNone/>
              </a:pPr>
              <a:endParaRPr sz="2000" b="1" dirty="0">
                <a:solidFill>
                  <a:schemeClr val="dk1"/>
                </a:solidFill>
                <a:latin typeface="Century Schoolbook"/>
                <a:ea typeface="Century Schoolbook"/>
                <a:cs typeface="Century Schoolbook"/>
                <a:sym typeface="Century Schoolbook"/>
              </a:endParaRPr>
            </a:p>
          </p:txBody>
        </p:sp>
        <p:sp>
          <p:nvSpPr>
            <p:cNvPr id="108" name="Google Shape;108;p14"/>
            <p:cNvSpPr/>
            <p:nvPr/>
          </p:nvSpPr>
          <p:spPr>
            <a:xfrm>
              <a:off x="2166331" y="1703597"/>
              <a:ext cx="461400" cy="461400"/>
            </a:xfrm>
            <a:prstGeom prst="triangle">
              <a:avLst>
                <a:gd name="adj" fmla="val 100000"/>
              </a:avLst>
            </a:prstGeom>
            <a:solidFill>
              <a:schemeClr val="accent2"/>
            </a:solidFill>
            <a:ln w="10000" cap="flat" cmpd="sng">
              <a:solidFill>
                <a:schemeClr val="accent2">
                  <a:lumMod val="20000"/>
                  <a:lumOff val="80000"/>
                </a:schemeClr>
              </a:solidFill>
              <a:prstDash val="solid"/>
              <a:round/>
              <a:headEnd type="none" w="sm" len="sm"/>
              <a:tailEnd type="none" w="sm" len="sm"/>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rot="5400000">
              <a:off x="3348802" y="963056"/>
              <a:ext cx="1628100" cy="2709000"/>
            </a:xfrm>
            <a:prstGeom prst="corner">
              <a:avLst>
                <a:gd name="adj1" fmla="val 16120"/>
                <a:gd name="adj2" fmla="val 16110"/>
              </a:avLst>
            </a:prstGeom>
            <a:solidFill>
              <a:schemeClr val="accent2"/>
            </a:solidFill>
            <a:ln w="10000" cap="flat" cmpd="sng">
              <a:solidFill>
                <a:schemeClr val="accent2">
                  <a:lumMod val="20000"/>
                  <a:lumOff val="80000"/>
                </a:schemeClr>
              </a:solidFill>
              <a:prstDash val="solid"/>
              <a:round/>
              <a:headEnd type="none" w="sm" len="sm"/>
              <a:tailEnd type="none" w="sm" len="sm"/>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p:nvPr/>
          </p:nvSpPr>
          <p:spPr>
            <a:xfrm>
              <a:off x="3096343" y="1800207"/>
              <a:ext cx="2914392" cy="1959397"/>
            </a:xfrm>
            <a:prstGeom prst="rect">
              <a:avLst/>
            </a:prstGeom>
            <a:noFill/>
            <a:ln>
              <a:solidFill>
                <a:schemeClr val="accent2">
                  <a:lumMod val="20000"/>
                  <a:lumOff val="80000"/>
                </a:schemeClr>
              </a:solidFill>
            </a:ln>
          </p:spPr>
          <p:txBody>
            <a:bodyPr spcFirstLastPara="1" wrap="square" lIns="68575" tIns="68575" rIns="68575" bIns="68575" anchor="t" anchorCtr="0">
              <a:noAutofit/>
            </a:bodyPr>
            <a:lstStyle/>
            <a:p>
              <a:pPr marL="0" marR="0" lvl="0" indent="0" rtl="0">
                <a:lnSpc>
                  <a:spcPct val="90000"/>
                </a:lnSpc>
                <a:spcBef>
                  <a:spcPts val="0"/>
                </a:spcBef>
                <a:spcAft>
                  <a:spcPts val="0"/>
                </a:spcAft>
                <a:buNone/>
              </a:pPr>
              <a:r>
                <a:rPr lang="es-EC" sz="2400" dirty="0">
                  <a:solidFill>
                    <a:schemeClr val="dk1"/>
                  </a:solidFill>
                  <a:latin typeface="Times New Roman" panose="02020603050405020304" pitchFamily="18" charset="0"/>
                  <a:ea typeface="Calibri"/>
                  <a:cs typeface="Times New Roman" panose="02020603050405020304" pitchFamily="18" charset="0"/>
                  <a:sym typeface="Calibri"/>
                </a:rPr>
                <a:t>Proceso enseñanza aprendizaje de los fundamentos técnicos del fútbol en los niños de 9 y 10 años.</a:t>
              </a:r>
              <a:endParaRPr sz="4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12" name="Google Shape;112;p14"/>
            <p:cNvSpPr/>
            <p:nvPr/>
          </p:nvSpPr>
          <p:spPr>
            <a:xfrm>
              <a:off x="5046217" y="983188"/>
              <a:ext cx="461400" cy="461400"/>
            </a:xfrm>
            <a:prstGeom prst="triangle">
              <a:avLst>
                <a:gd name="adj" fmla="val 100000"/>
              </a:avLst>
            </a:prstGeom>
            <a:solidFill>
              <a:schemeClr val="accent2"/>
            </a:solidFill>
            <a:ln w="10000" cap="flat" cmpd="sng">
              <a:solidFill>
                <a:schemeClr val="accent2">
                  <a:lumMod val="20000"/>
                  <a:lumOff val="80000"/>
                </a:schemeClr>
              </a:solidFill>
              <a:prstDash val="solid"/>
              <a:round/>
              <a:headEnd type="none" w="sm" len="sm"/>
              <a:tailEnd type="none" w="sm" len="sm"/>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rot="5400000">
              <a:off x="6744545" y="395659"/>
              <a:ext cx="1628100" cy="2709000"/>
            </a:xfrm>
            <a:prstGeom prst="corner">
              <a:avLst>
                <a:gd name="adj1" fmla="val 16120"/>
                <a:gd name="adj2" fmla="val 16110"/>
              </a:avLst>
            </a:prstGeom>
            <a:solidFill>
              <a:schemeClr val="accent2"/>
            </a:solidFill>
            <a:ln w="10000" cap="flat" cmpd="sng">
              <a:solidFill>
                <a:schemeClr val="accent2">
                  <a:lumMod val="20000"/>
                  <a:lumOff val="80000"/>
                </a:schemeClr>
              </a:solidFill>
              <a:prstDash val="solid"/>
              <a:round/>
              <a:headEnd type="none" w="sm" len="sm"/>
              <a:tailEnd type="none" w="sm" len="sm"/>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txBox="1"/>
            <p:nvPr/>
          </p:nvSpPr>
          <p:spPr>
            <a:xfrm>
              <a:off x="6467495" y="1290227"/>
              <a:ext cx="2445600" cy="3383018"/>
            </a:xfrm>
            <a:prstGeom prst="rect">
              <a:avLst/>
            </a:prstGeom>
            <a:noFill/>
            <a:ln>
              <a:solidFill>
                <a:schemeClr val="accent2">
                  <a:lumMod val="20000"/>
                  <a:lumOff val="80000"/>
                </a:schemeClr>
              </a:solidFill>
            </a:ln>
          </p:spPr>
          <p:txBody>
            <a:bodyPr spcFirstLastPara="1" wrap="square" lIns="76200" tIns="76200" rIns="76200" bIns="76200" anchor="t" anchorCtr="0">
              <a:noAutofit/>
            </a:bodyPr>
            <a:lstStyle/>
            <a:p>
              <a:pPr marL="0" marR="0" lvl="0" indent="0" rtl="0">
                <a:lnSpc>
                  <a:spcPct val="90000"/>
                </a:lnSpc>
                <a:spcBef>
                  <a:spcPts val="0"/>
                </a:spcBef>
                <a:spcAft>
                  <a:spcPts val="0"/>
                </a:spcAft>
                <a:buNone/>
              </a:pPr>
              <a:r>
                <a:rPr lang="es-EC" sz="2400" dirty="0">
                  <a:solidFill>
                    <a:schemeClr val="dk1"/>
                  </a:solidFill>
                  <a:latin typeface="Times New Roman" panose="02020603050405020304" pitchFamily="18" charset="0"/>
                  <a:ea typeface="Calibri"/>
                  <a:cs typeface="Times New Roman" panose="02020603050405020304" pitchFamily="18" charset="0"/>
                  <a:sym typeface="Calibri"/>
                </a:rPr>
                <a:t>Entrenadores desconocen un proceso enseñanza aprendizaje idóneo para impartir de forma estratégica métodos y técnicas del </a:t>
              </a:r>
              <a:r>
                <a:rPr lang="es-EC" sz="2400" dirty="0" smtClean="0">
                  <a:solidFill>
                    <a:schemeClr val="dk1"/>
                  </a:solidFill>
                  <a:latin typeface="Times New Roman" panose="02020603050405020304" pitchFamily="18" charset="0"/>
                  <a:ea typeface="Calibri"/>
                  <a:cs typeface="Times New Roman" panose="02020603050405020304" pitchFamily="18" charset="0"/>
                  <a:sym typeface="Calibri"/>
                </a:rPr>
                <a:t>fútbol.</a:t>
              </a:r>
              <a:r>
                <a:rPr lang="es-EC" sz="24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C" sz="2400" b="1"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400" b="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grpSp>
      <p:pic>
        <p:nvPicPr>
          <p:cNvPr id="116" name="Google Shape;116;p14"/>
          <p:cNvPicPr preferRelativeResize="0"/>
          <p:nvPr/>
        </p:nvPicPr>
        <p:blipFill>
          <a:blip r:embed="rId3">
            <a:alphaModFix/>
          </a:blip>
          <a:stretch>
            <a:fillRect/>
          </a:stretch>
        </p:blipFill>
        <p:spPr>
          <a:xfrm>
            <a:off x="1187123" y="162950"/>
            <a:ext cx="2420225" cy="2232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0-#ppt_w/2"/>
                                          </p:val>
                                        </p:tav>
                                        <p:tav tm="100000">
                                          <p:val>
                                            <p:strVal val="#ppt_x"/>
                                          </p:val>
                                        </p:tav>
                                      </p:tavLst>
                                    </p:anim>
                                    <p:anim calcmode="lin" valueType="num">
                                      <p:cBhvr additive="base">
                                        <p:cTn id="8"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0-#ppt_w/2"/>
                                          </p:val>
                                        </p:tav>
                                        <p:tav tm="100000">
                                          <p:val>
                                            <p:strVal val="#ppt_x"/>
                                          </p:val>
                                        </p:tav>
                                      </p:tavLst>
                                    </p:anim>
                                    <p:anim calcmode="lin" valueType="num">
                                      <p:cBhvr additive="base">
                                        <p:cTn id="1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title"/>
          </p:nvPr>
        </p:nvSpPr>
        <p:spPr>
          <a:xfrm>
            <a:off x="460625" y="412692"/>
            <a:ext cx="8686800" cy="838200"/>
          </a:xfrm>
          <a:prstGeom prst="rect">
            <a:avLst/>
          </a:prstGeom>
          <a:noFill/>
          <a:ln>
            <a:noFill/>
          </a:ln>
        </p:spPr>
        <p:txBody>
          <a:bodyPr spcFirstLastPara="1" wrap="square" lIns="91425" tIns="45700" rIns="91425" bIns="45700" anchor="ctr" anchorCtr="0">
            <a:normAutofit/>
          </a:bodyPr>
          <a:lstStyle/>
          <a:p>
            <a:pPr marL="571500" lvl="0" indent="-571500" algn="l" rtl="0">
              <a:spcBef>
                <a:spcPts val="0"/>
              </a:spcBef>
              <a:spcAft>
                <a:spcPts val="0"/>
              </a:spcAft>
              <a:buClr>
                <a:schemeClr val="dk1"/>
              </a:buClr>
              <a:buSzPts val="3600"/>
              <a:buFont typeface="Arial"/>
              <a:buChar char="•"/>
            </a:pPr>
            <a:r>
              <a:rPr lang="es-EC" sz="4400" b="1" i="1" dirty="0">
                <a:solidFill>
                  <a:schemeClr val="dk1"/>
                </a:solidFill>
                <a:latin typeface="Times New Roman"/>
                <a:ea typeface="Times New Roman"/>
                <a:cs typeface="Times New Roman"/>
                <a:sym typeface="Times New Roman"/>
              </a:rPr>
              <a:t>Total de cabeceo</a:t>
            </a:r>
            <a:endParaRPr sz="4400" b="1" i="1" cap="none" dirty="0">
              <a:solidFill>
                <a:schemeClr val="dk1"/>
              </a:solidFill>
              <a:latin typeface="Times New Roman"/>
              <a:ea typeface="Times New Roman"/>
              <a:cs typeface="Times New Roman"/>
              <a:sym typeface="Times New Roman"/>
            </a:endParaRPr>
          </a:p>
        </p:txBody>
      </p:sp>
      <p:sp>
        <p:nvSpPr>
          <p:cNvPr id="370" name="Google Shape;370;p38"/>
          <p:cNvSpPr/>
          <p:nvPr/>
        </p:nvSpPr>
        <p:spPr>
          <a:xfrm>
            <a:off x="546275" y="4394843"/>
            <a:ext cx="8515500" cy="1786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Clr>
                <a:schemeClr val="dk1"/>
              </a:buClr>
              <a:buSzPts val="1100"/>
              <a:buFont typeface="Arial"/>
              <a:buNone/>
            </a:pPr>
            <a:r>
              <a:rPr lang="es-EC" sz="1500" dirty="0">
                <a:solidFill>
                  <a:schemeClr val="dk1"/>
                </a:solidFill>
                <a:latin typeface="Century Schoolbook"/>
                <a:ea typeface="Century Schoolbook"/>
                <a:cs typeface="Century Schoolbook"/>
                <a:sym typeface="Century Schoolbook"/>
              </a:rPr>
              <a:t>Se observa el total de la población investigada con en el total del fundamento técnico del Cabeceo donde: el 12,50% equivalente a 2 niños se ubican en nivel bajo, lo que indica que están iniciando el desarrollo del fundamento técnico del cabeceo; el 25,00% equivalente a 4 niños se ubican en el nivel medio, lo que indica que están desarrollando el fundamento técnico del cabeceo y el 62,50% equivalente a 10 niños se ubican en nivel alto, lo que indica que alcanzaron el desarrollo del fundamento técnico del cabeceo.</a:t>
            </a:r>
            <a:endParaRPr sz="1500" dirty="0">
              <a:solidFill>
                <a:schemeClr val="dk1"/>
              </a:solidFill>
              <a:latin typeface="Century Schoolbook"/>
              <a:ea typeface="Century Schoolbook"/>
              <a:cs typeface="Century Schoolbook"/>
              <a:sym typeface="Century Schoolbook"/>
            </a:endParaRPr>
          </a:p>
          <a:p>
            <a:pPr marL="0" marR="0" lvl="0" indent="0" algn="just" rtl="0">
              <a:spcBef>
                <a:spcPts val="0"/>
              </a:spcBef>
              <a:spcAft>
                <a:spcPts val="0"/>
              </a:spcAft>
              <a:buNone/>
            </a:pPr>
            <a:endParaRPr sz="1500" dirty="0">
              <a:solidFill>
                <a:schemeClr val="dk1"/>
              </a:solidFill>
              <a:latin typeface="Century Schoolbook"/>
              <a:ea typeface="Century Schoolbook"/>
              <a:cs typeface="Century Schoolbook"/>
              <a:sym typeface="Century Schoolbook"/>
            </a:endParaRPr>
          </a:p>
        </p:txBody>
      </p:sp>
      <p:graphicFrame>
        <p:nvGraphicFramePr>
          <p:cNvPr id="2" name="1 Tabla"/>
          <p:cNvGraphicFramePr>
            <a:graphicFrameLocks noGrp="1"/>
          </p:cNvGraphicFramePr>
          <p:nvPr>
            <p:extLst>
              <p:ext uri="{D42A27DB-BD31-4B8C-83A1-F6EECF244321}">
                <p14:modId xmlns:p14="http://schemas.microsoft.com/office/powerpoint/2010/main" val="1779635110"/>
              </p:ext>
            </p:extLst>
          </p:nvPr>
        </p:nvGraphicFramePr>
        <p:xfrm>
          <a:off x="502255" y="1447283"/>
          <a:ext cx="8352911" cy="2947560"/>
        </p:xfrm>
        <a:graphic>
          <a:graphicData uri="http://schemas.openxmlformats.org/drawingml/2006/table">
            <a:tbl>
              <a:tblPr firstRow="1" firstCol="1" bandRow="1">
                <a:tableStyleId>{5C22544A-7EE6-4342-B048-85BDC9FD1C3A}</a:tableStyleId>
              </a:tblPr>
              <a:tblGrid>
                <a:gridCol w="3839364"/>
                <a:gridCol w="1920165"/>
                <a:gridCol w="2593382"/>
              </a:tblGrid>
              <a:tr h="770472">
                <a:tc>
                  <a:txBody>
                    <a:bodyPr/>
                    <a:lstStyle/>
                    <a:p>
                      <a:pPr>
                        <a:lnSpc>
                          <a:spcPct val="150000"/>
                        </a:lnSpc>
                        <a:spcAft>
                          <a:spcPts val="0"/>
                        </a:spcAft>
                      </a:pPr>
                      <a:r>
                        <a:rPr lang="es-EC" sz="1100" dirty="0">
                          <a:solidFill>
                            <a:schemeClr val="tx1"/>
                          </a:solidFill>
                          <a:effectLst/>
                        </a:rPr>
                        <a:t>Total fundamento técnico del cabeceo</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Frecuencia</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Porcentaje válido</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a:solidFill>
                            <a:schemeClr val="tx1"/>
                          </a:solidFill>
                          <a:effectLst/>
                        </a:rPr>
                        <a:t>Malo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a:solidFill>
                            <a:schemeClr val="tx1"/>
                          </a:solidFill>
                          <a:effectLst/>
                        </a:rPr>
                        <a:t>Regular</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0,00%</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a:solidFill>
                            <a:schemeClr val="tx1"/>
                          </a:solidFill>
                          <a:effectLst/>
                        </a:rPr>
                        <a:t>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2</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12,50%</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a:solidFill>
                            <a:schemeClr val="tx1"/>
                          </a:solidFill>
                          <a:effectLst/>
                        </a:rPr>
                        <a:t>Muy bueno</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4</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25,00%</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a:solidFill>
                            <a:schemeClr val="tx1"/>
                          </a:solidFill>
                          <a:effectLst/>
                        </a:rPr>
                        <a:t>Excelente</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10</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62,50%</a:t>
                      </a:r>
                      <a:endParaRPr lang="es-EC" sz="1100">
                        <a:solidFill>
                          <a:schemeClr val="tx1"/>
                        </a:solidFill>
                        <a:effectLst/>
                        <a:latin typeface="Calibri"/>
                        <a:ea typeface="Calibri"/>
                        <a:cs typeface="Times New Roman"/>
                      </a:endParaRPr>
                    </a:p>
                  </a:txBody>
                  <a:tcPr marL="68580" marR="68580" marT="0" marB="0"/>
                </a:tc>
              </a:tr>
              <a:tr h="362848">
                <a:tc>
                  <a:txBody>
                    <a:bodyPr/>
                    <a:lstStyle/>
                    <a:p>
                      <a:pPr indent="449580">
                        <a:lnSpc>
                          <a:spcPct val="150000"/>
                        </a:lnSpc>
                        <a:spcAft>
                          <a:spcPts val="0"/>
                        </a:spcAft>
                      </a:pPr>
                      <a:r>
                        <a:rPr lang="es-EC" sz="1100" dirty="0">
                          <a:solidFill>
                            <a:schemeClr val="tx1"/>
                          </a:solidFill>
                          <a:effectLst/>
                        </a:rPr>
                        <a:t>Total </a:t>
                      </a:r>
                      <a:endParaRPr lang="es-EC" sz="1100" dirty="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a:solidFill>
                            <a:schemeClr val="tx1"/>
                          </a:solidFill>
                          <a:effectLst/>
                        </a:rPr>
                        <a:t>16</a:t>
                      </a:r>
                      <a:endParaRPr lang="es-EC" sz="1100">
                        <a:solidFill>
                          <a:schemeClr val="tx1"/>
                        </a:solidFill>
                        <a:effectLst/>
                        <a:latin typeface="Calibri"/>
                        <a:ea typeface="Calibri"/>
                        <a:cs typeface="Times New Roman"/>
                      </a:endParaRPr>
                    </a:p>
                  </a:txBody>
                  <a:tcPr marL="68580" marR="68580" marT="0" marB="0"/>
                </a:tc>
                <a:tc>
                  <a:txBody>
                    <a:bodyPr/>
                    <a:lstStyle/>
                    <a:p>
                      <a:pPr indent="449580" algn="ctr">
                        <a:lnSpc>
                          <a:spcPct val="150000"/>
                        </a:lnSpc>
                        <a:spcAft>
                          <a:spcPts val="0"/>
                        </a:spcAft>
                      </a:pPr>
                      <a:r>
                        <a:rPr lang="es-EC" sz="1100" dirty="0">
                          <a:solidFill>
                            <a:schemeClr val="tx1"/>
                          </a:solidFill>
                          <a:effectLst/>
                        </a:rPr>
                        <a:t>100,00%</a:t>
                      </a:r>
                      <a:endParaRPr lang="es-EC" sz="1100" dirty="0">
                        <a:solidFill>
                          <a:schemeClr val="tx1"/>
                        </a:solidFill>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fill="hold"/>
                                        <p:tgtEl>
                                          <p:spTgt spid="369"/>
                                        </p:tgtEl>
                                        <p:attrNameLst>
                                          <p:attrName>ppt_x</p:attrName>
                                        </p:attrNameLst>
                                      </p:cBhvr>
                                      <p:tavLst>
                                        <p:tav tm="0">
                                          <p:val>
                                            <p:strVal val="0-#ppt_w/2"/>
                                          </p:val>
                                        </p:tav>
                                        <p:tav tm="100000">
                                          <p:val>
                                            <p:strVal val="#ppt_x"/>
                                          </p:val>
                                        </p:tav>
                                      </p:tavLst>
                                    </p:anim>
                                    <p:anim calcmode="lin" valueType="num">
                                      <p:cBhvr additive="base">
                                        <p:cTn id="8" dur="500" fill="hold"/>
                                        <p:tgtEl>
                                          <p:spTgt spid="3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70"/>
                                        </p:tgtEl>
                                        <p:attrNameLst>
                                          <p:attrName>style.visibility</p:attrName>
                                        </p:attrNameLst>
                                      </p:cBhvr>
                                      <p:to>
                                        <p:strVal val="visible"/>
                                      </p:to>
                                    </p:set>
                                    <p:anim calcmode="lin" valueType="num">
                                      <p:cBhvr additive="base">
                                        <p:cTn id="13" dur="500" fill="hold"/>
                                        <p:tgtEl>
                                          <p:spTgt spid="370"/>
                                        </p:tgtEl>
                                        <p:attrNameLst>
                                          <p:attrName>ppt_x</p:attrName>
                                        </p:attrNameLst>
                                      </p:cBhvr>
                                      <p:tavLst>
                                        <p:tav tm="0">
                                          <p:val>
                                            <p:strVal val="0-#ppt_w/2"/>
                                          </p:val>
                                        </p:tav>
                                        <p:tav tm="100000">
                                          <p:val>
                                            <p:strVal val="#ppt_x"/>
                                          </p:val>
                                        </p:tav>
                                      </p:tavLst>
                                    </p:anim>
                                    <p:anim calcmode="lin" valueType="num">
                                      <p:cBhvr additive="base">
                                        <p:cTn id="1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3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27259664"/>
              </p:ext>
            </p:extLst>
          </p:nvPr>
        </p:nvGraphicFramePr>
        <p:xfrm>
          <a:off x="266613" y="1276709"/>
          <a:ext cx="8566835" cy="3347204"/>
        </p:xfrm>
        <a:graphic>
          <a:graphicData uri="http://schemas.openxmlformats.org/drawingml/2006/table">
            <a:tbl>
              <a:tblPr>
                <a:tableStyleId>{5C22544A-7EE6-4342-B048-85BDC9FD1C3A}</a:tableStyleId>
              </a:tblPr>
              <a:tblGrid>
                <a:gridCol w="618773"/>
                <a:gridCol w="1746620"/>
                <a:gridCol w="1038716"/>
                <a:gridCol w="1570072"/>
                <a:gridCol w="999292"/>
                <a:gridCol w="1119276"/>
                <a:gridCol w="1474086"/>
              </a:tblGrid>
              <a:tr h="437291">
                <a:tc>
                  <a:txBody>
                    <a:bodyPr/>
                    <a:lstStyle/>
                    <a:p>
                      <a:pPr marL="38100" marR="38100">
                        <a:lnSpc>
                          <a:spcPct val="107000"/>
                        </a:lnSpc>
                        <a:spcAft>
                          <a:spcPts val="0"/>
                        </a:spcAft>
                      </a:pPr>
                      <a:r>
                        <a:rPr lang="es-EC" sz="1000" dirty="0">
                          <a:solidFill>
                            <a:schemeClr val="tx1"/>
                          </a:solidFill>
                          <a:effectLst/>
                        </a:rPr>
                        <a:t> </a:t>
                      </a:r>
                      <a:endParaRPr lang="es-EC" sz="1000" dirty="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u="none" strike="noStrike" dirty="0">
                          <a:solidFill>
                            <a:schemeClr val="tx1"/>
                          </a:solidFill>
                          <a:effectLst/>
                        </a:rPr>
                        <a:t> </a:t>
                      </a:r>
                      <a:endParaRPr lang="es-EC" sz="1000" dirty="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dirty="0">
                          <a:solidFill>
                            <a:schemeClr val="tx1"/>
                          </a:solidFill>
                          <a:effectLst/>
                        </a:rPr>
                        <a:t>Media</a:t>
                      </a:r>
                      <a:endParaRPr lang="es-EC" sz="1000" dirty="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Desviación estándar</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Media de error estándar</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Gl</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p&lt;0,05 se acepta hipótesis de investigación.</a:t>
                      </a:r>
                      <a:endParaRPr lang="es-EC" sz="1000">
                        <a:solidFill>
                          <a:schemeClr val="tx1"/>
                        </a:solidFill>
                        <a:effectLst/>
                        <a:latin typeface="Calibri"/>
                        <a:ea typeface="Calibri"/>
                        <a:cs typeface="Times New Roman"/>
                      </a:endParaRPr>
                    </a:p>
                  </a:txBody>
                  <a:tcPr marL="63807" marR="63807" marT="0" marB="0"/>
                </a:tc>
              </a:tr>
              <a:tr h="370554">
                <a:tc>
                  <a:txBody>
                    <a:bodyPr/>
                    <a:lstStyle/>
                    <a:p>
                      <a:pPr marL="38100" marR="38100" algn="ctr">
                        <a:lnSpc>
                          <a:spcPct val="107000"/>
                        </a:lnSpc>
                        <a:spcAft>
                          <a:spcPts val="0"/>
                        </a:spcAft>
                      </a:pPr>
                      <a:r>
                        <a:rPr lang="es-EC" sz="1000">
                          <a:solidFill>
                            <a:schemeClr val="tx1"/>
                          </a:solidFill>
                          <a:effectLst/>
                        </a:rPr>
                        <a:t>Par 1</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Conducción</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-,688</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,479</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,120</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15</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,000</a:t>
                      </a:r>
                      <a:endParaRPr lang="es-EC" sz="1000">
                        <a:solidFill>
                          <a:schemeClr val="tx1"/>
                        </a:solidFill>
                        <a:effectLst/>
                        <a:latin typeface="Calibri"/>
                        <a:ea typeface="Calibri"/>
                        <a:cs typeface="Times New Roman"/>
                      </a:endParaRPr>
                    </a:p>
                  </a:txBody>
                  <a:tcPr marL="63807" marR="63807" marT="0" marB="0"/>
                </a:tc>
              </a:tr>
              <a:tr h="455273">
                <a:tc>
                  <a:txBody>
                    <a:bodyPr/>
                    <a:lstStyle/>
                    <a:p>
                      <a:pPr marL="38100" marR="38100" algn="ctr">
                        <a:lnSpc>
                          <a:spcPct val="107000"/>
                        </a:lnSpc>
                        <a:spcAft>
                          <a:spcPts val="0"/>
                        </a:spcAft>
                      </a:pPr>
                      <a:r>
                        <a:rPr lang="es-EC" sz="1000">
                          <a:solidFill>
                            <a:schemeClr val="tx1"/>
                          </a:solidFill>
                          <a:effectLst/>
                        </a:rPr>
                        <a:t>Par 2</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Pase</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-,813</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,544</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,136</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15</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,000</a:t>
                      </a:r>
                      <a:endParaRPr lang="es-EC" sz="1000">
                        <a:solidFill>
                          <a:schemeClr val="tx1"/>
                        </a:solidFill>
                        <a:effectLst/>
                        <a:latin typeface="Calibri"/>
                        <a:ea typeface="Calibri"/>
                        <a:cs typeface="Times New Roman"/>
                      </a:endParaRPr>
                    </a:p>
                  </a:txBody>
                  <a:tcPr marL="63807" marR="63807" marT="0" marB="0"/>
                </a:tc>
              </a:tr>
              <a:tr h="491143">
                <a:tc>
                  <a:txBody>
                    <a:bodyPr/>
                    <a:lstStyle/>
                    <a:p>
                      <a:pPr marL="38100" marR="38100" algn="ctr">
                        <a:lnSpc>
                          <a:spcPct val="107000"/>
                        </a:lnSpc>
                        <a:spcAft>
                          <a:spcPts val="0"/>
                        </a:spcAft>
                      </a:pPr>
                      <a:r>
                        <a:rPr lang="es-EC" sz="1000">
                          <a:solidFill>
                            <a:schemeClr val="tx1"/>
                          </a:solidFill>
                          <a:effectLst/>
                        </a:rPr>
                        <a:t>Par 3</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dirty="0">
                          <a:solidFill>
                            <a:schemeClr val="tx1"/>
                          </a:solidFill>
                          <a:effectLst/>
                        </a:rPr>
                        <a:t>Control y Dominio</a:t>
                      </a:r>
                      <a:endParaRPr lang="es-EC" sz="1000" dirty="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-,563</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,512</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,128</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15</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,001</a:t>
                      </a:r>
                      <a:endParaRPr lang="es-EC" sz="1000">
                        <a:solidFill>
                          <a:schemeClr val="tx1"/>
                        </a:solidFill>
                        <a:effectLst/>
                        <a:latin typeface="Calibri"/>
                        <a:ea typeface="Calibri"/>
                        <a:cs typeface="Times New Roman"/>
                      </a:endParaRPr>
                    </a:p>
                  </a:txBody>
                  <a:tcPr marL="63807" marR="63807" marT="0" marB="0"/>
                </a:tc>
              </a:tr>
              <a:tr h="371806">
                <a:tc>
                  <a:txBody>
                    <a:bodyPr/>
                    <a:lstStyle/>
                    <a:p>
                      <a:pPr marL="38100" marR="38100" algn="ctr">
                        <a:lnSpc>
                          <a:spcPct val="107000"/>
                        </a:lnSpc>
                        <a:spcAft>
                          <a:spcPts val="0"/>
                        </a:spcAft>
                      </a:pPr>
                      <a:r>
                        <a:rPr lang="es-EC" sz="1000">
                          <a:solidFill>
                            <a:schemeClr val="tx1"/>
                          </a:solidFill>
                          <a:effectLst/>
                        </a:rPr>
                        <a:t>Par 4</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Remate</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-,563</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,727</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,182</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15</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,007</a:t>
                      </a:r>
                      <a:endParaRPr lang="es-EC" sz="1000">
                        <a:solidFill>
                          <a:schemeClr val="tx1"/>
                        </a:solidFill>
                        <a:effectLst/>
                        <a:latin typeface="Calibri"/>
                        <a:ea typeface="Calibri"/>
                        <a:cs typeface="Times New Roman"/>
                      </a:endParaRPr>
                    </a:p>
                  </a:txBody>
                  <a:tcPr marL="63807" marR="63807" marT="0" marB="0"/>
                </a:tc>
              </a:tr>
              <a:tr h="1169224">
                <a:tc>
                  <a:txBody>
                    <a:bodyPr/>
                    <a:lstStyle/>
                    <a:p>
                      <a:pPr marL="38100" marR="38100" algn="ctr">
                        <a:lnSpc>
                          <a:spcPct val="107000"/>
                        </a:lnSpc>
                        <a:spcAft>
                          <a:spcPts val="0"/>
                        </a:spcAft>
                      </a:pPr>
                      <a:r>
                        <a:rPr lang="es-EC" sz="1000">
                          <a:solidFill>
                            <a:schemeClr val="tx1"/>
                          </a:solidFill>
                          <a:effectLst/>
                        </a:rPr>
                        <a:t>Par 5</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Cabeceo</a:t>
                      </a:r>
                    </a:p>
                    <a:p>
                      <a:pPr marL="38100" marR="38100" algn="ctr">
                        <a:lnSpc>
                          <a:spcPct val="107000"/>
                        </a:lnSpc>
                        <a:spcAft>
                          <a:spcPts val="0"/>
                        </a:spcAft>
                      </a:pPr>
                      <a:r>
                        <a:rPr lang="es-EC" sz="1000">
                          <a:solidFill>
                            <a:schemeClr val="tx1"/>
                          </a:solidFill>
                          <a:effectLst/>
                        </a:rPr>
                        <a:t> </a:t>
                      </a:r>
                    </a:p>
                    <a:p>
                      <a:pPr marR="38100">
                        <a:lnSpc>
                          <a:spcPct val="107000"/>
                        </a:lnSpc>
                        <a:spcAft>
                          <a:spcPts val="0"/>
                        </a:spcAft>
                      </a:pPr>
                      <a:r>
                        <a:rPr lang="es-EC" sz="1000">
                          <a:solidFill>
                            <a:schemeClr val="tx1"/>
                          </a:solidFill>
                          <a:effectLst/>
                        </a:rPr>
                        <a:t> </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-,500</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dirty="0">
                          <a:solidFill>
                            <a:schemeClr val="tx1"/>
                          </a:solidFill>
                          <a:effectLst/>
                        </a:rPr>
                        <a:t>,516</a:t>
                      </a:r>
                      <a:endParaRPr lang="es-EC" sz="1000" dirty="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,129</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a:solidFill>
                            <a:schemeClr val="tx1"/>
                          </a:solidFill>
                          <a:effectLst/>
                        </a:rPr>
                        <a:t>15</a:t>
                      </a:r>
                    </a:p>
                    <a:p>
                      <a:pPr marL="38100" marR="38100" algn="ctr">
                        <a:lnSpc>
                          <a:spcPct val="107000"/>
                        </a:lnSpc>
                        <a:spcAft>
                          <a:spcPts val="0"/>
                        </a:spcAft>
                      </a:pPr>
                      <a:r>
                        <a:rPr lang="es-EC" sz="1000">
                          <a:solidFill>
                            <a:schemeClr val="tx1"/>
                          </a:solidFill>
                          <a:effectLst/>
                        </a:rPr>
                        <a:t>Suma de fundamentos</a:t>
                      </a:r>
                    </a:p>
                    <a:p>
                      <a:pPr marL="38100" marR="38100" algn="ctr">
                        <a:lnSpc>
                          <a:spcPct val="107000"/>
                        </a:lnSpc>
                        <a:spcAft>
                          <a:spcPts val="0"/>
                        </a:spcAft>
                      </a:pPr>
                      <a:r>
                        <a:rPr lang="es-EC" sz="1000">
                          <a:solidFill>
                            <a:schemeClr val="tx1"/>
                          </a:solidFill>
                          <a:effectLst/>
                        </a:rPr>
                        <a:t> </a:t>
                      </a:r>
                    </a:p>
                    <a:p>
                      <a:pPr marL="38100" marR="38100" algn="ctr">
                        <a:lnSpc>
                          <a:spcPct val="107000"/>
                        </a:lnSpc>
                        <a:spcAft>
                          <a:spcPts val="0"/>
                        </a:spcAft>
                      </a:pPr>
                      <a:r>
                        <a:rPr lang="es-EC" sz="1000">
                          <a:solidFill>
                            <a:schemeClr val="tx1"/>
                          </a:solidFill>
                          <a:effectLst/>
                        </a:rPr>
                        <a:t>Promedio </a:t>
                      </a:r>
                      <a:endParaRPr lang="es-EC" sz="1000">
                        <a:solidFill>
                          <a:schemeClr val="tx1"/>
                        </a:solidFill>
                        <a:effectLst/>
                        <a:latin typeface="Calibri"/>
                        <a:ea typeface="Calibri"/>
                        <a:cs typeface="Times New Roman"/>
                      </a:endParaRPr>
                    </a:p>
                  </a:txBody>
                  <a:tcPr marL="63807" marR="63807" marT="0" marB="0"/>
                </a:tc>
                <a:tc>
                  <a:txBody>
                    <a:bodyPr/>
                    <a:lstStyle/>
                    <a:p>
                      <a:pPr marL="38100" marR="38100" algn="ctr">
                        <a:lnSpc>
                          <a:spcPct val="107000"/>
                        </a:lnSpc>
                        <a:spcAft>
                          <a:spcPts val="0"/>
                        </a:spcAft>
                      </a:pPr>
                      <a:r>
                        <a:rPr lang="es-EC" sz="1000" dirty="0">
                          <a:solidFill>
                            <a:schemeClr val="tx1"/>
                          </a:solidFill>
                          <a:effectLst/>
                        </a:rPr>
                        <a:t>,002</a:t>
                      </a:r>
                    </a:p>
                    <a:p>
                      <a:pPr marL="38100" marR="38100" algn="ctr">
                        <a:lnSpc>
                          <a:spcPct val="107000"/>
                        </a:lnSpc>
                        <a:spcAft>
                          <a:spcPts val="0"/>
                        </a:spcAft>
                      </a:pPr>
                      <a:r>
                        <a:rPr lang="es-EC" sz="1000" dirty="0">
                          <a:solidFill>
                            <a:schemeClr val="tx1"/>
                          </a:solidFill>
                          <a:effectLst/>
                        </a:rPr>
                        <a:t> </a:t>
                      </a:r>
                    </a:p>
                    <a:p>
                      <a:pPr marL="38100" marR="38100" algn="ctr">
                        <a:lnSpc>
                          <a:spcPct val="107000"/>
                        </a:lnSpc>
                        <a:spcAft>
                          <a:spcPts val="0"/>
                        </a:spcAft>
                      </a:pPr>
                      <a:r>
                        <a:rPr lang="es-EC" sz="1000" dirty="0">
                          <a:solidFill>
                            <a:schemeClr val="tx1"/>
                          </a:solidFill>
                          <a:effectLst/>
                        </a:rPr>
                        <a:t>,010</a:t>
                      </a:r>
                    </a:p>
                    <a:p>
                      <a:pPr marL="38100" marR="38100" algn="ctr">
                        <a:lnSpc>
                          <a:spcPct val="107000"/>
                        </a:lnSpc>
                        <a:spcAft>
                          <a:spcPts val="0"/>
                        </a:spcAft>
                      </a:pPr>
                      <a:r>
                        <a:rPr lang="es-EC" sz="1000" dirty="0">
                          <a:solidFill>
                            <a:schemeClr val="tx1"/>
                          </a:solidFill>
                          <a:effectLst/>
                        </a:rPr>
                        <a:t> </a:t>
                      </a:r>
                    </a:p>
                    <a:p>
                      <a:pPr marL="38100" marR="38100" algn="ctr">
                        <a:lnSpc>
                          <a:spcPct val="107000"/>
                        </a:lnSpc>
                        <a:spcAft>
                          <a:spcPts val="0"/>
                        </a:spcAft>
                      </a:pPr>
                      <a:r>
                        <a:rPr lang="es-EC" sz="1000" dirty="0">
                          <a:solidFill>
                            <a:schemeClr val="tx1"/>
                          </a:solidFill>
                          <a:effectLst/>
                        </a:rPr>
                        <a:t>,002</a:t>
                      </a:r>
                    </a:p>
                    <a:p>
                      <a:pPr marL="38100" marR="38100" algn="ctr">
                        <a:lnSpc>
                          <a:spcPct val="107000"/>
                        </a:lnSpc>
                        <a:spcAft>
                          <a:spcPts val="0"/>
                        </a:spcAft>
                      </a:pPr>
                      <a:r>
                        <a:rPr lang="es-EC" sz="1000" dirty="0">
                          <a:solidFill>
                            <a:schemeClr val="tx1"/>
                          </a:solidFill>
                          <a:effectLst/>
                        </a:rPr>
                        <a:t> </a:t>
                      </a:r>
                      <a:endParaRPr lang="es-EC" sz="1000" dirty="0">
                        <a:solidFill>
                          <a:schemeClr val="tx1"/>
                        </a:solidFill>
                        <a:effectLst/>
                        <a:latin typeface="Calibri"/>
                        <a:ea typeface="Calibri"/>
                        <a:cs typeface="Times New Roman"/>
                      </a:endParaRPr>
                    </a:p>
                  </a:txBody>
                  <a:tcPr marL="63807" marR="63807" marT="0" marB="0"/>
                </a:tc>
              </a:tr>
            </a:tbl>
          </a:graphicData>
        </a:graphic>
      </p:graphicFrame>
      <p:sp>
        <p:nvSpPr>
          <p:cNvPr id="3" name="2 Rectángulo"/>
          <p:cNvSpPr/>
          <p:nvPr/>
        </p:nvSpPr>
        <p:spPr>
          <a:xfrm>
            <a:off x="371889" y="783918"/>
            <a:ext cx="3659976" cy="369332"/>
          </a:xfrm>
          <a:prstGeom prst="rect">
            <a:avLst/>
          </a:prstGeom>
        </p:spPr>
        <p:txBody>
          <a:bodyPr wrap="none">
            <a:spAutoFit/>
          </a:bodyPr>
          <a:lstStyle/>
          <a:p>
            <a:r>
              <a:rPr lang="es-ES" sz="1800" i="1" dirty="0">
                <a:solidFill>
                  <a:srgbClr val="FFFFFF"/>
                </a:solidFill>
              </a:rPr>
              <a:t>Prueba de muestras emparejadas</a:t>
            </a:r>
            <a:endParaRPr lang="es-EC" sz="1800" dirty="0">
              <a:solidFill>
                <a:srgbClr val="FFFFFF"/>
              </a:solidFill>
            </a:endParaRPr>
          </a:p>
        </p:txBody>
      </p:sp>
      <p:sp>
        <p:nvSpPr>
          <p:cNvPr id="4" name="3 Rectángulo"/>
          <p:cNvSpPr/>
          <p:nvPr/>
        </p:nvSpPr>
        <p:spPr>
          <a:xfrm>
            <a:off x="1559268" y="198843"/>
            <a:ext cx="6672019" cy="707886"/>
          </a:xfrm>
          <a:prstGeom prst="rect">
            <a:avLst/>
          </a:prstGeom>
        </p:spPr>
        <p:txBody>
          <a:bodyPr wrap="none">
            <a:spAutoFit/>
          </a:bodyPr>
          <a:lstStyle/>
          <a:p>
            <a:pPr algn="ctr"/>
            <a:r>
              <a:rPr lang="es-ES" sz="4000" b="1" dirty="0">
                <a:solidFill>
                  <a:srgbClr val="FFFFFF"/>
                </a:solidFill>
                <a:latin typeface="Times New Roman" panose="02020603050405020304" pitchFamily="18" charset="0"/>
                <a:cs typeface="Times New Roman" panose="02020603050405020304" pitchFamily="18" charset="0"/>
              </a:rPr>
              <a:t>Comprobación de la hipótesis</a:t>
            </a:r>
            <a:endParaRPr lang="es-EC" sz="4000" b="1" dirty="0">
              <a:solidFill>
                <a:srgbClr val="FFFFFF"/>
              </a:solidFill>
              <a:latin typeface="Times New Roman" panose="02020603050405020304" pitchFamily="18" charset="0"/>
              <a:cs typeface="Times New Roman" panose="02020603050405020304" pitchFamily="18" charset="0"/>
            </a:endParaRPr>
          </a:p>
        </p:txBody>
      </p:sp>
      <p:sp>
        <p:nvSpPr>
          <p:cNvPr id="5" name="4 Rectángulo"/>
          <p:cNvSpPr/>
          <p:nvPr/>
        </p:nvSpPr>
        <p:spPr>
          <a:xfrm>
            <a:off x="371887" y="4737831"/>
            <a:ext cx="8116503" cy="1477328"/>
          </a:xfrm>
          <a:prstGeom prst="rect">
            <a:avLst/>
          </a:prstGeom>
        </p:spPr>
        <p:txBody>
          <a:bodyPr wrap="square">
            <a:spAutoFit/>
          </a:bodyPr>
          <a:lstStyle/>
          <a:p>
            <a:pPr algn="just"/>
            <a:r>
              <a:rPr lang="es-EC" sz="1800" dirty="0" smtClean="0">
                <a:solidFill>
                  <a:srgbClr val="FFFFFF"/>
                </a:solidFill>
              </a:rPr>
              <a:t>De </a:t>
            </a:r>
            <a:r>
              <a:rPr lang="es-EC" sz="1800" dirty="0">
                <a:solidFill>
                  <a:srgbClr val="FFFFFF"/>
                </a:solidFill>
              </a:rPr>
              <a:t>acuerdo</a:t>
            </a:r>
            <a:r>
              <a:rPr lang="es-EC" sz="1800" b="1" dirty="0">
                <a:solidFill>
                  <a:srgbClr val="FFFFFF"/>
                </a:solidFill>
              </a:rPr>
              <a:t> </a:t>
            </a:r>
            <a:r>
              <a:rPr lang="es-EC" sz="1800" dirty="0">
                <a:solidFill>
                  <a:srgbClr val="FFFFFF"/>
                </a:solidFill>
              </a:rPr>
              <a:t>a la prueba T </a:t>
            </a:r>
            <a:r>
              <a:rPr lang="es-EC" sz="1800" dirty="0" err="1">
                <a:solidFill>
                  <a:srgbClr val="FFFFFF"/>
                </a:solidFill>
              </a:rPr>
              <a:t>Student</a:t>
            </a:r>
            <a:r>
              <a:rPr lang="es-EC" sz="1800" dirty="0">
                <a:solidFill>
                  <a:srgbClr val="FFFFFF"/>
                </a:solidFill>
              </a:rPr>
              <a:t> para muestras relacionadas si el valor p&lt;0,05 se acepta la hipótesis de investigación, esto quiere decir, que el proceso de enseñanza aprendizaje incide positivamente en los fundamentos técnicos del fútbol de los niños de 9 y 10 años de CR10 Escuela de Fútbol Formativa </a:t>
            </a:r>
            <a:r>
              <a:rPr lang="es-EC" sz="1800" dirty="0" err="1">
                <a:solidFill>
                  <a:srgbClr val="FFFFFF"/>
                </a:solidFill>
              </a:rPr>
              <a:t>Conocoto</a:t>
            </a:r>
            <a:r>
              <a:rPr lang="es-EC" sz="1800" dirty="0">
                <a:solidFill>
                  <a:srgbClr val="FFFFFF"/>
                </a:solidFill>
              </a:rPr>
              <a:t>.</a:t>
            </a:r>
          </a:p>
        </p:txBody>
      </p:sp>
      <p:sp>
        <p:nvSpPr>
          <p:cNvPr id="6" name="5 Rectángulo"/>
          <p:cNvSpPr/>
          <p:nvPr/>
        </p:nvSpPr>
        <p:spPr>
          <a:xfrm>
            <a:off x="2286000" y="6213663"/>
            <a:ext cx="4572000" cy="523220"/>
          </a:xfrm>
          <a:prstGeom prst="rect">
            <a:avLst/>
          </a:prstGeom>
        </p:spPr>
        <p:txBody>
          <a:bodyPr>
            <a:spAutoFit/>
          </a:bodyPr>
          <a:lstStyle/>
          <a:p>
            <a:r>
              <a:rPr lang="es-EC" dirty="0">
                <a:solidFill>
                  <a:srgbClr val="FFFFFF"/>
                </a:solidFill>
              </a:rPr>
              <a:t>La hipótesis nula se rechaza porque se ha obtenido un valor inferior a 0,05.</a:t>
            </a:r>
          </a:p>
        </p:txBody>
      </p:sp>
    </p:spTree>
    <p:extLst>
      <p:ext uri="{BB962C8B-B14F-4D97-AF65-F5344CB8AC3E}">
        <p14:creationId xmlns:p14="http://schemas.microsoft.com/office/powerpoint/2010/main" val="76053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71468234"/>
              </p:ext>
            </p:extLst>
          </p:nvPr>
        </p:nvGraphicFramePr>
        <p:xfrm>
          <a:off x="396815" y="145804"/>
          <a:ext cx="8471140" cy="6306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396235" y="145804"/>
            <a:ext cx="4801314" cy="646331"/>
          </a:xfrm>
          <a:prstGeom prst="rect">
            <a:avLst/>
          </a:prstGeom>
        </p:spPr>
        <p:txBody>
          <a:bodyPr wrap="none">
            <a:spAutoFit/>
          </a:bodyPr>
          <a:lstStyle/>
          <a:p>
            <a:pPr algn="ctr"/>
            <a:r>
              <a:rPr lang="es-ES" sz="3600" b="1" dirty="0">
                <a:solidFill>
                  <a:srgbClr val="FFFFFF"/>
                </a:solidFill>
                <a:latin typeface="Times New Roman" panose="02020603050405020304" pitchFamily="18" charset="0"/>
                <a:cs typeface="Times New Roman" panose="02020603050405020304" pitchFamily="18" charset="0"/>
              </a:rPr>
              <a:t>Discusión de resultados</a:t>
            </a:r>
            <a:endParaRPr lang="es-EC"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4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662900" y="186700"/>
            <a:ext cx="8229600" cy="765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Times New Roman"/>
              <a:buNone/>
            </a:pPr>
            <a:r>
              <a:rPr lang="es-EC" b="1" i="1" dirty="0">
                <a:solidFill>
                  <a:schemeClr val="dk1"/>
                </a:solidFill>
                <a:latin typeface="Times New Roman"/>
                <a:ea typeface="Times New Roman"/>
                <a:cs typeface="Times New Roman"/>
                <a:sym typeface="Times New Roman"/>
              </a:rPr>
              <a:t>CONCLUSIONES.</a:t>
            </a:r>
            <a:endParaRPr b="1" i="1" dirty="0">
              <a:solidFill>
                <a:schemeClr val="dk1"/>
              </a:solidFill>
              <a:latin typeface="Times New Roman"/>
              <a:ea typeface="Times New Roman"/>
              <a:cs typeface="Times New Roman"/>
              <a:sym typeface="Times New Roman"/>
            </a:endParaRPr>
          </a:p>
        </p:txBody>
      </p:sp>
      <p:sp>
        <p:nvSpPr>
          <p:cNvPr id="384" name="Google Shape;384;p40"/>
          <p:cNvSpPr txBox="1"/>
          <p:nvPr/>
        </p:nvSpPr>
        <p:spPr>
          <a:xfrm>
            <a:off x="405065" y="677557"/>
            <a:ext cx="8313900" cy="5416827"/>
          </a:xfrm>
          <a:prstGeom prst="rect">
            <a:avLst/>
          </a:prstGeom>
          <a:noFill/>
          <a:ln>
            <a:noFill/>
          </a:ln>
        </p:spPr>
        <p:txBody>
          <a:bodyPr spcFirstLastPara="1" wrap="square" lIns="91425" tIns="45700" rIns="91425" bIns="45700" anchor="t" anchorCtr="0">
            <a:spAutoFit/>
          </a:bodyPr>
          <a:lstStyle/>
          <a:p>
            <a:pPr marL="457200" lvl="0" indent="-317500" algn="just" rtl="0">
              <a:lnSpc>
                <a:spcPct val="150000"/>
              </a:lnSpc>
              <a:spcBef>
                <a:spcPts val="1200"/>
              </a:spcBef>
              <a:spcAft>
                <a:spcPts val="0"/>
              </a:spcAft>
              <a:buClr>
                <a:schemeClr val="dk1"/>
              </a:buClr>
              <a:buSzPts val="1400"/>
              <a:buFont typeface="Calibri"/>
              <a:buChar char="●"/>
            </a:pPr>
            <a:r>
              <a:rPr lang="es-EC" sz="900" dirty="0">
                <a:solidFill>
                  <a:schemeClr val="dk1"/>
                </a:solidFill>
                <a:latin typeface="Times New Roman"/>
                <a:ea typeface="Times New Roman"/>
                <a:cs typeface="Times New Roman"/>
                <a:sym typeface="Times New Roman"/>
              </a:rPr>
              <a:t> </a:t>
            </a:r>
            <a:r>
              <a:rPr lang="es-EC" dirty="0">
                <a:solidFill>
                  <a:schemeClr val="dk1"/>
                </a:solidFill>
                <a:latin typeface="Times New Roman" panose="02020603050405020304" pitchFamily="18" charset="0"/>
                <a:ea typeface="Calibri"/>
                <a:cs typeface="Times New Roman" panose="02020603050405020304" pitchFamily="18" charset="0"/>
                <a:sym typeface="Calibri"/>
              </a:rPr>
              <a:t>Inicialmente se observó que el proceso formativo en los fundamentos técnicos del fútbol no se manejaba con la metodología adecuada por ello se obtuvieron resultados bajos en la situación preliminar, en cambio que en la situación actual se obtuvieron resultados altos producto de la aplicación de una metodología idónea la cual permitió establecer un adecuado proceso formativo de los fundamentos técnicos del fútbol por parte de los entrenadores de CR10 Escuela Formativa Fútbol.</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30200" algn="just" rtl="0">
              <a:lnSpc>
                <a:spcPct val="150000"/>
              </a:lnSpc>
              <a:spcBef>
                <a:spcPts val="0"/>
              </a:spcBef>
              <a:spcAft>
                <a:spcPts val="0"/>
              </a:spcAft>
              <a:buClr>
                <a:schemeClr val="dk1"/>
              </a:buClr>
              <a:buSzPts val="1600"/>
              <a:buFont typeface="Calibri"/>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Las falencias técnicas identificadas se pudieron observar con la aplicación de la evaluación inicial, donde los niños de 9 y 10 años de la escuela formativa obtuvieron puntajes en los niveles regular, malo y bueno en los fundamentos de conducción, pase, control y dominio, remate y cabeceo; pudiendo establecerse que la falencia obtenida en los niños se debe a que no han recibido un proceso enseñanza aprendizaje adecuado.</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30200" algn="just" rtl="0">
              <a:lnSpc>
                <a:spcPct val="150000"/>
              </a:lnSpc>
              <a:spcBef>
                <a:spcPts val="0"/>
              </a:spcBef>
              <a:spcAft>
                <a:spcPts val="0"/>
              </a:spcAft>
              <a:buClr>
                <a:schemeClr val="dk1"/>
              </a:buClr>
              <a:buSzPts val="1600"/>
              <a:buFont typeface="Calibri"/>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Se analizó que el proceso enseñanza aprendizaje inicialmente no era la apropiada porque los niños de 9 y 10 años no poseían bases en el manejo de los fundamentos técnicos del fútbol, contrastando con los resultados favorables actualmente obtenidos los cuales permitieron evidenciar que la metodología aplicada fue adecuadamente asimilada.</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30200" algn="just" rtl="0">
              <a:lnSpc>
                <a:spcPct val="150000"/>
              </a:lnSpc>
              <a:spcBef>
                <a:spcPts val="0"/>
              </a:spcBef>
              <a:spcAft>
                <a:spcPts val="0"/>
              </a:spcAft>
              <a:buClr>
                <a:schemeClr val="dk1"/>
              </a:buClr>
              <a:buSzPts val="1600"/>
              <a:buFont typeface="Calibri"/>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De acuerdo a los datos obtenidos en la evaluación inicial se desarrolló una planificación de enseñanza aprendizaje en lo concerniente a los fundamentos técnicos del fútbol, dichas planificaciones fueron adaptadas de acuerdo a la edad y habilidad para realizar las actividades técnicas en el fútbol.</a:t>
            </a:r>
            <a:endParaRPr sz="1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500"/>
                                        <p:tgtEl>
                                          <p:spTgt spid="383"/>
                                        </p:tgtEl>
                                        <p:attrNameLst>
                                          <p:attrName>ppt_w</p:attrName>
                                        </p:attrNameLst>
                                      </p:cBhvr>
                                      <p:tavLst>
                                        <p:tav tm="0">
                                          <p:val>
                                            <p:strVal val="0"/>
                                          </p:val>
                                        </p:tav>
                                        <p:tav tm="100000">
                                          <p:val>
                                            <p:strVal val="#ppt_w"/>
                                          </p:val>
                                        </p:tav>
                                      </p:tavLst>
                                    </p:anim>
                                    <p:anim calcmode="lin" valueType="num">
                                      <p:cBhvr additive="base">
                                        <p:cTn id="8" dur="500"/>
                                        <p:tgtEl>
                                          <p:spTgt spid="3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4"/>
                                        </p:tgtEl>
                                        <p:attrNameLst>
                                          <p:attrName>style.visibility</p:attrName>
                                        </p:attrNameLst>
                                      </p:cBhvr>
                                      <p:to>
                                        <p:strVal val="visible"/>
                                      </p:to>
                                    </p:set>
                                    <p:anim calcmode="lin" valueType="num">
                                      <p:cBhvr additive="base">
                                        <p:cTn id="13" dur="500"/>
                                        <p:tgtEl>
                                          <p:spTgt spid="3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1"/>
          <p:cNvSpPr txBox="1"/>
          <p:nvPr/>
        </p:nvSpPr>
        <p:spPr>
          <a:xfrm>
            <a:off x="2699792" y="404664"/>
            <a:ext cx="49296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200" b="1" i="1" dirty="0">
                <a:solidFill>
                  <a:schemeClr val="dk1"/>
                </a:solidFill>
                <a:latin typeface="Times New Roman"/>
                <a:ea typeface="Times New Roman"/>
                <a:cs typeface="Times New Roman"/>
                <a:sym typeface="Times New Roman"/>
              </a:rPr>
              <a:t>RECOMENDACIONES</a:t>
            </a:r>
            <a:r>
              <a:rPr lang="es-EC" sz="2200" dirty="0">
                <a:solidFill>
                  <a:schemeClr val="dk1"/>
                </a:solidFill>
                <a:latin typeface="Times New Roman"/>
                <a:ea typeface="Times New Roman"/>
                <a:cs typeface="Times New Roman"/>
                <a:sym typeface="Times New Roman"/>
              </a:rPr>
              <a:t> </a:t>
            </a:r>
            <a:endParaRPr sz="2200" dirty="0">
              <a:solidFill>
                <a:schemeClr val="dk1"/>
              </a:solidFill>
              <a:latin typeface="Times New Roman"/>
              <a:ea typeface="Times New Roman"/>
              <a:cs typeface="Times New Roman"/>
              <a:sym typeface="Times New Roman"/>
            </a:endParaRPr>
          </a:p>
        </p:txBody>
      </p:sp>
      <p:sp>
        <p:nvSpPr>
          <p:cNvPr id="390" name="Google Shape;390;p41"/>
          <p:cNvSpPr/>
          <p:nvPr/>
        </p:nvSpPr>
        <p:spPr>
          <a:xfrm>
            <a:off x="717841" y="794807"/>
            <a:ext cx="7909500" cy="5498700"/>
          </a:xfrm>
          <a:prstGeom prst="rect">
            <a:avLst/>
          </a:prstGeom>
          <a:noFill/>
          <a:ln>
            <a:noFill/>
          </a:ln>
        </p:spPr>
        <p:txBody>
          <a:bodyPr spcFirstLastPara="1" wrap="square" lIns="91425" tIns="45700" rIns="91425" bIns="45700" anchor="t" anchorCtr="0">
            <a:noAutofit/>
          </a:bodyPr>
          <a:lstStyle/>
          <a:p>
            <a:pPr marL="457200" lvl="0" indent="-355600" algn="just" rtl="0">
              <a:lnSpc>
                <a:spcPct val="150000"/>
              </a:lnSpc>
              <a:spcBef>
                <a:spcPts val="1200"/>
              </a:spcBef>
              <a:spcAft>
                <a:spcPts val="0"/>
              </a:spcAft>
              <a:buClr>
                <a:schemeClr val="dk1"/>
              </a:buClr>
              <a:buSzPts val="2000"/>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Realizar una permanente actualización en el proceso enseñanza – aprendizaje dirigida a los entrenadores de la escuela formativa de fútbol que sea enfocada en las tendencias actuales aplicadas al fútbol formativo.</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55600" algn="just" rtl="0">
              <a:lnSpc>
                <a:spcPct val="150000"/>
              </a:lnSpc>
              <a:spcBef>
                <a:spcPts val="0"/>
              </a:spcBef>
              <a:spcAft>
                <a:spcPts val="0"/>
              </a:spcAft>
              <a:buClr>
                <a:schemeClr val="dk1"/>
              </a:buClr>
              <a:buSzPts val="2000"/>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Continuar con la aplicación de la metodología en el proceso formativo de los fundamentos técnicos del fútbol, los cuales han dado resultados efectivos para que los niños que ingresan a la formación futbolística obtengan un conocimiento consolidado y que se vea reflejado en la práctica a través de sus destacadas participaciones.</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55600" algn="just" rtl="0">
              <a:lnSpc>
                <a:spcPct val="150000"/>
              </a:lnSpc>
              <a:spcBef>
                <a:spcPts val="0"/>
              </a:spcBef>
              <a:spcAft>
                <a:spcPts val="0"/>
              </a:spcAft>
              <a:buClr>
                <a:schemeClr val="dk1"/>
              </a:buClr>
              <a:buSzPts val="2000"/>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Se recomienda aplicar permanentemente evaluaciones que permitan conocer las falencias que poseen los niños en el desarrollo de los fundamentos técnicos del fútbol, para poder aplicar medidas correctivas a corto plazo que impidan su adecuado proceso enseñanza aprendizaje.</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55600" algn="just" rtl="0">
              <a:lnSpc>
                <a:spcPct val="150000"/>
              </a:lnSpc>
              <a:spcBef>
                <a:spcPts val="0"/>
              </a:spcBef>
              <a:spcAft>
                <a:spcPts val="0"/>
              </a:spcAft>
              <a:buClr>
                <a:schemeClr val="dk1"/>
              </a:buClr>
              <a:buSzPts val="2000"/>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Conservar la misma técnica del proceso enseñanza aprendizaje ya que ha arrojado resultados positivos, los cuales han logrado mantener los estándares competitivos con las demás instituciones deportivas de formación en el fútbol.</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355600" algn="just" rtl="0">
              <a:lnSpc>
                <a:spcPct val="150000"/>
              </a:lnSpc>
              <a:spcBef>
                <a:spcPts val="0"/>
              </a:spcBef>
              <a:spcAft>
                <a:spcPts val="0"/>
              </a:spcAft>
              <a:buClr>
                <a:schemeClr val="dk1"/>
              </a:buClr>
              <a:buSzPts val="2000"/>
              <a:buChar char="•"/>
            </a:pPr>
            <a:r>
              <a:rPr lang="es-EC" dirty="0">
                <a:solidFill>
                  <a:schemeClr val="dk1"/>
                </a:solidFill>
                <a:latin typeface="Times New Roman" panose="02020603050405020304" pitchFamily="18" charset="0"/>
                <a:ea typeface="Calibri"/>
                <a:cs typeface="Times New Roman" panose="02020603050405020304" pitchFamily="18" charset="0"/>
                <a:sym typeface="Calibri"/>
              </a:rPr>
              <a:t>Motivar a los entrenadores que forman parte de CR10 que las planificaciones posteriores estén diseñadas para alcanzar objetivos y metas relacionadas con los estándares de alineación deportiva en el fútbol, para lograr consolidarse como una institución eficiente y competitiva en la formación futbolística de los niños.</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0" algn="just" rtl="0">
              <a:lnSpc>
                <a:spcPct val="150000"/>
              </a:lnSpc>
              <a:spcBef>
                <a:spcPts val="1200"/>
              </a:spcBef>
              <a:spcAft>
                <a:spcPts val="0"/>
              </a:spcAft>
              <a:buNone/>
            </a:pPr>
            <a:endParaRPr sz="1300" dirty="0">
              <a:solidFill>
                <a:schemeClr val="dk1"/>
              </a:solidFill>
              <a:latin typeface="Calibri"/>
              <a:ea typeface="Calibri"/>
              <a:cs typeface="Calibri"/>
              <a:sym typeface="Calibri"/>
            </a:endParaRPr>
          </a:p>
          <a:p>
            <a:pPr marL="0" lvl="0" indent="0" algn="just" rtl="0">
              <a:lnSpc>
                <a:spcPct val="150000"/>
              </a:lnSpc>
              <a:spcBef>
                <a:spcPts val="1200"/>
              </a:spcBef>
              <a:spcAft>
                <a:spcPts val="1200"/>
              </a:spcAft>
              <a:buNone/>
            </a:pPr>
            <a:endParaRPr sz="9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ppt_w</p:attrName>
                                        </p:attrNameLst>
                                      </p:cBhvr>
                                      <p:tavLst>
                                        <p:tav tm="0">
                                          <p:val>
                                            <p:strVal val="0"/>
                                          </p:val>
                                        </p:tav>
                                        <p:tav tm="100000">
                                          <p:val>
                                            <p:strVal val="#ppt_w"/>
                                          </p:val>
                                        </p:tav>
                                      </p:tavLst>
                                    </p:anim>
                                    <p:anim calcmode="lin" valueType="num">
                                      <p:cBhvr additive="base">
                                        <p:cTn id="8" dur="500"/>
                                        <p:tgtEl>
                                          <p:spTgt spid="3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90"/>
                                        </p:tgtEl>
                                        <p:attrNameLst>
                                          <p:attrName>style.visibility</p:attrName>
                                        </p:attrNameLst>
                                      </p:cBhvr>
                                      <p:to>
                                        <p:strVal val="visible"/>
                                      </p:to>
                                    </p:set>
                                    <p:anim calcmode="lin" valueType="num">
                                      <p:cBhvr additive="base">
                                        <p:cTn id="13" dur="500" fill="hold"/>
                                        <p:tgtEl>
                                          <p:spTgt spid="390"/>
                                        </p:tgtEl>
                                        <p:attrNameLst>
                                          <p:attrName>ppt_x</p:attrName>
                                        </p:attrNameLst>
                                      </p:cBhvr>
                                      <p:tavLst>
                                        <p:tav tm="0">
                                          <p:val>
                                            <p:strVal val="0-#ppt_w/2"/>
                                          </p:val>
                                        </p:tav>
                                        <p:tav tm="100000">
                                          <p:val>
                                            <p:strVal val="#ppt_x"/>
                                          </p:val>
                                        </p:tav>
                                      </p:tavLst>
                                    </p:anim>
                                    <p:anim calcmode="lin" valueType="num">
                                      <p:cBhvr additive="base">
                                        <p:cTn id="14" dur="500" fill="hold"/>
                                        <p:tgtEl>
                                          <p:spTgt spid="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200660" algn="l" rtl="0">
              <a:spcBef>
                <a:spcPts val="0"/>
              </a:spcBef>
              <a:spcAft>
                <a:spcPts val="0"/>
              </a:spcAft>
              <a:buSzPts val="2240"/>
              <a:buNone/>
            </a:pPr>
            <a:endParaRPr/>
          </a:p>
          <a:p>
            <a:pPr marL="342900" lvl="0" indent="-200660" algn="l" rtl="0">
              <a:spcBef>
                <a:spcPts val="640"/>
              </a:spcBef>
              <a:spcAft>
                <a:spcPts val="0"/>
              </a:spcAft>
              <a:buSzPts val="2240"/>
              <a:buNone/>
            </a:pPr>
            <a:endParaRPr/>
          </a:p>
          <a:p>
            <a:pPr marL="342900" lvl="0" indent="-200660" algn="l" rtl="0">
              <a:spcBef>
                <a:spcPts val="640"/>
              </a:spcBef>
              <a:spcAft>
                <a:spcPts val="0"/>
              </a:spcAft>
              <a:buSzPts val="2240"/>
              <a:buNone/>
            </a:pPr>
            <a:endParaRPr>
              <a:solidFill>
                <a:srgbClr val="FF0000"/>
              </a:solidFill>
            </a:endParaRPr>
          </a:p>
        </p:txBody>
      </p:sp>
      <p:pic>
        <p:nvPicPr>
          <p:cNvPr id="3074" name="Picture 2" descr="Agradecimiento – Liga Cordobesa de Fút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3" y="33819"/>
            <a:ext cx="8956110" cy="68241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5"/>
          <p:cNvSpPr txBox="1"/>
          <p:nvPr/>
        </p:nvSpPr>
        <p:spPr>
          <a:xfrm>
            <a:off x="2219557" y="315575"/>
            <a:ext cx="6494700" cy="5908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Font typeface="Arial"/>
              <a:buNone/>
            </a:pPr>
            <a:r>
              <a:rPr lang="es-EC" sz="3600" b="1" i="1" dirty="0">
                <a:solidFill>
                  <a:schemeClr val="dk1"/>
                </a:solidFill>
                <a:latin typeface="Times New Roman" panose="02020603050405020304" pitchFamily="18" charset="0"/>
                <a:ea typeface="Calibri"/>
                <a:cs typeface="Times New Roman" panose="02020603050405020304" pitchFamily="18" charset="0"/>
                <a:sym typeface="Calibri"/>
              </a:rPr>
              <a:t>Formulación del problema</a:t>
            </a:r>
            <a:endParaRPr sz="2000" i="1" dirty="0">
              <a:latin typeface="Times New Roman" panose="02020603050405020304" pitchFamily="18" charset="0"/>
              <a:cs typeface="Times New Roman" panose="02020603050405020304" pitchFamily="18" charset="0"/>
            </a:endParaRPr>
          </a:p>
        </p:txBody>
      </p:sp>
      <p:pic>
        <p:nvPicPr>
          <p:cNvPr id="123" name="Google Shape;123;p15"/>
          <p:cNvPicPr preferRelativeResize="0"/>
          <p:nvPr/>
        </p:nvPicPr>
        <p:blipFill>
          <a:blip r:embed="rId3">
            <a:alphaModFix/>
          </a:blip>
          <a:stretch>
            <a:fillRect/>
          </a:stretch>
        </p:blipFill>
        <p:spPr>
          <a:xfrm>
            <a:off x="776615" y="1164920"/>
            <a:ext cx="6459572" cy="4815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1 CuadroTexto"/>
          <p:cNvSpPr txBox="1"/>
          <p:nvPr/>
        </p:nvSpPr>
        <p:spPr>
          <a:xfrm>
            <a:off x="1968515" y="3721224"/>
            <a:ext cx="5267671" cy="2154436"/>
          </a:xfrm>
          <a:prstGeom prst="rect">
            <a:avLst/>
          </a:prstGeom>
          <a:noFill/>
        </p:spPr>
        <p:txBody>
          <a:bodyPr wrap="square" rtlCol="0">
            <a:spAutoFit/>
          </a:bodyPr>
          <a:lstStyle/>
          <a:p>
            <a:pPr lvl="0"/>
            <a:r>
              <a:rPr lang="es-ES" sz="2400" dirty="0">
                <a:solidFill>
                  <a:schemeClr val="dk1"/>
                </a:solidFill>
                <a:latin typeface="Times New Roman"/>
                <a:ea typeface="Times New Roman"/>
                <a:cs typeface="Times New Roman"/>
                <a:sym typeface="Times New Roman"/>
              </a:rPr>
              <a:t>¿El inadecuado proceso de Enseñanza - Aprendizaje de los fundamentos técnicos del fútbol incide en la formación de los niños de 9 y 10 años de CR10 Escuela de Fútbol Formativa Conocoto?</a:t>
            </a:r>
          </a:p>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fill="hold"/>
                                        <p:tgtEl>
                                          <p:spTgt spid="123"/>
                                        </p:tgtEl>
                                        <p:attrNameLst>
                                          <p:attrName>ppt_x</p:attrName>
                                        </p:attrNameLst>
                                      </p:cBhvr>
                                      <p:tavLst>
                                        <p:tav tm="0">
                                          <p:val>
                                            <p:strVal val="#ppt_x"/>
                                          </p:val>
                                        </p:tav>
                                        <p:tav tm="100000">
                                          <p:val>
                                            <p:strVal val="#ppt_x"/>
                                          </p:val>
                                        </p:tav>
                                      </p:tavLst>
                                    </p:anim>
                                    <p:anim calcmode="lin" valueType="num">
                                      <p:cBhvr additive="base">
                                        <p:cTn id="20"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p:nvPr/>
        </p:nvSpPr>
        <p:spPr>
          <a:xfrm>
            <a:off x="395536" y="1852673"/>
            <a:ext cx="8136904" cy="2554545"/>
          </a:xfrm>
          <a:prstGeom prst="rect">
            <a:avLst/>
          </a:prstGeom>
          <a:noFill/>
          <a:ln>
            <a:noFill/>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457200" lvl="0" indent="457200" algn="ctr" rtl="0">
              <a:lnSpc>
                <a:spcPct val="150000"/>
              </a:lnSpc>
              <a:spcBef>
                <a:spcPts val="1400"/>
              </a:spcBef>
              <a:spcAft>
                <a:spcPts val="0"/>
              </a:spcAft>
              <a:buClr>
                <a:schemeClr val="dk1"/>
              </a:buClr>
              <a:buSzPts val="1100"/>
              <a:buFont typeface="Arial"/>
              <a:buNone/>
            </a:pPr>
            <a:r>
              <a:rPr lang="es-EC" sz="2800" i="1" dirty="0">
                <a:solidFill>
                  <a:schemeClr val="dk1"/>
                </a:solidFill>
                <a:latin typeface="Times New Roman"/>
                <a:ea typeface="Times New Roman"/>
                <a:cs typeface="Times New Roman"/>
                <a:sym typeface="Times New Roman"/>
              </a:rPr>
              <a:t>Establecer el adecuado proceso formativo de los fundamentos técnicos del fútbol en los niños de 9 y 10 años de CR10 Escuela de Fútbol Formativa </a:t>
            </a:r>
            <a:r>
              <a:rPr lang="es-EC" sz="2800" i="1" dirty="0" smtClean="0">
                <a:solidFill>
                  <a:schemeClr val="dk1"/>
                </a:solidFill>
                <a:latin typeface="Times New Roman"/>
                <a:ea typeface="Times New Roman"/>
                <a:cs typeface="Times New Roman"/>
                <a:sym typeface="Times New Roman"/>
              </a:rPr>
              <a:t>Conocoto.</a:t>
            </a:r>
            <a:endParaRPr sz="2800" i="1" dirty="0">
              <a:solidFill>
                <a:schemeClr val="dk1"/>
              </a:solidFill>
              <a:latin typeface="Times New Roman"/>
              <a:ea typeface="Times New Roman"/>
              <a:cs typeface="Times New Roman"/>
              <a:sym typeface="Times New Roman"/>
            </a:endParaRPr>
          </a:p>
          <a:p>
            <a:pPr marL="0" marR="0" lvl="0" indent="0" algn="ctr" rtl="0">
              <a:spcBef>
                <a:spcPts val="1400"/>
              </a:spcBef>
              <a:spcAft>
                <a:spcPts val="0"/>
              </a:spcAft>
              <a:buNone/>
            </a:pPr>
            <a:endParaRPr sz="4000" i="1" dirty="0">
              <a:solidFill>
                <a:schemeClr val="dk1"/>
              </a:solidFill>
              <a:latin typeface="Times New Roman"/>
              <a:ea typeface="Times New Roman"/>
              <a:cs typeface="Times New Roman"/>
              <a:sym typeface="Times New Roman"/>
            </a:endParaRPr>
          </a:p>
        </p:txBody>
      </p:sp>
      <p:sp>
        <p:nvSpPr>
          <p:cNvPr id="129" name="Google Shape;129;p16"/>
          <p:cNvSpPr txBox="1"/>
          <p:nvPr/>
        </p:nvSpPr>
        <p:spPr>
          <a:xfrm>
            <a:off x="2542783" y="1027418"/>
            <a:ext cx="414328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4000" i="1" dirty="0">
                <a:solidFill>
                  <a:schemeClr val="dk1"/>
                </a:solidFill>
                <a:latin typeface="Times New Roman"/>
                <a:ea typeface="Times New Roman"/>
                <a:cs typeface="Times New Roman"/>
                <a:sym typeface="Times New Roman"/>
              </a:rPr>
              <a:t>Objetivo</a:t>
            </a:r>
            <a:r>
              <a:rPr lang="es-EC" sz="4000" b="1" i="1" dirty="0">
                <a:solidFill>
                  <a:schemeClr val="dk1"/>
                </a:solidFill>
                <a:latin typeface="Times New Roman"/>
                <a:ea typeface="Times New Roman"/>
                <a:cs typeface="Times New Roman"/>
                <a:sym typeface="Times New Roman"/>
              </a:rPr>
              <a:t> </a:t>
            </a:r>
            <a:r>
              <a:rPr lang="es-EC" sz="4000" i="1" dirty="0">
                <a:solidFill>
                  <a:schemeClr val="dk1"/>
                </a:solidFill>
                <a:latin typeface="Times New Roman"/>
                <a:ea typeface="Times New Roman"/>
                <a:cs typeface="Times New Roman"/>
                <a:sym typeface="Times New Roman"/>
              </a:rPr>
              <a:t>General</a:t>
            </a:r>
            <a:r>
              <a:rPr lang="es-EC" sz="4000" b="1" i="1" dirty="0">
                <a:solidFill>
                  <a:schemeClr val="dk1"/>
                </a:solidFill>
                <a:latin typeface="Times New Roman"/>
                <a:ea typeface="Times New Roman"/>
                <a:cs typeface="Times New Roman"/>
                <a:sym typeface="Times New Roman"/>
              </a:rPr>
              <a:t> </a:t>
            </a:r>
            <a:endParaRPr sz="4000" b="1" i="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p:tgtEl>
                                          <p:spTgt spid="128"/>
                                        </p:tgtEl>
                                        <p:attrNameLst>
                                          <p:attrName>ppt_w</p:attrName>
                                        </p:attrNameLst>
                                      </p:cBhvr>
                                      <p:tavLst>
                                        <p:tav tm="0">
                                          <p:val>
                                            <p:strVal val="0"/>
                                          </p:val>
                                        </p:tav>
                                        <p:tav tm="100000">
                                          <p:val>
                                            <p:strVal val="#ppt_w"/>
                                          </p:val>
                                        </p:tav>
                                      </p:tavLst>
                                    </p:anim>
                                    <p:anim calcmode="lin" valueType="num">
                                      <p:cBhvr additive="base">
                                        <p:cTn id="12" dur="500"/>
                                        <p:tgtEl>
                                          <p:spTgt spid="1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5" name="Google Shape;135;p17"/>
          <p:cNvGrpSpPr/>
          <p:nvPr/>
        </p:nvGrpSpPr>
        <p:grpSpPr>
          <a:xfrm>
            <a:off x="719069" y="1274990"/>
            <a:ext cx="8424931" cy="4680520"/>
            <a:chOff x="4" y="0"/>
            <a:chExt cx="8424931" cy="4680520"/>
          </a:xfrm>
          <a:solidFill>
            <a:schemeClr val="tx2"/>
          </a:solidFill>
        </p:grpSpPr>
        <p:sp>
          <p:nvSpPr>
            <p:cNvPr id="136" name="Google Shape;136;p17"/>
            <p:cNvSpPr/>
            <p:nvPr/>
          </p:nvSpPr>
          <p:spPr>
            <a:xfrm>
              <a:off x="4" y="0"/>
              <a:ext cx="8424931" cy="4680520"/>
            </a:xfrm>
            <a:prstGeom prst="rightArrow">
              <a:avLst>
                <a:gd name="adj1" fmla="val 50000"/>
                <a:gd name="adj2" fmla="val 5000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7" name="Google Shape;137;p17"/>
            <p:cNvSpPr/>
            <p:nvPr/>
          </p:nvSpPr>
          <p:spPr>
            <a:xfrm>
              <a:off x="899" y="1404156"/>
              <a:ext cx="2559516" cy="1872208"/>
            </a:xfrm>
            <a:prstGeom prst="roundRect">
              <a:avLst>
                <a:gd name="adj" fmla="val 16667"/>
              </a:avLst>
            </a:prstGeom>
            <a:grpFill/>
            <a:ln>
              <a:solidFill>
                <a:schemeClr val="accent2">
                  <a:lumMod val="75000"/>
                </a:schemeClr>
              </a:solidFill>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8" name="Google Shape;138;p17"/>
            <p:cNvSpPr txBox="1"/>
            <p:nvPr/>
          </p:nvSpPr>
          <p:spPr>
            <a:xfrm>
              <a:off x="92293" y="1495550"/>
              <a:ext cx="2376728" cy="168942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s-EC" sz="3300" b="1" dirty="0" smtClean="0">
                  <a:ln w="12700">
                    <a:solidFill>
                      <a:schemeClr val="tx2">
                        <a:satMod val="155000"/>
                      </a:schemeClr>
                    </a:solidFill>
                    <a:prstDash val="solid"/>
                  </a:ln>
                  <a:solidFill>
                    <a:schemeClr val="tx1"/>
                  </a:solidFill>
                  <a:latin typeface="Times New Roman" panose="02020603050405020304" pitchFamily="18" charset="0"/>
                  <a:ea typeface="Times New Roman"/>
                  <a:cs typeface="Times New Roman" panose="02020603050405020304" pitchFamily="18" charset="0"/>
                  <a:sym typeface="Times New Roman"/>
                </a:rPr>
                <a:t>Identificar</a:t>
              </a:r>
              <a:endParaRPr sz="3300" b="1" dirty="0">
                <a:ln w="12700">
                  <a:solidFill>
                    <a:schemeClr val="tx2">
                      <a:satMod val="155000"/>
                    </a:schemeClr>
                  </a:solidFill>
                  <a:prstDash val="solid"/>
                </a:ln>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sp>
          <p:nvSpPr>
            <p:cNvPr id="139" name="Google Shape;139;p17"/>
            <p:cNvSpPr/>
            <p:nvPr/>
          </p:nvSpPr>
          <p:spPr>
            <a:xfrm>
              <a:off x="2664297" y="1440158"/>
              <a:ext cx="2559516" cy="1872208"/>
            </a:xfrm>
            <a:prstGeom prst="roundRect">
              <a:avLst>
                <a:gd name="adj" fmla="val 16667"/>
              </a:avLst>
            </a:prstGeom>
            <a:grpFill/>
            <a:ln>
              <a:solidFill>
                <a:schemeClr val="accent2">
                  <a:lumMod val="75000"/>
                </a:schemeClr>
              </a:solidFill>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0" name="Google Shape;140;p17"/>
            <p:cNvSpPr txBox="1"/>
            <p:nvPr/>
          </p:nvSpPr>
          <p:spPr>
            <a:xfrm>
              <a:off x="2755691" y="1531552"/>
              <a:ext cx="2376728" cy="168942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s-EC" sz="3500" b="1" dirty="0" smtClean="0">
                  <a:ln w="12700">
                    <a:solidFill>
                      <a:schemeClr val="tx2">
                        <a:satMod val="155000"/>
                      </a:schemeClr>
                    </a:solidFill>
                    <a:prstDash val="solid"/>
                  </a:ln>
                  <a:solidFill>
                    <a:schemeClr val="bg2"/>
                  </a:solidFill>
                  <a:latin typeface="Times New Roman" panose="02020603050405020304" pitchFamily="18" charset="0"/>
                  <a:ea typeface="Times New Roman"/>
                  <a:cs typeface="Times New Roman" panose="02020603050405020304" pitchFamily="18" charset="0"/>
                  <a:sym typeface="Times New Roman"/>
                </a:rPr>
                <a:t>Analizar</a:t>
              </a:r>
              <a:r>
                <a:rPr lang="es-EC" sz="3500" b="1" dirty="0" smtClean="0">
                  <a:ln w="12700">
                    <a:solidFill>
                      <a:schemeClr val="tx2">
                        <a:satMod val="155000"/>
                      </a:schemeClr>
                    </a:solidFill>
                    <a:prstDash val="solid"/>
                  </a:ln>
                  <a:solidFill>
                    <a:schemeClr val="bg2"/>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sym typeface="Times New Roman"/>
                </a:rPr>
                <a:t> </a:t>
              </a:r>
              <a:endParaRPr sz="3500" b="1" dirty="0">
                <a:ln w="12700">
                  <a:solidFill>
                    <a:schemeClr val="tx2">
                      <a:satMod val="155000"/>
                    </a:schemeClr>
                  </a:solidFill>
                  <a:prstDash val="solid"/>
                </a:ln>
                <a:solidFill>
                  <a:schemeClr val="bg2"/>
                </a:solidFill>
                <a:latin typeface="Times New Roman" panose="02020603050405020304" pitchFamily="18" charset="0"/>
                <a:ea typeface="Times New Roman"/>
                <a:cs typeface="Times New Roman" panose="02020603050405020304" pitchFamily="18" charset="0"/>
                <a:sym typeface="Times New Roman"/>
              </a:endParaRPr>
            </a:p>
          </p:txBody>
        </p:sp>
        <p:sp>
          <p:nvSpPr>
            <p:cNvPr id="141" name="Google Shape;141;p17"/>
            <p:cNvSpPr/>
            <p:nvPr/>
          </p:nvSpPr>
          <p:spPr>
            <a:xfrm>
              <a:off x="5328596" y="1440158"/>
              <a:ext cx="2559516" cy="1872208"/>
            </a:xfrm>
            <a:prstGeom prst="roundRect">
              <a:avLst>
                <a:gd name="adj" fmla="val 16667"/>
              </a:avLst>
            </a:prstGeom>
            <a:grpFill/>
            <a:ln>
              <a:solidFill>
                <a:schemeClr val="accent2">
                  <a:lumMod val="75000"/>
                </a:schemeClr>
              </a:solidFill>
            </a:ln>
            <a:effectLst>
              <a:outerShdw blurRad="76200" dist="50800" dir="5400000" rotWithShape="0">
                <a:srgbClr val="4E3B3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2" name="Google Shape;142;p17"/>
            <p:cNvSpPr txBox="1"/>
            <p:nvPr/>
          </p:nvSpPr>
          <p:spPr>
            <a:xfrm>
              <a:off x="5419990" y="1531552"/>
              <a:ext cx="2376728" cy="168942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s-EC" sz="3100" b="1" dirty="0" smtClean="0">
                  <a:ln w="12700">
                    <a:solidFill>
                      <a:schemeClr val="tx2">
                        <a:satMod val="155000"/>
                      </a:schemeClr>
                    </a:solidFill>
                    <a:prstDash val="solid"/>
                  </a:ln>
                  <a:solidFill>
                    <a:schemeClr val="bg2"/>
                  </a:solidFill>
                  <a:latin typeface="Times New Roman" panose="02020603050405020304" pitchFamily="18" charset="0"/>
                  <a:ea typeface="Times New Roman"/>
                  <a:cs typeface="Times New Roman" panose="02020603050405020304" pitchFamily="18" charset="0"/>
                  <a:sym typeface="Times New Roman"/>
                </a:rPr>
                <a:t>Desarrollar</a:t>
              </a:r>
              <a:endParaRPr sz="3100" b="1" dirty="0">
                <a:ln w="12700">
                  <a:solidFill>
                    <a:schemeClr val="tx2">
                      <a:satMod val="155000"/>
                    </a:schemeClr>
                  </a:solidFill>
                  <a:prstDash val="solid"/>
                </a:ln>
                <a:solidFill>
                  <a:schemeClr val="bg2"/>
                </a:solidFill>
                <a:latin typeface="Times New Roman" panose="02020603050405020304" pitchFamily="18" charset="0"/>
                <a:ea typeface="Times New Roman"/>
                <a:cs typeface="Times New Roman" panose="02020603050405020304" pitchFamily="18" charset="0"/>
                <a:sym typeface="Times New Roman"/>
              </a:endParaRPr>
            </a:p>
          </p:txBody>
        </p:sp>
      </p:grpSp>
      <p:sp>
        <p:nvSpPr>
          <p:cNvPr id="3" name="2 CuadroTexto"/>
          <p:cNvSpPr txBox="1"/>
          <p:nvPr/>
        </p:nvSpPr>
        <p:spPr>
          <a:xfrm>
            <a:off x="1452508" y="1377863"/>
            <a:ext cx="4960817" cy="707886"/>
          </a:xfrm>
          <a:prstGeom prst="rect">
            <a:avLst/>
          </a:prstGeom>
          <a:noFill/>
        </p:spPr>
        <p:txBody>
          <a:bodyPr wrap="square" rtlCol="0">
            <a:spAutoFit/>
          </a:bodyPr>
          <a:lstStyle/>
          <a:p>
            <a:pPr algn="ctr"/>
            <a:r>
              <a:rPr lang="es-EC" sz="4000" i="1" dirty="0" smtClean="0">
                <a:solidFill>
                  <a:schemeClr val="bg1"/>
                </a:solidFill>
                <a:latin typeface="Times New Roman" panose="02020603050405020304" pitchFamily="18" charset="0"/>
                <a:cs typeface="Times New Roman" panose="02020603050405020304" pitchFamily="18" charset="0"/>
              </a:rPr>
              <a:t>Objetivos Específicos </a:t>
            </a:r>
            <a:endParaRPr lang="es-ES" sz="40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500" fill="hold"/>
                                        <p:tgtEl>
                                          <p:spTgt spid="135"/>
                                        </p:tgtEl>
                                        <p:attrNameLst>
                                          <p:attrName>ppt_x</p:attrName>
                                        </p:attrNameLst>
                                      </p:cBhvr>
                                      <p:tavLst>
                                        <p:tav tm="0">
                                          <p:val>
                                            <p:strVal val="0-#ppt_w/2"/>
                                          </p:val>
                                        </p:tav>
                                        <p:tav tm="100000">
                                          <p:val>
                                            <p:strVal val="#ppt_x"/>
                                          </p:val>
                                        </p:tav>
                                      </p:tavLst>
                                    </p:anim>
                                    <p:anim calcmode="lin" valueType="num">
                                      <p:cBhvr additive="base">
                                        <p:cTn id="14"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62" name="Google Shape;162;p18"/>
          <p:cNvSpPr/>
          <p:nvPr/>
        </p:nvSpPr>
        <p:spPr>
          <a:xfrm>
            <a:off x="-1378336" y="406407"/>
            <a:ext cx="7897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4400" i="1" dirty="0">
                <a:solidFill>
                  <a:schemeClr val="dk1"/>
                </a:solidFill>
                <a:latin typeface="Times New Roman" panose="02020603050405020304" pitchFamily="18" charset="0"/>
                <a:ea typeface="Calibri"/>
                <a:cs typeface="Times New Roman" panose="02020603050405020304" pitchFamily="18" charset="0"/>
                <a:sym typeface="Calibri"/>
              </a:rPr>
              <a:t>Justificación</a:t>
            </a:r>
            <a:r>
              <a:rPr lang="es-EC" sz="4000" b="1" dirty="0">
                <a:solidFill>
                  <a:schemeClr val="dk1"/>
                </a:solidFill>
                <a:latin typeface="Calibri"/>
                <a:ea typeface="Calibri"/>
                <a:cs typeface="Calibri"/>
                <a:sym typeface="Calibri"/>
              </a:rPr>
              <a:t> </a:t>
            </a:r>
            <a:endParaRPr sz="6500" b="1" i="1" dirty="0">
              <a:solidFill>
                <a:schemeClr val="dk1"/>
              </a:solidFill>
              <a:latin typeface="Times New Roman"/>
              <a:ea typeface="Times New Roman"/>
              <a:cs typeface="Times New Roman"/>
              <a:sym typeface="Times New Roman"/>
            </a:endParaRPr>
          </a:p>
        </p:txBody>
      </p:sp>
      <p:graphicFrame>
        <p:nvGraphicFramePr>
          <p:cNvPr id="3" name="2 Diagrama"/>
          <p:cNvGraphicFramePr/>
          <p:nvPr>
            <p:extLst>
              <p:ext uri="{D42A27DB-BD31-4B8C-83A1-F6EECF244321}">
                <p14:modId xmlns:p14="http://schemas.microsoft.com/office/powerpoint/2010/main" val="1591260417"/>
              </p:ext>
            </p:extLst>
          </p:nvPr>
        </p:nvGraphicFramePr>
        <p:xfrm>
          <a:off x="1127341" y="601249"/>
          <a:ext cx="7628351" cy="5925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0541" y="2796434"/>
            <a:ext cx="2379947" cy="1784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B4C71D08-639E-48A5-8872-FA3A6D4B5C9E}"/>
                                            </p:graphicEl>
                                          </p:spTgt>
                                        </p:tgtEl>
                                        <p:attrNameLst>
                                          <p:attrName>style.visibility</p:attrName>
                                        </p:attrNameLst>
                                      </p:cBhvr>
                                      <p:to>
                                        <p:strVal val="visible"/>
                                      </p:to>
                                    </p:set>
                                    <p:animEffect transition="in" filter="fade">
                                      <p:cBhvr>
                                        <p:cTn id="7" dur="1000"/>
                                        <p:tgtEl>
                                          <p:spTgt spid="3">
                                            <p:graphicEl>
                                              <a:dgm id="{B4C71D08-639E-48A5-8872-FA3A6D4B5C9E}"/>
                                            </p:graphicEl>
                                          </p:spTgt>
                                        </p:tgtEl>
                                      </p:cBhvr>
                                    </p:animEffect>
                                    <p:anim calcmode="lin" valueType="num">
                                      <p:cBhvr>
                                        <p:cTn id="8" dur="1000" fill="hold"/>
                                        <p:tgtEl>
                                          <p:spTgt spid="3">
                                            <p:graphicEl>
                                              <a:dgm id="{B4C71D08-639E-48A5-8872-FA3A6D4B5C9E}"/>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B4C71D08-639E-48A5-8872-FA3A6D4B5C9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F28A86BA-01F4-4DB0-9369-7EC3518C6275}"/>
                                            </p:graphicEl>
                                          </p:spTgt>
                                        </p:tgtEl>
                                        <p:attrNameLst>
                                          <p:attrName>style.visibility</p:attrName>
                                        </p:attrNameLst>
                                      </p:cBhvr>
                                      <p:to>
                                        <p:strVal val="visible"/>
                                      </p:to>
                                    </p:set>
                                    <p:animEffect transition="in" filter="fade">
                                      <p:cBhvr>
                                        <p:cTn id="14" dur="1000"/>
                                        <p:tgtEl>
                                          <p:spTgt spid="3">
                                            <p:graphicEl>
                                              <a:dgm id="{F28A86BA-01F4-4DB0-9369-7EC3518C6275}"/>
                                            </p:graphicEl>
                                          </p:spTgt>
                                        </p:tgtEl>
                                      </p:cBhvr>
                                    </p:animEffect>
                                    <p:anim calcmode="lin" valueType="num">
                                      <p:cBhvr>
                                        <p:cTn id="15" dur="1000" fill="hold"/>
                                        <p:tgtEl>
                                          <p:spTgt spid="3">
                                            <p:graphicEl>
                                              <a:dgm id="{F28A86BA-01F4-4DB0-9369-7EC3518C6275}"/>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F28A86BA-01F4-4DB0-9369-7EC3518C627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361DC937-1C66-4FF3-89C5-8BB683A611D7}"/>
                                            </p:graphicEl>
                                          </p:spTgt>
                                        </p:tgtEl>
                                        <p:attrNameLst>
                                          <p:attrName>style.visibility</p:attrName>
                                        </p:attrNameLst>
                                      </p:cBhvr>
                                      <p:to>
                                        <p:strVal val="visible"/>
                                      </p:to>
                                    </p:set>
                                    <p:animEffect transition="in" filter="fade">
                                      <p:cBhvr>
                                        <p:cTn id="19" dur="1000"/>
                                        <p:tgtEl>
                                          <p:spTgt spid="3">
                                            <p:graphicEl>
                                              <a:dgm id="{361DC937-1C66-4FF3-89C5-8BB683A611D7}"/>
                                            </p:graphicEl>
                                          </p:spTgt>
                                        </p:tgtEl>
                                      </p:cBhvr>
                                    </p:animEffect>
                                    <p:anim calcmode="lin" valueType="num">
                                      <p:cBhvr>
                                        <p:cTn id="20" dur="1000" fill="hold"/>
                                        <p:tgtEl>
                                          <p:spTgt spid="3">
                                            <p:graphicEl>
                                              <a:dgm id="{361DC937-1C66-4FF3-89C5-8BB683A611D7}"/>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361DC937-1C66-4FF3-89C5-8BB683A611D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1398A656-7241-4C0F-AE5D-E152107DCD0B}"/>
                                            </p:graphicEl>
                                          </p:spTgt>
                                        </p:tgtEl>
                                        <p:attrNameLst>
                                          <p:attrName>style.visibility</p:attrName>
                                        </p:attrNameLst>
                                      </p:cBhvr>
                                      <p:to>
                                        <p:strVal val="visible"/>
                                      </p:to>
                                    </p:set>
                                    <p:animEffect transition="in" filter="fade">
                                      <p:cBhvr>
                                        <p:cTn id="26" dur="1000"/>
                                        <p:tgtEl>
                                          <p:spTgt spid="3">
                                            <p:graphicEl>
                                              <a:dgm id="{1398A656-7241-4C0F-AE5D-E152107DCD0B}"/>
                                            </p:graphicEl>
                                          </p:spTgt>
                                        </p:tgtEl>
                                      </p:cBhvr>
                                    </p:animEffect>
                                    <p:anim calcmode="lin" valueType="num">
                                      <p:cBhvr>
                                        <p:cTn id="27" dur="1000" fill="hold"/>
                                        <p:tgtEl>
                                          <p:spTgt spid="3">
                                            <p:graphicEl>
                                              <a:dgm id="{1398A656-7241-4C0F-AE5D-E152107DCD0B}"/>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1398A656-7241-4C0F-AE5D-E152107DCD0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74056812-1783-4F90-B274-91225D8E5AC8}"/>
                                            </p:graphicEl>
                                          </p:spTgt>
                                        </p:tgtEl>
                                        <p:attrNameLst>
                                          <p:attrName>style.visibility</p:attrName>
                                        </p:attrNameLst>
                                      </p:cBhvr>
                                      <p:to>
                                        <p:strVal val="visible"/>
                                      </p:to>
                                    </p:set>
                                    <p:animEffect transition="in" filter="fade">
                                      <p:cBhvr>
                                        <p:cTn id="31" dur="1000"/>
                                        <p:tgtEl>
                                          <p:spTgt spid="3">
                                            <p:graphicEl>
                                              <a:dgm id="{74056812-1783-4F90-B274-91225D8E5AC8}"/>
                                            </p:graphicEl>
                                          </p:spTgt>
                                        </p:tgtEl>
                                      </p:cBhvr>
                                    </p:animEffect>
                                    <p:anim calcmode="lin" valueType="num">
                                      <p:cBhvr>
                                        <p:cTn id="32" dur="1000" fill="hold"/>
                                        <p:tgtEl>
                                          <p:spTgt spid="3">
                                            <p:graphicEl>
                                              <a:dgm id="{74056812-1783-4F90-B274-91225D8E5AC8}"/>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74056812-1783-4F90-B274-91225D8E5AC8}"/>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2F7E0079-DCB6-41E0-8D46-9BDCACD19792}"/>
                                            </p:graphicEl>
                                          </p:spTgt>
                                        </p:tgtEl>
                                        <p:attrNameLst>
                                          <p:attrName>style.visibility</p:attrName>
                                        </p:attrNameLst>
                                      </p:cBhvr>
                                      <p:to>
                                        <p:strVal val="visible"/>
                                      </p:to>
                                    </p:set>
                                    <p:animEffect transition="in" filter="fade">
                                      <p:cBhvr>
                                        <p:cTn id="38" dur="1000"/>
                                        <p:tgtEl>
                                          <p:spTgt spid="3">
                                            <p:graphicEl>
                                              <a:dgm id="{2F7E0079-DCB6-41E0-8D46-9BDCACD19792}"/>
                                            </p:graphicEl>
                                          </p:spTgt>
                                        </p:tgtEl>
                                      </p:cBhvr>
                                    </p:animEffect>
                                    <p:anim calcmode="lin" valueType="num">
                                      <p:cBhvr>
                                        <p:cTn id="39" dur="1000" fill="hold"/>
                                        <p:tgtEl>
                                          <p:spTgt spid="3">
                                            <p:graphicEl>
                                              <a:dgm id="{2F7E0079-DCB6-41E0-8D46-9BDCACD19792}"/>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2F7E0079-DCB6-41E0-8D46-9BDCACD1979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4596990B-D19B-470D-AF96-109D0F5AFA07}"/>
                                            </p:graphicEl>
                                          </p:spTgt>
                                        </p:tgtEl>
                                        <p:attrNameLst>
                                          <p:attrName>style.visibility</p:attrName>
                                        </p:attrNameLst>
                                      </p:cBhvr>
                                      <p:to>
                                        <p:strVal val="visible"/>
                                      </p:to>
                                    </p:set>
                                    <p:animEffect transition="in" filter="fade">
                                      <p:cBhvr>
                                        <p:cTn id="43" dur="1000"/>
                                        <p:tgtEl>
                                          <p:spTgt spid="3">
                                            <p:graphicEl>
                                              <a:dgm id="{4596990B-D19B-470D-AF96-109D0F5AFA07}"/>
                                            </p:graphicEl>
                                          </p:spTgt>
                                        </p:tgtEl>
                                      </p:cBhvr>
                                    </p:animEffect>
                                    <p:anim calcmode="lin" valueType="num">
                                      <p:cBhvr>
                                        <p:cTn id="44" dur="1000" fill="hold"/>
                                        <p:tgtEl>
                                          <p:spTgt spid="3">
                                            <p:graphicEl>
                                              <a:dgm id="{4596990B-D19B-470D-AF96-109D0F5AFA07}"/>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4596990B-D19B-470D-AF96-109D0F5AFA07}"/>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C0BD1313-B4BD-403B-A183-909AC8169510}"/>
                                            </p:graphicEl>
                                          </p:spTgt>
                                        </p:tgtEl>
                                        <p:attrNameLst>
                                          <p:attrName>style.visibility</p:attrName>
                                        </p:attrNameLst>
                                      </p:cBhvr>
                                      <p:to>
                                        <p:strVal val="visible"/>
                                      </p:to>
                                    </p:set>
                                    <p:animEffect transition="in" filter="fade">
                                      <p:cBhvr>
                                        <p:cTn id="48" dur="1000"/>
                                        <p:tgtEl>
                                          <p:spTgt spid="3">
                                            <p:graphicEl>
                                              <a:dgm id="{C0BD1313-B4BD-403B-A183-909AC8169510}"/>
                                            </p:graphicEl>
                                          </p:spTgt>
                                        </p:tgtEl>
                                      </p:cBhvr>
                                    </p:animEffect>
                                    <p:anim calcmode="lin" valueType="num">
                                      <p:cBhvr>
                                        <p:cTn id="49" dur="1000" fill="hold"/>
                                        <p:tgtEl>
                                          <p:spTgt spid="3">
                                            <p:graphicEl>
                                              <a:dgm id="{C0BD1313-B4BD-403B-A183-909AC8169510}"/>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C0BD1313-B4BD-403B-A183-909AC816951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a:blip r:embed="rId3">
            <a:alphaModFix/>
            <a:duotone>
              <a:prstClr val="black"/>
              <a:schemeClr val="accent3">
                <a:lumMod val="20000"/>
                <a:lumOff val="80000"/>
                <a:tint val="45000"/>
                <a:satMod val="400000"/>
              </a:schemeClr>
            </a:duoton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7785" y="237994"/>
            <a:ext cx="8768219" cy="6175332"/>
          </a:xfrm>
          <a:prstGeom prst="round2DiagRect">
            <a:avLst>
              <a:gd name="adj1" fmla="val 16667"/>
              <a:gd name="adj2" fmla="val 0"/>
            </a:avLst>
          </a:prstGeom>
          <a:solidFill>
            <a:schemeClr val="tx2">
              <a:lumMod val="25000"/>
            </a:schemeClr>
          </a:solidFill>
          <a:ln w="88900" cap="sq">
            <a:solidFill>
              <a:schemeClr val="bg1">
                <a:lumMod val="25000"/>
              </a:schemeClr>
            </a:solidFill>
            <a:miter lim="800000"/>
          </a:ln>
          <a:effectLst>
            <a:outerShdw blurRad="254000" algn="tl" rotWithShape="0">
              <a:srgbClr val="000000">
                <a:alpha val="43000"/>
              </a:srgbClr>
            </a:outerShdw>
          </a:effectLst>
          <a:scene3d>
            <a:camera prst="orthographicFront"/>
            <a:lightRig rig="threePt" dir="t"/>
          </a:scene3d>
          <a:sp3d>
            <a:bevelT w="165100" prst="coolSlant"/>
          </a:sp3d>
        </p:spPr>
      </p:pic>
      <p:sp>
        <p:nvSpPr>
          <p:cNvPr id="2" name="1 CuadroTexto"/>
          <p:cNvSpPr txBox="1"/>
          <p:nvPr/>
        </p:nvSpPr>
        <p:spPr>
          <a:xfrm>
            <a:off x="551144" y="526092"/>
            <a:ext cx="4196219" cy="584775"/>
          </a:xfrm>
          <a:prstGeom prst="rect">
            <a:avLst/>
          </a:prstGeom>
          <a:noFill/>
        </p:spPr>
        <p:txBody>
          <a:bodyPr wrap="square" rtlCol="0">
            <a:spAutoFit/>
          </a:bodyPr>
          <a:lstStyle/>
          <a:p>
            <a:r>
              <a:rPr lang="es-EC" sz="3200" dirty="0" smtClean="0">
                <a:latin typeface="Times New Roman" panose="02020603050405020304" pitchFamily="18" charset="0"/>
                <a:cs typeface="Times New Roman" panose="02020603050405020304" pitchFamily="18" charset="0"/>
              </a:rPr>
              <a:t>Esquema Conceptual </a:t>
            </a:r>
            <a:endParaRPr lang="es-E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500" fill="hold"/>
                                        <p:tgtEl>
                                          <p:spTgt spid="169"/>
                                        </p:tgtEl>
                                        <p:attrNameLst>
                                          <p:attrName>ppt_x</p:attrName>
                                        </p:attrNameLst>
                                      </p:cBhvr>
                                      <p:tavLst>
                                        <p:tav tm="0">
                                          <p:val>
                                            <p:strVal val="0-#ppt_w/2"/>
                                          </p:val>
                                        </p:tav>
                                        <p:tav tm="100000">
                                          <p:val>
                                            <p:strVal val="#ppt_x"/>
                                          </p:val>
                                        </p:tav>
                                      </p:tavLst>
                                    </p:anim>
                                    <p:anim calcmode="lin" valueType="num">
                                      <p:cBhvr additive="base">
                                        <p:cTn id="14"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465473513"/>
              </p:ext>
            </p:extLst>
          </p:nvPr>
        </p:nvGraphicFramePr>
        <p:xfrm>
          <a:off x="996916" y="2549771"/>
          <a:ext cx="7125113" cy="92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938777637"/>
              </p:ext>
            </p:extLst>
          </p:nvPr>
        </p:nvGraphicFramePr>
        <p:xfrm>
          <a:off x="1440494" y="2668044"/>
          <a:ext cx="6626268" cy="3620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5 CuadroTexto"/>
          <p:cNvSpPr txBox="1"/>
          <p:nvPr/>
        </p:nvSpPr>
        <p:spPr>
          <a:xfrm>
            <a:off x="0" y="683576"/>
            <a:ext cx="4985359" cy="769441"/>
          </a:xfrm>
          <a:prstGeom prst="rect">
            <a:avLst/>
          </a:prstGeom>
          <a:noFill/>
        </p:spPr>
        <p:txBody>
          <a:bodyPr wrap="square" rtlCol="0">
            <a:spAutoFit/>
          </a:bodyPr>
          <a:lstStyle/>
          <a:p>
            <a:pPr algn="ctr"/>
            <a:r>
              <a:rPr lang="es-EC" sz="4400" i="1" dirty="0" smtClean="0">
                <a:solidFill>
                  <a:schemeClr val="bg1"/>
                </a:solidFill>
                <a:latin typeface="Times New Roman" panose="02020603050405020304" pitchFamily="18" charset="0"/>
                <a:cs typeface="Times New Roman" panose="02020603050405020304" pitchFamily="18" charset="0"/>
              </a:rPr>
              <a:t>Hipótesis</a:t>
            </a:r>
            <a:r>
              <a:rPr lang="es-EC" dirty="0" smtClean="0"/>
              <a:t> </a:t>
            </a:r>
            <a:endParaRPr lang="es-ES" dirty="0"/>
          </a:p>
        </p:txBody>
      </p:sp>
      <p:graphicFrame>
        <p:nvGraphicFramePr>
          <p:cNvPr id="8" name="7 Diagrama"/>
          <p:cNvGraphicFramePr/>
          <p:nvPr>
            <p:extLst>
              <p:ext uri="{D42A27DB-BD31-4B8C-83A1-F6EECF244321}">
                <p14:modId xmlns:p14="http://schemas.microsoft.com/office/powerpoint/2010/main" val="929909532"/>
              </p:ext>
            </p:extLst>
          </p:nvPr>
        </p:nvGraphicFramePr>
        <p:xfrm>
          <a:off x="2217106" y="1327759"/>
          <a:ext cx="5411244" cy="132343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8" grpId="0">
        <p:bldAsOne/>
      </p:bldGraphic>
    </p:bldLst>
  </p:timing>
</p:sld>
</file>

<file path=ppt/theme/theme1.xml><?xml version="1.0" encoding="utf-8"?>
<a:theme xmlns:a="http://schemas.openxmlformats.org/drawingml/2006/main" name="Verano">
  <a:themeElements>
    <a:clrScheme name="Personalizado 13">
      <a:dk1>
        <a:srgbClr val="F4FCE4"/>
      </a:dk1>
      <a:lt1>
        <a:srgbClr val="000510"/>
      </a:lt1>
      <a:dk2>
        <a:srgbClr val="000510"/>
      </a:dk2>
      <a:lt2>
        <a:srgbClr val="F4FCE4"/>
      </a:lt2>
      <a:accent1>
        <a:srgbClr val="F4FCE4"/>
      </a:accent1>
      <a:accent2>
        <a:srgbClr val="CAF278"/>
      </a:accent2>
      <a:accent3>
        <a:srgbClr val="F4FCE4"/>
      </a:accent3>
      <a:accent4>
        <a:srgbClr val="CAF278"/>
      </a:accent4>
      <a:accent5>
        <a:srgbClr val="CAF278"/>
      </a:accent5>
      <a:accent6>
        <a:srgbClr val="CAF278"/>
      </a:accent6>
      <a:hlink>
        <a:srgbClr val="CAF278"/>
      </a:hlink>
      <a:folHlink>
        <a:srgbClr val="CAF278"/>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TM01972873[[fn=Verano]]</Template>
  <TotalTime>2094</TotalTime>
  <Words>2234</Words>
  <Application>Microsoft Office PowerPoint</Application>
  <PresentationFormat>Presentación en pantalla (4:3)</PresentationFormat>
  <Paragraphs>405</Paragraphs>
  <Slides>35</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Trebuchet MS</vt:lpstr>
      <vt:lpstr>Times New Roman</vt:lpstr>
      <vt:lpstr>Wingdings 2</vt:lpstr>
      <vt:lpstr>Verdana</vt:lpstr>
      <vt:lpstr>Calibri</vt:lpstr>
      <vt:lpstr>Courier New</vt:lpstr>
      <vt:lpstr>Century Schoolbook</vt:lpstr>
      <vt:lpstr>Verano</vt:lpstr>
      <vt:lpstr>EL PROCESO ENSEÑANZA APRENDIZAJE DE LOS FUNDAMENTOS TÉCNICOS EN LA FORMACIÓN DE LOS NIÑOS DE 9 Y 10 AÑOS EN LA ESCUELA FORMATIVA CR10 DE FÚTBOL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Variable dependiente Fundamentos técnicos del fútbol.</vt:lpstr>
      <vt:lpstr>Fundamentación  Teórica </vt:lpstr>
      <vt:lpstr>         Definiciones de Aprendizaje  </vt:lpstr>
      <vt:lpstr>Presentación de PowerPoint</vt:lpstr>
      <vt:lpstr>Presentación de PowerPoint</vt:lpstr>
      <vt:lpstr>Presentación de PowerPoint</vt:lpstr>
      <vt:lpstr>Metodología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Resultados</vt:lpstr>
      <vt:lpstr>Total de Pase </vt:lpstr>
      <vt:lpstr>Total de Control y Dominio</vt:lpstr>
      <vt:lpstr>Total de Remate</vt:lpstr>
      <vt:lpstr>Total de cabeceo</vt:lpstr>
      <vt:lpstr>Presentación de PowerPoint</vt:lpstr>
      <vt:lpstr>Presentación de PowerPoint</vt:lpstr>
      <vt:lpstr>CONCLUSIONES.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PROCESO ENSEÑANZA APRENDIZAJE DE LOS FUNDAMENTOS TÉCNICOS EN LA FORMACIÓN DE LOS NIÑOS DE 9 Y 10 AÑOS EN LA ESCUELA FORMATIVA CR10 DE FÚTBOL</dc:title>
  <dc:creator>Johanna</dc:creator>
  <cp:lastModifiedBy>Cristian</cp:lastModifiedBy>
  <cp:revision>32</cp:revision>
  <dcterms:modified xsi:type="dcterms:W3CDTF">2021-04-28T23:47:10Z</dcterms:modified>
</cp:coreProperties>
</file>