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34926760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d34926760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349267608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gd349267608_1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34926760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gd349267608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d349267608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gd349267608_1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3712ee0d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d3712ee0d2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d349267608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gd349267608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0" name="Google Shape;47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d349267608_1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d349267608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1" name="Google Shape;501;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7" name="Google Shape;50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0" name="Google Shape;30;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1" name="Google Shape;31;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0" name="Google Shape;10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
        <p:nvSpPr>
          <p:cNvPr id="103" name="Google Shape;10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s-E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s-E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8" name="Google Shape;10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5" name="Google Shape;11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
        <p:nvSpPr>
          <p:cNvPr id="118" name="Google Shape;118;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s-E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s-E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2" name="Google Shape;42;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8" name="Google Shape;48;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4" name="Google Shape;54;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1" name="Google Shape;61;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2" name="Google Shape;62;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3" name="Google Shape;63;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0" name="Google Shape;80;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7" name="Google Shape;87;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esmanilva.es/attachments/article/693/guia-alimentacion-deporte.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507067" y="3210268"/>
            <a:ext cx="8915399" cy="1536602"/>
          </a:xfrm>
          <a:prstGeom prst="rect">
            <a:avLst/>
          </a:prstGeom>
          <a:noFill/>
          <a:ln>
            <a:noFill/>
          </a:ln>
        </p:spPr>
        <p:txBody>
          <a:bodyPr spcFirstLastPara="1" wrap="square" lIns="91425" tIns="45700" rIns="91425" bIns="45700" anchor="b" anchorCtr="0">
            <a:normAutofit fontScale="90000"/>
          </a:bodyPr>
          <a:lstStyle/>
          <a:p>
            <a:pPr marL="0" lvl="0" indent="0" algn="just" rtl="0">
              <a:lnSpc>
                <a:spcPct val="100000"/>
              </a:lnSpc>
              <a:spcBef>
                <a:spcPts val="0"/>
              </a:spcBef>
              <a:spcAft>
                <a:spcPts val="0"/>
              </a:spcAft>
              <a:buClr>
                <a:schemeClr val="dk1"/>
              </a:buClr>
              <a:buSzPct val="100000"/>
              <a:buFont typeface="Trebuchet MS"/>
              <a:buNone/>
            </a:pPr>
            <a:br>
              <a:rPr lang="es-ES" sz="3100" b="1">
                <a:solidFill>
                  <a:schemeClr val="dk1"/>
                </a:solidFill>
              </a:rPr>
            </a:br>
            <a:br>
              <a:rPr lang="es-ES" sz="3100">
                <a:solidFill>
                  <a:schemeClr val="dk1"/>
                </a:solidFill>
              </a:rPr>
            </a:br>
            <a:r>
              <a:rPr lang="es-ES" sz="2700">
                <a:solidFill>
                  <a:schemeClr val="dk1"/>
                </a:solidFill>
              </a:rPr>
              <a:t>Análisis de un programa de defensa personal y su incidencia en el rendimiento físico en jóvenes de 14 años en la Escuela Fiscal Mixta “Carlos Aguilar" (CECA), Año lectivo 2020-2021</a:t>
            </a:r>
            <a:endParaRPr sz="5300"/>
          </a:p>
        </p:txBody>
      </p:sp>
      <p:sp>
        <p:nvSpPr>
          <p:cNvPr id="144" name="Google Shape;144;p1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1440"/>
              <a:buNone/>
            </a:pPr>
            <a:endParaRPr/>
          </a:p>
          <a:p>
            <a:pPr marL="0" lvl="0" indent="0" algn="r" rtl="0">
              <a:lnSpc>
                <a:spcPct val="100000"/>
              </a:lnSpc>
              <a:spcBef>
                <a:spcPts val="1000"/>
              </a:spcBef>
              <a:spcAft>
                <a:spcPts val="0"/>
              </a:spcAft>
              <a:buSzPts val="1440"/>
              <a:buNone/>
            </a:pPr>
            <a:endParaRPr/>
          </a:p>
        </p:txBody>
      </p:sp>
      <p:pic>
        <p:nvPicPr>
          <p:cNvPr id="145" name="Google Shape;145;p18" descr="Resultado de imagen para logo fuerzas armadas espe posgrados sin fondo"/>
          <p:cNvPicPr preferRelativeResize="0"/>
          <p:nvPr/>
        </p:nvPicPr>
        <p:blipFill rotWithShape="1">
          <a:blip r:embed="rId3">
            <a:alphaModFix/>
          </a:blip>
          <a:srcRect r="34725"/>
          <a:stretch/>
        </p:blipFill>
        <p:spPr>
          <a:xfrm>
            <a:off x="2133995" y="135838"/>
            <a:ext cx="6163193" cy="1659409"/>
          </a:xfrm>
          <a:prstGeom prst="rect">
            <a:avLst/>
          </a:prstGeom>
          <a:noFill/>
          <a:ln>
            <a:noFill/>
          </a:ln>
        </p:spPr>
      </p:pic>
      <p:sp>
        <p:nvSpPr>
          <p:cNvPr id="146" name="Google Shape;146;p18"/>
          <p:cNvSpPr txBox="1"/>
          <p:nvPr/>
        </p:nvSpPr>
        <p:spPr>
          <a:xfrm>
            <a:off x="3027927" y="4910207"/>
            <a:ext cx="5873700" cy="708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2000"/>
              <a:buFont typeface="Arial"/>
              <a:buNone/>
            </a:pPr>
            <a:r>
              <a:rPr lang="es-ES" sz="2000" b="1" i="0" u="none" strike="noStrike" cap="none">
                <a:solidFill>
                  <a:schemeClr val="dk1"/>
                </a:solidFill>
                <a:latin typeface="Arial"/>
                <a:ea typeface="Arial"/>
                <a:cs typeface="Arial"/>
                <a:sym typeface="Arial"/>
              </a:rPr>
              <a:t>Autores: Fernando Paul B</a:t>
            </a:r>
            <a:r>
              <a:rPr lang="es-ES" sz="2000" b="1">
                <a:solidFill>
                  <a:schemeClr val="dk1"/>
                </a:solidFill>
              </a:rPr>
              <a:t>u</a:t>
            </a:r>
            <a:r>
              <a:rPr lang="es-ES" sz="2000" b="1" i="0" u="none" strike="noStrike" cap="none">
                <a:solidFill>
                  <a:schemeClr val="dk1"/>
                </a:solidFill>
                <a:latin typeface="Arial"/>
                <a:ea typeface="Arial"/>
                <a:cs typeface="Arial"/>
                <a:sym typeface="Arial"/>
              </a:rPr>
              <a:t>rga Guacham</a:t>
            </a:r>
            <a:r>
              <a:rPr lang="es-ES" sz="2000" b="1">
                <a:solidFill>
                  <a:schemeClr val="dk1"/>
                </a:solidFill>
              </a:rPr>
              <a:t>in</a:t>
            </a:r>
            <a:endParaRPr sz="2000" b="1">
              <a:solidFill>
                <a:schemeClr val="dk1"/>
              </a:solidFill>
            </a:endParaRPr>
          </a:p>
          <a:p>
            <a:pPr marL="0" marR="0" lvl="0" indent="0" algn="r" rtl="0">
              <a:lnSpc>
                <a:spcPct val="100000"/>
              </a:lnSpc>
              <a:spcBef>
                <a:spcPts val="0"/>
              </a:spcBef>
              <a:spcAft>
                <a:spcPts val="0"/>
              </a:spcAft>
              <a:buClr>
                <a:schemeClr val="dk1"/>
              </a:buClr>
              <a:buSzPts val="2000"/>
              <a:buFont typeface="Arial"/>
              <a:buNone/>
            </a:pPr>
            <a:r>
              <a:rPr lang="es-ES" sz="2000" b="1">
                <a:solidFill>
                  <a:schemeClr val="dk1"/>
                </a:solidFill>
              </a:rPr>
              <a:t>Paul Mateo Noboa Benavides</a:t>
            </a:r>
            <a:r>
              <a:rPr lang="es-ES" sz="2000" b="1" i="0" u="none" strike="noStrike" cap="none">
                <a:solidFill>
                  <a:schemeClr val="dk1"/>
                </a:solidFill>
                <a:latin typeface="Arial"/>
                <a:ea typeface="Arial"/>
                <a:cs typeface="Arial"/>
                <a:sym typeface="Arial"/>
              </a:rPr>
              <a:t>  </a:t>
            </a:r>
            <a:endParaRPr sz="2000" b="1" i="0" u="none" strike="noStrike" cap="none">
              <a:solidFill>
                <a:srgbClr val="FF0000"/>
              </a:solidFill>
              <a:latin typeface="Arial"/>
              <a:ea typeface="Arial"/>
              <a:cs typeface="Arial"/>
              <a:sym typeface="Arial"/>
            </a:endParaRPr>
          </a:p>
        </p:txBody>
      </p:sp>
      <p:sp>
        <p:nvSpPr>
          <p:cNvPr id="147" name="Google Shape;147;p18"/>
          <p:cNvSpPr txBox="1"/>
          <p:nvPr/>
        </p:nvSpPr>
        <p:spPr>
          <a:xfrm>
            <a:off x="4548888" y="5884224"/>
            <a:ext cx="5873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s-ES" sz="2000" b="1" i="0" u="none" strike="noStrike" cap="none">
                <a:solidFill>
                  <a:schemeClr val="dk1"/>
                </a:solidFill>
                <a:latin typeface="Arial"/>
                <a:ea typeface="Arial"/>
                <a:cs typeface="Arial"/>
                <a:sym typeface="Arial"/>
              </a:rPr>
              <a:t>Director de tesis: Msc. </a:t>
            </a:r>
            <a:r>
              <a:rPr lang="es-ES" sz="2000" b="1">
                <a:solidFill>
                  <a:schemeClr val="dk1"/>
                </a:solidFill>
              </a:rPr>
              <a:t>Eduardo Marcelo Loachamin Aldaz</a:t>
            </a:r>
            <a:endParaRPr sz="1400" b="0" i="0" u="none" strike="noStrike" cap="none">
              <a:solidFill>
                <a:srgbClr val="000000"/>
              </a:solidFill>
              <a:latin typeface="Arial"/>
              <a:ea typeface="Arial"/>
              <a:cs typeface="Arial"/>
              <a:sym typeface="Arial"/>
            </a:endParaRPr>
          </a:p>
        </p:txBody>
      </p:sp>
      <p:sp>
        <p:nvSpPr>
          <p:cNvPr id="148" name="Google Shape;148;p18"/>
          <p:cNvSpPr/>
          <p:nvPr/>
        </p:nvSpPr>
        <p:spPr>
          <a:xfrm>
            <a:off x="1323833" y="2021672"/>
            <a:ext cx="8925636" cy="12926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dk2"/>
                </a:solidFill>
                <a:latin typeface="Trebuchet MS"/>
                <a:ea typeface="Trebuchet MS"/>
                <a:cs typeface="Trebuchet MS"/>
                <a:sym typeface="Trebuchet MS"/>
              </a:rPr>
              <a:t>DEPARTAMENTO DE  CIENCIAS HUMANAS Y SOCIALES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br>
              <a:rPr lang="es-ES" sz="2400" b="1" i="0" u="none" strike="noStrike" cap="none">
                <a:solidFill>
                  <a:schemeClr val="dk2"/>
                </a:solidFill>
                <a:latin typeface="Trebuchet MS"/>
                <a:ea typeface="Trebuchet MS"/>
                <a:cs typeface="Trebuchet MS"/>
                <a:sym typeface="Trebuchet MS"/>
              </a:rPr>
            </a:br>
            <a:r>
              <a:rPr lang="es-ES" sz="1800" b="1" i="0" u="none" strike="noStrike" cap="none">
                <a:solidFill>
                  <a:srgbClr val="161E21"/>
                </a:solidFill>
                <a:latin typeface="Trebuchet MS"/>
                <a:ea typeface="Trebuchet MS"/>
                <a:cs typeface="Trebuchet MS"/>
                <a:sym typeface="Trebuchet MS"/>
              </a:rPr>
              <a:t>CARRERA DE </a:t>
            </a:r>
            <a:r>
              <a:rPr lang="es-ES" sz="1800" b="1" i="0" u="none" strike="noStrike" cap="none">
                <a:solidFill>
                  <a:schemeClr val="dk1"/>
                </a:solidFill>
                <a:latin typeface="Trebuchet MS"/>
                <a:ea typeface="Trebuchet MS"/>
                <a:cs typeface="Trebuchet MS"/>
                <a:sym typeface="Trebuchet MS"/>
              </a:rPr>
              <a:t>PEDAGOGÍA DE LA ACTIVIDAD FÍSICA Y DEPORTE</a:t>
            </a:r>
            <a:endParaRPr sz="1800" b="1" i="0" u="none" strike="noStrike" cap="none">
              <a:solidFill>
                <a:srgbClr val="161E2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p:nvPr/>
        </p:nvSpPr>
        <p:spPr>
          <a:xfrm>
            <a:off x="4393775" y="528226"/>
            <a:ext cx="2232900" cy="588900"/>
          </a:xfrm>
          <a:prstGeom prst="roundRect">
            <a:avLst>
              <a:gd name="adj" fmla="val 16667"/>
            </a:avLst>
          </a:prstGeom>
          <a:gradFill>
            <a:gsLst>
              <a:gs pos="0">
                <a:srgbClr val="62A541"/>
              </a:gs>
              <a:gs pos="78000">
                <a:srgbClr val="4C911E"/>
              </a:gs>
              <a:gs pos="100000">
                <a:srgbClr val="4C911E"/>
              </a:gs>
            </a:gsLst>
            <a:lin ang="5400012" scaled="0"/>
          </a:gradFill>
          <a:ln w="127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a:solidFill>
                  <a:schemeClr val="lt1"/>
                </a:solidFill>
                <a:latin typeface="Trebuchet MS"/>
                <a:ea typeface="Trebuchet MS"/>
                <a:cs typeface="Trebuchet MS"/>
                <a:sym typeface="Trebuchet MS"/>
              </a:rPr>
              <a:t>DEPORTE DE COMBATE</a:t>
            </a:r>
            <a:endParaRPr sz="1400" b="0" i="0" u="none" strike="noStrike" cap="none">
              <a:solidFill>
                <a:srgbClr val="000000"/>
              </a:solidFill>
              <a:latin typeface="Arial"/>
              <a:ea typeface="Arial"/>
              <a:cs typeface="Arial"/>
              <a:sym typeface="Arial"/>
            </a:endParaRPr>
          </a:p>
        </p:txBody>
      </p:sp>
      <p:sp>
        <p:nvSpPr>
          <p:cNvPr id="266" name="Google Shape;266;p27"/>
          <p:cNvSpPr/>
          <p:nvPr/>
        </p:nvSpPr>
        <p:spPr>
          <a:xfrm>
            <a:off x="133825" y="1736316"/>
            <a:ext cx="2302200" cy="859800"/>
          </a:xfrm>
          <a:prstGeom prst="roundRect">
            <a:avLst>
              <a:gd name="adj" fmla="val 16667"/>
            </a:avLst>
          </a:prstGeom>
          <a:gradFill>
            <a:gsLst>
              <a:gs pos="0">
                <a:srgbClr val="D2E4BB"/>
              </a:gs>
              <a:gs pos="88000">
                <a:srgbClr val="9FC95F"/>
              </a:gs>
              <a:gs pos="100000">
                <a:srgbClr val="9FC95F"/>
              </a:gs>
            </a:gsLst>
            <a:lin ang="5400012" scaled="0"/>
          </a:gra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a:solidFill>
                  <a:schemeClr val="dk1"/>
                </a:solidFill>
                <a:latin typeface="Trebuchet MS"/>
                <a:ea typeface="Trebuchet MS"/>
                <a:cs typeface="Trebuchet MS"/>
                <a:sym typeface="Trebuchet MS"/>
              </a:rPr>
              <a:t>BOXEO</a:t>
            </a:r>
            <a:endParaRPr sz="1800" b="0" i="0" u="none" strike="noStrike" cap="none">
              <a:solidFill>
                <a:schemeClr val="dk1"/>
              </a:solidFill>
              <a:latin typeface="Trebuchet MS"/>
              <a:ea typeface="Trebuchet MS"/>
              <a:cs typeface="Trebuchet MS"/>
              <a:sym typeface="Trebuchet MS"/>
            </a:endParaRPr>
          </a:p>
        </p:txBody>
      </p:sp>
      <p:sp>
        <p:nvSpPr>
          <p:cNvPr id="267" name="Google Shape;267;p27"/>
          <p:cNvSpPr/>
          <p:nvPr/>
        </p:nvSpPr>
        <p:spPr>
          <a:xfrm>
            <a:off x="2501044" y="3219496"/>
            <a:ext cx="1990800" cy="823800"/>
          </a:xfrm>
          <a:prstGeom prst="roundRect">
            <a:avLst>
              <a:gd name="adj" fmla="val 16667"/>
            </a:avLst>
          </a:prstGeom>
          <a:gradFill>
            <a:gsLst>
              <a:gs pos="0">
                <a:srgbClr val="CFCBBE"/>
              </a:gs>
              <a:gs pos="88000">
                <a:srgbClr val="A09875"/>
              </a:gs>
              <a:gs pos="100000">
                <a:srgbClr val="A09875"/>
              </a:gs>
            </a:gsLst>
            <a:lin ang="5400012" scaled="0"/>
          </a:gradFill>
          <a:ln w="1270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a:solidFill>
                  <a:schemeClr val="dk1"/>
                </a:solidFill>
                <a:latin typeface="Trebuchet MS"/>
                <a:ea typeface="Trebuchet MS"/>
                <a:cs typeface="Trebuchet MS"/>
                <a:sym typeface="Trebuchet MS"/>
              </a:rPr>
              <a:t>TAEKWONDO</a:t>
            </a:r>
            <a:endParaRPr sz="1800" b="0" i="0" u="none" strike="noStrike" cap="none">
              <a:solidFill>
                <a:schemeClr val="dk1"/>
              </a:solidFill>
              <a:latin typeface="Trebuchet MS"/>
              <a:ea typeface="Trebuchet MS"/>
              <a:cs typeface="Trebuchet MS"/>
              <a:sym typeface="Trebuchet MS"/>
            </a:endParaRPr>
          </a:p>
        </p:txBody>
      </p:sp>
      <p:sp>
        <p:nvSpPr>
          <p:cNvPr id="268" name="Google Shape;268;p27"/>
          <p:cNvSpPr/>
          <p:nvPr/>
        </p:nvSpPr>
        <p:spPr>
          <a:xfrm>
            <a:off x="4485750" y="1705264"/>
            <a:ext cx="2006100" cy="792900"/>
          </a:xfrm>
          <a:prstGeom prst="roundRect">
            <a:avLst>
              <a:gd name="adj" fmla="val 16667"/>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a:solidFill>
                  <a:schemeClr val="dk1"/>
                </a:solidFill>
                <a:latin typeface="Trebuchet MS"/>
                <a:ea typeface="Trebuchet MS"/>
                <a:cs typeface="Trebuchet MS"/>
                <a:sym typeface="Trebuchet MS"/>
              </a:rPr>
              <a:t>JUDO</a:t>
            </a:r>
            <a:endParaRPr sz="1800" b="0" i="0" u="none" strike="noStrike" cap="none">
              <a:solidFill>
                <a:schemeClr val="dk1"/>
              </a:solidFill>
              <a:latin typeface="Trebuchet MS"/>
              <a:ea typeface="Trebuchet MS"/>
              <a:cs typeface="Trebuchet MS"/>
              <a:sym typeface="Trebuchet MS"/>
            </a:endParaRPr>
          </a:p>
        </p:txBody>
      </p:sp>
      <p:sp>
        <p:nvSpPr>
          <p:cNvPr id="269" name="Google Shape;269;p27"/>
          <p:cNvSpPr/>
          <p:nvPr/>
        </p:nvSpPr>
        <p:spPr>
          <a:xfrm rot="5400000">
            <a:off x="5350225" y="-2977775"/>
            <a:ext cx="358800" cy="8816400"/>
          </a:xfrm>
          <a:prstGeom prst="leftBrace">
            <a:avLst>
              <a:gd name="adj1" fmla="val 0"/>
              <a:gd name="adj2" fmla="val 50359"/>
            </a:avLst>
          </a:prstGeom>
          <a:no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70" name="Google Shape;270;p27"/>
          <p:cNvSpPr/>
          <p:nvPr/>
        </p:nvSpPr>
        <p:spPr>
          <a:xfrm>
            <a:off x="6550476" y="3191439"/>
            <a:ext cx="2067300" cy="8163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JIU JITSU</a:t>
            </a:r>
            <a:endParaRPr sz="1800" b="0" i="0" u="none" strike="noStrike" cap="none">
              <a:solidFill>
                <a:schemeClr val="dk1"/>
              </a:solidFill>
              <a:latin typeface="Trebuchet MS"/>
              <a:ea typeface="Trebuchet MS"/>
              <a:cs typeface="Trebuchet MS"/>
              <a:sym typeface="Trebuchet MS"/>
            </a:endParaRPr>
          </a:p>
        </p:txBody>
      </p:sp>
      <p:sp>
        <p:nvSpPr>
          <p:cNvPr id="271" name="Google Shape;271;p27"/>
          <p:cNvSpPr/>
          <p:nvPr/>
        </p:nvSpPr>
        <p:spPr>
          <a:xfrm>
            <a:off x="8693977" y="1693564"/>
            <a:ext cx="2067300" cy="816300"/>
          </a:xfrm>
          <a:prstGeom prst="roundRect">
            <a:avLst>
              <a:gd name="adj" fmla="val 16667"/>
            </a:avLst>
          </a:prstGeom>
          <a:gradFill>
            <a:gsLst>
              <a:gs pos="0">
                <a:srgbClr val="F5CBC1"/>
              </a:gs>
              <a:gs pos="88000">
                <a:srgbClr val="EA805C"/>
              </a:gs>
              <a:gs pos="100000">
                <a:srgbClr val="EA805C"/>
              </a:gs>
            </a:gsLst>
            <a:lin ang="5400012" scaled="0"/>
          </a:gra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AIKIDO</a:t>
            </a:r>
            <a:endParaRPr sz="1800" b="0" i="0" u="none" strike="noStrike" cap="none">
              <a:solidFill>
                <a:schemeClr val="dk1"/>
              </a:solidFill>
              <a:latin typeface="Trebuchet MS"/>
              <a:ea typeface="Trebuchet MS"/>
              <a:cs typeface="Trebuchet MS"/>
              <a:sym typeface="Trebuchet MS"/>
            </a:endParaRPr>
          </a:p>
        </p:txBody>
      </p:sp>
      <p:pic>
        <p:nvPicPr>
          <p:cNvPr id="272" name="Google Shape;272;p27" descr="Nutrientes ¿Qué son? Explicación fácil | Alimentos para niños, Nutrientes,  Alimentos"/>
          <p:cNvPicPr preferRelativeResize="0"/>
          <p:nvPr/>
        </p:nvPicPr>
        <p:blipFill rotWithShape="1">
          <a:blip r:embed="rId3">
            <a:alphaModFix/>
          </a:blip>
          <a:srcRect l="4385" t="66678" r="17999" b="10181"/>
          <a:stretch/>
        </p:blipFill>
        <p:spPr>
          <a:xfrm>
            <a:off x="133575" y="5854714"/>
            <a:ext cx="10675449" cy="871141"/>
          </a:xfrm>
          <a:prstGeom prst="rect">
            <a:avLst/>
          </a:prstGeom>
          <a:noFill/>
          <a:ln>
            <a:noFill/>
          </a:ln>
        </p:spPr>
      </p:pic>
      <p:sp>
        <p:nvSpPr>
          <p:cNvPr id="273" name="Google Shape;273;p27"/>
          <p:cNvSpPr/>
          <p:nvPr/>
        </p:nvSpPr>
        <p:spPr>
          <a:xfrm>
            <a:off x="4491852" y="4680289"/>
            <a:ext cx="2067300" cy="816300"/>
          </a:xfrm>
          <a:prstGeom prst="roundRect">
            <a:avLst>
              <a:gd name="adj" fmla="val 16667"/>
            </a:avLst>
          </a:prstGeom>
          <a:gradFill>
            <a:gsLst>
              <a:gs pos="0">
                <a:srgbClr val="F5CBC1"/>
              </a:gs>
              <a:gs pos="88000">
                <a:srgbClr val="EA805C"/>
              </a:gs>
              <a:gs pos="100000">
                <a:srgbClr val="EA805C"/>
              </a:gs>
            </a:gsLst>
            <a:lin ang="5400012" scaled="0"/>
          </a:gra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SUMO</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8"/>
          <p:cNvSpPr/>
          <p:nvPr/>
        </p:nvSpPr>
        <p:spPr>
          <a:xfrm>
            <a:off x="872249" y="1261256"/>
            <a:ext cx="2665800" cy="412200"/>
          </a:xfrm>
          <a:prstGeom prst="roundRect">
            <a:avLst>
              <a:gd name="adj" fmla="val 16667"/>
            </a:avLst>
          </a:prstGeom>
          <a:gradFill>
            <a:gsLst>
              <a:gs pos="0">
                <a:srgbClr val="BDD5B6"/>
              </a:gs>
              <a:gs pos="88000">
                <a:srgbClr val="74AC5E"/>
              </a:gs>
              <a:gs pos="100000">
                <a:srgbClr val="74AC5E"/>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Trebuchet MS"/>
                <a:ea typeface="Trebuchet MS"/>
                <a:cs typeface="Trebuchet MS"/>
                <a:sym typeface="Trebuchet MS"/>
              </a:rPr>
              <a:t>Técnicas </a:t>
            </a:r>
            <a:r>
              <a:rPr lang="es-ES" sz="1800" b="1">
                <a:solidFill>
                  <a:schemeClr val="dk1"/>
                </a:solidFill>
                <a:latin typeface="Trebuchet MS"/>
                <a:ea typeface="Trebuchet MS"/>
                <a:cs typeface="Trebuchet MS"/>
                <a:sym typeface="Trebuchet MS"/>
              </a:rPr>
              <a:t>de puño</a:t>
            </a:r>
            <a:endParaRPr sz="1800" b="0" i="0" u="none" strike="noStrike" cap="none">
              <a:solidFill>
                <a:schemeClr val="dk1"/>
              </a:solidFill>
              <a:latin typeface="Trebuchet MS"/>
              <a:ea typeface="Trebuchet MS"/>
              <a:cs typeface="Trebuchet MS"/>
              <a:sym typeface="Trebuchet MS"/>
            </a:endParaRPr>
          </a:p>
        </p:txBody>
      </p:sp>
      <p:sp>
        <p:nvSpPr>
          <p:cNvPr id="279" name="Google Shape;279;p28"/>
          <p:cNvSpPr/>
          <p:nvPr/>
        </p:nvSpPr>
        <p:spPr>
          <a:xfrm>
            <a:off x="6168780" y="1161422"/>
            <a:ext cx="2665800" cy="412200"/>
          </a:xfrm>
          <a:prstGeom prst="roundRect">
            <a:avLst>
              <a:gd name="adj" fmla="val 16667"/>
            </a:avLst>
          </a:prstGeom>
          <a:gradFill>
            <a:gsLst>
              <a:gs pos="0">
                <a:srgbClr val="BDD5B6"/>
              </a:gs>
              <a:gs pos="88000">
                <a:srgbClr val="74AC5E"/>
              </a:gs>
              <a:gs pos="100000">
                <a:srgbClr val="74AC5E"/>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Trebuchet MS"/>
                <a:ea typeface="Trebuchet MS"/>
                <a:cs typeface="Trebuchet MS"/>
                <a:sym typeface="Trebuchet MS"/>
              </a:rPr>
              <a:t>Técnicas de </a:t>
            </a:r>
            <a:r>
              <a:rPr lang="es-ES" sz="1800" b="1">
                <a:solidFill>
                  <a:schemeClr val="dk1"/>
                </a:solidFill>
                <a:latin typeface="Trebuchet MS"/>
                <a:ea typeface="Trebuchet MS"/>
                <a:cs typeface="Trebuchet MS"/>
                <a:sym typeface="Trebuchet MS"/>
              </a:rPr>
              <a:t>patada</a:t>
            </a:r>
            <a:endParaRPr sz="1800" b="0" i="0" u="none" strike="noStrike" cap="none">
              <a:solidFill>
                <a:schemeClr val="dk1"/>
              </a:solidFill>
              <a:latin typeface="Trebuchet MS"/>
              <a:ea typeface="Trebuchet MS"/>
              <a:cs typeface="Trebuchet MS"/>
              <a:sym typeface="Trebuchet MS"/>
            </a:endParaRPr>
          </a:p>
        </p:txBody>
      </p:sp>
      <p:sp>
        <p:nvSpPr>
          <p:cNvPr id="280" name="Google Shape;280;p28"/>
          <p:cNvSpPr/>
          <p:nvPr/>
        </p:nvSpPr>
        <p:spPr>
          <a:xfrm>
            <a:off x="2131908" y="2808699"/>
            <a:ext cx="2369712" cy="553792"/>
          </a:xfrm>
          <a:prstGeom prst="roundRect">
            <a:avLst>
              <a:gd name="adj" fmla="val 16667"/>
            </a:avLst>
          </a:prstGeom>
          <a:gradFill>
            <a:gsLst>
              <a:gs pos="0">
                <a:srgbClr val="F4E3C1"/>
              </a:gs>
              <a:gs pos="88000">
                <a:srgbClr val="E9C15D"/>
              </a:gs>
              <a:gs pos="100000">
                <a:srgbClr val="E9C15D"/>
              </a:gs>
            </a:gsLst>
            <a:lin ang="5400000" scaled="0"/>
          </a:gradFill>
          <a:ln w="127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Golpe recto </a:t>
            </a:r>
            <a:endParaRPr sz="1400" b="0" i="0" u="none" strike="noStrike" cap="none">
              <a:solidFill>
                <a:srgbClr val="000000"/>
              </a:solidFill>
              <a:latin typeface="Arial"/>
              <a:ea typeface="Arial"/>
              <a:cs typeface="Arial"/>
              <a:sym typeface="Arial"/>
            </a:endParaRPr>
          </a:p>
        </p:txBody>
      </p:sp>
      <p:sp>
        <p:nvSpPr>
          <p:cNvPr id="281" name="Google Shape;281;p28"/>
          <p:cNvSpPr/>
          <p:nvPr/>
        </p:nvSpPr>
        <p:spPr>
          <a:xfrm>
            <a:off x="2142489" y="3436605"/>
            <a:ext cx="2369712" cy="553792"/>
          </a:xfrm>
          <a:prstGeom prst="roundRect">
            <a:avLst>
              <a:gd name="adj" fmla="val 16667"/>
            </a:avLst>
          </a:prstGeom>
          <a:gradFill>
            <a:gsLst>
              <a:gs pos="0">
                <a:srgbClr val="E5BBBA"/>
              </a:gs>
              <a:gs pos="88000">
                <a:srgbClr val="CB625C"/>
              </a:gs>
              <a:gs pos="100000">
                <a:srgbClr val="CB625C"/>
              </a:gs>
            </a:gsLst>
            <a:lin ang="5400000"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Golpe Directo</a:t>
            </a:r>
            <a:endParaRPr sz="1400" b="0" i="0" u="none" strike="noStrike" cap="none">
              <a:solidFill>
                <a:srgbClr val="000000"/>
              </a:solidFill>
              <a:latin typeface="Arial"/>
              <a:ea typeface="Arial"/>
              <a:cs typeface="Arial"/>
              <a:sym typeface="Arial"/>
            </a:endParaRPr>
          </a:p>
        </p:txBody>
      </p:sp>
      <p:sp>
        <p:nvSpPr>
          <p:cNvPr id="282" name="Google Shape;282;p28"/>
          <p:cNvSpPr/>
          <p:nvPr/>
        </p:nvSpPr>
        <p:spPr>
          <a:xfrm>
            <a:off x="2131908" y="4124807"/>
            <a:ext cx="2369712" cy="553792"/>
          </a:xfrm>
          <a:prstGeom prst="roundRect">
            <a:avLst>
              <a:gd name="adj" fmla="val 16667"/>
            </a:avLst>
          </a:prstGeom>
          <a:gradFill>
            <a:gsLst>
              <a:gs pos="0">
                <a:srgbClr val="BDD5B6"/>
              </a:gs>
              <a:gs pos="88000">
                <a:srgbClr val="74AC5E"/>
              </a:gs>
              <a:gs pos="100000">
                <a:srgbClr val="74AC5E"/>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Golpe de Gancho</a:t>
            </a:r>
            <a:endParaRPr sz="1800" b="0" i="0" u="none" strike="noStrike" cap="none">
              <a:solidFill>
                <a:schemeClr val="dk1"/>
              </a:solidFill>
              <a:latin typeface="Trebuchet MS"/>
              <a:ea typeface="Trebuchet MS"/>
              <a:cs typeface="Trebuchet MS"/>
              <a:sym typeface="Trebuchet MS"/>
            </a:endParaRPr>
          </a:p>
        </p:txBody>
      </p:sp>
      <p:sp>
        <p:nvSpPr>
          <p:cNvPr id="283" name="Google Shape;283;p28"/>
          <p:cNvSpPr/>
          <p:nvPr/>
        </p:nvSpPr>
        <p:spPr>
          <a:xfrm>
            <a:off x="2131908" y="4752713"/>
            <a:ext cx="2369712" cy="553792"/>
          </a:xfrm>
          <a:prstGeom prst="roundRect">
            <a:avLst>
              <a:gd name="adj" fmla="val 16667"/>
            </a:avLst>
          </a:prstGeom>
          <a:gradFill>
            <a:gsLst>
              <a:gs pos="0">
                <a:srgbClr val="CFCBBE"/>
              </a:gs>
              <a:gs pos="88000">
                <a:srgbClr val="A09875"/>
              </a:gs>
              <a:gs pos="100000">
                <a:srgbClr val="A09875"/>
              </a:gs>
            </a:gsLst>
            <a:lin ang="5400000" scaled="0"/>
          </a:gradFill>
          <a:ln w="1270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Golpe Circular </a:t>
            </a:r>
            <a:endParaRPr sz="1800" b="0" i="0" u="none" strike="noStrike" cap="none">
              <a:solidFill>
                <a:schemeClr val="dk1"/>
              </a:solidFill>
              <a:latin typeface="Trebuchet MS"/>
              <a:ea typeface="Trebuchet MS"/>
              <a:cs typeface="Trebuchet MS"/>
              <a:sym typeface="Trebuchet MS"/>
            </a:endParaRPr>
          </a:p>
        </p:txBody>
      </p:sp>
      <p:sp>
        <p:nvSpPr>
          <p:cNvPr id="284" name="Google Shape;284;p28"/>
          <p:cNvSpPr/>
          <p:nvPr/>
        </p:nvSpPr>
        <p:spPr>
          <a:xfrm>
            <a:off x="6909669" y="3475615"/>
            <a:ext cx="2369712" cy="553792"/>
          </a:xfrm>
          <a:prstGeom prst="roundRect">
            <a:avLst>
              <a:gd name="adj" fmla="val 16667"/>
            </a:avLst>
          </a:prstGeom>
          <a:gradFill>
            <a:gsLst>
              <a:gs pos="0">
                <a:srgbClr val="E5BBBA"/>
              </a:gs>
              <a:gs pos="88000">
                <a:srgbClr val="CB625C"/>
              </a:gs>
              <a:gs pos="100000">
                <a:srgbClr val="CB625C"/>
              </a:gs>
            </a:gsLst>
            <a:lin ang="5400000"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Patada lateral</a:t>
            </a:r>
            <a:endParaRPr sz="1400" b="0" i="0" u="none" strike="noStrike" cap="none">
              <a:solidFill>
                <a:srgbClr val="000000"/>
              </a:solidFill>
              <a:latin typeface="Arial"/>
              <a:ea typeface="Arial"/>
              <a:cs typeface="Arial"/>
              <a:sym typeface="Arial"/>
            </a:endParaRPr>
          </a:p>
        </p:txBody>
      </p:sp>
      <p:sp>
        <p:nvSpPr>
          <p:cNvPr id="285" name="Google Shape;285;p28"/>
          <p:cNvSpPr/>
          <p:nvPr/>
        </p:nvSpPr>
        <p:spPr>
          <a:xfrm>
            <a:off x="6909669" y="2754898"/>
            <a:ext cx="2369700" cy="553800"/>
          </a:xfrm>
          <a:prstGeom prst="roundRect">
            <a:avLst>
              <a:gd name="adj" fmla="val 16667"/>
            </a:avLst>
          </a:prstGeom>
          <a:gradFill>
            <a:gsLst>
              <a:gs pos="0">
                <a:srgbClr val="F4E3C1"/>
              </a:gs>
              <a:gs pos="88000">
                <a:srgbClr val="E9C15D"/>
              </a:gs>
              <a:gs pos="100000">
                <a:srgbClr val="E9C15D"/>
              </a:gs>
            </a:gsLst>
            <a:lin ang="5400000" scaled="0"/>
          </a:gradFill>
          <a:ln w="127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Trebuchet MS"/>
                <a:ea typeface="Trebuchet MS"/>
                <a:cs typeface="Trebuchet MS"/>
                <a:sym typeface="Trebuchet MS"/>
              </a:rPr>
              <a:t>P</a:t>
            </a:r>
            <a:r>
              <a:rPr lang="es-ES" sz="1800">
                <a:solidFill>
                  <a:schemeClr val="dk1"/>
                </a:solidFill>
                <a:latin typeface="Trebuchet MS"/>
                <a:ea typeface="Trebuchet MS"/>
                <a:cs typeface="Trebuchet MS"/>
                <a:sym typeface="Trebuchet MS"/>
              </a:rPr>
              <a:t>atada frontal</a:t>
            </a:r>
            <a:endParaRPr sz="1400" b="0" i="0" u="none" strike="noStrike" cap="none">
              <a:solidFill>
                <a:srgbClr val="000000"/>
              </a:solidFill>
              <a:latin typeface="Arial"/>
              <a:ea typeface="Arial"/>
              <a:cs typeface="Arial"/>
              <a:sym typeface="Arial"/>
            </a:endParaRPr>
          </a:p>
        </p:txBody>
      </p:sp>
      <p:sp>
        <p:nvSpPr>
          <p:cNvPr id="286" name="Google Shape;286;p28"/>
          <p:cNvSpPr/>
          <p:nvPr/>
        </p:nvSpPr>
        <p:spPr>
          <a:xfrm>
            <a:off x="6909669" y="4124807"/>
            <a:ext cx="2369712" cy="553792"/>
          </a:xfrm>
          <a:prstGeom prst="roundRect">
            <a:avLst>
              <a:gd name="adj" fmla="val 16667"/>
            </a:avLst>
          </a:prstGeom>
          <a:gradFill>
            <a:gsLst>
              <a:gs pos="0">
                <a:srgbClr val="BDD5B6"/>
              </a:gs>
              <a:gs pos="88000">
                <a:srgbClr val="74AC5E"/>
              </a:gs>
              <a:gs pos="100000">
                <a:srgbClr val="74AC5E"/>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Patada hacia atrás</a:t>
            </a:r>
            <a:endParaRPr sz="1800" b="0" i="0" u="none" strike="noStrike" cap="none">
              <a:solidFill>
                <a:schemeClr val="dk1"/>
              </a:solidFill>
              <a:latin typeface="Trebuchet MS"/>
              <a:ea typeface="Trebuchet MS"/>
              <a:cs typeface="Trebuchet MS"/>
              <a:sym typeface="Trebuchet MS"/>
            </a:endParaRPr>
          </a:p>
        </p:txBody>
      </p:sp>
      <p:sp>
        <p:nvSpPr>
          <p:cNvPr id="287" name="Google Shape;287;p28"/>
          <p:cNvSpPr/>
          <p:nvPr/>
        </p:nvSpPr>
        <p:spPr>
          <a:xfrm>
            <a:off x="6909669" y="4773999"/>
            <a:ext cx="2369712" cy="553792"/>
          </a:xfrm>
          <a:prstGeom prst="roundRect">
            <a:avLst>
              <a:gd name="adj" fmla="val 16667"/>
            </a:avLst>
          </a:prstGeom>
          <a:gradFill>
            <a:gsLst>
              <a:gs pos="0">
                <a:srgbClr val="CFCBBE"/>
              </a:gs>
              <a:gs pos="88000">
                <a:srgbClr val="A09875"/>
              </a:gs>
              <a:gs pos="100000">
                <a:srgbClr val="A09875"/>
              </a:gs>
            </a:gsLst>
            <a:lin ang="5400000" scaled="0"/>
          </a:gradFill>
          <a:ln w="1270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Trebuchet MS"/>
                <a:ea typeface="Trebuchet MS"/>
                <a:cs typeface="Trebuchet MS"/>
                <a:sym typeface="Trebuchet MS"/>
              </a:rPr>
              <a:t>P</a:t>
            </a:r>
            <a:r>
              <a:rPr lang="es-ES" sz="1800">
                <a:solidFill>
                  <a:schemeClr val="dk1"/>
                </a:solidFill>
                <a:latin typeface="Trebuchet MS"/>
                <a:ea typeface="Trebuchet MS"/>
                <a:cs typeface="Trebuchet MS"/>
                <a:sym typeface="Trebuchet MS"/>
              </a:rPr>
              <a:t>atada con giro</a:t>
            </a:r>
            <a:endParaRPr sz="1400" b="0" i="0" u="none" strike="noStrike" cap="none">
              <a:solidFill>
                <a:srgbClr val="000000"/>
              </a:solidFill>
              <a:latin typeface="Arial"/>
              <a:ea typeface="Arial"/>
              <a:cs typeface="Arial"/>
              <a:sym typeface="Arial"/>
            </a:endParaRPr>
          </a:p>
        </p:txBody>
      </p:sp>
      <p:sp>
        <p:nvSpPr>
          <p:cNvPr id="288" name="Google Shape;288;p28"/>
          <p:cNvSpPr txBox="1">
            <a:spLocks noGrp="1"/>
          </p:cNvSpPr>
          <p:nvPr>
            <p:ph type="title"/>
          </p:nvPr>
        </p:nvSpPr>
        <p:spPr>
          <a:xfrm>
            <a:off x="540856" y="309891"/>
            <a:ext cx="3971345" cy="85153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a:t>Marco Teórico </a:t>
            </a:r>
            <a:endParaRPr/>
          </a:p>
        </p:txBody>
      </p:sp>
      <p:cxnSp>
        <p:nvCxnSpPr>
          <p:cNvPr id="289" name="Google Shape;289;p28"/>
          <p:cNvCxnSpPr/>
          <p:nvPr/>
        </p:nvCxnSpPr>
        <p:spPr>
          <a:xfrm flipH="1">
            <a:off x="1661354" y="2465374"/>
            <a:ext cx="12900" cy="256410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0" name="Google Shape;290;p28"/>
          <p:cNvCxnSpPr/>
          <p:nvPr/>
        </p:nvCxnSpPr>
        <p:spPr>
          <a:xfrm>
            <a:off x="2294737" y="6858000"/>
            <a:ext cx="914400" cy="914400"/>
          </a:xfrm>
          <a:prstGeom prst="straightConnector1">
            <a:avLst/>
          </a:prstGeom>
          <a:noFill/>
          <a:ln w="12700" cap="rnd" cmpd="sng">
            <a:solidFill>
              <a:schemeClr val="accent1"/>
            </a:solidFill>
            <a:prstDash val="solid"/>
            <a:round/>
            <a:headEnd type="none" w="sm" len="sm"/>
            <a:tailEnd type="none" w="sm" len="sm"/>
          </a:ln>
        </p:spPr>
      </p:cxnSp>
      <p:cxnSp>
        <p:nvCxnSpPr>
          <p:cNvPr id="291" name="Google Shape;291;p28"/>
          <p:cNvCxnSpPr/>
          <p:nvPr/>
        </p:nvCxnSpPr>
        <p:spPr>
          <a:xfrm>
            <a:off x="1661375" y="5029609"/>
            <a:ext cx="347729"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2" name="Google Shape;292;p28"/>
          <p:cNvCxnSpPr/>
          <p:nvPr/>
        </p:nvCxnSpPr>
        <p:spPr>
          <a:xfrm>
            <a:off x="1704304" y="4401703"/>
            <a:ext cx="347729"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3" name="Google Shape;293;p28"/>
          <p:cNvCxnSpPr/>
          <p:nvPr/>
        </p:nvCxnSpPr>
        <p:spPr>
          <a:xfrm>
            <a:off x="1661374" y="3103176"/>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4" name="Google Shape;294;p28"/>
          <p:cNvCxnSpPr/>
          <p:nvPr/>
        </p:nvCxnSpPr>
        <p:spPr>
          <a:xfrm>
            <a:off x="1661373" y="3782597"/>
            <a:ext cx="347729"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5" name="Google Shape;295;p28"/>
          <p:cNvCxnSpPr/>
          <p:nvPr/>
        </p:nvCxnSpPr>
        <p:spPr>
          <a:xfrm flipH="1">
            <a:off x="6462015" y="2500479"/>
            <a:ext cx="12879" cy="2564235"/>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6" name="Google Shape;296;p28"/>
          <p:cNvCxnSpPr/>
          <p:nvPr/>
        </p:nvCxnSpPr>
        <p:spPr>
          <a:xfrm>
            <a:off x="6462015" y="3036003"/>
            <a:ext cx="347729"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7" name="Google Shape;297;p28"/>
          <p:cNvCxnSpPr/>
          <p:nvPr/>
        </p:nvCxnSpPr>
        <p:spPr>
          <a:xfrm>
            <a:off x="6474894" y="5064714"/>
            <a:ext cx="347729"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8" name="Google Shape;298;p28"/>
          <p:cNvCxnSpPr/>
          <p:nvPr/>
        </p:nvCxnSpPr>
        <p:spPr>
          <a:xfrm>
            <a:off x="6474894" y="3754812"/>
            <a:ext cx="347729"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cxnSp>
        <p:nvCxnSpPr>
          <p:cNvPr id="299" name="Google Shape;299;p28"/>
          <p:cNvCxnSpPr/>
          <p:nvPr/>
        </p:nvCxnSpPr>
        <p:spPr>
          <a:xfrm>
            <a:off x="6468454" y="4401703"/>
            <a:ext cx="347729"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cxnSp>
      <p:sp>
        <p:nvSpPr>
          <p:cNvPr id="300" name="Google Shape;300;p28"/>
          <p:cNvSpPr/>
          <p:nvPr/>
        </p:nvSpPr>
        <p:spPr>
          <a:xfrm>
            <a:off x="6418600" y="1849414"/>
            <a:ext cx="2665800" cy="6297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700">
                <a:solidFill>
                  <a:schemeClr val="dk1"/>
                </a:solidFill>
              </a:rPr>
              <a:t>(Gervasi ,2017)</a:t>
            </a:r>
            <a:endParaRPr sz="2400" b="0" i="0" u="none" strike="noStrike" cap="none">
              <a:solidFill>
                <a:schemeClr val="dk1"/>
              </a:solidFill>
              <a:latin typeface="Trebuchet MS"/>
              <a:ea typeface="Trebuchet MS"/>
              <a:cs typeface="Trebuchet MS"/>
              <a:sym typeface="Trebuchet MS"/>
            </a:endParaRPr>
          </a:p>
        </p:txBody>
      </p:sp>
      <p:sp>
        <p:nvSpPr>
          <p:cNvPr id="301" name="Google Shape;301;p28"/>
          <p:cNvSpPr/>
          <p:nvPr/>
        </p:nvSpPr>
        <p:spPr>
          <a:xfrm>
            <a:off x="1193625" y="1863325"/>
            <a:ext cx="2208600" cy="4122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a:solidFill>
                  <a:schemeClr val="dk1"/>
                </a:solidFill>
                <a:latin typeface="Trebuchet MS"/>
                <a:ea typeface="Trebuchet MS"/>
                <a:cs typeface="Trebuchet MS"/>
                <a:sym typeface="Trebuchet MS"/>
              </a:rPr>
              <a:t>Belfort, 2010)</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p:nvPr/>
        </p:nvSpPr>
        <p:spPr>
          <a:xfrm>
            <a:off x="908075" y="1161300"/>
            <a:ext cx="27627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Trebuchet MS"/>
                <a:ea typeface="Trebuchet MS"/>
                <a:cs typeface="Trebuchet MS"/>
                <a:sym typeface="Trebuchet MS"/>
              </a:rPr>
              <a:t>Técnicas </a:t>
            </a:r>
            <a:r>
              <a:rPr lang="es-ES" sz="1800" b="1">
                <a:solidFill>
                  <a:schemeClr val="dk1"/>
                </a:solidFill>
                <a:latin typeface="Trebuchet MS"/>
                <a:ea typeface="Trebuchet MS"/>
                <a:cs typeface="Trebuchet MS"/>
                <a:sym typeface="Trebuchet MS"/>
              </a:rPr>
              <a:t>de Mano Abierta</a:t>
            </a:r>
            <a:endParaRPr sz="1800" b="0" i="0" u="none" strike="noStrike" cap="none">
              <a:solidFill>
                <a:schemeClr val="dk1"/>
              </a:solidFill>
              <a:latin typeface="Trebuchet MS"/>
              <a:ea typeface="Trebuchet MS"/>
              <a:cs typeface="Trebuchet MS"/>
              <a:sym typeface="Trebuchet MS"/>
            </a:endParaRPr>
          </a:p>
        </p:txBody>
      </p:sp>
      <p:sp>
        <p:nvSpPr>
          <p:cNvPr id="307" name="Google Shape;307;p29"/>
          <p:cNvSpPr/>
          <p:nvPr/>
        </p:nvSpPr>
        <p:spPr>
          <a:xfrm>
            <a:off x="6298980" y="1161297"/>
            <a:ext cx="2665800" cy="4122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a:solidFill>
                  <a:schemeClr val="dk1"/>
                </a:solidFill>
                <a:latin typeface="Trebuchet MS"/>
                <a:ea typeface="Trebuchet MS"/>
                <a:cs typeface="Trebuchet MS"/>
                <a:sym typeface="Trebuchet MS"/>
              </a:rPr>
              <a:t>Ataque de Proyección</a:t>
            </a:r>
            <a:endParaRPr sz="1800" b="0" i="0" u="none" strike="noStrike" cap="none">
              <a:solidFill>
                <a:schemeClr val="dk1"/>
              </a:solidFill>
              <a:latin typeface="Trebuchet MS"/>
              <a:ea typeface="Trebuchet MS"/>
              <a:cs typeface="Trebuchet MS"/>
              <a:sym typeface="Trebuchet MS"/>
            </a:endParaRPr>
          </a:p>
        </p:txBody>
      </p:sp>
      <p:sp>
        <p:nvSpPr>
          <p:cNvPr id="308" name="Google Shape;308;p29"/>
          <p:cNvSpPr/>
          <p:nvPr/>
        </p:nvSpPr>
        <p:spPr>
          <a:xfrm>
            <a:off x="2131897" y="2808700"/>
            <a:ext cx="3322800" cy="553800"/>
          </a:xfrm>
          <a:prstGeom prst="roundRect">
            <a:avLst>
              <a:gd name="adj" fmla="val 16667"/>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700"/>
              <a:t>Ataque circular con el canto interno de la mano</a:t>
            </a:r>
            <a:endParaRPr sz="1700" b="0" i="0" u="none" strike="noStrike" cap="none">
              <a:solidFill>
                <a:srgbClr val="000000"/>
              </a:solidFill>
              <a:latin typeface="Arial"/>
              <a:ea typeface="Arial"/>
              <a:cs typeface="Arial"/>
              <a:sym typeface="Arial"/>
            </a:endParaRPr>
          </a:p>
        </p:txBody>
      </p:sp>
      <p:sp>
        <p:nvSpPr>
          <p:cNvPr id="309" name="Google Shape;309;p29"/>
          <p:cNvSpPr/>
          <p:nvPr/>
        </p:nvSpPr>
        <p:spPr>
          <a:xfrm>
            <a:off x="2142504" y="3436600"/>
            <a:ext cx="3322800" cy="553800"/>
          </a:xfrm>
          <a:prstGeom prst="roundRect">
            <a:avLst>
              <a:gd name="adj" fmla="val 16667"/>
            </a:avLst>
          </a:prstGeom>
          <a:gradFill>
            <a:gsLst>
              <a:gs pos="0">
                <a:srgbClr val="E5BBBA"/>
              </a:gs>
              <a:gs pos="88000">
                <a:srgbClr val="CB625C"/>
              </a:gs>
              <a:gs pos="100000">
                <a:srgbClr val="CB625C"/>
              </a:gs>
            </a:gsLst>
            <a:lin ang="5400012"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700">
                <a:solidFill>
                  <a:schemeClr val="dk1"/>
                </a:solidFill>
              </a:rPr>
              <a:t>Ataque circular con "mano de sable</a:t>
            </a:r>
            <a:endParaRPr sz="1300" i="0" u="none" strike="noStrike" cap="none">
              <a:solidFill>
                <a:srgbClr val="000000"/>
              </a:solidFill>
            </a:endParaRPr>
          </a:p>
        </p:txBody>
      </p:sp>
      <p:sp>
        <p:nvSpPr>
          <p:cNvPr id="310" name="Google Shape;310;p29"/>
          <p:cNvSpPr/>
          <p:nvPr/>
        </p:nvSpPr>
        <p:spPr>
          <a:xfrm>
            <a:off x="2131897" y="4124800"/>
            <a:ext cx="33228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Golpe directo con los dedos</a:t>
            </a:r>
            <a:endParaRPr sz="1800" b="0" i="0" u="none" strike="noStrike" cap="none">
              <a:solidFill>
                <a:schemeClr val="dk1"/>
              </a:solidFill>
              <a:latin typeface="Trebuchet MS"/>
              <a:ea typeface="Trebuchet MS"/>
              <a:cs typeface="Trebuchet MS"/>
              <a:sym typeface="Trebuchet MS"/>
            </a:endParaRPr>
          </a:p>
        </p:txBody>
      </p:sp>
      <p:sp>
        <p:nvSpPr>
          <p:cNvPr id="311" name="Google Shape;311;p29"/>
          <p:cNvSpPr/>
          <p:nvPr/>
        </p:nvSpPr>
        <p:spPr>
          <a:xfrm>
            <a:off x="6909678" y="4124800"/>
            <a:ext cx="33228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Rueda por los hombros</a:t>
            </a:r>
            <a:endParaRPr sz="1800" b="0" i="0" u="none" strike="noStrike" cap="none">
              <a:solidFill>
                <a:schemeClr val="dk1"/>
              </a:solidFill>
              <a:latin typeface="Trebuchet MS"/>
              <a:ea typeface="Trebuchet MS"/>
              <a:cs typeface="Trebuchet MS"/>
              <a:sym typeface="Trebuchet MS"/>
            </a:endParaRPr>
          </a:p>
        </p:txBody>
      </p:sp>
      <p:sp>
        <p:nvSpPr>
          <p:cNvPr id="312" name="Google Shape;312;p29"/>
          <p:cNvSpPr/>
          <p:nvPr/>
        </p:nvSpPr>
        <p:spPr>
          <a:xfrm>
            <a:off x="6909678" y="4774000"/>
            <a:ext cx="3322800" cy="553800"/>
          </a:xfrm>
          <a:prstGeom prst="roundRect">
            <a:avLst>
              <a:gd name="adj" fmla="val 16667"/>
            </a:avLst>
          </a:prstGeom>
          <a:gradFill>
            <a:gsLst>
              <a:gs pos="0">
                <a:srgbClr val="CFCBBE"/>
              </a:gs>
              <a:gs pos="88000">
                <a:srgbClr val="A09875"/>
              </a:gs>
              <a:gs pos="100000">
                <a:srgbClr val="A09875"/>
              </a:gs>
            </a:gsLst>
            <a:lin ang="5400012" scaled="0"/>
          </a:gradFill>
          <a:ln w="1270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Golpe de hombro caido</a:t>
            </a:r>
            <a:endParaRPr sz="1400" b="0" i="0" u="none" strike="noStrike" cap="none">
              <a:solidFill>
                <a:srgbClr val="000000"/>
              </a:solidFill>
              <a:latin typeface="Arial"/>
              <a:ea typeface="Arial"/>
              <a:cs typeface="Arial"/>
              <a:sym typeface="Arial"/>
            </a:endParaRPr>
          </a:p>
        </p:txBody>
      </p:sp>
      <p:sp>
        <p:nvSpPr>
          <p:cNvPr id="313" name="Google Shape;313;p29"/>
          <p:cNvSpPr txBox="1">
            <a:spLocks noGrp="1"/>
          </p:cNvSpPr>
          <p:nvPr>
            <p:ph type="title"/>
          </p:nvPr>
        </p:nvSpPr>
        <p:spPr>
          <a:xfrm>
            <a:off x="540856" y="309891"/>
            <a:ext cx="3971400" cy="85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a:t>Marco Teórico </a:t>
            </a:r>
            <a:endParaRPr/>
          </a:p>
        </p:txBody>
      </p:sp>
      <p:cxnSp>
        <p:nvCxnSpPr>
          <p:cNvPr id="314" name="Google Shape;314;p29"/>
          <p:cNvCxnSpPr/>
          <p:nvPr/>
        </p:nvCxnSpPr>
        <p:spPr>
          <a:xfrm>
            <a:off x="1674254" y="2465374"/>
            <a:ext cx="9000" cy="199320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15" name="Google Shape;315;p29"/>
          <p:cNvCxnSpPr/>
          <p:nvPr/>
        </p:nvCxnSpPr>
        <p:spPr>
          <a:xfrm>
            <a:off x="2294737" y="6858000"/>
            <a:ext cx="914400" cy="914400"/>
          </a:xfrm>
          <a:prstGeom prst="straightConnector1">
            <a:avLst/>
          </a:prstGeom>
          <a:noFill/>
          <a:ln w="12700" cap="rnd" cmpd="sng">
            <a:solidFill>
              <a:schemeClr val="accent1"/>
            </a:solidFill>
            <a:prstDash val="solid"/>
            <a:round/>
            <a:headEnd type="none" w="sm" len="sm"/>
            <a:tailEnd type="none" w="sm" len="sm"/>
          </a:ln>
        </p:spPr>
      </p:cxnSp>
      <p:cxnSp>
        <p:nvCxnSpPr>
          <p:cNvPr id="316" name="Google Shape;316;p29"/>
          <p:cNvCxnSpPr/>
          <p:nvPr/>
        </p:nvCxnSpPr>
        <p:spPr>
          <a:xfrm>
            <a:off x="1704304" y="4401703"/>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17" name="Google Shape;317;p29"/>
          <p:cNvCxnSpPr/>
          <p:nvPr/>
        </p:nvCxnSpPr>
        <p:spPr>
          <a:xfrm>
            <a:off x="1661374" y="3103176"/>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18" name="Google Shape;318;p29"/>
          <p:cNvCxnSpPr/>
          <p:nvPr/>
        </p:nvCxnSpPr>
        <p:spPr>
          <a:xfrm>
            <a:off x="1661373" y="3782597"/>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19" name="Google Shape;319;p29"/>
          <p:cNvCxnSpPr/>
          <p:nvPr/>
        </p:nvCxnSpPr>
        <p:spPr>
          <a:xfrm flipH="1">
            <a:off x="6461994" y="2500479"/>
            <a:ext cx="12900" cy="256410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20" name="Google Shape;320;p29"/>
          <p:cNvCxnSpPr/>
          <p:nvPr/>
        </p:nvCxnSpPr>
        <p:spPr>
          <a:xfrm>
            <a:off x="6462015" y="3036003"/>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21" name="Google Shape;321;p29"/>
          <p:cNvCxnSpPr/>
          <p:nvPr/>
        </p:nvCxnSpPr>
        <p:spPr>
          <a:xfrm>
            <a:off x="6474894" y="5064714"/>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22" name="Google Shape;322;p29"/>
          <p:cNvCxnSpPr/>
          <p:nvPr/>
        </p:nvCxnSpPr>
        <p:spPr>
          <a:xfrm>
            <a:off x="6474894" y="3754812"/>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23" name="Google Shape;323;p29"/>
          <p:cNvCxnSpPr/>
          <p:nvPr/>
        </p:nvCxnSpPr>
        <p:spPr>
          <a:xfrm>
            <a:off x="6468454" y="4401703"/>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sp>
        <p:nvSpPr>
          <p:cNvPr id="324" name="Google Shape;324;p29"/>
          <p:cNvSpPr/>
          <p:nvPr/>
        </p:nvSpPr>
        <p:spPr>
          <a:xfrm>
            <a:off x="6909672" y="2711525"/>
            <a:ext cx="3322800" cy="553800"/>
          </a:xfrm>
          <a:prstGeom prst="roundRect">
            <a:avLst>
              <a:gd name="adj" fmla="val 16667"/>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700"/>
              <a:t>Proyección con una mano por encima del hombro</a:t>
            </a:r>
            <a:endParaRPr sz="1700" b="0" i="0" u="none" strike="noStrike" cap="none">
              <a:solidFill>
                <a:srgbClr val="000000"/>
              </a:solidFill>
              <a:latin typeface="Arial"/>
              <a:ea typeface="Arial"/>
              <a:cs typeface="Arial"/>
              <a:sym typeface="Arial"/>
            </a:endParaRPr>
          </a:p>
        </p:txBody>
      </p:sp>
      <p:sp>
        <p:nvSpPr>
          <p:cNvPr id="325" name="Google Shape;325;p29"/>
          <p:cNvSpPr/>
          <p:nvPr/>
        </p:nvSpPr>
        <p:spPr>
          <a:xfrm>
            <a:off x="6909679" y="3418163"/>
            <a:ext cx="3322800" cy="553800"/>
          </a:xfrm>
          <a:prstGeom prst="roundRect">
            <a:avLst>
              <a:gd name="adj" fmla="val 16667"/>
            </a:avLst>
          </a:prstGeom>
          <a:gradFill>
            <a:gsLst>
              <a:gs pos="0">
                <a:srgbClr val="E5BBBA"/>
              </a:gs>
              <a:gs pos="88000">
                <a:srgbClr val="CB625C"/>
              </a:gs>
              <a:gs pos="100000">
                <a:srgbClr val="CB625C"/>
              </a:gs>
            </a:gsLst>
            <a:lin ang="5400012"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700">
                <a:solidFill>
                  <a:schemeClr val="dk1"/>
                </a:solidFill>
              </a:rPr>
              <a:t>Proyección con dos manos por encima del hombro</a:t>
            </a:r>
            <a:endParaRPr sz="1300" i="0" u="none" strike="noStrike" cap="none">
              <a:solidFill>
                <a:srgbClr val="000000"/>
              </a:solidFill>
            </a:endParaRPr>
          </a:p>
        </p:txBody>
      </p:sp>
      <p:sp>
        <p:nvSpPr>
          <p:cNvPr id="326" name="Google Shape;326;p29"/>
          <p:cNvSpPr/>
          <p:nvPr/>
        </p:nvSpPr>
        <p:spPr>
          <a:xfrm>
            <a:off x="1145200" y="1946674"/>
            <a:ext cx="23643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(Raúl Prada, 2010)</a:t>
            </a:r>
            <a:endParaRPr sz="1800" b="0" i="0" u="none" strike="noStrike" cap="none">
              <a:solidFill>
                <a:schemeClr val="dk1"/>
              </a:solidFill>
              <a:latin typeface="Trebuchet MS"/>
              <a:ea typeface="Trebuchet MS"/>
              <a:cs typeface="Trebuchet MS"/>
              <a:sym typeface="Trebuchet MS"/>
            </a:endParaRPr>
          </a:p>
        </p:txBody>
      </p:sp>
      <p:sp>
        <p:nvSpPr>
          <p:cNvPr id="327" name="Google Shape;327;p29"/>
          <p:cNvSpPr/>
          <p:nvPr/>
        </p:nvSpPr>
        <p:spPr>
          <a:xfrm>
            <a:off x="6581600" y="1814952"/>
            <a:ext cx="2665800" cy="6504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600">
                <a:solidFill>
                  <a:schemeClr val="dk1"/>
                </a:solidFill>
              </a:rPr>
              <a:t>(Escalero E, 2015)</a:t>
            </a:r>
            <a:endParaRPr sz="2300" i="0" u="none" strike="noStrike" cap="none">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0"/>
          <p:cNvSpPr/>
          <p:nvPr/>
        </p:nvSpPr>
        <p:spPr>
          <a:xfrm>
            <a:off x="908075" y="1161300"/>
            <a:ext cx="27627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Trebuchet MS"/>
                <a:ea typeface="Trebuchet MS"/>
                <a:cs typeface="Trebuchet MS"/>
                <a:sym typeface="Trebuchet MS"/>
              </a:rPr>
              <a:t>Técnicas </a:t>
            </a:r>
            <a:r>
              <a:rPr lang="es-ES" sz="1800" b="1">
                <a:solidFill>
                  <a:schemeClr val="dk1"/>
                </a:solidFill>
                <a:latin typeface="Trebuchet MS"/>
                <a:ea typeface="Trebuchet MS"/>
                <a:cs typeface="Trebuchet MS"/>
                <a:sym typeface="Trebuchet MS"/>
              </a:rPr>
              <a:t>de ataque de agarre </a:t>
            </a:r>
            <a:endParaRPr sz="1800" b="0" i="0" u="none" strike="noStrike" cap="none">
              <a:solidFill>
                <a:schemeClr val="dk1"/>
              </a:solidFill>
              <a:latin typeface="Trebuchet MS"/>
              <a:ea typeface="Trebuchet MS"/>
              <a:cs typeface="Trebuchet MS"/>
              <a:sym typeface="Trebuchet MS"/>
            </a:endParaRPr>
          </a:p>
        </p:txBody>
      </p:sp>
      <p:sp>
        <p:nvSpPr>
          <p:cNvPr id="333" name="Google Shape;333;p30"/>
          <p:cNvSpPr/>
          <p:nvPr/>
        </p:nvSpPr>
        <p:spPr>
          <a:xfrm>
            <a:off x="6298980" y="1161297"/>
            <a:ext cx="2665800" cy="4122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a:solidFill>
                  <a:schemeClr val="dk1"/>
                </a:solidFill>
                <a:latin typeface="Trebuchet MS"/>
                <a:ea typeface="Trebuchet MS"/>
                <a:cs typeface="Trebuchet MS"/>
                <a:sym typeface="Trebuchet MS"/>
              </a:rPr>
              <a:t>Ataque de rendicion</a:t>
            </a:r>
            <a:endParaRPr sz="1800" b="0" i="0" u="none" strike="noStrike" cap="none">
              <a:solidFill>
                <a:schemeClr val="dk1"/>
              </a:solidFill>
              <a:latin typeface="Trebuchet MS"/>
              <a:ea typeface="Trebuchet MS"/>
              <a:cs typeface="Trebuchet MS"/>
              <a:sym typeface="Trebuchet MS"/>
            </a:endParaRPr>
          </a:p>
        </p:txBody>
      </p:sp>
      <p:sp>
        <p:nvSpPr>
          <p:cNvPr id="334" name="Google Shape;334;p30"/>
          <p:cNvSpPr/>
          <p:nvPr/>
        </p:nvSpPr>
        <p:spPr>
          <a:xfrm>
            <a:off x="2131897" y="2808700"/>
            <a:ext cx="3322800" cy="553800"/>
          </a:xfrm>
          <a:prstGeom prst="roundRect">
            <a:avLst>
              <a:gd name="adj" fmla="val 16667"/>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700"/>
              <a:t>Derribo del cuerpo</a:t>
            </a:r>
            <a:endParaRPr sz="1700" b="0" i="0" u="none" strike="noStrike" cap="none">
              <a:solidFill>
                <a:srgbClr val="000000"/>
              </a:solidFill>
              <a:latin typeface="Arial"/>
              <a:ea typeface="Arial"/>
              <a:cs typeface="Arial"/>
              <a:sym typeface="Arial"/>
            </a:endParaRPr>
          </a:p>
        </p:txBody>
      </p:sp>
      <p:sp>
        <p:nvSpPr>
          <p:cNvPr id="335" name="Google Shape;335;p30"/>
          <p:cNvSpPr/>
          <p:nvPr/>
        </p:nvSpPr>
        <p:spPr>
          <a:xfrm>
            <a:off x="2142504" y="3436600"/>
            <a:ext cx="3322800" cy="553800"/>
          </a:xfrm>
          <a:prstGeom prst="roundRect">
            <a:avLst>
              <a:gd name="adj" fmla="val 16667"/>
            </a:avLst>
          </a:prstGeom>
          <a:gradFill>
            <a:gsLst>
              <a:gs pos="0">
                <a:srgbClr val="E5BBBA"/>
              </a:gs>
              <a:gs pos="88000">
                <a:srgbClr val="CB625C"/>
              </a:gs>
              <a:gs pos="100000">
                <a:srgbClr val="CB625C"/>
              </a:gs>
            </a:gsLst>
            <a:lin ang="5400012"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700">
                <a:solidFill>
                  <a:schemeClr val="dk1"/>
                </a:solidFill>
              </a:rPr>
              <a:t>Caída flotante</a:t>
            </a:r>
            <a:endParaRPr sz="1300" i="0" u="none" strike="noStrike" cap="none">
              <a:solidFill>
                <a:srgbClr val="000000"/>
              </a:solidFill>
            </a:endParaRPr>
          </a:p>
        </p:txBody>
      </p:sp>
      <p:sp>
        <p:nvSpPr>
          <p:cNvPr id="336" name="Google Shape;336;p30"/>
          <p:cNvSpPr/>
          <p:nvPr/>
        </p:nvSpPr>
        <p:spPr>
          <a:xfrm>
            <a:off x="2131897" y="4124800"/>
            <a:ext cx="33228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Cadera Flotante</a:t>
            </a:r>
            <a:endParaRPr sz="1800" b="0" i="0" u="none" strike="noStrike" cap="none">
              <a:solidFill>
                <a:schemeClr val="dk1"/>
              </a:solidFill>
              <a:latin typeface="Trebuchet MS"/>
              <a:ea typeface="Trebuchet MS"/>
              <a:cs typeface="Trebuchet MS"/>
              <a:sym typeface="Trebuchet MS"/>
            </a:endParaRPr>
          </a:p>
        </p:txBody>
      </p:sp>
      <p:sp>
        <p:nvSpPr>
          <p:cNvPr id="337" name="Google Shape;337;p30"/>
          <p:cNvSpPr/>
          <p:nvPr/>
        </p:nvSpPr>
        <p:spPr>
          <a:xfrm>
            <a:off x="6909653" y="4110075"/>
            <a:ext cx="33228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400"/>
              </a:spcBef>
              <a:spcAft>
                <a:spcPts val="400"/>
              </a:spcAft>
              <a:buClr>
                <a:schemeClr val="dk1"/>
              </a:buClr>
              <a:buSzPts val="1100"/>
              <a:buFont typeface="Arial"/>
              <a:buNone/>
            </a:pPr>
            <a:r>
              <a:rPr lang="es-ES" sz="1500" b="1">
                <a:solidFill>
                  <a:schemeClr val="dk1"/>
                </a:solidFill>
              </a:rPr>
              <a:t>Estrangulación cruzada norma</a:t>
            </a:r>
            <a:r>
              <a:rPr lang="es-ES" sz="1300" b="1">
                <a:solidFill>
                  <a:schemeClr val="dk1"/>
                </a:solidFill>
                <a:highlight>
                  <a:srgbClr val="FFFFFF"/>
                </a:highlight>
              </a:rPr>
              <a:t>l</a:t>
            </a:r>
            <a:endParaRPr sz="1800">
              <a:solidFill>
                <a:schemeClr val="dk1"/>
              </a:solidFill>
              <a:latin typeface="Trebuchet MS"/>
              <a:ea typeface="Trebuchet MS"/>
              <a:cs typeface="Trebuchet MS"/>
              <a:sym typeface="Trebuchet MS"/>
            </a:endParaRPr>
          </a:p>
        </p:txBody>
      </p:sp>
      <p:sp>
        <p:nvSpPr>
          <p:cNvPr id="338" name="Google Shape;338;p30"/>
          <p:cNvSpPr/>
          <p:nvPr/>
        </p:nvSpPr>
        <p:spPr>
          <a:xfrm>
            <a:off x="6909678" y="4761050"/>
            <a:ext cx="3322800" cy="553800"/>
          </a:xfrm>
          <a:prstGeom prst="roundRect">
            <a:avLst>
              <a:gd name="adj" fmla="val 16667"/>
            </a:avLst>
          </a:prstGeom>
          <a:gradFill>
            <a:gsLst>
              <a:gs pos="0">
                <a:srgbClr val="CFCBBE"/>
              </a:gs>
              <a:gs pos="88000">
                <a:srgbClr val="A09875"/>
              </a:gs>
              <a:gs pos="100000">
                <a:srgbClr val="A09875"/>
              </a:gs>
            </a:gsLst>
            <a:lin ang="5400012" scaled="0"/>
          </a:gradFill>
          <a:ln w="1270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400"/>
              </a:spcBef>
              <a:spcAft>
                <a:spcPts val="400"/>
              </a:spcAft>
              <a:buClr>
                <a:schemeClr val="dk1"/>
              </a:buClr>
              <a:buSzPts val="1100"/>
              <a:buFont typeface="Arial"/>
              <a:buNone/>
            </a:pPr>
            <a:r>
              <a:rPr lang="es-ES" sz="1500" b="1">
                <a:solidFill>
                  <a:schemeClr val="dk1"/>
                </a:solidFill>
              </a:rPr>
              <a:t>Estrangulación con mano a la solapa y control del hombro</a:t>
            </a:r>
            <a:endParaRPr sz="2000">
              <a:solidFill>
                <a:schemeClr val="dk1"/>
              </a:solidFill>
              <a:latin typeface="Trebuchet MS"/>
              <a:ea typeface="Trebuchet MS"/>
              <a:cs typeface="Trebuchet MS"/>
              <a:sym typeface="Trebuchet MS"/>
            </a:endParaRPr>
          </a:p>
        </p:txBody>
      </p:sp>
      <p:sp>
        <p:nvSpPr>
          <p:cNvPr id="339" name="Google Shape;339;p30"/>
          <p:cNvSpPr txBox="1">
            <a:spLocks noGrp="1"/>
          </p:cNvSpPr>
          <p:nvPr>
            <p:ph type="title"/>
          </p:nvPr>
        </p:nvSpPr>
        <p:spPr>
          <a:xfrm>
            <a:off x="540856" y="309891"/>
            <a:ext cx="3971400" cy="85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a:t>Marco Teórico </a:t>
            </a:r>
            <a:endParaRPr/>
          </a:p>
        </p:txBody>
      </p:sp>
      <p:cxnSp>
        <p:nvCxnSpPr>
          <p:cNvPr id="340" name="Google Shape;340;p30"/>
          <p:cNvCxnSpPr/>
          <p:nvPr/>
        </p:nvCxnSpPr>
        <p:spPr>
          <a:xfrm>
            <a:off x="1674254" y="2465374"/>
            <a:ext cx="9000" cy="265590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41" name="Google Shape;341;p30"/>
          <p:cNvCxnSpPr/>
          <p:nvPr/>
        </p:nvCxnSpPr>
        <p:spPr>
          <a:xfrm>
            <a:off x="2294737" y="6858000"/>
            <a:ext cx="914400" cy="914400"/>
          </a:xfrm>
          <a:prstGeom prst="straightConnector1">
            <a:avLst/>
          </a:prstGeom>
          <a:noFill/>
          <a:ln w="12700" cap="rnd" cmpd="sng">
            <a:solidFill>
              <a:schemeClr val="accent1"/>
            </a:solidFill>
            <a:prstDash val="solid"/>
            <a:round/>
            <a:headEnd type="none" w="sm" len="sm"/>
            <a:tailEnd type="none" w="sm" len="sm"/>
          </a:ln>
        </p:spPr>
      </p:cxnSp>
      <p:cxnSp>
        <p:nvCxnSpPr>
          <p:cNvPr id="342" name="Google Shape;342;p30"/>
          <p:cNvCxnSpPr/>
          <p:nvPr/>
        </p:nvCxnSpPr>
        <p:spPr>
          <a:xfrm>
            <a:off x="1704304" y="4401703"/>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43" name="Google Shape;343;p30"/>
          <p:cNvCxnSpPr/>
          <p:nvPr/>
        </p:nvCxnSpPr>
        <p:spPr>
          <a:xfrm>
            <a:off x="1661374" y="3103176"/>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44" name="Google Shape;344;p30"/>
          <p:cNvCxnSpPr/>
          <p:nvPr/>
        </p:nvCxnSpPr>
        <p:spPr>
          <a:xfrm>
            <a:off x="1661373" y="3782597"/>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45" name="Google Shape;345;p30"/>
          <p:cNvCxnSpPr/>
          <p:nvPr/>
        </p:nvCxnSpPr>
        <p:spPr>
          <a:xfrm>
            <a:off x="6474894" y="2500479"/>
            <a:ext cx="32400" cy="371010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46" name="Google Shape;346;p30"/>
          <p:cNvCxnSpPr/>
          <p:nvPr/>
        </p:nvCxnSpPr>
        <p:spPr>
          <a:xfrm>
            <a:off x="6462015" y="3036003"/>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47" name="Google Shape;347;p30"/>
          <p:cNvCxnSpPr/>
          <p:nvPr/>
        </p:nvCxnSpPr>
        <p:spPr>
          <a:xfrm>
            <a:off x="6529082" y="5037939"/>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48" name="Google Shape;348;p30"/>
          <p:cNvCxnSpPr/>
          <p:nvPr/>
        </p:nvCxnSpPr>
        <p:spPr>
          <a:xfrm>
            <a:off x="6474907" y="3687712"/>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49" name="Google Shape;349;p30"/>
          <p:cNvCxnSpPr/>
          <p:nvPr/>
        </p:nvCxnSpPr>
        <p:spPr>
          <a:xfrm>
            <a:off x="6474904" y="4401703"/>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sp>
        <p:nvSpPr>
          <p:cNvPr id="350" name="Google Shape;350;p30"/>
          <p:cNvSpPr/>
          <p:nvPr/>
        </p:nvSpPr>
        <p:spPr>
          <a:xfrm>
            <a:off x="6909672" y="2711525"/>
            <a:ext cx="3322800" cy="553800"/>
          </a:xfrm>
          <a:prstGeom prst="roundRect">
            <a:avLst>
              <a:gd name="adj" fmla="val 16667"/>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400"/>
              </a:spcBef>
              <a:spcAft>
                <a:spcPts val="400"/>
              </a:spcAft>
              <a:buClr>
                <a:schemeClr val="dk1"/>
              </a:buClr>
              <a:buSzPts val="1100"/>
              <a:buFont typeface="Arial"/>
              <a:buNone/>
            </a:pPr>
            <a:r>
              <a:rPr lang="es-ES" sz="1500" b="1">
                <a:solidFill>
                  <a:schemeClr val="dk1"/>
                </a:solidFill>
              </a:rPr>
              <a:t>Estrangulación con manos a las solapas en acción deslizante</a:t>
            </a:r>
            <a:endParaRPr sz="1900"/>
          </a:p>
        </p:txBody>
      </p:sp>
      <p:sp>
        <p:nvSpPr>
          <p:cNvPr id="351" name="Google Shape;351;p30"/>
          <p:cNvSpPr/>
          <p:nvPr/>
        </p:nvSpPr>
        <p:spPr>
          <a:xfrm>
            <a:off x="6909650" y="3362500"/>
            <a:ext cx="3322800" cy="650400"/>
          </a:xfrm>
          <a:prstGeom prst="roundRect">
            <a:avLst>
              <a:gd name="adj" fmla="val 16667"/>
            </a:avLst>
          </a:prstGeom>
          <a:gradFill>
            <a:gsLst>
              <a:gs pos="0">
                <a:srgbClr val="E5BBBA"/>
              </a:gs>
              <a:gs pos="88000">
                <a:srgbClr val="CB625C"/>
              </a:gs>
              <a:gs pos="100000">
                <a:srgbClr val="CB625C"/>
              </a:gs>
            </a:gsLst>
            <a:lin ang="5400012"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400"/>
              </a:spcBef>
              <a:spcAft>
                <a:spcPts val="400"/>
              </a:spcAft>
              <a:buClr>
                <a:schemeClr val="dk1"/>
              </a:buClr>
              <a:buSzPts val="1100"/>
              <a:buFont typeface="Arial"/>
              <a:buNone/>
            </a:pPr>
            <a:r>
              <a:rPr lang="es-ES" b="1">
                <a:solidFill>
                  <a:schemeClr val="dk1"/>
                </a:solidFill>
              </a:rPr>
              <a:t>Estrangulación posterior desnuda con brazos cruzados/mata león</a:t>
            </a:r>
            <a:endParaRPr sz="1800">
              <a:solidFill>
                <a:schemeClr val="dk1"/>
              </a:solidFill>
            </a:endParaRPr>
          </a:p>
        </p:txBody>
      </p:sp>
      <p:sp>
        <p:nvSpPr>
          <p:cNvPr id="352" name="Google Shape;352;p30"/>
          <p:cNvSpPr/>
          <p:nvPr/>
        </p:nvSpPr>
        <p:spPr>
          <a:xfrm>
            <a:off x="1145200" y="1946674"/>
            <a:ext cx="23643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(E Iribas J,2015)</a:t>
            </a:r>
            <a:endParaRPr sz="1800" b="0" i="0" u="none" strike="noStrike" cap="none">
              <a:solidFill>
                <a:schemeClr val="dk1"/>
              </a:solidFill>
              <a:latin typeface="Trebuchet MS"/>
              <a:ea typeface="Trebuchet MS"/>
              <a:cs typeface="Trebuchet MS"/>
              <a:sym typeface="Trebuchet MS"/>
            </a:endParaRPr>
          </a:p>
        </p:txBody>
      </p:sp>
      <p:sp>
        <p:nvSpPr>
          <p:cNvPr id="353" name="Google Shape;353;p30"/>
          <p:cNvSpPr/>
          <p:nvPr/>
        </p:nvSpPr>
        <p:spPr>
          <a:xfrm>
            <a:off x="6581600" y="1814952"/>
            <a:ext cx="2665800" cy="6504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100">
                <a:solidFill>
                  <a:schemeClr val="dk1"/>
                </a:solidFill>
              </a:rPr>
              <a:t>(</a:t>
            </a:r>
            <a:r>
              <a:rPr lang="es-ES" sz="1600">
                <a:solidFill>
                  <a:schemeClr val="dk1"/>
                </a:solidFill>
              </a:rPr>
              <a:t>Ángel L. Rivera Hernández, 2003)</a:t>
            </a:r>
            <a:endParaRPr sz="2800" i="0" u="none" strike="noStrike" cap="none">
              <a:solidFill>
                <a:schemeClr val="dk1"/>
              </a:solidFill>
            </a:endParaRPr>
          </a:p>
        </p:txBody>
      </p:sp>
      <p:sp>
        <p:nvSpPr>
          <p:cNvPr id="354" name="Google Shape;354;p30"/>
          <p:cNvSpPr/>
          <p:nvPr/>
        </p:nvSpPr>
        <p:spPr>
          <a:xfrm>
            <a:off x="2142500" y="4813000"/>
            <a:ext cx="3232200" cy="5538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     Rueda por la Cadera</a:t>
            </a:r>
            <a:endParaRPr sz="1800" b="0" i="0" u="none" strike="noStrike" cap="none">
              <a:solidFill>
                <a:schemeClr val="dk1"/>
              </a:solidFill>
              <a:latin typeface="Trebuchet MS"/>
              <a:ea typeface="Trebuchet MS"/>
              <a:cs typeface="Trebuchet MS"/>
              <a:sym typeface="Trebuchet MS"/>
            </a:endParaRPr>
          </a:p>
        </p:txBody>
      </p:sp>
      <p:cxnSp>
        <p:nvCxnSpPr>
          <p:cNvPr id="355" name="Google Shape;355;p30"/>
          <p:cNvCxnSpPr/>
          <p:nvPr/>
        </p:nvCxnSpPr>
        <p:spPr>
          <a:xfrm>
            <a:off x="1704304" y="5050903"/>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sp>
        <p:nvSpPr>
          <p:cNvPr id="356" name="Google Shape;356;p30"/>
          <p:cNvSpPr/>
          <p:nvPr/>
        </p:nvSpPr>
        <p:spPr>
          <a:xfrm>
            <a:off x="6909678" y="6139650"/>
            <a:ext cx="3322800" cy="553800"/>
          </a:xfrm>
          <a:prstGeom prst="roundRect">
            <a:avLst>
              <a:gd name="adj" fmla="val 16667"/>
            </a:avLst>
          </a:prstGeom>
          <a:gradFill>
            <a:gsLst>
              <a:gs pos="0">
                <a:srgbClr val="CFCBBE"/>
              </a:gs>
              <a:gs pos="88000">
                <a:srgbClr val="A09875"/>
              </a:gs>
              <a:gs pos="100000">
                <a:srgbClr val="A09875"/>
              </a:gs>
            </a:gsLst>
            <a:lin ang="5400012" scaled="0"/>
          </a:gradFill>
          <a:ln w="1270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400"/>
              </a:spcBef>
              <a:spcAft>
                <a:spcPts val="400"/>
              </a:spcAft>
              <a:buClr>
                <a:schemeClr val="dk1"/>
              </a:buClr>
              <a:buSzPts val="1100"/>
              <a:buFont typeface="Arial"/>
              <a:buNone/>
            </a:pPr>
            <a:r>
              <a:rPr lang="es-ES" sz="1500">
                <a:solidFill>
                  <a:schemeClr val="dk1"/>
                </a:solidFill>
              </a:rPr>
              <a:t>Estrangulaciones en triángulo con las piernas</a:t>
            </a:r>
            <a:endParaRPr sz="2400">
              <a:solidFill>
                <a:schemeClr val="dk1"/>
              </a:solidFill>
              <a:latin typeface="Trebuchet MS"/>
              <a:ea typeface="Trebuchet MS"/>
              <a:cs typeface="Trebuchet MS"/>
              <a:sym typeface="Trebuchet MS"/>
            </a:endParaRPr>
          </a:p>
        </p:txBody>
      </p:sp>
      <p:sp>
        <p:nvSpPr>
          <p:cNvPr id="357" name="Google Shape;357;p30"/>
          <p:cNvSpPr/>
          <p:nvPr/>
        </p:nvSpPr>
        <p:spPr>
          <a:xfrm>
            <a:off x="6909678" y="5412025"/>
            <a:ext cx="3322800" cy="553800"/>
          </a:xfrm>
          <a:prstGeom prst="roundRect">
            <a:avLst>
              <a:gd name="adj" fmla="val 16667"/>
            </a:avLst>
          </a:prstGeom>
          <a:gradFill>
            <a:gsLst>
              <a:gs pos="0">
                <a:srgbClr val="CFCBBE"/>
              </a:gs>
              <a:gs pos="88000">
                <a:srgbClr val="A09875"/>
              </a:gs>
              <a:gs pos="100000">
                <a:srgbClr val="A09875"/>
              </a:gs>
            </a:gsLst>
            <a:lin ang="5400012" scaled="0"/>
          </a:gradFill>
          <a:ln w="1270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400"/>
              </a:spcBef>
              <a:spcAft>
                <a:spcPts val="400"/>
              </a:spcAft>
              <a:buClr>
                <a:schemeClr val="dk1"/>
              </a:buClr>
              <a:buSzPts val="1100"/>
              <a:buFont typeface="Arial"/>
              <a:buNone/>
            </a:pPr>
            <a:r>
              <a:rPr lang="es-ES" sz="1500" b="1">
                <a:solidFill>
                  <a:schemeClr val="dk1"/>
                </a:solidFill>
              </a:rPr>
              <a:t>Estrangulación de la mano vacía</a:t>
            </a:r>
            <a:endParaRPr b="1">
              <a:solidFill>
                <a:schemeClr val="dk1"/>
              </a:solidFill>
            </a:endParaRPr>
          </a:p>
        </p:txBody>
      </p:sp>
      <p:cxnSp>
        <p:nvCxnSpPr>
          <p:cNvPr id="358" name="Google Shape;358;p30"/>
          <p:cNvCxnSpPr/>
          <p:nvPr/>
        </p:nvCxnSpPr>
        <p:spPr>
          <a:xfrm>
            <a:off x="6534644" y="5688914"/>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59" name="Google Shape;359;p30"/>
          <p:cNvCxnSpPr/>
          <p:nvPr/>
        </p:nvCxnSpPr>
        <p:spPr>
          <a:xfrm>
            <a:off x="6534644" y="6210564"/>
            <a:ext cx="347700" cy="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1"/>
          <p:cNvSpPr txBox="1">
            <a:spLocks noGrp="1"/>
          </p:cNvSpPr>
          <p:nvPr>
            <p:ph type="title"/>
          </p:nvPr>
        </p:nvSpPr>
        <p:spPr>
          <a:xfrm>
            <a:off x="540856" y="309891"/>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a:t>Marco Teórico </a:t>
            </a:r>
            <a:endParaRPr/>
          </a:p>
        </p:txBody>
      </p:sp>
      <p:sp>
        <p:nvSpPr>
          <p:cNvPr id="365" name="Google Shape;365;p31"/>
          <p:cNvSpPr/>
          <p:nvPr/>
        </p:nvSpPr>
        <p:spPr>
          <a:xfrm>
            <a:off x="4076066" y="1052850"/>
            <a:ext cx="2561400" cy="537000"/>
          </a:xfrm>
          <a:prstGeom prst="roundRect">
            <a:avLst>
              <a:gd name="adj" fmla="val 16667"/>
            </a:avLst>
          </a:prstGeom>
          <a:solidFill>
            <a:schemeClr val="accent2"/>
          </a:solidFill>
          <a:ln w="19050" cap="rnd" cmpd="sng">
            <a:solidFill>
              <a:srgbClr val="3D74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a:solidFill>
                  <a:schemeClr val="lt1"/>
                </a:solidFill>
                <a:latin typeface="Trebuchet MS"/>
                <a:ea typeface="Trebuchet MS"/>
                <a:cs typeface="Trebuchet MS"/>
                <a:sym typeface="Trebuchet MS"/>
              </a:rPr>
              <a:t>Rendimiento físico</a:t>
            </a:r>
            <a:r>
              <a:rPr lang="es-ES" sz="1800" b="1" i="0" u="none" strike="noStrike" cap="none">
                <a:solidFill>
                  <a:schemeClr val="lt1"/>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p:txBody>
      </p:sp>
      <p:sp>
        <p:nvSpPr>
          <p:cNvPr id="366" name="Google Shape;366;p31"/>
          <p:cNvSpPr/>
          <p:nvPr/>
        </p:nvSpPr>
        <p:spPr>
          <a:xfrm>
            <a:off x="950650" y="2596300"/>
            <a:ext cx="9235200" cy="13209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800">
                <a:solidFill>
                  <a:schemeClr val="dk1"/>
                </a:solidFill>
                <a:latin typeface="Trebuchet MS"/>
                <a:ea typeface="Trebuchet MS"/>
                <a:cs typeface="Trebuchet MS"/>
                <a:sym typeface="Trebuchet MS"/>
              </a:rPr>
              <a:t>El rendimiento físico se puede analizar mediante la combinación de varios factores, entre los que se destaca su dotación genética integrada por las características antropométricas, rasgos cardiovasculares, las proporciones de tipos de fibras y la capacidad para mejorar con el rendimiento.</a:t>
            </a:r>
            <a:endParaRPr sz="1800">
              <a:solidFill>
                <a:schemeClr val="dk1"/>
              </a:solidFill>
              <a:latin typeface="Trebuchet MS"/>
              <a:ea typeface="Trebuchet MS"/>
              <a:cs typeface="Trebuchet MS"/>
              <a:sym typeface="Trebuchet MS"/>
            </a:endParaRPr>
          </a:p>
        </p:txBody>
      </p:sp>
      <p:sp>
        <p:nvSpPr>
          <p:cNvPr id="367" name="Google Shape;367;p31"/>
          <p:cNvSpPr/>
          <p:nvPr/>
        </p:nvSpPr>
        <p:spPr>
          <a:xfrm>
            <a:off x="4239336" y="4668479"/>
            <a:ext cx="2781900" cy="412200"/>
          </a:xfrm>
          <a:prstGeom prst="roundRect">
            <a:avLst>
              <a:gd name="adj" fmla="val 16667"/>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    Resistencia</a:t>
            </a:r>
            <a:endParaRPr sz="1800" b="0" i="0" u="none" strike="noStrike" cap="none">
              <a:solidFill>
                <a:schemeClr val="dk1"/>
              </a:solidFill>
              <a:latin typeface="Trebuchet MS"/>
              <a:ea typeface="Trebuchet MS"/>
              <a:cs typeface="Trebuchet MS"/>
              <a:sym typeface="Trebuchet MS"/>
            </a:endParaRPr>
          </a:p>
        </p:txBody>
      </p:sp>
      <p:sp>
        <p:nvSpPr>
          <p:cNvPr id="368" name="Google Shape;368;p31"/>
          <p:cNvSpPr/>
          <p:nvPr/>
        </p:nvSpPr>
        <p:spPr>
          <a:xfrm>
            <a:off x="4076075" y="1959425"/>
            <a:ext cx="2561400" cy="537000"/>
          </a:xfrm>
          <a:prstGeom prst="roundRect">
            <a:avLst>
              <a:gd name="adj" fmla="val 16667"/>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s-ES" sz="1800">
                <a:solidFill>
                  <a:schemeClr val="lt1"/>
                </a:solidFill>
                <a:latin typeface="Trebuchet MS"/>
                <a:ea typeface="Trebuchet MS"/>
                <a:cs typeface="Trebuchet MS"/>
                <a:sym typeface="Trebuchet MS"/>
              </a:rPr>
              <a:t>(Duncan et al, 1995).</a:t>
            </a:r>
            <a:endParaRPr sz="1400" b="0" i="0" u="none" strike="noStrike" cap="none">
              <a:solidFill>
                <a:schemeClr val="lt1"/>
              </a:solidFill>
              <a:latin typeface="Arial"/>
              <a:ea typeface="Arial"/>
              <a:cs typeface="Arial"/>
              <a:sym typeface="Arial"/>
            </a:endParaRPr>
          </a:p>
        </p:txBody>
      </p:sp>
      <p:sp>
        <p:nvSpPr>
          <p:cNvPr id="369" name="Google Shape;369;p31"/>
          <p:cNvSpPr/>
          <p:nvPr/>
        </p:nvSpPr>
        <p:spPr>
          <a:xfrm>
            <a:off x="1043207" y="4692739"/>
            <a:ext cx="2369700" cy="553800"/>
          </a:xfrm>
          <a:prstGeom prst="roundRect">
            <a:avLst>
              <a:gd name="adj" fmla="val 16667"/>
            </a:avLst>
          </a:prstGeom>
          <a:gradFill>
            <a:gsLst>
              <a:gs pos="0">
                <a:srgbClr val="CFCBBE"/>
              </a:gs>
              <a:gs pos="88000">
                <a:srgbClr val="A09875"/>
              </a:gs>
              <a:gs pos="100000">
                <a:srgbClr val="A09875"/>
              </a:gs>
            </a:gsLst>
            <a:lin ang="5400012" scaled="0"/>
          </a:gradFill>
          <a:ln w="1270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fuerza</a:t>
            </a:r>
            <a:endParaRPr sz="1400" b="0" i="0" u="none" strike="noStrike" cap="none">
              <a:solidFill>
                <a:srgbClr val="000000"/>
              </a:solidFill>
              <a:latin typeface="Arial"/>
              <a:ea typeface="Arial"/>
              <a:cs typeface="Arial"/>
              <a:sym typeface="Arial"/>
            </a:endParaRPr>
          </a:p>
        </p:txBody>
      </p:sp>
      <p:sp>
        <p:nvSpPr>
          <p:cNvPr id="370" name="Google Shape;370;p31"/>
          <p:cNvSpPr/>
          <p:nvPr/>
        </p:nvSpPr>
        <p:spPr>
          <a:xfrm>
            <a:off x="7728345" y="5928108"/>
            <a:ext cx="2369700" cy="553800"/>
          </a:xfrm>
          <a:prstGeom prst="roundRect">
            <a:avLst>
              <a:gd name="adj" fmla="val 16667"/>
            </a:avLst>
          </a:prstGeom>
          <a:gradFill>
            <a:gsLst>
              <a:gs pos="0">
                <a:srgbClr val="D2E4BB"/>
              </a:gs>
              <a:gs pos="88000">
                <a:srgbClr val="9FC95F"/>
              </a:gs>
              <a:gs pos="100000">
                <a:srgbClr val="9FC95F"/>
              </a:gs>
            </a:gsLst>
            <a:lin ang="5400012" scaled="0"/>
          </a:gra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sit and reach</a:t>
            </a:r>
            <a:endParaRPr sz="1400" b="0" i="0" u="none" strike="noStrike" cap="none">
              <a:solidFill>
                <a:srgbClr val="000000"/>
              </a:solidFill>
              <a:latin typeface="Arial"/>
              <a:ea typeface="Arial"/>
              <a:cs typeface="Arial"/>
              <a:sym typeface="Arial"/>
            </a:endParaRPr>
          </a:p>
        </p:txBody>
      </p:sp>
      <p:sp>
        <p:nvSpPr>
          <p:cNvPr id="371" name="Google Shape;371;p31"/>
          <p:cNvSpPr/>
          <p:nvPr/>
        </p:nvSpPr>
        <p:spPr>
          <a:xfrm>
            <a:off x="1043189" y="5870138"/>
            <a:ext cx="2369700" cy="553800"/>
          </a:xfrm>
          <a:prstGeom prst="roundRect">
            <a:avLst>
              <a:gd name="adj" fmla="val 16667"/>
            </a:avLst>
          </a:prstGeom>
          <a:gradFill>
            <a:gsLst>
              <a:gs pos="0">
                <a:srgbClr val="E5BBBA"/>
              </a:gs>
              <a:gs pos="88000">
                <a:srgbClr val="CB625C"/>
              </a:gs>
              <a:gs pos="100000">
                <a:srgbClr val="CB625C"/>
              </a:gs>
            </a:gsLst>
            <a:lin ang="5400012"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Flexiones de codo</a:t>
            </a:r>
            <a:endParaRPr sz="1800">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Abdominales</a:t>
            </a:r>
            <a:endParaRPr sz="1800">
              <a:solidFill>
                <a:schemeClr val="dk1"/>
              </a:solidFill>
              <a:latin typeface="Trebuchet MS"/>
              <a:ea typeface="Trebuchet MS"/>
              <a:cs typeface="Trebuchet MS"/>
              <a:sym typeface="Trebuchet MS"/>
            </a:endParaRPr>
          </a:p>
        </p:txBody>
      </p:sp>
      <p:sp>
        <p:nvSpPr>
          <p:cNvPr id="372" name="Google Shape;372;p31"/>
          <p:cNvSpPr/>
          <p:nvPr/>
        </p:nvSpPr>
        <p:spPr>
          <a:xfrm>
            <a:off x="4445423" y="5928104"/>
            <a:ext cx="2369700" cy="553800"/>
          </a:xfrm>
          <a:prstGeom prst="roundRect">
            <a:avLst>
              <a:gd name="adj" fmla="val 16667"/>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burpee</a:t>
            </a:r>
            <a:endParaRPr sz="1800" b="0" i="0" u="none" strike="noStrike" cap="none">
              <a:solidFill>
                <a:schemeClr val="dk1"/>
              </a:solidFill>
              <a:latin typeface="Trebuchet MS"/>
              <a:ea typeface="Trebuchet MS"/>
              <a:cs typeface="Trebuchet MS"/>
              <a:sym typeface="Trebuchet MS"/>
            </a:endParaRPr>
          </a:p>
        </p:txBody>
      </p:sp>
      <p:sp>
        <p:nvSpPr>
          <p:cNvPr id="373" name="Google Shape;373;p31"/>
          <p:cNvSpPr/>
          <p:nvPr/>
        </p:nvSpPr>
        <p:spPr>
          <a:xfrm>
            <a:off x="7728354" y="4645758"/>
            <a:ext cx="2369700" cy="553800"/>
          </a:xfrm>
          <a:prstGeom prst="roundRect">
            <a:avLst>
              <a:gd name="adj" fmla="val 16667"/>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dk1"/>
                </a:solidFill>
                <a:latin typeface="Trebuchet MS"/>
                <a:ea typeface="Trebuchet MS"/>
                <a:cs typeface="Trebuchet MS"/>
                <a:sym typeface="Trebuchet MS"/>
              </a:rPr>
              <a:t>Flexibilidad</a:t>
            </a:r>
            <a:endParaRPr sz="1400" b="0" i="0" u="none" strike="noStrike" cap="none">
              <a:solidFill>
                <a:srgbClr val="000000"/>
              </a:solidFill>
              <a:latin typeface="Arial"/>
              <a:ea typeface="Arial"/>
              <a:cs typeface="Arial"/>
              <a:sym typeface="Arial"/>
            </a:endParaRPr>
          </a:p>
        </p:txBody>
      </p:sp>
      <p:cxnSp>
        <p:nvCxnSpPr>
          <p:cNvPr id="374" name="Google Shape;374;p31"/>
          <p:cNvCxnSpPr/>
          <p:nvPr/>
        </p:nvCxnSpPr>
        <p:spPr>
          <a:xfrm rot="10800000" flipH="1">
            <a:off x="5628325" y="5199550"/>
            <a:ext cx="3900" cy="31290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cxnSp>
        <p:nvCxnSpPr>
          <p:cNvPr id="375" name="Google Shape;375;p31"/>
          <p:cNvCxnSpPr/>
          <p:nvPr/>
        </p:nvCxnSpPr>
        <p:spPr>
          <a:xfrm rot="10800000">
            <a:off x="2226997" y="5289459"/>
            <a:ext cx="2100" cy="35970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sp>
        <p:nvSpPr>
          <p:cNvPr id="376" name="Google Shape;376;p31"/>
          <p:cNvSpPr/>
          <p:nvPr/>
        </p:nvSpPr>
        <p:spPr>
          <a:xfrm>
            <a:off x="5216790" y="4017085"/>
            <a:ext cx="702900" cy="463500"/>
          </a:xfrm>
          <a:prstGeom prst="downArrow">
            <a:avLst>
              <a:gd name="adj1" fmla="val 50000"/>
              <a:gd name="adj2" fmla="val 50000"/>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cxnSp>
        <p:nvCxnSpPr>
          <p:cNvPr id="377" name="Google Shape;377;p31"/>
          <p:cNvCxnSpPr/>
          <p:nvPr/>
        </p:nvCxnSpPr>
        <p:spPr>
          <a:xfrm rot="10800000" flipH="1">
            <a:off x="8911250" y="5275750"/>
            <a:ext cx="3900" cy="312900"/>
          </a:xfrm>
          <a:prstGeom prst="straightConnector1">
            <a:avLst/>
          </a:prstGeom>
          <a:noFill/>
          <a:ln w="25400" cap="rnd" cmpd="sng">
            <a:solidFill>
              <a:schemeClr val="accent2"/>
            </a:solidFill>
            <a:prstDash val="solid"/>
            <a:round/>
            <a:headEnd type="none" w="sm" len="sm"/>
            <a:tailEnd type="none" w="sm" len="sm"/>
          </a:ln>
          <a:effectLst>
            <a:outerShdw blurRad="38100" dist="25400" dir="5400000" rotWithShape="0">
              <a:srgbClr val="000000">
                <a:alpha val="34510"/>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b="1"/>
              <a:t>Tipo de investigación</a:t>
            </a:r>
            <a:endParaRPr b="1"/>
          </a:p>
        </p:txBody>
      </p:sp>
      <p:grpSp>
        <p:nvGrpSpPr>
          <p:cNvPr id="383" name="Google Shape;383;p32"/>
          <p:cNvGrpSpPr/>
          <p:nvPr/>
        </p:nvGrpSpPr>
        <p:grpSpPr>
          <a:xfrm>
            <a:off x="1862068" y="1556950"/>
            <a:ext cx="8596348" cy="5022236"/>
            <a:chOff x="2174691" y="9"/>
            <a:chExt cx="6702283" cy="5022236"/>
          </a:xfrm>
        </p:grpSpPr>
        <p:sp>
          <p:nvSpPr>
            <p:cNvPr id="384" name="Google Shape;384;p32"/>
            <p:cNvSpPr/>
            <p:nvPr/>
          </p:nvSpPr>
          <p:spPr>
            <a:xfrm rot="5400000">
              <a:off x="5009275" y="121059"/>
              <a:ext cx="1861800" cy="1619700"/>
            </a:xfrm>
            <a:prstGeom prst="hexagon">
              <a:avLst>
                <a:gd name="adj" fmla="val 25000"/>
                <a:gd name="vf" fmla="val 115470"/>
              </a:avLst>
            </a:prstGeom>
            <a:solidFill>
              <a:srgbClr val="52A0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2"/>
            <p:cNvSpPr txBox="1"/>
            <p:nvPr/>
          </p:nvSpPr>
          <p:spPr>
            <a:xfrm>
              <a:off x="5382740" y="290125"/>
              <a:ext cx="1114800" cy="12816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s-ES" sz="1800">
                  <a:solidFill>
                    <a:schemeClr val="lt1"/>
                  </a:solidFill>
                  <a:latin typeface="Trebuchet MS"/>
                  <a:ea typeface="Trebuchet MS"/>
                  <a:cs typeface="Trebuchet MS"/>
                  <a:sym typeface="Trebuchet MS"/>
                </a:rPr>
                <a:t>Cuantitativa</a:t>
              </a:r>
              <a:endParaRPr sz="1800" b="0" i="0" u="none" strike="noStrike" cap="none">
                <a:solidFill>
                  <a:schemeClr val="lt1"/>
                </a:solidFill>
                <a:latin typeface="Trebuchet MS"/>
                <a:ea typeface="Trebuchet MS"/>
                <a:cs typeface="Trebuchet MS"/>
                <a:sym typeface="Trebuchet MS"/>
              </a:endParaRPr>
            </a:p>
          </p:txBody>
        </p:sp>
        <p:sp>
          <p:nvSpPr>
            <p:cNvPr id="386" name="Google Shape;386;p32"/>
            <p:cNvSpPr/>
            <p:nvPr/>
          </p:nvSpPr>
          <p:spPr>
            <a:xfrm>
              <a:off x="6799174" y="372351"/>
              <a:ext cx="2077800" cy="111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2"/>
            <p:cNvSpPr txBox="1"/>
            <p:nvPr/>
          </p:nvSpPr>
          <p:spPr>
            <a:xfrm>
              <a:off x="6799174" y="372351"/>
              <a:ext cx="2077800" cy="1116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dk1"/>
                </a:solidFill>
                <a:latin typeface="Trebuchet MS"/>
                <a:ea typeface="Trebuchet MS"/>
                <a:cs typeface="Trebuchet MS"/>
                <a:sym typeface="Trebuchet MS"/>
              </a:endParaRPr>
            </a:p>
          </p:txBody>
        </p:sp>
        <p:sp>
          <p:nvSpPr>
            <p:cNvPr id="388" name="Google Shape;388;p32"/>
            <p:cNvSpPr/>
            <p:nvPr/>
          </p:nvSpPr>
          <p:spPr>
            <a:xfrm rot="5400000">
              <a:off x="4131293" y="1701277"/>
              <a:ext cx="1861800" cy="1619700"/>
            </a:xfrm>
            <a:prstGeom prst="hexagon">
              <a:avLst>
                <a:gd name="adj" fmla="val 25000"/>
                <a:gd name="vf" fmla="val 115470"/>
              </a:avLst>
            </a:prstGeom>
            <a:solidFill>
              <a:srgbClr val="E76615"/>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2"/>
            <p:cNvSpPr txBox="1"/>
            <p:nvPr/>
          </p:nvSpPr>
          <p:spPr>
            <a:xfrm>
              <a:off x="4504758" y="1870343"/>
              <a:ext cx="1114800" cy="12816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s-ES" sz="2400">
                  <a:solidFill>
                    <a:schemeClr val="lt1"/>
                  </a:solidFill>
                  <a:latin typeface="Trebuchet MS"/>
                  <a:ea typeface="Trebuchet MS"/>
                  <a:cs typeface="Trebuchet MS"/>
                  <a:sym typeface="Trebuchet MS"/>
                </a:rPr>
                <a:t>Inductiva</a:t>
              </a:r>
              <a:endParaRPr sz="2400" b="0" i="0" u="none" strike="noStrike" cap="none">
                <a:solidFill>
                  <a:schemeClr val="lt1"/>
                </a:solidFill>
                <a:latin typeface="Trebuchet MS"/>
                <a:ea typeface="Trebuchet MS"/>
                <a:cs typeface="Trebuchet MS"/>
                <a:sym typeface="Trebuchet MS"/>
              </a:endParaRPr>
            </a:p>
          </p:txBody>
        </p:sp>
        <p:sp>
          <p:nvSpPr>
            <p:cNvPr id="390" name="Google Shape;390;p32"/>
            <p:cNvSpPr/>
            <p:nvPr/>
          </p:nvSpPr>
          <p:spPr>
            <a:xfrm>
              <a:off x="2174691" y="1952569"/>
              <a:ext cx="2010600" cy="111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2"/>
            <p:cNvSpPr/>
            <p:nvPr/>
          </p:nvSpPr>
          <p:spPr>
            <a:xfrm rot="5400000">
              <a:off x="5009275" y="3281495"/>
              <a:ext cx="1861800" cy="1619700"/>
            </a:xfrm>
            <a:prstGeom prst="hexagon">
              <a:avLst>
                <a:gd name="adj" fmla="val 25000"/>
                <a:gd name="vf" fmla="val 115470"/>
              </a:avLst>
            </a:prstGeom>
            <a:solidFill>
              <a:schemeClr val="accent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2"/>
            <p:cNvSpPr txBox="1"/>
            <p:nvPr/>
          </p:nvSpPr>
          <p:spPr>
            <a:xfrm>
              <a:off x="5382729" y="3450559"/>
              <a:ext cx="1245600" cy="12816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s-ES" sz="1900" b="0" i="0" u="none" strike="noStrike" cap="none">
                  <a:solidFill>
                    <a:schemeClr val="lt1"/>
                  </a:solidFill>
                  <a:latin typeface="Trebuchet MS"/>
                  <a:ea typeface="Trebuchet MS"/>
                  <a:cs typeface="Trebuchet MS"/>
                  <a:sym typeface="Trebuchet MS"/>
                </a:rPr>
                <a:t>Correlacional</a:t>
              </a:r>
              <a:endParaRPr sz="1900" b="0" i="0" u="none" strike="noStrike" cap="none">
                <a:solidFill>
                  <a:schemeClr val="lt1"/>
                </a:solidFill>
                <a:latin typeface="Trebuchet MS"/>
                <a:ea typeface="Trebuchet MS"/>
                <a:cs typeface="Trebuchet MS"/>
                <a:sym typeface="Trebuchet MS"/>
              </a:endParaRPr>
            </a:p>
          </p:txBody>
        </p:sp>
        <p:sp>
          <p:nvSpPr>
            <p:cNvPr id="393" name="Google Shape;393;p32"/>
            <p:cNvSpPr/>
            <p:nvPr/>
          </p:nvSpPr>
          <p:spPr>
            <a:xfrm>
              <a:off x="6799174" y="3532787"/>
              <a:ext cx="2077800" cy="111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3"/>
          <p:cNvSpPr txBox="1">
            <a:spLocks noGrp="1"/>
          </p:cNvSpPr>
          <p:nvPr>
            <p:ph type="title"/>
          </p:nvPr>
        </p:nvSpPr>
        <p:spPr>
          <a:xfrm>
            <a:off x="406059" y="451475"/>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b="1"/>
              <a:t>Población y muestra</a:t>
            </a:r>
            <a:endParaRPr b="1"/>
          </a:p>
        </p:txBody>
      </p:sp>
      <p:grpSp>
        <p:nvGrpSpPr>
          <p:cNvPr id="399" name="Google Shape;399;p33"/>
          <p:cNvGrpSpPr/>
          <p:nvPr/>
        </p:nvGrpSpPr>
        <p:grpSpPr>
          <a:xfrm>
            <a:off x="1287700" y="1496974"/>
            <a:ext cx="9496225" cy="2849625"/>
            <a:chOff x="68793" y="146544"/>
            <a:chExt cx="8942673" cy="2632205"/>
          </a:xfrm>
        </p:grpSpPr>
        <p:sp>
          <p:nvSpPr>
            <p:cNvPr id="400" name="Google Shape;400;p33"/>
            <p:cNvSpPr/>
            <p:nvPr/>
          </p:nvSpPr>
          <p:spPr>
            <a:xfrm flipH="1">
              <a:off x="1069266" y="563924"/>
              <a:ext cx="250810" cy="118845"/>
            </a:xfrm>
            <a:prstGeom prst="roundRect">
              <a:avLst>
                <a:gd name="adj" fmla="val 10000"/>
              </a:avLst>
            </a:prstGeom>
            <a:solidFill>
              <a:srgbClr val="C1D6BB"/>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3"/>
            <p:cNvSpPr/>
            <p:nvPr/>
          </p:nvSpPr>
          <p:spPr>
            <a:xfrm>
              <a:off x="68793" y="146549"/>
              <a:ext cx="3532200" cy="2632200"/>
            </a:xfrm>
            <a:prstGeom prst="roundRect">
              <a:avLst>
                <a:gd name="adj" fmla="val 10000"/>
              </a:avLst>
            </a:prstGeom>
            <a:solidFill>
              <a:srgbClr val="52A0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3"/>
            <p:cNvSpPr txBox="1"/>
            <p:nvPr/>
          </p:nvSpPr>
          <p:spPr>
            <a:xfrm>
              <a:off x="138343" y="216100"/>
              <a:ext cx="3393000" cy="25626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s-ES" sz="3200" b="0" i="0" u="none" strike="noStrike" cap="none">
                  <a:solidFill>
                    <a:schemeClr val="lt1"/>
                  </a:solidFill>
                  <a:latin typeface="Trebuchet MS"/>
                  <a:ea typeface="Trebuchet MS"/>
                  <a:cs typeface="Trebuchet MS"/>
                  <a:sym typeface="Trebuchet MS"/>
                </a:rPr>
                <a:t>POBLACIÓN</a:t>
              </a:r>
              <a:endParaRPr sz="3200" b="0" i="0" u="none" strike="noStrike" cap="none">
                <a:solidFill>
                  <a:schemeClr val="lt1"/>
                </a:solidFill>
                <a:latin typeface="Trebuchet MS"/>
                <a:ea typeface="Trebuchet MS"/>
                <a:cs typeface="Trebuchet MS"/>
                <a:sym typeface="Trebuchet MS"/>
              </a:endParaRPr>
            </a:p>
            <a:p>
              <a:pPr marL="228600" marR="0" lvl="1" indent="-228600" algn="ctr" rtl="0">
                <a:lnSpc>
                  <a:spcPct val="90000"/>
                </a:lnSpc>
                <a:spcBef>
                  <a:spcPts val="1120"/>
                </a:spcBef>
                <a:spcAft>
                  <a:spcPts val="0"/>
                </a:spcAft>
                <a:buClr>
                  <a:schemeClr val="lt1"/>
                </a:buClr>
                <a:buSzPts val="2500"/>
                <a:buFont typeface="Trebuchet MS"/>
                <a:buChar char="•"/>
              </a:pPr>
              <a:r>
                <a:rPr lang="es-ES" sz="2500">
                  <a:solidFill>
                    <a:schemeClr val="lt1"/>
                  </a:solidFill>
                  <a:latin typeface="Trebuchet MS"/>
                  <a:ea typeface="Trebuchet MS"/>
                  <a:cs typeface="Trebuchet MS"/>
                  <a:sym typeface="Trebuchet MS"/>
                </a:rPr>
                <a:t>32 Estudiantes de 14 años de la escuela fiscal mixta Carlos Alberto aguilar </a:t>
              </a:r>
              <a:endParaRPr sz="2500">
                <a:solidFill>
                  <a:schemeClr val="lt1"/>
                </a:solidFill>
                <a:latin typeface="Trebuchet MS"/>
                <a:ea typeface="Trebuchet MS"/>
                <a:cs typeface="Trebuchet MS"/>
                <a:sym typeface="Trebuchet MS"/>
              </a:endParaRPr>
            </a:p>
            <a:p>
              <a:pPr marL="914400" marR="0" lvl="0" indent="0" algn="ctr" rtl="0">
                <a:lnSpc>
                  <a:spcPct val="90000"/>
                </a:lnSpc>
                <a:spcBef>
                  <a:spcPts val="1120"/>
                </a:spcBef>
                <a:spcAft>
                  <a:spcPts val="0"/>
                </a:spcAft>
                <a:buNone/>
              </a:pPr>
              <a:endParaRPr sz="2500">
                <a:solidFill>
                  <a:schemeClr val="lt1"/>
                </a:solidFill>
                <a:latin typeface="Trebuchet MS"/>
                <a:ea typeface="Trebuchet MS"/>
                <a:cs typeface="Trebuchet MS"/>
                <a:sym typeface="Trebuchet MS"/>
              </a:endParaRPr>
            </a:p>
          </p:txBody>
        </p:sp>
        <p:sp>
          <p:nvSpPr>
            <p:cNvPr id="403" name="Google Shape;403;p33"/>
            <p:cNvSpPr/>
            <p:nvPr/>
          </p:nvSpPr>
          <p:spPr>
            <a:xfrm rot="-1635">
              <a:off x="3966207" y="1586121"/>
              <a:ext cx="1261200" cy="848700"/>
            </a:xfrm>
            <a:prstGeom prst="rightArrow">
              <a:avLst>
                <a:gd name="adj1" fmla="val 60000"/>
                <a:gd name="adj2" fmla="val 50000"/>
              </a:avLst>
            </a:prstGeom>
            <a:solidFill>
              <a:srgbClr val="52A0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3"/>
            <p:cNvSpPr/>
            <p:nvPr/>
          </p:nvSpPr>
          <p:spPr>
            <a:xfrm>
              <a:off x="5479566" y="146544"/>
              <a:ext cx="3531900" cy="2632200"/>
            </a:xfrm>
            <a:prstGeom prst="roundRect">
              <a:avLst>
                <a:gd name="adj" fmla="val 10000"/>
              </a:avLst>
            </a:prstGeom>
            <a:solidFill>
              <a:srgbClr val="E7B91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3"/>
            <p:cNvSpPr txBox="1"/>
            <p:nvPr/>
          </p:nvSpPr>
          <p:spPr>
            <a:xfrm>
              <a:off x="5549017" y="216170"/>
              <a:ext cx="3393000" cy="25101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s-ES" sz="3200">
                  <a:solidFill>
                    <a:schemeClr val="lt1"/>
                  </a:solidFill>
                  <a:latin typeface="Trebuchet MS"/>
                  <a:ea typeface="Trebuchet MS"/>
                  <a:cs typeface="Trebuchet MS"/>
                  <a:sym typeface="Trebuchet MS"/>
                </a:rPr>
                <a:t>Muestra</a:t>
              </a:r>
              <a:endParaRPr sz="3200" b="0" i="0" u="none" strike="noStrike" cap="none">
                <a:solidFill>
                  <a:schemeClr val="lt1"/>
                </a:solidFill>
                <a:latin typeface="Trebuchet MS"/>
                <a:ea typeface="Trebuchet MS"/>
                <a:cs typeface="Trebuchet MS"/>
                <a:sym typeface="Trebuchet MS"/>
              </a:endParaRPr>
            </a:p>
            <a:p>
              <a:pPr marL="228600" marR="0" lvl="1" indent="-228600" algn="l" rtl="0">
                <a:lnSpc>
                  <a:spcPct val="90000"/>
                </a:lnSpc>
                <a:spcBef>
                  <a:spcPts val="1120"/>
                </a:spcBef>
                <a:spcAft>
                  <a:spcPts val="0"/>
                </a:spcAft>
                <a:buClr>
                  <a:schemeClr val="lt1"/>
                </a:buClr>
                <a:buSzPts val="2500"/>
                <a:buFont typeface="Trebuchet MS"/>
                <a:buChar char="•"/>
              </a:pPr>
              <a:r>
                <a:rPr lang="es-ES" sz="2500">
                  <a:solidFill>
                    <a:schemeClr val="lt1"/>
                  </a:solidFill>
                  <a:latin typeface="Trebuchet MS"/>
                  <a:ea typeface="Trebuchet MS"/>
                  <a:cs typeface="Trebuchet MS"/>
                  <a:sym typeface="Trebuchet MS"/>
                </a:rPr>
                <a:t>23 estudiantes</a:t>
              </a:r>
              <a:endParaRPr sz="2500" b="0" i="0" u="none" strike="noStrike" cap="none">
                <a:solidFill>
                  <a:schemeClr val="lt1"/>
                </a:solidFill>
                <a:latin typeface="Trebuchet MS"/>
                <a:ea typeface="Trebuchet MS"/>
                <a:cs typeface="Trebuchet MS"/>
                <a:sym typeface="Trebuchet MS"/>
              </a:endParaRPr>
            </a:p>
          </p:txBody>
        </p:sp>
      </p:grpSp>
      <p:sp>
        <p:nvSpPr>
          <p:cNvPr id="406" name="Google Shape;406;p33"/>
          <p:cNvSpPr txBox="1"/>
          <p:nvPr/>
        </p:nvSpPr>
        <p:spPr>
          <a:xfrm>
            <a:off x="4348950" y="4599700"/>
            <a:ext cx="3494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300"/>
              <a:t>Simeón Vickers (2015)</a:t>
            </a: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accent1"/>
              </a:buClr>
              <a:buSzPts val="3600"/>
              <a:buFont typeface="Trebuchet MS"/>
              <a:buNone/>
            </a:pPr>
            <a:r>
              <a:rPr lang="es-ES" b="1"/>
              <a:t>Métodos de investigación</a:t>
            </a:r>
            <a:endParaRPr b="1"/>
          </a:p>
        </p:txBody>
      </p:sp>
      <p:grpSp>
        <p:nvGrpSpPr>
          <p:cNvPr id="412" name="Google Shape;412;p34"/>
          <p:cNvGrpSpPr/>
          <p:nvPr/>
        </p:nvGrpSpPr>
        <p:grpSpPr>
          <a:xfrm>
            <a:off x="1611090" y="2560205"/>
            <a:ext cx="8905974" cy="3259275"/>
            <a:chOff x="4712" y="259487"/>
            <a:chExt cx="8905974" cy="3259275"/>
          </a:xfrm>
        </p:grpSpPr>
        <p:sp>
          <p:nvSpPr>
            <p:cNvPr id="413" name="Google Shape;413;p34"/>
            <p:cNvSpPr/>
            <p:nvPr/>
          </p:nvSpPr>
          <p:spPr>
            <a:xfrm rot="5400000">
              <a:off x="332377" y="1728408"/>
              <a:ext cx="986976" cy="1642306"/>
            </a:xfrm>
            <a:prstGeom prst="corner">
              <a:avLst>
                <a:gd name="adj1" fmla="val 16120"/>
                <a:gd name="adj2" fmla="val 16110"/>
              </a:avLst>
            </a:prstGeom>
            <a:solidFill>
              <a:srgbClr val="52A01E"/>
            </a:solidFill>
            <a:ln w="19050" cap="rnd" cmpd="sng">
              <a:solidFill>
                <a:srgbClr val="52A0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4"/>
            <p:cNvSpPr/>
            <p:nvPr/>
          </p:nvSpPr>
          <p:spPr>
            <a:xfrm>
              <a:off x="167627" y="2219104"/>
              <a:ext cx="1482683" cy="129965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4"/>
            <p:cNvSpPr txBox="1"/>
            <p:nvPr/>
          </p:nvSpPr>
          <p:spPr>
            <a:xfrm>
              <a:off x="167627" y="2219104"/>
              <a:ext cx="1482683" cy="1299658"/>
            </a:xfrm>
            <a:prstGeom prst="rect">
              <a:avLst/>
            </a:prstGeom>
            <a:noFill/>
            <a:ln>
              <a:noFill/>
            </a:ln>
          </p:spPr>
          <p:txBody>
            <a:bodyPr spcFirstLastPara="1" wrap="square" lIns="76200" tIns="76200" rIns="76200" bIns="76200"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s-ES" sz="2000" b="1" i="0" u="none" strike="noStrike" cap="none">
                  <a:solidFill>
                    <a:schemeClr val="dk1"/>
                  </a:solidFill>
                  <a:latin typeface="Trebuchet MS"/>
                  <a:ea typeface="Trebuchet MS"/>
                  <a:cs typeface="Trebuchet MS"/>
                  <a:sym typeface="Trebuchet MS"/>
                </a:rPr>
                <a:t>Método teórico</a:t>
              </a:r>
              <a:endParaRPr sz="2000" b="0" i="0" u="none" strike="noStrike" cap="none">
                <a:solidFill>
                  <a:schemeClr val="dk1"/>
                </a:solidFill>
                <a:latin typeface="Trebuchet MS"/>
                <a:ea typeface="Trebuchet MS"/>
                <a:cs typeface="Trebuchet MS"/>
                <a:sym typeface="Trebuchet MS"/>
              </a:endParaRPr>
            </a:p>
          </p:txBody>
        </p:sp>
        <p:sp>
          <p:nvSpPr>
            <p:cNvPr id="416" name="Google Shape;416;p34"/>
            <p:cNvSpPr/>
            <p:nvPr/>
          </p:nvSpPr>
          <p:spPr>
            <a:xfrm>
              <a:off x="1370558" y="1607500"/>
              <a:ext cx="279751" cy="279751"/>
            </a:xfrm>
            <a:prstGeom prst="triangle">
              <a:avLst>
                <a:gd name="adj" fmla="val 100000"/>
              </a:avLst>
            </a:prstGeom>
            <a:solidFill>
              <a:srgbClr val="65A81F"/>
            </a:solidFill>
            <a:ln w="19050" cap="rnd" cmpd="sng">
              <a:solidFill>
                <a:srgbClr val="65A81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4"/>
            <p:cNvSpPr/>
            <p:nvPr/>
          </p:nvSpPr>
          <p:spPr>
            <a:xfrm rot="5400000">
              <a:off x="2147472" y="1279261"/>
              <a:ext cx="986976" cy="1642306"/>
            </a:xfrm>
            <a:prstGeom prst="corner">
              <a:avLst>
                <a:gd name="adj1" fmla="val 16120"/>
                <a:gd name="adj2" fmla="val 16110"/>
              </a:avLst>
            </a:prstGeom>
            <a:solidFill>
              <a:srgbClr val="77B11E"/>
            </a:solidFill>
            <a:ln w="19050" cap="rnd" cmpd="sng">
              <a:solidFill>
                <a:srgbClr val="77B11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4"/>
            <p:cNvSpPr/>
            <p:nvPr/>
          </p:nvSpPr>
          <p:spPr>
            <a:xfrm>
              <a:off x="1982721" y="1769957"/>
              <a:ext cx="1482683" cy="129965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4"/>
            <p:cNvSpPr txBox="1"/>
            <p:nvPr/>
          </p:nvSpPr>
          <p:spPr>
            <a:xfrm>
              <a:off x="1982721" y="1769957"/>
              <a:ext cx="1482683" cy="1299658"/>
            </a:xfrm>
            <a:prstGeom prst="rect">
              <a:avLst/>
            </a:prstGeom>
            <a:noFill/>
            <a:ln>
              <a:noFill/>
            </a:ln>
          </p:spPr>
          <p:txBody>
            <a:bodyPr spcFirstLastPara="1" wrap="square" lIns="60950" tIns="60950" rIns="60950" bIns="60950" anchor="t" anchorCtr="0">
              <a:noAutofit/>
            </a:bodyPr>
            <a:lstStyle/>
            <a:p>
              <a:pPr marL="0" marR="0" lvl="0" indent="0" algn="just" rtl="0">
                <a:lnSpc>
                  <a:spcPct val="90000"/>
                </a:lnSpc>
                <a:spcBef>
                  <a:spcPts val="0"/>
                </a:spcBef>
                <a:spcAft>
                  <a:spcPts val="0"/>
                </a:spcAft>
                <a:buClr>
                  <a:srgbClr val="000000"/>
                </a:buClr>
                <a:buSzPts val="1600"/>
                <a:buFont typeface="Arial"/>
                <a:buNone/>
              </a:pPr>
              <a:r>
                <a:rPr lang="es-ES" sz="2000" b="1" i="0" u="none" strike="noStrike" cap="none">
                  <a:solidFill>
                    <a:schemeClr val="dk1"/>
                  </a:solidFill>
                  <a:latin typeface="Trebuchet MS"/>
                  <a:ea typeface="Trebuchet MS"/>
                  <a:cs typeface="Trebuchet MS"/>
                  <a:sym typeface="Trebuchet MS"/>
                </a:rPr>
                <a:t>Método sintético</a:t>
              </a:r>
              <a:endParaRPr sz="2000" b="0" i="0" u="none" strike="noStrike" cap="none">
                <a:solidFill>
                  <a:schemeClr val="dk1"/>
                </a:solidFill>
                <a:latin typeface="Trebuchet MS"/>
                <a:ea typeface="Trebuchet MS"/>
                <a:cs typeface="Trebuchet MS"/>
                <a:sym typeface="Trebuchet MS"/>
              </a:endParaRPr>
            </a:p>
          </p:txBody>
        </p:sp>
        <p:sp>
          <p:nvSpPr>
            <p:cNvPr id="420" name="Google Shape;420;p34"/>
            <p:cNvSpPr/>
            <p:nvPr/>
          </p:nvSpPr>
          <p:spPr>
            <a:xfrm>
              <a:off x="3185653" y="1158353"/>
              <a:ext cx="279751" cy="279751"/>
            </a:xfrm>
            <a:prstGeom prst="triangle">
              <a:avLst>
                <a:gd name="adj" fmla="val 100000"/>
              </a:avLst>
            </a:prstGeom>
            <a:solidFill>
              <a:srgbClr val="8DBA1D"/>
            </a:solidFill>
            <a:ln w="19050" cap="rnd" cmpd="sng">
              <a:solidFill>
                <a:srgbClr val="8DBA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4"/>
            <p:cNvSpPr/>
            <p:nvPr/>
          </p:nvSpPr>
          <p:spPr>
            <a:xfrm rot="5400000">
              <a:off x="3962566" y="830115"/>
              <a:ext cx="986976" cy="1642306"/>
            </a:xfrm>
            <a:prstGeom prst="corner">
              <a:avLst>
                <a:gd name="adj1" fmla="val 16120"/>
                <a:gd name="adj2" fmla="val 16110"/>
              </a:avLst>
            </a:prstGeom>
            <a:solidFill>
              <a:srgbClr val="A4C31D"/>
            </a:solidFill>
            <a:ln w="19050" cap="rnd" cmpd="sng">
              <a:solidFill>
                <a:srgbClr val="A4C3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4"/>
            <p:cNvSpPr/>
            <p:nvPr/>
          </p:nvSpPr>
          <p:spPr>
            <a:xfrm>
              <a:off x="3797815" y="1320810"/>
              <a:ext cx="1482683" cy="129965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4"/>
            <p:cNvSpPr txBox="1"/>
            <p:nvPr/>
          </p:nvSpPr>
          <p:spPr>
            <a:xfrm>
              <a:off x="3797815" y="1320810"/>
              <a:ext cx="1482683" cy="1299658"/>
            </a:xfrm>
            <a:prstGeom prst="rect">
              <a:avLst/>
            </a:prstGeom>
            <a:noFill/>
            <a:ln>
              <a:noFill/>
            </a:ln>
          </p:spPr>
          <p:txBody>
            <a:bodyPr spcFirstLastPara="1" wrap="square" lIns="64750" tIns="64750" rIns="64750" bIns="64750" anchor="t" anchorCtr="0">
              <a:noAutofit/>
            </a:bodyPr>
            <a:lstStyle/>
            <a:p>
              <a:pPr marL="0" marR="0" lvl="0" indent="0" algn="just" rtl="0">
                <a:lnSpc>
                  <a:spcPct val="90000"/>
                </a:lnSpc>
                <a:spcBef>
                  <a:spcPts val="0"/>
                </a:spcBef>
                <a:spcAft>
                  <a:spcPts val="0"/>
                </a:spcAft>
                <a:buClr>
                  <a:srgbClr val="000000"/>
                </a:buClr>
                <a:buSzPts val="1700"/>
                <a:buFont typeface="Arial"/>
                <a:buNone/>
              </a:pPr>
              <a:r>
                <a:rPr lang="es-ES" sz="2000" b="1" i="0" u="none" strike="noStrike" cap="none">
                  <a:solidFill>
                    <a:schemeClr val="dk1"/>
                  </a:solidFill>
                  <a:latin typeface="Trebuchet MS"/>
                  <a:ea typeface="Trebuchet MS"/>
                  <a:cs typeface="Trebuchet MS"/>
                  <a:sym typeface="Trebuchet MS"/>
                </a:rPr>
                <a:t>Método empírico</a:t>
              </a:r>
              <a:endParaRPr sz="1900" b="0" i="0" u="none" strike="noStrike" cap="none">
                <a:solidFill>
                  <a:schemeClr val="dk1"/>
                </a:solidFill>
                <a:latin typeface="Trebuchet MS"/>
                <a:ea typeface="Trebuchet MS"/>
                <a:cs typeface="Trebuchet MS"/>
                <a:sym typeface="Trebuchet MS"/>
              </a:endParaRPr>
            </a:p>
          </p:txBody>
        </p:sp>
        <p:sp>
          <p:nvSpPr>
            <p:cNvPr id="424" name="Google Shape;424;p34"/>
            <p:cNvSpPr/>
            <p:nvPr/>
          </p:nvSpPr>
          <p:spPr>
            <a:xfrm>
              <a:off x="5000747" y="709206"/>
              <a:ext cx="279751" cy="279751"/>
            </a:xfrm>
            <a:prstGeom prst="triangle">
              <a:avLst>
                <a:gd name="adj" fmla="val 100000"/>
              </a:avLst>
            </a:prstGeom>
            <a:solidFill>
              <a:srgbClr val="BECC1C"/>
            </a:solidFill>
            <a:ln w="19050" cap="rnd" cmpd="sng">
              <a:solidFill>
                <a:srgbClr val="BECC1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4"/>
            <p:cNvSpPr/>
            <p:nvPr/>
          </p:nvSpPr>
          <p:spPr>
            <a:xfrm rot="5400000">
              <a:off x="5777660" y="380968"/>
              <a:ext cx="986976" cy="1642306"/>
            </a:xfrm>
            <a:prstGeom prst="corner">
              <a:avLst>
                <a:gd name="adj1" fmla="val 16120"/>
                <a:gd name="adj2" fmla="val 16110"/>
              </a:avLst>
            </a:prstGeom>
            <a:solidFill>
              <a:srgbClr val="D6D11A"/>
            </a:solidFill>
            <a:ln w="19050" cap="rnd" cmpd="sng">
              <a:solidFill>
                <a:srgbClr val="D6D1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4"/>
            <p:cNvSpPr/>
            <p:nvPr/>
          </p:nvSpPr>
          <p:spPr>
            <a:xfrm>
              <a:off x="5612909" y="871664"/>
              <a:ext cx="1482683" cy="129965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4"/>
            <p:cNvSpPr txBox="1"/>
            <p:nvPr/>
          </p:nvSpPr>
          <p:spPr>
            <a:xfrm>
              <a:off x="5612909" y="871664"/>
              <a:ext cx="1482683" cy="1299658"/>
            </a:xfrm>
            <a:prstGeom prst="rect">
              <a:avLst/>
            </a:prstGeom>
            <a:noFill/>
            <a:ln>
              <a:noFill/>
            </a:ln>
          </p:spPr>
          <p:txBody>
            <a:bodyPr spcFirstLastPara="1" wrap="square" lIns="60950" tIns="60950" rIns="60950" bIns="60950" anchor="t" anchorCtr="0">
              <a:noAutofit/>
            </a:bodyPr>
            <a:lstStyle/>
            <a:p>
              <a:pPr marL="0" marR="0" lvl="0" indent="0" algn="just" rtl="0">
                <a:lnSpc>
                  <a:spcPct val="90000"/>
                </a:lnSpc>
                <a:spcBef>
                  <a:spcPts val="0"/>
                </a:spcBef>
                <a:spcAft>
                  <a:spcPts val="0"/>
                </a:spcAft>
                <a:buClr>
                  <a:srgbClr val="000000"/>
                </a:buClr>
                <a:buSzPts val="1600"/>
                <a:buFont typeface="Arial"/>
                <a:buNone/>
              </a:pPr>
              <a:r>
                <a:rPr lang="es-ES" sz="2000" b="1" i="0" u="none" strike="noStrike" cap="none">
                  <a:solidFill>
                    <a:schemeClr val="dk1"/>
                  </a:solidFill>
                  <a:latin typeface="Trebuchet MS"/>
                  <a:ea typeface="Trebuchet MS"/>
                  <a:cs typeface="Trebuchet MS"/>
                  <a:sym typeface="Trebuchet MS"/>
                </a:rPr>
                <a:t>Método estadístico</a:t>
              </a:r>
              <a:endParaRPr sz="2000" b="0" i="0" u="none" strike="noStrike" cap="none">
                <a:solidFill>
                  <a:schemeClr val="dk1"/>
                </a:solidFill>
                <a:latin typeface="Trebuchet MS"/>
                <a:ea typeface="Trebuchet MS"/>
                <a:cs typeface="Trebuchet MS"/>
                <a:sym typeface="Trebuchet MS"/>
              </a:endParaRPr>
            </a:p>
          </p:txBody>
        </p:sp>
        <p:sp>
          <p:nvSpPr>
            <p:cNvPr id="428" name="Google Shape;428;p34"/>
            <p:cNvSpPr/>
            <p:nvPr/>
          </p:nvSpPr>
          <p:spPr>
            <a:xfrm>
              <a:off x="6815841" y="260059"/>
              <a:ext cx="279751" cy="279751"/>
            </a:xfrm>
            <a:prstGeom prst="triangle">
              <a:avLst>
                <a:gd name="adj" fmla="val 100000"/>
              </a:avLst>
            </a:prstGeom>
            <a:solidFill>
              <a:srgbClr val="DFC61A"/>
            </a:solidFill>
            <a:ln w="19050" cap="rnd" cmpd="sng">
              <a:solidFill>
                <a:srgbClr val="DFC6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4"/>
            <p:cNvSpPr/>
            <p:nvPr/>
          </p:nvSpPr>
          <p:spPr>
            <a:xfrm rot="5400000">
              <a:off x="7592754" y="-68178"/>
              <a:ext cx="986976" cy="1642306"/>
            </a:xfrm>
            <a:prstGeom prst="corner">
              <a:avLst>
                <a:gd name="adj1" fmla="val 16120"/>
                <a:gd name="adj2" fmla="val 16110"/>
              </a:avLst>
            </a:prstGeom>
            <a:solidFill>
              <a:srgbClr val="E7B91A"/>
            </a:solidFill>
            <a:ln w="19050" cap="rnd" cmpd="sng">
              <a:solidFill>
                <a:srgbClr val="E7B91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4"/>
            <p:cNvSpPr/>
            <p:nvPr/>
          </p:nvSpPr>
          <p:spPr>
            <a:xfrm>
              <a:off x="7428003" y="422517"/>
              <a:ext cx="1482683" cy="129965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4"/>
            <p:cNvSpPr txBox="1"/>
            <p:nvPr/>
          </p:nvSpPr>
          <p:spPr>
            <a:xfrm>
              <a:off x="7428003" y="422517"/>
              <a:ext cx="1482683" cy="1299658"/>
            </a:xfrm>
            <a:prstGeom prst="rect">
              <a:avLst/>
            </a:prstGeom>
            <a:noFill/>
            <a:ln>
              <a:noFill/>
            </a:ln>
          </p:spPr>
          <p:txBody>
            <a:bodyPr spcFirstLastPara="1" wrap="square" lIns="60950" tIns="60950" rIns="60950" bIns="60950" anchor="t" anchorCtr="0">
              <a:noAutofit/>
            </a:bodyPr>
            <a:lstStyle/>
            <a:p>
              <a:pPr marL="0" marR="0" lvl="0" indent="0" algn="just" rtl="0">
                <a:lnSpc>
                  <a:spcPct val="90000"/>
                </a:lnSpc>
                <a:spcBef>
                  <a:spcPts val="0"/>
                </a:spcBef>
                <a:spcAft>
                  <a:spcPts val="0"/>
                </a:spcAft>
                <a:buClr>
                  <a:srgbClr val="000000"/>
                </a:buClr>
                <a:buSzPts val="1600"/>
                <a:buFont typeface="Arial"/>
                <a:buNone/>
              </a:pPr>
              <a:r>
                <a:rPr lang="es-ES" sz="2000" b="1" i="0" u="none" strike="noStrike" cap="none">
                  <a:solidFill>
                    <a:schemeClr val="dk1"/>
                  </a:solidFill>
                  <a:latin typeface="Trebuchet MS"/>
                  <a:ea typeface="Trebuchet MS"/>
                  <a:cs typeface="Trebuchet MS"/>
                  <a:sym typeface="Trebuchet MS"/>
                </a:rPr>
                <a:t>Método Lógico</a:t>
              </a:r>
              <a:endParaRPr sz="2000" b="0" i="0" u="none" strike="noStrike" cap="none">
                <a:solidFill>
                  <a:schemeClr val="dk1"/>
                </a:solidFill>
                <a:latin typeface="Trebuchet MS"/>
                <a:ea typeface="Trebuchet MS"/>
                <a:cs typeface="Trebuchet MS"/>
                <a:sym typeface="Trebuchet MS"/>
              </a:endParaRPr>
            </a:p>
          </p:txBody>
        </p:sp>
      </p:grpSp>
      <p:pic>
        <p:nvPicPr>
          <p:cNvPr id="432" name="Google Shape;432;p34" descr="MÉTODOS DE LA FÍSICA: Método Científico, Inducción, Deducción y  Contrastación."/>
          <p:cNvPicPr preferRelativeResize="0"/>
          <p:nvPr/>
        </p:nvPicPr>
        <p:blipFill rotWithShape="1">
          <a:blip r:embed="rId3">
            <a:alphaModFix/>
          </a:blip>
          <a:srcRect/>
          <a:stretch/>
        </p:blipFill>
        <p:spPr>
          <a:xfrm>
            <a:off x="1606378" y="1606681"/>
            <a:ext cx="3177860" cy="2048027"/>
          </a:xfrm>
          <a:prstGeom prst="rect">
            <a:avLst/>
          </a:prstGeom>
          <a:noFill/>
          <a:ln>
            <a:noFill/>
          </a:ln>
        </p:spPr>
      </p:pic>
      <p:pic>
        <p:nvPicPr>
          <p:cNvPr id="433" name="Google Shape;433;p34" descr="Reto de lectura: veinte libros para leer en el 2015 | Literautas"/>
          <p:cNvPicPr preferRelativeResize="0"/>
          <p:nvPr/>
        </p:nvPicPr>
        <p:blipFill rotWithShape="1">
          <a:blip r:embed="rId4">
            <a:alphaModFix/>
          </a:blip>
          <a:srcRect/>
          <a:stretch/>
        </p:blipFill>
        <p:spPr>
          <a:xfrm>
            <a:off x="8609681" y="4189843"/>
            <a:ext cx="2400635" cy="18724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5"/>
          <p:cNvSpPr txBox="1">
            <a:spLocks noGrp="1"/>
          </p:cNvSpPr>
          <p:nvPr>
            <p:ph type="title"/>
          </p:nvPr>
        </p:nvSpPr>
        <p:spPr>
          <a:xfrm>
            <a:off x="0" y="2436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Arial"/>
              <a:buNone/>
            </a:pPr>
            <a:r>
              <a:rPr lang="es-ES" b="1">
                <a:latin typeface="Arial"/>
                <a:ea typeface="Arial"/>
                <a:cs typeface="Arial"/>
                <a:sym typeface="Arial"/>
              </a:rPr>
              <a:t>Instrumentos de recolección </a:t>
            </a:r>
            <a:br>
              <a:rPr lang="es-ES" b="1">
                <a:latin typeface="Arial"/>
                <a:ea typeface="Arial"/>
                <a:cs typeface="Arial"/>
                <a:sym typeface="Arial"/>
              </a:rPr>
            </a:br>
            <a:endParaRPr/>
          </a:p>
        </p:txBody>
      </p:sp>
      <p:pic>
        <p:nvPicPr>
          <p:cNvPr id="439" name="Google Shape;439;p35"/>
          <p:cNvPicPr preferRelativeResize="0"/>
          <p:nvPr/>
        </p:nvPicPr>
        <p:blipFill>
          <a:blip r:embed="rId3">
            <a:alphaModFix/>
          </a:blip>
          <a:stretch>
            <a:fillRect/>
          </a:stretch>
        </p:blipFill>
        <p:spPr>
          <a:xfrm>
            <a:off x="651550" y="716275"/>
            <a:ext cx="9136324" cy="5613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6"/>
          <p:cNvSpPr txBox="1">
            <a:spLocks noGrp="1"/>
          </p:cNvSpPr>
          <p:nvPr>
            <p:ph type="title"/>
          </p:nvPr>
        </p:nvSpPr>
        <p:spPr>
          <a:xfrm>
            <a:off x="0" y="2436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Arial"/>
              <a:buNone/>
            </a:pPr>
            <a:r>
              <a:rPr lang="es-ES" b="1">
                <a:latin typeface="Arial"/>
                <a:ea typeface="Arial"/>
                <a:cs typeface="Arial"/>
                <a:sym typeface="Arial"/>
              </a:rPr>
              <a:t>Instrumentos de recolección </a:t>
            </a:r>
            <a:br>
              <a:rPr lang="es-ES" b="1">
                <a:latin typeface="Arial"/>
                <a:ea typeface="Arial"/>
                <a:cs typeface="Arial"/>
                <a:sym typeface="Arial"/>
              </a:rPr>
            </a:br>
            <a:endParaRPr/>
          </a:p>
        </p:txBody>
      </p:sp>
      <p:pic>
        <p:nvPicPr>
          <p:cNvPr id="445" name="Google Shape;445;p36"/>
          <p:cNvPicPr preferRelativeResize="0"/>
          <p:nvPr/>
        </p:nvPicPr>
        <p:blipFill>
          <a:blip r:embed="rId3">
            <a:alphaModFix/>
          </a:blip>
          <a:stretch>
            <a:fillRect/>
          </a:stretch>
        </p:blipFill>
        <p:spPr>
          <a:xfrm>
            <a:off x="380275" y="955100"/>
            <a:ext cx="10563925" cy="555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s-ES" b="1"/>
              <a:t>Planteamiento del problema</a:t>
            </a:r>
            <a:br>
              <a:rPr lang="es-ES" b="1"/>
            </a:br>
            <a:endParaRPr/>
          </a:p>
        </p:txBody>
      </p:sp>
      <p:sp>
        <p:nvSpPr>
          <p:cNvPr id="154" name="Google Shape;154;p19"/>
          <p:cNvSpPr txBox="1">
            <a:spLocks noGrp="1"/>
          </p:cNvSpPr>
          <p:nvPr>
            <p:ph type="body" idx="1"/>
          </p:nvPr>
        </p:nvSpPr>
        <p:spPr>
          <a:xfrm>
            <a:off x="1363263" y="4101292"/>
            <a:ext cx="7910700" cy="18990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1000"/>
              </a:spcBef>
              <a:spcAft>
                <a:spcPts val="0"/>
              </a:spcAft>
              <a:buSzPct val="79999"/>
              <a:buNone/>
            </a:pPr>
            <a:endParaRPr>
              <a:solidFill>
                <a:schemeClr val="dk1"/>
              </a:solidFill>
            </a:endParaRPr>
          </a:p>
          <a:p>
            <a:pPr marL="0" lvl="0" indent="0" algn="l" rtl="0">
              <a:spcBef>
                <a:spcPts val="1000"/>
              </a:spcBef>
              <a:spcAft>
                <a:spcPts val="0"/>
              </a:spcAft>
              <a:buSzPct val="43914"/>
              <a:buNone/>
            </a:pPr>
            <a:r>
              <a:rPr lang="es-ES" sz="3279">
                <a:solidFill>
                  <a:schemeClr val="dk1"/>
                </a:solidFill>
              </a:rPr>
              <a:t>Según John E. Velásquez, (2009)” Las técnicas de defensa personal es una parte esencial de enseñanza para todas las personas no solo para los jóvenes, esto ayuda a las personas a tener un equilibrio de manera física y mental.</a:t>
            </a:r>
            <a:endParaRPr sz="3279">
              <a:solidFill>
                <a:schemeClr val="dk1"/>
              </a:solidFill>
            </a:endParaRPr>
          </a:p>
          <a:p>
            <a:pPr marL="0" lvl="0" indent="0" algn="l" rtl="0">
              <a:spcBef>
                <a:spcPts val="1000"/>
              </a:spcBef>
              <a:spcAft>
                <a:spcPts val="0"/>
              </a:spcAft>
              <a:buSzPct val="79999"/>
              <a:buNone/>
            </a:pPr>
            <a:endParaRPr>
              <a:solidFill>
                <a:schemeClr val="dk1"/>
              </a:solidFill>
            </a:endParaRPr>
          </a:p>
          <a:p>
            <a:pPr marL="342900" lvl="0" indent="-251459" algn="l" rtl="0">
              <a:spcBef>
                <a:spcPts val="1000"/>
              </a:spcBef>
              <a:spcAft>
                <a:spcPts val="0"/>
              </a:spcAft>
              <a:buSzPct val="79999"/>
              <a:buNone/>
            </a:pPr>
            <a:endParaRPr/>
          </a:p>
        </p:txBody>
      </p:sp>
      <p:pic>
        <p:nvPicPr>
          <p:cNvPr id="155" name="Google Shape;155;p19"/>
          <p:cNvPicPr preferRelativeResize="0"/>
          <p:nvPr/>
        </p:nvPicPr>
        <p:blipFill>
          <a:blip r:embed="rId3">
            <a:alphaModFix/>
          </a:blip>
          <a:stretch>
            <a:fillRect/>
          </a:stretch>
        </p:blipFill>
        <p:spPr>
          <a:xfrm>
            <a:off x="1065600" y="1599425"/>
            <a:ext cx="2677250" cy="2160825"/>
          </a:xfrm>
          <a:prstGeom prst="rect">
            <a:avLst/>
          </a:prstGeom>
          <a:noFill/>
          <a:ln>
            <a:noFill/>
          </a:ln>
        </p:spPr>
      </p:pic>
      <p:pic>
        <p:nvPicPr>
          <p:cNvPr id="156" name="Google Shape;156;p19"/>
          <p:cNvPicPr preferRelativeResize="0"/>
          <p:nvPr/>
        </p:nvPicPr>
        <p:blipFill>
          <a:blip r:embed="rId4">
            <a:alphaModFix/>
          </a:blip>
          <a:stretch>
            <a:fillRect/>
          </a:stretch>
        </p:blipFill>
        <p:spPr>
          <a:xfrm>
            <a:off x="4283495" y="1462957"/>
            <a:ext cx="3625000" cy="2297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7"/>
          <p:cNvSpPr txBox="1">
            <a:spLocks noGrp="1"/>
          </p:cNvSpPr>
          <p:nvPr>
            <p:ph type="title"/>
          </p:nvPr>
        </p:nvSpPr>
        <p:spPr>
          <a:xfrm>
            <a:off x="0" y="24350"/>
            <a:ext cx="6225000" cy="55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Arial"/>
              <a:buNone/>
            </a:pPr>
            <a:r>
              <a:rPr lang="es-ES" b="1">
                <a:latin typeface="Arial"/>
                <a:ea typeface="Arial"/>
                <a:cs typeface="Arial"/>
                <a:sym typeface="Arial"/>
              </a:rPr>
              <a:t>Instrumentos de recolección </a:t>
            </a:r>
            <a:br>
              <a:rPr lang="es-ES" b="1">
                <a:latin typeface="Arial"/>
                <a:ea typeface="Arial"/>
                <a:cs typeface="Arial"/>
                <a:sym typeface="Arial"/>
              </a:rPr>
            </a:br>
            <a:endParaRPr/>
          </a:p>
        </p:txBody>
      </p:sp>
      <p:pic>
        <p:nvPicPr>
          <p:cNvPr id="451" name="Google Shape;451;p37"/>
          <p:cNvPicPr preferRelativeResize="0"/>
          <p:nvPr/>
        </p:nvPicPr>
        <p:blipFill rotWithShape="1">
          <a:blip r:embed="rId3">
            <a:alphaModFix/>
          </a:blip>
          <a:srcRect l="33928" t="11314" r="31865" b="7634"/>
          <a:stretch/>
        </p:blipFill>
        <p:spPr>
          <a:xfrm>
            <a:off x="6225000" y="578725"/>
            <a:ext cx="5534175" cy="6042574"/>
          </a:xfrm>
          <a:prstGeom prst="rect">
            <a:avLst/>
          </a:prstGeom>
          <a:noFill/>
          <a:ln>
            <a:noFill/>
          </a:ln>
        </p:spPr>
      </p:pic>
      <p:pic>
        <p:nvPicPr>
          <p:cNvPr id="452" name="Google Shape;452;p37"/>
          <p:cNvPicPr preferRelativeResize="0"/>
          <p:nvPr/>
        </p:nvPicPr>
        <p:blipFill rotWithShape="1">
          <a:blip r:embed="rId4">
            <a:alphaModFix/>
          </a:blip>
          <a:srcRect l="35076" t="11789" r="33349" b="7571"/>
          <a:stretch/>
        </p:blipFill>
        <p:spPr>
          <a:xfrm>
            <a:off x="528100" y="622150"/>
            <a:ext cx="5534175" cy="59991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8"/>
          <p:cNvPicPr preferRelativeResize="0"/>
          <p:nvPr/>
        </p:nvPicPr>
        <p:blipFill rotWithShape="1">
          <a:blip r:embed="rId3">
            <a:alphaModFix/>
          </a:blip>
          <a:srcRect l="31952" t="27421" r="30806" b="17291"/>
          <a:stretch/>
        </p:blipFill>
        <p:spPr>
          <a:xfrm>
            <a:off x="2987899" y="1395629"/>
            <a:ext cx="5749503" cy="4798706"/>
          </a:xfrm>
          <a:prstGeom prst="rect">
            <a:avLst/>
          </a:prstGeom>
          <a:noFill/>
          <a:ln>
            <a:noFill/>
          </a:ln>
        </p:spPr>
      </p:pic>
      <p:sp>
        <p:nvSpPr>
          <p:cNvPr id="458" name="Google Shape;458;p38"/>
          <p:cNvSpPr txBox="1">
            <a:spLocks noGrp="1"/>
          </p:cNvSpPr>
          <p:nvPr>
            <p:ph type="title"/>
          </p:nvPr>
        </p:nvSpPr>
        <p:spPr>
          <a:xfrm>
            <a:off x="2485253" y="432001"/>
            <a:ext cx="8911687" cy="1280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b="1"/>
              <a:t>ANÁLISIS DE LOS RESULTADOS</a:t>
            </a:r>
            <a:br>
              <a:rPr lang="es-ES" b="1"/>
            </a:br>
            <a:endParaRPr b="1"/>
          </a:p>
        </p:txBody>
      </p:sp>
      <p:sp>
        <p:nvSpPr>
          <p:cNvPr id="459" name="Google Shape;459;p38"/>
          <p:cNvSpPr/>
          <p:nvPr/>
        </p:nvSpPr>
        <p:spPr>
          <a:xfrm>
            <a:off x="4749214" y="1026297"/>
            <a:ext cx="2821606" cy="36933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Trebuchet MS"/>
                <a:ea typeface="Trebuchet MS"/>
                <a:cs typeface="Trebuchet MS"/>
                <a:sym typeface="Trebuchet MS"/>
              </a:rPr>
              <a:t>Correlación de Pearson</a:t>
            </a:r>
            <a:endParaRPr sz="1800" b="1"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9"/>
          <p:cNvSpPr/>
          <p:nvPr/>
        </p:nvSpPr>
        <p:spPr>
          <a:xfrm>
            <a:off x="5671975" y="718797"/>
            <a:ext cx="6096000" cy="141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s-ES" sz="1800" b="1">
                <a:solidFill>
                  <a:schemeClr val="dk1"/>
                </a:solidFill>
              </a:rPr>
              <a:t>Fuerza-Flexiones de codo</a:t>
            </a:r>
            <a:endParaRPr sz="18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s-ES" sz="1600">
                <a:solidFill>
                  <a:schemeClr val="dk1"/>
                </a:solidFill>
              </a:rPr>
              <a:t>Con una correlación de Pearson de 0,776, el test inicial con el test final de fuerza en cuanto a flexiones de codos, la correlación considerable. Esto se visualiza en la figura de correlación</a:t>
            </a:r>
            <a:endParaRPr sz="1800">
              <a:solidFill>
                <a:schemeClr val="dk1"/>
              </a:solidFill>
            </a:endParaRPr>
          </a:p>
        </p:txBody>
      </p:sp>
      <p:sp>
        <p:nvSpPr>
          <p:cNvPr id="465" name="Google Shape;465;p39"/>
          <p:cNvSpPr/>
          <p:nvPr/>
        </p:nvSpPr>
        <p:spPr>
          <a:xfrm>
            <a:off x="5671975" y="4048630"/>
            <a:ext cx="6096000" cy="141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s-ES" sz="1800" b="1">
                <a:solidFill>
                  <a:schemeClr val="dk1"/>
                </a:solidFill>
              </a:rPr>
              <a:t>Fuerza -Abdominales</a:t>
            </a:r>
            <a:endParaRPr sz="18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s-ES" sz="1600">
                <a:solidFill>
                  <a:schemeClr val="dk1"/>
                </a:solidFill>
              </a:rPr>
              <a:t>Con una correlación de Pearson de 0,975, el test inicial con el test final de fuerza en cuanto a abdominales, la correlación positiva muy fuerte. Esto se visualiza en la figura de correlación</a:t>
            </a:r>
            <a:endParaRPr sz="1800">
              <a:solidFill>
                <a:schemeClr val="dk1"/>
              </a:solidFill>
            </a:endParaRPr>
          </a:p>
        </p:txBody>
      </p:sp>
      <p:pic>
        <p:nvPicPr>
          <p:cNvPr id="466" name="Google Shape;466;p39"/>
          <p:cNvPicPr preferRelativeResize="0"/>
          <p:nvPr/>
        </p:nvPicPr>
        <p:blipFill>
          <a:blip r:embed="rId3">
            <a:alphaModFix/>
          </a:blip>
          <a:stretch>
            <a:fillRect/>
          </a:stretch>
        </p:blipFill>
        <p:spPr>
          <a:xfrm>
            <a:off x="608150" y="144600"/>
            <a:ext cx="4716225" cy="3378400"/>
          </a:xfrm>
          <a:prstGeom prst="rect">
            <a:avLst/>
          </a:prstGeom>
          <a:noFill/>
          <a:ln>
            <a:noFill/>
          </a:ln>
        </p:spPr>
      </p:pic>
      <p:pic>
        <p:nvPicPr>
          <p:cNvPr id="467" name="Google Shape;467;p39"/>
          <p:cNvPicPr preferRelativeResize="0"/>
          <p:nvPr/>
        </p:nvPicPr>
        <p:blipFill>
          <a:blip r:embed="rId4">
            <a:alphaModFix/>
          </a:blip>
          <a:stretch>
            <a:fillRect/>
          </a:stretch>
        </p:blipFill>
        <p:spPr>
          <a:xfrm>
            <a:off x="738375" y="3523000"/>
            <a:ext cx="4510025" cy="3226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0"/>
          <p:cNvSpPr/>
          <p:nvPr/>
        </p:nvSpPr>
        <p:spPr>
          <a:xfrm>
            <a:off x="5288925" y="3933771"/>
            <a:ext cx="6096000" cy="1374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s-ES" sz="1800" b="1">
                <a:solidFill>
                  <a:schemeClr val="dk1"/>
                </a:solidFill>
              </a:rPr>
              <a:t>Flexibilidad-Sit and Reach</a:t>
            </a:r>
            <a:endParaRPr sz="18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s-ES" sz="1600">
                <a:solidFill>
                  <a:schemeClr val="dk1"/>
                </a:solidFill>
              </a:rPr>
              <a:t>Con una correlación de Pearson de 0,745, el test inicial con el test final de fuerza en cuanto a abdominales, la correlación positiva media. Esto se visualiza en la figura de correlación</a:t>
            </a:r>
            <a:endParaRPr sz="1800">
              <a:solidFill>
                <a:schemeClr val="dk1"/>
              </a:solidFill>
              <a:latin typeface="Trebuchet MS"/>
              <a:ea typeface="Trebuchet MS"/>
              <a:cs typeface="Trebuchet MS"/>
              <a:sym typeface="Trebuchet MS"/>
            </a:endParaRPr>
          </a:p>
        </p:txBody>
      </p:sp>
      <p:sp>
        <p:nvSpPr>
          <p:cNvPr id="473" name="Google Shape;473;p40"/>
          <p:cNvSpPr/>
          <p:nvPr/>
        </p:nvSpPr>
        <p:spPr>
          <a:xfrm>
            <a:off x="5288925" y="470225"/>
            <a:ext cx="6096000" cy="155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s-ES" sz="1800" b="1">
                <a:solidFill>
                  <a:schemeClr val="dk1"/>
                </a:solidFill>
              </a:rPr>
              <a:t>Resistencia-Burpees</a:t>
            </a:r>
            <a:endParaRPr sz="18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s-ES" sz="1600">
                <a:solidFill>
                  <a:schemeClr val="dk1"/>
                </a:solidFill>
              </a:rPr>
              <a:t>Con una correlación de Pearson de 0,170, el test inicial con el test final de fuerza en cuanto a abdominales, la correlación positiva muy débil. Esto se visualiza en la figura de correlación</a:t>
            </a:r>
            <a:endParaRPr sz="1800">
              <a:solidFill>
                <a:schemeClr val="dk1"/>
              </a:solidFill>
            </a:endParaRPr>
          </a:p>
        </p:txBody>
      </p:sp>
      <p:pic>
        <p:nvPicPr>
          <p:cNvPr id="474" name="Google Shape;474;p40"/>
          <p:cNvPicPr preferRelativeResize="0"/>
          <p:nvPr/>
        </p:nvPicPr>
        <p:blipFill>
          <a:blip r:embed="rId3">
            <a:alphaModFix/>
          </a:blip>
          <a:stretch>
            <a:fillRect/>
          </a:stretch>
        </p:blipFill>
        <p:spPr>
          <a:xfrm>
            <a:off x="152400" y="152400"/>
            <a:ext cx="4868125" cy="3346050"/>
          </a:xfrm>
          <a:prstGeom prst="rect">
            <a:avLst/>
          </a:prstGeom>
          <a:noFill/>
          <a:ln>
            <a:noFill/>
          </a:ln>
        </p:spPr>
      </p:pic>
      <p:pic>
        <p:nvPicPr>
          <p:cNvPr id="475" name="Google Shape;475;p40"/>
          <p:cNvPicPr preferRelativeResize="0"/>
          <p:nvPr/>
        </p:nvPicPr>
        <p:blipFill>
          <a:blip r:embed="rId4">
            <a:alphaModFix/>
          </a:blip>
          <a:stretch>
            <a:fillRect/>
          </a:stretch>
        </p:blipFill>
        <p:spPr>
          <a:xfrm>
            <a:off x="152400" y="3498450"/>
            <a:ext cx="4781300" cy="3276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41"/>
          <p:cNvPicPr preferRelativeResize="0"/>
          <p:nvPr/>
        </p:nvPicPr>
        <p:blipFill rotWithShape="1">
          <a:blip r:embed="rId3">
            <a:alphaModFix/>
          </a:blip>
          <a:srcRect r="28494"/>
          <a:stretch/>
        </p:blipFill>
        <p:spPr>
          <a:xfrm>
            <a:off x="1541350" y="224699"/>
            <a:ext cx="7678601" cy="6049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677325" y="229825"/>
            <a:ext cx="2813100" cy="614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s-ES" b="1"/>
              <a:t>Conclusiones</a:t>
            </a:r>
            <a:endParaRPr b="1"/>
          </a:p>
        </p:txBody>
      </p:sp>
      <p:sp>
        <p:nvSpPr>
          <p:cNvPr id="486" name="Google Shape;486;p42"/>
          <p:cNvSpPr/>
          <p:nvPr/>
        </p:nvSpPr>
        <p:spPr>
          <a:xfrm>
            <a:off x="439526" y="843921"/>
            <a:ext cx="8529900" cy="1200900"/>
          </a:xfrm>
          <a:prstGeom prst="roundRect">
            <a:avLst>
              <a:gd name="adj" fmla="val 16667"/>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700">
                <a:solidFill>
                  <a:schemeClr val="dk1"/>
                </a:solidFill>
                <a:latin typeface="Trebuchet MS"/>
                <a:ea typeface="Trebuchet MS"/>
                <a:cs typeface="Trebuchet MS"/>
                <a:sym typeface="Trebuchet MS"/>
              </a:rPr>
              <a:t>Los padres de familia de la Escuela Fiscal Mixta “Carlos Aguilar” apoyan el programa de defensa personal para jóvenes de 14 años, siempre que este programa esté encaminado en fortalecer el rendimiento físico de los estudiantes y se convierta en una fortaleza de sus actitudes.</a:t>
            </a:r>
            <a:endParaRPr sz="1700">
              <a:solidFill>
                <a:schemeClr val="dk1"/>
              </a:solidFill>
              <a:latin typeface="Trebuchet MS"/>
              <a:ea typeface="Trebuchet MS"/>
              <a:cs typeface="Trebuchet MS"/>
              <a:sym typeface="Trebuchet MS"/>
            </a:endParaRPr>
          </a:p>
        </p:txBody>
      </p:sp>
      <p:sp>
        <p:nvSpPr>
          <p:cNvPr id="487" name="Google Shape;487;p42"/>
          <p:cNvSpPr/>
          <p:nvPr/>
        </p:nvSpPr>
        <p:spPr>
          <a:xfrm>
            <a:off x="590525" y="2115050"/>
            <a:ext cx="8955000" cy="1624200"/>
          </a:xfrm>
          <a:prstGeom prst="roundRect">
            <a:avLst>
              <a:gd name="adj" fmla="val 16667"/>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700">
                <a:solidFill>
                  <a:schemeClr val="dk1"/>
                </a:solidFill>
                <a:latin typeface="Trebuchet MS"/>
                <a:ea typeface="Trebuchet MS"/>
                <a:cs typeface="Trebuchet MS"/>
                <a:sym typeface="Trebuchet MS"/>
              </a:rPr>
              <a:t>Los estudiantes de la Escuela Fiscal Mixta “Carlos Aguilar “mostraron mucho interés en el programa propuesto, su participación fue de las mejores, acataron cada una de las indicaciones que se impartió, ya que tomando en cuenta que la defensa personal va enmarcada a la educación física y los insumos de cada técnica de defensa ´personal adquirido, serán útiles para aplicarlo en su diario vivir.</a:t>
            </a:r>
            <a:endParaRPr sz="1700">
              <a:solidFill>
                <a:schemeClr val="dk1"/>
              </a:solidFill>
              <a:latin typeface="Trebuchet MS"/>
              <a:ea typeface="Trebuchet MS"/>
              <a:cs typeface="Trebuchet MS"/>
              <a:sym typeface="Trebuchet MS"/>
            </a:endParaRPr>
          </a:p>
        </p:txBody>
      </p:sp>
      <p:sp>
        <p:nvSpPr>
          <p:cNvPr id="488" name="Google Shape;488;p42"/>
          <p:cNvSpPr/>
          <p:nvPr/>
        </p:nvSpPr>
        <p:spPr>
          <a:xfrm>
            <a:off x="943975" y="3812275"/>
            <a:ext cx="9274200" cy="1931700"/>
          </a:xfrm>
          <a:prstGeom prst="roundRect">
            <a:avLst>
              <a:gd name="adj" fmla="val 16667"/>
            </a:avLst>
          </a:prstGeom>
          <a:solidFill>
            <a:schemeClr val="lt1"/>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700">
                <a:solidFill>
                  <a:schemeClr val="dk1"/>
                </a:solidFill>
                <a:latin typeface="Trebuchet MS"/>
                <a:ea typeface="Trebuchet MS"/>
                <a:cs typeface="Trebuchet MS"/>
                <a:sym typeface="Trebuchet MS"/>
              </a:rPr>
              <a:t>La defensa personal no forma parte de las clases de Educación Física, en la encuesta aplicada a los docentes del área en la pregunta 5” ¿Cómo incluiría la enseñanza de las técnicas de defensa personal en sus horas de clases?”, dan como respuesta al No con un 100%, se asimila que no tienen el conocimiento adecuado para poder impartir esta disciplina o a su vez, el Ministerio no aprueba que se incluya estos temas dentro de las planificaciones escolares.</a:t>
            </a:r>
            <a:endParaRPr sz="1700">
              <a:solidFill>
                <a:schemeClr val="dk1"/>
              </a:solidFill>
              <a:latin typeface="Trebuchet MS"/>
              <a:ea typeface="Trebuchet MS"/>
              <a:cs typeface="Trebuchet MS"/>
              <a:sym typeface="Trebuchet MS"/>
            </a:endParaRPr>
          </a:p>
        </p:txBody>
      </p:sp>
      <p:sp>
        <p:nvSpPr>
          <p:cNvPr id="489" name="Google Shape;489;p42"/>
          <p:cNvSpPr/>
          <p:nvPr/>
        </p:nvSpPr>
        <p:spPr>
          <a:xfrm>
            <a:off x="1175975" y="5743925"/>
            <a:ext cx="9758400" cy="944100"/>
          </a:xfrm>
          <a:prstGeom prst="roundRect">
            <a:avLst>
              <a:gd name="adj" fmla="val 16667"/>
            </a:avLst>
          </a:prstGeom>
          <a:solidFill>
            <a:schemeClr val="lt1"/>
          </a:solidFill>
          <a:ln w="1905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700"/>
              <a:t>En base a los datos obtenidos en el programas de SPSS se concluye que la aplicación del test de burpee no es considerable y no incide para un test de resistencia, por más que en otras investigaciones se lo apliquen y lo recomienden.</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a:t>Recomendaciones</a:t>
            </a:r>
            <a:endParaRPr/>
          </a:p>
        </p:txBody>
      </p:sp>
      <p:sp>
        <p:nvSpPr>
          <p:cNvPr id="495" name="Google Shape;495;p43"/>
          <p:cNvSpPr/>
          <p:nvPr/>
        </p:nvSpPr>
        <p:spPr>
          <a:xfrm>
            <a:off x="450375" y="1285924"/>
            <a:ext cx="8998500" cy="1029000"/>
          </a:xfrm>
          <a:prstGeom prst="roundRect">
            <a:avLst>
              <a:gd name="adj" fmla="val 16667"/>
            </a:avLst>
          </a:prstGeom>
          <a:solidFill>
            <a:schemeClr val="lt1"/>
          </a:solidFill>
          <a:ln w="1905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700">
                <a:solidFill>
                  <a:schemeClr val="dk1"/>
                </a:solidFill>
                <a:latin typeface="Trebuchet MS"/>
                <a:ea typeface="Trebuchet MS"/>
                <a:cs typeface="Trebuchet MS"/>
                <a:sym typeface="Trebuchet MS"/>
              </a:rPr>
              <a:t>Difundir la temática de Defensa Personal a los padres de familia de la Escuela Carlos Aguilar, en la que se demuestre las ventajas que representa el entrenamiento y los beneficios que se alcanzan en la edad de los adolescentes.</a:t>
            </a:r>
            <a:endParaRPr sz="1700">
              <a:solidFill>
                <a:schemeClr val="dk1"/>
              </a:solidFill>
              <a:latin typeface="Trebuchet MS"/>
              <a:ea typeface="Trebuchet MS"/>
              <a:cs typeface="Trebuchet MS"/>
              <a:sym typeface="Trebuchet MS"/>
            </a:endParaRPr>
          </a:p>
        </p:txBody>
      </p:sp>
      <p:sp>
        <p:nvSpPr>
          <p:cNvPr id="496" name="Google Shape;496;p43"/>
          <p:cNvSpPr/>
          <p:nvPr/>
        </p:nvSpPr>
        <p:spPr>
          <a:xfrm>
            <a:off x="956025" y="2437850"/>
            <a:ext cx="8823600" cy="1266000"/>
          </a:xfrm>
          <a:prstGeom prst="roundRect">
            <a:avLst>
              <a:gd name="adj" fmla="val 16667"/>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700">
                <a:solidFill>
                  <a:schemeClr val="dk1"/>
                </a:solidFill>
                <a:latin typeface="Trebuchet MS"/>
                <a:ea typeface="Trebuchet MS"/>
                <a:cs typeface="Trebuchet MS"/>
                <a:sym typeface="Trebuchet MS"/>
              </a:rPr>
              <a:t>Difundir la temática de aplicación del programa de defensa personal a los padres de familia de la Escuela Fiscal Mixta “Carlos Aguilar””, en la que se refleje la ventaja que representa la enseñanza de las técnicas de defensa personal y los beneficios que brinda a los jóvenes de 14 años.</a:t>
            </a:r>
            <a:endParaRPr sz="1700">
              <a:solidFill>
                <a:schemeClr val="dk1"/>
              </a:solidFill>
              <a:latin typeface="Trebuchet MS"/>
              <a:ea typeface="Trebuchet MS"/>
              <a:cs typeface="Trebuchet MS"/>
              <a:sym typeface="Trebuchet MS"/>
            </a:endParaRPr>
          </a:p>
        </p:txBody>
      </p:sp>
      <p:sp>
        <p:nvSpPr>
          <p:cNvPr id="497" name="Google Shape;497;p43"/>
          <p:cNvSpPr/>
          <p:nvPr/>
        </p:nvSpPr>
        <p:spPr>
          <a:xfrm>
            <a:off x="1554525" y="3826775"/>
            <a:ext cx="8728800" cy="1426500"/>
          </a:xfrm>
          <a:prstGeom prst="roundRect">
            <a:avLst>
              <a:gd name="adj" fmla="val 16667"/>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700">
                <a:solidFill>
                  <a:schemeClr val="dk1"/>
                </a:solidFill>
                <a:latin typeface="Trebuchet MS"/>
                <a:ea typeface="Trebuchet MS"/>
                <a:cs typeface="Trebuchet MS"/>
                <a:sym typeface="Trebuchet MS"/>
              </a:rPr>
              <a:t>Se recomienda a los docentes de Educación Física de la Escuela Fiscal Mixta “Carlos Aguilar” proponer al Ministerio de Educación o a la Institución implementar en sus clases o clubes, la enseñanza de las técnicas de defensa personal, también los docentes aprender sobre esta disciplina y así hagan sus clases dinámicas e interesantes.</a:t>
            </a:r>
            <a:endParaRPr sz="1700">
              <a:solidFill>
                <a:schemeClr val="dk1"/>
              </a:solidFill>
              <a:latin typeface="Trebuchet MS"/>
              <a:ea typeface="Trebuchet MS"/>
              <a:cs typeface="Trebuchet MS"/>
              <a:sym typeface="Trebuchet MS"/>
            </a:endParaRPr>
          </a:p>
        </p:txBody>
      </p:sp>
      <p:sp>
        <p:nvSpPr>
          <p:cNvPr id="498" name="Google Shape;498;p43"/>
          <p:cNvSpPr/>
          <p:nvPr/>
        </p:nvSpPr>
        <p:spPr>
          <a:xfrm>
            <a:off x="1913100" y="5376200"/>
            <a:ext cx="8728800" cy="1266000"/>
          </a:xfrm>
          <a:prstGeom prst="roundRect">
            <a:avLst>
              <a:gd name="adj" fmla="val 16667"/>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s-ES" sz="1700">
                <a:solidFill>
                  <a:schemeClr val="dk1"/>
                </a:solidFill>
                <a:latin typeface="Trebuchet MS"/>
                <a:ea typeface="Trebuchet MS"/>
                <a:cs typeface="Trebuchet MS"/>
                <a:sym typeface="Trebuchet MS"/>
              </a:rPr>
              <a:t>se debería establecer internacionalmente que el test de burpee solo debería ser considerado para medir el nivel de fuerza explosiva y no la resistencia </a:t>
            </a:r>
            <a:endParaRPr sz="1700">
              <a:solidFill>
                <a:schemeClr val="dk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a:t>Referencias bibliográficas </a:t>
            </a:r>
            <a:endParaRPr/>
          </a:p>
        </p:txBody>
      </p:sp>
      <p:sp>
        <p:nvSpPr>
          <p:cNvPr id="504" name="Google Shape;504;p44"/>
          <p:cNvSpPr txBox="1">
            <a:spLocks noGrp="1"/>
          </p:cNvSpPr>
          <p:nvPr>
            <p:ph type="body" idx="1"/>
          </p:nvPr>
        </p:nvSpPr>
        <p:spPr>
          <a:xfrm>
            <a:off x="677334" y="1465130"/>
            <a:ext cx="10540165" cy="4974307"/>
          </a:xfrm>
          <a:prstGeom prst="rect">
            <a:avLst/>
          </a:prstGeom>
          <a:noFill/>
          <a:ln>
            <a:noFill/>
          </a:ln>
        </p:spPr>
        <p:txBody>
          <a:bodyPr spcFirstLastPara="1" wrap="square" lIns="91425" tIns="45700" rIns="91425" bIns="45700" anchor="t" anchorCtr="0">
            <a:normAutofit fontScale="40000" lnSpcReduction="20000"/>
          </a:bodyPr>
          <a:lstStyle/>
          <a:p>
            <a:pPr marL="342900" lvl="0" indent="-342900" algn="l" rtl="0">
              <a:lnSpc>
                <a:spcPct val="100000"/>
              </a:lnSpc>
              <a:spcBef>
                <a:spcPts val="0"/>
              </a:spcBef>
              <a:spcAft>
                <a:spcPts val="0"/>
              </a:spcAft>
              <a:buSzPct val="80000"/>
              <a:buChar char="►"/>
            </a:pPr>
            <a:r>
              <a:rPr lang="es-ES" sz="2800">
                <a:solidFill>
                  <a:schemeClr val="dk1"/>
                </a:solidFill>
              </a:rPr>
              <a:t>Bean, A. (2000). </a:t>
            </a:r>
            <a:r>
              <a:rPr lang="es-ES" sz="2800" i="1">
                <a:solidFill>
                  <a:schemeClr val="dk1"/>
                </a:solidFill>
              </a:rPr>
              <a:t>Guia Completa de la Nutrición del Deportista.</a:t>
            </a:r>
            <a:r>
              <a:rPr lang="es-ES" sz="2800">
                <a:solidFill>
                  <a:schemeClr val="dk1"/>
                </a:solidFill>
              </a:rPr>
              <a:t> Paidotrivo.</a:t>
            </a:r>
            <a:endParaRPr/>
          </a:p>
          <a:p>
            <a:pPr marL="342900" lvl="0" indent="-342900" algn="l" rtl="0">
              <a:lnSpc>
                <a:spcPct val="100000"/>
              </a:lnSpc>
              <a:spcBef>
                <a:spcPts val="1000"/>
              </a:spcBef>
              <a:spcAft>
                <a:spcPts val="0"/>
              </a:spcAft>
              <a:buSzPct val="80000"/>
              <a:buChar char="►"/>
            </a:pPr>
            <a:r>
              <a:rPr lang="es-ES" sz="2800">
                <a:solidFill>
                  <a:schemeClr val="dk1"/>
                </a:solidFill>
              </a:rPr>
              <a:t>Caiza, I., &amp; Valencia, D. (2018). </a:t>
            </a:r>
            <a:r>
              <a:rPr lang="es-ES" sz="2800" i="1">
                <a:solidFill>
                  <a:schemeClr val="dk1"/>
                </a:solidFill>
              </a:rPr>
              <a:t>Guía Alimentaria para Adolecentes y Deportistas .</a:t>
            </a:r>
            <a:r>
              <a:rPr lang="es-ES" sz="2800">
                <a:solidFill>
                  <a:schemeClr val="dk1"/>
                </a:solidFill>
              </a:rPr>
              <a:t> </a:t>
            </a:r>
            <a:endParaRPr/>
          </a:p>
          <a:p>
            <a:pPr marL="342900" lvl="0" indent="-342900" algn="l" rtl="0">
              <a:lnSpc>
                <a:spcPct val="100000"/>
              </a:lnSpc>
              <a:spcBef>
                <a:spcPts val="1000"/>
              </a:spcBef>
              <a:spcAft>
                <a:spcPts val="0"/>
              </a:spcAft>
              <a:buSzPct val="80000"/>
              <a:buChar char="►"/>
            </a:pPr>
            <a:r>
              <a:rPr lang="es-ES" sz="2800">
                <a:solidFill>
                  <a:schemeClr val="dk1"/>
                </a:solidFill>
              </a:rPr>
              <a:t>Dargel, A. (2016). </a:t>
            </a:r>
            <a:r>
              <a:rPr lang="es-ES" sz="2800" i="1">
                <a:solidFill>
                  <a:schemeClr val="dk1"/>
                </a:solidFill>
              </a:rPr>
              <a:t>Nutrielem</a:t>
            </a:r>
            <a:r>
              <a:rPr lang="es-ES" sz="2800">
                <a:solidFill>
                  <a:schemeClr val="dk1"/>
                </a:solidFill>
              </a:rPr>
              <a:t>. Obtenido de Alimentación Saludable: https://definicion.mx/alimentacion/</a:t>
            </a:r>
            <a:endParaRPr/>
          </a:p>
          <a:p>
            <a:pPr marL="342900" lvl="0" indent="-342900" algn="l" rtl="0">
              <a:lnSpc>
                <a:spcPct val="100000"/>
              </a:lnSpc>
              <a:spcBef>
                <a:spcPts val="1000"/>
              </a:spcBef>
              <a:spcAft>
                <a:spcPts val="0"/>
              </a:spcAft>
              <a:buSzPct val="80000"/>
              <a:buChar char="►"/>
            </a:pPr>
            <a:r>
              <a:rPr lang="es-ES" sz="2800">
                <a:solidFill>
                  <a:schemeClr val="dk1"/>
                </a:solidFill>
              </a:rPr>
              <a:t>ENE. (2017). </a:t>
            </a:r>
            <a:r>
              <a:rPr lang="es-ES" sz="2800" i="1">
                <a:solidFill>
                  <a:schemeClr val="dk1"/>
                </a:solidFill>
              </a:rPr>
              <a:t>Escuela Nacional de Entrenadores</a:t>
            </a:r>
            <a:r>
              <a:rPr lang="es-ES" sz="2800">
                <a:solidFill>
                  <a:schemeClr val="dk1"/>
                </a:solidFill>
              </a:rPr>
              <a:t>. Obtenido de Mis Entrenamientos de Fútbol: https://www.misentrenamientosdefutbol.com/diccionario/tecnica</a:t>
            </a:r>
            <a:endParaRPr/>
          </a:p>
          <a:p>
            <a:pPr marL="342900" lvl="0" indent="-342900" algn="l" rtl="0">
              <a:lnSpc>
                <a:spcPct val="100000"/>
              </a:lnSpc>
              <a:spcBef>
                <a:spcPts val="1000"/>
              </a:spcBef>
              <a:spcAft>
                <a:spcPts val="0"/>
              </a:spcAft>
              <a:buSzPct val="80000"/>
              <a:buChar char="►"/>
            </a:pPr>
            <a:r>
              <a:rPr lang="es-ES" sz="2800">
                <a:solidFill>
                  <a:schemeClr val="dk1"/>
                </a:solidFill>
              </a:rPr>
              <a:t>Ertheo. (2001). La importancia de una buena alimentación.</a:t>
            </a:r>
            <a:endParaRPr/>
          </a:p>
          <a:p>
            <a:pPr marL="342900" lvl="0" indent="-342900" algn="l" rtl="0">
              <a:lnSpc>
                <a:spcPct val="100000"/>
              </a:lnSpc>
              <a:spcBef>
                <a:spcPts val="1000"/>
              </a:spcBef>
              <a:spcAft>
                <a:spcPts val="0"/>
              </a:spcAft>
              <a:buSzPct val="80000"/>
              <a:buChar char="►"/>
            </a:pPr>
            <a:r>
              <a:rPr lang="es-ES" sz="2800">
                <a:solidFill>
                  <a:schemeClr val="dk1"/>
                </a:solidFill>
              </a:rPr>
              <a:t>Ertheo. (2019). </a:t>
            </a:r>
            <a:r>
              <a:rPr lang="es-ES" sz="2800" i="1">
                <a:solidFill>
                  <a:schemeClr val="dk1"/>
                </a:solidFill>
              </a:rPr>
              <a:t>Bestside</a:t>
            </a:r>
            <a:r>
              <a:rPr lang="es-ES" sz="2800">
                <a:solidFill>
                  <a:schemeClr val="dk1"/>
                </a:solidFill>
              </a:rPr>
              <a:t>. Obtenido de Nutrición deportiva para niños deportistas | Ertheo Education &amp; Sports: https://www.ertheo.com/blog/nutricion-deportiva-para-ninos/</a:t>
            </a:r>
            <a:endParaRPr/>
          </a:p>
          <a:p>
            <a:pPr marL="342900" lvl="0" indent="-342900" algn="l" rtl="0">
              <a:lnSpc>
                <a:spcPct val="100000"/>
              </a:lnSpc>
              <a:spcBef>
                <a:spcPts val="1000"/>
              </a:spcBef>
              <a:spcAft>
                <a:spcPts val="0"/>
              </a:spcAft>
              <a:buSzPct val="80000"/>
              <a:buChar char="►"/>
            </a:pPr>
            <a:r>
              <a:rPr lang="es-ES" sz="2800">
                <a:solidFill>
                  <a:schemeClr val="dk1"/>
                </a:solidFill>
              </a:rPr>
              <a:t>FAO. (2006). </a:t>
            </a:r>
            <a:r>
              <a:rPr lang="es-ES" sz="2800" i="1">
                <a:solidFill>
                  <a:schemeClr val="dk1"/>
                </a:solidFill>
              </a:rPr>
              <a:t>OMS.</a:t>
            </a:r>
            <a:r>
              <a:rPr lang="es-ES" sz="2800">
                <a:solidFill>
                  <a:schemeClr val="dk1"/>
                </a:solidFill>
              </a:rPr>
              <a:t> </a:t>
            </a:r>
            <a:endParaRPr/>
          </a:p>
          <a:p>
            <a:pPr marL="342900" lvl="0" indent="-342900" algn="l" rtl="0">
              <a:lnSpc>
                <a:spcPct val="100000"/>
              </a:lnSpc>
              <a:spcBef>
                <a:spcPts val="1000"/>
              </a:spcBef>
              <a:spcAft>
                <a:spcPts val="0"/>
              </a:spcAft>
              <a:buSzPct val="80000"/>
              <a:buChar char="►"/>
            </a:pPr>
            <a:r>
              <a:rPr lang="es-ES" sz="2800">
                <a:solidFill>
                  <a:schemeClr val="dk1"/>
                </a:solidFill>
              </a:rPr>
              <a:t>Fatir. (2007). </a:t>
            </a:r>
            <a:r>
              <a:rPr lang="es-ES" sz="2800" i="1">
                <a:solidFill>
                  <a:schemeClr val="dk1"/>
                </a:solidFill>
              </a:rPr>
              <a:t>Futbol Club</a:t>
            </a:r>
            <a:r>
              <a:rPr lang="es-ES" sz="2800">
                <a:solidFill>
                  <a:schemeClr val="dk1"/>
                </a:solidFill>
              </a:rPr>
              <a:t>. Obtenido de Tecnicas ofensivas: https://www.granfutbol.com/tactica-ofensiva-durante</a:t>
            </a:r>
            <a:endParaRPr/>
          </a:p>
          <a:p>
            <a:pPr marL="342900" lvl="0" indent="-342900" algn="l" rtl="0">
              <a:lnSpc>
                <a:spcPct val="100000"/>
              </a:lnSpc>
              <a:spcBef>
                <a:spcPts val="1000"/>
              </a:spcBef>
              <a:spcAft>
                <a:spcPts val="0"/>
              </a:spcAft>
              <a:buSzPct val="80000"/>
              <a:buChar char="►"/>
            </a:pPr>
            <a:r>
              <a:rPr lang="es-ES" sz="2800">
                <a:solidFill>
                  <a:schemeClr val="dk1"/>
                </a:solidFill>
              </a:rPr>
              <a:t>Ferreira, J. (2019). </a:t>
            </a:r>
            <a:r>
              <a:rPr lang="es-ES" sz="2800" i="1">
                <a:solidFill>
                  <a:schemeClr val="dk1"/>
                </a:solidFill>
              </a:rPr>
              <a:t>Tratado General de Fútbol.</a:t>
            </a:r>
            <a:r>
              <a:rPr lang="es-ES" sz="2800">
                <a:solidFill>
                  <a:schemeClr val="dk1"/>
                </a:solidFill>
              </a:rPr>
              <a:t> Paidotrivo. Obtenido de Guía práctica: http://www.paidotribo.com/pdfs/1001/1001.i.pdf</a:t>
            </a:r>
            <a:endParaRPr/>
          </a:p>
          <a:p>
            <a:pPr marL="342900" lvl="0" indent="-342900" algn="l" rtl="0">
              <a:lnSpc>
                <a:spcPct val="100000"/>
              </a:lnSpc>
              <a:spcBef>
                <a:spcPts val="1000"/>
              </a:spcBef>
              <a:spcAft>
                <a:spcPts val="0"/>
              </a:spcAft>
              <a:buSzPct val="80000"/>
              <a:buChar char="►"/>
            </a:pPr>
            <a:r>
              <a:rPr lang="es-ES" sz="2800">
                <a:solidFill>
                  <a:schemeClr val="dk1"/>
                </a:solidFill>
              </a:rPr>
              <a:t>FIFA. (2007). </a:t>
            </a:r>
            <a:r>
              <a:rPr lang="es-ES" sz="2800" i="1">
                <a:solidFill>
                  <a:schemeClr val="dk1"/>
                </a:solidFill>
              </a:rPr>
              <a:t>FIFA.</a:t>
            </a:r>
            <a:r>
              <a:rPr lang="es-ES" sz="2800">
                <a:solidFill>
                  <a:schemeClr val="dk1"/>
                </a:solidFill>
              </a:rPr>
              <a:t> Obtenido de Nutrición para el fútbol: https://es.fifa.com/who-we-are/news/nutricion-para-futbol-528513</a:t>
            </a:r>
            <a:endParaRPr/>
          </a:p>
          <a:p>
            <a:pPr marL="342900" lvl="0" indent="-342900" algn="l" rtl="0">
              <a:lnSpc>
                <a:spcPct val="100000"/>
              </a:lnSpc>
              <a:spcBef>
                <a:spcPts val="1000"/>
              </a:spcBef>
              <a:spcAft>
                <a:spcPts val="0"/>
              </a:spcAft>
              <a:buSzPct val="80000"/>
              <a:buChar char="►"/>
            </a:pPr>
            <a:r>
              <a:rPr lang="es-ES" sz="2800">
                <a:solidFill>
                  <a:schemeClr val="dk1"/>
                </a:solidFill>
              </a:rPr>
              <a:t>FIFA. (2019). FIFA. </a:t>
            </a:r>
            <a:r>
              <a:rPr lang="es-ES" sz="2800" i="1">
                <a:solidFill>
                  <a:schemeClr val="dk1"/>
                </a:solidFill>
              </a:rPr>
              <a:t>FIFA</a:t>
            </a:r>
            <a:r>
              <a:rPr lang="es-ES" sz="2800">
                <a:solidFill>
                  <a:schemeClr val="dk1"/>
                </a:solidFill>
              </a:rPr>
              <a:t>, 40. Obtenido de https://resources.fifa.com/image/upload/youth-football-training-manual</a:t>
            </a:r>
            <a:endParaRPr/>
          </a:p>
          <a:p>
            <a:pPr marL="342900" lvl="0" indent="-342900" algn="l" rtl="0">
              <a:lnSpc>
                <a:spcPct val="100000"/>
              </a:lnSpc>
              <a:spcBef>
                <a:spcPts val="1000"/>
              </a:spcBef>
              <a:spcAft>
                <a:spcPts val="0"/>
              </a:spcAft>
              <a:buSzPct val="80000"/>
              <a:buChar char="►"/>
            </a:pPr>
            <a:r>
              <a:rPr lang="es-ES" sz="2800">
                <a:solidFill>
                  <a:schemeClr val="dk1"/>
                </a:solidFill>
              </a:rPr>
              <a:t>Franzi, G. (2014). </a:t>
            </a:r>
            <a:r>
              <a:rPr lang="es-ES" sz="2800" i="1">
                <a:solidFill>
                  <a:schemeClr val="dk1"/>
                </a:solidFill>
              </a:rPr>
              <a:t>Fundación española de la Nutrición.</a:t>
            </a:r>
            <a:r>
              <a:rPr lang="es-ES" sz="2800">
                <a:solidFill>
                  <a:schemeClr val="dk1"/>
                </a:solidFill>
              </a:rPr>
              <a:t> Obtenido de Hábitos alimentarios: https://www.fen.org.es/blog/habitos-alimentarios.</a:t>
            </a:r>
            <a:endParaRPr/>
          </a:p>
          <a:p>
            <a:pPr marL="342900" lvl="0" indent="-342900" algn="l" rtl="0">
              <a:lnSpc>
                <a:spcPct val="100000"/>
              </a:lnSpc>
              <a:spcBef>
                <a:spcPts val="1000"/>
              </a:spcBef>
              <a:spcAft>
                <a:spcPts val="0"/>
              </a:spcAft>
              <a:buSzPct val="80000"/>
              <a:buChar char="►"/>
            </a:pPr>
            <a:r>
              <a:rPr lang="es-ES" sz="2800">
                <a:solidFill>
                  <a:schemeClr val="dk1"/>
                </a:solidFill>
              </a:rPr>
              <a:t>Gali. (2015). </a:t>
            </a:r>
            <a:r>
              <a:rPr lang="es-ES" sz="2800" i="1">
                <a:solidFill>
                  <a:schemeClr val="dk1"/>
                </a:solidFill>
              </a:rPr>
              <a:t>Red Integral de la Salud.</a:t>
            </a:r>
            <a:r>
              <a:rPr lang="es-ES" sz="2800">
                <a:solidFill>
                  <a:schemeClr val="dk1"/>
                </a:solidFill>
              </a:rPr>
              <a:t> Obtenido de Blog de Salud: https://www.grupogamma.com/nutrientes-que-son-donde-estan-para-que-sirven/</a:t>
            </a:r>
            <a:endParaRPr/>
          </a:p>
          <a:p>
            <a:pPr marL="342900" lvl="0" indent="-342900" algn="l" rtl="0">
              <a:lnSpc>
                <a:spcPct val="100000"/>
              </a:lnSpc>
              <a:spcBef>
                <a:spcPts val="1000"/>
              </a:spcBef>
              <a:spcAft>
                <a:spcPts val="0"/>
              </a:spcAft>
              <a:buSzPct val="80000"/>
              <a:buChar char="►"/>
            </a:pPr>
            <a:r>
              <a:rPr lang="es-ES" sz="2800">
                <a:solidFill>
                  <a:schemeClr val="dk1"/>
                </a:solidFill>
              </a:rPr>
              <a:t>Gil Antuñano, N. P., Zenarruzabeitia, Z. M., &amp; Ribas Camacho, A. M. (Marzo de 2009). Alimentación, Nutrición e Hidratación en el Deporte. 21. Obtenido de </a:t>
            </a:r>
            <a:r>
              <a:rPr lang="es-ES" sz="2800" u="sng">
                <a:solidFill>
                  <a:schemeClr val="hlink"/>
                </a:solidFill>
                <a:hlinkClick r:id="rId3"/>
              </a:rPr>
              <a:t>http://www.iesmanilva.es/attachments/article/693/guia-alimentacion-deporte.pdf</a:t>
            </a:r>
            <a:endParaRPr sz="2800">
              <a:solidFill>
                <a:schemeClr val="dk1"/>
              </a:solidFill>
            </a:endParaRPr>
          </a:p>
          <a:p>
            <a:pPr marL="342900" lvl="0" indent="-342900" algn="l" rtl="0">
              <a:lnSpc>
                <a:spcPct val="100000"/>
              </a:lnSpc>
              <a:spcBef>
                <a:spcPts val="1000"/>
              </a:spcBef>
              <a:spcAft>
                <a:spcPts val="0"/>
              </a:spcAft>
              <a:buSzPct val="80000"/>
              <a:buChar char="►"/>
            </a:pPr>
            <a:r>
              <a:rPr lang="es-ES" sz="2800">
                <a:solidFill>
                  <a:schemeClr val="dk1"/>
                </a:solidFill>
              </a:rPr>
              <a:t>Travis, T., Erdman, K. A., M, L., Burke, &amp; MacKillop, M. (2016). Nutrición y Rendimiento Deportivo.</a:t>
            </a:r>
            <a:endParaRPr/>
          </a:p>
          <a:p>
            <a:pPr marL="342900" lvl="0" indent="-342900" algn="l" rtl="0">
              <a:lnSpc>
                <a:spcPct val="100000"/>
              </a:lnSpc>
              <a:spcBef>
                <a:spcPts val="1000"/>
              </a:spcBef>
              <a:spcAft>
                <a:spcPts val="0"/>
              </a:spcAft>
              <a:buSzPct val="80000"/>
              <a:buChar char="►"/>
            </a:pPr>
            <a:r>
              <a:rPr lang="es-ES" sz="2800">
                <a:solidFill>
                  <a:schemeClr val="dk1"/>
                </a:solidFill>
              </a:rPr>
              <a:t>UNICEF. (2015). </a:t>
            </a:r>
            <a:r>
              <a:rPr lang="es-ES" sz="2800" i="1">
                <a:solidFill>
                  <a:schemeClr val="dk1"/>
                </a:solidFill>
              </a:rPr>
              <a:t>Fondo de las Naciones Unidas para la Infancia</a:t>
            </a:r>
            <a:r>
              <a:rPr lang="es-ES" sz="2800">
                <a:solidFill>
                  <a:schemeClr val="dk1"/>
                </a:solidFill>
              </a:rPr>
              <a:t>. Obtenido de https://www.unicef.org/spanish/nutrition/index_faces-of-malnutrition.html</a:t>
            </a:r>
            <a:endParaRPr/>
          </a:p>
          <a:p>
            <a:pPr marL="342900" lvl="0" indent="-342900" algn="l" rtl="0">
              <a:lnSpc>
                <a:spcPct val="100000"/>
              </a:lnSpc>
              <a:spcBef>
                <a:spcPts val="1000"/>
              </a:spcBef>
              <a:spcAft>
                <a:spcPts val="0"/>
              </a:spcAft>
              <a:buSzPct val="80000"/>
              <a:buChar char="►"/>
            </a:pPr>
            <a:r>
              <a:rPr lang="es-ES" sz="2800">
                <a:solidFill>
                  <a:schemeClr val="dk1"/>
                </a:solidFill>
              </a:rPr>
              <a:t>Valle, F. (2018). La importancia de una buena alimentación. </a:t>
            </a:r>
            <a:r>
              <a:rPr lang="es-ES" sz="2800" i="1">
                <a:solidFill>
                  <a:schemeClr val="dk1"/>
                </a:solidFill>
              </a:rPr>
              <a:t>Redalyc</a:t>
            </a:r>
            <a:r>
              <a:rPr lang="es-ES" sz="2800">
                <a:solidFill>
                  <a:schemeClr val="dk1"/>
                </a:solidFill>
              </a:rPr>
              <a:t>.</a:t>
            </a:r>
            <a:endParaRPr/>
          </a:p>
          <a:p>
            <a:pPr marL="342900" lvl="0" indent="-342900" algn="l" rtl="0">
              <a:lnSpc>
                <a:spcPct val="100000"/>
              </a:lnSpc>
              <a:spcBef>
                <a:spcPts val="1000"/>
              </a:spcBef>
              <a:spcAft>
                <a:spcPts val="0"/>
              </a:spcAft>
              <a:buSzPct val="80000"/>
              <a:buChar char="►"/>
            </a:pPr>
            <a:r>
              <a:rPr lang="es-ES" sz="2800">
                <a:solidFill>
                  <a:schemeClr val="dk1"/>
                </a:solidFill>
              </a:rPr>
              <a:t>Vidal. (2018). </a:t>
            </a:r>
            <a:r>
              <a:rPr lang="es-ES" sz="2800" i="1">
                <a:solidFill>
                  <a:schemeClr val="dk1"/>
                </a:solidFill>
              </a:rPr>
              <a:t>Deporte y Vida</a:t>
            </a:r>
            <a:r>
              <a:rPr lang="es-ES" sz="2800">
                <a:solidFill>
                  <a:schemeClr val="dk1"/>
                </a:solidFill>
              </a:rPr>
              <a:t>. Obtenido de Deporte y Vida: https://as.com/deporteyvida/2017/04/12/portada/1491948025_268200.html</a:t>
            </a:r>
            <a:endParaRPr/>
          </a:p>
          <a:p>
            <a:pPr marL="342900" lvl="0" indent="-306324" algn="l" rtl="0">
              <a:lnSpc>
                <a:spcPct val="100000"/>
              </a:lnSpc>
              <a:spcBef>
                <a:spcPts val="1000"/>
              </a:spcBef>
              <a:spcAft>
                <a:spcPts val="0"/>
              </a:spcAft>
              <a:buSzPct val="79999"/>
              <a:buNone/>
            </a:pPr>
            <a:endParaRPr/>
          </a:p>
          <a:p>
            <a:pPr marL="342900" lvl="0" indent="-306324" algn="l" rtl="0">
              <a:lnSpc>
                <a:spcPct val="100000"/>
              </a:lnSpc>
              <a:spcBef>
                <a:spcPts val="1000"/>
              </a:spcBef>
              <a:spcAft>
                <a:spcPts val="0"/>
              </a:spcAft>
              <a:buSzPct val="79999"/>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5"/>
          <p:cNvSpPr txBox="1"/>
          <p:nvPr/>
        </p:nvSpPr>
        <p:spPr>
          <a:xfrm>
            <a:off x="476265" y="560850"/>
            <a:ext cx="10604100" cy="520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600"/>
              <a:buFont typeface="Arial"/>
              <a:buNone/>
            </a:pPr>
            <a:r>
              <a:rPr lang="es-ES" sz="16600">
                <a:solidFill>
                  <a:schemeClr val="dk1"/>
                </a:solidFill>
              </a:rPr>
              <a:t>¡MUCHAS GRACIAS!</a:t>
            </a:r>
            <a:endParaRPr sz="16600" b="0" i="0" u="none" strike="noStrike" cap="none">
              <a:solidFill>
                <a:schemeClr val="dk1"/>
              </a:solidFill>
              <a:latin typeface="Arial"/>
              <a:ea typeface="Arial"/>
              <a:cs typeface="Arial"/>
              <a:sym typeface="Arial"/>
            </a:endParaRPr>
          </a:p>
        </p:txBody>
      </p:sp>
      <p:pic>
        <p:nvPicPr>
          <p:cNvPr id="510" name="Google Shape;510;p45" descr="Resultado de imagen para logo fuerzas armadas espe posgrados sin fondo"/>
          <p:cNvPicPr preferRelativeResize="0"/>
          <p:nvPr/>
        </p:nvPicPr>
        <p:blipFill rotWithShape="1">
          <a:blip r:embed="rId3">
            <a:alphaModFix/>
          </a:blip>
          <a:srcRect l="16423" t="58560" r="33755" b="12010"/>
          <a:stretch/>
        </p:blipFill>
        <p:spPr>
          <a:xfrm>
            <a:off x="2191263" y="5926231"/>
            <a:ext cx="3888259" cy="403654"/>
          </a:xfrm>
          <a:prstGeom prst="rect">
            <a:avLst/>
          </a:prstGeom>
          <a:noFill/>
          <a:ln>
            <a:noFill/>
          </a:ln>
        </p:spPr>
      </p:pic>
      <p:pic>
        <p:nvPicPr>
          <p:cNvPr id="511" name="Google Shape;511;p45" descr="Resultado de imagen para logo fuerzas armadas espe posgrados sin fondo"/>
          <p:cNvPicPr preferRelativeResize="0"/>
          <p:nvPr/>
        </p:nvPicPr>
        <p:blipFill rotWithShape="1">
          <a:blip r:embed="rId3">
            <a:alphaModFix/>
          </a:blip>
          <a:srcRect r="83049"/>
          <a:stretch/>
        </p:blipFill>
        <p:spPr>
          <a:xfrm>
            <a:off x="1461448" y="5500927"/>
            <a:ext cx="820432" cy="8506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1418257"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b="1"/>
              <a:t>Problema</a:t>
            </a:r>
            <a:endParaRPr b="1"/>
          </a:p>
        </p:txBody>
      </p:sp>
      <p:grpSp>
        <p:nvGrpSpPr>
          <p:cNvPr id="162" name="Google Shape;162;p20"/>
          <p:cNvGrpSpPr/>
          <p:nvPr/>
        </p:nvGrpSpPr>
        <p:grpSpPr>
          <a:xfrm>
            <a:off x="1418247" y="1930408"/>
            <a:ext cx="10171131" cy="3823267"/>
            <a:chOff x="15" y="47983"/>
            <a:chExt cx="10171131" cy="3823267"/>
          </a:xfrm>
        </p:grpSpPr>
        <p:sp>
          <p:nvSpPr>
            <p:cNvPr id="163" name="Google Shape;163;p20"/>
            <p:cNvSpPr/>
            <p:nvPr/>
          </p:nvSpPr>
          <p:spPr>
            <a:xfrm>
              <a:off x="2777443" y="1602350"/>
              <a:ext cx="2232600" cy="2268900"/>
            </a:xfrm>
            <a:prstGeom prst="ellipse">
              <a:avLst/>
            </a:prstGeom>
            <a:gradFill>
              <a:gsLst>
                <a:gs pos="0">
                  <a:schemeClr val="lt1"/>
                </a:gs>
                <a:gs pos="78000">
                  <a:srgbClr val="E8E8E8"/>
                </a:gs>
                <a:gs pos="100000">
                  <a:srgbClr val="E8E8E8"/>
                </a:gs>
              </a:gsLst>
              <a:lin ang="5400012" scaled="0"/>
            </a:gradFill>
            <a:ln w="12700" cap="rnd" cmpd="sng">
              <a:solidFill>
                <a:srgbClr val="81AF1F"/>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0"/>
            <p:cNvSpPr/>
            <p:nvPr/>
          </p:nvSpPr>
          <p:spPr>
            <a:xfrm>
              <a:off x="5175019" y="163776"/>
              <a:ext cx="646200" cy="645600"/>
            </a:xfrm>
            <a:prstGeom prst="donut">
              <a:avLst>
                <a:gd name="adj" fmla="val 7460"/>
              </a:avLst>
            </a:prstGeom>
            <a:gradFill>
              <a:gsLst>
                <a:gs pos="0">
                  <a:schemeClr val="lt1"/>
                </a:gs>
                <a:gs pos="78000">
                  <a:srgbClr val="E8E8E8"/>
                </a:gs>
                <a:gs pos="100000">
                  <a:srgbClr val="E8E8E8"/>
                </a:gs>
              </a:gsLst>
              <a:lin ang="5400012" scaled="0"/>
            </a:gradFill>
            <a:ln w="12700" cap="rnd" cmpd="sng">
              <a:solidFill>
                <a:srgbClr val="81AF1F"/>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0"/>
            <p:cNvSpPr/>
            <p:nvPr/>
          </p:nvSpPr>
          <p:spPr>
            <a:xfrm>
              <a:off x="5111089" y="2013429"/>
              <a:ext cx="1138800" cy="1138500"/>
            </a:xfrm>
            <a:prstGeom prst="ellipse">
              <a:avLst/>
            </a:prstGeom>
            <a:gradFill>
              <a:gsLst>
                <a:gs pos="0">
                  <a:schemeClr val="lt1"/>
                </a:gs>
                <a:gs pos="78000">
                  <a:srgbClr val="E8E8E8"/>
                </a:gs>
                <a:gs pos="100000">
                  <a:srgbClr val="E8E8E8"/>
                </a:gs>
              </a:gsLst>
              <a:lin ang="5400012" scaled="0"/>
            </a:gradFill>
            <a:ln w="12700" cap="rnd" cmpd="sng">
              <a:solidFill>
                <a:srgbClr val="81AF1F"/>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0"/>
            <p:cNvSpPr/>
            <p:nvPr/>
          </p:nvSpPr>
          <p:spPr>
            <a:xfrm>
              <a:off x="5886248" y="47983"/>
              <a:ext cx="477900" cy="478200"/>
            </a:xfrm>
            <a:prstGeom prst="donut">
              <a:avLst>
                <a:gd name="adj" fmla="val 7460"/>
              </a:avLst>
            </a:prstGeom>
            <a:gradFill>
              <a:gsLst>
                <a:gs pos="0">
                  <a:schemeClr val="lt1"/>
                </a:gs>
                <a:gs pos="78000">
                  <a:srgbClr val="E8E8E8"/>
                </a:gs>
                <a:gs pos="100000">
                  <a:srgbClr val="E8E8E8"/>
                </a:gs>
              </a:gsLst>
              <a:lin ang="5400012" scaled="0"/>
            </a:gradFill>
            <a:ln w="12700" cap="rnd" cmpd="sng">
              <a:solidFill>
                <a:srgbClr val="81AF1F"/>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0"/>
            <p:cNvSpPr/>
            <p:nvPr/>
          </p:nvSpPr>
          <p:spPr>
            <a:xfrm>
              <a:off x="6365156" y="3156727"/>
              <a:ext cx="359100" cy="358500"/>
            </a:xfrm>
            <a:prstGeom prst="donut">
              <a:avLst>
                <a:gd name="adj" fmla="val 7460"/>
              </a:avLst>
            </a:prstGeom>
            <a:gradFill>
              <a:gsLst>
                <a:gs pos="0">
                  <a:schemeClr val="lt1"/>
                </a:gs>
                <a:gs pos="78000">
                  <a:srgbClr val="E8E8E8"/>
                </a:gs>
                <a:gs pos="100000">
                  <a:srgbClr val="E8E8E8"/>
                </a:gs>
              </a:gsLst>
              <a:lin ang="5400012" scaled="0"/>
            </a:gradFill>
            <a:ln w="12700" cap="rnd" cmpd="sng">
              <a:solidFill>
                <a:srgbClr val="81AF1F"/>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0"/>
            <p:cNvSpPr/>
            <p:nvPr/>
          </p:nvSpPr>
          <p:spPr>
            <a:xfrm>
              <a:off x="5875808" y="573739"/>
              <a:ext cx="1305900" cy="1305900"/>
            </a:xfrm>
            <a:prstGeom prst="ellipse">
              <a:avLst/>
            </a:prstGeom>
            <a:blipFill rotWithShape="1">
              <a:blip r:embed="rId3">
                <a:alphaModFix/>
              </a:blip>
              <a:stretch>
                <a:fillRect/>
              </a:stretch>
            </a:blip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0"/>
            <p:cNvSpPr/>
            <p:nvPr/>
          </p:nvSpPr>
          <p:spPr>
            <a:xfrm>
              <a:off x="15" y="140946"/>
              <a:ext cx="4209000" cy="129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0"/>
            <p:cNvSpPr txBox="1"/>
            <p:nvPr/>
          </p:nvSpPr>
          <p:spPr>
            <a:xfrm>
              <a:off x="18" y="140950"/>
              <a:ext cx="5111100" cy="1296000"/>
            </a:xfrm>
            <a:prstGeom prst="rect">
              <a:avLst/>
            </a:prstGeom>
            <a:noFill/>
            <a:ln>
              <a:noFill/>
            </a:ln>
          </p:spPr>
          <p:txBody>
            <a:bodyPr spcFirstLastPara="1" wrap="square" lIns="22850" tIns="22850" rIns="22850" bIns="2275" anchor="b" anchorCtr="0">
              <a:noAutofit/>
            </a:bodyPr>
            <a:lstStyle/>
            <a:p>
              <a:pPr marL="0" marR="0" lvl="0" indent="0" algn="just" rtl="0">
                <a:lnSpc>
                  <a:spcPct val="200000"/>
                </a:lnSpc>
                <a:spcBef>
                  <a:spcPts val="0"/>
                </a:spcBef>
                <a:spcAft>
                  <a:spcPts val="0"/>
                </a:spcAft>
                <a:buClr>
                  <a:schemeClr val="dk1"/>
                </a:buClr>
                <a:buSzPts val="1100"/>
                <a:buFont typeface="Arial"/>
                <a:buNone/>
              </a:pPr>
              <a:r>
                <a:rPr lang="es-ES" sz="1600" b="0" i="0" u="none" strike="noStrike" cap="none">
                  <a:solidFill>
                    <a:schemeClr val="dk1"/>
                  </a:solidFill>
                  <a:latin typeface="Arial"/>
                  <a:ea typeface="Arial"/>
                  <a:cs typeface="Arial"/>
                  <a:sym typeface="Arial"/>
                </a:rPr>
                <a:t>¿Cómo se desarrolla un programa de la defensa personal y su incidencia en el rendimiento físico en jóvenes de 14 años en la Escuela Fiscal Mixta “Carlos Aguilar" (CECA), Año lectivo 2020-2021?</a:t>
              </a:r>
              <a:endParaRPr sz="2200" b="0" i="0" u="none" strike="noStrike" cap="none">
                <a:solidFill>
                  <a:schemeClr val="dk1"/>
                </a:solidFill>
                <a:latin typeface="Trebuchet MS"/>
                <a:ea typeface="Trebuchet MS"/>
                <a:cs typeface="Trebuchet MS"/>
                <a:sym typeface="Trebuchet MS"/>
              </a:endParaRPr>
            </a:p>
          </p:txBody>
        </p:sp>
        <p:sp>
          <p:nvSpPr>
            <p:cNvPr id="171" name="Google Shape;171;p20"/>
            <p:cNvSpPr/>
            <p:nvPr/>
          </p:nvSpPr>
          <p:spPr>
            <a:xfrm>
              <a:off x="6484202" y="2080682"/>
              <a:ext cx="3228900" cy="100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0"/>
            <p:cNvSpPr txBox="1"/>
            <p:nvPr/>
          </p:nvSpPr>
          <p:spPr>
            <a:xfrm>
              <a:off x="6484202" y="2080682"/>
              <a:ext cx="3228900" cy="1004400"/>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6300"/>
                <a:buFont typeface="Arial"/>
                <a:buNone/>
              </a:pPr>
              <a:endParaRPr sz="6300" b="0" i="0" u="none" strike="noStrike" cap="none">
                <a:solidFill>
                  <a:schemeClr val="dk1"/>
                </a:solidFill>
                <a:latin typeface="Trebuchet MS"/>
                <a:ea typeface="Trebuchet MS"/>
                <a:cs typeface="Trebuchet MS"/>
                <a:sym typeface="Trebuchet MS"/>
              </a:endParaRPr>
            </a:p>
          </p:txBody>
        </p:sp>
        <p:sp>
          <p:nvSpPr>
            <p:cNvPr id="173" name="Google Shape;173;p20"/>
            <p:cNvSpPr/>
            <p:nvPr/>
          </p:nvSpPr>
          <p:spPr>
            <a:xfrm>
              <a:off x="6058746" y="394980"/>
              <a:ext cx="4112400" cy="148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0"/>
            <p:cNvSpPr txBox="1"/>
            <p:nvPr/>
          </p:nvSpPr>
          <p:spPr>
            <a:xfrm>
              <a:off x="6058746" y="394980"/>
              <a:ext cx="4112400" cy="1482900"/>
            </a:xfrm>
            <a:prstGeom prst="rect">
              <a:avLst/>
            </a:prstGeom>
            <a:noFill/>
            <a:ln>
              <a:noFill/>
            </a:ln>
          </p:spPr>
          <p:txBody>
            <a:bodyPr spcFirstLastPara="1" wrap="square" lIns="82550" tIns="82550" rIns="82550" bIns="82550" anchor="ctr" anchorCtr="0">
              <a:noAutofit/>
            </a:bodyPr>
            <a:lstStyle/>
            <a:p>
              <a:pPr marL="0" marR="0" lvl="0" indent="0" algn="l" rtl="0">
                <a:lnSpc>
                  <a:spcPct val="90000"/>
                </a:lnSpc>
                <a:spcBef>
                  <a:spcPts val="0"/>
                </a:spcBef>
                <a:spcAft>
                  <a:spcPts val="0"/>
                </a:spcAft>
                <a:buClr>
                  <a:srgbClr val="000000"/>
                </a:buClr>
                <a:buSzPts val="6500"/>
                <a:buFont typeface="Arial"/>
                <a:buNone/>
              </a:pPr>
              <a:endParaRPr sz="6500" b="0" i="0" u="none" strike="noStrike" cap="none">
                <a:solidFill>
                  <a:schemeClr val="dk1"/>
                </a:solidFill>
                <a:latin typeface="Trebuchet MS"/>
                <a:ea typeface="Trebuchet MS"/>
                <a:cs typeface="Trebuchet MS"/>
                <a:sym typeface="Trebuchet MS"/>
              </a:endParaRPr>
            </a:p>
          </p:txBody>
        </p:sp>
        <p:sp>
          <p:nvSpPr>
            <p:cNvPr id="175" name="Google Shape;175;p20"/>
            <p:cNvSpPr/>
            <p:nvPr/>
          </p:nvSpPr>
          <p:spPr>
            <a:xfrm>
              <a:off x="5675739" y="488426"/>
              <a:ext cx="1459500" cy="1459800"/>
            </a:xfrm>
            <a:prstGeom prst="ellipse">
              <a:avLst/>
            </a:prstGeom>
            <a:gradFill>
              <a:gsLst>
                <a:gs pos="0">
                  <a:schemeClr val="lt1"/>
                </a:gs>
                <a:gs pos="78000">
                  <a:srgbClr val="E8E8E8"/>
                </a:gs>
                <a:gs pos="100000">
                  <a:srgbClr val="E8E8E8"/>
                </a:gs>
              </a:gsLst>
              <a:lin ang="5400012" scaled="0"/>
            </a:gradFill>
            <a:ln w="12700" cap="rnd" cmpd="sng">
              <a:solidFill>
                <a:srgbClr val="81AF1F"/>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6" name="Google Shape;176;p20"/>
          <p:cNvPicPr preferRelativeResize="0"/>
          <p:nvPr/>
        </p:nvPicPr>
        <p:blipFill>
          <a:blip r:embed="rId4">
            <a:alphaModFix/>
          </a:blip>
          <a:stretch>
            <a:fillRect/>
          </a:stretch>
        </p:blipFill>
        <p:spPr>
          <a:xfrm>
            <a:off x="4412850" y="4058775"/>
            <a:ext cx="1772675" cy="1243000"/>
          </a:xfrm>
          <a:prstGeom prst="rect">
            <a:avLst/>
          </a:prstGeom>
          <a:noFill/>
          <a:ln w="12700" cap="rnd" cmpd="sng">
            <a:solidFill>
              <a:srgbClr val="81AF1F"/>
            </a:solidFill>
            <a:prstDash val="solid"/>
            <a:round/>
            <a:headEnd type="none" w="sm" len="sm"/>
            <a:tailEnd type="none" w="sm" len="sm"/>
          </a:ln>
          <a:effectLst>
            <a:outerShdw blurRad="38100" dist="25400" dir="5400000" rotWithShape="0">
              <a:srgbClr val="000000">
                <a:alpha val="34510"/>
              </a:srgbClr>
            </a:outerShdw>
          </a:effectLst>
        </p:spPr>
      </p:pic>
      <p:pic>
        <p:nvPicPr>
          <p:cNvPr id="177" name="Google Shape;177;p20"/>
          <p:cNvPicPr preferRelativeResize="0"/>
          <p:nvPr/>
        </p:nvPicPr>
        <p:blipFill>
          <a:blip r:embed="rId5">
            <a:alphaModFix/>
          </a:blip>
          <a:stretch>
            <a:fillRect/>
          </a:stretch>
        </p:blipFill>
        <p:spPr>
          <a:xfrm>
            <a:off x="7286694" y="2749075"/>
            <a:ext cx="1093055" cy="679925"/>
          </a:xfrm>
          <a:prstGeom prst="rect">
            <a:avLst/>
          </a:prstGeom>
          <a:noFill/>
          <a:ln>
            <a:noFill/>
          </a:ln>
        </p:spPr>
      </p:pic>
      <p:pic>
        <p:nvPicPr>
          <p:cNvPr id="178" name="Google Shape;178;p20"/>
          <p:cNvPicPr preferRelativeResize="0"/>
          <p:nvPr/>
        </p:nvPicPr>
        <p:blipFill>
          <a:blip r:embed="rId6">
            <a:alphaModFix/>
          </a:blip>
          <a:stretch>
            <a:fillRect/>
          </a:stretch>
        </p:blipFill>
        <p:spPr>
          <a:xfrm>
            <a:off x="6625225" y="3915526"/>
            <a:ext cx="939850" cy="95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b="1"/>
              <a:t>Objetivo general</a:t>
            </a:r>
            <a:endParaRPr b="1"/>
          </a:p>
        </p:txBody>
      </p:sp>
      <p:grpSp>
        <p:nvGrpSpPr>
          <p:cNvPr id="184" name="Google Shape;184;p21"/>
          <p:cNvGrpSpPr/>
          <p:nvPr/>
        </p:nvGrpSpPr>
        <p:grpSpPr>
          <a:xfrm>
            <a:off x="842282" y="1171300"/>
            <a:ext cx="10546049" cy="5502911"/>
            <a:chOff x="785243" y="0"/>
            <a:chExt cx="9478742" cy="5502911"/>
          </a:xfrm>
        </p:grpSpPr>
        <p:sp>
          <p:nvSpPr>
            <p:cNvPr id="185" name="Google Shape;185;p21"/>
            <p:cNvSpPr/>
            <p:nvPr/>
          </p:nvSpPr>
          <p:spPr>
            <a:xfrm>
              <a:off x="1117764" y="976390"/>
              <a:ext cx="3513900" cy="155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1"/>
            <p:cNvSpPr txBox="1"/>
            <p:nvPr/>
          </p:nvSpPr>
          <p:spPr>
            <a:xfrm>
              <a:off x="1331910" y="823019"/>
              <a:ext cx="5630400" cy="2490300"/>
            </a:xfrm>
            <a:prstGeom prst="rect">
              <a:avLst/>
            </a:prstGeom>
            <a:noFill/>
            <a:ln>
              <a:noFill/>
            </a:ln>
          </p:spPr>
          <p:txBody>
            <a:bodyPr spcFirstLastPara="1" wrap="square" lIns="25400" tIns="25400" rIns="25400" bIns="25400" anchor="ctr" anchorCtr="0">
              <a:noAutofit/>
            </a:bodyPr>
            <a:lstStyle/>
            <a:p>
              <a:pPr marL="0" marR="0" lvl="0" indent="0" algn="just" rtl="0">
                <a:lnSpc>
                  <a:spcPct val="200000"/>
                </a:lnSpc>
                <a:spcBef>
                  <a:spcPts val="1200"/>
                </a:spcBef>
                <a:spcAft>
                  <a:spcPts val="0"/>
                </a:spcAft>
                <a:buClr>
                  <a:srgbClr val="000000"/>
                </a:buClr>
                <a:buSzPts val="1100"/>
                <a:buFont typeface="Arial"/>
                <a:buNone/>
              </a:pPr>
              <a:endParaRPr sz="2000">
                <a:solidFill>
                  <a:srgbClr val="202124"/>
                </a:solidFill>
                <a:highlight>
                  <a:srgbClr val="FFFFFF"/>
                </a:highlight>
                <a:latin typeface="Times New Roman"/>
                <a:ea typeface="Times New Roman"/>
                <a:cs typeface="Times New Roman"/>
                <a:sym typeface="Times New Roman"/>
              </a:endParaRPr>
            </a:p>
            <a:p>
              <a:pPr marL="0" marR="0" lvl="0" indent="0" algn="just" rtl="0">
                <a:lnSpc>
                  <a:spcPct val="200000"/>
                </a:lnSpc>
                <a:spcBef>
                  <a:spcPts val="1200"/>
                </a:spcBef>
                <a:spcAft>
                  <a:spcPts val="0"/>
                </a:spcAft>
                <a:buClr>
                  <a:srgbClr val="000000"/>
                </a:buClr>
                <a:buSzPts val="1100"/>
                <a:buFont typeface="Arial"/>
                <a:buNone/>
              </a:pPr>
              <a:r>
                <a:rPr lang="es-ES" sz="2000" b="0" i="0" u="none" strike="noStrike" cap="none">
                  <a:solidFill>
                    <a:srgbClr val="202124"/>
                  </a:solidFill>
                  <a:highlight>
                    <a:srgbClr val="FFFFFF"/>
                  </a:highlight>
                  <a:latin typeface="Times New Roman"/>
                  <a:ea typeface="Times New Roman"/>
                  <a:cs typeface="Times New Roman"/>
                  <a:sym typeface="Times New Roman"/>
                </a:rPr>
                <a:t>Diseñar un programa de entrenamiento de defensa personal para ser aplicado en los jóvenes de 14 años que incida en el rendimiento fisico con los estudiantes de la Escuela Fiscal Mixta </a:t>
              </a:r>
              <a:r>
                <a:rPr lang="es-ES" sz="2000">
                  <a:solidFill>
                    <a:srgbClr val="202124"/>
                  </a:solidFill>
                  <a:highlight>
                    <a:srgbClr val="FFFFFF"/>
                  </a:highlight>
                  <a:latin typeface="Times New Roman"/>
                  <a:ea typeface="Times New Roman"/>
                  <a:cs typeface="Times New Roman"/>
                  <a:sym typeface="Times New Roman"/>
                </a:rPr>
                <a:t>“</a:t>
              </a:r>
              <a:r>
                <a:rPr lang="es-ES" sz="2000" b="0" i="0" u="none" strike="noStrike" cap="none">
                  <a:solidFill>
                    <a:srgbClr val="202124"/>
                  </a:solidFill>
                  <a:highlight>
                    <a:srgbClr val="FFFFFF"/>
                  </a:highlight>
                  <a:latin typeface="Times New Roman"/>
                  <a:ea typeface="Times New Roman"/>
                  <a:cs typeface="Times New Roman"/>
                  <a:sym typeface="Times New Roman"/>
                </a:rPr>
                <a:t>Carlos Aguilar</a:t>
              </a:r>
              <a:r>
                <a:rPr lang="es-ES" sz="1900" b="0" i="0" u="none" strike="noStrike" cap="none">
                  <a:solidFill>
                    <a:srgbClr val="202124"/>
                  </a:solidFill>
                  <a:highlight>
                    <a:srgbClr val="FFFFFF"/>
                  </a:highlight>
                  <a:latin typeface="Times New Roman"/>
                  <a:ea typeface="Times New Roman"/>
                  <a:cs typeface="Times New Roman"/>
                  <a:sym typeface="Times New Roman"/>
                </a:rPr>
                <a:t> </a:t>
              </a:r>
              <a:r>
                <a:rPr lang="es-ES" sz="1900">
                  <a:solidFill>
                    <a:srgbClr val="202124"/>
                  </a:solidFill>
                  <a:highlight>
                    <a:srgbClr val="FFFFFF"/>
                  </a:highlight>
                  <a:latin typeface="Times New Roman"/>
                  <a:ea typeface="Times New Roman"/>
                  <a:cs typeface="Times New Roman"/>
                  <a:sym typeface="Times New Roman"/>
                </a:rPr>
                <a:t>“</a:t>
              </a:r>
              <a:endParaRPr sz="21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20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p:txBody>
        </p:sp>
        <p:sp>
          <p:nvSpPr>
            <p:cNvPr id="187" name="Google Shape;187;p21"/>
            <p:cNvSpPr/>
            <p:nvPr/>
          </p:nvSpPr>
          <p:spPr>
            <a:xfrm>
              <a:off x="1341105" y="3466811"/>
              <a:ext cx="3297900" cy="203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1"/>
            <p:cNvSpPr txBox="1"/>
            <p:nvPr/>
          </p:nvSpPr>
          <p:spPr>
            <a:xfrm>
              <a:off x="1341105" y="3466811"/>
              <a:ext cx="3297900" cy="203610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rgbClr val="000000"/>
                </a:buClr>
                <a:buSzPts val="6500"/>
                <a:buFont typeface="Arial"/>
                <a:buNone/>
              </a:pPr>
              <a:endParaRPr sz="6500" b="0" i="0" u="none" strike="noStrike" cap="none">
                <a:solidFill>
                  <a:schemeClr val="dk1"/>
                </a:solidFill>
                <a:latin typeface="Trebuchet MS"/>
                <a:ea typeface="Trebuchet MS"/>
                <a:cs typeface="Trebuchet MS"/>
                <a:sym typeface="Trebuchet MS"/>
              </a:endParaRPr>
            </a:p>
          </p:txBody>
        </p:sp>
        <p:sp>
          <p:nvSpPr>
            <p:cNvPr id="189" name="Google Shape;189;p21"/>
            <p:cNvSpPr/>
            <p:nvPr/>
          </p:nvSpPr>
          <p:spPr>
            <a:xfrm>
              <a:off x="7620820" y="3625766"/>
              <a:ext cx="262200" cy="26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1"/>
            <p:cNvSpPr/>
            <p:nvPr/>
          </p:nvSpPr>
          <p:spPr>
            <a:xfrm>
              <a:off x="1857383" y="333763"/>
              <a:ext cx="262200" cy="26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1"/>
            <p:cNvSpPr/>
            <p:nvPr/>
          </p:nvSpPr>
          <p:spPr>
            <a:xfrm>
              <a:off x="4160822" y="124100"/>
              <a:ext cx="262200" cy="26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1"/>
            <p:cNvSpPr/>
            <p:nvPr/>
          </p:nvSpPr>
          <p:spPr>
            <a:xfrm>
              <a:off x="2806361" y="0"/>
              <a:ext cx="262200" cy="26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1"/>
            <p:cNvSpPr/>
            <p:nvPr/>
          </p:nvSpPr>
          <p:spPr>
            <a:xfrm>
              <a:off x="6962188" y="477425"/>
              <a:ext cx="262200" cy="26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1"/>
            <p:cNvSpPr/>
            <p:nvPr/>
          </p:nvSpPr>
          <p:spPr>
            <a:xfrm>
              <a:off x="785243" y="1927571"/>
              <a:ext cx="262200" cy="26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1"/>
            <p:cNvSpPr/>
            <p:nvPr/>
          </p:nvSpPr>
          <p:spPr>
            <a:xfrm>
              <a:off x="5412266" y="2545360"/>
              <a:ext cx="412200" cy="41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1"/>
            <p:cNvSpPr/>
            <p:nvPr/>
          </p:nvSpPr>
          <p:spPr>
            <a:xfrm>
              <a:off x="2338111" y="3756007"/>
              <a:ext cx="262200" cy="26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1"/>
            <p:cNvSpPr/>
            <p:nvPr/>
          </p:nvSpPr>
          <p:spPr>
            <a:xfrm>
              <a:off x="3898612" y="3549857"/>
              <a:ext cx="262200" cy="262200"/>
            </a:xfrm>
            <a:prstGeom prst="ellipse">
              <a:avLst/>
            </a:prstGeom>
            <a:gradFill>
              <a:gsLst>
                <a:gs pos="0">
                  <a:srgbClr val="96C443"/>
                </a:gs>
                <a:gs pos="78000">
                  <a:srgbClr val="83B01F"/>
                </a:gs>
                <a:gs pos="100000">
                  <a:srgbClr val="83B01F"/>
                </a:gs>
              </a:gsLst>
              <a:lin ang="5400012" scaled="0"/>
            </a:gradFill>
            <a:ln>
              <a:noFill/>
            </a:ln>
            <a:effectLst>
              <a:outerShdw blurRad="38100" dist="254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1"/>
            <p:cNvSpPr/>
            <p:nvPr/>
          </p:nvSpPr>
          <p:spPr>
            <a:xfrm>
              <a:off x="6962185" y="3466811"/>
              <a:ext cx="3301800" cy="2036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1"/>
            <p:cNvSpPr txBox="1"/>
            <p:nvPr/>
          </p:nvSpPr>
          <p:spPr>
            <a:xfrm>
              <a:off x="6962185" y="3466811"/>
              <a:ext cx="3301800" cy="203610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rgbClr val="000000"/>
                </a:buClr>
                <a:buSzPts val="6500"/>
                <a:buFont typeface="Arial"/>
                <a:buNone/>
              </a:pPr>
              <a:endParaRPr sz="6500" b="0" i="0" u="none" strike="noStrike" cap="none">
                <a:solidFill>
                  <a:schemeClr val="dk1"/>
                </a:solidFill>
                <a:latin typeface="Trebuchet MS"/>
                <a:ea typeface="Trebuchet MS"/>
                <a:cs typeface="Trebuchet MS"/>
                <a:sym typeface="Trebuchet M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22"/>
          <p:cNvGrpSpPr/>
          <p:nvPr/>
        </p:nvGrpSpPr>
        <p:grpSpPr>
          <a:xfrm>
            <a:off x="1360137" y="1289359"/>
            <a:ext cx="8333167" cy="5191947"/>
            <a:chOff x="1519163" y="3899"/>
            <a:chExt cx="8333167" cy="5191947"/>
          </a:xfrm>
        </p:grpSpPr>
        <p:sp>
          <p:nvSpPr>
            <p:cNvPr id="205" name="Google Shape;205;p22"/>
            <p:cNvSpPr/>
            <p:nvPr/>
          </p:nvSpPr>
          <p:spPr>
            <a:xfrm rot="10800000">
              <a:off x="2145606" y="3899"/>
              <a:ext cx="7562044" cy="963523"/>
            </a:xfrm>
            <a:prstGeom prst="homePlate">
              <a:avLst>
                <a:gd name="adj" fmla="val 50000"/>
              </a:avLst>
            </a:prstGeom>
            <a:solidFill>
              <a:srgbClr val="C42D1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txBox="1"/>
            <p:nvPr/>
          </p:nvSpPr>
          <p:spPr>
            <a:xfrm>
              <a:off x="2386487" y="3899"/>
              <a:ext cx="7321163" cy="963523"/>
            </a:xfrm>
            <a:prstGeom prst="rect">
              <a:avLst/>
            </a:prstGeom>
            <a:noFill/>
            <a:ln>
              <a:noFill/>
            </a:ln>
          </p:spPr>
          <p:txBody>
            <a:bodyPr spcFirstLastPara="1" wrap="square" lIns="424875" tIns="60950" rIns="113775"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s-ES" sz="1600" b="1" i="0" u="none" strike="noStrike" cap="none">
                  <a:solidFill>
                    <a:schemeClr val="dk1"/>
                  </a:solidFill>
                  <a:latin typeface="Arial"/>
                  <a:ea typeface="Arial"/>
                  <a:cs typeface="Arial"/>
                  <a:sym typeface="Arial"/>
                </a:rPr>
                <a:t>Aplicar un programa de defensa personal para jóvenes de 14 años en el ámbito educativo para fomentar la práctica de actividad física disminuir los niveles de sedentarismo.</a:t>
              </a:r>
              <a:endParaRPr sz="1600" b="1" i="0" u="none" strike="noStrike" cap="none">
                <a:solidFill>
                  <a:schemeClr val="dk1"/>
                </a:solidFill>
                <a:latin typeface="Arial"/>
                <a:ea typeface="Arial"/>
                <a:cs typeface="Arial"/>
                <a:sym typeface="Arial"/>
              </a:endParaRPr>
            </a:p>
          </p:txBody>
        </p:sp>
        <p:sp>
          <p:nvSpPr>
            <p:cNvPr id="207" name="Google Shape;207;p22"/>
            <p:cNvSpPr/>
            <p:nvPr/>
          </p:nvSpPr>
          <p:spPr>
            <a:xfrm>
              <a:off x="1663844" y="3899"/>
              <a:ext cx="963523" cy="963523"/>
            </a:xfrm>
            <a:prstGeom prst="ellipse">
              <a:avLst/>
            </a:prstGeom>
            <a:solidFill>
              <a:srgbClr val="E3BCB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10800000">
              <a:off x="2145606" y="1255041"/>
              <a:ext cx="7562044" cy="963523"/>
            </a:xfrm>
            <a:prstGeom prst="homePlate">
              <a:avLst>
                <a:gd name="adj" fmla="val 50000"/>
              </a:avLst>
            </a:prstGeom>
            <a:solidFill>
              <a:srgbClr val="B35C2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txBox="1"/>
            <p:nvPr/>
          </p:nvSpPr>
          <p:spPr>
            <a:xfrm>
              <a:off x="2386487" y="1255041"/>
              <a:ext cx="7321163" cy="963523"/>
            </a:xfrm>
            <a:prstGeom prst="rect">
              <a:avLst/>
            </a:prstGeom>
            <a:noFill/>
            <a:ln>
              <a:noFill/>
            </a:ln>
          </p:spPr>
          <p:txBody>
            <a:bodyPr spcFirstLastPara="1" wrap="square" lIns="424875" tIns="60950" rIns="113775"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s-ES" sz="1600" b="1" i="0" u="none" strike="noStrike" cap="none">
                  <a:solidFill>
                    <a:schemeClr val="dk1"/>
                  </a:solidFill>
                  <a:latin typeface="Arial"/>
                  <a:ea typeface="Arial"/>
                  <a:cs typeface="Arial"/>
                  <a:sym typeface="Arial"/>
                </a:rPr>
                <a:t>Medir el rendimiento físico inicial y final de los jóvenes de 14 años para determinar la relación entre la práctica de defensa personal y el rendimiento físico luego de haber aplicado la propuesta de entrenamiento de defensa personal.</a:t>
              </a:r>
              <a:endParaRPr sz="1600" b="1" i="0" u="none" strike="noStrike" cap="none">
                <a:solidFill>
                  <a:schemeClr val="dk1"/>
                </a:solidFill>
                <a:latin typeface="Arial"/>
                <a:ea typeface="Arial"/>
                <a:cs typeface="Arial"/>
                <a:sym typeface="Arial"/>
              </a:endParaRPr>
            </a:p>
          </p:txBody>
        </p:sp>
        <p:sp>
          <p:nvSpPr>
            <p:cNvPr id="210" name="Google Shape;210;p22"/>
            <p:cNvSpPr/>
            <p:nvPr/>
          </p:nvSpPr>
          <p:spPr>
            <a:xfrm>
              <a:off x="1663844" y="1255041"/>
              <a:ext cx="963523" cy="963523"/>
            </a:xfrm>
            <a:prstGeom prst="ellipse">
              <a:avLst/>
            </a:prstGeom>
            <a:solidFill>
              <a:srgbClr val="DCC5B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rot="10800000">
              <a:off x="1711563" y="2506183"/>
              <a:ext cx="8140767" cy="1438520"/>
            </a:xfrm>
            <a:prstGeom prst="homePlate">
              <a:avLst>
                <a:gd name="adj" fmla="val 50000"/>
              </a:avLst>
            </a:prstGeom>
            <a:solidFill>
              <a:srgbClr val="A178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p:nvPr/>
          </p:nvSpPr>
          <p:spPr>
            <a:xfrm>
              <a:off x="2071193" y="2506183"/>
              <a:ext cx="7781137" cy="1438520"/>
            </a:xfrm>
            <a:prstGeom prst="rect">
              <a:avLst/>
            </a:prstGeom>
            <a:noFill/>
            <a:ln>
              <a:noFill/>
            </a:ln>
          </p:spPr>
          <p:txBody>
            <a:bodyPr spcFirstLastPara="1" wrap="square" lIns="424875" tIns="60950" rIns="113775"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s-ES" sz="1600" b="1" i="0" u="none" strike="noStrike" cap="none">
                  <a:solidFill>
                    <a:schemeClr val="dk1"/>
                  </a:solidFill>
                  <a:latin typeface="Arial"/>
                  <a:ea typeface="Arial"/>
                  <a:cs typeface="Arial"/>
                  <a:sym typeface="Arial"/>
                </a:rPr>
                <a:t>Comparar la ejecución inicial y final de las técnicas de defensa personal de los jóvenes de 14 años para determinar si la enseñanza de estas técnicas ha sido la correctas para que los estudiantes continúen con la práctica de defensa personal después de haber terminado el programa</a:t>
              </a:r>
              <a:r>
                <a:rPr lang="es-ES" sz="1600" b="0" i="0" u="none" strike="noStrike" cap="none">
                  <a:solidFill>
                    <a:schemeClr val="dk1"/>
                  </a:solidFill>
                  <a:latin typeface="Arial"/>
                  <a:ea typeface="Arial"/>
                  <a:cs typeface="Arial"/>
                  <a:sym typeface="Arial"/>
                </a:rPr>
                <a:t>.</a:t>
              </a:r>
              <a:endParaRPr/>
            </a:p>
            <a:p>
              <a:pPr marL="0" marR="0" lvl="0" indent="0" algn="ctr" rtl="0">
                <a:lnSpc>
                  <a:spcPct val="90000"/>
                </a:lnSpc>
                <a:spcBef>
                  <a:spcPts val="56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13" name="Google Shape;213;p22"/>
            <p:cNvSpPr/>
            <p:nvPr/>
          </p:nvSpPr>
          <p:spPr>
            <a:xfrm>
              <a:off x="1519163" y="2743682"/>
              <a:ext cx="963523" cy="963523"/>
            </a:xfrm>
            <a:prstGeom prst="ellipse">
              <a:avLst/>
            </a:prstGeom>
            <a:solidFill>
              <a:srgbClr val="D5CB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rot="10800000">
              <a:off x="2145606" y="4232323"/>
              <a:ext cx="7562044" cy="963523"/>
            </a:xfrm>
            <a:prstGeom prst="homePlate">
              <a:avLst>
                <a:gd name="adj" fmla="val 50000"/>
              </a:avLst>
            </a:prstGeom>
            <a:solidFill>
              <a:srgbClr val="9185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2"/>
            <p:cNvSpPr txBox="1"/>
            <p:nvPr/>
          </p:nvSpPr>
          <p:spPr>
            <a:xfrm>
              <a:off x="2386487" y="4232323"/>
              <a:ext cx="7321163" cy="963523"/>
            </a:xfrm>
            <a:prstGeom prst="rect">
              <a:avLst/>
            </a:prstGeom>
            <a:noFill/>
            <a:ln>
              <a:noFill/>
            </a:ln>
          </p:spPr>
          <p:txBody>
            <a:bodyPr spcFirstLastPara="1" wrap="square" lIns="424875" tIns="60950" rIns="113775"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ES" sz="1600" b="1" i="0" u="none" strike="noStrike" cap="none">
                  <a:solidFill>
                    <a:schemeClr val="dk1"/>
                  </a:solidFill>
                  <a:latin typeface="Arial"/>
                  <a:ea typeface="Arial"/>
                  <a:cs typeface="Arial"/>
                  <a:sym typeface="Arial"/>
                </a:rPr>
                <a:t>Formular una propuesta alternativa para la aplicación de un plan de enseñanza de las técnicas de defensa personal en clases de educación física en una institución pública de acuerdo a los resultados que muestre el programa.</a:t>
              </a:r>
              <a:endParaRPr sz="1600" b="1" i="0" u="none" strike="noStrike" cap="none">
                <a:solidFill>
                  <a:schemeClr val="dk1"/>
                </a:solidFill>
                <a:latin typeface="Arial"/>
                <a:ea typeface="Arial"/>
                <a:cs typeface="Arial"/>
                <a:sym typeface="Arial"/>
              </a:endParaRPr>
            </a:p>
          </p:txBody>
        </p:sp>
        <p:sp>
          <p:nvSpPr>
            <p:cNvPr id="216" name="Google Shape;216;p22"/>
            <p:cNvSpPr/>
            <p:nvPr/>
          </p:nvSpPr>
          <p:spPr>
            <a:xfrm>
              <a:off x="1663844" y="4232323"/>
              <a:ext cx="963523" cy="963523"/>
            </a:xfrm>
            <a:prstGeom prst="ellipse">
              <a:avLst/>
            </a:prstGeom>
            <a:solidFill>
              <a:srgbClr val="CFCCC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22"/>
          <p:cNvSpPr txBox="1"/>
          <p:nvPr/>
        </p:nvSpPr>
        <p:spPr>
          <a:xfrm>
            <a:off x="979530" y="180399"/>
            <a:ext cx="8596800" cy="1320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3600"/>
              <a:buFont typeface="Trebuchet MS"/>
              <a:buNone/>
            </a:pPr>
            <a:r>
              <a:rPr lang="es-ES" sz="5400" b="1" i="0" u="none" strike="noStrike" cap="none">
                <a:solidFill>
                  <a:schemeClr val="accent1"/>
                </a:solidFill>
                <a:latin typeface="Trebuchet MS"/>
                <a:ea typeface="Trebuchet MS"/>
                <a:cs typeface="Trebuchet MS"/>
                <a:sym typeface="Trebuchet MS"/>
              </a:rPr>
              <a:t>Objetivos específicos</a:t>
            </a:r>
            <a:endParaRPr sz="5400" b="1"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677334" y="36235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s-ES" b="1"/>
              <a:t>Hipótesis</a:t>
            </a:r>
            <a:endParaRPr b="1"/>
          </a:p>
        </p:txBody>
      </p:sp>
      <p:grpSp>
        <p:nvGrpSpPr>
          <p:cNvPr id="223" name="Google Shape;223;p23"/>
          <p:cNvGrpSpPr/>
          <p:nvPr/>
        </p:nvGrpSpPr>
        <p:grpSpPr>
          <a:xfrm>
            <a:off x="5660199" y="2121182"/>
            <a:ext cx="4814952" cy="3287892"/>
            <a:chOff x="3761020" y="505451"/>
            <a:chExt cx="3854737" cy="2548358"/>
          </a:xfrm>
        </p:grpSpPr>
        <p:sp>
          <p:nvSpPr>
            <p:cNvPr id="224" name="Google Shape;224;p23"/>
            <p:cNvSpPr/>
            <p:nvPr/>
          </p:nvSpPr>
          <p:spPr>
            <a:xfrm>
              <a:off x="4054159" y="762800"/>
              <a:ext cx="3322595" cy="205230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3"/>
            <p:cNvSpPr txBox="1"/>
            <p:nvPr/>
          </p:nvSpPr>
          <p:spPr>
            <a:xfrm>
              <a:off x="4027100" y="742125"/>
              <a:ext cx="3322500" cy="2052300"/>
            </a:xfrm>
            <a:prstGeom prst="rect">
              <a:avLst/>
            </a:prstGeom>
            <a:noFill/>
            <a:ln>
              <a:noFill/>
            </a:ln>
          </p:spPr>
          <p:txBody>
            <a:bodyPr spcFirstLastPara="1" wrap="square" lIns="68575" tIns="68575" rIns="68575" bIns="68575" anchor="ctr" anchorCtr="0">
              <a:noAutofit/>
            </a:bodyPr>
            <a:lstStyle/>
            <a:p>
              <a:pPr marL="0" marR="0" lvl="0" indent="0" algn="just" rtl="0">
                <a:lnSpc>
                  <a:spcPct val="200000"/>
                </a:lnSpc>
                <a:spcBef>
                  <a:spcPts val="0"/>
                </a:spcBef>
                <a:spcAft>
                  <a:spcPts val="0"/>
                </a:spcAft>
                <a:buClr>
                  <a:schemeClr val="dk1"/>
                </a:buClr>
                <a:buSzPts val="1100"/>
                <a:buFont typeface="Arial"/>
                <a:buNone/>
              </a:pPr>
              <a:r>
                <a:rPr lang="es-ES" sz="1700" b="0" i="0" u="none" strike="noStrike" cap="none">
                  <a:solidFill>
                    <a:schemeClr val="dk1"/>
                  </a:solidFill>
                  <a:latin typeface="Arial"/>
                  <a:ea typeface="Arial"/>
                  <a:cs typeface="Arial"/>
                  <a:sym typeface="Arial"/>
                </a:rPr>
                <a:t>La implementación del programa de defensa personal si incide en el rendimiento físico en jóvenes de 14 años en la Escuela Fiscal Mixta “Carlos Aguilar".</a:t>
              </a:r>
              <a:endParaRPr sz="2300" b="0" i="0" u="none" strike="noStrike" cap="none">
                <a:solidFill>
                  <a:schemeClr val="dk1"/>
                </a:solidFill>
                <a:latin typeface="Trebuchet MS"/>
                <a:ea typeface="Trebuchet MS"/>
                <a:cs typeface="Trebuchet MS"/>
                <a:sym typeface="Trebuchet MS"/>
              </a:endParaRPr>
            </a:p>
          </p:txBody>
        </p:sp>
        <p:sp>
          <p:nvSpPr>
            <p:cNvPr id="226" name="Google Shape;226;p23"/>
            <p:cNvSpPr/>
            <p:nvPr/>
          </p:nvSpPr>
          <p:spPr>
            <a:xfrm>
              <a:off x="3799657" y="505451"/>
              <a:ext cx="797958" cy="798164"/>
            </a:xfrm>
            <a:prstGeom prst="halfFrame">
              <a:avLst>
                <a:gd name="adj1" fmla="val 25770"/>
                <a:gd name="adj2" fmla="val 25770"/>
              </a:avLst>
            </a:prstGeom>
            <a:solidFill>
              <a:schemeClr val="lt1"/>
            </a:solid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3"/>
            <p:cNvSpPr/>
            <p:nvPr/>
          </p:nvSpPr>
          <p:spPr>
            <a:xfrm rot="5400000">
              <a:off x="6804817" y="505554"/>
              <a:ext cx="798164" cy="797958"/>
            </a:xfrm>
            <a:prstGeom prst="halfFrame">
              <a:avLst>
                <a:gd name="adj1" fmla="val 25770"/>
                <a:gd name="adj2" fmla="val 25770"/>
              </a:avLst>
            </a:prstGeom>
            <a:solidFill>
              <a:schemeClr val="lt1"/>
            </a:solid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3"/>
            <p:cNvSpPr/>
            <p:nvPr/>
          </p:nvSpPr>
          <p:spPr>
            <a:xfrm rot="-5400000">
              <a:off x="3760917" y="2255748"/>
              <a:ext cx="798164" cy="797958"/>
            </a:xfrm>
            <a:prstGeom prst="halfFrame">
              <a:avLst>
                <a:gd name="adj1" fmla="val 25770"/>
                <a:gd name="adj2" fmla="val 25770"/>
              </a:avLst>
            </a:prstGeom>
            <a:solidFill>
              <a:schemeClr val="lt1"/>
            </a:solid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3"/>
            <p:cNvSpPr/>
            <p:nvPr/>
          </p:nvSpPr>
          <p:spPr>
            <a:xfrm rot="10800000">
              <a:off x="6817799" y="2255645"/>
              <a:ext cx="797958" cy="798164"/>
            </a:xfrm>
            <a:prstGeom prst="halfFrame">
              <a:avLst>
                <a:gd name="adj1" fmla="val 25770"/>
                <a:gd name="adj2" fmla="val 25770"/>
              </a:avLst>
            </a:prstGeom>
            <a:solidFill>
              <a:schemeClr val="lt1"/>
            </a:solid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0" name="Google Shape;230;p23"/>
          <p:cNvPicPr preferRelativeResize="0"/>
          <p:nvPr/>
        </p:nvPicPr>
        <p:blipFill>
          <a:blip r:embed="rId3">
            <a:alphaModFix/>
          </a:blip>
          <a:stretch>
            <a:fillRect/>
          </a:stretch>
        </p:blipFill>
        <p:spPr>
          <a:xfrm>
            <a:off x="1402150" y="1853525"/>
            <a:ext cx="3504093" cy="1770475"/>
          </a:xfrm>
          <a:prstGeom prst="rect">
            <a:avLst/>
          </a:prstGeom>
          <a:noFill/>
          <a:ln>
            <a:noFill/>
          </a:ln>
        </p:spPr>
      </p:pic>
      <p:pic>
        <p:nvPicPr>
          <p:cNvPr id="231" name="Google Shape;231;p23"/>
          <p:cNvPicPr preferRelativeResize="0"/>
          <p:nvPr/>
        </p:nvPicPr>
        <p:blipFill>
          <a:blip r:embed="rId4">
            <a:alphaModFix/>
          </a:blip>
          <a:stretch>
            <a:fillRect/>
          </a:stretch>
        </p:blipFill>
        <p:spPr>
          <a:xfrm>
            <a:off x="1736875" y="3794275"/>
            <a:ext cx="3169375" cy="184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0" y="0"/>
            <a:ext cx="8671381" cy="90530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s-ES" b="1"/>
              <a:t>Variable independiente :</a:t>
            </a:r>
            <a:r>
              <a:rPr lang="es-ES"/>
              <a:t>Defensa personal </a:t>
            </a:r>
            <a:br>
              <a:rPr lang="es-ES" i="1"/>
            </a:br>
            <a:endParaRPr/>
          </a:p>
        </p:txBody>
      </p:sp>
      <p:pic>
        <p:nvPicPr>
          <p:cNvPr id="237" name="Google Shape;237;p24"/>
          <p:cNvPicPr preferRelativeResize="0"/>
          <p:nvPr/>
        </p:nvPicPr>
        <p:blipFill>
          <a:blip r:embed="rId3">
            <a:alphaModFix/>
          </a:blip>
          <a:stretch>
            <a:fillRect/>
          </a:stretch>
        </p:blipFill>
        <p:spPr>
          <a:xfrm>
            <a:off x="460975" y="1008150"/>
            <a:ext cx="11020950" cy="5481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5"/>
          <p:cNvSpPr txBox="1">
            <a:spLocks noGrp="1"/>
          </p:cNvSpPr>
          <p:nvPr>
            <p:ph type="title"/>
          </p:nvPr>
        </p:nvSpPr>
        <p:spPr>
          <a:xfrm>
            <a:off x="0" y="0"/>
            <a:ext cx="8671381" cy="90530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s-ES" b="1"/>
              <a:t>Variable dependiente: </a:t>
            </a:r>
            <a:r>
              <a:rPr lang="es-ES"/>
              <a:t>Rendimiento Físico</a:t>
            </a:r>
            <a:endParaRPr/>
          </a:p>
        </p:txBody>
      </p:sp>
      <p:pic>
        <p:nvPicPr>
          <p:cNvPr id="243" name="Google Shape;243;p25"/>
          <p:cNvPicPr preferRelativeResize="0"/>
          <p:nvPr/>
        </p:nvPicPr>
        <p:blipFill rotWithShape="1">
          <a:blip r:embed="rId3">
            <a:alphaModFix/>
          </a:blip>
          <a:srcRect t="1754" r="1390" b="2870"/>
          <a:stretch/>
        </p:blipFill>
        <p:spPr>
          <a:xfrm>
            <a:off x="228600" y="981500"/>
            <a:ext cx="11522325" cy="534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p:nvPr/>
        </p:nvSpPr>
        <p:spPr>
          <a:xfrm>
            <a:off x="340737" y="1987550"/>
            <a:ext cx="2163600" cy="784800"/>
          </a:xfrm>
          <a:prstGeom prst="roundRect">
            <a:avLst>
              <a:gd name="adj" fmla="val 16667"/>
            </a:avLst>
          </a:prstGeom>
          <a:solidFill>
            <a:schemeClr val="accent2"/>
          </a:solidFill>
          <a:ln w="19050" cap="rnd" cmpd="sng">
            <a:solidFill>
              <a:srgbClr val="3D74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a:solidFill>
                  <a:schemeClr val="lt1"/>
                </a:solidFill>
                <a:latin typeface="Trebuchet MS"/>
                <a:ea typeface="Trebuchet MS"/>
                <a:cs typeface="Trebuchet MS"/>
                <a:sym typeface="Trebuchet MS"/>
              </a:rPr>
              <a:t>Defensa Personal </a:t>
            </a:r>
            <a:endParaRPr sz="1800" b="0" i="0" u="none" strike="noStrike" cap="none">
              <a:solidFill>
                <a:schemeClr val="lt1"/>
              </a:solidFill>
              <a:latin typeface="Trebuchet MS"/>
              <a:ea typeface="Trebuchet MS"/>
              <a:cs typeface="Trebuchet MS"/>
              <a:sym typeface="Trebuchet MS"/>
            </a:endParaRPr>
          </a:p>
        </p:txBody>
      </p:sp>
      <p:sp>
        <p:nvSpPr>
          <p:cNvPr id="249" name="Google Shape;249;p26"/>
          <p:cNvSpPr/>
          <p:nvPr/>
        </p:nvSpPr>
        <p:spPr>
          <a:xfrm>
            <a:off x="2809873" y="2154067"/>
            <a:ext cx="1852200" cy="394200"/>
          </a:xfrm>
          <a:prstGeom prst="roundRect">
            <a:avLst>
              <a:gd name="adj" fmla="val 16667"/>
            </a:avLst>
          </a:prstGeom>
          <a:gradFill>
            <a:gsLst>
              <a:gs pos="0">
                <a:srgbClr val="BDD5B6"/>
              </a:gs>
              <a:gs pos="88000">
                <a:srgbClr val="74AC5E"/>
              </a:gs>
              <a:gs pos="100000">
                <a:srgbClr val="74AC5E"/>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Trebuchet MS"/>
                <a:ea typeface="Trebuchet MS"/>
                <a:cs typeface="Trebuchet MS"/>
                <a:sym typeface="Trebuchet MS"/>
              </a:rPr>
              <a:t> </a:t>
            </a:r>
            <a:r>
              <a:rPr lang="es-ES" sz="1800">
                <a:solidFill>
                  <a:schemeClr val="dk1"/>
                </a:solidFill>
                <a:latin typeface="Trebuchet MS"/>
                <a:ea typeface="Trebuchet MS"/>
                <a:cs typeface="Trebuchet MS"/>
                <a:sym typeface="Trebuchet MS"/>
              </a:rPr>
              <a:t>REGOLI, 1994</a:t>
            </a:r>
            <a:endParaRPr sz="1400" b="0" i="0" u="none" strike="noStrike" cap="none">
              <a:solidFill>
                <a:srgbClr val="000000"/>
              </a:solidFill>
              <a:latin typeface="Arial"/>
              <a:ea typeface="Arial"/>
              <a:cs typeface="Arial"/>
              <a:sym typeface="Arial"/>
            </a:endParaRPr>
          </a:p>
        </p:txBody>
      </p:sp>
      <p:sp>
        <p:nvSpPr>
          <p:cNvPr id="250" name="Google Shape;250;p26"/>
          <p:cNvSpPr/>
          <p:nvPr/>
        </p:nvSpPr>
        <p:spPr>
          <a:xfrm>
            <a:off x="5044250" y="1656387"/>
            <a:ext cx="5508900" cy="1389600"/>
          </a:xfrm>
          <a:prstGeom prst="roundRect">
            <a:avLst>
              <a:gd name="adj" fmla="val 16667"/>
            </a:avLst>
          </a:prstGeom>
          <a:gradFill>
            <a:gsLst>
              <a:gs pos="0">
                <a:srgbClr val="62A541"/>
              </a:gs>
              <a:gs pos="78000">
                <a:srgbClr val="4C911E"/>
              </a:gs>
              <a:gs pos="100000">
                <a:srgbClr val="4C911E"/>
              </a:gs>
            </a:gsLst>
            <a:lin ang="5400000" scaled="0"/>
          </a:gradFill>
          <a:ln w="12700" cap="rnd" cmpd="sng">
            <a:solidFill>
              <a:schemeClr val="accent2"/>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a:solidFill>
                  <a:schemeClr val="lt1"/>
                </a:solidFill>
                <a:latin typeface="Trebuchet MS"/>
                <a:ea typeface="Trebuchet MS"/>
                <a:cs typeface="Trebuchet MS"/>
                <a:sym typeface="Trebuchet MS"/>
              </a:rPr>
              <a:t>La defensa personal consiste en una serie de medios que una persona se vale para repeler un ataque contra ella, para salvaguardar su integridad física y/o sus bienes</a:t>
            </a:r>
            <a:endParaRPr sz="1800" b="0" i="0" u="none" strike="noStrike" cap="none">
              <a:solidFill>
                <a:schemeClr val="lt1"/>
              </a:solidFill>
              <a:latin typeface="Trebuchet MS"/>
              <a:ea typeface="Trebuchet MS"/>
              <a:cs typeface="Trebuchet MS"/>
              <a:sym typeface="Trebuchet MS"/>
            </a:endParaRPr>
          </a:p>
        </p:txBody>
      </p:sp>
      <p:sp>
        <p:nvSpPr>
          <p:cNvPr id="251" name="Google Shape;251;p26"/>
          <p:cNvSpPr/>
          <p:nvPr/>
        </p:nvSpPr>
        <p:spPr>
          <a:xfrm>
            <a:off x="342711" y="4869317"/>
            <a:ext cx="2163600" cy="873900"/>
          </a:xfrm>
          <a:prstGeom prst="roundRect">
            <a:avLst>
              <a:gd name="adj" fmla="val 16667"/>
            </a:avLst>
          </a:prstGeom>
          <a:solidFill>
            <a:schemeClr val="accent2"/>
          </a:solidFill>
          <a:ln w="19050" cap="rnd" cmpd="sng">
            <a:solidFill>
              <a:srgbClr val="3D74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a:solidFill>
                  <a:schemeClr val="lt1"/>
                </a:solidFill>
                <a:latin typeface="Trebuchet MS"/>
                <a:ea typeface="Trebuchet MS"/>
                <a:cs typeface="Trebuchet MS"/>
                <a:sym typeface="Trebuchet MS"/>
              </a:rPr>
              <a:t>Legítima Defensa </a:t>
            </a:r>
            <a:endParaRPr sz="1400" b="0" i="0" u="none" strike="noStrike" cap="none">
              <a:solidFill>
                <a:srgbClr val="000000"/>
              </a:solidFill>
              <a:latin typeface="Arial"/>
              <a:ea typeface="Arial"/>
              <a:cs typeface="Arial"/>
              <a:sym typeface="Arial"/>
            </a:endParaRPr>
          </a:p>
        </p:txBody>
      </p:sp>
      <p:sp>
        <p:nvSpPr>
          <p:cNvPr id="252" name="Google Shape;252;p26"/>
          <p:cNvSpPr/>
          <p:nvPr/>
        </p:nvSpPr>
        <p:spPr>
          <a:xfrm>
            <a:off x="2705486" y="5105279"/>
            <a:ext cx="1756200" cy="402000"/>
          </a:xfrm>
          <a:prstGeom prst="roundRect">
            <a:avLst>
              <a:gd name="adj" fmla="val 16667"/>
            </a:avLst>
          </a:prstGeom>
          <a:gradFill>
            <a:gsLst>
              <a:gs pos="0">
                <a:srgbClr val="BDD5B6"/>
              </a:gs>
              <a:gs pos="88000">
                <a:srgbClr val="74AC5E"/>
              </a:gs>
              <a:gs pos="100000">
                <a:srgbClr val="74AC5E"/>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Trebuchet MS"/>
                <a:ea typeface="Trebuchet MS"/>
                <a:cs typeface="Trebuchet MS"/>
                <a:sym typeface="Trebuchet MS"/>
              </a:rPr>
              <a:t> (Franzi, 2014)</a:t>
            </a:r>
            <a:endParaRPr sz="1400" b="0" i="0" u="none" strike="noStrike" cap="none">
              <a:solidFill>
                <a:srgbClr val="000000"/>
              </a:solidFill>
              <a:latin typeface="Arial"/>
              <a:ea typeface="Arial"/>
              <a:cs typeface="Arial"/>
              <a:sym typeface="Arial"/>
            </a:endParaRPr>
          </a:p>
        </p:txBody>
      </p:sp>
      <p:sp>
        <p:nvSpPr>
          <p:cNvPr id="253" name="Google Shape;253;p26"/>
          <p:cNvSpPr txBox="1">
            <a:spLocks noGrp="1"/>
          </p:cNvSpPr>
          <p:nvPr>
            <p:ph type="title"/>
          </p:nvPr>
        </p:nvSpPr>
        <p:spPr>
          <a:xfrm>
            <a:off x="654675" y="287199"/>
            <a:ext cx="8596800" cy="588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s-ES"/>
              <a:t>Marco Teórico </a:t>
            </a:r>
            <a:endParaRPr/>
          </a:p>
        </p:txBody>
      </p:sp>
      <p:sp>
        <p:nvSpPr>
          <p:cNvPr id="254" name="Google Shape;254;p26"/>
          <p:cNvSpPr/>
          <p:nvPr/>
        </p:nvSpPr>
        <p:spPr>
          <a:xfrm>
            <a:off x="4718725" y="4536175"/>
            <a:ext cx="5699700" cy="1540200"/>
          </a:xfrm>
          <a:prstGeom prst="roundRect">
            <a:avLst>
              <a:gd name="adj" fmla="val 16667"/>
            </a:avLst>
          </a:prstGeom>
          <a:solidFill>
            <a:schemeClr val="accent2"/>
          </a:solidFill>
          <a:ln w="19050" cap="rnd" cmpd="sng">
            <a:solidFill>
              <a:srgbClr val="3D741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a:solidFill>
                  <a:schemeClr val="lt1"/>
                </a:solidFill>
                <a:latin typeface="Trebuchet MS"/>
                <a:ea typeface="Trebuchet MS"/>
                <a:cs typeface="Trebuchet MS"/>
                <a:sym typeface="Trebuchet MS"/>
              </a:rPr>
              <a:t>Es una causa que justifica la realización de una conducta sancionada penalmente, eximiendo de responsabilidad a su autor, y que, en caso de no cumplirse todos sus requisitos, permite reducir la pena aplicable a este último. </a:t>
            </a:r>
            <a:endParaRPr sz="1400" b="0" i="0" u="none" strike="noStrike" cap="none">
              <a:solidFill>
                <a:srgbClr val="000000"/>
              </a:solidFill>
              <a:latin typeface="Arial"/>
              <a:ea typeface="Arial"/>
              <a:cs typeface="Arial"/>
              <a:sym typeface="Arial"/>
            </a:endParaRPr>
          </a:p>
        </p:txBody>
      </p:sp>
      <p:sp>
        <p:nvSpPr>
          <p:cNvPr id="255" name="Google Shape;255;p26"/>
          <p:cNvSpPr/>
          <p:nvPr/>
        </p:nvSpPr>
        <p:spPr>
          <a:xfrm>
            <a:off x="1014825" y="3883800"/>
            <a:ext cx="358200" cy="347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8146150" y="6423950"/>
            <a:ext cx="358200" cy="347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8016425" y="3660975"/>
            <a:ext cx="358200" cy="347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1917525" y="6157725"/>
            <a:ext cx="358200" cy="347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3252075" y="1427050"/>
            <a:ext cx="358200" cy="347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6567975" y="960925"/>
            <a:ext cx="358200" cy="347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1860</Words>
  <Application>Microsoft Office PowerPoint</Application>
  <PresentationFormat>Panorámica</PresentationFormat>
  <Paragraphs>147</Paragraphs>
  <Slides>28</Slides>
  <Notes>28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Noto Sans Symbols</vt:lpstr>
      <vt:lpstr>Times New Roman</vt:lpstr>
      <vt:lpstr>Trebuchet MS</vt:lpstr>
      <vt:lpstr>Faceta</vt:lpstr>
      <vt:lpstr>  Análisis de un programa de defensa personal y su incidencia en el rendimiento físico en jóvenes de 14 años en la Escuela Fiscal Mixta “Carlos Aguilar" (CECA), Año lectivo 2020-2021</vt:lpstr>
      <vt:lpstr>Planteamiento del problema </vt:lpstr>
      <vt:lpstr>Problema</vt:lpstr>
      <vt:lpstr>Objetivo general</vt:lpstr>
      <vt:lpstr>Presentación de PowerPoint</vt:lpstr>
      <vt:lpstr>Hipótesis</vt:lpstr>
      <vt:lpstr>Variable independiente :Defensa personal  </vt:lpstr>
      <vt:lpstr>Variable dependiente: Rendimiento Físico</vt:lpstr>
      <vt:lpstr>Marco Teórico </vt:lpstr>
      <vt:lpstr>Presentación de PowerPoint</vt:lpstr>
      <vt:lpstr>Marco Teórico </vt:lpstr>
      <vt:lpstr>Marco Teórico </vt:lpstr>
      <vt:lpstr>Marco Teórico </vt:lpstr>
      <vt:lpstr>Marco Teórico </vt:lpstr>
      <vt:lpstr>Tipo de investigación</vt:lpstr>
      <vt:lpstr>Población y muestra</vt:lpstr>
      <vt:lpstr>Métodos de investigación</vt:lpstr>
      <vt:lpstr>Instrumentos de recolección  </vt:lpstr>
      <vt:lpstr>Instrumentos de recolección  </vt:lpstr>
      <vt:lpstr>Instrumentos de recolección  </vt:lpstr>
      <vt:lpstr>ANÁLISIS DE LOS RESULTADOS </vt:lpstr>
      <vt:lpstr>Presentación de PowerPoint</vt:lpstr>
      <vt:lpstr>Presentación de PowerPoint</vt:lpstr>
      <vt:lpstr>Presentación de PowerPoint</vt:lpstr>
      <vt:lpstr>Conclusiones</vt:lpstr>
      <vt:lpstr>Recomendaciones</vt:lpstr>
      <vt:lpstr>Referencias bibliográficas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Análisis de un programa de defensa personal y su incidencia en el rendimiento físico en jóvenes de 14 años en la Escuela Fiscal Mixta “Carlos Aguilar" (CECA), Año lectivo 2020-2021</dc:title>
  <dc:creator>Fernando</dc:creator>
  <cp:lastModifiedBy>fernando paul burga guachamin</cp:lastModifiedBy>
  <cp:revision>1</cp:revision>
  <dcterms:modified xsi:type="dcterms:W3CDTF">2021-04-29T14:45:18Z</dcterms:modified>
</cp:coreProperties>
</file>