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 bookmarkIdSeed="7">
  <p:sldMasterIdLst>
    <p:sldMasterId id="2147483660" r:id="rId4"/>
  </p:sldMasterIdLst>
  <p:notesMasterIdLst>
    <p:notesMasterId r:id="rId56"/>
  </p:notesMasterIdLst>
  <p:handoutMasterIdLst>
    <p:handoutMasterId r:id="rId57"/>
  </p:handoutMasterIdLst>
  <p:sldIdLst>
    <p:sldId id="268" r:id="rId5"/>
    <p:sldId id="281" r:id="rId6"/>
    <p:sldId id="319" r:id="rId7"/>
    <p:sldId id="320" r:id="rId8"/>
    <p:sldId id="321" r:id="rId9"/>
    <p:sldId id="280" r:id="rId10"/>
    <p:sldId id="315" r:id="rId11"/>
    <p:sldId id="326" r:id="rId12"/>
    <p:sldId id="327" r:id="rId13"/>
    <p:sldId id="328" r:id="rId14"/>
    <p:sldId id="329" r:id="rId15"/>
    <p:sldId id="330" r:id="rId16"/>
    <p:sldId id="332" r:id="rId17"/>
    <p:sldId id="333" r:id="rId18"/>
    <p:sldId id="334" r:id="rId19"/>
    <p:sldId id="339" r:id="rId20"/>
    <p:sldId id="336" r:id="rId21"/>
    <p:sldId id="335" r:id="rId22"/>
    <p:sldId id="337" r:id="rId23"/>
    <p:sldId id="302" r:id="rId24"/>
    <p:sldId id="338" r:id="rId25"/>
    <p:sldId id="341" r:id="rId26"/>
    <p:sldId id="340" r:id="rId27"/>
    <p:sldId id="342" r:id="rId28"/>
    <p:sldId id="343" r:id="rId29"/>
    <p:sldId id="344" r:id="rId30"/>
    <p:sldId id="346" r:id="rId31"/>
    <p:sldId id="345" r:id="rId32"/>
    <p:sldId id="347" r:id="rId33"/>
    <p:sldId id="348" r:id="rId34"/>
    <p:sldId id="349" r:id="rId35"/>
    <p:sldId id="350" r:id="rId36"/>
    <p:sldId id="351" r:id="rId37"/>
    <p:sldId id="352" r:id="rId38"/>
    <p:sldId id="353" r:id="rId39"/>
    <p:sldId id="354" r:id="rId40"/>
    <p:sldId id="303" r:id="rId41"/>
    <p:sldId id="355" r:id="rId42"/>
    <p:sldId id="362" r:id="rId43"/>
    <p:sldId id="356" r:id="rId44"/>
    <p:sldId id="363" r:id="rId45"/>
    <p:sldId id="364" r:id="rId46"/>
    <p:sldId id="365" r:id="rId47"/>
    <p:sldId id="368" r:id="rId48"/>
    <p:sldId id="367" r:id="rId49"/>
    <p:sldId id="366" r:id="rId50"/>
    <p:sldId id="359" r:id="rId51"/>
    <p:sldId id="360" r:id="rId52"/>
    <p:sldId id="304" r:id="rId53"/>
    <p:sldId id="305" r:id="rId54"/>
    <p:sldId id="306" r:id="rId55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33E57"/>
    <a:srgbClr val="184259"/>
    <a:srgbClr val="9C4E4E"/>
    <a:srgbClr val="700000"/>
    <a:srgbClr val="5E2001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70" autoAdjust="0"/>
    <p:restoredTop sz="94799" autoAdjust="0"/>
  </p:normalViewPr>
  <p:slideViewPr>
    <p:cSldViewPr snapToGrid="0">
      <p:cViewPr varScale="1">
        <p:scale>
          <a:sx n="64" d="100"/>
          <a:sy n="64" d="100"/>
        </p:scale>
        <p:origin x="48" y="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17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70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PRESUPUESTO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70000"/>
                      <a:lumMod val="110000"/>
                    </a:schemeClr>
                  </a:gs>
                  <a:gs pos="100000">
                    <a:schemeClr val="accent1">
                      <a:tint val="82000"/>
                      <a:alpha val="74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70000"/>
                      <a:lumMod val="110000"/>
                    </a:schemeClr>
                  </a:gs>
                  <a:gs pos="100000">
                    <a:schemeClr val="accent2">
                      <a:tint val="82000"/>
                      <a:alpha val="74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70000"/>
                      <a:lumMod val="110000"/>
                    </a:schemeClr>
                  </a:gs>
                  <a:gs pos="100000">
                    <a:schemeClr val="accent3">
                      <a:tint val="82000"/>
                      <a:alpha val="74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70000"/>
                      <a:lumMod val="110000"/>
                    </a:schemeClr>
                  </a:gs>
                  <a:gs pos="100000">
                    <a:schemeClr val="accent4">
                      <a:tint val="82000"/>
                      <a:alpha val="74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Hoja1!$A$2:$A$5</c:f>
              <c:strCache>
                <c:ptCount val="3"/>
                <c:pt idx="0">
                  <c:v>EQUIPOS COMERCIALES COMPRADOS:</c:v>
                </c:pt>
                <c:pt idx="1">
                  <c:v>CONSTRUCCIÓN Y MONTAJE</c:v>
                </c:pt>
                <c:pt idx="2">
                  <c:v>EXTRAS</c:v>
                </c:pt>
              </c:strCache>
            </c:strRef>
          </c:cat>
          <c:val>
            <c:numRef>
              <c:f>Hoja1!$B$2:$B$5</c:f>
              <c:numCache>
                <c:formatCode>"$"#,##0.00_);[Red]\("$"#,##0.00\)</c:formatCode>
                <c:ptCount val="4"/>
                <c:pt idx="0">
                  <c:v>7513.21</c:v>
                </c:pt>
                <c:pt idx="1">
                  <c:v>26641.74</c:v>
                </c:pt>
                <c:pt idx="2" formatCode="General">
                  <c:v>303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81FE23-0D8C-4AA2-B530-BAF639BA7287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</dgm:pt>
    <dgm:pt modelId="{BB258856-315E-4427-9386-96ACDC167BFA}">
      <dgm:prSet phldrT="[Texto]"/>
      <dgm:spPr/>
      <dgm:t>
        <a:bodyPr/>
        <a:lstStyle/>
        <a:p>
          <a:r>
            <a:rPr lang="es-EC" dirty="0" smtClean="0"/>
            <a:t>0,60 a 0,10 [mg/kg]</a:t>
          </a:r>
        </a:p>
        <a:p>
          <a:r>
            <a:rPr lang="es-EC" dirty="0" smtClean="0"/>
            <a:t>En Cacao </a:t>
          </a:r>
          <a:endParaRPr lang="es-MX" dirty="0"/>
        </a:p>
      </dgm:t>
    </dgm:pt>
    <dgm:pt modelId="{532720F5-4A0F-47C3-BFF1-AEC70F1F1082}" type="parTrans" cxnId="{60367A98-849C-4083-90A3-EC2E47A5F1CE}">
      <dgm:prSet/>
      <dgm:spPr/>
      <dgm:t>
        <a:bodyPr/>
        <a:lstStyle/>
        <a:p>
          <a:endParaRPr lang="es-MX"/>
        </a:p>
      </dgm:t>
    </dgm:pt>
    <dgm:pt modelId="{AD7A7FAD-7461-44D0-BAB2-CE4DB8041CBC}" type="sibTrans" cxnId="{60367A98-849C-4083-90A3-EC2E47A5F1CE}">
      <dgm:prSet/>
      <dgm:spPr/>
      <dgm:t>
        <a:bodyPr/>
        <a:lstStyle/>
        <a:p>
          <a:endParaRPr lang="es-MX"/>
        </a:p>
      </dgm:t>
    </dgm:pt>
    <dgm:pt modelId="{3DA97CA7-9F85-4946-95FD-144CFB700F20}">
      <dgm:prSet/>
      <dgm:spPr/>
      <dgm:t>
        <a:bodyPr/>
        <a:lstStyle/>
        <a:p>
          <a:r>
            <a:rPr lang="es-EC" dirty="0" smtClean="0"/>
            <a:t>0,07 y 1,1 [mg/kg]</a:t>
          </a:r>
          <a:endParaRPr lang="es-MX" dirty="0"/>
        </a:p>
      </dgm:t>
    </dgm:pt>
    <dgm:pt modelId="{81694EA5-B7C9-4B5A-9B24-72A83A5F0307}" type="parTrans" cxnId="{10FFF1D8-0328-4E27-B451-31ED8B1759D6}">
      <dgm:prSet/>
      <dgm:spPr/>
      <dgm:t>
        <a:bodyPr/>
        <a:lstStyle/>
        <a:p>
          <a:endParaRPr lang="es-MX"/>
        </a:p>
      </dgm:t>
    </dgm:pt>
    <dgm:pt modelId="{D842CF39-CD5F-41D5-A7AA-4B86F0AA2782}" type="sibTrans" cxnId="{10FFF1D8-0328-4E27-B451-31ED8B1759D6}">
      <dgm:prSet/>
      <dgm:spPr/>
      <dgm:t>
        <a:bodyPr/>
        <a:lstStyle/>
        <a:p>
          <a:endParaRPr lang="es-MX"/>
        </a:p>
      </dgm:t>
    </dgm:pt>
    <dgm:pt modelId="{C9D9F7BD-672B-4E07-8557-39CC16F9BC43}" type="pres">
      <dgm:prSet presAssocID="{FA81FE23-0D8C-4AA2-B530-BAF639BA7287}" presName="linearFlow" presStyleCnt="0">
        <dgm:presLayoutVars>
          <dgm:resizeHandles val="exact"/>
        </dgm:presLayoutVars>
      </dgm:prSet>
      <dgm:spPr/>
    </dgm:pt>
    <dgm:pt modelId="{9DFE2896-017B-4E2B-B916-8E302B77D8BE}" type="pres">
      <dgm:prSet presAssocID="{3DA97CA7-9F85-4946-95FD-144CFB700F2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1FED200-3505-46F5-B216-BC72DD86E0A8}" type="pres">
      <dgm:prSet presAssocID="{D842CF39-CD5F-41D5-A7AA-4B86F0AA2782}" presName="sibTrans" presStyleLbl="sibTrans2D1" presStyleIdx="0" presStyleCnt="1"/>
      <dgm:spPr/>
      <dgm:t>
        <a:bodyPr/>
        <a:lstStyle/>
        <a:p>
          <a:endParaRPr lang="es-MX"/>
        </a:p>
      </dgm:t>
    </dgm:pt>
    <dgm:pt modelId="{D76621ED-D6E9-4831-986A-0129B36C50CA}" type="pres">
      <dgm:prSet presAssocID="{D842CF39-CD5F-41D5-A7AA-4B86F0AA2782}" presName="connectorText" presStyleLbl="sibTrans2D1" presStyleIdx="0" presStyleCnt="1"/>
      <dgm:spPr/>
      <dgm:t>
        <a:bodyPr/>
        <a:lstStyle/>
        <a:p>
          <a:endParaRPr lang="es-MX"/>
        </a:p>
      </dgm:t>
    </dgm:pt>
    <dgm:pt modelId="{5BDCC58F-08D4-43D0-9EBB-CA7AED994FAF}" type="pres">
      <dgm:prSet presAssocID="{BB258856-315E-4427-9386-96ACDC167BFA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BF55CF7-9BFB-405E-8030-B0BA73EECC53}" type="presOf" srcId="{D842CF39-CD5F-41D5-A7AA-4B86F0AA2782}" destId="{D76621ED-D6E9-4831-986A-0129B36C50CA}" srcOrd="1" destOrd="0" presId="urn:microsoft.com/office/officeart/2005/8/layout/process2"/>
    <dgm:cxn modelId="{FE0964C5-313D-4D53-8B0F-8A41360770CA}" type="presOf" srcId="{D842CF39-CD5F-41D5-A7AA-4B86F0AA2782}" destId="{A1FED200-3505-46F5-B216-BC72DD86E0A8}" srcOrd="0" destOrd="0" presId="urn:microsoft.com/office/officeart/2005/8/layout/process2"/>
    <dgm:cxn modelId="{D1E3B856-63AF-45E7-A642-E566DD07E2FC}" type="presOf" srcId="{FA81FE23-0D8C-4AA2-B530-BAF639BA7287}" destId="{C9D9F7BD-672B-4E07-8557-39CC16F9BC43}" srcOrd="0" destOrd="0" presId="urn:microsoft.com/office/officeart/2005/8/layout/process2"/>
    <dgm:cxn modelId="{60367A98-849C-4083-90A3-EC2E47A5F1CE}" srcId="{FA81FE23-0D8C-4AA2-B530-BAF639BA7287}" destId="{BB258856-315E-4427-9386-96ACDC167BFA}" srcOrd="1" destOrd="0" parTransId="{532720F5-4A0F-47C3-BFF1-AEC70F1F1082}" sibTransId="{AD7A7FAD-7461-44D0-BAB2-CE4DB8041CBC}"/>
    <dgm:cxn modelId="{18E24A18-9835-416A-B6D0-A1BDD2C32C12}" type="presOf" srcId="{BB258856-315E-4427-9386-96ACDC167BFA}" destId="{5BDCC58F-08D4-43D0-9EBB-CA7AED994FAF}" srcOrd="0" destOrd="0" presId="urn:microsoft.com/office/officeart/2005/8/layout/process2"/>
    <dgm:cxn modelId="{10FFF1D8-0328-4E27-B451-31ED8B1759D6}" srcId="{FA81FE23-0D8C-4AA2-B530-BAF639BA7287}" destId="{3DA97CA7-9F85-4946-95FD-144CFB700F20}" srcOrd="0" destOrd="0" parTransId="{81694EA5-B7C9-4B5A-9B24-72A83A5F0307}" sibTransId="{D842CF39-CD5F-41D5-A7AA-4B86F0AA2782}"/>
    <dgm:cxn modelId="{774865C0-C5B1-4505-9FDC-120D89833125}" type="presOf" srcId="{3DA97CA7-9F85-4946-95FD-144CFB700F20}" destId="{9DFE2896-017B-4E2B-B916-8E302B77D8BE}" srcOrd="0" destOrd="0" presId="urn:microsoft.com/office/officeart/2005/8/layout/process2"/>
    <dgm:cxn modelId="{504C515E-08EE-42B1-B849-307E1FF67915}" type="presParOf" srcId="{C9D9F7BD-672B-4E07-8557-39CC16F9BC43}" destId="{9DFE2896-017B-4E2B-B916-8E302B77D8BE}" srcOrd="0" destOrd="0" presId="urn:microsoft.com/office/officeart/2005/8/layout/process2"/>
    <dgm:cxn modelId="{E2E4E03A-A022-4CC2-AA66-12AF8326F25E}" type="presParOf" srcId="{C9D9F7BD-672B-4E07-8557-39CC16F9BC43}" destId="{A1FED200-3505-46F5-B216-BC72DD86E0A8}" srcOrd="1" destOrd="0" presId="urn:microsoft.com/office/officeart/2005/8/layout/process2"/>
    <dgm:cxn modelId="{79704544-5B23-4F78-BACC-A1183EB0C392}" type="presParOf" srcId="{A1FED200-3505-46F5-B216-BC72DD86E0A8}" destId="{D76621ED-D6E9-4831-986A-0129B36C50CA}" srcOrd="0" destOrd="0" presId="urn:microsoft.com/office/officeart/2005/8/layout/process2"/>
    <dgm:cxn modelId="{6DF99B47-A17B-4E4B-A58C-F3A5FA101FC7}" type="presParOf" srcId="{C9D9F7BD-672B-4E07-8557-39CC16F9BC43}" destId="{5BDCC58F-08D4-43D0-9EBB-CA7AED994FA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ADF3ED-303E-492F-95CE-F2951EFE476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E2319F09-CD5A-4379-8DF8-91726B217C20}">
      <dgm:prSet/>
      <dgm:spPr/>
      <dgm:t>
        <a:bodyPr/>
        <a:lstStyle/>
        <a:p>
          <a:r>
            <a:rPr lang="es-ES" dirty="0" smtClean="0"/>
            <a:t>Supervisar la construcción de la planta asegurando la calidad final del prototipo.</a:t>
          </a:r>
          <a:endParaRPr lang="es-MX" dirty="0"/>
        </a:p>
      </dgm:t>
    </dgm:pt>
    <dgm:pt modelId="{E9046C49-D835-49FD-9580-7B11BF0338FB}" type="parTrans" cxnId="{A557A66D-3E9C-4642-A1E1-5D58181CB9A7}">
      <dgm:prSet/>
      <dgm:spPr/>
      <dgm:t>
        <a:bodyPr/>
        <a:lstStyle/>
        <a:p>
          <a:endParaRPr lang="es-MX"/>
        </a:p>
      </dgm:t>
    </dgm:pt>
    <dgm:pt modelId="{011320D1-A9B3-42A2-BC5F-541005E83465}" type="sibTrans" cxnId="{A557A66D-3E9C-4642-A1E1-5D58181CB9A7}">
      <dgm:prSet/>
      <dgm:spPr/>
      <dgm:t>
        <a:bodyPr/>
        <a:lstStyle/>
        <a:p>
          <a:endParaRPr lang="es-MX"/>
        </a:p>
      </dgm:t>
    </dgm:pt>
    <dgm:pt modelId="{F99E237B-B025-46F2-A779-0A872BB59F5E}">
      <dgm:prSet/>
      <dgm:spPr/>
      <dgm:t>
        <a:bodyPr/>
        <a:lstStyle/>
        <a:p>
          <a:r>
            <a:rPr lang="es-ES" dirty="0" smtClean="0"/>
            <a:t>Realizar pruebas de funcionamiento y operación de la planta.</a:t>
          </a:r>
          <a:endParaRPr lang="es-MX" dirty="0"/>
        </a:p>
      </dgm:t>
    </dgm:pt>
    <dgm:pt modelId="{0B3AA748-162A-4F06-92D9-CA154504C8B7}" type="parTrans" cxnId="{DC220283-0BEE-45D4-BBFD-E4E07BD1BF96}">
      <dgm:prSet/>
      <dgm:spPr/>
      <dgm:t>
        <a:bodyPr/>
        <a:lstStyle/>
        <a:p>
          <a:endParaRPr lang="es-MX"/>
        </a:p>
      </dgm:t>
    </dgm:pt>
    <dgm:pt modelId="{22F9E78A-569A-4D06-B0BC-915938ACB968}" type="sibTrans" cxnId="{DC220283-0BEE-45D4-BBFD-E4E07BD1BF96}">
      <dgm:prSet/>
      <dgm:spPr/>
      <dgm:t>
        <a:bodyPr/>
        <a:lstStyle/>
        <a:p>
          <a:endParaRPr lang="es-MX"/>
        </a:p>
      </dgm:t>
    </dgm:pt>
    <dgm:pt modelId="{3C475317-9977-40F3-98B7-0FDCB685BFC6}">
      <dgm:prSet/>
      <dgm:spPr/>
      <dgm:t>
        <a:bodyPr/>
        <a:lstStyle/>
        <a:p>
          <a:r>
            <a:rPr lang="es-ES" smtClean="0"/>
            <a:t>Entrenar a los operarios de la planta del CENCINAT y proveer de un manual de usuario y mantenimiento del equipo.</a:t>
          </a:r>
          <a:endParaRPr lang="es-MX"/>
        </a:p>
      </dgm:t>
    </dgm:pt>
    <dgm:pt modelId="{B613DC71-79AF-498A-8C97-0B35ED719C8F}" type="parTrans" cxnId="{2C0969F8-0B91-4574-B2A2-71D27AD77944}">
      <dgm:prSet/>
      <dgm:spPr/>
      <dgm:t>
        <a:bodyPr/>
        <a:lstStyle/>
        <a:p>
          <a:endParaRPr lang="es-MX"/>
        </a:p>
      </dgm:t>
    </dgm:pt>
    <dgm:pt modelId="{7DD4A3F1-9825-4546-BBF5-12F103282E02}" type="sibTrans" cxnId="{2C0969F8-0B91-4574-B2A2-71D27AD77944}">
      <dgm:prSet/>
      <dgm:spPr/>
      <dgm:t>
        <a:bodyPr/>
        <a:lstStyle/>
        <a:p>
          <a:endParaRPr lang="es-MX"/>
        </a:p>
      </dgm:t>
    </dgm:pt>
    <dgm:pt modelId="{58848263-A7D6-4E32-A281-AD4591C9BF95}">
      <dgm:prSet phldrT="[Texto]"/>
      <dgm:spPr/>
      <dgm:t>
        <a:bodyPr/>
        <a:lstStyle/>
        <a:p>
          <a:r>
            <a:rPr lang="es-EC" dirty="0" smtClean="0"/>
            <a:t>Revisar y completar la ingeniería de detalle de una planta para la producción de nanopartículas de forma que se fijen los equipos y características necesarias para que pueda ser transportada en una camioneta.</a:t>
          </a:r>
          <a:endParaRPr lang="es-EC" dirty="0"/>
        </a:p>
      </dgm:t>
    </dgm:pt>
    <dgm:pt modelId="{2B74F926-B443-444C-BA32-800C7C7C02D4}" type="parTrans" cxnId="{EF88216F-74FC-45CF-B76C-46338BC3E5F5}">
      <dgm:prSet/>
      <dgm:spPr/>
      <dgm:t>
        <a:bodyPr/>
        <a:lstStyle/>
        <a:p>
          <a:endParaRPr lang="es-MX"/>
        </a:p>
      </dgm:t>
    </dgm:pt>
    <dgm:pt modelId="{799985E0-6628-4789-8B54-431AE80D34D9}" type="sibTrans" cxnId="{EF88216F-74FC-45CF-B76C-46338BC3E5F5}">
      <dgm:prSet/>
      <dgm:spPr/>
      <dgm:t>
        <a:bodyPr/>
        <a:lstStyle/>
        <a:p>
          <a:endParaRPr lang="es-MX"/>
        </a:p>
      </dgm:t>
    </dgm:pt>
    <dgm:pt modelId="{097FBB2F-683B-402C-A8A2-7736D692D0C8}" type="pres">
      <dgm:prSet presAssocID="{26ADF3ED-303E-492F-95CE-F2951EFE476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E869707-D5C1-4B3C-B5C1-3F4FFC3DFF0D}" type="pres">
      <dgm:prSet presAssocID="{26ADF3ED-303E-492F-95CE-F2951EFE4765}" presName="Name1" presStyleCnt="0"/>
      <dgm:spPr/>
      <dgm:t>
        <a:bodyPr/>
        <a:lstStyle/>
        <a:p>
          <a:endParaRPr lang="es-MX"/>
        </a:p>
      </dgm:t>
    </dgm:pt>
    <dgm:pt modelId="{DCBEBB15-DE97-4CCA-B67D-4EDD20CBFBDC}" type="pres">
      <dgm:prSet presAssocID="{26ADF3ED-303E-492F-95CE-F2951EFE4765}" presName="cycle" presStyleCnt="0"/>
      <dgm:spPr/>
      <dgm:t>
        <a:bodyPr/>
        <a:lstStyle/>
        <a:p>
          <a:endParaRPr lang="es-MX"/>
        </a:p>
      </dgm:t>
    </dgm:pt>
    <dgm:pt modelId="{A8D18100-442C-46C8-81B9-D7A792DF2FE1}" type="pres">
      <dgm:prSet presAssocID="{26ADF3ED-303E-492F-95CE-F2951EFE4765}" presName="srcNode" presStyleLbl="node1" presStyleIdx="0" presStyleCnt="4"/>
      <dgm:spPr/>
      <dgm:t>
        <a:bodyPr/>
        <a:lstStyle/>
        <a:p>
          <a:endParaRPr lang="es-MX"/>
        </a:p>
      </dgm:t>
    </dgm:pt>
    <dgm:pt modelId="{003EE070-6543-44DA-A2A8-CA1E806B2707}" type="pres">
      <dgm:prSet presAssocID="{26ADF3ED-303E-492F-95CE-F2951EFE4765}" presName="conn" presStyleLbl="parChTrans1D2" presStyleIdx="0" presStyleCnt="1"/>
      <dgm:spPr/>
      <dgm:t>
        <a:bodyPr/>
        <a:lstStyle/>
        <a:p>
          <a:endParaRPr lang="en-US"/>
        </a:p>
      </dgm:t>
    </dgm:pt>
    <dgm:pt modelId="{4D7A8702-DE31-4E31-B83B-4A0C1BDBCB96}" type="pres">
      <dgm:prSet presAssocID="{26ADF3ED-303E-492F-95CE-F2951EFE4765}" presName="extraNode" presStyleLbl="node1" presStyleIdx="0" presStyleCnt="4"/>
      <dgm:spPr/>
      <dgm:t>
        <a:bodyPr/>
        <a:lstStyle/>
        <a:p>
          <a:endParaRPr lang="es-MX"/>
        </a:p>
      </dgm:t>
    </dgm:pt>
    <dgm:pt modelId="{3C12B2FC-27F0-418C-BFDB-5E66B290AFF3}" type="pres">
      <dgm:prSet presAssocID="{26ADF3ED-303E-492F-95CE-F2951EFE4765}" presName="dstNode" presStyleLbl="node1" presStyleIdx="0" presStyleCnt="4"/>
      <dgm:spPr/>
      <dgm:t>
        <a:bodyPr/>
        <a:lstStyle/>
        <a:p>
          <a:endParaRPr lang="es-MX"/>
        </a:p>
      </dgm:t>
    </dgm:pt>
    <dgm:pt modelId="{6B38958A-0B55-4052-BA67-300E278757F9}" type="pres">
      <dgm:prSet presAssocID="{58848263-A7D6-4E32-A281-AD4591C9BF95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FBFFD2F-DA52-4846-9336-9CFA14F03159}" type="pres">
      <dgm:prSet presAssocID="{58848263-A7D6-4E32-A281-AD4591C9BF95}" presName="accent_1" presStyleCnt="0"/>
      <dgm:spPr/>
      <dgm:t>
        <a:bodyPr/>
        <a:lstStyle/>
        <a:p>
          <a:endParaRPr lang="es-MX"/>
        </a:p>
      </dgm:t>
    </dgm:pt>
    <dgm:pt modelId="{6C8F590D-1B72-447B-A6CD-6F435E8828E0}" type="pres">
      <dgm:prSet presAssocID="{58848263-A7D6-4E32-A281-AD4591C9BF95}" presName="accentRepeatNode" presStyleLbl="solidFgAcc1" presStyleIdx="0" presStyleCnt="4"/>
      <dgm:spPr/>
      <dgm:t>
        <a:bodyPr/>
        <a:lstStyle/>
        <a:p>
          <a:endParaRPr lang="es-MX"/>
        </a:p>
      </dgm:t>
    </dgm:pt>
    <dgm:pt modelId="{19EACC9C-9968-4B08-8158-CEAC5007B588}" type="pres">
      <dgm:prSet presAssocID="{E2319F09-CD5A-4379-8DF8-91726B217C20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44D16B5-63AD-4163-BEC9-680A7B0F4D84}" type="pres">
      <dgm:prSet presAssocID="{E2319F09-CD5A-4379-8DF8-91726B217C20}" presName="accent_2" presStyleCnt="0"/>
      <dgm:spPr/>
      <dgm:t>
        <a:bodyPr/>
        <a:lstStyle/>
        <a:p>
          <a:endParaRPr lang="es-MX"/>
        </a:p>
      </dgm:t>
    </dgm:pt>
    <dgm:pt modelId="{3A66BB16-C0DB-4AB4-8480-686AB4A60477}" type="pres">
      <dgm:prSet presAssocID="{E2319F09-CD5A-4379-8DF8-91726B217C20}" presName="accentRepeatNode" presStyleLbl="solidFgAcc1" presStyleIdx="1" presStyleCnt="4"/>
      <dgm:spPr/>
      <dgm:t>
        <a:bodyPr/>
        <a:lstStyle/>
        <a:p>
          <a:endParaRPr lang="es-MX"/>
        </a:p>
      </dgm:t>
    </dgm:pt>
    <dgm:pt modelId="{ACF72CDE-F310-472A-B945-6F39C18768F0}" type="pres">
      <dgm:prSet presAssocID="{F99E237B-B025-46F2-A779-0A872BB59F5E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22FE5A3-D3BE-4C85-982A-ACAD1E3ED1AD}" type="pres">
      <dgm:prSet presAssocID="{F99E237B-B025-46F2-A779-0A872BB59F5E}" presName="accent_3" presStyleCnt="0"/>
      <dgm:spPr/>
      <dgm:t>
        <a:bodyPr/>
        <a:lstStyle/>
        <a:p>
          <a:endParaRPr lang="es-MX"/>
        </a:p>
      </dgm:t>
    </dgm:pt>
    <dgm:pt modelId="{7B0082B0-596C-43C1-9DA3-A61FB69324EB}" type="pres">
      <dgm:prSet presAssocID="{F99E237B-B025-46F2-A779-0A872BB59F5E}" presName="accentRepeatNode" presStyleLbl="solidFgAcc1" presStyleIdx="2" presStyleCnt="4"/>
      <dgm:spPr/>
      <dgm:t>
        <a:bodyPr/>
        <a:lstStyle/>
        <a:p>
          <a:endParaRPr lang="es-MX"/>
        </a:p>
      </dgm:t>
    </dgm:pt>
    <dgm:pt modelId="{B75D51F6-59EB-4CA9-A776-81410E875E55}" type="pres">
      <dgm:prSet presAssocID="{3C475317-9977-40F3-98B7-0FDCB685BFC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3696A03-03A2-4F4C-B843-86286F5E0E21}" type="pres">
      <dgm:prSet presAssocID="{3C475317-9977-40F3-98B7-0FDCB685BFC6}" presName="accent_4" presStyleCnt="0"/>
      <dgm:spPr/>
      <dgm:t>
        <a:bodyPr/>
        <a:lstStyle/>
        <a:p>
          <a:endParaRPr lang="es-MX"/>
        </a:p>
      </dgm:t>
    </dgm:pt>
    <dgm:pt modelId="{B8A4CEDA-3B6E-4B05-8A2E-8AC874A0C8C7}" type="pres">
      <dgm:prSet presAssocID="{3C475317-9977-40F3-98B7-0FDCB685BFC6}" presName="accentRepeatNode" presStyleLbl="solidFgAcc1" presStyleIdx="3" presStyleCnt="4"/>
      <dgm:spPr/>
      <dgm:t>
        <a:bodyPr/>
        <a:lstStyle/>
        <a:p>
          <a:endParaRPr lang="es-MX"/>
        </a:p>
      </dgm:t>
    </dgm:pt>
  </dgm:ptLst>
  <dgm:cxnLst>
    <dgm:cxn modelId="{25240323-8876-4DF1-80B6-4BF2597A1F79}" type="presOf" srcId="{3C475317-9977-40F3-98B7-0FDCB685BFC6}" destId="{B75D51F6-59EB-4CA9-A776-81410E875E55}" srcOrd="0" destOrd="0" presId="urn:microsoft.com/office/officeart/2008/layout/VerticalCurvedList"/>
    <dgm:cxn modelId="{DC220283-0BEE-45D4-BBFD-E4E07BD1BF96}" srcId="{26ADF3ED-303E-492F-95CE-F2951EFE4765}" destId="{F99E237B-B025-46F2-A779-0A872BB59F5E}" srcOrd="2" destOrd="0" parTransId="{0B3AA748-162A-4F06-92D9-CA154504C8B7}" sibTransId="{22F9E78A-569A-4D06-B0BC-915938ACB968}"/>
    <dgm:cxn modelId="{A557A66D-3E9C-4642-A1E1-5D58181CB9A7}" srcId="{26ADF3ED-303E-492F-95CE-F2951EFE4765}" destId="{E2319F09-CD5A-4379-8DF8-91726B217C20}" srcOrd="1" destOrd="0" parTransId="{E9046C49-D835-49FD-9580-7B11BF0338FB}" sibTransId="{011320D1-A9B3-42A2-BC5F-541005E83465}"/>
    <dgm:cxn modelId="{EF88216F-74FC-45CF-B76C-46338BC3E5F5}" srcId="{26ADF3ED-303E-492F-95CE-F2951EFE4765}" destId="{58848263-A7D6-4E32-A281-AD4591C9BF95}" srcOrd="0" destOrd="0" parTransId="{2B74F926-B443-444C-BA32-800C7C7C02D4}" sibTransId="{799985E0-6628-4789-8B54-431AE80D34D9}"/>
    <dgm:cxn modelId="{10F45AF7-DFEF-42E2-9F21-DC8684E8A6E0}" type="presOf" srcId="{F99E237B-B025-46F2-A779-0A872BB59F5E}" destId="{ACF72CDE-F310-472A-B945-6F39C18768F0}" srcOrd="0" destOrd="0" presId="urn:microsoft.com/office/officeart/2008/layout/VerticalCurvedList"/>
    <dgm:cxn modelId="{D3B0EA30-608F-4CFF-AE48-D6B4A7CC7B8F}" type="presOf" srcId="{58848263-A7D6-4E32-A281-AD4591C9BF95}" destId="{6B38958A-0B55-4052-BA67-300E278757F9}" srcOrd="0" destOrd="0" presId="urn:microsoft.com/office/officeart/2008/layout/VerticalCurvedList"/>
    <dgm:cxn modelId="{DAC45DAE-C56B-420F-9057-F11B82E64BDC}" type="presOf" srcId="{26ADF3ED-303E-492F-95CE-F2951EFE4765}" destId="{097FBB2F-683B-402C-A8A2-7736D692D0C8}" srcOrd="0" destOrd="0" presId="urn:microsoft.com/office/officeart/2008/layout/VerticalCurvedList"/>
    <dgm:cxn modelId="{68C5DB20-B4E2-4C6B-8105-BBA3EB52D022}" type="presOf" srcId="{799985E0-6628-4789-8B54-431AE80D34D9}" destId="{003EE070-6543-44DA-A2A8-CA1E806B2707}" srcOrd="0" destOrd="0" presId="urn:microsoft.com/office/officeart/2008/layout/VerticalCurvedList"/>
    <dgm:cxn modelId="{2C0969F8-0B91-4574-B2A2-71D27AD77944}" srcId="{26ADF3ED-303E-492F-95CE-F2951EFE4765}" destId="{3C475317-9977-40F3-98B7-0FDCB685BFC6}" srcOrd="3" destOrd="0" parTransId="{B613DC71-79AF-498A-8C97-0B35ED719C8F}" sibTransId="{7DD4A3F1-9825-4546-BBF5-12F103282E02}"/>
    <dgm:cxn modelId="{0B24F5D5-276E-481D-9C56-19183FE1537E}" type="presOf" srcId="{E2319F09-CD5A-4379-8DF8-91726B217C20}" destId="{19EACC9C-9968-4B08-8158-CEAC5007B588}" srcOrd="0" destOrd="0" presId="urn:microsoft.com/office/officeart/2008/layout/VerticalCurvedList"/>
    <dgm:cxn modelId="{4FE1CC78-4652-48C5-943E-CFA3D9912BD7}" type="presParOf" srcId="{097FBB2F-683B-402C-A8A2-7736D692D0C8}" destId="{9E869707-D5C1-4B3C-B5C1-3F4FFC3DFF0D}" srcOrd="0" destOrd="0" presId="urn:microsoft.com/office/officeart/2008/layout/VerticalCurvedList"/>
    <dgm:cxn modelId="{31D61752-71BB-49D7-AADA-FC57FAE83CF1}" type="presParOf" srcId="{9E869707-D5C1-4B3C-B5C1-3F4FFC3DFF0D}" destId="{DCBEBB15-DE97-4CCA-B67D-4EDD20CBFBDC}" srcOrd="0" destOrd="0" presId="urn:microsoft.com/office/officeart/2008/layout/VerticalCurvedList"/>
    <dgm:cxn modelId="{EDB0F696-AC53-46EC-8740-8CC2097AF62F}" type="presParOf" srcId="{DCBEBB15-DE97-4CCA-B67D-4EDD20CBFBDC}" destId="{A8D18100-442C-46C8-81B9-D7A792DF2FE1}" srcOrd="0" destOrd="0" presId="urn:microsoft.com/office/officeart/2008/layout/VerticalCurvedList"/>
    <dgm:cxn modelId="{D924066A-2440-4436-BF39-572A88074161}" type="presParOf" srcId="{DCBEBB15-DE97-4CCA-B67D-4EDD20CBFBDC}" destId="{003EE070-6543-44DA-A2A8-CA1E806B2707}" srcOrd="1" destOrd="0" presId="urn:microsoft.com/office/officeart/2008/layout/VerticalCurvedList"/>
    <dgm:cxn modelId="{2CD782A9-57A1-4BED-A279-20E002A2A9BE}" type="presParOf" srcId="{DCBEBB15-DE97-4CCA-B67D-4EDD20CBFBDC}" destId="{4D7A8702-DE31-4E31-B83B-4A0C1BDBCB96}" srcOrd="2" destOrd="0" presId="urn:microsoft.com/office/officeart/2008/layout/VerticalCurvedList"/>
    <dgm:cxn modelId="{22593743-1771-4C47-A0B3-7B5C54243D39}" type="presParOf" srcId="{DCBEBB15-DE97-4CCA-B67D-4EDD20CBFBDC}" destId="{3C12B2FC-27F0-418C-BFDB-5E66B290AFF3}" srcOrd="3" destOrd="0" presId="urn:microsoft.com/office/officeart/2008/layout/VerticalCurvedList"/>
    <dgm:cxn modelId="{BEF98ECC-C7F6-4A16-92EF-AAE70DFF7B4B}" type="presParOf" srcId="{9E869707-D5C1-4B3C-B5C1-3F4FFC3DFF0D}" destId="{6B38958A-0B55-4052-BA67-300E278757F9}" srcOrd="1" destOrd="0" presId="urn:microsoft.com/office/officeart/2008/layout/VerticalCurvedList"/>
    <dgm:cxn modelId="{0C76733B-A351-4679-A5E4-D510DD87ACE0}" type="presParOf" srcId="{9E869707-D5C1-4B3C-B5C1-3F4FFC3DFF0D}" destId="{1FBFFD2F-DA52-4846-9336-9CFA14F03159}" srcOrd="2" destOrd="0" presId="urn:microsoft.com/office/officeart/2008/layout/VerticalCurvedList"/>
    <dgm:cxn modelId="{A8ECAF51-F35F-4C5F-83E4-EA388E75F709}" type="presParOf" srcId="{1FBFFD2F-DA52-4846-9336-9CFA14F03159}" destId="{6C8F590D-1B72-447B-A6CD-6F435E8828E0}" srcOrd="0" destOrd="0" presId="urn:microsoft.com/office/officeart/2008/layout/VerticalCurvedList"/>
    <dgm:cxn modelId="{41A43D16-51D3-49BD-B10B-B0DF08AE7237}" type="presParOf" srcId="{9E869707-D5C1-4B3C-B5C1-3F4FFC3DFF0D}" destId="{19EACC9C-9968-4B08-8158-CEAC5007B588}" srcOrd="3" destOrd="0" presId="urn:microsoft.com/office/officeart/2008/layout/VerticalCurvedList"/>
    <dgm:cxn modelId="{08D11DC5-B1FF-4B53-B427-C2CCB70C5C32}" type="presParOf" srcId="{9E869707-D5C1-4B3C-B5C1-3F4FFC3DFF0D}" destId="{A44D16B5-63AD-4163-BEC9-680A7B0F4D84}" srcOrd="4" destOrd="0" presId="urn:microsoft.com/office/officeart/2008/layout/VerticalCurvedList"/>
    <dgm:cxn modelId="{0957335D-CEFF-4E33-9CF2-D8596A670019}" type="presParOf" srcId="{A44D16B5-63AD-4163-BEC9-680A7B0F4D84}" destId="{3A66BB16-C0DB-4AB4-8480-686AB4A60477}" srcOrd="0" destOrd="0" presId="urn:microsoft.com/office/officeart/2008/layout/VerticalCurvedList"/>
    <dgm:cxn modelId="{A77C012E-E265-443B-A4BB-4E9E07BA4900}" type="presParOf" srcId="{9E869707-D5C1-4B3C-B5C1-3F4FFC3DFF0D}" destId="{ACF72CDE-F310-472A-B945-6F39C18768F0}" srcOrd="5" destOrd="0" presId="urn:microsoft.com/office/officeart/2008/layout/VerticalCurvedList"/>
    <dgm:cxn modelId="{4133BD2A-2DDB-4AA9-982E-511B1552F817}" type="presParOf" srcId="{9E869707-D5C1-4B3C-B5C1-3F4FFC3DFF0D}" destId="{A22FE5A3-D3BE-4C85-982A-ACAD1E3ED1AD}" srcOrd="6" destOrd="0" presId="urn:microsoft.com/office/officeart/2008/layout/VerticalCurvedList"/>
    <dgm:cxn modelId="{0DAE212F-B18A-4838-938C-1F9F0AC2237F}" type="presParOf" srcId="{A22FE5A3-D3BE-4C85-982A-ACAD1E3ED1AD}" destId="{7B0082B0-596C-43C1-9DA3-A61FB69324EB}" srcOrd="0" destOrd="0" presId="urn:microsoft.com/office/officeart/2008/layout/VerticalCurvedList"/>
    <dgm:cxn modelId="{F8A9CF0D-53A2-401C-8364-BF53CB7336BA}" type="presParOf" srcId="{9E869707-D5C1-4B3C-B5C1-3F4FFC3DFF0D}" destId="{B75D51F6-59EB-4CA9-A776-81410E875E55}" srcOrd="7" destOrd="0" presId="urn:microsoft.com/office/officeart/2008/layout/VerticalCurvedList"/>
    <dgm:cxn modelId="{89ED0ABC-2F94-45F5-BB84-AE26182EC066}" type="presParOf" srcId="{9E869707-D5C1-4B3C-B5C1-3F4FFC3DFF0D}" destId="{A3696A03-03A2-4F4C-B843-86286F5E0E21}" srcOrd="8" destOrd="0" presId="urn:microsoft.com/office/officeart/2008/layout/VerticalCurvedList"/>
    <dgm:cxn modelId="{14FB14FF-C1EE-47D7-8156-90985177C6F3}" type="presParOf" srcId="{A3696A03-03A2-4F4C-B843-86286F5E0E21}" destId="{B8A4CEDA-3B6E-4B05-8A2E-8AC874A0C8C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65FA45-0D93-4D61-90C7-A49113505C0B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528040FB-890E-46C1-AAE2-16DF23381D3F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1800" dirty="0">
              <a:latin typeface="Arial" panose="020B0604020202020204" pitchFamily="34" charset="0"/>
              <a:ea typeface="Arial" panose="020B0604020202020204" pitchFamily="34" charset="0"/>
            </a:rPr>
            <a:t>Se consiguió </a:t>
          </a:r>
          <a:r>
            <a:rPr lang="es-EC" sz="1800" dirty="0" smtClean="0">
              <a:latin typeface="Arial" panose="020B0604020202020204" pitchFamily="34" charset="0"/>
              <a:ea typeface="Arial" panose="020B0604020202020204" pitchFamily="34" charset="0"/>
            </a:rPr>
            <a:t>construir una planta que permite la producción de 300 L de nanopartículas de hierro y ser transportado por una camioneta doble cabina Mazda BT-50.</a:t>
          </a:r>
          <a:endParaRPr lang="es-EC" sz="1800" dirty="0"/>
        </a:p>
      </dgm:t>
    </dgm:pt>
    <dgm:pt modelId="{C1956FF3-D540-4E63-83C5-9EAF2D728D13}" type="parTrans" cxnId="{F87E5AAB-B2DF-4295-9157-6426CAE07C6E}">
      <dgm:prSet/>
      <dgm:spPr/>
      <dgm:t>
        <a:bodyPr/>
        <a:lstStyle/>
        <a:p>
          <a:endParaRPr lang="es-EC" sz="1800"/>
        </a:p>
      </dgm:t>
    </dgm:pt>
    <dgm:pt modelId="{501BDCE3-D638-4A6E-B586-636AE6E75D94}" type="sibTrans" cxnId="{F87E5AAB-B2DF-4295-9157-6426CAE07C6E}">
      <dgm:prSet/>
      <dgm:spPr/>
      <dgm:t>
        <a:bodyPr/>
        <a:lstStyle/>
        <a:p>
          <a:endParaRPr lang="es-EC" sz="1800"/>
        </a:p>
      </dgm:t>
    </dgm:pt>
    <dgm:pt modelId="{F65FF939-6AA4-4BA8-84FB-F97BAD03A0EF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1800" dirty="0" smtClean="0">
              <a:latin typeface="Arial" panose="020B0604020202020204" pitchFamily="34" charset="0"/>
              <a:ea typeface="Arial" panose="020B0604020202020204" pitchFamily="34" charset="0"/>
            </a:rPr>
            <a:t>Se obtuvieron nanopartículas metálicas con un tamaño promedio de </a:t>
          </a:r>
          <a:r>
            <a:rPr lang="es-MX" sz="1800" dirty="0" smtClean="0">
              <a:latin typeface="Arial" panose="020B0604020202020204" pitchFamily="34" charset="0"/>
            </a:rPr>
            <a:t>71.75 </a:t>
          </a:r>
          <a:r>
            <a:rPr lang="es-EC" sz="1800" dirty="0" smtClean="0">
              <a:latin typeface="Arial" panose="020B0604020202020204" pitchFamily="34" charset="0"/>
              <a:ea typeface="Arial" panose="020B0604020202020204" pitchFamily="34" charset="0"/>
            </a:rPr>
            <a:t>[</a:t>
          </a:r>
          <a:r>
            <a:rPr lang="es-EC" sz="1800" dirty="0" err="1" smtClean="0">
              <a:latin typeface="Arial" panose="020B0604020202020204" pitchFamily="34" charset="0"/>
              <a:ea typeface="Arial" panose="020B0604020202020204" pitchFamily="34" charset="0"/>
            </a:rPr>
            <a:t>nm</a:t>
          </a:r>
          <a:r>
            <a:rPr lang="es-EC" sz="1800" dirty="0" smtClean="0">
              <a:latin typeface="Arial" panose="020B0604020202020204" pitchFamily="34" charset="0"/>
              <a:ea typeface="Arial" panose="020B0604020202020204" pitchFamily="34" charset="0"/>
            </a:rPr>
            <a:t>].</a:t>
          </a:r>
          <a:endParaRPr lang="es-EC" sz="1800" dirty="0">
            <a:latin typeface="Arial" panose="020B0604020202020204" pitchFamily="34" charset="0"/>
            <a:ea typeface="Arial" panose="020B0604020202020204" pitchFamily="34" charset="0"/>
          </a:endParaRPr>
        </a:p>
      </dgm:t>
    </dgm:pt>
    <dgm:pt modelId="{47BD4B97-CD6C-4B87-89F3-81D16140071A}" type="parTrans" cxnId="{B3DB76A2-010C-4BFE-ABDA-28735F563E26}">
      <dgm:prSet/>
      <dgm:spPr/>
      <dgm:t>
        <a:bodyPr/>
        <a:lstStyle/>
        <a:p>
          <a:endParaRPr lang="es-EC" sz="1800"/>
        </a:p>
      </dgm:t>
    </dgm:pt>
    <dgm:pt modelId="{3C6F5519-5051-455B-B199-676383F849F6}" type="sibTrans" cxnId="{B3DB76A2-010C-4BFE-ABDA-28735F563E26}">
      <dgm:prSet/>
      <dgm:spPr/>
      <dgm:t>
        <a:bodyPr/>
        <a:lstStyle/>
        <a:p>
          <a:endParaRPr lang="es-EC" sz="1800"/>
        </a:p>
      </dgm:t>
    </dgm:pt>
    <dgm:pt modelId="{4C5878E6-6A39-453D-9085-01B30864E02F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1800" dirty="0" smtClean="0">
              <a:latin typeface="Arial" panose="020B0604020202020204" pitchFamily="34" charset="0"/>
              <a:ea typeface="Arial" panose="020B0604020202020204" pitchFamily="34" charset="0"/>
            </a:rPr>
            <a:t>Se generaron documentos de comisionamiento en el control de calidad del producto final y una satisfacción del Centro </a:t>
          </a:r>
          <a:r>
            <a:rPr lang="es-EC" sz="1800" dirty="0" err="1" smtClean="0">
              <a:latin typeface="Arial" panose="020B0604020202020204" pitchFamily="34" charset="0"/>
              <a:ea typeface="Arial" panose="020B0604020202020204" pitchFamily="34" charset="0"/>
            </a:rPr>
            <a:t>CENCINAT</a:t>
          </a:r>
          <a:r>
            <a:rPr lang="es-EC" sz="1800" dirty="0" smtClean="0">
              <a:latin typeface="Arial" panose="020B0604020202020204" pitchFamily="34" charset="0"/>
              <a:ea typeface="Arial" panose="020B0604020202020204" pitchFamily="34" charset="0"/>
            </a:rPr>
            <a:t>.</a:t>
          </a:r>
          <a:endParaRPr lang="es-EC" sz="1800" dirty="0">
            <a:latin typeface="Arial" panose="020B0604020202020204" pitchFamily="34" charset="0"/>
            <a:ea typeface="Arial" panose="020B0604020202020204" pitchFamily="34" charset="0"/>
          </a:endParaRPr>
        </a:p>
      </dgm:t>
    </dgm:pt>
    <dgm:pt modelId="{77BEC2E4-BDEF-417E-AACC-60B7A6CED5DC}" type="parTrans" cxnId="{710F435A-9123-4A0B-BFDD-363FAACEC85B}">
      <dgm:prSet/>
      <dgm:spPr/>
      <dgm:t>
        <a:bodyPr/>
        <a:lstStyle/>
        <a:p>
          <a:endParaRPr lang="es-EC" sz="1800"/>
        </a:p>
      </dgm:t>
    </dgm:pt>
    <dgm:pt modelId="{7B50FE0E-0C8C-46FF-ABE9-D1D487DC0F5D}" type="sibTrans" cxnId="{710F435A-9123-4A0B-BFDD-363FAACEC85B}">
      <dgm:prSet/>
      <dgm:spPr/>
      <dgm:t>
        <a:bodyPr/>
        <a:lstStyle/>
        <a:p>
          <a:endParaRPr lang="es-EC" sz="1800"/>
        </a:p>
      </dgm:t>
    </dgm:pt>
    <dgm:pt modelId="{024F84CD-03B6-4B48-8344-797B8C161AD2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1800" dirty="0" smtClean="0">
              <a:latin typeface="Arial" panose="020B0604020202020204" pitchFamily="34" charset="0"/>
              <a:ea typeface="Arial" panose="020B0604020202020204" pitchFamily="34" charset="0"/>
            </a:rPr>
            <a:t>Se obtuvo nanopartículas con el uso de agua potable que presentaron características más estables de las previstas en un inicio.</a:t>
          </a:r>
          <a:endParaRPr lang="es-EC" sz="1800" dirty="0">
            <a:latin typeface="Arial" panose="020B0604020202020204" pitchFamily="34" charset="0"/>
            <a:ea typeface="Arial" panose="020B0604020202020204" pitchFamily="34" charset="0"/>
          </a:endParaRPr>
        </a:p>
      </dgm:t>
    </dgm:pt>
    <dgm:pt modelId="{472CC69F-8B1B-49F9-9B15-1198147CF3E6}" type="parTrans" cxnId="{7624266E-5C67-4297-8261-633E629DAEFD}">
      <dgm:prSet/>
      <dgm:spPr/>
      <dgm:t>
        <a:bodyPr/>
        <a:lstStyle/>
        <a:p>
          <a:endParaRPr lang="es-EC" sz="1800"/>
        </a:p>
      </dgm:t>
    </dgm:pt>
    <dgm:pt modelId="{1C7EA67E-2B03-4826-B930-DA1F00F9C36F}" type="sibTrans" cxnId="{7624266E-5C67-4297-8261-633E629DAEFD}">
      <dgm:prSet/>
      <dgm:spPr/>
      <dgm:t>
        <a:bodyPr/>
        <a:lstStyle/>
        <a:p>
          <a:endParaRPr lang="es-EC" sz="1800"/>
        </a:p>
      </dgm:t>
    </dgm:pt>
    <dgm:pt modelId="{A8B4EF53-0F4E-429F-9EEE-CEC234DCB838}" type="pres">
      <dgm:prSet presAssocID="{2065FA45-0D93-4D61-90C7-A49113505C0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75DA3826-3EFF-4500-98AD-C33F91D991A8}" type="pres">
      <dgm:prSet presAssocID="{2065FA45-0D93-4D61-90C7-A49113505C0B}" presName="Name1" presStyleCnt="0"/>
      <dgm:spPr/>
      <dgm:t>
        <a:bodyPr/>
        <a:lstStyle/>
        <a:p>
          <a:endParaRPr lang="es-MX"/>
        </a:p>
      </dgm:t>
    </dgm:pt>
    <dgm:pt modelId="{97B9ABCA-82B8-4523-8FA3-E964567AE9ED}" type="pres">
      <dgm:prSet presAssocID="{2065FA45-0D93-4D61-90C7-A49113505C0B}" presName="cycle" presStyleCnt="0"/>
      <dgm:spPr/>
      <dgm:t>
        <a:bodyPr/>
        <a:lstStyle/>
        <a:p>
          <a:endParaRPr lang="es-MX"/>
        </a:p>
      </dgm:t>
    </dgm:pt>
    <dgm:pt modelId="{E3973893-470F-469D-BC3A-27157395AD84}" type="pres">
      <dgm:prSet presAssocID="{2065FA45-0D93-4D61-90C7-A49113505C0B}" presName="srcNode" presStyleLbl="node1" presStyleIdx="0" presStyleCnt="4"/>
      <dgm:spPr/>
      <dgm:t>
        <a:bodyPr/>
        <a:lstStyle/>
        <a:p>
          <a:endParaRPr lang="es-MX"/>
        </a:p>
      </dgm:t>
    </dgm:pt>
    <dgm:pt modelId="{5BF29510-4C14-40ED-83F0-D610D6EFC40A}" type="pres">
      <dgm:prSet presAssocID="{2065FA45-0D93-4D61-90C7-A49113505C0B}" presName="conn" presStyleLbl="parChTrans1D2" presStyleIdx="0" presStyleCnt="1"/>
      <dgm:spPr/>
      <dgm:t>
        <a:bodyPr/>
        <a:lstStyle/>
        <a:p>
          <a:endParaRPr lang="es-EC"/>
        </a:p>
      </dgm:t>
    </dgm:pt>
    <dgm:pt modelId="{16D7F344-4656-4EE6-8278-83A4ACCDDFB5}" type="pres">
      <dgm:prSet presAssocID="{2065FA45-0D93-4D61-90C7-A49113505C0B}" presName="extraNode" presStyleLbl="node1" presStyleIdx="0" presStyleCnt="4"/>
      <dgm:spPr/>
      <dgm:t>
        <a:bodyPr/>
        <a:lstStyle/>
        <a:p>
          <a:endParaRPr lang="es-MX"/>
        </a:p>
      </dgm:t>
    </dgm:pt>
    <dgm:pt modelId="{A32B0F75-2998-4930-A1D0-FA7B058F0589}" type="pres">
      <dgm:prSet presAssocID="{2065FA45-0D93-4D61-90C7-A49113505C0B}" presName="dstNode" presStyleLbl="node1" presStyleIdx="0" presStyleCnt="4"/>
      <dgm:spPr/>
      <dgm:t>
        <a:bodyPr/>
        <a:lstStyle/>
        <a:p>
          <a:endParaRPr lang="es-MX"/>
        </a:p>
      </dgm:t>
    </dgm:pt>
    <dgm:pt modelId="{35B50224-1A0E-4E0F-AEA7-24CBFF914E3C}" type="pres">
      <dgm:prSet presAssocID="{528040FB-890E-46C1-AAE2-16DF23381D3F}" presName="text_1" presStyleLbl="node1" presStyleIdx="0" presStyleCnt="4" custScaleY="13243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D71B0B-CCC8-4F89-95FA-958553746059}" type="pres">
      <dgm:prSet presAssocID="{528040FB-890E-46C1-AAE2-16DF23381D3F}" presName="accent_1" presStyleCnt="0"/>
      <dgm:spPr/>
      <dgm:t>
        <a:bodyPr/>
        <a:lstStyle/>
        <a:p>
          <a:endParaRPr lang="es-MX"/>
        </a:p>
      </dgm:t>
    </dgm:pt>
    <dgm:pt modelId="{DAAC23D6-0C5A-4794-9498-388BE4F59DAD}" type="pres">
      <dgm:prSet presAssocID="{528040FB-890E-46C1-AAE2-16DF23381D3F}" presName="accentRepeatNode" presStyleLbl="solidFgAcc1" presStyleIdx="0" presStyleCnt="4"/>
      <dgm:spPr/>
      <dgm:t>
        <a:bodyPr/>
        <a:lstStyle/>
        <a:p>
          <a:endParaRPr lang="es-MX"/>
        </a:p>
      </dgm:t>
    </dgm:pt>
    <dgm:pt modelId="{28BFFD73-C57D-4841-B109-91E8592DBFD0}" type="pres">
      <dgm:prSet presAssocID="{F65FF939-6AA4-4BA8-84FB-F97BAD03A0EF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9597A2-F913-47B9-B43D-CF4D1E7F830E}" type="pres">
      <dgm:prSet presAssocID="{F65FF939-6AA4-4BA8-84FB-F97BAD03A0EF}" presName="accent_2" presStyleCnt="0"/>
      <dgm:spPr/>
      <dgm:t>
        <a:bodyPr/>
        <a:lstStyle/>
        <a:p>
          <a:endParaRPr lang="es-MX"/>
        </a:p>
      </dgm:t>
    </dgm:pt>
    <dgm:pt modelId="{B449CDE3-25E6-43F5-89A1-EBBACB78F3EF}" type="pres">
      <dgm:prSet presAssocID="{F65FF939-6AA4-4BA8-84FB-F97BAD03A0EF}" presName="accentRepeatNode" presStyleLbl="solidFgAcc1" presStyleIdx="1" presStyleCnt="4"/>
      <dgm:spPr/>
      <dgm:t>
        <a:bodyPr/>
        <a:lstStyle/>
        <a:p>
          <a:endParaRPr lang="es-MX"/>
        </a:p>
      </dgm:t>
    </dgm:pt>
    <dgm:pt modelId="{B7A44EB6-7FFC-4330-A423-1EA338FA03B5}" type="pres">
      <dgm:prSet presAssocID="{4C5878E6-6A39-453D-9085-01B30864E02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21740B-995B-458A-847E-4E40C1A1CF38}" type="pres">
      <dgm:prSet presAssocID="{4C5878E6-6A39-453D-9085-01B30864E02F}" presName="accent_3" presStyleCnt="0"/>
      <dgm:spPr/>
      <dgm:t>
        <a:bodyPr/>
        <a:lstStyle/>
        <a:p>
          <a:endParaRPr lang="es-MX"/>
        </a:p>
      </dgm:t>
    </dgm:pt>
    <dgm:pt modelId="{C0EBB31D-FD6F-4453-9584-B9DAE7A3EB75}" type="pres">
      <dgm:prSet presAssocID="{4C5878E6-6A39-453D-9085-01B30864E02F}" presName="accentRepeatNode" presStyleLbl="solidFgAcc1" presStyleIdx="2" presStyleCnt="4"/>
      <dgm:spPr/>
      <dgm:t>
        <a:bodyPr/>
        <a:lstStyle/>
        <a:p>
          <a:endParaRPr lang="es-MX"/>
        </a:p>
      </dgm:t>
    </dgm:pt>
    <dgm:pt modelId="{660E1F05-C917-42DA-97A0-D950D3C31E7A}" type="pres">
      <dgm:prSet presAssocID="{024F84CD-03B6-4B48-8344-797B8C161AD2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24F7A6C-BB08-4BA6-893B-239132675FFE}" type="pres">
      <dgm:prSet presAssocID="{024F84CD-03B6-4B48-8344-797B8C161AD2}" presName="accent_4" presStyleCnt="0"/>
      <dgm:spPr/>
      <dgm:t>
        <a:bodyPr/>
        <a:lstStyle/>
        <a:p>
          <a:endParaRPr lang="es-MX"/>
        </a:p>
      </dgm:t>
    </dgm:pt>
    <dgm:pt modelId="{61A08867-E1BB-4302-BAAB-A142B8943BC9}" type="pres">
      <dgm:prSet presAssocID="{024F84CD-03B6-4B48-8344-797B8C161AD2}" presName="accentRepeatNode" presStyleLbl="solidFgAcc1" presStyleIdx="3" presStyleCnt="4"/>
      <dgm:spPr/>
      <dgm:t>
        <a:bodyPr/>
        <a:lstStyle/>
        <a:p>
          <a:endParaRPr lang="es-MX"/>
        </a:p>
      </dgm:t>
    </dgm:pt>
  </dgm:ptLst>
  <dgm:cxnLst>
    <dgm:cxn modelId="{338C9641-A615-49B7-9BFF-BD887E69535E}" type="presOf" srcId="{F65FF939-6AA4-4BA8-84FB-F97BAD03A0EF}" destId="{28BFFD73-C57D-4841-B109-91E8592DBFD0}" srcOrd="0" destOrd="0" presId="urn:microsoft.com/office/officeart/2008/layout/VerticalCurvedList"/>
    <dgm:cxn modelId="{B6F57977-CD7F-4E6F-A898-C1892609EDC5}" type="presOf" srcId="{501BDCE3-D638-4A6E-B586-636AE6E75D94}" destId="{5BF29510-4C14-40ED-83F0-D610D6EFC40A}" srcOrd="0" destOrd="0" presId="urn:microsoft.com/office/officeart/2008/layout/VerticalCurvedList"/>
    <dgm:cxn modelId="{AA1279C9-1651-4657-B569-1189F6864E1A}" type="presOf" srcId="{528040FB-890E-46C1-AAE2-16DF23381D3F}" destId="{35B50224-1A0E-4E0F-AEA7-24CBFF914E3C}" srcOrd="0" destOrd="0" presId="urn:microsoft.com/office/officeart/2008/layout/VerticalCurvedList"/>
    <dgm:cxn modelId="{7624266E-5C67-4297-8261-633E629DAEFD}" srcId="{2065FA45-0D93-4D61-90C7-A49113505C0B}" destId="{024F84CD-03B6-4B48-8344-797B8C161AD2}" srcOrd="3" destOrd="0" parTransId="{472CC69F-8B1B-49F9-9B15-1198147CF3E6}" sibTransId="{1C7EA67E-2B03-4826-B930-DA1F00F9C36F}"/>
    <dgm:cxn modelId="{D7B4724C-9576-49C9-8034-E041C3B30968}" type="presOf" srcId="{024F84CD-03B6-4B48-8344-797B8C161AD2}" destId="{660E1F05-C917-42DA-97A0-D950D3C31E7A}" srcOrd="0" destOrd="0" presId="urn:microsoft.com/office/officeart/2008/layout/VerticalCurvedList"/>
    <dgm:cxn modelId="{710F435A-9123-4A0B-BFDD-363FAACEC85B}" srcId="{2065FA45-0D93-4D61-90C7-A49113505C0B}" destId="{4C5878E6-6A39-453D-9085-01B30864E02F}" srcOrd="2" destOrd="0" parTransId="{77BEC2E4-BDEF-417E-AACC-60B7A6CED5DC}" sibTransId="{7B50FE0E-0C8C-46FF-ABE9-D1D487DC0F5D}"/>
    <dgm:cxn modelId="{B3DB76A2-010C-4BFE-ABDA-28735F563E26}" srcId="{2065FA45-0D93-4D61-90C7-A49113505C0B}" destId="{F65FF939-6AA4-4BA8-84FB-F97BAD03A0EF}" srcOrd="1" destOrd="0" parTransId="{47BD4B97-CD6C-4B87-89F3-81D16140071A}" sibTransId="{3C6F5519-5051-455B-B199-676383F849F6}"/>
    <dgm:cxn modelId="{F87E5AAB-B2DF-4295-9157-6426CAE07C6E}" srcId="{2065FA45-0D93-4D61-90C7-A49113505C0B}" destId="{528040FB-890E-46C1-AAE2-16DF23381D3F}" srcOrd="0" destOrd="0" parTransId="{C1956FF3-D540-4E63-83C5-9EAF2D728D13}" sibTransId="{501BDCE3-D638-4A6E-B586-636AE6E75D94}"/>
    <dgm:cxn modelId="{0FBC7394-3D3B-4E0A-802F-C277CCBF2CB9}" type="presOf" srcId="{4C5878E6-6A39-453D-9085-01B30864E02F}" destId="{B7A44EB6-7FFC-4330-A423-1EA338FA03B5}" srcOrd="0" destOrd="0" presId="urn:microsoft.com/office/officeart/2008/layout/VerticalCurvedList"/>
    <dgm:cxn modelId="{E21871A9-FDE2-4380-8B49-F5695027F777}" type="presOf" srcId="{2065FA45-0D93-4D61-90C7-A49113505C0B}" destId="{A8B4EF53-0F4E-429F-9EEE-CEC234DCB838}" srcOrd="0" destOrd="0" presId="urn:microsoft.com/office/officeart/2008/layout/VerticalCurvedList"/>
    <dgm:cxn modelId="{919B7260-9C27-4A72-A48E-8718F41D1766}" type="presParOf" srcId="{A8B4EF53-0F4E-429F-9EEE-CEC234DCB838}" destId="{75DA3826-3EFF-4500-98AD-C33F91D991A8}" srcOrd="0" destOrd="0" presId="urn:microsoft.com/office/officeart/2008/layout/VerticalCurvedList"/>
    <dgm:cxn modelId="{9E717F3F-A121-489C-99F7-E02E83E23A26}" type="presParOf" srcId="{75DA3826-3EFF-4500-98AD-C33F91D991A8}" destId="{97B9ABCA-82B8-4523-8FA3-E964567AE9ED}" srcOrd="0" destOrd="0" presId="urn:microsoft.com/office/officeart/2008/layout/VerticalCurvedList"/>
    <dgm:cxn modelId="{C98BE0B3-EAA1-459E-8533-C21D6C0C88E1}" type="presParOf" srcId="{97B9ABCA-82B8-4523-8FA3-E964567AE9ED}" destId="{E3973893-470F-469D-BC3A-27157395AD84}" srcOrd="0" destOrd="0" presId="urn:microsoft.com/office/officeart/2008/layout/VerticalCurvedList"/>
    <dgm:cxn modelId="{26161B5D-8994-4E42-9B0A-645DFF8197E9}" type="presParOf" srcId="{97B9ABCA-82B8-4523-8FA3-E964567AE9ED}" destId="{5BF29510-4C14-40ED-83F0-D610D6EFC40A}" srcOrd="1" destOrd="0" presId="urn:microsoft.com/office/officeart/2008/layout/VerticalCurvedList"/>
    <dgm:cxn modelId="{8DA22477-8C85-432D-9733-E7079D2181EF}" type="presParOf" srcId="{97B9ABCA-82B8-4523-8FA3-E964567AE9ED}" destId="{16D7F344-4656-4EE6-8278-83A4ACCDDFB5}" srcOrd="2" destOrd="0" presId="urn:microsoft.com/office/officeart/2008/layout/VerticalCurvedList"/>
    <dgm:cxn modelId="{48734251-79FE-4B73-BAAC-A9E927A3340F}" type="presParOf" srcId="{97B9ABCA-82B8-4523-8FA3-E964567AE9ED}" destId="{A32B0F75-2998-4930-A1D0-FA7B058F0589}" srcOrd="3" destOrd="0" presId="urn:microsoft.com/office/officeart/2008/layout/VerticalCurvedList"/>
    <dgm:cxn modelId="{A0D7D8A3-8EF7-4FB8-8ECD-48C960A71FD6}" type="presParOf" srcId="{75DA3826-3EFF-4500-98AD-C33F91D991A8}" destId="{35B50224-1A0E-4E0F-AEA7-24CBFF914E3C}" srcOrd="1" destOrd="0" presId="urn:microsoft.com/office/officeart/2008/layout/VerticalCurvedList"/>
    <dgm:cxn modelId="{6513B0BA-A6DC-461F-A0A6-0C67BD064A19}" type="presParOf" srcId="{75DA3826-3EFF-4500-98AD-C33F91D991A8}" destId="{52D71B0B-CCC8-4F89-95FA-958553746059}" srcOrd="2" destOrd="0" presId="urn:microsoft.com/office/officeart/2008/layout/VerticalCurvedList"/>
    <dgm:cxn modelId="{37FAD06B-6173-4B5F-A7A2-817CD0B4C755}" type="presParOf" srcId="{52D71B0B-CCC8-4F89-95FA-958553746059}" destId="{DAAC23D6-0C5A-4794-9498-388BE4F59DAD}" srcOrd="0" destOrd="0" presId="urn:microsoft.com/office/officeart/2008/layout/VerticalCurvedList"/>
    <dgm:cxn modelId="{A16B6575-BD59-47B9-AB2F-8FB692D40156}" type="presParOf" srcId="{75DA3826-3EFF-4500-98AD-C33F91D991A8}" destId="{28BFFD73-C57D-4841-B109-91E8592DBFD0}" srcOrd="3" destOrd="0" presId="urn:microsoft.com/office/officeart/2008/layout/VerticalCurvedList"/>
    <dgm:cxn modelId="{537F7DE3-5DDE-41C2-B3CF-F98356F675FE}" type="presParOf" srcId="{75DA3826-3EFF-4500-98AD-C33F91D991A8}" destId="{8E9597A2-F913-47B9-B43D-CF4D1E7F830E}" srcOrd="4" destOrd="0" presId="urn:microsoft.com/office/officeart/2008/layout/VerticalCurvedList"/>
    <dgm:cxn modelId="{5CBB7CAB-207E-4A03-8568-F01439DDB840}" type="presParOf" srcId="{8E9597A2-F913-47B9-B43D-CF4D1E7F830E}" destId="{B449CDE3-25E6-43F5-89A1-EBBACB78F3EF}" srcOrd="0" destOrd="0" presId="urn:microsoft.com/office/officeart/2008/layout/VerticalCurvedList"/>
    <dgm:cxn modelId="{1E2BF6CA-4E0C-45EB-9B2C-A9E66DAA2362}" type="presParOf" srcId="{75DA3826-3EFF-4500-98AD-C33F91D991A8}" destId="{B7A44EB6-7FFC-4330-A423-1EA338FA03B5}" srcOrd="5" destOrd="0" presId="urn:microsoft.com/office/officeart/2008/layout/VerticalCurvedList"/>
    <dgm:cxn modelId="{A0064E70-CE49-411E-BE16-8CDBE33C45A1}" type="presParOf" srcId="{75DA3826-3EFF-4500-98AD-C33F91D991A8}" destId="{FD21740B-995B-458A-847E-4E40C1A1CF38}" srcOrd="6" destOrd="0" presId="urn:microsoft.com/office/officeart/2008/layout/VerticalCurvedList"/>
    <dgm:cxn modelId="{BD7B2DD5-A789-4887-8338-FAD10809A0A0}" type="presParOf" srcId="{FD21740B-995B-458A-847E-4E40C1A1CF38}" destId="{C0EBB31D-FD6F-4453-9584-B9DAE7A3EB75}" srcOrd="0" destOrd="0" presId="urn:microsoft.com/office/officeart/2008/layout/VerticalCurvedList"/>
    <dgm:cxn modelId="{6103655E-8A54-4693-99C8-C9FDC5940572}" type="presParOf" srcId="{75DA3826-3EFF-4500-98AD-C33F91D991A8}" destId="{660E1F05-C917-42DA-97A0-D950D3C31E7A}" srcOrd="7" destOrd="0" presId="urn:microsoft.com/office/officeart/2008/layout/VerticalCurvedList"/>
    <dgm:cxn modelId="{1EE5105E-42AE-4AFA-9608-1B31C07D1ACD}" type="presParOf" srcId="{75DA3826-3EFF-4500-98AD-C33F91D991A8}" destId="{924F7A6C-BB08-4BA6-893B-239132675FFE}" srcOrd="8" destOrd="0" presId="urn:microsoft.com/office/officeart/2008/layout/VerticalCurvedList"/>
    <dgm:cxn modelId="{7D4E7FC6-EF13-4B44-98CD-05671E6E5C81}" type="presParOf" srcId="{924F7A6C-BB08-4BA6-893B-239132675FFE}" destId="{61A08867-E1BB-4302-BAAB-A142B8943BC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65FA45-0D93-4D61-90C7-A49113505C0B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528040FB-890E-46C1-AAE2-16DF23381D3F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MX" sz="1800" dirty="0" smtClean="0"/>
            <a:t>La planta de producción fue diseñada para una afinación manual, en control con el operario, para un aumento en la calidad del proceso de producción se recomienda invertir en la automatización y control de los equipos, a través de bombas dosificadoras y una interfaz </a:t>
          </a:r>
          <a:r>
            <a:rPr lang="es-MX" sz="1800" dirty="0" err="1" smtClean="0"/>
            <a:t>HMI</a:t>
          </a:r>
          <a:r>
            <a:rPr lang="es-MX" sz="1800" dirty="0" smtClean="0"/>
            <a:t>. Una vez establecidos los rangos y valores idóneos para la producción de nanopartículas.</a:t>
          </a:r>
          <a:endParaRPr lang="es-EC" sz="1800" dirty="0"/>
        </a:p>
      </dgm:t>
    </dgm:pt>
    <dgm:pt modelId="{C1956FF3-D540-4E63-83C5-9EAF2D728D13}" type="parTrans" cxnId="{F87E5AAB-B2DF-4295-9157-6426CAE07C6E}">
      <dgm:prSet/>
      <dgm:spPr/>
      <dgm:t>
        <a:bodyPr/>
        <a:lstStyle/>
        <a:p>
          <a:endParaRPr lang="es-EC" sz="1800"/>
        </a:p>
      </dgm:t>
    </dgm:pt>
    <dgm:pt modelId="{501BDCE3-D638-4A6E-B586-636AE6E75D94}" type="sibTrans" cxnId="{F87E5AAB-B2DF-4295-9157-6426CAE07C6E}">
      <dgm:prSet/>
      <dgm:spPr/>
      <dgm:t>
        <a:bodyPr/>
        <a:lstStyle/>
        <a:p>
          <a:endParaRPr lang="es-EC" sz="1800"/>
        </a:p>
      </dgm:t>
    </dgm:pt>
    <dgm:pt modelId="{4C5878E6-6A39-453D-9085-01B30864E02F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1800" dirty="0" smtClean="0">
              <a:latin typeface="Arial" panose="020B0604020202020204" pitchFamily="34" charset="0"/>
              <a:ea typeface="Arial" panose="020B0604020202020204" pitchFamily="34" charset="0"/>
            </a:rPr>
            <a:t>Proyectos como este, donde se involucra la participación de varias personas o entidades necesitan de una comunicación constante, la participación activa entre las partes facilitará el éxito del objetivo propuesto.</a:t>
          </a:r>
          <a:endParaRPr lang="es-EC" sz="1800" dirty="0">
            <a:latin typeface="Arial" panose="020B0604020202020204" pitchFamily="34" charset="0"/>
            <a:ea typeface="Arial" panose="020B0604020202020204" pitchFamily="34" charset="0"/>
          </a:endParaRPr>
        </a:p>
      </dgm:t>
    </dgm:pt>
    <dgm:pt modelId="{77BEC2E4-BDEF-417E-AACC-60B7A6CED5DC}" type="parTrans" cxnId="{710F435A-9123-4A0B-BFDD-363FAACEC85B}">
      <dgm:prSet/>
      <dgm:spPr/>
      <dgm:t>
        <a:bodyPr/>
        <a:lstStyle/>
        <a:p>
          <a:endParaRPr lang="es-EC" sz="1800"/>
        </a:p>
      </dgm:t>
    </dgm:pt>
    <dgm:pt modelId="{7B50FE0E-0C8C-46FF-ABE9-D1D487DC0F5D}" type="sibTrans" cxnId="{710F435A-9123-4A0B-BFDD-363FAACEC85B}">
      <dgm:prSet/>
      <dgm:spPr/>
      <dgm:t>
        <a:bodyPr/>
        <a:lstStyle/>
        <a:p>
          <a:endParaRPr lang="es-EC" sz="1800"/>
        </a:p>
      </dgm:t>
    </dgm:pt>
    <dgm:pt modelId="{F65FF939-6AA4-4BA8-84FB-F97BAD03A0EF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MX" sz="1800" dirty="0" smtClean="0">
              <a:latin typeface="Arial" panose="020B0604020202020204" pitchFamily="34" charset="0"/>
            </a:rPr>
            <a:t>Desarrollar y evaluar un método de producción de nanopartículas utilizando un solo reactor como equipo principal, y un tanque de respaldo que sirva solamente de almacenamiento temporal; esto permitirá reducir el peso y volumen de la planta, facilitando su transporte.</a:t>
          </a:r>
          <a:endParaRPr lang="es-EC" sz="1800" dirty="0">
            <a:latin typeface="Arial" panose="020B0604020202020204" pitchFamily="34" charset="0"/>
            <a:ea typeface="Arial" panose="020B0604020202020204" pitchFamily="34" charset="0"/>
          </a:endParaRPr>
        </a:p>
      </dgm:t>
    </dgm:pt>
    <dgm:pt modelId="{3C6F5519-5051-455B-B199-676383F849F6}" type="sibTrans" cxnId="{B3DB76A2-010C-4BFE-ABDA-28735F563E26}">
      <dgm:prSet/>
      <dgm:spPr/>
      <dgm:t>
        <a:bodyPr/>
        <a:lstStyle/>
        <a:p>
          <a:endParaRPr lang="es-EC" sz="1800"/>
        </a:p>
      </dgm:t>
    </dgm:pt>
    <dgm:pt modelId="{47BD4B97-CD6C-4B87-89F3-81D16140071A}" type="parTrans" cxnId="{B3DB76A2-010C-4BFE-ABDA-28735F563E26}">
      <dgm:prSet/>
      <dgm:spPr/>
      <dgm:t>
        <a:bodyPr/>
        <a:lstStyle/>
        <a:p>
          <a:endParaRPr lang="es-EC" sz="1800"/>
        </a:p>
      </dgm:t>
    </dgm:pt>
    <dgm:pt modelId="{A8B4EF53-0F4E-429F-9EEE-CEC234DCB838}" type="pres">
      <dgm:prSet presAssocID="{2065FA45-0D93-4D61-90C7-A49113505C0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75DA3826-3EFF-4500-98AD-C33F91D991A8}" type="pres">
      <dgm:prSet presAssocID="{2065FA45-0D93-4D61-90C7-A49113505C0B}" presName="Name1" presStyleCnt="0"/>
      <dgm:spPr/>
      <dgm:t>
        <a:bodyPr/>
        <a:lstStyle/>
        <a:p>
          <a:endParaRPr lang="es-MX"/>
        </a:p>
      </dgm:t>
    </dgm:pt>
    <dgm:pt modelId="{97B9ABCA-82B8-4523-8FA3-E964567AE9ED}" type="pres">
      <dgm:prSet presAssocID="{2065FA45-0D93-4D61-90C7-A49113505C0B}" presName="cycle" presStyleCnt="0"/>
      <dgm:spPr/>
      <dgm:t>
        <a:bodyPr/>
        <a:lstStyle/>
        <a:p>
          <a:endParaRPr lang="es-MX"/>
        </a:p>
      </dgm:t>
    </dgm:pt>
    <dgm:pt modelId="{E3973893-470F-469D-BC3A-27157395AD84}" type="pres">
      <dgm:prSet presAssocID="{2065FA45-0D93-4D61-90C7-A49113505C0B}" presName="srcNode" presStyleLbl="node1" presStyleIdx="0" presStyleCnt="3"/>
      <dgm:spPr/>
      <dgm:t>
        <a:bodyPr/>
        <a:lstStyle/>
        <a:p>
          <a:endParaRPr lang="es-MX"/>
        </a:p>
      </dgm:t>
    </dgm:pt>
    <dgm:pt modelId="{5BF29510-4C14-40ED-83F0-D610D6EFC40A}" type="pres">
      <dgm:prSet presAssocID="{2065FA45-0D93-4D61-90C7-A49113505C0B}" presName="conn" presStyleLbl="parChTrans1D2" presStyleIdx="0" presStyleCnt="1"/>
      <dgm:spPr/>
      <dgm:t>
        <a:bodyPr/>
        <a:lstStyle/>
        <a:p>
          <a:endParaRPr lang="es-EC"/>
        </a:p>
      </dgm:t>
    </dgm:pt>
    <dgm:pt modelId="{16D7F344-4656-4EE6-8278-83A4ACCDDFB5}" type="pres">
      <dgm:prSet presAssocID="{2065FA45-0D93-4D61-90C7-A49113505C0B}" presName="extraNode" presStyleLbl="node1" presStyleIdx="0" presStyleCnt="3"/>
      <dgm:spPr/>
      <dgm:t>
        <a:bodyPr/>
        <a:lstStyle/>
        <a:p>
          <a:endParaRPr lang="es-MX"/>
        </a:p>
      </dgm:t>
    </dgm:pt>
    <dgm:pt modelId="{A32B0F75-2998-4930-A1D0-FA7B058F0589}" type="pres">
      <dgm:prSet presAssocID="{2065FA45-0D93-4D61-90C7-A49113505C0B}" presName="dstNode" presStyleLbl="node1" presStyleIdx="0" presStyleCnt="3"/>
      <dgm:spPr/>
      <dgm:t>
        <a:bodyPr/>
        <a:lstStyle/>
        <a:p>
          <a:endParaRPr lang="es-MX"/>
        </a:p>
      </dgm:t>
    </dgm:pt>
    <dgm:pt modelId="{35B50224-1A0E-4E0F-AEA7-24CBFF914E3C}" type="pres">
      <dgm:prSet presAssocID="{528040FB-890E-46C1-AAE2-16DF23381D3F}" presName="text_1" presStyleLbl="node1" presStyleIdx="0" presStyleCnt="3" custScaleY="13243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D71B0B-CCC8-4F89-95FA-958553746059}" type="pres">
      <dgm:prSet presAssocID="{528040FB-890E-46C1-AAE2-16DF23381D3F}" presName="accent_1" presStyleCnt="0"/>
      <dgm:spPr/>
      <dgm:t>
        <a:bodyPr/>
        <a:lstStyle/>
        <a:p>
          <a:endParaRPr lang="es-MX"/>
        </a:p>
      </dgm:t>
    </dgm:pt>
    <dgm:pt modelId="{DAAC23D6-0C5A-4794-9498-388BE4F59DAD}" type="pres">
      <dgm:prSet presAssocID="{528040FB-890E-46C1-AAE2-16DF23381D3F}" presName="accentRepeatNode" presStyleLbl="solidFgAcc1" presStyleIdx="0" presStyleCnt="3"/>
      <dgm:spPr/>
      <dgm:t>
        <a:bodyPr/>
        <a:lstStyle/>
        <a:p>
          <a:endParaRPr lang="es-MX"/>
        </a:p>
      </dgm:t>
    </dgm:pt>
    <dgm:pt modelId="{28BFFD73-C57D-4841-B109-91E8592DBFD0}" type="pres">
      <dgm:prSet presAssocID="{F65FF939-6AA4-4BA8-84FB-F97BAD03A0EF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9597A2-F913-47B9-B43D-CF4D1E7F830E}" type="pres">
      <dgm:prSet presAssocID="{F65FF939-6AA4-4BA8-84FB-F97BAD03A0EF}" presName="accent_2" presStyleCnt="0"/>
      <dgm:spPr/>
      <dgm:t>
        <a:bodyPr/>
        <a:lstStyle/>
        <a:p>
          <a:endParaRPr lang="es-MX"/>
        </a:p>
      </dgm:t>
    </dgm:pt>
    <dgm:pt modelId="{B449CDE3-25E6-43F5-89A1-EBBACB78F3EF}" type="pres">
      <dgm:prSet presAssocID="{F65FF939-6AA4-4BA8-84FB-F97BAD03A0EF}" presName="accentRepeatNode" presStyleLbl="solidFgAcc1" presStyleIdx="1" presStyleCnt="3"/>
      <dgm:spPr/>
      <dgm:t>
        <a:bodyPr/>
        <a:lstStyle/>
        <a:p>
          <a:endParaRPr lang="es-MX"/>
        </a:p>
      </dgm:t>
    </dgm:pt>
    <dgm:pt modelId="{B7A44EB6-7FFC-4330-A423-1EA338FA03B5}" type="pres">
      <dgm:prSet presAssocID="{4C5878E6-6A39-453D-9085-01B30864E02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21740B-995B-458A-847E-4E40C1A1CF38}" type="pres">
      <dgm:prSet presAssocID="{4C5878E6-6A39-453D-9085-01B30864E02F}" presName="accent_3" presStyleCnt="0"/>
      <dgm:spPr/>
      <dgm:t>
        <a:bodyPr/>
        <a:lstStyle/>
        <a:p>
          <a:endParaRPr lang="es-MX"/>
        </a:p>
      </dgm:t>
    </dgm:pt>
    <dgm:pt modelId="{C0EBB31D-FD6F-4453-9584-B9DAE7A3EB75}" type="pres">
      <dgm:prSet presAssocID="{4C5878E6-6A39-453D-9085-01B30864E02F}" presName="accentRepeatNode" presStyleLbl="solidFgAcc1" presStyleIdx="2" presStyleCnt="3"/>
      <dgm:spPr/>
      <dgm:t>
        <a:bodyPr/>
        <a:lstStyle/>
        <a:p>
          <a:endParaRPr lang="es-MX"/>
        </a:p>
      </dgm:t>
    </dgm:pt>
  </dgm:ptLst>
  <dgm:cxnLst>
    <dgm:cxn modelId="{CE9BF53A-849F-4B3B-8391-1E517CB1A6F8}" type="presOf" srcId="{4C5878E6-6A39-453D-9085-01B30864E02F}" destId="{B7A44EB6-7FFC-4330-A423-1EA338FA03B5}" srcOrd="0" destOrd="0" presId="urn:microsoft.com/office/officeart/2008/layout/VerticalCurvedList"/>
    <dgm:cxn modelId="{558B5DE5-7CD2-4A02-AA03-6BFD4C2FAB40}" type="presOf" srcId="{2065FA45-0D93-4D61-90C7-A49113505C0B}" destId="{A8B4EF53-0F4E-429F-9EEE-CEC234DCB838}" srcOrd="0" destOrd="0" presId="urn:microsoft.com/office/officeart/2008/layout/VerticalCurvedList"/>
    <dgm:cxn modelId="{387FDB7F-406D-4231-A388-1B0507F5639E}" type="presOf" srcId="{501BDCE3-D638-4A6E-B586-636AE6E75D94}" destId="{5BF29510-4C14-40ED-83F0-D610D6EFC40A}" srcOrd="0" destOrd="0" presId="urn:microsoft.com/office/officeart/2008/layout/VerticalCurvedList"/>
    <dgm:cxn modelId="{710F435A-9123-4A0B-BFDD-363FAACEC85B}" srcId="{2065FA45-0D93-4D61-90C7-A49113505C0B}" destId="{4C5878E6-6A39-453D-9085-01B30864E02F}" srcOrd="2" destOrd="0" parTransId="{77BEC2E4-BDEF-417E-AACC-60B7A6CED5DC}" sibTransId="{7B50FE0E-0C8C-46FF-ABE9-D1D487DC0F5D}"/>
    <dgm:cxn modelId="{B3DB76A2-010C-4BFE-ABDA-28735F563E26}" srcId="{2065FA45-0D93-4D61-90C7-A49113505C0B}" destId="{F65FF939-6AA4-4BA8-84FB-F97BAD03A0EF}" srcOrd="1" destOrd="0" parTransId="{47BD4B97-CD6C-4B87-89F3-81D16140071A}" sibTransId="{3C6F5519-5051-455B-B199-676383F849F6}"/>
    <dgm:cxn modelId="{F87E5AAB-B2DF-4295-9157-6426CAE07C6E}" srcId="{2065FA45-0D93-4D61-90C7-A49113505C0B}" destId="{528040FB-890E-46C1-AAE2-16DF23381D3F}" srcOrd="0" destOrd="0" parTransId="{C1956FF3-D540-4E63-83C5-9EAF2D728D13}" sibTransId="{501BDCE3-D638-4A6E-B586-636AE6E75D94}"/>
    <dgm:cxn modelId="{E5B71C6F-16E8-4899-8AC9-ADFACACCF5CD}" type="presOf" srcId="{F65FF939-6AA4-4BA8-84FB-F97BAD03A0EF}" destId="{28BFFD73-C57D-4841-B109-91E8592DBFD0}" srcOrd="0" destOrd="0" presId="urn:microsoft.com/office/officeart/2008/layout/VerticalCurvedList"/>
    <dgm:cxn modelId="{9A617A5B-E268-4EBF-AA65-B80A2B890FA5}" type="presOf" srcId="{528040FB-890E-46C1-AAE2-16DF23381D3F}" destId="{35B50224-1A0E-4E0F-AEA7-24CBFF914E3C}" srcOrd="0" destOrd="0" presId="urn:microsoft.com/office/officeart/2008/layout/VerticalCurvedList"/>
    <dgm:cxn modelId="{2A63F828-3F21-4E50-BE47-E1C6D5C7C770}" type="presParOf" srcId="{A8B4EF53-0F4E-429F-9EEE-CEC234DCB838}" destId="{75DA3826-3EFF-4500-98AD-C33F91D991A8}" srcOrd="0" destOrd="0" presId="urn:microsoft.com/office/officeart/2008/layout/VerticalCurvedList"/>
    <dgm:cxn modelId="{C76C2091-FBB2-4598-82FF-44E6A181CF60}" type="presParOf" srcId="{75DA3826-3EFF-4500-98AD-C33F91D991A8}" destId="{97B9ABCA-82B8-4523-8FA3-E964567AE9ED}" srcOrd="0" destOrd="0" presId="urn:microsoft.com/office/officeart/2008/layout/VerticalCurvedList"/>
    <dgm:cxn modelId="{38FF276C-CA7F-482F-987B-7DF875918E6B}" type="presParOf" srcId="{97B9ABCA-82B8-4523-8FA3-E964567AE9ED}" destId="{E3973893-470F-469D-BC3A-27157395AD84}" srcOrd="0" destOrd="0" presId="urn:microsoft.com/office/officeart/2008/layout/VerticalCurvedList"/>
    <dgm:cxn modelId="{46AFC99A-7C8B-4F23-97A4-BFBC93C9B6D0}" type="presParOf" srcId="{97B9ABCA-82B8-4523-8FA3-E964567AE9ED}" destId="{5BF29510-4C14-40ED-83F0-D610D6EFC40A}" srcOrd="1" destOrd="0" presId="urn:microsoft.com/office/officeart/2008/layout/VerticalCurvedList"/>
    <dgm:cxn modelId="{49583BAB-5ED8-41F3-968B-27ACCEAD7CB2}" type="presParOf" srcId="{97B9ABCA-82B8-4523-8FA3-E964567AE9ED}" destId="{16D7F344-4656-4EE6-8278-83A4ACCDDFB5}" srcOrd="2" destOrd="0" presId="urn:microsoft.com/office/officeart/2008/layout/VerticalCurvedList"/>
    <dgm:cxn modelId="{3990ECFF-CEF3-47E9-ADA5-F030E74A7C35}" type="presParOf" srcId="{97B9ABCA-82B8-4523-8FA3-E964567AE9ED}" destId="{A32B0F75-2998-4930-A1D0-FA7B058F0589}" srcOrd="3" destOrd="0" presId="urn:microsoft.com/office/officeart/2008/layout/VerticalCurvedList"/>
    <dgm:cxn modelId="{BF1EE944-728C-4C21-B2AC-FA5CA3D2D999}" type="presParOf" srcId="{75DA3826-3EFF-4500-98AD-C33F91D991A8}" destId="{35B50224-1A0E-4E0F-AEA7-24CBFF914E3C}" srcOrd="1" destOrd="0" presId="urn:microsoft.com/office/officeart/2008/layout/VerticalCurvedList"/>
    <dgm:cxn modelId="{C0C52EAC-0019-4719-9CF9-F2F9069B53BB}" type="presParOf" srcId="{75DA3826-3EFF-4500-98AD-C33F91D991A8}" destId="{52D71B0B-CCC8-4F89-95FA-958553746059}" srcOrd="2" destOrd="0" presId="urn:microsoft.com/office/officeart/2008/layout/VerticalCurvedList"/>
    <dgm:cxn modelId="{E6BA98B9-A452-44ED-B0DB-E41FA4E03F56}" type="presParOf" srcId="{52D71B0B-CCC8-4F89-95FA-958553746059}" destId="{DAAC23D6-0C5A-4794-9498-388BE4F59DAD}" srcOrd="0" destOrd="0" presId="urn:microsoft.com/office/officeart/2008/layout/VerticalCurvedList"/>
    <dgm:cxn modelId="{87DEF17C-0367-45DA-9313-0961C2B2981E}" type="presParOf" srcId="{75DA3826-3EFF-4500-98AD-C33F91D991A8}" destId="{28BFFD73-C57D-4841-B109-91E8592DBFD0}" srcOrd="3" destOrd="0" presId="urn:microsoft.com/office/officeart/2008/layout/VerticalCurvedList"/>
    <dgm:cxn modelId="{6E05EB27-C749-469E-B23D-16FD479C2D20}" type="presParOf" srcId="{75DA3826-3EFF-4500-98AD-C33F91D991A8}" destId="{8E9597A2-F913-47B9-B43D-CF4D1E7F830E}" srcOrd="4" destOrd="0" presId="urn:microsoft.com/office/officeart/2008/layout/VerticalCurvedList"/>
    <dgm:cxn modelId="{67644634-B199-4783-960B-119EE9F5F60C}" type="presParOf" srcId="{8E9597A2-F913-47B9-B43D-CF4D1E7F830E}" destId="{B449CDE3-25E6-43F5-89A1-EBBACB78F3EF}" srcOrd="0" destOrd="0" presId="urn:microsoft.com/office/officeart/2008/layout/VerticalCurvedList"/>
    <dgm:cxn modelId="{2524873F-2B65-4092-8E63-B07719DF54F0}" type="presParOf" srcId="{75DA3826-3EFF-4500-98AD-C33F91D991A8}" destId="{B7A44EB6-7FFC-4330-A423-1EA338FA03B5}" srcOrd="5" destOrd="0" presId="urn:microsoft.com/office/officeart/2008/layout/VerticalCurvedList"/>
    <dgm:cxn modelId="{638406F5-9773-4AD1-91E5-C0B1FF9A1DB4}" type="presParOf" srcId="{75DA3826-3EFF-4500-98AD-C33F91D991A8}" destId="{FD21740B-995B-458A-847E-4E40C1A1CF38}" srcOrd="6" destOrd="0" presId="urn:microsoft.com/office/officeart/2008/layout/VerticalCurvedList"/>
    <dgm:cxn modelId="{CEEDA00E-B8C1-4687-AE7A-493AE3C74F9A}" type="presParOf" srcId="{FD21740B-995B-458A-847E-4E40C1A1CF38}" destId="{C0EBB31D-FD6F-4453-9584-B9DAE7A3EB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E2896-017B-4E2B-B916-8E302B77D8BE}">
      <dsp:nvSpPr>
        <dsp:cNvPr id="0" name=""/>
        <dsp:cNvSpPr/>
      </dsp:nvSpPr>
      <dsp:spPr>
        <a:xfrm>
          <a:off x="434228" y="450"/>
          <a:ext cx="2656621" cy="14759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0,07 y 1,1 [mg/kg]</a:t>
          </a:r>
          <a:endParaRPr lang="es-MX" sz="2600" kern="1200" dirty="0"/>
        </a:p>
      </dsp:txBody>
      <dsp:txXfrm>
        <a:off x="477456" y="43678"/>
        <a:ext cx="2570165" cy="1389444"/>
      </dsp:txXfrm>
    </dsp:sp>
    <dsp:sp modelId="{A1FED200-3505-46F5-B216-BC72DD86E0A8}">
      <dsp:nvSpPr>
        <dsp:cNvPr id="0" name=""/>
        <dsp:cNvSpPr/>
      </dsp:nvSpPr>
      <dsp:spPr>
        <a:xfrm rot="5400000">
          <a:off x="1485807" y="1513248"/>
          <a:ext cx="553462" cy="6641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100" kern="1200"/>
        </a:p>
      </dsp:txBody>
      <dsp:txXfrm rot="-5400000">
        <a:off x="1563292" y="1568595"/>
        <a:ext cx="398493" cy="387423"/>
      </dsp:txXfrm>
    </dsp:sp>
    <dsp:sp modelId="{5BDCC58F-08D4-43D0-9EBB-CA7AED994FAF}">
      <dsp:nvSpPr>
        <dsp:cNvPr id="0" name=""/>
        <dsp:cNvSpPr/>
      </dsp:nvSpPr>
      <dsp:spPr>
        <a:xfrm>
          <a:off x="434228" y="2214301"/>
          <a:ext cx="2656621" cy="14759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0,60 a 0,10 [mg/kg]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En Cacao </a:t>
          </a:r>
          <a:endParaRPr lang="es-MX" sz="2600" kern="1200" dirty="0"/>
        </a:p>
      </dsp:txBody>
      <dsp:txXfrm>
        <a:off x="477456" y="2257529"/>
        <a:ext cx="2570165" cy="13894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3EE070-6543-44DA-A2A8-CA1E806B2707}">
      <dsp:nvSpPr>
        <dsp:cNvPr id="0" name=""/>
        <dsp:cNvSpPr/>
      </dsp:nvSpPr>
      <dsp:spPr>
        <a:xfrm>
          <a:off x="-5447468" y="-834106"/>
          <a:ext cx="6486276" cy="6486276"/>
        </a:xfrm>
        <a:prstGeom prst="blockArc">
          <a:avLst>
            <a:gd name="adj1" fmla="val 18900000"/>
            <a:gd name="adj2" fmla="val 2700000"/>
            <a:gd name="adj3" fmla="val 333"/>
          </a:avLst>
        </a:pr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38958A-0B55-4052-BA67-300E278757F9}">
      <dsp:nvSpPr>
        <dsp:cNvPr id="0" name=""/>
        <dsp:cNvSpPr/>
      </dsp:nvSpPr>
      <dsp:spPr>
        <a:xfrm>
          <a:off x="543834" y="370412"/>
          <a:ext cx="9913090" cy="74121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8336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Revisar y completar la ingeniería de detalle de una planta para la producción de nanopartículas de forma que se fijen los equipos y características necesarias para que pueda ser transportada en una camioneta.</a:t>
          </a:r>
          <a:endParaRPr lang="es-EC" sz="1600" kern="1200" dirty="0"/>
        </a:p>
      </dsp:txBody>
      <dsp:txXfrm>
        <a:off x="543834" y="370412"/>
        <a:ext cx="9913090" cy="741210"/>
      </dsp:txXfrm>
    </dsp:sp>
    <dsp:sp modelId="{6C8F590D-1B72-447B-A6CD-6F435E8828E0}">
      <dsp:nvSpPr>
        <dsp:cNvPr id="0" name=""/>
        <dsp:cNvSpPr/>
      </dsp:nvSpPr>
      <dsp:spPr>
        <a:xfrm>
          <a:off x="80577" y="277761"/>
          <a:ext cx="926513" cy="9265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ACC9C-9968-4B08-8158-CEAC5007B588}">
      <dsp:nvSpPr>
        <dsp:cNvPr id="0" name=""/>
        <dsp:cNvSpPr/>
      </dsp:nvSpPr>
      <dsp:spPr>
        <a:xfrm>
          <a:off x="968787" y="1482421"/>
          <a:ext cx="9488137" cy="741210"/>
        </a:xfrm>
        <a:prstGeom prst="rect">
          <a:avLst/>
        </a:prstGeom>
        <a:solidFill>
          <a:schemeClr val="accent4">
            <a:hueOff val="407026"/>
            <a:satOff val="-15508"/>
            <a:lumOff val="771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8336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Supervisar la construcción de la planta asegurando la calidad final del prototipo.</a:t>
          </a:r>
          <a:endParaRPr lang="es-MX" sz="1600" kern="1200" dirty="0"/>
        </a:p>
      </dsp:txBody>
      <dsp:txXfrm>
        <a:off x="968787" y="1482421"/>
        <a:ext cx="9488137" cy="741210"/>
      </dsp:txXfrm>
    </dsp:sp>
    <dsp:sp modelId="{3A66BB16-C0DB-4AB4-8480-686AB4A60477}">
      <dsp:nvSpPr>
        <dsp:cNvPr id="0" name=""/>
        <dsp:cNvSpPr/>
      </dsp:nvSpPr>
      <dsp:spPr>
        <a:xfrm>
          <a:off x="505530" y="1389770"/>
          <a:ext cx="926513" cy="9265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407026"/>
              <a:satOff val="-15508"/>
              <a:lumOff val="77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F72CDE-F310-472A-B945-6F39C18768F0}">
      <dsp:nvSpPr>
        <dsp:cNvPr id="0" name=""/>
        <dsp:cNvSpPr/>
      </dsp:nvSpPr>
      <dsp:spPr>
        <a:xfrm>
          <a:off x="968787" y="2594430"/>
          <a:ext cx="9488137" cy="741210"/>
        </a:xfrm>
        <a:prstGeom prst="rect">
          <a:avLst/>
        </a:prstGeom>
        <a:solidFill>
          <a:schemeClr val="accent4">
            <a:hueOff val="814052"/>
            <a:satOff val="-31015"/>
            <a:lumOff val="1542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8336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Realizar pruebas de funcionamiento y operación de la planta.</a:t>
          </a:r>
          <a:endParaRPr lang="es-MX" sz="1600" kern="1200" dirty="0"/>
        </a:p>
      </dsp:txBody>
      <dsp:txXfrm>
        <a:off x="968787" y="2594430"/>
        <a:ext cx="9488137" cy="741210"/>
      </dsp:txXfrm>
    </dsp:sp>
    <dsp:sp modelId="{7B0082B0-596C-43C1-9DA3-A61FB69324EB}">
      <dsp:nvSpPr>
        <dsp:cNvPr id="0" name=""/>
        <dsp:cNvSpPr/>
      </dsp:nvSpPr>
      <dsp:spPr>
        <a:xfrm>
          <a:off x="505530" y="2501779"/>
          <a:ext cx="926513" cy="9265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814052"/>
              <a:satOff val="-31015"/>
              <a:lumOff val="154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5D51F6-59EB-4CA9-A776-81410E875E55}">
      <dsp:nvSpPr>
        <dsp:cNvPr id="0" name=""/>
        <dsp:cNvSpPr/>
      </dsp:nvSpPr>
      <dsp:spPr>
        <a:xfrm>
          <a:off x="543834" y="3706439"/>
          <a:ext cx="9913090" cy="741210"/>
        </a:xfrm>
        <a:prstGeom prst="rect">
          <a:avLst/>
        </a:prstGeom>
        <a:solidFill>
          <a:schemeClr val="accent4">
            <a:hueOff val="1221077"/>
            <a:satOff val="-46523"/>
            <a:lumOff val="2313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8336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/>
            <a:t>Entrenar a los operarios de la planta del CENCINAT y proveer de un manual de usuario y mantenimiento del equipo.</a:t>
          </a:r>
          <a:endParaRPr lang="es-MX" sz="1600" kern="1200"/>
        </a:p>
      </dsp:txBody>
      <dsp:txXfrm>
        <a:off x="543834" y="3706439"/>
        <a:ext cx="9913090" cy="741210"/>
      </dsp:txXfrm>
    </dsp:sp>
    <dsp:sp modelId="{B8A4CEDA-3B6E-4B05-8A2E-8AC874A0C8C7}">
      <dsp:nvSpPr>
        <dsp:cNvPr id="0" name=""/>
        <dsp:cNvSpPr/>
      </dsp:nvSpPr>
      <dsp:spPr>
        <a:xfrm>
          <a:off x="80577" y="3613788"/>
          <a:ext cx="926513" cy="9265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1221077"/>
              <a:satOff val="-46523"/>
              <a:lumOff val="231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29510-4C14-40ED-83F0-D610D6EFC40A}">
      <dsp:nvSpPr>
        <dsp:cNvPr id="0" name=""/>
        <dsp:cNvSpPr/>
      </dsp:nvSpPr>
      <dsp:spPr>
        <a:xfrm>
          <a:off x="-5626660" y="-861348"/>
          <a:ext cx="6699143" cy="6699143"/>
        </a:xfrm>
        <a:prstGeom prst="blockArc">
          <a:avLst>
            <a:gd name="adj1" fmla="val 18900000"/>
            <a:gd name="adj2" fmla="val 2700000"/>
            <a:gd name="adj3" fmla="val 322"/>
          </a:avLst>
        </a:pr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B50224-1A0E-4E0F-AEA7-24CBFF914E3C}">
      <dsp:nvSpPr>
        <dsp:cNvPr id="0" name=""/>
        <dsp:cNvSpPr/>
      </dsp:nvSpPr>
      <dsp:spPr>
        <a:xfrm>
          <a:off x="561415" y="258431"/>
          <a:ext cx="9401008" cy="101389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767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EC" sz="1800" kern="1200" dirty="0">
              <a:latin typeface="Arial" panose="020B0604020202020204" pitchFamily="34" charset="0"/>
              <a:ea typeface="Arial" panose="020B0604020202020204" pitchFamily="34" charset="0"/>
            </a:rPr>
            <a:t>Se consiguió </a:t>
          </a:r>
          <a:r>
            <a:rPr lang="es-EC" sz="1800" kern="1200" dirty="0" smtClean="0">
              <a:latin typeface="Arial" panose="020B0604020202020204" pitchFamily="34" charset="0"/>
              <a:ea typeface="Arial" panose="020B0604020202020204" pitchFamily="34" charset="0"/>
            </a:rPr>
            <a:t>construir una planta que permite la producción de 300 L de nanopartículas de hierro y ser transportado por una camioneta doble cabina Mazda BT-50.</a:t>
          </a:r>
          <a:endParaRPr lang="es-EC" sz="1800" kern="1200" dirty="0"/>
        </a:p>
      </dsp:txBody>
      <dsp:txXfrm>
        <a:off x="561415" y="258431"/>
        <a:ext cx="9401008" cy="1013891"/>
      </dsp:txXfrm>
    </dsp:sp>
    <dsp:sp modelId="{DAAC23D6-0C5A-4794-9498-388BE4F59DAD}">
      <dsp:nvSpPr>
        <dsp:cNvPr id="0" name=""/>
        <dsp:cNvSpPr/>
      </dsp:nvSpPr>
      <dsp:spPr>
        <a:xfrm>
          <a:off x="82930" y="286892"/>
          <a:ext cx="956970" cy="9569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BFFD73-C57D-4841-B109-91E8592DBFD0}">
      <dsp:nvSpPr>
        <dsp:cNvPr id="0" name=""/>
        <dsp:cNvSpPr/>
      </dsp:nvSpPr>
      <dsp:spPr>
        <a:xfrm>
          <a:off x="1000338" y="1531152"/>
          <a:ext cx="8962086" cy="765576"/>
        </a:xfrm>
        <a:prstGeom prst="rect">
          <a:avLst/>
        </a:prstGeom>
        <a:solidFill>
          <a:schemeClr val="accent4">
            <a:hueOff val="407026"/>
            <a:satOff val="-15508"/>
            <a:lumOff val="771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767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EC" sz="1800" kern="1200" dirty="0" smtClean="0">
              <a:latin typeface="Arial" panose="020B0604020202020204" pitchFamily="34" charset="0"/>
              <a:ea typeface="Arial" panose="020B0604020202020204" pitchFamily="34" charset="0"/>
            </a:rPr>
            <a:t>Se obtuvieron nanopartículas metálicas con un tamaño promedio de </a:t>
          </a:r>
          <a:r>
            <a:rPr lang="es-MX" sz="1800" kern="1200" dirty="0" smtClean="0">
              <a:latin typeface="Arial" panose="020B0604020202020204" pitchFamily="34" charset="0"/>
            </a:rPr>
            <a:t>71.75 </a:t>
          </a:r>
          <a:r>
            <a:rPr lang="es-EC" sz="1800" kern="1200" dirty="0" smtClean="0">
              <a:latin typeface="Arial" panose="020B0604020202020204" pitchFamily="34" charset="0"/>
              <a:ea typeface="Arial" panose="020B0604020202020204" pitchFamily="34" charset="0"/>
            </a:rPr>
            <a:t>[</a:t>
          </a:r>
          <a:r>
            <a:rPr lang="es-EC" sz="1800" kern="1200" dirty="0" err="1" smtClean="0">
              <a:latin typeface="Arial" panose="020B0604020202020204" pitchFamily="34" charset="0"/>
              <a:ea typeface="Arial" panose="020B0604020202020204" pitchFamily="34" charset="0"/>
            </a:rPr>
            <a:t>nm</a:t>
          </a:r>
          <a:r>
            <a:rPr lang="es-EC" sz="1800" kern="1200" dirty="0" smtClean="0">
              <a:latin typeface="Arial" panose="020B0604020202020204" pitchFamily="34" charset="0"/>
              <a:ea typeface="Arial" panose="020B0604020202020204" pitchFamily="34" charset="0"/>
            </a:rPr>
            <a:t>].</a:t>
          </a:r>
          <a:endParaRPr lang="es-EC" sz="1800" kern="1200" dirty="0">
            <a:latin typeface="Arial" panose="020B0604020202020204" pitchFamily="34" charset="0"/>
            <a:ea typeface="Arial" panose="020B0604020202020204" pitchFamily="34" charset="0"/>
          </a:endParaRPr>
        </a:p>
      </dsp:txBody>
      <dsp:txXfrm>
        <a:off x="1000338" y="1531152"/>
        <a:ext cx="8962086" cy="765576"/>
      </dsp:txXfrm>
    </dsp:sp>
    <dsp:sp modelId="{B449CDE3-25E6-43F5-89A1-EBBACB78F3EF}">
      <dsp:nvSpPr>
        <dsp:cNvPr id="0" name=""/>
        <dsp:cNvSpPr/>
      </dsp:nvSpPr>
      <dsp:spPr>
        <a:xfrm>
          <a:off x="521852" y="1435455"/>
          <a:ext cx="956970" cy="9569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407026"/>
              <a:satOff val="-15508"/>
              <a:lumOff val="77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44EB6-7FFC-4330-A423-1EA338FA03B5}">
      <dsp:nvSpPr>
        <dsp:cNvPr id="0" name=""/>
        <dsp:cNvSpPr/>
      </dsp:nvSpPr>
      <dsp:spPr>
        <a:xfrm>
          <a:off x="1000338" y="2679716"/>
          <a:ext cx="8962086" cy="765576"/>
        </a:xfrm>
        <a:prstGeom prst="rect">
          <a:avLst/>
        </a:prstGeom>
        <a:solidFill>
          <a:schemeClr val="accent4">
            <a:hueOff val="814052"/>
            <a:satOff val="-31015"/>
            <a:lumOff val="1542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767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EC" sz="1800" kern="1200" dirty="0" smtClean="0">
              <a:latin typeface="Arial" panose="020B0604020202020204" pitchFamily="34" charset="0"/>
              <a:ea typeface="Arial" panose="020B0604020202020204" pitchFamily="34" charset="0"/>
            </a:rPr>
            <a:t>Se generaron documentos de comisionamiento en el control de calidad del producto final y una satisfacción del Centro </a:t>
          </a:r>
          <a:r>
            <a:rPr lang="es-EC" sz="1800" kern="1200" dirty="0" err="1" smtClean="0">
              <a:latin typeface="Arial" panose="020B0604020202020204" pitchFamily="34" charset="0"/>
              <a:ea typeface="Arial" panose="020B0604020202020204" pitchFamily="34" charset="0"/>
            </a:rPr>
            <a:t>CENCINAT</a:t>
          </a:r>
          <a:r>
            <a:rPr lang="es-EC" sz="1800" kern="1200" dirty="0" smtClean="0">
              <a:latin typeface="Arial" panose="020B0604020202020204" pitchFamily="34" charset="0"/>
              <a:ea typeface="Arial" panose="020B0604020202020204" pitchFamily="34" charset="0"/>
            </a:rPr>
            <a:t>.</a:t>
          </a:r>
          <a:endParaRPr lang="es-EC" sz="1800" kern="1200" dirty="0">
            <a:latin typeface="Arial" panose="020B0604020202020204" pitchFamily="34" charset="0"/>
            <a:ea typeface="Arial" panose="020B0604020202020204" pitchFamily="34" charset="0"/>
          </a:endParaRPr>
        </a:p>
      </dsp:txBody>
      <dsp:txXfrm>
        <a:off x="1000338" y="2679716"/>
        <a:ext cx="8962086" cy="765576"/>
      </dsp:txXfrm>
    </dsp:sp>
    <dsp:sp modelId="{C0EBB31D-FD6F-4453-9584-B9DAE7A3EB75}">
      <dsp:nvSpPr>
        <dsp:cNvPr id="0" name=""/>
        <dsp:cNvSpPr/>
      </dsp:nvSpPr>
      <dsp:spPr>
        <a:xfrm>
          <a:off x="521852" y="2584019"/>
          <a:ext cx="956970" cy="9569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814052"/>
              <a:satOff val="-31015"/>
              <a:lumOff val="154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0E1F05-C917-42DA-97A0-D950D3C31E7A}">
      <dsp:nvSpPr>
        <dsp:cNvPr id="0" name=""/>
        <dsp:cNvSpPr/>
      </dsp:nvSpPr>
      <dsp:spPr>
        <a:xfrm>
          <a:off x="561415" y="3828280"/>
          <a:ext cx="9401008" cy="765576"/>
        </a:xfrm>
        <a:prstGeom prst="rect">
          <a:avLst/>
        </a:prstGeom>
        <a:solidFill>
          <a:schemeClr val="accent4">
            <a:hueOff val="1221077"/>
            <a:satOff val="-46523"/>
            <a:lumOff val="2313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767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EC" sz="1800" kern="1200" dirty="0" smtClean="0">
              <a:latin typeface="Arial" panose="020B0604020202020204" pitchFamily="34" charset="0"/>
              <a:ea typeface="Arial" panose="020B0604020202020204" pitchFamily="34" charset="0"/>
            </a:rPr>
            <a:t>Se obtuvo nanopartículas con el uso de agua potable que presentaron características más estables de las previstas en un inicio.</a:t>
          </a:r>
          <a:endParaRPr lang="es-EC" sz="1800" kern="1200" dirty="0">
            <a:latin typeface="Arial" panose="020B0604020202020204" pitchFamily="34" charset="0"/>
            <a:ea typeface="Arial" panose="020B0604020202020204" pitchFamily="34" charset="0"/>
          </a:endParaRPr>
        </a:p>
      </dsp:txBody>
      <dsp:txXfrm>
        <a:off x="561415" y="3828280"/>
        <a:ext cx="9401008" cy="765576"/>
      </dsp:txXfrm>
    </dsp:sp>
    <dsp:sp modelId="{61A08867-E1BB-4302-BAAB-A142B8943BC9}">
      <dsp:nvSpPr>
        <dsp:cNvPr id="0" name=""/>
        <dsp:cNvSpPr/>
      </dsp:nvSpPr>
      <dsp:spPr>
        <a:xfrm>
          <a:off x="82930" y="3732583"/>
          <a:ext cx="956970" cy="9569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1221077"/>
              <a:satOff val="-46523"/>
              <a:lumOff val="231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29510-4C14-40ED-83F0-D610D6EFC40A}">
      <dsp:nvSpPr>
        <dsp:cNvPr id="0" name=""/>
        <dsp:cNvSpPr/>
      </dsp:nvSpPr>
      <dsp:spPr>
        <a:xfrm>
          <a:off x="-5625737" y="-861348"/>
          <a:ext cx="6699143" cy="6699143"/>
        </a:xfrm>
        <a:prstGeom prst="blockArc">
          <a:avLst>
            <a:gd name="adj1" fmla="val 18900000"/>
            <a:gd name="adj2" fmla="val 2700000"/>
            <a:gd name="adj3" fmla="val 322"/>
          </a:avLst>
        </a:pr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B50224-1A0E-4E0F-AEA7-24CBFF914E3C}">
      <dsp:nvSpPr>
        <dsp:cNvPr id="0" name=""/>
        <dsp:cNvSpPr/>
      </dsp:nvSpPr>
      <dsp:spPr>
        <a:xfrm>
          <a:off x="690730" y="336233"/>
          <a:ext cx="9272616" cy="131811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9001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MX" sz="1800" kern="1200" dirty="0" smtClean="0"/>
            <a:t>La planta de producción fue diseñada para una afinación manual, en control con el operario, para un aumento en la calidad del proceso de producción se recomienda invertir en la automatización y control de los equipos, a través de bombas dosificadoras y una interfaz </a:t>
          </a:r>
          <a:r>
            <a:rPr lang="es-MX" sz="1800" kern="1200" dirty="0" err="1" smtClean="0"/>
            <a:t>HMI</a:t>
          </a:r>
          <a:r>
            <a:rPr lang="es-MX" sz="1800" kern="1200" dirty="0" smtClean="0"/>
            <a:t>. Una vez establecidos los rangos y valores idóneos para la producción de nanopartículas.</a:t>
          </a:r>
          <a:endParaRPr lang="es-EC" sz="1800" kern="1200" dirty="0"/>
        </a:p>
      </dsp:txBody>
      <dsp:txXfrm>
        <a:off x="690730" y="336233"/>
        <a:ext cx="9272616" cy="1318111"/>
      </dsp:txXfrm>
    </dsp:sp>
    <dsp:sp modelId="{DAAC23D6-0C5A-4794-9498-388BE4F59DAD}">
      <dsp:nvSpPr>
        <dsp:cNvPr id="0" name=""/>
        <dsp:cNvSpPr/>
      </dsp:nvSpPr>
      <dsp:spPr>
        <a:xfrm>
          <a:off x="68674" y="373233"/>
          <a:ext cx="1244111" cy="12441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BFFD73-C57D-4841-B109-91E8592DBFD0}">
      <dsp:nvSpPr>
        <dsp:cNvPr id="0" name=""/>
        <dsp:cNvSpPr/>
      </dsp:nvSpPr>
      <dsp:spPr>
        <a:xfrm>
          <a:off x="1052518" y="1990578"/>
          <a:ext cx="8910828" cy="995289"/>
        </a:xfrm>
        <a:prstGeom prst="rect">
          <a:avLst/>
        </a:prstGeom>
        <a:solidFill>
          <a:schemeClr val="accent4">
            <a:hueOff val="610539"/>
            <a:satOff val="-23261"/>
            <a:lumOff val="11568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9001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MX" sz="1800" kern="1200" dirty="0" smtClean="0">
              <a:latin typeface="Arial" panose="020B0604020202020204" pitchFamily="34" charset="0"/>
            </a:rPr>
            <a:t>Desarrollar y evaluar un método de producción de nanopartículas utilizando un solo reactor como equipo principal, y un tanque de respaldo que sirva solamente de almacenamiento temporal; esto permitirá reducir el peso y volumen de la planta, facilitando su transporte.</a:t>
          </a:r>
          <a:endParaRPr lang="es-EC" sz="1800" kern="1200" dirty="0">
            <a:latin typeface="Arial" panose="020B0604020202020204" pitchFamily="34" charset="0"/>
            <a:ea typeface="Arial" panose="020B0604020202020204" pitchFamily="34" charset="0"/>
          </a:endParaRPr>
        </a:p>
      </dsp:txBody>
      <dsp:txXfrm>
        <a:off x="1052518" y="1990578"/>
        <a:ext cx="8910828" cy="995289"/>
      </dsp:txXfrm>
    </dsp:sp>
    <dsp:sp modelId="{B449CDE3-25E6-43F5-89A1-EBBACB78F3EF}">
      <dsp:nvSpPr>
        <dsp:cNvPr id="0" name=""/>
        <dsp:cNvSpPr/>
      </dsp:nvSpPr>
      <dsp:spPr>
        <a:xfrm>
          <a:off x="430462" y="1866167"/>
          <a:ext cx="1244111" cy="12441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610539"/>
              <a:satOff val="-23261"/>
              <a:lumOff val="115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44EB6-7FFC-4330-A423-1EA338FA03B5}">
      <dsp:nvSpPr>
        <dsp:cNvPr id="0" name=""/>
        <dsp:cNvSpPr/>
      </dsp:nvSpPr>
      <dsp:spPr>
        <a:xfrm>
          <a:off x="690730" y="3483512"/>
          <a:ext cx="9272616" cy="995289"/>
        </a:xfrm>
        <a:prstGeom prst="rect">
          <a:avLst/>
        </a:prstGeom>
        <a:solidFill>
          <a:schemeClr val="accent4">
            <a:hueOff val="1221077"/>
            <a:satOff val="-46523"/>
            <a:lumOff val="23135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9001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s-EC" sz="1800" kern="1200" dirty="0" smtClean="0">
              <a:latin typeface="Arial" panose="020B0604020202020204" pitchFamily="34" charset="0"/>
              <a:ea typeface="Arial" panose="020B0604020202020204" pitchFamily="34" charset="0"/>
            </a:rPr>
            <a:t>Proyectos como este, donde se involucra la participación de varias personas o entidades necesitan de una comunicación constante, la participación activa entre las partes facilitará el éxito del objetivo propuesto.</a:t>
          </a:r>
          <a:endParaRPr lang="es-EC" sz="1800" kern="1200" dirty="0">
            <a:latin typeface="Arial" panose="020B0604020202020204" pitchFamily="34" charset="0"/>
            <a:ea typeface="Arial" panose="020B0604020202020204" pitchFamily="34" charset="0"/>
          </a:endParaRPr>
        </a:p>
      </dsp:txBody>
      <dsp:txXfrm>
        <a:off x="690730" y="3483512"/>
        <a:ext cx="9272616" cy="995289"/>
      </dsp:txXfrm>
    </dsp:sp>
    <dsp:sp modelId="{C0EBB31D-FD6F-4453-9584-B9DAE7A3EB75}">
      <dsp:nvSpPr>
        <dsp:cNvPr id="0" name=""/>
        <dsp:cNvSpPr/>
      </dsp:nvSpPr>
      <dsp:spPr>
        <a:xfrm>
          <a:off x="68674" y="3359101"/>
          <a:ext cx="1244111" cy="12441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1221077"/>
              <a:satOff val="-46523"/>
              <a:lumOff val="231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="" xmlns:a16="http://schemas.microsoft.com/office/drawing/2014/main" id="{194FFE89-DD1A-434A-B46E-FC01616819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posición de fecha 2">
            <a:extLst>
              <a:ext uri="{FF2B5EF4-FFF2-40B4-BE49-F238E27FC236}">
                <a16:creationId xmlns="" xmlns:a16="http://schemas.microsoft.com/office/drawing/2014/main" id="{705BBA22-1009-4062-B497-20D4D1F420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9C358C0-C44C-498D-A1E1-DE48B4230B7D}" type="datetime1">
              <a:rPr lang="es-ES" smtClean="0"/>
              <a:t>17/03/2021</a:t>
            </a:fld>
            <a:endParaRPr lang="es-ES" dirty="0"/>
          </a:p>
        </p:txBody>
      </p:sp>
      <p:sp>
        <p:nvSpPr>
          <p:cNvPr id="4" name="Marcador de posición de pie de página 3">
            <a:extLst>
              <a:ext uri="{FF2B5EF4-FFF2-40B4-BE49-F238E27FC236}">
                <a16:creationId xmlns="" xmlns:a16="http://schemas.microsoft.com/office/drawing/2014/main" id="{265305A3-EF7C-4109-870C-75957F87F8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="" xmlns:a16="http://schemas.microsoft.com/office/drawing/2014/main" id="{A65183E6-2BF7-4148-8288-DCAD651FB9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6FCA6C9-E2E2-4922-B1A7-E6462166C8C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0596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92B87-2711-4A81-9AC1-A41D13AFD163}" type="datetime1">
              <a:rPr lang="es-ES" smtClean="0"/>
              <a:pPr/>
              <a:t>17/03/2021</a:t>
            </a:fld>
            <a:endParaRPr lang="es-ES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2C70E52-1238-4A7F-867E-2F90BFCA0D60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34581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0068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19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0044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20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415032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21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621033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los pesos de los reactores vacíos se suma el peso de su respectivo motor, en el caso de estar llenos, se añade un extra a la capacidad máxima para su operación, en el reactor principal un máximo de 400 litros y el reactor de mezcla un máximo de 200 litros. Esto con el fin de garantizar su correcto funcionamiento en caso de un exceso por parte de los operarios.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22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26714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23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254371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24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184496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características fueron obtenidas de catálogos nacionales que comercializan estos perfiles, se utilizó la mayor inercia de cada perfil.</a:t>
            </a:r>
            <a:endParaRPr lang="es-MX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25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67956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26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837542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Homogeneidad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tramado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skid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metálico</a:t>
            </a:r>
            <a:endParaRPr lang="es-MX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27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187251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28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790946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 </a:t>
            </a:r>
            <a:r>
              <a:rPr lang="en-US" dirty="0" err="1" smtClean="0"/>
              <a:t>supone</a:t>
            </a:r>
            <a:r>
              <a:rPr lang="en-US" dirty="0" smtClean="0"/>
              <a:t> un </a:t>
            </a:r>
            <a:r>
              <a:rPr lang="en-US" dirty="0" err="1" smtClean="0"/>
              <a:t>tanque</a:t>
            </a:r>
            <a:r>
              <a:rPr lang="en-US" dirty="0" smtClean="0"/>
              <a:t> de 600L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petición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CENCINAT</a:t>
            </a:r>
            <a:r>
              <a:rPr lang="en-US" baseline="0" dirty="0" smtClean="0"/>
              <a:t> 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11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96897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29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6248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Peso</a:t>
            </a:r>
            <a:r>
              <a:rPr lang="es-MX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reactor principal: </a:t>
            </a:r>
            <a:r>
              <a:rPr lang="es-EC" sz="1200" kern="0" dirty="0" smtClean="0">
                <a:effectLst/>
              </a:rPr>
              <a:t>143.25</a:t>
            </a:r>
            <a:r>
              <a:rPr lang="es-MX" sz="1200" kern="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kg</a:t>
            </a:r>
            <a:endParaRPr lang="es-MX" sz="1200" i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Peso de reactor de mezcla: 72.35 kg</a:t>
            </a:r>
            <a:endParaRPr lang="es-MX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30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28050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31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079261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32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797331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33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4394140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34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785793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35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6632519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36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117521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38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7574721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39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93900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12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6208271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40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1022555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41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0800835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42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91742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43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049647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44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4051300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45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6351234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46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1020167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método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realizado por medio del Laboratorio de Caracterización de Materiales</a:t>
            </a: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método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DLC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fue realizado por el Departamento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CENCINAT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MX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47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4321934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Ahorro</a:t>
            </a:r>
            <a:r>
              <a:rPr lang="en-US" dirty="0" smtClean="0"/>
              <a:t> de 837 </a:t>
            </a:r>
            <a:r>
              <a:rPr lang="en-US" dirty="0" err="1" smtClean="0"/>
              <a:t>dolares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49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0361809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HMI</a:t>
            </a:r>
            <a:r>
              <a:rPr lang="es-MX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Human-Machine Interface: Software y hardware que permite comunicarse fácilmente con las máquinas y obtener datos en curso. 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51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511402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Utilización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variadores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frecuencia</a:t>
            </a:r>
            <a:r>
              <a:rPr lang="en-US" baseline="0" dirty="0" smtClean="0"/>
              <a:t> para </a:t>
            </a:r>
            <a:r>
              <a:rPr lang="en-US" baseline="0" dirty="0" err="1" smtClean="0"/>
              <a:t>controlar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velocidad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mezclado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13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583946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14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598536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15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087834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16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734139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17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313825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2C70E52-1238-4A7F-867E-2F90BFCA0D60}" type="slidenum">
              <a:rPr lang="es-ES" noProof="0" smtClean="0"/>
              <a:t>18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929872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contenido"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3668" y="215433"/>
            <a:ext cx="9552300" cy="1260000"/>
          </a:xfrm>
        </p:spPr>
        <p:txBody>
          <a:bodyPr rtlCol="0" anchor="ctr" anchorCtr="0">
            <a:normAutofit/>
          </a:bodyPr>
          <a:lstStyle>
            <a:lvl1pPr>
              <a:defRPr sz="3000"/>
            </a:lvl1pPr>
          </a:lstStyle>
          <a:p>
            <a:pPr rtl="0"/>
            <a:r>
              <a:rPr lang="es-ES" noProof="0" dirty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>
          <a:xfrm>
            <a:off x="2409578" y="1690866"/>
            <a:ext cx="9526389" cy="3921600"/>
          </a:xfrm>
        </p:spPr>
        <p:txBody>
          <a:bodyPr rtlCol="0" anchor="t" anchorCtr="0"/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328F7C25-BFB6-430F-87B6-7D0D2C7493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-185517" y="1223433"/>
            <a:ext cx="504000" cy="0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9" name="Grupo 8"/>
          <p:cNvGrpSpPr/>
          <p:nvPr userDrawn="1"/>
        </p:nvGrpSpPr>
        <p:grpSpPr>
          <a:xfrm>
            <a:off x="1964066" y="0"/>
            <a:ext cx="281053" cy="6858000"/>
            <a:chOff x="1092527" y="0"/>
            <a:chExt cx="281053" cy="6858000"/>
          </a:xfrm>
        </p:grpSpPr>
        <p:sp>
          <p:nvSpPr>
            <p:cNvPr id="10" name="Rectángulo 9"/>
            <p:cNvSpPr/>
            <p:nvPr userDrawn="1"/>
          </p:nvSpPr>
          <p:spPr>
            <a:xfrm>
              <a:off x="1092527" y="0"/>
              <a:ext cx="142504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1" name="Rectángulo 10"/>
            <p:cNvSpPr/>
            <p:nvPr userDrawn="1"/>
          </p:nvSpPr>
          <p:spPr>
            <a:xfrm>
              <a:off x="1231076" y="0"/>
              <a:ext cx="142504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pic>
        <p:nvPicPr>
          <p:cNvPr id="14" name="Imagen 13" descr="página enrollada">
            <a:extLst>
              <a:ext uri="{FF2B5EF4-FFF2-40B4-BE49-F238E27FC236}">
                <a16:creationId xmlns="" xmlns:a16="http://schemas.microsoft.com/office/drawing/2014/main" id="{F54CE4C8-2431-43FB-87C3-391A3BFF80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00" y="5769769"/>
            <a:ext cx="1340485" cy="1157288"/>
          </a:xfrm>
          <a:prstGeom prst="rect">
            <a:avLst/>
          </a:prstGeom>
        </p:spPr>
      </p:pic>
      <p:sp>
        <p:nvSpPr>
          <p:cNvPr id="15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526715" y="6248400"/>
            <a:ext cx="49529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5D99DD2A-B520-4620-9B43-64B657BA2D42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610262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85801" y="609601"/>
            <a:ext cx="10840913" cy="2793999"/>
          </a:xfrm>
        </p:spPr>
        <p:txBody>
          <a:bodyPr rtlCol="0" anchor="ctr">
            <a:normAutofit/>
          </a:bodyPr>
          <a:lstStyle>
            <a:lvl1pPr algn="l">
              <a:defRPr sz="4800" b="0" cap="none"/>
            </a:lvl1pPr>
          </a:lstStyle>
          <a:p>
            <a:pPr rtl="0"/>
            <a:r>
              <a:rPr lang="es-ES" noProof="0" dirty="0"/>
              <a:t>HAGA CLIC PARA EDITAR EL ESTILO DEL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685800" y="4800600"/>
            <a:ext cx="10840914" cy="9906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E69B57-0473-4B39-931E-8657240DD964}" type="datetime1">
              <a:rPr lang="es-ES" noProof="0" smtClean="0"/>
              <a:t>17/03/2021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es-ES" noProof="0" smtClean="0"/>
              <a:t>‹Nº›</a:t>
            </a:fld>
            <a:endParaRPr lang="es-ES" noProof="0"/>
          </a:p>
        </p:txBody>
      </p:sp>
      <p:grpSp>
        <p:nvGrpSpPr>
          <p:cNvPr id="8" name="Grupo 7"/>
          <p:cNvGrpSpPr/>
          <p:nvPr userDrawn="1"/>
        </p:nvGrpSpPr>
        <p:grpSpPr>
          <a:xfrm rot="16200000">
            <a:off x="6006207" y="-1993007"/>
            <a:ext cx="179584" cy="12192001"/>
            <a:chOff x="1092527" y="0"/>
            <a:chExt cx="281053" cy="6858000"/>
          </a:xfrm>
        </p:grpSpPr>
        <p:sp>
          <p:nvSpPr>
            <p:cNvPr id="9" name="Rectángulo 8"/>
            <p:cNvSpPr/>
            <p:nvPr userDrawn="1"/>
          </p:nvSpPr>
          <p:spPr>
            <a:xfrm>
              <a:off x="1092527" y="0"/>
              <a:ext cx="142504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0" name="Rectángulo 9"/>
            <p:cNvSpPr/>
            <p:nvPr userDrawn="1"/>
          </p:nvSpPr>
          <p:spPr>
            <a:xfrm>
              <a:off x="1231076" y="0"/>
              <a:ext cx="142504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383326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40914" cy="1260000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DDBFC5-3201-408F-840A-C78D9919839B}" type="datetime1">
              <a:rPr lang="es-ES" noProof="0" smtClean="0"/>
              <a:t>17/03/2021</a:t>
            </a:fld>
            <a:endParaRPr lang="es-ES" noProof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510649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F46A1E-5D84-43CC-B091-0F0817A84E94}" type="datetime1">
              <a:rPr lang="es-ES" noProof="0" smtClean="0"/>
              <a:t>17/03/2021</a:t>
            </a:fld>
            <a:endParaRPr lang="es-ES" noProof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53706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786"/>
            <a:ext cx="12188825" cy="685621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76500" y="2716272"/>
            <a:ext cx="8683625" cy="2421464"/>
          </a:xfrm>
        </p:spPr>
        <p:txBody>
          <a:bodyPr rtlCol="0"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pPr rtl="0"/>
            <a:r>
              <a:rPr lang="es-ES" noProof="0" dirty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2476500" y="5137736"/>
            <a:ext cx="8683625" cy="73284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 rtlCol="0"/>
          <a:lstStyle/>
          <a:p>
            <a:pPr rtl="0"/>
            <a:fld id="{8CA55032-F23E-40EE-8ECC-91FDEF058461}" type="datetime1">
              <a:rPr lang="es-ES" noProof="0" smtClean="0"/>
              <a:t>17/03/2021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4062937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5" y="1786"/>
            <a:ext cx="12188825" cy="685621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19578" y="1833231"/>
            <a:ext cx="3814235" cy="1260000"/>
          </a:xfrm>
        </p:spPr>
        <p:txBody>
          <a:bodyPr rtlCol="0" anchor="ctr" anchorCtr="0">
            <a:noAutofit/>
          </a:bodyPr>
          <a:lstStyle>
            <a:lvl1pPr algn="r">
              <a:defRPr sz="3000" b="0"/>
            </a:lvl1pPr>
          </a:lstStyle>
          <a:p>
            <a:pPr rtl="0"/>
            <a:r>
              <a:rPr lang="es-ES" noProof="0" dirty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>
          <a:xfrm>
            <a:off x="6701028" y="187523"/>
            <a:ext cx="5124716" cy="5713405"/>
          </a:xfrm>
        </p:spPr>
        <p:txBody>
          <a:bodyPr rtlCol="0" anchor="ctr">
            <a:norm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2719578" y="3093231"/>
            <a:ext cx="3814235" cy="201660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grpSp>
        <p:nvGrpSpPr>
          <p:cNvPr id="12" name="Grupo 11"/>
          <p:cNvGrpSpPr/>
          <p:nvPr userDrawn="1"/>
        </p:nvGrpSpPr>
        <p:grpSpPr>
          <a:xfrm>
            <a:off x="1964066" y="0"/>
            <a:ext cx="281053" cy="6858000"/>
            <a:chOff x="1092527" y="0"/>
            <a:chExt cx="281053" cy="6858000"/>
          </a:xfrm>
        </p:grpSpPr>
        <p:sp>
          <p:nvSpPr>
            <p:cNvPr id="13" name="Rectángulo 12"/>
            <p:cNvSpPr/>
            <p:nvPr userDrawn="1"/>
          </p:nvSpPr>
          <p:spPr>
            <a:xfrm>
              <a:off x="1092527" y="0"/>
              <a:ext cx="142504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4" name="Rectángulo 13"/>
            <p:cNvSpPr/>
            <p:nvPr userDrawn="1"/>
          </p:nvSpPr>
          <p:spPr>
            <a:xfrm>
              <a:off x="1231076" y="0"/>
              <a:ext cx="142504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pic>
        <p:nvPicPr>
          <p:cNvPr id="15" name="Imagen 14" descr="página enrollada">
            <a:extLst>
              <a:ext uri="{FF2B5EF4-FFF2-40B4-BE49-F238E27FC236}">
                <a16:creationId xmlns="" xmlns:a16="http://schemas.microsoft.com/office/drawing/2014/main" id="{F54CE4C8-2431-43FB-87C3-391A3BFF80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00" y="5769769"/>
            <a:ext cx="1340485" cy="1157288"/>
          </a:xfrm>
          <a:prstGeom prst="rect">
            <a:avLst/>
          </a:prstGeom>
        </p:spPr>
      </p:pic>
      <p:sp>
        <p:nvSpPr>
          <p:cNvPr id="1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526715" y="6248400"/>
            <a:ext cx="49529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5D99DD2A-B520-4620-9B43-64B657BA2D42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06338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y descripción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Celestia-R1---OverlayContentHD.png">
            <a:extLst>
              <a:ext uri="{FF2B5EF4-FFF2-40B4-BE49-F238E27FC236}">
                <a16:creationId xmlns="" xmlns:a16="http://schemas.microsoft.com/office/drawing/2014/main" id="{A1E35E73-B2F7-41DF-AAD2-58E6BE271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840914" cy="1260000"/>
          </a:xfrm>
        </p:spPr>
        <p:txBody>
          <a:bodyPr rtlCol="0" anchor="ctr" anchorCtr="0">
            <a:normAutofit/>
          </a:bodyPr>
          <a:lstStyle>
            <a:lvl1pPr>
              <a:defRPr sz="30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685799" y="1881824"/>
            <a:ext cx="10840914" cy="1032826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34027D-AAB9-4A42-A3FB-EFD6F79AE936}" type="datetime1">
              <a:rPr lang="es-ES" noProof="0" smtClean="0"/>
              <a:t>17/03/2021</a:t>
            </a:fld>
            <a:endParaRPr lang="es-ES" noProof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="" xmlns:a16="http://schemas.microsoft.com/office/drawing/2014/main" id="{B47DAE59-9D63-4159-8F3E-560C31F19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6192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2" name="Marcador de posición de texto 2">
            <a:extLst>
              <a:ext uri="{FF2B5EF4-FFF2-40B4-BE49-F238E27FC236}">
                <a16:creationId xmlns="" xmlns:a16="http://schemas.microsoft.com/office/drawing/2014/main" id="{4249143D-80A5-4E4C-BBFD-F253500CE22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85799" y="2914650"/>
            <a:ext cx="10840914" cy="50212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0" name="Marcador de texto 5">
            <a:extLst>
              <a:ext uri="{FF2B5EF4-FFF2-40B4-BE49-F238E27FC236}">
                <a16:creationId xmlns="" xmlns:a16="http://schemas.microsoft.com/office/drawing/2014/main" id="{B06123F0-984B-4EF8-9945-3621C401B7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65366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1" name="Marcador de texto 5">
            <a:extLst>
              <a:ext uri="{FF2B5EF4-FFF2-40B4-BE49-F238E27FC236}">
                <a16:creationId xmlns="" xmlns:a16="http://schemas.microsoft.com/office/drawing/2014/main" id="{A669C074-A9BE-4B07-ACEE-3B34AAC8B9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48424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9" name="Marcador de texto 5">
            <a:extLst>
              <a:ext uri="{FF2B5EF4-FFF2-40B4-BE49-F238E27FC236}">
                <a16:creationId xmlns="" xmlns:a16="http://schemas.microsoft.com/office/drawing/2014/main" id="{84A40D78-D6DD-41A7-A132-9D48DF8649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2308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8" name="Marcador de texto 5">
            <a:extLst>
              <a:ext uri="{FF2B5EF4-FFF2-40B4-BE49-F238E27FC236}">
                <a16:creationId xmlns="" xmlns:a16="http://schemas.microsoft.com/office/drawing/2014/main" id="{4A9CFAA7-850F-4C92-A9BE-56452E5CA0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99250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="" xmlns:a16="http://schemas.microsoft.com/office/drawing/2014/main" id="{CC5A0CF1-9FE7-4149-97DC-5221639144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-185517" y="1242483"/>
            <a:ext cx="504000" cy="0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639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2212" y="995967"/>
            <a:ext cx="5013988" cy="1260000"/>
          </a:xfrm>
        </p:spPr>
        <p:txBody>
          <a:bodyPr rtlCol="0" anchor="ctr" anchorCtr="0">
            <a:noAutofit/>
          </a:bodyPr>
          <a:lstStyle>
            <a:lvl1pPr algn="r">
              <a:defRPr sz="3000" b="0"/>
            </a:lvl1pPr>
          </a:lstStyle>
          <a:p>
            <a:pPr rtl="0"/>
            <a:r>
              <a:rPr lang="es-ES" noProof="0" dirty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14" name="Marcador de posición de imagen 2"/>
          <p:cNvSpPr>
            <a:spLocks noGrp="1" noChangeAspect="1"/>
          </p:cNvSpPr>
          <p:nvPr>
            <p:ph type="pic" idx="1"/>
          </p:nvPr>
        </p:nvSpPr>
        <p:spPr bwMode="blackGray">
          <a:xfrm>
            <a:off x="8014200" y="995968"/>
            <a:ext cx="3492000" cy="4866064"/>
          </a:xfrm>
          <a:prstGeom prst="roundRect">
            <a:avLst>
              <a:gd name="adj" fmla="val 2371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2383668" y="2255967"/>
            <a:ext cx="5312532" cy="3476618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es-ES" noProof="0" smtClean="0"/>
              <a:t>‹Nº›</a:t>
            </a:fld>
            <a:endParaRPr lang="es-ES" noProof="0"/>
          </a:p>
        </p:txBody>
      </p:sp>
      <p:grpSp>
        <p:nvGrpSpPr>
          <p:cNvPr id="9" name="Grupo 8"/>
          <p:cNvGrpSpPr/>
          <p:nvPr userDrawn="1"/>
        </p:nvGrpSpPr>
        <p:grpSpPr>
          <a:xfrm>
            <a:off x="1964066" y="0"/>
            <a:ext cx="281053" cy="6858000"/>
            <a:chOff x="1092527" y="0"/>
            <a:chExt cx="281053" cy="6858000"/>
          </a:xfrm>
        </p:grpSpPr>
        <p:sp>
          <p:nvSpPr>
            <p:cNvPr id="10" name="Rectángulo 9"/>
            <p:cNvSpPr/>
            <p:nvPr userDrawn="1"/>
          </p:nvSpPr>
          <p:spPr>
            <a:xfrm>
              <a:off x="1092527" y="0"/>
              <a:ext cx="142504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1" name="Rectángulo 10"/>
            <p:cNvSpPr/>
            <p:nvPr userDrawn="1"/>
          </p:nvSpPr>
          <p:spPr>
            <a:xfrm>
              <a:off x="1231076" y="0"/>
              <a:ext cx="142504" cy="685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396938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 a la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57974" y="995968"/>
            <a:ext cx="4848225" cy="1260000"/>
          </a:xfrm>
        </p:spPr>
        <p:txBody>
          <a:bodyPr rtlCol="0" anchor="ctr" anchorCtr="0">
            <a:normAutofit/>
          </a:bodyPr>
          <a:lstStyle>
            <a:lvl1pPr algn="l">
              <a:defRPr sz="3000" b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14" name="Marcador de posición de imagen 2"/>
          <p:cNvSpPr>
            <a:spLocks noGrp="1" noChangeAspect="1"/>
          </p:cNvSpPr>
          <p:nvPr>
            <p:ph type="pic" idx="1"/>
          </p:nvPr>
        </p:nvSpPr>
        <p:spPr bwMode="blackGray">
          <a:xfrm>
            <a:off x="727574" y="914400"/>
            <a:ext cx="5749425" cy="4818185"/>
          </a:xfrm>
          <a:prstGeom prst="roundRect">
            <a:avLst>
              <a:gd name="adj" fmla="val 2371"/>
            </a:avLst>
          </a:prstGeom>
          <a:solidFill>
            <a:schemeClr val="bg2">
              <a:lumMod val="75000"/>
              <a:lumOff val="25000"/>
            </a:schemeClr>
          </a:solidFill>
          <a:ln w="28575" cap="sq" cmpd="sng">
            <a:solidFill>
              <a:schemeClr val="accent3">
                <a:lumMod val="5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657974" y="2255968"/>
            <a:ext cx="4848225" cy="3476617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F0F2400-8ACF-4C7C-A953-E241C0EE866C}" type="datetime1">
              <a:rPr lang="es-ES" noProof="0" smtClean="0"/>
              <a:t>17/03/2021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832959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Cuadro de texto 14"/>
          <p:cNvSpPr txBox="1"/>
          <p:nvPr/>
        </p:nvSpPr>
        <p:spPr bwMode="white">
          <a:xfrm>
            <a:off x="10571243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s-ES" sz="8000" noProof="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Cuadro de texto 10"/>
          <p:cNvSpPr txBox="1"/>
          <p:nvPr/>
        </p:nvSpPr>
        <p:spPr bwMode="white">
          <a:xfrm>
            <a:off x="100262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s-ES" sz="80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320801" y="609601"/>
            <a:ext cx="9550399" cy="2743199"/>
          </a:xfrm>
        </p:spPr>
        <p:txBody>
          <a:bodyPr rtlCol="0" anchor="ctr">
            <a:normAutofit/>
          </a:bodyPr>
          <a:lstStyle>
            <a:lvl1pPr algn="ctr">
              <a:defRPr sz="3000" b="0" i="1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ESTILO DEL TÍTULO DEL PATRÓN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1426408" y="3352800"/>
            <a:ext cx="9339184" cy="381000"/>
          </a:xfrm>
        </p:spPr>
        <p:txBody>
          <a:bodyPr rtlCol="0"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="" xmlns:a16="http://schemas.microsoft.com/office/drawing/2014/main" id="{1AD7857E-8E0E-4AC1-ABDC-E42462C788DE}"/>
              </a:ext>
            </a:extLst>
          </p:cNvPr>
          <p:cNvSpPr/>
          <p:nvPr userDrawn="1"/>
        </p:nvSpPr>
        <p:spPr>
          <a:xfrm>
            <a:off x="1750844" y="3962401"/>
            <a:ext cx="8690313" cy="1908173"/>
          </a:xfrm>
          <a:prstGeom prst="roundRect">
            <a:avLst>
              <a:gd name="adj" fmla="val 6552"/>
            </a:avLst>
          </a:prstGeom>
          <a:solidFill>
            <a:schemeClr val="accent3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857375" y="4021138"/>
            <a:ext cx="8486775" cy="176053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E94065-FBB8-4293-AE28-074FDEB6BC9A}" type="datetime1">
              <a:rPr lang="es-ES" noProof="0" smtClean="0"/>
              <a:t>17/03/2021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15340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Celestia-R1---OverlayContentHD.png">
            <a:extLst>
              <a:ext uri="{FF2B5EF4-FFF2-40B4-BE49-F238E27FC236}">
                <a16:creationId xmlns="" xmlns:a16="http://schemas.microsoft.com/office/drawing/2014/main" id="{A1E35E73-B2F7-41DF-AAD2-58E6BE271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1" y="609599"/>
            <a:ext cx="10840914" cy="1260000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685799" y="1869599"/>
            <a:ext cx="5202071" cy="91622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685800" y="2870201"/>
            <a:ext cx="5202071" cy="2916000"/>
          </a:xfrm>
          <a:prstGeom prst="roundRect">
            <a:avLst>
              <a:gd name="adj" fmla="val 2496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t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298270" y="1869599"/>
            <a:ext cx="5228444" cy="91622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 hasCustomPrompt="1"/>
          </p:nvPr>
        </p:nvSpPr>
        <p:spPr>
          <a:xfrm>
            <a:off x="6298270" y="2870201"/>
            <a:ext cx="5202071" cy="2916000"/>
          </a:xfrm>
          <a:prstGeom prst="roundRect">
            <a:avLst>
              <a:gd name="adj" fmla="val 2798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t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C55232-5DD8-4F65-A7A6-7227E7CB7981}" type="datetime1">
              <a:rPr lang="es-ES" noProof="0" smtClean="0"/>
              <a:t>17/03/2021</a:t>
            </a:fld>
            <a:endParaRPr lang="es-ES" noProof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8031B0A9-3E16-4C5B-A6CE-045BCB91A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7150" y="939761"/>
            <a:ext cx="3666" cy="491143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961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85801" y="609600"/>
            <a:ext cx="10840914" cy="1260000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="" xmlns:a16="http://schemas.microsoft.com/office/drawing/2014/main" id="{E44449DE-635B-4B23-9B8B-C95A5B8764DB}"/>
              </a:ext>
            </a:extLst>
          </p:cNvPr>
          <p:cNvSpPr/>
          <p:nvPr userDrawn="1"/>
        </p:nvSpPr>
        <p:spPr>
          <a:xfrm>
            <a:off x="663356" y="1790228"/>
            <a:ext cx="10863358" cy="4080348"/>
          </a:xfrm>
          <a:prstGeom prst="roundRect">
            <a:avLst>
              <a:gd name="adj" fmla="val 2634"/>
            </a:avLst>
          </a:prstGeom>
          <a:solidFill>
            <a:schemeClr val="accent3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 hasCustomPrompt="1"/>
          </p:nvPr>
        </p:nvSpPr>
        <p:spPr>
          <a:xfrm>
            <a:off x="685802" y="1869600"/>
            <a:ext cx="5040000" cy="3921601"/>
          </a:xfrm>
          <a:prstGeom prst="roundRect">
            <a:avLst>
              <a:gd name="adj" fmla="val 1970"/>
            </a:avLst>
          </a:prstGeom>
          <a:ln w="28575">
            <a:noFill/>
          </a:ln>
          <a:effectLst/>
        </p:spPr>
        <p:txBody>
          <a:bodyPr rtlCol="0" anchor="t" anchorCtr="0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6488644" y="1869601"/>
            <a:ext cx="5040000" cy="3921600"/>
          </a:xfrm>
          <a:prstGeom prst="roundRect">
            <a:avLst>
              <a:gd name="adj" fmla="val 2211"/>
            </a:avLst>
          </a:prstGeom>
          <a:ln w="28575">
            <a:noFill/>
          </a:ln>
          <a:effectLst/>
        </p:spPr>
        <p:txBody>
          <a:bodyPr rtlCol="0" anchor="t" anchorCtr="0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E4EFFD-CEEB-4A3A-9985-712627724FFF}" type="datetime1">
              <a:rPr lang="es-ES" noProof="0" smtClean="0"/>
              <a:t>17/03/2021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E8539E0A-8009-4A6E-A7A1-5AEFA52206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7150" y="996911"/>
            <a:ext cx="3666" cy="491143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52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 bwMode="white">
          <a:xfrm>
            <a:off x="685801" y="609600"/>
            <a:ext cx="10840914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 bwMode="white">
          <a:xfrm>
            <a:off x="685801" y="2142067"/>
            <a:ext cx="10840914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ACA5C643-C82F-4AFA-95AB-B0C35AC1CBB8}" type="datetime1">
              <a:rPr lang="es-ES" noProof="0" smtClean="0"/>
              <a:t>17/03/2021</a:t>
            </a:fld>
            <a:endParaRPr lang="es-ES" noProof="0" dirty="0"/>
          </a:p>
        </p:txBody>
      </p:sp>
      <p:pic>
        <p:nvPicPr>
          <p:cNvPr id="13" name="Imagen 12" descr="página enrollada">
            <a:extLst>
              <a:ext uri="{FF2B5EF4-FFF2-40B4-BE49-F238E27FC236}">
                <a16:creationId xmlns="" xmlns:a16="http://schemas.microsoft.com/office/drawing/2014/main" id="{F54CE4C8-2431-43FB-87C3-391A3BFF80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00" y="5769769"/>
            <a:ext cx="1340485" cy="1157288"/>
          </a:xfrm>
          <a:prstGeom prst="rect">
            <a:avLst/>
          </a:prstGeom>
        </p:spPr>
      </p:pic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526715" y="6248400"/>
            <a:ext cx="49529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5D99DD2A-B520-4620-9B43-64B657BA2D42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0090699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8" r:id="rId3"/>
    <p:sldLayoutId id="2147483679" r:id="rId4"/>
    <p:sldLayoutId id="2147483669" r:id="rId5"/>
    <p:sldLayoutId id="2147483680" r:id="rId6"/>
    <p:sldLayoutId id="2147483672" r:id="rId7"/>
    <p:sldLayoutId id="2147483665" r:id="rId8"/>
    <p:sldLayoutId id="2147483664" r:id="rId9"/>
    <p:sldLayoutId id="2147483671" r:id="rId10"/>
    <p:sldLayoutId id="2147483666" r:id="rId11"/>
    <p:sldLayoutId id="214748366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microsoft.com/office/2007/relationships/hdphoto" Target="../media/hdphoto8.wdp"/><Relationship Id="rId5" Type="http://schemas.openxmlformats.org/officeDocument/2006/relationships/image" Target="../media/image50.png"/><Relationship Id="rId4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1.wdp"/><Relationship Id="rId5" Type="http://schemas.openxmlformats.org/officeDocument/2006/relationships/image" Target="../media/image78.png"/><Relationship Id="rId4" Type="http://schemas.microsoft.com/office/2007/relationships/hdphoto" Target="../media/hdphoto10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3.wdp"/><Relationship Id="rId5" Type="http://schemas.openxmlformats.org/officeDocument/2006/relationships/image" Target="../media/image89.png"/><Relationship Id="rId4" Type="http://schemas.microsoft.com/office/2007/relationships/hdphoto" Target="../media/hdphoto12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png"/><Relationship Id="rId5" Type="http://schemas.openxmlformats.org/officeDocument/2006/relationships/image" Target="../media/image92.tiff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635B398-1E7F-44AD-8356-8345134C9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7000" y="2870200"/>
            <a:ext cx="9763125" cy="2267536"/>
          </a:xfrm>
        </p:spPr>
        <p:txBody>
          <a:bodyPr rtlCol="0">
            <a:noAutofit/>
          </a:bodyPr>
          <a:lstStyle/>
          <a:p>
            <a:pPr algn="just"/>
            <a:r>
              <a:rPr lang="es-MX" sz="2800" dirty="0" smtClean="0"/>
              <a:t>REVISIÓN DE LA INGENIERÍA DE DETALLE, CONSTRUCCIÓN Y </a:t>
            </a:r>
            <a:r>
              <a:rPr lang="es-MX" sz="2800" dirty="0"/>
              <a:t>PRUEBAS DE OPERACIÓN DE </a:t>
            </a:r>
            <a:r>
              <a:rPr lang="es-MX" sz="2800" dirty="0" smtClean="0"/>
              <a:t>LA PLANTA PORTÁTIL, PARA LA  PRODUCCIÓN DE 300 LITROS DE NANO PARTÍCULAS METÁLICAS DE HIERRO</a:t>
            </a:r>
            <a:endParaRPr lang="es-ES" sz="2800" dirty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852A3D91-AB3F-4EDF-B87E-FDDF6C5DC4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85000" lnSpcReduction="20000"/>
          </a:bodyPr>
          <a:lstStyle/>
          <a:p>
            <a:pPr rtl="0"/>
            <a:r>
              <a:rPr lang="es-ES" dirty="0" smtClean="0"/>
              <a:t>Autor: CARLOS Andrés Loayza Vásquez</a:t>
            </a:r>
          </a:p>
          <a:p>
            <a:pPr rtl="0"/>
            <a:r>
              <a:rPr lang="es-ES" dirty="0" smtClean="0"/>
              <a:t>Tutor: ing. Carlos naranjo</a:t>
            </a:r>
            <a:endParaRPr lang="es-ES" dirty="0"/>
          </a:p>
          <a:p>
            <a:pPr rtl="0"/>
            <a:endParaRPr lang="es-ES" dirty="0"/>
          </a:p>
          <a:p>
            <a:pPr rtl="0"/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1397000" y="203071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>
                <a:cs typeface="Times New Roman" panose="02020603050405020304" pitchFamily="18" charset="0"/>
              </a:rPr>
              <a:t>TRABAJO DE TITULACIÓN PREVIO A LA </a:t>
            </a:r>
            <a:r>
              <a:rPr lang="es-EC" b="1" dirty="0">
                <a:cs typeface="Times New Roman" panose="02020603050405020304" pitchFamily="18" charset="0"/>
              </a:rPr>
              <a:t>OBTENCIÓN</a:t>
            </a:r>
            <a:br>
              <a:rPr lang="es-EC" b="1" dirty="0">
                <a:cs typeface="Times New Roman" panose="02020603050405020304" pitchFamily="18" charset="0"/>
              </a:rPr>
            </a:br>
            <a:r>
              <a:rPr lang="es-EC" b="1" dirty="0">
                <a:cs typeface="Times New Roman" panose="02020603050405020304" pitchFamily="18" charset="0"/>
              </a:rPr>
              <a:t>DEL TÍTULO DE INGENIERO </a:t>
            </a:r>
            <a:r>
              <a:rPr lang="es-EC" b="1" dirty="0" smtClean="0">
                <a:cs typeface="Times New Roman" panose="02020603050405020304" pitchFamily="18" charset="0"/>
              </a:rPr>
              <a:t>MECÁNICO</a:t>
            </a:r>
            <a:r>
              <a:rPr lang="es-EC" b="1" dirty="0">
                <a:solidFill>
                  <a:prstClr val="black"/>
                </a:solidFill>
                <a:cs typeface="Times New Roman" panose="02020603050405020304" pitchFamily="18" charset="0"/>
              </a:rPr>
              <a:t/>
            </a:r>
            <a:br>
              <a:rPr lang="es-EC" b="1" dirty="0">
                <a:solidFill>
                  <a:prstClr val="black"/>
                </a:solidFill>
                <a:cs typeface="Times New Roman" panose="02020603050405020304" pitchFamily="18" charset="0"/>
              </a:rPr>
            </a:br>
            <a:endParaRPr lang="es-EC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514935"/>
            <a:ext cx="4762500" cy="13144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992" y="146635"/>
            <a:ext cx="22955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490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19688" y="473526"/>
            <a:ext cx="5013988" cy="1260000"/>
          </a:xfrm>
        </p:spPr>
        <p:txBody>
          <a:bodyPr/>
          <a:lstStyle/>
          <a:p>
            <a:pPr algn="l"/>
            <a:r>
              <a:rPr lang="en-US" dirty="0" err="1" smtClean="0"/>
              <a:t>ESPECIFICACIONES</a:t>
            </a:r>
            <a:r>
              <a:rPr lang="en-US" dirty="0" smtClean="0"/>
              <a:t> </a:t>
            </a:r>
            <a:r>
              <a:rPr lang="en-US" dirty="0" err="1" smtClean="0"/>
              <a:t>TÉCNICAS</a:t>
            </a:r>
            <a:r>
              <a:rPr lang="en-US" dirty="0" smtClean="0"/>
              <a:t> DE LOS </a:t>
            </a:r>
            <a:r>
              <a:rPr lang="en-US" dirty="0" err="1" smtClean="0"/>
              <a:t>EQUIPOS</a:t>
            </a:r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10</a:t>
            </a:fld>
            <a:endParaRPr lang="es-ES" noProof="0"/>
          </a:p>
        </p:txBody>
      </p:sp>
      <p:sp>
        <p:nvSpPr>
          <p:cNvPr id="7" name="CuadroTexto 6"/>
          <p:cNvSpPr txBox="1"/>
          <p:nvPr/>
        </p:nvSpPr>
        <p:spPr>
          <a:xfrm>
            <a:off x="-1" y="215430"/>
            <a:ext cx="2027583" cy="700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u="sng" dirty="0" smtClean="0">
                <a:solidFill>
                  <a:srgbClr val="FFFF00"/>
                </a:solidFill>
              </a:rPr>
              <a:t>Parámetros de diseño</a:t>
            </a:r>
          </a:p>
          <a:p>
            <a:pPr algn="ctr"/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Revisión</a:t>
            </a:r>
            <a:r>
              <a:rPr lang="en-US" sz="1600" dirty="0" smtClean="0"/>
              <a:t> del </a:t>
            </a:r>
            <a:r>
              <a:rPr lang="en-US" sz="1600" dirty="0" err="1" smtClean="0"/>
              <a:t>diseño</a:t>
            </a:r>
            <a:r>
              <a:rPr lang="en-US" sz="1600" dirty="0" smtClean="0"/>
              <a:t> original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 err="1">
                <a:solidFill>
                  <a:srgbClr val="FFFF00"/>
                </a:solidFill>
              </a:rPr>
              <a:t>Especificaciones</a:t>
            </a:r>
            <a:r>
              <a:rPr lang="en-US" sz="1600" u="sng" dirty="0">
                <a:solidFill>
                  <a:srgbClr val="FFFF00"/>
                </a:solidFill>
              </a:rPr>
              <a:t> </a:t>
            </a:r>
            <a:r>
              <a:rPr lang="en-US" sz="1600" u="sng" dirty="0" err="1">
                <a:solidFill>
                  <a:srgbClr val="FFFF00"/>
                </a:solidFill>
              </a:rPr>
              <a:t>técnicas</a:t>
            </a:r>
            <a:r>
              <a:rPr lang="en-US" sz="1600" u="sng" dirty="0">
                <a:solidFill>
                  <a:srgbClr val="FFFF00"/>
                </a:solidFill>
              </a:rPr>
              <a:t> de los </a:t>
            </a:r>
            <a:r>
              <a:rPr lang="en-US" sz="1600" u="sng" dirty="0" err="1">
                <a:solidFill>
                  <a:srgbClr val="FFFF00"/>
                </a:solidFill>
              </a:rPr>
              <a:t>equipos</a:t>
            </a:r>
            <a:endParaRPr lang="en-US" sz="16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Layout de la </a:t>
            </a:r>
            <a:r>
              <a:rPr lang="en-US" sz="1600" dirty="0" err="1" smtClean="0"/>
              <a:t>planta</a:t>
            </a:r>
            <a:endParaRPr lang="en-US" sz="1600" dirty="0" smtClean="0"/>
          </a:p>
          <a:p>
            <a:pPr algn="ctr"/>
            <a:endParaRPr lang="en-US" sz="1500" dirty="0"/>
          </a:p>
          <a:p>
            <a:r>
              <a:rPr lang="es-EC" sz="1500" dirty="0" smtClean="0"/>
              <a:t>Diseño y construcción</a:t>
            </a:r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pic>
        <p:nvPicPr>
          <p:cNvPr id="10" name="Imagen 9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7079" y="1524164"/>
            <a:ext cx="2730579" cy="5102061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768830"/>
              </p:ext>
            </p:extLst>
          </p:nvPr>
        </p:nvGraphicFramePr>
        <p:xfrm>
          <a:off x="6652693" y="2025074"/>
          <a:ext cx="5224670" cy="3607102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3197087"/>
                <a:gridCol w="2027583"/>
              </a:tblGrid>
              <a:tr h="554790">
                <a:tc>
                  <a:txBody>
                    <a:bodyPr/>
                    <a:lstStyle/>
                    <a:p>
                      <a:pPr indent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kern="1200" dirty="0">
                          <a:effectLst/>
                        </a:rPr>
                        <a:t>Parámetro de diseño</a:t>
                      </a:r>
                      <a:endParaRPr lang="es-MX" sz="1800" b="1" kern="12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kern="1200" dirty="0">
                          <a:effectLst/>
                        </a:rPr>
                        <a:t>Valor</a:t>
                      </a:r>
                      <a:endParaRPr lang="es-MX" sz="1800" b="1" kern="12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1539"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effectLst/>
                        </a:rPr>
                        <a:t>Volumen de trabajo [m</a:t>
                      </a:r>
                      <a:r>
                        <a:rPr lang="es-EC" sz="1200" kern="1200" baseline="30000" dirty="0">
                          <a:effectLst/>
                        </a:rPr>
                        <a:t>3 </a:t>
                      </a:r>
                      <a:r>
                        <a:rPr lang="es-EC" sz="1200" kern="1200" dirty="0">
                          <a:effectLst/>
                        </a:rPr>
                        <a:t>]</a:t>
                      </a:r>
                      <a:endParaRPr lang="es-MX" sz="1200" kern="12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0.2</a:t>
                      </a:r>
                      <a:endParaRPr lang="es-MX" sz="1200" kern="12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1539"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effectLst/>
                        </a:rPr>
                        <a:t>Fluido de trabajo</a:t>
                      </a:r>
                      <a:endParaRPr lang="es-MX" sz="1200" kern="12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Agua</a:t>
                      </a:r>
                      <a:endParaRPr lang="es-MX" sz="1200" kern="12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1539"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effectLst/>
                        </a:rPr>
                        <a:t>Material</a:t>
                      </a:r>
                      <a:endParaRPr lang="es-MX" sz="1200" kern="12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Acero Inoxidable </a:t>
                      </a:r>
                      <a:endParaRPr lang="es-MX" sz="1200" kern="12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1539"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effectLst/>
                        </a:rPr>
                        <a:t>Temperatura de operación  [°C]</a:t>
                      </a:r>
                      <a:endParaRPr lang="es-MX" sz="1200" kern="12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35</a:t>
                      </a:r>
                      <a:endParaRPr lang="es-MX" sz="1200" kern="12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1539"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effectLst/>
                        </a:rPr>
                        <a:t>Presión externa de Diseño [psi]</a:t>
                      </a:r>
                      <a:endParaRPr lang="es-MX" sz="1200" kern="12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14.7</a:t>
                      </a:r>
                      <a:endParaRPr lang="es-MX" sz="1200" kern="12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1539"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effectLst/>
                        </a:rPr>
                        <a:t>Presión interna de Diseño [psi]</a:t>
                      </a:r>
                      <a:endParaRPr lang="es-MX" sz="1200" kern="12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&gt;14.7*</a:t>
                      </a:r>
                      <a:endParaRPr lang="es-MX" sz="1200" kern="12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1539"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effectLst/>
                        </a:rPr>
                        <a:t>Densidad [kg/m^3]</a:t>
                      </a:r>
                      <a:endParaRPr lang="es-MX" sz="1200" kern="12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>
                          <a:effectLst/>
                        </a:rPr>
                        <a:t>1000</a:t>
                      </a:r>
                      <a:endParaRPr lang="es-MX" sz="1200" kern="12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1539"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effectLst/>
                        </a:rPr>
                        <a:t>Viscosidad Dinámica [</a:t>
                      </a:r>
                      <a:r>
                        <a:rPr lang="es-EC" sz="1200" kern="1200" dirty="0" err="1">
                          <a:effectLst/>
                        </a:rPr>
                        <a:t>Pa</a:t>
                      </a:r>
                      <a:r>
                        <a:rPr lang="es-EC" sz="1200" kern="1200" dirty="0">
                          <a:effectLst/>
                        </a:rPr>
                        <a:t> s]</a:t>
                      </a:r>
                      <a:endParaRPr lang="es-MX" sz="1200" kern="12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effectLst/>
                        </a:rPr>
                        <a:t>0.01013</a:t>
                      </a:r>
                      <a:endParaRPr lang="es-MX" sz="1200" kern="12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7533676" y="564917"/>
            <a:ext cx="34921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REACTOR PRINCIPAL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415446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19688" y="473526"/>
            <a:ext cx="5013988" cy="1260000"/>
          </a:xfrm>
        </p:spPr>
        <p:txBody>
          <a:bodyPr/>
          <a:lstStyle/>
          <a:p>
            <a:pPr algn="l"/>
            <a:r>
              <a:rPr lang="en-US" dirty="0" err="1" smtClean="0"/>
              <a:t>ESPECIFICACIONES</a:t>
            </a:r>
            <a:r>
              <a:rPr lang="en-US" dirty="0" smtClean="0"/>
              <a:t> </a:t>
            </a:r>
            <a:r>
              <a:rPr lang="en-US" dirty="0" err="1" smtClean="0"/>
              <a:t>TÉCNICAS</a:t>
            </a:r>
            <a:r>
              <a:rPr lang="en-US" dirty="0" smtClean="0"/>
              <a:t> DE LOS </a:t>
            </a:r>
            <a:r>
              <a:rPr lang="en-US" dirty="0" err="1" smtClean="0"/>
              <a:t>EQUIPOS</a:t>
            </a:r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11</a:t>
            </a:fld>
            <a:endParaRPr lang="es-ES" noProof="0"/>
          </a:p>
        </p:txBody>
      </p:sp>
      <p:sp>
        <p:nvSpPr>
          <p:cNvPr id="7" name="CuadroTexto 6"/>
          <p:cNvSpPr txBox="1"/>
          <p:nvPr/>
        </p:nvSpPr>
        <p:spPr>
          <a:xfrm>
            <a:off x="-1" y="215430"/>
            <a:ext cx="2027583" cy="700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u="sng" dirty="0" smtClean="0">
                <a:solidFill>
                  <a:srgbClr val="FFFF00"/>
                </a:solidFill>
              </a:rPr>
              <a:t>Parámetros de diseño</a:t>
            </a:r>
          </a:p>
          <a:p>
            <a:pPr algn="ctr"/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Revisión</a:t>
            </a:r>
            <a:r>
              <a:rPr lang="en-US" sz="1600" dirty="0" smtClean="0"/>
              <a:t> del </a:t>
            </a:r>
            <a:r>
              <a:rPr lang="en-US" sz="1600" dirty="0" err="1" smtClean="0"/>
              <a:t>diseño</a:t>
            </a:r>
            <a:r>
              <a:rPr lang="en-US" sz="1600" dirty="0" smtClean="0"/>
              <a:t> original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 err="1">
                <a:solidFill>
                  <a:srgbClr val="FFFF00"/>
                </a:solidFill>
              </a:rPr>
              <a:t>Especificaciones</a:t>
            </a:r>
            <a:r>
              <a:rPr lang="en-US" sz="1600" u="sng" dirty="0">
                <a:solidFill>
                  <a:srgbClr val="FFFF00"/>
                </a:solidFill>
              </a:rPr>
              <a:t> </a:t>
            </a:r>
            <a:r>
              <a:rPr lang="en-US" sz="1600" u="sng" dirty="0" err="1">
                <a:solidFill>
                  <a:srgbClr val="FFFF00"/>
                </a:solidFill>
              </a:rPr>
              <a:t>técnicas</a:t>
            </a:r>
            <a:r>
              <a:rPr lang="en-US" sz="1600" u="sng" dirty="0">
                <a:solidFill>
                  <a:srgbClr val="FFFF00"/>
                </a:solidFill>
              </a:rPr>
              <a:t> de los </a:t>
            </a:r>
            <a:r>
              <a:rPr lang="en-US" sz="1600" u="sng" dirty="0" err="1">
                <a:solidFill>
                  <a:srgbClr val="FFFF00"/>
                </a:solidFill>
              </a:rPr>
              <a:t>equipos</a:t>
            </a:r>
            <a:endParaRPr lang="en-US" sz="16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Layout de la </a:t>
            </a:r>
            <a:r>
              <a:rPr lang="en-US" sz="1600" dirty="0" err="1" smtClean="0"/>
              <a:t>planta</a:t>
            </a:r>
            <a:endParaRPr lang="en-US" sz="1600" dirty="0" smtClean="0"/>
          </a:p>
          <a:p>
            <a:pPr algn="ctr"/>
            <a:endParaRPr lang="en-US" sz="1500" dirty="0"/>
          </a:p>
          <a:p>
            <a:r>
              <a:rPr lang="es-EC" sz="1500" dirty="0" smtClean="0"/>
              <a:t>Diseño y construcción</a:t>
            </a:r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pic>
        <p:nvPicPr>
          <p:cNvPr id="8" name="Imagen 7"/>
          <p:cNvPicPr/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34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11894" y="1971590"/>
            <a:ext cx="4829576" cy="33900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9" y="1971590"/>
            <a:ext cx="4191665" cy="314374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411793" y="5599669"/>
            <a:ext cx="3867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Capacidad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neta</a:t>
            </a:r>
            <a:r>
              <a:rPr lang="en-US" dirty="0" smtClean="0">
                <a:solidFill>
                  <a:schemeClr val="bg1"/>
                </a:solidFill>
              </a:rPr>
              <a:t> de 600 </a:t>
            </a:r>
            <a:r>
              <a:rPr lang="en-US" dirty="0" err="1" smtClean="0">
                <a:solidFill>
                  <a:schemeClr val="bg1"/>
                </a:solidFill>
              </a:rPr>
              <a:t>Litros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533676" y="564917"/>
            <a:ext cx="34921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 smtClean="0"/>
              <a:t>TANQUE</a:t>
            </a:r>
            <a:r>
              <a:rPr lang="en-US" sz="3200" dirty="0" smtClean="0"/>
              <a:t> DE AGUA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416161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19688" y="473526"/>
            <a:ext cx="5013988" cy="1260000"/>
          </a:xfrm>
        </p:spPr>
        <p:txBody>
          <a:bodyPr/>
          <a:lstStyle/>
          <a:p>
            <a:pPr algn="l"/>
            <a:r>
              <a:rPr lang="en-US" dirty="0" err="1" smtClean="0"/>
              <a:t>ESPECIFICACIONES</a:t>
            </a:r>
            <a:r>
              <a:rPr lang="en-US" dirty="0" smtClean="0"/>
              <a:t> </a:t>
            </a:r>
            <a:r>
              <a:rPr lang="en-US" dirty="0" err="1" smtClean="0"/>
              <a:t>TÉCNICAS</a:t>
            </a:r>
            <a:r>
              <a:rPr lang="en-US" dirty="0" smtClean="0"/>
              <a:t> DE LOS </a:t>
            </a:r>
            <a:r>
              <a:rPr lang="en-US" dirty="0" err="1" smtClean="0"/>
              <a:t>EQUIPOS</a:t>
            </a:r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12</a:t>
            </a:fld>
            <a:endParaRPr lang="es-ES" noProof="0"/>
          </a:p>
        </p:txBody>
      </p:sp>
      <p:sp>
        <p:nvSpPr>
          <p:cNvPr id="7" name="CuadroTexto 6"/>
          <p:cNvSpPr txBox="1"/>
          <p:nvPr/>
        </p:nvSpPr>
        <p:spPr>
          <a:xfrm>
            <a:off x="-1" y="215430"/>
            <a:ext cx="2027583" cy="700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u="sng" dirty="0" smtClean="0">
                <a:solidFill>
                  <a:srgbClr val="FFFF00"/>
                </a:solidFill>
              </a:rPr>
              <a:t>Parámetros de diseño</a:t>
            </a:r>
          </a:p>
          <a:p>
            <a:pPr algn="ctr"/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Revisión</a:t>
            </a:r>
            <a:r>
              <a:rPr lang="en-US" sz="1600" dirty="0" smtClean="0"/>
              <a:t> del </a:t>
            </a:r>
            <a:r>
              <a:rPr lang="en-US" sz="1600" dirty="0" err="1" smtClean="0"/>
              <a:t>diseño</a:t>
            </a:r>
            <a:r>
              <a:rPr lang="en-US" sz="1600" dirty="0" smtClean="0"/>
              <a:t> original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 err="1">
                <a:solidFill>
                  <a:srgbClr val="FFFF00"/>
                </a:solidFill>
              </a:rPr>
              <a:t>Especificaciones</a:t>
            </a:r>
            <a:r>
              <a:rPr lang="en-US" sz="1600" u="sng" dirty="0">
                <a:solidFill>
                  <a:srgbClr val="FFFF00"/>
                </a:solidFill>
              </a:rPr>
              <a:t> </a:t>
            </a:r>
            <a:r>
              <a:rPr lang="en-US" sz="1600" u="sng" dirty="0" err="1">
                <a:solidFill>
                  <a:srgbClr val="FFFF00"/>
                </a:solidFill>
              </a:rPr>
              <a:t>técnicas</a:t>
            </a:r>
            <a:r>
              <a:rPr lang="en-US" sz="1600" u="sng" dirty="0">
                <a:solidFill>
                  <a:srgbClr val="FFFF00"/>
                </a:solidFill>
              </a:rPr>
              <a:t> de los </a:t>
            </a:r>
            <a:r>
              <a:rPr lang="en-US" sz="1600" u="sng" dirty="0" err="1">
                <a:solidFill>
                  <a:srgbClr val="FFFF00"/>
                </a:solidFill>
              </a:rPr>
              <a:t>equipos</a:t>
            </a:r>
            <a:endParaRPr lang="en-US" sz="16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Layout de la </a:t>
            </a:r>
            <a:r>
              <a:rPr lang="en-US" sz="1600" dirty="0" err="1" smtClean="0"/>
              <a:t>planta</a:t>
            </a:r>
            <a:endParaRPr lang="en-US" sz="1600" dirty="0" smtClean="0"/>
          </a:p>
          <a:p>
            <a:pPr algn="ctr"/>
            <a:endParaRPr lang="en-US" sz="1500" dirty="0"/>
          </a:p>
          <a:p>
            <a:r>
              <a:rPr lang="es-EC" sz="1500" dirty="0" smtClean="0"/>
              <a:t>Diseño y construcción</a:t>
            </a:r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533676" y="564917"/>
            <a:ext cx="34921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 smtClean="0"/>
              <a:t>BOMBAS</a:t>
            </a:r>
            <a:r>
              <a:rPr lang="en-US" sz="3200" dirty="0" smtClean="0"/>
              <a:t> </a:t>
            </a:r>
            <a:r>
              <a:rPr lang="en-US" sz="3200" dirty="0" err="1" smtClean="0"/>
              <a:t>HIDRAULICAS</a:t>
            </a:r>
            <a:endParaRPr lang="es-MX" sz="3200" dirty="0"/>
          </a:p>
        </p:txBody>
      </p:sp>
      <p:sp>
        <p:nvSpPr>
          <p:cNvPr id="2" name="Rectángulo 1"/>
          <p:cNvSpPr/>
          <p:nvPr/>
        </p:nvSpPr>
        <p:spPr>
          <a:xfrm>
            <a:off x="2519688" y="2179210"/>
            <a:ext cx="37238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es-EC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Tiempo rápido de llenado.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es-EC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Soluciones ácidas y alcalinas.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es-EC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Fácil mantenimiento.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es-EC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Baja potencia.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es-EC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Resistente al medio ambiente.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Imagen 14" descr="https://www.pedrollo.com/public/images/products/AL-RED.jpg?width=500&amp;height=500&amp;bgcolor=ffffff&amp;scale=both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623" y1="24935" x2="16623" y2="24935"/>
                        <a14:foregroundMark x1="24156" y1="15584" x2="24156" y2="15584"/>
                        <a14:foregroundMark x1="22857" y1="12468" x2="22857" y2="12468"/>
                        <a14:foregroundMark x1="20260" y1="11688" x2="20260" y2="11688"/>
                        <a14:foregroundMark x1="55065" y1="8312" x2="55065" y2="8312"/>
                        <a14:foregroundMark x1="60260" y1="8312" x2="60260" y2="8312"/>
                        <a14:foregroundMark x1="49091" y1="8312" x2="49091" y2="8052"/>
                        <a14:foregroundMark x1="12987" y1="19481" x2="12987" y2="19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123" y="1733526"/>
            <a:ext cx="2137078" cy="21376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804626"/>
              </p:ext>
            </p:extLst>
          </p:nvPr>
        </p:nvGraphicFramePr>
        <p:xfrm>
          <a:off x="6944139" y="3823956"/>
          <a:ext cx="4830225" cy="2042160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393030"/>
                <a:gridCol w="2437195"/>
              </a:tblGrid>
              <a:tr h="1879724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Marca: </a:t>
                      </a:r>
                      <a:r>
                        <a:rPr lang="es-EC" sz="14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Pedrollo</a:t>
                      </a:r>
                      <a:endParaRPr lang="es-MX" sz="14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Serie: Al RED 135m</a:t>
                      </a:r>
                      <a:endParaRPr lang="es-MX" sz="14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Potencia: 1[HP]</a:t>
                      </a:r>
                      <a:endParaRPr lang="es-MX" sz="14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Peso: 9 [Kg]</a:t>
                      </a:r>
                      <a:endParaRPr lang="es-MX" sz="1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431" marR="6843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b="1" kern="12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Marca: Pedrollo</a:t>
                      </a:r>
                    </a:p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b="1" kern="12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Serie: Al REDm 660H-4</a:t>
                      </a:r>
                    </a:p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b="1" kern="12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Potencia: 2[HP]</a:t>
                      </a:r>
                    </a:p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b="1" kern="12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Peso: 15.7 [Kg]</a:t>
                      </a:r>
                    </a:p>
                    <a:p>
                      <a:pPr indent="4572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MX" sz="11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31" marR="6843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588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19688" y="473526"/>
            <a:ext cx="5013988" cy="1260000"/>
          </a:xfrm>
        </p:spPr>
        <p:txBody>
          <a:bodyPr/>
          <a:lstStyle/>
          <a:p>
            <a:pPr algn="l"/>
            <a:r>
              <a:rPr lang="en-US" dirty="0" err="1" smtClean="0"/>
              <a:t>ESPECIFICACIONES</a:t>
            </a:r>
            <a:r>
              <a:rPr lang="en-US" dirty="0" smtClean="0"/>
              <a:t> </a:t>
            </a:r>
            <a:r>
              <a:rPr lang="en-US" dirty="0" err="1" smtClean="0"/>
              <a:t>TÉCNICAS</a:t>
            </a:r>
            <a:r>
              <a:rPr lang="en-US" dirty="0" smtClean="0"/>
              <a:t> DE LOS </a:t>
            </a:r>
            <a:r>
              <a:rPr lang="en-US" dirty="0" err="1" smtClean="0"/>
              <a:t>EQUIPOS</a:t>
            </a:r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13</a:t>
            </a:fld>
            <a:endParaRPr lang="es-ES" noProof="0"/>
          </a:p>
        </p:txBody>
      </p:sp>
      <p:sp>
        <p:nvSpPr>
          <p:cNvPr id="7" name="CuadroTexto 6"/>
          <p:cNvSpPr txBox="1"/>
          <p:nvPr/>
        </p:nvSpPr>
        <p:spPr>
          <a:xfrm>
            <a:off x="-1" y="215430"/>
            <a:ext cx="2027583" cy="700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u="sng" dirty="0" smtClean="0">
                <a:solidFill>
                  <a:srgbClr val="FFFF00"/>
                </a:solidFill>
              </a:rPr>
              <a:t>Parámetros de diseño</a:t>
            </a:r>
          </a:p>
          <a:p>
            <a:pPr algn="ctr"/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Revisión</a:t>
            </a:r>
            <a:r>
              <a:rPr lang="en-US" sz="1600" dirty="0" smtClean="0"/>
              <a:t> del </a:t>
            </a:r>
            <a:r>
              <a:rPr lang="en-US" sz="1600" dirty="0" err="1" smtClean="0"/>
              <a:t>diseño</a:t>
            </a:r>
            <a:r>
              <a:rPr lang="en-US" sz="1600" dirty="0" smtClean="0"/>
              <a:t> original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 err="1">
                <a:solidFill>
                  <a:srgbClr val="FFFF00"/>
                </a:solidFill>
              </a:rPr>
              <a:t>Especificaciones</a:t>
            </a:r>
            <a:r>
              <a:rPr lang="en-US" sz="1600" u="sng" dirty="0">
                <a:solidFill>
                  <a:srgbClr val="FFFF00"/>
                </a:solidFill>
              </a:rPr>
              <a:t> </a:t>
            </a:r>
            <a:r>
              <a:rPr lang="en-US" sz="1600" u="sng" dirty="0" err="1">
                <a:solidFill>
                  <a:srgbClr val="FFFF00"/>
                </a:solidFill>
              </a:rPr>
              <a:t>técnicas</a:t>
            </a:r>
            <a:r>
              <a:rPr lang="en-US" sz="1600" u="sng" dirty="0">
                <a:solidFill>
                  <a:srgbClr val="FFFF00"/>
                </a:solidFill>
              </a:rPr>
              <a:t> de los </a:t>
            </a:r>
            <a:r>
              <a:rPr lang="en-US" sz="1600" u="sng" dirty="0" err="1">
                <a:solidFill>
                  <a:srgbClr val="FFFF00"/>
                </a:solidFill>
              </a:rPr>
              <a:t>equipos</a:t>
            </a:r>
            <a:endParaRPr lang="en-US" sz="16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Layout de la </a:t>
            </a:r>
            <a:r>
              <a:rPr lang="en-US" sz="1600" dirty="0" err="1" smtClean="0"/>
              <a:t>planta</a:t>
            </a:r>
            <a:endParaRPr lang="en-US" sz="1600" dirty="0" smtClean="0"/>
          </a:p>
          <a:p>
            <a:pPr algn="ctr"/>
            <a:endParaRPr lang="en-US" sz="1500" dirty="0"/>
          </a:p>
          <a:p>
            <a:r>
              <a:rPr lang="es-EC" sz="1500" dirty="0" smtClean="0"/>
              <a:t>Diseño y construcción</a:t>
            </a:r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533676" y="564917"/>
            <a:ext cx="4658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 smtClean="0"/>
              <a:t>MOTORES</a:t>
            </a:r>
            <a:r>
              <a:rPr lang="en-US" sz="3200" dirty="0" smtClean="0"/>
              <a:t> </a:t>
            </a:r>
            <a:r>
              <a:rPr lang="en-US" sz="3200" dirty="0" err="1" smtClean="0"/>
              <a:t>ELECTRICOS</a:t>
            </a:r>
            <a:endParaRPr lang="en-US" sz="3200" dirty="0" smtClean="0"/>
          </a:p>
        </p:txBody>
      </p:sp>
      <p:sp>
        <p:nvSpPr>
          <p:cNvPr id="4" name="Rectángulo 3"/>
          <p:cNvSpPr/>
          <p:nvPr/>
        </p:nvSpPr>
        <p:spPr>
          <a:xfrm>
            <a:off x="2519688" y="2204629"/>
            <a:ext cx="42654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es-EC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Baja potencia.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es-EC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Resistente al medio ambiente.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es-EC" dirty="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Liviano</a:t>
            </a: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es-EC" dirty="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Para aumentar la utilidad del proceso de mezclado los equipos deberán contar con la posibilidad de invertir el giro</a:t>
            </a:r>
            <a:r>
              <a:rPr lang="es-EC" dirty="0" smtClean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s-MX" dirty="0"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Imagen 8" descr="Amazon.com: Weg 02536et3e284ts-w22 alta eficiencia &amp; NEMA Premium ...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429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782" y="1175219"/>
            <a:ext cx="3107819" cy="310781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718842"/>
              </p:ext>
            </p:extLst>
          </p:nvPr>
        </p:nvGraphicFramePr>
        <p:xfrm>
          <a:off x="7277219" y="3943222"/>
          <a:ext cx="4249496" cy="2560320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105320"/>
                <a:gridCol w="2144176"/>
              </a:tblGrid>
              <a:tr h="194074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1200" dirty="0">
                          <a:solidFill>
                            <a:schemeClr val="bg1"/>
                          </a:solidFill>
                          <a:effectLst/>
                        </a:rPr>
                        <a:t>Marca: </a:t>
                      </a:r>
                      <a:r>
                        <a:rPr lang="es-EC" sz="1400" kern="1200" dirty="0" err="1">
                          <a:solidFill>
                            <a:schemeClr val="bg1"/>
                          </a:solidFill>
                          <a:effectLst/>
                        </a:rPr>
                        <a:t>Varelly</a:t>
                      </a:r>
                      <a:endParaRPr lang="es-MX" sz="1400" kern="12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1200" dirty="0">
                          <a:solidFill>
                            <a:schemeClr val="bg1"/>
                          </a:solidFill>
                          <a:effectLst/>
                        </a:rPr>
                        <a:t>Serie: MS-80M2-4</a:t>
                      </a:r>
                      <a:endParaRPr lang="es-MX" sz="1400" kern="12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1200" dirty="0">
                          <a:solidFill>
                            <a:schemeClr val="bg1"/>
                          </a:solidFill>
                          <a:effectLst/>
                        </a:rPr>
                        <a:t>Potencia: 1[HP]</a:t>
                      </a:r>
                      <a:endParaRPr lang="es-MX" sz="1400" kern="12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1200" dirty="0">
                          <a:solidFill>
                            <a:schemeClr val="bg1"/>
                          </a:solidFill>
                          <a:effectLst/>
                        </a:rPr>
                        <a:t>RPM: 150 [rpm]</a:t>
                      </a:r>
                      <a:endParaRPr lang="es-MX" sz="1400" kern="12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1200" dirty="0">
                          <a:solidFill>
                            <a:schemeClr val="bg1"/>
                          </a:solidFill>
                          <a:effectLst/>
                        </a:rPr>
                        <a:t>Peso: 14 [Kg]</a:t>
                      </a:r>
                      <a:endParaRPr lang="es-MX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31" marR="6843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1200" dirty="0" smtClean="0">
                          <a:solidFill>
                            <a:schemeClr val="bg1"/>
                          </a:solidFill>
                          <a:effectLst/>
                        </a:rPr>
                        <a:t>Marca: </a:t>
                      </a:r>
                      <a:r>
                        <a:rPr lang="es-MX" sz="1400" kern="1200" dirty="0" err="1" smtClean="0">
                          <a:solidFill>
                            <a:schemeClr val="bg1"/>
                          </a:solidFill>
                          <a:effectLst/>
                        </a:rPr>
                        <a:t>Varelly</a:t>
                      </a:r>
                      <a:endParaRPr lang="es-MX" sz="1400" kern="12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1200" dirty="0" smtClean="0">
                          <a:solidFill>
                            <a:schemeClr val="bg1"/>
                          </a:solidFill>
                          <a:effectLst/>
                        </a:rPr>
                        <a:t>Serie: MS-90L-4</a:t>
                      </a:r>
                    </a:p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1200" dirty="0" smtClean="0">
                          <a:solidFill>
                            <a:schemeClr val="bg1"/>
                          </a:solidFill>
                          <a:effectLst/>
                        </a:rPr>
                        <a:t>Potencia: 2[HP]</a:t>
                      </a:r>
                    </a:p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1200" dirty="0" smtClean="0">
                          <a:solidFill>
                            <a:schemeClr val="bg1"/>
                          </a:solidFill>
                          <a:effectLst/>
                        </a:rPr>
                        <a:t>RPM: 450 [rpm]</a:t>
                      </a:r>
                    </a:p>
                    <a:p>
                      <a:pPr marL="0" indent="0" algn="l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1200" dirty="0" smtClean="0">
                          <a:solidFill>
                            <a:schemeClr val="bg1"/>
                          </a:solidFill>
                          <a:effectLst/>
                        </a:rPr>
                        <a:t>Peso: 22.3 [Kg]</a:t>
                      </a:r>
                    </a:p>
                    <a:p>
                      <a:pPr indent="4572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MX" sz="14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431" marR="6843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12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19688" y="473526"/>
            <a:ext cx="5013988" cy="1260000"/>
          </a:xfrm>
        </p:spPr>
        <p:txBody>
          <a:bodyPr/>
          <a:lstStyle/>
          <a:p>
            <a:pPr algn="l"/>
            <a:r>
              <a:rPr lang="en-US" dirty="0" err="1" smtClean="0"/>
              <a:t>ESPECIFICACIONES</a:t>
            </a:r>
            <a:r>
              <a:rPr lang="en-US" dirty="0" smtClean="0"/>
              <a:t> </a:t>
            </a:r>
            <a:r>
              <a:rPr lang="en-US" dirty="0" err="1" smtClean="0"/>
              <a:t>TÉCNICAS</a:t>
            </a:r>
            <a:r>
              <a:rPr lang="en-US" dirty="0" smtClean="0"/>
              <a:t> DE LOS </a:t>
            </a:r>
            <a:r>
              <a:rPr lang="en-US" dirty="0" err="1" smtClean="0"/>
              <a:t>EQUIPOS</a:t>
            </a:r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14</a:t>
            </a:fld>
            <a:endParaRPr lang="es-ES" noProof="0"/>
          </a:p>
        </p:txBody>
      </p:sp>
      <p:sp>
        <p:nvSpPr>
          <p:cNvPr id="7" name="CuadroTexto 6"/>
          <p:cNvSpPr txBox="1"/>
          <p:nvPr/>
        </p:nvSpPr>
        <p:spPr>
          <a:xfrm>
            <a:off x="-1" y="215430"/>
            <a:ext cx="2027583" cy="700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u="sng" dirty="0" smtClean="0">
                <a:solidFill>
                  <a:srgbClr val="FFFF00"/>
                </a:solidFill>
              </a:rPr>
              <a:t>Parámetros de diseño</a:t>
            </a:r>
          </a:p>
          <a:p>
            <a:pPr algn="ctr"/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Revisión</a:t>
            </a:r>
            <a:r>
              <a:rPr lang="en-US" sz="1600" dirty="0" smtClean="0"/>
              <a:t> del </a:t>
            </a:r>
            <a:r>
              <a:rPr lang="en-US" sz="1600" dirty="0" err="1" smtClean="0"/>
              <a:t>diseño</a:t>
            </a:r>
            <a:r>
              <a:rPr lang="en-US" sz="1600" dirty="0" smtClean="0"/>
              <a:t> original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 err="1">
                <a:solidFill>
                  <a:srgbClr val="FFFF00"/>
                </a:solidFill>
              </a:rPr>
              <a:t>Especificaciones</a:t>
            </a:r>
            <a:r>
              <a:rPr lang="en-US" sz="1600" u="sng" dirty="0">
                <a:solidFill>
                  <a:srgbClr val="FFFF00"/>
                </a:solidFill>
              </a:rPr>
              <a:t> </a:t>
            </a:r>
            <a:r>
              <a:rPr lang="en-US" sz="1600" u="sng" dirty="0" err="1">
                <a:solidFill>
                  <a:srgbClr val="FFFF00"/>
                </a:solidFill>
              </a:rPr>
              <a:t>técnicas</a:t>
            </a:r>
            <a:r>
              <a:rPr lang="en-US" sz="1600" u="sng" dirty="0">
                <a:solidFill>
                  <a:srgbClr val="FFFF00"/>
                </a:solidFill>
              </a:rPr>
              <a:t> de los </a:t>
            </a:r>
            <a:r>
              <a:rPr lang="en-US" sz="1600" u="sng" dirty="0" err="1">
                <a:solidFill>
                  <a:srgbClr val="FFFF00"/>
                </a:solidFill>
              </a:rPr>
              <a:t>equipos</a:t>
            </a:r>
            <a:endParaRPr lang="en-US" sz="16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Layout de la </a:t>
            </a:r>
            <a:r>
              <a:rPr lang="en-US" sz="1600" dirty="0" err="1" smtClean="0"/>
              <a:t>planta</a:t>
            </a:r>
            <a:endParaRPr lang="en-US" sz="1600" dirty="0" smtClean="0"/>
          </a:p>
          <a:p>
            <a:pPr algn="ctr"/>
            <a:endParaRPr lang="en-US" sz="1500" dirty="0"/>
          </a:p>
          <a:p>
            <a:r>
              <a:rPr lang="es-EC" sz="1500" dirty="0" smtClean="0"/>
              <a:t>Diseño y construcción</a:t>
            </a:r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533676" y="564917"/>
            <a:ext cx="4658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 smtClean="0"/>
              <a:t>INSTRUMENTACIÓN</a:t>
            </a:r>
            <a:endParaRPr lang="en-US" sz="3200" dirty="0" smtClean="0"/>
          </a:p>
        </p:txBody>
      </p:sp>
      <p:sp>
        <p:nvSpPr>
          <p:cNvPr id="6" name="CuadroTexto 5"/>
          <p:cNvSpPr txBox="1"/>
          <p:nvPr/>
        </p:nvSpPr>
        <p:spPr>
          <a:xfrm>
            <a:off x="2941983" y="2292626"/>
            <a:ext cx="2650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SENSOR DE PH</a:t>
            </a:r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8010755" y="2292626"/>
            <a:ext cx="2650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SENSOR DE ORP</a:t>
            </a:r>
          </a:p>
        </p:txBody>
      </p:sp>
      <p:pic>
        <p:nvPicPr>
          <p:cNvPr id="13" name="Imagen 12" descr="https://hannainst.ec/wp-content/uploads/sites/4/H11003.jpg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3668038" y="2267835"/>
            <a:ext cx="941743" cy="32384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991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19688" y="473526"/>
            <a:ext cx="5013988" cy="1260000"/>
          </a:xfrm>
        </p:spPr>
        <p:txBody>
          <a:bodyPr/>
          <a:lstStyle/>
          <a:p>
            <a:pPr algn="l"/>
            <a:r>
              <a:rPr lang="en-US" dirty="0" smtClean="0"/>
              <a:t>LAYOUT DE LA </a:t>
            </a:r>
            <a:r>
              <a:rPr lang="en-US" dirty="0" err="1" smtClean="0"/>
              <a:t>PLANTA</a:t>
            </a:r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15</a:t>
            </a:fld>
            <a:endParaRPr lang="es-ES" noProof="0"/>
          </a:p>
        </p:txBody>
      </p:sp>
      <p:sp>
        <p:nvSpPr>
          <p:cNvPr id="7" name="CuadroTexto 6"/>
          <p:cNvSpPr txBox="1"/>
          <p:nvPr/>
        </p:nvSpPr>
        <p:spPr>
          <a:xfrm>
            <a:off x="-1" y="215430"/>
            <a:ext cx="2027583" cy="700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u="sng" dirty="0" smtClean="0">
                <a:solidFill>
                  <a:srgbClr val="FFFF00"/>
                </a:solidFill>
              </a:rPr>
              <a:t>Parámetros de diseño</a:t>
            </a:r>
          </a:p>
          <a:p>
            <a:pPr algn="ctr"/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Revisión</a:t>
            </a:r>
            <a:r>
              <a:rPr lang="en-US" sz="1600" dirty="0" smtClean="0"/>
              <a:t> del </a:t>
            </a:r>
            <a:r>
              <a:rPr lang="en-US" sz="1600" dirty="0" err="1" smtClean="0"/>
              <a:t>diseño</a:t>
            </a:r>
            <a:r>
              <a:rPr lang="en-US" sz="1600" dirty="0" smtClean="0"/>
              <a:t> original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Especificaciones</a:t>
            </a:r>
            <a:r>
              <a:rPr lang="en-US" sz="1600" dirty="0"/>
              <a:t> </a:t>
            </a:r>
            <a:r>
              <a:rPr lang="en-US" sz="1600" dirty="0" err="1"/>
              <a:t>técnicas</a:t>
            </a:r>
            <a:r>
              <a:rPr lang="en-US" sz="1600" dirty="0"/>
              <a:t> de los </a:t>
            </a:r>
            <a:r>
              <a:rPr lang="en-US" sz="1600" dirty="0" err="1"/>
              <a:t>equipos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>
                <a:solidFill>
                  <a:srgbClr val="FFFF00"/>
                </a:solidFill>
              </a:rPr>
              <a:t>Layout de la </a:t>
            </a:r>
            <a:r>
              <a:rPr lang="en-US" sz="1600" u="sng" dirty="0" err="1">
                <a:solidFill>
                  <a:srgbClr val="FFFF00"/>
                </a:solidFill>
              </a:rPr>
              <a:t>planta</a:t>
            </a:r>
            <a:endParaRPr lang="en-US" sz="1600" u="sng" dirty="0">
              <a:solidFill>
                <a:srgbClr val="FFFF00"/>
              </a:solidFill>
            </a:endParaRPr>
          </a:p>
          <a:p>
            <a:pPr algn="ctr"/>
            <a:endParaRPr lang="en-US" sz="1500" dirty="0"/>
          </a:p>
          <a:p>
            <a:r>
              <a:rPr lang="es-EC" sz="1500" dirty="0" smtClean="0"/>
              <a:t>Diseño y construcción</a:t>
            </a:r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grpSp>
        <p:nvGrpSpPr>
          <p:cNvPr id="9" name="Grupo 8"/>
          <p:cNvGrpSpPr/>
          <p:nvPr/>
        </p:nvGrpSpPr>
        <p:grpSpPr>
          <a:xfrm>
            <a:off x="7390571" y="1016159"/>
            <a:ext cx="4383793" cy="5232241"/>
            <a:chOff x="44450" y="0"/>
            <a:chExt cx="3225165" cy="3849370"/>
          </a:xfrm>
        </p:grpSpPr>
        <p:pic>
          <p:nvPicPr>
            <p:cNvPr id="12" name="Imagen 11" descr="BT] Руководство по ремонту и эксплуатации Mazda BT - Другие модели MAZDA -  Mazda Club | Авто центр SPB - ремонт автомобилей и заказ запчастей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90" b="49993"/>
            <a:stretch/>
          </p:blipFill>
          <p:spPr bwMode="auto">
            <a:xfrm>
              <a:off x="447675" y="0"/>
              <a:ext cx="2418715" cy="1161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Imagen 13" descr="BT] Руководство по ремонту и эксплуатации Mazda BT - Другие модели MAZDA -  Mazda Club | Авто центр SPB - ремонт автомобилей и заказ запчастей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26" t="47984" r="-62" b="341"/>
            <a:stretch/>
          </p:blipFill>
          <p:spPr bwMode="auto">
            <a:xfrm>
              <a:off x="447675" y="1228725"/>
              <a:ext cx="2458085" cy="12001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Imagen 14" descr="Mazda BT-50 4x2 2.5L (2007) - Мазда - чертежи, габариты, рисунки автомобиля  | Скачать чертежи, схемы, рисунки, модели, техдокументацию | AllDrawings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5" t="44885"/>
            <a:stretch/>
          </p:blipFill>
          <p:spPr bwMode="auto">
            <a:xfrm>
              <a:off x="44450" y="2496185"/>
              <a:ext cx="3225165" cy="13531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513334"/>
              </p:ext>
            </p:extLst>
          </p:nvPr>
        </p:nvGraphicFramePr>
        <p:xfrm>
          <a:off x="2519688" y="2594808"/>
          <a:ext cx="4639847" cy="275484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485432"/>
                <a:gridCol w="2154415"/>
              </a:tblGrid>
              <a:tr h="5509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</a:rPr>
                        <a:t>Característica</a:t>
                      </a:r>
                      <a:endParaRPr lang="es-MX" sz="20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602" marR="746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</a:rPr>
                        <a:t>Dato</a:t>
                      </a:r>
                      <a:endParaRPr lang="es-MX" sz="20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602" marR="74602" marT="0" marB="0" anchor="ctr"/>
                </a:tc>
              </a:tr>
              <a:tr h="5509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err="1" smtClean="0">
                          <a:effectLst/>
                        </a:rPr>
                        <a:t>Marca</a:t>
                      </a:r>
                      <a:endParaRPr lang="es-MX" sz="17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602" marR="746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700" kern="1200" dirty="0" smtClean="0">
                          <a:effectLst/>
                        </a:rPr>
                        <a:t>Mazda BT-50</a:t>
                      </a:r>
                      <a:endParaRPr lang="es-MX" sz="17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602" marR="74602" marT="0" marB="0" anchor="ctr"/>
                </a:tc>
              </a:tr>
              <a:tr h="5509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</a:rPr>
                        <a:t>Capacidad de carga</a:t>
                      </a:r>
                      <a:endParaRPr lang="es-MX" sz="17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602" marR="746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</a:rPr>
                        <a:t>1.090 – 1.245 [ton]</a:t>
                      </a:r>
                      <a:endParaRPr lang="es-MX" sz="17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602" marR="74602" marT="0" marB="0"/>
                </a:tc>
              </a:tr>
              <a:tr h="5509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</a:rPr>
                        <a:t>Número de pasajeros</a:t>
                      </a:r>
                      <a:endParaRPr lang="es-MX" sz="17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602" marR="746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</a:rPr>
                        <a:t>2 - 5</a:t>
                      </a:r>
                      <a:endParaRPr lang="es-MX" sz="17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602" marR="74602" marT="0" marB="0"/>
                </a:tc>
              </a:tr>
              <a:tr h="5509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</a:rPr>
                        <a:t>Volumen de carga</a:t>
                      </a:r>
                      <a:endParaRPr lang="es-MX" sz="17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602" marR="746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</a:rPr>
                        <a:t>8.54 [m</a:t>
                      </a:r>
                      <a:r>
                        <a:rPr lang="es-EC" sz="1700" baseline="30000" dirty="0">
                          <a:effectLst/>
                        </a:rPr>
                        <a:t>3</a:t>
                      </a:r>
                      <a:r>
                        <a:rPr lang="es-EC" sz="1700" dirty="0">
                          <a:effectLst/>
                        </a:rPr>
                        <a:t>]</a:t>
                      </a:r>
                      <a:endParaRPr lang="es-MX" sz="17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602" marR="7460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671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19688" y="473526"/>
            <a:ext cx="5013988" cy="1260000"/>
          </a:xfrm>
        </p:spPr>
        <p:txBody>
          <a:bodyPr/>
          <a:lstStyle/>
          <a:p>
            <a:pPr algn="l"/>
            <a:r>
              <a:rPr lang="en-US" dirty="0" smtClean="0"/>
              <a:t>LAYOUT DE LA </a:t>
            </a:r>
            <a:r>
              <a:rPr lang="en-US" dirty="0" err="1" smtClean="0"/>
              <a:t>PLANTA</a:t>
            </a:r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16</a:t>
            </a:fld>
            <a:endParaRPr lang="es-ES" noProof="0"/>
          </a:p>
        </p:txBody>
      </p:sp>
      <p:sp>
        <p:nvSpPr>
          <p:cNvPr id="7" name="CuadroTexto 6"/>
          <p:cNvSpPr txBox="1"/>
          <p:nvPr/>
        </p:nvSpPr>
        <p:spPr>
          <a:xfrm>
            <a:off x="-1" y="215430"/>
            <a:ext cx="2027583" cy="700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u="sng" dirty="0" smtClean="0">
                <a:solidFill>
                  <a:srgbClr val="FFFF00"/>
                </a:solidFill>
              </a:rPr>
              <a:t>Parámetros de diseño</a:t>
            </a:r>
          </a:p>
          <a:p>
            <a:pPr algn="ctr"/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Revisión</a:t>
            </a:r>
            <a:r>
              <a:rPr lang="en-US" sz="1600" dirty="0" smtClean="0"/>
              <a:t> del </a:t>
            </a:r>
            <a:r>
              <a:rPr lang="en-US" sz="1600" dirty="0" err="1" smtClean="0"/>
              <a:t>diseño</a:t>
            </a:r>
            <a:r>
              <a:rPr lang="en-US" sz="1600" dirty="0" smtClean="0"/>
              <a:t> original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Especificaciones</a:t>
            </a:r>
            <a:r>
              <a:rPr lang="en-US" sz="1600" dirty="0"/>
              <a:t> </a:t>
            </a:r>
            <a:r>
              <a:rPr lang="en-US" sz="1600" dirty="0" err="1"/>
              <a:t>técnicas</a:t>
            </a:r>
            <a:r>
              <a:rPr lang="en-US" sz="1600" dirty="0"/>
              <a:t> de los </a:t>
            </a:r>
            <a:r>
              <a:rPr lang="en-US" sz="1600" dirty="0" err="1"/>
              <a:t>equipos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>
                <a:solidFill>
                  <a:srgbClr val="FFFF00"/>
                </a:solidFill>
              </a:rPr>
              <a:t>Layout de la </a:t>
            </a:r>
            <a:r>
              <a:rPr lang="en-US" sz="1600" u="sng" dirty="0" err="1">
                <a:solidFill>
                  <a:srgbClr val="FFFF00"/>
                </a:solidFill>
              </a:rPr>
              <a:t>planta</a:t>
            </a:r>
            <a:endParaRPr lang="en-US" sz="1600" u="sng" dirty="0">
              <a:solidFill>
                <a:srgbClr val="FFFF00"/>
              </a:solidFill>
            </a:endParaRPr>
          </a:p>
          <a:p>
            <a:pPr algn="ctr"/>
            <a:endParaRPr lang="en-US" sz="1500" dirty="0"/>
          </a:p>
          <a:p>
            <a:r>
              <a:rPr lang="es-EC" sz="1500" dirty="0" smtClean="0"/>
              <a:t>Diseño y construcción</a:t>
            </a:r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grpSp>
        <p:nvGrpSpPr>
          <p:cNvPr id="10" name="Grupo 9"/>
          <p:cNvGrpSpPr>
            <a:grpSpLocks noChangeAspect="1"/>
          </p:cNvGrpSpPr>
          <p:nvPr/>
        </p:nvGrpSpPr>
        <p:grpSpPr>
          <a:xfrm>
            <a:off x="3613619" y="1931057"/>
            <a:ext cx="7008227" cy="4118560"/>
            <a:chOff x="0" y="0"/>
            <a:chExt cx="6015591" cy="3535990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265"/>
              <a:ext cx="2981325" cy="3514725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7116" y="0"/>
              <a:ext cx="3038475" cy="3533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292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19688" y="473526"/>
            <a:ext cx="5013988" cy="1260000"/>
          </a:xfrm>
        </p:spPr>
        <p:txBody>
          <a:bodyPr/>
          <a:lstStyle/>
          <a:p>
            <a:pPr algn="l"/>
            <a:r>
              <a:rPr lang="en-US" dirty="0" smtClean="0"/>
              <a:t>LAYOUT DE LA </a:t>
            </a:r>
            <a:r>
              <a:rPr lang="en-US" dirty="0" err="1" smtClean="0"/>
              <a:t>PLANTA</a:t>
            </a:r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17</a:t>
            </a:fld>
            <a:endParaRPr lang="es-ES" noProof="0"/>
          </a:p>
        </p:txBody>
      </p:sp>
      <p:sp>
        <p:nvSpPr>
          <p:cNvPr id="7" name="CuadroTexto 6"/>
          <p:cNvSpPr txBox="1"/>
          <p:nvPr/>
        </p:nvSpPr>
        <p:spPr>
          <a:xfrm>
            <a:off x="-1" y="215430"/>
            <a:ext cx="2027583" cy="700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u="sng" dirty="0" smtClean="0">
                <a:solidFill>
                  <a:srgbClr val="FFFF00"/>
                </a:solidFill>
              </a:rPr>
              <a:t>Parámetros de diseño</a:t>
            </a:r>
          </a:p>
          <a:p>
            <a:pPr algn="ctr"/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Revisión</a:t>
            </a:r>
            <a:r>
              <a:rPr lang="en-US" sz="1600" dirty="0" smtClean="0"/>
              <a:t> del </a:t>
            </a:r>
            <a:r>
              <a:rPr lang="en-US" sz="1600" dirty="0" err="1" smtClean="0"/>
              <a:t>diseño</a:t>
            </a:r>
            <a:r>
              <a:rPr lang="en-US" sz="1600" dirty="0" smtClean="0"/>
              <a:t> original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Especificaciones</a:t>
            </a:r>
            <a:r>
              <a:rPr lang="en-US" sz="1600" dirty="0"/>
              <a:t> </a:t>
            </a:r>
            <a:r>
              <a:rPr lang="en-US" sz="1600" dirty="0" err="1"/>
              <a:t>técnicas</a:t>
            </a:r>
            <a:r>
              <a:rPr lang="en-US" sz="1600" dirty="0"/>
              <a:t> de los </a:t>
            </a:r>
            <a:r>
              <a:rPr lang="en-US" sz="1600" dirty="0" err="1"/>
              <a:t>equipos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>
                <a:solidFill>
                  <a:srgbClr val="FFFF00"/>
                </a:solidFill>
              </a:rPr>
              <a:t>Layout de la </a:t>
            </a:r>
            <a:r>
              <a:rPr lang="en-US" sz="1600" u="sng" dirty="0" err="1">
                <a:solidFill>
                  <a:srgbClr val="FFFF00"/>
                </a:solidFill>
              </a:rPr>
              <a:t>planta</a:t>
            </a:r>
            <a:endParaRPr lang="en-US" sz="1600" u="sng" dirty="0">
              <a:solidFill>
                <a:srgbClr val="FFFF00"/>
              </a:solidFill>
            </a:endParaRPr>
          </a:p>
          <a:p>
            <a:pPr algn="ctr"/>
            <a:endParaRPr lang="en-US" sz="1500" dirty="0"/>
          </a:p>
          <a:p>
            <a:r>
              <a:rPr lang="es-EC" sz="1500" dirty="0" smtClean="0"/>
              <a:t>Diseño y construcción</a:t>
            </a:r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pic>
        <p:nvPicPr>
          <p:cNvPr id="6" name="Imagen 5"/>
          <p:cNvPicPr/>
          <p:nvPr/>
        </p:nvPicPr>
        <p:blipFill>
          <a:blip r:embed="rId3"/>
          <a:stretch>
            <a:fillRect/>
          </a:stretch>
        </p:blipFill>
        <p:spPr>
          <a:xfrm>
            <a:off x="3157427" y="1532890"/>
            <a:ext cx="7944485" cy="509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8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19688" y="473526"/>
            <a:ext cx="5013988" cy="1260000"/>
          </a:xfrm>
        </p:spPr>
        <p:txBody>
          <a:bodyPr/>
          <a:lstStyle/>
          <a:p>
            <a:pPr algn="l"/>
            <a:r>
              <a:rPr lang="en-US" dirty="0" smtClean="0"/>
              <a:t>LAYOUT DE LA </a:t>
            </a:r>
            <a:r>
              <a:rPr lang="en-US" dirty="0" err="1" smtClean="0"/>
              <a:t>PLANTA</a:t>
            </a:r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18</a:t>
            </a:fld>
            <a:endParaRPr lang="es-ES" noProof="0"/>
          </a:p>
        </p:txBody>
      </p:sp>
      <p:sp>
        <p:nvSpPr>
          <p:cNvPr id="7" name="CuadroTexto 6"/>
          <p:cNvSpPr txBox="1"/>
          <p:nvPr/>
        </p:nvSpPr>
        <p:spPr>
          <a:xfrm>
            <a:off x="-1" y="215430"/>
            <a:ext cx="2027583" cy="700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u="sng" dirty="0" smtClean="0">
                <a:solidFill>
                  <a:srgbClr val="FFFF00"/>
                </a:solidFill>
              </a:rPr>
              <a:t>Parámetros de diseño</a:t>
            </a:r>
          </a:p>
          <a:p>
            <a:pPr algn="ctr"/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Revisión</a:t>
            </a:r>
            <a:r>
              <a:rPr lang="en-US" sz="1600" dirty="0" smtClean="0"/>
              <a:t> del </a:t>
            </a:r>
            <a:r>
              <a:rPr lang="en-US" sz="1600" dirty="0" err="1" smtClean="0"/>
              <a:t>diseño</a:t>
            </a:r>
            <a:r>
              <a:rPr lang="en-US" sz="1600" dirty="0" smtClean="0"/>
              <a:t> original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Especificaciones</a:t>
            </a:r>
            <a:r>
              <a:rPr lang="en-US" sz="1600" dirty="0"/>
              <a:t> </a:t>
            </a:r>
            <a:r>
              <a:rPr lang="en-US" sz="1600" dirty="0" err="1"/>
              <a:t>técnicas</a:t>
            </a:r>
            <a:r>
              <a:rPr lang="en-US" sz="1600" dirty="0"/>
              <a:t> de los </a:t>
            </a:r>
            <a:r>
              <a:rPr lang="en-US" sz="1600" dirty="0" err="1"/>
              <a:t>equipos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>
                <a:solidFill>
                  <a:srgbClr val="FFFF00"/>
                </a:solidFill>
              </a:rPr>
              <a:t>Layout de la </a:t>
            </a:r>
            <a:r>
              <a:rPr lang="en-US" sz="1600" u="sng" dirty="0" err="1">
                <a:solidFill>
                  <a:srgbClr val="FFFF00"/>
                </a:solidFill>
              </a:rPr>
              <a:t>planta</a:t>
            </a:r>
            <a:endParaRPr lang="en-US" sz="1600" u="sng" dirty="0">
              <a:solidFill>
                <a:srgbClr val="FFFF00"/>
              </a:solidFill>
            </a:endParaRPr>
          </a:p>
          <a:p>
            <a:pPr algn="ctr"/>
            <a:endParaRPr lang="en-US" sz="1500" dirty="0"/>
          </a:p>
          <a:p>
            <a:r>
              <a:rPr lang="es-EC" sz="1500" dirty="0" smtClean="0"/>
              <a:t>Diseño y construcción</a:t>
            </a:r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pic>
        <p:nvPicPr>
          <p:cNvPr id="19" name="Imagen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115" y="1551305"/>
            <a:ext cx="8467090" cy="5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4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19688" y="473526"/>
            <a:ext cx="5013988" cy="1260000"/>
          </a:xfrm>
        </p:spPr>
        <p:txBody>
          <a:bodyPr/>
          <a:lstStyle/>
          <a:p>
            <a:pPr algn="l"/>
            <a:r>
              <a:rPr lang="en-US" dirty="0" smtClean="0"/>
              <a:t>LAYOUT DE LA </a:t>
            </a:r>
            <a:r>
              <a:rPr lang="en-US" dirty="0" err="1" smtClean="0"/>
              <a:t>PLANTA</a:t>
            </a:r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19</a:t>
            </a:fld>
            <a:endParaRPr lang="es-ES" noProof="0"/>
          </a:p>
        </p:txBody>
      </p:sp>
      <p:sp>
        <p:nvSpPr>
          <p:cNvPr id="7" name="CuadroTexto 6"/>
          <p:cNvSpPr txBox="1"/>
          <p:nvPr/>
        </p:nvSpPr>
        <p:spPr>
          <a:xfrm>
            <a:off x="-1" y="215430"/>
            <a:ext cx="2027583" cy="700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u="sng" dirty="0" smtClean="0">
                <a:solidFill>
                  <a:srgbClr val="FFFF00"/>
                </a:solidFill>
              </a:rPr>
              <a:t>Parámetros de diseño</a:t>
            </a:r>
          </a:p>
          <a:p>
            <a:pPr algn="ctr"/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Revisión</a:t>
            </a:r>
            <a:r>
              <a:rPr lang="en-US" sz="1600" dirty="0" smtClean="0"/>
              <a:t> del </a:t>
            </a:r>
            <a:r>
              <a:rPr lang="en-US" sz="1600" dirty="0" err="1" smtClean="0"/>
              <a:t>diseño</a:t>
            </a:r>
            <a:r>
              <a:rPr lang="en-US" sz="1600" dirty="0" smtClean="0"/>
              <a:t> original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Especificaciones</a:t>
            </a:r>
            <a:r>
              <a:rPr lang="en-US" sz="1600" dirty="0"/>
              <a:t> </a:t>
            </a:r>
            <a:r>
              <a:rPr lang="en-US" sz="1600" dirty="0" err="1"/>
              <a:t>técnicas</a:t>
            </a:r>
            <a:r>
              <a:rPr lang="en-US" sz="1600" dirty="0"/>
              <a:t> de los </a:t>
            </a:r>
            <a:r>
              <a:rPr lang="en-US" sz="1600" dirty="0" err="1"/>
              <a:t>equipos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>
                <a:solidFill>
                  <a:srgbClr val="FFFF00"/>
                </a:solidFill>
              </a:rPr>
              <a:t>Layout de la </a:t>
            </a:r>
            <a:r>
              <a:rPr lang="en-US" sz="1600" u="sng" dirty="0" err="1">
                <a:solidFill>
                  <a:srgbClr val="FFFF00"/>
                </a:solidFill>
              </a:rPr>
              <a:t>planta</a:t>
            </a:r>
            <a:endParaRPr lang="en-US" sz="1600" u="sng" dirty="0">
              <a:solidFill>
                <a:srgbClr val="FFFF00"/>
              </a:solidFill>
            </a:endParaRPr>
          </a:p>
          <a:p>
            <a:pPr algn="ctr"/>
            <a:endParaRPr lang="en-US" sz="1500" dirty="0"/>
          </a:p>
          <a:p>
            <a:r>
              <a:rPr lang="es-EC" sz="1500" dirty="0" smtClean="0"/>
              <a:t>Diseño y construcción</a:t>
            </a:r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25" y="1733526"/>
            <a:ext cx="5838226" cy="2916164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10" b="3941"/>
          <a:stretch/>
        </p:blipFill>
        <p:spPr bwMode="auto">
          <a:xfrm>
            <a:off x="5438801" y="3032269"/>
            <a:ext cx="5686011" cy="34050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285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57973" y="417428"/>
            <a:ext cx="4848225" cy="1260000"/>
          </a:xfrm>
        </p:spPr>
        <p:txBody>
          <a:bodyPr>
            <a:normAutofit/>
          </a:bodyPr>
          <a:lstStyle/>
          <a:p>
            <a:r>
              <a:rPr lang="es-ES" sz="4000" dirty="0"/>
              <a:t>Introducción</a:t>
            </a:r>
            <a:endParaRPr lang="es-EC" sz="40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678490" y="1547808"/>
            <a:ext cx="4848225" cy="4296401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2400" dirty="0" err="1"/>
              <a:t>CENCINAT</a:t>
            </a:r>
            <a:r>
              <a:rPr lang="es-ES" sz="2400" dirty="0"/>
              <a:t> (CENTRO DE NANOCIENCIA Y NANOTECNOLOGÍA).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2400" dirty="0"/>
              <a:t>PROTOTIPO MÓVIL, 300 LITROS DE </a:t>
            </a:r>
            <a:r>
              <a:rPr lang="es-ES" sz="2400" b="1" dirty="0" err="1"/>
              <a:t>NPMH</a:t>
            </a:r>
            <a:endParaRPr lang="es-ES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2400" dirty="0"/>
              <a:t>2DA ETAPA DEL PROCESO DE DISEÑO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2400" dirty="0"/>
              <a:t>INGENIERÍA DE DETALLE, DISEÑO, CONSTRUCCIÓN Y CONTROL DE CALIDAD</a:t>
            </a:r>
          </a:p>
          <a:p>
            <a:endParaRPr lang="es-EC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2</a:t>
            </a:fld>
            <a:endParaRPr lang="es-ES" noProof="0"/>
          </a:p>
        </p:txBody>
      </p:sp>
      <p:pic>
        <p:nvPicPr>
          <p:cNvPr id="6" name="Marcador de contenido 1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3238563" y="400354"/>
            <a:ext cx="2343498" cy="25541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34" y="1547808"/>
            <a:ext cx="3431042" cy="2551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37" y="3826090"/>
            <a:ext cx="3657214" cy="2422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3536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DISEÑO</a:t>
            </a:r>
            <a:r>
              <a:rPr lang="en-US" dirty="0" smtClean="0"/>
              <a:t> Y </a:t>
            </a:r>
            <a:r>
              <a:rPr lang="en-US" dirty="0" err="1" smtClean="0"/>
              <a:t>CONSTRUCCIÓN</a:t>
            </a:r>
            <a:endParaRPr lang="en-U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>
          <a:xfrm>
            <a:off x="685800" y="4346713"/>
            <a:ext cx="10840914" cy="1735432"/>
          </a:xfrm>
        </p:spPr>
        <p:txBody>
          <a:bodyPr>
            <a:normAutofit/>
          </a:bodyPr>
          <a:lstStyle/>
          <a:p>
            <a:r>
              <a:rPr lang="en-US" dirty="0" smtClean="0"/>
              <a:t>SKID </a:t>
            </a:r>
            <a:r>
              <a:rPr lang="en-US" dirty="0" err="1" smtClean="0"/>
              <a:t>METÁLICO</a:t>
            </a:r>
            <a:endParaRPr lang="en-US" dirty="0" smtClean="0"/>
          </a:p>
          <a:p>
            <a:r>
              <a:rPr lang="en-US" dirty="0" err="1" smtClean="0"/>
              <a:t>DISEÑO</a:t>
            </a:r>
            <a:r>
              <a:rPr lang="en-US" dirty="0" smtClean="0"/>
              <a:t> CAD</a:t>
            </a:r>
          </a:p>
          <a:p>
            <a:r>
              <a:rPr lang="en-US" dirty="0" err="1" smtClean="0"/>
              <a:t>VERIFICACIÓN</a:t>
            </a:r>
            <a:r>
              <a:rPr lang="en-US" dirty="0" smtClean="0"/>
              <a:t> DE </a:t>
            </a:r>
            <a:r>
              <a:rPr lang="en-US" dirty="0" err="1" smtClean="0"/>
              <a:t>CÁLCULO</a:t>
            </a:r>
            <a:endParaRPr lang="en-US" dirty="0" smtClean="0"/>
          </a:p>
          <a:p>
            <a:r>
              <a:rPr lang="en-US" dirty="0" err="1" smtClean="0"/>
              <a:t>CONSTRUCCIÓN</a:t>
            </a:r>
            <a:r>
              <a:rPr lang="en-US" dirty="0" smtClean="0"/>
              <a:t> Y </a:t>
            </a:r>
            <a:r>
              <a:rPr lang="en-US" dirty="0" err="1" smtClean="0"/>
              <a:t>EQUIPAMIENTO</a:t>
            </a:r>
            <a:endParaRPr lang="en-US" dirty="0" smtClean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20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29306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19688" y="473526"/>
            <a:ext cx="5013988" cy="1260000"/>
          </a:xfrm>
        </p:spPr>
        <p:txBody>
          <a:bodyPr/>
          <a:lstStyle/>
          <a:p>
            <a:pPr algn="l"/>
            <a:r>
              <a:rPr lang="en-US" dirty="0" smtClean="0"/>
              <a:t>SKID </a:t>
            </a:r>
            <a:r>
              <a:rPr lang="en-US" dirty="0" err="1" smtClean="0"/>
              <a:t>METÁLICO</a:t>
            </a:r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21</a:t>
            </a:fld>
            <a:endParaRPr lang="es-ES" noProof="0"/>
          </a:p>
        </p:txBody>
      </p:sp>
      <p:sp>
        <p:nvSpPr>
          <p:cNvPr id="7" name="CuadroTexto 6"/>
          <p:cNvSpPr txBox="1"/>
          <p:nvPr/>
        </p:nvSpPr>
        <p:spPr>
          <a:xfrm>
            <a:off x="-1" y="215430"/>
            <a:ext cx="202758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u="sng" dirty="0">
                <a:solidFill>
                  <a:srgbClr val="FFFF00"/>
                </a:solidFill>
              </a:rPr>
              <a:t>Diseño y </a:t>
            </a:r>
            <a:r>
              <a:rPr lang="es-EC" sz="1500" u="sng" dirty="0" smtClean="0">
                <a:solidFill>
                  <a:srgbClr val="FFFF00"/>
                </a:solidFill>
              </a:rPr>
              <a:t>construcción</a:t>
            </a: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>
                <a:solidFill>
                  <a:srgbClr val="FFFF00"/>
                </a:solidFill>
              </a:rPr>
              <a:t>Skid </a:t>
            </a:r>
            <a:r>
              <a:rPr lang="en-US" sz="1500" u="sng" dirty="0" err="1">
                <a:solidFill>
                  <a:srgbClr val="FFFF00"/>
                </a:solidFill>
              </a:rPr>
              <a:t>metálico</a:t>
            </a:r>
            <a:endParaRPr lang="en-US" sz="15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Diseño</a:t>
            </a:r>
            <a:r>
              <a:rPr lang="en-US" sz="1500" dirty="0"/>
              <a:t> </a:t>
            </a:r>
            <a:r>
              <a:rPr lang="en-US" sz="1500" dirty="0" smtClean="0"/>
              <a:t>CAD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 smtClean="0"/>
              <a:t>Verificación</a:t>
            </a:r>
            <a:r>
              <a:rPr lang="en-US" sz="1500" dirty="0" smtClean="0"/>
              <a:t> de </a:t>
            </a:r>
            <a:r>
              <a:rPr lang="en-US" sz="1500" dirty="0" err="1" smtClean="0"/>
              <a:t>cálculo</a:t>
            </a:r>
            <a:endParaRPr lang="en-U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Construcción</a:t>
            </a:r>
            <a:r>
              <a:rPr lang="en-US" sz="1500" dirty="0"/>
              <a:t> y </a:t>
            </a:r>
            <a:r>
              <a:rPr lang="en-US" sz="1500" dirty="0" err="1"/>
              <a:t>equipamiento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50595"/>
              </p:ext>
            </p:extLst>
          </p:nvPr>
        </p:nvGraphicFramePr>
        <p:xfrm>
          <a:off x="2519688" y="1733527"/>
          <a:ext cx="9221738" cy="389664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648279"/>
                <a:gridCol w="2419282"/>
                <a:gridCol w="6154177"/>
              </a:tblGrid>
              <a:tr h="523349">
                <a:tc gridSpan="2"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700" kern="0" dirty="0" smtClean="0">
                          <a:effectLst/>
                        </a:rPr>
                        <a:t>Estado</a:t>
                      </a:r>
                      <a:endParaRPr lang="es-MX" sz="1700" kern="12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084" marR="31084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1700" kern="0" dirty="0" smtClean="0">
                          <a:effectLst/>
                        </a:rPr>
                        <a:t>Componentes críticos activos y pasivos</a:t>
                      </a:r>
                      <a:endParaRPr lang="es-MX" sz="1700" kern="12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084" marR="31084" marT="0" marB="0"/>
                </a:tc>
              </a:tr>
              <a:tr h="1107403">
                <a:tc rowSpan="3">
                  <a:txBody>
                    <a:bodyPr/>
                    <a:lstStyle/>
                    <a:p>
                      <a:pPr marL="71755" marR="71755" indent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2000" kern="0" dirty="0">
                          <a:effectLst/>
                        </a:rPr>
                        <a:t>Ideales y planificados</a:t>
                      </a:r>
                      <a:endParaRPr lang="es-MX" sz="2000" kern="12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084" marR="31084" marT="0" marB="0" vert="vert27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2000" kern="0" dirty="0">
                          <a:effectLst/>
                        </a:rPr>
                        <a:t>Transporte</a:t>
                      </a:r>
                      <a:endParaRPr lang="es-MX" sz="2000" kern="12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084" marR="31084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2000" kern="0" dirty="0">
                          <a:effectLst/>
                        </a:rPr>
                        <a:t>Recipientes llenos 0/3</a:t>
                      </a:r>
                      <a:br>
                        <a:rPr lang="es-MX" sz="2000" kern="0" dirty="0">
                          <a:effectLst/>
                        </a:rPr>
                      </a:br>
                      <a:r>
                        <a:rPr lang="es-MX" sz="2000" kern="0" dirty="0">
                          <a:effectLst/>
                        </a:rPr>
                        <a:t>Bombas y motores apagados</a:t>
                      </a:r>
                      <a:endParaRPr lang="es-MX" sz="2000" kern="1200" dirty="0">
                        <a:effectLst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2000" kern="0" dirty="0">
                          <a:effectLst/>
                        </a:rPr>
                        <a:t>Generador </a:t>
                      </a:r>
                      <a:r>
                        <a:rPr lang="es-MX" sz="2000" kern="0" dirty="0" smtClean="0">
                          <a:effectLst/>
                        </a:rPr>
                        <a:t>apagado</a:t>
                      </a:r>
                      <a:endParaRPr lang="es-MX" sz="2000" kern="12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084" marR="31084" marT="0" marB="0"/>
                </a:tc>
              </a:tr>
              <a:tr h="119622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2000" kern="0" dirty="0">
                          <a:effectLst/>
                        </a:rPr>
                        <a:t>Descenso por </a:t>
                      </a:r>
                      <a:r>
                        <a:rPr lang="es-MX" sz="2000" kern="0" dirty="0" err="1">
                          <a:effectLst/>
                        </a:rPr>
                        <a:t>izaje</a:t>
                      </a:r>
                      <a:endParaRPr lang="es-MX" sz="2000" kern="12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084" marR="31084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2000" kern="0" dirty="0">
                          <a:effectLst/>
                        </a:rPr>
                        <a:t>Recipientes llenos 0/3</a:t>
                      </a:r>
                      <a:br>
                        <a:rPr lang="es-MX" sz="2000" kern="0" dirty="0">
                          <a:effectLst/>
                        </a:rPr>
                      </a:br>
                      <a:r>
                        <a:rPr lang="es-MX" sz="2000" kern="0" dirty="0">
                          <a:effectLst/>
                        </a:rPr>
                        <a:t>Bombas y motores apagados</a:t>
                      </a:r>
                      <a:endParaRPr lang="es-MX" sz="2000" kern="1200" dirty="0">
                        <a:effectLst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2000" kern="0" dirty="0">
                          <a:effectLst/>
                        </a:rPr>
                        <a:t>Generador apagado</a:t>
                      </a:r>
                      <a:br>
                        <a:rPr lang="es-MX" sz="2000" kern="0" dirty="0">
                          <a:effectLst/>
                        </a:rPr>
                      </a:br>
                      <a:endParaRPr lang="es-MX" sz="2000" kern="12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084" marR="31084" marT="0" marB="0"/>
                </a:tc>
              </a:tr>
              <a:tr h="104669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2000" kern="0" dirty="0">
                          <a:solidFill>
                            <a:srgbClr val="FF0000"/>
                          </a:solidFill>
                          <a:effectLst/>
                        </a:rPr>
                        <a:t>Estacionario y activo</a:t>
                      </a:r>
                      <a:endParaRPr lang="es-MX" sz="2000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084" marR="31084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2000" kern="0" dirty="0">
                          <a:solidFill>
                            <a:srgbClr val="FF0000"/>
                          </a:solidFill>
                          <a:effectLst/>
                        </a:rPr>
                        <a:t>Recipientes llenos 3/3</a:t>
                      </a:r>
                      <a:br>
                        <a:rPr lang="es-MX" sz="2000" kern="0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s-MX" sz="2000" kern="0" dirty="0">
                          <a:solidFill>
                            <a:srgbClr val="FF0000"/>
                          </a:solidFill>
                          <a:effectLst/>
                        </a:rPr>
                        <a:t>Bombas y/o motores encendidos</a:t>
                      </a:r>
                      <a:endParaRPr lang="es-MX" sz="2000" kern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2000" kern="0" dirty="0">
                          <a:solidFill>
                            <a:srgbClr val="FF0000"/>
                          </a:solidFill>
                          <a:effectLst/>
                        </a:rPr>
                        <a:t>Generador encendido</a:t>
                      </a:r>
                      <a:endParaRPr lang="es-MX" sz="2000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084" marR="3108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02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19688" y="473526"/>
            <a:ext cx="5013988" cy="1260000"/>
          </a:xfrm>
        </p:spPr>
        <p:txBody>
          <a:bodyPr/>
          <a:lstStyle/>
          <a:p>
            <a:pPr algn="l"/>
            <a:r>
              <a:rPr lang="en-US" dirty="0" smtClean="0"/>
              <a:t>SKID </a:t>
            </a:r>
            <a:r>
              <a:rPr lang="en-US" dirty="0" err="1" smtClean="0"/>
              <a:t>METÁLICO</a:t>
            </a:r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22</a:t>
            </a:fld>
            <a:endParaRPr lang="es-ES" noProof="0"/>
          </a:p>
        </p:txBody>
      </p:sp>
      <p:sp>
        <p:nvSpPr>
          <p:cNvPr id="6" name="CuadroTexto 5"/>
          <p:cNvSpPr txBox="1"/>
          <p:nvPr/>
        </p:nvSpPr>
        <p:spPr>
          <a:xfrm>
            <a:off x="-1" y="215430"/>
            <a:ext cx="202758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u="sng" dirty="0">
                <a:solidFill>
                  <a:srgbClr val="FFFF00"/>
                </a:solidFill>
              </a:rPr>
              <a:t>Diseño y </a:t>
            </a:r>
            <a:r>
              <a:rPr lang="es-EC" sz="1500" u="sng" dirty="0" smtClean="0">
                <a:solidFill>
                  <a:srgbClr val="FFFF00"/>
                </a:solidFill>
              </a:rPr>
              <a:t>construcción</a:t>
            </a: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>
                <a:solidFill>
                  <a:srgbClr val="FFFF00"/>
                </a:solidFill>
              </a:rPr>
              <a:t>Skid </a:t>
            </a:r>
            <a:r>
              <a:rPr lang="en-US" sz="1500" u="sng" dirty="0" err="1">
                <a:solidFill>
                  <a:srgbClr val="FFFF00"/>
                </a:solidFill>
              </a:rPr>
              <a:t>metálico</a:t>
            </a:r>
            <a:endParaRPr lang="en-US" sz="15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Diseño</a:t>
            </a:r>
            <a:r>
              <a:rPr lang="en-US" sz="1500" dirty="0"/>
              <a:t> </a:t>
            </a:r>
            <a:r>
              <a:rPr lang="en-US" sz="1500" dirty="0" smtClean="0"/>
              <a:t>CAD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 smtClean="0"/>
              <a:t>Verificación</a:t>
            </a:r>
            <a:r>
              <a:rPr lang="en-US" sz="1500" dirty="0" smtClean="0"/>
              <a:t> de </a:t>
            </a:r>
            <a:r>
              <a:rPr lang="en-US" sz="1500" dirty="0" err="1" smtClean="0"/>
              <a:t>cálculo</a:t>
            </a:r>
            <a:endParaRPr lang="en-U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Construcción</a:t>
            </a:r>
            <a:r>
              <a:rPr lang="en-US" sz="1500" dirty="0"/>
              <a:t> y </a:t>
            </a:r>
            <a:r>
              <a:rPr lang="en-US" sz="1500" dirty="0" err="1"/>
              <a:t>equipamiento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051679"/>
              </p:ext>
            </p:extLst>
          </p:nvPr>
        </p:nvGraphicFramePr>
        <p:xfrm>
          <a:off x="2502637" y="1513476"/>
          <a:ext cx="9437686" cy="513781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097249"/>
                <a:gridCol w="2741202"/>
                <a:gridCol w="1684987"/>
                <a:gridCol w="1123325"/>
                <a:gridCol w="2790923"/>
              </a:tblGrid>
              <a:tr h="516223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Tipo de Carga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 anchor="ctr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Equipo relacionado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 anchor="ctr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Carga [kg]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 anchor="ctr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Carga </a:t>
                      </a:r>
                      <a:r>
                        <a:rPr lang="es-EC" sz="1400" kern="0" dirty="0" smtClean="0">
                          <a:effectLst/>
                        </a:rPr>
                        <a:t>[</a:t>
                      </a:r>
                      <a:r>
                        <a:rPr lang="es-EC" sz="1400" kern="0" dirty="0">
                          <a:effectLst/>
                        </a:rPr>
                        <a:t>N]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 anchor="ctr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Condición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 anchor="ctr"/>
                </a:tc>
              </a:tr>
              <a:tr h="485192">
                <a:tc rowSpan="8"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Muerta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effectLst/>
                        </a:rPr>
                        <a:t>Tanque de agua vacío</a:t>
                      </a:r>
                      <a:endParaRPr lang="es-MX" sz="12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>
                          <a:effectLst/>
                        </a:rPr>
                        <a:t>6</a:t>
                      </a:r>
                      <a:endParaRPr lang="es-MX" sz="12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>
                          <a:effectLst/>
                        </a:rPr>
                        <a:t>58.86</a:t>
                      </a:r>
                      <a:endParaRPr lang="es-MX" sz="12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effectLst/>
                        </a:rPr>
                        <a:t>Distribuido en su área</a:t>
                      </a:r>
                      <a:endParaRPr lang="es-MX" sz="12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</a:tr>
              <a:tr h="48519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solidFill>
                            <a:srgbClr val="FF0000"/>
                          </a:solidFill>
                          <a:effectLst/>
                        </a:rPr>
                        <a:t>Tanque de agua lleno</a:t>
                      </a:r>
                      <a:endParaRPr lang="es-MX" sz="1200" kern="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solidFill>
                            <a:srgbClr val="FF0000"/>
                          </a:solidFill>
                          <a:effectLst/>
                        </a:rPr>
                        <a:t>606</a:t>
                      </a:r>
                      <a:endParaRPr lang="es-MX" sz="1200" kern="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>
                          <a:solidFill>
                            <a:srgbClr val="FF0000"/>
                          </a:solidFill>
                          <a:effectLst/>
                        </a:rPr>
                        <a:t>5944.86</a:t>
                      </a:r>
                      <a:endParaRPr lang="es-MX" sz="1200" ker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solidFill>
                            <a:srgbClr val="FF0000"/>
                          </a:solidFill>
                          <a:effectLst/>
                        </a:rPr>
                        <a:t>Distribuido en su área</a:t>
                      </a:r>
                      <a:endParaRPr lang="es-MX" sz="1200" kern="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</a:tr>
              <a:tr h="5470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effectLst/>
                        </a:rPr>
                        <a:t>Reactor principal vacío</a:t>
                      </a:r>
                      <a:endParaRPr lang="es-MX" sz="12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effectLst/>
                        </a:rPr>
                        <a:t>143.25</a:t>
                      </a:r>
                      <a:endParaRPr lang="es-MX" sz="12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>
                          <a:effectLst/>
                        </a:rPr>
                        <a:t>1405.28</a:t>
                      </a:r>
                      <a:endParaRPr lang="es-MX" sz="12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>
                          <a:effectLst/>
                        </a:rPr>
                        <a:t>Soportado en 4 puntos</a:t>
                      </a:r>
                      <a:endParaRPr lang="es-MX" sz="12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</a:tr>
              <a:tr h="5470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solidFill>
                            <a:srgbClr val="FF0000"/>
                          </a:solidFill>
                          <a:effectLst/>
                        </a:rPr>
                        <a:t>Reactor principal lleno</a:t>
                      </a:r>
                      <a:endParaRPr lang="es-MX" sz="1200" kern="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>
                          <a:solidFill>
                            <a:srgbClr val="FF0000"/>
                          </a:solidFill>
                          <a:effectLst/>
                        </a:rPr>
                        <a:t>543.25</a:t>
                      </a:r>
                      <a:endParaRPr lang="es-MX" sz="1200" ker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solidFill>
                            <a:srgbClr val="FF0000"/>
                          </a:solidFill>
                          <a:effectLst/>
                        </a:rPr>
                        <a:t>5329.29</a:t>
                      </a:r>
                      <a:endParaRPr lang="es-MX" sz="1200" kern="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solidFill>
                            <a:srgbClr val="FF0000"/>
                          </a:solidFill>
                          <a:effectLst/>
                        </a:rPr>
                        <a:t>Soportado en 4 puntos</a:t>
                      </a:r>
                      <a:endParaRPr lang="es-MX" sz="1200" kern="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</a:tr>
              <a:tr h="5470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>
                          <a:effectLst/>
                        </a:rPr>
                        <a:t>Reactor de mezcla vacío</a:t>
                      </a:r>
                      <a:endParaRPr lang="es-MX" sz="12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>
                          <a:effectLst/>
                        </a:rPr>
                        <a:t>72.35</a:t>
                      </a:r>
                      <a:endParaRPr lang="es-MX" sz="12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>
                          <a:effectLst/>
                        </a:rPr>
                        <a:t>709.75</a:t>
                      </a:r>
                      <a:endParaRPr lang="es-MX" sz="12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effectLst/>
                        </a:rPr>
                        <a:t>Soportado en 4 puntos</a:t>
                      </a:r>
                      <a:endParaRPr lang="es-MX" sz="12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</a:tr>
              <a:tr h="5470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solidFill>
                            <a:srgbClr val="FF0000"/>
                          </a:solidFill>
                          <a:effectLst/>
                        </a:rPr>
                        <a:t>Reactor de mezcla lleno</a:t>
                      </a:r>
                      <a:endParaRPr lang="es-MX" sz="1200" kern="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solidFill>
                            <a:srgbClr val="FF0000"/>
                          </a:solidFill>
                          <a:effectLst/>
                        </a:rPr>
                        <a:t>272.35</a:t>
                      </a:r>
                      <a:endParaRPr lang="es-MX" sz="1200" kern="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solidFill>
                            <a:srgbClr val="FF0000"/>
                          </a:solidFill>
                          <a:effectLst/>
                        </a:rPr>
                        <a:t>2671.75</a:t>
                      </a:r>
                      <a:endParaRPr lang="es-MX" sz="1200" kern="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solidFill>
                            <a:srgbClr val="FF0000"/>
                          </a:solidFill>
                          <a:effectLst/>
                        </a:rPr>
                        <a:t>Soportado en 4 puntos</a:t>
                      </a:r>
                      <a:endParaRPr lang="es-MX" sz="1200" kern="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</a:tr>
              <a:tr h="25811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>
                          <a:effectLst/>
                        </a:rPr>
                        <a:t>Electrobomba de 2 [HP]</a:t>
                      </a:r>
                      <a:endParaRPr lang="es-MX" sz="12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>
                          <a:effectLst/>
                        </a:rPr>
                        <a:t>15.7</a:t>
                      </a:r>
                      <a:endParaRPr lang="es-MX" sz="12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>
                          <a:effectLst/>
                        </a:rPr>
                        <a:t>154.02</a:t>
                      </a:r>
                      <a:endParaRPr lang="es-MX" sz="12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effectLst/>
                        </a:rPr>
                        <a:t>Puntual</a:t>
                      </a:r>
                      <a:endParaRPr lang="es-MX" sz="12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</a:tr>
              <a:tr h="25811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>
                          <a:effectLst/>
                        </a:rPr>
                        <a:t>Electrobombas de 1 [HP]</a:t>
                      </a:r>
                      <a:endParaRPr lang="es-MX" sz="12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>
                          <a:effectLst/>
                        </a:rPr>
                        <a:t>9</a:t>
                      </a:r>
                      <a:endParaRPr lang="es-MX" sz="12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>
                          <a:effectLst/>
                        </a:rPr>
                        <a:t>88.29</a:t>
                      </a:r>
                      <a:endParaRPr lang="es-MX" sz="12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effectLst/>
                        </a:rPr>
                        <a:t>Puntual</a:t>
                      </a:r>
                      <a:endParaRPr lang="es-MX" sz="12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</a:tr>
              <a:tr h="258111">
                <a:tc rowSpan="2"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Viva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>
                          <a:effectLst/>
                        </a:rPr>
                        <a:t>Electrobomba de 2 [HP]</a:t>
                      </a:r>
                      <a:endParaRPr lang="es-MX" sz="12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>
                          <a:effectLst/>
                        </a:rPr>
                        <a:t>15.7*1.2=18.84</a:t>
                      </a:r>
                      <a:endParaRPr lang="es-MX" sz="12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>
                          <a:effectLst/>
                        </a:rPr>
                        <a:t>184.82</a:t>
                      </a:r>
                      <a:endParaRPr lang="es-MX" sz="12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effectLst/>
                        </a:rPr>
                        <a:t>Puntual</a:t>
                      </a:r>
                      <a:endParaRPr lang="es-MX" sz="12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</a:tr>
              <a:tr h="25811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effectLst/>
                        </a:rPr>
                        <a:t>Electrobombas de 1 [HP]</a:t>
                      </a:r>
                      <a:endParaRPr lang="es-MX" sz="12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effectLst/>
                        </a:rPr>
                        <a:t>9*1.2=10.8</a:t>
                      </a:r>
                      <a:endParaRPr lang="es-MX" sz="12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effectLst/>
                        </a:rPr>
                        <a:t>105.95</a:t>
                      </a:r>
                      <a:endParaRPr lang="es-MX" sz="12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effectLst/>
                        </a:rPr>
                        <a:t>Puntual</a:t>
                      </a:r>
                      <a:endParaRPr lang="es-MX" sz="12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222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19688" y="473526"/>
            <a:ext cx="5013988" cy="1260000"/>
          </a:xfrm>
        </p:spPr>
        <p:txBody>
          <a:bodyPr/>
          <a:lstStyle/>
          <a:p>
            <a:pPr algn="l"/>
            <a:r>
              <a:rPr lang="en-US" dirty="0" smtClean="0"/>
              <a:t>SKID </a:t>
            </a:r>
            <a:r>
              <a:rPr lang="en-US" dirty="0" err="1" smtClean="0"/>
              <a:t>METÁLICO</a:t>
            </a:r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23</a:t>
            </a:fld>
            <a:endParaRPr lang="es-ES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7880402" y="2192455"/>
                <a:ext cx="3297569" cy="8723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606 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MX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𝐾𝑔</m:t>
                              </m:r>
                            </m:e>
                          </m:d>
                        </m:num>
                        <m:den>
                          <m:f>
                            <m:fPr>
                              <m:ctrlPr>
                                <a:rPr lang="es-MX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s-MX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0.85 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s-MX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E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s-E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 ∗</m:t>
                          </m:r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𝜋</m:t>
                          </m:r>
                        </m:den>
                      </m:f>
                      <m:r>
                        <a:rPr lang="es-E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=1067.93 </m:t>
                      </m:r>
                      <m:d>
                        <m:dPr>
                          <m:begChr m:val="["/>
                          <m:endChr m:val="]"/>
                          <m:ctrlP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MX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𝐾𝑔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s-MX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s-E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0402" y="2192455"/>
                <a:ext cx="3297569" cy="87235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7097239" y="954937"/>
                <a:ext cx="4080732" cy="12375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457200" algn="just">
                  <a:lnSpc>
                    <a:spcPct val="20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𝐶𝑎𝑟𝑔𝑎</m:t>
                      </m:r>
                      <m:r>
                        <a:rPr lang="es-E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𝑑𝑒𝑙</m:t>
                      </m:r>
                      <m:r>
                        <a:rPr lang="es-E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𝑡𝑎𝑛𝑞𝑢𝑒</m:t>
                      </m:r>
                      <m:r>
                        <a:rPr lang="es-E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𝑚𝑎𝑠𝑎</m:t>
                          </m:r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𝑑𝑒𝑙</m:t>
                          </m:r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𝑡𝑎𝑛𝑞𝑢𝑒</m:t>
                          </m:r>
                        </m:num>
                        <m:den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á</m:t>
                          </m:r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𝑟𝑒𝑎</m:t>
                          </m:r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𝑑𝑒𝑙</m:t>
                          </m:r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𝑡𝑎𝑛𝑞𝑢𝑒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7239" y="954937"/>
                <a:ext cx="4080732" cy="1237518"/>
              </a:xfrm>
              <a:prstGeom prst="rect">
                <a:avLst/>
              </a:prstGeom>
              <a:blipFill rotWithShape="0">
                <a:blip r:embed="rId5"/>
                <a:stretch>
                  <a:fillRect r="-656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n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88" y="1573696"/>
            <a:ext cx="4085445" cy="5113724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273826"/>
              </p:ext>
            </p:extLst>
          </p:nvPr>
        </p:nvGraphicFramePr>
        <p:xfrm>
          <a:off x="7145898" y="3413966"/>
          <a:ext cx="4766576" cy="227684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565637"/>
                <a:gridCol w="596348"/>
                <a:gridCol w="742122"/>
                <a:gridCol w="967409"/>
                <a:gridCol w="795130"/>
                <a:gridCol w="1099930"/>
              </a:tblGrid>
              <a:tr h="758948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050" kern="0" dirty="0">
                          <a:effectLst/>
                        </a:rPr>
                        <a:t>TIPO</a:t>
                      </a:r>
                      <a:endParaRPr lang="es-MX" sz="105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050" kern="0" dirty="0" smtClean="0">
                          <a:effectLst/>
                        </a:rPr>
                        <a:t>EJE </a:t>
                      </a:r>
                      <a:r>
                        <a:rPr lang="es-EC" sz="1050" kern="0" dirty="0">
                          <a:effectLst/>
                        </a:rPr>
                        <a:t>- </a:t>
                      </a:r>
                      <a:r>
                        <a:rPr lang="es-EC" sz="1050" kern="0" dirty="0" err="1">
                          <a:effectLst/>
                        </a:rPr>
                        <a:t>NUM</a:t>
                      </a:r>
                      <a:r>
                        <a:rPr lang="es-EC" sz="1050" kern="0" dirty="0">
                          <a:effectLst/>
                        </a:rPr>
                        <a:t>.</a:t>
                      </a:r>
                      <a:endParaRPr lang="es-MX" sz="105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050" kern="0" dirty="0">
                          <a:effectLst/>
                        </a:rPr>
                        <a:t>ÁREA [m²]</a:t>
                      </a:r>
                      <a:endParaRPr lang="es-MX" sz="105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050" kern="0" dirty="0">
                          <a:effectLst/>
                        </a:rPr>
                        <a:t>LONGITUD DE VIGA [m]</a:t>
                      </a:r>
                      <a:endParaRPr lang="es-MX" sz="105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050" kern="0" dirty="0">
                          <a:effectLst/>
                        </a:rPr>
                        <a:t>CARGA [kg/m]</a:t>
                      </a:r>
                      <a:endParaRPr lang="es-MX" sz="105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050" kern="0" dirty="0">
                          <a:effectLst/>
                        </a:rPr>
                        <a:t>CARGA [N/m]</a:t>
                      </a:r>
                      <a:endParaRPr lang="es-MX" sz="105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758948"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050" kern="0" dirty="0">
                          <a:effectLst/>
                        </a:rPr>
                        <a:t>VIGA</a:t>
                      </a:r>
                      <a:endParaRPr lang="es-MX" sz="105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050" kern="0">
                          <a:effectLst/>
                        </a:rPr>
                        <a:t>V1</a:t>
                      </a:r>
                      <a:endParaRPr lang="es-MX" sz="105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050" kern="0" dirty="0">
                          <a:effectLst/>
                        </a:rPr>
                        <a:t>A1 + A2=</a:t>
                      </a:r>
                      <a:endParaRPr lang="es-MX" sz="1050" kern="0" dirty="0">
                        <a:effectLst/>
                      </a:endParaRPr>
                    </a:p>
                    <a:p>
                      <a:pPr marL="0" indent="0" algn="l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050" kern="0" dirty="0">
                          <a:effectLst/>
                        </a:rPr>
                        <a:t>0.169</a:t>
                      </a:r>
                      <a:endParaRPr lang="es-MX" sz="105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050" kern="0" dirty="0">
                          <a:effectLst/>
                        </a:rPr>
                        <a:t>0.655</a:t>
                      </a:r>
                      <a:endParaRPr lang="es-MX" sz="105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050" kern="0">
                          <a:effectLst/>
                        </a:rPr>
                        <a:t>272.382</a:t>
                      </a:r>
                      <a:endParaRPr lang="es-MX" sz="105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050" kern="0" dirty="0">
                          <a:effectLst/>
                        </a:rPr>
                        <a:t>2672.063</a:t>
                      </a:r>
                      <a:endParaRPr lang="es-MX" sz="105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758948"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050" kern="0" dirty="0">
                          <a:effectLst/>
                        </a:rPr>
                        <a:t>VIGA</a:t>
                      </a:r>
                      <a:endParaRPr lang="es-MX" sz="105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050" kern="0">
                          <a:effectLst/>
                        </a:rPr>
                        <a:t>V2</a:t>
                      </a:r>
                      <a:endParaRPr lang="es-MX" sz="105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050" kern="0" dirty="0">
                          <a:effectLst/>
                        </a:rPr>
                        <a:t>A3 + A4=</a:t>
                      </a:r>
                      <a:endParaRPr lang="es-MX" sz="1050" kern="0" dirty="0">
                        <a:effectLst/>
                      </a:endParaRPr>
                    </a:p>
                    <a:p>
                      <a:pPr marL="0" indent="0" algn="l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050" kern="0" dirty="0">
                          <a:effectLst/>
                        </a:rPr>
                        <a:t>0.163</a:t>
                      </a:r>
                      <a:endParaRPr lang="es-MX" sz="105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050" kern="0" dirty="0">
                          <a:effectLst/>
                        </a:rPr>
                        <a:t>0.655</a:t>
                      </a:r>
                      <a:endParaRPr lang="es-MX" sz="105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050" kern="0" dirty="0">
                          <a:effectLst/>
                        </a:rPr>
                        <a:t>263.130</a:t>
                      </a:r>
                      <a:endParaRPr lang="es-MX" sz="105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050" kern="0" dirty="0">
                          <a:effectLst/>
                        </a:rPr>
                        <a:t>2581.302</a:t>
                      </a:r>
                      <a:endParaRPr lang="es-MX" sz="105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-1" y="215430"/>
            <a:ext cx="202758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u="sng" dirty="0">
                <a:solidFill>
                  <a:srgbClr val="FFFF00"/>
                </a:solidFill>
              </a:rPr>
              <a:t>Diseño y </a:t>
            </a:r>
            <a:r>
              <a:rPr lang="es-EC" sz="1500" u="sng" dirty="0" smtClean="0">
                <a:solidFill>
                  <a:srgbClr val="FFFF00"/>
                </a:solidFill>
              </a:rPr>
              <a:t>construcción</a:t>
            </a: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>
                <a:solidFill>
                  <a:srgbClr val="FFFF00"/>
                </a:solidFill>
              </a:rPr>
              <a:t>Skid </a:t>
            </a:r>
            <a:r>
              <a:rPr lang="en-US" sz="1500" u="sng" dirty="0" err="1">
                <a:solidFill>
                  <a:srgbClr val="FFFF00"/>
                </a:solidFill>
              </a:rPr>
              <a:t>metálico</a:t>
            </a:r>
            <a:endParaRPr lang="en-US" sz="15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Diseño</a:t>
            </a:r>
            <a:r>
              <a:rPr lang="en-US" sz="1500" dirty="0"/>
              <a:t> </a:t>
            </a:r>
            <a:r>
              <a:rPr lang="en-US" sz="1500" dirty="0" smtClean="0"/>
              <a:t>CAD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 smtClean="0"/>
              <a:t>Verificación</a:t>
            </a:r>
            <a:r>
              <a:rPr lang="en-US" sz="1500" dirty="0" smtClean="0"/>
              <a:t> de </a:t>
            </a:r>
            <a:r>
              <a:rPr lang="en-US" sz="1500" dirty="0" err="1" smtClean="0"/>
              <a:t>cálculo</a:t>
            </a:r>
            <a:endParaRPr lang="en-U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Construcción</a:t>
            </a:r>
            <a:r>
              <a:rPr lang="en-US" sz="1500" dirty="0"/>
              <a:t> y </a:t>
            </a:r>
            <a:r>
              <a:rPr lang="en-US" sz="1500" dirty="0" err="1"/>
              <a:t>equipamiento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5146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19688" y="473526"/>
            <a:ext cx="5013988" cy="1260000"/>
          </a:xfrm>
        </p:spPr>
        <p:txBody>
          <a:bodyPr/>
          <a:lstStyle/>
          <a:p>
            <a:pPr algn="l"/>
            <a:r>
              <a:rPr lang="en-US" dirty="0" smtClean="0"/>
              <a:t>SKID </a:t>
            </a:r>
            <a:r>
              <a:rPr lang="en-US" dirty="0" err="1" smtClean="0"/>
              <a:t>METÁLICO</a:t>
            </a:r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24</a:t>
            </a:fld>
            <a:endParaRPr lang="es-ES" noProof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81" y="1522393"/>
            <a:ext cx="4667466" cy="173678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6209" y="4051049"/>
            <a:ext cx="4667467" cy="17296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72304" y="873985"/>
            <a:ext cx="3450800" cy="25423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4" r="5128"/>
          <a:stretch/>
        </p:blipFill>
        <p:spPr bwMode="auto">
          <a:xfrm>
            <a:off x="8323563" y="3810206"/>
            <a:ext cx="3450801" cy="25326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0127759" y="381572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234.373 [N-m]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0176499" y="873985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143.298 [N-m]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-1" y="215430"/>
            <a:ext cx="202758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u="sng" dirty="0">
                <a:solidFill>
                  <a:srgbClr val="FFFF00"/>
                </a:solidFill>
              </a:rPr>
              <a:t>Diseño y </a:t>
            </a:r>
            <a:r>
              <a:rPr lang="es-EC" sz="1500" u="sng" dirty="0" smtClean="0">
                <a:solidFill>
                  <a:srgbClr val="FFFF00"/>
                </a:solidFill>
              </a:rPr>
              <a:t>construcción</a:t>
            </a: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>
                <a:solidFill>
                  <a:srgbClr val="FFFF00"/>
                </a:solidFill>
              </a:rPr>
              <a:t>Skid </a:t>
            </a:r>
            <a:r>
              <a:rPr lang="en-US" sz="1500" u="sng" dirty="0" err="1">
                <a:solidFill>
                  <a:srgbClr val="FFFF00"/>
                </a:solidFill>
              </a:rPr>
              <a:t>metálico</a:t>
            </a:r>
            <a:endParaRPr lang="en-US" sz="15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Diseño</a:t>
            </a:r>
            <a:r>
              <a:rPr lang="en-US" sz="1500" dirty="0"/>
              <a:t> </a:t>
            </a:r>
            <a:r>
              <a:rPr lang="en-US" sz="1500" dirty="0" smtClean="0"/>
              <a:t>CAD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 smtClean="0"/>
              <a:t>Verificación</a:t>
            </a:r>
            <a:r>
              <a:rPr lang="en-US" sz="1500" dirty="0" smtClean="0"/>
              <a:t> de </a:t>
            </a:r>
            <a:r>
              <a:rPr lang="en-US" sz="1500" dirty="0" err="1" smtClean="0"/>
              <a:t>cálculo</a:t>
            </a:r>
            <a:endParaRPr lang="en-U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Construcción</a:t>
            </a:r>
            <a:r>
              <a:rPr lang="en-US" sz="1500" dirty="0"/>
              <a:t> y </a:t>
            </a:r>
            <a:r>
              <a:rPr lang="en-US" sz="1500" dirty="0" err="1"/>
              <a:t>equipamiento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3703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19688" y="473526"/>
            <a:ext cx="5013988" cy="1260000"/>
          </a:xfrm>
        </p:spPr>
        <p:txBody>
          <a:bodyPr/>
          <a:lstStyle/>
          <a:p>
            <a:pPr algn="l"/>
            <a:r>
              <a:rPr lang="en-US" dirty="0" smtClean="0"/>
              <a:t>SKID </a:t>
            </a:r>
            <a:r>
              <a:rPr lang="en-US" dirty="0" err="1" smtClean="0"/>
              <a:t>METÁLICO</a:t>
            </a:r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25</a:t>
            </a:fld>
            <a:endParaRPr lang="es-ES" noProof="0"/>
          </a:p>
        </p:txBody>
      </p:sp>
      <p:sp>
        <p:nvSpPr>
          <p:cNvPr id="2" name="Rectángulo 1"/>
          <p:cNvSpPr/>
          <p:nvPr/>
        </p:nvSpPr>
        <p:spPr>
          <a:xfrm>
            <a:off x="2519688" y="2039311"/>
            <a:ext cx="3756421" cy="253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es-EC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Resistente al ambiente.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es-EC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Perfiles disponibles en el mercado nacional.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es-EC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Fácil soldadura.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es-EC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Resistente al momento máximo generado.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3405639" y="4680520"/>
                <a:ext cx="1984518" cy="609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s-MX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MX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MX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s-MX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∗</m:t>
                          </m:r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es-MX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639" y="4680520"/>
                <a:ext cx="1984518" cy="6090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10437"/>
              </p:ext>
            </p:extLst>
          </p:nvPr>
        </p:nvGraphicFramePr>
        <p:xfrm>
          <a:off x="6516189" y="1401910"/>
          <a:ext cx="5505825" cy="493776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822989"/>
                <a:gridCol w="1136073"/>
                <a:gridCol w="1122218"/>
                <a:gridCol w="1178066"/>
                <a:gridCol w="1246479"/>
              </a:tblGrid>
              <a:tr h="1091908"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effectLst/>
                        </a:rPr>
                        <a:t>Perfil</a:t>
                      </a:r>
                      <a:endParaRPr lang="es-MX" sz="12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effectLst/>
                        </a:rPr>
                        <a:t>Dimensiones</a:t>
                      </a:r>
                      <a:endParaRPr lang="es-MX" sz="12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effectLst/>
                        </a:rPr>
                        <a:t>I= Inercia [cm4]</a:t>
                      </a:r>
                      <a:endParaRPr lang="es-MX" sz="12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>
                          <a:effectLst/>
                        </a:rPr>
                        <a:t>c= Radio de giro [cm]</a:t>
                      </a:r>
                      <a:endParaRPr lang="es-MX" sz="12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kern="0" dirty="0" err="1">
                          <a:effectLst/>
                        </a:rPr>
                        <a:t>σmax</a:t>
                      </a:r>
                      <a:r>
                        <a:rPr lang="es-EC" sz="1200" kern="0" dirty="0">
                          <a:effectLst/>
                        </a:rPr>
                        <a:t>= </a:t>
                      </a:r>
                      <a:r>
                        <a:rPr lang="es-EC" sz="1200" kern="0" dirty="0" smtClean="0">
                          <a:effectLst/>
                        </a:rPr>
                        <a:t> Esfuerzo </a:t>
                      </a:r>
                      <a:r>
                        <a:rPr lang="es-EC" sz="1200" kern="0" dirty="0">
                          <a:effectLst/>
                        </a:rPr>
                        <a:t>máximo [</a:t>
                      </a:r>
                      <a:r>
                        <a:rPr lang="es-EC" sz="1200" kern="0" dirty="0" err="1">
                          <a:effectLst/>
                        </a:rPr>
                        <a:t>MPa</a:t>
                      </a:r>
                      <a:r>
                        <a:rPr lang="es-EC" sz="1200" kern="0" dirty="0">
                          <a:effectLst/>
                        </a:rPr>
                        <a:t>]</a:t>
                      </a:r>
                      <a:endParaRPr lang="es-MX" sz="12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</a:tr>
              <a:tr h="395203">
                <a:tc rowSpan="5"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100" kern="0" dirty="0">
                          <a:effectLst/>
                        </a:rPr>
                        <a:t>Cuadrado</a:t>
                      </a:r>
                      <a:endParaRPr lang="es-MX" sz="11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TC 30x30x2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2.73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1.13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kern="0" dirty="0">
                          <a:effectLst/>
                        </a:rPr>
                        <a:t>97.01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</a:tr>
              <a:tr h="36193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TC 40x40x2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6.95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1.54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kern="0">
                          <a:effectLst/>
                        </a:rPr>
                        <a:t>51.93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</a:tr>
              <a:tr h="36193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TC 40x40x3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9.36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1.49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kern="0">
                          <a:effectLst/>
                        </a:rPr>
                        <a:t>37.31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</a:tr>
              <a:tr h="36193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0">
                          <a:effectLst/>
                        </a:rPr>
                        <a:t>TC 50x50x3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0">
                          <a:effectLst/>
                        </a:rPr>
                        <a:t>19.5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0" dirty="0">
                          <a:effectLst/>
                        </a:rPr>
                        <a:t>1.9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kern="0">
                          <a:effectLst/>
                        </a:rPr>
                        <a:t>22.84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</a:tr>
              <a:tr h="36193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0">
                          <a:effectLst/>
                        </a:rPr>
                        <a:t>TC 50x50x4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0">
                          <a:effectLst/>
                        </a:rPr>
                        <a:t>23.84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0" dirty="0">
                          <a:effectLst/>
                        </a:rPr>
                        <a:t>1.85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kern="0">
                          <a:effectLst/>
                        </a:rPr>
                        <a:t>18.19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</a:tr>
              <a:tr h="361938">
                <a:tc rowSpan="2"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100" kern="0">
                          <a:effectLst/>
                        </a:rPr>
                        <a:t>Angular</a:t>
                      </a:r>
                      <a:endParaRPr lang="es-MX" sz="11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40x40x3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3.5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1.25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kern="0">
                          <a:effectLst/>
                        </a:rPr>
                        <a:t>83.70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</a:tr>
              <a:tr h="36193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0">
                          <a:effectLst/>
                        </a:rPr>
                        <a:t>50x50x4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0">
                          <a:effectLst/>
                        </a:rPr>
                        <a:t>9.04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0">
                          <a:effectLst/>
                        </a:rPr>
                        <a:t>1.56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kern="0">
                          <a:effectLst/>
                        </a:rPr>
                        <a:t>40.44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</a:tr>
              <a:tr h="361938">
                <a:tc rowSpan="2"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100" kern="0" dirty="0">
                          <a:effectLst/>
                        </a:rPr>
                        <a:t>Laminar C</a:t>
                      </a:r>
                      <a:endParaRPr lang="es-MX" sz="11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0">
                          <a:effectLst/>
                        </a:rPr>
                        <a:t>C 50x25x3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0">
                          <a:effectLst/>
                        </a:rPr>
                        <a:t>9.7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0">
                          <a:effectLst/>
                        </a:rPr>
                        <a:t>1.89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kern="0">
                          <a:effectLst/>
                        </a:rPr>
                        <a:t>45.67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</a:tr>
              <a:tr h="36193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0" dirty="0">
                          <a:effectLst/>
                        </a:rPr>
                        <a:t>C 80x40x3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0">
                          <a:effectLst/>
                        </a:rPr>
                        <a:t>55.41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0">
                          <a:effectLst/>
                        </a:rPr>
                        <a:t>3.07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kern="0" dirty="0">
                          <a:effectLst/>
                        </a:rPr>
                        <a:t>12.99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775" marR="39775" marT="0" marB="0" anchor="ctr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ángulo 15"/>
              <p:cNvSpPr/>
              <p:nvPr/>
            </p:nvSpPr>
            <p:spPr>
              <a:xfrm>
                <a:off x="3765225" y="5488848"/>
                <a:ext cx="1265346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s-MX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MX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s-MX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Rectá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225" y="5488848"/>
                <a:ext cx="1265346" cy="391582"/>
              </a:xfrm>
              <a:prstGeom prst="rect">
                <a:avLst/>
              </a:prstGeom>
              <a:blipFill rotWithShape="0"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ángulo 16"/>
              <p:cNvSpPr/>
              <p:nvPr/>
            </p:nvSpPr>
            <p:spPr>
              <a:xfrm>
                <a:off x="3765225" y="6248400"/>
                <a:ext cx="6143348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C" dirty="0" smtClean="0">
                    <a:solidFill>
                      <a:schemeClr val="bg1"/>
                    </a:solidFill>
                  </a:rPr>
                  <a:t>MATERIAL ESCOGIDO: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s-EC">
                        <a:solidFill>
                          <a:schemeClr val="bg1"/>
                        </a:solidFill>
                      </a:rPr>
                      <m:t>ASTM</m:t>
                    </m:r>
                    <m:r>
                      <m:rPr>
                        <m:nor/>
                      </m:rPr>
                      <a:rPr lang="es-EC">
                        <a:solidFill>
                          <a:schemeClr val="bg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s-EC">
                        <a:solidFill>
                          <a:schemeClr val="bg1"/>
                        </a:solidFill>
                      </a:rPr>
                      <m:t>A</m:t>
                    </m:r>
                    <m:r>
                      <m:rPr>
                        <m:nor/>
                      </m:rPr>
                      <a:rPr lang="es-EC">
                        <a:solidFill>
                          <a:schemeClr val="bg1"/>
                        </a:solidFill>
                      </a:rPr>
                      <m:t>36 </m:t>
                    </m:r>
                    <m:r>
                      <m:rPr>
                        <m:nor/>
                      </m:rPr>
                      <a:rPr lang="es-EC">
                        <a:solidFill>
                          <a:schemeClr val="bg1"/>
                        </a:solidFill>
                      </a:rPr>
                      <m:t>Gr</m:t>
                    </m:r>
                    <m:r>
                      <m:rPr>
                        <m:nor/>
                      </m:rPr>
                      <a:rPr lang="es-EC">
                        <a:solidFill>
                          <a:schemeClr val="bg1"/>
                        </a:solidFill>
                      </a:rPr>
                      <m:t>36,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s-MX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s-MX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s-EC">
                        <a:solidFill>
                          <a:schemeClr val="bg1"/>
                        </a:solidFill>
                      </a:rPr>
                      <m:t>250 [</m:t>
                    </m:r>
                    <m:r>
                      <m:rPr>
                        <m:nor/>
                      </m:rPr>
                      <a:rPr lang="es-EC">
                        <a:solidFill>
                          <a:schemeClr val="bg1"/>
                        </a:solidFill>
                      </a:rPr>
                      <m:t>MPa</m:t>
                    </m:r>
                    <m:r>
                      <m:rPr>
                        <m:nor/>
                      </m:rPr>
                      <a:rPr lang="es-EC">
                        <a:solidFill>
                          <a:schemeClr val="bg1"/>
                        </a:solidFill>
                      </a:rPr>
                      <m:t>],</m:t>
                    </m:r>
                  </m:oMath>
                </a14:m>
                <a:endParaRPr lang="es-MX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Rectá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225" y="6248400"/>
                <a:ext cx="6143348" cy="391582"/>
              </a:xfrm>
              <a:prstGeom prst="rect">
                <a:avLst/>
              </a:prstGeom>
              <a:blipFill rotWithShape="0">
                <a:blip r:embed="rId5"/>
                <a:stretch>
                  <a:fillRect l="-894" t="-7813" r="-298" b="-1875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uadroTexto 17"/>
          <p:cNvSpPr txBox="1"/>
          <p:nvPr/>
        </p:nvSpPr>
        <p:spPr>
          <a:xfrm>
            <a:off x="-1" y="215430"/>
            <a:ext cx="202758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u="sng" dirty="0">
                <a:solidFill>
                  <a:srgbClr val="FFFF00"/>
                </a:solidFill>
              </a:rPr>
              <a:t>Diseño y </a:t>
            </a:r>
            <a:r>
              <a:rPr lang="es-EC" sz="1500" u="sng" dirty="0" smtClean="0">
                <a:solidFill>
                  <a:srgbClr val="FFFF00"/>
                </a:solidFill>
              </a:rPr>
              <a:t>construcción</a:t>
            </a: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>
                <a:solidFill>
                  <a:srgbClr val="FFFF00"/>
                </a:solidFill>
              </a:rPr>
              <a:t>Skid </a:t>
            </a:r>
            <a:r>
              <a:rPr lang="en-US" sz="1500" u="sng" dirty="0" err="1">
                <a:solidFill>
                  <a:srgbClr val="FFFF00"/>
                </a:solidFill>
              </a:rPr>
              <a:t>metálico</a:t>
            </a:r>
            <a:endParaRPr lang="en-US" sz="15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Diseño</a:t>
            </a:r>
            <a:r>
              <a:rPr lang="en-US" sz="1500" dirty="0"/>
              <a:t> </a:t>
            </a:r>
            <a:r>
              <a:rPr lang="en-US" sz="1500" dirty="0" smtClean="0"/>
              <a:t>CAD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 smtClean="0"/>
              <a:t>Verificación</a:t>
            </a:r>
            <a:r>
              <a:rPr lang="en-US" sz="1500" dirty="0" smtClean="0"/>
              <a:t> de </a:t>
            </a:r>
            <a:r>
              <a:rPr lang="en-US" sz="1500" dirty="0" err="1" smtClean="0"/>
              <a:t>cálculo</a:t>
            </a:r>
            <a:endParaRPr lang="en-U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Construcción</a:t>
            </a:r>
            <a:r>
              <a:rPr lang="en-US" sz="1500" dirty="0"/>
              <a:t> y </a:t>
            </a:r>
            <a:r>
              <a:rPr lang="en-US" sz="1500" dirty="0" err="1"/>
              <a:t>equipamiento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525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26</a:t>
            </a:fld>
            <a:endParaRPr lang="es-ES" noProof="0"/>
          </a:p>
        </p:txBody>
      </p:sp>
      <p:pic>
        <p:nvPicPr>
          <p:cNvPr id="12" name="Imagen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 r="5641"/>
          <a:stretch/>
        </p:blipFill>
        <p:spPr bwMode="auto">
          <a:xfrm>
            <a:off x="2813569" y="1908499"/>
            <a:ext cx="4171309" cy="38827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" r="4222"/>
          <a:stretch/>
        </p:blipFill>
        <p:spPr bwMode="auto">
          <a:xfrm>
            <a:off x="7336622" y="1908500"/>
            <a:ext cx="4262868" cy="38827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3742368" y="6063734"/>
            <a:ext cx="2313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CARGAS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MUERTAS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8311201" y="6105298"/>
            <a:ext cx="2313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CARGAS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VIVAS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9" name="Título 2"/>
          <p:cNvSpPr txBox="1">
            <a:spLocks/>
          </p:cNvSpPr>
          <p:nvPr/>
        </p:nvSpPr>
        <p:spPr bwMode="white">
          <a:xfrm>
            <a:off x="2519688" y="473526"/>
            <a:ext cx="5013988" cy="12600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0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mtClean="0"/>
              <a:t>SKID METÁLICO</a:t>
            </a:r>
            <a:endParaRPr lang="es-MX" dirty="0"/>
          </a:p>
        </p:txBody>
      </p:sp>
      <p:sp>
        <p:nvSpPr>
          <p:cNvPr id="20" name="CuadroTexto 19"/>
          <p:cNvSpPr txBox="1"/>
          <p:nvPr/>
        </p:nvSpPr>
        <p:spPr>
          <a:xfrm>
            <a:off x="-1" y="215430"/>
            <a:ext cx="202758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u="sng" dirty="0">
                <a:solidFill>
                  <a:srgbClr val="FFFF00"/>
                </a:solidFill>
              </a:rPr>
              <a:t>Diseño y </a:t>
            </a:r>
            <a:r>
              <a:rPr lang="es-EC" sz="1500" u="sng" dirty="0" smtClean="0">
                <a:solidFill>
                  <a:srgbClr val="FFFF00"/>
                </a:solidFill>
              </a:rPr>
              <a:t>construcción</a:t>
            </a: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>
                <a:solidFill>
                  <a:srgbClr val="FFFF00"/>
                </a:solidFill>
              </a:rPr>
              <a:t>Skid </a:t>
            </a:r>
            <a:r>
              <a:rPr lang="en-US" sz="1500" u="sng" dirty="0" err="1">
                <a:solidFill>
                  <a:srgbClr val="FFFF00"/>
                </a:solidFill>
              </a:rPr>
              <a:t>metálico</a:t>
            </a:r>
            <a:endParaRPr lang="en-US" sz="15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Diseño</a:t>
            </a:r>
            <a:r>
              <a:rPr lang="en-US" sz="1500" dirty="0"/>
              <a:t> </a:t>
            </a:r>
            <a:r>
              <a:rPr lang="en-US" sz="1500" dirty="0" smtClean="0"/>
              <a:t>CAD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 smtClean="0"/>
              <a:t>Verificación</a:t>
            </a:r>
            <a:r>
              <a:rPr lang="en-US" sz="1500" dirty="0" smtClean="0"/>
              <a:t> de </a:t>
            </a:r>
            <a:r>
              <a:rPr lang="en-US" sz="1500" dirty="0" err="1" smtClean="0"/>
              <a:t>cálculo</a:t>
            </a:r>
            <a:endParaRPr lang="en-U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Construcción</a:t>
            </a:r>
            <a:r>
              <a:rPr lang="en-US" sz="1500" dirty="0"/>
              <a:t> y </a:t>
            </a:r>
            <a:r>
              <a:rPr lang="en-US" sz="1500" dirty="0" err="1"/>
              <a:t>equipamiento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976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27</a:t>
            </a:fld>
            <a:endParaRPr lang="es-ES" noProof="0"/>
          </a:p>
        </p:txBody>
      </p:sp>
      <p:pic>
        <p:nvPicPr>
          <p:cNvPr id="8" name="Imagen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67" y="1543127"/>
            <a:ext cx="6407352" cy="489418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9708305" y="2127833"/>
            <a:ext cx="23137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chemeClr val="bg1"/>
                </a:solidFill>
              </a:rPr>
              <a:t>PERFIL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SELECCIONADO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POR</a:t>
            </a:r>
            <a:r>
              <a:rPr lang="en-US" dirty="0" smtClean="0">
                <a:solidFill>
                  <a:schemeClr val="bg1"/>
                </a:solidFill>
              </a:rPr>
              <a:t> SOFTWARE DE </a:t>
            </a:r>
            <a:r>
              <a:rPr lang="en-US" dirty="0" err="1" smtClean="0">
                <a:solidFill>
                  <a:schemeClr val="bg1"/>
                </a:solidFill>
              </a:rPr>
              <a:t>ANÁLISIS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ESTRUCTURAL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s-ES" dirty="0">
                <a:solidFill>
                  <a:schemeClr val="bg1"/>
                </a:solidFill>
              </a:rPr>
              <a:t>SAP 2000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708305" y="4926780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TC 30x30x2</a:t>
            </a:r>
            <a:endParaRPr lang="es-MX" dirty="0"/>
          </a:p>
        </p:txBody>
      </p:sp>
      <p:sp>
        <p:nvSpPr>
          <p:cNvPr id="14" name="Título 2"/>
          <p:cNvSpPr txBox="1">
            <a:spLocks/>
          </p:cNvSpPr>
          <p:nvPr/>
        </p:nvSpPr>
        <p:spPr bwMode="white">
          <a:xfrm>
            <a:off x="2519688" y="473526"/>
            <a:ext cx="5013988" cy="12600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0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mtClean="0"/>
              <a:t>SKID </a:t>
            </a:r>
            <a:r>
              <a:rPr lang="en-US" dirty="0" err="1" smtClean="0"/>
              <a:t>METÁLICO</a:t>
            </a:r>
            <a:endParaRPr lang="es-MX" dirty="0"/>
          </a:p>
        </p:txBody>
      </p:sp>
      <p:sp>
        <p:nvSpPr>
          <p:cNvPr id="15" name="CuadroTexto 14"/>
          <p:cNvSpPr txBox="1"/>
          <p:nvPr/>
        </p:nvSpPr>
        <p:spPr>
          <a:xfrm>
            <a:off x="-1" y="215430"/>
            <a:ext cx="202758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u="sng" dirty="0">
                <a:solidFill>
                  <a:srgbClr val="FFFF00"/>
                </a:solidFill>
              </a:rPr>
              <a:t>Diseño y </a:t>
            </a:r>
            <a:r>
              <a:rPr lang="es-EC" sz="1500" u="sng" dirty="0" smtClean="0">
                <a:solidFill>
                  <a:srgbClr val="FFFF00"/>
                </a:solidFill>
              </a:rPr>
              <a:t>construcción</a:t>
            </a: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>
                <a:solidFill>
                  <a:srgbClr val="FFFF00"/>
                </a:solidFill>
              </a:rPr>
              <a:t>Skid </a:t>
            </a:r>
            <a:r>
              <a:rPr lang="en-US" sz="1500" u="sng" dirty="0" err="1">
                <a:solidFill>
                  <a:srgbClr val="FFFF00"/>
                </a:solidFill>
              </a:rPr>
              <a:t>metálico</a:t>
            </a:r>
            <a:endParaRPr lang="en-US" sz="15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Diseño</a:t>
            </a:r>
            <a:r>
              <a:rPr lang="en-US" sz="1500" dirty="0"/>
              <a:t> </a:t>
            </a:r>
            <a:r>
              <a:rPr lang="en-US" sz="1500" dirty="0" smtClean="0"/>
              <a:t>CAD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 smtClean="0"/>
              <a:t>Verificación</a:t>
            </a:r>
            <a:r>
              <a:rPr lang="en-US" sz="1500" dirty="0" smtClean="0"/>
              <a:t> de </a:t>
            </a:r>
            <a:r>
              <a:rPr lang="en-US" sz="1500" dirty="0" err="1" smtClean="0"/>
              <a:t>cálculo</a:t>
            </a:r>
            <a:endParaRPr lang="en-U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Construcción</a:t>
            </a:r>
            <a:r>
              <a:rPr lang="en-US" sz="1500" dirty="0"/>
              <a:t> y </a:t>
            </a:r>
            <a:r>
              <a:rPr lang="en-US" sz="1500" dirty="0" err="1"/>
              <a:t>equipamiento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2374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28</a:t>
            </a:fld>
            <a:endParaRPr lang="es-ES" noProof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253" y1="7883" x2="20253" y2="78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2330" y="215430"/>
            <a:ext cx="2542034" cy="476229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5162" y1="26087" x2="15162" y2="26087"/>
                        <a14:foregroundMark x1="35740" y1="6739" x2="35740" y2="6739"/>
                        <a14:foregroundMark x1="10830" y1="36304" x2="10830" y2="36304"/>
                        <a14:foregroundMark x1="11191" y1="39348" x2="11191" y2="39348"/>
                        <a14:foregroundMark x1="36462" y1="1087" x2="36462" y2="10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2412" y="1400586"/>
            <a:ext cx="2970052" cy="493221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3885" y="1661350"/>
            <a:ext cx="5534797" cy="4410691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8421400" y="6256893"/>
            <a:ext cx="173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REACTORES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947837" y="6247851"/>
            <a:ext cx="206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SKID METÁLICO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9" name="Título 2"/>
          <p:cNvSpPr txBox="1">
            <a:spLocks/>
          </p:cNvSpPr>
          <p:nvPr/>
        </p:nvSpPr>
        <p:spPr bwMode="white">
          <a:xfrm>
            <a:off x="2519688" y="473526"/>
            <a:ext cx="5013988" cy="12600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0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err="1" smtClean="0"/>
              <a:t>DISEÑO</a:t>
            </a:r>
            <a:r>
              <a:rPr lang="en-US" dirty="0" smtClean="0"/>
              <a:t> CAD</a:t>
            </a:r>
            <a:endParaRPr lang="es-MX" dirty="0"/>
          </a:p>
        </p:txBody>
      </p:sp>
      <p:sp>
        <p:nvSpPr>
          <p:cNvPr id="20" name="CuadroTexto 19"/>
          <p:cNvSpPr txBox="1"/>
          <p:nvPr/>
        </p:nvSpPr>
        <p:spPr>
          <a:xfrm>
            <a:off x="-1" y="215430"/>
            <a:ext cx="202758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u="sng" dirty="0">
                <a:solidFill>
                  <a:srgbClr val="FFFF00"/>
                </a:solidFill>
              </a:rPr>
              <a:t>Diseño y </a:t>
            </a:r>
            <a:r>
              <a:rPr lang="es-EC" sz="1500" u="sng" dirty="0" smtClean="0">
                <a:solidFill>
                  <a:srgbClr val="FFFF00"/>
                </a:solidFill>
              </a:rPr>
              <a:t>construcción</a:t>
            </a: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Skid </a:t>
            </a:r>
            <a:r>
              <a:rPr lang="en-US" sz="1500" dirty="0" err="1"/>
              <a:t>metálico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 err="1">
                <a:solidFill>
                  <a:srgbClr val="FFFF00"/>
                </a:solidFill>
              </a:rPr>
              <a:t>Diseño</a:t>
            </a:r>
            <a:r>
              <a:rPr lang="en-US" sz="1500" u="sng" dirty="0">
                <a:solidFill>
                  <a:srgbClr val="FFFF00"/>
                </a:solidFill>
              </a:rPr>
              <a:t> CAD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 smtClean="0"/>
              <a:t>Verificación</a:t>
            </a:r>
            <a:r>
              <a:rPr lang="en-US" sz="1500" dirty="0" smtClean="0"/>
              <a:t> de </a:t>
            </a:r>
            <a:r>
              <a:rPr lang="en-US" sz="1500" dirty="0" err="1" smtClean="0"/>
              <a:t>cálculo</a:t>
            </a:r>
            <a:endParaRPr lang="en-U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Construcción</a:t>
            </a:r>
            <a:r>
              <a:rPr lang="en-US" sz="1500" dirty="0"/>
              <a:t> y </a:t>
            </a:r>
            <a:r>
              <a:rPr lang="en-US" sz="1500" dirty="0" err="1"/>
              <a:t>equipamiento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1181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29</a:t>
            </a:fld>
            <a:endParaRPr lang="es-ES" noProof="0"/>
          </a:p>
        </p:txBody>
      </p:sp>
      <p:sp>
        <p:nvSpPr>
          <p:cNvPr id="19" name="Título 2"/>
          <p:cNvSpPr txBox="1">
            <a:spLocks/>
          </p:cNvSpPr>
          <p:nvPr/>
        </p:nvSpPr>
        <p:spPr bwMode="white">
          <a:xfrm>
            <a:off x="2519688" y="473526"/>
            <a:ext cx="5013988" cy="12600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0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err="1" smtClean="0"/>
              <a:t>Diseño</a:t>
            </a:r>
            <a:r>
              <a:rPr lang="en-US" dirty="0" smtClean="0"/>
              <a:t> cad</a:t>
            </a:r>
            <a:endParaRPr lang="es-MX" dirty="0"/>
          </a:p>
        </p:txBody>
      </p:sp>
      <p:pic>
        <p:nvPicPr>
          <p:cNvPr id="10" name="Imagen 9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8"/>
          <a:stretch/>
        </p:blipFill>
        <p:spPr bwMode="auto">
          <a:xfrm>
            <a:off x="2408851" y="1347156"/>
            <a:ext cx="5506094" cy="4334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0992" y="2192706"/>
            <a:ext cx="5611008" cy="458216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-1" y="215430"/>
            <a:ext cx="202758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u="sng" dirty="0">
                <a:solidFill>
                  <a:srgbClr val="FFFF00"/>
                </a:solidFill>
              </a:rPr>
              <a:t>Diseño y </a:t>
            </a:r>
            <a:r>
              <a:rPr lang="es-EC" sz="1500" u="sng" dirty="0" smtClean="0">
                <a:solidFill>
                  <a:srgbClr val="FFFF00"/>
                </a:solidFill>
              </a:rPr>
              <a:t>construcción</a:t>
            </a: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Skid </a:t>
            </a:r>
            <a:r>
              <a:rPr lang="en-US" sz="1500" dirty="0" err="1"/>
              <a:t>metálico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 err="1">
                <a:solidFill>
                  <a:srgbClr val="FFFF00"/>
                </a:solidFill>
              </a:rPr>
              <a:t>Diseño</a:t>
            </a:r>
            <a:r>
              <a:rPr lang="en-US" sz="1500" u="sng" dirty="0">
                <a:solidFill>
                  <a:srgbClr val="FFFF00"/>
                </a:solidFill>
              </a:rPr>
              <a:t> CAD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 smtClean="0"/>
              <a:t>Verificación</a:t>
            </a:r>
            <a:r>
              <a:rPr lang="en-US" sz="1500" dirty="0" smtClean="0"/>
              <a:t> de </a:t>
            </a:r>
            <a:r>
              <a:rPr lang="en-US" sz="1500" dirty="0" err="1" smtClean="0"/>
              <a:t>cálculo</a:t>
            </a:r>
            <a:endParaRPr lang="en-U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Construcción</a:t>
            </a:r>
            <a:r>
              <a:rPr lang="en-US" sz="1500" dirty="0"/>
              <a:t> y </a:t>
            </a:r>
            <a:r>
              <a:rPr lang="en-US" sz="1500" dirty="0" err="1"/>
              <a:t>equipamiento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8222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57973" y="417428"/>
            <a:ext cx="4848225" cy="1260000"/>
          </a:xfrm>
        </p:spPr>
        <p:txBody>
          <a:bodyPr/>
          <a:lstStyle/>
          <a:p>
            <a:r>
              <a:rPr lang="es-ES" sz="4000" dirty="0" smtClean="0"/>
              <a:t>Antecedentes</a:t>
            </a:r>
            <a:endParaRPr lang="es-EC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678490" y="1547808"/>
            <a:ext cx="4848225" cy="429640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MX" sz="2400" dirty="0"/>
              <a:t>PROCESO DE PRODUCCIÓN (REVELO &amp; MUÑOZ, </a:t>
            </a:r>
            <a:r>
              <a:rPr lang="es-MX" sz="2400" dirty="0" smtClean="0"/>
              <a:t>2016)</a:t>
            </a:r>
          </a:p>
          <a:p>
            <a:pPr>
              <a:buFont typeface="Arial" panose="020B0604020202020204" pitchFamily="34" charset="0"/>
              <a:buChar char="•"/>
            </a:pPr>
            <a:endParaRPr lang="es-MX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 smtClean="0"/>
              <a:t>1ER ETAPA</a:t>
            </a:r>
            <a:r>
              <a:rPr lang="es-MX" sz="2400" dirty="0"/>
              <a:t/>
            </a:r>
            <a:br>
              <a:rPr lang="es-MX" sz="2400" dirty="0"/>
            </a:br>
            <a:r>
              <a:rPr lang="es-MX" sz="2400" dirty="0"/>
              <a:t>(</a:t>
            </a:r>
            <a:r>
              <a:rPr lang="es-MX" sz="2400" dirty="0" err="1"/>
              <a:t>PERUGACHI</a:t>
            </a:r>
            <a:r>
              <a:rPr lang="es-MX" sz="2400" dirty="0"/>
              <a:t>, 2020</a:t>
            </a:r>
            <a:r>
              <a:rPr lang="es-MX" sz="2400" dirty="0" smtClean="0"/>
              <a:t>)</a:t>
            </a:r>
            <a:endParaRPr lang="es-MX" sz="24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3</a:t>
            </a:fld>
            <a:endParaRPr lang="es-ES" noProof="0"/>
          </a:p>
        </p:txBody>
      </p:sp>
      <p:pic>
        <p:nvPicPr>
          <p:cNvPr id="9" name="Marcador de posición de imagen 10" descr="E:\Documentos\PROPUESTABFFLE\PROPUESTABFFLE_files\user_files\Strm_60L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6" r="28926"/>
          <a:stretch/>
        </p:blipFill>
        <p:spPr bwMode="auto">
          <a:xfrm>
            <a:off x="897331" y="524327"/>
            <a:ext cx="3133060" cy="4366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0036" y1="17797" x2="80036" y2="17797"/>
                        <a14:foregroundMark x1="23049" y1="7345" x2="23049" y2="7345"/>
                        <a14:backgroundMark x1="74955" y1="61864" x2="74955" y2="61864"/>
                        <a14:backgroundMark x1="78766" y1="64972" x2="78766" y2="64972"/>
                        <a14:backgroundMark x1="82577" y1="64407" x2="82577" y2="64407"/>
                        <a14:backgroundMark x1="11797" y1="33616" x2="11797" y2="336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4614" y="3404979"/>
            <a:ext cx="5254081" cy="3375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3235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30</a:t>
            </a:fld>
            <a:endParaRPr lang="es-ES" noProof="0"/>
          </a:p>
        </p:txBody>
      </p:sp>
      <p:sp>
        <p:nvSpPr>
          <p:cNvPr id="19" name="Título 2"/>
          <p:cNvSpPr txBox="1">
            <a:spLocks/>
          </p:cNvSpPr>
          <p:nvPr/>
        </p:nvSpPr>
        <p:spPr bwMode="white">
          <a:xfrm>
            <a:off x="2519687" y="473526"/>
            <a:ext cx="5640639" cy="12600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0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err="1" smtClean="0"/>
              <a:t>VERIFICACIÓN</a:t>
            </a:r>
            <a:r>
              <a:rPr lang="en-US" dirty="0" smtClean="0"/>
              <a:t> DE </a:t>
            </a:r>
            <a:r>
              <a:rPr lang="en-US" dirty="0" err="1" smtClean="0"/>
              <a:t>CÁLCULO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-1" y="215430"/>
            <a:ext cx="202758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u="sng" dirty="0">
                <a:solidFill>
                  <a:srgbClr val="FFFF00"/>
                </a:solidFill>
              </a:rPr>
              <a:t>Diseño y </a:t>
            </a:r>
            <a:r>
              <a:rPr lang="es-EC" sz="1500" u="sng" dirty="0" smtClean="0">
                <a:solidFill>
                  <a:srgbClr val="FFFF00"/>
                </a:solidFill>
              </a:rPr>
              <a:t>construcción</a:t>
            </a: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Skid </a:t>
            </a:r>
            <a:r>
              <a:rPr lang="en-US" sz="1500" dirty="0" err="1"/>
              <a:t>metálico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Diseño</a:t>
            </a:r>
            <a:r>
              <a:rPr lang="en-US" sz="1500" dirty="0"/>
              <a:t> CAD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 err="1">
                <a:solidFill>
                  <a:srgbClr val="FFFF00"/>
                </a:solidFill>
              </a:rPr>
              <a:t>Verificación</a:t>
            </a:r>
            <a:r>
              <a:rPr lang="en-US" sz="1500" u="sng" dirty="0">
                <a:solidFill>
                  <a:srgbClr val="FFFF00"/>
                </a:solidFill>
              </a:rPr>
              <a:t> de </a:t>
            </a:r>
            <a:r>
              <a:rPr lang="en-US" sz="1500" u="sng" dirty="0" err="1">
                <a:solidFill>
                  <a:srgbClr val="FFFF00"/>
                </a:solidFill>
              </a:rPr>
              <a:t>cálculo</a:t>
            </a:r>
            <a:endParaRPr lang="en-US" sz="15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Construcción</a:t>
            </a:r>
            <a:r>
              <a:rPr lang="en-US" sz="1500" dirty="0"/>
              <a:t> y </a:t>
            </a:r>
            <a:r>
              <a:rPr lang="en-US" sz="1500" dirty="0" err="1"/>
              <a:t>equipamiento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399764"/>
              </p:ext>
            </p:extLst>
          </p:nvPr>
        </p:nvGraphicFramePr>
        <p:xfrm>
          <a:off x="2519687" y="4064841"/>
          <a:ext cx="8674787" cy="239968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033023"/>
                <a:gridCol w="1504467"/>
                <a:gridCol w="1634837"/>
                <a:gridCol w="1828157"/>
                <a:gridCol w="2674303"/>
              </a:tblGrid>
              <a:tr h="591218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Tipo de Carga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311" marR="11311" marT="0" marB="0" anchor="ctr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Equipo </a:t>
                      </a:r>
                      <a:br>
                        <a:rPr lang="es-EC" sz="1400" kern="0" dirty="0">
                          <a:effectLst/>
                        </a:rPr>
                      </a:br>
                      <a:r>
                        <a:rPr lang="es-EC" sz="1400" kern="0" dirty="0">
                          <a:effectLst/>
                        </a:rPr>
                        <a:t>relacionado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311" marR="11311" marT="0" marB="0" anchor="ctr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Carga [kg]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311" marR="11311" marT="0" marB="0" anchor="ctr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Carga </a:t>
                      </a:r>
                      <a:r>
                        <a:rPr lang="es-EC" sz="1400" kern="0" dirty="0" smtClean="0">
                          <a:effectLst/>
                        </a:rPr>
                        <a:t>[</a:t>
                      </a:r>
                      <a:r>
                        <a:rPr lang="es-EC" sz="1400" kern="0" dirty="0">
                          <a:effectLst/>
                        </a:rPr>
                        <a:t>N]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311" marR="11311" marT="0" marB="0" anchor="ctr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Condición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311" marR="11311" marT="0" marB="0" anchor="ctr"/>
                </a:tc>
              </a:tr>
              <a:tr h="452116">
                <a:tc rowSpan="4"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Movimiento</a:t>
                      </a:r>
                      <a:endParaRPr lang="es-MX" sz="1400" kern="0" dirty="0">
                        <a:effectLst/>
                      </a:endParaRPr>
                    </a:p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 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311" marR="11311" marT="0" marB="0"/>
                </a:tc>
                <a:tc rowSpan="4"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Planta de producción de nanopartículas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311" marR="11311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450.9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311" marR="11311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4423.21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311" marR="11311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Estática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311" marR="11311" marT="0" marB="0"/>
                </a:tc>
              </a:tr>
              <a:tr h="45211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 smtClean="0">
                          <a:effectLst/>
                        </a:rPr>
                        <a:t>450.9*0.8= 360.71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311" marR="11311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3538.57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311" marR="11311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Frenado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311" marR="11311" marT="0" marB="0"/>
                </a:tc>
              </a:tr>
              <a:tr h="45211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450.9*0.5</a:t>
                      </a:r>
                      <a:r>
                        <a:rPr lang="es-EC" sz="1400" kern="0" dirty="0" smtClean="0">
                          <a:effectLst/>
                        </a:rPr>
                        <a:t>= 225.44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311" marR="11311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2211.61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311" marR="11311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Aceleración frontal</a:t>
                      </a:r>
                      <a:endParaRPr lang="es-MX" sz="14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311" marR="11311" marT="0" marB="0"/>
                </a:tc>
              </a:tr>
              <a:tr h="45211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450.9*0.5</a:t>
                      </a:r>
                      <a:r>
                        <a:rPr lang="es-EC" sz="1400" kern="0" dirty="0" smtClean="0">
                          <a:effectLst/>
                        </a:rPr>
                        <a:t>= 225.44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311" marR="11311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2211.61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311" marR="11311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Aceleraciones en  curvas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311" marR="11311" marT="0" marB="0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704234"/>
              </p:ext>
            </p:extLst>
          </p:nvPr>
        </p:nvGraphicFramePr>
        <p:xfrm>
          <a:off x="2519687" y="1733526"/>
          <a:ext cx="9437686" cy="2095497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097249"/>
                <a:gridCol w="2741202"/>
                <a:gridCol w="1684987"/>
                <a:gridCol w="1123325"/>
                <a:gridCol w="2790923"/>
              </a:tblGrid>
              <a:tr h="516223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Tipo de Carga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 anchor="ctr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Equipo relacionado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 anchor="ctr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Carga [kg]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 anchor="ctr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Carga </a:t>
                      </a:r>
                      <a:r>
                        <a:rPr lang="es-EC" sz="1400" kern="0" dirty="0" smtClean="0">
                          <a:effectLst/>
                        </a:rPr>
                        <a:t>[</a:t>
                      </a:r>
                      <a:r>
                        <a:rPr lang="es-EC" sz="1400" kern="0" dirty="0">
                          <a:effectLst/>
                        </a:rPr>
                        <a:t>N]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 anchor="ctr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Condición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 anchor="ctr"/>
                </a:tc>
              </a:tr>
              <a:tr h="485192">
                <a:tc rowSpan="3"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Muerta</a:t>
                      </a:r>
                      <a:endParaRPr lang="es-MX" sz="14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solidFill>
                            <a:schemeClr val="bg1"/>
                          </a:solidFill>
                          <a:effectLst/>
                        </a:rPr>
                        <a:t>Tanque de agua lleno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solidFill>
                            <a:schemeClr val="bg1"/>
                          </a:solidFill>
                          <a:effectLst/>
                        </a:rPr>
                        <a:t>606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solidFill>
                            <a:schemeClr val="bg1"/>
                          </a:solidFill>
                          <a:effectLst/>
                        </a:rPr>
                        <a:t>5944.86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solidFill>
                            <a:schemeClr val="bg1"/>
                          </a:solidFill>
                          <a:effectLst/>
                        </a:rPr>
                        <a:t>Distribuido en su área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</a:tr>
              <a:tr h="5470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solidFill>
                            <a:schemeClr val="bg1"/>
                          </a:solidFill>
                          <a:effectLst/>
                        </a:rPr>
                        <a:t>Reactor principal lleno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 smtClean="0">
                          <a:solidFill>
                            <a:schemeClr val="bg1"/>
                          </a:solidFill>
                          <a:effectLst/>
                        </a:rPr>
                        <a:t>559.14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 smtClean="0">
                          <a:solidFill>
                            <a:schemeClr val="bg1"/>
                          </a:solidFill>
                          <a:effectLst/>
                        </a:rPr>
                        <a:t>5485.16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solidFill>
                            <a:schemeClr val="bg1"/>
                          </a:solidFill>
                          <a:effectLst/>
                        </a:rPr>
                        <a:t>Soportado en 4 puntos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</a:tr>
              <a:tr h="5470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solidFill>
                            <a:schemeClr val="bg1"/>
                          </a:solidFill>
                          <a:effectLst/>
                        </a:rPr>
                        <a:t>Reactor de mezcla lleno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 smtClean="0">
                          <a:solidFill>
                            <a:schemeClr val="bg1"/>
                          </a:solidFill>
                          <a:effectLst/>
                        </a:rPr>
                        <a:t>295.48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 smtClean="0">
                          <a:solidFill>
                            <a:schemeClr val="bg1"/>
                          </a:solidFill>
                          <a:effectLst/>
                        </a:rPr>
                        <a:t>2898.66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solidFill>
                            <a:schemeClr val="bg1"/>
                          </a:solidFill>
                          <a:effectLst/>
                        </a:rPr>
                        <a:t>Soportado en 4 puntos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4" marR="452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221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31</a:t>
            </a:fld>
            <a:endParaRPr lang="es-ES" noProof="0"/>
          </a:p>
        </p:txBody>
      </p:sp>
      <p:sp>
        <p:nvSpPr>
          <p:cNvPr id="19" name="Título 2"/>
          <p:cNvSpPr txBox="1">
            <a:spLocks/>
          </p:cNvSpPr>
          <p:nvPr/>
        </p:nvSpPr>
        <p:spPr bwMode="white">
          <a:xfrm>
            <a:off x="2519687" y="473526"/>
            <a:ext cx="5640639" cy="12600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0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err="1" smtClean="0"/>
              <a:t>VERIFICACIÓN</a:t>
            </a:r>
            <a:r>
              <a:rPr lang="en-US" dirty="0" smtClean="0"/>
              <a:t> DE </a:t>
            </a:r>
            <a:r>
              <a:rPr lang="en-US" dirty="0" err="1" smtClean="0"/>
              <a:t>CÁLCULO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-1" y="215430"/>
            <a:ext cx="202758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u="sng" dirty="0">
                <a:solidFill>
                  <a:srgbClr val="FFFF00"/>
                </a:solidFill>
              </a:rPr>
              <a:t>Diseño y </a:t>
            </a:r>
            <a:r>
              <a:rPr lang="es-EC" sz="1500" u="sng" dirty="0" smtClean="0">
                <a:solidFill>
                  <a:srgbClr val="FFFF00"/>
                </a:solidFill>
              </a:rPr>
              <a:t>construcción</a:t>
            </a: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Skid </a:t>
            </a:r>
            <a:r>
              <a:rPr lang="en-US" sz="1500" dirty="0" err="1"/>
              <a:t>metálico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Diseño</a:t>
            </a:r>
            <a:r>
              <a:rPr lang="en-US" sz="1500" dirty="0"/>
              <a:t> CAD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 err="1">
                <a:solidFill>
                  <a:srgbClr val="FFFF00"/>
                </a:solidFill>
              </a:rPr>
              <a:t>Verificación</a:t>
            </a:r>
            <a:r>
              <a:rPr lang="en-US" sz="1500" u="sng" dirty="0">
                <a:solidFill>
                  <a:srgbClr val="FFFF00"/>
                </a:solidFill>
              </a:rPr>
              <a:t> de </a:t>
            </a:r>
            <a:r>
              <a:rPr lang="en-US" sz="1500" u="sng" dirty="0" err="1">
                <a:solidFill>
                  <a:srgbClr val="FFFF00"/>
                </a:solidFill>
              </a:rPr>
              <a:t>cálculo</a:t>
            </a:r>
            <a:endParaRPr lang="en-US" sz="15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Construcción</a:t>
            </a:r>
            <a:r>
              <a:rPr lang="en-US" sz="1500" dirty="0"/>
              <a:t> y </a:t>
            </a:r>
            <a:r>
              <a:rPr lang="en-US" sz="1500" dirty="0" err="1"/>
              <a:t>equipamiento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8983310" y="2455328"/>
                <a:ext cx="1560555" cy="6108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mtClean="0"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240</m:t>
                          </m:r>
                        </m:den>
                      </m:f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3310" y="2455328"/>
                <a:ext cx="1560555" cy="6108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2357682" y="2114397"/>
                <a:ext cx="6096000" cy="432291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215900"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s-EC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s-EC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s-EC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𝐴𝐿𝑇𝑈𝑅𝐴</m:t>
                      </m:r>
                      <m:r>
                        <a:rPr lang="es-EC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=0,75∗</m:t>
                      </m:r>
                      <m:r>
                        <a:rPr lang="es-EC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s-EC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∗∆</m:t>
                      </m:r>
                      <m:r>
                        <a:rPr lang="es-EC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𝐸</m:t>
                      </m:r>
                    </m:oMath>
                  </m:oMathPara>
                </a14:m>
                <a:endParaRPr lang="es-MX" sz="1600" dirty="0">
                  <a:latin typeface="Arial" panose="020B0604020202020204" pitchFamily="34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 indent="215900"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s-MX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C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s-EC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MX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s-EC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s-EC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C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𝐴𝐿𝑇𝑈𝑅𝐴</m:t>
                          </m:r>
                        </m:num>
                        <m:den>
                          <m:r>
                            <a:rPr lang="es-EC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0,75∗</m:t>
                          </m:r>
                          <m:r>
                            <a:rPr lang="es-EC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s-MX" sz="1600" dirty="0">
                  <a:latin typeface="Arial" panose="020B0604020202020204" pitchFamily="34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 indent="215900"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s-EC" sz="1600" dirty="0">
                    <a:latin typeface="Arial" panose="020B0604020202020204" pitchFamily="34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Donde: </a:t>
                </a:r>
                <a:endParaRPr lang="es-MX" sz="1600" dirty="0">
                  <a:latin typeface="Arial" panose="020B0604020202020204" pitchFamily="34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200000"/>
                  </a:lnSpc>
                  <a:spcAft>
                    <a:spcPts val="0"/>
                  </a:spcAft>
                  <a:buFont typeface="Symbol" panose="05050102010706020507" pitchFamily="18" charset="2"/>
                  <a:buChar char=""/>
                </a:pPr>
                <a:r>
                  <a:rPr lang="es-EC" sz="1600" dirty="0">
                    <a:latin typeface="Arial" panose="020B0604020202020204" pitchFamily="34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∆m = 0.02</a:t>
                </a:r>
                <a:endParaRPr lang="es-MX" sz="1600" dirty="0">
                  <a:latin typeface="Arial" panose="020B0604020202020204" pitchFamily="34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200000"/>
                  </a:lnSpc>
                  <a:spcAft>
                    <a:spcPts val="0"/>
                  </a:spcAft>
                  <a:buFont typeface="Symbol" panose="05050102010706020507" pitchFamily="18" charset="2"/>
                  <a:buChar char=""/>
                </a:pPr>
                <a:r>
                  <a:rPr lang="es-EC" sz="1600" dirty="0">
                    <a:latin typeface="Arial" panose="020B0604020202020204" pitchFamily="34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R = 8</a:t>
                </a:r>
                <a:endParaRPr lang="es-MX" sz="1600" dirty="0">
                  <a:latin typeface="Arial" panose="020B0604020202020204" pitchFamily="34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200000"/>
                  </a:lnSpc>
                  <a:spcAft>
                    <a:spcPts val="0"/>
                  </a:spcAft>
                  <a:buFont typeface="Symbol" panose="05050102010706020507" pitchFamily="18" charset="2"/>
                  <a:buChar char=""/>
                </a:pPr>
                <a:r>
                  <a:rPr lang="es-EC" sz="1600" dirty="0">
                    <a:latin typeface="Arial" panose="020B0604020202020204" pitchFamily="34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Altura del skid metálico: 1056 [mm]</a:t>
                </a:r>
                <a:endParaRPr lang="es-MX" sz="1600" dirty="0">
                  <a:latin typeface="Arial" panose="020B0604020202020204" pitchFamily="34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 indent="457200"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s-MX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C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s-EC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MX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0.02∗1056 [</m:t>
                          </m:r>
                          <m:r>
                            <a:rPr lang="es-EC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𝑚𝑚</m:t>
                          </m:r>
                          <m:r>
                            <a:rPr lang="es-EC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s-EC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0,75∗8</m:t>
                          </m:r>
                        </m:den>
                      </m:f>
                      <m:r>
                        <a:rPr lang="es-EC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=3.52[</m:t>
                      </m:r>
                      <m:r>
                        <a:rPr lang="es-EC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𝑚𝑚</m:t>
                      </m:r>
                      <m:r>
                        <a:rPr lang="es-EC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] </m:t>
                      </m:r>
                    </m:oMath>
                  </m:oMathPara>
                </a14:m>
                <a:r>
                  <a:rPr lang="es-EC" sz="1600" dirty="0">
                    <a:latin typeface="Arial" panose="020B0604020202020204" pitchFamily="34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/>
                </a:r>
                <a:br>
                  <a:rPr lang="es-EC" sz="1600" dirty="0">
                    <a:latin typeface="Arial" panose="020B0604020202020204" pitchFamily="34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</a:br>
                <a:endParaRPr lang="es-MX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682" y="2114397"/>
                <a:ext cx="6096000" cy="4322915"/>
              </a:xfrm>
              <a:prstGeom prst="rect">
                <a:avLst/>
              </a:prstGeom>
              <a:blipFill rotWithShape="0">
                <a:blip r:embed="rId4"/>
                <a:stretch>
                  <a:fillRect l="-60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/>
          <p:cNvSpPr txBox="1"/>
          <p:nvPr/>
        </p:nvSpPr>
        <p:spPr>
          <a:xfrm>
            <a:off x="8291677" y="1616649"/>
            <a:ext cx="2943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DEFLEXIÓN PERMISIBLE</a:t>
            </a:r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2651038" y="1546011"/>
            <a:ext cx="4920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DESPLAZAMIENTOS LONGITUDINALES</a:t>
            </a:r>
            <a:endParaRPr lang="es-MX" dirty="0"/>
          </a:p>
        </p:txBody>
      </p:sp>
      <p:pic>
        <p:nvPicPr>
          <p:cNvPr id="13" name="Imagen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108" y="3789022"/>
            <a:ext cx="2643862" cy="412024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913" y="4850406"/>
            <a:ext cx="2650253" cy="1463982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8184906" y="4270927"/>
            <a:ext cx="305826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i="1" dirty="0"/>
              <a:t>Valores máximos de derivas de piso, </a:t>
            </a:r>
            <a:br>
              <a:rPr lang="es-ES" sz="1000" i="1" dirty="0"/>
            </a:br>
            <a:r>
              <a:rPr lang="es-ES" sz="1000" i="1" dirty="0"/>
              <a:t>expresados como fracción de la altura de piso.</a:t>
            </a:r>
            <a:endParaRPr lang="es-MX" sz="1000" i="1" dirty="0"/>
          </a:p>
        </p:txBody>
      </p:sp>
      <p:sp>
        <p:nvSpPr>
          <p:cNvPr id="16" name="Rectángulo 15"/>
          <p:cNvSpPr/>
          <p:nvPr/>
        </p:nvSpPr>
        <p:spPr>
          <a:xfrm>
            <a:off x="8188622" y="6380004"/>
            <a:ext cx="30508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Coeficiente R para sistemas estructurales dúctiles.</a:t>
            </a:r>
            <a:endParaRPr lang="es-MX" sz="1000" dirty="0"/>
          </a:p>
        </p:txBody>
      </p:sp>
    </p:spTree>
    <p:extLst>
      <p:ext uri="{BB962C8B-B14F-4D97-AF65-F5344CB8AC3E}">
        <p14:creationId xmlns:p14="http://schemas.microsoft.com/office/powerpoint/2010/main" val="387052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32</a:t>
            </a:fld>
            <a:endParaRPr lang="es-ES" noProof="0"/>
          </a:p>
        </p:txBody>
      </p:sp>
      <p:sp>
        <p:nvSpPr>
          <p:cNvPr id="19" name="Título 2"/>
          <p:cNvSpPr txBox="1">
            <a:spLocks/>
          </p:cNvSpPr>
          <p:nvPr/>
        </p:nvSpPr>
        <p:spPr bwMode="white">
          <a:xfrm>
            <a:off x="2519687" y="473526"/>
            <a:ext cx="5640639" cy="12600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0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err="1" smtClean="0"/>
              <a:t>VERIFICACIÓN</a:t>
            </a:r>
            <a:r>
              <a:rPr lang="en-US" dirty="0" smtClean="0"/>
              <a:t> DE </a:t>
            </a:r>
            <a:r>
              <a:rPr lang="en-US" dirty="0" err="1" smtClean="0"/>
              <a:t>CÁLCULO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-1" y="215430"/>
            <a:ext cx="202758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u="sng" dirty="0">
                <a:solidFill>
                  <a:srgbClr val="FFFF00"/>
                </a:solidFill>
              </a:rPr>
              <a:t>Diseño y </a:t>
            </a:r>
            <a:r>
              <a:rPr lang="es-EC" sz="1500" u="sng" dirty="0" smtClean="0">
                <a:solidFill>
                  <a:srgbClr val="FFFF00"/>
                </a:solidFill>
              </a:rPr>
              <a:t>construcción</a:t>
            </a: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Skid </a:t>
            </a:r>
            <a:r>
              <a:rPr lang="en-US" sz="1500" dirty="0" err="1"/>
              <a:t>metálico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Diseño</a:t>
            </a:r>
            <a:r>
              <a:rPr lang="en-US" sz="1500" dirty="0"/>
              <a:t> CAD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 err="1">
                <a:solidFill>
                  <a:srgbClr val="FFFF00"/>
                </a:solidFill>
              </a:rPr>
              <a:t>Verificación</a:t>
            </a:r>
            <a:r>
              <a:rPr lang="en-US" sz="1500" u="sng" dirty="0">
                <a:solidFill>
                  <a:srgbClr val="FFFF00"/>
                </a:solidFill>
              </a:rPr>
              <a:t> de </a:t>
            </a:r>
            <a:r>
              <a:rPr lang="en-US" sz="1500" u="sng" dirty="0" err="1">
                <a:solidFill>
                  <a:srgbClr val="FFFF00"/>
                </a:solidFill>
              </a:rPr>
              <a:t>cálculo</a:t>
            </a:r>
            <a:endParaRPr lang="en-US" sz="15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Construcción</a:t>
            </a:r>
            <a:r>
              <a:rPr lang="en-US" sz="1500" dirty="0"/>
              <a:t> y </a:t>
            </a:r>
            <a:r>
              <a:rPr lang="en-US" sz="1500" dirty="0" err="1"/>
              <a:t>equipamiento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pic>
        <p:nvPicPr>
          <p:cNvPr id="7" name="Imagen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624" y="1687294"/>
            <a:ext cx="4319905" cy="932180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874" y="3324307"/>
            <a:ext cx="5399405" cy="298259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512975" y="2648725"/>
            <a:ext cx="4955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i="1" dirty="0"/>
              <a:t>Valores máximos de derivas de piso, </a:t>
            </a:r>
            <a:br>
              <a:rPr lang="es-ES" i="1" dirty="0"/>
            </a:br>
            <a:r>
              <a:rPr lang="es-ES" i="1" dirty="0"/>
              <a:t>expresados como fracción de la altura de piso.</a:t>
            </a:r>
            <a:endParaRPr lang="es-MX" i="1" dirty="0"/>
          </a:p>
        </p:txBody>
      </p:sp>
      <p:sp>
        <p:nvSpPr>
          <p:cNvPr id="6" name="Rectángulo 5"/>
          <p:cNvSpPr/>
          <p:nvPr/>
        </p:nvSpPr>
        <p:spPr>
          <a:xfrm>
            <a:off x="4307791" y="6336153"/>
            <a:ext cx="5365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Coeficiente R para sistemas estructurales dúctiles.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5610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33</a:t>
            </a:fld>
            <a:endParaRPr lang="es-ES" noProof="0"/>
          </a:p>
        </p:txBody>
      </p:sp>
      <p:sp>
        <p:nvSpPr>
          <p:cNvPr id="19" name="Título 2"/>
          <p:cNvSpPr txBox="1">
            <a:spLocks/>
          </p:cNvSpPr>
          <p:nvPr/>
        </p:nvSpPr>
        <p:spPr bwMode="white">
          <a:xfrm>
            <a:off x="2519687" y="473526"/>
            <a:ext cx="5640639" cy="12600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0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err="1" smtClean="0"/>
              <a:t>VERIFICACIÓN</a:t>
            </a:r>
            <a:r>
              <a:rPr lang="en-US" dirty="0" smtClean="0"/>
              <a:t> DE </a:t>
            </a:r>
            <a:r>
              <a:rPr lang="en-US" dirty="0" err="1" smtClean="0"/>
              <a:t>CÁLCULO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-1" y="215430"/>
            <a:ext cx="202758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u="sng" dirty="0">
                <a:solidFill>
                  <a:srgbClr val="FFFF00"/>
                </a:solidFill>
              </a:rPr>
              <a:t>Diseño y </a:t>
            </a:r>
            <a:r>
              <a:rPr lang="es-EC" sz="1500" u="sng" dirty="0" smtClean="0">
                <a:solidFill>
                  <a:srgbClr val="FFFF00"/>
                </a:solidFill>
              </a:rPr>
              <a:t>construcción</a:t>
            </a: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Skid </a:t>
            </a:r>
            <a:r>
              <a:rPr lang="en-US" sz="1500" dirty="0" err="1"/>
              <a:t>metálico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Diseño</a:t>
            </a:r>
            <a:r>
              <a:rPr lang="en-US" sz="1500" dirty="0"/>
              <a:t> CAD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 err="1">
                <a:solidFill>
                  <a:srgbClr val="FFFF00"/>
                </a:solidFill>
              </a:rPr>
              <a:t>Verificación</a:t>
            </a:r>
            <a:r>
              <a:rPr lang="en-US" sz="1500" u="sng" dirty="0">
                <a:solidFill>
                  <a:srgbClr val="FFFF00"/>
                </a:solidFill>
              </a:rPr>
              <a:t> de </a:t>
            </a:r>
            <a:r>
              <a:rPr lang="en-US" sz="1500" u="sng" dirty="0" err="1">
                <a:solidFill>
                  <a:srgbClr val="FFFF00"/>
                </a:solidFill>
              </a:rPr>
              <a:t>cálculo</a:t>
            </a:r>
            <a:endParaRPr lang="en-US" sz="15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Construcción</a:t>
            </a:r>
            <a:r>
              <a:rPr lang="en-US" sz="1500" dirty="0"/>
              <a:t> y </a:t>
            </a:r>
            <a:r>
              <a:rPr lang="en-US" sz="1500" dirty="0" err="1"/>
              <a:t>equipamiento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pic>
        <p:nvPicPr>
          <p:cNvPr id="18" name="Imagen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57" y="1941350"/>
            <a:ext cx="5016857" cy="391854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20" name="Imagen 1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920" y="1944916"/>
            <a:ext cx="4410094" cy="391497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199663"/>
              </p:ext>
            </p:extLst>
          </p:nvPr>
        </p:nvGraphicFramePr>
        <p:xfrm>
          <a:off x="2616669" y="1622690"/>
          <a:ext cx="4314646" cy="500353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802931"/>
                <a:gridCol w="1192978"/>
                <a:gridCol w="1318737"/>
              </a:tblGrid>
              <a:tr h="268315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0" dirty="0" smtClean="0">
                          <a:effectLst/>
                        </a:rPr>
                        <a:t>Característica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0" dirty="0" smtClean="0">
                          <a:effectLst/>
                        </a:rPr>
                        <a:t>Valor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91903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Demanda/</a:t>
                      </a:r>
                      <a:br>
                        <a:rPr lang="es-EC" sz="1400" kern="0" dirty="0">
                          <a:effectLst/>
                        </a:rPr>
                      </a:br>
                      <a:r>
                        <a:rPr lang="es-EC" sz="1400" kern="0" dirty="0">
                          <a:effectLst/>
                        </a:rPr>
                        <a:t>Capacidad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0.63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91903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Deflexión máxima en eje Z [mm]</a:t>
                      </a:r>
                      <a:endParaRPr lang="es-MX" sz="1400" ker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-2.15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91903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Longitud de perfil metálico [mm]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1505</a:t>
                      </a:r>
                      <a:endParaRPr lang="es-MX" sz="1400" ker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91903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Deflexión máxima ∆vmax [mm]</a:t>
                      </a:r>
                      <a:endParaRPr lang="es-MX" sz="1400" ker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±6.27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91903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Deflexión máxima en eje Y [mm]</a:t>
                      </a:r>
                      <a:endParaRPr lang="es-MX" sz="1400" ker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-0.66 &lt; ±3.52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91903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Deflexión máxima en eje X [mm]</a:t>
                      </a:r>
                      <a:endParaRPr lang="es-MX" sz="1400" ker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-0.67 &lt; ±3.52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91903">
                <a:tc rowSpan="2"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Periodos de </a:t>
                      </a:r>
                      <a:br>
                        <a:rPr lang="es-EC" sz="1400" kern="0" dirty="0">
                          <a:effectLst/>
                        </a:rPr>
                      </a:br>
                      <a:r>
                        <a:rPr lang="es-EC" sz="1400" kern="0" dirty="0">
                          <a:effectLst/>
                        </a:rPr>
                        <a:t>vibración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Modo 1: </a:t>
                      </a:r>
                      <a:br>
                        <a:rPr lang="es-EC" sz="1400" kern="0">
                          <a:effectLst/>
                        </a:rPr>
                      </a:br>
                      <a:endParaRPr lang="es-MX" sz="1400" ker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T=0.0639</a:t>
                      </a:r>
                      <a:endParaRPr lang="es-MX" sz="1400" kern="0" dirty="0">
                        <a:effectLst/>
                      </a:endParaRPr>
                    </a:p>
                    <a:p>
                      <a:pPr marL="0" indent="0" algn="just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f=15.635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/>
                </a:tc>
              </a:tr>
              <a:tr h="59190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Modo 2: </a:t>
                      </a:r>
                      <a:br>
                        <a:rPr lang="es-EC" sz="1400" kern="0" dirty="0">
                          <a:effectLst/>
                        </a:rPr>
                      </a:b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T=0.0491</a:t>
                      </a:r>
                      <a:endParaRPr lang="es-MX" sz="1400" kern="0" dirty="0">
                        <a:effectLst/>
                      </a:endParaRPr>
                    </a:p>
                    <a:p>
                      <a:pPr marL="0" indent="0" algn="just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f=20.372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/>
                </a:tc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7611920" y="1375773"/>
            <a:ext cx="3814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</a:rPr>
              <a:t>ESTADO: TRANSPORTE</a:t>
            </a:r>
            <a:endParaRPr lang="es-MX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7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34</a:t>
            </a:fld>
            <a:endParaRPr lang="es-ES" noProof="0"/>
          </a:p>
        </p:txBody>
      </p:sp>
      <p:sp>
        <p:nvSpPr>
          <p:cNvPr id="19" name="Título 2"/>
          <p:cNvSpPr txBox="1">
            <a:spLocks/>
          </p:cNvSpPr>
          <p:nvPr/>
        </p:nvSpPr>
        <p:spPr bwMode="white">
          <a:xfrm>
            <a:off x="2519687" y="473526"/>
            <a:ext cx="5640639" cy="12600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0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err="1" smtClean="0"/>
              <a:t>VERIFICACIÓN</a:t>
            </a:r>
            <a:r>
              <a:rPr lang="en-US" dirty="0" smtClean="0"/>
              <a:t> DE </a:t>
            </a:r>
            <a:r>
              <a:rPr lang="en-US" dirty="0" err="1" smtClean="0"/>
              <a:t>CÁLCULO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-1" y="215430"/>
            <a:ext cx="202758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u="sng" dirty="0">
                <a:solidFill>
                  <a:srgbClr val="FFFF00"/>
                </a:solidFill>
              </a:rPr>
              <a:t>Diseño y </a:t>
            </a:r>
            <a:r>
              <a:rPr lang="es-EC" sz="1500" u="sng" dirty="0" smtClean="0">
                <a:solidFill>
                  <a:srgbClr val="FFFF00"/>
                </a:solidFill>
              </a:rPr>
              <a:t>construcción</a:t>
            </a: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Skid </a:t>
            </a:r>
            <a:r>
              <a:rPr lang="en-US" sz="1500" dirty="0" err="1"/>
              <a:t>metálico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Diseño</a:t>
            </a:r>
            <a:r>
              <a:rPr lang="en-US" sz="1500" dirty="0"/>
              <a:t> CAD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 err="1">
                <a:solidFill>
                  <a:srgbClr val="FFFF00"/>
                </a:solidFill>
              </a:rPr>
              <a:t>Verificación</a:t>
            </a:r>
            <a:r>
              <a:rPr lang="en-US" sz="1500" u="sng" dirty="0">
                <a:solidFill>
                  <a:srgbClr val="FFFF00"/>
                </a:solidFill>
              </a:rPr>
              <a:t> de </a:t>
            </a:r>
            <a:r>
              <a:rPr lang="en-US" sz="1500" u="sng" dirty="0" err="1">
                <a:solidFill>
                  <a:srgbClr val="FFFF00"/>
                </a:solidFill>
              </a:rPr>
              <a:t>cálculo</a:t>
            </a:r>
            <a:endParaRPr lang="en-US" sz="15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Construcción</a:t>
            </a:r>
            <a:r>
              <a:rPr lang="en-US" sz="1500" dirty="0"/>
              <a:t> y </a:t>
            </a:r>
            <a:r>
              <a:rPr lang="en-US" sz="1500" dirty="0" err="1"/>
              <a:t>equipamiento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14855"/>
              </p:ext>
            </p:extLst>
          </p:nvPr>
        </p:nvGraphicFramePr>
        <p:xfrm>
          <a:off x="2616669" y="1622690"/>
          <a:ext cx="4314646" cy="500353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802931"/>
                <a:gridCol w="1192978"/>
                <a:gridCol w="1318737"/>
              </a:tblGrid>
              <a:tr h="268315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0" dirty="0" smtClean="0">
                          <a:effectLst/>
                        </a:rPr>
                        <a:t>Característica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0" dirty="0" smtClean="0">
                          <a:effectLst/>
                        </a:rPr>
                        <a:t>Valor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91903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Demanda/</a:t>
                      </a:r>
                      <a:br>
                        <a:rPr lang="es-EC" sz="1400" kern="0" dirty="0">
                          <a:effectLst/>
                        </a:rPr>
                      </a:br>
                      <a:r>
                        <a:rPr lang="es-EC" sz="1400" kern="0" dirty="0">
                          <a:effectLst/>
                        </a:rPr>
                        <a:t>Capacidad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 smtClean="0">
                          <a:effectLst/>
                        </a:rPr>
                        <a:t>0.2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91903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Deflexión máxima en eje Z [mm]</a:t>
                      </a:r>
                      <a:endParaRPr lang="es-MX" sz="1400" ker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 smtClean="0">
                          <a:effectLst/>
                        </a:rPr>
                        <a:t>-1.74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91903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Longitud de perfil metálico [mm]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 smtClean="0">
                          <a:effectLst/>
                        </a:rPr>
                        <a:t>1310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91903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Deflexión máxima ∆</a:t>
                      </a:r>
                      <a:r>
                        <a:rPr lang="es-EC" sz="1400" kern="0" dirty="0" err="1">
                          <a:effectLst/>
                        </a:rPr>
                        <a:t>vmax</a:t>
                      </a:r>
                      <a:r>
                        <a:rPr lang="es-EC" sz="1400" kern="0" dirty="0">
                          <a:effectLst/>
                        </a:rPr>
                        <a:t> [mm]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 smtClean="0">
                          <a:effectLst/>
                        </a:rPr>
                        <a:t>±5.45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91903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Deflexión máxima en eje Y [mm]</a:t>
                      </a:r>
                      <a:endParaRPr lang="es-MX" sz="1400" ker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 smtClean="0">
                          <a:effectLst/>
                        </a:rPr>
                        <a:t>0.49 </a:t>
                      </a:r>
                      <a:r>
                        <a:rPr lang="es-EC" sz="1400" kern="0" dirty="0">
                          <a:effectLst/>
                        </a:rPr>
                        <a:t>&lt; ±3.52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91903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Deflexión máxima en eje X [mm]</a:t>
                      </a:r>
                      <a:endParaRPr lang="es-MX" sz="1400" ker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 smtClean="0">
                          <a:effectLst/>
                        </a:rPr>
                        <a:t>0.68 </a:t>
                      </a:r>
                      <a:r>
                        <a:rPr lang="es-EC" sz="1400" kern="0" dirty="0">
                          <a:effectLst/>
                        </a:rPr>
                        <a:t>&lt; ±3.52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91903">
                <a:tc rowSpan="2"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Periodos de </a:t>
                      </a:r>
                      <a:br>
                        <a:rPr lang="es-EC" sz="1400" kern="0" dirty="0">
                          <a:effectLst/>
                        </a:rPr>
                      </a:br>
                      <a:r>
                        <a:rPr lang="es-EC" sz="1400" kern="0" dirty="0">
                          <a:effectLst/>
                        </a:rPr>
                        <a:t>vibración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Modo 1: </a:t>
                      </a:r>
                      <a:br>
                        <a:rPr lang="es-EC" sz="1400" kern="0" dirty="0">
                          <a:effectLst/>
                        </a:rPr>
                      </a:b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 smtClean="0">
                          <a:effectLst/>
                        </a:rPr>
                        <a:t>T=0.0686</a:t>
                      </a:r>
                      <a:endParaRPr lang="es-MX" sz="1400" kern="0" dirty="0" smtClean="0">
                        <a:effectLst/>
                      </a:endParaRPr>
                    </a:p>
                    <a:p>
                      <a:pPr marL="0" indent="0" algn="just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 smtClean="0">
                          <a:effectLst/>
                        </a:rPr>
                        <a:t>f=14.589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/>
                </a:tc>
              </a:tr>
              <a:tr h="59190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Modo 2: </a:t>
                      </a:r>
                      <a:br>
                        <a:rPr lang="es-EC" sz="1400" kern="0" dirty="0">
                          <a:effectLst/>
                        </a:rPr>
                      </a:b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smtClean="0">
                          <a:effectLst/>
                        </a:rPr>
                        <a:t>T=0.0628</a:t>
                      </a:r>
                      <a:endParaRPr lang="es-MX" sz="1400" kern="0" dirty="0">
                        <a:effectLst/>
                      </a:endParaRPr>
                    </a:p>
                    <a:p>
                      <a:pPr marL="0" indent="0" algn="just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smtClean="0">
                          <a:effectLst/>
                        </a:rPr>
                        <a:t>f=15.925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/>
                </a:tc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7611920" y="1375773"/>
            <a:ext cx="3814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</a:rPr>
              <a:t>ESTADO: DESCENSO POR </a:t>
            </a:r>
            <a:r>
              <a:rPr lang="es-MX" sz="2400" b="1" dirty="0" err="1" smtClean="0">
                <a:solidFill>
                  <a:schemeClr val="bg1"/>
                </a:solidFill>
              </a:rPr>
              <a:t>IZAJE</a:t>
            </a:r>
            <a:endParaRPr lang="es-MX" sz="2400" dirty="0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16177" y="2220625"/>
            <a:ext cx="4621642" cy="358555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75" y="2228169"/>
            <a:ext cx="5005837" cy="365885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4654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35</a:t>
            </a:fld>
            <a:endParaRPr lang="es-ES" noProof="0"/>
          </a:p>
        </p:txBody>
      </p:sp>
      <p:sp>
        <p:nvSpPr>
          <p:cNvPr id="19" name="Título 2"/>
          <p:cNvSpPr txBox="1">
            <a:spLocks/>
          </p:cNvSpPr>
          <p:nvPr/>
        </p:nvSpPr>
        <p:spPr bwMode="white">
          <a:xfrm>
            <a:off x="2519687" y="473526"/>
            <a:ext cx="5640639" cy="12600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0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err="1" smtClean="0"/>
              <a:t>VERIFICACIÓN</a:t>
            </a:r>
            <a:r>
              <a:rPr lang="en-US" dirty="0" smtClean="0"/>
              <a:t> DE </a:t>
            </a:r>
            <a:r>
              <a:rPr lang="en-US" dirty="0" err="1" smtClean="0"/>
              <a:t>CÁLCULO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-1" y="215430"/>
            <a:ext cx="202758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u="sng" dirty="0">
                <a:solidFill>
                  <a:srgbClr val="FFFF00"/>
                </a:solidFill>
              </a:rPr>
              <a:t>Diseño y </a:t>
            </a:r>
            <a:r>
              <a:rPr lang="es-EC" sz="1500" u="sng" dirty="0" smtClean="0">
                <a:solidFill>
                  <a:srgbClr val="FFFF00"/>
                </a:solidFill>
              </a:rPr>
              <a:t>construcción</a:t>
            </a: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Skid </a:t>
            </a:r>
            <a:r>
              <a:rPr lang="en-US" sz="1500" dirty="0" err="1"/>
              <a:t>metálico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Diseño</a:t>
            </a:r>
            <a:r>
              <a:rPr lang="en-US" sz="1500" dirty="0"/>
              <a:t> CAD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 err="1">
                <a:solidFill>
                  <a:srgbClr val="FFFF00"/>
                </a:solidFill>
              </a:rPr>
              <a:t>Verificación</a:t>
            </a:r>
            <a:r>
              <a:rPr lang="en-US" sz="1500" u="sng" dirty="0">
                <a:solidFill>
                  <a:srgbClr val="FFFF00"/>
                </a:solidFill>
              </a:rPr>
              <a:t> de </a:t>
            </a:r>
            <a:r>
              <a:rPr lang="en-US" sz="1500" u="sng" dirty="0" err="1">
                <a:solidFill>
                  <a:srgbClr val="FFFF00"/>
                </a:solidFill>
              </a:rPr>
              <a:t>cálculo</a:t>
            </a:r>
            <a:endParaRPr lang="en-US" sz="15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Construcción</a:t>
            </a:r>
            <a:r>
              <a:rPr lang="en-US" sz="1500" dirty="0"/>
              <a:t> y </a:t>
            </a:r>
            <a:r>
              <a:rPr lang="en-US" sz="1500" dirty="0" err="1"/>
              <a:t>equipamiento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519741"/>
              </p:ext>
            </p:extLst>
          </p:nvPr>
        </p:nvGraphicFramePr>
        <p:xfrm>
          <a:off x="2616669" y="1622690"/>
          <a:ext cx="4314646" cy="500353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802931"/>
                <a:gridCol w="1192978"/>
                <a:gridCol w="1318737"/>
              </a:tblGrid>
              <a:tr h="268315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0" dirty="0" smtClean="0">
                          <a:effectLst/>
                        </a:rPr>
                        <a:t>Característica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400" kern="0" dirty="0" smtClean="0">
                          <a:effectLst/>
                        </a:rPr>
                        <a:t>Valor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91903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Demanda/</a:t>
                      </a:r>
                      <a:br>
                        <a:rPr lang="es-EC" sz="1400" kern="0" dirty="0">
                          <a:effectLst/>
                        </a:rPr>
                      </a:br>
                      <a:r>
                        <a:rPr lang="es-EC" sz="1400" kern="0" dirty="0">
                          <a:effectLst/>
                        </a:rPr>
                        <a:t>Capacidad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 smtClean="0">
                          <a:effectLst/>
                        </a:rPr>
                        <a:t>0.53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91903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Deflexión máxima en eje Z [mm]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 smtClean="0">
                          <a:effectLst/>
                        </a:rPr>
                        <a:t>-5.25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91903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Longitud de perfil metálico [mm]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 smtClean="0">
                          <a:effectLst/>
                        </a:rPr>
                        <a:t>1505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91903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Deflexión máxima ∆</a:t>
                      </a:r>
                      <a:r>
                        <a:rPr lang="es-EC" sz="1400" kern="0" dirty="0" err="1">
                          <a:effectLst/>
                        </a:rPr>
                        <a:t>vmax</a:t>
                      </a:r>
                      <a:r>
                        <a:rPr lang="es-EC" sz="1400" kern="0" dirty="0">
                          <a:effectLst/>
                        </a:rPr>
                        <a:t> [mm]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 smtClean="0">
                          <a:effectLst/>
                        </a:rPr>
                        <a:t>±6.27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91903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Deflexión máxima en eje Y [mm]</a:t>
                      </a:r>
                      <a:endParaRPr lang="es-MX" sz="1400" ker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 smtClean="0">
                          <a:effectLst/>
                        </a:rPr>
                        <a:t>-1.64 </a:t>
                      </a:r>
                      <a:r>
                        <a:rPr lang="es-EC" sz="1400" kern="0" dirty="0">
                          <a:effectLst/>
                        </a:rPr>
                        <a:t>&lt; ±3.52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91903"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>
                          <a:effectLst/>
                        </a:rPr>
                        <a:t>Deflexión máxima en eje X [mm]</a:t>
                      </a:r>
                      <a:endParaRPr lang="es-MX" sz="1400" ker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grid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 smtClean="0">
                          <a:effectLst/>
                        </a:rPr>
                        <a:t>-1.54 &lt; </a:t>
                      </a:r>
                      <a:r>
                        <a:rPr lang="es-EC" sz="1400" kern="0" dirty="0">
                          <a:effectLst/>
                        </a:rPr>
                        <a:t>±3.52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91903">
                <a:tc rowSpan="2"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Periodos de </a:t>
                      </a:r>
                      <a:br>
                        <a:rPr lang="es-EC" sz="1400" kern="0" dirty="0">
                          <a:effectLst/>
                        </a:rPr>
                      </a:br>
                      <a:r>
                        <a:rPr lang="es-EC" sz="1400" kern="0" dirty="0">
                          <a:effectLst/>
                        </a:rPr>
                        <a:t>vibración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 anchor="ctr"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Modo 1: </a:t>
                      </a:r>
                      <a:br>
                        <a:rPr lang="es-EC" sz="1400" kern="0" dirty="0">
                          <a:effectLst/>
                        </a:rPr>
                      </a:b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 smtClean="0">
                          <a:effectLst/>
                        </a:rPr>
                        <a:t>T=0.0647</a:t>
                      </a:r>
                      <a:endParaRPr lang="es-MX" sz="1400" kern="0" dirty="0" smtClean="0">
                        <a:effectLst/>
                      </a:endParaRPr>
                    </a:p>
                    <a:p>
                      <a:pPr marL="0" indent="0" algn="just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 smtClean="0">
                          <a:effectLst/>
                        </a:rPr>
                        <a:t>f=15.452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/>
                </a:tc>
              </a:tr>
              <a:tr h="59190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>
                          <a:effectLst/>
                        </a:rPr>
                        <a:t>Modo 2: </a:t>
                      </a:r>
                      <a:br>
                        <a:rPr lang="es-EC" sz="1400" kern="0" dirty="0">
                          <a:effectLst/>
                        </a:rPr>
                      </a:b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 smtClean="0">
                          <a:effectLst/>
                        </a:rPr>
                        <a:t>T=0.05</a:t>
                      </a:r>
                      <a:endParaRPr lang="es-MX" sz="1400" kern="0" dirty="0">
                        <a:effectLst/>
                      </a:endParaRPr>
                    </a:p>
                    <a:p>
                      <a:pPr marL="0" indent="0" algn="just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400" kern="0" dirty="0" smtClean="0">
                          <a:effectLst/>
                        </a:rPr>
                        <a:t>f=20.011</a:t>
                      </a:r>
                      <a:endParaRPr lang="es-MX" sz="1400" kern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66" marR="67866" marT="0" marB="0"/>
                </a:tc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7611920" y="1375773"/>
            <a:ext cx="4025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</a:rPr>
              <a:t>ESTADO</a:t>
            </a:r>
            <a:r>
              <a:rPr lang="es-MX" sz="2400" b="1" dirty="0">
                <a:solidFill>
                  <a:schemeClr val="bg1"/>
                </a:solidFill>
              </a:rPr>
              <a:t>: </a:t>
            </a:r>
            <a:r>
              <a:rPr lang="es-MX" sz="2400" b="1" dirty="0" smtClean="0">
                <a:solidFill>
                  <a:schemeClr val="bg1"/>
                </a:solidFill>
              </a:rPr>
              <a:t>ESTACIONARIO ACTIVO</a:t>
            </a:r>
            <a:endParaRPr lang="es-MX" sz="2400" dirty="0">
              <a:solidFill>
                <a:schemeClr val="bg1"/>
              </a:solidFill>
            </a:endParaRPr>
          </a:p>
        </p:txBody>
      </p:sp>
      <p:pic>
        <p:nvPicPr>
          <p:cNvPr id="13" name="Imagen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919" y="2305742"/>
            <a:ext cx="4247571" cy="344655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14" name="Imagen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11920" y="2359717"/>
            <a:ext cx="4410094" cy="333798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240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36</a:t>
            </a:fld>
            <a:endParaRPr lang="es-ES" noProof="0"/>
          </a:p>
        </p:txBody>
      </p:sp>
      <p:sp>
        <p:nvSpPr>
          <p:cNvPr id="19" name="Título 2"/>
          <p:cNvSpPr txBox="1">
            <a:spLocks/>
          </p:cNvSpPr>
          <p:nvPr/>
        </p:nvSpPr>
        <p:spPr bwMode="white">
          <a:xfrm>
            <a:off x="2519687" y="473526"/>
            <a:ext cx="5640639" cy="12600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0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err="1" smtClean="0"/>
              <a:t>CONSTRUCCIÓN</a:t>
            </a:r>
            <a:r>
              <a:rPr lang="en-US" dirty="0" smtClean="0"/>
              <a:t> Y </a:t>
            </a:r>
            <a:r>
              <a:rPr lang="en-US" dirty="0" err="1" smtClean="0"/>
              <a:t>EQUIPAMIENTO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-1" y="215430"/>
            <a:ext cx="202758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u="sng" dirty="0">
                <a:solidFill>
                  <a:srgbClr val="FFFF00"/>
                </a:solidFill>
              </a:rPr>
              <a:t>Diseño y </a:t>
            </a:r>
            <a:r>
              <a:rPr lang="es-EC" sz="1500" u="sng" dirty="0" smtClean="0">
                <a:solidFill>
                  <a:srgbClr val="FFFF00"/>
                </a:solidFill>
              </a:rPr>
              <a:t>construcción</a:t>
            </a: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Skid </a:t>
            </a:r>
            <a:r>
              <a:rPr lang="en-US" sz="1500" dirty="0" err="1"/>
              <a:t>metálico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Diseño</a:t>
            </a:r>
            <a:r>
              <a:rPr lang="en-US" sz="1500" dirty="0"/>
              <a:t> CAD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Verificación</a:t>
            </a:r>
            <a:r>
              <a:rPr lang="en-US" sz="1500" dirty="0"/>
              <a:t> de </a:t>
            </a:r>
            <a:r>
              <a:rPr lang="en-US" sz="1500" dirty="0" err="1"/>
              <a:t>cálculo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 err="1">
                <a:solidFill>
                  <a:srgbClr val="FFFF00"/>
                </a:solidFill>
              </a:rPr>
              <a:t>Construcción</a:t>
            </a:r>
            <a:r>
              <a:rPr lang="en-US" sz="1500" u="sng" dirty="0">
                <a:solidFill>
                  <a:srgbClr val="FFFF00"/>
                </a:solidFill>
              </a:rPr>
              <a:t> y </a:t>
            </a:r>
            <a:r>
              <a:rPr lang="en-US" sz="1500" u="sng" dirty="0" err="1">
                <a:solidFill>
                  <a:srgbClr val="FFFF00"/>
                </a:solidFill>
              </a:rPr>
              <a:t>equipamiento</a:t>
            </a:r>
            <a:endParaRPr lang="en-US" sz="15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grpSp>
        <p:nvGrpSpPr>
          <p:cNvPr id="10" name="Group 4">
            <a:extLst>
              <a:ext uri="{FF2B5EF4-FFF2-40B4-BE49-F238E27FC236}">
                <a16:creationId xmlns="" xmlns:a16="http://schemas.microsoft.com/office/drawing/2014/main" id="{2F13A143-FABB-4419-8242-942D0B28963F}"/>
              </a:ext>
            </a:extLst>
          </p:cNvPr>
          <p:cNvGrpSpPr/>
          <p:nvPr/>
        </p:nvGrpSpPr>
        <p:grpSpPr>
          <a:xfrm>
            <a:off x="3910624" y="3656301"/>
            <a:ext cx="419949" cy="419949"/>
            <a:chOff x="2037500" y="3040187"/>
            <a:chExt cx="419949" cy="419949"/>
          </a:xfrm>
          <a:solidFill>
            <a:schemeClr val="accent5"/>
          </a:solidFill>
        </p:grpSpPr>
        <p:sp>
          <p:nvSpPr>
            <p:cNvPr id="11" name="Circle: Hollow 2">
              <a:extLst>
                <a:ext uri="{FF2B5EF4-FFF2-40B4-BE49-F238E27FC236}">
                  <a16:creationId xmlns="" xmlns:a16="http://schemas.microsoft.com/office/drawing/2014/main" id="{EEB31F12-24DE-47BD-96A4-4772956DE499}"/>
                </a:ext>
              </a:extLst>
            </p:cNvPr>
            <p:cNvSpPr/>
            <p:nvPr/>
          </p:nvSpPr>
          <p:spPr>
            <a:xfrm>
              <a:off x="2037500" y="3040187"/>
              <a:ext cx="419949" cy="419949"/>
            </a:xfrm>
            <a:prstGeom prst="donut">
              <a:avLst>
                <a:gd name="adj" fmla="val 11391"/>
              </a:avLst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Oval 3">
              <a:extLst>
                <a:ext uri="{FF2B5EF4-FFF2-40B4-BE49-F238E27FC236}">
                  <a16:creationId xmlns="" xmlns:a16="http://schemas.microsoft.com/office/drawing/2014/main" id="{68E69175-0207-4400-9307-16A395CEF473}"/>
                </a:ext>
              </a:extLst>
            </p:cNvPr>
            <p:cNvSpPr/>
            <p:nvPr/>
          </p:nvSpPr>
          <p:spPr>
            <a:xfrm>
              <a:off x="2133174" y="3135861"/>
              <a:ext cx="228600" cy="228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F75BF166-7072-4AA4-8069-95FD145B99C4}"/>
              </a:ext>
            </a:extLst>
          </p:cNvPr>
          <p:cNvSpPr/>
          <p:nvPr/>
        </p:nvSpPr>
        <p:spPr>
          <a:xfrm>
            <a:off x="4131364" y="3658207"/>
            <a:ext cx="6183408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6">
            <a:extLst>
              <a:ext uri="{FF2B5EF4-FFF2-40B4-BE49-F238E27FC236}">
                <a16:creationId xmlns="" xmlns:a16="http://schemas.microsoft.com/office/drawing/2014/main" id="{5C6FBDA3-ED66-49D2-BEF6-9F5587F30E48}"/>
              </a:ext>
            </a:extLst>
          </p:cNvPr>
          <p:cNvSpPr/>
          <p:nvPr/>
        </p:nvSpPr>
        <p:spPr>
          <a:xfrm flipV="1">
            <a:off x="4131364" y="4038150"/>
            <a:ext cx="6149060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8">
            <a:extLst>
              <a:ext uri="{FF2B5EF4-FFF2-40B4-BE49-F238E27FC236}">
                <a16:creationId xmlns="" xmlns:a16="http://schemas.microsoft.com/office/drawing/2014/main" id="{EB5B7656-A25F-4708-B7CC-F3B88884B984}"/>
              </a:ext>
            </a:extLst>
          </p:cNvPr>
          <p:cNvGrpSpPr/>
          <p:nvPr/>
        </p:nvGrpSpPr>
        <p:grpSpPr>
          <a:xfrm>
            <a:off x="10058408" y="3661063"/>
            <a:ext cx="419949" cy="419949"/>
            <a:chOff x="2037500" y="3040187"/>
            <a:chExt cx="419949" cy="419949"/>
          </a:xfrm>
          <a:solidFill>
            <a:schemeClr val="accent5"/>
          </a:solidFill>
        </p:grpSpPr>
        <p:sp>
          <p:nvSpPr>
            <p:cNvPr id="20" name="Circle: Hollow 9">
              <a:extLst>
                <a:ext uri="{FF2B5EF4-FFF2-40B4-BE49-F238E27FC236}">
                  <a16:creationId xmlns="" xmlns:a16="http://schemas.microsoft.com/office/drawing/2014/main" id="{6F3EA9AC-33DD-4240-9690-1E53E7BBA878}"/>
                </a:ext>
              </a:extLst>
            </p:cNvPr>
            <p:cNvSpPr/>
            <p:nvPr/>
          </p:nvSpPr>
          <p:spPr>
            <a:xfrm>
              <a:off x="2037500" y="3040187"/>
              <a:ext cx="419949" cy="419949"/>
            </a:xfrm>
            <a:prstGeom prst="donut">
              <a:avLst>
                <a:gd name="adj" fmla="val 11391"/>
              </a:avLst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Oval 10">
              <a:extLst>
                <a:ext uri="{FF2B5EF4-FFF2-40B4-BE49-F238E27FC236}">
                  <a16:creationId xmlns="" xmlns:a16="http://schemas.microsoft.com/office/drawing/2014/main" id="{DA451C7B-2039-4F27-B6CE-30082BCC35D5}"/>
                </a:ext>
              </a:extLst>
            </p:cNvPr>
            <p:cNvSpPr/>
            <p:nvPr/>
          </p:nvSpPr>
          <p:spPr>
            <a:xfrm>
              <a:off x="2133174" y="3135861"/>
              <a:ext cx="228600" cy="228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Oval 7">
            <a:extLst>
              <a:ext uri="{FF2B5EF4-FFF2-40B4-BE49-F238E27FC236}">
                <a16:creationId xmlns="" xmlns:a16="http://schemas.microsoft.com/office/drawing/2014/main" id="{12070E40-9F06-44F8-A2E8-ACA21E52F4E7}"/>
              </a:ext>
            </a:extLst>
          </p:cNvPr>
          <p:cNvSpPr/>
          <p:nvPr/>
        </p:nvSpPr>
        <p:spPr>
          <a:xfrm>
            <a:off x="8559611" y="3735931"/>
            <a:ext cx="288000" cy="2880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5" name="Oval 12">
            <a:extLst>
              <a:ext uri="{FF2B5EF4-FFF2-40B4-BE49-F238E27FC236}">
                <a16:creationId xmlns="" xmlns:a16="http://schemas.microsoft.com/office/drawing/2014/main" id="{97084A4E-2D1B-4271-8572-653178BF0EF3}"/>
              </a:ext>
            </a:extLst>
          </p:cNvPr>
          <p:cNvSpPr/>
          <p:nvPr/>
        </p:nvSpPr>
        <p:spPr>
          <a:xfrm>
            <a:off x="5490973" y="3735931"/>
            <a:ext cx="288000" cy="2880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6" name="Oval 13">
            <a:extLst>
              <a:ext uri="{FF2B5EF4-FFF2-40B4-BE49-F238E27FC236}">
                <a16:creationId xmlns="" xmlns:a16="http://schemas.microsoft.com/office/drawing/2014/main" id="{A0240128-0CEF-4E48-A50F-6587512F0713}"/>
              </a:ext>
            </a:extLst>
          </p:cNvPr>
          <p:cNvSpPr/>
          <p:nvPr/>
        </p:nvSpPr>
        <p:spPr>
          <a:xfrm>
            <a:off x="7025292" y="3735931"/>
            <a:ext cx="288000" cy="2880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9" name="TextBox 49">
            <a:extLst>
              <a:ext uri="{FF2B5EF4-FFF2-40B4-BE49-F238E27FC236}">
                <a16:creationId xmlns="" xmlns:a16="http://schemas.microsoft.com/office/drawing/2014/main" id="{EFF35ACB-0426-4778-AE2E-D206CDC17397}"/>
              </a:ext>
            </a:extLst>
          </p:cNvPr>
          <p:cNvSpPr txBox="1"/>
          <p:nvPr/>
        </p:nvSpPr>
        <p:spPr>
          <a:xfrm>
            <a:off x="9819798" y="2893378"/>
            <a:ext cx="93267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C" sz="2000" dirty="0">
                <a:solidFill>
                  <a:schemeClr val="bg1"/>
                </a:solidFill>
              </a:rPr>
              <a:t>5 de Junio</a:t>
            </a:r>
            <a:endParaRPr lang="ko-KR" alt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0" name="TextBox 50">
            <a:extLst>
              <a:ext uri="{FF2B5EF4-FFF2-40B4-BE49-F238E27FC236}">
                <a16:creationId xmlns="" xmlns:a16="http://schemas.microsoft.com/office/drawing/2014/main" id="{A37C30B9-71E7-429C-87DB-DCB17808D950}"/>
              </a:ext>
            </a:extLst>
          </p:cNvPr>
          <p:cNvSpPr txBox="1"/>
          <p:nvPr/>
        </p:nvSpPr>
        <p:spPr>
          <a:xfrm>
            <a:off x="8266300" y="4234404"/>
            <a:ext cx="93267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C" sz="2000" dirty="0">
                <a:solidFill>
                  <a:schemeClr val="bg1"/>
                </a:solidFill>
              </a:rPr>
              <a:t>28 de Mayo</a:t>
            </a:r>
            <a:endParaRPr lang="ko-KR" alt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1" name="TextBox 51">
            <a:extLst>
              <a:ext uri="{FF2B5EF4-FFF2-40B4-BE49-F238E27FC236}">
                <a16:creationId xmlns="" xmlns:a16="http://schemas.microsoft.com/office/drawing/2014/main" id="{2C44BB62-FCF4-42C9-AB39-6764E5A9A687}"/>
              </a:ext>
            </a:extLst>
          </p:cNvPr>
          <p:cNvSpPr txBox="1"/>
          <p:nvPr/>
        </p:nvSpPr>
        <p:spPr>
          <a:xfrm>
            <a:off x="6751160" y="2893378"/>
            <a:ext cx="93267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dirty="0" smtClean="0">
                <a:solidFill>
                  <a:schemeClr val="bg1"/>
                </a:solidFill>
                <a:cs typeface="Arial" pitchFamily="34" charset="0"/>
              </a:rPr>
              <a:t>14 de Mayo</a:t>
            </a:r>
            <a:endParaRPr lang="ko-KR" alt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2" name="TextBox 52">
            <a:extLst>
              <a:ext uri="{FF2B5EF4-FFF2-40B4-BE49-F238E27FC236}">
                <a16:creationId xmlns="" xmlns:a16="http://schemas.microsoft.com/office/drawing/2014/main" id="{86928A80-3668-45FE-879A-7F828F293C9F}"/>
              </a:ext>
            </a:extLst>
          </p:cNvPr>
          <p:cNvSpPr txBox="1"/>
          <p:nvPr/>
        </p:nvSpPr>
        <p:spPr>
          <a:xfrm>
            <a:off x="5106915" y="4234404"/>
            <a:ext cx="93267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C" sz="2000" dirty="0">
                <a:solidFill>
                  <a:schemeClr val="bg1"/>
                </a:solidFill>
              </a:rPr>
              <a:t>12 de Mayo</a:t>
            </a:r>
            <a:endParaRPr lang="ko-KR" alt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3" name="TextBox 67">
            <a:extLst>
              <a:ext uri="{FF2B5EF4-FFF2-40B4-BE49-F238E27FC236}">
                <a16:creationId xmlns="" xmlns:a16="http://schemas.microsoft.com/office/drawing/2014/main" id="{D5423D9B-8F85-492A-B36F-7886CAF47ECF}"/>
              </a:ext>
            </a:extLst>
          </p:cNvPr>
          <p:cNvSpPr txBox="1"/>
          <p:nvPr/>
        </p:nvSpPr>
        <p:spPr>
          <a:xfrm>
            <a:off x="3702466" y="2893378"/>
            <a:ext cx="93267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dirty="0" smtClean="0">
                <a:solidFill>
                  <a:schemeClr val="bg1"/>
                </a:solidFill>
                <a:cs typeface="Arial" pitchFamily="34" charset="0"/>
              </a:rPr>
              <a:t>18 de </a:t>
            </a:r>
            <a:r>
              <a:rPr lang="en-US" altLang="ko-KR" sz="2000" dirty="0" err="1" smtClean="0">
                <a:solidFill>
                  <a:schemeClr val="bg1"/>
                </a:solidFill>
                <a:cs typeface="Arial" pitchFamily="34" charset="0"/>
              </a:rPr>
              <a:t>Marzo</a:t>
            </a:r>
            <a:endParaRPr lang="ko-KR" alt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6" name="Imagen 35" descr="C:\Users\CARLOS ANDRES\Documents\Universidad ESPE\TESIS\Fotografías\Construcción\18-03\Tanque construcción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4801" y="4575273"/>
            <a:ext cx="1438910" cy="173164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Imagen 37" descr="C:\Users\CARLOS ANDRES\Documents\Universidad ESPE\TESIS\Fotografías\Construcción\12-05\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525" y="1780801"/>
            <a:ext cx="2159635" cy="121602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39" name="Imagen 38" descr="C:\Users\CARLOS ANDRES\Documents\Universidad ESPE\TESIS\Fotografías\Construcción\14-05\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690" y="4833083"/>
            <a:ext cx="2159635" cy="121602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40" name="Imagen 39" descr="C:\Users\CARLOS ANDRES\Documents\Universidad ESPE\TESIS\Fotografías\Construcción\28-05\DSC_330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793" y="1566171"/>
            <a:ext cx="2159635" cy="143065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41" name="Imagen 40" descr="C:\Users\CARLOS ANDRES\Documents\Universidad ESPE\TESIS\Fotografías\Construcción\índice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309" y="4162523"/>
            <a:ext cx="1439545" cy="255714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cxnSp>
        <p:nvCxnSpPr>
          <p:cNvPr id="4" name="Conector recto 3"/>
          <p:cNvCxnSpPr/>
          <p:nvPr/>
        </p:nvCxnSpPr>
        <p:spPr>
          <a:xfrm flipH="1">
            <a:off x="4110192" y="3849010"/>
            <a:ext cx="6658" cy="704709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/>
          <p:cNvCxnSpPr/>
          <p:nvPr/>
        </p:nvCxnSpPr>
        <p:spPr>
          <a:xfrm flipH="1">
            <a:off x="5628315" y="3019096"/>
            <a:ext cx="6658" cy="704709"/>
          </a:xfrm>
          <a:prstGeom prst="line">
            <a:avLst/>
          </a:prstGeom>
          <a:solidFill>
            <a:schemeClr val="accent4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Conector recto 44"/>
          <p:cNvCxnSpPr/>
          <p:nvPr/>
        </p:nvCxnSpPr>
        <p:spPr>
          <a:xfrm flipH="1">
            <a:off x="7160138" y="3950250"/>
            <a:ext cx="6658" cy="7047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/>
          <p:cNvCxnSpPr/>
          <p:nvPr/>
        </p:nvCxnSpPr>
        <p:spPr>
          <a:xfrm flipH="1">
            <a:off x="8703038" y="3086559"/>
            <a:ext cx="6658" cy="70470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/>
          <p:cNvCxnSpPr/>
          <p:nvPr/>
        </p:nvCxnSpPr>
        <p:spPr>
          <a:xfrm flipH="1">
            <a:off x="10255047" y="3841887"/>
            <a:ext cx="6658" cy="704709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10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PRUEBAS</a:t>
            </a:r>
            <a:r>
              <a:rPr lang="en-US" dirty="0" smtClean="0"/>
              <a:t> DE </a:t>
            </a:r>
            <a:r>
              <a:rPr lang="en-US" dirty="0" err="1" smtClean="0"/>
              <a:t>OPERACIÓN</a:t>
            </a:r>
            <a:endParaRPr lang="en-U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>
          <a:xfrm>
            <a:off x="685800" y="4399722"/>
            <a:ext cx="10840914" cy="139147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PROTOCOLO</a:t>
            </a:r>
            <a:r>
              <a:rPr lang="en-US" dirty="0" smtClean="0"/>
              <a:t> DE </a:t>
            </a:r>
            <a:r>
              <a:rPr lang="en-US" dirty="0" err="1" smtClean="0"/>
              <a:t>PRUEBAS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EJECUCIÓN</a:t>
            </a:r>
            <a:r>
              <a:rPr lang="en-US" dirty="0" smtClean="0"/>
              <a:t> DE </a:t>
            </a:r>
            <a:r>
              <a:rPr lang="en-US" dirty="0" err="1" smtClean="0"/>
              <a:t>PRUEBAS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37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04487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38</a:t>
            </a:fld>
            <a:endParaRPr lang="es-ES" noProof="0"/>
          </a:p>
        </p:txBody>
      </p:sp>
      <p:sp>
        <p:nvSpPr>
          <p:cNvPr id="19" name="Título 2"/>
          <p:cNvSpPr txBox="1">
            <a:spLocks/>
          </p:cNvSpPr>
          <p:nvPr/>
        </p:nvSpPr>
        <p:spPr bwMode="white">
          <a:xfrm>
            <a:off x="2519687" y="473526"/>
            <a:ext cx="5640639" cy="12600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0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err="1" smtClean="0"/>
              <a:t>Protocolo</a:t>
            </a:r>
            <a:r>
              <a:rPr lang="en-US" dirty="0" smtClean="0"/>
              <a:t> de </a:t>
            </a:r>
            <a:r>
              <a:rPr lang="en-US" dirty="0" err="1" smtClean="0"/>
              <a:t>pruebas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-1" y="215430"/>
            <a:ext cx="202758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dirty="0"/>
              <a:t>Diseño y construcción</a:t>
            </a:r>
          </a:p>
          <a:p>
            <a:r>
              <a:rPr lang="es-EC" sz="1500" u="sng" dirty="0" smtClean="0">
                <a:solidFill>
                  <a:srgbClr val="FFFF00"/>
                </a:solidFill>
              </a:rPr>
              <a:t>Pruebas de operación</a:t>
            </a:r>
            <a:endParaRPr lang="es-EC" sz="1500" u="sng" dirty="0">
              <a:solidFill>
                <a:srgbClr val="FFFF00"/>
              </a:solidFill>
            </a:endParaRP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 err="1">
                <a:solidFill>
                  <a:srgbClr val="FFFF00"/>
                </a:solidFill>
              </a:rPr>
              <a:t>Protocolo</a:t>
            </a:r>
            <a:r>
              <a:rPr lang="en-US" sz="1500" u="sng" dirty="0">
                <a:solidFill>
                  <a:srgbClr val="FFFF00"/>
                </a:solidFill>
              </a:rPr>
              <a:t> de </a:t>
            </a:r>
            <a:r>
              <a:rPr lang="en-US" sz="1500" u="sng" dirty="0" err="1">
                <a:solidFill>
                  <a:srgbClr val="FFFF00"/>
                </a:solidFill>
              </a:rPr>
              <a:t>pruebas</a:t>
            </a:r>
            <a:endParaRPr lang="en-US" sz="15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 smtClean="0"/>
              <a:t>Ejecución</a:t>
            </a:r>
            <a:r>
              <a:rPr lang="en-US" sz="1500" dirty="0" smtClean="0"/>
              <a:t> de </a:t>
            </a:r>
            <a:r>
              <a:rPr lang="en-US" sz="1500" dirty="0" err="1" smtClean="0"/>
              <a:t>pruebas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981106"/>
              </p:ext>
            </p:extLst>
          </p:nvPr>
        </p:nvGraphicFramePr>
        <p:xfrm>
          <a:off x="3971115" y="1733526"/>
          <a:ext cx="6754940" cy="475950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377470"/>
                <a:gridCol w="3377470"/>
              </a:tblGrid>
              <a:tr h="366116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800" kern="0" dirty="0">
                          <a:effectLst/>
                        </a:rPr>
                        <a:t>Procedimiento</a:t>
                      </a:r>
                      <a:endParaRPr lang="es-MX" sz="18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00" marR="66200" marT="0" marB="0"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800" kern="0" dirty="0">
                          <a:effectLst/>
                        </a:rPr>
                        <a:t>Características / Parámetro</a:t>
                      </a:r>
                      <a:endParaRPr lang="es-MX" sz="18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00" marR="66200" marT="0" marB="0"/>
                </a:tc>
              </a:tr>
              <a:tr h="366116">
                <a:tc rowSpan="4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800" kern="0" dirty="0">
                          <a:effectLst/>
                        </a:rPr>
                        <a:t>Precomisionamiento</a:t>
                      </a:r>
                      <a:endParaRPr lang="es-MX" sz="18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00" marR="66200" marT="0" marB="0"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kern="0">
                          <a:effectLst/>
                        </a:rPr>
                        <a:t>Existencia</a:t>
                      </a:r>
                      <a:endParaRPr lang="es-MX" sz="16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00" marR="66200" marT="0" marB="0"/>
                </a:tc>
              </a:tr>
              <a:tr h="36611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638175" algn="l"/>
                        </a:tabLst>
                      </a:pPr>
                      <a:r>
                        <a:rPr lang="es-EC" sz="1600" kern="0">
                          <a:effectLst/>
                        </a:rPr>
                        <a:t>Ubicación	</a:t>
                      </a:r>
                      <a:endParaRPr lang="es-MX" sz="16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00" marR="66200" marT="0" marB="0"/>
                </a:tc>
              </a:tr>
              <a:tr h="36611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kern="0">
                          <a:effectLst/>
                        </a:rPr>
                        <a:t>Dimensiones</a:t>
                      </a:r>
                      <a:endParaRPr lang="es-MX" sz="16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00" marR="66200" marT="0" marB="0"/>
                </a:tc>
              </a:tr>
              <a:tr h="36611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kern="0" dirty="0">
                          <a:effectLst/>
                        </a:rPr>
                        <a:t>Material</a:t>
                      </a:r>
                      <a:endParaRPr lang="es-MX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00" marR="66200" marT="0" marB="0"/>
                </a:tc>
              </a:tr>
              <a:tr h="366116">
                <a:tc rowSpan="5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800" kern="0" dirty="0">
                          <a:effectLst/>
                        </a:rPr>
                        <a:t>Comisionamiento</a:t>
                      </a:r>
                      <a:endParaRPr lang="es-MX" sz="18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00" marR="66200" marT="0" marB="0"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kern="0" dirty="0">
                          <a:effectLst/>
                        </a:rPr>
                        <a:t>Estado de líneas de suministros</a:t>
                      </a:r>
                      <a:endParaRPr lang="es-MX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00" marR="66200" marT="0" marB="0"/>
                </a:tc>
              </a:tr>
              <a:tr h="36611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kern="0" dirty="0">
                          <a:effectLst/>
                        </a:rPr>
                        <a:t>Conexiones eléctricas</a:t>
                      </a:r>
                      <a:endParaRPr lang="es-MX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00" marR="66200" marT="0" marB="0"/>
                </a:tc>
              </a:tr>
              <a:tr h="36611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kern="0" dirty="0">
                          <a:effectLst/>
                        </a:rPr>
                        <a:t>Movimiento de equipos rotativos</a:t>
                      </a:r>
                      <a:endParaRPr lang="es-MX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00" marR="66200" marT="0" marB="0"/>
                </a:tc>
              </a:tr>
              <a:tr h="36611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kern="0" dirty="0">
                          <a:effectLst/>
                        </a:rPr>
                        <a:t>Respuesta de sensores</a:t>
                      </a:r>
                      <a:endParaRPr lang="es-MX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00" marR="66200" marT="0" marB="0"/>
                </a:tc>
              </a:tr>
              <a:tr h="73223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kern="0" dirty="0">
                          <a:effectLst/>
                        </a:rPr>
                        <a:t>Funcionamiento de componentes vinculados</a:t>
                      </a:r>
                      <a:endParaRPr lang="es-MX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00" marR="66200" marT="0" marB="0"/>
                </a:tc>
              </a:tr>
              <a:tr h="732232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800" kern="0" dirty="0">
                          <a:effectLst/>
                        </a:rPr>
                        <a:t>Puesta en marcha</a:t>
                      </a:r>
                      <a:endParaRPr lang="es-MX" sz="18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00" marR="66200" marT="0" marB="0"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kern="0" dirty="0">
                          <a:effectLst/>
                        </a:rPr>
                        <a:t>Funcionamiento bajo condiciones de diseño</a:t>
                      </a:r>
                      <a:endParaRPr lang="es-MX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200" marR="662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629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39</a:t>
            </a:fld>
            <a:endParaRPr lang="es-ES" noProof="0"/>
          </a:p>
        </p:txBody>
      </p:sp>
      <p:sp>
        <p:nvSpPr>
          <p:cNvPr id="19" name="Título 2"/>
          <p:cNvSpPr txBox="1">
            <a:spLocks/>
          </p:cNvSpPr>
          <p:nvPr/>
        </p:nvSpPr>
        <p:spPr bwMode="white">
          <a:xfrm>
            <a:off x="2519687" y="473526"/>
            <a:ext cx="5640639" cy="12600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0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err="1" smtClean="0"/>
              <a:t>PROTOCOLO</a:t>
            </a:r>
            <a:r>
              <a:rPr lang="en-US" dirty="0" smtClean="0"/>
              <a:t> DE </a:t>
            </a:r>
            <a:r>
              <a:rPr lang="en-US" dirty="0" err="1" smtClean="0"/>
              <a:t>PRUEBAS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-1" y="215430"/>
            <a:ext cx="202758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dirty="0"/>
              <a:t>Diseño y construcción</a:t>
            </a:r>
          </a:p>
          <a:p>
            <a:r>
              <a:rPr lang="es-EC" sz="1500" u="sng" dirty="0" smtClean="0">
                <a:solidFill>
                  <a:srgbClr val="FFFF00"/>
                </a:solidFill>
              </a:rPr>
              <a:t>Pruebas de operación</a:t>
            </a:r>
            <a:endParaRPr lang="es-EC" sz="1500" u="sng" dirty="0">
              <a:solidFill>
                <a:srgbClr val="FFFF00"/>
              </a:solidFill>
            </a:endParaRP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 err="1">
                <a:solidFill>
                  <a:srgbClr val="FFFF00"/>
                </a:solidFill>
              </a:rPr>
              <a:t>Protocolo</a:t>
            </a:r>
            <a:r>
              <a:rPr lang="en-US" sz="1500" u="sng" dirty="0">
                <a:solidFill>
                  <a:srgbClr val="FFFF00"/>
                </a:solidFill>
              </a:rPr>
              <a:t> de </a:t>
            </a:r>
            <a:r>
              <a:rPr lang="en-US" sz="1500" u="sng" dirty="0" err="1">
                <a:solidFill>
                  <a:srgbClr val="FFFF00"/>
                </a:solidFill>
              </a:rPr>
              <a:t>pruebas</a:t>
            </a:r>
            <a:endParaRPr lang="en-US" sz="15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 smtClean="0"/>
              <a:t>Ejecución</a:t>
            </a:r>
            <a:r>
              <a:rPr lang="en-US" sz="1500" dirty="0" smtClean="0"/>
              <a:t> de </a:t>
            </a:r>
            <a:r>
              <a:rPr lang="en-US" sz="1500" dirty="0" err="1" smtClean="0"/>
              <a:t>pruebas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grpSp>
        <p:nvGrpSpPr>
          <p:cNvPr id="6" name="Grupo 5"/>
          <p:cNvGrpSpPr/>
          <p:nvPr/>
        </p:nvGrpSpPr>
        <p:grpSpPr>
          <a:xfrm>
            <a:off x="7999871" y="413764"/>
            <a:ext cx="3632861" cy="6212461"/>
            <a:chOff x="0" y="0"/>
            <a:chExt cx="5399405" cy="8283778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548"/>
            <a:stretch/>
          </p:blipFill>
          <p:spPr bwMode="auto">
            <a:xfrm>
              <a:off x="0" y="0"/>
              <a:ext cx="5399405" cy="222376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23821"/>
              <a:ext cx="5399405" cy="5001260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260" y="7249363"/>
              <a:ext cx="5342890" cy="10344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0" name="Imagen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125" y="1625962"/>
            <a:ext cx="4679950" cy="2466340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773184"/>
              </p:ext>
            </p:extLst>
          </p:nvPr>
        </p:nvGraphicFramePr>
        <p:xfrm>
          <a:off x="3142572" y="4385830"/>
          <a:ext cx="3987098" cy="214763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183746"/>
                <a:gridCol w="1803352"/>
              </a:tblGrid>
              <a:tr h="306804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kern="0" dirty="0" smtClean="0">
                          <a:effectLst/>
                        </a:rPr>
                        <a:t>Prueba</a:t>
                      </a:r>
                      <a:endParaRPr lang="es-MX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kern="0">
                          <a:effectLst/>
                        </a:rPr>
                        <a:t>Cantidad</a:t>
                      </a:r>
                      <a:endParaRPr lang="es-MX" sz="16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06804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kern="0" dirty="0">
                          <a:effectLst/>
                        </a:rPr>
                        <a:t>Prueba </a:t>
                      </a:r>
                      <a:r>
                        <a:rPr lang="es-EC" sz="1600" kern="0" dirty="0" err="1">
                          <a:effectLst/>
                        </a:rPr>
                        <a:t>check</a:t>
                      </a:r>
                      <a:r>
                        <a:rPr lang="es-EC" sz="1600" kern="0" dirty="0">
                          <a:effectLst/>
                        </a:rPr>
                        <a:t> </a:t>
                      </a:r>
                      <a:endParaRPr lang="es-MX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kern="0">
                          <a:effectLst/>
                        </a:rPr>
                        <a:t>2</a:t>
                      </a:r>
                      <a:endParaRPr lang="es-MX" sz="1600" ker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06804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kern="0" dirty="0">
                          <a:effectLst/>
                        </a:rPr>
                        <a:t>Prueba estática</a:t>
                      </a:r>
                      <a:endParaRPr lang="es-MX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kern="0" dirty="0">
                          <a:effectLst/>
                        </a:rPr>
                        <a:t>5</a:t>
                      </a:r>
                      <a:endParaRPr lang="es-MX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613609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kern="0" dirty="0">
                          <a:effectLst/>
                        </a:rPr>
                        <a:t>Prueba aceptación de fábrica</a:t>
                      </a:r>
                      <a:endParaRPr lang="es-MX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kern="0" dirty="0">
                          <a:effectLst/>
                        </a:rPr>
                        <a:t>1</a:t>
                      </a:r>
                      <a:endParaRPr lang="es-MX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613609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kern="0" dirty="0">
                          <a:effectLst/>
                        </a:rPr>
                        <a:t>Total de </a:t>
                      </a:r>
                      <a:r>
                        <a:rPr lang="es-EC" sz="1600" kern="0" dirty="0" err="1">
                          <a:effectLst/>
                        </a:rPr>
                        <a:t>precomisiones</a:t>
                      </a:r>
                      <a:endParaRPr lang="es-MX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kern="0" dirty="0">
                          <a:effectLst/>
                        </a:rPr>
                        <a:t>8</a:t>
                      </a:r>
                      <a:endParaRPr lang="es-MX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001793"/>
              </p:ext>
            </p:extLst>
          </p:nvPr>
        </p:nvGraphicFramePr>
        <p:xfrm>
          <a:off x="2810455" y="4535288"/>
          <a:ext cx="5012635" cy="190202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505315"/>
                <a:gridCol w="2507320"/>
              </a:tblGrid>
              <a:tr h="471448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kern="0" dirty="0">
                          <a:effectLst/>
                        </a:rPr>
                        <a:t>Prueba</a:t>
                      </a:r>
                      <a:endParaRPr lang="es-MX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kern="0" dirty="0">
                          <a:effectLst/>
                        </a:rPr>
                        <a:t>Documento</a:t>
                      </a:r>
                      <a:endParaRPr lang="es-MX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471448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kern="0" dirty="0">
                          <a:effectLst/>
                        </a:rPr>
                        <a:t>Solución reductor</a:t>
                      </a:r>
                      <a:endParaRPr lang="es-MX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 kern="0" dirty="0">
                          <a:effectLst/>
                        </a:rPr>
                        <a:t>PNP-AL-CO-P01</a:t>
                      </a:r>
                      <a:endParaRPr lang="es-MX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471448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kern="0" dirty="0">
                          <a:effectLst/>
                        </a:rPr>
                        <a:t>Solución sales de hierro</a:t>
                      </a:r>
                      <a:endParaRPr lang="es-MX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 kern="0" dirty="0">
                          <a:effectLst/>
                        </a:rPr>
                        <a:t>PNP-AL-CO-P02</a:t>
                      </a:r>
                      <a:endParaRPr lang="es-MX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471448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kern="0" dirty="0">
                          <a:effectLst/>
                        </a:rPr>
                        <a:t>Solución nanopartículas metálicas</a:t>
                      </a:r>
                      <a:endParaRPr lang="es-MX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 kern="0" dirty="0">
                          <a:effectLst/>
                        </a:rPr>
                        <a:t>PNP-AL-CO-P03</a:t>
                      </a:r>
                      <a:endParaRPr lang="es-MX" sz="16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269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57973" y="417428"/>
            <a:ext cx="4848225" cy="1260000"/>
          </a:xfrm>
        </p:spPr>
        <p:txBody>
          <a:bodyPr>
            <a:normAutofit fontScale="90000"/>
          </a:bodyPr>
          <a:lstStyle/>
          <a:p>
            <a:r>
              <a:rPr lang="es-ES" sz="4000" dirty="0" smtClean="0"/>
              <a:t>JUSTIFICACIÓN E IMPORTANCIA</a:t>
            </a:r>
            <a:endParaRPr lang="es-EC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4</a:t>
            </a:fld>
            <a:endParaRPr lang="es-ES" noProof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97" y="417428"/>
            <a:ext cx="5039055" cy="33621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28" y="3463841"/>
            <a:ext cx="5772191" cy="3066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861811066"/>
              </p:ext>
            </p:extLst>
          </p:nvPr>
        </p:nvGraphicFramePr>
        <p:xfrm>
          <a:off x="7319546" y="2128002"/>
          <a:ext cx="3525078" cy="3690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12723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40</a:t>
            </a:fld>
            <a:endParaRPr lang="es-ES" noProof="0"/>
          </a:p>
        </p:txBody>
      </p:sp>
      <p:sp>
        <p:nvSpPr>
          <p:cNvPr id="19" name="Título 2"/>
          <p:cNvSpPr txBox="1">
            <a:spLocks/>
          </p:cNvSpPr>
          <p:nvPr/>
        </p:nvSpPr>
        <p:spPr bwMode="white">
          <a:xfrm>
            <a:off x="2519687" y="473526"/>
            <a:ext cx="5640639" cy="12600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0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err="1" smtClean="0"/>
              <a:t>EJECUCIÓN</a:t>
            </a:r>
            <a:r>
              <a:rPr lang="en-US" dirty="0" smtClean="0"/>
              <a:t> DE </a:t>
            </a:r>
            <a:r>
              <a:rPr lang="en-US" dirty="0" err="1" smtClean="0"/>
              <a:t>PRUEBAS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-1" y="215430"/>
            <a:ext cx="202758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dirty="0"/>
              <a:t>Diseño y construcción</a:t>
            </a:r>
          </a:p>
          <a:p>
            <a:r>
              <a:rPr lang="es-EC" sz="1500" u="sng" dirty="0" smtClean="0">
                <a:solidFill>
                  <a:srgbClr val="FFFF00"/>
                </a:solidFill>
              </a:rPr>
              <a:t>Pruebas de operación</a:t>
            </a:r>
            <a:endParaRPr lang="es-EC" sz="1500" u="sng" dirty="0">
              <a:solidFill>
                <a:srgbClr val="FFFF00"/>
              </a:solidFill>
            </a:endParaRP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Protocolo</a:t>
            </a:r>
            <a:r>
              <a:rPr lang="en-US" sz="1500" dirty="0"/>
              <a:t> de </a:t>
            </a:r>
            <a:r>
              <a:rPr lang="en-US" sz="1500" dirty="0" err="1"/>
              <a:t>pruebas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 err="1">
                <a:solidFill>
                  <a:srgbClr val="FFFF00"/>
                </a:solidFill>
              </a:rPr>
              <a:t>Ejecución</a:t>
            </a:r>
            <a:r>
              <a:rPr lang="en-US" sz="1500" u="sng" dirty="0">
                <a:solidFill>
                  <a:srgbClr val="FFFF00"/>
                </a:solidFill>
              </a:rPr>
              <a:t> de </a:t>
            </a:r>
            <a:r>
              <a:rPr lang="en-US" sz="1500" u="sng" dirty="0" err="1">
                <a:solidFill>
                  <a:srgbClr val="FFFF00"/>
                </a:solidFill>
              </a:rPr>
              <a:t>pruebas</a:t>
            </a:r>
            <a:endParaRPr lang="en-US" sz="15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10662318" y="663819"/>
            <a:ext cx="1651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22 de Junio</a:t>
            </a:r>
            <a:endParaRPr lang="es-MX" dirty="0"/>
          </a:p>
        </p:txBody>
      </p:sp>
      <p:pic>
        <p:nvPicPr>
          <p:cNvPr id="20" name="Imagen 19" descr="C:\Users\CARLOS ANDRES\Documents\Universidad ESPE\TESIS\Fotografías\Pruebas\22-06\DSC_34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671" y="4316960"/>
            <a:ext cx="3420000" cy="226511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21" name="Imagen 20" descr="C:\Users\CARLOS ANDRES\Documents\Universidad ESPE\TESIS\Fotografías\Pruebas\22-06\DSC_339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671" y="1949069"/>
            <a:ext cx="3420000" cy="226511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sp>
        <p:nvSpPr>
          <p:cNvPr id="22" name="CuadroTexto 21"/>
          <p:cNvSpPr txBox="1"/>
          <p:nvPr/>
        </p:nvSpPr>
        <p:spPr>
          <a:xfrm>
            <a:off x="7604523" y="202154"/>
            <a:ext cx="392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PRECOMISIONAMIENTO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453249" y="2220606"/>
            <a:ext cx="4855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Prueba</a:t>
            </a:r>
            <a:r>
              <a:rPr lang="en-US" dirty="0" smtClean="0">
                <a:solidFill>
                  <a:schemeClr val="bg1"/>
                </a:solidFill>
              </a:rPr>
              <a:t> CHECK: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Existencia</a:t>
            </a:r>
            <a:r>
              <a:rPr lang="en-US" dirty="0" smtClean="0">
                <a:solidFill>
                  <a:schemeClr val="bg1"/>
                </a:solidFill>
              </a:rPr>
              <a:t> de components y </a:t>
            </a:r>
            <a:r>
              <a:rPr lang="en-US" dirty="0" err="1" smtClean="0">
                <a:solidFill>
                  <a:schemeClr val="bg1"/>
                </a:solidFill>
              </a:rPr>
              <a:t>conexiones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electricas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6453249" y="4608390"/>
            <a:ext cx="4855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Prueba</a:t>
            </a:r>
            <a:r>
              <a:rPr lang="en-US" dirty="0" smtClean="0">
                <a:solidFill>
                  <a:schemeClr val="bg1"/>
                </a:solidFill>
              </a:rPr>
              <a:t> CHECK: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Etiquetado</a:t>
            </a:r>
            <a:r>
              <a:rPr lang="en-US" dirty="0" smtClean="0">
                <a:solidFill>
                  <a:schemeClr val="bg1"/>
                </a:solidFill>
              </a:rPr>
              <a:t> y </a:t>
            </a:r>
            <a:r>
              <a:rPr lang="en-US" dirty="0" err="1" smtClean="0">
                <a:solidFill>
                  <a:schemeClr val="bg1"/>
                </a:solidFill>
              </a:rPr>
              <a:t>ubicación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válvulas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3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41</a:t>
            </a:fld>
            <a:endParaRPr lang="es-ES" noProof="0"/>
          </a:p>
        </p:txBody>
      </p:sp>
      <p:sp>
        <p:nvSpPr>
          <p:cNvPr id="19" name="Título 2"/>
          <p:cNvSpPr txBox="1">
            <a:spLocks/>
          </p:cNvSpPr>
          <p:nvPr/>
        </p:nvSpPr>
        <p:spPr bwMode="white">
          <a:xfrm>
            <a:off x="2519687" y="473526"/>
            <a:ext cx="5640639" cy="12600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0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err="1" smtClean="0"/>
              <a:t>EJECUCIÓN</a:t>
            </a:r>
            <a:r>
              <a:rPr lang="en-US" dirty="0" smtClean="0"/>
              <a:t> DE </a:t>
            </a:r>
            <a:r>
              <a:rPr lang="en-US" dirty="0" err="1" smtClean="0"/>
              <a:t>PRUEBAS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-1" y="215430"/>
            <a:ext cx="202758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dirty="0"/>
              <a:t>Diseño y construcción</a:t>
            </a:r>
          </a:p>
          <a:p>
            <a:r>
              <a:rPr lang="es-EC" sz="1500" u="sng" dirty="0" smtClean="0">
                <a:solidFill>
                  <a:srgbClr val="FFFF00"/>
                </a:solidFill>
              </a:rPr>
              <a:t>Pruebas de operación</a:t>
            </a:r>
            <a:endParaRPr lang="es-EC" sz="1500" u="sng" dirty="0">
              <a:solidFill>
                <a:srgbClr val="FFFF00"/>
              </a:solidFill>
            </a:endParaRP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Protocolo</a:t>
            </a:r>
            <a:r>
              <a:rPr lang="en-US" sz="1500" dirty="0"/>
              <a:t> de </a:t>
            </a:r>
            <a:r>
              <a:rPr lang="en-US" sz="1500" dirty="0" err="1"/>
              <a:t>pruebas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 err="1">
                <a:solidFill>
                  <a:srgbClr val="FFFF00"/>
                </a:solidFill>
              </a:rPr>
              <a:t>Ejecución</a:t>
            </a:r>
            <a:r>
              <a:rPr lang="en-US" sz="1500" u="sng" dirty="0">
                <a:solidFill>
                  <a:srgbClr val="FFFF00"/>
                </a:solidFill>
              </a:rPr>
              <a:t> de </a:t>
            </a:r>
            <a:r>
              <a:rPr lang="en-US" sz="1500" u="sng" dirty="0" err="1">
                <a:solidFill>
                  <a:srgbClr val="FFFF00"/>
                </a:solidFill>
              </a:rPr>
              <a:t>pruebas</a:t>
            </a:r>
            <a:endParaRPr lang="en-US" sz="15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10540669" y="1502094"/>
            <a:ext cx="1651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22 de Junio</a:t>
            </a:r>
            <a:endParaRPr lang="es-MX" dirty="0"/>
          </a:p>
        </p:txBody>
      </p:sp>
      <p:grpSp>
        <p:nvGrpSpPr>
          <p:cNvPr id="9" name="Grupo 8"/>
          <p:cNvGrpSpPr>
            <a:grpSpLocks noChangeAspect="1"/>
          </p:cNvGrpSpPr>
          <p:nvPr/>
        </p:nvGrpSpPr>
        <p:grpSpPr>
          <a:xfrm>
            <a:off x="7559183" y="1957092"/>
            <a:ext cx="3420000" cy="2265117"/>
            <a:chOff x="0" y="0"/>
            <a:chExt cx="1799590" cy="1191895"/>
          </a:xfrm>
        </p:grpSpPr>
        <p:pic>
          <p:nvPicPr>
            <p:cNvPr id="10" name="Imagen 9" descr="C:\Users\CARLOS ANDRES\Documents\Universidad ESPE\TESIS\Fotografías\Construcción\28-05\DSC_3331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99590" cy="119189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grpSp>
          <p:nvGrpSpPr>
            <p:cNvPr id="11" name="Grupo 10"/>
            <p:cNvGrpSpPr/>
            <p:nvPr/>
          </p:nvGrpSpPr>
          <p:grpSpPr>
            <a:xfrm>
              <a:off x="475013" y="682831"/>
              <a:ext cx="1321746" cy="508287"/>
              <a:chOff x="0" y="0"/>
              <a:chExt cx="1321746" cy="508287"/>
            </a:xfrm>
          </p:grpSpPr>
          <p:sp>
            <p:nvSpPr>
              <p:cNvPr id="13" name="Elipse 12"/>
              <p:cNvSpPr/>
              <p:nvPr/>
            </p:nvSpPr>
            <p:spPr>
              <a:xfrm>
                <a:off x="219693" y="0"/>
                <a:ext cx="163902" cy="16390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MX"/>
              </a:p>
            </p:txBody>
          </p:sp>
          <p:sp>
            <p:nvSpPr>
              <p:cNvPr id="14" name="Elipse 13"/>
              <p:cNvSpPr/>
              <p:nvPr/>
            </p:nvSpPr>
            <p:spPr>
              <a:xfrm>
                <a:off x="0" y="261258"/>
                <a:ext cx="163902" cy="16390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MX"/>
              </a:p>
            </p:txBody>
          </p:sp>
          <p:sp>
            <p:nvSpPr>
              <p:cNvPr id="15" name="Elipse 14"/>
              <p:cNvSpPr/>
              <p:nvPr/>
            </p:nvSpPr>
            <p:spPr>
              <a:xfrm>
                <a:off x="659080" y="338447"/>
                <a:ext cx="163902" cy="16390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MX"/>
              </a:p>
            </p:txBody>
          </p:sp>
          <p:sp>
            <p:nvSpPr>
              <p:cNvPr id="16" name="Elipse 15"/>
              <p:cNvSpPr/>
              <p:nvPr/>
            </p:nvSpPr>
            <p:spPr>
              <a:xfrm>
                <a:off x="1157844" y="243445"/>
                <a:ext cx="163902" cy="16390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MX"/>
              </a:p>
            </p:txBody>
          </p:sp>
          <p:sp>
            <p:nvSpPr>
              <p:cNvPr id="17" name="Elipse 16"/>
              <p:cNvSpPr/>
              <p:nvPr/>
            </p:nvSpPr>
            <p:spPr>
              <a:xfrm>
                <a:off x="350322" y="344385"/>
                <a:ext cx="163902" cy="16390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MX"/>
              </a:p>
            </p:txBody>
          </p:sp>
        </p:grpSp>
      </p:grpSp>
      <p:pic>
        <p:nvPicPr>
          <p:cNvPr id="18" name="Imagen 17" descr="C:\Users\CARLOS ANDRES\Documents\Universidad ESPE\TESIS\Fotografías\Pruebas\22-06\DSC_340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183" y="4326045"/>
            <a:ext cx="3420000" cy="226511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sp>
        <p:nvSpPr>
          <p:cNvPr id="22" name="CuadroTexto 21"/>
          <p:cNvSpPr txBox="1"/>
          <p:nvPr/>
        </p:nvSpPr>
        <p:spPr>
          <a:xfrm>
            <a:off x="7604523" y="202154"/>
            <a:ext cx="392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PRECOMISIONAMIENTO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3015872" y="2204368"/>
            <a:ext cx="4855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Prueba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ESTÁTICA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Verificación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acabados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superficiales</a:t>
            </a:r>
            <a:r>
              <a:rPr lang="en-US" dirty="0" smtClean="0">
                <a:solidFill>
                  <a:schemeClr val="bg1"/>
                </a:solidFill>
              </a:rPr>
              <a:t> en </a:t>
            </a:r>
            <a:r>
              <a:rPr lang="en-US" dirty="0" err="1" smtClean="0">
                <a:solidFill>
                  <a:schemeClr val="bg1"/>
                </a:solidFill>
              </a:rPr>
              <a:t>reactores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y </a:t>
            </a:r>
            <a:r>
              <a:rPr lang="en-US" dirty="0" err="1" smtClean="0">
                <a:solidFill>
                  <a:schemeClr val="bg1"/>
                </a:solidFill>
              </a:rPr>
              <a:t>posicionamiento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bridas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3015872" y="4592152"/>
            <a:ext cx="48558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Prueba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de </a:t>
            </a:r>
            <a:r>
              <a:rPr lang="en-US" dirty="0" err="1" smtClean="0">
                <a:solidFill>
                  <a:schemeClr val="bg1"/>
                </a:solidFill>
              </a:rPr>
              <a:t>ACEPTACIÓN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FABRICA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Recopilación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documentos</a:t>
            </a:r>
            <a:r>
              <a:rPr lang="en-US" dirty="0" smtClean="0">
                <a:solidFill>
                  <a:schemeClr val="bg1"/>
                </a:solidFill>
              </a:rPr>
              <a:t> referents a </a:t>
            </a:r>
            <a:r>
              <a:rPr lang="en-US" dirty="0" err="1" smtClean="0">
                <a:solidFill>
                  <a:schemeClr val="bg1"/>
                </a:solidFill>
              </a:rPr>
              <a:t>equipos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comerciales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adquiridos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ElectroBombas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Hidraulicas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Pedrollo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52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42</a:t>
            </a:fld>
            <a:endParaRPr lang="es-ES" noProof="0"/>
          </a:p>
        </p:txBody>
      </p:sp>
      <p:sp>
        <p:nvSpPr>
          <p:cNvPr id="19" name="Título 2"/>
          <p:cNvSpPr txBox="1">
            <a:spLocks/>
          </p:cNvSpPr>
          <p:nvPr/>
        </p:nvSpPr>
        <p:spPr bwMode="white">
          <a:xfrm>
            <a:off x="2519687" y="473526"/>
            <a:ext cx="5640639" cy="12600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0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err="1" smtClean="0"/>
              <a:t>EJECUCIÓN</a:t>
            </a:r>
            <a:r>
              <a:rPr lang="en-US" dirty="0" smtClean="0"/>
              <a:t> DE </a:t>
            </a:r>
            <a:r>
              <a:rPr lang="en-US" dirty="0" err="1" smtClean="0"/>
              <a:t>PRUEBAS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-1" y="215430"/>
            <a:ext cx="202758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dirty="0"/>
              <a:t>Diseño y construcción</a:t>
            </a:r>
          </a:p>
          <a:p>
            <a:r>
              <a:rPr lang="es-EC" sz="1500" u="sng" dirty="0" smtClean="0">
                <a:solidFill>
                  <a:srgbClr val="FFFF00"/>
                </a:solidFill>
              </a:rPr>
              <a:t>Pruebas de operación</a:t>
            </a:r>
            <a:endParaRPr lang="es-EC" sz="1500" u="sng" dirty="0">
              <a:solidFill>
                <a:srgbClr val="FFFF00"/>
              </a:solidFill>
            </a:endParaRP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Protocolo</a:t>
            </a:r>
            <a:r>
              <a:rPr lang="en-US" sz="1500" dirty="0"/>
              <a:t> de </a:t>
            </a:r>
            <a:r>
              <a:rPr lang="en-US" sz="1500" dirty="0" err="1"/>
              <a:t>pruebas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 err="1">
                <a:solidFill>
                  <a:srgbClr val="FFFF00"/>
                </a:solidFill>
              </a:rPr>
              <a:t>Ejecución</a:t>
            </a:r>
            <a:r>
              <a:rPr lang="en-US" sz="1500" u="sng" dirty="0">
                <a:solidFill>
                  <a:srgbClr val="FFFF00"/>
                </a:solidFill>
              </a:rPr>
              <a:t> de </a:t>
            </a:r>
            <a:r>
              <a:rPr lang="en-US" sz="1500" u="sng" dirty="0" err="1">
                <a:solidFill>
                  <a:srgbClr val="FFFF00"/>
                </a:solidFill>
              </a:rPr>
              <a:t>pruebas</a:t>
            </a:r>
            <a:endParaRPr lang="en-US" sz="15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10662318" y="663819"/>
            <a:ext cx="1651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22 de Junio</a:t>
            </a:r>
            <a:endParaRPr lang="es-MX" dirty="0"/>
          </a:p>
        </p:txBody>
      </p:sp>
      <p:sp>
        <p:nvSpPr>
          <p:cNvPr id="22" name="CuadroTexto 21"/>
          <p:cNvSpPr txBox="1"/>
          <p:nvPr/>
        </p:nvSpPr>
        <p:spPr>
          <a:xfrm>
            <a:off x="7604523" y="202154"/>
            <a:ext cx="392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COMISIONAMIENTO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453249" y="2220606"/>
            <a:ext cx="4855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Verificación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llenado</a:t>
            </a:r>
            <a:r>
              <a:rPr lang="en-US" dirty="0" smtClean="0">
                <a:solidFill>
                  <a:schemeClr val="bg1"/>
                </a:solidFill>
              </a:rPr>
              <a:t> y </a:t>
            </a:r>
            <a:r>
              <a:rPr lang="en-US" dirty="0" err="1" smtClean="0">
                <a:solidFill>
                  <a:schemeClr val="bg1"/>
                </a:solidFill>
              </a:rPr>
              <a:t>fugas</a:t>
            </a:r>
            <a:r>
              <a:rPr lang="en-US" dirty="0" smtClean="0">
                <a:solidFill>
                  <a:schemeClr val="bg1"/>
                </a:solidFill>
              </a:rPr>
              <a:t>, del reactor principal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6453249" y="4608390"/>
            <a:ext cx="4855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Revisión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velocidad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rotación</a:t>
            </a:r>
            <a:r>
              <a:rPr lang="en-US" dirty="0" smtClean="0">
                <a:solidFill>
                  <a:schemeClr val="bg1"/>
                </a:solidFill>
              </a:rPr>
              <a:t> en  </a:t>
            </a:r>
            <a:r>
              <a:rPr lang="en-US" dirty="0" err="1" smtClean="0">
                <a:solidFill>
                  <a:schemeClr val="bg1"/>
                </a:solidFill>
              </a:rPr>
              <a:t>agitadores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671" y="1929556"/>
            <a:ext cx="3420000" cy="219633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" name="Imagen 16" descr="C:\Users\CARLOS ANDRES\Documents\Universidad ESPE\TESIS\Fotografías\Pruebas\05-08\DSC_3779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671" y="4316960"/>
            <a:ext cx="3420000" cy="22675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628649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43</a:t>
            </a:fld>
            <a:endParaRPr lang="es-ES" noProof="0"/>
          </a:p>
        </p:txBody>
      </p:sp>
      <p:sp>
        <p:nvSpPr>
          <p:cNvPr id="19" name="Título 2"/>
          <p:cNvSpPr txBox="1">
            <a:spLocks/>
          </p:cNvSpPr>
          <p:nvPr/>
        </p:nvSpPr>
        <p:spPr bwMode="white">
          <a:xfrm>
            <a:off x="2519687" y="473526"/>
            <a:ext cx="5640639" cy="12600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0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err="1" smtClean="0"/>
              <a:t>EJECUCIÓN</a:t>
            </a:r>
            <a:r>
              <a:rPr lang="en-US" dirty="0" smtClean="0"/>
              <a:t> DE </a:t>
            </a:r>
            <a:r>
              <a:rPr lang="en-US" dirty="0" err="1" smtClean="0"/>
              <a:t>PRUEBAS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-1" y="215430"/>
            <a:ext cx="202758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dirty="0"/>
              <a:t>Diseño y construcción</a:t>
            </a:r>
          </a:p>
          <a:p>
            <a:r>
              <a:rPr lang="es-EC" sz="1500" u="sng" dirty="0" smtClean="0">
                <a:solidFill>
                  <a:srgbClr val="FFFF00"/>
                </a:solidFill>
              </a:rPr>
              <a:t>Pruebas de operación</a:t>
            </a:r>
            <a:endParaRPr lang="es-EC" sz="1500" u="sng" dirty="0">
              <a:solidFill>
                <a:srgbClr val="FFFF00"/>
              </a:solidFill>
            </a:endParaRP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Protocolo</a:t>
            </a:r>
            <a:r>
              <a:rPr lang="en-US" sz="1500" dirty="0"/>
              <a:t> de </a:t>
            </a:r>
            <a:r>
              <a:rPr lang="en-US" sz="1500" dirty="0" err="1"/>
              <a:t>pruebas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 err="1">
                <a:solidFill>
                  <a:srgbClr val="FFFF00"/>
                </a:solidFill>
              </a:rPr>
              <a:t>Ejecución</a:t>
            </a:r>
            <a:r>
              <a:rPr lang="en-US" sz="1500" u="sng" dirty="0">
                <a:solidFill>
                  <a:srgbClr val="FFFF00"/>
                </a:solidFill>
              </a:rPr>
              <a:t> de </a:t>
            </a:r>
            <a:r>
              <a:rPr lang="en-US" sz="1500" u="sng" dirty="0" err="1">
                <a:solidFill>
                  <a:srgbClr val="FFFF00"/>
                </a:solidFill>
              </a:rPr>
              <a:t>pruebas</a:t>
            </a:r>
            <a:endParaRPr lang="en-US" sz="15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10540669" y="1502094"/>
            <a:ext cx="1651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22 de Junio</a:t>
            </a:r>
            <a:endParaRPr lang="es-MX" dirty="0"/>
          </a:p>
        </p:txBody>
      </p:sp>
      <p:sp>
        <p:nvSpPr>
          <p:cNvPr id="22" name="CuadroTexto 21"/>
          <p:cNvSpPr txBox="1"/>
          <p:nvPr/>
        </p:nvSpPr>
        <p:spPr>
          <a:xfrm>
            <a:off x="7604523" y="202154"/>
            <a:ext cx="392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COMISIONAMIENTO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3015872" y="2204368"/>
            <a:ext cx="4063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Comprobación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lectura</a:t>
            </a:r>
            <a:r>
              <a:rPr lang="en-US" dirty="0" smtClean="0">
                <a:solidFill>
                  <a:schemeClr val="bg1"/>
                </a:solidFill>
              </a:rPr>
              <a:t> en sensors </a:t>
            </a:r>
            <a:r>
              <a:rPr lang="en-US" dirty="0" err="1" smtClean="0">
                <a:solidFill>
                  <a:schemeClr val="bg1"/>
                </a:solidFill>
              </a:rPr>
              <a:t>electroquímicos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3015872" y="4592152"/>
            <a:ext cx="4160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Carga</a:t>
            </a:r>
            <a:r>
              <a:rPr lang="en-US" dirty="0" smtClean="0">
                <a:solidFill>
                  <a:schemeClr val="bg1"/>
                </a:solidFill>
              </a:rPr>
              <a:t> de la </a:t>
            </a:r>
            <a:r>
              <a:rPr lang="en-US" dirty="0" err="1" smtClean="0">
                <a:solidFill>
                  <a:schemeClr val="bg1"/>
                </a:solidFill>
              </a:rPr>
              <a:t>planta</a:t>
            </a:r>
            <a:r>
              <a:rPr lang="en-US" dirty="0" smtClean="0">
                <a:solidFill>
                  <a:schemeClr val="bg1"/>
                </a:solidFill>
              </a:rPr>
              <a:t> en </a:t>
            </a:r>
            <a:r>
              <a:rPr lang="en-US" dirty="0" err="1" smtClean="0">
                <a:solidFill>
                  <a:schemeClr val="bg1"/>
                </a:solidFill>
              </a:rPr>
              <a:t>vehículo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usado</a:t>
            </a:r>
            <a:r>
              <a:rPr lang="en-US" dirty="0" smtClean="0">
                <a:solidFill>
                  <a:schemeClr val="bg1"/>
                </a:solidFill>
              </a:rPr>
              <a:t> para </a:t>
            </a:r>
            <a:r>
              <a:rPr lang="en-US" dirty="0" err="1" smtClean="0">
                <a:solidFill>
                  <a:schemeClr val="bg1"/>
                </a:solidFill>
              </a:rPr>
              <a:t>su</a:t>
            </a:r>
            <a:r>
              <a:rPr lang="en-US" dirty="0" smtClean="0">
                <a:solidFill>
                  <a:schemeClr val="bg1"/>
                </a:solidFill>
              </a:rPr>
              <a:t> future </a:t>
            </a:r>
            <a:r>
              <a:rPr lang="en-US" dirty="0" err="1" smtClean="0">
                <a:solidFill>
                  <a:schemeClr val="bg1"/>
                </a:solidFill>
              </a:rPr>
              <a:t>transporte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21" name="Imagen 20" descr="C:\Users\CARLOS ANDRES\Documents\Universidad ESPE\TESIS\Fotografías\Pruebas\22-06\DSC_341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803" y="1962866"/>
            <a:ext cx="3420000" cy="226511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26" name="Imagen 25" descr="C:\Users\CARLOS ANDRES\Documents\Universidad ESPE\TESIS\Fotografías\Pruebas\22-06\DSC_343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803" y="4314902"/>
            <a:ext cx="3420000" cy="226511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990792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44</a:t>
            </a:fld>
            <a:endParaRPr lang="es-ES" noProof="0"/>
          </a:p>
        </p:txBody>
      </p:sp>
      <p:sp>
        <p:nvSpPr>
          <p:cNvPr id="19" name="Título 2"/>
          <p:cNvSpPr txBox="1">
            <a:spLocks/>
          </p:cNvSpPr>
          <p:nvPr/>
        </p:nvSpPr>
        <p:spPr bwMode="white">
          <a:xfrm>
            <a:off x="2519687" y="473526"/>
            <a:ext cx="5640639" cy="12600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0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err="1" smtClean="0"/>
              <a:t>EJECUCIÓN</a:t>
            </a:r>
            <a:r>
              <a:rPr lang="en-US" dirty="0" smtClean="0"/>
              <a:t> DE </a:t>
            </a:r>
            <a:r>
              <a:rPr lang="en-US" dirty="0" err="1" smtClean="0"/>
              <a:t>PRUEBAS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-1" y="215430"/>
            <a:ext cx="202758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dirty="0"/>
              <a:t>Diseño y construcción</a:t>
            </a:r>
          </a:p>
          <a:p>
            <a:r>
              <a:rPr lang="es-EC" sz="1500" u="sng" dirty="0" smtClean="0">
                <a:solidFill>
                  <a:srgbClr val="FFFF00"/>
                </a:solidFill>
              </a:rPr>
              <a:t>Pruebas de operación</a:t>
            </a:r>
            <a:endParaRPr lang="es-EC" sz="1500" u="sng" dirty="0">
              <a:solidFill>
                <a:srgbClr val="FFFF00"/>
              </a:solidFill>
            </a:endParaRP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Protocolo</a:t>
            </a:r>
            <a:r>
              <a:rPr lang="en-US" sz="1500" dirty="0"/>
              <a:t> de </a:t>
            </a:r>
            <a:r>
              <a:rPr lang="en-US" sz="1500" dirty="0" err="1"/>
              <a:t>pruebas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 err="1">
                <a:solidFill>
                  <a:srgbClr val="FFFF00"/>
                </a:solidFill>
              </a:rPr>
              <a:t>Ejecución</a:t>
            </a:r>
            <a:r>
              <a:rPr lang="en-US" sz="1500" u="sng" dirty="0">
                <a:solidFill>
                  <a:srgbClr val="FFFF00"/>
                </a:solidFill>
              </a:rPr>
              <a:t> de </a:t>
            </a:r>
            <a:r>
              <a:rPr lang="en-US" sz="1500" u="sng" dirty="0" err="1">
                <a:solidFill>
                  <a:srgbClr val="FFFF00"/>
                </a:solidFill>
              </a:rPr>
              <a:t>pruebas</a:t>
            </a:r>
            <a:endParaRPr lang="en-US" sz="15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10662318" y="663819"/>
            <a:ext cx="1651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22 de Junio</a:t>
            </a:r>
            <a:endParaRPr lang="es-MX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145" y="1733526"/>
            <a:ext cx="8280000" cy="468190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942" y="1791905"/>
            <a:ext cx="8280000" cy="471871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1348" y="1833459"/>
            <a:ext cx="8280000" cy="46403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3754" y="1764050"/>
            <a:ext cx="8280000" cy="47744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8942" y="1761381"/>
            <a:ext cx="8280000" cy="472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94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45</a:t>
            </a:fld>
            <a:endParaRPr lang="es-ES" noProof="0"/>
          </a:p>
        </p:txBody>
      </p:sp>
      <p:sp>
        <p:nvSpPr>
          <p:cNvPr id="19" name="Título 2"/>
          <p:cNvSpPr txBox="1">
            <a:spLocks/>
          </p:cNvSpPr>
          <p:nvPr/>
        </p:nvSpPr>
        <p:spPr bwMode="white">
          <a:xfrm>
            <a:off x="2519687" y="473526"/>
            <a:ext cx="5640639" cy="12600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0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err="1" smtClean="0"/>
              <a:t>EJECUCIÓN</a:t>
            </a:r>
            <a:r>
              <a:rPr lang="en-US" dirty="0" smtClean="0"/>
              <a:t> DE </a:t>
            </a:r>
            <a:r>
              <a:rPr lang="en-US" dirty="0" err="1" smtClean="0"/>
              <a:t>PRUEBAS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-1" y="215430"/>
            <a:ext cx="202758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dirty="0"/>
              <a:t>Diseño y construcción</a:t>
            </a:r>
          </a:p>
          <a:p>
            <a:r>
              <a:rPr lang="es-EC" sz="1500" u="sng" dirty="0" smtClean="0">
                <a:solidFill>
                  <a:srgbClr val="FFFF00"/>
                </a:solidFill>
              </a:rPr>
              <a:t>Pruebas de operación</a:t>
            </a:r>
            <a:endParaRPr lang="es-EC" sz="1500" u="sng" dirty="0">
              <a:solidFill>
                <a:srgbClr val="FFFF00"/>
              </a:solidFill>
            </a:endParaRP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Protocolo</a:t>
            </a:r>
            <a:r>
              <a:rPr lang="en-US" sz="1500" dirty="0"/>
              <a:t> de </a:t>
            </a:r>
            <a:r>
              <a:rPr lang="en-US" sz="1500" dirty="0" err="1"/>
              <a:t>pruebas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 err="1">
                <a:solidFill>
                  <a:srgbClr val="FFFF00"/>
                </a:solidFill>
              </a:rPr>
              <a:t>Ejecución</a:t>
            </a:r>
            <a:r>
              <a:rPr lang="en-US" sz="1500" u="sng" dirty="0">
                <a:solidFill>
                  <a:srgbClr val="FFFF00"/>
                </a:solidFill>
              </a:rPr>
              <a:t> de </a:t>
            </a:r>
            <a:r>
              <a:rPr lang="en-US" sz="1500" u="sng" dirty="0" err="1">
                <a:solidFill>
                  <a:srgbClr val="FFFF00"/>
                </a:solidFill>
              </a:rPr>
              <a:t>pruebas</a:t>
            </a:r>
            <a:endParaRPr lang="en-US" sz="15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10662318" y="663819"/>
            <a:ext cx="1651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22 de Junio</a:t>
            </a:r>
            <a:endParaRPr lang="es-MX" dirty="0"/>
          </a:p>
        </p:txBody>
      </p:sp>
      <p:sp>
        <p:nvSpPr>
          <p:cNvPr id="22" name="CuadroTexto 21"/>
          <p:cNvSpPr txBox="1"/>
          <p:nvPr/>
        </p:nvSpPr>
        <p:spPr>
          <a:xfrm>
            <a:off x="7604523" y="202154"/>
            <a:ext cx="392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PUESTA EN MARCHA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453249" y="2220606"/>
            <a:ext cx="4855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Verificación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llenado</a:t>
            </a:r>
            <a:r>
              <a:rPr lang="en-US" dirty="0" smtClean="0">
                <a:solidFill>
                  <a:schemeClr val="bg1"/>
                </a:solidFill>
              </a:rPr>
              <a:t> y </a:t>
            </a:r>
            <a:r>
              <a:rPr lang="en-US" dirty="0" err="1" smtClean="0">
                <a:solidFill>
                  <a:schemeClr val="bg1"/>
                </a:solidFill>
              </a:rPr>
              <a:t>fugas</a:t>
            </a:r>
            <a:r>
              <a:rPr lang="en-US" dirty="0" smtClean="0">
                <a:solidFill>
                  <a:schemeClr val="bg1"/>
                </a:solidFill>
              </a:rPr>
              <a:t>, del reactor principal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6453249" y="4608390"/>
            <a:ext cx="4855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Revisión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velocidad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rotación</a:t>
            </a:r>
            <a:r>
              <a:rPr lang="en-US" dirty="0" smtClean="0">
                <a:solidFill>
                  <a:schemeClr val="bg1"/>
                </a:solidFill>
              </a:rPr>
              <a:t> en  </a:t>
            </a:r>
            <a:r>
              <a:rPr lang="en-US" dirty="0" err="1" smtClean="0">
                <a:solidFill>
                  <a:schemeClr val="bg1"/>
                </a:solidFill>
              </a:rPr>
              <a:t>agitadores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3" name="Imagen 12" descr="C:\Users\CARLOS ANDRES\Documents\Universidad ESPE\TESIS\Fotografías\Pruebas\05-08\DSC_377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671" y="1924600"/>
            <a:ext cx="3420000" cy="22675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16" name="Imagen 15" descr="C:\Users\CARLOS ANDRES\Documents\Universidad ESPE\TESIS\Fotografías\Pruebas\05-08\DSC_378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671" y="4316960"/>
            <a:ext cx="3420000" cy="22675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85492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46</a:t>
            </a:fld>
            <a:endParaRPr lang="es-ES" noProof="0"/>
          </a:p>
        </p:txBody>
      </p:sp>
      <p:sp>
        <p:nvSpPr>
          <p:cNvPr id="19" name="Título 2"/>
          <p:cNvSpPr txBox="1">
            <a:spLocks/>
          </p:cNvSpPr>
          <p:nvPr/>
        </p:nvSpPr>
        <p:spPr bwMode="white">
          <a:xfrm>
            <a:off x="2519687" y="473526"/>
            <a:ext cx="5640639" cy="12600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0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err="1" smtClean="0"/>
              <a:t>EJECUCIÓN</a:t>
            </a:r>
            <a:r>
              <a:rPr lang="en-US" dirty="0" smtClean="0"/>
              <a:t> DE </a:t>
            </a:r>
            <a:r>
              <a:rPr lang="en-US" dirty="0" err="1" smtClean="0"/>
              <a:t>PRUEBAS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-1" y="215430"/>
            <a:ext cx="202758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dirty="0"/>
              <a:t>Diseño y construcción</a:t>
            </a:r>
          </a:p>
          <a:p>
            <a:r>
              <a:rPr lang="es-EC" sz="1500" u="sng" dirty="0" smtClean="0">
                <a:solidFill>
                  <a:srgbClr val="FFFF00"/>
                </a:solidFill>
              </a:rPr>
              <a:t>Pruebas de operación</a:t>
            </a:r>
            <a:endParaRPr lang="es-EC" sz="1500" u="sng" dirty="0">
              <a:solidFill>
                <a:srgbClr val="FFFF00"/>
              </a:solidFill>
            </a:endParaRP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Protocolo</a:t>
            </a:r>
            <a:r>
              <a:rPr lang="en-US" sz="1500" dirty="0"/>
              <a:t> de </a:t>
            </a:r>
            <a:r>
              <a:rPr lang="en-US" sz="1500" dirty="0" err="1"/>
              <a:t>pruebas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 err="1">
                <a:solidFill>
                  <a:srgbClr val="FFFF00"/>
                </a:solidFill>
              </a:rPr>
              <a:t>Ejecución</a:t>
            </a:r>
            <a:r>
              <a:rPr lang="en-US" sz="1500" u="sng" dirty="0">
                <a:solidFill>
                  <a:srgbClr val="FFFF00"/>
                </a:solidFill>
              </a:rPr>
              <a:t> de </a:t>
            </a:r>
            <a:r>
              <a:rPr lang="en-US" sz="1500" u="sng" dirty="0" err="1">
                <a:solidFill>
                  <a:srgbClr val="FFFF00"/>
                </a:solidFill>
              </a:rPr>
              <a:t>pruebas</a:t>
            </a:r>
            <a:endParaRPr lang="en-US" sz="15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10540669" y="1502094"/>
            <a:ext cx="1651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22 de Junio</a:t>
            </a:r>
            <a:endParaRPr lang="es-MX" dirty="0"/>
          </a:p>
        </p:txBody>
      </p:sp>
      <p:sp>
        <p:nvSpPr>
          <p:cNvPr id="22" name="CuadroTexto 21"/>
          <p:cNvSpPr txBox="1"/>
          <p:nvPr/>
        </p:nvSpPr>
        <p:spPr>
          <a:xfrm>
            <a:off x="7604523" y="202154"/>
            <a:ext cx="392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PUESTA</a:t>
            </a:r>
            <a:r>
              <a:rPr lang="en-US" sz="2400" dirty="0" smtClean="0">
                <a:solidFill>
                  <a:schemeClr val="bg1"/>
                </a:solidFill>
              </a:rPr>
              <a:t> EN </a:t>
            </a:r>
            <a:r>
              <a:rPr lang="en-US" sz="2400" dirty="0" err="1" smtClean="0">
                <a:solidFill>
                  <a:schemeClr val="bg1"/>
                </a:solidFill>
              </a:rPr>
              <a:t>MARCHA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3015872" y="2204368"/>
            <a:ext cx="4063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Comprobación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lectura</a:t>
            </a:r>
            <a:r>
              <a:rPr lang="en-US" dirty="0" smtClean="0">
                <a:solidFill>
                  <a:schemeClr val="bg1"/>
                </a:solidFill>
              </a:rPr>
              <a:t> en sensors </a:t>
            </a:r>
            <a:r>
              <a:rPr lang="en-US" dirty="0" err="1" smtClean="0">
                <a:solidFill>
                  <a:schemeClr val="bg1"/>
                </a:solidFill>
              </a:rPr>
              <a:t>electroquímicos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3015872" y="4592152"/>
            <a:ext cx="4160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Carga</a:t>
            </a:r>
            <a:r>
              <a:rPr lang="en-US" dirty="0" smtClean="0">
                <a:solidFill>
                  <a:schemeClr val="bg1"/>
                </a:solidFill>
              </a:rPr>
              <a:t> de la </a:t>
            </a:r>
            <a:r>
              <a:rPr lang="en-US" dirty="0" err="1" smtClean="0">
                <a:solidFill>
                  <a:schemeClr val="bg1"/>
                </a:solidFill>
              </a:rPr>
              <a:t>planta</a:t>
            </a:r>
            <a:r>
              <a:rPr lang="en-US" dirty="0" smtClean="0">
                <a:solidFill>
                  <a:schemeClr val="bg1"/>
                </a:solidFill>
              </a:rPr>
              <a:t> en </a:t>
            </a:r>
            <a:r>
              <a:rPr lang="en-US" dirty="0" err="1" smtClean="0">
                <a:solidFill>
                  <a:schemeClr val="bg1"/>
                </a:solidFill>
              </a:rPr>
              <a:t>vehículo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usado</a:t>
            </a:r>
            <a:r>
              <a:rPr lang="en-US" dirty="0" smtClean="0">
                <a:solidFill>
                  <a:schemeClr val="bg1"/>
                </a:solidFill>
              </a:rPr>
              <a:t> para </a:t>
            </a:r>
            <a:r>
              <a:rPr lang="en-US" dirty="0" err="1" smtClean="0">
                <a:solidFill>
                  <a:schemeClr val="bg1"/>
                </a:solidFill>
              </a:rPr>
              <a:t>su</a:t>
            </a:r>
            <a:r>
              <a:rPr lang="en-US" dirty="0" smtClean="0">
                <a:solidFill>
                  <a:schemeClr val="bg1"/>
                </a:solidFill>
              </a:rPr>
              <a:t> future </a:t>
            </a:r>
            <a:r>
              <a:rPr lang="en-US" dirty="0" err="1" smtClean="0">
                <a:solidFill>
                  <a:schemeClr val="bg1"/>
                </a:solidFill>
              </a:rPr>
              <a:t>transporte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16" name="Imagen 15" descr="C:\Users\CARLOS ANDRES\Documents\Universidad ESPE\TESIS\Fotografías\Pruebas\24-07\DSC_3612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803" y="1958346"/>
            <a:ext cx="3420000" cy="22675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25" name="Imagen 24" descr="C:\Users\CARLOS ANDRES\Documents\Universidad ESPE\TESIS\Fotografías\Pruebas\24-07\DSC_3670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803" y="4313695"/>
            <a:ext cx="3420000" cy="22675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975516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47</a:t>
            </a:fld>
            <a:endParaRPr lang="es-ES" noProof="0"/>
          </a:p>
        </p:txBody>
      </p:sp>
      <p:sp>
        <p:nvSpPr>
          <p:cNvPr id="19" name="Título 2"/>
          <p:cNvSpPr txBox="1">
            <a:spLocks/>
          </p:cNvSpPr>
          <p:nvPr/>
        </p:nvSpPr>
        <p:spPr bwMode="white">
          <a:xfrm>
            <a:off x="2519687" y="473526"/>
            <a:ext cx="5640639" cy="12600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0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err="1" smtClean="0"/>
              <a:t>EJECUCIÓN</a:t>
            </a:r>
            <a:r>
              <a:rPr lang="en-US" dirty="0" smtClean="0"/>
              <a:t> DE </a:t>
            </a:r>
            <a:r>
              <a:rPr lang="en-US" dirty="0" err="1" smtClean="0"/>
              <a:t>PRUEBAS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-1" y="215430"/>
            <a:ext cx="202758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dirty="0" smtClean="0"/>
              <a:t>Parámetros de diseño</a:t>
            </a:r>
          </a:p>
          <a:p>
            <a:r>
              <a:rPr lang="es-EC" sz="1500" dirty="0"/>
              <a:t>Diseño y construcción</a:t>
            </a:r>
          </a:p>
          <a:p>
            <a:r>
              <a:rPr lang="es-EC" sz="1500" u="sng" dirty="0" smtClean="0">
                <a:solidFill>
                  <a:srgbClr val="FFFF00"/>
                </a:solidFill>
              </a:rPr>
              <a:t>Pruebas de operación</a:t>
            </a:r>
            <a:endParaRPr lang="es-EC" sz="1500" u="sng" dirty="0">
              <a:solidFill>
                <a:srgbClr val="FFFF00"/>
              </a:solidFill>
            </a:endParaRPr>
          </a:p>
          <a:p>
            <a:endParaRPr lang="es-EC" sz="15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Protocolo</a:t>
            </a:r>
            <a:r>
              <a:rPr lang="en-US" sz="1500" dirty="0"/>
              <a:t> de </a:t>
            </a:r>
            <a:r>
              <a:rPr lang="en-US" sz="1500" dirty="0" err="1"/>
              <a:t>pruebas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u="sng" dirty="0" err="1">
                <a:solidFill>
                  <a:srgbClr val="FFFF00"/>
                </a:solidFill>
              </a:rPr>
              <a:t>Ejecución</a:t>
            </a:r>
            <a:r>
              <a:rPr lang="en-US" sz="1500" u="sng" dirty="0">
                <a:solidFill>
                  <a:srgbClr val="FFFF00"/>
                </a:solidFill>
              </a:rPr>
              <a:t> de </a:t>
            </a:r>
            <a:r>
              <a:rPr lang="en-US" sz="1500" u="sng" dirty="0" err="1">
                <a:solidFill>
                  <a:srgbClr val="FFFF00"/>
                </a:solidFill>
              </a:rPr>
              <a:t>pruebas</a:t>
            </a:r>
            <a:endParaRPr lang="en-US" sz="1500" u="sng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pic>
        <p:nvPicPr>
          <p:cNvPr id="6" name="Imagen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326" y="1342066"/>
            <a:ext cx="2879725" cy="321691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7" name="Imagen 6"/>
          <p:cNvPicPr/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" t="343" r="345" b="-307"/>
          <a:stretch/>
        </p:blipFill>
        <p:spPr bwMode="auto">
          <a:xfrm>
            <a:off x="2731847" y="1733526"/>
            <a:ext cx="4724213" cy="41636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261075"/>
              </p:ext>
            </p:extLst>
          </p:nvPr>
        </p:nvGraphicFramePr>
        <p:xfrm>
          <a:off x="8016369" y="4849101"/>
          <a:ext cx="3167636" cy="1399299"/>
        </p:xfrm>
        <a:graphic>
          <a:graphicData uri="http://schemas.openxmlformats.org/drawingml/2006/table">
            <a:tbl>
              <a:tblPr firstCol="1" bandRow="1">
                <a:tableStyleId>{F5AB1C69-6EDB-4FF4-983F-18BD219EF322}</a:tableStyleId>
              </a:tblPr>
              <a:tblGrid>
                <a:gridCol w="1583818"/>
                <a:gridCol w="1583818"/>
              </a:tblGrid>
              <a:tr h="466433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Media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78.38</a:t>
                      </a:r>
                    </a:p>
                  </a:txBody>
                  <a:tcPr marL="44450" marR="44450" marT="0" marB="0" anchor="ctr"/>
                </a:tc>
              </a:tr>
              <a:tr h="466433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Mediana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76.60</a:t>
                      </a:r>
                    </a:p>
                  </a:txBody>
                  <a:tcPr marL="44450" marR="44450" marT="0" marB="0" anchor="ctr"/>
                </a:tc>
              </a:tr>
              <a:tr h="466433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80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Moda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96.17</a:t>
                      </a: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9" name="Imagen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325" y="1342066"/>
            <a:ext cx="2879725" cy="321691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10" name="Imagen 9"/>
          <p:cNvPicPr/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31846" y="1733526"/>
            <a:ext cx="4724214" cy="4158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537316"/>
              </p:ext>
            </p:extLst>
          </p:nvPr>
        </p:nvGraphicFramePr>
        <p:xfrm>
          <a:off x="8008005" y="4859931"/>
          <a:ext cx="3203334" cy="1388469"/>
        </p:xfrm>
        <a:graphic>
          <a:graphicData uri="http://schemas.openxmlformats.org/drawingml/2006/table">
            <a:tbl>
              <a:tblPr firstCol="1" bandRow="1">
                <a:tableStyleId>{F5AB1C69-6EDB-4FF4-983F-18BD219EF322}</a:tableStyleId>
              </a:tblPr>
              <a:tblGrid>
                <a:gridCol w="1601667"/>
                <a:gridCol w="1601667"/>
              </a:tblGrid>
              <a:tr h="462823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Media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65.12</a:t>
                      </a:r>
                    </a:p>
                  </a:txBody>
                  <a:tcPr marL="44450" marR="44450" marT="0" marB="0" anchor="ctr"/>
                </a:tc>
              </a:tr>
              <a:tr h="462823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Mediana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66.89</a:t>
                      </a:r>
                    </a:p>
                  </a:txBody>
                  <a:tcPr marL="44450" marR="44450" marT="0" marB="0" anchor="ctr"/>
                </a:tc>
              </a:tr>
              <a:tr h="462823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800" ker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Moda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800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73.56</a:t>
                      </a: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09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PRESUPUESTO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48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0658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49</a:t>
            </a:fld>
            <a:endParaRPr lang="es-ES" noProof="0"/>
          </a:p>
        </p:txBody>
      </p:sp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4236946726"/>
              </p:ext>
            </p:extLst>
          </p:nvPr>
        </p:nvGraphicFramePr>
        <p:xfrm>
          <a:off x="-362857" y="284691"/>
          <a:ext cx="9158514" cy="6138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500168"/>
              </p:ext>
            </p:extLst>
          </p:nvPr>
        </p:nvGraphicFramePr>
        <p:xfrm>
          <a:off x="6892565" y="1433537"/>
          <a:ext cx="4963886" cy="288495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81943"/>
                <a:gridCol w="2481943"/>
              </a:tblGrid>
              <a:tr h="3756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MX" sz="2000" dirty="0" smtClean="0"/>
                        <a:t>ASUNTO</a:t>
                      </a:r>
                      <a:endParaRPr lang="es-MX" sz="20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MX" sz="2000" dirty="0" smtClean="0"/>
                        <a:t>VALOR</a:t>
                      </a:r>
                      <a:endParaRPr lang="es-MX" sz="2000" dirty="0">
                        <a:latin typeface="+mj-lt"/>
                      </a:endParaRPr>
                    </a:p>
                  </a:txBody>
                  <a:tcPr anchor="ctr"/>
                </a:tc>
              </a:tr>
              <a:tr h="375678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800" kern="0" dirty="0" smtClean="0">
                          <a:effectLst/>
                        </a:rPr>
                        <a:t>EQUIPOS COMERCIALES COMPRADOS</a:t>
                      </a:r>
                      <a:endParaRPr lang="es-MX" sz="18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800" kern="0" dirty="0" smtClean="0">
                          <a:effectLst/>
                        </a:rPr>
                        <a:t>$7,513.21</a:t>
                      </a:r>
                      <a:endParaRPr lang="es-MX" sz="18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/>
                </a:tc>
              </a:tr>
              <a:tr h="375678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800" kern="0" dirty="0" smtClean="0">
                          <a:effectLst/>
                        </a:rPr>
                        <a:t>TOTAL DE CONSTRUCCIÓN Y MONTAJE</a:t>
                      </a:r>
                      <a:endParaRPr lang="es-MX" sz="18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800" kern="0" dirty="0" smtClean="0">
                          <a:effectLst/>
                        </a:rPr>
                        <a:t>$26,641.74</a:t>
                      </a:r>
                      <a:endParaRPr lang="es-MX" sz="18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/>
                </a:tc>
              </a:tr>
              <a:tr h="375678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800" kern="0" dirty="0" smtClean="0">
                          <a:effectLst/>
                        </a:rPr>
                        <a:t>EXTRAS</a:t>
                      </a:r>
                      <a:endParaRPr lang="es-MX" sz="18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800" kern="0" dirty="0" smtClean="0">
                          <a:effectLst/>
                        </a:rPr>
                        <a:t>$303.00</a:t>
                      </a:r>
                      <a:endParaRPr lang="es-MX" sz="1800" kern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/>
                </a:tc>
              </a:tr>
              <a:tr h="375678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800" kern="0" dirty="0" smtClean="0">
                          <a:effectLst/>
                        </a:rPr>
                        <a:t>TOTAL</a:t>
                      </a:r>
                      <a:endParaRPr lang="es-MX" sz="18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MX" sz="1800" kern="1200" dirty="0" smtClean="0">
                          <a:effectLst/>
                        </a:rPr>
                        <a:t>$34,457.95</a:t>
                      </a:r>
                      <a:endParaRPr lang="es-MX" sz="2000" kern="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17" name="Rectángulo 16"/>
          <p:cNvSpPr/>
          <p:nvPr/>
        </p:nvSpPr>
        <p:spPr>
          <a:xfrm>
            <a:off x="6974652" y="4811876"/>
            <a:ext cx="4799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i="1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Presupuesto </a:t>
            </a:r>
            <a:r>
              <a:rPr lang="es-ES" sz="2400" i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incial</a:t>
            </a:r>
            <a:r>
              <a:rPr lang="es-ES" sz="2400" i="1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s-ES" sz="2400" i="1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$35.294,04 </a:t>
            </a:r>
            <a:endParaRPr lang="es-MX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354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57973" y="417428"/>
            <a:ext cx="4848225" cy="1260000"/>
          </a:xfrm>
        </p:spPr>
        <p:txBody>
          <a:bodyPr>
            <a:normAutofit/>
          </a:bodyPr>
          <a:lstStyle/>
          <a:p>
            <a:r>
              <a:rPr lang="es-ES" sz="4000" dirty="0" err="1" smtClean="0"/>
              <a:t>OBjetivos</a:t>
            </a:r>
            <a:endParaRPr lang="es-EC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5</a:t>
            </a:fld>
            <a:endParaRPr lang="es-ES" noProof="0"/>
          </a:p>
        </p:txBody>
      </p:sp>
      <p:graphicFrame>
        <p:nvGraphicFramePr>
          <p:cNvPr id="9" name="Marcador de contenido 5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1813788362"/>
              </p:ext>
            </p:extLst>
          </p:nvPr>
        </p:nvGraphicFramePr>
        <p:xfrm>
          <a:off x="634309" y="2039937"/>
          <a:ext cx="10524021" cy="4818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304799" y="298158"/>
            <a:ext cx="61941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dirty="0" smtClean="0"/>
              <a:t>REALIZAR LA REVISIÓN DE LA INGENIERÍA DE DETALLE, CONSTRUCCIÓN Y REALIZAR PRUEBAS DE FUNCIONAMIENTO DE UNA PLANTA PORTÁTIL, PARA LA  PRODUCCIÓN DE 300 LITROS DE NANO PARTÍCULAS METÁLICAS DE HIERRO.</a:t>
            </a:r>
            <a:endParaRPr lang="es-MX" sz="2000" dirty="0" smtClean="0"/>
          </a:p>
          <a:p>
            <a:pPr algn="just"/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40703232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conclusiones</a:t>
            </a:r>
            <a:endParaRPr lang="en-U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50</a:t>
            </a:fld>
            <a:endParaRPr lang="es-ES" noProof="0"/>
          </a:p>
        </p:txBody>
      </p:sp>
      <p:graphicFrame>
        <p:nvGraphicFramePr>
          <p:cNvPr id="4" name="Marcador de contenido 4">
            <a:extLst>
              <a:ext uri="{FF2B5EF4-FFF2-40B4-BE49-F238E27FC236}">
                <a16:creationId xmlns="" xmlns:a16="http://schemas.microsoft.com/office/drawing/2014/main" id="{8FA37D6C-BE31-4640-8912-333090F2B7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024228"/>
              </p:ext>
            </p:extLst>
          </p:nvPr>
        </p:nvGraphicFramePr>
        <p:xfrm>
          <a:off x="685801" y="1649779"/>
          <a:ext cx="10032022" cy="4976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709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BF29510-4C14-40ED-83F0-D610D6EFC4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5BF29510-4C14-40ED-83F0-D610D6EFC4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AAC23D6-0C5A-4794-9498-388BE4F59D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DAAC23D6-0C5A-4794-9498-388BE4F59D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B50224-1A0E-4E0F-AEA7-24CBFF914E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35B50224-1A0E-4E0F-AEA7-24CBFF914E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49CDE3-25E6-43F5-89A1-EBBACB78F3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B449CDE3-25E6-43F5-89A1-EBBACB78F3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BFFD73-C57D-4841-B109-91E8592DB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28BFFD73-C57D-4841-B109-91E8592DBF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EBB31D-FD6F-4453-9584-B9DAE7A3EB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C0EBB31D-FD6F-4453-9584-B9DAE7A3EB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A44EB6-7FFC-4330-A423-1EA338FA03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B7A44EB6-7FFC-4330-A423-1EA338FA03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A08867-E1BB-4302-BAAB-A142B8943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61A08867-E1BB-4302-BAAB-A142B8943B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60E1F05-C917-42DA-97A0-D950D3C31E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660E1F05-C917-42DA-97A0-D950D3C31E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RECOMENDACIONES</a:t>
            </a:r>
            <a:endParaRPr lang="en-U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51</a:t>
            </a:fld>
            <a:endParaRPr lang="es-ES" noProof="0"/>
          </a:p>
        </p:txBody>
      </p:sp>
      <p:graphicFrame>
        <p:nvGraphicFramePr>
          <p:cNvPr id="4" name="Marcador de contenido 4">
            <a:extLst>
              <a:ext uri="{FF2B5EF4-FFF2-40B4-BE49-F238E27FC236}">
                <a16:creationId xmlns="" xmlns:a16="http://schemas.microsoft.com/office/drawing/2014/main" id="{8FA37D6C-BE31-4640-8912-333090F2B7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0008196"/>
              </p:ext>
            </p:extLst>
          </p:nvPr>
        </p:nvGraphicFramePr>
        <p:xfrm>
          <a:off x="685801" y="1649779"/>
          <a:ext cx="10032022" cy="4976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437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BF29510-4C14-40ED-83F0-D610D6EFC4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5BF29510-4C14-40ED-83F0-D610D6EFC4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AAC23D6-0C5A-4794-9498-388BE4F59D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DAAC23D6-0C5A-4794-9498-388BE4F59D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B50224-1A0E-4E0F-AEA7-24CBFF914E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35B50224-1A0E-4E0F-AEA7-24CBFF914E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49CDE3-25E6-43F5-89A1-EBBACB78F3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B449CDE3-25E6-43F5-89A1-EBBACB78F3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BFFD73-C57D-4841-B109-91E8592DB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28BFFD73-C57D-4841-B109-91E8592DBF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EBB31D-FD6F-4453-9584-B9DAE7A3EB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C0EBB31D-FD6F-4453-9584-B9DAE7A3EB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A44EB6-7FFC-4330-A423-1EA338FA03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B7A44EB6-7FFC-4330-A423-1EA338FA03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PARÁMETROS</a:t>
            </a:r>
            <a:r>
              <a:rPr lang="en-US" dirty="0" smtClean="0"/>
              <a:t> DE </a:t>
            </a:r>
            <a:r>
              <a:rPr lang="en-US" dirty="0" err="1" smtClean="0"/>
              <a:t>DISEÑO</a:t>
            </a:r>
            <a:r>
              <a:rPr lang="en-US" dirty="0" smtClean="0"/>
              <a:t> (</a:t>
            </a:r>
            <a:r>
              <a:rPr lang="en-US" dirty="0" err="1" smtClean="0"/>
              <a:t>REVISIÓN</a:t>
            </a:r>
            <a:r>
              <a:rPr lang="en-US" dirty="0" smtClean="0"/>
              <a:t> </a:t>
            </a:r>
            <a:r>
              <a:rPr lang="en-US" dirty="0" err="1" smtClean="0"/>
              <a:t>INGENIERÍA</a:t>
            </a:r>
            <a:r>
              <a:rPr lang="en-US" dirty="0" smtClean="0"/>
              <a:t> DE </a:t>
            </a:r>
            <a:r>
              <a:rPr lang="en-US" dirty="0" err="1" smtClean="0"/>
              <a:t>DETALLE</a:t>
            </a:r>
            <a:r>
              <a:rPr lang="en-US" dirty="0" smtClean="0"/>
              <a:t>)</a:t>
            </a:r>
            <a:endParaRPr lang="es-EC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85800" y="4800600"/>
            <a:ext cx="10840914" cy="115570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REVISIÓN</a:t>
            </a:r>
            <a:r>
              <a:rPr lang="en-US" dirty="0" smtClean="0"/>
              <a:t> DEL </a:t>
            </a:r>
            <a:r>
              <a:rPr lang="en-US" dirty="0" err="1" smtClean="0"/>
              <a:t>DISEÑO</a:t>
            </a:r>
            <a:r>
              <a:rPr lang="en-US" dirty="0" smtClean="0"/>
              <a:t> ORIGINAL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ESPECIFICACIONES</a:t>
            </a:r>
            <a:r>
              <a:rPr lang="en-US" dirty="0" smtClean="0"/>
              <a:t> </a:t>
            </a:r>
            <a:r>
              <a:rPr lang="en-US" dirty="0" err="1" smtClean="0"/>
              <a:t>TÉCNICAS</a:t>
            </a:r>
            <a:r>
              <a:rPr lang="en-US" dirty="0" smtClean="0"/>
              <a:t> DE LOS </a:t>
            </a:r>
            <a:r>
              <a:rPr lang="en-US" dirty="0" err="1" smtClean="0"/>
              <a:t>EQUIPOS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LAYOUT DE LA </a:t>
            </a:r>
            <a:r>
              <a:rPr lang="en-US" dirty="0" err="1" smtClean="0"/>
              <a:t>PLANTA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6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8415607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32940" y="327752"/>
            <a:ext cx="5013988" cy="1260000"/>
          </a:xfrm>
        </p:spPr>
        <p:txBody>
          <a:bodyPr/>
          <a:lstStyle/>
          <a:p>
            <a:pPr algn="l"/>
            <a:r>
              <a:rPr lang="en-US" dirty="0" err="1" smtClean="0"/>
              <a:t>REVISIÓN</a:t>
            </a:r>
            <a:r>
              <a:rPr lang="en-US" dirty="0" smtClean="0"/>
              <a:t> DEL </a:t>
            </a:r>
            <a:r>
              <a:rPr lang="en-US" dirty="0" err="1" smtClean="0"/>
              <a:t>DISEÑO</a:t>
            </a:r>
            <a:r>
              <a:rPr lang="en-US" dirty="0" smtClean="0"/>
              <a:t> ORIGINAL</a:t>
            </a:r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7</a:t>
            </a:fld>
            <a:endParaRPr lang="es-ES" noProof="0"/>
          </a:p>
        </p:txBody>
      </p:sp>
      <p:sp>
        <p:nvSpPr>
          <p:cNvPr id="7" name="CuadroTexto 6"/>
          <p:cNvSpPr txBox="1"/>
          <p:nvPr/>
        </p:nvSpPr>
        <p:spPr>
          <a:xfrm>
            <a:off x="-1" y="215430"/>
            <a:ext cx="2027583" cy="700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u="sng" dirty="0" smtClean="0">
                <a:solidFill>
                  <a:srgbClr val="FFFF00"/>
                </a:solidFill>
              </a:rPr>
              <a:t>Parámetros de diseño</a:t>
            </a:r>
          </a:p>
          <a:p>
            <a:pPr algn="ctr"/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 err="1" smtClean="0">
                <a:solidFill>
                  <a:srgbClr val="FFFF00"/>
                </a:solidFill>
              </a:rPr>
              <a:t>Revisión</a:t>
            </a:r>
            <a:r>
              <a:rPr lang="en-US" sz="1600" u="sng" dirty="0" smtClean="0">
                <a:solidFill>
                  <a:srgbClr val="FFFF00"/>
                </a:solidFill>
              </a:rPr>
              <a:t> del </a:t>
            </a:r>
            <a:r>
              <a:rPr lang="en-US" sz="1600" u="sng" dirty="0" err="1" smtClean="0">
                <a:solidFill>
                  <a:srgbClr val="FFFF00"/>
                </a:solidFill>
              </a:rPr>
              <a:t>diseño</a:t>
            </a:r>
            <a:r>
              <a:rPr lang="en-US" sz="1600" u="sng" dirty="0" smtClean="0">
                <a:solidFill>
                  <a:srgbClr val="FFFF00"/>
                </a:solidFill>
              </a:rPr>
              <a:t> original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Especificaciones</a:t>
            </a:r>
            <a:r>
              <a:rPr lang="en-US" sz="1600" dirty="0" smtClean="0"/>
              <a:t> </a:t>
            </a:r>
            <a:r>
              <a:rPr lang="en-US" sz="1600" dirty="0" err="1" smtClean="0"/>
              <a:t>técnicas</a:t>
            </a:r>
            <a:r>
              <a:rPr lang="en-US" sz="1600" dirty="0" smtClean="0"/>
              <a:t> de los </a:t>
            </a:r>
            <a:r>
              <a:rPr lang="en-US" sz="1600" dirty="0" err="1" smtClean="0"/>
              <a:t>equipos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Layout de la </a:t>
            </a:r>
            <a:r>
              <a:rPr lang="en-US" sz="1600" dirty="0" err="1" smtClean="0"/>
              <a:t>planta</a:t>
            </a:r>
            <a:endParaRPr lang="en-US" sz="1600" dirty="0" smtClean="0"/>
          </a:p>
          <a:p>
            <a:pPr algn="ctr"/>
            <a:endParaRPr lang="en-US" sz="1500" dirty="0"/>
          </a:p>
          <a:p>
            <a:r>
              <a:rPr lang="es-EC" sz="1500" dirty="0" smtClean="0"/>
              <a:t>Diseño y construcción</a:t>
            </a:r>
          </a:p>
          <a:p>
            <a:r>
              <a:rPr lang="es-EC" sz="1500" dirty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pic>
        <p:nvPicPr>
          <p:cNvPr id="11" name="Imagen 10"/>
          <p:cNvPicPr/>
          <p:nvPr/>
        </p:nvPicPr>
        <p:blipFill>
          <a:blip r:embed="rId2"/>
          <a:stretch>
            <a:fillRect/>
          </a:stretch>
        </p:blipFill>
        <p:spPr>
          <a:xfrm>
            <a:off x="7721683" y="1707022"/>
            <a:ext cx="4163004" cy="4222314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Imagen 11"/>
          <p:cNvPicPr/>
          <p:nvPr/>
        </p:nvPicPr>
        <p:blipFill>
          <a:blip r:embed="rId3"/>
          <a:stretch>
            <a:fillRect/>
          </a:stretch>
        </p:blipFill>
        <p:spPr>
          <a:xfrm>
            <a:off x="2729101" y="1587752"/>
            <a:ext cx="4796421" cy="466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32940" y="327752"/>
            <a:ext cx="5013988" cy="1260000"/>
          </a:xfrm>
        </p:spPr>
        <p:txBody>
          <a:bodyPr/>
          <a:lstStyle/>
          <a:p>
            <a:pPr algn="l"/>
            <a:r>
              <a:rPr lang="en-US" dirty="0" err="1" smtClean="0"/>
              <a:t>REVISIÓN</a:t>
            </a:r>
            <a:r>
              <a:rPr lang="en-US" dirty="0" smtClean="0"/>
              <a:t> DEL </a:t>
            </a:r>
            <a:r>
              <a:rPr lang="en-US" dirty="0" err="1" smtClean="0"/>
              <a:t>DISEÑO</a:t>
            </a:r>
            <a:r>
              <a:rPr lang="en-US" dirty="0" smtClean="0"/>
              <a:t> ORIGINAL</a:t>
            </a:r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8</a:t>
            </a:fld>
            <a:endParaRPr lang="es-ES" noProof="0"/>
          </a:p>
        </p:txBody>
      </p:sp>
      <p:sp>
        <p:nvSpPr>
          <p:cNvPr id="7" name="CuadroTexto 6"/>
          <p:cNvSpPr txBox="1"/>
          <p:nvPr/>
        </p:nvSpPr>
        <p:spPr>
          <a:xfrm>
            <a:off x="-1" y="215430"/>
            <a:ext cx="2027583" cy="700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u="sng" dirty="0" smtClean="0">
                <a:solidFill>
                  <a:srgbClr val="FFFF00"/>
                </a:solidFill>
              </a:rPr>
              <a:t>Parámetros de diseño</a:t>
            </a:r>
          </a:p>
          <a:p>
            <a:pPr algn="ctr"/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 err="1" smtClean="0">
                <a:solidFill>
                  <a:srgbClr val="FFFF00"/>
                </a:solidFill>
              </a:rPr>
              <a:t>Revisión</a:t>
            </a:r>
            <a:r>
              <a:rPr lang="en-US" sz="1600" u="sng" dirty="0" smtClean="0">
                <a:solidFill>
                  <a:srgbClr val="FFFF00"/>
                </a:solidFill>
              </a:rPr>
              <a:t> del </a:t>
            </a:r>
            <a:r>
              <a:rPr lang="en-US" sz="1600" u="sng" dirty="0" err="1" smtClean="0">
                <a:solidFill>
                  <a:srgbClr val="FFFF00"/>
                </a:solidFill>
              </a:rPr>
              <a:t>diseño</a:t>
            </a:r>
            <a:r>
              <a:rPr lang="en-US" sz="1600" u="sng" dirty="0" smtClean="0">
                <a:solidFill>
                  <a:srgbClr val="FFFF00"/>
                </a:solidFill>
              </a:rPr>
              <a:t> original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Especificaciones</a:t>
            </a:r>
            <a:r>
              <a:rPr lang="en-US" sz="1600" dirty="0" smtClean="0"/>
              <a:t> </a:t>
            </a:r>
            <a:r>
              <a:rPr lang="en-US" sz="1600" dirty="0" err="1" smtClean="0"/>
              <a:t>técnicas</a:t>
            </a:r>
            <a:r>
              <a:rPr lang="en-US" sz="1600" dirty="0" smtClean="0"/>
              <a:t> de los </a:t>
            </a:r>
            <a:r>
              <a:rPr lang="en-US" sz="1600" dirty="0" err="1" smtClean="0"/>
              <a:t>equipos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Layout de la </a:t>
            </a:r>
            <a:r>
              <a:rPr lang="en-US" sz="1600" dirty="0" err="1" smtClean="0"/>
              <a:t>planta</a:t>
            </a:r>
            <a:endParaRPr lang="en-US" sz="1600" dirty="0" smtClean="0"/>
          </a:p>
          <a:p>
            <a:pPr algn="ctr"/>
            <a:endParaRPr lang="en-US" sz="1500" dirty="0"/>
          </a:p>
          <a:p>
            <a:r>
              <a:rPr lang="es-EC" sz="1500" dirty="0" smtClean="0"/>
              <a:t>Diseño y construcción</a:t>
            </a:r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pic>
        <p:nvPicPr>
          <p:cNvPr id="8" name="Imagen 7" descr="C:\Users\CARLOS ANDRES\Documents\Universidad ESPE\TESIS\Fotografías\Procedimiento CENCINAT\20191112_110750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05089" y="1640613"/>
            <a:ext cx="2157730" cy="161861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9" name="Imagen 8" descr="C:\Users\CARLOS ANDRES\Documents\Universidad ESPE\TESIS\Fotografías\Procedimiento CENCINAT\20191112_134800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25836" y="1817871"/>
            <a:ext cx="2159635" cy="161988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770" y="824415"/>
            <a:ext cx="4194244" cy="5783945"/>
          </a:xfrm>
          <a:prstGeom prst="rect">
            <a:avLst/>
          </a:prstGeom>
        </p:spPr>
      </p:pic>
      <p:pic>
        <p:nvPicPr>
          <p:cNvPr id="13" name="Imagen 12" descr="C:\Users\CARLOS ANDRES\Documents\Universidad ESPE\TESIS\Fotografías\Procedimiento CENCINAT\20191112_141410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11506" y="1817871"/>
            <a:ext cx="2159635" cy="161988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14" name="Imagen 13" descr="C:\Users\CARLOS ANDRES\Documents\Universidad ESPE\TESIS\Fotografías\Procedimiento CENCINAT\20191112_141526.jpg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3450065" y="3125694"/>
            <a:ext cx="3335222" cy="370801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1802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32940" y="327752"/>
            <a:ext cx="5013988" cy="1260000"/>
          </a:xfrm>
        </p:spPr>
        <p:txBody>
          <a:bodyPr/>
          <a:lstStyle/>
          <a:p>
            <a:pPr algn="l"/>
            <a:r>
              <a:rPr lang="en-US" dirty="0" err="1" smtClean="0"/>
              <a:t>REVISIÓN</a:t>
            </a:r>
            <a:r>
              <a:rPr lang="en-US" dirty="0" smtClean="0"/>
              <a:t> DEL </a:t>
            </a:r>
            <a:r>
              <a:rPr lang="en-US" dirty="0" err="1" smtClean="0"/>
              <a:t>DISEÑO</a:t>
            </a:r>
            <a:r>
              <a:rPr lang="en-US" dirty="0" smtClean="0"/>
              <a:t> ORIGINAL</a:t>
            </a:r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99DD2A-B520-4620-9B43-64B657BA2D42}" type="slidenum">
              <a:rPr lang="es-ES" noProof="0" smtClean="0"/>
              <a:t>9</a:t>
            </a:fld>
            <a:endParaRPr lang="es-ES" noProof="0"/>
          </a:p>
        </p:txBody>
      </p:sp>
      <p:sp>
        <p:nvSpPr>
          <p:cNvPr id="7" name="CuadroTexto 6"/>
          <p:cNvSpPr txBox="1"/>
          <p:nvPr/>
        </p:nvSpPr>
        <p:spPr>
          <a:xfrm>
            <a:off x="-1" y="215430"/>
            <a:ext cx="2027583" cy="700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CONTENIDO</a:t>
            </a:r>
          </a:p>
          <a:p>
            <a:pPr algn="ctr"/>
            <a:endParaRPr lang="es-EC" sz="1500" dirty="0" smtClean="0"/>
          </a:p>
          <a:p>
            <a:r>
              <a:rPr lang="es-EC" sz="1500" dirty="0" smtClean="0"/>
              <a:t>Introducción</a:t>
            </a:r>
          </a:p>
          <a:p>
            <a:r>
              <a:rPr lang="es-EC" sz="1500" dirty="0" smtClean="0"/>
              <a:t>Antecedentes</a:t>
            </a:r>
          </a:p>
          <a:p>
            <a:r>
              <a:rPr lang="es-EC" sz="1500" dirty="0" smtClean="0"/>
              <a:t>Justificación</a:t>
            </a:r>
          </a:p>
          <a:p>
            <a:r>
              <a:rPr lang="es-EC" sz="1500" dirty="0" smtClean="0"/>
              <a:t>Objetivos</a:t>
            </a:r>
          </a:p>
          <a:p>
            <a:r>
              <a:rPr lang="es-EC" sz="1500" u="sng" dirty="0" smtClean="0">
                <a:solidFill>
                  <a:srgbClr val="FFFF00"/>
                </a:solidFill>
              </a:rPr>
              <a:t>Parámetros de diseño</a:t>
            </a:r>
          </a:p>
          <a:p>
            <a:pPr algn="ctr"/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 err="1" smtClean="0">
                <a:solidFill>
                  <a:srgbClr val="FFFF00"/>
                </a:solidFill>
              </a:rPr>
              <a:t>Revisión</a:t>
            </a:r>
            <a:r>
              <a:rPr lang="en-US" sz="1600" u="sng" dirty="0" smtClean="0">
                <a:solidFill>
                  <a:srgbClr val="FFFF00"/>
                </a:solidFill>
              </a:rPr>
              <a:t> del </a:t>
            </a:r>
            <a:r>
              <a:rPr lang="en-US" sz="1600" u="sng" dirty="0" err="1" smtClean="0">
                <a:solidFill>
                  <a:srgbClr val="FFFF00"/>
                </a:solidFill>
              </a:rPr>
              <a:t>diseño</a:t>
            </a:r>
            <a:r>
              <a:rPr lang="en-US" sz="1600" u="sng" dirty="0" smtClean="0">
                <a:solidFill>
                  <a:srgbClr val="FFFF00"/>
                </a:solidFill>
              </a:rPr>
              <a:t> original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u="sng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Especificaciones</a:t>
            </a:r>
            <a:r>
              <a:rPr lang="en-US" sz="1600" dirty="0" smtClean="0"/>
              <a:t> </a:t>
            </a:r>
            <a:r>
              <a:rPr lang="en-US" sz="1600" dirty="0" err="1" smtClean="0"/>
              <a:t>técnicas</a:t>
            </a:r>
            <a:r>
              <a:rPr lang="en-US" sz="1600" dirty="0" smtClean="0"/>
              <a:t> de los </a:t>
            </a:r>
            <a:r>
              <a:rPr lang="en-US" sz="1600" dirty="0" err="1" smtClean="0"/>
              <a:t>equipos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Layout de la </a:t>
            </a:r>
            <a:r>
              <a:rPr lang="en-US" sz="1600" dirty="0" err="1" smtClean="0"/>
              <a:t>planta</a:t>
            </a:r>
            <a:endParaRPr lang="en-US" sz="1600" dirty="0" smtClean="0"/>
          </a:p>
          <a:p>
            <a:pPr algn="ctr"/>
            <a:endParaRPr lang="en-US" sz="1500" dirty="0"/>
          </a:p>
          <a:p>
            <a:r>
              <a:rPr lang="es-EC" sz="1500" dirty="0" smtClean="0"/>
              <a:t>Diseño y construcción</a:t>
            </a:r>
          </a:p>
          <a:p>
            <a:r>
              <a:rPr lang="es-EC" sz="1500" dirty="0" smtClean="0"/>
              <a:t>Pruebas de operación</a:t>
            </a:r>
          </a:p>
          <a:p>
            <a:r>
              <a:rPr lang="es-EC" sz="1500" dirty="0" smtClean="0"/>
              <a:t>Presupuesto</a:t>
            </a:r>
          </a:p>
          <a:p>
            <a:r>
              <a:rPr lang="es-EC" sz="1500" dirty="0" smtClean="0"/>
              <a:t>Conclusiones</a:t>
            </a:r>
          </a:p>
          <a:p>
            <a:r>
              <a:rPr lang="es-EC" sz="1500" dirty="0" smtClean="0"/>
              <a:t>Recomendaciones</a:t>
            </a:r>
          </a:p>
          <a:p>
            <a:r>
              <a:rPr lang="es-EC" sz="1500" dirty="0" smtClean="0"/>
              <a:t>Trabajos futuros</a:t>
            </a:r>
          </a:p>
          <a:p>
            <a:pPr algn="ctr"/>
            <a:endParaRPr lang="es-EC" sz="1400" dirty="0" smtClean="0"/>
          </a:p>
          <a:p>
            <a:pPr algn="ctr"/>
            <a:endParaRPr lang="es-EC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227" y="1587752"/>
            <a:ext cx="8209842" cy="503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7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104657_TF22736411" id="{07ABA09F-BA21-4F16-B3B3-A5FE395B42EA}" vid="{49B98D5B-02BC-479C-92E7-E4B17A9539B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3E21D3-7788-4819-8437-C5C4B0C5D46D}">
  <ds:schemaRefs>
    <ds:schemaRef ds:uri="6dc4bcd6-49db-4c07-9060-8acfc67cef9f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microsoft.com/sharepoint/v3"/>
    <ds:schemaRef ds:uri="http://purl.org/dc/elements/1.1/"/>
    <ds:schemaRef ds:uri="fb0879af-3eba-417a-a55a-ffe6dcd6ca77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63CD11F-9FDB-4628-B708-63BFB2D681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BF972C-B81A-46A3-BFB2-A01F0B5DBC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Evento famoso en una presentación de historia</Template>
  <TotalTime>0</TotalTime>
  <Words>3177</Words>
  <Application>Microsoft Office PowerPoint</Application>
  <PresentationFormat>Panorámica</PresentationFormat>
  <Paragraphs>1394</Paragraphs>
  <Slides>51</Slides>
  <Notes>39</Notes>
  <HiddenSlides>1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60" baseType="lpstr">
      <vt:lpstr>SimSun</vt:lpstr>
      <vt:lpstr>Arial</vt:lpstr>
      <vt:lpstr>Calibri</vt:lpstr>
      <vt:lpstr>Cambria Math</vt:lpstr>
      <vt:lpstr>굴림</vt:lpstr>
      <vt:lpstr>Symbol</vt:lpstr>
      <vt:lpstr>Times New Roman</vt:lpstr>
      <vt:lpstr>Wingdings</vt:lpstr>
      <vt:lpstr>Celestial</vt:lpstr>
      <vt:lpstr>REVISIÓN DE LA INGENIERÍA DE DETALLE, CONSTRUCCIÓN Y PRUEBAS DE OPERACIÓN DE LA PLANTA PORTÁTIL, PARA LA  PRODUCCIÓN DE 300 LITROS DE NANO PARTÍCULAS METÁLICAS DE HIERRO</vt:lpstr>
      <vt:lpstr>Introducción</vt:lpstr>
      <vt:lpstr>Antecedentes</vt:lpstr>
      <vt:lpstr>JUSTIFICACIÓN E IMPORTANCIA</vt:lpstr>
      <vt:lpstr>OBjetivos</vt:lpstr>
      <vt:lpstr>PARÁMETROS DE DISEÑO (REVISIÓN INGENIERÍA DE DETALLE)</vt:lpstr>
      <vt:lpstr>REVISIÓN DEL DISEÑO ORIGINAL</vt:lpstr>
      <vt:lpstr>REVISIÓN DEL DISEÑO ORIGINAL</vt:lpstr>
      <vt:lpstr>REVISIÓN DEL DISEÑO ORIGINAL</vt:lpstr>
      <vt:lpstr>ESPECIFICACIONES TÉCNICAS DE LOS EQUIPOS</vt:lpstr>
      <vt:lpstr>ESPECIFICACIONES TÉCNICAS DE LOS EQUIPOS</vt:lpstr>
      <vt:lpstr>ESPECIFICACIONES TÉCNICAS DE LOS EQUIPOS</vt:lpstr>
      <vt:lpstr>ESPECIFICACIONES TÉCNICAS DE LOS EQUIPOS</vt:lpstr>
      <vt:lpstr>ESPECIFICACIONES TÉCNICAS DE LOS EQUIPOS</vt:lpstr>
      <vt:lpstr>LAYOUT DE LA PLANTA</vt:lpstr>
      <vt:lpstr>LAYOUT DE LA PLANTA</vt:lpstr>
      <vt:lpstr>LAYOUT DE LA PLANTA</vt:lpstr>
      <vt:lpstr>LAYOUT DE LA PLANTA</vt:lpstr>
      <vt:lpstr>LAYOUT DE LA PLANTA</vt:lpstr>
      <vt:lpstr>DISEÑO Y CONSTRUCCIÓN</vt:lpstr>
      <vt:lpstr>SKID METÁLICO</vt:lpstr>
      <vt:lpstr>SKID METÁLICO</vt:lpstr>
      <vt:lpstr>SKID METÁLICO</vt:lpstr>
      <vt:lpstr>SKID METÁLICO</vt:lpstr>
      <vt:lpstr>SKID METÁLICO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PRUEBAS DE OPERACIÓN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PRESUPUESTO</vt:lpstr>
      <vt:lpstr>Presentación de PowerPoint</vt:lpstr>
      <vt:lpstr>conclusiones</vt:lpstr>
      <vt:lpstr>RECOMENDACIONES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2020-08-21T22:23:06Z</dcterms:created>
  <dcterms:modified xsi:type="dcterms:W3CDTF">2021-03-18T04:44:19Z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