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png" Extension="png"/>
  <Default ContentType="application/vnd.openxmlformats-package.relationships+xml" Extension="rels"/>
  <Default ContentType="image/vnd.ms-photo" Extension="wdp"/>
  <Default ContentType="image/x-wmf" Extension="wm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ms-powerpoint.changesinfo+xml" PartName="/ppt/changesInfos/changesInfo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9"/>
  </p:notesMasterIdLst>
  <p:handoutMasterIdLst>
    <p:handoutMasterId r:id="rId30"/>
  </p:handoutMasterIdLst>
  <p:sldIdLst>
    <p:sldId id="256" r:id="rId2"/>
    <p:sldId id="320" r:id="rId3"/>
    <p:sldId id="335" r:id="rId4"/>
    <p:sldId id="338" r:id="rId5"/>
    <p:sldId id="339" r:id="rId6"/>
    <p:sldId id="344" r:id="rId7"/>
    <p:sldId id="348" r:id="rId8"/>
    <p:sldId id="321" r:id="rId9"/>
    <p:sldId id="322" r:id="rId10"/>
    <p:sldId id="327" r:id="rId11"/>
    <p:sldId id="329" r:id="rId12"/>
    <p:sldId id="332" r:id="rId13"/>
    <p:sldId id="323" r:id="rId14"/>
    <p:sldId id="334" r:id="rId15"/>
    <p:sldId id="345" r:id="rId16"/>
    <p:sldId id="346" r:id="rId17"/>
    <p:sldId id="349" r:id="rId18"/>
    <p:sldId id="350" r:id="rId19"/>
    <p:sldId id="336" r:id="rId20"/>
    <p:sldId id="333" r:id="rId21"/>
    <p:sldId id="337" r:id="rId22"/>
    <p:sldId id="342" r:id="rId23"/>
    <p:sldId id="341" r:id="rId24"/>
    <p:sldId id="324" r:id="rId25"/>
    <p:sldId id="343" r:id="rId26"/>
    <p:sldId id="325" r:id="rId27"/>
    <p:sldId id="340" r:id="rId28"/>
  </p:sldIdLst>
  <p:sldSz cx="12192000" cy="6858000"/>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A07E"/>
    <a:srgbClr val="1FB18B"/>
    <a:srgbClr val="990000"/>
    <a:srgbClr val="A50021"/>
    <a:srgbClr val="0000A0"/>
    <a:srgbClr val="FF8000"/>
    <a:srgbClr val="660066"/>
    <a:srgbClr val="FF99FF"/>
    <a:srgbClr val="FF66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59" autoAdjust="0"/>
    <p:restoredTop sz="97707" autoAdjust="0"/>
  </p:normalViewPr>
  <p:slideViewPr>
    <p:cSldViewPr>
      <p:cViewPr varScale="1">
        <p:scale>
          <a:sx n="69" d="100"/>
          <a:sy n="69" d="100"/>
        </p:scale>
        <p:origin x="408" y="4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Barberán" userId="81e56ef5fbdcca6e" providerId="LiveId" clId="{DA9DB7FF-1434-446C-9E0B-BAA03199478B}"/>
    <pc:docChg chg="modSld">
      <pc:chgData name="Alison Barberán" userId="81e56ef5fbdcca6e" providerId="LiveId" clId="{DA9DB7FF-1434-446C-9E0B-BAA03199478B}" dt="2021-04-14T21:04:36.440" v="11" actId="1038"/>
      <pc:docMkLst>
        <pc:docMk/>
      </pc:docMkLst>
      <pc:sldChg chg="modSp mod">
        <pc:chgData name="Alison Barberán" userId="81e56ef5fbdcca6e" providerId="LiveId" clId="{DA9DB7FF-1434-446C-9E0B-BAA03199478B}" dt="2021-04-14T21:04:36.440" v="11" actId="1038"/>
        <pc:sldMkLst>
          <pc:docMk/>
          <pc:sldMk cId="0" sldId="256"/>
        </pc:sldMkLst>
        <pc:spChg chg="mod">
          <ac:chgData name="Alison Barberán" userId="81e56ef5fbdcca6e" providerId="LiveId" clId="{DA9DB7FF-1434-446C-9E0B-BAA03199478B}" dt="2021-04-14T21:04:36.440" v="11" actId="1038"/>
          <ac:spMkLst>
            <pc:docMk/>
            <pc:sldMk cId="0" sldId="256"/>
            <ac:spMk id="5" creationId="{A0FBF93E-62D2-4929-A2B2-12C2C6A86A53}"/>
          </ac:spMkLst>
        </pc:spChg>
      </pc:sldChg>
    </pc:docChg>
  </pc:docChgLst>
</pc:chgInfo>
</file>

<file path=ppt/diagrams/_rels/data3.xml.rels><?xml version="1.0" encoding="UTF-8" standalone="yes"?>
<Relationships xmlns="http://schemas.openxmlformats.org/package/2006/relationships"><Relationship Id="rId1" Type="http://schemas.openxmlformats.org/officeDocument/2006/relationships/image" Target="../media/image4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384EB9-1777-41DF-B1C4-516DE9B35008}" type="doc">
      <dgm:prSet loTypeId="urn:microsoft.com/office/officeart/2008/layout/VerticalCircleList" loCatId="list" qsTypeId="urn:microsoft.com/office/officeart/2005/8/quickstyle/simple1" qsCatId="simple" csTypeId="urn:microsoft.com/office/officeart/2005/8/colors/colorful1" csCatId="colorful" phldr="1"/>
      <dgm:spPr/>
      <dgm:t>
        <a:bodyPr/>
        <a:lstStyle/>
        <a:p>
          <a:endParaRPr lang="es-ES"/>
        </a:p>
      </dgm:t>
    </dgm:pt>
    <dgm:pt modelId="{67A79BBF-FE1C-42B7-A7C2-917192DCA497}">
      <dgm:prSet phldrT="[Texto]" custT="1"/>
      <dgm:spPr/>
      <dgm:t>
        <a:bodyPr/>
        <a:lstStyle/>
        <a:p>
          <a:r>
            <a:rPr lang="es-EC" sz="1600" b="0">
              <a:effectLst/>
              <a:latin typeface="Calibri" panose="020F0502020204030204" pitchFamily="34" charset="0"/>
              <a:ea typeface="Calibri" panose="020F0502020204030204" pitchFamily="34" charset="0"/>
              <a:cs typeface="Times New Roman" panose="02020603050405020304" pitchFamily="18" charset="0"/>
            </a:rPr>
            <a:t>Compostaje</a:t>
          </a:r>
          <a:endParaRPr lang="es-ES" sz="1600" b="0"/>
        </a:p>
      </dgm:t>
    </dgm:pt>
    <dgm:pt modelId="{7745A1BC-735C-4A52-A2FD-2C4EAA851F68}" type="parTrans" cxnId="{757CE01A-C405-4975-A8DD-E19A97A4F11C}">
      <dgm:prSet/>
      <dgm:spPr/>
      <dgm:t>
        <a:bodyPr/>
        <a:lstStyle/>
        <a:p>
          <a:endParaRPr lang="es-ES" sz="1600" b="0"/>
        </a:p>
      </dgm:t>
    </dgm:pt>
    <dgm:pt modelId="{032E686F-BE73-47C5-8C63-FE7E613894EE}" type="sibTrans" cxnId="{757CE01A-C405-4975-A8DD-E19A97A4F11C}">
      <dgm:prSet/>
      <dgm:spPr/>
      <dgm:t>
        <a:bodyPr/>
        <a:lstStyle/>
        <a:p>
          <a:endParaRPr lang="es-ES" sz="1600" b="0"/>
        </a:p>
      </dgm:t>
    </dgm:pt>
    <dgm:pt modelId="{0AC1E690-07EA-4316-860E-2A1D886D70BC}">
      <dgm:prSet custT="1"/>
      <dgm:spPr/>
      <dgm:t>
        <a:bodyPr/>
        <a:lstStyle/>
        <a:p>
          <a:r>
            <a:rPr lang="es-EC" sz="1600" b="0">
              <a:effectLst/>
              <a:latin typeface="Calibri" panose="020F0502020204030204" pitchFamily="34" charset="0"/>
              <a:ea typeface="Calibri" panose="020F0502020204030204" pitchFamily="34" charset="0"/>
              <a:cs typeface="Times New Roman" panose="02020603050405020304" pitchFamily="18" charset="0"/>
            </a:rPr>
            <a:t>Reactor</a:t>
          </a:r>
          <a:endParaRPr lang="es-ES" sz="1600" b="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B21AA854-0CE3-4839-B799-308D9EB4CF3B}" type="parTrans" cxnId="{2265C0F5-5FAF-4888-BC88-B6EB6D3CD9C1}">
      <dgm:prSet/>
      <dgm:spPr/>
      <dgm:t>
        <a:bodyPr/>
        <a:lstStyle/>
        <a:p>
          <a:endParaRPr lang="es-ES" sz="1600" b="0"/>
        </a:p>
      </dgm:t>
    </dgm:pt>
    <dgm:pt modelId="{3A08C5E1-F95B-44BF-9BC1-15E88944A174}" type="sibTrans" cxnId="{2265C0F5-5FAF-4888-BC88-B6EB6D3CD9C1}">
      <dgm:prSet/>
      <dgm:spPr/>
      <dgm:t>
        <a:bodyPr/>
        <a:lstStyle/>
        <a:p>
          <a:endParaRPr lang="es-ES" sz="1600" b="0"/>
        </a:p>
      </dgm:t>
    </dgm:pt>
    <dgm:pt modelId="{08D0DC98-23B9-47EA-9022-71B51258CD92}">
      <dgm:prSet custT="1"/>
      <dgm:spPr/>
      <dgm:t>
        <a:bodyPr/>
        <a:lstStyle/>
        <a:p>
          <a:r>
            <a:rPr lang="es-EC" sz="1600" b="0" dirty="0">
              <a:effectLst/>
              <a:latin typeface="Calibri" panose="020F0502020204030204" pitchFamily="34" charset="0"/>
              <a:ea typeface="Calibri" panose="020F0502020204030204" pitchFamily="34" charset="0"/>
              <a:cs typeface="Times New Roman" panose="02020603050405020304" pitchFamily="18" charset="0"/>
            </a:rPr>
            <a:t>Biorremediación</a:t>
          </a:r>
          <a:endParaRPr lang="es-ES" sz="1600" b="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31F1C12D-C1D8-4D26-BF1E-5036CE8449A5}" type="parTrans" cxnId="{758F6ABF-7001-45EE-805C-E552BDFF278E}">
      <dgm:prSet/>
      <dgm:spPr/>
      <dgm:t>
        <a:bodyPr/>
        <a:lstStyle/>
        <a:p>
          <a:endParaRPr lang="es-ES" sz="1600" b="0"/>
        </a:p>
      </dgm:t>
    </dgm:pt>
    <dgm:pt modelId="{35A8FE45-1C1A-4BFE-97A8-B5662003CDB4}" type="sibTrans" cxnId="{758F6ABF-7001-45EE-805C-E552BDFF278E}">
      <dgm:prSet/>
      <dgm:spPr/>
      <dgm:t>
        <a:bodyPr/>
        <a:lstStyle/>
        <a:p>
          <a:endParaRPr lang="es-ES" sz="1600" b="0"/>
        </a:p>
      </dgm:t>
    </dgm:pt>
    <dgm:pt modelId="{9EE67BA0-0A75-4C96-8F9B-E1CC20968B9C}">
      <dgm:prSet custT="1"/>
      <dgm:spPr/>
      <dgm:t>
        <a:bodyPr/>
        <a:lstStyle/>
        <a:p>
          <a:r>
            <a:rPr lang="es-EC" sz="1600" b="0" dirty="0">
              <a:effectLst/>
              <a:latin typeface="Calibri" panose="020F0502020204030204" pitchFamily="34" charset="0"/>
              <a:ea typeface="Calibri" panose="020F0502020204030204" pitchFamily="34" charset="0"/>
              <a:cs typeface="Times New Roman" panose="02020603050405020304" pitchFamily="18" charset="0"/>
            </a:rPr>
            <a:t>Fitorremediación</a:t>
          </a:r>
          <a:endParaRPr lang="es-ES" sz="1600" b="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D4D901BA-22CD-4756-AE9C-4C33F1B02182}" type="parTrans" cxnId="{AD1753AC-13AC-43FA-8E40-3366DD441F93}">
      <dgm:prSet/>
      <dgm:spPr/>
      <dgm:t>
        <a:bodyPr/>
        <a:lstStyle/>
        <a:p>
          <a:endParaRPr lang="es-ES" sz="1600" b="0"/>
        </a:p>
      </dgm:t>
    </dgm:pt>
    <dgm:pt modelId="{AE24652D-6CDF-4FC3-9C57-D4812A267514}" type="sibTrans" cxnId="{AD1753AC-13AC-43FA-8E40-3366DD441F93}">
      <dgm:prSet/>
      <dgm:spPr/>
      <dgm:t>
        <a:bodyPr/>
        <a:lstStyle/>
        <a:p>
          <a:endParaRPr lang="es-ES" sz="1600" b="0"/>
        </a:p>
      </dgm:t>
    </dgm:pt>
    <dgm:pt modelId="{25AE9EE5-4787-4902-8479-B8D22F0A9BA0}" type="pres">
      <dgm:prSet presAssocID="{BB384EB9-1777-41DF-B1C4-516DE9B35008}" presName="Name0" presStyleCnt="0">
        <dgm:presLayoutVars>
          <dgm:dir/>
        </dgm:presLayoutVars>
      </dgm:prSet>
      <dgm:spPr/>
    </dgm:pt>
    <dgm:pt modelId="{FF02BADD-E45A-4F45-94F3-120668EB39AA}" type="pres">
      <dgm:prSet presAssocID="{67A79BBF-FE1C-42B7-A7C2-917192DCA497}" presName="noChildren" presStyleCnt="0"/>
      <dgm:spPr/>
    </dgm:pt>
    <dgm:pt modelId="{244D4B73-F8B1-4F14-88C9-23A87DB8EB56}" type="pres">
      <dgm:prSet presAssocID="{67A79BBF-FE1C-42B7-A7C2-917192DCA497}" presName="gap" presStyleCnt="0"/>
      <dgm:spPr/>
    </dgm:pt>
    <dgm:pt modelId="{F96C67AC-4881-4F32-B540-29C663F2AEE8}" type="pres">
      <dgm:prSet presAssocID="{67A79BBF-FE1C-42B7-A7C2-917192DCA497}" presName="medCircle2" presStyleLbl="vennNode1" presStyleIdx="0" presStyleCnt="4" custLinFactNeighborY="-96821"/>
      <dgm:spPr/>
    </dgm:pt>
    <dgm:pt modelId="{D6ABB3D3-92EC-4282-AF82-159799E868EE}" type="pres">
      <dgm:prSet presAssocID="{67A79BBF-FE1C-42B7-A7C2-917192DCA497}" presName="txLvlOnly1" presStyleLbl="revTx" presStyleIdx="0" presStyleCnt="4" custLinFactNeighborY="-96821"/>
      <dgm:spPr/>
    </dgm:pt>
    <dgm:pt modelId="{BB29B18B-D474-4E10-8112-B36862D95E55}" type="pres">
      <dgm:prSet presAssocID="{0AC1E690-07EA-4316-860E-2A1D886D70BC}" presName="noChildren" presStyleCnt="0"/>
      <dgm:spPr/>
    </dgm:pt>
    <dgm:pt modelId="{E4B08EB3-E679-4E8F-941E-88A487DAF269}" type="pres">
      <dgm:prSet presAssocID="{0AC1E690-07EA-4316-860E-2A1D886D70BC}" presName="gap" presStyleCnt="0"/>
      <dgm:spPr/>
    </dgm:pt>
    <dgm:pt modelId="{3D3FC97F-39CC-46EF-9778-408E9E601867}" type="pres">
      <dgm:prSet presAssocID="{0AC1E690-07EA-4316-860E-2A1D886D70BC}" presName="medCircle2" presStyleLbl="vennNode1" presStyleIdx="1" presStyleCnt="4" custLinFactNeighborY="-37540"/>
      <dgm:spPr/>
    </dgm:pt>
    <dgm:pt modelId="{24A984CE-C646-4D9F-BC5C-B2CA72011E16}" type="pres">
      <dgm:prSet presAssocID="{0AC1E690-07EA-4316-860E-2A1D886D70BC}" presName="txLvlOnly1" presStyleLbl="revTx" presStyleIdx="1" presStyleCnt="4" custLinFactNeighborY="-37540"/>
      <dgm:spPr/>
    </dgm:pt>
    <dgm:pt modelId="{DDDE01D8-E467-494C-A61F-66BFB2C943E6}" type="pres">
      <dgm:prSet presAssocID="{08D0DC98-23B9-47EA-9022-71B51258CD92}" presName="noChildren" presStyleCnt="0"/>
      <dgm:spPr/>
    </dgm:pt>
    <dgm:pt modelId="{E2F4DD35-FE79-4CA6-AF21-62685DC4765D}" type="pres">
      <dgm:prSet presAssocID="{08D0DC98-23B9-47EA-9022-71B51258CD92}" presName="gap" presStyleCnt="0"/>
      <dgm:spPr/>
    </dgm:pt>
    <dgm:pt modelId="{86591AB5-A8E0-4A3B-80F6-5562DDACE04A}" type="pres">
      <dgm:prSet presAssocID="{08D0DC98-23B9-47EA-9022-71B51258CD92}" presName="medCircle2" presStyleLbl="vennNode1" presStyleIdx="2" presStyleCnt="4" custLinFactNeighborY="35514"/>
      <dgm:spPr/>
    </dgm:pt>
    <dgm:pt modelId="{41DDB713-BB6B-4B85-83FD-5D507CE8DE9D}" type="pres">
      <dgm:prSet presAssocID="{08D0DC98-23B9-47EA-9022-71B51258CD92}" presName="txLvlOnly1" presStyleLbl="revTx" presStyleIdx="2" presStyleCnt="4" custLinFactNeighborY="35514"/>
      <dgm:spPr/>
    </dgm:pt>
    <dgm:pt modelId="{8C4DC9FE-5DF9-488B-8C22-0DCB2691D1A1}" type="pres">
      <dgm:prSet presAssocID="{9EE67BA0-0A75-4C96-8F9B-E1CC20968B9C}" presName="noChildren" presStyleCnt="0"/>
      <dgm:spPr/>
    </dgm:pt>
    <dgm:pt modelId="{81F2EFB0-231E-4374-BF11-8FC68DBD499A}" type="pres">
      <dgm:prSet presAssocID="{9EE67BA0-0A75-4C96-8F9B-E1CC20968B9C}" presName="gap" presStyleCnt="0"/>
      <dgm:spPr/>
    </dgm:pt>
    <dgm:pt modelId="{31C3D3ED-4A20-4BF7-A19C-D9D22392D18B}" type="pres">
      <dgm:prSet presAssocID="{9EE67BA0-0A75-4C96-8F9B-E1CC20968B9C}" presName="medCircle2" presStyleLbl="vennNode1" presStyleIdx="3" presStyleCnt="4" custLinFactNeighborY="94795"/>
      <dgm:spPr/>
    </dgm:pt>
    <dgm:pt modelId="{F387F3AE-4180-4141-8DE9-BA22D838E176}" type="pres">
      <dgm:prSet presAssocID="{9EE67BA0-0A75-4C96-8F9B-E1CC20968B9C}" presName="txLvlOnly1" presStyleLbl="revTx" presStyleIdx="3" presStyleCnt="4" custLinFactNeighborY="94795"/>
      <dgm:spPr/>
    </dgm:pt>
  </dgm:ptLst>
  <dgm:cxnLst>
    <dgm:cxn modelId="{78F4D40D-A28F-429C-A266-3926324484EF}" type="presOf" srcId="{67A79BBF-FE1C-42B7-A7C2-917192DCA497}" destId="{D6ABB3D3-92EC-4282-AF82-159799E868EE}" srcOrd="0" destOrd="0" presId="urn:microsoft.com/office/officeart/2008/layout/VerticalCircleList"/>
    <dgm:cxn modelId="{C3ED8D19-FA2D-4774-A99B-E49092FE4DE0}" type="presOf" srcId="{BB384EB9-1777-41DF-B1C4-516DE9B35008}" destId="{25AE9EE5-4787-4902-8479-B8D22F0A9BA0}" srcOrd="0" destOrd="0" presId="urn:microsoft.com/office/officeart/2008/layout/VerticalCircleList"/>
    <dgm:cxn modelId="{757CE01A-C405-4975-A8DD-E19A97A4F11C}" srcId="{BB384EB9-1777-41DF-B1C4-516DE9B35008}" destId="{67A79BBF-FE1C-42B7-A7C2-917192DCA497}" srcOrd="0" destOrd="0" parTransId="{7745A1BC-735C-4A52-A2FD-2C4EAA851F68}" sibTransId="{032E686F-BE73-47C5-8C63-FE7E613894EE}"/>
    <dgm:cxn modelId="{AFB0D596-ADEF-4073-9A9C-CEB95FEC212D}" type="presOf" srcId="{0AC1E690-07EA-4316-860E-2A1D886D70BC}" destId="{24A984CE-C646-4D9F-BC5C-B2CA72011E16}" srcOrd="0" destOrd="0" presId="urn:microsoft.com/office/officeart/2008/layout/VerticalCircleList"/>
    <dgm:cxn modelId="{AD1753AC-13AC-43FA-8E40-3366DD441F93}" srcId="{BB384EB9-1777-41DF-B1C4-516DE9B35008}" destId="{9EE67BA0-0A75-4C96-8F9B-E1CC20968B9C}" srcOrd="3" destOrd="0" parTransId="{D4D901BA-22CD-4756-AE9C-4C33F1B02182}" sibTransId="{AE24652D-6CDF-4FC3-9C57-D4812A267514}"/>
    <dgm:cxn modelId="{758F6ABF-7001-45EE-805C-E552BDFF278E}" srcId="{BB384EB9-1777-41DF-B1C4-516DE9B35008}" destId="{08D0DC98-23B9-47EA-9022-71B51258CD92}" srcOrd="2" destOrd="0" parTransId="{31F1C12D-C1D8-4D26-BF1E-5036CE8449A5}" sibTransId="{35A8FE45-1C1A-4BFE-97A8-B5662003CDB4}"/>
    <dgm:cxn modelId="{A48B8BDA-82D9-4FF1-86B9-0084D9DD70BD}" type="presOf" srcId="{08D0DC98-23B9-47EA-9022-71B51258CD92}" destId="{41DDB713-BB6B-4B85-83FD-5D507CE8DE9D}" srcOrd="0" destOrd="0" presId="urn:microsoft.com/office/officeart/2008/layout/VerticalCircleList"/>
    <dgm:cxn modelId="{B3B1C2E4-1FEE-40C0-B0AA-D33588EAA943}" type="presOf" srcId="{9EE67BA0-0A75-4C96-8F9B-E1CC20968B9C}" destId="{F387F3AE-4180-4141-8DE9-BA22D838E176}" srcOrd="0" destOrd="0" presId="urn:microsoft.com/office/officeart/2008/layout/VerticalCircleList"/>
    <dgm:cxn modelId="{2265C0F5-5FAF-4888-BC88-B6EB6D3CD9C1}" srcId="{BB384EB9-1777-41DF-B1C4-516DE9B35008}" destId="{0AC1E690-07EA-4316-860E-2A1D886D70BC}" srcOrd="1" destOrd="0" parTransId="{B21AA854-0CE3-4839-B799-308D9EB4CF3B}" sibTransId="{3A08C5E1-F95B-44BF-9BC1-15E88944A174}"/>
    <dgm:cxn modelId="{5201DEAC-1753-480C-913B-D69DEA28EA23}" type="presParOf" srcId="{25AE9EE5-4787-4902-8479-B8D22F0A9BA0}" destId="{FF02BADD-E45A-4F45-94F3-120668EB39AA}" srcOrd="0" destOrd="0" presId="urn:microsoft.com/office/officeart/2008/layout/VerticalCircleList"/>
    <dgm:cxn modelId="{80D6EAC7-BE1E-4490-A3D9-FD610123515D}" type="presParOf" srcId="{FF02BADD-E45A-4F45-94F3-120668EB39AA}" destId="{244D4B73-F8B1-4F14-88C9-23A87DB8EB56}" srcOrd="0" destOrd="0" presId="urn:microsoft.com/office/officeart/2008/layout/VerticalCircleList"/>
    <dgm:cxn modelId="{0D74BA03-FBBF-445B-8D1F-F7A69FC0C58F}" type="presParOf" srcId="{FF02BADD-E45A-4F45-94F3-120668EB39AA}" destId="{F96C67AC-4881-4F32-B540-29C663F2AEE8}" srcOrd="1" destOrd="0" presId="urn:microsoft.com/office/officeart/2008/layout/VerticalCircleList"/>
    <dgm:cxn modelId="{E10233F7-2E2A-4DB6-A8DB-C64CA35DE38F}" type="presParOf" srcId="{FF02BADD-E45A-4F45-94F3-120668EB39AA}" destId="{D6ABB3D3-92EC-4282-AF82-159799E868EE}" srcOrd="2" destOrd="0" presId="urn:microsoft.com/office/officeart/2008/layout/VerticalCircleList"/>
    <dgm:cxn modelId="{E81CBF9F-A729-43D0-8CE0-D8417A17E013}" type="presParOf" srcId="{25AE9EE5-4787-4902-8479-B8D22F0A9BA0}" destId="{BB29B18B-D474-4E10-8112-B36862D95E55}" srcOrd="1" destOrd="0" presId="urn:microsoft.com/office/officeart/2008/layout/VerticalCircleList"/>
    <dgm:cxn modelId="{CBD71650-8171-4A66-A9D2-68E97CAEDEE0}" type="presParOf" srcId="{BB29B18B-D474-4E10-8112-B36862D95E55}" destId="{E4B08EB3-E679-4E8F-941E-88A487DAF269}" srcOrd="0" destOrd="0" presId="urn:microsoft.com/office/officeart/2008/layout/VerticalCircleList"/>
    <dgm:cxn modelId="{12AFB6DB-0E10-4178-99D1-DE736FE07DE5}" type="presParOf" srcId="{BB29B18B-D474-4E10-8112-B36862D95E55}" destId="{3D3FC97F-39CC-46EF-9778-408E9E601867}" srcOrd="1" destOrd="0" presId="urn:microsoft.com/office/officeart/2008/layout/VerticalCircleList"/>
    <dgm:cxn modelId="{B15E2156-4EE0-4A50-A258-603D1EB6A7FF}" type="presParOf" srcId="{BB29B18B-D474-4E10-8112-B36862D95E55}" destId="{24A984CE-C646-4D9F-BC5C-B2CA72011E16}" srcOrd="2" destOrd="0" presId="urn:microsoft.com/office/officeart/2008/layout/VerticalCircleList"/>
    <dgm:cxn modelId="{CC703448-FAF2-4117-8D26-0BBD25E7F2D0}" type="presParOf" srcId="{25AE9EE5-4787-4902-8479-B8D22F0A9BA0}" destId="{DDDE01D8-E467-494C-A61F-66BFB2C943E6}" srcOrd="2" destOrd="0" presId="urn:microsoft.com/office/officeart/2008/layout/VerticalCircleList"/>
    <dgm:cxn modelId="{7AC30BDC-C727-42EC-B476-D5A290D713CC}" type="presParOf" srcId="{DDDE01D8-E467-494C-A61F-66BFB2C943E6}" destId="{E2F4DD35-FE79-4CA6-AF21-62685DC4765D}" srcOrd="0" destOrd="0" presId="urn:microsoft.com/office/officeart/2008/layout/VerticalCircleList"/>
    <dgm:cxn modelId="{5CAF8FF1-12A3-46FE-ADF7-29304D909E88}" type="presParOf" srcId="{DDDE01D8-E467-494C-A61F-66BFB2C943E6}" destId="{86591AB5-A8E0-4A3B-80F6-5562DDACE04A}" srcOrd="1" destOrd="0" presId="urn:microsoft.com/office/officeart/2008/layout/VerticalCircleList"/>
    <dgm:cxn modelId="{552B686F-A508-441F-8B37-447DEC83542E}" type="presParOf" srcId="{DDDE01D8-E467-494C-A61F-66BFB2C943E6}" destId="{41DDB713-BB6B-4B85-83FD-5D507CE8DE9D}" srcOrd="2" destOrd="0" presId="urn:microsoft.com/office/officeart/2008/layout/VerticalCircleList"/>
    <dgm:cxn modelId="{5A96CD7E-97FB-406E-BCFB-438C40091CF2}" type="presParOf" srcId="{25AE9EE5-4787-4902-8479-B8D22F0A9BA0}" destId="{8C4DC9FE-5DF9-488B-8C22-0DCB2691D1A1}" srcOrd="3" destOrd="0" presId="urn:microsoft.com/office/officeart/2008/layout/VerticalCircleList"/>
    <dgm:cxn modelId="{0CF88EF4-D002-4726-A428-E7D72834D974}" type="presParOf" srcId="{8C4DC9FE-5DF9-488B-8C22-0DCB2691D1A1}" destId="{81F2EFB0-231E-4374-BF11-8FC68DBD499A}" srcOrd="0" destOrd="0" presId="urn:microsoft.com/office/officeart/2008/layout/VerticalCircleList"/>
    <dgm:cxn modelId="{B9E31977-4428-4372-BB75-6F729051A759}" type="presParOf" srcId="{8C4DC9FE-5DF9-488B-8C22-0DCB2691D1A1}" destId="{31C3D3ED-4A20-4BF7-A19C-D9D22392D18B}" srcOrd="1" destOrd="0" presId="urn:microsoft.com/office/officeart/2008/layout/VerticalCircleList"/>
    <dgm:cxn modelId="{499D6298-7D6F-473F-B735-70280E5C7EA2}" type="presParOf" srcId="{8C4DC9FE-5DF9-488B-8C22-0DCB2691D1A1}" destId="{F387F3AE-4180-4141-8DE9-BA22D838E176}" srcOrd="2" destOrd="0" presId="urn:microsoft.com/office/officeart/2008/layout/Vertical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384EB9-1777-41DF-B1C4-516DE9B35008}" type="doc">
      <dgm:prSet loTypeId="urn:microsoft.com/office/officeart/2008/layout/VerticalCircleList" loCatId="list" qsTypeId="urn:microsoft.com/office/officeart/2005/8/quickstyle/simple1" qsCatId="simple" csTypeId="urn:microsoft.com/office/officeart/2005/8/colors/colorful1" csCatId="colorful" phldr="1"/>
      <dgm:spPr/>
      <dgm:t>
        <a:bodyPr/>
        <a:lstStyle/>
        <a:p>
          <a:endParaRPr lang="es-ES"/>
        </a:p>
      </dgm:t>
    </dgm:pt>
    <dgm:pt modelId="{67A79BBF-FE1C-42B7-A7C2-917192DCA497}">
      <dgm:prSet phldrT="[Texto]" custT="1"/>
      <dgm:spPr/>
      <dgm:t>
        <a:bodyPr/>
        <a:lstStyle/>
        <a:p>
          <a:r>
            <a:rPr lang="es-EC" sz="1600" b="1" dirty="0"/>
            <a:t>Incineración a campo abierto</a:t>
          </a:r>
          <a:endParaRPr lang="es-ES" sz="1600" b="0" dirty="0"/>
        </a:p>
      </dgm:t>
    </dgm:pt>
    <dgm:pt modelId="{7745A1BC-735C-4A52-A2FD-2C4EAA851F68}" type="parTrans" cxnId="{757CE01A-C405-4975-A8DD-E19A97A4F11C}">
      <dgm:prSet/>
      <dgm:spPr/>
      <dgm:t>
        <a:bodyPr/>
        <a:lstStyle/>
        <a:p>
          <a:endParaRPr lang="es-ES" sz="1600" b="0"/>
        </a:p>
      </dgm:t>
    </dgm:pt>
    <dgm:pt modelId="{032E686F-BE73-47C5-8C63-FE7E613894EE}" type="sibTrans" cxnId="{757CE01A-C405-4975-A8DD-E19A97A4F11C}">
      <dgm:prSet/>
      <dgm:spPr/>
      <dgm:t>
        <a:bodyPr/>
        <a:lstStyle/>
        <a:p>
          <a:endParaRPr lang="es-ES" sz="1600" b="0"/>
        </a:p>
      </dgm:t>
    </dgm:pt>
    <dgm:pt modelId="{356A6D84-9EE1-4549-A6C9-666B0E729A36}">
      <dgm:prSet custT="1"/>
      <dgm:spPr/>
      <dgm:t>
        <a:bodyPr/>
        <a:lstStyle/>
        <a:p>
          <a:r>
            <a:rPr lang="es-EC" sz="1600" b="1"/>
            <a:t>Incineración en horno </a:t>
          </a:r>
          <a:r>
            <a:rPr lang="es-EC" sz="1600" b="1" dirty="0"/>
            <a:t>rotatorio</a:t>
          </a:r>
          <a:endParaRPr lang="es-ES" sz="1600" dirty="0"/>
        </a:p>
      </dgm:t>
    </dgm:pt>
    <dgm:pt modelId="{8D68969D-0CDB-4C69-89D7-AD9434506C59}" type="parTrans" cxnId="{6B19862C-59C0-4C8E-A24B-E7A43858B9DE}">
      <dgm:prSet/>
      <dgm:spPr/>
      <dgm:t>
        <a:bodyPr/>
        <a:lstStyle/>
        <a:p>
          <a:endParaRPr lang="es-ES" sz="1600"/>
        </a:p>
      </dgm:t>
    </dgm:pt>
    <dgm:pt modelId="{873D4729-2071-4862-A7F6-4C8C21CE5CA4}" type="sibTrans" cxnId="{6B19862C-59C0-4C8E-A24B-E7A43858B9DE}">
      <dgm:prSet/>
      <dgm:spPr/>
      <dgm:t>
        <a:bodyPr/>
        <a:lstStyle/>
        <a:p>
          <a:endParaRPr lang="es-ES" sz="1600"/>
        </a:p>
      </dgm:t>
    </dgm:pt>
    <dgm:pt modelId="{C6AA85BA-447E-45CE-A7D7-AA0842421613}">
      <dgm:prSet custT="1"/>
      <dgm:spPr/>
      <dgm:t>
        <a:bodyPr/>
        <a:lstStyle/>
        <a:p>
          <a:r>
            <a:rPr lang="es-EC" sz="1600" b="1"/>
            <a:t>Adsorción</a:t>
          </a:r>
          <a:endParaRPr lang="es-ES" sz="1600"/>
        </a:p>
      </dgm:t>
    </dgm:pt>
    <dgm:pt modelId="{B52B7173-49D7-425C-AFE3-F89F0431E8D3}" type="parTrans" cxnId="{381EE251-D394-417E-A5AB-AF6EAB95FCE3}">
      <dgm:prSet/>
      <dgm:spPr/>
      <dgm:t>
        <a:bodyPr/>
        <a:lstStyle/>
        <a:p>
          <a:endParaRPr lang="es-ES" sz="1600"/>
        </a:p>
      </dgm:t>
    </dgm:pt>
    <dgm:pt modelId="{A0420D2F-7BAA-410E-A60D-1DC95623BBB9}" type="sibTrans" cxnId="{381EE251-D394-417E-A5AB-AF6EAB95FCE3}">
      <dgm:prSet/>
      <dgm:spPr/>
      <dgm:t>
        <a:bodyPr/>
        <a:lstStyle/>
        <a:p>
          <a:endParaRPr lang="es-ES" sz="1600"/>
        </a:p>
      </dgm:t>
    </dgm:pt>
    <dgm:pt modelId="{26AE3FE7-BC13-4459-9AEA-E2038501355C}">
      <dgm:prSet custT="1"/>
      <dgm:spPr/>
      <dgm:t>
        <a:bodyPr/>
        <a:lstStyle/>
        <a:p>
          <a:r>
            <a:rPr lang="es-EC" sz="1600" b="1" dirty="0"/>
            <a:t>Oxidación</a:t>
          </a:r>
          <a:endParaRPr lang="es-ES" sz="1600" dirty="0"/>
        </a:p>
      </dgm:t>
    </dgm:pt>
    <dgm:pt modelId="{3E180076-DB73-4A2C-BFAA-8EB065FEE66C}" type="parTrans" cxnId="{2DE57196-EC74-4B1F-BC6A-E7DB78E4EC09}">
      <dgm:prSet/>
      <dgm:spPr/>
      <dgm:t>
        <a:bodyPr/>
        <a:lstStyle/>
        <a:p>
          <a:endParaRPr lang="es-ES" sz="1600"/>
        </a:p>
      </dgm:t>
    </dgm:pt>
    <dgm:pt modelId="{8CCD8455-9CEE-49C4-B2D4-133B24945AAA}" type="sibTrans" cxnId="{2DE57196-EC74-4B1F-BC6A-E7DB78E4EC09}">
      <dgm:prSet/>
      <dgm:spPr/>
      <dgm:t>
        <a:bodyPr/>
        <a:lstStyle/>
        <a:p>
          <a:endParaRPr lang="es-ES" sz="1600"/>
        </a:p>
      </dgm:t>
    </dgm:pt>
    <dgm:pt modelId="{C3F9FAAB-F9AE-4E4E-A349-AC9FC38B19B5}">
      <dgm:prSet custT="1"/>
      <dgm:spPr/>
      <dgm:t>
        <a:bodyPr/>
        <a:lstStyle/>
        <a:p>
          <a:r>
            <a:rPr lang="es-EC" sz="1600" b="1"/>
            <a:t>Reducción</a:t>
          </a:r>
          <a:endParaRPr lang="es-ES" sz="1600"/>
        </a:p>
      </dgm:t>
    </dgm:pt>
    <dgm:pt modelId="{FD738346-5244-4A54-B4F6-460D7ADF4927}" type="parTrans" cxnId="{100787D6-4809-4C96-826F-26D0315AB20A}">
      <dgm:prSet/>
      <dgm:spPr/>
      <dgm:t>
        <a:bodyPr/>
        <a:lstStyle/>
        <a:p>
          <a:endParaRPr lang="es-ES" sz="1600"/>
        </a:p>
      </dgm:t>
    </dgm:pt>
    <dgm:pt modelId="{206DA423-A26A-4D2C-9F92-9A95AF348F1A}" type="sibTrans" cxnId="{100787D6-4809-4C96-826F-26D0315AB20A}">
      <dgm:prSet/>
      <dgm:spPr/>
      <dgm:t>
        <a:bodyPr/>
        <a:lstStyle/>
        <a:p>
          <a:endParaRPr lang="es-ES" sz="1600"/>
        </a:p>
      </dgm:t>
    </dgm:pt>
    <dgm:pt modelId="{25AE9EE5-4787-4902-8479-B8D22F0A9BA0}" type="pres">
      <dgm:prSet presAssocID="{BB384EB9-1777-41DF-B1C4-516DE9B35008}" presName="Name0" presStyleCnt="0">
        <dgm:presLayoutVars>
          <dgm:dir/>
        </dgm:presLayoutVars>
      </dgm:prSet>
      <dgm:spPr/>
    </dgm:pt>
    <dgm:pt modelId="{FF02BADD-E45A-4F45-94F3-120668EB39AA}" type="pres">
      <dgm:prSet presAssocID="{67A79BBF-FE1C-42B7-A7C2-917192DCA497}" presName="noChildren" presStyleCnt="0"/>
      <dgm:spPr/>
    </dgm:pt>
    <dgm:pt modelId="{244D4B73-F8B1-4F14-88C9-23A87DB8EB56}" type="pres">
      <dgm:prSet presAssocID="{67A79BBF-FE1C-42B7-A7C2-917192DCA497}" presName="gap" presStyleCnt="0"/>
      <dgm:spPr/>
    </dgm:pt>
    <dgm:pt modelId="{F96C67AC-4881-4F32-B540-29C663F2AEE8}" type="pres">
      <dgm:prSet presAssocID="{67A79BBF-FE1C-42B7-A7C2-917192DCA497}" presName="medCircle2" presStyleLbl="vennNode1" presStyleIdx="0" presStyleCnt="5" custLinFactNeighborX="24367" custLinFactNeighborY="-287"/>
      <dgm:spPr/>
    </dgm:pt>
    <dgm:pt modelId="{D6ABB3D3-92EC-4282-AF82-159799E868EE}" type="pres">
      <dgm:prSet presAssocID="{67A79BBF-FE1C-42B7-A7C2-917192DCA497}" presName="txLvlOnly1" presStyleLbl="revTx" presStyleIdx="0" presStyleCnt="5" custScaleX="165583" custLinFactNeighborX="38850" custLinFactNeighborY="-287"/>
      <dgm:spPr/>
    </dgm:pt>
    <dgm:pt modelId="{2BC2256C-D54A-42AC-824D-F5A08487BB66}" type="pres">
      <dgm:prSet presAssocID="{356A6D84-9EE1-4549-A6C9-666B0E729A36}" presName="noChildren" presStyleCnt="0"/>
      <dgm:spPr/>
    </dgm:pt>
    <dgm:pt modelId="{1EF54FE2-82F7-4A2A-969B-5AED56192408}" type="pres">
      <dgm:prSet presAssocID="{356A6D84-9EE1-4549-A6C9-666B0E729A36}" presName="gap" presStyleCnt="0"/>
      <dgm:spPr/>
    </dgm:pt>
    <dgm:pt modelId="{659538D1-BDD5-4AB0-A010-6ECA765529F3}" type="pres">
      <dgm:prSet presAssocID="{356A6D84-9EE1-4549-A6C9-666B0E729A36}" presName="medCircle2" presStyleLbl="vennNode1" presStyleIdx="1" presStyleCnt="5" custLinFactNeighborX="24367"/>
      <dgm:spPr/>
    </dgm:pt>
    <dgm:pt modelId="{19A65E43-42DE-49FE-88D0-3903C812762C}" type="pres">
      <dgm:prSet presAssocID="{356A6D84-9EE1-4549-A6C9-666B0E729A36}" presName="txLvlOnly1" presStyleLbl="revTx" presStyleIdx="1" presStyleCnt="5" custScaleX="165583" custLinFactNeighborX="38850" custLinFactNeighborY="-284"/>
      <dgm:spPr/>
    </dgm:pt>
    <dgm:pt modelId="{E206C50F-DCBB-487A-AFFA-25DA6FC38B78}" type="pres">
      <dgm:prSet presAssocID="{C6AA85BA-447E-45CE-A7D7-AA0842421613}" presName="noChildren" presStyleCnt="0"/>
      <dgm:spPr/>
    </dgm:pt>
    <dgm:pt modelId="{CC6D2EF1-D4EE-4885-8743-A15C5232574E}" type="pres">
      <dgm:prSet presAssocID="{C6AA85BA-447E-45CE-A7D7-AA0842421613}" presName="gap" presStyleCnt="0"/>
      <dgm:spPr/>
    </dgm:pt>
    <dgm:pt modelId="{73AC41E1-9411-4221-B262-F898B4E2B794}" type="pres">
      <dgm:prSet presAssocID="{C6AA85BA-447E-45CE-A7D7-AA0842421613}" presName="medCircle2" presStyleLbl="vennNode1" presStyleIdx="2" presStyleCnt="5" custLinFactNeighborX="-5121" custLinFactNeighborY="-339"/>
      <dgm:spPr/>
    </dgm:pt>
    <dgm:pt modelId="{D338B1C1-741F-4BCE-BC03-A5077CF6B433}" type="pres">
      <dgm:prSet presAssocID="{C6AA85BA-447E-45CE-A7D7-AA0842421613}" presName="txLvlOnly1" presStyleLbl="revTx" presStyleIdx="2" presStyleCnt="5" custLinFactNeighborX="-960" custLinFactNeighborY="-339"/>
      <dgm:spPr/>
    </dgm:pt>
    <dgm:pt modelId="{206351D8-2EA3-4910-9A80-3C4B3AB65083}" type="pres">
      <dgm:prSet presAssocID="{26AE3FE7-BC13-4459-9AEA-E2038501355C}" presName="noChildren" presStyleCnt="0"/>
      <dgm:spPr/>
    </dgm:pt>
    <dgm:pt modelId="{708C4235-4C14-45A1-8202-BC7267B4CC8C}" type="pres">
      <dgm:prSet presAssocID="{26AE3FE7-BC13-4459-9AEA-E2038501355C}" presName="gap" presStyleCnt="0"/>
      <dgm:spPr/>
    </dgm:pt>
    <dgm:pt modelId="{3C975039-1A0F-4DEA-BA51-EACAB1BCDFBF}" type="pres">
      <dgm:prSet presAssocID="{26AE3FE7-BC13-4459-9AEA-E2038501355C}" presName="medCircle2" presStyleLbl="vennNode1" presStyleIdx="3" presStyleCnt="5" custLinFactNeighborX="-5121" custLinFactNeighborY="-339"/>
      <dgm:spPr/>
    </dgm:pt>
    <dgm:pt modelId="{47FBFB9E-D11C-40C7-A178-B9F6539F81DB}" type="pres">
      <dgm:prSet presAssocID="{26AE3FE7-BC13-4459-9AEA-E2038501355C}" presName="txLvlOnly1" presStyleLbl="revTx" presStyleIdx="3" presStyleCnt="5" custLinFactNeighborX="-960" custLinFactNeighborY="-339"/>
      <dgm:spPr/>
    </dgm:pt>
    <dgm:pt modelId="{E0895B54-CD82-484D-B884-90EE7774AEB8}" type="pres">
      <dgm:prSet presAssocID="{C3F9FAAB-F9AE-4E4E-A349-AC9FC38B19B5}" presName="noChildren" presStyleCnt="0"/>
      <dgm:spPr/>
    </dgm:pt>
    <dgm:pt modelId="{B0FC3840-F8F7-4644-BB99-E84E2F193134}" type="pres">
      <dgm:prSet presAssocID="{C3F9FAAB-F9AE-4E4E-A349-AC9FC38B19B5}" presName="gap" presStyleCnt="0"/>
      <dgm:spPr/>
    </dgm:pt>
    <dgm:pt modelId="{6735B124-E05E-4312-AAE2-31FF118F7124}" type="pres">
      <dgm:prSet presAssocID="{C3F9FAAB-F9AE-4E4E-A349-AC9FC38B19B5}" presName="medCircle2" presStyleLbl="vennNode1" presStyleIdx="4" presStyleCnt="5" custLinFactNeighborX="-5121" custLinFactNeighborY="-339"/>
      <dgm:spPr/>
    </dgm:pt>
    <dgm:pt modelId="{21AF382E-853B-4EF0-95FC-4D2D6A76238F}" type="pres">
      <dgm:prSet presAssocID="{C3F9FAAB-F9AE-4E4E-A349-AC9FC38B19B5}" presName="txLvlOnly1" presStyleLbl="revTx" presStyleIdx="4" presStyleCnt="5" custLinFactNeighborX="-960" custLinFactNeighborY="-339"/>
      <dgm:spPr/>
    </dgm:pt>
  </dgm:ptLst>
  <dgm:cxnLst>
    <dgm:cxn modelId="{78F4D40D-A28F-429C-A266-3926324484EF}" type="presOf" srcId="{67A79BBF-FE1C-42B7-A7C2-917192DCA497}" destId="{D6ABB3D3-92EC-4282-AF82-159799E868EE}" srcOrd="0" destOrd="0" presId="urn:microsoft.com/office/officeart/2008/layout/VerticalCircleList"/>
    <dgm:cxn modelId="{C3ED8D19-FA2D-4774-A99B-E49092FE4DE0}" type="presOf" srcId="{BB384EB9-1777-41DF-B1C4-516DE9B35008}" destId="{25AE9EE5-4787-4902-8479-B8D22F0A9BA0}" srcOrd="0" destOrd="0" presId="urn:microsoft.com/office/officeart/2008/layout/VerticalCircleList"/>
    <dgm:cxn modelId="{757CE01A-C405-4975-A8DD-E19A97A4F11C}" srcId="{BB384EB9-1777-41DF-B1C4-516DE9B35008}" destId="{67A79BBF-FE1C-42B7-A7C2-917192DCA497}" srcOrd="0" destOrd="0" parTransId="{7745A1BC-735C-4A52-A2FD-2C4EAA851F68}" sibTransId="{032E686F-BE73-47C5-8C63-FE7E613894EE}"/>
    <dgm:cxn modelId="{CB65761F-08AB-41D9-8794-5A82BFF100BE}" type="presOf" srcId="{C6AA85BA-447E-45CE-A7D7-AA0842421613}" destId="{D338B1C1-741F-4BCE-BC03-A5077CF6B433}" srcOrd="0" destOrd="0" presId="urn:microsoft.com/office/officeart/2008/layout/VerticalCircleList"/>
    <dgm:cxn modelId="{6B19862C-59C0-4C8E-A24B-E7A43858B9DE}" srcId="{BB384EB9-1777-41DF-B1C4-516DE9B35008}" destId="{356A6D84-9EE1-4549-A6C9-666B0E729A36}" srcOrd="1" destOrd="0" parTransId="{8D68969D-0CDB-4C69-89D7-AD9434506C59}" sibTransId="{873D4729-2071-4862-A7F6-4C8C21CE5CA4}"/>
    <dgm:cxn modelId="{9AACD346-7319-4811-9121-6EF97FCB729F}" type="presOf" srcId="{26AE3FE7-BC13-4459-9AEA-E2038501355C}" destId="{47FBFB9E-D11C-40C7-A178-B9F6539F81DB}" srcOrd="0" destOrd="0" presId="urn:microsoft.com/office/officeart/2008/layout/VerticalCircleList"/>
    <dgm:cxn modelId="{381EE251-D394-417E-A5AB-AF6EAB95FCE3}" srcId="{BB384EB9-1777-41DF-B1C4-516DE9B35008}" destId="{C6AA85BA-447E-45CE-A7D7-AA0842421613}" srcOrd="2" destOrd="0" parTransId="{B52B7173-49D7-425C-AFE3-F89F0431E8D3}" sibTransId="{A0420D2F-7BAA-410E-A60D-1DC95623BBB9}"/>
    <dgm:cxn modelId="{8130298A-46A3-4D67-85FB-A8CAE39F274D}" type="presOf" srcId="{356A6D84-9EE1-4549-A6C9-666B0E729A36}" destId="{19A65E43-42DE-49FE-88D0-3903C812762C}" srcOrd="0" destOrd="0" presId="urn:microsoft.com/office/officeart/2008/layout/VerticalCircleList"/>
    <dgm:cxn modelId="{844BFD8A-F006-47AE-825E-282FB22AF500}" type="presOf" srcId="{C3F9FAAB-F9AE-4E4E-A349-AC9FC38B19B5}" destId="{21AF382E-853B-4EF0-95FC-4D2D6A76238F}" srcOrd="0" destOrd="0" presId="urn:microsoft.com/office/officeart/2008/layout/VerticalCircleList"/>
    <dgm:cxn modelId="{2DE57196-EC74-4B1F-BC6A-E7DB78E4EC09}" srcId="{BB384EB9-1777-41DF-B1C4-516DE9B35008}" destId="{26AE3FE7-BC13-4459-9AEA-E2038501355C}" srcOrd="3" destOrd="0" parTransId="{3E180076-DB73-4A2C-BFAA-8EB065FEE66C}" sibTransId="{8CCD8455-9CEE-49C4-B2D4-133B24945AAA}"/>
    <dgm:cxn modelId="{100787D6-4809-4C96-826F-26D0315AB20A}" srcId="{BB384EB9-1777-41DF-B1C4-516DE9B35008}" destId="{C3F9FAAB-F9AE-4E4E-A349-AC9FC38B19B5}" srcOrd="4" destOrd="0" parTransId="{FD738346-5244-4A54-B4F6-460D7ADF4927}" sibTransId="{206DA423-A26A-4D2C-9F92-9A95AF348F1A}"/>
    <dgm:cxn modelId="{5201DEAC-1753-480C-913B-D69DEA28EA23}" type="presParOf" srcId="{25AE9EE5-4787-4902-8479-B8D22F0A9BA0}" destId="{FF02BADD-E45A-4F45-94F3-120668EB39AA}" srcOrd="0" destOrd="0" presId="urn:microsoft.com/office/officeart/2008/layout/VerticalCircleList"/>
    <dgm:cxn modelId="{80D6EAC7-BE1E-4490-A3D9-FD610123515D}" type="presParOf" srcId="{FF02BADD-E45A-4F45-94F3-120668EB39AA}" destId="{244D4B73-F8B1-4F14-88C9-23A87DB8EB56}" srcOrd="0" destOrd="0" presId="urn:microsoft.com/office/officeart/2008/layout/VerticalCircleList"/>
    <dgm:cxn modelId="{0D74BA03-FBBF-445B-8D1F-F7A69FC0C58F}" type="presParOf" srcId="{FF02BADD-E45A-4F45-94F3-120668EB39AA}" destId="{F96C67AC-4881-4F32-B540-29C663F2AEE8}" srcOrd="1" destOrd="0" presId="urn:microsoft.com/office/officeart/2008/layout/VerticalCircleList"/>
    <dgm:cxn modelId="{E10233F7-2E2A-4DB6-A8DB-C64CA35DE38F}" type="presParOf" srcId="{FF02BADD-E45A-4F45-94F3-120668EB39AA}" destId="{D6ABB3D3-92EC-4282-AF82-159799E868EE}" srcOrd="2" destOrd="0" presId="urn:microsoft.com/office/officeart/2008/layout/VerticalCircleList"/>
    <dgm:cxn modelId="{C3EDCA8F-5385-42E9-B1EA-20E384873BB8}" type="presParOf" srcId="{25AE9EE5-4787-4902-8479-B8D22F0A9BA0}" destId="{2BC2256C-D54A-42AC-824D-F5A08487BB66}" srcOrd="1" destOrd="0" presId="urn:microsoft.com/office/officeart/2008/layout/VerticalCircleList"/>
    <dgm:cxn modelId="{FF6A0492-BD34-4382-A5BC-2DB6501C796D}" type="presParOf" srcId="{2BC2256C-D54A-42AC-824D-F5A08487BB66}" destId="{1EF54FE2-82F7-4A2A-969B-5AED56192408}" srcOrd="0" destOrd="0" presId="urn:microsoft.com/office/officeart/2008/layout/VerticalCircleList"/>
    <dgm:cxn modelId="{F8802B19-6071-4587-BB6A-7B4D1E94CE11}" type="presParOf" srcId="{2BC2256C-D54A-42AC-824D-F5A08487BB66}" destId="{659538D1-BDD5-4AB0-A010-6ECA765529F3}" srcOrd="1" destOrd="0" presId="urn:microsoft.com/office/officeart/2008/layout/VerticalCircleList"/>
    <dgm:cxn modelId="{C5597DDF-3FBB-4F4F-AA57-50064F6E74F1}" type="presParOf" srcId="{2BC2256C-D54A-42AC-824D-F5A08487BB66}" destId="{19A65E43-42DE-49FE-88D0-3903C812762C}" srcOrd="2" destOrd="0" presId="urn:microsoft.com/office/officeart/2008/layout/VerticalCircleList"/>
    <dgm:cxn modelId="{DA155DE0-756D-499C-9654-242350AD9762}" type="presParOf" srcId="{25AE9EE5-4787-4902-8479-B8D22F0A9BA0}" destId="{E206C50F-DCBB-487A-AFFA-25DA6FC38B78}" srcOrd="2" destOrd="0" presId="urn:microsoft.com/office/officeart/2008/layout/VerticalCircleList"/>
    <dgm:cxn modelId="{2F6CFDF6-4FF0-466D-9D9F-6E60F4466E93}" type="presParOf" srcId="{E206C50F-DCBB-487A-AFFA-25DA6FC38B78}" destId="{CC6D2EF1-D4EE-4885-8743-A15C5232574E}" srcOrd="0" destOrd="0" presId="urn:microsoft.com/office/officeart/2008/layout/VerticalCircleList"/>
    <dgm:cxn modelId="{E70F3AAE-4DC2-4AD0-8127-D9803C8AA395}" type="presParOf" srcId="{E206C50F-DCBB-487A-AFFA-25DA6FC38B78}" destId="{73AC41E1-9411-4221-B262-F898B4E2B794}" srcOrd="1" destOrd="0" presId="urn:microsoft.com/office/officeart/2008/layout/VerticalCircleList"/>
    <dgm:cxn modelId="{23695095-EF42-463B-BCD9-0B7A5C32F757}" type="presParOf" srcId="{E206C50F-DCBB-487A-AFFA-25DA6FC38B78}" destId="{D338B1C1-741F-4BCE-BC03-A5077CF6B433}" srcOrd="2" destOrd="0" presId="urn:microsoft.com/office/officeart/2008/layout/VerticalCircleList"/>
    <dgm:cxn modelId="{20CD517D-5D68-4F9E-B3C0-32647B768609}" type="presParOf" srcId="{25AE9EE5-4787-4902-8479-B8D22F0A9BA0}" destId="{206351D8-2EA3-4910-9A80-3C4B3AB65083}" srcOrd="3" destOrd="0" presId="urn:microsoft.com/office/officeart/2008/layout/VerticalCircleList"/>
    <dgm:cxn modelId="{6526AB47-06A4-4309-B0DC-D98CEDD9D89C}" type="presParOf" srcId="{206351D8-2EA3-4910-9A80-3C4B3AB65083}" destId="{708C4235-4C14-45A1-8202-BC7267B4CC8C}" srcOrd="0" destOrd="0" presId="urn:microsoft.com/office/officeart/2008/layout/VerticalCircleList"/>
    <dgm:cxn modelId="{E17EEA35-DB95-4A42-A473-6177F64911A6}" type="presParOf" srcId="{206351D8-2EA3-4910-9A80-3C4B3AB65083}" destId="{3C975039-1A0F-4DEA-BA51-EACAB1BCDFBF}" srcOrd="1" destOrd="0" presId="urn:microsoft.com/office/officeart/2008/layout/VerticalCircleList"/>
    <dgm:cxn modelId="{581B0AD9-47C6-4C2D-A913-855B1B444122}" type="presParOf" srcId="{206351D8-2EA3-4910-9A80-3C4B3AB65083}" destId="{47FBFB9E-D11C-40C7-A178-B9F6539F81DB}" srcOrd="2" destOrd="0" presId="urn:microsoft.com/office/officeart/2008/layout/VerticalCircleList"/>
    <dgm:cxn modelId="{371BF763-8150-476E-A2C5-C1016670EC12}" type="presParOf" srcId="{25AE9EE5-4787-4902-8479-B8D22F0A9BA0}" destId="{E0895B54-CD82-484D-B884-90EE7774AEB8}" srcOrd="4" destOrd="0" presId="urn:microsoft.com/office/officeart/2008/layout/VerticalCircleList"/>
    <dgm:cxn modelId="{B5D193C5-8D27-43CC-9CC5-A9FEE0AFA48B}" type="presParOf" srcId="{E0895B54-CD82-484D-B884-90EE7774AEB8}" destId="{B0FC3840-F8F7-4644-BB99-E84E2F193134}" srcOrd="0" destOrd="0" presId="urn:microsoft.com/office/officeart/2008/layout/VerticalCircleList"/>
    <dgm:cxn modelId="{F11578BC-0980-4D70-B9D1-0FE5D8B0B9A1}" type="presParOf" srcId="{E0895B54-CD82-484D-B884-90EE7774AEB8}" destId="{6735B124-E05E-4312-AAE2-31FF118F7124}" srcOrd="1" destOrd="0" presId="urn:microsoft.com/office/officeart/2008/layout/VerticalCircleList"/>
    <dgm:cxn modelId="{4CBE0982-BEFE-4D81-AF29-349DA0FD9E38}" type="presParOf" srcId="{E0895B54-CD82-484D-B884-90EE7774AEB8}" destId="{21AF382E-853B-4EF0-95FC-4D2D6A76238F}" srcOrd="2" destOrd="0" presId="urn:microsoft.com/office/officeart/2008/layout/VerticalCircleList"/>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5AB46B-BBEB-4DDF-8A82-FF8F852A285A}" type="doc">
      <dgm:prSet loTypeId="urn:microsoft.com/office/officeart/2008/layout/AlternatingHexagons" loCatId="list" qsTypeId="urn:microsoft.com/office/officeart/2005/8/quickstyle/simple5" qsCatId="simple" csTypeId="urn:microsoft.com/office/officeart/2005/8/colors/colorful5" csCatId="colorful" phldr="1"/>
      <dgm:spPr/>
      <dgm:t>
        <a:bodyPr/>
        <a:lstStyle/>
        <a:p>
          <a:endParaRPr lang="es-ES"/>
        </a:p>
      </dgm:t>
    </dgm:pt>
    <dgm:pt modelId="{7E85CD1E-CFA8-4E27-8A6B-59BEE162EB43}">
      <dgm:prSet phldrT="[Texto]" custT="1"/>
      <dgm:spPr/>
      <dgm:t>
        <a:bodyPr/>
        <a:lstStyle/>
        <a:p>
          <a:r>
            <a:rPr lang="es-EC" sz="1400" b="1" dirty="0">
              <a:effectLst>
                <a:outerShdw blurRad="38100" dist="38100" dir="2700000" algn="tl">
                  <a:srgbClr val="000000">
                    <a:alpha val="43137"/>
                  </a:srgbClr>
                </a:outerShdw>
              </a:effectLst>
            </a:rPr>
            <a:t>Ampliamente distribuidos</a:t>
          </a:r>
          <a:endParaRPr lang="es-ES" sz="1400" b="1" dirty="0">
            <a:effectLst>
              <a:outerShdw blurRad="38100" dist="38100" dir="2700000" algn="tl">
                <a:srgbClr val="000000">
                  <a:alpha val="43137"/>
                </a:srgbClr>
              </a:outerShdw>
            </a:effectLst>
          </a:endParaRPr>
        </a:p>
      </dgm:t>
    </dgm:pt>
    <dgm:pt modelId="{94062C69-71FB-4EC0-9FAE-A2F4D632FDE2}" type="parTrans" cxnId="{CB6EAAA9-80C8-478A-96A0-66F1BDA722B0}">
      <dgm:prSet/>
      <dgm:spPr/>
      <dgm:t>
        <a:bodyPr/>
        <a:lstStyle/>
        <a:p>
          <a:endParaRPr lang="es-ES"/>
        </a:p>
      </dgm:t>
    </dgm:pt>
    <dgm:pt modelId="{49C01CC1-80E8-4D38-934E-7CD7BEF421CA}" type="sibTrans" cxnId="{CB6EAAA9-80C8-478A-96A0-66F1BDA722B0}">
      <dgm:prSet custT="1"/>
      <dgm:spPr/>
      <dgm:t>
        <a:bodyPr/>
        <a:lstStyle/>
        <a:p>
          <a:endParaRPr lang="es-ES" sz="1400"/>
        </a:p>
      </dgm:t>
    </dgm:pt>
    <dgm:pt modelId="{C35C02C5-A36F-4C59-8F9E-485F26AD8B24}">
      <dgm:prSet phldrT="[Texto]" custT="1"/>
      <dgm:spPr/>
      <dgm:t>
        <a:bodyPr/>
        <a:lstStyle/>
        <a:p>
          <a:r>
            <a:rPr lang="es-EC" sz="1400" dirty="0"/>
            <a:t>suelos, agua dulce, ambientes marinos</a:t>
          </a:r>
          <a:endParaRPr lang="es-ES" sz="1400" dirty="0"/>
        </a:p>
      </dgm:t>
    </dgm:pt>
    <dgm:pt modelId="{47951CCA-3CF3-4EAD-8C88-5DEF5E8C48A3}" type="parTrans" cxnId="{BC8DB5DF-C2CE-4E81-8FB0-4454DFFC3B14}">
      <dgm:prSet/>
      <dgm:spPr/>
      <dgm:t>
        <a:bodyPr/>
        <a:lstStyle/>
        <a:p>
          <a:endParaRPr lang="es-ES"/>
        </a:p>
      </dgm:t>
    </dgm:pt>
    <dgm:pt modelId="{6F7BCCE7-3502-4D21-B273-BC4EDE4D6DD8}" type="sibTrans" cxnId="{BC8DB5DF-C2CE-4E81-8FB0-4454DFFC3B14}">
      <dgm:prSet/>
      <dgm:spPr/>
      <dgm:t>
        <a:bodyPr/>
        <a:lstStyle/>
        <a:p>
          <a:endParaRPr lang="es-ES"/>
        </a:p>
      </dgm:t>
    </dgm:pt>
    <dgm:pt modelId="{7C829CEB-52A4-4CAF-9C5B-CAEF70FF1C35}">
      <dgm:prSet phldrT="[Texto]" custT="1"/>
      <dgm:spPr/>
      <dgm:t>
        <a:bodyPr/>
        <a:lstStyle/>
        <a:p>
          <a:r>
            <a:rPr lang="es-EC" sz="1400" b="1" dirty="0">
              <a:effectLst>
                <a:outerShdw blurRad="38100" dist="38100" dir="2700000" algn="tl">
                  <a:srgbClr val="000000">
                    <a:alpha val="43137"/>
                  </a:srgbClr>
                </a:outerShdw>
              </a:effectLst>
            </a:rPr>
            <a:t>Ubicuos en suelos</a:t>
          </a:r>
          <a:endParaRPr lang="es-ES" sz="1400" b="1" dirty="0">
            <a:effectLst>
              <a:outerShdw blurRad="38100" dist="38100" dir="2700000" algn="tl">
                <a:srgbClr val="000000">
                  <a:alpha val="43137"/>
                </a:srgbClr>
              </a:outerShdw>
            </a:effectLst>
          </a:endParaRPr>
        </a:p>
      </dgm:t>
    </dgm:pt>
    <dgm:pt modelId="{F886B14B-3B92-48EB-88E6-79F338F62998}" type="parTrans" cxnId="{BC9D6CBC-99B6-4190-A332-A8713716B759}">
      <dgm:prSet/>
      <dgm:spPr/>
      <dgm:t>
        <a:bodyPr/>
        <a:lstStyle/>
        <a:p>
          <a:endParaRPr lang="es-ES"/>
        </a:p>
      </dgm:t>
    </dgm:pt>
    <dgm:pt modelId="{67AC82F0-8B9E-44DC-AF3A-643F1CE25C9B}" type="sibTrans" cxnId="{BC9D6CBC-99B6-4190-A332-A8713716B759}">
      <dgm:prSet custT="1"/>
      <dgm:spPr>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t="-30000" b="-30000"/>
          </a:stretch>
        </a:blipFill>
      </dgm:spPr>
      <dgm:t>
        <a:bodyPr/>
        <a:lstStyle/>
        <a:p>
          <a:endParaRPr lang="es-ES" sz="1400"/>
        </a:p>
      </dgm:t>
    </dgm:pt>
    <dgm:pt modelId="{A05B5A45-2DCD-46E7-9791-EC5FE368C169}">
      <dgm:prSet phldrT="[Texto]" custT="1"/>
      <dgm:spPr/>
      <dgm:t>
        <a:bodyPr/>
        <a:lstStyle/>
        <a:p>
          <a:pPr algn="just">
            <a:buFont typeface="Arial" panose="020B0604020202020204" pitchFamily="34" charset="0"/>
            <a:buChar char="•"/>
          </a:pPr>
          <a:r>
            <a:rPr lang="es-EC" sz="1400" dirty="0"/>
            <a:t>metabolizan una amplia gama de nutrientes</a:t>
          </a:r>
          <a:endParaRPr lang="es-ES" sz="1400" dirty="0"/>
        </a:p>
      </dgm:t>
    </dgm:pt>
    <dgm:pt modelId="{1E4B9B6C-DF9C-45E3-B95F-F118EF53953E}" type="parTrans" cxnId="{1233FEBB-7664-43FF-B965-EC025F8D4235}">
      <dgm:prSet/>
      <dgm:spPr/>
      <dgm:t>
        <a:bodyPr/>
        <a:lstStyle/>
        <a:p>
          <a:endParaRPr lang="es-ES"/>
        </a:p>
      </dgm:t>
    </dgm:pt>
    <dgm:pt modelId="{2C2CAB75-29D6-4594-A791-C7E44215C2FD}" type="sibTrans" cxnId="{1233FEBB-7664-43FF-B965-EC025F8D4235}">
      <dgm:prSet/>
      <dgm:spPr/>
      <dgm:t>
        <a:bodyPr/>
        <a:lstStyle/>
        <a:p>
          <a:endParaRPr lang="es-ES"/>
        </a:p>
      </dgm:t>
    </dgm:pt>
    <dgm:pt modelId="{AA4A8601-DA49-4846-9131-B9B5332190EA}">
      <dgm:prSet phldrT="[Texto]" custT="1"/>
      <dgm:spPr/>
      <dgm:t>
        <a:bodyPr/>
        <a:lstStyle/>
        <a:p>
          <a:pPr algn="just">
            <a:buFont typeface="Arial" panose="020B0604020202020204" pitchFamily="34" charset="0"/>
            <a:buChar char="•"/>
          </a:pPr>
          <a:r>
            <a:rPr lang="es-EC" sz="1400" dirty="0"/>
            <a:t>crecimiento a expensas de una gran variedad de sustratos </a:t>
          </a:r>
          <a:endParaRPr lang="es-ES" sz="1400" dirty="0"/>
        </a:p>
      </dgm:t>
    </dgm:pt>
    <dgm:pt modelId="{E8347992-04C5-4060-B0F6-C74654343C2E}" type="parTrans" cxnId="{3F2628C7-7517-4462-8289-250403B9FB7E}">
      <dgm:prSet/>
      <dgm:spPr/>
      <dgm:t>
        <a:bodyPr/>
        <a:lstStyle/>
        <a:p>
          <a:endParaRPr lang="es-ES"/>
        </a:p>
      </dgm:t>
    </dgm:pt>
    <dgm:pt modelId="{E133C52E-B02F-4432-932B-50705797EA9F}" type="sibTrans" cxnId="{3F2628C7-7517-4462-8289-250403B9FB7E}">
      <dgm:prSet/>
      <dgm:spPr/>
      <dgm:t>
        <a:bodyPr/>
        <a:lstStyle/>
        <a:p>
          <a:endParaRPr lang="es-ES"/>
        </a:p>
      </dgm:t>
    </dgm:pt>
    <dgm:pt modelId="{575FC993-56D7-4E37-9390-A884589A9645}" type="pres">
      <dgm:prSet presAssocID="{8F5AB46B-BBEB-4DDF-8A82-FF8F852A285A}" presName="Name0" presStyleCnt="0">
        <dgm:presLayoutVars>
          <dgm:chMax/>
          <dgm:chPref/>
          <dgm:dir/>
          <dgm:animLvl val="lvl"/>
        </dgm:presLayoutVars>
      </dgm:prSet>
      <dgm:spPr/>
    </dgm:pt>
    <dgm:pt modelId="{7411185D-29A1-4527-AA60-24A232F508AA}" type="pres">
      <dgm:prSet presAssocID="{7E85CD1E-CFA8-4E27-8A6B-59BEE162EB43}" presName="composite" presStyleCnt="0"/>
      <dgm:spPr/>
    </dgm:pt>
    <dgm:pt modelId="{C0714FE1-D21D-4DC4-858F-88B9C49EF33D}" type="pres">
      <dgm:prSet presAssocID="{7E85CD1E-CFA8-4E27-8A6B-59BEE162EB43}" presName="Parent1" presStyleLbl="node1" presStyleIdx="0" presStyleCnt="4" custScaleX="109484" custScaleY="75152">
        <dgm:presLayoutVars>
          <dgm:chMax val="1"/>
          <dgm:chPref val="1"/>
          <dgm:bulletEnabled val="1"/>
        </dgm:presLayoutVars>
      </dgm:prSet>
      <dgm:spPr/>
    </dgm:pt>
    <dgm:pt modelId="{7FA8AFBF-06C6-4ECE-A048-ACDF46CC9C7E}" type="pres">
      <dgm:prSet presAssocID="{7E85CD1E-CFA8-4E27-8A6B-59BEE162EB43}" presName="Childtext1" presStyleLbl="revTx" presStyleIdx="0" presStyleCnt="2">
        <dgm:presLayoutVars>
          <dgm:chMax val="0"/>
          <dgm:chPref val="0"/>
          <dgm:bulletEnabled val="1"/>
        </dgm:presLayoutVars>
      </dgm:prSet>
      <dgm:spPr/>
    </dgm:pt>
    <dgm:pt modelId="{C3E9478F-2DBB-46F9-9C76-E5BDBDC794F3}" type="pres">
      <dgm:prSet presAssocID="{7E85CD1E-CFA8-4E27-8A6B-59BEE162EB43}" presName="BalanceSpacing" presStyleCnt="0"/>
      <dgm:spPr/>
    </dgm:pt>
    <dgm:pt modelId="{7FB39162-0F89-4FBF-9A6A-90F988FFEA4A}" type="pres">
      <dgm:prSet presAssocID="{7E85CD1E-CFA8-4E27-8A6B-59BEE162EB43}" presName="BalanceSpacing1" presStyleCnt="0"/>
      <dgm:spPr/>
    </dgm:pt>
    <dgm:pt modelId="{F1E3B11A-CB8E-4A07-846A-EAC0D306B983}" type="pres">
      <dgm:prSet presAssocID="{49C01CC1-80E8-4D38-934E-7CD7BEF421CA}" presName="Accent1Text" presStyleLbl="node1" presStyleIdx="1" presStyleCnt="4" custScaleY="75152"/>
      <dgm:spPr/>
    </dgm:pt>
    <dgm:pt modelId="{E54BF9EA-22EA-47F4-9044-8EEDA183F036}" type="pres">
      <dgm:prSet presAssocID="{49C01CC1-80E8-4D38-934E-7CD7BEF421CA}" presName="spaceBetweenRectangles" presStyleCnt="0"/>
      <dgm:spPr/>
    </dgm:pt>
    <dgm:pt modelId="{027E024F-6036-40A1-922F-5FAD3A5F4F6C}" type="pres">
      <dgm:prSet presAssocID="{7C829CEB-52A4-4CAF-9C5B-CAEF70FF1C35}" presName="composite" presStyleCnt="0"/>
      <dgm:spPr/>
    </dgm:pt>
    <dgm:pt modelId="{723D584A-853D-40B4-B121-0E9E9880C7E3}" type="pres">
      <dgm:prSet presAssocID="{7C829CEB-52A4-4CAF-9C5B-CAEF70FF1C35}" presName="Parent1" presStyleLbl="node1" presStyleIdx="2" presStyleCnt="4" custScaleX="111772" custScaleY="75152">
        <dgm:presLayoutVars>
          <dgm:chMax val="1"/>
          <dgm:chPref val="1"/>
          <dgm:bulletEnabled val="1"/>
        </dgm:presLayoutVars>
      </dgm:prSet>
      <dgm:spPr/>
    </dgm:pt>
    <dgm:pt modelId="{CF31EA6E-838D-49D4-82A8-3B396E4F9A36}" type="pres">
      <dgm:prSet presAssocID="{7C829CEB-52A4-4CAF-9C5B-CAEF70FF1C35}" presName="Childtext1" presStyleLbl="revTx" presStyleIdx="1" presStyleCnt="2">
        <dgm:presLayoutVars>
          <dgm:chMax val="0"/>
          <dgm:chPref val="0"/>
          <dgm:bulletEnabled val="1"/>
        </dgm:presLayoutVars>
      </dgm:prSet>
      <dgm:spPr/>
    </dgm:pt>
    <dgm:pt modelId="{B83E3895-271A-4097-B623-5AD8734529E5}" type="pres">
      <dgm:prSet presAssocID="{7C829CEB-52A4-4CAF-9C5B-CAEF70FF1C35}" presName="BalanceSpacing" presStyleCnt="0"/>
      <dgm:spPr/>
    </dgm:pt>
    <dgm:pt modelId="{DC448F4F-B975-404A-B5FA-076172AED6FE}" type="pres">
      <dgm:prSet presAssocID="{7C829CEB-52A4-4CAF-9C5B-CAEF70FF1C35}" presName="BalanceSpacing1" presStyleCnt="0"/>
      <dgm:spPr/>
    </dgm:pt>
    <dgm:pt modelId="{F76CCCBB-9147-43E0-9E1D-E9CFABB1B3B8}" type="pres">
      <dgm:prSet presAssocID="{67AC82F0-8B9E-44DC-AF3A-643F1CE25C9B}" presName="Accent1Text" presStyleLbl="node1" presStyleIdx="3" presStyleCnt="4" custScaleY="75152"/>
      <dgm:spPr/>
    </dgm:pt>
  </dgm:ptLst>
  <dgm:cxnLst>
    <dgm:cxn modelId="{59ED2B04-2042-44E8-9A96-D1713ABFFAF4}" type="presOf" srcId="{8F5AB46B-BBEB-4DDF-8A82-FF8F852A285A}" destId="{575FC993-56D7-4E37-9390-A884589A9645}" srcOrd="0" destOrd="0" presId="urn:microsoft.com/office/officeart/2008/layout/AlternatingHexagons"/>
    <dgm:cxn modelId="{BD246712-F1C6-4C8A-ABAB-195CE7C305A8}" type="presOf" srcId="{C35C02C5-A36F-4C59-8F9E-485F26AD8B24}" destId="{7FA8AFBF-06C6-4ECE-A048-ACDF46CC9C7E}" srcOrd="0" destOrd="0" presId="urn:microsoft.com/office/officeart/2008/layout/AlternatingHexagons"/>
    <dgm:cxn modelId="{A8413941-9D34-4CC2-AEE1-4FE7CBE859CD}" type="presOf" srcId="{7C829CEB-52A4-4CAF-9C5B-CAEF70FF1C35}" destId="{723D584A-853D-40B4-B121-0E9E9880C7E3}" srcOrd="0" destOrd="0" presId="urn:microsoft.com/office/officeart/2008/layout/AlternatingHexagons"/>
    <dgm:cxn modelId="{9ADA8D94-A590-441B-94DB-A5C174E86C48}" type="presOf" srcId="{A05B5A45-2DCD-46E7-9791-EC5FE368C169}" destId="{CF31EA6E-838D-49D4-82A8-3B396E4F9A36}" srcOrd="0" destOrd="0" presId="urn:microsoft.com/office/officeart/2008/layout/AlternatingHexagons"/>
    <dgm:cxn modelId="{CB6EAAA9-80C8-478A-96A0-66F1BDA722B0}" srcId="{8F5AB46B-BBEB-4DDF-8A82-FF8F852A285A}" destId="{7E85CD1E-CFA8-4E27-8A6B-59BEE162EB43}" srcOrd="0" destOrd="0" parTransId="{94062C69-71FB-4EC0-9FAE-A2F4D632FDE2}" sibTransId="{49C01CC1-80E8-4D38-934E-7CD7BEF421CA}"/>
    <dgm:cxn modelId="{F740D5B2-13BA-4AF0-B59C-B8274EA41138}" type="presOf" srcId="{7E85CD1E-CFA8-4E27-8A6B-59BEE162EB43}" destId="{C0714FE1-D21D-4DC4-858F-88B9C49EF33D}" srcOrd="0" destOrd="0" presId="urn:microsoft.com/office/officeart/2008/layout/AlternatingHexagons"/>
    <dgm:cxn modelId="{1233FEBB-7664-43FF-B965-EC025F8D4235}" srcId="{7C829CEB-52A4-4CAF-9C5B-CAEF70FF1C35}" destId="{A05B5A45-2DCD-46E7-9791-EC5FE368C169}" srcOrd="0" destOrd="0" parTransId="{1E4B9B6C-DF9C-45E3-B95F-F118EF53953E}" sibTransId="{2C2CAB75-29D6-4594-A791-C7E44215C2FD}"/>
    <dgm:cxn modelId="{AF8E65BC-215D-4561-B790-F81878ABEAAF}" type="presOf" srcId="{67AC82F0-8B9E-44DC-AF3A-643F1CE25C9B}" destId="{F76CCCBB-9147-43E0-9E1D-E9CFABB1B3B8}" srcOrd="0" destOrd="0" presId="urn:microsoft.com/office/officeart/2008/layout/AlternatingHexagons"/>
    <dgm:cxn modelId="{BC9D6CBC-99B6-4190-A332-A8713716B759}" srcId="{8F5AB46B-BBEB-4DDF-8A82-FF8F852A285A}" destId="{7C829CEB-52A4-4CAF-9C5B-CAEF70FF1C35}" srcOrd="1" destOrd="0" parTransId="{F886B14B-3B92-48EB-88E6-79F338F62998}" sibTransId="{67AC82F0-8B9E-44DC-AF3A-643F1CE25C9B}"/>
    <dgm:cxn modelId="{3F2628C7-7517-4462-8289-250403B9FB7E}" srcId="{7C829CEB-52A4-4CAF-9C5B-CAEF70FF1C35}" destId="{AA4A8601-DA49-4846-9131-B9B5332190EA}" srcOrd="1" destOrd="0" parTransId="{E8347992-04C5-4060-B0F6-C74654343C2E}" sibTransId="{E133C52E-B02F-4432-932B-50705797EA9F}"/>
    <dgm:cxn modelId="{BC8DB5DF-C2CE-4E81-8FB0-4454DFFC3B14}" srcId="{7E85CD1E-CFA8-4E27-8A6B-59BEE162EB43}" destId="{C35C02C5-A36F-4C59-8F9E-485F26AD8B24}" srcOrd="0" destOrd="0" parTransId="{47951CCA-3CF3-4EAD-8C88-5DEF5E8C48A3}" sibTransId="{6F7BCCE7-3502-4D21-B273-BC4EDE4D6DD8}"/>
    <dgm:cxn modelId="{FA3200EB-5943-4184-82BE-5418185B576A}" type="presOf" srcId="{AA4A8601-DA49-4846-9131-B9B5332190EA}" destId="{CF31EA6E-838D-49D4-82A8-3B396E4F9A36}" srcOrd="0" destOrd="1" presId="urn:microsoft.com/office/officeart/2008/layout/AlternatingHexagons"/>
    <dgm:cxn modelId="{28F760EC-75CE-432A-8EEE-AB29AA3D4C3A}" type="presOf" srcId="{49C01CC1-80E8-4D38-934E-7CD7BEF421CA}" destId="{F1E3B11A-CB8E-4A07-846A-EAC0D306B983}" srcOrd="0" destOrd="0" presId="urn:microsoft.com/office/officeart/2008/layout/AlternatingHexagons"/>
    <dgm:cxn modelId="{2A6FE2D2-A86D-44AB-98E3-A6F2BF9083EF}" type="presParOf" srcId="{575FC993-56D7-4E37-9390-A884589A9645}" destId="{7411185D-29A1-4527-AA60-24A232F508AA}" srcOrd="0" destOrd="0" presId="urn:microsoft.com/office/officeart/2008/layout/AlternatingHexagons"/>
    <dgm:cxn modelId="{BE8DF955-E17D-471B-B3DA-804905E106E1}" type="presParOf" srcId="{7411185D-29A1-4527-AA60-24A232F508AA}" destId="{C0714FE1-D21D-4DC4-858F-88B9C49EF33D}" srcOrd="0" destOrd="0" presId="urn:microsoft.com/office/officeart/2008/layout/AlternatingHexagons"/>
    <dgm:cxn modelId="{C9C530C4-9339-42DA-9EE3-F94735BEB948}" type="presParOf" srcId="{7411185D-29A1-4527-AA60-24A232F508AA}" destId="{7FA8AFBF-06C6-4ECE-A048-ACDF46CC9C7E}" srcOrd="1" destOrd="0" presId="urn:microsoft.com/office/officeart/2008/layout/AlternatingHexagons"/>
    <dgm:cxn modelId="{B8A8761E-3F18-4CAE-801E-518773CD39C7}" type="presParOf" srcId="{7411185D-29A1-4527-AA60-24A232F508AA}" destId="{C3E9478F-2DBB-46F9-9C76-E5BDBDC794F3}" srcOrd="2" destOrd="0" presId="urn:microsoft.com/office/officeart/2008/layout/AlternatingHexagons"/>
    <dgm:cxn modelId="{7F621BA3-9A37-46F4-98D2-FD356622ACAF}" type="presParOf" srcId="{7411185D-29A1-4527-AA60-24A232F508AA}" destId="{7FB39162-0F89-4FBF-9A6A-90F988FFEA4A}" srcOrd="3" destOrd="0" presId="urn:microsoft.com/office/officeart/2008/layout/AlternatingHexagons"/>
    <dgm:cxn modelId="{04052C2F-1CFF-49C5-9EAC-5F43925B0AE2}" type="presParOf" srcId="{7411185D-29A1-4527-AA60-24A232F508AA}" destId="{F1E3B11A-CB8E-4A07-846A-EAC0D306B983}" srcOrd="4" destOrd="0" presId="urn:microsoft.com/office/officeart/2008/layout/AlternatingHexagons"/>
    <dgm:cxn modelId="{B26A5201-C7DD-41EA-A788-DA262BF2658F}" type="presParOf" srcId="{575FC993-56D7-4E37-9390-A884589A9645}" destId="{E54BF9EA-22EA-47F4-9044-8EEDA183F036}" srcOrd="1" destOrd="0" presId="urn:microsoft.com/office/officeart/2008/layout/AlternatingHexagons"/>
    <dgm:cxn modelId="{4C9D9B6F-DD1E-46C3-9AAF-5CC827BB8009}" type="presParOf" srcId="{575FC993-56D7-4E37-9390-A884589A9645}" destId="{027E024F-6036-40A1-922F-5FAD3A5F4F6C}" srcOrd="2" destOrd="0" presId="urn:microsoft.com/office/officeart/2008/layout/AlternatingHexagons"/>
    <dgm:cxn modelId="{93896B2C-C3CE-49D5-953B-523EE661DD75}" type="presParOf" srcId="{027E024F-6036-40A1-922F-5FAD3A5F4F6C}" destId="{723D584A-853D-40B4-B121-0E9E9880C7E3}" srcOrd="0" destOrd="0" presId="urn:microsoft.com/office/officeart/2008/layout/AlternatingHexagons"/>
    <dgm:cxn modelId="{8AC996DB-668D-4F2F-9A67-39B97F391282}" type="presParOf" srcId="{027E024F-6036-40A1-922F-5FAD3A5F4F6C}" destId="{CF31EA6E-838D-49D4-82A8-3B396E4F9A36}" srcOrd="1" destOrd="0" presId="urn:microsoft.com/office/officeart/2008/layout/AlternatingHexagons"/>
    <dgm:cxn modelId="{07896742-7A3A-4896-86D6-03FCF4AD78AD}" type="presParOf" srcId="{027E024F-6036-40A1-922F-5FAD3A5F4F6C}" destId="{B83E3895-271A-4097-B623-5AD8734529E5}" srcOrd="2" destOrd="0" presId="urn:microsoft.com/office/officeart/2008/layout/AlternatingHexagons"/>
    <dgm:cxn modelId="{2BFC0482-5C35-46D2-A4A7-01DF8610E026}" type="presParOf" srcId="{027E024F-6036-40A1-922F-5FAD3A5F4F6C}" destId="{DC448F4F-B975-404A-B5FA-076172AED6FE}" srcOrd="3" destOrd="0" presId="urn:microsoft.com/office/officeart/2008/layout/AlternatingHexagons"/>
    <dgm:cxn modelId="{FFEBB929-993A-471B-A9EB-430070B91599}" type="presParOf" srcId="{027E024F-6036-40A1-922F-5FAD3A5F4F6C}" destId="{F76CCCBB-9147-43E0-9E1D-E9CFABB1B3B8}"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368AAB-981E-46D0-9631-1DCA436E86A5}" type="doc">
      <dgm:prSet loTypeId="urn:microsoft.com/office/officeart/2008/layout/VerticalCircleList" loCatId="list" qsTypeId="urn:microsoft.com/office/officeart/2005/8/quickstyle/3d3" qsCatId="3D" csTypeId="urn:microsoft.com/office/officeart/2005/8/colors/accent1_5" csCatId="accent1" phldr="1"/>
      <dgm:spPr/>
      <dgm:t>
        <a:bodyPr/>
        <a:lstStyle/>
        <a:p>
          <a:endParaRPr lang="es-ES"/>
        </a:p>
      </dgm:t>
    </dgm:pt>
    <dgm:pt modelId="{142BA704-5FF5-45AA-A011-575EAF42A2F9}">
      <dgm:prSet phldrT="[Texto]"/>
      <dgm:spPr/>
      <dgm:t>
        <a:bodyPr/>
        <a:lstStyle/>
        <a:p>
          <a:r>
            <a:rPr lang="es-EC" dirty="0"/>
            <a:t>Bacilos</a:t>
          </a:r>
          <a:endParaRPr lang="es-ES" dirty="0"/>
        </a:p>
      </dgm:t>
    </dgm:pt>
    <dgm:pt modelId="{6998631F-B7D0-45D2-AA51-8EDD85058FAC}" type="parTrans" cxnId="{CF0D8E2F-0B7C-4894-9FC9-7630E9016644}">
      <dgm:prSet/>
      <dgm:spPr/>
      <dgm:t>
        <a:bodyPr/>
        <a:lstStyle/>
        <a:p>
          <a:endParaRPr lang="es-ES"/>
        </a:p>
      </dgm:t>
    </dgm:pt>
    <dgm:pt modelId="{A0217525-3FD1-45A5-BD7E-E2E10D282360}" type="sibTrans" cxnId="{CF0D8E2F-0B7C-4894-9FC9-7630E9016644}">
      <dgm:prSet/>
      <dgm:spPr/>
      <dgm:t>
        <a:bodyPr/>
        <a:lstStyle/>
        <a:p>
          <a:endParaRPr lang="es-ES"/>
        </a:p>
      </dgm:t>
    </dgm:pt>
    <dgm:pt modelId="{36B8C5FD-19C6-4F1C-A961-A872169FA9E1}">
      <dgm:prSet phldrT="[Texto]"/>
      <dgm:spPr/>
      <dgm:t>
        <a:bodyPr/>
        <a:lstStyle/>
        <a:p>
          <a:r>
            <a:rPr lang="es-EC" dirty="0"/>
            <a:t>No </a:t>
          </a:r>
          <a:r>
            <a:rPr lang="es-EC" dirty="0" err="1"/>
            <a:t>esporulantes</a:t>
          </a:r>
          <a:endParaRPr lang="es-ES" dirty="0"/>
        </a:p>
      </dgm:t>
    </dgm:pt>
    <dgm:pt modelId="{DDD3FD65-24C5-4741-B0AA-1A13B4AE225B}" type="parTrans" cxnId="{E876ADA1-68E9-4015-A95E-75FCD5CD01E5}">
      <dgm:prSet/>
      <dgm:spPr/>
      <dgm:t>
        <a:bodyPr/>
        <a:lstStyle/>
        <a:p>
          <a:endParaRPr lang="es-ES"/>
        </a:p>
      </dgm:t>
    </dgm:pt>
    <dgm:pt modelId="{01A4CDFF-0F3A-4D6B-97D0-A486A397F7E2}" type="sibTrans" cxnId="{E876ADA1-68E9-4015-A95E-75FCD5CD01E5}">
      <dgm:prSet/>
      <dgm:spPr/>
      <dgm:t>
        <a:bodyPr/>
        <a:lstStyle/>
        <a:p>
          <a:endParaRPr lang="es-ES"/>
        </a:p>
      </dgm:t>
    </dgm:pt>
    <dgm:pt modelId="{7DBC2B6D-6ADF-44A8-96C2-3FF77AFABECD}">
      <dgm:prSet phldrT="[Texto]"/>
      <dgm:spPr/>
      <dgm:t>
        <a:bodyPr/>
        <a:lstStyle/>
        <a:p>
          <a:r>
            <a:rPr lang="es-EC" dirty="0"/>
            <a:t>GRAM -</a:t>
          </a:r>
          <a:endParaRPr lang="es-ES" dirty="0"/>
        </a:p>
      </dgm:t>
    </dgm:pt>
    <dgm:pt modelId="{03A238AE-488A-4D4E-8A29-99397892056C}" type="parTrans" cxnId="{F0D92E05-F514-4740-B250-43C0973B0B2F}">
      <dgm:prSet/>
      <dgm:spPr/>
      <dgm:t>
        <a:bodyPr/>
        <a:lstStyle/>
        <a:p>
          <a:endParaRPr lang="es-ES"/>
        </a:p>
      </dgm:t>
    </dgm:pt>
    <dgm:pt modelId="{D4DFD5C1-B253-4A31-860B-57877C6842D9}" type="sibTrans" cxnId="{F0D92E05-F514-4740-B250-43C0973B0B2F}">
      <dgm:prSet/>
      <dgm:spPr/>
      <dgm:t>
        <a:bodyPr/>
        <a:lstStyle/>
        <a:p>
          <a:endParaRPr lang="es-ES"/>
        </a:p>
      </dgm:t>
    </dgm:pt>
    <dgm:pt modelId="{1605C7AF-DAFC-4CE9-B01F-D70783F2945A}">
      <dgm:prSet phldrT="[Texto]"/>
      <dgm:spPr/>
      <dgm:t>
        <a:bodyPr/>
        <a:lstStyle/>
        <a:p>
          <a:r>
            <a:rPr lang="es-EC" dirty="0"/>
            <a:t>Oxidasa +</a:t>
          </a:r>
          <a:endParaRPr lang="es-ES" dirty="0"/>
        </a:p>
      </dgm:t>
    </dgm:pt>
    <dgm:pt modelId="{3516B559-3396-4581-A956-AD538622E822}" type="parTrans" cxnId="{D9F6BC11-95F7-4315-8151-BF098A166FB1}">
      <dgm:prSet/>
      <dgm:spPr/>
      <dgm:t>
        <a:bodyPr/>
        <a:lstStyle/>
        <a:p>
          <a:endParaRPr lang="es-ES"/>
        </a:p>
      </dgm:t>
    </dgm:pt>
    <dgm:pt modelId="{06CEB7C7-530E-478B-A871-89DAB4FFEDE9}" type="sibTrans" cxnId="{D9F6BC11-95F7-4315-8151-BF098A166FB1}">
      <dgm:prSet/>
      <dgm:spPr/>
      <dgm:t>
        <a:bodyPr/>
        <a:lstStyle/>
        <a:p>
          <a:endParaRPr lang="es-ES"/>
        </a:p>
      </dgm:t>
    </dgm:pt>
    <dgm:pt modelId="{7620BB34-012C-410D-ACCD-7BA31E90585E}">
      <dgm:prSet phldrT="[Texto]"/>
      <dgm:spPr/>
      <dgm:t>
        <a:bodyPr/>
        <a:lstStyle/>
        <a:p>
          <a:r>
            <a:rPr lang="es-EC" dirty="0"/>
            <a:t>Metabolismo no fermentativo</a:t>
          </a:r>
          <a:endParaRPr lang="es-ES" dirty="0"/>
        </a:p>
      </dgm:t>
    </dgm:pt>
    <dgm:pt modelId="{294C2C6D-92E4-42B9-A591-0B28266646E0}" type="parTrans" cxnId="{11CC450F-2835-45FB-8F86-AC319CBBB43E}">
      <dgm:prSet/>
      <dgm:spPr/>
      <dgm:t>
        <a:bodyPr/>
        <a:lstStyle/>
        <a:p>
          <a:endParaRPr lang="es-ES"/>
        </a:p>
      </dgm:t>
    </dgm:pt>
    <dgm:pt modelId="{9205BE35-D237-4C43-9660-99E7AF37C4A2}" type="sibTrans" cxnId="{11CC450F-2835-45FB-8F86-AC319CBBB43E}">
      <dgm:prSet/>
      <dgm:spPr/>
      <dgm:t>
        <a:bodyPr/>
        <a:lstStyle/>
        <a:p>
          <a:endParaRPr lang="es-ES"/>
        </a:p>
      </dgm:t>
    </dgm:pt>
    <dgm:pt modelId="{A4CCC2F6-1C67-4744-AB18-EB38FA342DC0}" type="pres">
      <dgm:prSet presAssocID="{D3368AAB-981E-46D0-9631-1DCA436E86A5}" presName="Name0" presStyleCnt="0">
        <dgm:presLayoutVars>
          <dgm:dir/>
        </dgm:presLayoutVars>
      </dgm:prSet>
      <dgm:spPr/>
    </dgm:pt>
    <dgm:pt modelId="{D41BCADF-6B3C-4166-BC61-754CB344206A}" type="pres">
      <dgm:prSet presAssocID="{142BA704-5FF5-45AA-A011-575EAF42A2F9}" presName="noChildren" presStyleCnt="0"/>
      <dgm:spPr/>
    </dgm:pt>
    <dgm:pt modelId="{F7F21E5D-E51E-4B0D-B1CA-FE704CBE9931}" type="pres">
      <dgm:prSet presAssocID="{142BA704-5FF5-45AA-A011-575EAF42A2F9}" presName="gap" presStyleCnt="0"/>
      <dgm:spPr/>
    </dgm:pt>
    <dgm:pt modelId="{333687BB-B3A4-40EF-994B-AC019007A3B5}" type="pres">
      <dgm:prSet presAssocID="{142BA704-5FF5-45AA-A011-575EAF42A2F9}" presName="medCircle2" presStyleLbl="vennNode1" presStyleIdx="0" presStyleCnt="5"/>
      <dgm:spPr/>
    </dgm:pt>
    <dgm:pt modelId="{3433D2D9-01B7-4DD4-BCC7-FB5B00045969}" type="pres">
      <dgm:prSet presAssocID="{142BA704-5FF5-45AA-A011-575EAF42A2F9}" presName="txLvlOnly1" presStyleLbl="revTx" presStyleIdx="0" presStyleCnt="5"/>
      <dgm:spPr/>
    </dgm:pt>
    <dgm:pt modelId="{5E3A77BF-0020-493F-93C0-E2E305A8F25F}" type="pres">
      <dgm:prSet presAssocID="{7DBC2B6D-6ADF-44A8-96C2-3FF77AFABECD}" presName="noChildren" presStyleCnt="0"/>
      <dgm:spPr/>
    </dgm:pt>
    <dgm:pt modelId="{E4B74ECC-6EB4-48AE-8609-77A34E4C6EFA}" type="pres">
      <dgm:prSet presAssocID="{7DBC2B6D-6ADF-44A8-96C2-3FF77AFABECD}" presName="gap" presStyleCnt="0"/>
      <dgm:spPr/>
    </dgm:pt>
    <dgm:pt modelId="{663648BE-0FF9-4ABA-AAE3-2C1E113323F3}" type="pres">
      <dgm:prSet presAssocID="{7DBC2B6D-6ADF-44A8-96C2-3FF77AFABECD}" presName="medCircle2" presStyleLbl="vennNode1" presStyleIdx="1" presStyleCnt="5"/>
      <dgm:spPr/>
    </dgm:pt>
    <dgm:pt modelId="{25FC5832-0C1C-4F94-AF4E-B8B2FE1D7011}" type="pres">
      <dgm:prSet presAssocID="{7DBC2B6D-6ADF-44A8-96C2-3FF77AFABECD}" presName="txLvlOnly1" presStyleLbl="revTx" presStyleIdx="1" presStyleCnt="5"/>
      <dgm:spPr/>
    </dgm:pt>
    <dgm:pt modelId="{83165DE5-C9A4-4279-A83A-16090C2D658D}" type="pres">
      <dgm:prSet presAssocID="{36B8C5FD-19C6-4F1C-A961-A872169FA9E1}" presName="noChildren" presStyleCnt="0"/>
      <dgm:spPr/>
    </dgm:pt>
    <dgm:pt modelId="{EA12061A-E5D5-4D34-9509-1ECB0B2351D9}" type="pres">
      <dgm:prSet presAssocID="{36B8C5FD-19C6-4F1C-A961-A872169FA9E1}" presName="gap" presStyleCnt="0"/>
      <dgm:spPr/>
    </dgm:pt>
    <dgm:pt modelId="{B433DCD0-8873-4725-8A50-CE27B6B410BC}" type="pres">
      <dgm:prSet presAssocID="{36B8C5FD-19C6-4F1C-A961-A872169FA9E1}" presName="medCircle2" presStyleLbl="vennNode1" presStyleIdx="2" presStyleCnt="5"/>
      <dgm:spPr/>
    </dgm:pt>
    <dgm:pt modelId="{B49A006A-F7DF-487C-981A-19311E206C34}" type="pres">
      <dgm:prSet presAssocID="{36B8C5FD-19C6-4F1C-A961-A872169FA9E1}" presName="txLvlOnly1" presStyleLbl="revTx" presStyleIdx="2" presStyleCnt="5"/>
      <dgm:spPr/>
    </dgm:pt>
    <dgm:pt modelId="{238F8BD2-ECFD-4638-AEA1-33CDF434E4FB}" type="pres">
      <dgm:prSet presAssocID="{1605C7AF-DAFC-4CE9-B01F-D70783F2945A}" presName="noChildren" presStyleCnt="0"/>
      <dgm:spPr/>
    </dgm:pt>
    <dgm:pt modelId="{05993986-0D96-4B27-A72F-C3DFC7D9C6A2}" type="pres">
      <dgm:prSet presAssocID="{1605C7AF-DAFC-4CE9-B01F-D70783F2945A}" presName="gap" presStyleCnt="0"/>
      <dgm:spPr/>
    </dgm:pt>
    <dgm:pt modelId="{3A9632E7-AA81-410C-88D1-A385894BDC5B}" type="pres">
      <dgm:prSet presAssocID="{1605C7AF-DAFC-4CE9-B01F-D70783F2945A}" presName="medCircle2" presStyleLbl="vennNode1" presStyleIdx="3" presStyleCnt="5"/>
      <dgm:spPr/>
    </dgm:pt>
    <dgm:pt modelId="{1EA3CAE1-7FA2-48DA-887B-1EA7EFAF413B}" type="pres">
      <dgm:prSet presAssocID="{1605C7AF-DAFC-4CE9-B01F-D70783F2945A}" presName="txLvlOnly1" presStyleLbl="revTx" presStyleIdx="3" presStyleCnt="5"/>
      <dgm:spPr/>
    </dgm:pt>
    <dgm:pt modelId="{24EEC926-3064-4AFF-ADCD-3DF5E6CC0DB1}" type="pres">
      <dgm:prSet presAssocID="{7620BB34-012C-410D-ACCD-7BA31E90585E}" presName="noChildren" presStyleCnt="0"/>
      <dgm:spPr/>
    </dgm:pt>
    <dgm:pt modelId="{8DBDBD64-2863-46D6-8F5E-5609C0CB6A16}" type="pres">
      <dgm:prSet presAssocID="{7620BB34-012C-410D-ACCD-7BA31E90585E}" presName="gap" presStyleCnt="0"/>
      <dgm:spPr/>
    </dgm:pt>
    <dgm:pt modelId="{83B9EA8A-C316-4DC1-848B-EFA4B7B1BF54}" type="pres">
      <dgm:prSet presAssocID="{7620BB34-012C-410D-ACCD-7BA31E90585E}" presName="medCircle2" presStyleLbl="vennNode1" presStyleIdx="4" presStyleCnt="5"/>
      <dgm:spPr/>
    </dgm:pt>
    <dgm:pt modelId="{64014B49-FC7D-4784-ACD3-CB3ED4BE82A6}" type="pres">
      <dgm:prSet presAssocID="{7620BB34-012C-410D-ACCD-7BA31E90585E}" presName="txLvlOnly1" presStyleLbl="revTx" presStyleIdx="4" presStyleCnt="5"/>
      <dgm:spPr/>
    </dgm:pt>
  </dgm:ptLst>
  <dgm:cxnLst>
    <dgm:cxn modelId="{F0D92E05-F514-4740-B250-43C0973B0B2F}" srcId="{D3368AAB-981E-46D0-9631-1DCA436E86A5}" destId="{7DBC2B6D-6ADF-44A8-96C2-3FF77AFABECD}" srcOrd="1" destOrd="0" parTransId="{03A238AE-488A-4D4E-8A29-99397892056C}" sibTransId="{D4DFD5C1-B253-4A31-860B-57877C6842D9}"/>
    <dgm:cxn modelId="{11CC450F-2835-45FB-8F86-AC319CBBB43E}" srcId="{D3368AAB-981E-46D0-9631-1DCA436E86A5}" destId="{7620BB34-012C-410D-ACCD-7BA31E90585E}" srcOrd="4" destOrd="0" parTransId="{294C2C6D-92E4-42B9-A591-0B28266646E0}" sibTransId="{9205BE35-D237-4C43-9660-99E7AF37C4A2}"/>
    <dgm:cxn modelId="{D9F6BC11-95F7-4315-8151-BF098A166FB1}" srcId="{D3368AAB-981E-46D0-9631-1DCA436E86A5}" destId="{1605C7AF-DAFC-4CE9-B01F-D70783F2945A}" srcOrd="3" destOrd="0" parTransId="{3516B559-3396-4581-A956-AD538622E822}" sibTransId="{06CEB7C7-530E-478B-A871-89DAB4FFEDE9}"/>
    <dgm:cxn modelId="{19C5542C-6591-401E-9F50-794067D796C5}" type="presOf" srcId="{1605C7AF-DAFC-4CE9-B01F-D70783F2945A}" destId="{1EA3CAE1-7FA2-48DA-887B-1EA7EFAF413B}" srcOrd="0" destOrd="0" presId="urn:microsoft.com/office/officeart/2008/layout/VerticalCircleList"/>
    <dgm:cxn modelId="{CF0D8E2F-0B7C-4894-9FC9-7630E9016644}" srcId="{D3368AAB-981E-46D0-9631-1DCA436E86A5}" destId="{142BA704-5FF5-45AA-A011-575EAF42A2F9}" srcOrd="0" destOrd="0" parTransId="{6998631F-B7D0-45D2-AA51-8EDD85058FAC}" sibTransId="{A0217525-3FD1-45A5-BD7E-E2E10D282360}"/>
    <dgm:cxn modelId="{8AB64F42-1EA0-4BEC-A284-C85196C8992C}" type="presOf" srcId="{142BA704-5FF5-45AA-A011-575EAF42A2F9}" destId="{3433D2D9-01B7-4DD4-BCC7-FB5B00045969}" srcOrd="0" destOrd="0" presId="urn:microsoft.com/office/officeart/2008/layout/VerticalCircleList"/>
    <dgm:cxn modelId="{2003DD44-BAC6-428D-8C94-F3E70CF88623}" type="presOf" srcId="{36B8C5FD-19C6-4F1C-A961-A872169FA9E1}" destId="{B49A006A-F7DF-487C-981A-19311E206C34}" srcOrd="0" destOrd="0" presId="urn:microsoft.com/office/officeart/2008/layout/VerticalCircleList"/>
    <dgm:cxn modelId="{B27F0950-C239-4047-A287-794EA6718E86}" type="presOf" srcId="{D3368AAB-981E-46D0-9631-1DCA436E86A5}" destId="{A4CCC2F6-1C67-4744-AB18-EB38FA342DC0}" srcOrd="0" destOrd="0" presId="urn:microsoft.com/office/officeart/2008/layout/VerticalCircleList"/>
    <dgm:cxn modelId="{E876ADA1-68E9-4015-A95E-75FCD5CD01E5}" srcId="{D3368AAB-981E-46D0-9631-1DCA436E86A5}" destId="{36B8C5FD-19C6-4F1C-A961-A872169FA9E1}" srcOrd="2" destOrd="0" parTransId="{DDD3FD65-24C5-4741-B0AA-1A13B4AE225B}" sibTransId="{01A4CDFF-0F3A-4D6B-97D0-A486A397F7E2}"/>
    <dgm:cxn modelId="{E06C95DA-F735-4161-88B4-81F97FC31230}" type="presOf" srcId="{7620BB34-012C-410D-ACCD-7BA31E90585E}" destId="{64014B49-FC7D-4784-ACD3-CB3ED4BE82A6}" srcOrd="0" destOrd="0" presId="urn:microsoft.com/office/officeart/2008/layout/VerticalCircleList"/>
    <dgm:cxn modelId="{8FC4E4EE-ABDE-4CCB-8C62-AEF94220530F}" type="presOf" srcId="{7DBC2B6D-6ADF-44A8-96C2-3FF77AFABECD}" destId="{25FC5832-0C1C-4F94-AF4E-B8B2FE1D7011}" srcOrd="0" destOrd="0" presId="urn:microsoft.com/office/officeart/2008/layout/VerticalCircleList"/>
    <dgm:cxn modelId="{A689915A-1C6A-4142-8D2C-BD3305F52F9F}" type="presParOf" srcId="{A4CCC2F6-1C67-4744-AB18-EB38FA342DC0}" destId="{D41BCADF-6B3C-4166-BC61-754CB344206A}" srcOrd="0" destOrd="0" presId="urn:microsoft.com/office/officeart/2008/layout/VerticalCircleList"/>
    <dgm:cxn modelId="{4463E9F8-3D11-4193-BC18-FF19B7156D48}" type="presParOf" srcId="{D41BCADF-6B3C-4166-BC61-754CB344206A}" destId="{F7F21E5D-E51E-4B0D-B1CA-FE704CBE9931}" srcOrd="0" destOrd="0" presId="urn:microsoft.com/office/officeart/2008/layout/VerticalCircleList"/>
    <dgm:cxn modelId="{2D19435A-D5CE-4567-9467-47CB48C096B2}" type="presParOf" srcId="{D41BCADF-6B3C-4166-BC61-754CB344206A}" destId="{333687BB-B3A4-40EF-994B-AC019007A3B5}" srcOrd="1" destOrd="0" presId="urn:microsoft.com/office/officeart/2008/layout/VerticalCircleList"/>
    <dgm:cxn modelId="{850BA0E4-FFA6-47D2-843B-B69CE7F5DD23}" type="presParOf" srcId="{D41BCADF-6B3C-4166-BC61-754CB344206A}" destId="{3433D2D9-01B7-4DD4-BCC7-FB5B00045969}" srcOrd="2" destOrd="0" presId="urn:microsoft.com/office/officeart/2008/layout/VerticalCircleList"/>
    <dgm:cxn modelId="{B5274BD9-4AE0-49D2-9E11-6B7F216F5C19}" type="presParOf" srcId="{A4CCC2F6-1C67-4744-AB18-EB38FA342DC0}" destId="{5E3A77BF-0020-493F-93C0-E2E305A8F25F}" srcOrd="1" destOrd="0" presId="urn:microsoft.com/office/officeart/2008/layout/VerticalCircleList"/>
    <dgm:cxn modelId="{FF39A3DD-8937-41DD-A197-5FCD785A42AA}" type="presParOf" srcId="{5E3A77BF-0020-493F-93C0-E2E305A8F25F}" destId="{E4B74ECC-6EB4-48AE-8609-77A34E4C6EFA}" srcOrd="0" destOrd="0" presId="urn:microsoft.com/office/officeart/2008/layout/VerticalCircleList"/>
    <dgm:cxn modelId="{163E30D1-5E8D-40DA-A727-FCA7F1D94927}" type="presParOf" srcId="{5E3A77BF-0020-493F-93C0-E2E305A8F25F}" destId="{663648BE-0FF9-4ABA-AAE3-2C1E113323F3}" srcOrd="1" destOrd="0" presId="urn:microsoft.com/office/officeart/2008/layout/VerticalCircleList"/>
    <dgm:cxn modelId="{CE670F1B-190B-4E6E-8261-8FE0DA233C3E}" type="presParOf" srcId="{5E3A77BF-0020-493F-93C0-E2E305A8F25F}" destId="{25FC5832-0C1C-4F94-AF4E-B8B2FE1D7011}" srcOrd="2" destOrd="0" presId="urn:microsoft.com/office/officeart/2008/layout/VerticalCircleList"/>
    <dgm:cxn modelId="{43F76301-E867-4A88-974A-42BA05D84A64}" type="presParOf" srcId="{A4CCC2F6-1C67-4744-AB18-EB38FA342DC0}" destId="{83165DE5-C9A4-4279-A83A-16090C2D658D}" srcOrd="2" destOrd="0" presId="urn:microsoft.com/office/officeart/2008/layout/VerticalCircleList"/>
    <dgm:cxn modelId="{C855AD62-916A-4A22-9784-25D316892130}" type="presParOf" srcId="{83165DE5-C9A4-4279-A83A-16090C2D658D}" destId="{EA12061A-E5D5-4D34-9509-1ECB0B2351D9}" srcOrd="0" destOrd="0" presId="urn:microsoft.com/office/officeart/2008/layout/VerticalCircleList"/>
    <dgm:cxn modelId="{40C67B6F-08BB-43F1-B149-3392D364DD95}" type="presParOf" srcId="{83165DE5-C9A4-4279-A83A-16090C2D658D}" destId="{B433DCD0-8873-4725-8A50-CE27B6B410BC}" srcOrd="1" destOrd="0" presId="urn:microsoft.com/office/officeart/2008/layout/VerticalCircleList"/>
    <dgm:cxn modelId="{5EE16F31-CEAB-4D2D-8909-762DFAA6D141}" type="presParOf" srcId="{83165DE5-C9A4-4279-A83A-16090C2D658D}" destId="{B49A006A-F7DF-487C-981A-19311E206C34}" srcOrd="2" destOrd="0" presId="urn:microsoft.com/office/officeart/2008/layout/VerticalCircleList"/>
    <dgm:cxn modelId="{545F9227-49A2-4D60-BBA2-EBC69F94FCCB}" type="presParOf" srcId="{A4CCC2F6-1C67-4744-AB18-EB38FA342DC0}" destId="{238F8BD2-ECFD-4638-AEA1-33CDF434E4FB}" srcOrd="3" destOrd="0" presId="urn:microsoft.com/office/officeart/2008/layout/VerticalCircleList"/>
    <dgm:cxn modelId="{3F67CA31-BE0C-4F9B-8913-12252E84636E}" type="presParOf" srcId="{238F8BD2-ECFD-4638-AEA1-33CDF434E4FB}" destId="{05993986-0D96-4B27-A72F-C3DFC7D9C6A2}" srcOrd="0" destOrd="0" presId="urn:microsoft.com/office/officeart/2008/layout/VerticalCircleList"/>
    <dgm:cxn modelId="{D0BAA0F0-5F9F-4821-B40D-43FA81BE6946}" type="presParOf" srcId="{238F8BD2-ECFD-4638-AEA1-33CDF434E4FB}" destId="{3A9632E7-AA81-410C-88D1-A385894BDC5B}" srcOrd="1" destOrd="0" presId="urn:microsoft.com/office/officeart/2008/layout/VerticalCircleList"/>
    <dgm:cxn modelId="{338651D6-FEF1-4A03-9266-857FC4AA28B8}" type="presParOf" srcId="{238F8BD2-ECFD-4638-AEA1-33CDF434E4FB}" destId="{1EA3CAE1-7FA2-48DA-887B-1EA7EFAF413B}" srcOrd="2" destOrd="0" presId="urn:microsoft.com/office/officeart/2008/layout/VerticalCircleList"/>
    <dgm:cxn modelId="{1554555D-3B2A-41F4-9FB9-1C6CCE3B1D81}" type="presParOf" srcId="{A4CCC2F6-1C67-4744-AB18-EB38FA342DC0}" destId="{24EEC926-3064-4AFF-ADCD-3DF5E6CC0DB1}" srcOrd="4" destOrd="0" presId="urn:microsoft.com/office/officeart/2008/layout/VerticalCircleList"/>
    <dgm:cxn modelId="{2F254CB6-67A0-422E-A49C-C7831B48DB45}" type="presParOf" srcId="{24EEC926-3064-4AFF-ADCD-3DF5E6CC0DB1}" destId="{8DBDBD64-2863-46D6-8F5E-5609C0CB6A16}" srcOrd="0" destOrd="0" presId="urn:microsoft.com/office/officeart/2008/layout/VerticalCircleList"/>
    <dgm:cxn modelId="{B2207569-D0E2-48CF-BDB5-D6FABB992B0B}" type="presParOf" srcId="{24EEC926-3064-4AFF-ADCD-3DF5E6CC0DB1}" destId="{83B9EA8A-C316-4DC1-848B-EFA4B7B1BF54}" srcOrd="1" destOrd="0" presId="urn:microsoft.com/office/officeart/2008/layout/VerticalCircleList"/>
    <dgm:cxn modelId="{7A6BF3D6-812C-4C2B-8417-27A9F45842EB}" type="presParOf" srcId="{24EEC926-3064-4AFF-ADCD-3DF5E6CC0DB1}" destId="{64014B49-FC7D-4784-ACD3-CB3ED4BE82A6}" srcOrd="2" destOrd="0" presId="urn:microsoft.com/office/officeart/2008/layout/Vertical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C67AC-4881-4F32-B540-29C663F2AEE8}">
      <dsp:nvSpPr>
        <dsp:cNvPr id="0" name=""/>
        <dsp:cNvSpPr/>
      </dsp:nvSpPr>
      <dsp:spPr>
        <a:xfrm>
          <a:off x="82973" y="0"/>
          <a:ext cx="316456" cy="316456"/>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6ABB3D3-92EC-4282-AF82-159799E868EE}">
      <dsp:nvSpPr>
        <dsp:cNvPr id="0" name=""/>
        <dsp:cNvSpPr/>
      </dsp:nvSpPr>
      <dsp:spPr>
        <a:xfrm>
          <a:off x="241201" y="0"/>
          <a:ext cx="1688410" cy="316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s-EC" sz="1600" b="0" kern="1200">
              <a:effectLst/>
              <a:latin typeface="Calibri" panose="020F0502020204030204" pitchFamily="34" charset="0"/>
              <a:ea typeface="Calibri" panose="020F0502020204030204" pitchFamily="34" charset="0"/>
              <a:cs typeface="Times New Roman" panose="02020603050405020304" pitchFamily="18" charset="0"/>
            </a:rPr>
            <a:t>Compostaje</a:t>
          </a:r>
          <a:endParaRPr lang="es-ES" sz="1600" b="0" kern="1200"/>
        </a:p>
      </dsp:txBody>
      <dsp:txXfrm>
        <a:off x="241201" y="0"/>
        <a:ext cx="1688410" cy="316456"/>
      </dsp:txXfrm>
    </dsp:sp>
    <dsp:sp modelId="{3D3FC97F-39CC-46EF-9778-408E9E601867}">
      <dsp:nvSpPr>
        <dsp:cNvPr id="0" name=""/>
        <dsp:cNvSpPr/>
      </dsp:nvSpPr>
      <dsp:spPr>
        <a:xfrm>
          <a:off x="82973" y="497642"/>
          <a:ext cx="316456" cy="316456"/>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4A984CE-C646-4D9F-BC5C-B2CA72011E16}">
      <dsp:nvSpPr>
        <dsp:cNvPr id="0" name=""/>
        <dsp:cNvSpPr/>
      </dsp:nvSpPr>
      <dsp:spPr>
        <a:xfrm>
          <a:off x="241201" y="497642"/>
          <a:ext cx="1688410" cy="316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s-EC" sz="1600" b="0" kern="1200">
              <a:effectLst/>
              <a:latin typeface="Calibri" panose="020F0502020204030204" pitchFamily="34" charset="0"/>
              <a:ea typeface="Calibri" panose="020F0502020204030204" pitchFamily="34" charset="0"/>
              <a:cs typeface="Times New Roman" panose="02020603050405020304" pitchFamily="18" charset="0"/>
            </a:rPr>
            <a:t>Reactor</a:t>
          </a:r>
          <a:endParaRPr lang="es-ES" sz="1600" b="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241201" y="497642"/>
        <a:ext cx="1688410" cy="316456"/>
      </dsp:txXfrm>
    </dsp:sp>
    <dsp:sp modelId="{86591AB5-A8E0-4A3B-80F6-5562DDACE04A}">
      <dsp:nvSpPr>
        <dsp:cNvPr id="0" name=""/>
        <dsp:cNvSpPr/>
      </dsp:nvSpPr>
      <dsp:spPr>
        <a:xfrm>
          <a:off x="82973" y="1045283"/>
          <a:ext cx="316456" cy="316456"/>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1DDB713-BB6B-4B85-83FD-5D507CE8DE9D}">
      <dsp:nvSpPr>
        <dsp:cNvPr id="0" name=""/>
        <dsp:cNvSpPr/>
      </dsp:nvSpPr>
      <dsp:spPr>
        <a:xfrm>
          <a:off x="241201" y="1045283"/>
          <a:ext cx="1688410" cy="316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s-EC" sz="1600" b="0" kern="1200" dirty="0">
              <a:effectLst/>
              <a:latin typeface="Calibri" panose="020F0502020204030204" pitchFamily="34" charset="0"/>
              <a:ea typeface="Calibri" panose="020F0502020204030204" pitchFamily="34" charset="0"/>
              <a:cs typeface="Times New Roman" panose="02020603050405020304" pitchFamily="18" charset="0"/>
            </a:rPr>
            <a:t>Biorremediación</a:t>
          </a:r>
          <a:endParaRPr lang="es-ES" sz="1600" b="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241201" y="1045283"/>
        <a:ext cx="1688410" cy="316456"/>
      </dsp:txXfrm>
    </dsp:sp>
    <dsp:sp modelId="{31C3D3ED-4A20-4BF7-A19C-D9D22392D18B}">
      <dsp:nvSpPr>
        <dsp:cNvPr id="0" name=""/>
        <dsp:cNvSpPr/>
      </dsp:nvSpPr>
      <dsp:spPr>
        <a:xfrm>
          <a:off x="82973" y="1549337"/>
          <a:ext cx="316456" cy="316456"/>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387F3AE-4180-4141-8DE9-BA22D838E176}">
      <dsp:nvSpPr>
        <dsp:cNvPr id="0" name=""/>
        <dsp:cNvSpPr/>
      </dsp:nvSpPr>
      <dsp:spPr>
        <a:xfrm>
          <a:off x="241201" y="1549337"/>
          <a:ext cx="1688410" cy="316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s-EC" sz="1600" b="0" kern="1200" dirty="0">
              <a:effectLst/>
              <a:latin typeface="Calibri" panose="020F0502020204030204" pitchFamily="34" charset="0"/>
              <a:ea typeface="Calibri" panose="020F0502020204030204" pitchFamily="34" charset="0"/>
              <a:cs typeface="Times New Roman" panose="02020603050405020304" pitchFamily="18" charset="0"/>
            </a:rPr>
            <a:t>Fitorremediación</a:t>
          </a:r>
          <a:endParaRPr lang="es-ES" sz="1600" b="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241201" y="1549337"/>
        <a:ext cx="1688410" cy="3164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6C67AC-4881-4F32-B540-29C663F2AEE8}">
      <dsp:nvSpPr>
        <dsp:cNvPr id="0" name=""/>
        <dsp:cNvSpPr/>
      </dsp:nvSpPr>
      <dsp:spPr>
        <a:xfrm>
          <a:off x="1761117" y="0"/>
          <a:ext cx="453307" cy="453307"/>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6ABB3D3-92EC-4282-AF82-159799E868EE}">
      <dsp:nvSpPr>
        <dsp:cNvPr id="0" name=""/>
        <dsp:cNvSpPr/>
      </dsp:nvSpPr>
      <dsp:spPr>
        <a:xfrm>
          <a:off x="2023842" y="0"/>
          <a:ext cx="4004724" cy="45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s-EC" sz="1600" b="1" kern="1200" dirty="0"/>
            <a:t>Incineración a campo abierto</a:t>
          </a:r>
          <a:endParaRPr lang="es-ES" sz="1600" b="0" kern="1200" dirty="0"/>
        </a:p>
      </dsp:txBody>
      <dsp:txXfrm>
        <a:off x="2023842" y="0"/>
        <a:ext cx="4004724" cy="453307"/>
      </dsp:txXfrm>
    </dsp:sp>
    <dsp:sp modelId="{659538D1-BDD5-4AB0-A010-6ECA765529F3}">
      <dsp:nvSpPr>
        <dsp:cNvPr id="0" name=""/>
        <dsp:cNvSpPr/>
      </dsp:nvSpPr>
      <dsp:spPr>
        <a:xfrm>
          <a:off x="1761117" y="454079"/>
          <a:ext cx="453307" cy="453307"/>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19A65E43-42DE-49FE-88D0-3903C812762C}">
      <dsp:nvSpPr>
        <dsp:cNvPr id="0" name=""/>
        <dsp:cNvSpPr/>
      </dsp:nvSpPr>
      <dsp:spPr>
        <a:xfrm>
          <a:off x="2023842" y="452791"/>
          <a:ext cx="4004724" cy="45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s-EC" sz="1600" b="1" kern="1200"/>
            <a:t>Incineración en horno </a:t>
          </a:r>
          <a:r>
            <a:rPr lang="es-EC" sz="1600" b="1" kern="1200" dirty="0"/>
            <a:t>rotatorio</a:t>
          </a:r>
          <a:endParaRPr lang="es-ES" sz="1600" kern="1200" dirty="0"/>
        </a:p>
      </dsp:txBody>
      <dsp:txXfrm>
        <a:off x="2023842" y="452791"/>
        <a:ext cx="4004724" cy="453307"/>
      </dsp:txXfrm>
    </dsp:sp>
    <dsp:sp modelId="{73AC41E1-9411-4221-B262-F898B4E2B794}">
      <dsp:nvSpPr>
        <dsp:cNvPr id="0" name=""/>
        <dsp:cNvSpPr/>
      </dsp:nvSpPr>
      <dsp:spPr>
        <a:xfrm>
          <a:off x="1800200" y="905849"/>
          <a:ext cx="453307" cy="453307"/>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338B1C1-741F-4BCE-BC03-A5077CF6B433}">
      <dsp:nvSpPr>
        <dsp:cNvPr id="0" name=""/>
        <dsp:cNvSpPr/>
      </dsp:nvSpPr>
      <dsp:spPr>
        <a:xfrm>
          <a:off x="2026849" y="905849"/>
          <a:ext cx="2418560" cy="45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s-EC" sz="1600" b="1" kern="1200"/>
            <a:t>Adsorción</a:t>
          </a:r>
          <a:endParaRPr lang="es-ES" sz="1600" kern="1200"/>
        </a:p>
      </dsp:txBody>
      <dsp:txXfrm>
        <a:off x="2026849" y="905849"/>
        <a:ext cx="2418560" cy="453307"/>
      </dsp:txXfrm>
    </dsp:sp>
    <dsp:sp modelId="{3C975039-1A0F-4DEA-BA51-EACAB1BCDFBF}">
      <dsp:nvSpPr>
        <dsp:cNvPr id="0" name=""/>
        <dsp:cNvSpPr/>
      </dsp:nvSpPr>
      <dsp:spPr>
        <a:xfrm>
          <a:off x="1800200" y="1359156"/>
          <a:ext cx="453307" cy="453307"/>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7FBFB9E-D11C-40C7-A178-B9F6539F81DB}">
      <dsp:nvSpPr>
        <dsp:cNvPr id="0" name=""/>
        <dsp:cNvSpPr/>
      </dsp:nvSpPr>
      <dsp:spPr>
        <a:xfrm>
          <a:off x="2026849" y="1359156"/>
          <a:ext cx="2418560" cy="45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s-EC" sz="1600" b="1" kern="1200" dirty="0"/>
            <a:t>Oxidación</a:t>
          </a:r>
          <a:endParaRPr lang="es-ES" sz="1600" kern="1200" dirty="0"/>
        </a:p>
      </dsp:txBody>
      <dsp:txXfrm>
        <a:off x="2026849" y="1359156"/>
        <a:ext cx="2418560" cy="453307"/>
      </dsp:txXfrm>
    </dsp:sp>
    <dsp:sp modelId="{6735B124-E05E-4312-AAE2-31FF118F7124}">
      <dsp:nvSpPr>
        <dsp:cNvPr id="0" name=""/>
        <dsp:cNvSpPr/>
      </dsp:nvSpPr>
      <dsp:spPr>
        <a:xfrm>
          <a:off x="1800200" y="1812464"/>
          <a:ext cx="453307" cy="453307"/>
        </a:xfrm>
        <a:prstGeom prst="ellipse">
          <a:avLst/>
        </a:prstGeom>
        <a:solidFill>
          <a:schemeClr val="accent6">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1AF382E-853B-4EF0-95FC-4D2D6A76238F}">
      <dsp:nvSpPr>
        <dsp:cNvPr id="0" name=""/>
        <dsp:cNvSpPr/>
      </dsp:nvSpPr>
      <dsp:spPr>
        <a:xfrm>
          <a:off x="2026849" y="1812464"/>
          <a:ext cx="2418560" cy="45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marL="0" lvl="0" indent="0" algn="l" defTabSz="711200">
            <a:lnSpc>
              <a:spcPct val="90000"/>
            </a:lnSpc>
            <a:spcBef>
              <a:spcPct val="0"/>
            </a:spcBef>
            <a:spcAft>
              <a:spcPct val="35000"/>
            </a:spcAft>
            <a:buNone/>
          </a:pPr>
          <a:r>
            <a:rPr lang="es-EC" sz="1600" b="1" kern="1200"/>
            <a:t>Reducción</a:t>
          </a:r>
          <a:endParaRPr lang="es-ES" sz="1600" kern="1200"/>
        </a:p>
      </dsp:txBody>
      <dsp:txXfrm>
        <a:off x="2026849" y="1812464"/>
        <a:ext cx="2418560" cy="4533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14FE1-D21D-4DC4-858F-88B9C49EF33D}">
      <dsp:nvSpPr>
        <dsp:cNvPr id="0" name=""/>
        <dsp:cNvSpPr/>
      </dsp:nvSpPr>
      <dsp:spPr>
        <a:xfrm rot="5400000">
          <a:off x="3143978" y="316794"/>
          <a:ext cx="1433193" cy="1816495"/>
        </a:xfrm>
        <a:prstGeom prst="hexagon">
          <a:avLst>
            <a:gd name="adj" fmla="val 25000"/>
            <a:gd name="vf" fmla="val 115470"/>
          </a:avLst>
        </a:prstGeom>
        <a:gradFill rotWithShape="0">
          <a:gsLst>
            <a:gs pos="0">
              <a:schemeClr val="accent5">
                <a:hueOff val="0"/>
                <a:satOff val="0"/>
                <a:lumOff val="0"/>
                <a:alphaOff val="0"/>
              </a:schemeClr>
            </a:gs>
            <a:gs pos="90000">
              <a:schemeClr val="accent5">
                <a:hueOff val="0"/>
                <a:satOff val="0"/>
                <a:lumOff val="0"/>
                <a:alphaOff val="0"/>
                <a:shade val="100000"/>
              </a:schemeClr>
            </a:gs>
            <a:gs pos="100000">
              <a:schemeClr val="accent5">
                <a:hueOff val="0"/>
                <a:satOff val="0"/>
                <a:lumOff val="0"/>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0"/>
              <a:satOff val="0"/>
              <a:lumOff val="0"/>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dirty="0">
              <a:effectLst>
                <a:outerShdw blurRad="38100" dist="38100" dir="2700000" algn="tl">
                  <a:srgbClr val="000000">
                    <a:alpha val="43137"/>
                  </a:srgbClr>
                </a:outerShdw>
              </a:effectLst>
            </a:rPr>
            <a:t>Ampliamente distribuidos</a:t>
          </a:r>
          <a:endParaRPr lang="es-ES" sz="1400" b="1" kern="1200" dirty="0">
            <a:effectLst>
              <a:outerShdw blurRad="38100" dist="38100" dir="2700000" algn="tl">
                <a:srgbClr val="000000">
                  <a:alpha val="43137"/>
                </a:srgbClr>
              </a:outerShdw>
            </a:effectLst>
          </a:endParaRPr>
        </a:p>
      </dsp:txBody>
      <dsp:txXfrm rot="-5400000">
        <a:off x="3255077" y="747311"/>
        <a:ext cx="1210997" cy="955462"/>
      </dsp:txXfrm>
    </dsp:sp>
    <dsp:sp modelId="{7FA8AFBF-06C6-4ECE-A048-ACDF46CC9C7E}">
      <dsp:nvSpPr>
        <dsp:cNvPr id="0" name=""/>
        <dsp:cNvSpPr/>
      </dsp:nvSpPr>
      <dsp:spPr>
        <a:xfrm>
          <a:off x="4740493" y="652924"/>
          <a:ext cx="2128279" cy="1144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s-EC" sz="1400" kern="1200" dirty="0"/>
            <a:t>suelos, agua dulce, ambientes marinos</a:t>
          </a:r>
          <a:endParaRPr lang="es-ES" sz="1400" kern="1200" dirty="0"/>
        </a:p>
      </dsp:txBody>
      <dsp:txXfrm>
        <a:off x="4740493" y="652924"/>
        <a:ext cx="2128279" cy="1144236"/>
      </dsp:txXfrm>
    </dsp:sp>
    <dsp:sp modelId="{F1E3B11A-CB8E-4A07-846A-EAC0D306B983}">
      <dsp:nvSpPr>
        <dsp:cNvPr id="0" name=""/>
        <dsp:cNvSpPr/>
      </dsp:nvSpPr>
      <dsp:spPr>
        <a:xfrm rot="5400000">
          <a:off x="1352104" y="395470"/>
          <a:ext cx="1433193" cy="1659142"/>
        </a:xfrm>
        <a:prstGeom prst="hexagon">
          <a:avLst>
            <a:gd name="adj" fmla="val 25000"/>
            <a:gd name="vf" fmla="val 115470"/>
          </a:avLst>
        </a:prstGeom>
        <a:gradFill rotWithShape="0">
          <a:gsLst>
            <a:gs pos="0">
              <a:schemeClr val="accent5">
                <a:hueOff val="1771018"/>
                <a:satOff val="-761"/>
                <a:lumOff val="-3529"/>
                <a:alphaOff val="0"/>
              </a:schemeClr>
            </a:gs>
            <a:gs pos="90000">
              <a:schemeClr val="accent5">
                <a:hueOff val="1771018"/>
                <a:satOff val="-761"/>
                <a:lumOff val="-3529"/>
                <a:alphaOff val="0"/>
                <a:shade val="100000"/>
              </a:schemeClr>
            </a:gs>
            <a:gs pos="100000">
              <a:schemeClr val="accent5">
                <a:hueOff val="1771018"/>
                <a:satOff val="-761"/>
                <a:lumOff val="-3529"/>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1771018"/>
              <a:satOff val="-761"/>
              <a:lumOff val="-3529"/>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5400000">
        <a:off x="1515654" y="747311"/>
        <a:ext cx="1106094" cy="955462"/>
      </dsp:txXfrm>
    </dsp:sp>
    <dsp:sp modelId="{723D584A-853D-40B4-B121-0E9E9880C7E3}">
      <dsp:nvSpPr>
        <dsp:cNvPr id="0" name=""/>
        <dsp:cNvSpPr/>
      </dsp:nvSpPr>
      <dsp:spPr>
        <a:xfrm rot="5400000">
          <a:off x="2244609" y="1679593"/>
          <a:ext cx="1433193" cy="1854456"/>
        </a:xfrm>
        <a:prstGeom prst="hexagon">
          <a:avLst>
            <a:gd name="adj" fmla="val 25000"/>
            <a:gd name="vf" fmla="val 115470"/>
          </a:avLst>
        </a:prstGeom>
        <a:gradFill rotWithShape="0">
          <a:gsLst>
            <a:gs pos="0">
              <a:schemeClr val="accent5">
                <a:hueOff val="3542036"/>
                <a:satOff val="-1523"/>
                <a:lumOff val="-7059"/>
                <a:alphaOff val="0"/>
              </a:schemeClr>
            </a:gs>
            <a:gs pos="90000">
              <a:schemeClr val="accent5">
                <a:hueOff val="3542036"/>
                <a:satOff val="-1523"/>
                <a:lumOff val="-7059"/>
                <a:alphaOff val="0"/>
                <a:shade val="100000"/>
              </a:schemeClr>
            </a:gs>
            <a:gs pos="100000">
              <a:schemeClr val="accent5">
                <a:hueOff val="3542036"/>
                <a:satOff val="-1523"/>
                <a:lumOff val="-7059"/>
                <a:alphaOff val="0"/>
                <a:shade val="85000"/>
              </a:schemeClr>
            </a:gs>
          </a:gsLst>
          <a:path path="circle">
            <a:fillToRect l="100000" t="100000" r="100000" b="100000"/>
          </a:path>
        </a:grad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3542036"/>
              <a:satOff val="-1523"/>
              <a:lumOff val="-7059"/>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b="1" kern="1200" dirty="0">
              <a:effectLst>
                <a:outerShdw blurRad="38100" dist="38100" dir="2700000" algn="tl">
                  <a:srgbClr val="000000">
                    <a:alpha val="43137"/>
                  </a:srgbClr>
                </a:outerShdw>
              </a:effectLst>
            </a:rPr>
            <a:t>Ubicuos en suelos</a:t>
          </a:r>
          <a:endParaRPr lang="es-ES" sz="1400" b="1" kern="1200" dirty="0">
            <a:effectLst>
              <a:outerShdw blurRad="38100" dist="38100" dir="2700000" algn="tl">
                <a:srgbClr val="000000">
                  <a:alpha val="43137"/>
                </a:srgbClr>
              </a:outerShdw>
            </a:effectLst>
          </a:endParaRPr>
        </a:p>
      </dsp:txBody>
      <dsp:txXfrm rot="-5400000">
        <a:off x="2343054" y="2129091"/>
        <a:ext cx="1236304" cy="955462"/>
      </dsp:txXfrm>
    </dsp:sp>
    <dsp:sp modelId="{CF31EA6E-838D-49D4-82A8-3B396E4F9A36}">
      <dsp:nvSpPr>
        <dsp:cNvPr id="0" name=""/>
        <dsp:cNvSpPr/>
      </dsp:nvSpPr>
      <dsp:spPr>
        <a:xfrm>
          <a:off x="3355" y="2034703"/>
          <a:ext cx="2059625" cy="1144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Font typeface="Arial" panose="020B0604020202020204" pitchFamily="34" charset="0"/>
            <a:buNone/>
          </a:pPr>
          <a:r>
            <a:rPr lang="es-EC" sz="1400" kern="1200" dirty="0"/>
            <a:t>metabolizan una amplia gama de nutrientes</a:t>
          </a:r>
          <a:endParaRPr lang="es-ES" sz="1400" kern="1200" dirty="0"/>
        </a:p>
        <a:p>
          <a:pPr marL="0" lvl="0" indent="0" algn="just" defTabSz="622300">
            <a:lnSpc>
              <a:spcPct val="90000"/>
            </a:lnSpc>
            <a:spcBef>
              <a:spcPct val="0"/>
            </a:spcBef>
            <a:spcAft>
              <a:spcPct val="35000"/>
            </a:spcAft>
            <a:buFont typeface="Arial" panose="020B0604020202020204" pitchFamily="34" charset="0"/>
            <a:buNone/>
          </a:pPr>
          <a:r>
            <a:rPr lang="es-EC" sz="1400" kern="1200" dirty="0"/>
            <a:t>crecimiento a expensas de una gran variedad de sustratos </a:t>
          </a:r>
          <a:endParaRPr lang="es-ES" sz="1400" kern="1200" dirty="0"/>
        </a:p>
      </dsp:txBody>
      <dsp:txXfrm>
        <a:off x="3355" y="2034703"/>
        <a:ext cx="2059625" cy="1144236"/>
      </dsp:txXfrm>
    </dsp:sp>
    <dsp:sp modelId="{F76CCCBB-9147-43E0-9E1D-E9CFABB1B3B8}">
      <dsp:nvSpPr>
        <dsp:cNvPr id="0" name=""/>
        <dsp:cNvSpPr/>
      </dsp:nvSpPr>
      <dsp:spPr>
        <a:xfrm rot="5400000">
          <a:off x="4036482" y="1777250"/>
          <a:ext cx="1433193" cy="1659142"/>
        </a:xfrm>
        <a:prstGeom prst="hexagon">
          <a:avLst>
            <a:gd name="adj" fmla="val 25000"/>
            <a:gd name="vf" fmla="val 115470"/>
          </a:avLst>
        </a:prstGeom>
        <a:blipFill rotWithShape="0">
          <a:blip xmlns:r="http://schemas.openxmlformats.org/officeDocument/2006/relationships" r:embed="rId1" cstate="print">
            <a:extLst>
              <a:ext uri="{28A0092B-C50C-407E-A947-70E740481C1C}">
                <a14:useLocalDpi xmlns:a14="http://schemas.microsoft.com/office/drawing/2010/main" val="0"/>
              </a:ext>
            </a:extLst>
          </a:blip>
          <a:srcRect/>
          <a:stretch>
            <a:fillRect t="-30000" b="-30000"/>
          </a:stretch>
        </a:blipFill>
        <a:ln>
          <a:noFill/>
        </a:ln>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accent5">
              <a:hueOff val="5313054"/>
              <a:satOff val="-2284"/>
              <a:lumOff val="-10588"/>
              <a:alphaOff val="0"/>
              <a:shade val="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5400000">
        <a:off x="4200032" y="2129091"/>
        <a:ext cx="1106094" cy="9554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687BB-B3A4-40EF-994B-AC019007A3B5}">
      <dsp:nvSpPr>
        <dsp:cNvPr id="0" name=""/>
        <dsp:cNvSpPr/>
      </dsp:nvSpPr>
      <dsp:spPr>
        <a:xfrm>
          <a:off x="980008" y="1508"/>
          <a:ext cx="463484" cy="463484"/>
        </a:xfrm>
        <a:prstGeom prst="ellipse">
          <a:avLst/>
        </a:prstGeom>
        <a:solidFill>
          <a:schemeClr val="accent1">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3433D2D9-01B7-4DD4-BCC7-FB5B00045969}">
      <dsp:nvSpPr>
        <dsp:cNvPr id="0" name=""/>
        <dsp:cNvSpPr/>
      </dsp:nvSpPr>
      <dsp:spPr>
        <a:xfrm>
          <a:off x="1211750" y="1508"/>
          <a:ext cx="2472858" cy="463484"/>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marL="0" lvl="0" indent="0" algn="l" defTabSz="666750">
            <a:lnSpc>
              <a:spcPct val="90000"/>
            </a:lnSpc>
            <a:spcBef>
              <a:spcPct val="0"/>
            </a:spcBef>
            <a:spcAft>
              <a:spcPct val="35000"/>
            </a:spcAft>
            <a:buNone/>
          </a:pPr>
          <a:r>
            <a:rPr lang="es-EC" sz="1500" kern="1200" dirty="0"/>
            <a:t>Bacilos</a:t>
          </a:r>
          <a:endParaRPr lang="es-ES" sz="1500" kern="1200" dirty="0"/>
        </a:p>
      </dsp:txBody>
      <dsp:txXfrm>
        <a:off x="1211750" y="1508"/>
        <a:ext cx="2472858" cy="463484"/>
      </dsp:txXfrm>
    </dsp:sp>
    <dsp:sp modelId="{663648BE-0FF9-4ABA-AAE3-2C1E113323F3}">
      <dsp:nvSpPr>
        <dsp:cNvPr id="0" name=""/>
        <dsp:cNvSpPr/>
      </dsp:nvSpPr>
      <dsp:spPr>
        <a:xfrm>
          <a:off x="980008" y="464993"/>
          <a:ext cx="463484" cy="463484"/>
        </a:xfrm>
        <a:prstGeom prst="ellipse">
          <a:avLst/>
        </a:prstGeom>
        <a:solidFill>
          <a:schemeClr val="accent1">
            <a:shade val="80000"/>
            <a:alpha val="50000"/>
            <a:hueOff val="5"/>
            <a:satOff val="2219"/>
            <a:lumOff val="1306"/>
            <a:alphaOff val="75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25FC5832-0C1C-4F94-AF4E-B8B2FE1D7011}">
      <dsp:nvSpPr>
        <dsp:cNvPr id="0" name=""/>
        <dsp:cNvSpPr/>
      </dsp:nvSpPr>
      <dsp:spPr>
        <a:xfrm>
          <a:off x="1211750" y="464993"/>
          <a:ext cx="2472858" cy="463484"/>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marL="0" lvl="0" indent="0" algn="l" defTabSz="666750">
            <a:lnSpc>
              <a:spcPct val="90000"/>
            </a:lnSpc>
            <a:spcBef>
              <a:spcPct val="0"/>
            </a:spcBef>
            <a:spcAft>
              <a:spcPct val="35000"/>
            </a:spcAft>
            <a:buNone/>
          </a:pPr>
          <a:r>
            <a:rPr lang="es-EC" sz="1500" kern="1200" dirty="0"/>
            <a:t>GRAM -</a:t>
          </a:r>
          <a:endParaRPr lang="es-ES" sz="1500" kern="1200" dirty="0"/>
        </a:p>
      </dsp:txBody>
      <dsp:txXfrm>
        <a:off x="1211750" y="464993"/>
        <a:ext cx="2472858" cy="463484"/>
      </dsp:txXfrm>
    </dsp:sp>
    <dsp:sp modelId="{B433DCD0-8873-4725-8A50-CE27B6B410BC}">
      <dsp:nvSpPr>
        <dsp:cNvPr id="0" name=""/>
        <dsp:cNvSpPr/>
      </dsp:nvSpPr>
      <dsp:spPr>
        <a:xfrm>
          <a:off x="980008" y="928477"/>
          <a:ext cx="463484" cy="463484"/>
        </a:xfrm>
        <a:prstGeom prst="ellipse">
          <a:avLst/>
        </a:prstGeom>
        <a:solidFill>
          <a:schemeClr val="accent1">
            <a:shade val="80000"/>
            <a:alpha val="50000"/>
            <a:hueOff val="10"/>
            <a:satOff val="4439"/>
            <a:lumOff val="2612"/>
            <a:alphaOff val="15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B49A006A-F7DF-487C-981A-19311E206C34}">
      <dsp:nvSpPr>
        <dsp:cNvPr id="0" name=""/>
        <dsp:cNvSpPr/>
      </dsp:nvSpPr>
      <dsp:spPr>
        <a:xfrm>
          <a:off x="1211750" y="928477"/>
          <a:ext cx="2472858" cy="463484"/>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marL="0" lvl="0" indent="0" algn="l" defTabSz="666750">
            <a:lnSpc>
              <a:spcPct val="90000"/>
            </a:lnSpc>
            <a:spcBef>
              <a:spcPct val="0"/>
            </a:spcBef>
            <a:spcAft>
              <a:spcPct val="35000"/>
            </a:spcAft>
            <a:buNone/>
          </a:pPr>
          <a:r>
            <a:rPr lang="es-EC" sz="1500" kern="1200" dirty="0"/>
            <a:t>No </a:t>
          </a:r>
          <a:r>
            <a:rPr lang="es-EC" sz="1500" kern="1200" dirty="0" err="1"/>
            <a:t>esporulantes</a:t>
          </a:r>
          <a:endParaRPr lang="es-ES" sz="1500" kern="1200" dirty="0"/>
        </a:p>
      </dsp:txBody>
      <dsp:txXfrm>
        <a:off x="1211750" y="928477"/>
        <a:ext cx="2472858" cy="463484"/>
      </dsp:txXfrm>
    </dsp:sp>
    <dsp:sp modelId="{3A9632E7-AA81-410C-88D1-A385894BDC5B}">
      <dsp:nvSpPr>
        <dsp:cNvPr id="0" name=""/>
        <dsp:cNvSpPr/>
      </dsp:nvSpPr>
      <dsp:spPr>
        <a:xfrm>
          <a:off x="980008" y="1391962"/>
          <a:ext cx="463484" cy="463484"/>
        </a:xfrm>
        <a:prstGeom prst="ellipse">
          <a:avLst/>
        </a:prstGeom>
        <a:solidFill>
          <a:schemeClr val="accent1">
            <a:shade val="80000"/>
            <a:alpha val="50000"/>
            <a:hueOff val="15"/>
            <a:satOff val="6658"/>
            <a:lumOff val="3918"/>
            <a:alphaOff val="225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1EA3CAE1-7FA2-48DA-887B-1EA7EFAF413B}">
      <dsp:nvSpPr>
        <dsp:cNvPr id="0" name=""/>
        <dsp:cNvSpPr/>
      </dsp:nvSpPr>
      <dsp:spPr>
        <a:xfrm>
          <a:off x="1211750" y="1391962"/>
          <a:ext cx="2472858" cy="463484"/>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marL="0" lvl="0" indent="0" algn="l" defTabSz="666750">
            <a:lnSpc>
              <a:spcPct val="90000"/>
            </a:lnSpc>
            <a:spcBef>
              <a:spcPct val="0"/>
            </a:spcBef>
            <a:spcAft>
              <a:spcPct val="35000"/>
            </a:spcAft>
            <a:buNone/>
          </a:pPr>
          <a:r>
            <a:rPr lang="es-EC" sz="1500" kern="1200" dirty="0"/>
            <a:t>Oxidasa +</a:t>
          </a:r>
          <a:endParaRPr lang="es-ES" sz="1500" kern="1200" dirty="0"/>
        </a:p>
      </dsp:txBody>
      <dsp:txXfrm>
        <a:off x="1211750" y="1391962"/>
        <a:ext cx="2472858" cy="463484"/>
      </dsp:txXfrm>
    </dsp:sp>
    <dsp:sp modelId="{83B9EA8A-C316-4DC1-848B-EFA4B7B1BF54}">
      <dsp:nvSpPr>
        <dsp:cNvPr id="0" name=""/>
        <dsp:cNvSpPr/>
      </dsp:nvSpPr>
      <dsp:spPr>
        <a:xfrm>
          <a:off x="980008" y="1855446"/>
          <a:ext cx="463484" cy="463484"/>
        </a:xfrm>
        <a:prstGeom prst="ellipse">
          <a:avLst/>
        </a:prstGeom>
        <a:solidFill>
          <a:schemeClr val="accent1">
            <a:shade val="80000"/>
            <a:alpha val="50000"/>
            <a:hueOff val="20"/>
            <a:satOff val="8878"/>
            <a:lumOff val="5224"/>
            <a:alphaOff val="3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sp>
    <dsp:sp modelId="{64014B49-FC7D-4784-ACD3-CB3ED4BE82A6}">
      <dsp:nvSpPr>
        <dsp:cNvPr id="0" name=""/>
        <dsp:cNvSpPr/>
      </dsp:nvSpPr>
      <dsp:spPr>
        <a:xfrm>
          <a:off x="1211750" y="1855446"/>
          <a:ext cx="2472858" cy="463484"/>
        </a:xfrm>
        <a:prstGeom prst="rect">
          <a:avLst/>
        </a:prstGeom>
        <a:noFill/>
        <a:ln w="10000"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19050" rIns="0" bIns="19050" numCol="1" spcCol="1270" anchor="ctr" anchorCtr="0">
          <a:noAutofit/>
        </a:bodyPr>
        <a:lstStyle/>
        <a:p>
          <a:pPr marL="0" lvl="0" indent="0" algn="l" defTabSz="666750">
            <a:lnSpc>
              <a:spcPct val="90000"/>
            </a:lnSpc>
            <a:spcBef>
              <a:spcPct val="0"/>
            </a:spcBef>
            <a:spcAft>
              <a:spcPct val="35000"/>
            </a:spcAft>
            <a:buNone/>
          </a:pPr>
          <a:r>
            <a:rPr lang="es-EC" sz="1500" kern="1200" dirty="0"/>
            <a:t>Metabolismo no fermentativo</a:t>
          </a:r>
          <a:endParaRPr lang="es-ES" sz="1500" kern="1200" dirty="0"/>
        </a:p>
      </dsp:txBody>
      <dsp:txXfrm>
        <a:off x="1211750" y="1855446"/>
        <a:ext cx="2472858" cy="46348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5688F513-517E-4CF4-875C-566F382BDF2E}" type="datetimeFigureOut">
              <a:rPr lang="es-ES" smtClean="0"/>
              <a:pPr/>
              <a:t>14/04/2021</a:t>
            </a:fld>
            <a:endParaRPr lang="es-ES"/>
          </a:p>
        </p:txBody>
      </p:sp>
      <p:sp>
        <p:nvSpPr>
          <p:cNvPr id="4" name="3 Marcador de pie de página"/>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r>
              <a:rPr lang="es-ES"/>
              <a:t>CÓDIGO: SGC.DI.269       VERSIÓN: 1.0        DICIEMBRE 13 2011</a:t>
            </a:r>
          </a:p>
        </p:txBody>
      </p:sp>
      <p:sp>
        <p:nvSpPr>
          <p:cNvPr id="5" name="4 Marcador de número de diapositiva"/>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D75A72-D475-4644-863B-4274F2D12A47}" type="slidenum">
              <a:rPr lang="es-ES" smtClean="0"/>
              <a:pPr/>
              <a:t>‹Nº›</a:t>
            </a:fld>
            <a:endParaRPr lang="es-ES"/>
          </a:p>
        </p:txBody>
      </p:sp>
    </p:spTree>
    <p:extLst>
      <p:ext uri="{BB962C8B-B14F-4D97-AF65-F5344CB8AC3E}">
        <p14:creationId xmlns:p14="http://schemas.microsoft.com/office/powerpoint/2010/main" val="19128841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76363" cy="511731"/>
          </a:xfrm>
          <a:prstGeom prst="rect">
            <a:avLst/>
          </a:prstGeom>
        </p:spPr>
        <p:txBody>
          <a:bodyPr vert="horz" lIns="99875" tIns="49937" rIns="99875" bIns="49937" rtlCol="0"/>
          <a:lstStyle>
            <a:lvl1pPr algn="l">
              <a:defRPr sz="1400"/>
            </a:lvl1pPr>
          </a:lstStyle>
          <a:p>
            <a:endParaRPr lang="es-ES"/>
          </a:p>
        </p:txBody>
      </p:sp>
      <p:sp>
        <p:nvSpPr>
          <p:cNvPr id="3" name="2 Marcador de fecha"/>
          <p:cNvSpPr>
            <a:spLocks noGrp="1"/>
          </p:cNvSpPr>
          <p:nvPr>
            <p:ph type="dt" idx="1"/>
          </p:nvPr>
        </p:nvSpPr>
        <p:spPr>
          <a:xfrm>
            <a:off x="4021293" y="0"/>
            <a:ext cx="3076363" cy="511731"/>
          </a:xfrm>
          <a:prstGeom prst="rect">
            <a:avLst/>
          </a:prstGeom>
        </p:spPr>
        <p:txBody>
          <a:bodyPr vert="horz" lIns="99875" tIns="49937" rIns="99875" bIns="49937" rtlCol="0"/>
          <a:lstStyle>
            <a:lvl1pPr algn="r">
              <a:defRPr sz="1400"/>
            </a:lvl1pPr>
          </a:lstStyle>
          <a:p>
            <a:fld id="{467A6AF2-C3A6-4EA1-BB42-D573A88196E2}" type="datetimeFigureOut">
              <a:rPr lang="es-ES" smtClean="0"/>
              <a:pPr/>
              <a:t>14/04/2021</a:t>
            </a:fld>
            <a:endParaRPr lang="es-ES"/>
          </a:p>
        </p:txBody>
      </p:sp>
      <p:sp>
        <p:nvSpPr>
          <p:cNvPr id="4" name="3 Marcador de imagen de diapositiva"/>
          <p:cNvSpPr>
            <a:spLocks noGrp="1" noRot="1" noChangeAspect="1"/>
          </p:cNvSpPr>
          <p:nvPr>
            <p:ph type="sldImg" idx="2"/>
          </p:nvPr>
        </p:nvSpPr>
        <p:spPr>
          <a:xfrm>
            <a:off x="138113" y="768350"/>
            <a:ext cx="6823075" cy="3838575"/>
          </a:xfrm>
          <a:prstGeom prst="rect">
            <a:avLst/>
          </a:prstGeom>
          <a:noFill/>
          <a:ln w="12700">
            <a:solidFill>
              <a:prstClr val="black"/>
            </a:solidFill>
          </a:ln>
        </p:spPr>
        <p:txBody>
          <a:bodyPr vert="horz" lIns="99875" tIns="49937" rIns="99875" bIns="49937" rtlCol="0" anchor="ctr"/>
          <a:lstStyle/>
          <a:p>
            <a:endParaRPr lang="es-ES"/>
          </a:p>
        </p:txBody>
      </p:sp>
      <p:sp>
        <p:nvSpPr>
          <p:cNvPr id="5" name="4 Marcador de notas"/>
          <p:cNvSpPr>
            <a:spLocks noGrp="1"/>
          </p:cNvSpPr>
          <p:nvPr>
            <p:ph type="body" sz="quarter" idx="3"/>
          </p:nvPr>
        </p:nvSpPr>
        <p:spPr>
          <a:xfrm>
            <a:off x="709930" y="4861443"/>
            <a:ext cx="5679440" cy="4605576"/>
          </a:xfrm>
          <a:prstGeom prst="rect">
            <a:avLst/>
          </a:prstGeom>
        </p:spPr>
        <p:txBody>
          <a:bodyPr vert="horz" lIns="99875" tIns="49937" rIns="99875" bIns="49937"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9721106"/>
            <a:ext cx="3076363" cy="511731"/>
          </a:xfrm>
          <a:prstGeom prst="rect">
            <a:avLst/>
          </a:prstGeom>
        </p:spPr>
        <p:txBody>
          <a:bodyPr vert="horz" lIns="99875" tIns="49937" rIns="99875" bIns="49937" rtlCol="0" anchor="b"/>
          <a:lstStyle>
            <a:lvl1pPr algn="l">
              <a:defRPr sz="1400"/>
            </a:lvl1pPr>
          </a:lstStyle>
          <a:p>
            <a:r>
              <a:rPr lang="es-ES"/>
              <a:t>CÓDIGO: SGC.DI.269       VERSIÓN: 1.0        DICIEMBRE 13 2011</a:t>
            </a:r>
          </a:p>
        </p:txBody>
      </p:sp>
      <p:sp>
        <p:nvSpPr>
          <p:cNvPr id="7" name="6 Marcador de número de diapositiva"/>
          <p:cNvSpPr>
            <a:spLocks noGrp="1"/>
          </p:cNvSpPr>
          <p:nvPr>
            <p:ph type="sldNum" sz="quarter" idx="5"/>
          </p:nvPr>
        </p:nvSpPr>
        <p:spPr>
          <a:xfrm>
            <a:off x="4021293" y="9721106"/>
            <a:ext cx="3076363" cy="511731"/>
          </a:xfrm>
          <a:prstGeom prst="rect">
            <a:avLst/>
          </a:prstGeom>
        </p:spPr>
        <p:txBody>
          <a:bodyPr vert="horz" lIns="99875" tIns="49937" rIns="99875" bIns="49937" rtlCol="0" anchor="b"/>
          <a:lstStyle>
            <a:lvl1pPr algn="r">
              <a:defRPr sz="1400"/>
            </a:lvl1pPr>
          </a:lstStyle>
          <a:p>
            <a:fld id="{6A7441D7-C633-4324-86FF-E00342CAD518}" type="slidenum">
              <a:rPr lang="es-ES" smtClean="0"/>
              <a:pPr/>
              <a:t>‹Nº›</a:t>
            </a:fld>
            <a:endParaRPr lang="es-ES"/>
          </a:p>
        </p:txBody>
      </p:sp>
    </p:spTree>
    <p:extLst>
      <p:ext uri="{BB962C8B-B14F-4D97-AF65-F5344CB8AC3E}">
        <p14:creationId xmlns:p14="http://schemas.microsoft.com/office/powerpoint/2010/main" val="11246240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38113" y="768350"/>
            <a:ext cx="6823075" cy="3838575"/>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
        <p:nvSpPr>
          <p:cNvPr id="5" name="4 Marcador de pie de página"/>
          <p:cNvSpPr>
            <a:spLocks noGrp="1"/>
          </p:cNvSpPr>
          <p:nvPr>
            <p:ph type="ftr" sz="quarter" idx="11"/>
          </p:nvPr>
        </p:nvSpPr>
        <p:spPr/>
        <p:txBody>
          <a:bodyPr/>
          <a:lstStyle/>
          <a:p>
            <a:r>
              <a:rPr lang="es-ES"/>
              <a:t>CÓDIGO: SGC.DI.269       VERSIÓN: 1.0        DICIEMBRE 13 2011</a:t>
            </a:r>
          </a:p>
        </p:txBody>
      </p:sp>
    </p:spTree>
    <p:extLst>
      <p:ext uri="{BB962C8B-B14F-4D97-AF65-F5344CB8AC3E}">
        <p14:creationId xmlns:p14="http://schemas.microsoft.com/office/powerpoint/2010/main" val="27751091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name="CorelDRAW" r:id="rId2" imgW="9168480" imgH="5375520" progId="">
                  <p:embed/>
                </p:oleObj>
              </mc:Choice>
              <mc:Fallback>
                <p:oleObj name="CorelDRAW" r:id="rId2" imgW="9168480" imgH="5375520" progId="">
                  <p:embed/>
                  <p:pic>
                    <p:nvPicPr>
                      <p:cNvPr id="2" name="Object 43"/>
                      <p:cNvPicPr>
                        <a:picLocks noChangeAspect="1" noChangeArrowheads="1"/>
                      </p:cNvPicPr>
                      <p:nvPr/>
                    </p:nvPicPr>
                    <p:blipFill>
                      <a:blip r:embed="rId3">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4"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b="1"/>
              <a:t>FECHA ÚLTIMA REVISIÓN: 13/12/11</a:t>
            </a:r>
            <a:endParaRPr lang="es-EC" dirty="0"/>
          </a:p>
        </p:txBody>
      </p:sp>
      <p:sp>
        <p:nvSpPr>
          <p:cNvPr id="3" name="2 Marcador de número de diapositiva"/>
          <p:cNvSpPr>
            <a:spLocks noGrp="1"/>
          </p:cNvSpPr>
          <p:nvPr>
            <p:ph type="sldNum" sz="quarter" idx="11"/>
          </p:nvPr>
        </p:nvSpPr>
        <p:spPr/>
        <p:txBody>
          <a:bodyPr/>
          <a:lstStyle/>
          <a:p>
            <a:r>
              <a:rPr lang="es-EC" b="1"/>
              <a:t>VERSIÓN: </a:t>
            </a:r>
            <a:r>
              <a:rPr lang="es-EC"/>
              <a:t>1.0</a:t>
            </a:r>
            <a:endParaRPr lang="es-EC" dirty="0"/>
          </a:p>
        </p:txBody>
      </p:sp>
      <p:sp>
        <p:nvSpPr>
          <p:cNvPr id="4" name="3 Marcador de pie de página"/>
          <p:cNvSpPr>
            <a:spLocks noGrp="1"/>
          </p:cNvSpPr>
          <p:nvPr>
            <p:ph type="ftr" sz="quarter" idx="12"/>
          </p:nvPr>
        </p:nvSpPr>
        <p:spPr/>
        <p:txBody>
          <a:bodyPr/>
          <a:lstStyle/>
          <a:p>
            <a:r>
              <a:rPr lang="es-EC" b="1"/>
              <a:t>CÓDIGO: </a:t>
            </a:r>
            <a:r>
              <a:rPr lang="es-EC"/>
              <a:t>SGC.DI.260</a:t>
            </a:r>
            <a:endParaRPr lang="es-EC"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a:p>
        </p:txBody>
      </p:sp>
      <p:sp>
        <p:nvSpPr>
          <p:cNvPr id="1045"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a:solidFill>
                <a:schemeClr val="tx1"/>
              </a:solidFill>
            </a:endParaRPr>
          </a:p>
        </p:txBody>
      </p:sp>
      <p:sp>
        <p:nvSpPr>
          <p:cNvPr id="1047" name="Line 23"/>
          <p:cNvSpPr>
            <a:spLocks noChangeShapeType="1"/>
          </p:cNvSpPr>
          <p:nvPr userDrawn="1"/>
        </p:nvSpPr>
        <p:spPr bwMode="auto">
          <a:xfrm rot="10800000" flipH="1">
            <a:off x="33868" y="6235700"/>
            <a:ext cx="8879417" cy="0"/>
          </a:xfrm>
          <a:prstGeom prst="line">
            <a:avLst/>
          </a:prstGeom>
          <a:noFill/>
          <a:ln w="38100">
            <a:solidFill>
              <a:srgbClr val="FF0000"/>
            </a:solidFill>
            <a:round/>
            <a:headEnd/>
            <a:tailEnd/>
          </a:ln>
          <a:effectLst/>
        </p:spPr>
        <p:txBody>
          <a:bodyPr/>
          <a:lstStyle/>
          <a:p>
            <a:pPr>
              <a:defRPr/>
            </a:pPr>
            <a:endParaRPr lang="es-ES" sz="800">
              <a:solidFill>
                <a:schemeClr val="tx1"/>
              </a:solidFill>
            </a:endParaRPr>
          </a:p>
        </p:txBody>
      </p:sp>
      <p:sp>
        <p:nvSpPr>
          <p:cNvPr id="1048" name="Line 24"/>
          <p:cNvSpPr>
            <a:spLocks noChangeShapeType="1"/>
          </p:cNvSpPr>
          <p:nvPr userDrawn="1"/>
        </p:nvSpPr>
        <p:spPr bwMode="auto">
          <a:xfrm rot="10800000" flipH="1">
            <a:off x="33868" y="6283325"/>
            <a:ext cx="8879417" cy="0"/>
          </a:xfrm>
          <a:prstGeom prst="line">
            <a:avLst/>
          </a:prstGeom>
          <a:noFill/>
          <a:ln w="38100">
            <a:solidFill>
              <a:srgbClr val="006600"/>
            </a:solidFill>
            <a:round/>
            <a:headEnd/>
            <a:tailEnd/>
          </a:ln>
          <a:effectLst/>
        </p:spPr>
        <p:txBody>
          <a:bodyPr/>
          <a:lstStyle/>
          <a:p>
            <a:pPr>
              <a:defRPr/>
            </a:pPr>
            <a:endParaRPr lang="es-ES" sz="800">
              <a:solidFill>
                <a:schemeClr val="tx1"/>
              </a:solidFill>
            </a:endParaRPr>
          </a:p>
        </p:txBody>
      </p:sp>
      <p:sp>
        <p:nvSpPr>
          <p:cNvPr id="8" name="7 Marcador de fecha"/>
          <p:cNvSpPr>
            <a:spLocks noGrp="1"/>
          </p:cNvSpPr>
          <p:nvPr>
            <p:ph type="dt" sz="half" idx="2"/>
          </p:nvPr>
        </p:nvSpPr>
        <p:spPr>
          <a:xfrm>
            <a:off x="513589" y="6656871"/>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9" name="8 Marcador de pie de página"/>
          <p:cNvSpPr>
            <a:spLocks noGrp="1"/>
          </p:cNvSpPr>
          <p:nvPr>
            <p:ph type="ftr" sz="quarter" idx="3"/>
          </p:nvPr>
        </p:nvSpPr>
        <p:spPr>
          <a:xfrm>
            <a:off x="5850880" y="6658074"/>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0" name="9 Marcador de número de diapositiva"/>
          <p:cNvSpPr>
            <a:spLocks noGrp="1"/>
          </p:cNvSpPr>
          <p:nvPr>
            <p:ph type="sldNum" sz="quarter" idx="4"/>
          </p:nvPr>
        </p:nvSpPr>
        <p:spPr>
          <a:xfrm>
            <a:off x="10416480" y="6658074"/>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11" name="10 Image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933619" y="5981170"/>
            <a:ext cx="2976000" cy="576448"/>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4.jpe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8" Target="../media/image51.png" Type="http://schemas.openxmlformats.org/officeDocument/2006/relationships/image"/><Relationship Id="rId3" Target="../media/hdphoto11.wdp" Type="http://schemas.microsoft.com/office/2007/relationships/hdphoto"/><Relationship Id="rId7" Target="../media/image50.png" Type="http://schemas.openxmlformats.org/officeDocument/2006/relationships/image"/><Relationship Id="rId12" Target="../media/image53.jpeg" Type="http://schemas.openxmlformats.org/officeDocument/2006/relationships/image"/><Relationship Id="rId2" Target="../media/image46.png" Type="http://schemas.openxmlformats.org/officeDocument/2006/relationships/image"/><Relationship Id="rId1" Target="../slideLayouts/slideLayout2.xml" Type="http://schemas.openxmlformats.org/officeDocument/2006/relationships/slideLayout"/><Relationship Id="rId6" Target="../media/image49.png" Type="http://schemas.openxmlformats.org/officeDocument/2006/relationships/image"/><Relationship Id="rId11" Target="../media/hdphoto13.wdp" Type="http://schemas.microsoft.com/office/2007/relationships/hdphoto"/><Relationship Id="rId5" Target="../media/image48.png" Type="http://schemas.openxmlformats.org/officeDocument/2006/relationships/image"/><Relationship Id="rId10" Target="../media/image52.png" Type="http://schemas.openxmlformats.org/officeDocument/2006/relationships/image"/><Relationship Id="rId4" Target="../media/image47.jpeg" Type="http://schemas.openxmlformats.org/officeDocument/2006/relationships/image"/><Relationship Id="rId9" Target="../media/hdphoto12.wdp" Type="http://schemas.microsoft.com/office/2007/relationships/hdphoto"/></Relationships>
</file>

<file path=ppt/slides/_rels/slide11.xml.rels><?xml version="1.0" encoding="UTF-8" standalone="yes"?>
<Relationships xmlns="http://schemas.openxmlformats.org/package/2006/relationships"><Relationship Id="rId8" Type="http://schemas.openxmlformats.org/officeDocument/2006/relationships/image" Target="../media/image56.png"/><Relationship Id="rId3" Type="http://schemas.microsoft.com/office/2007/relationships/hdphoto" Target="../media/hdphoto14.wdp"/><Relationship Id="rId7" Type="http://schemas.openxmlformats.org/officeDocument/2006/relationships/image" Target="../media/image50.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49.png"/><Relationship Id="rId5" Type="http://schemas.microsoft.com/office/2007/relationships/hdphoto" Target="../media/hdphoto15.wdp"/><Relationship Id="rId4" Type="http://schemas.openxmlformats.org/officeDocument/2006/relationships/image" Target="../media/image55.png"/><Relationship Id="rId9" Type="http://schemas.openxmlformats.org/officeDocument/2006/relationships/image" Target="../media/image45.jpeg"/></Relationships>
</file>

<file path=ppt/slides/_rels/slide12.xml.rels><?xml version="1.0" encoding="UTF-8" standalone="yes"?>
<Relationships xmlns="http://schemas.openxmlformats.org/package/2006/relationships"><Relationship Id="rId8" Type="http://schemas.openxmlformats.org/officeDocument/2006/relationships/image" Target="../media/image60.jpeg"/><Relationship Id="rId13" Type="http://schemas.microsoft.com/office/2007/relationships/hdphoto" Target="../media/hdphoto20.wdp"/><Relationship Id="rId3" Type="http://schemas.microsoft.com/office/2007/relationships/hdphoto" Target="../media/hdphoto16.wdp"/><Relationship Id="rId7" Type="http://schemas.microsoft.com/office/2007/relationships/hdphoto" Target="../media/hdphoto18.wdp"/><Relationship Id="rId12" Type="http://schemas.openxmlformats.org/officeDocument/2006/relationships/image" Target="../media/image63.pn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59.png"/><Relationship Id="rId11" Type="http://schemas.openxmlformats.org/officeDocument/2006/relationships/image" Target="../media/image62.jpeg"/><Relationship Id="rId5" Type="http://schemas.microsoft.com/office/2007/relationships/hdphoto" Target="../media/hdphoto17.wdp"/><Relationship Id="rId15" Type="http://schemas.openxmlformats.org/officeDocument/2006/relationships/image" Target="../media/image49.png"/><Relationship Id="rId10" Type="http://schemas.microsoft.com/office/2007/relationships/hdphoto" Target="../media/hdphoto19.wdp"/><Relationship Id="rId4" Type="http://schemas.openxmlformats.org/officeDocument/2006/relationships/image" Target="../media/image58.png"/><Relationship Id="rId9" Type="http://schemas.openxmlformats.org/officeDocument/2006/relationships/image" Target="../media/image61.png"/><Relationship Id="rId14" Type="http://schemas.openxmlformats.org/officeDocument/2006/relationships/image" Target="../media/image64.jpeg"/></Relationships>
</file>

<file path=ppt/slides/_rels/slide13.xml.rels><?xml version="1.0" encoding="UTF-8" standalone="yes" ?><Relationships xmlns="http://schemas.openxmlformats.org/package/2006/relationships"><Relationship Id="rId3" Target="../media/hdphoto21.wdp" Type="http://schemas.microsoft.com/office/2007/relationships/hdphoto"/><Relationship Id="rId7" Target="../media/image68.jpeg" Type="http://schemas.openxmlformats.org/officeDocument/2006/relationships/image"/><Relationship Id="rId2" Target="../media/image65.jpeg" Type="http://schemas.openxmlformats.org/officeDocument/2006/relationships/image"/><Relationship Id="rId1" Target="../slideLayouts/slideLayout2.xml" Type="http://schemas.openxmlformats.org/officeDocument/2006/relationships/slideLayout"/><Relationship Id="rId6" Target="../media/hdphoto22.wdp" Type="http://schemas.microsoft.com/office/2007/relationships/hdphoto"/><Relationship Id="rId5" Target="../media/image67.png" Type="http://schemas.openxmlformats.org/officeDocument/2006/relationships/image"/><Relationship Id="rId4" Target="../media/image66.png" Type="http://schemas.openxmlformats.org/officeDocument/2006/relationships/image"/></Relationships>
</file>

<file path=ppt/slides/_rels/slide14.xml.rels><?xml version="1.0" encoding="UTF-8" standalone="yes" ?><Relationships xmlns="http://schemas.openxmlformats.org/package/2006/relationships"><Relationship Id="rId8" Target="../media/image73.jpeg" Type="http://schemas.openxmlformats.org/officeDocument/2006/relationships/image"/><Relationship Id="rId3" Target="../media/image69.wmf" Type="http://schemas.openxmlformats.org/officeDocument/2006/relationships/image"/><Relationship Id="rId7" Target="../media/image72.jpeg" Type="http://schemas.openxmlformats.org/officeDocument/2006/relationships/image"/><Relationship Id="rId2" Target="../embeddings/oleObject2.bin" Type="http://schemas.openxmlformats.org/officeDocument/2006/relationships/oleObject"/><Relationship Id="rId1" Target="../slideLayouts/slideLayout2.xml" Type="http://schemas.openxmlformats.org/officeDocument/2006/relationships/slideLayout"/><Relationship Id="rId6" Target="../media/image71.jpeg" Type="http://schemas.openxmlformats.org/officeDocument/2006/relationships/image"/><Relationship Id="rId5" Target="../media/hdphoto23.wdp" Type="http://schemas.microsoft.com/office/2007/relationships/hdphoto"/><Relationship Id="rId4" Target="../media/image70.jpeg" Type="http://schemas.openxmlformats.org/officeDocument/2006/relationships/image"/></Relationships>
</file>

<file path=ppt/slides/_rels/slide15.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2.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83.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11" Type="http://schemas.microsoft.com/office/2007/relationships/hdphoto" Target="../media/hdphoto2.wdp"/><Relationship Id="rId5" Type="http://schemas.openxmlformats.org/officeDocument/2006/relationships/image" Target="../media/image8.jpeg"/><Relationship Id="rId10" Type="http://schemas.openxmlformats.org/officeDocument/2006/relationships/image" Target="../media/image12.png"/><Relationship Id="rId4" Type="http://schemas.openxmlformats.org/officeDocument/2006/relationships/image" Target="../media/image7.jpe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arget="../media/image90.jpeg" Type="http://schemas.openxmlformats.org/officeDocument/2006/relationships/image"/><Relationship Id="rId1" Target="../slideLayouts/slideLayout2.xml" Type="http://schemas.openxmlformats.org/officeDocument/2006/relationships/slideLayout"/></Relationships>
</file>

<file path=ppt/slides/_rels/slide3.xml.rels><?xml version="1.0" encoding="UTF-8" standalone="yes" ?><Relationships xmlns="http://schemas.openxmlformats.org/package/2006/relationships"><Relationship Id="rId8" Target="../media/image18.jpeg" Type="http://schemas.openxmlformats.org/officeDocument/2006/relationships/image"/><Relationship Id="rId13" Target="../media/image22.png" Type="http://schemas.openxmlformats.org/officeDocument/2006/relationships/image"/><Relationship Id="rId3" Target="../media/image14.png" Type="http://schemas.openxmlformats.org/officeDocument/2006/relationships/image"/><Relationship Id="rId7" Target="../media/hdphoto3.wdp" Type="http://schemas.microsoft.com/office/2007/relationships/hdphoto"/><Relationship Id="rId12" Target="../media/image21.jpeg" Type="http://schemas.openxmlformats.org/officeDocument/2006/relationships/image"/><Relationship Id="rId2" Target="../media/image13.jpeg" Type="http://schemas.openxmlformats.org/officeDocument/2006/relationships/image"/><Relationship Id="rId16" Target="../media/hdphoto6.wdp" Type="http://schemas.microsoft.com/office/2007/relationships/hdphoto"/><Relationship Id="rId1" Target="../slideLayouts/slideLayout2.xml" Type="http://schemas.openxmlformats.org/officeDocument/2006/relationships/slideLayout"/><Relationship Id="rId6" Target="../media/image17.png" Type="http://schemas.openxmlformats.org/officeDocument/2006/relationships/image"/><Relationship Id="rId11" Target="../media/image20.jpeg" Type="http://schemas.openxmlformats.org/officeDocument/2006/relationships/image"/><Relationship Id="rId5" Target="../media/image16.jpeg" Type="http://schemas.openxmlformats.org/officeDocument/2006/relationships/image"/><Relationship Id="rId15" Target="../media/image23.png" Type="http://schemas.openxmlformats.org/officeDocument/2006/relationships/image"/><Relationship Id="rId10" Target="../media/hdphoto4.wdp" Type="http://schemas.microsoft.com/office/2007/relationships/hdphoto"/><Relationship Id="rId4" Target="../media/image15.png" Type="http://schemas.openxmlformats.org/officeDocument/2006/relationships/image"/><Relationship Id="rId9" Target="../media/image19.png" Type="http://schemas.openxmlformats.org/officeDocument/2006/relationships/image"/><Relationship Id="rId14" Target="../media/hdphoto5.wdp" Type="http://schemas.microsoft.com/office/2007/relationships/hdphoto"/></Relationships>
</file>

<file path=ppt/slides/_rels/slide4.xml.rels><?xml version="1.0" encoding="UTF-8" standalone="yes" ?><Relationships xmlns="http://schemas.openxmlformats.org/package/2006/relationships"><Relationship Id="rId8" Target="../diagrams/drawing1.xml" Type="http://schemas.microsoft.com/office/2007/relationships/diagramDrawing"/><Relationship Id="rId13" Target="../diagrams/quickStyle2.xml" Type="http://schemas.openxmlformats.org/officeDocument/2006/relationships/diagramQuickStyle"/><Relationship Id="rId3" Target="../media/image25.jpeg" Type="http://schemas.openxmlformats.org/officeDocument/2006/relationships/image"/><Relationship Id="rId7" Target="../diagrams/colors1.xml" Type="http://schemas.openxmlformats.org/officeDocument/2006/relationships/diagramColors"/><Relationship Id="rId12" Target="../diagrams/layout2.xml" Type="http://schemas.openxmlformats.org/officeDocument/2006/relationships/diagramLayout"/><Relationship Id="rId2" Target="../media/image24.jpeg" Type="http://schemas.openxmlformats.org/officeDocument/2006/relationships/image"/><Relationship Id="rId16" Target="../media/image28.png" Type="http://schemas.openxmlformats.org/officeDocument/2006/relationships/image"/><Relationship Id="rId1" Target="../slideLayouts/slideLayout2.xml" Type="http://schemas.openxmlformats.org/officeDocument/2006/relationships/slideLayout"/><Relationship Id="rId6" Target="../diagrams/quickStyle1.xml" Type="http://schemas.openxmlformats.org/officeDocument/2006/relationships/diagramQuickStyle"/><Relationship Id="rId11" Target="../diagrams/data2.xml" Type="http://schemas.openxmlformats.org/officeDocument/2006/relationships/diagramData"/><Relationship Id="rId5" Target="../diagrams/layout1.xml" Type="http://schemas.openxmlformats.org/officeDocument/2006/relationships/diagramLayout"/><Relationship Id="rId15" Target="../diagrams/drawing2.xml" Type="http://schemas.microsoft.com/office/2007/relationships/diagramDrawing"/><Relationship Id="rId10" Target="../media/image27.png" Type="http://schemas.openxmlformats.org/officeDocument/2006/relationships/image"/><Relationship Id="rId4" Target="../diagrams/data1.xml" Type="http://schemas.openxmlformats.org/officeDocument/2006/relationships/diagramData"/><Relationship Id="rId9" Target="../media/image26.jpeg" Type="http://schemas.openxmlformats.org/officeDocument/2006/relationships/image"/><Relationship Id="rId14" Target="../diagrams/colors2.xml" Type="http://schemas.openxmlformats.org/officeDocument/2006/relationships/diagramColors"/></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7.wdp"/></Relationships>
</file>

<file path=ppt/slides/_rels/slide6.xml.rels><?xml version="1.0" encoding="UTF-8" standalone="yes" ?><Relationships xmlns="http://schemas.openxmlformats.org/package/2006/relationships"><Relationship Id="rId8" Target="../media/image39.png" Type="http://schemas.openxmlformats.org/officeDocument/2006/relationships/image"/><Relationship Id="rId3" Target="../media/image35.jpeg" Type="http://schemas.openxmlformats.org/officeDocument/2006/relationships/image"/><Relationship Id="rId7" Target="../media/image38.png" Type="http://schemas.openxmlformats.org/officeDocument/2006/relationships/image"/><Relationship Id="rId2" Target="../media/image33.jpeg" Type="http://schemas.openxmlformats.org/officeDocument/2006/relationships/image"/><Relationship Id="rId1" Target="../slideLayouts/slideLayout2.xml" Type="http://schemas.openxmlformats.org/officeDocument/2006/relationships/slideLayout"/><Relationship Id="rId6" Target="../media/image37.jpeg" Type="http://schemas.openxmlformats.org/officeDocument/2006/relationships/image"/><Relationship Id="rId11" Target="../media/image42.png" Type="http://schemas.openxmlformats.org/officeDocument/2006/relationships/image"/><Relationship Id="rId5" Target="../media/image36.png" Type="http://schemas.openxmlformats.org/officeDocument/2006/relationships/image"/><Relationship Id="rId10" Target="../media/hdphoto9.wdp" Type="http://schemas.microsoft.com/office/2007/relationships/hdphoto"/><Relationship Id="rId4" Target="../media/hdphoto8.wdp" Type="http://schemas.microsoft.com/office/2007/relationships/hdphoto"/><Relationship Id="rId9" Target="../media/image40.png" Type="http://schemas.openxmlformats.org/officeDocument/2006/relationships/image"/></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42.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arget="../media/hdphoto10.wdp" Type="http://schemas.microsoft.com/office/2007/relationships/hdphoto"/><Relationship Id="rId2" Target="../media/image43.jpeg" Type="http://schemas.openxmlformats.org/officeDocument/2006/relationships/image"/><Relationship Id="rId1" Target="../slideLayouts/slideLayout2.xml" Type="http://schemas.openxmlformats.org/officeDocument/2006/relationships/slideLayout"/><Relationship Id="rId5" Target="../media/image45.jpeg" Type="http://schemas.openxmlformats.org/officeDocument/2006/relationships/image"/><Relationship Id="rId4" Target="../media/image44.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3 Imagen"/>
          <p:cNvPicPr/>
          <p:nvPr/>
        </p:nvPicPr>
        <p:blipFill rotWithShape="1">
          <a:blip r:embed="rId3">
            <a:extLst>
              <a:ext uri="{28A0092B-C50C-407E-A947-70E740481C1C}">
                <a14:useLocalDpi xmlns:a14="http://schemas.microsoft.com/office/drawing/2010/main" val="0"/>
              </a:ext>
            </a:extLst>
          </a:blip>
          <a:srcRect l="69533" t="15232" r="2654" b="13686"/>
          <a:stretch/>
        </p:blipFill>
        <p:spPr>
          <a:xfrm>
            <a:off x="10992544" y="147419"/>
            <a:ext cx="1080000" cy="1080000"/>
          </a:xfrm>
          <a:prstGeom prst="ellipse">
            <a:avLst/>
          </a:prstGeom>
        </p:spPr>
      </p:pic>
      <p:sp>
        <p:nvSpPr>
          <p:cNvPr id="8" name="CuadroTexto 7">
            <a:extLst>
              <a:ext uri="{FF2B5EF4-FFF2-40B4-BE49-F238E27FC236}">
                <a16:creationId xmlns:a16="http://schemas.microsoft.com/office/drawing/2014/main" id="{DFEE51BA-BD90-4BB2-A796-D26CFAE3784B}"/>
              </a:ext>
            </a:extLst>
          </p:cNvPr>
          <p:cNvSpPr txBox="1"/>
          <p:nvPr/>
        </p:nvSpPr>
        <p:spPr>
          <a:xfrm>
            <a:off x="1811464" y="2550059"/>
            <a:ext cx="9721080" cy="1563377"/>
          </a:xfrm>
          <a:prstGeom prst="rect">
            <a:avLst/>
          </a:prstGeom>
          <a:noFill/>
        </p:spPr>
        <p:txBody>
          <a:bodyPr wrap="square">
            <a:spAutoFit/>
          </a:bodyPr>
          <a:lstStyle/>
          <a:p>
            <a:pPr algn="ctr">
              <a:lnSpc>
                <a:spcPct val="150000"/>
              </a:lnSpc>
              <a:spcAft>
                <a:spcPts val="800"/>
              </a:spcAft>
            </a:pPr>
            <a:r>
              <a:rPr lang="es-EC" sz="2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Evaluación de la biodegradación de pentolita por acción de bacterias de la familia Pseudomonadaceae aisladas de suelos del Polígono de tiro, destacamento el Corazón cantón Mejía provincia Pichincha – Ecuador</a:t>
            </a:r>
            <a:endParaRPr lang="es-ES" sz="2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A0FBF93E-62D2-4929-A2B2-12C2C6A86A53}"/>
              </a:ext>
            </a:extLst>
          </p:cNvPr>
          <p:cNvSpPr txBox="1"/>
          <p:nvPr/>
        </p:nvSpPr>
        <p:spPr>
          <a:xfrm>
            <a:off x="3359696" y="28329"/>
            <a:ext cx="7920880" cy="1230593"/>
          </a:xfrm>
          <a:prstGeom prst="rect">
            <a:avLst/>
          </a:prstGeom>
          <a:noFill/>
        </p:spPr>
        <p:txBody>
          <a:bodyPr wrap="square">
            <a:spAutoFit/>
          </a:bodyPr>
          <a:lstStyle/>
          <a:p>
            <a:pPr algn="ctr">
              <a:lnSpc>
                <a:spcPct val="150000"/>
              </a:lnSpc>
            </a:pPr>
            <a:r>
              <a:rPr lang="es-EC" sz="2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Departamento Ciencias de la Vida y de la Agricultura </a:t>
            </a:r>
            <a:endParaRPr lang="es-ES" sz="2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s-EC" sz="2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Carrera de Ingeniería en Biotecnología</a:t>
            </a:r>
            <a:endParaRPr lang="es-ES" sz="2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AC1036C7-3394-43AC-BF4D-F467CB46C500}"/>
              </a:ext>
            </a:extLst>
          </p:cNvPr>
          <p:cNvSpPr txBox="1"/>
          <p:nvPr/>
        </p:nvSpPr>
        <p:spPr>
          <a:xfrm>
            <a:off x="911424" y="1635213"/>
            <a:ext cx="11280576" cy="589072"/>
          </a:xfrm>
          <a:prstGeom prst="rect">
            <a:avLst/>
          </a:prstGeom>
          <a:noFill/>
        </p:spPr>
        <p:txBody>
          <a:bodyPr wrap="square">
            <a:spAutoFit/>
          </a:bodyPr>
          <a:lstStyle/>
          <a:p>
            <a:pPr algn="ctr">
              <a:lnSpc>
                <a:spcPct val="150000"/>
              </a:lnSpc>
            </a:pPr>
            <a:r>
              <a:rPr lang="es-EC"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Trabajo de titulación, previo a la obtención del título de Ingeniera en Biotecnología</a:t>
            </a:r>
            <a:endParaRPr lang="es-E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00047F9C-091B-42A2-95AE-D04A5DC5D557}"/>
              </a:ext>
            </a:extLst>
          </p:cNvPr>
          <p:cNvSpPr txBox="1"/>
          <p:nvPr/>
        </p:nvSpPr>
        <p:spPr>
          <a:xfrm>
            <a:off x="1487488" y="4633715"/>
            <a:ext cx="4608512" cy="400110"/>
          </a:xfrm>
          <a:prstGeom prst="rect">
            <a:avLst/>
          </a:prstGeom>
          <a:noFill/>
        </p:spPr>
        <p:txBody>
          <a:bodyPr wrap="square">
            <a:spAutoFit/>
          </a:bodyPr>
          <a:lstStyle/>
          <a:p>
            <a:pPr algn="ctr"/>
            <a:r>
              <a:rPr lang="es-EC" sz="2000" b="1" dirty="0">
                <a:effectLst/>
                <a:latin typeface="Calibri" panose="020F0502020204030204" pitchFamily="34" charset="0"/>
                <a:ea typeface="Calibri" panose="020F0502020204030204" pitchFamily="34" charset="0"/>
                <a:cs typeface="Calibri" panose="020F0502020204030204" pitchFamily="34" charset="0"/>
              </a:rPr>
              <a:t>Autora: </a:t>
            </a:r>
            <a:r>
              <a:rPr lang="es-EC" sz="2000" dirty="0">
                <a:effectLst/>
                <a:latin typeface="Calibri" panose="020F0502020204030204" pitchFamily="34" charset="0"/>
                <a:ea typeface="Calibri" panose="020F0502020204030204" pitchFamily="34" charset="0"/>
                <a:cs typeface="Calibri" panose="020F0502020204030204" pitchFamily="34" charset="0"/>
              </a:rPr>
              <a:t>Barberán Pontón Alison Fernanda</a:t>
            </a:r>
          </a:p>
        </p:txBody>
      </p:sp>
      <p:sp>
        <p:nvSpPr>
          <p:cNvPr id="12" name="CuadroTexto 11">
            <a:extLst>
              <a:ext uri="{FF2B5EF4-FFF2-40B4-BE49-F238E27FC236}">
                <a16:creationId xmlns:a16="http://schemas.microsoft.com/office/drawing/2014/main" id="{98610CDF-0D39-411C-8BD3-9C64068FB701}"/>
              </a:ext>
            </a:extLst>
          </p:cNvPr>
          <p:cNvSpPr txBox="1"/>
          <p:nvPr/>
        </p:nvSpPr>
        <p:spPr>
          <a:xfrm>
            <a:off x="6668624" y="4633715"/>
            <a:ext cx="6115878" cy="400110"/>
          </a:xfrm>
          <a:prstGeom prst="rect">
            <a:avLst/>
          </a:prstGeom>
          <a:noFill/>
        </p:spPr>
        <p:txBody>
          <a:bodyPr wrap="square">
            <a:spAutoFit/>
          </a:bodyPr>
          <a:lstStyle/>
          <a:p>
            <a:pPr algn="ctr"/>
            <a:r>
              <a:rPr lang="es-EC" sz="2000" b="1" dirty="0">
                <a:latin typeface="Calibri" panose="020F0502020204030204" pitchFamily="34" charset="0"/>
                <a:ea typeface="Calibri" panose="020F0502020204030204" pitchFamily="34" charset="0"/>
                <a:cs typeface="Calibri" panose="020F0502020204030204" pitchFamily="34" charset="0"/>
              </a:rPr>
              <a:t>Director: </a:t>
            </a:r>
            <a:r>
              <a:rPr lang="es-EC" sz="2000" dirty="0">
                <a:latin typeface="Calibri" panose="020F0502020204030204" pitchFamily="34" charset="0"/>
                <a:ea typeface="Calibri" panose="020F0502020204030204" pitchFamily="34" charset="0"/>
                <a:cs typeface="Calibri" panose="020F0502020204030204" pitchFamily="34" charset="0"/>
              </a:rPr>
              <a:t>Rodrigo Avalos Zambrano</a:t>
            </a:r>
            <a:r>
              <a:rPr lang="es-EC" sz="2000" dirty="0">
                <a:effectLst/>
                <a:latin typeface="Calibri" panose="020F0502020204030204" pitchFamily="34" charset="0"/>
                <a:ea typeface="Calibri" panose="020F0502020204030204" pitchFamily="34" charset="0"/>
                <a:cs typeface="Calibri" panose="020F0502020204030204" pitchFamily="34" charset="0"/>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Texto 12">
            <a:extLst>
              <a:ext uri="{FF2B5EF4-FFF2-40B4-BE49-F238E27FC236}">
                <a16:creationId xmlns:a16="http://schemas.microsoft.com/office/drawing/2014/main" id="{3E24A096-1DCD-4503-A27B-A63FE299C41B}"/>
              </a:ext>
            </a:extLst>
          </p:cNvPr>
          <p:cNvSpPr txBox="1"/>
          <p:nvPr/>
        </p:nvSpPr>
        <p:spPr>
          <a:xfrm>
            <a:off x="3431704" y="5301208"/>
            <a:ext cx="6115878" cy="400110"/>
          </a:xfrm>
          <a:prstGeom prst="rect">
            <a:avLst/>
          </a:prstGeom>
          <a:noFill/>
        </p:spPr>
        <p:txBody>
          <a:bodyPr wrap="square">
            <a:spAutoFit/>
          </a:bodyPr>
          <a:lstStyle/>
          <a:p>
            <a:pPr algn="ctr"/>
            <a:r>
              <a:rPr lang="es-EC" sz="2000" b="1" dirty="0">
                <a:effectLst/>
                <a:latin typeface="Calibri" panose="020F0502020204030204" pitchFamily="34" charset="0"/>
                <a:ea typeface="Calibri" panose="020F0502020204030204" pitchFamily="34" charset="0"/>
                <a:cs typeface="Calibri" panose="020F0502020204030204" pitchFamily="34" charset="0"/>
              </a:rPr>
              <a:t>Sangolquí, 2021</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C4583C46-B562-4EE0-B36D-11EE6EA540DB}"/>
              </a:ext>
            </a:extLst>
          </p:cNvPr>
          <p:cNvGrpSpPr/>
          <p:nvPr/>
        </p:nvGrpSpPr>
        <p:grpSpPr>
          <a:xfrm>
            <a:off x="5580586" y="755934"/>
            <a:ext cx="5508925" cy="2178950"/>
            <a:chOff x="5580586" y="600133"/>
            <a:chExt cx="5508925" cy="2178950"/>
          </a:xfrm>
        </p:grpSpPr>
        <p:pic>
          <p:nvPicPr>
            <p:cNvPr id="1034" name="Picture 10" descr="Bacterias, Lupa Y Par De Tubos De Ensayo. Concepto Moderno De Análisis  Bacteriológico, Procedimiento Analítico Microbiológico. Ilustración De  Vector Creativo Para Banner, Cartel, Sitio Web. Ilustraciones Vectoriales,  Clip Art Vectorizado Libre De">
              <a:extLst>
                <a:ext uri="{FF2B5EF4-FFF2-40B4-BE49-F238E27FC236}">
                  <a16:creationId xmlns:a16="http://schemas.microsoft.com/office/drawing/2014/main" id="{0E20300F-7FAD-4029-91C6-E3B6F762F919}"/>
                </a:ext>
              </a:extLst>
            </p:cNvPr>
            <p:cNvPicPr>
              <a:picLocks noChangeAspect="1" noChangeArrowheads="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backgroundRemoval t="9763" b="93195" l="10000" r="95111">
                          <a14:foregroundMark x1="89111" y1="87278" x2="95111" y2="93195"/>
                        </a14:backgroundRemoval>
                      </a14:imgEffect>
                    </a14:imgLayer>
                  </a14:imgProps>
                </a:ext>
                <a:ext uri="{28A0092B-C50C-407E-A947-70E740481C1C}">
                  <a14:useLocalDpi xmlns:a14="http://schemas.microsoft.com/office/drawing/2010/main" val="0"/>
                </a:ext>
              </a:extLst>
            </a:blip>
            <a:srcRect/>
            <a:stretch>
              <a:fillRect/>
            </a:stretch>
          </p:blipFill>
          <p:spPr bwMode="auto">
            <a:xfrm>
              <a:off x="6949852" y="723359"/>
              <a:ext cx="2736911" cy="2055724"/>
            </a:xfrm>
            <a:prstGeom prst="rect">
              <a:avLst/>
            </a:prstGeom>
            <a:ln>
              <a:noFill/>
            </a:ln>
          </p:spPr>
          <p:style>
            <a:lnRef idx="2">
              <a:schemeClr val="accent5"/>
            </a:lnRef>
            <a:fillRef idx="1">
              <a:schemeClr val="lt1"/>
            </a:fillRef>
            <a:effectRef idx="0">
              <a:schemeClr val="accent5"/>
            </a:effectRef>
            <a:fontRef idx="minor">
              <a:schemeClr val="dk1"/>
            </a:fontRef>
          </p:style>
        </p:pic>
        <p:grpSp>
          <p:nvGrpSpPr>
            <p:cNvPr id="4" name="Grupo 3">
              <a:extLst>
                <a:ext uri="{FF2B5EF4-FFF2-40B4-BE49-F238E27FC236}">
                  <a16:creationId xmlns:a16="http://schemas.microsoft.com/office/drawing/2014/main" id="{7F6C507B-F62A-49A2-A267-881AF9916F06}"/>
                </a:ext>
              </a:extLst>
            </p:cNvPr>
            <p:cNvGrpSpPr/>
            <p:nvPr/>
          </p:nvGrpSpPr>
          <p:grpSpPr>
            <a:xfrm>
              <a:off x="5580586" y="600133"/>
              <a:ext cx="1549447" cy="1947848"/>
              <a:chOff x="2051517" y="3073701"/>
              <a:chExt cx="1549447" cy="1947848"/>
            </a:xfrm>
          </p:grpSpPr>
          <p:sp>
            <p:nvSpPr>
              <p:cNvPr id="42" name="Rectángulo: una sola esquina cortada 41">
                <a:extLst>
                  <a:ext uri="{FF2B5EF4-FFF2-40B4-BE49-F238E27FC236}">
                    <a16:creationId xmlns:a16="http://schemas.microsoft.com/office/drawing/2014/main" id="{9F32D006-7AF5-4B84-B9A4-60286E095E8A}"/>
                  </a:ext>
                </a:extLst>
              </p:cNvPr>
              <p:cNvSpPr/>
              <p:nvPr/>
            </p:nvSpPr>
            <p:spPr>
              <a:xfrm>
                <a:off x="2267543" y="3073701"/>
                <a:ext cx="900000" cy="540000"/>
              </a:xfrm>
              <a:prstGeom prst="snip1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600" dirty="0"/>
                  <a:t>MKL</a:t>
                </a:r>
                <a:endParaRPr lang="es-ES" sz="1600" dirty="0"/>
              </a:p>
            </p:txBody>
          </p:sp>
          <p:sp>
            <p:nvSpPr>
              <p:cNvPr id="51" name="Rectángulo: una sola esquina cortada 50">
                <a:extLst>
                  <a:ext uri="{FF2B5EF4-FFF2-40B4-BE49-F238E27FC236}">
                    <a16:creationId xmlns:a16="http://schemas.microsoft.com/office/drawing/2014/main" id="{07674F08-0CAE-4D94-B3C8-0E291DC90FE6}"/>
                  </a:ext>
                </a:extLst>
              </p:cNvPr>
              <p:cNvSpPr/>
              <p:nvPr/>
            </p:nvSpPr>
            <p:spPr>
              <a:xfrm>
                <a:off x="2246475" y="4481549"/>
                <a:ext cx="1354489" cy="540000"/>
              </a:xfrm>
              <a:prstGeom prst="snip1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600" dirty="0"/>
                  <a:t>Chromocult</a:t>
                </a:r>
                <a:endParaRPr lang="es-ES" sz="1600" dirty="0"/>
              </a:p>
            </p:txBody>
          </p:sp>
          <p:sp>
            <p:nvSpPr>
              <p:cNvPr id="52" name="Rectángulo: una sola esquina cortada 51">
                <a:extLst>
                  <a:ext uri="{FF2B5EF4-FFF2-40B4-BE49-F238E27FC236}">
                    <a16:creationId xmlns:a16="http://schemas.microsoft.com/office/drawing/2014/main" id="{BB34E65F-A093-41B3-A040-F1E0750AE7E4}"/>
                  </a:ext>
                </a:extLst>
              </p:cNvPr>
              <p:cNvSpPr/>
              <p:nvPr/>
            </p:nvSpPr>
            <p:spPr>
              <a:xfrm>
                <a:off x="2267542" y="3761469"/>
                <a:ext cx="900000" cy="540000"/>
              </a:xfrm>
              <a:prstGeom prst="snip1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sz="1600" dirty="0"/>
                  <a:t>XLD</a:t>
                </a:r>
                <a:endParaRPr lang="es-ES" sz="1600" dirty="0"/>
              </a:p>
            </p:txBody>
          </p:sp>
          <p:cxnSp>
            <p:nvCxnSpPr>
              <p:cNvPr id="49" name="Conector: angular 48">
                <a:extLst>
                  <a:ext uri="{FF2B5EF4-FFF2-40B4-BE49-F238E27FC236}">
                    <a16:creationId xmlns:a16="http://schemas.microsoft.com/office/drawing/2014/main" id="{D86912B3-5C1F-4EDB-926D-34B26D0D97DA}"/>
                  </a:ext>
                </a:extLst>
              </p:cNvPr>
              <p:cNvCxnSpPr>
                <a:stCxn id="42" idx="2"/>
                <a:endCxn id="51" idx="2"/>
              </p:cNvCxnSpPr>
              <p:nvPr/>
            </p:nvCxnSpPr>
            <p:spPr>
              <a:xfrm rot="10800000" flipV="1">
                <a:off x="2246475" y="3343701"/>
                <a:ext cx="21068" cy="1407848"/>
              </a:xfrm>
              <a:prstGeom prst="bentConnector3">
                <a:avLst>
                  <a:gd name="adj1" fmla="val 1185058"/>
                </a:avLst>
              </a:prstGeom>
            </p:spPr>
            <p:style>
              <a:lnRef idx="3">
                <a:schemeClr val="accent5"/>
              </a:lnRef>
              <a:fillRef idx="0">
                <a:schemeClr val="accent5"/>
              </a:fillRef>
              <a:effectRef idx="2">
                <a:schemeClr val="accent5"/>
              </a:effectRef>
              <a:fontRef idx="minor">
                <a:schemeClr val="tx1"/>
              </a:fontRef>
            </p:style>
          </p:cxnSp>
          <p:cxnSp>
            <p:nvCxnSpPr>
              <p:cNvPr id="57" name="Conector recto 56">
                <a:extLst>
                  <a:ext uri="{FF2B5EF4-FFF2-40B4-BE49-F238E27FC236}">
                    <a16:creationId xmlns:a16="http://schemas.microsoft.com/office/drawing/2014/main" id="{71880E38-85D4-46A7-AEF6-13922DF3F056}"/>
                  </a:ext>
                </a:extLst>
              </p:cNvPr>
              <p:cNvCxnSpPr>
                <a:cxnSpLocks/>
              </p:cNvCxnSpPr>
              <p:nvPr/>
            </p:nvCxnSpPr>
            <p:spPr>
              <a:xfrm>
                <a:off x="2051517" y="4031418"/>
                <a:ext cx="216025" cy="0"/>
              </a:xfrm>
              <a:prstGeom prst="line">
                <a:avLst/>
              </a:prstGeom>
            </p:spPr>
            <p:style>
              <a:lnRef idx="3">
                <a:schemeClr val="accent5"/>
              </a:lnRef>
              <a:fillRef idx="0">
                <a:schemeClr val="accent5"/>
              </a:fillRef>
              <a:effectRef idx="2">
                <a:schemeClr val="accent5"/>
              </a:effectRef>
              <a:fontRef idx="minor">
                <a:schemeClr val="tx1"/>
              </a:fontRef>
            </p:style>
          </p:cxnSp>
        </p:grpSp>
        <p:sp>
          <p:nvSpPr>
            <p:cNvPr id="112" name="CuadroTexto 111">
              <a:extLst>
                <a:ext uri="{FF2B5EF4-FFF2-40B4-BE49-F238E27FC236}">
                  <a16:creationId xmlns:a16="http://schemas.microsoft.com/office/drawing/2014/main" id="{6019EA8D-9887-4B10-BB31-04DE4587342F}"/>
                </a:ext>
              </a:extLst>
            </p:cNvPr>
            <p:cNvSpPr txBox="1"/>
            <p:nvPr/>
          </p:nvSpPr>
          <p:spPr>
            <a:xfrm>
              <a:off x="9359550" y="1094682"/>
              <a:ext cx="1729961" cy="1295868"/>
            </a:xfrm>
            <a:prstGeom prst="rect">
              <a:avLst/>
            </a:prstGeom>
            <a:noFill/>
          </p:spPr>
          <p:txBody>
            <a:bodyPr wrap="none" rtlCol="0">
              <a:spAutoFit/>
            </a:bodyPr>
            <a:lstStyle/>
            <a:p>
              <a:pPr>
                <a:lnSpc>
                  <a:spcPct val="150000"/>
                </a:lnSpc>
              </a:pPr>
              <a:r>
                <a:rPr lang="es-EC" dirty="0"/>
                <a:t>Incubación: </a:t>
              </a:r>
            </a:p>
            <a:p>
              <a:pPr marL="285750" indent="-285750">
                <a:lnSpc>
                  <a:spcPct val="150000"/>
                </a:lnSpc>
                <a:buFont typeface="Arial" panose="020B0604020202020204" pitchFamily="34" charset="0"/>
                <a:buChar char="•"/>
              </a:pPr>
              <a:r>
                <a:rPr lang="es-ES" dirty="0"/>
                <a:t>24 – 48 horas</a:t>
              </a:r>
            </a:p>
            <a:p>
              <a:pPr marL="285750" indent="-285750">
                <a:lnSpc>
                  <a:spcPct val="150000"/>
                </a:lnSpc>
                <a:buFont typeface="Arial" panose="020B0604020202020204" pitchFamily="34" charset="0"/>
                <a:buChar char="•"/>
              </a:pPr>
              <a:r>
                <a:rPr lang="es-ES" dirty="0"/>
                <a:t>T° ambiente</a:t>
              </a:r>
            </a:p>
          </p:txBody>
        </p:sp>
      </p:grpSp>
      <p:grpSp>
        <p:nvGrpSpPr>
          <p:cNvPr id="6" name="Grupo 5">
            <a:extLst>
              <a:ext uri="{FF2B5EF4-FFF2-40B4-BE49-F238E27FC236}">
                <a16:creationId xmlns:a16="http://schemas.microsoft.com/office/drawing/2014/main" id="{01EC3285-5655-44C5-A31A-94CA9348099C}"/>
              </a:ext>
            </a:extLst>
          </p:cNvPr>
          <p:cNvGrpSpPr/>
          <p:nvPr/>
        </p:nvGrpSpPr>
        <p:grpSpPr>
          <a:xfrm>
            <a:off x="236738" y="850059"/>
            <a:ext cx="3667714" cy="1954952"/>
            <a:chOff x="236738" y="694258"/>
            <a:chExt cx="3667714" cy="1954952"/>
          </a:xfrm>
        </p:grpSpPr>
        <p:pic>
          <p:nvPicPr>
            <p:cNvPr id="1026" name="Picture 2" descr="Imagen y foto Bacterial Colonies (prueba gratis) | Bigstock">
              <a:extLst>
                <a:ext uri="{FF2B5EF4-FFF2-40B4-BE49-F238E27FC236}">
                  <a16:creationId xmlns:a16="http://schemas.microsoft.com/office/drawing/2014/main" id="{DFA41187-3398-40D8-BFB5-F6444CF8FC6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898" t="-13816" r="2377" b="18267"/>
            <a:stretch/>
          </p:blipFill>
          <p:spPr bwMode="auto">
            <a:xfrm rot="3472347">
              <a:off x="233057" y="1025530"/>
              <a:ext cx="1627361" cy="1620000"/>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Pseudomonas aeruginosa ATCC 27853 | Cepario Unicach">
              <a:extLst>
                <a:ext uri="{FF2B5EF4-FFF2-40B4-BE49-F238E27FC236}">
                  <a16:creationId xmlns:a16="http://schemas.microsoft.com/office/drawing/2014/main" id="{18007237-C8A7-4A66-8597-A41A6FCF2B7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37" t="4782" r="51258" b="3704"/>
            <a:stretch/>
          </p:blipFill>
          <p:spPr bwMode="auto">
            <a:xfrm>
              <a:off x="1165118" y="694258"/>
              <a:ext cx="1670747" cy="1482465"/>
            </a:xfrm>
            <a:prstGeom prst="ellipse">
              <a:avLst/>
            </a:prstGeom>
            <a:noFill/>
            <a:extLst>
              <a:ext uri="{909E8E84-426E-40DD-AFC4-6F175D3DCCD1}">
                <a14:hiddenFill xmlns:a14="http://schemas.microsoft.com/office/drawing/2010/main">
                  <a:solidFill>
                    <a:srgbClr val="FFFFFF"/>
                  </a:solidFill>
                </a14:hiddenFill>
              </a:ext>
            </a:extLst>
          </p:spPr>
        </p:pic>
        <p:sp>
          <p:nvSpPr>
            <p:cNvPr id="5" name="Elipse 4">
              <a:extLst>
                <a:ext uri="{FF2B5EF4-FFF2-40B4-BE49-F238E27FC236}">
                  <a16:creationId xmlns:a16="http://schemas.microsoft.com/office/drawing/2014/main" id="{1940F00E-5ABE-4EF7-8EE2-EADECC3F1DFB}"/>
                </a:ext>
              </a:extLst>
            </p:cNvPr>
            <p:cNvSpPr/>
            <p:nvPr/>
          </p:nvSpPr>
          <p:spPr>
            <a:xfrm>
              <a:off x="2831114" y="922144"/>
              <a:ext cx="1052748" cy="38107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b="1" dirty="0"/>
                <a:t>PDA</a:t>
              </a:r>
              <a:endParaRPr lang="es-ES" b="1" dirty="0"/>
            </a:p>
          </p:txBody>
        </p:sp>
        <p:sp>
          <p:nvSpPr>
            <p:cNvPr id="38" name="Elipse 37">
              <a:extLst>
                <a:ext uri="{FF2B5EF4-FFF2-40B4-BE49-F238E27FC236}">
                  <a16:creationId xmlns:a16="http://schemas.microsoft.com/office/drawing/2014/main" id="{DB59E247-1C3C-43D2-A526-914E1904EEBB}"/>
                </a:ext>
              </a:extLst>
            </p:cNvPr>
            <p:cNvSpPr/>
            <p:nvPr/>
          </p:nvSpPr>
          <p:spPr>
            <a:xfrm>
              <a:off x="2851704" y="1380185"/>
              <a:ext cx="1052748" cy="38107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b="1" dirty="0"/>
                <a:t>AN</a:t>
              </a:r>
              <a:endParaRPr lang="es-ES" b="1" dirty="0"/>
            </a:p>
          </p:txBody>
        </p:sp>
        <p:sp>
          <p:nvSpPr>
            <p:cNvPr id="39" name="Elipse 38">
              <a:extLst>
                <a:ext uri="{FF2B5EF4-FFF2-40B4-BE49-F238E27FC236}">
                  <a16:creationId xmlns:a16="http://schemas.microsoft.com/office/drawing/2014/main" id="{E45A0A48-FD50-4EA9-8D7B-FA930504E3DD}"/>
                </a:ext>
              </a:extLst>
            </p:cNvPr>
            <p:cNvSpPr/>
            <p:nvPr/>
          </p:nvSpPr>
          <p:spPr>
            <a:xfrm>
              <a:off x="2851704" y="1835530"/>
              <a:ext cx="1052748" cy="381079"/>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b="1" dirty="0"/>
                <a:t>MKL</a:t>
              </a:r>
              <a:endParaRPr lang="es-ES" b="1" dirty="0"/>
            </a:p>
          </p:txBody>
        </p:sp>
      </p:grpSp>
      <p:sp>
        <p:nvSpPr>
          <p:cNvPr id="7" name="Flecha: a la derecha 6">
            <a:extLst>
              <a:ext uri="{FF2B5EF4-FFF2-40B4-BE49-F238E27FC236}">
                <a16:creationId xmlns:a16="http://schemas.microsoft.com/office/drawing/2014/main" id="{C8297291-A4CA-4B94-ADEB-FEE339E4C230}"/>
              </a:ext>
            </a:extLst>
          </p:cNvPr>
          <p:cNvSpPr/>
          <p:nvPr/>
        </p:nvSpPr>
        <p:spPr>
          <a:xfrm>
            <a:off x="4165679" y="1364312"/>
            <a:ext cx="1231668" cy="6291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siembra</a:t>
            </a:r>
            <a:endParaRPr lang="es-ES" dirty="0"/>
          </a:p>
        </p:txBody>
      </p:sp>
      <p:grpSp>
        <p:nvGrpSpPr>
          <p:cNvPr id="9" name="Grupo 8">
            <a:extLst>
              <a:ext uri="{FF2B5EF4-FFF2-40B4-BE49-F238E27FC236}">
                <a16:creationId xmlns:a16="http://schemas.microsoft.com/office/drawing/2014/main" id="{36B5AA5F-08A0-474D-94C8-B6DE26F8830D}"/>
              </a:ext>
            </a:extLst>
          </p:cNvPr>
          <p:cNvGrpSpPr/>
          <p:nvPr/>
        </p:nvGrpSpPr>
        <p:grpSpPr>
          <a:xfrm>
            <a:off x="250792" y="172819"/>
            <a:ext cx="5845208" cy="720000"/>
            <a:chOff x="250792" y="172819"/>
            <a:chExt cx="5845208" cy="720000"/>
          </a:xfrm>
        </p:grpSpPr>
        <p:sp>
          <p:nvSpPr>
            <p:cNvPr id="28" name="Forma libre: forma 27">
              <a:extLst>
                <a:ext uri="{FF2B5EF4-FFF2-40B4-BE49-F238E27FC236}">
                  <a16:creationId xmlns:a16="http://schemas.microsoft.com/office/drawing/2014/main" id="{E8518F34-D078-4780-95DF-5F844D1C5707}"/>
                </a:ext>
              </a:extLst>
            </p:cNvPr>
            <p:cNvSpPr/>
            <p:nvPr/>
          </p:nvSpPr>
          <p:spPr>
            <a:xfrm>
              <a:off x="1004808" y="300398"/>
              <a:ext cx="5091192" cy="381079"/>
            </a:xfrm>
            <a:custGeom>
              <a:avLst/>
              <a:gdLst>
                <a:gd name="connsiteX0" fmla="*/ 0 w 1641863"/>
                <a:gd name="connsiteY0" fmla="*/ 0 h 554996"/>
                <a:gd name="connsiteX1" fmla="*/ 1641863 w 1641863"/>
                <a:gd name="connsiteY1" fmla="*/ 0 h 554996"/>
                <a:gd name="connsiteX2" fmla="*/ 1641863 w 1641863"/>
                <a:gd name="connsiteY2" fmla="*/ 554996 h 554996"/>
                <a:gd name="connsiteX3" fmla="*/ 0 w 1641863"/>
                <a:gd name="connsiteY3" fmla="*/ 554996 h 554996"/>
                <a:gd name="connsiteX4" fmla="*/ 0 w 1641863"/>
                <a:gd name="connsiteY4" fmla="*/ 0 h 554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3" h="554996">
                  <a:moveTo>
                    <a:pt x="0" y="0"/>
                  </a:moveTo>
                  <a:lnTo>
                    <a:pt x="1641863" y="0"/>
                  </a:lnTo>
                  <a:lnTo>
                    <a:pt x="1641863" y="554996"/>
                  </a:lnTo>
                  <a:lnTo>
                    <a:pt x="0" y="5549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s-EC" sz="1600" b="1" kern="1200" dirty="0">
                  <a:effectLst>
                    <a:outerShdw blurRad="38100" dist="38100" dir="2700000" algn="tl">
                      <a:srgbClr val="000000">
                        <a:alpha val="43137"/>
                      </a:srgbClr>
                    </a:outerShdw>
                  </a:effectLst>
                </a:rPr>
                <a:t>MULTIPLICACIÓN AISLAMIENTO E IDENTIFICACIÓN</a:t>
              </a:r>
              <a:endParaRPr lang="es-ES" sz="1600" b="1" kern="1200" dirty="0">
                <a:effectLst>
                  <a:outerShdw blurRad="38100" dist="38100" dir="2700000" algn="tl">
                    <a:srgbClr val="000000">
                      <a:alpha val="43137"/>
                    </a:srgbClr>
                  </a:outerShdw>
                </a:effectLst>
              </a:endParaRPr>
            </a:p>
          </p:txBody>
        </p:sp>
        <p:grpSp>
          <p:nvGrpSpPr>
            <p:cNvPr id="43" name="Grupo 42">
              <a:extLst>
                <a:ext uri="{FF2B5EF4-FFF2-40B4-BE49-F238E27FC236}">
                  <a16:creationId xmlns:a16="http://schemas.microsoft.com/office/drawing/2014/main" id="{2BABB7CF-7BF9-48E9-BDF6-8F28D6454997}"/>
                </a:ext>
              </a:extLst>
            </p:cNvPr>
            <p:cNvGrpSpPr/>
            <p:nvPr/>
          </p:nvGrpSpPr>
          <p:grpSpPr>
            <a:xfrm>
              <a:off x="250792" y="172819"/>
              <a:ext cx="720000" cy="720000"/>
              <a:chOff x="2366556" y="1905741"/>
              <a:chExt cx="453403" cy="453403"/>
            </a:xfrm>
          </p:grpSpPr>
          <p:sp>
            <p:nvSpPr>
              <p:cNvPr id="44" name="Elipse 43">
                <a:extLst>
                  <a:ext uri="{FF2B5EF4-FFF2-40B4-BE49-F238E27FC236}">
                    <a16:creationId xmlns:a16="http://schemas.microsoft.com/office/drawing/2014/main" id="{ECF3284A-6219-4084-ADDF-36860FE3C2B4}"/>
                  </a:ext>
                </a:extLst>
              </p:cNvPr>
              <p:cNvSpPr/>
              <p:nvPr/>
            </p:nvSpPr>
            <p:spPr>
              <a:xfrm>
                <a:off x="2366556" y="1905741"/>
                <a:ext cx="453403" cy="453403"/>
              </a:xfrm>
              <a:prstGeom prst="ellipse">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45" name="Cuerda 44">
                <a:extLst>
                  <a:ext uri="{FF2B5EF4-FFF2-40B4-BE49-F238E27FC236}">
                    <a16:creationId xmlns:a16="http://schemas.microsoft.com/office/drawing/2014/main" id="{6ECD3109-162D-4702-B6B2-008F85749D81}"/>
                  </a:ext>
                </a:extLst>
              </p:cNvPr>
              <p:cNvSpPr/>
              <p:nvPr/>
            </p:nvSpPr>
            <p:spPr>
              <a:xfrm>
                <a:off x="2411896" y="1951081"/>
                <a:ext cx="362722" cy="362722"/>
              </a:xfrm>
              <a:prstGeom prst="chord">
                <a:avLst>
                  <a:gd name="adj1" fmla="val 1168272"/>
                  <a:gd name="adj2" fmla="val 9631728"/>
                </a:avLst>
              </a:prstGeom>
            </p:spPr>
            <p:style>
              <a:lnRef idx="2">
                <a:schemeClr val="accent5">
                  <a:hueOff val="1062611"/>
                  <a:satOff val="-457"/>
                  <a:lumOff val="-2118"/>
                  <a:alphaOff val="0"/>
                </a:schemeClr>
              </a:lnRef>
              <a:fillRef idx="1">
                <a:schemeClr val="accent5">
                  <a:hueOff val="1062611"/>
                  <a:satOff val="-457"/>
                  <a:lumOff val="-2118"/>
                  <a:alphaOff val="0"/>
                </a:schemeClr>
              </a:fillRef>
              <a:effectRef idx="0">
                <a:schemeClr val="accent5">
                  <a:hueOff val="1062611"/>
                  <a:satOff val="-457"/>
                  <a:lumOff val="-2118"/>
                  <a:alphaOff val="0"/>
                </a:schemeClr>
              </a:effectRef>
              <a:fontRef idx="minor">
                <a:schemeClr val="lt1"/>
              </a:fontRef>
            </p:style>
          </p:sp>
        </p:grpSp>
      </p:grpSp>
      <p:grpSp>
        <p:nvGrpSpPr>
          <p:cNvPr id="10" name="Grupo 9">
            <a:extLst>
              <a:ext uri="{FF2B5EF4-FFF2-40B4-BE49-F238E27FC236}">
                <a16:creationId xmlns:a16="http://schemas.microsoft.com/office/drawing/2014/main" id="{6742F86D-4CD8-4F58-B380-E4A60DF153AF}"/>
              </a:ext>
            </a:extLst>
          </p:cNvPr>
          <p:cNvGrpSpPr/>
          <p:nvPr/>
        </p:nvGrpSpPr>
        <p:grpSpPr>
          <a:xfrm>
            <a:off x="9443831" y="1793337"/>
            <a:ext cx="236880" cy="744964"/>
            <a:chOff x="9443831" y="1637536"/>
            <a:chExt cx="236880" cy="744964"/>
          </a:xfrm>
        </p:grpSpPr>
        <p:pic>
          <p:nvPicPr>
            <p:cNvPr id="59" name="Imagen 58">
              <a:extLst>
                <a:ext uri="{FF2B5EF4-FFF2-40B4-BE49-F238E27FC236}">
                  <a16:creationId xmlns:a16="http://schemas.microsoft.com/office/drawing/2014/main" id="{6DAF9BE8-F2AD-4554-AD68-6C9E6470CD06}"/>
                </a:ext>
              </a:extLst>
            </p:cNvPr>
            <p:cNvPicPr>
              <a:picLocks noChangeAspect="1"/>
            </p:cNvPicPr>
            <p:nvPr/>
          </p:nvPicPr>
          <p:blipFill>
            <a:blip r:embed="rId6"/>
            <a:stretch>
              <a:fillRect/>
            </a:stretch>
          </p:blipFill>
          <p:spPr>
            <a:xfrm>
              <a:off x="9455702" y="2050718"/>
              <a:ext cx="157415" cy="331782"/>
            </a:xfrm>
            <a:prstGeom prst="rect">
              <a:avLst/>
            </a:prstGeom>
          </p:spPr>
        </p:pic>
        <p:pic>
          <p:nvPicPr>
            <p:cNvPr id="60" name="Imagen 59">
              <a:extLst>
                <a:ext uri="{FF2B5EF4-FFF2-40B4-BE49-F238E27FC236}">
                  <a16:creationId xmlns:a16="http://schemas.microsoft.com/office/drawing/2014/main" id="{14E9DC21-AB25-4C5B-96DE-F74D5384C26E}"/>
                </a:ext>
              </a:extLst>
            </p:cNvPr>
            <p:cNvPicPr>
              <a:picLocks noChangeAspect="1"/>
            </p:cNvPicPr>
            <p:nvPr/>
          </p:nvPicPr>
          <p:blipFill>
            <a:blip r:embed="rId7"/>
            <a:stretch>
              <a:fillRect/>
            </a:stretch>
          </p:blipFill>
          <p:spPr>
            <a:xfrm>
              <a:off x="9443831" y="1637536"/>
              <a:ext cx="236880" cy="291024"/>
            </a:xfrm>
            <a:prstGeom prst="rect">
              <a:avLst/>
            </a:prstGeom>
          </p:spPr>
        </p:pic>
      </p:grpSp>
      <p:grpSp>
        <p:nvGrpSpPr>
          <p:cNvPr id="61" name="Grupo 60">
            <a:extLst>
              <a:ext uri="{FF2B5EF4-FFF2-40B4-BE49-F238E27FC236}">
                <a16:creationId xmlns:a16="http://schemas.microsoft.com/office/drawing/2014/main" id="{C415A290-6E1D-46EA-BEB1-D711451E6196}"/>
              </a:ext>
            </a:extLst>
          </p:cNvPr>
          <p:cNvGrpSpPr/>
          <p:nvPr/>
        </p:nvGrpSpPr>
        <p:grpSpPr>
          <a:xfrm>
            <a:off x="10551312" y="4449405"/>
            <a:ext cx="236880" cy="744964"/>
            <a:chOff x="9443831" y="1637536"/>
            <a:chExt cx="236880" cy="744964"/>
          </a:xfrm>
        </p:grpSpPr>
        <p:pic>
          <p:nvPicPr>
            <p:cNvPr id="70" name="Imagen 69">
              <a:extLst>
                <a:ext uri="{FF2B5EF4-FFF2-40B4-BE49-F238E27FC236}">
                  <a16:creationId xmlns:a16="http://schemas.microsoft.com/office/drawing/2014/main" id="{7399DB7E-AD04-4606-A41C-FF65E8148068}"/>
                </a:ext>
              </a:extLst>
            </p:cNvPr>
            <p:cNvPicPr>
              <a:picLocks noChangeAspect="1"/>
            </p:cNvPicPr>
            <p:nvPr/>
          </p:nvPicPr>
          <p:blipFill>
            <a:blip r:embed="rId6"/>
            <a:stretch>
              <a:fillRect/>
            </a:stretch>
          </p:blipFill>
          <p:spPr>
            <a:xfrm>
              <a:off x="9455702" y="2050718"/>
              <a:ext cx="157415" cy="331782"/>
            </a:xfrm>
            <a:prstGeom prst="rect">
              <a:avLst/>
            </a:prstGeom>
          </p:spPr>
        </p:pic>
        <p:pic>
          <p:nvPicPr>
            <p:cNvPr id="71" name="Imagen 70">
              <a:extLst>
                <a:ext uri="{FF2B5EF4-FFF2-40B4-BE49-F238E27FC236}">
                  <a16:creationId xmlns:a16="http://schemas.microsoft.com/office/drawing/2014/main" id="{002FCCFA-0728-461E-B6FE-2B7E16649FC2}"/>
                </a:ext>
              </a:extLst>
            </p:cNvPr>
            <p:cNvPicPr>
              <a:picLocks noChangeAspect="1"/>
            </p:cNvPicPr>
            <p:nvPr/>
          </p:nvPicPr>
          <p:blipFill>
            <a:blip r:embed="rId7"/>
            <a:stretch>
              <a:fillRect/>
            </a:stretch>
          </p:blipFill>
          <p:spPr>
            <a:xfrm>
              <a:off x="9443831" y="1637536"/>
              <a:ext cx="236880" cy="291024"/>
            </a:xfrm>
            <a:prstGeom prst="rect">
              <a:avLst/>
            </a:prstGeom>
          </p:spPr>
        </p:pic>
      </p:grpSp>
      <p:grpSp>
        <p:nvGrpSpPr>
          <p:cNvPr id="72" name="Grupo 71">
            <a:extLst>
              <a:ext uri="{FF2B5EF4-FFF2-40B4-BE49-F238E27FC236}">
                <a16:creationId xmlns:a16="http://schemas.microsoft.com/office/drawing/2014/main" id="{B792ED9E-04C9-443B-AE6B-CE37722E825A}"/>
              </a:ext>
            </a:extLst>
          </p:cNvPr>
          <p:cNvGrpSpPr/>
          <p:nvPr/>
        </p:nvGrpSpPr>
        <p:grpSpPr>
          <a:xfrm>
            <a:off x="3527378" y="5689506"/>
            <a:ext cx="1869970" cy="331782"/>
            <a:chOff x="9443831" y="1637536"/>
            <a:chExt cx="1920551" cy="331782"/>
          </a:xfrm>
        </p:grpSpPr>
        <p:pic>
          <p:nvPicPr>
            <p:cNvPr id="73" name="Imagen 72">
              <a:extLst>
                <a:ext uri="{FF2B5EF4-FFF2-40B4-BE49-F238E27FC236}">
                  <a16:creationId xmlns:a16="http://schemas.microsoft.com/office/drawing/2014/main" id="{A5D46215-BCA5-4CE4-ABF4-F617B98C7E45}"/>
                </a:ext>
              </a:extLst>
            </p:cNvPr>
            <p:cNvPicPr>
              <a:picLocks noChangeAspect="1"/>
            </p:cNvPicPr>
            <p:nvPr/>
          </p:nvPicPr>
          <p:blipFill>
            <a:blip r:embed="rId6"/>
            <a:stretch>
              <a:fillRect/>
            </a:stretch>
          </p:blipFill>
          <p:spPr>
            <a:xfrm>
              <a:off x="11206967" y="1637536"/>
              <a:ext cx="157415" cy="331782"/>
            </a:xfrm>
            <a:prstGeom prst="rect">
              <a:avLst/>
            </a:prstGeom>
          </p:spPr>
        </p:pic>
        <p:pic>
          <p:nvPicPr>
            <p:cNvPr id="74" name="Imagen 73">
              <a:extLst>
                <a:ext uri="{FF2B5EF4-FFF2-40B4-BE49-F238E27FC236}">
                  <a16:creationId xmlns:a16="http://schemas.microsoft.com/office/drawing/2014/main" id="{B0F26678-28FC-46FC-BAC4-8CAC5A568816}"/>
                </a:ext>
              </a:extLst>
            </p:cNvPr>
            <p:cNvPicPr>
              <a:picLocks noChangeAspect="1"/>
            </p:cNvPicPr>
            <p:nvPr/>
          </p:nvPicPr>
          <p:blipFill>
            <a:blip r:embed="rId7"/>
            <a:stretch>
              <a:fillRect/>
            </a:stretch>
          </p:blipFill>
          <p:spPr>
            <a:xfrm>
              <a:off x="9443831" y="1637536"/>
              <a:ext cx="236880" cy="291024"/>
            </a:xfrm>
            <a:prstGeom prst="rect">
              <a:avLst/>
            </a:prstGeom>
          </p:spPr>
        </p:pic>
      </p:grpSp>
      <p:grpSp>
        <p:nvGrpSpPr>
          <p:cNvPr id="11" name="Grupo 10">
            <a:extLst>
              <a:ext uri="{FF2B5EF4-FFF2-40B4-BE49-F238E27FC236}">
                <a16:creationId xmlns:a16="http://schemas.microsoft.com/office/drawing/2014/main" id="{7E3A13C6-9C2C-4D2F-93D9-AF8486E4E899}"/>
              </a:ext>
            </a:extLst>
          </p:cNvPr>
          <p:cNvGrpSpPr/>
          <p:nvPr/>
        </p:nvGrpSpPr>
        <p:grpSpPr>
          <a:xfrm>
            <a:off x="5859906" y="3364091"/>
            <a:ext cx="6198392" cy="2873221"/>
            <a:chOff x="5859906" y="3208290"/>
            <a:chExt cx="6198392" cy="2873221"/>
          </a:xfrm>
        </p:grpSpPr>
        <p:grpSp>
          <p:nvGrpSpPr>
            <p:cNvPr id="102" name="Grupo 101">
              <a:extLst>
                <a:ext uri="{FF2B5EF4-FFF2-40B4-BE49-F238E27FC236}">
                  <a16:creationId xmlns:a16="http://schemas.microsoft.com/office/drawing/2014/main" id="{D896088C-BC52-4286-B84D-9C80019C256B}"/>
                </a:ext>
              </a:extLst>
            </p:cNvPr>
            <p:cNvGrpSpPr/>
            <p:nvPr/>
          </p:nvGrpSpPr>
          <p:grpSpPr>
            <a:xfrm>
              <a:off x="5859906" y="3208290"/>
              <a:ext cx="6198392" cy="2333221"/>
              <a:chOff x="433048" y="3558344"/>
              <a:chExt cx="6198392" cy="2333221"/>
            </a:xfrm>
          </p:grpSpPr>
          <p:sp>
            <p:nvSpPr>
              <p:cNvPr id="65" name="CuadroTexto 64">
                <a:extLst>
                  <a:ext uri="{FF2B5EF4-FFF2-40B4-BE49-F238E27FC236}">
                    <a16:creationId xmlns:a16="http://schemas.microsoft.com/office/drawing/2014/main" id="{356622D2-AB76-4C8A-AA8C-30E00AACB064}"/>
                  </a:ext>
                </a:extLst>
              </p:cNvPr>
              <p:cNvSpPr txBox="1"/>
              <p:nvPr/>
            </p:nvSpPr>
            <p:spPr>
              <a:xfrm>
                <a:off x="5082298" y="4067362"/>
                <a:ext cx="1549142" cy="1295868"/>
              </a:xfrm>
              <a:prstGeom prst="rect">
                <a:avLst/>
              </a:prstGeom>
              <a:noFill/>
            </p:spPr>
            <p:txBody>
              <a:bodyPr wrap="none" rtlCol="0">
                <a:spAutoFit/>
              </a:bodyPr>
              <a:lstStyle/>
              <a:p>
                <a:pPr>
                  <a:lnSpc>
                    <a:spcPct val="150000"/>
                  </a:lnSpc>
                </a:pPr>
                <a:r>
                  <a:rPr lang="es-EC" dirty="0"/>
                  <a:t>Incubación: </a:t>
                </a:r>
              </a:p>
              <a:p>
                <a:pPr marL="179388">
                  <a:lnSpc>
                    <a:spcPct val="150000"/>
                  </a:lnSpc>
                </a:pPr>
                <a:r>
                  <a:rPr lang="es-ES" dirty="0"/>
                  <a:t>7 días</a:t>
                </a:r>
              </a:p>
              <a:p>
                <a:pPr marL="179388">
                  <a:lnSpc>
                    <a:spcPct val="150000"/>
                  </a:lnSpc>
                </a:pPr>
                <a:r>
                  <a:rPr lang="es-ES" dirty="0"/>
                  <a:t>T° ambiente</a:t>
                </a:r>
              </a:p>
            </p:txBody>
          </p:sp>
          <p:grpSp>
            <p:nvGrpSpPr>
              <p:cNvPr id="66" name="Grupo 65">
                <a:extLst>
                  <a:ext uri="{FF2B5EF4-FFF2-40B4-BE49-F238E27FC236}">
                    <a16:creationId xmlns:a16="http://schemas.microsoft.com/office/drawing/2014/main" id="{731F61CA-C2CF-40C1-AF80-CB2DE8591619}"/>
                  </a:ext>
                </a:extLst>
              </p:cNvPr>
              <p:cNvGrpSpPr/>
              <p:nvPr/>
            </p:nvGrpSpPr>
            <p:grpSpPr>
              <a:xfrm>
                <a:off x="433048" y="3558344"/>
                <a:ext cx="2922894" cy="554996"/>
                <a:chOff x="4814177" y="908720"/>
                <a:chExt cx="2922894" cy="554996"/>
              </a:xfrm>
            </p:grpSpPr>
            <p:sp>
              <p:nvSpPr>
                <p:cNvPr id="67" name="Elipse 66">
                  <a:extLst>
                    <a:ext uri="{FF2B5EF4-FFF2-40B4-BE49-F238E27FC236}">
                      <a16:creationId xmlns:a16="http://schemas.microsoft.com/office/drawing/2014/main" id="{80CB2DDE-91F8-4999-999F-108ABAAB19D3}"/>
                    </a:ext>
                  </a:extLst>
                </p:cNvPr>
                <p:cNvSpPr/>
                <p:nvPr/>
              </p:nvSpPr>
              <p:spPr>
                <a:xfrm>
                  <a:off x="4814177" y="908720"/>
                  <a:ext cx="554996" cy="554996"/>
                </a:xfrm>
                <a:prstGeom prst="ellipse">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68" name="Cuerda 67">
                  <a:extLst>
                    <a:ext uri="{FF2B5EF4-FFF2-40B4-BE49-F238E27FC236}">
                      <a16:creationId xmlns:a16="http://schemas.microsoft.com/office/drawing/2014/main" id="{629559AE-D46D-4602-BD4B-A3D888E10D2D}"/>
                    </a:ext>
                  </a:extLst>
                </p:cNvPr>
                <p:cNvSpPr/>
                <p:nvPr/>
              </p:nvSpPr>
              <p:spPr>
                <a:xfrm>
                  <a:off x="4869677" y="964219"/>
                  <a:ext cx="443996" cy="443996"/>
                </a:xfrm>
                <a:prstGeom prst="chord">
                  <a:avLst>
                    <a:gd name="adj1" fmla="val 20907780"/>
                    <a:gd name="adj2" fmla="val 11492220"/>
                  </a:avLst>
                </a:prstGeom>
              </p:spPr>
              <p:style>
                <a:lnRef idx="2">
                  <a:schemeClr val="accent5">
                    <a:hueOff val="2656527"/>
                    <a:satOff val="-1142"/>
                    <a:lumOff val="-5294"/>
                    <a:alphaOff val="0"/>
                  </a:schemeClr>
                </a:lnRef>
                <a:fillRef idx="1">
                  <a:schemeClr val="accent5">
                    <a:hueOff val="2656527"/>
                    <a:satOff val="-1142"/>
                    <a:lumOff val="-5294"/>
                    <a:alphaOff val="0"/>
                  </a:schemeClr>
                </a:fillRef>
                <a:effectRef idx="0">
                  <a:schemeClr val="accent5">
                    <a:hueOff val="2656527"/>
                    <a:satOff val="-1142"/>
                    <a:lumOff val="-5294"/>
                    <a:alphaOff val="0"/>
                  </a:schemeClr>
                </a:effectRef>
                <a:fontRef idx="minor">
                  <a:schemeClr val="lt1"/>
                </a:fontRef>
              </p:style>
            </p:sp>
            <p:sp>
              <p:nvSpPr>
                <p:cNvPr id="69" name="Forma libre: forma 68">
                  <a:extLst>
                    <a:ext uri="{FF2B5EF4-FFF2-40B4-BE49-F238E27FC236}">
                      <a16:creationId xmlns:a16="http://schemas.microsoft.com/office/drawing/2014/main" id="{FC373578-965F-4875-B562-76562FC00E3D}"/>
                    </a:ext>
                  </a:extLst>
                </p:cNvPr>
                <p:cNvSpPr/>
                <p:nvPr/>
              </p:nvSpPr>
              <p:spPr>
                <a:xfrm>
                  <a:off x="5390241" y="908720"/>
                  <a:ext cx="2346830" cy="434928"/>
                </a:xfrm>
                <a:custGeom>
                  <a:avLst/>
                  <a:gdLst>
                    <a:gd name="connsiteX0" fmla="*/ 0 w 1641863"/>
                    <a:gd name="connsiteY0" fmla="*/ 0 h 554996"/>
                    <a:gd name="connsiteX1" fmla="*/ 1641863 w 1641863"/>
                    <a:gd name="connsiteY1" fmla="*/ 0 h 554996"/>
                    <a:gd name="connsiteX2" fmla="*/ 1641863 w 1641863"/>
                    <a:gd name="connsiteY2" fmla="*/ 554996 h 554996"/>
                    <a:gd name="connsiteX3" fmla="*/ 0 w 1641863"/>
                    <a:gd name="connsiteY3" fmla="*/ 554996 h 554996"/>
                    <a:gd name="connsiteX4" fmla="*/ 0 w 1641863"/>
                    <a:gd name="connsiteY4" fmla="*/ 0 h 554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3" h="554996">
                      <a:moveTo>
                        <a:pt x="0" y="0"/>
                      </a:moveTo>
                      <a:lnTo>
                        <a:pt x="1641863" y="0"/>
                      </a:lnTo>
                      <a:lnTo>
                        <a:pt x="1641863" y="554996"/>
                      </a:lnTo>
                      <a:lnTo>
                        <a:pt x="0" y="5549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s-EC" sz="1600" b="1" kern="1200" dirty="0">
                      <a:effectLst>
                        <a:outerShdw blurRad="38100" dist="38100" dir="2700000" algn="tl">
                          <a:srgbClr val="000000">
                            <a:alpha val="43137"/>
                          </a:srgbClr>
                        </a:outerShdw>
                      </a:effectLst>
                    </a:rPr>
                    <a:t>SELECCIÓN DE CEPAS</a:t>
                  </a:r>
                  <a:endParaRPr lang="es-ES" sz="1600" b="1" kern="1200" dirty="0">
                    <a:effectLst>
                      <a:outerShdw blurRad="38100" dist="38100" dir="2700000" algn="tl">
                        <a:srgbClr val="000000">
                          <a:alpha val="43137"/>
                        </a:srgbClr>
                      </a:outerShdw>
                    </a:effectLst>
                  </a:endParaRPr>
                </a:p>
              </p:txBody>
            </p:sp>
          </p:grpSp>
          <p:pic>
            <p:nvPicPr>
              <p:cNvPr id="78" name="Picture 10" descr="Bacterias, Lupa Y Par De Tubos De Ensayo. Concepto Moderno De Análisis  Bacteriológico, Procedimiento Analítico Microbiológico. Ilustración De  Vector Creativo Para Banner, Cartel, Sitio Web. Ilustraciones Vectoriales,  Clip Art Vectorizado Libre De">
                <a:extLst>
                  <a:ext uri="{FF2B5EF4-FFF2-40B4-BE49-F238E27FC236}">
                    <a16:creationId xmlns:a16="http://schemas.microsoft.com/office/drawing/2014/main" id="{C5F3D8B2-1DF5-4178-937D-BA2451411780}"/>
                  </a:ext>
                </a:extLst>
              </p:cNvPr>
              <p:cNvPicPr>
                <a:picLocks noChangeAspect="1" noChangeArrowheads="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backgroundRemoval t="9763" b="93195" l="10000" r="95111">
                            <a14:foregroundMark x1="89111" y1="87278" x2="95111" y2="93195"/>
                          </a14:backgroundRemoval>
                        </a14:imgEffect>
                      </a14:imgLayer>
                    </a14:imgProps>
                  </a:ext>
                  <a:ext uri="{28A0092B-C50C-407E-A947-70E740481C1C}">
                    <a14:useLocalDpi xmlns:a14="http://schemas.microsoft.com/office/drawing/2010/main" val="0"/>
                  </a:ext>
                </a:extLst>
              </a:blip>
              <a:srcRect/>
              <a:stretch>
                <a:fillRect/>
              </a:stretch>
            </p:blipFill>
            <p:spPr bwMode="auto">
              <a:xfrm>
                <a:off x="2725929" y="3835841"/>
                <a:ext cx="2736911" cy="2055724"/>
              </a:xfrm>
              <a:prstGeom prst="rect">
                <a:avLst/>
              </a:prstGeom>
              <a:noFill/>
              <a:extLst>
                <a:ext uri="{909E8E84-426E-40DD-AFC4-6F175D3DCCD1}">
                  <a14:hiddenFill xmlns:a14="http://schemas.microsoft.com/office/drawing/2010/main">
                    <a:solidFill>
                      <a:srgbClr val="FFFFFF"/>
                    </a:solidFill>
                  </a14:hiddenFill>
                </a:ext>
              </a:extLst>
            </p:spPr>
          </p:pic>
          <p:sp>
            <p:nvSpPr>
              <p:cNvPr id="97" name="Rectángulo: una sola esquina cortada 96">
                <a:extLst>
                  <a:ext uri="{FF2B5EF4-FFF2-40B4-BE49-F238E27FC236}">
                    <a16:creationId xmlns:a16="http://schemas.microsoft.com/office/drawing/2014/main" id="{B006BB42-8886-4DCF-A0C7-6BDFA70D900C}"/>
                  </a:ext>
                </a:extLst>
              </p:cNvPr>
              <p:cNvSpPr/>
              <p:nvPr/>
            </p:nvSpPr>
            <p:spPr>
              <a:xfrm>
                <a:off x="1009112" y="4395133"/>
                <a:ext cx="1794560" cy="816830"/>
              </a:xfrm>
              <a:prstGeom prst="snip1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600" dirty="0"/>
                  <a:t>Medio MKL  modificado con pentolita</a:t>
                </a:r>
              </a:p>
            </p:txBody>
          </p:sp>
        </p:grpSp>
        <p:sp>
          <p:nvSpPr>
            <p:cNvPr id="3" name="Elipse 2">
              <a:extLst>
                <a:ext uri="{FF2B5EF4-FFF2-40B4-BE49-F238E27FC236}">
                  <a16:creationId xmlns:a16="http://schemas.microsoft.com/office/drawing/2014/main" id="{63641CF1-C548-4C0C-BCF8-0A2019A83455}"/>
                </a:ext>
              </a:extLst>
            </p:cNvPr>
            <p:cNvSpPr/>
            <p:nvPr/>
          </p:nvSpPr>
          <p:spPr>
            <a:xfrm>
              <a:off x="7021511" y="4931710"/>
              <a:ext cx="864000" cy="540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dirty="0"/>
                <a:t>0,1%</a:t>
              </a:r>
              <a:endParaRPr lang="es-ES" sz="1600" dirty="0"/>
            </a:p>
          </p:txBody>
        </p:sp>
        <p:sp>
          <p:nvSpPr>
            <p:cNvPr id="54" name="Elipse 53">
              <a:extLst>
                <a:ext uri="{FF2B5EF4-FFF2-40B4-BE49-F238E27FC236}">
                  <a16:creationId xmlns:a16="http://schemas.microsoft.com/office/drawing/2014/main" id="{7AA10C0E-5491-4EBF-BF0F-8728DD174DCE}"/>
                </a:ext>
              </a:extLst>
            </p:cNvPr>
            <p:cNvSpPr/>
            <p:nvPr/>
          </p:nvSpPr>
          <p:spPr>
            <a:xfrm>
              <a:off x="7918800" y="5131849"/>
              <a:ext cx="864000" cy="540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dirty="0"/>
                <a:t>1%</a:t>
              </a:r>
              <a:endParaRPr lang="es-ES" sz="1600" dirty="0"/>
            </a:p>
          </p:txBody>
        </p:sp>
        <p:sp>
          <p:nvSpPr>
            <p:cNvPr id="55" name="Elipse 54">
              <a:extLst>
                <a:ext uri="{FF2B5EF4-FFF2-40B4-BE49-F238E27FC236}">
                  <a16:creationId xmlns:a16="http://schemas.microsoft.com/office/drawing/2014/main" id="{9636AEF7-D59C-403A-A034-0DEFB06C23EB}"/>
                </a:ext>
              </a:extLst>
            </p:cNvPr>
            <p:cNvSpPr/>
            <p:nvPr/>
          </p:nvSpPr>
          <p:spPr>
            <a:xfrm>
              <a:off x="7094236" y="5541511"/>
              <a:ext cx="864000" cy="540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dirty="0"/>
                <a:t>5%</a:t>
              </a:r>
              <a:endParaRPr lang="es-ES" sz="1600" dirty="0"/>
            </a:p>
          </p:txBody>
        </p:sp>
      </p:grpSp>
      <p:grpSp>
        <p:nvGrpSpPr>
          <p:cNvPr id="16" name="Grupo 15">
            <a:extLst>
              <a:ext uri="{FF2B5EF4-FFF2-40B4-BE49-F238E27FC236}">
                <a16:creationId xmlns:a16="http://schemas.microsoft.com/office/drawing/2014/main" id="{E2819A1D-0017-409F-8819-283D60A2D7AD}"/>
              </a:ext>
            </a:extLst>
          </p:cNvPr>
          <p:cNvGrpSpPr/>
          <p:nvPr/>
        </p:nvGrpSpPr>
        <p:grpSpPr>
          <a:xfrm>
            <a:off x="68725" y="2825330"/>
            <a:ext cx="6603339" cy="3194217"/>
            <a:chOff x="68725" y="2825330"/>
            <a:chExt cx="6603339" cy="3194217"/>
          </a:xfrm>
        </p:grpSpPr>
        <p:grpSp>
          <p:nvGrpSpPr>
            <p:cNvPr id="104" name="Grupo 103">
              <a:extLst>
                <a:ext uri="{FF2B5EF4-FFF2-40B4-BE49-F238E27FC236}">
                  <a16:creationId xmlns:a16="http://schemas.microsoft.com/office/drawing/2014/main" id="{96ADFE2F-A6EC-4C34-88C7-B39145F2405E}"/>
                </a:ext>
              </a:extLst>
            </p:cNvPr>
            <p:cNvGrpSpPr/>
            <p:nvPr/>
          </p:nvGrpSpPr>
          <p:grpSpPr>
            <a:xfrm>
              <a:off x="1343471" y="2825330"/>
              <a:ext cx="5328593" cy="3194217"/>
              <a:chOff x="7134114" y="839571"/>
              <a:chExt cx="5328593" cy="3194217"/>
            </a:xfrm>
          </p:grpSpPr>
          <p:grpSp>
            <p:nvGrpSpPr>
              <p:cNvPr id="63" name="Grupo 62">
                <a:extLst>
                  <a:ext uri="{FF2B5EF4-FFF2-40B4-BE49-F238E27FC236}">
                    <a16:creationId xmlns:a16="http://schemas.microsoft.com/office/drawing/2014/main" id="{012EBED7-1CE3-449A-8F3B-4086D6D6AA48}"/>
                  </a:ext>
                </a:extLst>
              </p:cNvPr>
              <p:cNvGrpSpPr/>
              <p:nvPr/>
            </p:nvGrpSpPr>
            <p:grpSpPr>
              <a:xfrm>
                <a:off x="7350139" y="1231081"/>
                <a:ext cx="1015171" cy="1949387"/>
                <a:chOff x="5550545" y="1224946"/>
                <a:chExt cx="1015171" cy="1949387"/>
              </a:xfrm>
            </p:grpSpPr>
            <p:sp>
              <p:nvSpPr>
                <p:cNvPr id="98" name="Rectángulo: una sola esquina cortada 97">
                  <a:extLst>
                    <a:ext uri="{FF2B5EF4-FFF2-40B4-BE49-F238E27FC236}">
                      <a16:creationId xmlns:a16="http://schemas.microsoft.com/office/drawing/2014/main" id="{66672444-41AA-4923-8F25-0FC88192F9B5}"/>
                    </a:ext>
                  </a:extLst>
                </p:cNvPr>
                <p:cNvSpPr/>
                <p:nvPr/>
              </p:nvSpPr>
              <p:spPr>
                <a:xfrm>
                  <a:off x="5550545" y="1224946"/>
                  <a:ext cx="1015171" cy="540000"/>
                </a:xfrm>
                <a:prstGeom prst="snip1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600" dirty="0"/>
                    <a:t>Oxidasa</a:t>
                  </a:r>
                  <a:endParaRPr lang="es-ES" sz="1600" dirty="0"/>
                </a:p>
              </p:txBody>
            </p:sp>
            <p:sp>
              <p:nvSpPr>
                <p:cNvPr id="99" name="Rectángulo: una sola esquina cortada 98">
                  <a:extLst>
                    <a:ext uri="{FF2B5EF4-FFF2-40B4-BE49-F238E27FC236}">
                      <a16:creationId xmlns:a16="http://schemas.microsoft.com/office/drawing/2014/main" id="{39D41A57-B93A-4F84-85FA-CEED6D402578}"/>
                    </a:ext>
                  </a:extLst>
                </p:cNvPr>
                <p:cNvSpPr/>
                <p:nvPr/>
              </p:nvSpPr>
              <p:spPr>
                <a:xfrm>
                  <a:off x="5550545" y="1912663"/>
                  <a:ext cx="1015171" cy="540000"/>
                </a:xfrm>
                <a:prstGeom prst="snip1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600" dirty="0"/>
                    <a:t>Citrato</a:t>
                  </a:r>
                  <a:endParaRPr lang="es-ES" sz="1600" dirty="0"/>
                </a:p>
              </p:txBody>
            </p:sp>
            <p:sp>
              <p:nvSpPr>
                <p:cNvPr id="101" name="Rectángulo: una sola esquina cortada 100">
                  <a:extLst>
                    <a:ext uri="{FF2B5EF4-FFF2-40B4-BE49-F238E27FC236}">
                      <a16:creationId xmlns:a16="http://schemas.microsoft.com/office/drawing/2014/main" id="{569A5AD5-CC9C-438D-B676-DF1D7622EE26}"/>
                    </a:ext>
                  </a:extLst>
                </p:cNvPr>
                <p:cNvSpPr/>
                <p:nvPr/>
              </p:nvSpPr>
              <p:spPr>
                <a:xfrm>
                  <a:off x="5550545" y="2634333"/>
                  <a:ext cx="1015171" cy="540000"/>
                </a:xfrm>
                <a:prstGeom prst="snip1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600" dirty="0"/>
                    <a:t>TSI</a:t>
                  </a:r>
                  <a:endParaRPr lang="es-ES" sz="1600" dirty="0"/>
                </a:p>
              </p:txBody>
            </p:sp>
            <p:cxnSp>
              <p:nvCxnSpPr>
                <p:cNvPr id="62" name="Conector: angular 61">
                  <a:extLst>
                    <a:ext uri="{FF2B5EF4-FFF2-40B4-BE49-F238E27FC236}">
                      <a16:creationId xmlns:a16="http://schemas.microsoft.com/office/drawing/2014/main" id="{B1508948-3D43-454A-907B-B81718A87A62}"/>
                    </a:ext>
                  </a:extLst>
                </p:cNvPr>
                <p:cNvCxnSpPr>
                  <a:cxnSpLocks/>
                  <a:stCxn id="98" idx="2"/>
                  <a:endCxn id="101" idx="2"/>
                </p:cNvCxnSpPr>
                <p:nvPr/>
              </p:nvCxnSpPr>
              <p:spPr>
                <a:xfrm rot="10800000" flipV="1">
                  <a:off x="5550545" y="1494945"/>
                  <a:ext cx="12700" cy="1409387"/>
                </a:xfrm>
                <a:prstGeom prst="bentConnector3">
                  <a:avLst>
                    <a:gd name="adj1" fmla="val 1800000"/>
                  </a:avLst>
                </a:prstGeom>
              </p:spPr>
              <p:style>
                <a:lnRef idx="3">
                  <a:schemeClr val="accent4"/>
                </a:lnRef>
                <a:fillRef idx="0">
                  <a:schemeClr val="accent4"/>
                </a:fillRef>
                <a:effectRef idx="2">
                  <a:schemeClr val="accent4"/>
                </a:effectRef>
                <a:fontRef idx="minor">
                  <a:schemeClr val="tx1"/>
                </a:fontRef>
              </p:style>
            </p:cxnSp>
          </p:grpSp>
          <p:cxnSp>
            <p:nvCxnSpPr>
              <p:cNvPr id="105" name="Conector recto 104">
                <a:extLst>
                  <a:ext uri="{FF2B5EF4-FFF2-40B4-BE49-F238E27FC236}">
                    <a16:creationId xmlns:a16="http://schemas.microsoft.com/office/drawing/2014/main" id="{FAAD5F74-6032-4A49-BD23-85894AD937BC}"/>
                  </a:ext>
                </a:extLst>
              </p:cNvPr>
              <p:cNvCxnSpPr>
                <a:cxnSpLocks/>
              </p:cNvCxnSpPr>
              <p:nvPr/>
            </p:nvCxnSpPr>
            <p:spPr>
              <a:xfrm>
                <a:off x="7134114" y="2205774"/>
                <a:ext cx="216025" cy="0"/>
              </a:xfrm>
              <a:prstGeom prst="line">
                <a:avLst/>
              </a:prstGeom>
            </p:spPr>
            <p:style>
              <a:lnRef idx="3">
                <a:schemeClr val="accent4"/>
              </a:lnRef>
              <a:fillRef idx="0">
                <a:schemeClr val="accent4"/>
              </a:fillRef>
              <a:effectRef idx="2">
                <a:schemeClr val="accent4"/>
              </a:effectRef>
              <a:fontRef idx="minor">
                <a:schemeClr val="tx1"/>
              </a:fontRef>
            </p:style>
          </p:cxnSp>
          <p:grpSp>
            <p:nvGrpSpPr>
              <p:cNvPr id="64" name="Grupo 63">
                <a:extLst>
                  <a:ext uri="{FF2B5EF4-FFF2-40B4-BE49-F238E27FC236}">
                    <a16:creationId xmlns:a16="http://schemas.microsoft.com/office/drawing/2014/main" id="{4E5FEBAB-3FC3-4E44-AA33-868E652533FC}"/>
                  </a:ext>
                </a:extLst>
              </p:cNvPr>
              <p:cNvGrpSpPr/>
              <p:nvPr/>
            </p:nvGrpSpPr>
            <p:grpSpPr>
              <a:xfrm>
                <a:off x="8376441" y="839571"/>
                <a:ext cx="2944943" cy="2752414"/>
                <a:chOff x="6879719" y="766698"/>
                <a:chExt cx="2944943" cy="2752414"/>
              </a:xfrm>
            </p:grpSpPr>
            <p:pic>
              <p:nvPicPr>
                <p:cNvPr id="1036" name="Picture 12" descr="Citrato de Simmons Agar oblicuo, 10 ml, 16 x 100 mm tubo, order por el  paquete de 20, por Hardy diagnóstico: Amazon.es: Amazon.es">
                  <a:extLst>
                    <a:ext uri="{FF2B5EF4-FFF2-40B4-BE49-F238E27FC236}">
                      <a16:creationId xmlns:a16="http://schemas.microsoft.com/office/drawing/2014/main" id="{7891FF0C-6971-451C-B92E-285AEE149407}"/>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2267" b="96467" l="9977" r="89791">
                              <a14:foregroundMark x1="38747" y1="88467" x2="43503" y2="96467"/>
                              <a14:foregroundMark x1="43503" y1="96467" x2="59281" y2="96200"/>
                              <a14:foregroundMark x1="59281" y1="96200" x2="60789" y2="79333"/>
                              <a14:foregroundMark x1="60789" y1="79333" x2="47564" y2="74667"/>
                              <a14:foregroundMark x1="47564" y1="74667" x2="40719" y2="82200"/>
                              <a14:foregroundMark x1="40719" y1="82200" x2="38399" y2="90467"/>
                              <a14:foregroundMark x1="38399" y1="90467" x2="47216" y2="96467"/>
                              <a14:foregroundMark x1="51508" y1="43533" x2="39559" y2="38467"/>
                              <a14:foregroundMark x1="39559" y1="38467" x2="39791" y2="20867"/>
                              <a14:foregroundMark x1="39791" y1="20867" x2="56265" y2="22333"/>
                              <a14:foregroundMark x1="56265" y1="22333" x2="58237" y2="30733"/>
                              <a14:foregroundMark x1="58237" y1="30733" x2="48376" y2="44000"/>
                              <a14:foregroundMark x1="36079" y1="1533" x2="34455" y2="9867"/>
                              <a14:foregroundMark x1="34455" y1="9867" x2="40951" y2="17400"/>
                              <a14:foregroundMark x1="40951" y1="17400" x2="55800" y2="17533"/>
                              <a14:foregroundMark x1="55800" y1="17533" x2="65661" y2="10867"/>
                              <a14:foregroundMark x1="65661" y1="10867" x2="59281" y2="2533"/>
                              <a14:foregroundMark x1="59281" y1="2533" x2="43503" y2="2267"/>
                              <a14:foregroundMark x1="43503" y1="2267" x2="38399" y2="3133"/>
                              <a14:foregroundMark x1="34455" y1="2867" x2="50464" y2="2667"/>
                              <a14:foregroundMark x1="50464" y1="2667" x2="65545" y2="3000"/>
                              <a14:foregroundMark x1="65545" y1="3000" x2="63109" y2="90467"/>
                              <a14:foregroundMark x1="63109" y1="90467" x2="51856" y2="96000"/>
                              <a14:foregroundMark x1="51856" y1="96000" x2="38747" y2="91400"/>
                              <a14:foregroundMark x1="38747" y1="91400" x2="36427" y2="4000"/>
                            </a14:backgroundRemoval>
                          </a14:imgEffect>
                        </a14:imgLayer>
                      </a14:imgProps>
                    </a:ext>
                    <a:ext uri="{28A0092B-C50C-407E-A947-70E740481C1C}">
                      <a14:useLocalDpi xmlns:a14="http://schemas.microsoft.com/office/drawing/2010/main" val="0"/>
                    </a:ext>
                  </a:extLst>
                </a:blip>
                <a:srcRect l="31250" r="32673"/>
                <a:stretch/>
              </p:blipFill>
              <p:spPr bwMode="auto">
                <a:xfrm>
                  <a:off x="8616280" y="766698"/>
                  <a:ext cx="542213" cy="2700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mazon.com: TSI – (Triple de azúcar Hierro) Agar Slant, 4 Milliliter, 13 x  100 mm tubo, pedido por el paquete de 20, por Hardy Diagnóstico: Industrial  &amp; Scientific">
                  <a:extLst>
                    <a:ext uri="{FF2B5EF4-FFF2-40B4-BE49-F238E27FC236}">
                      <a16:creationId xmlns:a16="http://schemas.microsoft.com/office/drawing/2014/main" id="{D664C51C-9690-4845-9E91-D092E9BE8909}"/>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2022" b="97978" l="9402" r="89744">
                              <a14:foregroundMark x1="38034" y1="1348" x2="60684" y2="2022"/>
                              <a14:foregroundMark x1="60684" y1="2022" x2="60256" y2="97079"/>
                              <a14:foregroundMark x1="60256" y1="97079" x2="43162" y2="89438"/>
                              <a14:foregroundMark x1="43162" y1="89438" x2="35897" y2="2921"/>
                              <a14:foregroundMark x1="39744" y1="91685" x2="57265" y2="98202"/>
                              <a14:foregroundMark x1="57265" y1="98202" x2="41880" y2="91910"/>
                              <a14:foregroundMark x1="46581" y1="2022" x2="63422" y2="4027"/>
                              <a14:foregroundMark x1="65720" y1="9823" x2="61966" y2="15281"/>
                              <a14:foregroundMark x1="61966" y1="15281" x2="41453" y2="10112"/>
                              <a14:foregroundMark x1="41453" y1="10112" x2="42735" y2="2697"/>
                              <a14:backgroundMark x1="68376" y1="5393" x2="68376" y2="5393"/>
                              <a14:backgroundMark x1="68803" y1="6517" x2="68803" y2="6517"/>
                              <a14:backgroundMark x1="68803" y1="3596" x2="70513" y2="9438"/>
                            </a14:backgroundRemoval>
                          </a14:imgEffect>
                        </a14:imgLayer>
                      </a14:imgProps>
                    </a:ext>
                    <a:ext uri="{28A0092B-C50C-407E-A947-70E740481C1C}">
                      <a14:useLocalDpi xmlns:a14="http://schemas.microsoft.com/office/drawing/2010/main" val="0"/>
                    </a:ext>
                  </a:extLst>
                </a:blip>
                <a:srcRect l="30535" r="31276"/>
                <a:stretch/>
              </p:blipFill>
              <p:spPr bwMode="auto">
                <a:xfrm>
                  <a:off x="9158493" y="766698"/>
                  <a:ext cx="666169" cy="275241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ITOCROMO OXIDASA M-IDENT">
                  <a:extLst>
                    <a:ext uri="{FF2B5EF4-FFF2-40B4-BE49-F238E27FC236}">
                      <a16:creationId xmlns:a16="http://schemas.microsoft.com/office/drawing/2014/main" id="{D258BCAD-EA94-4B7B-8DAF-C7005B6A3CC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79719" y="1298870"/>
                  <a:ext cx="1591305" cy="1800000"/>
                </a:xfrm>
                <a:prstGeom prst="roundRect">
                  <a:avLst/>
                </a:prstGeom>
                <a:noFill/>
                <a:extLst>
                  <a:ext uri="{909E8E84-426E-40DD-AFC4-6F175D3DCCD1}">
                    <a14:hiddenFill xmlns:a14="http://schemas.microsoft.com/office/drawing/2010/main">
                      <a:solidFill>
                        <a:srgbClr val="FFFFFF"/>
                      </a:solidFill>
                    </a14:hiddenFill>
                  </a:ext>
                </a:extLst>
              </p:spPr>
            </p:pic>
          </p:grpSp>
          <p:sp>
            <p:nvSpPr>
              <p:cNvPr id="113" name="CuadroTexto 112">
                <a:extLst>
                  <a:ext uri="{FF2B5EF4-FFF2-40B4-BE49-F238E27FC236}">
                    <a16:creationId xmlns:a16="http://schemas.microsoft.com/office/drawing/2014/main" id="{E298A183-9698-4477-A238-957EC5C0500D}"/>
                  </a:ext>
                </a:extLst>
              </p:cNvPr>
              <p:cNvSpPr txBox="1"/>
              <p:nvPr/>
            </p:nvSpPr>
            <p:spPr>
              <a:xfrm>
                <a:off x="9435660" y="3387457"/>
                <a:ext cx="3027047" cy="646331"/>
              </a:xfrm>
              <a:prstGeom prst="rect">
                <a:avLst/>
              </a:prstGeom>
              <a:noFill/>
            </p:spPr>
            <p:txBody>
              <a:bodyPr wrap="none" rtlCol="0">
                <a:spAutoFit/>
              </a:bodyPr>
              <a:lstStyle/>
              <a:p>
                <a:r>
                  <a:rPr lang="es-EC" dirty="0"/>
                  <a:t>Incubación: </a:t>
                </a:r>
              </a:p>
              <a:p>
                <a:r>
                  <a:rPr lang="es-ES" dirty="0"/>
                  <a:t>24 – 48 horas         T° ambiente</a:t>
                </a:r>
              </a:p>
            </p:txBody>
          </p:sp>
        </p:grpSp>
        <p:sp>
          <p:nvSpPr>
            <p:cNvPr id="76" name="CuadroTexto 75">
              <a:extLst>
                <a:ext uri="{FF2B5EF4-FFF2-40B4-BE49-F238E27FC236}">
                  <a16:creationId xmlns:a16="http://schemas.microsoft.com/office/drawing/2014/main" id="{631528BA-2A22-4F4B-8A5B-E847D72A3F08}"/>
                </a:ext>
              </a:extLst>
            </p:cNvPr>
            <p:cNvSpPr txBox="1"/>
            <p:nvPr/>
          </p:nvSpPr>
          <p:spPr>
            <a:xfrm>
              <a:off x="68725" y="3807725"/>
              <a:ext cx="1219664" cy="733663"/>
            </a:xfrm>
            <a:prstGeom prst="rightArrow">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EC" sz="1800" b="1" dirty="0">
                  <a:effectLst>
                    <a:outerShdw blurRad="38100" dist="38100" dir="2700000" algn="tl">
                      <a:srgbClr val="000000">
                        <a:alpha val="43137"/>
                      </a:srgbClr>
                    </a:outerShdw>
                  </a:effectLst>
                </a:rPr>
                <a:t>Pruebas</a:t>
              </a:r>
              <a:endParaRPr lang="es-ES" b="1"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404783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DDBD76FE-B1CD-4734-A64A-8D08B0C07BB0}"/>
              </a:ext>
            </a:extLst>
          </p:cNvPr>
          <p:cNvGrpSpPr/>
          <p:nvPr/>
        </p:nvGrpSpPr>
        <p:grpSpPr>
          <a:xfrm>
            <a:off x="2207568" y="836712"/>
            <a:ext cx="9817947" cy="2914787"/>
            <a:chOff x="2275543" y="836712"/>
            <a:chExt cx="9817947" cy="2914787"/>
          </a:xfrm>
        </p:grpSpPr>
        <p:grpSp>
          <p:nvGrpSpPr>
            <p:cNvPr id="42" name="Grupo 41">
              <a:extLst>
                <a:ext uri="{FF2B5EF4-FFF2-40B4-BE49-F238E27FC236}">
                  <a16:creationId xmlns:a16="http://schemas.microsoft.com/office/drawing/2014/main" id="{1A5DDFE8-FF46-4A36-A955-5FE7212FD19F}"/>
                </a:ext>
              </a:extLst>
            </p:cNvPr>
            <p:cNvGrpSpPr/>
            <p:nvPr/>
          </p:nvGrpSpPr>
          <p:grpSpPr>
            <a:xfrm>
              <a:off x="3071744" y="861304"/>
              <a:ext cx="748882" cy="1260000"/>
              <a:chOff x="971871" y="1255366"/>
              <a:chExt cx="966292" cy="1800000"/>
            </a:xfrm>
          </p:grpSpPr>
          <p:pic>
            <p:nvPicPr>
              <p:cNvPr id="52" name="Picture 2" descr="FRASCOS TAPA ROSCA AZUL VIDRIO ÁMBAR GL 45 JSW | Norquimicos Ltda | Equipos  para Laboratorio">
                <a:extLst>
                  <a:ext uri="{FF2B5EF4-FFF2-40B4-BE49-F238E27FC236}">
                    <a16:creationId xmlns:a16="http://schemas.microsoft.com/office/drawing/2014/main" id="{A8BDD566-FBAD-4256-BEEE-14E8D4A29806}"/>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rcRect l="25101" t="10474" r="34739" b="16811"/>
              <a:stretch/>
            </p:blipFill>
            <p:spPr bwMode="auto">
              <a:xfrm>
                <a:off x="1009138" y="1255366"/>
                <a:ext cx="929025" cy="1800000"/>
              </a:xfrm>
              <a:prstGeom prst="rect">
                <a:avLst/>
              </a:prstGeom>
              <a:noFill/>
              <a:extLst>
                <a:ext uri="{909E8E84-426E-40DD-AFC4-6F175D3DCCD1}">
                  <a14:hiddenFill xmlns:a14="http://schemas.microsoft.com/office/drawing/2010/main">
                    <a:solidFill>
                      <a:srgbClr val="FFFFFF"/>
                    </a:solidFill>
                  </a14:hiddenFill>
                </a:ext>
              </a:extLst>
            </p:spPr>
          </p:pic>
          <p:sp>
            <p:nvSpPr>
              <p:cNvPr id="53" name="Rectángulo: esquinas redondeadas 52">
                <a:extLst>
                  <a:ext uri="{FF2B5EF4-FFF2-40B4-BE49-F238E27FC236}">
                    <a16:creationId xmlns:a16="http://schemas.microsoft.com/office/drawing/2014/main" id="{04202CC4-44C9-4F82-B958-10BE155A74D5}"/>
                  </a:ext>
                </a:extLst>
              </p:cNvPr>
              <p:cNvSpPr/>
              <p:nvPr/>
            </p:nvSpPr>
            <p:spPr>
              <a:xfrm>
                <a:off x="971871" y="2384735"/>
                <a:ext cx="929025" cy="345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300" b="1" dirty="0">
                    <a:solidFill>
                      <a:schemeClr val="bg1"/>
                    </a:solidFill>
                    <a:highlight>
                      <a:srgbClr val="000000"/>
                    </a:highlight>
                    <a:latin typeface="Arial" panose="020B0604020202020204" pitchFamily="34" charset="0"/>
                    <a:cs typeface="Arial" panose="020B0604020202020204" pitchFamily="34" charset="0"/>
                  </a:rPr>
                  <a:t>Cepa1</a:t>
                </a:r>
                <a:endParaRPr lang="es-ES" sz="1300" b="1" dirty="0">
                  <a:solidFill>
                    <a:schemeClr val="bg1"/>
                  </a:solidFill>
                  <a:highlight>
                    <a:srgbClr val="000000"/>
                  </a:highlight>
                  <a:latin typeface="Arial" panose="020B0604020202020204" pitchFamily="34" charset="0"/>
                  <a:cs typeface="Arial" panose="020B0604020202020204" pitchFamily="34" charset="0"/>
                </a:endParaRPr>
              </a:p>
            </p:txBody>
          </p:sp>
        </p:grpSp>
        <p:grpSp>
          <p:nvGrpSpPr>
            <p:cNvPr id="43" name="Grupo 42">
              <a:extLst>
                <a:ext uri="{FF2B5EF4-FFF2-40B4-BE49-F238E27FC236}">
                  <a16:creationId xmlns:a16="http://schemas.microsoft.com/office/drawing/2014/main" id="{CBA9ABFD-0BC1-4C56-A6C1-817661A1098C}"/>
                </a:ext>
              </a:extLst>
            </p:cNvPr>
            <p:cNvGrpSpPr/>
            <p:nvPr/>
          </p:nvGrpSpPr>
          <p:grpSpPr>
            <a:xfrm>
              <a:off x="5556024" y="859577"/>
              <a:ext cx="756000" cy="1260000"/>
              <a:chOff x="1005081" y="1255366"/>
              <a:chExt cx="975476" cy="1800000"/>
            </a:xfrm>
          </p:grpSpPr>
          <p:pic>
            <p:nvPicPr>
              <p:cNvPr id="50" name="Picture 2" descr="FRASCOS TAPA ROSCA AZUL VIDRIO ÁMBAR GL 45 JSW | Norquimicos Ltda | Equipos  para Laboratorio">
                <a:extLst>
                  <a:ext uri="{FF2B5EF4-FFF2-40B4-BE49-F238E27FC236}">
                    <a16:creationId xmlns:a16="http://schemas.microsoft.com/office/drawing/2014/main" id="{5D32D42E-4A53-4BEA-B23B-4645C9EC24DF}"/>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rcRect l="25101" t="10474" r="34739" b="16811"/>
              <a:stretch/>
            </p:blipFill>
            <p:spPr bwMode="auto">
              <a:xfrm>
                <a:off x="1009138" y="1255366"/>
                <a:ext cx="929025" cy="1800000"/>
              </a:xfrm>
              <a:prstGeom prst="rect">
                <a:avLst/>
              </a:prstGeom>
              <a:noFill/>
              <a:extLst>
                <a:ext uri="{909E8E84-426E-40DD-AFC4-6F175D3DCCD1}">
                  <a14:hiddenFill xmlns:a14="http://schemas.microsoft.com/office/drawing/2010/main">
                    <a:solidFill>
                      <a:srgbClr val="FFFFFF"/>
                    </a:solidFill>
                  </a14:hiddenFill>
                </a:ext>
              </a:extLst>
            </p:spPr>
          </p:pic>
          <p:sp>
            <p:nvSpPr>
              <p:cNvPr id="51" name="Rectángulo: esquinas redondeadas 50">
                <a:extLst>
                  <a:ext uri="{FF2B5EF4-FFF2-40B4-BE49-F238E27FC236}">
                    <a16:creationId xmlns:a16="http://schemas.microsoft.com/office/drawing/2014/main" id="{50FE88BA-3727-4EF6-A71F-68C1D0CD16B9}"/>
                  </a:ext>
                </a:extLst>
              </p:cNvPr>
              <p:cNvSpPr/>
              <p:nvPr/>
            </p:nvSpPr>
            <p:spPr>
              <a:xfrm>
                <a:off x="1005081" y="2420887"/>
                <a:ext cx="975476" cy="3229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300" b="1" dirty="0">
                    <a:solidFill>
                      <a:schemeClr val="bg1"/>
                    </a:solidFill>
                    <a:highlight>
                      <a:srgbClr val="000000"/>
                    </a:highlight>
                    <a:latin typeface="Arial" panose="020B0604020202020204" pitchFamily="34" charset="0"/>
                    <a:cs typeface="Arial" panose="020B0604020202020204" pitchFamily="34" charset="0"/>
                  </a:rPr>
                  <a:t>Cepa 2</a:t>
                </a:r>
                <a:endParaRPr lang="es-ES" sz="1300" b="1" dirty="0">
                  <a:solidFill>
                    <a:schemeClr val="bg1"/>
                  </a:solidFill>
                  <a:highlight>
                    <a:srgbClr val="000000"/>
                  </a:highlight>
                  <a:latin typeface="Arial" panose="020B0604020202020204" pitchFamily="34" charset="0"/>
                  <a:cs typeface="Arial" panose="020B0604020202020204" pitchFamily="34" charset="0"/>
                </a:endParaRPr>
              </a:p>
            </p:txBody>
          </p:sp>
        </p:grpSp>
        <p:grpSp>
          <p:nvGrpSpPr>
            <p:cNvPr id="44" name="Grupo 43">
              <a:extLst>
                <a:ext uri="{FF2B5EF4-FFF2-40B4-BE49-F238E27FC236}">
                  <a16:creationId xmlns:a16="http://schemas.microsoft.com/office/drawing/2014/main" id="{B8EB7C37-57DD-4781-AEC5-993A23FC2D36}"/>
                </a:ext>
              </a:extLst>
            </p:cNvPr>
            <p:cNvGrpSpPr/>
            <p:nvPr/>
          </p:nvGrpSpPr>
          <p:grpSpPr>
            <a:xfrm>
              <a:off x="8040216" y="848056"/>
              <a:ext cx="756000" cy="1260000"/>
              <a:chOff x="993627" y="1255366"/>
              <a:chExt cx="975475" cy="1800000"/>
            </a:xfrm>
          </p:grpSpPr>
          <p:pic>
            <p:nvPicPr>
              <p:cNvPr id="48" name="Picture 2" descr="FRASCOS TAPA ROSCA AZUL VIDRIO ÁMBAR GL 45 JSW | Norquimicos Ltda | Equipos  para Laboratorio">
                <a:extLst>
                  <a:ext uri="{FF2B5EF4-FFF2-40B4-BE49-F238E27FC236}">
                    <a16:creationId xmlns:a16="http://schemas.microsoft.com/office/drawing/2014/main" id="{15854757-ABFD-4E3F-A6C2-1F116BB7C110}"/>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rcRect l="25101" t="10474" r="34739" b="16811"/>
              <a:stretch/>
            </p:blipFill>
            <p:spPr bwMode="auto">
              <a:xfrm>
                <a:off x="1009138" y="1255366"/>
                <a:ext cx="929025" cy="1800000"/>
              </a:xfrm>
              <a:prstGeom prst="rect">
                <a:avLst/>
              </a:prstGeom>
              <a:noFill/>
              <a:extLst>
                <a:ext uri="{909E8E84-426E-40DD-AFC4-6F175D3DCCD1}">
                  <a14:hiddenFill xmlns:a14="http://schemas.microsoft.com/office/drawing/2010/main">
                    <a:solidFill>
                      <a:srgbClr val="FFFFFF"/>
                    </a:solidFill>
                  </a14:hiddenFill>
                </a:ext>
              </a:extLst>
            </p:spPr>
          </p:pic>
          <p:sp>
            <p:nvSpPr>
              <p:cNvPr id="49" name="Rectángulo: esquinas redondeadas 48">
                <a:extLst>
                  <a:ext uri="{FF2B5EF4-FFF2-40B4-BE49-F238E27FC236}">
                    <a16:creationId xmlns:a16="http://schemas.microsoft.com/office/drawing/2014/main" id="{83AF271A-40D8-4A3D-AF0B-EEFC818EA3DB}"/>
                  </a:ext>
                </a:extLst>
              </p:cNvPr>
              <p:cNvSpPr/>
              <p:nvPr/>
            </p:nvSpPr>
            <p:spPr>
              <a:xfrm>
                <a:off x="993627" y="2420889"/>
                <a:ext cx="975475" cy="3038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300" b="1" dirty="0">
                    <a:solidFill>
                      <a:schemeClr val="bg1"/>
                    </a:solidFill>
                    <a:highlight>
                      <a:srgbClr val="000000"/>
                    </a:highlight>
                    <a:latin typeface="Arial" panose="020B0604020202020204" pitchFamily="34" charset="0"/>
                    <a:cs typeface="Arial" panose="020B0604020202020204" pitchFamily="34" charset="0"/>
                  </a:rPr>
                  <a:t>Cepa 3</a:t>
                </a:r>
                <a:endParaRPr lang="es-ES" sz="1300" b="1" dirty="0">
                  <a:solidFill>
                    <a:schemeClr val="bg1"/>
                  </a:solidFill>
                  <a:highlight>
                    <a:srgbClr val="000000"/>
                  </a:highlight>
                  <a:latin typeface="Arial" panose="020B0604020202020204" pitchFamily="34" charset="0"/>
                  <a:cs typeface="Arial" panose="020B0604020202020204" pitchFamily="34" charset="0"/>
                </a:endParaRPr>
              </a:p>
            </p:txBody>
          </p:sp>
        </p:grpSp>
        <p:grpSp>
          <p:nvGrpSpPr>
            <p:cNvPr id="45" name="Grupo 44">
              <a:extLst>
                <a:ext uri="{FF2B5EF4-FFF2-40B4-BE49-F238E27FC236}">
                  <a16:creationId xmlns:a16="http://schemas.microsoft.com/office/drawing/2014/main" id="{5546F430-5161-4E95-9B96-3D5DD3C6B192}"/>
                </a:ext>
              </a:extLst>
            </p:cNvPr>
            <p:cNvGrpSpPr/>
            <p:nvPr/>
          </p:nvGrpSpPr>
          <p:grpSpPr>
            <a:xfrm>
              <a:off x="10560496" y="836712"/>
              <a:ext cx="756000" cy="1260000"/>
              <a:chOff x="1001603" y="1255366"/>
              <a:chExt cx="975476" cy="1800000"/>
            </a:xfrm>
          </p:grpSpPr>
          <p:pic>
            <p:nvPicPr>
              <p:cNvPr id="46" name="Picture 2" descr="FRASCOS TAPA ROSCA AZUL VIDRIO ÁMBAR GL 45 JSW | Norquimicos Ltda | Equipos  para Laboratorio">
                <a:extLst>
                  <a:ext uri="{FF2B5EF4-FFF2-40B4-BE49-F238E27FC236}">
                    <a16:creationId xmlns:a16="http://schemas.microsoft.com/office/drawing/2014/main" id="{5E776BF8-53BE-4729-AF66-411EA3718230}"/>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Effect>
                          <a14:sharpenSoften amount="50000"/>
                        </a14:imgEffect>
                      </a14:imgLayer>
                    </a14:imgProps>
                  </a:ext>
                  <a:ext uri="{28A0092B-C50C-407E-A947-70E740481C1C}">
                    <a14:useLocalDpi xmlns:a14="http://schemas.microsoft.com/office/drawing/2010/main" val="0"/>
                  </a:ext>
                </a:extLst>
              </a:blip>
              <a:srcRect l="25101" t="10474" r="34739" b="16811"/>
              <a:stretch/>
            </p:blipFill>
            <p:spPr bwMode="auto">
              <a:xfrm>
                <a:off x="1009138" y="1255366"/>
                <a:ext cx="929025" cy="1800000"/>
              </a:xfrm>
              <a:prstGeom prst="rect">
                <a:avLst/>
              </a:prstGeom>
              <a:noFill/>
              <a:extLst>
                <a:ext uri="{909E8E84-426E-40DD-AFC4-6F175D3DCCD1}">
                  <a14:hiddenFill xmlns:a14="http://schemas.microsoft.com/office/drawing/2010/main">
                    <a:solidFill>
                      <a:srgbClr val="FFFFFF"/>
                    </a:solidFill>
                  </a14:hiddenFill>
                </a:ext>
              </a:extLst>
            </p:spPr>
          </p:pic>
          <p:sp>
            <p:nvSpPr>
              <p:cNvPr id="47" name="Rectángulo: esquinas redondeadas 46">
                <a:extLst>
                  <a:ext uri="{FF2B5EF4-FFF2-40B4-BE49-F238E27FC236}">
                    <a16:creationId xmlns:a16="http://schemas.microsoft.com/office/drawing/2014/main" id="{D8827034-CA03-4B00-9E50-36EA91D5156D}"/>
                  </a:ext>
                </a:extLst>
              </p:cNvPr>
              <p:cNvSpPr/>
              <p:nvPr/>
            </p:nvSpPr>
            <p:spPr>
              <a:xfrm>
                <a:off x="1001603" y="2420889"/>
                <a:ext cx="975476" cy="3038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300" b="1" dirty="0">
                    <a:solidFill>
                      <a:schemeClr val="bg1"/>
                    </a:solidFill>
                    <a:highlight>
                      <a:srgbClr val="000000"/>
                    </a:highlight>
                    <a:latin typeface="Arial" panose="020B0604020202020204" pitchFamily="34" charset="0"/>
                    <a:cs typeface="Arial" panose="020B0604020202020204" pitchFamily="34" charset="0"/>
                  </a:rPr>
                  <a:t>Cepa 4</a:t>
                </a:r>
                <a:endParaRPr lang="es-ES" sz="1300" b="1" dirty="0">
                  <a:solidFill>
                    <a:schemeClr val="bg1"/>
                  </a:solidFill>
                  <a:highlight>
                    <a:srgbClr val="000000"/>
                  </a:highlight>
                  <a:latin typeface="Arial" panose="020B0604020202020204" pitchFamily="34" charset="0"/>
                  <a:cs typeface="Arial" panose="020B0604020202020204" pitchFamily="34" charset="0"/>
                </a:endParaRPr>
              </a:p>
            </p:txBody>
          </p:sp>
        </p:grpSp>
        <p:grpSp>
          <p:nvGrpSpPr>
            <p:cNvPr id="6" name="Grupo 5">
              <a:extLst>
                <a:ext uri="{FF2B5EF4-FFF2-40B4-BE49-F238E27FC236}">
                  <a16:creationId xmlns:a16="http://schemas.microsoft.com/office/drawing/2014/main" id="{CED1DC58-AAF5-49F0-B870-769D502408EE}"/>
                </a:ext>
              </a:extLst>
            </p:cNvPr>
            <p:cNvGrpSpPr/>
            <p:nvPr/>
          </p:nvGrpSpPr>
          <p:grpSpPr>
            <a:xfrm>
              <a:off x="2300482" y="2535654"/>
              <a:ext cx="2296122" cy="1183908"/>
              <a:chOff x="348115" y="3212960"/>
              <a:chExt cx="2296122" cy="1183908"/>
            </a:xfrm>
          </p:grpSpPr>
          <p:pic>
            <p:nvPicPr>
              <p:cNvPr id="2052" name="Picture 4" descr="Erlenmeyer en vidrio Ambar - Quimicos FG">
                <a:extLst>
                  <a:ext uri="{FF2B5EF4-FFF2-40B4-BE49-F238E27FC236}">
                    <a16:creationId xmlns:a16="http://schemas.microsoft.com/office/drawing/2014/main" id="{E89D4D99-A0E7-4FCF-87E8-65F0A407A09C}"/>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800" b="93900" l="29800" r="70200">
                            <a14:foregroundMark x1="31200" y1="64900" x2="28100" y2="72600"/>
                            <a14:foregroundMark x1="28100" y1="72600" x2="27800" y2="89000"/>
                            <a14:foregroundMark x1="27800" y1="89000" x2="43700" y2="93300"/>
                            <a14:foregroundMark x1="43700" y1="93300" x2="59800" y2="93500"/>
                            <a14:foregroundMark x1="59800" y1="93500" x2="68800" y2="92600"/>
                            <a14:foregroundMark x1="68800" y1="92600" x2="73400" y2="86000"/>
                            <a14:foregroundMark x1="73400" y1="86000" x2="73700" y2="77500"/>
                            <a14:foregroundMark x1="73700" y1="77500" x2="60600" y2="43900"/>
                            <a14:foregroundMark x1="57961" y1="12140" x2="57700" y2="9000"/>
                            <a14:foregroundMark x1="60600" y1="43900" x2="59128" y2="26181"/>
                            <a14:foregroundMark x1="57700" y1="9000" x2="41200" y2="8000"/>
                            <a14:foregroundMark x1="36934" y1="34134" x2="31800" y2="65600"/>
                            <a14:foregroundMark x1="37046" y1="33450" x2="36960" y2="33976"/>
                            <a14:foregroundMark x1="40617" y1="11574" x2="39510" y2="18352"/>
                            <a14:foregroundMark x1="41200" y1="8000" x2="40667" y2="11265"/>
                            <a14:foregroundMark x1="31800" y1="65600" x2="25100" y2="80500"/>
                            <a14:foregroundMark x1="25100" y1="80500" x2="27500" y2="88200"/>
                            <a14:foregroundMark x1="27500" y1="88200" x2="34900" y2="92100"/>
                            <a14:foregroundMark x1="34900" y1="92100" x2="44700" y2="93900"/>
                            <a14:foregroundMark x1="41200" y1="8000" x2="57300" y2="8800"/>
                            <a14:foregroundMark x1="57300" y1="8800" x2="57493" y2="12900"/>
                            <a14:foregroundMark x1="56075" y1="18735" x2="51700" y2="22600"/>
                            <a14:foregroundMark x1="51700" y1="22600" x2="43400" y2="21800"/>
                            <a14:foregroundMark x1="42916" y1="18654" x2="41400" y2="8800"/>
                            <a14:foregroundMark x1="43400" y1="21800" x2="42992" y2="19150"/>
                            <a14:backgroundMark x1="57500" y1="22500" x2="58300" y2="11100"/>
                            <a14:backgroundMark x1="57500" y1="12900" x2="57900" y2="21300"/>
                            <a14:backgroundMark x1="57900" y1="21300" x2="60000" y2="25800"/>
                            <a14:backgroundMark x1="36000" y1="33000" x2="41700" y2="18000"/>
                            <a14:backgroundMark x1="41700" y1="18000" x2="37400" y2="25200"/>
                            <a14:backgroundMark x1="37400" y1="25200" x2="36100" y2="33300"/>
                            <a14:backgroundMark x1="36100" y1="33300" x2="36000" y2="33400"/>
                            <a14:backgroundMark x1="39500" y1="12700" x2="39900" y2="12700"/>
                          </a14:backgroundRemoval>
                        </a14:imgEffect>
                      </a14:imgLayer>
                    </a14:imgProps>
                  </a:ext>
                  <a:ext uri="{28A0092B-C50C-407E-A947-70E740481C1C}">
                    <a14:useLocalDpi xmlns:a14="http://schemas.microsoft.com/office/drawing/2010/main" val="0"/>
                  </a:ext>
                </a:extLst>
              </a:blip>
              <a:srcRect l="24774" t="6284" r="24722" b="5283"/>
              <a:stretch/>
            </p:blipFill>
            <p:spPr bwMode="auto">
              <a:xfrm>
                <a:off x="418292" y="3212960"/>
                <a:ext cx="513992" cy="9000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Erlenmeyer en vidrio Ambar - Quimicos FG">
                <a:extLst>
                  <a:ext uri="{FF2B5EF4-FFF2-40B4-BE49-F238E27FC236}">
                    <a16:creationId xmlns:a16="http://schemas.microsoft.com/office/drawing/2014/main" id="{40EA2506-5A85-4B28-9266-00039E335F3C}"/>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800" b="93900" l="29800" r="70200">
                            <a14:foregroundMark x1="31200" y1="64900" x2="28100" y2="72600"/>
                            <a14:foregroundMark x1="28100" y1="72600" x2="27800" y2="89000"/>
                            <a14:foregroundMark x1="27800" y1="89000" x2="43700" y2="93300"/>
                            <a14:foregroundMark x1="43700" y1="93300" x2="59800" y2="93500"/>
                            <a14:foregroundMark x1="59800" y1="93500" x2="68800" y2="92600"/>
                            <a14:foregroundMark x1="68800" y1="92600" x2="73400" y2="86000"/>
                            <a14:foregroundMark x1="73400" y1="86000" x2="73700" y2="77500"/>
                            <a14:foregroundMark x1="73700" y1="77500" x2="60600" y2="43900"/>
                            <a14:foregroundMark x1="57961" y1="12140" x2="57700" y2="9000"/>
                            <a14:foregroundMark x1="60600" y1="43900" x2="59128" y2="26181"/>
                            <a14:foregroundMark x1="57700" y1="9000" x2="41200" y2="8000"/>
                            <a14:foregroundMark x1="36934" y1="34134" x2="31800" y2="65600"/>
                            <a14:foregroundMark x1="37046" y1="33450" x2="36960" y2="33976"/>
                            <a14:foregroundMark x1="40617" y1="11574" x2="39510" y2="18352"/>
                            <a14:foregroundMark x1="41200" y1="8000" x2="40667" y2="11265"/>
                            <a14:foregroundMark x1="31800" y1="65600" x2="25100" y2="80500"/>
                            <a14:foregroundMark x1="25100" y1="80500" x2="27500" y2="88200"/>
                            <a14:foregroundMark x1="27500" y1="88200" x2="34900" y2="92100"/>
                            <a14:foregroundMark x1="34900" y1="92100" x2="44700" y2="93900"/>
                            <a14:foregroundMark x1="41200" y1="8000" x2="57300" y2="8800"/>
                            <a14:foregroundMark x1="57300" y1="8800" x2="57493" y2="12900"/>
                            <a14:foregroundMark x1="56075" y1="18735" x2="51700" y2="22600"/>
                            <a14:foregroundMark x1="51700" y1="22600" x2="43400" y2="21800"/>
                            <a14:foregroundMark x1="42916" y1="18654" x2="41400" y2="8800"/>
                            <a14:foregroundMark x1="43400" y1="21800" x2="42992" y2="19150"/>
                            <a14:backgroundMark x1="57500" y1="22500" x2="58300" y2="11100"/>
                            <a14:backgroundMark x1="57500" y1="12900" x2="57900" y2="21300"/>
                            <a14:backgroundMark x1="57900" y1="21300" x2="60000" y2="25800"/>
                            <a14:backgroundMark x1="36000" y1="33000" x2="41700" y2="18000"/>
                            <a14:backgroundMark x1="41700" y1="18000" x2="37400" y2="25200"/>
                            <a14:backgroundMark x1="37400" y1="25200" x2="36100" y2="33300"/>
                            <a14:backgroundMark x1="36100" y1="33300" x2="36000" y2="33400"/>
                            <a14:backgroundMark x1="39500" y1="12700" x2="39900" y2="12700"/>
                          </a14:backgroundRemoval>
                        </a14:imgEffect>
                      </a14:imgLayer>
                    </a14:imgProps>
                  </a:ext>
                  <a:ext uri="{28A0092B-C50C-407E-A947-70E740481C1C}">
                    <a14:useLocalDpi xmlns:a14="http://schemas.microsoft.com/office/drawing/2010/main" val="0"/>
                  </a:ext>
                </a:extLst>
              </a:blip>
              <a:srcRect l="24774" t="6284" r="24722" b="5283"/>
              <a:stretch/>
            </p:blipFill>
            <p:spPr bwMode="auto">
              <a:xfrm>
                <a:off x="981161" y="3212960"/>
                <a:ext cx="513992" cy="9000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Erlenmeyer en vidrio Ambar - Quimicos FG">
                <a:extLst>
                  <a:ext uri="{FF2B5EF4-FFF2-40B4-BE49-F238E27FC236}">
                    <a16:creationId xmlns:a16="http://schemas.microsoft.com/office/drawing/2014/main" id="{451460F3-EC60-4679-B785-A37CBD085826}"/>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800" b="93900" l="29800" r="70200">
                            <a14:foregroundMark x1="31200" y1="64900" x2="28100" y2="72600"/>
                            <a14:foregroundMark x1="28100" y1="72600" x2="27800" y2="89000"/>
                            <a14:foregroundMark x1="27800" y1="89000" x2="43700" y2="93300"/>
                            <a14:foregroundMark x1="43700" y1="93300" x2="59800" y2="93500"/>
                            <a14:foregroundMark x1="59800" y1="93500" x2="68800" y2="92600"/>
                            <a14:foregroundMark x1="68800" y1="92600" x2="73400" y2="86000"/>
                            <a14:foregroundMark x1="73400" y1="86000" x2="73700" y2="77500"/>
                            <a14:foregroundMark x1="73700" y1="77500" x2="60600" y2="43900"/>
                            <a14:foregroundMark x1="57961" y1="12140" x2="57700" y2="9000"/>
                            <a14:foregroundMark x1="60600" y1="43900" x2="59128" y2="26181"/>
                            <a14:foregroundMark x1="57700" y1="9000" x2="41200" y2="8000"/>
                            <a14:foregroundMark x1="36934" y1="34134" x2="31800" y2="65600"/>
                            <a14:foregroundMark x1="37046" y1="33450" x2="36960" y2="33976"/>
                            <a14:foregroundMark x1="40617" y1="11574" x2="39510" y2="18352"/>
                            <a14:foregroundMark x1="41200" y1="8000" x2="40667" y2="11265"/>
                            <a14:foregroundMark x1="31800" y1="65600" x2="25100" y2="80500"/>
                            <a14:foregroundMark x1="25100" y1="80500" x2="27500" y2="88200"/>
                            <a14:foregroundMark x1="27500" y1="88200" x2="34900" y2="92100"/>
                            <a14:foregroundMark x1="34900" y1="92100" x2="44700" y2="93900"/>
                            <a14:foregroundMark x1="41200" y1="8000" x2="57300" y2="8800"/>
                            <a14:foregroundMark x1="57300" y1="8800" x2="57493" y2="12900"/>
                            <a14:foregroundMark x1="56075" y1="18735" x2="51700" y2="22600"/>
                            <a14:foregroundMark x1="51700" y1="22600" x2="43400" y2="21800"/>
                            <a14:foregroundMark x1="42916" y1="18654" x2="41400" y2="8800"/>
                            <a14:foregroundMark x1="43400" y1="21800" x2="42992" y2="19150"/>
                            <a14:backgroundMark x1="57500" y1="22500" x2="58300" y2="11100"/>
                            <a14:backgroundMark x1="57500" y1="12900" x2="57900" y2="21300"/>
                            <a14:backgroundMark x1="57900" y1="21300" x2="60000" y2="25800"/>
                            <a14:backgroundMark x1="36000" y1="33000" x2="41700" y2="18000"/>
                            <a14:backgroundMark x1="41700" y1="18000" x2="37400" y2="25200"/>
                            <a14:backgroundMark x1="37400" y1="25200" x2="36100" y2="33300"/>
                            <a14:backgroundMark x1="36100" y1="33300" x2="36000" y2="33400"/>
                            <a14:backgroundMark x1="39500" y1="12700" x2="39900" y2="12700"/>
                          </a14:backgroundRemoval>
                        </a14:imgEffect>
                      </a14:imgLayer>
                    </a14:imgProps>
                  </a:ext>
                  <a:ext uri="{28A0092B-C50C-407E-A947-70E740481C1C}">
                    <a14:useLocalDpi xmlns:a14="http://schemas.microsoft.com/office/drawing/2010/main" val="0"/>
                  </a:ext>
                </a:extLst>
              </a:blip>
              <a:srcRect l="24774" t="6284" r="24722" b="5283"/>
              <a:stretch/>
            </p:blipFill>
            <p:spPr bwMode="auto">
              <a:xfrm>
                <a:off x="1555703" y="3212960"/>
                <a:ext cx="513992" cy="9000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Erlenmeyer en vidrio Ambar - Quimicos FG">
                <a:extLst>
                  <a:ext uri="{FF2B5EF4-FFF2-40B4-BE49-F238E27FC236}">
                    <a16:creationId xmlns:a16="http://schemas.microsoft.com/office/drawing/2014/main" id="{0FAE3EC2-F295-4B9C-A7D6-CA2BA57072FC}"/>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800" b="93900" l="29800" r="70200">
                            <a14:foregroundMark x1="31200" y1="64900" x2="28100" y2="72600"/>
                            <a14:foregroundMark x1="28100" y1="72600" x2="27800" y2="89000"/>
                            <a14:foregroundMark x1="27800" y1="89000" x2="43700" y2="93300"/>
                            <a14:foregroundMark x1="43700" y1="93300" x2="59800" y2="93500"/>
                            <a14:foregroundMark x1="59800" y1="93500" x2="68800" y2="92600"/>
                            <a14:foregroundMark x1="68800" y1="92600" x2="73400" y2="86000"/>
                            <a14:foregroundMark x1="73400" y1="86000" x2="73700" y2="77500"/>
                            <a14:foregroundMark x1="73700" y1="77500" x2="60600" y2="43900"/>
                            <a14:foregroundMark x1="57961" y1="12140" x2="57700" y2="9000"/>
                            <a14:foregroundMark x1="60600" y1="43900" x2="59128" y2="26181"/>
                            <a14:foregroundMark x1="57700" y1="9000" x2="41200" y2="8000"/>
                            <a14:foregroundMark x1="36934" y1="34134" x2="31800" y2="65600"/>
                            <a14:foregroundMark x1="37046" y1="33450" x2="36960" y2="33976"/>
                            <a14:foregroundMark x1="40617" y1="11574" x2="39510" y2="18352"/>
                            <a14:foregroundMark x1="41200" y1="8000" x2="40667" y2="11265"/>
                            <a14:foregroundMark x1="31800" y1="65600" x2="25100" y2="80500"/>
                            <a14:foregroundMark x1="25100" y1="80500" x2="27500" y2="88200"/>
                            <a14:foregroundMark x1="27500" y1="88200" x2="34900" y2="92100"/>
                            <a14:foregroundMark x1="34900" y1="92100" x2="44700" y2="93900"/>
                            <a14:foregroundMark x1="41200" y1="8000" x2="57300" y2="8800"/>
                            <a14:foregroundMark x1="57300" y1="8800" x2="57493" y2="12900"/>
                            <a14:foregroundMark x1="56075" y1="18735" x2="51700" y2="22600"/>
                            <a14:foregroundMark x1="51700" y1="22600" x2="43400" y2="21800"/>
                            <a14:foregroundMark x1="42916" y1="18654" x2="41400" y2="8800"/>
                            <a14:foregroundMark x1="43400" y1="21800" x2="42992" y2="19150"/>
                            <a14:backgroundMark x1="57500" y1="22500" x2="58300" y2="11100"/>
                            <a14:backgroundMark x1="57500" y1="12900" x2="57900" y2="21300"/>
                            <a14:backgroundMark x1="57900" y1="21300" x2="60000" y2="25800"/>
                            <a14:backgroundMark x1="36000" y1="33000" x2="41700" y2="18000"/>
                            <a14:backgroundMark x1="41700" y1="18000" x2="37400" y2="25200"/>
                            <a14:backgroundMark x1="37400" y1="25200" x2="36100" y2="33300"/>
                            <a14:backgroundMark x1="36100" y1="33300" x2="36000" y2="33400"/>
                            <a14:backgroundMark x1="39500" y1="12700" x2="39900" y2="12700"/>
                          </a14:backgroundRemoval>
                        </a14:imgEffect>
                      </a14:imgLayer>
                    </a14:imgProps>
                  </a:ext>
                  <a:ext uri="{28A0092B-C50C-407E-A947-70E740481C1C}">
                    <a14:useLocalDpi xmlns:a14="http://schemas.microsoft.com/office/drawing/2010/main" val="0"/>
                  </a:ext>
                </a:extLst>
              </a:blip>
              <a:srcRect l="24774" t="6284" r="24722" b="5283"/>
              <a:stretch/>
            </p:blipFill>
            <p:spPr bwMode="auto">
              <a:xfrm>
                <a:off x="2130245" y="3212960"/>
                <a:ext cx="513992" cy="90000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B92C5A22-C3E2-4CCC-ACB3-4877E419AC52}"/>
                  </a:ext>
                </a:extLst>
              </p:cNvPr>
              <p:cNvSpPr txBox="1"/>
              <p:nvPr/>
            </p:nvSpPr>
            <p:spPr>
              <a:xfrm>
                <a:off x="348115" y="4047721"/>
                <a:ext cx="654346" cy="323165"/>
              </a:xfrm>
              <a:prstGeom prst="rect">
                <a:avLst/>
              </a:prstGeom>
              <a:noFill/>
            </p:spPr>
            <p:txBody>
              <a:bodyPr wrap="square" rtlCol="0">
                <a:spAutoFit/>
              </a:bodyPr>
              <a:lstStyle/>
              <a:p>
                <a:r>
                  <a:rPr lang="es-EC" sz="1500" dirty="0"/>
                  <a:t>0,1%</a:t>
                </a:r>
                <a:endParaRPr lang="es-ES" sz="1500" dirty="0"/>
              </a:p>
            </p:txBody>
          </p:sp>
          <p:sp>
            <p:nvSpPr>
              <p:cNvPr id="59" name="CuadroTexto 58">
                <a:extLst>
                  <a:ext uri="{FF2B5EF4-FFF2-40B4-BE49-F238E27FC236}">
                    <a16:creationId xmlns:a16="http://schemas.microsoft.com/office/drawing/2014/main" id="{93A09D4B-0173-47D3-8AF0-FA05C881454A}"/>
                  </a:ext>
                </a:extLst>
              </p:cNvPr>
              <p:cNvSpPr txBox="1"/>
              <p:nvPr/>
            </p:nvSpPr>
            <p:spPr>
              <a:xfrm>
                <a:off x="951909" y="4073703"/>
                <a:ext cx="508907" cy="323165"/>
              </a:xfrm>
              <a:prstGeom prst="rect">
                <a:avLst/>
              </a:prstGeom>
              <a:noFill/>
            </p:spPr>
            <p:txBody>
              <a:bodyPr wrap="square" rtlCol="0">
                <a:spAutoFit/>
              </a:bodyPr>
              <a:lstStyle/>
              <a:p>
                <a:pPr algn="ctr"/>
                <a:r>
                  <a:rPr lang="es-EC" sz="1500" dirty="0"/>
                  <a:t>1%</a:t>
                </a:r>
                <a:endParaRPr lang="es-ES" sz="1500" dirty="0"/>
              </a:p>
            </p:txBody>
          </p:sp>
          <p:sp>
            <p:nvSpPr>
              <p:cNvPr id="60" name="CuadroTexto 59">
                <a:extLst>
                  <a:ext uri="{FF2B5EF4-FFF2-40B4-BE49-F238E27FC236}">
                    <a16:creationId xmlns:a16="http://schemas.microsoft.com/office/drawing/2014/main" id="{110DFB23-13C5-4D8C-80FA-4FE1D3FBA86C}"/>
                  </a:ext>
                </a:extLst>
              </p:cNvPr>
              <p:cNvSpPr txBox="1"/>
              <p:nvPr/>
            </p:nvSpPr>
            <p:spPr>
              <a:xfrm>
                <a:off x="1541077" y="4037107"/>
                <a:ext cx="508907" cy="323165"/>
              </a:xfrm>
              <a:prstGeom prst="rect">
                <a:avLst/>
              </a:prstGeom>
              <a:noFill/>
            </p:spPr>
            <p:txBody>
              <a:bodyPr wrap="square" rtlCol="0">
                <a:spAutoFit/>
              </a:bodyPr>
              <a:lstStyle/>
              <a:p>
                <a:pPr algn="ctr"/>
                <a:r>
                  <a:rPr lang="es-EC" sz="1500" dirty="0"/>
                  <a:t>5%</a:t>
                </a:r>
                <a:endParaRPr lang="es-ES" sz="1500" dirty="0"/>
              </a:p>
            </p:txBody>
          </p:sp>
          <p:sp>
            <p:nvSpPr>
              <p:cNvPr id="61" name="CuadroTexto 60">
                <a:extLst>
                  <a:ext uri="{FF2B5EF4-FFF2-40B4-BE49-F238E27FC236}">
                    <a16:creationId xmlns:a16="http://schemas.microsoft.com/office/drawing/2014/main" id="{22D8AC23-A40C-4790-9A3C-BBD50977EEE7}"/>
                  </a:ext>
                </a:extLst>
              </p:cNvPr>
              <p:cNvSpPr txBox="1"/>
              <p:nvPr/>
            </p:nvSpPr>
            <p:spPr>
              <a:xfrm>
                <a:off x="2120181" y="4071659"/>
                <a:ext cx="508907" cy="323165"/>
              </a:xfrm>
              <a:prstGeom prst="rect">
                <a:avLst/>
              </a:prstGeom>
              <a:noFill/>
            </p:spPr>
            <p:txBody>
              <a:bodyPr wrap="square" rtlCol="0">
                <a:spAutoFit/>
              </a:bodyPr>
              <a:lstStyle/>
              <a:p>
                <a:pPr algn="ctr"/>
                <a:r>
                  <a:rPr lang="es-EC" sz="1500" dirty="0"/>
                  <a:t>C+</a:t>
                </a:r>
                <a:endParaRPr lang="es-ES" sz="1500" dirty="0"/>
              </a:p>
            </p:txBody>
          </p:sp>
        </p:grpSp>
        <p:grpSp>
          <p:nvGrpSpPr>
            <p:cNvPr id="62" name="Grupo 61">
              <a:extLst>
                <a:ext uri="{FF2B5EF4-FFF2-40B4-BE49-F238E27FC236}">
                  <a16:creationId xmlns:a16="http://schemas.microsoft.com/office/drawing/2014/main" id="{B7D6708F-159D-4C18-A2B2-BA8E75055DEC}"/>
                </a:ext>
              </a:extLst>
            </p:cNvPr>
            <p:cNvGrpSpPr/>
            <p:nvPr/>
          </p:nvGrpSpPr>
          <p:grpSpPr>
            <a:xfrm>
              <a:off x="4752891" y="2567591"/>
              <a:ext cx="2296122" cy="1183908"/>
              <a:chOff x="348115" y="3212960"/>
              <a:chExt cx="2296122" cy="1183908"/>
            </a:xfrm>
          </p:grpSpPr>
          <p:pic>
            <p:nvPicPr>
              <p:cNvPr id="63" name="Picture 4" descr="Erlenmeyer en vidrio Ambar - Quimicos FG">
                <a:extLst>
                  <a:ext uri="{FF2B5EF4-FFF2-40B4-BE49-F238E27FC236}">
                    <a16:creationId xmlns:a16="http://schemas.microsoft.com/office/drawing/2014/main" id="{9EB10FA0-0853-49F6-94A6-1E65B35AEBC3}"/>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800" b="93900" l="29800" r="70200">
                            <a14:foregroundMark x1="31200" y1="64900" x2="28100" y2="72600"/>
                            <a14:foregroundMark x1="28100" y1="72600" x2="27800" y2="89000"/>
                            <a14:foregroundMark x1="27800" y1="89000" x2="43700" y2="93300"/>
                            <a14:foregroundMark x1="43700" y1="93300" x2="59800" y2="93500"/>
                            <a14:foregroundMark x1="59800" y1="93500" x2="68800" y2="92600"/>
                            <a14:foregroundMark x1="68800" y1="92600" x2="73400" y2="86000"/>
                            <a14:foregroundMark x1="73400" y1="86000" x2="73700" y2="77500"/>
                            <a14:foregroundMark x1="73700" y1="77500" x2="60600" y2="43900"/>
                            <a14:foregroundMark x1="57961" y1="12140" x2="57700" y2="9000"/>
                            <a14:foregroundMark x1="60600" y1="43900" x2="59128" y2="26181"/>
                            <a14:foregroundMark x1="57700" y1="9000" x2="41200" y2="8000"/>
                            <a14:foregroundMark x1="36934" y1="34134" x2="31800" y2="65600"/>
                            <a14:foregroundMark x1="37046" y1="33450" x2="36960" y2="33976"/>
                            <a14:foregroundMark x1="40617" y1="11574" x2="39510" y2="18352"/>
                            <a14:foregroundMark x1="41200" y1="8000" x2="40667" y2="11265"/>
                            <a14:foregroundMark x1="31800" y1="65600" x2="25100" y2="80500"/>
                            <a14:foregroundMark x1="25100" y1="80500" x2="27500" y2="88200"/>
                            <a14:foregroundMark x1="27500" y1="88200" x2="34900" y2="92100"/>
                            <a14:foregroundMark x1="34900" y1="92100" x2="44700" y2="93900"/>
                            <a14:foregroundMark x1="41200" y1="8000" x2="57300" y2="8800"/>
                            <a14:foregroundMark x1="57300" y1="8800" x2="57493" y2="12900"/>
                            <a14:foregroundMark x1="56075" y1="18735" x2="51700" y2="22600"/>
                            <a14:foregroundMark x1="51700" y1="22600" x2="43400" y2="21800"/>
                            <a14:foregroundMark x1="42916" y1="18654" x2="41400" y2="8800"/>
                            <a14:foregroundMark x1="43400" y1="21800" x2="42992" y2="19150"/>
                            <a14:backgroundMark x1="57500" y1="22500" x2="58300" y2="11100"/>
                            <a14:backgroundMark x1="57500" y1="12900" x2="57900" y2="21300"/>
                            <a14:backgroundMark x1="57900" y1="21300" x2="60000" y2="25800"/>
                            <a14:backgroundMark x1="36000" y1="33000" x2="41700" y2="18000"/>
                            <a14:backgroundMark x1="41700" y1="18000" x2="37400" y2="25200"/>
                            <a14:backgroundMark x1="37400" y1="25200" x2="36100" y2="33300"/>
                            <a14:backgroundMark x1="36100" y1="33300" x2="36000" y2="33400"/>
                            <a14:backgroundMark x1="39500" y1="12700" x2="39900" y2="12700"/>
                          </a14:backgroundRemoval>
                        </a14:imgEffect>
                      </a14:imgLayer>
                    </a14:imgProps>
                  </a:ext>
                  <a:ext uri="{28A0092B-C50C-407E-A947-70E740481C1C}">
                    <a14:useLocalDpi xmlns:a14="http://schemas.microsoft.com/office/drawing/2010/main" val="0"/>
                  </a:ext>
                </a:extLst>
              </a:blip>
              <a:srcRect l="24774" t="6284" r="24722" b="5283"/>
              <a:stretch/>
            </p:blipFill>
            <p:spPr bwMode="auto">
              <a:xfrm>
                <a:off x="418292" y="3212960"/>
                <a:ext cx="513992" cy="90000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Erlenmeyer en vidrio Ambar - Quimicos FG">
                <a:extLst>
                  <a:ext uri="{FF2B5EF4-FFF2-40B4-BE49-F238E27FC236}">
                    <a16:creationId xmlns:a16="http://schemas.microsoft.com/office/drawing/2014/main" id="{8EE118DF-2F69-4665-A878-A19977187B3D}"/>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800" b="93900" l="29800" r="70200">
                            <a14:foregroundMark x1="31200" y1="64900" x2="28100" y2="72600"/>
                            <a14:foregroundMark x1="28100" y1="72600" x2="27800" y2="89000"/>
                            <a14:foregroundMark x1="27800" y1="89000" x2="43700" y2="93300"/>
                            <a14:foregroundMark x1="43700" y1="93300" x2="59800" y2="93500"/>
                            <a14:foregroundMark x1="59800" y1="93500" x2="68800" y2="92600"/>
                            <a14:foregroundMark x1="68800" y1="92600" x2="73400" y2="86000"/>
                            <a14:foregroundMark x1="73400" y1="86000" x2="73700" y2="77500"/>
                            <a14:foregroundMark x1="73700" y1="77500" x2="60600" y2="43900"/>
                            <a14:foregroundMark x1="57961" y1="12140" x2="57700" y2="9000"/>
                            <a14:foregroundMark x1="60600" y1="43900" x2="59128" y2="26181"/>
                            <a14:foregroundMark x1="57700" y1="9000" x2="41200" y2="8000"/>
                            <a14:foregroundMark x1="36934" y1="34134" x2="31800" y2="65600"/>
                            <a14:foregroundMark x1="37046" y1="33450" x2="36960" y2="33976"/>
                            <a14:foregroundMark x1="40617" y1="11574" x2="39510" y2="18352"/>
                            <a14:foregroundMark x1="41200" y1="8000" x2="40667" y2="11265"/>
                            <a14:foregroundMark x1="31800" y1="65600" x2="25100" y2="80500"/>
                            <a14:foregroundMark x1="25100" y1="80500" x2="27500" y2="88200"/>
                            <a14:foregroundMark x1="27500" y1="88200" x2="34900" y2="92100"/>
                            <a14:foregroundMark x1="34900" y1="92100" x2="44700" y2="93900"/>
                            <a14:foregroundMark x1="41200" y1="8000" x2="57300" y2="8800"/>
                            <a14:foregroundMark x1="57300" y1="8800" x2="57493" y2="12900"/>
                            <a14:foregroundMark x1="56075" y1="18735" x2="51700" y2="22600"/>
                            <a14:foregroundMark x1="51700" y1="22600" x2="43400" y2="21800"/>
                            <a14:foregroundMark x1="42916" y1="18654" x2="41400" y2="8800"/>
                            <a14:foregroundMark x1="43400" y1="21800" x2="42992" y2="19150"/>
                            <a14:backgroundMark x1="57500" y1="22500" x2="58300" y2="11100"/>
                            <a14:backgroundMark x1="57500" y1="12900" x2="57900" y2="21300"/>
                            <a14:backgroundMark x1="57900" y1="21300" x2="60000" y2="25800"/>
                            <a14:backgroundMark x1="36000" y1="33000" x2="41700" y2="18000"/>
                            <a14:backgroundMark x1="41700" y1="18000" x2="37400" y2="25200"/>
                            <a14:backgroundMark x1="37400" y1="25200" x2="36100" y2="33300"/>
                            <a14:backgroundMark x1="36100" y1="33300" x2="36000" y2="33400"/>
                            <a14:backgroundMark x1="39500" y1="12700" x2="39900" y2="12700"/>
                          </a14:backgroundRemoval>
                        </a14:imgEffect>
                      </a14:imgLayer>
                    </a14:imgProps>
                  </a:ext>
                  <a:ext uri="{28A0092B-C50C-407E-A947-70E740481C1C}">
                    <a14:useLocalDpi xmlns:a14="http://schemas.microsoft.com/office/drawing/2010/main" val="0"/>
                  </a:ext>
                </a:extLst>
              </a:blip>
              <a:srcRect l="24774" t="6284" r="24722" b="5283"/>
              <a:stretch/>
            </p:blipFill>
            <p:spPr bwMode="auto">
              <a:xfrm>
                <a:off x="981161" y="3212960"/>
                <a:ext cx="513992" cy="900000"/>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Erlenmeyer en vidrio Ambar - Quimicos FG">
                <a:extLst>
                  <a:ext uri="{FF2B5EF4-FFF2-40B4-BE49-F238E27FC236}">
                    <a16:creationId xmlns:a16="http://schemas.microsoft.com/office/drawing/2014/main" id="{A334B16C-1381-43FF-9A49-0BC1840DAD2A}"/>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800" b="93900" l="29800" r="70200">
                            <a14:foregroundMark x1="31200" y1="64900" x2="28100" y2="72600"/>
                            <a14:foregroundMark x1="28100" y1="72600" x2="27800" y2="89000"/>
                            <a14:foregroundMark x1="27800" y1="89000" x2="43700" y2="93300"/>
                            <a14:foregroundMark x1="43700" y1="93300" x2="59800" y2="93500"/>
                            <a14:foregroundMark x1="59800" y1="93500" x2="68800" y2="92600"/>
                            <a14:foregroundMark x1="68800" y1="92600" x2="73400" y2="86000"/>
                            <a14:foregroundMark x1="73400" y1="86000" x2="73700" y2="77500"/>
                            <a14:foregroundMark x1="73700" y1="77500" x2="60600" y2="43900"/>
                            <a14:foregroundMark x1="57961" y1="12140" x2="57700" y2="9000"/>
                            <a14:foregroundMark x1="60600" y1="43900" x2="59128" y2="26181"/>
                            <a14:foregroundMark x1="57700" y1="9000" x2="41200" y2="8000"/>
                            <a14:foregroundMark x1="36934" y1="34134" x2="31800" y2="65600"/>
                            <a14:foregroundMark x1="37046" y1="33450" x2="36960" y2="33976"/>
                            <a14:foregroundMark x1="40617" y1="11574" x2="39510" y2="18352"/>
                            <a14:foregroundMark x1="41200" y1="8000" x2="40667" y2="11265"/>
                            <a14:foregroundMark x1="31800" y1="65600" x2="25100" y2="80500"/>
                            <a14:foregroundMark x1="25100" y1="80500" x2="27500" y2="88200"/>
                            <a14:foregroundMark x1="27500" y1="88200" x2="34900" y2="92100"/>
                            <a14:foregroundMark x1="34900" y1="92100" x2="44700" y2="93900"/>
                            <a14:foregroundMark x1="41200" y1="8000" x2="57300" y2="8800"/>
                            <a14:foregroundMark x1="57300" y1="8800" x2="57493" y2="12900"/>
                            <a14:foregroundMark x1="56075" y1="18735" x2="51700" y2="22600"/>
                            <a14:foregroundMark x1="51700" y1="22600" x2="43400" y2="21800"/>
                            <a14:foregroundMark x1="42916" y1="18654" x2="41400" y2="8800"/>
                            <a14:foregroundMark x1="43400" y1="21800" x2="42992" y2="19150"/>
                            <a14:backgroundMark x1="57500" y1="22500" x2="58300" y2="11100"/>
                            <a14:backgroundMark x1="57500" y1="12900" x2="57900" y2="21300"/>
                            <a14:backgroundMark x1="57900" y1="21300" x2="60000" y2="25800"/>
                            <a14:backgroundMark x1="36000" y1="33000" x2="41700" y2="18000"/>
                            <a14:backgroundMark x1="41700" y1="18000" x2="37400" y2="25200"/>
                            <a14:backgroundMark x1="37400" y1="25200" x2="36100" y2="33300"/>
                            <a14:backgroundMark x1="36100" y1="33300" x2="36000" y2="33400"/>
                            <a14:backgroundMark x1="39500" y1="12700" x2="39900" y2="12700"/>
                          </a14:backgroundRemoval>
                        </a14:imgEffect>
                      </a14:imgLayer>
                    </a14:imgProps>
                  </a:ext>
                  <a:ext uri="{28A0092B-C50C-407E-A947-70E740481C1C}">
                    <a14:useLocalDpi xmlns:a14="http://schemas.microsoft.com/office/drawing/2010/main" val="0"/>
                  </a:ext>
                </a:extLst>
              </a:blip>
              <a:srcRect l="24774" t="6284" r="24722" b="5283"/>
              <a:stretch/>
            </p:blipFill>
            <p:spPr bwMode="auto">
              <a:xfrm>
                <a:off x="1555703" y="3212960"/>
                <a:ext cx="513992" cy="900000"/>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Erlenmeyer en vidrio Ambar - Quimicos FG">
                <a:extLst>
                  <a:ext uri="{FF2B5EF4-FFF2-40B4-BE49-F238E27FC236}">
                    <a16:creationId xmlns:a16="http://schemas.microsoft.com/office/drawing/2014/main" id="{D12C7ED2-AF5D-4426-A919-F6E8227D5709}"/>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800" b="93900" l="29800" r="70200">
                            <a14:foregroundMark x1="31200" y1="64900" x2="28100" y2="72600"/>
                            <a14:foregroundMark x1="28100" y1="72600" x2="27800" y2="89000"/>
                            <a14:foregroundMark x1="27800" y1="89000" x2="43700" y2="93300"/>
                            <a14:foregroundMark x1="43700" y1="93300" x2="59800" y2="93500"/>
                            <a14:foregroundMark x1="59800" y1="93500" x2="68800" y2="92600"/>
                            <a14:foregroundMark x1="68800" y1="92600" x2="73400" y2="86000"/>
                            <a14:foregroundMark x1="73400" y1="86000" x2="73700" y2="77500"/>
                            <a14:foregroundMark x1="73700" y1="77500" x2="60600" y2="43900"/>
                            <a14:foregroundMark x1="57961" y1="12140" x2="57700" y2="9000"/>
                            <a14:foregroundMark x1="60600" y1="43900" x2="59128" y2="26181"/>
                            <a14:foregroundMark x1="57700" y1="9000" x2="41200" y2="8000"/>
                            <a14:foregroundMark x1="36934" y1="34134" x2="31800" y2="65600"/>
                            <a14:foregroundMark x1="37046" y1="33450" x2="36960" y2="33976"/>
                            <a14:foregroundMark x1="40617" y1="11574" x2="39510" y2="18352"/>
                            <a14:foregroundMark x1="41200" y1="8000" x2="40667" y2="11265"/>
                            <a14:foregroundMark x1="31800" y1="65600" x2="25100" y2="80500"/>
                            <a14:foregroundMark x1="25100" y1="80500" x2="27500" y2="88200"/>
                            <a14:foregroundMark x1="27500" y1="88200" x2="34900" y2="92100"/>
                            <a14:foregroundMark x1="34900" y1="92100" x2="44700" y2="93900"/>
                            <a14:foregroundMark x1="41200" y1="8000" x2="57300" y2="8800"/>
                            <a14:foregroundMark x1="57300" y1="8800" x2="57493" y2="12900"/>
                            <a14:foregroundMark x1="56075" y1="18735" x2="51700" y2="22600"/>
                            <a14:foregroundMark x1="51700" y1="22600" x2="43400" y2="21800"/>
                            <a14:foregroundMark x1="42916" y1="18654" x2="41400" y2="8800"/>
                            <a14:foregroundMark x1="43400" y1="21800" x2="42992" y2="19150"/>
                            <a14:backgroundMark x1="57500" y1="22500" x2="58300" y2="11100"/>
                            <a14:backgroundMark x1="57500" y1="12900" x2="57900" y2="21300"/>
                            <a14:backgroundMark x1="57900" y1="21300" x2="60000" y2="25800"/>
                            <a14:backgroundMark x1="36000" y1="33000" x2="41700" y2="18000"/>
                            <a14:backgroundMark x1="41700" y1="18000" x2="37400" y2="25200"/>
                            <a14:backgroundMark x1="37400" y1="25200" x2="36100" y2="33300"/>
                            <a14:backgroundMark x1="36100" y1="33300" x2="36000" y2="33400"/>
                            <a14:backgroundMark x1="39500" y1="12700" x2="39900" y2="12700"/>
                          </a14:backgroundRemoval>
                        </a14:imgEffect>
                      </a14:imgLayer>
                    </a14:imgProps>
                  </a:ext>
                  <a:ext uri="{28A0092B-C50C-407E-A947-70E740481C1C}">
                    <a14:useLocalDpi xmlns:a14="http://schemas.microsoft.com/office/drawing/2010/main" val="0"/>
                  </a:ext>
                </a:extLst>
              </a:blip>
              <a:srcRect l="24774" t="6284" r="24722" b="5283"/>
              <a:stretch/>
            </p:blipFill>
            <p:spPr bwMode="auto">
              <a:xfrm>
                <a:off x="2130245" y="3212960"/>
                <a:ext cx="513992" cy="900000"/>
              </a:xfrm>
              <a:prstGeom prst="rect">
                <a:avLst/>
              </a:prstGeom>
              <a:noFill/>
              <a:extLst>
                <a:ext uri="{909E8E84-426E-40DD-AFC4-6F175D3DCCD1}">
                  <a14:hiddenFill xmlns:a14="http://schemas.microsoft.com/office/drawing/2010/main">
                    <a:solidFill>
                      <a:srgbClr val="FFFFFF"/>
                    </a:solidFill>
                  </a14:hiddenFill>
                </a:ext>
              </a:extLst>
            </p:spPr>
          </p:pic>
          <p:sp>
            <p:nvSpPr>
              <p:cNvPr id="67" name="CuadroTexto 66">
                <a:extLst>
                  <a:ext uri="{FF2B5EF4-FFF2-40B4-BE49-F238E27FC236}">
                    <a16:creationId xmlns:a16="http://schemas.microsoft.com/office/drawing/2014/main" id="{486A05A0-699B-424E-A495-9A26E2E6D240}"/>
                  </a:ext>
                </a:extLst>
              </p:cNvPr>
              <p:cNvSpPr txBox="1"/>
              <p:nvPr/>
            </p:nvSpPr>
            <p:spPr>
              <a:xfrm>
                <a:off x="348115" y="4047721"/>
                <a:ext cx="654346" cy="323165"/>
              </a:xfrm>
              <a:prstGeom prst="rect">
                <a:avLst/>
              </a:prstGeom>
              <a:noFill/>
            </p:spPr>
            <p:txBody>
              <a:bodyPr wrap="square" rtlCol="0">
                <a:spAutoFit/>
              </a:bodyPr>
              <a:lstStyle/>
              <a:p>
                <a:r>
                  <a:rPr lang="es-EC" sz="1500" dirty="0"/>
                  <a:t>0,1%</a:t>
                </a:r>
                <a:endParaRPr lang="es-ES" sz="1500" dirty="0"/>
              </a:p>
            </p:txBody>
          </p:sp>
          <p:sp>
            <p:nvSpPr>
              <p:cNvPr id="68" name="CuadroTexto 67">
                <a:extLst>
                  <a:ext uri="{FF2B5EF4-FFF2-40B4-BE49-F238E27FC236}">
                    <a16:creationId xmlns:a16="http://schemas.microsoft.com/office/drawing/2014/main" id="{11199DEC-D70A-4AF0-B5CC-AEDA81D6FECA}"/>
                  </a:ext>
                </a:extLst>
              </p:cNvPr>
              <p:cNvSpPr txBox="1"/>
              <p:nvPr/>
            </p:nvSpPr>
            <p:spPr>
              <a:xfrm>
                <a:off x="951909" y="4073703"/>
                <a:ext cx="508907" cy="323165"/>
              </a:xfrm>
              <a:prstGeom prst="rect">
                <a:avLst/>
              </a:prstGeom>
              <a:noFill/>
            </p:spPr>
            <p:txBody>
              <a:bodyPr wrap="square" rtlCol="0">
                <a:spAutoFit/>
              </a:bodyPr>
              <a:lstStyle/>
              <a:p>
                <a:pPr algn="ctr"/>
                <a:r>
                  <a:rPr lang="es-EC" sz="1500" dirty="0"/>
                  <a:t>1%</a:t>
                </a:r>
                <a:endParaRPr lang="es-ES" sz="1500" dirty="0"/>
              </a:p>
            </p:txBody>
          </p:sp>
          <p:sp>
            <p:nvSpPr>
              <p:cNvPr id="69" name="CuadroTexto 68">
                <a:extLst>
                  <a:ext uri="{FF2B5EF4-FFF2-40B4-BE49-F238E27FC236}">
                    <a16:creationId xmlns:a16="http://schemas.microsoft.com/office/drawing/2014/main" id="{D1B6CA66-9298-40B7-A1AD-0EA102AD009C}"/>
                  </a:ext>
                </a:extLst>
              </p:cNvPr>
              <p:cNvSpPr txBox="1"/>
              <p:nvPr/>
            </p:nvSpPr>
            <p:spPr>
              <a:xfrm>
                <a:off x="1541077" y="4037107"/>
                <a:ext cx="508907" cy="323165"/>
              </a:xfrm>
              <a:prstGeom prst="rect">
                <a:avLst/>
              </a:prstGeom>
              <a:noFill/>
            </p:spPr>
            <p:txBody>
              <a:bodyPr wrap="square" rtlCol="0">
                <a:spAutoFit/>
              </a:bodyPr>
              <a:lstStyle/>
              <a:p>
                <a:pPr algn="ctr"/>
                <a:r>
                  <a:rPr lang="es-EC" sz="1500" dirty="0"/>
                  <a:t>5%</a:t>
                </a:r>
                <a:endParaRPr lang="es-ES" sz="1500" dirty="0"/>
              </a:p>
            </p:txBody>
          </p:sp>
          <p:sp>
            <p:nvSpPr>
              <p:cNvPr id="70" name="CuadroTexto 69">
                <a:extLst>
                  <a:ext uri="{FF2B5EF4-FFF2-40B4-BE49-F238E27FC236}">
                    <a16:creationId xmlns:a16="http://schemas.microsoft.com/office/drawing/2014/main" id="{20421CCE-FE73-4B75-AFD7-32D816B152D0}"/>
                  </a:ext>
                </a:extLst>
              </p:cNvPr>
              <p:cNvSpPr txBox="1"/>
              <p:nvPr/>
            </p:nvSpPr>
            <p:spPr>
              <a:xfrm>
                <a:off x="2120181" y="4071659"/>
                <a:ext cx="508907" cy="323165"/>
              </a:xfrm>
              <a:prstGeom prst="rect">
                <a:avLst/>
              </a:prstGeom>
              <a:noFill/>
            </p:spPr>
            <p:txBody>
              <a:bodyPr wrap="square" rtlCol="0">
                <a:spAutoFit/>
              </a:bodyPr>
              <a:lstStyle/>
              <a:p>
                <a:pPr algn="ctr"/>
                <a:r>
                  <a:rPr lang="es-EC" sz="1500" dirty="0"/>
                  <a:t>C+</a:t>
                </a:r>
                <a:endParaRPr lang="es-ES" sz="1500" dirty="0"/>
              </a:p>
            </p:txBody>
          </p:sp>
        </p:grpSp>
        <p:grpSp>
          <p:nvGrpSpPr>
            <p:cNvPr id="71" name="Grupo 70">
              <a:extLst>
                <a:ext uri="{FF2B5EF4-FFF2-40B4-BE49-F238E27FC236}">
                  <a16:creationId xmlns:a16="http://schemas.microsoft.com/office/drawing/2014/main" id="{1BC9D5A5-A381-4E78-A2B4-4949C9BC095F}"/>
                </a:ext>
              </a:extLst>
            </p:cNvPr>
            <p:cNvGrpSpPr/>
            <p:nvPr/>
          </p:nvGrpSpPr>
          <p:grpSpPr>
            <a:xfrm>
              <a:off x="7240462" y="2562403"/>
              <a:ext cx="2296122" cy="1183908"/>
              <a:chOff x="348115" y="3212960"/>
              <a:chExt cx="2296122" cy="1183908"/>
            </a:xfrm>
          </p:grpSpPr>
          <p:pic>
            <p:nvPicPr>
              <p:cNvPr id="72" name="Picture 4" descr="Erlenmeyer en vidrio Ambar - Quimicos FG">
                <a:extLst>
                  <a:ext uri="{FF2B5EF4-FFF2-40B4-BE49-F238E27FC236}">
                    <a16:creationId xmlns:a16="http://schemas.microsoft.com/office/drawing/2014/main" id="{EE508207-67B9-4645-93A0-D0E3CC0769F5}"/>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800" b="93900" l="29800" r="70200">
                            <a14:foregroundMark x1="31200" y1="64900" x2="28100" y2="72600"/>
                            <a14:foregroundMark x1="28100" y1="72600" x2="27800" y2="89000"/>
                            <a14:foregroundMark x1="27800" y1="89000" x2="43700" y2="93300"/>
                            <a14:foregroundMark x1="43700" y1="93300" x2="59800" y2="93500"/>
                            <a14:foregroundMark x1="59800" y1="93500" x2="68800" y2="92600"/>
                            <a14:foregroundMark x1="68800" y1="92600" x2="73400" y2="86000"/>
                            <a14:foregroundMark x1="73400" y1="86000" x2="73700" y2="77500"/>
                            <a14:foregroundMark x1="73700" y1="77500" x2="60600" y2="43900"/>
                            <a14:foregroundMark x1="57961" y1="12140" x2="57700" y2="9000"/>
                            <a14:foregroundMark x1="60600" y1="43900" x2="59128" y2="26181"/>
                            <a14:foregroundMark x1="57700" y1="9000" x2="41200" y2="8000"/>
                            <a14:foregroundMark x1="36934" y1="34134" x2="31800" y2="65600"/>
                            <a14:foregroundMark x1="37046" y1="33450" x2="36960" y2="33976"/>
                            <a14:foregroundMark x1="40617" y1="11574" x2="39510" y2="18352"/>
                            <a14:foregroundMark x1="41200" y1="8000" x2="40667" y2="11265"/>
                            <a14:foregroundMark x1="31800" y1="65600" x2="25100" y2="80500"/>
                            <a14:foregroundMark x1="25100" y1="80500" x2="27500" y2="88200"/>
                            <a14:foregroundMark x1="27500" y1="88200" x2="34900" y2="92100"/>
                            <a14:foregroundMark x1="34900" y1="92100" x2="44700" y2="93900"/>
                            <a14:foregroundMark x1="41200" y1="8000" x2="57300" y2="8800"/>
                            <a14:foregroundMark x1="57300" y1="8800" x2="57493" y2="12900"/>
                            <a14:foregroundMark x1="56075" y1="18735" x2="51700" y2="22600"/>
                            <a14:foregroundMark x1="51700" y1="22600" x2="43400" y2="21800"/>
                            <a14:foregroundMark x1="42916" y1="18654" x2="41400" y2="8800"/>
                            <a14:foregroundMark x1="43400" y1="21800" x2="42992" y2="19150"/>
                            <a14:backgroundMark x1="57500" y1="22500" x2="58300" y2="11100"/>
                            <a14:backgroundMark x1="57500" y1="12900" x2="57900" y2="21300"/>
                            <a14:backgroundMark x1="57900" y1="21300" x2="60000" y2="25800"/>
                            <a14:backgroundMark x1="36000" y1="33000" x2="41700" y2="18000"/>
                            <a14:backgroundMark x1="41700" y1="18000" x2="37400" y2="25200"/>
                            <a14:backgroundMark x1="37400" y1="25200" x2="36100" y2="33300"/>
                            <a14:backgroundMark x1="36100" y1="33300" x2="36000" y2="33400"/>
                            <a14:backgroundMark x1="39500" y1="12700" x2="39900" y2="12700"/>
                          </a14:backgroundRemoval>
                        </a14:imgEffect>
                      </a14:imgLayer>
                    </a14:imgProps>
                  </a:ext>
                  <a:ext uri="{28A0092B-C50C-407E-A947-70E740481C1C}">
                    <a14:useLocalDpi xmlns:a14="http://schemas.microsoft.com/office/drawing/2010/main" val="0"/>
                  </a:ext>
                </a:extLst>
              </a:blip>
              <a:srcRect l="24774" t="6284" r="24722" b="5283"/>
              <a:stretch/>
            </p:blipFill>
            <p:spPr bwMode="auto">
              <a:xfrm>
                <a:off x="418292" y="3212960"/>
                <a:ext cx="513992" cy="90000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Erlenmeyer en vidrio Ambar - Quimicos FG">
                <a:extLst>
                  <a:ext uri="{FF2B5EF4-FFF2-40B4-BE49-F238E27FC236}">
                    <a16:creationId xmlns:a16="http://schemas.microsoft.com/office/drawing/2014/main" id="{F4843F80-66BA-47D3-ACE9-9421AE76934F}"/>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800" b="93900" l="29800" r="70200">
                            <a14:foregroundMark x1="31200" y1="64900" x2="28100" y2="72600"/>
                            <a14:foregroundMark x1="28100" y1="72600" x2="27800" y2="89000"/>
                            <a14:foregroundMark x1="27800" y1="89000" x2="43700" y2="93300"/>
                            <a14:foregroundMark x1="43700" y1="93300" x2="59800" y2="93500"/>
                            <a14:foregroundMark x1="59800" y1="93500" x2="68800" y2="92600"/>
                            <a14:foregroundMark x1="68800" y1="92600" x2="73400" y2="86000"/>
                            <a14:foregroundMark x1="73400" y1="86000" x2="73700" y2="77500"/>
                            <a14:foregroundMark x1="73700" y1="77500" x2="60600" y2="43900"/>
                            <a14:foregroundMark x1="57961" y1="12140" x2="57700" y2="9000"/>
                            <a14:foregroundMark x1="60600" y1="43900" x2="59128" y2="26181"/>
                            <a14:foregroundMark x1="57700" y1="9000" x2="41200" y2="8000"/>
                            <a14:foregroundMark x1="36934" y1="34134" x2="31800" y2="65600"/>
                            <a14:foregroundMark x1="37046" y1="33450" x2="36960" y2="33976"/>
                            <a14:foregroundMark x1="40617" y1="11574" x2="39510" y2="18352"/>
                            <a14:foregroundMark x1="41200" y1="8000" x2="40667" y2="11265"/>
                            <a14:foregroundMark x1="31800" y1="65600" x2="25100" y2="80500"/>
                            <a14:foregroundMark x1="25100" y1="80500" x2="27500" y2="88200"/>
                            <a14:foregroundMark x1="27500" y1="88200" x2="34900" y2="92100"/>
                            <a14:foregroundMark x1="34900" y1="92100" x2="44700" y2="93900"/>
                            <a14:foregroundMark x1="41200" y1="8000" x2="57300" y2="8800"/>
                            <a14:foregroundMark x1="57300" y1="8800" x2="57493" y2="12900"/>
                            <a14:foregroundMark x1="56075" y1="18735" x2="51700" y2="22600"/>
                            <a14:foregroundMark x1="51700" y1="22600" x2="43400" y2="21800"/>
                            <a14:foregroundMark x1="42916" y1="18654" x2="41400" y2="8800"/>
                            <a14:foregroundMark x1="43400" y1="21800" x2="42992" y2="19150"/>
                            <a14:backgroundMark x1="57500" y1="22500" x2="58300" y2="11100"/>
                            <a14:backgroundMark x1="57500" y1="12900" x2="57900" y2="21300"/>
                            <a14:backgroundMark x1="57900" y1="21300" x2="60000" y2="25800"/>
                            <a14:backgroundMark x1="36000" y1="33000" x2="41700" y2="18000"/>
                            <a14:backgroundMark x1="41700" y1="18000" x2="37400" y2="25200"/>
                            <a14:backgroundMark x1="37400" y1="25200" x2="36100" y2="33300"/>
                            <a14:backgroundMark x1="36100" y1="33300" x2="36000" y2="33400"/>
                            <a14:backgroundMark x1="39500" y1="12700" x2="39900" y2="12700"/>
                          </a14:backgroundRemoval>
                        </a14:imgEffect>
                      </a14:imgLayer>
                    </a14:imgProps>
                  </a:ext>
                  <a:ext uri="{28A0092B-C50C-407E-A947-70E740481C1C}">
                    <a14:useLocalDpi xmlns:a14="http://schemas.microsoft.com/office/drawing/2010/main" val="0"/>
                  </a:ext>
                </a:extLst>
              </a:blip>
              <a:srcRect l="24774" t="6284" r="24722" b="5283"/>
              <a:stretch/>
            </p:blipFill>
            <p:spPr bwMode="auto">
              <a:xfrm>
                <a:off x="981161" y="3212960"/>
                <a:ext cx="513992" cy="90000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Erlenmeyer en vidrio Ambar - Quimicos FG">
                <a:extLst>
                  <a:ext uri="{FF2B5EF4-FFF2-40B4-BE49-F238E27FC236}">
                    <a16:creationId xmlns:a16="http://schemas.microsoft.com/office/drawing/2014/main" id="{C58A414D-9425-4D71-BDC5-171D722AB7BD}"/>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800" b="93900" l="29800" r="70200">
                            <a14:foregroundMark x1="31200" y1="64900" x2="28100" y2="72600"/>
                            <a14:foregroundMark x1="28100" y1="72600" x2="27800" y2="89000"/>
                            <a14:foregroundMark x1="27800" y1="89000" x2="43700" y2="93300"/>
                            <a14:foregroundMark x1="43700" y1="93300" x2="59800" y2="93500"/>
                            <a14:foregroundMark x1="59800" y1="93500" x2="68800" y2="92600"/>
                            <a14:foregroundMark x1="68800" y1="92600" x2="73400" y2="86000"/>
                            <a14:foregroundMark x1="73400" y1="86000" x2="73700" y2="77500"/>
                            <a14:foregroundMark x1="73700" y1="77500" x2="60600" y2="43900"/>
                            <a14:foregroundMark x1="57961" y1="12140" x2="57700" y2="9000"/>
                            <a14:foregroundMark x1="60600" y1="43900" x2="59128" y2="26181"/>
                            <a14:foregroundMark x1="57700" y1="9000" x2="41200" y2="8000"/>
                            <a14:foregroundMark x1="36934" y1="34134" x2="31800" y2="65600"/>
                            <a14:foregroundMark x1="37046" y1="33450" x2="36960" y2="33976"/>
                            <a14:foregroundMark x1="40617" y1="11574" x2="39510" y2="18352"/>
                            <a14:foregroundMark x1="41200" y1="8000" x2="40667" y2="11265"/>
                            <a14:foregroundMark x1="31800" y1="65600" x2="25100" y2="80500"/>
                            <a14:foregroundMark x1="25100" y1="80500" x2="27500" y2="88200"/>
                            <a14:foregroundMark x1="27500" y1="88200" x2="34900" y2="92100"/>
                            <a14:foregroundMark x1="34900" y1="92100" x2="44700" y2="93900"/>
                            <a14:foregroundMark x1="41200" y1="8000" x2="57300" y2="8800"/>
                            <a14:foregroundMark x1="57300" y1="8800" x2="57493" y2="12900"/>
                            <a14:foregroundMark x1="56075" y1="18735" x2="51700" y2="22600"/>
                            <a14:foregroundMark x1="51700" y1="22600" x2="43400" y2="21800"/>
                            <a14:foregroundMark x1="42916" y1="18654" x2="41400" y2="8800"/>
                            <a14:foregroundMark x1="43400" y1="21800" x2="42992" y2="19150"/>
                            <a14:backgroundMark x1="57500" y1="22500" x2="58300" y2="11100"/>
                            <a14:backgroundMark x1="57500" y1="12900" x2="57900" y2="21300"/>
                            <a14:backgroundMark x1="57900" y1="21300" x2="60000" y2="25800"/>
                            <a14:backgroundMark x1="36000" y1="33000" x2="41700" y2="18000"/>
                            <a14:backgroundMark x1="41700" y1="18000" x2="37400" y2="25200"/>
                            <a14:backgroundMark x1="37400" y1="25200" x2="36100" y2="33300"/>
                            <a14:backgroundMark x1="36100" y1="33300" x2="36000" y2="33400"/>
                            <a14:backgroundMark x1="39500" y1="12700" x2="39900" y2="12700"/>
                          </a14:backgroundRemoval>
                        </a14:imgEffect>
                      </a14:imgLayer>
                    </a14:imgProps>
                  </a:ext>
                  <a:ext uri="{28A0092B-C50C-407E-A947-70E740481C1C}">
                    <a14:useLocalDpi xmlns:a14="http://schemas.microsoft.com/office/drawing/2010/main" val="0"/>
                  </a:ext>
                </a:extLst>
              </a:blip>
              <a:srcRect l="24774" t="6284" r="24722" b="5283"/>
              <a:stretch/>
            </p:blipFill>
            <p:spPr bwMode="auto">
              <a:xfrm>
                <a:off x="1555703" y="3212960"/>
                <a:ext cx="513992" cy="900000"/>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Erlenmeyer en vidrio Ambar - Quimicos FG">
                <a:extLst>
                  <a:ext uri="{FF2B5EF4-FFF2-40B4-BE49-F238E27FC236}">
                    <a16:creationId xmlns:a16="http://schemas.microsoft.com/office/drawing/2014/main" id="{105BC48C-9925-4B72-9FC0-9D4261F3B1B9}"/>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800" b="93900" l="29800" r="70200">
                            <a14:foregroundMark x1="31200" y1="64900" x2="28100" y2="72600"/>
                            <a14:foregroundMark x1="28100" y1="72600" x2="27800" y2="89000"/>
                            <a14:foregroundMark x1="27800" y1="89000" x2="43700" y2="93300"/>
                            <a14:foregroundMark x1="43700" y1="93300" x2="59800" y2="93500"/>
                            <a14:foregroundMark x1="59800" y1="93500" x2="68800" y2="92600"/>
                            <a14:foregroundMark x1="68800" y1="92600" x2="73400" y2="86000"/>
                            <a14:foregroundMark x1="73400" y1="86000" x2="73700" y2="77500"/>
                            <a14:foregroundMark x1="73700" y1="77500" x2="60600" y2="43900"/>
                            <a14:foregroundMark x1="57961" y1="12140" x2="57700" y2="9000"/>
                            <a14:foregroundMark x1="60600" y1="43900" x2="59128" y2="26181"/>
                            <a14:foregroundMark x1="57700" y1="9000" x2="41200" y2="8000"/>
                            <a14:foregroundMark x1="36934" y1="34134" x2="31800" y2="65600"/>
                            <a14:foregroundMark x1="37046" y1="33450" x2="36960" y2="33976"/>
                            <a14:foregroundMark x1="40617" y1="11574" x2="39510" y2="18352"/>
                            <a14:foregroundMark x1="41200" y1="8000" x2="40667" y2="11265"/>
                            <a14:foregroundMark x1="31800" y1="65600" x2="25100" y2="80500"/>
                            <a14:foregroundMark x1="25100" y1="80500" x2="27500" y2="88200"/>
                            <a14:foregroundMark x1="27500" y1="88200" x2="34900" y2="92100"/>
                            <a14:foregroundMark x1="34900" y1="92100" x2="44700" y2="93900"/>
                            <a14:foregroundMark x1="41200" y1="8000" x2="57300" y2="8800"/>
                            <a14:foregroundMark x1="57300" y1="8800" x2="57493" y2="12900"/>
                            <a14:foregroundMark x1="56075" y1="18735" x2="51700" y2="22600"/>
                            <a14:foregroundMark x1="51700" y1="22600" x2="43400" y2="21800"/>
                            <a14:foregroundMark x1="42916" y1="18654" x2="41400" y2="8800"/>
                            <a14:foregroundMark x1="43400" y1="21800" x2="42992" y2="19150"/>
                            <a14:backgroundMark x1="57500" y1="22500" x2="58300" y2="11100"/>
                            <a14:backgroundMark x1="57500" y1="12900" x2="57900" y2="21300"/>
                            <a14:backgroundMark x1="57900" y1="21300" x2="60000" y2="25800"/>
                            <a14:backgroundMark x1="36000" y1="33000" x2="41700" y2="18000"/>
                            <a14:backgroundMark x1="41700" y1="18000" x2="37400" y2="25200"/>
                            <a14:backgroundMark x1="37400" y1="25200" x2="36100" y2="33300"/>
                            <a14:backgroundMark x1="36100" y1="33300" x2="36000" y2="33400"/>
                            <a14:backgroundMark x1="39500" y1="12700" x2="39900" y2="12700"/>
                          </a14:backgroundRemoval>
                        </a14:imgEffect>
                      </a14:imgLayer>
                    </a14:imgProps>
                  </a:ext>
                  <a:ext uri="{28A0092B-C50C-407E-A947-70E740481C1C}">
                    <a14:useLocalDpi xmlns:a14="http://schemas.microsoft.com/office/drawing/2010/main" val="0"/>
                  </a:ext>
                </a:extLst>
              </a:blip>
              <a:srcRect l="24774" t="6284" r="24722" b="5283"/>
              <a:stretch/>
            </p:blipFill>
            <p:spPr bwMode="auto">
              <a:xfrm>
                <a:off x="2130245" y="3212960"/>
                <a:ext cx="513992" cy="900000"/>
              </a:xfrm>
              <a:prstGeom prst="rect">
                <a:avLst/>
              </a:prstGeom>
              <a:noFill/>
              <a:extLst>
                <a:ext uri="{909E8E84-426E-40DD-AFC4-6F175D3DCCD1}">
                  <a14:hiddenFill xmlns:a14="http://schemas.microsoft.com/office/drawing/2010/main">
                    <a:solidFill>
                      <a:srgbClr val="FFFFFF"/>
                    </a:solidFill>
                  </a14:hiddenFill>
                </a:ext>
              </a:extLst>
            </p:spPr>
          </p:pic>
          <p:sp>
            <p:nvSpPr>
              <p:cNvPr id="76" name="CuadroTexto 75">
                <a:extLst>
                  <a:ext uri="{FF2B5EF4-FFF2-40B4-BE49-F238E27FC236}">
                    <a16:creationId xmlns:a16="http://schemas.microsoft.com/office/drawing/2014/main" id="{CD6F60B1-2750-4386-BFBD-519B3B79C0C0}"/>
                  </a:ext>
                </a:extLst>
              </p:cNvPr>
              <p:cNvSpPr txBox="1"/>
              <p:nvPr/>
            </p:nvSpPr>
            <p:spPr>
              <a:xfrm>
                <a:off x="348115" y="4047721"/>
                <a:ext cx="654346" cy="323165"/>
              </a:xfrm>
              <a:prstGeom prst="rect">
                <a:avLst/>
              </a:prstGeom>
              <a:noFill/>
            </p:spPr>
            <p:txBody>
              <a:bodyPr wrap="square" rtlCol="0">
                <a:spAutoFit/>
              </a:bodyPr>
              <a:lstStyle/>
              <a:p>
                <a:r>
                  <a:rPr lang="es-EC" sz="1500" dirty="0"/>
                  <a:t>0,1%</a:t>
                </a:r>
                <a:endParaRPr lang="es-ES" sz="1500" dirty="0"/>
              </a:p>
            </p:txBody>
          </p:sp>
          <p:sp>
            <p:nvSpPr>
              <p:cNvPr id="77" name="CuadroTexto 76">
                <a:extLst>
                  <a:ext uri="{FF2B5EF4-FFF2-40B4-BE49-F238E27FC236}">
                    <a16:creationId xmlns:a16="http://schemas.microsoft.com/office/drawing/2014/main" id="{54A44706-8BC5-47AC-B129-42D8BFC09E8C}"/>
                  </a:ext>
                </a:extLst>
              </p:cNvPr>
              <p:cNvSpPr txBox="1"/>
              <p:nvPr/>
            </p:nvSpPr>
            <p:spPr>
              <a:xfrm>
                <a:off x="951909" y="4073703"/>
                <a:ext cx="508907" cy="323165"/>
              </a:xfrm>
              <a:prstGeom prst="rect">
                <a:avLst/>
              </a:prstGeom>
              <a:noFill/>
            </p:spPr>
            <p:txBody>
              <a:bodyPr wrap="square" rtlCol="0">
                <a:spAutoFit/>
              </a:bodyPr>
              <a:lstStyle/>
              <a:p>
                <a:pPr algn="ctr"/>
                <a:r>
                  <a:rPr lang="es-EC" sz="1500" dirty="0"/>
                  <a:t>1%</a:t>
                </a:r>
                <a:endParaRPr lang="es-ES" sz="1500" dirty="0"/>
              </a:p>
            </p:txBody>
          </p:sp>
          <p:sp>
            <p:nvSpPr>
              <p:cNvPr id="78" name="CuadroTexto 77">
                <a:extLst>
                  <a:ext uri="{FF2B5EF4-FFF2-40B4-BE49-F238E27FC236}">
                    <a16:creationId xmlns:a16="http://schemas.microsoft.com/office/drawing/2014/main" id="{28CCE160-29E8-44EC-965D-D94A124ACE77}"/>
                  </a:ext>
                </a:extLst>
              </p:cNvPr>
              <p:cNvSpPr txBox="1"/>
              <p:nvPr/>
            </p:nvSpPr>
            <p:spPr>
              <a:xfrm>
                <a:off x="1541077" y="4037107"/>
                <a:ext cx="508907" cy="323165"/>
              </a:xfrm>
              <a:prstGeom prst="rect">
                <a:avLst/>
              </a:prstGeom>
              <a:noFill/>
            </p:spPr>
            <p:txBody>
              <a:bodyPr wrap="square" rtlCol="0">
                <a:spAutoFit/>
              </a:bodyPr>
              <a:lstStyle/>
              <a:p>
                <a:pPr algn="ctr"/>
                <a:r>
                  <a:rPr lang="es-EC" sz="1500" dirty="0"/>
                  <a:t>5%</a:t>
                </a:r>
                <a:endParaRPr lang="es-ES" sz="1500" dirty="0"/>
              </a:p>
            </p:txBody>
          </p:sp>
          <p:sp>
            <p:nvSpPr>
              <p:cNvPr id="79" name="CuadroTexto 78">
                <a:extLst>
                  <a:ext uri="{FF2B5EF4-FFF2-40B4-BE49-F238E27FC236}">
                    <a16:creationId xmlns:a16="http://schemas.microsoft.com/office/drawing/2014/main" id="{A4DAB95D-32C3-42B0-BB46-F19D6E5FE458}"/>
                  </a:ext>
                </a:extLst>
              </p:cNvPr>
              <p:cNvSpPr txBox="1"/>
              <p:nvPr/>
            </p:nvSpPr>
            <p:spPr>
              <a:xfrm>
                <a:off x="2120181" y="4071659"/>
                <a:ext cx="508907" cy="323165"/>
              </a:xfrm>
              <a:prstGeom prst="rect">
                <a:avLst/>
              </a:prstGeom>
              <a:noFill/>
            </p:spPr>
            <p:txBody>
              <a:bodyPr wrap="square" rtlCol="0">
                <a:spAutoFit/>
              </a:bodyPr>
              <a:lstStyle/>
              <a:p>
                <a:pPr algn="ctr"/>
                <a:r>
                  <a:rPr lang="es-EC" sz="1500" dirty="0"/>
                  <a:t>C+</a:t>
                </a:r>
                <a:endParaRPr lang="es-ES" sz="1500" dirty="0"/>
              </a:p>
            </p:txBody>
          </p:sp>
        </p:grpSp>
        <p:grpSp>
          <p:nvGrpSpPr>
            <p:cNvPr id="80" name="Grupo 79">
              <a:extLst>
                <a:ext uri="{FF2B5EF4-FFF2-40B4-BE49-F238E27FC236}">
                  <a16:creationId xmlns:a16="http://schemas.microsoft.com/office/drawing/2014/main" id="{3EFBD1D9-3225-498F-8474-C58561A5C7DD}"/>
                </a:ext>
              </a:extLst>
            </p:cNvPr>
            <p:cNvGrpSpPr/>
            <p:nvPr/>
          </p:nvGrpSpPr>
          <p:grpSpPr>
            <a:xfrm>
              <a:off x="9779299" y="2529751"/>
              <a:ext cx="2296122" cy="1183908"/>
              <a:chOff x="348115" y="3212960"/>
              <a:chExt cx="2296122" cy="1183908"/>
            </a:xfrm>
          </p:grpSpPr>
          <p:pic>
            <p:nvPicPr>
              <p:cNvPr id="81" name="Picture 4" descr="Erlenmeyer en vidrio Ambar - Quimicos FG">
                <a:extLst>
                  <a:ext uri="{FF2B5EF4-FFF2-40B4-BE49-F238E27FC236}">
                    <a16:creationId xmlns:a16="http://schemas.microsoft.com/office/drawing/2014/main" id="{407FBDFD-FCF6-46D7-A851-3DD17C0BAFCE}"/>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800" b="93900" l="29800" r="70200">
                            <a14:foregroundMark x1="31200" y1="64900" x2="28100" y2="72600"/>
                            <a14:foregroundMark x1="28100" y1="72600" x2="27800" y2="89000"/>
                            <a14:foregroundMark x1="27800" y1="89000" x2="43700" y2="93300"/>
                            <a14:foregroundMark x1="43700" y1="93300" x2="59800" y2="93500"/>
                            <a14:foregroundMark x1="59800" y1="93500" x2="68800" y2="92600"/>
                            <a14:foregroundMark x1="68800" y1="92600" x2="73400" y2="86000"/>
                            <a14:foregroundMark x1="73400" y1="86000" x2="73700" y2="77500"/>
                            <a14:foregroundMark x1="73700" y1="77500" x2="60600" y2="43900"/>
                            <a14:foregroundMark x1="57961" y1="12140" x2="57700" y2="9000"/>
                            <a14:foregroundMark x1="60600" y1="43900" x2="59128" y2="26181"/>
                            <a14:foregroundMark x1="57700" y1="9000" x2="41200" y2="8000"/>
                            <a14:foregroundMark x1="36934" y1="34134" x2="31800" y2="65600"/>
                            <a14:foregroundMark x1="37046" y1="33450" x2="36960" y2="33976"/>
                            <a14:foregroundMark x1="40617" y1="11574" x2="39510" y2="18352"/>
                            <a14:foregroundMark x1="41200" y1="8000" x2="40667" y2="11265"/>
                            <a14:foregroundMark x1="31800" y1="65600" x2="25100" y2="80500"/>
                            <a14:foregroundMark x1="25100" y1="80500" x2="27500" y2="88200"/>
                            <a14:foregroundMark x1="27500" y1="88200" x2="34900" y2="92100"/>
                            <a14:foregroundMark x1="34900" y1="92100" x2="44700" y2="93900"/>
                            <a14:foregroundMark x1="41200" y1="8000" x2="57300" y2="8800"/>
                            <a14:foregroundMark x1="57300" y1="8800" x2="57493" y2="12900"/>
                            <a14:foregroundMark x1="56075" y1="18735" x2="51700" y2="22600"/>
                            <a14:foregroundMark x1="51700" y1="22600" x2="43400" y2="21800"/>
                            <a14:foregroundMark x1="42916" y1="18654" x2="41400" y2="8800"/>
                            <a14:foregroundMark x1="43400" y1="21800" x2="42992" y2="19150"/>
                            <a14:backgroundMark x1="57500" y1="22500" x2="58300" y2="11100"/>
                            <a14:backgroundMark x1="57500" y1="12900" x2="57900" y2="21300"/>
                            <a14:backgroundMark x1="57900" y1="21300" x2="60000" y2="25800"/>
                            <a14:backgroundMark x1="36000" y1="33000" x2="41700" y2="18000"/>
                            <a14:backgroundMark x1="41700" y1="18000" x2="37400" y2="25200"/>
                            <a14:backgroundMark x1="37400" y1="25200" x2="36100" y2="33300"/>
                            <a14:backgroundMark x1="36100" y1="33300" x2="36000" y2="33400"/>
                            <a14:backgroundMark x1="39500" y1="12700" x2="39900" y2="12700"/>
                          </a14:backgroundRemoval>
                        </a14:imgEffect>
                      </a14:imgLayer>
                    </a14:imgProps>
                  </a:ext>
                  <a:ext uri="{28A0092B-C50C-407E-A947-70E740481C1C}">
                    <a14:useLocalDpi xmlns:a14="http://schemas.microsoft.com/office/drawing/2010/main" val="0"/>
                  </a:ext>
                </a:extLst>
              </a:blip>
              <a:srcRect l="24774" t="6284" r="24722" b="5283"/>
              <a:stretch/>
            </p:blipFill>
            <p:spPr bwMode="auto">
              <a:xfrm>
                <a:off x="418292" y="3212960"/>
                <a:ext cx="513992" cy="90000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descr="Erlenmeyer en vidrio Ambar - Quimicos FG">
                <a:extLst>
                  <a:ext uri="{FF2B5EF4-FFF2-40B4-BE49-F238E27FC236}">
                    <a16:creationId xmlns:a16="http://schemas.microsoft.com/office/drawing/2014/main" id="{828CF329-6DFB-49E8-92CF-ABCEEB148091}"/>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800" b="93900" l="29800" r="70200">
                            <a14:foregroundMark x1="31200" y1="64900" x2="28100" y2="72600"/>
                            <a14:foregroundMark x1="28100" y1="72600" x2="27800" y2="89000"/>
                            <a14:foregroundMark x1="27800" y1="89000" x2="43700" y2="93300"/>
                            <a14:foregroundMark x1="43700" y1="93300" x2="59800" y2="93500"/>
                            <a14:foregroundMark x1="59800" y1="93500" x2="68800" y2="92600"/>
                            <a14:foregroundMark x1="68800" y1="92600" x2="73400" y2="86000"/>
                            <a14:foregroundMark x1="73400" y1="86000" x2="73700" y2="77500"/>
                            <a14:foregroundMark x1="73700" y1="77500" x2="60600" y2="43900"/>
                            <a14:foregroundMark x1="57961" y1="12140" x2="57700" y2="9000"/>
                            <a14:foregroundMark x1="60600" y1="43900" x2="59128" y2="26181"/>
                            <a14:foregroundMark x1="57700" y1="9000" x2="41200" y2="8000"/>
                            <a14:foregroundMark x1="36934" y1="34134" x2="31800" y2="65600"/>
                            <a14:foregroundMark x1="37046" y1="33450" x2="36960" y2="33976"/>
                            <a14:foregroundMark x1="40617" y1="11574" x2="39510" y2="18352"/>
                            <a14:foregroundMark x1="41200" y1="8000" x2="40667" y2="11265"/>
                            <a14:foregroundMark x1="31800" y1="65600" x2="25100" y2="80500"/>
                            <a14:foregroundMark x1="25100" y1="80500" x2="27500" y2="88200"/>
                            <a14:foregroundMark x1="27500" y1="88200" x2="34900" y2="92100"/>
                            <a14:foregroundMark x1="34900" y1="92100" x2="44700" y2="93900"/>
                            <a14:foregroundMark x1="41200" y1="8000" x2="57300" y2="8800"/>
                            <a14:foregroundMark x1="57300" y1="8800" x2="57493" y2="12900"/>
                            <a14:foregroundMark x1="56075" y1="18735" x2="51700" y2="22600"/>
                            <a14:foregroundMark x1="51700" y1="22600" x2="43400" y2="21800"/>
                            <a14:foregroundMark x1="42916" y1="18654" x2="41400" y2="8800"/>
                            <a14:foregroundMark x1="43400" y1="21800" x2="42992" y2="19150"/>
                            <a14:backgroundMark x1="57500" y1="22500" x2="58300" y2="11100"/>
                            <a14:backgroundMark x1="57500" y1="12900" x2="57900" y2="21300"/>
                            <a14:backgroundMark x1="57900" y1="21300" x2="60000" y2="25800"/>
                            <a14:backgroundMark x1="36000" y1="33000" x2="41700" y2="18000"/>
                            <a14:backgroundMark x1="41700" y1="18000" x2="37400" y2="25200"/>
                            <a14:backgroundMark x1="37400" y1="25200" x2="36100" y2="33300"/>
                            <a14:backgroundMark x1="36100" y1="33300" x2="36000" y2="33400"/>
                            <a14:backgroundMark x1="39500" y1="12700" x2="39900" y2="12700"/>
                          </a14:backgroundRemoval>
                        </a14:imgEffect>
                      </a14:imgLayer>
                    </a14:imgProps>
                  </a:ext>
                  <a:ext uri="{28A0092B-C50C-407E-A947-70E740481C1C}">
                    <a14:useLocalDpi xmlns:a14="http://schemas.microsoft.com/office/drawing/2010/main" val="0"/>
                  </a:ext>
                </a:extLst>
              </a:blip>
              <a:srcRect l="24774" t="6284" r="24722" b="5283"/>
              <a:stretch/>
            </p:blipFill>
            <p:spPr bwMode="auto">
              <a:xfrm>
                <a:off x="981161" y="3212960"/>
                <a:ext cx="513992" cy="90000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Erlenmeyer en vidrio Ambar - Quimicos FG">
                <a:extLst>
                  <a:ext uri="{FF2B5EF4-FFF2-40B4-BE49-F238E27FC236}">
                    <a16:creationId xmlns:a16="http://schemas.microsoft.com/office/drawing/2014/main" id="{3C3D6009-CF1C-4D9B-92ED-9B55CF39905C}"/>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800" b="93900" l="29800" r="70200">
                            <a14:foregroundMark x1="31200" y1="64900" x2="28100" y2="72600"/>
                            <a14:foregroundMark x1="28100" y1="72600" x2="27800" y2="89000"/>
                            <a14:foregroundMark x1="27800" y1="89000" x2="43700" y2="93300"/>
                            <a14:foregroundMark x1="43700" y1="93300" x2="59800" y2="93500"/>
                            <a14:foregroundMark x1="59800" y1="93500" x2="68800" y2="92600"/>
                            <a14:foregroundMark x1="68800" y1="92600" x2="73400" y2="86000"/>
                            <a14:foregroundMark x1="73400" y1="86000" x2="73700" y2="77500"/>
                            <a14:foregroundMark x1="73700" y1="77500" x2="60600" y2="43900"/>
                            <a14:foregroundMark x1="57961" y1="12140" x2="57700" y2="9000"/>
                            <a14:foregroundMark x1="60600" y1="43900" x2="59128" y2="26181"/>
                            <a14:foregroundMark x1="57700" y1="9000" x2="41200" y2="8000"/>
                            <a14:foregroundMark x1="36934" y1="34134" x2="31800" y2="65600"/>
                            <a14:foregroundMark x1="37046" y1="33450" x2="36960" y2="33976"/>
                            <a14:foregroundMark x1="40617" y1="11574" x2="39510" y2="18352"/>
                            <a14:foregroundMark x1="41200" y1="8000" x2="40667" y2="11265"/>
                            <a14:foregroundMark x1="31800" y1="65600" x2="25100" y2="80500"/>
                            <a14:foregroundMark x1="25100" y1="80500" x2="27500" y2="88200"/>
                            <a14:foregroundMark x1="27500" y1="88200" x2="34900" y2="92100"/>
                            <a14:foregroundMark x1="34900" y1="92100" x2="44700" y2="93900"/>
                            <a14:foregroundMark x1="41200" y1="8000" x2="57300" y2="8800"/>
                            <a14:foregroundMark x1="57300" y1="8800" x2="57493" y2="12900"/>
                            <a14:foregroundMark x1="56075" y1="18735" x2="51700" y2="22600"/>
                            <a14:foregroundMark x1="51700" y1="22600" x2="43400" y2="21800"/>
                            <a14:foregroundMark x1="42916" y1="18654" x2="41400" y2="8800"/>
                            <a14:foregroundMark x1="43400" y1="21800" x2="42992" y2="19150"/>
                            <a14:backgroundMark x1="57500" y1="22500" x2="58300" y2="11100"/>
                            <a14:backgroundMark x1="57500" y1="12900" x2="57900" y2="21300"/>
                            <a14:backgroundMark x1="57900" y1="21300" x2="60000" y2="25800"/>
                            <a14:backgroundMark x1="36000" y1="33000" x2="41700" y2="18000"/>
                            <a14:backgroundMark x1="41700" y1="18000" x2="37400" y2="25200"/>
                            <a14:backgroundMark x1="37400" y1="25200" x2="36100" y2="33300"/>
                            <a14:backgroundMark x1="36100" y1="33300" x2="36000" y2="33400"/>
                            <a14:backgroundMark x1="39500" y1="12700" x2="39900" y2="12700"/>
                          </a14:backgroundRemoval>
                        </a14:imgEffect>
                      </a14:imgLayer>
                    </a14:imgProps>
                  </a:ext>
                  <a:ext uri="{28A0092B-C50C-407E-A947-70E740481C1C}">
                    <a14:useLocalDpi xmlns:a14="http://schemas.microsoft.com/office/drawing/2010/main" val="0"/>
                  </a:ext>
                </a:extLst>
              </a:blip>
              <a:srcRect l="24774" t="6284" r="24722" b="5283"/>
              <a:stretch/>
            </p:blipFill>
            <p:spPr bwMode="auto">
              <a:xfrm>
                <a:off x="1555703" y="3212960"/>
                <a:ext cx="513992" cy="90000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Erlenmeyer en vidrio Ambar - Quimicos FG">
                <a:extLst>
                  <a:ext uri="{FF2B5EF4-FFF2-40B4-BE49-F238E27FC236}">
                    <a16:creationId xmlns:a16="http://schemas.microsoft.com/office/drawing/2014/main" id="{3611BFFD-4D5F-45AA-8C4E-CCAA87ECF4C5}"/>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8800" b="93900" l="29800" r="70200">
                            <a14:foregroundMark x1="31200" y1="64900" x2="28100" y2="72600"/>
                            <a14:foregroundMark x1="28100" y1="72600" x2="27800" y2="89000"/>
                            <a14:foregroundMark x1="27800" y1="89000" x2="43700" y2="93300"/>
                            <a14:foregroundMark x1="43700" y1="93300" x2="59800" y2="93500"/>
                            <a14:foregroundMark x1="59800" y1="93500" x2="68800" y2="92600"/>
                            <a14:foregroundMark x1="68800" y1="92600" x2="73400" y2="86000"/>
                            <a14:foregroundMark x1="73400" y1="86000" x2="73700" y2="77500"/>
                            <a14:foregroundMark x1="73700" y1="77500" x2="60600" y2="43900"/>
                            <a14:foregroundMark x1="57961" y1="12140" x2="57700" y2="9000"/>
                            <a14:foregroundMark x1="60600" y1="43900" x2="59128" y2="26181"/>
                            <a14:foregroundMark x1="57700" y1="9000" x2="41200" y2="8000"/>
                            <a14:foregroundMark x1="36934" y1="34134" x2="31800" y2="65600"/>
                            <a14:foregroundMark x1="37046" y1="33450" x2="36960" y2="33976"/>
                            <a14:foregroundMark x1="40617" y1="11574" x2="39510" y2="18352"/>
                            <a14:foregroundMark x1="41200" y1="8000" x2="40667" y2="11265"/>
                            <a14:foregroundMark x1="31800" y1="65600" x2="25100" y2="80500"/>
                            <a14:foregroundMark x1="25100" y1="80500" x2="27500" y2="88200"/>
                            <a14:foregroundMark x1="27500" y1="88200" x2="34900" y2="92100"/>
                            <a14:foregroundMark x1="34900" y1="92100" x2="44700" y2="93900"/>
                            <a14:foregroundMark x1="41200" y1="8000" x2="57300" y2="8800"/>
                            <a14:foregroundMark x1="57300" y1="8800" x2="57493" y2="12900"/>
                            <a14:foregroundMark x1="56075" y1="18735" x2="51700" y2="22600"/>
                            <a14:foregroundMark x1="51700" y1="22600" x2="43400" y2="21800"/>
                            <a14:foregroundMark x1="42916" y1="18654" x2="41400" y2="8800"/>
                            <a14:foregroundMark x1="43400" y1="21800" x2="42992" y2="19150"/>
                            <a14:backgroundMark x1="57500" y1="22500" x2="58300" y2="11100"/>
                            <a14:backgroundMark x1="57500" y1="12900" x2="57900" y2="21300"/>
                            <a14:backgroundMark x1="57900" y1="21300" x2="60000" y2="25800"/>
                            <a14:backgroundMark x1="36000" y1="33000" x2="41700" y2="18000"/>
                            <a14:backgroundMark x1="41700" y1="18000" x2="37400" y2="25200"/>
                            <a14:backgroundMark x1="37400" y1="25200" x2="36100" y2="33300"/>
                            <a14:backgroundMark x1="36100" y1="33300" x2="36000" y2="33400"/>
                            <a14:backgroundMark x1="39500" y1="12700" x2="39900" y2="12700"/>
                          </a14:backgroundRemoval>
                        </a14:imgEffect>
                      </a14:imgLayer>
                    </a14:imgProps>
                  </a:ext>
                  <a:ext uri="{28A0092B-C50C-407E-A947-70E740481C1C}">
                    <a14:useLocalDpi xmlns:a14="http://schemas.microsoft.com/office/drawing/2010/main" val="0"/>
                  </a:ext>
                </a:extLst>
              </a:blip>
              <a:srcRect l="24774" t="6284" r="24722" b="5283"/>
              <a:stretch/>
            </p:blipFill>
            <p:spPr bwMode="auto">
              <a:xfrm>
                <a:off x="2130245" y="3212960"/>
                <a:ext cx="513992" cy="900000"/>
              </a:xfrm>
              <a:prstGeom prst="rect">
                <a:avLst/>
              </a:prstGeom>
              <a:noFill/>
              <a:extLst>
                <a:ext uri="{909E8E84-426E-40DD-AFC4-6F175D3DCCD1}">
                  <a14:hiddenFill xmlns:a14="http://schemas.microsoft.com/office/drawing/2010/main">
                    <a:solidFill>
                      <a:srgbClr val="FFFFFF"/>
                    </a:solidFill>
                  </a14:hiddenFill>
                </a:ext>
              </a:extLst>
            </p:spPr>
          </p:pic>
          <p:sp>
            <p:nvSpPr>
              <p:cNvPr id="85" name="CuadroTexto 84">
                <a:extLst>
                  <a:ext uri="{FF2B5EF4-FFF2-40B4-BE49-F238E27FC236}">
                    <a16:creationId xmlns:a16="http://schemas.microsoft.com/office/drawing/2014/main" id="{70609324-ADE5-4130-B138-11DBA3BF686E}"/>
                  </a:ext>
                </a:extLst>
              </p:cNvPr>
              <p:cNvSpPr txBox="1"/>
              <p:nvPr/>
            </p:nvSpPr>
            <p:spPr>
              <a:xfrm>
                <a:off x="348115" y="4047721"/>
                <a:ext cx="654346" cy="323165"/>
              </a:xfrm>
              <a:prstGeom prst="rect">
                <a:avLst/>
              </a:prstGeom>
              <a:noFill/>
            </p:spPr>
            <p:txBody>
              <a:bodyPr wrap="square" rtlCol="0">
                <a:spAutoFit/>
              </a:bodyPr>
              <a:lstStyle/>
              <a:p>
                <a:r>
                  <a:rPr lang="es-EC" sz="1500" dirty="0"/>
                  <a:t>0,1%</a:t>
                </a:r>
                <a:endParaRPr lang="es-ES" sz="1500" dirty="0"/>
              </a:p>
            </p:txBody>
          </p:sp>
          <p:sp>
            <p:nvSpPr>
              <p:cNvPr id="86" name="CuadroTexto 85">
                <a:extLst>
                  <a:ext uri="{FF2B5EF4-FFF2-40B4-BE49-F238E27FC236}">
                    <a16:creationId xmlns:a16="http://schemas.microsoft.com/office/drawing/2014/main" id="{AD7F807A-EDD6-4240-9111-84224FC8E57B}"/>
                  </a:ext>
                </a:extLst>
              </p:cNvPr>
              <p:cNvSpPr txBox="1"/>
              <p:nvPr/>
            </p:nvSpPr>
            <p:spPr>
              <a:xfrm>
                <a:off x="951909" y="4073703"/>
                <a:ext cx="508907" cy="323165"/>
              </a:xfrm>
              <a:prstGeom prst="rect">
                <a:avLst/>
              </a:prstGeom>
              <a:noFill/>
            </p:spPr>
            <p:txBody>
              <a:bodyPr wrap="square" rtlCol="0">
                <a:spAutoFit/>
              </a:bodyPr>
              <a:lstStyle/>
              <a:p>
                <a:pPr algn="ctr"/>
                <a:r>
                  <a:rPr lang="es-EC" sz="1500" dirty="0"/>
                  <a:t>1%</a:t>
                </a:r>
                <a:endParaRPr lang="es-ES" sz="1500" dirty="0"/>
              </a:p>
            </p:txBody>
          </p:sp>
          <p:sp>
            <p:nvSpPr>
              <p:cNvPr id="87" name="CuadroTexto 86">
                <a:extLst>
                  <a:ext uri="{FF2B5EF4-FFF2-40B4-BE49-F238E27FC236}">
                    <a16:creationId xmlns:a16="http://schemas.microsoft.com/office/drawing/2014/main" id="{1410065C-DE03-4E1E-B830-534BCBD93206}"/>
                  </a:ext>
                </a:extLst>
              </p:cNvPr>
              <p:cNvSpPr txBox="1"/>
              <p:nvPr/>
            </p:nvSpPr>
            <p:spPr>
              <a:xfrm>
                <a:off x="1541077" y="4037107"/>
                <a:ext cx="508907" cy="323165"/>
              </a:xfrm>
              <a:prstGeom prst="rect">
                <a:avLst/>
              </a:prstGeom>
              <a:noFill/>
            </p:spPr>
            <p:txBody>
              <a:bodyPr wrap="square" rtlCol="0">
                <a:spAutoFit/>
              </a:bodyPr>
              <a:lstStyle/>
              <a:p>
                <a:pPr algn="ctr"/>
                <a:r>
                  <a:rPr lang="es-EC" sz="1500" dirty="0"/>
                  <a:t>5%</a:t>
                </a:r>
                <a:endParaRPr lang="es-ES" sz="1500" dirty="0"/>
              </a:p>
            </p:txBody>
          </p:sp>
          <p:sp>
            <p:nvSpPr>
              <p:cNvPr id="88" name="CuadroTexto 87">
                <a:extLst>
                  <a:ext uri="{FF2B5EF4-FFF2-40B4-BE49-F238E27FC236}">
                    <a16:creationId xmlns:a16="http://schemas.microsoft.com/office/drawing/2014/main" id="{5FFBAEB1-DF89-4219-B42E-FB84C723F040}"/>
                  </a:ext>
                </a:extLst>
              </p:cNvPr>
              <p:cNvSpPr txBox="1"/>
              <p:nvPr/>
            </p:nvSpPr>
            <p:spPr>
              <a:xfrm>
                <a:off x="2120181" y="4071659"/>
                <a:ext cx="508907" cy="323165"/>
              </a:xfrm>
              <a:prstGeom prst="rect">
                <a:avLst/>
              </a:prstGeom>
              <a:noFill/>
            </p:spPr>
            <p:txBody>
              <a:bodyPr wrap="square" rtlCol="0">
                <a:spAutoFit/>
              </a:bodyPr>
              <a:lstStyle/>
              <a:p>
                <a:pPr algn="ctr"/>
                <a:r>
                  <a:rPr lang="es-EC" sz="1500" dirty="0"/>
                  <a:t>C+</a:t>
                </a:r>
                <a:endParaRPr lang="es-ES" sz="1500" dirty="0"/>
              </a:p>
            </p:txBody>
          </p:sp>
        </p:grpSp>
        <p:sp>
          <p:nvSpPr>
            <p:cNvPr id="7" name="Cerrar llave 6">
              <a:extLst>
                <a:ext uri="{FF2B5EF4-FFF2-40B4-BE49-F238E27FC236}">
                  <a16:creationId xmlns:a16="http://schemas.microsoft.com/office/drawing/2014/main" id="{4301CBA6-BE79-4EBD-9318-EF7F02845FDF}"/>
                </a:ext>
              </a:extLst>
            </p:cNvPr>
            <p:cNvSpPr/>
            <p:nvPr/>
          </p:nvSpPr>
          <p:spPr>
            <a:xfrm rot="16200000">
              <a:off x="3192832" y="1195542"/>
              <a:ext cx="562511" cy="2397090"/>
            </a:xfrm>
            <a:prstGeom prst="rightBrace">
              <a:avLst/>
            </a:prstGeom>
            <a:ln w="28575"/>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S"/>
            </a:p>
          </p:txBody>
        </p:sp>
        <p:sp>
          <p:nvSpPr>
            <p:cNvPr id="89" name="Cerrar llave 88">
              <a:extLst>
                <a:ext uri="{FF2B5EF4-FFF2-40B4-BE49-F238E27FC236}">
                  <a16:creationId xmlns:a16="http://schemas.microsoft.com/office/drawing/2014/main" id="{A6E445B0-1FC1-42E4-8087-50FE544386B5}"/>
                </a:ext>
              </a:extLst>
            </p:cNvPr>
            <p:cNvSpPr/>
            <p:nvPr/>
          </p:nvSpPr>
          <p:spPr>
            <a:xfrm rot="16200000">
              <a:off x="5648853" y="1202288"/>
              <a:ext cx="562511" cy="2397090"/>
            </a:xfrm>
            <a:prstGeom prst="rightBrace">
              <a:avLst/>
            </a:prstGeom>
            <a:ln w="28575"/>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S"/>
            </a:p>
          </p:txBody>
        </p:sp>
        <p:sp>
          <p:nvSpPr>
            <p:cNvPr id="90" name="Cerrar llave 89">
              <a:extLst>
                <a:ext uri="{FF2B5EF4-FFF2-40B4-BE49-F238E27FC236}">
                  <a16:creationId xmlns:a16="http://schemas.microsoft.com/office/drawing/2014/main" id="{1F50102C-F837-480B-9F9E-36A2761E5F9F}"/>
                </a:ext>
              </a:extLst>
            </p:cNvPr>
            <p:cNvSpPr/>
            <p:nvPr/>
          </p:nvSpPr>
          <p:spPr>
            <a:xfrm rot="16200000">
              <a:off x="8130982" y="1190820"/>
              <a:ext cx="562511" cy="2397090"/>
            </a:xfrm>
            <a:prstGeom prst="rightBrace">
              <a:avLst/>
            </a:prstGeom>
            <a:ln w="28575"/>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S"/>
            </a:p>
          </p:txBody>
        </p:sp>
        <p:sp>
          <p:nvSpPr>
            <p:cNvPr id="91" name="Cerrar llave 90">
              <a:extLst>
                <a:ext uri="{FF2B5EF4-FFF2-40B4-BE49-F238E27FC236}">
                  <a16:creationId xmlns:a16="http://schemas.microsoft.com/office/drawing/2014/main" id="{9DE72E5E-90D3-42D1-B0C0-9F6BC8955D98}"/>
                </a:ext>
              </a:extLst>
            </p:cNvPr>
            <p:cNvSpPr/>
            <p:nvPr/>
          </p:nvSpPr>
          <p:spPr>
            <a:xfrm rot="16200000">
              <a:off x="10613689" y="1195542"/>
              <a:ext cx="562511" cy="2397090"/>
            </a:xfrm>
            <a:prstGeom prst="rightBrace">
              <a:avLst/>
            </a:prstGeom>
            <a:ln w="28575"/>
          </p:spPr>
          <p:style>
            <a:lnRef idx="2">
              <a:schemeClr val="accent6"/>
            </a:lnRef>
            <a:fillRef idx="0">
              <a:schemeClr val="accent6"/>
            </a:fillRef>
            <a:effectRef idx="1">
              <a:schemeClr val="accent6"/>
            </a:effectRef>
            <a:fontRef idx="minor">
              <a:schemeClr val="tx1"/>
            </a:fontRef>
          </p:style>
          <p:txBody>
            <a:bodyPr rtlCol="0" anchor="ctr"/>
            <a:lstStyle/>
            <a:p>
              <a:pPr algn="ctr"/>
              <a:endParaRPr lang="es-ES"/>
            </a:p>
          </p:txBody>
        </p:sp>
      </p:grpSp>
      <p:grpSp>
        <p:nvGrpSpPr>
          <p:cNvPr id="8" name="Grupo 7">
            <a:extLst>
              <a:ext uri="{FF2B5EF4-FFF2-40B4-BE49-F238E27FC236}">
                <a16:creationId xmlns:a16="http://schemas.microsoft.com/office/drawing/2014/main" id="{89DEC7F7-BC66-42BA-A58C-F242C1624436}"/>
              </a:ext>
            </a:extLst>
          </p:cNvPr>
          <p:cNvGrpSpPr/>
          <p:nvPr/>
        </p:nvGrpSpPr>
        <p:grpSpPr>
          <a:xfrm>
            <a:off x="839416" y="1628946"/>
            <a:ext cx="1269717" cy="1028423"/>
            <a:chOff x="771205" y="1628946"/>
            <a:chExt cx="1269717" cy="1028423"/>
          </a:xfrm>
        </p:grpSpPr>
        <p:sp>
          <p:nvSpPr>
            <p:cNvPr id="55" name="CuadroTexto 54">
              <a:extLst>
                <a:ext uri="{FF2B5EF4-FFF2-40B4-BE49-F238E27FC236}">
                  <a16:creationId xmlns:a16="http://schemas.microsoft.com/office/drawing/2014/main" id="{5BD226D0-4628-4A92-8C20-C13D2CC64227}"/>
                </a:ext>
              </a:extLst>
            </p:cNvPr>
            <p:cNvSpPr txBox="1"/>
            <p:nvPr/>
          </p:nvSpPr>
          <p:spPr>
            <a:xfrm>
              <a:off x="846364" y="1628946"/>
              <a:ext cx="1194558" cy="1028423"/>
            </a:xfrm>
            <a:prstGeom prst="rect">
              <a:avLst/>
            </a:prstGeom>
            <a:noFill/>
          </p:spPr>
          <p:txBody>
            <a:bodyPr wrap="none" rtlCol="0">
              <a:spAutoFit/>
            </a:bodyPr>
            <a:lstStyle/>
            <a:p>
              <a:pPr marL="88900" indent="-88900">
                <a:lnSpc>
                  <a:spcPct val="150000"/>
                </a:lnSpc>
                <a:buFont typeface="Arial" panose="020B0604020202020204" pitchFamily="34" charset="0"/>
                <a:buChar char="•"/>
              </a:pPr>
              <a:r>
                <a:rPr lang="es-ES" sz="1400" dirty="0"/>
                <a:t>15 días</a:t>
              </a:r>
            </a:p>
            <a:p>
              <a:pPr marL="88900" indent="-88900">
                <a:lnSpc>
                  <a:spcPct val="150000"/>
                </a:lnSpc>
                <a:buFont typeface="Arial" panose="020B0604020202020204" pitchFamily="34" charset="0"/>
                <a:buChar char="•"/>
              </a:pPr>
              <a:r>
                <a:rPr lang="es-ES" sz="1400" dirty="0"/>
                <a:t>T° ambiente</a:t>
              </a:r>
            </a:p>
            <a:p>
              <a:pPr marL="88900" indent="-88900">
                <a:lnSpc>
                  <a:spcPct val="150000"/>
                </a:lnSpc>
                <a:buFont typeface="Arial" panose="020B0604020202020204" pitchFamily="34" charset="0"/>
                <a:buChar char="•"/>
              </a:pPr>
              <a:r>
                <a:rPr lang="es-ES" sz="1400" dirty="0"/>
                <a:t>120 rpm</a:t>
              </a:r>
            </a:p>
          </p:txBody>
        </p:sp>
        <p:grpSp>
          <p:nvGrpSpPr>
            <p:cNvPr id="4" name="Grupo 3">
              <a:extLst>
                <a:ext uri="{FF2B5EF4-FFF2-40B4-BE49-F238E27FC236}">
                  <a16:creationId xmlns:a16="http://schemas.microsoft.com/office/drawing/2014/main" id="{6215E50D-3E79-481F-98FB-4D6908D9E519}"/>
                </a:ext>
              </a:extLst>
            </p:cNvPr>
            <p:cNvGrpSpPr/>
            <p:nvPr/>
          </p:nvGrpSpPr>
          <p:grpSpPr>
            <a:xfrm>
              <a:off x="771205" y="1731084"/>
              <a:ext cx="246108" cy="891575"/>
              <a:chOff x="771205" y="1731084"/>
              <a:chExt cx="246108" cy="891575"/>
            </a:xfrm>
          </p:grpSpPr>
          <p:pic>
            <p:nvPicPr>
              <p:cNvPr id="92" name="Imagen 91">
                <a:extLst>
                  <a:ext uri="{FF2B5EF4-FFF2-40B4-BE49-F238E27FC236}">
                    <a16:creationId xmlns:a16="http://schemas.microsoft.com/office/drawing/2014/main" id="{57142C4E-7257-4577-AD3F-2D02914E1A63}"/>
                  </a:ext>
                </a:extLst>
              </p:cNvPr>
              <p:cNvPicPr>
                <a:picLocks noChangeAspect="1"/>
              </p:cNvPicPr>
              <p:nvPr/>
            </p:nvPicPr>
            <p:blipFill>
              <a:blip r:embed="rId6"/>
              <a:stretch>
                <a:fillRect/>
              </a:stretch>
            </p:blipFill>
            <p:spPr>
              <a:xfrm>
                <a:off x="832367" y="2007956"/>
                <a:ext cx="157415" cy="331782"/>
              </a:xfrm>
              <a:prstGeom prst="rect">
                <a:avLst/>
              </a:prstGeom>
            </p:spPr>
          </p:pic>
          <p:pic>
            <p:nvPicPr>
              <p:cNvPr id="95" name="Imagen 94">
                <a:extLst>
                  <a:ext uri="{FF2B5EF4-FFF2-40B4-BE49-F238E27FC236}">
                    <a16:creationId xmlns:a16="http://schemas.microsoft.com/office/drawing/2014/main" id="{A09757D7-A7EF-412B-9FD6-568A630C5313}"/>
                  </a:ext>
                </a:extLst>
              </p:cNvPr>
              <p:cNvPicPr>
                <a:picLocks noChangeAspect="1"/>
              </p:cNvPicPr>
              <p:nvPr/>
            </p:nvPicPr>
            <p:blipFill>
              <a:blip r:embed="rId7"/>
              <a:stretch>
                <a:fillRect/>
              </a:stretch>
            </p:blipFill>
            <p:spPr>
              <a:xfrm>
                <a:off x="780433" y="1731084"/>
                <a:ext cx="236880" cy="291024"/>
              </a:xfrm>
              <a:prstGeom prst="rect">
                <a:avLst/>
              </a:prstGeom>
            </p:spPr>
          </p:pic>
          <p:pic>
            <p:nvPicPr>
              <p:cNvPr id="104" name="Imagen 103">
                <a:extLst>
                  <a:ext uri="{FF2B5EF4-FFF2-40B4-BE49-F238E27FC236}">
                    <a16:creationId xmlns:a16="http://schemas.microsoft.com/office/drawing/2014/main" id="{B47B4A75-8BB4-4C96-A024-B254B6688861}"/>
                  </a:ext>
                </a:extLst>
              </p:cNvPr>
              <p:cNvPicPr>
                <a:picLocks noChangeAspect="1"/>
              </p:cNvPicPr>
              <p:nvPr/>
            </p:nvPicPr>
            <p:blipFill>
              <a:blip r:embed="rId8"/>
              <a:stretch>
                <a:fillRect/>
              </a:stretch>
            </p:blipFill>
            <p:spPr>
              <a:xfrm>
                <a:off x="771205" y="2385056"/>
                <a:ext cx="222042" cy="237603"/>
              </a:xfrm>
              <a:prstGeom prst="rect">
                <a:avLst/>
              </a:prstGeom>
            </p:spPr>
          </p:pic>
        </p:grpSp>
      </p:grpSp>
      <p:grpSp>
        <p:nvGrpSpPr>
          <p:cNvPr id="11" name="Grupo 10">
            <a:extLst>
              <a:ext uri="{FF2B5EF4-FFF2-40B4-BE49-F238E27FC236}">
                <a16:creationId xmlns:a16="http://schemas.microsoft.com/office/drawing/2014/main" id="{DF149B0E-148B-4D06-8D57-35D82828B8C4}"/>
              </a:ext>
            </a:extLst>
          </p:cNvPr>
          <p:cNvGrpSpPr/>
          <p:nvPr/>
        </p:nvGrpSpPr>
        <p:grpSpPr>
          <a:xfrm>
            <a:off x="191343" y="980728"/>
            <a:ext cx="1591467" cy="4248166"/>
            <a:chOff x="191343" y="980728"/>
            <a:chExt cx="1591467" cy="4248166"/>
          </a:xfrm>
        </p:grpSpPr>
        <p:grpSp>
          <p:nvGrpSpPr>
            <p:cNvPr id="10" name="Grupo 9">
              <a:extLst>
                <a:ext uri="{FF2B5EF4-FFF2-40B4-BE49-F238E27FC236}">
                  <a16:creationId xmlns:a16="http://schemas.microsoft.com/office/drawing/2014/main" id="{D5B8EA45-F729-46F7-813D-EFAA41FA05FF}"/>
                </a:ext>
              </a:extLst>
            </p:cNvPr>
            <p:cNvGrpSpPr/>
            <p:nvPr/>
          </p:nvGrpSpPr>
          <p:grpSpPr>
            <a:xfrm>
              <a:off x="191343" y="980728"/>
              <a:ext cx="1591467" cy="4248166"/>
              <a:chOff x="406961" y="1006635"/>
              <a:chExt cx="1591467" cy="4248166"/>
            </a:xfrm>
          </p:grpSpPr>
          <p:sp>
            <p:nvSpPr>
              <p:cNvPr id="54" name="Rectángulo: esquinas redondeadas 53">
                <a:extLst>
                  <a:ext uri="{FF2B5EF4-FFF2-40B4-BE49-F238E27FC236}">
                    <a16:creationId xmlns:a16="http://schemas.microsoft.com/office/drawing/2014/main" id="{D5B46535-A466-43DF-BA40-75815AC405D3}"/>
                  </a:ext>
                </a:extLst>
              </p:cNvPr>
              <p:cNvSpPr/>
              <p:nvPr/>
            </p:nvSpPr>
            <p:spPr>
              <a:xfrm>
                <a:off x="406963" y="1006635"/>
                <a:ext cx="1591465" cy="6482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dirty="0">
                    <a:effectLst>
                      <a:outerShdw blurRad="38100" dist="38100" dir="2700000" algn="tl">
                        <a:srgbClr val="000000">
                          <a:alpha val="43137"/>
                        </a:srgbClr>
                      </a:outerShdw>
                    </a:effectLst>
                  </a:rPr>
                  <a:t>Preparación de pre – inóculos</a:t>
                </a:r>
                <a:endParaRPr lang="es-ES" sz="1600" dirty="0">
                  <a:effectLst>
                    <a:outerShdw blurRad="38100" dist="38100" dir="2700000" algn="tl">
                      <a:srgbClr val="000000">
                        <a:alpha val="43137"/>
                      </a:srgbClr>
                    </a:outerShdw>
                  </a:effectLst>
                </a:endParaRPr>
              </a:p>
            </p:txBody>
          </p:sp>
          <p:sp>
            <p:nvSpPr>
              <p:cNvPr id="93" name="Rectángulo: esquinas redondeadas 92">
                <a:extLst>
                  <a:ext uri="{FF2B5EF4-FFF2-40B4-BE49-F238E27FC236}">
                    <a16:creationId xmlns:a16="http://schemas.microsoft.com/office/drawing/2014/main" id="{A5784DA3-5BE5-48A0-BDB7-09C762EBF5D5}"/>
                  </a:ext>
                </a:extLst>
              </p:cNvPr>
              <p:cNvSpPr/>
              <p:nvPr/>
            </p:nvSpPr>
            <p:spPr>
              <a:xfrm>
                <a:off x="406962" y="2734827"/>
                <a:ext cx="1591465" cy="720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dirty="0">
                    <a:effectLst>
                      <a:outerShdw blurRad="38100" dist="38100" dir="2700000" algn="tl">
                        <a:srgbClr val="000000">
                          <a:alpha val="43137"/>
                        </a:srgbClr>
                      </a:outerShdw>
                    </a:effectLst>
                  </a:rPr>
                  <a:t>Inoculación a diferentes proporciones</a:t>
                </a:r>
                <a:endParaRPr lang="es-ES" sz="1600" dirty="0">
                  <a:effectLst>
                    <a:outerShdw blurRad="38100" dist="38100" dir="2700000" algn="tl">
                      <a:srgbClr val="000000">
                        <a:alpha val="43137"/>
                      </a:srgbClr>
                    </a:outerShdw>
                  </a:effectLst>
                </a:endParaRPr>
              </a:p>
            </p:txBody>
          </p:sp>
          <p:sp>
            <p:nvSpPr>
              <p:cNvPr id="94" name="Rectángulo: esquinas redondeadas 93">
                <a:extLst>
                  <a:ext uri="{FF2B5EF4-FFF2-40B4-BE49-F238E27FC236}">
                    <a16:creationId xmlns:a16="http://schemas.microsoft.com/office/drawing/2014/main" id="{22FF5D8B-A00C-44EB-BE1B-8744AE1E38E5}"/>
                  </a:ext>
                </a:extLst>
              </p:cNvPr>
              <p:cNvSpPr/>
              <p:nvPr/>
            </p:nvSpPr>
            <p:spPr>
              <a:xfrm>
                <a:off x="406961" y="4534801"/>
                <a:ext cx="1591465" cy="7200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dirty="0">
                    <a:effectLst>
                      <a:outerShdw blurRad="38100" dist="38100" dir="2700000" algn="tl">
                        <a:srgbClr val="000000">
                          <a:alpha val="43137"/>
                        </a:srgbClr>
                      </a:outerShdw>
                    </a:effectLst>
                  </a:rPr>
                  <a:t>Crecimiento bacteriano</a:t>
                </a:r>
                <a:endParaRPr lang="es-ES" sz="1600" dirty="0">
                  <a:effectLst>
                    <a:outerShdw blurRad="38100" dist="38100" dir="2700000" algn="tl">
                      <a:srgbClr val="000000">
                        <a:alpha val="43137"/>
                      </a:srgbClr>
                    </a:outerShdw>
                  </a:effectLst>
                </a:endParaRPr>
              </a:p>
            </p:txBody>
          </p:sp>
          <p:sp>
            <p:nvSpPr>
              <p:cNvPr id="9" name="Flecha: hacia abajo 8">
                <a:extLst>
                  <a:ext uri="{FF2B5EF4-FFF2-40B4-BE49-F238E27FC236}">
                    <a16:creationId xmlns:a16="http://schemas.microsoft.com/office/drawing/2014/main" id="{CBBFEFD5-9DD0-411A-BA9F-2DCA9B5D1141}"/>
                  </a:ext>
                </a:extLst>
              </p:cNvPr>
              <p:cNvSpPr/>
              <p:nvPr/>
            </p:nvSpPr>
            <p:spPr>
              <a:xfrm>
                <a:off x="689840" y="1857656"/>
                <a:ext cx="360000" cy="748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99" name="Flecha: hacia abajo 98">
              <a:extLst>
                <a:ext uri="{FF2B5EF4-FFF2-40B4-BE49-F238E27FC236}">
                  <a16:creationId xmlns:a16="http://schemas.microsoft.com/office/drawing/2014/main" id="{EF89F6A1-BAE9-4F11-B699-8EC987251E0A}"/>
                </a:ext>
              </a:extLst>
            </p:cNvPr>
            <p:cNvSpPr/>
            <p:nvPr/>
          </p:nvSpPr>
          <p:spPr>
            <a:xfrm>
              <a:off x="461201" y="3688177"/>
              <a:ext cx="360000" cy="7489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5" name="Grupo 14">
            <a:extLst>
              <a:ext uri="{FF2B5EF4-FFF2-40B4-BE49-F238E27FC236}">
                <a16:creationId xmlns:a16="http://schemas.microsoft.com/office/drawing/2014/main" id="{069296E4-8CEF-46D4-940E-CE8B301786C1}"/>
              </a:ext>
            </a:extLst>
          </p:cNvPr>
          <p:cNvGrpSpPr/>
          <p:nvPr/>
        </p:nvGrpSpPr>
        <p:grpSpPr>
          <a:xfrm>
            <a:off x="4612228" y="3968894"/>
            <a:ext cx="6640735" cy="2520000"/>
            <a:chOff x="2603047" y="3968894"/>
            <a:chExt cx="6640735" cy="2520000"/>
          </a:xfrm>
        </p:grpSpPr>
        <p:pic>
          <p:nvPicPr>
            <p:cNvPr id="100" name="Picture 12" descr="Urbina Vinos Blog: Recuento de Levaduras Viables (Método de las Diluciones)  - Practicas de Microbiología Enológica">
              <a:extLst>
                <a:ext uri="{FF2B5EF4-FFF2-40B4-BE49-F238E27FC236}">
                  <a16:creationId xmlns:a16="http://schemas.microsoft.com/office/drawing/2014/main" id="{FC159F03-0AF2-4CC8-B12E-994CDDD3C2C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0669" t="21173" r="15586" b="19419"/>
            <a:stretch/>
          </p:blipFill>
          <p:spPr bwMode="auto">
            <a:xfrm>
              <a:off x="2603047" y="3968894"/>
              <a:ext cx="4152164" cy="252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2" name="Rectángulo: esquinas redondeadas 101">
              <a:extLst>
                <a:ext uri="{FF2B5EF4-FFF2-40B4-BE49-F238E27FC236}">
                  <a16:creationId xmlns:a16="http://schemas.microsoft.com/office/drawing/2014/main" id="{22AED007-E301-4E3F-98E4-8588D8542F66}"/>
                </a:ext>
              </a:extLst>
            </p:cNvPr>
            <p:cNvSpPr/>
            <p:nvPr/>
          </p:nvSpPr>
          <p:spPr>
            <a:xfrm>
              <a:off x="7652317" y="4719031"/>
              <a:ext cx="1591465" cy="64821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dirty="0">
                  <a:effectLst>
                    <a:outerShdw blurRad="38100" dist="38100" dir="2700000" algn="tl">
                      <a:srgbClr val="000000">
                        <a:alpha val="43137"/>
                      </a:srgbClr>
                    </a:outerShdw>
                  </a:effectLst>
                </a:rPr>
                <a:t>Selección mejor tratamiento</a:t>
              </a:r>
              <a:endParaRPr lang="es-ES" sz="1600" dirty="0">
                <a:effectLst>
                  <a:outerShdw blurRad="38100" dist="38100" dir="2700000" algn="tl">
                    <a:srgbClr val="000000">
                      <a:alpha val="43137"/>
                    </a:srgbClr>
                  </a:outerShdw>
                </a:effectLst>
              </a:endParaRPr>
            </a:p>
          </p:txBody>
        </p:sp>
        <p:sp>
          <p:nvSpPr>
            <p:cNvPr id="13" name="Flecha: a la derecha 12">
              <a:extLst>
                <a:ext uri="{FF2B5EF4-FFF2-40B4-BE49-F238E27FC236}">
                  <a16:creationId xmlns:a16="http://schemas.microsoft.com/office/drawing/2014/main" id="{51D2C138-9AD8-4E3A-B2F6-76D013FD42D5}"/>
                </a:ext>
              </a:extLst>
            </p:cNvPr>
            <p:cNvSpPr/>
            <p:nvPr/>
          </p:nvSpPr>
          <p:spPr>
            <a:xfrm>
              <a:off x="6855450" y="4864083"/>
              <a:ext cx="720000"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6" name="Grupo 15">
            <a:extLst>
              <a:ext uri="{FF2B5EF4-FFF2-40B4-BE49-F238E27FC236}">
                <a16:creationId xmlns:a16="http://schemas.microsoft.com/office/drawing/2014/main" id="{DB4522B3-6098-4D49-974B-5747F2171949}"/>
              </a:ext>
            </a:extLst>
          </p:cNvPr>
          <p:cNvGrpSpPr/>
          <p:nvPr/>
        </p:nvGrpSpPr>
        <p:grpSpPr>
          <a:xfrm>
            <a:off x="151056" y="187639"/>
            <a:ext cx="7162602" cy="720000"/>
            <a:chOff x="151056" y="187639"/>
            <a:chExt cx="7162602" cy="720000"/>
          </a:xfrm>
        </p:grpSpPr>
        <p:sp>
          <p:nvSpPr>
            <p:cNvPr id="25" name="Forma libre: forma 24">
              <a:extLst>
                <a:ext uri="{FF2B5EF4-FFF2-40B4-BE49-F238E27FC236}">
                  <a16:creationId xmlns:a16="http://schemas.microsoft.com/office/drawing/2014/main" id="{47679BF0-0F21-40B6-94B9-9C6D161D8FE2}"/>
                </a:ext>
              </a:extLst>
            </p:cNvPr>
            <p:cNvSpPr/>
            <p:nvPr/>
          </p:nvSpPr>
          <p:spPr>
            <a:xfrm>
              <a:off x="851566" y="263840"/>
              <a:ext cx="6462092" cy="429967"/>
            </a:xfrm>
            <a:custGeom>
              <a:avLst/>
              <a:gdLst>
                <a:gd name="connsiteX0" fmla="*/ 0 w 1641863"/>
                <a:gd name="connsiteY0" fmla="*/ 0 h 554996"/>
                <a:gd name="connsiteX1" fmla="*/ 1641863 w 1641863"/>
                <a:gd name="connsiteY1" fmla="*/ 0 h 554996"/>
                <a:gd name="connsiteX2" fmla="*/ 1641863 w 1641863"/>
                <a:gd name="connsiteY2" fmla="*/ 554996 h 554996"/>
                <a:gd name="connsiteX3" fmla="*/ 0 w 1641863"/>
                <a:gd name="connsiteY3" fmla="*/ 554996 h 554996"/>
                <a:gd name="connsiteX4" fmla="*/ 0 w 1641863"/>
                <a:gd name="connsiteY4" fmla="*/ 0 h 554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3" h="554996">
                  <a:moveTo>
                    <a:pt x="0" y="0"/>
                  </a:moveTo>
                  <a:lnTo>
                    <a:pt x="1641863" y="0"/>
                  </a:lnTo>
                  <a:lnTo>
                    <a:pt x="1641863" y="554996"/>
                  </a:lnTo>
                  <a:lnTo>
                    <a:pt x="0" y="5549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s-EC" sz="1600" b="1" kern="1200" dirty="0">
                  <a:effectLst>
                    <a:outerShdw blurRad="38100" dist="38100" dir="2700000" algn="tl">
                      <a:srgbClr val="000000">
                        <a:alpha val="43137"/>
                      </a:srgbClr>
                    </a:outerShdw>
                  </a:effectLst>
                </a:rPr>
                <a:t>CRECIMIENTO DE BACTERIAS EN MEDIOS SUPLEMENTADOS</a:t>
              </a:r>
              <a:endParaRPr lang="es-ES" sz="1600" b="1" kern="1200" dirty="0">
                <a:effectLst>
                  <a:outerShdw blurRad="38100" dist="38100" dir="2700000" algn="tl">
                    <a:srgbClr val="000000">
                      <a:alpha val="43137"/>
                    </a:srgbClr>
                  </a:outerShdw>
                </a:effectLst>
              </a:endParaRPr>
            </a:p>
          </p:txBody>
        </p:sp>
        <p:grpSp>
          <p:nvGrpSpPr>
            <p:cNvPr id="96" name="Grupo 95">
              <a:extLst>
                <a:ext uri="{FF2B5EF4-FFF2-40B4-BE49-F238E27FC236}">
                  <a16:creationId xmlns:a16="http://schemas.microsoft.com/office/drawing/2014/main" id="{B85EB79F-5E1A-4E0B-A1A9-904E1AC6EC5A}"/>
                </a:ext>
              </a:extLst>
            </p:cNvPr>
            <p:cNvGrpSpPr/>
            <p:nvPr/>
          </p:nvGrpSpPr>
          <p:grpSpPr>
            <a:xfrm>
              <a:off x="151056" y="187639"/>
              <a:ext cx="720000" cy="720000"/>
              <a:chOff x="6333834" y="1905741"/>
              <a:chExt cx="453403" cy="453403"/>
            </a:xfrm>
          </p:grpSpPr>
          <p:sp>
            <p:nvSpPr>
              <p:cNvPr id="97" name="Elipse 96">
                <a:extLst>
                  <a:ext uri="{FF2B5EF4-FFF2-40B4-BE49-F238E27FC236}">
                    <a16:creationId xmlns:a16="http://schemas.microsoft.com/office/drawing/2014/main" id="{8475F7D1-6750-4E76-B935-8C5A1CAFF411}"/>
                  </a:ext>
                </a:extLst>
              </p:cNvPr>
              <p:cNvSpPr/>
              <p:nvPr/>
            </p:nvSpPr>
            <p:spPr>
              <a:xfrm>
                <a:off x="6333834" y="1905741"/>
                <a:ext cx="453403" cy="453403"/>
              </a:xfrm>
              <a:prstGeom prst="ellipse">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03" name="Cuerda 102">
                <a:extLst>
                  <a:ext uri="{FF2B5EF4-FFF2-40B4-BE49-F238E27FC236}">
                    <a16:creationId xmlns:a16="http://schemas.microsoft.com/office/drawing/2014/main" id="{1D2643BB-1C5B-4625-8C0C-0225E4C93EB4}"/>
                  </a:ext>
                </a:extLst>
              </p:cNvPr>
              <p:cNvSpPr/>
              <p:nvPr/>
            </p:nvSpPr>
            <p:spPr>
              <a:xfrm>
                <a:off x="6379174" y="1951081"/>
                <a:ext cx="362722" cy="362722"/>
              </a:xfrm>
              <a:prstGeom prst="chord">
                <a:avLst>
                  <a:gd name="adj1" fmla="val 20431728"/>
                  <a:gd name="adj2" fmla="val 11968272"/>
                </a:avLst>
              </a:prstGeom>
            </p:spPr>
            <p:style>
              <a:lnRef idx="2">
                <a:schemeClr val="accent5">
                  <a:hueOff val="3187833"/>
                  <a:satOff val="-1370"/>
                  <a:lumOff val="-6353"/>
                  <a:alphaOff val="0"/>
                </a:schemeClr>
              </a:lnRef>
              <a:fillRef idx="1">
                <a:schemeClr val="accent5">
                  <a:hueOff val="3187833"/>
                  <a:satOff val="-1370"/>
                  <a:lumOff val="-6353"/>
                  <a:alphaOff val="0"/>
                </a:schemeClr>
              </a:fillRef>
              <a:effectRef idx="0">
                <a:schemeClr val="accent5">
                  <a:hueOff val="3187833"/>
                  <a:satOff val="-1370"/>
                  <a:lumOff val="-6353"/>
                  <a:alphaOff val="0"/>
                </a:schemeClr>
              </a:effectRef>
              <a:fontRef idx="minor">
                <a:schemeClr val="lt1"/>
              </a:fontRef>
            </p:style>
          </p:sp>
        </p:grpSp>
      </p:grpSp>
      <p:grpSp>
        <p:nvGrpSpPr>
          <p:cNvPr id="14" name="Grupo 13">
            <a:extLst>
              <a:ext uri="{FF2B5EF4-FFF2-40B4-BE49-F238E27FC236}">
                <a16:creationId xmlns:a16="http://schemas.microsoft.com/office/drawing/2014/main" id="{7D88C860-4522-43DF-86D0-8DB334FAF359}"/>
              </a:ext>
            </a:extLst>
          </p:cNvPr>
          <p:cNvGrpSpPr/>
          <p:nvPr/>
        </p:nvGrpSpPr>
        <p:grpSpPr>
          <a:xfrm>
            <a:off x="878053" y="3413479"/>
            <a:ext cx="1305197" cy="1028423"/>
            <a:chOff x="878053" y="3413479"/>
            <a:chExt cx="1305197" cy="1028423"/>
          </a:xfrm>
        </p:grpSpPr>
        <p:sp>
          <p:nvSpPr>
            <p:cNvPr id="98" name="CuadroTexto 97">
              <a:extLst>
                <a:ext uri="{FF2B5EF4-FFF2-40B4-BE49-F238E27FC236}">
                  <a16:creationId xmlns:a16="http://schemas.microsoft.com/office/drawing/2014/main" id="{51A653D5-1501-48DD-BD2B-FB715E6934AD}"/>
                </a:ext>
              </a:extLst>
            </p:cNvPr>
            <p:cNvSpPr txBox="1"/>
            <p:nvPr/>
          </p:nvSpPr>
          <p:spPr>
            <a:xfrm>
              <a:off x="944128" y="3413479"/>
              <a:ext cx="1239122" cy="1028423"/>
            </a:xfrm>
            <a:prstGeom prst="rect">
              <a:avLst/>
            </a:prstGeom>
            <a:noFill/>
          </p:spPr>
          <p:txBody>
            <a:bodyPr wrap="none" rtlCol="0">
              <a:spAutoFit/>
            </a:bodyPr>
            <a:lstStyle/>
            <a:p>
              <a:pPr marL="88900" indent="-88900">
                <a:lnSpc>
                  <a:spcPct val="150000"/>
                </a:lnSpc>
                <a:buFont typeface="Arial" panose="020B0604020202020204" pitchFamily="34" charset="0"/>
                <a:buChar char="•"/>
              </a:pPr>
              <a:r>
                <a:rPr lang="es-ES" sz="1400" dirty="0"/>
                <a:t>8 días (192 h)</a:t>
              </a:r>
            </a:p>
            <a:p>
              <a:pPr marL="88900" indent="-88900">
                <a:lnSpc>
                  <a:spcPct val="150000"/>
                </a:lnSpc>
                <a:buFont typeface="Arial" panose="020B0604020202020204" pitchFamily="34" charset="0"/>
                <a:buChar char="•"/>
              </a:pPr>
              <a:r>
                <a:rPr lang="es-ES" sz="1400" dirty="0"/>
                <a:t>T° ambiente</a:t>
              </a:r>
            </a:p>
            <a:p>
              <a:pPr marL="88900" indent="-88900">
                <a:lnSpc>
                  <a:spcPct val="150000"/>
                </a:lnSpc>
                <a:buFont typeface="Arial" panose="020B0604020202020204" pitchFamily="34" charset="0"/>
                <a:buChar char="•"/>
              </a:pPr>
              <a:r>
                <a:rPr lang="es-ES" sz="1400" dirty="0"/>
                <a:t>120 rpm</a:t>
              </a:r>
            </a:p>
          </p:txBody>
        </p:sp>
        <p:grpSp>
          <p:nvGrpSpPr>
            <p:cNvPr id="105" name="Grupo 104">
              <a:extLst>
                <a:ext uri="{FF2B5EF4-FFF2-40B4-BE49-F238E27FC236}">
                  <a16:creationId xmlns:a16="http://schemas.microsoft.com/office/drawing/2014/main" id="{3159CB31-D2DB-4A9C-B15F-E93BAC71A999}"/>
                </a:ext>
              </a:extLst>
            </p:cNvPr>
            <p:cNvGrpSpPr/>
            <p:nvPr/>
          </p:nvGrpSpPr>
          <p:grpSpPr>
            <a:xfrm>
              <a:off x="878053" y="3545537"/>
              <a:ext cx="246108" cy="891575"/>
              <a:chOff x="771205" y="1731084"/>
              <a:chExt cx="246108" cy="891575"/>
            </a:xfrm>
          </p:grpSpPr>
          <p:pic>
            <p:nvPicPr>
              <p:cNvPr id="106" name="Imagen 105">
                <a:extLst>
                  <a:ext uri="{FF2B5EF4-FFF2-40B4-BE49-F238E27FC236}">
                    <a16:creationId xmlns:a16="http://schemas.microsoft.com/office/drawing/2014/main" id="{AA98B2D3-5FF2-4C32-97C5-3E38CC2E3087}"/>
                  </a:ext>
                </a:extLst>
              </p:cNvPr>
              <p:cNvPicPr>
                <a:picLocks noChangeAspect="1"/>
              </p:cNvPicPr>
              <p:nvPr/>
            </p:nvPicPr>
            <p:blipFill>
              <a:blip r:embed="rId6"/>
              <a:stretch>
                <a:fillRect/>
              </a:stretch>
            </p:blipFill>
            <p:spPr>
              <a:xfrm>
                <a:off x="832367" y="2007956"/>
                <a:ext cx="157415" cy="331782"/>
              </a:xfrm>
              <a:prstGeom prst="rect">
                <a:avLst/>
              </a:prstGeom>
            </p:spPr>
          </p:pic>
          <p:pic>
            <p:nvPicPr>
              <p:cNvPr id="107" name="Imagen 106">
                <a:extLst>
                  <a:ext uri="{FF2B5EF4-FFF2-40B4-BE49-F238E27FC236}">
                    <a16:creationId xmlns:a16="http://schemas.microsoft.com/office/drawing/2014/main" id="{C9786935-0D6B-4522-9AE5-58AADB1AEAF7}"/>
                  </a:ext>
                </a:extLst>
              </p:cNvPr>
              <p:cNvPicPr>
                <a:picLocks noChangeAspect="1"/>
              </p:cNvPicPr>
              <p:nvPr/>
            </p:nvPicPr>
            <p:blipFill>
              <a:blip r:embed="rId7"/>
              <a:stretch>
                <a:fillRect/>
              </a:stretch>
            </p:blipFill>
            <p:spPr>
              <a:xfrm>
                <a:off x="780433" y="1731084"/>
                <a:ext cx="236880" cy="291024"/>
              </a:xfrm>
              <a:prstGeom prst="rect">
                <a:avLst/>
              </a:prstGeom>
            </p:spPr>
          </p:pic>
          <p:pic>
            <p:nvPicPr>
              <p:cNvPr id="108" name="Imagen 107">
                <a:extLst>
                  <a:ext uri="{FF2B5EF4-FFF2-40B4-BE49-F238E27FC236}">
                    <a16:creationId xmlns:a16="http://schemas.microsoft.com/office/drawing/2014/main" id="{84E69513-41DF-426A-87A2-2324DF9F45F9}"/>
                  </a:ext>
                </a:extLst>
              </p:cNvPr>
              <p:cNvPicPr>
                <a:picLocks noChangeAspect="1"/>
              </p:cNvPicPr>
              <p:nvPr/>
            </p:nvPicPr>
            <p:blipFill>
              <a:blip r:embed="rId8"/>
              <a:stretch>
                <a:fillRect/>
              </a:stretch>
            </p:blipFill>
            <p:spPr>
              <a:xfrm>
                <a:off x="771205" y="2385056"/>
                <a:ext cx="222042" cy="237603"/>
              </a:xfrm>
              <a:prstGeom prst="rect">
                <a:avLst/>
              </a:prstGeom>
            </p:spPr>
          </p:pic>
        </p:grpSp>
      </p:grpSp>
    </p:spTree>
    <p:extLst>
      <p:ext uri="{BB962C8B-B14F-4D97-AF65-F5344CB8AC3E}">
        <p14:creationId xmlns:p14="http://schemas.microsoft.com/office/powerpoint/2010/main" val="536168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Grupo 101">
            <a:extLst>
              <a:ext uri="{FF2B5EF4-FFF2-40B4-BE49-F238E27FC236}">
                <a16:creationId xmlns:a16="http://schemas.microsoft.com/office/drawing/2014/main" id="{9994A5F2-5A62-4819-B18D-D0423B99A08B}"/>
              </a:ext>
            </a:extLst>
          </p:cNvPr>
          <p:cNvGrpSpPr/>
          <p:nvPr/>
        </p:nvGrpSpPr>
        <p:grpSpPr>
          <a:xfrm>
            <a:off x="202968" y="153907"/>
            <a:ext cx="7189644" cy="720000"/>
            <a:chOff x="202968" y="404744"/>
            <a:chExt cx="7189644" cy="720000"/>
          </a:xfrm>
        </p:grpSpPr>
        <p:sp>
          <p:nvSpPr>
            <p:cNvPr id="103" name="Forma libre: forma 102">
              <a:extLst>
                <a:ext uri="{FF2B5EF4-FFF2-40B4-BE49-F238E27FC236}">
                  <a16:creationId xmlns:a16="http://schemas.microsoft.com/office/drawing/2014/main" id="{F278A8C7-62B3-405E-AE01-E97F9090C56C}"/>
                </a:ext>
              </a:extLst>
            </p:cNvPr>
            <p:cNvSpPr/>
            <p:nvPr/>
          </p:nvSpPr>
          <p:spPr>
            <a:xfrm>
              <a:off x="930520" y="542684"/>
              <a:ext cx="6462092" cy="429967"/>
            </a:xfrm>
            <a:custGeom>
              <a:avLst/>
              <a:gdLst>
                <a:gd name="connsiteX0" fmla="*/ 0 w 1641863"/>
                <a:gd name="connsiteY0" fmla="*/ 0 h 554996"/>
                <a:gd name="connsiteX1" fmla="*/ 1641863 w 1641863"/>
                <a:gd name="connsiteY1" fmla="*/ 0 h 554996"/>
                <a:gd name="connsiteX2" fmla="*/ 1641863 w 1641863"/>
                <a:gd name="connsiteY2" fmla="*/ 554996 h 554996"/>
                <a:gd name="connsiteX3" fmla="*/ 0 w 1641863"/>
                <a:gd name="connsiteY3" fmla="*/ 554996 h 554996"/>
                <a:gd name="connsiteX4" fmla="*/ 0 w 1641863"/>
                <a:gd name="connsiteY4" fmla="*/ 0 h 554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3" h="554996">
                  <a:moveTo>
                    <a:pt x="0" y="0"/>
                  </a:moveTo>
                  <a:lnTo>
                    <a:pt x="1641863" y="0"/>
                  </a:lnTo>
                  <a:lnTo>
                    <a:pt x="1641863" y="554996"/>
                  </a:lnTo>
                  <a:lnTo>
                    <a:pt x="0" y="5549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s-EC" sz="1600" b="1" kern="1200" dirty="0">
                  <a:effectLst>
                    <a:outerShdw blurRad="38100" dist="38100" dir="2700000" algn="tl">
                      <a:srgbClr val="000000">
                        <a:alpha val="43137"/>
                      </a:srgbClr>
                    </a:outerShdw>
                  </a:effectLst>
                </a:rPr>
                <a:t>EVALUACIÓN DE LA DEGRADACIÓN POR HPLC</a:t>
              </a:r>
              <a:endParaRPr lang="es-ES" sz="1600" b="1" kern="1200" dirty="0">
                <a:effectLst>
                  <a:outerShdw blurRad="38100" dist="38100" dir="2700000" algn="tl">
                    <a:srgbClr val="000000">
                      <a:alpha val="43137"/>
                    </a:srgbClr>
                  </a:outerShdw>
                </a:effectLst>
              </a:endParaRPr>
            </a:p>
          </p:txBody>
        </p:sp>
        <p:grpSp>
          <p:nvGrpSpPr>
            <p:cNvPr id="104" name="Grupo 103">
              <a:extLst>
                <a:ext uri="{FF2B5EF4-FFF2-40B4-BE49-F238E27FC236}">
                  <a16:creationId xmlns:a16="http://schemas.microsoft.com/office/drawing/2014/main" id="{440C6A01-5729-4E90-A8F8-08822C0218CB}"/>
                </a:ext>
              </a:extLst>
            </p:cNvPr>
            <p:cNvGrpSpPr/>
            <p:nvPr/>
          </p:nvGrpSpPr>
          <p:grpSpPr>
            <a:xfrm>
              <a:off x="202968" y="404744"/>
              <a:ext cx="720000" cy="720000"/>
              <a:chOff x="10301112" y="1905741"/>
              <a:chExt cx="453403" cy="453403"/>
            </a:xfrm>
          </p:grpSpPr>
          <p:sp>
            <p:nvSpPr>
              <p:cNvPr id="105" name="Elipse 104">
                <a:extLst>
                  <a:ext uri="{FF2B5EF4-FFF2-40B4-BE49-F238E27FC236}">
                    <a16:creationId xmlns:a16="http://schemas.microsoft.com/office/drawing/2014/main" id="{07B66AD6-8B60-4362-994D-EBF19B4ABBCC}"/>
                  </a:ext>
                </a:extLst>
              </p:cNvPr>
              <p:cNvSpPr/>
              <p:nvPr/>
            </p:nvSpPr>
            <p:spPr>
              <a:xfrm>
                <a:off x="10301112" y="1905741"/>
                <a:ext cx="453403" cy="453403"/>
              </a:xfrm>
              <a:prstGeom prst="ellipse">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06" name="Cuerda 105">
                <a:extLst>
                  <a:ext uri="{FF2B5EF4-FFF2-40B4-BE49-F238E27FC236}">
                    <a16:creationId xmlns:a16="http://schemas.microsoft.com/office/drawing/2014/main" id="{1421212E-4C4B-4E31-ABE5-1BCF8A07A377}"/>
                  </a:ext>
                </a:extLst>
              </p:cNvPr>
              <p:cNvSpPr/>
              <p:nvPr/>
            </p:nvSpPr>
            <p:spPr>
              <a:xfrm>
                <a:off x="10346453" y="1951081"/>
                <a:ext cx="362722" cy="362722"/>
              </a:xfrm>
              <a:prstGeom prst="chord">
                <a:avLst>
                  <a:gd name="adj1" fmla="val 16200000"/>
                  <a:gd name="adj2" fmla="val 16200000"/>
                </a:avLst>
              </a:prstGeom>
            </p:spPr>
            <p:style>
              <a:lnRef idx="2">
                <a:schemeClr val="accent5">
                  <a:hueOff val="5313054"/>
                  <a:satOff val="-2284"/>
                  <a:lumOff val="-10588"/>
                  <a:alphaOff val="0"/>
                </a:schemeClr>
              </a:lnRef>
              <a:fillRef idx="1">
                <a:schemeClr val="accent5">
                  <a:hueOff val="5313054"/>
                  <a:satOff val="-2284"/>
                  <a:lumOff val="-10588"/>
                  <a:alphaOff val="0"/>
                </a:schemeClr>
              </a:fillRef>
              <a:effectRef idx="0">
                <a:schemeClr val="accent5">
                  <a:hueOff val="5313054"/>
                  <a:satOff val="-2284"/>
                  <a:lumOff val="-10588"/>
                  <a:alphaOff val="0"/>
                </a:schemeClr>
              </a:effectRef>
              <a:fontRef idx="minor">
                <a:schemeClr val="lt1"/>
              </a:fontRef>
            </p:style>
          </p:sp>
        </p:grpSp>
      </p:grpSp>
      <p:grpSp>
        <p:nvGrpSpPr>
          <p:cNvPr id="7" name="Grupo 6">
            <a:extLst>
              <a:ext uri="{FF2B5EF4-FFF2-40B4-BE49-F238E27FC236}">
                <a16:creationId xmlns:a16="http://schemas.microsoft.com/office/drawing/2014/main" id="{75EE24E7-5B91-4826-96A0-AACBFCA1DEF8}"/>
              </a:ext>
            </a:extLst>
          </p:cNvPr>
          <p:cNvGrpSpPr/>
          <p:nvPr/>
        </p:nvGrpSpPr>
        <p:grpSpPr>
          <a:xfrm>
            <a:off x="335360" y="908720"/>
            <a:ext cx="4977748" cy="1888364"/>
            <a:chOff x="648923" y="908720"/>
            <a:chExt cx="4977748" cy="1888364"/>
          </a:xfrm>
        </p:grpSpPr>
        <p:sp>
          <p:nvSpPr>
            <p:cNvPr id="4" name="Rectángulo: esquinas redondeadas 3">
              <a:extLst>
                <a:ext uri="{FF2B5EF4-FFF2-40B4-BE49-F238E27FC236}">
                  <a16:creationId xmlns:a16="http://schemas.microsoft.com/office/drawing/2014/main" id="{922B4923-2FBA-4489-9630-0B6EA6170309}"/>
                </a:ext>
              </a:extLst>
            </p:cNvPr>
            <p:cNvSpPr/>
            <p:nvPr/>
          </p:nvSpPr>
          <p:spPr>
            <a:xfrm>
              <a:off x="648923" y="908720"/>
              <a:ext cx="1440000" cy="360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b="1" dirty="0">
                  <a:effectLst>
                    <a:outerShdw blurRad="38100" dist="38100" dir="2700000" algn="tl">
                      <a:srgbClr val="000000">
                        <a:alpha val="43137"/>
                      </a:srgbClr>
                    </a:outerShdw>
                  </a:effectLst>
                </a:rPr>
                <a:t>Extracciones</a:t>
              </a:r>
              <a:endParaRPr lang="es-ES" sz="1600" b="1" dirty="0">
                <a:effectLst>
                  <a:outerShdw blurRad="38100" dist="38100" dir="2700000" algn="tl">
                    <a:srgbClr val="000000">
                      <a:alpha val="43137"/>
                    </a:srgbClr>
                  </a:outerShdw>
                </a:effectLst>
              </a:endParaRPr>
            </a:p>
          </p:txBody>
        </p:sp>
        <p:grpSp>
          <p:nvGrpSpPr>
            <p:cNvPr id="6" name="Grupo 5">
              <a:extLst>
                <a:ext uri="{FF2B5EF4-FFF2-40B4-BE49-F238E27FC236}">
                  <a16:creationId xmlns:a16="http://schemas.microsoft.com/office/drawing/2014/main" id="{5CC8D6FA-C428-40D3-AD76-CC0D01C151EE}"/>
                </a:ext>
              </a:extLst>
            </p:cNvPr>
            <p:cNvGrpSpPr/>
            <p:nvPr/>
          </p:nvGrpSpPr>
          <p:grpSpPr>
            <a:xfrm>
              <a:off x="945640" y="1271469"/>
              <a:ext cx="4681031" cy="1525615"/>
              <a:chOff x="1061845" y="1827846"/>
              <a:chExt cx="4681031" cy="1525615"/>
            </a:xfrm>
          </p:grpSpPr>
          <p:grpSp>
            <p:nvGrpSpPr>
              <p:cNvPr id="3" name="Grupo 2">
                <a:extLst>
                  <a:ext uri="{FF2B5EF4-FFF2-40B4-BE49-F238E27FC236}">
                    <a16:creationId xmlns:a16="http://schemas.microsoft.com/office/drawing/2014/main" id="{164C589C-003C-48F6-A4C2-6E85BCFDDD22}"/>
                  </a:ext>
                </a:extLst>
              </p:cNvPr>
              <p:cNvGrpSpPr/>
              <p:nvPr/>
            </p:nvGrpSpPr>
            <p:grpSpPr>
              <a:xfrm>
                <a:off x="1061845" y="1827846"/>
                <a:ext cx="4333115" cy="1525615"/>
                <a:chOff x="6928080" y="1124744"/>
                <a:chExt cx="4333115" cy="1525615"/>
              </a:xfrm>
            </p:grpSpPr>
            <p:sp>
              <p:nvSpPr>
                <p:cNvPr id="16" name="Forma libre: forma 15">
                  <a:extLst>
                    <a:ext uri="{FF2B5EF4-FFF2-40B4-BE49-F238E27FC236}">
                      <a16:creationId xmlns:a16="http://schemas.microsoft.com/office/drawing/2014/main" id="{EA0479ED-415F-4981-9E64-CB7735FA272B}"/>
                    </a:ext>
                  </a:extLst>
                </p:cNvPr>
                <p:cNvSpPr/>
                <p:nvPr/>
              </p:nvSpPr>
              <p:spPr>
                <a:xfrm>
                  <a:off x="7392612" y="1124744"/>
                  <a:ext cx="1860507" cy="628904"/>
                </a:xfrm>
                <a:custGeom>
                  <a:avLst/>
                  <a:gdLst>
                    <a:gd name="connsiteX0" fmla="*/ 0 w 1860507"/>
                    <a:gd name="connsiteY0" fmla="*/ 0 h 628904"/>
                    <a:gd name="connsiteX1" fmla="*/ 1860507 w 1860507"/>
                    <a:gd name="connsiteY1" fmla="*/ 0 h 628904"/>
                    <a:gd name="connsiteX2" fmla="*/ 1860507 w 1860507"/>
                    <a:gd name="connsiteY2" fmla="*/ 628904 h 628904"/>
                    <a:gd name="connsiteX3" fmla="*/ 0 w 1860507"/>
                    <a:gd name="connsiteY3" fmla="*/ 628904 h 628904"/>
                    <a:gd name="connsiteX4" fmla="*/ 0 w 1860507"/>
                    <a:gd name="connsiteY4" fmla="*/ 0 h 628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0507" h="628904">
                      <a:moveTo>
                        <a:pt x="0" y="0"/>
                      </a:moveTo>
                      <a:lnTo>
                        <a:pt x="1860507" y="0"/>
                      </a:lnTo>
                      <a:lnTo>
                        <a:pt x="1860507" y="628904"/>
                      </a:lnTo>
                      <a:lnTo>
                        <a:pt x="0" y="6289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820" tIns="83820" rIns="83820" bIns="83820" numCol="1" spcCol="1270" anchor="b" anchorCtr="0">
                  <a:noAutofit/>
                </a:bodyPr>
                <a:lstStyle/>
                <a:p>
                  <a:pPr marL="0" lvl="0" indent="0" algn="l" defTabSz="1466850">
                    <a:lnSpc>
                      <a:spcPct val="90000"/>
                    </a:lnSpc>
                    <a:spcBef>
                      <a:spcPct val="0"/>
                    </a:spcBef>
                    <a:spcAft>
                      <a:spcPct val="35000"/>
                    </a:spcAft>
                    <a:buNone/>
                  </a:pPr>
                  <a:endParaRPr lang="es-ES" sz="3300" kern="1200"/>
                </a:p>
              </p:txBody>
            </p:sp>
            <p:grpSp>
              <p:nvGrpSpPr>
                <p:cNvPr id="75" name="Grupo 74">
                  <a:extLst>
                    <a:ext uri="{FF2B5EF4-FFF2-40B4-BE49-F238E27FC236}">
                      <a16:creationId xmlns:a16="http://schemas.microsoft.com/office/drawing/2014/main" id="{320AD78A-F0E5-42CA-A3DD-0BA4273A2C99}"/>
                    </a:ext>
                  </a:extLst>
                </p:cNvPr>
                <p:cNvGrpSpPr/>
                <p:nvPr/>
              </p:nvGrpSpPr>
              <p:grpSpPr>
                <a:xfrm>
                  <a:off x="7092652" y="1318419"/>
                  <a:ext cx="853648" cy="1331940"/>
                  <a:chOff x="4065494" y="3920445"/>
                  <a:chExt cx="686607" cy="1147055"/>
                </a:xfrm>
              </p:grpSpPr>
              <p:pic>
                <p:nvPicPr>
                  <p:cNvPr id="59" name="Picture 4" descr="Erlenmeyer en vidrio Ambar - Quimicos FG">
                    <a:extLst>
                      <a:ext uri="{FF2B5EF4-FFF2-40B4-BE49-F238E27FC236}">
                        <a16:creationId xmlns:a16="http://schemas.microsoft.com/office/drawing/2014/main" id="{D8541575-0278-4DD7-9A60-A4CD6E521DFF}"/>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8800" b="93900" l="29800" r="70200">
                                <a14:foregroundMark x1="31200" y1="64900" x2="28100" y2="72600"/>
                                <a14:foregroundMark x1="28100" y1="72600" x2="27800" y2="89000"/>
                                <a14:foregroundMark x1="27800" y1="89000" x2="43700" y2="93300"/>
                                <a14:foregroundMark x1="43700" y1="93300" x2="59800" y2="93500"/>
                                <a14:foregroundMark x1="59800" y1="93500" x2="68800" y2="92600"/>
                                <a14:foregroundMark x1="68800" y1="92600" x2="73400" y2="86000"/>
                                <a14:foregroundMark x1="73400" y1="86000" x2="73700" y2="77500"/>
                                <a14:foregroundMark x1="73700" y1="77500" x2="60600" y2="43900"/>
                                <a14:foregroundMark x1="57961" y1="12140" x2="57700" y2="9000"/>
                                <a14:foregroundMark x1="60600" y1="43900" x2="59128" y2="26181"/>
                                <a14:foregroundMark x1="57700" y1="9000" x2="41200" y2="8000"/>
                                <a14:foregroundMark x1="36934" y1="34134" x2="31800" y2="65600"/>
                                <a14:foregroundMark x1="37046" y1="33450" x2="36960" y2="33976"/>
                                <a14:foregroundMark x1="40617" y1="11574" x2="39510" y2="18352"/>
                                <a14:foregroundMark x1="41200" y1="8000" x2="40667" y2="11265"/>
                                <a14:foregroundMark x1="31800" y1="65600" x2="25100" y2="80500"/>
                                <a14:foregroundMark x1="25100" y1="80500" x2="27500" y2="88200"/>
                                <a14:foregroundMark x1="27500" y1="88200" x2="34900" y2="92100"/>
                                <a14:foregroundMark x1="34900" y1="92100" x2="44700" y2="93900"/>
                                <a14:foregroundMark x1="41200" y1="8000" x2="57300" y2="8800"/>
                                <a14:foregroundMark x1="57300" y1="8800" x2="57493" y2="12900"/>
                                <a14:foregroundMark x1="56075" y1="18735" x2="51700" y2="22600"/>
                                <a14:foregroundMark x1="51700" y1="22600" x2="43400" y2="21800"/>
                                <a14:foregroundMark x1="42916" y1="18654" x2="41400" y2="8800"/>
                                <a14:foregroundMark x1="43400" y1="21800" x2="42992" y2="19150"/>
                                <a14:backgroundMark x1="57500" y1="22500" x2="58300" y2="11100"/>
                                <a14:backgroundMark x1="57500" y1="12900" x2="57900" y2="21300"/>
                                <a14:backgroundMark x1="57900" y1="21300" x2="60000" y2="25800"/>
                                <a14:backgroundMark x1="36000" y1="33000" x2="41700" y2="18000"/>
                                <a14:backgroundMark x1="41700" y1="18000" x2="37400" y2="25200"/>
                                <a14:backgroundMark x1="37400" y1="25200" x2="36100" y2="33300"/>
                                <a14:backgroundMark x1="36100" y1="33300" x2="36000" y2="33400"/>
                                <a14:backgroundMark x1="39500" y1="12700" x2="39900" y2="12700"/>
                              </a14:backgroundRemoval>
                            </a14:imgEffect>
                          </a14:imgLayer>
                        </a14:imgProps>
                      </a:ext>
                      <a:ext uri="{28A0092B-C50C-407E-A947-70E740481C1C}">
                        <a14:useLocalDpi xmlns:a14="http://schemas.microsoft.com/office/drawing/2010/main" val="0"/>
                      </a:ext>
                    </a:extLst>
                  </a:blip>
                  <a:srcRect l="24774" t="6284" r="24722" b="5283"/>
                  <a:stretch/>
                </p:blipFill>
                <p:spPr bwMode="auto">
                  <a:xfrm>
                    <a:off x="4065494" y="3920445"/>
                    <a:ext cx="513992" cy="900000"/>
                  </a:xfrm>
                  <a:prstGeom prst="rect">
                    <a:avLst/>
                  </a:prstGeom>
                  <a:noFill/>
                  <a:extLst>
                    <a:ext uri="{909E8E84-426E-40DD-AFC4-6F175D3DCCD1}">
                      <a14:hiddenFill xmlns:a14="http://schemas.microsoft.com/office/drawing/2010/main">
                        <a:solidFill>
                          <a:srgbClr val="FFFFFF"/>
                        </a:solidFill>
                      </a14:hiddenFill>
                    </a:ext>
                  </a:extLst>
                </p:spPr>
              </p:pic>
              <p:sp>
                <p:nvSpPr>
                  <p:cNvPr id="63" name="CuadroTexto 62">
                    <a:extLst>
                      <a:ext uri="{FF2B5EF4-FFF2-40B4-BE49-F238E27FC236}">
                        <a16:creationId xmlns:a16="http://schemas.microsoft.com/office/drawing/2014/main" id="{2EC81B2C-D308-4318-9947-525ACD64087E}"/>
                      </a:ext>
                    </a:extLst>
                  </p:cNvPr>
                  <p:cNvSpPr txBox="1"/>
                  <p:nvPr/>
                </p:nvSpPr>
                <p:spPr>
                  <a:xfrm>
                    <a:off x="4097755" y="4744335"/>
                    <a:ext cx="654346" cy="323165"/>
                  </a:xfrm>
                  <a:prstGeom prst="rect">
                    <a:avLst/>
                  </a:prstGeom>
                  <a:noFill/>
                </p:spPr>
                <p:txBody>
                  <a:bodyPr wrap="square" rtlCol="0">
                    <a:spAutoFit/>
                  </a:bodyPr>
                  <a:lstStyle/>
                  <a:p>
                    <a:r>
                      <a:rPr lang="es-EC" sz="1500" dirty="0"/>
                      <a:t>0,1%</a:t>
                    </a:r>
                    <a:endParaRPr lang="es-ES" sz="1500" dirty="0"/>
                  </a:p>
                </p:txBody>
              </p:sp>
            </p:grpSp>
            <p:grpSp>
              <p:nvGrpSpPr>
                <p:cNvPr id="94" name="Grupo 93">
                  <a:extLst>
                    <a:ext uri="{FF2B5EF4-FFF2-40B4-BE49-F238E27FC236}">
                      <a16:creationId xmlns:a16="http://schemas.microsoft.com/office/drawing/2014/main" id="{A2F8B23B-7C89-4709-86D2-C31602F76183}"/>
                    </a:ext>
                  </a:extLst>
                </p:cNvPr>
                <p:cNvGrpSpPr/>
                <p:nvPr/>
              </p:nvGrpSpPr>
              <p:grpSpPr>
                <a:xfrm>
                  <a:off x="8322865" y="1319039"/>
                  <a:ext cx="1442932" cy="962178"/>
                  <a:chOff x="3528556" y="1314614"/>
                  <a:chExt cx="1442932" cy="962178"/>
                </a:xfrm>
              </p:grpSpPr>
              <p:grpSp>
                <p:nvGrpSpPr>
                  <p:cNvPr id="85" name="Grupo 84">
                    <a:extLst>
                      <a:ext uri="{FF2B5EF4-FFF2-40B4-BE49-F238E27FC236}">
                        <a16:creationId xmlns:a16="http://schemas.microsoft.com/office/drawing/2014/main" id="{7F437797-85D5-474A-9709-F9D9A4CC4B4D}"/>
                      </a:ext>
                    </a:extLst>
                  </p:cNvPr>
                  <p:cNvGrpSpPr/>
                  <p:nvPr/>
                </p:nvGrpSpPr>
                <p:grpSpPr>
                  <a:xfrm>
                    <a:off x="3570942" y="1556792"/>
                    <a:ext cx="1228914" cy="720000"/>
                    <a:chOff x="3570942" y="1556792"/>
                    <a:chExt cx="1228914" cy="720000"/>
                  </a:xfrm>
                </p:grpSpPr>
                <p:pic>
                  <p:nvPicPr>
                    <p:cNvPr id="2050" name="Picture 2" descr="TUBO CRIOVIAL DE POLIPROPILENO ESTÉRIL C/TAPA ROSCA 3ML – Corporación  Insumedic">
                      <a:extLst>
                        <a:ext uri="{FF2B5EF4-FFF2-40B4-BE49-F238E27FC236}">
                          <a16:creationId xmlns:a16="http://schemas.microsoft.com/office/drawing/2014/main" id="{B6DB9F57-99BD-40BF-B753-A6B674251628}"/>
                        </a:ext>
                      </a:extLst>
                    </p:cNvPr>
                    <p:cNvPicPr>
                      <a:picLocks noChangeAspect="1" noChangeArrowheads="1"/>
                    </p:cNvPicPr>
                    <p:nvPr/>
                  </p:nvPicPr>
                  <p:blipFill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ackgroundRemoval t="6833" b="94500" l="10000" r="90000">
                                  <a14:foregroundMark x1="37917" y1="81417" x2="38083" y2="89333"/>
                                  <a14:foregroundMark x1="38083" y1="89333" x2="43750" y2="94167"/>
                                  <a14:foregroundMark x1="43750" y1="94167" x2="58500" y2="94583"/>
                                  <a14:foregroundMark x1="58500" y1="94583" x2="59333" y2="87083"/>
                                  <a14:foregroundMark x1="59333" y1="87083" x2="55250" y2="81000"/>
                                  <a14:foregroundMark x1="55250" y1="81000" x2="40917" y2="81417"/>
                                  <a14:foregroundMark x1="40917" y1="81417" x2="38250" y2="80583"/>
                                  <a14:foregroundMark x1="34417" y1="7083" x2="34250" y2="22083"/>
                                  <a14:foregroundMark x1="34250" y1="22083" x2="41333" y2="24000"/>
                                  <a14:foregroundMark x1="41333" y1="24000" x2="48667" y2="24000"/>
                                  <a14:foregroundMark x1="48667" y1="24000" x2="63583" y2="23417"/>
                                  <a14:foregroundMark x1="63583" y1="23417" x2="62833" y2="8333"/>
                                  <a14:foregroundMark x1="62833" y1="8333" x2="34000" y2="6833"/>
                                </a14:backgroundRemoval>
                              </a14:imgEffect>
                            </a14:imgLayer>
                          </a14:imgProps>
                        </a:ext>
                        <a:ext uri="{28A0092B-C50C-407E-A947-70E740481C1C}">
                          <a14:useLocalDpi xmlns:a14="http://schemas.microsoft.com/office/drawing/2010/main" val="0"/>
                        </a:ext>
                      </a:extLst>
                    </a:blip>
                    <a:srcRect l="33874" t="4850" r="35158" b="3801"/>
                    <a:stretch/>
                  </p:blipFill>
                  <p:spPr bwMode="auto">
                    <a:xfrm>
                      <a:off x="3570942" y="1556792"/>
                      <a:ext cx="24409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TUBO CRIOVIAL DE POLIPROPILENO ESTÉRIL C/TAPA ROSCA 3ML – Corporación  Insumedic">
                      <a:extLst>
                        <a:ext uri="{FF2B5EF4-FFF2-40B4-BE49-F238E27FC236}">
                          <a16:creationId xmlns:a16="http://schemas.microsoft.com/office/drawing/2014/main" id="{C38A1773-7B48-41E6-9EFE-052CDC899B14}"/>
                        </a:ext>
                      </a:extLst>
                    </p:cNvPr>
                    <p:cNvPicPr>
                      <a:picLocks noChangeAspect="1" noChangeArrowheads="1"/>
                    </p:cNvPicPr>
                    <p:nvPr/>
                  </p:nvPicPr>
                  <p:blipFill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ackgroundRemoval t="6833" b="94500" l="10000" r="90000">
                                  <a14:foregroundMark x1="37917" y1="81417" x2="38083" y2="89333"/>
                                  <a14:foregroundMark x1="38083" y1="89333" x2="43750" y2="94167"/>
                                  <a14:foregroundMark x1="43750" y1="94167" x2="58500" y2="94583"/>
                                  <a14:foregroundMark x1="58500" y1="94583" x2="59333" y2="87083"/>
                                  <a14:foregroundMark x1="59333" y1="87083" x2="55250" y2="81000"/>
                                  <a14:foregroundMark x1="55250" y1="81000" x2="40917" y2="81417"/>
                                  <a14:foregroundMark x1="40917" y1="81417" x2="38250" y2="80583"/>
                                  <a14:foregroundMark x1="34417" y1="7083" x2="34250" y2="22083"/>
                                  <a14:foregroundMark x1="34250" y1="22083" x2="41333" y2="24000"/>
                                  <a14:foregroundMark x1="41333" y1="24000" x2="48667" y2="24000"/>
                                  <a14:foregroundMark x1="48667" y1="24000" x2="63583" y2="23417"/>
                                  <a14:foregroundMark x1="63583" y1="23417" x2="62833" y2="8333"/>
                                  <a14:foregroundMark x1="62833" y1="8333" x2="34000" y2="6833"/>
                                </a14:backgroundRemoval>
                              </a14:imgEffect>
                            </a14:imgLayer>
                          </a14:imgProps>
                        </a:ext>
                        <a:ext uri="{28A0092B-C50C-407E-A947-70E740481C1C}">
                          <a14:useLocalDpi xmlns:a14="http://schemas.microsoft.com/office/drawing/2010/main" val="0"/>
                        </a:ext>
                      </a:extLst>
                    </a:blip>
                    <a:srcRect l="33874" t="4850" r="35158" b="3801"/>
                    <a:stretch/>
                  </p:blipFill>
                  <p:spPr bwMode="auto">
                    <a:xfrm>
                      <a:off x="4051710" y="1556792"/>
                      <a:ext cx="244090" cy="72000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TUBO CRIOVIAL DE POLIPROPILENO ESTÉRIL C/TAPA ROSCA 3ML – Corporación  Insumedic">
                      <a:extLst>
                        <a:ext uri="{FF2B5EF4-FFF2-40B4-BE49-F238E27FC236}">
                          <a16:creationId xmlns:a16="http://schemas.microsoft.com/office/drawing/2014/main" id="{340BEAEE-209D-4B44-A8B4-1AFA94B3D6E9}"/>
                        </a:ext>
                      </a:extLst>
                    </p:cNvPr>
                    <p:cNvPicPr>
                      <a:picLocks noChangeAspect="1" noChangeArrowheads="1"/>
                    </p:cNvPicPr>
                    <p:nvPr/>
                  </p:nvPicPr>
                  <p:blipFill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backgroundRemoval t="6833" b="94500" l="10000" r="90000">
                                  <a14:foregroundMark x1="37917" y1="81417" x2="38083" y2="89333"/>
                                  <a14:foregroundMark x1="38083" y1="89333" x2="43750" y2="94167"/>
                                  <a14:foregroundMark x1="43750" y1="94167" x2="58500" y2="94583"/>
                                  <a14:foregroundMark x1="58500" y1="94583" x2="59333" y2="87083"/>
                                  <a14:foregroundMark x1="59333" y1="87083" x2="55250" y2="81000"/>
                                  <a14:foregroundMark x1="55250" y1="81000" x2="40917" y2="81417"/>
                                  <a14:foregroundMark x1="40917" y1="81417" x2="38250" y2="80583"/>
                                  <a14:foregroundMark x1="34417" y1="7083" x2="34250" y2="22083"/>
                                  <a14:foregroundMark x1="34250" y1="22083" x2="41333" y2="24000"/>
                                  <a14:foregroundMark x1="41333" y1="24000" x2="48667" y2="24000"/>
                                  <a14:foregroundMark x1="48667" y1="24000" x2="63583" y2="23417"/>
                                  <a14:foregroundMark x1="63583" y1="23417" x2="62833" y2="8333"/>
                                  <a14:foregroundMark x1="62833" y1="8333" x2="34000" y2="6833"/>
                                </a14:backgroundRemoval>
                              </a14:imgEffect>
                            </a14:imgLayer>
                          </a14:imgProps>
                        </a:ext>
                        <a:ext uri="{28A0092B-C50C-407E-A947-70E740481C1C}">
                          <a14:useLocalDpi xmlns:a14="http://schemas.microsoft.com/office/drawing/2010/main" val="0"/>
                        </a:ext>
                      </a:extLst>
                    </a:blip>
                    <a:srcRect l="33874" t="4850" r="35158" b="3801"/>
                    <a:stretch/>
                  </p:blipFill>
                  <p:spPr bwMode="auto">
                    <a:xfrm>
                      <a:off x="4555766" y="1556792"/>
                      <a:ext cx="244090" cy="720000"/>
                    </a:xfrm>
                    <a:prstGeom prst="rect">
                      <a:avLst/>
                    </a:prstGeom>
                    <a:noFill/>
                    <a:extLst>
                      <a:ext uri="{909E8E84-426E-40DD-AFC4-6F175D3DCCD1}">
                        <a14:hiddenFill xmlns:a14="http://schemas.microsoft.com/office/drawing/2010/main">
                          <a:solidFill>
                            <a:srgbClr val="FFFFFF"/>
                          </a:solidFill>
                        </a14:hiddenFill>
                      </a:ext>
                    </a:extLst>
                  </p:spPr>
                </p:pic>
              </p:grpSp>
              <p:sp>
                <p:nvSpPr>
                  <p:cNvPr id="123" name="CuadroTexto 122">
                    <a:extLst>
                      <a:ext uri="{FF2B5EF4-FFF2-40B4-BE49-F238E27FC236}">
                        <a16:creationId xmlns:a16="http://schemas.microsoft.com/office/drawing/2014/main" id="{2B097AD4-DD8D-4BBB-9D91-BA83153A2F08}"/>
                      </a:ext>
                    </a:extLst>
                  </p:cNvPr>
                  <p:cNvSpPr txBox="1"/>
                  <p:nvPr/>
                </p:nvSpPr>
                <p:spPr>
                  <a:xfrm>
                    <a:off x="4007768" y="1314614"/>
                    <a:ext cx="344668" cy="323165"/>
                  </a:xfrm>
                  <a:prstGeom prst="rect">
                    <a:avLst/>
                  </a:prstGeom>
                  <a:noFill/>
                </p:spPr>
                <p:txBody>
                  <a:bodyPr wrap="square" rtlCol="0">
                    <a:spAutoFit/>
                  </a:bodyPr>
                  <a:lstStyle/>
                  <a:p>
                    <a:r>
                      <a:rPr lang="es-EC" sz="1500" dirty="0"/>
                      <a:t>t1</a:t>
                    </a:r>
                    <a:endParaRPr lang="es-ES" sz="1500" dirty="0"/>
                  </a:p>
                </p:txBody>
              </p:sp>
              <p:sp>
                <p:nvSpPr>
                  <p:cNvPr id="124" name="CuadroTexto 123">
                    <a:extLst>
                      <a:ext uri="{FF2B5EF4-FFF2-40B4-BE49-F238E27FC236}">
                        <a16:creationId xmlns:a16="http://schemas.microsoft.com/office/drawing/2014/main" id="{31A86151-4566-40E5-8050-196951506DE0}"/>
                      </a:ext>
                    </a:extLst>
                  </p:cNvPr>
                  <p:cNvSpPr txBox="1"/>
                  <p:nvPr/>
                </p:nvSpPr>
                <p:spPr>
                  <a:xfrm>
                    <a:off x="4492277" y="1319575"/>
                    <a:ext cx="479211" cy="323165"/>
                  </a:xfrm>
                  <a:prstGeom prst="rect">
                    <a:avLst/>
                  </a:prstGeom>
                  <a:noFill/>
                </p:spPr>
                <p:txBody>
                  <a:bodyPr wrap="square" rtlCol="0">
                    <a:spAutoFit/>
                  </a:bodyPr>
                  <a:lstStyle/>
                  <a:p>
                    <a:r>
                      <a:rPr lang="es-EC" sz="1500" dirty="0"/>
                      <a:t>t2</a:t>
                    </a:r>
                    <a:endParaRPr lang="es-ES" sz="1500" dirty="0"/>
                  </a:p>
                </p:txBody>
              </p:sp>
              <p:sp>
                <p:nvSpPr>
                  <p:cNvPr id="129" name="CuadroTexto 128">
                    <a:extLst>
                      <a:ext uri="{FF2B5EF4-FFF2-40B4-BE49-F238E27FC236}">
                        <a16:creationId xmlns:a16="http://schemas.microsoft.com/office/drawing/2014/main" id="{8E321027-DEE1-4F29-B442-AC6843BED4CD}"/>
                      </a:ext>
                    </a:extLst>
                  </p:cNvPr>
                  <p:cNvSpPr txBox="1"/>
                  <p:nvPr/>
                </p:nvSpPr>
                <p:spPr>
                  <a:xfrm>
                    <a:off x="3528556" y="1321023"/>
                    <a:ext cx="479211" cy="323165"/>
                  </a:xfrm>
                  <a:prstGeom prst="rect">
                    <a:avLst/>
                  </a:prstGeom>
                  <a:noFill/>
                </p:spPr>
                <p:txBody>
                  <a:bodyPr wrap="square" rtlCol="0">
                    <a:spAutoFit/>
                  </a:bodyPr>
                  <a:lstStyle/>
                  <a:p>
                    <a:r>
                      <a:rPr lang="es-EC" sz="1500" dirty="0"/>
                      <a:t>t</a:t>
                    </a:r>
                    <a:r>
                      <a:rPr lang="es-EC" sz="1200" dirty="0"/>
                      <a:t>0</a:t>
                    </a:r>
                    <a:endParaRPr lang="es-ES" sz="1500" dirty="0"/>
                  </a:p>
                </p:txBody>
              </p:sp>
            </p:grpSp>
            <p:sp>
              <p:nvSpPr>
                <p:cNvPr id="144" name="Flecha: a la derecha 143">
                  <a:extLst>
                    <a:ext uri="{FF2B5EF4-FFF2-40B4-BE49-F238E27FC236}">
                      <a16:creationId xmlns:a16="http://schemas.microsoft.com/office/drawing/2014/main" id="{F1D70643-8631-4A5E-90D4-E32260966126}"/>
                    </a:ext>
                  </a:extLst>
                </p:cNvPr>
                <p:cNvSpPr/>
                <p:nvPr/>
              </p:nvSpPr>
              <p:spPr>
                <a:xfrm>
                  <a:off x="7819387" y="1741217"/>
                  <a:ext cx="432000" cy="360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90" name="Rectángulo 189">
                  <a:extLst>
                    <a:ext uri="{FF2B5EF4-FFF2-40B4-BE49-F238E27FC236}">
                      <a16:creationId xmlns:a16="http://schemas.microsoft.com/office/drawing/2014/main" id="{C4E22FC9-52AF-4863-A33D-FE0C5FF256B2}"/>
                    </a:ext>
                  </a:extLst>
                </p:cNvPr>
                <p:cNvSpPr/>
                <p:nvPr/>
              </p:nvSpPr>
              <p:spPr>
                <a:xfrm>
                  <a:off x="6928080" y="1193442"/>
                  <a:ext cx="4333115" cy="1398261"/>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7" name="CuadroTexto 106">
                <a:extLst>
                  <a:ext uri="{FF2B5EF4-FFF2-40B4-BE49-F238E27FC236}">
                    <a16:creationId xmlns:a16="http://schemas.microsoft.com/office/drawing/2014/main" id="{002CA923-3E76-4E1F-8BC4-D8E4AB339ABC}"/>
                  </a:ext>
                </a:extLst>
              </p:cNvPr>
              <p:cNvSpPr txBox="1"/>
              <p:nvPr/>
            </p:nvSpPr>
            <p:spPr>
              <a:xfrm>
                <a:off x="3987896" y="1956168"/>
                <a:ext cx="1754980" cy="1169551"/>
              </a:xfrm>
              <a:prstGeom prst="rect">
                <a:avLst/>
              </a:prstGeom>
              <a:noFill/>
            </p:spPr>
            <p:txBody>
              <a:bodyPr wrap="square">
                <a:spAutoFit/>
              </a:bodyPr>
              <a:lstStyle/>
              <a:p>
                <a:r>
                  <a:rPr lang="es-EC" sz="1400" dirty="0">
                    <a:effectLst/>
                    <a:latin typeface="Calibri" panose="020F0502020204030204" pitchFamily="34" charset="0"/>
                    <a:ea typeface="Calibri" panose="020F0502020204030204" pitchFamily="34" charset="0"/>
                    <a:cs typeface="Times New Roman" panose="02020603050405020304" pitchFamily="18" charset="0"/>
                  </a:rPr>
                  <a:t>t</a:t>
                </a:r>
                <a:r>
                  <a:rPr lang="es-EC" sz="1400" baseline="-25000" dirty="0">
                    <a:effectLst/>
                    <a:latin typeface="Calibri" panose="020F0502020204030204" pitchFamily="34" charset="0"/>
                    <a:ea typeface="Calibri" panose="020F0502020204030204" pitchFamily="34" charset="0"/>
                    <a:cs typeface="Times New Roman" panose="02020603050405020304" pitchFamily="18" charset="0"/>
                  </a:rPr>
                  <a:t>0</a:t>
                </a:r>
                <a:r>
                  <a:rPr lang="es-EC" sz="1400" dirty="0">
                    <a:effectLst/>
                    <a:latin typeface="Calibri" panose="020F0502020204030204" pitchFamily="34" charset="0"/>
                    <a:ea typeface="Calibri" panose="020F0502020204030204" pitchFamily="34" charset="0"/>
                    <a:cs typeface="Times New Roman" panose="02020603050405020304" pitchFamily="18" charset="0"/>
                  </a:rPr>
                  <a:t>= 0 h</a:t>
                </a:r>
              </a:p>
              <a:p>
                <a:endParaRPr lang="es-EC" sz="1400" dirty="0">
                  <a:latin typeface="Calibri" panose="020F0502020204030204" pitchFamily="34" charset="0"/>
                  <a:ea typeface="Calibri" panose="020F0502020204030204" pitchFamily="34" charset="0"/>
                  <a:cs typeface="Times New Roman" panose="02020603050405020304" pitchFamily="18" charset="0"/>
                </a:endParaRPr>
              </a:p>
              <a:p>
                <a:r>
                  <a:rPr lang="es-EC" sz="1400" dirty="0">
                    <a:effectLst/>
                    <a:latin typeface="Calibri" panose="020F0502020204030204" pitchFamily="34" charset="0"/>
                    <a:ea typeface="Calibri" panose="020F0502020204030204" pitchFamily="34" charset="0"/>
                    <a:cs typeface="Times New Roman" panose="02020603050405020304" pitchFamily="18" charset="0"/>
                  </a:rPr>
                  <a:t>t</a:t>
                </a:r>
                <a:r>
                  <a:rPr lang="es-EC" sz="1400" baseline="-25000" dirty="0">
                    <a:latin typeface="Calibri" panose="020F0502020204030204" pitchFamily="34" charset="0"/>
                    <a:ea typeface="Calibri" panose="020F0502020204030204" pitchFamily="34" charset="0"/>
                    <a:cs typeface="Times New Roman" panose="02020603050405020304" pitchFamily="18" charset="0"/>
                  </a:rPr>
                  <a:t>1</a:t>
                </a:r>
                <a:r>
                  <a:rPr lang="es-EC" sz="1400" dirty="0">
                    <a:effectLst/>
                    <a:latin typeface="Calibri" panose="020F0502020204030204" pitchFamily="34" charset="0"/>
                    <a:ea typeface="Calibri" panose="020F0502020204030204" pitchFamily="34" charset="0"/>
                    <a:cs typeface="Times New Roman" panose="02020603050405020304" pitchFamily="18" charset="0"/>
                  </a:rPr>
                  <a:t>=96 h (4 días)</a:t>
                </a:r>
              </a:p>
              <a:p>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p>
                <a:r>
                  <a:rPr lang="es-EC" sz="1400" dirty="0">
                    <a:effectLst/>
                    <a:latin typeface="Calibri" panose="020F0502020204030204" pitchFamily="34" charset="0"/>
                    <a:ea typeface="Calibri" panose="020F0502020204030204" pitchFamily="34" charset="0"/>
                    <a:cs typeface="Times New Roman" panose="02020603050405020304" pitchFamily="18" charset="0"/>
                  </a:rPr>
                  <a:t>t</a:t>
                </a:r>
                <a:r>
                  <a:rPr lang="es-EC" sz="1400" baseline="-25000" dirty="0">
                    <a:latin typeface="Calibri" panose="020F0502020204030204" pitchFamily="34" charset="0"/>
                    <a:ea typeface="Calibri" panose="020F0502020204030204" pitchFamily="34" charset="0"/>
                    <a:cs typeface="Times New Roman" panose="02020603050405020304" pitchFamily="18" charset="0"/>
                  </a:rPr>
                  <a:t>2</a:t>
                </a:r>
                <a:r>
                  <a:rPr lang="es-EC" sz="1400" dirty="0">
                    <a:effectLst/>
                    <a:latin typeface="Calibri" panose="020F0502020204030204" pitchFamily="34" charset="0"/>
                    <a:ea typeface="Calibri" panose="020F0502020204030204" pitchFamily="34" charset="0"/>
                    <a:cs typeface="Times New Roman" panose="02020603050405020304" pitchFamily="18" charset="0"/>
                  </a:rPr>
                  <a:t>=192 h (8 días)</a:t>
                </a:r>
                <a:endParaRPr lang="es-ES" sz="1400" dirty="0"/>
              </a:p>
            </p:txBody>
          </p:sp>
        </p:grpSp>
      </p:grpSp>
      <p:sp>
        <p:nvSpPr>
          <p:cNvPr id="121" name="Rectángulo: esquinas redondeadas 120">
            <a:extLst>
              <a:ext uri="{FF2B5EF4-FFF2-40B4-BE49-F238E27FC236}">
                <a16:creationId xmlns:a16="http://schemas.microsoft.com/office/drawing/2014/main" id="{0075574D-9C29-4DE3-8A0C-AE3189F8CAA8}"/>
              </a:ext>
            </a:extLst>
          </p:cNvPr>
          <p:cNvSpPr/>
          <p:nvPr/>
        </p:nvSpPr>
        <p:spPr>
          <a:xfrm>
            <a:off x="354000" y="3080130"/>
            <a:ext cx="1440001" cy="360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b="1" dirty="0">
                <a:effectLst>
                  <a:outerShdw blurRad="38100" dist="38100" dir="2700000" algn="tl">
                    <a:srgbClr val="000000">
                      <a:alpha val="43137"/>
                    </a:srgbClr>
                  </a:outerShdw>
                </a:effectLst>
              </a:rPr>
              <a:t>Corrida HPLC</a:t>
            </a:r>
            <a:endParaRPr lang="es-ES" sz="1600" b="1" dirty="0">
              <a:effectLst>
                <a:outerShdw blurRad="38100" dist="38100" dir="2700000" algn="tl">
                  <a:srgbClr val="000000">
                    <a:alpha val="43137"/>
                  </a:srgbClr>
                </a:outerShdw>
              </a:effectLst>
            </a:endParaRPr>
          </a:p>
        </p:txBody>
      </p:sp>
      <p:graphicFrame>
        <p:nvGraphicFramePr>
          <p:cNvPr id="18" name="Tabla 18">
            <a:extLst>
              <a:ext uri="{FF2B5EF4-FFF2-40B4-BE49-F238E27FC236}">
                <a16:creationId xmlns:a16="http://schemas.microsoft.com/office/drawing/2014/main" id="{A7CCF128-6167-4CC2-A52A-8C87FC708B60}"/>
              </a:ext>
            </a:extLst>
          </p:cNvPr>
          <p:cNvGraphicFramePr>
            <a:graphicFrameLocks noGrp="1"/>
          </p:cNvGraphicFramePr>
          <p:nvPr>
            <p:extLst>
              <p:ext uri="{D42A27DB-BD31-4B8C-83A1-F6EECF244321}">
                <p14:modId xmlns:p14="http://schemas.microsoft.com/office/powerpoint/2010/main" val="321509547"/>
              </p:ext>
            </p:extLst>
          </p:nvPr>
        </p:nvGraphicFramePr>
        <p:xfrm>
          <a:off x="322631" y="3662050"/>
          <a:ext cx="3739553" cy="2619738"/>
        </p:xfrm>
        <a:graphic>
          <a:graphicData uri="http://schemas.openxmlformats.org/drawingml/2006/table">
            <a:tbl>
              <a:tblPr bandRow="1">
                <a:tableStyleId>{93296810-A885-4BE3-A3E7-6D5BEEA58F35}</a:tableStyleId>
              </a:tblPr>
              <a:tblGrid>
                <a:gridCol w="1812929">
                  <a:extLst>
                    <a:ext uri="{9D8B030D-6E8A-4147-A177-3AD203B41FA5}">
                      <a16:colId xmlns:a16="http://schemas.microsoft.com/office/drawing/2014/main" val="777121576"/>
                    </a:ext>
                  </a:extLst>
                </a:gridCol>
                <a:gridCol w="1926624">
                  <a:extLst>
                    <a:ext uri="{9D8B030D-6E8A-4147-A177-3AD203B41FA5}">
                      <a16:colId xmlns:a16="http://schemas.microsoft.com/office/drawing/2014/main" val="2400587852"/>
                    </a:ext>
                  </a:extLst>
                </a:gridCol>
              </a:tblGrid>
              <a:tr h="395818">
                <a:tc>
                  <a:txBody>
                    <a:bodyPr/>
                    <a:lstStyle/>
                    <a:p>
                      <a:pPr algn="r">
                        <a:spcAft>
                          <a:spcPts val="800"/>
                        </a:spcAft>
                      </a:pPr>
                      <a:r>
                        <a:rPr lang="es-EC" sz="1400" b="1" dirty="0">
                          <a:solidFill>
                            <a:srgbClr val="000000"/>
                          </a:solidFill>
                          <a:effectLst/>
                        </a:rPr>
                        <a:t>Flujo columna: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spcAft>
                          <a:spcPts val="800"/>
                        </a:spcAft>
                      </a:pPr>
                      <a:r>
                        <a:rPr lang="es-EC" sz="1400" dirty="0">
                          <a:solidFill>
                            <a:srgbClr val="000000"/>
                          </a:solidFill>
                          <a:effectLst/>
                        </a:rPr>
                        <a:t>1 mL/min</a:t>
                      </a:r>
                      <a:endParaRPr lang="es-E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886806445"/>
                  </a:ext>
                </a:extLst>
              </a:tr>
              <a:tr h="334720">
                <a:tc>
                  <a:txBody>
                    <a:bodyPr/>
                    <a:lstStyle/>
                    <a:p>
                      <a:pPr algn="r">
                        <a:spcAft>
                          <a:spcPts val="800"/>
                        </a:spcAft>
                      </a:pPr>
                      <a:r>
                        <a:rPr lang="es-EC" sz="1400" b="1" dirty="0">
                          <a:solidFill>
                            <a:srgbClr val="000000"/>
                          </a:solidFill>
                          <a:effectLst/>
                        </a:rPr>
                        <a:t>Volumen de Inyección:</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spcAft>
                          <a:spcPts val="800"/>
                        </a:spcAft>
                      </a:pPr>
                      <a:r>
                        <a:rPr lang="es-EC" sz="1400" dirty="0">
                          <a:solidFill>
                            <a:srgbClr val="000000"/>
                          </a:solidFill>
                          <a:effectLst/>
                        </a:rPr>
                        <a:t>10 µL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278813695"/>
                  </a:ext>
                </a:extLst>
              </a:tr>
              <a:tr h="334720">
                <a:tc>
                  <a:txBody>
                    <a:bodyPr/>
                    <a:lstStyle/>
                    <a:p>
                      <a:pPr algn="r">
                        <a:spcAft>
                          <a:spcPts val="800"/>
                        </a:spcAft>
                      </a:pPr>
                      <a:r>
                        <a:rPr lang="es-EC" sz="1400" b="1" dirty="0">
                          <a:solidFill>
                            <a:srgbClr val="000000"/>
                          </a:solidFill>
                          <a:effectLst/>
                        </a:rPr>
                        <a:t>Temperatura de la columna: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spcAft>
                          <a:spcPts val="800"/>
                        </a:spcAft>
                      </a:pPr>
                      <a:r>
                        <a:rPr lang="es-EC" sz="1400" dirty="0">
                          <a:effectLst/>
                        </a:rPr>
                        <a:t>17 – 18°C</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299122681"/>
                  </a:ext>
                </a:extLst>
              </a:tr>
              <a:tr h="334720">
                <a:tc>
                  <a:txBody>
                    <a:bodyPr/>
                    <a:lstStyle/>
                    <a:p>
                      <a:pPr algn="r">
                        <a:spcAft>
                          <a:spcPts val="800"/>
                        </a:spcAft>
                      </a:pPr>
                      <a:r>
                        <a:rPr lang="es-EC" sz="1400" b="1" dirty="0">
                          <a:solidFill>
                            <a:srgbClr val="000000"/>
                          </a:solidFill>
                          <a:effectLst/>
                        </a:rPr>
                        <a:t>Detector U.V.:</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spcAft>
                          <a:spcPts val="800"/>
                        </a:spcAft>
                      </a:pPr>
                      <a:r>
                        <a:rPr lang="es-EC" sz="1400" dirty="0">
                          <a:solidFill>
                            <a:srgbClr val="000000"/>
                          </a:solidFill>
                          <a:effectLst/>
                        </a:rPr>
                        <a:t>210 nm</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769765553"/>
                  </a:ext>
                </a:extLst>
              </a:tr>
              <a:tr h="334720">
                <a:tc>
                  <a:txBody>
                    <a:bodyPr/>
                    <a:lstStyle/>
                    <a:p>
                      <a:pPr algn="r">
                        <a:spcAft>
                          <a:spcPts val="800"/>
                        </a:spcAft>
                      </a:pPr>
                      <a:r>
                        <a:rPr lang="es-EC" sz="1400" b="1" dirty="0">
                          <a:solidFill>
                            <a:srgbClr val="000000"/>
                          </a:solidFill>
                          <a:effectLst/>
                        </a:rPr>
                        <a:t>Tiempo de corrida: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spcAft>
                          <a:spcPts val="800"/>
                        </a:spcAft>
                      </a:pPr>
                      <a:r>
                        <a:rPr lang="es-EC" sz="1400" dirty="0">
                          <a:solidFill>
                            <a:srgbClr val="000000"/>
                          </a:solidFill>
                          <a:effectLst/>
                        </a:rPr>
                        <a:t>15 minutos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678004441"/>
                  </a:ext>
                </a:extLst>
              </a:tr>
              <a:tr h="334720">
                <a:tc>
                  <a:txBody>
                    <a:bodyPr/>
                    <a:lstStyle/>
                    <a:p>
                      <a:pPr algn="r">
                        <a:spcAft>
                          <a:spcPts val="800"/>
                        </a:spcAft>
                      </a:pPr>
                      <a:r>
                        <a:rPr lang="es-EC" sz="1400" b="1" dirty="0">
                          <a:solidFill>
                            <a:srgbClr val="000000"/>
                          </a:solidFill>
                          <a:effectLst/>
                        </a:rPr>
                        <a:t>Fase móvil: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lang="es-EC" sz="1400" b="1" dirty="0">
                          <a:solidFill>
                            <a:srgbClr val="000000"/>
                          </a:solidFill>
                          <a:effectLst/>
                        </a:rPr>
                        <a:t>C18:</a:t>
                      </a:r>
                      <a:r>
                        <a:rPr lang="es-EC" sz="1400" dirty="0">
                          <a:solidFill>
                            <a:srgbClr val="000000"/>
                          </a:solidFill>
                          <a:effectLst/>
                        </a:rPr>
                        <a:t> metanol/agua 50:50 </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238844470"/>
                  </a:ext>
                </a:extLst>
              </a:tr>
            </a:tbl>
          </a:graphicData>
        </a:graphic>
      </p:graphicFrame>
      <p:sp>
        <p:nvSpPr>
          <p:cNvPr id="8" name="Flecha: a la derecha 7">
            <a:extLst>
              <a:ext uri="{FF2B5EF4-FFF2-40B4-BE49-F238E27FC236}">
                <a16:creationId xmlns:a16="http://schemas.microsoft.com/office/drawing/2014/main" id="{68EE3A02-AE58-4C66-93FA-2C3D60722CC9}"/>
              </a:ext>
            </a:extLst>
          </p:cNvPr>
          <p:cNvSpPr/>
          <p:nvPr/>
        </p:nvSpPr>
        <p:spPr>
          <a:xfrm>
            <a:off x="5199443" y="1735523"/>
            <a:ext cx="841851" cy="6620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26" name="Picture 2" descr="Thermo Scientific™ Dionex™ UltiMate™ 3000 U/HPLC">
            <a:extLst>
              <a:ext uri="{FF2B5EF4-FFF2-40B4-BE49-F238E27FC236}">
                <a16:creationId xmlns:a16="http://schemas.microsoft.com/office/drawing/2014/main" id="{1DF0BC0F-B7F2-4FEA-83FE-9E0BC51EF55D}"/>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500" b="95625" l="10000" r="90000">
                        <a14:foregroundMark x1="30800" y1="91667" x2="30800" y2="91667"/>
                        <a14:foregroundMark x1="58200" y1="95625" x2="58200" y2="95625"/>
                        <a14:foregroundMark x1="43400" y1="9167" x2="43400" y2="9167"/>
                        <a14:foregroundMark x1="51800" y1="10417" x2="51800" y2="10417"/>
                        <a14:foregroundMark x1="43000" y1="2500" x2="43800" y2="17708"/>
                        <a14:foregroundMark x1="48200" y1="4792" x2="48000" y2="21875"/>
                        <a14:foregroundMark x1="56400" y1="4375" x2="54600" y2="21458"/>
                        <a14:foregroundMark x1="63600" y1="3750" x2="62600" y2="21875"/>
                        <a14:foregroundMark x1="72200" y1="15833" x2="72200" y2="15833"/>
                        <a14:foregroundMark x1="66600" y1="7708" x2="65400" y2="17500"/>
                      </a14:backgroundRemoval>
                    </a14:imgEffect>
                  </a14:imgLayer>
                </a14:imgProps>
              </a:ext>
              <a:ext uri="{28A0092B-C50C-407E-A947-70E740481C1C}">
                <a14:useLocalDpi xmlns:a14="http://schemas.microsoft.com/office/drawing/2010/main" val="0"/>
              </a:ext>
            </a:extLst>
          </a:blip>
          <a:srcRect l="24122" r="23421"/>
          <a:stretch/>
        </p:blipFill>
        <p:spPr bwMode="auto">
          <a:xfrm>
            <a:off x="3591185" y="3260130"/>
            <a:ext cx="1754980" cy="3211706"/>
          </a:xfrm>
          <a:prstGeom prst="rect">
            <a:avLst/>
          </a:prstGeom>
          <a:noFill/>
          <a:extLst>
            <a:ext uri="{909E8E84-426E-40DD-AFC4-6F175D3DCCD1}">
              <a14:hiddenFill xmlns:a14="http://schemas.microsoft.com/office/drawing/2010/main">
                <a:solidFill>
                  <a:srgbClr val="FFFFFF"/>
                </a:solidFill>
              </a14:hiddenFill>
            </a:ext>
          </a:extLst>
        </p:spPr>
      </p:pic>
      <p:sp>
        <p:nvSpPr>
          <p:cNvPr id="58" name="Rectángulo: esquinas redondeadas 57">
            <a:extLst>
              <a:ext uri="{FF2B5EF4-FFF2-40B4-BE49-F238E27FC236}">
                <a16:creationId xmlns:a16="http://schemas.microsoft.com/office/drawing/2014/main" id="{E65A7675-2C63-4A06-8B40-9094E54BAEAF}"/>
              </a:ext>
            </a:extLst>
          </p:cNvPr>
          <p:cNvSpPr/>
          <p:nvPr/>
        </p:nvSpPr>
        <p:spPr>
          <a:xfrm>
            <a:off x="6004100" y="3141008"/>
            <a:ext cx="1964108" cy="360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b="1" dirty="0">
                <a:effectLst>
                  <a:outerShdw blurRad="38100" dist="38100" dir="2700000" algn="tl">
                    <a:srgbClr val="000000">
                      <a:alpha val="43137"/>
                    </a:srgbClr>
                  </a:outerShdw>
                </a:effectLst>
              </a:rPr>
              <a:t>Análisis Resultados</a:t>
            </a:r>
            <a:endParaRPr lang="es-ES" sz="1600" b="1" dirty="0">
              <a:effectLst>
                <a:outerShdw blurRad="38100" dist="38100" dir="2700000" algn="tl">
                  <a:srgbClr val="000000">
                    <a:alpha val="43137"/>
                  </a:srgbClr>
                </a:outerShdw>
              </a:effectLst>
            </a:endParaRPr>
          </a:p>
        </p:txBody>
      </p:sp>
      <p:grpSp>
        <p:nvGrpSpPr>
          <p:cNvPr id="24" name="Grupo 23">
            <a:extLst>
              <a:ext uri="{FF2B5EF4-FFF2-40B4-BE49-F238E27FC236}">
                <a16:creationId xmlns:a16="http://schemas.microsoft.com/office/drawing/2014/main" id="{B05BDC46-9AE0-49E0-BD8A-3FE092B3D9C2}"/>
              </a:ext>
            </a:extLst>
          </p:cNvPr>
          <p:cNvGrpSpPr/>
          <p:nvPr/>
        </p:nvGrpSpPr>
        <p:grpSpPr>
          <a:xfrm>
            <a:off x="6528048" y="3457032"/>
            <a:ext cx="4907672" cy="2699250"/>
            <a:chOff x="6085834" y="3457032"/>
            <a:chExt cx="4907672" cy="2699250"/>
          </a:xfrm>
        </p:grpSpPr>
        <p:grpSp>
          <p:nvGrpSpPr>
            <p:cNvPr id="21" name="Grupo 20">
              <a:extLst>
                <a:ext uri="{FF2B5EF4-FFF2-40B4-BE49-F238E27FC236}">
                  <a16:creationId xmlns:a16="http://schemas.microsoft.com/office/drawing/2014/main" id="{E52D2C4A-E060-4F44-9894-722BEB427764}"/>
                </a:ext>
              </a:extLst>
            </p:cNvPr>
            <p:cNvGrpSpPr/>
            <p:nvPr/>
          </p:nvGrpSpPr>
          <p:grpSpPr>
            <a:xfrm>
              <a:off x="9413565" y="3909518"/>
              <a:ext cx="1579941" cy="1418554"/>
              <a:chOff x="9072412" y="3593742"/>
              <a:chExt cx="1579941" cy="1418554"/>
            </a:xfrm>
          </p:grpSpPr>
          <p:pic>
            <p:nvPicPr>
              <p:cNvPr id="1034" name="Picture 10" descr="CURSO DE SPSS STATISTICS - COMPLETO - YouTube">
                <a:extLst>
                  <a:ext uri="{FF2B5EF4-FFF2-40B4-BE49-F238E27FC236}">
                    <a16:creationId xmlns:a16="http://schemas.microsoft.com/office/drawing/2014/main" id="{50301FAF-EBFB-4DEB-8356-45E316F6427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675" t="7943" r="70584" b="57998"/>
              <a:stretch/>
            </p:blipFill>
            <p:spPr bwMode="auto">
              <a:xfrm>
                <a:off x="9144954" y="3932296"/>
                <a:ext cx="1507399" cy="1080000"/>
              </a:xfrm>
              <a:prstGeom prst="roundRect">
                <a:avLst/>
              </a:prstGeom>
              <a:noFill/>
              <a:extLst>
                <a:ext uri="{909E8E84-426E-40DD-AFC4-6F175D3DCCD1}">
                  <a14:hiddenFill xmlns:a14="http://schemas.microsoft.com/office/drawing/2010/main">
                    <a:solidFill>
                      <a:srgbClr val="FFFFFF"/>
                    </a:solidFill>
                  </a14:hiddenFill>
                </a:ext>
              </a:extLst>
            </p:spPr>
          </p:pic>
          <p:sp>
            <p:nvSpPr>
              <p:cNvPr id="67" name="CuadroTexto 66">
                <a:extLst>
                  <a:ext uri="{FF2B5EF4-FFF2-40B4-BE49-F238E27FC236}">
                    <a16:creationId xmlns:a16="http://schemas.microsoft.com/office/drawing/2014/main" id="{3AB1DCD4-A351-4FDE-9BD7-53EC43CEBED6}"/>
                  </a:ext>
                </a:extLst>
              </p:cNvPr>
              <p:cNvSpPr txBox="1"/>
              <p:nvPr/>
            </p:nvSpPr>
            <p:spPr>
              <a:xfrm>
                <a:off x="9072412" y="3593742"/>
                <a:ext cx="1393330" cy="338554"/>
              </a:xfrm>
              <a:prstGeom prst="rect">
                <a:avLst/>
              </a:prstGeom>
              <a:noFill/>
            </p:spPr>
            <p:txBody>
              <a:bodyPr wrap="none" rtlCol="0">
                <a:spAutoFit/>
              </a:bodyPr>
              <a:lstStyle/>
              <a:p>
                <a:r>
                  <a:rPr lang="es-EC" sz="1600" b="1" dirty="0">
                    <a:effectLst>
                      <a:outerShdw blurRad="38100" dist="38100" dir="2700000" algn="tl">
                        <a:srgbClr val="000000">
                          <a:alpha val="43137"/>
                        </a:srgbClr>
                      </a:outerShdw>
                    </a:effectLst>
                  </a:rPr>
                  <a:t>A. Estadístico</a:t>
                </a:r>
                <a:endParaRPr lang="es-ES" sz="1600" b="1" dirty="0">
                  <a:effectLst>
                    <a:outerShdw blurRad="38100" dist="38100" dir="2700000" algn="tl">
                      <a:srgbClr val="000000">
                        <a:alpha val="43137"/>
                      </a:srgbClr>
                    </a:outerShdw>
                  </a:effectLst>
                </a:endParaRPr>
              </a:p>
            </p:txBody>
          </p:sp>
        </p:grpSp>
        <p:sp>
          <p:nvSpPr>
            <p:cNvPr id="69" name="Flecha: a la derecha 68">
              <a:extLst>
                <a:ext uri="{FF2B5EF4-FFF2-40B4-BE49-F238E27FC236}">
                  <a16:creationId xmlns:a16="http://schemas.microsoft.com/office/drawing/2014/main" id="{6B84B46F-68A3-4C5A-8D47-0704DA12F789}"/>
                </a:ext>
              </a:extLst>
            </p:cNvPr>
            <p:cNvSpPr/>
            <p:nvPr/>
          </p:nvSpPr>
          <p:spPr>
            <a:xfrm>
              <a:off x="8923080" y="4467161"/>
              <a:ext cx="466147" cy="360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dirty="0"/>
            </a:p>
          </p:txBody>
        </p:sp>
        <p:grpSp>
          <p:nvGrpSpPr>
            <p:cNvPr id="23" name="Grupo 22">
              <a:extLst>
                <a:ext uri="{FF2B5EF4-FFF2-40B4-BE49-F238E27FC236}">
                  <a16:creationId xmlns:a16="http://schemas.microsoft.com/office/drawing/2014/main" id="{58E9C5F2-A207-43A3-AB49-C6C065271B00}"/>
                </a:ext>
              </a:extLst>
            </p:cNvPr>
            <p:cNvGrpSpPr/>
            <p:nvPr/>
          </p:nvGrpSpPr>
          <p:grpSpPr>
            <a:xfrm>
              <a:off x="6085834" y="3457032"/>
              <a:ext cx="2694354" cy="2699250"/>
              <a:chOff x="6085834" y="3457032"/>
              <a:chExt cx="2694354" cy="2699250"/>
            </a:xfrm>
          </p:grpSpPr>
          <p:grpSp>
            <p:nvGrpSpPr>
              <p:cNvPr id="22" name="Grupo 21">
                <a:extLst>
                  <a:ext uri="{FF2B5EF4-FFF2-40B4-BE49-F238E27FC236}">
                    <a16:creationId xmlns:a16="http://schemas.microsoft.com/office/drawing/2014/main" id="{83C75E2F-6DE4-440E-A23D-43BE5083E113}"/>
                  </a:ext>
                </a:extLst>
              </p:cNvPr>
              <p:cNvGrpSpPr/>
              <p:nvPr/>
            </p:nvGrpSpPr>
            <p:grpSpPr>
              <a:xfrm>
                <a:off x="6085834" y="3457032"/>
                <a:ext cx="2694354" cy="1824298"/>
                <a:chOff x="5931018" y="3616471"/>
                <a:chExt cx="2694354" cy="1824298"/>
              </a:xfrm>
            </p:grpSpPr>
            <p:grpSp>
              <p:nvGrpSpPr>
                <p:cNvPr id="12" name="Grupo 11">
                  <a:extLst>
                    <a:ext uri="{FF2B5EF4-FFF2-40B4-BE49-F238E27FC236}">
                      <a16:creationId xmlns:a16="http://schemas.microsoft.com/office/drawing/2014/main" id="{09D0E071-79CF-47AB-82AB-70F3827768CE}"/>
                    </a:ext>
                  </a:extLst>
                </p:cNvPr>
                <p:cNvGrpSpPr/>
                <p:nvPr/>
              </p:nvGrpSpPr>
              <p:grpSpPr>
                <a:xfrm>
                  <a:off x="5934367" y="3876471"/>
                  <a:ext cx="2691005" cy="1564298"/>
                  <a:chOff x="5698230" y="3279407"/>
                  <a:chExt cx="2691005" cy="1564298"/>
                </a:xfrm>
              </p:grpSpPr>
              <p:pic>
                <p:nvPicPr>
                  <p:cNvPr id="1028" name="Picture 4" descr="Software de cromatografía - Chromeleon™ 7.2 - Dionex - de automatización /  de laboratorio">
                    <a:extLst>
                      <a:ext uri="{FF2B5EF4-FFF2-40B4-BE49-F238E27FC236}">
                        <a16:creationId xmlns:a16="http://schemas.microsoft.com/office/drawing/2014/main" id="{F45FF410-A12C-4755-894C-2F0EA851F9D8}"/>
                      </a:ext>
                    </a:extLst>
                  </p:cNvPr>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ackgroundRemoval t="10000" b="90000" l="3231" r="90000">
                                <a14:foregroundMark x1="7077" y1="74308" x2="7077" y2="74308"/>
                                <a14:foregroundMark x1="3231" y1="74000" x2="3231" y2="74000"/>
                                <a14:foregroundMark x1="17846" y1="46923" x2="17846" y2="46923"/>
                                <a14:foregroundMark x1="59692" y1="36923" x2="59692" y2="36923"/>
                              </a14:backgroundRemoval>
                            </a14:imgEffect>
                          </a14:imgLayer>
                        </a14:imgProps>
                      </a:ext>
                      <a:ext uri="{28A0092B-C50C-407E-A947-70E740481C1C}">
                        <a14:useLocalDpi xmlns:a14="http://schemas.microsoft.com/office/drawing/2010/main" val="0"/>
                      </a:ext>
                    </a:extLst>
                  </a:blip>
                  <a:srcRect t="8731" r="29387" b="9293"/>
                  <a:stretch/>
                </p:blipFill>
                <p:spPr bwMode="auto">
                  <a:xfrm>
                    <a:off x="5698230" y="3279407"/>
                    <a:ext cx="1347466" cy="1564298"/>
                  </a:xfrm>
                  <a:prstGeom prst="rect">
                    <a:avLst/>
                  </a:prstGeom>
                  <a:noFill/>
                  <a:extLst>
                    <a:ext uri="{909E8E84-426E-40DD-AFC4-6F175D3DCCD1}">
                      <a14:hiddenFill xmlns:a14="http://schemas.microsoft.com/office/drawing/2010/main">
                        <a:solidFill>
                          <a:srgbClr val="FFFFFF"/>
                        </a:solidFill>
                      </a14:hiddenFill>
                    </a:ext>
                  </a:extLst>
                </p:spPr>
              </p:pic>
              <p:sp>
                <p:nvSpPr>
                  <p:cNvPr id="61" name="CuadroTexto 60">
                    <a:extLst>
                      <a:ext uri="{FF2B5EF4-FFF2-40B4-BE49-F238E27FC236}">
                        <a16:creationId xmlns:a16="http://schemas.microsoft.com/office/drawing/2014/main" id="{8D490199-2A3B-4494-928A-2EC41B88EA5D}"/>
                      </a:ext>
                    </a:extLst>
                  </p:cNvPr>
                  <p:cNvSpPr txBox="1"/>
                  <p:nvPr/>
                </p:nvSpPr>
                <p:spPr>
                  <a:xfrm>
                    <a:off x="6425127" y="3999487"/>
                    <a:ext cx="1964108" cy="523220"/>
                  </a:xfrm>
                  <a:prstGeom prst="rect">
                    <a:avLst/>
                  </a:prstGeom>
                  <a:noFill/>
                </p:spPr>
                <p:txBody>
                  <a:bodyPr wrap="square">
                    <a:spAutoFit/>
                  </a:bodyPr>
                  <a:lstStyle/>
                  <a:p>
                    <a:r>
                      <a:rPr lang="es-ES" sz="1400" b="1" dirty="0">
                        <a:solidFill>
                          <a:srgbClr val="002060"/>
                        </a:solidFill>
                      </a:rPr>
                      <a:t>Chromeleon (c) </a:t>
                    </a:r>
                    <a:r>
                      <a:rPr lang="es-ES" sz="1400" b="1" dirty="0" err="1">
                        <a:solidFill>
                          <a:srgbClr val="002060"/>
                        </a:solidFill>
                      </a:rPr>
                      <a:t>Dionex</a:t>
                    </a:r>
                    <a:endParaRPr lang="es-ES" sz="1400" b="1" dirty="0">
                      <a:solidFill>
                        <a:srgbClr val="002060"/>
                      </a:solidFill>
                    </a:endParaRPr>
                  </a:p>
                  <a:p>
                    <a:r>
                      <a:rPr lang="es-ES" sz="1400" b="1" dirty="0" err="1">
                        <a:solidFill>
                          <a:srgbClr val="002060"/>
                        </a:solidFill>
                      </a:rPr>
                      <a:t>Version</a:t>
                    </a:r>
                    <a:r>
                      <a:rPr lang="es-ES" sz="1400" b="1" dirty="0">
                        <a:solidFill>
                          <a:srgbClr val="002060"/>
                        </a:solidFill>
                      </a:rPr>
                      <a:t> 7.2.3.7553</a:t>
                    </a:r>
                    <a:endParaRPr lang="es-ES" sz="4000" b="1" dirty="0">
                      <a:solidFill>
                        <a:srgbClr val="002060"/>
                      </a:solidFill>
                    </a:endParaRPr>
                  </a:p>
                </p:txBody>
              </p:sp>
            </p:grpSp>
            <p:sp>
              <p:nvSpPr>
                <p:cNvPr id="66" name="CuadroTexto 65">
                  <a:extLst>
                    <a:ext uri="{FF2B5EF4-FFF2-40B4-BE49-F238E27FC236}">
                      <a16:creationId xmlns:a16="http://schemas.microsoft.com/office/drawing/2014/main" id="{AF5B48A1-9D79-416B-B9E5-2FFB90938406}"/>
                    </a:ext>
                  </a:extLst>
                </p:cNvPr>
                <p:cNvSpPr txBox="1"/>
                <p:nvPr/>
              </p:nvSpPr>
              <p:spPr>
                <a:xfrm>
                  <a:off x="5931018" y="3616471"/>
                  <a:ext cx="1725922" cy="338554"/>
                </a:xfrm>
                <a:prstGeom prst="rect">
                  <a:avLst/>
                </a:prstGeom>
                <a:noFill/>
              </p:spPr>
              <p:txBody>
                <a:bodyPr wrap="none" rtlCol="0">
                  <a:spAutoFit/>
                </a:bodyPr>
                <a:lstStyle/>
                <a:p>
                  <a:pPr algn="ctr"/>
                  <a:r>
                    <a:rPr lang="es-EC" sz="1600" b="1" dirty="0">
                      <a:effectLst>
                        <a:outerShdw blurRad="38100" dist="38100" dir="2700000" algn="tl">
                          <a:srgbClr val="000000">
                            <a:alpha val="43137"/>
                          </a:srgbClr>
                        </a:outerShdw>
                      </a:effectLst>
                    </a:rPr>
                    <a:t>Reporte de Datos</a:t>
                  </a:r>
                  <a:endParaRPr lang="es-ES" sz="1600" b="1" dirty="0">
                    <a:effectLst>
                      <a:outerShdw blurRad="38100" dist="38100" dir="2700000" algn="tl">
                        <a:srgbClr val="000000">
                          <a:alpha val="43137"/>
                        </a:srgbClr>
                      </a:outerShdw>
                    </a:effectLst>
                  </a:endParaRPr>
                </a:p>
              </p:txBody>
            </p:sp>
          </p:grpSp>
          <p:pic>
            <p:nvPicPr>
              <p:cNvPr id="1036" name="Picture 12" descr="OriginPro - Opiniones, precios, y características - Capterra España 2021">
                <a:extLst>
                  <a:ext uri="{FF2B5EF4-FFF2-40B4-BE49-F238E27FC236}">
                    <a16:creationId xmlns:a16="http://schemas.microsoft.com/office/drawing/2014/main" id="{9F5144B1-9D78-4B42-8E50-EE2E1DE5B55D}"/>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3585" t="24468" r="15638" b="47704"/>
              <a:stretch/>
            </p:blipFill>
            <p:spPr bwMode="auto">
              <a:xfrm>
                <a:off x="6117994" y="5616282"/>
                <a:ext cx="2441685" cy="5400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4" name="Flecha: a la derecha 73">
            <a:extLst>
              <a:ext uri="{FF2B5EF4-FFF2-40B4-BE49-F238E27FC236}">
                <a16:creationId xmlns:a16="http://schemas.microsoft.com/office/drawing/2014/main" id="{905B86BA-A624-4938-9F73-F30855DE3907}"/>
              </a:ext>
            </a:extLst>
          </p:cNvPr>
          <p:cNvSpPr/>
          <p:nvPr/>
        </p:nvSpPr>
        <p:spPr>
          <a:xfrm>
            <a:off x="5332523" y="4463135"/>
            <a:ext cx="985909" cy="6620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Grupo 29">
            <a:extLst>
              <a:ext uri="{FF2B5EF4-FFF2-40B4-BE49-F238E27FC236}">
                <a16:creationId xmlns:a16="http://schemas.microsoft.com/office/drawing/2014/main" id="{28FC1301-590D-4FD7-91AD-BD11C17CAB28}"/>
              </a:ext>
            </a:extLst>
          </p:cNvPr>
          <p:cNvGrpSpPr/>
          <p:nvPr/>
        </p:nvGrpSpPr>
        <p:grpSpPr>
          <a:xfrm>
            <a:off x="6123729" y="1185278"/>
            <a:ext cx="4597572" cy="1634967"/>
            <a:chOff x="6123729" y="1185278"/>
            <a:chExt cx="4597572" cy="1634967"/>
          </a:xfrm>
        </p:grpSpPr>
        <p:grpSp>
          <p:nvGrpSpPr>
            <p:cNvPr id="5" name="Grupo 4">
              <a:extLst>
                <a:ext uri="{FF2B5EF4-FFF2-40B4-BE49-F238E27FC236}">
                  <a16:creationId xmlns:a16="http://schemas.microsoft.com/office/drawing/2014/main" id="{03071BDB-CD08-4CED-9656-A0FCB3EB96C5}"/>
                </a:ext>
              </a:extLst>
            </p:cNvPr>
            <p:cNvGrpSpPr/>
            <p:nvPr/>
          </p:nvGrpSpPr>
          <p:grpSpPr>
            <a:xfrm>
              <a:off x="6123729" y="1185278"/>
              <a:ext cx="3881127" cy="1634967"/>
              <a:chOff x="7423948" y="972975"/>
              <a:chExt cx="3881127" cy="1634967"/>
            </a:xfrm>
          </p:grpSpPr>
          <p:sp>
            <p:nvSpPr>
              <p:cNvPr id="111" name="Rectángulo: esquinas redondeadas 110">
                <a:extLst>
                  <a:ext uri="{FF2B5EF4-FFF2-40B4-BE49-F238E27FC236}">
                    <a16:creationId xmlns:a16="http://schemas.microsoft.com/office/drawing/2014/main" id="{190A9713-255B-4A48-8DA3-64E213F7F167}"/>
                  </a:ext>
                </a:extLst>
              </p:cNvPr>
              <p:cNvSpPr/>
              <p:nvPr/>
            </p:nvSpPr>
            <p:spPr>
              <a:xfrm>
                <a:off x="7423948" y="972975"/>
                <a:ext cx="2291891" cy="360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b="1" dirty="0">
                    <a:effectLst>
                      <a:outerShdw blurRad="38100" dist="38100" dir="2700000" algn="tl">
                        <a:srgbClr val="000000">
                          <a:alpha val="43137"/>
                        </a:srgbClr>
                      </a:outerShdw>
                    </a:effectLst>
                  </a:rPr>
                  <a:t>Preparación muestras</a:t>
                </a:r>
                <a:endParaRPr lang="es-ES" sz="1600" b="1" dirty="0">
                  <a:effectLst>
                    <a:outerShdw blurRad="38100" dist="38100" dir="2700000" algn="tl">
                      <a:srgbClr val="000000">
                        <a:alpha val="43137"/>
                      </a:srgbClr>
                    </a:outerShdw>
                  </a:effectLst>
                </a:endParaRPr>
              </a:p>
            </p:txBody>
          </p:sp>
          <p:pic>
            <p:nvPicPr>
              <p:cNvPr id="13" name="Imagen 12">
                <a:extLst>
                  <a:ext uri="{FF2B5EF4-FFF2-40B4-BE49-F238E27FC236}">
                    <a16:creationId xmlns:a16="http://schemas.microsoft.com/office/drawing/2014/main" id="{69466C87-E1FD-494C-9FE1-838FD9E6DF3D}"/>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3535" b="91919" l="18898" r="41339">
                            <a14:foregroundMark x1="19291" y1="5556" x2="23228" y2="22727"/>
                            <a14:foregroundMark x1="23228" y1="22727" x2="36614" y2="26263"/>
                            <a14:foregroundMark x1="36614" y1="26263" x2="40945" y2="10101"/>
                            <a14:foregroundMark x1="40945" y1="10101" x2="26772" y2="4545"/>
                            <a14:foregroundMark x1="26772" y1="4545" x2="18898" y2="4545"/>
                            <a14:foregroundMark x1="23228" y1="86364" x2="36220" y2="88384"/>
                            <a14:foregroundMark x1="36220" y1="88384" x2="24803" y2="85859"/>
                            <a14:foregroundMark x1="27953" y1="91414" x2="29134" y2="91919"/>
                          </a14:backgroundRemoval>
                        </a14:imgEffect>
                      </a14:imgLayer>
                    </a14:imgProps>
                  </a:ext>
                </a:extLst>
              </a:blip>
              <a:srcRect l="19018" t="3814" r="56153" b="3434"/>
              <a:stretch/>
            </p:blipFill>
            <p:spPr>
              <a:xfrm>
                <a:off x="7535227" y="1414635"/>
                <a:ext cx="370878" cy="1080000"/>
              </a:xfrm>
              <a:prstGeom prst="rect">
                <a:avLst/>
              </a:prstGeom>
            </p:spPr>
          </p:pic>
          <p:pic>
            <p:nvPicPr>
              <p:cNvPr id="3078" name="Picture 6" descr="Filtro de membrana - Millex-HPF - Merck Millipore - de jeringas">
                <a:extLst>
                  <a:ext uri="{FF2B5EF4-FFF2-40B4-BE49-F238E27FC236}">
                    <a16:creationId xmlns:a16="http://schemas.microsoft.com/office/drawing/2014/main" id="{98D8CA2C-9B66-4D29-89A4-A3E948B60F1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016274" y="1167942"/>
                <a:ext cx="1288801" cy="1440000"/>
              </a:xfrm>
              <a:prstGeom prst="rect">
                <a:avLst/>
              </a:prstGeom>
              <a:noFill/>
              <a:extLst>
                <a:ext uri="{909E8E84-426E-40DD-AFC4-6F175D3DCCD1}">
                  <a14:hiddenFill xmlns:a14="http://schemas.microsoft.com/office/drawing/2010/main">
                    <a:solidFill>
                      <a:srgbClr val="FFFFFF"/>
                    </a:solidFill>
                  </a14:hiddenFill>
                </a:ext>
              </a:extLst>
            </p:spPr>
          </p:pic>
          <p:sp>
            <p:nvSpPr>
              <p:cNvPr id="14" name="Flecha: a la derecha 13">
                <a:extLst>
                  <a:ext uri="{FF2B5EF4-FFF2-40B4-BE49-F238E27FC236}">
                    <a16:creationId xmlns:a16="http://schemas.microsoft.com/office/drawing/2014/main" id="{5258BA6C-BC33-403B-A79B-02BF5F55D288}"/>
                  </a:ext>
                </a:extLst>
              </p:cNvPr>
              <p:cNvSpPr/>
              <p:nvPr/>
            </p:nvSpPr>
            <p:spPr>
              <a:xfrm>
                <a:off x="9599930" y="1707942"/>
                <a:ext cx="360000" cy="360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FA5539E3-45E8-4BA9-BD1B-D6AAF7E09DAF}"/>
                  </a:ext>
                </a:extLst>
              </p:cNvPr>
              <p:cNvSpPr txBox="1"/>
              <p:nvPr/>
            </p:nvSpPr>
            <p:spPr>
              <a:xfrm>
                <a:off x="7922576" y="1514406"/>
                <a:ext cx="1624163" cy="830997"/>
              </a:xfrm>
              <a:prstGeom prst="rect">
                <a:avLst/>
              </a:prstGeom>
              <a:noFill/>
            </p:spPr>
            <p:txBody>
              <a:bodyPr wrap="none" rtlCol="0">
                <a:spAutoFit/>
              </a:bodyPr>
              <a:lstStyle/>
              <a:p>
                <a:pPr algn="ctr"/>
                <a:r>
                  <a:rPr lang="es-EC" sz="1600" dirty="0"/>
                  <a:t>2 mL muestra</a:t>
                </a:r>
              </a:p>
              <a:p>
                <a:pPr algn="ctr"/>
                <a:r>
                  <a:rPr lang="es-EC" sz="1600" dirty="0"/>
                  <a:t>+</a:t>
                </a:r>
              </a:p>
              <a:p>
                <a:pPr algn="ctr"/>
                <a:r>
                  <a:rPr lang="es-EC" sz="1600" dirty="0"/>
                  <a:t>2 mL acetonitrilo</a:t>
                </a:r>
                <a:endParaRPr lang="es-ES" sz="1600" dirty="0"/>
              </a:p>
            </p:txBody>
          </p:sp>
        </p:grpSp>
        <p:grpSp>
          <p:nvGrpSpPr>
            <p:cNvPr id="28" name="Grupo 27">
              <a:extLst>
                <a:ext uri="{FF2B5EF4-FFF2-40B4-BE49-F238E27FC236}">
                  <a16:creationId xmlns:a16="http://schemas.microsoft.com/office/drawing/2014/main" id="{A4C9DE9D-C237-41FC-98D9-F567A0102509}"/>
                </a:ext>
              </a:extLst>
            </p:cNvPr>
            <p:cNvGrpSpPr/>
            <p:nvPr/>
          </p:nvGrpSpPr>
          <p:grpSpPr>
            <a:xfrm>
              <a:off x="10153286" y="1877397"/>
              <a:ext cx="568015" cy="386235"/>
              <a:chOff x="11134599" y="1764223"/>
              <a:chExt cx="568015" cy="386235"/>
            </a:xfrm>
          </p:grpSpPr>
          <p:pic>
            <p:nvPicPr>
              <p:cNvPr id="76" name="Imagen 75">
                <a:extLst>
                  <a:ext uri="{FF2B5EF4-FFF2-40B4-BE49-F238E27FC236}">
                    <a16:creationId xmlns:a16="http://schemas.microsoft.com/office/drawing/2014/main" id="{B019E35A-BBB6-4EB7-8B5C-EB2ECE8A3454}"/>
                  </a:ext>
                </a:extLst>
              </p:cNvPr>
              <p:cNvPicPr>
                <a:picLocks noChangeAspect="1"/>
              </p:cNvPicPr>
              <p:nvPr/>
            </p:nvPicPr>
            <p:blipFill>
              <a:blip r:embed="rId15"/>
              <a:stretch>
                <a:fillRect/>
              </a:stretch>
            </p:blipFill>
            <p:spPr>
              <a:xfrm>
                <a:off x="11134599" y="1818676"/>
                <a:ext cx="157415" cy="331782"/>
              </a:xfrm>
              <a:prstGeom prst="rect">
                <a:avLst/>
              </a:prstGeom>
            </p:spPr>
          </p:pic>
          <p:sp>
            <p:nvSpPr>
              <p:cNvPr id="26" name="CuadroTexto 25">
                <a:extLst>
                  <a:ext uri="{FF2B5EF4-FFF2-40B4-BE49-F238E27FC236}">
                    <a16:creationId xmlns:a16="http://schemas.microsoft.com/office/drawing/2014/main" id="{592EFCE3-9E38-4D9F-AFDD-0BB5796FC9C7}"/>
                  </a:ext>
                </a:extLst>
              </p:cNvPr>
              <p:cNvSpPr txBox="1"/>
              <p:nvPr/>
            </p:nvSpPr>
            <p:spPr>
              <a:xfrm>
                <a:off x="11208568" y="1764223"/>
                <a:ext cx="494046" cy="338554"/>
              </a:xfrm>
              <a:prstGeom prst="rect">
                <a:avLst/>
              </a:prstGeom>
              <a:noFill/>
            </p:spPr>
            <p:txBody>
              <a:bodyPr wrap="none" rtlCol="0">
                <a:spAutoFit/>
              </a:bodyPr>
              <a:lstStyle/>
              <a:p>
                <a:r>
                  <a:rPr lang="es-EC" sz="1600" dirty="0"/>
                  <a:t>4°C</a:t>
                </a:r>
                <a:endParaRPr lang="es-ES" sz="1600" dirty="0"/>
              </a:p>
            </p:txBody>
          </p:sp>
        </p:grpSp>
      </p:grpSp>
    </p:spTree>
    <p:extLst>
      <p:ext uri="{BB962C8B-B14F-4D97-AF65-F5344CB8AC3E}">
        <p14:creationId xmlns:p14="http://schemas.microsoft.com/office/powerpoint/2010/main" val="2080749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C77FBE-5A57-4BEE-9CA6-AC1797CB995B}"/>
              </a:ext>
            </a:extLst>
          </p:cNvPr>
          <p:cNvSpPr>
            <a:spLocks noGrp="1"/>
          </p:cNvSpPr>
          <p:nvPr>
            <p:ph type="title"/>
          </p:nvPr>
        </p:nvSpPr>
        <p:spPr>
          <a:xfrm>
            <a:off x="12914" y="-406"/>
            <a:ext cx="11928648" cy="562074"/>
          </a:xfrm>
        </p:spPr>
        <p:txBody>
          <a:bodyPr/>
          <a:lstStyle/>
          <a:p>
            <a:r>
              <a:rPr lang="es-EC" sz="4000" i="0" dirty="0">
                <a:solidFill>
                  <a:srgbClr val="A50021"/>
                </a:solidFill>
              </a:rPr>
              <a:t>RESULTADOS Y DISCUSIÓN</a:t>
            </a:r>
            <a:endParaRPr lang="es-ES" sz="4000" i="0" dirty="0">
              <a:solidFill>
                <a:srgbClr val="A50021"/>
              </a:solidFill>
            </a:endParaRPr>
          </a:p>
        </p:txBody>
      </p:sp>
      <p:grpSp>
        <p:nvGrpSpPr>
          <p:cNvPr id="4" name="Grupo 3">
            <a:extLst>
              <a:ext uri="{FF2B5EF4-FFF2-40B4-BE49-F238E27FC236}">
                <a16:creationId xmlns:a16="http://schemas.microsoft.com/office/drawing/2014/main" id="{9D38B8FE-12F3-41E6-AA06-497339A73B9D}"/>
              </a:ext>
            </a:extLst>
          </p:cNvPr>
          <p:cNvGrpSpPr/>
          <p:nvPr/>
        </p:nvGrpSpPr>
        <p:grpSpPr>
          <a:xfrm>
            <a:off x="12914" y="538982"/>
            <a:ext cx="5688632" cy="720000"/>
            <a:chOff x="357420" y="154063"/>
            <a:chExt cx="5688632" cy="720000"/>
          </a:xfrm>
        </p:grpSpPr>
        <p:sp>
          <p:nvSpPr>
            <p:cNvPr id="5" name="Forma libre: forma 4">
              <a:extLst>
                <a:ext uri="{FF2B5EF4-FFF2-40B4-BE49-F238E27FC236}">
                  <a16:creationId xmlns:a16="http://schemas.microsoft.com/office/drawing/2014/main" id="{50F81BE3-4C46-452B-8A68-8ABF0952C05F}"/>
                </a:ext>
              </a:extLst>
            </p:cNvPr>
            <p:cNvSpPr/>
            <p:nvPr/>
          </p:nvSpPr>
          <p:spPr>
            <a:xfrm>
              <a:off x="1127448" y="341849"/>
              <a:ext cx="4918604" cy="360040"/>
            </a:xfrm>
            <a:custGeom>
              <a:avLst/>
              <a:gdLst>
                <a:gd name="connsiteX0" fmla="*/ 0 w 1641863"/>
                <a:gd name="connsiteY0" fmla="*/ 0 h 554996"/>
                <a:gd name="connsiteX1" fmla="*/ 1641863 w 1641863"/>
                <a:gd name="connsiteY1" fmla="*/ 0 h 554996"/>
                <a:gd name="connsiteX2" fmla="*/ 1641863 w 1641863"/>
                <a:gd name="connsiteY2" fmla="*/ 554996 h 554996"/>
                <a:gd name="connsiteX3" fmla="*/ 0 w 1641863"/>
                <a:gd name="connsiteY3" fmla="*/ 554996 h 554996"/>
                <a:gd name="connsiteX4" fmla="*/ 0 w 1641863"/>
                <a:gd name="connsiteY4" fmla="*/ 0 h 554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3" h="554996">
                  <a:moveTo>
                    <a:pt x="0" y="0"/>
                  </a:moveTo>
                  <a:lnTo>
                    <a:pt x="1641863" y="0"/>
                  </a:lnTo>
                  <a:lnTo>
                    <a:pt x="1641863" y="554996"/>
                  </a:lnTo>
                  <a:lnTo>
                    <a:pt x="0" y="5549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b" anchorCtr="0">
              <a:noAutofit/>
            </a:bodyPr>
            <a:lstStyle/>
            <a:p>
              <a:pPr defTabSz="711200">
                <a:lnSpc>
                  <a:spcPct val="90000"/>
                </a:lnSpc>
                <a:spcBef>
                  <a:spcPct val="0"/>
                </a:spcBef>
                <a:spcAft>
                  <a:spcPct val="35000"/>
                </a:spcAft>
              </a:pPr>
              <a:r>
                <a:rPr lang="es-EC" sz="1600" b="1" kern="1200" dirty="0">
                  <a:effectLst>
                    <a:outerShdw blurRad="38100" dist="38100" dir="2700000" algn="tl">
                      <a:srgbClr val="000000">
                        <a:alpha val="43137"/>
                      </a:srgbClr>
                    </a:outerShdw>
                  </a:effectLst>
                  <a:latin typeface="+mj-lt"/>
                </a:rPr>
                <a:t>MULTIPLICACIÓN AISLAMIENTO E IDENTIFICACIÓN</a:t>
              </a:r>
              <a:endParaRPr lang="es-ES" sz="1600" b="1" kern="1200" dirty="0">
                <a:effectLst>
                  <a:outerShdw blurRad="38100" dist="38100" dir="2700000" algn="tl">
                    <a:srgbClr val="000000">
                      <a:alpha val="43137"/>
                    </a:srgbClr>
                  </a:outerShdw>
                </a:effectLst>
                <a:latin typeface="+mj-lt"/>
              </a:endParaRPr>
            </a:p>
          </p:txBody>
        </p:sp>
        <p:grpSp>
          <p:nvGrpSpPr>
            <p:cNvPr id="6" name="Grupo 5">
              <a:extLst>
                <a:ext uri="{FF2B5EF4-FFF2-40B4-BE49-F238E27FC236}">
                  <a16:creationId xmlns:a16="http://schemas.microsoft.com/office/drawing/2014/main" id="{FDFB1A60-43CA-485A-9A17-255BAF65FB53}"/>
                </a:ext>
              </a:extLst>
            </p:cNvPr>
            <p:cNvGrpSpPr/>
            <p:nvPr/>
          </p:nvGrpSpPr>
          <p:grpSpPr>
            <a:xfrm>
              <a:off x="357420" y="154063"/>
              <a:ext cx="720000" cy="720000"/>
              <a:chOff x="382916" y="1905741"/>
              <a:chExt cx="453403" cy="453403"/>
            </a:xfrm>
          </p:grpSpPr>
          <p:sp>
            <p:nvSpPr>
              <p:cNvPr id="7" name="Elipse 6">
                <a:extLst>
                  <a:ext uri="{FF2B5EF4-FFF2-40B4-BE49-F238E27FC236}">
                    <a16:creationId xmlns:a16="http://schemas.microsoft.com/office/drawing/2014/main" id="{6E975DA0-484A-4966-8254-B712AA69B4FA}"/>
                  </a:ext>
                </a:extLst>
              </p:cNvPr>
              <p:cNvSpPr/>
              <p:nvPr/>
            </p:nvSpPr>
            <p:spPr>
              <a:xfrm>
                <a:off x="382916" y="1905741"/>
                <a:ext cx="453403" cy="453403"/>
              </a:xfrm>
              <a:prstGeom prst="ellipse">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8" name="Cuerda 7">
                <a:extLst>
                  <a:ext uri="{FF2B5EF4-FFF2-40B4-BE49-F238E27FC236}">
                    <a16:creationId xmlns:a16="http://schemas.microsoft.com/office/drawing/2014/main" id="{66CB154D-F8C8-42F2-BD47-368CEE825023}"/>
                  </a:ext>
                </a:extLst>
              </p:cNvPr>
              <p:cNvSpPr/>
              <p:nvPr/>
            </p:nvSpPr>
            <p:spPr>
              <a:xfrm>
                <a:off x="428257" y="1951081"/>
                <a:ext cx="362722" cy="362722"/>
              </a:xfrm>
              <a:prstGeom prst="chord">
                <a:avLst>
                  <a:gd name="adj1" fmla="val 2508618"/>
                  <a:gd name="adj2" fmla="val 8291382"/>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grpSp>
      <p:graphicFrame>
        <p:nvGraphicFramePr>
          <p:cNvPr id="9" name="Tabla 8">
            <a:extLst>
              <a:ext uri="{FF2B5EF4-FFF2-40B4-BE49-F238E27FC236}">
                <a16:creationId xmlns:a16="http://schemas.microsoft.com/office/drawing/2014/main" id="{CA314771-7F7E-4454-8BFB-52C126F8E1EF}"/>
              </a:ext>
            </a:extLst>
          </p:cNvPr>
          <p:cNvGraphicFramePr>
            <a:graphicFrameLocks noGrp="1"/>
          </p:cNvGraphicFramePr>
          <p:nvPr>
            <p:extLst>
              <p:ext uri="{D42A27DB-BD31-4B8C-83A1-F6EECF244321}">
                <p14:modId xmlns:p14="http://schemas.microsoft.com/office/powerpoint/2010/main" val="1398962376"/>
              </p:ext>
            </p:extLst>
          </p:nvPr>
        </p:nvGraphicFramePr>
        <p:xfrm>
          <a:off x="432866" y="1383922"/>
          <a:ext cx="5268680" cy="1154750"/>
        </p:xfrm>
        <a:graphic>
          <a:graphicData uri="http://schemas.openxmlformats.org/drawingml/2006/table">
            <a:tbl>
              <a:tblPr firstRow="1" firstCol="1" bandRow="1">
                <a:tableStyleId>{7DF18680-E054-41AD-8BC1-D1AEF772440D}</a:tableStyleId>
              </a:tblPr>
              <a:tblGrid>
                <a:gridCol w="1498548">
                  <a:extLst>
                    <a:ext uri="{9D8B030D-6E8A-4147-A177-3AD203B41FA5}">
                      <a16:colId xmlns:a16="http://schemas.microsoft.com/office/drawing/2014/main" val="4210744100"/>
                    </a:ext>
                  </a:extLst>
                </a:gridCol>
                <a:gridCol w="949724">
                  <a:extLst>
                    <a:ext uri="{9D8B030D-6E8A-4147-A177-3AD203B41FA5}">
                      <a16:colId xmlns:a16="http://schemas.microsoft.com/office/drawing/2014/main" val="3334443961"/>
                    </a:ext>
                  </a:extLst>
                </a:gridCol>
                <a:gridCol w="1368152">
                  <a:extLst>
                    <a:ext uri="{9D8B030D-6E8A-4147-A177-3AD203B41FA5}">
                      <a16:colId xmlns:a16="http://schemas.microsoft.com/office/drawing/2014/main" val="88662507"/>
                    </a:ext>
                  </a:extLst>
                </a:gridCol>
                <a:gridCol w="1452256">
                  <a:extLst>
                    <a:ext uri="{9D8B030D-6E8A-4147-A177-3AD203B41FA5}">
                      <a16:colId xmlns:a16="http://schemas.microsoft.com/office/drawing/2014/main" val="618159802"/>
                    </a:ext>
                  </a:extLst>
                </a:gridCol>
              </a:tblGrid>
              <a:tr h="0">
                <a:tc rowSpan="2">
                  <a:txBody>
                    <a:bodyPr/>
                    <a:lstStyle/>
                    <a:p>
                      <a:pPr algn="ctr">
                        <a:lnSpc>
                          <a:spcPct val="115000"/>
                        </a:lnSpc>
                        <a:spcAft>
                          <a:spcPts val="800"/>
                        </a:spcAft>
                      </a:pPr>
                      <a:r>
                        <a:rPr lang="es-EC" sz="1400" dirty="0">
                          <a:effectLst/>
                        </a:rPr>
                        <a:t>MUESTRA</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algn="ctr">
                        <a:lnSpc>
                          <a:spcPct val="115000"/>
                        </a:lnSpc>
                        <a:spcAft>
                          <a:spcPts val="800"/>
                        </a:spcAft>
                      </a:pPr>
                      <a:r>
                        <a:rPr lang="es-EC" sz="1400">
                          <a:effectLst/>
                        </a:rPr>
                        <a:t>DILUCIÓN</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959794832"/>
                  </a:ext>
                </a:extLst>
              </a:tr>
              <a:tr h="0">
                <a:tc vMerge="1">
                  <a:txBody>
                    <a:bodyPr/>
                    <a:lstStyle/>
                    <a:p>
                      <a:endParaRPr lang="es-ES"/>
                    </a:p>
                  </a:txBody>
                  <a:tcPr/>
                </a:tc>
                <a:tc>
                  <a:txBody>
                    <a:bodyPr/>
                    <a:lstStyle/>
                    <a:p>
                      <a:pPr algn="ctr">
                        <a:lnSpc>
                          <a:spcPct val="115000"/>
                        </a:lnSpc>
                        <a:spcAft>
                          <a:spcPts val="800"/>
                        </a:spcAft>
                      </a:pPr>
                      <a:r>
                        <a:rPr lang="es-EC" sz="1400">
                          <a:effectLst/>
                        </a:rPr>
                        <a:t>10</a:t>
                      </a:r>
                      <a:r>
                        <a:rPr lang="es-EC" sz="1400" baseline="30000">
                          <a:effectLst/>
                        </a:rPr>
                        <a:t>-1</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C" sz="1400">
                          <a:effectLst/>
                        </a:rPr>
                        <a:t>10</a:t>
                      </a:r>
                      <a:r>
                        <a:rPr lang="es-EC" sz="1400" baseline="30000">
                          <a:effectLst/>
                        </a:rPr>
                        <a:t>-2</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C" sz="1400">
                          <a:effectLst/>
                        </a:rPr>
                        <a:t>10</a:t>
                      </a:r>
                      <a:r>
                        <a:rPr lang="es-EC" sz="1400" baseline="30000">
                          <a:effectLst/>
                        </a:rPr>
                        <a:t>-3</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5996369"/>
                  </a:ext>
                </a:extLst>
              </a:tr>
              <a:tr h="0">
                <a:tc>
                  <a:txBody>
                    <a:bodyPr/>
                    <a:lstStyle/>
                    <a:p>
                      <a:pPr algn="ctr">
                        <a:lnSpc>
                          <a:spcPct val="115000"/>
                        </a:lnSpc>
                        <a:spcAft>
                          <a:spcPts val="800"/>
                        </a:spcAft>
                      </a:pPr>
                      <a:r>
                        <a:rPr lang="es-EC" sz="1400">
                          <a:effectLst/>
                        </a:rPr>
                        <a:t>100 cm</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C" sz="1400">
                          <a:effectLst/>
                        </a:rPr>
                        <a:t>TNCT</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C" sz="1400">
                          <a:effectLst/>
                        </a:rPr>
                        <a:t>TNCT</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C" sz="1400" dirty="0">
                          <a:effectLst/>
                        </a:rPr>
                        <a:t>9,6×10</a:t>
                      </a:r>
                      <a:r>
                        <a:rPr lang="es-EC" sz="1400" baseline="30000" dirty="0">
                          <a:effectLst/>
                        </a:rPr>
                        <a:t>5</a:t>
                      </a:r>
                      <a:r>
                        <a:rPr lang="es-EC" sz="1400" dirty="0">
                          <a:effectLst/>
                        </a:rPr>
                        <a:t> UFC/mL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50485768"/>
                  </a:ext>
                </a:extLst>
              </a:tr>
              <a:tr h="0">
                <a:tc>
                  <a:txBody>
                    <a:bodyPr/>
                    <a:lstStyle/>
                    <a:p>
                      <a:pPr algn="ctr">
                        <a:lnSpc>
                          <a:spcPct val="115000"/>
                        </a:lnSpc>
                        <a:spcAft>
                          <a:spcPts val="800"/>
                        </a:spcAft>
                      </a:pPr>
                      <a:r>
                        <a:rPr lang="es-EC" sz="1400" dirty="0">
                          <a:effectLst/>
                        </a:rPr>
                        <a:t>60 cm</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C" sz="1400">
                          <a:effectLst/>
                        </a:rPr>
                        <a:t>TNCT</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C" sz="1400" dirty="0">
                          <a:effectLst/>
                        </a:rPr>
                        <a:t>TNCT</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C" sz="1400" dirty="0">
                          <a:effectLst/>
                        </a:rPr>
                        <a:t>2,12 ×10</a:t>
                      </a:r>
                      <a:r>
                        <a:rPr lang="es-EC" sz="1400" baseline="30000" dirty="0">
                          <a:effectLst/>
                        </a:rPr>
                        <a:t>5 </a:t>
                      </a:r>
                      <a:r>
                        <a:rPr lang="es-EC" sz="1400" dirty="0">
                          <a:effectLst/>
                        </a:rPr>
                        <a:t>UFC/mL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8341014"/>
                  </a:ext>
                </a:extLst>
              </a:tr>
              <a:tr h="0">
                <a:tc>
                  <a:txBody>
                    <a:bodyPr/>
                    <a:lstStyle/>
                    <a:p>
                      <a:pPr algn="ctr">
                        <a:lnSpc>
                          <a:spcPct val="115000"/>
                        </a:lnSpc>
                        <a:spcAft>
                          <a:spcPts val="800"/>
                        </a:spcAft>
                      </a:pPr>
                      <a:r>
                        <a:rPr lang="es-EC" sz="1400">
                          <a:effectLst/>
                        </a:rPr>
                        <a:t>20 cm</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C" sz="1400">
                          <a:effectLst/>
                        </a:rPr>
                        <a:t>TNCT</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C" sz="1400" dirty="0">
                          <a:effectLst/>
                        </a:rPr>
                        <a:t>TNCT</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C" sz="1400" dirty="0">
                          <a:effectLst/>
                        </a:rPr>
                        <a:t>3,40×10</a:t>
                      </a:r>
                      <a:r>
                        <a:rPr lang="es-EC" sz="1400" baseline="30000" dirty="0">
                          <a:effectLst/>
                        </a:rPr>
                        <a:t>5</a:t>
                      </a:r>
                      <a:r>
                        <a:rPr lang="es-EC" sz="1400" dirty="0">
                          <a:effectLst/>
                        </a:rPr>
                        <a:t> UFC/mL</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52018647"/>
                  </a:ext>
                </a:extLst>
              </a:tr>
            </a:tbl>
          </a:graphicData>
        </a:graphic>
      </p:graphicFrame>
      <p:sp>
        <p:nvSpPr>
          <p:cNvPr id="10" name="Rectángulo 9">
            <a:extLst>
              <a:ext uri="{FF2B5EF4-FFF2-40B4-BE49-F238E27FC236}">
                <a16:creationId xmlns:a16="http://schemas.microsoft.com/office/drawing/2014/main" id="{5C38EDC7-E1E6-4266-B91E-880BE59C73FE}"/>
              </a:ext>
            </a:extLst>
          </p:cNvPr>
          <p:cNvSpPr/>
          <p:nvPr/>
        </p:nvSpPr>
        <p:spPr>
          <a:xfrm>
            <a:off x="4167530" y="1836809"/>
            <a:ext cx="1584176" cy="296047"/>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Flecha: a la derecha 12">
            <a:extLst>
              <a:ext uri="{FF2B5EF4-FFF2-40B4-BE49-F238E27FC236}">
                <a16:creationId xmlns:a16="http://schemas.microsoft.com/office/drawing/2014/main" id="{F2478B70-A9FB-414B-B94B-58676A0A9237}"/>
              </a:ext>
            </a:extLst>
          </p:cNvPr>
          <p:cNvSpPr/>
          <p:nvPr/>
        </p:nvSpPr>
        <p:spPr>
          <a:xfrm>
            <a:off x="5762536" y="1937747"/>
            <a:ext cx="549488" cy="39410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grpSp>
        <p:nvGrpSpPr>
          <p:cNvPr id="15" name="Grupo 14">
            <a:extLst>
              <a:ext uri="{FF2B5EF4-FFF2-40B4-BE49-F238E27FC236}">
                <a16:creationId xmlns:a16="http://schemas.microsoft.com/office/drawing/2014/main" id="{7DF6EF49-E28D-4EB2-8990-E8AB9CABBFFB}"/>
              </a:ext>
            </a:extLst>
          </p:cNvPr>
          <p:cNvGrpSpPr/>
          <p:nvPr/>
        </p:nvGrpSpPr>
        <p:grpSpPr>
          <a:xfrm>
            <a:off x="6315543" y="1315475"/>
            <a:ext cx="2664659" cy="1581577"/>
            <a:chOff x="7204141" y="1320218"/>
            <a:chExt cx="2664659" cy="1581577"/>
          </a:xfrm>
        </p:grpSpPr>
        <p:pic>
          <p:nvPicPr>
            <p:cNvPr id="12" name="Imagen 11">
              <a:extLst>
                <a:ext uri="{FF2B5EF4-FFF2-40B4-BE49-F238E27FC236}">
                  <a16:creationId xmlns:a16="http://schemas.microsoft.com/office/drawing/2014/main" id="{436D18BC-2E78-425B-9111-822684D19B6D}"/>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Lst>
            </a:blip>
            <a:srcRect l="50137" b="36691"/>
            <a:stretch/>
          </p:blipFill>
          <p:spPr>
            <a:xfrm>
              <a:off x="7204141" y="1320218"/>
              <a:ext cx="2254308" cy="1363056"/>
            </a:xfrm>
            <a:prstGeom prst="rect">
              <a:avLst/>
            </a:prstGeom>
          </p:spPr>
        </p:pic>
        <p:sp>
          <p:nvSpPr>
            <p:cNvPr id="14" name="CuadroTexto 13">
              <a:extLst>
                <a:ext uri="{FF2B5EF4-FFF2-40B4-BE49-F238E27FC236}">
                  <a16:creationId xmlns:a16="http://schemas.microsoft.com/office/drawing/2014/main" id="{C73F162B-C85B-4CC5-A194-60440004AB94}"/>
                </a:ext>
              </a:extLst>
            </p:cNvPr>
            <p:cNvSpPr txBox="1"/>
            <p:nvPr/>
          </p:nvSpPr>
          <p:spPr>
            <a:xfrm>
              <a:off x="8472264" y="1978465"/>
              <a:ext cx="1396536" cy="923330"/>
            </a:xfrm>
            <a:prstGeom prst="rect">
              <a:avLst/>
            </a:prstGeom>
            <a:noFill/>
          </p:spPr>
          <p:txBody>
            <a:bodyPr wrap="none" rtlCol="0">
              <a:spAutoFit/>
            </a:bodyPr>
            <a:lstStyle/>
            <a:p>
              <a:r>
                <a:rPr lang="es-EC" dirty="0"/>
                <a:t>Medios:</a:t>
              </a:r>
            </a:p>
            <a:p>
              <a:pPr marL="285750" indent="-285750">
                <a:buFont typeface="Arial" panose="020B0604020202020204" pitchFamily="34" charset="0"/>
                <a:buChar char="•"/>
              </a:pPr>
              <a:r>
                <a:rPr lang="es-EC" dirty="0"/>
                <a:t>MKL</a:t>
              </a:r>
            </a:p>
            <a:p>
              <a:pPr marL="285750" indent="-285750">
                <a:buFont typeface="Arial" panose="020B0604020202020204" pitchFamily="34" charset="0"/>
                <a:buChar char="•"/>
              </a:pPr>
              <a:r>
                <a:rPr lang="es-EC" dirty="0"/>
                <a:t>Nutriente</a:t>
              </a:r>
            </a:p>
          </p:txBody>
        </p:sp>
      </p:grpSp>
      <p:pic>
        <p:nvPicPr>
          <p:cNvPr id="33" name="Imagen 32">
            <a:extLst>
              <a:ext uri="{FF2B5EF4-FFF2-40B4-BE49-F238E27FC236}">
                <a16:creationId xmlns:a16="http://schemas.microsoft.com/office/drawing/2014/main" id="{D55A9915-65C5-40AC-A25C-71B98CA2301A}"/>
              </a:ext>
            </a:extLst>
          </p:cNvPr>
          <p:cNvPicPr/>
          <p:nvPr/>
        </p:nvPicPr>
        <p:blipFill rotWithShape="1">
          <a:blip r:embed="rId4" cstate="print">
            <a:extLst>
              <a:ext uri="{28A0092B-C50C-407E-A947-70E740481C1C}">
                <a14:useLocalDpi xmlns:a14="http://schemas.microsoft.com/office/drawing/2010/main" val="0"/>
              </a:ext>
            </a:extLst>
          </a:blip>
          <a:srcRect l="10303" t="19253" r="19022" b="22980"/>
          <a:stretch/>
        </p:blipFill>
        <p:spPr bwMode="auto">
          <a:xfrm>
            <a:off x="5423432" y="3330298"/>
            <a:ext cx="4248000" cy="2520000"/>
          </a:xfrm>
          <a:prstGeom prst="rect">
            <a:avLst/>
          </a:prstGeom>
          <a:ln>
            <a:noFill/>
          </a:ln>
          <a:extLst>
            <a:ext uri="{53640926-AAD7-44D8-BBD7-CCE9431645EC}">
              <a14:shadowObscured xmlns:a14="http://schemas.microsoft.com/office/drawing/2010/main"/>
            </a:ext>
          </a:extLst>
        </p:spPr>
      </p:pic>
      <p:grpSp>
        <p:nvGrpSpPr>
          <p:cNvPr id="3" name="Grupo 2">
            <a:extLst>
              <a:ext uri="{FF2B5EF4-FFF2-40B4-BE49-F238E27FC236}">
                <a16:creationId xmlns:a16="http://schemas.microsoft.com/office/drawing/2014/main" id="{38E67ED9-01F1-4D5F-A5BF-BCA47F83C4E2}"/>
              </a:ext>
            </a:extLst>
          </p:cNvPr>
          <p:cNvGrpSpPr/>
          <p:nvPr/>
        </p:nvGrpSpPr>
        <p:grpSpPr>
          <a:xfrm>
            <a:off x="115577" y="3051107"/>
            <a:ext cx="5476287" cy="3064024"/>
            <a:chOff x="115577" y="3051107"/>
            <a:chExt cx="5476287" cy="3064024"/>
          </a:xfrm>
        </p:grpSpPr>
        <p:pic>
          <p:nvPicPr>
            <p:cNvPr id="11" name="Imagen 10">
              <a:extLst>
                <a:ext uri="{FF2B5EF4-FFF2-40B4-BE49-F238E27FC236}">
                  <a16:creationId xmlns:a16="http://schemas.microsoft.com/office/drawing/2014/main" id="{04F41618-FEA6-4CD1-85E8-65A80AD0AA7B}"/>
                </a:ext>
              </a:extLst>
            </p:cNvPr>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1343472" y="3372630"/>
              <a:ext cx="3529296" cy="2742501"/>
            </a:xfrm>
            <a:prstGeom prst="rect">
              <a:avLst/>
            </a:prstGeom>
          </p:spPr>
        </p:pic>
        <p:sp>
          <p:nvSpPr>
            <p:cNvPr id="18" name="Flecha: doblada hacia arriba 17">
              <a:extLst>
                <a:ext uri="{FF2B5EF4-FFF2-40B4-BE49-F238E27FC236}">
                  <a16:creationId xmlns:a16="http://schemas.microsoft.com/office/drawing/2014/main" id="{F7AD3BB8-1EF3-4D40-BA0A-8409A68A0622}"/>
                </a:ext>
              </a:extLst>
            </p:cNvPr>
            <p:cNvSpPr/>
            <p:nvPr/>
          </p:nvSpPr>
          <p:spPr>
            <a:xfrm rot="5400000">
              <a:off x="658301" y="3520599"/>
              <a:ext cx="720080" cy="76312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esquinas redondeadas 18">
              <a:extLst>
                <a:ext uri="{FF2B5EF4-FFF2-40B4-BE49-F238E27FC236}">
                  <a16:creationId xmlns:a16="http://schemas.microsoft.com/office/drawing/2014/main" id="{98DAD583-AC7E-4AF2-BBE0-AE09C015109A}"/>
                </a:ext>
              </a:extLst>
            </p:cNvPr>
            <p:cNvSpPr/>
            <p:nvPr/>
          </p:nvSpPr>
          <p:spPr>
            <a:xfrm>
              <a:off x="115577" y="3051107"/>
              <a:ext cx="1284326" cy="56576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a:t>58 cepas</a:t>
              </a:r>
              <a:endParaRPr lang="es-ES" dirty="0"/>
            </a:p>
          </p:txBody>
        </p:sp>
        <p:sp>
          <p:nvSpPr>
            <p:cNvPr id="20" name="Flecha: a la derecha 19">
              <a:extLst>
                <a:ext uri="{FF2B5EF4-FFF2-40B4-BE49-F238E27FC236}">
                  <a16:creationId xmlns:a16="http://schemas.microsoft.com/office/drawing/2014/main" id="{362EE755-6F58-470E-87C6-374F1C376455}"/>
                </a:ext>
              </a:extLst>
            </p:cNvPr>
            <p:cNvSpPr/>
            <p:nvPr/>
          </p:nvSpPr>
          <p:spPr>
            <a:xfrm>
              <a:off x="4871864" y="4290475"/>
              <a:ext cx="720000" cy="5400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dirty="0"/>
            </a:p>
          </p:txBody>
        </p:sp>
      </p:grpSp>
      <p:graphicFrame>
        <p:nvGraphicFramePr>
          <p:cNvPr id="21" name="Tabla 20">
            <a:extLst>
              <a:ext uri="{FF2B5EF4-FFF2-40B4-BE49-F238E27FC236}">
                <a16:creationId xmlns:a16="http://schemas.microsoft.com/office/drawing/2014/main" id="{F4808D59-CDA1-4D16-B5AC-B7F4D00246DB}"/>
              </a:ext>
            </a:extLst>
          </p:cNvPr>
          <p:cNvGraphicFramePr>
            <a:graphicFrameLocks noGrp="1"/>
          </p:cNvGraphicFramePr>
          <p:nvPr>
            <p:extLst>
              <p:ext uri="{D42A27DB-BD31-4B8C-83A1-F6EECF244321}">
                <p14:modId xmlns:p14="http://schemas.microsoft.com/office/powerpoint/2010/main" val="2091108733"/>
              </p:ext>
            </p:extLst>
          </p:nvPr>
        </p:nvGraphicFramePr>
        <p:xfrm>
          <a:off x="9758040" y="3542120"/>
          <a:ext cx="1944216" cy="1793238"/>
        </p:xfrm>
        <a:graphic>
          <a:graphicData uri="http://schemas.openxmlformats.org/drawingml/2006/table">
            <a:tbl>
              <a:tblPr firstRow="1">
                <a:tableStyleId>{2A488322-F2BA-4B5B-9748-0D474271808F}</a:tableStyleId>
              </a:tblPr>
              <a:tblGrid>
                <a:gridCol w="486054">
                  <a:extLst>
                    <a:ext uri="{9D8B030D-6E8A-4147-A177-3AD203B41FA5}">
                      <a16:colId xmlns:a16="http://schemas.microsoft.com/office/drawing/2014/main" val="1071898768"/>
                    </a:ext>
                  </a:extLst>
                </a:gridCol>
                <a:gridCol w="486054">
                  <a:extLst>
                    <a:ext uri="{9D8B030D-6E8A-4147-A177-3AD203B41FA5}">
                      <a16:colId xmlns:a16="http://schemas.microsoft.com/office/drawing/2014/main" val="3217268107"/>
                    </a:ext>
                  </a:extLst>
                </a:gridCol>
                <a:gridCol w="486054">
                  <a:extLst>
                    <a:ext uri="{9D8B030D-6E8A-4147-A177-3AD203B41FA5}">
                      <a16:colId xmlns:a16="http://schemas.microsoft.com/office/drawing/2014/main" val="546432010"/>
                    </a:ext>
                  </a:extLst>
                </a:gridCol>
                <a:gridCol w="486054">
                  <a:extLst>
                    <a:ext uri="{9D8B030D-6E8A-4147-A177-3AD203B41FA5}">
                      <a16:colId xmlns:a16="http://schemas.microsoft.com/office/drawing/2014/main" val="3086879672"/>
                    </a:ext>
                  </a:extLst>
                </a:gridCol>
              </a:tblGrid>
              <a:tr h="526413">
                <a:tc gridSpan="4">
                  <a:txBody>
                    <a:bodyPr/>
                    <a:lstStyle/>
                    <a:p>
                      <a:pPr algn="ctr" fontAlgn="ctr"/>
                      <a:r>
                        <a:rPr lang="es-EC" sz="1600" b="1" u="none" strike="noStrike" dirty="0">
                          <a:solidFill>
                            <a:srgbClr val="000000"/>
                          </a:solidFill>
                          <a:effectLst/>
                        </a:rPr>
                        <a:t>Cepas familia Pseudomonadaceae </a:t>
                      </a:r>
                      <a:endParaRPr lang="es-ES" sz="16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s-ES" sz="16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s-ES" sz="16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s-E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07706875"/>
                  </a:ext>
                </a:extLst>
              </a:tr>
              <a:tr h="237509">
                <a:tc>
                  <a:txBody>
                    <a:bodyPr/>
                    <a:lstStyle/>
                    <a:p>
                      <a:pPr algn="ctr" fontAlgn="ctr"/>
                      <a:r>
                        <a:rPr lang="es-ES" sz="1600" u="none" strike="noStrike" dirty="0">
                          <a:effectLst/>
                        </a:rPr>
                        <a:t>1</a:t>
                      </a:r>
                      <a:endParaRPr lang="es-E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600" u="none" strike="noStrike" dirty="0">
                          <a:effectLst/>
                        </a:rPr>
                        <a:t>7.2b</a:t>
                      </a:r>
                      <a:endParaRPr lang="es-E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a:effectLst/>
                        </a:rPr>
                        <a:t>10.2</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a:effectLst/>
                        </a:rPr>
                        <a:t>12.1</a:t>
                      </a:r>
                      <a:endParaRPr lang="es-EC"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88809498"/>
                  </a:ext>
                </a:extLst>
              </a:tr>
              <a:tr h="237509">
                <a:tc>
                  <a:txBody>
                    <a:bodyPr/>
                    <a:lstStyle/>
                    <a:p>
                      <a:pPr algn="ctr" fontAlgn="ctr"/>
                      <a:r>
                        <a:rPr lang="es-ES" sz="1600" u="none" strike="noStrike" dirty="0">
                          <a:effectLst/>
                        </a:rPr>
                        <a:t>2</a:t>
                      </a:r>
                      <a:endParaRPr lang="es-E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600" u="none" strike="noStrike" dirty="0">
                          <a:effectLst/>
                        </a:rPr>
                        <a:t>8.1</a:t>
                      </a:r>
                      <a:endParaRPr lang="es-E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a:effectLst/>
                        </a:rPr>
                        <a:t>10.3</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a:effectLst/>
                        </a:rPr>
                        <a:t>12.3</a:t>
                      </a:r>
                      <a:endParaRPr lang="es-EC"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16558442"/>
                  </a:ext>
                </a:extLst>
              </a:tr>
              <a:tr h="237509">
                <a:tc>
                  <a:txBody>
                    <a:bodyPr/>
                    <a:lstStyle/>
                    <a:p>
                      <a:pPr algn="ctr" fontAlgn="ctr"/>
                      <a:r>
                        <a:rPr lang="es-ES" sz="1600" u="none" strike="noStrike" dirty="0">
                          <a:effectLst/>
                        </a:rPr>
                        <a:t>3</a:t>
                      </a:r>
                      <a:endParaRPr lang="es-E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600" u="none" strike="noStrike" dirty="0">
                          <a:effectLst/>
                        </a:rPr>
                        <a:t>9.1</a:t>
                      </a:r>
                      <a:endParaRPr lang="es-E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a:effectLst/>
                        </a:rPr>
                        <a:t>11.1</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a:effectLst/>
                        </a:rPr>
                        <a:t>C2</a:t>
                      </a:r>
                      <a:endParaRPr lang="es-EC"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9794708"/>
                  </a:ext>
                </a:extLst>
              </a:tr>
              <a:tr h="237509">
                <a:tc>
                  <a:txBody>
                    <a:bodyPr/>
                    <a:lstStyle/>
                    <a:p>
                      <a:pPr algn="ctr" fontAlgn="ctr"/>
                      <a:r>
                        <a:rPr lang="es-ES" sz="1600" u="none" strike="noStrike" dirty="0">
                          <a:effectLst/>
                        </a:rPr>
                        <a:t>6.2</a:t>
                      </a:r>
                      <a:endParaRPr lang="es-E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S" sz="1600" u="none" strike="noStrike" dirty="0">
                          <a:effectLst/>
                        </a:rPr>
                        <a:t>9.2</a:t>
                      </a:r>
                      <a:endParaRPr lang="es-E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a:effectLst/>
                        </a:rPr>
                        <a:t>11.2</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a:effectLst/>
                        </a:rPr>
                        <a:t>C3</a:t>
                      </a:r>
                      <a:endParaRPr lang="es-EC"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50225814"/>
                  </a:ext>
                </a:extLst>
              </a:tr>
              <a:tr h="237509">
                <a:tc>
                  <a:txBody>
                    <a:bodyPr/>
                    <a:lstStyle/>
                    <a:p>
                      <a:pPr algn="ctr" fontAlgn="ctr"/>
                      <a:r>
                        <a:rPr lang="es-ES" sz="1600" u="none" strike="noStrike" dirty="0">
                          <a:effectLst/>
                        </a:rPr>
                        <a:t>7.1b</a:t>
                      </a:r>
                      <a:endParaRPr lang="es-E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a:effectLst/>
                        </a:rPr>
                        <a:t>10.1</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a:effectLst/>
                        </a:rPr>
                        <a:t>11.4</a:t>
                      </a:r>
                      <a:endParaRPr lang="es-EC"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EC" sz="1600" u="none" strike="noStrike" dirty="0">
                          <a:effectLst/>
                        </a:rPr>
                        <a:t>T4</a:t>
                      </a:r>
                      <a:endParaRPr lang="es-EC"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82064066"/>
                  </a:ext>
                </a:extLst>
              </a:tr>
            </a:tbl>
          </a:graphicData>
        </a:graphic>
      </p:graphicFrame>
      <p:grpSp>
        <p:nvGrpSpPr>
          <p:cNvPr id="22" name="Grupo 21">
            <a:extLst>
              <a:ext uri="{FF2B5EF4-FFF2-40B4-BE49-F238E27FC236}">
                <a16:creationId xmlns:a16="http://schemas.microsoft.com/office/drawing/2014/main" id="{60877D40-9E1B-4DAF-BAD6-5F45FD33877A}"/>
              </a:ext>
            </a:extLst>
          </p:cNvPr>
          <p:cNvGrpSpPr/>
          <p:nvPr/>
        </p:nvGrpSpPr>
        <p:grpSpPr>
          <a:xfrm>
            <a:off x="9336360" y="1424209"/>
            <a:ext cx="2869844" cy="1836968"/>
            <a:chOff x="7204141" y="1320218"/>
            <a:chExt cx="2869844" cy="1836968"/>
          </a:xfrm>
        </p:grpSpPr>
        <p:pic>
          <p:nvPicPr>
            <p:cNvPr id="23" name="Imagen 22">
              <a:extLst>
                <a:ext uri="{FF2B5EF4-FFF2-40B4-BE49-F238E27FC236}">
                  <a16:creationId xmlns:a16="http://schemas.microsoft.com/office/drawing/2014/main" id="{7AA6E47B-B0BF-47A8-99BB-A85538A1291D}"/>
                </a:ext>
              </a:extLst>
            </p:cNvPr>
            <p:cNvPicPr>
              <a:picLocks noChangeAspect="1"/>
            </p:cNvPicPr>
            <p:nvPr/>
          </p:nvPicPr>
          <p:blipFill rotWithShape="1">
            <a:blip r:embed="rId7">
              <a:extLst>
                <a:ext uri="{BEBA8EAE-BF5A-486C-A8C5-ECC9F3942E4B}">
                  <a14:imgProps xmlns:a14="http://schemas.microsoft.com/office/drawing/2010/main">
                    <a14:imgLayer r:embed="rId3">
                      <a14:imgEffect>
                        <a14:saturation sat="400000"/>
                      </a14:imgEffect>
                    </a14:imgLayer>
                  </a14:imgProps>
                </a:ext>
              </a:extLst>
            </a:blip>
            <a:srcRect l="50137" b="36691"/>
            <a:stretch/>
          </p:blipFill>
          <p:spPr>
            <a:xfrm>
              <a:off x="7204141" y="1320218"/>
              <a:ext cx="2254308" cy="1363056"/>
            </a:xfrm>
            <a:prstGeom prst="rect">
              <a:avLst/>
            </a:prstGeom>
          </p:spPr>
        </p:pic>
        <p:sp>
          <p:nvSpPr>
            <p:cNvPr id="24" name="CuadroTexto 23">
              <a:extLst>
                <a:ext uri="{FF2B5EF4-FFF2-40B4-BE49-F238E27FC236}">
                  <a16:creationId xmlns:a16="http://schemas.microsoft.com/office/drawing/2014/main" id="{A37CB85C-060B-4825-A377-63FB4AB496DA}"/>
                </a:ext>
              </a:extLst>
            </p:cNvPr>
            <p:cNvSpPr txBox="1"/>
            <p:nvPr/>
          </p:nvSpPr>
          <p:spPr>
            <a:xfrm>
              <a:off x="8472264" y="1956857"/>
              <a:ext cx="1601721" cy="1200329"/>
            </a:xfrm>
            <a:prstGeom prst="rect">
              <a:avLst/>
            </a:prstGeom>
            <a:noFill/>
          </p:spPr>
          <p:txBody>
            <a:bodyPr wrap="none" rtlCol="0">
              <a:spAutoFit/>
            </a:bodyPr>
            <a:lstStyle/>
            <a:p>
              <a:r>
                <a:rPr lang="es-EC" dirty="0"/>
                <a:t>Medios </a:t>
              </a:r>
            </a:p>
            <a:p>
              <a:pPr marL="285750" indent="-285750">
                <a:buFont typeface="Arial" panose="020B0604020202020204" pitchFamily="34" charset="0"/>
                <a:buChar char="•"/>
              </a:pPr>
              <a:r>
                <a:rPr lang="es-EC" dirty="0"/>
                <a:t>MKL</a:t>
              </a:r>
            </a:p>
            <a:p>
              <a:pPr marL="285750" indent="-285750">
                <a:buFont typeface="Arial" panose="020B0604020202020204" pitchFamily="34" charset="0"/>
                <a:buChar char="•"/>
              </a:pPr>
              <a:r>
                <a:rPr lang="es-EC" dirty="0"/>
                <a:t>Chromocult</a:t>
              </a:r>
            </a:p>
            <a:p>
              <a:pPr marL="285750" indent="-285750">
                <a:buFont typeface="Arial" panose="020B0604020202020204" pitchFamily="34" charset="0"/>
                <a:buChar char="•"/>
              </a:pPr>
              <a:r>
                <a:rPr lang="es-EC" dirty="0"/>
                <a:t>XLD</a:t>
              </a:r>
            </a:p>
          </p:txBody>
        </p:sp>
      </p:grpSp>
      <p:sp>
        <p:nvSpPr>
          <p:cNvPr id="25" name="Flecha: a la derecha 24">
            <a:extLst>
              <a:ext uri="{FF2B5EF4-FFF2-40B4-BE49-F238E27FC236}">
                <a16:creationId xmlns:a16="http://schemas.microsoft.com/office/drawing/2014/main" id="{2CD26866-91E9-4570-8E7B-BB23E5E8686F}"/>
              </a:ext>
            </a:extLst>
          </p:cNvPr>
          <p:cNvSpPr/>
          <p:nvPr/>
        </p:nvSpPr>
        <p:spPr>
          <a:xfrm>
            <a:off x="8688288" y="1997003"/>
            <a:ext cx="549488" cy="39410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F03735C0-2B18-4B58-8704-F55264CDD76C}"/>
              </a:ext>
            </a:extLst>
          </p:cNvPr>
          <p:cNvSpPr/>
          <p:nvPr/>
        </p:nvSpPr>
        <p:spPr>
          <a:xfrm>
            <a:off x="5423102" y="3360911"/>
            <a:ext cx="1753017" cy="277797"/>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25998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FC479F07-BE01-43F5-AFB5-A973FBDD8116}"/>
              </a:ext>
            </a:extLst>
          </p:cNvPr>
          <p:cNvGrpSpPr/>
          <p:nvPr/>
        </p:nvGrpSpPr>
        <p:grpSpPr>
          <a:xfrm>
            <a:off x="191344" y="44624"/>
            <a:ext cx="5727328" cy="720000"/>
            <a:chOff x="250792" y="172819"/>
            <a:chExt cx="5727328" cy="720000"/>
          </a:xfrm>
        </p:grpSpPr>
        <p:sp>
          <p:nvSpPr>
            <p:cNvPr id="9" name="Forma libre: forma 8">
              <a:extLst>
                <a:ext uri="{FF2B5EF4-FFF2-40B4-BE49-F238E27FC236}">
                  <a16:creationId xmlns:a16="http://schemas.microsoft.com/office/drawing/2014/main" id="{7E08E589-B4A1-4541-B68B-2DAE5E73D96C}"/>
                </a:ext>
              </a:extLst>
            </p:cNvPr>
            <p:cNvSpPr/>
            <p:nvPr/>
          </p:nvSpPr>
          <p:spPr>
            <a:xfrm>
              <a:off x="1004807" y="300398"/>
              <a:ext cx="4973313" cy="381079"/>
            </a:xfrm>
            <a:custGeom>
              <a:avLst/>
              <a:gdLst>
                <a:gd name="connsiteX0" fmla="*/ 0 w 1641863"/>
                <a:gd name="connsiteY0" fmla="*/ 0 h 554996"/>
                <a:gd name="connsiteX1" fmla="*/ 1641863 w 1641863"/>
                <a:gd name="connsiteY1" fmla="*/ 0 h 554996"/>
                <a:gd name="connsiteX2" fmla="*/ 1641863 w 1641863"/>
                <a:gd name="connsiteY2" fmla="*/ 554996 h 554996"/>
                <a:gd name="connsiteX3" fmla="*/ 0 w 1641863"/>
                <a:gd name="connsiteY3" fmla="*/ 554996 h 554996"/>
                <a:gd name="connsiteX4" fmla="*/ 0 w 1641863"/>
                <a:gd name="connsiteY4" fmla="*/ 0 h 554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3" h="554996">
                  <a:moveTo>
                    <a:pt x="0" y="0"/>
                  </a:moveTo>
                  <a:lnTo>
                    <a:pt x="1641863" y="0"/>
                  </a:lnTo>
                  <a:lnTo>
                    <a:pt x="1641863" y="554996"/>
                  </a:lnTo>
                  <a:lnTo>
                    <a:pt x="0" y="5549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s-EC" sz="1600" b="1" kern="1200" dirty="0">
                  <a:effectLst>
                    <a:outerShdw blurRad="38100" dist="38100" dir="2700000" algn="tl">
                      <a:srgbClr val="000000">
                        <a:alpha val="43137"/>
                      </a:srgbClr>
                    </a:outerShdw>
                  </a:effectLst>
                  <a:latin typeface="+mj-lt"/>
                </a:rPr>
                <a:t>SELECCIÓN DE CEPAS Y EL MEJOR TRATAMIENTO </a:t>
              </a:r>
              <a:endParaRPr lang="es-ES" sz="1600" b="1" kern="1200" dirty="0">
                <a:effectLst>
                  <a:outerShdw blurRad="38100" dist="38100" dir="2700000" algn="tl">
                    <a:srgbClr val="000000">
                      <a:alpha val="43137"/>
                    </a:srgbClr>
                  </a:outerShdw>
                </a:effectLst>
                <a:latin typeface="+mj-lt"/>
              </a:endParaRPr>
            </a:p>
          </p:txBody>
        </p:sp>
        <p:grpSp>
          <p:nvGrpSpPr>
            <p:cNvPr id="10" name="Grupo 9">
              <a:extLst>
                <a:ext uri="{FF2B5EF4-FFF2-40B4-BE49-F238E27FC236}">
                  <a16:creationId xmlns:a16="http://schemas.microsoft.com/office/drawing/2014/main" id="{C5B33AFA-F31C-4208-81F5-7AB3E57D2481}"/>
                </a:ext>
              </a:extLst>
            </p:cNvPr>
            <p:cNvGrpSpPr/>
            <p:nvPr/>
          </p:nvGrpSpPr>
          <p:grpSpPr>
            <a:xfrm>
              <a:off x="250792" y="172819"/>
              <a:ext cx="720000" cy="720000"/>
              <a:chOff x="2366556" y="1905741"/>
              <a:chExt cx="453403" cy="453403"/>
            </a:xfrm>
          </p:grpSpPr>
          <p:sp>
            <p:nvSpPr>
              <p:cNvPr id="11" name="Elipse 10">
                <a:extLst>
                  <a:ext uri="{FF2B5EF4-FFF2-40B4-BE49-F238E27FC236}">
                    <a16:creationId xmlns:a16="http://schemas.microsoft.com/office/drawing/2014/main" id="{3B4D8FA9-FCA0-454B-825C-BC5F8C26E31F}"/>
                  </a:ext>
                </a:extLst>
              </p:cNvPr>
              <p:cNvSpPr/>
              <p:nvPr/>
            </p:nvSpPr>
            <p:spPr>
              <a:xfrm>
                <a:off x="2366556" y="1905741"/>
                <a:ext cx="453403" cy="453403"/>
              </a:xfrm>
              <a:prstGeom prst="ellipse">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2" name="Cuerda 11">
                <a:extLst>
                  <a:ext uri="{FF2B5EF4-FFF2-40B4-BE49-F238E27FC236}">
                    <a16:creationId xmlns:a16="http://schemas.microsoft.com/office/drawing/2014/main" id="{30C78669-74A3-43BD-B5E8-11D5259039C0}"/>
                  </a:ext>
                </a:extLst>
              </p:cNvPr>
              <p:cNvSpPr/>
              <p:nvPr/>
            </p:nvSpPr>
            <p:spPr>
              <a:xfrm>
                <a:off x="2411896" y="1951081"/>
                <a:ext cx="362722" cy="362722"/>
              </a:xfrm>
              <a:prstGeom prst="chord">
                <a:avLst>
                  <a:gd name="adj1" fmla="val 1168272"/>
                  <a:gd name="adj2" fmla="val 9631728"/>
                </a:avLst>
              </a:prstGeom>
            </p:spPr>
            <p:style>
              <a:lnRef idx="2">
                <a:schemeClr val="accent5">
                  <a:hueOff val="1062611"/>
                  <a:satOff val="-457"/>
                  <a:lumOff val="-2118"/>
                  <a:alphaOff val="0"/>
                </a:schemeClr>
              </a:lnRef>
              <a:fillRef idx="1">
                <a:schemeClr val="accent5">
                  <a:hueOff val="1062611"/>
                  <a:satOff val="-457"/>
                  <a:lumOff val="-2118"/>
                  <a:alphaOff val="0"/>
                </a:schemeClr>
              </a:fillRef>
              <a:effectRef idx="0">
                <a:schemeClr val="accent5">
                  <a:hueOff val="1062611"/>
                  <a:satOff val="-457"/>
                  <a:lumOff val="-2118"/>
                  <a:alphaOff val="0"/>
                </a:schemeClr>
              </a:effectRef>
              <a:fontRef idx="minor">
                <a:schemeClr val="lt1"/>
              </a:fontRef>
            </p:style>
          </p:sp>
        </p:grpSp>
      </p:grpSp>
      <p:graphicFrame>
        <p:nvGraphicFramePr>
          <p:cNvPr id="13" name="Tabla 12">
            <a:extLst>
              <a:ext uri="{FF2B5EF4-FFF2-40B4-BE49-F238E27FC236}">
                <a16:creationId xmlns:a16="http://schemas.microsoft.com/office/drawing/2014/main" id="{2F817B42-346E-4B0E-9C8B-7D510EBCC339}"/>
              </a:ext>
            </a:extLst>
          </p:cNvPr>
          <p:cNvGraphicFramePr>
            <a:graphicFrameLocks noGrp="1"/>
          </p:cNvGraphicFramePr>
          <p:nvPr>
            <p:extLst>
              <p:ext uri="{D42A27DB-BD31-4B8C-83A1-F6EECF244321}">
                <p14:modId xmlns:p14="http://schemas.microsoft.com/office/powerpoint/2010/main" val="164233392"/>
              </p:ext>
            </p:extLst>
          </p:nvPr>
        </p:nvGraphicFramePr>
        <p:xfrm>
          <a:off x="328263" y="620688"/>
          <a:ext cx="9247413" cy="1246505"/>
        </p:xfrm>
        <a:graphic>
          <a:graphicData uri="http://schemas.openxmlformats.org/drawingml/2006/table">
            <a:tbl>
              <a:tblPr firstRow="1" bandRow="1">
                <a:tableStyleId>{85BE263C-DBD7-4A20-BB59-AAB30ACAA65A}</a:tableStyleId>
              </a:tblPr>
              <a:tblGrid>
                <a:gridCol w="597222">
                  <a:extLst>
                    <a:ext uri="{9D8B030D-6E8A-4147-A177-3AD203B41FA5}">
                      <a16:colId xmlns:a16="http://schemas.microsoft.com/office/drawing/2014/main" val="1298892497"/>
                    </a:ext>
                  </a:extLst>
                </a:gridCol>
                <a:gridCol w="597222">
                  <a:extLst>
                    <a:ext uri="{9D8B030D-6E8A-4147-A177-3AD203B41FA5}">
                      <a16:colId xmlns:a16="http://schemas.microsoft.com/office/drawing/2014/main" val="3834830226"/>
                    </a:ext>
                  </a:extLst>
                </a:gridCol>
                <a:gridCol w="261393">
                  <a:extLst>
                    <a:ext uri="{9D8B030D-6E8A-4147-A177-3AD203B41FA5}">
                      <a16:colId xmlns:a16="http://schemas.microsoft.com/office/drawing/2014/main" val="2925829362"/>
                    </a:ext>
                  </a:extLst>
                </a:gridCol>
                <a:gridCol w="261393">
                  <a:extLst>
                    <a:ext uri="{9D8B030D-6E8A-4147-A177-3AD203B41FA5}">
                      <a16:colId xmlns:a16="http://schemas.microsoft.com/office/drawing/2014/main" val="539468069"/>
                    </a:ext>
                  </a:extLst>
                </a:gridCol>
                <a:gridCol w="261393">
                  <a:extLst>
                    <a:ext uri="{9D8B030D-6E8A-4147-A177-3AD203B41FA5}">
                      <a16:colId xmlns:a16="http://schemas.microsoft.com/office/drawing/2014/main" val="71258230"/>
                    </a:ext>
                  </a:extLst>
                </a:gridCol>
                <a:gridCol w="434500">
                  <a:extLst>
                    <a:ext uri="{9D8B030D-6E8A-4147-A177-3AD203B41FA5}">
                      <a16:colId xmlns:a16="http://schemas.microsoft.com/office/drawing/2014/main" val="4160829802"/>
                    </a:ext>
                  </a:extLst>
                </a:gridCol>
                <a:gridCol w="553945">
                  <a:extLst>
                    <a:ext uri="{9D8B030D-6E8A-4147-A177-3AD203B41FA5}">
                      <a16:colId xmlns:a16="http://schemas.microsoft.com/office/drawing/2014/main" val="1966510495"/>
                    </a:ext>
                  </a:extLst>
                </a:gridCol>
                <a:gridCol w="553945">
                  <a:extLst>
                    <a:ext uri="{9D8B030D-6E8A-4147-A177-3AD203B41FA5}">
                      <a16:colId xmlns:a16="http://schemas.microsoft.com/office/drawing/2014/main" val="702537000"/>
                    </a:ext>
                  </a:extLst>
                </a:gridCol>
                <a:gridCol w="434500">
                  <a:extLst>
                    <a:ext uri="{9D8B030D-6E8A-4147-A177-3AD203B41FA5}">
                      <a16:colId xmlns:a16="http://schemas.microsoft.com/office/drawing/2014/main" val="883040207"/>
                    </a:ext>
                  </a:extLst>
                </a:gridCol>
                <a:gridCol w="434500">
                  <a:extLst>
                    <a:ext uri="{9D8B030D-6E8A-4147-A177-3AD203B41FA5}">
                      <a16:colId xmlns:a16="http://schemas.microsoft.com/office/drawing/2014/main" val="846291474"/>
                    </a:ext>
                  </a:extLst>
                </a:gridCol>
                <a:gridCol w="434500">
                  <a:extLst>
                    <a:ext uri="{9D8B030D-6E8A-4147-A177-3AD203B41FA5}">
                      <a16:colId xmlns:a16="http://schemas.microsoft.com/office/drawing/2014/main" val="199477877"/>
                    </a:ext>
                  </a:extLst>
                </a:gridCol>
                <a:gridCol w="548751">
                  <a:extLst>
                    <a:ext uri="{9D8B030D-6E8A-4147-A177-3AD203B41FA5}">
                      <a16:colId xmlns:a16="http://schemas.microsoft.com/office/drawing/2014/main" val="599538039"/>
                    </a:ext>
                  </a:extLst>
                </a:gridCol>
                <a:gridCol w="548751">
                  <a:extLst>
                    <a:ext uri="{9D8B030D-6E8A-4147-A177-3AD203B41FA5}">
                      <a16:colId xmlns:a16="http://schemas.microsoft.com/office/drawing/2014/main" val="646870205"/>
                    </a:ext>
                  </a:extLst>
                </a:gridCol>
                <a:gridCol w="548751">
                  <a:extLst>
                    <a:ext uri="{9D8B030D-6E8A-4147-A177-3AD203B41FA5}">
                      <a16:colId xmlns:a16="http://schemas.microsoft.com/office/drawing/2014/main" val="3037470540"/>
                    </a:ext>
                  </a:extLst>
                </a:gridCol>
                <a:gridCol w="548751">
                  <a:extLst>
                    <a:ext uri="{9D8B030D-6E8A-4147-A177-3AD203B41FA5}">
                      <a16:colId xmlns:a16="http://schemas.microsoft.com/office/drawing/2014/main" val="3986128360"/>
                    </a:ext>
                  </a:extLst>
                </a:gridCol>
                <a:gridCol w="548751">
                  <a:extLst>
                    <a:ext uri="{9D8B030D-6E8A-4147-A177-3AD203B41FA5}">
                      <a16:colId xmlns:a16="http://schemas.microsoft.com/office/drawing/2014/main" val="3157088119"/>
                    </a:ext>
                  </a:extLst>
                </a:gridCol>
                <a:gridCol w="548751">
                  <a:extLst>
                    <a:ext uri="{9D8B030D-6E8A-4147-A177-3AD203B41FA5}">
                      <a16:colId xmlns:a16="http://schemas.microsoft.com/office/drawing/2014/main" val="547249177"/>
                    </a:ext>
                  </a:extLst>
                </a:gridCol>
                <a:gridCol w="379106">
                  <a:extLst>
                    <a:ext uri="{9D8B030D-6E8A-4147-A177-3AD203B41FA5}">
                      <a16:colId xmlns:a16="http://schemas.microsoft.com/office/drawing/2014/main" val="2257750827"/>
                    </a:ext>
                  </a:extLst>
                </a:gridCol>
                <a:gridCol w="379106">
                  <a:extLst>
                    <a:ext uri="{9D8B030D-6E8A-4147-A177-3AD203B41FA5}">
                      <a16:colId xmlns:a16="http://schemas.microsoft.com/office/drawing/2014/main" val="3217837368"/>
                    </a:ext>
                  </a:extLst>
                </a:gridCol>
                <a:gridCol w="372182">
                  <a:extLst>
                    <a:ext uri="{9D8B030D-6E8A-4147-A177-3AD203B41FA5}">
                      <a16:colId xmlns:a16="http://schemas.microsoft.com/office/drawing/2014/main" val="2950057029"/>
                    </a:ext>
                  </a:extLst>
                </a:gridCol>
              </a:tblGrid>
              <a:tr h="182880">
                <a:tc>
                  <a:txBody>
                    <a:bodyPr/>
                    <a:lstStyle/>
                    <a:p>
                      <a:pPr algn="r">
                        <a:lnSpc>
                          <a:spcPct val="107000"/>
                        </a:lnSpc>
                        <a:spcAft>
                          <a:spcPts val="80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25400" cmpd="sng">
                      <a:noFill/>
                    </a:lnT>
                    <a:lnB w="25400" cmpd="sng">
                      <a:noFill/>
                    </a:lnB>
                    <a:lnTlToBr w="12700" cmpd="sng">
                      <a:noFill/>
                      <a:prstDash val="solid"/>
                    </a:lnTlToBr>
                    <a:lnBlToTr w="12700" cmpd="sng">
                      <a:noFill/>
                      <a:prstDash val="solid"/>
                    </a:lnBlToTr>
                    <a:noFill/>
                  </a:tcPr>
                </a:tc>
                <a:tc>
                  <a:txBody>
                    <a:bodyPr/>
                    <a:lstStyle/>
                    <a:p>
                      <a:pPr algn="r">
                        <a:lnSpc>
                          <a:spcPct val="107000"/>
                        </a:lnSpc>
                        <a:spcAft>
                          <a:spcPts val="800"/>
                        </a:spcAft>
                      </a:pPr>
                      <a:r>
                        <a:rPr lang="es-ES"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25400" cmpd="sng">
                      <a:noFill/>
                    </a:lnT>
                    <a:lnB w="25400" cmpd="sng">
                      <a:noFill/>
                    </a:lnB>
                    <a:lnTlToBr w="12700" cmpd="sng">
                      <a:noFill/>
                      <a:prstDash val="solid"/>
                    </a:lnTlToBr>
                    <a:lnBlToTr w="12700" cmpd="sng">
                      <a:noFill/>
                      <a:prstDash val="solid"/>
                    </a:lnBlToTr>
                    <a:noFill/>
                  </a:tcPr>
                </a:tc>
                <a:tc gridSpan="18">
                  <a:txBody>
                    <a:bodyPr/>
                    <a:lstStyle/>
                    <a:p>
                      <a:pPr algn="ctr">
                        <a:lnSpc>
                          <a:spcPct val="107000"/>
                        </a:lnSpc>
                        <a:spcAft>
                          <a:spcPts val="800"/>
                        </a:spcAft>
                      </a:pPr>
                      <a:r>
                        <a:rPr lang="es-ES" sz="1600">
                          <a:effectLst/>
                        </a:rPr>
                        <a:t>CÓD (CEPAS)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083370801"/>
                  </a:ext>
                </a:extLst>
              </a:tr>
              <a:tr h="165100">
                <a:tc>
                  <a:txBody>
                    <a:bodyPr/>
                    <a:lstStyle/>
                    <a:p>
                      <a:pPr algn="r">
                        <a:lnSpc>
                          <a:spcPct val="107000"/>
                        </a:lnSpc>
                        <a:spcAft>
                          <a:spcPts val="80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25400" cmpd="sng">
                      <a:noFill/>
                    </a:lnT>
                    <a:lnB>
                      <a:noFill/>
                    </a:lnB>
                    <a:lnTlToBr w="12700" cmpd="sng">
                      <a:noFill/>
                      <a:prstDash val="solid"/>
                    </a:lnTlToBr>
                    <a:lnBlToTr w="12700" cmpd="sng">
                      <a:noFill/>
                      <a:prstDash val="solid"/>
                    </a:lnBlToTr>
                    <a:noFill/>
                  </a:tcPr>
                </a:tc>
                <a:tc>
                  <a:txBody>
                    <a:bodyPr/>
                    <a:lstStyle/>
                    <a:p>
                      <a:pPr algn="r">
                        <a:lnSpc>
                          <a:spcPct val="107000"/>
                        </a:lnSpc>
                        <a:spcAft>
                          <a:spcPts val="800"/>
                        </a:spcAft>
                      </a:pPr>
                      <a:r>
                        <a:rPr lang="es-ES"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T w="25400" cmpd="sng">
                      <a:noFill/>
                    </a:lnT>
                    <a:noFill/>
                  </a:tcPr>
                </a:tc>
                <a:tc>
                  <a:txBody>
                    <a:bodyPr/>
                    <a:lstStyle/>
                    <a:p>
                      <a:pPr algn="ctr">
                        <a:lnSpc>
                          <a:spcPct val="107000"/>
                        </a:lnSpc>
                        <a:spcAft>
                          <a:spcPts val="800"/>
                        </a:spcAft>
                      </a:pPr>
                      <a:r>
                        <a:rPr lang="es-ES" sz="1600" b="1" dirty="0">
                          <a:effectLst/>
                        </a:rPr>
                        <a:t>1</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b="1">
                          <a:effectLst/>
                        </a:rPr>
                        <a:t>2</a:t>
                      </a:r>
                      <a:endParaRPr lang="es-ES"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b="1">
                          <a:effectLst/>
                        </a:rPr>
                        <a:t>3</a:t>
                      </a:r>
                      <a:endParaRPr lang="es-ES"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b="1" dirty="0">
                          <a:effectLst/>
                        </a:rPr>
                        <a:t>6.2</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b="1" dirty="0">
                          <a:effectLst/>
                        </a:rPr>
                        <a:t>7.1b</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b="1" dirty="0">
                          <a:effectLst/>
                        </a:rPr>
                        <a:t>7.2b</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b="1" dirty="0">
                          <a:effectLst/>
                        </a:rPr>
                        <a:t>8.1</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b="1">
                          <a:effectLst/>
                        </a:rPr>
                        <a:t>9.1</a:t>
                      </a:r>
                      <a:endParaRPr lang="es-ES"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b="1">
                          <a:effectLst/>
                        </a:rPr>
                        <a:t>9.2</a:t>
                      </a:r>
                      <a:endParaRPr lang="es-ES"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b="1">
                          <a:effectLst/>
                        </a:rPr>
                        <a:t>10.1</a:t>
                      </a:r>
                      <a:endParaRPr lang="es-ES"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b="1">
                          <a:effectLst/>
                        </a:rPr>
                        <a:t>10.2</a:t>
                      </a:r>
                      <a:endParaRPr lang="es-ES"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b="1">
                          <a:effectLst/>
                        </a:rPr>
                        <a:t>10.3</a:t>
                      </a:r>
                      <a:endParaRPr lang="es-ES"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b="1">
                          <a:effectLst/>
                        </a:rPr>
                        <a:t>11.1</a:t>
                      </a:r>
                      <a:endParaRPr lang="es-ES"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b="1">
                          <a:effectLst/>
                        </a:rPr>
                        <a:t>11.2</a:t>
                      </a:r>
                      <a:endParaRPr lang="es-ES" sz="16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b="1" dirty="0">
                          <a:effectLst/>
                        </a:rPr>
                        <a:t>11.4</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b="1" dirty="0">
                          <a:effectLst/>
                        </a:rPr>
                        <a:t>C2</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b="1" dirty="0">
                          <a:effectLst/>
                        </a:rPr>
                        <a:t>C3</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b="1" dirty="0">
                          <a:effectLst/>
                        </a:rPr>
                        <a:t>T4</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746319767"/>
                  </a:ext>
                </a:extLst>
              </a:tr>
              <a:tr h="182880">
                <a:tc>
                  <a:txBody>
                    <a:bodyPr/>
                    <a:lstStyle/>
                    <a:p>
                      <a:pPr algn="ctr">
                        <a:lnSpc>
                          <a:spcPct val="107000"/>
                        </a:lnSpc>
                        <a:spcAft>
                          <a:spcPts val="800"/>
                        </a:spcAft>
                      </a:pPr>
                      <a:r>
                        <a:rPr lang="es-EC" sz="1600" b="1" dirty="0">
                          <a:effectLst/>
                          <a:latin typeface="Calibri" panose="020F0502020204030204" pitchFamily="34" charset="0"/>
                          <a:ea typeface="Calibri" panose="020F0502020204030204" pitchFamily="34" charset="0"/>
                          <a:cs typeface="Times New Roman" panose="02020603050405020304" pitchFamily="18" charset="0"/>
                        </a:rPr>
                        <a:t>C1</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T>
                      <a:noFill/>
                    </a:lnT>
                  </a:tcPr>
                </a:tc>
                <a:tc>
                  <a:txBody>
                    <a:bodyPr/>
                    <a:lstStyle/>
                    <a:p>
                      <a:pPr algn="ctr">
                        <a:lnSpc>
                          <a:spcPct val="107000"/>
                        </a:lnSpc>
                        <a:spcAft>
                          <a:spcPts val="800"/>
                        </a:spcAft>
                      </a:pPr>
                      <a:r>
                        <a:rPr lang="es-ES" sz="1600" b="1" dirty="0">
                          <a:effectLst/>
                        </a:rPr>
                        <a:t>0,1%</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dirty="0">
                          <a:effectLst/>
                        </a:rPr>
                        <a:t>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dirty="0">
                          <a:effectLst/>
                        </a:rPr>
                        <a:t>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dirty="0">
                          <a:effectLst/>
                        </a:rPr>
                        <a:t>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dirty="0">
                          <a:effectLst/>
                        </a:rPr>
                        <a:t>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dirty="0">
                          <a:effectLst/>
                        </a:rPr>
                        <a:t>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dirty="0">
                          <a:effectLst/>
                        </a:rPr>
                        <a:t>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350022502"/>
                  </a:ext>
                </a:extLst>
              </a:tr>
              <a:tr h="182880">
                <a:tc>
                  <a:txBody>
                    <a:bodyPr/>
                    <a:lstStyle/>
                    <a:p>
                      <a:pPr algn="ctr">
                        <a:lnSpc>
                          <a:spcPct val="107000"/>
                        </a:lnSpc>
                        <a:spcAft>
                          <a:spcPts val="800"/>
                        </a:spcAft>
                      </a:pPr>
                      <a:r>
                        <a:rPr lang="es-EC" sz="1600" b="1" dirty="0">
                          <a:effectLst/>
                          <a:latin typeface="Calibri" panose="020F0502020204030204" pitchFamily="34" charset="0"/>
                          <a:ea typeface="Calibri" panose="020F0502020204030204" pitchFamily="34" charset="0"/>
                          <a:cs typeface="Times New Roman" panose="02020603050405020304" pitchFamily="18" charset="0"/>
                        </a:rPr>
                        <a:t>C2</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b="1" dirty="0">
                          <a:effectLst/>
                        </a:rPr>
                        <a:t>1%</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dirty="0">
                          <a:effectLst/>
                        </a:rPr>
                        <a:t>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dirty="0">
                          <a:effectLst/>
                        </a:rPr>
                        <a:t>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dirty="0">
                          <a:effectLst/>
                        </a:rPr>
                        <a:t>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dirty="0">
                          <a:effectLst/>
                        </a:rPr>
                        <a:t>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dirty="0">
                          <a:effectLst/>
                        </a:rPr>
                        <a:t>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427424436"/>
                  </a:ext>
                </a:extLst>
              </a:tr>
              <a:tr h="182880">
                <a:tc>
                  <a:txBody>
                    <a:bodyPr/>
                    <a:lstStyle/>
                    <a:p>
                      <a:pPr algn="ctr">
                        <a:lnSpc>
                          <a:spcPct val="107000"/>
                        </a:lnSpc>
                        <a:spcAft>
                          <a:spcPts val="800"/>
                        </a:spcAft>
                      </a:pPr>
                      <a:r>
                        <a:rPr lang="es-EC" sz="1600" b="1" dirty="0">
                          <a:effectLst/>
                          <a:latin typeface="Calibri" panose="020F0502020204030204" pitchFamily="34" charset="0"/>
                          <a:ea typeface="Calibri" panose="020F0502020204030204" pitchFamily="34" charset="0"/>
                          <a:cs typeface="Times New Roman" panose="02020603050405020304" pitchFamily="18" charset="0"/>
                        </a:rPr>
                        <a:t>C3</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b="1" dirty="0">
                          <a:effectLst/>
                        </a:rPr>
                        <a:t>5%</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dirty="0">
                          <a:effectLst/>
                        </a:rPr>
                        <a:t>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dirty="0">
                          <a:effectLst/>
                        </a:rPr>
                        <a:t>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a:effectLst/>
                        </a:rPr>
                        <a:t>0</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800"/>
                        </a:spcAft>
                      </a:pPr>
                      <a:r>
                        <a:rPr lang="es-ES" sz="1600" dirty="0">
                          <a:effectLst/>
                        </a:rPr>
                        <a:t>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850435901"/>
                  </a:ext>
                </a:extLst>
              </a:tr>
            </a:tbl>
          </a:graphicData>
        </a:graphic>
      </p:graphicFrame>
      <p:sp>
        <p:nvSpPr>
          <p:cNvPr id="19" name="CuadroTexto 18">
            <a:extLst>
              <a:ext uri="{FF2B5EF4-FFF2-40B4-BE49-F238E27FC236}">
                <a16:creationId xmlns:a16="http://schemas.microsoft.com/office/drawing/2014/main" id="{D29CF4BB-01AC-453A-A29E-3646ACBEB32F}"/>
              </a:ext>
            </a:extLst>
          </p:cNvPr>
          <p:cNvSpPr txBox="1"/>
          <p:nvPr/>
        </p:nvSpPr>
        <p:spPr>
          <a:xfrm>
            <a:off x="9653151" y="620688"/>
            <a:ext cx="2088232" cy="15314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lnSpc>
                <a:spcPct val="150000"/>
              </a:lnSpc>
              <a:buFont typeface="Wingdings" panose="05000000000000000000" pitchFamily="2" charset="2"/>
              <a:buChar char="Ø"/>
            </a:pPr>
            <a:r>
              <a:rPr lang="es-EC" sz="1600" b="1" dirty="0">
                <a:effectLst/>
                <a:latin typeface="Calibri" panose="020F0502020204030204" pitchFamily="34" charset="0"/>
                <a:ea typeface="Calibri" panose="020F0502020204030204" pitchFamily="34" charset="0"/>
                <a:cs typeface="Times New Roman" panose="02020603050405020304" pitchFamily="18" charset="0"/>
              </a:rPr>
              <a:t>0</a:t>
            </a:r>
            <a:r>
              <a:rPr lang="es-EC" sz="1600" dirty="0">
                <a:effectLst/>
                <a:latin typeface="Calibri" panose="020F0502020204030204" pitchFamily="34" charset="0"/>
                <a:ea typeface="Calibri" panose="020F0502020204030204" pitchFamily="34" charset="0"/>
                <a:cs typeface="Times New Roman" panose="02020603050405020304" pitchFamily="18" charset="0"/>
              </a:rPr>
              <a:t> inhibición</a:t>
            </a:r>
          </a:p>
          <a:p>
            <a:pPr marL="285750" indent="-285750" algn="just">
              <a:lnSpc>
                <a:spcPct val="150000"/>
              </a:lnSpc>
              <a:buFont typeface="Wingdings" panose="05000000000000000000" pitchFamily="2" charset="2"/>
              <a:buChar char="Ø"/>
            </a:pPr>
            <a:r>
              <a:rPr lang="es-EC" sz="1600" b="1" dirty="0">
                <a:effectLst/>
                <a:latin typeface="Calibri" panose="020F0502020204030204" pitchFamily="34" charset="0"/>
                <a:ea typeface="Calibri" panose="020F0502020204030204" pitchFamily="34" charset="0"/>
                <a:cs typeface="Times New Roman" panose="02020603050405020304" pitchFamily="18" charset="0"/>
              </a:rPr>
              <a:t>1</a:t>
            </a:r>
            <a:r>
              <a:rPr lang="es-EC" sz="1600" dirty="0">
                <a:effectLst/>
                <a:latin typeface="Calibri" panose="020F0502020204030204" pitchFamily="34" charset="0"/>
                <a:ea typeface="Calibri" panose="020F0502020204030204" pitchFamily="34" charset="0"/>
                <a:cs typeface="Times New Roman" panose="02020603050405020304" pitchFamily="18" charset="0"/>
              </a:rPr>
              <a:t> crecimiento o inhibición parcial</a:t>
            </a:r>
            <a:endParaRPr lang="es-EC"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s-EC" sz="1600" b="1" dirty="0">
                <a:effectLst/>
                <a:latin typeface="Calibri" panose="020F0502020204030204" pitchFamily="34" charset="0"/>
                <a:ea typeface="Calibri" panose="020F0502020204030204" pitchFamily="34" charset="0"/>
                <a:cs typeface="Times New Roman" panose="02020603050405020304" pitchFamily="18" charset="0"/>
              </a:rPr>
              <a:t>2</a:t>
            </a:r>
            <a:r>
              <a:rPr lang="es-EC" sz="1600" dirty="0">
                <a:effectLst/>
                <a:latin typeface="Calibri" panose="020F0502020204030204" pitchFamily="34" charset="0"/>
                <a:ea typeface="Calibri" panose="020F0502020204030204" pitchFamily="34" charset="0"/>
                <a:cs typeface="Times New Roman" panose="02020603050405020304" pitchFamily="18" charset="0"/>
              </a:rPr>
              <a:t> buen crecimiento</a:t>
            </a:r>
            <a:endParaRPr lang="es-ES" sz="1600" dirty="0"/>
          </a:p>
        </p:txBody>
      </p:sp>
      <p:grpSp>
        <p:nvGrpSpPr>
          <p:cNvPr id="31" name="Grupo 30">
            <a:extLst>
              <a:ext uri="{FF2B5EF4-FFF2-40B4-BE49-F238E27FC236}">
                <a16:creationId xmlns:a16="http://schemas.microsoft.com/office/drawing/2014/main" id="{1C2F2491-1150-48B3-A0FF-AB9A9D5E1DB4}"/>
              </a:ext>
            </a:extLst>
          </p:cNvPr>
          <p:cNvGrpSpPr/>
          <p:nvPr/>
        </p:nvGrpSpPr>
        <p:grpSpPr>
          <a:xfrm>
            <a:off x="1224696" y="777652"/>
            <a:ext cx="5746360" cy="1427212"/>
            <a:chOff x="1224696" y="892819"/>
            <a:chExt cx="5746360" cy="1623959"/>
          </a:xfrm>
        </p:grpSpPr>
        <p:sp>
          <p:nvSpPr>
            <p:cNvPr id="14" name="Rectángulo: esquinas redondeadas 13">
              <a:extLst>
                <a:ext uri="{FF2B5EF4-FFF2-40B4-BE49-F238E27FC236}">
                  <a16:creationId xmlns:a16="http://schemas.microsoft.com/office/drawing/2014/main" id="{CC1FB9E2-4471-4A6D-8629-1A040D1423A0}"/>
                </a:ext>
              </a:extLst>
            </p:cNvPr>
            <p:cNvSpPr/>
            <p:nvPr/>
          </p:nvSpPr>
          <p:spPr>
            <a:xfrm>
              <a:off x="3868676" y="925105"/>
              <a:ext cx="468000" cy="1285405"/>
            </a:xfrm>
            <a:prstGeom prst="round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esquinas redondeadas 14">
              <a:extLst>
                <a:ext uri="{FF2B5EF4-FFF2-40B4-BE49-F238E27FC236}">
                  <a16:creationId xmlns:a16="http://schemas.microsoft.com/office/drawing/2014/main" id="{867F1623-A607-44A6-8B1C-EECC78CF0709}"/>
                </a:ext>
              </a:extLst>
            </p:cNvPr>
            <p:cNvSpPr/>
            <p:nvPr/>
          </p:nvSpPr>
          <p:spPr>
            <a:xfrm>
              <a:off x="5744121" y="957497"/>
              <a:ext cx="468000" cy="1285405"/>
            </a:xfrm>
            <a:prstGeom prst="round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esquinas redondeadas 15">
              <a:extLst>
                <a:ext uri="{FF2B5EF4-FFF2-40B4-BE49-F238E27FC236}">
                  <a16:creationId xmlns:a16="http://schemas.microsoft.com/office/drawing/2014/main" id="{DC0A3B75-C853-44A2-AF9D-CA9F3B54AF9F}"/>
                </a:ext>
              </a:extLst>
            </p:cNvPr>
            <p:cNvSpPr/>
            <p:nvPr/>
          </p:nvSpPr>
          <p:spPr>
            <a:xfrm>
              <a:off x="6281665" y="957497"/>
              <a:ext cx="468000" cy="1285405"/>
            </a:xfrm>
            <a:prstGeom prst="round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esquinas redondeadas 16">
              <a:extLst>
                <a:ext uri="{FF2B5EF4-FFF2-40B4-BE49-F238E27FC236}">
                  <a16:creationId xmlns:a16="http://schemas.microsoft.com/office/drawing/2014/main" id="{9A659E05-E8AC-48D8-BA86-D27CCD49621C}"/>
                </a:ext>
              </a:extLst>
            </p:cNvPr>
            <p:cNvSpPr/>
            <p:nvPr/>
          </p:nvSpPr>
          <p:spPr>
            <a:xfrm>
              <a:off x="1497456" y="892819"/>
              <a:ext cx="298284" cy="1285405"/>
            </a:xfrm>
            <a:prstGeom prst="round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CuadroTexto 22">
              <a:extLst>
                <a:ext uri="{FF2B5EF4-FFF2-40B4-BE49-F238E27FC236}">
                  <a16:creationId xmlns:a16="http://schemas.microsoft.com/office/drawing/2014/main" id="{AD6322A8-0431-47BB-92F8-8795A579C390}"/>
                </a:ext>
              </a:extLst>
            </p:cNvPr>
            <p:cNvSpPr txBox="1"/>
            <p:nvPr/>
          </p:nvSpPr>
          <p:spPr>
            <a:xfrm>
              <a:off x="1224696" y="2109548"/>
              <a:ext cx="881915" cy="338554"/>
            </a:xfrm>
            <a:prstGeom prst="rect">
              <a:avLst/>
            </a:prstGeom>
            <a:noFill/>
          </p:spPr>
          <p:txBody>
            <a:bodyPr wrap="square">
              <a:spAutoFit/>
            </a:bodyPr>
            <a:lstStyle/>
            <a:p>
              <a:pPr algn="ctr"/>
              <a:r>
                <a:rPr lang="es-EC" sz="1600" b="1" dirty="0">
                  <a:latin typeface="Calibri" panose="020F0502020204030204" pitchFamily="34" charset="0"/>
                  <a:ea typeface="Calibri" panose="020F0502020204030204" pitchFamily="34" charset="0"/>
                  <a:cs typeface="Times New Roman" panose="02020603050405020304" pitchFamily="18" charset="0"/>
                </a:rPr>
                <a:t>C</a:t>
              </a:r>
              <a:r>
                <a:rPr lang="es-EC" sz="1600" b="1" dirty="0">
                  <a:effectLst/>
                  <a:latin typeface="Calibri" panose="020F0502020204030204" pitchFamily="34" charset="0"/>
                  <a:ea typeface="Calibri" panose="020F0502020204030204" pitchFamily="34" charset="0"/>
                  <a:cs typeface="Times New Roman" panose="02020603050405020304" pitchFamily="18" charset="0"/>
                </a:rPr>
                <a:t>epa 1</a:t>
              </a:r>
              <a:endParaRPr lang="es-ES" sz="1600" b="1" dirty="0"/>
            </a:p>
          </p:txBody>
        </p:sp>
        <p:sp>
          <p:nvSpPr>
            <p:cNvPr id="24" name="CuadroTexto 23">
              <a:extLst>
                <a:ext uri="{FF2B5EF4-FFF2-40B4-BE49-F238E27FC236}">
                  <a16:creationId xmlns:a16="http://schemas.microsoft.com/office/drawing/2014/main" id="{71CA26D7-DEFF-477A-943F-0B0D1BFB03C6}"/>
                </a:ext>
              </a:extLst>
            </p:cNvPr>
            <p:cNvSpPr txBox="1"/>
            <p:nvPr/>
          </p:nvSpPr>
          <p:spPr>
            <a:xfrm>
              <a:off x="3684564" y="2171610"/>
              <a:ext cx="881915" cy="338554"/>
            </a:xfrm>
            <a:prstGeom prst="rect">
              <a:avLst/>
            </a:prstGeom>
            <a:noFill/>
          </p:spPr>
          <p:txBody>
            <a:bodyPr wrap="square">
              <a:spAutoFit/>
            </a:bodyPr>
            <a:lstStyle/>
            <a:p>
              <a:pPr algn="ctr"/>
              <a:r>
                <a:rPr lang="es-EC" sz="1600" b="1" dirty="0">
                  <a:latin typeface="Calibri" panose="020F0502020204030204" pitchFamily="34" charset="0"/>
                  <a:ea typeface="Calibri" panose="020F0502020204030204" pitchFamily="34" charset="0"/>
                  <a:cs typeface="Times New Roman" panose="02020603050405020304" pitchFamily="18" charset="0"/>
                </a:rPr>
                <a:t>C</a:t>
              </a:r>
              <a:r>
                <a:rPr lang="es-EC" sz="1600" b="1" dirty="0">
                  <a:effectLst/>
                  <a:latin typeface="Calibri" panose="020F0502020204030204" pitchFamily="34" charset="0"/>
                  <a:ea typeface="Calibri" panose="020F0502020204030204" pitchFamily="34" charset="0"/>
                  <a:cs typeface="Times New Roman" panose="02020603050405020304" pitchFamily="18" charset="0"/>
                </a:rPr>
                <a:t>epa 2</a:t>
              </a:r>
              <a:endParaRPr lang="es-ES" sz="1600" b="1" dirty="0"/>
            </a:p>
          </p:txBody>
        </p:sp>
        <p:sp>
          <p:nvSpPr>
            <p:cNvPr id="25" name="CuadroTexto 24">
              <a:extLst>
                <a:ext uri="{FF2B5EF4-FFF2-40B4-BE49-F238E27FC236}">
                  <a16:creationId xmlns:a16="http://schemas.microsoft.com/office/drawing/2014/main" id="{2534351D-65EF-46AC-98D3-4AFD8481B669}"/>
                </a:ext>
              </a:extLst>
            </p:cNvPr>
            <p:cNvSpPr txBox="1"/>
            <p:nvPr/>
          </p:nvSpPr>
          <p:spPr>
            <a:xfrm>
              <a:off x="5486874" y="2178224"/>
              <a:ext cx="881915" cy="338554"/>
            </a:xfrm>
            <a:prstGeom prst="rect">
              <a:avLst/>
            </a:prstGeom>
            <a:noFill/>
          </p:spPr>
          <p:txBody>
            <a:bodyPr wrap="square">
              <a:spAutoFit/>
            </a:bodyPr>
            <a:lstStyle/>
            <a:p>
              <a:pPr algn="ctr"/>
              <a:r>
                <a:rPr lang="es-EC" sz="1600" b="1" dirty="0">
                  <a:latin typeface="Calibri" panose="020F0502020204030204" pitchFamily="34" charset="0"/>
                  <a:ea typeface="Calibri" panose="020F0502020204030204" pitchFamily="34" charset="0"/>
                  <a:cs typeface="Times New Roman" panose="02020603050405020304" pitchFamily="18" charset="0"/>
                </a:rPr>
                <a:t>C</a:t>
              </a:r>
              <a:r>
                <a:rPr lang="es-EC" sz="1600" b="1" dirty="0">
                  <a:effectLst/>
                  <a:latin typeface="Calibri" panose="020F0502020204030204" pitchFamily="34" charset="0"/>
                  <a:ea typeface="Calibri" panose="020F0502020204030204" pitchFamily="34" charset="0"/>
                  <a:cs typeface="Times New Roman" panose="02020603050405020304" pitchFamily="18" charset="0"/>
                </a:rPr>
                <a:t>epa 3</a:t>
              </a:r>
              <a:endParaRPr lang="es-ES" sz="1600" b="1" dirty="0"/>
            </a:p>
          </p:txBody>
        </p:sp>
        <p:sp>
          <p:nvSpPr>
            <p:cNvPr id="26" name="CuadroTexto 25">
              <a:extLst>
                <a:ext uri="{FF2B5EF4-FFF2-40B4-BE49-F238E27FC236}">
                  <a16:creationId xmlns:a16="http://schemas.microsoft.com/office/drawing/2014/main" id="{EDBD977D-5F5A-4F0A-B51E-4DEBECBA87AF}"/>
                </a:ext>
              </a:extLst>
            </p:cNvPr>
            <p:cNvSpPr txBox="1"/>
            <p:nvPr/>
          </p:nvSpPr>
          <p:spPr>
            <a:xfrm>
              <a:off x="6089141" y="2178224"/>
              <a:ext cx="881915" cy="338554"/>
            </a:xfrm>
            <a:prstGeom prst="rect">
              <a:avLst/>
            </a:prstGeom>
            <a:noFill/>
          </p:spPr>
          <p:txBody>
            <a:bodyPr wrap="square">
              <a:spAutoFit/>
            </a:bodyPr>
            <a:lstStyle/>
            <a:p>
              <a:pPr algn="ctr"/>
              <a:r>
                <a:rPr lang="es-EC" sz="1600" b="1" dirty="0">
                  <a:latin typeface="Calibri" panose="020F0502020204030204" pitchFamily="34" charset="0"/>
                  <a:ea typeface="Calibri" panose="020F0502020204030204" pitchFamily="34" charset="0"/>
                  <a:cs typeface="Times New Roman" panose="02020603050405020304" pitchFamily="18" charset="0"/>
                </a:rPr>
                <a:t>C</a:t>
              </a:r>
              <a:r>
                <a:rPr lang="es-EC" sz="1600" b="1" dirty="0">
                  <a:effectLst/>
                  <a:latin typeface="Calibri" panose="020F0502020204030204" pitchFamily="34" charset="0"/>
                  <a:ea typeface="Calibri" panose="020F0502020204030204" pitchFamily="34" charset="0"/>
                  <a:cs typeface="Times New Roman" panose="02020603050405020304" pitchFamily="18" charset="0"/>
                </a:rPr>
                <a:t>epa 4</a:t>
              </a:r>
              <a:endParaRPr lang="es-ES" sz="1600" b="1" dirty="0"/>
            </a:p>
          </p:txBody>
        </p:sp>
      </p:grpSp>
      <p:grpSp>
        <p:nvGrpSpPr>
          <p:cNvPr id="43" name="Grupo 42">
            <a:extLst>
              <a:ext uri="{FF2B5EF4-FFF2-40B4-BE49-F238E27FC236}">
                <a16:creationId xmlns:a16="http://schemas.microsoft.com/office/drawing/2014/main" id="{C0A0B061-D7F4-46A1-8E91-3E55B2ADECFC}"/>
              </a:ext>
            </a:extLst>
          </p:cNvPr>
          <p:cNvGrpSpPr/>
          <p:nvPr/>
        </p:nvGrpSpPr>
        <p:grpSpPr>
          <a:xfrm>
            <a:off x="5978121" y="2299169"/>
            <a:ext cx="5989638" cy="4281488"/>
            <a:chOff x="106362" y="2060848"/>
            <a:chExt cx="5989638" cy="4281488"/>
          </a:xfrm>
        </p:grpSpPr>
        <p:graphicFrame>
          <p:nvGraphicFramePr>
            <p:cNvPr id="30" name="Objeto 29">
              <a:extLst>
                <a:ext uri="{FF2B5EF4-FFF2-40B4-BE49-F238E27FC236}">
                  <a16:creationId xmlns:a16="http://schemas.microsoft.com/office/drawing/2014/main" id="{E5DE5DAB-9257-4E91-910A-7DED539B95E6}"/>
                </a:ext>
              </a:extLst>
            </p:cNvPr>
            <p:cNvGraphicFramePr>
              <a:graphicFrameLocks noChangeAspect="1"/>
            </p:cNvGraphicFramePr>
            <p:nvPr>
              <p:extLst>
                <p:ext uri="{D42A27DB-BD31-4B8C-83A1-F6EECF244321}">
                  <p14:modId xmlns:p14="http://schemas.microsoft.com/office/powerpoint/2010/main" val="2798539720"/>
                </p:ext>
              </p:extLst>
            </p:nvPr>
          </p:nvGraphicFramePr>
          <p:xfrm>
            <a:off x="106362" y="2060848"/>
            <a:ext cx="5989638" cy="4281488"/>
          </p:xfrm>
          <a:graphic>
            <a:graphicData uri="http://schemas.openxmlformats.org/presentationml/2006/ole">
              <mc:AlternateContent xmlns:mc="http://schemas.openxmlformats.org/markup-compatibility/2006">
                <mc:Choice xmlns:v="urn:schemas-microsoft-com:vml" Requires="v">
                  <p:oleObj name="Graph" r:id="rId2" imgW="4276800" imgH="3025440" progId="Origin50.Graph">
                    <p:embed/>
                  </p:oleObj>
                </mc:Choice>
                <mc:Fallback>
                  <p:oleObj name="Graph" r:id="rId2" imgW="4276800" imgH="3025440" progId="Origin50.Graph">
                    <p:embed/>
                    <p:pic>
                      <p:nvPicPr>
                        <p:cNvPr id="30" name="Objeto 29">
                          <a:extLst>
                            <a:ext uri="{FF2B5EF4-FFF2-40B4-BE49-F238E27FC236}">
                              <a16:creationId xmlns:a16="http://schemas.microsoft.com/office/drawing/2014/main" id="{E5DE5DAB-9257-4E91-910A-7DED539B95E6}"/>
                            </a:ext>
                          </a:extLst>
                        </p:cNvPr>
                        <p:cNvPicPr>
                          <a:picLocks noChangeAspect="1" noChangeArrowheads="1"/>
                        </p:cNvPicPr>
                        <p:nvPr/>
                      </p:nvPicPr>
                      <p:blipFill>
                        <a:blip r:embed="rId3"/>
                        <a:srcRect/>
                        <a:stretch>
                          <a:fillRect/>
                        </a:stretch>
                      </p:blipFill>
                      <p:spPr bwMode="auto">
                        <a:xfrm>
                          <a:off x="106362" y="2060848"/>
                          <a:ext cx="5989638" cy="4281488"/>
                        </a:xfrm>
                        <a:prstGeom prst="rect">
                          <a:avLst/>
                        </a:prstGeom>
                        <a:solidFill>
                          <a:schemeClr val="bg1"/>
                        </a:solidFill>
                      </p:spPr>
                    </p:pic>
                  </p:oleObj>
                </mc:Fallback>
              </mc:AlternateContent>
            </a:graphicData>
          </a:graphic>
        </p:graphicFrame>
        <p:sp>
          <p:nvSpPr>
            <p:cNvPr id="32" name="Rectángulo 31">
              <a:extLst>
                <a:ext uri="{FF2B5EF4-FFF2-40B4-BE49-F238E27FC236}">
                  <a16:creationId xmlns:a16="http://schemas.microsoft.com/office/drawing/2014/main" id="{971046AD-73D0-439D-9C5B-96CD6BF1D7A5}"/>
                </a:ext>
              </a:extLst>
            </p:cNvPr>
            <p:cNvSpPr/>
            <p:nvPr/>
          </p:nvSpPr>
          <p:spPr>
            <a:xfrm>
              <a:off x="1127448" y="2302190"/>
              <a:ext cx="1512168" cy="3778158"/>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3" name="Grupo 32">
            <a:extLst>
              <a:ext uri="{FF2B5EF4-FFF2-40B4-BE49-F238E27FC236}">
                <a16:creationId xmlns:a16="http://schemas.microsoft.com/office/drawing/2014/main" id="{39C83872-AEA3-4536-A689-A9A598A1ECCE}"/>
              </a:ext>
            </a:extLst>
          </p:cNvPr>
          <p:cNvGrpSpPr/>
          <p:nvPr/>
        </p:nvGrpSpPr>
        <p:grpSpPr>
          <a:xfrm>
            <a:off x="586352" y="2257641"/>
            <a:ext cx="4680000" cy="4500000"/>
            <a:chOff x="2291263" y="130357"/>
            <a:chExt cx="7095609" cy="6739150"/>
          </a:xfrm>
        </p:grpSpPr>
        <p:grpSp>
          <p:nvGrpSpPr>
            <p:cNvPr id="34" name="Grupo 33">
              <a:extLst>
                <a:ext uri="{FF2B5EF4-FFF2-40B4-BE49-F238E27FC236}">
                  <a16:creationId xmlns:a16="http://schemas.microsoft.com/office/drawing/2014/main" id="{5371EFDB-9D7D-4731-AE9B-0F88E3208601}"/>
                </a:ext>
              </a:extLst>
            </p:cNvPr>
            <p:cNvGrpSpPr/>
            <p:nvPr/>
          </p:nvGrpSpPr>
          <p:grpSpPr>
            <a:xfrm>
              <a:off x="2291263" y="130357"/>
              <a:ext cx="6854489" cy="6739150"/>
              <a:chOff x="2291263" y="130357"/>
              <a:chExt cx="6854489" cy="6739150"/>
            </a:xfrm>
          </p:grpSpPr>
          <p:pic>
            <p:nvPicPr>
              <p:cNvPr id="39" name="Imagen 38">
                <a:extLst>
                  <a:ext uri="{FF2B5EF4-FFF2-40B4-BE49-F238E27FC236}">
                    <a16:creationId xmlns:a16="http://schemas.microsoft.com/office/drawing/2014/main" id="{48260040-83D6-4F40-B44F-09FB2BC1B3AB}"/>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3367" r="662"/>
              <a:stretch/>
            </p:blipFill>
            <p:spPr>
              <a:xfrm>
                <a:off x="5862260" y="130357"/>
                <a:ext cx="3226438" cy="3240000"/>
              </a:xfrm>
              <a:prstGeom prst="ellipse">
                <a:avLst/>
              </a:prstGeom>
            </p:spPr>
          </p:pic>
          <p:pic>
            <p:nvPicPr>
              <p:cNvPr id="40" name="Imagen 39">
                <a:extLst>
                  <a:ext uri="{FF2B5EF4-FFF2-40B4-BE49-F238E27FC236}">
                    <a16:creationId xmlns:a16="http://schemas.microsoft.com/office/drawing/2014/main" id="{B52D355D-0A68-4244-9178-497D0EA6CD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576"/>
              <a:stretch/>
            </p:blipFill>
            <p:spPr>
              <a:xfrm>
                <a:off x="2351584" y="156075"/>
                <a:ext cx="3179679" cy="3240000"/>
              </a:xfrm>
              <a:prstGeom prst="ellipse">
                <a:avLst/>
              </a:prstGeom>
            </p:spPr>
          </p:pic>
          <p:pic>
            <p:nvPicPr>
              <p:cNvPr id="41" name="Imagen 40">
                <a:extLst>
                  <a:ext uri="{FF2B5EF4-FFF2-40B4-BE49-F238E27FC236}">
                    <a16:creationId xmlns:a16="http://schemas.microsoft.com/office/drawing/2014/main" id="{DAB5C41C-221B-44F9-A503-8D5EADA4C91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273" r="22406" b="2275"/>
              <a:stretch/>
            </p:blipFill>
            <p:spPr>
              <a:xfrm rot="16200000">
                <a:off x="2292515" y="3630759"/>
                <a:ext cx="3237496" cy="3240000"/>
              </a:xfrm>
              <a:prstGeom prst="ellipse">
                <a:avLst/>
              </a:prstGeom>
            </p:spPr>
          </p:pic>
          <p:pic>
            <p:nvPicPr>
              <p:cNvPr id="42" name="Imagen 41">
                <a:extLst>
                  <a:ext uri="{FF2B5EF4-FFF2-40B4-BE49-F238E27FC236}">
                    <a16:creationId xmlns:a16="http://schemas.microsoft.com/office/drawing/2014/main" id="{F1E94754-0AEA-4C9E-94D1-F9542641AF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902" r="2530" b="2275"/>
              <a:stretch/>
            </p:blipFill>
            <p:spPr>
              <a:xfrm rot="5400000">
                <a:off x="5885568" y="3487644"/>
                <a:ext cx="3280367" cy="3240000"/>
              </a:xfrm>
              <a:prstGeom prst="ellipse">
                <a:avLst/>
              </a:prstGeom>
            </p:spPr>
          </p:pic>
        </p:grpSp>
        <p:sp>
          <p:nvSpPr>
            <p:cNvPr id="35" name="Rectángulo: esquinas redondeadas 34">
              <a:extLst>
                <a:ext uri="{FF2B5EF4-FFF2-40B4-BE49-F238E27FC236}">
                  <a16:creationId xmlns:a16="http://schemas.microsoft.com/office/drawing/2014/main" id="{E348ACFB-21F4-4127-931F-083820B84250}"/>
                </a:ext>
              </a:extLst>
            </p:cNvPr>
            <p:cNvSpPr/>
            <p:nvPr/>
          </p:nvSpPr>
          <p:spPr>
            <a:xfrm>
              <a:off x="4151784" y="221460"/>
              <a:ext cx="1260000" cy="5400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s-EC" sz="1600" b="1" dirty="0">
                  <a:solidFill>
                    <a:schemeClr val="bg1"/>
                  </a:solidFill>
                  <a:effectLst>
                    <a:outerShdw blurRad="38100" dist="38100" dir="2700000" algn="tl">
                      <a:srgbClr val="000000">
                        <a:alpha val="43137"/>
                      </a:srgbClr>
                    </a:outerShdw>
                  </a:effectLst>
                </a:rPr>
                <a:t>Cepa 1</a:t>
              </a:r>
              <a:endParaRPr lang="es-ES" sz="1600" b="1" dirty="0">
                <a:solidFill>
                  <a:schemeClr val="bg1"/>
                </a:solidFill>
                <a:effectLst>
                  <a:outerShdw blurRad="38100" dist="38100" dir="2700000" algn="tl">
                    <a:srgbClr val="000000">
                      <a:alpha val="43137"/>
                    </a:srgbClr>
                  </a:outerShdw>
                </a:effectLst>
              </a:endParaRPr>
            </a:p>
          </p:txBody>
        </p:sp>
        <p:sp>
          <p:nvSpPr>
            <p:cNvPr id="36" name="Rectángulo: esquinas redondeadas 35">
              <a:extLst>
                <a:ext uri="{FF2B5EF4-FFF2-40B4-BE49-F238E27FC236}">
                  <a16:creationId xmlns:a16="http://schemas.microsoft.com/office/drawing/2014/main" id="{8F268FD8-E3F2-4F0E-A2DD-E2A9FEE2495E}"/>
                </a:ext>
              </a:extLst>
            </p:cNvPr>
            <p:cNvSpPr/>
            <p:nvPr/>
          </p:nvSpPr>
          <p:spPr>
            <a:xfrm>
              <a:off x="8126872" y="260648"/>
              <a:ext cx="1260000" cy="5400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s-EC" sz="1600" b="1" dirty="0">
                  <a:solidFill>
                    <a:schemeClr val="bg1"/>
                  </a:solidFill>
                  <a:effectLst>
                    <a:outerShdw blurRad="38100" dist="38100" dir="2700000" algn="tl">
                      <a:srgbClr val="000000">
                        <a:alpha val="43137"/>
                      </a:srgbClr>
                    </a:outerShdw>
                  </a:effectLst>
                </a:rPr>
                <a:t>Cepa 2</a:t>
              </a:r>
              <a:endParaRPr lang="es-ES" sz="1600" b="1" dirty="0">
                <a:solidFill>
                  <a:schemeClr val="bg1"/>
                </a:solidFill>
                <a:effectLst>
                  <a:outerShdw blurRad="38100" dist="38100" dir="2700000" algn="tl">
                    <a:srgbClr val="000000">
                      <a:alpha val="43137"/>
                    </a:srgbClr>
                  </a:outerShdw>
                </a:effectLst>
              </a:endParaRPr>
            </a:p>
          </p:txBody>
        </p:sp>
        <p:sp>
          <p:nvSpPr>
            <p:cNvPr id="37" name="Rectángulo: esquinas redondeadas 36">
              <a:extLst>
                <a:ext uri="{FF2B5EF4-FFF2-40B4-BE49-F238E27FC236}">
                  <a16:creationId xmlns:a16="http://schemas.microsoft.com/office/drawing/2014/main" id="{E88BF51D-E8A7-4111-A6C4-0D8E241E4CF2}"/>
                </a:ext>
              </a:extLst>
            </p:cNvPr>
            <p:cNvSpPr/>
            <p:nvPr/>
          </p:nvSpPr>
          <p:spPr>
            <a:xfrm>
              <a:off x="4271263" y="3632010"/>
              <a:ext cx="1260000" cy="5400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s-EC" sz="1600" b="1" dirty="0">
                  <a:solidFill>
                    <a:schemeClr val="bg1"/>
                  </a:solidFill>
                  <a:effectLst>
                    <a:outerShdw blurRad="38100" dist="38100" dir="2700000" algn="tl">
                      <a:srgbClr val="000000">
                        <a:alpha val="43137"/>
                      </a:srgbClr>
                    </a:outerShdw>
                  </a:effectLst>
                </a:rPr>
                <a:t>Cepa 3</a:t>
              </a:r>
              <a:endParaRPr lang="es-ES" sz="1600" b="1" dirty="0">
                <a:solidFill>
                  <a:schemeClr val="bg1"/>
                </a:solidFill>
                <a:effectLst>
                  <a:outerShdw blurRad="38100" dist="38100" dir="2700000" algn="tl">
                    <a:srgbClr val="000000">
                      <a:alpha val="43137"/>
                    </a:srgbClr>
                  </a:outerShdw>
                </a:effectLst>
              </a:endParaRPr>
            </a:p>
          </p:txBody>
        </p:sp>
        <p:sp>
          <p:nvSpPr>
            <p:cNvPr id="38" name="Rectángulo: esquinas redondeadas 37">
              <a:extLst>
                <a:ext uri="{FF2B5EF4-FFF2-40B4-BE49-F238E27FC236}">
                  <a16:creationId xmlns:a16="http://schemas.microsoft.com/office/drawing/2014/main" id="{4C2D5FF2-7799-4EE8-85C3-92B3F1CA3CD4}"/>
                </a:ext>
              </a:extLst>
            </p:cNvPr>
            <p:cNvSpPr/>
            <p:nvPr/>
          </p:nvSpPr>
          <p:spPr>
            <a:xfrm>
              <a:off x="8126872" y="3632010"/>
              <a:ext cx="1260000" cy="54000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s-EC" sz="1600" b="1" dirty="0">
                  <a:solidFill>
                    <a:schemeClr val="bg1"/>
                  </a:solidFill>
                  <a:effectLst>
                    <a:outerShdw blurRad="38100" dist="38100" dir="2700000" algn="tl">
                      <a:srgbClr val="000000">
                        <a:alpha val="43137"/>
                      </a:srgbClr>
                    </a:outerShdw>
                  </a:effectLst>
                </a:rPr>
                <a:t>Cepa 4</a:t>
              </a:r>
              <a:endParaRPr lang="es-ES" sz="16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223144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4BA16879-E8A5-4FF0-8541-4B5775951C69}"/>
              </a:ext>
            </a:extLst>
          </p:cNvPr>
          <p:cNvGrpSpPr>
            <a:grpSpLocks/>
          </p:cNvGrpSpPr>
          <p:nvPr/>
        </p:nvGrpSpPr>
        <p:grpSpPr bwMode="auto">
          <a:xfrm>
            <a:off x="191344" y="260648"/>
            <a:ext cx="4403258" cy="5940001"/>
            <a:chOff x="0" y="-1"/>
            <a:chExt cx="2354052" cy="3341013"/>
          </a:xfrm>
        </p:grpSpPr>
        <p:pic>
          <p:nvPicPr>
            <p:cNvPr id="7" name="Imagen 6">
              <a:extLst>
                <a:ext uri="{FF2B5EF4-FFF2-40B4-BE49-F238E27FC236}">
                  <a16:creationId xmlns:a16="http://schemas.microsoft.com/office/drawing/2014/main" id="{D774E4E9-49EE-446E-8C59-FC33AB535B59}"/>
                </a:ext>
              </a:extLst>
            </p:cNvPr>
            <p:cNvPicPr>
              <a:picLocks noChangeAspect="1"/>
            </p:cNvPicPr>
            <p:nvPr/>
          </p:nvPicPr>
          <p:blipFill rotWithShape="1">
            <a:blip r:embed="rId2">
              <a:extLst>
                <a:ext uri="{28A0092B-C50C-407E-A947-70E740481C1C}">
                  <a14:useLocalDpi xmlns:a14="http://schemas.microsoft.com/office/drawing/2010/main" val="0"/>
                </a:ext>
              </a:extLst>
            </a:blip>
            <a:srcRect r="62064"/>
            <a:stretch/>
          </p:blipFill>
          <p:spPr bwMode="auto">
            <a:xfrm>
              <a:off x="0" y="-1"/>
              <a:ext cx="2287993" cy="3341013"/>
            </a:xfrm>
            <a:prstGeom prst="rect">
              <a:avLst/>
            </a:prstGeom>
            <a:solidFill>
              <a:srgbClr val="FFFFFF"/>
            </a:solidFill>
            <a:ln w="9525">
              <a:solidFill>
                <a:srgbClr val="000000"/>
              </a:solidFill>
              <a:prstDash val="solid"/>
              <a:miter lim="800000"/>
              <a:headEnd/>
              <a:tailEnd/>
            </a:ln>
          </p:spPr>
        </p:pic>
        <p:cxnSp>
          <p:nvCxnSpPr>
            <p:cNvPr id="8" name="Conector recto de flecha 7">
              <a:extLst>
                <a:ext uri="{FF2B5EF4-FFF2-40B4-BE49-F238E27FC236}">
                  <a16:creationId xmlns:a16="http://schemas.microsoft.com/office/drawing/2014/main" id="{83B6B29C-B572-42DA-AF1B-A9ED2EFDB4F0}"/>
                </a:ext>
              </a:extLst>
            </p:cNvPr>
            <p:cNvCxnSpPr>
              <a:cxnSpLocks noChangeShapeType="1"/>
            </p:cNvCxnSpPr>
            <p:nvPr/>
          </p:nvCxnSpPr>
          <p:spPr bwMode="auto">
            <a:xfrm>
              <a:off x="1165695" y="550131"/>
              <a:ext cx="675640" cy="0"/>
            </a:xfrm>
            <a:prstGeom prst="straightConnector1">
              <a:avLst/>
            </a:prstGeom>
            <a:noFill/>
            <a:ln w="6350" cap="flat" cmpd="sng" algn="ctr">
              <a:solidFill>
                <a:srgbClr val="000000"/>
              </a:solidFill>
              <a:prstDash val="solid"/>
              <a:miter lim="800000"/>
              <a:headEnd/>
              <a:tailEnd type="triangle" w="med" len="med"/>
            </a:ln>
            <a:extLst>
              <a:ext uri="{909E8E84-426E-40DD-AFC4-6F175D3DCCD1}">
                <a14:hiddenFill xmlns:a14="http://schemas.microsoft.com/office/drawing/2010/main">
                  <a:noFill/>
                </a14:hiddenFill>
              </a:ext>
            </a:extLst>
          </p:spPr>
        </p:cxnSp>
        <p:cxnSp>
          <p:nvCxnSpPr>
            <p:cNvPr id="9" name="Conector recto de flecha 8">
              <a:extLst>
                <a:ext uri="{FF2B5EF4-FFF2-40B4-BE49-F238E27FC236}">
                  <a16:creationId xmlns:a16="http://schemas.microsoft.com/office/drawing/2014/main" id="{B5A0C012-7164-416A-AA1F-BF6D76FF0533}"/>
                </a:ext>
              </a:extLst>
            </p:cNvPr>
            <p:cNvCxnSpPr>
              <a:cxnSpLocks noChangeShapeType="1"/>
            </p:cNvCxnSpPr>
            <p:nvPr/>
          </p:nvCxnSpPr>
          <p:spPr bwMode="auto">
            <a:xfrm>
              <a:off x="1193395" y="1215048"/>
              <a:ext cx="675640" cy="0"/>
            </a:xfrm>
            <a:prstGeom prst="straightConnector1">
              <a:avLst/>
            </a:prstGeom>
            <a:noFill/>
            <a:ln w="6350" cap="flat" cmpd="sng" algn="ctr">
              <a:solidFill>
                <a:srgbClr val="000000"/>
              </a:solidFill>
              <a:prstDash val="solid"/>
              <a:miter lim="800000"/>
              <a:headEnd/>
              <a:tailEnd type="triangle" w="med" len="med"/>
            </a:ln>
            <a:extLst>
              <a:ext uri="{909E8E84-426E-40DD-AFC4-6F175D3DCCD1}">
                <a14:hiddenFill xmlns:a14="http://schemas.microsoft.com/office/drawing/2010/main">
                  <a:noFill/>
                </a14:hiddenFill>
              </a:ext>
            </a:extLst>
          </p:spPr>
        </p:cxnSp>
        <p:sp>
          <p:nvSpPr>
            <p:cNvPr id="10" name="Cuadro de texto 1039">
              <a:extLst>
                <a:ext uri="{FF2B5EF4-FFF2-40B4-BE49-F238E27FC236}">
                  <a16:creationId xmlns:a16="http://schemas.microsoft.com/office/drawing/2014/main" id="{F61D5F36-F169-49B3-B08B-637D003B4FEE}"/>
                </a:ext>
              </a:extLst>
            </p:cNvPr>
            <p:cNvSpPr txBox="1">
              <a:spLocks noChangeArrowheads="1"/>
            </p:cNvSpPr>
            <p:nvPr/>
          </p:nvSpPr>
          <p:spPr bwMode="auto">
            <a:xfrm>
              <a:off x="1826318" y="434833"/>
              <a:ext cx="438425" cy="230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none" lIns="91440" tIns="45720" rIns="91440" bIns="45720" anchor="t" anchorCtr="0" upright="1">
              <a:noAutofit/>
            </a:bodyPr>
            <a:lstStyle/>
            <a:p>
              <a:pPr>
                <a:lnSpc>
                  <a:spcPct val="107000"/>
                </a:lnSpc>
                <a:spcAft>
                  <a:spcPts val="800"/>
                </a:spcAft>
              </a:pPr>
              <a:r>
                <a:rPr lang="es-EC" sz="1600" b="1" dirty="0">
                  <a:effectLst/>
                  <a:ea typeface="Calibri" panose="020F0502020204030204" pitchFamily="34" charset="0"/>
                  <a:cs typeface="Times New Roman" panose="02020603050405020304" pitchFamily="18" charset="0"/>
                </a:rPr>
                <a:t>TNT</a:t>
              </a:r>
              <a:endParaRPr lang="es-ES" sz="1600" b="1" dirty="0">
                <a:effectLst/>
                <a:ea typeface="Calibri" panose="020F0502020204030204" pitchFamily="34" charset="0"/>
                <a:cs typeface="Times New Roman" panose="02020603050405020304" pitchFamily="18" charset="0"/>
              </a:endParaRPr>
            </a:p>
          </p:txBody>
        </p:sp>
        <p:sp>
          <p:nvSpPr>
            <p:cNvPr id="11" name="Cuadro de texto 1040">
              <a:extLst>
                <a:ext uri="{FF2B5EF4-FFF2-40B4-BE49-F238E27FC236}">
                  <a16:creationId xmlns:a16="http://schemas.microsoft.com/office/drawing/2014/main" id="{6158B41A-EFC1-421E-B10A-9E0B95D301CA}"/>
                </a:ext>
              </a:extLst>
            </p:cNvPr>
            <p:cNvSpPr txBox="1">
              <a:spLocks noChangeArrowheads="1"/>
            </p:cNvSpPr>
            <p:nvPr/>
          </p:nvSpPr>
          <p:spPr bwMode="auto">
            <a:xfrm>
              <a:off x="1838138" y="1150240"/>
              <a:ext cx="515914" cy="26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none" lIns="91440" tIns="45720" rIns="91440" bIns="45720" anchor="t" anchorCtr="0" upright="1">
              <a:noAutofit/>
            </a:bodyPr>
            <a:lstStyle/>
            <a:p>
              <a:pPr>
                <a:lnSpc>
                  <a:spcPct val="107000"/>
                </a:lnSpc>
                <a:spcAft>
                  <a:spcPts val="800"/>
                </a:spcAft>
              </a:pPr>
              <a:r>
                <a:rPr lang="es-EC" sz="1600" b="1" dirty="0">
                  <a:effectLst/>
                  <a:ea typeface="Calibri" panose="020F0502020204030204" pitchFamily="34" charset="0"/>
                  <a:cs typeface="Times New Roman" panose="02020603050405020304" pitchFamily="18" charset="0"/>
                </a:rPr>
                <a:t>PETN</a:t>
              </a:r>
              <a:endParaRPr lang="es-ES" sz="1600" b="1" dirty="0">
                <a:effectLst/>
                <a:ea typeface="Calibri" panose="020F0502020204030204" pitchFamily="34" charset="0"/>
                <a:cs typeface="Times New Roman" panose="02020603050405020304" pitchFamily="18" charset="0"/>
              </a:endParaRPr>
            </a:p>
          </p:txBody>
        </p:sp>
      </p:grpSp>
      <p:sp>
        <p:nvSpPr>
          <p:cNvPr id="12" name="Elipse 11">
            <a:extLst>
              <a:ext uri="{FF2B5EF4-FFF2-40B4-BE49-F238E27FC236}">
                <a16:creationId xmlns:a16="http://schemas.microsoft.com/office/drawing/2014/main" id="{058810E5-BA65-4C7C-B44A-D304AA434E94}"/>
              </a:ext>
            </a:extLst>
          </p:cNvPr>
          <p:cNvSpPr/>
          <p:nvPr/>
        </p:nvSpPr>
        <p:spPr>
          <a:xfrm>
            <a:off x="10632504" y="233160"/>
            <a:ext cx="1296144" cy="675559"/>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b="1" dirty="0">
                <a:latin typeface="+mj-lt"/>
              </a:rPr>
              <a:t>CEPA 1</a:t>
            </a:r>
            <a:endParaRPr lang="es-ES" b="1" dirty="0">
              <a:latin typeface="+mj-lt"/>
            </a:endParaRPr>
          </a:p>
        </p:txBody>
      </p:sp>
      <p:grpSp>
        <p:nvGrpSpPr>
          <p:cNvPr id="13" name="Grupo 12">
            <a:extLst>
              <a:ext uri="{FF2B5EF4-FFF2-40B4-BE49-F238E27FC236}">
                <a16:creationId xmlns:a16="http://schemas.microsoft.com/office/drawing/2014/main" id="{20D3EC5A-1CD1-451C-8325-41C90B1DC6BD}"/>
              </a:ext>
            </a:extLst>
          </p:cNvPr>
          <p:cNvGrpSpPr>
            <a:grpSpLocks/>
          </p:cNvGrpSpPr>
          <p:nvPr/>
        </p:nvGrpSpPr>
        <p:grpSpPr>
          <a:xfrm>
            <a:off x="4759603" y="260648"/>
            <a:ext cx="4432741" cy="5940001"/>
            <a:chOff x="-1" y="-2"/>
            <a:chExt cx="2369814" cy="3341013"/>
          </a:xfrm>
        </p:grpSpPr>
        <p:pic>
          <p:nvPicPr>
            <p:cNvPr id="14" name="Imagen 13">
              <a:extLst>
                <a:ext uri="{FF2B5EF4-FFF2-40B4-BE49-F238E27FC236}">
                  <a16:creationId xmlns:a16="http://schemas.microsoft.com/office/drawing/2014/main" id="{564AD256-E0DF-485E-A3FB-5485044BC60B}"/>
                </a:ext>
              </a:extLst>
            </p:cNvPr>
            <p:cNvPicPr>
              <a:picLocks noChangeAspect="1"/>
            </p:cNvPicPr>
            <p:nvPr/>
          </p:nvPicPr>
          <p:blipFill rotWithShape="1">
            <a:blip r:embed="rId3"/>
            <a:srcRect r="62065"/>
            <a:stretch/>
          </p:blipFill>
          <p:spPr bwMode="auto">
            <a:xfrm>
              <a:off x="-1" y="-2"/>
              <a:ext cx="2261328" cy="3341013"/>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prstDash val="solid"/>
              <a:miter lim="800000"/>
              <a:headEnd/>
              <a:tailEnd/>
            </a:ln>
          </p:spPr>
        </p:pic>
        <p:cxnSp>
          <p:nvCxnSpPr>
            <p:cNvPr id="15" name="Conector recto de flecha 14">
              <a:extLst>
                <a:ext uri="{FF2B5EF4-FFF2-40B4-BE49-F238E27FC236}">
                  <a16:creationId xmlns:a16="http://schemas.microsoft.com/office/drawing/2014/main" id="{CBDBB22F-67F6-42A1-B228-F13DB067161B}"/>
                </a:ext>
              </a:extLst>
            </p:cNvPr>
            <p:cNvCxnSpPr/>
            <p:nvPr/>
          </p:nvCxnSpPr>
          <p:spPr>
            <a:xfrm>
              <a:off x="1137921" y="1281651"/>
              <a:ext cx="675640" cy="0"/>
            </a:xfrm>
            <a:prstGeom prst="straightConnector1">
              <a:avLst/>
            </a:prstGeom>
            <a:noFill/>
            <a:ln w="6350" cap="flat" cmpd="sng" algn="ctr">
              <a:solidFill>
                <a:sysClr val="windowText" lastClr="000000"/>
              </a:solidFill>
              <a:prstDash val="solid"/>
              <a:miter lim="800000"/>
              <a:tailEnd type="triangle"/>
            </a:ln>
            <a:effectLst/>
          </p:spPr>
        </p:cxnSp>
        <p:cxnSp>
          <p:nvCxnSpPr>
            <p:cNvPr id="16" name="Conector recto de flecha 15">
              <a:extLst>
                <a:ext uri="{FF2B5EF4-FFF2-40B4-BE49-F238E27FC236}">
                  <a16:creationId xmlns:a16="http://schemas.microsoft.com/office/drawing/2014/main" id="{20749D6F-F0ED-4D29-A6C6-E4AE723B342B}"/>
                </a:ext>
              </a:extLst>
            </p:cNvPr>
            <p:cNvCxnSpPr/>
            <p:nvPr/>
          </p:nvCxnSpPr>
          <p:spPr>
            <a:xfrm>
              <a:off x="1214914" y="1914599"/>
              <a:ext cx="675640" cy="0"/>
            </a:xfrm>
            <a:prstGeom prst="straightConnector1">
              <a:avLst/>
            </a:prstGeom>
            <a:noFill/>
            <a:ln w="6350" cap="flat" cmpd="sng" algn="ctr">
              <a:solidFill>
                <a:sysClr val="windowText" lastClr="000000"/>
              </a:solidFill>
              <a:prstDash val="solid"/>
              <a:miter lim="800000"/>
              <a:tailEnd type="triangle"/>
            </a:ln>
            <a:effectLst/>
          </p:spPr>
        </p:cxnSp>
        <p:sp>
          <p:nvSpPr>
            <p:cNvPr id="17" name="Cuadro de texto 1045">
              <a:extLst>
                <a:ext uri="{FF2B5EF4-FFF2-40B4-BE49-F238E27FC236}">
                  <a16:creationId xmlns:a16="http://schemas.microsoft.com/office/drawing/2014/main" id="{2FA69B45-1ACF-44B3-8B97-32D2286F1ECD}"/>
                </a:ext>
              </a:extLst>
            </p:cNvPr>
            <p:cNvSpPr txBox="1"/>
            <p:nvPr/>
          </p:nvSpPr>
          <p:spPr>
            <a:xfrm>
              <a:off x="1776412" y="1188721"/>
              <a:ext cx="445222" cy="231107"/>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600" b="1" dirty="0">
                  <a:effectLst/>
                  <a:ea typeface="Calibri" panose="020F0502020204030204" pitchFamily="34" charset="0"/>
                  <a:cs typeface="Times New Roman" panose="02020603050405020304" pitchFamily="18" charset="0"/>
                </a:rPr>
                <a:t>TNT</a:t>
              </a:r>
              <a:endParaRPr lang="es-ES" sz="1600" b="1" dirty="0">
                <a:effectLst/>
                <a:ea typeface="Calibri" panose="020F0502020204030204" pitchFamily="34" charset="0"/>
                <a:cs typeface="Times New Roman" panose="02020603050405020304" pitchFamily="18" charset="0"/>
              </a:endParaRPr>
            </a:p>
          </p:txBody>
        </p:sp>
        <p:sp>
          <p:nvSpPr>
            <p:cNvPr id="18" name="Cuadro de texto 1046">
              <a:extLst>
                <a:ext uri="{FF2B5EF4-FFF2-40B4-BE49-F238E27FC236}">
                  <a16:creationId xmlns:a16="http://schemas.microsoft.com/office/drawing/2014/main" id="{C87ED8D8-37B6-4050-BB58-2344AA278A1D}"/>
                </a:ext>
              </a:extLst>
            </p:cNvPr>
            <p:cNvSpPr txBox="1"/>
            <p:nvPr/>
          </p:nvSpPr>
          <p:spPr>
            <a:xfrm>
              <a:off x="1847102" y="1837716"/>
              <a:ext cx="522711" cy="280984"/>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600" b="1" dirty="0">
                  <a:effectLst/>
                  <a:ea typeface="Calibri" panose="020F0502020204030204" pitchFamily="34" charset="0"/>
                  <a:cs typeface="Times New Roman" panose="02020603050405020304" pitchFamily="18" charset="0"/>
                </a:rPr>
                <a:t>PETN</a:t>
              </a:r>
              <a:endParaRPr lang="es-ES" sz="1600" b="1" dirty="0">
                <a:effectLst/>
                <a:ea typeface="Calibri" panose="020F0502020204030204" pitchFamily="34" charset="0"/>
                <a:cs typeface="Times New Roman" panose="02020603050405020304" pitchFamily="18" charset="0"/>
              </a:endParaRPr>
            </a:p>
          </p:txBody>
        </p:sp>
      </p:grpSp>
      <p:sp>
        <p:nvSpPr>
          <p:cNvPr id="19" name="CuadroTexto 18">
            <a:extLst>
              <a:ext uri="{FF2B5EF4-FFF2-40B4-BE49-F238E27FC236}">
                <a16:creationId xmlns:a16="http://schemas.microsoft.com/office/drawing/2014/main" id="{DD45D7E5-C899-41A4-AD12-0C607AD65B35}"/>
              </a:ext>
            </a:extLst>
          </p:cNvPr>
          <p:cNvSpPr txBox="1"/>
          <p:nvPr/>
        </p:nvSpPr>
        <p:spPr>
          <a:xfrm>
            <a:off x="47328" y="6093336"/>
            <a:ext cx="724639" cy="360000"/>
          </a:xfrm>
          <a:prstGeom prst="round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C" b="1" dirty="0"/>
              <a:t>t=0 h</a:t>
            </a:r>
            <a:endParaRPr lang="es-ES" b="1" dirty="0"/>
          </a:p>
        </p:txBody>
      </p:sp>
      <p:sp>
        <p:nvSpPr>
          <p:cNvPr id="20" name="CuadroTexto 19">
            <a:extLst>
              <a:ext uri="{FF2B5EF4-FFF2-40B4-BE49-F238E27FC236}">
                <a16:creationId xmlns:a16="http://schemas.microsoft.com/office/drawing/2014/main" id="{9915A61C-D1FB-4FB4-BB7A-C3ED295C46F4}"/>
              </a:ext>
            </a:extLst>
          </p:cNvPr>
          <p:cNvSpPr txBox="1"/>
          <p:nvPr/>
        </p:nvSpPr>
        <p:spPr>
          <a:xfrm>
            <a:off x="4602014" y="6051360"/>
            <a:ext cx="1010997" cy="360000"/>
          </a:xfrm>
          <a:prstGeom prst="round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C" b="1" dirty="0"/>
              <a:t>t=8 días</a:t>
            </a:r>
            <a:endParaRPr lang="es-ES" b="1" dirty="0"/>
          </a:p>
        </p:txBody>
      </p:sp>
      <p:graphicFrame>
        <p:nvGraphicFramePr>
          <p:cNvPr id="21" name="Tabla 20">
            <a:extLst>
              <a:ext uri="{FF2B5EF4-FFF2-40B4-BE49-F238E27FC236}">
                <a16:creationId xmlns:a16="http://schemas.microsoft.com/office/drawing/2014/main" id="{5C0F949E-585F-468C-A31B-E936E68BAECB}"/>
              </a:ext>
            </a:extLst>
          </p:cNvPr>
          <p:cNvGraphicFramePr>
            <a:graphicFrameLocks noGrp="1"/>
          </p:cNvGraphicFramePr>
          <p:nvPr>
            <p:extLst>
              <p:ext uri="{D42A27DB-BD31-4B8C-83A1-F6EECF244321}">
                <p14:modId xmlns:p14="http://schemas.microsoft.com/office/powerpoint/2010/main" val="2965189222"/>
              </p:ext>
            </p:extLst>
          </p:nvPr>
        </p:nvGraphicFramePr>
        <p:xfrm>
          <a:off x="9192344" y="3664625"/>
          <a:ext cx="2895261" cy="1507427"/>
        </p:xfrm>
        <a:graphic>
          <a:graphicData uri="http://schemas.openxmlformats.org/drawingml/2006/table">
            <a:tbl>
              <a:tblPr firstRow="1" firstCol="1" bandRow="1">
                <a:tableStyleId>{073A0DAA-6AF3-43AB-8588-CEC1D06C72B9}</a:tableStyleId>
              </a:tblPr>
              <a:tblGrid>
                <a:gridCol w="965087">
                  <a:extLst>
                    <a:ext uri="{9D8B030D-6E8A-4147-A177-3AD203B41FA5}">
                      <a16:colId xmlns:a16="http://schemas.microsoft.com/office/drawing/2014/main" val="733079944"/>
                    </a:ext>
                  </a:extLst>
                </a:gridCol>
                <a:gridCol w="965087">
                  <a:extLst>
                    <a:ext uri="{9D8B030D-6E8A-4147-A177-3AD203B41FA5}">
                      <a16:colId xmlns:a16="http://schemas.microsoft.com/office/drawing/2014/main" val="3379711364"/>
                    </a:ext>
                  </a:extLst>
                </a:gridCol>
                <a:gridCol w="965087">
                  <a:extLst>
                    <a:ext uri="{9D8B030D-6E8A-4147-A177-3AD203B41FA5}">
                      <a16:colId xmlns:a16="http://schemas.microsoft.com/office/drawing/2014/main" val="1045353148"/>
                    </a:ext>
                  </a:extLst>
                </a:gridCol>
              </a:tblGrid>
              <a:tr h="0">
                <a:tc>
                  <a:txBody>
                    <a:bodyPr/>
                    <a:lstStyle/>
                    <a:p>
                      <a:pPr algn="ctr">
                        <a:lnSpc>
                          <a:spcPct val="107000"/>
                        </a:lnSpc>
                        <a:spcAft>
                          <a:spcPts val="800"/>
                        </a:spcAft>
                      </a:pPr>
                      <a:endParaRPr lang="es-ES" sz="1600" dirty="0">
                        <a:effectLst/>
                        <a:latin typeface="+mj-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lnSpc>
                          <a:spcPct val="107000"/>
                        </a:lnSpc>
                        <a:spcAft>
                          <a:spcPts val="800"/>
                        </a:spcAft>
                      </a:pPr>
                      <a:r>
                        <a:rPr lang="es-EC" sz="1600" b="1" dirty="0">
                          <a:effectLst/>
                          <a:latin typeface="+mj-lt"/>
                          <a:ea typeface="Calibri" panose="020F0502020204030204" pitchFamily="34" charset="0"/>
                          <a:cs typeface="Times New Roman" panose="02020603050405020304" pitchFamily="18" charset="0"/>
                        </a:rPr>
                        <a:t>Concentración </a:t>
                      </a:r>
                      <a:r>
                        <a:rPr lang="es-EC" sz="1600" b="1" dirty="0">
                          <a:effectLst/>
                          <a:latin typeface="+mj-lt"/>
                        </a:rPr>
                        <a:t>[mg/L]</a:t>
                      </a:r>
                      <a:endParaRPr lang="es-ES" sz="1600" b="1" dirty="0">
                        <a:effectLst/>
                        <a:latin typeface="+mj-lt"/>
                        <a:ea typeface="Calibri" panose="020F0502020204030204" pitchFamily="34" charset="0"/>
                        <a:cs typeface="Times New Roman" panose="02020603050405020304" pitchFamily="18" charset="0"/>
                      </a:endParaRPr>
                    </a:p>
                  </a:txBody>
                  <a:tcPr marL="68580" marR="68580" marT="0" marB="0" anchor="ctr">
                    <a:lnL w="12700" cmpd="sng">
                      <a:noFill/>
                    </a:lnL>
                  </a:tcPr>
                </a:tc>
                <a:tc hMerge="1">
                  <a:txBody>
                    <a:bodyPr/>
                    <a:lstStyle/>
                    <a:p>
                      <a:pPr algn="ctr">
                        <a:lnSpc>
                          <a:spcPct val="107000"/>
                        </a:lnSpc>
                        <a:spcAft>
                          <a:spcPts val="800"/>
                        </a:spcAft>
                      </a:pP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471294"/>
                  </a:ext>
                </a:extLst>
              </a:tr>
              <a:tr h="0">
                <a:tc>
                  <a:txBody>
                    <a:bodyPr/>
                    <a:lstStyle/>
                    <a:p>
                      <a:pPr algn="ctr">
                        <a:lnSpc>
                          <a:spcPct val="107000"/>
                        </a:lnSpc>
                        <a:spcAft>
                          <a:spcPts val="800"/>
                        </a:spcAft>
                      </a:pPr>
                      <a:endParaRPr lang="es-ES" sz="1600" dirty="0">
                        <a:effectLst/>
                        <a:latin typeface="+mj-lt"/>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es-EC" sz="1600" b="1" dirty="0">
                          <a:effectLst/>
                          <a:latin typeface="+mj-lt"/>
                        </a:rPr>
                        <a:t>TNT</a:t>
                      </a:r>
                      <a:endParaRPr lang="es-ES" sz="1600" b="1" dirty="0">
                        <a:effectLst/>
                        <a:latin typeface="+mj-lt"/>
                        <a:ea typeface="Calibri" panose="020F0502020204030204" pitchFamily="34" charset="0"/>
                        <a:cs typeface="Times New Roman" panose="02020603050405020304" pitchFamily="18" charset="0"/>
                      </a:endParaRPr>
                    </a:p>
                  </a:txBody>
                  <a:tcPr marL="68580" marR="68580" marT="0" marB="0" anchor="ctr">
                    <a:lnL w="12700" cmpd="sng">
                      <a:noFill/>
                    </a:lnL>
                  </a:tcPr>
                </a:tc>
                <a:tc>
                  <a:txBody>
                    <a:bodyPr/>
                    <a:lstStyle/>
                    <a:p>
                      <a:pPr algn="ctr">
                        <a:lnSpc>
                          <a:spcPct val="107000"/>
                        </a:lnSpc>
                        <a:spcAft>
                          <a:spcPts val="800"/>
                        </a:spcAft>
                      </a:pPr>
                      <a:r>
                        <a:rPr lang="es-EC" sz="1600" b="1" dirty="0">
                          <a:effectLst/>
                          <a:latin typeface="+mj-lt"/>
                        </a:rPr>
                        <a:t>PETN</a:t>
                      </a:r>
                      <a:endParaRPr lang="es-ES" sz="1600" b="1"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1061785"/>
                  </a:ext>
                </a:extLst>
              </a:tr>
              <a:tr h="0">
                <a:tc>
                  <a:txBody>
                    <a:bodyPr/>
                    <a:lstStyle/>
                    <a:p>
                      <a:pPr algn="ctr">
                        <a:lnSpc>
                          <a:spcPct val="107000"/>
                        </a:lnSpc>
                        <a:spcAft>
                          <a:spcPts val="800"/>
                        </a:spcAft>
                      </a:pPr>
                      <a:r>
                        <a:rPr lang="es-EC" sz="1600">
                          <a:effectLst/>
                          <a:latin typeface="+mj-lt"/>
                        </a:rPr>
                        <a:t>0 h</a:t>
                      </a:r>
                      <a:endParaRPr lang="es-ES" sz="1600">
                        <a:effectLst/>
                        <a:latin typeface="+mj-lt"/>
                        <a:ea typeface="Calibri" panose="020F0502020204030204" pitchFamily="34" charset="0"/>
                        <a:cs typeface="Times New Roman" panose="02020603050405020304" pitchFamily="18" charset="0"/>
                      </a:endParaRPr>
                    </a:p>
                  </a:txBody>
                  <a:tcPr marL="68580" marR="68580" marT="0" marB="0" anchor="ctr">
                    <a:lnT w="38100" cmpd="sng">
                      <a:noFill/>
                    </a:lnT>
                  </a:tcPr>
                </a:tc>
                <a:tc>
                  <a:txBody>
                    <a:bodyPr/>
                    <a:lstStyle/>
                    <a:p>
                      <a:pPr algn="ctr">
                        <a:lnSpc>
                          <a:spcPct val="107000"/>
                        </a:lnSpc>
                        <a:spcAft>
                          <a:spcPts val="800"/>
                        </a:spcAft>
                      </a:pPr>
                      <a:r>
                        <a:rPr lang="es-EC" sz="1600" dirty="0">
                          <a:effectLst/>
                          <a:latin typeface="+mj-lt"/>
                        </a:rPr>
                        <a:t>787,428</a:t>
                      </a:r>
                      <a:endParaRPr lang="es-ES"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rgbClr val="000000"/>
                          </a:solidFill>
                          <a:effectLst/>
                          <a:latin typeface="+mj-lt"/>
                        </a:rPr>
                        <a:t>232,784</a:t>
                      </a:r>
                      <a:endParaRPr lang="es-ES"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7379092"/>
                  </a:ext>
                </a:extLst>
              </a:tr>
              <a:tr h="0">
                <a:tc>
                  <a:txBody>
                    <a:bodyPr/>
                    <a:lstStyle/>
                    <a:p>
                      <a:pPr algn="ctr">
                        <a:lnSpc>
                          <a:spcPct val="107000"/>
                        </a:lnSpc>
                        <a:spcAft>
                          <a:spcPts val="800"/>
                        </a:spcAft>
                      </a:pPr>
                      <a:r>
                        <a:rPr lang="es-EC" sz="1600">
                          <a:effectLst/>
                          <a:latin typeface="+mj-lt"/>
                        </a:rPr>
                        <a:t>4 días</a:t>
                      </a:r>
                      <a:endParaRPr lang="es-ES" sz="16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effectLst/>
                          <a:latin typeface="+mj-lt"/>
                        </a:rPr>
                        <a:t>448,274</a:t>
                      </a:r>
                      <a:endParaRPr lang="es-ES"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rgbClr val="000000"/>
                          </a:solidFill>
                          <a:effectLst/>
                          <a:latin typeface="+mj-lt"/>
                        </a:rPr>
                        <a:t>222,311</a:t>
                      </a:r>
                      <a:endParaRPr lang="es-ES"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138436"/>
                  </a:ext>
                </a:extLst>
              </a:tr>
              <a:tr h="0">
                <a:tc>
                  <a:txBody>
                    <a:bodyPr/>
                    <a:lstStyle/>
                    <a:p>
                      <a:pPr algn="ctr">
                        <a:lnSpc>
                          <a:spcPct val="107000"/>
                        </a:lnSpc>
                        <a:spcAft>
                          <a:spcPts val="800"/>
                        </a:spcAft>
                      </a:pPr>
                      <a:r>
                        <a:rPr lang="es-EC" sz="1600" dirty="0">
                          <a:effectLst/>
                          <a:latin typeface="+mj-lt"/>
                        </a:rPr>
                        <a:t>8 días</a:t>
                      </a:r>
                      <a:endParaRPr lang="es-ES"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effectLst/>
                          <a:latin typeface="+mj-lt"/>
                        </a:rPr>
                        <a:t>124,648</a:t>
                      </a:r>
                      <a:endParaRPr lang="es-ES" sz="16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rgbClr val="000000"/>
                          </a:solidFill>
                          <a:effectLst/>
                          <a:latin typeface="+mj-lt"/>
                        </a:rPr>
                        <a:t>210,722</a:t>
                      </a:r>
                      <a:endParaRPr lang="es-ES" sz="16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8142134"/>
                  </a:ext>
                </a:extLst>
              </a:tr>
            </a:tbl>
          </a:graphicData>
        </a:graphic>
      </p:graphicFrame>
      <p:grpSp>
        <p:nvGrpSpPr>
          <p:cNvPr id="31" name="Grupo 30">
            <a:extLst>
              <a:ext uri="{FF2B5EF4-FFF2-40B4-BE49-F238E27FC236}">
                <a16:creationId xmlns:a16="http://schemas.microsoft.com/office/drawing/2014/main" id="{89E05AE2-5AD7-479F-BA1C-5D51A52C907D}"/>
              </a:ext>
            </a:extLst>
          </p:cNvPr>
          <p:cNvGrpSpPr/>
          <p:nvPr/>
        </p:nvGrpSpPr>
        <p:grpSpPr>
          <a:xfrm>
            <a:off x="9029288" y="1137056"/>
            <a:ext cx="3115384" cy="2367914"/>
            <a:chOff x="9029288" y="1137056"/>
            <a:chExt cx="3115384" cy="2367914"/>
          </a:xfrm>
        </p:grpSpPr>
        <p:sp>
          <p:nvSpPr>
            <p:cNvPr id="22" name="Flecha: hacia abajo 21">
              <a:extLst>
                <a:ext uri="{FF2B5EF4-FFF2-40B4-BE49-F238E27FC236}">
                  <a16:creationId xmlns:a16="http://schemas.microsoft.com/office/drawing/2014/main" id="{0204094B-271B-4916-BAA8-1577BBDE2271}"/>
                </a:ext>
              </a:extLst>
            </p:cNvPr>
            <p:cNvSpPr/>
            <p:nvPr/>
          </p:nvSpPr>
          <p:spPr>
            <a:xfrm>
              <a:off x="10362504" y="2784970"/>
              <a:ext cx="540000" cy="720000"/>
            </a:xfrm>
            <a:prstGeom prst="downArrow">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0" name="Grupo 29">
              <a:extLst>
                <a:ext uri="{FF2B5EF4-FFF2-40B4-BE49-F238E27FC236}">
                  <a16:creationId xmlns:a16="http://schemas.microsoft.com/office/drawing/2014/main" id="{96BD3671-AA0E-4F08-9F2B-B3509BCDDFF4}"/>
                </a:ext>
              </a:extLst>
            </p:cNvPr>
            <p:cNvGrpSpPr/>
            <p:nvPr/>
          </p:nvGrpSpPr>
          <p:grpSpPr>
            <a:xfrm>
              <a:off x="9029288" y="1137056"/>
              <a:ext cx="3115384" cy="1365844"/>
              <a:chOff x="9029288" y="1137056"/>
              <a:chExt cx="3115384" cy="1365844"/>
            </a:xfrm>
          </p:grpSpPr>
          <p:sp>
            <p:nvSpPr>
              <p:cNvPr id="25" name="CuadroTexto 24">
                <a:extLst>
                  <a:ext uri="{FF2B5EF4-FFF2-40B4-BE49-F238E27FC236}">
                    <a16:creationId xmlns:a16="http://schemas.microsoft.com/office/drawing/2014/main" id="{DEBE42C6-1741-4C7F-8835-0FE70FFA80D4}"/>
                  </a:ext>
                </a:extLst>
              </p:cNvPr>
              <p:cNvSpPr txBox="1"/>
              <p:nvPr/>
            </p:nvSpPr>
            <p:spPr>
              <a:xfrm>
                <a:off x="10141549" y="1137056"/>
                <a:ext cx="2003123" cy="584775"/>
              </a:xfrm>
              <a:prstGeom prst="rect">
                <a:avLst/>
              </a:prstGeom>
              <a:noFill/>
            </p:spPr>
            <p:txBody>
              <a:bodyPr wrap="square">
                <a:spAutoFit/>
              </a:bodyPr>
              <a:lstStyle/>
              <a:p>
                <a:pPr algn="ctr" rtl="0">
                  <a:defRPr sz="900" b="0" i="0" u="none" strike="noStrike" kern="1200" baseline="0">
                    <a:solidFill>
                      <a:sysClr val="windowText" lastClr="000000">
                        <a:lumMod val="65000"/>
                        <a:lumOff val="35000"/>
                      </a:sysClr>
                    </a:solidFill>
                    <a:latin typeface="+mn-lt"/>
                    <a:ea typeface="+mn-ea"/>
                    <a:cs typeface="+mn-cs"/>
                  </a:defRPr>
                </a:pPr>
                <a:r>
                  <a:rPr lang="en-US" sz="1600" baseline="0" dirty="0"/>
                  <a:t>y = 1,6036x - 0,8616</a:t>
                </a:r>
                <a:br>
                  <a:rPr lang="en-US" sz="1600" baseline="0" dirty="0"/>
                </a:br>
                <a:r>
                  <a:rPr lang="en-US" sz="1600" baseline="0" dirty="0"/>
                  <a:t>R² = 0,9884</a:t>
                </a:r>
                <a:endParaRPr lang="en-US" sz="1600" dirty="0"/>
              </a:p>
            </p:txBody>
          </p:sp>
          <p:sp>
            <p:nvSpPr>
              <p:cNvPr id="26" name="Diagrama de flujo: pantalla 25">
                <a:extLst>
                  <a:ext uri="{FF2B5EF4-FFF2-40B4-BE49-F238E27FC236}">
                    <a16:creationId xmlns:a16="http://schemas.microsoft.com/office/drawing/2014/main" id="{55121686-CDE7-47B9-B1FB-59762F18CE94}"/>
                  </a:ext>
                </a:extLst>
              </p:cNvPr>
              <p:cNvSpPr/>
              <p:nvPr/>
            </p:nvSpPr>
            <p:spPr>
              <a:xfrm>
                <a:off x="9029288" y="1238730"/>
                <a:ext cx="1152000" cy="360000"/>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TNT</a:t>
                </a:r>
                <a:endParaRPr lang="es-ES" b="1" dirty="0"/>
              </a:p>
            </p:txBody>
          </p:sp>
          <p:sp>
            <p:nvSpPr>
              <p:cNvPr id="27" name="Diagrama de flujo: pantalla 26">
                <a:extLst>
                  <a:ext uri="{FF2B5EF4-FFF2-40B4-BE49-F238E27FC236}">
                    <a16:creationId xmlns:a16="http://schemas.microsoft.com/office/drawing/2014/main" id="{FEA8D911-2CE5-4373-B9ED-C954046BB973}"/>
                  </a:ext>
                </a:extLst>
              </p:cNvPr>
              <p:cNvSpPr/>
              <p:nvPr/>
            </p:nvSpPr>
            <p:spPr>
              <a:xfrm>
                <a:off x="9061493" y="2053410"/>
                <a:ext cx="1152000" cy="360000"/>
              </a:xfrm>
              <a:prstGeom prst="flowChartDisp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b="1" dirty="0"/>
                  <a:t>PETN</a:t>
                </a:r>
                <a:endParaRPr lang="es-ES" b="1" dirty="0"/>
              </a:p>
            </p:txBody>
          </p:sp>
          <p:sp>
            <p:nvSpPr>
              <p:cNvPr id="29" name="CuadroTexto 28">
                <a:extLst>
                  <a:ext uri="{FF2B5EF4-FFF2-40B4-BE49-F238E27FC236}">
                    <a16:creationId xmlns:a16="http://schemas.microsoft.com/office/drawing/2014/main" id="{F8AA2BD7-6F31-49BA-9CB9-E08ACA679BFF}"/>
                  </a:ext>
                </a:extLst>
              </p:cNvPr>
              <p:cNvSpPr txBox="1"/>
              <p:nvPr/>
            </p:nvSpPr>
            <p:spPr>
              <a:xfrm>
                <a:off x="10095801" y="1918125"/>
                <a:ext cx="1976863" cy="584775"/>
              </a:xfrm>
              <a:prstGeom prst="rect">
                <a:avLst/>
              </a:prstGeom>
              <a:noFill/>
            </p:spPr>
            <p:txBody>
              <a:bodyPr wrap="square">
                <a:spAutoFit/>
              </a:bodyPr>
              <a:lstStyle>
                <a:defPPr>
                  <a:defRPr lang="es-ES"/>
                </a:defPPr>
                <a:lvl1pPr algn="ctr">
                  <a:defRPr sz="1600" b="0" i="0" u="none" strike="noStrike" baseline="0">
                    <a:solidFill>
                      <a:sysClr val="windowText" lastClr="000000">
                        <a:lumMod val="65000"/>
                        <a:lumOff val="35000"/>
                      </a:sysClr>
                    </a:solidFill>
                  </a:defRPr>
                </a:lvl1pPr>
              </a:lstStyle>
              <a:p>
                <a:r>
                  <a:rPr lang="en-US" dirty="0">
                    <a:solidFill>
                      <a:schemeClr val="tx1"/>
                    </a:solidFill>
                  </a:rPr>
                  <a:t>y = 3,941x - 4,057</a:t>
                </a:r>
                <a:br>
                  <a:rPr lang="en-US" dirty="0">
                    <a:solidFill>
                      <a:schemeClr val="tx1"/>
                    </a:solidFill>
                  </a:rPr>
                </a:br>
                <a:r>
                  <a:rPr lang="en-US" dirty="0">
                    <a:solidFill>
                      <a:schemeClr val="tx1"/>
                    </a:solidFill>
                  </a:rPr>
                  <a:t>R² = 0,9716</a:t>
                </a:r>
              </a:p>
            </p:txBody>
          </p:sp>
        </p:grpSp>
      </p:grpSp>
    </p:spTree>
    <p:extLst>
      <p:ext uri="{BB962C8B-B14F-4D97-AF65-F5344CB8AC3E}">
        <p14:creationId xmlns:p14="http://schemas.microsoft.com/office/powerpoint/2010/main" val="3785559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A17E7F4F-427B-4E6C-9351-62EB6C3EB39F}"/>
              </a:ext>
            </a:extLst>
          </p:cNvPr>
          <p:cNvSpPr/>
          <p:nvPr/>
        </p:nvSpPr>
        <p:spPr>
          <a:xfrm>
            <a:off x="10632504" y="260648"/>
            <a:ext cx="1296144" cy="675559"/>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b="1" dirty="0">
                <a:latin typeface="+mj-lt"/>
              </a:rPr>
              <a:t>CEPA 2</a:t>
            </a:r>
            <a:endParaRPr lang="es-ES" b="1" dirty="0">
              <a:latin typeface="+mj-lt"/>
            </a:endParaRPr>
          </a:p>
        </p:txBody>
      </p:sp>
      <p:grpSp>
        <p:nvGrpSpPr>
          <p:cNvPr id="5" name="Grupo 4">
            <a:extLst>
              <a:ext uri="{FF2B5EF4-FFF2-40B4-BE49-F238E27FC236}">
                <a16:creationId xmlns:a16="http://schemas.microsoft.com/office/drawing/2014/main" id="{08AA0DC2-5E75-4AA5-8219-83ED8A8F3996}"/>
              </a:ext>
            </a:extLst>
          </p:cNvPr>
          <p:cNvGrpSpPr>
            <a:grpSpLocks/>
          </p:cNvGrpSpPr>
          <p:nvPr/>
        </p:nvGrpSpPr>
        <p:grpSpPr bwMode="auto">
          <a:xfrm>
            <a:off x="191344" y="260646"/>
            <a:ext cx="4320000" cy="5940000"/>
            <a:chOff x="1" y="-1"/>
            <a:chExt cx="2377128" cy="3351789"/>
          </a:xfrm>
        </p:grpSpPr>
        <p:pic>
          <p:nvPicPr>
            <p:cNvPr id="6" name="Imagen 5">
              <a:extLst>
                <a:ext uri="{FF2B5EF4-FFF2-40B4-BE49-F238E27FC236}">
                  <a16:creationId xmlns:a16="http://schemas.microsoft.com/office/drawing/2014/main" id="{FB779BC5-FE41-4C6A-89ED-35B989674738}"/>
                </a:ext>
              </a:extLst>
            </p:cNvPr>
            <p:cNvPicPr>
              <a:picLocks noChangeAspect="1"/>
            </p:cNvPicPr>
            <p:nvPr/>
          </p:nvPicPr>
          <p:blipFill rotWithShape="1">
            <a:blip r:embed="rId2">
              <a:extLst>
                <a:ext uri="{28A0092B-C50C-407E-A947-70E740481C1C}">
                  <a14:useLocalDpi xmlns:a14="http://schemas.microsoft.com/office/drawing/2010/main" val="0"/>
                </a:ext>
              </a:extLst>
            </a:blip>
            <a:srcRect r="61972"/>
            <a:stretch/>
          </p:blipFill>
          <p:spPr bwMode="auto">
            <a:xfrm>
              <a:off x="1" y="-1"/>
              <a:ext cx="2274211" cy="3351789"/>
            </a:xfrm>
            <a:prstGeom prst="rect">
              <a:avLst/>
            </a:prstGeom>
            <a:solidFill>
              <a:srgbClr val="FFFFFF"/>
            </a:solidFill>
            <a:ln w="9525">
              <a:solidFill>
                <a:srgbClr val="000000"/>
              </a:solidFill>
              <a:prstDash val="solid"/>
              <a:miter lim="800000"/>
              <a:headEnd/>
              <a:tailEnd/>
            </a:ln>
          </p:spPr>
        </p:pic>
        <p:cxnSp>
          <p:nvCxnSpPr>
            <p:cNvPr id="7" name="Conector recto de flecha 6">
              <a:extLst>
                <a:ext uri="{FF2B5EF4-FFF2-40B4-BE49-F238E27FC236}">
                  <a16:creationId xmlns:a16="http://schemas.microsoft.com/office/drawing/2014/main" id="{E8E5981F-5861-4F3F-85F7-8294125DE71B}"/>
                </a:ext>
              </a:extLst>
            </p:cNvPr>
            <p:cNvCxnSpPr>
              <a:cxnSpLocks noChangeShapeType="1"/>
            </p:cNvCxnSpPr>
            <p:nvPr/>
          </p:nvCxnSpPr>
          <p:spPr bwMode="auto">
            <a:xfrm>
              <a:off x="1125938" y="979502"/>
              <a:ext cx="675640" cy="0"/>
            </a:xfrm>
            <a:prstGeom prst="straightConnector1">
              <a:avLst/>
            </a:prstGeom>
            <a:noFill/>
            <a:ln w="6350" cap="flat" cmpd="sng" algn="ctr">
              <a:solidFill>
                <a:srgbClr val="000000"/>
              </a:solidFill>
              <a:prstDash val="solid"/>
              <a:miter lim="800000"/>
              <a:headEnd/>
              <a:tailEnd type="triangle" w="med" len="med"/>
            </a:ln>
            <a:extLst>
              <a:ext uri="{909E8E84-426E-40DD-AFC4-6F175D3DCCD1}">
                <a14:hiddenFill xmlns:a14="http://schemas.microsoft.com/office/drawing/2010/main">
                  <a:noFill/>
                </a14:hiddenFill>
              </a:ext>
            </a:extLst>
          </p:spPr>
        </p:cxnSp>
        <p:cxnSp>
          <p:nvCxnSpPr>
            <p:cNvPr id="8" name="Conector recto de flecha 7">
              <a:extLst>
                <a:ext uri="{FF2B5EF4-FFF2-40B4-BE49-F238E27FC236}">
                  <a16:creationId xmlns:a16="http://schemas.microsoft.com/office/drawing/2014/main" id="{15280AAA-87E0-472C-A4D6-5DC179C6AE18}"/>
                </a:ext>
              </a:extLst>
            </p:cNvPr>
            <p:cNvCxnSpPr>
              <a:cxnSpLocks noChangeShapeType="1"/>
            </p:cNvCxnSpPr>
            <p:nvPr/>
          </p:nvCxnSpPr>
          <p:spPr bwMode="auto">
            <a:xfrm>
              <a:off x="1205451" y="1862096"/>
              <a:ext cx="675640" cy="0"/>
            </a:xfrm>
            <a:prstGeom prst="straightConnector1">
              <a:avLst/>
            </a:prstGeom>
            <a:noFill/>
            <a:ln w="6350" cap="flat" cmpd="sng" algn="ctr">
              <a:solidFill>
                <a:srgbClr val="000000"/>
              </a:solidFill>
              <a:prstDash val="solid"/>
              <a:miter lim="800000"/>
              <a:headEnd/>
              <a:tailEnd type="triangle" w="med" len="med"/>
            </a:ln>
            <a:extLst>
              <a:ext uri="{909E8E84-426E-40DD-AFC4-6F175D3DCCD1}">
                <a14:hiddenFill xmlns:a14="http://schemas.microsoft.com/office/drawing/2010/main">
                  <a:noFill/>
                </a14:hiddenFill>
              </a:ext>
            </a:extLst>
          </p:spPr>
        </p:cxnSp>
        <p:sp>
          <p:nvSpPr>
            <p:cNvPr id="9" name="Cuadro de texto 1051">
              <a:extLst>
                <a:ext uri="{FF2B5EF4-FFF2-40B4-BE49-F238E27FC236}">
                  <a16:creationId xmlns:a16="http://schemas.microsoft.com/office/drawing/2014/main" id="{F47CFF1C-04EA-43F3-841C-4F04117976A2}"/>
                </a:ext>
              </a:extLst>
            </p:cNvPr>
            <p:cNvSpPr txBox="1">
              <a:spLocks noChangeArrowheads="1"/>
            </p:cNvSpPr>
            <p:nvPr/>
          </p:nvSpPr>
          <p:spPr bwMode="auto">
            <a:xfrm>
              <a:off x="1755532" y="864038"/>
              <a:ext cx="450899" cy="23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none" lIns="91440" tIns="45720" rIns="91440" bIns="45720" anchor="t" anchorCtr="0" upright="1">
              <a:noAutofit/>
            </a:bodyPr>
            <a:lstStyle/>
            <a:p>
              <a:pPr>
                <a:lnSpc>
                  <a:spcPct val="107000"/>
                </a:lnSpc>
                <a:spcAft>
                  <a:spcPts val="800"/>
                </a:spcAft>
              </a:pPr>
              <a:r>
                <a:rPr lang="es-EC" sz="1600" b="1" dirty="0">
                  <a:effectLst/>
                  <a:ea typeface="Calibri" panose="020F0502020204030204" pitchFamily="34" charset="0"/>
                  <a:cs typeface="Times New Roman" panose="02020603050405020304" pitchFamily="18" charset="0"/>
                </a:rPr>
                <a:t>TNT</a:t>
              </a:r>
              <a:endParaRPr lang="es-ES" sz="1600" b="1" dirty="0">
                <a:effectLst/>
                <a:ea typeface="Calibri" panose="020F0502020204030204" pitchFamily="34" charset="0"/>
                <a:cs typeface="Times New Roman" panose="02020603050405020304" pitchFamily="18" charset="0"/>
              </a:endParaRPr>
            </a:p>
          </p:txBody>
        </p:sp>
        <p:sp>
          <p:nvSpPr>
            <p:cNvPr id="10" name="Cuadro de texto 1052">
              <a:extLst>
                <a:ext uri="{FF2B5EF4-FFF2-40B4-BE49-F238E27FC236}">
                  <a16:creationId xmlns:a16="http://schemas.microsoft.com/office/drawing/2014/main" id="{127ABAAC-A9C7-42C1-B230-698FF10CF975}"/>
                </a:ext>
              </a:extLst>
            </p:cNvPr>
            <p:cNvSpPr txBox="1">
              <a:spLocks noChangeArrowheads="1"/>
            </p:cNvSpPr>
            <p:nvPr/>
          </p:nvSpPr>
          <p:spPr bwMode="auto">
            <a:xfrm>
              <a:off x="1850069" y="1746978"/>
              <a:ext cx="527060" cy="23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none" lIns="91440" tIns="45720" rIns="91440" bIns="45720" anchor="t" anchorCtr="0" upright="1">
              <a:noAutofit/>
            </a:bodyPr>
            <a:lstStyle/>
            <a:p>
              <a:pPr>
                <a:lnSpc>
                  <a:spcPct val="107000"/>
                </a:lnSpc>
                <a:spcAft>
                  <a:spcPts val="800"/>
                </a:spcAft>
              </a:pPr>
              <a:r>
                <a:rPr lang="es-EC" sz="1600" b="1" dirty="0">
                  <a:effectLst/>
                  <a:ea typeface="Calibri" panose="020F0502020204030204" pitchFamily="34" charset="0"/>
                  <a:cs typeface="Times New Roman" panose="02020603050405020304" pitchFamily="18" charset="0"/>
                </a:rPr>
                <a:t>PETN</a:t>
              </a:r>
              <a:endParaRPr lang="es-ES" sz="1600" b="1" dirty="0">
                <a:effectLst/>
                <a:ea typeface="Calibri" panose="020F0502020204030204" pitchFamily="34" charset="0"/>
                <a:cs typeface="Times New Roman" panose="02020603050405020304" pitchFamily="18" charset="0"/>
              </a:endParaRPr>
            </a:p>
          </p:txBody>
        </p:sp>
      </p:grpSp>
      <p:grpSp>
        <p:nvGrpSpPr>
          <p:cNvPr id="17" name="Grupo 16">
            <a:extLst>
              <a:ext uri="{FF2B5EF4-FFF2-40B4-BE49-F238E27FC236}">
                <a16:creationId xmlns:a16="http://schemas.microsoft.com/office/drawing/2014/main" id="{0690C0A3-CEB7-4CDD-AF81-491A8F119B05}"/>
              </a:ext>
            </a:extLst>
          </p:cNvPr>
          <p:cNvGrpSpPr>
            <a:grpSpLocks/>
          </p:cNvGrpSpPr>
          <p:nvPr/>
        </p:nvGrpSpPr>
        <p:grpSpPr bwMode="auto">
          <a:xfrm>
            <a:off x="4754057" y="237303"/>
            <a:ext cx="4294271" cy="5963343"/>
            <a:chOff x="0" y="0"/>
            <a:chExt cx="2363523" cy="3331845"/>
          </a:xfrm>
        </p:grpSpPr>
        <p:pic>
          <p:nvPicPr>
            <p:cNvPr id="18" name="Imagen 17">
              <a:extLst>
                <a:ext uri="{FF2B5EF4-FFF2-40B4-BE49-F238E27FC236}">
                  <a16:creationId xmlns:a16="http://schemas.microsoft.com/office/drawing/2014/main" id="{42E4FC54-F4A6-4825-9960-AFF0ED35087F}"/>
                </a:ext>
              </a:extLst>
            </p:cNvPr>
            <p:cNvPicPr>
              <a:picLocks noChangeAspect="1"/>
            </p:cNvPicPr>
            <p:nvPr/>
          </p:nvPicPr>
          <p:blipFill rotWithShape="1">
            <a:blip r:embed="rId3">
              <a:extLst>
                <a:ext uri="{28A0092B-C50C-407E-A947-70E740481C1C}">
                  <a14:useLocalDpi xmlns:a14="http://schemas.microsoft.com/office/drawing/2010/main" val="0"/>
                </a:ext>
              </a:extLst>
            </a:blip>
            <a:srcRect r="61736"/>
            <a:stretch/>
          </p:blipFill>
          <p:spPr bwMode="auto">
            <a:xfrm>
              <a:off x="0" y="0"/>
              <a:ext cx="2274743" cy="3331845"/>
            </a:xfrm>
            <a:prstGeom prst="rect">
              <a:avLst/>
            </a:prstGeom>
            <a:solidFill>
              <a:srgbClr val="FFFFFF"/>
            </a:solidFill>
            <a:ln w="9525">
              <a:solidFill>
                <a:srgbClr val="000000"/>
              </a:solidFill>
              <a:prstDash val="solid"/>
              <a:miter lim="800000"/>
              <a:headEnd/>
              <a:tailEnd/>
            </a:ln>
          </p:spPr>
        </p:pic>
        <p:cxnSp>
          <p:nvCxnSpPr>
            <p:cNvPr id="19" name="Conector recto de flecha 18">
              <a:extLst>
                <a:ext uri="{FF2B5EF4-FFF2-40B4-BE49-F238E27FC236}">
                  <a16:creationId xmlns:a16="http://schemas.microsoft.com/office/drawing/2014/main" id="{57F71F4F-5D02-4EE0-93A8-78B78C2F4312}"/>
                </a:ext>
              </a:extLst>
            </p:cNvPr>
            <p:cNvCxnSpPr>
              <a:cxnSpLocks noChangeShapeType="1"/>
            </p:cNvCxnSpPr>
            <p:nvPr/>
          </p:nvCxnSpPr>
          <p:spPr bwMode="auto">
            <a:xfrm>
              <a:off x="1086182" y="359300"/>
              <a:ext cx="675640" cy="0"/>
            </a:xfrm>
            <a:prstGeom prst="straightConnector1">
              <a:avLst/>
            </a:prstGeom>
            <a:noFill/>
            <a:ln w="6350" cap="flat" cmpd="sng" algn="ctr">
              <a:solidFill>
                <a:srgbClr val="000000"/>
              </a:solidFill>
              <a:prstDash val="solid"/>
              <a:miter lim="800000"/>
              <a:headEnd/>
              <a:tailEnd type="triangle" w="med" len="med"/>
            </a:ln>
            <a:extLst>
              <a:ext uri="{909E8E84-426E-40DD-AFC4-6F175D3DCCD1}">
                <a14:hiddenFill xmlns:a14="http://schemas.microsoft.com/office/drawing/2010/main">
                  <a:noFill/>
                </a14:hiddenFill>
              </a:ext>
            </a:extLst>
          </p:spPr>
        </p:cxnSp>
        <p:cxnSp>
          <p:nvCxnSpPr>
            <p:cNvPr id="20" name="Conector recto de flecha 19">
              <a:extLst>
                <a:ext uri="{FF2B5EF4-FFF2-40B4-BE49-F238E27FC236}">
                  <a16:creationId xmlns:a16="http://schemas.microsoft.com/office/drawing/2014/main" id="{14C6E124-4EFC-4526-8084-CD21B956B567}"/>
                </a:ext>
              </a:extLst>
            </p:cNvPr>
            <p:cNvCxnSpPr>
              <a:cxnSpLocks noChangeShapeType="1"/>
            </p:cNvCxnSpPr>
            <p:nvPr/>
          </p:nvCxnSpPr>
          <p:spPr bwMode="auto">
            <a:xfrm>
              <a:off x="1214181" y="2185592"/>
              <a:ext cx="675640" cy="0"/>
            </a:xfrm>
            <a:prstGeom prst="straightConnector1">
              <a:avLst/>
            </a:prstGeom>
            <a:noFill/>
            <a:ln w="6350" cap="flat" cmpd="sng" algn="ctr">
              <a:solidFill>
                <a:srgbClr val="000000"/>
              </a:solidFill>
              <a:prstDash val="solid"/>
              <a:miter lim="800000"/>
              <a:headEnd/>
              <a:tailEnd type="triangle" w="med" len="med"/>
            </a:ln>
            <a:extLst>
              <a:ext uri="{909E8E84-426E-40DD-AFC4-6F175D3DCCD1}">
                <a14:hiddenFill xmlns:a14="http://schemas.microsoft.com/office/drawing/2010/main">
                  <a:noFill/>
                </a14:hiddenFill>
              </a:ext>
            </a:extLst>
          </p:spPr>
        </p:cxnSp>
        <p:sp>
          <p:nvSpPr>
            <p:cNvPr id="21" name="Cuadro de texto 1063">
              <a:extLst>
                <a:ext uri="{FF2B5EF4-FFF2-40B4-BE49-F238E27FC236}">
                  <a16:creationId xmlns:a16="http://schemas.microsoft.com/office/drawing/2014/main" id="{92FB871B-5824-4A4E-B33F-2912C0C80B90}"/>
                </a:ext>
              </a:extLst>
            </p:cNvPr>
            <p:cNvSpPr txBox="1">
              <a:spLocks noChangeArrowheads="1"/>
            </p:cNvSpPr>
            <p:nvPr/>
          </p:nvSpPr>
          <p:spPr bwMode="auto">
            <a:xfrm>
              <a:off x="1741899" y="268182"/>
              <a:ext cx="447897" cy="23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none" lIns="91440" tIns="45720" rIns="91440" bIns="45720" anchor="t" anchorCtr="0" upright="1">
              <a:noAutofit/>
            </a:bodyPr>
            <a:lstStyle/>
            <a:p>
              <a:pPr>
                <a:lnSpc>
                  <a:spcPct val="107000"/>
                </a:lnSpc>
                <a:spcAft>
                  <a:spcPts val="800"/>
                </a:spcAft>
              </a:pPr>
              <a:r>
                <a:rPr lang="es-EC" sz="1600" b="1">
                  <a:effectLst/>
                  <a:latin typeface="Calibri" panose="020F0502020204030204" pitchFamily="34" charset="0"/>
                  <a:ea typeface="Calibri" panose="020F0502020204030204" pitchFamily="34" charset="0"/>
                  <a:cs typeface="Times New Roman" panose="02020603050405020304" pitchFamily="18" charset="0"/>
                </a:rPr>
                <a:t>TNT</a:t>
              </a:r>
              <a:endParaRPr lang="es-ES" sz="16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Cuadro de texto 1064">
              <a:extLst>
                <a:ext uri="{FF2B5EF4-FFF2-40B4-BE49-F238E27FC236}">
                  <a16:creationId xmlns:a16="http://schemas.microsoft.com/office/drawing/2014/main" id="{E7E3B7A2-6C63-4356-B9CF-A8D86E081857}"/>
                </a:ext>
              </a:extLst>
            </p:cNvPr>
            <p:cNvSpPr txBox="1">
              <a:spLocks noChangeArrowheads="1"/>
            </p:cNvSpPr>
            <p:nvPr/>
          </p:nvSpPr>
          <p:spPr bwMode="auto">
            <a:xfrm>
              <a:off x="1836463" y="2075784"/>
              <a:ext cx="527060" cy="23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none" lIns="91440" tIns="45720" rIns="91440" bIns="45720" anchor="t" anchorCtr="0" upright="1">
              <a:noAutofit/>
            </a:bodyPr>
            <a:lstStyle/>
            <a:p>
              <a:pPr>
                <a:lnSpc>
                  <a:spcPct val="107000"/>
                </a:lnSpc>
                <a:spcAft>
                  <a:spcPts val="800"/>
                </a:spcAft>
              </a:pPr>
              <a:r>
                <a:rPr lang="es-EC" sz="1600" b="1" dirty="0">
                  <a:effectLst/>
                  <a:latin typeface="Calibri" panose="020F0502020204030204" pitchFamily="34" charset="0"/>
                  <a:ea typeface="Calibri" panose="020F0502020204030204" pitchFamily="34" charset="0"/>
                  <a:cs typeface="Times New Roman" panose="02020603050405020304" pitchFamily="18" charset="0"/>
                </a:rPr>
                <a:t>PETN</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9" name="CuadroTexto 28">
            <a:extLst>
              <a:ext uri="{FF2B5EF4-FFF2-40B4-BE49-F238E27FC236}">
                <a16:creationId xmlns:a16="http://schemas.microsoft.com/office/drawing/2014/main" id="{C35F36AC-DCB7-42BD-867C-021510895357}"/>
              </a:ext>
            </a:extLst>
          </p:cNvPr>
          <p:cNvSpPr txBox="1"/>
          <p:nvPr/>
        </p:nvSpPr>
        <p:spPr>
          <a:xfrm>
            <a:off x="47328" y="6093336"/>
            <a:ext cx="724639" cy="360000"/>
          </a:xfrm>
          <a:prstGeom prst="round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C" b="1" dirty="0"/>
              <a:t>t=0 h</a:t>
            </a:r>
            <a:endParaRPr lang="es-ES" b="1" dirty="0"/>
          </a:p>
        </p:txBody>
      </p:sp>
      <p:sp>
        <p:nvSpPr>
          <p:cNvPr id="30" name="CuadroTexto 29">
            <a:extLst>
              <a:ext uri="{FF2B5EF4-FFF2-40B4-BE49-F238E27FC236}">
                <a16:creationId xmlns:a16="http://schemas.microsoft.com/office/drawing/2014/main" id="{81F14E1F-AA16-4F0D-B75A-5A96FB1D600C}"/>
              </a:ext>
            </a:extLst>
          </p:cNvPr>
          <p:cNvSpPr txBox="1"/>
          <p:nvPr/>
        </p:nvSpPr>
        <p:spPr>
          <a:xfrm>
            <a:off x="4602014" y="6051360"/>
            <a:ext cx="1010997" cy="360000"/>
          </a:xfrm>
          <a:prstGeom prst="round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C" b="1" dirty="0"/>
              <a:t>t=8 días</a:t>
            </a:r>
            <a:endParaRPr lang="es-ES" b="1" dirty="0"/>
          </a:p>
        </p:txBody>
      </p:sp>
      <p:graphicFrame>
        <p:nvGraphicFramePr>
          <p:cNvPr id="31" name="Tabla 30">
            <a:extLst>
              <a:ext uri="{FF2B5EF4-FFF2-40B4-BE49-F238E27FC236}">
                <a16:creationId xmlns:a16="http://schemas.microsoft.com/office/drawing/2014/main" id="{A0AAB849-8D2E-44D0-BB6E-E20892504983}"/>
              </a:ext>
            </a:extLst>
          </p:cNvPr>
          <p:cNvGraphicFramePr>
            <a:graphicFrameLocks noGrp="1"/>
          </p:cNvGraphicFramePr>
          <p:nvPr>
            <p:extLst>
              <p:ext uri="{D42A27DB-BD31-4B8C-83A1-F6EECF244321}">
                <p14:modId xmlns:p14="http://schemas.microsoft.com/office/powerpoint/2010/main" val="1694500435"/>
              </p:ext>
            </p:extLst>
          </p:nvPr>
        </p:nvGraphicFramePr>
        <p:xfrm>
          <a:off x="9192344" y="3664625"/>
          <a:ext cx="2895261" cy="1507427"/>
        </p:xfrm>
        <a:graphic>
          <a:graphicData uri="http://schemas.openxmlformats.org/drawingml/2006/table">
            <a:tbl>
              <a:tblPr firstRow="1" firstCol="1" bandRow="1">
                <a:tableStyleId>{073A0DAA-6AF3-43AB-8588-CEC1D06C72B9}</a:tableStyleId>
              </a:tblPr>
              <a:tblGrid>
                <a:gridCol w="965087">
                  <a:extLst>
                    <a:ext uri="{9D8B030D-6E8A-4147-A177-3AD203B41FA5}">
                      <a16:colId xmlns:a16="http://schemas.microsoft.com/office/drawing/2014/main" val="733079944"/>
                    </a:ext>
                  </a:extLst>
                </a:gridCol>
                <a:gridCol w="965087">
                  <a:extLst>
                    <a:ext uri="{9D8B030D-6E8A-4147-A177-3AD203B41FA5}">
                      <a16:colId xmlns:a16="http://schemas.microsoft.com/office/drawing/2014/main" val="3379711364"/>
                    </a:ext>
                  </a:extLst>
                </a:gridCol>
                <a:gridCol w="965087">
                  <a:extLst>
                    <a:ext uri="{9D8B030D-6E8A-4147-A177-3AD203B41FA5}">
                      <a16:colId xmlns:a16="http://schemas.microsoft.com/office/drawing/2014/main" val="1045353148"/>
                    </a:ext>
                  </a:extLst>
                </a:gridCol>
              </a:tblGrid>
              <a:tr h="0">
                <a:tc>
                  <a:txBody>
                    <a:bodyPr/>
                    <a:lstStyle/>
                    <a:p>
                      <a:pPr algn="ctr">
                        <a:lnSpc>
                          <a:spcPct val="107000"/>
                        </a:lnSpc>
                        <a:spcAft>
                          <a:spcPts val="80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s-EC" sz="1600" b="1" dirty="0">
                          <a:effectLst/>
                          <a:latin typeface="+mj-lt"/>
                          <a:ea typeface="Calibri" panose="020F0502020204030204" pitchFamily="34" charset="0"/>
                          <a:cs typeface="Times New Roman" panose="02020603050405020304" pitchFamily="18" charset="0"/>
                        </a:rPr>
                        <a:t>Concentración </a:t>
                      </a:r>
                      <a:r>
                        <a:rPr lang="es-EC" sz="1600" b="1" dirty="0">
                          <a:effectLst/>
                          <a:latin typeface="+mj-lt"/>
                        </a:rPr>
                        <a:t>[mg/L]</a:t>
                      </a:r>
                      <a:endParaRPr lang="es-ES" sz="1600" b="1" dirty="0">
                        <a:effectLst/>
                        <a:latin typeface="+mj-lt"/>
                        <a:ea typeface="Calibri" panose="020F0502020204030204" pitchFamily="34" charset="0"/>
                        <a:cs typeface="Times New Roman" panose="02020603050405020304" pitchFamily="18" charset="0"/>
                      </a:endParaRPr>
                    </a:p>
                  </a:txBody>
                  <a:tcPr marL="68580" marR="68580" marT="0" marB="0" anchor="ctr">
                    <a:lnL w="12700" cmpd="sng">
                      <a:noFill/>
                    </a:lnL>
                  </a:tcPr>
                </a:tc>
                <a:tc hMerge="1">
                  <a:txBody>
                    <a:bodyPr/>
                    <a:lstStyle/>
                    <a:p>
                      <a:pPr algn="ctr">
                        <a:lnSpc>
                          <a:spcPct val="107000"/>
                        </a:lnSpc>
                        <a:spcAft>
                          <a:spcPts val="800"/>
                        </a:spcAft>
                      </a:pP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8098307"/>
                  </a:ext>
                </a:extLst>
              </a:tr>
              <a:tr h="0">
                <a:tc>
                  <a:txBody>
                    <a:bodyPr/>
                    <a:lstStyle/>
                    <a:p>
                      <a:pPr algn="ctr">
                        <a:lnSpc>
                          <a:spcPct val="107000"/>
                        </a:lnSpc>
                        <a:spcAft>
                          <a:spcPts val="80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es-EC" sz="1600" b="1" dirty="0">
                          <a:effectLst/>
                        </a:rPr>
                        <a:t>TNT</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tcPr>
                </a:tc>
                <a:tc>
                  <a:txBody>
                    <a:bodyPr/>
                    <a:lstStyle/>
                    <a:p>
                      <a:pPr algn="ctr">
                        <a:lnSpc>
                          <a:spcPct val="107000"/>
                        </a:lnSpc>
                        <a:spcAft>
                          <a:spcPts val="800"/>
                        </a:spcAft>
                      </a:pPr>
                      <a:r>
                        <a:rPr lang="es-EC" sz="1600" b="1" dirty="0">
                          <a:effectLst/>
                        </a:rPr>
                        <a:t>PETN</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1061785"/>
                  </a:ext>
                </a:extLst>
              </a:tr>
              <a:tr h="0">
                <a:tc>
                  <a:txBody>
                    <a:bodyPr/>
                    <a:lstStyle/>
                    <a:p>
                      <a:pPr algn="ctr">
                        <a:lnSpc>
                          <a:spcPct val="107000"/>
                        </a:lnSpc>
                        <a:spcAft>
                          <a:spcPts val="800"/>
                        </a:spcAft>
                      </a:pPr>
                      <a:r>
                        <a:rPr lang="es-EC" sz="1600">
                          <a:effectLst/>
                        </a:rPr>
                        <a:t>0 h</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mpd="sng">
                      <a:noFill/>
                    </a:lnT>
                  </a:tcPr>
                </a:tc>
                <a:tc>
                  <a:txBody>
                    <a:bodyPr/>
                    <a:lstStyle/>
                    <a:p>
                      <a:pPr algn="ctr">
                        <a:lnSpc>
                          <a:spcPct val="107000"/>
                        </a:lnSpc>
                        <a:spcAft>
                          <a:spcPts val="800"/>
                        </a:spcAft>
                      </a:pPr>
                      <a:r>
                        <a:rPr lang="es-EC" sz="1600" dirty="0">
                          <a:effectLst/>
                        </a:rPr>
                        <a:t>689,102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rgbClr val="000000"/>
                          </a:solidFill>
                          <a:effectLst/>
                        </a:rPr>
                        <a:t>257,090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7379092"/>
                  </a:ext>
                </a:extLst>
              </a:tr>
              <a:tr h="0">
                <a:tc>
                  <a:txBody>
                    <a:bodyPr/>
                    <a:lstStyle/>
                    <a:p>
                      <a:pPr algn="ctr">
                        <a:lnSpc>
                          <a:spcPct val="107000"/>
                        </a:lnSpc>
                        <a:spcAft>
                          <a:spcPts val="800"/>
                        </a:spcAft>
                      </a:pPr>
                      <a:r>
                        <a:rPr lang="es-EC" sz="1600">
                          <a:effectLst/>
                        </a:rPr>
                        <a:t>4 días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effectLst/>
                        </a:rPr>
                        <a:t>635,907</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rgbClr val="000000"/>
                          </a:solidFill>
                          <a:effectLst/>
                        </a:rPr>
                        <a:t>141,778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138436"/>
                  </a:ext>
                </a:extLst>
              </a:tr>
              <a:tr h="0">
                <a:tc>
                  <a:txBody>
                    <a:bodyPr/>
                    <a:lstStyle/>
                    <a:p>
                      <a:pPr algn="ctr">
                        <a:lnSpc>
                          <a:spcPct val="107000"/>
                        </a:lnSpc>
                        <a:spcAft>
                          <a:spcPts val="800"/>
                        </a:spcAft>
                      </a:pPr>
                      <a:r>
                        <a:rPr lang="es-EC" sz="1600" dirty="0">
                          <a:effectLst/>
                        </a:rPr>
                        <a:t>8 días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effectLst/>
                        </a:rPr>
                        <a:t>620,376</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rgbClr val="000000"/>
                          </a:solidFill>
                          <a:effectLst/>
                        </a:rPr>
                        <a:t>78,936</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8142134"/>
                  </a:ext>
                </a:extLst>
              </a:tr>
            </a:tbl>
          </a:graphicData>
        </a:graphic>
      </p:graphicFrame>
      <p:grpSp>
        <p:nvGrpSpPr>
          <p:cNvPr id="32" name="Grupo 31">
            <a:extLst>
              <a:ext uri="{FF2B5EF4-FFF2-40B4-BE49-F238E27FC236}">
                <a16:creationId xmlns:a16="http://schemas.microsoft.com/office/drawing/2014/main" id="{C3780E85-6B7E-492E-94F9-A052AD840B41}"/>
              </a:ext>
            </a:extLst>
          </p:cNvPr>
          <p:cNvGrpSpPr/>
          <p:nvPr/>
        </p:nvGrpSpPr>
        <p:grpSpPr>
          <a:xfrm>
            <a:off x="9029288" y="1137056"/>
            <a:ext cx="3115384" cy="2367914"/>
            <a:chOff x="9029288" y="1137056"/>
            <a:chExt cx="3115384" cy="2367914"/>
          </a:xfrm>
        </p:grpSpPr>
        <p:sp>
          <p:nvSpPr>
            <p:cNvPr id="33" name="Flecha: hacia abajo 32">
              <a:extLst>
                <a:ext uri="{FF2B5EF4-FFF2-40B4-BE49-F238E27FC236}">
                  <a16:creationId xmlns:a16="http://schemas.microsoft.com/office/drawing/2014/main" id="{6A29BDFE-C946-4C5B-84B3-C09014C234E6}"/>
                </a:ext>
              </a:extLst>
            </p:cNvPr>
            <p:cNvSpPr/>
            <p:nvPr/>
          </p:nvSpPr>
          <p:spPr>
            <a:xfrm>
              <a:off x="10362504" y="2784970"/>
              <a:ext cx="540000" cy="720000"/>
            </a:xfrm>
            <a:prstGeom prst="downArrow">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4" name="Grupo 33">
              <a:extLst>
                <a:ext uri="{FF2B5EF4-FFF2-40B4-BE49-F238E27FC236}">
                  <a16:creationId xmlns:a16="http://schemas.microsoft.com/office/drawing/2014/main" id="{F32777F6-D90E-4C49-BCC8-845A505F6489}"/>
                </a:ext>
              </a:extLst>
            </p:cNvPr>
            <p:cNvGrpSpPr/>
            <p:nvPr/>
          </p:nvGrpSpPr>
          <p:grpSpPr>
            <a:xfrm>
              <a:off x="9029288" y="1137056"/>
              <a:ext cx="3115384" cy="1365844"/>
              <a:chOff x="9029288" y="1137056"/>
              <a:chExt cx="3115384" cy="1365844"/>
            </a:xfrm>
          </p:grpSpPr>
          <p:sp>
            <p:nvSpPr>
              <p:cNvPr id="35" name="CuadroTexto 34">
                <a:extLst>
                  <a:ext uri="{FF2B5EF4-FFF2-40B4-BE49-F238E27FC236}">
                    <a16:creationId xmlns:a16="http://schemas.microsoft.com/office/drawing/2014/main" id="{5AF31A70-95C0-4942-89D9-65B2B89AB7EA}"/>
                  </a:ext>
                </a:extLst>
              </p:cNvPr>
              <p:cNvSpPr txBox="1"/>
              <p:nvPr/>
            </p:nvSpPr>
            <p:spPr>
              <a:xfrm>
                <a:off x="10141549" y="1137056"/>
                <a:ext cx="2003123" cy="584775"/>
              </a:xfrm>
              <a:prstGeom prst="rect">
                <a:avLst/>
              </a:prstGeom>
              <a:noFill/>
            </p:spPr>
            <p:txBody>
              <a:bodyPr wrap="square">
                <a:spAutoFit/>
              </a:bodyPr>
              <a:lstStyle/>
              <a:p>
                <a:pPr algn="ctr" rtl="0">
                  <a:defRPr sz="900" b="0" i="0" u="none" strike="noStrike" kern="1200" baseline="0">
                    <a:solidFill>
                      <a:sysClr val="windowText" lastClr="000000">
                        <a:lumMod val="65000"/>
                        <a:lumOff val="35000"/>
                      </a:sysClr>
                    </a:solidFill>
                    <a:latin typeface="+mn-lt"/>
                    <a:ea typeface="+mn-ea"/>
                    <a:cs typeface="+mn-cs"/>
                  </a:defRPr>
                </a:pPr>
                <a:r>
                  <a:rPr lang="en-US" sz="1600" baseline="0" dirty="0"/>
                  <a:t>y = 1,6036x - 0,8616</a:t>
                </a:r>
                <a:br>
                  <a:rPr lang="en-US" sz="1600" baseline="0" dirty="0"/>
                </a:br>
                <a:r>
                  <a:rPr lang="en-US" sz="1600" baseline="0" dirty="0"/>
                  <a:t>R² = 0,9884</a:t>
                </a:r>
                <a:endParaRPr lang="en-US" sz="1600" dirty="0"/>
              </a:p>
            </p:txBody>
          </p:sp>
          <p:sp>
            <p:nvSpPr>
              <p:cNvPr id="36" name="Diagrama de flujo: pantalla 35">
                <a:extLst>
                  <a:ext uri="{FF2B5EF4-FFF2-40B4-BE49-F238E27FC236}">
                    <a16:creationId xmlns:a16="http://schemas.microsoft.com/office/drawing/2014/main" id="{8CC7E66B-6E54-46C5-B68D-A81EF2587C94}"/>
                  </a:ext>
                </a:extLst>
              </p:cNvPr>
              <p:cNvSpPr/>
              <p:nvPr/>
            </p:nvSpPr>
            <p:spPr>
              <a:xfrm>
                <a:off x="9029288" y="1238730"/>
                <a:ext cx="1152000" cy="360000"/>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TNT</a:t>
                </a:r>
                <a:endParaRPr lang="es-ES" b="1" dirty="0"/>
              </a:p>
            </p:txBody>
          </p:sp>
          <p:sp>
            <p:nvSpPr>
              <p:cNvPr id="37" name="Diagrama de flujo: pantalla 36">
                <a:extLst>
                  <a:ext uri="{FF2B5EF4-FFF2-40B4-BE49-F238E27FC236}">
                    <a16:creationId xmlns:a16="http://schemas.microsoft.com/office/drawing/2014/main" id="{24EAFE0E-66C7-44F8-9873-72D2BAB344EA}"/>
                  </a:ext>
                </a:extLst>
              </p:cNvPr>
              <p:cNvSpPr/>
              <p:nvPr/>
            </p:nvSpPr>
            <p:spPr>
              <a:xfrm>
                <a:off x="9061493" y="2053410"/>
                <a:ext cx="1152000" cy="360000"/>
              </a:xfrm>
              <a:prstGeom prst="flowChartDisp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b="1" dirty="0"/>
                  <a:t>PETN</a:t>
                </a:r>
                <a:endParaRPr lang="es-ES" b="1" dirty="0"/>
              </a:p>
            </p:txBody>
          </p:sp>
          <p:sp>
            <p:nvSpPr>
              <p:cNvPr id="38" name="CuadroTexto 37">
                <a:extLst>
                  <a:ext uri="{FF2B5EF4-FFF2-40B4-BE49-F238E27FC236}">
                    <a16:creationId xmlns:a16="http://schemas.microsoft.com/office/drawing/2014/main" id="{5E9869F2-4CC9-4240-9743-734AD4D2EBE2}"/>
                  </a:ext>
                </a:extLst>
              </p:cNvPr>
              <p:cNvSpPr txBox="1"/>
              <p:nvPr/>
            </p:nvSpPr>
            <p:spPr>
              <a:xfrm>
                <a:off x="10095801" y="1918125"/>
                <a:ext cx="1976863" cy="584775"/>
              </a:xfrm>
              <a:prstGeom prst="rect">
                <a:avLst/>
              </a:prstGeom>
              <a:noFill/>
            </p:spPr>
            <p:txBody>
              <a:bodyPr wrap="square">
                <a:spAutoFit/>
              </a:bodyPr>
              <a:lstStyle>
                <a:defPPr>
                  <a:defRPr lang="es-ES"/>
                </a:defPPr>
                <a:lvl1pPr algn="ctr">
                  <a:defRPr sz="1600" b="0" i="0" u="none" strike="noStrike" baseline="0">
                    <a:solidFill>
                      <a:sysClr val="windowText" lastClr="000000">
                        <a:lumMod val="65000"/>
                        <a:lumOff val="35000"/>
                      </a:sysClr>
                    </a:solidFill>
                  </a:defRPr>
                </a:lvl1pPr>
              </a:lstStyle>
              <a:p>
                <a:r>
                  <a:rPr lang="en-US" dirty="0">
                    <a:solidFill>
                      <a:schemeClr val="tx1"/>
                    </a:solidFill>
                  </a:rPr>
                  <a:t>y = 3,941x - 4,057</a:t>
                </a:r>
                <a:br>
                  <a:rPr lang="en-US" dirty="0">
                    <a:solidFill>
                      <a:schemeClr val="tx1"/>
                    </a:solidFill>
                  </a:rPr>
                </a:br>
                <a:r>
                  <a:rPr lang="en-US" dirty="0">
                    <a:solidFill>
                      <a:schemeClr val="tx1"/>
                    </a:solidFill>
                  </a:rPr>
                  <a:t>R² = 0,9716</a:t>
                </a:r>
              </a:p>
            </p:txBody>
          </p:sp>
        </p:grpSp>
      </p:grpSp>
    </p:spTree>
    <p:extLst>
      <p:ext uri="{BB962C8B-B14F-4D97-AF65-F5344CB8AC3E}">
        <p14:creationId xmlns:p14="http://schemas.microsoft.com/office/powerpoint/2010/main" val="3899101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202275D7-FED2-4E41-BEB7-381D7D725BCB}"/>
              </a:ext>
            </a:extLst>
          </p:cNvPr>
          <p:cNvSpPr/>
          <p:nvPr/>
        </p:nvSpPr>
        <p:spPr>
          <a:xfrm>
            <a:off x="10704512" y="260648"/>
            <a:ext cx="1296144" cy="675559"/>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b="1" dirty="0">
                <a:latin typeface="+mj-lt"/>
              </a:rPr>
              <a:t>CEPA 3</a:t>
            </a:r>
            <a:endParaRPr lang="es-ES" b="1" dirty="0">
              <a:latin typeface="+mj-lt"/>
            </a:endParaRPr>
          </a:p>
        </p:txBody>
      </p:sp>
      <p:grpSp>
        <p:nvGrpSpPr>
          <p:cNvPr id="9" name="Grupo 8">
            <a:extLst>
              <a:ext uri="{FF2B5EF4-FFF2-40B4-BE49-F238E27FC236}">
                <a16:creationId xmlns:a16="http://schemas.microsoft.com/office/drawing/2014/main" id="{C018D1F0-6B4B-41DD-898F-23548E39ED55}"/>
              </a:ext>
            </a:extLst>
          </p:cNvPr>
          <p:cNvGrpSpPr>
            <a:grpSpLocks/>
          </p:cNvGrpSpPr>
          <p:nvPr/>
        </p:nvGrpSpPr>
        <p:grpSpPr>
          <a:xfrm>
            <a:off x="187130" y="260649"/>
            <a:ext cx="4365080" cy="5939998"/>
            <a:chOff x="0" y="2"/>
            <a:chExt cx="2385660" cy="3331844"/>
          </a:xfrm>
        </p:grpSpPr>
        <p:pic>
          <p:nvPicPr>
            <p:cNvPr id="10" name="Imagen 9">
              <a:extLst>
                <a:ext uri="{FF2B5EF4-FFF2-40B4-BE49-F238E27FC236}">
                  <a16:creationId xmlns:a16="http://schemas.microsoft.com/office/drawing/2014/main" id="{89B810CA-F36E-4809-BF2D-257CC1DCE89A}"/>
                </a:ext>
              </a:extLst>
            </p:cNvPr>
            <p:cNvPicPr>
              <a:picLocks noChangeAspect="1"/>
            </p:cNvPicPr>
            <p:nvPr/>
          </p:nvPicPr>
          <p:blipFill rotWithShape="1">
            <a:blip r:embed="rId2"/>
            <a:srcRect t="13335" r="62809"/>
            <a:stretch/>
          </p:blipFill>
          <p:spPr bwMode="auto">
            <a:xfrm>
              <a:off x="0" y="2"/>
              <a:ext cx="2210959" cy="3331844"/>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prstDash val="solid"/>
              <a:miter lim="800000"/>
              <a:headEnd/>
              <a:tailEnd/>
            </a:ln>
          </p:spPr>
        </p:pic>
        <p:cxnSp>
          <p:nvCxnSpPr>
            <p:cNvPr id="11" name="Conector recto de flecha 10">
              <a:extLst>
                <a:ext uri="{FF2B5EF4-FFF2-40B4-BE49-F238E27FC236}">
                  <a16:creationId xmlns:a16="http://schemas.microsoft.com/office/drawing/2014/main" id="{47140A3A-B38E-4EBC-A452-B78F7D32DB16}"/>
                </a:ext>
              </a:extLst>
            </p:cNvPr>
            <p:cNvCxnSpPr/>
            <p:nvPr/>
          </p:nvCxnSpPr>
          <p:spPr>
            <a:xfrm>
              <a:off x="1105479" y="397337"/>
              <a:ext cx="675861" cy="0"/>
            </a:xfrm>
            <a:prstGeom prst="straightConnector1">
              <a:avLst/>
            </a:prstGeom>
            <a:noFill/>
            <a:ln w="6350" cap="flat" cmpd="sng" algn="ctr">
              <a:solidFill>
                <a:sysClr val="windowText" lastClr="000000"/>
              </a:solidFill>
              <a:prstDash val="solid"/>
              <a:miter lim="800000"/>
              <a:tailEnd type="triangle"/>
            </a:ln>
            <a:effectLst/>
          </p:spPr>
        </p:cxnSp>
        <p:cxnSp>
          <p:nvCxnSpPr>
            <p:cNvPr id="12" name="Conector recto de flecha 11">
              <a:extLst>
                <a:ext uri="{FF2B5EF4-FFF2-40B4-BE49-F238E27FC236}">
                  <a16:creationId xmlns:a16="http://schemas.microsoft.com/office/drawing/2014/main" id="{A1F23C72-6CE0-4F29-9C2C-DAAC989CADD9}"/>
                </a:ext>
              </a:extLst>
            </p:cNvPr>
            <p:cNvCxnSpPr/>
            <p:nvPr/>
          </p:nvCxnSpPr>
          <p:spPr>
            <a:xfrm>
              <a:off x="1182945" y="1332888"/>
              <a:ext cx="675640" cy="0"/>
            </a:xfrm>
            <a:prstGeom prst="straightConnector1">
              <a:avLst/>
            </a:prstGeom>
            <a:noFill/>
            <a:ln w="6350" cap="flat" cmpd="sng" algn="ctr">
              <a:solidFill>
                <a:sysClr val="windowText" lastClr="000000"/>
              </a:solidFill>
              <a:prstDash val="solid"/>
              <a:miter lim="800000"/>
              <a:tailEnd type="triangle"/>
            </a:ln>
            <a:effectLst/>
          </p:spPr>
        </p:cxnSp>
        <p:sp>
          <p:nvSpPr>
            <p:cNvPr id="13" name="Cuadro de texto 1069">
              <a:extLst>
                <a:ext uri="{FF2B5EF4-FFF2-40B4-BE49-F238E27FC236}">
                  <a16:creationId xmlns:a16="http://schemas.microsoft.com/office/drawing/2014/main" id="{4B431781-95FE-4806-A786-E5829C030CE0}"/>
                </a:ext>
              </a:extLst>
            </p:cNvPr>
            <p:cNvSpPr txBox="1"/>
            <p:nvPr/>
          </p:nvSpPr>
          <p:spPr>
            <a:xfrm>
              <a:off x="1753070" y="305712"/>
              <a:ext cx="457889" cy="277191"/>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600" b="1" dirty="0">
                  <a:effectLst/>
                  <a:latin typeface="Calibri" panose="020F0502020204030204" pitchFamily="34" charset="0"/>
                  <a:ea typeface="Calibri" panose="020F0502020204030204" pitchFamily="34" charset="0"/>
                  <a:cs typeface="Times New Roman" panose="02020603050405020304" pitchFamily="18" charset="0"/>
                </a:rPr>
                <a:t>TNT</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 de texto 1070">
              <a:extLst>
                <a:ext uri="{FF2B5EF4-FFF2-40B4-BE49-F238E27FC236}">
                  <a16:creationId xmlns:a16="http://schemas.microsoft.com/office/drawing/2014/main" id="{59BB4885-865C-45EC-A224-7C5A4E92A50E}"/>
                </a:ext>
              </a:extLst>
            </p:cNvPr>
            <p:cNvSpPr txBox="1"/>
            <p:nvPr/>
          </p:nvSpPr>
          <p:spPr>
            <a:xfrm>
              <a:off x="1848077" y="1231587"/>
              <a:ext cx="537583" cy="294351"/>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600" b="1" dirty="0">
                  <a:effectLst/>
                  <a:latin typeface="Calibri" panose="020F0502020204030204" pitchFamily="34" charset="0"/>
                  <a:ea typeface="Calibri" panose="020F0502020204030204" pitchFamily="34" charset="0"/>
                  <a:cs typeface="Times New Roman" panose="02020603050405020304" pitchFamily="18" charset="0"/>
                </a:rPr>
                <a:t>PETN</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1" name="Grupo 20">
            <a:extLst>
              <a:ext uri="{FF2B5EF4-FFF2-40B4-BE49-F238E27FC236}">
                <a16:creationId xmlns:a16="http://schemas.microsoft.com/office/drawing/2014/main" id="{6331E761-A1B9-4E5B-971D-18C03594041E}"/>
              </a:ext>
            </a:extLst>
          </p:cNvPr>
          <p:cNvGrpSpPr/>
          <p:nvPr/>
        </p:nvGrpSpPr>
        <p:grpSpPr>
          <a:xfrm>
            <a:off x="4871864" y="278944"/>
            <a:ext cx="4333902" cy="5939999"/>
            <a:chOff x="4871864" y="278944"/>
            <a:chExt cx="4333902" cy="5939999"/>
          </a:xfrm>
        </p:grpSpPr>
        <p:grpSp>
          <p:nvGrpSpPr>
            <p:cNvPr id="15" name="Grupo 14">
              <a:extLst>
                <a:ext uri="{FF2B5EF4-FFF2-40B4-BE49-F238E27FC236}">
                  <a16:creationId xmlns:a16="http://schemas.microsoft.com/office/drawing/2014/main" id="{1E26B2FA-E79D-4605-82D2-867F41B2FD9E}"/>
                </a:ext>
              </a:extLst>
            </p:cNvPr>
            <p:cNvGrpSpPr>
              <a:grpSpLocks/>
            </p:cNvGrpSpPr>
            <p:nvPr/>
          </p:nvGrpSpPr>
          <p:grpSpPr bwMode="auto">
            <a:xfrm>
              <a:off x="4871864" y="278944"/>
              <a:ext cx="4333902" cy="5939999"/>
              <a:chOff x="1" y="10232"/>
              <a:chExt cx="2368620" cy="3321613"/>
            </a:xfrm>
          </p:grpSpPr>
          <p:pic>
            <p:nvPicPr>
              <p:cNvPr id="16" name="Imagen 15">
                <a:extLst>
                  <a:ext uri="{FF2B5EF4-FFF2-40B4-BE49-F238E27FC236}">
                    <a16:creationId xmlns:a16="http://schemas.microsoft.com/office/drawing/2014/main" id="{4578C110-FA94-40C0-BDAA-3772016C7991}"/>
                  </a:ext>
                </a:extLst>
              </p:cNvPr>
              <p:cNvPicPr>
                <a:picLocks noChangeAspect="1"/>
              </p:cNvPicPr>
              <p:nvPr/>
            </p:nvPicPr>
            <p:blipFill rotWithShape="1">
              <a:blip r:embed="rId3">
                <a:extLst>
                  <a:ext uri="{28A0092B-C50C-407E-A947-70E740481C1C}">
                    <a14:useLocalDpi xmlns:a14="http://schemas.microsoft.com/office/drawing/2010/main" val="0"/>
                  </a:ext>
                </a:extLst>
              </a:blip>
              <a:srcRect r="62809"/>
              <a:stretch/>
            </p:blipFill>
            <p:spPr bwMode="auto">
              <a:xfrm>
                <a:off x="1" y="10232"/>
                <a:ext cx="2210959" cy="3321613"/>
              </a:xfrm>
              <a:prstGeom prst="rect">
                <a:avLst/>
              </a:prstGeom>
              <a:solidFill>
                <a:srgbClr val="FFFFFF"/>
              </a:solidFill>
              <a:ln w="9525">
                <a:solidFill>
                  <a:srgbClr val="000000"/>
                </a:solidFill>
                <a:prstDash val="solid"/>
                <a:miter lim="800000"/>
                <a:headEnd/>
                <a:tailEnd/>
              </a:ln>
            </p:spPr>
          </p:pic>
          <p:cxnSp>
            <p:nvCxnSpPr>
              <p:cNvPr id="17" name="Conector recto de flecha 16">
                <a:extLst>
                  <a:ext uri="{FF2B5EF4-FFF2-40B4-BE49-F238E27FC236}">
                    <a16:creationId xmlns:a16="http://schemas.microsoft.com/office/drawing/2014/main" id="{2000B6CB-4F59-4AB0-92D1-C40B8BE544B6}"/>
                  </a:ext>
                </a:extLst>
              </p:cNvPr>
              <p:cNvCxnSpPr>
                <a:cxnSpLocks noChangeShapeType="1"/>
              </p:cNvCxnSpPr>
              <p:nvPr/>
            </p:nvCxnSpPr>
            <p:spPr bwMode="auto">
              <a:xfrm>
                <a:off x="1157743" y="1011307"/>
                <a:ext cx="675640" cy="0"/>
              </a:xfrm>
              <a:prstGeom prst="straightConnector1">
                <a:avLst/>
              </a:prstGeom>
              <a:noFill/>
              <a:ln w="6350" cap="flat" cmpd="sng" algn="ctr">
                <a:solidFill>
                  <a:srgbClr val="000000"/>
                </a:solidFill>
                <a:prstDash val="solid"/>
                <a:miter lim="800000"/>
                <a:headEnd/>
                <a:tailEnd type="triangle" w="med" len="med"/>
              </a:ln>
              <a:extLst>
                <a:ext uri="{909E8E84-426E-40DD-AFC4-6F175D3DCCD1}">
                  <a14:hiddenFill xmlns:a14="http://schemas.microsoft.com/office/drawing/2010/main">
                    <a:noFill/>
                  </a14:hiddenFill>
                </a:ext>
              </a:extLst>
            </p:spPr>
          </p:cxnSp>
          <p:sp>
            <p:nvSpPr>
              <p:cNvPr id="18" name="Cuadro de texto 1081">
                <a:extLst>
                  <a:ext uri="{FF2B5EF4-FFF2-40B4-BE49-F238E27FC236}">
                    <a16:creationId xmlns:a16="http://schemas.microsoft.com/office/drawing/2014/main" id="{63FC08EB-5225-46AE-837C-7D6FFAC6DB24}"/>
                  </a:ext>
                </a:extLst>
              </p:cNvPr>
              <p:cNvSpPr txBox="1">
                <a:spLocks noChangeArrowheads="1"/>
              </p:cNvSpPr>
              <p:nvPr/>
            </p:nvSpPr>
            <p:spPr bwMode="auto">
              <a:xfrm>
                <a:off x="1798223" y="896054"/>
                <a:ext cx="447897" cy="23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none" lIns="91440" tIns="45720" rIns="91440" bIns="45720" anchor="t" anchorCtr="0" upright="1">
                <a:noAutofit/>
              </a:bodyPr>
              <a:lstStyle/>
              <a:p>
                <a:pPr>
                  <a:lnSpc>
                    <a:spcPct val="107000"/>
                  </a:lnSpc>
                  <a:spcAft>
                    <a:spcPts val="800"/>
                  </a:spcAft>
                </a:pPr>
                <a:r>
                  <a:rPr lang="es-EC" sz="1600" b="1" dirty="0">
                    <a:effectLst/>
                    <a:latin typeface="Calibri" panose="020F0502020204030204" pitchFamily="34" charset="0"/>
                    <a:ea typeface="Calibri" panose="020F0502020204030204" pitchFamily="34" charset="0"/>
                    <a:cs typeface="Times New Roman" panose="02020603050405020304" pitchFamily="18" charset="0"/>
                  </a:rPr>
                  <a:t>TNT</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Cuadro de texto 1082">
                <a:extLst>
                  <a:ext uri="{FF2B5EF4-FFF2-40B4-BE49-F238E27FC236}">
                    <a16:creationId xmlns:a16="http://schemas.microsoft.com/office/drawing/2014/main" id="{9C655A7C-FCC6-41BD-A3E5-14E5CE2CA977}"/>
                  </a:ext>
                </a:extLst>
              </p:cNvPr>
              <p:cNvSpPr txBox="1">
                <a:spLocks noChangeArrowheads="1"/>
              </p:cNvSpPr>
              <p:nvPr/>
            </p:nvSpPr>
            <p:spPr bwMode="auto">
              <a:xfrm>
                <a:off x="1841561" y="1507705"/>
                <a:ext cx="527060" cy="23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none" lIns="91440" tIns="45720" rIns="91440" bIns="45720" anchor="t" anchorCtr="0" upright="1">
                <a:noAutofit/>
              </a:bodyPr>
              <a:lstStyle/>
              <a:p>
                <a:pPr>
                  <a:lnSpc>
                    <a:spcPct val="107000"/>
                  </a:lnSpc>
                  <a:spcAft>
                    <a:spcPts val="800"/>
                  </a:spcAft>
                </a:pPr>
                <a:r>
                  <a:rPr lang="es-EC" sz="1600" b="1" dirty="0">
                    <a:effectLst/>
                    <a:latin typeface="Calibri" panose="020F0502020204030204" pitchFamily="34" charset="0"/>
                    <a:ea typeface="Calibri" panose="020F0502020204030204" pitchFamily="34" charset="0"/>
                    <a:cs typeface="Times New Roman" panose="02020603050405020304" pitchFamily="18" charset="0"/>
                  </a:rPr>
                  <a:t>PETN</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cxnSp>
          <p:nvCxnSpPr>
            <p:cNvPr id="20" name="Conector recto de flecha 19">
              <a:extLst>
                <a:ext uri="{FF2B5EF4-FFF2-40B4-BE49-F238E27FC236}">
                  <a16:creationId xmlns:a16="http://schemas.microsoft.com/office/drawing/2014/main" id="{937D9930-0462-4F85-963C-BC6ABCDB39DA}"/>
                </a:ext>
              </a:extLst>
            </p:cNvPr>
            <p:cNvCxnSpPr>
              <a:cxnSpLocks noChangeShapeType="1"/>
            </p:cNvCxnSpPr>
            <p:nvPr/>
          </p:nvCxnSpPr>
          <p:spPr bwMode="auto">
            <a:xfrm>
              <a:off x="7104112" y="3112961"/>
              <a:ext cx="1236229" cy="0"/>
            </a:xfrm>
            <a:prstGeom prst="straightConnector1">
              <a:avLst/>
            </a:prstGeom>
            <a:noFill/>
            <a:ln w="6350" cap="flat" cmpd="sng" algn="ctr">
              <a:solidFill>
                <a:srgbClr val="000000"/>
              </a:solidFill>
              <a:prstDash val="solid"/>
              <a:miter lim="800000"/>
              <a:headEnd/>
              <a:tailEnd type="triangle" w="med" len="med"/>
            </a:ln>
            <a:extLst>
              <a:ext uri="{909E8E84-426E-40DD-AFC4-6F175D3DCCD1}">
                <a14:hiddenFill xmlns:a14="http://schemas.microsoft.com/office/drawing/2010/main">
                  <a:noFill/>
                </a14:hiddenFill>
              </a:ext>
            </a:extLst>
          </p:spPr>
        </p:cxnSp>
      </p:grpSp>
      <p:sp>
        <p:nvSpPr>
          <p:cNvPr id="28" name="CuadroTexto 27">
            <a:extLst>
              <a:ext uri="{FF2B5EF4-FFF2-40B4-BE49-F238E27FC236}">
                <a16:creationId xmlns:a16="http://schemas.microsoft.com/office/drawing/2014/main" id="{22470D4E-6569-47BE-A167-E68B4AE9A347}"/>
              </a:ext>
            </a:extLst>
          </p:cNvPr>
          <p:cNvSpPr txBox="1"/>
          <p:nvPr/>
        </p:nvSpPr>
        <p:spPr>
          <a:xfrm>
            <a:off x="47328" y="6093336"/>
            <a:ext cx="724639" cy="360000"/>
          </a:xfrm>
          <a:prstGeom prst="round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C" b="1" dirty="0"/>
              <a:t>t=0 h</a:t>
            </a:r>
            <a:endParaRPr lang="es-ES" b="1" dirty="0"/>
          </a:p>
        </p:txBody>
      </p:sp>
      <p:sp>
        <p:nvSpPr>
          <p:cNvPr id="29" name="CuadroTexto 28">
            <a:extLst>
              <a:ext uri="{FF2B5EF4-FFF2-40B4-BE49-F238E27FC236}">
                <a16:creationId xmlns:a16="http://schemas.microsoft.com/office/drawing/2014/main" id="{8167185D-23EE-47B9-90C1-255EF8667F7B}"/>
              </a:ext>
            </a:extLst>
          </p:cNvPr>
          <p:cNvSpPr txBox="1"/>
          <p:nvPr/>
        </p:nvSpPr>
        <p:spPr>
          <a:xfrm>
            <a:off x="4602014" y="6051360"/>
            <a:ext cx="1010997" cy="360000"/>
          </a:xfrm>
          <a:prstGeom prst="round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C" b="1" dirty="0"/>
              <a:t>t=8 días</a:t>
            </a:r>
            <a:endParaRPr lang="es-ES" b="1" dirty="0"/>
          </a:p>
        </p:txBody>
      </p:sp>
      <p:graphicFrame>
        <p:nvGraphicFramePr>
          <p:cNvPr id="30" name="Tabla 29">
            <a:extLst>
              <a:ext uri="{FF2B5EF4-FFF2-40B4-BE49-F238E27FC236}">
                <a16:creationId xmlns:a16="http://schemas.microsoft.com/office/drawing/2014/main" id="{6D12E539-0918-4472-BCD6-644062FA0BF7}"/>
              </a:ext>
            </a:extLst>
          </p:cNvPr>
          <p:cNvGraphicFramePr>
            <a:graphicFrameLocks noGrp="1"/>
          </p:cNvGraphicFramePr>
          <p:nvPr>
            <p:extLst>
              <p:ext uri="{D42A27DB-BD31-4B8C-83A1-F6EECF244321}">
                <p14:modId xmlns:p14="http://schemas.microsoft.com/office/powerpoint/2010/main" val="522996217"/>
              </p:ext>
            </p:extLst>
          </p:nvPr>
        </p:nvGraphicFramePr>
        <p:xfrm>
          <a:off x="9192344" y="3664625"/>
          <a:ext cx="2895261" cy="1507427"/>
        </p:xfrm>
        <a:graphic>
          <a:graphicData uri="http://schemas.openxmlformats.org/drawingml/2006/table">
            <a:tbl>
              <a:tblPr firstRow="1" firstCol="1" bandRow="1">
                <a:tableStyleId>{073A0DAA-6AF3-43AB-8588-CEC1D06C72B9}</a:tableStyleId>
              </a:tblPr>
              <a:tblGrid>
                <a:gridCol w="965087">
                  <a:extLst>
                    <a:ext uri="{9D8B030D-6E8A-4147-A177-3AD203B41FA5}">
                      <a16:colId xmlns:a16="http://schemas.microsoft.com/office/drawing/2014/main" val="733079944"/>
                    </a:ext>
                  </a:extLst>
                </a:gridCol>
                <a:gridCol w="965087">
                  <a:extLst>
                    <a:ext uri="{9D8B030D-6E8A-4147-A177-3AD203B41FA5}">
                      <a16:colId xmlns:a16="http://schemas.microsoft.com/office/drawing/2014/main" val="3379711364"/>
                    </a:ext>
                  </a:extLst>
                </a:gridCol>
                <a:gridCol w="965087">
                  <a:extLst>
                    <a:ext uri="{9D8B030D-6E8A-4147-A177-3AD203B41FA5}">
                      <a16:colId xmlns:a16="http://schemas.microsoft.com/office/drawing/2014/main" val="1045353148"/>
                    </a:ext>
                  </a:extLst>
                </a:gridCol>
              </a:tblGrid>
              <a:tr h="0">
                <a:tc>
                  <a:txBody>
                    <a:bodyPr/>
                    <a:lstStyle/>
                    <a:p>
                      <a:pPr algn="ctr">
                        <a:lnSpc>
                          <a:spcPct val="107000"/>
                        </a:lnSpc>
                        <a:spcAft>
                          <a:spcPts val="80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s-EC" sz="1600" b="1" kern="1200" dirty="0">
                          <a:solidFill>
                            <a:schemeClr val="lt1"/>
                          </a:solidFill>
                          <a:effectLst/>
                          <a:latin typeface="+mn-lt"/>
                          <a:ea typeface="Calibri" panose="020F0502020204030204" pitchFamily="34" charset="0"/>
                          <a:cs typeface="Times New Roman" panose="02020603050405020304" pitchFamily="18" charset="0"/>
                        </a:rPr>
                        <a:t>Concentración </a:t>
                      </a:r>
                      <a:r>
                        <a:rPr lang="es-EC" sz="1600" b="1" kern="1200" dirty="0">
                          <a:solidFill>
                            <a:schemeClr val="lt1"/>
                          </a:solidFill>
                          <a:effectLst/>
                          <a:latin typeface="+mn-lt"/>
                          <a:ea typeface="+mn-ea"/>
                          <a:cs typeface="+mn-cs"/>
                        </a:rPr>
                        <a:t>[mg/L]</a:t>
                      </a:r>
                      <a:endParaRPr lang="es-ES" sz="1600" b="1" kern="1200" dirty="0">
                        <a:solidFill>
                          <a:schemeClr val="lt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tcPr>
                </a:tc>
                <a:tc hMerge="1">
                  <a:txBody>
                    <a:bodyPr/>
                    <a:lstStyle/>
                    <a:p>
                      <a:pPr algn="ctr">
                        <a:lnSpc>
                          <a:spcPct val="107000"/>
                        </a:lnSpc>
                        <a:spcAft>
                          <a:spcPts val="800"/>
                        </a:spcAft>
                      </a:pP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8856299"/>
                  </a:ext>
                </a:extLst>
              </a:tr>
              <a:tr h="0">
                <a:tc>
                  <a:txBody>
                    <a:bodyPr/>
                    <a:lstStyle/>
                    <a:p>
                      <a:pPr algn="ctr">
                        <a:lnSpc>
                          <a:spcPct val="107000"/>
                        </a:lnSpc>
                        <a:spcAft>
                          <a:spcPts val="80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es-EC" sz="1600" b="1" dirty="0">
                          <a:effectLst/>
                        </a:rPr>
                        <a:t>TNT</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tcPr>
                </a:tc>
                <a:tc>
                  <a:txBody>
                    <a:bodyPr/>
                    <a:lstStyle/>
                    <a:p>
                      <a:pPr algn="ctr">
                        <a:lnSpc>
                          <a:spcPct val="107000"/>
                        </a:lnSpc>
                        <a:spcAft>
                          <a:spcPts val="800"/>
                        </a:spcAft>
                      </a:pPr>
                      <a:r>
                        <a:rPr lang="es-EC" sz="1600" b="1" dirty="0">
                          <a:effectLst/>
                        </a:rPr>
                        <a:t>PETN</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1061785"/>
                  </a:ext>
                </a:extLst>
              </a:tr>
              <a:tr h="0">
                <a:tc>
                  <a:txBody>
                    <a:bodyPr/>
                    <a:lstStyle/>
                    <a:p>
                      <a:pPr algn="ctr">
                        <a:lnSpc>
                          <a:spcPct val="107000"/>
                        </a:lnSpc>
                        <a:spcAft>
                          <a:spcPts val="800"/>
                        </a:spcAft>
                      </a:pPr>
                      <a:r>
                        <a:rPr lang="es-EC" sz="1600">
                          <a:effectLst/>
                        </a:rPr>
                        <a:t>0 h</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mpd="sng">
                      <a:noFill/>
                    </a:lnT>
                  </a:tcPr>
                </a:tc>
                <a:tc>
                  <a:txBody>
                    <a:bodyPr/>
                    <a:lstStyle/>
                    <a:p>
                      <a:pPr algn="ctr">
                        <a:lnSpc>
                          <a:spcPct val="107000"/>
                        </a:lnSpc>
                        <a:spcAft>
                          <a:spcPts val="800"/>
                        </a:spcAft>
                      </a:pPr>
                      <a:r>
                        <a:rPr lang="es-EC" sz="1600" dirty="0">
                          <a:effectLst/>
                        </a:rPr>
                        <a:t>566,068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rgbClr val="000000"/>
                          </a:solidFill>
                          <a:effectLst/>
                        </a:rPr>
                        <a:t>311,297</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7379092"/>
                  </a:ext>
                </a:extLst>
              </a:tr>
              <a:tr h="0">
                <a:tc>
                  <a:txBody>
                    <a:bodyPr/>
                    <a:lstStyle/>
                    <a:p>
                      <a:pPr algn="ctr">
                        <a:lnSpc>
                          <a:spcPct val="107000"/>
                        </a:lnSpc>
                        <a:spcAft>
                          <a:spcPts val="800"/>
                        </a:spcAft>
                      </a:pPr>
                      <a:r>
                        <a:rPr lang="es-EC" sz="1600">
                          <a:effectLst/>
                        </a:rPr>
                        <a:t>4 días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effectLst/>
                        </a:rPr>
                        <a:t>209,111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rgbClr val="000000"/>
                          </a:solidFill>
                          <a:effectLst/>
                        </a:rPr>
                        <a:t>276,960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138436"/>
                  </a:ext>
                </a:extLst>
              </a:tr>
              <a:tr h="0">
                <a:tc>
                  <a:txBody>
                    <a:bodyPr/>
                    <a:lstStyle/>
                    <a:p>
                      <a:pPr algn="ctr">
                        <a:lnSpc>
                          <a:spcPct val="107000"/>
                        </a:lnSpc>
                        <a:spcAft>
                          <a:spcPts val="800"/>
                        </a:spcAft>
                      </a:pPr>
                      <a:r>
                        <a:rPr lang="es-EC" sz="1600" dirty="0">
                          <a:effectLst/>
                        </a:rPr>
                        <a:t>8 días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effectLst/>
                        </a:rPr>
                        <a:t>111,664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rgbClr val="000000"/>
                          </a:solidFill>
                          <a:effectLst/>
                        </a:rPr>
                        <a:t>269,352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8142134"/>
                  </a:ext>
                </a:extLst>
              </a:tr>
            </a:tbl>
          </a:graphicData>
        </a:graphic>
      </p:graphicFrame>
      <p:grpSp>
        <p:nvGrpSpPr>
          <p:cNvPr id="31" name="Grupo 30">
            <a:extLst>
              <a:ext uri="{FF2B5EF4-FFF2-40B4-BE49-F238E27FC236}">
                <a16:creationId xmlns:a16="http://schemas.microsoft.com/office/drawing/2014/main" id="{EA72D78B-C3BB-4F0B-A409-BB7C94BD633C}"/>
              </a:ext>
            </a:extLst>
          </p:cNvPr>
          <p:cNvGrpSpPr/>
          <p:nvPr/>
        </p:nvGrpSpPr>
        <p:grpSpPr>
          <a:xfrm>
            <a:off x="9029288" y="1137056"/>
            <a:ext cx="3115384" cy="2367914"/>
            <a:chOff x="9029288" y="1137056"/>
            <a:chExt cx="3115384" cy="2367914"/>
          </a:xfrm>
        </p:grpSpPr>
        <p:sp>
          <p:nvSpPr>
            <p:cNvPr id="32" name="Flecha: hacia abajo 31">
              <a:extLst>
                <a:ext uri="{FF2B5EF4-FFF2-40B4-BE49-F238E27FC236}">
                  <a16:creationId xmlns:a16="http://schemas.microsoft.com/office/drawing/2014/main" id="{C20B9D4B-8F06-43A9-B423-19649D4A5EC1}"/>
                </a:ext>
              </a:extLst>
            </p:cNvPr>
            <p:cNvSpPr/>
            <p:nvPr/>
          </p:nvSpPr>
          <p:spPr>
            <a:xfrm>
              <a:off x="10362504" y="2784970"/>
              <a:ext cx="540000" cy="720000"/>
            </a:xfrm>
            <a:prstGeom prst="downArrow">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3" name="Grupo 32">
              <a:extLst>
                <a:ext uri="{FF2B5EF4-FFF2-40B4-BE49-F238E27FC236}">
                  <a16:creationId xmlns:a16="http://schemas.microsoft.com/office/drawing/2014/main" id="{AC310BEE-B06F-40F1-9CF7-0578CAB65F77}"/>
                </a:ext>
              </a:extLst>
            </p:cNvPr>
            <p:cNvGrpSpPr/>
            <p:nvPr/>
          </p:nvGrpSpPr>
          <p:grpSpPr>
            <a:xfrm>
              <a:off x="9029288" y="1137056"/>
              <a:ext cx="3115384" cy="1365844"/>
              <a:chOff x="9029288" y="1137056"/>
              <a:chExt cx="3115384" cy="1365844"/>
            </a:xfrm>
          </p:grpSpPr>
          <p:sp>
            <p:nvSpPr>
              <p:cNvPr id="34" name="CuadroTexto 33">
                <a:extLst>
                  <a:ext uri="{FF2B5EF4-FFF2-40B4-BE49-F238E27FC236}">
                    <a16:creationId xmlns:a16="http://schemas.microsoft.com/office/drawing/2014/main" id="{ACF3F04C-3B5E-4C7F-B684-F5F9CA71EC78}"/>
                  </a:ext>
                </a:extLst>
              </p:cNvPr>
              <p:cNvSpPr txBox="1"/>
              <p:nvPr/>
            </p:nvSpPr>
            <p:spPr>
              <a:xfrm>
                <a:off x="10141549" y="1137056"/>
                <a:ext cx="2003123" cy="584775"/>
              </a:xfrm>
              <a:prstGeom prst="rect">
                <a:avLst/>
              </a:prstGeom>
              <a:noFill/>
            </p:spPr>
            <p:txBody>
              <a:bodyPr wrap="square">
                <a:spAutoFit/>
              </a:bodyPr>
              <a:lstStyle/>
              <a:p>
                <a:pPr algn="ctr" rtl="0">
                  <a:defRPr sz="900" b="0" i="0" u="none" strike="noStrike" kern="1200" baseline="0">
                    <a:solidFill>
                      <a:sysClr val="windowText" lastClr="000000">
                        <a:lumMod val="65000"/>
                        <a:lumOff val="35000"/>
                      </a:sysClr>
                    </a:solidFill>
                    <a:latin typeface="+mn-lt"/>
                    <a:ea typeface="+mn-ea"/>
                    <a:cs typeface="+mn-cs"/>
                  </a:defRPr>
                </a:pPr>
                <a:r>
                  <a:rPr lang="en-US" sz="1600" baseline="0" dirty="0"/>
                  <a:t>y = 1,6036x - 0,8616</a:t>
                </a:r>
                <a:br>
                  <a:rPr lang="en-US" sz="1600" baseline="0" dirty="0"/>
                </a:br>
                <a:r>
                  <a:rPr lang="en-US" sz="1600" baseline="0" dirty="0"/>
                  <a:t>R² = 0,9884</a:t>
                </a:r>
                <a:endParaRPr lang="en-US" sz="1600" dirty="0"/>
              </a:p>
            </p:txBody>
          </p:sp>
          <p:sp>
            <p:nvSpPr>
              <p:cNvPr id="35" name="Diagrama de flujo: pantalla 34">
                <a:extLst>
                  <a:ext uri="{FF2B5EF4-FFF2-40B4-BE49-F238E27FC236}">
                    <a16:creationId xmlns:a16="http://schemas.microsoft.com/office/drawing/2014/main" id="{71784EBE-FC16-4B41-8824-4257B23F8EF9}"/>
                  </a:ext>
                </a:extLst>
              </p:cNvPr>
              <p:cNvSpPr/>
              <p:nvPr/>
            </p:nvSpPr>
            <p:spPr>
              <a:xfrm>
                <a:off x="9029288" y="1238730"/>
                <a:ext cx="1152000" cy="360000"/>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TNT</a:t>
                </a:r>
                <a:endParaRPr lang="es-ES" b="1" dirty="0"/>
              </a:p>
            </p:txBody>
          </p:sp>
          <p:sp>
            <p:nvSpPr>
              <p:cNvPr id="36" name="Diagrama de flujo: pantalla 35">
                <a:extLst>
                  <a:ext uri="{FF2B5EF4-FFF2-40B4-BE49-F238E27FC236}">
                    <a16:creationId xmlns:a16="http://schemas.microsoft.com/office/drawing/2014/main" id="{21137B00-E8D2-434D-B1BD-E6DA95049D8D}"/>
                  </a:ext>
                </a:extLst>
              </p:cNvPr>
              <p:cNvSpPr/>
              <p:nvPr/>
            </p:nvSpPr>
            <p:spPr>
              <a:xfrm>
                <a:off x="9061493" y="2053410"/>
                <a:ext cx="1152000" cy="360000"/>
              </a:xfrm>
              <a:prstGeom prst="flowChartDisp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b="1" dirty="0"/>
                  <a:t>PETN</a:t>
                </a:r>
                <a:endParaRPr lang="es-ES" b="1" dirty="0"/>
              </a:p>
            </p:txBody>
          </p:sp>
          <p:sp>
            <p:nvSpPr>
              <p:cNvPr id="37" name="CuadroTexto 36">
                <a:extLst>
                  <a:ext uri="{FF2B5EF4-FFF2-40B4-BE49-F238E27FC236}">
                    <a16:creationId xmlns:a16="http://schemas.microsoft.com/office/drawing/2014/main" id="{7D569F68-C150-4924-9079-D10FB2A1B183}"/>
                  </a:ext>
                </a:extLst>
              </p:cNvPr>
              <p:cNvSpPr txBox="1"/>
              <p:nvPr/>
            </p:nvSpPr>
            <p:spPr>
              <a:xfrm>
                <a:off x="10095801" y="1918125"/>
                <a:ext cx="1976863" cy="584775"/>
              </a:xfrm>
              <a:prstGeom prst="rect">
                <a:avLst/>
              </a:prstGeom>
              <a:noFill/>
            </p:spPr>
            <p:txBody>
              <a:bodyPr wrap="square">
                <a:spAutoFit/>
              </a:bodyPr>
              <a:lstStyle>
                <a:defPPr>
                  <a:defRPr lang="es-ES"/>
                </a:defPPr>
                <a:lvl1pPr algn="ctr">
                  <a:defRPr sz="1600" b="0" i="0" u="none" strike="noStrike" baseline="0">
                    <a:solidFill>
                      <a:sysClr val="windowText" lastClr="000000">
                        <a:lumMod val="65000"/>
                        <a:lumOff val="35000"/>
                      </a:sysClr>
                    </a:solidFill>
                  </a:defRPr>
                </a:lvl1pPr>
              </a:lstStyle>
              <a:p>
                <a:r>
                  <a:rPr lang="en-US" dirty="0">
                    <a:solidFill>
                      <a:schemeClr val="tx1"/>
                    </a:solidFill>
                  </a:rPr>
                  <a:t>y = 3,941x - 4,057</a:t>
                </a:r>
                <a:br>
                  <a:rPr lang="en-US" dirty="0">
                    <a:solidFill>
                      <a:schemeClr val="tx1"/>
                    </a:solidFill>
                  </a:rPr>
                </a:br>
                <a:r>
                  <a:rPr lang="en-US" dirty="0">
                    <a:solidFill>
                      <a:schemeClr val="tx1"/>
                    </a:solidFill>
                  </a:rPr>
                  <a:t>R² = 0,9716</a:t>
                </a:r>
              </a:p>
            </p:txBody>
          </p:sp>
        </p:grpSp>
      </p:grpSp>
    </p:spTree>
    <p:extLst>
      <p:ext uri="{BB962C8B-B14F-4D97-AF65-F5344CB8AC3E}">
        <p14:creationId xmlns:p14="http://schemas.microsoft.com/office/powerpoint/2010/main" val="3220460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9573039A-C266-467D-A789-8B2AB50792BC}"/>
              </a:ext>
            </a:extLst>
          </p:cNvPr>
          <p:cNvSpPr/>
          <p:nvPr/>
        </p:nvSpPr>
        <p:spPr>
          <a:xfrm>
            <a:off x="10632504" y="260648"/>
            <a:ext cx="1296144" cy="675559"/>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b="1" dirty="0">
                <a:latin typeface="+mj-lt"/>
              </a:rPr>
              <a:t>CEPA 4</a:t>
            </a:r>
            <a:endParaRPr lang="es-ES" b="1" dirty="0">
              <a:latin typeface="+mj-lt"/>
            </a:endParaRPr>
          </a:p>
        </p:txBody>
      </p:sp>
      <p:grpSp>
        <p:nvGrpSpPr>
          <p:cNvPr id="3" name="Grupo 2">
            <a:extLst>
              <a:ext uri="{FF2B5EF4-FFF2-40B4-BE49-F238E27FC236}">
                <a16:creationId xmlns:a16="http://schemas.microsoft.com/office/drawing/2014/main" id="{E8219A36-F431-4BD2-A061-D4AC9F37AFA7}"/>
              </a:ext>
            </a:extLst>
          </p:cNvPr>
          <p:cNvGrpSpPr>
            <a:grpSpLocks/>
          </p:cNvGrpSpPr>
          <p:nvPr/>
        </p:nvGrpSpPr>
        <p:grpSpPr>
          <a:xfrm>
            <a:off x="187128" y="260646"/>
            <a:ext cx="4320923" cy="5940000"/>
            <a:chOff x="0" y="0"/>
            <a:chExt cx="2361527" cy="3331845"/>
          </a:xfrm>
        </p:grpSpPr>
        <p:pic>
          <p:nvPicPr>
            <p:cNvPr id="4" name="Imagen 3">
              <a:extLst>
                <a:ext uri="{FF2B5EF4-FFF2-40B4-BE49-F238E27FC236}">
                  <a16:creationId xmlns:a16="http://schemas.microsoft.com/office/drawing/2014/main" id="{8F0C84BC-99BD-4BB0-A6C7-F756005ACDF0}"/>
                </a:ext>
              </a:extLst>
            </p:cNvPr>
            <p:cNvPicPr>
              <a:picLocks noChangeAspect="1"/>
            </p:cNvPicPr>
            <p:nvPr/>
          </p:nvPicPr>
          <p:blipFill rotWithShape="1">
            <a:blip r:embed="rId2"/>
            <a:srcRect r="62809"/>
            <a:stretch/>
          </p:blipFill>
          <p:spPr bwMode="auto">
            <a:xfrm>
              <a:off x="0" y="0"/>
              <a:ext cx="2210959" cy="3331845"/>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prstDash val="solid"/>
              <a:miter lim="800000"/>
              <a:headEnd/>
              <a:tailEnd/>
            </a:ln>
          </p:spPr>
        </p:pic>
        <p:cxnSp>
          <p:nvCxnSpPr>
            <p:cNvPr id="5" name="Conector recto de flecha 4">
              <a:extLst>
                <a:ext uri="{FF2B5EF4-FFF2-40B4-BE49-F238E27FC236}">
                  <a16:creationId xmlns:a16="http://schemas.microsoft.com/office/drawing/2014/main" id="{BA18B455-228E-46EF-B340-9941D6561EC2}"/>
                </a:ext>
              </a:extLst>
            </p:cNvPr>
            <p:cNvCxnSpPr/>
            <p:nvPr/>
          </p:nvCxnSpPr>
          <p:spPr>
            <a:xfrm>
              <a:off x="1117987" y="629643"/>
              <a:ext cx="675640" cy="0"/>
            </a:xfrm>
            <a:prstGeom prst="straightConnector1">
              <a:avLst/>
            </a:prstGeom>
            <a:noFill/>
            <a:ln w="6350" cap="flat" cmpd="sng" algn="ctr">
              <a:solidFill>
                <a:sysClr val="windowText" lastClr="000000"/>
              </a:solidFill>
              <a:prstDash val="solid"/>
              <a:miter lim="800000"/>
              <a:tailEnd type="triangle"/>
            </a:ln>
            <a:effectLst/>
          </p:spPr>
        </p:cxnSp>
        <p:cxnSp>
          <p:nvCxnSpPr>
            <p:cNvPr id="6" name="Conector recto de flecha 5">
              <a:extLst>
                <a:ext uri="{FF2B5EF4-FFF2-40B4-BE49-F238E27FC236}">
                  <a16:creationId xmlns:a16="http://schemas.microsoft.com/office/drawing/2014/main" id="{71865002-A9F6-435A-A444-944682CD5861}"/>
                </a:ext>
              </a:extLst>
            </p:cNvPr>
            <p:cNvCxnSpPr/>
            <p:nvPr/>
          </p:nvCxnSpPr>
          <p:spPr>
            <a:xfrm>
              <a:off x="1197500" y="2116537"/>
              <a:ext cx="675640" cy="0"/>
            </a:xfrm>
            <a:prstGeom prst="straightConnector1">
              <a:avLst/>
            </a:prstGeom>
            <a:noFill/>
            <a:ln w="6350" cap="flat" cmpd="sng" algn="ctr">
              <a:solidFill>
                <a:sysClr val="windowText" lastClr="000000"/>
              </a:solidFill>
              <a:prstDash val="solid"/>
              <a:miter lim="800000"/>
              <a:tailEnd type="triangle"/>
            </a:ln>
            <a:effectLst/>
          </p:spPr>
        </p:cxnSp>
        <p:sp>
          <p:nvSpPr>
            <p:cNvPr id="7" name="Cuadro de texto 284">
              <a:extLst>
                <a:ext uri="{FF2B5EF4-FFF2-40B4-BE49-F238E27FC236}">
                  <a16:creationId xmlns:a16="http://schemas.microsoft.com/office/drawing/2014/main" id="{8D16A48F-4C3F-4471-9B31-CBC43CD162D8}"/>
                </a:ext>
              </a:extLst>
            </p:cNvPr>
            <p:cNvSpPr txBox="1"/>
            <p:nvPr/>
          </p:nvSpPr>
          <p:spPr>
            <a:xfrm>
              <a:off x="1753071" y="531322"/>
              <a:ext cx="457889" cy="303301"/>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600" b="1" dirty="0">
                  <a:effectLst/>
                  <a:ea typeface="Calibri" panose="020F0502020204030204" pitchFamily="34" charset="0"/>
                  <a:cs typeface="Times New Roman" panose="02020603050405020304" pitchFamily="18" charset="0"/>
                </a:rPr>
                <a:t>TNT</a:t>
              </a:r>
              <a:endParaRPr lang="es-ES" sz="1600" b="1" dirty="0">
                <a:effectLst/>
                <a:ea typeface="Calibri" panose="020F0502020204030204" pitchFamily="34" charset="0"/>
                <a:cs typeface="Times New Roman" panose="02020603050405020304" pitchFamily="18" charset="0"/>
              </a:endParaRPr>
            </a:p>
          </p:txBody>
        </p:sp>
        <p:sp>
          <p:nvSpPr>
            <p:cNvPr id="8" name="Cuadro de texto 285">
              <a:extLst>
                <a:ext uri="{FF2B5EF4-FFF2-40B4-BE49-F238E27FC236}">
                  <a16:creationId xmlns:a16="http://schemas.microsoft.com/office/drawing/2014/main" id="{3BD0245A-D16B-478E-A2B1-2F9912727230}"/>
                </a:ext>
              </a:extLst>
            </p:cNvPr>
            <p:cNvSpPr txBox="1"/>
            <p:nvPr/>
          </p:nvSpPr>
          <p:spPr>
            <a:xfrm>
              <a:off x="1823944" y="2027029"/>
              <a:ext cx="537583" cy="297438"/>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600" b="1" dirty="0">
                  <a:effectLst/>
                  <a:ea typeface="Calibri" panose="020F0502020204030204" pitchFamily="34" charset="0"/>
                  <a:cs typeface="Times New Roman" panose="02020603050405020304" pitchFamily="18" charset="0"/>
                </a:rPr>
                <a:t>PETN</a:t>
              </a:r>
              <a:endParaRPr lang="es-ES" sz="1600" b="1" dirty="0">
                <a:effectLst/>
                <a:ea typeface="Calibri" panose="020F0502020204030204" pitchFamily="34" charset="0"/>
                <a:cs typeface="Times New Roman" panose="02020603050405020304" pitchFamily="18" charset="0"/>
              </a:endParaRPr>
            </a:p>
          </p:txBody>
        </p:sp>
      </p:grpSp>
      <p:grpSp>
        <p:nvGrpSpPr>
          <p:cNvPr id="9" name="Grupo 8">
            <a:extLst>
              <a:ext uri="{FF2B5EF4-FFF2-40B4-BE49-F238E27FC236}">
                <a16:creationId xmlns:a16="http://schemas.microsoft.com/office/drawing/2014/main" id="{2CF767D3-037C-4990-A89D-241F13FCF854}"/>
              </a:ext>
            </a:extLst>
          </p:cNvPr>
          <p:cNvGrpSpPr>
            <a:grpSpLocks/>
          </p:cNvGrpSpPr>
          <p:nvPr/>
        </p:nvGrpSpPr>
        <p:grpSpPr>
          <a:xfrm>
            <a:off x="4776466" y="333336"/>
            <a:ext cx="4343871" cy="5940000"/>
            <a:chOff x="0" y="0"/>
            <a:chExt cx="2389889" cy="3331845"/>
          </a:xfrm>
        </p:grpSpPr>
        <p:pic>
          <p:nvPicPr>
            <p:cNvPr id="10" name="Imagen 9">
              <a:extLst>
                <a:ext uri="{FF2B5EF4-FFF2-40B4-BE49-F238E27FC236}">
                  <a16:creationId xmlns:a16="http://schemas.microsoft.com/office/drawing/2014/main" id="{2EAD6D11-2C7B-40CE-AF68-C20A0B2F454D}"/>
                </a:ext>
              </a:extLst>
            </p:cNvPr>
            <p:cNvPicPr>
              <a:picLocks noChangeAspect="1"/>
            </p:cNvPicPr>
            <p:nvPr/>
          </p:nvPicPr>
          <p:blipFill rotWithShape="1">
            <a:blip r:embed="rId3"/>
            <a:srcRect r="62190"/>
            <a:stretch/>
          </p:blipFill>
          <p:spPr bwMode="auto">
            <a:xfrm>
              <a:off x="0" y="0"/>
              <a:ext cx="2247738" cy="3331845"/>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prstDash val="solid"/>
              <a:miter lim="800000"/>
              <a:headEnd/>
              <a:tailEnd/>
            </a:ln>
          </p:spPr>
        </p:pic>
        <p:cxnSp>
          <p:nvCxnSpPr>
            <p:cNvPr id="11" name="Conector recto de flecha 10">
              <a:extLst>
                <a:ext uri="{FF2B5EF4-FFF2-40B4-BE49-F238E27FC236}">
                  <a16:creationId xmlns:a16="http://schemas.microsoft.com/office/drawing/2014/main" id="{740C595A-1B13-4969-ABEF-47625AEB0001}"/>
                </a:ext>
              </a:extLst>
            </p:cNvPr>
            <p:cNvCxnSpPr/>
            <p:nvPr/>
          </p:nvCxnSpPr>
          <p:spPr>
            <a:xfrm>
              <a:off x="1123869" y="875712"/>
              <a:ext cx="675861" cy="0"/>
            </a:xfrm>
            <a:prstGeom prst="straightConnector1">
              <a:avLst/>
            </a:prstGeom>
            <a:noFill/>
            <a:ln w="6350" cap="flat" cmpd="sng" algn="ctr">
              <a:solidFill>
                <a:sysClr val="windowText" lastClr="000000"/>
              </a:solidFill>
              <a:prstDash val="solid"/>
              <a:miter lim="800000"/>
              <a:tailEnd type="triangle"/>
            </a:ln>
            <a:effectLst/>
          </p:spPr>
        </p:cxnSp>
        <p:cxnSp>
          <p:nvCxnSpPr>
            <p:cNvPr id="12" name="Conector recto de flecha 11">
              <a:extLst>
                <a:ext uri="{FF2B5EF4-FFF2-40B4-BE49-F238E27FC236}">
                  <a16:creationId xmlns:a16="http://schemas.microsoft.com/office/drawing/2014/main" id="{1641E026-4B40-4720-8336-EADA5DA773EF}"/>
                </a:ext>
              </a:extLst>
            </p:cNvPr>
            <p:cNvCxnSpPr>
              <a:cxnSpLocks/>
            </p:cNvCxnSpPr>
            <p:nvPr/>
          </p:nvCxnSpPr>
          <p:spPr>
            <a:xfrm>
              <a:off x="1320230" y="2249292"/>
              <a:ext cx="579683" cy="0"/>
            </a:xfrm>
            <a:prstGeom prst="straightConnector1">
              <a:avLst/>
            </a:prstGeom>
            <a:noFill/>
            <a:ln w="6350" cap="flat" cmpd="sng" algn="ctr">
              <a:solidFill>
                <a:sysClr val="windowText" lastClr="000000"/>
              </a:solidFill>
              <a:prstDash val="solid"/>
              <a:miter lim="800000"/>
              <a:tailEnd type="triangle"/>
            </a:ln>
            <a:effectLst/>
          </p:spPr>
        </p:cxnSp>
        <p:sp>
          <p:nvSpPr>
            <p:cNvPr id="13" name="Cuadro de texto 297">
              <a:extLst>
                <a:ext uri="{FF2B5EF4-FFF2-40B4-BE49-F238E27FC236}">
                  <a16:creationId xmlns:a16="http://schemas.microsoft.com/office/drawing/2014/main" id="{EC263D1C-7DAA-4040-8567-37D6B9469EF7}"/>
                </a:ext>
              </a:extLst>
            </p:cNvPr>
            <p:cNvSpPr txBox="1"/>
            <p:nvPr/>
          </p:nvSpPr>
          <p:spPr>
            <a:xfrm>
              <a:off x="1776572" y="787607"/>
              <a:ext cx="457889" cy="229993"/>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600" b="1" dirty="0">
                  <a:effectLst/>
                  <a:ea typeface="Calibri" panose="020F0502020204030204" pitchFamily="34" charset="0"/>
                  <a:cs typeface="Times New Roman" panose="02020603050405020304" pitchFamily="18" charset="0"/>
                </a:rPr>
                <a:t>TNT</a:t>
              </a:r>
              <a:endParaRPr lang="es-ES" sz="1600" b="1" dirty="0">
                <a:effectLst/>
                <a:ea typeface="Calibri" panose="020F0502020204030204" pitchFamily="34" charset="0"/>
                <a:cs typeface="Times New Roman" panose="02020603050405020304" pitchFamily="18" charset="0"/>
              </a:endParaRPr>
            </a:p>
          </p:txBody>
        </p:sp>
        <p:sp>
          <p:nvSpPr>
            <p:cNvPr id="14" name="Cuadro de texto 298">
              <a:extLst>
                <a:ext uri="{FF2B5EF4-FFF2-40B4-BE49-F238E27FC236}">
                  <a16:creationId xmlns:a16="http://schemas.microsoft.com/office/drawing/2014/main" id="{79D124EC-2595-4E38-ADA3-1B41E3015781}"/>
                </a:ext>
              </a:extLst>
            </p:cNvPr>
            <p:cNvSpPr txBox="1"/>
            <p:nvPr/>
          </p:nvSpPr>
          <p:spPr>
            <a:xfrm>
              <a:off x="1852306" y="2152664"/>
              <a:ext cx="537583" cy="229993"/>
            </a:xfrm>
            <a:prstGeom prst="rect">
              <a:avLst/>
            </a:prstGeom>
            <a:no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600" b="1" dirty="0">
                  <a:effectLst/>
                  <a:ea typeface="Calibri" panose="020F0502020204030204" pitchFamily="34" charset="0"/>
                  <a:cs typeface="Times New Roman" panose="02020603050405020304" pitchFamily="18" charset="0"/>
                </a:rPr>
                <a:t>PETN</a:t>
              </a:r>
              <a:endParaRPr lang="es-ES" sz="1600" b="1" dirty="0">
                <a:effectLst/>
                <a:ea typeface="Calibri" panose="020F0502020204030204" pitchFamily="34" charset="0"/>
                <a:cs typeface="Times New Roman" panose="02020603050405020304" pitchFamily="18" charset="0"/>
              </a:endParaRPr>
            </a:p>
          </p:txBody>
        </p:sp>
      </p:grpSp>
      <p:sp>
        <p:nvSpPr>
          <p:cNvPr id="15" name="CuadroTexto 14">
            <a:extLst>
              <a:ext uri="{FF2B5EF4-FFF2-40B4-BE49-F238E27FC236}">
                <a16:creationId xmlns:a16="http://schemas.microsoft.com/office/drawing/2014/main" id="{9CB85E38-6F2B-437B-A0F1-59CF2855426E}"/>
              </a:ext>
            </a:extLst>
          </p:cNvPr>
          <p:cNvSpPr txBox="1"/>
          <p:nvPr/>
        </p:nvSpPr>
        <p:spPr>
          <a:xfrm>
            <a:off x="47328" y="6093336"/>
            <a:ext cx="724639" cy="360000"/>
          </a:xfrm>
          <a:prstGeom prst="round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C" b="1" dirty="0"/>
              <a:t>t=0 h</a:t>
            </a:r>
            <a:endParaRPr lang="es-ES" b="1" dirty="0"/>
          </a:p>
        </p:txBody>
      </p:sp>
      <p:sp>
        <p:nvSpPr>
          <p:cNvPr id="16" name="CuadroTexto 15">
            <a:extLst>
              <a:ext uri="{FF2B5EF4-FFF2-40B4-BE49-F238E27FC236}">
                <a16:creationId xmlns:a16="http://schemas.microsoft.com/office/drawing/2014/main" id="{A891FD60-7D9C-4167-B2C9-AD983B4FE19E}"/>
              </a:ext>
            </a:extLst>
          </p:cNvPr>
          <p:cNvSpPr txBox="1"/>
          <p:nvPr/>
        </p:nvSpPr>
        <p:spPr>
          <a:xfrm>
            <a:off x="4602014" y="6051360"/>
            <a:ext cx="1010997" cy="360000"/>
          </a:xfrm>
          <a:prstGeom prst="round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EC" b="1" dirty="0"/>
              <a:t>t=8 días</a:t>
            </a:r>
            <a:endParaRPr lang="es-ES" b="1" dirty="0"/>
          </a:p>
        </p:txBody>
      </p:sp>
      <p:graphicFrame>
        <p:nvGraphicFramePr>
          <p:cNvPr id="17" name="Tabla 16">
            <a:extLst>
              <a:ext uri="{FF2B5EF4-FFF2-40B4-BE49-F238E27FC236}">
                <a16:creationId xmlns:a16="http://schemas.microsoft.com/office/drawing/2014/main" id="{62B214A8-F989-451E-BAEF-5D7C9747FBEB}"/>
              </a:ext>
            </a:extLst>
          </p:cNvPr>
          <p:cNvGraphicFramePr>
            <a:graphicFrameLocks noGrp="1"/>
          </p:cNvGraphicFramePr>
          <p:nvPr>
            <p:extLst>
              <p:ext uri="{D42A27DB-BD31-4B8C-83A1-F6EECF244321}">
                <p14:modId xmlns:p14="http://schemas.microsoft.com/office/powerpoint/2010/main" val="374358889"/>
              </p:ext>
            </p:extLst>
          </p:nvPr>
        </p:nvGraphicFramePr>
        <p:xfrm>
          <a:off x="9192344" y="3664625"/>
          <a:ext cx="2895261" cy="1507427"/>
        </p:xfrm>
        <a:graphic>
          <a:graphicData uri="http://schemas.openxmlformats.org/drawingml/2006/table">
            <a:tbl>
              <a:tblPr firstRow="1" firstCol="1" bandRow="1">
                <a:tableStyleId>{073A0DAA-6AF3-43AB-8588-CEC1D06C72B9}</a:tableStyleId>
              </a:tblPr>
              <a:tblGrid>
                <a:gridCol w="965087">
                  <a:extLst>
                    <a:ext uri="{9D8B030D-6E8A-4147-A177-3AD203B41FA5}">
                      <a16:colId xmlns:a16="http://schemas.microsoft.com/office/drawing/2014/main" val="733079944"/>
                    </a:ext>
                  </a:extLst>
                </a:gridCol>
                <a:gridCol w="965087">
                  <a:extLst>
                    <a:ext uri="{9D8B030D-6E8A-4147-A177-3AD203B41FA5}">
                      <a16:colId xmlns:a16="http://schemas.microsoft.com/office/drawing/2014/main" val="3379711364"/>
                    </a:ext>
                  </a:extLst>
                </a:gridCol>
                <a:gridCol w="965087">
                  <a:extLst>
                    <a:ext uri="{9D8B030D-6E8A-4147-A177-3AD203B41FA5}">
                      <a16:colId xmlns:a16="http://schemas.microsoft.com/office/drawing/2014/main" val="1045353148"/>
                    </a:ext>
                  </a:extLst>
                </a:gridCol>
              </a:tblGrid>
              <a:tr h="0">
                <a:tc>
                  <a:txBody>
                    <a:bodyPr/>
                    <a:lstStyle/>
                    <a:p>
                      <a:pPr algn="ctr">
                        <a:lnSpc>
                          <a:spcPct val="107000"/>
                        </a:lnSpc>
                        <a:spcAft>
                          <a:spcPts val="80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s-EC" sz="1600" b="1" kern="1200" dirty="0">
                          <a:solidFill>
                            <a:schemeClr val="lt1"/>
                          </a:solidFill>
                          <a:effectLst/>
                          <a:latin typeface="+mn-lt"/>
                          <a:ea typeface="Calibri" panose="020F0502020204030204" pitchFamily="34" charset="0"/>
                          <a:cs typeface="Times New Roman" panose="02020603050405020304" pitchFamily="18" charset="0"/>
                        </a:rPr>
                        <a:t>Concentración </a:t>
                      </a:r>
                      <a:r>
                        <a:rPr lang="es-EC" sz="1600" b="1" kern="1200" dirty="0">
                          <a:solidFill>
                            <a:schemeClr val="lt1"/>
                          </a:solidFill>
                          <a:effectLst/>
                          <a:latin typeface="+mn-lt"/>
                          <a:ea typeface="+mn-ea"/>
                          <a:cs typeface="+mn-cs"/>
                        </a:rPr>
                        <a:t>[mg/L]</a:t>
                      </a:r>
                      <a:endParaRPr lang="es-ES" sz="1600" b="1" kern="1200" dirty="0">
                        <a:solidFill>
                          <a:schemeClr val="lt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noFill/>
                    </a:lnL>
                  </a:tcPr>
                </a:tc>
                <a:tc hMerge="1">
                  <a:txBody>
                    <a:bodyPr/>
                    <a:lstStyle/>
                    <a:p>
                      <a:pPr algn="ctr">
                        <a:lnSpc>
                          <a:spcPct val="107000"/>
                        </a:lnSpc>
                        <a:spcAft>
                          <a:spcPts val="800"/>
                        </a:spcAft>
                      </a:pP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982330"/>
                  </a:ext>
                </a:extLst>
              </a:tr>
              <a:tr h="0">
                <a:tc>
                  <a:txBody>
                    <a:bodyPr/>
                    <a:lstStyle/>
                    <a:p>
                      <a:pPr algn="ctr">
                        <a:lnSpc>
                          <a:spcPct val="107000"/>
                        </a:lnSpc>
                        <a:spcAft>
                          <a:spcPts val="80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es-EC" sz="1600" b="1" dirty="0">
                          <a:effectLst/>
                        </a:rPr>
                        <a:t>TNT</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tcPr>
                </a:tc>
                <a:tc>
                  <a:txBody>
                    <a:bodyPr/>
                    <a:lstStyle/>
                    <a:p>
                      <a:pPr algn="ctr">
                        <a:lnSpc>
                          <a:spcPct val="107000"/>
                        </a:lnSpc>
                        <a:spcAft>
                          <a:spcPts val="800"/>
                        </a:spcAft>
                      </a:pPr>
                      <a:r>
                        <a:rPr lang="es-EC" sz="1600" b="1" dirty="0">
                          <a:effectLst/>
                        </a:rPr>
                        <a:t>PETN</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1061785"/>
                  </a:ext>
                </a:extLst>
              </a:tr>
              <a:tr h="0">
                <a:tc>
                  <a:txBody>
                    <a:bodyPr/>
                    <a:lstStyle/>
                    <a:p>
                      <a:pPr algn="ctr">
                        <a:lnSpc>
                          <a:spcPct val="107000"/>
                        </a:lnSpc>
                        <a:spcAft>
                          <a:spcPts val="800"/>
                        </a:spcAft>
                      </a:pPr>
                      <a:r>
                        <a:rPr lang="es-EC" sz="1600">
                          <a:effectLst/>
                        </a:rPr>
                        <a:t>0 h</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mpd="sng">
                      <a:noFill/>
                    </a:lnT>
                  </a:tcPr>
                </a:tc>
                <a:tc>
                  <a:txBody>
                    <a:bodyPr/>
                    <a:lstStyle/>
                    <a:p>
                      <a:pPr algn="ctr">
                        <a:lnSpc>
                          <a:spcPct val="107000"/>
                        </a:lnSpc>
                        <a:spcAft>
                          <a:spcPts val="800"/>
                        </a:spcAft>
                      </a:pPr>
                      <a:r>
                        <a:rPr lang="es-EC" sz="1600" dirty="0">
                          <a:effectLst/>
                        </a:rPr>
                        <a:t>570,845</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rgbClr val="000000"/>
                          </a:solidFill>
                          <a:effectLst/>
                        </a:rPr>
                        <a:t>181,580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7379092"/>
                  </a:ext>
                </a:extLst>
              </a:tr>
              <a:tr h="0">
                <a:tc>
                  <a:txBody>
                    <a:bodyPr/>
                    <a:lstStyle/>
                    <a:p>
                      <a:pPr algn="ctr">
                        <a:lnSpc>
                          <a:spcPct val="107000"/>
                        </a:lnSpc>
                        <a:spcAft>
                          <a:spcPts val="800"/>
                        </a:spcAft>
                      </a:pPr>
                      <a:r>
                        <a:rPr lang="es-EC" sz="1600">
                          <a:effectLst/>
                        </a:rPr>
                        <a:t>4 días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effectLst/>
                        </a:rPr>
                        <a:t>513,490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rgbClr val="000000"/>
                          </a:solidFill>
                          <a:effectLst/>
                        </a:rPr>
                        <a:t>149,534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138436"/>
                  </a:ext>
                </a:extLst>
              </a:tr>
              <a:tr h="0">
                <a:tc>
                  <a:txBody>
                    <a:bodyPr/>
                    <a:lstStyle/>
                    <a:p>
                      <a:pPr algn="ctr">
                        <a:lnSpc>
                          <a:spcPct val="107000"/>
                        </a:lnSpc>
                        <a:spcAft>
                          <a:spcPts val="800"/>
                        </a:spcAft>
                      </a:pPr>
                      <a:r>
                        <a:rPr lang="es-EC" sz="1600" dirty="0">
                          <a:effectLst/>
                        </a:rPr>
                        <a:t>8 días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effectLst/>
                        </a:rPr>
                        <a:t>490,538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rgbClr val="000000"/>
                          </a:solidFill>
                          <a:effectLst/>
                        </a:rPr>
                        <a:t>90,043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8142134"/>
                  </a:ext>
                </a:extLst>
              </a:tr>
            </a:tbl>
          </a:graphicData>
        </a:graphic>
      </p:graphicFrame>
      <p:grpSp>
        <p:nvGrpSpPr>
          <p:cNvPr id="18" name="Grupo 17">
            <a:extLst>
              <a:ext uri="{FF2B5EF4-FFF2-40B4-BE49-F238E27FC236}">
                <a16:creationId xmlns:a16="http://schemas.microsoft.com/office/drawing/2014/main" id="{76D83959-1E04-4C7B-A07B-9DAC6CB97D07}"/>
              </a:ext>
            </a:extLst>
          </p:cNvPr>
          <p:cNvGrpSpPr/>
          <p:nvPr/>
        </p:nvGrpSpPr>
        <p:grpSpPr>
          <a:xfrm>
            <a:off x="9029288" y="1137056"/>
            <a:ext cx="3115384" cy="2367914"/>
            <a:chOff x="9029288" y="1137056"/>
            <a:chExt cx="3115384" cy="2367914"/>
          </a:xfrm>
        </p:grpSpPr>
        <p:sp>
          <p:nvSpPr>
            <p:cNvPr id="19" name="Flecha: hacia abajo 18">
              <a:extLst>
                <a:ext uri="{FF2B5EF4-FFF2-40B4-BE49-F238E27FC236}">
                  <a16:creationId xmlns:a16="http://schemas.microsoft.com/office/drawing/2014/main" id="{DF4F15D5-C106-428F-A2FA-E8B05ABDE13F}"/>
                </a:ext>
              </a:extLst>
            </p:cNvPr>
            <p:cNvSpPr/>
            <p:nvPr/>
          </p:nvSpPr>
          <p:spPr>
            <a:xfrm>
              <a:off x="10362504" y="2784970"/>
              <a:ext cx="540000" cy="720000"/>
            </a:xfrm>
            <a:prstGeom prst="downArrow">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0" name="Grupo 19">
              <a:extLst>
                <a:ext uri="{FF2B5EF4-FFF2-40B4-BE49-F238E27FC236}">
                  <a16:creationId xmlns:a16="http://schemas.microsoft.com/office/drawing/2014/main" id="{DB6FC49D-D0A8-4FCF-9F7A-72E39C632840}"/>
                </a:ext>
              </a:extLst>
            </p:cNvPr>
            <p:cNvGrpSpPr/>
            <p:nvPr/>
          </p:nvGrpSpPr>
          <p:grpSpPr>
            <a:xfrm>
              <a:off x="9029288" y="1137056"/>
              <a:ext cx="3115384" cy="1365844"/>
              <a:chOff x="9029288" y="1137056"/>
              <a:chExt cx="3115384" cy="1365844"/>
            </a:xfrm>
          </p:grpSpPr>
          <p:sp>
            <p:nvSpPr>
              <p:cNvPr id="21" name="CuadroTexto 20">
                <a:extLst>
                  <a:ext uri="{FF2B5EF4-FFF2-40B4-BE49-F238E27FC236}">
                    <a16:creationId xmlns:a16="http://schemas.microsoft.com/office/drawing/2014/main" id="{BB5F81AA-B13C-42D0-BC03-33FF2566D9FA}"/>
                  </a:ext>
                </a:extLst>
              </p:cNvPr>
              <p:cNvSpPr txBox="1"/>
              <p:nvPr/>
            </p:nvSpPr>
            <p:spPr>
              <a:xfrm>
                <a:off x="10141549" y="1137056"/>
                <a:ext cx="2003123" cy="584775"/>
              </a:xfrm>
              <a:prstGeom prst="rect">
                <a:avLst/>
              </a:prstGeom>
              <a:noFill/>
            </p:spPr>
            <p:txBody>
              <a:bodyPr wrap="square">
                <a:spAutoFit/>
              </a:bodyPr>
              <a:lstStyle/>
              <a:p>
                <a:pPr algn="ctr" rtl="0">
                  <a:defRPr sz="900" b="0" i="0" u="none" strike="noStrike" kern="1200" baseline="0">
                    <a:solidFill>
                      <a:sysClr val="windowText" lastClr="000000">
                        <a:lumMod val="65000"/>
                        <a:lumOff val="35000"/>
                      </a:sysClr>
                    </a:solidFill>
                    <a:latin typeface="+mn-lt"/>
                    <a:ea typeface="+mn-ea"/>
                    <a:cs typeface="+mn-cs"/>
                  </a:defRPr>
                </a:pPr>
                <a:r>
                  <a:rPr lang="en-US" sz="1600" baseline="0" dirty="0"/>
                  <a:t>y = 1,6036x - 0,8616</a:t>
                </a:r>
                <a:br>
                  <a:rPr lang="en-US" sz="1600" baseline="0" dirty="0"/>
                </a:br>
                <a:r>
                  <a:rPr lang="en-US" sz="1600" baseline="0" dirty="0"/>
                  <a:t>R² = 0,9884</a:t>
                </a:r>
                <a:endParaRPr lang="en-US" sz="1600" dirty="0"/>
              </a:p>
            </p:txBody>
          </p:sp>
          <p:sp>
            <p:nvSpPr>
              <p:cNvPr id="22" name="Diagrama de flujo: pantalla 21">
                <a:extLst>
                  <a:ext uri="{FF2B5EF4-FFF2-40B4-BE49-F238E27FC236}">
                    <a16:creationId xmlns:a16="http://schemas.microsoft.com/office/drawing/2014/main" id="{F0DCC697-A46E-4836-83E5-134DA87C133F}"/>
                  </a:ext>
                </a:extLst>
              </p:cNvPr>
              <p:cNvSpPr/>
              <p:nvPr/>
            </p:nvSpPr>
            <p:spPr>
              <a:xfrm>
                <a:off x="9029288" y="1238730"/>
                <a:ext cx="1152000" cy="360000"/>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TNT</a:t>
                </a:r>
                <a:endParaRPr lang="es-ES" b="1" dirty="0"/>
              </a:p>
            </p:txBody>
          </p:sp>
          <p:sp>
            <p:nvSpPr>
              <p:cNvPr id="23" name="Diagrama de flujo: pantalla 22">
                <a:extLst>
                  <a:ext uri="{FF2B5EF4-FFF2-40B4-BE49-F238E27FC236}">
                    <a16:creationId xmlns:a16="http://schemas.microsoft.com/office/drawing/2014/main" id="{1279098C-F7F8-4E66-A0F8-F09F73A189F3}"/>
                  </a:ext>
                </a:extLst>
              </p:cNvPr>
              <p:cNvSpPr/>
              <p:nvPr/>
            </p:nvSpPr>
            <p:spPr>
              <a:xfrm>
                <a:off x="9061493" y="2053410"/>
                <a:ext cx="1152000" cy="360000"/>
              </a:xfrm>
              <a:prstGeom prst="flowChartDisplay">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b="1" dirty="0"/>
                  <a:t>PETN</a:t>
                </a:r>
                <a:endParaRPr lang="es-ES" b="1" dirty="0"/>
              </a:p>
            </p:txBody>
          </p:sp>
          <p:sp>
            <p:nvSpPr>
              <p:cNvPr id="24" name="CuadroTexto 23">
                <a:extLst>
                  <a:ext uri="{FF2B5EF4-FFF2-40B4-BE49-F238E27FC236}">
                    <a16:creationId xmlns:a16="http://schemas.microsoft.com/office/drawing/2014/main" id="{0D827D89-E3ED-4EF1-9C6E-BA94E034A2B2}"/>
                  </a:ext>
                </a:extLst>
              </p:cNvPr>
              <p:cNvSpPr txBox="1"/>
              <p:nvPr/>
            </p:nvSpPr>
            <p:spPr>
              <a:xfrm>
                <a:off x="10095801" y="1918125"/>
                <a:ext cx="1976863" cy="584775"/>
              </a:xfrm>
              <a:prstGeom prst="rect">
                <a:avLst/>
              </a:prstGeom>
              <a:noFill/>
            </p:spPr>
            <p:txBody>
              <a:bodyPr wrap="square">
                <a:spAutoFit/>
              </a:bodyPr>
              <a:lstStyle>
                <a:defPPr>
                  <a:defRPr lang="es-ES"/>
                </a:defPPr>
                <a:lvl1pPr algn="ctr">
                  <a:defRPr sz="1600" b="0" i="0" u="none" strike="noStrike" baseline="0">
                    <a:solidFill>
                      <a:sysClr val="windowText" lastClr="000000">
                        <a:lumMod val="65000"/>
                        <a:lumOff val="35000"/>
                      </a:sysClr>
                    </a:solidFill>
                  </a:defRPr>
                </a:lvl1pPr>
              </a:lstStyle>
              <a:p>
                <a:r>
                  <a:rPr lang="en-US" dirty="0">
                    <a:solidFill>
                      <a:schemeClr val="tx1"/>
                    </a:solidFill>
                  </a:rPr>
                  <a:t>y = 3,941x - 4,057</a:t>
                </a:r>
                <a:br>
                  <a:rPr lang="en-US" dirty="0">
                    <a:solidFill>
                      <a:schemeClr val="tx1"/>
                    </a:solidFill>
                  </a:rPr>
                </a:br>
                <a:r>
                  <a:rPr lang="en-US" dirty="0">
                    <a:solidFill>
                      <a:schemeClr val="tx1"/>
                    </a:solidFill>
                  </a:rPr>
                  <a:t>R² = 0,9716</a:t>
                </a:r>
              </a:p>
            </p:txBody>
          </p:sp>
        </p:grpSp>
      </p:grpSp>
    </p:spTree>
    <p:extLst>
      <p:ext uri="{BB962C8B-B14F-4D97-AF65-F5344CB8AC3E}">
        <p14:creationId xmlns:p14="http://schemas.microsoft.com/office/powerpoint/2010/main" val="1805298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29569D5-3C08-47DE-8553-FBF983E5108E}"/>
              </a:ext>
            </a:extLst>
          </p:cNvPr>
          <p:cNvSpPr>
            <a:spLocks noGrp="1"/>
          </p:cNvSpPr>
          <p:nvPr>
            <p:ph idx="1"/>
          </p:nvPr>
        </p:nvSpPr>
        <p:spPr>
          <a:xfrm>
            <a:off x="609600" y="1672209"/>
            <a:ext cx="10972800" cy="4525963"/>
          </a:xfrm>
        </p:spPr>
        <p:txBody>
          <a:bodyPr/>
          <a:lstStyle/>
          <a:p>
            <a:r>
              <a:rPr lang="es-EC" dirty="0"/>
              <a:t>c</a:t>
            </a:r>
            <a:endParaRPr lang="es-ES" dirty="0"/>
          </a:p>
        </p:txBody>
      </p:sp>
      <p:graphicFrame>
        <p:nvGraphicFramePr>
          <p:cNvPr id="11" name="Objeto 10">
            <a:extLst>
              <a:ext uri="{FF2B5EF4-FFF2-40B4-BE49-F238E27FC236}">
                <a16:creationId xmlns:a16="http://schemas.microsoft.com/office/drawing/2014/main" id="{C2CF238A-2C72-4EE7-8040-01C53AB1AB39}"/>
              </a:ext>
            </a:extLst>
          </p:cNvPr>
          <p:cNvGraphicFramePr>
            <a:graphicFrameLocks noChangeAspect="1"/>
          </p:cNvGraphicFramePr>
          <p:nvPr>
            <p:extLst>
              <p:ext uri="{D42A27DB-BD31-4B8C-83A1-F6EECF244321}">
                <p14:modId xmlns:p14="http://schemas.microsoft.com/office/powerpoint/2010/main" val="3857068013"/>
              </p:ext>
            </p:extLst>
          </p:nvPr>
        </p:nvGraphicFramePr>
        <p:xfrm>
          <a:off x="57306" y="729184"/>
          <a:ext cx="6182710" cy="4356000"/>
        </p:xfrm>
        <a:graphic>
          <a:graphicData uri="http://schemas.openxmlformats.org/presentationml/2006/ole">
            <mc:AlternateContent xmlns:mc="http://schemas.openxmlformats.org/markup-compatibility/2006">
              <mc:Choice xmlns:v="urn:schemas-microsoft-com:vml" Requires="v">
                <p:oleObj name="Graph" r:id="rId2" imgW="4191610" imgH="2938272" progId="Origin50.Graph">
                  <p:embed/>
                </p:oleObj>
              </mc:Choice>
              <mc:Fallback>
                <p:oleObj name="Graph" r:id="rId2" imgW="4191610" imgH="2938272" progId="Origin50.Graph">
                  <p:embed/>
                  <p:pic>
                    <p:nvPicPr>
                      <p:cNvPr id="11" name="Objeto 10">
                        <a:extLst>
                          <a:ext uri="{FF2B5EF4-FFF2-40B4-BE49-F238E27FC236}">
                            <a16:creationId xmlns:a16="http://schemas.microsoft.com/office/drawing/2014/main" id="{C2CF238A-2C72-4EE7-8040-01C53AB1A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6" y="729184"/>
                        <a:ext cx="6182710" cy="4356000"/>
                      </a:xfrm>
                      <a:prstGeom prst="rect">
                        <a:avLst/>
                      </a:prstGeom>
                      <a:noFill/>
                    </p:spPr>
                  </p:pic>
                </p:oleObj>
              </mc:Fallback>
            </mc:AlternateContent>
          </a:graphicData>
        </a:graphic>
      </p:graphicFrame>
      <p:graphicFrame>
        <p:nvGraphicFramePr>
          <p:cNvPr id="13" name="Objeto 12">
            <a:extLst>
              <a:ext uri="{FF2B5EF4-FFF2-40B4-BE49-F238E27FC236}">
                <a16:creationId xmlns:a16="http://schemas.microsoft.com/office/drawing/2014/main" id="{73FA5796-02E8-408B-8786-1F032469D5E0}"/>
              </a:ext>
            </a:extLst>
          </p:cNvPr>
          <p:cNvGraphicFramePr>
            <a:graphicFrameLocks noChangeAspect="1"/>
          </p:cNvGraphicFramePr>
          <p:nvPr>
            <p:extLst>
              <p:ext uri="{D42A27DB-BD31-4B8C-83A1-F6EECF244321}">
                <p14:modId xmlns:p14="http://schemas.microsoft.com/office/powerpoint/2010/main" val="3815305615"/>
              </p:ext>
            </p:extLst>
          </p:nvPr>
        </p:nvGraphicFramePr>
        <p:xfrm>
          <a:off x="6023992" y="729184"/>
          <a:ext cx="6182709" cy="4356000"/>
        </p:xfrm>
        <a:graphic>
          <a:graphicData uri="http://schemas.openxmlformats.org/presentationml/2006/ole">
            <mc:AlternateContent xmlns:mc="http://schemas.openxmlformats.org/markup-compatibility/2006">
              <mc:Choice xmlns:v="urn:schemas-microsoft-com:vml" Requires="v">
                <p:oleObj name="Graph" r:id="rId4" imgW="4191610" imgH="2938272" progId="Origin50.Graph">
                  <p:embed/>
                </p:oleObj>
              </mc:Choice>
              <mc:Fallback>
                <p:oleObj name="Graph" r:id="rId4" imgW="4191610" imgH="2938272" progId="Origin50.Graph">
                  <p:embed/>
                  <p:pic>
                    <p:nvPicPr>
                      <p:cNvPr id="13" name="Objeto 12">
                        <a:extLst>
                          <a:ext uri="{FF2B5EF4-FFF2-40B4-BE49-F238E27FC236}">
                            <a16:creationId xmlns:a16="http://schemas.microsoft.com/office/drawing/2014/main" id="{73FA5796-02E8-408B-8786-1F032469D5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3992" y="729184"/>
                        <a:ext cx="6182709" cy="4356000"/>
                      </a:xfrm>
                      <a:prstGeom prst="rect">
                        <a:avLst/>
                      </a:prstGeom>
                      <a:noFill/>
                    </p:spPr>
                  </p:pic>
                </p:oleObj>
              </mc:Fallback>
            </mc:AlternateContent>
          </a:graphicData>
        </a:graphic>
      </p:graphicFrame>
      <p:graphicFrame>
        <p:nvGraphicFramePr>
          <p:cNvPr id="21" name="Tabla 20">
            <a:extLst>
              <a:ext uri="{FF2B5EF4-FFF2-40B4-BE49-F238E27FC236}">
                <a16:creationId xmlns:a16="http://schemas.microsoft.com/office/drawing/2014/main" id="{5EEEDD1C-163F-4DAE-B6B3-E0F3B16F55B7}"/>
              </a:ext>
            </a:extLst>
          </p:cNvPr>
          <p:cNvGraphicFramePr>
            <a:graphicFrameLocks noGrp="1"/>
          </p:cNvGraphicFramePr>
          <p:nvPr>
            <p:extLst>
              <p:ext uri="{D42A27DB-BD31-4B8C-83A1-F6EECF244321}">
                <p14:modId xmlns:p14="http://schemas.microsoft.com/office/powerpoint/2010/main" val="616851657"/>
              </p:ext>
            </p:extLst>
          </p:nvPr>
        </p:nvGraphicFramePr>
        <p:xfrm>
          <a:off x="609600" y="5134823"/>
          <a:ext cx="5394000" cy="1246505"/>
        </p:xfrm>
        <a:graphic>
          <a:graphicData uri="http://schemas.openxmlformats.org/drawingml/2006/table">
            <a:tbl>
              <a:tblPr firstRow="1" firstCol="1" bandRow="1">
                <a:tableStyleId>{5C22544A-7EE6-4342-B048-85BDC9FD1C3A}</a:tableStyleId>
              </a:tblPr>
              <a:tblGrid>
                <a:gridCol w="1078800">
                  <a:extLst>
                    <a:ext uri="{9D8B030D-6E8A-4147-A177-3AD203B41FA5}">
                      <a16:colId xmlns:a16="http://schemas.microsoft.com/office/drawing/2014/main" val="733079944"/>
                    </a:ext>
                  </a:extLst>
                </a:gridCol>
                <a:gridCol w="1078800">
                  <a:extLst>
                    <a:ext uri="{9D8B030D-6E8A-4147-A177-3AD203B41FA5}">
                      <a16:colId xmlns:a16="http://schemas.microsoft.com/office/drawing/2014/main" val="3379711364"/>
                    </a:ext>
                  </a:extLst>
                </a:gridCol>
                <a:gridCol w="1078800">
                  <a:extLst>
                    <a:ext uri="{9D8B030D-6E8A-4147-A177-3AD203B41FA5}">
                      <a16:colId xmlns:a16="http://schemas.microsoft.com/office/drawing/2014/main" val="1045353148"/>
                    </a:ext>
                  </a:extLst>
                </a:gridCol>
                <a:gridCol w="1078800">
                  <a:extLst>
                    <a:ext uri="{9D8B030D-6E8A-4147-A177-3AD203B41FA5}">
                      <a16:colId xmlns:a16="http://schemas.microsoft.com/office/drawing/2014/main" val="2148346966"/>
                    </a:ext>
                  </a:extLst>
                </a:gridCol>
                <a:gridCol w="1078800">
                  <a:extLst>
                    <a:ext uri="{9D8B030D-6E8A-4147-A177-3AD203B41FA5}">
                      <a16:colId xmlns:a16="http://schemas.microsoft.com/office/drawing/2014/main" val="2776271842"/>
                    </a:ext>
                  </a:extLst>
                </a:gridCol>
              </a:tblGrid>
              <a:tr h="0">
                <a:tc>
                  <a:txBody>
                    <a:bodyPr/>
                    <a:lstStyle/>
                    <a:p>
                      <a:pPr algn="ctr">
                        <a:lnSpc>
                          <a:spcPct val="107000"/>
                        </a:lnSpc>
                        <a:spcAft>
                          <a:spcPts val="800"/>
                        </a:spcAft>
                      </a:pPr>
                      <a:r>
                        <a:rPr lang="es-EC"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4">
                  <a:txBody>
                    <a:bodyPr/>
                    <a:lstStyle/>
                    <a:p>
                      <a:pPr algn="ctr">
                        <a:lnSpc>
                          <a:spcPct val="107000"/>
                        </a:lnSpc>
                        <a:spcAft>
                          <a:spcPts val="800"/>
                        </a:spcAft>
                      </a:pPr>
                      <a:r>
                        <a:rPr lang="es-EC" sz="1600" dirty="0">
                          <a:effectLst/>
                        </a:rPr>
                        <a:t>TNT [mg/L]</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818783692"/>
                  </a:ext>
                </a:extLst>
              </a:tr>
              <a:tr h="0">
                <a:tc>
                  <a:txBody>
                    <a:bodyPr/>
                    <a:lstStyle/>
                    <a:p>
                      <a:pPr algn="ctr">
                        <a:lnSpc>
                          <a:spcPct val="107000"/>
                        </a:lnSpc>
                        <a:spcAft>
                          <a:spcPts val="80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es-EC" sz="1600" b="1">
                          <a:effectLst/>
                        </a:rPr>
                        <a:t>CEPA 1</a:t>
                      </a:r>
                      <a:endParaRPr lang="es-E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tcPr>
                </a:tc>
                <a:tc>
                  <a:txBody>
                    <a:bodyPr/>
                    <a:lstStyle/>
                    <a:p>
                      <a:pPr algn="ctr">
                        <a:lnSpc>
                          <a:spcPct val="107000"/>
                        </a:lnSpc>
                        <a:spcAft>
                          <a:spcPts val="800"/>
                        </a:spcAft>
                      </a:pPr>
                      <a:r>
                        <a:rPr lang="es-EC" sz="1600" b="1">
                          <a:effectLst/>
                        </a:rPr>
                        <a:t>CEPA 2</a:t>
                      </a:r>
                      <a:endParaRPr lang="es-E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b="1">
                          <a:effectLst/>
                        </a:rPr>
                        <a:t>CEPA 3</a:t>
                      </a:r>
                      <a:endParaRPr lang="es-E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b="1" dirty="0">
                          <a:effectLst/>
                        </a:rPr>
                        <a:t>CEPA 4</a:t>
                      </a:r>
                      <a:endParaRPr lang="es-E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1061785"/>
                  </a:ext>
                </a:extLst>
              </a:tr>
              <a:tr h="0">
                <a:tc>
                  <a:txBody>
                    <a:bodyPr/>
                    <a:lstStyle/>
                    <a:p>
                      <a:pPr algn="ctr">
                        <a:lnSpc>
                          <a:spcPct val="107000"/>
                        </a:lnSpc>
                        <a:spcAft>
                          <a:spcPts val="800"/>
                        </a:spcAft>
                      </a:pPr>
                      <a:r>
                        <a:rPr lang="es-EC" sz="1600">
                          <a:effectLst/>
                        </a:rPr>
                        <a:t>0 h</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mpd="sng">
                      <a:noFill/>
                    </a:lnT>
                  </a:tcPr>
                </a:tc>
                <a:tc>
                  <a:txBody>
                    <a:bodyPr/>
                    <a:lstStyle/>
                    <a:p>
                      <a:pPr algn="ctr">
                        <a:lnSpc>
                          <a:spcPct val="107000"/>
                        </a:lnSpc>
                        <a:spcAft>
                          <a:spcPts val="800"/>
                        </a:spcAft>
                      </a:pPr>
                      <a:r>
                        <a:rPr lang="es-EC" sz="1600" dirty="0">
                          <a:effectLst/>
                        </a:rPr>
                        <a:t>787,428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effectLst/>
                        </a:rPr>
                        <a:t>689,102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effectLst/>
                        </a:rPr>
                        <a:t>566,068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effectLst/>
                        </a:rPr>
                        <a:t>570,845</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7379092"/>
                  </a:ext>
                </a:extLst>
              </a:tr>
              <a:tr h="0">
                <a:tc>
                  <a:txBody>
                    <a:bodyPr/>
                    <a:lstStyle/>
                    <a:p>
                      <a:pPr algn="ctr">
                        <a:lnSpc>
                          <a:spcPct val="107000"/>
                        </a:lnSpc>
                        <a:spcAft>
                          <a:spcPts val="800"/>
                        </a:spcAft>
                      </a:pPr>
                      <a:r>
                        <a:rPr lang="es-EC" sz="1600">
                          <a:effectLst/>
                        </a:rPr>
                        <a:t>4 días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effectLst/>
                        </a:rPr>
                        <a:t>448,274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effectLst/>
                        </a:rPr>
                        <a:t>635,907</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effectLst/>
                        </a:rPr>
                        <a:t>209,111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effectLst/>
                        </a:rPr>
                        <a:t>513,490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138436"/>
                  </a:ext>
                </a:extLst>
              </a:tr>
              <a:tr h="0">
                <a:tc>
                  <a:txBody>
                    <a:bodyPr/>
                    <a:lstStyle/>
                    <a:p>
                      <a:pPr algn="ctr">
                        <a:lnSpc>
                          <a:spcPct val="107000"/>
                        </a:lnSpc>
                        <a:spcAft>
                          <a:spcPts val="800"/>
                        </a:spcAft>
                      </a:pPr>
                      <a:r>
                        <a:rPr lang="es-EC" sz="1600">
                          <a:effectLst/>
                        </a:rPr>
                        <a:t>8 días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effectLst/>
                        </a:rPr>
                        <a:t>124,648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effectLst/>
                        </a:rPr>
                        <a:t>620,376</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effectLst/>
                        </a:rPr>
                        <a:t>111,664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effectLst/>
                        </a:rPr>
                        <a:t>490,538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8142134"/>
                  </a:ext>
                </a:extLst>
              </a:tr>
            </a:tbl>
          </a:graphicData>
        </a:graphic>
      </p:graphicFrame>
      <p:graphicFrame>
        <p:nvGraphicFramePr>
          <p:cNvPr id="22" name="Tabla 21">
            <a:extLst>
              <a:ext uri="{FF2B5EF4-FFF2-40B4-BE49-F238E27FC236}">
                <a16:creationId xmlns:a16="http://schemas.microsoft.com/office/drawing/2014/main" id="{6A77E808-55BC-4577-BB5B-04F6B13C24C7}"/>
              </a:ext>
            </a:extLst>
          </p:cNvPr>
          <p:cNvGraphicFramePr>
            <a:graphicFrameLocks noGrp="1"/>
          </p:cNvGraphicFramePr>
          <p:nvPr>
            <p:extLst>
              <p:ext uri="{D42A27DB-BD31-4B8C-83A1-F6EECF244321}">
                <p14:modId xmlns:p14="http://schemas.microsoft.com/office/powerpoint/2010/main" val="4093376036"/>
              </p:ext>
            </p:extLst>
          </p:nvPr>
        </p:nvGraphicFramePr>
        <p:xfrm>
          <a:off x="6672064" y="5062815"/>
          <a:ext cx="5394000" cy="1246505"/>
        </p:xfrm>
        <a:graphic>
          <a:graphicData uri="http://schemas.openxmlformats.org/drawingml/2006/table">
            <a:tbl>
              <a:tblPr firstRow="1" firstCol="1" bandRow="1">
                <a:tableStyleId>{7DF18680-E054-41AD-8BC1-D1AEF772440D}</a:tableStyleId>
              </a:tblPr>
              <a:tblGrid>
                <a:gridCol w="1078800">
                  <a:extLst>
                    <a:ext uri="{9D8B030D-6E8A-4147-A177-3AD203B41FA5}">
                      <a16:colId xmlns:a16="http://schemas.microsoft.com/office/drawing/2014/main" val="733079944"/>
                    </a:ext>
                  </a:extLst>
                </a:gridCol>
                <a:gridCol w="1078800">
                  <a:extLst>
                    <a:ext uri="{9D8B030D-6E8A-4147-A177-3AD203B41FA5}">
                      <a16:colId xmlns:a16="http://schemas.microsoft.com/office/drawing/2014/main" val="3379711364"/>
                    </a:ext>
                  </a:extLst>
                </a:gridCol>
                <a:gridCol w="1078800">
                  <a:extLst>
                    <a:ext uri="{9D8B030D-6E8A-4147-A177-3AD203B41FA5}">
                      <a16:colId xmlns:a16="http://schemas.microsoft.com/office/drawing/2014/main" val="1045353148"/>
                    </a:ext>
                  </a:extLst>
                </a:gridCol>
                <a:gridCol w="1078800">
                  <a:extLst>
                    <a:ext uri="{9D8B030D-6E8A-4147-A177-3AD203B41FA5}">
                      <a16:colId xmlns:a16="http://schemas.microsoft.com/office/drawing/2014/main" val="2148346966"/>
                    </a:ext>
                  </a:extLst>
                </a:gridCol>
                <a:gridCol w="1078800">
                  <a:extLst>
                    <a:ext uri="{9D8B030D-6E8A-4147-A177-3AD203B41FA5}">
                      <a16:colId xmlns:a16="http://schemas.microsoft.com/office/drawing/2014/main" val="2776271842"/>
                    </a:ext>
                  </a:extLst>
                </a:gridCol>
              </a:tblGrid>
              <a:tr h="0">
                <a:tc>
                  <a:txBody>
                    <a:bodyPr/>
                    <a:lstStyle/>
                    <a:p>
                      <a:pPr algn="ctr">
                        <a:lnSpc>
                          <a:spcPct val="107000"/>
                        </a:lnSpc>
                        <a:spcAft>
                          <a:spcPts val="800"/>
                        </a:spcAft>
                      </a:pPr>
                      <a:r>
                        <a:rPr lang="es-EC"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4">
                  <a:txBody>
                    <a:bodyPr/>
                    <a:lstStyle/>
                    <a:p>
                      <a:pPr algn="ctr">
                        <a:lnSpc>
                          <a:spcPct val="107000"/>
                        </a:lnSpc>
                        <a:spcAft>
                          <a:spcPts val="800"/>
                        </a:spcAft>
                      </a:pPr>
                      <a:r>
                        <a:rPr lang="es-EC" sz="1600" b="1" dirty="0">
                          <a:effectLst/>
                        </a:rPr>
                        <a:t>PETN [mg/L]</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818783692"/>
                  </a:ext>
                </a:extLst>
              </a:tr>
              <a:tr h="0">
                <a:tc>
                  <a:txBody>
                    <a:bodyPr/>
                    <a:lstStyle/>
                    <a:p>
                      <a:pPr algn="ctr">
                        <a:lnSpc>
                          <a:spcPct val="107000"/>
                        </a:lnSpc>
                        <a:spcAft>
                          <a:spcPts val="800"/>
                        </a:spcAft>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es-EC" sz="1600" b="1">
                          <a:effectLst/>
                        </a:rPr>
                        <a:t>CEPA 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tcPr>
                </a:tc>
                <a:tc>
                  <a:txBody>
                    <a:bodyPr/>
                    <a:lstStyle/>
                    <a:p>
                      <a:pPr algn="ctr">
                        <a:lnSpc>
                          <a:spcPct val="107000"/>
                        </a:lnSpc>
                        <a:spcAft>
                          <a:spcPts val="800"/>
                        </a:spcAft>
                      </a:pPr>
                      <a:r>
                        <a:rPr lang="es-EC" sz="1600" b="1">
                          <a:effectLst/>
                        </a:rPr>
                        <a:t>CEPA 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b="1">
                          <a:effectLst/>
                        </a:rPr>
                        <a:t>CEPA 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b="1">
                          <a:effectLst/>
                        </a:rPr>
                        <a:t>CEPA 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1061785"/>
                  </a:ext>
                </a:extLst>
              </a:tr>
              <a:tr h="0">
                <a:tc>
                  <a:txBody>
                    <a:bodyPr/>
                    <a:lstStyle/>
                    <a:p>
                      <a:pPr algn="ctr">
                        <a:lnSpc>
                          <a:spcPct val="107000"/>
                        </a:lnSpc>
                        <a:spcAft>
                          <a:spcPts val="800"/>
                        </a:spcAft>
                      </a:pPr>
                      <a:r>
                        <a:rPr lang="es-EC" sz="1600">
                          <a:effectLst/>
                        </a:rPr>
                        <a:t>0 h</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mpd="sng">
                      <a:noFill/>
                    </a:lnT>
                  </a:tcPr>
                </a:tc>
                <a:tc>
                  <a:txBody>
                    <a:bodyPr/>
                    <a:lstStyle/>
                    <a:p>
                      <a:pPr algn="ctr">
                        <a:lnSpc>
                          <a:spcPct val="107000"/>
                        </a:lnSpc>
                        <a:spcAft>
                          <a:spcPts val="800"/>
                        </a:spcAft>
                      </a:pPr>
                      <a:r>
                        <a:rPr lang="es-EC" sz="1600" dirty="0">
                          <a:solidFill>
                            <a:srgbClr val="000000"/>
                          </a:solidFill>
                          <a:effectLst/>
                        </a:rPr>
                        <a:t>232,784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rgbClr val="000000"/>
                          </a:solidFill>
                          <a:effectLst/>
                        </a:rPr>
                        <a:t>257,090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rgbClr val="000000"/>
                          </a:solidFill>
                          <a:effectLst/>
                        </a:rPr>
                        <a:t>311,297</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rgbClr val="000000"/>
                          </a:solidFill>
                          <a:effectLst/>
                        </a:rPr>
                        <a:t>181,580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7379092"/>
                  </a:ext>
                </a:extLst>
              </a:tr>
              <a:tr h="0">
                <a:tc>
                  <a:txBody>
                    <a:bodyPr/>
                    <a:lstStyle/>
                    <a:p>
                      <a:pPr algn="ctr">
                        <a:lnSpc>
                          <a:spcPct val="107000"/>
                        </a:lnSpc>
                        <a:spcAft>
                          <a:spcPts val="800"/>
                        </a:spcAft>
                      </a:pPr>
                      <a:r>
                        <a:rPr lang="es-EC" sz="1600">
                          <a:effectLst/>
                        </a:rPr>
                        <a:t>4 días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rgbClr val="000000"/>
                          </a:solidFill>
                          <a:effectLst/>
                        </a:rPr>
                        <a:t>222,311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rgbClr val="000000"/>
                          </a:solidFill>
                          <a:effectLst/>
                        </a:rPr>
                        <a:t>141,778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rgbClr val="000000"/>
                          </a:solidFill>
                          <a:effectLst/>
                        </a:rPr>
                        <a:t>276,960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rgbClr val="000000"/>
                          </a:solidFill>
                          <a:effectLst/>
                        </a:rPr>
                        <a:t>149,534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138436"/>
                  </a:ext>
                </a:extLst>
              </a:tr>
              <a:tr h="0">
                <a:tc>
                  <a:txBody>
                    <a:bodyPr/>
                    <a:lstStyle/>
                    <a:p>
                      <a:pPr algn="ctr">
                        <a:lnSpc>
                          <a:spcPct val="107000"/>
                        </a:lnSpc>
                        <a:spcAft>
                          <a:spcPts val="800"/>
                        </a:spcAft>
                      </a:pPr>
                      <a:r>
                        <a:rPr lang="es-EC" sz="1600">
                          <a:effectLst/>
                        </a:rPr>
                        <a:t>8 días</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rgbClr val="000000"/>
                          </a:solidFill>
                          <a:effectLst/>
                        </a:rPr>
                        <a:t>210,722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rgbClr val="000000"/>
                          </a:solidFill>
                          <a:effectLst/>
                        </a:rPr>
                        <a:t>78,936</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rgbClr val="000000"/>
                          </a:solidFill>
                          <a:effectLst/>
                        </a:rPr>
                        <a:t>269,352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solidFill>
                            <a:srgbClr val="000000"/>
                          </a:solidFill>
                          <a:effectLst/>
                        </a:rPr>
                        <a:t>90,043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8142134"/>
                  </a:ext>
                </a:extLst>
              </a:tr>
            </a:tbl>
          </a:graphicData>
        </a:graphic>
      </p:graphicFrame>
      <p:grpSp>
        <p:nvGrpSpPr>
          <p:cNvPr id="26" name="Grupo 25">
            <a:extLst>
              <a:ext uri="{FF2B5EF4-FFF2-40B4-BE49-F238E27FC236}">
                <a16:creationId xmlns:a16="http://schemas.microsoft.com/office/drawing/2014/main" id="{FD75CA17-F42D-43AF-BECD-C4F979AC6DC2}"/>
              </a:ext>
            </a:extLst>
          </p:cNvPr>
          <p:cNvGrpSpPr/>
          <p:nvPr/>
        </p:nvGrpSpPr>
        <p:grpSpPr>
          <a:xfrm>
            <a:off x="261772" y="127998"/>
            <a:ext cx="5978244" cy="564698"/>
            <a:chOff x="1127448" y="160873"/>
            <a:chExt cx="5978244" cy="564698"/>
          </a:xfrm>
        </p:grpSpPr>
        <p:sp>
          <p:nvSpPr>
            <p:cNvPr id="25" name="Elipse 24">
              <a:extLst>
                <a:ext uri="{FF2B5EF4-FFF2-40B4-BE49-F238E27FC236}">
                  <a16:creationId xmlns:a16="http://schemas.microsoft.com/office/drawing/2014/main" id="{83199573-5976-47DD-AA74-76F438C04D1B}"/>
                </a:ext>
              </a:extLst>
            </p:cNvPr>
            <p:cNvSpPr/>
            <p:nvPr/>
          </p:nvSpPr>
          <p:spPr>
            <a:xfrm>
              <a:off x="1127448" y="170575"/>
              <a:ext cx="554996" cy="554996"/>
            </a:xfrm>
            <a:prstGeom prst="ellipse">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23" name="Cuerda 22">
              <a:extLst>
                <a:ext uri="{FF2B5EF4-FFF2-40B4-BE49-F238E27FC236}">
                  <a16:creationId xmlns:a16="http://schemas.microsoft.com/office/drawing/2014/main" id="{79E4C167-5AE4-419B-925E-416A12BF3347}"/>
                </a:ext>
              </a:extLst>
            </p:cNvPr>
            <p:cNvSpPr/>
            <p:nvPr/>
          </p:nvSpPr>
          <p:spPr>
            <a:xfrm>
              <a:off x="1182948" y="216372"/>
              <a:ext cx="443996" cy="443996"/>
            </a:xfrm>
            <a:prstGeom prst="chord">
              <a:avLst>
                <a:gd name="adj1" fmla="val 20907780"/>
                <a:gd name="adj2" fmla="val 11492220"/>
              </a:avLst>
            </a:prstGeom>
          </p:spPr>
          <p:style>
            <a:lnRef idx="2">
              <a:schemeClr val="accent5">
                <a:hueOff val="2656527"/>
                <a:satOff val="-1142"/>
                <a:lumOff val="-5294"/>
                <a:alphaOff val="0"/>
              </a:schemeClr>
            </a:lnRef>
            <a:fillRef idx="1">
              <a:schemeClr val="accent5">
                <a:hueOff val="2656527"/>
                <a:satOff val="-1142"/>
                <a:lumOff val="-5294"/>
                <a:alphaOff val="0"/>
              </a:schemeClr>
            </a:fillRef>
            <a:effectRef idx="0">
              <a:schemeClr val="accent5">
                <a:hueOff val="2656527"/>
                <a:satOff val="-1142"/>
                <a:lumOff val="-5294"/>
                <a:alphaOff val="0"/>
              </a:schemeClr>
            </a:effectRef>
            <a:fontRef idx="minor">
              <a:schemeClr val="lt1"/>
            </a:fontRef>
          </p:style>
        </p:sp>
        <p:sp>
          <p:nvSpPr>
            <p:cNvPr id="24" name="Forma libre: forma 23">
              <a:extLst>
                <a:ext uri="{FF2B5EF4-FFF2-40B4-BE49-F238E27FC236}">
                  <a16:creationId xmlns:a16="http://schemas.microsoft.com/office/drawing/2014/main" id="{844142A0-D961-473B-AA1B-CABC508BBEF2}"/>
                </a:ext>
              </a:extLst>
            </p:cNvPr>
            <p:cNvSpPr/>
            <p:nvPr/>
          </p:nvSpPr>
          <p:spPr>
            <a:xfrm>
              <a:off x="1703511" y="160873"/>
              <a:ext cx="5402181" cy="434928"/>
            </a:xfrm>
            <a:custGeom>
              <a:avLst/>
              <a:gdLst>
                <a:gd name="connsiteX0" fmla="*/ 0 w 1641863"/>
                <a:gd name="connsiteY0" fmla="*/ 0 h 554996"/>
                <a:gd name="connsiteX1" fmla="*/ 1641863 w 1641863"/>
                <a:gd name="connsiteY1" fmla="*/ 0 h 554996"/>
                <a:gd name="connsiteX2" fmla="*/ 1641863 w 1641863"/>
                <a:gd name="connsiteY2" fmla="*/ 554996 h 554996"/>
                <a:gd name="connsiteX3" fmla="*/ 0 w 1641863"/>
                <a:gd name="connsiteY3" fmla="*/ 554996 h 554996"/>
                <a:gd name="connsiteX4" fmla="*/ 0 w 1641863"/>
                <a:gd name="connsiteY4" fmla="*/ 0 h 554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3" h="554996">
                  <a:moveTo>
                    <a:pt x="0" y="0"/>
                  </a:moveTo>
                  <a:lnTo>
                    <a:pt x="1641863" y="0"/>
                  </a:lnTo>
                  <a:lnTo>
                    <a:pt x="1641863" y="554996"/>
                  </a:lnTo>
                  <a:lnTo>
                    <a:pt x="0" y="5549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s-EC" sz="18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EVALUACIÓN DE LA DEGRADACIÓN DE PENTOLITA</a:t>
              </a:r>
              <a:endParaRPr lang="es-ES" sz="1600" b="1" kern="1200" dirty="0">
                <a:effectLst>
                  <a:outerShdw blurRad="38100" dist="38100" dir="2700000" algn="tl">
                    <a:srgbClr val="000000">
                      <a:alpha val="43137"/>
                    </a:srgbClr>
                  </a:outerShdw>
                </a:effectLst>
                <a:latin typeface="+mj-lt"/>
              </a:endParaRPr>
            </a:p>
          </p:txBody>
        </p:sp>
      </p:grpSp>
      <p:grpSp>
        <p:nvGrpSpPr>
          <p:cNvPr id="31" name="Grupo 30">
            <a:extLst>
              <a:ext uri="{FF2B5EF4-FFF2-40B4-BE49-F238E27FC236}">
                <a16:creationId xmlns:a16="http://schemas.microsoft.com/office/drawing/2014/main" id="{49337FD4-28D2-46D6-9D53-00698F317234}"/>
              </a:ext>
            </a:extLst>
          </p:cNvPr>
          <p:cNvGrpSpPr/>
          <p:nvPr/>
        </p:nvGrpSpPr>
        <p:grpSpPr>
          <a:xfrm>
            <a:off x="1991544" y="6309320"/>
            <a:ext cx="9721080" cy="432008"/>
            <a:chOff x="1991544" y="6309320"/>
            <a:chExt cx="9721080" cy="432008"/>
          </a:xfrm>
        </p:grpSpPr>
        <p:sp>
          <p:nvSpPr>
            <p:cNvPr id="27" name="Flecha: hacia arriba 26">
              <a:extLst>
                <a:ext uri="{FF2B5EF4-FFF2-40B4-BE49-F238E27FC236}">
                  <a16:creationId xmlns:a16="http://schemas.microsoft.com/office/drawing/2014/main" id="{A723F835-45DD-4B34-B0EF-5D66C684657A}"/>
                </a:ext>
              </a:extLst>
            </p:cNvPr>
            <p:cNvSpPr/>
            <p:nvPr/>
          </p:nvSpPr>
          <p:spPr>
            <a:xfrm>
              <a:off x="1991544" y="6381328"/>
              <a:ext cx="360040" cy="360000"/>
            </a:xfrm>
            <a:prstGeom prst="upArrow">
              <a:avLst/>
            </a:prstGeom>
            <a:solidFill>
              <a:srgbClr val="990000"/>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Flecha: hacia arriba 27">
              <a:extLst>
                <a:ext uri="{FF2B5EF4-FFF2-40B4-BE49-F238E27FC236}">
                  <a16:creationId xmlns:a16="http://schemas.microsoft.com/office/drawing/2014/main" id="{2747AD91-440B-4146-89DC-B35CA31B53C7}"/>
                </a:ext>
              </a:extLst>
            </p:cNvPr>
            <p:cNvSpPr/>
            <p:nvPr/>
          </p:nvSpPr>
          <p:spPr>
            <a:xfrm>
              <a:off x="4151784" y="6381328"/>
              <a:ext cx="360040" cy="360000"/>
            </a:xfrm>
            <a:prstGeom prst="upArrow">
              <a:avLst/>
            </a:prstGeom>
            <a:solidFill>
              <a:srgbClr val="990000"/>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Flecha: hacia arriba 28">
              <a:extLst>
                <a:ext uri="{FF2B5EF4-FFF2-40B4-BE49-F238E27FC236}">
                  <a16:creationId xmlns:a16="http://schemas.microsoft.com/office/drawing/2014/main" id="{CA4F5CE0-7076-4A2D-8A9E-6E2E1484E48C}"/>
                </a:ext>
              </a:extLst>
            </p:cNvPr>
            <p:cNvSpPr/>
            <p:nvPr/>
          </p:nvSpPr>
          <p:spPr>
            <a:xfrm>
              <a:off x="9192344" y="6309320"/>
              <a:ext cx="360040" cy="360000"/>
            </a:xfrm>
            <a:prstGeom prst="upArrow">
              <a:avLst/>
            </a:prstGeom>
            <a:solidFill>
              <a:srgbClr val="990000"/>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Flecha: hacia arriba 29">
              <a:extLst>
                <a:ext uri="{FF2B5EF4-FFF2-40B4-BE49-F238E27FC236}">
                  <a16:creationId xmlns:a16="http://schemas.microsoft.com/office/drawing/2014/main" id="{B38E9A4F-47BE-4DD4-834A-FC87AB2A720C}"/>
                </a:ext>
              </a:extLst>
            </p:cNvPr>
            <p:cNvSpPr/>
            <p:nvPr/>
          </p:nvSpPr>
          <p:spPr>
            <a:xfrm>
              <a:off x="11352584" y="6309320"/>
              <a:ext cx="360040" cy="360000"/>
            </a:xfrm>
            <a:prstGeom prst="upArrow">
              <a:avLst/>
            </a:prstGeom>
            <a:solidFill>
              <a:srgbClr val="990000"/>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extLst>
      <p:ext uri="{BB962C8B-B14F-4D97-AF65-F5344CB8AC3E}">
        <p14:creationId xmlns:p14="http://schemas.microsoft.com/office/powerpoint/2010/main" val="2578671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C77FBE-5A57-4BEE-9CA6-AC1797CB995B}"/>
              </a:ext>
            </a:extLst>
          </p:cNvPr>
          <p:cNvSpPr>
            <a:spLocks noGrp="1"/>
          </p:cNvSpPr>
          <p:nvPr>
            <p:ph type="title"/>
          </p:nvPr>
        </p:nvSpPr>
        <p:spPr>
          <a:xfrm>
            <a:off x="216024" y="-13394"/>
            <a:ext cx="11928648" cy="562074"/>
          </a:xfrm>
        </p:spPr>
        <p:txBody>
          <a:bodyPr/>
          <a:lstStyle/>
          <a:p>
            <a:r>
              <a:rPr lang="es-EC" sz="4000" i="0" dirty="0">
                <a:solidFill>
                  <a:srgbClr val="A50021"/>
                </a:solidFill>
              </a:rPr>
              <a:t>INTRODUCCIÓN</a:t>
            </a:r>
            <a:endParaRPr lang="es-ES" sz="4000" i="0" dirty="0">
              <a:solidFill>
                <a:srgbClr val="A50021"/>
              </a:solidFill>
            </a:endParaRPr>
          </a:p>
        </p:txBody>
      </p:sp>
      <p:grpSp>
        <p:nvGrpSpPr>
          <p:cNvPr id="10" name="Grupo 9">
            <a:extLst>
              <a:ext uri="{FF2B5EF4-FFF2-40B4-BE49-F238E27FC236}">
                <a16:creationId xmlns:a16="http://schemas.microsoft.com/office/drawing/2014/main" id="{58349F7D-2081-4A25-8376-5D8F589FA407}"/>
              </a:ext>
            </a:extLst>
          </p:cNvPr>
          <p:cNvGrpSpPr/>
          <p:nvPr/>
        </p:nvGrpSpPr>
        <p:grpSpPr>
          <a:xfrm>
            <a:off x="314996" y="262819"/>
            <a:ext cx="2344983" cy="2831840"/>
            <a:chOff x="91657" y="175798"/>
            <a:chExt cx="2344983" cy="2831840"/>
          </a:xfrm>
        </p:grpSpPr>
        <p:pic>
          <p:nvPicPr>
            <p:cNvPr id="1028" name="Picture 4" descr="concepto de contaminación ambiental 1483819 - Descargar Vectores Gratis,  Illustrator Graficos, Plantillas Diseño">
              <a:extLst>
                <a:ext uri="{FF2B5EF4-FFF2-40B4-BE49-F238E27FC236}">
                  <a16:creationId xmlns:a16="http://schemas.microsoft.com/office/drawing/2014/main" id="{22DC7429-531D-4D56-B609-6DAE6177B3A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888"/>
            <a:stretch/>
          </p:blipFill>
          <p:spPr bwMode="auto">
            <a:xfrm>
              <a:off x="91657" y="175798"/>
              <a:ext cx="2344983" cy="2160000"/>
            </a:xfrm>
            <a:prstGeom prst="ellipse">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2389800B-43D5-4EEF-A494-8C8F9E481389}"/>
                </a:ext>
              </a:extLst>
            </p:cNvPr>
            <p:cNvSpPr txBox="1"/>
            <p:nvPr/>
          </p:nvSpPr>
          <p:spPr>
            <a:xfrm>
              <a:off x="421609" y="2361307"/>
              <a:ext cx="1747594" cy="646331"/>
            </a:xfrm>
            <a:prstGeom prst="rect">
              <a:avLst/>
            </a:prstGeom>
            <a:noFill/>
          </p:spPr>
          <p:txBody>
            <a:bodyPr wrap="none" rtlCol="0">
              <a:spAutoFit/>
            </a:bodyPr>
            <a:lstStyle/>
            <a:p>
              <a:r>
                <a:rPr lang="es-EC" b="1" dirty="0"/>
                <a:t>Contaminación </a:t>
              </a:r>
            </a:p>
            <a:p>
              <a:pPr algn="ctr"/>
              <a:r>
                <a:rPr lang="es-EC" b="1" dirty="0"/>
                <a:t>ambiental</a:t>
              </a:r>
              <a:endParaRPr lang="es-ES" b="1" dirty="0"/>
            </a:p>
          </p:txBody>
        </p:sp>
      </p:grpSp>
      <p:grpSp>
        <p:nvGrpSpPr>
          <p:cNvPr id="7" name="Grupo 6">
            <a:extLst>
              <a:ext uri="{FF2B5EF4-FFF2-40B4-BE49-F238E27FC236}">
                <a16:creationId xmlns:a16="http://schemas.microsoft.com/office/drawing/2014/main" id="{F0E2AE99-EC91-4AF5-AF72-D74238704651}"/>
              </a:ext>
            </a:extLst>
          </p:cNvPr>
          <p:cNvGrpSpPr/>
          <p:nvPr/>
        </p:nvGrpSpPr>
        <p:grpSpPr>
          <a:xfrm>
            <a:off x="3647728" y="37512"/>
            <a:ext cx="5361859" cy="3450475"/>
            <a:chOff x="2837584" y="180144"/>
            <a:chExt cx="5130624" cy="3400375"/>
          </a:xfrm>
        </p:grpSpPr>
        <p:pic>
          <p:nvPicPr>
            <p:cNvPr id="1036" name="Picture 12" descr="La nueva tendencia del sector construcción: la gestión colaborativa |  Inmobiliario | Actualidad | ESAN">
              <a:extLst>
                <a:ext uri="{FF2B5EF4-FFF2-40B4-BE49-F238E27FC236}">
                  <a16:creationId xmlns:a16="http://schemas.microsoft.com/office/drawing/2014/main" id="{BBC9D527-540E-43A3-8ECE-82B689CB0B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7584" y="1981337"/>
              <a:ext cx="2842249" cy="1599182"/>
            </a:xfrm>
            <a:prstGeom prst="roundRect">
              <a:avLst/>
            </a:prstGeom>
            <a:noFill/>
            <a:extLst>
              <a:ext uri="{909E8E84-426E-40DD-AFC4-6F175D3DCCD1}">
                <a14:hiddenFill xmlns:a14="http://schemas.microsoft.com/office/drawing/2010/main">
                  <a:solidFill>
                    <a:srgbClr val="FFFFFF"/>
                  </a:solidFill>
                </a14:hiddenFill>
              </a:ext>
            </a:extLst>
          </p:spPr>
        </p:pic>
        <p:grpSp>
          <p:nvGrpSpPr>
            <p:cNvPr id="4" name="Grupo 3">
              <a:extLst>
                <a:ext uri="{FF2B5EF4-FFF2-40B4-BE49-F238E27FC236}">
                  <a16:creationId xmlns:a16="http://schemas.microsoft.com/office/drawing/2014/main" id="{253D7872-8708-45CC-8454-9DA708D05981}"/>
                </a:ext>
              </a:extLst>
            </p:cNvPr>
            <p:cNvGrpSpPr/>
            <p:nvPr/>
          </p:nvGrpSpPr>
          <p:grpSpPr>
            <a:xfrm>
              <a:off x="2999656" y="180144"/>
              <a:ext cx="4968552" cy="2600783"/>
              <a:chOff x="3935760" y="1103249"/>
              <a:chExt cx="5345036" cy="2661756"/>
            </a:xfrm>
          </p:grpSpPr>
          <p:pic>
            <p:nvPicPr>
              <p:cNvPr id="1032" name="Picture 8" descr="Tiro y combate: actividades militares en un campamento español para menores  - 20.08.2020, Sputnik Mundo">
                <a:extLst>
                  <a:ext uri="{FF2B5EF4-FFF2-40B4-BE49-F238E27FC236}">
                    <a16:creationId xmlns:a16="http://schemas.microsoft.com/office/drawing/2014/main" id="{8EFE44A1-C668-4057-8062-450AC25914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031" y="2128333"/>
                <a:ext cx="2896765" cy="1636672"/>
              </a:xfrm>
              <a:prstGeom prst="roundRect">
                <a:avLst/>
              </a:prstGeom>
              <a:noFill/>
              <a:extLst>
                <a:ext uri="{909E8E84-426E-40DD-AFC4-6F175D3DCCD1}">
                  <a14:hiddenFill xmlns:a14="http://schemas.microsoft.com/office/drawing/2010/main">
                    <a:solidFill>
                      <a:srgbClr val="FFFFFF"/>
                    </a:solidFill>
                  </a14:hiddenFill>
                </a:ext>
              </a:extLst>
            </p:spPr>
          </p:pic>
          <p:pic>
            <p:nvPicPr>
              <p:cNvPr id="9" name="Picture 6" descr="4 ejemplos en que la minería demuestra ser enemigo de la biodiversidad en  México">
                <a:extLst>
                  <a:ext uri="{FF2B5EF4-FFF2-40B4-BE49-F238E27FC236}">
                    <a16:creationId xmlns:a16="http://schemas.microsoft.com/office/drawing/2014/main" id="{35F98333-6EE6-4DAD-BEC4-5195AF250F3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637" t="14509" r="2316" b="9315"/>
              <a:stretch/>
            </p:blipFill>
            <p:spPr bwMode="auto">
              <a:xfrm>
                <a:off x="3935760" y="1103249"/>
                <a:ext cx="2880000" cy="2050170"/>
              </a:xfrm>
              <a:prstGeom prst="roundRect">
                <a:avLst/>
              </a:prstGeom>
              <a:noFill/>
              <a:extLst>
                <a:ext uri="{909E8E84-426E-40DD-AFC4-6F175D3DCCD1}">
                  <a14:hiddenFill xmlns:a14="http://schemas.microsoft.com/office/drawing/2010/main">
                    <a:solidFill>
                      <a:srgbClr val="FFFFFF"/>
                    </a:solidFill>
                  </a14:hiddenFill>
                </a:ext>
              </a:extLst>
            </p:spPr>
          </p:pic>
        </p:grpSp>
      </p:grpSp>
      <p:sp>
        <p:nvSpPr>
          <p:cNvPr id="13" name="Flecha: a la derecha 12">
            <a:extLst>
              <a:ext uri="{FF2B5EF4-FFF2-40B4-BE49-F238E27FC236}">
                <a16:creationId xmlns:a16="http://schemas.microsoft.com/office/drawing/2014/main" id="{9CDCB63C-33CB-40CD-A217-72890C08B995}"/>
              </a:ext>
            </a:extLst>
          </p:cNvPr>
          <p:cNvSpPr/>
          <p:nvPr/>
        </p:nvSpPr>
        <p:spPr>
          <a:xfrm>
            <a:off x="2855443" y="1200676"/>
            <a:ext cx="864096" cy="562074"/>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a:p>
        </p:txBody>
      </p:sp>
      <p:grpSp>
        <p:nvGrpSpPr>
          <p:cNvPr id="20" name="Grupo 19">
            <a:extLst>
              <a:ext uri="{FF2B5EF4-FFF2-40B4-BE49-F238E27FC236}">
                <a16:creationId xmlns:a16="http://schemas.microsoft.com/office/drawing/2014/main" id="{26091978-7AAD-4814-9825-6BC706E9CF29}"/>
              </a:ext>
            </a:extLst>
          </p:cNvPr>
          <p:cNvGrpSpPr/>
          <p:nvPr/>
        </p:nvGrpSpPr>
        <p:grpSpPr>
          <a:xfrm>
            <a:off x="6847374" y="3666501"/>
            <a:ext cx="4752044" cy="1428556"/>
            <a:chOff x="7259789" y="4330396"/>
            <a:chExt cx="4809316" cy="1428556"/>
          </a:xfrm>
        </p:grpSpPr>
        <p:sp>
          <p:nvSpPr>
            <p:cNvPr id="16" name="Rectángulo: esquinas redondeadas 15">
              <a:extLst>
                <a:ext uri="{FF2B5EF4-FFF2-40B4-BE49-F238E27FC236}">
                  <a16:creationId xmlns:a16="http://schemas.microsoft.com/office/drawing/2014/main" id="{653BFB92-F4A1-4EB1-BF88-C95DD1FEA4EE}"/>
                </a:ext>
              </a:extLst>
            </p:cNvPr>
            <p:cNvSpPr/>
            <p:nvPr/>
          </p:nvSpPr>
          <p:spPr>
            <a:xfrm>
              <a:off x="7259789" y="4920671"/>
              <a:ext cx="2160240" cy="8382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t>FUENTE DE CONTAMINACIÓN</a:t>
              </a:r>
              <a:endParaRPr lang="es-ES" b="1" dirty="0"/>
            </a:p>
          </p:txBody>
        </p:sp>
        <p:sp>
          <p:nvSpPr>
            <p:cNvPr id="18" name="Flecha: doblada 17">
              <a:extLst>
                <a:ext uri="{FF2B5EF4-FFF2-40B4-BE49-F238E27FC236}">
                  <a16:creationId xmlns:a16="http://schemas.microsoft.com/office/drawing/2014/main" id="{4310A1E5-5EE9-426B-B25D-15D67E8D9232}"/>
                </a:ext>
              </a:extLst>
            </p:cNvPr>
            <p:cNvSpPr/>
            <p:nvPr/>
          </p:nvSpPr>
          <p:spPr>
            <a:xfrm rot="10800000">
              <a:off x="9420029" y="4920671"/>
              <a:ext cx="1147067" cy="666447"/>
            </a:xfrm>
            <a:prstGeom prst="bentArrow">
              <a:avLst>
                <a:gd name="adj1" fmla="val 39335"/>
                <a:gd name="adj2" fmla="val 36263"/>
                <a:gd name="adj3" fmla="val 50000"/>
                <a:gd name="adj4" fmla="val 21224"/>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s-ES">
                <a:solidFill>
                  <a:schemeClr val="tx1"/>
                </a:solidFill>
              </a:endParaRPr>
            </a:p>
          </p:txBody>
        </p:sp>
        <p:grpSp>
          <p:nvGrpSpPr>
            <p:cNvPr id="30" name="Grupo 29">
              <a:extLst>
                <a:ext uri="{FF2B5EF4-FFF2-40B4-BE49-F238E27FC236}">
                  <a16:creationId xmlns:a16="http://schemas.microsoft.com/office/drawing/2014/main" id="{DCB27158-80A7-48B6-8F84-EB7B7907E7C9}"/>
                </a:ext>
              </a:extLst>
            </p:cNvPr>
            <p:cNvGrpSpPr/>
            <p:nvPr/>
          </p:nvGrpSpPr>
          <p:grpSpPr>
            <a:xfrm>
              <a:off x="8706984" y="4330396"/>
              <a:ext cx="3362121" cy="687319"/>
              <a:chOff x="8829879" y="3981816"/>
              <a:chExt cx="3362121" cy="687319"/>
            </a:xfrm>
          </p:grpSpPr>
          <p:sp>
            <p:nvSpPr>
              <p:cNvPr id="31" name="Elipse 30">
                <a:extLst>
                  <a:ext uri="{FF2B5EF4-FFF2-40B4-BE49-F238E27FC236}">
                    <a16:creationId xmlns:a16="http://schemas.microsoft.com/office/drawing/2014/main" id="{144FC24B-3A1B-40EC-B178-F6521AA06953}"/>
                  </a:ext>
                </a:extLst>
              </p:cNvPr>
              <p:cNvSpPr/>
              <p:nvPr/>
            </p:nvSpPr>
            <p:spPr>
              <a:xfrm>
                <a:off x="10031761" y="4165079"/>
                <a:ext cx="2160239" cy="504056"/>
              </a:xfrm>
              <a:prstGeom prst="ellipse">
                <a:avLst/>
              </a:prstGeom>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Subproductos</a:t>
                </a:r>
                <a:endParaRPr lang="es-ES" dirty="0"/>
              </a:p>
            </p:txBody>
          </p:sp>
          <p:sp>
            <p:nvSpPr>
              <p:cNvPr id="32" name="Elipse 31">
                <a:extLst>
                  <a:ext uri="{FF2B5EF4-FFF2-40B4-BE49-F238E27FC236}">
                    <a16:creationId xmlns:a16="http://schemas.microsoft.com/office/drawing/2014/main" id="{7788AF2E-C352-4E2A-B825-65F5D627E8C6}"/>
                  </a:ext>
                </a:extLst>
              </p:cNvPr>
              <p:cNvSpPr/>
              <p:nvPr/>
            </p:nvSpPr>
            <p:spPr>
              <a:xfrm>
                <a:off x="8829879" y="3981816"/>
                <a:ext cx="1656184" cy="50405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dirty="0"/>
                  <a:t>Productos</a:t>
                </a:r>
                <a:endParaRPr lang="es-ES" dirty="0"/>
              </a:p>
            </p:txBody>
          </p:sp>
        </p:grpSp>
      </p:grpSp>
      <p:grpSp>
        <p:nvGrpSpPr>
          <p:cNvPr id="21" name="Grupo 20">
            <a:extLst>
              <a:ext uri="{FF2B5EF4-FFF2-40B4-BE49-F238E27FC236}">
                <a16:creationId xmlns:a16="http://schemas.microsoft.com/office/drawing/2014/main" id="{4C066372-F453-4D3E-8918-1BC3DC39F37F}"/>
              </a:ext>
            </a:extLst>
          </p:cNvPr>
          <p:cNvGrpSpPr/>
          <p:nvPr/>
        </p:nvGrpSpPr>
        <p:grpSpPr>
          <a:xfrm>
            <a:off x="9912907" y="548680"/>
            <a:ext cx="2231765" cy="3232810"/>
            <a:chOff x="2028736" y="3105360"/>
            <a:chExt cx="2160241" cy="3415335"/>
          </a:xfrm>
        </p:grpSpPr>
        <p:grpSp>
          <p:nvGrpSpPr>
            <p:cNvPr id="12" name="Grupo 11">
              <a:extLst>
                <a:ext uri="{FF2B5EF4-FFF2-40B4-BE49-F238E27FC236}">
                  <a16:creationId xmlns:a16="http://schemas.microsoft.com/office/drawing/2014/main" id="{4A781195-C577-4927-A53A-593B752758D9}"/>
                </a:ext>
              </a:extLst>
            </p:cNvPr>
            <p:cNvGrpSpPr/>
            <p:nvPr/>
          </p:nvGrpSpPr>
          <p:grpSpPr>
            <a:xfrm>
              <a:off x="2129226" y="3105360"/>
              <a:ext cx="1794779" cy="2014575"/>
              <a:chOff x="11556495" y="214112"/>
              <a:chExt cx="1664313" cy="1876739"/>
            </a:xfrm>
          </p:grpSpPr>
          <p:sp>
            <p:nvSpPr>
              <p:cNvPr id="19" name="CuadroTexto 18">
                <a:extLst>
                  <a:ext uri="{FF2B5EF4-FFF2-40B4-BE49-F238E27FC236}">
                    <a16:creationId xmlns:a16="http://schemas.microsoft.com/office/drawing/2014/main" id="{742E22C1-BF3A-4F3D-BA61-E4CF7D3031C7}"/>
                  </a:ext>
                </a:extLst>
              </p:cNvPr>
              <p:cNvSpPr txBox="1"/>
              <p:nvPr/>
            </p:nvSpPr>
            <p:spPr>
              <a:xfrm>
                <a:off x="11556495" y="214112"/>
                <a:ext cx="1664313" cy="333808"/>
              </a:xfrm>
              <a:prstGeom prst="rect">
                <a:avLst/>
              </a:prstGeom>
              <a:noFill/>
            </p:spPr>
            <p:txBody>
              <a:bodyPr wrap="none" rtlCol="0">
                <a:spAutoFit/>
              </a:bodyPr>
              <a:lstStyle/>
              <a:p>
                <a:pPr algn="ctr"/>
                <a:r>
                  <a:rPr lang="es-EC" b="1" dirty="0"/>
                  <a:t>Uso de explosivos</a:t>
                </a:r>
                <a:endParaRPr lang="es-ES" b="1" dirty="0"/>
              </a:p>
            </p:txBody>
          </p:sp>
          <p:pic>
            <p:nvPicPr>
              <p:cNvPr id="1038" name="Picture 14" descr="Explosivo - Wikipedia, la enciclopedia libre">
                <a:extLst>
                  <a:ext uri="{FF2B5EF4-FFF2-40B4-BE49-F238E27FC236}">
                    <a16:creationId xmlns:a16="http://schemas.microsoft.com/office/drawing/2014/main" id="{84DED4A3-1219-4A2E-81C2-24F16404DCC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648756" y="579052"/>
                <a:ext cx="1511793" cy="1511799"/>
              </a:xfrm>
              <a:prstGeom prst="rect">
                <a:avLst/>
              </a:prstGeom>
              <a:noFill/>
              <a:extLst>
                <a:ext uri="{909E8E84-426E-40DD-AFC4-6F175D3DCCD1}">
                  <a14:hiddenFill xmlns:a14="http://schemas.microsoft.com/office/drawing/2010/main">
                    <a:solidFill>
                      <a:srgbClr val="FFFFFF"/>
                    </a:solidFill>
                  </a14:hiddenFill>
                </a:ext>
              </a:extLst>
            </p:spPr>
          </p:pic>
        </p:grpSp>
        <p:pic>
          <p:nvPicPr>
            <p:cNvPr id="1040" name="Picture 16" descr="Qué es Explosivos? » Su Definición y Significado [2021]">
              <a:extLst>
                <a:ext uri="{FF2B5EF4-FFF2-40B4-BE49-F238E27FC236}">
                  <a16:creationId xmlns:a16="http://schemas.microsoft.com/office/drawing/2014/main" id="{4195139F-111D-4870-8114-422A0A2F155C}"/>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261" b="89217" l="3223" r="95801">
                          <a14:foregroundMark x1="8691" y1="53913" x2="8691" y2="53913"/>
                          <a14:foregroundMark x1="49121" y1="6783" x2="49121" y2="6783"/>
                          <a14:foregroundMark x1="89355" y1="69043" x2="89355" y2="69043"/>
                          <a14:foregroundMark x1="82813" y1="83478" x2="82813" y2="83478"/>
                          <a14:foregroundMark x1="95801" y1="76000" x2="95801" y2="76000"/>
                          <a14:foregroundMark x1="45020" y1="84870" x2="45020" y2="84870"/>
                          <a14:foregroundMark x1="3320" y1="49739" x2="3320" y2="49739"/>
                          <a14:foregroundMark x1="48340" y1="2261" x2="48340" y2="2261"/>
                          <a14:foregroundMark x1="48926" y1="42435" x2="48926" y2="42435"/>
                          <a14:backgroundMark x1="48145" y1="54435" x2="48145" y2="54435"/>
                          <a14:backgroundMark x1="64648" y1="56174" x2="64648" y2="56174"/>
                          <a14:backgroundMark x1="69629" y1="59478" x2="69629" y2="59478"/>
                          <a14:backgroundMark x1="73730" y1="73739" x2="73730" y2="73739"/>
                          <a14:backgroundMark x1="48926" y1="41913" x2="48926" y2="41913"/>
                          <a14:backgroundMark x1="74023" y1="72870" x2="74023" y2="72870"/>
                        </a14:backgroundRemoval>
                      </a14:imgEffect>
                    </a14:imgLayer>
                  </a14:imgProps>
                </a:ext>
                <a:ext uri="{28A0092B-C50C-407E-A947-70E740481C1C}">
                  <a14:useLocalDpi xmlns:a14="http://schemas.microsoft.com/office/drawing/2010/main" val="0"/>
                </a:ext>
              </a:extLst>
            </a:blip>
            <a:srcRect/>
            <a:stretch>
              <a:fillRect/>
            </a:stretch>
          </p:blipFill>
          <p:spPr bwMode="auto">
            <a:xfrm>
              <a:off x="2028736" y="5307670"/>
              <a:ext cx="2160241" cy="1213025"/>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Flecha: a la derecha 35">
            <a:extLst>
              <a:ext uri="{FF2B5EF4-FFF2-40B4-BE49-F238E27FC236}">
                <a16:creationId xmlns:a16="http://schemas.microsoft.com/office/drawing/2014/main" id="{399D058F-9A60-4DE5-A1F2-2F1BCA0E29D2}"/>
              </a:ext>
            </a:extLst>
          </p:cNvPr>
          <p:cNvSpPr/>
          <p:nvPr/>
        </p:nvSpPr>
        <p:spPr>
          <a:xfrm>
            <a:off x="9125994" y="1275281"/>
            <a:ext cx="864096" cy="562074"/>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a:p>
        </p:txBody>
      </p:sp>
      <p:pic>
        <p:nvPicPr>
          <p:cNvPr id="1046" name="Picture 22" descr="Contaminación del Suelo: [Causas, Consecuencias y Soluciones]😡🤢">
            <a:extLst>
              <a:ext uri="{FF2B5EF4-FFF2-40B4-BE49-F238E27FC236}">
                <a16:creationId xmlns:a16="http://schemas.microsoft.com/office/drawing/2014/main" id="{2DCFE7E8-6412-490F-924E-E2350DBC8D9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8604" y="3212027"/>
            <a:ext cx="2473623" cy="247362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lustración de concepto abstracto de contaminación de aguas subterráneas.  contaminación de aguas subterráneas, contaminación de aguas subterráneas,  contaminantes químicos en el suelo, vertederos, sistema de purificación |  Vector Gratis">
            <a:extLst>
              <a:ext uri="{FF2B5EF4-FFF2-40B4-BE49-F238E27FC236}">
                <a16:creationId xmlns:a16="http://schemas.microsoft.com/office/drawing/2014/main" id="{8D029545-C89E-4C07-9127-171CE11EAB0E}"/>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10000" b="90000" l="10000" r="90000">
                        <a14:backgroundMark x1="59265" y1="16294" x2="59265" y2="16294"/>
                        <a14:backgroundMark x1="22364" y1="80192" x2="22364" y2="80192"/>
                        <a14:backgroundMark x1="51757" y1="32109" x2="50319" y2="32588"/>
                        <a14:backgroundMark x1="46166" y1="32748" x2="46166" y2="32748"/>
                      </a14:backgroundRemoval>
                    </a14:imgEffect>
                  </a14:imgLayer>
                </a14:imgProps>
              </a:ext>
              <a:ext uri="{28A0092B-C50C-407E-A947-70E740481C1C}">
                <a14:useLocalDpi xmlns:a14="http://schemas.microsoft.com/office/drawing/2010/main" val="0"/>
              </a:ext>
            </a:extLst>
          </a:blip>
          <a:srcRect l="15085" t="13880" r="18192" b="13771"/>
          <a:stretch/>
        </p:blipFill>
        <p:spPr bwMode="auto">
          <a:xfrm>
            <a:off x="314996" y="3666501"/>
            <a:ext cx="2635234" cy="2857500"/>
          </a:xfrm>
          <a:prstGeom prst="rect">
            <a:avLst/>
          </a:prstGeom>
          <a:noFill/>
          <a:extLst>
            <a:ext uri="{909E8E84-426E-40DD-AFC4-6F175D3DCCD1}">
              <a14:hiddenFill xmlns:a14="http://schemas.microsoft.com/office/drawing/2010/main">
                <a:solidFill>
                  <a:srgbClr val="FFFFFF"/>
                </a:solidFill>
              </a14:hiddenFill>
            </a:ext>
          </a:extLst>
        </p:spPr>
      </p:pic>
      <p:sp>
        <p:nvSpPr>
          <p:cNvPr id="43" name="Flecha: a la derecha 42">
            <a:extLst>
              <a:ext uri="{FF2B5EF4-FFF2-40B4-BE49-F238E27FC236}">
                <a16:creationId xmlns:a16="http://schemas.microsoft.com/office/drawing/2014/main" id="{B911A88C-A93B-4EEC-A29F-B20AF7F7E59E}"/>
              </a:ext>
            </a:extLst>
          </p:cNvPr>
          <p:cNvSpPr/>
          <p:nvPr/>
        </p:nvSpPr>
        <p:spPr>
          <a:xfrm rot="10800000">
            <a:off x="5663953" y="4293096"/>
            <a:ext cx="864096" cy="562074"/>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80139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a 20">
            <a:extLst>
              <a:ext uri="{FF2B5EF4-FFF2-40B4-BE49-F238E27FC236}">
                <a16:creationId xmlns:a16="http://schemas.microsoft.com/office/drawing/2014/main" id="{3CF3E09B-CC26-493C-A2AA-F271AC825025}"/>
              </a:ext>
            </a:extLst>
          </p:cNvPr>
          <p:cNvGraphicFramePr>
            <a:graphicFrameLocks noGrp="1"/>
          </p:cNvGraphicFramePr>
          <p:nvPr>
            <p:extLst>
              <p:ext uri="{D42A27DB-BD31-4B8C-83A1-F6EECF244321}">
                <p14:modId xmlns:p14="http://schemas.microsoft.com/office/powerpoint/2010/main" val="1171554181"/>
              </p:ext>
            </p:extLst>
          </p:nvPr>
        </p:nvGraphicFramePr>
        <p:xfrm>
          <a:off x="7207341" y="1268760"/>
          <a:ext cx="4905288" cy="593852"/>
        </p:xfrm>
        <a:graphic>
          <a:graphicData uri="http://schemas.openxmlformats.org/drawingml/2006/table">
            <a:tbl>
              <a:tblPr firstRow="1">
                <a:tableStyleId>{5C22544A-7EE6-4342-B048-85BDC9FD1C3A}</a:tableStyleId>
              </a:tblPr>
              <a:tblGrid>
                <a:gridCol w="1226322">
                  <a:extLst>
                    <a:ext uri="{9D8B030D-6E8A-4147-A177-3AD203B41FA5}">
                      <a16:colId xmlns:a16="http://schemas.microsoft.com/office/drawing/2014/main" val="144594619"/>
                    </a:ext>
                  </a:extLst>
                </a:gridCol>
                <a:gridCol w="1226322">
                  <a:extLst>
                    <a:ext uri="{9D8B030D-6E8A-4147-A177-3AD203B41FA5}">
                      <a16:colId xmlns:a16="http://schemas.microsoft.com/office/drawing/2014/main" val="3628454478"/>
                    </a:ext>
                  </a:extLst>
                </a:gridCol>
                <a:gridCol w="1226322">
                  <a:extLst>
                    <a:ext uri="{9D8B030D-6E8A-4147-A177-3AD203B41FA5}">
                      <a16:colId xmlns:a16="http://schemas.microsoft.com/office/drawing/2014/main" val="3449983093"/>
                    </a:ext>
                  </a:extLst>
                </a:gridCol>
                <a:gridCol w="1226322">
                  <a:extLst>
                    <a:ext uri="{9D8B030D-6E8A-4147-A177-3AD203B41FA5}">
                      <a16:colId xmlns:a16="http://schemas.microsoft.com/office/drawing/2014/main" val="3369898271"/>
                    </a:ext>
                  </a:extLst>
                </a:gridCol>
              </a:tblGrid>
              <a:tr h="0">
                <a:tc>
                  <a:txBody>
                    <a:bodyPr/>
                    <a:lstStyle/>
                    <a:p>
                      <a:pPr algn="ctr">
                        <a:lnSpc>
                          <a:spcPct val="115000"/>
                        </a:lnSpc>
                        <a:spcAft>
                          <a:spcPts val="800"/>
                        </a:spcAft>
                      </a:pPr>
                      <a:r>
                        <a:rPr lang="es-EC" sz="1800" b="1" dirty="0">
                          <a:effectLst/>
                        </a:rPr>
                        <a:t>Cepa 1</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00A0"/>
                    </a:solidFill>
                  </a:tcPr>
                </a:tc>
                <a:tc>
                  <a:txBody>
                    <a:bodyPr/>
                    <a:lstStyle/>
                    <a:p>
                      <a:pPr algn="ctr">
                        <a:lnSpc>
                          <a:spcPct val="115000"/>
                        </a:lnSpc>
                        <a:spcAft>
                          <a:spcPts val="800"/>
                        </a:spcAft>
                      </a:pPr>
                      <a:r>
                        <a:rPr lang="es-EC" sz="1800" b="1" dirty="0">
                          <a:effectLst/>
                        </a:rPr>
                        <a:t>Cepa 2</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00A0"/>
                    </a:solidFill>
                  </a:tcPr>
                </a:tc>
                <a:tc>
                  <a:txBody>
                    <a:bodyPr/>
                    <a:lstStyle/>
                    <a:p>
                      <a:pPr algn="ctr">
                        <a:lnSpc>
                          <a:spcPct val="115000"/>
                        </a:lnSpc>
                        <a:spcAft>
                          <a:spcPts val="800"/>
                        </a:spcAft>
                      </a:pPr>
                      <a:r>
                        <a:rPr lang="es-EC" sz="1800" b="1">
                          <a:effectLst/>
                        </a:rPr>
                        <a:t>Cepa 3</a:t>
                      </a:r>
                      <a:endParaRPr lang="es-ES" sz="18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00A0"/>
                    </a:solidFill>
                  </a:tcPr>
                </a:tc>
                <a:tc>
                  <a:txBody>
                    <a:bodyPr/>
                    <a:lstStyle/>
                    <a:p>
                      <a:pPr algn="ctr">
                        <a:lnSpc>
                          <a:spcPct val="115000"/>
                        </a:lnSpc>
                        <a:spcAft>
                          <a:spcPts val="800"/>
                        </a:spcAft>
                      </a:pPr>
                      <a:r>
                        <a:rPr lang="es-EC" sz="1800" b="1" dirty="0">
                          <a:effectLst/>
                        </a:rPr>
                        <a:t>Cepa 4</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00A0"/>
                    </a:solidFill>
                  </a:tcPr>
                </a:tc>
                <a:extLst>
                  <a:ext uri="{0D108BD9-81ED-4DB2-BD59-A6C34878D82A}">
                    <a16:rowId xmlns:a16="http://schemas.microsoft.com/office/drawing/2014/main" val="1478787083"/>
                  </a:ext>
                </a:extLst>
              </a:tr>
              <a:tr h="0">
                <a:tc>
                  <a:txBody>
                    <a:bodyPr/>
                    <a:lstStyle/>
                    <a:p>
                      <a:pPr algn="ctr">
                        <a:lnSpc>
                          <a:spcPct val="115000"/>
                        </a:lnSpc>
                        <a:spcAft>
                          <a:spcPts val="800"/>
                        </a:spcAft>
                      </a:pPr>
                      <a:r>
                        <a:rPr lang="es-EC" sz="1800" dirty="0">
                          <a:effectLst/>
                        </a:rPr>
                        <a:t>84,170%</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800"/>
                        </a:spcAft>
                      </a:pPr>
                      <a:r>
                        <a:rPr lang="es-EC" sz="1800" dirty="0">
                          <a:effectLst/>
                        </a:rPr>
                        <a:t>9,973%</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800"/>
                        </a:spcAft>
                      </a:pPr>
                      <a:r>
                        <a:rPr lang="es-EC" sz="1800" dirty="0">
                          <a:effectLst/>
                        </a:rPr>
                        <a:t>80,274%</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800"/>
                        </a:spcAft>
                      </a:pPr>
                      <a:r>
                        <a:rPr lang="es-EC" sz="1800" dirty="0">
                          <a:effectLst/>
                        </a:rPr>
                        <a:t>14,068%</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44292536"/>
                  </a:ext>
                </a:extLst>
              </a:tr>
            </a:tbl>
          </a:graphicData>
        </a:graphic>
      </p:graphicFrame>
      <p:graphicFrame>
        <p:nvGraphicFramePr>
          <p:cNvPr id="22" name="Tabla 21">
            <a:extLst>
              <a:ext uri="{FF2B5EF4-FFF2-40B4-BE49-F238E27FC236}">
                <a16:creationId xmlns:a16="http://schemas.microsoft.com/office/drawing/2014/main" id="{9025E037-8E08-4F15-A978-41ECE3EEED81}"/>
              </a:ext>
            </a:extLst>
          </p:cNvPr>
          <p:cNvGraphicFramePr>
            <a:graphicFrameLocks noGrp="1"/>
          </p:cNvGraphicFramePr>
          <p:nvPr>
            <p:extLst>
              <p:ext uri="{D42A27DB-BD31-4B8C-83A1-F6EECF244321}">
                <p14:modId xmlns:p14="http://schemas.microsoft.com/office/powerpoint/2010/main" val="3836403931"/>
              </p:ext>
            </p:extLst>
          </p:nvPr>
        </p:nvGraphicFramePr>
        <p:xfrm>
          <a:off x="7155433" y="2475500"/>
          <a:ext cx="4905288" cy="593852"/>
        </p:xfrm>
        <a:graphic>
          <a:graphicData uri="http://schemas.openxmlformats.org/drawingml/2006/table">
            <a:tbl>
              <a:tblPr firstRow="1">
                <a:tableStyleId>{21E4AEA4-8DFA-4A89-87EB-49C32662AFE0}</a:tableStyleId>
              </a:tblPr>
              <a:tblGrid>
                <a:gridCol w="1226322">
                  <a:extLst>
                    <a:ext uri="{9D8B030D-6E8A-4147-A177-3AD203B41FA5}">
                      <a16:colId xmlns:a16="http://schemas.microsoft.com/office/drawing/2014/main" val="144594619"/>
                    </a:ext>
                  </a:extLst>
                </a:gridCol>
                <a:gridCol w="1226322">
                  <a:extLst>
                    <a:ext uri="{9D8B030D-6E8A-4147-A177-3AD203B41FA5}">
                      <a16:colId xmlns:a16="http://schemas.microsoft.com/office/drawing/2014/main" val="3628454478"/>
                    </a:ext>
                  </a:extLst>
                </a:gridCol>
                <a:gridCol w="1226322">
                  <a:extLst>
                    <a:ext uri="{9D8B030D-6E8A-4147-A177-3AD203B41FA5}">
                      <a16:colId xmlns:a16="http://schemas.microsoft.com/office/drawing/2014/main" val="3449983093"/>
                    </a:ext>
                  </a:extLst>
                </a:gridCol>
                <a:gridCol w="1226322">
                  <a:extLst>
                    <a:ext uri="{9D8B030D-6E8A-4147-A177-3AD203B41FA5}">
                      <a16:colId xmlns:a16="http://schemas.microsoft.com/office/drawing/2014/main" val="3369898271"/>
                    </a:ext>
                  </a:extLst>
                </a:gridCol>
              </a:tblGrid>
              <a:tr h="0">
                <a:tc>
                  <a:txBody>
                    <a:bodyPr/>
                    <a:lstStyle/>
                    <a:p>
                      <a:pPr algn="ctr">
                        <a:lnSpc>
                          <a:spcPct val="115000"/>
                        </a:lnSpc>
                        <a:spcAft>
                          <a:spcPts val="800"/>
                        </a:spcAft>
                      </a:pPr>
                      <a:r>
                        <a:rPr lang="es-EC" sz="1800" dirty="0">
                          <a:effectLst/>
                        </a:rPr>
                        <a:t>Cepa 1</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FF8000"/>
                    </a:solidFill>
                  </a:tcPr>
                </a:tc>
                <a:tc>
                  <a:txBody>
                    <a:bodyPr/>
                    <a:lstStyle/>
                    <a:p>
                      <a:pPr algn="ctr">
                        <a:lnSpc>
                          <a:spcPct val="115000"/>
                        </a:lnSpc>
                        <a:spcAft>
                          <a:spcPts val="800"/>
                        </a:spcAft>
                      </a:pPr>
                      <a:r>
                        <a:rPr lang="es-EC" sz="1800" dirty="0">
                          <a:effectLst/>
                        </a:rPr>
                        <a:t>Cepa 2</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8000"/>
                    </a:solidFill>
                  </a:tcPr>
                </a:tc>
                <a:tc>
                  <a:txBody>
                    <a:bodyPr/>
                    <a:lstStyle/>
                    <a:p>
                      <a:pPr algn="ctr">
                        <a:lnSpc>
                          <a:spcPct val="115000"/>
                        </a:lnSpc>
                        <a:spcAft>
                          <a:spcPts val="800"/>
                        </a:spcAft>
                      </a:pPr>
                      <a:r>
                        <a:rPr lang="es-EC" sz="1800" dirty="0">
                          <a:effectLst/>
                        </a:rPr>
                        <a:t>Cepa 3</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8000"/>
                    </a:solidFill>
                  </a:tcPr>
                </a:tc>
                <a:tc>
                  <a:txBody>
                    <a:bodyPr/>
                    <a:lstStyle/>
                    <a:p>
                      <a:pPr algn="ctr">
                        <a:lnSpc>
                          <a:spcPct val="115000"/>
                        </a:lnSpc>
                        <a:spcAft>
                          <a:spcPts val="800"/>
                        </a:spcAft>
                      </a:pPr>
                      <a:r>
                        <a:rPr lang="es-EC" sz="1800" dirty="0">
                          <a:effectLst/>
                        </a:rPr>
                        <a:t>Cepa 4</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8000"/>
                    </a:solidFill>
                  </a:tcPr>
                </a:tc>
                <a:extLst>
                  <a:ext uri="{0D108BD9-81ED-4DB2-BD59-A6C34878D82A}">
                    <a16:rowId xmlns:a16="http://schemas.microsoft.com/office/drawing/2014/main" val="1478787083"/>
                  </a:ext>
                </a:extLst>
              </a:tr>
              <a:tr h="0">
                <a:tc>
                  <a:txBody>
                    <a:bodyPr/>
                    <a:lstStyle/>
                    <a:p>
                      <a:pPr algn="ctr">
                        <a:lnSpc>
                          <a:spcPct val="115000"/>
                        </a:lnSpc>
                        <a:spcAft>
                          <a:spcPts val="800"/>
                        </a:spcAft>
                      </a:pPr>
                      <a:r>
                        <a:rPr lang="es-EC" sz="1800" dirty="0">
                          <a:effectLst/>
                        </a:rPr>
                        <a:t>9,477%</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800"/>
                        </a:spcAft>
                      </a:pPr>
                      <a:r>
                        <a:rPr lang="es-EC" sz="1800" dirty="0">
                          <a:effectLst/>
                        </a:rPr>
                        <a:t>69,296%</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800"/>
                        </a:spcAft>
                      </a:pPr>
                      <a:r>
                        <a:rPr lang="es-EC" sz="1800" dirty="0">
                          <a:effectLst/>
                        </a:rPr>
                        <a:t>13,474%</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15000"/>
                        </a:lnSpc>
                        <a:spcAft>
                          <a:spcPts val="800"/>
                        </a:spcAft>
                      </a:pPr>
                      <a:r>
                        <a:rPr lang="es-EC" sz="1800" dirty="0">
                          <a:effectLst/>
                        </a:rPr>
                        <a:t>50,411%</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30649972"/>
                  </a:ext>
                </a:extLst>
              </a:tr>
            </a:tbl>
          </a:graphicData>
        </a:graphic>
      </p:graphicFrame>
      <p:sp>
        <p:nvSpPr>
          <p:cNvPr id="23" name="Rectángulo 22">
            <a:extLst>
              <a:ext uri="{FF2B5EF4-FFF2-40B4-BE49-F238E27FC236}">
                <a16:creationId xmlns:a16="http://schemas.microsoft.com/office/drawing/2014/main" id="{0D9808B4-B221-4A61-9A43-099D0C88DCDB}"/>
              </a:ext>
            </a:extLst>
          </p:cNvPr>
          <p:cNvSpPr/>
          <p:nvPr/>
        </p:nvSpPr>
        <p:spPr>
          <a:xfrm>
            <a:off x="7135333" y="1196910"/>
            <a:ext cx="1368152" cy="728895"/>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F6943CDD-84E9-408E-B55A-5DA8EE60E617}"/>
              </a:ext>
            </a:extLst>
          </p:cNvPr>
          <p:cNvSpPr/>
          <p:nvPr/>
        </p:nvSpPr>
        <p:spPr>
          <a:xfrm>
            <a:off x="9595497" y="1185427"/>
            <a:ext cx="1368152" cy="728895"/>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308D9251-C2A1-4686-96AC-284B3BF80C81}"/>
              </a:ext>
            </a:extLst>
          </p:cNvPr>
          <p:cNvSpPr/>
          <p:nvPr/>
        </p:nvSpPr>
        <p:spPr>
          <a:xfrm>
            <a:off x="8304413" y="2394422"/>
            <a:ext cx="1368152" cy="728895"/>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4B580A51-EFA4-490E-87F4-830D7BAF6EBC}"/>
              </a:ext>
            </a:extLst>
          </p:cNvPr>
          <p:cNvSpPr/>
          <p:nvPr/>
        </p:nvSpPr>
        <p:spPr>
          <a:xfrm>
            <a:off x="10772997" y="2378105"/>
            <a:ext cx="1368152" cy="728895"/>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28" name="Objeto 27">
            <a:extLst>
              <a:ext uri="{FF2B5EF4-FFF2-40B4-BE49-F238E27FC236}">
                <a16:creationId xmlns:a16="http://schemas.microsoft.com/office/drawing/2014/main" id="{6B462340-D515-4686-AA1E-9DC0020726C5}"/>
              </a:ext>
            </a:extLst>
          </p:cNvPr>
          <p:cNvGraphicFramePr>
            <a:graphicFrameLocks noChangeAspect="1"/>
          </p:cNvGraphicFramePr>
          <p:nvPr>
            <p:extLst>
              <p:ext uri="{D42A27DB-BD31-4B8C-83A1-F6EECF244321}">
                <p14:modId xmlns:p14="http://schemas.microsoft.com/office/powerpoint/2010/main" val="2854588785"/>
              </p:ext>
            </p:extLst>
          </p:nvPr>
        </p:nvGraphicFramePr>
        <p:xfrm>
          <a:off x="-67262" y="1185427"/>
          <a:ext cx="7392144" cy="5125784"/>
        </p:xfrm>
        <a:graphic>
          <a:graphicData uri="http://schemas.openxmlformats.org/presentationml/2006/ole">
            <mc:AlternateContent xmlns:mc="http://schemas.openxmlformats.org/markup-compatibility/2006">
              <mc:Choice xmlns:v="urn:schemas-microsoft-com:vml" Requires="v">
                <p:oleObj name="Graph" r:id="rId2" imgW="4191610" imgH="2938272" progId="Origin50.Graph">
                  <p:embed/>
                </p:oleObj>
              </mc:Choice>
              <mc:Fallback>
                <p:oleObj name="Graph" r:id="rId2" imgW="4191610" imgH="2938272" progId="Origin50.Graph">
                  <p:embed/>
                  <p:pic>
                    <p:nvPicPr>
                      <p:cNvPr id="28" name="Objeto 27">
                        <a:extLst>
                          <a:ext uri="{FF2B5EF4-FFF2-40B4-BE49-F238E27FC236}">
                            <a16:creationId xmlns:a16="http://schemas.microsoft.com/office/drawing/2014/main" id="{6B462340-D515-4686-AA1E-9DC002072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62" y="1185427"/>
                        <a:ext cx="7392144" cy="5125784"/>
                      </a:xfrm>
                      <a:prstGeom prst="rect">
                        <a:avLst/>
                      </a:prstGeom>
                      <a:noFill/>
                    </p:spPr>
                  </p:pic>
                </p:oleObj>
              </mc:Fallback>
            </mc:AlternateContent>
          </a:graphicData>
        </a:graphic>
      </p:graphicFrame>
      <p:grpSp>
        <p:nvGrpSpPr>
          <p:cNvPr id="47" name="Grupo 46">
            <a:extLst>
              <a:ext uri="{FF2B5EF4-FFF2-40B4-BE49-F238E27FC236}">
                <a16:creationId xmlns:a16="http://schemas.microsoft.com/office/drawing/2014/main" id="{EF3A9F37-CEA3-4FB5-A193-46D8590CD5BC}"/>
              </a:ext>
            </a:extLst>
          </p:cNvPr>
          <p:cNvGrpSpPr/>
          <p:nvPr/>
        </p:nvGrpSpPr>
        <p:grpSpPr>
          <a:xfrm>
            <a:off x="7277530" y="3430382"/>
            <a:ext cx="2317967" cy="1182266"/>
            <a:chOff x="7409810" y="3662420"/>
            <a:chExt cx="2317967" cy="1182266"/>
          </a:xfrm>
        </p:grpSpPr>
        <p:sp>
          <p:nvSpPr>
            <p:cNvPr id="32" name="Elipse 31">
              <a:extLst>
                <a:ext uri="{FF2B5EF4-FFF2-40B4-BE49-F238E27FC236}">
                  <a16:creationId xmlns:a16="http://schemas.microsoft.com/office/drawing/2014/main" id="{6BEC62A0-DF4A-4040-9AE7-D27030F6DA27}"/>
                </a:ext>
              </a:extLst>
            </p:cNvPr>
            <p:cNvSpPr/>
            <p:nvPr/>
          </p:nvSpPr>
          <p:spPr>
            <a:xfrm>
              <a:off x="7968208" y="3662420"/>
              <a:ext cx="1152128" cy="593852"/>
            </a:xfrm>
            <a:prstGeom prst="ellipse">
              <a:avLst/>
            </a:prstGeom>
            <a:solidFill>
              <a:srgbClr val="0000A0"/>
            </a:solidFill>
            <a:ln>
              <a:solidFill>
                <a:srgbClr val="000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effectLst>
                    <a:outerShdw blurRad="38100" dist="38100" dir="2700000" algn="tl">
                      <a:srgbClr val="000000">
                        <a:alpha val="43137"/>
                      </a:srgbClr>
                    </a:outerShdw>
                  </a:effectLst>
                </a:rPr>
                <a:t>TNT</a:t>
              </a:r>
              <a:endParaRPr lang="es-ES" sz="2000" b="1" dirty="0">
                <a:effectLst>
                  <a:outerShdw blurRad="38100" dist="38100" dir="2700000" algn="tl">
                    <a:srgbClr val="000000">
                      <a:alpha val="43137"/>
                    </a:srgbClr>
                  </a:outerShdw>
                </a:effectLst>
              </a:endParaRPr>
            </a:p>
          </p:txBody>
        </p:sp>
        <p:sp>
          <p:nvSpPr>
            <p:cNvPr id="35" name="Elipse 34">
              <a:extLst>
                <a:ext uri="{FF2B5EF4-FFF2-40B4-BE49-F238E27FC236}">
                  <a16:creationId xmlns:a16="http://schemas.microsoft.com/office/drawing/2014/main" id="{398C7763-64F4-4EDB-B96E-967FBE8C44AF}"/>
                </a:ext>
              </a:extLst>
            </p:cNvPr>
            <p:cNvSpPr/>
            <p:nvPr/>
          </p:nvSpPr>
          <p:spPr>
            <a:xfrm>
              <a:off x="7409810" y="4483791"/>
              <a:ext cx="1116000" cy="360000"/>
            </a:xfrm>
            <a:prstGeom prst="ellipse">
              <a:avLst/>
            </a:prstGeom>
            <a:solidFill>
              <a:schemeClr val="bg1"/>
            </a:solidFill>
            <a:ln>
              <a:solidFill>
                <a:srgbClr val="000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solidFill>
                    <a:schemeClr val="tx1"/>
                  </a:solidFill>
                  <a:effectLst>
                    <a:outerShdw blurRad="38100" dist="38100" dir="2700000" algn="tl">
                      <a:srgbClr val="000000">
                        <a:alpha val="43137"/>
                      </a:srgbClr>
                    </a:outerShdw>
                  </a:effectLst>
                </a:rPr>
                <a:t>Cepa 1</a:t>
              </a:r>
              <a:endParaRPr lang="es-ES" sz="1600" b="1" dirty="0">
                <a:solidFill>
                  <a:schemeClr val="tx1"/>
                </a:solidFill>
                <a:effectLst>
                  <a:outerShdw blurRad="38100" dist="38100" dir="2700000" algn="tl">
                    <a:srgbClr val="000000">
                      <a:alpha val="43137"/>
                    </a:srgbClr>
                  </a:outerShdw>
                </a:effectLst>
              </a:endParaRPr>
            </a:p>
          </p:txBody>
        </p:sp>
        <p:sp>
          <p:nvSpPr>
            <p:cNvPr id="36" name="Elipse 35">
              <a:extLst>
                <a:ext uri="{FF2B5EF4-FFF2-40B4-BE49-F238E27FC236}">
                  <a16:creationId xmlns:a16="http://schemas.microsoft.com/office/drawing/2014/main" id="{B2E1816D-CDE7-4F98-AA06-DD5219BBDFB2}"/>
                </a:ext>
              </a:extLst>
            </p:cNvPr>
            <p:cNvSpPr/>
            <p:nvPr/>
          </p:nvSpPr>
          <p:spPr>
            <a:xfrm>
              <a:off x="8611777" y="4484686"/>
              <a:ext cx="1116000" cy="360000"/>
            </a:xfrm>
            <a:prstGeom prst="ellipse">
              <a:avLst/>
            </a:prstGeom>
            <a:solidFill>
              <a:schemeClr val="bg1"/>
            </a:solidFill>
            <a:ln>
              <a:solidFill>
                <a:srgbClr val="000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solidFill>
                    <a:schemeClr val="tx1"/>
                  </a:solidFill>
                  <a:effectLst>
                    <a:outerShdw blurRad="38100" dist="38100" dir="2700000" algn="tl">
                      <a:srgbClr val="000000">
                        <a:alpha val="43137"/>
                      </a:srgbClr>
                    </a:outerShdw>
                  </a:effectLst>
                </a:rPr>
                <a:t>Cepa 3</a:t>
              </a:r>
              <a:endParaRPr lang="es-ES" sz="1600" b="1" dirty="0">
                <a:solidFill>
                  <a:schemeClr val="tx1"/>
                </a:solidFill>
                <a:effectLst>
                  <a:outerShdw blurRad="38100" dist="38100" dir="2700000" algn="tl">
                    <a:srgbClr val="000000">
                      <a:alpha val="43137"/>
                    </a:srgbClr>
                  </a:outerShdw>
                </a:effectLst>
              </a:endParaRPr>
            </a:p>
          </p:txBody>
        </p:sp>
        <p:cxnSp>
          <p:nvCxnSpPr>
            <p:cNvPr id="40" name="Conector recto 39">
              <a:extLst>
                <a:ext uri="{FF2B5EF4-FFF2-40B4-BE49-F238E27FC236}">
                  <a16:creationId xmlns:a16="http://schemas.microsoft.com/office/drawing/2014/main" id="{5844F3F9-9ACD-4294-8C2A-7C28839BDCD6}"/>
                </a:ext>
              </a:extLst>
            </p:cNvPr>
            <p:cNvCxnSpPr>
              <a:cxnSpLocks/>
              <a:stCxn id="32" idx="3"/>
              <a:endCxn id="35" idx="0"/>
            </p:cNvCxnSpPr>
            <p:nvPr/>
          </p:nvCxnSpPr>
          <p:spPr>
            <a:xfrm flipH="1">
              <a:off x="7967810" y="4169304"/>
              <a:ext cx="169123" cy="314487"/>
            </a:xfrm>
            <a:prstGeom prst="line">
              <a:avLst/>
            </a:prstGeom>
            <a:ln w="19050">
              <a:solidFill>
                <a:srgbClr val="0000A0"/>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0B3EB322-75A0-48F9-89D6-B8096909DAF8}"/>
                </a:ext>
              </a:extLst>
            </p:cNvPr>
            <p:cNvCxnSpPr>
              <a:cxnSpLocks/>
              <a:stCxn id="32" idx="5"/>
              <a:endCxn id="36" idx="0"/>
            </p:cNvCxnSpPr>
            <p:nvPr/>
          </p:nvCxnSpPr>
          <p:spPr>
            <a:xfrm>
              <a:off x="8951611" y="4169304"/>
              <a:ext cx="218166" cy="315382"/>
            </a:xfrm>
            <a:prstGeom prst="line">
              <a:avLst/>
            </a:prstGeom>
            <a:ln w="19050">
              <a:solidFill>
                <a:srgbClr val="0000A0"/>
              </a:solidFill>
            </a:ln>
          </p:spPr>
          <p:style>
            <a:lnRef idx="1">
              <a:schemeClr val="accent1"/>
            </a:lnRef>
            <a:fillRef idx="0">
              <a:schemeClr val="accent1"/>
            </a:fillRef>
            <a:effectRef idx="0">
              <a:schemeClr val="accent1"/>
            </a:effectRef>
            <a:fontRef idx="minor">
              <a:schemeClr val="tx1"/>
            </a:fontRef>
          </p:style>
        </p:cxnSp>
      </p:grpSp>
      <p:grpSp>
        <p:nvGrpSpPr>
          <p:cNvPr id="48" name="Grupo 47">
            <a:extLst>
              <a:ext uri="{FF2B5EF4-FFF2-40B4-BE49-F238E27FC236}">
                <a16:creationId xmlns:a16="http://schemas.microsoft.com/office/drawing/2014/main" id="{6D5FBB2B-C0A1-47AF-A25D-04CF858F9F43}"/>
              </a:ext>
            </a:extLst>
          </p:cNvPr>
          <p:cNvGrpSpPr/>
          <p:nvPr/>
        </p:nvGrpSpPr>
        <p:grpSpPr>
          <a:xfrm>
            <a:off x="9740705" y="3414895"/>
            <a:ext cx="2353373" cy="1196858"/>
            <a:chOff x="7410208" y="4662906"/>
            <a:chExt cx="2353373" cy="1196858"/>
          </a:xfrm>
        </p:grpSpPr>
        <p:sp>
          <p:nvSpPr>
            <p:cNvPr id="34" name="Elipse 33">
              <a:extLst>
                <a:ext uri="{FF2B5EF4-FFF2-40B4-BE49-F238E27FC236}">
                  <a16:creationId xmlns:a16="http://schemas.microsoft.com/office/drawing/2014/main" id="{890B8B79-6F6A-4780-824B-EBEF102C5415}"/>
                </a:ext>
              </a:extLst>
            </p:cNvPr>
            <p:cNvSpPr/>
            <p:nvPr/>
          </p:nvSpPr>
          <p:spPr>
            <a:xfrm>
              <a:off x="7968208" y="4662906"/>
              <a:ext cx="1152128" cy="593852"/>
            </a:xfrm>
            <a:prstGeom prst="ellipse">
              <a:avLst/>
            </a:prstGeom>
            <a:solidFill>
              <a:srgbClr val="FF8000"/>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b="1" dirty="0">
                  <a:effectLst>
                    <a:outerShdw blurRad="38100" dist="38100" dir="2700000" algn="tl">
                      <a:srgbClr val="000000">
                        <a:alpha val="43137"/>
                      </a:srgbClr>
                    </a:outerShdw>
                  </a:effectLst>
                </a:rPr>
                <a:t>PETN</a:t>
              </a:r>
              <a:endParaRPr lang="es-ES" sz="2000" b="1" dirty="0">
                <a:effectLst>
                  <a:outerShdw blurRad="38100" dist="38100" dir="2700000" algn="tl">
                    <a:srgbClr val="000000">
                      <a:alpha val="43137"/>
                    </a:srgbClr>
                  </a:outerShdw>
                </a:effectLst>
              </a:endParaRPr>
            </a:p>
          </p:txBody>
        </p:sp>
        <p:sp>
          <p:nvSpPr>
            <p:cNvPr id="37" name="Elipse 36">
              <a:extLst>
                <a:ext uri="{FF2B5EF4-FFF2-40B4-BE49-F238E27FC236}">
                  <a16:creationId xmlns:a16="http://schemas.microsoft.com/office/drawing/2014/main" id="{06A23B9D-82CA-4025-8853-B8B67E1F54DC}"/>
                </a:ext>
              </a:extLst>
            </p:cNvPr>
            <p:cNvSpPr/>
            <p:nvPr/>
          </p:nvSpPr>
          <p:spPr>
            <a:xfrm>
              <a:off x="7410208" y="5499764"/>
              <a:ext cx="1116000" cy="360000"/>
            </a:xfrm>
            <a:prstGeom prst="ellipse">
              <a:avLst/>
            </a:prstGeom>
            <a:solidFill>
              <a:schemeClr val="bg1"/>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solidFill>
                    <a:schemeClr val="tx1"/>
                  </a:solidFill>
                  <a:effectLst>
                    <a:outerShdw blurRad="38100" dist="38100" dir="2700000" algn="tl">
                      <a:srgbClr val="000000">
                        <a:alpha val="43137"/>
                      </a:srgbClr>
                    </a:outerShdw>
                  </a:effectLst>
                </a:rPr>
                <a:t>Cepa 2</a:t>
              </a:r>
              <a:endParaRPr lang="es-ES" sz="1600" b="1" dirty="0">
                <a:solidFill>
                  <a:schemeClr val="tx1"/>
                </a:solidFill>
                <a:effectLst>
                  <a:outerShdw blurRad="38100" dist="38100" dir="2700000" algn="tl">
                    <a:srgbClr val="000000">
                      <a:alpha val="43137"/>
                    </a:srgbClr>
                  </a:outerShdw>
                </a:effectLst>
              </a:endParaRPr>
            </a:p>
          </p:txBody>
        </p:sp>
        <p:sp>
          <p:nvSpPr>
            <p:cNvPr id="38" name="Elipse 37">
              <a:extLst>
                <a:ext uri="{FF2B5EF4-FFF2-40B4-BE49-F238E27FC236}">
                  <a16:creationId xmlns:a16="http://schemas.microsoft.com/office/drawing/2014/main" id="{47501601-0172-42B4-A7FB-4A93649D7943}"/>
                </a:ext>
              </a:extLst>
            </p:cNvPr>
            <p:cNvSpPr/>
            <p:nvPr/>
          </p:nvSpPr>
          <p:spPr>
            <a:xfrm>
              <a:off x="8647581" y="5499764"/>
              <a:ext cx="1116000" cy="360000"/>
            </a:xfrm>
            <a:prstGeom prst="ellipse">
              <a:avLst/>
            </a:prstGeom>
            <a:solidFill>
              <a:schemeClr val="bg1"/>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solidFill>
                    <a:schemeClr val="tx1"/>
                  </a:solidFill>
                  <a:effectLst>
                    <a:outerShdw blurRad="38100" dist="38100" dir="2700000" algn="tl">
                      <a:srgbClr val="000000">
                        <a:alpha val="43137"/>
                      </a:srgbClr>
                    </a:outerShdw>
                  </a:effectLst>
                </a:rPr>
                <a:t>Cepa 4</a:t>
              </a:r>
              <a:endParaRPr lang="es-ES" sz="1600" b="1" dirty="0">
                <a:solidFill>
                  <a:schemeClr val="tx1"/>
                </a:solidFill>
                <a:effectLst>
                  <a:outerShdw blurRad="38100" dist="38100" dir="2700000" algn="tl">
                    <a:srgbClr val="000000">
                      <a:alpha val="43137"/>
                    </a:srgbClr>
                  </a:outerShdw>
                </a:effectLst>
              </a:endParaRPr>
            </a:p>
          </p:txBody>
        </p:sp>
        <p:cxnSp>
          <p:nvCxnSpPr>
            <p:cNvPr id="44" name="Conector recto 43">
              <a:extLst>
                <a:ext uri="{FF2B5EF4-FFF2-40B4-BE49-F238E27FC236}">
                  <a16:creationId xmlns:a16="http://schemas.microsoft.com/office/drawing/2014/main" id="{1FF875CE-C248-4FAD-A960-DCEAD9F456E1}"/>
                </a:ext>
              </a:extLst>
            </p:cNvPr>
            <p:cNvCxnSpPr>
              <a:cxnSpLocks/>
              <a:stCxn id="34" idx="3"/>
              <a:endCxn id="37" idx="0"/>
            </p:cNvCxnSpPr>
            <p:nvPr/>
          </p:nvCxnSpPr>
          <p:spPr>
            <a:xfrm flipH="1">
              <a:off x="7968208" y="5169790"/>
              <a:ext cx="168725" cy="329974"/>
            </a:xfrm>
            <a:prstGeom prst="line">
              <a:avLst/>
            </a:prstGeom>
            <a:ln w="19050">
              <a:solidFill>
                <a:srgbClr val="FF8000"/>
              </a:solidFill>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494EA954-5695-4637-8046-00EFA166B1C3}"/>
                </a:ext>
              </a:extLst>
            </p:cNvPr>
            <p:cNvCxnSpPr>
              <a:cxnSpLocks/>
              <a:stCxn id="34" idx="5"/>
              <a:endCxn id="38" idx="0"/>
            </p:cNvCxnSpPr>
            <p:nvPr/>
          </p:nvCxnSpPr>
          <p:spPr>
            <a:xfrm>
              <a:off x="8951611" y="5169790"/>
              <a:ext cx="253970" cy="329974"/>
            </a:xfrm>
            <a:prstGeom prst="line">
              <a:avLst/>
            </a:prstGeom>
            <a:ln w="19050">
              <a:solidFill>
                <a:srgbClr val="FF8000"/>
              </a:solidFill>
            </a:ln>
          </p:spPr>
          <p:style>
            <a:lnRef idx="1">
              <a:schemeClr val="accent1"/>
            </a:lnRef>
            <a:fillRef idx="0">
              <a:schemeClr val="accent1"/>
            </a:fillRef>
            <a:effectRef idx="0">
              <a:schemeClr val="accent1"/>
            </a:effectRef>
            <a:fontRef idx="minor">
              <a:schemeClr val="tx1"/>
            </a:fontRef>
          </p:style>
        </p:cxnSp>
      </p:grpSp>
      <p:grpSp>
        <p:nvGrpSpPr>
          <p:cNvPr id="68" name="Grupo 67">
            <a:extLst>
              <a:ext uri="{FF2B5EF4-FFF2-40B4-BE49-F238E27FC236}">
                <a16:creationId xmlns:a16="http://schemas.microsoft.com/office/drawing/2014/main" id="{F9E3D42A-A6A4-418D-8190-5A3811B8C03C}"/>
              </a:ext>
            </a:extLst>
          </p:cNvPr>
          <p:cNvGrpSpPr/>
          <p:nvPr/>
        </p:nvGrpSpPr>
        <p:grpSpPr>
          <a:xfrm>
            <a:off x="151056" y="187639"/>
            <a:ext cx="7162602" cy="720000"/>
            <a:chOff x="151056" y="187639"/>
            <a:chExt cx="7162602" cy="720000"/>
          </a:xfrm>
        </p:grpSpPr>
        <p:sp>
          <p:nvSpPr>
            <p:cNvPr id="69" name="Forma libre: forma 68">
              <a:extLst>
                <a:ext uri="{FF2B5EF4-FFF2-40B4-BE49-F238E27FC236}">
                  <a16:creationId xmlns:a16="http://schemas.microsoft.com/office/drawing/2014/main" id="{A0913BFE-59DE-44F3-BA44-449FC21028E2}"/>
                </a:ext>
              </a:extLst>
            </p:cNvPr>
            <p:cNvSpPr/>
            <p:nvPr/>
          </p:nvSpPr>
          <p:spPr>
            <a:xfrm>
              <a:off x="851566" y="263840"/>
              <a:ext cx="6462092" cy="429967"/>
            </a:xfrm>
            <a:custGeom>
              <a:avLst/>
              <a:gdLst>
                <a:gd name="connsiteX0" fmla="*/ 0 w 1641863"/>
                <a:gd name="connsiteY0" fmla="*/ 0 h 554996"/>
                <a:gd name="connsiteX1" fmla="*/ 1641863 w 1641863"/>
                <a:gd name="connsiteY1" fmla="*/ 0 h 554996"/>
                <a:gd name="connsiteX2" fmla="*/ 1641863 w 1641863"/>
                <a:gd name="connsiteY2" fmla="*/ 554996 h 554996"/>
                <a:gd name="connsiteX3" fmla="*/ 0 w 1641863"/>
                <a:gd name="connsiteY3" fmla="*/ 554996 h 554996"/>
                <a:gd name="connsiteX4" fmla="*/ 0 w 1641863"/>
                <a:gd name="connsiteY4" fmla="*/ 0 h 554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3" h="554996">
                  <a:moveTo>
                    <a:pt x="0" y="0"/>
                  </a:moveTo>
                  <a:lnTo>
                    <a:pt x="1641863" y="0"/>
                  </a:lnTo>
                  <a:lnTo>
                    <a:pt x="1641863" y="554996"/>
                  </a:lnTo>
                  <a:lnTo>
                    <a:pt x="0" y="5549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s-EC" sz="18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POTENCIAL DE DEGRADACIÓN DE PENTOLITA</a:t>
              </a:r>
              <a:endParaRPr lang="es-ES" sz="1600" b="1" kern="1200" dirty="0">
                <a:effectLst>
                  <a:outerShdw blurRad="38100" dist="38100" dir="2700000" algn="tl">
                    <a:srgbClr val="000000">
                      <a:alpha val="43137"/>
                    </a:srgbClr>
                  </a:outerShdw>
                </a:effectLst>
                <a:latin typeface="+mj-lt"/>
              </a:endParaRPr>
            </a:p>
          </p:txBody>
        </p:sp>
        <p:grpSp>
          <p:nvGrpSpPr>
            <p:cNvPr id="70" name="Grupo 69">
              <a:extLst>
                <a:ext uri="{FF2B5EF4-FFF2-40B4-BE49-F238E27FC236}">
                  <a16:creationId xmlns:a16="http://schemas.microsoft.com/office/drawing/2014/main" id="{EFBD5C78-8982-4E0E-B802-82FB7E9DD77E}"/>
                </a:ext>
              </a:extLst>
            </p:cNvPr>
            <p:cNvGrpSpPr/>
            <p:nvPr/>
          </p:nvGrpSpPr>
          <p:grpSpPr>
            <a:xfrm>
              <a:off x="151056" y="187639"/>
              <a:ext cx="720000" cy="720000"/>
              <a:chOff x="6333834" y="1905741"/>
              <a:chExt cx="453403" cy="453403"/>
            </a:xfrm>
          </p:grpSpPr>
          <p:sp>
            <p:nvSpPr>
              <p:cNvPr id="71" name="Elipse 70">
                <a:extLst>
                  <a:ext uri="{FF2B5EF4-FFF2-40B4-BE49-F238E27FC236}">
                    <a16:creationId xmlns:a16="http://schemas.microsoft.com/office/drawing/2014/main" id="{37C59AD5-0D53-49A4-BC98-B0F820B54F5D}"/>
                  </a:ext>
                </a:extLst>
              </p:cNvPr>
              <p:cNvSpPr/>
              <p:nvPr/>
            </p:nvSpPr>
            <p:spPr>
              <a:xfrm>
                <a:off x="6333834" y="1905741"/>
                <a:ext cx="453403" cy="453403"/>
              </a:xfrm>
              <a:prstGeom prst="ellipse">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72" name="Cuerda 71">
                <a:extLst>
                  <a:ext uri="{FF2B5EF4-FFF2-40B4-BE49-F238E27FC236}">
                    <a16:creationId xmlns:a16="http://schemas.microsoft.com/office/drawing/2014/main" id="{AE21D36E-A47C-4CDF-9358-74FCEC331818}"/>
                  </a:ext>
                </a:extLst>
              </p:cNvPr>
              <p:cNvSpPr/>
              <p:nvPr/>
            </p:nvSpPr>
            <p:spPr>
              <a:xfrm>
                <a:off x="6379174" y="1951081"/>
                <a:ext cx="362722" cy="362722"/>
              </a:xfrm>
              <a:prstGeom prst="chord">
                <a:avLst>
                  <a:gd name="adj1" fmla="val 20431728"/>
                  <a:gd name="adj2" fmla="val 11968272"/>
                </a:avLst>
              </a:prstGeom>
            </p:spPr>
            <p:style>
              <a:lnRef idx="2">
                <a:schemeClr val="accent5">
                  <a:hueOff val="3187833"/>
                  <a:satOff val="-1370"/>
                  <a:lumOff val="-6353"/>
                  <a:alphaOff val="0"/>
                </a:schemeClr>
              </a:lnRef>
              <a:fillRef idx="1">
                <a:schemeClr val="accent5">
                  <a:hueOff val="3187833"/>
                  <a:satOff val="-1370"/>
                  <a:lumOff val="-6353"/>
                  <a:alphaOff val="0"/>
                </a:schemeClr>
              </a:fillRef>
              <a:effectRef idx="0">
                <a:schemeClr val="accent5">
                  <a:hueOff val="3187833"/>
                  <a:satOff val="-1370"/>
                  <a:lumOff val="-6353"/>
                  <a:alphaOff val="0"/>
                </a:schemeClr>
              </a:effectRef>
              <a:fontRef idx="minor">
                <a:schemeClr val="lt1"/>
              </a:fontRef>
            </p:style>
          </p:sp>
        </p:grpSp>
      </p:grpSp>
    </p:spTree>
    <p:extLst>
      <p:ext uri="{BB962C8B-B14F-4D97-AF65-F5344CB8AC3E}">
        <p14:creationId xmlns:p14="http://schemas.microsoft.com/office/powerpoint/2010/main" val="198746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a:extLst>
              <a:ext uri="{FF2B5EF4-FFF2-40B4-BE49-F238E27FC236}">
                <a16:creationId xmlns:a16="http://schemas.microsoft.com/office/drawing/2014/main" id="{4BF71C0B-D4FE-419C-88A9-127A6DB6C3C5}"/>
              </a:ext>
            </a:extLst>
          </p:cNvPr>
          <p:cNvGrpSpPr/>
          <p:nvPr/>
        </p:nvGrpSpPr>
        <p:grpSpPr>
          <a:xfrm>
            <a:off x="347140" y="319734"/>
            <a:ext cx="3012712" cy="720000"/>
            <a:chOff x="202968" y="404744"/>
            <a:chExt cx="3012712" cy="720000"/>
          </a:xfrm>
        </p:grpSpPr>
        <p:sp>
          <p:nvSpPr>
            <p:cNvPr id="7" name="Forma libre: forma 6">
              <a:extLst>
                <a:ext uri="{FF2B5EF4-FFF2-40B4-BE49-F238E27FC236}">
                  <a16:creationId xmlns:a16="http://schemas.microsoft.com/office/drawing/2014/main" id="{BCD11AE4-5A18-445E-A717-D08680CAC231}"/>
                </a:ext>
              </a:extLst>
            </p:cNvPr>
            <p:cNvSpPr/>
            <p:nvPr/>
          </p:nvSpPr>
          <p:spPr>
            <a:xfrm>
              <a:off x="930520" y="542684"/>
              <a:ext cx="2285160" cy="429967"/>
            </a:xfrm>
            <a:custGeom>
              <a:avLst/>
              <a:gdLst>
                <a:gd name="connsiteX0" fmla="*/ 0 w 1641863"/>
                <a:gd name="connsiteY0" fmla="*/ 0 h 554996"/>
                <a:gd name="connsiteX1" fmla="*/ 1641863 w 1641863"/>
                <a:gd name="connsiteY1" fmla="*/ 0 h 554996"/>
                <a:gd name="connsiteX2" fmla="*/ 1641863 w 1641863"/>
                <a:gd name="connsiteY2" fmla="*/ 554996 h 554996"/>
                <a:gd name="connsiteX3" fmla="*/ 0 w 1641863"/>
                <a:gd name="connsiteY3" fmla="*/ 554996 h 554996"/>
                <a:gd name="connsiteX4" fmla="*/ 0 w 1641863"/>
                <a:gd name="connsiteY4" fmla="*/ 0 h 554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3" h="554996">
                  <a:moveTo>
                    <a:pt x="0" y="0"/>
                  </a:moveTo>
                  <a:lnTo>
                    <a:pt x="1641863" y="0"/>
                  </a:lnTo>
                  <a:lnTo>
                    <a:pt x="1641863" y="554996"/>
                  </a:lnTo>
                  <a:lnTo>
                    <a:pt x="0" y="5549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s-EC" sz="1600" b="1" kern="1200" dirty="0">
                  <a:effectLst>
                    <a:outerShdw blurRad="38100" dist="38100" dir="2700000" algn="tl">
                      <a:srgbClr val="000000">
                        <a:alpha val="43137"/>
                      </a:srgbClr>
                    </a:outerShdw>
                  </a:effectLst>
                </a:rPr>
                <a:t>ANÁLISIS ESTADÍSTICO</a:t>
              </a:r>
              <a:endParaRPr lang="es-ES" sz="1600" b="1" kern="1200" dirty="0">
                <a:effectLst>
                  <a:outerShdw blurRad="38100" dist="38100" dir="2700000" algn="tl">
                    <a:srgbClr val="000000">
                      <a:alpha val="43137"/>
                    </a:srgbClr>
                  </a:outerShdw>
                </a:effectLst>
              </a:endParaRPr>
            </a:p>
          </p:txBody>
        </p:sp>
        <p:grpSp>
          <p:nvGrpSpPr>
            <p:cNvPr id="8" name="Grupo 7">
              <a:extLst>
                <a:ext uri="{FF2B5EF4-FFF2-40B4-BE49-F238E27FC236}">
                  <a16:creationId xmlns:a16="http://schemas.microsoft.com/office/drawing/2014/main" id="{0A88AE42-4762-491A-A8C0-5248A023819C}"/>
                </a:ext>
              </a:extLst>
            </p:cNvPr>
            <p:cNvGrpSpPr/>
            <p:nvPr/>
          </p:nvGrpSpPr>
          <p:grpSpPr>
            <a:xfrm>
              <a:off x="202968" y="404744"/>
              <a:ext cx="720000" cy="720000"/>
              <a:chOff x="10301112" y="1905741"/>
              <a:chExt cx="453403" cy="453403"/>
            </a:xfrm>
          </p:grpSpPr>
          <p:sp>
            <p:nvSpPr>
              <p:cNvPr id="9" name="Elipse 8">
                <a:extLst>
                  <a:ext uri="{FF2B5EF4-FFF2-40B4-BE49-F238E27FC236}">
                    <a16:creationId xmlns:a16="http://schemas.microsoft.com/office/drawing/2014/main" id="{24812FD6-7BBF-4762-862D-6AB4F345975E}"/>
                  </a:ext>
                </a:extLst>
              </p:cNvPr>
              <p:cNvSpPr/>
              <p:nvPr/>
            </p:nvSpPr>
            <p:spPr>
              <a:xfrm>
                <a:off x="10301112" y="1905741"/>
                <a:ext cx="453403" cy="453403"/>
              </a:xfrm>
              <a:prstGeom prst="ellipse">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0" name="Cuerda 9">
                <a:extLst>
                  <a:ext uri="{FF2B5EF4-FFF2-40B4-BE49-F238E27FC236}">
                    <a16:creationId xmlns:a16="http://schemas.microsoft.com/office/drawing/2014/main" id="{DF306A69-DA76-449A-A07D-CC9537473280}"/>
                  </a:ext>
                </a:extLst>
              </p:cNvPr>
              <p:cNvSpPr/>
              <p:nvPr/>
            </p:nvSpPr>
            <p:spPr>
              <a:xfrm>
                <a:off x="10346453" y="1951081"/>
                <a:ext cx="362722" cy="362722"/>
              </a:xfrm>
              <a:prstGeom prst="chord">
                <a:avLst>
                  <a:gd name="adj1" fmla="val 16200000"/>
                  <a:gd name="adj2" fmla="val 16200000"/>
                </a:avLst>
              </a:prstGeom>
            </p:spPr>
            <p:style>
              <a:lnRef idx="2">
                <a:schemeClr val="accent5">
                  <a:hueOff val="5313054"/>
                  <a:satOff val="-2284"/>
                  <a:lumOff val="-10588"/>
                  <a:alphaOff val="0"/>
                </a:schemeClr>
              </a:lnRef>
              <a:fillRef idx="1">
                <a:schemeClr val="accent5">
                  <a:hueOff val="5313054"/>
                  <a:satOff val="-2284"/>
                  <a:lumOff val="-10588"/>
                  <a:alphaOff val="0"/>
                </a:schemeClr>
              </a:fillRef>
              <a:effectRef idx="0">
                <a:schemeClr val="accent5">
                  <a:hueOff val="5313054"/>
                  <a:satOff val="-2284"/>
                  <a:lumOff val="-10588"/>
                  <a:alphaOff val="0"/>
                </a:schemeClr>
              </a:effectRef>
              <a:fontRef idx="minor">
                <a:schemeClr val="lt1"/>
              </a:fontRef>
            </p:style>
          </p:sp>
        </p:grpSp>
      </p:grpSp>
      <p:graphicFrame>
        <p:nvGraphicFramePr>
          <p:cNvPr id="11" name="Tabla 10">
            <a:extLst>
              <a:ext uri="{FF2B5EF4-FFF2-40B4-BE49-F238E27FC236}">
                <a16:creationId xmlns:a16="http://schemas.microsoft.com/office/drawing/2014/main" id="{EBDE7170-A68D-40B2-8DF5-FACADF3C72F0}"/>
              </a:ext>
            </a:extLst>
          </p:cNvPr>
          <p:cNvGraphicFramePr>
            <a:graphicFrameLocks noGrp="1"/>
          </p:cNvGraphicFramePr>
          <p:nvPr>
            <p:extLst>
              <p:ext uri="{D42A27DB-BD31-4B8C-83A1-F6EECF244321}">
                <p14:modId xmlns:p14="http://schemas.microsoft.com/office/powerpoint/2010/main" val="855357113"/>
              </p:ext>
            </p:extLst>
          </p:nvPr>
        </p:nvGraphicFramePr>
        <p:xfrm>
          <a:off x="917392" y="1395090"/>
          <a:ext cx="8634992" cy="2393950"/>
        </p:xfrm>
        <a:graphic>
          <a:graphicData uri="http://schemas.openxmlformats.org/drawingml/2006/table">
            <a:tbl>
              <a:tblPr firstRow="1" firstCol="1" bandRow="1">
                <a:tableStyleId>{7DF18680-E054-41AD-8BC1-D1AEF772440D}</a:tableStyleId>
              </a:tblPr>
              <a:tblGrid>
                <a:gridCol w="1428381">
                  <a:extLst>
                    <a:ext uri="{9D8B030D-6E8A-4147-A177-3AD203B41FA5}">
                      <a16:colId xmlns:a16="http://schemas.microsoft.com/office/drawing/2014/main" val="4275763215"/>
                    </a:ext>
                  </a:extLst>
                </a:gridCol>
                <a:gridCol w="2625361">
                  <a:extLst>
                    <a:ext uri="{9D8B030D-6E8A-4147-A177-3AD203B41FA5}">
                      <a16:colId xmlns:a16="http://schemas.microsoft.com/office/drawing/2014/main" val="99353505"/>
                    </a:ext>
                  </a:extLst>
                </a:gridCol>
                <a:gridCol w="1257239">
                  <a:extLst>
                    <a:ext uri="{9D8B030D-6E8A-4147-A177-3AD203B41FA5}">
                      <a16:colId xmlns:a16="http://schemas.microsoft.com/office/drawing/2014/main" val="1339952809"/>
                    </a:ext>
                  </a:extLst>
                </a:gridCol>
                <a:gridCol w="521473">
                  <a:extLst>
                    <a:ext uri="{9D8B030D-6E8A-4147-A177-3AD203B41FA5}">
                      <a16:colId xmlns:a16="http://schemas.microsoft.com/office/drawing/2014/main" val="791437931"/>
                    </a:ext>
                  </a:extLst>
                </a:gridCol>
                <a:gridCol w="1201089">
                  <a:extLst>
                    <a:ext uri="{9D8B030D-6E8A-4147-A177-3AD203B41FA5}">
                      <a16:colId xmlns:a16="http://schemas.microsoft.com/office/drawing/2014/main" val="1622885686"/>
                    </a:ext>
                  </a:extLst>
                </a:gridCol>
                <a:gridCol w="720653">
                  <a:extLst>
                    <a:ext uri="{9D8B030D-6E8A-4147-A177-3AD203B41FA5}">
                      <a16:colId xmlns:a16="http://schemas.microsoft.com/office/drawing/2014/main" val="1258038145"/>
                    </a:ext>
                  </a:extLst>
                </a:gridCol>
                <a:gridCol w="880796">
                  <a:extLst>
                    <a:ext uri="{9D8B030D-6E8A-4147-A177-3AD203B41FA5}">
                      <a16:colId xmlns:a16="http://schemas.microsoft.com/office/drawing/2014/main" val="1629684647"/>
                    </a:ext>
                  </a:extLst>
                </a:gridCol>
              </a:tblGrid>
              <a:tr h="314325">
                <a:tc gridSpan="2">
                  <a:txBody>
                    <a:bodyPr/>
                    <a:lstStyle/>
                    <a:p>
                      <a:endParaRPr lang="es-ES" sz="1800" dirty="0">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s-ES"/>
                    </a:p>
                  </a:txBody>
                  <a:tcPr/>
                </a:tc>
                <a:tc>
                  <a:txBody>
                    <a:bodyPr/>
                    <a:lstStyle/>
                    <a:p>
                      <a:pPr algn="ctr">
                        <a:lnSpc>
                          <a:spcPct val="115000"/>
                        </a:lnSpc>
                        <a:spcAft>
                          <a:spcPts val="800"/>
                        </a:spcAft>
                      </a:pPr>
                      <a:r>
                        <a:rPr lang="es-ES" sz="1800">
                          <a:effectLst/>
                        </a:rPr>
                        <a:t>Suma de cuadrados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tcPr>
                </a:tc>
                <a:tc>
                  <a:txBody>
                    <a:bodyPr/>
                    <a:lstStyle/>
                    <a:p>
                      <a:pPr algn="ctr">
                        <a:lnSpc>
                          <a:spcPct val="115000"/>
                        </a:lnSpc>
                        <a:spcAft>
                          <a:spcPts val="800"/>
                        </a:spcAft>
                      </a:pPr>
                      <a:r>
                        <a:rPr lang="es-ES" sz="1800">
                          <a:effectLst/>
                        </a:rPr>
                        <a:t>gl</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S" sz="1800" dirty="0">
                          <a:effectLst/>
                        </a:rPr>
                        <a:t>Media cuadrática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S" sz="1800">
                          <a:effectLst/>
                        </a:rPr>
                        <a:t>F</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S" sz="1800">
                          <a:effectLst/>
                        </a:rPr>
                        <a:t>Sig.</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81107302"/>
                  </a:ext>
                </a:extLst>
              </a:tr>
              <a:tr h="190500">
                <a:tc rowSpan="3">
                  <a:txBody>
                    <a:bodyPr/>
                    <a:lstStyle/>
                    <a:p>
                      <a:pPr algn="ctr">
                        <a:lnSpc>
                          <a:spcPct val="115000"/>
                        </a:lnSpc>
                        <a:spcAft>
                          <a:spcPts val="800"/>
                        </a:spcAft>
                      </a:pPr>
                      <a:r>
                        <a:rPr lang="es-ES" sz="1800" dirty="0">
                          <a:effectLst/>
                        </a:rPr>
                        <a:t>TNT*CEPA</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mpd="sng">
                      <a:noFill/>
                    </a:lnT>
                  </a:tcP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s-ES" sz="1800" dirty="0">
                          <a:effectLst/>
                        </a:rPr>
                        <a:t>Entre grupos (Combinado)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38100" cmpd="sng">
                      <a:noFill/>
                    </a:lnT>
                  </a:tcPr>
                </a:tc>
                <a:tc>
                  <a:txBody>
                    <a:bodyPr/>
                    <a:lstStyle/>
                    <a:p>
                      <a:pPr algn="ctr">
                        <a:lnSpc>
                          <a:spcPct val="115000"/>
                        </a:lnSpc>
                        <a:spcAft>
                          <a:spcPts val="800"/>
                        </a:spcAft>
                      </a:pPr>
                      <a:r>
                        <a:rPr lang="es-ES" sz="1800">
                          <a:effectLst/>
                        </a:rPr>
                        <a:t>195305,878</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S" sz="1800">
                          <a:effectLst/>
                        </a:rPr>
                        <a:t>3</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S" sz="1800" dirty="0">
                          <a:effectLst/>
                        </a:rPr>
                        <a:t>65101,959</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S" sz="1800">
                          <a:effectLst/>
                        </a:rPr>
                        <a:t>1,531</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S" sz="1800">
                          <a:effectLst/>
                        </a:rPr>
                        <a:t>0,280</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6607504"/>
                  </a:ext>
                </a:extLst>
              </a:tr>
              <a:tr h="190500">
                <a:tc vMerge="1">
                  <a:txBody>
                    <a:bodyPr/>
                    <a:lstStyle/>
                    <a:p>
                      <a:endParaRPr lang="es-ES"/>
                    </a:p>
                  </a:txBody>
                  <a:tcPr/>
                </a:tc>
                <a:tc>
                  <a:txBody>
                    <a:bodyPr/>
                    <a:lstStyle/>
                    <a:p>
                      <a:pPr>
                        <a:lnSpc>
                          <a:spcPct val="115000"/>
                        </a:lnSpc>
                        <a:spcAft>
                          <a:spcPts val="800"/>
                        </a:spcAft>
                      </a:pPr>
                      <a:r>
                        <a:rPr lang="es-ES" sz="1800">
                          <a:effectLst/>
                        </a:rPr>
                        <a:t>Dentro de grupos</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S" sz="1800">
                          <a:effectLst/>
                        </a:rPr>
                        <a:t>340164,518</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S" sz="1800" dirty="0">
                          <a:effectLst/>
                        </a:rPr>
                        <a:t>8</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S" sz="1800">
                          <a:effectLst/>
                        </a:rPr>
                        <a:t>42520,565</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8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8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3790467"/>
                  </a:ext>
                </a:extLst>
              </a:tr>
              <a:tr h="190500">
                <a:tc vMerge="1">
                  <a:txBody>
                    <a:bodyPr/>
                    <a:lstStyle/>
                    <a:p>
                      <a:endParaRPr lang="es-ES"/>
                    </a:p>
                  </a:txBody>
                  <a:tcPr/>
                </a:tc>
                <a:tc>
                  <a:txBody>
                    <a:bodyPr/>
                    <a:lstStyle/>
                    <a:p>
                      <a:pPr>
                        <a:lnSpc>
                          <a:spcPct val="115000"/>
                        </a:lnSpc>
                        <a:spcAft>
                          <a:spcPts val="800"/>
                        </a:spcAft>
                      </a:pPr>
                      <a:r>
                        <a:rPr lang="es-ES" sz="1800" dirty="0">
                          <a:effectLst/>
                        </a:rPr>
                        <a:t>Total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S" sz="1800">
                          <a:effectLst/>
                        </a:rPr>
                        <a:t>535470,396</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S" sz="1800">
                          <a:effectLst/>
                        </a:rPr>
                        <a:t>11</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8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8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8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6147803"/>
                  </a:ext>
                </a:extLst>
              </a:tr>
              <a:tr h="190500">
                <a:tc rowSpan="3">
                  <a:txBody>
                    <a:bodyPr/>
                    <a:lstStyle/>
                    <a:p>
                      <a:pPr algn="ctr">
                        <a:lnSpc>
                          <a:spcPct val="115000"/>
                        </a:lnSpc>
                        <a:spcAft>
                          <a:spcPts val="800"/>
                        </a:spcAft>
                      </a:pPr>
                      <a:r>
                        <a:rPr lang="es-ES" sz="1800">
                          <a:effectLst/>
                        </a:rPr>
                        <a:t>PETN*CEPA</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s-ES" sz="1800" dirty="0">
                          <a:effectLst/>
                        </a:rPr>
                        <a:t>Entre grupos (Combinado)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S" sz="1800" dirty="0">
                          <a:effectLst/>
                        </a:rPr>
                        <a:t>39161,887</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S" sz="1800">
                          <a:effectLst/>
                        </a:rPr>
                        <a:t>3</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S" sz="1800">
                          <a:effectLst/>
                        </a:rPr>
                        <a:t>13053,962</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S" sz="1800">
                          <a:effectLst/>
                        </a:rPr>
                        <a:t>4,772</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S" sz="1800">
                          <a:effectLst/>
                        </a:rPr>
                        <a:t>0,034</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29866542"/>
                  </a:ext>
                </a:extLst>
              </a:tr>
              <a:tr h="190500">
                <a:tc vMerge="1">
                  <a:txBody>
                    <a:bodyPr/>
                    <a:lstStyle/>
                    <a:p>
                      <a:endParaRPr lang="es-ES"/>
                    </a:p>
                  </a:txBody>
                  <a:tcPr/>
                </a:tc>
                <a:tc>
                  <a:txBody>
                    <a:bodyPr/>
                    <a:lstStyle/>
                    <a:p>
                      <a:pPr>
                        <a:lnSpc>
                          <a:spcPct val="115000"/>
                        </a:lnSpc>
                        <a:spcAft>
                          <a:spcPts val="800"/>
                        </a:spcAft>
                      </a:pPr>
                      <a:r>
                        <a:rPr lang="es-ES" sz="1800" dirty="0">
                          <a:effectLst/>
                        </a:rPr>
                        <a:t>Dentro de grupos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S" sz="1800">
                          <a:effectLst/>
                        </a:rPr>
                        <a:t>21885,661</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S" sz="1800">
                          <a:effectLst/>
                        </a:rPr>
                        <a:t>8</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S" sz="1800">
                          <a:effectLst/>
                        </a:rPr>
                        <a:t>2735,708</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8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8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4190043"/>
                  </a:ext>
                </a:extLst>
              </a:tr>
              <a:tr h="190500">
                <a:tc vMerge="1">
                  <a:txBody>
                    <a:bodyPr/>
                    <a:lstStyle/>
                    <a:p>
                      <a:endParaRPr lang="es-ES"/>
                    </a:p>
                  </a:txBody>
                  <a:tcPr/>
                </a:tc>
                <a:tc>
                  <a:txBody>
                    <a:bodyPr/>
                    <a:lstStyle/>
                    <a:p>
                      <a:pPr>
                        <a:lnSpc>
                          <a:spcPct val="115000"/>
                        </a:lnSpc>
                        <a:spcAft>
                          <a:spcPts val="800"/>
                        </a:spcAft>
                      </a:pPr>
                      <a:r>
                        <a:rPr lang="es-ES" sz="1800">
                          <a:effectLst/>
                        </a:rPr>
                        <a:t>Total</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S" sz="1800">
                          <a:effectLst/>
                        </a:rPr>
                        <a:t>61047,548</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800"/>
                        </a:spcAft>
                      </a:pPr>
                      <a:r>
                        <a:rPr lang="es-ES" sz="1800">
                          <a:effectLst/>
                        </a:rPr>
                        <a:t>11</a:t>
                      </a:r>
                      <a:endParaRPr lang="es-E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8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8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800" dirty="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949318"/>
                  </a:ext>
                </a:extLst>
              </a:tr>
            </a:tbl>
          </a:graphicData>
        </a:graphic>
      </p:graphicFrame>
      <p:sp>
        <p:nvSpPr>
          <p:cNvPr id="12" name="Rectángulo: esquinas redondeadas 11">
            <a:extLst>
              <a:ext uri="{FF2B5EF4-FFF2-40B4-BE49-F238E27FC236}">
                <a16:creationId xmlns:a16="http://schemas.microsoft.com/office/drawing/2014/main" id="{7E9C0755-EB33-4460-9EAA-F7D805ACF405}"/>
              </a:ext>
            </a:extLst>
          </p:cNvPr>
          <p:cNvSpPr/>
          <p:nvPr/>
        </p:nvSpPr>
        <p:spPr>
          <a:xfrm>
            <a:off x="917392" y="1442238"/>
            <a:ext cx="1224136" cy="42996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C" b="1" dirty="0">
                <a:effectLst>
                  <a:outerShdw blurRad="38100" dist="38100" dir="2700000" algn="tl">
                    <a:srgbClr val="000000">
                      <a:alpha val="43137"/>
                    </a:srgbClr>
                  </a:outerShdw>
                </a:effectLst>
              </a:rPr>
              <a:t>ANOVA</a:t>
            </a:r>
            <a:endParaRPr lang="es-ES" b="1" dirty="0">
              <a:effectLst>
                <a:outerShdw blurRad="38100" dist="38100" dir="2700000" algn="tl">
                  <a:srgbClr val="000000">
                    <a:alpha val="43137"/>
                  </a:srgbClr>
                </a:outerShdw>
              </a:effectLst>
            </a:endParaRPr>
          </a:p>
        </p:txBody>
      </p:sp>
      <p:grpSp>
        <p:nvGrpSpPr>
          <p:cNvPr id="29" name="Grupo 28">
            <a:extLst>
              <a:ext uri="{FF2B5EF4-FFF2-40B4-BE49-F238E27FC236}">
                <a16:creationId xmlns:a16="http://schemas.microsoft.com/office/drawing/2014/main" id="{D86F2FDD-70A2-47FE-A339-E4C52E0AB207}"/>
              </a:ext>
            </a:extLst>
          </p:cNvPr>
          <p:cNvGrpSpPr/>
          <p:nvPr/>
        </p:nvGrpSpPr>
        <p:grpSpPr>
          <a:xfrm>
            <a:off x="8608787" y="1872205"/>
            <a:ext cx="2239741" cy="1445987"/>
            <a:chOff x="7207519" y="1334941"/>
            <a:chExt cx="2109811" cy="1147441"/>
          </a:xfrm>
        </p:grpSpPr>
        <p:grpSp>
          <p:nvGrpSpPr>
            <p:cNvPr id="25" name="Grupo 24">
              <a:extLst>
                <a:ext uri="{FF2B5EF4-FFF2-40B4-BE49-F238E27FC236}">
                  <a16:creationId xmlns:a16="http://schemas.microsoft.com/office/drawing/2014/main" id="{5E1B9C2A-DB7B-4762-8488-6732657A9A97}"/>
                </a:ext>
              </a:extLst>
            </p:cNvPr>
            <p:cNvGrpSpPr/>
            <p:nvPr/>
          </p:nvGrpSpPr>
          <p:grpSpPr>
            <a:xfrm>
              <a:off x="7207519" y="1334941"/>
              <a:ext cx="2109811" cy="1147441"/>
              <a:chOff x="7207519" y="1334941"/>
              <a:chExt cx="2109811" cy="1147441"/>
            </a:xfrm>
          </p:grpSpPr>
          <p:sp>
            <p:nvSpPr>
              <p:cNvPr id="16" name="CuadroTexto 15">
                <a:extLst>
                  <a:ext uri="{FF2B5EF4-FFF2-40B4-BE49-F238E27FC236}">
                    <a16:creationId xmlns:a16="http://schemas.microsoft.com/office/drawing/2014/main" id="{93BC5AED-A7B9-4774-B7D3-15B4D4F8D049}"/>
                  </a:ext>
                </a:extLst>
              </p:cNvPr>
              <p:cNvSpPr txBox="1"/>
              <p:nvPr/>
            </p:nvSpPr>
            <p:spPr>
              <a:xfrm>
                <a:off x="8285554" y="1341241"/>
                <a:ext cx="1031776" cy="317501"/>
              </a:xfrm>
              <a:prstGeom prst="rect">
                <a:avLst/>
              </a:prstGeom>
              <a:noFill/>
            </p:spPr>
            <p:txBody>
              <a:bodyPr wrap="square">
                <a:spAutoFit/>
              </a:bodyPr>
              <a:lstStyle/>
              <a:p>
                <a:r>
                  <a:rPr lang="es-EC" sz="2000" dirty="0">
                    <a:effectLst/>
                    <a:latin typeface="Calibri" panose="020F0502020204030204" pitchFamily="34" charset="0"/>
                    <a:ea typeface="Calibri" panose="020F0502020204030204" pitchFamily="34" charset="0"/>
                  </a:rPr>
                  <a:t>α</a:t>
                </a:r>
                <a:endParaRPr lang="es-ES" sz="2000" dirty="0"/>
              </a:p>
            </p:txBody>
          </p:sp>
          <p:sp>
            <p:nvSpPr>
              <p:cNvPr id="17" name="Rectángulo 16">
                <a:extLst>
                  <a:ext uri="{FF2B5EF4-FFF2-40B4-BE49-F238E27FC236}">
                    <a16:creationId xmlns:a16="http://schemas.microsoft.com/office/drawing/2014/main" id="{BB741783-BCE3-45C8-8C76-40356AE6A299}"/>
                  </a:ext>
                </a:extLst>
              </p:cNvPr>
              <p:cNvSpPr/>
              <p:nvPr/>
            </p:nvSpPr>
            <p:spPr>
              <a:xfrm>
                <a:off x="7212232" y="1334941"/>
                <a:ext cx="900000" cy="369332"/>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a:extLst>
                  <a:ext uri="{FF2B5EF4-FFF2-40B4-BE49-F238E27FC236}">
                    <a16:creationId xmlns:a16="http://schemas.microsoft.com/office/drawing/2014/main" id="{1E04CA5D-E02A-4826-8558-9B687081283D}"/>
                  </a:ext>
                </a:extLst>
              </p:cNvPr>
              <p:cNvSpPr txBox="1"/>
              <p:nvPr/>
            </p:nvSpPr>
            <p:spPr>
              <a:xfrm>
                <a:off x="8120876" y="1340768"/>
                <a:ext cx="311696" cy="317501"/>
              </a:xfrm>
              <a:prstGeom prst="rect">
                <a:avLst/>
              </a:prstGeom>
              <a:noFill/>
            </p:spPr>
            <p:txBody>
              <a:bodyPr wrap="square">
                <a:spAutoFit/>
              </a:bodyPr>
              <a:lstStyle/>
              <a:p>
                <a:r>
                  <a:rPr lang="es-EC" sz="2000" dirty="0">
                    <a:effectLst/>
                    <a:latin typeface="Calibri" panose="020F0502020204030204" pitchFamily="34" charset="0"/>
                    <a:ea typeface="Calibri" panose="020F0502020204030204" pitchFamily="34" charset="0"/>
                  </a:rPr>
                  <a:t>&gt;</a:t>
                </a:r>
                <a:endParaRPr lang="es-ES" sz="2000" dirty="0"/>
              </a:p>
            </p:txBody>
          </p:sp>
          <p:sp>
            <p:nvSpPr>
              <p:cNvPr id="20" name="Rectángulo 19">
                <a:extLst>
                  <a:ext uri="{FF2B5EF4-FFF2-40B4-BE49-F238E27FC236}">
                    <a16:creationId xmlns:a16="http://schemas.microsoft.com/office/drawing/2014/main" id="{550EF48C-E4A2-4B77-AE1A-660AF0B3AC66}"/>
                  </a:ext>
                </a:extLst>
              </p:cNvPr>
              <p:cNvSpPr/>
              <p:nvPr/>
            </p:nvSpPr>
            <p:spPr>
              <a:xfrm>
                <a:off x="7207519" y="2113050"/>
                <a:ext cx="900000" cy="369332"/>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4958A3B0-1271-4200-BF59-EDA8163A7250}"/>
                  </a:ext>
                </a:extLst>
              </p:cNvPr>
              <p:cNvSpPr txBox="1"/>
              <p:nvPr/>
            </p:nvSpPr>
            <p:spPr>
              <a:xfrm>
                <a:off x="8285554" y="2113050"/>
                <a:ext cx="1031776" cy="317501"/>
              </a:xfrm>
              <a:prstGeom prst="rect">
                <a:avLst/>
              </a:prstGeom>
              <a:noFill/>
            </p:spPr>
            <p:txBody>
              <a:bodyPr wrap="square">
                <a:spAutoFit/>
              </a:bodyPr>
              <a:lstStyle/>
              <a:p>
                <a:r>
                  <a:rPr lang="es-EC" sz="2000" dirty="0">
                    <a:effectLst/>
                    <a:latin typeface="Calibri" panose="020F0502020204030204" pitchFamily="34" charset="0"/>
                    <a:ea typeface="Calibri" panose="020F0502020204030204" pitchFamily="34" charset="0"/>
                  </a:rPr>
                  <a:t>α</a:t>
                </a:r>
                <a:endParaRPr lang="es-ES" sz="2000" dirty="0"/>
              </a:p>
            </p:txBody>
          </p:sp>
          <p:sp>
            <p:nvSpPr>
              <p:cNvPr id="22" name="CuadroTexto 21">
                <a:extLst>
                  <a:ext uri="{FF2B5EF4-FFF2-40B4-BE49-F238E27FC236}">
                    <a16:creationId xmlns:a16="http://schemas.microsoft.com/office/drawing/2014/main" id="{ACC54E37-601E-4E36-B7CB-A3ABC8AD71B5}"/>
                  </a:ext>
                </a:extLst>
              </p:cNvPr>
              <p:cNvSpPr txBox="1"/>
              <p:nvPr/>
            </p:nvSpPr>
            <p:spPr>
              <a:xfrm>
                <a:off x="8078985" y="2133138"/>
                <a:ext cx="311696" cy="317501"/>
              </a:xfrm>
              <a:prstGeom prst="rect">
                <a:avLst/>
              </a:prstGeom>
              <a:noFill/>
            </p:spPr>
            <p:txBody>
              <a:bodyPr wrap="square">
                <a:spAutoFit/>
              </a:bodyPr>
              <a:lstStyle/>
              <a:p>
                <a:r>
                  <a:rPr lang="es-EC" sz="2000" dirty="0">
                    <a:latin typeface="Calibri" panose="020F0502020204030204" pitchFamily="34" charset="0"/>
                  </a:rPr>
                  <a:t>&lt;</a:t>
                </a:r>
                <a:endParaRPr lang="es-ES" sz="2000" dirty="0"/>
              </a:p>
            </p:txBody>
          </p:sp>
        </p:grpSp>
        <p:sp>
          <p:nvSpPr>
            <p:cNvPr id="27" name="Estrella: 7 puntas 26">
              <a:extLst>
                <a:ext uri="{FF2B5EF4-FFF2-40B4-BE49-F238E27FC236}">
                  <a16:creationId xmlns:a16="http://schemas.microsoft.com/office/drawing/2014/main" id="{DDB6D274-3170-4964-B7E9-77E193421E09}"/>
                </a:ext>
              </a:extLst>
            </p:cNvPr>
            <p:cNvSpPr/>
            <p:nvPr/>
          </p:nvSpPr>
          <p:spPr>
            <a:xfrm>
              <a:off x="8548721" y="1417146"/>
              <a:ext cx="180000" cy="180000"/>
            </a:xfrm>
            <a:prstGeom prst="star7">
              <a:avLst/>
            </a:prstGeom>
            <a:solidFill>
              <a:srgbClr val="FF8000"/>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Estrella: 7 puntas 27">
              <a:extLst>
                <a:ext uri="{FF2B5EF4-FFF2-40B4-BE49-F238E27FC236}">
                  <a16:creationId xmlns:a16="http://schemas.microsoft.com/office/drawing/2014/main" id="{8819B227-DEB2-44A3-B7EE-E756DB670E5E}"/>
                </a:ext>
              </a:extLst>
            </p:cNvPr>
            <p:cNvSpPr/>
            <p:nvPr/>
          </p:nvSpPr>
          <p:spPr>
            <a:xfrm>
              <a:off x="8594684" y="2201889"/>
              <a:ext cx="180000" cy="180000"/>
            </a:xfrm>
            <a:prstGeom prst="star7">
              <a:avLst/>
            </a:prstGeom>
            <a:solidFill>
              <a:srgbClr val="0000A0"/>
            </a:solidFill>
            <a:ln>
              <a:solidFill>
                <a:srgbClr val="000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50" name="Grupo 49">
            <a:extLst>
              <a:ext uri="{FF2B5EF4-FFF2-40B4-BE49-F238E27FC236}">
                <a16:creationId xmlns:a16="http://schemas.microsoft.com/office/drawing/2014/main" id="{E38D1C68-8A11-48C4-9C7F-89DF48818230}"/>
              </a:ext>
            </a:extLst>
          </p:cNvPr>
          <p:cNvGrpSpPr/>
          <p:nvPr/>
        </p:nvGrpSpPr>
        <p:grpSpPr>
          <a:xfrm>
            <a:off x="2927648" y="4116607"/>
            <a:ext cx="7543801" cy="1362421"/>
            <a:chOff x="1487488" y="4144396"/>
            <a:chExt cx="7543801" cy="1362421"/>
          </a:xfrm>
        </p:grpSpPr>
        <p:sp>
          <p:nvSpPr>
            <p:cNvPr id="41" name="CuadroTexto 40">
              <a:extLst>
                <a:ext uri="{FF2B5EF4-FFF2-40B4-BE49-F238E27FC236}">
                  <a16:creationId xmlns:a16="http://schemas.microsoft.com/office/drawing/2014/main" id="{66CC390C-F370-4AB7-8B64-D08B136F8A32}"/>
                </a:ext>
              </a:extLst>
            </p:cNvPr>
            <p:cNvSpPr txBox="1"/>
            <p:nvPr/>
          </p:nvSpPr>
          <p:spPr>
            <a:xfrm>
              <a:off x="1883143" y="4144396"/>
              <a:ext cx="6830090" cy="568745"/>
            </a:xfrm>
            <a:prstGeom prst="rect">
              <a:avLst/>
            </a:prstGeom>
            <a:noFill/>
          </p:spPr>
          <p:txBody>
            <a:bodyPr wrap="square">
              <a:spAutoFit/>
            </a:bodyPr>
            <a:lstStyle/>
            <a:p>
              <a:pPr algn="just">
                <a:lnSpc>
                  <a:spcPct val="200000"/>
                </a:lnSpc>
              </a:pPr>
              <a:r>
                <a:rPr lang="es-EC" i="1" dirty="0">
                  <a:effectLst/>
                  <a:latin typeface="Calibri" panose="020F0502020204030204" pitchFamily="34" charset="0"/>
                  <a:ea typeface="Calibri" panose="020F0502020204030204" pitchFamily="34" charset="0"/>
                </a:rPr>
                <a:t>H</a:t>
              </a:r>
              <a:r>
                <a:rPr lang="es-EC" i="1" baseline="-25000" dirty="0">
                  <a:effectLst/>
                  <a:latin typeface="Calibri" panose="020F0502020204030204" pitchFamily="34" charset="0"/>
                  <a:ea typeface="Calibri" panose="020F0502020204030204" pitchFamily="34" charset="0"/>
                </a:rPr>
                <a:t>0</a:t>
              </a:r>
              <a:r>
                <a:rPr lang="es-EC" dirty="0">
                  <a:effectLst/>
                  <a:latin typeface="Calibri" panose="020F0502020204030204" pitchFamily="34" charset="0"/>
                  <a:ea typeface="Calibri" panose="020F0502020204030204" pitchFamily="34" charset="0"/>
                </a:rPr>
                <a:t>: las cepas influyen sobre la variación de la concentración de TNT</a:t>
              </a:r>
            </a:p>
          </p:txBody>
        </p:sp>
        <p:sp>
          <p:nvSpPr>
            <p:cNvPr id="46" name="Estrella: 7 puntas 45">
              <a:extLst>
                <a:ext uri="{FF2B5EF4-FFF2-40B4-BE49-F238E27FC236}">
                  <a16:creationId xmlns:a16="http://schemas.microsoft.com/office/drawing/2014/main" id="{D0DEC58C-B51B-489E-9340-81339216588C}"/>
                </a:ext>
              </a:extLst>
            </p:cNvPr>
            <p:cNvSpPr/>
            <p:nvPr/>
          </p:nvSpPr>
          <p:spPr>
            <a:xfrm>
              <a:off x="1487488" y="4298344"/>
              <a:ext cx="360000" cy="360000"/>
            </a:xfrm>
            <a:prstGeom prst="star7">
              <a:avLst/>
            </a:prstGeom>
            <a:solidFill>
              <a:srgbClr val="FF8000"/>
            </a:solidFill>
            <a:ln>
              <a:solidFill>
                <a:srgbClr val="FF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Estrella: 7 puntas 46">
              <a:extLst>
                <a:ext uri="{FF2B5EF4-FFF2-40B4-BE49-F238E27FC236}">
                  <a16:creationId xmlns:a16="http://schemas.microsoft.com/office/drawing/2014/main" id="{B8B24EB9-10DF-471D-90E8-AF4FBD7A503F}"/>
                </a:ext>
              </a:extLst>
            </p:cNvPr>
            <p:cNvSpPr/>
            <p:nvPr/>
          </p:nvSpPr>
          <p:spPr>
            <a:xfrm>
              <a:off x="1487488" y="5083087"/>
              <a:ext cx="360000" cy="360000"/>
            </a:xfrm>
            <a:prstGeom prst="star7">
              <a:avLst/>
            </a:prstGeom>
            <a:solidFill>
              <a:srgbClr val="0000A0"/>
            </a:solidFill>
            <a:ln>
              <a:solidFill>
                <a:srgbClr val="000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CuadroTexto 48">
              <a:extLst>
                <a:ext uri="{FF2B5EF4-FFF2-40B4-BE49-F238E27FC236}">
                  <a16:creationId xmlns:a16="http://schemas.microsoft.com/office/drawing/2014/main" id="{215F3EC8-6844-49B1-B32D-17DA6B4FA805}"/>
                </a:ext>
              </a:extLst>
            </p:cNvPr>
            <p:cNvSpPr txBox="1"/>
            <p:nvPr/>
          </p:nvSpPr>
          <p:spPr>
            <a:xfrm>
              <a:off x="1855619" y="4938072"/>
              <a:ext cx="7175670" cy="568745"/>
            </a:xfrm>
            <a:prstGeom prst="rect">
              <a:avLst/>
            </a:prstGeom>
            <a:noFill/>
          </p:spPr>
          <p:txBody>
            <a:bodyPr wrap="square">
              <a:spAutoFit/>
            </a:bodyPr>
            <a:lstStyle/>
            <a:p>
              <a:pPr algn="just">
                <a:lnSpc>
                  <a:spcPct val="200000"/>
                </a:lnSpc>
              </a:pPr>
              <a:r>
                <a:rPr lang="es-EC" i="1" dirty="0">
                  <a:effectLst/>
                  <a:latin typeface="Calibri" panose="020F0502020204030204" pitchFamily="34" charset="0"/>
                  <a:ea typeface="Calibri" panose="020F0502020204030204" pitchFamily="34" charset="0"/>
                </a:rPr>
                <a:t>H</a:t>
              </a:r>
              <a:r>
                <a:rPr lang="es-EC" i="1" baseline="-25000" dirty="0">
                  <a:effectLst/>
                  <a:latin typeface="Calibri" panose="020F0502020204030204" pitchFamily="34" charset="0"/>
                  <a:ea typeface="Calibri" panose="020F0502020204030204" pitchFamily="34" charset="0"/>
                </a:rPr>
                <a:t>1</a:t>
              </a:r>
              <a:r>
                <a:rPr lang="es-EC" dirty="0">
                  <a:effectLst/>
                  <a:latin typeface="Calibri" panose="020F0502020204030204" pitchFamily="34" charset="0"/>
                  <a:ea typeface="Calibri" panose="020F0502020204030204" pitchFamily="34" charset="0"/>
                </a:rPr>
                <a:t>: las cepas no influyen sobre la variación de la concentración de PETN</a:t>
              </a:r>
              <a:endParaRPr lang="es-ES" dirty="0"/>
            </a:p>
          </p:txBody>
        </p:sp>
      </p:grpSp>
      <mc:AlternateContent xmlns:mc="http://schemas.openxmlformats.org/markup-compatibility/2006" xmlns:a14="http://schemas.microsoft.com/office/drawing/2010/main">
        <mc:Choice Requires="a14">
          <p:sp>
            <p:nvSpPr>
              <p:cNvPr id="51" name="CuadroTexto 50">
                <a:extLst>
                  <a:ext uri="{FF2B5EF4-FFF2-40B4-BE49-F238E27FC236}">
                    <a16:creationId xmlns:a16="http://schemas.microsoft.com/office/drawing/2014/main" id="{700DAFA7-13D6-4D99-9842-9BBC7174D7D9}"/>
                  </a:ext>
                </a:extLst>
              </p:cNvPr>
              <p:cNvSpPr txBox="1"/>
              <p:nvPr/>
            </p:nvSpPr>
            <p:spPr>
              <a:xfrm>
                <a:off x="2038607" y="4450329"/>
                <a:ext cx="479298"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4800" b="1" i="1" smtClean="0">
                          <a:solidFill>
                            <a:srgbClr val="A5002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es-ES" sz="1400" b="1" dirty="0">
                  <a:effectLst>
                    <a:outerShdw blurRad="38100" dist="38100" dir="2700000" algn="tl">
                      <a:srgbClr val="000000">
                        <a:alpha val="43137"/>
                      </a:srgbClr>
                    </a:outerShdw>
                  </a:effectLst>
                </a:endParaRPr>
              </a:p>
            </p:txBody>
          </p:sp>
        </mc:Choice>
        <mc:Fallback xmlns="">
          <p:sp>
            <p:nvSpPr>
              <p:cNvPr id="51" name="CuadroTexto 50">
                <a:extLst>
                  <a:ext uri="{FF2B5EF4-FFF2-40B4-BE49-F238E27FC236}">
                    <a16:creationId xmlns:a16="http://schemas.microsoft.com/office/drawing/2014/main" id="{700DAFA7-13D6-4D99-9842-9BBC7174D7D9}"/>
                  </a:ext>
                </a:extLst>
              </p:cNvPr>
              <p:cNvSpPr txBox="1">
                <a:spLocks noRot="1" noChangeAspect="1" noMove="1" noResize="1" noEditPoints="1" noAdjustHandles="1" noChangeArrowheads="1" noChangeShapeType="1" noTextEdit="1"/>
              </p:cNvSpPr>
              <p:nvPr/>
            </p:nvSpPr>
            <p:spPr>
              <a:xfrm>
                <a:off x="2038607" y="4450329"/>
                <a:ext cx="479298" cy="738664"/>
              </a:xfrm>
              <a:prstGeom prst="rect">
                <a:avLst/>
              </a:prstGeom>
              <a:blipFill>
                <a:blip r:embed="rId2"/>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736066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ABDB7C3-B8E2-47AF-9F30-9CA7D586108F}"/>
              </a:ext>
            </a:extLst>
          </p:cNvPr>
          <p:cNvSpPr txBox="1"/>
          <p:nvPr/>
        </p:nvSpPr>
        <p:spPr>
          <a:xfrm>
            <a:off x="335360" y="332656"/>
            <a:ext cx="4632176" cy="3693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defPPr>
              <a:defRPr lang="es-ES"/>
            </a:defPPr>
            <a:lvl1pPr algn="ctr">
              <a:defRPr b="1">
                <a:solidFill>
                  <a:schemeClr val="dk1"/>
                </a:solidFill>
                <a:effectLst>
                  <a:outerShdw blurRad="38100" dist="38100" dir="2700000" algn="tl">
                    <a:srgbClr val="000000">
                      <a:alpha val="43137"/>
                    </a:srgbClr>
                  </a:outerShdw>
                </a:effectLst>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s-EC" dirty="0"/>
              <a:t>Pruebas post hoc: comparaciones múltiples</a:t>
            </a:r>
            <a:endParaRPr lang="es-ES" dirty="0"/>
          </a:p>
        </p:txBody>
      </p:sp>
      <p:graphicFrame>
        <p:nvGraphicFramePr>
          <p:cNvPr id="5" name="Tabla 4">
            <a:extLst>
              <a:ext uri="{FF2B5EF4-FFF2-40B4-BE49-F238E27FC236}">
                <a16:creationId xmlns:a16="http://schemas.microsoft.com/office/drawing/2014/main" id="{E80D4CB6-4E58-4E50-BEF7-113D248D27B1}"/>
              </a:ext>
            </a:extLst>
          </p:cNvPr>
          <p:cNvGraphicFramePr>
            <a:graphicFrameLocks noGrp="1"/>
          </p:cNvGraphicFramePr>
          <p:nvPr>
            <p:extLst>
              <p:ext uri="{D42A27DB-BD31-4B8C-83A1-F6EECF244321}">
                <p14:modId xmlns:p14="http://schemas.microsoft.com/office/powerpoint/2010/main" val="3628078023"/>
              </p:ext>
            </p:extLst>
          </p:nvPr>
        </p:nvGraphicFramePr>
        <p:xfrm>
          <a:off x="695402" y="980728"/>
          <a:ext cx="4248470" cy="3501835"/>
        </p:xfrm>
        <a:graphic>
          <a:graphicData uri="http://schemas.openxmlformats.org/drawingml/2006/table">
            <a:tbl>
              <a:tblPr firstRow="1" firstCol="1">
                <a:tableStyleId>{5C22544A-7EE6-4342-B048-85BDC9FD1C3A}</a:tableStyleId>
              </a:tblPr>
              <a:tblGrid>
                <a:gridCol w="1368151">
                  <a:extLst>
                    <a:ext uri="{9D8B030D-6E8A-4147-A177-3AD203B41FA5}">
                      <a16:colId xmlns:a16="http://schemas.microsoft.com/office/drawing/2014/main" val="3717975319"/>
                    </a:ext>
                  </a:extLst>
                </a:gridCol>
                <a:gridCol w="1080120">
                  <a:extLst>
                    <a:ext uri="{9D8B030D-6E8A-4147-A177-3AD203B41FA5}">
                      <a16:colId xmlns:a16="http://schemas.microsoft.com/office/drawing/2014/main" val="994331311"/>
                    </a:ext>
                  </a:extLst>
                </a:gridCol>
                <a:gridCol w="432048">
                  <a:extLst>
                    <a:ext uri="{9D8B030D-6E8A-4147-A177-3AD203B41FA5}">
                      <a16:colId xmlns:a16="http://schemas.microsoft.com/office/drawing/2014/main" val="2069339694"/>
                    </a:ext>
                  </a:extLst>
                </a:gridCol>
                <a:gridCol w="518457">
                  <a:extLst>
                    <a:ext uri="{9D8B030D-6E8A-4147-A177-3AD203B41FA5}">
                      <a16:colId xmlns:a16="http://schemas.microsoft.com/office/drawing/2014/main" val="1992037486"/>
                    </a:ext>
                  </a:extLst>
                </a:gridCol>
                <a:gridCol w="849694">
                  <a:extLst>
                    <a:ext uri="{9D8B030D-6E8A-4147-A177-3AD203B41FA5}">
                      <a16:colId xmlns:a16="http://schemas.microsoft.com/office/drawing/2014/main" val="1170728204"/>
                    </a:ext>
                  </a:extLst>
                </a:gridCol>
              </a:tblGrid>
              <a:tr h="314750">
                <a:tc>
                  <a:txBody>
                    <a:bodyPr/>
                    <a:lstStyle/>
                    <a:p>
                      <a:pPr algn="ctr">
                        <a:lnSpc>
                          <a:spcPct val="107000"/>
                        </a:lnSpc>
                        <a:spcAft>
                          <a:spcPts val="800"/>
                        </a:spcAft>
                      </a:pPr>
                      <a:r>
                        <a:rPr lang="es-ES" sz="1600" b="1" dirty="0">
                          <a:effectLst/>
                          <a:latin typeface="+mn-lt"/>
                          <a:ea typeface="Times New Roman" panose="02020603050405020304" pitchFamily="18" charset="0"/>
                          <a:cs typeface="Calibri" panose="020F0502020204030204" pitchFamily="34" charset="0"/>
                        </a:rPr>
                        <a:t>Variable dependiente</a:t>
                      </a:r>
                      <a:endParaRPr lang="es-E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s-ES" sz="1600" dirty="0">
                        <a:effectLst/>
                        <a:latin typeface="+mn-lt"/>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800"/>
                        </a:spcAft>
                      </a:pPr>
                      <a:r>
                        <a:rPr lang="es-EC" sz="1600" dirty="0">
                          <a:effectLst/>
                          <a:latin typeface="+mn-lt"/>
                          <a:ea typeface="Calibri" panose="020F0502020204030204" pitchFamily="34" charset="0"/>
                          <a:cs typeface="Times New Roman" panose="02020603050405020304" pitchFamily="18" charset="0"/>
                        </a:rPr>
                        <a:t>Cepas</a:t>
                      </a:r>
                      <a:endParaRPr lang="es-ES" sz="16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800"/>
                        </a:spcAft>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effectLst/>
                          <a:latin typeface="+mn-lt"/>
                          <a:ea typeface="Calibri" panose="020F0502020204030204" pitchFamily="34" charset="0"/>
                          <a:cs typeface="Times New Roman" panose="02020603050405020304" pitchFamily="18" charset="0"/>
                        </a:rPr>
                        <a:t>Sig.</a:t>
                      </a:r>
                      <a:endParaRPr lang="es-E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4271908"/>
                  </a:ext>
                </a:extLst>
              </a:tr>
              <a:tr h="153791">
                <a:tc rowSpan="12">
                  <a:txBody>
                    <a:bodyPr/>
                    <a:lstStyle/>
                    <a:p>
                      <a:pPr algn="ctr">
                        <a:lnSpc>
                          <a:spcPct val="107000"/>
                        </a:lnSpc>
                        <a:spcAft>
                          <a:spcPts val="800"/>
                        </a:spcAft>
                      </a:pPr>
                      <a:r>
                        <a:rPr lang="es-ES" sz="1600">
                          <a:effectLst/>
                          <a:latin typeface="+mn-lt"/>
                        </a:rPr>
                        <a:t>TNT</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tc rowSpan="12">
                  <a:txBody>
                    <a:bodyPr/>
                    <a:lstStyle/>
                    <a:p>
                      <a:pPr algn="ctr">
                        <a:lnSpc>
                          <a:spcPct val="107000"/>
                        </a:lnSpc>
                        <a:spcAft>
                          <a:spcPts val="800"/>
                        </a:spcAft>
                      </a:pPr>
                      <a:r>
                        <a:rPr lang="es-ES" sz="1600" dirty="0">
                          <a:effectLst/>
                          <a:latin typeface="+mn-lt"/>
                        </a:rPr>
                        <a:t>HSD Tukey</a:t>
                      </a:r>
                      <a:endParaRPr lang="es-ES" sz="1600" dirty="0">
                        <a:effectLst/>
                        <a:latin typeface="+mn-lt"/>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800"/>
                        </a:spcAft>
                      </a:pPr>
                      <a:r>
                        <a:rPr lang="es-ES" sz="1600">
                          <a:effectLst/>
                          <a:latin typeface="+mn-lt"/>
                        </a:rPr>
                        <a:t>1</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dirty="0">
                          <a:effectLst/>
                          <a:latin typeface="+mn-lt"/>
                        </a:rPr>
                        <a:t>2</a:t>
                      </a:r>
                      <a:endParaRPr lang="es-E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dirty="0">
                          <a:effectLst/>
                          <a:latin typeface="+mn-lt"/>
                        </a:rPr>
                        <a:t>0,667</a:t>
                      </a:r>
                      <a:endParaRPr lang="es-E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76797915"/>
                  </a:ext>
                </a:extLst>
              </a:tr>
              <a:tr h="15379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1600">
                          <a:effectLst/>
                          <a:latin typeface="+mn-lt"/>
                        </a:rPr>
                        <a:t>3</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a:effectLst/>
                          <a:latin typeface="+mn-lt"/>
                        </a:rPr>
                        <a:t>0,787</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67068"/>
                  </a:ext>
                </a:extLst>
              </a:tr>
              <a:tr h="15379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1600">
                          <a:effectLst/>
                          <a:latin typeface="+mn-lt"/>
                        </a:rPr>
                        <a:t>4</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a:effectLst/>
                          <a:latin typeface="+mn-lt"/>
                        </a:rPr>
                        <a:t>0,973</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9022685"/>
                  </a:ext>
                </a:extLst>
              </a:tr>
              <a:tr h="153791">
                <a:tc vMerge="1">
                  <a:txBody>
                    <a:bodyPr/>
                    <a:lstStyle/>
                    <a:p>
                      <a:endParaRPr lang="es-ES"/>
                    </a:p>
                  </a:txBody>
                  <a:tcPr/>
                </a:tc>
                <a:tc vMerge="1">
                  <a:txBody>
                    <a:bodyPr/>
                    <a:lstStyle/>
                    <a:p>
                      <a:endParaRPr lang="es-ES"/>
                    </a:p>
                  </a:txBody>
                  <a:tcPr/>
                </a:tc>
                <a:tc rowSpan="3">
                  <a:txBody>
                    <a:bodyPr/>
                    <a:lstStyle/>
                    <a:p>
                      <a:pPr algn="ctr">
                        <a:lnSpc>
                          <a:spcPct val="107000"/>
                        </a:lnSpc>
                        <a:spcAft>
                          <a:spcPts val="800"/>
                        </a:spcAft>
                      </a:pPr>
                      <a:r>
                        <a:rPr lang="es-ES" sz="1600">
                          <a:effectLst/>
                          <a:latin typeface="+mn-lt"/>
                        </a:rPr>
                        <a:t>2</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a:effectLst/>
                          <a:latin typeface="+mn-lt"/>
                        </a:rPr>
                        <a:t>1</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a:effectLst/>
                          <a:latin typeface="+mn-lt"/>
                        </a:rPr>
                        <a:t>0,667</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4356095"/>
                  </a:ext>
                </a:extLst>
              </a:tr>
              <a:tr h="15379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1600">
                          <a:effectLst/>
                          <a:latin typeface="+mn-lt"/>
                        </a:rPr>
                        <a:t>3</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a:effectLst/>
                          <a:latin typeface="+mn-lt"/>
                        </a:rPr>
                        <a:t>0,233</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4799318"/>
                  </a:ext>
                </a:extLst>
              </a:tr>
              <a:tr h="15379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1600">
                          <a:effectLst/>
                          <a:latin typeface="+mn-lt"/>
                        </a:rPr>
                        <a:t>4</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a:effectLst/>
                          <a:latin typeface="+mn-lt"/>
                        </a:rPr>
                        <a:t>0,881</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0857225"/>
                  </a:ext>
                </a:extLst>
              </a:tr>
              <a:tr h="153791">
                <a:tc vMerge="1">
                  <a:txBody>
                    <a:bodyPr/>
                    <a:lstStyle/>
                    <a:p>
                      <a:endParaRPr lang="es-ES"/>
                    </a:p>
                  </a:txBody>
                  <a:tcPr/>
                </a:tc>
                <a:tc vMerge="1">
                  <a:txBody>
                    <a:bodyPr/>
                    <a:lstStyle/>
                    <a:p>
                      <a:endParaRPr lang="es-ES"/>
                    </a:p>
                  </a:txBody>
                  <a:tcPr/>
                </a:tc>
                <a:tc rowSpan="3">
                  <a:txBody>
                    <a:bodyPr/>
                    <a:lstStyle/>
                    <a:p>
                      <a:pPr algn="ctr">
                        <a:lnSpc>
                          <a:spcPct val="107000"/>
                        </a:lnSpc>
                        <a:spcAft>
                          <a:spcPts val="800"/>
                        </a:spcAft>
                      </a:pPr>
                      <a:r>
                        <a:rPr lang="es-ES" sz="1600">
                          <a:effectLst/>
                          <a:latin typeface="+mn-lt"/>
                        </a:rPr>
                        <a:t>3</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a:effectLst/>
                          <a:latin typeface="+mn-lt"/>
                        </a:rPr>
                        <a:t>1</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a:effectLst/>
                          <a:latin typeface="+mn-lt"/>
                        </a:rPr>
                        <a:t>0,787</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5635712"/>
                  </a:ext>
                </a:extLst>
              </a:tr>
              <a:tr h="15379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1600">
                          <a:effectLst/>
                          <a:latin typeface="+mn-lt"/>
                        </a:rPr>
                        <a:t>2</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a:effectLst/>
                          <a:latin typeface="+mn-lt"/>
                        </a:rPr>
                        <a:t>0,233</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8171146"/>
                  </a:ext>
                </a:extLst>
              </a:tr>
              <a:tr h="15379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1600">
                          <a:effectLst/>
                          <a:latin typeface="+mn-lt"/>
                        </a:rPr>
                        <a:t>4</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a:effectLst/>
                          <a:latin typeface="+mn-lt"/>
                        </a:rPr>
                        <a:t>0,553</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67724675"/>
                  </a:ext>
                </a:extLst>
              </a:tr>
              <a:tr h="153791">
                <a:tc vMerge="1">
                  <a:txBody>
                    <a:bodyPr/>
                    <a:lstStyle/>
                    <a:p>
                      <a:endParaRPr lang="es-ES"/>
                    </a:p>
                  </a:txBody>
                  <a:tcPr/>
                </a:tc>
                <a:tc vMerge="1">
                  <a:txBody>
                    <a:bodyPr/>
                    <a:lstStyle/>
                    <a:p>
                      <a:endParaRPr lang="es-ES"/>
                    </a:p>
                  </a:txBody>
                  <a:tcPr/>
                </a:tc>
                <a:tc rowSpan="3">
                  <a:txBody>
                    <a:bodyPr/>
                    <a:lstStyle/>
                    <a:p>
                      <a:pPr algn="ctr">
                        <a:lnSpc>
                          <a:spcPct val="107000"/>
                        </a:lnSpc>
                        <a:spcAft>
                          <a:spcPts val="800"/>
                        </a:spcAft>
                      </a:pPr>
                      <a:r>
                        <a:rPr lang="es-ES" sz="1600">
                          <a:effectLst/>
                          <a:latin typeface="+mn-lt"/>
                        </a:rPr>
                        <a:t>4</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a:effectLst/>
                          <a:latin typeface="+mn-lt"/>
                        </a:rPr>
                        <a:t>1</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a:effectLst/>
                          <a:latin typeface="+mn-lt"/>
                        </a:rPr>
                        <a:t>0,973</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90094171"/>
                  </a:ext>
                </a:extLst>
              </a:tr>
              <a:tr h="15379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1600">
                          <a:effectLst/>
                          <a:latin typeface="+mn-lt"/>
                        </a:rPr>
                        <a:t>2</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a:effectLst/>
                          <a:latin typeface="+mn-lt"/>
                        </a:rPr>
                        <a:t>0,881</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8818875"/>
                  </a:ext>
                </a:extLst>
              </a:tr>
              <a:tr h="15379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1600">
                          <a:effectLst/>
                          <a:latin typeface="+mn-lt"/>
                        </a:rPr>
                        <a:t>3</a:t>
                      </a:r>
                      <a:endParaRPr lang="es-ES" sz="16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dirty="0">
                          <a:effectLst/>
                          <a:latin typeface="+mn-lt"/>
                        </a:rPr>
                        <a:t>0,553</a:t>
                      </a:r>
                      <a:endParaRPr lang="es-E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2696196"/>
                  </a:ext>
                </a:extLst>
              </a:tr>
            </a:tbl>
          </a:graphicData>
        </a:graphic>
      </p:graphicFrame>
      <p:graphicFrame>
        <p:nvGraphicFramePr>
          <p:cNvPr id="6" name="Tabla 5">
            <a:extLst>
              <a:ext uri="{FF2B5EF4-FFF2-40B4-BE49-F238E27FC236}">
                <a16:creationId xmlns:a16="http://schemas.microsoft.com/office/drawing/2014/main" id="{A25791CB-201F-42A1-A82B-1B439A46B937}"/>
              </a:ext>
            </a:extLst>
          </p:cNvPr>
          <p:cNvGraphicFramePr>
            <a:graphicFrameLocks noGrp="1"/>
          </p:cNvGraphicFramePr>
          <p:nvPr>
            <p:extLst>
              <p:ext uri="{D42A27DB-BD31-4B8C-83A1-F6EECF244321}">
                <p14:modId xmlns:p14="http://schemas.microsoft.com/office/powerpoint/2010/main" val="171393100"/>
              </p:ext>
            </p:extLst>
          </p:nvPr>
        </p:nvGraphicFramePr>
        <p:xfrm>
          <a:off x="6672064" y="980727"/>
          <a:ext cx="4248470" cy="3501835"/>
        </p:xfrm>
        <a:graphic>
          <a:graphicData uri="http://schemas.openxmlformats.org/drawingml/2006/table">
            <a:tbl>
              <a:tblPr firstRow="1" firstCol="1">
                <a:tableStyleId>{7DF18680-E054-41AD-8BC1-D1AEF772440D}</a:tableStyleId>
              </a:tblPr>
              <a:tblGrid>
                <a:gridCol w="1368151">
                  <a:extLst>
                    <a:ext uri="{9D8B030D-6E8A-4147-A177-3AD203B41FA5}">
                      <a16:colId xmlns:a16="http://schemas.microsoft.com/office/drawing/2014/main" val="3717975319"/>
                    </a:ext>
                  </a:extLst>
                </a:gridCol>
                <a:gridCol w="1080120">
                  <a:extLst>
                    <a:ext uri="{9D8B030D-6E8A-4147-A177-3AD203B41FA5}">
                      <a16:colId xmlns:a16="http://schemas.microsoft.com/office/drawing/2014/main" val="994331311"/>
                    </a:ext>
                  </a:extLst>
                </a:gridCol>
                <a:gridCol w="432048">
                  <a:extLst>
                    <a:ext uri="{9D8B030D-6E8A-4147-A177-3AD203B41FA5}">
                      <a16:colId xmlns:a16="http://schemas.microsoft.com/office/drawing/2014/main" val="2069339694"/>
                    </a:ext>
                  </a:extLst>
                </a:gridCol>
                <a:gridCol w="518457">
                  <a:extLst>
                    <a:ext uri="{9D8B030D-6E8A-4147-A177-3AD203B41FA5}">
                      <a16:colId xmlns:a16="http://schemas.microsoft.com/office/drawing/2014/main" val="1992037486"/>
                    </a:ext>
                  </a:extLst>
                </a:gridCol>
                <a:gridCol w="849694">
                  <a:extLst>
                    <a:ext uri="{9D8B030D-6E8A-4147-A177-3AD203B41FA5}">
                      <a16:colId xmlns:a16="http://schemas.microsoft.com/office/drawing/2014/main" val="1170728204"/>
                    </a:ext>
                  </a:extLst>
                </a:gridCol>
              </a:tblGrid>
              <a:tr h="314750">
                <a:tc>
                  <a:txBody>
                    <a:bodyPr/>
                    <a:lstStyle/>
                    <a:p>
                      <a:pPr algn="ctr">
                        <a:lnSpc>
                          <a:spcPct val="107000"/>
                        </a:lnSpc>
                        <a:spcAft>
                          <a:spcPts val="800"/>
                        </a:spcAft>
                      </a:pPr>
                      <a:r>
                        <a:rPr lang="es-ES" sz="1600" b="1" dirty="0">
                          <a:effectLst/>
                          <a:latin typeface="+mn-lt"/>
                        </a:rPr>
                        <a:t>Variable dependiente</a:t>
                      </a:r>
                      <a:endParaRPr lang="es-ES" sz="16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endParaRPr lang="es-ES" sz="1600" dirty="0">
                        <a:effectLst/>
                        <a:latin typeface="+mn-lt"/>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07000"/>
                        </a:lnSpc>
                        <a:spcAft>
                          <a:spcPts val="800"/>
                        </a:spcAft>
                      </a:pPr>
                      <a:r>
                        <a:rPr lang="es-EC" sz="1600" dirty="0">
                          <a:effectLst/>
                          <a:latin typeface="+mn-lt"/>
                        </a:rPr>
                        <a:t>Cepas</a:t>
                      </a:r>
                      <a:endParaRPr lang="es-ES" sz="16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800"/>
                        </a:spcAft>
                      </a:pP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C" sz="1600" dirty="0">
                          <a:effectLst/>
                          <a:latin typeface="+mn-lt"/>
                        </a:rPr>
                        <a:t>Sig.</a:t>
                      </a:r>
                      <a:endParaRPr lang="es-ES" sz="16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4271908"/>
                  </a:ext>
                </a:extLst>
              </a:tr>
              <a:tr h="153791">
                <a:tc rowSpan="12">
                  <a:txBody>
                    <a:bodyPr/>
                    <a:lstStyle/>
                    <a:p>
                      <a:pPr algn="ctr">
                        <a:lnSpc>
                          <a:spcPct val="107000"/>
                        </a:lnSpc>
                        <a:spcAft>
                          <a:spcPts val="800"/>
                        </a:spcAft>
                      </a:pPr>
                      <a:r>
                        <a:rPr lang="es-EC" sz="1600" dirty="0">
                          <a:effectLst/>
                          <a:latin typeface="+mn-lt"/>
                          <a:ea typeface="Calibri" panose="020F0502020204030204" pitchFamily="34" charset="0"/>
                          <a:cs typeface="Times New Roman" panose="02020603050405020304" pitchFamily="18" charset="0"/>
                        </a:rPr>
                        <a:t>P</a:t>
                      </a:r>
                      <a:r>
                        <a:rPr lang="es-ES" sz="1600" dirty="0">
                          <a:effectLst/>
                          <a:latin typeface="+mn-lt"/>
                          <a:ea typeface="Calibri" panose="020F0502020204030204" pitchFamily="34" charset="0"/>
                          <a:cs typeface="Times New Roman" panose="02020603050405020304" pitchFamily="18" charset="0"/>
                        </a:rPr>
                        <a:t>ETN</a:t>
                      </a:r>
                    </a:p>
                  </a:txBody>
                  <a:tcPr marL="68580" marR="68580" marT="0" marB="0" anchor="ctr"/>
                </a:tc>
                <a:tc rowSpan="12">
                  <a:txBody>
                    <a:bodyPr/>
                    <a:lstStyle/>
                    <a:p>
                      <a:pPr algn="ctr">
                        <a:lnSpc>
                          <a:spcPct val="107000"/>
                        </a:lnSpc>
                        <a:spcAft>
                          <a:spcPts val="800"/>
                        </a:spcAft>
                      </a:pPr>
                      <a:r>
                        <a:rPr lang="es-ES" sz="1600" dirty="0">
                          <a:effectLst/>
                          <a:latin typeface="+mn-lt"/>
                        </a:rPr>
                        <a:t>HSD Tukey</a:t>
                      </a:r>
                      <a:endParaRPr lang="es-ES" sz="1600" dirty="0">
                        <a:effectLst/>
                        <a:latin typeface="+mn-lt"/>
                        <a:ea typeface="Calibri" panose="020F0502020204030204" pitchFamily="34" charset="0"/>
                        <a:cs typeface="Times New Roman" panose="02020603050405020304" pitchFamily="18" charset="0"/>
                      </a:endParaRPr>
                    </a:p>
                  </a:txBody>
                  <a:tcPr marL="68580" marR="68580" marT="0" marB="0" anchor="ctr"/>
                </a:tc>
                <a:tc rowSpan="3">
                  <a:txBody>
                    <a:bodyPr/>
                    <a:lstStyle/>
                    <a:p>
                      <a:pPr algn="ctr">
                        <a:lnSpc>
                          <a:spcPct val="107000"/>
                        </a:lnSpc>
                        <a:spcAft>
                          <a:spcPts val="800"/>
                        </a:spcAft>
                      </a:pPr>
                      <a:r>
                        <a:rPr lang="es-ES" sz="1600" dirty="0">
                          <a:effectLst/>
                        </a:rPr>
                        <a:t>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a:effectLst/>
                        </a:rPr>
                        <a:t>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dirty="0">
                          <a:effectLst/>
                        </a:rPr>
                        <a:t>0,497</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76797915"/>
                  </a:ext>
                </a:extLst>
              </a:tr>
              <a:tr h="15379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1600">
                          <a:effectLst/>
                        </a:rPr>
                        <a:t>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dirty="0">
                          <a:effectLst/>
                        </a:rPr>
                        <a:t>0,482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67068"/>
                  </a:ext>
                </a:extLst>
              </a:tr>
              <a:tr h="15379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1600">
                          <a:effectLst/>
                        </a:rPr>
                        <a:t>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dirty="0">
                          <a:effectLst/>
                        </a:rPr>
                        <a:t>0,296</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9022685"/>
                  </a:ext>
                </a:extLst>
              </a:tr>
              <a:tr h="153791">
                <a:tc vMerge="1">
                  <a:txBody>
                    <a:bodyPr/>
                    <a:lstStyle/>
                    <a:p>
                      <a:endParaRPr lang="es-ES"/>
                    </a:p>
                  </a:txBody>
                  <a:tcPr/>
                </a:tc>
                <a:tc vMerge="1">
                  <a:txBody>
                    <a:bodyPr/>
                    <a:lstStyle/>
                    <a:p>
                      <a:endParaRPr lang="es-ES"/>
                    </a:p>
                  </a:txBody>
                  <a:tcPr/>
                </a:tc>
                <a:tc rowSpan="3">
                  <a:txBody>
                    <a:bodyPr/>
                    <a:lstStyle/>
                    <a:p>
                      <a:pPr algn="ctr">
                        <a:lnSpc>
                          <a:spcPct val="107000"/>
                        </a:lnSpc>
                        <a:spcAft>
                          <a:spcPts val="800"/>
                        </a:spcAft>
                      </a:pPr>
                      <a:r>
                        <a:rPr lang="es-ES" sz="1600" dirty="0">
                          <a:effectLst/>
                        </a:rPr>
                        <a:t>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dirty="0">
                          <a:effectLst/>
                        </a:rPr>
                        <a:t>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dirty="0">
                          <a:effectLst/>
                        </a:rPr>
                        <a:t>0,497</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4356095"/>
                  </a:ext>
                </a:extLst>
              </a:tr>
              <a:tr h="15379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1600" dirty="0">
                          <a:effectLst/>
                        </a:rPr>
                        <a:t>3</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dirty="0">
                          <a:effectLst/>
                        </a:rPr>
                        <a:t>0,070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4799318"/>
                  </a:ext>
                </a:extLst>
              </a:tr>
              <a:tr h="15379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1600" dirty="0">
                          <a:effectLst/>
                        </a:rPr>
                        <a:t>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dirty="0">
                          <a:effectLst/>
                        </a:rPr>
                        <a:t>0,969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0857225"/>
                  </a:ext>
                </a:extLst>
              </a:tr>
              <a:tr h="153791">
                <a:tc vMerge="1">
                  <a:txBody>
                    <a:bodyPr/>
                    <a:lstStyle/>
                    <a:p>
                      <a:endParaRPr lang="es-ES"/>
                    </a:p>
                  </a:txBody>
                  <a:tcPr/>
                </a:tc>
                <a:tc vMerge="1">
                  <a:txBody>
                    <a:bodyPr/>
                    <a:lstStyle/>
                    <a:p>
                      <a:endParaRPr lang="es-ES"/>
                    </a:p>
                  </a:txBody>
                  <a:tcPr/>
                </a:tc>
                <a:tc rowSpan="3">
                  <a:txBody>
                    <a:bodyPr/>
                    <a:lstStyle/>
                    <a:p>
                      <a:pPr algn="ctr">
                        <a:lnSpc>
                          <a:spcPct val="107000"/>
                        </a:lnSpc>
                        <a:spcAft>
                          <a:spcPts val="800"/>
                        </a:spcAft>
                      </a:pPr>
                      <a:r>
                        <a:rPr lang="es-ES" sz="1600">
                          <a:effectLst/>
                        </a:rPr>
                        <a:t>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dirty="0">
                          <a:effectLst/>
                        </a:rPr>
                        <a:t>1</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dirty="0">
                          <a:effectLst/>
                        </a:rPr>
                        <a:t>0,482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5635712"/>
                  </a:ext>
                </a:extLst>
              </a:tr>
              <a:tr h="15379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1600" dirty="0">
                          <a:effectLst/>
                        </a:rPr>
                        <a:t>2</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dirty="0">
                          <a:effectLst/>
                        </a:rPr>
                        <a:t>0,070</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88171146"/>
                  </a:ext>
                </a:extLst>
              </a:tr>
              <a:tr h="15379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1600" dirty="0">
                          <a:effectLst/>
                        </a:rPr>
                        <a:t>4</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dirty="0">
                          <a:effectLst/>
                        </a:rPr>
                        <a:t>0,038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67724675"/>
                  </a:ext>
                </a:extLst>
              </a:tr>
              <a:tr h="153791">
                <a:tc vMerge="1">
                  <a:txBody>
                    <a:bodyPr/>
                    <a:lstStyle/>
                    <a:p>
                      <a:endParaRPr lang="es-ES"/>
                    </a:p>
                  </a:txBody>
                  <a:tcPr/>
                </a:tc>
                <a:tc vMerge="1">
                  <a:txBody>
                    <a:bodyPr/>
                    <a:lstStyle/>
                    <a:p>
                      <a:endParaRPr lang="es-ES"/>
                    </a:p>
                  </a:txBody>
                  <a:tcPr/>
                </a:tc>
                <a:tc rowSpan="3">
                  <a:txBody>
                    <a:bodyPr/>
                    <a:lstStyle/>
                    <a:p>
                      <a:pPr algn="ctr">
                        <a:lnSpc>
                          <a:spcPct val="107000"/>
                        </a:lnSpc>
                        <a:spcAft>
                          <a:spcPts val="800"/>
                        </a:spcAft>
                      </a:pPr>
                      <a:r>
                        <a:rPr lang="es-ES" sz="1600">
                          <a:effectLst/>
                        </a:rPr>
                        <a:t>4</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a:effectLst/>
                        </a:rPr>
                        <a:t>1</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dirty="0">
                          <a:effectLst/>
                        </a:rPr>
                        <a:t>0,296</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90094171"/>
                  </a:ext>
                </a:extLst>
              </a:tr>
              <a:tr h="15379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1600">
                          <a:effectLst/>
                        </a:rPr>
                        <a:t>2</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dirty="0">
                          <a:effectLst/>
                        </a:rPr>
                        <a:t>0,969</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8818875"/>
                  </a:ext>
                </a:extLst>
              </a:tr>
              <a:tr h="153791">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S" sz="1600">
                          <a:effectLst/>
                        </a:rPr>
                        <a:t>3</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s-ES" sz="1600" dirty="0">
                          <a:effectLst/>
                        </a:rPr>
                        <a:t>0,038</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32696196"/>
                  </a:ext>
                </a:extLst>
              </a:tr>
            </a:tbl>
          </a:graphicData>
        </a:graphic>
      </p:graphicFrame>
      <p:sp>
        <p:nvSpPr>
          <p:cNvPr id="8" name="Rectángulo 7">
            <a:extLst>
              <a:ext uri="{FF2B5EF4-FFF2-40B4-BE49-F238E27FC236}">
                <a16:creationId xmlns:a16="http://schemas.microsoft.com/office/drawing/2014/main" id="{FD9448C5-8BED-435D-AA88-2E76669C880C}"/>
              </a:ext>
            </a:extLst>
          </p:cNvPr>
          <p:cNvSpPr/>
          <p:nvPr/>
        </p:nvSpPr>
        <p:spPr>
          <a:xfrm>
            <a:off x="4031941" y="1439334"/>
            <a:ext cx="911931" cy="3069786"/>
          </a:xfrm>
          <a:prstGeom prst="rect">
            <a:avLst/>
          </a:prstGeom>
          <a:noFill/>
          <a:ln w="28575">
            <a:solidFill>
              <a:srgbClr val="A5002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3" name="Grupo 12">
            <a:extLst>
              <a:ext uri="{FF2B5EF4-FFF2-40B4-BE49-F238E27FC236}">
                <a16:creationId xmlns:a16="http://schemas.microsoft.com/office/drawing/2014/main" id="{7C7E6802-5EB9-4838-ADDE-3BA2F4431DA3}"/>
              </a:ext>
            </a:extLst>
          </p:cNvPr>
          <p:cNvGrpSpPr/>
          <p:nvPr/>
        </p:nvGrpSpPr>
        <p:grpSpPr>
          <a:xfrm>
            <a:off x="10001829" y="1439334"/>
            <a:ext cx="1271931" cy="3002387"/>
            <a:chOff x="10145845" y="1439334"/>
            <a:chExt cx="1271931" cy="3002387"/>
          </a:xfrm>
        </p:grpSpPr>
        <p:sp>
          <p:nvSpPr>
            <p:cNvPr id="9" name="Rectángulo 8">
              <a:extLst>
                <a:ext uri="{FF2B5EF4-FFF2-40B4-BE49-F238E27FC236}">
                  <a16:creationId xmlns:a16="http://schemas.microsoft.com/office/drawing/2014/main" id="{7A4B5377-4B64-4743-B6F3-4A90E4A1B999}"/>
                </a:ext>
              </a:extLst>
            </p:cNvPr>
            <p:cNvSpPr/>
            <p:nvPr/>
          </p:nvSpPr>
          <p:spPr>
            <a:xfrm>
              <a:off x="10145845" y="1439334"/>
              <a:ext cx="911931" cy="2052000"/>
            </a:xfrm>
            <a:prstGeom prst="rect">
              <a:avLst/>
            </a:prstGeom>
            <a:noFill/>
            <a:ln w="28575">
              <a:solidFill>
                <a:srgbClr val="A5002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a:extLst>
                <a:ext uri="{FF2B5EF4-FFF2-40B4-BE49-F238E27FC236}">
                  <a16:creationId xmlns:a16="http://schemas.microsoft.com/office/drawing/2014/main" id="{FA2121AB-2C19-4B33-8F65-2559FE79D4AF}"/>
                </a:ext>
              </a:extLst>
            </p:cNvPr>
            <p:cNvSpPr/>
            <p:nvPr/>
          </p:nvSpPr>
          <p:spPr>
            <a:xfrm>
              <a:off x="10152621" y="3717032"/>
              <a:ext cx="911931" cy="539832"/>
            </a:xfrm>
            <a:prstGeom prst="rect">
              <a:avLst/>
            </a:prstGeom>
            <a:noFill/>
            <a:ln w="28575">
              <a:solidFill>
                <a:srgbClr val="A5002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Flecha: hacia la izquierda 10">
              <a:extLst>
                <a:ext uri="{FF2B5EF4-FFF2-40B4-BE49-F238E27FC236}">
                  <a16:creationId xmlns:a16="http://schemas.microsoft.com/office/drawing/2014/main" id="{1A171A63-9F9A-49B4-BC20-AE98C7CF1E94}"/>
                </a:ext>
              </a:extLst>
            </p:cNvPr>
            <p:cNvSpPr/>
            <p:nvPr/>
          </p:nvSpPr>
          <p:spPr>
            <a:xfrm>
              <a:off x="11057776" y="3551758"/>
              <a:ext cx="360000" cy="144016"/>
            </a:xfrm>
            <a:prstGeom prst="leftArrow">
              <a:avLst/>
            </a:prstGeom>
            <a:solidFill>
              <a:srgbClr val="990000"/>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Flecha: hacia la izquierda 11">
              <a:extLst>
                <a:ext uri="{FF2B5EF4-FFF2-40B4-BE49-F238E27FC236}">
                  <a16:creationId xmlns:a16="http://schemas.microsoft.com/office/drawing/2014/main" id="{9E51D5A8-ECE5-4BB4-B5A2-E7FAE71D546D}"/>
                </a:ext>
              </a:extLst>
            </p:cNvPr>
            <p:cNvSpPr/>
            <p:nvPr/>
          </p:nvSpPr>
          <p:spPr>
            <a:xfrm>
              <a:off x="11057776" y="4297705"/>
              <a:ext cx="360000" cy="144016"/>
            </a:xfrm>
            <a:prstGeom prst="leftArrow">
              <a:avLst/>
            </a:prstGeom>
            <a:solidFill>
              <a:srgbClr val="990000"/>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0356BC6E-896A-415E-A5E1-48DA0617AD04}"/>
                  </a:ext>
                </a:extLst>
              </p:cNvPr>
              <p:cNvSpPr txBox="1"/>
              <p:nvPr/>
            </p:nvSpPr>
            <p:spPr>
              <a:xfrm>
                <a:off x="455753" y="4653136"/>
                <a:ext cx="479298"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4800" b="1" i="1" smtClean="0">
                          <a:solidFill>
                            <a:srgbClr val="A5002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es-ES" sz="1400" b="1" dirty="0">
                  <a:effectLst>
                    <a:outerShdw blurRad="38100" dist="38100" dir="2700000" algn="tl">
                      <a:srgbClr val="000000">
                        <a:alpha val="43137"/>
                      </a:srgbClr>
                    </a:outerShdw>
                  </a:effectLst>
                </a:endParaRPr>
              </a:p>
            </p:txBody>
          </p:sp>
        </mc:Choice>
        <mc:Fallback xmlns="">
          <p:sp>
            <p:nvSpPr>
              <p:cNvPr id="14" name="CuadroTexto 13">
                <a:extLst>
                  <a:ext uri="{FF2B5EF4-FFF2-40B4-BE49-F238E27FC236}">
                    <a16:creationId xmlns:a16="http://schemas.microsoft.com/office/drawing/2014/main" id="{0356BC6E-896A-415E-A5E1-48DA0617AD04}"/>
                  </a:ext>
                </a:extLst>
              </p:cNvPr>
              <p:cNvSpPr txBox="1">
                <a:spLocks noRot="1" noChangeAspect="1" noMove="1" noResize="1" noEditPoints="1" noAdjustHandles="1" noChangeArrowheads="1" noChangeShapeType="1" noTextEdit="1"/>
              </p:cNvSpPr>
              <p:nvPr/>
            </p:nvSpPr>
            <p:spPr>
              <a:xfrm>
                <a:off x="455753" y="4653136"/>
                <a:ext cx="479298" cy="738664"/>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25836E10-128B-4730-AEF8-5FB6C84BDD8E}"/>
                  </a:ext>
                </a:extLst>
              </p:cNvPr>
              <p:cNvSpPr txBox="1"/>
              <p:nvPr/>
            </p:nvSpPr>
            <p:spPr>
              <a:xfrm>
                <a:off x="6432415" y="4653136"/>
                <a:ext cx="479298"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4800" b="1" i="1" smtClean="0">
                          <a:solidFill>
                            <a:srgbClr val="A5002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es-ES" sz="1400" b="1" dirty="0">
                  <a:effectLst>
                    <a:outerShdw blurRad="38100" dist="38100" dir="2700000" algn="tl">
                      <a:srgbClr val="000000">
                        <a:alpha val="43137"/>
                      </a:srgbClr>
                    </a:outerShdw>
                  </a:effectLst>
                </a:endParaRPr>
              </a:p>
            </p:txBody>
          </p:sp>
        </mc:Choice>
        <mc:Fallback xmlns="">
          <p:sp>
            <p:nvSpPr>
              <p:cNvPr id="15" name="CuadroTexto 14">
                <a:extLst>
                  <a:ext uri="{FF2B5EF4-FFF2-40B4-BE49-F238E27FC236}">
                    <a16:creationId xmlns:a16="http://schemas.microsoft.com/office/drawing/2014/main" id="{25836E10-128B-4730-AEF8-5FB6C84BDD8E}"/>
                  </a:ext>
                </a:extLst>
              </p:cNvPr>
              <p:cNvSpPr txBox="1">
                <a:spLocks noRot="1" noChangeAspect="1" noMove="1" noResize="1" noEditPoints="1" noAdjustHandles="1" noChangeArrowheads="1" noChangeShapeType="1" noTextEdit="1"/>
              </p:cNvSpPr>
              <p:nvPr/>
            </p:nvSpPr>
            <p:spPr>
              <a:xfrm>
                <a:off x="6432415" y="4653136"/>
                <a:ext cx="479298" cy="738664"/>
              </a:xfrm>
              <a:prstGeom prst="rect">
                <a:avLst/>
              </a:prstGeom>
              <a:blipFill>
                <a:blip r:embed="rId3"/>
                <a:stretch>
                  <a:fillRect/>
                </a:stretch>
              </a:blipFill>
            </p:spPr>
            <p:txBody>
              <a:bodyPr/>
              <a:lstStyle/>
              <a:p>
                <a:r>
                  <a:rPr lang="es-ES">
                    <a:noFill/>
                  </a:rPr>
                  <a:t> </a:t>
                </a:r>
              </a:p>
            </p:txBody>
          </p:sp>
        </mc:Fallback>
      </mc:AlternateContent>
      <p:sp>
        <p:nvSpPr>
          <p:cNvPr id="16" name="CuadroTexto 15">
            <a:extLst>
              <a:ext uri="{FF2B5EF4-FFF2-40B4-BE49-F238E27FC236}">
                <a16:creationId xmlns:a16="http://schemas.microsoft.com/office/drawing/2014/main" id="{59AAC25F-E90C-49A7-8FE0-047901574BD6}"/>
              </a:ext>
            </a:extLst>
          </p:cNvPr>
          <p:cNvSpPr txBox="1"/>
          <p:nvPr/>
        </p:nvSpPr>
        <p:spPr>
          <a:xfrm>
            <a:off x="935051" y="4647185"/>
            <a:ext cx="4248471" cy="1295868"/>
          </a:xfrm>
          <a:prstGeom prst="rect">
            <a:avLst/>
          </a:prstGeom>
          <a:noFill/>
        </p:spPr>
        <p:txBody>
          <a:bodyPr wrap="square">
            <a:spAutoFit/>
          </a:bodyPr>
          <a:lstStyle/>
          <a:p>
            <a:pPr algn="just">
              <a:lnSpc>
                <a:spcPct val="150000"/>
              </a:lnSpc>
            </a:pPr>
            <a:r>
              <a:rPr lang="es-EC" dirty="0">
                <a:latin typeface="Calibri" panose="020F0502020204030204" pitchFamily="34" charset="0"/>
                <a:ea typeface="Calibri" panose="020F0502020204030204" pitchFamily="34" charset="0"/>
              </a:rPr>
              <a:t>La diferencia entre el valor de las medias de la concentración de cada una de las cepas es significativo </a:t>
            </a:r>
            <a:endParaRPr lang="es-EC" dirty="0">
              <a:effectLst/>
              <a:latin typeface="Calibri" panose="020F0502020204030204" pitchFamily="34" charset="0"/>
              <a:ea typeface="Calibri" panose="020F0502020204030204" pitchFamily="34" charset="0"/>
            </a:endParaRPr>
          </a:p>
        </p:txBody>
      </p:sp>
      <p:sp>
        <p:nvSpPr>
          <p:cNvPr id="17" name="CuadroTexto 16">
            <a:extLst>
              <a:ext uri="{FF2B5EF4-FFF2-40B4-BE49-F238E27FC236}">
                <a16:creationId xmlns:a16="http://schemas.microsoft.com/office/drawing/2014/main" id="{8D384C78-039D-4D16-8ACE-436A50532486}"/>
              </a:ext>
            </a:extLst>
          </p:cNvPr>
          <p:cNvSpPr txBox="1"/>
          <p:nvPr/>
        </p:nvSpPr>
        <p:spPr>
          <a:xfrm>
            <a:off x="6845289" y="4647185"/>
            <a:ext cx="4248471" cy="1295868"/>
          </a:xfrm>
          <a:prstGeom prst="rect">
            <a:avLst/>
          </a:prstGeom>
          <a:noFill/>
        </p:spPr>
        <p:txBody>
          <a:bodyPr wrap="square">
            <a:spAutoFit/>
          </a:bodyPr>
          <a:lstStyle/>
          <a:p>
            <a:pPr algn="just">
              <a:lnSpc>
                <a:spcPct val="150000"/>
              </a:lnSpc>
            </a:pPr>
            <a:r>
              <a:rPr lang="es-EC" dirty="0">
                <a:latin typeface="Calibri" panose="020F0502020204030204" pitchFamily="34" charset="0"/>
                <a:ea typeface="Calibri" panose="020F0502020204030204" pitchFamily="34" charset="0"/>
              </a:rPr>
              <a:t>La diferencia entre el valor de las medias de la concentración de cada una de las cepas es significativo, excepto en las cepas 3 y 4</a:t>
            </a:r>
            <a:endParaRPr lang="es-EC"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26462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118B914F-807F-42C7-A544-B014152DBEC5}"/>
              </a:ext>
            </a:extLst>
          </p:cNvPr>
          <p:cNvGraphicFramePr>
            <a:graphicFrameLocks noGrp="1"/>
          </p:cNvGraphicFramePr>
          <p:nvPr>
            <p:extLst>
              <p:ext uri="{D42A27DB-BD31-4B8C-83A1-F6EECF244321}">
                <p14:modId xmlns:p14="http://schemas.microsoft.com/office/powerpoint/2010/main" val="3342729690"/>
              </p:ext>
            </p:extLst>
          </p:nvPr>
        </p:nvGraphicFramePr>
        <p:xfrm>
          <a:off x="677475" y="987865"/>
          <a:ext cx="3744416" cy="1994408"/>
        </p:xfrm>
        <a:graphic>
          <a:graphicData uri="http://schemas.openxmlformats.org/drawingml/2006/table">
            <a:tbl>
              <a:tblPr firstRow="1" firstCol="1" bandRow="1">
                <a:tableStyleId>{5C22544A-7EE6-4342-B048-85BDC9FD1C3A}</a:tableStyleId>
              </a:tblPr>
              <a:tblGrid>
                <a:gridCol w="936104">
                  <a:extLst>
                    <a:ext uri="{9D8B030D-6E8A-4147-A177-3AD203B41FA5}">
                      <a16:colId xmlns:a16="http://schemas.microsoft.com/office/drawing/2014/main" val="2878752685"/>
                    </a:ext>
                  </a:extLst>
                </a:gridCol>
                <a:gridCol w="648072">
                  <a:extLst>
                    <a:ext uri="{9D8B030D-6E8A-4147-A177-3AD203B41FA5}">
                      <a16:colId xmlns:a16="http://schemas.microsoft.com/office/drawing/2014/main" val="891260950"/>
                    </a:ext>
                  </a:extLst>
                </a:gridCol>
                <a:gridCol w="576064">
                  <a:extLst>
                    <a:ext uri="{9D8B030D-6E8A-4147-A177-3AD203B41FA5}">
                      <a16:colId xmlns:a16="http://schemas.microsoft.com/office/drawing/2014/main" val="1420395165"/>
                    </a:ext>
                  </a:extLst>
                </a:gridCol>
                <a:gridCol w="1584176">
                  <a:extLst>
                    <a:ext uri="{9D8B030D-6E8A-4147-A177-3AD203B41FA5}">
                      <a16:colId xmlns:a16="http://schemas.microsoft.com/office/drawing/2014/main" val="2418259028"/>
                    </a:ext>
                  </a:extLst>
                </a:gridCol>
              </a:tblGrid>
              <a:tr h="207023">
                <a:tc rowSpan="3">
                  <a:txBody>
                    <a:bodyPr/>
                    <a:lstStyle/>
                    <a:p>
                      <a:pPr algn="ctr">
                        <a:lnSpc>
                          <a:spcPct val="107000"/>
                        </a:lnSpc>
                        <a:spcAft>
                          <a:spcPts val="800"/>
                        </a:spcAft>
                      </a:pPr>
                      <a:r>
                        <a:rPr lang="es-EC" sz="1600" dirty="0">
                          <a:effectLst/>
                          <a:latin typeface="+mn-lt"/>
                        </a:rPr>
                        <a:t> </a:t>
                      </a:r>
                      <a:endParaRPr lang="es-ES" sz="1600" dirty="0">
                        <a:effectLst/>
                        <a:latin typeface="+mn-lt"/>
                        <a:cs typeface="Times New Roman" panose="02020603050405020304" pitchFamily="18" charset="0"/>
                      </a:endParaRPr>
                    </a:p>
                  </a:txBody>
                  <a:tcPr marL="44450" marR="44450" marT="0" marB="0" anchor="ctr">
                    <a:noFill/>
                  </a:tcPr>
                </a:tc>
                <a:tc gridSpan="3">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s-EC" sz="1600" dirty="0">
                          <a:effectLst/>
                          <a:latin typeface="+mn-lt"/>
                        </a:rPr>
                        <a:t>TNT</a:t>
                      </a:r>
                      <a:endParaRPr lang="es-ES" sz="1600" dirty="0">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409958450"/>
                  </a:ext>
                </a:extLst>
              </a:tr>
              <a:tr h="207023">
                <a:tc vMerge="1">
                  <a:txBody>
                    <a:bodyPr/>
                    <a:lstStyle/>
                    <a:p>
                      <a:pPr algn="ctr">
                        <a:lnSpc>
                          <a:spcPct val="107000"/>
                        </a:lnSpc>
                        <a:spcAft>
                          <a:spcPts val="800"/>
                        </a:spcAft>
                      </a:pPr>
                      <a:r>
                        <a:rPr lang="es-EC"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800"/>
                        </a:spcAft>
                      </a:pPr>
                      <a:r>
                        <a:rPr lang="es-EC" sz="1600" b="1">
                          <a:effectLst>
                            <a:outerShdw blurRad="38100" dist="38100" dir="2700000" algn="tl">
                              <a:srgbClr val="000000">
                                <a:alpha val="43137"/>
                              </a:srgbClr>
                            </a:outerShdw>
                          </a:effectLst>
                          <a:latin typeface="+mn-lt"/>
                        </a:rPr>
                        <a:t>CEPA</a:t>
                      </a:r>
                      <a:endParaRPr lang="es-ES" sz="1600" b="1">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800"/>
                        </a:spcAft>
                      </a:pPr>
                      <a:r>
                        <a:rPr lang="es-EC" sz="1600" b="1">
                          <a:effectLst>
                            <a:outerShdw blurRad="38100" dist="38100" dir="2700000" algn="tl">
                              <a:srgbClr val="000000">
                                <a:alpha val="43137"/>
                              </a:srgbClr>
                            </a:outerShdw>
                          </a:effectLst>
                          <a:latin typeface="+mn-lt"/>
                        </a:rPr>
                        <a:t>N</a:t>
                      </a:r>
                      <a:endParaRPr lang="es-ES" sz="1600" b="1">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C" sz="1600" b="1" dirty="0">
                          <a:effectLst>
                            <a:outerShdw blurRad="38100" dist="38100" dir="2700000" algn="tl">
                              <a:srgbClr val="000000">
                                <a:alpha val="43137"/>
                              </a:srgbClr>
                            </a:outerShdw>
                          </a:effectLst>
                          <a:latin typeface="+mn-lt"/>
                        </a:rPr>
                        <a:t>Subconjunto</a:t>
                      </a:r>
                      <a:endParaRPr lang="es-ES" sz="1600" b="1"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54191508"/>
                  </a:ext>
                </a:extLst>
              </a:tr>
              <a:tr h="207023">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C" sz="1600" b="1" dirty="0">
                          <a:effectLst>
                            <a:outerShdw blurRad="38100" dist="38100" dir="2700000" algn="tl">
                              <a:srgbClr val="000000">
                                <a:alpha val="43137"/>
                              </a:srgbClr>
                            </a:outerShdw>
                          </a:effectLst>
                          <a:latin typeface="+mn-lt"/>
                        </a:rPr>
                        <a:t>1</a:t>
                      </a:r>
                      <a:endParaRPr lang="es-ES" sz="1600" b="1"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21549693"/>
                  </a:ext>
                </a:extLst>
              </a:tr>
              <a:tr h="207023">
                <a:tc rowSpan="5">
                  <a:txBody>
                    <a:bodyPr/>
                    <a:lstStyle/>
                    <a:p>
                      <a:pPr algn="ctr">
                        <a:lnSpc>
                          <a:spcPct val="107000"/>
                        </a:lnSpc>
                        <a:spcAft>
                          <a:spcPts val="800"/>
                        </a:spcAft>
                      </a:pPr>
                      <a:r>
                        <a:rPr lang="es-EC" sz="1600" dirty="0">
                          <a:effectLst>
                            <a:outerShdw blurRad="38100" dist="38100" dir="2700000" algn="tl">
                              <a:srgbClr val="000000">
                                <a:alpha val="43137"/>
                              </a:srgbClr>
                            </a:outerShdw>
                          </a:effectLst>
                          <a:latin typeface="+mn-lt"/>
                        </a:rPr>
                        <a:t>DUNCAN</a:t>
                      </a:r>
                      <a:endParaRPr lang="es-ES" sz="1600"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C" sz="1600" dirty="0">
                          <a:effectLst/>
                          <a:latin typeface="+mn-lt"/>
                        </a:rPr>
                        <a:t>3</a:t>
                      </a:r>
                      <a:endParaRPr lang="es-ES"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C" sz="1600">
                          <a:effectLst/>
                          <a:latin typeface="+mn-lt"/>
                        </a:rPr>
                        <a:t>3</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EC" sz="1600">
                          <a:effectLst/>
                          <a:latin typeface="+mn-lt"/>
                        </a:rPr>
                        <a:t>295,61433</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99740005"/>
                  </a:ext>
                </a:extLst>
              </a:tr>
              <a:tr h="207023">
                <a:tc vMerge="1">
                  <a:txBody>
                    <a:bodyPr/>
                    <a:lstStyle/>
                    <a:p>
                      <a:endParaRPr lang="es-ES"/>
                    </a:p>
                  </a:txBody>
                  <a:tcPr/>
                </a:tc>
                <a:tc>
                  <a:txBody>
                    <a:bodyPr/>
                    <a:lstStyle/>
                    <a:p>
                      <a:pPr algn="ctr">
                        <a:lnSpc>
                          <a:spcPct val="107000"/>
                        </a:lnSpc>
                        <a:spcAft>
                          <a:spcPts val="800"/>
                        </a:spcAft>
                      </a:pPr>
                      <a:r>
                        <a:rPr lang="es-EC" sz="1600">
                          <a:effectLst/>
                          <a:latin typeface="+mn-lt"/>
                        </a:rPr>
                        <a:t>1</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C" sz="1600">
                          <a:effectLst/>
                          <a:latin typeface="+mn-lt"/>
                        </a:rPr>
                        <a:t>3</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EC" sz="1600">
                          <a:effectLst/>
                          <a:latin typeface="+mn-lt"/>
                        </a:rPr>
                        <a:t>453,45</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30787465"/>
                  </a:ext>
                </a:extLst>
              </a:tr>
              <a:tr h="207023">
                <a:tc vMerge="1">
                  <a:txBody>
                    <a:bodyPr/>
                    <a:lstStyle/>
                    <a:p>
                      <a:endParaRPr lang="es-ES"/>
                    </a:p>
                  </a:txBody>
                  <a:tcPr/>
                </a:tc>
                <a:tc>
                  <a:txBody>
                    <a:bodyPr/>
                    <a:lstStyle/>
                    <a:p>
                      <a:pPr algn="ctr">
                        <a:lnSpc>
                          <a:spcPct val="107000"/>
                        </a:lnSpc>
                        <a:spcAft>
                          <a:spcPts val="800"/>
                        </a:spcAft>
                      </a:pPr>
                      <a:r>
                        <a:rPr lang="es-EC" sz="1600">
                          <a:effectLst/>
                          <a:latin typeface="+mn-lt"/>
                        </a:rPr>
                        <a:t>4</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C" sz="1600">
                          <a:effectLst/>
                          <a:latin typeface="+mn-lt"/>
                        </a:rPr>
                        <a:t>3</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EC" sz="1600">
                          <a:effectLst/>
                          <a:latin typeface="+mn-lt"/>
                        </a:rPr>
                        <a:t>524,95767</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26585389"/>
                  </a:ext>
                </a:extLst>
              </a:tr>
              <a:tr h="207023">
                <a:tc vMerge="1">
                  <a:txBody>
                    <a:bodyPr/>
                    <a:lstStyle/>
                    <a:p>
                      <a:endParaRPr lang="es-ES"/>
                    </a:p>
                  </a:txBody>
                  <a:tcPr/>
                </a:tc>
                <a:tc>
                  <a:txBody>
                    <a:bodyPr/>
                    <a:lstStyle/>
                    <a:p>
                      <a:pPr algn="ctr">
                        <a:lnSpc>
                          <a:spcPct val="107000"/>
                        </a:lnSpc>
                        <a:spcAft>
                          <a:spcPts val="800"/>
                        </a:spcAft>
                      </a:pPr>
                      <a:r>
                        <a:rPr lang="es-EC" sz="1600">
                          <a:effectLst/>
                          <a:latin typeface="+mn-lt"/>
                        </a:rPr>
                        <a:t>2</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C" sz="1600">
                          <a:effectLst/>
                          <a:latin typeface="+mn-lt"/>
                        </a:rPr>
                        <a:t>3</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EC" sz="1600">
                          <a:effectLst/>
                          <a:latin typeface="+mn-lt"/>
                        </a:rPr>
                        <a:t>648,46167</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55389923"/>
                  </a:ext>
                </a:extLst>
              </a:tr>
              <a:tr h="207023">
                <a:tc vMerge="1">
                  <a:txBody>
                    <a:bodyPr/>
                    <a:lstStyle/>
                    <a:p>
                      <a:endParaRPr lang="es-ES"/>
                    </a:p>
                  </a:txBody>
                  <a:tcPr/>
                </a:tc>
                <a:tc>
                  <a:txBody>
                    <a:bodyPr/>
                    <a:lstStyle/>
                    <a:p>
                      <a:pPr algn="ctr">
                        <a:lnSpc>
                          <a:spcPct val="107000"/>
                        </a:lnSpc>
                        <a:spcAft>
                          <a:spcPts val="800"/>
                        </a:spcAft>
                      </a:pPr>
                      <a:r>
                        <a:rPr lang="es-EC" sz="1600">
                          <a:effectLst/>
                          <a:latin typeface="+mn-lt"/>
                        </a:rPr>
                        <a:t>Sig.</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C" sz="1600">
                          <a:effectLst/>
                          <a:latin typeface="+mn-lt"/>
                        </a:rPr>
                        <a:t> </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EC" sz="1600" dirty="0">
                          <a:effectLst/>
                          <a:latin typeface="+mn-lt"/>
                        </a:rPr>
                        <a:t>0,085</a:t>
                      </a:r>
                      <a:endParaRPr lang="es-ES" sz="16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01108809"/>
                  </a:ext>
                </a:extLst>
              </a:tr>
            </a:tbl>
          </a:graphicData>
        </a:graphic>
      </p:graphicFrame>
      <p:graphicFrame>
        <p:nvGraphicFramePr>
          <p:cNvPr id="6" name="Tabla 5">
            <a:extLst>
              <a:ext uri="{FF2B5EF4-FFF2-40B4-BE49-F238E27FC236}">
                <a16:creationId xmlns:a16="http://schemas.microsoft.com/office/drawing/2014/main" id="{6AAC6F08-B6DD-4DC3-B58F-DD04004F1877}"/>
              </a:ext>
            </a:extLst>
          </p:cNvPr>
          <p:cNvGraphicFramePr>
            <a:graphicFrameLocks noGrp="1"/>
          </p:cNvGraphicFramePr>
          <p:nvPr>
            <p:extLst>
              <p:ext uri="{D42A27DB-BD31-4B8C-83A1-F6EECF244321}">
                <p14:modId xmlns:p14="http://schemas.microsoft.com/office/powerpoint/2010/main" val="1139422382"/>
              </p:ext>
            </p:extLst>
          </p:nvPr>
        </p:nvGraphicFramePr>
        <p:xfrm>
          <a:off x="6814645" y="817482"/>
          <a:ext cx="4536503" cy="1994408"/>
        </p:xfrm>
        <a:graphic>
          <a:graphicData uri="http://schemas.openxmlformats.org/drawingml/2006/table">
            <a:tbl>
              <a:tblPr firstRow="1" firstCol="1" bandRow="1">
                <a:tableStyleId>{7DF18680-E054-41AD-8BC1-D1AEF772440D}</a:tableStyleId>
              </a:tblPr>
              <a:tblGrid>
                <a:gridCol w="1008112">
                  <a:extLst>
                    <a:ext uri="{9D8B030D-6E8A-4147-A177-3AD203B41FA5}">
                      <a16:colId xmlns:a16="http://schemas.microsoft.com/office/drawing/2014/main" val="2878752685"/>
                    </a:ext>
                  </a:extLst>
                </a:gridCol>
                <a:gridCol w="649455">
                  <a:extLst>
                    <a:ext uri="{9D8B030D-6E8A-4147-A177-3AD203B41FA5}">
                      <a16:colId xmlns:a16="http://schemas.microsoft.com/office/drawing/2014/main" val="891260950"/>
                    </a:ext>
                  </a:extLst>
                </a:gridCol>
                <a:gridCol w="523443">
                  <a:extLst>
                    <a:ext uri="{9D8B030D-6E8A-4147-A177-3AD203B41FA5}">
                      <a16:colId xmlns:a16="http://schemas.microsoft.com/office/drawing/2014/main" val="1420395165"/>
                    </a:ext>
                  </a:extLst>
                </a:gridCol>
                <a:gridCol w="1134126">
                  <a:extLst>
                    <a:ext uri="{9D8B030D-6E8A-4147-A177-3AD203B41FA5}">
                      <a16:colId xmlns:a16="http://schemas.microsoft.com/office/drawing/2014/main" val="2418259028"/>
                    </a:ext>
                  </a:extLst>
                </a:gridCol>
                <a:gridCol w="1221367">
                  <a:extLst>
                    <a:ext uri="{9D8B030D-6E8A-4147-A177-3AD203B41FA5}">
                      <a16:colId xmlns:a16="http://schemas.microsoft.com/office/drawing/2014/main" val="1159108112"/>
                    </a:ext>
                  </a:extLst>
                </a:gridCol>
              </a:tblGrid>
              <a:tr h="207023">
                <a:tc rowSpan="3">
                  <a:txBody>
                    <a:bodyPr/>
                    <a:lstStyle/>
                    <a:p>
                      <a:pPr algn="ctr">
                        <a:lnSpc>
                          <a:spcPct val="107000"/>
                        </a:lnSpc>
                        <a:spcAft>
                          <a:spcPts val="800"/>
                        </a:spcAft>
                      </a:pPr>
                      <a:r>
                        <a:rPr lang="es-EC" sz="1600" dirty="0">
                          <a:effectLst/>
                          <a:latin typeface="+mn-lt"/>
                        </a:rPr>
                        <a:t> </a:t>
                      </a:r>
                      <a:endParaRPr lang="es-ES" sz="1600" dirty="0">
                        <a:effectLst/>
                        <a:latin typeface="+mn-lt"/>
                        <a:cs typeface="Times New Roman" panose="02020603050405020304" pitchFamily="18" charset="0"/>
                      </a:endParaRPr>
                    </a:p>
                  </a:txBody>
                  <a:tcPr marL="44450" marR="4445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4">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s-EC" sz="1600" dirty="0">
                          <a:effectLst/>
                          <a:latin typeface="+mn-lt"/>
                          <a:ea typeface="Calibri" panose="020F0502020204030204" pitchFamily="34" charset="0"/>
                          <a:cs typeface="Times New Roman" panose="02020603050405020304" pitchFamily="18" charset="0"/>
                        </a:rPr>
                        <a:t>PETN</a:t>
                      </a:r>
                      <a:endParaRPr lang="es-ES" sz="1600" dirty="0">
                        <a:effectLst/>
                        <a:latin typeface="+mn-lt"/>
                        <a:ea typeface="Calibri" panose="020F0502020204030204" pitchFamily="34" charset="0"/>
                        <a:cs typeface="Times New Roman" panose="02020603050405020304" pitchFamily="18" charset="0"/>
                      </a:endParaRPr>
                    </a:p>
                  </a:txBody>
                  <a:tcPr marL="44450" marR="44450" marT="0" marB="0" anchor="ctr">
                    <a:lnL w="12700" cmpd="sng">
                      <a:noFill/>
                    </a:lnL>
                  </a:tcPr>
                </a:tc>
                <a:tc hMerge="1">
                  <a:txBody>
                    <a:bodyPr/>
                    <a:lstStyle/>
                    <a:p>
                      <a:endParaRPr lang="es-ES"/>
                    </a:p>
                  </a:txBody>
                  <a:tcPr/>
                </a:tc>
                <a:tc hMerge="1">
                  <a:txBody>
                    <a:bodyPr/>
                    <a:lstStyle/>
                    <a:p>
                      <a:endParaRPr lang="es-ES"/>
                    </a:p>
                  </a:txBody>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409958450"/>
                  </a:ext>
                </a:extLst>
              </a:tr>
              <a:tr h="207023">
                <a:tc vMerge="1">
                  <a:txBody>
                    <a:bodyPr/>
                    <a:lstStyle/>
                    <a:p>
                      <a:pPr algn="ctr">
                        <a:lnSpc>
                          <a:spcPct val="107000"/>
                        </a:lnSpc>
                        <a:spcAft>
                          <a:spcPts val="800"/>
                        </a:spcAft>
                      </a:pPr>
                      <a:r>
                        <a:rPr lang="es-EC" sz="1600" dirty="0">
                          <a:effectLst/>
                        </a:rPr>
                        <a:t>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800"/>
                        </a:spcAft>
                      </a:pPr>
                      <a:r>
                        <a:rPr lang="es-EC" sz="1600" b="1">
                          <a:effectLst>
                            <a:outerShdw blurRad="38100" dist="38100" dir="2700000" algn="tl">
                              <a:srgbClr val="000000">
                                <a:alpha val="43137"/>
                              </a:srgbClr>
                            </a:outerShdw>
                          </a:effectLst>
                          <a:latin typeface="+mn-lt"/>
                        </a:rPr>
                        <a:t>CEPA</a:t>
                      </a:r>
                      <a:endParaRPr lang="es-ES" sz="1600" b="1">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44450" marR="44450" marT="0" marB="0" anchor="ctr">
                    <a:lnL w="38100" cmpd="sng">
                      <a:noFill/>
                    </a:lnL>
                  </a:tcPr>
                </a:tc>
                <a:tc rowSpan="2">
                  <a:txBody>
                    <a:bodyPr/>
                    <a:lstStyle/>
                    <a:p>
                      <a:pPr algn="ctr">
                        <a:lnSpc>
                          <a:spcPct val="107000"/>
                        </a:lnSpc>
                        <a:spcAft>
                          <a:spcPts val="800"/>
                        </a:spcAft>
                      </a:pPr>
                      <a:r>
                        <a:rPr lang="es-EC" sz="1600" b="1">
                          <a:effectLst>
                            <a:outerShdw blurRad="38100" dist="38100" dir="2700000" algn="tl">
                              <a:srgbClr val="000000">
                                <a:alpha val="43137"/>
                              </a:srgbClr>
                            </a:outerShdw>
                          </a:effectLst>
                          <a:latin typeface="+mn-lt"/>
                        </a:rPr>
                        <a:t>N</a:t>
                      </a:r>
                      <a:endParaRPr lang="es-ES" sz="1600" b="1">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44450" marR="44450" marT="0" marB="0" anchor="ctr"/>
                </a:tc>
                <a:tc gridSpan="2">
                  <a:txBody>
                    <a:bodyPr/>
                    <a:lstStyle/>
                    <a:p>
                      <a:pPr algn="ctr">
                        <a:lnSpc>
                          <a:spcPct val="107000"/>
                        </a:lnSpc>
                        <a:spcAft>
                          <a:spcPts val="800"/>
                        </a:spcAft>
                      </a:pPr>
                      <a:r>
                        <a:rPr lang="es-EC" sz="1600" b="1" dirty="0">
                          <a:effectLst>
                            <a:outerShdw blurRad="38100" dist="38100" dir="2700000" algn="tl">
                              <a:srgbClr val="000000">
                                <a:alpha val="43137"/>
                              </a:srgbClr>
                            </a:outerShdw>
                          </a:effectLst>
                          <a:latin typeface="+mn-lt"/>
                        </a:rPr>
                        <a:t>Subconjunto</a:t>
                      </a:r>
                      <a:endParaRPr lang="es-ES" sz="1600" b="1"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44450" marR="44450" marT="0" marB="0" anchor="ctr"/>
                </a:tc>
                <a:tc hMerge="1">
                  <a:txBody>
                    <a:bodyPr/>
                    <a:lstStyle/>
                    <a:p>
                      <a:pPr algn="ctr">
                        <a:lnSpc>
                          <a:spcPct val="107000"/>
                        </a:lnSpc>
                        <a:spcAft>
                          <a:spcPts val="800"/>
                        </a:spcAft>
                      </a:pPr>
                      <a:endParaRPr lang="es-ES"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54191508"/>
                  </a:ext>
                </a:extLst>
              </a:tr>
              <a:tr h="207023">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07000"/>
                        </a:lnSpc>
                        <a:spcAft>
                          <a:spcPts val="800"/>
                        </a:spcAft>
                      </a:pPr>
                      <a:r>
                        <a:rPr lang="es-EC" sz="1600" b="1" dirty="0">
                          <a:effectLst>
                            <a:outerShdw blurRad="38100" dist="38100" dir="2700000" algn="tl">
                              <a:srgbClr val="000000">
                                <a:alpha val="43137"/>
                              </a:srgbClr>
                            </a:outerShdw>
                          </a:effectLst>
                          <a:latin typeface="+mn-lt"/>
                        </a:rPr>
                        <a:t>1</a:t>
                      </a:r>
                      <a:endParaRPr lang="es-ES" sz="1600" b="1"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C" sz="1600" b="1">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2</a:t>
                      </a:r>
                      <a:endParaRPr lang="es-ES" sz="1600" b="1"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21549693"/>
                  </a:ext>
                </a:extLst>
              </a:tr>
              <a:tr h="207023">
                <a:tc rowSpan="5">
                  <a:txBody>
                    <a:bodyPr/>
                    <a:lstStyle/>
                    <a:p>
                      <a:pPr algn="ctr">
                        <a:lnSpc>
                          <a:spcPct val="107000"/>
                        </a:lnSpc>
                        <a:spcAft>
                          <a:spcPts val="800"/>
                        </a:spcAft>
                      </a:pPr>
                      <a:r>
                        <a:rPr lang="es-EC" sz="1600" dirty="0">
                          <a:effectLst>
                            <a:outerShdw blurRad="38100" dist="38100" dir="2700000" algn="tl">
                              <a:srgbClr val="000000">
                                <a:alpha val="43137"/>
                              </a:srgbClr>
                            </a:outerShdw>
                          </a:effectLst>
                          <a:latin typeface="+mn-lt"/>
                        </a:rPr>
                        <a:t>DUNCAN</a:t>
                      </a:r>
                      <a:endParaRPr lang="es-ES" sz="1600"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txBody>
                  <a:tcPr marL="44450" marR="44450" marT="0" marB="0" anchor="ctr">
                    <a:lnT w="38100" cmpd="sng">
                      <a:noFill/>
                    </a:lnT>
                  </a:tcPr>
                </a:tc>
                <a:tc>
                  <a:txBody>
                    <a:bodyPr/>
                    <a:lstStyle/>
                    <a:p>
                      <a:pPr algn="ctr">
                        <a:lnSpc>
                          <a:spcPct val="107000"/>
                        </a:lnSpc>
                        <a:spcAft>
                          <a:spcPts val="800"/>
                        </a:spcAft>
                      </a:pPr>
                      <a:r>
                        <a:rPr lang="es-ES" sz="1600" dirty="0">
                          <a:effectLst/>
                          <a:latin typeface="+mn-lt"/>
                          <a:ea typeface="Times New Roman" panose="02020603050405020304" pitchFamily="18" charset="0"/>
                          <a:cs typeface="Calibri" panose="020F0502020204030204" pitchFamily="34" charset="0"/>
                        </a:rPr>
                        <a:t>4</a:t>
                      </a:r>
                      <a:endParaRPr lang="es-ES"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600" dirty="0">
                          <a:solidFill>
                            <a:srgbClr val="010205"/>
                          </a:solidFill>
                          <a:effectLst/>
                          <a:latin typeface="+mn-lt"/>
                          <a:ea typeface="Times New Roman" panose="02020603050405020304" pitchFamily="18" charset="0"/>
                          <a:cs typeface="Calibri" panose="020F0502020204030204" pitchFamily="34" charset="0"/>
                        </a:rPr>
                        <a:t>3</a:t>
                      </a:r>
                      <a:endParaRPr lang="es-ES"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ES" sz="1600" dirty="0">
                          <a:solidFill>
                            <a:srgbClr val="010205"/>
                          </a:solidFill>
                          <a:effectLst/>
                          <a:latin typeface="+mn-lt"/>
                          <a:ea typeface="Times New Roman" panose="02020603050405020304" pitchFamily="18" charset="0"/>
                          <a:cs typeface="Calibri" panose="020F0502020204030204" pitchFamily="34" charset="0"/>
                        </a:rPr>
                        <a:t>140,38567</a:t>
                      </a:r>
                      <a:endParaRPr lang="es-ES"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ES" sz="1600" dirty="0">
                          <a:effectLst/>
                          <a:latin typeface="+mn-lt"/>
                          <a:ea typeface="Times New Roman" panose="02020603050405020304" pitchFamily="18" charset="0"/>
                          <a:cs typeface="Calibri" panose="020F0502020204030204" pitchFamily="34" charset="0"/>
                        </a:rPr>
                        <a:t> </a:t>
                      </a:r>
                      <a:endParaRPr lang="es-ES" sz="16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99740005"/>
                  </a:ext>
                </a:extLst>
              </a:tr>
              <a:tr h="207023">
                <a:tc vMerge="1">
                  <a:txBody>
                    <a:bodyPr/>
                    <a:lstStyle/>
                    <a:p>
                      <a:endParaRPr lang="es-ES"/>
                    </a:p>
                  </a:txBody>
                  <a:tcPr/>
                </a:tc>
                <a:tc>
                  <a:txBody>
                    <a:bodyPr/>
                    <a:lstStyle/>
                    <a:p>
                      <a:pPr algn="ctr">
                        <a:lnSpc>
                          <a:spcPct val="107000"/>
                        </a:lnSpc>
                        <a:spcAft>
                          <a:spcPts val="800"/>
                        </a:spcAft>
                      </a:pPr>
                      <a:r>
                        <a:rPr lang="es-ES" sz="1600">
                          <a:effectLst/>
                          <a:latin typeface="+mn-lt"/>
                          <a:ea typeface="Times New Roman" panose="02020603050405020304" pitchFamily="18" charset="0"/>
                          <a:cs typeface="Calibri" panose="020F0502020204030204" pitchFamily="34" charset="0"/>
                        </a:rPr>
                        <a:t>2</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600">
                          <a:solidFill>
                            <a:srgbClr val="010205"/>
                          </a:solidFill>
                          <a:effectLst/>
                          <a:latin typeface="+mn-lt"/>
                          <a:ea typeface="Times New Roman" panose="02020603050405020304" pitchFamily="18" charset="0"/>
                          <a:cs typeface="Calibri" panose="020F0502020204030204" pitchFamily="34" charset="0"/>
                        </a:rPr>
                        <a:t>3</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ES" sz="1600">
                          <a:solidFill>
                            <a:srgbClr val="010205"/>
                          </a:solidFill>
                          <a:effectLst/>
                          <a:latin typeface="+mn-lt"/>
                          <a:ea typeface="Times New Roman" panose="02020603050405020304" pitchFamily="18" charset="0"/>
                          <a:cs typeface="Calibri" panose="020F0502020204030204" pitchFamily="34" charset="0"/>
                        </a:rPr>
                        <a:t>159,268</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ES" sz="1600">
                          <a:effectLst/>
                          <a:latin typeface="+mn-lt"/>
                          <a:ea typeface="Times New Roman" panose="02020603050405020304" pitchFamily="18" charset="0"/>
                          <a:cs typeface="Calibri" panose="020F0502020204030204" pitchFamily="34" charset="0"/>
                        </a:rPr>
                        <a:t> </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30787465"/>
                  </a:ext>
                </a:extLst>
              </a:tr>
              <a:tr h="207023">
                <a:tc vMerge="1">
                  <a:txBody>
                    <a:bodyPr/>
                    <a:lstStyle/>
                    <a:p>
                      <a:endParaRPr lang="es-ES"/>
                    </a:p>
                  </a:txBody>
                  <a:tcPr/>
                </a:tc>
                <a:tc>
                  <a:txBody>
                    <a:bodyPr/>
                    <a:lstStyle/>
                    <a:p>
                      <a:pPr algn="ctr">
                        <a:lnSpc>
                          <a:spcPct val="107000"/>
                        </a:lnSpc>
                        <a:spcAft>
                          <a:spcPts val="800"/>
                        </a:spcAft>
                      </a:pPr>
                      <a:r>
                        <a:rPr lang="es-ES" sz="1600">
                          <a:effectLst/>
                          <a:latin typeface="+mn-lt"/>
                          <a:ea typeface="Times New Roman" panose="02020603050405020304" pitchFamily="18" charset="0"/>
                          <a:cs typeface="Calibri" panose="020F0502020204030204" pitchFamily="34" charset="0"/>
                        </a:rPr>
                        <a:t>1</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600">
                          <a:solidFill>
                            <a:srgbClr val="010205"/>
                          </a:solidFill>
                          <a:effectLst/>
                          <a:latin typeface="+mn-lt"/>
                          <a:ea typeface="Times New Roman" panose="02020603050405020304" pitchFamily="18" charset="0"/>
                          <a:cs typeface="Calibri" panose="020F0502020204030204" pitchFamily="34" charset="0"/>
                        </a:rPr>
                        <a:t>3</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endParaRPr lang="es-ES" sz="1600">
                        <a:effectLst/>
                        <a:latin typeface="+mn-lt"/>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ES" sz="1600">
                          <a:effectLst/>
                          <a:latin typeface="+mn-lt"/>
                          <a:ea typeface="Times New Roman" panose="02020603050405020304" pitchFamily="18" charset="0"/>
                          <a:cs typeface="Calibri" panose="020F0502020204030204" pitchFamily="34" charset="0"/>
                        </a:rPr>
                        <a:t>221,939</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26585389"/>
                  </a:ext>
                </a:extLst>
              </a:tr>
              <a:tr h="207023">
                <a:tc vMerge="1">
                  <a:txBody>
                    <a:bodyPr/>
                    <a:lstStyle/>
                    <a:p>
                      <a:endParaRPr lang="es-ES"/>
                    </a:p>
                  </a:txBody>
                  <a:tcPr/>
                </a:tc>
                <a:tc>
                  <a:txBody>
                    <a:bodyPr/>
                    <a:lstStyle/>
                    <a:p>
                      <a:pPr algn="ctr">
                        <a:lnSpc>
                          <a:spcPct val="107000"/>
                        </a:lnSpc>
                        <a:spcAft>
                          <a:spcPts val="800"/>
                        </a:spcAft>
                      </a:pPr>
                      <a:r>
                        <a:rPr lang="es-ES" sz="1600">
                          <a:effectLst/>
                          <a:latin typeface="+mn-lt"/>
                          <a:ea typeface="Times New Roman" panose="02020603050405020304" pitchFamily="18" charset="0"/>
                          <a:cs typeface="Calibri" panose="020F0502020204030204" pitchFamily="34" charset="0"/>
                        </a:rPr>
                        <a:t>3</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600">
                          <a:solidFill>
                            <a:srgbClr val="010205"/>
                          </a:solidFill>
                          <a:effectLst/>
                          <a:latin typeface="+mn-lt"/>
                          <a:ea typeface="Times New Roman" panose="02020603050405020304" pitchFamily="18" charset="0"/>
                          <a:cs typeface="Calibri" panose="020F0502020204030204" pitchFamily="34" charset="0"/>
                        </a:rPr>
                        <a:t>3</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ES" sz="1600">
                          <a:solidFill>
                            <a:srgbClr val="000000"/>
                          </a:solidFill>
                          <a:effectLst/>
                          <a:latin typeface="+mn-lt"/>
                          <a:ea typeface="Times New Roman" panose="02020603050405020304" pitchFamily="18" charset="0"/>
                          <a:cs typeface="Calibri" panose="020F0502020204030204" pitchFamily="34" charset="0"/>
                        </a:rPr>
                        <a:t> </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ES" sz="1600">
                          <a:effectLst/>
                          <a:latin typeface="+mn-lt"/>
                          <a:ea typeface="Times New Roman" panose="02020603050405020304" pitchFamily="18" charset="0"/>
                          <a:cs typeface="Calibri" panose="020F0502020204030204" pitchFamily="34" charset="0"/>
                        </a:rPr>
                        <a:t>285,86967</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255389923"/>
                  </a:ext>
                </a:extLst>
              </a:tr>
              <a:tr h="207023">
                <a:tc vMerge="1">
                  <a:txBody>
                    <a:bodyPr/>
                    <a:lstStyle/>
                    <a:p>
                      <a:endParaRPr lang="es-ES"/>
                    </a:p>
                  </a:txBody>
                  <a:tcPr/>
                </a:tc>
                <a:tc>
                  <a:txBody>
                    <a:bodyPr/>
                    <a:lstStyle/>
                    <a:p>
                      <a:pPr algn="ctr">
                        <a:lnSpc>
                          <a:spcPct val="107000"/>
                        </a:lnSpc>
                        <a:spcAft>
                          <a:spcPts val="800"/>
                        </a:spcAft>
                      </a:pPr>
                      <a:r>
                        <a:rPr lang="es-ES" sz="1600" b="1">
                          <a:effectLst/>
                          <a:latin typeface="+mn-lt"/>
                          <a:ea typeface="Times New Roman" panose="02020603050405020304" pitchFamily="18" charset="0"/>
                          <a:cs typeface="Calibri" panose="020F0502020204030204" pitchFamily="34" charset="0"/>
                        </a:rPr>
                        <a:t>Sig.</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ES" sz="1600">
                          <a:solidFill>
                            <a:srgbClr val="000000"/>
                          </a:solidFill>
                          <a:effectLst/>
                          <a:latin typeface="+mn-lt"/>
                          <a:ea typeface="Times New Roman" panose="02020603050405020304" pitchFamily="18" charset="0"/>
                          <a:cs typeface="Calibri" panose="020F0502020204030204" pitchFamily="34" charset="0"/>
                        </a:rPr>
                        <a:t> </a:t>
                      </a:r>
                      <a:endParaRPr lang="es-ES" sz="160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ES" sz="1600" dirty="0">
                          <a:solidFill>
                            <a:srgbClr val="010205"/>
                          </a:solidFill>
                          <a:effectLst/>
                          <a:latin typeface="+mn-lt"/>
                          <a:ea typeface="Times New Roman" panose="02020603050405020304" pitchFamily="18" charset="0"/>
                          <a:cs typeface="Calibri" panose="020F0502020204030204" pitchFamily="34" charset="0"/>
                        </a:rPr>
                        <a:t>0,104</a:t>
                      </a:r>
                      <a:endParaRPr lang="es-ES" sz="16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07000"/>
                        </a:lnSpc>
                        <a:spcAft>
                          <a:spcPts val="800"/>
                        </a:spcAft>
                      </a:pPr>
                      <a:r>
                        <a:rPr lang="es-ES" sz="1600" dirty="0">
                          <a:effectLst/>
                          <a:latin typeface="+mn-lt"/>
                          <a:ea typeface="Times New Roman" panose="02020603050405020304" pitchFamily="18" charset="0"/>
                          <a:cs typeface="Calibri" panose="020F0502020204030204" pitchFamily="34" charset="0"/>
                        </a:rPr>
                        <a:t>0,173</a:t>
                      </a:r>
                      <a:endParaRPr lang="es-ES" sz="1600" dirty="0">
                        <a:effectLst/>
                        <a:latin typeface="+mn-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01108809"/>
                  </a:ext>
                </a:extLst>
              </a:tr>
            </a:tbl>
          </a:graphicData>
        </a:graphic>
      </p:graphicFrame>
      <p:grpSp>
        <p:nvGrpSpPr>
          <p:cNvPr id="13" name="Grupo 12">
            <a:extLst>
              <a:ext uri="{FF2B5EF4-FFF2-40B4-BE49-F238E27FC236}">
                <a16:creationId xmlns:a16="http://schemas.microsoft.com/office/drawing/2014/main" id="{79B9A3F4-B0B4-4F22-BE52-8AA3A07A0552}"/>
              </a:ext>
            </a:extLst>
          </p:cNvPr>
          <p:cNvGrpSpPr/>
          <p:nvPr/>
        </p:nvGrpSpPr>
        <p:grpSpPr>
          <a:xfrm>
            <a:off x="9082896" y="3080847"/>
            <a:ext cx="2783687" cy="1147177"/>
            <a:chOff x="7374404" y="3662420"/>
            <a:chExt cx="2783687" cy="1147177"/>
          </a:xfrm>
        </p:grpSpPr>
        <p:sp>
          <p:nvSpPr>
            <p:cNvPr id="14" name="Elipse 13">
              <a:extLst>
                <a:ext uri="{FF2B5EF4-FFF2-40B4-BE49-F238E27FC236}">
                  <a16:creationId xmlns:a16="http://schemas.microsoft.com/office/drawing/2014/main" id="{256A80F5-0E56-4CD9-8E34-21F08D80F9F9}"/>
                </a:ext>
              </a:extLst>
            </p:cNvPr>
            <p:cNvSpPr/>
            <p:nvPr/>
          </p:nvSpPr>
          <p:spPr>
            <a:xfrm>
              <a:off x="7697841" y="3662420"/>
              <a:ext cx="2175143" cy="491397"/>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b="1" dirty="0">
                  <a:effectLst>
                    <a:outerShdw blurRad="38100" dist="38100" dir="2700000" algn="tl">
                      <a:srgbClr val="000000">
                        <a:alpha val="43137"/>
                      </a:srgbClr>
                    </a:outerShdw>
                  </a:effectLst>
                </a:rPr>
                <a:t>Subconjunto 2</a:t>
              </a:r>
              <a:endParaRPr lang="es-ES" sz="1600" b="1" dirty="0">
                <a:effectLst>
                  <a:outerShdw blurRad="38100" dist="38100" dir="2700000" algn="tl">
                    <a:srgbClr val="000000">
                      <a:alpha val="43137"/>
                    </a:srgbClr>
                  </a:outerShdw>
                </a:effectLst>
              </a:endParaRPr>
            </a:p>
          </p:txBody>
        </p:sp>
        <p:sp>
          <p:nvSpPr>
            <p:cNvPr id="15" name="Elipse 14">
              <a:extLst>
                <a:ext uri="{FF2B5EF4-FFF2-40B4-BE49-F238E27FC236}">
                  <a16:creationId xmlns:a16="http://schemas.microsoft.com/office/drawing/2014/main" id="{CFB36E13-3EA2-441F-B8F6-01E7A2BE4158}"/>
                </a:ext>
              </a:extLst>
            </p:cNvPr>
            <p:cNvSpPr/>
            <p:nvPr/>
          </p:nvSpPr>
          <p:spPr>
            <a:xfrm>
              <a:off x="7374404" y="4446707"/>
              <a:ext cx="1116000" cy="3600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solidFill>
                    <a:schemeClr val="tx1"/>
                  </a:solidFill>
                  <a:effectLst>
                    <a:outerShdw blurRad="38100" dist="38100" dir="2700000" algn="tl">
                      <a:srgbClr val="000000">
                        <a:alpha val="43137"/>
                      </a:srgbClr>
                    </a:outerShdw>
                  </a:effectLst>
                </a:rPr>
                <a:t>Cepa 1</a:t>
              </a:r>
              <a:endParaRPr lang="es-ES" sz="1600" b="1" dirty="0">
                <a:solidFill>
                  <a:schemeClr val="tx1"/>
                </a:solidFill>
                <a:effectLst>
                  <a:outerShdw blurRad="38100" dist="38100" dir="2700000" algn="tl">
                    <a:srgbClr val="000000">
                      <a:alpha val="43137"/>
                    </a:srgbClr>
                  </a:outerShdw>
                </a:effectLst>
              </a:endParaRPr>
            </a:p>
          </p:txBody>
        </p:sp>
        <p:sp>
          <p:nvSpPr>
            <p:cNvPr id="16" name="Elipse 15">
              <a:extLst>
                <a:ext uri="{FF2B5EF4-FFF2-40B4-BE49-F238E27FC236}">
                  <a16:creationId xmlns:a16="http://schemas.microsoft.com/office/drawing/2014/main" id="{5C45100B-4DC0-472A-BE8C-1D65FA9A28AF}"/>
                </a:ext>
              </a:extLst>
            </p:cNvPr>
            <p:cNvSpPr/>
            <p:nvPr/>
          </p:nvSpPr>
          <p:spPr>
            <a:xfrm>
              <a:off x="9042091" y="4449597"/>
              <a:ext cx="1116000" cy="3600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solidFill>
                    <a:schemeClr val="tx1"/>
                  </a:solidFill>
                  <a:effectLst>
                    <a:outerShdw blurRad="38100" dist="38100" dir="2700000" algn="tl">
                      <a:srgbClr val="000000">
                        <a:alpha val="43137"/>
                      </a:srgbClr>
                    </a:outerShdw>
                  </a:effectLst>
                </a:rPr>
                <a:t>Cepa 3</a:t>
              </a:r>
              <a:endParaRPr lang="es-ES" sz="1600" b="1" dirty="0">
                <a:solidFill>
                  <a:schemeClr val="tx1"/>
                </a:solidFill>
                <a:effectLst>
                  <a:outerShdw blurRad="38100" dist="38100" dir="2700000" algn="tl">
                    <a:srgbClr val="000000">
                      <a:alpha val="43137"/>
                    </a:srgbClr>
                  </a:outerShdw>
                </a:effectLst>
              </a:endParaRPr>
            </a:p>
          </p:txBody>
        </p:sp>
        <p:cxnSp>
          <p:nvCxnSpPr>
            <p:cNvPr id="17" name="Conector recto 16">
              <a:extLst>
                <a:ext uri="{FF2B5EF4-FFF2-40B4-BE49-F238E27FC236}">
                  <a16:creationId xmlns:a16="http://schemas.microsoft.com/office/drawing/2014/main" id="{B60966B2-2C93-4427-A2D5-D7E611EA03EF}"/>
                </a:ext>
              </a:extLst>
            </p:cNvPr>
            <p:cNvCxnSpPr>
              <a:cxnSpLocks/>
              <a:stCxn id="14" idx="4"/>
              <a:endCxn id="15" idx="0"/>
            </p:cNvCxnSpPr>
            <p:nvPr/>
          </p:nvCxnSpPr>
          <p:spPr>
            <a:xfrm flipH="1">
              <a:off x="7932404" y="4153817"/>
              <a:ext cx="853009" cy="29289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D6417861-AF12-4B02-9EF0-80D070F606B3}"/>
                </a:ext>
              </a:extLst>
            </p:cNvPr>
            <p:cNvCxnSpPr>
              <a:cxnSpLocks/>
              <a:stCxn id="14" idx="4"/>
              <a:endCxn id="16" idx="0"/>
            </p:cNvCxnSpPr>
            <p:nvPr/>
          </p:nvCxnSpPr>
          <p:spPr>
            <a:xfrm>
              <a:off x="8785413" y="4153817"/>
              <a:ext cx="814678" cy="29578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9" name="Grupo 38">
            <a:extLst>
              <a:ext uri="{FF2B5EF4-FFF2-40B4-BE49-F238E27FC236}">
                <a16:creationId xmlns:a16="http://schemas.microsoft.com/office/drawing/2014/main" id="{9171A14B-0191-4846-8B68-EEF0B976BC11}"/>
              </a:ext>
            </a:extLst>
          </p:cNvPr>
          <p:cNvGrpSpPr/>
          <p:nvPr/>
        </p:nvGrpSpPr>
        <p:grpSpPr>
          <a:xfrm>
            <a:off x="5807968" y="3086784"/>
            <a:ext cx="2783687" cy="1147177"/>
            <a:chOff x="7374404" y="3662420"/>
            <a:chExt cx="2783687" cy="1147177"/>
          </a:xfrm>
        </p:grpSpPr>
        <p:sp>
          <p:nvSpPr>
            <p:cNvPr id="40" name="Elipse 39">
              <a:extLst>
                <a:ext uri="{FF2B5EF4-FFF2-40B4-BE49-F238E27FC236}">
                  <a16:creationId xmlns:a16="http://schemas.microsoft.com/office/drawing/2014/main" id="{AA3959C2-84CE-4267-911A-95C1641BF1E9}"/>
                </a:ext>
              </a:extLst>
            </p:cNvPr>
            <p:cNvSpPr/>
            <p:nvPr/>
          </p:nvSpPr>
          <p:spPr>
            <a:xfrm>
              <a:off x="7697841" y="3662420"/>
              <a:ext cx="2175143" cy="491397"/>
            </a:xfrm>
            <a:prstGeom prst="ellipse">
              <a:avLst/>
            </a:prstGeom>
            <a:solidFill>
              <a:schemeClr val="accent1">
                <a:lumMod val="40000"/>
                <a:lumOff val="60000"/>
              </a:schemeClr>
            </a:solidFill>
            <a:ln>
              <a:solidFill>
                <a:schemeClr val="accent1">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600" b="1" dirty="0">
                  <a:effectLst>
                    <a:outerShdw blurRad="38100" dist="38100" dir="2700000" algn="tl">
                      <a:srgbClr val="000000">
                        <a:alpha val="43137"/>
                      </a:srgbClr>
                    </a:outerShdw>
                  </a:effectLst>
                </a:rPr>
                <a:t>Subconjunto 1</a:t>
              </a:r>
              <a:endParaRPr lang="es-ES" sz="1600" b="1" dirty="0">
                <a:effectLst>
                  <a:outerShdw blurRad="38100" dist="38100" dir="2700000" algn="tl">
                    <a:srgbClr val="000000">
                      <a:alpha val="43137"/>
                    </a:srgbClr>
                  </a:outerShdw>
                </a:effectLst>
              </a:endParaRPr>
            </a:p>
          </p:txBody>
        </p:sp>
        <p:sp>
          <p:nvSpPr>
            <p:cNvPr id="41" name="Elipse 40">
              <a:extLst>
                <a:ext uri="{FF2B5EF4-FFF2-40B4-BE49-F238E27FC236}">
                  <a16:creationId xmlns:a16="http://schemas.microsoft.com/office/drawing/2014/main" id="{277C6425-6D70-4663-811B-043F4D4C93E5}"/>
                </a:ext>
              </a:extLst>
            </p:cNvPr>
            <p:cNvSpPr/>
            <p:nvPr/>
          </p:nvSpPr>
          <p:spPr>
            <a:xfrm>
              <a:off x="7374404" y="4446707"/>
              <a:ext cx="1116000" cy="360000"/>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solidFill>
                    <a:schemeClr val="tx1"/>
                  </a:solidFill>
                  <a:effectLst>
                    <a:outerShdw blurRad="38100" dist="38100" dir="2700000" algn="tl">
                      <a:srgbClr val="000000">
                        <a:alpha val="43137"/>
                      </a:srgbClr>
                    </a:outerShdw>
                  </a:effectLst>
                </a:rPr>
                <a:t>Cepa 2</a:t>
              </a:r>
              <a:endParaRPr lang="es-ES" sz="1600" b="1" dirty="0">
                <a:solidFill>
                  <a:schemeClr val="tx1"/>
                </a:solidFill>
                <a:effectLst>
                  <a:outerShdw blurRad="38100" dist="38100" dir="2700000" algn="tl">
                    <a:srgbClr val="000000">
                      <a:alpha val="43137"/>
                    </a:srgbClr>
                  </a:outerShdw>
                </a:effectLst>
              </a:endParaRPr>
            </a:p>
          </p:txBody>
        </p:sp>
        <p:sp>
          <p:nvSpPr>
            <p:cNvPr id="42" name="Elipse 41">
              <a:extLst>
                <a:ext uri="{FF2B5EF4-FFF2-40B4-BE49-F238E27FC236}">
                  <a16:creationId xmlns:a16="http://schemas.microsoft.com/office/drawing/2014/main" id="{763293C7-40DB-45AE-989F-F0791C3F6D9A}"/>
                </a:ext>
              </a:extLst>
            </p:cNvPr>
            <p:cNvSpPr/>
            <p:nvPr/>
          </p:nvSpPr>
          <p:spPr>
            <a:xfrm>
              <a:off x="9042091" y="4449597"/>
              <a:ext cx="1116000" cy="360000"/>
            </a:xfrm>
            <a:prstGeom prst="ellipse">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solidFill>
                    <a:schemeClr val="tx1"/>
                  </a:solidFill>
                  <a:effectLst>
                    <a:outerShdw blurRad="38100" dist="38100" dir="2700000" algn="tl">
                      <a:srgbClr val="000000">
                        <a:alpha val="43137"/>
                      </a:srgbClr>
                    </a:outerShdw>
                  </a:effectLst>
                </a:rPr>
                <a:t>Cepa 4</a:t>
              </a:r>
              <a:endParaRPr lang="es-ES" sz="1600" b="1" dirty="0">
                <a:solidFill>
                  <a:schemeClr val="tx1"/>
                </a:solidFill>
                <a:effectLst>
                  <a:outerShdw blurRad="38100" dist="38100" dir="2700000" algn="tl">
                    <a:srgbClr val="000000">
                      <a:alpha val="43137"/>
                    </a:srgbClr>
                  </a:outerShdw>
                </a:effectLst>
              </a:endParaRPr>
            </a:p>
          </p:txBody>
        </p:sp>
        <p:cxnSp>
          <p:nvCxnSpPr>
            <p:cNvPr id="43" name="Conector recto 42">
              <a:extLst>
                <a:ext uri="{FF2B5EF4-FFF2-40B4-BE49-F238E27FC236}">
                  <a16:creationId xmlns:a16="http://schemas.microsoft.com/office/drawing/2014/main" id="{C6250AC6-0565-41F9-A69E-6635CA26CA2C}"/>
                </a:ext>
              </a:extLst>
            </p:cNvPr>
            <p:cNvCxnSpPr>
              <a:cxnSpLocks/>
              <a:stCxn id="40" idx="4"/>
              <a:endCxn id="41" idx="0"/>
            </p:cNvCxnSpPr>
            <p:nvPr/>
          </p:nvCxnSpPr>
          <p:spPr>
            <a:xfrm flipH="1">
              <a:off x="7932404" y="4153817"/>
              <a:ext cx="853009" cy="29289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1EBDAB26-125E-47AA-ABA7-968BD5D21D0C}"/>
                </a:ext>
              </a:extLst>
            </p:cNvPr>
            <p:cNvCxnSpPr>
              <a:cxnSpLocks/>
              <a:stCxn id="40" idx="4"/>
              <a:endCxn id="42" idx="0"/>
            </p:cNvCxnSpPr>
            <p:nvPr/>
          </p:nvCxnSpPr>
          <p:spPr>
            <a:xfrm>
              <a:off x="8785413" y="4153817"/>
              <a:ext cx="814678" cy="29578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0" name="Grupo 49">
            <a:extLst>
              <a:ext uri="{FF2B5EF4-FFF2-40B4-BE49-F238E27FC236}">
                <a16:creationId xmlns:a16="http://schemas.microsoft.com/office/drawing/2014/main" id="{ED84DD8F-E8A5-41D5-B60E-5C8B1147EAE0}"/>
              </a:ext>
            </a:extLst>
          </p:cNvPr>
          <p:cNvGrpSpPr/>
          <p:nvPr/>
        </p:nvGrpSpPr>
        <p:grpSpPr>
          <a:xfrm>
            <a:off x="749483" y="2840208"/>
            <a:ext cx="4122381" cy="1452888"/>
            <a:chOff x="479376" y="2617047"/>
            <a:chExt cx="4122381" cy="1452888"/>
          </a:xfrm>
        </p:grpSpPr>
        <p:sp>
          <p:nvSpPr>
            <p:cNvPr id="8" name="CuadroTexto 7">
              <a:extLst>
                <a:ext uri="{FF2B5EF4-FFF2-40B4-BE49-F238E27FC236}">
                  <a16:creationId xmlns:a16="http://schemas.microsoft.com/office/drawing/2014/main" id="{7D1F010A-922B-4C3B-89B7-AA68B9E51304}"/>
                </a:ext>
              </a:extLst>
            </p:cNvPr>
            <p:cNvSpPr txBox="1"/>
            <p:nvPr/>
          </p:nvSpPr>
          <p:spPr>
            <a:xfrm>
              <a:off x="911425" y="2774067"/>
              <a:ext cx="3690332" cy="1295868"/>
            </a:xfrm>
            <a:prstGeom prst="rect">
              <a:avLst/>
            </a:prstGeom>
            <a:noFill/>
          </p:spPr>
          <p:txBody>
            <a:bodyPr wrap="square">
              <a:spAutoFit/>
            </a:bodyPr>
            <a:lstStyle/>
            <a:p>
              <a:pPr algn="just">
                <a:lnSpc>
                  <a:spcPct val="150000"/>
                </a:lnSpc>
                <a:spcAft>
                  <a:spcPts val="800"/>
                </a:spcAft>
              </a:pPr>
              <a:r>
                <a:rPr lang="es-EC" sz="1800" dirty="0">
                  <a:effectLst/>
                  <a:latin typeface="Calibri" panose="020F0502020204030204" pitchFamily="34" charset="0"/>
                  <a:ea typeface="Calibri" panose="020F0502020204030204" pitchFamily="34" charset="0"/>
                  <a:cs typeface="Calibri" panose="020F0502020204030204" pitchFamily="34" charset="0"/>
                </a:rPr>
                <a:t>Todas las cepas muestran un comportamiento similar en la degradación de TNT</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6" name="CuadroTexto 45">
                  <a:extLst>
                    <a:ext uri="{FF2B5EF4-FFF2-40B4-BE49-F238E27FC236}">
                      <a16:creationId xmlns:a16="http://schemas.microsoft.com/office/drawing/2014/main" id="{4F2D225A-AF8A-404F-B12E-0A37C7170CF6}"/>
                    </a:ext>
                  </a:extLst>
                </p:cNvPr>
                <p:cNvSpPr txBox="1"/>
                <p:nvPr/>
              </p:nvSpPr>
              <p:spPr>
                <a:xfrm>
                  <a:off x="479376" y="2617047"/>
                  <a:ext cx="479298"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4800" b="1" i="1" smtClean="0">
                            <a:solidFill>
                              <a:srgbClr val="A5002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es-ES" sz="1400" b="1" dirty="0">
                    <a:effectLst>
                      <a:outerShdw blurRad="38100" dist="38100" dir="2700000" algn="tl">
                        <a:srgbClr val="000000">
                          <a:alpha val="43137"/>
                        </a:srgbClr>
                      </a:outerShdw>
                    </a:effectLst>
                  </a:endParaRPr>
                </a:p>
              </p:txBody>
            </p:sp>
          </mc:Choice>
          <mc:Fallback xmlns="">
            <p:sp>
              <p:nvSpPr>
                <p:cNvPr id="46" name="CuadroTexto 45">
                  <a:extLst>
                    <a:ext uri="{FF2B5EF4-FFF2-40B4-BE49-F238E27FC236}">
                      <a16:creationId xmlns:a16="http://schemas.microsoft.com/office/drawing/2014/main" id="{4F2D225A-AF8A-404F-B12E-0A37C7170CF6}"/>
                    </a:ext>
                  </a:extLst>
                </p:cNvPr>
                <p:cNvSpPr txBox="1">
                  <a:spLocks noRot="1" noChangeAspect="1" noMove="1" noResize="1" noEditPoints="1" noAdjustHandles="1" noChangeArrowheads="1" noChangeShapeType="1" noTextEdit="1"/>
                </p:cNvSpPr>
                <p:nvPr/>
              </p:nvSpPr>
              <p:spPr>
                <a:xfrm>
                  <a:off x="479376" y="2617047"/>
                  <a:ext cx="479298" cy="738664"/>
                </a:xfrm>
                <a:prstGeom prst="rect">
                  <a:avLst/>
                </a:prstGeom>
                <a:blipFill>
                  <a:blip r:embed="rId2"/>
                  <a:stretch>
                    <a:fillRect/>
                  </a:stretch>
                </a:blipFill>
              </p:spPr>
              <p:txBody>
                <a:bodyPr/>
                <a:lstStyle/>
                <a:p>
                  <a:r>
                    <a:rPr lang="es-ES">
                      <a:noFill/>
                    </a:rPr>
                    <a:t> </a:t>
                  </a:r>
                </a:p>
              </p:txBody>
            </p:sp>
          </mc:Fallback>
        </mc:AlternateContent>
      </p:grpSp>
      <p:grpSp>
        <p:nvGrpSpPr>
          <p:cNvPr id="51" name="Grupo 50">
            <a:extLst>
              <a:ext uri="{FF2B5EF4-FFF2-40B4-BE49-F238E27FC236}">
                <a16:creationId xmlns:a16="http://schemas.microsoft.com/office/drawing/2014/main" id="{710D7FC9-061C-47F1-9415-3BB22F4AA502}"/>
              </a:ext>
            </a:extLst>
          </p:cNvPr>
          <p:cNvGrpSpPr/>
          <p:nvPr/>
        </p:nvGrpSpPr>
        <p:grpSpPr>
          <a:xfrm>
            <a:off x="7178428" y="4418528"/>
            <a:ext cx="4582018" cy="1008559"/>
            <a:chOff x="7344894" y="4418528"/>
            <a:chExt cx="4582018" cy="1008559"/>
          </a:xfrm>
        </p:grpSpPr>
        <p:sp>
          <p:nvSpPr>
            <p:cNvPr id="12" name="CuadroTexto 11">
              <a:extLst>
                <a:ext uri="{FF2B5EF4-FFF2-40B4-BE49-F238E27FC236}">
                  <a16:creationId xmlns:a16="http://schemas.microsoft.com/office/drawing/2014/main" id="{674C6DA5-5B2D-4979-BF70-D8EB3E3F5BCC}"/>
                </a:ext>
              </a:extLst>
            </p:cNvPr>
            <p:cNvSpPr txBox="1"/>
            <p:nvPr/>
          </p:nvSpPr>
          <p:spPr>
            <a:xfrm>
              <a:off x="7760912" y="4546718"/>
              <a:ext cx="4166000" cy="880369"/>
            </a:xfrm>
            <a:prstGeom prst="rect">
              <a:avLst/>
            </a:prstGeom>
            <a:noFill/>
          </p:spPr>
          <p:txBody>
            <a:bodyPr wrap="square">
              <a:spAutoFit/>
            </a:bodyPr>
            <a:lstStyle/>
            <a:p>
              <a:pPr algn="just">
                <a:lnSpc>
                  <a:spcPct val="150000"/>
                </a:lnSpc>
              </a:pPr>
              <a:r>
                <a:rPr lang="es-EC" sz="1800" dirty="0">
                  <a:effectLst/>
                  <a:latin typeface="Calibri" panose="020F0502020204030204" pitchFamily="34" charset="0"/>
                  <a:ea typeface="Calibri" panose="020F0502020204030204" pitchFamily="34" charset="0"/>
                  <a:cs typeface="Calibri" panose="020F0502020204030204" pitchFamily="34" charset="0"/>
                </a:rPr>
                <a:t>Cada subconjunto actúa de la misma forma frente a PETN</a:t>
              </a:r>
              <a:endParaRPr lang="es-ES" dirty="0"/>
            </a:p>
          </p:txBody>
        </p:sp>
        <mc:AlternateContent xmlns:mc="http://schemas.openxmlformats.org/markup-compatibility/2006" xmlns:a14="http://schemas.microsoft.com/office/drawing/2010/main">
          <mc:Choice Requires="a14">
            <p:sp>
              <p:nvSpPr>
                <p:cNvPr id="47" name="CuadroTexto 46">
                  <a:extLst>
                    <a:ext uri="{FF2B5EF4-FFF2-40B4-BE49-F238E27FC236}">
                      <a16:creationId xmlns:a16="http://schemas.microsoft.com/office/drawing/2014/main" id="{0FBF716F-68BA-4231-8D3B-244533F6091B}"/>
                    </a:ext>
                  </a:extLst>
                </p:cNvPr>
                <p:cNvSpPr txBox="1"/>
                <p:nvPr/>
              </p:nvSpPr>
              <p:spPr>
                <a:xfrm>
                  <a:off x="7344894" y="4418528"/>
                  <a:ext cx="479298"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4800" b="1" i="1" smtClean="0">
                            <a:solidFill>
                              <a:srgbClr val="A5002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es-ES" sz="1400" b="1" dirty="0">
                    <a:effectLst>
                      <a:outerShdw blurRad="38100" dist="38100" dir="2700000" algn="tl">
                        <a:srgbClr val="000000">
                          <a:alpha val="43137"/>
                        </a:srgbClr>
                      </a:outerShdw>
                    </a:effectLst>
                  </a:endParaRPr>
                </a:p>
              </p:txBody>
            </p:sp>
          </mc:Choice>
          <mc:Fallback xmlns="">
            <p:sp>
              <p:nvSpPr>
                <p:cNvPr id="47" name="CuadroTexto 46">
                  <a:extLst>
                    <a:ext uri="{FF2B5EF4-FFF2-40B4-BE49-F238E27FC236}">
                      <a16:creationId xmlns:a16="http://schemas.microsoft.com/office/drawing/2014/main" id="{0FBF716F-68BA-4231-8D3B-244533F6091B}"/>
                    </a:ext>
                  </a:extLst>
                </p:cNvPr>
                <p:cNvSpPr txBox="1">
                  <a:spLocks noRot="1" noChangeAspect="1" noMove="1" noResize="1" noEditPoints="1" noAdjustHandles="1" noChangeArrowheads="1" noChangeShapeType="1" noTextEdit="1"/>
                </p:cNvSpPr>
                <p:nvPr/>
              </p:nvSpPr>
              <p:spPr>
                <a:xfrm>
                  <a:off x="7344894" y="4418528"/>
                  <a:ext cx="479298" cy="738664"/>
                </a:xfrm>
                <a:prstGeom prst="rect">
                  <a:avLst/>
                </a:prstGeom>
                <a:blipFill>
                  <a:blip r:embed="rId3"/>
                  <a:stretch>
                    <a:fillRect/>
                  </a:stretch>
                </a:blipFill>
              </p:spPr>
              <p:txBody>
                <a:bodyPr/>
                <a:lstStyle/>
                <a:p>
                  <a:r>
                    <a:rPr lang="es-ES">
                      <a:noFill/>
                    </a:rPr>
                    <a:t> </a:t>
                  </a:r>
                </a:p>
              </p:txBody>
            </p:sp>
          </mc:Fallback>
        </mc:AlternateContent>
      </p:grpSp>
    </p:spTree>
    <p:extLst>
      <p:ext uri="{BB962C8B-B14F-4D97-AF65-F5344CB8AC3E}">
        <p14:creationId xmlns:p14="http://schemas.microsoft.com/office/powerpoint/2010/main" val="3722102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C77FBE-5A57-4BEE-9CA6-AC1797CB995B}"/>
              </a:ext>
            </a:extLst>
          </p:cNvPr>
          <p:cNvSpPr>
            <a:spLocks noGrp="1"/>
          </p:cNvSpPr>
          <p:nvPr>
            <p:ph type="title"/>
          </p:nvPr>
        </p:nvSpPr>
        <p:spPr>
          <a:xfrm>
            <a:off x="12914" y="-406"/>
            <a:ext cx="11928648" cy="562074"/>
          </a:xfrm>
        </p:spPr>
        <p:txBody>
          <a:bodyPr/>
          <a:lstStyle/>
          <a:p>
            <a:r>
              <a:rPr lang="es-EC" sz="4000" i="0" dirty="0">
                <a:solidFill>
                  <a:srgbClr val="A50021"/>
                </a:solidFill>
              </a:rPr>
              <a:t>CONCLUSIONES</a:t>
            </a:r>
            <a:endParaRPr lang="es-ES" sz="4000" i="0" dirty="0">
              <a:solidFill>
                <a:srgbClr val="A50021"/>
              </a:solidFill>
            </a:endParaRPr>
          </a:p>
        </p:txBody>
      </p:sp>
      <p:sp>
        <p:nvSpPr>
          <p:cNvPr id="5" name="CuadroTexto 4">
            <a:extLst>
              <a:ext uri="{FF2B5EF4-FFF2-40B4-BE49-F238E27FC236}">
                <a16:creationId xmlns:a16="http://schemas.microsoft.com/office/drawing/2014/main" id="{B55AB678-3BF3-420D-856C-0CF6BCC0D625}"/>
              </a:ext>
            </a:extLst>
          </p:cNvPr>
          <p:cNvSpPr txBox="1"/>
          <p:nvPr/>
        </p:nvSpPr>
        <p:spPr>
          <a:xfrm>
            <a:off x="390161" y="404664"/>
            <a:ext cx="11682503" cy="5513689"/>
          </a:xfrm>
          <a:prstGeom prst="rect">
            <a:avLst/>
          </a:prstGeom>
          <a:noFill/>
        </p:spPr>
        <p:txBody>
          <a:bodyPr wrap="square">
            <a:spAutoFit/>
          </a:bodyPr>
          <a:lstStyle/>
          <a:p>
            <a:pPr indent="457200" algn="just">
              <a:lnSpc>
                <a:spcPct val="200000"/>
              </a:lnSpc>
              <a:spcBef>
                <a:spcPts val="1200"/>
              </a:spcBef>
              <a:spcAft>
                <a:spcPts val="800"/>
              </a:spcAft>
            </a:pPr>
            <a:r>
              <a:rPr lang="es-EC" dirty="0">
                <a:effectLst/>
                <a:latin typeface="Calibri" panose="020F0502020204030204" pitchFamily="34" charset="0"/>
                <a:ea typeface="Calibri" panose="020F0502020204030204" pitchFamily="34" charset="0"/>
                <a:cs typeface="Times New Roman" panose="02020603050405020304" pitchFamily="18" charset="0"/>
              </a:rPr>
              <a:t>En las muestras tomadas de los suelos del polígono de tiro se encontró que a una</a:t>
            </a:r>
            <a:r>
              <a:rPr lang="es-EC" dirty="0">
                <a:effectLst/>
                <a:latin typeface="Calibri" panose="020F0502020204030204" pitchFamily="34" charset="0"/>
                <a:ea typeface="Calibri" panose="020F0502020204030204" pitchFamily="34" charset="0"/>
                <a:cs typeface="Calibri" panose="020F0502020204030204" pitchFamily="34" charset="0"/>
              </a:rPr>
              <a:t> profundidad de 100 cm se logró aislar la biomasa microbiana más abundante con 9,60 × 10</a:t>
            </a:r>
            <a:r>
              <a:rPr lang="es-EC" baseline="30000" dirty="0">
                <a:effectLst/>
                <a:latin typeface="Calibri" panose="020F0502020204030204" pitchFamily="34" charset="0"/>
                <a:ea typeface="Calibri" panose="020F0502020204030204" pitchFamily="34" charset="0"/>
                <a:cs typeface="Calibri" panose="020F0502020204030204" pitchFamily="34" charset="0"/>
              </a:rPr>
              <a:t>5</a:t>
            </a:r>
            <a:r>
              <a:rPr lang="es-EC" dirty="0">
                <a:effectLst/>
                <a:latin typeface="Calibri" panose="020F0502020204030204" pitchFamily="34" charset="0"/>
                <a:ea typeface="Calibri" panose="020F0502020204030204" pitchFamily="34" charset="0"/>
                <a:cs typeface="Calibri" panose="020F0502020204030204" pitchFamily="34" charset="0"/>
              </a:rPr>
              <a:t> UFC/mL y diversa pues se componía de cocos y bacilos gram positivos y negativos, obteniéndose un total de 58 cepas aisladas. </a:t>
            </a:r>
          </a:p>
          <a:p>
            <a:pPr indent="457200" algn="just">
              <a:lnSpc>
                <a:spcPct val="200000"/>
              </a:lnSpc>
              <a:spcBef>
                <a:spcPts val="1200"/>
              </a:spcBef>
              <a:spcAft>
                <a:spcPts val="800"/>
              </a:spcAft>
            </a:pPr>
            <a:r>
              <a:rPr lang="es-EC" dirty="0">
                <a:effectLst/>
                <a:latin typeface="Calibri" panose="020F0502020204030204" pitchFamily="34" charset="0"/>
                <a:ea typeface="Calibri" panose="020F0502020204030204" pitchFamily="34" charset="0"/>
                <a:cs typeface="Calibri" panose="020F0502020204030204" pitchFamily="34" charset="0"/>
              </a:rPr>
              <a:t>De las 58 cepas se identificaron que 18 pertenecían a la familia </a:t>
            </a:r>
            <a:r>
              <a:rPr lang="es-EC" dirty="0">
                <a:effectLst/>
                <a:latin typeface="Calibri" panose="020F0502020204030204" pitchFamily="34" charset="0"/>
                <a:ea typeface="Calibri" panose="020F0502020204030204" pitchFamily="34" charset="0"/>
                <a:cs typeface="Times New Roman" panose="02020603050405020304" pitchFamily="18" charset="0"/>
              </a:rPr>
              <a:t>Pseudomonadaceae por medio de la siembra y multiplicación en los medios selectivos – diferenciales y pruebas bioquímicas además se identificaron cepas pertenecientes a las familias </a:t>
            </a:r>
            <a:r>
              <a:rPr lang="es-EC" dirty="0" err="1">
                <a:effectLst/>
                <a:latin typeface="Calibri" panose="020F0502020204030204" pitchFamily="34" charset="0"/>
                <a:ea typeface="Calibri" panose="020F0502020204030204" pitchFamily="34" charset="0"/>
                <a:cs typeface="Calibri" panose="020F0502020204030204" pitchFamily="34" charset="0"/>
              </a:rPr>
              <a:t>Rhizobiaceae</a:t>
            </a:r>
            <a:r>
              <a:rPr lang="es-EC" dirty="0">
                <a:effectLst/>
                <a:latin typeface="Calibri" panose="020F0502020204030204" pitchFamily="34" charset="0"/>
                <a:ea typeface="Calibri" panose="020F0502020204030204" pitchFamily="34" charset="0"/>
                <a:cs typeface="Calibri" panose="020F0502020204030204" pitchFamily="34" charset="0"/>
              </a:rPr>
              <a:t> y Aeromonadaceae. </a:t>
            </a:r>
          </a:p>
          <a:p>
            <a:pPr indent="457200" algn="just">
              <a:lnSpc>
                <a:spcPct val="200000"/>
              </a:lnSpc>
              <a:spcBef>
                <a:spcPts val="1200"/>
              </a:spcBef>
              <a:spcAft>
                <a:spcPts val="800"/>
              </a:spcAft>
            </a:pPr>
            <a:r>
              <a:rPr lang="es-EC" dirty="0">
                <a:effectLst/>
                <a:latin typeface="Calibri" panose="020F0502020204030204" pitchFamily="34" charset="0"/>
                <a:ea typeface="Calibri" panose="020F0502020204030204" pitchFamily="34" charset="0"/>
                <a:cs typeface="Calibri" panose="020F0502020204030204" pitchFamily="34" charset="0"/>
              </a:rPr>
              <a:t>Cuatro cepas de las 18 identificadas como Pseudomonadaceae mostraron un elevado crecimiento en los medios suplementados con pentolita, además, se determinó que el medio suplementado con una proporción del 0,1% de pentolita fue el más adecuado para el desarrollo de una biomasa mayor que en los demás porcentajes que se sometieron a estudio.</a:t>
            </a:r>
            <a:endParaRPr lang="es-E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3201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C77FBE-5A57-4BEE-9CA6-AC1797CB995B}"/>
              </a:ext>
            </a:extLst>
          </p:cNvPr>
          <p:cNvSpPr>
            <a:spLocks noGrp="1"/>
          </p:cNvSpPr>
          <p:nvPr>
            <p:ph type="title"/>
          </p:nvPr>
        </p:nvSpPr>
        <p:spPr>
          <a:xfrm>
            <a:off x="12914" y="-406"/>
            <a:ext cx="11928648" cy="562074"/>
          </a:xfrm>
        </p:spPr>
        <p:txBody>
          <a:bodyPr/>
          <a:lstStyle/>
          <a:p>
            <a:r>
              <a:rPr lang="es-EC" sz="4000" i="0" dirty="0">
                <a:solidFill>
                  <a:srgbClr val="A50021"/>
                </a:solidFill>
              </a:rPr>
              <a:t>CONCLUSIONES</a:t>
            </a:r>
            <a:endParaRPr lang="es-ES" sz="4000" i="0" dirty="0">
              <a:solidFill>
                <a:srgbClr val="A50021"/>
              </a:solidFill>
            </a:endParaRPr>
          </a:p>
        </p:txBody>
      </p:sp>
      <p:sp>
        <p:nvSpPr>
          <p:cNvPr id="7" name="CuadroTexto 6">
            <a:extLst>
              <a:ext uri="{FF2B5EF4-FFF2-40B4-BE49-F238E27FC236}">
                <a16:creationId xmlns:a16="http://schemas.microsoft.com/office/drawing/2014/main" id="{1DC83AF3-5ED6-495C-B71D-AFC95EE78B83}"/>
              </a:ext>
            </a:extLst>
          </p:cNvPr>
          <p:cNvSpPr txBox="1"/>
          <p:nvPr/>
        </p:nvSpPr>
        <p:spPr>
          <a:xfrm>
            <a:off x="455712" y="836712"/>
            <a:ext cx="11280576" cy="4703211"/>
          </a:xfrm>
          <a:prstGeom prst="rect">
            <a:avLst/>
          </a:prstGeom>
          <a:noFill/>
        </p:spPr>
        <p:txBody>
          <a:bodyPr wrap="square">
            <a:spAutoFit/>
          </a:bodyPr>
          <a:lstStyle/>
          <a:p>
            <a:pPr indent="457200" algn="just">
              <a:lnSpc>
                <a:spcPct val="200000"/>
              </a:lnSpc>
              <a:spcBef>
                <a:spcPts val="1200"/>
              </a:spcBef>
              <a:spcAft>
                <a:spcPts val="800"/>
              </a:spcAft>
            </a:pPr>
            <a:r>
              <a:rPr lang="es-EC" sz="1800" dirty="0">
                <a:effectLst/>
                <a:latin typeface="Calibri" panose="020F0502020204030204" pitchFamily="34" charset="0"/>
                <a:ea typeface="Calibri" panose="020F0502020204030204" pitchFamily="34" charset="0"/>
                <a:cs typeface="Calibri" panose="020F0502020204030204" pitchFamily="34" charset="0"/>
              </a:rPr>
              <a:t>Los resultados de HPLC de la biodegradación de pentolita para cada cepa evaluada ayudaron a determinar los porcentajes de degradación de cada componente que constituye este explosivo. Se determinó que las cepas 1 y 3 son más eficientes en la degradación de TNT y que las cepas 2 y 4 son más eficientes en la degradación de PETN, concluyendo que la biodegradación de pentolita debe ser efectuada por consorcios para lograr efectuar una transformación eficiente de los componentes que la constituyen.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gn="just">
              <a:lnSpc>
                <a:spcPct val="200000"/>
              </a:lnSpc>
              <a:spcBef>
                <a:spcPts val="1200"/>
              </a:spcBef>
              <a:spcAft>
                <a:spcPts val="800"/>
              </a:spcAft>
            </a:pPr>
            <a:r>
              <a:rPr lang="es-EC" sz="1800" dirty="0">
                <a:effectLst/>
                <a:latin typeface="Calibri" panose="020F0502020204030204" pitchFamily="34" charset="0"/>
                <a:ea typeface="Calibri" panose="020F0502020204030204" pitchFamily="34" charset="0"/>
                <a:cs typeface="Calibri" panose="020F0502020204030204" pitchFamily="34" charset="0"/>
              </a:rPr>
              <a:t>El análisis estadístico ANOVA determinó que el factor cepa tiene una influencia significativa sobre la variación de la concentración de TNT y que este mismo factor no tiene una influencia significativa sobre la variación de concentración de PETN.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3871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C77FBE-5A57-4BEE-9CA6-AC1797CB995B}"/>
              </a:ext>
            </a:extLst>
          </p:cNvPr>
          <p:cNvSpPr>
            <a:spLocks noGrp="1"/>
          </p:cNvSpPr>
          <p:nvPr>
            <p:ph type="title"/>
          </p:nvPr>
        </p:nvSpPr>
        <p:spPr>
          <a:xfrm>
            <a:off x="12914" y="-406"/>
            <a:ext cx="11928648" cy="562074"/>
          </a:xfrm>
        </p:spPr>
        <p:txBody>
          <a:bodyPr/>
          <a:lstStyle/>
          <a:p>
            <a:r>
              <a:rPr lang="es-EC" sz="4000" i="0" dirty="0">
                <a:solidFill>
                  <a:srgbClr val="A50021"/>
                </a:solidFill>
              </a:rPr>
              <a:t>RECOMENDACIONES</a:t>
            </a:r>
            <a:endParaRPr lang="es-ES" sz="4000" i="0" dirty="0">
              <a:solidFill>
                <a:srgbClr val="A50021"/>
              </a:solidFill>
            </a:endParaRPr>
          </a:p>
        </p:txBody>
      </p:sp>
      <p:sp>
        <p:nvSpPr>
          <p:cNvPr id="3" name="Marcador de contenido 2">
            <a:extLst>
              <a:ext uri="{FF2B5EF4-FFF2-40B4-BE49-F238E27FC236}">
                <a16:creationId xmlns:a16="http://schemas.microsoft.com/office/drawing/2014/main" id="{529569D5-3C08-47DE-8553-FBF983E5108E}"/>
              </a:ext>
            </a:extLst>
          </p:cNvPr>
          <p:cNvSpPr>
            <a:spLocks noGrp="1"/>
          </p:cNvSpPr>
          <p:nvPr>
            <p:ph idx="1"/>
          </p:nvPr>
        </p:nvSpPr>
        <p:spPr/>
        <p:txBody>
          <a:bodyPr/>
          <a:lstStyle/>
          <a:p>
            <a:r>
              <a:rPr lang="es-EC" dirty="0"/>
              <a:t>c</a:t>
            </a:r>
            <a:endParaRPr lang="es-ES" dirty="0"/>
          </a:p>
        </p:txBody>
      </p:sp>
      <p:sp>
        <p:nvSpPr>
          <p:cNvPr id="5" name="CuadroTexto 4">
            <a:extLst>
              <a:ext uri="{FF2B5EF4-FFF2-40B4-BE49-F238E27FC236}">
                <a16:creationId xmlns:a16="http://schemas.microsoft.com/office/drawing/2014/main" id="{E0CDA3F2-E90C-4F7D-BACF-7784B71E556B}"/>
              </a:ext>
            </a:extLst>
          </p:cNvPr>
          <p:cNvSpPr txBox="1"/>
          <p:nvPr/>
        </p:nvSpPr>
        <p:spPr>
          <a:xfrm>
            <a:off x="364907" y="731836"/>
            <a:ext cx="11462186" cy="5135765"/>
          </a:xfrm>
          <a:prstGeom prst="rect">
            <a:avLst/>
          </a:prstGeom>
          <a:noFill/>
        </p:spPr>
        <p:txBody>
          <a:bodyPr wrap="square">
            <a:spAutoFit/>
          </a:bodyPr>
          <a:lstStyle/>
          <a:p>
            <a:pPr indent="457200">
              <a:lnSpc>
                <a:spcPct val="200000"/>
              </a:lnSpc>
              <a:spcAft>
                <a:spcPts val="800"/>
              </a:spcAft>
            </a:pPr>
            <a:r>
              <a:rPr lang="es-EC" sz="2000" dirty="0">
                <a:effectLst/>
                <a:latin typeface="Calibri" panose="020F0502020204030204" pitchFamily="34" charset="0"/>
                <a:ea typeface="Calibri" panose="020F0502020204030204" pitchFamily="34" charset="0"/>
                <a:cs typeface="Times New Roman" panose="02020603050405020304" pitchFamily="18" charset="0"/>
              </a:rPr>
              <a:t>Evaluar la degradación de pentolita por consorcios y por otras cepas aisladas de suelos contaminados con pentolita no pertenecientes a la familia Pseudomonadaceae para optimizar el potencial de biodegradación, además considerar evaluar la degradación de TNT y PETN de forma individual y la formación de subproductos de degradación y cómo influyen estos en el porcentaje de degradación.</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200000"/>
              </a:lnSpc>
              <a:spcAft>
                <a:spcPts val="800"/>
              </a:spcAft>
            </a:pPr>
            <a:r>
              <a:rPr lang="es-EC" sz="2000" dirty="0">
                <a:effectLst/>
                <a:latin typeface="Calibri" panose="020F0502020204030204" pitchFamily="34" charset="0"/>
                <a:ea typeface="Calibri" panose="020F0502020204030204" pitchFamily="34" charset="0"/>
                <a:cs typeface="Times New Roman" panose="02020603050405020304" pitchFamily="18" charset="0"/>
              </a:rPr>
              <a:t> </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200000"/>
              </a:lnSpc>
              <a:spcAft>
                <a:spcPts val="800"/>
              </a:spcAft>
            </a:pPr>
            <a:r>
              <a:rPr lang="es-EC" sz="2000" dirty="0">
                <a:effectLst/>
                <a:latin typeface="Calibri" panose="020F0502020204030204" pitchFamily="34" charset="0"/>
                <a:ea typeface="Calibri" panose="020F0502020204030204" pitchFamily="34" charset="0"/>
                <a:cs typeface="Times New Roman" panose="02020603050405020304" pitchFamily="18" charset="0"/>
              </a:rPr>
              <a:t>Probar diferentes condiciones de biodegradación para los componentes de la pentolita debido a la inhibición parcial presentada en la degradación de PETN por la presencia del TNT, de igual forma por la inhibición parcial presentada en la biodegradación de TNT en presencia de PETN.</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0447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C77FBE-5A57-4BEE-9CA6-AC1797CB995B}"/>
              </a:ext>
            </a:extLst>
          </p:cNvPr>
          <p:cNvSpPr>
            <a:spLocks noGrp="1"/>
          </p:cNvSpPr>
          <p:nvPr>
            <p:ph type="title"/>
          </p:nvPr>
        </p:nvSpPr>
        <p:spPr>
          <a:xfrm>
            <a:off x="12914" y="-406"/>
            <a:ext cx="11928648" cy="562074"/>
          </a:xfrm>
        </p:spPr>
        <p:txBody>
          <a:bodyPr/>
          <a:lstStyle/>
          <a:p>
            <a:r>
              <a:rPr lang="es-EC" sz="4000" i="0" dirty="0">
                <a:solidFill>
                  <a:srgbClr val="A50021"/>
                </a:solidFill>
              </a:rPr>
              <a:t>AGRADECIMIENTOS</a:t>
            </a:r>
            <a:endParaRPr lang="es-ES" sz="4000" i="0" dirty="0">
              <a:solidFill>
                <a:srgbClr val="A50021"/>
              </a:solidFill>
            </a:endParaRPr>
          </a:p>
        </p:txBody>
      </p:sp>
      <p:pic>
        <p:nvPicPr>
          <p:cNvPr id="5" name="Imagen 4">
            <a:extLst>
              <a:ext uri="{FF2B5EF4-FFF2-40B4-BE49-F238E27FC236}">
                <a16:creationId xmlns:a16="http://schemas.microsoft.com/office/drawing/2014/main" id="{B8D5E236-8567-4BEA-A9D4-D2D9FEB2E856}"/>
              </a:ext>
            </a:extLst>
          </p:cNvPr>
          <p:cNvPicPr>
            <a:picLocks noChangeAspect="1"/>
          </p:cNvPicPr>
          <p:nvPr/>
        </p:nvPicPr>
        <p:blipFill>
          <a:blip r:embed="rId2"/>
          <a:stretch>
            <a:fillRect/>
          </a:stretch>
        </p:blipFill>
        <p:spPr>
          <a:xfrm>
            <a:off x="6096001" y="2579277"/>
            <a:ext cx="5571218" cy="1620000"/>
          </a:xfrm>
          <a:prstGeom prst="rect">
            <a:avLst/>
          </a:prstGeom>
        </p:spPr>
      </p:pic>
      <p:sp>
        <p:nvSpPr>
          <p:cNvPr id="8" name="CuadroTexto 7">
            <a:extLst>
              <a:ext uri="{FF2B5EF4-FFF2-40B4-BE49-F238E27FC236}">
                <a16:creationId xmlns:a16="http://schemas.microsoft.com/office/drawing/2014/main" id="{0B96889E-E40D-447A-85E7-8F104D876666}"/>
              </a:ext>
            </a:extLst>
          </p:cNvPr>
          <p:cNvSpPr txBox="1"/>
          <p:nvPr/>
        </p:nvSpPr>
        <p:spPr>
          <a:xfrm>
            <a:off x="767408" y="980728"/>
            <a:ext cx="4464496" cy="4315027"/>
          </a:xfrm>
          <a:prstGeom prst="rect">
            <a:avLst/>
          </a:prstGeom>
          <a:noFill/>
        </p:spPr>
        <p:txBody>
          <a:bodyPr wrap="square" rtlCol="0">
            <a:spAutoFit/>
          </a:bodyPr>
          <a:lstStyle/>
          <a:p>
            <a:pPr algn="ctr">
              <a:lnSpc>
                <a:spcPct val="200000"/>
              </a:lnSpc>
            </a:pPr>
            <a:r>
              <a:rPr lang="es-EC" sz="2000" dirty="0">
                <a:latin typeface="+mj-lt"/>
              </a:rPr>
              <a:t>Rodrigo Avalos Zambrano </a:t>
            </a:r>
          </a:p>
          <a:p>
            <a:pPr algn="ctr">
              <a:lnSpc>
                <a:spcPct val="200000"/>
              </a:lnSpc>
            </a:pPr>
            <a:endParaRPr lang="es-EC" sz="2000" dirty="0">
              <a:latin typeface="+mj-lt"/>
            </a:endParaRPr>
          </a:p>
          <a:p>
            <a:pPr algn="ctr">
              <a:lnSpc>
                <a:spcPct val="200000"/>
              </a:lnSpc>
            </a:pPr>
            <a:r>
              <a:rPr lang="es-EC" sz="2000" dirty="0">
                <a:latin typeface="+mj-lt"/>
              </a:rPr>
              <a:t>Lourdes Karina Ponce Loaiza</a:t>
            </a:r>
          </a:p>
          <a:p>
            <a:pPr algn="ctr">
              <a:lnSpc>
                <a:spcPct val="200000"/>
              </a:lnSpc>
            </a:pPr>
            <a:r>
              <a:rPr lang="es-EC" sz="2000" dirty="0">
                <a:latin typeface="+mj-lt"/>
              </a:rPr>
              <a:t> </a:t>
            </a:r>
            <a:br>
              <a:rPr lang="es-EC" sz="2000" dirty="0">
                <a:latin typeface="+mj-lt"/>
              </a:rPr>
            </a:br>
            <a:r>
              <a:rPr lang="es-EC" sz="2000" dirty="0">
                <a:latin typeface="+mj-lt"/>
              </a:rPr>
              <a:t>Rafael Eduardo Vargas Verdesoto</a:t>
            </a:r>
          </a:p>
          <a:p>
            <a:pPr algn="ctr">
              <a:lnSpc>
                <a:spcPct val="200000"/>
              </a:lnSpc>
            </a:pPr>
            <a:endParaRPr lang="es-EC" sz="2000" dirty="0">
              <a:latin typeface="+mj-lt"/>
            </a:endParaRPr>
          </a:p>
          <a:p>
            <a:pPr algn="ctr">
              <a:lnSpc>
                <a:spcPct val="200000"/>
              </a:lnSpc>
            </a:pPr>
            <a:r>
              <a:rPr lang="es-EC" sz="2000" dirty="0">
                <a:latin typeface="+mj-lt"/>
              </a:rPr>
              <a:t>Silvana De Lourdes Granda Albuja</a:t>
            </a:r>
            <a:endParaRPr lang="es-ES" sz="2000" dirty="0">
              <a:latin typeface="+mj-lt"/>
            </a:endParaRPr>
          </a:p>
        </p:txBody>
      </p:sp>
    </p:spTree>
    <p:extLst>
      <p:ext uri="{BB962C8B-B14F-4D97-AF65-F5344CB8AC3E}">
        <p14:creationId xmlns:p14="http://schemas.microsoft.com/office/powerpoint/2010/main" val="4220849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njunto de varios artefactos explosivos de dibujo | Vector Premium">
            <a:extLst>
              <a:ext uri="{FF2B5EF4-FFF2-40B4-BE49-F238E27FC236}">
                <a16:creationId xmlns:a16="http://schemas.microsoft.com/office/drawing/2014/main" id="{155403D1-3035-4702-AA6B-C248303C86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242" y="566042"/>
            <a:ext cx="2016224" cy="2016224"/>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id="{F4E2DE6E-E8C8-4E17-9039-1C9C711DDFF0}"/>
              </a:ext>
            </a:extLst>
          </p:cNvPr>
          <p:cNvSpPr>
            <a:spLocks noGrp="1"/>
          </p:cNvSpPr>
          <p:nvPr>
            <p:ph type="title"/>
          </p:nvPr>
        </p:nvSpPr>
        <p:spPr>
          <a:xfrm>
            <a:off x="119336" y="116632"/>
            <a:ext cx="2232248" cy="620688"/>
          </a:xfrm>
        </p:spPr>
        <p:txBody>
          <a:bodyPr/>
          <a:lstStyle/>
          <a:p>
            <a:pPr algn="l"/>
            <a:r>
              <a:rPr lang="es-EC" sz="3600" b="0" i="0" dirty="0">
                <a:ln w="0"/>
                <a:solidFill>
                  <a:schemeClr val="tx1"/>
                </a:solidFill>
                <a:effectLst>
                  <a:outerShdw blurRad="38100" dist="38100" dir="2700000" algn="tl">
                    <a:srgbClr val="000000">
                      <a:alpha val="43137"/>
                    </a:srgbClr>
                  </a:outerShdw>
                </a:effectLst>
              </a:rPr>
              <a:t>Explosivos</a:t>
            </a:r>
            <a:endParaRPr lang="es-ES" sz="3600" b="0" i="0" dirty="0">
              <a:ln w="0"/>
              <a:solidFill>
                <a:schemeClr val="tx1"/>
              </a:solidFill>
              <a:effectLst>
                <a:outerShdw blurRad="38100" dist="38100" dir="2700000" algn="tl">
                  <a:srgbClr val="000000">
                    <a:alpha val="43137"/>
                  </a:srgbClr>
                </a:outerShdw>
              </a:effectLst>
            </a:endParaRPr>
          </a:p>
        </p:txBody>
      </p:sp>
      <p:pic>
        <p:nvPicPr>
          <p:cNvPr id="2062" name="Picture 14" descr="16 Proceso de detonación de una carga de sustancia explosiva | Download  Scientific Diagram">
            <a:extLst>
              <a:ext uri="{FF2B5EF4-FFF2-40B4-BE49-F238E27FC236}">
                <a16:creationId xmlns:a16="http://schemas.microsoft.com/office/drawing/2014/main" id="{A91A9528-5AC0-40FB-86F5-5A8356D8AB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5637" y="169030"/>
            <a:ext cx="3612163" cy="2700000"/>
          </a:xfrm>
          <a:prstGeom prst="rect">
            <a:avLst/>
          </a:prstGeom>
          <a:noFill/>
          <a:extLst>
            <a:ext uri="{909E8E84-426E-40DD-AFC4-6F175D3DCCD1}">
              <a14:hiddenFill xmlns:a14="http://schemas.microsoft.com/office/drawing/2010/main">
                <a:solidFill>
                  <a:srgbClr val="FFFFFF"/>
                </a:solidFill>
              </a14:hiddenFill>
            </a:ext>
          </a:extLst>
        </p:spPr>
      </p:pic>
      <p:grpSp>
        <p:nvGrpSpPr>
          <p:cNvPr id="33" name="Grupo 32">
            <a:extLst>
              <a:ext uri="{FF2B5EF4-FFF2-40B4-BE49-F238E27FC236}">
                <a16:creationId xmlns:a16="http://schemas.microsoft.com/office/drawing/2014/main" id="{A63A68A7-F55A-4B6A-877E-A59A9294E660}"/>
              </a:ext>
            </a:extLst>
          </p:cNvPr>
          <p:cNvGrpSpPr/>
          <p:nvPr/>
        </p:nvGrpSpPr>
        <p:grpSpPr>
          <a:xfrm>
            <a:off x="335360" y="2348880"/>
            <a:ext cx="3969220" cy="1030445"/>
            <a:chOff x="3575720" y="378498"/>
            <a:chExt cx="3969220" cy="1030445"/>
          </a:xfrm>
        </p:grpSpPr>
        <p:sp>
          <p:nvSpPr>
            <p:cNvPr id="32" name="Rectángulo: esquinas redondeadas 31">
              <a:extLst>
                <a:ext uri="{FF2B5EF4-FFF2-40B4-BE49-F238E27FC236}">
                  <a16:creationId xmlns:a16="http://schemas.microsoft.com/office/drawing/2014/main" id="{7BB42359-ED60-4C72-8EC7-FF95AEF0A44E}"/>
                </a:ext>
              </a:extLst>
            </p:cNvPr>
            <p:cNvSpPr/>
            <p:nvPr/>
          </p:nvSpPr>
          <p:spPr>
            <a:xfrm>
              <a:off x="3575720" y="764956"/>
              <a:ext cx="1382360" cy="5486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Detonación</a:t>
              </a:r>
              <a:endParaRPr lang="es-ES" dirty="0"/>
            </a:p>
          </p:txBody>
        </p:sp>
        <p:sp>
          <p:nvSpPr>
            <p:cNvPr id="39" name="Elipse 38">
              <a:extLst>
                <a:ext uri="{FF2B5EF4-FFF2-40B4-BE49-F238E27FC236}">
                  <a16:creationId xmlns:a16="http://schemas.microsoft.com/office/drawing/2014/main" id="{95720182-D4B7-4DF1-AF3E-A1B579D66E00}"/>
                </a:ext>
              </a:extLst>
            </p:cNvPr>
            <p:cNvSpPr/>
            <p:nvPr/>
          </p:nvSpPr>
          <p:spPr>
            <a:xfrm>
              <a:off x="4747520" y="378498"/>
              <a:ext cx="2232248" cy="540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C" sz="1800" dirty="0">
                  <a:effectLst/>
                  <a:latin typeface="Calibri" panose="020F0502020204030204" pitchFamily="34" charset="0"/>
                  <a:ea typeface="Calibri" panose="020F0502020204030204" pitchFamily="34" charset="0"/>
                </a:rPr>
                <a:t>Subproductos</a:t>
              </a:r>
              <a:endParaRPr lang="es-EC" baseline="-25000" dirty="0">
                <a:latin typeface="Calibri" panose="020F0502020204030204" pitchFamily="34" charset="0"/>
                <a:ea typeface="Calibri" panose="020F0502020204030204" pitchFamily="34" charset="0"/>
              </a:endParaRPr>
            </a:p>
          </p:txBody>
        </p:sp>
        <p:sp>
          <p:nvSpPr>
            <p:cNvPr id="40" name="Elipse 39">
              <a:extLst>
                <a:ext uri="{FF2B5EF4-FFF2-40B4-BE49-F238E27FC236}">
                  <a16:creationId xmlns:a16="http://schemas.microsoft.com/office/drawing/2014/main" id="{633E0516-A639-44AA-A2D1-7D68ACC873CD}"/>
                </a:ext>
              </a:extLst>
            </p:cNvPr>
            <p:cNvSpPr/>
            <p:nvPr/>
          </p:nvSpPr>
          <p:spPr>
            <a:xfrm>
              <a:off x="5888940" y="760943"/>
              <a:ext cx="1656000" cy="648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800" dirty="0">
                  <a:effectLst/>
                  <a:latin typeface="Calibri" panose="020F0502020204030204" pitchFamily="34" charset="0"/>
                  <a:ea typeface="Calibri" panose="020F0502020204030204" pitchFamily="34" charset="0"/>
                </a:rPr>
                <a:t>Residuos explosivos</a:t>
              </a:r>
              <a:endParaRPr lang="es-EC" baseline="-25000" dirty="0">
                <a:latin typeface="Calibri" panose="020F0502020204030204" pitchFamily="34" charset="0"/>
                <a:ea typeface="Calibri" panose="020F0502020204030204" pitchFamily="34" charset="0"/>
              </a:endParaRPr>
            </a:p>
          </p:txBody>
        </p:sp>
      </p:grpSp>
      <p:pic>
        <p:nvPicPr>
          <p:cNvPr id="2078" name="Picture 30" descr="Proceso típico de lavado de suelo. | Download Scientific Diagram">
            <a:extLst>
              <a:ext uri="{FF2B5EF4-FFF2-40B4-BE49-F238E27FC236}">
                <a16:creationId xmlns:a16="http://schemas.microsoft.com/office/drawing/2014/main" id="{D65E8E77-2852-460B-99CD-22D26C2DAE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9677" y="2536775"/>
            <a:ext cx="5094995" cy="2409522"/>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upo 46">
            <a:extLst>
              <a:ext uri="{FF2B5EF4-FFF2-40B4-BE49-F238E27FC236}">
                <a16:creationId xmlns:a16="http://schemas.microsoft.com/office/drawing/2014/main" id="{93CB34D6-B1E0-4453-9D8B-48C46F439C07}"/>
              </a:ext>
            </a:extLst>
          </p:cNvPr>
          <p:cNvGrpSpPr/>
          <p:nvPr/>
        </p:nvGrpSpPr>
        <p:grpSpPr>
          <a:xfrm>
            <a:off x="76580" y="3860219"/>
            <a:ext cx="5587372" cy="2953157"/>
            <a:chOff x="6263386" y="176244"/>
            <a:chExt cx="5587372" cy="2953157"/>
          </a:xfrm>
        </p:grpSpPr>
        <p:pic>
          <p:nvPicPr>
            <p:cNvPr id="2066" name="Picture 18" descr="Acciones geológicas - Ideología Biología">
              <a:extLst>
                <a:ext uri="{FF2B5EF4-FFF2-40B4-BE49-F238E27FC236}">
                  <a16:creationId xmlns:a16="http://schemas.microsoft.com/office/drawing/2014/main" id="{4E7A0936-F17A-45EA-AFAC-D5D1AA7797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0298" y="556586"/>
              <a:ext cx="5124572" cy="205200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upo 36">
              <a:extLst>
                <a:ext uri="{FF2B5EF4-FFF2-40B4-BE49-F238E27FC236}">
                  <a16:creationId xmlns:a16="http://schemas.microsoft.com/office/drawing/2014/main" id="{2B82E5F1-D383-4C2B-8C97-EE18124764EA}"/>
                </a:ext>
              </a:extLst>
            </p:cNvPr>
            <p:cNvGrpSpPr/>
            <p:nvPr/>
          </p:nvGrpSpPr>
          <p:grpSpPr>
            <a:xfrm>
              <a:off x="6263386" y="176244"/>
              <a:ext cx="5587372" cy="2953157"/>
              <a:chOff x="6336657" y="490658"/>
              <a:chExt cx="5587372" cy="2953157"/>
            </a:xfrm>
          </p:grpSpPr>
          <p:grpSp>
            <p:nvGrpSpPr>
              <p:cNvPr id="25" name="Grupo 24">
                <a:extLst>
                  <a:ext uri="{FF2B5EF4-FFF2-40B4-BE49-F238E27FC236}">
                    <a16:creationId xmlns:a16="http://schemas.microsoft.com/office/drawing/2014/main" id="{639CAA9A-BBC5-40CB-BA5C-3F4D500CBB09}"/>
                  </a:ext>
                </a:extLst>
              </p:cNvPr>
              <p:cNvGrpSpPr/>
              <p:nvPr/>
            </p:nvGrpSpPr>
            <p:grpSpPr>
              <a:xfrm>
                <a:off x="6607530" y="2859040"/>
                <a:ext cx="5316499" cy="584775"/>
                <a:chOff x="6107125" y="1714272"/>
                <a:chExt cx="5316499" cy="584775"/>
              </a:xfrm>
            </p:grpSpPr>
            <p:sp>
              <p:nvSpPr>
                <p:cNvPr id="22" name="CuadroTexto 21">
                  <a:extLst>
                    <a:ext uri="{FF2B5EF4-FFF2-40B4-BE49-F238E27FC236}">
                      <a16:creationId xmlns:a16="http://schemas.microsoft.com/office/drawing/2014/main" id="{81F38A7E-596B-4224-A962-386622684D7C}"/>
                    </a:ext>
                  </a:extLst>
                </p:cNvPr>
                <p:cNvSpPr txBox="1"/>
                <p:nvPr/>
              </p:nvSpPr>
              <p:spPr>
                <a:xfrm>
                  <a:off x="6107125" y="1819790"/>
                  <a:ext cx="2596380" cy="338554"/>
                </a:xfrm>
                <a:prstGeom prst="rect">
                  <a:avLst/>
                </a:prstGeom>
                <a:noFill/>
              </p:spPr>
              <p:txBody>
                <a:bodyPr wrap="square">
                  <a:spAutoFit/>
                </a:bodyPr>
                <a:lstStyle/>
                <a:p>
                  <a:pPr algn="ctr"/>
                  <a:r>
                    <a:rPr lang="es-EC" sz="1600" dirty="0">
                      <a:effectLst/>
                      <a:latin typeface="Calibri" panose="020F0502020204030204" pitchFamily="34" charset="0"/>
                      <a:ea typeface="Calibri" panose="020F0502020204030204" pitchFamily="34" charset="0"/>
                    </a:rPr>
                    <a:t>↑ Contaminación ambiental</a:t>
                  </a:r>
                  <a:endParaRPr lang="es-ES" sz="1600" dirty="0"/>
                </a:p>
              </p:txBody>
            </p:sp>
            <p:sp>
              <p:nvSpPr>
                <p:cNvPr id="24" name="CuadroTexto 23">
                  <a:extLst>
                    <a:ext uri="{FF2B5EF4-FFF2-40B4-BE49-F238E27FC236}">
                      <a16:creationId xmlns:a16="http://schemas.microsoft.com/office/drawing/2014/main" id="{33CBCF9C-29EA-48EC-99E5-8F3785BBADB4}"/>
                    </a:ext>
                  </a:extLst>
                </p:cNvPr>
                <p:cNvSpPr txBox="1"/>
                <p:nvPr/>
              </p:nvSpPr>
              <p:spPr>
                <a:xfrm>
                  <a:off x="8900694" y="1714272"/>
                  <a:ext cx="2522930" cy="584775"/>
                </a:xfrm>
                <a:prstGeom prst="rect">
                  <a:avLst/>
                </a:prstGeom>
                <a:noFill/>
              </p:spPr>
              <p:txBody>
                <a:bodyPr wrap="square">
                  <a:spAutoFit/>
                </a:bodyPr>
                <a:lstStyle/>
                <a:p>
                  <a:pPr algn="just"/>
                  <a:r>
                    <a:rPr lang="es-EC" sz="1600" dirty="0">
                      <a:effectLst/>
                      <a:latin typeface="Calibri" panose="020F0502020204030204" pitchFamily="34" charset="0"/>
                      <a:ea typeface="Calibri" panose="020F0502020204030204" pitchFamily="34" charset="0"/>
                    </a:rPr>
                    <a:t>suelos, sedimentos, aguas superficiales y subterráneas</a:t>
                  </a:r>
                  <a:endParaRPr lang="es-ES" sz="1600" dirty="0"/>
                </a:p>
              </p:txBody>
            </p:sp>
          </p:grpSp>
          <p:sp>
            <p:nvSpPr>
              <p:cNvPr id="36" name="Diagrama de flujo: pantalla 35">
                <a:extLst>
                  <a:ext uri="{FF2B5EF4-FFF2-40B4-BE49-F238E27FC236}">
                    <a16:creationId xmlns:a16="http://schemas.microsoft.com/office/drawing/2014/main" id="{F5674801-A35A-43B2-A6EC-A1B84FB0BA75}"/>
                  </a:ext>
                </a:extLst>
              </p:cNvPr>
              <p:cNvSpPr/>
              <p:nvPr/>
            </p:nvSpPr>
            <p:spPr>
              <a:xfrm>
                <a:off x="6336657" y="490658"/>
                <a:ext cx="3714007" cy="453773"/>
              </a:xfrm>
              <a:prstGeom prst="flowChartDisplay">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a:t>Problemática ambiental</a:t>
                </a:r>
                <a:endParaRPr lang="es-ES" dirty="0"/>
              </a:p>
            </p:txBody>
          </p:sp>
        </p:grpSp>
        <p:sp>
          <p:nvSpPr>
            <p:cNvPr id="46" name="Flecha: a la derecha 45">
              <a:extLst>
                <a:ext uri="{FF2B5EF4-FFF2-40B4-BE49-F238E27FC236}">
                  <a16:creationId xmlns:a16="http://schemas.microsoft.com/office/drawing/2014/main" id="{5A6147FA-9381-424A-BE67-6BFC98900D48}"/>
                </a:ext>
              </a:extLst>
            </p:cNvPr>
            <p:cNvSpPr/>
            <p:nvPr/>
          </p:nvSpPr>
          <p:spPr>
            <a:xfrm>
              <a:off x="9075828" y="2682407"/>
              <a:ext cx="252000" cy="25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1" name="Grupo 30">
            <a:extLst>
              <a:ext uri="{FF2B5EF4-FFF2-40B4-BE49-F238E27FC236}">
                <a16:creationId xmlns:a16="http://schemas.microsoft.com/office/drawing/2014/main" id="{C18B6E97-92DD-4DED-ADD3-DF83BA49E989}"/>
              </a:ext>
            </a:extLst>
          </p:cNvPr>
          <p:cNvGrpSpPr/>
          <p:nvPr/>
        </p:nvGrpSpPr>
        <p:grpSpPr>
          <a:xfrm>
            <a:off x="3999296" y="2114147"/>
            <a:ext cx="3253227" cy="2813721"/>
            <a:chOff x="3966169" y="1247305"/>
            <a:chExt cx="3253227" cy="2813721"/>
          </a:xfrm>
        </p:grpSpPr>
        <p:grpSp>
          <p:nvGrpSpPr>
            <p:cNvPr id="27" name="Grupo 26">
              <a:extLst>
                <a:ext uri="{FF2B5EF4-FFF2-40B4-BE49-F238E27FC236}">
                  <a16:creationId xmlns:a16="http://schemas.microsoft.com/office/drawing/2014/main" id="{9386BA41-49F5-4F76-8902-0AA53F66DAD0}"/>
                </a:ext>
              </a:extLst>
            </p:cNvPr>
            <p:cNvGrpSpPr/>
            <p:nvPr/>
          </p:nvGrpSpPr>
          <p:grpSpPr>
            <a:xfrm>
              <a:off x="3966169" y="1247305"/>
              <a:ext cx="3253227" cy="2229948"/>
              <a:chOff x="3601557" y="1175297"/>
              <a:chExt cx="3253227" cy="2229948"/>
            </a:xfrm>
          </p:grpSpPr>
          <p:grpSp>
            <p:nvGrpSpPr>
              <p:cNvPr id="18" name="Grupo 17">
                <a:extLst>
                  <a:ext uri="{FF2B5EF4-FFF2-40B4-BE49-F238E27FC236}">
                    <a16:creationId xmlns:a16="http://schemas.microsoft.com/office/drawing/2014/main" id="{CA590287-0D1E-4C20-85CF-7C1CD42BA401}"/>
                  </a:ext>
                </a:extLst>
              </p:cNvPr>
              <p:cNvGrpSpPr/>
              <p:nvPr/>
            </p:nvGrpSpPr>
            <p:grpSpPr>
              <a:xfrm>
                <a:off x="4716424" y="1175297"/>
                <a:ext cx="2138360" cy="2229948"/>
                <a:chOff x="8924860" y="1051155"/>
                <a:chExt cx="2138360" cy="2229948"/>
              </a:xfrm>
            </p:grpSpPr>
            <p:grpSp>
              <p:nvGrpSpPr>
                <p:cNvPr id="14" name="Grupo 13">
                  <a:extLst>
                    <a:ext uri="{FF2B5EF4-FFF2-40B4-BE49-F238E27FC236}">
                      <a16:creationId xmlns:a16="http://schemas.microsoft.com/office/drawing/2014/main" id="{F4B6CA8D-EF0E-4365-B931-02A4C4736270}"/>
                    </a:ext>
                  </a:extLst>
                </p:cNvPr>
                <p:cNvGrpSpPr/>
                <p:nvPr/>
              </p:nvGrpSpPr>
              <p:grpSpPr>
                <a:xfrm>
                  <a:off x="9727396" y="1051155"/>
                  <a:ext cx="1335824" cy="2229948"/>
                  <a:chOff x="3435132" y="1051155"/>
                  <a:chExt cx="1335824" cy="2229948"/>
                </a:xfrm>
              </p:grpSpPr>
              <p:sp>
                <p:nvSpPr>
                  <p:cNvPr id="12" name="Elipse 11">
                    <a:extLst>
                      <a:ext uri="{FF2B5EF4-FFF2-40B4-BE49-F238E27FC236}">
                        <a16:creationId xmlns:a16="http://schemas.microsoft.com/office/drawing/2014/main" id="{EDB91D8D-4B56-4E39-9F4A-DC22E5AE840B}"/>
                      </a:ext>
                    </a:extLst>
                  </p:cNvPr>
                  <p:cNvSpPr/>
                  <p:nvPr/>
                </p:nvSpPr>
                <p:spPr>
                  <a:xfrm>
                    <a:off x="3435132" y="1051155"/>
                    <a:ext cx="756000" cy="7560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1800" dirty="0">
                        <a:effectLst/>
                        <a:latin typeface="Calibri" panose="020F0502020204030204" pitchFamily="34" charset="0"/>
                        <a:ea typeface="Calibri" panose="020F0502020204030204" pitchFamily="34" charset="0"/>
                      </a:rPr>
                      <a:t>CO</a:t>
                    </a:r>
                    <a:r>
                      <a:rPr lang="es-EC" sz="1800" baseline="-25000" dirty="0">
                        <a:effectLst/>
                        <a:latin typeface="Calibri" panose="020F0502020204030204" pitchFamily="34" charset="0"/>
                        <a:ea typeface="Calibri" panose="020F0502020204030204" pitchFamily="34" charset="0"/>
                      </a:rPr>
                      <a:t>2</a:t>
                    </a:r>
                    <a:endParaRPr lang="es-EC" baseline="-25000" dirty="0">
                      <a:latin typeface="Calibri" panose="020F0502020204030204" pitchFamily="34" charset="0"/>
                      <a:ea typeface="Calibri" panose="020F0502020204030204" pitchFamily="34" charset="0"/>
                    </a:endParaRPr>
                  </a:p>
                </p:txBody>
              </p:sp>
              <p:sp>
                <p:nvSpPr>
                  <p:cNvPr id="15" name="Elipse 14">
                    <a:extLst>
                      <a:ext uri="{FF2B5EF4-FFF2-40B4-BE49-F238E27FC236}">
                        <a16:creationId xmlns:a16="http://schemas.microsoft.com/office/drawing/2014/main" id="{17AF77E9-0F0C-4D80-92B1-D2E4CF8D912F}"/>
                      </a:ext>
                    </a:extLst>
                  </p:cNvPr>
                  <p:cNvSpPr/>
                  <p:nvPr/>
                </p:nvSpPr>
                <p:spPr>
                  <a:xfrm>
                    <a:off x="4014956" y="1697674"/>
                    <a:ext cx="756000" cy="756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1800" dirty="0">
                        <a:effectLst/>
                        <a:latin typeface="Calibri" panose="020F0502020204030204" pitchFamily="34" charset="0"/>
                        <a:ea typeface="Calibri" panose="020F0502020204030204" pitchFamily="34" charset="0"/>
                      </a:rPr>
                      <a:t>N</a:t>
                    </a:r>
                    <a:r>
                      <a:rPr lang="es-EC" sz="1800" baseline="-25000" dirty="0">
                        <a:effectLst/>
                        <a:latin typeface="Calibri" panose="020F0502020204030204" pitchFamily="34" charset="0"/>
                        <a:ea typeface="Calibri" panose="020F0502020204030204" pitchFamily="34" charset="0"/>
                      </a:rPr>
                      <a:t>2</a:t>
                    </a:r>
                    <a:endParaRPr lang="es-EC" baseline="-25000" dirty="0">
                      <a:latin typeface="Calibri" panose="020F0502020204030204" pitchFamily="34" charset="0"/>
                      <a:ea typeface="Calibri" panose="020F0502020204030204" pitchFamily="34" charset="0"/>
                    </a:endParaRPr>
                  </a:p>
                </p:txBody>
              </p:sp>
              <p:sp>
                <p:nvSpPr>
                  <p:cNvPr id="16" name="Elipse 15">
                    <a:extLst>
                      <a:ext uri="{FF2B5EF4-FFF2-40B4-BE49-F238E27FC236}">
                        <a16:creationId xmlns:a16="http://schemas.microsoft.com/office/drawing/2014/main" id="{221240FA-C4E7-4BF3-A8B7-4803E162E4BB}"/>
                      </a:ext>
                    </a:extLst>
                  </p:cNvPr>
                  <p:cNvSpPr/>
                  <p:nvPr/>
                </p:nvSpPr>
                <p:spPr>
                  <a:xfrm>
                    <a:off x="3890361" y="2525103"/>
                    <a:ext cx="756000" cy="756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1600" dirty="0" err="1">
                        <a:effectLst/>
                        <a:latin typeface="Calibri" panose="020F0502020204030204" pitchFamily="34" charset="0"/>
                        <a:ea typeface="Calibri" panose="020F0502020204030204" pitchFamily="34" charset="0"/>
                      </a:rPr>
                      <a:t>NO</a:t>
                    </a:r>
                    <a:r>
                      <a:rPr lang="es-EC" sz="1200" dirty="0" err="1">
                        <a:effectLst/>
                        <a:latin typeface="Calibri" panose="020F0502020204030204" pitchFamily="34" charset="0"/>
                        <a:ea typeface="Calibri" panose="020F0502020204030204" pitchFamily="34" charset="0"/>
                      </a:rPr>
                      <a:t>x</a:t>
                    </a:r>
                    <a:endParaRPr lang="es-EC" sz="1600" baseline="-25000" dirty="0">
                      <a:latin typeface="Calibri" panose="020F0502020204030204" pitchFamily="34" charset="0"/>
                      <a:ea typeface="Calibri" panose="020F0502020204030204" pitchFamily="34" charset="0"/>
                    </a:endParaRPr>
                  </a:p>
                </p:txBody>
              </p:sp>
            </p:grpSp>
            <p:sp>
              <p:nvSpPr>
                <p:cNvPr id="19" name="CuadroTexto 18">
                  <a:extLst>
                    <a:ext uri="{FF2B5EF4-FFF2-40B4-BE49-F238E27FC236}">
                      <a16:creationId xmlns:a16="http://schemas.microsoft.com/office/drawing/2014/main" id="{6A83C51A-8E55-4EE9-AEEC-498FE1206B11}"/>
                    </a:ext>
                  </a:extLst>
                </p:cNvPr>
                <p:cNvSpPr txBox="1"/>
                <p:nvPr/>
              </p:nvSpPr>
              <p:spPr>
                <a:xfrm>
                  <a:off x="8924860" y="1875991"/>
                  <a:ext cx="1382360" cy="1161633"/>
                </a:xfrm>
                <a:prstGeom prst="rightArrow">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s-EC" sz="1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productos gaseosos </a:t>
                  </a:r>
                  <a:endParaRPr lang="es-ES" sz="1600" b="1" dirty="0">
                    <a:effectLst>
                      <a:outerShdw blurRad="38100" dist="38100" dir="2700000" algn="tl">
                        <a:srgbClr val="000000">
                          <a:alpha val="43137"/>
                        </a:srgbClr>
                      </a:outerShdw>
                    </a:effectLst>
                  </a:endParaRPr>
                </a:p>
              </p:txBody>
            </p:sp>
          </p:grpSp>
          <p:pic>
            <p:nvPicPr>
              <p:cNvPr id="2052" name="Picture 4" descr="Ilustración de Iconos De Explosivos Vector Armas De Terroristas Estilo De  Dibujos Animados Bomba Y Dinamita y más Vectores Libres de Derechos de  Abstracto - iStock">
                <a:extLst>
                  <a:ext uri="{FF2B5EF4-FFF2-40B4-BE49-F238E27FC236}">
                    <a16:creationId xmlns:a16="http://schemas.microsoft.com/office/drawing/2014/main" id="{EAEBD70D-2995-4B11-BA1F-167222AFB3D9}"/>
                  </a:ext>
                </a:extLst>
              </p:cNvPr>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25391" y1="26855" x2="25391" y2="26855"/>
                            <a14:foregroundMark x1="39355" y1="45410" x2="39355" y2="45410"/>
                            <a14:foregroundMark x1="37891" y1="54883" x2="37891" y2="54883"/>
                            <a14:foregroundMark x1="32910" y1="53711" x2="32910" y2="53711"/>
                            <a14:foregroundMark x1="21973" y1="31055" x2="21973" y2="31055"/>
                          </a14:backgroundRemoval>
                        </a14:imgEffect>
                      </a14:imgLayer>
                    </a14:imgProps>
                  </a:ext>
                  <a:ext uri="{28A0092B-C50C-407E-A947-70E740481C1C}">
                    <a14:useLocalDpi xmlns:a14="http://schemas.microsoft.com/office/drawing/2010/main" val="0"/>
                  </a:ext>
                </a:extLst>
              </a:blip>
              <a:srcRect l="17422" t="19551" r="52757" b="24801"/>
              <a:stretch/>
            </p:blipFill>
            <p:spPr bwMode="auto">
              <a:xfrm>
                <a:off x="3601557" y="1449872"/>
                <a:ext cx="1027558" cy="1917535"/>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Elipse 34">
              <a:extLst>
                <a:ext uri="{FF2B5EF4-FFF2-40B4-BE49-F238E27FC236}">
                  <a16:creationId xmlns:a16="http://schemas.microsoft.com/office/drawing/2014/main" id="{74BB200F-D6D1-4805-BDAF-05B302DA23CF}"/>
                </a:ext>
              </a:extLst>
            </p:cNvPr>
            <p:cNvSpPr/>
            <p:nvPr/>
          </p:nvSpPr>
          <p:spPr>
            <a:xfrm>
              <a:off x="5727591" y="3305026"/>
              <a:ext cx="756000" cy="7560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C" sz="1800" dirty="0">
                  <a:effectLst/>
                  <a:latin typeface="Calibri" panose="020F0502020204030204" pitchFamily="34" charset="0"/>
                  <a:ea typeface="Calibri" panose="020F0502020204030204" pitchFamily="34" charset="0"/>
                </a:rPr>
                <a:t>CO</a:t>
              </a:r>
              <a:endParaRPr lang="es-EC" baseline="-25000" dirty="0">
                <a:latin typeface="Calibri" panose="020F0502020204030204" pitchFamily="34" charset="0"/>
                <a:ea typeface="Calibri" panose="020F0502020204030204" pitchFamily="34" charset="0"/>
              </a:endParaRPr>
            </a:p>
          </p:txBody>
        </p:sp>
      </p:grpSp>
      <p:grpSp>
        <p:nvGrpSpPr>
          <p:cNvPr id="53" name="Grupo 52">
            <a:extLst>
              <a:ext uri="{FF2B5EF4-FFF2-40B4-BE49-F238E27FC236}">
                <a16:creationId xmlns:a16="http://schemas.microsoft.com/office/drawing/2014/main" id="{A13B984F-BF48-45A2-BD03-0A68C53E1846}"/>
              </a:ext>
            </a:extLst>
          </p:cNvPr>
          <p:cNvGrpSpPr/>
          <p:nvPr/>
        </p:nvGrpSpPr>
        <p:grpSpPr>
          <a:xfrm>
            <a:off x="10243375" y="2489153"/>
            <a:ext cx="1528389" cy="543026"/>
            <a:chOff x="7765025" y="3138666"/>
            <a:chExt cx="1528389" cy="543026"/>
          </a:xfrm>
        </p:grpSpPr>
        <p:sp>
          <p:nvSpPr>
            <p:cNvPr id="64" name="CuadroTexto 63">
              <a:extLst>
                <a:ext uri="{FF2B5EF4-FFF2-40B4-BE49-F238E27FC236}">
                  <a16:creationId xmlns:a16="http://schemas.microsoft.com/office/drawing/2014/main" id="{BCB5FB2D-8311-466B-82CD-FF09771686B7}"/>
                </a:ext>
              </a:extLst>
            </p:cNvPr>
            <p:cNvSpPr txBox="1"/>
            <p:nvPr/>
          </p:nvSpPr>
          <p:spPr>
            <a:xfrm>
              <a:off x="8150969" y="3218763"/>
              <a:ext cx="1142445" cy="369332"/>
            </a:xfrm>
            <a:prstGeom prst="rect">
              <a:avLst/>
            </a:prstGeom>
            <a:noFill/>
          </p:spPr>
          <p:txBody>
            <a:bodyPr wrap="square">
              <a:spAutoFit/>
            </a:bodyPr>
            <a:lstStyle/>
            <a:p>
              <a:r>
                <a:rPr lang="es-EC" sz="1800" dirty="0">
                  <a:effectLst/>
                  <a:latin typeface="Calibri" panose="020F0502020204030204" pitchFamily="34" charset="0"/>
                  <a:ea typeface="Calibri" panose="020F0502020204030204" pitchFamily="34" charset="0"/>
                </a:rPr>
                <a:t>Métodos</a:t>
              </a:r>
              <a:endParaRPr lang="es-ES" dirty="0"/>
            </a:p>
          </p:txBody>
        </p:sp>
        <p:sp>
          <p:nvSpPr>
            <p:cNvPr id="52" name="Distinto de 51">
              <a:extLst>
                <a:ext uri="{FF2B5EF4-FFF2-40B4-BE49-F238E27FC236}">
                  <a16:creationId xmlns:a16="http://schemas.microsoft.com/office/drawing/2014/main" id="{AC7CDB6D-4314-468B-BC80-A7EF38443B2A}"/>
                </a:ext>
              </a:extLst>
            </p:cNvPr>
            <p:cNvSpPr/>
            <p:nvPr/>
          </p:nvSpPr>
          <p:spPr>
            <a:xfrm>
              <a:off x="7765025" y="3138666"/>
              <a:ext cx="504056" cy="543026"/>
            </a:xfrm>
            <a:prstGeom prst="mathNotEqual">
              <a:avLst>
                <a:gd name="adj1" fmla="val 13797"/>
                <a:gd name="adj2" fmla="val 6600000"/>
                <a:gd name="adj3" fmla="val 150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grpSp>
      <p:grpSp>
        <p:nvGrpSpPr>
          <p:cNvPr id="54" name="Grupo 53">
            <a:extLst>
              <a:ext uri="{FF2B5EF4-FFF2-40B4-BE49-F238E27FC236}">
                <a16:creationId xmlns:a16="http://schemas.microsoft.com/office/drawing/2014/main" id="{984186EA-D1F2-4390-9F92-933B5C093904}"/>
              </a:ext>
            </a:extLst>
          </p:cNvPr>
          <p:cNvGrpSpPr/>
          <p:nvPr/>
        </p:nvGrpSpPr>
        <p:grpSpPr>
          <a:xfrm>
            <a:off x="6743693" y="-33260"/>
            <a:ext cx="5358351" cy="2382140"/>
            <a:chOff x="6743693" y="-33260"/>
            <a:chExt cx="5358351" cy="2382140"/>
          </a:xfrm>
        </p:grpSpPr>
        <p:grpSp>
          <p:nvGrpSpPr>
            <p:cNvPr id="50" name="Grupo 49">
              <a:extLst>
                <a:ext uri="{FF2B5EF4-FFF2-40B4-BE49-F238E27FC236}">
                  <a16:creationId xmlns:a16="http://schemas.microsoft.com/office/drawing/2014/main" id="{9F5F4942-9286-4A57-9E60-9A163A2BCD83}"/>
                </a:ext>
              </a:extLst>
            </p:cNvPr>
            <p:cNvGrpSpPr/>
            <p:nvPr/>
          </p:nvGrpSpPr>
          <p:grpSpPr>
            <a:xfrm>
              <a:off x="6743693" y="-33260"/>
              <a:ext cx="4481450" cy="2022100"/>
              <a:chOff x="6743693" y="-33260"/>
              <a:chExt cx="4481450" cy="2022100"/>
            </a:xfrm>
          </p:grpSpPr>
          <p:grpSp>
            <p:nvGrpSpPr>
              <p:cNvPr id="49" name="Grupo 48">
                <a:extLst>
                  <a:ext uri="{FF2B5EF4-FFF2-40B4-BE49-F238E27FC236}">
                    <a16:creationId xmlns:a16="http://schemas.microsoft.com/office/drawing/2014/main" id="{52C98DB4-597D-4DDD-8A07-B2EC77914F0D}"/>
                  </a:ext>
                </a:extLst>
              </p:cNvPr>
              <p:cNvGrpSpPr/>
              <p:nvPr/>
            </p:nvGrpSpPr>
            <p:grpSpPr>
              <a:xfrm>
                <a:off x="6743693" y="52930"/>
                <a:ext cx="3448373" cy="1935910"/>
                <a:chOff x="7146201" y="64540"/>
                <a:chExt cx="3448373" cy="1935910"/>
              </a:xfrm>
            </p:grpSpPr>
            <p:pic>
              <p:nvPicPr>
                <p:cNvPr id="2068" name="Picture 20" descr="Ilustración del problema de la ecología global. contaminación ambiental,  desastre ecológico, tierra en peligro. contaminación industrial del aire y  el agua. ilustración | Vector Premium">
                  <a:extLst>
                    <a:ext uri="{FF2B5EF4-FFF2-40B4-BE49-F238E27FC236}">
                      <a16:creationId xmlns:a16="http://schemas.microsoft.com/office/drawing/2014/main" id="{650A6A83-AE4D-4137-9010-78C13072FA4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65985" y="316070"/>
                  <a:ext cx="2528589" cy="1684380"/>
                </a:xfrm>
                <a:prstGeom prst="rect">
                  <a:avLst/>
                </a:prstGeom>
                <a:noFill/>
                <a:extLst>
                  <a:ext uri="{909E8E84-426E-40DD-AFC4-6F175D3DCCD1}">
                    <a14:hiddenFill xmlns:a14="http://schemas.microsoft.com/office/drawing/2010/main">
                      <a:solidFill>
                        <a:srgbClr val="FFFFFF"/>
                      </a:solidFill>
                    </a14:hiddenFill>
                  </a:ext>
                </a:extLst>
              </p:spPr>
            </p:pic>
            <p:sp>
              <p:nvSpPr>
                <p:cNvPr id="48" name="Elipse 47">
                  <a:extLst>
                    <a:ext uri="{FF2B5EF4-FFF2-40B4-BE49-F238E27FC236}">
                      <a16:creationId xmlns:a16="http://schemas.microsoft.com/office/drawing/2014/main" id="{54DC6CC1-97CB-4580-AC5A-04DD8E6563A7}"/>
                    </a:ext>
                  </a:extLst>
                </p:cNvPr>
                <p:cNvSpPr/>
                <p:nvPr/>
              </p:nvSpPr>
              <p:spPr>
                <a:xfrm>
                  <a:off x="7146201" y="64540"/>
                  <a:ext cx="1686103" cy="756000"/>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C" b="1" dirty="0"/>
                    <a:t>Peligro Ecológico</a:t>
                  </a:r>
                  <a:endParaRPr lang="es-ES" b="1" dirty="0"/>
                </a:p>
              </p:txBody>
            </p:sp>
          </p:grpSp>
          <p:pic>
            <p:nvPicPr>
              <p:cNvPr id="2070" name="Picture 22" descr="Significado de Medio ambiente (Qué es, Concepto y Definición) - Significados">
                <a:extLst>
                  <a:ext uri="{FF2B5EF4-FFF2-40B4-BE49-F238E27FC236}">
                    <a16:creationId xmlns:a16="http://schemas.microsoft.com/office/drawing/2014/main" id="{51F70001-AA43-4DE9-89AA-FA4600E7A8D7}"/>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90000" l="10000" r="90000">
                            <a14:foregroundMark x1="65800" y1="60498" x2="65800" y2="60498"/>
                            <a14:foregroundMark x1="66200" y1="64769" x2="66200" y2="64769"/>
                            <a14:foregroundMark x1="47800" y1="9964" x2="47800" y2="9964"/>
                          </a14:backgroundRemoval>
                        </a14:imgEffect>
                      </a14:imgLayer>
                    </a14:imgProps>
                  </a:ext>
                  <a:ext uri="{28A0092B-C50C-407E-A947-70E740481C1C}">
                    <a14:useLocalDpi xmlns:a14="http://schemas.microsoft.com/office/drawing/2010/main" val="0"/>
                  </a:ext>
                </a:extLst>
              </a:blip>
              <a:srcRect l="29836" r="30589" b="9645"/>
              <a:stretch/>
            </p:blipFill>
            <p:spPr bwMode="auto">
              <a:xfrm>
                <a:off x="9912424" y="-33260"/>
                <a:ext cx="1312719" cy="1684380"/>
              </a:xfrm>
              <a:prstGeom prst="rect">
                <a:avLst/>
              </a:prstGeom>
              <a:noFill/>
              <a:extLst>
                <a:ext uri="{909E8E84-426E-40DD-AFC4-6F175D3DCCD1}">
                  <a14:hiddenFill xmlns:a14="http://schemas.microsoft.com/office/drawing/2010/main">
                    <a:solidFill>
                      <a:srgbClr val="FFFFFF"/>
                    </a:solidFill>
                  </a14:hiddenFill>
                </a:ext>
              </a:extLst>
            </p:spPr>
          </p:pic>
        </p:grpSp>
        <p:pic>
          <p:nvPicPr>
            <p:cNvPr id="2072" name="Picture 24" descr="Día Mundial de la Salud 2018: Una salud para todos | Universidad de Las  Américas">
              <a:extLst>
                <a:ext uri="{FF2B5EF4-FFF2-40B4-BE49-F238E27FC236}">
                  <a16:creationId xmlns:a16="http://schemas.microsoft.com/office/drawing/2014/main" id="{C7227295-1B34-479E-BE7E-175CD3673CE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2634" t="17878" r="33837" b="7932"/>
            <a:stretch/>
          </p:blipFill>
          <p:spPr bwMode="auto">
            <a:xfrm>
              <a:off x="10776520" y="1086549"/>
              <a:ext cx="1325524" cy="1262331"/>
            </a:xfrm>
            <a:prstGeom prst="ellipse">
              <a:avLst/>
            </a:prstGeom>
            <a:noFill/>
            <a:extLst>
              <a:ext uri="{909E8E84-426E-40DD-AFC4-6F175D3DCCD1}">
                <a14:hiddenFill xmlns:a14="http://schemas.microsoft.com/office/drawing/2010/main">
                  <a:solidFill>
                    <a:srgbClr val="FFFFFF"/>
                  </a:solidFill>
                </a14:hiddenFill>
              </a:ext>
            </a:extLst>
          </p:spPr>
        </p:pic>
      </p:grpSp>
      <p:pic>
        <p:nvPicPr>
          <p:cNvPr id="2076" name="Picture 28" descr="Limpieza del medio ambiente por medio de plantas transgénicas - ChileBIO">
            <a:extLst>
              <a:ext uri="{FF2B5EF4-FFF2-40B4-BE49-F238E27FC236}">
                <a16:creationId xmlns:a16="http://schemas.microsoft.com/office/drawing/2014/main" id="{87182D22-6FE3-4E28-BD8A-128E0A0E98C4}"/>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3205" b="8854"/>
          <a:stretch/>
        </p:blipFill>
        <p:spPr bwMode="auto">
          <a:xfrm>
            <a:off x="9885311" y="4703307"/>
            <a:ext cx="2232248" cy="10439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6" descr="Seguridad ambiental ¿En qué consiste? - EADIC - Cursos y Master para  Ingenieros y Arquitectos">
            <a:extLst>
              <a:ext uri="{FF2B5EF4-FFF2-40B4-BE49-F238E27FC236}">
                <a16:creationId xmlns:a16="http://schemas.microsoft.com/office/drawing/2014/main" id="{21884853-61FB-43BA-992E-74C96C427905}"/>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4046" b="93353" l="10000" r="90000">
                        <a14:foregroundMark x1="33906" y1="8382" x2="33906" y2="8382"/>
                        <a14:foregroundMark x1="29219" y1="4335" x2="29219" y2="4335"/>
                        <a14:foregroundMark x1="67969" y1="4335" x2="67969" y2="4335"/>
                        <a14:foregroundMark x1="71719" y1="5491" x2="71719" y2="5491"/>
                        <a14:foregroundMark x1="61563" y1="6358" x2="61563" y2="6358"/>
                        <a14:foregroundMark x1="58125" y1="4624" x2="58125" y2="4624"/>
                        <a14:foregroundMark x1="49219" y1="93353" x2="49219" y2="93353"/>
                        <a14:foregroundMark x1="58281" y1="4624" x2="48281" y2="22543"/>
                      </a14:backgroundRemoval>
                    </a14:imgEffect>
                  </a14:imgLayer>
                </a14:imgProps>
              </a:ext>
              <a:ext uri="{28A0092B-C50C-407E-A947-70E740481C1C}">
                <a14:useLocalDpi xmlns:a14="http://schemas.microsoft.com/office/drawing/2010/main" val="0"/>
              </a:ext>
            </a:extLst>
          </a:blip>
          <a:srcRect l="19349" r="20613"/>
          <a:stretch/>
        </p:blipFill>
        <p:spPr bwMode="auto">
          <a:xfrm>
            <a:off x="6893696" y="4549868"/>
            <a:ext cx="1923354" cy="1731922"/>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8" descr="Importante stock de ilustración. Ilustración de grunge - 108957925">
            <a:extLst>
              <a:ext uri="{FF2B5EF4-FFF2-40B4-BE49-F238E27FC236}">
                <a16:creationId xmlns:a16="http://schemas.microsoft.com/office/drawing/2014/main" id="{BC707D2F-D1F4-437F-A985-BC4153C0E1E2}"/>
              </a:ext>
            </a:extLst>
          </p:cNvPr>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26096" b="76096" l="7375" r="94000">
                        <a14:foregroundMark x1="30875" y1="54183" x2="30875" y2="54183"/>
                        <a14:foregroundMark x1="38750" y1="49602" x2="38750" y2="49602"/>
                        <a14:foregroundMark x1="46875" y1="51594" x2="46875" y2="51594"/>
                        <a14:foregroundMark x1="56375" y1="45618" x2="56375" y2="45618"/>
                        <a14:foregroundMark x1="61500" y1="44223" x2="61500" y2="44223"/>
                        <a14:foregroundMark x1="69625" y1="44821" x2="69625" y2="44821"/>
                        <a14:foregroundMark x1="78375" y1="40239" x2="78375" y2="40239"/>
                        <a14:foregroundMark x1="72625" y1="36255" x2="72625" y2="36255"/>
                        <a14:foregroundMark x1="8000" y1="50199" x2="85625" y2="26892"/>
                        <a14:foregroundMark x1="85625" y1="26892" x2="91375" y2="32869"/>
                        <a14:foregroundMark x1="91375" y1="32869" x2="92875" y2="43625"/>
                        <a14:foregroundMark x1="92875" y1="43625" x2="88625" y2="51394"/>
                        <a14:foregroundMark x1="88625" y1="51394" x2="20125" y2="72112"/>
                        <a14:foregroundMark x1="20125" y1="72112" x2="13000" y2="71315"/>
                        <a14:foregroundMark x1="13000" y1="71315" x2="7625" y2="52590"/>
                        <a14:foregroundMark x1="7625" y1="52590" x2="8125" y2="50996"/>
                        <a14:foregroundMark x1="90750" y1="26494" x2="90750" y2="26494"/>
                        <a14:foregroundMark x1="94000" y1="47012" x2="94000" y2="47012"/>
                        <a14:foregroundMark x1="78000" y1="52191" x2="78000" y2="52191"/>
                        <a14:foregroundMark x1="94000" y1="48805" x2="94000" y2="48805"/>
                        <a14:foregroundMark x1="27125" y1="72709" x2="27125" y2="72709"/>
                        <a14:foregroundMark x1="25500" y1="73108" x2="25500" y2="73108"/>
                        <a14:foregroundMark x1="23500" y1="73904" x2="50125" y2="63147"/>
                        <a14:foregroundMark x1="50125" y1="63147" x2="57125" y2="63147"/>
                        <a14:foregroundMark x1="57125" y1="63147" x2="91875" y2="53386"/>
                        <a14:foregroundMark x1="91875" y1="53386" x2="94000" y2="50797"/>
                        <a14:foregroundMark x1="19750" y1="76096" x2="73125" y2="60757"/>
                        <a14:foregroundMark x1="73125" y1="60757" x2="75500" y2="57570"/>
                        <a14:foregroundMark x1="7750" y1="50199" x2="86750" y2="22510"/>
                        <a14:foregroundMark x1="86750" y1="22510" x2="92625" y2="25896"/>
                        <a14:foregroundMark x1="92625" y1="25896" x2="95875" y2="47012"/>
                        <a14:foregroundMark x1="95875" y1="47012" x2="90375" y2="53187"/>
                        <a14:foregroundMark x1="90375" y1="53187" x2="13125" y2="78088"/>
                        <a14:foregroundMark x1="13125" y1="78088" x2="8875" y2="69721"/>
                        <a14:foregroundMark x1="8875" y1="69721" x2="7375" y2="49004"/>
                      </a14:backgroundRemoval>
                    </a14:imgEffect>
                  </a14:imgLayer>
                </a14:imgProps>
              </a:ext>
              <a:ext uri="{28A0092B-C50C-407E-A947-70E740481C1C}">
                <a14:useLocalDpi xmlns:a14="http://schemas.microsoft.com/office/drawing/2010/main" val="0"/>
              </a:ext>
            </a:extLst>
          </a:blip>
          <a:srcRect l="5585" t="20117" r="3696" b="18313"/>
          <a:stretch/>
        </p:blipFill>
        <p:spPr bwMode="auto">
          <a:xfrm>
            <a:off x="7388516" y="1690210"/>
            <a:ext cx="2736304" cy="1165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429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ármacos agua riego: papel suelo atenuación natural riesgo  salud">
            <a:extLst>
              <a:ext uri="{FF2B5EF4-FFF2-40B4-BE49-F238E27FC236}">
                <a16:creationId xmlns:a16="http://schemas.microsoft.com/office/drawing/2014/main" id="{5C5FEA50-25B4-4201-97AD-D9AD302AD3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13" t="155" r="9013" b="3477"/>
          <a:stretch/>
        </p:blipFill>
        <p:spPr bwMode="auto">
          <a:xfrm>
            <a:off x="335360" y="1124744"/>
            <a:ext cx="3072416" cy="19800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upo 16">
            <a:extLst>
              <a:ext uri="{FF2B5EF4-FFF2-40B4-BE49-F238E27FC236}">
                <a16:creationId xmlns:a16="http://schemas.microsoft.com/office/drawing/2014/main" id="{CED6969D-D18C-4D2E-BEC1-DE26477263D0}"/>
              </a:ext>
            </a:extLst>
          </p:cNvPr>
          <p:cNvGrpSpPr/>
          <p:nvPr/>
        </p:nvGrpSpPr>
        <p:grpSpPr>
          <a:xfrm>
            <a:off x="263352" y="668251"/>
            <a:ext cx="2160240" cy="432000"/>
            <a:chOff x="2414184" y="0"/>
            <a:chExt cx="1416935" cy="731495"/>
          </a:xfrm>
        </p:grpSpPr>
        <p:sp>
          <p:nvSpPr>
            <p:cNvPr id="24" name="Rectángulo: esquinas redondeadas 23">
              <a:extLst>
                <a:ext uri="{FF2B5EF4-FFF2-40B4-BE49-F238E27FC236}">
                  <a16:creationId xmlns:a16="http://schemas.microsoft.com/office/drawing/2014/main" id="{1D7C5EF6-5AC3-4FCB-A861-99B790FBBC93}"/>
                </a:ext>
              </a:extLst>
            </p:cNvPr>
            <p:cNvSpPr/>
            <p:nvPr/>
          </p:nvSpPr>
          <p:spPr>
            <a:xfrm>
              <a:off x="2414184" y="0"/>
              <a:ext cx="1416935" cy="731495"/>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sp>
        <p:sp>
          <p:nvSpPr>
            <p:cNvPr id="25" name="Rectángulo: esquinas redondeadas 4">
              <a:extLst>
                <a:ext uri="{FF2B5EF4-FFF2-40B4-BE49-F238E27FC236}">
                  <a16:creationId xmlns:a16="http://schemas.microsoft.com/office/drawing/2014/main" id="{C2C80CC6-6D57-49D5-9C8B-072DBFC8D0B8}"/>
                </a:ext>
              </a:extLst>
            </p:cNvPr>
            <p:cNvSpPr txBox="1"/>
            <p:nvPr/>
          </p:nvSpPr>
          <p:spPr>
            <a:xfrm>
              <a:off x="2435609" y="21425"/>
              <a:ext cx="1374085" cy="68864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b="1" kern="1200" dirty="0"/>
                <a:t>Atenuación Natural </a:t>
              </a:r>
              <a:endParaRPr lang="es-ES" sz="1600" b="1" kern="1200" dirty="0"/>
            </a:p>
          </p:txBody>
        </p:sp>
      </p:grpSp>
      <p:grpSp>
        <p:nvGrpSpPr>
          <p:cNvPr id="18" name="Grupo 17">
            <a:extLst>
              <a:ext uri="{FF2B5EF4-FFF2-40B4-BE49-F238E27FC236}">
                <a16:creationId xmlns:a16="http://schemas.microsoft.com/office/drawing/2014/main" id="{E860F862-B1C6-474A-83FC-B0278596E16E}"/>
              </a:ext>
            </a:extLst>
          </p:cNvPr>
          <p:cNvGrpSpPr/>
          <p:nvPr/>
        </p:nvGrpSpPr>
        <p:grpSpPr>
          <a:xfrm>
            <a:off x="296016" y="3429000"/>
            <a:ext cx="2652299" cy="432000"/>
            <a:chOff x="2414184" y="1038407"/>
            <a:chExt cx="1416935" cy="731495"/>
          </a:xfrm>
        </p:grpSpPr>
        <p:sp>
          <p:nvSpPr>
            <p:cNvPr id="22" name="Rectángulo: esquinas redondeadas 21">
              <a:extLst>
                <a:ext uri="{FF2B5EF4-FFF2-40B4-BE49-F238E27FC236}">
                  <a16:creationId xmlns:a16="http://schemas.microsoft.com/office/drawing/2014/main" id="{38527151-6533-434C-B8C0-064A2C368EF2}"/>
                </a:ext>
              </a:extLst>
            </p:cNvPr>
            <p:cNvSpPr/>
            <p:nvPr/>
          </p:nvSpPr>
          <p:spPr>
            <a:xfrm>
              <a:off x="2414184" y="1038407"/>
              <a:ext cx="1416935" cy="731495"/>
            </a:xfrm>
            <a:prstGeom prst="roundRect">
              <a:avLst>
                <a:gd name="adj" fmla="val 10000"/>
              </a:avLst>
            </a:prstGeom>
          </p:spPr>
          <p:style>
            <a:lnRef idx="1">
              <a:schemeClr val="accent3"/>
            </a:lnRef>
            <a:fillRef idx="2">
              <a:schemeClr val="accent3"/>
            </a:fillRef>
            <a:effectRef idx="1">
              <a:schemeClr val="accent3"/>
            </a:effectRef>
            <a:fontRef idx="minor">
              <a:schemeClr val="dk1"/>
            </a:fontRef>
          </p:style>
        </p:sp>
        <p:sp>
          <p:nvSpPr>
            <p:cNvPr id="23" name="Rectángulo: esquinas redondeadas 6">
              <a:extLst>
                <a:ext uri="{FF2B5EF4-FFF2-40B4-BE49-F238E27FC236}">
                  <a16:creationId xmlns:a16="http://schemas.microsoft.com/office/drawing/2014/main" id="{48AB8C6B-E7F5-458B-9736-C899EF18B885}"/>
                </a:ext>
              </a:extLst>
            </p:cNvPr>
            <p:cNvSpPr txBox="1"/>
            <p:nvPr/>
          </p:nvSpPr>
          <p:spPr>
            <a:xfrm>
              <a:off x="2435609" y="1059832"/>
              <a:ext cx="1374085" cy="68864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b="1" kern="1200" dirty="0"/>
                <a:t>Tratamientos fisicoquímicos </a:t>
              </a:r>
              <a:endParaRPr lang="es-ES" sz="1600" b="1" kern="1200" dirty="0"/>
            </a:p>
          </p:txBody>
        </p:sp>
      </p:grpSp>
      <p:sp>
        <p:nvSpPr>
          <p:cNvPr id="30" name="CuadroTexto 29">
            <a:extLst>
              <a:ext uri="{FF2B5EF4-FFF2-40B4-BE49-F238E27FC236}">
                <a16:creationId xmlns:a16="http://schemas.microsoft.com/office/drawing/2014/main" id="{17538B33-F5CD-498E-A0ED-5DF30A0A4864}"/>
              </a:ext>
            </a:extLst>
          </p:cNvPr>
          <p:cNvSpPr txBox="1"/>
          <p:nvPr/>
        </p:nvSpPr>
        <p:spPr>
          <a:xfrm>
            <a:off x="26690" y="0"/>
            <a:ext cx="8784976" cy="637988"/>
          </a:xfrm>
          <a:prstGeom prst="rect">
            <a:avLst/>
          </a:prstGeom>
        </p:spPr>
        <p:txBody>
          <a:bodyPr/>
          <a:lstStyle>
            <a:lvl1pPr eaLnBrk="0" fontAlgn="base" hangingPunct="0">
              <a:spcBef>
                <a:spcPct val="0"/>
              </a:spcBef>
              <a:spcAft>
                <a:spcPct val="0"/>
              </a:spcAft>
              <a:defRPr sz="3600" b="0" i="0">
                <a:ln w="0"/>
                <a:effectLst>
                  <a:outerShdw blurRad="38100" dist="38100" dir="2700000" algn="tl">
                    <a:srgbClr val="000000">
                      <a:alpha val="43137"/>
                    </a:srgbClr>
                  </a:outerShdw>
                </a:effectLst>
                <a:latin typeface="+mj-lt"/>
                <a:ea typeface="+mj-ea"/>
                <a:cs typeface="+mj-cs"/>
              </a:defRPr>
            </a:lvl1pPr>
            <a:lvl2pPr algn="r"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dirty="0"/>
              <a:t>Métodos para tratamiento de explosivos</a:t>
            </a:r>
            <a:endParaRPr lang="es-ES" dirty="0"/>
          </a:p>
        </p:txBody>
      </p:sp>
      <p:pic>
        <p:nvPicPr>
          <p:cNvPr id="1036" name="Picture 12" descr="Manual Básico para hacer Compost">
            <a:extLst>
              <a:ext uri="{FF2B5EF4-FFF2-40B4-BE49-F238E27FC236}">
                <a16:creationId xmlns:a16="http://schemas.microsoft.com/office/drawing/2014/main" id="{650E3AF9-44D5-4583-B028-81132A6226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125"/>
          <a:stretch/>
        </p:blipFill>
        <p:spPr bwMode="auto">
          <a:xfrm>
            <a:off x="7371900" y="1722621"/>
            <a:ext cx="1489779" cy="2160000"/>
          </a:xfrm>
          <a:prstGeom prst="rect">
            <a:avLst/>
          </a:prstGeom>
          <a:noFill/>
          <a:extLst>
            <a:ext uri="{909E8E84-426E-40DD-AFC4-6F175D3DCCD1}">
              <a14:hiddenFill xmlns:a14="http://schemas.microsoft.com/office/drawing/2010/main">
                <a:solidFill>
                  <a:srgbClr val="FFFFFF"/>
                </a:solidFill>
              </a14:hiddenFill>
            </a:ext>
          </a:extLst>
        </p:spPr>
      </p:pic>
      <p:sp>
        <p:nvSpPr>
          <p:cNvPr id="33" name="CuadroTexto 32">
            <a:extLst>
              <a:ext uri="{FF2B5EF4-FFF2-40B4-BE49-F238E27FC236}">
                <a16:creationId xmlns:a16="http://schemas.microsoft.com/office/drawing/2014/main" id="{3BB23989-2181-4C6C-A43F-13F5B0FD2F19}"/>
              </a:ext>
            </a:extLst>
          </p:cNvPr>
          <p:cNvSpPr txBox="1"/>
          <p:nvPr/>
        </p:nvSpPr>
        <p:spPr>
          <a:xfrm>
            <a:off x="3344926" y="1412776"/>
            <a:ext cx="2241674" cy="1500667"/>
          </a:xfrm>
          <a:prstGeom prst="rect">
            <a:avLst/>
          </a:prstGeom>
          <a:noFill/>
        </p:spPr>
        <p:txBody>
          <a:bodyPr wrap="square">
            <a:spAutoFit/>
          </a:bodyPr>
          <a:lstStyle/>
          <a:p>
            <a:pPr marL="106363" indent="-106363">
              <a:lnSpc>
                <a:spcPct val="200000"/>
              </a:lnSpc>
              <a:buFont typeface="Arial" panose="020B0604020202020204" pitchFamily="34" charset="0"/>
              <a:buChar char="•"/>
            </a:pPr>
            <a:r>
              <a:rPr lang="es-EC" sz="1600" dirty="0">
                <a:effectLst/>
                <a:latin typeface="Calibri" panose="020F0502020204030204" pitchFamily="34" charset="0"/>
                <a:ea typeface="Calibri" panose="020F0502020204030204" pitchFamily="34" charset="0"/>
                <a:cs typeface="Times New Roman" panose="02020603050405020304" pitchFamily="18" charset="0"/>
              </a:rPr>
              <a:t>Remediación intrínseca</a:t>
            </a:r>
          </a:p>
          <a:p>
            <a:pPr marL="106363" indent="-106363">
              <a:lnSpc>
                <a:spcPct val="200000"/>
              </a:lnSpc>
              <a:buFont typeface="Arial" panose="020B0604020202020204" pitchFamily="34" charset="0"/>
              <a:buChar char="•"/>
            </a:pPr>
            <a:r>
              <a:rPr lang="es-EC" sz="1600" dirty="0">
                <a:latin typeface="Calibri" panose="020F0502020204030204" pitchFamily="34" charset="0"/>
                <a:ea typeface="Calibri" panose="020F0502020204030204" pitchFamily="34" charset="0"/>
                <a:cs typeface="Times New Roman" panose="02020603050405020304" pitchFamily="18" charset="0"/>
              </a:rPr>
              <a:t>M</a:t>
            </a:r>
            <a:r>
              <a:rPr lang="es-EC" sz="1600" dirty="0">
                <a:effectLst/>
                <a:latin typeface="Calibri" panose="020F0502020204030204" pitchFamily="34" charset="0"/>
                <a:ea typeface="Calibri" panose="020F0502020204030204" pitchFamily="34" charset="0"/>
                <a:cs typeface="Times New Roman" panose="02020603050405020304" pitchFamily="18" charset="0"/>
              </a:rPr>
              <a:t>onitoreo periódico: </a:t>
            </a:r>
          </a:p>
          <a:p>
            <a:pPr marL="285750" lvl="1" indent="-106363">
              <a:lnSpc>
                <a:spcPct val="200000"/>
              </a:lnSpc>
              <a:buFont typeface="Calibri" panose="020F0502020204030204" pitchFamily="34" charset="0"/>
              <a:buChar char="₋"/>
            </a:pPr>
            <a:r>
              <a:rPr lang="es-EC" sz="1600" dirty="0">
                <a:effectLst/>
                <a:latin typeface="Calibri" panose="020F0502020204030204" pitchFamily="34" charset="0"/>
                <a:ea typeface="Calibri" panose="020F0502020204030204" pitchFamily="34" charset="0"/>
                <a:cs typeface="Times New Roman" panose="02020603050405020304" pitchFamily="18" charset="0"/>
              </a:rPr>
              <a:t>↓[contaminante] </a:t>
            </a:r>
            <a:endParaRPr lang="es-ES" sz="1600" dirty="0"/>
          </a:p>
        </p:txBody>
      </p:sp>
      <p:grpSp>
        <p:nvGrpSpPr>
          <p:cNvPr id="34" name="Grupo 33">
            <a:extLst>
              <a:ext uri="{FF2B5EF4-FFF2-40B4-BE49-F238E27FC236}">
                <a16:creationId xmlns:a16="http://schemas.microsoft.com/office/drawing/2014/main" id="{691D6FD1-73AE-4B26-AEDD-624A1FC5D98E}"/>
              </a:ext>
            </a:extLst>
          </p:cNvPr>
          <p:cNvGrpSpPr/>
          <p:nvPr/>
        </p:nvGrpSpPr>
        <p:grpSpPr>
          <a:xfrm>
            <a:off x="5663952" y="45880"/>
            <a:ext cx="5328592" cy="1726936"/>
            <a:chOff x="5663952" y="45880"/>
            <a:chExt cx="5328592" cy="1726936"/>
          </a:xfrm>
        </p:grpSpPr>
        <p:grpSp>
          <p:nvGrpSpPr>
            <p:cNvPr id="7" name="Grupo 6">
              <a:extLst>
                <a:ext uri="{FF2B5EF4-FFF2-40B4-BE49-F238E27FC236}">
                  <a16:creationId xmlns:a16="http://schemas.microsoft.com/office/drawing/2014/main" id="{A12D22EC-8982-4505-B875-BCE19EBAC13E}"/>
                </a:ext>
              </a:extLst>
            </p:cNvPr>
            <p:cNvGrpSpPr/>
            <p:nvPr/>
          </p:nvGrpSpPr>
          <p:grpSpPr>
            <a:xfrm>
              <a:off x="5663952" y="641151"/>
              <a:ext cx="2520000" cy="648000"/>
              <a:chOff x="5813312" y="641151"/>
              <a:chExt cx="2520000" cy="648000"/>
            </a:xfrm>
          </p:grpSpPr>
          <p:sp>
            <p:nvSpPr>
              <p:cNvPr id="4" name="Rectángulo 3">
                <a:extLst>
                  <a:ext uri="{FF2B5EF4-FFF2-40B4-BE49-F238E27FC236}">
                    <a16:creationId xmlns:a16="http://schemas.microsoft.com/office/drawing/2014/main" id="{35D7899C-4929-46DC-8AA7-A966ED4F1799}"/>
                  </a:ext>
                </a:extLst>
              </p:cNvPr>
              <p:cNvSpPr/>
              <p:nvPr/>
            </p:nvSpPr>
            <p:spPr>
              <a:xfrm>
                <a:off x="5813312" y="641151"/>
                <a:ext cx="2520000" cy="648000"/>
              </a:xfrm>
              <a:prstGeom prst="rect">
                <a:avLst/>
              </a:prstGeom>
              <a:noFill/>
              <a:ln w="28575">
                <a:solidFill>
                  <a:srgbClr val="C0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9" name="Grupo 18">
                <a:extLst>
                  <a:ext uri="{FF2B5EF4-FFF2-40B4-BE49-F238E27FC236}">
                    <a16:creationId xmlns:a16="http://schemas.microsoft.com/office/drawing/2014/main" id="{1B6E1D6C-3B48-4E15-B9D2-DAD2BEB9A3F4}"/>
                  </a:ext>
                </a:extLst>
              </p:cNvPr>
              <p:cNvGrpSpPr/>
              <p:nvPr/>
            </p:nvGrpSpPr>
            <p:grpSpPr>
              <a:xfrm>
                <a:off x="5951984" y="734503"/>
                <a:ext cx="2232000" cy="432000"/>
                <a:chOff x="2414184" y="2076815"/>
                <a:chExt cx="1416935" cy="731495"/>
              </a:xfrm>
            </p:grpSpPr>
            <p:sp>
              <p:nvSpPr>
                <p:cNvPr id="20" name="Rectángulo: esquinas redondeadas 19">
                  <a:extLst>
                    <a:ext uri="{FF2B5EF4-FFF2-40B4-BE49-F238E27FC236}">
                      <a16:creationId xmlns:a16="http://schemas.microsoft.com/office/drawing/2014/main" id="{8E5C4D58-41FE-4FC6-91D0-3E6C17A7A050}"/>
                    </a:ext>
                  </a:extLst>
                </p:cNvPr>
                <p:cNvSpPr/>
                <p:nvPr/>
              </p:nvSpPr>
              <p:spPr>
                <a:xfrm>
                  <a:off x="2414184" y="2076815"/>
                  <a:ext cx="1416935" cy="731495"/>
                </a:xfrm>
                <a:prstGeom prst="roundRect">
                  <a:avLst>
                    <a:gd name="adj" fmla="val 10000"/>
                  </a:avLst>
                </a:prstGeom>
              </p:spPr>
              <p:style>
                <a:lnRef idx="1">
                  <a:schemeClr val="accent2"/>
                </a:lnRef>
                <a:fillRef idx="2">
                  <a:schemeClr val="accent2"/>
                </a:fillRef>
                <a:effectRef idx="1">
                  <a:schemeClr val="accent2"/>
                </a:effectRef>
                <a:fontRef idx="minor">
                  <a:schemeClr val="dk1"/>
                </a:fontRef>
              </p:style>
            </p:sp>
            <p:sp>
              <p:nvSpPr>
                <p:cNvPr id="21" name="Rectángulo: esquinas redondeadas 8">
                  <a:extLst>
                    <a:ext uri="{FF2B5EF4-FFF2-40B4-BE49-F238E27FC236}">
                      <a16:creationId xmlns:a16="http://schemas.microsoft.com/office/drawing/2014/main" id="{A7051DE3-6516-4D24-B5F0-99AF5DFD992E}"/>
                    </a:ext>
                  </a:extLst>
                </p:cNvPr>
                <p:cNvSpPr txBox="1"/>
                <p:nvPr/>
              </p:nvSpPr>
              <p:spPr>
                <a:xfrm>
                  <a:off x="2435609" y="2098240"/>
                  <a:ext cx="1374085" cy="688645"/>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b="1" kern="1200" dirty="0"/>
                    <a:t>Tratamientos biológicos </a:t>
                  </a:r>
                  <a:endParaRPr lang="es-ES" sz="1600" b="1" kern="1200" dirty="0"/>
                </a:p>
              </p:txBody>
            </p:sp>
          </p:grpSp>
        </p:grpSp>
        <p:sp>
          <p:nvSpPr>
            <p:cNvPr id="35" name="CuadroTexto 34">
              <a:extLst>
                <a:ext uri="{FF2B5EF4-FFF2-40B4-BE49-F238E27FC236}">
                  <a16:creationId xmlns:a16="http://schemas.microsoft.com/office/drawing/2014/main" id="{7F77A867-B111-4D52-A724-C9CEDFF4EEDF}"/>
                </a:ext>
              </a:extLst>
            </p:cNvPr>
            <p:cNvSpPr txBox="1"/>
            <p:nvPr/>
          </p:nvSpPr>
          <p:spPr>
            <a:xfrm>
              <a:off x="8472544" y="45880"/>
              <a:ext cx="2520000" cy="1676741"/>
            </a:xfrm>
            <a:prstGeom prst="rect">
              <a:avLst/>
            </a:prstGeom>
            <a:noFill/>
          </p:spPr>
          <p:txBody>
            <a:bodyPr wrap="square">
              <a:spAutoFit/>
            </a:bodyPr>
            <a:lstStyle/>
            <a:p>
              <a:pPr>
                <a:lnSpc>
                  <a:spcPct val="200000"/>
                </a:lnSpc>
              </a:pPr>
              <a:r>
                <a:rPr lang="es-EC" sz="1800" dirty="0">
                  <a:effectLst/>
                  <a:latin typeface="Calibri" panose="020F0502020204030204" pitchFamily="34" charset="0"/>
                  <a:ea typeface="Calibri" panose="020F0502020204030204" pitchFamily="34" charset="0"/>
                  <a:cs typeface="Times New Roman" panose="02020603050405020304" pitchFamily="18" charset="0"/>
                </a:rPr>
                <a:t>Biotransformación</a:t>
              </a:r>
              <a:endParaRPr lang="es-EC" dirty="0">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r>
                <a:rPr lang="es-EC" sz="1800" dirty="0">
                  <a:effectLst/>
                  <a:latin typeface="Calibri" panose="020F0502020204030204" pitchFamily="34" charset="0"/>
                  <a:ea typeface="Calibri" panose="020F0502020204030204" pitchFamily="34" charset="0"/>
                  <a:cs typeface="Times New Roman" panose="02020603050405020304" pitchFamily="18" charset="0"/>
                </a:rPr>
                <a:t>Biodegradación</a:t>
              </a:r>
            </a:p>
            <a:p>
              <a:pPr>
                <a:lnSpc>
                  <a:spcPct val="200000"/>
                </a:lnSpc>
              </a:pPr>
              <a:r>
                <a:rPr lang="es-EC" sz="1800" dirty="0">
                  <a:effectLst/>
                  <a:latin typeface="Calibri" panose="020F0502020204030204" pitchFamily="34" charset="0"/>
                  <a:ea typeface="Calibri" panose="020F0502020204030204" pitchFamily="34" charset="0"/>
                  <a:cs typeface="Times New Roman" panose="02020603050405020304" pitchFamily="18" charset="0"/>
                </a:rPr>
                <a:t>Mineralización </a:t>
              </a:r>
              <a:endParaRPr lang="es-ES" dirty="0"/>
            </a:p>
          </p:txBody>
        </p:sp>
        <p:sp>
          <p:nvSpPr>
            <p:cNvPr id="32" name="Abrir llave 31">
              <a:extLst>
                <a:ext uri="{FF2B5EF4-FFF2-40B4-BE49-F238E27FC236}">
                  <a16:creationId xmlns:a16="http://schemas.microsoft.com/office/drawing/2014/main" id="{24B13954-D557-48E1-BE60-77A5A1006045}"/>
                </a:ext>
              </a:extLst>
            </p:cNvPr>
            <p:cNvSpPr/>
            <p:nvPr/>
          </p:nvSpPr>
          <p:spPr>
            <a:xfrm>
              <a:off x="8322624" y="152816"/>
              <a:ext cx="293656" cy="1620000"/>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graphicFrame>
        <p:nvGraphicFramePr>
          <p:cNvPr id="37" name="Diagrama 36">
            <a:extLst>
              <a:ext uri="{FF2B5EF4-FFF2-40B4-BE49-F238E27FC236}">
                <a16:creationId xmlns:a16="http://schemas.microsoft.com/office/drawing/2014/main" id="{086A3198-EEFC-451E-829A-51E4DD215B7A}"/>
              </a:ext>
            </a:extLst>
          </p:cNvPr>
          <p:cNvGraphicFramePr/>
          <p:nvPr>
            <p:extLst>
              <p:ext uri="{D42A27DB-BD31-4B8C-83A1-F6EECF244321}">
                <p14:modId xmlns:p14="http://schemas.microsoft.com/office/powerpoint/2010/main" val="1029625489"/>
              </p:ext>
            </p:extLst>
          </p:nvPr>
        </p:nvGraphicFramePr>
        <p:xfrm>
          <a:off x="5765004" y="1563206"/>
          <a:ext cx="1929612" cy="18657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40" name="Picture 16" descr="El cuexcomate: Fitorremediación... ¿Fito qué?">
            <a:extLst>
              <a:ext uri="{FF2B5EF4-FFF2-40B4-BE49-F238E27FC236}">
                <a16:creationId xmlns:a16="http://schemas.microsoft.com/office/drawing/2014/main" id="{CE497E87-A803-40F9-9CEC-D2FD337DCC7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844" r="2210"/>
          <a:stretch/>
        </p:blipFill>
        <p:spPr bwMode="auto">
          <a:xfrm>
            <a:off x="10297453" y="998232"/>
            <a:ext cx="1852818" cy="283953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4" descr="Reactor de tanque agitado continuo - Wikipedia, la enciclopedia libre">
            <a:extLst>
              <a:ext uri="{FF2B5EF4-FFF2-40B4-BE49-F238E27FC236}">
                <a16:creationId xmlns:a16="http://schemas.microsoft.com/office/drawing/2014/main" id="{3009F014-0985-44B5-9FA2-E17D32BB58B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76992" y="1846036"/>
            <a:ext cx="1834950" cy="2160000"/>
          </a:xfrm>
          <a:prstGeom prst="rect">
            <a:avLst/>
          </a:prstGeom>
          <a:noFill/>
          <a:extLst>
            <a:ext uri="{909E8E84-426E-40DD-AFC4-6F175D3DCCD1}">
              <a14:hiddenFill xmlns:a14="http://schemas.microsoft.com/office/drawing/2010/main">
                <a:solidFill>
                  <a:srgbClr val="FFFFFF"/>
                </a:solidFill>
              </a14:hiddenFill>
            </a:ext>
          </a:extLst>
        </p:spPr>
      </p:pic>
      <p:sp>
        <p:nvSpPr>
          <p:cNvPr id="41" name="Rectángulo: esquinas redondeadas 40">
            <a:extLst>
              <a:ext uri="{FF2B5EF4-FFF2-40B4-BE49-F238E27FC236}">
                <a16:creationId xmlns:a16="http://schemas.microsoft.com/office/drawing/2014/main" id="{CED984DE-5D0F-48A1-AD8F-6C56457CDCDB}"/>
              </a:ext>
            </a:extLst>
          </p:cNvPr>
          <p:cNvSpPr/>
          <p:nvPr/>
        </p:nvSpPr>
        <p:spPr>
          <a:xfrm>
            <a:off x="5807968" y="2564904"/>
            <a:ext cx="1620000" cy="400988"/>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51" name="Diagrama 50">
            <a:extLst>
              <a:ext uri="{FF2B5EF4-FFF2-40B4-BE49-F238E27FC236}">
                <a16:creationId xmlns:a16="http://schemas.microsoft.com/office/drawing/2014/main" id="{AC2F060D-6B17-41B5-BBB3-1400ECCA8281}"/>
              </a:ext>
            </a:extLst>
          </p:cNvPr>
          <p:cNvGraphicFramePr/>
          <p:nvPr>
            <p:extLst>
              <p:ext uri="{D42A27DB-BD31-4B8C-83A1-F6EECF244321}">
                <p14:modId xmlns:p14="http://schemas.microsoft.com/office/powerpoint/2010/main" val="3212313793"/>
              </p:ext>
            </p:extLst>
          </p:nvPr>
        </p:nvGraphicFramePr>
        <p:xfrm>
          <a:off x="-1392832" y="3909016"/>
          <a:ext cx="6173188" cy="226808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pSp>
        <p:nvGrpSpPr>
          <p:cNvPr id="42" name="Grupo 41">
            <a:extLst>
              <a:ext uri="{FF2B5EF4-FFF2-40B4-BE49-F238E27FC236}">
                <a16:creationId xmlns:a16="http://schemas.microsoft.com/office/drawing/2014/main" id="{82234B68-9ACF-4852-A687-282DB63CF936}"/>
              </a:ext>
            </a:extLst>
          </p:cNvPr>
          <p:cNvGrpSpPr/>
          <p:nvPr/>
        </p:nvGrpSpPr>
        <p:grpSpPr>
          <a:xfrm>
            <a:off x="3863752" y="3725576"/>
            <a:ext cx="5162533" cy="2439728"/>
            <a:chOff x="3777243" y="4028300"/>
            <a:chExt cx="5162533" cy="2439728"/>
          </a:xfrm>
        </p:grpSpPr>
        <p:pic>
          <p:nvPicPr>
            <p:cNvPr id="1042" name="Picture 18" descr="Biorremediación? ¿Qué es eso? – Estudios Planeteando">
              <a:extLst>
                <a:ext uri="{FF2B5EF4-FFF2-40B4-BE49-F238E27FC236}">
                  <a16:creationId xmlns:a16="http://schemas.microsoft.com/office/drawing/2014/main" id="{CC12C65D-B223-4268-B21B-E05A69256466}"/>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2076" t="11868" b="10642"/>
            <a:stretch/>
          </p:blipFill>
          <p:spPr bwMode="auto">
            <a:xfrm>
              <a:off x="4079776" y="4228794"/>
              <a:ext cx="4860000" cy="2239234"/>
            </a:xfrm>
            <a:prstGeom prst="rect">
              <a:avLst/>
            </a:prstGeom>
            <a:noFill/>
            <a:extLst>
              <a:ext uri="{909E8E84-426E-40DD-AFC4-6F175D3DCCD1}">
                <a14:hiddenFill xmlns:a14="http://schemas.microsoft.com/office/drawing/2010/main">
                  <a:solidFill>
                    <a:srgbClr val="FFFFFF"/>
                  </a:solidFill>
                </a14:hiddenFill>
              </a:ext>
            </a:extLst>
          </p:spPr>
        </p:pic>
        <p:sp>
          <p:nvSpPr>
            <p:cNvPr id="53" name="Rectángulo: esquinas redondeadas 52">
              <a:extLst>
                <a:ext uri="{FF2B5EF4-FFF2-40B4-BE49-F238E27FC236}">
                  <a16:creationId xmlns:a16="http://schemas.microsoft.com/office/drawing/2014/main" id="{8A1170B7-95B8-45D6-AF39-7C51F43C4212}"/>
                </a:ext>
              </a:extLst>
            </p:cNvPr>
            <p:cNvSpPr/>
            <p:nvPr/>
          </p:nvSpPr>
          <p:spPr>
            <a:xfrm>
              <a:off x="3777243" y="4028300"/>
              <a:ext cx="1718780" cy="400988"/>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1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Biorremediación</a:t>
              </a:r>
              <a:endParaRPr lang="es-ES" sz="16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6233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906FA5F-E8EE-4404-BBF4-ACB25DFAFA58}"/>
              </a:ext>
            </a:extLst>
          </p:cNvPr>
          <p:cNvSpPr txBox="1"/>
          <p:nvPr/>
        </p:nvSpPr>
        <p:spPr>
          <a:xfrm>
            <a:off x="26690" y="0"/>
            <a:ext cx="8784976" cy="637988"/>
          </a:xfrm>
          <a:prstGeom prst="rect">
            <a:avLst/>
          </a:prstGeom>
        </p:spPr>
        <p:txBody>
          <a:bodyPr/>
          <a:lstStyle>
            <a:lvl1pPr eaLnBrk="0" fontAlgn="base" hangingPunct="0">
              <a:spcBef>
                <a:spcPct val="0"/>
              </a:spcBef>
              <a:spcAft>
                <a:spcPct val="0"/>
              </a:spcAft>
              <a:defRPr sz="3600" b="0" i="0">
                <a:ln w="0"/>
                <a:effectLst>
                  <a:outerShdw blurRad="38100" dist="38100" dir="2700000" algn="tl">
                    <a:srgbClr val="000000">
                      <a:alpha val="43137"/>
                    </a:srgbClr>
                  </a:outerShdw>
                </a:effectLst>
                <a:latin typeface="+mj-lt"/>
                <a:ea typeface="+mj-ea"/>
                <a:cs typeface="+mj-cs"/>
              </a:defRPr>
            </a:lvl1pPr>
            <a:lvl2pPr algn="r"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3200" dirty="0"/>
              <a:t>Pentolita</a:t>
            </a:r>
            <a:endParaRPr lang="es-ES" sz="3200" dirty="0"/>
          </a:p>
        </p:txBody>
      </p:sp>
      <p:grpSp>
        <p:nvGrpSpPr>
          <p:cNvPr id="15" name="Grupo 14">
            <a:extLst>
              <a:ext uri="{FF2B5EF4-FFF2-40B4-BE49-F238E27FC236}">
                <a16:creationId xmlns:a16="http://schemas.microsoft.com/office/drawing/2014/main" id="{B2CFBEE9-8893-49EE-8B30-FE43B2BC6A1A}"/>
              </a:ext>
            </a:extLst>
          </p:cNvPr>
          <p:cNvGrpSpPr/>
          <p:nvPr/>
        </p:nvGrpSpPr>
        <p:grpSpPr>
          <a:xfrm>
            <a:off x="303848" y="476672"/>
            <a:ext cx="6305176" cy="1620000"/>
            <a:chOff x="303848" y="476672"/>
            <a:chExt cx="6305176" cy="1620000"/>
          </a:xfrm>
        </p:grpSpPr>
        <p:grpSp>
          <p:nvGrpSpPr>
            <p:cNvPr id="7" name="Grupo 6">
              <a:extLst>
                <a:ext uri="{FF2B5EF4-FFF2-40B4-BE49-F238E27FC236}">
                  <a16:creationId xmlns:a16="http://schemas.microsoft.com/office/drawing/2014/main" id="{24667503-52AB-44C3-BE52-1FB31986B3AF}"/>
                </a:ext>
              </a:extLst>
            </p:cNvPr>
            <p:cNvGrpSpPr/>
            <p:nvPr/>
          </p:nvGrpSpPr>
          <p:grpSpPr>
            <a:xfrm>
              <a:off x="1952689" y="487894"/>
              <a:ext cx="4656335" cy="1180621"/>
              <a:chOff x="623392" y="404664"/>
              <a:chExt cx="4656335" cy="1180621"/>
            </a:xfrm>
          </p:grpSpPr>
          <p:sp>
            <p:nvSpPr>
              <p:cNvPr id="4" name="CuadroTexto 3">
                <a:extLst>
                  <a:ext uri="{FF2B5EF4-FFF2-40B4-BE49-F238E27FC236}">
                    <a16:creationId xmlns:a16="http://schemas.microsoft.com/office/drawing/2014/main" id="{5810A113-4FD0-4E2F-B258-A16FAE7490A9}"/>
                  </a:ext>
                </a:extLst>
              </p:cNvPr>
              <p:cNvSpPr txBox="1"/>
              <p:nvPr/>
            </p:nvSpPr>
            <p:spPr>
              <a:xfrm>
                <a:off x="1669051" y="404664"/>
                <a:ext cx="3610676" cy="1122743"/>
              </a:xfrm>
              <a:prstGeom prst="rect">
                <a:avLst/>
              </a:prstGeom>
              <a:noFill/>
            </p:spPr>
            <p:txBody>
              <a:bodyPr wrap="square">
                <a:spAutoFit/>
              </a:bodyPr>
              <a:lstStyle/>
              <a:p>
                <a:pPr>
                  <a:lnSpc>
                    <a:spcPct val="200000"/>
                  </a:lnSpc>
                </a:pPr>
                <a:r>
                  <a:rPr lang="es-EC" dirty="0">
                    <a:latin typeface="Calibri" panose="020F0502020204030204" pitchFamily="34" charset="0"/>
                    <a:ea typeface="Calibri" panose="020F0502020204030204" pitchFamily="34" charset="0"/>
                  </a:rPr>
                  <a:t>T</a:t>
                </a:r>
                <a:r>
                  <a:rPr lang="es-EC" sz="1800" dirty="0">
                    <a:effectLst/>
                    <a:latin typeface="Calibri" panose="020F0502020204030204" pitchFamily="34" charset="0"/>
                    <a:ea typeface="Calibri" panose="020F0502020204030204" pitchFamily="34" charset="0"/>
                  </a:rPr>
                  <a:t>etranitrato de pentaeritritol (PETN) </a:t>
                </a:r>
              </a:p>
              <a:p>
                <a:pPr>
                  <a:lnSpc>
                    <a:spcPct val="200000"/>
                  </a:lnSpc>
                </a:pPr>
                <a:r>
                  <a:rPr lang="es-EC" sz="1800" dirty="0">
                    <a:effectLst/>
                    <a:latin typeface="Calibri" panose="020F0502020204030204" pitchFamily="34" charset="0"/>
                    <a:ea typeface="Calibri" panose="020F0502020204030204" pitchFamily="34" charset="0"/>
                  </a:rPr>
                  <a:t>Trinitrotolueno (TNT)</a:t>
                </a:r>
                <a:endParaRPr lang="es-ES" dirty="0"/>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D0972F1B-F2DF-40D4-B827-68C46FCBF4F1}"/>
                      </a:ext>
                    </a:extLst>
                  </p:cNvPr>
                  <p:cNvSpPr txBox="1"/>
                  <p:nvPr/>
                </p:nvSpPr>
                <p:spPr>
                  <a:xfrm>
                    <a:off x="623392" y="906015"/>
                    <a:ext cx="87363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C" sz="2400" b="0" i="1" smtClean="0">
                              <a:solidFill>
                                <a:srgbClr val="A50021"/>
                              </a:solidFill>
                              <a:latin typeface="Cambria Math" panose="02040503050406030204" pitchFamily="18" charset="0"/>
                            </a:rPr>
                            <m:t>50:50</m:t>
                          </m:r>
                        </m:oMath>
                      </m:oMathPara>
                    </a14:m>
                    <a:endParaRPr lang="es-ES" sz="2400" dirty="0">
                      <a:solidFill>
                        <a:srgbClr val="A50021"/>
                      </a:solidFill>
                    </a:endParaRPr>
                  </a:p>
                </p:txBody>
              </p:sp>
            </mc:Choice>
            <mc:Fallback xmlns="">
              <p:sp>
                <p:nvSpPr>
                  <p:cNvPr id="5" name="CuadroTexto 4">
                    <a:extLst>
                      <a:ext uri="{FF2B5EF4-FFF2-40B4-BE49-F238E27FC236}">
                        <a16:creationId xmlns:a16="http://schemas.microsoft.com/office/drawing/2014/main" id="{D0972F1B-F2DF-40D4-B827-68C46FCBF4F1}"/>
                      </a:ext>
                    </a:extLst>
                  </p:cNvPr>
                  <p:cNvSpPr txBox="1">
                    <a:spLocks noRot="1" noChangeAspect="1" noMove="1" noResize="1" noEditPoints="1" noAdjustHandles="1" noChangeArrowheads="1" noChangeShapeType="1" noTextEdit="1"/>
                  </p:cNvSpPr>
                  <p:nvPr/>
                </p:nvSpPr>
                <p:spPr>
                  <a:xfrm>
                    <a:off x="623392" y="906015"/>
                    <a:ext cx="873637" cy="369332"/>
                  </a:xfrm>
                  <a:prstGeom prst="rect">
                    <a:avLst/>
                  </a:prstGeom>
                  <a:blipFill>
                    <a:blip r:embed="rId2"/>
                    <a:stretch>
                      <a:fillRect l="-8333" r="-9028" b="-8197"/>
                    </a:stretch>
                  </a:blipFill>
                </p:spPr>
                <p:txBody>
                  <a:bodyPr/>
                  <a:lstStyle/>
                  <a:p>
                    <a:r>
                      <a:rPr lang="es-ES">
                        <a:noFill/>
                      </a:rPr>
                      <a:t> </a:t>
                    </a:r>
                  </a:p>
                </p:txBody>
              </p:sp>
            </mc:Fallback>
          </mc:AlternateContent>
          <p:sp>
            <p:nvSpPr>
              <p:cNvPr id="6" name="Abrir llave 5">
                <a:extLst>
                  <a:ext uri="{FF2B5EF4-FFF2-40B4-BE49-F238E27FC236}">
                    <a16:creationId xmlns:a16="http://schemas.microsoft.com/office/drawing/2014/main" id="{EF51B8EA-EFAA-4A62-982E-ACD3532A3E00}"/>
                  </a:ext>
                </a:extLst>
              </p:cNvPr>
              <p:cNvSpPr/>
              <p:nvPr/>
            </p:nvSpPr>
            <p:spPr>
              <a:xfrm>
                <a:off x="1488419" y="522465"/>
                <a:ext cx="278491" cy="1062820"/>
              </a:xfrm>
              <a:prstGeom prst="leftBrace">
                <a:avLst/>
              </a:prstGeom>
              <a:ln>
                <a:solidFill>
                  <a:srgbClr val="A5002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pic>
          <p:nvPicPr>
            <p:cNvPr id="9218" name="Picture 2" descr="PENTOLITA CILINDRICA - Explosivos para mineria - Ecuador | EXPLOCEN">
              <a:extLst>
                <a:ext uri="{FF2B5EF4-FFF2-40B4-BE49-F238E27FC236}">
                  <a16:creationId xmlns:a16="http://schemas.microsoft.com/office/drawing/2014/main" id="{B58741EF-1A3F-43EA-91AB-615EC3901974}"/>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0823" t="9303" r="10401" b="11150"/>
            <a:stretch/>
          </p:blipFill>
          <p:spPr bwMode="auto">
            <a:xfrm>
              <a:off x="303848" y="476672"/>
              <a:ext cx="1604285" cy="1620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upo 16">
            <a:extLst>
              <a:ext uri="{FF2B5EF4-FFF2-40B4-BE49-F238E27FC236}">
                <a16:creationId xmlns:a16="http://schemas.microsoft.com/office/drawing/2014/main" id="{BAC83B3D-3D3D-494B-AE84-185DD9EF7110}"/>
              </a:ext>
            </a:extLst>
          </p:cNvPr>
          <p:cNvGrpSpPr/>
          <p:nvPr/>
        </p:nvGrpSpPr>
        <p:grpSpPr>
          <a:xfrm>
            <a:off x="47328" y="2522193"/>
            <a:ext cx="2502348" cy="2490983"/>
            <a:chOff x="115990" y="2522193"/>
            <a:chExt cx="2502348" cy="2490983"/>
          </a:xfrm>
        </p:grpSpPr>
        <p:sp>
          <p:nvSpPr>
            <p:cNvPr id="11" name="CuadroTexto 10">
              <a:extLst>
                <a:ext uri="{FF2B5EF4-FFF2-40B4-BE49-F238E27FC236}">
                  <a16:creationId xmlns:a16="http://schemas.microsoft.com/office/drawing/2014/main" id="{56395A33-CF3D-4C98-A8ED-B8AA8E042F51}"/>
                </a:ext>
              </a:extLst>
            </p:cNvPr>
            <p:cNvSpPr txBox="1"/>
            <p:nvPr/>
          </p:nvSpPr>
          <p:spPr>
            <a:xfrm>
              <a:off x="175102" y="2522193"/>
              <a:ext cx="2443236" cy="432000"/>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EC" sz="20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Trinitrotolueno (TNT)</a:t>
              </a:r>
              <a:endParaRPr lang="es-ES" sz="2000" b="1" i="1" dirty="0">
                <a:effectLst>
                  <a:outerShdw blurRad="38100" dist="38100" dir="2700000" algn="tl">
                    <a:srgbClr val="000000">
                      <a:alpha val="43137"/>
                    </a:srgbClr>
                  </a:outerShdw>
                </a:effectLst>
              </a:endParaRPr>
            </a:p>
          </p:txBody>
        </p:sp>
        <p:pic>
          <p:nvPicPr>
            <p:cNvPr id="12" name="Imagen 11">
              <a:extLst>
                <a:ext uri="{FF2B5EF4-FFF2-40B4-BE49-F238E27FC236}">
                  <a16:creationId xmlns:a16="http://schemas.microsoft.com/office/drawing/2014/main" id="{12E8B606-4FEF-45F6-A210-3087621C30A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5990" y="3033176"/>
              <a:ext cx="1980000" cy="1980000"/>
            </a:xfrm>
            <a:prstGeom prst="rect">
              <a:avLst/>
            </a:prstGeom>
            <a:noFill/>
            <a:ln>
              <a:noFill/>
            </a:ln>
          </p:spPr>
        </p:pic>
      </p:grpSp>
      <p:grpSp>
        <p:nvGrpSpPr>
          <p:cNvPr id="9" name="Grupo 8">
            <a:extLst>
              <a:ext uri="{FF2B5EF4-FFF2-40B4-BE49-F238E27FC236}">
                <a16:creationId xmlns:a16="http://schemas.microsoft.com/office/drawing/2014/main" id="{211D735C-C998-4D9B-9472-5A9A383F59BA}"/>
              </a:ext>
            </a:extLst>
          </p:cNvPr>
          <p:cNvGrpSpPr/>
          <p:nvPr/>
        </p:nvGrpSpPr>
        <p:grpSpPr>
          <a:xfrm>
            <a:off x="5848592" y="2255636"/>
            <a:ext cx="4068000" cy="2814999"/>
            <a:chOff x="6516699" y="2633978"/>
            <a:chExt cx="4068000" cy="2814999"/>
          </a:xfrm>
        </p:grpSpPr>
        <p:sp>
          <p:nvSpPr>
            <p:cNvPr id="13" name="CuadroTexto 12">
              <a:extLst>
                <a:ext uri="{FF2B5EF4-FFF2-40B4-BE49-F238E27FC236}">
                  <a16:creationId xmlns:a16="http://schemas.microsoft.com/office/drawing/2014/main" id="{20F733C1-353B-4769-89D8-80079D127E2C}"/>
                </a:ext>
              </a:extLst>
            </p:cNvPr>
            <p:cNvSpPr txBox="1"/>
            <p:nvPr/>
          </p:nvSpPr>
          <p:spPr>
            <a:xfrm>
              <a:off x="6516699" y="2633978"/>
              <a:ext cx="4068000" cy="432000"/>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s-EC" sz="20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Tetranitrato de pentaeritritol (PETN)</a:t>
              </a:r>
              <a:endParaRPr lang="es-ES" sz="2000" b="1" i="1" dirty="0">
                <a:effectLst>
                  <a:outerShdw blurRad="38100" dist="38100" dir="2700000" algn="tl">
                    <a:srgbClr val="000000">
                      <a:alpha val="43137"/>
                    </a:srgbClr>
                  </a:outerShdw>
                </a:effectLst>
              </a:endParaRPr>
            </a:p>
          </p:txBody>
        </p:sp>
        <p:pic>
          <p:nvPicPr>
            <p:cNvPr id="14" name="Imagen 13">
              <a:extLst>
                <a:ext uri="{FF2B5EF4-FFF2-40B4-BE49-F238E27FC236}">
                  <a16:creationId xmlns:a16="http://schemas.microsoft.com/office/drawing/2014/main" id="{681EAA29-A556-45EA-8C5F-B557D899267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6548323" y="3108977"/>
              <a:ext cx="2160000" cy="2340000"/>
            </a:xfrm>
            <a:prstGeom prst="rect">
              <a:avLst/>
            </a:prstGeom>
            <a:noFill/>
            <a:ln>
              <a:noFill/>
            </a:ln>
          </p:spPr>
        </p:pic>
      </p:grpSp>
      <mc:AlternateContent xmlns:mc="http://schemas.openxmlformats.org/markup-compatibility/2006" xmlns:a14="http://schemas.microsoft.com/office/drawing/2010/main">
        <mc:Choice Requires="a14">
          <p:graphicFrame>
            <p:nvGraphicFramePr>
              <p:cNvPr id="16" name="Tabla 15">
                <a:extLst>
                  <a:ext uri="{FF2B5EF4-FFF2-40B4-BE49-F238E27FC236}">
                    <a16:creationId xmlns:a16="http://schemas.microsoft.com/office/drawing/2014/main" id="{6568BC03-3C05-40C5-9CFD-34029CC57B40}"/>
                  </a:ext>
                </a:extLst>
              </p:cNvPr>
              <p:cNvGraphicFramePr>
                <a:graphicFrameLocks noGrp="1"/>
              </p:cNvGraphicFramePr>
              <p:nvPr>
                <p:extLst>
                  <p:ext uri="{D42A27DB-BD31-4B8C-83A1-F6EECF244321}">
                    <p14:modId xmlns:p14="http://schemas.microsoft.com/office/powerpoint/2010/main" val="2519340088"/>
                  </p:ext>
                </p:extLst>
              </p:nvPr>
            </p:nvGraphicFramePr>
            <p:xfrm>
              <a:off x="8022439" y="3006979"/>
              <a:ext cx="4068002" cy="2927033"/>
            </p:xfrm>
            <a:graphic>
              <a:graphicData uri="http://schemas.openxmlformats.org/drawingml/2006/table">
                <a:tbl>
                  <a:tblPr firstCol="1">
                    <a:tableStyleId>{7DF18680-E054-41AD-8BC1-D1AEF772440D}</a:tableStyleId>
                  </a:tblPr>
                  <a:tblGrid>
                    <a:gridCol w="1764416">
                      <a:extLst>
                        <a:ext uri="{9D8B030D-6E8A-4147-A177-3AD203B41FA5}">
                          <a16:colId xmlns:a16="http://schemas.microsoft.com/office/drawing/2014/main" val="2677809566"/>
                        </a:ext>
                      </a:extLst>
                    </a:gridCol>
                    <a:gridCol w="2303586">
                      <a:extLst>
                        <a:ext uri="{9D8B030D-6E8A-4147-A177-3AD203B41FA5}">
                          <a16:colId xmlns:a16="http://schemas.microsoft.com/office/drawing/2014/main" val="294066730"/>
                        </a:ext>
                      </a:extLst>
                    </a:gridCol>
                  </a:tblGrid>
                  <a:tr h="0">
                    <a:tc>
                      <a:txBody>
                        <a:bodyPr/>
                        <a:lstStyle/>
                        <a:p>
                          <a:pPr algn="ctr">
                            <a:lnSpc>
                              <a:spcPct val="100000"/>
                            </a:lnSpc>
                            <a:spcBef>
                              <a:spcPts val="600"/>
                            </a:spcBef>
                            <a:spcAft>
                              <a:spcPts val="600"/>
                            </a:spcAft>
                          </a:pPr>
                          <a:r>
                            <a:rPr lang="es-EC" sz="1600">
                              <a:effectLst/>
                            </a:rPr>
                            <a:t>Fórmula molecular</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s-ES" sz="1600" b="0" i="1">
                                        <a:effectLst/>
                                        <a:latin typeface="Cambria Math" panose="02040503050406030204" pitchFamily="18" charset="0"/>
                                      </a:rPr>
                                    </m:ctrlPr>
                                  </m:sSubPr>
                                  <m:e>
                                    <m:r>
                                      <m:rPr>
                                        <m:sty m:val="p"/>
                                      </m:rPr>
                                      <a:rPr lang="es-EC" sz="1600" b="0" i="1">
                                        <a:effectLst/>
                                        <a:latin typeface="Cambria Math" panose="02040503050406030204" pitchFamily="18" charset="0"/>
                                      </a:rPr>
                                      <m:t>C</m:t>
                                    </m:r>
                                  </m:e>
                                  <m:sub>
                                    <m:r>
                                      <a:rPr lang="es-EC" sz="1600" b="0" i="1">
                                        <a:effectLst/>
                                        <a:latin typeface="Cambria Math" panose="02040503050406030204" pitchFamily="18" charset="0"/>
                                      </a:rPr>
                                      <m:t>5</m:t>
                                    </m:r>
                                  </m:sub>
                                </m:sSub>
                                <m:sSub>
                                  <m:sSubPr>
                                    <m:ctrlPr>
                                      <a:rPr lang="es-ES" sz="1600" b="0" i="1">
                                        <a:effectLst/>
                                        <a:latin typeface="Cambria Math" panose="02040503050406030204" pitchFamily="18" charset="0"/>
                                      </a:rPr>
                                    </m:ctrlPr>
                                  </m:sSubPr>
                                  <m:e>
                                    <m:r>
                                      <m:rPr>
                                        <m:sty m:val="p"/>
                                      </m:rPr>
                                      <a:rPr lang="es-EC" sz="1600" b="0" i="1">
                                        <a:effectLst/>
                                        <a:latin typeface="Cambria Math" panose="02040503050406030204" pitchFamily="18" charset="0"/>
                                      </a:rPr>
                                      <m:t>H</m:t>
                                    </m:r>
                                  </m:e>
                                  <m:sub>
                                    <m:r>
                                      <a:rPr lang="es-EC" sz="1600" b="0" i="1">
                                        <a:effectLst/>
                                        <a:latin typeface="Cambria Math" panose="02040503050406030204" pitchFamily="18" charset="0"/>
                                      </a:rPr>
                                      <m:t>8</m:t>
                                    </m:r>
                                  </m:sub>
                                </m:sSub>
                                <m:sSub>
                                  <m:sSubPr>
                                    <m:ctrlPr>
                                      <a:rPr lang="es-ES" sz="1600" b="0" i="1">
                                        <a:effectLst/>
                                        <a:latin typeface="Cambria Math" panose="02040503050406030204" pitchFamily="18" charset="0"/>
                                      </a:rPr>
                                    </m:ctrlPr>
                                  </m:sSubPr>
                                  <m:e>
                                    <m:r>
                                      <m:rPr>
                                        <m:sty m:val="p"/>
                                      </m:rPr>
                                      <a:rPr lang="es-EC" sz="1600" b="0" i="1">
                                        <a:effectLst/>
                                        <a:latin typeface="Cambria Math" panose="02040503050406030204" pitchFamily="18" charset="0"/>
                                      </a:rPr>
                                      <m:t>N</m:t>
                                    </m:r>
                                  </m:e>
                                  <m:sub>
                                    <m:r>
                                      <a:rPr lang="es-EC" sz="1600" b="0" i="1">
                                        <a:effectLst/>
                                        <a:latin typeface="Cambria Math" panose="02040503050406030204" pitchFamily="18" charset="0"/>
                                      </a:rPr>
                                      <m:t>4</m:t>
                                    </m:r>
                                  </m:sub>
                                </m:sSub>
                                <m:sSub>
                                  <m:sSubPr>
                                    <m:ctrlPr>
                                      <a:rPr lang="es-ES" sz="1600" b="0" i="1">
                                        <a:effectLst/>
                                        <a:latin typeface="Cambria Math" panose="02040503050406030204" pitchFamily="18" charset="0"/>
                                      </a:rPr>
                                    </m:ctrlPr>
                                  </m:sSubPr>
                                  <m:e>
                                    <m:r>
                                      <m:rPr>
                                        <m:sty m:val="p"/>
                                      </m:rPr>
                                      <a:rPr lang="es-EC" sz="1600" b="0" i="1">
                                        <a:effectLst/>
                                        <a:latin typeface="Cambria Math" panose="02040503050406030204" pitchFamily="18" charset="0"/>
                                      </a:rPr>
                                      <m:t>O</m:t>
                                    </m:r>
                                  </m:e>
                                  <m:sub>
                                    <m:r>
                                      <a:rPr lang="es-EC" sz="1600" b="0" i="1">
                                        <a:effectLst/>
                                        <a:latin typeface="Cambria Math" panose="02040503050406030204" pitchFamily="18" charset="0"/>
                                      </a:rPr>
                                      <m:t>12</m:t>
                                    </m:r>
                                  </m:sub>
                                </m:sSub>
                              </m:oMath>
                            </m:oMathPara>
                          </a14:m>
                          <a:endParaRPr lang="es-E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1804538"/>
                      </a:ext>
                    </a:extLst>
                  </a:tr>
                  <a:tr h="0">
                    <a:tc>
                      <a:txBody>
                        <a:bodyPr/>
                        <a:lstStyle/>
                        <a:p>
                          <a:pPr algn="ctr">
                            <a:lnSpc>
                              <a:spcPct val="100000"/>
                            </a:lnSpc>
                            <a:spcBef>
                              <a:spcPts val="600"/>
                            </a:spcBef>
                            <a:spcAft>
                              <a:spcPts val="600"/>
                            </a:spcAft>
                          </a:pPr>
                          <a:r>
                            <a:rPr lang="es-EC" sz="1600">
                              <a:effectLst/>
                            </a:rPr>
                            <a:t>Peso molecular </a:t>
                          </a:r>
                          <a14:m>
                            <m:oMath xmlns:m="http://schemas.openxmlformats.org/officeDocument/2006/math">
                              <m:d>
                                <m:dPr>
                                  <m:ctrlPr>
                                    <a:rPr lang="es-ES" sz="1600" i="1">
                                      <a:effectLst/>
                                      <a:latin typeface="Cambria Math" panose="02040503050406030204" pitchFamily="18" charset="0"/>
                                    </a:rPr>
                                  </m:ctrlPr>
                                </m:dPr>
                                <m:e>
                                  <m:sSup>
                                    <m:sSupPr>
                                      <m:ctrlPr>
                                        <a:rPr lang="es-ES" sz="1600" i="1">
                                          <a:effectLst/>
                                          <a:latin typeface="Cambria Math" panose="02040503050406030204" pitchFamily="18" charset="0"/>
                                        </a:rPr>
                                      </m:ctrlPr>
                                    </m:sSupPr>
                                    <m:e>
                                      <m:r>
                                        <a:rPr lang="es-EC" sz="1600">
                                          <a:effectLst/>
                                          <a:latin typeface="Cambria Math" panose="02040503050406030204" pitchFamily="18" charset="0"/>
                                        </a:rPr>
                                        <m:t>𝐠𝐦𝐨𝐥</m:t>
                                      </m:r>
                                    </m:e>
                                    <m:sup>
                                      <m:r>
                                        <a:rPr lang="es-EC" sz="1600">
                                          <a:effectLst/>
                                          <a:latin typeface="Cambria Math" panose="02040503050406030204" pitchFamily="18" charset="0"/>
                                        </a:rPr>
                                        <m:t>−</m:t>
                                      </m:r>
                                      <m:r>
                                        <a:rPr lang="es-EC" sz="1600">
                                          <a:effectLst/>
                                          <a:latin typeface="Cambria Math" panose="02040503050406030204" pitchFamily="18" charset="0"/>
                                        </a:rPr>
                                        <m:t>𝟏</m:t>
                                      </m:r>
                                    </m:sup>
                                  </m:sSup>
                                </m:e>
                              </m:d>
                            </m:oMath>
                          </a14:m>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s-EC" sz="1600">
                                    <a:effectLst/>
                                    <a:latin typeface="Cambria Math" panose="02040503050406030204" pitchFamily="18" charset="0"/>
                                  </a:rPr>
                                  <m:t>316,17</m:t>
                                </m:r>
                              </m:oMath>
                            </m:oMathPara>
                          </a14:m>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8110277"/>
                      </a:ext>
                    </a:extLst>
                  </a:tr>
                  <a:tr h="0">
                    <a:tc>
                      <a:txBody>
                        <a:bodyPr/>
                        <a:lstStyle/>
                        <a:p>
                          <a:pPr algn="ctr">
                            <a:lnSpc>
                              <a:spcPct val="100000"/>
                            </a:lnSpc>
                            <a:spcBef>
                              <a:spcPts val="600"/>
                            </a:spcBef>
                            <a:spcAft>
                              <a:spcPts val="600"/>
                            </a:spcAft>
                          </a:pPr>
                          <a:r>
                            <a:rPr lang="es-EC" sz="1600" dirty="0">
                              <a:effectLst/>
                            </a:rPr>
                            <a:t>Solubilidad (en g por 100 g de solvente a 25°C)</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r>
                            <a:rPr lang="es-EC" sz="1600" dirty="0">
                              <a:effectLst/>
                            </a:rPr>
                            <a:t>Acetona: </a:t>
                          </a:r>
                          <a14:m>
                            <m:oMath xmlns:m="http://schemas.openxmlformats.org/officeDocument/2006/math">
                              <m:r>
                                <a:rPr lang="es-EC" sz="1600">
                                  <a:effectLst/>
                                  <a:latin typeface="Cambria Math" panose="02040503050406030204" pitchFamily="18" charset="0"/>
                                </a:rPr>
                                <m:t>20,3</m:t>
                              </m:r>
                            </m:oMath>
                          </a14:m>
                          <a:endParaRPr lang="es-ES" sz="1600" dirty="0">
                            <a:effectLst/>
                          </a:endParaRPr>
                        </a:p>
                        <a:p>
                          <a:pPr algn="ctr">
                            <a:lnSpc>
                              <a:spcPct val="100000"/>
                            </a:lnSpc>
                            <a:spcBef>
                              <a:spcPts val="600"/>
                            </a:spcBef>
                            <a:spcAft>
                              <a:spcPts val="600"/>
                            </a:spcAft>
                          </a:pPr>
                          <a:r>
                            <a:rPr lang="es-EC" sz="1600" dirty="0">
                              <a:effectLst/>
                            </a:rPr>
                            <a:t>Acetato de etilo: </a:t>
                          </a:r>
                          <a14:m>
                            <m:oMath xmlns:m="http://schemas.openxmlformats.org/officeDocument/2006/math">
                              <m:r>
                                <a:rPr lang="es-EC" sz="1600">
                                  <a:effectLst/>
                                  <a:latin typeface="Cambria Math" panose="02040503050406030204" pitchFamily="18" charset="0"/>
                                </a:rPr>
                                <m:t>6,3</m:t>
                              </m:r>
                            </m:oMath>
                          </a14:m>
                          <a:endParaRPr lang="es-ES" sz="1600" dirty="0">
                            <a:effectLst/>
                          </a:endParaRPr>
                        </a:p>
                        <a:p>
                          <a:pPr algn="ctr">
                            <a:lnSpc>
                              <a:spcPct val="100000"/>
                            </a:lnSpc>
                            <a:spcBef>
                              <a:spcPts val="600"/>
                            </a:spcBef>
                            <a:spcAft>
                              <a:spcPts val="600"/>
                            </a:spcAft>
                          </a:pPr>
                          <a:r>
                            <a:rPr lang="es-EC" sz="1600" dirty="0">
                              <a:effectLst/>
                            </a:rPr>
                            <a:t>Etanol: </a:t>
                          </a:r>
                          <a14:m>
                            <m:oMath xmlns:m="http://schemas.openxmlformats.org/officeDocument/2006/math">
                              <m:r>
                                <a:rPr lang="es-EC" sz="1600">
                                  <a:effectLst/>
                                  <a:latin typeface="Cambria Math" panose="02040503050406030204" pitchFamily="18" charset="0"/>
                                </a:rPr>
                                <m:t>0,2</m:t>
                              </m:r>
                            </m:oMath>
                          </a14:m>
                          <a:endParaRPr lang="es-ES" sz="1600" dirty="0">
                            <a:effectLst/>
                          </a:endParaRPr>
                        </a:p>
                        <a:p>
                          <a:pPr algn="ctr">
                            <a:lnSpc>
                              <a:spcPct val="100000"/>
                            </a:lnSpc>
                            <a:spcBef>
                              <a:spcPts val="600"/>
                            </a:spcBef>
                            <a:spcAft>
                              <a:spcPts val="600"/>
                            </a:spcAft>
                          </a:pPr>
                          <a:r>
                            <a:rPr lang="es-EC" sz="1600" dirty="0">
                              <a:effectLst/>
                            </a:rPr>
                            <a:t>Agua: </a:t>
                          </a:r>
                          <a14:m>
                            <m:oMath xmlns:m="http://schemas.openxmlformats.org/officeDocument/2006/math">
                              <m:r>
                                <a:rPr lang="es-EC" sz="1600">
                                  <a:effectLst/>
                                  <a:latin typeface="Cambria Math" panose="02040503050406030204" pitchFamily="18" charset="0"/>
                                </a:rPr>
                                <m:t>2×</m:t>
                              </m:r>
                              <m:sSup>
                                <m:sSupPr>
                                  <m:ctrlPr>
                                    <a:rPr lang="es-ES" sz="1600" i="1">
                                      <a:effectLst/>
                                      <a:latin typeface="Cambria Math" panose="02040503050406030204" pitchFamily="18" charset="0"/>
                                    </a:rPr>
                                  </m:ctrlPr>
                                </m:sSupPr>
                                <m:e>
                                  <m:r>
                                    <a:rPr lang="es-EC" sz="1600">
                                      <a:effectLst/>
                                      <a:latin typeface="Cambria Math" panose="02040503050406030204" pitchFamily="18" charset="0"/>
                                    </a:rPr>
                                    <m:t>10</m:t>
                                  </m:r>
                                </m:e>
                                <m:sup>
                                  <m:r>
                                    <a:rPr lang="es-EC" sz="1600">
                                      <a:effectLst/>
                                      <a:latin typeface="Cambria Math" panose="02040503050406030204" pitchFamily="18" charset="0"/>
                                    </a:rPr>
                                    <m:t>−4</m:t>
                                  </m:r>
                                </m:sup>
                              </m:sSup>
                            </m:oMath>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0871132"/>
                      </a:ext>
                    </a:extLst>
                  </a:tr>
                  <a:tr h="0">
                    <a:tc>
                      <a:txBody>
                        <a:bodyPr/>
                        <a:lstStyle/>
                        <a:p>
                          <a:pPr algn="ctr">
                            <a:lnSpc>
                              <a:spcPct val="100000"/>
                            </a:lnSpc>
                            <a:spcBef>
                              <a:spcPts val="600"/>
                            </a:spcBef>
                            <a:spcAft>
                              <a:spcPts val="600"/>
                            </a:spcAft>
                          </a:pPr>
                          <a:r>
                            <a:rPr lang="es-EC" sz="1600" dirty="0">
                              <a:effectLst/>
                            </a:rPr>
                            <a:t>Apariencia y color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r>
                            <a:rPr lang="es-EC" sz="1600" dirty="0">
                              <a:effectLst/>
                            </a:rPr>
                            <a:t>Cristales blancos tetragonales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9907762"/>
                      </a:ext>
                    </a:extLst>
                  </a:tr>
                </a:tbl>
              </a:graphicData>
            </a:graphic>
          </p:graphicFrame>
        </mc:Choice>
        <mc:Fallback xmlns="">
          <p:graphicFrame>
            <p:nvGraphicFramePr>
              <p:cNvPr id="16" name="Tabla 15">
                <a:extLst>
                  <a:ext uri="{FF2B5EF4-FFF2-40B4-BE49-F238E27FC236}">
                    <a16:creationId xmlns:a16="http://schemas.microsoft.com/office/drawing/2014/main" id="{6568BC03-3C05-40C5-9CFD-34029CC57B40}"/>
                  </a:ext>
                </a:extLst>
              </p:cNvPr>
              <p:cNvGraphicFramePr>
                <a:graphicFrameLocks noGrp="1"/>
              </p:cNvGraphicFramePr>
              <p:nvPr>
                <p:extLst>
                  <p:ext uri="{D42A27DB-BD31-4B8C-83A1-F6EECF244321}">
                    <p14:modId xmlns:p14="http://schemas.microsoft.com/office/powerpoint/2010/main" val="2519340088"/>
                  </p:ext>
                </p:extLst>
              </p:nvPr>
            </p:nvGraphicFramePr>
            <p:xfrm>
              <a:off x="8022439" y="3006979"/>
              <a:ext cx="4068002" cy="2931923"/>
            </p:xfrm>
            <a:graphic>
              <a:graphicData uri="http://schemas.openxmlformats.org/drawingml/2006/table">
                <a:tbl>
                  <a:tblPr firstCol="1">
                    <a:tableStyleId>{7DF18680-E054-41AD-8BC1-D1AEF772440D}</a:tableStyleId>
                  </a:tblPr>
                  <a:tblGrid>
                    <a:gridCol w="1764416">
                      <a:extLst>
                        <a:ext uri="{9D8B030D-6E8A-4147-A177-3AD203B41FA5}">
                          <a16:colId xmlns:a16="http://schemas.microsoft.com/office/drawing/2014/main" val="2677809566"/>
                        </a:ext>
                      </a:extLst>
                    </a:gridCol>
                    <a:gridCol w="2303586">
                      <a:extLst>
                        <a:ext uri="{9D8B030D-6E8A-4147-A177-3AD203B41FA5}">
                          <a16:colId xmlns:a16="http://schemas.microsoft.com/office/drawing/2014/main" val="294066730"/>
                        </a:ext>
                      </a:extLst>
                    </a:gridCol>
                  </a:tblGrid>
                  <a:tr h="487680">
                    <a:tc>
                      <a:txBody>
                        <a:bodyPr/>
                        <a:lstStyle/>
                        <a:p>
                          <a:pPr algn="ctr">
                            <a:lnSpc>
                              <a:spcPct val="100000"/>
                            </a:lnSpc>
                            <a:spcBef>
                              <a:spcPts val="600"/>
                            </a:spcBef>
                            <a:spcAft>
                              <a:spcPts val="600"/>
                            </a:spcAft>
                          </a:pPr>
                          <a:r>
                            <a:rPr lang="es-EC" sz="1600">
                              <a:effectLst/>
                            </a:rPr>
                            <a:t>Fórmula molecular</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S"/>
                        </a:p>
                      </a:txBody>
                      <a:tcPr marL="68580" marR="68580" marT="0" marB="0" anchor="ctr">
                        <a:blipFill>
                          <a:blip r:embed="rId7"/>
                          <a:stretch>
                            <a:fillRect l="-77249" t="-12500" r="-529" b="-527500"/>
                          </a:stretch>
                        </a:blipFill>
                      </a:tcPr>
                    </a:tc>
                    <a:extLst>
                      <a:ext uri="{0D108BD9-81ED-4DB2-BD59-A6C34878D82A}">
                        <a16:rowId xmlns:a16="http://schemas.microsoft.com/office/drawing/2014/main" val="2091804538"/>
                      </a:ext>
                    </a:extLst>
                  </a:tr>
                  <a:tr h="519113">
                    <a:tc>
                      <a:txBody>
                        <a:bodyPr/>
                        <a:lstStyle/>
                        <a:p>
                          <a:endParaRPr lang="es-ES"/>
                        </a:p>
                      </a:txBody>
                      <a:tcPr marL="68580" marR="68580" marT="0" marB="0">
                        <a:blipFill>
                          <a:blip r:embed="rId7"/>
                          <a:stretch>
                            <a:fillRect l="-690" t="-104651" r="-131034" b="-390698"/>
                          </a:stretch>
                        </a:blipFill>
                      </a:tcPr>
                    </a:tc>
                    <a:tc>
                      <a:txBody>
                        <a:bodyPr/>
                        <a:lstStyle/>
                        <a:p>
                          <a:endParaRPr lang="es-ES"/>
                        </a:p>
                      </a:txBody>
                      <a:tcPr marL="68580" marR="68580" marT="0" marB="0" anchor="ctr">
                        <a:blipFill>
                          <a:blip r:embed="rId7"/>
                          <a:stretch>
                            <a:fillRect l="-77249" t="-104651" r="-529" b="-390698"/>
                          </a:stretch>
                        </a:blipFill>
                      </a:tcPr>
                    </a:tc>
                    <a:extLst>
                      <a:ext uri="{0D108BD9-81ED-4DB2-BD59-A6C34878D82A}">
                        <a16:rowId xmlns:a16="http://schemas.microsoft.com/office/drawing/2014/main" val="1618110277"/>
                      </a:ext>
                    </a:extLst>
                  </a:tr>
                  <a:tr h="1437450">
                    <a:tc>
                      <a:txBody>
                        <a:bodyPr/>
                        <a:lstStyle/>
                        <a:p>
                          <a:pPr algn="ctr">
                            <a:lnSpc>
                              <a:spcPct val="100000"/>
                            </a:lnSpc>
                            <a:spcBef>
                              <a:spcPts val="600"/>
                            </a:spcBef>
                            <a:spcAft>
                              <a:spcPts val="600"/>
                            </a:spcAft>
                          </a:pPr>
                          <a:r>
                            <a:rPr lang="es-EC" sz="1600" dirty="0">
                              <a:effectLst/>
                            </a:rPr>
                            <a:t>Solubilidad (en g por 100 g de solvente a 25°C)</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a:p>
                      </a:txBody>
                      <a:tcPr marL="68580" marR="68580" marT="0" marB="0" anchor="ctr">
                        <a:blipFill>
                          <a:blip r:embed="rId7"/>
                          <a:stretch>
                            <a:fillRect l="-77249" t="-74576" r="-529" b="-42373"/>
                          </a:stretch>
                        </a:blipFill>
                      </a:tcPr>
                    </a:tc>
                    <a:extLst>
                      <a:ext uri="{0D108BD9-81ED-4DB2-BD59-A6C34878D82A}">
                        <a16:rowId xmlns:a16="http://schemas.microsoft.com/office/drawing/2014/main" val="1940871132"/>
                      </a:ext>
                    </a:extLst>
                  </a:tr>
                  <a:tr h="487680">
                    <a:tc>
                      <a:txBody>
                        <a:bodyPr/>
                        <a:lstStyle/>
                        <a:p>
                          <a:pPr algn="ctr">
                            <a:lnSpc>
                              <a:spcPct val="100000"/>
                            </a:lnSpc>
                            <a:spcBef>
                              <a:spcPts val="600"/>
                            </a:spcBef>
                            <a:spcAft>
                              <a:spcPts val="600"/>
                            </a:spcAft>
                          </a:pPr>
                          <a:r>
                            <a:rPr lang="es-EC" sz="1600" dirty="0">
                              <a:effectLst/>
                            </a:rPr>
                            <a:t>Apariencia y color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r>
                            <a:rPr lang="es-EC" sz="1600" dirty="0">
                              <a:effectLst/>
                            </a:rPr>
                            <a:t>Cristales blancos tetragonales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990776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8" name="Tabla 17">
                <a:extLst>
                  <a:ext uri="{FF2B5EF4-FFF2-40B4-BE49-F238E27FC236}">
                    <a16:creationId xmlns:a16="http://schemas.microsoft.com/office/drawing/2014/main" id="{690BEDCD-4EEE-41C6-824B-D0EE241D6CE6}"/>
                  </a:ext>
                </a:extLst>
              </p:cNvPr>
              <p:cNvGraphicFramePr>
                <a:graphicFrameLocks noGrp="1"/>
              </p:cNvGraphicFramePr>
              <p:nvPr>
                <p:extLst>
                  <p:ext uri="{D42A27DB-BD31-4B8C-83A1-F6EECF244321}">
                    <p14:modId xmlns:p14="http://schemas.microsoft.com/office/powerpoint/2010/main" val="3088365312"/>
                  </p:ext>
                </p:extLst>
              </p:nvPr>
            </p:nvGraphicFramePr>
            <p:xfrm>
              <a:off x="2027328" y="3063775"/>
              <a:ext cx="3821264" cy="3567113"/>
            </p:xfrm>
            <a:graphic>
              <a:graphicData uri="http://schemas.openxmlformats.org/drawingml/2006/table">
                <a:tbl>
                  <a:tblPr firstCol="1">
                    <a:tableStyleId>{5C22544A-7EE6-4342-B048-85BDC9FD1C3A}</a:tableStyleId>
                  </a:tblPr>
                  <a:tblGrid>
                    <a:gridCol w="1764416">
                      <a:extLst>
                        <a:ext uri="{9D8B030D-6E8A-4147-A177-3AD203B41FA5}">
                          <a16:colId xmlns:a16="http://schemas.microsoft.com/office/drawing/2014/main" val="2677809566"/>
                        </a:ext>
                      </a:extLst>
                    </a:gridCol>
                    <a:gridCol w="2056848">
                      <a:extLst>
                        <a:ext uri="{9D8B030D-6E8A-4147-A177-3AD203B41FA5}">
                          <a16:colId xmlns:a16="http://schemas.microsoft.com/office/drawing/2014/main" val="294066730"/>
                        </a:ext>
                      </a:extLst>
                    </a:gridCol>
                  </a:tblGrid>
                  <a:tr h="0">
                    <a:tc>
                      <a:txBody>
                        <a:bodyPr/>
                        <a:lstStyle/>
                        <a:p>
                          <a:pPr algn="ctr">
                            <a:lnSpc>
                              <a:spcPct val="100000"/>
                            </a:lnSpc>
                            <a:spcBef>
                              <a:spcPts val="600"/>
                            </a:spcBef>
                            <a:spcAft>
                              <a:spcPts val="600"/>
                            </a:spcAft>
                          </a:pPr>
                          <a:r>
                            <a:rPr lang="es-EC" sz="1600">
                              <a:effectLst/>
                            </a:rPr>
                            <a:t>Fórmula molecular</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s-ES" sz="1600" b="0" i="1">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s-EC" sz="1600" b="0" i="0">
                                        <a:effectLst/>
                                        <a:latin typeface="Cambria Math" panose="02040503050406030204" pitchFamily="18" charset="0"/>
                                        <a:ea typeface="Calibri" panose="020F0502020204030204" pitchFamily="34" charset="0"/>
                                        <a:cs typeface="Calibri" panose="020F0502020204030204" pitchFamily="34" charset="0"/>
                                      </a:rPr>
                                      <m:t>C</m:t>
                                    </m:r>
                                  </m:e>
                                  <m:sub>
                                    <m:r>
                                      <a:rPr lang="es-EC" sz="1600" b="0" i="0">
                                        <a:effectLst/>
                                        <a:latin typeface="Cambria Math" panose="02040503050406030204" pitchFamily="18" charset="0"/>
                                        <a:ea typeface="Calibri" panose="020F0502020204030204" pitchFamily="34" charset="0"/>
                                        <a:cs typeface="Calibri" panose="020F0502020204030204" pitchFamily="34" charset="0"/>
                                      </a:rPr>
                                      <m:t>7</m:t>
                                    </m:r>
                                  </m:sub>
                                </m:sSub>
                                <m:sSub>
                                  <m:sSubPr>
                                    <m:ctrlPr>
                                      <a:rPr lang="es-ES" sz="1600" b="0" i="1">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s-EC" sz="1600" b="0" i="0">
                                        <a:effectLst/>
                                        <a:latin typeface="Cambria Math" panose="02040503050406030204" pitchFamily="18" charset="0"/>
                                        <a:ea typeface="Calibri" panose="020F0502020204030204" pitchFamily="34" charset="0"/>
                                        <a:cs typeface="Calibri" panose="020F0502020204030204" pitchFamily="34" charset="0"/>
                                      </a:rPr>
                                      <m:t>H</m:t>
                                    </m:r>
                                  </m:e>
                                  <m:sub>
                                    <m:r>
                                      <a:rPr lang="es-EC" sz="1600" b="0" i="0">
                                        <a:effectLst/>
                                        <a:latin typeface="Cambria Math" panose="02040503050406030204" pitchFamily="18" charset="0"/>
                                        <a:ea typeface="Calibri" panose="020F0502020204030204" pitchFamily="34" charset="0"/>
                                        <a:cs typeface="Calibri" panose="020F0502020204030204" pitchFamily="34" charset="0"/>
                                      </a:rPr>
                                      <m:t>5</m:t>
                                    </m:r>
                                  </m:sub>
                                </m:sSub>
                                <m:sSub>
                                  <m:sSubPr>
                                    <m:ctrlPr>
                                      <a:rPr lang="es-ES" sz="1600" b="0" i="1">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s-EC" sz="1600" b="0" i="0">
                                        <a:effectLst/>
                                        <a:latin typeface="Cambria Math" panose="02040503050406030204" pitchFamily="18" charset="0"/>
                                        <a:ea typeface="Calibri" panose="020F0502020204030204" pitchFamily="34" charset="0"/>
                                        <a:cs typeface="Calibri" panose="020F0502020204030204" pitchFamily="34" charset="0"/>
                                      </a:rPr>
                                      <m:t>N</m:t>
                                    </m:r>
                                  </m:e>
                                  <m:sub>
                                    <m:r>
                                      <a:rPr lang="es-EC" sz="1600" b="0" i="0">
                                        <a:effectLst/>
                                        <a:latin typeface="Cambria Math" panose="02040503050406030204" pitchFamily="18" charset="0"/>
                                        <a:ea typeface="Calibri" panose="020F0502020204030204" pitchFamily="34" charset="0"/>
                                        <a:cs typeface="Calibri" panose="020F0502020204030204" pitchFamily="34" charset="0"/>
                                      </a:rPr>
                                      <m:t>3</m:t>
                                    </m:r>
                                  </m:sub>
                                </m:sSub>
                                <m:sSub>
                                  <m:sSubPr>
                                    <m:ctrlPr>
                                      <a:rPr lang="es-ES" sz="1600" b="0" i="1">
                                        <a:effectLst/>
                                        <a:latin typeface="Cambria Math" panose="02040503050406030204" pitchFamily="18" charset="0"/>
                                        <a:ea typeface="Calibri" panose="020F0502020204030204" pitchFamily="34" charset="0"/>
                                        <a:cs typeface="Calibri" panose="020F0502020204030204" pitchFamily="34" charset="0"/>
                                      </a:rPr>
                                    </m:ctrlPr>
                                  </m:sSubPr>
                                  <m:e>
                                    <m:r>
                                      <m:rPr>
                                        <m:sty m:val="p"/>
                                      </m:rPr>
                                      <a:rPr lang="es-EC" sz="1600" b="0" i="0">
                                        <a:effectLst/>
                                        <a:latin typeface="Cambria Math" panose="02040503050406030204" pitchFamily="18" charset="0"/>
                                        <a:ea typeface="Calibri" panose="020F0502020204030204" pitchFamily="34" charset="0"/>
                                        <a:cs typeface="Calibri" panose="020F0502020204030204" pitchFamily="34" charset="0"/>
                                      </a:rPr>
                                      <m:t>O</m:t>
                                    </m:r>
                                  </m:e>
                                  <m:sub>
                                    <m:r>
                                      <a:rPr lang="es-EC" sz="1600" b="0" i="0">
                                        <a:effectLst/>
                                        <a:latin typeface="Cambria Math" panose="02040503050406030204" pitchFamily="18" charset="0"/>
                                        <a:ea typeface="Calibri" panose="020F0502020204030204" pitchFamily="34" charset="0"/>
                                        <a:cs typeface="Calibri" panose="020F0502020204030204" pitchFamily="34" charset="0"/>
                                      </a:rPr>
                                      <m:t>6</m:t>
                                    </m:r>
                                  </m:sub>
                                </m:sSub>
                              </m:oMath>
                            </m:oMathPara>
                          </a14:m>
                          <a:endParaRPr lang="es-ES" sz="1600" b="0" i="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91804538"/>
                      </a:ext>
                    </a:extLst>
                  </a:tr>
                  <a:tr h="0">
                    <a:tc>
                      <a:txBody>
                        <a:bodyPr/>
                        <a:lstStyle/>
                        <a:p>
                          <a:pPr algn="ctr">
                            <a:lnSpc>
                              <a:spcPct val="100000"/>
                            </a:lnSpc>
                            <a:spcBef>
                              <a:spcPts val="600"/>
                            </a:spcBef>
                            <a:spcAft>
                              <a:spcPts val="600"/>
                            </a:spcAft>
                          </a:pPr>
                          <a:r>
                            <a:rPr lang="es-EC" sz="1600">
                              <a:effectLst/>
                            </a:rPr>
                            <a:t>Peso molecular </a:t>
                          </a:r>
                          <a14:m>
                            <m:oMath xmlns:m="http://schemas.openxmlformats.org/officeDocument/2006/math">
                              <m:d>
                                <m:dPr>
                                  <m:ctrlPr>
                                    <a:rPr lang="es-ES" sz="1600" i="1">
                                      <a:effectLst/>
                                      <a:latin typeface="Cambria Math" panose="02040503050406030204" pitchFamily="18" charset="0"/>
                                    </a:rPr>
                                  </m:ctrlPr>
                                </m:dPr>
                                <m:e>
                                  <m:sSup>
                                    <m:sSupPr>
                                      <m:ctrlPr>
                                        <a:rPr lang="es-ES" sz="1600" i="1">
                                          <a:effectLst/>
                                          <a:latin typeface="Cambria Math" panose="02040503050406030204" pitchFamily="18" charset="0"/>
                                        </a:rPr>
                                      </m:ctrlPr>
                                    </m:sSupPr>
                                    <m:e>
                                      <m:r>
                                        <a:rPr lang="es-EC" sz="1600">
                                          <a:effectLst/>
                                          <a:latin typeface="Cambria Math" panose="02040503050406030204" pitchFamily="18" charset="0"/>
                                        </a:rPr>
                                        <m:t>𝐠𝐦𝐨𝐥</m:t>
                                      </m:r>
                                    </m:e>
                                    <m:sup>
                                      <m:r>
                                        <a:rPr lang="es-EC" sz="1600">
                                          <a:effectLst/>
                                          <a:latin typeface="Cambria Math" panose="02040503050406030204" pitchFamily="18" charset="0"/>
                                        </a:rPr>
                                        <m:t>−</m:t>
                                      </m:r>
                                      <m:r>
                                        <a:rPr lang="es-EC" sz="1600">
                                          <a:effectLst/>
                                          <a:latin typeface="Cambria Math" panose="02040503050406030204" pitchFamily="18" charset="0"/>
                                        </a:rPr>
                                        <m:t>𝟏</m:t>
                                      </m:r>
                                    </m:sup>
                                  </m:sSup>
                                </m:e>
                              </m:d>
                            </m:oMath>
                          </a14:m>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14:m>
                            <m:oMathPara xmlns:m="http://schemas.openxmlformats.org/officeDocument/2006/math">
                              <m:oMathParaPr>
                                <m:jc m:val="centerGroup"/>
                              </m:oMathParaPr>
                              <m:oMath xmlns:m="http://schemas.openxmlformats.org/officeDocument/2006/math">
                                <m:r>
                                  <a:rPr lang="es-EC" sz="1600" i="1">
                                    <a:effectLst/>
                                    <a:latin typeface="Cambria Math" panose="02040503050406030204" pitchFamily="18" charset="0"/>
                                    <a:ea typeface="Calibri" panose="020F0502020204030204" pitchFamily="34" charset="0"/>
                                    <a:cs typeface="Calibri" panose="020F0502020204030204" pitchFamily="34" charset="0"/>
                                  </a:rPr>
                                  <m:t>227,1</m:t>
                                </m:r>
                              </m:oMath>
                            </m:oMathPara>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18110277"/>
                      </a:ext>
                    </a:extLst>
                  </a:tr>
                  <a:tr h="0">
                    <a:tc>
                      <a:txBody>
                        <a:bodyPr/>
                        <a:lstStyle/>
                        <a:p>
                          <a:pPr algn="ctr">
                            <a:lnSpc>
                              <a:spcPct val="100000"/>
                            </a:lnSpc>
                            <a:spcBef>
                              <a:spcPts val="600"/>
                            </a:spcBef>
                            <a:spcAft>
                              <a:spcPts val="600"/>
                            </a:spcAft>
                          </a:pPr>
                          <a:r>
                            <a:rPr lang="es-EC" sz="1600" dirty="0">
                              <a:effectLst/>
                            </a:rPr>
                            <a:t>Solubilidad (en g por 100 g de solvente a 25°C)</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r>
                            <a:rPr lang="es-EC" sz="1600" kern="1200" dirty="0">
                              <a:solidFill>
                                <a:schemeClr val="dk1"/>
                              </a:solidFill>
                              <a:effectLst/>
                              <a:latin typeface="+mn-lt"/>
                              <a:ea typeface="+mn-ea"/>
                              <a:cs typeface="+mn-cs"/>
                            </a:rPr>
                            <a:t>Acetona: </a:t>
                          </a:r>
                          <a14:m>
                            <m:oMath xmlns:m="http://schemas.openxmlformats.org/officeDocument/2006/math">
                              <m:r>
                                <a:rPr lang="es-EC" sz="1600" i="1" kern="1200">
                                  <a:solidFill>
                                    <a:schemeClr val="dk1"/>
                                  </a:solidFill>
                                  <a:effectLst/>
                                  <a:latin typeface="Cambria Math" panose="02040503050406030204" pitchFamily="18" charset="0"/>
                                  <a:ea typeface="+mn-ea"/>
                                  <a:cs typeface="+mn-cs"/>
                                </a:rPr>
                                <m:t>132</m:t>
                              </m:r>
                            </m:oMath>
                          </a14:m>
                          <a:endParaRPr lang="es-ES" sz="1600" kern="1200" dirty="0">
                            <a:solidFill>
                              <a:schemeClr val="dk1"/>
                            </a:solidFill>
                            <a:effectLst/>
                            <a:latin typeface="+mn-lt"/>
                            <a:ea typeface="+mn-ea"/>
                            <a:cs typeface="+mn-cs"/>
                          </a:endParaRPr>
                        </a:p>
                        <a:p>
                          <a:pPr algn="ctr">
                            <a:lnSpc>
                              <a:spcPct val="100000"/>
                            </a:lnSpc>
                            <a:spcBef>
                              <a:spcPts val="600"/>
                            </a:spcBef>
                            <a:spcAft>
                              <a:spcPts val="600"/>
                            </a:spcAft>
                          </a:pPr>
                          <a:r>
                            <a:rPr lang="es-EC" sz="1600" kern="1200" dirty="0">
                              <a:solidFill>
                                <a:schemeClr val="dk1"/>
                              </a:solidFill>
                              <a:effectLst/>
                              <a:latin typeface="+mn-lt"/>
                              <a:ea typeface="+mn-ea"/>
                              <a:cs typeface="+mn-cs"/>
                            </a:rPr>
                            <a:t>Benceno: </a:t>
                          </a:r>
                          <a14:m>
                            <m:oMath xmlns:m="http://schemas.openxmlformats.org/officeDocument/2006/math">
                              <m:r>
                                <a:rPr lang="es-EC" sz="1600" i="1" kern="1200">
                                  <a:solidFill>
                                    <a:schemeClr val="dk1"/>
                                  </a:solidFill>
                                  <a:effectLst/>
                                  <a:latin typeface="Cambria Math" panose="02040503050406030204" pitchFamily="18" charset="0"/>
                                  <a:ea typeface="+mn-ea"/>
                                  <a:cs typeface="+mn-cs"/>
                                </a:rPr>
                                <m:t>88</m:t>
                              </m:r>
                            </m:oMath>
                          </a14:m>
                          <a:endParaRPr lang="es-ES" sz="1600" kern="1200" dirty="0">
                            <a:solidFill>
                              <a:schemeClr val="dk1"/>
                            </a:solidFill>
                            <a:effectLst/>
                            <a:latin typeface="+mn-lt"/>
                            <a:ea typeface="+mn-ea"/>
                            <a:cs typeface="+mn-cs"/>
                          </a:endParaRPr>
                        </a:p>
                        <a:p>
                          <a:pPr algn="ctr">
                            <a:lnSpc>
                              <a:spcPct val="100000"/>
                            </a:lnSpc>
                            <a:spcBef>
                              <a:spcPts val="600"/>
                            </a:spcBef>
                            <a:spcAft>
                              <a:spcPts val="600"/>
                            </a:spcAft>
                          </a:pPr>
                          <a:r>
                            <a:rPr lang="es-EC" sz="1600" kern="1200" dirty="0">
                              <a:solidFill>
                                <a:schemeClr val="dk1"/>
                              </a:solidFill>
                              <a:effectLst/>
                              <a:latin typeface="+mn-lt"/>
                              <a:ea typeface="+mn-ea"/>
                              <a:cs typeface="+mn-cs"/>
                            </a:rPr>
                            <a:t>Cloroformo: </a:t>
                          </a:r>
                          <a14:m>
                            <m:oMath xmlns:m="http://schemas.openxmlformats.org/officeDocument/2006/math">
                              <m:r>
                                <a:rPr lang="es-EC" sz="1600" i="1" kern="1200">
                                  <a:solidFill>
                                    <a:schemeClr val="dk1"/>
                                  </a:solidFill>
                                  <a:effectLst/>
                                  <a:latin typeface="Cambria Math" panose="02040503050406030204" pitchFamily="18" charset="0"/>
                                  <a:ea typeface="+mn-ea"/>
                                  <a:cs typeface="+mn-cs"/>
                                </a:rPr>
                                <m:t>25</m:t>
                              </m:r>
                            </m:oMath>
                          </a14:m>
                          <a:endParaRPr lang="es-ES" sz="1600" kern="1200" dirty="0">
                            <a:solidFill>
                              <a:schemeClr val="dk1"/>
                            </a:solidFill>
                            <a:effectLst/>
                            <a:latin typeface="+mn-lt"/>
                            <a:ea typeface="+mn-ea"/>
                            <a:cs typeface="+mn-cs"/>
                          </a:endParaRPr>
                        </a:p>
                        <a:p>
                          <a:pPr algn="ctr">
                            <a:lnSpc>
                              <a:spcPct val="100000"/>
                            </a:lnSpc>
                            <a:spcBef>
                              <a:spcPts val="600"/>
                            </a:spcBef>
                            <a:spcAft>
                              <a:spcPts val="600"/>
                            </a:spcAft>
                          </a:pPr>
                          <a:r>
                            <a:rPr lang="es-EC" sz="1600" kern="1200" dirty="0">
                              <a:solidFill>
                                <a:schemeClr val="dk1"/>
                              </a:solidFill>
                              <a:effectLst/>
                              <a:latin typeface="+mn-lt"/>
                              <a:ea typeface="+mn-ea"/>
                              <a:cs typeface="+mn-cs"/>
                            </a:rPr>
                            <a:t>Etanol: </a:t>
                          </a:r>
                          <a14:m>
                            <m:oMath xmlns:m="http://schemas.openxmlformats.org/officeDocument/2006/math">
                              <m:r>
                                <a:rPr lang="es-EC" sz="1600" i="1" kern="1200">
                                  <a:solidFill>
                                    <a:schemeClr val="dk1"/>
                                  </a:solidFill>
                                  <a:effectLst/>
                                  <a:latin typeface="Cambria Math" panose="02040503050406030204" pitchFamily="18" charset="0"/>
                                  <a:ea typeface="+mn-ea"/>
                                  <a:cs typeface="+mn-cs"/>
                                </a:rPr>
                                <m:t>1,5</m:t>
                              </m:r>
                            </m:oMath>
                          </a14:m>
                          <a:endParaRPr lang="es-ES" sz="1600" kern="1200" dirty="0">
                            <a:solidFill>
                              <a:schemeClr val="dk1"/>
                            </a:solidFill>
                            <a:effectLst/>
                            <a:latin typeface="+mn-lt"/>
                            <a:ea typeface="+mn-ea"/>
                            <a:cs typeface="+mn-cs"/>
                          </a:endParaRPr>
                        </a:p>
                        <a:p>
                          <a:pPr algn="ctr">
                            <a:lnSpc>
                              <a:spcPct val="100000"/>
                            </a:lnSpc>
                            <a:spcBef>
                              <a:spcPts val="600"/>
                            </a:spcBef>
                            <a:spcAft>
                              <a:spcPts val="600"/>
                            </a:spcAft>
                          </a:pPr>
                          <a:r>
                            <a:rPr lang="es-EC" sz="1600" kern="1200" dirty="0">
                              <a:solidFill>
                                <a:schemeClr val="dk1"/>
                              </a:solidFill>
                              <a:effectLst/>
                              <a:latin typeface="+mn-lt"/>
                              <a:ea typeface="+mn-ea"/>
                              <a:cs typeface="+mn-cs"/>
                            </a:rPr>
                            <a:t>Agua: </a:t>
                          </a:r>
                          <a14:m>
                            <m:oMath xmlns:m="http://schemas.openxmlformats.org/officeDocument/2006/math">
                              <m:r>
                                <a:rPr lang="es-EC" sz="1600" i="1" kern="1200">
                                  <a:solidFill>
                                    <a:schemeClr val="dk1"/>
                                  </a:solidFill>
                                  <a:effectLst/>
                                  <a:latin typeface="Cambria Math" panose="02040503050406030204" pitchFamily="18" charset="0"/>
                                  <a:ea typeface="+mn-ea"/>
                                  <a:cs typeface="+mn-cs"/>
                                </a:rPr>
                                <m:t>0,01</m:t>
                              </m:r>
                            </m:oMath>
                          </a14:m>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0871132"/>
                      </a:ext>
                    </a:extLst>
                  </a:tr>
                  <a:tr h="0">
                    <a:tc>
                      <a:txBody>
                        <a:bodyPr/>
                        <a:lstStyle/>
                        <a:p>
                          <a:pPr algn="ctr">
                            <a:lnSpc>
                              <a:spcPct val="100000"/>
                            </a:lnSpc>
                            <a:spcBef>
                              <a:spcPts val="600"/>
                            </a:spcBef>
                            <a:spcAft>
                              <a:spcPts val="600"/>
                            </a:spcAft>
                          </a:pPr>
                          <a:r>
                            <a:rPr lang="es-EC" sz="1600" dirty="0">
                              <a:effectLst/>
                            </a:rPr>
                            <a:t>Apariencia y color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r>
                            <a:rPr lang="es-EC" sz="1600" kern="1200" dirty="0">
                              <a:solidFill>
                                <a:schemeClr val="dk1"/>
                              </a:solidFill>
                              <a:effectLst/>
                              <a:latin typeface="+mn-lt"/>
                              <a:ea typeface="+mn-ea"/>
                              <a:cs typeface="+mn-cs"/>
                            </a:rPr>
                            <a:t>Escamas amarillas con olor a almendras amargas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9907762"/>
                      </a:ext>
                    </a:extLst>
                  </a:tr>
                </a:tbl>
              </a:graphicData>
            </a:graphic>
          </p:graphicFrame>
        </mc:Choice>
        <mc:Fallback xmlns="">
          <p:graphicFrame>
            <p:nvGraphicFramePr>
              <p:cNvPr id="18" name="Tabla 17">
                <a:extLst>
                  <a:ext uri="{FF2B5EF4-FFF2-40B4-BE49-F238E27FC236}">
                    <a16:creationId xmlns:a16="http://schemas.microsoft.com/office/drawing/2014/main" id="{690BEDCD-4EEE-41C6-824B-D0EE241D6CE6}"/>
                  </a:ext>
                </a:extLst>
              </p:cNvPr>
              <p:cNvGraphicFramePr>
                <a:graphicFrameLocks noGrp="1"/>
              </p:cNvGraphicFramePr>
              <p:nvPr>
                <p:extLst>
                  <p:ext uri="{D42A27DB-BD31-4B8C-83A1-F6EECF244321}">
                    <p14:modId xmlns:p14="http://schemas.microsoft.com/office/powerpoint/2010/main" val="3088365312"/>
                  </p:ext>
                </p:extLst>
              </p:nvPr>
            </p:nvGraphicFramePr>
            <p:xfrm>
              <a:off x="2027328" y="3063775"/>
              <a:ext cx="3821264" cy="3567113"/>
            </p:xfrm>
            <a:graphic>
              <a:graphicData uri="http://schemas.openxmlformats.org/drawingml/2006/table">
                <a:tbl>
                  <a:tblPr firstCol="1">
                    <a:tableStyleId>{5C22544A-7EE6-4342-B048-85BDC9FD1C3A}</a:tableStyleId>
                  </a:tblPr>
                  <a:tblGrid>
                    <a:gridCol w="1764416">
                      <a:extLst>
                        <a:ext uri="{9D8B030D-6E8A-4147-A177-3AD203B41FA5}">
                          <a16:colId xmlns:a16="http://schemas.microsoft.com/office/drawing/2014/main" val="2677809566"/>
                        </a:ext>
                      </a:extLst>
                    </a:gridCol>
                    <a:gridCol w="2056848">
                      <a:extLst>
                        <a:ext uri="{9D8B030D-6E8A-4147-A177-3AD203B41FA5}">
                          <a16:colId xmlns:a16="http://schemas.microsoft.com/office/drawing/2014/main" val="294066730"/>
                        </a:ext>
                      </a:extLst>
                    </a:gridCol>
                  </a:tblGrid>
                  <a:tr h="487680">
                    <a:tc>
                      <a:txBody>
                        <a:bodyPr/>
                        <a:lstStyle/>
                        <a:p>
                          <a:pPr algn="ctr">
                            <a:lnSpc>
                              <a:spcPct val="100000"/>
                            </a:lnSpc>
                            <a:spcBef>
                              <a:spcPts val="600"/>
                            </a:spcBef>
                            <a:spcAft>
                              <a:spcPts val="600"/>
                            </a:spcAft>
                          </a:pPr>
                          <a:r>
                            <a:rPr lang="es-EC" sz="1600">
                              <a:effectLst/>
                            </a:rPr>
                            <a:t>Fórmula molecular</a:t>
                          </a:r>
                          <a:endParaRPr lang="es-E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a:p>
                      </a:txBody>
                      <a:tcPr marL="68580" marR="68580" marT="0" marB="0" anchor="ctr">
                        <a:blipFill>
                          <a:blip r:embed="rId8"/>
                          <a:stretch>
                            <a:fillRect l="-86095" t="-12500" r="-592" b="-657500"/>
                          </a:stretch>
                        </a:blipFill>
                      </a:tcPr>
                    </a:tc>
                    <a:extLst>
                      <a:ext uri="{0D108BD9-81ED-4DB2-BD59-A6C34878D82A}">
                        <a16:rowId xmlns:a16="http://schemas.microsoft.com/office/drawing/2014/main" val="2091804538"/>
                      </a:ext>
                    </a:extLst>
                  </a:tr>
                  <a:tr h="519113">
                    <a:tc>
                      <a:txBody>
                        <a:bodyPr/>
                        <a:lstStyle/>
                        <a:p>
                          <a:endParaRPr lang="es-ES"/>
                        </a:p>
                      </a:txBody>
                      <a:tcPr marL="68580" marR="68580" marT="0" marB="0" anchor="ctr">
                        <a:blipFill>
                          <a:blip r:embed="rId8"/>
                          <a:stretch>
                            <a:fillRect l="-345" t="-105882" r="-117241" b="-518824"/>
                          </a:stretch>
                        </a:blipFill>
                      </a:tcPr>
                    </a:tc>
                    <a:tc>
                      <a:txBody>
                        <a:bodyPr/>
                        <a:lstStyle/>
                        <a:p>
                          <a:endParaRPr lang="es-ES"/>
                        </a:p>
                      </a:txBody>
                      <a:tcPr marL="68580" marR="68580" marT="0" marB="0" anchor="ctr">
                        <a:blipFill>
                          <a:blip r:embed="rId8"/>
                          <a:stretch>
                            <a:fillRect l="-86095" t="-105882" r="-592" b="-518824"/>
                          </a:stretch>
                        </a:blipFill>
                      </a:tcPr>
                    </a:tc>
                    <a:extLst>
                      <a:ext uri="{0D108BD9-81ED-4DB2-BD59-A6C34878D82A}">
                        <a16:rowId xmlns:a16="http://schemas.microsoft.com/office/drawing/2014/main" val="1618110277"/>
                      </a:ext>
                    </a:extLst>
                  </a:tr>
                  <a:tr h="1828800">
                    <a:tc>
                      <a:txBody>
                        <a:bodyPr/>
                        <a:lstStyle/>
                        <a:p>
                          <a:pPr algn="ctr">
                            <a:lnSpc>
                              <a:spcPct val="100000"/>
                            </a:lnSpc>
                            <a:spcBef>
                              <a:spcPts val="600"/>
                            </a:spcBef>
                            <a:spcAft>
                              <a:spcPts val="600"/>
                            </a:spcAft>
                          </a:pPr>
                          <a:r>
                            <a:rPr lang="es-EC" sz="1600" dirty="0">
                              <a:effectLst/>
                            </a:rPr>
                            <a:t>Solubilidad (en g por 100 g de solvente a 25°C)</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a:p>
                      </a:txBody>
                      <a:tcPr marL="68580" marR="68580" marT="0" marB="0" anchor="ctr">
                        <a:blipFill>
                          <a:blip r:embed="rId8"/>
                          <a:stretch>
                            <a:fillRect l="-86095" t="-58140" r="-592" b="-46512"/>
                          </a:stretch>
                        </a:blipFill>
                      </a:tcPr>
                    </a:tc>
                    <a:extLst>
                      <a:ext uri="{0D108BD9-81ED-4DB2-BD59-A6C34878D82A}">
                        <a16:rowId xmlns:a16="http://schemas.microsoft.com/office/drawing/2014/main" val="1940871132"/>
                      </a:ext>
                    </a:extLst>
                  </a:tr>
                  <a:tr h="731520">
                    <a:tc>
                      <a:txBody>
                        <a:bodyPr/>
                        <a:lstStyle/>
                        <a:p>
                          <a:pPr algn="ctr">
                            <a:lnSpc>
                              <a:spcPct val="100000"/>
                            </a:lnSpc>
                            <a:spcBef>
                              <a:spcPts val="600"/>
                            </a:spcBef>
                            <a:spcAft>
                              <a:spcPts val="600"/>
                            </a:spcAft>
                          </a:pPr>
                          <a:r>
                            <a:rPr lang="es-EC" sz="1600" dirty="0">
                              <a:effectLst/>
                            </a:rPr>
                            <a:t>Apariencia y color </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600"/>
                            </a:spcBef>
                            <a:spcAft>
                              <a:spcPts val="600"/>
                            </a:spcAft>
                          </a:pPr>
                          <a:r>
                            <a:rPr lang="es-EC" sz="1600" kern="1200" dirty="0">
                              <a:solidFill>
                                <a:schemeClr val="dk1"/>
                              </a:solidFill>
                              <a:effectLst/>
                              <a:latin typeface="+mn-lt"/>
                              <a:ea typeface="+mn-ea"/>
                              <a:cs typeface="+mn-cs"/>
                            </a:rPr>
                            <a:t>Escamas amarillas con olor a almendras amargas</a:t>
                          </a:r>
                          <a:endParaRPr lang="es-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9907762"/>
                      </a:ext>
                    </a:extLst>
                  </a:tr>
                </a:tbl>
              </a:graphicData>
            </a:graphic>
          </p:graphicFrame>
        </mc:Fallback>
      </mc:AlternateContent>
    </p:spTree>
    <p:extLst>
      <p:ext uri="{BB962C8B-B14F-4D97-AF65-F5344CB8AC3E}">
        <p14:creationId xmlns:p14="http://schemas.microsoft.com/office/powerpoint/2010/main" val="2296030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CA489E2-6844-4492-B752-9BB58C8E7C81}"/>
              </a:ext>
            </a:extLst>
          </p:cNvPr>
          <p:cNvSpPr txBox="1"/>
          <p:nvPr/>
        </p:nvSpPr>
        <p:spPr>
          <a:xfrm>
            <a:off x="26690" y="54708"/>
            <a:ext cx="7941518" cy="637988"/>
          </a:xfrm>
          <a:prstGeom prst="rect">
            <a:avLst/>
          </a:prstGeom>
        </p:spPr>
        <p:txBody>
          <a:bodyPr/>
          <a:lstStyle>
            <a:lvl1pPr eaLnBrk="0" fontAlgn="base" hangingPunct="0">
              <a:spcBef>
                <a:spcPct val="0"/>
              </a:spcBef>
              <a:spcAft>
                <a:spcPct val="0"/>
              </a:spcAft>
              <a:defRPr sz="3600" b="0" i="0">
                <a:ln w="0"/>
                <a:effectLst>
                  <a:outerShdw blurRad="38100" dist="38100" dir="2700000" algn="tl">
                    <a:srgbClr val="000000">
                      <a:alpha val="43137"/>
                    </a:srgbClr>
                  </a:outerShdw>
                </a:effectLst>
                <a:latin typeface="+mj-lt"/>
                <a:ea typeface="+mj-ea"/>
                <a:cs typeface="+mj-cs"/>
              </a:defRPr>
            </a:lvl1pPr>
            <a:lvl2pPr algn="r"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sz="3200" dirty="0"/>
              <a:t>Microorganismos y degradación de explosivos</a:t>
            </a:r>
          </a:p>
        </p:txBody>
      </p:sp>
      <p:sp>
        <p:nvSpPr>
          <p:cNvPr id="8" name="CuadroTexto 7">
            <a:extLst>
              <a:ext uri="{FF2B5EF4-FFF2-40B4-BE49-F238E27FC236}">
                <a16:creationId xmlns:a16="http://schemas.microsoft.com/office/drawing/2014/main" id="{7A95FE3C-973B-4CD2-A0F3-DD55F89621E0}"/>
              </a:ext>
            </a:extLst>
          </p:cNvPr>
          <p:cNvSpPr txBox="1"/>
          <p:nvPr/>
        </p:nvSpPr>
        <p:spPr>
          <a:xfrm>
            <a:off x="335360" y="694071"/>
            <a:ext cx="1932721" cy="510778"/>
          </a:xfrm>
          <a:prstGeom prst="round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EC" sz="2400" dirty="0">
                <a:effectLst/>
                <a:latin typeface="Calibri" panose="020F0502020204030204" pitchFamily="34" charset="0"/>
                <a:ea typeface="Calibri" panose="020F0502020204030204" pitchFamily="34" charset="0"/>
              </a:rPr>
              <a:t>PETN y TNT</a:t>
            </a:r>
            <a:endParaRPr lang="es-ES" sz="2400" dirty="0"/>
          </a:p>
        </p:txBody>
      </p:sp>
      <p:sp>
        <p:nvSpPr>
          <p:cNvPr id="10" name="CuadroTexto 9">
            <a:extLst>
              <a:ext uri="{FF2B5EF4-FFF2-40B4-BE49-F238E27FC236}">
                <a16:creationId xmlns:a16="http://schemas.microsoft.com/office/drawing/2014/main" id="{B2DF1D80-1B0B-40BB-B5D6-6F246D03E4B0}"/>
              </a:ext>
            </a:extLst>
          </p:cNvPr>
          <p:cNvSpPr txBox="1"/>
          <p:nvPr/>
        </p:nvSpPr>
        <p:spPr>
          <a:xfrm>
            <a:off x="2857027" y="766702"/>
            <a:ext cx="3156857" cy="369332"/>
          </a:xfrm>
          <a:prstGeom prst="rect">
            <a:avLst/>
          </a:prstGeom>
          <a:noFill/>
        </p:spPr>
        <p:txBody>
          <a:bodyPr wrap="square">
            <a:spAutoFit/>
          </a:bodyPr>
          <a:lstStyle/>
          <a:p>
            <a:r>
              <a:rPr lang="es-EC" sz="1800" dirty="0">
                <a:effectLst/>
                <a:latin typeface="Calibri" panose="020F0502020204030204" pitchFamily="34" charset="0"/>
                <a:ea typeface="Calibri" panose="020F0502020204030204" pitchFamily="34" charset="0"/>
              </a:rPr>
              <a:t>sustancias de lenta degradación </a:t>
            </a:r>
            <a:endParaRPr lang="es-ES" dirty="0"/>
          </a:p>
        </p:txBody>
      </p:sp>
      <p:sp>
        <p:nvSpPr>
          <p:cNvPr id="11" name="Flecha: a la derecha 10">
            <a:extLst>
              <a:ext uri="{FF2B5EF4-FFF2-40B4-BE49-F238E27FC236}">
                <a16:creationId xmlns:a16="http://schemas.microsoft.com/office/drawing/2014/main" id="{D8B666BD-716B-4E23-81E5-887DC67E945C}"/>
              </a:ext>
            </a:extLst>
          </p:cNvPr>
          <p:cNvSpPr/>
          <p:nvPr/>
        </p:nvSpPr>
        <p:spPr>
          <a:xfrm>
            <a:off x="2317027" y="766702"/>
            <a:ext cx="540000" cy="360000"/>
          </a:xfrm>
          <a:prstGeom prst="rightArrow">
            <a:avLst/>
          </a:prstGeom>
          <a:solidFill>
            <a:srgbClr val="990000"/>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3" name="Grupo 12">
            <a:extLst>
              <a:ext uri="{FF2B5EF4-FFF2-40B4-BE49-F238E27FC236}">
                <a16:creationId xmlns:a16="http://schemas.microsoft.com/office/drawing/2014/main" id="{CEE0A56C-8875-4077-A653-392ACFCA28C6}"/>
              </a:ext>
            </a:extLst>
          </p:cNvPr>
          <p:cNvGrpSpPr/>
          <p:nvPr/>
        </p:nvGrpSpPr>
        <p:grpSpPr>
          <a:xfrm>
            <a:off x="326567" y="1339349"/>
            <a:ext cx="3201135" cy="2089651"/>
            <a:chOff x="839416" y="2996952"/>
            <a:chExt cx="4065682" cy="2857705"/>
          </a:xfrm>
        </p:grpSpPr>
        <p:pic>
          <p:nvPicPr>
            <p:cNvPr id="10248" name="Picture 8" descr="69 Ilustraciones de Pseudomonas Aeruginosa - Getty Images">
              <a:extLst>
                <a:ext uri="{FF2B5EF4-FFF2-40B4-BE49-F238E27FC236}">
                  <a16:creationId xmlns:a16="http://schemas.microsoft.com/office/drawing/2014/main" id="{90C53B66-F608-4E1C-A9A9-5920104EFF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236" b="5248"/>
            <a:stretch/>
          </p:blipFill>
          <p:spPr bwMode="auto">
            <a:xfrm>
              <a:off x="839416" y="2996952"/>
              <a:ext cx="3156857" cy="254705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El detectar y Pseudomonas aeruginosa del quorum">
              <a:extLst>
                <a:ext uri="{FF2B5EF4-FFF2-40B4-BE49-F238E27FC236}">
                  <a16:creationId xmlns:a16="http://schemas.microsoft.com/office/drawing/2014/main" id="{19BDB6B2-5D1A-4895-99D0-06B7A508E736}"/>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20795" t="14563" r="18547" b="19625"/>
            <a:stretch/>
          </p:blipFill>
          <p:spPr bwMode="auto">
            <a:xfrm>
              <a:off x="2711624" y="4270481"/>
              <a:ext cx="2193474" cy="158417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upo 18">
            <a:extLst>
              <a:ext uri="{FF2B5EF4-FFF2-40B4-BE49-F238E27FC236}">
                <a16:creationId xmlns:a16="http://schemas.microsoft.com/office/drawing/2014/main" id="{6D719CC0-8D5E-4721-B3EB-A86350332CEC}"/>
              </a:ext>
            </a:extLst>
          </p:cNvPr>
          <p:cNvGrpSpPr/>
          <p:nvPr/>
        </p:nvGrpSpPr>
        <p:grpSpPr>
          <a:xfrm>
            <a:off x="2842449" y="1756925"/>
            <a:ext cx="1569040" cy="949433"/>
            <a:chOff x="3571851" y="2060848"/>
            <a:chExt cx="1569040" cy="949433"/>
          </a:xfrm>
        </p:grpSpPr>
        <p:grpSp>
          <p:nvGrpSpPr>
            <p:cNvPr id="16" name="Grupo 15">
              <a:extLst>
                <a:ext uri="{FF2B5EF4-FFF2-40B4-BE49-F238E27FC236}">
                  <a16:creationId xmlns:a16="http://schemas.microsoft.com/office/drawing/2014/main" id="{C8FE87CF-3163-4071-B4FF-7868A696825B}"/>
                </a:ext>
              </a:extLst>
            </p:cNvPr>
            <p:cNvGrpSpPr/>
            <p:nvPr/>
          </p:nvGrpSpPr>
          <p:grpSpPr>
            <a:xfrm>
              <a:off x="4295800" y="2060848"/>
              <a:ext cx="845091" cy="949433"/>
              <a:chOff x="6332327" y="2420888"/>
              <a:chExt cx="845091" cy="949433"/>
            </a:xfrm>
          </p:grpSpPr>
          <p:sp>
            <p:nvSpPr>
              <p:cNvPr id="14" name="Elipse 13">
                <a:extLst>
                  <a:ext uri="{FF2B5EF4-FFF2-40B4-BE49-F238E27FC236}">
                    <a16:creationId xmlns:a16="http://schemas.microsoft.com/office/drawing/2014/main" id="{0C8D432D-F66F-425B-823F-E81FF8E51E76}"/>
                  </a:ext>
                </a:extLst>
              </p:cNvPr>
              <p:cNvSpPr/>
              <p:nvPr/>
            </p:nvSpPr>
            <p:spPr>
              <a:xfrm>
                <a:off x="6637418" y="2420888"/>
                <a:ext cx="540000" cy="5400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sz="2000" b="1" dirty="0"/>
                  <a:t>C</a:t>
                </a:r>
                <a:endParaRPr lang="es-ES" sz="2000" b="1" dirty="0"/>
              </a:p>
            </p:txBody>
          </p:sp>
          <p:sp>
            <p:nvSpPr>
              <p:cNvPr id="20" name="Elipse 19">
                <a:extLst>
                  <a:ext uri="{FF2B5EF4-FFF2-40B4-BE49-F238E27FC236}">
                    <a16:creationId xmlns:a16="http://schemas.microsoft.com/office/drawing/2014/main" id="{70CC4515-7E7D-4F7C-A234-16A3CE3AB882}"/>
                  </a:ext>
                </a:extLst>
              </p:cNvPr>
              <p:cNvSpPr/>
              <p:nvPr/>
            </p:nvSpPr>
            <p:spPr>
              <a:xfrm>
                <a:off x="6332327" y="2830321"/>
                <a:ext cx="540000" cy="5400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sz="2000" b="1" dirty="0"/>
                  <a:t>N</a:t>
                </a:r>
                <a:endParaRPr lang="es-ES" sz="2000" b="1" dirty="0"/>
              </a:p>
            </p:txBody>
          </p:sp>
        </p:grpSp>
        <p:sp>
          <p:nvSpPr>
            <p:cNvPr id="18" name="CuadroTexto 17">
              <a:extLst>
                <a:ext uri="{FF2B5EF4-FFF2-40B4-BE49-F238E27FC236}">
                  <a16:creationId xmlns:a16="http://schemas.microsoft.com/office/drawing/2014/main" id="{C8B65ADA-8231-46D3-B65A-C7163734B9C0}"/>
                </a:ext>
              </a:extLst>
            </p:cNvPr>
            <p:cNvSpPr txBox="1"/>
            <p:nvPr/>
          </p:nvSpPr>
          <p:spPr>
            <a:xfrm>
              <a:off x="3571851" y="2148408"/>
              <a:ext cx="1048685" cy="369332"/>
            </a:xfrm>
            <a:prstGeom prst="rect">
              <a:avLst/>
            </a:prstGeom>
            <a:noFill/>
          </p:spPr>
          <p:txBody>
            <a:bodyPr wrap="none" rtlCol="0">
              <a:spAutoFit/>
            </a:bodyPr>
            <a:lstStyle/>
            <a:p>
              <a:r>
                <a:rPr lang="es-EC" b="1" dirty="0">
                  <a:effectLst>
                    <a:outerShdw blurRad="38100" dist="38100" dir="2700000" algn="tl">
                      <a:srgbClr val="000000">
                        <a:alpha val="43137"/>
                      </a:srgbClr>
                    </a:outerShdw>
                  </a:effectLst>
                </a:rPr>
                <a:t>Fuentes:</a:t>
              </a:r>
              <a:endParaRPr lang="es-ES" b="1" dirty="0">
                <a:effectLst>
                  <a:outerShdw blurRad="38100" dist="38100" dir="2700000" algn="tl">
                    <a:srgbClr val="000000">
                      <a:alpha val="43137"/>
                    </a:srgbClr>
                  </a:outerShdw>
                </a:effectLst>
              </a:endParaRPr>
            </a:p>
          </p:txBody>
        </p:sp>
      </p:grpSp>
      <p:pic>
        <p:nvPicPr>
          <p:cNvPr id="29" name="Imagen 28">
            <a:extLst>
              <a:ext uri="{FF2B5EF4-FFF2-40B4-BE49-F238E27FC236}">
                <a16:creationId xmlns:a16="http://schemas.microsoft.com/office/drawing/2014/main" id="{FA79DCEE-94D0-49D5-ADC4-D20B007C075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864317" y="1270230"/>
            <a:ext cx="2059834" cy="3888432"/>
          </a:xfrm>
          <a:prstGeom prst="rect">
            <a:avLst/>
          </a:prstGeom>
          <a:noFill/>
          <a:ln>
            <a:noFill/>
          </a:ln>
        </p:spPr>
      </p:pic>
      <p:sp>
        <p:nvSpPr>
          <p:cNvPr id="30" name="CuadroTexto 29">
            <a:extLst>
              <a:ext uri="{FF2B5EF4-FFF2-40B4-BE49-F238E27FC236}">
                <a16:creationId xmlns:a16="http://schemas.microsoft.com/office/drawing/2014/main" id="{BE329CDA-A3D2-4689-BBDD-9C9AEBE25995}"/>
              </a:ext>
            </a:extLst>
          </p:cNvPr>
          <p:cNvSpPr txBox="1"/>
          <p:nvPr/>
        </p:nvSpPr>
        <p:spPr>
          <a:xfrm>
            <a:off x="6791212" y="694166"/>
            <a:ext cx="1068625" cy="51935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EC" sz="1800" dirty="0">
                <a:effectLst/>
                <a:latin typeface="Calibri" panose="020F0502020204030204" pitchFamily="34" charset="0"/>
                <a:ea typeface="Calibri" panose="020F0502020204030204" pitchFamily="34" charset="0"/>
              </a:rPr>
              <a:t>PETN</a:t>
            </a:r>
            <a:endParaRPr lang="es-ES" dirty="0"/>
          </a:p>
        </p:txBody>
      </p:sp>
      <p:grpSp>
        <p:nvGrpSpPr>
          <p:cNvPr id="31" name="Grupo 30">
            <a:extLst>
              <a:ext uri="{FF2B5EF4-FFF2-40B4-BE49-F238E27FC236}">
                <a16:creationId xmlns:a16="http://schemas.microsoft.com/office/drawing/2014/main" id="{BEF2EE9D-4332-42E4-87B0-8FA0970232F0}"/>
              </a:ext>
            </a:extLst>
          </p:cNvPr>
          <p:cNvGrpSpPr/>
          <p:nvPr/>
        </p:nvGrpSpPr>
        <p:grpSpPr>
          <a:xfrm>
            <a:off x="6864317" y="5295204"/>
            <a:ext cx="1607800" cy="369332"/>
            <a:chOff x="392882" y="5363884"/>
            <a:chExt cx="1607800" cy="369332"/>
          </a:xfrm>
        </p:grpSpPr>
        <p:sp>
          <p:nvSpPr>
            <p:cNvPr id="32" name="CuadroTexto 31">
              <a:extLst>
                <a:ext uri="{FF2B5EF4-FFF2-40B4-BE49-F238E27FC236}">
                  <a16:creationId xmlns:a16="http://schemas.microsoft.com/office/drawing/2014/main" id="{BD03E751-25B4-44ED-AAB7-7D3E97112C44}"/>
                </a:ext>
              </a:extLst>
            </p:cNvPr>
            <p:cNvSpPr txBox="1"/>
            <p:nvPr/>
          </p:nvSpPr>
          <p:spPr>
            <a:xfrm>
              <a:off x="752882" y="5363884"/>
              <a:ext cx="1247800" cy="369332"/>
            </a:xfrm>
            <a:prstGeom prst="rect">
              <a:avLst/>
            </a:prstGeom>
            <a:noFill/>
          </p:spPr>
          <p:txBody>
            <a:bodyPr wrap="square">
              <a:spAutoFit/>
            </a:bodyPr>
            <a:lstStyle/>
            <a:p>
              <a:r>
                <a:rPr lang="es-EC" sz="1800" dirty="0">
                  <a:effectLst/>
                  <a:latin typeface="Calibri" panose="020F0502020204030204" pitchFamily="34" charset="0"/>
                  <a:ea typeface="Calibri" panose="020F0502020204030204" pitchFamily="34" charset="0"/>
                </a:rPr>
                <a:t>Reductasa</a:t>
              </a:r>
              <a:endParaRPr lang="es-ES" dirty="0"/>
            </a:p>
          </p:txBody>
        </p:sp>
        <p:sp>
          <p:nvSpPr>
            <p:cNvPr id="33" name="Flecha: a la derecha 32">
              <a:extLst>
                <a:ext uri="{FF2B5EF4-FFF2-40B4-BE49-F238E27FC236}">
                  <a16:creationId xmlns:a16="http://schemas.microsoft.com/office/drawing/2014/main" id="{128D715E-077A-4F97-804B-8624C661738A}"/>
                </a:ext>
              </a:extLst>
            </p:cNvPr>
            <p:cNvSpPr/>
            <p:nvPr/>
          </p:nvSpPr>
          <p:spPr>
            <a:xfrm>
              <a:off x="392882" y="5373216"/>
              <a:ext cx="360000" cy="360000"/>
            </a:xfrm>
            <a:prstGeom prst="rightArrow">
              <a:avLst/>
            </a:prstGeom>
            <a:solidFill>
              <a:srgbClr val="990000"/>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4" name="CuadroTexto 33">
            <a:extLst>
              <a:ext uri="{FF2B5EF4-FFF2-40B4-BE49-F238E27FC236}">
                <a16:creationId xmlns:a16="http://schemas.microsoft.com/office/drawing/2014/main" id="{645B45C4-0D6A-4D0B-888A-7EDAB56754EB}"/>
              </a:ext>
            </a:extLst>
          </p:cNvPr>
          <p:cNvSpPr txBox="1"/>
          <p:nvPr/>
        </p:nvSpPr>
        <p:spPr>
          <a:xfrm>
            <a:off x="9066751" y="1032926"/>
            <a:ext cx="2735957" cy="369332"/>
          </a:xfrm>
          <a:prstGeom prst="rect">
            <a:avLst/>
          </a:prstGeom>
          <a:noFill/>
        </p:spPr>
        <p:txBody>
          <a:bodyPr wrap="square" rtlCol="0">
            <a:spAutoFit/>
          </a:bodyPr>
          <a:lstStyle/>
          <a:p>
            <a:pPr algn="just"/>
            <a:r>
              <a:rPr lang="es-EC" b="1" dirty="0"/>
              <a:t>Liberación grupos nitro</a:t>
            </a:r>
            <a:endParaRPr lang="es-ES" b="1" dirty="0"/>
          </a:p>
        </p:txBody>
      </p:sp>
      <p:graphicFrame>
        <p:nvGraphicFramePr>
          <p:cNvPr id="22" name="Tabla 22">
            <a:extLst>
              <a:ext uri="{FF2B5EF4-FFF2-40B4-BE49-F238E27FC236}">
                <a16:creationId xmlns:a16="http://schemas.microsoft.com/office/drawing/2014/main" id="{5C53562B-5FD0-4C77-BF54-4B6E2F5B1D53}"/>
              </a:ext>
            </a:extLst>
          </p:cNvPr>
          <p:cNvGraphicFramePr>
            <a:graphicFrameLocks noGrp="1"/>
          </p:cNvGraphicFramePr>
          <p:nvPr>
            <p:extLst>
              <p:ext uri="{D42A27DB-BD31-4B8C-83A1-F6EECF244321}">
                <p14:modId xmlns:p14="http://schemas.microsoft.com/office/powerpoint/2010/main" val="1799721676"/>
              </p:ext>
            </p:extLst>
          </p:nvPr>
        </p:nvGraphicFramePr>
        <p:xfrm>
          <a:off x="9237910" y="1370645"/>
          <a:ext cx="2376264" cy="1112520"/>
        </p:xfrm>
        <a:graphic>
          <a:graphicData uri="http://schemas.openxmlformats.org/drawingml/2006/table">
            <a:tbl>
              <a:tblPr firstRow="1" firstCol="1" bandRow="1">
                <a:tableStyleId>{21E4AEA4-8DFA-4A89-87EB-49C32662AFE0}</a:tableStyleId>
              </a:tblPr>
              <a:tblGrid>
                <a:gridCol w="1466602">
                  <a:extLst>
                    <a:ext uri="{9D8B030D-6E8A-4147-A177-3AD203B41FA5}">
                      <a16:colId xmlns:a16="http://schemas.microsoft.com/office/drawing/2014/main" val="580939258"/>
                    </a:ext>
                  </a:extLst>
                </a:gridCol>
                <a:gridCol w="909662">
                  <a:extLst>
                    <a:ext uri="{9D8B030D-6E8A-4147-A177-3AD203B41FA5}">
                      <a16:colId xmlns:a16="http://schemas.microsoft.com/office/drawing/2014/main" val="2320105152"/>
                    </a:ext>
                  </a:extLst>
                </a:gridCol>
              </a:tblGrid>
              <a:tr h="370840">
                <a:tc>
                  <a:txBody>
                    <a:bodyPr/>
                    <a:lstStyle/>
                    <a:p>
                      <a:r>
                        <a:rPr lang="es-EC" dirty="0"/>
                        <a:t>Condiciones:</a:t>
                      </a:r>
                      <a:endParaRPr lang="es-ES" dirty="0"/>
                    </a:p>
                  </a:txBody>
                  <a:tcPr/>
                </a:tc>
                <a:tc>
                  <a:txBody>
                    <a:bodyPr/>
                    <a:lstStyle/>
                    <a:p>
                      <a:pPr algn="ctr"/>
                      <a:r>
                        <a:rPr lang="es-EC" dirty="0"/>
                        <a:t>#</a:t>
                      </a:r>
                      <a:endParaRPr lang="es-ES" dirty="0"/>
                    </a:p>
                  </a:txBody>
                  <a:tcPr/>
                </a:tc>
                <a:extLst>
                  <a:ext uri="{0D108BD9-81ED-4DB2-BD59-A6C34878D82A}">
                    <a16:rowId xmlns:a16="http://schemas.microsoft.com/office/drawing/2014/main" val="1096926645"/>
                  </a:ext>
                </a:extLst>
              </a:tr>
              <a:tr h="370840">
                <a:tc>
                  <a:txBody>
                    <a:bodyPr/>
                    <a:lstStyle/>
                    <a:p>
                      <a:pPr algn="r"/>
                      <a:r>
                        <a:rPr lang="es-EC" dirty="0"/>
                        <a:t>Aeróbicas</a:t>
                      </a:r>
                      <a:endParaRPr lang="es-ES" dirty="0"/>
                    </a:p>
                  </a:txBody>
                  <a:tcPr/>
                </a:tc>
                <a:tc>
                  <a:txBody>
                    <a:bodyPr/>
                    <a:lstStyle/>
                    <a:p>
                      <a:pPr algn="ctr"/>
                      <a:r>
                        <a:rPr lang="es-EC" dirty="0"/>
                        <a:t>2</a:t>
                      </a:r>
                      <a:endParaRPr lang="es-ES" dirty="0"/>
                    </a:p>
                  </a:txBody>
                  <a:tcPr/>
                </a:tc>
                <a:extLst>
                  <a:ext uri="{0D108BD9-81ED-4DB2-BD59-A6C34878D82A}">
                    <a16:rowId xmlns:a16="http://schemas.microsoft.com/office/drawing/2014/main" val="1205593564"/>
                  </a:ext>
                </a:extLst>
              </a:tr>
              <a:tr h="370840">
                <a:tc>
                  <a:txBody>
                    <a:bodyPr/>
                    <a:lstStyle/>
                    <a:p>
                      <a:pPr algn="r"/>
                      <a:r>
                        <a:rPr lang="es-EC" dirty="0"/>
                        <a:t>Anaeróbicas</a:t>
                      </a:r>
                      <a:endParaRPr lang="es-ES" dirty="0"/>
                    </a:p>
                  </a:txBody>
                  <a:tcPr/>
                </a:tc>
                <a:tc>
                  <a:txBody>
                    <a:bodyPr/>
                    <a:lstStyle/>
                    <a:p>
                      <a:pPr algn="ctr"/>
                      <a:r>
                        <a:rPr lang="es-EC" dirty="0"/>
                        <a:t>3 – 4</a:t>
                      </a:r>
                      <a:endParaRPr lang="es-ES" dirty="0"/>
                    </a:p>
                  </a:txBody>
                  <a:tcPr/>
                </a:tc>
                <a:extLst>
                  <a:ext uri="{0D108BD9-81ED-4DB2-BD59-A6C34878D82A}">
                    <a16:rowId xmlns:a16="http://schemas.microsoft.com/office/drawing/2014/main" val="1280830318"/>
                  </a:ext>
                </a:extLst>
              </a:tr>
            </a:tbl>
          </a:graphicData>
        </a:graphic>
      </p:graphicFrame>
      <p:grpSp>
        <p:nvGrpSpPr>
          <p:cNvPr id="27" name="Grupo 26">
            <a:extLst>
              <a:ext uri="{FF2B5EF4-FFF2-40B4-BE49-F238E27FC236}">
                <a16:creationId xmlns:a16="http://schemas.microsoft.com/office/drawing/2014/main" id="{6090A543-6B4B-4D75-926E-FC511253DE3C}"/>
              </a:ext>
            </a:extLst>
          </p:cNvPr>
          <p:cNvGrpSpPr/>
          <p:nvPr/>
        </p:nvGrpSpPr>
        <p:grpSpPr>
          <a:xfrm>
            <a:off x="9855931" y="4174060"/>
            <a:ext cx="2193474" cy="1651014"/>
            <a:chOff x="9550273" y="4066676"/>
            <a:chExt cx="2193474" cy="1651014"/>
          </a:xfrm>
        </p:grpSpPr>
        <p:sp>
          <p:nvSpPr>
            <p:cNvPr id="37" name="CuadroTexto 36">
              <a:extLst>
                <a:ext uri="{FF2B5EF4-FFF2-40B4-BE49-F238E27FC236}">
                  <a16:creationId xmlns:a16="http://schemas.microsoft.com/office/drawing/2014/main" id="{B8BAC8D7-9369-4725-8DEA-6E1E6C90B7D6}"/>
                </a:ext>
              </a:extLst>
            </p:cNvPr>
            <p:cNvSpPr txBox="1"/>
            <p:nvPr/>
          </p:nvSpPr>
          <p:spPr>
            <a:xfrm>
              <a:off x="9710089" y="4066676"/>
              <a:ext cx="1791359"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4763" indent="-4763" algn="ctr">
                <a:spcAft>
                  <a:spcPts val="800"/>
                </a:spcAft>
              </a:pPr>
              <a:r>
                <a:rPr lang="es-EC" sz="1600" dirty="0">
                  <a:ea typeface="Calibri" panose="020F0502020204030204" pitchFamily="34" charset="0"/>
                  <a:cs typeface="Calibri" panose="020F0502020204030204" pitchFamily="34" charset="0"/>
                </a:rPr>
                <a:t>C</a:t>
              </a:r>
              <a:r>
                <a:rPr lang="es-EC" sz="1600" dirty="0">
                  <a:effectLst/>
                  <a:ea typeface="Calibri" panose="020F0502020204030204" pitchFamily="34" charset="0"/>
                  <a:cs typeface="Calibri" panose="020F0502020204030204" pitchFamily="34" charset="0"/>
                </a:rPr>
                <a:t>ontribuye a formar biomasa</a:t>
              </a:r>
            </a:p>
          </p:txBody>
        </p:sp>
        <p:sp>
          <p:nvSpPr>
            <p:cNvPr id="39" name="CuadroTexto 38">
              <a:extLst>
                <a:ext uri="{FF2B5EF4-FFF2-40B4-BE49-F238E27FC236}">
                  <a16:creationId xmlns:a16="http://schemas.microsoft.com/office/drawing/2014/main" id="{6EDB128F-05BF-45A7-AF48-8DB922909451}"/>
                </a:ext>
              </a:extLst>
            </p:cNvPr>
            <p:cNvSpPr txBox="1"/>
            <p:nvPr/>
          </p:nvSpPr>
          <p:spPr>
            <a:xfrm>
              <a:off x="9550273" y="5070704"/>
              <a:ext cx="2193474" cy="646986"/>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defPPr>
                <a:defRPr lang="es-ES"/>
              </a:defPPr>
              <a:lvl1pPr marL="4763" indent="-4763">
                <a:spcAft>
                  <a:spcPts val="800"/>
                </a:spcAft>
                <a:defRPr>
                  <a:solidFill>
                    <a:schemeClr val="dk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s-EC" sz="1600" dirty="0">
                  <a:latin typeface="+mn-lt"/>
                </a:rPr>
                <a:t>Desarrollo de actividad metabólica</a:t>
              </a:r>
              <a:endParaRPr lang="es-ES" sz="1600" dirty="0">
                <a:latin typeface="+mn-lt"/>
              </a:endParaRPr>
            </a:p>
          </p:txBody>
        </p:sp>
        <p:sp>
          <p:nvSpPr>
            <p:cNvPr id="25" name="Flecha: hacia abajo 24">
              <a:extLst>
                <a:ext uri="{FF2B5EF4-FFF2-40B4-BE49-F238E27FC236}">
                  <a16:creationId xmlns:a16="http://schemas.microsoft.com/office/drawing/2014/main" id="{D14D3E8A-7DC8-4C79-AB92-9F538A7725D8}"/>
                </a:ext>
              </a:extLst>
            </p:cNvPr>
            <p:cNvSpPr/>
            <p:nvPr/>
          </p:nvSpPr>
          <p:spPr>
            <a:xfrm>
              <a:off x="10350836" y="4622183"/>
              <a:ext cx="540000" cy="540000"/>
            </a:xfrm>
            <a:prstGeom prst="downArrow">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p>
          </p:txBody>
        </p:sp>
      </p:grpSp>
      <p:pic>
        <p:nvPicPr>
          <p:cNvPr id="10252" name="Picture 12" descr="Pseudomonas Aeruginosa - Banco de fotos e imágenes de stock - iStock">
            <a:extLst>
              <a:ext uri="{FF2B5EF4-FFF2-40B4-BE49-F238E27FC236}">
                <a16:creationId xmlns:a16="http://schemas.microsoft.com/office/drawing/2014/main" id="{F6AC5072-E4F5-4113-8E49-1AAEA7BAF0C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34608" y="2555409"/>
            <a:ext cx="2286572" cy="15243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6" name="CuadroTexto 45">
            <a:extLst>
              <a:ext uri="{FF2B5EF4-FFF2-40B4-BE49-F238E27FC236}">
                <a16:creationId xmlns:a16="http://schemas.microsoft.com/office/drawing/2014/main" id="{27A13B2E-0C25-4B56-8BF8-4DD3BD57B57F}"/>
              </a:ext>
            </a:extLst>
          </p:cNvPr>
          <p:cNvSpPr txBox="1"/>
          <p:nvPr/>
        </p:nvSpPr>
        <p:spPr>
          <a:xfrm>
            <a:off x="1559496" y="3861048"/>
            <a:ext cx="4213225" cy="338554"/>
          </a:xfrm>
          <a:prstGeom prst="rect">
            <a:avLst/>
          </a:prstGeom>
          <a:noFill/>
        </p:spPr>
        <p:txBody>
          <a:bodyPr wrap="square">
            <a:spAutoFit/>
          </a:bodyPr>
          <a:lstStyle/>
          <a:p>
            <a:r>
              <a:rPr lang="es-EC" sz="1600" b="1" dirty="0">
                <a:effectLst>
                  <a:outerShdw blurRad="38100" dist="38100" dir="2700000" algn="tl">
                    <a:srgbClr val="000000">
                      <a:alpha val="43137"/>
                    </a:srgbClr>
                  </a:outerShdw>
                </a:effectLst>
                <a:ea typeface="Calibri" panose="020F0502020204030204" pitchFamily="34" charset="0"/>
              </a:rPr>
              <a:t>Procesos biológicos de organismos </a:t>
            </a:r>
            <a:endParaRPr lang="es-ES" sz="1600" b="1" dirty="0">
              <a:effectLst>
                <a:outerShdw blurRad="38100" dist="38100" dir="2700000" algn="tl">
                  <a:srgbClr val="000000">
                    <a:alpha val="43137"/>
                  </a:srgbClr>
                </a:outerShdw>
              </a:effectLst>
            </a:endParaRPr>
          </a:p>
        </p:txBody>
      </p:sp>
      <p:pic>
        <p:nvPicPr>
          <p:cNvPr id="10254" name="Picture 14" descr="Investigación de mercados: aprende en 7 pasos cómo hacer la tuya">
            <a:extLst>
              <a:ext uri="{FF2B5EF4-FFF2-40B4-BE49-F238E27FC236}">
                <a16:creationId xmlns:a16="http://schemas.microsoft.com/office/drawing/2014/main" id="{9C95E715-B2DF-4A07-ABBB-1165CED7AABC}"/>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7320" t="5122" r="30909" b="15070"/>
          <a:stretch/>
        </p:blipFill>
        <p:spPr bwMode="auto">
          <a:xfrm>
            <a:off x="164912" y="3970777"/>
            <a:ext cx="1658828" cy="1980000"/>
          </a:xfrm>
          <a:prstGeom prst="ellipse">
            <a:avLst/>
          </a:prstGeom>
          <a:noFill/>
          <a:extLst>
            <a:ext uri="{909E8E84-426E-40DD-AFC4-6F175D3DCCD1}">
              <a14:hiddenFill xmlns:a14="http://schemas.microsoft.com/office/drawing/2010/main">
                <a:solidFill>
                  <a:srgbClr val="FFFFFF"/>
                </a:solidFill>
              </a14:hiddenFill>
            </a:ext>
          </a:extLst>
        </p:spPr>
      </p:pic>
      <p:pic>
        <p:nvPicPr>
          <p:cNvPr id="10256" name="Picture 16" descr="actualmente Logo | Herramienta de diseño de logotipos gratuita de Flaming  Text">
            <a:extLst>
              <a:ext uri="{FF2B5EF4-FFF2-40B4-BE49-F238E27FC236}">
                <a16:creationId xmlns:a16="http://schemas.microsoft.com/office/drawing/2014/main" id="{57603299-0EB6-41EB-96F8-4F67310C354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932" t="31291" r="11009" b="31180"/>
          <a:stretch/>
        </p:blipFill>
        <p:spPr bwMode="auto">
          <a:xfrm>
            <a:off x="231788" y="3441629"/>
            <a:ext cx="2763448" cy="462853"/>
          </a:xfrm>
          <a:prstGeom prst="rect">
            <a:avLst/>
          </a:prstGeom>
          <a:noFill/>
          <a:extLst>
            <a:ext uri="{909E8E84-426E-40DD-AFC4-6F175D3DCCD1}">
              <a14:hiddenFill xmlns:a14="http://schemas.microsoft.com/office/drawing/2010/main">
                <a:solidFill>
                  <a:srgbClr val="FFFFFF"/>
                </a:solidFill>
              </a14:hiddenFill>
            </a:ext>
          </a:extLst>
        </p:spPr>
      </p:pic>
      <p:sp>
        <p:nvSpPr>
          <p:cNvPr id="50" name="CuadroTexto 49">
            <a:extLst>
              <a:ext uri="{FF2B5EF4-FFF2-40B4-BE49-F238E27FC236}">
                <a16:creationId xmlns:a16="http://schemas.microsoft.com/office/drawing/2014/main" id="{19D4E8D5-CA06-44DF-B9EC-65DBCE95A68D}"/>
              </a:ext>
            </a:extLst>
          </p:cNvPr>
          <p:cNvSpPr txBox="1"/>
          <p:nvPr/>
        </p:nvSpPr>
        <p:spPr>
          <a:xfrm>
            <a:off x="1883361" y="4222666"/>
            <a:ext cx="4838356" cy="338554"/>
          </a:xfrm>
          <a:prstGeom prst="rect">
            <a:avLst/>
          </a:prstGeom>
          <a:noFill/>
        </p:spPr>
        <p:txBody>
          <a:bodyPr wrap="square">
            <a:spAutoFit/>
          </a:bodyPr>
          <a:lstStyle/>
          <a:p>
            <a:pPr algn="just"/>
            <a:r>
              <a:rPr lang="es-EC" sz="1600" dirty="0">
                <a:effectLst/>
                <a:ea typeface="Calibri" panose="020F0502020204030204" pitchFamily="34" charset="0"/>
              </a:rPr>
              <a:t>Eliminar compuestos xenobióticos y sus subproductos</a:t>
            </a:r>
            <a:endParaRPr lang="es-ES" sz="1600" dirty="0"/>
          </a:p>
        </p:txBody>
      </p:sp>
      <p:sp>
        <p:nvSpPr>
          <p:cNvPr id="52" name="CuadroTexto 51">
            <a:extLst>
              <a:ext uri="{FF2B5EF4-FFF2-40B4-BE49-F238E27FC236}">
                <a16:creationId xmlns:a16="http://schemas.microsoft.com/office/drawing/2014/main" id="{176D1BAE-F310-4504-A2E4-49FCD99C45DF}"/>
              </a:ext>
            </a:extLst>
          </p:cNvPr>
          <p:cNvSpPr txBox="1"/>
          <p:nvPr/>
        </p:nvSpPr>
        <p:spPr>
          <a:xfrm>
            <a:off x="2159041" y="4474397"/>
            <a:ext cx="2193474" cy="584775"/>
          </a:xfrm>
          <a:prstGeom prst="rect">
            <a:avLst/>
          </a:prstGeom>
          <a:noFill/>
        </p:spPr>
        <p:txBody>
          <a:bodyPr wrap="square">
            <a:spAutoFit/>
          </a:bodyPr>
          <a:lstStyle/>
          <a:p>
            <a:pPr marL="285750" indent="-285750">
              <a:buFont typeface="Wingdings" panose="05000000000000000000" pitchFamily="2" charset="2"/>
              <a:buChar char="ü"/>
            </a:pPr>
            <a:r>
              <a:rPr lang="es-EC" sz="1600" dirty="0">
                <a:effectLst/>
                <a:ea typeface="Calibri" panose="020F0502020204030204" pitchFamily="34" charset="0"/>
              </a:rPr>
              <a:t>Eficiente</a:t>
            </a:r>
          </a:p>
          <a:p>
            <a:pPr marL="285750" indent="-285750">
              <a:buFont typeface="Wingdings" panose="05000000000000000000" pitchFamily="2" charset="2"/>
              <a:buChar char="ü"/>
            </a:pPr>
            <a:r>
              <a:rPr lang="es-EC" sz="1600" dirty="0">
                <a:effectLst/>
                <a:ea typeface="Calibri" panose="020F0502020204030204" pitchFamily="34" charset="0"/>
              </a:rPr>
              <a:t>Controlada</a:t>
            </a:r>
            <a:endParaRPr lang="es-ES" sz="1600" dirty="0"/>
          </a:p>
        </p:txBody>
      </p:sp>
      <p:grpSp>
        <p:nvGrpSpPr>
          <p:cNvPr id="41" name="Grupo 40">
            <a:extLst>
              <a:ext uri="{FF2B5EF4-FFF2-40B4-BE49-F238E27FC236}">
                <a16:creationId xmlns:a16="http://schemas.microsoft.com/office/drawing/2014/main" id="{BCD5D0DB-7178-4A3D-BFE6-0BA825B381CC}"/>
              </a:ext>
            </a:extLst>
          </p:cNvPr>
          <p:cNvGrpSpPr/>
          <p:nvPr/>
        </p:nvGrpSpPr>
        <p:grpSpPr>
          <a:xfrm>
            <a:off x="2089692" y="5076231"/>
            <a:ext cx="2150492" cy="1299812"/>
            <a:chOff x="2719975" y="5468605"/>
            <a:chExt cx="2150492" cy="1299812"/>
          </a:xfrm>
        </p:grpSpPr>
        <p:sp>
          <p:nvSpPr>
            <p:cNvPr id="54" name="CuadroTexto 53">
              <a:extLst>
                <a:ext uri="{FF2B5EF4-FFF2-40B4-BE49-F238E27FC236}">
                  <a16:creationId xmlns:a16="http://schemas.microsoft.com/office/drawing/2014/main" id="{DC167CA8-A37B-47FF-87FA-BBC40B039B00}"/>
                </a:ext>
              </a:extLst>
            </p:cNvPr>
            <p:cNvSpPr txBox="1"/>
            <p:nvPr/>
          </p:nvSpPr>
          <p:spPr>
            <a:xfrm>
              <a:off x="3379180" y="5627611"/>
              <a:ext cx="1491287" cy="646331"/>
            </a:xfrm>
            <a:prstGeom prst="rect">
              <a:avLst/>
            </a:prstGeom>
            <a:noFill/>
          </p:spPr>
          <p:txBody>
            <a:bodyPr wrap="square">
              <a:spAutoFit/>
            </a:bodyPr>
            <a:lstStyle/>
            <a:p>
              <a:r>
                <a:rPr lang="es-EC" sz="1800" b="1" dirty="0">
                  <a:solidFill>
                    <a:srgbClr val="1FB18B"/>
                  </a:solidFill>
                  <a:effectLst>
                    <a:outerShdw blurRad="38100" dist="38100" dir="2700000" algn="tl">
                      <a:srgbClr val="000000">
                        <a:alpha val="43137"/>
                      </a:srgbClr>
                    </a:outerShdw>
                  </a:effectLst>
                  <a:ea typeface="Calibri" panose="020F0502020204030204" pitchFamily="34" charset="0"/>
                </a:rPr>
                <a:t>Metabolismo</a:t>
              </a:r>
            </a:p>
            <a:p>
              <a:r>
                <a:rPr lang="es-EC" sz="1800" b="1" dirty="0">
                  <a:solidFill>
                    <a:srgbClr val="1FB18B"/>
                  </a:solidFill>
                  <a:effectLst>
                    <a:outerShdw blurRad="38100" dist="38100" dir="2700000" algn="tl">
                      <a:srgbClr val="000000">
                        <a:alpha val="43137"/>
                      </a:srgbClr>
                    </a:outerShdw>
                  </a:effectLst>
                  <a:ea typeface="Calibri" panose="020F0502020204030204" pitchFamily="34" charset="0"/>
                </a:rPr>
                <a:t>microbiano </a:t>
              </a:r>
              <a:endParaRPr lang="es-ES" b="1" dirty="0">
                <a:solidFill>
                  <a:srgbClr val="1FB18B"/>
                </a:solidFill>
                <a:effectLst>
                  <a:outerShdw blurRad="38100" dist="38100" dir="2700000" algn="tl">
                    <a:srgbClr val="000000">
                      <a:alpha val="43137"/>
                    </a:srgbClr>
                  </a:outerShdw>
                </a:effectLst>
              </a:endParaRPr>
            </a:p>
          </p:txBody>
        </p:sp>
        <p:pic>
          <p:nvPicPr>
            <p:cNvPr id="56" name="Picture 18" descr="Biorremediación? ¿Qué es eso? – Estudios Planeteando">
              <a:extLst>
                <a:ext uri="{FF2B5EF4-FFF2-40B4-BE49-F238E27FC236}">
                  <a16:creationId xmlns:a16="http://schemas.microsoft.com/office/drawing/2014/main" id="{1F11A3E0-4F96-410C-98B9-ED9C3DD378B5}"/>
                </a:ext>
              </a:extLst>
            </p:cNvPr>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9573" b="84698" l="11719" r="89844">
                          <a14:foregroundMark x1="62500" y1="83986" x2="62500" y2="83986"/>
                          <a14:foregroundMark x1="69336" y1="83986" x2="69336" y2="83986"/>
                          <a14:foregroundMark x1="72070" y1="80071" x2="72070" y2="80071"/>
                          <a14:foregroundMark x1="70313" y1="84698" x2="70313" y2="84698"/>
                        </a14:backgroundRemoval>
                      </a14:imgEffect>
                    </a14:imgLayer>
                  </a14:imgProps>
                </a:ext>
                <a:ext uri="{28A0092B-C50C-407E-A947-70E740481C1C}">
                  <a14:useLocalDpi xmlns:a14="http://schemas.microsoft.com/office/drawing/2010/main" val="0"/>
                </a:ext>
              </a:extLst>
            </a:blip>
            <a:srcRect l="30172" t="22559" r="25990" b="10642"/>
            <a:stretch/>
          </p:blipFill>
          <p:spPr bwMode="auto">
            <a:xfrm>
              <a:off x="2719975" y="5468605"/>
              <a:ext cx="1116423" cy="1299812"/>
            </a:xfrm>
            <a:prstGeom prst="rect">
              <a:avLst/>
            </a:prstGeom>
            <a:noFill/>
            <a:extLst>
              <a:ext uri="{909E8E84-426E-40DD-AFC4-6F175D3DCCD1}">
                <a14:hiddenFill xmlns:a14="http://schemas.microsoft.com/office/drawing/2010/main">
                  <a:solidFill>
                    <a:srgbClr val="FFFFFF"/>
                  </a:solidFill>
                </a14:hiddenFill>
              </a:ext>
            </a:extLst>
          </p:spPr>
        </p:pic>
      </p:grpSp>
      <p:sp>
        <p:nvSpPr>
          <p:cNvPr id="60" name="CuadroTexto 59">
            <a:extLst>
              <a:ext uri="{FF2B5EF4-FFF2-40B4-BE49-F238E27FC236}">
                <a16:creationId xmlns:a16="http://schemas.microsoft.com/office/drawing/2014/main" id="{9775D01F-0267-4B44-8F7E-3253C400FA94}"/>
              </a:ext>
            </a:extLst>
          </p:cNvPr>
          <p:cNvSpPr txBox="1"/>
          <p:nvPr/>
        </p:nvSpPr>
        <p:spPr>
          <a:xfrm>
            <a:off x="4512051" y="5388559"/>
            <a:ext cx="2072918" cy="476071"/>
          </a:xfrm>
          <a:prstGeom prst="ellipse">
            <a:avLst/>
          </a:prstGeom>
          <a:noFill/>
          <a:ln w="9525" cap="flat" cmpd="sng" algn="ctr">
            <a:solidFill>
              <a:srgbClr val="1EA07E"/>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pPr algn="ctr"/>
            <a:r>
              <a:rPr lang="es-EC" sz="1600" b="1" dirty="0">
                <a:solidFill>
                  <a:srgbClr val="1EA07E"/>
                </a:solidFill>
                <a:effectLst>
                  <a:outerShdw blurRad="38100" dist="38100" dir="2700000" algn="tl">
                    <a:srgbClr val="000000">
                      <a:alpha val="43137"/>
                    </a:srgbClr>
                  </a:outerShdw>
                </a:effectLst>
                <a:ea typeface="Calibri" panose="020F0502020204030204" pitchFamily="34" charset="0"/>
              </a:rPr>
              <a:t>Producto final </a:t>
            </a:r>
            <a:endParaRPr lang="es-ES" sz="1600" b="1" dirty="0">
              <a:solidFill>
                <a:srgbClr val="1EA07E"/>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45" name="CuadroTexto 44">
                <a:extLst>
                  <a:ext uri="{FF2B5EF4-FFF2-40B4-BE49-F238E27FC236}">
                    <a16:creationId xmlns:a16="http://schemas.microsoft.com/office/drawing/2014/main" id="{FE5A2DEE-BF1B-4495-845F-A5CE592ABCFC}"/>
                  </a:ext>
                </a:extLst>
              </p:cNvPr>
              <p:cNvSpPr txBox="1"/>
              <p:nvPr/>
            </p:nvSpPr>
            <p:spPr>
              <a:xfrm>
                <a:off x="4188091" y="5394187"/>
                <a:ext cx="220060"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2800" b="1" i="1" smtClean="0">
                          <a:solidFill>
                            <a:srgbClr val="00206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m:t>
                      </m:r>
                    </m:oMath>
                  </m:oMathPara>
                </a14:m>
                <a:endParaRPr lang="es-ES" sz="2800" b="1" dirty="0">
                  <a:solidFill>
                    <a:srgbClr val="002060"/>
                  </a:solidFill>
                  <a:effectLst>
                    <a:outerShdw blurRad="38100" dist="38100" dir="2700000" algn="tl">
                      <a:srgbClr val="000000">
                        <a:alpha val="43137"/>
                      </a:srgbClr>
                    </a:outerShdw>
                  </a:effectLst>
                </a:endParaRPr>
              </a:p>
            </p:txBody>
          </p:sp>
        </mc:Choice>
        <mc:Fallback xmlns="">
          <p:sp>
            <p:nvSpPr>
              <p:cNvPr id="45" name="CuadroTexto 44">
                <a:extLst>
                  <a:ext uri="{FF2B5EF4-FFF2-40B4-BE49-F238E27FC236}">
                    <a16:creationId xmlns:a16="http://schemas.microsoft.com/office/drawing/2014/main" id="{FE5A2DEE-BF1B-4495-845F-A5CE592ABCFC}"/>
                  </a:ext>
                </a:extLst>
              </p:cNvPr>
              <p:cNvSpPr txBox="1">
                <a:spLocks noRot="1" noChangeAspect="1" noMove="1" noResize="1" noEditPoints="1" noAdjustHandles="1" noChangeArrowheads="1" noChangeShapeType="1" noTextEdit="1"/>
              </p:cNvSpPr>
              <p:nvPr/>
            </p:nvSpPr>
            <p:spPr>
              <a:xfrm>
                <a:off x="4188091" y="5394187"/>
                <a:ext cx="220060" cy="430887"/>
              </a:xfrm>
              <a:prstGeom prst="rect">
                <a:avLst/>
              </a:prstGeom>
              <a:blipFill>
                <a:blip r:embed="rId11"/>
                <a:stretch>
                  <a:fillRect r="-47222"/>
                </a:stretch>
              </a:blipFill>
            </p:spPr>
            <p:txBody>
              <a:bodyPr/>
              <a:lstStyle/>
              <a:p>
                <a:r>
                  <a:rPr lang="es-ES">
                    <a:noFill/>
                  </a:rPr>
                  <a:t> </a:t>
                </a:r>
              </a:p>
            </p:txBody>
          </p:sp>
        </mc:Fallback>
      </mc:AlternateContent>
    </p:spTree>
    <p:extLst>
      <p:ext uri="{BB962C8B-B14F-4D97-AF65-F5344CB8AC3E}">
        <p14:creationId xmlns:p14="http://schemas.microsoft.com/office/powerpoint/2010/main" val="271335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9B6392E-0D69-4F57-9E35-5D5F06B5D9AA}"/>
              </a:ext>
            </a:extLst>
          </p:cNvPr>
          <p:cNvSpPr txBox="1"/>
          <p:nvPr/>
        </p:nvSpPr>
        <p:spPr>
          <a:xfrm>
            <a:off x="89079" y="68315"/>
            <a:ext cx="1068625" cy="51935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es-EC" dirty="0"/>
              <a:t>TNT</a:t>
            </a:r>
            <a:endParaRPr lang="es-ES" dirty="0"/>
          </a:p>
        </p:txBody>
      </p:sp>
      <p:sp>
        <p:nvSpPr>
          <p:cNvPr id="6" name="CuadroTexto 5">
            <a:extLst>
              <a:ext uri="{FF2B5EF4-FFF2-40B4-BE49-F238E27FC236}">
                <a16:creationId xmlns:a16="http://schemas.microsoft.com/office/drawing/2014/main" id="{820A2D21-1F4D-468E-ABE7-BDB49AF834AB}"/>
              </a:ext>
            </a:extLst>
          </p:cNvPr>
          <p:cNvSpPr txBox="1"/>
          <p:nvPr/>
        </p:nvSpPr>
        <p:spPr>
          <a:xfrm>
            <a:off x="319593" y="931089"/>
            <a:ext cx="720000" cy="369332"/>
          </a:xfrm>
          <a:prstGeom prst="homePlate">
            <a:avLst/>
          </a:prstGeom>
          <a:solidFill>
            <a:srgbClr val="990000"/>
          </a:solidFill>
          <a:ln>
            <a:noFill/>
          </a:ln>
        </p:spPr>
        <p:txBody>
          <a:bodyPr wrap="square">
            <a:spAutoFit/>
          </a:bodyPr>
          <a:lstStyle/>
          <a:p>
            <a:pPr>
              <a:spcBef>
                <a:spcPts val="200"/>
              </a:spcBef>
              <a:spcAft>
                <a:spcPts val="0"/>
              </a:spcAft>
            </a:pPr>
            <a:r>
              <a:rPr lang="es-EC" sz="1800" b="1" dirty="0">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Vía I</a:t>
            </a:r>
            <a:endParaRPr lang="es-ES" sz="1800" b="1" dirty="0">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a16="http://schemas.microsoft.com/office/drawing/2014/main" id="{390B6393-BC88-442C-8980-91C6E6A78659}"/>
              </a:ext>
            </a:extLst>
          </p:cNvPr>
          <p:cNvSpPr txBox="1"/>
          <p:nvPr/>
        </p:nvSpPr>
        <p:spPr>
          <a:xfrm>
            <a:off x="323750" y="2156889"/>
            <a:ext cx="864000" cy="360000"/>
          </a:xfrm>
          <a:prstGeom prst="homePlate">
            <a:avLst/>
          </a:prstGeom>
          <a:solidFill>
            <a:srgbClr val="990000"/>
          </a:solidFill>
          <a:ln>
            <a:noFill/>
          </a:ln>
        </p:spPr>
        <p:txBody>
          <a:bodyPr wrap="square">
            <a:spAutoFit/>
          </a:bodyPr>
          <a:lstStyle/>
          <a:p>
            <a:pPr>
              <a:spcBef>
                <a:spcPts val="200"/>
              </a:spcBef>
              <a:spcAft>
                <a:spcPts val="0"/>
              </a:spcAft>
            </a:pPr>
            <a:r>
              <a:rPr lang="es-EC" sz="1800" b="1" dirty="0">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Vía II</a:t>
            </a:r>
            <a:endParaRPr lang="es-ES" sz="1800" b="1" dirty="0">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18AD2C82-5CA4-4F5F-A999-7DE8C089A5DB}"/>
              </a:ext>
            </a:extLst>
          </p:cNvPr>
          <p:cNvSpPr txBox="1"/>
          <p:nvPr/>
        </p:nvSpPr>
        <p:spPr>
          <a:xfrm>
            <a:off x="319593" y="3620861"/>
            <a:ext cx="972000" cy="360000"/>
          </a:xfrm>
          <a:prstGeom prst="homePlate">
            <a:avLst/>
          </a:prstGeom>
          <a:solidFill>
            <a:srgbClr val="990000"/>
          </a:solidFill>
          <a:ln>
            <a:noFill/>
          </a:ln>
        </p:spPr>
        <p:txBody>
          <a:bodyPr wrap="square">
            <a:spAutoFit/>
          </a:bodyPr>
          <a:lstStyle/>
          <a:p>
            <a:pPr>
              <a:spcBef>
                <a:spcPts val="200"/>
              </a:spcBef>
              <a:spcAft>
                <a:spcPts val="0"/>
              </a:spcAft>
            </a:pPr>
            <a:r>
              <a:rPr lang="es-EC" sz="1800" b="1" dirty="0">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Vía III</a:t>
            </a:r>
            <a:endParaRPr lang="es-ES" sz="1800" b="1" dirty="0">
              <a:solidFill>
                <a:schemeClr val="bg1"/>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grpSp>
        <p:nvGrpSpPr>
          <p:cNvPr id="9" name="Grupo 8">
            <a:extLst>
              <a:ext uri="{FF2B5EF4-FFF2-40B4-BE49-F238E27FC236}">
                <a16:creationId xmlns:a16="http://schemas.microsoft.com/office/drawing/2014/main" id="{0787DFA4-9DBE-46EE-9312-B4FE3F35D4B5}"/>
              </a:ext>
            </a:extLst>
          </p:cNvPr>
          <p:cNvGrpSpPr/>
          <p:nvPr/>
        </p:nvGrpSpPr>
        <p:grpSpPr>
          <a:xfrm>
            <a:off x="575750" y="1444134"/>
            <a:ext cx="2083666" cy="369332"/>
            <a:chOff x="3761447" y="6391845"/>
            <a:chExt cx="2083666" cy="369332"/>
          </a:xfrm>
        </p:grpSpPr>
        <p:sp>
          <p:nvSpPr>
            <p:cNvPr id="10" name="CuadroTexto 9">
              <a:extLst>
                <a:ext uri="{FF2B5EF4-FFF2-40B4-BE49-F238E27FC236}">
                  <a16:creationId xmlns:a16="http://schemas.microsoft.com/office/drawing/2014/main" id="{F1F08BB9-884F-4F64-989C-A160B9A30791}"/>
                </a:ext>
              </a:extLst>
            </p:cNvPr>
            <p:cNvSpPr txBox="1"/>
            <p:nvPr/>
          </p:nvSpPr>
          <p:spPr>
            <a:xfrm>
              <a:off x="4123553" y="6391845"/>
              <a:ext cx="1721560" cy="369332"/>
            </a:xfrm>
            <a:prstGeom prst="rect">
              <a:avLst/>
            </a:prstGeom>
            <a:noFill/>
          </p:spPr>
          <p:txBody>
            <a:bodyPr wrap="square">
              <a:spAutoFit/>
            </a:bodyPr>
            <a:lstStyle/>
            <a:p>
              <a:r>
                <a:rPr lang="es-EC" sz="1800" dirty="0">
                  <a:effectLst/>
                  <a:ea typeface="Calibri" panose="020F0502020204030204" pitchFamily="34" charset="0"/>
                </a:rPr>
                <a:t>Nitroreductasas</a:t>
              </a:r>
              <a:endParaRPr lang="es-ES" dirty="0"/>
            </a:p>
          </p:txBody>
        </p:sp>
        <p:sp>
          <p:nvSpPr>
            <p:cNvPr id="11" name="Flecha: a la derecha 10">
              <a:extLst>
                <a:ext uri="{FF2B5EF4-FFF2-40B4-BE49-F238E27FC236}">
                  <a16:creationId xmlns:a16="http://schemas.microsoft.com/office/drawing/2014/main" id="{1EAD4C13-ECE6-48C1-8D21-E2317EAAF627}"/>
                </a:ext>
              </a:extLst>
            </p:cNvPr>
            <p:cNvSpPr/>
            <p:nvPr/>
          </p:nvSpPr>
          <p:spPr>
            <a:xfrm>
              <a:off x="3761447" y="6401177"/>
              <a:ext cx="360000" cy="360000"/>
            </a:xfrm>
            <a:prstGeom prst="rightArrow">
              <a:avLst/>
            </a:prstGeom>
            <a:solidFill>
              <a:srgbClr val="990000"/>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7" name="Grupo 16">
            <a:extLst>
              <a:ext uri="{FF2B5EF4-FFF2-40B4-BE49-F238E27FC236}">
                <a16:creationId xmlns:a16="http://schemas.microsoft.com/office/drawing/2014/main" id="{B74B3AB3-8ACC-497C-8228-B714693A844D}"/>
              </a:ext>
            </a:extLst>
          </p:cNvPr>
          <p:cNvGrpSpPr/>
          <p:nvPr/>
        </p:nvGrpSpPr>
        <p:grpSpPr>
          <a:xfrm>
            <a:off x="682685" y="2956254"/>
            <a:ext cx="1158153" cy="369332"/>
            <a:chOff x="4937847" y="6374485"/>
            <a:chExt cx="1158153" cy="369332"/>
          </a:xfrm>
        </p:grpSpPr>
        <p:sp>
          <p:nvSpPr>
            <p:cNvPr id="15" name="CuadroTexto 14">
              <a:extLst>
                <a:ext uri="{FF2B5EF4-FFF2-40B4-BE49-F238E27FC236}">
                  <a16:creationId xmlns:a16="http://schemas.microsoft.com/office/drawing/2014/main" id="{3413024F-8973-4CBC-9FDD-1F6814BD75A7}"/>
                </a:ext>
              </a:extLst>
            </p:cNvPr>
            <p:cNvSpPr txBox="1"/>
            <p:nvPr/>
          </p:nvSpPr>
          <p:spPr>
            <a:xfrm>
              <a:off x="5267692" y="6374485"/>
              <a:ext cx="828308" cy="369332"/>
            </a:xfrm>
            <a:prstGeom prst="rect">
              <a:avLst/>
            </a:prstGeom>
            <a:noFill/>
          </p:spPr>
          <p:txBody>
            <a:bodyPr wrap="square">
              <a:spAutoFit/>
            </a:bodyPr>
            <a:lstStyle/>
            <a:p>
              <a:r>
                <a:rPr lang="es-EC" dirty="0"/>
                <a:t>OYE</a:t>
              </a:r>
              <a:endParaRPr lang="es-ES" dirty="0"/>
            </a:p>
          </p:txBody>
        </p:sp>
        <p:sp>
          <p:nvSpPr>
            <p:cNvPr id="16" name="Flecha: a la derecha 15">
              <a:extLst>
                <a:ext uri="{FF2B5EF4-FFF2-40B4-BE49-F238E27FC236}">
                  <a16:creationId xmlns:a16="http://schemas.microsoft.com/office/drawing/2014/main" id="{2418D082-511B-4E05-A12A-2AC3E2A3D9C0}"/>
                </a:ext>
              </a:extLst>
            </p:cNvPr>
            <p:cNvSpPr/>
            <p:nvPr/>
          </p:nvSpPr>
          <p:spPr>
            <a:xfrm>
              <a:off x="4937847" y="6374485"/>
              <a:ext cx="360000" cy="360000"/>
            </a:xfrm>
            <a:prstGeom prst="rightArrow">
              <a:avLst/>
            </a:prstGeom>
            <a:solidFill>
              <a:srgbClr val="990000"/>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9" name="CuadroTexto 18">
            <a:extLst>
              <a:ext uri="{FF2B5EF4-FFF2-40B4-BE49-F238E27FC236}">
                <a16:creationId xmlns:a16="http://schemas.microsoft.com/office/drawing/2014/main" id="{D228D42B-BA1A-437E-A9B7-BAD7DA7782BD}"/>
              </a:ext>
            </a:extLst>
          </p:cNvPr>
          <p:cNvSpPr txBox="1"/>
          <p:nvPr/>
        </p:nvSpPr>
        <p:spPr>
          <a:xfrm>
            <a:off x="508690" y="3933056"/>
            <a:ext cx="2664296" cy="1295868"/>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es-EC" sz="1800" dirty="0">
                <a:effectLst/>
                <a:ea typeface="Calibri" panose="020F0502020204030204" pitchFamily="34" charset="0"/>
                <a:cs typeface="Times New Roman" panose="02020603050405020304" pitchFamily="18" charset="0"/>
              </a:rPr>
              <a:t>Reducción sucesiva del grupo nitro</a:t>
            </a:r>
          </a:p>
          <a:p>
            <a:pPr marL="285750" indent="-285750" algn="just">
              <a:lnSpc>
                <a:spcPct val="150000"/>
              </a:lnSpc>
              <a:buFont typeface="Arial" panose="020B0604020202020204" pitchFamily="34" charset="0"/>
              <a:buChar char="•"/>
            </a:pPr>
            <a:r>
              <a:rPr lang="es-EC" sz="1800" dirty="0">
                <a:effectLst/>
                <a:ea typeface="Calibri" panose="020F0502020204030204" pitchFamily="34" charset="0"/>
                <a:cs typeface="Times New Roman" panose="02020603050405020304" pitchFamily="18" charset="0"/>
              </a:rPr>
              <a:t>Liberación de nitritos </a:t>
            </a:r>
            <a:endParaRPr lang="es-ES" dirty="0"/>
          </a:p>
        </p:txBody>
      </p:sp>
      <p:grpSp>
        <p:nvGrpSpPr>
          <p:cNvPr id="25" name="Grupo 24">
            <a:extLst>
              <a:ext uri="{FF2B5EF4-FFF2-40B4-BE49-F238E27FC236}">
                <a16:creationId xmlns:a16="http://schemas.microsoft.com/office/drawing/2014/main" id="{DD03260D-C014-4CFF-9A4C-AE96967A8495}"/>
              </a:ext>
            </a:extLst>
          </p:cNvPr>
          <p:cNvGrpSpPr/>
          <p:nvPr/>
        </p:nvGrpSpPr>
        <p:grpSpPr>
          <a:xfrm>
            <a:off x="1285169" y="5256440"/>
            <a:ext cx="1985851" cy="908864"/>
            <a:chOff x="10055879" y="3620861"/>
            <a:chExt cx="1985851" cy="908864"/>
          </a:xfrm>
        </p:grpSpPr>
        <p:sp>
          <p:nvSpPr>
            <p:cNvPr id="23" name="CuadroTexto 22">
              <a:extLst>
                <a:ext uri="{FF2B5EF4-FFF2-40B4-BE49-F238E27FC236}">
                  <a16:creationId xmlns:a16="http://schemas.microsoft.com/office/drawing/2014/main" id="{825408FA-ED87-4AA5-9345-E1F5485DB659}"/>
                </a:ext>
              </a:extLst>
            </p:cNvPr>
            <p:cNvSpPr txBox="1"/>
            <p:nvPr/>
          </p:nvSpPr>
          <p:spPr>
            <a:xfrm>
              <a:off x="10601730" y="3620861"/>
              <a:ext cx="1440000" cy="908864"/>
            </a:xfrm>
            <a:prstGeom prst="ellipse">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C" sz="1800" dirty="0">
                  <a:effectLst/>
                  <a:ea typeface="Calibri" panose="020F0502020204030204" pitchFamily="34" charset="0"/>
                  <a:cs typeface="Times New Roman" panose="02020603050405020304" pitchFamily="18" charset="0"/>
                </a:rPr>
                <a:t>cultivos mixtos </a:t>
              </a:r>
              <a:endParaRPr lang="es-ES" dirty="0"/>
            </a:p>
          </p:txBody>
        </p:sp>
        <p:sp>
          <p:nvSpPr>
            <p:cNvPr id="24" name="Flecha: a la derecha 23">
              <a:extLst>
                <a:ext uri="{FF2B5EF4-FFF2-40B4-BE49-F238E27FC236}">
                  <a16:creationId xmlns:a16="http://schemas.microsoft.com/office/drawing/2014/main" id="{AF7E3A38-584C-486F-B6AF-B3F9A352EBA3}"/>
                </a:ext>
              </a:extLst>
            </p:cNvPr>
            <p:cNvSpPr/>
            <p:nvPr/>
          </p:nvSpPr>
          <p:spPr>
            <a:xfrm>
              <a:off x="10055879" y="3872861"/>
              <a:ext cx="360000" cy="360000"/>
            </a:xfrm>
            <a:prstGeom prst="rightArrow">
              <a:avLst/>
            </a:prstGeom>
            <a:solidFill>
              <a:srgbClr val="990000"/>
            </a:solidFill>
            <a:ln>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8" name="CuadroTexto 17">
            <a:extLst>
              <a:ext uri="{FF2B5EF4-FFF2-40B4-BE49-F238E27FC236}">
                <a16:creationId xmlns:a16="http://schemas.microsoft.com/office/drawing/2014/main" id="{4432DD79-6AEF-47D4-A530-18A124301849}"/>
              </a:ext>
            </a:extLst>
          </p:cNvPr>
          <p:cNvSpPr txBox="1"/>
          <p:nvPr/>
        </p:nvSpPr>
        <p:spPr>
          <a:xfrm>
            <a:off x="4295800" y="327990"/>
            <a:ext cx="4298641" cy="510778"/>
          </a:xfrm>
          <a:prstGeom prst="round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EC"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Familia Pseudomonadaceae</a:t>
            </a:r>
            <a:endParaRPr lang="es-ES" sz="3200" b="1" dirty="0">
              <a:effectLst>
                <a:outerShdw blurRad="38100" dist="38100" dir="2700000" algn="tl">
                  <a:srgbClr val="000000">
                    <a:alpha val="43137"/>
                  </a:srgbClr>
                </a:outerShdw>
              </a:effectLst>
            </a:endParaRPr>
          </a:p>
        </p:txBody>
      </p:sp>
      <p:graphicFrame>
        <p:nvGraphicFramePr>
          <p:cNvPr id="2" name="Diagrama 1">
            <a:extLst>
              <a:ext uri="{FF2B5EF4-FFF2-40B4-BE49-F238E27FC236}">
                <a16:creationId xmlns:a16="http://schemas.microsoft.com/office/drawing/2014/main" id="{D82DB910-9013-4217-8A37-E5A9BFD8EBD0}"/>
              </a:ext>
            </a:extLst>
          </p:cNvPr>
          <p:cNvGraphicFramePr/>
          <p:nvPr>
            <p:extLst>
              <p:ext uri="{D42A27DB-BD31-4B8C-83A1-F6EECF244321}">
                <p14:modId xmlns:p14="http://schemas.microsoft.com/office/powerpoint/2010/main" val="4258852506"/>
              </p:ext>
            </p:extLst>
          </p:nvPr>
        </p:nvGraphicFramePr>
        <p:xfrm>
          <a:off x="5735960" y="2469437"/>
          <a:ext cx="6872128" cy="3831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a 2">
            <a:extLst>
              <a:ext uri="{FF2B5EF4-FFF2-40B4-BE49-F238E27FC236}">
                <a16:creationId xmlns:a16="http://schemas.microsoft.com/office/drawing/2014/main" id="{7E5BFBB3-28B1-4F96-9F15-84FBFCF1D7F2}"/>
              </a:ext>
            </a:extLst>
          </p:cNvPr>
          <p:cNvGraphicFramePr/>
          <p:nvPr>
            <p:extLst>
              <p:ext uri="{D42A27DB-BD31-4B8C-83A1-F6EECF244321}">
                <p14:modId xmlns:p14="http://schemas.microsoft.com/office/powerpoint/2010/main" val="3804408787"/>
              </p:ext>
            </p:extLst>
          </p:nvPr>
        </p:nvGraphicFramePr>
        <p:xfrm>
          <a:off x="3644132" y="996669"/>
          <a:ext cx="4543095" cy="23204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8" name="Picture 4" descr=" CARACTERISTICAS GENERALES&#10;FAMILIA&#10;PSEUDOMONADACEAE&#10; Bacilos rectos o ligeramente curvos&#10; Gramnegativos&#10; No formadores...">
            <a:extLst>
              <a:ext uri="{FF2B5EF4-FFF2-40B4-BE49-F238E27FC236}">
                <a16:creationId xmlns:a16="http://schemas.microsoft.com/office/drawing/2014/main" id="{0CC4D103-90BC-4E91-A63A-0E675A9DF919}"/>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61563" t="23750" r="8263" b="47202"/>
          <a:stretch/>
        </p:blipFill>
        <p:spPr bwMode="auto">
          <a:xfrm>
            <a:off x="7257572" y="968234"/>
            <a:ext cx="2222804" cy="160484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 CARACTERISTICAS GENERALES&#10;FAMILIA&#10;PSEUDOMONADACEAE&#10; Bacilos rectos o ligeramente curvos&#10; Gramnegativos&#10; No formadores...">
            <a:extLst>
              <a:ext uri="{FF2B5EF4-FFF2-40B4-BE49-F238E27FC236}">
                <a16:creationId xmlns:a16="http://schemas.microsoft.com/office/drawing/2014/main" id="{AC99A723-B6C9-4781-9D86-F4B2F756FE4D}"/>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63098" t="58219" r="8797" b="13037"/>
          <a:stretch/>
        </p:blipFill>
        <p:spPr bwMode="auto">
          <a:xfrm>
            <a:off x="9692668" y="974043"/>
            <a:ext cx="2070404" cy="158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055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C77FBE-5A57-4BEE-9CA6-AC1797CB995B}"/>
              </a:ext>
            </a:extLst>
          </p:cNvPr>
          <p:cNvSpPr>
            <a:spLocks noGrp="1"/>
          </p:cNvSpPr>
          <p:nvPr>
            <p:ph type="title"/>
          </p:nvPr>
        </p:nvSpPr>
        <p:spPr>
          <a:xfrm>
            <a:off x="263352" y="520203"/>
            <a:ext cx="2592288" cy="620688"/>
          </a:xfrm>
        </p:spPr>
        <p:txBody>
          <a:bodyPr/>
          <a:lstStyle/>
          <a:p>
            <a:pPr algn="l"/>
            <a:r>
              <a:rPr lang="es-EC" sz="3600" i="0" dirty="0">
                <a:ln w="0"/>
                <a:solidFill>
                  <a:schemeClr val="accent1"/>
                </a:solidFill>
                <a:effectLst/>
              </a:rPr>
              <a:t>OBJETIVOS</a:t>
            </a:r>
            <a:endParaRPr lang="es-ES" sz="3600" i="0" dirty="0">
              <a:ln w="0"/>
              <a:solidFill>
                <a:schemeClr val="accent1"/>
              </a:solidFill>
              <a:effectLst/>
            </a:endParaRPr>
          </a:p>
        </p:txBody>
      </p:sp>
      <p:sp>
        <p:nvSpPr>
          <p:cNvPr id="7" name="CuadroTexto 6">
            <a:extLst>
              <a:ext uri="{FF2B5EF4-FFF2-40B4-BE49-F238E27FC236}">
                <a16:creationId xmlns:a16="http://schemas.microsoft.com/office/drawing/2014/main" id="{ECB7C1AB-2FD2-41B0-AE22-782960C2BBDD}"/>
              </a:ext>
            </a:extLst>
          </p:cNvPr>
          <p:cNvSpPr txBox="1"/>
          <p:nvPr/>
        </p:nvSpPr>
        <p:spPr>
          <a:xfrm>
            <a:off x="499767" y="1124744"/>
            <a:ext cx="11068841" cy="1614288"/>
          </a:xfrm>
          <a:prstGeom prst="rect">
            <a:avLst/>
          </a:prstGeom>
          <a:noFill/>
          <a:ln w="28575">
            <a:noFill/>
          </a:ln>
          <a:effectLst>
            <a:outerShdw blurRad="50800" dist="38100" dir="2700000" algn="tl" rotWithShape="0">
              <a:prstClr val="black">
                <a:alpha val="40000"/>
              </a:prstClr>
            </a:outerShdw>
          </a:effectLst>
        </p:spPr>
        <p:txBody>
          <a:bodyPr wrap="square" rtlCol="0">
            <a:spAutoFit/>
          </a:bodyPr>
          <a:lstStyle/>
          <a:p>
            <a:pPr algn="just">
              <a:lnSpc>
                <a:spcPct val="150000"/>
              </a:lnSpc>
            </a:pPr>
            <a:r>
              <a:rPr lang="es-EC" sz="2600" b="1" dirty="0">
                <a:ln w="0"/>
              </a:rPr>
              <a:t>GENERAL:</a:t>
            </a:r>
            <a:endParaRPr lang="es-EC" sz="2600" b="1" dirty="0">
              <a:ln w="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s-EC" sz="2000" dirty="0"/>
              <a:t>Evaluar la biodegradación de pentolita por acción de bacterias de la familia Pseudomonadaceae aisladas de suelos del Polígono de tiro, destacamento el Corazón cantón Mejía provincia Pichincha – Ecuador</a:t>
            </a:r>
            <a:endParaRPr lang="es-ES" sz="2000" dirty="0"/>
          </a:p>
        </p:txBody>
      </p:sp>
      <p:sp>
        <p:nvSpPr>
          <p:cNvPr id="10" name="CuadroTexto 9">
            <a:extLst>
              <a:ext uri="{FF2B5EF4-FFF2-40B4-BE49-F238E27FC236}">
                <a16:creationId xmlns:a16="http://schemas.microsoft.com/office/drawing/2014/main" id="{029C5848-C2C2-41A4-8510-E282AB2EC303}"/>
              </a:ext>
            </a:extLst>
          </p:cNvPr>
          <p:cNvSpPr txBox="1"/>
          <p:nvPr/>
        </p:nvSpPr>
        <p:spPr>
          <a:xfrm>
            <a:off x="797335" y="2852936"/>
            <a:ext cx="10627258" cy="3096360"/>
          </a:xfrm>
          <a:prstGeom prst="rect">
            <a:avLst/>
          </a:prstGeom>
          <a:noFill/>
        </p:spPr>
        <p:txBody>
          <a:bodyPr wrap="square">
            <a:spAutoFit/>
          </a:bodyPr>
          <a:lstStyle/>
          <a:p>
            <a:pPr>
              <a:lnSpc>
                <a:spcPct val="150000"/>
              </a:lnSpc>
            </a:pPr>
            <a:r>
              <a:rPr lang="es-EC" sz="2400" b="1" dirty="0">
                <a:ln w="0"/>
                <a:effectLst>
                  <a:outerShdw blurRad="38100" dist="19050" dir="2700000" algn="tl" rotWithShape="0">
                    <a:schemeClr val="dk1">
                      <a:alpha val="40000"/>
                    </a:schemeClr>
                  </a:outerShdw>
                </a:effectLst>
              </a:rPr>
              <a:t>ESPECÍFICOS:</a:t>
            </a:r>
          </a:p>
          <a:p>
            <a:pPr marL="342900" indent="-342900" algn="just">
              <a:lnSpc>
                <a:spcPct val="150000"/>
              </a:lnSpc>
              <a:buFont typeface="Arial" panose="020B0604020202020204" pitchFamily="34" charset="0"/>
              <a:buChar char="•"/>
            </a:pPr>
            <a:r>
              <a:rPr lang="es-EC" dirty="0"/>
              <a:t>Aislar e identificar las bacterias presentes en las muestras de suelo obtenidas a diferentes profundidades (20, 60, 100 cm) del Polígono de Tiro, a través de medios de cultivo selectivos y pruebas bioquímicas. </a:t>
            </a:r>
          </a:p>
          <a:p>
            <a:pPr marL="342900" indent="-342900" algn="just">
              <a:lnSpc>
                <a:spcPct val="150000"/>
              </a:lnSpc>
              <a:buFont typeface="Arial" panose="020B0604020202020204" pitchFamily="34" charset="0"/>
              <a:buChar char="•"/>
            </a:pPr>
            <a:r>
              <a:rPr lang="es-EC" dirty="0"/>
              <a:t>Cultivar las bacterias de la familia Pseudomonadaceae en medio de cultivo suplementado con pentolita en proporciones del 0,1%, 1% y 5%.</a:t>
            </a:r>
          </a:p>
          <a:p>
            <a:pPr marL="342900" indent="-342900" algn="just">
              <a:lnSpc>
                <a:spcPct val="150000"/>
              </a:lnSpc>
              <a:buFont typeface="Arial" panose="020B0604020202020204" pitchFamily="34" charset="0"/>
              <a:buChar char="•"/>
            </a:pPr>
            <a:r>
              <a:rPr lang="es-EC" dirty="0"/>
              <a:t>Cuantificar por medio de cromatografía líquida de alta eficacia (HPLC) la biodegradación de pentolita por acción de las bacterias cultivadas.</a:t>
            </a:r>
            <a:endParaRPr lang="es-ES"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9827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C77FBE-5A57-4BEE-9CA6-AC1797CB995B}"/>
              </a:ext>
            </a:extLst>
          </p:cNvPr>
          <p:cNvSpPr>
            <a:spLocks noGrp="1"/>
          </p:cNvSpPr>
          <p:nvPr>
            <p:ph type="title"/>
          </p:nvPr>
        </p:nvSpPr>
        <p:spPr>
          <a:xfrm>
            <a:off x="7248128" y="58614"/>
            <a:ext cx="4752528" cy="562074"/>
          </a:xfrm>
        </p:spPr>
        <p:txBody>
          <a:bodyPr/>
          <a:lstStyle/>
          <a:p>
            <a:r>
              <a:rPr lang="es-EC" sz="4000" i="0" dirty="0">
                <a:solidFill>
                  <a:srgbClr val="A50021"/>
                </a:solidFill>
              </a:rPr>
              <a:t>METODOLOGÍA</a:t>
            </a:r>
            <a:endParaRPr lang="es-ES" sz="4000" i="0" dirty="0">
              <a:solidFill>
                <a:srgbClr val="A50021"/>
              </a:solidFill>
            </a:endParaRPr>
          </a:p>
        </p:txBody>
      </p:sp>
      <p:grpSp>
        <p:nvGrpSpPr>
          <p:cNvPr id="60" name="Grupo 59">
            <a:extLst>
              <a:ext uri="{FF2B5EF4-FFF2-40B4-BE49-F238E27FC236}">
                <a16:creationId xmlns:a16="http://schemas.microsoft.com/office/drawing/2014/main" id="{96C614CB-403C-4CCB-914E-B5EF40EFC617}"/>
              </a:ext>
            </a:extLst>
          </p:cNvPr>
          <p:cNvGrpSpPr/>
          <p:nvPr/>
        </p:nvGrpSpPr>
        <p:grpSpPr>
          <a:xfrm>
            <a:off x="837386" y="995028"/>
            <a:ext cx="5472608" cy="1115394"/>
            <a:chOff x="1127448" y="1340768"/>
            <a:chExt cx="5472608" cy="1115394"/>
          </a:xfrm>
        </p:grpSpPr>
        <p:grpSp>
          <p:nvGrpSpPr>
            <p:cNvPr id="58" name="Grupo 57">
              <a:extLst>
                <a:ext uri="{FF2B5EF4-FFF2-40B4-BE49-F238E27FC236}">
                  <a16:creationId xmlns:a16="http://schemas.microsoft.com/office/drawing/2014/main" id="{BABE061C-C1CA-41E8-B37D-A6A17A44ADA1}"/>
                </a:ext>
              </a:extLst>
            </p:cNvPr>
            <p:cNvGrpSpPr/>
            <p:nvPr/>
          </p:nvGrpSpPr>
          <p:grpSpPr>
            <a:xfrm>
              <a:off x="2256468" y="1340768"/>
              <a:ext cx="4343588" cy="1115394"/>
              <a:chOff x="1046654" y="1376783"/>
              <a:chExt cx="4343588" cy="1115394"/>
            </a:xfrm>
          </p:grpSpPr>
          <p:sp>
            <p:nvSpPr>
              <p:cNvPr id="56" name="CuadroTexto 55">
                <a:extLst>
                  <a:ext uri="{FF2B5EF4-FFF2-40B4-BE49-F238E27FC236}">
                    <a16:creationId xmlns:a16="http://schemas.microsoft.com/office/drawing/2014/main" id="{5C3C9E42-090A-4D38-A60F-38C7D46086F3}"/>
                  </a:ext>
                </a:extLst>
              </p:cNvPr>
              <p:cNvSpPr txBox="1"/>
              <p:nvPr/>
            </p:nvSpPr>
            <p:spPr>
              <a:xfrm>
                <a:off x="1046654" y="1376783"/>
                <a:ext cx="4029617" cy="900000"/>
              </a:xfrm>
              <a:prstGeom prst="roundRect">
                <a:avLst/>
              </a:prstGeom>
              <a:solidFill>
                <a:schemeClr val="accent5"/>
              </a:solidFill>
              <a:ln>
                <a:solidFill>
                  <a:schemeClr val="accent5"/>
                </a:solidFill>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1590" rIns="0" bIns="21590" numCol="1" spcCol="1270" anchor="ctr" anchorCtr="0">
                <a:noAutofit/>
              </a:bodyPr>
              <a:lstStyle/>
              <a:p>
                <a:pPr marL="0" lvl="0" indent="0" algn="just" defTabSz="755650">
                  <a:lnSpc>
                    <a:spcPct val="90000"/>
                  </a:lnSpc>
                  <a:spcBef>
                    <a:spcPct val="0"/>
                  </a:spcBef>
                  <a:spcAft>
                    <a:spcPct val="35000"/>
                  </a:spcAft>
                  <a:buNone/>
                </a:pPr>
                <a:r>
                  <a:rPr lang="es-EC" sz="17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Depósito Conjunto “El Corazón” del Comando Conjunto de las Fuerzas Armadas </a:t>
                </a:r>
                <a:endParaRPr lang="es-ES" sz="1700" kern="1200" dirty="0">
                  <a:solidFill>
                    <a:schemeClr val="bg1"/>
                  </a:solidFill>
                </a:endParaRPr>
              </a:p>
            </p:txBody>
          </p:sp>
          <p:sp>
            <p:nvSpPr>
              <p:cNvPr id="57" name="CuadroTexto 56">
                <a:extLst>
                  <a:ext uri="{FF2B5EF4-FFF2-40B4-BE49-F238E27FC236}">
                    <a16:creationId xmlns:a16="http://schemas.microsoft.com/office/drawing/2014/main" id="{3988C3C4-9C2E-4388-AE6C-2E0ACAF3694C}"/>
                  </a:ext>
                </a:extLst>
              </p:cNvPr>
              <p:cNvSpPr txBox="1"/>
              <p:nvPr/>
            </p:nvSpPr>
            <p:spPr>
              <a:xfrm>
                <a:off x="1631504" y="2132177"/>
                <a:ext cx="3758738" cy="360000"/>
              </a:xfrm>
              <a:prstGeom prst="roundRect">
                <a:avLst/>
              </a:prstGeom>
              <a:solidFill>
                <a:schemeClr val="bg1"/>
              </a:solidFill>
              <a:ln w="12700">
                <a:solidFill>
                  <a:schemeClr val="accent5"/>
                </a:solidFill>
                <a:prstDash val="dash"/>
              </a:ln>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21590" rIns="0" bIns="21590" numCol="1" spcCol="1270" anchor="ctr" anchorCtr="0">
                <a:noAutofit/>
              </a:bodyPr>
              <a:lstStyle>
                <a:defPPr>
                  <a:defRPr lang="es-ES"/>
                </a:defPPr>
                <a:lvl1pPr lvl="0" indent="0" algn="just" defTabSz="755650">
                  <a:lnSpc>
                    <a:spcPct val="90000"/>
                  </a:lnSpc>
                  <a:spcBef>
                    <a:spcPct val="0"/>
                  </a:spcBef>
                  <a:spcAft>
                    <a:spcPct val="35000"/>
                  </a:spcAft>
                  <a:buNone/>
                  <a:defRPr sz="1700">
                    <a:solidFill>
                      <a:schemeClr val="bg1"/>
                    </a:solidFill>
                    <a:effectLst/>
                    <a:latin typeface="Calibri" panose="020F0502020204030204" pitchFamily="34" charset="0"/>
                    <a:ea typeface="Calibri" panose="020F0502020204030204" pitchFamily="34" charset="0"/>
                    <a:cs typeface="Times New Roman" panose="02020603050405020304" pitchFamily="18" charset="0"/>
                  </a:defRPr>
                </a:lvl1pPr>
              </a:lstStyle>
              <a:p>
                <a:r>
                  <a:rPr lang="es-EC" dirty="0">
                    <a:solidFill>
                      <a:schemeClr val="tx1"/>
                    </a:solidFill>
                  </a:rPr>
                  <a:t>Coordenadas: 0°29’26.4’’S 78°36’41,1’’W</a:t>
                </a:r>
                <a:endParaRPr lang="es-ES" dirty="0">
                  <a:solidFill>
                    <a:schemeClr val="tx1"/>
                  </a:solidFill>
                </a:endParaRPr>
              </a:p>
            </p:txBody>
          </p:sp>
        </p:grpSp>
        <p:sp>
          <p:nvSpPr>
            <p:cNvPr id="59" name="Elipse 58">
              <a:extLst>
                <a:ext uri="{FF2B5EF4-FFF2-40B4-BE49-F238E27FC236}">
                  <a16:creationId xmlns:a16="http://schemas.microsoft.com/office/drawing/2014/main" id="{7C669DA3-1932-42C0-B99F-3B27E2177900}"/>
                </a:ext>
              </a:extLst>
            </p:cNvPr>
            <p:cNvSpPr/>
            <p:nvPr/>
          </p:nvSpPr>
          <p:spPr>
            <a:xfrm>
              <a:off x="1127448" y="1471390"/>
              <a:ext cx="1008000" cy="720000"/>
            </a:xfrm>
            <a:prstGeom prst="ellipse">
              <a:avLst/>
            </a:prstGeom>
            <a:solidFill>
              <a:schemeClr val="accent5">
                <a:lumMod val="60000"/>
                <a:lumOff val="4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solidFill>
                    <a:schemeClr val="tx1"/>
                  </a:solidFill>
                  <a:effectLst>
                    <a:outerShdw blurRad="38100" dist="38100" dir="2700000" algn="tl">
                      <a:srgbClr val="000000">
                        <a:alpha val="43137"/>
                      </a:srgbClr>
                    </a:outerShdw>
                  </a:effectLst>
                </a:rPr>
                <a:t>Lugar</a:t>
              </a:r>
              <a:endParaRPr lang="es-ES" sz="1600" b="1" dirty="0">
                <a:solidFill>
                  <a:schemeClr val="tx1"/>
                </a:solidFill>
                <a:effectLst>
                  <a:outerShdw blurRad="38100" dist="38100" dir="2700000" algn="tl">
                    <a:srgbClr val="000000">
                      <a:alpha val="43137"/>
                    </a:srgbClr>
                  </a:outerShdw>
                </a:effectLst>
              </a:endParaRPr>
            </a:p>
          </p:txBody>
        </p:sp>
      </p:grpSp>
      <p:grpSp>
        <p:nvGrpSpPr>
          <p:cNvPr id="79" name="Grupo 78">
            <a:extLst>
              <a:ext uri="{FF2B5EF4-FFF2-40B4-BE49-F238E27FC236}">
                <a16:creationId xmlns:a16="http://schemas.microsoft.com/office/drawing/2014/main" id="{FC6BE1B7-C5EA-48EC-BEC4-1454F466E02D}"/>
              </a:ext>
            </a:extLst>
          </p:cNvPr>
          <p:cNvGrpSpPr/>
          <p:nvPr/>
        </p:nvGrpSpPr>
        <p:grpSpPr>
          <a:xfrm>
            <a:off x="834782" y="2363180"/>
            <a:ext cx="2956962" cy="1222814"/>
            <a:chOff x="1056780" y="2695951"/>
            <a:chExt cx="2956962" cy="1222814"/>
          </a:xfrm>
        </p:grpSpPr>
        <p:sp>
          <p:nvSpPr>
            <p:cNvPr id="61" name="Elipse 60">
              <a:extLst>
                <a:ext uri="{FF2B5EF4-FFF2-40B4-BE49-F238E27FC236}">
                  <a16:creationId xmlns:a16="http://schemas.microsoft.com/office/drawing/2014/main" id="{E969FEC0-6F04-427A-BA8D-B843CC07D32B}"/>
                </a:ext>
              </a:extLst>
            </p:cNvPr>
            <p:cNvSpPr/>
            <p:nvPr/>
          </p:nvSpPr>
          <p:spPr>
            <a:xfrm>
              <a:off x="1056780" y="2856013"/>
              <a:ext cx="1008000" cy="720000"/>
            </a:xfrm>
            <a:prstGeom prst="ellipse">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solidFill>
                    <a:schemeClr val="tx1"/>
                  </a:solidFill>
                  <a:effectLst>
                    <a:outerShdw blurRad="38100" dist="38100" dir="2700000" algn="tl">
                      <a:srgbClr val="000000">
                        <a:alpha val="43137"/>
                      </a:srgbClr>
                    </a:outerShdw>
                  </a:effectLst>
                </a:rPr>
                <a:t>Tipo</a:t>
              </a:r>
              <a:endParaRPr lang="es-ES" sz="1600" b="1" dirty="0">
                <a:solidFill>
                  <a:schemeClr val="tx1"/>
                </a:solidFill>
                <a:effectLst>
                  <a:outerShdw blurRad="38100" dist="38100" dir="2700000" algn="tl">
                    <a:srgbClr val="000000">
                      <a:alpha val="43137"/>
                    </a:srgbClr>
                  </a:outerShdw>
                </a:effectLst>
              </a:endParaRPr>
            </a:p>
          </p:txBody>
        </p:sp>
        <p:pic>
          <p:nvPicPr>
            <p:cNvPr id="70" name="Imagen 69">
              <a:extLst>
                <a:ext uri="{FF2B5EF4-FFF2-40B4-BE49-F238E27FC236}">
                  <a16:creationId xmlns:a16="http://schemas.microsoft.com/office/drawing/2014/main" id="{15C0310F-B2F6-4805-BFD1-743010C92985}"/>
                </a:ext>
              </a:extLst>
            </p:cNvPr>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51603" b="51476"/>
            <a:stretch/>
          </p:blipFill>
          <p:spPr bwMode="auto">
            <a:xfrm>
              <a:off x="2184324" y="2695951"/>
              <a:ext cx="1829418" cy="1222814"/>
            </a:xfrm>
            <a:prstGeom prst="roundRect">
              <a:avLst/>
            </a:prstGeom>
            <a:noFill/>
            <a:ln>
              <a:noFill/>
            </a:ln>
            <a:effectLst>
              <a:outerShdw blurRad="50800" dist="38100" dir="2700000" algn="tl" rotWithShape="0">
                <a:prstClr val="black">
                  <a:alpha val="40000"/>
                </a:prstClr>
              </a:outerShdw>
            </a:effectLst>
          </p:spPr>
        </p:pic>
      </p:grpSp>
      <p:grpSp>
        <p:nvGrpSpPr>
          <p:cNvPr id="78" name="Grupo 77">
            <a:extLst>
              <a:ext uri="{FF2B5EF4-FFF2-40B4-BE49-F238E27FC236}">
                <a16:creationId xmlns:a16="http://schemas.microsoft.com/office/drawing/2014/main" id="{4A7EF700-65D4-4963-88E2-6493D18AD101}"/>
              </a:ext>
            </a:extLst>
          </p:cNvPr>
          <p:cNvGrpSpPr/>
          <p:nvPr/>
        </p:nvGrpSpPr>
        <p:grpSpPr>
          <a:xfrm>
            <a:off x="834782" y="3803340"/>
            <a:ext cx="3898793" cy="1732672"/>
            <a:chOff x="6672064" y="3132035"/>
            <a:chExt cx="3898793" cy="1732672"/>
          </a:xfrm>
        </p:grpSpPr>
        <p:sp>
          <p:nvSpPr>
            <p:cNvPr id="71" name="Elipse 70">
              <a:extLst>
                <a:ext uri="{FF2B5EF4-FFF2-40B4-BE49-F238E27FC236}">
                  <a16:creationId xmlns:a16="http://schemas.microsoft.com/office/drawing/2014/main" id="{55D558E9-E079-4862-BB55-598980EA9E37}"/>
                </a:ext>
              </a:extLst>
            </p:cNvPr>
            <p:cNvSpPr/>
            <p:nvPr/>
          </p:nvSpPr>
          <p:spPr>
            <a:xfrm>
              <a:off x="6672064" y="3132035"/>
              <a:ext cx="2114887" cy="720000"/>
            </a:xfrm>
            <a:prstGeom prst="ellipse">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solidFill>
                    <a:schemeClr val="tx1"/>
                  </a:solidFill>
                  <a:effectLst>
                    <a:outerShdw blurRad="38100" dist="38100" dir="2700000" algn="tl">
                      <a:srgbClr val="000000">
                        <a:alpha val="43137"/>
                      </a:srgbClr>
                    </a:outerShdw>
                  </a:effectLst>
                </a:rPr>
                <a:t>Profundidades</a:t>
              </a:r>
              <a:endParaRPr lang="es-ES" sz="1600" b="1" dirty="0">
                <a:solidFill>
                  <a:schemeClr val="tx1"/>
                </a:solidFill>
                <a:effectLst>
                  <a:outerShdw blurRad="38100" dist="38100" dir="2700000" algn="tl">
                    <a:srgbClr val="000000">
                      <a:alpha val="43137"/>
                    </a:srgbClr>
                  </a:outerShdw>
                </a:effectLst>
              </a:endParaRPr>
            </a:p>
          </p:txBody>
        </p:sp>
        <p:sp>
          <p:nvSpPr>
            <p:cNvPr id="73" name="CuadroTexto 72">
              <a:extLst>
                <a:ext uri="{FF2B5EF4-FFF2-40B4-BE49-F238E27FC236}">
                  <a16:creationId xmlns:a16="http://schemas.microsoft.com/office/drawing/2014/main" id="{3BE8A407-768E-45E4-B8EC-F484029702F0}"/>
                </a:ext>
              </a:extLst>
            </p:cNvPr>
            <p:cNvSpPr txBox="1"/>
            <p:nvPr/>
          </p:nvSpPr>
          <p:spPr>
            <a:xfrm>
              <a:off x="7277339" y="3945306"/>
              <a:ext cx="1307477" cy="919401"/>
            </a:xfrm>
            <a:prstGeom prst="roundRect">
              <a:avLst/>
            </a:prstGeom>
            <a:noFill/>
            <a:ln>
              <a:solidFill>
                <a:schemeClr val="accent6">
                  <a:lumMod val="50000"/>
                </a:schemeClr>
              </a:solidFill>
            </a:ln>
          </p:spPr>
          <p:txBody>
            <a:bodyPr wrap="square">
              <a:spAutoFit/>
            </a:bodyPr>
            <a:lstStyle/>
            <a:p>
              <a:pPr marL="285750" indent="-285750">
                <a:buFont typeface="Arial" panose="020B0604020202020204" pitchFamily="34" charset="0"/>
                <a:buChar char="•"/>
              </a:pPr>
              <a:r>
                <a:rPr lang="es-EC" sz="16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 cm</a:t>
              </a:r>
            </a:p>
            <a:p>
              <a:pPr marL="285750" indent="-285750">
                <a:buFont typeface="Arial" panose="020B0604020202020204" pitchFamily="34" charset="0"/>
                <a:buChar char="•"/>
              </a:pPr>
              <a:r>
                <a:rPr lang="es-EC" sz="16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60 cm</a:t>
              </a:r>
            </a:p>
            <a:p>
              <a:pPr marL="285750" indent="-285750">
                <a:buFont typeface="Arial" panose="020B0604020202020204" pitchFamily="34" charset="0"/>
                <a:buChar char="•"/>
              </a:pPr>
              <a:r>
                <a:rPr lang="es-EC" sz="1600" kern="12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100 cm</a:t>
              </a:r>
              <a:endParaRPr lang="es-ES" sz="1600" dirty="0"/>
            </a:p>
          </p:txBody>
        </p:sp>
        <p:sp>
          <p:nvSpPr>
            <p:cNvPr id="76" name="CuadroTexto 75">
              <a:extLst>
                <a:ext uri="{FF2B5EF4-FFF2-40B4-BE49-F238E27FC236}">
                  <a16:creationId xmlns:a16="http://schemas.microsoft.com/office/drawing/2014/main" id="{9304F2D3-EF0A-454C-B81D-482FC59F025F}"/>
                </a:ext>
              </a:extLst>
            </p:cNvPr>
            <p:cNvSpPr txBox="1"/>
            <p:nvPr/>
          </p:nvSpPr>
          <p:spPr>
            <a:xfrm>
              <a:off x="9263380" y="4100518"/>
              <a:ext cx="1307477" cy="584775"/>
            </a:xfrm>
            <a:prstGeom prst="rect">
              <a:avLst/>
            </a:prstGeom>
            <a:solidFill>
              <a:schemeClr val="bg1"/>
            </a:solidFill>
            <a:ln>
              <a:solidFill>
                <a:schemeClr val="accent6">
                  <a:lumMod val="50000"/>
                </a:schemeClr>
              </a:solidFill>
              <a:prstDash val="dash"/>
            </a:ln>
          </p:spPr>
          <p:txBody>
            <a:bodyPr wrap="square">
              <a:spAutoFit/>
            </a:bodyPr>
            <a:lstStyle>
              <a:defPPr>
                <a:defRPr lang="es-ES"/>
              </a:defPPr>
              <a:lvl1pPr marL="285750" indent="-285750">
                <a:buFont typeface="Arial" panose="020B0604020202020204" pitchFamily="34" charset="0"/>
                <a:buChar char="•"/>
                <a:defRPr>
                  <a:effectLst>
                    <a:outerShdw blurRad="38100" dist="38100" dir="2700000" algn="tl">
                      <a:srgbClr val="000000">
                        <a:alpha val="43137"/>
                      </a:srgbClr>
                    </a:outerShdw>
                  </a:effectLst>
                  <a:latin typeface="Calibri" panose="020F0502020204030204" pitchFamily="34" charset="0"/>
                  <a:cs typeface="Calibri" panose="020F0502020204030204" pitchFamily="34" charset="0"/>
                </a:defRPr>
              </a:lvl1pPr>
            </a:lstStyle>
            <a:p>
              <a:pPr marL="0" indent="0">
                <a:buNone/>
              </a:pPr>
              <a:r>
                <a:rPr lang="es-EC" sz="1600" dirty="0"/>
                <a:t>3 muestras compuestas</a:t>
              </a:r>
              <a:endParaRPr lang="es-ES" sz="1600" dirty="0"/>
            </a:p>
          </p:txBody>
        </p:sp>
        <p:sp>
          <p:nvSpPr>
            <p:cNvPr id="77" name="Flecha: a la derecha 76">
              <a:extLst>
                <a:ext uri="{FF2B5EF4-FFF2-40B4-BE49-F238E27FC236}">
                  <a16:creationId xmlns:a16="http://schemas.microsoft.com/office/drawing/2014/main" id="{5909C52F-DACA-42FE-B122-4BC9D51A8161}"/>
                </a:ext>
              </a:extLst>
            </p:cNvPr>
            <p:cNvSpPr/>
            <p:nvPr/>
          </p:nvSpPr>
          <p:spPr>
            <a:xfrm>
              <a:off x="8665436" y="4145293"/>
              <a:ext cx="540000" cy="540000"/>
            </a:xfrm>
            <a:prstGeom prst="rightArrow">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82" name="Elipse 81">
            <a:extLst>
              <a:ext uri="{FF2B5EF4-FFF2-40B4-BE49-F238E27FC236}">
                <a16:creationId xmlns:a16="http://schemas.microsoft.com/office/drawing/2014/main" id="{990FAB56-E765-40C2-B357-603E76BD0DC2}"/>
              </a:ext>
            </a:extLst>
          </p:cNvPr>
          <p:cNvSpPr/>
          <p:nvPr/>
        </p:nvSpPr>
        <p:spPr>
          <a:xfrm>
            <a:off x="6816080" y="1012490"/>
            <a:ext cx="2292688" cy="720000"/>
          </a:xfrm>
          <a:prstGeom prst="ellipse">
            <a:avLst/>
          </a:prstGeom>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s-EC" sz="1600" b="1" dirty="0">
                <a:solidFill>
                  <a:schemeClr val="tx1"/>
                </a:solidFill>
                <a:effectLst>
                  <a:outerShdw blurRad="38100" dist="38100" dir="2700000" algn="tl">
                    <a:srgbClr val="000000">
                      <a:alpha val="43137"/>
                    </a:srgbClr>
                  </a:outerShdw>
                </a:effectLst>
              </a:rPr>
              <a:t>Procesamiento</a:t>
            </a:r>
            <a:endParaRPr lang="es-ES" sz="1600" b="1" dirty="0">
              <a:solidFill>
                <a:schemeClr val="tx1"/>
              </a:solidFill>
              <a:effectLst>
                <a:outerShdw blurRad="38100" dist="38100" dir="2700000" algn="tl">
                  <a:srgbClr val="000000">
                    <a:alpha val="43137"/>
                  </a:srgbClr>
                </a:outerShdw>
              </a:effectLst>
            </a:endParaRPr>
          </a:p>
        </p:txBody>
      </p:sp>
      <p:grpSp>
        <p:nvGrpSpPr>
          <p:cNvPr id="85" name="Grupo 84">
            <a:extLst>
              <a:ext uri="{FF2B5EF4-FFF2-40B4-BE49-F238E27FC236}">
                <a16:creationId xmlns:a16="http://schemas.microsoft.com/office/drawing/2014/main" id="{317FCB92-58B0-4C81-962E-4AADC5077264}"/>
              </a:ext>
            </a:extLst>
          </p:cNvPr>
          <p:cNvGrpSpPr/>
          <p:nvPr/>
        </p:nvGrpSpPr>
        <p:grpSpPr>
          <a:xfrm>
            <a:off x="6783164" y="1911571"/>
            <a:ext cx="2994424" cy="1260000"/>
            <a:chOff x="7096306" y="1715309"/>
            <a:chExt cx="2994424" cy="1260000"/>
          </a:xfrm>
        </p:grpSpPr>
        <p:pic>
          <p:nvPicPr>
            <p:cNvPr id="4110" name="Picture 14" descr="El ` S Del Científico Da El Pesaje De La Muestra Del Suelo Imagen de  archivo - Imagen de primer, checking: 117931981">
              <a:extLst>
                <a:ext uri="{FF2B5EF4-FFF2-40B4-BE49-F238E27FC236}">
                  <a16:creationId xmlns:a16="http://schemas.microsoft.com/office/drawing/2014/main" id="{A7E34515-7D89-4625-A755-C8C4156BF7A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161" t="22369" r="21483" b="11635"/>
            <a:stretch/>
          </p:blipFill>
          <p:spPr bwMode="auto">
            <a:xfrm rot="10800000">
              <a:off x="7096306" y="1715309"/>
              <a:ext cx="1550644" cy="1260000"/>
            </a:xfrm>
            <a:prstGeom prst="rect">
              <a:avLst/>
            </a:prstGeom>
            <a:noFill/>
            <a:extLst>
              <a:ext uri="{909E8E84-426E-40DD-AFC4-6F175D3DCCD1}">
                <a14:hiddenFill xmlns:a14="http://schemas.microsoft.com/office/drawing/2010/main">
                  <a:solidFill>
                    <a:srgbClr val="FFFFFF"/>
                  </a:solidFill>
                </a14:hiddenFill>
              </a:ext>
            </a:extLst>
          </p:spPr>
        </p:pic>
        <p:sp>
          <p:nvSpPr>
            <p:cNvPr id="84" name="CuadroTexto 83">
              <a:extLst>
                <a:ext uri="{FF2B5EF4-FFF2-40B4-BE49-F238E27FC236}">
                  <a16:creationId xmlns:a16="http://schemas.microsoft.com/office/drawing/2014/main" id="{71E77029-EDF3-41BA-8B3B-980A2C79CFF0}"/>
                </a:ext>
              </a:extLst>
            </p:cNvPr>
            <p:cNvSpPr txBox="1"/>
            <p:nvPr/>
          </p:nvSpPr>
          <p:spPr>
            <a:xfrm>
              <a:off x="8615646" y="1855438"/>
              <a:ext cx="1475084" cy="923330"/>
            </a:xfrm>
            <a:prstGeom prst="rect">
              <a:avLst/>
            </a:prstGeom>
            <a:noFill/>
          </p:spPr>
          <p:txBody>
            <a:bodyPr wrap="none" rtlCol="0">
              <a:spAutoFit/>
            </a:bodyPr>
            <a:lstStyle/>
            <a:p>
              <a:pPr algn="ctr"/>
              <a:r>
                <a:rPr lang="es-EC" dirty="0"/>
                <a:t>10 g suelo </a:t>
              </a:r>
            </a:p>
            <a:p>
              <a:pPr algn="ctr"/>
              <a:r>
                <a:rPr lang="es-EC" dirty="0"/>
                <a:t>+</a:t>
              </a:r>
            </a:p>
            <a:p>
              <a:pPr algn="ctr"/>
              <a:r>
                <a:rPr lang="es-EC" dirty="0"/>
                <a:t> 90 mL H2O</a:t>
              </a:r>
              <a:r>
                <a:rPr lang="es-EC" sz="1100" dirty="0"/>
                <a:t>(d)</a:t>
              </a:r>
              <a:endParaRPr lang="es-ES" dirty="0"/>
            </a:p>
          </p:txBody>
        </p:sp>
      </p:grpSp>
      <p:grpSp>
        <p:nvGrpSpPr>
          <p:cNvPr id="4" name="Grupo 3">
            <a:extLst>
              <a:ext uri="{FF2B5EF4-FFF2-40B4-BE49-F238E27FC236}">
                <a16:creationId xmlns:a16="http://schemas.microsoft.com/office/drawing/2014/main" id="{45D058D8-01C7-498B-850E-B12447B69E0D}"/>
              </a:ext>
            </a:extLst>
          </p:cNvPr>
          <p:cNvGrpSpPr/>
          <p:nvPr/>
        </p:nvGrpSpPr>
        <p:grpSpPr>
          <a:xfrm>
            <a:off x="5434463" y="3429280"/>
            <a:ext cx="6757537" cy="2520000"/>
            <a:chOff x="5434463" y="3270964"/>
            <a:chExt cx="6757537" cy="2520000"/>
          </a:xfrm>
        </p:grpSpPr>
        <p:grpSp>
          <p:nvGrpSpPr>
            <p:cNvPr id="86" name="Grupo 85">
              <a:extLst>
                <a:ext uri="{FF2B5EF4-FFF2-40B4-BE49-F238E27FC236}">
                  <a16:creationId xmlns:a16="http://schemas.microsoft.com/office/drawing/2014/main" id="{28E991C4-1B4C-4C09-A47C-E258B2164113}"/>
                </a:ext>
              </a:extLst>
            </p:cNvPr>
            <p:cNvGrpSpPr/>
            <p:nvPr/>
          </p:nvGrpSpPr>
          <p:grpSpPr>
            <a:xfrm>
              <a:off x="5434463" y="3270964"/>
              <a:ext cx="4442771" cy="2520000"/>
              <a:chOff x="7488605" y="3364304"/>
              <a:chExt cx="4442771" cy="2520000"/>
            </a:xfrm>
          </p:grpSpPr>
          <p:pic>
            <p:nvPicPr>
              <p:cNvPr id="4108" name="Picture 12" descr="Urbina Vinos Blog: Recuento de Levaduras Viables (Método de las Diluciones)  - Practicas de Microbiología Enológica">
                <a:extLst>
                  <a:ext uri="{FF2B5EF4-FFF2-40B4-BE49-F238E27FC236}">
                    <a16:creationId xmlns:a16="http://schemas.microsoft.com/office/drawing/2014/main" id="{35D2A2FB-3AE1-4724-98D7-68055B8C93E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669" t="21173" r="15586" b="19419"/>
              <a:stretch/>
            </p:blipFill>
            <p:spPr bwMode="auto">
              <a:xfrm>
                <a:off x="7779212" y="3364304"/>
                <a:ext cx="4152164" cy="2520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3" name="CuadroTexto 82">
                <a:extLst>
                  <a:ext uri="{FF2B5EF4-FFF2-40B4-BE49-F238E27FC236}">
                    <a16:creationId xmlns:a16="http://schemas.microsoft.com/office/drawing/2014/main" id="{16A795EC-A556-45C0-818C-92C401C8B4DC}"/>
                  </a:ext>
                </a:extLst>
              </p:cNvPr>
              <p:cNvSpPr txBox="1"/>
              <p:nvPr/>
            </p:nvSpPr>
            <p:spPr>
              <a:xfrm>
                <a:off x="7488605" y="5209079"/>
                <a:ext cx="1258806" cy="307777"/>
              </a:xfrm>
              <a:prstGeom prst="rect">
                <a:avLst/>
              </a:prstGeom>
              <a:noFill/>
            </p:spPr>
            <p:txBody>
              <a:bodyPr wrap="none" rtlCol="0">
                <a:spAutoFit/>
              </a:bodyPr>
              <a:lstStyle/>
              <a:p>
                <a:r>
                  <a:rPr lang="es-EC" sz="1400" dirty="0"/>
                  <a:t>Placa Petrifilm</a:t>
                </a:r>
                <a:endParaRPr lang="es-ES" sz="1400" dirty="0"/>
              </a:p>
            </p:txBody>
          </p:sp>
        </p:grpSp>
        <p:sp>
          <p:nvSpPr>
            <p:cNvPr id="94" name="CuadroTexto 93">
              <a:extLst>
                <a:ext uri="{FF2B5EF4-FFF2-40B4-BE49-F238E27FC236}">
                  <a16:creationId xmlns:a16="http://schemas.microsoft.com/office/drawing/2014/main" id="{9A5A260B-7C71-4A30-83AD-42871E464049}"/>
                </a:ext>
              </a:extLst>
            </p:cNvPr>
            <p:cNvSpPr txBox="1"/>
            <p:nvPr/>
          </p:nvSpPr>
          <p:spPr>
            <a:xfrm>
              <a:off x="10026651" y="4222829"/>
              <a:ext cx="2165349" cy="646331"/>
            </a:xfrm>
            <a:prstGeom prst="rect">
              <a:avLst/>
            </a:prstGeom>
            <a:noFill/>
          </p:spPr>
          <p:txBody>
            <a:bodyPr wrap="square" rtlCol="0">
              <a:spAutoFit/>
            </a:bodyPr>
            <a:lstStyle/>
            <a:p>
              <a:pPr algn="ctr"/>
              <a:r>
                <a:rPr lang="es-EC" b="1" dirty="0"/>
                <a:t>UFC/mL por cada profundidad</a:t>
              </a:r>
              <a:endParaRPr lang="es-ES" b="1" dirty="0"/>
            </a:p>
          </p:txBody>
        </p:sp>
        <p:sp>
          <p:nvSpPr>
            <p:cNvPr id="95" name="Flecha: a la derecha 94">
              <a:extLst>
                <a:ext uri="{FF2B5EF4-FFF2-40B4-BE49-F238E27FC236}">
                  <a16:creationId xmlns:a16="http://schemas.microsoft.com/office/drawing/2014/main" id="{DB658FEB-2FA0-455E-A942-1226CFF04D77}"/>
                </a:ext>
              </a:extLst>
            </p:cNvPr>
            <p:cNvSpPr/>
            <p:nvPr/>
          </p:nvSpPr>
          <p:spPr>
            <a:xfrm>
              <a:off x="9877234" y="4407958"/>
              <a:ext cx="360000" cy="360000"/>
            </a:xfrm>
            <a:prstGeom prst="rightArrow">
              <a:avLst/>
            </a:prstGeom>
            <a:solidFill>
              <a:srgbClr val="A50021"/>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3" name="Grupo 2">
            <a:extLst>
              <a:ext uri="{FF2B5EF4-FFF2-40B4-BE49-F238E27FC236}">
                <a16:creationId xmlns:a16="http://schemas.microsoft.com/office/drawing/2014/main" id="{3DA6BDFD-47F6-4324-943B-D177F98801DC}"/>
              </a:ext>
            </a:extLst>
          </p:cNvPr>
          <p:cNvGrpSpPr/>
          <p:nvPr/>
        </p:nvGrpSpPr>
        <p:grpSpPr>
          <a:xfrm>
            <a:off x="263352" y="332736"/>
            <a:ext cx="3434324" cy="720000"/>
            <a:chOff x="357420" y="154063"/>
            <a:chExt cx="3434324" cy="720000"/>
          </a:xfrm>
        </p:grpSpPr>
        <p:sp>
          <p:nvSpPr>
            <p:cNvPr id="13" name="Forma libre: forma 12">
              <a:extLst>
                <a:ext uri="{FF2B5EF4-FFF2-40B4-BE49-F238E27FC236}">
                  <a16:creationId xmlns:a16="http://schemas.microsoft.com/office/drawing/2014/main" id="{05C07783-DB22-4396-868E-BBD91169B1D4}"/>
                </a:ext>
              </a:extLst>
            </p:cNvPr>
            <p:cNvSpPr/>
            <p:nvPr/>
          </p:nvSpPr>
          <p:spPr>
            <a:xfrm>
              <a:off x="1127448" y="350668"/>
              <a:ext cx="2664296" cy="360040"/>
            </a:xfrm>
            <a:custGeom>
              <a:avLst/>
              <a:gdLst>
                <a:gd name="connsiteX0" fmla="*/ 0 w 1641863"/>
                <a:gd name="connsiteY0" fmla="*/ 0 h 554996"/>
                <a:gd name="connsiteX1" fmla="*/ 1641863 w 1641863"/>
                <a:gd name="connsiteY1" fmla="*/ 0 h 554996"/>
                <a:gd name="connsiteX2" fmla="*/ 1641863 w 1641863"/>
                <a:gd name="connsiteY2" fmla="*/ 554996 h 554996"/>
                <a:gd name="connsiteX3" fmla="*/ 0 w 1641863"/>
                <a:gd name="connsiteY3" fmla="*/ 554996 h 554996"/>
                <a:gd name="connsiteX4" fmla="*/ 0 w 1641863"/>
                <a:gd name="connsiteY4" fmla="*/ 0 h 554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3" h="554996">
                  <a:moveTo>
                    <a:pt x="0" y="0"/>
                  </a:moveTo>
                  <a:lnTo>
                    <a:pt x="1641863" y="0"/>
                  </a:lnTo>
                  <a:lnTo>
                    <a:pt x="1641863" y="554996"/>
                  </a:lnTo>
                  <a:lnTo>
                    <a:pt x="0" y="5549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40" tIns="40640" rIns="40640" bIns="40640" numCol="1" spcCol="1270" anchor="b" anchorCtr="0">
              <a:noAutofit/>
            </a:bodyPr>
            <a:lstStyle/>
            <a:p>
              <a:pPr marL="0" lvl="0" indent="0" algn="l" defTabSz="711200">
                <a:lnSpc>
                  <a:spcPct val="90000"/>
                </a:lnSpc>
                <a:spcBef>
                  <a:spcPct val="0"/>
                </a:spcBef>
                <a:spcAft>
                  <a:spcPct val="35000"/>
                </a:spcAft>
                <a:buNone/>
              </a:pPr>
              <a:r>
                <a:rPr lang="es-EC" sz="1600" b="1" kern="1200" dirty="0">
                  <a:effectLst>
                    <a:outerShdw blurRad="38100" dist="38100" dir="2700000" algn="tl">
                      <a:srgbClr val="000000">
                        <a:alpha val="43137"/>
                      </a:srgbClr>
                    </a:outerShdw>
                  </a:effectLst>
                </a:rPr>
                <a:t>MUESTREO Y SIEMBRA</a:t>
              </a:r>
              <a:endParaRPr lang="es-ES" sz="1600" b="1" kern="1200" dirty="0">
                <a:effectLst>
                  <a:outerShdw blurRad="38100" dist="38100" dir="2700000" algn="tl">
                    <a:srgbClr val="000000">
                      <a:alpha val="43137"/>
                    </a:srgbClr>
                  </a:outerShdw>
                </a:effectLst>
              </a:endParaRPr>
            </a:p>
          </p:txBody>
        </p:sp>
        <p:grpSp>
          <p:nvGrpSpPr>
            <p:cNvPr id="29" name="Grupo 28">
              <a:extLst>
                <a:ext uri="{FF2B5EF4-FFF2-40B4-BE49-F238E27FC236}">
                  <a16:creationId xmlns:a16="http://schemas.microsoft.com/office/drawing/2014/main" id="{5DEE8894-BCFD-4D9A-820B-E1698D474E71}"/>
                </a:ext>
              </a:extLst>
            </p:cNvPr>
            <p:cNvGrpSpPr/>
            <p:nvPr/>
          </p:nvGrpSpPr>
          <p:grpSpPr>
            <a:xfrm>
              <a:off x="357420" y="154063"/>
              <a:ext cx="720000" cy="720000"/>
              <a:chOff x="382916" y="1905741"/>
              <a:chExt cx="453403" cy="453403"/>
            </a:xfrm>
          </p:grpSpPr>
          <p:sp>
            <p:nvSpPr>
              <p:cNvPr id="30" name="Elipse 29">
                <a:extLst>
                  <a:ext uri="{FF2B5EF4-FFF2-40B4-BE49-F238E27FC236}">
                    <a16:creationId xmlns:a16="http://schemas.microsoft.com/office/drawing/2014/main" id="{4A94E8E5-E356-4FB8-831D-DFC677FE2AD9}"/>
                  </a:ext>
                </a:extLst>
              </p:cNvPr>
              <p:cNvSpPr/>
              <p:nvPr/>
            </p:nvSpPr>
            <p:spPr>
              <a:xfrm>
                <a:off x="382916" y="1905741"/>
                <a:ext cx="453403" cy="453403"/>
              </a:xfrm>
              <a:prstGeom prst="ellipse">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31" name="Cuerda 30">
                <a:extLst>
                  <a:ext uri="{FF2B5EF4-FFF2-40B4-BE49-F238E27FC236}">
                    <a16:creationId xmlns:a16="http://schemas.microsoft.com/office/drawing/2014/main" id="{0803B8AA-2B7D-426F-A744-81C7C1B9B5A7}"/>
                  </a:ext>
                </a:extLst>
              </p:cNvPr>
              <p:cNvSpPr/>
              <p:nvPr/>
            </p:nvSpPr>
            <p:spPr>
              <a:xfrm>
                <a:off x="428257" y="1951081"/>
                <a:ext cx="362722" cy="362722"/>
              </a:xfrm>
              <a:prstGeom prst="chord">
                <a:avLst>
                  <a:gd name="adj1" fmla="val 2508618"/>
                  <a:gd name="adj2" fmla="val 8291382"/>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grpSp>
      </p:grpSp>
    </p:spTree>
    <p:extLst>
      <p:ext uri="{BB962C8B-B14F-4D97-AF65-F5344CB8AC3E}">
        <p14:creationId xmlns:p14="http://schemas.microsoft.com/office/powerpoint/2010/main" val="1637106728"/>
      </p:ext>
    </p:extLst>
  </p:cSld>
  <p:clrMapOvr>
    <a:masterClrMapping/>
  </p:clrMapOvr>
</p:sld>
</file>

<file path=ppt/theme/theme1.xml><?xml version="1.0" encoding="utf-8"?>
<a:theme xmlns:a="http://schemas.openxmlformats.org/drawingml/2006/main" name="Diseño predeterminado">
  <a:themeElements>
    <a:clrScheme name="Violeta rojo">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orde con band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7870</TotalTime>
  <Words>2041</Words>
  <Application>Microsoft Office PowerPoint</Application>
  <PresentationFormat>Panorámica</PresentationFormat>
  <Paragraphs>729</Paragraphs>
  <Slides>27</Slides>
  <Notes>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27</vt:i4>
      </vt:variant>
    </vt:vector>
  </HeadingPairs>
  <TitlesOfParts>
    <vt:vector size="35" baseType="lpstr">
      <vt:lpstr>Arial</vt:lpstr>
      <vt:lpstr>Calibri</vt:lpstr>
      <vt:lpstr>Cambria Math</vt:lpstr>
      <vt:lpstr>Corbel</vt:lpstr>
      <vt:lpstr>Wingdings</vt:lpstr>
      <vt:lpstr>Diseño predeterminado</vt:lpstr>
      <vt:lpstr>CorelDRAW</vt:lpstr>
      <vt:lpstr>Graph</vt:lpstr>
      <vt:lpstr>Presentación de PowerPoint</vt:lpstr>
      <vt:lpstr>INTRODUCCIÓN</vt:lpstr>
      <vt:lpstr>Explosivos</vt:lpstr>
      <vt:lpstr>Presentación de PowerPoint</vt:lpstr>
      <vt:lpstr>Presentación de PowerPoint</vt:lpstr>
      <vt:lpstr>Presentación de PowerPoint</vt:lpstr>
      <vt:lpstr>Presentación de PowerPoint</vt:lpstr>
      <vt:lpstr>OBJETIVOS</vt:lpstr>
      <vt:lpstr>METODOLOGÍA</vt:lpstr>
      <vt:lpstr>Presentación de PowerPoint</vt:lpstr>
      <vt:lpstr>Presentación de PowerPoint</vt:lpstr>
      <vt:lpstr>Presentación de PowerPoint</vt:lpstr>
      <vt:lpstr>RESULTADOS Y DISCUSIÓN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CONCLUSIONES</vt:lpstr>
      <vt:lpstr>RECOMENDACIONES</vt:lpstr>
      <vt:lpstr>AGRADECIMIENTOS</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CARACTERIZACIÓN MACROPROCESO GESTIÓN FINANCIERA</dc:title>
  <dc:subject>MANUAL DE PROCESOS</dc:subject>
  <dc:creator>Alison Barberán</dc:creator>
  <dc:description>VERSIÓN 1.0 - MAYO 23 2009</dc:description>
  <cp:lastModifiedBy>Alison Barberán</cp:lastModifiedBy>
  <cp:revision>301</cp:revision>
  <dcterms:created xsi:type="dcterms:W3CDTF">2008-08-08T13:28:34Z</dcterms:created>
  <dcterms:modified xsi:type="dcterms:W3CDTF">2021-04-14T21:05:22Z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3596030</vt:lpwstr>
  </property>
  <property fmtid="{D5CDD505-2E9C-101B-9397-08002B2CF9AE}" name="NXPowerLiteSettings" pid="3">
    <vt:lpwstr>C7000400038000</vt:lpwstr>
  </property>
  <property fmtid="{D5CDD505-2E9C-101B-9397-08002B2CF9AE}" name="NXPowerLiteVersion" pid="4">
    <vt:lpwstr>S9.0.3</vt:lpwstr>
  </property>
</Properties>
</file>