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
  <p:sldMasterIdLst>
    <p:sldMasterId id="2147483672" r:id="rId1"/>
  </p:sldMasterIdLst>
  <p:notesMasterIdLst>
    <p:notesMasterId r:id="rId29"/>
  </p:notesMasterIdLst>
  <p:sldIdLst>
    <p:sldId id="267" r:id="rId2"/>
    <p:sldId id="454" r:id="rId3"/>
    <p:sldId id="447" r:id="rId4"/>
    <p:sldId id="485" r:id="rId5"/>
    <p:sldId id="486" r:id="rId6"/>
    <p:sldId id="448" r:id="rId7"/>
    <p:sldId id="458" r:id="rId8"/>
    <p:sldId id="459" r:id="rId9"/>
    <p:sldId id="449" r:id="rId10"/>
    <p:sldId id="460" r:id="rId11"/>
    <p:sldId id="487" r:id="rId12"/>
    <p:sldId id="490" r:id="rId13"/>
    <p:sldId id="450" r:id="rId14"/>
    <p:sldId id="491" r:id="rId15"/>
    <p:sldId id="462" r:id="rId16"/>
    <p:sldId id="464" r:id="rId17"/>
    <p:sldId id="473" r:id="rId18"/>
    <p:sldId id="502" r:id="rId19"/>
    <p:sldId id="504" r:id="rId20"/>
    <p:sldId id="505" r:id="rId21"/>
    <p:sldId id="507" r:id="rId22"/>
    <p:sldId id="451" r:id="rId23"/>
    <p:sldId id="457" r:id="rId24"/>
    <p:sldId id="471" r:id="rId25"/>
    <p:sldId id="501" r:id="rId26"/>
    <p:sldId id="472" r:id="rId27"/>
    <p:sldId id="497" r:id="rId2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63DF41"/>
    <a:srgbClr val="CC0000"/>
    <a:srgbClr val="80AD57"/>
    <a:srgbClr val="8CB567"/>
    <a:srgbClr val="BCE292"/>
    <a:srgbClr val="A7D971"/>
    <a:srgbClr val="BBE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84" autoAdjust="0"/>
    <p:restoredTop sz="90110" autoAdjust="0"/>
  </p:normalViewPr>
  <p:slideViewPr>
    <p:cSldViewPr>
      <p:cViewPr varScale="1">
        <p:scale>
          <a:sx n="37" d="100"/>
          <a:sy n="37" d="100"/>
        </p:scale>
        <p:origin x="648" y="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3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DAC48-B7DA-4DA9-822A-CD97CAB2437D}" type="doc">
      <dgm:prSet loTypeId="urn:microsoft.com/office/officeart/2005/8/layout/hierarchy2" loCatId="hierarchy" qsTypeId="urn:microsoft.com/office/officeart/2005/8/quickstyle/simple1" qsCatId="simple" csTypeId="urn:microsoft.com/office/officeart/2005/8/colors/accent5_1" csCatId="accent5" phldr="1"/>
      <dgm:spPr/>
      <dgm:t>
        <a:bodyPr/>
        <a:lstStyle/>
        <a:p>
          <a:endParaRPr lang="es-ES"/>
        </a:p>
      </dgm:t>
    </dgm:pt>
    <dgm:pt modelId="{3E599D12-115D-4AEF-84F6-A1E23D9748BB}">
      <dgm:prSet phldrT="[Texto]" custT="1"/>
      <dgm:spPr/>
      <dgm:t>
        <a:bodyPr/>
        <a:lstStyle/>
        <a:p>
          <a:r>
            <a:rPr lang="es-ES" sz="1800" dirty="0">
              <a:latin typeface="+mj-lt"/>
            </a:rPr>
            <a:t>Desechos agroindustriales </a:t>
          </a:r>
        </a:p>
      </dgm:t>
    </dgm:pt>
    <dgm:pt modelId="{ABFAB863-ED30-4EEB-A97F-090B3F30214B}" type="parTrans" cxnId="{14FC58AA-F615-44B6-92BB-14B325F9C4D1}">
      <dgm:prSet/>
      <dgm:spPr/>
      <dgm:t>
        <a:bodyPr/>
        <a:lstStyle/>
        <a:p>
          <a:endParaRPr lang="es-ES">
            <a:latin typeface="+mj-lt"/>
          </a:endParaRPr>
        </a:p>
      </dgm:t>
    </dgm:pt>
    <dgm:pt modelId="{E54EDE85-3845-4394-85DD-185F2874F741}" type="sibTrans" cxnId="{14FC58AA-F615-44B6-92BB-14B325F9C4D1}">
      <dgm:prSet/>
      <dgm:spPr/>
      <dgm:t>
        <a:bodyPr/>
        <a:lstStyle/>
        <a:p>
          <a:endParaRPr lang="es-ES">
            <a:latin typeface="+mj-lt"/>
          </a:endParaRPr>
        </a:p>
      </dgm:t>
    </dgm:pt>
    <dgm:pt modelId="{ECA33227-7F04-4EB0-89E0-2F42AB7EDE8C}">
      <dgm:prSet phldrT="[Texto]" custT="1"/>
      <dgm:spPr/>
      <dgm:t>
        <a:bodyPr/>
        <a:lstStyle/>
        <a:p>
          <a:r>
            <a:rPr lang="es-ES" sz="1400" dirty="0">
              <a:latin typeface="+mj-lt"/>
            </a:rPr>
            <a:t>Degradación</a:t>
          </a:r>
        </a:p>
        <a:p>
          <a:r>
            <a:rPr lang="es-ES" sz="1400" dirty="0">
              <a:latin typeface="+mj-lt"/>
            </a:rPr>
            <a:t>natural</a:t>
          </a:r>
        </a:p>
      </dgm:t>
    </dgm:pt>
    <dgm:pt modelId="{F543C88D-D7C9-4EC1-AA30-197392FFDF25}" type="parTrans" cxnId="{33262E29-F1DE-4EB2-BF7A-C99C7152ABC1}">
      <dgm:prSet/>
      <dgm:spPr/>
      <dgm:t>
        <a:bodyPr/>
        <a:lstStyle/>
        <a:p>
          <a:endParaRPr lang="es-ES">
            <a:latin typeface="+mj-lt"/>
          </a:endParaRPr>
        </a:p>
      </dgm:t>
    </dgm:pt>
    <dgm:pt modelId="{18C27528-82C3-41B5-844D-9125AF8FAB64}" type="sibTrans" cxnId="{33262E29-F1DE-4EB2-BF7A-C99C7152ABC1}">
      <dgm:prSet/>
      <dgm:spPr/>
      <dgm:t>
        <a:bodyPr/>
        <a:lstStyle/>
        <a:p>
          <a:endParaRPr lang="es-ES">
            <a:latin typeface="+mj-lt"/>
          </a:endParaRPr>
        </a:p>
      </dgm:t>
    </dgm:pt>
    <dgm:pt modelId="{A6A4B269-DD4F-4516-9311-E8E964391978}">
      <dgm:prSet phldrT="[Texto]" custT="1"/>
      <dgm:spPr/>
      <dgm:t>
        <a:bodyPr/>
        <a:lstStyle/>
        <a:p>
          <a:r>
            <a:rPr lang="es-ES" sz="1800" dirty="0">
              <a:latin typeface="+mj-lt"/>
            </a:rPr>
            <a:t>Componentes lignocelulósicos</a:t>
          </a:r>
        </a:p>
      </dgm:t>
    </dgm:pt>
    <dgm:pt modelId="{528E5242-F24F-4599-889E-C6F4934989E3}" type="parTrans" cxnId="{4E1BC1C2-A3B3-4CF7-9EB8-9026E5122605}">
      <dgm:prSet/>
      <dgm:spPr/>
      <dgm:t>
        <a:bodyPr/>
        <a:lstStyle/>
        <a:p>
          <a:endParaRPr lang="es-ES">
            <a:latin typeface="+mj-lt"/>
          </a:endParaRPr>
        </a:p>
      </dgm:t>
    </dgm:pt>
    <dgm:pt modelId="{D245CB65-8847-49FE-8079-9E1F58AD0BEB}" type="sibTrans" cxnId="{4E1BC1C2-A3B3-4CF7-9EB8-9026E5122605}">
      <dgm:prSet/>
      <dgm:spPr/>
      <dgm:t>
        <a:bodyPr/>
        <a:lstStyle/>
        <a:p>
          <a:endParaRPr lang="es-ES">
            <a:latin typeface="+mj-lt"/>
          </a:endParaRPr>
        </a:p>
      </dgm:t>
    </dgm:pt>
    <dgm:pt modelId="{C596B9E0-9EEB-4538-9BA3-66121B0AC9BA}">
      <dgm:prSet phldrT="[Texto]" custT="1"/>
      <dgm:spPr/>
      <dgm:t>
        <a:bodyPr/>
        <a:lstStyle/>
        <a:p>
          <a:r>
            <a:rPr lang="es-ES" sz="1800" dirty="0">
              <a:latin typeface="+mj-lt"/>
              <a:ea typeface="Times New Roman" panose="02020603050405020304" pitchFamily="18" charset="0"/>
            </a:rPr>
            <a:t>Sistemas biológicos</a:t>
          </a:r>
        </a:p>
      </dgm:t>
    </dgm:pt>
    <dgm:pt modelId="{4FCF96F9-F2A5-4E94-9D9B-9D7443806D79}" type="parTrans" cxnId="{55BA89CA-50D7-42F0-91B9-86349E45318A}">
      <dgm:prSet/>
      <dgm:spPr/>
      <dgm:t>
        <a:bodyPr/>
        <a:lstStyle/>
        <a:p>
          <a:endParaRPr lang="es-ES">
            <a:latin typeface="+mj-lt"/>
          </a:endParaRPr>
        </a:p>
      </dgm:t>
    </dgm:pt>
    <dgm:pt modelId="{CFF4B51E-B393-4379-AD80-AE50A50D6818}" type="sibTrans" cxnId="{55BA89CA-50D7-42F0-91B9-86349E45318A}">
      <dgm:prSet/>
      <dgm:spPr/>
      <dgm:t>
        <a:bodyPr/>
        <a:lstStyle/>
        <a:p>
          <a:endParaRPr lang="es-ES">
            <a:latin typeface="+mj-lt"/>
          </a:endParaRPr>
        </a:p>
      </dgm:t>
    </dgm:pt>
    <dgm:pt modelId="{1CFD203C-2004-4168-BAD7-718D9E11BD03}" type="pres">
      <dgm:prSet presAssocID="{F1BDAC48-B7DA-4DA9-822A-CD97CAB2437D}" presName="diagram" presStyleCnt="0">
        <dgm:presLayoutVars>
          <dgm:chPref val="1"/>
          <dgm:dir/>
          <dgm:animOne val="branch"/>
          <dgm:animLvl val="lvl"/>
          <dgm:resizeHandles val="exact"/>
        </dgm:presLayoutVars>
      </dgm:prSet>
      <dgm:spPr/>
      <dgm:t>
        <a:bodyPr/>
        <a:lstStyle/>
        <a:p>
          <a:endParaRPr lang="es-EC"/>
        </a:p>
      </dgm:t>
    </dgm:pt>
    <dgm:pt modelId="{DA4A4292-45AE-4530-9D60-F2B94F4A53CA}" type="pres">
      <dgm:prSet presAssocID="{3E599D12-115D-4AEF-84F6-A1E23D9748BB}" presName="root1" presStyleCnt="0"/>
      <dgm:spPr/>
    </dgm:pt>
    <dgm:pt modelId="{1DBC3AEA-0043-4DB9-BC44-4F1322BFFECF}" type="pres">
      <dgm:prSet presAssocID="{3E599D12-115D-4AEF-84F6-A1E23D9748BB}" presName="LevelOneTextNode" presStyleLbl="node0" presStyleIdx="0" presStyleCnt="1" custScaleX="181182" custScaleY="198509">
        <dgm:presLayoutVars>
          <dgm:chPref val="3"/>
        </dgm:presLayoutVars>
      </dgm:prSet>
      <dgm:spPr/>
      <dgm:t>
        <a:bodyPr/>
        <a:lstStyle/>
        <a:p>
          <a:endParaRPr lang="es-EC"/>
        </a:p>
      </dgm:t>
    </dgm:pt>
    <dgm:pt modelId="{7B8F1E81-0983-4CD9-8769-FB0C2577CE03}" type="pres">
      <dgm:prSet presAssocID="{3E599D12-115D-4AEF-84F6-A1E23D9748BB}" presName="level2hierChild" presStyleCnt="0"/>
      <dgm:spPr/>
    </dgm:pt>
    <dgm:pt modelId="{3BA33039-781F-4F3E-9926-1D6432684804}" type="pres">
      <dgm:prSet presAssocID="{528E5242-F24F-4599-889E-C6F4934989E3}" presName="conn2-1" presStyleLbl="parChTrans1D2" presStyleIdx="0" presStyleCnt="1"/>
      <dgm:spPr/>
      <dgm:t>
        <a:bodyPr/>
        <a:lstStyle/>
        <a:p>
          <a:endParaRPr lang="es-EC"/>
        </a:p>
      </dgm:t>
    </dgm:pt>
    <dgm:pt modelId="{34837410-96D3-45DC-93DA-68B664037450}" type="pres">
      <dgm:prSet presAssocID="{528E5242-F24F-4599-889E-C6F4934989E3}" presName="connTx" presStyleLbl="parChTrans1D2" presStyleIdx="0" presStyleCnt="1"/>
      <dgm:spPr/>
      <dgm:t>
        <a:bodyPr/>
        <a:lstStyle/>
        <a:p>
          <a:endParaRPr lang="es-EC"/>
        </a:p>
      </dgm:t>
    </dgm:pt>
    <dgm:pt modelId="{E471A654-67ED-4352-98E9-8505B1C79FD7}" type="pres">
      <dgm:prSet presAssocID="{A6A4B269-DD4F-4516-9311-E8E964391978}" presName="root2" presStyleCnt="0"/>
      <dgm:spPr/>
    </dgm:pt>
    <dgm:pt modelId="{E520BBDA-1A33-45C0-928A-C79628CBED27}" type="pres">
      <dgm:prSet presAssocID="{A6A4B269-DD4F-4516-9311-E8E964391978}" presName="LevelTwoTextNode" presStyleLbl="node2" presStyleIdx="0" presStyleCnt="1" custScaleX="141926" custScaleY="198509">
        <dgm:presLayoutVars>
          <dgm:chPref val="3"/>
        </dgm:presLayoutVars>
      </dgm:prSet>
      <dgm:spPr/>
      <dgm:t>
        <a:bodyPr/>
        <a:lstStyle/>
        <a:p>
          <a:endParaRPr lang="es-EC"/>
        </a:p>
      </dgm:t>
    </dgm:pt>
    <dgm:pt modelId="{9562F6DC-B303-4EE3-9F3F-E6866EE0E456}" type="pres">
      <dgm:prSet presAssocID="{A6A4B269-DD4F-4516-9311-E8E964391978}" presName="level3hierChild" presStyleCnt="0"/>
      <dgm:spPr/>
    </dgm:pt>
    <dgm:pt modelId="{C831B150-8E9C-49A7-A0C8-D4DA5547D26A}" type="pres">
      <dgm:prSet presAssocID="{4FCF96F9-F2A5-4E94-9D9B-9D7443806D79}" presName="conn2-1" presStyleLbl="parChTrans1D3" presStyleIdx="0" presStyleCnt="1"/>
      <dgm:spPr/>
      <dgm:t>
        <a:bodyPr/>
        <a:lstStyle/>
        <a:p>
          <a:endParaRPr lang="es-EC"/>
        </a:p>
      </dgm:t>
    </dgm:pt>
    <dgm:pt modelId="{22038AD1-FAFF-4CB6-B96A-0D24FECD87AC}" type="pres">
      <dgm:prSet presAssocID="{4FCF96F9-F2A5-4E94-9D9B-9D7443806D79}" presName="connTx" presStyleLbl="parChTrans1D3" presStyleIdx="0" presStyleCnt="1"/>
      <dgm:spPr/>
      <dgm:t>
        <a:bodyPr/>
        <a:lstStyle/>
        <a:p>
          <a:endParaRPr lang="es-EC"/>
        </a:p>
      </dgm:t>
    </dgm:pt>
    <dgm:pt modelId="{7E0F4A42-7F84-438D-9AA0-2FA732A726F9}" type="pres">
      <dgm:prSet presAssocID="{C596B9E0-9EEB-4538-9BA3-66121B0AC9BA}" presName="root2" presStyleCnt="0"/>
      <dgm:spPr/>
    </dgm:pt>
    <dgm:pt modelId="{152CC625-8947-4736-9B48-F0D34E3DBE2B}" type="pres">
      <dgm:prSet presAssocID="{C596B9E0-9EEB-4538-9BA3-66121B0AC9BA}" presName="LevelTwoTextNode" presStyleLbl="node3" presStyleIdx="0" presStyleCnt="1" custScaleX="119862" custScaleY="198509">
        <dgm:presLayoutVars>
          <dgm:chPref val="3"/>
        </dgm:presLayoutVars>
      </dgm:prSet>
      <dgm:spPr/>
      <dgm:t>
        <a:bodyPr/>
        <a:lstStyle/>
        <a:p>
          <a:endParaRPr lang="es-EC"/>
        </a:p>
      </dgm:t>
    </dgm:pt>
    <dgm:pt modelId="{AF92EB15-0629-4217-A213-EED56F5CC897}" type="pres">
      <dgm:prSet presAssocID="{C596B9E0-9EEB-4538-9BA3-66121B0AC9BA}" presName="level3hierChild" presStyleCnt="0"/>
      <dgm:spPr/>
    </dgm:pt>
    <dgm:pt modelId="{CAB0A89F-53AC-48A4-B552-2BD8F2115005}" type="pres">
      <dgm:prSet presAssocID="{F543C88D-D7C9-4EC1-AA30-197392FFDF25}" presName="conn2-1" presStyleLbl="parChTrans1D4" presStyleIdx="0" presStyleCnt="1"/>
      <dgm:spPr/>
      <dgm:t>
        <a:bodyPr/>
        <a:lstStyle/>
        <a:p>
          <a:endParaRPr lang="es-EC"/>
        </a:p>
      </dgm:t>
    </dgm:pt>
    <dgm:pt modelId="{2574D346-C90B-4633-B49D-CB5A2181E6D6}" type="pres">
      <dgm:prSet presAssocID="{F543C88D-D7C9-4EC1-AA30-197392FFDF25}" presName="connTx" presStyleLbl="parChTrans1D4" presStyleIdx="0" presStyleCnt="1"/>
      <dgm:spPr/>
      <dgm:t>
        <a:bodyPr/>
        <a:lstStyle/>
        <a:p>
          <a:endParaRPr lang="es-EC"/>
        </a:p>
      </dgm:t>
    </dgm:pt>
    <dgm:pt modelId="{465F7F9B-8E7A-42DF-B16C-25D17CAE2291}" type="pres">
      <dgm:prSet presAssocID="{ECA33227-7F04-4EB0-89E0-2F42AB7EDE8C}" presName="root2" presStyleCnt="0"/>
      <dgm:spPr/>
    </dgm:pt>
    <dgm:pt modelId="{C2D4F149-3401-47FD-9652-3DD380BD91B5}" type="pres">
      <dgm:prSet presAssocID="{ECA33227-7F04-4EB0-89E0-2F42AB7EDE8C}" presName="LevelTwoTextNode" presStyleLbl="node4" presStyleIdx="0" presStyleCnt="1">
        <dgm:presLayoutVars>
          <dgm:chPref val="3"/>
        </dgm:presLayoutVars>
      </dgm:prSet>
      <dgm:spPr/>
      <dgm:t>
        <a:bodyPr/>
        <a:lstStyle/>
        <a:p>
          <a:endParaRPr lang="es-EC"/>
        </a:p>
      </dgm:t>
    </dgm:pt>
    <dgm:pt modelId="{993769D0-4222-4894-B7C8-2C05AC4FAE21}" type="pres">
      <dgm:prSet presAssocID="{ECA33227-7F04-4EB0-89E0-2F42AB7EDE8C}" presName="level3hierChild" presStyleCnt="0"/>
      <dgm:spPr/>
    </dgm:pt>
  </dgm:ptLst>
  <dgm:cxnLst>
    <dgm:cxn modelId="{BF0F8C1C-F9A2-4F4D-8AAD-EEDBCD13854E}" type="presOf" srcId="{A6A4B269-DD4F-4516-9311-E8E964391978}" destId="{E520BBDA-1A33-45C0-928A-C79628CBED27}" srcOrd="0" destOrd="0" presId="urn:microsoft.com/office/officeart/2005/8/layout/hierarchy2"/>
    <dgm:cxn modelId="{FFC0BF9F-68FB-4C39-9DB0-96B3E4F7C4A5}" type="presOf" srcId="{4FCF96F9-F2A5-4E94-9D9B-9D7443806D79}" destId="{22038AD1-FAFF-4CB6-B96A-0D24FECD87AC}" srcOrd="1" destOrd="0" presId="urn:microsoft.com/office/officeart/2005/8/layout/hierarchy2"/>
    <dgm:cxn modelId="{29E080AC-AA61-4F13-B755-D7E915CD5BEA}" type="presOf" srcId="{C596B9E0-9EEB-4538-9BA3-66121B0AC9BA}" destId="{152CC625-8947-4736-9B48-F0D34E3DBE2B}" srcOrd="0" destOrd="0" presId="urn:microsoft.com/office/officeart/2005/8/layout/hierarchy2"/>
    <dgm:cxn modelId="{727F5775-81ED-4AFB-98CC-6B6E7B280B79}" type="presOf" srcId="{528E5242-F24F-4599-889E-C6F4934989E3}" destId="{3BA33039-781F-4F3E-9926-1D6432684804}" srcOrd="0" destOrd="0" presId="urn:microsoft.com/office/officeart/2005/8/layout/hierarchy2"/>
    <dgm:cxn modelId="{47E4F7F9-72B0-4EF2-AA3F-D0DC1DC09092}" type="presOf" srcId="{F543C88D-D7C9-4EC1-AA30-197392FFDF25}" destId="{CAB0A89F-53AC-48A4-B552-2BD8F2115005}" srcOrd="0" destOrd="0" presId="urn:microsoft.com/office/officeart/2005/8/layout/hierarchy2"/>
    <dgm:cxn modelId="{27009B4E-B51A-42F8-8538-76B7EC38134F}" type="presOf" srcId="{ECA33227-7F04-4EB0-89E0-2F42AB7EDE8C}" destId="{C2D4F149-3401-47FD-9652-3DD380BD91B5}" srcOrd="0" destOrd="0" presId="urn:microsoft.com/office/officeart/2005/8/layout/hierarchy2"/>
    <dgm:cxn modelId="{4E1BC1C2-A3B3-4CF7-9EB8-9026E5122605}" srcId="{3E599D12-115D-4AEF-84F6-A1E23D9748BB}" destId="{A6A4B269-DD4F-4516-9311-E8E964391978}" srcOrd="0" destOrd="0" parTransId="{528E5242-F24F-4599-889E-C6F4934989E3}" sibTransId="{D245CB65-8847-49FE-8079-9E1F58AD0BEB}"/>
    <dgm:cxn modelId="{29C6E7EE-CC30-4338-9267-16B9AFAEE5B0}" type="presOf" srcId="{3E599D12-115D-4AEF-84F6-A1E23D9748BB}" destId="{1DBC3AEA-0043-4DB9-BC44-4F1322BFFECF}" srcOrd="0" destOrd="0" presId="urn:microsoft.com/office/officeart/2005/8/layout/hierarchy2"/>
    <dgm:cxn modelId="{14FC58AA-F615-44B6-92BB-14B325F9C4D1}" srcId="{F1BDAC48-B7DA-4DA9-822A-CD97CAB2437D}" destId="{3E599D12-115D-4AEF-84F6-A1E23D9748BB}" srcOrd="0" destOrd="0" parTransId="{ABFAB863-ED30-4EEB-A97F-090B3F30214B}" sibTransId="{E54EDE85-3845-4394-85DD-185F2874F741}"/>
    <dgm:cxn modelId="{C7711B11-FD6E-4633-9243-12795C1EDD5B}" type="presOf" srcId="{528E5242-F24F-4599-889E-C6F4934989E3}" destId="{34837410-96D3-45DC-93DA-68B664037450}" srcOrd="1" destOrd="0" presId="urn:microsoft.com/office/officeart/2005/8/layout/hierarchy2"/>
    <dgm:cxn modelId="{0DA1517B-A46A-4503-959A-B260DC2375FB}" type="presOf" srcId="{F543C88D-D7C9-4EC1-AA30-197392FFDF25}" destId="{2574D346-C90B-4633-B49D-CB5A2181E6D6}" srcOrd="1" destOrd="0" presId="urn:microsoft.com/office/officeart/2005/8/layout/hierarchy2"/>
    <dgm:cxn modelId="{55BA89CA-50D7-42F0-91B9-86349E45318A}" srcId="{A6A4B269-DD4F-4516-9311-E8E964391978}" destId="{C596B9E0-9EEB-4538-9BA3-66121B0AC9BA}" srcOrd="0" destOrd="0" parTransId="{4FCF96F9-F2A5-4E94-9D9B-9D7443806D79}" sibTransId="{CFF4B51E-B393-4379-AD80-AE50A50D6818}"/>
    <dgm:cxn modelId="{FDA5E489-28EF-452E-AAA6-0D7FF02AEBC6}" type="presOf" srcId="{F1BDAC48-B7DA-4DA9-822A-CD97CAB2437D}" destId="{1CFD203C-2004-4168-BAD7-718D9E11BD03}" srcOrd="0" destOrd="0" presId="urn:microsoft.com/office/officeart/2005/8/layout/hierarchy2"/>
    <dgm:cxn modelId="{33262E29-F1DE-4EB2-BF7A-C99C7152ABC1}" srcId="{C596B9E0-9EEB-4538-9BA3-66121B0AC9BA}" destId="{ECA33227-7F04-4EB0-89E0-2F42AB7EDE8C}" srcOrd="0" destOrd="0" parTransId="{F543C88D-D7C9-4EC1-AA30-197392FFDF25}" sibTransId="{18C27528-82C3-41B5-844D-9125AF8FAB64}"/>
    <dgm:cxn modelId="{9701C3D9-D2EC-4310-856C-DC0D3CC7D934}" type="presOf" srcId="{4FCF96F9-F2A5-4E94-9D9B-9D7443806D79}" destId="{C831B150-8E9C-49A7-A0C8-D4DA5547D26A}" srcOrd="0" destOrd="0" presId="urn:microsoft.com/office/officeart/2005/8/layout/hierarchy2"/>
    <dgm:cxn modelId="{AD5E601B-80C4-48E4-84D0-98821D1D514B}" type="presParOf" srcId="{1CFD203C-2004-4168-BAD7-718D9E11BD03}" destId="{DA4A4292-45AE-4530-9D60-F2B94F4A53CA}" srcOrd="0" destOrd="0" presId="urn:microsoft.com/office/officeart/2005/8/layout/hierarchy2"/>
    <dgm:cxn modelId="{CA2FEF39-7C7C-4013-93F6-8900616361D2}" type="presParOf" srcId="{DA4A4292-45AE-4530-9D60-F2B94F4A53CA}" destId="{1DBC3AEA-0043-4DB9-BC44-4F1322BFFECF}" srcOrd="0" destOrd="0" presId="urn:microsoft.com/office/officeart/2005/8/layout/hierarchy2"/>
    <dgm:cxn modelId="{661DC759-3849-447A-AD27-7AD98236B67A}" type="presParOf" srcId="{DA4A4292-45AE-4530-9D60-F2B94F4A53CA}" destId="{7B8F1E81-0983-4CD9-8769-FB0C2577CE03}" srcOrd="1" destOrd="0" presId="urn:microsoft.com/office/officeart/2005/8/layout/hierarchy2"/>
    <dgm:cxn modelId="{201A162E-626E-4BAB-ABA6-63BB74C69CA6}" type="presParOf" srcId="{7B8F1E81-0983-4CD9-8769-FB0C2577CE03}" destId="{3BA33039-781F-4F3E-9926-1D6432684804}" srcOrd="0" destOrd="0" presId="urn:microsoft.com/office/officeart/2005/8/layout/hierarchy2"/>
    <dgm:cxn modelId="{85A1A5AB-0553-40A3-81A9-68AB80DE2D47}" type="presParOf" srcId="{3BA33039-781F-4F3E-9926-1D6432684804}" destId="{34837410-96D3-45DC-93DA-68B664037450}" srcOrd="0" destOrd="0" presId="urn:microsoft.com/office/officeart/2005/8/layout/hierarchy2"/>
    <dgm:cxn modelId="{C0D1E3F5-656A-4588-94CC-AF517AFFCFA9}" type="presParOf" srcId="{7B8F1E81-0983-4CD9-8769-FB0C2577CE03}" destId="{E471A654-67ED-4352-98E9-8505B1C79FD7}" srcOrd="1" destOrd="0" presId="urn:microsoft.com/office/officeart/2005/8/layout/hierarchy2"/>
    <dgm:cxn modelId="{8772F892-962A-42E8-9295-F247F549E27B}" type="presParOf" srcId="{E471A654-67ED-4352-98E9-8505B1C79FD7}" destId="{E520BBDA-1A33-45C0-928A-C79628CBED27}" srcOrd="0" destOrd="0" presId="urn:microsoft.com/office/officeart/2005/8/layout/hierarchy2"/>
    <dgm:cxn modelId="{731D6352-999A-449A-816C-8BCD6284741F}" type="presParOf" srcId="{E471A654-67ED-4352-98E9-8505B1C79FD7}" destId="{9562F6DC-B303-4EE3-9F3F-E6866EE0E456}" srcOrd="1" destOrd="0" presId="urn:microsoft.com/office/officeart/2005/8/layout/hierarchy2"/>
    <dgm:cxn modelId="{9F75B024-4FB6-4207-9EE3-02CC608D81F6}" type="presParOf" srcId="{9562F6DC-B303-4EE3-9F3F-E6866EE0E456}" destId="{C831B150-8E9C-49A7-A0C8-D4DA5547D26A}" srcOrd="0" destOrd="0" presId="urn:microsoft.com/office/officeart/2005/8/layout/hierarchy2"/>
    <dgm:cxn modelId="{827588E5-5E2A-4624-A57C-0BB149F8F61D}" type="presParOf" srcId="{C831B150-8E9C-49A7-A0C8-D4DA5547D26A}" destId="{22038AD1-FAFF-4CB6-B96A-0D24FECD87AC}" srcOrd="0" destOrd="0" presId="urn:microsoft.com/office/officeart/2005/8/layout/hierarchy2"/>
    <dgm:cxn modelId="{4EBCCA80-7D98-407C-9012-749B81DEA6DD}" type="presParOf" srcId="{9562F6DC-B303-4EE3-9F3F-E6866EE0E456}" destId="{7E0F4A42-7F84-438D-9AA0-2FA732A726F9}" srcOrd="1" destOrd="0" presId="urn:microsoft.com/office/officeart/2005/8/layout/hierarchy2"/>
    <dgm:cxn modelId="{E0FC72F4-7012-4DEC-927A-13840567549F}" type="presParOf" srcId="{7E0F4A42-7F84-438D-9AA0-2FA732A726F9}" destId="{152CC625-8947-4736-9B48-F0D34E3DBE2B}" srcOrd="0" destOrd="0" presId="urn:microsoft.com/office/officeart/2005/8/layout/hierarchy2"/>
    <dgm:cxn modelId="{FD39D525-C968-4230-96A3-A0F354C70942}" type="presParOf" srcId="{7E0F4A42-7F84-438D-9AA0-2FA732A726F9}" destId="{AF92EB15-0629-4217-A213-EED56F5CC897}" srcOrd="1" destOrd="0" presId="urn:microsoft.com/office/officeart/2005/8/layout/hierarchy2"/>
    <dgm:cxn modelId="{AF99A0AA-BBD2-45D4-879F-551FE80720C1}" type="presParOf" srcId="{AF92EB15-0629-4217-A213-EED56F5CC897}" destId="{CAB0A89F-53AC-48A4-B552-2BD8F2115005}" srcOrd="0" destOrd="0" presId="urn:microsoft.com/office/officeart/2005/8/layout/hierarchy2"/>
    <dgm:cxn modelId="{F34E7AB0-0B12-410D-AC66-E821778E43F7}" type="presParOf" srcId="{CAB0A89F-53AC-48A4-B552-2BD8F2115005}" destId="{2574D346-C90B-4633-B49D-CB5A2181E6D6}" srcOrd="0" destOrd="0" presId="urn:microsoft.com/office/officeart/2005/8/layout/hierarchy2"/>
    <dgm:cxn modelId="{A4BC2722-0334-4262-AA27-D8A2FAD36CD2}" type="presParOf" srcId="{AF92EB15-0629-4217-A213-EED56F5CC897}" destId="{465F7F9B-8E7A-42DF-B16C-25D17CAE2291}" srcOrd="1" destOrd="0" presId="urn:microsoft.com/office/officeart/2005/8/layout/hierarchy2"/>
    <dgm:cxn modelId="{ADE3379D-BE81-4E91-BCEB-9151DE980113}" type="presParOf" srcId="{465F7F9B-8E7A-42DF-B16C-25D17CAE2291}" destId="{C2D4F149-3401-47FD-9652-3DD380BD91B5}" srcOrd="0" destOrd="0" presId="urn:microsoft.com/office/officeart/2005/8/layout/hierarchy2"/>
    <dgm:cxn modelId="{25512CAB-56BE-4B66-B209-E8F507D20A8D}" type="presParOf" srcId="{465F7F9B-8E7A-42DF-B16C-25D17CAE2291}" destId="{993769D0-4222-4894-B7C8-2C05AC4FAE2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CAC14C-422B-4D1C-84BD-EE0CE859DA95}" type="doc">
      <dgm:prSet loTypeId="urn:microsoft.com/office/officeart/2005/8/layout/chevron1" loCatId="process" qsTypeId="urn:microsoft.com/office/officeart/2005/8/quickstyle/simple1" qsCatId="simple" csTypeId="urn:microsoft.com/office/officeart/2005/8/colors/accent1_2" csCatId="accent1" phldr="1"/>
      <dgm:spPr/>
    </dgm:pt>
    <dgm:pt modelId="{C55FCEF3-586A-4D11-A47E-2928C9ABDDB3}">
      <dgm:prSet phldrT="[Texto]" custT="1"/>
      <dgm:spPr/>
      <dgm:t>
        <a:bodyPr/>
        <a:lstStyle/>
        <a:p>
          <a:r>
            <a:rPr lang="es-ES" sz="1800" dirty="0"/>
            <a:t>Crecimiento</a:t>
          </a:r>
        </a:p>
      </dgm:t>
    </dgm:pt>
    <dgm:pt modelId="{9BB746C6-4BF3-491F-B7BE-6886C00F58C2}" type="parTrans" cxnId="{8D332EC3-C10A-4984-932D-32D6C33712FC}">
      <dgm:prSet/>
      <dgm:spPr/>
      <dgm:t>
        <a:bodyPr/>
        <a:lstStyle/>
        <a:p>
          <a:endParaRPr lang="es-ES" sz="2800"/>
        </a:p>
      </dgm:t>
    </dgm:pt>
    <dgm:pt modelId="{55409CA8-7EE4-458D-B04A-EB507DB7E624}" type="sibTrans" cxnId="{8D332EC3-C10A-4984-932D-32D6C33712FC}">
      <dgm:prSet/>
      <dgm:spPr/>
      <dgm:t>
        <a:bodyPr/>
        <a:lstStyle/>
        <a:p>
          <a:endParaRPr lang="es-ES" sz="2800"/>
        </a:p>
      </dgm:t>
    </dgm:pt>
    <dgm:pt modelId="{FE9C922A-2D97-42D4-9D4E-9491936EC032}">
      <dgm:prSet phldrT="[Texto]" custT="1"/>
      <dgm:spPr/>
      <dgm:t>
        <a:bodyPr/>
        <a:lstStyle/>
        <a:p>
          <a:r>
            <a:rPr lang="es-ES" sz="1800" dirty="0"/>
            <a:t>Cosecha</a:t>
          </a:r>
        </a:p>
      </dgm:t>
    </dgm:pt>
    <dgm:pt modelId="{71D99BCF-484E-4255-B9B9-24D542911C3B}" type="parTrans" cxnId="{271B5470-2E93-40C5-973F-E66A8E2CBB21}">
      <dgm:prSet/>
      <dgm:spPr/>
      <dgm:t>
        <a:bodyPr/>
        <a:lstStyle/>
        <a:p>
          <a:endParaRPr lang="es-ES" sz="2800"/>
        </a:p>
      </dgm:t>
    </dgm:pt>
    <dgm:pt modelId="{B19831A7-E438-42B7-943B-C3A285E87929}" type="sibTrans" cxnId="{271B5470-2E93-40C5-973F-E66A8E2CBB21}">
      <dgm:prSet/>
      <dgm:spPr/>
      <dgm:t>
        <a:bodyPr/>
        <a:lstStyle/>
        <a:p>
          <a:endParaRPr lang="es-ES" sz="2800"/>
        </a:p>
      </dgm:t>
    </dgm:pt>
    <dgm:pt modelId="{2D9DAD68-2714-421A-B598-A5B5B945EDE9}">
      <dgm:prSet phldrT="[Texto]" custT="1"/>
      <dgm:spPr/>
      <dgm:t>
        <a:bodyPr/>
        <a:lstStyle/>
        <a:p>
          <a:pPr algn="l"/>
          <a:r>
            <a:rPr lang="es-ES" sz="1200" dirty="0"/>
            <a:t>Estanterías desinfectadas</a:t>
          </a:r>
        </a:p>
      </dgm:t>
    </dgm:pt>
    <dgm:pt modelId="{1204217F-8F97-4899-86F3-BE1F16089C6C}" type="parTrans" cxnId="{1C1431C4-F6FE-4755-9E52-532CA7E3C1A6}">
      <dgm:prSet/>
      <dgm:spPr/>
      <dgm:t>
        <a:bodyPr/>
        <a:lstStyle/>
        <a:p>
          <a:endParaRPr lang="es-ES"/>
        </a:p>
      </dgm:t>
    </dgm:pt>
    <dgm:pt modelId="{AF0BD52F-2036-4843-BFCB-C9A49B726449}" type="sibTrans" cxnId="{1C1431C4-F6FE-4755-9E52-532CA7E3C1A6}">
      <dgm:prSet/>
      <dgm:spPr/>
      <dgm:t>
        <a:bodyPr/>
        <a:lstStyle/>
        <a:p>
          <a:endParaRPr lang="es-ES"/>
        </a:p>
      </dgm:t>
    </dgm:pt>
    <dgm:pt modelId="{48C8ABCD-CD4D-48FC-B090-F03DC8DB4BCD}">
      <dgm:prSet phldrT="[Texto]" custT="1"/>
      <dgm:spPr/>
      <dgm:t>
        <a:bodyPr/>
        <a:lstStyle/>
        <a:p>
          <a:pPr algn="l"/>
          <a:r>
            <a:rPr lang="es-ES" sz="1200" dirty="0"/>
            <a:t>Oscuridad</a:t>
          </a:r>
        </a:p>
      </dgm:t>
    </dgm:pt>
    <dgm:pt modelId="{D438CAA3-8F9D-4091-867F-B63723E993B6}" type="parTrans" cxnId="{BF1EDDBA-DB9F-4EEF-B580-ECAAF01B6DDA}">
      <dgm:prSet/>
      <dgm:spPr/>
      <dgm:t>
        <a:bodyPr/>
        <a:lstStyle/>
        <a:p>
          <a:endParaRPr lang="es-ES"/>
        </a:p>
      </dgm:t>
    </dgm:pt>
    <dgm:pt modelId="{14B1C5DA-205B-47E5-90C2-4AEE3DFFD9A9}" type="sibTrans" cxnId="{BF1EDDBA-DB9F-4EEF-B580-ECAAF01B6DDA}">
      <dgm:prSet/>
      <dgm:spPr/>
      <dgm:t>
        <a:bodyPr/>
        <a:lstStyle/>
        <a:p>
          <a:endParaRPr lang="es-ES"/>
        </a:p>
      </dgm:t>
    </dgm:pt>
    <dgm:pt modelId="{12960C31-7F53-4492-9E1C-40EACF7E1ED0}">
      <dgm:prSet phldrT="[Texto]" custT="1"/>
      <dgm:spPr/>
      <dgm:t>
        <a:bodyPr/>
        <a:lstStyle/>
        <a:p>
          <a:pPr algn="l"/>
          <a:r>
            <a:rPr lang="es-ES" sz="1200" dirty="0"/>
            <a:t>Colonización completa</a:t>
          </a:r>
        </a:p>
      </dgm:t>
    </dgm:pt>
    <dgm:pt modelId="{DAAD94F2-953D-46F1-B0C3-A21AF4710EB4}" type="parTrans" cxnId="{5A76CABF-F2FD-432D-9A2D-D752B59D712F}">
      <dgm:prSet/>
      <dgm:spPr/>
      <dgm:t>
        <a:bodyPr/>
        <a:lstStyle/>
        <a:p>
          <a:endParaRPr lang="es-ES"/>
        </a:p>
      </dgm:t>
    </dgm:pt>
    <dgm:pt modelId="{0A9733CA-D1E7-455C-97B5-7FDBC8BC44EA}" type="sibTrans" cxnId="{5A76CABF-F2FD-432D-9A2D-D752B59D712F}">
      <dgm:prSet/>
      <dgm:spPr/>
      <dgm:t>
        <a:bodyPr/>
        <a:lstStyle/>
        <a:p>
          <a:endParaRPr lang="es-ES"/>
        </a:p>
      </dgm:t>
    </dgm:pt>
    <dgm:pt modelId="{03306D94-6203-4FC1-AD11-E1E3FA0231DD}">
      <dgm:prSet phldrT="[Texto]" custT="1"/>
      <dgm:spPr/>
      <dgm:t>
        <a:bodyPr/>
        <a:lstStyle/>
        <a:p>
          <a:r>
            <a:rPr lang="es-EC" sz="1200" dirty="0"/>
            <a:t> </a:t>
          </a:r>
          <a:r>
            <a:rPr lang="es-EC" sz="1200" dirty="0" err="1"/>
            <a:t>Diametro</a:t>
          </a:r>
          <a:r>
            <a:rPr lang="es-EC" sz="1200" dirty="0"/>
            <a:t> 10-13 cm</a:t>
          </a:r>
          <a:endParaRPr lang="es-ES" sz="1200" dirty="0"/>
        </a:p>
      </dgm:t>
    </dgm:pt>
    <dgm:pt modelId="{CC49C446-6E71-4D65-86A3-198E8D9D33D3}" type="parTrans" cxnId="{2E6609C7-D7D4-43CA-88F9-62B8B3008003}">
      <dgm:prSet/>
      <dgm:spPr/>
      <dgm:t>
        <a:bodyPr/>
        <a:lstStyle/>
        <a:p>
          <a:endParaRPr lang="es-ES"/>
        </a:p>
      </dgm:t>
    </dgm:pt>
    <dgm:pt modelId="{05FD23CB-12B1-41DB-8C83-05F81FBA9C59}" type="sibTrans" cxnId="{2E6609C7-D7D4-43CA-88F9-62B8B3008003}">
      <dgm:prSet/>
      <dgm:spPr/>
      <dgm:t>
        <a:bodyPr/>
        <a:lstStyle/>
        <a:p>
          <a:endParaRPr lang="es-ES"/>
        </a:p>
      </dgm:t>
    </dgm:pt>
    <dgm:pt modelId="{C5C22262-3F44-40AB-B9BA-031E9B8C7D2C}">
      <dgm:prSet phldrT="[Texto]" custT="1"/>
      <dgm:spPr/>
      <dgm:t>
        <a:bodyPr/>
        <a:lstStyle/>
        <a:p>
          <a:r>
            <a:rPr lang="es-ES" sz="1800" dirty="0"/>
            <a:t>Incubación</a:t>
          </a:r>
        </a:p>
      </dgm:t>
    </dgm:pt>
    <dgm:pt modelId="{412DE704-0F12-4DB3-9AF8-3C449F30A0F3}" type="parTrans" cxnId="{3E1EF407-5962-4190-808B-0627DEE43C9D}">
      <dgm:prSet/>
      <dgm:spPr/>
      <dgm:t>
        <a:bodyPr/>
        <a:lstStyle/>
        <a:p>
          <a:endParaRPr lang="es-EC"/>
        </a:p>
      </dgm:t>
    </dgm:pt>
    <dgm:pt modelId="{595304B1-9109-48C9-8ECC-0E01BA352DA8}" type="sibTrans" cxnId="{3E1EF407-5962-4190-808B-0627DEE43C9D}">
      <dgm:prSet/>
      <dgm:spPr/>
      <dgm:t>
        <a:bodyPr/>
        <a:lstStyle/>
        <a:p>
          <a:endParaRPr lang="es-EC"/>
        </a:p>
      </dgm:t>
    </dgm:pt>
    <dgm:pt modelId="{BFAD25EB-F7D7-45BC-9FDE-46D2DAEC6EF9}">
      <dgm:prSet phldrT="[Texto]" custT="1"/>
      <dgm:spPr/>
      <dgm:t>
        <a:bodyPr/>
        <a:lstStyle/>
        <a:p>
          <a:pPr algn="l"/>
          <a:endParaRPr lang="es-ES" sz="1200" dirty="0"/>
        </a:p>
      </dgm:t>
    </dgm:pt>
    <dgm:pt modelId="{B2B200C3-87E3-4381-ABC7-9E4946948912}" type="parTrans" cxnId="{77599C1C-09A3-449D-B628-5F29701BB22E}">
      <dgm:prSet/>
      <dgm:spPr/>
      <dgm:t>
        <a:bodyPr/>
        <a:lstStyle/>
        <a:p>
          <a:endParaRPr lang="es-EC"/>
        </a:p>
      </dgm:t>
    </dgm:pt>
    <dgm:pt modelId="{13465E09-2073-4A40-9E5D-3C7CFCB47BC2}" type="sibTrans" cxnId="{77599C1C-09A3-449D-B628-5F29701BB22E}">
      <dgm:prSet/>
      <dgm:spPr/>
      <dgm:t>
        <a:bodyPr/>
        <a:lstStyle/>
        <a:p>
          <a:endParaRPr lang="es-EC"/>
        </a:p>
      </dgm:t>
    </dgm:pt>
    <dgm:pt modelId="{F69EE0AA-7970-401E-B724-A1D9C8325AB7}">
      <dgm:prSet phldrT="[Texto]" custT="1"/>
      <dgm:spPr/>
      <dgm:t>
        <a:bodyPr/>
        <a:lstStyle/>
        <a:p>
          <a:pPr algn="l"/>
          <a:r>
            <a:rPr lang="es-ES" sz="1200" dirty="0"/>
            <a:t>Colonización de micelio</a:t>
          </a:r>
        </a:p>
      </dgm:t>
    </dgm:pt>
    <dgm:pt modelId="{059E9609-7A77-49F8-A216-83453DF67973}" type="parTrans" cxnId="{7706F887-33B4-42CF-A59B-FE775FA59975}">
      <dgm:prSet/>
      <dgm:spPr/>
      <dgm:t>
        <a:bodyPr/>
        <a:lstStyle/>
        <a:p>
          <a:endParaRPr lang="es-EC"/>
        </a:p>
      </dgm:t>
    </dgm:pt>
    <dgm:pt modelId="{D0600D0B-5248-4828-BCCE-A621115E7779}" type="sibTrans" cxnId="{7706F887-33B4-42CF-A59B-FE775FA59975}">
      <dgm:prSet/>
      <dgm:spPr/>
      <dgm:t>
        <a:bodyPr/>
        <a:lstStyle/>
        <a:p>
          <a:endParaRPr lang="es-EC"/>
        </a:p>
      </dgm:t>
    </dgm:pt>
    <dgm:pt modelId="{4C46C5CC-30E6-4DF6-B981-E71F64970826}">
      <dgm:prSet phldrT="[Texto]" custT="1"/>
      <dgm:spPr/>
      <dgm:t>
        <a:bodyPr/>
        <a:lstStyle/>
        <a:p>
          <a:pPr algn="l"/>
          <a:r>
            <a:rPr lang="es-ES" sz="1200" dirty="0"/>
            <a:t>Humedad 70-80%</a:t>
          </a:r>
        </a:p>
      </dgm:t>
    </dgm:pt>
    <dgm:pt modelId="{57B14739-B49F-4DAE-A33B-890D8E394C87}" type="parTrans" cxnId="{910BE4C0-4D23-4711-8F16-C770EA3B0968}">
      <dgm:prSet/>
      <dgm:spPr/>
      <dgm:t>
        <a:bodyPr/>
        <a:lstStyle/>
        <a:p>
          <a:endParaRPr lang="es-EC"/>
        </a:p>
      </dgm:t>
    </dgm:pt>
    <dgm:pt modelId="{0E6F18D1-35DA-4AC0-ABA5-BD443599245A}" type="sibTrans" cxnId="{910BE4C0-4D23-4711-8F16-C770EA3B0968}">
      <dgm:prSet/>
      <dgm:spPr/>
      <dgm:t>
        <a:bodyPr/>
        <a:lstStyle/>
        <a:p>
          <a:endParaRPr lang="es-EC"/>
        </a:p>
      </dgm:t>
    </dgm:pt>
    <dgm:pt modelId="{D479244E-7DD0-4758-926C-486AC97B61DD}">
      <dgm:prSet phldrT="[Texto]" custT="1"/>
      <dgm:spPr/>
      <dgm:t>
        <a:bodyPr/>
        <a:lstStyle/>
        <a:p>
          <a:pPr algn="l"/>
          <a:r>
            <a:rPr lang="es-ES" sz="1200" dirty="0"/>
            <a:t>Temperatura 21-26 </a:t>
          </a:r>
          <a:r>
            <a:rPr lang="es-ES" sz="1200" dirty="0" err="1"/>
            <a:t>ºC</a:t>
          </a:r>
          <a:endParaRPr lang="es-ES" sz="1200" dirty="0"/>
        </a:p>
      </dgm:t>
    </dgm:pt>
    <dgm:pt modelId="{39F660F3-EE90-4B7B-833B-D2E711D3C285}" type="parTrans" cxnId="{C675FE4A-2679-40BE-A5B8-F56AA8A9DD68}">
      <dgm:prSet/>
      <dgm:spPr/>
      <dgm:t>
        <a:bodyPr/>
        <a:lstStyle/>
        <a:p>
          <a:endParaRPr lang="es-EC"/>
        </a:p>
      </dgm:t>
    </dgm:pt>
    <dgm:pt modelId="{7D3FB6A1-2A56-4093-A219-70C2C12F3BFB}" type="sibTrans" cxnId="{C675FE4A-2679-40BE-A5B8-F56AA8A9DD68}">
      <dgm:prSet/>
      <dgm:spPr/>
      <dgm:t>
        <a:bodyPr/>
        <a:lstStyle/>
        <a:p>
          <a:endParaRPr lang="es-EC"/>
        </a:p>
      </dgm:t>
    </dgm:pt>
    <dgm:pt modelId="{351ED647-7EAB-4BB7-BEA7-77FC03FC3679}">
      <dgm:prSet phldrT="[Texto]" custT="1"/>
      <dgm:spPr/>
      <dgm:t>
        <a:bodyPr/>
        <a:lstStyle/>
        <a:p>
          <a:pPr algn="ctr"/>
          <a:endParaRPr lang="es-ES" sz="1200" dirty="0"/>
        </a:p>
      </dgm:t>
    </dgm:pt>
    <dgm:pt modelId="{67AE060D-DF98-4DDA-8D62-8AACD14F0161}" type="parTrans" cxnId="{E35347FB-D379-40A2-9174-9B69FB040B11}">
      <dgm:prSet/>
      <dgm:spPr/>
      <dgm:t>
        <a:bodyPr/>
        <a:lstStyle/>
        <a:p>
          <a:endParaRPr lang="es-EC"/>
        </a:p>
      </dgm:t>
    </dgm:pt>
    <dgm:pt modelId="{C4B78386-4496-4D88-A1AA-9FD04870835E}" type="sibTrans" cxnId="{E35347FB-D379-40A2-9174-9B69FB040B11}">
      <dgm:prSet/>
      <dgm:spPr/>
      <dgm:t>
        <a:bodyPr/>
        <a:lstStyle/>
        <a:p>
          <a:endParaRPr lang="es-EC"/>
        </a:p>
      </dgm:t>
    </dgm:pt>
    <dgm:pt modelId="{C9991190-2828-4FC0-9236-C42B35F6A480}">
      <dgm:prSet phldrT="[Texto]" custT="1"/>
      <dgm:spPr/>
      <dgm:t>
        <a:bodyPr/>
        <a:lstStyle/>
        <a:p>
          <a:pPr algn="l"/>
          <a:r>
            <a:rPr lang="es-ES" sz="1200" dirty="0"/>
            <a:t>Riego diario</a:t>
          </a:r>
        </a:p>
      </dgm:t>
    </dgm:pt>
    <dgm:pt modelId="{B6456766-C599-47ED-90AD-54B2AC9C79DF}" type="parTrans" cxnId="{9B02A2E3-43C1-46EA-89F2-0DE76EB51F71}">
      <dgm:prSet/>
      <dgm:spPr/>
      <dgm:t>
        <a:bodyPr/>
        <a:lstStyle/>
        <a:p>
          <a:endParaRPr lang="es-EC"/>
        </a:p>
      </dgm:t>
    </dgm:pt>
    <dgm:pt modelId="{2B6EA894-10DF-4FE1-B006-A63D6421DC79}" type="sibTrans" cxnId="{9B02A2E3-43C1-46EA-89F2-0DE76EB51F71}">
      <dgm:prSet/>
      <dgm:spPr/>
      <dgm:t>
        <a:bodyPr/>
        <a:lstStyle/>
        <a:p>
          <a:endParaRPr lang="es-EC"/>
        </a:p>
      </dgm:t>
    </dgm:pt>
    <dgm:pt modelId="{003C7449-BA99-440F-BDE1-BC9E016DDAAB}">
      <dgm:prSet phldrT="[Texto]" custT="1"/>
      <dgm:spPr/>
      <dgm:t>
        <a:bodyPr/>
        <a:lstStyle/>
        <a:p>
          <a:pPr algn="l"/>
          <a:endParaRPr lang="es-ES" sz="1200" dirty="0"/>
        </a:p>
      </dgm:t>
    </dgm:pt>
    <dgm:pt modelId="{CCB9141D-FA31-428C-BB6D-823279FC8761}" type="parTrans" cxnId="{DB2073DC-834F-49BA-BF08-1752A6E17AB4}">
      <dgm:prSet/>
      <dgm:spPr/>
      <dgm:t>
        <a:bodyPr/>
        <a:lstStyle/>
        <a:p>
          <a:endParaRPr lang="es-EC"/>
        </a:p>
      </dgm:t>
    </dgm:pt>
    <dgm:pt modelId="{695C25D2-87C8-4F3B-8FF4-5C83B6D6A58B}" type="sibTrans" cxnId="{DB2073DC-834F-49BA-BF08-1752A6E17AB4}">
      <dgm:prSet/>
      <dgm:spPr/>
      <dgm:t>
        <a:bodyPr/>
        <a:lstStyle/>
        <a:p>
          <a:endParaRPr lang="es-EC"/>
        </a:p>
      </dgm:t>
    </dgm:pt>
    <dgm:pt modelId="{F3796E58-2F5F-4A23-B885-2AE7858AB076}">
      <dgm:prSet phldrT="[Texto]" custT="1"/>
      <dgm:spPr/>
      <dgm:t>
        <a:bodyPr/>
        <a:lstStyle/>
        <a:p>
          <a:pPr algn="l"/>
          <a:r>
            <a:rPr lang="es-ES" sz="1200" dirty="0"/>
            <a:t>Disponibilidad de luz</a:t>
          </a:r>
        </a:p>
      </dgm:t>
    </dgm:pt>
    <dgm:pt modelId="{9B044A31-2FD2-484F-BCDE-D25F8C1A11EF}" type="parTrans" cxnId="{5FE28053-4B0C-4351-A456-3B6546396D32}">
      <dgm:prSet/>
      <dgm:spPr/>
      <dgm:t>
        <a:bodyPr/>
        <a:lstStyle/>
        <a:p>
          <a:endParaRPr lang="es-EC"/>
        </a:p>
      </dgm:t>
    </dgm:pt>
    <dgm:pt modelId="{F94E6CF3-A054-4CF0-91AD-93355F928BC3}" type="sibTrans" cxnId="{5FE28053-4B0C-4351-A456-3B6546396D32}">
      <dgm:prSet/>
      <dgm:spPr/>
      <dgm:t>
        <a:bodyPr/>
        <a:lstStyle/>
        <a:p>
          <a:endParaRPr lang="es-EC"/>
        </a:p>
      </dgm:t>
    </dgm:pt>
    <dgm:pt modelId="{F5447534-6976-4F0A-94F4-D2704FE4D5D0}">
      <dgm:prSet phldrT="[Texto]" custT="1"/>
      <dgm:spPr/>
      <dgm:t>
        <a:bodyPr/>
        <a:lstStyle/>
        <a:p>
          <a:pPr algn="l"/>
          <a:r>
            <a:rPr lang="es-ES" sz="1200" dirty="0"/>
            <a:t>Temperatura 19-23 </a:t>
          </a:r>
          <a:r>
            <a:rPr lang="es-ES" sz="1200" dirty="0" err="1"/>
            <a:t>ºC</a:t>
          </a:r>
          <a:endParaRPr lang="es-ES" sz="1200" dirty="0"/>
        </a:p>
      </dgm:t>
    </dgm:pt>
    <dgm:pt modelId="{7EB6B24A-9F97-4F4B-927E-DE134DA7000D}" type="parTrans" cxnId="{BE36019C-5C9E-443F-9603-206F7002E1F0}">
      <dgm:prSet/>
      <dgm:spPr/>
      <dgm:t>
        <a:bodyPr/>
        <a:lstStyle/>
        <a:p>
          <a:endParaRPr lang="es-EC"/>
        </a:p>
      </dgm:t>
    </dgm:pt>
    <dgm:pt modelId="{FB55D6A9-F295-4E32-B74D-F11920ADF368}" type="sibTrans" cxnId="{BE36019C-5C9E-443F-9603-206F7002E1F0}">
      <dgm:prSet/>
      <dgm:spPr/>
      <dgm:t>
        <a:bodyPr/>
        <a:lstStyle/>
        <a:p>
          <a:endParaRPr lang="es-EC"/>
        </a:p>
      </dgm:t>
    </dgm:pt>
    <dgm:pt modelId="{8A49D839-FE2D-4ED5-8D27-15AFF002E1D5}">
      <dgm:prSet phldrT="[Texto]" custT="1"/>
      <dgm:spPr/>
      <dgm:t>
        <a:bodyPr/>
        <a:lstStyle/>
        <a:p>
          <a:pPr algn="l"/>
          <a:r>
            <a:rPr lang="es-ES" sz="1200" dirty="0"/>
            <a:t>Tres riegos </a:t>
          </a:r>
        </a:p>
      </dgm:t>
    </dgm:pt>
    <dgm:pt modelId="{5EF1C54D-E910-4FC4-BC93-701EAB02DAE4}" type="parTrans" cxnId="{4111E454-AD90-437E-B1BC-2486E848A758}">
      <dgm:prSet/>
      <dgm:spPr/>
      <dgm:t>
        <a:bodyPr/>
        <a:lstStyle/>
        <a:p>
          <a:endParaRPr lang="es-EC"/>
        </a:p>
      </dgm:t>
    </dgm:pt>
    <dgm:pt modelId="{0718469F-6054-4813-8208-80DCE3EF7D0F}" type="sibTrans" cxnId="{4111E454-AD90-437E-B1BC-2486E848A758}">
      <dgm:prSet/>
      <dgm:spPr/>
      <dgm:t>
        <a:bodyPr/>
        <a:lstStyle/>
        <a:p>
          <a:endParaRPr lang="es-EC"/>
        </a:p>
      </dgm:t>
    </dgm:pt>
    <dgm:pt modelId="{5631BF84-FFEC-4DE9-9FFD-D17CBBE12544}">
      <dgm:prSet phldrT="[Texto]" custT="1"/>
      <dgm:spPr/>
      <dgm:t>
        <a:bodyPr/>
        <a:lstStyle/>
        <a:p>
          <a:pPr algn="l"/>
          <a:r>
            <a:rPr lang="es-ES" sz="1200" dirty="0"/>
            <a:t>Humedad 80-95%</a:t>
          </a:r>
        </a:p>
      </dgm:t>
    </dgm:pt>
    <dgm:pt modelId="{2C16B623-EB43-416B-8DAE-C6F961493E10}" type="parTrans" cxnId="{B6956AFC-5963-4226-9A46-EE27A76E1009}">
      <dgm:prSet/>
      <dgm:spPr/>
      <dgm:t>
        <a:bodyPr/>
        <a:lstStyle/>
        <a:p>
          <a:endParaRPr lang="es-EC"/>
        </a:p>
      </dgm:t>
    </dgm:pt>
    <dgm:pt modelId="{CE8F2490-1422-4450-902C-080E1D32F853}" type="sibTrans" cxnId="{B6956AFC-5963-4226-9A46-EE27A76E1009}">
      <dgm:prSet/>
      <dgm:spPr/>
      <dgm:t>
        <a:bodyPr/>
        <a:lstStyle/>
        <a:p>
          <a:endParaRPr lang="es-EC"/>
        </a:p>
      </dgm:t>
    </dgm:pt>
    <dgm:pt modelId="{DEB27122-D4DF-49D8-8889-3A1B983DF9FC}">
      <dgm:prSet phldrT="[Texto]" custT="1"/>
      <dgm:spPr/>
      <dgm:t>
        <a:bodyPr/>
        <a:lstStyle/>
        <a:p>
          <a:r>
            <a:rPr lang="es-EC" sz="1200" dirty="0"/>
            <a:t> Cambio de forma cóncava</a:t>
          </a:r>
          <a:endParaRPr lang="es-ES" sz="1200" dirty="0"/>
        </a:p>
      </dgm:t>
    </dgm:pt>
    <dgm:pt modelId="{876158A3-9CCF-4329-98CF-253468650ECC}" type="parTrans" cxnId="{B1CEE7AD-6806-4E82-AB11-A18EBC820AA6}">
      <dgm:prSet/>
      <dgm:spPr/>
      <dgm:t>
        <a:bodyPr/>
        <a:lstStyle/>
        <a:p>
          <a:endParaRPr lang="es-EC"/>
        </a:p>
      </dgm:t>
    </dgm:pt>
    <dgm:pt modelId="{22083929-0BDC-4192-91BF-63D97E924D34}" type="sibTrans" cxnId="{B1CEE7AD-6806-4E82-AB11-A18EBC820AA6}">
      <dgm:prSet/>
      <dgm:spPr/>
      <dgm:t>
        <a:bodyPr/>
        <a:lstStyle/>
        <a:p>
          <a:endParaRPr lang="es-EC"/>
        </a:p>
      </dgm:t>
    </dgm:pt>
    <dgm:pt modelId="{75C31A89-A592-4CAE-9021-3C1071222F9D}">
      <dgm:prSet phldrT="[Texto]" custT="1"/>
      <dgm:spPr/>
      <dgm:t>
        <a:bodyPr/>
        <a:lstStyle/>
        <a:p>
          <a:r>
            <a:rPr lang="es-ES" sz="1200" dirty="0"/>
            <a:t> Pesaje cuerpos fructíferos</a:t>
          </a:r>
        </a:p>
      </dgm:t>
    </dgm:pt>
    <dgm:pt modelId="{E772C8D8-5D5F-49EF-9FA1-D1FF4DCD8A22}" type="parTrans" cxnId="{7D6AA95A-811F-4D6A-9781-8CE1F22E9AE6}">
      <dgm:prSet/>
      <dgm:spPr/>
      <dgm:t>
        <a:bodyPr/>
        <a:lstStyle/>
        <a:p>
          <a:endParaRPr lang="es-EC"/>
        </a:p>
      </dgm:t>
    </dgm:pt>
    <dgm:pt modelId="{448A7508-AE5A-472C-9EE8-2344522FC20C}" type="sibTrans" cxnId="{7D6AA95A-811F-4D6A-9781-8CE1F22E9AE6}">
      <dgm:prSet/>
      <dgm:spPr/>
      <dgm:t>
        <a:bodyPr/>
        <a:lstStyle/>
        <a:p>
          <a:endParaRPr lang="es-EC"/>
        </a:p>
      </dgm:t>
    </dgm:pt>
    <dgm:pt modelId="{3E8DB65F-B1F3-4936-B945-FF81A02431DC}" type="pres">
      <dgm:prSet presAssocID="{CDCAC14C-422B-4D1C-84BD-EE0CE859DA95}" presName="Name0" presStyleCnt="0">
        <dgm:presLayoutVars>
          <dgm:dir/>
          <dgm:animLvl val="lvl"/>
          <dgm:resizeHandles val="exact"/>
        </dgm:presLayoutVars>
      </dgm:prSet>
      <dgm:spPr/>
    </dgm:pt>
    <dgm:pt modelId="{2817AB59-25AB-4C20-92BE-29B2CDA3229A}" type="pres">
      <dgm:prSet presAssocID="{C5C22262-3F44-40AB-B9BA-031E9B8C7D2C}" presName="composite" presStyleCnt="0"/>
      <dgm:spPr/>
    </dgm:pt>
    <dgm:pt modelId="{B4C14CC3-5600-4348-8177-BA8E36667FB3}" type="pres">
      <dgm:prSet presAssocID="{C5C22262-3F44-40AB-B9BA-031E9B8C7D2C}" presName="parTx" presStyleLbl="node1" presStyleIdx="0" presStyleCnt="3">
        <dgm:presLayoutVars>
          <dgm:chMax val="0"/>
          <dgm:chPref val="0"/>
          <dgm:bulletEnabled val="1"/>
        </dgm:presLayoutVars>
      </dgm:prSet>
      <dgm:spPr/>
      <dgm:t>
        <a:bodyPr/>
        <a:lstStyle/>
        <a:p>
          <a:endParaRPr lang="es-EC"/>
        </a:p>
      </dgm:t>
    </dgm:pt>
    <dgm:pt modelId="{3949BF7E-73E3-44CD-9270-A225CA7B3448}" type="pres">
      <dgm:prSet presAssocID="{C5C22262-3F44-40AB-B9BA-031E9B8C7D2C}" presName="desTx" presStyleLbl="revTx" presStyleIdx="0" presStyleCnt="3">
        <dgm:presLayoutVars>
          <dgm:bulletEnabled val="1"/>
        </dgm:presLayoutVars>
      </dgm:prSet>
      <dgm:spPr/>
      <dgm:t>
        <a:bodyPr/>
        <a:lstStyle/>
        <a:p>
          <a:endParaRPr lang="es-EC"/>
        </a:p>
      </dgm:t>
    </dgm:pt>
    <dgm:pt modelId="{0FB88F2B-8AD1-4716-9E52-16BD93725E1D}" type="pres">
      <dgm:prSet presAssocID="{595304B1-9109-48C9-8ECC-0E01BA352DA8}" presName="space" presStyleCnt="0"/>
      <dgm:spPr/>
    </dgm:pt>
    <dgm:pt modelId="{85C14113-8A87-43F0-AC03-D0ED29FAE501}" type="pres">
      <dgm:prSet presAssocID="{C55FCEF3-586A-4D11-A47E-2928C9ABDDB3}" presName="composite" presStyleCnt="0"/>
      <dgm:spPr/>
    </dgm:pt>
    <dgm:pt modelId="{BFC94A96-02CD-4E32-9FB6-E7B43D4CAFC5}" type="pres">
      <dgm:prSet presAssocID="{C55FCEF3-586A-4D11-A47E-2928C9ABDDB3}" presName="parTx" presStyleLbl="node1" presStyleIdx="1" presStyleCnt="3">
        <dgm:presLayoutVars>
          <dgm:chMax val="0"/>
          <dgm:chPref val="0"/>
          <dgm:bulletEnabled val="1"/>
        </dgm:presLayoutVars>
      </dgm:prSet>
      <dgm:spPr/>
      <dgm:t>
        <a:bodyPr/>
        <a:lstStyle/>
        <a:p>
          <a:endParaRPr lang="es-EC"/>
        </a:p>
      </dgm:t>
    </dgm:pt>
    <dgm:pt modelId="{7300B1BC-EA38-4E1C-A92D-8CD7015DBDF5}" type="pres">
      <dgm:prSet presAssocID="{C55FCEF3-586A-4D11-A47E-2928C9ABDDB3}" presName="desTx" presStyleLbl="revTx" presStyleIdx="1" presStyleCnt="3">
        <dgm:presLayoutVars>
          <dgm:bulletEnabled val="1"/>
        </dgm:presLayoutVars>
      </dgm:prSet>
      <dgm:spPr/>
      <dgm:t>
        <a:bodyPr/>
        <a:lstStyle/>
        <a:p>
          <a:endParaRPr lang="es-EC"/>
        </a:p>
      </dgm:t>
    </dgm:pt>
    <dgm:pt modelId="{A3781791-C9F2-4437-A416-D377DC65BB2E}" type="pres">
      <dgm:prSet presAssocID="{55409CA8-7EE4-458D-B04A-EB507DB7E624}" presName="space" presStyleCnt="0"/>
      <dgm:spPr/>
    </dgm:pt>
    <dgm:pt modelId="{E3598F6E-FA6E-4C8E-A06F-14335CD6F2A9}" type="pres">
      <dgm:prSet presAssocID="{FE9C922A-2D97-42D4-9D4E-9491936EC032}" presName="composite" presStyleCnt="0"/>
      <dgm:spPr/>
    </dgm:pt>
    <dgm:pt modelId="{8682C9B2-2667-48B9-A71E-9E0B2417028B}" type="pres">
      <dgm:prSet presAssocID="{FE9C922A-2D97-42D4-9D4E-9491936EC032}" presName="parTx" presStyleLbl="node1" presStyleIdx="2" presStyleCnt="3">
        <dgm:presLayoutVars>
          <dgm:chMax val="0"/>
          <dgm:chPref val="0"/>
          <dgm:bulletEnabled val="1"/>
        </dgm:presLayoutVars>
      </dgm:prSet>
      <dgm:spPr/>
      <dgm:t>
        <a:bodyPr/>
        <a:lstStyle/>
        <a:p>
          <a:endParaRPr lang="es-EC"/>
        </a:p>
      </dgm:t>
    </dgm:pt>
    <dgm:pt modelId="{16BA8190-6E71-4A1A-84AD-7DCEE88B5F2E}" type="pres">
      <dgm:prSet presAssocID="{FE9C922A-2D97-42D4-9D4E-9491936EC032}" presName="desTx" presStyleLbl="revTx" presStyleIdx="2" presStyleCnt="3" custLinFactNeighborX="8539" custLinFactNeighborY="944">
        <dgm:presLayoutVars>
          <dgm:bulletEnabled val="1"/>
        </dgm:presLayoutVars>
      </dgm:prSet>
      <dgm:spPr/>
      <dgm:t>
        <a:bodyPr/>
        <a:lstStyle/>
        <a:p>
          <a:endParaRPr lang="es-EC"/>
        </a:p>
      </dgm:t>
    </dgm:pt>
  </dgm:ptLst>
  <dgm:cxnLst>
    <dgm:cxn modelId="{DB2073DC-834F-49BA-BF08-1752A6E17AB4}" srcId="{C55FCEF3-586A-4D11-A47E-2928C9ABDDB3}" destId="{003C7449-BA99-440F-BDE1-BC9E016DDAAB}" srcOrd="5" destOrd="0" parTransId="{CCB9141D-FA31-428C-BB6D-823279FC8761}" sibTransId="{695C25D2-87C8-4F3B-8FF4-5C83B6D6A58B}"/>
    <dgm:cxn modelId="{9B02A2E3-43C1-46EA-89F2-0DE76EB51F71}" srcId="{C5C22262-3F44-40AB-B9BA-031E9B8C7D2C}" destId="{C9991190-2828-4FC0-9236-C42B35F6A480}" srcOrd="3" destOrd="0" parTransId="{B6456766-C599-47ED-90AD-54B2AC9C79DF}" sibTransId="{2B6EA894-10DF-4FE1-B006-A63D6421DC79}"/>
    <dgm:cxn modelId="{EB3E0B38-DE62-480F-979E-FAA653191377}" type="presOf" srcId="{FE9C922A-2D97-42D4-9D4E-9491936EC032}" destId="{8682C9B2-2667-48B9-A71E-9E0B2417028B}" srcOrd="0" destOrd="0" presId="urn:microsoft.com/office/officeart/2005/8/layout/chevron1"/>
    <dgm:cxn modelId="{4111E454-AD90-437E-B1BC-2486E848A758}" srcId="{C55FCEF3-586A-4D11-A47E-2928C9ABDDB3}" destId="{8A49D839-FE2D-4ED5-8D27-15AFF002E1D5}" srcOrd="3" destOrd="0" parTransId="{5EF1C54D-E910-4FC4-BC93-701EAB02DAE4}" sibTransId="{0718469F-6054-4813-8208-80DCE3EF7D0F}"/>
    <dgm:cxn modelId="{077CDA4F-9010-402B-A252-F2EA5F796078}" type="presOf" srcId="{BFAD25EB-F7D7-45BC-9FDE-46D2DAEC6EF9}" destId="{3949BF7E-73E3-44CD-9270-A225CA7B3448}" srcOrd="0" destOrd="6" presId="urn:microsoft.com/office/officeart/2005/8/layout/chevron1"/>
    <dgm:cxn modelId="{CE40EA66-BB5B-428A-BC58-1BDDF95A342B}" type="presOf" srcId="{F5447534-6976-4F0A-94F4-D2704FE4D5D0}" destId="{7300B1BC-EA38-4E1C-A92D-8CD7015DBDF5}" srcOrd="0" destOrd="2" presId="urn:microsoft.com/office/officeart/2005/8/layout/chevron1"/>
    <dgm:cxn modelId="{D8E306AF-D180-4110-83BF-66528868953C}" type="presOf" srcId="{C5C22262-3F44-40AB-B9BA-031E9B8C7D2C}" destId="{B4C14CC3-5600-4348-8177-BA8E36667FB3}" srcOrd="0" destOrd="0" presId="urn:microsoft.com/office/officeart/2005/8/layout/chevron1"/>
    <dgm:cxn modelId="{2E6609C7-D7D4-43CA-88F9-62B8B3008003}" srcId="{FE9C922A-2D97-42D4-9D4E-9491936EC032}" destId="{03306D94-6203-4FC1-AD11-E1E3FA0231DD}" srcOrd="0" destOrd="0" parTransId="{CC49C446-6E71-4D65-86A3-198E8D9D33D3}" sibTransId="{05FD23CB-12B1-41DB-8C83-05F81FBA9C59}"/>
    <dgm:cxn modelId="{6E0ADA83-CBC9-4D21-8594-DE28AB198DC9}" type="presOf" srcId="{CDCAC14C-422B-4D1C-84BD-EE0CE859DA95}" destId="{3E8DB65F-B1F3-4936-B945-FF81A02431DC}" srcOrd="0" destOrd="0" presId="urn:microsoft.com/office/officeart/2005/8/layout/chevron1"/>
    <dgm:cxn modelId="{1C1431C4-F6FE-4755-9E52-532CA7E3C1A6}" srcId="{C5C22262-3F44-40AB-B9BA-031E9B8C7D2C}" destId="{2D9DAD68-2714-421A-B598-A5B5B945EDE9}" srcOrd="0" destOrd="0" parTransId="{1204217F-8F97-4899-86F3-BE1F16089C6C}" sibTransId="{AF0BD52F-2036-4843-BFCB-C9A49B726449}"/>
    <dgm:cxn modelId="{D72B76A0-23B8-4C41-A934-4E3B34152655}" type="presOf" srcId="{C9991190-2828-4FC0-9236-C42B35F6A480}" destId="{3949BF7E-73E3-44CD-9270-A225CA7B3448}" srcOrd="0" destOrd="3" presId="urn:microsoft.com/office/officeart/2005/8/layout/chevron1"/>
    <dgm:cxn modelId="{C52376EB-FA75-471C-B767-12D387FAB185}" type="presOf" srcId="{12960C31-7F53-4492-9E1C-40EACF7E1ED0}" destId="{7300B1BC-EA38-4E1C-A92D-8CD7015DBDF5}" srcOrd="0" destOrd="0" presId="urn:microsoft.com/office/officeart/2005/8/layout/chevron1"/>
    <dgm:cxn modelId="{09E3D177-D2E2-4BDE-A157-B4CBB2B81374}" type="presOf" srcId="{48C8ABCD-CD4D-48FC-B090-F03DC8DB4BCD}" destId="{3949BF7E-73E3-44CD-9270-A225CA7B3448}" srcOrd="0" destOrd="1" presId="urn:microsoft.com/office/officeart/2005/8/layout/chevron1"/>
    <dgm:cxn modelId="{7D6AA95A-811F-4D6A-9781-8CE1F22E9AE6}" srcId="{FE9C922A-2D97-42D4-9D4E-9491936EC032}" destId="{75C31A89-A592-4CAE-9021-3C1071222F9D}" srcOrd="2" destOrd="0" parTransId="{E772C8D8-5D5F-49EF-9FA1-D1FF4DCD8A22}" sibTransId="{448A7508-AE5A-472C-9EE8-2344522FC20C}"/>
    <dgm:cxn modelId="{BE36019C-5C9E-443F-9603-206F7002E1F0}" srcId="{C55FCEF3-586A-4D11-A47E-2928C9ABDDB3}" destId="{F5447534-6976-4F0A-94F4-D2704FE4D5D0}" srcOrd="2" destOrd="0" parTransId="{7EB6B24A-9F97-4F4B-927E-DE134DA7000D}" sibTransId="{FB55D6A9-F295-4E32-B74D-F11920ADF368}"/>
    <dgm:cxn modelId="{1A406937-88B6-4EFB-840D-C191EB692704}" type="presOf" srcId="{5631BF84-FFEC-4DE9-9FFD-D17CBBE12544}" destId="{7300B1BC-EA38-4E1C-A92D-8CD7015DBDF5}" srcOrd="0" destOrd="4" presId="urn:microsoft.com/office/officeart/2005/8/layout/chevron1"/>
    <dgm:cxn modelId="{F03A652E-7D38-4D01-86ED-D17F43A02AF1}" type="presOf" srcId="{C55FCEF3-586A-4D11-A47E-2928C9ABDDB3}" destId="{BFC94A96-02CD-4E32-9FB6-E7B43D4CAFC5}" srcOrd="0" destOrd="0" presId="urn:microsoft.com/office/officeart/2005/8/layout/chevron1"/>
    <dgm:cxn modelId="{271B5470-2E93-40C5-973F-E66A8E2CBB21}" srcId="{CDCAC14C-422B-4D1C-84BD-EE0CE859DA95}" destId="{FE9C922A-2D97-42D4-9D4E-9491936EC032}" srcOrd="2" destOrd="0" parTransId="{71D99BCF-484E-4255-B9B9-24D542911C3B}" sibTransId="{B19831A7-E438-42B7-943B-C3A285E87929}"/>
    <dgm:cxn modelId="{CD0ACC03-F1F2-4B8C-B38A-9CDEF07195C2}" type="presOf" srcId="{F3796E58-2F5F-4A23-B885-2AE7858AB076}" destId="{7300B1BC-EA38-4E1C-A92D-8CD7015DBDF5}" srcOrd="0" destOrd="1" presId="urn:microsoft.com/office/officeart/2005/8/layout/chevron1"/>
    <dgm:cxn modelId="{E35347FB-D379-40A2-9174-9B69FB040B11}" srcId="{C55FCEF3-586A-4D11-A47E-2928C9ABDDB3}" destId="{351ED647-7EAB-4BB7-BEA7-77FC03FC3679}" srcOrd="6" destOrd="0" parTransId="{67AE060D-DF98-4DDA-8D62-8AACD14F0161}" sibTransId="{C4B78386-4496-4D88-A1AA-9FD04870835E}"/>
    <dgm:cxn modelId="{5A76CABF-F2FD-432D-9A2D-D752B59D712F}" srcId="{C55FCEF3-586A-4D11-A47E-2928C9ABDDB3}" destId="{12960C31-7F53-4492-9E1C-40EACF7E1ED0}" srcOrd="0" destOrd="0" parTransId="{DAAD94F2-953D-46F1-B0C3-A21AF4710EB4}" sibTransId="{0A9733CA-D1E7-455C-97B5-7FDBC8BC44EA}"/>
    <dgm:cxn modelId="{7706F887-33B4-42CF-A59B-FE775FA59975}" srcId="{C5C22262-3F44-40AB-B9BA-031E9B8C7D2C}" destId="{F69EE0AA-7970-401E-B724-A1D9C8325AB7}" srcOrd="2" destOrd="0" parTransId="{059E9609-7A77-49F8-A216-83453DF67973}" sibTransId="{D0600D0B-5248-4828-BCCE-A621115E7779}"/>
    <dgm:cxn modelId="{C675FE4A-2679-40BE-A5B8-F56AA8A9DD68}" srcId="{C5C22262-3F44-40AB-B9BA-031E9B8C7D2C}" destId="{D479244E-7DD0-4758-926C-486AC97B61DD}" srcOrd="5" destOrd="0" parTransId="{39F660F3-EE90-4B7B-833B-D2E711D3C285}" sibTransId="{7D3FB6A1-2A56-4093-A219-70C2C12F3BFB}"/>
    <dgm:cxn modelId="{5FB7ADAE-E6E6-4605-9285-83CAE9797D0F}" type="presOf" srcId="{03306D94-6203-4FC1-AD11-E1E3FA0231DD}" destId="{16BA8190-6E71-4A1A-84AD-7DCEE88B5F2E}" srcOrd="0" destOrd="0" presId="urn:microsoft.com/office/officeart/2005/8/layout/chevron1"/>
    <dgm:cxn modelId="{B1CEE7AD-6806-4E82-AB11-A18EBC820AA6}" srcId="{FE9C922A-2D97-42D4-9D4E-9491936EC032}" destId="{DEB27122-D4DF-49D8-8889-3A1B983DF9FC}" srcOrd="1" destOrd="0" parTransId="{876158A3-9CCF-4329-98CF-253468650ECC}" sibTransId="{22083929-0BDC-4192-91BF-63D97E924D34}"/>
    <dgm:cxn modelId="{73BF51FE-C267-4C53-B5A0-BEAD525F9F0E}" type="presOf" srcId="{8A49D839-FE2D-4ED5-8D27-15AFF002E1D5}" destId="{7300B1BC-EA38-4E1C-A92D-8CD7015DBDF5}" srcOrd="0" destOrd="3" presId="urn:microsoft.com/office/officeart/2005/8/layout/chevron1"/>
    <dgm:cxn modelId="{45432478-BB9B-4471-990F-18E3153F8B07}" type="presOf" srcId="{2D9DAD68-2714-421A-B598-A5B5B945EDE9}" destId="{3949BF7E-73E3-44CD-9270-A225CA7B3448}" srcOrd="0" destOrd="0" presId="urn:microsoft.com/office/officeart/2005/8/layout/chevron1"/>
    <dgm:cxn modelId="{910BE4C0-4D23-4711-8F16-C770EA3B0968}" srcId="{C5C22262-3F44-40AB-B9BA-031E9B8C7D2C}" destId="{4C46C5CC-30E6-4DF6-B981-E71F64970826}" srcOrd="4" destOrd="0" parTransId="{57B14739-B49F-4DAE-A33B-890D8E394C87}" sibTransId="{0E6F18D1-35DA-4AC0-ABA5-BD443599245A}"/>
    <dgm:cxn modelId="{5F0A19FB-4686-4AC6-A14B-D251FA161372}" type="presOf" srcId="{003C7449-BA99-440F-BDE1-BC9E016DDAAB}" destId="{7300B1BC-EA38-4E1C-A92D-8CD7015DBDF5}" srcOrd="0" destOrd="5" presId="urn:microsoft.com/office/officeart/2005/8/layout/chevron1"/>
    <dgm:cxn modelId="{B6956AFC-5963-4226-9A46-EE27A76E1009}" srcId="{C55FCEF3-586A-4D11-A47E-2928C9ABDDB3}" destId="{5631BF84-FFEC-4DE9-9FFD-D17CBBE12544}" srcOrd="4" destOrd="0" parTransId="{2C16B623-EB43-416B-8DAE-C6F961493E10}" sibTransId="{CE8F2490-1422-4450-902C-080E1D32F853}"/>
    <dgm:cxn modelId="{BF1EDDBA-DB9F-4EEF-B580-ECAAF01B6DDA}" srcId="{C5C22262-3F44-40AB-B9BA-031E9B8C7D2C}" destId="{48C8ABCD-CD4D-48FC-B090-F03DC8DB4BCD}" srcOrd="1" destOrd="0" parTransId="{D438CAA3-8F9D-4091-867F-B63723E993B6}" sibTransId="{14B1C5DA-205B-47E5-90C2-4AEE3DFFD9A9}"/>
    <dgm:cxn modelId="{3E1EF407-5962-4190-808B-0627DEE43C9D}" srcId="{CDCAC14C-422B-4D1C-84BD-EE0CE859DA95}" destId="{C5C22262-3F44-40AB-B9BA-031E9B8C7D2C}" srcOrd="0" destOrd="0" parTransId="{412DE704-0F12-4DB3-9AF8-3C449F30A0F3}" sibTransId="{595304B1-9109-48C9-8ECC-0E01BA352DA8}"/>
    <dgm:cxn modelId="{848F2CE9-9D86-4353-BD97-3FCF0E1088F8}" type="presOf" srcId="{4C46C5CC-30E6-4DF6-B981-E71F64970826}" destId="{3949BF7E-73E3-44CD-9270-A225CA7B3448}" srcOrd="0" destOrd="4" presId="urn:microsoft.com/office/officeart/2005/8/layout/chevron1"/>
    <dgm:cxn modelId="{BD7F7745-3382-4C85-BCBD-FAEAE316B654}" type="presOf" srcId="{D479244E-7DD0-4758-926C-486AC97B61DD}" destId="{3949BF7E-73E3-44CD-9270-A225CA7B3448}" srcOrd="0" destOrd="5" presId="urn:microsoft.com/office/officeart/2005/8/layout/chevron1"/>
    <dgm:cxn modelId="{3B8D694C-E8D3-435F-8E63-6382AE1D802D}" type="presOf" srcId="{351ED647-7EAB-4BB7-BEA7-77FC03FC3679}" destId="{7300B1BC-EA38-4E1C-A92D-8CD7015DBDF5}" srcOrd="0" destOrd="6" presId="urn:microsoft.com/office/officeart/2005/8/layout/chevron1"/>
    <dgm:cxn modelId="{210F38EB-4730-41FE-B5F4-D220AB65C255}" type="presOf" srcId="{DEB27122-D4DF-49D8-8889-3A1B983DF9FC}" destId="{16BA8190-6E71-4A1A-84AD-7DCEE88B5F2E}" srcOrd="0" destOrd="1" presId="urn:microsoft.com/office/officeart/2005/8/layout/chevron1"/>
    <dgm:cxn modelId="{5FE28053-4B0C-4351-A456-3B6546396D32}" srcId="{C55FCEF3-586A-4D11-A47E-2928C9ABDDB3}" destId="{F3796E58-2F5F-4A23-B885-2AE7858AB076}" srcOrd="1" destOrd="0" parTransId="{9B044A31-2FD2-484F-BCDE-D25F8C1A11EF}" sibTransId="{F94E6CF3-A054-4CF0-91AD-93355F928BC3}"/>
    <dgm:cxn modelId="{77599C1C-09A3-449D-B628-5F29701BB22E}" srcId="{C5C22262-3F44-40AB-B9BA-031E9B8C7D2C}" destId="{BFAD25EB-F7D7-45BC-9FDE-46D2DAEC6EF9}" srcOrd="6" destOrd="0" parTransId="{B2B200C3-87E3-4381-ABC7-9E4946948912}" sibTransId="{13465E09-2073-4A40-9E5D-3C7CFCB47BC2}"/>
    <dgm:cxn modelId="{AD8FC2D6-C271-4882-AE80-837F341B6D82}" type="presOf" srcId="{F69EE0AA-7970-401E-B724-A1D9C8325AB7}" destId="{3949BF7E-73E3-44CD-9270-A225CA7B3448}" srcOrd="0" destOrd="2" presId="urn:microsoft.com/office/officeart/2005/8/layout/chevron1"/>
    <dgm:cxn modelId="{8D332EC3-C10A-4984-932D-32D6C33712FC}" srcId="{CDCAC14C-422B-4D1C-84BD-EE0CE859DA95}" destId="{C55FCEF3-586A-4D11-A47E-2928C9ABDDB3}" srcOrd="1" destOrd="0" parTransId="{9BB746C6-4BF3-491F-B7BE-6886C00F58C2}" sibTransId="{55409CA8-7EE4-458D-B04A-EB507DB7E624}"/>
    <dgm:cxn modelId="{BFC07471-2B04-430F-A0FF-985138A61278}" type="presOf" srcId="{75C31A89-A592-4CAE-9021-3C1071222F9D}" destId="{16BA8190-6E71-4A1A-84AD-7DCEE88B5F2E}" srcOrd="0" destOrd="2" presId="urn:microsoft.com/office/officeart/2005/8/layout/chevron1"/>
    <dgm:cxn modelId="{8F9F9680-4DEC-413A-BF26-B46E66FC4703}" type="presParOf" srcId="{3E8DB65F-B1F3-4936-B945-FF81A02431DC}" destId="{2817AB59-25AB-4C20-92BE-29B2CDA3229A}" srcOrd="0" destOrd="0" presId="urn:microsoft.com/office/officeart/2005/8/layout/chevron1"/>
    <dgm:cxn modelId="{11ADDDAF-CD5D-4131-A10B-AC034A2E0293}" type="presParOf" srcId="{2817AB59-25AB-4C20-92BE-29B2CDA3229A}" destId="{B4C14CC3-5600-4348-8177-BA8E36667FB3}" srcOrd="0" destOrd="0" presId="urn:microsoft.com/office/officeart/2005/8/layout/chevron1"/>
    <dgm:cxn modelId="{50800691-AE1E-4230-BCF3-702EB63E85A0}" type="presParOf" srcId="{2817AB59-25AB-4C20-92BE-29B2CDA3229A}" destId="{3949BF7E-73E3-44CD-9270-A225CA7B3448}" srcOrd="1" destOrd="0" presId="urn:microsoft.com/office/officeart/2005/8/layout/chevron1"/>
    <dgm:cxn modelId="{FCCC681E-C5D1-4F45-A008-931A3B0A4A9F}" type="presParOf" srcId="{3E8DB65F-B1F3-4936-B945-FF81A02431DC}" destId="{0FB88F2B-8AD1-4716-9E52-16BD93725E1D}" srcOrd="1" destOrd="0" presId="urn:microsoft.com/office/officeart/2005/8/layout/chevron1"/>
    <dgm:cxn modelId="{A9A1ED54-4DCD-47C0-93C8-79CC6BABBAA0}" type="presParOf" srcId="{3E8DB65F-B1F3-4936-B945-FF81A02431DC}" destId="{85C14113-8A87-43F0-AC03-D0ED29FAE501}" srcOrd="2" destOrd="0" presId="urn:microsoft.com/office/officeart/2005/8/layout/chevron1"/>
    <dgm:cxn modelId="{6AFABA4C-3EF2-46C1-BB4B-DB870444C2CD}" type="presParOf" srcId="{85C14113-8A87-43F0-AC03-D0ED29FAE501}" destId="{BFC94A96-02CD-4E32-9FB6-E7B43D4CAFC5}" srcOrd="0" destOrd="0" presId="urn:microsoft.com/office/officeart/2005/8/layout/chevron1"/>
    <dgm:cxn modelId="{CF8F6E6C-43F8-4471-A1C0-304C75005403}" type="presParOf" srcId="{85C14113-8A87-43F0-AC03-D0ED29FAE501}" destId="{7300B1BC-EA38-4E1C-A92D-8CD7015DBDF5}" srcOrd="1" destOrd="0" presId="urn:microsoft.com/office/officeart/2005/8/layout/chevron1"/>
    <dgm:cxn modelId="{5FB57CA4-0495-43CE-A683-19EEF508EA81}" type="presParOf" srcId="{3E8DB65F-B1F3-4936-B945-FF81A02431DC}" destId="{A3781791-C9F2-4437-A416-D377DC65BB2E}" srcOrd="3" destOrd="0" presId="urn:microsoft.com/office/officeart/2005/8/layout/chevron1"/>
    <dgm:cxn modelId="{40DBCAC0-4017-4603-819C-0CB1B784A742}" type="presParOf" srcId="{3E8DB65F-B1F3-4936-B945-FF81A02431DC}" destId="{E3598F6E-FA6E-4C8E-A06F-14335CD6F2A9}" srcOrd="4" destOrd="0" presId="urn:microsoft.com/office/officeart/2005/8/layout/chevron1"/>
    <dgm:cxn modelId="{A1F60E02-9268-4282-BEC3-D49176AB1FCA}" type="presParOf" srcId="{E3598F6E-FA6E-4C8E-A06F-14335CD6F2A9}" destId="{8682C9B2-2667-48B9-A71E-9E0B2417028B}" srcOrd="0" destOrd="0" presId="urn:microsoft.com/office/officeart/2005/8/layout/chevron1"/>
    <dgm:cxn modelId="{5A4EA4B3-59F9-4884-BD8B-6A3F4B3110BA}" type="presParOf" srcId="{E3598F6E-FA6E-4C8E-A06F-14335CD6F2A9}" destId="{16BA8190-6E71-4A1A-84AD-7DCEE88B5F2E}"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84940E-131B-4C7F-9F3E-969D4D19D09E}" type="datetimeFigureOut">
              <a:rPr lang="es-EC" smtClean="0"/>
              <a:t>18/4/2021</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C24C61-EE73-4030-B6C8-4E37F90934FB}" type="slidenum">
              <a:rPr lang="es-EC" smtClean="0"/>
              <a:t>‹Nº›</a:t>
            </a:fld>
            <a:endParaRPr lang="es-EC"/>
          </a:p>
        </p:txBody>
      </p:sp>
    </p:spTree>
    <p:extLst>
      <p:ext uri="{BB962C8B-B14F-4D97-AF65-F5344CB8AC3E}">
        <p14:creationId xmlns:p14="http://schemas.microsoft.com/office/powerpoint/2010/main" val="1822229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2</a:t>
            </a:fld>
            <a:endParaRPr lang="es-EC"/>
          </a:p>
        </p:txBody>
      </p:sp>
    </p:spTree>
    <p:extLst>
      <p:ext uri="{BB962C8B-B14F-4D97-AF65-F5344CB8AC3E}">
        <p14:creationId xmlns:p14="http://schemas.microsoft.com/office/powerpoint/2010/main" val="43697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20</a:t>
            </a:fld>
            <a:endParaRPr lang="es-EC"/>
          </a:p>
        </p:txBody>
      </p:sp>
    </p:spTree>
    <p:extLst>
      <p:ext uri="{BB962C8B-B14F-4D97-AF65-F5344CB8AC3E}">
        <p14:creationId xmlns:p14="http://schemas.microsoft.com/office/powerpoint/2010/main" val="32520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21</a:t>
            </a:fld>
            <a:endParaRPr lang="es-EC"/>
          </a:p>
        </p:txBody>
      </p:sp>
    </p:spTree>
    <p:extLst>
      <p:ext uri="{BB962C8B-B14F-4D97-AF65-F5344CB8AC3E}">
        <p14:creationId xmlns:p14="http://schemas.microsoft.com/office/powerpoint/2010/main" val="2097312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27</a:t>
            </a:fld>
            <a:endParaRPr lang="es-EC"/>
          </a:p>
        </p:txBody>
      </p:sp>
    </p:spTree>
    <p:extLst>
      <p:ext uri="{BB962C8B-B14F-4D97-AF65-F5344CB8AC3E}">
        <p14:creationId xmlns:p14="http://schemas.microsoft.com/office/powerpoint/2010/main" val="1285138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4</a:t>
            </a:fld>
            <a:endParaRPr lang="es-EC"/>
          </a:p>
        </p:txBody>
      </p:sp>
    </p:spTree>
    <p:extLst>
      <p:ext uri="{BB962C8B-B14F-4D97-AF65-F5344CB8AC3E}">
        <p14:creationId xmlns:p14="http://schemas.microsoft.com/office/powerpoint/2010/main" val="1364649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5</a:t>
            </a:fld>
            <a:endParaRPr lang="es-EC"/>
          </a:p>
        </p:txBody>
      </p:sp>
    </p:spTree>
    <p:extLst>
      <p:ext uri="{BB962C8B-B14F-4D97-AF65-F5344CB8AC3E}">
        <p14:creationId xmlns:p14="http://schemas.microsoft.com/office/powerpoint/2010/main" val="806087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a:solidFill>
                  <a:srgbClr val="000000"/>
                </a:solidFill>
                <a:ea typeface="Times New Roman" panose="02020603050405020304" pitchFamily="18" charset="0"/>
              </a:rPr>
              <a:t>1Precursor metálico</a:t>
            </a:r>
          </a:p>
          <a:p>
            <a:pPr marL="0" marR="0" indent="0" algn="l" defTabSz="914400" rtl="0" eaLnBrk="1" fontAlgn="auto" latinLnBrk="0" hangingPunct="1">
              <a:lnSpc>
                <a:spcPct val="100000"/>
              </a:lnSpc>
              <a:spcBef>
                <a:spcPts val="0"/>
              </a:spcBef>
              <a:spcAft>
                <a:spcPts val="0"/>
              </a:spcAft>
              <a:buClrTx/>
              <a:buSzTx/>
              <a:buFontTx/>
              <a:buNone/>
              <a:tabLst/>
              <a:defRPr/>
            </a:pPr>
            <a:r>
              <a:rPr lang="es-EC" dirty="0">
                <a:solidFill>
                  <a:srgbClr val="000000"/>
                </a:solidFill>
                <a:ea typeface="Times New Roman" panose="02020603050405020304" pitchFamily="18" charset="0"/>
              </a:rPr>
              <a:t>2Agente reductor </a:t>
            </a:r>
          </a:p>
          <a:p>
            <a:pPr marL="0" marR="0" indent="0" algn="l" defTabSz="914400" rtl="0" eaLnBrk="1" fontAlgn="auto" latinLnBrk="0" hangingPunct="1">
              <a:lnSpc>
                <a:spcPct val="100000"/>
              </a:lnSpc>
              <a:spcBef>
                <a:spcPts val="0"/>
              </a:spcBef>
              <a:spcAft>
                <a:spcPts val="0"/>
              </a:spcAft>
              <a:buClrTx/>
              <a:buSzTx/>
              <a:buFontTx/>
              <a:buNone/>
              <a:tabLst/>
              <a:defRPr/>
            </a:pPr>
            <a:r>
              <a:rPr lang="es-EC" dirty="0">
                <a:solidFill>
                  <a:srgbClr val="000000"/>
                </a:solidFill>
                <a:ea typeface="Times New Roman" panose="02020603050405020304" pitchFamily="18" charset="0"/>
              </a:rPr>
              <a:t>3Agente estabilizante</a:t>
            </a:r>
          </a:p>
          <a:p>
            <a:pPr marL="0" marR="0" indent="0" algn="l" defTabSz="914400" rtl="0" eaLnBrk="1" fontAlgn="auto" latinLnBrk="0" hangingPunct="1">
              <a:lnSpc>
                <a:spcPct val="100000"/>
              </a:lnSpc>
              <a:spcBef>
                <a:spcPts val="0"/>
              </a:spcBef>
              <a:spcAft>
                <a:spcPts val="0"/>
              </a:spcAft>
              <a:buClrTx/>
              <a:buSzTx/>
              <a:buFontTx/>
              <a:buNone/>
              <a:tabLst/>
              <a:defRPr/>
            </a:pPr>
            <a:endParaRPr lang="es-EC" dirty="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dirty="0">
                <a:solidFill>
                  <a:srgbClr val="000000"/>
                </a:solidFill>
              </a:rPr>
              <a:t>Se </a:t>
            </a:r>
            <a:r>
              <a:rPr lang="es-EC" dirty="0" err="1">
                <a:solidFill>
                  <a:srgbClr val="000000"/>
                </a:solidFill>
              </a:rPr>
              <a:t>requeiren</a:t>
            </a:r>
            <a:r>
              <a:rPr lang="es-EC" dirty="0">
                <a:solidFill>
                  <a:srgbClr val="000000"/>
                </a:solidFill>
              </a:rPr>
              <a:t> factores de luz, pH, Temperatura</a:t>
            </a:r>
          </a:p>
          <a:p>
            <a:pPr marL="0" marR="0" indent="0" algn="l" defTabSz="914400" rtl="0" eaLnBrk="1" fontAlgn="auto" latinLnBrk="0" hangingPunct="1">
              <a:lnSpc>
                <a:spcPct val="100000"/>
              </a:lnSpc>
              <a:spcBef>
                <a:spcPts val="0"/>
              </a:spcBef>
              <a:spcAft>
                <a:spcPts val="0"/>
              </a:spcAft>
              <a:buClrTx/>
              <a:buSzTx/>
              <a:buFontTx/>
              <a:buNone/>
              <a:tabLst/>
              <a:defRPr/>
            </a:pPr>
            <a:r>
              <a:rPr lang="es-EC" dirty="0">
                <a:solidFill>
                  <a:srgbClr val="000000"/>
                </a:solidFill>
              </a:rPr>
              <a:t>Pueden</a:t>
            </a:r>
            <a:r>
              <a:rPr lang="es-EC" baseline="0" dirty="0">
                <a:solidFill>
                  <a:srgbClr val="000000"/>
                </a:solidFill>
              </a:rPr>
              <a:t> precipitar</a:t>
            </a:r>
            <a:endParaRPr lang="es-EC" dirty="0"/>
          </a:p>
          <a:p>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7</a:t>
            </a:fld>
            <a:endParaRPr lang="es-EC"/>
          </a:p>
        </p:txBody>
      </p:sp>
    </p:spTree>
    <p:extLst>
      <p:ext uri="{BB962C8B-B14F-4D97-AF65-F5344CB8AC3E}">
        <p14:creationId xmlns:p14="http://schemas.microsoft.com/office/powerpoint/2010/main" val="3366840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8</a:t>
            </a:fld>
            <a:endParaRPr lang="es-EC"/>
          </a:p>
        </p:txBody>
      </p:sp>
    </p:spTree>
    <p:extLst>
      <p:ext uri="{BB962C8B-B14F-4D97-AF65-F5344CB8AC3E}">
        <p14:creationId xmlns:p14="http://schemas.microsoft.com/office/powerpoint/2010/main" val="2587116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modo de </a:t>
            </a:r>
            <a:r>
              <a:rPr lang="es-EC" sz="1200" kern="1200" dirty="0" err="1">
                <a:solidFill>
                  <a:schemeClr val="tx1"/>
                </a:solidFill>
                <a:effectLst/>
                <a:latin typeface="+mn-lt"/>
                <a:ea typeface="+mn-ea"/>
                <a:cs typeface="+mn-cs"/>
              </a:rPr>
              <a:t>ScanAsist</a:t>
            </a:r>
            <a:r>
              <a:rPr lang="es-EC" sz="1200" kern="1200" dirty="0">
                <a:solidFill>
                  <a:schemeClr val="tx1"/>
                </a:solidFill>
                <a:effectLst/>
                <a:latin typeface="+mn-lt"/>
                <a:ea typeface="+mn-ea"/>
                <a:cs typeface="+mn-cs"/>
              </a:rPr>
              <a:t> (Contacto-</a:t>
            </a:r>
            <a:r>
              <a:rPr lang="es-EC" sz="1200" kern="1200" dirty="0" err="1">
                <a:solidFill>
                  <a:schemeClr val="tx1"/>
                </a:solidFill>
                <a:effectLst/>
                <a:latin typeface="+mn-lt"/>
                <a:ea typeface="+mn-ea"/>
                <a:cs typeface="+mn-cs"/>
              </a:rPr>
              <a:t>Tapping</a:t>
            </a:r>
            <a:r>
              <a:rPr lang="es-EC" sz="1200" kern="1200" dirty="0">
                <a:solidFill>
                  <a:schemeClr val="tx1"/>
                </a:solidFill>
                <a:effectLst/>
                <a:latin typeface="+mn-lt"/>
                <a:ea typeface="+mn-ea"/>
                <a:cs typeface="+mn-cs"/>
              </a:rPr>
              <a:t>)</a:t>
            </a:r>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12</a:t>
            </a:fld>
            <a:endParaRPr lang="es-EC"/>
          </a:p>
        </p:txBody>
      </p:sp>
    </p:spTree>
    <p:extLst>
      <p:ext uri="{BB962C8B-B14F-4D97-AF65-F5344CB8AC3E}">
        <p14:creationId xmlns:p14="http://schemas.microsoft.com/office/powerpoint/2010/main" val="3670250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BC24C61-EE73-4030-B6C8-4E37F90934FB}" type="slidenum">
              <a:rPr lang="es-EC" smtClean="0"/>
              <a:t>16</a:t>
            </a:fld>
            <a:endParaRPr lang="es-EC"/>
          </a:p>
        </p:txBody>
      </p:sp>
    </p:spTree>
    <p:extLst>
      <p:ext uri="{BB962C8B-B14F-4D97-AF65-F5344CB8AC3E}">
        <p14:creationId xmlns:p14="http://schemas.microsoft.com/office/powerpoint/2010/main" val="3576917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17</a:t>
            </a:fld>
            <a:endParaRPr lang="es-EC"/>
          </a:p>
        </p:txBody>
      </p:sp>
    </p:spTree>
    <p:extLst>
      <p:ext uri="{BB962C8B-B14F-4D97-AF65-F5344CB8AC3E}">
        <p14:creationId xmlns:p14="http://schemas.microsoft.com/office/powerpoint/2010/main" val="655744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BC24C61-EE73-4030-B6C8-4E37F90934FB}" type="slidenum">
              <a:rPr lang="es-EC" smtClean="0"/>
              <a:t>18</a:t>
            </a:fld>
            <a:endParaRPr lang="es-EC"/>
          </a:p>
        </p:txBody>
      </p:sp>
    </p:spTree>
    <p:extLst>
      <p:ext uri="{BB962C8B-B14F-4D97-AF65-F5344CB8AC3E}">
        <p14:creationId xmlns:p14="http://schemas.microsoft.com/office/powerpoint/2010/main" val="3283979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7931" name="CorelDRAW" r:id="rId3" imgW="7748626" imgH="4759452" progId="CorelDRAW.Graphic.12">
                  <p:embed/>
                </p:oleObj>
              </mc:Choice>
              <mc:Fallback>
                <p:oleObj name="CorelDRAW" r:id="rId3" imgW="7748626" imgH="4759452"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sz="1400">
              <a:solidFill>
                <a:srgbClr val="000000"/>
              </a:solidFill>
            </a:endParaRPr>
          </a:p>
        </p:txBody>
      </p:sp>
      <p:sp>
        <p:nvSpPr>
          <p:cNvPr id="4" name="Rectangle 25"/>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s-EC" altLang="es-EC" sz="1400">
              <a:solidFill>
                <a:srgbClr val="000000"/>
              </a:solidFill>
            </a:endParaRPr>
          </a:p>
        </p:txBody>
      </p:sp>
      <p:sp>
        <p:nvSpPr>
          <p:cNvPr id="5" name="Rectangle 26"/>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sz="1400">
              <a:solidFill>
                <a:srgbClr val="000000"/>
              </a:solidFill>
            </a:endParaRPr>
          </a:p>
        </p:txBody>
      </p:sp>
      <p:sp>
        <p:nvSpPr>
          <p:cNvPr id="6" name="Rectangle 27"/>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s-EC" altLang="es-EC" sz="1400">
              <a:solidFill>
                <a:srgbClr val="000000"/>
              </a:solidFill>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a:solidFill>
                <a:srgbClr val="000000"/>
              </a:solidFill>
            </a:endParaRPr>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4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301840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3440435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350589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2265878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458257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3741239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2489080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633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91030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60014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a:solidFill>
                <a:srgbClr val="000000"/>
              </a:solidFill>
            </a:endParaRPr>
          </a:p>
        </p:txBody>
      </p:sp>
      <p:sp>
        <p:nvSpPr>
          <p:cNvPr id="1027"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a:solidFill>
                <a:srgbClr val="000000"/>
              </a:solidFill>
            </a:endParaRPr>
          </a:p>
        </p:txBody>
      </p:sp>
      <p:sp>
        <p:nvSpPr>
          <p:cNvPr id="1028"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C">
              <a:solidFill>
                <a:srgbClr val="000000"/>
              </a:solidFill>
            </a:endParaRPr>
          </a:p>
        </p:txBody>
      </p:sp>
      <p:sp>
        <p:nvSpPr>
          <p:cNvPr id="1029"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C">
              <a:solidFill>
                <a:srgbClr val="000000"/>
              </a:solidFill>
            </a:endParaRPr>
          </a:p>
        </p:txBody>
      </p:sp>
      <p:pic>
        <p:nvPicPr>
          <p:cNvPr id="1030" name="Picture 26" descr="LOGO ESPE ORIGINAL copia"/>
          <p:cNvPicPr>
            <a:picLocks noChangeAspect="1" noChangeArrowheads="1"/>
          </p:cNvPicPr>
          <p:nvPr userDrawn="1"/>
        </p:nvPicPr>
        <p:blipFill>
          <a:blip r:embed="rId13">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7670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2.xml"/><Relationship Id="rId7" Type="http://schemas.openxmlformats.org/officeDocument/2006/relationships/image" Target="../media/image19.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4 Imagen"/>
          <p:cNvPicPr>
            <a:picLocks noChangeAspect="1" noChangeArrowheads="1"/>
          </p:cNvPicPr>
          <p:nvPr/>
        </p:nvPicPr>
        <p:blipFill>
          <a:blip r:embed="rId2">
            <a:extLst>
              <a:ext uri="{28A0092B-C50C-407E-A947-70E740481C1C}">
                <a14:useLocalDpi xmlns:a14="http://schemas.microsoft.com/office/drawing/2010/main" val="0"/>
              </a:ext>
            </a:extLst>
          </a:blip>
          <a:srcRect l="6454" t="35651" r="48363" b="40483"/>
          <a:stretch>
            <a:fillRect/>
          </a:stretch>
        </p:blipFill>
        <p:spPr bwMode="auto">
          <a:xfrm>
            <a:off x="250825" y="155575"/>
            <a:ext cx="3162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1328367" y="836712"/>
            <a:ext cx="7492105" cy="5016758"/>
          </a:xfrm>
          <a:prstGeom prst="rect">
            <a:avLst/>
          </a:prstGeom>
          <a:noFill/>
        </p:spPr>
        <p:txBody>
          <a:bodyPr wrap="square" rtlCol="0">
            <a:spAutoFit/>
          </a:bodyPr>
          <a:lstStyle/>
          <a:p>
            <a:pPr algn="ctr"/>
            <a:endParaRPr lang="es-ES" sz="2000" dirty="0">
              <a:latin typeface="+mj-lt"/>
              <a:cs typeface="Times New Roman" panose="02020603050405020304" pitchFamily="18" charset="0"/>
            </a:endParaRPr>
          </a:p>
          <a:p>
            <a:pPr algn="ctr"/>
            <a:r>
              <a:rPr lang="es-ES" sz="1600" b="1" dirty="0">
                <a:latin typeface="+mj-lt"/>
                <a:cs typeface="Times New Roman" panose="02020603050405020304" pitchFamily="18" charset="0"/>
              </a:rPr>
              <a:t>UNIVERSIDAD DE LAS FUERZAS ARMADAS “ESPE”</a:t>
            </a:r>
          </a:p>
          <a:p>
            <a:pPr algn="ctr"/>
            <a:r>
              <a:rPr lang="es-ES" sz="1600" b="1" dirty="0">
                <a:latin typeface="+mj-lt"/>
                <a:cs typeface="Times New Roman" panose="02020603050405020304" pitchFamily="18" charset="0"/>
              </a:rPr>
              <a:t>DEPARTAMENTO DE CIENCIAS DE LA VIDA </a:t>
            </a:r>
            <a:r>
              <a:rPr lang="es-ES" sz="1600" b="1" dirty="0" smtClean="0">
                <a:latin typeface="+mj-lt"/>
                <a:cs typeface="Times New Roman" panose="02020603050405020304" pitchFamily="18" charset="0"/>
              </a:rPr>
              <a:t>Y DE </a:t>
            </a:r>
            <a:r>
              <a:rPr lang="es-ES" sz="1600" b="1" dirty="0">
                <a:latin typeface="+mj-lt"/>
                <a:cs typeface="Times New Roman" panose="02020603050405020304" pitchFamily="18" charset="0"/>
              </a:rPr>
              <a:t>LA AGRICULTURA</a:t>
            </a:r>
          </a:p>
          <a:p>
            <a:pPr algn="ctr"/>
            <a:r>
              <a:rPr lang="es-ES" sz="1600" b="1" dirty="0">
                <a:latin typeface="+mj-lt"/>
                <a:cs typeface="Times New Roman" panose="02020603050405020304" pitchFamily="18" charset="0"/>
              </a:rPr>
              <a:t>CARRERA DE INGENIERÍA EN BIOTECNOLOGÍA</a:t>
            </a:r>
          </a:p>
          <a:p>
            <a:pPr algn="ctr"/>
            <a:endParaRPr lang="es-ES" sz="2000" b="1" dirty="0">
              <a:latin typeface="+mj-lt"/>
              <a:cs typeface="Times New Roman" panose="02020603050405020304" pitchFamily="18" charset="0"/>
            </a:endParaRPr>
          </a:p>
          <a:p>
            <a:pPr algn="ctr"/>
            <a:r>
              <a:rPr lang="es-ES" sz="1600" b="1" smtClean="0">
                <a:latin typeface="+mj-lt"/>
                <a:cs typeface="Times New Roman" panose="02020603050405020304" pitchFamily="18" charset="0"/>
              </a:rPr>
              <a:t>TRABAJO DE  </a:t>
            </a:r>
            <a:r>
              <a:rPr lang="es-ES" sz="1600" b="1" dirty="0">
                <a:latin typeface="+mj-lt"/>
                <a:cs typeface="Times New Roman" panose="02020603050405020304" pitchFamily="18" charset="0"/>
              </a:rPr>
              <a:t>TITULACIÓN PREVIO A LA OBTENCION DEL TÍTULO DE INGENIERO EN BIOTECNOLOGÍA</a:t>
            </a:r>
          </a:p>
          <a:p>
            <a:pPr algn="ctr"/>
            <a:endParaRPr lang="es-ES" sz="2000" b="1" dirty="0">
              <a:latin typeface="+mj-lt"/>
              <a:cs typeface="Times New Roman" panose="02020603050405020304" pitchFamily="18" charset="0"/>
            </a:endParaRPr>
          </a:p>
          <a:p>
            <a:pPr algn="ctr"/>
            <a:r>
              <a:rPr lang="es-ES" sz="2000" b="1" dirty="0">
                <a:latin typeface="+mj-lt"/>
                <a:cs typeface="Times New Roman" panose="02020603050405020304" pitchFamily="18" charset="0"/>
              </a:rPr>
              <a:t> </a:t>
            </a:r>
            <a:r>
              <a:rPr lang="es-ES" sz="2000" b="1" i="1" dirty="0">
                <a:latin typeface="+mj-lt"/>
                <a:cs typeface="Times New Roman" panose="02020603050405020304" pitchFamily="18" charset="0"/>
              </a:rPr>
              <a:t>“</a:t>
            </a:r>
            <a:r>
              <a:rPr lang="es-EC" sz="2000" b="1" dirty="0"/>
              <a:t>Producción de hongos ostra (</a:t>
            </a:r>
            <a:r>
              <a:rPr lang="es-EC" sz="2000" b="1" i="1" dirty="0"/>
              <a:t>Pleurotus ostreatus) </a:t>
            </a:r>
            <a:r>
              <a:rPr lang="es-EC" sz="2000" b="1" dirty="0"/>
              <a:t>usando como sustrato residuos de corteza de eucalipto ricos en lignina producidos por la empresa NOVOPAN</a:t>
            </a:r>
            <a:r>
              <a:rPr lang="es-ES" sz="2000" b="1" dirty="0">
                <a:latin typeface="+mj-lt"/>
                <a:cs typeface="Times New Roman" panose="02020603050405020304" pitchFamily="18" charset="0"/>
              </a:rPr>
              <a:t>”</a:t>
            </a:r>
          </a:p>
          <a:p>
            <a:endParaRPr lang="es-ES" sz="2000" i="1" dirty="0">
              <a:latin typeface="+mj-lt"/>
              <a:cs typeface="Times New Roman" panose="02020603050405020304" pitchFamily="18" charset="0"/>
            </a:endParaRPr>
          </a:p>
          <a:p>
            <a:r>
              <a:rPr lang="es-ES" sz="2000" b="1" dirty="0">
                <a:latin typeface="+mj-lt"/>
                <a:cs typeface="Times New Roman" panose="02020603050405020304" pitchFamily="18" charset="0"/>
              </a:rPr>
              <a:t>		    Autor: </a:t>
            </a:r>
            <a:r>
              <a:rPr lang="es-ES" sz="2000" dirty="0">
                <a:latin typeface="+mj-lt"/>
                <a:cs typeface="Times New Roman" panose="02020603050405020304" pitchFamily="18" charset="0"/>
              </a:rPr>
              <a:t>Elio López</a:t>
            </a:r>
          </a:p>
          <a:p>
            <a:pPr algn="ctr"/>
            <a:r>
              <a:rPr lang="es-EC" sz="2000" b="1" dirty="0">
                <a:latin typeface="+mj-lt"/>
                <a:cs typeface="Times New Roman" panose="02020603050405020304" pitchFamily="18" charset="0"/>
              </a:rPr>
              <a:t> Director: </a:t>
            </a:r>
            <a:r>
              <a:rPr lang="es-EC" sz="2000" dirty="0">
                <a:latin typeface="+mj-lt"/>
                <a:cs typeface="Times New Roman" panose="02020603050405020304" pitchFamily="18" charset="0"/>
              </a:rPr>
              <a:t>Ing. Rafael Vargas </a:t>
            </a:r>
          </a:p>
          <a:p>
            <a:endParaRPr lang="es-ES" sz="2000" dirty="0">
              <a:latin typeface="+mj-lt"/>
              <a:cs typeface="Times New Roman" pitchFamily="18" charset="0"/>
            </a:endParaRPr>
          </a:p>
          <a:p>
            <a:r>
              <a:rPr lang="es-ES" sz="2000" dirty="0">
                <a:latin typeface="+mj-lt"/>
                <a:cs typeface="Times New Roman" pitchFamily="18" charset="0"/>
              </a:rPr>
              <a:t>		</a:t>
            </a:r>
          </a:p>
          <a:p>
            <a:r>
              <a:rPr lang="es-ES" sz="2000" dirty="0">
                <a:latin typeface="+mj-lt"/>
                <a:cs typeface="Times New Roman" pitchFamily="18" charset="0"/>
              </a:rPr>
              <a:t>		</a:t>
            </a:r>
          </a:p>
        </p:txBody>
      </p:sp>
      <p:sp>
        <p:nvSpPr>
          <p:cNvPr id="6" name="6 CuadroTexto"/>
          <p:cNvSpPr txBox="1"/>
          <p:nvPr/>
        </p:nvSpPr>
        <p:spPr>
          <a:xfrm>
            <a:off x="3491880" y="5291916"/>
            <a:ext cx="2808312" cy="369332"/>
          </a:xfrm>
          <a:prstGeom prst="rect">
            <a:avLst/>
          </a:prstGeom>
          <a:noFill/>
        </p:spPr>
        <p:txBody>
          <a:bodyPr wrap="square" rtlCol="0">
            <a:spAutoFit/>
          </a:bodyPr>
          <a:lstStyle/>
          <a:p>
            <a:pPr algn="ctr"/>
            <a:r>
              <a:rPr lang="es-EC" dirty="0">
                <a:latin typeface="+mj-lt"/>
                <a:cs typeface="Times New Roman" panose="02020603050405020304" pitchFamily="18" charset="0"/>
              </a:rPr>
              <a:t>Septiembre 2020</a:t>
            </a:r>
            <a:r>
              <a:rPr lang="es-EC" dirty="0">
                <a:latin typeface="+mj-lt"/>
                <a:cs typeface="Raavi" pitchFamily="34" charset="0"/>
              </a:rPr>
              <a:t>.</a:t>
            </a:r>
          </a:p>
        </p:txBody>
      </p:sp>
    </p:spTree>
    <p:extLst>
      <p:ext uri="{BB962C8B-B14F-4D97-AF65-F5344CB8AC3E}">
        <p14:creationId xmlns:p14="http://schemas.microsoft.com/office/powerpoint/2010/main" val="3949694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619672" y="97468"/>
            <a:ext cx="6157455" cy="523220"/>
          </a:xfrm>
          <a:prstGeom prst="rect">
            <a:avLst/>
          </a:prstGeom>
          <a:noFill/>
        </p:spPr>
        <p:txBody>
          <a:bodyPr wrap="none" rtlCol="0">
            <a:spAutoFit/>
          </a:bodyPr>
          <a:lstStyle/>
          <a:p>
            <a:r>
              <a:rPr lang="es-MX" sz="2800" b="1" dirty="0">
                <a:latin typeface="+mj-lt"/>
                <a:cs typeface="Times New Roman" panose="02020603050405020304" pitchFamily="18" charset="0"/>
              </a:rPr>
              <a:t>Inóculo y preparación del sustrato </a:t>
            </a:r>
            <a:endParaRPr lang="es-EC" sz="2800" b="1" dirty="0">
              <a:latin typeface="+mj-lt"/>
              <a:cs typeface="Times New Roman" panose="02020603050405020304" pitchFamily="18"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410" y="564704"/>
            <a:ext cx="2016224" cy="2016224"/>
          </a:xfrm>
          <a:prstGeom prst="rect">
            <a:avLst/>
          </a:prstGeom>
        </p:spPr>
      </p:pic>
      <p:sp>
        <p:nvSpPr>
          <p:cNvPr id="7" name="CuadroTexto 6"/>
          <p:cNvSpPr txBox="1"/>
          <p:nvPr/>
        </p:nvSpPr>
        <p:spPr>
          <a:xfrm>
            <a:off x="2195736" y="1124744"/>
            <a:ext cx="2160240" cy="923330"/>
          </a:xfrm>
          <a:prstGeom prst="rect">
            <a:avLst/>
          </a:prstGeom>
          <a:noFill/>
        </p:spPr>
        <p:txBody>
          <a:bodyPr wrap="square" rtlCol="0">
            <a:spAutoFit/>
          </a:bodyPr>
          <a:lstStyle/>
          <a:p>
            <a:r>
              <a:rPr lang="es-MX" dirty="0"/>
              <a:t>Granos de trigo invadidos por </a:t>
            </a:r>
            <a:r>
              <a:rPr lang="es-MX" i="1" dirty="0"/>
              <a:t>Pleurotus ostreatus </a:t>
            </a:r>
            <a:endParaRPr lang="es-EC" dirty="0"/>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185243" y="2552131"/>
            <a:ext cx="1650454" cy="1452934"/>
          </a:xfrm>
          <a:prstGeom prst="rect">
            <a:avLst/>
          </a:prstGeom>
          <a:solidFill>
            <a:srgbClr val="000000">
              <a:shade val="95000"/>
            </a:srgbClr>
          </a:solidFill>
          <a:ln w="38100" cap="sq" cmpd="sng" algn="ctr">
            <a:noFill/>
            <a:prstDash val="solid"/>
            <a:miter lim="800000"/>
            <a:headEnd type="none" w="med" len="med"/>
            <a:tailEnd type="none" w="med" len="med"/>
          </a:ln>
          <a:effectLst/>
        </p:spPr>
      </p:pic>
      <p:sp>
        <p:nvSpPr>
          <p:cNvPr id="8" name="Flecha derecha 7"/>
          <p:cNvSpPr/>
          <p:nvPr/>
        </p:nvSpPr>
        <p:spPr>
          <a:xfrm>
            <a:off x="1912904" y="3048164"/>
            <a:ext cx="504056" cy="3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6" name="Imagen 25"/>
          <p:cNvPicPr/>
          <p:nvPr/>
        </p:nvPicPr>
        <p:blipFill rotWithShape="1">
          <a:blip r:embed="rId4" cstate="print">
            <a:extLst>
              <a:ext uri="{28A0092B-C50C-407E-A947-70E740481C1C}">
                <a14:useLocalDpi xmlns:a14="http://schemas.microsoft.com/office/drawing/2010/main" val="0"/>
              </a:ext>
            </a:extLst>
          </a:blip>
          <a:srcRect l="16503" t="9251" r="22258" b="21503"/>
          <a:stretch/>
        </p:blipFill>
        <p:spPr bwMode="auto">
          <a:xfrm>
            <a:off x="2494167" y="2484768"/>
            <a:ext cx="1586039" cy="1464148"/>
          </a:xfrm>
          <a:prstGeom prst="rect">
            <a:avLst/>
          </a:prstGeom>
          <a:solidFill>
            <a:srgbClr val="000000">
              <a:shade val="95000"/>
            </a:srgbClr>
          </a:solidFill>
          <a:ln w="38100" cap="sq" cmpd="sng" algn="ctr">
            <a:noFill/>
            <a:prstDash val="solid"/>
            <a:miter lim="800000"/>
            <a:headEnd type="none" w="med" len="med"/>
            <a:tailEnd type="none" w="med" len="med"/>
          </a:ln>
          <a:effectLst/>
          <a:extLst>
            <a:ext uri="{53640926-AAD7-44D8-BBD7-CCE9431645EC}">
              <a14:shadowObscured xmlns:a14="http://schemas.microsoft.com/office/drawing/2010/main"/>
            </a:ext>
          </a:extLst>
        </p:spPr>
      </p:pic>
      <p:sp>
        <p:nvSpPr>
          <p:cNvPr id="27" name="Flecha derecha 26"/>
          <p:cNvSpPr/>
          <p:nvPr/>
        </p:nvSpPr>
        <p:spPr>
          <a:xfrm>
            <a:off x="4169341" y="3026349"/>
            <a:ext cx="504056" cy="3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8" name="Imagen 27"/>
          <p:cNvPicPr/>
          <p:nvPr/>
        </p:nvPicPr>
        <p:blipFill>
          <a:blip r:embed="rId5" cstate="print">
            <a:extLst>
              <a:ext uri="{28A0092B-C50C-407E-A947-70E740481C1C}">
                <a14:useLocalDpi xmlns:a14="http://schemas.microsoft.com/office/drawing/2010/main" val="0"/>
              </a:ext>
            </a:extLst>
          </a:blip>
          <a:stretch>
            <a:fillRect/>
          </a:stretch>
        </p:blipFill>
        <p:spPr>
          <a:xfrm>
            <a:off x="4836227" y="2484768"/>
            <a:ext cx="1535973" cy="1547137"/>
          </a:xfrm>
          <a:prstGeom prst="rect">
            <a:avLst/>
          </a:prstGeom>
          <a:solidFill>
            <a:srgbClr val="000000">
              <a:shade val="95000"/>
            </a:srgbClr>
          </a:solidFill>
          <a:ln w="38100" cap="sq" cmpd="sng" algn="ctr">
            <a:noFill/>
            <a:prstDash val="solid"/>
            <a:miter lim="800000"/>
            <a:headEnd type="none" w="med" len="med"/>
            <a:tailEnd type="none" w="med" len="med"/>
          </a:ln>
          <a:effectLst/>
        </p:spPr>
      </p:pic>
      <p:sp>
        <p:nvSpPr>
          <p:cNvPr id="9" name="CuadroTexto 8"/>
          <p:cNvSpPr txBox="1"/>
          <p:nvPr/>
        </p:nvSpPr>
        <p:spPr>
          <a:xfrm>
            <a:off x="3816702" y="2026586"/>
            <a:ext cx="212345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dirty="0"/>
              <a:t>Triturado: 2-5 cm</a:t>
            </a:r>
            <a:endParaRPr lang="es-EC" dirty="0"/>
          </a:p>
        </p:txBody>
      </p:sp>
      <p:pic>
        <p:nvPicPr>
          <p:cNvPr id="29" name="Imagen 28"/>
          <p:cNvPicPr/>
          <p:nvPr/>
        </p:nvPicPr>
        <p:blipFill rotWithShape="1">
          <a:blip r:embed="rId6" cstate="print">
            <a:extLst>
              <a:ext uri="{28A0092B-C50C-407E-A947-70E740481C1C}">
                <a14:useLocalDpi xmlns:a14="http://schemas.microsoft.com/office/drawing/2010/main" val="0"/>
              </a:ext>
            </a:extLst>
          </a:blip>
          <a:srcRect l="27240" r="28424"/>
          <a:stretch/>
        </p:blipFill>
        <p:spPr bwMode="auto">
          <a:xfrm>
            <a:off x="7160739" y="2376638"/>
            <a:ext cx="1173480" cy="1763395"/>
          </a:xfrm>
          <a:prstGeom prst="rect">
            <a:avLst/>
          </a:prstGeom>
          <a:solidFill>
            <a:srgbClr val="000000">
              <a:shade val="95000"/>
            </a:srgbClr>
          </a:solidFill>
          <a:ln w="38100" cap="sq" cmpd="sng" algn="ctr">
            <a:noFill/>
            <a:prstDash val="solid"/>
            <a:miter lim="800000"/>
            <a:headEnd type="none" w="med" len="med"/>
            <a:tailEnd type="none" w="med" len="med"/>
          </a:ln>
          <a:effectLst/>
          <a:extLst>
            <a:ext uri="{53640926-AAD7-44D8-BBD7-CCE9431645EC}">
              <a14:shadowObscured xmlns:a14="http://schemas.microsoft.com/office/drawing/2010/main"/>
            </a:ext>
          </a:extLst>
        </p:spPr>
      </p:pic>
      <p:sp>
        <p:nvSpPr>
          <p:cNvPr id="30" name="Flecha derecha 29"/>
          <p:cNvSpPr/>
          <p:nvPr/>
        </p:nvSpPr>
        <p:spPr>
          <a:xfrm>
            <a:off x="6537251" y="3026349"/>
            <a:ext cx="504056" cy="3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CuadroTexto 9"/>
          <p:cNvSpPr txBox="1"/>
          <p:nvPr/>
        </p:nvSpPr>
        <p:spPr>
          <a:xfrm>
            <a:off x="254385" y="4293096"/>
            <a:ext cx="1658519" cy="1631216"/>
          </a:xfrm>
          <a:prstGeom prst="rect">
            <a:avLst/>
          </a:prstGeom>
          <a:noFill/>
        </p:spPr>
        <p:txBody>
          <a:bodyPr wrap="square" rtlCol="0">
            <a:spAutoFit/>
          </a:bodyPr>
          <a:lstStyle/>
          <a:p>
            <a:r>
              <a:rPr lang="es-MX" sz="1600" dirty="0"/>
              <a:t>Recolección.</a:t>
            </a:r>
          </a:p>
          <a:p>
            <a:pPr marL="285750" indent="-285750">
              <a:buFont typeface="Arial" panose="020B0604020202020204" pitchFamily="34" charset="0"/>
              <a:buChar char="•"/>
            </a:pPr>
            <a:r>
              <a:rPr lang="es-MX" sz="1600" dirty="0"/>
              <a:t>Patios empresa NOVOPAN</a:t>
            </a:r>
          </a:p>
          <a:p>
            <a:endParaRPr lang="es-MX" sz="1600" dirty="0"/>
          </a:p>
          <a:p>
            <a:endParaRPr lang="es-EC" sz="1600" dirty="0"/>
          </a:p>
        </p:txBody>
      </p:sp>
      <p:sp>
        <p:nvSpPr>
          <p:cNvPr id="31" name="CuadroTexto 30"/>
          <p:cNvSpPr txBox="1"/>
          <p:nvPr/>
        </p:nvSpPr>
        <p:spPr>
          <a:xfrm>
            <a:off x="2401051" y="4290119"/>
            <a:ext cx="1768290" cy="2092881"/>
          </a:xfrm>
          <a:prstGeom prst="rect">
            <a:avLst/>
          </a:prstGeom>
          <a:noFill/>
        </p:spPr>
        <p:txBody>
          <a:bodyPr wrap="square" rtlCol="0">
            <a:spAutoFit/>
          </a:bodyPr>
          <a:lstStyle/>
          <a:p>
            <a:r>
              <a:rPr lang="es-MX" sz="1600" dirty="0"/>
              <a:t>Secado:</a:t>
            </a:r>
          </a:p>
          <a:p>
            <a:pPr marL="285750" indent="-285750">
              <a:buFont typeface="Arial" panose="020B0604020202020204" pitchFamily="34" charset="0"/>
              <a:buChar char="•"/>
            </a:pPr>
            <a:r>
              <a:rPr lang="es-MX" sz="1600" dirty="0"/>
              <a:t>72 horas</a:t>
            </a:r>
          </a:p>
          <a:p>
            <a:pPr marL="285750" indent="-285750">
              <a:buFont typeface="Arial" panose="020B0604020202020204" pitchFamily="34" charset="0"/>
              <a:buChar char="•"/>
            </a:pPr>
            <a:r>
              <a:rPr lang="es-MX" sz="1600" dirty="0"/>
              <a:t>Cambio de color</a:t>
            </a:r>
          </a:p>
          <a:p>
            <a:pPr marL="285750" indent="-285750">
              <a:buFont typeface="Arial" panose="020B0604020202020204" pitchFamily="34" charset="0"/>
              <a:buChar char="•"/>
            </a:pPr>
            <a:r>
              <a:rPr lang="es-MX" sz="1600" dirty="0"/>
              <a:t>Eliminación volátiles</a:t>
            </a:r>
          </a:p>
          <a:p>
            <a:endParaRPr lang="es-MX" sz="1600" dirty="0"/>
          </a:p>
          <a:p>
            <a:endParaRPr lang="es-EC" sz="1600" dirty="0"/>
          </a:p>
        </p:txBody>
      </p:sp>
      <p:sp>
        <p:nvSpPr>
          <p:cNvPr id="32" name="CuadroTexto 31"/>
          <p:cNvSpPr txBox="1"/>
          <p:nvPr/>
        </p:nvSpPr>
        <p:spPr>
          <a:xfrm>
            <a:off x="4626606" y="4263867"/>
            <a:ext cx="2105849" cy="1815882"/>
          </a:xfrm>
          <a:prstGeom prst="rect">
            <a:avLst/>
          </a:prstGeom>
          <a:noFill/>
        </p:spPr>
        <p:txBody>
          <a:bodyPr wrap="square" rtlCol="0">
            <a:spAutoFit/>
          </a:bodyPr>
          <a:lstStyle/>
          <a:p>
            <a:r>
              <a:rPr lang="es-MX" sz="1600" dirty="0"/>
              <a:t>Hidratación:</a:t>
            </a:r>
          </a:p>
          <a:p>
            <a:pPr marL="285750" indent="-285750">
              <a:buFont typeface="Arial" panose="020B0604020202020204" pitchFamily="34" charset="0"/>
              <a:buChar char="•"/>
            </a:pPr>
            <a:r>
              <a:rPr lang="es-MX" sz="1600" dirty="0"/>
              <a:t>Peso seco</a:t>
            </a:r>
          </a:p>
          <a:p>
            <a:pPr marL="285750" indent="-285750">
              <a:buFont typeface="Arial" panose="020B0604020202020204" pitchFamily="34" charset="0"/>
              <a:buChar char="•"/>
            </a:pPr>
            <a:r>
              <a:rPr lang="es-MX" sz="1600" dirty="0"/>
              <a:t>Sumergir 24 horas</a:t>
            </a:r>
          </a:p>
          <a:p>
            <a:pPr marL="285750" indent="-285750">
              <a:buFont typeface="Arial" panose="020B0604020202020204" pitchFamily="34" charset="0"/>
              <a:buChar char="•"/>
            </a:pPr>
            <a:r>
              <a:rPr lang="es-MX" sz="1600" dirty="0"/>
              <a:t>Humedad 70-80%</a:t>
            </a:r>
          </a:p>
          <a:p>
            <a:pPr marL="285750" indent="-285750">
              <a:buFont typeface="Arial" panose="020B0604020202020204" pitchFamily="34" charset="0"/>
              <a:buChar char="•"/>
            </a:pPr>
            <a:r>
              <a:rPr lang="es-MX" sz="1600" dirty="0"/>
              <a:t>1% cal </a:t>
            </a:r>
          </a:p>
          <a:p>
            <a:endParaRPr lang="es-EC" sz="1600" dirty="0"/>
          </a:p>
        </p:txBody>
      </p:sp>
      <p:sp>
        <p:nvSpPr>
          <p:cNvPr id="34" name="CuadroTexto 33"/>
          <p:cNvSpPr txBox="1"/>
          <p:nvPr/>
        </p:nvSpPr>
        <p:spPr>
          <a:xfrm>
            <a:off x="6883043" y="4200763"/>
            <a:ext cx="2105849" cy="1077218"/>
          </a:xfrm>
          <a:prstGeom prst="rect">
            <a:avLst/>
          </a:prstGeom>
          <a:noFill/>
        </p:spPr>
        <p:txBody>
          <a:bodyPr wrap="square" rtlCol="0">
            <a:spAutoFit/>
          </a:bodyPr>
          <a:lstStyle/>
          <a:p>
            <a:r>
              <a:rPr lang="es-MX" sz="1600" dirty="0"/>
              <a:t>Hidratación:</a:t>
            </a:r>
          </a:p>
          <a:p>
            <a:pPr marL="285750" indent="-285750">
              <a:buFont typeface="Arial" panose="020B0604020202020204" pitchFamily="34" charset="0"/>
              <a:buChar char="•"/>
            </a:pPr>
            <a:r>
              <a:rPr lang="es-MX" sz="1600" dirty="0"/>
              <a:t>2 horas pasteurización</a:t>
            </a:r>
          </a:p>
          <a:p>
            <a:pPr marL="285750" indent="-285750">
              <a:buFont typeface="Arial" panose="020B0604020202020204" pitchFamily="34" charset="0"/>
              <a:buChar char="•"/>
            </a:pPr>
            <a:endParaRPr lang="es-EC" sz="1600" dirty="0"/>
          </a:p>
        </p:txBody>
      </p:sp>
    </p:spTree>
    <p:extLst>
      <p:ext uri="{BB962C8B-B14F-4D97-AF65-F5344CB8AC3E}">
        <p14:creationId xmlns:p14="http://schemas.microsoft.com/office/powerpoint/2010/main" val="1431528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p:cNvGraphicFramePr/>
          <p:nvPr>
            <p:extLst>
              <p:ext uri="{D42A27DB-BD31-4B8C-83A1-F6EECF244321}">
                <p14:modId xmlns:p14="http://schemas.microsoft.com/office/powerpoint/2010/main" val="2547722397"/>
              </p:ext>
            </p:extLst>
          </p:nvPr>
        </p:nvGraphicFramePr>
        <p:xfrm>
          <a:off x="251520" y="2852936"/>
          <a:ext cx="8496944"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CuadroTexto 16"/>
          <p:cNvSpPr txBox="1"/>
          <p:nvPr/>
        </p:nvSpPr>
        <p:spPr>
          <a:xfrm>
            <a:off x="1500019" y="39791"/>
            <a:ext cx="6139822" cy="523220"/>
          </a:xfrm>
          <a:prstGeom prst="rect">
            <a:avLst/>
          </a:prstGeom>
          <a:noFill/>
        </p:spPr>
        <p:txBody>
          <a:bodyPr wrap="none" rtlCol="0">
            <a:spAutoFit/>
          </a:bodyPr>
          <a:lstStyle/>
          <a:p>
            <a:r>
              <a:rPr lang="es-MX" sz="2800" b="1" dirty="0">
                <a:latin typeface="+mj-lt"/>
                <a:cs typeface="Times New Roman" panose="02020603050405020304" pitchFamily="18" charset="0"/>
              </a:rPr>
              <a:t>Inoculación y fases de crecimiento</a:t>
            </a:r>
            <a:endParaRPr lang="es-EC" sz="2800" b="1" dirty="0">
              <a:latin typeface="+mj-lt"/>
              <a:cs typeface="Times New Roman" panose="02020603050405020304" pitchFamily="18" charset="0"/>
            </a:endParaRPr>
          </a:p>
        </p:txBody>
      </p:sp>
      <p:sp>
        <p:nvSpPr>
          <p:cNvPr id="3" name="Rectángulo 2"/>
          <p:cNvSpPr/>
          <p:nvPr/>
        </p:nvSpPr>
        <p:spPr>
          <a:xfrm>
            <a:off x="609541" y="873586"/>
            <a:ext cx="208823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Inoculación </a:t>
            </a:r>
            <a:endParaRPr lang="es-EC" dirty="0"/>
          </a:p>
        </p:txBody>
      </p:sp>
      <p:sp>
        <p:nvSpPr>
          <p:cNvPr id="7" name="CuadroTexto 6"/>
          <p:cNvSpPr txBox="1"/>
          <p:nvPr/>
        </p:nvSpPr>
        <p:spPr>
          <a:xfrm>
            <a:off x="3131840" y="873586"/>
            <a:ext cx="3816424" cy="646331"/>
          </a:xfrm>
          <a:prstGeom prst="rect">
            <a:avLst/>
          </a:prstGeom>
          <a:noFill/>
        </p:spPr>
        <p:txBody>
          <a:bodyPr wrap="square" rtlCol="0">
            <a:spAutoFit/>
          </a:bodyPr>
          <a:lstStyle/>
          <a:p>
            <a:pPr marL="285750" indent="-285750">
              <a:buFont typeface="Arial" panose="020B0604020202020204" pitchFamily="34" charset="0"/>
              <a:buChar char="•"/>
            </a:pPr>
            <a:r>
              <a:rPr lang="es-MX" dirty="0"/>
              <a:t>100 g semilla del hongo</a:t>
            </a:r>
          </a:p>
          <a:p>
            <a:pPr marL="285750" indent="-285750">
              <a:buFont typeface="Arial" panose="020B0604020202020204" pitchFamily="34" charset="0"/>
              <a:buChar char="•"/>
            </a:pPr>
            <a:r>
              <a:rPr lang="es-MX" dirty="0"/>
              <a:t>Etiquetado</a:t>
            </a:r>
            <a:endParaRPr lang="es-EC" dirty="0"/>
          </a:p>
        </p:txBody>
      </p:sp>
      <p:pic>
        <p:nvPicPr>
          <p:cNvPr id="15" name="Imagen 14"/>
          <p:cNvPicPr/>
          <p:nvPr/>
        </p:nvPicPr>
        <p:blipFill rotWithShape="1">
          <a:blip r:embed="rId7" cstate="print">
            <a:extLst>
              <a:ext uri="{28A0092B-C50C-407E-A947-70E740481C1C}">
                <a14:useLocalDpi xmlns:a14="http://schemas.microsoft.com/office/drawing/2010/main" val="0"/>
              </a:ext>
            </a:extLst>
          </a:blip>
          <a:srcRect l="24302"/>
          <a:stretch/>
        </p:blipFill>
        <p:spPr bwMode="auto">
          <a:xfrm>
            <a:off x="789543" y="1700808"/>
            <a:ext cx="1420951" cy="1241738"/>
          </a:xfrm>
          <a:prstGeom prst="rect">
            <a:avLst/>
          </a:prstGeom>
          <a:ln w="228600" cap="sq" cmpd="thickThin">
            <a:noFill/>
            <a:prstDash val="solid"/>
            <a:miter lim="800000"/>
          </a:ln>
          <a:effectLst>
            <a:innerShdw blurRad="76200">
              <a:srgbClr val="000000"/>
            </a:innerShdw>
          </a:effectLst>
          <a:extLst>
            <a:ext uri="{53640926-AAD7-44D8-BBD7-CCE9431645EC}">
              <a14:shadowObscured xmlns:a14="http://schemas.microsoft.com/office/drawing/2010/main"/>
            </a:ext>
          </a:extLst>
        </p:spPr>
      </p:pic>
      <p:pic>
        <p:nvPicPr>
          <p:cNvPr id="19" name="Imagen 18"/>
          <p:cNvPicPr/>
          <p:nvPr/>
        </p:nvPicPr>
        <p:blipFill rotWithShape="1">
          <a:blip r:embed="rId8" cstate="print">
            <a:extLst>
              <a:ext uri="{28A0092B-C50C-407E-A947-70E740481C1C}">
                <a14:useLocalDpi xmlns:a14="http://schemas.microsoft.com/office/drawing/2010/main" val="0"/>
              </a:ext>
            </a:extLst>
          </a:blip>
          <a:srcRect l="11215" t="12580" r="10276" b="25000"/>
          <a:stretch/>
        </p:blipFill>
        <p:spPr bwMode="auto">
          <a:xfrm>
            <a:off x="3158703" y="1700808"/>
            <a:ext cx="2032695" cy="1328479"/>
          </a:xfrm>
          <a:prstGeom prst="rect">
            <a:avLst/>
          </a:prstGeom>
          <a:solidFill>
            <a:srgbClr val="000000">
              <a:shade val="95000"/>
            </a:srgbClr>
          </a:solidFill>
          <a:ln w="38100" cap="sq" cmpd="sng" algn="ctr">
            <a:noFill/>
            <a:prstDash val="solid"/>
            <a:miter lim="800000"/>
            <a:headEnd type="none" w="med" len="med"/>
            <a:tailEnd type="none" w="med" len="med"/>
          </a:ln>
          <a:effectLst/>
          <a:extLst>
            <a:ext uri="{53640926-AAD7-44D8-BBD7-CCE9431645EC}">
              <a14:shadowObscured xmlns:a14="http://schemas.microsoft.com/office/drawing/2010/main"/>
            </a:ext>
          </a:extLst>
        </p:spPr>
      </p:pic>
      <p:pic>
        <p:nvPicPr>
          <p:cNvPr id="8" name="Imagen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6332287" y="1287693"/>
            <a:ext cx="1471746" cy="1962328"/>
          </a:xfrm>
          <a:prstGeom prst="rect">
            <a:avLst/>
          </a:prstGeom>
        </p:spPr>
      </p:pic>
    </p:spTree>
    <p:extLst>
      <p:ext uri="{BB962C8B-B14F-4D97-AF65-F5344CB8AC3E}">
        <p14:creationId xmlns:p14="http://schemas.microsoft.com/office/powerpoint/2010/main" val="1573964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699792" y="6325"/>
            <a:ext cx="3740126" cy="523220"/>
          </a:xfrm>
          <a:prstGeom prst="rect">
            <a:avLst/>
          </a:prstGeom>
          <a:noFill/>
        </p:spPr>
        <p:txBody>
          <a:bodyPr wrap="none" rtlCol="0">
            <a:spAutoFit/>
          </a:bodyPr>
          <a:lstStyle/>
          <a:p>
            <a:pPr algn="ctr"/>
            <a:r>
              <a:rPr lang="es-ES" sz="2800" b="1" dirty="0">
                <a:cs typeface="Times New Roman" panose="02020603050405020304" pitchFamily="18" charset="0"/>
              </a:rPr>
              <a:t>Diseño Experimental</a:t>
            </a:r>
            <a:endParaRPr lang="es-EC" sz="2800" b="1" dirty="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937271508"/>
              </p:ext>
            </p:extLst>
          </p:nvPr>
        </p:nvGraphicFramePr>
        <p:xfrm>
          <a:off x="755576" y="691167"/>
          <a:ext cx="7272807" cy="4896541"/>
        </p:xfrm>
        <a:graphic>
          <a:graphicData uri="http://schemas.openxmlformats.org/drawingml/2006/table">
            <a:tbl>
              <a:tblPr firstRow="1">
                <a:tableStyleId>{5C22544A-7EE6-4342-B048-85BDC9FD1C3A}</a:tableStyleId>
              </a:tblPr>
              <a:tblGrid>
                <a:gridCol w="1721433">
                  <a:extLst>
                    <a:ext uri="{9D8B030D-6E8A-4147-A177-3AD203B41FA5}">
                      <a16:colId xmlns:a16="http://schemas.microsoft.com/office/drawing/2014/main" xmlns="" val="20000"/>
                    </a:ext>
                  </a:extLst>
                </a:gridCol>
                <a:gridCol w="1672676">
                  <a:extLst>
                    <a:ext uri="{9D8B030D-6E8A-4147-A177-3AD203B41FA5}">
                      <a16:colId xmlns:a16="http://schemas.microsoft.com/office/drawing/2014/main" xmlns="" val="20001"/>
                    </a:ext>
                  </a:extLst>
                </a:gridCol>
                <a:gridCol w="1777156">
                  <a:extLst>
                    <a:ext uri="{9D8B030D-6E8A-4147-A177-3AD203B41FA5}">
                      <a16:colId xmlns:a16="http://schemas.microsoft.com/office/drawing/2014/main" xmlns="" val="20002"/>
                    </a:ext>
                  </a:extLst>
                </a:gridCol>
                <a:gridCol w="2101542">
                  <a:extLst>
                    <a:ext uri="{9D8B030D-6E8A-4147-A177-3AD203B41FA5}">
                      <a16:colId xmlns:a16="http://schemas.microsoft.com/office/drawing/2014/main" xmlns="" val="20003"/>
                    </a:ext>
                  </a:extLst>
                </a:gridCol>
              </a:tblGrid>
              <a:tr h="789453">
                <a:tc>
                  <a:txBody>
                    <a:bodyPr/>
                    <a:lstStyle/>
                    <a:p>
                      <a:pPr algn="ctr">
                        <a:lnSpc>
                          <a:spcPct val="200000"/>
                        </a:lnSpc>
                        <a:spcAft>
                          <a:spcPts val="600"/>
                        </a:spcAft>
                      </a:pPr>
                      <a:r>
                        <a:rPr lang="es-MX" sz="1400" dirty="0">
                          <a:effectLst/>
                        </a:rPr>
                        <a:t>Tratamiento</a:t>
                      </a:r>
                      <a:endParaRPr lang="es-EC" sz="16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dirty="0">
                          <a:effectLst/>
                        </a:rPr>
                        <a:t>Sustrato</a:t>
                      </a:r>
                      <a:endParaRPr lang="es-EC" sz="16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a:effectLst/>
                        </a:rPr>
                        <a:t>% en peso</a:t>
                      </a:r>
                      <a:endParaRPr lang="es-EC" sz="16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dirty="0">
                          <a:effectLst/>
                        </a:rPr>
                        <a:t>Repeticiones</a:t>
                      </a:r>
                      <a:endParaRPr lang="es-EC" sz="1600" dirty="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0"/>
                  </a:ext>
                </a:extLst>
              </a:tr>
              <a:tr h="374865">
                <a:tc>
                  <a:txBody>
                    <a:bodyPr/>
                    <a:lstStyle/>
                    <a:p>
                      <a:pPr algn="ctr">
                        <a:lnSpc>
                          <a:spcPct val="200000"/>
                        </a:lnSpc>
                        <a:spcAft>
                          <a:spcPts val="600"/>
                        </a:spcAft>
                      </a:pPr>
                      <a:r>
                        <a:rPr lang="es-MX" sz="1400">
                          <a:effectLst/>
                        </a:rPr>
                        <a:t>T1</a:t>
                      </a:r>
                      <a:endParaRPr lang="es-EC" sz="16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a:effectLst/>
                        </a:rPr>
                        <a:t>Ct</a:t>
                      </a:r>
                      <a:endParaRPr lang="es-EC" sz="16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a:effectLst/>
                        </a:rPr>
                        <a:t>(100)</a:t>
                      </a:r>
                      <a:endParaRPr lang="es-EC" sz="16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dirty="0">
                          <a:effectLst/>
                        </a:rPr>
                        <a:t>4</a:t>
                      </a:r>
                      <a:endParaRPr lang="es-EC" sz="1600" dirty="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1"/>
                  </a:ext>
                </a:extLst>
              </a:tr>
              <a:tr h="374865">
                <a:tc>
                  <a:txBody>
                    <a:bodyPr/>
                    <a:lstStyle/>
                    <a:p>
                      <a:pPr algn="ctr">
                        <a:lnSpc>
                          <a:spcPct val="200000"/>
                        </a:lnSpc>
                        <a:spcAft>
                          <a:spcPts val="600"/>
                        </a:spcAft>
                      </a:pPr>
                      <a:r>
                        <a:rPr lang="es-MX" sz="1400">
                          <a:effectLst/>
                        </a:rPr>
                        <a:t>T2</a:t>
                      </a:r>
                      <a:endParaRPr lang="es-EC" sz="16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a:effectLst/>
                        </a:rPr>
                        <a:t>Ct + A</a:t>
                      </a:r>
                      <a:endParaRPr lang="es-EC" sz="16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a:effectLst/>
                        </a:rPr>
                        <a:t>(75 + 25)</a:t>
                      </a:r>
                      <a:endParaRPr lang="es-EC" sz="16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dirty="0">
                          <a:effectLst/>
                        </a:rPr>
                        <a:t>4</a:t>
                      </a:r>
                      <a:endParaRPr lang="es-EC" sz="1600" dirty="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2"/>
                  </a:ext>
                </a:extLst>
              </a:tr>
              <a:tr h="374865">
                <a:tc>
                  <a:txBody>
                    <a:bodyPr/>
                    <a:lstStyle/>
                    <a:p>
                      <a:pPr algn="ctr">
                        <a:lnSpc>
                          <a:spcPct val="200000"/>
                        </a:lnSpc>
                        <a:spcAft>
                          <a:spcPts val="600"/>
                        </a:spcAft>
                      </a:pPr>
                      <a:r>
                        <a:rPr lang="es-MX" sz="1400">
                          <a:effectLst/>
                        </a:rPr>
                        <a:t>T3</a:t>
                      </a:r>
                      <a:endParaRPr lang="es-EC" sz="16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a:effectLst/>
                        </a:rPr>
                        <a:t>Ct + A</a:t>
                      </a:r>
                      <a:endParaRPr lang="es-EC" sz="16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a:effectLst/>
                        </a:rPr>
                        <a:t>(50 + 50)</a:t>
                      </a:r>
                      <a:endParaRPr lang="es-EC" sz="16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dirty="0">
                          <a:effectLst/>
                        </a:rPr>
                        <a:t>4</a:t>
                      </a:r>
                      <a:endParaRPr lang="es-EC" sz="1600" dirty="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3"/>
                  </a:ext>
                </a:extLst>
              </a:tr>
              <a:tr h="374865">
                <a:tc>
                  <a:txBody>
                    <a:bodyPr/>
                    <a:lstStyle/>
                    <a:p>
                      <a:pPr algn="ctr">
                        <a:lnSpc>
                          <a:spcPct val="200000"/>
                        </a:lnSpc>
                        <a:spcAft>
                          <a:spcPts val="600"/>
                        </a:spcAft>
                      </a:pPr>
                      <a:r>
                        <a:rPr lang="es-MX" sz="1400">
                          <a:effectLst/>
                        </a:rPr>
                        <a:t>T4</a:t>
                      </a:r>
                      <a:endParaRPr lang="es-EC" sz="16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a:effectLst/>
                        </a:rPr>
                        <a:t>Ct + A</a:t>
                      </a:r>
                      <a:endParaRPr lang="es-EC" sz="16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a:effectLst/>
                        </a:rPr>
                        <a:t>(25 + 75)</a:t>
                      </a:r>
                      <a:endParaRPr lang="es-EC" sz="16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dirty="0">
                          <a:effectLst/>
                        </a:rPr>
                        <a:t>4</a:t>
                      </a:r>
                      <a:endParaRPr lang="es-EC" sz="1600" dirty="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4"/>
                  </a:ext>
                </a:extLst>
              </a:tr>
              <a:tr h="374865">
                <a:tc>
                  <a:txBody>
                    <a:bodyPr/>
                    <a:lstStyle/>
                    <a:p>
                      <a:pPr algn="ctr">
                        <a:lnSpc>
                          <a:spcPct val="200000"/>
                        </a:lnSpc>
                        <a:spcAft>
                          <a:spcPts val="600"/>
                        </a:spcAft>
                      </a:pPr>
                      <a:r>
                        <a:rPr lang="es-MX" sz="1400">
                          <a:effectLst/>
                        </a:rPr>
                        <a:t>T5</a:t>
                      </a:r>
                      <a:endParaRPr lang="es-EC" sz="16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a:effectLst/>
                        </a:rPr>
                        <a:t>A</a:t>
                      </a:r>
                      <a:endParaRPr lang="es-EC" sz="16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a:effectLst/>
                        </a:rPr>
                        <a:t>(100)</a:t>
                      </a:r>
                      <a:endParaRPr lang="es-EC" sz="16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dirty="0">
                          <a:effectLst/>
                        </a:rPr>
                        <a:t>4</a:t>
                      </a:r>
                      <a:endParaRPr lang="es-EC" sz="1600" dirty="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5"/>
                  </a:ext>
                </a:extLst>
              </a:tr>
              <a:tr h="374865">
                <a:tc>
                  <a:txBody>
                    <a:bodyPr/>
                    <a:lstStyle/>
                    <a:p>
                      <a:pPr algn="ctr">
                        <a:lnSpc>
                          <a:spcPct val="200000"/>
                        </a:lnSpc>
                        <a:spcAft>
                          <a:spcPts val="600"/>
                        </a:spcAft>
                      </a:pPr>
                      <a:r>
                        <a:rPr lang="es-MX" sz="1400">
                          <a:effectLst/>
                        </a:rPr>
                        <a:t>T6</a:t>
                      </a:r>
                      <a:endParaRPr lang="es-EC" sz="16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a:effectLst/>
                        </a:rPr>
                        <a:t>Ce</a:t>
                      </a:r>
                      <a:endParaRPr lang="es-EC" sz="16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a:effectLst/>
                        </a:rPr>
                        <a:t>(100)</a:t>
                      </a:r>
                      <a:endParaRPr lang="es-EC" sz="16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dirty="0">
                          <a:effectLst/>
                        </a:rPr>
                        <a:t>4</a:t>
                      </a:r>
                      <a:endParaRPr lang="es-EC" sz="1600" dirty="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6"/>
                  </a:ext>
                </a:extLst>
              </a:tr>
              <a:tr h="374865">
                <a:tc>
                  <a:txBody>
                    <a:bodyPr/>
                    <a:lstStyle/>
                    <a:p>
                      <a:pPr algn="ctr">
                        <a:lnSpc>
                          <a:spcPct val="200000"/>
                        </a:lnSpc>
                        <a:spcAft>
                          <a:spcPts val="600"/>
                        </a:spcAft>
                      </a:pPr>
                      <a:r>
                        <a:rPr lang="es-MX" sz="1400">
                          <a:effectLst/>
                        </a:rPr>
                        <a:t>T7</a:t>
                      </a:r>
                      <a:endParaRPr lang="es-EC" sz="16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a:effectLst/>
                        </a:rPr>
                        <a:t>Ce + A</a:t>
                      </a:r>
                      <a:endParaRPr lang="es-EC" sz="16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a:effectLst/>
                        </a:rPr>
                        <a:t>(75 + 25)</a:t>
                      </a:r>
                      <a:endParaRPr lang="es-EC" sz="16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dirty="0">
                          <a:effectLst/>
                        </a:rPr>
                        <a:t>4</a:t>
                      </a:r>
                      <a:endParaRPr lang="es-EC" sz="1600" dirty="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7"/>
                  </a:ext>
                </a:extLst>
              </a:tr>
              <a:tr h="374865">
                <a:tc>
                  <a:txBody>
                    <a:bodyPr/>
                    <a:lstStyle/>
                    <a:p>
                      <a:pPr algn="ctr">
                        <a:lnSpc>
                          <a:spcPct val="200000"/>
                        </a:lnSpc>
                        <a:spcAft>
                          <a:spcPts val="600"/>
                        </a:spcAft>
                      </a:pPr>
                      <a:r>
                        <a:rPr lang="es-MX" sz="1400">
                          <a:effectLst/>
                        </a:rPr>
                        <a:t>T8</a:t>
                      </a:r>
                      <a:endParaRPr lang="es-EC" sz="16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a:effectLst/>
                        </a:rPr>
                        <a:t>Ce + A</a:t>
                      </a:r>
                      <a:endParaRPr lang="es-EC" sz="16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a:effectLst/>
                        </a:rPr>
                        <a:t>(50 + 50)</a:t>
                      </a:r>
                      <a:endParaRPr lang="es-EC" sz="16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dirty="0">
                          <a:effectLst/>
                        </a:rPr>
                        <a:t>4</a:t>
                      </a:r>
                      <a:endParaRPr lang="es-EC" sz="1600" dirty="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8"/>
                  </a:ext>
                </a:extLst>
              </a:tr>
              <a:tr h="374865">
                <a:tc>
                  <a:txBody>
                    <a:bodyPr/>
                    <a:lstStyle/>
                    <a:p>
                      <a:pPr algn="ctr">
                        <a:lnSpc>
                          <a:spcPct val="200000"/>
                        </a:lnSpc>
                        <a:spcAft>
                          <a:spcPts val="600"/>
                        </a:spcAft>
                      </a:pPr>
                      <a:r>
                        <a:rPr lang="es-MX" sz="1400">
                          <a:effectLst/>
                        </a:rPr>
                        <a:t>T9</a:t>
                      </a:r>
                      <a:endParaRPr lang="es-EC" sz="16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a:effectLst/>
                        </a:rPr>
                        <a:t>Ce + A</a:t>
                      </a:r>
                      <a:endParaRPr lang="es-EC" sz="16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a:effectLst/>
                        </a:rPr>
                        <a:t>(25 + 75)</a:t>
                      </a:r>
                      <a:endParaRPr lang="es-EC" sz="16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dirty="0">
                          <a:effectLst/>
                        </a:rPr>
                        <a:t>4</a:t>
                      </a:r>
                      <a:endParaRPr lang="es-EC" sz="1600" dirty="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9"/>
                  </a:ext>
                </a:extLst>
              </a:tr>
              <a:tr h="733303">
                <a:tc>
                  <a:txBody>
                    <a:bodyPr/>
                    <a:lstStyle/>
                    <a:p>
                      <a:pPr algn="ctr">
                        <a:lnSpc>
                          <a:spcPct val="200000"/>
                        </a:lnSpc>
                        <a:spcAft>
                          <a:spcPts val="600"/>
                        </a:spcAft>
                      </a:pPr>
                      <a:r>
                        <a:rPr lang="es-MX" sz="1400">
                          <a:effectLst/>
                        </a:rPr>
                        <a:t>T10</a:t>
                      </a:r>
                      <a:endParaRPr lang="es-EC" sz="16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dirty="0">
                          <a:effectLst/>
                        </a:rPr>
                        <a:t>A</a:t>
                      </a:r>
                      <a:endParaRPr lang="es-EC" sz="16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dirty="0">
                          <a:effectLst/>
                        </a:rPr>
                        <a:t>(100)</a:t>
                      </a:r>
                      <a:endParaRPr lang="es-EC" sz="16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400" dirty="0">
                          <a:effectLst/>
                        </a:rPr>
                        <a:t>4</a:t>
                      </a:r>
                      <a:endParaRPr lang="es-EC" sz="1600" dirty="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10"/>
                  </a:ext>
                </a:extLst>
              </a:tr>
            </a:tbl>
          </a:graphicData>
        </a:graphic>
      </p:graphicFrame>
      <p:sp>
        <p:nvSpPr>
          <p:cNvPr id="3" name="Rectángulo 2"/>
          <p:cNvSpPr/>
          <p:nvPr/>
        </p:nvSpPr>
        <p:spPr>
          <a:xfrm>
            <a:off x="755576" y="5733256"/>
            <a:ext cx="6624736" cy="410882"/>
          </a:xfrm>
          <a:prstGeom prst="rect">
            <a:avLst/>
          </a:prstGeom>
        </p:spPr>
        <p:txBody>
          <a:bodyPr wrap="square">
            <a:spAutoFit/>
          </a:bodyPr>
          <a:lstStyle/>
          <a:p>
            <a:pPr>
              <a:lnSpc>
                <a:spcPct val="115000"/>
              </a:lnSpc>
              <a:spcAft>
                <a:spcPts val="600"/>
              </a:spcAft>
            </a:pPr>
            <a:r>
              <a:rPr lang="es-MX" dirty="0" err="1">
                <a:solidFill>
                  <a:srgbClr val="000000"/>
                </a:solidFill>
                <a:latin typeface="Calibri" panose="020F0502020204030204" pitchFamily="34" charset="0"/>
                <a:ea typeface="Calibri" panose="020F0502020204030204" pitchFamily="34" charset="0"/>
              </a:rPr>
              <a:t>Ct</a:t>
            </a:r>
            <a:r>
              <a:rPr lang="es-MX" dirty="0">
                <a:solidFill>
                  <a:srgbClr val="000000"/>
                </a:solidFill>
                <a:latin typeface="Calibri" panose="020F0502020204030204" pitchFamily="34" charset="0"/>
                <a:ea typeface="Calibri" panose="020F0502020204030204" pitchFamily="34" charset="0"/>
              </a:rPr>
              <a:t>: Corteza triturada     Ce: Corteza entera       A: Afrecho</a:t>
            </a:r>
            <a:endParaRPr lang="es-EC" sz="20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41180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07604" y="3105834"/>
            <a:ext cx="7128792" cy="646331"/>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C" sz="3600" b="1" dirty="0">
                <a:latin typeface="+mj-lt"/>
                <a:cs typeface="Times New Roman" panose="02020603050405020304" pitchFamily="18" charset="0"/>
              </a:rPr>
              <a:t>RESULTADOS Y DISCUSIÓN</a:t>
            </a:r>
          </a:p>
        </p:txBody>
      </p:sp>
    </p:spTree>
    <p:extLst>
      <p:ext uri="{BB962C8B-B14F-4D97-AF65-F5344CB8AC3E}">
        <p14:creationId xmlns:p14="http://schemas.microsoft.com/office/powerpoint/2010/main" val="734929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195736" y="2780928"/>
            <a:ext cx="5032340" cy="646331"/>
          </a:xfrm>
          <a:prstGeom prst="rect">
            <a:avLst/>
          </a:prstGeom>
          <a:noFill/>
        </p:spPr>
        <p:txBody>
          <a:bodyPr wrap="none" rtlCol="0">
            <a:spAutoFit/>
          </a:bodyPr>
          <a:lstStyle/>
          <a:p>
            <a:pPr algn="ctr"/>
            <a:r>
              <a:rPr lang="es-MX" sz="3600" b="1" dirty="0">
                <a:cs typeface="Times New Roman" panose="02020603050405020304" pitchFamily="18" charset="0"/>
              </a:rPr>
              <a:t>Variables Fenológicas</a:t>
            </a:r>
            <a:endParaRPr lang="es-EC" sz="3600" b="1" dirty="0">
              <a:cs typeface="Times New Roman" panose="02020603050405020304" pitchFamily="18" charset="0"/>
            </a:endParaRPr>
          </a:p>
        </p:txBody>
      </p:sp>
    </p:spTree>
    <p:extLst>
      <p:ext uri="{BB962C8B-B14F-4D97-AF65-F5344CB8AC3E}">
        <p14:creationId xmlns:p14="http://schemas.microsoft.com/office/powerpoint/2010/main" val="4288180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115616" y="245224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latin typeface="+mj-lt"/>
            </a:endParaRPr>
          </a:p>
        </p:txBody>
      </p:sp>
      <p:sp>
        <p:nvSpPr>
          <p:cNvPr id="10" name="CuadroTexto 9"/>
          <p:cNvSpPr txBox="1"/>
          <p:nvPr/>
        </p:nvSpPr>
        <p:spPr>
          <a:xfrm>
            <a:off x="1185974" y="116632"/>
            <a:ext cx="7334060" cy="523220"/>
          </a:xfrm>
          <a:prstGeom prst="rect">
            <a:avLst/>
          </a:prstGeom>
          <a:noFill/>
        </p:spPr>
        <p:txBody>
          <a:bodyPr wrap="none" rtlCol="0">
            <a:spAutoFit/>
          </a:bodyPr>
          <a:lstStyle/>
          <a:p>
            <a:pPr algn="ctr"/>
            <a:r>
              <a:rPr lang="es-MX" sz="2800" b="1" dirty="0">
                <a:latin typeface="+mj-lt"/>
                <a:cs typeface="Times New Roman" panose="02020603050405020304" pitchFamily="18" charset="0"/>
              </a:rPr>
              <a:t>Número de días en periodo de incubación</a:t>
            </a:r>
            <a:endParaRPr lang="es-EC" sz="2800" b="1" dirty="0">
              <a:latin typeface="+mj-lt"/>
              <a:cs typeface="Times New Roman" panose="02020603050405020304" pitchFamily="18" charset="0"/>
            </a:endParaRPr>
          </a:p>
        </p:txBody>
      </p:sp>
      <p:sp>
        <p:nvSpPr>
          <p:cNvPr id="24" name="Rectangle 194"/>
          <p:cNvSpPr>
            <a:spLocks noChangeArrowheads="1"/>
          </p:cNvSpPr>
          <p:nvPr/>
        </p:nvSpPr>
        <p:spPr bwMode="auto">
          <a:xfrm>
            <a:off x="827584" y="174766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5" name="Rectangle 196"/>
          <p:cNvSpPr>
            <a:spLocks noChangeArrowheads="1"/>
          </p:cNvSpPr>
          <p:nvPr/>
        </p:nvSpPr>
        <p:spPr bwMode="auto">
          <a:xfrm>
            <a:off x="827584" y="22048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6" name="Rectangle 197"/>
          <p:cNvSpPr>
            <a:spLocks noChangeArrowheads="1"/>
          </p:cNvSpPr>
          <p:nvPr/>
        </p:nvSpPr>
        <p:spPr bwMode="auto">
          <a:xfrm>
            <a:off x="827584" y="22048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n-US" sz="1100" b="0" i="0" u="none" strike="noStrike" cap="none" normalizeH="0" baseline="0">
              <a:ln>
                <a:noFill/>
              </a:ln>
              <a:solidFill>
                <a:srgbClr val="000000"/>
              </a:solidFill>
              <a:effectLst/>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n-US" sz="1100" b="0" i="0" u="none" strike="noStrike" cap="none" normalizeH="0" baseline="0">
                <a:ln>
                  <a:noFill/>
                </a:ln>
                <a:solidFill>
                  <a:srgbClr val="000000"/>
                </a:solidFill>
                <a:effectLst/>
                <a:latin typeface="Arial" panose="020B0604020202020204" pitchFamily="34" charset="0"/>
                <a:ea typeface="Arial" panose="020B0604020202020204" pitchFamily="34" charset="0"/>
              </a:rPr>
              <a:t> </a:t>
            </a:r>
            <a:endParaRPr kumimoji="0" lang="es-EC"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198"/>
          <p:cNvSpPr>
            <a:spLocks noChangeArrowheads="1"/>
          </p:cNvSpPr>
          <p:nvPr/>
        </p:nvSpPr>
        <p:spPr bwMode="auto">
          <a:xfrm>
            <a:off x="827584" y="512903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4" name="Imagen 13"/>
          <p:cNvPicPr/>
          <p:nvPr/>
        </p:nvPicPr>
        <p:blipFill>
          <a:blip r:embed="rId2"/>
          <a:stretch>
            <a:fillRect/>
          </a:stretch>
        </p:blipFill>
        <p:spPr>
          <a:xfrm>
            <a:off x="5868144" y="1951657"/>
            <a:ext cx="3131120" cy="2664296"/>
          </a:xfrm>
          <a:prstGeom prst="rect">
            <a:avLst/>
          </a:prstGeom>
          <a:solidFill>
            <a:srgbClr val="000000">
              <a:shade val="95000"/>
            </a:srgbClr>
          </a:solidFill>
          <a:ln w="38100" cap="sq" cmpd="sng" algn="ctr">
            <a:noFill/>
            <a:prstDash val="solid"/>
            <a:miter lim="800000"/>
            <a:headEnd type="none" w="med" len="med"/>
            <a:tailEnd type="none" w="med" len="med"/>
          </a:ln>
          <a:effectLst/>
        </p:spPr>
      </p:pic>
      <p:graphicFrame>
        <p:nvGraphicFramePr>
          <p:cNvPr id="2" name="Tabla 1"/>
          <p:cNvGraphicFramePr>
            <a:graphicFrameLocks noGrp="1"/>
          </p:cNvGraphicFramePr>
          <p:nvPr>
            <p:extLst>
              <p:ext uri="{D42A27DB-BD31-4B8C-83A1-F6EECF244321}">
                <p14:modId xmlns:p14="http://schemas.microsoft.com/office/powerpoint/2010/main" val="535055145"/>
              </p:ext>
            </p:extLst>
          </p:nvPr>
        </p:nvGraphicFramePr>
        <p:xfrm>
          <a:off x="107504" y="740894"/>
          <a:ext cx="5976664" cy="4200273"/>
        </p:xfrm>
        <a:graphic>
          <a:graphicData uri="http://schemas.openxmlformats.org/drawingml/2006/table">
            <a:tbl>
              <a:tblPr firstRow="1">
                <a:tableStyleId>{5C22544A-7EE6-4342-B048-85BDC9FD1C3A}</a:tableStyleId>
              </a:tblPr>
              <a:tblGrid>
                <a:gridCol w="1413266">
                  <a:extLst>
                    <a:ext uri="{9D8B030D-6E8A-4147-A177-3AD203B41FA5}">
                      <a16:colId xmlns:a16="http://schemas.microsoft.com/office/drawing/2014/main" xmlns="" val="20000"/>
                    </a:ext>
                  </a:extLst>
                </a:gridCol>
                <a:gridCol w="1195486">
                  <a:extLst>
                    <a:ext uri="{9D8B030D-6E8A-4147-A177-3AD203B41FA5}">
                      <a16:colId xmlns:a16="http://schemas.microsoft.com/office/drawing/2014/main" xmlns="" val="20001"/>
                    </a:ext>
                  </a:extLst>
                </a:gridCol>
                <a:gridCol w="1631045">
                  <a:extLst>
                    <a:ext uri="{9D8B030D-6E8A-4147-A177-3AD203B41FA5}">
                      <a16:colId xmlns:a16="http://schemas.microsoft.com/office/drawing/2014/main" xmlns="" val="20002"/>
                    </a:ext>
                  </a:extLst>
                </a:gridCol>
                <a:gridCol w="1736867">
                  <a:extLst>
                    <a:ext uri="{9D8B030D-6E8A-4147-A177-3AD203B41FA5}">
                      <a16:colId xmlns:a16="http://schemas.microsoft.com/office/drawing/2014/main" xmlns="" val="20003"/>
                    </a:ext>
                  </a:extLst>
                </a:gridCol>
              </a:tblGrid>
              <a:tr h="381843">
                <a:tc>
                  <a:txBody>
                    <a:bodyPr/>
                    <a:lstStyle/>
                    <a:p>
                      <a:pPr algn="ctr">
                        <a:lnSpc>
                          <a:spcPct val="200000"/>
                        </a:lnSpc>
                        <a:spcAft>
                          <a:spcPts val="600"/>
                        </a:spcAft>
                      </a:pPr>
                      <a:r>
                        <a:rPr lang="es-MX" sz="1100">
                          <a:effectLst/>
                        </a:rPr>
                        <a:t>Tratamiento</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Sustrato</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 en peso</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Días de incubación</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0"/>
                  </a:ext>
                </a:extLst>
              </a:tr>
              <a:tr h="381843">
                <a:tc>
                  <a:txBody>
                    <a:bodyPr/>
                    <a:lstStyle/>
                    <a:p>
                      <a:pPr algn="ctr">
                        <a:lnSpc>
                          <a:spcPct val="200000"/>
                        </a:lnSpc>
                        <a:spcAft>
                          <a:spcPts val="600"/>
                        </a:spcAft>
                      </a:pPr>
                      <a:r>
                        <a:rPr lang="es-MX" sz="1100">
                          <a:effectLst/>
                        </a:rPr>
                        <a:t>T1</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Ct</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(100)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21 a,b</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1"/>
                  </a:ext>
                </a:extLst>
              </a:tr>
              <a:tr h="381843">
                <a:tc>
                  <a:txBody>
                    <a:bodyPr/>
                    <a:lstStyle/>
                    <a:p>
                      <a:pPr algn="ctr">
                        <a:lnSpc>
                          <a:spcPct val="200000"/>
                        </a:lnSpc>
                        <a:spcAft>
                          <a:spcPts val="600"/>
                        </a:spcAft>
                      </a:pPr>
                      <a:r>
                        <a:rPr lang="es-MX" sz="1100">
                          <a:effectLst/>
                        </a:rPr>
                        <a:t>T2</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Ct +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(75 + 25)</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20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2"/>
                  </a:ext>
                </a:extLst>
              </a:tr>
              <a:tr h="381843">
                <a:tc>
                  <a:txBody>
                    <a:bodyPr/>
                    <a:lstStyle/>
                    <a:p>
                      <a:pPr algn="ctr">
                        <a:lnSpc>
                          <a:spcPct val="200000"/>
                        </a:lnSpc>
                        <a:spcAft>
                          <a:spcPts val="600"/>
                        </a:spcAft>
                      </a:pPr>
                      <a:r>
                        <a:rPr lang="es-MX" sz="1100">
                          <a:effectLst/>
                        </a:rPr>
                        <a:t>T3</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Ct +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(50 + 50)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22 b,c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3"/>
                  </a:ext>
                </a:extLst>
              </a:tr>
              <a:tr h="381843">
                <a:tc>
                  <a:txBody>
                    <a:bodyPr/>
                    <a:lstStyle/>
                    <a:p>
                      <a:pPr algn="ctr">
                        <a:lnSpc>
                          <a:spcPct val="200000"/>
                        </a:lnSpc>
                        <a:spcAft>
                          <a:spcPts val="600"/>
                        </a:spcAft>
                      </a:pPr>
                      <a:r>
                        <a:rPr lang="es-MX" sz="1100">
                          <a:effectLst/>
                        </a:rPr>
                        <a:t>T4</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Ct +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(25 + 75)</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29 d</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4"/>
                  </a:ext>
                </a:extLst>
              </a:tr>
              <a:tr h="381843">
                <a:tc>
                  <a:txBody>
                    <a:bodyPr/>
                    <a:lstStyle/>
                    <a:p>
                      <a:pPr algn="ctr">
                        <a:lnSpc>
                          <a:spcPct val="200000"/>
                        </a:lnSpc>
                        <a:spcAft>
                          <a:spcPts val="600"/>
                        </a:spcAft>
                      </a:pPr>
                      <a:r>
                        <a:rPr lang="es-MX" sz="1100">
                          <a:effectLst/>
                        </a:rPr>
                        <a:t>T5</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(100)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46 e</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5"/>
                  </a:ext>
                </a:extLst>
              </a:tr>
              <a:tr h="381843">
                <a:tc>
                  <a:txBody>
                    <a:bodyPr/>
                    <a:lstStyle/>
                    <a:p>
                      <a:pPr algn="ctr">
                        <a:lnSpc>
                          <a:spcPct val="200000"/>
                        </a:lnSpc>
                        <a:spcAft>
                          <a:spcPts val="600"/>
                        </a:spcAft>
                      </a:pPr>
                      <a:r>
                        <a:rPr lang="es-MX" sz="1100">
                          <a:effectLst/>
                        </a:rPr>
                        <a:t>T6</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Ce</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(100)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23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6"/>
                  </a:ext>
                </a:extLst>
              </a:tr>
              <a:tr h="381843">
                <a:tc>
                  <a:txBody>
                    <a:bodyPr/>
                    <a:lstStyle/>
                    <a:p>
                      <a:pPr algn="ctr">
                        <a:lnSpc>
                          <a:spcPct val="200000"/>
                        </a:lnSpc>
                        <a:spcAft>
                          <a:spcPts val="600"/>
                        </a:spcAft>
                      </a:pPr>
                      <a:r>
                        <a:rPr lang="es-MX" sz="1100">
                          <a:effectLst/>
                        </a:rPr>
                        <a:t>T7</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Ce +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(75 + 25)</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23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7"/>
                  </a:ext>
                </a:extLst>
              </a:tr>
              <a:tr h="381843">
                <a:tc>
                  <a:txBody>
                    <a:bodyPr/>
                    <a:lstStyle/>
                    <a:p>
                      <a:pPr algn="ctr">
                        <a:lnSpc>
                          <a:spcPct val="200000"/>
                        </a:lnSpc>
                        <a:spcAft>
                          <a:spcPts val="600"/>
                        </a:spcAft>
                      </a:pPr>
                      <a:r>
                        <a:rPr lang="es-MX" sz="1100">
                          <a:effectLst/>
                        </a:rPr>
                        <a:t>T8</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Ce +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(50 + 50)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22 b,c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8"/>
                  </a:ext>
                </a:extLst>
              </a:tr>
              <a:tr h="381843">
                <a:tc>
                  <a:txBody>
                    <a:bodyPr/>
                    <a:lstStyle/>
                    <a:p>
                      <a:pPr algn="ctr">
                        <a:lnSpc>
                          <a:spcPct val="200000"/>
                        </a:lnSpc>
                        <a:spcAft>
                          <a:spcPts val="600"/>
                        </a:spcAft>
                      </a:pPr>
                      <a:r>
                        <a:rPr lang="es-MX" sz="1100">
                          <a:effectLst/>
                        </a:rPr>
                        <a:t>T9</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Ce +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(25 + 75)</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29 d</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9"/>
                  </a:ext>
                </a:extLst>
              </a:tr>
              <a:tr h="381843">
                <a:tc>
                  <a:txBody>
                    <a:bodyPr/>
                    <a:lstStyle/>
                    <a:p>
                      <a:pPr algn="ctr">
                        <a:lnSpc>
                          <a:spcPct val="200000"/>
                        </a:lnSpc>
                        <a:spcAft>
                          <a:spcPts val="600"/>
                        </a:spcAft>
                      </a:pPr>
                      <a:r>
                        <a:rPr lang="es-MX" sz="1100">
                          <a:effectLst/>
                        </a:rPr>
                        <a:t>T10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(100)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dirty="0">
                          <a:effectLst/>
                        </a:rPr>
                        <a:t>46 e</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10"/>
                  </a:ext>
                </a:extLst>
              </a:tr>
            </a:tbl>
          </a:graphicData>
        </a:graphic>
      </p:graphicFrame>
      <p:sp>
        <p:nvSpPr>
          <p:cNvPr id="3" name="CuadroTexto 2"/>
          <p:cNvSpPr txBox="1"/>
          <p:nvPr/>
        </p:nvSpPr>
        <p:spPr>
          <a:xfrm>
            <a:off x="614409" y="5136128"/>
            <a:ext cx="475252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600" dirty="0"/>
              <a:t>Resultados en T2 mejores en comparación con </a:t>
            </a:r>
            <a:r>
              <a:rPr lang="es-EC" sz="1600" dirty="0"/>
              <a:t>Kunjadia </a:t>
            </a:r>
            <a:r>
              <a:rPr lang="es-EC" sz="1600" i="1" dirty="0"/>
              <a:t>et al. </a:t>
            </a:r>
            <a:r>
              <a:rPr lang="es-EC" sz="1600" dirty="0"/>
              <a:t>(2016) con 26 días. </a:t>
            </a:r>
          </a:p>
        </p:txBody>
      </p:sp>
      <p:sp>
        <p:nvSpPr>
          <p:cNvPr id="4" name="CuadroTexto 3"/>
          <p:cNvSpPr txBox="1"/>
          <p:nvPr/>
        </p:nvSpPr>
        <p:spPr>
          <a:xfrm>
            <a:off x="6600802" y="888122"/>
            <a:ext cx="2376264" cy="1077218"/>
          </a:xfrm>
          <a:prstGeom prst="rect">
            <a:avLst/>
          </a:prstGeom>
          <a:noFill/>
        </p:spPr>
        <p:txBody>
          <a:bodyPr wrap="square" rtlCol="0">
            <a:spAutoFit/>
          </a:bodyPr>
          <a:lstStyle/>
          <a:p>
            <a:r>
              <a:rPr lang="es-MX" sz="1600" dirty="0"/>
              <a:t>Colonización en T5 y T10 fue 16 días </a:t>
            </a:r>
          </a:p>
          <a:p>
            <a:endParaRPr lang="es-MX" sz="1600" dirty="0"/>
          </a:p>
          <a:p>
            <a:r>
              <a:rPr lang="es-MX" sz="1600" dirty="0"/>
              <a:t>Hemicelulosa</a:t>
            </a:r>
            <a:endParaRPr lang="es-EC" sz="1600" dirty="0"/>
          </a:p>
        </p:txBody>
      </p:sp>
      <p:sp>
        <p:nvSpPr>
          <p:cNvPr id="5" name="CuadroTexto 4">
            <a:extLst>
              <a:ext uri="{FF2B5EF4-FFF2-40B4-BE49-F238E27FC236}">
                <a16:creationId xmlns:a16="http://schemas.microsoft.com/office/drawing/2014/main" xmlns="" id="{1D3EBA81-460C-2540-AD63-1C05BBFFEAF8}"/>
              </a:ext>
            </a:extLst>
          </p:cNvPr>
          <p:cNvSpPr txBox="1"/>
          <p:nvPr/>
        </p:nvSpPr>
        <p:spPr>
          <a:xfrm>
            <a:off x="5796136" y="5136128"/>
            <a:ext cx="2376264"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1600" dirty="0"/>
              <a:t>Aireacion y drenaje en el sustrato</a:t>
            </a:r>
          </a:p>
        </p:txBody>
      </p:sp>
    </p:spTree>
    <p:extLst>
      <p:ext uri="{BB962C8B-B14F-4D97-AF65-F5344CB8AC3E}">
        <p14:creationId xmlns:p14="http://schemas.microsoft.com/office/powerpoint/2010/main" val="2417639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2212697" y="116632"/>
            <a:ext cx="5280613" cy="523220"/>
          </a:xfrm>
          <a:prstGeom prst="rect">
            <a:avLst/>
          </a:prstGeom>
          <a:noFill/>
        </p:spPr>
        <p:txBody>
          <a:bodyPr wrap="none" rtlCol="0">
            <a:spAutoFit/>
          </a:bodyPr>
          <a:lstStyle/>
          <a:p>
            <a:pPr algn="ctr"/>
            <a:r>
              <a:rPr lang="es-MX" sz="2800" b="1" dirty="0">
                <a:latin typeface="+mj-lt"/>
                <a:cs typeface="Times New Roman" panose="02020603050405020304" pitchFamily="18" charset="0"/>
              </a:rPr>
              <a:t>Número de días para cosecha</a:t>
            </a:r>
            <a:endParaRPr lang="es-EC" sz="2800" b="1" dirty="0">
              <a:latin typeface="+mj-lt"/>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799849752"/>
              </p:ext>
            </p:extLst>
          </p:nvPr>
        </p:nvGraphicFramePr>
        <p:xfrm>
          <a:off x="179512" y="908720"/>
          <a:ext cx="4524987" cy="4511352"/>
        </p:xfrm>
        <a:graphic>
          <a:graphicData uri="http://schemas.openxmlformats.org/drawingml/2006/table">
            <a:tbl>
              <a:tblPr firstRow="1">
                <a:tableStyleId>{5C22544A-7EE6-4342-B048-85BDC9FD1C3A}</a:tableStyleId>
              </a:tblPr>
              <a:tblGrid>
                <a:gridCol w="636555">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gridCol w="965594">
                  <a:extLst>
                    <a:ext uri="{9D8B030D-6E8A-4147-A177-3AD203B41FA5}">
                      <a16:colId xmlns:a16="http://schemas.microsoft.com/office/drawing/2014/main" xmlns="" val="20002"/>
                    </a:ext>
                  </a:extLst>
                </a:gridCol>
                <a:gridCol w="690590">
                  <a:extLst>
                    <a:ext uri="{9D8B030D-6E8A-4147-A177-3AD203B41FA5}">
                      <a16:colId xmlns:a16="http://schemas.microsoft.com/office/drawing/2014/main" xmlns="" val="20003"/>
                    </a:ext>
                  </a:extLst>
                </a:gridCol>
                <a:gridCol w="792088">
                  <a:extLst>
                    <a:ext uri="{9D8B030D-6E8A-4147-A177-3AD203B41FA5}">
                      <a16:colId xmlns:a16="http://schemas.microsoft.com/office/drawing/2014/main" xmlns="" val="20004"/>
                    </a:ext>
                  </a:extLst>
                </a:gridCol>
                <a:gridCol w="648072">
                  <a:extLst>
                    <a:ext uri="{9D8B030D-6E8A-4147-A177-3AD203B41FA5}">
                      <a16:colId xmlns:a16="http://schemas.microsoft.com/office/drawing/2014/main" xmlns="" val="20005"/>
                    </a:ext>
                  </a:extLst>
                </a:gridCol>
              </a:tblGrid>
              <a:tr h="375946">
                <a:tc>
                  <a:txBody>
                    <a:bodyPr/>
                    <a:lstStyle/>
                    <a:p>
                      <a:pPr algn="ctr">
                        <a:lnSpc>
                          <a:spcPct val="200000"/>
                        </a:lnSpc>
                        <a:spcAft>
                          <a:spcPts val="600"/>
                        </a:spcAft>
                      </a:pPr>
                      <a:r>
                        <a:rPr lang="es-MX" sz="1100" dirty="0">
                          <a:effectLst/>
                        </a:rPr>
                        <a:t> </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 </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dirty="0">
                          <a:effectLst/>
                        </a:rPr>
                        <a:t> </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gridSpan="3">
                  <a:txBody>
                    <a:bodyPr/>
                    <a:lstStyle/>
                    <a:p>
                      <a:pPr algn="ctr">
                        <a:lnSpc>
                          <a:spcPct val="200000"/>
                        </a:lnSpc>
                        <a:spcAft>
                          <a:spcPts val="600"/>
                        </a:spcAft>
                      </a:pPr>
                      <a:r>
                        <a:rPr lang="es-MX" sz="1100">
                          <a:effectLst/>
                        </a:rPr>
                        <a:t>Días para cosecha </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375946">
                <a:tc>
                  <a:txBody>
                    <a:bodyPr/>
                    <a:lstStyle/>
                    <a:p>
                      <a:pPr algn="ctr">
                        <a:lnSpc>
                          <a:spcPct val="200000"/>
                        </a:lnSpc>
                        <a:spcAft>
                          <a:spcPts val="600"/>
                        </a:spcAft>
                      </a:pPr>
                      <a:r>
                        <a:rPr lang="es-MX" sz="1100" dirty="0" err="1">
                          <a:effectLst/>
                        </a:rPr>
                        <a:t>Trat</a:t>
                      </a:r>
                      <a:r>
                        <a:rPr lang="es-MX" sz="1100" dirty="0">
                          <a:effectLst/>
                        </a:rPr>
                        <a:t>.</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Sustrato</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 en peso</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dirty="0">
                          <a:effectLst/>
                        </a:rPr>
                        <a:t>1ª </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dirty="0">
                          <a:effectLst/>
                        </a:rPr>
                        <a:t>2ª </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Total</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1"/>
                  </a:ext>
                </a:extLst>
              </a:tr>
              <a:tr h="375946">
                <a:tc>
                  <a:txBody>
                    <a:bodyPr/>
                    <a:lstStyle/>
                    <a:p>
                      <a:pPr algn="ctr">
                        <a:lnSpc>
                          <a:spcPct val="200000"/>
                        </a:lnSpc>
                        <a:spcAft>
                          <a:spcPts val="600"/>
                        </a:spcAft>
                      </a:pPr>
                      <a:r>
                        <a:rPr lang="es-MX" sz="1100">
                          <a:effectLst/>
                        </a:rPr>
                        <a:t>T1</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Ct</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(100)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42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75 b,c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117 a,b</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2"/>
                  </a:ext>
                </a:extLst>
              </a:tr>
              <a:tr h="375946">
                <a:tc>
                  <a:txBody>
                    <a:bodyPr/>
                    <a:lstStyle/>
                    <a:p>
                      <a:pPr algn="ctr">
                        <a:lnSpc>
                          <a:spcPct val="200000"/>
                        </a:lnSpc>
                        <a:spcAft>
                          <a:spcPts val="600"/>
                        </a:spcAft>
                      </a:pPr>
                      <a:r>
                        <a:rPr lang="es-MX" sz="1100">
                          <a:effectLst/>
                        </a:rPr>
                        <a:t>T2</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Ct +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(75 + 25)</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dirty="0">
                          <a:effectLst/>
                        </a:rPr>
                        <a:t>44 </a:t>
                      </a:r>
                      <a:r>
                        <a:rPr lang="es-MX" sz="1100" dirty="0" err="1">
                          <a:effectLst/>
                        </a:rPr>
                        <a:t>a,b</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72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115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3"/>
                  </a:ext>
                </a:extLst>
              </a:tr>
              <a:tr h="375946">
                <a:tc>
                  <a:txBody>
                    <a:bodyPr/>
                    <a:lstStyle/>
                    <a:p>
                      <a:pPr algn="ctr">
                        <a:lnSpc>
                          <a:spcPct val="200000"/>
                        </a:lnSpc>
                        <a:spcAft>
                          <a:spcPts val="600"/>
                        </a:spcAft>
                      </a:pPr>
                      <a:r>
                        <a:rPr lang="es-MX" sz="1100">
                          <a:effectLst/>
                        </a:rPr>
                        <a:t>T3</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Ct +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(50 + 50)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46 c,d</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74 a,b</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120 b,c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4"/>
                  </a:ext>
                </a:extLst>
              </a:tr>
              <a:tr h="375946">
                <a:tc>
                  <a:txBody>
                    <a:bodyPr/>
                    <a:lstStyle/>
                    <a:p>
                      <a:pPr algn="ctr">
                        <a:lnSpc>
                          <a:spcPct val="200000"/>
                        </a:lnSpc>
                        <a:spcAft>
                          <a:spcPts val="600"/>
                        </a:spcAft>
                      </a:pPr>
                      <a:r>
                        <a:rPr lang="es-MX" sz="1100">
                          <a:effectLst/>
                        </a:rPr>
                        <a:t>T4</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Ct +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(25 + 75)</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47 d</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76 b,c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123 c,d</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5"/>
                  </a:ext>
                </a:extLst>
              </a:tr>
              <a:tr h="375946">
                <a:tc>
                  <a:txBody>
                    <a:bodyPr/>
                    <a:lstStyle/>
                    <a:p>
                      <a:pPr algn="ctr">
                        <a:lnSpc>
                          <a:spcPct val="200000"/>
                        </a:lnSpc>
                        <a:spcAft>
                          <a:spcPts val="600"/>
                        </a:spcAft>
                      </a:pPr>
                      <a:r>
                        <a:rPr lang="es-MX" sz="1100">
                          <a:effectLst/>
                        </a:rPr>
                        <a:t>T5</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(100)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65 e</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102 d</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167 e</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6"/>
                  </a:ext>
                </a:extLst>
              </a:tr>
              <a:tr h="375946">
                <a:tc>
                  <a:txBody>
                    <a:bodyPr/>
                    <a:lstStyle/>
                    <a:p>
                      <a:pPr algn="ctr">
                        <a:lnSpc>
                          <a:spcPct val="200000"/>
                        </a:lnSpc>
                        <a:spcAft>
                          <a:spcPts val="600"/>
                        </a:spcAft>
                      </a:pPr>
                      <a:r>
                        <a:rPr lang="es-MX" sz="1100">
                          <a:effectLst/>
                        </a:rPr>
                        <a:t>T6</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Ce</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(100)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dirty="0">
                          <a:effectLst/>
                        </a:rPr>
                        <a:t>43 </a:t>
                      </a:r>
                      <a:r>
                        <a:rPr lang="es-MX" sz="1100" dirty="0" err="1">
                          <a:effectLst/>
                        </a:rPr>
                        <a:t>a,b</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75 b,c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118 a,b</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7"/>
                  </a:ext>
                </a:extLst>
              </a:tr>
              <a:tr h="375946">
                <a:tc>
                  <a:txBody>
                    <a:bodyPr/>
                    <a:lstStyle/>
                    <a:p>
                      <a:pPr algn="ctr">
                        <a:lnSpc>
                          <a:spcPct val="200000"/>
                        </a:lnSpc>
                        <a:spcAft>
                          <a:spcPts val="600"/>
                        </a:spcAft>
                      </a:pPr>
                      <a:r>
                        <a:rPr lang="es-MX" sz="1100">
                          <a:effectLst/>
                        </a:rPr>
                        <a:t>T7</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Ce +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(75 + 25)</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45 b,c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dirty="0">
                          <a:effectLst/>
                        </a:rPr>
                        <a:t>73 </a:t>
                      </a:r>
                      <a:r>
                        <a:rPr lang="es-MX" sz="1100" dirty="0" err="1">
                          <a:effectLst/>
                        </a:rPr>
                        <a:t>a,b</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118 a,b</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8"/>
                  </a:ext>
                </a:extLst>
              </a:tr>
              <a:tr h="375946">
                <a:tc>
                  <a:txBody>
                    <a:bodyPr/>
                    <a:lstStyle/>
                    <a:p>
                      <a:pPr algn="ctr">
                        <a:lnSpc>
                          <a:spcPct val="200000"/>
                        </a:lnSpc>
                        <a:spcAft>
                          <a:spcPts val="600"/>
                        </a:spcAft>
                      </a:pPr>
                      <a:r>
                        <a:rPr lang="es-MX" sz="1100">
                          <a:effectLst/>
                        </a:rPr>
                        <a:t>T8</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Ce +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(50 + 50)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47 d</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75 b,c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122 c,d</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9"/>
                  </a:ext>
                </a:extLst>
              </a:tr>
              <a:tr h="375946">
                <a:tc>
                  <a:txBody>
                    <a:bodyPr/>
                    <a:lstStyle/>
                    <a:p>
                      <a:pPr algn="ctr">
                        <a:lnSpc>
                          <a:spcPct val="200000"/>
                        </a:lnSpc>
                        <a:spcAft>
                          <a:spcPts val="600"/>
                        </a:spcAft>
                      </a:pPr>
                      <a:r>
                        <a:rPr lang="es-MX" sz="1100">
                          <a:effectLst/>
                        </a:rPr>
                        <a:t>T9</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Ce +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(25 + 75)</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47 d</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78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125 d</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10"/>
                  </a:ext>
                </a:extLst>
              </a:tr>
              <a:tr h="375946">
                <a:tc>
                  <a:txBody>
                    <a:bodyPr/>
                    <a:lstStyle/>
                    <a:p>
                      <a:pPr algn="ctr">
                        <a:lnSpc>
                          <a:spcPct val="200000"/>
                        </a:lnSpc>
                        <a:spcAft>
                          <a:spcPts val="600"/>
                        </a:spcAft>
                      </a:pPr>
                      <a:r>
                        <a:rPr lang="es-MX" sz="1100" dirty="0">
                          <a:effectLst/>
                        </a:rPr>
                        <a:t>T10</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dirty="0">
                          <a:effectLst/>
                        </a:rPr>
                        <a:t>(100)</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67 e</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101 d</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dirty="0">
                          <a:effectLst/>
                        </a:rPr>
                        <a:t>167 e</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11"/>
                  </a:ext>
                </a:extLst>
              </a:tr>
            </a:tbl>
          </a:graphicData>
        </a:graphic>
      </p:graphicFrame>
      <p:pic>
        <p:nvPicPr>
          <p:cNvPr id="14" name="Imagen 13"/>
          <p:cNvPicPr/>
          <p:nvPr/>
        </p:nvPicPr>
        <p:blipFill rotWithShape="1">
          <a:blip r:embed="rId3"/>
          <a:srcRect r="10516"/>
          <a:stretch/>
        </p:blipFill>
        <p:spPr bwMode="auto">
          <a:xfrm>
            <a:off x="4716016" y="1124744"/>
            <a:ext cx="4320480" cy="2880320"/>
          </a:xfrm>
          <a:prstGeom prst="rect">
            <a:avLst/>
          </a:prstGeom>
          <a:solidFill>
            <a:srgbClr val="000000">
              <a:shade val="95000"/>
            </a:srgbClr>
          </a:solidFill>
          <a:ln w="38100" cap="sq" cmpd="sng" algn="ctr">
            <a:noFill/>
            <a:prstDash val="solid"/>
            <a:miter lim="800000"/>
            <a:headEnd type="none" w="med" len="med"/>
            <a:tailEnd type="none" w="med" len="med"/>
          </a:ln>
          <a:effectLst/>
          <a:extLst>
            <a:ext uri="{53640926-AAD7-44D8-BBD7-CCE9431645EC}">
              <a14:shadowObscured xmlns:a14="http://schemas.microsoft.com/office/drawing/2010/main"/>
            </a:ext>
          </a:extLst>
        </p:spPr>
      </p:pic>
      <p:sp>
        <p:nvSpPr>
          <p:cNvPr id="3" name="CuadroTexto 2"/>
          <p:cNvSpPr txBox="1"/>
          <p:nvPr/>
        </p:nvSpPr>
        <p:spPr>
          <a:xfrm>
            <a:off x="5148064" y="4005064"/>
            <a:ext cx="3168352"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s-MX" sz="1400" dirty="0"/>
              <a:t>Menor tiempo de cosecha en T1, T2, T6 y T7</a:t>
            </a:r>
          </a:p>
          <a:p>
            <a:pPr marL="285750" indent="-285750">
              <a:buFont typeface="Arial" panose="020B0604020202020204" pitchFamily="34" charset="0"/>
              <a:buChar char="•"/>
            </a:pPr>
            <a:r>
              <a:rPr lang="es-MX" sz="1400" dirty="0"/>
              <a:t>Sin diferencias entre T3 y T8</a:t>
            </a:r>
            <a:endParaRPr lang="es-EC" sz="1400" dirty="0"/>
          </a:p>
        </p:txBody>
      </p:sp>
      <p:sp>
        <p:nvSpPr>
          <p:cNvPr id="15" name="CuadroTexto 14"/>
          <p:cNvSpPr txBox="1"/>
          <p:nvPr/>
        </p:nvSpPr>
        <p:spPr>
          <a:xfrm>
            <a:off x="5148064" y="5013176"/>
            <a:ext cx="3168352"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s-MX" sz="1400" dirty="0"/>
              <a:t>Sin diferencia en T1, T6, T4 y T8</a:t>
            </a:r>
            <a:endParaRPr lang="es-EC" sz="1400" dirty="0"/>
          </a:p>
        </p:txBody>
      </p:sp>
      <p:sp>
        <p:nvSpPr>
          <p:cNvPr id="8" name="CuadroTexto 7">
            <a:extLst>
              <a:ext uri="{FF2B5EF4-FFF2-40B4-BE49-F238E27FC236}">
                <a16:creationId xmlns:a16="http://schemas.microsoft.com/office/drawing/2014/main" xmlns="" id="{B37F76C6-B767-FB4B-A3E5-096DBE40997C}"/>
              </a:ext>
            </a:extLst>
          </p:cNvPr>
          <p:cNvSpPr txBox="1"/>
          <p:nvPr/>
        </p:nvSpPr>
        <p:spPr>
          <a:xfrm>
            <a:off x="539552" y="5688940"/>
            <a:ext cx="4032448"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s-MX" sz="1400" dirty="0"/>
              <a:t>Condiciones ambientales sobre condiciones del sustrato</a:t>
            </a:r>
            <a:endParaRPr lang="es-EC" sz="1400" dirty="0"/>
          </a:p>
        </p:txBody>
      </p:sp>
    </p:spTree>
    <p:extLst>
      <p:ext uri="{BB962C8B-B14F-4D97-AF65-F5344CB8AC3E}">
        <p14:creationId xmlns:p14="http://schemas.microsoft.com/office/powerpoint/2010/main" val="2605246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61807"/>
            <a:ext cx="77943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4"/>
          <p:cNvSpPr>
            <a:spLocks noChangeArrowheads="1"/>
          </p:cNvSpPr>
          <p:nvPr/>
        </p:nvSpPr>
        <p:spPr bwMode="auto">
          <a:xfrm>
            <a:off x="3060530" y="-182605"/>
            <a:ext cx="7658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8" name="Rectangle 6"/>
          <p:cNvSpPr>
            <a:spLocks noChangeArrowheads="1"/>
          </p:cNvSpPr>
          <p:nvPr/>
        </p:nvSpPr>
        <p:spPr bwMode="auto">
          <a:xfrm>
            <a:off x="6372200" y="530889"/>
            <a:ext cx="59928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8"/>
          <p:cNvSpPr>
            <a:spLocks noChangeArrowheads="1"/>
          </p:cNvSpPr>
          <p:nvPr/>
        </p:nvSpPr>
        <p:spPr bwMode="auto">
          <a:xfrm>
            <a:off x="26031" y="2629856"/>
            <a:ext cx="78667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10"/>
          <p:cNvSpPr>
            <a:spLocks noChangeArrowheads="1"/>
          </p:cNvSpPr>
          <p:nvPr/>
        </p:nvSpPr>
        <p:spPr bwMode="auto">
          <a:xfrm>
            <a:off x="3347864" y="2655524"/>
            <a:ext cx="7189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8" name="CuadroTexto 17"/>
          <p:cNvSpPr txBox="1"/>
          <p:nvPr/>
        </p:nvSpPr>
        <p:spPr>
          <a:xfrm>
            <a:off x="3060530" y="81845"/>
            <a:ext cx="2361544" cy="523220"/>
          </a:xfrm>
          <a:prstGeom prst="rect">
            <a:avLst/>
          </a:prstGeom>
          <a:noFill/>
        </p:spPr>
        <p:txBody>
          <a:bodyPr wrap="none" rtlCol="0">
            <a:spAutoFit/>
          </a:bodyPr>
          <a:lstStyle/>
          <a:p>
            <a:r>
              <a:rPr lang="es-MX" sz="2800" b="1" dirty="0">
                <a:cs typeface="Times New Roman" panose="02020603050405020304" pitchFamily="18" charset="0"/>
              </a:rPr>
              <a:t>Rendimiento</a:t>
            </a:r>
            <a:endParaRPr lang="es-EC" sz="2800" b="1" dirty="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537112407"/>
              </p:ext>
            </p:extLst>
          </p:nvPr>
        </p:nvGraphicFramePr>
        <p:xfrm>
          <a:off x="360192" y="731216"/>
          <a:ext cx="4931888" cy="3408432"/>
        </p:xfrm>
        <a:graphic>
          <a:graphicData uri="http://schemas.openxmlformats.org/drawingml/2006/table">
            <a:tbl>
              <a:tblPr firstRow="1">
                <a:tableStyleId>{5C22544A-7EE6-4342-B048-85BDC9FD1C3A}</a:tableStyleId>
              </a:tblPr>
              <a:tblGrid>
                <a:gridCol w="755424">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gridCol w="792088">
                  <a:extLst>
                    <a:ext uri="{9D8B030D-6E8A-4147-A177-3AD203B41FA5}">
                      <a16:colId xmlns:a16="http://schemas.microsoft.com/office/drawing/2014/main" xmlns="" val="20003"/>
                    </a:ext>
                  </a:extLst>
                </a:gridCol>
                <a:gridCol w="792088">
                  <a:extLst>
                    <a:ext uri="{9D8B030D-6E8A-4147-A177-3AD203B41FA5}">
                      <a16:colId xmlns:a16="http://schemas.microsoft.com/office/drawing/2014/main" xmlns="" val="20004"/>
                    </a:ext>
                  </a:extLst>
                </a:gridCol>
                <a:gridCol w="864096">
                  <a:extLst>
                    <a:ext uri="{9D8B030D-6E8A-4147-A177-3AD203B41FA5}">
                      <a16:colId xmlns:a16="http://schemas.microsoft.com/office/drawing/2014/main" xmlns="" val="20005"/>
                    </a:ext>
                  </a:extLst>
                </a:gridCol>
              </a:tblGrid>
              <a:tr h="223520">
                <a:tc>
                  <a:txBody>
                    <a:bodyPr/>
                    <a:lstStyle/>
                    <a:p>
                      <a:pPr algn="ctr">
                        <a:lnSpc>
                          <a:spcPct val="200000"/>
                        </a:lnSpc>
                        <a:spcAft>
                          <a:spcPts val="600"/>
                        </a:spcAft>
                      </a:pPr>
                      <a:r>
                        <a:rPr lang="es-MX" sz="1100">
                          <a:effectLst/>
                        </a:rPr>
                        <a:t> </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 </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 </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gridSpan="3">
                  <a:txBody>
                    <a:bodyPr/>
                    <a:lstStyle/>
                    <a:p>
                      <a:pPr algn="ctr">
                        <a:lnSpc>
                          <a:spcPct val="200000"/>
                        </a:lnSpc>
                        <a:spcAft>
                          <a:spcPts val="600"/>
                        </a:spcAft>
                      </a:pPr>
                      <a:r>
                        <a:rPr lang="es-MX" sz="1100">
                          <a:effectLst/>
                        </a:rPr>
                        <a:t>Rendimiento (%)</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234315">
                <a:tc>
                  <a:txBody>
                    <a:bodyPr/>
                    <a:lstStyle/>
                    <a:p>
                      <a:pPr algn="ctr">
                        <a:lnSpc>
                          <a:spcPct val="200000"/>
                        </a:lnSpc>
                        <a:spcAft>
                          <a:spcPts val="600"/>
                        </a:spcAft>
                      </a:pPr>
                      <a:r>
                        <a:rPr lang="es-MX" sz="1100" dirty="0" err="1">
                          <a:effectLst/>
                        </a:rPr>
                        <a:t>Trat</a:t>
                      </a:r>
                      <a:r>
                        <a:rPr lang="es-MX" sz="1100" dirty="0">
                          <a:effectLst/>
                        </a:rPr>
                        <a:t>.</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Sustrato</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 en peso</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dirty="0">
                          <a:effectLst/>
                        </a:rPr>
                        <a:t>1ª </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dirty="0">
                          <a:effectLst/>
                        </a:rPr>
                        <a:t>2ª </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Total</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1"/>
                  </a:ext>
                </a:extLst>
              </a:tr>
              <a:tr h="157480">
                <a:tc>
                  <a:txBody>
                    <a:bodyPr/>
                    <a:lstStyle/>
                    <a:p>
                      <a:pPr algn="ctr">
                        <a:lnSpc>
                          <a:spcPct val="200000"/>
                        </a:lnSpc>
                        <a:spcAft>
                          <a:spcPts val="600"/>
                        </a:spcAft>
                      </a:pPr>
                      <a:r>
                        <a:rPr lang="es-MX" sz="1100">
                          <a:effectLst/>
                        </a:rPr>
                        <a:t>T1</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Ct</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(100)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10,02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6,30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16,32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2"/>
                  </a:ext>
                </a:extLst>
              </a:tr>
              <a:tr h="179705">
                <a:tc>
                  <a:txBody>
                    <a:bodyPr/>
                    <a:lstStyle/>
                    <a:p>
                      <a:pPr algn="ctr">
                        <a:lnSpc>
                          <a:spcPct val="200000"/>
                        </a:lnSpc>
                        <a:spcAft>
                          <a:spcPts val="600"/>
                        </a:spcAft>
                      </a:pPr>
                      <a:r>
                        <a:rPr lang="es-MX" sz="1100">
                          <a:effectLst/>
                        </a:rPr>
                        <a:t>T2</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Ct +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(75 + 25)</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6,81 b</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4,02 b</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10,83 b</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3"/>
                  </a:ext>
                </a:extLst>
              </a:tr>
              <a:tr h="0">
                <a:tc>
                  <a:txBody>
                    <a:bodyPr/>
                    <a:lstStyle/>
                    <a:p>
                      <a:pPr algn="ctr">
                        <a:lnSpc>
                          <a:spcPct val="200000"/>
                        </a:lnSpc>
                        <a:spcAft>
                          <a:spcPts val="600"/>
                        </a:spcAft>
                      </a:pPr>
                      <a:r>
                        <a:rPr lang="es-MX" sz="1100">
                          <a:effectLst/>
                        </a:rPr>
                        <a:t>T3</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Ct +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(50 + 50)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3,84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1,43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5,27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4"/>
                  </a:ext>
                </a:extLst>
              </a:tr>
              <a:tr h="0">
                <a:tc>
                  <a:txBody>
                    <a:bodyPr/>
                    <a:lstStyle/>
                    <a:p>
                      <a:pPr algn="ctr">
                        <a:lnSpc>
                          <a:spcPct val="200000"/>
                        </a:lnSpc>
                        <a:spcAft>
                          <a:spcPts val="600"/>
                        </a:spcAft>
                      </a:pPr>
                      <a:r>
                        <a:rPr lang="es-MX" sz="1100">
                          <a:effectLst/>
                        </a:rPr>
                        <a:t>T4</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dirty="0" err="1">
                          <a:effectLst/>
                        </a:rPr>
                        <a:t>Ct</a:t>
                      </a:r>
                      <a:r>
                        <a:rPr lang="es-MX" sz="1100" dirty="0">
                          <a:effectLst/>
                        </a:rPr>
                        <a:t> + A</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(25 + 75)</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3,52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0,76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4,28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5"/>
                  </a:ext>
                </a:extLst>
              </a:tr>
              <a:tr h="0">
                <a:tc>
                  <a:txBody>
                    <a:bodyPr/>
                    <a:lstStyle/>
                    <a:p>
                      <a:pPr algn="ctr">
                        <a:lnSpc>
                          <a:spcPct val="200000"/>
                        </a:lnSpc>
                        <a:spcAft>
                          <a:spcPts val="600"/>
                        </a:spcAft>
                      </a:pPr>
                      <a:r>
                        <a:rPr lang="es-MX" sz="1100">
                          <a:effectLst/>
                        </a:rPr>
                        <a:t>T5</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(100)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3,31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0,90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4,21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6"/>
                  </a:ext>
                </a:extLst>
              </a:tr>
              <a:tr h="0">
                <a:tc>
                  <a:txBody>
                    <a:bodyPr/>
                    <a:lstStyle/>
                    <a:p>
                      <a:pPr algn="ctr">
                        <a:lnSpc>
                          <a:spcPct val="200000"/>
                        </a:lnSpc>
                        <a:spcAft>
                          <a:spcPts val="600"/>
                        </a:spcAft>
                      </a:pPr>
                      <a:r>
                        <a:rPr lang="es-MX" sz="1100">
                          <a:effectLst/>
                        </a:rPr>
                        <a:t>T6</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Ce</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(100)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9,45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6,86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16,33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7"/>
                  </a:ext>
                </a:extLst>
              </a:tr>
              <a:tr h="0">
                <a:tc>
                  <a:txBody>
                    <a:bodyPr/>
                    <a:lstStyle/>
                    <a:p>
                      <a:pPr algn="ctr">
                        <a:lnSpc>
                          <a:spcPct val="200000"/>
                        </a:lnSpc>
                        <a:spcAft>
                          <a:spcPts val="600"/>
                        </a:spcAft>
                      </a:pPr>
                      <a:r>
                        <a:rPr lang="es-MX" sz="1100">
                          <a:effectLst/>
                        </a:rPr>
                        <a:t>T7</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Ce +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(75 + 25)</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6,75 b</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4,43 b</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11,19 b</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8"/>
                  </a:ext>
                </a:extLst>
              </a:tr>
              <a:tr h="0">
                <a:tc>
                  <a:txBody>
                    <a:bodyPr/>
                    <a:lstStyle/>
                    <a:p>
                      <a:pPr algn="ctr">
                        <a:lnSpc>
                          <a:spcPct val="200000"/>
                        </a:lnSpc>
                        <a:spcAft>
                          <a:spcPts val="600"/>
                        </a:spcAft>
                      </a:pPr>
                      <a:r>
                        <a:rPr lang="es-MX" sz="1100">
                          <a:effectLst/>
                        </a:rPr>
                        <a:t>T8</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Ce +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(50 + 50)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3,61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1,34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4,95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9"/>
                  </a:ext>
                </a:extLst>
              </a:tr>
              <a:tr h="0">
                <a:tc>
                  <a:txBody>
                    <a:bodyPr/>
                    <a:lstStyle/>
                    <a:p>
                      <a:pPr algn="ctr">
                        <a:lnSpc>
                          <a:spcPct val="200000"/>
                        </a:lnSpc>
                        <a:spcAft>
                          <a:spcPts val="600"/>
                        </a:spcAft>
                      </a:pPr>
                      <a:r>
                        <a:rPr lang="es-MX" sz="1100">
                          <a:effectLst/>
                        </a:rPr>
                        <a:t>T9</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Ce +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(25 + 75)</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3,53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0,77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4,29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10"/>
                  </a:ext>
                </a:extLst>
              </a:tr>
              <a:tr h="0">
                <a:tc>
                  <a:txBody>
                    <a:bodyPr/>
                    <a:lstStyle/>
                    <a:p>
                      <a:pPr algn="ctr">
                        <a:lnSpc>
                          <a:spcPct val="200000"/>
                        </a:lnSpc>
                        <a:spcAft>
                          <a:spcPts val="600"/>
                        </a:spcAft>
                      </a:pPr>
                      <a:r>
                        <a:rPr lang="es-MX" sz="1100">
                          <a:effectLst/>
                        </a:rPr>
                        <a:t>T10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(100)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3,31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0,90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dirty="0">
                          <a:effectLst/>
                        </a:rPr>
                        <a:t>4,21 c</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11"/>
                  </a:ext>
                </a:extLst>
              </a:tr>
            </a:tbl>
          </a:graphicData>
        </a:graphic>
      </p:graphicFrame>
      <p:sp>
        <p:nvSpPr>
          <p:cNvPr id="14" name="Rectángulo 13"/>
          <p:cNvSpPr/>
          <p:nvPr/>
        </p:nvSpPr>
        <p:spPr>
          <a:xfrm>
            <a:off x="5275161" y="1201444"/>
            <a:ext cx="3949799" cy="830997"/>
          </a:xfrm>
          <a:prstGeom prst="rect">
            <a:avLst/>
          </a:prstGeom>
        </p:spPr>
        <p:txBody>
          <a:bodyPr wrap="none">
            <a:spAutoFit/>
          </a:bodyPr>
          <a:lstStyle/>
          <a:p>
            <a:pPr marL="285750" indent="-285750">
              <a:buFont typeface="Arial" panose="020B0604020202020204" pitchFamily="34" charset="0"/>
              <a:buChar char="•"/>
            </a:pPr>
            <a:r>
              <a:rPr lang="es-EC" sz="1600" dirty="0">
                <a:latin typeface="Calibri" panose="020F0502020204030204" pitchFamily="34" charset="0"/>
                <a:ea typeface="Calibri" panose="020F0502020204030204" pitchFamily="34" charset="0"/>
                <a:cs typeface="Calibri" panose="020F0502020204030204" pitchFamily="34" charset="0"/>
              </a:rPr>
              <a:t>Guevara Calero, (2018) </a:t>
            </a:r>
            <a:r>
              <a:rPr lang="es-EC" sz="1600" i="1" dirty="0">
                <a:latin typeface="Calibri" panose="020F0502020204030204" pitchFamily="34" charset="0"/>
                <a:ea typeface="Calibri" panose="020F0502020204030204" pitchFamily="34" charset="0"/>
                <a:cs typeface="Calibri" panose="020F0502020204030204" pitchFamily="34" charset="0"/>
              </a:rPr>
              <a:t>P. </a:t>
            </a:r>
            <a:r>
              <a:rPr lang="es-EC" sz="1600" i="1" dirty="0" err="1">
                <a:latin typeface="Calibri" panose="020F0502020204030204" pitchFamily="34" charset="0"/>
                <a:ea typeface="Calibri" panose="020F0502020204030204" pitchFamily="34" charset="0"/>
                <a:cs typeface="Calibri" panose="020F0502020204030204" pitchFamily="34" charset="0"/>
              </a:rPr>
              <a:t>djamor</a:t>
            </a:r>
            <a:r>
              <a:rPr lang="es-EC" sz="1600" i="1" dirty="0">
                <a:latin typeface="Calibri" panose="020F0502020204030204" pitchFamily="34" charset="0"/>
                <a:ea typeface="Calibri" panose="020F0502020204030204" pitchFamily="34" charset="0"/>
                <a:cs typeface="Calibri" panose="020F0502020204030204" pitchFamily="34" charset="0"/>
              </a:rPr>
              <a:t>   </a:t>
            </a:r>
            <a:r>
              <a:rPr lang="es-EC" sz="1600" dirty="0">
                <a:latin typeface="Calibri" panose="020F0502020204030204" pitchFamily="34" charset="0"/>
                <a:ea typeface="Calibri" panose="020F0502020204030204" pitchFamily="34" charset="0"/>
                <a:cs typeface="Calibri" panose="020F0502020204030204" pitchFamily="34" charset="0"/>
              </a:rPr>
              <a:t>5,24% </a:t>
            </a:r>
            <a:r>
              <a:rPr lang="es-MX" sz="1600" dirty="0">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s-EC" sz="1600" dirty="0">
                <a:latin typeface="Calibri" panose="020F0502020204030204" pitchFamily="34" charset="0"/>
                <a:cs typeface="Calibri" panose="020F0502020204030204" pitchFamily="34" charset="0"/>
              </a:rPr>
              <a:t>Varnero </a:t>
            </a:r>
            <a:r>
              <a:rPr lang="es-EC" sz="1600" i="1" dirty="0">
                <a:latin typeface="Calibri" panose="020F0502020204030204" pitchFamily="34" charset="0"/>
                <a:cs typeface="Calibri" panose="020F0502020204030204" pitchFamily="34" charset="0"/>
              </a:rPr>
              <a:t>et al., </a:t>
            </a:r>
            <a:r>
              <a:rPr lang="es-EC" sz="1600" dirty="0">
                <a:latin typeface="Calibri" panose="020F0502020204030204" pitchFamily="34" charset="0"/>
                <a:cs typeface="Calibri" panose="020F0502020204030204" pitchFamily="34" charset="0"/>
              </a:rPr>
              <a:t>(2010)       4,23%</a:t>
            </a:r>
          </a:p>
          <a:p>
            <a:pPr marL="285750" indent="-285750">
              <a:buFont typeface="Arial" panose="020B0604020202020204" pitchFamily="34" charset="0"/>
              <a:buChar char="•"/>
            </a:pPr>
            <a:r>
              <a:rPr lang="es-EC" sz="1600" dirty="0">
                <a:latin typeface="Calibri" panose="020F0502020204030204" pitchFamily="34" charset="0"/>
                <a:cs typeface="Calibri" panose="020F0502020204030204" pitchFamily="34" charset="0"/>
              </a:rPr>
              <a:t>Tisdale </a:t>
            </a:r>
            <a:r>
              <a:rPr lang="es-EC" sz="1600" i="1" dirty="0">
                <a:latin typeface="Calibri" panose="020F0502020204030204" pitchFamily="34" charset="0"/>
                <a:cs typeface="Calibri" panose="020F0502020204030204" pitchFamily="34" charset="0"/>
              </a:rPr>
              <a:t>et al., </a:t>
            </a:r>
            <a:r>
              <a:rPr lang="es-EC" sz="1600" dirty="0">
                <a:latin typeface="Calibri" panose="020F0502020204030204" pitchFamily="34" charset="0"/>
                <a:cs typeface="Calibri" panose="020F0502020204030204" pitchFamily="34" charset="0"/>
              </a:rPr>
              <a:t>(2005)        23,95%</a:t>
            </a:r>
            <a:endParaRPr lang="es-EC" sz="1600" i="1" dirty="0">
              <a:latin typeface="Calibri" panose="020F0502020204030204" pitchFamily="34" charset="0"/>
              <a:cs typeface="Calibri" panose="020F0502020204030204" pitchFamily="34" charset="0"/>
            </a:endParaRPr>
          </a:p>
        </p:txBody>
      </p:sp>
      <p:sp>
        <p:nvSpPr>
          <p:cNvPr id="17" name="CuadroTexto 16"/>
          <p:cNvSpPr txBox="1"/>
          <p:nvPr/>
        </p:nvSpPr>
        <p:spPr>
          <a:xfrm>
            <a:off x="5868144" y="2959655"/>
            <a:ext cx="2808312" cy="1015663"/>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2000" dirty="0"/>
              <a:t>Diferencia en el secado y luz solar con luz artificial</a:t>
            </a:r>
            <a:endParaRPr lang="es-EC" sz="2000" dirty="0"/>
          </a:p>
        </p:txBody>
      </p:sp>
    </p:spTree>
    <p:extLst>
      <p:ext uri="{BB962C8B-B14F-4D97-AF65-F5344CB8AC3E}">
        <p14:creationId xmlns:p14="http://schemas.microsoft.com/office/powerpoint/2010/main" val="237642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61807"/>
            <a:ext cx="77943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4"/>
          <p:cNvSpPr>
            <a:spLocks noChangeArrowheads="1"/>
          </p:cNvSpPr>
          <p:nvPr/>
        </p:nvSpPr>
        <p:spPr bwMode="auto">
          <a:xfrm>
            <a:off x="3060530" y="-182605"/>
            <a:ext cx="7658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8" name="Rectangle 6"/>
          <p:cNvSpPr>
            <a:spLocks noChangeArrowheads="1"/>
          </p:cNvSpPr>
          <p:nvPr/>
        </p:nvSpPr>
        <p:spPr bwMode="auto">
          <a:xfrm>
            <a:off x="6372200" y="530889"/>
            <a:ext cx="59928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0" name="Rectangle 8"/>
          <p:cNvSpPr>
            <a:spLocks noChangeArrowheads="1"/>
          </p:cNvSpPr>
          <p:nvPr/>
        </p:nvSpPr>
        <p:spPr bwMode="auto">
          <a:xfrm>
            <a:off x="26031" y="2629856"/>
            <a:ext cx="78667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10"/>
          <p:cNvSpPr>
            <a:spLocks noChangeArrowheads="1"/>
          </p:cNvSpPr>
          <p:nvPr/>
        </p:nvSpPr>
        <p:spPr bwMode="auto">
          <a:xfrm>
            <a:off x="3347864" y="2655524"/>
            <a:ext cx="7189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8" name="CuadroTexto 17"/>
          <p:cNvSpPr txBox="1"/>
          <p:nvPr/>
        </p:nvSpPr>
        <p:spPr>
          <a:xfrm>
            <a:off x="3060530" y="81845"/>
            <a:ext cx="3579826" cy="523220"/>
          </a:xfrm>
          <a:prstGeom prst="rect">
            <a:avLst/>
          </a:prstGeom>
          <a:noFill/>
        </p:spPr>
        <p:txBody>
          <a:bodyPr wrap="none" rtlCol="0">
            <a:spAutoFit/>
          </a:bodyPr>
          <a:lstStyle/>
          <a:p>
            <a:r>
              <a:rPr lang="es-MX" sz="2800" b="1" dirty="0">
                <a:cs typeface="Times New Roman" panose="02020603050405020304" pitchFamily="18" charset="0"/>
              </a:rPr>
              <a:t>Eficiencia Biológica</a:t>
            </a:r>
            <a:endParaRPr lang="es-EC" sz="2800" b="1" dirty="0">
              <a:cs typeface="Times New Roman" panose="02020603050405020304" pitchFamily="18" charset="0"/>
            </a:endParaRPr>
          </a:p>
        </p:txBody>
      </p:sp>
      <p:sp>
        <p:nvSpPr>
          <p:cNvPr id="14" name="Rectángulo 13"/>
          <p:cNvSpPr/>
          <p:nvPr/>
        </p:nvSpPr>
        <p:spPr>
          <a:xfrm>
            <a:off x="5736206" y="1180355"/>
            <a:ext cx="3025700" cy="1569660"/>
          </a:xfrm>
          <a:prstGeom prst="rect">
            <a:avLst/>
          </a:prstGeom>
        </p:spPr>
        <p:txBody>
          <a:bodyPr wrap="none">
            <a:spAutoFit/>
          </a:bodyPr>
          <a:lstStyle/>
          <a:p>
            <a:r>
              <a:rPr lang="es-EC" sz="1600" dirty="0" err="1">
                <a:latin typeface="Calibri" panose="020F0502020204030204" pitchFamily="34" charset="0"/>
                <a:cs typeface="Calibri" panose="020F0502020204030204" pitchFamily="34" charset="0"/>
              </a:rPr>
              <a:t>Kumla</a:t>
            </a:r>
            <a:r>
              <a:rPr lang="es-EC" sz="1600" dirty="0">
                <a:latin typeface="Calibri" panose="020F0502020204030204" pitchFamily="34" charset="0"/>
                <a:cs typeface="Calibri" panose="020F0502020204030204" pitchFamily="34" charset="0"/>
              </a:rPr>
              <a:t> et al (2020): </a:t>
            </a:r>
            <a:r>
              <a:rPr lang="es-MX" sz="1600" dirty="0">
                <a:latin typeface="Calibri" panose="020F0502020204030204" pitchFamily="34" charset="0"/>
                <a:cs typeface="Calibri" panose="020F0502020204030204" pitchFamily="34" charset="0"/>
              </a:rPr>
              <a:t>27,3% </a:t>
            </a:r>
            <a:r>
              <a:rPr lang="es-EC" sz="1600" dirty="0">
                <a:latin typeface="Calibri" panose="020F0502020204030204" pitchFamily="34" charset="0"/>
                <a:cs typeface="Calibri" panose="020F0502020204030204" pitchFamily="34" charset="0"/>
              </a:rPr>
              <a:t>- </a:t>
            </a:r>
            <a:r>
              <a:rPr lang="es-MX" sz="1600" dirty="0">
                <a:latin typeface="Calibri" panose="020F0502020204030204" pitchFamily="34" charset="0"/>
                <a:cs typeface="Calibri" panose="020F0502020204030204" pitchFamily="34" charset="0"/>
              </a:rPr>
              <a:t>46,5 %</a:t>
            </a:r>
          </a:p>
          <a:p>
            <a:endParaRPr lang="es-MX" sz="1600" dirty="0">
              <a:latin typeface="Calibri" panose="020F0502020204030204" pitchFamily="34" charset="0"/>
              <a:cs typeface="Calibri" panose="020F0502020204030204" pitchFamily="34" charset="0"/>
            </a:endParaRPr>
          </a:p>
          <a:p>
            <a:r>
              <a:rPr lang="es-MX" sz="1600" dirty="0">
                <a:latin typeface="Calibri" panose="020F0502020204030204" pitchFamily="34" charset="0"/>
                <a:cs typeface="Calibri" panose="020F0502020204030204" pitchFamily="34" charset="0"/>
              </a:rPr>
              <a:t>Ideal para rentabilidad 50% </a:t>
            </a:r>
            <a:endParaRPr lang="es-EC" sz="1600" dirty="0">
              <a:latin typeface="Calibri" panose="020F0502020204030204" pitchFamily="34" charset="0"/>
              <a:cs typeface="Calibri" panose="020F0502020204030204" pitchFamily="34" charset="0"/>
            </a:endParaRPr>
          </a:p>
          <a:p>
            <a:endParaRPr lang="es-EC" sz="1600" dirty="0">
              <a:latin typeface="Calibri" panose="020F0502020204030204" pitchFamily="34" charset="0"/>
              <a:cs typeface="Calibri" panose="020F0502020204030204" pitchFamily="34" charset="0"/>
            </a:endParaRPr>
          </a:p>
          <a:p>
            <a:r>
              <a:rPr lang="es-EC" sz="1600" dirty="0">
                <a:latin typeface="Calibri" panose="020F0502020204030204" pitchFamily="34" charset="0"/>
                <a:cs typeface="Calibri" panose="020F0502020204030204" pitchFamily="34" charset="0"/>
              </a:rPr>
              <a:t> </a:t>
            </a:r>
          </a:p>
          <a:p>
            <a:endParaRPr lang="es-EC" sz="1600" i="1" dirty="0">
              <a:latin typeface="Calibri" panose="020F0502020204030204" pitchFamily="34" charset="0"/>
              <a:cs typeface="Calibri" panose="020F0502020204030204" pitchFamily="34" charset="0"/>
            </a:endParaRPr>
          </a:p>
        </p:txBody>
      </p:sp>
      <p:sp>
        <p:nvSpPr>
          <p:cNvPr id="17" name="CuadroTexto 16"/>
          <p:cNvSpPr txBox="1"/>
          <p:nvPr/>
        </p:nvSpPr>
        <p:spPr>
          <a:xfrm>
            <a:off x="611560" y="4720114"/>
            <a:ext cx="4032448" cy="58477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600" dirty="0">
                <a:latin typeface="Calibri" panose="020F0502020204030204" pitchFamily="34" charset="0"/>
                <a:cs typeface="Calibri" panose="020F0502020204030204" pitchFamily="34" charset="0"/>
              </a:rPr>
              <a:t>Tamaño de partícula afecta directamente a la EB </a:t>
            </a:r>
            <a:r>
              <a:rPr lang="es-EC" sz="1600" dirty="0">
                <a:latin typeface="Calibri" panose="020F0502020204030204" pitchFamily="34" charset="0"/>
                <a:cs typeface="Calibri" panose="020F0502020204030204" pitchFamily="34" charset="0"/>
              </a:rPr>
              <a:t>(Sánchez Vázquez &amp; </a:t>
            </a:r>
            <a:r>
              <a:rPr lang="es-EC" sz="1600" dirty="0" err="1">
                <a:latin typeface="Calibri" panose="020F0502020204030204" pitchFamily="34" charset="0"/>
                <a:cs typeface="Calibri" panose="020F0502020204030204" pitchFamily="34" charset="0"/>
              </a:rPr>
              <a:t>Royse</a:t>
            </a:r>
            <a:r>
              <a:rPr lang="es-EC" sz="1600" dirty="0">
                <a:latin typeface="Calibri" panose="020F0502020204030204" pitchFamily="34" charset="0"/>
                <a:cs typeface="Calibri" panose="020F0502020204030204" pitchFamily="34" charset="0"/>
              </a:rPr>
              <a:t>, 2002)</a:t>
            </a:r>
          </a:p>
        </p:txBody>
      </p:sp>
      <p:graphicFrame>
        <p:nvGraphicFramePr>
          <p:cNvPr id="2" name="Tabla 1"/>
          <p:cNvGraphicFramePr>
            <a:graphicFrameLocks noGrp="1"/>
          </p:cNvGraphicFramePr>
          <p:nvPr>
            <p:extLst>
              <p:ext uri="{D42A27DB-BD31-4B8C-83A1-F6EECF244321}">
                <p14:modId xmlns:p14="http://schemas.microsoft.com/office/powerpoint/2010/main" val="532081816"/>
              </p:ext>
            </p:extLst>
          </p:nvPr>
        </p:nvGraphicFramePr>
        <p:xfrm>
          <a:off x="90698" y="951308"/>
          <a:ext cx="5400675" cy="3408432"/>
        </p:xfrm>
        <a:graphic>
          <a:graphicData uri="http://schemas.openxmlformats.org/drawingml/2006/table">
            <a:tbl>
              <a:tblPr firstRow="1">
                <a:tableStyleId>{5C22544A-7EE6-4342-B048-85BDC9FD1C3A}</a:tableStyleId>
              </a:tblPr>
              <a:tblGrid>
                <a:gridCol w="1076325">
                  <a:extLst>
                    <a:ext uri="{9D8B030D-6E8A-4147-A177-3AD203B41FA5}">
                      <a16:colId xmlns:a16="http://schemas.microsoft.com/office/drawing/2014/main" xmlns="" val="20000"/>
                    </a:ext>
                  </a:extLst>
                </a:gridCol>
                <a:gridCol w="723900">
                  <a:extLst>
                    <a:ext uri="{9D8B030D-6E8A-4147-A177-3AD203B41FA5}">
                      <a16:colId xmlns:a16="http://schemas.microsoft.com/office/drawing/2014/main" xmlns="" val="20001"/>
                    </a:ext>
                  </a:extLst>
                </a:gridCol>
                <a:gridCol w="890270">
                  <a:extLst>
                    <a:ext uri="{9D8B030D-6E8A-4147-A177-3AD203B41FA5}">
                      <a16:colId xmlns:a16="http://schemas.microsoft.com/office/drawing/2014/main" xmlns="" val="20002"/>
                    </a:ext>
                  </a:extLst>
                </a:gridCol>
                <a:gridCol w="1000125">
                  <a:extLst>
                    <a:ext uri="{9D8B030D-6E8A-4147-A177-3AD203B41FA5}">
                      <a16:colId xmlns:a16="http://schemas.microsoft.com/office/drawing/2014/main" xmlns="" val="20003"/>
                    </a:ext>
                  </a:extLst>
                </a:gridCol>
                <a:gridCol w="900430">
                  <a:extLst>
                    <a:ext uri="{9D8B030D-6E8A-4147-A177-3AD203B41FA5}">
                      <a16:colId xmlns:a16="http://schemas.microsoft.com/office/drawing/2014/main" xmlns="" val="20004"/>
                    </a:ext>
                  </a:extLst>
                </a:gridCol>
                <a:gridCol w="809625">
                  <a:extLst>
                    <a:ext uri="{9D8B030D-6E8A-4147-A177-3AD203B41FA5}">
                      <a16:colId xmlns:a16="http://schemas.microsoft.com/office/drawing/2014/main" xmlns="" val="20005"/>
                    </a:ext>
                  </a:extLst>
                </a:gridCol>
              </a:tblGrid>
              <a:tr h="223520">
                <a:tc>
                  <a:txBody>
                    <a:bodyPr/>
                    <a:lstStyle/>
                    <a:p>
                      <a:pPr algn="ctr">
                        <a:lnSpc>
                          <a:spcPct val="200000"/>
                        </a:lnSpc>
                        <a:spcAft>
                          <a:spcPts val="600"/>
                        </a:spcAft>
                      </a:pPr>
                      <a:r>
                        <a:rPr lang="es-MX" sz="1100">
                          <a:effectLst/>
                        </a:rPr>
                        <a:t> </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 </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 </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gridSpan="3">
                  <a:txBody>
                    <a:bodyPr/>
                    <a:lstStyle/>
                    <a:p>
                      <a:pPr algn="ctr">
                        <a:lnSpc>
                          <a:spcPct val="200000"/>
                        </a:lnSpc>
                        <a:spcAft>
                          <a:spcPts val="600"/>
                        </a:spcAft>
                      </a:pPr>
                      <a:r>
                        <a:rPr lang="es-MX" sz="1100">
                          <a:effectLst/>
                        </a:rPr>
                        <a:t>Eficiencia Biológica (%)</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234315">
                <a:tc>
                  <a:txBody>
                    <a:bodyPr/>
                    <a:lstStyle/>
                    <a:p>
                      <a:pPr algn="ctr">
                        <a:lnSpc>
                          <a:spcPct val="200000"/>
                        </a:lnSpc>
                        <a:spcAft>
                          <a:spcPts val="600"/>
                        </a:spcAft>
                      </a:pPr>
                      <a:r>
                        <a:rPr lang="es-MX" sz="1100">
                          <a:effectLst/>
                        </a:rPr>
                        <a:t>Tratamiento</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Sustrato</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 en peso</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1ª Cosecha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2ª Cosecha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Total</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1"/>
                  </a:ext>
                </a:extLst>
              </a:tr>
              <a:tr h="157480">
                <a:tc>
                  <a:txBody>
                    <a:bodyPr/>
                    <a:lstStyle/>
                    <a:p>
                      <a:pPr algn="ctr">
                        <a:lnSpc>
                          <a:spcPct val="200000"/>
                        </a:lnSpc>
                        <a:spcAft>
                          <a:spcPts val="600"/>
                        </a:spcAft>
                      </a:pPr>
                      <a:r>
                        <a:rPr lang="es-MX" sz="1100">
                          <a:effectLst/>
                        </a:rPr>
                        <a:t>T1</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Ct</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(100)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29,59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18,61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48,20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2"/>
                  </a:ext>
                </a:extLst>
              </a:tr>
              <a:tr h="179705">
                <a:tc>
                  <a:txBody>
                    <a:bodyPr/>
                    <a:lstStyle/>
                    <a:p>
                      <a:pPr algn="ctr">
                        <a:lnSpc>
                          <a:spcPct val="200000"/>
                        </a:lnSpc>
                        <a:spcAft>
                          <a:spcPts val="600"/>
                        </a:spcAft>
                      </a:pPr>
                      <a:r>
                        <a:rPr lang="es-MX" sz="1100">
                          <a:effectLst/>
                        </a:rPr>
                        <a:t>T2</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Ct +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(75 + 25)</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20,71 b</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12,24 b</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32,95 b</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3"/>
                  </a:ext>
                </a:extLst>
              </a:tr>
              <a:tr h="0">
                <a:tc>
                  <a:txBody>
                    <a:bodyPr/>
                    <a:lstStyle/>
                    <a:p>
                      <a:pPr algn="ctr">
                        <a:lnSpc>
                          <a:spcPct val="200000"/>
                        </a:lnSpc>
                        <a:spcAft>
                          <a:spcPts val="600"/>
                        </a:spcAft>
                      </a:pPr>
                      <a:r>
                        <a:rPr lang="es-MX" sz="1100">
                          <a:effectLst/>
                        </a:rPr>
                        <a:t>T3</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Ct +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(50 + 50)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11,86 d</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4,42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16,27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4"/>
                  </a:ext>
                </a:extLst>
              </a:tr>
              <a:tr h="0">
                <a:tc>
                  <a:txBody>
                    <a:bodyPr/>
                    <a:lstStyle/>
                    <a:p>
                      <a:pPr algn="ctr">
                        <a:lnSpc>
                          <a:spcPct val="200000"/>
                        </a:lnSpc>
                        <a:spcAft>
                          <a:spcPts val="600"/>
                        </a:spcAft>
                      </a:pPr>
                      <a:r>
                        <a:rPr lang="es-MX" sz="1100">
                          <a:effectLst/>
                        </a:rPr>
                        <a:t>T4</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Ct +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(25 + 75)</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11,41 d</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2,46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13,87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5"/>
                  </a:ext>
                </a:extLst>
              </a:tr>
              <a:tr h="0">
                <a:tc>
                  <a:txBody>
                    <a:bodyPr/>
                    <a:lstStyle/>
                    <a:p>
                      <a:pPr algn="ctr">
                        <a:lnSpc>
                          <a:spcPct val="200000"/>
                        </a:lnSpc>
                        <a:spcAft>
                          <a:spcPts val="600"/>
                        </a:spcAft>
                      </a:pPr>
                      <a:r>
                        <a:rPr lang="es-MX" sz="1100">
                          <a:effectLst/>
                        </a:rPr>
                        <a:t>T5</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(100)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12,30 d</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3,34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15,65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6"/>
                  </a:ext>
                </a:extLst>
              </a:tr>
              <a:tr h="0">
                <a:tc>
                  <a:txBody>
                    <a:bodyPr/>
                    <a:lstStyle/>
                    <a:p>
                      <a:pPr algn="ctr">
                        <a:lnSpc>
                          <a:spcPct val="200000"/>
                        </a:lnSpc>
                        <a:spcAft>
                          <a:spcPts val="600"/>
                        </a:spcAft>
                      </a:pPr>
                      <a:r>
                        <a:rPr lang="es-MX" sz="1100">
                          <a:effectLst/>
                        </a:rPr>
                        <a:t>T6</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Ce</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(100)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26,88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19,50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46,39 </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7"/>
                  </a:ext>
                </a:extLst>
              </a:tr>
              <a:tr h="0">
                <a:tc>
                  <a:txBody>
                    <a:bodyPr/>
                    <a:lstStyle/>
                    <a:p>
                      <a:pPr algn="ctr">
                        <a:lnSpc>
                          <a:spcPct val="200000"/>
                        </a:lnSpc>
                        <a:spcAft>
                          <a:spcPts val="600"/>
                        </a:spcAft>
                      </a:pPr>
                      <a:r>
                        <a:rPr lang="es-MX" sz="1100">
                          <a:effectLst/>
                        </a:rPr>
                        <a:t>T7</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Ce +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(75 + 25)</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17,50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12,99 b</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30,49 b</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8"/>
                  </a:ext>
                </a:extLst>
              </a:tr>
              <a:tr h="0">
                <a:tc>
                  <a:txBody>
                    <a:bodyPr/>
                    <a:lstStyle/>
                    <a:p>
                      <a:pPr algn="ctr">
                        <a:lnSpc>
                          <a:spcPct val="200000"/>
                        </a:lnSpc>
                        <a:spcAft>
                          <a:spcPts val="600"/>
                        </a:spcAft>
                      </a:pPr>
                      <a:r>
                        <a:rPr lang="es-MX" sz="1100">
                          <a:effectLst/>
                        </a:rPr>
                        <a:t>T8</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Ce +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(50 + 50)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10,70 d</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3,98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14,69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9"/>
                  </a:ext>
                </a:extLst>
              </a:tr>
              <a:tr h="0">
                <a:tc>
                  <a:txBody>
                    <a:bodyPr/>
                    <a:lstStyle/>
                    <a:p>
                      <a:pPr algn="ctr">
                        <a:lnSpc>
                          <a:spcPct val="200000"/>
                        </a:lnSpc>
                        <a:spcAft>
                          <a:spcPts val="600"/>
                        </a:spcAft>
                      </a:pPr>
                      <a:r>
                        <a:rPr lang="es-MX" sz="1100">
                          <a:effectLst/>
                        </a:rPr>
                        <a:t>T9</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Ce + 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(25 + 75)</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10,97 d</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2,37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13,35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10"/>
                  </a:ext>
                </a:extLst>
              </a:tr>
              <a:tr h="0">
                <a:tc>
                  <a:txBody>
                    <a:bodyPr/>
                    <a:lstStyle/>
                    <a:p>
                      <a:pPr algn="ctr">
                        <a:lnSpc>
                          <a:spcPct val="200000"/>
                        </a:lnSpc>
                        <a:spcAft>
                          <a:spcPts val="600"/>
                        </a:spcAft>
                      </a:pPr>
                      <a:r>
                        <a:rPr lang="es-MX" sz="1100">
                          <a:effectLst/>
                        </a:rPr>
                        <a:t>T10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(100)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12,30 d</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3,34 c</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dirty="0">
                          <a:effectLst/>
                        </a:rPr>
                        <a:t>15,65 c</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11"/>
                  </a:ext>
                </a:extLst>
              </a:tr>
            </a:tbl>
          </a:graphicData>
        </a:graphic>
      </p:graphicFrame>
      <p:sp>
        <p:nvSpPr>
          <p:cNvPr id="5" name="Rectángulo 4"/>
          <p:cNvSpPr/>
          <p:nvPr/>
        </p:nvSpPr>
        <p:spPr>
          <a:xfrm>
            <a:off x="5680073" y="2764822"/>
            <a:ext cx="3096641" cy="20621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pPr>
            <a:r>
              <a:rPr lang="es-MX" sz="1600" dirty="0">
                <a:latin typeface="Calibri" panose="020F0502020204030204" pitchFamily="34" charset="0"/>
                <a:ea typeface="Calibri" panose="020F0502020204030204" pitchFamily="34" charset="0"/>
                <a:cs typeface="Calibri" panose="020F0502020204030204" pitchFamily="34" charset="0"/>
              </a:rPr>
              <a:t>Los nutrientes necesarios para la fructificación permanecen en menos cantidad porque ya se han formado cuerpos fructíferos</a:t>
            </a:r>
          </a:p>
          <a:p>
            <a:endParaRPr lang="es-MX" sz="1600" dirty="0">
              <a:latin typeface="Calibri" panose="020F0502020204030204" pitchFamily="34" charset="0"/>
              <a:ea typeface="Calibri" panose="020F0502020204030204" pitchFamily="34" charset="0"/>
              <a:cs typeface="Calibri" panose="020F0502020204030204" pitchFamily="34" charset="0"/>
            </a:endParaRPr>
          </a:p>
          <a:p>
            <a:r>
              <a:rPr lang="es-MX" sz="1600" dirty="0">
                <a:latin typeface="Calibri" panose="020F0502020204030204" pitchFamily="34" charset="0"/>
                <a:ea typeface="Calibri" panose="020F0502020204030204" pitchFamily="34" charset="0"/>
                <a:cs typeface="Calibri" panose="020F0502020204030204" pitchFamily="34" charset="0"/>
              </a:rPr>
              <a:t> </a:t>
            </a:r>
            <a:r>
              <a:rPr lang="es-EC" sz="1600" dirty="0">
                <a:latin typeface="Calibri" panose="020F0502020204030204" pitchFamily="34" charset="0"/>
                <a:cs typeface="Calibri" panose="020F0502020204030204" pitchFamily="34" charset="0"/>
              </a:rPr>
              <a:t>(Garzón Gómez &amp; Cuervo Andrade, 2008).</a:t>
            </a:r>
          </a:p>
        </p:txBody>
      </p:sp>
      <p:sp>
        <p:nvSpPr>
          <p:cNvPr id="7" name="Rectángulo 6"/>
          <p:cNvSpPr/>
          <p:nvPr/>
        </p:nvSpPr>
        <p:spPr>
          <a:xfrm>
            <a:off x="450775" y="5453513"/>
            <a:ext cx="468052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180340">
              <a:spcAft>
                <a:spcPts val="600"/>
              </a:spcAft>
            </a:pPr>
            <a:r>
              <a:rPr lang="es-EC" sz="1600" dirty="0">
                <a:solidFill>
                  <a:srgbClr val="000000"/>
                </a:solidFill>
                <a:latin typeface="Calibri" panose="020F0502020204030204" pitchFamily="34" charset="0"/>
                <a:ea typeface="Calibri" panose="020F0502020204030204" pitchFamily="34" charset="0"/>
              </a:rPr>
              <a:t>(</a:t>
            </a:r>
            <a:r>
              <a:rPr lang="es-EC" sz="1600" dirty="0" err="1">
                <a:solidFill>
                  <a:srgbClr val="000000"/>
                </a:solidFill>
                <a:latin typeface="Calibri" panose="020F0502020204030204" pitchFamily="34" charset="0"/>
                <a:ea typeface="Calibri" panose="020F0502020204030204" pitchFamily="34" charset="0"/>
              </a:rPr>
              <a:t>Hoa</a:t>
            </a:r>
            <a:r>
              <a:rPr lang="es-EC" sz="1600" dirty="0">
                <a:solidFill>
                  <a:srgbClr val="000000"/>
                </a:solidFill>
                <a:latin typeface="Calibri" panose="020F0502020204030204" pitchFamily="34" charset="0"/>
                <a:ea typeface="Calibri" panose="020F0502020204030204" pitchFamily="34" charset="0"/>
              </a:rPr>
              <a:t> </a:t>
            </a:r>
            <a:r>
              <a:rPr lang="es-EC" sz="1600" i="1" dirty="0">
                <a:solidFill>
                  <a:srgbClr val="000000"/>
                </a:solidFill>
                <a:latin typeface="Calibri" panose="020F0502020204030204" pitchFamily="34" charset="0"/>
                <a:ea typeface="Calibri" panose="020F0502020204030204" pitchFamily="34" charset="0"/>
              </a:rPr>
              <a:t>et al</a:t>
            </a:r>
            <a:r>
              <a:rPr lang="es-EC" sz="1600" dirty="0">
                <a:solidFill>
                  <a:srgbClr val="000000"/>
                </a:solidFill>
                <a:latin typeface="Calibri" panose="020F0502020204030204" pitchFamily="34" charset="0"/>
                <a:ea typeface="Calibri" panose="020F0502020204030204" pitchFamily="34" charset="0"/>
              </a:rPr>
              <a:t>., 2015)</a:t>
            </a:r>
            <a:r>
              <a:rPr lang="es-MX" sz="1600" dirty="0">
                <a:solidFill>
                  <a:srgbClr val="000000"/>
                </a:solidFill>
                <a:latin typeface="Calibri" panose="020F0502020204030204" pitchFamily="34" charset="0"/>
                <a:ea typeface="Calibri" panose="020F0502020204030204" pitchFamily="34" charset="0"/>
              </a:rPr>
              <a:t>, a mayor C/N mayor rendimiento y a menor C/N mayor EB. </a:t>
            </a:r>
            <a:endParaRPr lang="es-EC"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25843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503513" y="2780928"/>
            <a:ext cx="4416787" cy="646331"/>
          </a:xfrm>
          <a:prstGeom prst="rect">
            <a:avLst/>
          </a:prstGeom>
          <a:noFill/>
        </p:spPr>
        <p:txBody>
          <a:bodyPr wrap="none" rtlCol="0">
            <a:spAutoFit/>
          </a:bodyPr>
          <a:lstStyle/>
          <a:p>
            <a:pPr algn="ctr"/>
            <a:r>
              <a:rPr lang="es-MX" sz="3600" b="1" dirty="0">
                <a:cs typeface="Times New Roman" panose="02020603050405020304" pitchFamily="18" charset="0"/>
              </a:rPr>
              <a:t>Variables Químicas</a:t>
            </a:r>
            <a:endParaRPr lang="es-EC" sz="3600" b="1" dirty="0">
              <a:cs typeface="Times New Roman" panose="02020603050405020304" pitchFamily="18" charset="0"/>
            </a:endParaRPr>
          </a:p>
        </p:txBody>
      </p:sp>
    </p:spTree>
    <p:extLst>
      <p:ext uri="{BB962C8B-B14F-4D97-AF65-F5344CB8AC3E}">
        <p14:creationId xmlns:p14="http://schemas.microsoft.com/office/powerpoint/2010/main" val="2625365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23528" y="482545"/>
            <a:ext cx="8568952" cy="6263253"/>
          </a:xfrm>
          <a:prstGeom prst="rect">
            <a:avLst/>
          </a:prstGeom>
        </p:spPr>
        <p:txBody>
          <a:bodyPr wrap="square">
            <a:spAutoFit/>
          </a:bodyPr>
          <a:lstStyle/>
          <a:p>
            <a:pPr>
              <a:lnSpc>
                <a:spcPct val="200000"/>
              </a:lnSpc>
              <a:spcBef>
                <a:spcPts val="800"/>
              </a:spcBef>
              <a:spcAft>
                <a:spcPts val="600"/>
              </a:spcAft>
            </a:pPr>
            <a:r>
              <a:rPr lang="es-EC" sz="1600" b="1" i="1" dirty="0">
                <a:solidFill>
                  <a:srgbClr val="000000"/>
                </a:solidFill>
                <a:latin typeface="+mj-lt"/>
                <a:ea typeface="Times New Roman" panose="02020603050405020304" pitchFamily="18" charset="0"/>
                <a:cs typeface="Times New Roman" panose="02020603050405020304" pitchFamily="18" charset="0"/>
              </a:rPr>
              <a:t>Objetivo general:</a:t>
            </a:r>
            <a:endParaRPr lang="en-US" sz="1600" b="1" i="1" dirty="0">
              <a:solidFill>
                <a:srgbClr val="000000"/>
              </a:solidFill>
              <a:latin typeface="+mj-lt"/>
              <a:ea typeface="Times New Roman" panose="02020603050405020304" pitchFamily="18" charset="0"/>
              <a:cs typeface="Times New Roman" panose="02020603050405020304" pitchFamily="18" charset="0"/>
            </a:endParaRPr>
          </a:p>
          <a:p>
            <a:pPr indent="449580" algn="just">
              <a:lnSpc>
                <a:spcPct val="150000"/>
              </a:lnSpc>
            </a:pPr>
            <a:r>
              <a:rPr lang="es-EC" sz="1600" dirty="0"/>
              <a:t>Producir Hongos Ostra (</a:t>
            </a:r>
            <a:r>
              <a:rPr lang="es-EC" sz="1600" i="1" dirty="0"/>
              <a:t>Pleurotus ostreatus</a:t>
            </a:r>
            <a:r>
              <a:rPr lang="es-EC" sz="1600" dirty="0"/>
              <a:t>) usando como sustrato residuos de corteza de eucalipto ricos en lignina producidos por la empresa NOVOPAN. </a:t>
            </a:r>
            <a:endParaRPr lang="es-EC" sz="1600" b="1" i="1" dirty="0">
              <a:solidFill>
                <a:srgbClr val="000000"/>
              </a:solidFill>
              <a:latin typeface="+mj-lt"/>
              <a:ea typeface="Times New Roman" panose="02020603050405020304" pitchFamily="18" charset="0"/>
              <a:cs typeface="Times New Roman" panose="02020603050405020304" pitchFamily="18" charset="0"/>
            </a:endParaRPr>
          </a:p>
          <a:p>
            <a:pPr algn="just">
              <a:lnSpc>
                <a:spcPct val="200000"/>
              </a:lnSpc>
            </a:pPr>
            <a:r>
              <a:rPr lang="es-EC" sz="1600" b="1" i="1" dirty="0">
                <a:solidFill>
                  <a:srgbClr val="000000"/>
                </a:solidFill>
                <a:latin typeface="+mj-lt"/>
                <a:ea typeface="Times New Roman" panose="02020603050405020304" pitchFamily="18" charset="0"/>
                <a:cs typeface="Times New Roman" panose="02020603050405020304" pitchFamily="18" charset="0"/>
              </a:rPr>
              <a:t>Objetivos específicos:</a:t>
            </a:r>
            <a:endParaRPr lang="en-US" sz="1600" b="1" i="1" dirty="0">
              <a:solidFill>
                <a:srgbClr val="000000"/>
              </a:solidFill>
              <a:latin typeface="+mj-lt"/>
              <a:ea typeface="Times New Roman" panose="02020603050405020304" pitchFamily="18" charset="0"/>
              <a:cs typeface="Times New Roman" panose="02020603050405020304" pitchFamily="18" charset="0"/>
            </a:endParaRPr>
          </a:p>
          <a:p>
            <a:pPr marL="342900" indent="-342900" algn="just">
              <a:lnSpc>
                <a:spcPct val="200000"/>
              </a:lnSpc>
              <a:buFont typeface="Symbol" panose="05050102010706020507" pitchFamily="18" charset="2"/>
              <a:buChar char=""/>
            </a:pPr>
            <a:r>
              <a:rPr lang="es-EC" sz="1400" dirty="0"/>
              <a:t>Determinar</a:t>
            </a:r>
            <a:r>
              <a:rPr lang="es-ES" sz="1400" dirty="0"/>
              <a:t> la composición de carbono y nitrógeno, así como la relación carbono/nitrógeno de la corteza de eucalipto generada como residuo en la empresa NOVOPAN</a:t>
            </a:r>
            <a:endParaRPr lang="es-EC" sz="1400" dirty="0"/>
          </a:p>
          <a:p>
            <a:pPr marL="342900" indent="-342900" algn="just">
              <a:lnSpc>
                <a:spcPct val="200000"/>
              </a:lnSpc>
              <a:buFont typeface="Symbol" panose="05050102010706020507" pitchFamily="18" charset="2"/>
              <a:buChar char=""/>
            </a:pPr>
            <a:r>
              <a:rPr lang="es-ES" sz="1400" dirty="0"/>
              <a:t>Establecer el rendimiento de producción de </a:t>
            </a:r>
            <a:r>
              <a:rPr lang="es-ES" sz="1400" i="1" dirty="0"/>
              <a:t>Pleurotus ostreatus </a:t>
            </a:r>
            <a:r>
              <a:rPr lang="es-ES" sz="1400" dirty="0"/>
              <a:t>usando como sustratos corteza de eucalipto y afrecho en distintas combinaciones.</a:t>
            </a:r>
          </a:p>
          <a:p>
            <a:pPr marL="342900" lvl="0" indent="-342900" algn="just">
              <a:lnSpc>
                <a:spcPct val="200000"/>
              </a:lnSpc>
              <a:buFont typeface="Symbol" panose="05050102010706020507" pitchFamily="18" charset="2"/>
              <a:buChar char=""/>
            </a:pPr>
            <a:r>
              <a:rPr lang="es-ES" sz="1400" dirty="0"/>
              <a:t>Obtener la eficiencia biológica al cultivar </a:t>
            </a:r>
            <a:r>
              <a:rPr lang="es-ES" sz="1400" i="1" dirty="0"/>
              <a:t>Pleurotus ostreatus </a:t>
            </a:r>
            <a:r>
              <a:rPr lang="es-ES" sz="1400" dirty="0"/>
              <a:t>en sustratos con alta cantidad de lignina.</a:t>
            </a:r>
            <a:endParaRPr lang="es-EC" sz="1400" dirty="0"/>
          </a:p>
          <a:p>
            <a:pPr marL="342900" lvl="0" indent="-342900" algn="just">
              <a:lnSpc>
                <a:spcPct val="200000"/>
              </a:lnSpc>
              <a:buFont typeface="Symbol" panose="05050102010706020507" pitchFamily="18" charset="2"/>
              <a:buChar char=""/>
            </a:pPr>
            <a:r>
              <a:rPr lang="es-ES" sz="1400" dirty="0"/>
              <a:t>Verificar el contenido proteico de </a:t>
            </a:r>
            <a:r>
              <a:rPr lang="es-ES" sz="1400" i="1" dirty="0"/>
              <a:t>Pleurotus ostreatus </a:t>
            </a:r>
            <a:r>
              <a:rPr lang="es-ES" sz="1400" dirty="0"/>
              <a:t>que lo convierte en una alternativa de alimento nutritivo para el ser humano.</a:t>
            </a:r>
            <a:endParaRPr lang="es-EC" sz="1400" dirty="0"/>
          </a:p>
          <a:p>
            <a:pPr marL="342900" lvl="0" indent="-342900" algn="just">
              <a:lnSpc>
                <a:spcPct val="200000"/>
              </a:lnSpc>
              <a:buFont typeface="Symbol" panose="05050102010706020507" pitchFamily="18" charset="2"/>
              <a:buChar char=""/>
            </a:pPr>
            <a:r>
              <a:rPr lang="es-ES" sz="1400" dirty="0"/>
              <a:t>Definir el tiempo de cosecha de </a:t>
            </a:r>
            <a:r>
              <a:rPr lang="es-ES" sz="1400" i="1" dirty="0"/>
              <a:t>Pleurotus ostreatus </a:t>
            </a:r>
            <a:r>
              <a:rPr lang="es-ES" sz="1400" dirty="0"/>
              <a:t>al ser cultivado en residuos lignocelulósicos. </a:t>
            </a:r>
            <a:endParaRPr lang="es-EC" sz="1400" dirty="0"/>
          </a:p>
          <a:p>
            <a:pPr marL="342900" indent="-342900" algn="just">
              <a:lnSpc>
                <a:spcPct val="200000"/>
              </a:lnSpc>
              <a:buFont typeface="Symbol" panose="05050102010706020507" pitchFamily="18" charset="2"/>
              <a:buChar char=""/>
            </a:pPr>
            <a:endParaRPr lang="es-EC" sz="1400" dirty="0"/>
          </a:p>
          <a:p>
            <a:pPr marL="342900" lvl="0" indent="-342900" algn="just">
              <a:lnSpc>
                <a:spcPct val="200000"/>
              </a:lnSpc>
              <a:spcAft>
                <a:spcPts val="0"/>
              </a:spcAft>
              <a:buFont typeface="Symbol" panose="05050102010706020507" pitchFamily="18" charset="2"/>
              <a:buChar char=""/>
            </a:pPr>
            <a:endParaRPr lang="en-US" sz="1600" dirty="0">
              <a:solidFill>
                <a:srgbClr val="000000"/>
              </a:solidFill>
              <a:effectLst/>
              <a:latin typeface="+mj-lt"/>
              <a:ea typeface="Arial" panose="020B0604020202020204" pitchFamily="34" charset="0"/>
              <a:cs typeface="Times New Roman" panose="02020603050405020304" pitchFamily="18" charset="0"/>
            </a:endParaRPr>
          </a:p>
        </p:txBody>
      </p:sp>
      <p:sp>
        <p:nvSpPr>
          <p:cNvPr id="5" name="CuadroTexto 4"/>
          <p:cNvSpPr txBox="1"/>
          <p:nvPr/>
        </p:nvSpPr>
        <p:spPr>
          <a:xfrm>
            <a:off x="3380935" y="44624"/>
            <a:ext cx="2238113" cy="523220"/>
          </a:xfrm>
          <a:prstGeom prst="rect">
            <a:avLst/>
          </a:prstGeom>
          <a:noFill/>
        </p:spPr>
        <p:txBody>
          <a:bodyPr wrap="none" rtlCol="0">
            <a:spAutoFit/>
          </a:bodyPr>
          <a:lstStyle/>
          <a:p>
            <a:r>
              <a:rPr lang="es-EC" sz="2800" b="1" dirty="0">
                <a:latin typeface="+mj-lt"/>
                <a:cs typeface="Times New Roman" panose="02020603050405020304" pitchFamily="18" charset="0"/>
              </a:rPr>
              <a:t>OBJETIVOS</a:t>
            </a:r>
          </a:p>
        </p:txBody>
      </p:sp>
    </p:spTree>
    <p:extLst>
      <p:ext uri="{BB962C8B-B14F-4D97-AF65-F5344CB8AC3E}">
        <p14:creationId xmlns:p14="http://schemas.microsoft.com/office/powerpoint/2010/main" val="921056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61807"/>
            <a:ext cx="77943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4"/>
          <p:cNvSpPr>
            <a:spLocks noChangeArrowheads="1"/>
          </p:cNvSpPr>
          <p:nvPr/>
        </p:nvSpPr>
        <p:spPr bwMode="auto">
          <a:xfrm>
            <a:off x="3060530" y="-182605"/>
            <a:ext cx="7658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8" name="Rectangle 6"/>
          <p:cNvSpPr>
            <a:spLocks noChangeArrowheads="1"/>
          </p:cNvSpPr>
          <p:nvPr/>
        </p:nvSpPr>
        <p:spPr bwMode="auto">
          <a:xfrm>
            <a:off x="6372200" y="530889"/>
            <a:ext cx="59928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10"/>
          <p:cNvSpPr>
            <a:spLocks noChangeArrowheads="1"/>
          </p:cNvSpPr>
          <p:nvPr/>
        </p:nvSpPr>
        <p:spPr bwMode="auto">
          <a:xfrm>
            <a:off x="3347864" y="2655524"/>
            <a:ext cx="7189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8" name="CuadroTexto 17"/>
          <p:cNvSpPr txBox="1"/>
          <p:nvPr/>
        </p:nvSpPr>
        <p:spPr>
          <a:xfrm>
            <a:off x="682026" y="85982"/>
            <a:ext cx="7923964" cy="523220"/>
          </a:xfrm>
          <a:prstGeom prst="rect">
            <a:avLst/>
          </a:prstGeom>
          <a:noFill/>
        </p:spPr>
        <p:txBody>
          <a:bodyPr wrap="none" rtlCol="0">
            <a:spAutoFit/>
          </a:bodyPr>
          <a:lstStyle/>
          <a:p>
            <a:r>
              <a:rPr lang="es-MX" sz="2800" dirty="0"/>
              <a:t>Composición química </a:t>
            </a:r>
            <a:r>
              <a:rPr lang="es-EC" sz="2800" dirty="0"/>
              <a:t>de</a:t>
            </a:r>
            <a:r>
              <a:rPr lang="es-MX" sz="2800" dirty="0"/>
              <a:t> la corteza de eucalipto </a:t>
            </a:r>
            <a:endParaRPr lang="es-EC" sz="2800" b="1" dirty="0">
              <a:cs typeface="Times New Roman" panose="02020603050405020304" pitchFamily="18" charset="0"/>
            </a:endParaRPr>
          </a:p>
        </p:txBody>
      </p:sp>
      <p:sp>
        <p:nvSpPr>
          <p:cNvPr id="17" name="CuadroTexto 16"/>
          <p:cNvSpPr txBox="1"/>
          <p:nvPr/>
        </p:nvSpPr>
        <p:spPr>
          <a:xfrm>
            <a:off x="5562075" y="3807931"/>
            <a:ext cx="2232248" cy="584775"/>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600" dirty="0">
                <a:latin typeface="Calibri" panose="020F0502020204030204" pitchFamily="34" charset="0"/>
                <a:cs typeface="Calibri" panose="020F0502020204030204" pitchFamily="34" charset="0"/>
              </a:rPr>
              <a:t>Disminución de relación Carbono/Nitrógeno</a:t>
            </a:r>
            <a:endParaRPr lang="es-EC" sz="1600" dirty="0">
              <a:latin typeface="Calibri" panose="020F0502020204030204" pitchFamily="34" charset="0"/>
              <a:cs typeface="Calibri" panose="020F0502020204030204" pitchFamily="34" charset="0"/>
            </a:endParaRPr>
          </a:p>
        </p:txBody>
      </p:sp>
      <p:sp>
        <p:nvSpPr>
          <p:cNvPr id="7" name="Rectángulo 6"/>
          <p:cNvSpPr/>
          <p:nvPr/>
        </p:nvSpPr>
        <p:spPr>
          <a:xfrm>
            <a:off x="584666" y="4877306"/>
            <a:ext cx="4680520"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pPr>
            <a:r>
              <a:rPr lang="es-EC" sz="1600" dirty="0">
                <a:solidFill>
                  <a:schemeClr val="dk1"/>
                </a:solidFill>
                <a:latin typeface="Calibri" panose="020F0502020204030204" pitchFamily="34" charset="0"/>
                <a:ea typeface="Calibri" panose="020F0502020204030204" pitchFamily="34" charset="0"/>
                <a:cs typeface="Calibri" panose="020F0502020204030204" pitchFamily="34" charset="0"/>
              </a:rPr>
              <a:t>(</a:t>
            </a:r>
            <a:r>
              <a:rPr lang="es-EC" sz="1600" dirty="0" err="1">
                <a:solidFill>
                  <a:schemeClr val="dk1"/>
                </a:solidFill>
                <a:latin typeface="Calibri" panose="020F0502020204030204" pitchFamily="34" charset="0"/>
                <a:ea typeface="Calibri" panose="020F0502020204030204" pitchFamily="34" charset="0"/>
                <a:cs typeface="Calibri" panose="020F0502020204030204" pitchFamily="34" charset="0"/>
              </a:rPr>
              <a:t>Hoa</a:t>
            </a:r>
            <a:r>
              <a:rPr lang="es-EC" sz="1600" dirty="0">
                <a:solidFill>
                  <a:schemeClr val="dk1"/>
                </a:solidFill>
                <a:latin typeface="Calibri" panose="020F0502020204030204" pitchFamily="34" charset="0"/>
                <a:ea typeface="Calibri" panose="020F0502020204030204" pitchFamily="34" charset="0"/>
                <a:cs typeface="Calibri" panose="020F0502020204030204" pitchFamily="34" charset="0"/>
              </a:rPr>
              <a:t> et al., 2015)</a:t>
            </a:r>
            <a:r>
              <a:rPr lang="es-MX" sz="1600" dirty="0">
                <a:solidFill>
                  <a:schemeClr val="dk1"/>
                </a:solidFill>
                <a:latin typeface="Calibri" panose="020F0502020204030204" pitchFamily="34" charset="0"/>
                <a:ea typeface="Calibri" panose="020F0502020204030204" pitchFamily="34" charset="0"/>
                <a:cs typeface="Calibri" panose="020F0502020204030204" pitchFamily="34" charset="0"/>
              </a:rPr>
              <a:t>, a mayor C/N mayor rendimiento y a menor C/N mayor EB. </a:t>
            </a:r>
            <a:endParaRPr lang="es-EC" sz="1600" dirty="0">
              <a:solidFill>
                <a:schemeClr val="dk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847640102"/>
              </p:ext>
            </p:extLst>
          </p:nvPr>
        </p:nvGraphicFramePr>
        <p:xfrm>
          <a:off x="251520" y="973941"/>
          <a:ext cx="6768752" cy="2031924"/>
        </p:xfrm>
        <a:graphic>
          <a:graphicData uri="http://schemas.openxmlformats.org/drawingml/2006/table">
            <a:tbl>
              <a:tblPr firstRow="1">
                <a:tableStyleId>{5C22544A-7EE6-4342-B048-85BDC9FD1C3A}</a:tableStyleId>
              </a:tblPr>
              <a:tblGrid>
                <a:gridCol w="1692188">
                  <a:extLst>
                    <a:ext uri="{9D8B030D-6E8A-4147-A177-3AD203B41FA5}">
                      <a16:colId xmlns:a16="http://schemas.microsoft.com/office/drawing/2014/main" xmlns="" val="20000"/>
                    </a:ext>
                  </a:extLst>
                </a:gridCol>
                <a:gridCol w="1882370">
                  <a:extLst>
                    <a:ext uri="{9D8B030D-6E8A-4147-A177-3AD203B41FA5}">
                      <a16:colId xmlns:a16="http://schemas.microsoft.com/office/drawing/2014/main" xmlns="" val="20001"/>
                    </a:ext>
                  </a:extLst>
                </a:gridCol>
                <a:gridCol w="1735411">
                  <a:extLst>
                    <a:ext uri="{9D8B030D-6E8A-4147-A177-3AD203B41FA5}">
                      <a16:colId xmlns:a16="http://schemas.microsoft.com/office/drawing/2014/main" xmlns="" val="20002"/>
                    </a:ext>
                  </a:extLst>
                </a:gridCol>
                <a:gridCol w="1458783">
                  <a:extLst>
                    <a:ext uri="{9D8B030D-6E8A-4147-A177-3AD203B41FA5}">
                      <a16:colId xmlns:a16="http://schemas.microsoft.com/office/drawing/2014/main" xmlns="" val="20003"/>
                    </a:ext>
                  </a:extLst>
                </a:gridCol>
              </a:tblGrid>
              <a:tr h="392232">
                <a:tc>
                  <a:txBody>
                    <a:bodyPr/>
                    <a:lstStyle/>
                    <a:p>
                      <a:pPr>
                        <a:lnSpc>
                          <a:spcPct val="200000"/>
                        </a:lnSpc>
                        <a:spcAft>
                          <a:spcPts val="600"/>
                        </a:spcAft>
                      </a:pPr>
                      <a:r>
                        <a:rPr lang="es-MX" sz="1100">
                          <a:effectLst/>
                        </a:rPr>
                        <a:t>Estadío Corteza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Materia Orgánica (%)</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Nitrógeno Total (%)</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Relación C/N</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0"/>
                  </a:ext>
                </a:extLst>
              </a:tr>
              <a:tr h="392232">
                <a:tc>
                  <a:txBody>
                    <a:bodyPr/>
                    <a:lstStyle/>
                    <a:p>
                      <a:pPr>
                        <a:lnSpc>
                          <a:spcPct val="200000"/>
                        </a:lnSpc>
                        <a:spcAft>
                          <a:spcPts val="600"/>
                        </a:spcAft>
                      </a:pPr>
                      <a:r>
                        <a:rPr lang="es-MX" sz="1100">
                          <a:effectLst/>
                        </a:rPr>
                        <a:t>Pre cosecha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91,45</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0,21</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252,60</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1"/>
                  </a:ext>
                </a:extLst>
              </a:tr>
              <a:tr h="855228">
                <a:tc>
                  <a:txBody>
                    <a:bodyPr/>
                    <a:lstStyle/>
                    <a:p>
                      <a:pPr>
                        <a:lnSpc>
                          <a:spcPct val="200000"/>
                        </a:lnSpc>
                        <a:spcAft>
                          <a:spcPts val="600"/>
                        </a:spcAft>
                      </a:pPr>
                      <a:r>
                        <a:rPr lang="es-MX" sz="1100">
                          <a:effectLst/>
                        </a:rPr>
                        <a:t>Post cosecha triturado</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86,78</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0,31</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162,38</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2"/>
                  </a:ext>
                </a:extLst>
              </a:tr>
              <a:tr h="392232">
                <a:tc>
                  <a:txBody>
                    <a:bodyPr/>
                    <a:lstStyle/>
                    <a:p>
                      <a:pPr>
                        <a:lnSpc>
                          <a:spcPct val="200000"/>
                        </a:lnSpc>
                        <a:spcAft>
                          <a:spcPts val="600"/>
                        </a:spcAft>
                      </a:pPr>
                      <a:r>
                        <a:rPr lang="es-MX" sz="1100">
                          <a:effectLst/>
                        </a:rPr>
                        <a:t>Post cosecha entero</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84,51</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0,26</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dirty="0">
                          <a:effectLst/>
                        </a:rPr>
                        <a:t>188,54</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3"/>
                  </a:ext>
                </a:extLst>
              </a:tr>
            </a:tbl>
          </a:graphicData>
        </a:graphic>
      </p:graphicFrame>
      <p:sp>
        <p:nvSpPr>
          <p:cNvPr id="9" name="Rectángulo 8"/>
          <p:cNvSpPr/>
          <p:nvPr/>
        </p:nvSpPr>
        <p:spPr>
          <a:xfrm>
            <a:off x="190473" y="3489416"/>
            <a:ext cx="4453535" cy="923330"/>
          </a:xfrm>
          <a:prstGeom prst="rect">
            <a:avLst/>
          </a:prstGeom>
        </p:spPr>
        <p:txBody>
          <a:bodyPr wrap="square">
            <a:spAutoFit/>
          </a:bodyPr>
          <a:lstStyle/>
          <a:p>
            <a:r>
              <a:rPr lang="es-EC" dirty="0">
                <a:latin typeface="Calibri" panose="020F0502020204030204" pitchFamily="34" charset="0"/>
                <a:ea typeface="Calibri" panose="020F0502020204030204" pitchFamily="34" charset="0"/>
                <a:cs typeface="Calibri" panose="020F0502020204030204" pitchFamily="34" charset="0"/>
              </a:rPr>
              <a:t>Alvira </a:t>
            </a:r>
            <a:r>
              <a:rPr lang="es-EC" i="1" dirty="0">
                <a:latin typeface="Calibri" panose="020F0502020204030204" pitchFamily="34" charset="0"/>
                <a:ea typeface="Calibri" panose="020F0502020204030204" pitchFamily="34" charset="0"/>
                <a:cs typeface="Calibri" panose="020F0502020204030204" pitchFamily="34" charset="0"/>
              </a:rPr>
              <a:t>et al. </a:t>
            </a:r>
            <a:r>
              <a:rPr lang="es-EC" dirty="0">
                <a:latin typeface="Calibri" panose="020F0502020204030204" pitchFamily="34" charset="0"/>
                <a:ea typeface="Calibri" panose="020F0502020204030204" pitchFamily="34" charset="0"/>
                <a:cs typeface="Calibri" panose="020F0502020204030204" pitchFamily="34" charset="0"/>
              </a:rPr>
              <a:t>(2010): </a:t>
            </a:r>
            <a:r>
              <a:rPr lang="es-MX" dirty="0">
                <a:latin typeface="Calibri" panose="020F0502020204030204" pitchFamily="34" charset="0"/>
                <a:cs typeface="Calibri" panose="020F0502020204030204" pitchFamily="34" charset="0"/>
              </a:rPr>
              <a:t>(C/N) de 150-450/1</a:t>
            </a:r>
          </a:p>
          <a:p>
            <a:r>
              <a:rPr lang="es-MX" dirty="0">
                <a:latin typeface="Calibri" panose="020F0502020204030204" pitchFamily="34" charset="0"/>
                <a:cs typeface="Calibri" panose="020F0502020204030204" pitchFamily="34" charset="0"/>
              </a:rPr>
              <a:t>Eficiencia Biológica de 46,8% similar al valor de T1 (48,20%)</a:t>
            </a:r>
            <a:endParaRPr lang="es-EC"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2760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61807"/>
            <a:ext cx="77943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4"/>
          <p:cNvSpPr>
            <a:spLocks noChangeArrowheads="1"/>
          </p:cNvSpPr>
          <p:nvPr/>
        </p:nvSpPr>
        <p:spPr bwMode="auto">
          <a:xfrm>
            <a:off x="3060530" y="-182605"/>
            <a:ext cx="7658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8" name="Rectangle 6"/>
          <p:cNvSpPr>
            <a:spLocks noChangeArrowheads="1"/>
          </p:cNvSpPr>
          <p:nvPr/>
        </p:nvSpPr>
        <p:spPr bwMode="auto">
          <a:xfrm>
            <a:off x="6372200" y="530889"/>
            <a:ext cx="59928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10"/>
          <p:cNvSpPr>
            <a:spLocks noChangeArrowheads="1"/>
          </p:cNvSpPr>
          <p:nvPr/>
        </p:nvSpPr>
        <p:spPr bwMode="auto">
          <a:xfrm>
            <a:off x="3347864" y="2655524"/>
            <a:ext cx="71892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8" name="CuadroTexto 17"/>
          <p:cNvSpPr txBox="1"/>
          <p:nvPr/>
        </p:nvSpPr>
        <p:spPr>
          <a:xfrm>
            <a:off x="682026" y="85982"/>
            <a:ext cx="6904454" cy="523220"/>
          </a:xfrm>
          <a:prstGeom prst="rect">
            <a:avLst/>
          </a:prstGeom>
          <a:noFill/>
        </p:spPr>
        <p:txBody>
          <a:bodyPr wrap="none" rtlCol="0">
            <a:spAutoFit/>
          </a:bodyPr>
          <a:lstStyle/>
          <a:p>
            <a:r>
              <a:rPr lang="es-MX" sz="2800" dirty="0"/>
              <a:t>Contenido proteico de </a:t>
            </a:r>
            <a:r>
              <a:rPr lang="es-MX" sz="2800" i="1" dirty="0"/>
              <a:t>Pleurotus ostreatus</a:t>
            </a:r>
            <a:endParaRPr lang="es-EC" sz="2800" b="1" i="1" dirty="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633902666"/>
              </p:ext>
            </p:extLst>
          </p:nvPr>
        </p:nvGraphicFramePr>
        <p:xfrm>
          <a:off x="1043608" y="900221"/>
          <a:ext cx="6028055" cy="4425511"/>
        </p:xfrm>
        <a:graphic>
          <a:graphicData uri="http://schemas.openxmlformats.org/drawingml/2006/table">
            <a:tbl>
              <a:tblPr firstRow="1">
                <a:tableStyleId>{5C22544A-7EE6-4342-B048-85BDC9FD1C3A}</a:tableStyleId>
              </a:tblPr>
              <a:tblGrid>
                <a:gridCol w="1167130">
                  <a:extLst>
                    <a:ext uri="{9D8B030D-6E8A-4147-A177-3AD203B41FA5}">
                      <a16:colId xmlns:a16="http://schemas.microsoft.com/office/drawing/2014/main" xmlns="" val="20000"/>
                    </a:ext>
                  </a:extLst>
                </a:gridCol>
                <a:gridCol w="1260475">
                  <a:extLst>
                    <a:ext uri="{9D8B030D-6E8A-4147-A177-3AD203B41FA5}">
                      <a16:colId xmlns:a16="http://schemas.microsoft.com/office/drawing/2014/main" xmlns="" val="20001"/>
                    </a:ext>
                  </a:extLst>
                </a:gridCol>
                <a:gridCol w="1619885">
                  <a:extLst>
                    <a:ext uri="{9D8B030D-6E8A-4147-A177-3AD203B41FA5}">
                      <a16:colId xmlns:a16="http://schemas.microsoft.com/office/drawing/2014/main" xmlns="" val="20002"/>
                    </a:ext>
                  </a:extLst>
                </a:gridCol>
                <a:gridCol w="1980565">
                  <a:extLst>
                    <a:ext uri="{9D8B030D-6E8A-4147-A177-3AD203B41FA5}">
                      <a16:colId xmlns:a16="http://schemas.microsoft.com/office/drawing/2014/main" xmlns="" val="20003"/>
                    </a:ext>
                  </a:extLst>
                </a:gridCol>
              </a:tblGrid>
              <a:tr h="630555">
                <a:tc>
                  <a:txBody>
                    <a:bodyPr/>
                    <a:lstStyle/>
                    <a:p>
                      <a:pPr algn="ctr">
                        <a:lnSpc>
                          <a:spcPct val="200000"/>
                        </a:lnSpc>
                        <a:spcAft>
                          <a:spcPts val="600"/>
                        </a:spcAft>
                      </a:pPr>
                      <a:r>
                        <a:rPr lang="es-MX" sz="1100">
                          <a:effectLst/>
                        </a:rPr>
                        <a:t>Residuo</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Proteína cruda (%)</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Eficiencia Biológica (%)</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600"/>
                        </a:spcAft>
                      </a:pPr>
                      <a:r>
                        <a:rPr lang="es-MX" sz="1100">
                          <a:effectLst/>
                        </a:rPr>
                        <a:t>Referencia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0"/>
                  </a:ext>
                </a:extLst>
              </a:tr>
              <a:tr h="0">
                <a:tc>
                  <a:txBody>
                    <a:bodyPr/>
                    <a:lstStyle/>
                    <a:p>
                      <a:pPr>
                        <a:lnSpc>
                          <a:spcPct val="200000"/>
                        </a:lnSpc>
                        <a:spcAft>
                          <a:spcPts val="600"/>
                        </a:spcAft>
                      </a:pPr>
                      <a:r>
                        <a:rPr lang="es-MX" sz="1100">
                          <a:effectLst/>
                        </a:rPr>
                        <a:t>Paja de trigo</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MX" sz="1100">
                          <a:effectLst/>
                        </a:rPr>
                        <a:t>14,6</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MX" sz="1100">
                          <a:effectLst/>
                        </a:rPr>
                        <a:t>51,1</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EC" sz="1100" dirty="0">
                          <a:effectLst/>
                        </a:rPr>
                        <a:t>(Girmay </a:t>
                      </a:r>
                      <a:r>
                        <a:rPr lang="es-EC" sz="1100" i="1" dirty="0">
                          <a:effectLst/>
                        </a:rPr>
                        <a:t>et al</a:t>
                      </a:r>
                      <a:r>
                        <a:rPr lang="es-EC" sz="1100" dirty="0">
                          <a:effectLst/>
                        </a:rPr>
                        <a:t>., 2016)</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1"/>
                  </a:ext>
                </a:extLst>
              </a:tr>
              <a:tr h="0">
                <a:tc>
                  <a:txBody>
                    <a:bodyPr/>
                    <a:lstStyle/>
                    <a:p>
                      <a:pPr>
                        <a:lnSpc>
                          <a:spcPct val="200000"/>
                        </a:lnSpc>
                        <a:spcAft>
                          <a:spcPts val="600"/>
                        </a:spcAft>
                      </a:pPr>
                      <a:r>
                        <a:rPr lang="es-MX" sz="1100">
                          <a:effectLst/>
                        </a:rPr>
                        <a:t>Paja de cebada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MX" sz="1100">
                          <a:effectLst/>
                        </a:rPr>
                        <a:t>12,8</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MX" sz="1100">
                          <a:effectLst/>
                        </a:rPr>
                        <a:t>21,3</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EC" sz="1100" dirty="0">
                          <a:effectLst/>
                        </a:rPr>
                        <a:t>(Prasad </a:t>
                      </a:r>
                      <a:r>
                        <a:rPr lang="es-EC" sz="1100" i="1" dirty="0">
                          <a:effectLst/>
                        </a:rPr>
                        <a:t>et al</a:t>
                      </a:r>
                      <a:r>
                        <a:rPr lang="es-EC" sz="1100" dirty="0">
                          <a:effectLst/>
                        </a:rPr>
                        <a:t>., 2018)</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2"/>
                  </a:ext>
                </a:extLst>
              </a:tr>
              <a:tr h="0">
                <a:tc>
                  <a:txBody>
                    <a:bodyPr/>
                    <a:lstStyle/>
                    <a:p>
                      <a:pPr>
                        <a:lnSpc>
                          <a:spcPct val="200000"/>
                        </a:lnSpc>
                        <a:spcAft>
                          <a:spcPts val="600"/>
                        </a:spcAft>
                      </a:pPr>
                      <a:r>
                        <a:rPr lang="es-MX" sz="1100">
                          <a:effectLst/>
                        </a:rPr>
                        <a:t>Paja de arroz</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MX" sz="1100">
                          <a:effectLst/>
                        </a:rPr>
                        <a:t>23,4</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MX" sz="1100">
                          <a:effectLst/>
                        </a:rPr>
                        <a:t>84,6</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EC" sz="1100" dirty="0">
                          <a:effectLst/>
                        </a:rPr>
                        <a:t>(Prasad </a:t>
                      </a:r>
                      <a:r>
                        <a:rPr lang="es-EC" sz="1100" i="1" dirty="0">
                          <a:effectLst/>
                        </a:rPr>
                        <a:t>et al., </a:t>
                      </a:r>
                      <a:r>
                        <a:rPr lang="es-EC" sz="1100" dirty="0">
                          <a:effectLst/>
                        </a:rPr>
                        <a:t>2018)</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3"/>
                  </a:ext>
                </a:extLst>
              </a:tr>
              <a:tr h="0">
                <a:tc>
                  <a:txBody>
                    <a:bodyPr/>
                    <a:lstStyle/>
                    <a:p>
                      <a:pPr>
                        <a:lnSpc>
                          <a:spcPct val="200000"/>
                        </a:lnSpc>
                        <a:spcAft>
                          <a:spcPts val="600"/>
                        </a:spcAft>
                      </a:pPr>
                      <a:r>
                        <a:rPr lang="es-MX" sz="1100">
                          <a:effectLst/>
                        </a:rPr>
                        <a:t>Elote </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MX" sz="1100">
                          <a:effectLst/>
                        </a:rPr>
                        <a:t>29,7</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MX" sz="1100">
                          <a:effectLst/>
                        </a:rPr>
                        <a:t>66,1</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EC" sz="1100">
                          <a:effectLst/>
                        </a:rPr>
                        <a:t>(Adedokun &amp; Akuma, 2013)</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4"/>
                  </a:ext>
                </a:extLst>
              </a:tr>
              <a:tr h="0">
                <a:tc>
                  <a:txBody>
                    <a:bodyPr/>
                    <a:lstStyle/>
                    <a:p>
                      <a:pPr>
                        <a:lnSpc>
                          <a:spcPct val="200000"/>
                        </a:lnSpc>
                        <a:spcAft>
                          <a:spcPts val="600"/>
                        </a:spcAft>
                      </a:pPr>
                      <a:r>
                        <a:rPr lang="es-MX" sz="1100">
                          <a:effectLst/>
                        </a:rPr>
                        <a:t>Tallo de soja </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MX" sz="1100">
                          <a:effectLst/>
                        </a:rPr>
                        <a:t>24,7</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MX" sz="1100">
                          <a:effectLst/>
                        </a:rPr>
                        <a:t>85,2</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EC" sz="1100">
                          <a:effectLst/>
                        </a:rPr>
                        <a:t>(Adenipekun &amp; Omolaso, 2015)</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5"/>
                  </a:ext>
                </a:extLst>
              </a:tr>
              <a:tr h="0">
                <a:tc>
                  <a:txBody>
                    <a:bodyPr/>
                    <a:lstStyle/>
                    <a:p>
                      <a:pPr>
                        <a:lnSpc>
                          <a:spcPct val="200000"/>
                        </a:lnSpc>
                        <a:spcAft>
                          <a:spcPts val="600"/>
                        </a:spcAft>
                      </a:pPr>
                      <a:r>
                        <a:rPr lang="es-MX" sz="1100">
                          <a:effectLst/>
                        </a:rPr>
                        <a:t>Tallo algodón</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MX" sz="1100">
                          <a:effectLst/>
                        </a:rPr>
                        <a:t>30,1</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MX" sz="1100">
                          <a:effectLst/>
                        </a:rPr>
                        <a:t>44,3</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EC" sz="1100" dirty="0">
                          <a:effectLst/>
                        </a:rPr>
                        <a:t>(Triyono </a:t>
                      </a:r>
                      <a:r>
                        <a:rPr lang="es-EC" sz="1100" i="1" dirty="0">
                          <a:effectLst/>
                        </a:rPr>
                        <a:t>et al., </a:t>
                      </a:r>
                      <a:r>
                        <a:rPr lang="es-EC" sz="1100" dirty="0">
                          <a:effectLst/>
                        </a:rPr>
                        <a:t>2019)</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6"/>
                  </a:ext>
                </a:extLst>
              </a:tr>
              <a:tr h="0">
                <a:tc>
                  <a:txBody>
                    <a:bodyPr/>
                    <a:lstStyle/>
                    <a:p>
                      <a:pPr>
                        <a:lnSpc>
                          <a:spcPct val="200000"/>
                        </a:lnSpc>
                        <a:spcAft>
                          <a:spcPts val="600"/>
                        </a:spcAft>
                      </a:pPr>
                      <a:r>
                        <a:rPr lang="es-MX" sz="1100">
                          <a:effectLst/>
                        </a:rPr>
                        <a:t>Cáscara de arroz</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MX" sz="1100">
                          <a:effectLst/>
                        </a:rPr>
                        <a:t>5,9</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MX" sz="1100">
                          <a:effectLst/>
                        </a:rPr>
                        <a:t>9,5</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EC" sz="1100" dirty="0">
                          <a:effectLst/>
                        </a:rPr>
                        <a:t>(Prasad </a:t>
                      </a:r>
                      <a:r>
                        <a:rPr lang="es-EC" sz="1100" i="1" dirty="0">
                          <a:effectLst/>
                        </a:rPr>
                        <a:t>et al</a:t>
                      </a:r>
                      <a:r>
                        <a:rPr lang="es-EC" sz="1100" dirty="0">
                          <a:effectLst/>
                        </a:rPr>
                        <a:t>., 2018)</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7"/>
                  </a:ext>
                </a:extLst>
              </a:tr>
              <a:tr h="0">
                <a:tc>
                  <a:txBody>
                    <a:bodyPr/>
                    <a:lstStyle/>
                    <a:p>
                      <a:pPr>
                        <a:lnSpc>
                          <a:spcPct val="200000"/>
                        </a:lnSpc>
                        <a:spcAft>
                          <a:spcPts val="600"/>
                        </a:spcAft>
                      </a:pPr>
                      <a:r>
                        <a:rPr lang="es-MX" sz="1100">
                          <a:effectLst/>
                        </a:rPr>
                        <a:t>Bagazo caña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MX" sz="1100">
                          <a:effectLst/>
                        </a:rPr>
                        <a:t>27,1</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MX" sz="1100">
                          <a:effectLst/>
                        </a:rPr>
                        <a:t>65,7</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EC" sz="1100">
                          <a:effectLst/>
                        </a:rPr>
                        <a:t>(Adedokun &amp; Akuma, 2013)</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8"/>
                  </a:ext>
                </a:extLst>
              </a:tr>
              <a:tr h="0">
                <a:tc>
                  <a:txBody>
                    <a:bodyPr/>
                    <a:lstStyle/>
                    <a:p>
                      <a:pPr>
                        <a:lnSpc>
                          <a:spcPct val="200000"/>
                        </a:lnSpc>
                        <a:spcAft>
                          <a:spcPts val="600"/>
                        </a:spcAft>
                      </a:pPr>
                      <a:r>
                        <a:rPr lang="es-MX" sz="1100">
                          <a:effectLst/>
                        </a:rPr>
                        <a:t>Aserrín acacia</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MX" sz="1100">
                          <a:effectLst/>
                        </a:rPr>
                        <a:t>19,5</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MX" sz="1100">
                          <a:effectLst/>
                        </a:rPr>
                        <a:t>46,4</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EC" sz="1100">
                          <a:effectLst/>
                        </a:rPr>
                        <a:t>(Adedokun &amp; Akuma, 2013)</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09"/>
                  </a:ext>
                </a:extLst>
              </a:tr>
              <a:tr h="0">
                <a:tc>
                  <a:txBody>
                    <a:bodyPr/>
                    <a:lstStyle/>
                    <a:p>
                      <a:pPr>
                        <a:lnSpc>
                          <a:spcPct val="200000"/>
                        </a:lnSpc>
                        <a:spcAft>
                          <a:spcPts val="600"/>
                        </a:spcAft>
                      </a:pPr>
                      <a:r>
                        <a:rPr lang="es-MX" sz="1100">
                          <a:effectLst/>
                        </a:rPr>
                        <a:t>Eucalipto</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MX" sz="1100">
                          <a:effectLst/>
                        </a:rPr>
                        <a:t>25,4</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MX" sz="1100">
                          <a:effectLst/>
                        </a:rPr>
                        <a:t>4,23</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EC" sz="1100" dirty="0">
                          <a:effectLst/>
                        </a:rPr>
                        <a:t>(Varnero </a:t>
                      </a:r>
                      <a:r>
                        <a:rPr lang="es-EC" sz="1100" i="1" dirty="0">
                          <a:effectLst/>
                        </a:rPr>
                        <a:t>et al</a:t>
                      </a:r>
                      <a:r>
                        <a:rPr lang="es-EC" sz="1100" dirty="0">
                          <a:effectLst/>
                        </a:rPr>
                        <a:t>., 2010)</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10"/>
                  </a:ext>
                </a:extLst>
              </a:tr>
              <a:tr h="0">
                <a:tc>
                  <a:txBody>
                    <a:bodyPr/>
                    <a:lstStyle/>
                    <a:p>
                      <a:pPr>
                        <a:lnSpc>
                          <a:spcPct val="200000"/>
                        </a:lnSpc>
                        <a:spcAft>
                          <a:spcPts val="600"/>
                        </a:spcAft>
                      </a:pPr>
                      <a:r>
                        <a:rPr lang="es-MX" sz="1100">
                          <a:effectLst/>
                        </a:rPr>
                        <a:t>Paja + Eucalipto</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MX" sz="1100">
                          <a:effectLst/>
                        </a:rPr>
                        <a:t>24,4</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MX" sz="1100">
                          <a:effectLst/>
                        </a:rPr>
                        <a:t>14,93</a:t>
                      </a:r>
                      <a:endParaRPr lang="es-EC"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200000"/>
                        </a:lnSpc>
                        <a:spcAft>
                          <a:spcPts val="600"/>
                        </a:spcAft>
                      </a:pPr>
                      <a:r>
                        <a:rPr lang="es-EC" sz="1100" dirty="0">
                          <a:effectLst/>
                        </a:rPr>
                        <a:t>(</a:t>
                      </a:r>
                      <a:r>
                        <a:rPr lang="es-EC" sz="1100" dirty="0" err="1">
                          <a:effectLst/>
                        </a:rPr>
                        <a:t>Varnero</a:t>
                      </a:r>
                      <a:r>
                        <a:rPr lang="es-EC" sz="1100" dirty="0">
                          <a:effectLst/>
                        </a:rPr>
                        <a:t> </a:t>
                      </a:r>
                      <a:r>
                        <a:rPr lang="es-EC" sz="1100" i="1" dirty="0">
                          <a:effectLst/>
                        </a:rPr>
                        <a:t>et al., </a:t>
                      </a:r>
                      <a:r>
                        <a:rPr lang="es-EC" sz="1100" dirty="0">
                          <a:effectLst/>
                        </a:rPr>
                        <a:t>2010)</a:t>
                      </a:r>
                      <a:endParaRPr lang="es-EC"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802457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43608" y="2492896"/>
            <a:ext cx="7128792" cy="1200329"/>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C" sz="3600" b="1" dirty="0">
                <a:cs typeface="Times New Roman" panose="02020603050405020304" pitchFamily="18" charset="0"/>
              </a:rPr>
              <a:t>CONCLUSIONES  Y RECOMENDACIONES </a:t>
            </a:r>
          </a:p>
        </p:txBody>
      </p:sp>
    </p:spTree>
    <p:extLst>
      <p:ext uri="{BB962C8B-B14F-4D97-AF65-F5344CB8AC3E}">
        <p14:creationId xmlns:p14="http://schemas.microsoft.com/office/powerpoint/2010/main" val="2484593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303106" y="97468"/>
            <a:ext cx="2542684" cy="523220"/>
          </a:xfrm>
          <a:prstGeom prst="rect">
            <a:avLst/>
          </a:prstGeom>
          <a:noFill/>
        </p:spPr>
        <p:txBody>
          <a:bodyPr wrap="none" rtlCol="0">
            <a:spAutoFit/>
          </a:bodyPr>
          <a:lstStyle/>
          <a:p>
            <a:pPr algn="ctr"/>
            <a:r>
              <a:rPr lang="es-EC" sz="2800" b="1" dirty="0">
                <a:latin typeface="+mj-lt"/>
                <a:cs typeface="Times New Roman" panose="02020603050405020304" pitchFamily="18" charset="0"/>
              </a:rPr>
              <a:t>Conclusiones</a:t>
            </a:r>
          </a:p>
        </p:txBody>
      </p:sp>
      <p:sp>
        <p:nvSpPr>
          <p:cNvPr id="2" name="Rectángulo 1"/>
          <p:cNvSpPr/>
          <p:nvPr/>
        </p:nvSpPr>
        <p:spPr>
          <a:xfrm>
            <a:off x="341784" y="1844824"/>
            <a:ext cx="8460432" cy="2587055"/>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es-MX" dirty="0">
                <a:solidFill>
                  <a:srgbClr val="000000"/>
                </a:solidFill>
                <a:latin typeface="Calibri" panose="020F0502020204030204" pitchFamily="34" charset="0"/>
                <a:ea typeface="Calibri" panose="020F0502020204030204" pitchFamily="34" charset="0"/>
              </a:rPr>
              <a:t>Los hongos que causan la pudrición blanca entre ellos </a:t>
            </a:r>
            <a:r>
              <a:rPr lang="es-MX" i="1" dirty="0">
                <a:solidFill>
                  <a:srgbClr val="000000"/>
                </a:solidFill>
                <a:latin typeface="Calibri" panose="020F0502020204030204" pitchFamily="34" charset="0"/>
                <a:ea typeface="Calibri" panose="020F0502020204030204" pitchFamily="34" charset="0"/>
              </a:rPr>
              <a:t>Pleurotus ostreatus </a:t>
            </a:r>
            <a:r>
              <a:rPr lang="es-MX" dirty="0">
                <a:solidFill>
                  <a:srgbClr val="000000"/>
                </a:solidFill>
                <a:latin typeface="Calibri" panose="020F0502020204030204" pitchFamily="34" charset="0"/>
                <a:ea typeface="Calibri" panose="020F0502020204030204" pitchFamily="34" charset="0"/>
              </a:rPr>
              <a:t>prefieren los sustratos con valores de C/N altos debido a que consumen polímeros lignocelulósicos. Ratifica EB de 48,20%.</a:t>
            </a:r>
            <a:endParaRPr lang="es-MX" sz="2000" dirty="0">
              <a:solidFill>
                <a:srgbClr val="000000"/>
              </a:solidFill>
              <a:latin typeface="Calibri" panose="020F0502020204030204" pitchFamily="34" charset="0"/>
              <a:ea typeface="Calibri" panose="020F0502020204030204" pitchFamily="34" charset="0"/>
            </a:endParaRPr>
          </a:p>
          <a:p>
            <a:pPr lvl="0">
              <a:lnSpc>
                <a:spcPct val="150000"/>
              </a:lnSpc>
              <a:spcAft>
                <a:spcPts val="0"/>
              </a:spcAft>
            </a:pPr>
            <a:endParaRPr lang="es-EC" sz="2000" dirty="0">
              <a:solidFill>
                <a:srgbClr val="000000"/>
              </a:solidFill>
              <a:latin typeface="Times New Roman" panose="02020603050405020304" pitchFamily="18" charset="0"/>
              <a:ea typeface="Calibri" panose="020F0502020204030204" pitchFamily="34" charset="0"/>
            </a:endParaRPr>
          </a:p>
          <a:p>
            <a:pPr marL="342900" lvl="0" indent="-342900">
              <a:lnSpc>
                <a:spcPct val="150000"/>
              </a:lnSpc>
              <a:spcAft>
                <a:spcPts val="600"/>
              </a:spcAft>
              <a:buFont typeface="Symbol" panose="05050102010706020507" pitchFamily="18" charset="2"/>
              <a:buChar char=""/>
            </a:pPr>
            <a:r>
              <a:rPr lang="es-MX" dirty="0">
                <a:solidFill>
                  <a:srgbClr val="000000"/>
                </a:solidFill>
                <a:latin typeface="Calibri" panose="020F0502020204030204" pitchFamily="34" charset="0"/>
                <a:ea typeface="Calibri" panose="020F0502020204030204" pitchFamily="34" charset="0"/>
              </a:rPr>
              <a:t>No registra influencia el triturado del sustrato, lo que si es necesario en el pre tratamiento de la corteza es el secado a través de la luz solar. </a:t>
            </a:r>
            <a:endParaRPr lang="es-EC" sz="20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77643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303106" y="97468"/>
            <a:ext cx="2542684" cy="523220"/>
          </a:xfrm>
          <a:prstGeom prst="rect">
            <a:avLst/>
          </a:prstGeom>
          <a:noFill/>
        </p:spPr>
        <p:txBody>
          <a:bodyPr wrap="none" rtlCol="0">
            <a:spAutoFit/>
          </a:bodyPr>
          <a:lstStyle/>
          <a:p>
            <a:pPr algn="ctr"/>
            <a:r>
              <a:rPr lang="es-EC" sz="2800" b="1" dirty="0">
                <a:latin typeface="+mj-lt"/>
                <a:cs typeface="Times New Roman" panose="02020603050405020304" pitchFamily="18" charset="0"/>
              </a:rPr>
              <a:t>Conclusiones</a:t>
            </a:r>
          </a:p>
        </p:txBody>
      </p:sp>
      <p:sp>
        <p:nvSpPr>
          <p:cNvPr id="2" name="Rectángulo 1"/>
          <p:cNvSpPr/>
          <p:nvPr/>
        </p:nvSpPr>
        <p:spPr>
          <a:xfrm>
            <a:off x="215516" y="1268760"/>
            <a:ext cx="8712968" cy="3141053"/>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es-MX" sz="2000" dirty="0">
                <a:solidFill>
                  <a:srgbClr val="000000"/>
                </a:solidFill>
                <a:latin typeface="Calibri" panose="020F0502020204030204" pitchFamily="34" charset="0"/>
                <a:ea typeface="Calibri" panose="020F0502020204030204" pitchFamily="34" charset="0"/>
              </a:rPr>
              <a:t>Afrecho como sustrato óptimo de cultivo fue afectado por el tamaño de partícula.</a:t>
            </a:r>
          </a:p>
          <a:p>
            <a:pPr marL="342900" lvl="0" indent="-342900">
              <a:lnSpc>
                <a:spcPct val="150000"/>
              </a:lnSpc>
              <a:spcAft>
                <a:spcPts val="0"/>
              </a:spcAft>
              <a:buFont typeface="Symbol" panose="05050102010706020507" pitchFamily="18" charset="2"/>
              <a:buChar char=""/>
            </a:pPr>
            <a:endParaRPr lang="es-MX" sz="2000" dirty="0">
              <a:solidFill>
                <a:srgbClr val="000000"/>
              </a:solidFill>
              <a:latin typeface="Calibri" panose="020F0502020204030204" pitchFamily="34" charset="0"/>
              <a:ea typeface="Calibri" panose="020F0502020204030204" pitchFamily="34" charset="0"/>
            </a:endParaRPr>
          </a:p>
          <a:p>
            <a:pPr lvl="0">
              <a:lnSpc>
                <a:spcPct val="150000"/>
              </a:lnSpc>
              <a:spcAft>
                <a:spcPts val="0"/>
              </a:spcAft>
            </a:pPr>
            <a:endParaRPr lang="es-EC" sz="2000" dirty="0">
              <a:solidFill>
                <a:srgbClr val="000000"/>
              </a:solidFill>
              <a:latin typeface="Times New Roman" panose="02020603050405020304" pitchFamily="18" charset="0"/>
              <a:ea typeface="Calibri" panose="020F0502020204030204" pitchFamily="34" charset="0"/>
            </a:endParaRPr>
          </a:p>
          <a:p>
            <a:pPr marL="342900" lvl="0" indent="-342900">
              <a:lnSpc>
                <a:spcPct val="150000"/>
              </a:lnSpc>
              <a:spcAft>
                <a:spcPts val="600"/>
              </a:spcAft>
              <a:buFont typeface="Symbol" panose="05050102010706020507" pitchFamily="18" charset="2"/>
              <a:buChar char=""/>
            </a:pPr>
            <a:r>
              <a:rPr lang="es-MX" dirty="0">
                <a:solidFill>
                  <a:srgbClr val="000000"/>
                </a:solidFill>
                <a:latin typeface="Calibri" panose="020F0502020204030204" pitchFamily="34" charset="0"/>
                <a:ea typeface="Calibri" panose="020F0502020204030204" pitchFamily="34" charset="0"/>
              </a:rPr>
              <a:t>El factor limitante para el crecimiento del hongo en la etapa de fructificación son las condiciones ambientales, el acceso a la luz solar, la oxigenación y la constante hidratación. Afecta directamente al rendimiento</a:t>
            </a:r>
            <a:endParaRPr lang="es-EC" sz="20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51303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303106" y="97468"/>
            <a:ext cx="2542684" cy="523220"/>
          </a:xfrm>
          <a:prstGeom prst="rect">
            <a:avLst/>
          </a:prstGeom>
          <a:noFill/>
        </p:spPr>
        <p:txBody>
          <a:bodyPr wrap="none" rtlCol="0">
            <a:spAutoFit/>
          </a:bodyPr>
          <a:lstStyle/>
          <a:p>
            <a:pPr algn="ctr"/>
            <a:r>
              <a:rPr lang="es-EC" sz="2800" b="1" dirty="0">
                <a:latin typeface="+mj-lt"/>
                <a:cs typeface="Times New Roman" panose="02020603050405020304" pitchFamily="18" charset="0"/>
              </a:rPr>
              <a:t>Conclusiones</a:t>
            </a:r>
          </a:p>
        </p:txBody>
      </p:sp>
      <p:sp>
        <p:nvSpPr>
          <p:cNvPr id="2" name="Rectángulo 1"/>
          <p:cNvSpPr/>
          <p:nvPr/>
        </p:nvSpPr>
        <p:spPr>
          <a:xfrm>
            <a:off x="251520" y="836712"/>
            <a:ext cx="8496944" cy="4295215"/>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es-MX" dirty="0">
                <a:solidFill>
                  <a:srgbClr val="000000"/>
                </a:solidFill>
                <a:latin typeface="Calibri" panose="020F0502020204030204" pitchFamily="34" charset="0"/>
                <a:ea typeface="Calibri" panose="020F0502020204030204" pitchFamily="34" charset="0"/>
              </a:rPr>
              <a:t>La empresa NOVOPAN podría tomar como una alternativa eficiente el uso de </a:t>
            </a:r>
            <a:r>
              <a:rPr lang="es-MX" i="1" dirty="0">
                <a:solidFill>
                  <a:srgbClr val="000000"/>
                </a:solidFill>
                <a:latin typeface="Calibri" panose="020F0502020204030204" pitchFamily="34" charset="0"/>
                <a:ea typeface="Calibri" panose="020F0502020204030204" pitchFamily="34" charset="0"/>
              </a:rPr>
              <a:t>Pleurotus ostreatus </a:t>
            </a:r>
            <a:r>
              <a:rPr lang="es-MX" dirty="0">
                <a:solidFill>
                  <a:srgbClr val="000000"/>
                </a:solidFill>
                <a:latin typeface="Calibri" panose="020F0502020204030204" pitchFamily="34" charset="0"/>
                <a:ea typeface="Calibri" panose="020F0502020204030204" pitchFamily="34" charset="0"/>
              </a:rPr>
              <a:t>para deslignificar la gran cantidad de corteza que producen diariamente.</a:t>
            </a:r>
          </a:p>
          <a:p>
            <a:pPr marL="342900" lvl="0" indent="-342900">
              <a:lnSpc>
                <a:spcPct val="150000"/>
              </a:lnSpc>
              <a:spcAft>
                <a:spcPts val="0"/>
              </a:spcAft>
              <a:buFont typeface="Symbol" panose="05050102010706020507" pitchFamily="18" charset="2"/>
              <a:buChar char=""/>
            </a:pPr>
            <a:endParaRPr lang="es-MX" sz="2000" dirty="0">
              <a:solidFill>
                <a:srgbClr val="000000"/>
              </a:solidFill>
              <a:latin typeface="Calibri" panose="020F0502020204030204" pitchFamily="34" charset="0"/>
              <a:ea typeface="Calibri" panose="020F0502020204030204" pitchFamily="34" charset="0"/>
            </a:endParaRPr>
          </a:p>
          <a:p>
            <a:pPr marL="342900" lvl="0" indent="-342900">
              <a:lnSpc>
                <a:spcPct val="150000"/>
              </a:lnSpc>
              <a:spcAft>
                <a:spcPts val="0"/>
              </a:spcAft>
              <a:buFont typeface="Symbol" panose="05050102010706020507" pitchFamily="18" charset="2"/>
              <a:buChar char=""/>
            </a:pPr>
            <a:endParaRPr lang="es-EC" sz="2000" dirty="0">
              <a:solidFill>
                <a:srgbClr val="000000"/>
              </a:solidFill>
              <a:latin typeface="Times New Roman" panose="02020603050405020304" pitchFamily="18" charset="0"/>
              <a:ea typeface="Calibri" panose="020F0502020204030204" pitchFamily="34" charset="0"/>
            </a:endParaRPr>
          </a:p>
          <a:p>
            <a:pPr marL="342900" lvl="0" indent="-342900">
              <a:lnSpc>
                <a:spcPct val="150000"/>
              </a:lnSpc>
              <a:spcAft>
                <a:spcPts val="600"/>
              </a:spcAft>
              <a:buFont typeface="Symbol" panose="05050102010706020507" pitchFamily="18" charset="2"/>
              <a:buChar char=""/>
            </a:pPr>
            <a:r>
              <a:rPr lang="es-MX" dirty="0">
                <a:solidFill>
                  <a:srgbClr val="000000"/>
                </a:solidFill>
                <a:latin typeface="Calibri" panose="020F0502020204030204" pitchFamily="34" charset="0"/>
                <a:ea typeface="Calibri" panose="020F0502020204030204" pitchFamily="34" charset="0"/>
              </a:rPr>
              <a:t>La versatilidad de sustratos que se pueden degradar por medio de </a:t>
            </a:r>
            <a:r>
              <a:rPr lang="es-MX" i="1" dirty="0">
                <a:solidFill>
                  <a:srgbClr val="000000"/>
                </a:solidFill>
                <a:latin typeface="Calibri" panose="020F0502020204030204" pitchFamily="34" charset="0"/>
                <a:ea typeface="Calibri" panose="020F0502020204030204" pitchFamily="34" charset="0"/>
              </a:rPr>
              <a:t>P. ostreatus </a:t>
            </a:r>
            <a:r>
              <a:rPr lang="es-MX" dirty="0">
                <a:solidFill>
                  <a:srgbClr val="000000"/>
                </a:solidFill>
                <a:latin typeface="Calibri" panose="020F0502020204030204" pitchFamily="34" charset="0"/>
                <a:ea typeface="Calibri" panose="020F0502020204030204" pitchFamily="34" charset="0"/>
              </a:rPr>
              <a:t>y que nos son degradables por otros microorganismos como bacterias debido a su alto contenido lignocelulósico, lo convierte en un agente biológico prometedor para la remediación ambiental y el aprovechamiento de recursos, a estos beneficios se suma el obtener un alimento alto en contenido proteico. </a:t>
            </a:r>
            <a:endParaRPr lang="es-EC" sz="20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07059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892741" y="97468"/>
            <a:ext cx="3363421" cy="523220"/>
          </a:xfrm>
          <a:prstGeom prst="rect">
            <a:avLst/>
          </a:prstGeom>
          <a:noFill/>
        </p:spPr>
        <p:txBody>
          <a:bodyPr wrap="none" rtlCol="0">
            <a:spAutoFit/>
          </a:bodyPr>
          <a:lstStyle/>
          <a:p>
            <a:pPr algn="ctr"/>
            <a:r>
              <a:rPr lang="es-EC" sz="2800" b="1" dirty="0">
                <a:latin typeface="+mj-lt"/>
                <a:cs typeface="Times New Roman" panose="02020603050405020304" pitchFamily="18" charset="0"/>
              </a:rPr>
              <a:t>Recomendaciones</a:t>
            </a:r>
          </a:p>
        </p:txBody>
      </p:sp>
      <p:sp>
        <p:nvSpPr>
          <p:cNvPr id="2" name="Rectángulo 1"/>
          <p:cNvSpPr/>
          <p:nvPr/>
        </p:nvSpPr>
        <p:spPr>
          <a:xfrm>
            <a:off x="251520" y="659011"/>
            <a:ext cx="8136904" cy="5539978"/>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es-MX" dirty="0">
                <a:solidFill>
                  <a:srgbClr val="000000"/>
                </a:solidFill>
                <a:latin typeface="Calibri" panose="020F0502020204030204" pitchFamily="34" charset="0"/>
                <a:ea typeface="Calibri" panose="020F0502020204030204" pitchFamily="34" charset="0"/>
              </a:rPr>
              <a:t>El área que se elija para el cultivo de </a:t>
            </a:r>
            <a:r>
              <a:rPr lang="es-MX" i="1" dirty="0">
                <a:solidFill>
                  <a:srgbClr val="000000"/>
                </a:solidFill>
                <a:latin typeface="Calibri" panose="020F0502020204030204" pitchFamily="34" charset="0"/>
                <a:ea typeface="Calibri" panose="020F0502020204030204" pitchFamily="34" charset="0"/>
              </a:rPr>
              <a:t>Pleurotus </a:t>
            </a:r>
            <a:r>
              <a:rPr lang="es-MX" dirty="0">
                <a:solidFill>
                  <a:srgbClr val="000000"/>
                </a:solidFill>
                <a:latin typeface="Calibri" panose="020F0502020204030204" pitchFamily="34" charset="0"/>
                <a:ea typeface="Calibri" panose="020F0502020204030204" pitchFamily="34" charset="0"/>
              </a:rPr>
              <a:t>debe tener acceso a la luz solar para que los cuerpos fructíferos se desarrollen ya que se evidenció en los resultados de rendimiento y EB que la luz solar es más efectiva que la artificial. También es importante que el lugar donde se vaya a realizar el cultivo esté libre de insectos y contaminación, en el trascurso del ensayo los primeros cuerpos fructíferos que empezaron a crecer de T1 y T2 fueron atacados por insectos que se alimentaban de los basidiomas por lo que fue necesario crear contingencia para este mal alrededor del área de cultivo.</a:t>
            </a:r>
          </a:p>
          <a:p>
            <a:pPr lvl="0">
              <a:lnSpc>
                <a:spcPct val="150000"/>
              </a:lnSpc>
              <a:spcAft>
                <a:spcPts val="0"/>
              </a:spcAft>
            </a:pPr>
            <a:endParaRPr lang="es-EC" sz="2000" dirty="0">
              <a:solidFill>
                <a:srgbClr val="000000"/>
              </a:solidFill>
              <a:latin typeface="Times New Roman" panose="02020603050405020304" pitchFamily="18" charset="0"/>
              <a:ea typeface="Calibri" panose="020F0502020204030204" pitchFamily="34" charset="0"/>
            </a:endParaRPr>
          </a:p>
          <a:p>
            <a:pPr marL="342900" lvl="0" indent="-342900">
              <a:lnSpc>
                <a:spcPct val="150000"/>
              </a:lnSpc>
              <a:spcAft>
                <a:spcPts val="600"/>
              </a:spcAft>
              <a:buFont typeface="Symbol" panose="05050102010706020507" pitchFamily="18" charset="2"/>
              <a:buChar char=""/>
            </a:pPr>
            <a:r>
              <a:rPr lang="es-MX" dirty="0">
                <a:solidFill>
                  <a:srgbClr val="000000"/>
                </a:solidFill>
                <a:latin typeface="Calibri" panose="020F0502020204030204" pitchFamily="34" charset="0"/>
                <a:ea typeface="Calibri" panose="020F0502020204030204" pitchFamily="34" charset="0"/>
              </a:rPr>
              <a:t>Automatizar los periodos de riego puede mejorar la calidad del cultivo y se evitarían contaminaciones cruzadas por el uso de atomizadores externos. Promover la industrialización de estos procesos ya que la mayoría de cultivos de Hongos Ostra de cualquier especie se realiza de forma artesanal. </a:t>
            </a:r>
            <a:endParaRPr lang="es-EC" sz="20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6490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oach Alicante Te Da La Gracias - Gracias Por Su Atencion, HD Png Download  - vh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44824"/>
            <a:ext cx="81915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909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07604" y="3105834"/>
            <a:ext cx="7128792" cy="646331"/>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C" sz="3600" b="1" dirty="0">
                <a:cs typeface="Times New Roman" panose="02020603050405020304" pitchFamily="18" charset="0"/>
              </a:rPr>
              <a:t>INTRODUCCIÓN</a:t>
            </a:r>
          </a:p>
        </p:txBody>
      </p:sp>
    </p:spTree>
    <p:extLst>
      <p:ext uri="{BB962C8B-B14F-4D97-AF65-F5344CB8AC3E}">
        <p14:creationId xmlns:p14="http://schemas.microsoft.com/office/powerpoint/2010/main" val="3586529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619941" y="44624"/>
            <a:ext cx="5946884" cy="523220"/>
          </a:xfrm>
          <a:prstGeom prst="rect">
            <a:avLst/>
          </a:prstGeom>
          <a:noFill/>
        </p:spPr>
        <p:txBody>
          <a:bodyPr wrap="none" rtlCol="0">
            <a:spAutoFit/>
          </a:bodyPr>
          <a:lstStyle/>
          <a:p>
            <a:pPr algn="ctr"/>
            <a:r>
              <a:rPr lang="es-EC" sz="2800" b="1" dirty="0">
                <a:latin typeface="+mj-lt"/>
                <a:cs typeface="Arial" pitchFamily="34" charset="0"/>
              </a:rPr>
              <a:t>FORMULACIÓN DEL PROBLEMA</a:t>
            </a:r>
          </a:p>
        </p:txBody>
      </p:sp>
      <p:pic>
        <p:nvPicPr>
          <p:cNvPr id="31746" name="Picture 2" descr="á Industria maderera imÃ¡genes de stock, fotos la industria maderera |  descargar en Depositphotos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89" y="689448"/>
            <a:ext cx="2736304" cy="1824203"/>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Mundo Constructor | Visitamos a Novop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021" y="2786549"/>
            <a:ext cx="3168352" cy="1351305"/>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descr="Las plantaciones de eucaliptos alteran el desarrollo de las larvas de  anfibios | Noticias de la Ciencia y la TecnologÃ­a (AmazingsÂ® / NCYTÂ®)"/>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056" y="4293096"/>
            <a:ext cx="2675769" cy="177671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6"/>
          <a:stretch>
            <a:fillRect/>
          </a:stretch>
        </p:blipFill>
        <p:spPr>
          <a:xfrm>
            <a:off x="3023996" y="731766"/>
            <a:ext cx="4714875" cy="1838325"/>
          </a:xfrm>
          <a:prstGeom prst="rect">
            <a:avLst/>
          </a:prstGeom>
        </p:spPr>
      </p:pic>
      <p:sp>
        <p:nvSpPr>
          <p:cNvPr id="12" name="CuadroTexto 11"/>
          <p:cNvSpPr txBox="1"/>
          <p:nvPr/>
        </p:nvSpPr>
        <p:spPr>
          <a:xfrm>
            <a:off x="3851920" y="2750249"/>
            <a:ext cx="4248472" cy="1477328"/>
          </a:xfrm>
          <a:prstGeom prst="rect">
            <a:avLst/>
          </a:prstGeom>
          <a:noFill/>
        </p:spPr>
        <p:txBody>
          <a:bodyPr wrap="square" rtlCol="0">
            <a:spAutoFit/>
          </a:bodyPr>
          <a:lstStyle/>
          <a:p>
            <a:pPr marL="285750" indent="-285750">
              <a:buFont typeface="Arial" panose="020B0604020202020204" pitchFamily="34" charset="0"/>
              <a:buChar char="•"/>
            </a:pPr>
            <a:r>
              <a:rPr lang="es-MX" dirty="0"/>
              <a:t>9,3% volumen del árbol.</a:t>
            </a:r>
          </a:p>
          <a:p>
            <a:pPr marL="285750" indent="-285750">
              <a:buFont typeface="Arial" panose="020B0604020202020204" pitchFamily="34" charset="0"/>
              <a:buChar char="•"/>
            </a:pPr>
            <a:r>
              <a:rPr lang="es-MX" dirty="0"/>
              <a:t>50 toneladas diarias </a:t>
            </a:r>
          </a:p>
          <a:p>
            <a:pPr marL="285750" indent="-285750">
              <a:buFont typeface="Arial" panose="020B0604020202020204" pitchFamily="34" charset="0"/>
              <a:buChar char="•"/>
            </a:pPr>
            <a:r>
              <a:rPr lang="es-EC" dirty="0"/>
              <a:t>Celulosa (49,03%), lignina (24,49%) y hemicelulosa (20,37%) (Schmidt, 2006)</a:t>
            </a:r>
            <a:r>
              <a:rPr lang="es-MX" dirty="0"/>
              <a:t> </a:t>
            </a:r>
            <a:endParaRPr lang="es-EC" dirty="0"/>
          </a:p>
        </p:txBody>
      </p:sp>
      <p:pic>
        <p:nvPicPr>
          <p:cNvPr id="31752" name="Picture 8" descr="Estructura de la Lignina. | Download Scientific Diagra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31840" y="4227264"/>
            <a:ext cx="2627067" cy="1908374"/>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n 25"/>
          <p:cNvPicPr/>
          <p:nvPr/>
        </p:nvPicPr>
        <p:blipFill rotWithShape="1">
          <a:blip r:embed="rId8">
            <a:extLst>
              <a:ext uri="{28A0092B-C50C-407E-A947-70E740481C1C}">
                <a14:useLocalDpi xmlns:a14="http://schemas.microsoft.com/office/drawing/2010/main" val="0"/>
              </a:ext>
            </a:extLst>
          </a:blip>
          <a:srcRect l="27346" t="19731" r="37607" b="22818"/>
          <a:stretch/>
        </p:blipFill>
        <p:spPr bwMode="auto">
          <a:xfrm>
            <a:off x="5986288" y="4137854"/>
            <a:ext cx="1886722" cy="1753689"/>
          </a:xfrm>
          <a:prstGeom prst="rect">
            <a:avLst/>
          </a:prstGeom>
          <a:solidFill>
            <a:srgbClr val="000000">
              <a:shade val="95000"/>
            </a:srgbClr>
          </a:solidFill>
          <a:ln w="38100" cap="sq">
            <a:noFill/>
            <a:miter lim="800000"/>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799419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619941" y="44624"/>
            <a:ext cx="5984267" cy="523220"/>
          </a:xfrm>
          <a:prstGeom prst="rect">
            <a:avLst/>
          </a:prstGeom>
          <a:noFill/>
        </p:spPr>
        <p:txBody>
          <a:bodyPr wrap="none" rtlCol="0">
            <a:spAutoFit/>
          </a:bodyPr>
          <a:lstStyle/>
          <a:p>
            <a:r>
              <a:rPr lang="es-EC" sz="2800" b="1" dirty="0">
                <a:latin typeface="+mj-lt"/>
                <a:cs typeface="Times New Roman" panose="02020603050405020304" pitchFamily="18" charset="0"/>
              </a:rPr>
              <a:t>JUSTIFICACIÓN</a:t>
            </a:r>
            <a:r>
              <a:rPr lang="es-EC" sz="2800" b="1" dirty="0">
                <a:latin typeface="+mj-lt"/>
              </a:rPr>
              <a:t> DEL PROBLEMA</a:t>
            </a:r>
          </a:p>
        </p:txBody>
      </p:sp>
      <p:graphicFrame>
        <p:nvGraphicFramePr>
          <p:cNvPr id="5" name="Diagrama 4"/>
          <p:cNvGraphicFramePr/>
          <p:nvPr>
            <p:extLst>
              <p:ext uri="{D42A27DB-BD31-4B8C-83A1-F6EECF244321}">
                <p14:modId xmlns:p14="http://schemas.microsoft.com/office/powerpoint/2010/main" val="2654752663"/>
              </p:ext>
            </p:extLst>
          </p:nvPr>
        </p:nvGraphicFramePr>
        <p:xfrm>
          <a:off x="246553" y="188640"/>
          <a:ext cx="8587276" cy="233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CuadroTexto"/>
          <p:cNvSpPr txBox="1"/>
          <p:nvPr/>
        </p:nvSpPr>
        <p:spPr>
          <a:xfrm>
            <a:off x="99399" y="3512238"/>
            <a:ext cx="1599887" cy="646331"/>
          </a:xfrm>
          <a:prstGeom prst="rect">
            <a:avLst/>
          </a:prstGeom>
          <a:noFill/>
          <a:ln w="28575">
            <a:solidFill>
              <a:schemeClr val="accent2">
                <a:lumMod val="75000"/>
              </a:schemeClr>
            </a:solidFill>
          </a:ln>
        </p:spPr>
        <p:txBody>
          <a:bodyPr wrap="square" rtlCol="0">
            <a:spAutoFit/>
          </a:bodyPr>
          <a:lstStyle/>
          <a:p>
            <a:pPr algn="ctr"/>
            <a:r>
              <a:rPr lang="es-MX" i="1" dirty="0">
                <a:latin typeface="+mj-lt"/>
              </a:rPr>
              <a:t>Pleurotus Ostreatus</a:t>
            </a:r>
            <a:endParaRPr lang="es-EC" i="1" dirty="0">
              <a:latin typeface="+mj-lt"/>
            </a:endParaRPr>
          </a:p>
        </p:txBody>
      </p:sp>
      <p:sp>
        <p:nvSpPr>
          <p:cNvPr id="7" name="6 CuadroTexto"/>
          <p:cNvSpPr txBox="1"/>
          <p:nvPr/>
        </p:nvSpPr>
        <p:spPr>
          <a:xfrm>
            <a:off x="1619941" y="4527212"/>
            <a:ext cx="1498013" cy="923330"/>
          </a:xfrm>
          <a:prstGeom prst="rect">
            <a:avLst/>
          </a:prstGeom>
          <a:noFill/>
          <a:ln w="28575">
            <a:solidFill>
              <a:schemeClr val="accent2">
                <a:lumMod val="75000"/>
              </a:schemeClr>
            </a:solidFill>
          </a:ln>
        </p:spPr>
        <p:txBody>
          <a:bodyPr wrap="square" rtlCol="0">
            <a:spAutoFit/>
          </a:bodyPr>
          <a:lstStyle/>
          <a:p>
            <a:pPr algn="ctr"/>
            <a:r>
              <a:rPr lang="es-MX" dirty="0">
                <a:latin typeface="+mj-lt"/>
              </a:rPr>
              <a:t>Crecen sobre madera</a:t>
            </a:r>
            <a:endParaRPr lang="es-EC" dirty="0">
              <a:latin typeface="+mj-lt"/>
            </a:endParaRPr>
          </a:p>
        </p:txBody>
      </p:sp>
      <p:sp>
        <p:nvSpPr>
          <p:cNvPr id="8" name="7 CuadroTexto"/>
          <p:cNvSpPr txBox="1"/>
          <p:nvPr/>
        </p:nvSpPr>
        <p:spPr>
          <a:xfrm>
            <a:off x="3652217" y="3236204"/>
            <a:ext cx="1498013" cy="646331"/>
          </a:xfrm>
          <a:prstGeom prst="rect">
            <a:avLst/>
          </a:prstGeom>
          <a:noFill/>
          <a:ln w="28575">
            <a:solidFill>
              <a:schemeClr val="accent2">
                <a:lumMod val="75000"/>
              </a:schemeClr>
            </a:solidFill>
          </a:ln>
        </p:spPr>
        <p:txBody>
          <a:bodyPr wrap="square" rtlCol="0">
            <a:spAutoFit/>
          </a:bodyPr>
          <a:lstStyle/>
          <a:p>
            <a:pPr algn="ctr"/>
            <a:r>
              <a:rPr lang="es-MX" dirty="0">
                <a:latin typeface="+mj-lt"/>
              </a:rPr>
              <a:t>Corto crecimiento</a:t>
            </a:r>
            <a:endParaRPr lang="es-EC" dirty="0">
              <a:latin typeface="+mj-lt"/>
            </a:endParaRPr>
          </a:p>
        </p:txBody>
      </p:sp>
      <p:sp>
        <p:nvSpPr>
          <p:cNvPr id="9" name="8 CuadroTexto"/>
          <p:cNvSpPr txBox="1"/>
          <p:nvPr/>
        </p:nvSpPr>
        <p:spPr>
          <a:xfrm>
            <a:off x="3732209" y="5438411"/>
            <a:ext cx="1498013" cy="369332"/>
          </a:xfrm>
          <a:prstGeom prst="rect">
            <a:avLst/>
          </a:prstGeom>
          <a:noFill/>
          <a:ln w="28575">
            <a:solidFill>
              <a:schemeClr val="accent2">
                <a:lumMod val="75000"/>
              </a:schemeClr>
            </a:solidFill>
          </a:ln>
        </p:spPr>
        <p:txBody>
          <a:bodyPr wrap="square" rtlCol="0">
            <a:spAutoFit/>
          </a:bodyPr>
          <a:lstStyle/>
          <a:p>
            <a:pPr algn="ctr"/>
            <a:r>
              <a:rPr lang="es-EC" dirty="0">
                <a:latin typeface="+mj-lt"/>
              </a:rPr>
              <a:t>(-) Plagas </a:t>
            </a:r>
          </a:p>
        </p:txBody>
      </p:sp>
      <p:sp>
        <p:nvSpPr>
          <p:cNvPr id="10" name="9 CuadroTexto"/>
          <p:cNvSpPr txBox="1"/>
          <p:nvPr/>
        </p:nvSpPr>
        <p:spPr>
          <a:xfrm>
            <a:off x="5873834" y="5118139"/>
            <a:ext cx="1498013" cy="369332"/>
          </a:xfrm>
          <a:prstGeom prst="rect">
            <a:avLst/>
          </a:prstGeom>
          <a:noFill/>
          <a:ln w="28575">
            <a:solidFill>
              <a:schemeClr val="accent2">
                <a:lumMod val="75000"/>
              </a:schemeClr>
            </a:solidFill>
          </a:ln>
        </p:spPr>
        <p:txBody>
          <a:bodyPr wrap="square" rtlCol="0">
            <a:spAutoFit/>
          </a:bodyPr>
          <a:lstStyle/>
          <a:p>
            <a:pPr algn="ctr"/>
            <a:r>
              <a:rPr lang="es-MX" dirty="0">
                <a:latin typeface="+mj-lt"/>
              </a:rPr>
              <a:t>Comestible</a:t>
            </a:r>
            <a:endParaRPr lang="es-EC" dirty="0">
              <a:latin typeface="+mj-lt"/>
            </a:endParaRPr>
          </a:p>
        </p:txBody>
      </p:sp>
      <p:sp>
        <p:nvSpPr>
          <p:cNvPr id="13" name="12 CuadroTexto"/>
          <p:cNvSpPr txBox="1"/>
          <p:nvPr/>
        </p:nvSpPr>
        <p:spPr>
          <a:xfrm>
            <a:off x="5560175" y="3651987"/>
            <a:ext cx="1360280" cy="646331"/>
          </a:xfrm>
          <a:prstGeom prst="rect">
            <a:avLst/>
          </a:prstGeom>
          <a:noFill/>
          <a:ln w="28575">
            <a:solidFill>
              <a:srgbClr val="FFC000"/>
            </a:solidFill>
          </a:ln>
        </p:spPr>
        <p:txBody>
          <a:bodyPr wrap="square" rtlCol="0">
            <a:spAutoFit/>
          </a:bodyPr>
          <a:lstStyle/>
          <a:p>
            <a:pPr algn="ctr"/>
            <a:r>
              <a:rPr lang="es-EC" dirty="0">
                <a:latin typeface="+mj-lt"/>
              </a:rPr>
              <a:t>Buen candidato</a:t>
            </a:r>
          </a:p>
        </p:txBody>
      </p:sp>
      <p:sp>
        <p:nvSpPr>
          <p:cNvPr id="14" name="13 CuadroTexto"/>
          <p:cNvSpPr txBox="1"/>
          <p:nvPr/>
        </p:nvSpPr>
        <p:spPr>
          <a:xfrm>
            <a:off x="7254045" y="3338309"/>
            <a:ext cx="1889955" cy="923330"/>
          </a:xfrm>
          <a:prstGeom prst="rect">
            <a:avLst/>
          </a:prstGeom>
          <a:noFill/>
          <a:ln w="28575">
            <a:solidFill>
              <a:srgbClr val="FFC000"/>
            </a:solidFill>
          </a:ln>
        </p:spPr>
        <p:txBody>
          <a:bodyPr wrap="square" rtlCol="0">
            <a:spAutoFit/>
          </a:bodyPr>
          <a:lstStyle/>
          <a:p>
            <a:pPr algn="ctr"/>
            <a:r>
              <a:rPr lang="es-MX" dirty="0">
                <a:latin typeface="+mj-lt"/>
              </a:rPr>
              <a:t>Degradación desechos agroindustriales</a:t>
            </a:r>
            <a:endParaRPr lang="es-EC" dirty="0">
              <a:latin typeface="+mj-lt"/>
            </a:endParaRPr>
          </a:p>
        </p:txBody>
      </p:sp>
      <p:cxnSp>
        <p:nvCxnSpPr>
          <p:cNvPr id="16" name="15 Conector recto de flecha"/>
          <p:cNvCxnSpPr>
            <a:stCxn id="2" idx="2"/>
            <a:endCxn id="7" idx="1"/>
          </p:cNvCxnSpPr>
          <p:nvPr/>
        </p:nvCxnSpPr>
        <p:spPr>
          <a:xfrm>
            <a:off x="899343" y="4158569"/>
            <a:ext cx="720598" cy="830308"/>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stCxn id="7" idx="3"/>
            <a:endCxn id="8" idx="1"/>
          </p:cNvCxnSpPr>
          <p:nvPr/>
        </p:nvCxnSpPr>
        <p:spPr>
          <a:xfrm flipV="1">
            <a:off x="3117954" y="3559370"/>
            <a:ext cx="534263" cy="1429507"/>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7" idx="3"/>
            <a:endCxn id="9" idx="1"/>
          </p:cNvCxnSpPr>
          <p:nvPr/>
        </p:nvCxnSpPr>
        <p:spPr>
          <a:xfrm>
            <a:off x="3117954" y="4988877"/>
            <a:ext cx="614255" cy="63420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8" idx="3"/>
            <a:endCxn id="10" idx="1"/>
          </p:cNvCxnSpPr>
          <p:nvPr/>
        </p:nvCxnSpPr>
        <p:spPr>
          <a:xfrm>
            <a:off x="5150230" y="3559370"/>
            <a:ext cx="723604" cy="1743435"/>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stCxn id="9" idx="3"/>
            <a:endCxn id="10" idx="1"/>
          </p:cNvCxnSpPr>
          <p:nvPr/>
        </p:nvCxnSpPr>
        <p:spPr>
          <a:xfrm flipV="1">
            <a:off x="5230222" y="5302805"/>
            <a:ext cx="643612" cy="320272"/>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endCxn id="14" idx="1"/>
          </p:cNvCxnSpPr>
          <p:nvPr/>
        </p:nvCxnSpPr>
        <p:spPr>
          <a:xfrm flipV="1">
            <a:off x="6952802" y="3799974"/>
            <a:ext cx="301243" cy="14678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8" name="37 Rectángulo"/>
          <p:cNvSpPr/>
          <p:nvPr/>
        </p:nvSpPr>
        <p:spPr>
          <a:xfrm>
            <a:off x="731319" y="2362862"/>
            <a:ext cx="2441694" cy="369332"/>
          </a:xfrm>
          <a:prstGeom prst="rect">
            <a:avLst/>
          </a:prstGeom>
          <a:ln w="28575">
            <a:solidFill>
              <a:srgbClr val="00B050"/>
            </a:solidFill>
          </a:ln>
        </p:spPr>
        <p:txBody>
          <a:bodyPr wrap="none">
            <a:spAutoFit/>
          </a:bodyPr>
          <a:lstStyle/>
          <a:p>
            <a:pPr lvl="0"/>
            <a:r>
              <a:rPr lang="es-MX" dirty="0">
                <a:latin typeface="+mj-lt"/>
              </a:rPr>
              <a:t>Difícil disposición final</a:t>
            </a:r>
            <a:endParaRPr lang="es-ES" dirty="0">
              <a:latin typeface="+mj-lt"/>
            </a:endParaRPr>
          </a:p>
        </p:txBody>
      </p:sp>
      <p:sp>
        <p:nvSpPr>
          <p:cNvPr id="39" name="38 Rectángulo"/>
          <p:cNvSpPr/>
          <p:nvPr/>
        </p:nvSpPr>
        <p:spPr>
          <a:xfrm>
            <a:off x="3904179" y="2339882"/>
            <a:ext cx="2377574" cy="369332"/>
          </a:xfrm>
          <a:prstGeom prst="rect">
            <a:avLst/>
          </a:prstGeom>
          <a:ln w="28575">
            <a:solidFill>
              <a:srgbClr val="00B050"/>
            </a:solidFill>
          </a:ln>
        </p:spPr>
        <p:txBody>
          <a:bodyPr wrap="none">
            <a:spAutoFit/>
          </a:bodyPr>
          <a:lstStyle/>
          <a:p>
            <a:pPr lvl="0"/>
            <a:r>
              <a:rPr lang="es-ES" dirty="0">
                <a:latin typeface="+mj-lt"/>
                <a:ea typeface="Times New Roman" panose="02020603050405020304" pitchFamily="18" charset="0"/>
              </a:rPr>
              <a:t>Alternativa sostenible</a:t>
            </a:r>
          </a:p>
        </p:txBody>
      </p:sp>
      <p:cxnSp>
        <p:nvCxnSpPr>
          <p:cNvPr id="41" name="40 Conector angular"/>
          <p:cNvCxnSpPr/>
          <p:nvPr/>
        </p:nvCxnSpPr>
        <p:spPr>
          <a:xfrm rot="16200000" flipH="1">
            <a:off x="291074" y="2108734"/>
            <a:ext cx="544706" cy="335783"/>
          </a:xfrm>
          <a:prstGeom prst="bentConnector2">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3" name="42 Conector angular"/>
          <p:cNvCxnSpPr/>
          <p:nvPr/>
        </p:nvCxnSpPr>
        <p:spPr>
          <a:xfrm rot="10800000" flipV="1">
            <a:off x="6405441" y="2010474"/>
            <a:ext cx="434801" cy="403970"/>
          </a:xfrm>
          <a:prstGeom prst="bent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924159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07604" y="3105834"/>
            <a:ext cx="7128792" cy="646331"/>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C" sz="3600" b="1" dirty="0">
                <a:latin typeface="+mj-lt"/>
                <a:cs typeface="Times New Roman" panose="02020603050405020304" pitchFamily="18" charset="0"/>
              </a:rPr>
              <a:t>MARCO TEÓRICO</a:t>
            </a:r>
          </a:p>
        </p:txBody>
      </p:sp>
    </p:spTree>
    <p:extLst>
      <p:ext uri="{BB962C8B-B14F-4D97-AF65-F5344CB8AC3E}">
        <p14:creationId xmlns:p14="http://schemas.microsoft.com/office/powerpoint/2010/main" val="3704977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o 23"/>
          <p:cNvGrpSpPr/>
          <p:nvPr/>
        </p:nvGrpSpPr>
        <p:grpSpPr>
          <a:xfrm>
            <a:off x="539552" y="260648"/>
            <a:ext cx="7771920" cy="1321392"/>
            <a:chOff x="202167" y="755412"/>
            <a:chExt cx="7771920" cy="1321392"/>
          </a:xfrm>
        </p:grpSpPr>
        <p:sp>
          <p:nvSpPr>
            <p:cNvPr id="12" name="1 CuadroTexto"/>
            <p:cNvSpPr txBox="1"/>
            <p:nvPr/>
          </p:nvSpPr>
          <p:spPr>
            <a:xfrm>
              <a:off x="202167" y="896800"/>
              <a:ext cx="1251058" cy="400110"/>
            </a:xfrm>
            <a:prstGeom prst="rect">
              <a:avLst/>
            </a:prstGeom>
            <a:noFill/>
            <a:ln w="28575">
              <a:solidFill>
                <a:srgbClr val="FFC000"/>
              </a:solidFill>
            </a:ln>
          </p:spPr>
          <p:txBody>
            <a:bodyPr wrap="square" rtlCol="0">
              <a:spAutoFit/>
            </a:bodyPr>
            <a:lstStyle/>
            <a:p>
              <a:r>
                <a:rPr lang="en-US" sz="2000" b="1" dirty="0" err="1">
                  <a:latin typeface="+mj-lt"/>
                </a:rPr>
                <a:t>Hongos</a:t>
              </a:r>
              <a:r>
                <a:rPr lang="en-US" sz="2000" b="1" dirty="0">
                  <a:latin typeface="+mj-lt"/>
                </a:rPr>
                <a:t> </a:t>
              </a:r>
              <a:endParaRPr lang="es-EC" sz="2000" b="1" dirty="0">
                <a:latin typeface="+mj-lt"/>
              </a:endParaRPr>
            </a:p>
          </p:txBody>
        </p:sp>
        <p:sp>
          <p:nvSpPr>
            <p:cNvPr id="13" name="2 Rectángulo"/>
            <p:cNvSpPr/>
            <p:nvPr/>
          </p:nvSpPr>
          <p:spPr>
            <a:xfrm>
              <a:off x="2123728" y="896800"/>
              <a:ext cx="2480166" cy="369332"/>
            </a:xfrm>
            <a:prstGeom prst="rect">
              <a:avLst/>
            </a:prstGeom>
            <a:ln w="28575">
              <a:solidFill>
                <a:srgbClr val="FFC000"/>
              </a:solidFill>
            </a:ln>
          </p:spPr>
          <p:txBody>
            <a:bodyPr wrap="none">
              <a:spAutoFit/>
            </a:bodyPr>
            <a:lstStyle/>
            <a:p>
              <a:r>
                <a:rPr lang="es-MX" dirty="0">
                  <a:solidFill>
                    <a:srgbClr val="000000"/>
                  </a:solidFill>
                  <a:latin typeface="+mj-lt"/>
                </a:rPr>
                <a:t>Capacidad adaptación</a:t>
              </a:r>
              <a:endParaRPr lang="es-EC" dirty="0">
                <a:latin typeface="+mj-lt"/>
              </a:endParaRPr>
            </a:p>
          </p:txBody>
        </p:sp>
        <p:sp>
          <p:nvSpPr>
            <p:cNvPr id="14" name="3 Rectángulo"/>
            <p:cNvSpPr/>
            <p:nvPr/>
          </p:nvSpPr>
          <p:spPr>
            <a:xfrm>
              <a:off x="6228184" y="755412"/>
              <a:ext cx="1492716" cy="369332"/>
            </a:xfrm>
            <a:prstGeom prst="rect">
              <a:avLst/>
            </a:prstGeom>
            <a:ln w="28575">
              <a:solidFill>
                <a:srgbClr val="FFC000"/>
              </a:solidFill>
            </a:ln>
          </p:spPr>
          <p:txBody>
            <a:bodyPr wrap="none">
              <a:spAutoFit/>
            </a:bodyPr>
            <a:lstStyle/>
            <a:p>
              <a:r>
                <a:rPr lang="es-MX" dirty="0" err="1">
                  <a:solidFill>
                    <a:srgbClr val="000000"/>
                  </a:solidFill>
                  <a:latin typeface="+mj-lt"/>
                </a:rPr>
                <a:t>Zygomicetos</a:t>
              </a:r>
              <a:endParaRPr lang="es-EC" dirty="0">
                <a:latin typeface="+mj-lt"/>
              </a:endParaRPr>
            </a:p>
          </p:txBody>
        </p:sp>
        <p:sp>
          <p:nvSpPr>
            <p:cNvPr id="15" name="8 Rectángulo"/>
            <p:cNvSpPr/>
            <p:nvPr/>
          </p:nvSpPr>
          <p:spPr>
            <a:xfrm>
              <a:off x="6237714" y="1196752"/>
              <a:ext cx="1492716" cy="369332"/>
            </a:xfrm>
            <a:prstGeom prst="rect">
              <a:avLst/>
            </a:prstGeom>
            <a:ln w="28575">
              <a:solidFill>
                <a:srgbClr val="FFC000"/>
              </a:solidFill>
            </a:ln>
          </p:spPr>
          <p:txBody>
            <a:bodyPr wrap="none">
              <a:spAutoFit/>
            </a:bodyPr>
            <a:lstStyle/>
            <a:p>
              <a:r>
                <a:rPr lang="es-MX" dirty="0">
                  <a:solidFill>
                    <a:srgbClr val="000000"/>
                  </a:solidFill>
                  <a:latin typeface="+mj-lt"/>
                </a:rPr>
                <a:t>Ascomicetos</a:t>
              </a:r>
              <a:endParaRPr lang="es-EC" dirty="0">
                <a:latin typeface="+mj-lt"/>
              </a:endParaRPr>
            </a:p>
          </p:txBody>
        </p:sp>
        <p:cxnSp>
          <p:nvCxnSpPr>
            <p:cNvPr id="16" name="15 Conector recto de flecha"/>
            <p:cNvCxnSpPr>
              <a:stCxn id="12" idx="3"/>
              <a:endCxn id="13" idx="1"/>
            </p:cNvCxnSpPr>
            <p:nvPr/>
          </p:nvCxnSpPr>
          <p:spPr>
            <a:xfrm flipV="1">
              <a:off x="1453225" y="1081466"/>
              <a:ext cx="670503" cy="153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17 Conector recto de flecha"/>
            <p:cNvCxnSpPr>
              <a:stCxn id="13" idx="3"/>
              <a:endCxn id="14" idx="1"/>
            </p:cNvCxnSpPr>
            <p:nvPr/>
          </p:nvCxnSpPr>
          <p:spPr>
            <a:xfrm flipV="1">
              <a:off x="4603894" y="940078"/>
              <a:ext cx="1624290" cy="1413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19 Conector recto de flecha"/>
            <p:cNvCxnSpPr>
              <a:stCxn id="13" idx="3"/>
              <a:endCxn id="15" idx="1"/>
            </p:cNvCxnSpPr>
            <p:nvPr/>
          </p:nvCxnSpPr>
          <p:spPr>
            <a:xfrm>
              <a:off x="4603894" y="1081466"/>
              <a:ext cx="1633820" cy="2999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8 Rectángulo"/>
            <p:cNvSpPr/>
            <p:nvPr/>
          </p:nvSpPr>
          <p:spPr>
            <a:xfrm>
              <a:off x="6237714" y="1707472"/>
              <a:ext cx="1736373" cy="369332"/>
            </a:xfrm>
            <a:prstGeom prst="rect">
              <a:avLst/>
            </a:prstGeom>
            <a:ln w="28575">
              <a:solidFill>
                <a:srgbClr val="FFC000"/>
              </a:solidFill>
            </a:ln>
          </p:spPr>
          <p:txBody>
            <a:bodyPr wrap="none">
              <a:spAutoFit/>
            </a:bodyPr>
            <a:lstStyle/>
            <a:p>
              <a:r>
                <a:rPr lang="es-MX" dirty="0">
                  <a:solidFill>
                    <a:srgbClr val="000000"/>
                  </a:solidFill>
                  <a:latin typeface="+mj-lt"/>
                </a:rPr>
                <a:t>Basidiomicetos</a:t>
              </a:r>
              <a:endParaRPr lang="es-EC" dirty="0">
                <a:latin typeface="+mj-lt"/>
              </a:endParaRPr>
            </a:p>
          </p:txBody>
        </p:sp>
        <p:cxnSp>
          <p:nvCxnSpPr>
            <p:cNvPr id="20" name="19 Conector recto de flecha"/>
            <p:cNvCxnSpPr>
              <a:stCxn id="13" idx="3"/>
              <a:endCxn id="19" idx="1"/>
            </p:cNvCxnSpPr>
            <p:nvPr/>
          </p:nvCxnSpPr>
          <p:spPr>
            <a:xfrm>
              <a:off x="4603894" y="1081466"/>
              <a:ext cx="1633820" cy="8106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pic>
        <p:nvPicPr>
          <p:cNvPr id="23" name="Imagen 22"/>
          <p:cNvPicPr/>
          <p:nvPr/>
        </p:nvPicPr>
        <p:blipFill>
          <a:blip r:embed="rId3">
            <a:extLst>
              <a:ext uri="{28A0092B-C50C-407E-A947-70E740481C1C}">
                <a14:useLocalDpi xmlns:a14="http://schemas.microsoft.com/office/drawing/2010/main" val="0"/>
              </a:ext>
            </a:extLst>
          </a:blip>
          <a:srcRect/>
          <a:stretch>
            <a:fillRect/>
          </a:stretch>
        </p:blipFill>
        <p:spPr bwMode="auto">
          <a:xfrm>
            <a:off x="4030076" y="1812890"/>
            <a:ext cx="4934412" cy="3920366"/>
          </a:xfrm>
          <a:prstGeom prst="rect">
            <a:avLst/>
          </a:prstGeom>
          <a:solidFill>
            <a:srgbClr val="000000">
              <a:shade val="95000"/>
            </a:srgbClr>
          </a:solidFill>
          <a:ln w="38100" cap="sq">
            <a:noFill/>
            <a:miter lim="800000"/>
          </a:ln>
          <a:effectLst/>
        </p:spPr>
      </p:pic>
      <p:sp>
        <p:nvSpPr>
          <p:cNvPr id="25" name="Rectángulo 24"/>
          <p:cNvSpPr/>
          <p:nvPr/>
        </p:nvSpPr>
        <p:spPr>
          <a:xfrm>
            <a:off x="4850366" y="5548590"/>
            <a:ext cx="3572838" cy="369332"/>
          </a:xfrm>
          <a:prstGeom prst="rect">
            <a:avLst/>
          </a:prstGeom>
        </p:spPr>
        <p:txBody>
          <a:bodyPr wrap="none">
            <a:spAutoFit/>
          </a:bodyPr>
          <a:lstStyle/>
          <a:p>
            <a:pPr>
              <a:spcAft>
                <a:spcPts val="1000"/>
              </a:spcAft>
            </a:pPr>
            <a:r>
              <a:rPr lang="es-EC" i="1" dirty="0">
                <a:solidFill>
                  <a:srgbClr val="44546A"/>
                </a:solidFill>
                <a:latin typeface="Calibri" panose="020F0502020204030204" pitchFamily="34" charset="0"/>
                <a:ea typeface="Calibri" panose="020F0502020204030204" pitchFamily="34" charset="0"/>
              </a:rPr>
              <a:t>Nota: </a:t>
            </a:r>
            <a:r>
              <a:rPr lang="es-EC" dirty="0">
                <a:solidFill>
                  <a:srgbClr val="44546A"/>
                </a:solidFill>
                <a:latin typeface="Calibri" panose="020F0502020204030204" pitchFamily="34" charset="0"/>
                <a:ea typeface="Calibri" panose="020F0502020204030204" pitchFamily="34" charset="0"/>
              </a:rPr>
              <a:t>tomado de Kuhar </a:t>
            </a:r>
            <a:r>
              <a:rPr lang="es-EC" i="1" dirty="0">
                <a:solidFill>
                  <a:srgbClr val="44546A"/>
                </a:solidFill>
                <a:latin typeface="Calibri" panose="020F0502020204030204" pitchFamily="34" charset="0"/>
                <a:ea typeface="Calibri" panose="020F0502020204030204" pitchFamily="34" charset="0"/>
              </a:rPr>
              <a:t>et al. </a:t>
            </a:r>
            <a:r>
              <a:rPr lang="es-MX" i="1" dirty="0">
                <a:solidFill>
                  <a:srgbClr val="44546A"/>
                </a:solidFill>
                <a:latin typeface="Calibri" panose="020F0502020204030204" pitchFamily="34" charset="0"/>
                <a:ea typeface="Calibri" panose="020F0502020204030204" pitchFamily="34" charset="0"/>
              </a:rPr>
              <a:t>(2013)</a:t>
            </a:r>
            <a:endParaRPr lang="es-EC" sz="1200" i="1" dirty="0">
              <a:solidFill>
                <a:srgbClr val="44546A"/>
              </a:solidFill>
              <a:effectLst/>
              <a:latin typeface="Times New Roman" panose="02020603050405020304" pitchFamily="18" charset="0"/>
              <a:ea typeface="Calibri" panose="020F0502020204030204" pitchFamily="34" charset="0"/>
            </a:endParaRPr>
          </a:p>
        </p:txBody>
      </p:sp>
      <p:sp>
        <p:nvSpPr>
          <p:cNvPr id="29" name="2 Rectángulo"/>
          <p:cNvSpPr/>
          <p:nvPr/>
        </p:nvSpPr>
        <p:spPr>
          <a:xfrm rot="16200000">
            <a:off x="-326523" y="2120649"/>
            <a:ext cx="1685077" cy="400110"/>
          </a:xfrm>
          <a:prstGeom prst="rect">
            <a:avLst/>
          </a:prstGeom>
          <a:ln w="28575">
            <a:solidFill>
              <a:srgbClr val="FFC000"/>
            </a:solidFill>
          </a:ln>
        </p:spPr>
        <p:txBody>
          <a:bodyPr wrap="none">
            <a:spAutoFit/>
          </a:bodyPr>
          <a:lstStyle/>
          <a:p>
            <a:r>
              <a:rPr lang="es-MX" sz="2000" dirty="0">
                <a:solidFill>
                  <a:srgbClr val="000000"/>
                </a:solidFill>
                <a:latin typeface="+mj-lt"/>
              </a:rPr>
              <a:t>Rol Biológico</a:t>
            </a:r>
            <a:endParaRPr lang="es-EC" sz="2000" dirty="0">
              <a:latin typeface="+mj-lt"/>
            </a:endParaRPr>
          </a:p>
        </p:txBody>
      </p:sp>
      <p:cxnSp>
        <p:nvCxnSpPr>
          <p:cNvPr id="32" name="Conector angular 31"/>
          <p:cNvCxnSpPr/>
          <p:nvPr/>
        </p:nvCxnSpPr>
        <p:spPr>
          <a:xfrm rot="10800000" flipV="1">
            <a:off x="412029" y="624732"/>
            <a:ext cx="103986" cy="80935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CuadroTexto 33"/>
          <p:cNvSpPr txBox="1"/>
          <p:nvPr/>
        </p:nvSpPr>
        <p:spPr>
          <a:xfrm>
            <a:off x="827584" y="1582040"/>
            <a:ext cx="2873612" cy="1477328"/>
          </a:xfrm>
          <a:prstGeom prst="rect">
            <a:avLst/>
          </a:prstGeom>
          <a:noFill/>
        </p:spPr>
        <p:txBody>
          <a:bodyPr wrap="square" rtlCol="0">
            <a:spAutoFit/>
          </a:bodyPr>
          <a:lstStyle/>
          <a:p>
            <a:pPr marL="285750" indent="-285750">
              <a:buFont typeface="Arial" panose="020B0604020202020204" pitchFamily="34" charset="0"/>
              <a:buChar char="•"/>
            </a:pPr>
            <a:r>
              <a:rPr lang="es-MX" dirty="0"/>
              <a:t>Degradación</a:t>
            </a:r>
          </a:p>
          <a:p>
            <a:pPr marL="285750" indent="-285750">
              <a:buFont typeface="Arial" panose="020B0604020202020204" pitchFamily="34" charset="0"/>
              <a:buChar char="•"/>
            </a:pPr>
            <a:r>
              <a:rPr lang="es-MX" dirty="0"/>
              <a:t>Procesos Industriales</a:t>
            </a:r>
          </a:p>
          <a:p>
            <a:pPr marL="285750" indent="-285750">
              <a:buFont typeface="Arial" panose="020B0604020202020204" pitchFamily="34" charset="0"/>
              <a:buChar char="•"/>
            </a:pPr>
            <a:r>
              <a:rPr lang="es-MX" dirty="0" err="1"/>
              <a:t>Biomoléculas</a:t>
            </a:r>
            <a:endParaRPr lang="es-MX" dirty="0"/>
          </a:p>
          <a:p>
            <a:pPr marL="285750" indent="-285750">
              <a:buFont typeface="Arial" panose="020B0604020202020204" pitchFamily="34" charset="0"/>
              <a:buChar char="•"/>
            </a:pPr>
            <a:r>
              <a:rPr lang="es-MX" dirty="0"/>
              <a:t>Alimentación</a:t>
            </a:r>
          </a:p>
          <a:p>
            <a:pPr marL="285750" indent="-285750">
              <a:buFont typeface="Arial" panose="020B0604020202020204" pitchFamily="34" charset="0"/>
              <a:buChar char="•"/>
            </a:pPr>
            <a:r>
              <a:rPr lang="es-MX" dirty="0"/>
              <a:t>Remediación ambiental</a:t>
            </a:r>
            <a:endParaRPr lang="es-EC" dirty="0"/>
          </a:p>
        </p:txBody>
      </p:sp>
      <p:sp>
        <p:nvSpPr>
          <p:cNvPr id="35" name="2 Rectángulo"/>
          <p:cNvSpPr/>
          <p:nvPr/>
        </p:nvSpPr>
        <p:spPr>
          <a:xfrm rot="16200000">
            <a:off x="-47601" y="4511766"/>
            <a:ext cx="1127232" cy="461665"/>
          </a:xfrm>
          <a:prstGeom prst="rect">
            <a:avLst/>
          </a:prstGeom>
          <a:ln w="28575">
            <a:solidFill>
              <a:srgbClr val="FFC000"/>
            </a:solidFill>
          </a:ln>
        </p:spPr>
        <p:txBody>
          <a:bodyPr wrap="none">
            <a:spAutoFit/>
          </a:bodyPr>
          <a:lstStyle/>
          <a:p>
            <a:r>
              <a:rPr lang="es-MX" sz="2400" dirty="0">
                <a:solidFill>
                  <a:srgbClr val="000000"/>
                </a:solidFill>
                <a:latin typeface="+mj-lt"/>
              </a:rPr>
              <a:t>Cultivo</a:t>
            </a:r>
            <a:endParaRPr lang="es-EC" sz="2400" dirty="0">
              <a:latin typeface="+mj-lt"/>
            </a:endParaRPr>
          </a:p>
        </p:txBody>
      </p:sp>
      <p:sp>
        <p:nvSpPr>
          <p:cNvPr id="36" name="CuadroTexto 35"/>
          <p:cNvSpPr txBox="1"/>
          <p:nvPr/>
        </p:nvSpPr>
        <p:spPr>
          <a:xfrm>
            <a:off x="934586" y="4003934"/>
            <a:ext cx="2873612" cy="1477328"/>
          </a:xfrm>
          <a:prstGeom prst="rect">
            <a:avLst/>
          </a:prstGeom>
          <a:noFill/>
        </p:spPr>
        <p:txBody>
          <a:bodyPr wrap="square" rtlCol="0">
            <a:spAutoFit/>
          </a:bodyPr>
          <a:lstStyle/>
          <a:p>
            <a:pPr marL="285750" indent="-285750">
              <a:buFont typeface="Arial" panose="020B0604020202020204" pitchFamily="34" charset="0"/>
              <a:buChar char="•"/>
            </a:pPr>
            <a:r>
              <a:rPr lang="es-MX" dirty="0"/>
              <a:t>Preparación semilla</a:t>
            </a:r>
          </a:p>
          <a:p>
            <a:pPr marL="285750" indent="-285750">
              <a:buFont typeface="Arial" panose="020B0604020202020204" pitchFamily="34" charset="0"/>
              <a:buChar char="•"/>
            </a:pPr>
            <a:r>
              <a:rPr lang="es-MX" dirty="0"/>
              <a:t>Inoculación</a:t>
            </a:r>
          </a:p>
          <a:p>
            <a:pPr marL="285750" indent="-285750">
              <a:buFont typeface="Arial" panose="020B0604020202020204" pitchFamily="34" charset="0"/>
              <a:buChar char="•"/>
            </a:pPr>
            <a:r>
              <a:rPr lang="es-MX" dirty="0"/>
              <a:t>Incubación</a:t>
            </a:r>
          </a:p>
          <a:p>
            <a:pPr marL="285750" indent="-285750">
              <a:buFont typeface="Arial" panose="020B0604020202020204" pitchFamily="34" charset="0"/>
              <a:buChar char="•"/>
            </a:pPr>
            <a:r>
              <a:rPr lang="es-MX" dirty="0"/>
              <a:t>Fructificación</a:t>
            </a:r>
          </a:p>
          <a:p>
            <a:pPr marL="285750" indent="-285750">
              <a:buFont typeface="Arial" panose="020B0604020202020204" pitchFamily="34" charset="0"/>
              <a:buChar char="•"/>
            </a:pPr>
            <a:r>
              <a:rPr lang="es-MX" dirty="0"/>
              <a:t>Cosecha</a:t>
            </a:r>
          </a:p>
        </p:txBody>
      </p:sp>
      <p:cxnSp>
        <p:nvCxnSpPr>
          <p:cNvPr id="37" name="15 Conector recto de flecha"/>
          <p:cNvCxnSpPr>
            <a:stCxn id="29" idx="1"/>
            <a:endCxn id="35" idx="3"/>
          </p:cNvCxnSpPr>
          <p:nvPr/>
        </p:nvCxnSpPr>
        <p:spPr>
          <a:xfrm flipH="1">
            <a:off x="516015" y="3163243"/>
            <a:ext cx="1" cy="10157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789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02167" y="899428"/>
            <a:ext cx="1561522" cy="646331"/>
          </a:xfrm>
          <a:prstGeom prst="rect">
            <a:avLst/>
          </a:prstGeom>
          <a:noFill/>
          <a:ln w="28575">
            <a:solidFill>
              <a:srgbClr val="FFC000"/>
            </a:solidFill>
          </a:ln>
        </p:spPr>
        <p:txBody>
          <a:bodyPr wrap="square" rtlCol="0">
            <a:spAutoFit/>
          </a:bodyPr>
          <a:lstStyle/>
          <a:p>
            <a:r>
              <a:rPr lang="en-US" b="1" i="1" dirty="0">
                <a:latin typeface="+mj-lt"/>
              </a:rPr>
              <a:t>Pleurotus ostreatus</a:t>
            </a:r>
            <a:endParaRPr lang="es-EC" b="1" i="1" dirty="0">
              <a:latin typeface="+mj-lt"/>
            </a:endParaRPr>
          </a:p>
        </p:txBody>
      </p:sp>
      <p:sp>
        <p:nvSpPr>
          <p:cNvPr id="3" name="2 Rectángulo"/>
          <p:cNvSpPr/>
          <p:nvPr/>
        </p:nvSpPr>
        <p:spPr>
          <a:xfrm>
            <a:off x="2123728" y="896800"/>
            <a:ext cx="2813591" cy="369332"/>
          </a:xfrm>
          <a:prstGeom prst="rect">
            <a:avLst/>
          </a:prstGeom>
          <a:ln w="28575">
            <a:solidFill>
              <a:srgbClr val="FFC000"/>
            </a:solidFill>
          </a:ln>
        </p:spPr>
        <p:txBody>
          <a:bodyPr wrap="none">
            <a:spAutoFit/>
          </a:bodyPr>
          <a:lstStyle/>
          <a:p>
            <a:r>
              <a:rPr lang="es-MX" dirty="0" err="1">
                <a:solidFill>
                  <a:srgbClr val="000000"/>
                </a:solidFill>
                <a:latin typeface="+mj-lt"/>
              </a:rPr>
              <a:t>Xilotrófico</a:t>
            </a:r>
            <a:r>
              <a:rPr lang="es-MX" dirty="0">
                <a:solidFill>
                  <a:srgbClr val="000000"/>
                </a:solidFill>
                <a:latin typeface="+mj-lt"/>
              </a:rPr>
              <a:t> más explotable</a:t>
            </a:r>
            <a:endParaRPr lang="es-EC" dirty="0">
              <a:latin typeface="+mj-lt"/>
            </a:endParaRPr>
          </a:p>
        </p:txBody>
      </p:sp>
      <p:sp>
        <p:nvSpPr>
          <p:cNvPr id="4" name="3 Rectángulo"/>
          <p:cNvSpPr/>
          <p:nvPr/>
        </p:nvSpPr>
        <p:spPr>
          <a:xfrm>
            <a:off x="6228184" y="755412"/>
            <a:ext cx="1582484" cy="369332"/>
          </a:xfrm>
          <a:prstGeom prst="rect">
            <a:avLst/>
          </a:prstGeom>
          <a:ln w="28575">
            <a:solidFill>
              <a:srgbClr val="FFC000"/>
            </a:solidFill>
          </a:ln>
        </p:spPr>
        <p:txBody>
          <a:bodyPr wrap="none">
            <a:spAutoFit/>
          </a:bodyPr>
          <a:lstStyle/>
          <a:p>
            <a:r>
              <a:rPr lang="es-MX" dirty="0">
                <a:solidFill>
                  <a:srgbClr val="000000"/>
                </a:solidFill>
                <a:latin typeface="+mj-lt"/>
              </a:rPr>
              <a:t>Biotecnología</a:t>
            </a:r>
            <a:endParaRPr lang="es-EC" dirty="0">
              <a:latin typeface="+mj-lt"/>
            </a:endParaRPr>
          </a:p>
        </p:txBody>
      </p:sp>
      <p:sp>
        <p:nvSpPr>
          <p:cNvPr id="9" name="8 Rectángulo"/>
          <p:cNvSpPr/>
          <p:nvPr/>
        </p:nvSpPr>
        <p:spPr>
          <a:xfrm>
            <a:off x="6237714" y="1225302"/>
            <a:ext cx="1107996" cy="369332"/>
          </a:xfrm>
          <a:prstGeom prst="rect">
            <a:avLst/>
          </a:prstGeom>
          <a:ln w="28575">
            <a:solidFill>
              <a:srgbClr val="FFC000"/>
            </a:solidFill>
          </a:ln>
        </p:spPr>
        <p:txBody>
          <a:bodyPr wrap="none">
            <a:spAutoFit/>
          </a:bodyPr>
          <a:lstStyle/>
          <a:p>
            <a:r>
              <a:rPr lang="es-MX" dirty="0">
                <a:solidFill>
                  <a:srgbClr val="000000"/>
                </a:solidFill>
                <a:latin typeface="+mj-lt"/>
              </a:rPr>
              <a:t>Medicina</a:t>
            </a:r>
            <a:endParaRPr lang="es-EC" dirty="0">
              <a:latin typeface="+mj-lt"/>
            </a:endParaRPr>
          </a:p>
        </p:txBody>
      </p:sp>
      <p:cxnSp>
        <p:nvCxnSpPr>
          <p:cNvPr id="16" name="15 Conector recto de flecha"/>
          <p:cNvCxnSpPr>
            <a:stCxn id="2" idx="3"/>
            <a:endCxn id="3" idx="1"/>
          </p:cNvCxnSpPr>
          <p:nvPr/>
        </p:nvCxnSpPr>
        <p:spPr>
          <a:xfrm flipV="1">
            <a:off x="1763689" y="1081466"/>
            <a:ext cx="360039" cy="141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17 Conector recto de flecha"/>
          <p:cNvCxnSpPr>
            <a:stCxn id="3" idx="3"/>
            <a:endCxn id="4" idx="1"/>
          </p:cNvCxnSpPr>
          <p:nvPr/>
        </p:nvCxnSpPr>
        <p:spPr>
          <a:xfrm flipV="1">
            <a:off x="4937319" y="940078"/>
            <a:ext cx="1290865" cy="1413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19 Conector recto de flecha"/>
          <p:cNvCxnSpPr>
            <a:stCxn id="3" idx="3"/>
            <a:endCxn id="9" idx="1"/>
          </p:cNvCxnSpPr>
          <p:nvPr/>
        </p:nvCxnSpPr>
        <p:spPr>
          <a:xfrm>
            <a:off x="4937319" y="1081466"/>
            <a:ext cx="1300395" cy="3285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ectángulo 9"/>
          <p:cNvSpPr/>
          <p:nvPr/>
        </p:nvSpPr>
        <p:spPr>
          <a:xfrm>
            <a:off x="202167" y="2100511"/>
            <a:ext cx="3102141" cy="646331"/>
          </a:xfrm>
          <a:prstGeom prst="rect">
            <a:avLst/>
          </a:prstGeom>
          <a:ln w="28575">
            <a:solidFill>
              <a:srgbClr val="00B050"/>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MX" b="1" dirty="0">
                <a:solidFill>
                  <a:srgbClr val="000000"/>
                </a:solidFill>
                <a:latin typeface="+mj-lt"/>
              </a:rPr>
              <a:t>Degradación desechos agroindustriales </a:t>
            </a:r>
            <a:endParaRPr lang="es-EC" b="1" dirty="0">
              <a:latin typeface="+mj-lt"/>
            </a:endParaRPr>
          </a:p>
        </p:txBody>
      </p:sp>
      <p:sp>
        <p:nvSpPr>
          <p:cNvPr id="22" name="21 Rectángulo"/>
          <p:cNvSpPr/>
          <p:nvPr/>
        </p:nvSpPr>
        <p:spPr>
          <a:xfrm>
            <a:off x="3543670" y="2242851"/>
            <a:ext cx="3480440" cy="369332"/>
          </a:xfrm>
          <a:prstGeom prst="rect">
            <a:avLst/>
          </a:prstGeom>
          <a:ln w="28575">
            <a:solidFill>
              <a:srgbClr val="00B050"/>
            </a:solidFill>
          </a:ln>
        </p:spPr>
        <p:txBody>
          <a:bodyPr wrap="none">
            <a:spAutoFit/>
          </a:bodyPr>
          <a:lstStyle/>
          <a:p>
            <a:r>
              <a:rPr lang="es-ES" dirty="0">
                <a:solidFill>
                  <a:srgbClr val="000000"/>
                </a:solidFill>
              </a:rPr>
              <a:t>Desechos ricos en lignocelulosa</a:t>
            </a:r>
            <a:endParaRPr lang="es-EC" dirty="0"/>
          </a:p>
        </p:txBody>
      </p:sp>
      <p:sp>
        <p:nvSpPr>
          <p:cNvPr id="23" name="22 Rectángulo"/>
          <p:cNvSpPr/>
          <p:nvPr/>
        </p:nvSpPr>
        <p:spPr>
          <a:xfrm>
            <a:off x="2883098" y="2822345"/>
            <a:ext cx="5482954" cy="369332"/>
          </a:xfrm>
          <a:prstGeom prst="rect">
            <a:avLst/>
          </a:prstGeom>
          <a:ln w="28575">
            <a:solidFill>
              <a:srgbClr val="00B050"/>
            </a:solidFill>
          </a:ln>
        </p:spPr>
        <p:txBody>
          <a:bodyPr wrap="square">
            <a:spAutoFit/>
          </a:bodyPr>
          <a:lstStyle/>
          <a:p>
            <a:r>
              <a:rPr lang="es-ES" i="1" dirty="0">
                <a:solidFill>
                  <a:srgbClr val="000000"/>
                </a:solidFill>
              </a:rPr>
              <a:t>Pleurotus ostreatus </a:t>
            </a:r>
            <a:r>
              <a:rPr lang="es-ES" dirty="0">
                <a:solidFill>
                  <a:srgbClr val="000000"/>
                </a:solidFill>
              </a:rPr>
              <a:t>degradador primario de lignina</a:t>
            </a:r>
            <a:endParaRPr lang="es-EC" dirty="0"/>
          </a:p>
        </p:txBody>
      </p:sp>
      <p:sp>
        <p:nvSpPr>
          <p:cNvPr id="26" name="25 Rectángulo"/>
          <p:cNvSpPr/>
          <p:nvPr/>
        </p:nvSpPr>
        <p:spPr>
          <a:xfrm rot="16200000">
            <a:off x="-182330" y="3522184"/>
            <a:ext cx="1133644" cy="369332"/>
          </a:xfrm>
          <a:prstGeom prst="rect">
            <a:avLst/>
          </a:prstGeom>
          <a:ln w="28575">
            <a:solidFill>
              <a:srgbClr val="0099FF"/>
            </a:solidFill>
          </a:ln>
        </p:spPr>
        <p:txBody>
          <a:bodyPr wrap="none">
            <a:spAutoFit/>
          </a:bodyPr>
          <a:lstStyle/>
          <a:p>
            <a:r>
              <a:rPr lang="es-ES" dirty="0">
                <a:solidFill>
                  <a:srgbClr val="000000"/>
                </a:solidFill>
              </a:rPr>
              <a:t>Eucalipto</a:t>
            </a:r>
            <a:endParaRPr lang="es-EC" dirty="0"/>
          </a:p>
        </p:txBody>
      </p:sp>
      <p:cxnSp>
        <p:nvCxnSpPr>
          <p:cNvPr id="29" name="28 Conector recto de flecha"/>
          <p:cNvCxnSpPr>
            <a:stCxn id="10" idx="3"/>
            <a:endCxn id="22" idx="1"/>
          </p:cNvCxnSpPr>
          <p:nvPr/>
        </p:nvCxnSpPr>
        <p:spPr>
          <a:xfrm>
            <a:off x="3304308" y="2423677"/>
            <a:ext cx="239362" cy="384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1" name="30 Conector angular"/>
          <p:cNvCxnSpPr>
            <a:endCxn id="23" idx="1"/>
          </p:cNvCxnSpPr>
          <p:nvPr/>
        </p:nvCxnSpPr>
        <p:spPr>
          <a:xfrm>
            <a:off x="2412866" y="2822345"/>
            <a:ext cx="470232" cy="184666"/>
          </a:xfrm>
          <a:prstGeom prst="bentConnector3">
            <a:avLst>
              <a:gd name="adj1" fmla="val 1386"/>
            </a:avLst>
          </a:prstGeom>
          <a:ln>
            <a:tailEnd type="arrow"/>
          </a:ln>
        </p:spPr>
        <p:style>
          <a:lnRef idx="2">
            <a:schemeClr val="accent5"/>
          </a:lnRef>
          <a:fillRef idx="0">
            <a:schemeClr val="accent5"/>
          </a:fillRef>
          <a:effectRef idx="1">
            <a:schemeClr val="accent5"/>
          </a:effectRef>
          <a:fontRef idx="minor">
            <a:schemeClr val="tx1"/>
          </a:fontRef>
        </p:style>
      </p:cxnSp>
      <p:sp>
        <p:nvSpPr>
          <p:cNvPr id="39" name="8 Rectángulo"/>
          <p:cNvSpPr/>
          <p:nvPr/>
        </p:nvSpPr>
        <p:spPr>
          <a:xfrm>
            <a:off x="6237714" y="1707472"/>
            <a:ext cx="1095172" cy="369332"/>
          </a:xfrm>
          <a:prstGeom prst="rect">
            <a:avLst/>
          </a:prstGeom>
          <a:ln w="28575">
            <a:solidFill>
              <a:srgbClr val="FFC000"/>
            </a:solidFill>
          </a:ln>
        </p:spPr>
        <p:txBody>
          <a:bodyPr wrap="none">
            <a:spAutoFit/>
          </a:bodyPr>
          <a:lstStyle/>
          <a:p>
            <a:r>
              <a:rPr lang="es-MX" dirty="0">
                <a:solidFill>
                  <a:srgbClr val="000000"/>
                </a:solidFill>
                <a:latin typeface="+mj-lt"/>
              </a:rPr>
              <a:t>Nutrición</a:t>
            </a:r>
            <a:endParaRPr lang="es-EC" dirty="0">
              <a:latin typeface="+mj-lt"/>
            </a:endParaRPr>
          </a:p>
        </p:txBody>
      </p:sp>
      <p:cxnSp>
        <p:nvCxnSpPr>
          <p:cNvPr id="41" name="19 Conector recto de flecha"/>
          <p:cNvCxnSpPr>
            <a:stCxn id="3" idx="3"/>
          </p:cNvCxnSpPr>
          <p:nvPr/>
        </p:nvCxnSpPr>
        <p:spPr>
          <a:xfrm>
            <a:off x="4937319" y="1081466"/>
            <a:ext cx="1300395" cy="7845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2" name="Imagen 41"/>
          <p:cNvPicPr/>
          <p:nvPr/>
        </p:nvPicPr>
        <p:blipFill rotWithShape="1">
          <a:blip r:embed="rId3">
            <a:extLst>
              <a:ext uri="{28A0092B-C50C-407E-A947-70E740481C1C}">
                <a14:useLocalDpi xmlns:a14="http://schemas.microsoft.com/office/drawing/2010/main" val="0"/>
              </a:ext>
            </a:extLst>
          </a:blip>
          <a:srcRect l="27346" t="19731" r="37607" b="22818"/>
          <a:stretch/>
        </p:blipFill>
        <p:spPr bwMode="auto">
          <a:xfrm>
            <a:off x="6588224" y="3854510"/>
            <a:ext cx="2110187" cy="2093866"/>
          </a:xfrm>
          <a:prstGeom prst="rect">
            <a:avLst/>
          </a:prstGeom>
          <a:solidFill>
            <a:srgbClr val="000000">
              <a:shade val="95000"/>
            </a:srgbClr>
          </a:solidFill>
          <a:ln w="38100" cap="sq">
            <a:noFill/>
            <a:miter lim="800000"/>
          </a:ln>
          <a:effectLst/>
          <a:extLst>
            <a:ext uri="{53640926-AAD7-44D8-BBD7-CCE9431645EC}">
              <a14:shadowObscured xmlns:a14="http://schemas.microsoft.com/office/drawing/2010/main"/>
            </a:ext>
          </a:extLst>
        </p:spPr>
      </p:pic>
      <p:sp>
        <p:nvSpPr>
          <p:cNvPr id="63" name="CuadroTexto 62"/>
          <p:cNvSpPr txBox="1"/>
          <p:nvPr/>
        </p:nvSpPr>
        <p:spPr>
          <a:xfrm>
            <a:off x="674939" y="3294841"/>
            <a:ext cx="3201269" cy="861774"/>
          </a:xfrm>
          <a:prstGeom prst="rect">
            <a:avLst/>
          </a:prstGeom>
          <a:noFill/>
        </p:spPr>
        <p:txBody>
          <a:bodyPr wrap="square" rtlCol="0">
            <a:spAutoFit/>
          </a:bodyPr>
          <a:lstStyle/>
          <a:p>
            <a:pPr marL="285750" indent="-285750">
              <a:buFont typeface="Arial" panose="020B0604020202020204" pitchFamily="34" charset="0"/>
              <a:buChar char="•"/>
            </a:pPr>
            <a:r>
              <a:rPr lang="es-MX" sz="1600" dirty="0"/>
              <a:t>celulosa (49,03%), </a:t>
            </a:r>
          </a:p>
          <a:p>
            <a:pPr marL="285750" indent="-285750">
              <a:buFont typeface="Arial" panose="020B0604020202020204" pitchFamily="34" charset="0"/>
              <a:buChar char="•"/>
            </a:pPr>
            <a:r>
              <a:rPr lang="es-MX" sz="1600" dirty="0"/>
              <a:t>lignina (24,49%)</a:t>
            </a:r>
          </a:p>
          <a:p>
            <a:pPr marL="285750" indent="-285750">
              <a:buFont typeface="Arial" panose="020B0604020202020204" pitchFamily="34" charset="0"/>
              <a:buChar char="•"/>
            </a:pPr>
            <a:r>
              <a:rPr lang="es-MX" sz="1600" dirty="0"/>
              <a:t>hemicelulosa (20,37%)</a:t>
            </a:r>
            <a:endParaRPr lang="es-EC" sz="1600" dirty="0"/>
          </a:p>
        </p:txBody>
      </p:sp>
      <p:sp>
        <p:nvSpPr>
          <p:cNvPr id="64" name="25 Rectángulo"/>
          <p:cNvSpPr/>
          <p:nvPr/>
        </p:nvSpPr>
        <p:spPr>
          <a:xfrm rot="16200000">
            <a:off x="-52622" y="4919306"/>
            <a:ext cx="1151227" cy="646331"/>
          </a:xfrm>
          <a:prstGeom prst="rect">
            <a:avLst/>
          </a:prstGeom>
          <a:ln w="28575">
            <a:solidFill>
              <a:srgbClr val="0099FF"/>
            </a:solidFill>
          </a:ln>
        </p:spPr>
        <p:txBody>
          <a:bodyPr wrap="square">
            <a:spAutoFit/>
          </a:bodyPr>
          <a:lstStyle/>
          <a:p>
            <a:r>
              <a:rPr lang="es-ES" dirty="0">
                <a:solidFill>
                  <a:srgbClr val="000000"/>
                </a:solidFill>
              </a:rPr>
              <a:t>Pudrición blanca</a:t>
            </a:r>
            <a:endParaRPr lang="es-EC" dirty="0"/>
          </a:p>
        </p:txBody>
      </p:sp>
      <p:sp>
        <p:nvSpPr>
          <p:cNvPr id="65" name="CuadroTexto 64"/>
          <p:cNvSpPr txBox="1"/>
          <p:nvPr/>
        </p:nvSpPr>
        <p:spPr>
          <a:xfrm>
            <a:off x="1115616" y="4666858"/>
            <a:ext cx="2016224" cy="1077218"/>
          </a:xfrm>
          <a:prstGeom prst="rect">
            <a:avLst/>
          </a:prstGeom>
          <a:noFill/>
        </p:spPr>
        <p:txBody>
          <a:bodyPr wrap="square" rtlCol="0">
            <a:spAutoFit/>
          </a:bodyPr>
          <a:lstStyle/>
          <a:p>
            <a:pPr marL="285750" indent="-285750">
              <a:buFont typeface="Arial" panose="020B0604020202020204" pitchFamily="34" charset="0"/>
              <a:buChar char="•"/>
            </a:pPr>
            <a:r>
              <a:rPr lang="es-MX" sz="1600" dirty="0" err="1"/>
              <a:t>Lacasa</a:t>
            </a:r>
            <a:endParaRPr lang="es-MX" sz="1600" dirty="0"/>
          </a:p>
          <a:p>
            <a:pPr marL="285750" indent="-285750">
              <a:buFont typeface="Arial" panose="020B0604020202020204" pitchFamily="34" charset="0"/>
              <a:buChar char="•"/>
            </a:pPr>
            <a:r>
              <a:rPr lang="es-MX" sz="1600" dirty="0" err="1"/>
              <a:t>Celulasa</a:t>
            </a:r>
            <a:endParaRPr lang="es-MX" sz="1600" dirty="0"/>
          </a:p>
          <a:p>
            <a:pPr marL="285750" indent="-285750">
              <a:buFont typeface="Arial" panose="020B0604020202020204" pitchFamily="34" charset="0"/>
              <a:buChar char="•"/>
            </a:pPr>
            <a:r>
              <a:rPr lang="es-MX" sz="1600" dirty="0"/>
              <a:t>Manganeso </a:t>
            </a:r>
            <a:r>
              <a:rPr lang="es-MX" sz="1600" dirty="0" err="1"/>
              <a:t>Peoxidasa</a:t>
            </a:r>
            <a:endParaRPr lang="es-EC" sz="1600" dirty="0"/>
          </a:p>
        </p:txBody>
      </p:sp>
      <p:pic>
        <p:nvPicPr>
          <p:cNvPr id="66" name="Imagen 65"/>
          <p:cNvPicPr/>
          <p:nvPr/>
        </p:nvPicPr>
        <p:blipFill>
          <a:blip r:embed="rId4" cstate="print">
            <a:extLst>
              <a:ext uri="{28A0092B-C50C-407E-A947-70E740481C1C}">
                <a14:useLocalDpi xmlns:a14="http://schemas.microsoft.com/office/drawing/2010/main" val="0"/>
              </a:ext>
            </a:extLst>
          </a:blip>
          <a:stretch>
            <a:fillRect/>
          </a:stretch>
        </p:blipFill>
        <p:spPr>
          <a:xfrm>
            <a:off x="3894440" y="4054690"/>
            <a:ext cx="2351405" cy="1763395"/>
          </a:xfrm>
          <a:prstGeom prst="rect">
            <a:avLst/>
          </a:prstGeom>
          <a:solidFill>
            <a:srgbClr val="000000">
              <a:shade val="95000"/>
            </a:srgbClr>
          </a:solidFill>
          <a:ln w="38100" cap="sq" cmpd="sng" algn="ctr">
            <a:noFill/>
            <a:prstDash val="solid"/>
            <a:miter lim="800000"/>
            <a:headEnd type="none" w="med" len="med"/>
            <a:tailEnd type="none" w="med" len="med"/>
          </a:ln>
          <a:effectLst/>
        </p:spPr>
      </p:pic>
    </p:spTree>
    <p:extLst>
      <p:ext uri="{BB962C8B-B14F-4D97-AF65-F5344CB8AC3E}">
        <p14:creationId xmlns:p14="http://schemas.microsoft.com/office/powerpoint/2010/main" val="2384317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07604" y="3105834"/>
            <a:ext cx="7128792" cy="646331"/>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C" sz="3600" b="1" dirty="0">
                <a:latin typeface="+mj-lt"/>
                <a:cs typeface="Times New Roman" panose="02020603050405020304" pitchFamily="18" charset="0"/>
              </a:rPr>
              <a:t>MATERIALES Y MÉTODOS</a:t>
            </a:r>
          </a:p>
        </p:txBody>
      </p:sp>
    </p:spTree>
    <p:extLst>
      <p:ext uri="{BB962C8B-B14F-4D97-AF65-F5344CB8AC3E}">
        <p14:creationId xmlns:p14="http://schemas.microsoft.com/office/powerpoint/2010/main" val="1519456431"/>
      </p:ext>
    </p:extLst>
  </p:cSld>
  <p:clrMapOvr>
    <a:masterClrMapping/>
  </p:clrMapOvr>
</p:sld>
</file>

<file path=ppt/theme/theme1.xml><?xml version="1.0" encoding="utf-8"?>
<a:theme xmlns:a="http://schemas.openxmlformats.org/drawingml/2006/main" name="1_Diseño predeterminado">
  <a:themeElements>
    <a:clrScheme name="Crepúsculo">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33845</TotalTime>
  <Words>1906</Words>
  <Application>Microsoft Office PowerPoint</Application>
  <PresentationFormat>Presentación en pantalla (4:3)</PresentationFormat>
  <Paragraphs>558</Paragraphs>
  <Slides>27</Slides>
  <Notes>12</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27</vt:i4>
      </vt:variant>
    </vt:vector>
  </HeadingPairs>
  <TitlesOfParts>
    <vt:vector size="34" baseType="lpstr">
      <vt:lpstr>Arial</vt:lpstr>
      <vt:lpstr>Calibri</vt:lpstr>
      <vt:lpstr>Raavi</vt:lpstr>
      <vt:lpstr>Symbol</vt:lpstr>
      <vt:lpstr>Times New Roman</vt:lpstr>
      <vt:lpstr>1_Diseño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David Calderón</cp:lastModifiedBy>
  <cp:revision>737</cp:revision>
  <dcterms:created xsi:type="dcterms:W3CDTF">2015-04-23T21:31:36Z</dcterms:created>
  <dcterms:modified xsi:type="dcterms:W3CDTF">2021-04-18T23:22:02Z</dcterms:modified>
</cp:coreProperties>
</file>