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72" r:id="rId8"/>
    <p:sldId id="262" r:id="rId9"/>
    <p:sldId id="263" r:id="rId10"/>
    <p:sldId id="264" r:id="rId11"/>
    <p:sldId id="265" r:id="rId12"/>
    <p:sldId id="274" r:id="rId13"/>
    <p:sldId id="266" r:id="rId14"/>
    <p:sldId id="273" r:id="rId15"/>
    <p:sldId id="294" r:id="rId16"/>
    <p:sldId id="267" r:id="rId17"/>
    <p:sldId id="268" r:id="rId18"/>
    <p:sldId id="276" r:id="rId19"/>
    <p:sldId id="270" r:id="rId20"/>
    <p:sldId id="277" r:id="rId21"/>
    <p:sldId id="278" r:id="rId22"/>
    <p:sldId id="279" r:id="rId23"/>
    <p:sldId id="280" r:id="rId24"/>
    <p:sldId id="285" r:id="rId25"/>
    <p:sldId id="287" r:id="rId26"/>
    <p:sldId id="289" r:id="rId27"/>
    <p:sldId id="295" r:id="rId28"/>
    <p:sldId id="288" r:id="rId29"/>
    <p:sldId id="286" r:id="rId30"/>
    <p:sldId id="296" r:id="rId31"/>
    <p:sldId id="297" r:id="rId32"/>
    <p:sldId id="298" r:id="rId33"/>
    <p:sldId id="302" r:id="rId34"/>
    <p:sldId id="303" r:id="rId35"/>
    <p:sldId id="299" r:id="rId36"/>
    <p:sldId id="305" r:id="rId37"/>
    <p:sldId id="304" r:id="rId38"/>
    <p:sldId id="306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5" autoAdjust="0"/>
    <p:restoredTop sz="94660"/>
  </p:normalViewPr>
  <p:slideViewPr>
    <p:cSldViewPr snapToGrid="0">
      <p:cViewPr>
        <p:scale>
          <a:sx n="79" d="100"/>
          <a:sy n="79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Abril\Desktop\CUADR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Abril\Desktop\CUADR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Abril\Desktop\CUAD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0971128608923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19486111111111112"/>
          <c:w val="0.89019685039370078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 PERIODO'!$A$14</c:f>
              <c:strCache>
                <c:ptCount val="1"/>
                <c:pt idx="0">
                  <c:v>RELACIÓN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 PERIODO'!$B$2:$C$2</c:f>
              <c:strCache>
                <c:ptCount val="2"/>
                <c:pt idx="0">
                  <c:v>ENTRENAMIENTO DE UNIDADES DE FF.EE</c:v>
                </c:pt>
                <c:pt idx="1">
                  <c:v>ENTRENAMIENTO DE UNIDADES CONVENCIONALES</c:v>
                </c:pt>
              </c:strCache>
            </c:strRef>
          </c:cat>
          <c:val>
            <c:numRef>
              <c:f>'I PERIODO'!$B$14:$C$14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4-444C-B65C-668751F2F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65248"/>
        <c:axId val="156166784"/>
      </c:barChart>
      <c:catAx>
        <c:axId val="1561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56166784"/>
        <c:crosses val="autoZero"/>
        <c:auto val="1"/>
        <c:lblAlgn val="ctr"/>
        <c:lblOffset val="100"/>
        <c:noMultiLvlLbl val="0"/>
      </c:catAx>
      <c:valAx>
        <c:axId val="15616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5616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'II PERIODO'!$A$18</c:f>
              <c:strCache>
                <c:ptCount val="1"/>
                <c:pt idx="0">
                  <c:v>RELACIÓN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'II PERIODO'!$B$4:$C$4</c:f>
              <c:strCache>
                <c:ptCount val="2"/>
                <c:pt idx="0">
                  <c:v>ENTRENAMIENTO DE UNIDADES DE FF.EE</c:v>
                </c:pt>
                <c:pt idx="1">
                  <c:v>ENTRENAMIENTO DE UNIDADES CONVENCIONALES</c:v>
                </c:pt>
              </c:strCache>
            </c:strRef>
          </c:cat>
          <c:val>
            <c:numRef>
              <c:f>'II PERIODO'!$B$18:$C$18</c:f>
              <c:numCache>
                <c:formatCode>0</c:formatCode>
                <c:ptCount val="2"/>
                <c:pt idx="0">
                  <c:v>24.990000000000002</c:v>
                </c:pt>
                <c:pt idx="1">
                  <c:v>74.97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D9-4118-ACC3-6CFB26C9C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248704"/>
        <c:axId val="156266880"/>
      </c:barChart>
      <c:catAx>
        <c:axId val="1562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56266880"/>
        <c:crosses val="autoZero"/>
        <c:auto val="1"/>
        <c:lblAlgn val="ctr"/>
        <c:lblOffset val="100"/>
        <c:noMultiLvlLbl val="0"/>
      </c:catAx>
      <c:valAx>
        <c:axId val="15626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5624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RESUMEN DEL  PERSONAL APROXIMADO DE DISPONIBLES POR UNIDADES PARA INSTRUCCIÓN Y ENTRENAMIENTO DIARIO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33333333333332E-3"/>
          <c:y val="0.24319444444444444"/>
          <c:w val="0.93888888888888888"/>
          <c:h val="0.5108548410615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8D-458A-80C7-A2C44784052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8D-458A-80C7-A2C44784052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8D-458A-80C7-A2C44784052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8D-458A-80C7-A2C44784052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8D-458A-80C7-A2C44784052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8D-458A-80C7-A2C44784052E}"/>
              </c:ext>
            </c:extLst>
          </c:dPt>
          <c:cat>
            <c:strRef>
              <c:f>Hoja2!$C$4:$H$4</c:f>
              <c:strCache>
                <c:ptCount val="6"/>
                <c:pt idx="0">
                  <c:v>L.A.P  20</c:v>
                </c:pt>
                <c:pt idx="1">
                  <c:v>ADMINISTRATIVOS 30</c:v>
                </c:pt>
                <c:pt idx="2">
                  <c:v>CAMEX 40 </c:v>
                </c:pt>
                <c:pt idx="3">
                  <c:v>EXPLOSEN 20</c:v>
                </c:pt>
                <c:pt idx="4">
                  <c:v>APY. A. OTRAS INS. DEL ESTADO 20</c:v>
                </c:pt>
                <c:pt idx="5">
                  <c:v>DISPONIBLES PARA INSTRUCCIÓN 40</c:v>
                </c:pt>
              </c:strCache>
            </c:strRef>
          </c:cat>
          <c:val>
            <c:numRef>
              <c:f>Hoja2!$C$5:$H$5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20</c:v>
                </c:pt>
                <c:pt idx="4">
                  <c:v>20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18D-458A-80C7-A2C447840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B5C3A-74C9-453E-B75E-FA29669B0131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838B1606-6C8F-4D29-AA23-E236EDCAF20B}">
      <dgm:prSet phldrT="[Texto]" custT="1"/>
      <dgm:spPr/>
      <dgm:t>
        <a:bodyPr/>
        <a:lstStyle/>
        <a:p>
          <a:r>
            <a:rPr lang="es-ES" sz="3600" dirty="0" smtClean="0"/>
            <a:t>OBJETO DE ESTUDIO</a:t>
          </a:r>
          <a:endParaRPr lang="es-ES" sz="3600" dirty="0"/>
        </a:p>
      </dgm:t>
    </dgm:pt>
    <dgm:pt modelId="{DD8BEB17-B4F9-4482-BF66-FB9B0DBF1A52}" type="parTrans" cxnId="{A54A149C-3EFE-46B7-9AD7-DEB26741FE9D}">
      <dgm:prSet/>
      <dgm:spPr/>
      <dgm:t>
        <a:bodyPr/>
        <a:lstStyle/>
        <a:p>
          <a:endParaRPr lang="es-ES"/>
        </a:p>
      </dgm:t>
    </dgm:pt>
    <dgm:pt modelId="{6931A4E3-71EC-42FE-BACB-DA0B319C345B}" type="sibTrans" cxnId="{A54A149C-3EFE-46B7-9AD7-DEB26741FE9D}">
      <dgm:prSet/>
      <dgm:spPr/>
      <dgm:t>
        <a:bodyPr/>
        <a:lstStyle/>
        <a:p>
          <a:endParaRPr lang="es-ES"/>
        </a:p>
      </dgm:t>
    </dgm:pt>
    <dgm:pt modelId="{98CBE41B-73E3-44C4-AF36-BA10DBD2E02D}">
      <dgm:prSet phldrT="[Texto]" custT="1"/>
      <dgm:spPr/>
      <dgm:t>
        <a:bodyPr/>
        <a:lstStyle/>
        <a:p>
          <a:r>
            <a:rPr lang="es-EC" sz="2800" dirty="0" smtClean="0"/>
            <a:t>El empleo y entrenamiento de las fuerzas especiales del Ejército Ecuatoriano.</a:t>
          </a:r>
          <a:endParaRPr lang="es-ES" sz="2800" dirty="0"/>
        </a:p>
      </dgm:t>
    </dgm:pt>
    <dgm:pt modelId="{8D53DEC7-4E10-45C8-AD18-ED6089DADDB8}" type="parTrans" cxnId="{DC2C9C57-C6E8-47FB-B6BD-6DCA344D90D0}">
      <dgm:prSet/>
      <dgm:spPr/>
      <dgm:t>
        <a:bodyPr/>
        <a:lstStyle/>
        <a:p>
          <a:endParaRPr lang="es-ES"/>
        </a:p>
      </dgm:t>
    </dgm:pt>
    <dgm:pt modelId="{1D86EA51-53EF-4A63-B0F3-30961618C4CB}" type="sibTrans" cxnId="{DC2C9C57-C6E8-47FB-B6BD-6DCA344D90D0}">
      <dgm:prSet/>
      <dgm:spPr/>
      <dgm:t>
        <a:bodyPr/>
        <a:lstStyle/>
        <a:p>
          <a:endParaRPr lang="es-ES"/>
        </a:p>
      </dgm:t>
    </dgm:pt>
    <dgm:pt modelId="{6804937A-E64B-48ED-9A1A-6C3B870AA68C}">
      <dgm:prSet phldrT="[Texto]" custT="1"/>
      <dgm:spPr/>
      <dgm:t>
        <a:bodyPr/>
        <a:lstStyle/>
        <a:p>
          <a:r>
            <a:rPr lang="es-ES" sz="3600" dirty="0" smtClean="0"/>
            <a:t>CAMPO DE ACCIÓN</a:t>
          </a:r>
          <a:endParaRPr lang="es-ES" sz="3600" dirty="0"/>
        </a:p>
      </dgm:t>
    </dgm:pt>
    <dgm:pt modelId="{11293E02-B57D-428C-B923-3AB39C02C0CD}" type="parTrans" cxnId="{4301B211-18BE-4AE9-9295-F74CB40AA06F}">
      <dgm:prSet/>
      <dgm:spPr/>
      <dgm:t>
        <a:bodyPr/>
        <a:lstStyle/>
        <a:p>
          <a:endParaRPr lang="es-ES"/>
        </a:p>
      </dgm:t>
    </dgm:pt>
    <dgm:pt modelId="{7A82EE06-5C98-4596-9A4E-153C92E51B30}" type="sibTrans" cxnId="{4301B211-18BE-4AE9-9295-F74CB40AA06F}">
      <dgm:prSet/>
      <dgm:spPr/>
      <dgm:t>
        <a:bodyPr/>
        <a:lstStyle/>
        <a:p>
          <a:endParaRPr lang="es-ES"/>
        </a:p>
      </dgm:t>
    </dgm:pt>
    <dgm:pt modelId="{8756B55C-EDE3-47CD-B9DA-94224D6F2430}">
      <dgm:prSet phldrT="[Texto]" custT="1"/>
      <dgm:spPr/>
      <dgm:t>
        <a:bodyPr/>
        <a:lstStyle/>
        <a:p>
          <a:r>
            <a:rPr lang="es-EC" sz="2800" dirty="0" smtClean="0"/>
            <a:t>Seguridad y Defensa</a:t>
          </a:r>
          <a:r>
            <a:rPr lang="es-EC" sz="3200" dirty="0" smtClean="0"/>
            <a:t>.</a:t>
          </a:r>
          <a:endParaRPr lang="es-ES" sz="3200" dirty="0"/>
        </a:p>
      </dgm:t>
    </dgm:pt>
    <dgm:pt modelId="{F9482666-5688-4BB1-B007-9FD677155AF2}" type="parTrans" cxnId="{6131069D-E959-4225-BFBF-61FD877C8796}">
      <dgm:prSet/>
      <dgm:spPr/>
      <dgm:t>
        <a:bodyPr/>
        <a:lstStyle/>
        <a:p>
          <a:endParaRPr lang="es-ES"/>
        </a:p>
      </dgm:t>
    </dgm:pt>
    <dgm:pt modelId="{46A184C8-6158-48D0-B83E-8533052E8A2D}" type="sibTrans" cxnId="{6131069D-E959-4225-BFBF-61FD877C8796}">
      <dgm:prSet/>
      <dgm:spPr/>
      <dgm:t>
        <a:bodyPr/>
        <a:lstStyle/>
        <a:p>
          <a:endParaRPr lang="es-ES"/>
        </a:p>
      </dgm:t>
    </dgm:pt>
    <dgm:pt modelId="{3B10CE08-A7D7-47A9-9ABA-6608FC5FD282}">
      <dgm:prSet phldrT="[Texto]" custT="1"/>
      <dgm:spPr/>
      <dgm:t>
        <a:bodyPr/>
        <a:lstStyle/>
        <a:p>
          <a:endParaRPr lang="es-ES" sz="3200" dirty="0"/>
        </a:p>
      </dgm:t>
    </dgm:pt>
    <dgm:pt modelId="{83D139F2-0D86-44E9-B04E-29F1A1076FFC}" type="parTrans" cxnId="{9EA8AF38-870C-4406-A78E-A9F499D6F8E4}">
      <dgm:prSet/>
      <dgm:spPr/>
      <dgm:t>
        <a:bodyPr/>
        <a:lstStyle/>
        <a:p>
          <a:endParaRPr lang="es-EC"/>
        </a:p>
      </dgm:t>
    </dgm:pt>
    <dgm:pt modelId="{8CA57452-C081-490C-8EA9-B32483AD5FF3}" type="sibTrans" cxnId="{9EA8AF38-870C-4406-A78E-A9F499D6F8E4}">
      <dgm:prSet/>
      <dgm:spPr/>
      <dgm:t>
        <a:bodyPr/>
        <a:lstStyle/>
        <a:p>
          <a:endParaRPr lang="es-EC"/>
        </a:p>
      </dgm:t>
    </dgm:pt>
    <dgm:pt modelId="{DB5E3F17-9EC8-440C-A702-20617D8EB184}" type="pres">
      <dgm:prSet presAssocID="{D0EB5C3A-74C9-453E-B75E-FA29669B01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1D7A9E-990B-485F-9305-A7F5056516F4}" type="pres">
      <dgm:prSet presAssocID="{838B1606-6C8F-4D29-AA23-E236EDCAF20B}" presName="parentText" presStyleLbl="node1" presStyleIdx="0" presStyleCnt="2" custLinFactNeighborY="-28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AD79F5-2DDD-44D4-80DC-39DEAEE4BFFE}" type="pres">
      <dgm:prSet presAssocID="{838B1606-6C8F-4D29-AA23-E236EDCAF2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C7228-45F5-4FC7-B9A0-74A709C6AC13}" type="pres">
      <dgm:prSet presAssocID="{6804937A-E64B-48ED-9A1A-6C3B870AA68C}" presName="parentText" presStyleLbl="node1" presStyleIdx="1" presStyleCnt="2" custLinFactNeighborX="-843" custLinFactNeighborY="2913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DF147D-FB58-46FD-A969-AF8663475408}" type="pres">
      <dgm:prSet presAssocID="{6804937A-E64B-48ED-9A1A-6C3B870AA68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917F94-CB61-4E86-BCF2-1A27F66CE5B1}" type="presOf" srcId="{3B10CE08-A7D7-47A9-9ABA-6608FC5FD282}" destId="{43DF147D-FB58-46FD-A969-AF8663475408}" srcOrd="0" destOrd="0" presId="urn:microsoft.com/office/officeart/2005/8/layout/vList2"/>
    <dgm:cxn modelId="{2E2123BA-68DC-41C0-B566-4CF10C7BC44D}" type="presOf" srcId="{8756B55C-EDE3-47CD-B9DA-94224D6F2430}" destId="{43DF147D-FB58-46FD-A969-AF8663475408}" srcOrd="0" destOrd="1" presId="urn:microsoft.com/office/officeart/2005/8/layout/vList2"/>
    <dgm:cxn modelId="{9EA8AF38-870C-4406-A78E-A9F499D6F8E4}" srcId="{6804937A-E64B-48ED-9A1A-6C3B870AA68C}" destId="{3B10CE08-A7D7-47A9-9ABA-6608FC5FD282}" srcOrd="0" destOrd="0" parTransId="{83D139F2-0D86-44E9-B04E-29F1A1076FFC}" sibTransId="{8CA57452-C081-490C-8EA9-B32483AD5FF3}"/>
    <dgm:cxn modelId="{2AF88366-B790-47D9-8186-7DF928860F19}" type="presOf" srcId="{838B1606-6C8F-4D29-AA23-E236EDCAF20B}" destId="{011D7A9E-990B-485F-9305-A7F5056516F4}" srcOrd="0" destOrd="0" presId="urn:microsoft.com/office/officeart/2005/8/layout/vList2"/>
    <dgm:cxn modelId="{A2DE5BE8-2012-498E-ACB9-B916586BE91E}" type="presOf" srcId="{D0EB5C3A-74C9-453E-B75E-FA29669B0131}" destId="{DB5E3F17-9EC8-440C-A702-20617D8EB184}" srcOrd="0" destOrd="0" presId="urn:microsoft.com/office/officeart/2005/8/layout/vList2"/>
    <dgm:cxn modelId="{4301B211-18BE-4AE9-9295-F74CB40AA06F}" srcId="{D0EB5C3A-74C9-453E-B75E-FA29669B0131}" destId="{6804937A-E64B-48ED-9A1A-6C3B870AA68C}" srcOrd="1" destOrd="0" parTransId="{11293E02-B57D-428C-B923-3AB39C02C0CD}" sibTransId="{7A82EE06-5C98-4596-9A4E-153C92E51B30}"/>
    <dgm:cxn modelId="{F7369F05-1BCE-4F5F-9AD4-70F5C2BEF37A}" type="presOf" srcId="{6804937A-E64B-48ED-9A1A-6C3B870AA68C}" destId="{1E3C7228-45F5-4FC7-B9A0-74A709C6AC13}" srcOrd="0" destOrd="0" presId="urn:microsoft.com/office/officeart/2005/8/layout/vList2"/>
    <dgm:cxn modelId="{A3DB9B29-7E0A-454E-88FA-FE2CF0471CB4}" type="presOf" srcId="{98CBE41B-73E3-44C4-AF36-BA10DBD2E02D}" destId="{86AD79F5-2DDD-44D4-80DC-39DEAEE4BFFE}" srcOrd="0" destOrd="0" presId="urn:microsoft.com/office/officeart/2005/8/layout/vList2"/>
    <dgm:cxn modelId="{A54A149C-3EFE-46B7-9AD7-DEB26741FE9D}" srcId="{D0EB5C3A-74C9-453E-B75E-FA29669B0131}" destId="{838B1606-6C8F-4D29-AA23-E236EDCAF20B}" srcOrd="0" destOrd="0" parTransId="{DD8BEB17-B4F9-4482-BF66-FB9B0DBF1A52}" sibTransId="{6931A4E3-71EC-42FE-BACB-DA0B319C345B}"/>
    <dgm:cxn modelId="{6131069D-E959-4225-BFBF-61FD877C8796}" srcId="{6804937A-E64B-48ED-9A1A-6C3B870AA68C}" destId="{8756B55C-EDE3-47CD-B9DA-94224D6F2430}" srcOrd="1" destOrd="0" parTransId="{F9482666-5688-4BB1-B007-9FD677155AF2}" sibTransId="{46A184C8-6158-48D0-B83E-8533052E8A2D}"/>
    <dgm:cxn modelId="{DC2C9C57-C6E8-47FB-B6BD-6DCA344D90D0}" srcId="{838B1606-6C8F-4D29-AA23-E236EDCAF20B}" destId="{98CBE41B-73E3-44C4-AF36-BA10DBD2E02D}" srcOrd="0" destOrd="0" parTransId="{8D53DEC7-4E10-45C8-AD18-ED6089DADDB8}" sibTransId="{1D86EA51-53EF-4A63-B0F3-30961618C4CB}"/>
    <dgm:cxn modelId="{5BB4942E-9846-42E1-8017-89FB6600F699}" type="presParOf" srcId="{DB5E3F17-9EC8-440C-A702-20617D8EB184}" destId="{011D7A9E-990B-485F-9305-A7F5056516F4}" srcOrd="0" destOrd="0" presId="urn:microsoft.com/office/officeart/2005/8/layout/vList2"/>
    <dgm:cxn modelId="{8837DBB0-9012-4828-BD4C-F7B548D8EC09}" type="presParOf" srcId="{DB5E3F17-9EC8-440C-A702-20617D8EB184}" destId="{86AD79F5-2DDD-44D4-80DC-39DEAEE4BFFE}" srcOrd="1" destOrd="0" presId="urn:microsoft.com/office/officeart/2005/8/layout/vList2"/>
    <dgm:cxn modelId="{6190C64F-84AB-4368-B998-27E29C6C1940}" type="presParOf" srcId="{DB5E3F17-9EC8-440C-A702-20617D8EB184}" destId="{1E3C7228-45F5-4FC7-B9A0-74A709C6AC13}" srcOrd="2" destOrd="0" presId="urn:microsoft.com/office/officeart/2005/8/layout/vList2"/>
    <dgm:cxn modelId="{A4E023FF-4F5E-42FB-B0CF-59EBC0C1A404}" type="presParOf" srcId="{DB5E3F17-9EC8-440C-A702-20617D8EB184}" destId="{43DF147D-FB58-46FD-A969-AF86634754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F543B-5DC9-4143-9854-56494BAA5C95}" type="doc">
      <dgm:prSet loTypeId="urn:microsoft.com/office/officeart/2005/8/layout/matrix2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381C4B7-DB2A-4C7D-8797-4814FAB05299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/>
            <a:t>F</a:t>
          </a:r>
          <a:endParaRPr lang="es-ES" b="1" dirty="0"/>
        </a:p>
      </dgm:t>
    </dgm:pt>
    <dgm:pt modelId="{EC3DC252-0CDB-46AC-9C9E-C44EADD3F729}" type="parTrans" cxnId="{70CF6F4D-2B12-458B-B656-02050F1BE126}">
      <dgm:prSet/>
      <dgm:spPr/>
      <dgm:t>
        <a:bodyPr/>
        <a:lstStyle/>
        <a:p>
          <a:endParaRPr lang="es-ES"/>
        </a:p>
      </dgm:t>
    </dgm:pt>
    <dgm:pt modelId="{E804E6B4-1F4D-45D0-A2D2-D7EF22021657}" type="sibTrans" cxnId="{70CF6F4D-2B12-458B-B656-02050F1BE126}">
      <dgm:prSet/>
      <dgm:spPr/>
      <dgm:t>
        <a:bodyPr/>
        <a:lstStyle/>
        <a:p>
          <a:endParaRPr lang="es-ES"/>
        </a:p>
      </dgm:t>
    </dgm:pt>
    <dgm:pt modelId="{BCCED97D-9776-4231-88CF-1E7B31BBA0ED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/>
            <a:t>O</a:t>
          </a:r>
          <a:endParaRPr lang="es-ES" b="1" dirty="0"/>
        </a:p>
      </dgm:t>
    </dgm:pt>
    <dgm:pt modelId="{8AC68993-CCF5-46C3-BA48-A36C412A4F50}" type="parTrans" cxnId="{747974F8-E23E-4AF5-AB30-4CE276EE9EC2}">
      <dgm:prSet/>
      <dgm:spPr/>
      <dgm:t>
        <a:bodyPr/>
        <a:lstStyle/>
        <a:p>
          <a:endParaRPr lang="es-ES"/>
        </a:p>
      </dgm:t>
    </dgm:pt>
    <dgm:pt modelId="{098BEE5A-78D5-4B44-BA34-BCD8960B0DAB}" type="sibTrans" cxnId="{747974F8-E23E-4AF5-AB30-4CE276EE9EC2}">
      <dgm:prSet/>
      <dgm:spPr/>
      <dgm:t>
        <a:bodyPr/>
        <a:lstStyle/>
        <a:p>
          <a:endParaRPr lang="es-ES"/>
        </a:p>
      </dgm:t>
    </dgm:pt>
    <dgm:pt modelId="{0439A9E3-742E-4151-90F8-320093666AD9}">
      <dgm:prSet phldrT="[Texto]"/>
      <dgm:spPr/>
      <dgm:t>
        <a:bodyPr/>
        <a:lstStyle/>
        <a:p>
          <a:r>
            <a:rPr lang="es-ES" b="1" dirty="0" smtClean="0"/>
            <a:t>D</a:t>
          </a:r>
          <a:endParaRPr lang="es-ES" b="1" dirty="0"/>
        </a:p>
      </dgm:t>
    </dgm:pt>
    <dgm:pt modelId="{7B234C5B-84DE-422F-9B44-B1C0255F0E7C}" type="parTrans" cxnId="{B6C7C61E-37B1-43D7-BFC9-96651649F61C}">
      <dgm:prSet/>
      <dgm:spPr/>
      <dgm:t>
        <a:bodyPr/>
        <a:lstStyle/>
        <a:p>
          <a:endParaRPr lang="es-ES"/>
        </a:p>
      </dgm:t>
    </dgm:pt>
    <dgm:pt modelId="{6AD3FAFE-49AA-4082-BE6E-F607A6C838AB}" type="sibTrans" cxnId="{B6C7C61E-37B1-43D7-BFC9-96651649F61C}">
      <dgm:prSet/>
      <dgm:spPr/>
      <dgm:t>
        <a:bodyPr/>
        <a:lstStyle/>
        <a:p>
          <a:endParaRPr lang="es-ES"/>
        </a:p>
      </dgm:t>
    </dgm:pt>
    <dgm:pt modelId="{6497B393-0E3B-4806-873D-4652F25DB7CF}">
      <dgm:prSet phldrT="[Texto]"/>
      <dgm:spPr/>
      <dgm:t>
        <a:bodyPr/>
        <a:lstStyle/>
        <a:p>
          <a:r>
            <a:rPr lang="es-ES" b="1" dirty="0" smtClean="0"/>
            <a:t>A</a:t>
          </a:r>
          <a:endParaRPr lang="es-ES" b="1" dirty="0"/>
        </a:p>
      </dgm:t>
    </dgm:pt>
    <dgm:pt modelId="{C1C1F190-CEA1-4FAC-B407-0210DC022C64}" type="parTrans" cxnId="{174C7D90-BF74-465C-A2C0-43D551C678C7}">
      <dgm:prSet/>
      <dgm:spPr/>
      <dgm:t>
        <a:bodyPr/>
        <a:lstStyle/>
        <a:p>
          <a:endParaRPr lang="es-ES"/>
        </a:p>
      </dgm:t>
    </dgm:pt>
    <dgm:pt modelId="{78D83BC8-496F-407B-8C49-43CC1F8E8390}" type="sibTrans" cxnId="{174C7D90-BF74-465C-A2C0-43D551C678C7}">
      <dgm:prSet/>
      <dgm:spPr/>
      <dgm:t>
        <a:bodyPr/>
        <a:lstStyle/>
        <a:p>
          <a:endParaRPr lang="es-ES"/>
        </a:p>
      </dgm:t>
    </dgm:pt>
    <dgm:pt modelId="{8B910D25-5CE0-434B-B284-637F5C998CF9}" type="pres">
      <dgm:prSet presAssocID="{893F543B-5DC9-4143-9854-56494BAA5C9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8AEF93-1FF0-4C56-8796-619DFD93A594}" type="pres">
      <dgm:prSet presAssocID="{893F543B-5DC9-4143-9854-56494BAA5C95}" presName="axisShape" presStyleLbl="bgShp" presStyleIdx="0" presStyleCnt="1"/>
      <dgm:spPr/>
    </dgm:pt>
    <dgm:pt modelId="{756DEDE0-4D26-4124-858F-58AFA34D59AD}" type="pres">
      <dgm:prSet presAssocID="{893F543B-5DC9-4143-9854-56494BAA5C9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BC203D-B2AA-4BEC-954B-DA629DB9DEE4}" type="pres">
      <dgm:prSet presAssocID="{893F543B-5DC9-4143-9854-56494BAA5C9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85E989-4D1C-4030-9C73-004C04C3AEEA}" type="pres">
      <dgm:prSet presAssocID="{893F543B-5DC9-4143-9854-56494BAA5C9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C22465-E3C0-4560-919B-6712378F2ED9}" type="pres">
      <dgm:prSet presAssocID="{893F543B-5DC9-4143-9854-56494BAA5C9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524386-4F79-4B9D-9971-CF3844BC1205}" type="presOf" srcId="{893F543B-5DC9-4143-9854-56494BAA5C95}" destId="{8B910D25-5CE0-434B-B284-637F5C998CF9}" srcOrd="0" destOrd="0" presId="urn:microsoft.com/office/officeart/2005/8/layout/matrix2"/>
    <dgm:cxn modelId="{FD5F9D70-ECB7-4C9B-BB29-66DCFCFEFD4E}" type="presOf" srcId="{0439A9E3-742E-4151-90F8-320093666AD9}" destId="{8B85E989-4D1C-4030-9C73-004C04C3AEEA}" srcOrd="0" destOrd="0" presId="urn:microsoft.com/office/officeart/2005/8/layout/matrix2"/>
    <dgm:cxn modelId="{70CF6F4D-2B12-458B-B656-02050F1BE126}" srcId="{893F543B-5DC9-4143-9854-56494BAA5C95}" destId="{0381C4B7-DB2A-4C7D-8797-4814FAB05299}" srcOrd="0" destOrd="0" parTransId="{EC3DC252-0CDB-46AC-9C9E-C44EADD3F729}" sibTransId="{E804E6B4-1F4D-45D0-A2D2-D7EF22021657}"/>
    <dgm:cxn modelId="{448496C0-EC18-4D49-9DA7-BF2DFA948314}" type="presOf" srcId="{BCCED97D-9776-4231-88CF-1E7B31BBA0ED}" destId="{B0BC203D-B2AA-4BEC-954B-DA629DB9DEE4}" srcOrd="0" destOrd="0" presId="urn:microsoft.com/office/officeart/2005/8/layout/matrix2"/>
    <dgm:cxn modelId="{8770E0DD-3398-4708-8522-C148B6AFADF7}" type="presOf" srcId="{0381C4B7-DB2A-4C7D-8797-4814FAB05299}" destId="{756DEDE0-4D26-4124-858F-58AFA34D59AD}" srcOrd="0" destOrd="0" presId="urn:microsoft.com/office/officeart/2005/8/layout/matrix2"/>
    <dgm:cxn modelId="{174C7D90-BF74-465C-A2C0-43D551C678C7}" srcId="{893F543B-5DC9-4143-9854-56494BAA5C95}" destId="{6497B393-0E3B-4806-873D-4652F25DB7CF}" srcOrd="3" destOrd="0" parTransId="{C1C1F190-CEA1-4FAC-B407-0210DC022C64}" sibTransId="{78D83BC8-496F-407B-8C49-43CC1F8E8390}"/>
    <dgm:cxn modelId="{747974F8-E23E-4AF5-AB30-4CE276EE9EC2}" srcId="{893F543B-5DC9-4143-9854-56494BAA5C95}" destId="{BCCED97D-9776-4231-88CF-1E7B31BBA0ED}" srcOrd="1" destOrd="0" parTransId="{8AC68993-CCF5-46C3-BA48-A36C412A4F50}" sibTransId="{098BEE5A-78D5-4B44-BA34-BCD8960B0DAB}"/>
    <dgm:cxn modelId="{3C4EEDCF-070E-4318-A23E-2C692776142A}" type="presOf" srcId="{6497B393-0E3B-4806-873D-4652F25DB7CF}" destId="{56C22465-E3C0-4560-919B-6712378F2ED9}" srcOrd="0" destOrd="0" presId="urn:microsoft.com/office/officeart/2005/8/layout/matrix2"/>
    <dgm:cxn modelId="{B6C7C61E-37B1-43D7-BFC9-96651649F61C}" srcId="{893F543B-5DC9-4143-9854-56494BAA5C95}" destId="{0439A9E3-742E-4151-90F8-320093666AD9}" srcOrd="2" destOrd="0" parTransId="{7B234C5B-84DE-422F-9B44-B1C0255F0E7C}" sibTransId="{6AD3FAFE-49AA-4082-BE6E-F607A6C838AB}"/>
    <dgm:cxn modelId="{63777F92-F01E-484C-86DA-558E98E1942D}" type="presParOf" srcId="{8B910D25-5CE0-434B-B284-637F5C998CF9}" destId="{988AEF93-1FF0-4C56-8796-619DFD93A594}" srcOrd="0" destOrd="0" presId="urn:microsoft.com/office/officeart/2005/8/layout/matrix2"/>
    <dgm:cxn modelId="{A208E39F-288E-4E32-87A0-56CD10098DB3}" type="presParOf" srcId="{8B910D25-5CE0-434B-B284-637F5C998CF9}" destId="{756DEDE0-4D26-4124-858F-58AFA34D59AD}" srcOrd="1" destOrd="0" presId="urn:microsoft.com/office/officeart/2005/8/layout/matrix2"/>
    <dgm:cxn modelId="{D01C030D-3A48-4112-9E20-339A691904A7}" type="presParOf" srcId="{8B910D25-5CE0-434B-B284-637F5C998CF9}" destId="{B0BC203D-B2AA-4BEC-954B-DA629DB9DEE4}" srcOrd="2" destOrd="0" presId="urn:microsoft.com/office/officeart/2005/8/layout/matrix2"/>
    <dgm:cxn modelId="{0DAB7830-A419-4C7F-BCE5-AA3FB418D08C}" type="presParOf" srcId="{8B910D25-5CE0-434B-B284-637F5C998CF9}" destId="{8B85E989-4D1C-4030-9C73-004C04C3AEEA}" srcOrd="3" destOrd="0" presId="urn:microsoft.com/office/officeart/2005/8/layout/matrix2"/>
    <dgm:cxn modelId="{C7DD2866-AD28-4113-9B93-DA5338AD1B78}" type="presParOf" srcId="{8B910D25-5CE0-434B-B284-637F5C998CF9}" destId="{56C22465-E3C0-4560-919B-6712378F2ED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78DFD-18C8-4AC7-B4ED-A89BD3A9B23C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4FC9062-D71E-4BAF-B22D-8228B5BED5D2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F-O</a:t>
          </a:r>
          <a:endParaRPr lang="es-ES" b="1" dirty="0">
            <a:solidFill>
              <a:schemeClr val="bg1"/>
            </a:solidFill>
          </a:endParaRPr>
        </a:p>
      </dgm:t>
    </dgm:pt>
    <dgm:pt modelId="{08815069-E3BF-4DE3-A26F-30B223ADBE55}" type="parTrans" cxnId="{96ECB6E9-8D92-4BEB-9216-C28FC8109BF6}">
      <dgm:prSet/>
      <dgm:spPr/>
      <dgm:t>
        <a:bodyPr/>
        <a:lstStyle/>
        <a:p>
          <a:endParaRPr lang="es-ES"/>
        </a:p>
      </dgm:t>
    </dgm:pt>
    <dgm:pt modelId="{8501697C-DE94-480C-AC7E-4F2B0E47C468}" type="sibTrans" cxnId="{96ECB6E9-8D92-4BEB-9216-C28FC8109BF6}">
      <dgm:prSet/>
      <dgm:spPr/>
      <dgm:t>
        <a:bodyPr/>
        <a:lstStyle/>
        <a:p>
          <a:endParaRPr lang="es-ES"/>
        </a:p>
      </dgm:t>
    </dgm:pt>
    <dgm:pt modelId="{7B02F44D-B90D-4492-BD62-659FD9146F66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bg1"/>
              </a:solidFill>
            </a:rPr>
            <a:t>ESTRATÉGIAS OFENSIVAS (MAXI-MAXI) </a:t>
          </a:r>
          <a:endParaRPr lang="es-ES" b="1" dirty="0">
            <a:solidFill>
              <a:schemeClr val="bg1"/>
            </a:solidFill>
          </a:endParaRPr>
        </a:p>
      </dgm:t>
    </dgm:pt>
    <dgm:pt modelId="{8E76FE5B-8401-4EEC-A62A-E6F71A3C2DC5}" type="parTrans" cxnId="{7CB11002-D618-4317-ADCA-1F86F16F2AA3}">
      <dgm:prSet/>
      <dgm:spPr/>
      <dgm:t>
        <a:bodyPr/>
        <a:lstStyle/>
        <a:p>
          <a:endParaRPr lang="es-ES"/>
        </a:p>
      </dgm:t>
    </dgm:pt>
    <dgm:pt modelId="{AA84983A-88C9-44E3-9DE7-1BE94D9D1EBF}" type="sibTrans" cxnId="{7CB11002-D618-4317-ADCA-1F86F16F2AA3}">
      <dgm:prSet/>
      <dgm:spPr/>
      <dgm:t>
        <a:bodyPr/>
        <a:lstStyle/>
        <a:p>
          <a:endParaRPr lang="es-ES"/>
        </a:p>
      </dgm:t>
    </dgm:pt>
    <dgm:pt modelId="{FDC3FA69-C57E-4104-AAD6-5E97E7AB130B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F-A</a:t>
          </a:r>
          <a:endParaRPr lang="es-ES" b="1" dirty="0">
            <a:solidFill>
              <a:schemeClr val="bg1"/>
            </a:solidFill>
          </a:endParaRPr>
        </a:p>
      </dgm:t>
    </dgm:pt>
    <dgm:pt modelId="{A73F4FFB-8B2E-4F42-ACAC-38CE5616EF65}" type="parTrans" cxnId="{7C5C5E8F-5FF1-44A8-A714-BF4656878106}">
      <dgm:prSet/>
      <dgm:spPr/>
      <dgm:t>
        <a:bodyPr/>
        <a:lstStyle/>
        <a:p>
          <a:endParaRPr lang="es-ES"/>
        </a:p>
      </dgm:t>
    </dgm:pt>
    <dgm:pt modelId="{AA3AF5EF-E474-4F7A-B9CB-AAA3E630068C}" type="sibTrans" cxnId="{7C5C5E8F-5FF1-44A8-A714-BF4656878106}">
      <dgm:prSet/>
      <dgm:spPr/>
      <dgm:t>
        <a:bodyPr/>
        <a:lstStyle/>
        <a:p>
          <a:endParaRPr lang="es-ES"/>
        </a:p>
      </dgm:t>
    </dgm:pt>
    <dgm:pt modelId="{CE258C56-4140-4BD8-8362-156EFD14027E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bg1"/>
              </a:solidFill>
            </a:rPr>
            <a:t>ESTRATÉGIAS DEFENSIVAS (MAXI-MINI)</a:t>
          </a:r>
          <a:endParaRPr lang="es-ES" b="1" dirty="0">
            <a:solidFill>
              <a:schemeClr val="bg1"/>
            </a:solidFill>
          </a:endParaRPr>
        </a:p>
      </dgm:t>
    </dgm:pt>
    <dgm:pt modelId="{8010460C-6698-4850-B5C0-D4EF1F225530}" type="parTrans" cxnId="{AD4F8CDC-68C5-4EFE-9B3F-DFB859F34B97}">
      <dgm:prSet/>
      <dgm:spPr/>
      <dgm:t>
        <a:bodyPr/>
        <a:lstStyle/>
        <a:p>
          <a:endParaRPr lang="es-ES"/>
        </a:p>
      </dgm:t>
    </dgm:pt>
    <dgm:pt modelId="{979F655B-1F19-4ECD-8A84-58734053C88C}" type="sibTrans" cxnId="{AD4F8CDC-68C5-4EFE-9B3F-DFB859F34B97}">
      <dgm:prSet/>
      <dgm:spPr/>
      <dgm:t>
        <a:bodyPr/>
        <a:lstStyle/>
        <a:p>
          <a:endParaRPr lang="es-ES"/>
        </a:p>
      </dgm:t>
    </dgm:pt>
    <dgm:pt modelId="{8E2E8E03-315C-498E-849A-C8776EDE420B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bg1"/>
              </a:solidFill>
            </a:rPr>
            <a:t>ESTRATÉGIAS ADAPTABILIDAD (MINI-MAXI)</a:t>
          </a:r>
          <a:endParaRPr lang="es-ES" b="1" dirty="0">
            <a:solidFill>
              <a:schemeClr val="bg1"/>
            </a:solidFill>
          </a:endParaRPr>
        </a:p>
      </dgm:t>
    </dgm:pt>
    <dgm:pt modelId="{942C65E0-17CF-4C20-A0F1-B5D39FE1F98E}" type="parTrans" cxnId="{C65790AD-6C41-4CD5-B3A2-6A710F6B0389}">
      <dgm:prSet/>
      <dgm:spPr/>
      <dgm:t>
        <a:bodyPr/>
        <a:lstStyle/>
        <a:p>
          <a:endParaRPr lang="es-ES"/>
        </a:p>
      </dgm:t>
    </dgm:pt>
    <dgm:pt modelId="{47834C2F-CAE1-45FD-A238-732E344B12C7}" type="sibTrans" cxnId="{C65790AD-6C41-4CD5-B3A2-6A710F6B0389}">
      <dgm:prSet/>
      <dgm:spPr/>
      <dgm:t>
        <a:bodyPr/>
        <a:lstStyle/>
        <a:p>
          <a:endParaRPr lang="es-ES"/>
        </a:p>
      </dgm:t>
    </dgm:pt>
    <dgm:pt modelId="{C43476B0-36C0-4653-9245-3F081EC038E6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D-A</a:t>
          </a:r>
          <a:endParaRPr lang="es-ES" b="1" dirty="0">
            <a:solidFill>
              <a:schemeClr val="bg1"/>
            </a:solidFill>
          </a:endParaRPr>
        </a:p>
      </dgm:t>
    </dgm:pt>
    <dgm:pt modelId="{AAB11BF8-D5B5-493B-882F-B546447AC276}" type="parTrans" cxnId="{C982127A-C932-405A-B994-D1CB59C8042A}">
      <dgm:prSet/>
      <dgm:spPr/>
      <dgm:t>
        <a:bodyPr/>
        <a:lstStyle/>
        <a:p>
          <a:endParaRPr lang="es-ES"/>
        </a:p>
      </dgm:t>
    </dgm:pt>
    <dgm:pt modelId="{E413E0E3-6F7A-4C88-9DD1-89CE28B120DE}" type="sibTrans" cxnId="{C982127A-C932-405A-B994-D1CB59C8042A}">
      <dgm:prSet/>
      <dgm:spPr/>
      <dgm:t>
        <a:bodyPr/>
        <a:lstStyle/>
        <a:p>
          <a:endParaRPr lang="es-ES"/>
        </a:p>
      </dgm:t>
    </dgm:pt>
    <dgm:pt modelId="{60CA46B0-CD6F-4C74-9FED-3823A5A0C7DE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D-O</a:t>
          </a:r>
          <a:endParaRPr lang="es-ES" b="1" dirty="0">
            <a:solidFill>
              <a:schemeClr val="bg1"/>
            </a:solidFill>
          </a:endParaRPr>
        </a:p>
      </dgm:t>
    </dgm:pt>
    <dgm:pt modelId="{AAEB5030-58FA-493D-AFEA-EAE10F7DDFE0}" type="parTrans" cxnId="{F68BC21E-E586-4EC4-A511-6856715AF42D}">
      <dgm:prSet/>
      <dgm:spPr/>
      <dgm:t>
        <a:bodyPr/>
        <a:lstStyle/>
        <a:p>
          <a:endParaRPr lang="es-ES"/>
        </a:p>
      </dgm:t>
    </dgm:pt>
    <dgm:pt modelId="{D49CDA94-5953-48AA-B052-61CC205133B5}" type="sibTrans" cxnId="{F68BC21E-E586-4EC4-A511-6856715AF42D}">
      <dgm:prSet/>
      <dgm:spPr/>
      <dgm:t>
        <a:bodyPr/>
        <a:lstStyle/>
        <a:p>
          <a:endParaRPr lang="es-ES"/>
        </a:p>
      </dgm:t>
    </dgm:pt>
    <dgm:pt modelId="{15524BE1-0CCB-4354-AE1A-F5031D1E5A0E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es-ES" b="1" dirty="0" smtClean="0">
              <a:solidFill>
                <a:schemeClr val="bg1"/>
              </a:solidFill>
            </a:rPr>
            <a:t>ESTRATÉGIAS SUPERVIVENCIA (MINI-MINI)</a:t>
          </a:r>
          <a:endParaRPr lang="es-ES" b="1" dirty="0">
            <a:solidFill>
              <a:schemeClr val="bg1"/>
            </a:solidFill>
          </a:endParaRPr>
        </a:p>
      </dgm:t>
    </dgm:pt>
    <dgm:pt modelId="{314FD16D-51F3-49FF-A220-6F8589127F34}" type="parTrans" cxnId="{4BBFBE12-E881-42CF-A24C-A83A5087A0F0}">
      <dgm:prSet/>
      <dgm:spPr/>
      <dgm:t>
        <a:bodyPr/>
        <a:lstStyle/>
        <a:p>
          <a:endParaRPr lang="es-ES"/>
        </a:p>
      </dgm:t>
    </dgm:pt>
    <dgm:pt modelId="{4B6317D2-D97E-4F36-B567-502FE56A6E78}" type="sibTrans" cxnId="{4BBFBE12-E881-42CF-A24C-A83A5087A0F0}">
      <dgm:prSet/>
      <dgm:spPr/>
      <dgm:t>
        <a:bodyPr/>
        <a:lstStyle/>
        <a:p>
          <a:endParaRPr lang="es-ES"/>
        </a:p>
      </dgm:t>
    </dgm:pt>
    <dgm:pt modelId="{956ADB20-60D4-4EB2-BF32-7A7FD389EEC3}" type="pres">
      <dgm:prSet presAssocID="{46378DFD-18C8-4AC7-B4ED-A89BD3A9B2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443C4DC-980E-4BE2-B23A-4E0152BBCCBD}" type="pres">
      <dgm:prSet presAssocID="{04FC9062-D71E-4BAF-B22D-8228B5BED5D2}" presName="linNode" presStyleCnt="0"/>
      <dgm:spPr/>
    </dgm:pt>
    <dgm:pt modelId="{8C29AA40-7C0C-4235-AD75-5E472EF45E6F}" type="pres">
      <dgm:prSet presAssocID="{04FC9062-D71E-4BAF-B22D-8228B5BED5D2}" presName="parentShp" presStyleLbl="node1" presStyleIdx="0" presStyleCnt="4" custScaleX="452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DE6733-DBBA-421E-9F7D-4BF5847E2B12}" type="pres">
      <dgm:prSet presAssocID="{04FC9062-D71E-4BAF-B22D-8228B5BED5D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3FA32E-27A6-4E6C-AB80-18486F7C9916}" type="pres">
      <dgm:prSet presAssocID="{8501697C-DE94-480C-AC7E-4F2B0E47C468}" presName="spacing" presStyleCnt="0"/>
      <dgm:spPr/>
    </dgm:pt>
    <dgm:pt modelId="{C30AA433-E3A7-4D93-B57B-AB65582EF6E7}" type="pres">
      <dgm:prSet presAssocID="{FDC3FA69-C57E-4104-AAD6-5E97E7AB130B}" presName="linNode" presStyleCnt="0"/>
      <dgm:spPr/>
    </dgm:pt>
    <dgm:pt modelId="{5A68D2C6-72F5-41D4-B058-6401EA4E5E85}" type="pres">
      <dgm:prSet presAssocID="{FDC3FA69-C57E-4104-AAD6-5E97E7AB130B}" presName="parentShp" presStyleLbl="node1" presStyleIdx="1" presStyleCnt="4" custScaleX="452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E05CCF-5002-4EAB-B216-3FF39D0DB8A2}" type="pres">
      <dgm:prSet presAssocID="{FDC3FA69-C57E-4104-AAD6-5E97E7AB130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23816-EB6A-4B91-9848-797B7CDE2FC1}" type="pres">
      <dgm:prSet presAssocID="{AA3AF5EF-E474-4F7A-B9CB-AAA3E630068C}" presName="spacing" presStyleCnt="0"/>
      <dgm:spPr/>
    </dgm:pt>
    <dgm:pt modelId="{6FFC9E7A-B7FD-4633-ADB1-058DFA82BF6D}" type="pres">
      <dgm:prSet presAssocID="{60CA46B0-CD6F-4C74-9FED-3823A5A0C7DE}" presName="linNode" presStyleCnt="0"/>
      <dgm:spPr/>
    </dgm:pt>
    <dgm:pt modelId="{49992C0F-4DCD-49CF-9C74-92640B32C1E8}" type="pres">
      <dgm:prSet presAssocID="{60CA46B0-CD6F-4C74-9FED-3823A5A0C7DE}" presName="parentShp" presStyleLbl="node1" presStyleIdx="2" presStyleCnt="4" custScaleX="46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E049CB-BC37-471E-BE78-C6D13ACC9C53}" type="pres">
      <dgm:prSet presAssocID="{60CA46B0-CD6F-4C74-9FED-3823A5A0C7D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330AC8-B1A6-4608-B669-713F18E6A5F3}" type="pres">
      <dgm:prSet presAssocID="{D49CDA94-5953-48AA-B052-61CC205133B5}" presName="spacing" presStyleCnt="0"/>
      <dgm:spPr/>
    </dgm:pt>
    <dgm:pt modelId="{83B374AC-49F8-4C47-A7FE-7F305F983AC6}" type="pres">
      <dgm:prSet presAssocID="{C43476B0-36C0-4653-9245-3F081EC038E6}" presName="linNode" presStyleCnt="0"/>
      <dgm:spPr/>
    </dgm:pt>
    <dgm:pt modelId="{6854B29D-79CE-4CD2-9ABD-73CFB02E1996}" type="pres">
      <dgm:prSet presAssocID="{C43476B0-36C0-4653-9245-3F081EC038E6}" presName="parentShp" presStyleLbl="node1" presStyleIdx="3" presStyleCnt="4" custScaleX="460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3111EC-60DB-4C64-9D72-DCAD9ED80E49}" type="pres">
      <dgm:prSet presAssocID="{C43476B0-36C0-4653-9245-3F081EC038E6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ECB6E9-8D92-4BEB-9216-C28FC8109BF6}" srcId="{46378DFD-18C8-4AC7-B4ED-A89BD3A9B23C}" destId="{04FC9062-D71E-4BAF-B22D-8228B5BED5D2}" srcOrd="0" destOrd="0" parTransId="{08815069-E3BF-4DE3-A26F-30B223ADBE55}" sibTransId="{8501697C-DE94-480C-AC7E-4F2B0E47C468}"/>
    <dgm:cxn modelId="{2CBFB47E-1CA9-479B-B976-E3A841527883}" type="presOf" srcId="{C43476B0-36C0-4653-9245-3F081EC038E6}" destId="{6854B29D-79CE-4CD2-9ABD-73CFB02E1996}" srcOrd="0" destOrd="0" presId="urn:microsoft.com/office/officeart/2005/8/layout/vList6"/>
    <dgm:cxn modelId="{4CEB0DB0-3C7B-44BD-BDA0-D6B3ABED29AF}" type="presOf" srcId="{FDC3FA69-C57E-4104-AAD6-5E97E7AB130B}" destId="{5A68D2C6-72F5-41D4-B058-6401EA4E5E85}" srcOrd="0" destOrd="0" presId="urn:microsoft.com/office/officeart/2005/8/layout/vList6"/>
    <dgm:cxn modelId="{D04AB515-CF82-4012-A2CD-F24B3D65D56E}" type="presOf" srcId="{8E2E8E03-315C-498E-849A-C8776EDE420B}" destId="{BBE049CB-BC37-471E-BE78-C6D13ACC9C53}" srcOrd="0" destOrd="0" presId="urn:microsoft.com/office/officeart/2005/8/layout/vList6"/>
    <dgm:cxn modelId="{4BBFBE12-E881-42CF-A24C-A83A5087A0F0}" srcId="{C43476B0-36C0-4653-9245-3F081EC038E6}" destId="{15524BE1-0CCB-4354-AE1A-F5031D1E5A0E}" srcOrd="0" destOrd="0" parTransId="{314FD16D-51F3-49FF-A220-6F8589127F34}" sibTransId="{4B6317D2-D97E-4F36-B567-502FE56A6E78}"/>
    <dgm:cxn modelId="{ACAD652B-A77E-45D4-BCEB-04AD58E3DDF4}" type="presOf" srcId="{60CA46B0-CD6F-4C74-9FED-3823A5A0C7DE}" destId="{49992C0F-4DCD-49CF-9C74-92640B32C1E8}" srcOrd="0" destOrd="0" presId="urn:microsoft.com/office/officeart/2005/8/layout/vList6"/>
    <dgm:cxn modelId="{12560DE7-F244-4BBD-9FC9-088D1400FEDC}" type="presOf" srcId="{7B02F44D-B90D-4492-BD62-659FD9146F66}" destId="{EADE6733-DBBA-421E-9F7D-4BF5847E2B12}" srcOrd="0" destOrd="0" presId="urn:microsoft.com/office/officeart/2005/8/layout/vList6"/>
    <dgm:cxn modelId="{7C5C5E8F-5FF1-44A8-A714-BF4656878106}" srcId="{46378DFD-18C8-4AC7-B4ED-A89BD3A9B23C}" destId="{FDC3FA69-C57E-4104-AAD6-5E97E7AB130B}" srcOrd="1" destOrd="0" parTransId="{A73F4FFB-8B2E-4F42-ACAC-38CE5616EF65}" sibTransId="{AA3AF5EF-E474-4F7A-B9CB-AAA3E630068C}"/>
    <dgm:cxn modelId="{3854B3E9-5503-4107-85CE-AF5592AE7285}" type="presOf" srcId="{46378DFD-18C8-4AC7-B4ED-A89BD3A9B23C}" destId="{956ADB20-60D4-4EB2-BF32-7A7FD389EEC3}" srcOrd="0" destOrd="0" presId="urn:microsoft.com/office/officeart/2005/8/layout/vList6"/>
    <dgm:cxn modelId="{C845481B-C0B0-4086-B730-650C90A94E61}" type="presOf" srcId="{15524BE1-0CCB-4354-AE1A-F5031D1E5A0E}" destId="{303111EC-60DB-4C64-9D72-DCAD9ED80E49}" srcOrd="0" destOrd="0" presId="urn:microsoft.com/office/officeart/2005/8/layout/vList6"/>
    <dgm:cxn modelId="{C65790AD-6C41-4CD5-B3A2-6A710F6B0389}" srcId="{60CA46B0-CD6F-4C74-9FED-3823A5A0C7DE}" destId="{8E2E8E03-315C-498E-849A-C8776EDE420B}" srcOrd="0" destOrd="0" parTransId="{942C65E0-17CF-4C20-A0F1-B5D39FE1F98E}" sibTransId="{47834C2F-CAE1-45FD-A238-732E344B12C7}"/>
    <dgm:cxn modelId="{7CB11002-D618-4317-ADCA-1F86F16F2AA3}" srcId="{04FC9062-D71E-4BAF-B22D-8228B5BED5D2}" destId="{7B02F44D-B90D-4492-BD62-659FD9146F66}" srcOrd="0" destOrd="0" parTransId="{8E76FE5B-8401-4EEC-A62A-E6F71A3C2DC5}" sibTransId="{AA84983A-88C9-44E3-9DE7-1BE94D9D1EBF}"/>
    <dgm:cxn modelId="{C982127A-C932-405A-B994-D1CB59C8042A}" srcId="{46378DFD-18C8-4AC7-B4ED-A89BD3A9B23C}" destId="{C43476B0-36C0-4653-9245-3F081EC038E6}" srcOrd="3" destOrd="0" parTransId="{AAB11BF8-D5B5-493B-882F-B546447AC276}" sibTransId="{E413E0E3-6F7A-4C88-9DD1-89CE28B120DE}"/>
    <dgm:cxn modelId="{E18957D3-3FFB-452E-B636-E702A7F9F8DF}" type="presOf" srcId="{04FC9062-D71E-4BAF-B22D-8228B5BED5D2}" destId="{8C29AA40-7C0C-4235-AD75-5E472EF45E6F}" srcOrd="0" destOrd="0" presId="urn:microsoft.com/office/officeart/2005/8/layout/vList6"/>
    <dgm:cxn modelId="{AD4F8CDC-68C5-4EFE-9B3F-DFB859F34B97}" srcId="{FDC3FA69-C57E-4104-AAD6-5E97E7AB130B}" destId="{CE258C56-4140-4BD8-8362-156EFD14027E}" srcOrd="0" destOrd="0" parTransId="{8010460C-6698-4850-B5C0-D4EF1F225530}" sibTransId="{979F655B-1F19-4ECD-8A84-58734053C88C}"/>
    <dgm:cxn modelId="{F68BC21E-E586-4EC4-A511-6856715AF42D}" srcId="{46378DFD-18C8-4AC7-B4ED-A89BD3A9B23C}" destId="{60CA46B0-CD6F-4C74-9FED-3823A5A0C7DE}" srcOrd="2" destOrd="0" parTransId="{AAEB5030-58FA-493D-AFEA-EAE10F7DDFE0}" sibTransId="{D49CDA94-5953-48AA-B052-61CC205133B5}"/>
    <dgm:cxn modelId="{BBE13D44-5FF8-4CAE-B6A4-EA74350C5B90}" type="presOf" srcId="{CE258C56-4140-4BD8-8362-156EFD14027E}" destId="{C5E05CCF-5002-4EAB-B216-3FF39D0DB8A2}" srcOrd="0" destOrd="0" presId="urn:microsoft.com/office/officeart/2005/8/layout/vList6"/>
    <dgm:cxn modelId="{AF64834F-8738-4A64-860D-6D49CFBA7E34}" type="presParOf" srcId="{956ADB20-60D4-4EB2-BF32-7A7FD389EEC3}" destId="{F443C4DC-980E-4BE2-B23A-4E0152BBCCBD}" srcOrd="0" destOrd="0" presId="urn:microsoft.com/office/officeart/2005/8/layout/vList6"/>
    <dgm:cxn modelId="{B4AA1EDC-C28A-443E-BAB4-5EC2C1F7FFFA}" type="presParOf" srcId="{F443C4DC-980E-4BE2-B23A-4E0152BBCCBD}" destId="{8C29AA40-7C0C-4235-AD75-5E472EF45E6F}" srcOrd="0" destOrd="0" presId="urn:microsoft.com/office/officeart/2005/8/layout/vList6"/>
    <dgm:cxn modelId="{0BB473C3-F80A-4A6E-9795-30D732376498}" type="presParOf" srcId="{F443C4DC-980E-4BE2-B23A-4E0152BBCCBD}" destId="{EADE6733-DBBA-421E-9F7D-4BF5847E2B12}" srcOrd="1" destOrd="0" presId="urn:microsoft.com/office/officeart/2005/8/layout/vList6"/>
    <dgm:cxn modelId="{DF5A2B85-CDD3-44E9-A396-A04AC7E3BF10}" type="presParOf" srcId="{956ADB20-60D4-4EB2-BF32-7A7FD389EEC3}" destId="{083FA32E-27A6-4E6C-AB80-18486F7C9916}" srcOrd="1" destOrd="0" presId="urn:microsoft.com/office/officeart/2005/8/layout/vList6"/>
    <dgm:cxn modelId="{EB2121C2-0B03-4B45-8357-F33A41B07A38}" type="presParOf" srcId="{956ADB20-60D4-4EB2-BF32-7A7FD389EEC3}" destId="{C30AA433-E3A7-4D93-B57B-AB65582EF6E7}" srcOrd="2" destOrd="0" presId="urn:microsoft.com/office/officeart/2005/8/layout/vList6"/>
    <dgm:cxn modelId="{57DE7E81-2F82-4842-9A83-CBC79AB3B1D2}" type="presParOf" srcId="{C30AA433-E3A7-4D93-B57B-AB65582EF6E7}" destId="{5A68D2C6-72F5-41D4-B058-6401EA4E5E85}" srcOrd="0" destOrd="0" presId="urn:microsoft.com/office/officeart/2005/8/layout/vList6"/>
    <dgm:cxn modelId="{C1A36335-B019-40CD-9223-3A49C74F3C9B}" type="presParOf" srcId="{C30AA433-E3A7-4D93-B57B-AB65582EF6E7}" destId="{C5E05CCF-5002-4EAB-B216-3FF39D0DB8A2}" srcOrd="1" destOrd="0" presId="urn:microsoft.com/office/officeart/2005/8/layout/vList6"/>
    <dgm:cxn modelId="{BADC7B6D-07DD-4FB5-88A3-0C0899B67DA3}" type="presParOf" srcId="{956ADB20-60D4-4EB2-BF32-7A7FD389EEC3}" destId="{2EB23816-EB6A-4B91-9848-797B7CDE2FC1}" srcOrd="3" destOrd="0" presId="urn:microsoft.com/office/officeart/2005/8/layout/vList6"/>
    <dgm:cxn modelId="{375A628C-6EE8-45F2-9793-67E433B74EA9}" type="presParOf" srcId="{956ADB20-60D4-4EB2-BF32-7A7FD389EEC3}" destId="{6FFC9E7A-B7FD-4633-ADB1-058DFA82BF6D}" srcOrd="4" destOrd="0" presId="urn:microsoft.com/office/officeart/2005/8/layout/vList6"/>
    <dgm:cxn modelId="{4F3B3F15-0D90-4393-8EAC-8F9CCC5C4B70}" type="presParOf" srcId="{6FFC9E7A-B7FD-4633-ADB1-058DFA82BF6D}" destId="{49992C0F-4DCD-49CF-9C74-92640B32C1E8}" srcOrd="0" destOrd="0" presId="urn:microsoft.com/office/officeart/2005/8/layout/vList6"/>
    <dgm:cxn modelId="{EA503A60-DFE6-474A-AD88-6E205FC29A1D}" type="presParOf" srcId="{6FFC9E7A-B7FD-4633-ADB1-058DFA82BF6D}" destId="{BBE049CB-BC37-471E-BE78-C6D13ACC9C53}" srcOrd="1" destOrd="0" presId="urn:microsoft.com/office/officeart/2005/8/layout/vList6"/>
    <dgm:cxn modelId="{D2ABA42B-F5BF-4DA1-A0A9-FEC95761E126}" type="presParOf" srcId="{956ADB20-60D4-4EB2-BF32-7A7FD389EEC3}" destId="{31330AC8-B1A6-4608-B669-713F18E6A5F3}" srcOrd="5" destOrd="0" presId="urn:microsoft.com/office/officeart/2005/8/layout/vList6"/>
    <dgm:cxn modelId="{B19B9152-A359-4810-9ADE-1B04B95BBADB}" type="presParOf" srcId="{956ADB20-60D4-4EB2-BF32-7A7FD389EEC3}" destId="{83B374AC-49F8-4C47-A7FE-7F305F983AC6}" srcOrd="6" destOrd="0" presId="urn:microsoft.com/office/officeart/2005/8/layout/vList6"/>
    <dgm:cxn modelId="{315BDA13-D293-45F1-A2F0-05965D5A03AF}" type="presParOf" srcId="{83B374AC-49F8-4C47-A7FE-7F305F983AC6}" destId="{6854B29D-79CE-4CD2-9ABD-73CFB02E1996}" srcOrd="0" destOrd="0" presId="urn:microsoft.com/office/officeart/2005/8/layout/vList6"/>
    <dgm:cxn modelId="{0A006D9A-88FB-4CCD-BA01-4F65D6AE1324}" type="presParOf" srcId="{83B374AC-49F8-4C47-A7FE-7F305F983AC6}" destId="{303111EC-60DB-4C64-9D72-DCAD9ED80E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D7A9E-990B-485F-9305-A7F5056516F4}">
      <dsp:nvSpPr>
        <dsp:cNvPr id="0" name=""/>
        <dsp:cNvSpPr/>
      </dsp:nvSpPr>
      <dsp:spPr>
        <a:xfrm>
          <a:off x="0" y="0"/>
          <a:ext cx="5087257" cy="8210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OBJETO DE ESTUDIO</a:t>
          </a:r>
          <a:endParaRPr lang="es-ES" sz="3600" kern="1200" dirty="0"/>
        </a:p>
      </dsp:txBody>
      <dsp:txXfrm>
        <a:off x="40079" y="40079"/>
        <a:ext cx="5007099" cy="740873"/>
      </dsp:txXfrm>
    </dsp:sp>
    <dsp:sp modelId="{86AD79F5-2DDD-44D4-80DC-39DEAEE4BFFE}">
      <dsp:nvSpPr>
        <dsp:cNvPr id="0" name=""/>
        <dsp:cNvSpPr/>
      </dsp:nvSpPr>
      <dsp:spPr>
        <a:xfrm>
          <a:off x="0" y="824228"/>
          <a:ext cx="5087257" cy="119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2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El empleo y entrenamiento de las fuerzas especiales del Ejército Ecuatoriano.</a:t>
          </a:r>
          <a:endParaRPr lang="es-ES" sz="2800" kern="1200" dirty="0"/>
        </a:p>
      </dsp:txBody>
      <dsp:txXfrm>
        <a:off x="0" y="824228"/>
        <a:ext cx="5087257" cy="1197408"/>
      </dsp:txXfrm>
    </dsp:sp>
    <dsp:sp modelId="{1E3C7228-45F5-4FC7-B9A0-74A709C6AC13}">
      <dsp:nvSpPr>
        <dsp:cNvPr id="0" name=""/>
        <dsp:cNvSpPr/>
      </dsp:nvSpPr>
      <dsp:spPr>
        <a:xfrm>
          <a:off x="0" y="2319070"/>
          <a:ext cx="5087257" cy="8210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CAMPO DE ACCIÓN</a:t>
          </a:r>
          <a:endParaRPr lang="es-ES" sz="3600" kern="1200" dirty="0"/>
        </a:p>
      </dsp:txBody>
      <dsp:txXfrm>
        <a:off x="40079" y="2359149"/>
        <a:ext cx="5007099" cy="740873"/>
      </dsp:txXfrm>
    </dsp:sp>
    <dsp:sp modelId="{43DF147D-FB58-46FD-A969-AF8663475408}">
      <dsp:nvSpPr>
        <dsp:cNvPr id="0" name=""/>
        <dsp:cNvSpPr/>
      </dsp:nvSpPr>
      <dsp:spPr>
        <a:xfrm>
          <a:off x="0" y="2842667"/>
          <a:ext cx="5087257" cy="102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2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Seguridad y Defensa</a:t>
          </a:r>
          <a:r>
            <a:rPr lang="es-EC" sz="3200" kern="1200" dirty="0" smtClean="0"/>
            <a:t>.</a:t>
          </a:r>
          <a:endParaRPr lang="es-ES" sz="3200" kern="1200" dirty="0"/>
        </a:p>
      </dsp:txBody>
      <dsp:txXfrm>
        <a:off x="0" y="2842667"/>
        <a:ext cx="5087257" cy="102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322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/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“MISIONES DE FUERZAS ESPECIALES EN LA CAPACIDAD OPERACIONAL DEL EJÉRCITO.”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3704191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3366919" y="1306236"/>
            <a:ext cx="597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Y DEFENSA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1453833" y="4003598"/>
            <a:ext cx="10259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E.M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ABRIL S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Y TCRN DE E.M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PATRICIO VEGA E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CPFG.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E.M  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HELOU CABEZAS</a:t>
            </a: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FUNDAMENTACIÓN TEÓRICA (ANTECEDENTES)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72491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629590" y="2013466"/>
            <a:ext cx="5811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b="1" dirty="0" smtClean="0"/>
              <a:t>Las </a:t>
            </a:r>
            <a:r>
              <a:rPr lang="es-EC" sz="2800" b="1" dirty="0"/>
              <a:t>fuerzas especiales surgen en la segunda guerra </a:t>
            </a:r>
            <a:r>
              <a:rPr lang="es-EC" sz="2800" b="1" dirty="0" smtClean="0"/>
              <a:t>mundial.</a:t>
            </a:r>
          </a:p>
          <a:p>
            <a:pPr algn="just"/>
            <a:endParaRPr lang="es-EC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b="1" dirty="0" smtClean="0"/>
              <a:t>Aumentan capacidades de un ejército.</a:t>
            </a:r>
          </a:p>
          <a:p>
            <a:pPr algn="just"/>
            <a:endParaRPr lang="es-EC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b="1" dirty="0" smtClean="0"/>
              <a:t>Alternativa </a:t>
            </a:r>
            <a:r>
              <a:rPr lang="es-EC" sz="2800" b="1" dirty="0"/>
              <a:t>muy </a:t>
            </a:r>
            <a:r>
              <a:rPr lang="es-EC" sz="2800" b="1" dirty="0" smtClean="0"/>
              <a:t>efectiva (acciones convencionales o para neutralizar amenazas híbridas).</a:t>
            </a:r>
          </a:p>
          <a:p>
            <a:pPr algn="just"/>
            <a:endParaRPr lang="es-EC" dirty="0"/>
          </a:p>
        </p:txBody>
      </p:sp>
      <p:pic>
        <p:nvPicPr>
          <p:cNvPr id="1026" name="Picture 2" descr="https://upload.wikimedia.org/wikipedia/commons/thumb/e/ea/Special_Air_Service_in_North_Africa_E_21337.jpg/200px-Special_Air_Service_in_North_Africa_E_2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49" y="1409461"/>
            <a:ext cx="3862068" cy="38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177349" y="5235545"/>
            <a:ext cx="3862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Patrulla del Servicio Especial Aéreo (SAS) británico en el norte de África durante la Segunda Guerra Mundial.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810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TEÓRICA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(ESTADO DEL ARTE)</a:t>
            </a:r>
            <a:endParaRPr lang="es-EC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10789" y="1783570"/>
            <a:ext cx="67143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Ejército de Colombia en su manual </a:t>
            </a:r>
            <a:r>
              <a:rPr lang="es-EC" sz="2400" b="1" dirty="0"/>
              <a:t>(MFRE </a:t>
            </a:r>
            <a:r>
              <a:rPr lang="es-EC" sz="2400" b="1" dirty="0" smtClean="0"/>
              <a:t>3–05), identifica las capacidades </a:t>
            </a:r>
            <a:r>
              <a:rPr lang="es-EC" sz="2400" b="1" dirty="0"/>
              <a:t>críticas para las </a:t>
            </a:r>
            <a:r>
              <a:rPr lang="es-EC" sz="2400" b="1" dirty="0" smtClean="0"/>
              <a:t>unidades de fuerzas especiales.</a:t>
            </a:r>
          </a:p>
          <a:p>
            <a:pPr algn="just"/>
            <a:endParaRPr lang="es-EC" sz="2400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prstClr val="black"/>
                </a:solidFill>
              </a:rPr>
              <a:t>Sobre esta doctrina se basa el entrenamiento y empleo de sus unidades de fuerzas especiales.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Entrenadas para conseguir </a:t>
            </a:r>
            <a:r>
              <a:rPr lang="es-EC" sz="2400" b="1" dirty="0"/>
              <a:t>objetivos de repercusión </a:t>
            </a:r>
            <a:r>
              <a:rPr lang="es-EC" sz="2400" b="1" dirty="0" smtClean="0"/>
              <a:t>estratégica.</a:t>
            </a:r>
          </a:p>
          <a:p>
            <a:pPr algn="just"/>
            <a:endParaRPr lang="es-EC" sz="2400" b="1" dirty="0" smtClean="0"/>
          </a:p>
          <a:p>
            <a:pPr algn="just"/>
            <a:endParaRPr lang="es-EC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14" y="2194565"/>
            <a:ext cx="3643403" cy="35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TEÓRICA</a:t>
            </a:r>
            <a:endParaRPr lang="es-EC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57300" y="2056796"/>
            <a:ext cx="4281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9 B.F.E “PATRIA” empleada en forma no doctrinaria.</a:t>
            </a:r>
          </a:p>
          <a:p>
            <a:pPr algn="just"/>
            <a:endParaRPr lang="es-EC" sz="24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b="1" dirty="0"/>
              <a:t>Ejército</a:t>
            </a:r>
            <a:r>
              <a:rPr lang="es-EC" sz="2400" b="1" dirty="0" smtClean="0"/>
              <a:t> no explota sus  </a:t>
            </a:r>
            <a:r>
              <a:rPr lang="es-EC" sz="2400" b="1" dirty="0"/>
              <a:t>verdaderas </a:t>
            </a:r>
            <a:r>
              <a:rPr lang="es-EC" sz="2400" b="1" dirty="0" smtClean="0"/>
              <a:t>capacidades.</a:t>
            </a:r>
          </a:p>
          <a:p>
            <a:pPr algn="just"/>
            <a:endParaRPr lang="es-EC" sz="24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Entrenamiento no acorde a las necesidades de las unidades de FF.EE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1632862"/>
            <a:ext cx="5303521" cy="43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TEÓRICA</a:t>
            </a:r>
            <a:endParaRPr lang="es-EC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5863" y="2521059"/>
            <a:ext cx="4897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dirty="0" smtClean="0"/>
              <a:t>En </a:t>
            </a:r>
            <a:r>
              <a:rPr lang="es-EC" sz="2800" b="1" dirty="0"/>
              <a:t>el </a:t>
            </a:r>
            <a:r>
              <a:rPr lang="es-EC" sz="2800" b="1" dirty="0" smtClean="0"/>
              <a:t>MFRE 3.02, se determinan </a:t>
            </a:r>
            <a:r>
              <a:rPr lang="es-EC" sz="2800" b="1" dirty="0"/>
              <a:t>dos tipos de </a:t>
            </a:r>
            <a:r>
              <a:rPr lang="es-EC" sz="2800" b="1" dirty="0" smtClean="0"/>
              <a:t>misiones:</a:t>
            </a:r>
          </a:p>
          <a:p>
            <a:pPr algn="just"/>
            <a:endParaRPr lang="es-EC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b="1" dirty="0" smtClean="0"/>
              <a:t>Ataque </a:t>
            </a:r>
            <a:r>
              <a:rPr lang="es-EC" sz="2800" b="1" dirty="0"/>
              <a:t>de </a:t>
            </a:r>
            <a:r>
              <a:rPr lang="es-EC" sz="2800" b="1" dirty="0" smtClean="0"/>
              <a:t>precisión.</a:t>
            </a:r>
          </a:p>
          <a:p>
            <a:pPr algn="just"/>
            <a:endParaRPr lang="es-EC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800" b="1" dirty="0" smtClean="0"/>
              <a:t>Acciones </a:t>
            </a:r>
            <a:r>
              <a:rPr lang="es-EC" sz="2800" b="1" dirty="0"/>
              <a:t>en guerra especial</a:t>
            </a:r>
            <a:r>
              <a:rPr lang="es-EC" sz="2800" b="1" dirty="0" smtClean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4" y="1633260"/>
            <a:ext cx="5185953" cy="48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TEÓRICA</a:t>
            </a:r>
            <a:endParaRPr lang="es-EC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80606" y="1854935"/>
            <a:ext cx="4741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400" b="1" dirty="0">
                <a:solidFill>
                  <a:prstClr val="black"/>
                </a:solidFill>
              </a:rPr>
              <a:t>Cumplen mismas misiones que unidades convencionales.</a:t>
            </a:r>
          </a:p>
          <a:p>
            <a:pPr algn="just"/>
            <a:endParaRPr lang="es-EC" sz="2400" b="1" dirty="0" smtClean="0"/>
          </a:p>
          <a:p>
            <a:pPr algn="just"/>
            <a:r>
              <a:rPr lang="es-EC" sz="2400" b="1" dirty="0" smtClean="0"/>
              <a:t>Jurisdicción </a:t>
            </a:r>
            <a:r>
              <a:rPr lang="es-EC" sz="2400" b="1" dirty="0" smtClean="0"/>
              <a:t>de la 9 B.F.E “PATRIA”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Provincia de Cotopaxi.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Provincia de Los Ríos.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Palacio Presidencial.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b="1" dirty="0"/>
          </a:p>
          <a:p>
            <a:pPr algn="just"/>
            <a:r>
              <a:rPr lang="es-EC" sz="2400" b="1" dirty="0" smtClean="0"/>
              <a:t>Unidades </a:t>
            </a:r>
            <a:r>
              <a:rPr lang="es-EC" sz="2400" b="1" dirty="0" smtClean="0"/>
              <a:t>de FF.EE </a:t>
            </a:r>
            <a:r>
              <a:rPr lang="es-EC" sz="2400" b="1" dirty="0" smtClean="0"/>
              <a:t>de otros países </a:t>
            </a:r>
            <a:r>
              <a:rPr lang="es-EC" sz="2400" b="1" dirty="0" smtClean="0"/>
              <a:t>no tienen </a:t>
            </a:r>
            <a:r>
              <a:rPr lang="es-EC" sz="2400" b="1" dirty="0" smtClean="0"/>
              <a:t>jurisdicción.</a:t>
            </a:r>
            <a:endParaRPr lang="es-EC" sz="2400" b="1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55" y="1554511"/>
            <a:ext cx="5001323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</a:t>
            </a: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TEÓRICA (MARCO TEÓRICO)</a:t>
            </a:r>
            <a:endParaRPr lang="es-EC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38128" y="2469299"/>
            <a:ext cx="486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Operaciones especiales.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Misiones de fuerzas especiales.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Ataque de precisión.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Acciones de guerra especial.</a:t>
            </a:r>
          </a:p>
          <a:p>
            <a:pPr algn="just"/>
            <a:endParaRPr lang="es-E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Apoyo a tareas de estabilidad.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62578" y="2469299"/>
            <a:ext cx="486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Empleo de operaciones especiales.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Capacidad operativa.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Operatividad.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Operabilidad</a:t>
            </a:r>
            <a:r>
              <a:rPr lang="es-ES" sz="2400" b="1" dirty="0" smtClean="0"/>
              <a:t>.</a:t>
            </a:r>
            <a:endParaRPr lang="es-EC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7" y="1122192"/>
            <a:ext cx="1357313" cy="1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HIPÓTESIS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5875" y="2106287"/>
            <a:ext cx="44005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dirty="0"/>
              <a:t>El empleo y entrenamiento actual de las unidades de fuerzas especiales del Ejército, incide negativamente en las capacidades del Ejército Ecuatoriano para realizar operaciones especiales.</a:t>
            </a:r>
          </a:p>
          <a:p>
            <a:pPr algn="just"/>
            <a:endParaRPr lang="es-EC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45" y="1590724"/>
            <a:ext cx="6086055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OPERACIONALIZACIÓN DE LAS VARIABLES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7" y="1199838"/>
            <a:ext cx="9457509" cy="51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0" y="365766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OPERACIONALIZACIÓN DE LAS VARIABLES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998615" y="1157036"/>
            <a:ext cx="9705705" cy="5296015"/>
            <a:chOff x="1998615" y="1157036"/>
            <a:chExt cx="9705705" cy="529601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06" y="1516947"/>
              <a:ext cx="9666514" cy="4936104"/>
            </a:xfrm>
            <a:prstGeom prst="rect">
              <a:avLst/>
            </a:prstGeom>
          </p:spPr>
        </p:pic>
        <p:pic>
          <p:nvPicPr>
            <p:cNvPr id="5" name="Imagen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044"/>
            <a:stretch/>
          </p:blipFill>
          <p:spPr>
            <a:xfrm>
              <a:off x="1998615" y="1157036"/>
              <a:ext cx="9705705" cy="35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2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OBJETO DE ESTUDIO Y CAMPO DE ACCIÓN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3332486"/>
              </p:ext>
            </p:extLst>
          </p:nvPr>
        </p:nvGraphicFramePr>
        <p:xfrm>
          <a:off x="1539285" y="1678169"/>
          <a:ext cx="5087257" cy="386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10" y="1848394"/>
            <a:ext cx="4887007" cy="42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810385" y="1444496"/>
            <a:ext cx="6065521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</a:t>
            </a: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 Y CAMPO DE ACCIÓN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</a:t>
            </a: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  <a:endParaRPr lang="es-EC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</a:t>
            </a: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35" y="1444495"/>
            <a:ext cx="3814354" cy="477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DISEÑO DE LA INVESTIGACIÓN (SÍNTESIS)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4" y="1204601"/>
            <a:ext cx="10654754" cy="54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DISEÑO DE LA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object 3"/>
          <p:cNvGrpSpPr/>
          <p:nvPr/>
        </p:nvGrpSpPr>
        <p:grpSpPr>
          <a:xfrm>
            <a:off x="2825061" y="1272708"/>
            <a:ext cx="9036050" cy="1567591"/>
            <a:chOff x="42671" y="979932"/>
            <a:chExt cx="9036050" cy="1912620"/>
          </a:xfrm>
          <a:solidFill>
            <a:schemeClr val="bg1">
              <a:lumMod val="65000"/>
            </a:schemeClr>
          </a:solidFill>
        </p:grpSpPr>
        <p:sp>
          <p:nvSpPr>
            <p:cNvPr id="21" name="object 4"/>
            <p:cNvSpPr/>
            <p:nvPr/>
          </p:nvSpPr>
          <p:spPr>
            <a:xfrm>
              <a:off x="2475738" y="1169670"/>
              <a:ext cx="6590030" cy="1508760"/>
            </a:xfrm>
            <a:custGeom>
              <a:avLst/>
              <a:gdLst/>
              <a:ahLst/>
              <a:cxnLst/>
              <a:rect l="l" t="t" r="r" b="b"/>
              <a:pathLst>
                <a:path w="6590030" h="1508760">
                  <a:moveTo>
                    <a:pt x="6338316" y="0"/>
                  </a:moveTo>
                  <a:lnTo>
                    <a:pt x="0" y="0"/>
                  </a:lnTo>
                  <a:lnTo>
                    <a:pt x="0" y="1508759"/>
                  </a:lnTo>
                  <a:lnTo>
                    <a:pt x="6338316" y="1508759"/>
                  </a:lnTo>
                  <a:lnTo>
                    <a:pt x="6383532" y="1504710"/>
                  </a:lnTo>
                  <a:lnTo>
                    <a:pt x="6426082" y="1493034"/>
                  </a:lnTo>
                  <a:lnTo>
                    <a:pt x="6465259" y="1474441"/>
                  </a:lnTo>
                  <a:lnTo>
                    <a:pt x="6500353" y="1449639"/>
                  </a:lnTo>
                  <a:lnTo>
                    <a:pt x="6530655" y="1419337"/>
                  </a:lnTo>
                  <a:lnTo>
                    <a:pt x="6555457" y="1384243"/>
                  </a:lnTo>
                  <a:lnTo>
                    <a:pt x="6574050" y="1345066"/>
                  </a:lnTo>
                  <a:lnTo>
                    <a:pt x="6585726" y="1302516"/>
                  </a:lnTo>
                  <a:lnTo>
                    <a:pt x="6589776" y="1257300"/>
                  </a:lnTo>
                  <a:lnTo>
                    <a:pt x="6589776" y="251459"/>
                  </a:lnTo>
                  <a:lnTo>
                    <a:pt x="6585726" y="206243"/>
                  </a:lnTo>
                  <a:lnTo>
                    <a:pt x="6574050" y="163693"/>
                  </a:lnTo>
                  <a:lnTo>
                    <a:pt x="6555457" y="124516"/>
                  </a:lnTo>
                  <a:lnTo>
                    <a:pt x="6530655" y="89422"/>
                  </a:lnTo>
                  <a:lnTo>
                    <a:pt x="6500353" y="59120"/>
                  </a:lnTo>
                  <a:lnTo>
                    <a:pt x="6465259" y="34318"/>
                  </a:lnTo>
                  <a:lnTo>
                    <a:pt x="6426082" y="15725"/>
                  </a:lnTo>
                  <a:lnTo>
                    <a:pt x="6383532" y="4049"/>
                  </a:lnTo>
                  <a:lnTo>
                    <a:pt x="63383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2475738" y="1169670"/>
              <a:ext cx="6590030" cy="1508760"/>
            </a:xfrm>
            <a:custGeom>
              <a:avLst/>
              <a:gdLst/>
              <a:ahLst/>
              <a:cxnLst/>
              <a:rect l="l" t="t" r="r" b="b"/>
              <a:pathLst>
                <a:path w="6590030" h="1508760">
                  <a:moveTo>
                    <a:pt x="6589776" y="251459"/>
                  </a:moveTo>
                  <a:lnTo>
                    <a:pt x="6589776" y="1257300"/>
                  </a:lnTo>
                  <a:lnTo>
                    <a:pt x="6585726" y="1302516"/>
                  </a:lnTo>
                  <a:lnTo>
                    <a:pt x="6574050" y="1345066"/>
                  </a:lnTo>
                  <a:lnTo>
                    <a:pt x="6555457" y="1384243"/>
                  </a:lnTo>
                  <a:lnTo>
                    <a:pt x="6530655" y="1419337"/>
                  </a:lnTo>
                  <a:lnTo>
                    <a:pt x="6500353" y="1449639"/>
                  </a:lnTo>
                  <a:lnTo>
                    <a:pt x="6465259" y="1474441"/>
                  </a:lnTo>
                  <a:lnTo>
                    <a:pt x="6426082" y="1493034"/>
                  </a:lnTo>
                  <a:lnTo>
                    <a:pt x="6383532" y="1504710"/>
                  </a:lnTo>
                  <a:lnTo>
                    <a:pt x="6338316" y="1508759"/>
                  </a:lnTo>
                  <a:lnTo>
                    <a:pt x="0" y="1508759"/>
                  </a:lnTo>
                  <a:lnTo>
                    <a:pt x="0" y="0"/>
                  </a:lnTo>
                  <a:lnTo>
                    <a:pt x="6338316" y="0"/>
                  </a:lnTo>
                  <a:lnTo>
                    <a:pt x="6383532" y="4049"/>
                  </a:lnTo>
                  <a:lnTo>
                    <a:pt x="6426082" y="15725"/>
                  </a:lnTo>
                  <a:lnTo>
                    <a:pt x="6465259" y="34318"/>
                  </a:lnTo>
                  <a:lnTo>
                    <a:pt x="6500353" y="59120"/>
                  </a:lnTo>
                  <a:lnTo>
                    <a:pt x="6530655" y="89422"/>
                  </a:lnTo>
                  <a:lnTo>
                    <a:pt x="6555457" y="124516"/>
                  </a:lnTo>
                  <a:lnTo>
                    <a:pt x="6574050" y="163693"/>
                  </a:lnTo>
                  <a:lnTo>
                    <a:pt x="6585726" y="206243"/>
                  </a:lnTo>
                  <a:lnTo>
                    <a:pt x="6589776" y="251459"/>
                  </a:lnTo>
                  <a:close/>
                </a:path>
              </a:pathLst>
            </a:custGeom>
            <a:grpFill/>
            <a:ln w="25907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55625" y="992886"/>
              <a:ext cx="2372995" cy="1887220"/>
            </a:xfrm>
            <a:custGeom>
              <a:avLst/>
              <a:gdLst/>
              <a:ahLst/>
              <a:cxnLst/>
              <a:rect l="l" t="t" r="r" b="b"/>
              <a:pathLst>
                <a:path w="2372995" h="1887220">
                  <a:moveTo>
                    <a:pt x="2058416" y="0"/>
                  </a:moveTo>
                  <a:lnTo>
                    <a:pt x="314452" y="0"/>
                  </a:lnTo>
                  <a:lnTo>
                    <a:pt x="267986" y="3410"/>
                  </a:lnTo>
                  <a:lnTo>
                    <a:pt x="223636" y="13318"/>
                  </a:lnTo>
                  <a:lnTo>
                    <a:pt x="181890" y="29235"/>
                  </a:lnTo>
                  <a:lnTo>
                    <a:pt x="143232" y="50674"/>
                  </a:lnTo>
                  <a:lnTo>
                    <a:pt x="108151" y="77149"/>
                  </a:lnTo>
                  <a:lnTo>
                    <a:pt x="77132" y="108171"/>
                  </a:lnTo>
                  <a:lnTo>
                    <a:pt x="50661" y="143255"/>
                  </a:lnTo>
                  <a:lnTo>
                    <a:pt x="29227" y="181912"/>
                  </a:lnTo>
                  <a:lnTo>
                    <a:pt x="13314" y="223655"/>
                  </a:lnTo>
                  <a:lnTo>
                    <a:pt x="3409" y="267997"/>
                  </a:lnTo>
                  <a:lnTo>
                    <a:pt x="0" y="314451"/>
                  </a:lnTo>
                  <a:lnTo>
                    <a:pt x="0" y="1572260"/>
                  </a:lnTo>
                  <a:lnTo>
                    <a:pt x="3409" y="1618714"/>
                  </a:lnTo>
                  <a:lnTo>
                    <a:pt x="13314" y="1663056"/>
                  </a:lnTo>
                  <a:lnTo>
                    <a:pt x="29227" y="1704799"/>
                  </a:lnTo>
                  <a:lnTo>
                    <a:pt x="50661" y="1743456"/>
                  </a:lnTo>
                  <a:lnTo>
                    <a:pt x="77132" y="1778540"/>
                  </a:lnTo>
                  <a:lnTo>
                    <a:pt x="108151" y="1809562"/>
                  </a:lnTo>
                  <a:lnTo>
                    <a:pt x="143232" y="1836037"/>
                  </a:lnTo>
                  <a:lnTo>
                    <a:pt x="181890" y="1857476"/>
                  </a:lnTo>
                  <a:lnTo>
                    <a:pt x="223636" y="1873393"/>
                  </a:lnTo>
                  <a:lnTo>
                    <a:pt x="267986" y="1883301"/>
                  </a:lnTo>
                  <a:lnTo>
                    <a:pt x="314452" y="1886712"/>
                  </a:lnTo>
                  <a:lnTo>
                    <a:pt x="2058416" y="1886712"/>
                  </a:lnTo>
                  <a:lnTo>
                    <a:pt x="2104870" y="1883301"/>
                  </a:lnTo>
                  <a:lnTo>
                    <a:pt x="2149212" y="1873393"/>
                  </a:lnTo>
                  <a:lnTo>
                    <a:pt x="2190955" y="1857476"/>
                  </a:lnTo>
                  <a:lnTo>
                    <a:pt x="2229612" y="1836037"/>
                  </a:lnTo>
                  <a:lnTo>
                    <a:pt x="2264696" y="1809562"/>
                  </a:lnTo>
                  <a:lnTo>
                    <a:pt x="2295718" y="1778540"/>
                  </a:lnTo>
                  <a:lnTo>
                    <a:pt x="2322193" y="1743456"/>
                  </a:lnTo>
                  <a:lnTo>
                    <a:pt x="2343632" y="1704799"/>
                  </a:lnTo>
                  <a:lnTo>
                    <a:pt x="2359549" y="1663056"/>
                  </a:lnTo>
                  <a:lnTo>
                    <a:pt x="2369457" y="1618714"/>
                  </a:lnTo>
                  <a:lnTo>
                    <a:pt x="2372868" y="1572260"/>
                  </a:lnTo>
                  <a:lnTo>
                    <a:pt x="2372868" y="314451"/>
                  </a:lnTo>
                  <a:lnTo>
                    <a:pt x="2369457" y="267997"/>
                  </a:lnTo>
                  <a:lnTo>
                    <a:pt x="2359549" y="223655"/>
                  </a:lnTo>
                  <a:lnTo>
                    <a:pt x="2343632" y="181912"/>
                  </a:lnTo>
                  <a:lnTo>
                    <a:pt x="2322193" y="143255"/>
                  </a:lnTo>
                  <a:lnTo>
                    <a:pt x="2295718" y="108171"/>
                  </a:lnTo>
                  <a:lnTo>
                    <a:pt x="2264696" y="77149"/>
                  </a:lnTo>
                  <a:lnTo>
                    <a:pt x="2229612" y="50674"/>
                  </a:lnTo>
                  <a:lnTo>
                    <a:pt x="2190955" y="29235"/>
                  </a:lnTo>
                  <a:lnTo>
                    <a:pt x="2149212" y="13318"/>
                  </a:lnTo>
                  <a:lnTo>
                    <a:pt x="2104870" y="3410"/>
                  </a:lnTo>
                  <a:lnTo>
                    <a:pt x="20584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/>
            <p:cNvSpPr/>
            <p:nvPr/>
          </p:nvSpPr>
          <p:spPr>
            <a:xfrm>
              <a:off x="55625" y="992886"/>
              <a:ext cx="2372995" cy="1887220"/>
            </a:xfrm>
            <a:custGeom>
              <a:avLst/>
              <a:gdLst/>
              <a:ahLst/>
              <a:cxnLst/>
              <a:rect l="l" t="t" r="r" b="b"/>
              <a:pathLst>
                <a:path w="2372995" h="1887220">
                  <a:moveTo>
                    <a:pt x="0" y="314451"/>
                  </a:moveTo>
                  <a:lnTo>
                    <a:pt x="3409" y="267997"/>
                  </a:lnTo>
                  <a:lnTo>
                    <a:pt x="13314" y="223655"/>
                  </a:lnTo>
                  <a:lnTo>
                    <a:pt x="29227" y="181912"/>
                  </a:lnTo>
                  <a:lnTo>
                    <a:pt x="50661" y="143255"/>
                  </a:lnTo>
                  <a:lnTo>
                    <a:pt x="77132" y="108171"/>
                  </a:lnTo>
                  <a:lnTo>
                    <a:pt x="108151" y="77149"/>
                  </a:lnTo>
                  <a:lnTo>
                    <a:pt x="143232" y="50674"/>
                  </a:lnTo>
                  <a:lnTo>
                    <a:pt x="181890" y="29235"/>
                  </a:lnTo>
                  <a:lnTo>
                    <a:pt x="223636" y="13318"/>
                  </a:lnTo>
                  <a:lnTo>
                    <a:pt x="267986" y="3410"/>
                  </a:lnTo>
                  <a:lnTo>
                    <a:pt x="314452" y="0"/>
                  </a:lnTo>
                  <a:lnTo>
                    <a:pt x="2058416" y="0"/>
                  </a:lnTo>
                  <a:lnTo>
                    <a:pt x="2104870" y="3410"/>
                  </a:lnTo>
                  <a:lnTo>
                    <a:pt x="2149212" y="13318"/>
                  </a:lnTo>
                  <a:lnTo>
                    <a:pt x="2190955" y="29235"/>
                  </a:lnTo>
                  <a:lnTo>
                    <a:pt x="2229612" y="50674"/>
                  </a:lnTo>
                  <a:lnTo>
                    <a:pt x="2264696" y="77149"/>
                  </a:lnTo>
                  <a:lnTo>
                    <a:pt x="2295718" y="108171"/>
                  </a:lnTo>
                  <a:lnTo>
                    <a:pt x="2322193" y="143255"/>
                  </a:lnTo>
                  <a:lnTo>
                    <a:pt x="2343632" y="181912"/>
                  </a:lnTo>
                  <a:lnTo>
                    <a:pt x="2359549" y="223655"/>
                  </a:lnTo>
                  <a:lnTo>
                    <a:pt x="2369457" y="267997"/>
                  </a:lnTo>
                  <a:lnTo>
                    <a:pt x="2372868" y="314451"/>
                  </a:lnTo>
                  <a:lnTo>
                    <a:pt x="2372868" y="1572260"/>
                  </a:lnTo>
                  <a:lnTo>
                    <a:pt x="2369457" y="1618714"/>
                  </a:lnTo>
                  <a:lnTo>
                    <a:pt x="2359549" y="1663056"/>
                  </a:lnTo>
                  <a:lnTo>
                    <a:pt x="2343632" y="1704799"/>
                  </a:lnTo>
                  <a:lnTo>
                    <a:pt x="2322193" y="1743456"/>
                  </a:lnTo>
                  <a:lnTo>
                    <a:pt x="2295718" y="1778540"/>
                  </a:lnTo>
                  <a:lnTo>
                    <a:pt x="2264696" y="1809562"/>
                  </a:lnTo>
                  <a:lnTo>
                    <a:pt x="2229612" y="1836037"/>
                  </a:lnTo>
                  <a:lnTo>
                    <a:pt x="2190955" y="1857476"/>
                  </a:lnTo>
                  <a:lnTo>
                    <a:pt x="2149212" y="1873393"/>
                  </a:lnTo>
                  <a:lnTo>
                    <a:pt x="2104870" y="1883301"/>
                  </a:lnTo>
                  <a:lnTo>
                    <a:pt x="2058416" y="1886712"/>
                  </a:lnTo>
                  <a:lnTo>
                    <a:pt x="314452" y="1886712"/>
                  </a:lnTo>
                  <a:lnTo>
                    <a:pt x="267986" y="1883301"/>
                  </a:lnTo>
                  <a:lnTo>
                    <a:pt x="223636" y="1873393"/>
                  </a:lnTo>
                  <a:lnTo>
                    <a:pt x="181890" y="1857476"/>
                  </a:lnTo>
                  <a:lnTo>
                    <a:pt x="143232" y="1836037"/>
                  </a:lnTo>
                  <a:lnTo>
                    <a:pt x="108151" y="1809562"/>
                  </a:lnTo>
                  <a:lnTo>
                    <a:pt x="77132" y="1778540"/>
                  </a:lnTo>
                  <a:lnTo>
                    <a:pt x="50661" y="1743456"/>
                  </a:lnTo>
                  <a:lnTo>
                    <a:pt x="29227" y="1704799"/>
                  </a:lnTo>
                  <a:lnTo>
                    <a:pt x="13314" y="1663056"/>
                  </a:lnTo>
                  <a:lnTo>
                    <a:pt x="3409" y="1618714"/>
                  </a:lnTo>
                  <a:lnTo>
                    <a:pt x="0" y="1572260"/>
                  </a:lnTo>
                  <a:lnTo>
                    <a:pt x="0" y="314451"/>
                  </a:lnTo>
                  <a:close/>
                </a:path>
              </a:pathLst>
            </a:custGeom>
            <a:solidFill>
              <a:srgbClr val="C00000"/>
            </a:solidFill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8"/>
          <p:cNvSpPr txBox="1"/>
          <p:nvPr/>
        </p:nvSpPr>
        <p:spPr>
          <a:xfrm>
            <a:off x="3087190" y="1633854"/>
            <a:ext cx="1714093" cy="55463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26034" marR="5080" indent="-13970">
              <a:lnSpc>
                <a:spcPts val="1970"/>
              </a:lnSpc>
              <a:spcBef>
                <a:spcPts val="32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ENFOQUE DE</a:t>
            </a:r>
            <a:r>
              <a:rPr sz="1600" b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LA 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INVESTIGACIÓN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26" name="object 9"/>
          <p:cNvGrpSpPr/>
          <p:nvPr/>
        </p:nvGrpSpPr>
        <p:grpSpPr>
          <a:xfrm>
            <a:off x="2838015" y="3079797"/>
            <a:ext cx="8962899" cy="1556552"/>
            <a:chOff x="55625" y="2972561"/>
            <a:chExt cx="8962899" cy="1887220"/>
          </a:xfrm>
          <a:solidFill>
            <a:srgbClr val="C00000"/>
          </a:solidFill>
        </p:grpSpPr>
        <p:sp>
          <p:nvSpPr>
            <p:cNvPr id="27" name="object 10"/>
            <p:cNvSpPr/>
            <p:nvPr/>
          </p:nvSpPr>
          <p:spPr>
            <a:xfrm>
              <a:off x="2475738" y="3195065"/>
              <a:ext cx="6542786" cy="1508760"/>
            </a:xfrm>
            <a:custGeom>
              <a:avLst/>
              <a:gdLst/>
              <a:ahLst/>
              <a:cxnLst/>
              <a:rect l="l" t="t" r="r" b="b"/>
              <a:pathLst>
                <a:path w="6590030" h="1508760">
                  <a:moveTo>
                    <a:pt x="6338315" y="0"/>
                  </a:moveTo>
                  <a:lnTo>
                    <a:pt x="0" y="0"/>
                  </a:lnTo>
                  <a:lnTo>
                    <a:pt x="0" y="1508760"/>
                  </a:lnTo>
                  <a:lnTo>
                    <a:pt x="6338315" y="1508760"/>
                  </a:lnTo>
                  <a:lnTo>
                    <a:pt x="6383532" y="1504710"/>
                  </a:lnTo>
                  <a:lnTo>
                    <a:pt x="6426082" y="1493034"/>
                  </a:lnTo>
                  <a:lnTo>
                    <a:pt x="6465259" y="1474441"/>
                  </a:lnTo>
                  <a:lnTo>
                    <a:pt x="6500353" y="1449639"/>
                  </a:lnTo>
                  <a:lnTo>
                    <a:pt x="6530655" y="1419337"/>
                  </a:lnTo>
                  <a:lnTo>
                    <a:pt x="6555457" y="1384243"/>
                  </a:lnTo>
                  <a:lnTo>
                    <a:pt x="6574050" y="1345066"/>
                  </a:lnTo>
                  <a:lnTo>
                    <a:pt x="6585726" y="1302516"/>
                  </a:lnTo>
                  <a:lnTo>
                    <a:pt x="6589776" y="1257300"/>
                  </a:lnTo>
                  <a:lnTo>
                    <a:pt x="6589776" y="251460"/>
                  </a:lnTo>
                  <a:lnTo>
                    <a:pt x="6585726" y="206243"/>
                  </a:lnTo>
                  <a:lnTo>
                    <a:pt x="6574050" y="163693"/>
                  </a:lnTo>
                  <a:lnTo>
                    <a:pt x="6555457" y="124516"/>
                  </a:lnTo>
                  <a:lnTo>
                    <a:pt x="6530655" y="89422"/>
                  </a:lnTo>
                  <a:lnTo>
                    <a:pt x="6500353" y="59120"/>
                  </a:lnTo>
                  <a:lnTo>
                    <a:pt x="6465259" y="34318"/>
                  </a:lnTo>
                  <a:lnTo>
                    <a:pt x="6426082" y="15725"/>
                  </a:lnTo>
                  <a:lnTo>
                    <a:pt x="6383532" y="4049"/>
                  </a:lnTo>
                  <a:lnTo>
                    <a:pt x="63383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/>
            <p:cNvSpPr/>
            <p:nvPr/>
          </p:nvSpPr>
          <p:spPr>
            <a:xfrm>
              <a:off x="2475738" y="3195064"/>
              <a:ext cx="6542786" cy="1508760"/>
            </a:xfrm>
            <a:custGeom>
              <a:avLst/>
              <a:gdLst/>
              <a:ahLst/>
              <a:cxnLst/>
              <a:rect l="l" t="t" r="r" b="b"/>
              <a:pathLst>
                <a:path w="6590030" h="1508760">
                  <a:moveTo>
                    <a:pt x="6589776" y="251460"/>
                  </a:moveTo>
                  <a:lnTo>
                    <a:pt x="6589776" y="1257300"/>
                  </a:lnTo>
                  <a:lnTo>
                    <a:pt x="6585726" y="1302516"/>
                  </a:lnTo>
                  <a:lnTo>
                    <a:pt x="6574050" y="1345066"/>
                  </a:lnTo>
                  <a:lnTo>
                    <a:pt x="6555457" y="1384243"/>
                  </a:lnTo>
                  <a:lnTo>
                    <a:pt x="6530655" y="1419337"/>
                  </a:lnTo>
                  <a:lnTo>
                    <a:pt x="6500353" y="1449639"/>
                  </a:lnTo>
                  <a:lnTo>
                    <a:pt x="6465259" y="1474441"/>
                  </a:lnTo>
                  <a:lnTo>
                    <a:pt x="6426082" y="1493034"/>
                  </a:lnTo>
                  <a:lnTo>
                    <a:pt x="6383532" y="1504710"/>
                  </a:lnTo>
                  <a:lnTo>
                    <a:pt x="6338315" y="1508760"/>
                  </a:lnTo>
                  <a:lnTo>
                    <a:pt x="0" y="1508760"/>
                  </a:lnTo>
                  <a:lnTo>
                    <a:pt x="0" y="0"/>
                  </a:lnTo>
                  <a:lnTo>
                    <a:pt x="6338315" y="0"/>
                  </a:lnTo>
                  <a:lnTo>
                    <a:pt x="6383532" y="4049"/>
                  </a:lnTo>
                  <a:lnTo>
                    <a:pt x="6426082" y="15725"/>
                  </a:lnTo>
                  <a:lnTo>
                    <a:pt x="6465259" y="34318"/>
                  </a:lnTo>
                  <a:lnTo>
                    <a:pt x="6500353" y="59120"/>
                  </a:lnTo>
                  <a:lnTo>
                    <a:pt x="6530655" y="89422"/>
                  </a:lnTo>
                  <a:lnTo>
                    <a:pt x="6555457" y="124516"/>
                  </a:lnTo>
                  <a:lnTo>
                    <a:pt x="6574050" y="163693"/>
                  </a:lnTo>
                  <a:lnTo>
                    <a:pt x="6585726" y="206243"/>
                  </a:lnTo>
                  <a:lnTo>
                    <a:pt x="6589776" y="2514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2"/>
            <p:cNvSpPr/>
            <p:nvPr/>
          </p:nvSpPr>
          <p:spPr>
            <a:xfrm>
              <a:off x="55625" y="2972561"/>
              <a:ext cx="2372995" cy="1887220"/>
            </a:xfrm>
            <a:custGeom>
              <a:avLst/>
              <a:gdLst/>
              <a:ahLst/>
              <a:cxnLst/>
              <a:rect l="l" t="t" r="r" b="b"/>
              <a:pathLst>
                <a:path w="2372995" h="1887220">
                  <a:moveTo>
                    <a:pt x="2058416" y="0"/>
                  </a:moveTo>
                  <a:lnTo>
                    <a:pt x="314452" y="0"/>
                  </a:lnTo>
                  <a:lnTo>
                    <a:pt x="267986" y="3410"/>
                  </a:lnTo>
                  <a:lnTo>
                    <a:pt x="223636" y="13318"/>
                  </a:lnTo>
                  <a:lnTo>
                    <a:pt x="181890" y="29235"/>
                  </a:lnTo>
                  <a:lnTo>
                    <a:pt x="143232" y="50674"/>
                  </a:lnTo>
                  <a:lnTo>
                    <a:pt x="108151" y="77149"/>
                  </a:lnTo>
                  <a:lnTo>
                    <a:pt x="77132" y="108171"/>
                  </a:lnTo>
                  <a:lnTo>
                    <a:pt x="50661" y="143255"/>
                  </a:lnTo>
                  <a:lnTo>
                    <a:pt x="29227" y="181912"/>
                  </a:lnTo>
                  <a:lnTo>
                    <a:pt x="13314" y="223655"/>
                  </a:lnTo>
                  <a:lnTo>
                    <a:pt x="3409" y="267997"/>
                  </a:lnTo>
                  <a:lnTo>
                    <a:pt x="0" y="314451"/>
                  </a:lnTo>
                  <a:lnTo>
                    <a:pt x="0" y="1572260"/>
                  </a:lnTo>
                  <a:lnTo>
                    <a:pt x="3409" y="1618714"/>
                  </a:lnTo>
                  <a:lnTo>
                    <a:pt x="13314" y="1663056"/>
                  </a:lnTo>
                  <a:lnTo>
                    <a:pt x="29227" y="1704799"/>
                  </a:lnTo>
                  <a:lnTo>
                    <a:pt x="50661" y="1743456"/>
                  </a:lnTo>
                  <a:lnTo>
                    <a:pt x="77132" y="1778540"/>
                  </a:lnTo>
                  <a:lnTo>
                    <a:pt x="108151" y="1809562"/>
                  </a:lnTo>
                  <a:lnTo>
                    <a:pt x="143232" y="1836037"/>
                  </a:lnTo>
                  <a:lnTo>
                    <a:pt x="181890" y="1857476"/>
                  </a:lnTo>
                  <a:lnTo>
                    <a:pt x="223636" y="1873393"/>
                  </a:lnTo>
                  <a:lnTo>
                    <a:pt x="267986" y="1883301"/>
                  </a:lnTo>
                  <a:lnTo>
                    <a:pt x="314452" y="1886712"/>
                  </a:lnTo>
                  <a:lnTo>
                    <a:pt x="2058416" y="1886712"/>
                  </a:lnTo>
                  <a:lnTo>
                    <a:pt x="2104870" y="1883301"/>
                  </a:lnTo>
                  <a:lnTo>
                    <a:pt x="2149212" y="1873393"/>
                  </a:lnTo>
                  <a:lnTo>
                    <a:pt x="2190955" y="1857476"/>
                  </a:lnTo>
                  <a:lnTo>
                    <a:pt x="2229612" y="1836037"/>
                  </a:lnTo>
                  <a:lnTo>
                    <a:pt x="2264696" y="1809562"/>
                  </a:lnTo>
                  <a:lnTo>
                    <a:pt x="2295718" y="1778540"/>
                  </a:lnTo>
                  <a:lnTo>
                    <a:pt x="2322193" y="1743456"/>
                  </a:lnTo>
                  <a:lnTo>
                    <a:pt x="2343632" y="1704799"/>
                  </a:lnTo>
                  <a:lnTo>
                    <a:pt x="2359549" y="1663056"/>
                  </a:lnTo>
                  <a:lnTo>
                    <a:pt x="2369457" y="1618714"/>
                  </a:lnTo>
                  <a:lnTo>
                    <a:pt x="2372868" y="1572260"/>
                  </a:lnTo>
                  <a:lnTo>
                    <a:pt x="2372868" y="314451"/>
                  </a:lnTo>
                  <a:lnTo>
                    <a:pt x="2369457" y="267997"/>
                  </a:lnTo>
                  <a:lnTo>
                    <a:pt x="2359549" y="223655"/>
                  </a:lnTo>
                  <a:lnTo>
                    <a:pt x="2343632" y="181912"/>
                  </a:lnTo>
                  <a:lnTo>
                    <a:pt x="2322193" y="143255"/>
                  </a:lnTo>
                  <a:lnTo>
                    <a:pt x="2295718" y="108171"/>
                  </a:lnTo>
                  <a:lnTo>
                    <a:pt x="2264696" y="77149"/>
                  </a:lnTo>
                  <a:lnTo>
                    <a:pt x="2229612" y="50674"/>
                  </a:lnTo>
                  <a:lnTo>
                    <a:pt x="2190955" y="29235"/>
                  </a:lnTo>
                  <a:lnTo>
                    <a:pt x="2149212" y="13318"/>
                  </a:lnTo>
                  <a:lnTo>
                    <a:pt x="2104870" y="3410"/>
                  </a:lnTo>
                  <a:lnTo>
                    <a:pt x="20584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/>
            <p:cNvSpPr/>
            <p:nvPr/>
          </p:nvSpPr>
          <p:spPr>
            <a:xfrm>
              <a:off x="55625" y="2972561"/>
              <a:ext cx="2372995" cy="1887220"/>
            </a:xfrm>
            <a:custGeom>
              <a:avLst/>
              <a:gdLst/>
              <a:ahLst/>
              <a:cxnLst/>
              <a:rect l="l" t="t" r="r" b="b"/>
              <a:pathLst>
                <a:path w="2372995" h="1887220">
                  <a:moveTo>
                    <a:pt x="0" y="314451"/>
                  </a:moveTo>
                  <a:lnTo>
                    <a:pt x="3409" y="267997"/>
                  </a:lnTo>
                  <a:lnTo>
                    <a:pt x="13314" y="223655"/>
                  </a:lnTo>
                  <a:lnTo>
                    <a:pt x="29227" y="181912"/>
                  </a:lnTo>
                  <a:lnTo>
                    <a:pt x="50661" y="143255"/>
                  </a:lnTo>
                  <a:lnTo>
                    <a:pt x="77132" y="108171"/>
                  </a:lnTo>
                  <a:lnTo>
                    <a:pt x="108151" y="77149"/>
                  </a:lnTo>
                  <a:lnTo>
                    <a:pt x="143232" y="50674"/>
                  </a:lnTo>
                  <a:lnTo>
                    <a:pt x="181890" y="29235"/>
                  </a:lnTo>
                  <a:lnTo>
                    <a:pt x="223636" y="13318"/>
                  </a:lnTo>
                  <a:lnTo>
                    <a:pt x="267986" y="3410"/>
                  </a:lnTo>
                  <a:lnTo>
                    <a:pt x="314452" y="0"/>
                  </a:lnTo>
                  <a:lnTo>
                    <a:pt x="2058416" y="0"/>
                  </a:lnTo>
                  <a:lnTo>
                    <a:pt x="2104870" y="3410"/>
                  </a:lnTo>
                  <a:lnTo>
                    <a:pt x="2149212" y="13318"/>
                  </a:lnTo>
                  <a:lnTo>
                    <a:pt x="2190955" y="29235"/>
                  </a:lnTo>
                  <a:lnTo>
                    <a:pt x="2229612" y="50674"/>
                  </a:lnTo>
                  <a:lnTo>
                    <a:pt x="2264696" y="77149"/>
                  </a:lnTo>
                  <a:lnTo>
                    <a:pt x="2295718" y="108171"/>
                  </a:lnTo>
                  <a:lnTo>
                    <a:pt x="2322193" y="143255"/>
                  </a:lnTo>
                  <a:lnTo>
                    <a:pt x="2343632" y="181912"/>
                  </a:lnTo>
                  <a:lnTo>
                    <a:pt x="2359549" y="223655"/>
                  </a:lnTo>
                  <a:lnTo>
                    <a:pt x="2369457" y="267997"/>
                  </a:lnTo>
                  <a:lnTo>
                    <a:pt x="2372868" y="314451"/>
                  </a:lnTo>
                  <a:lnTo>
                    <a:pt x="2372868" y="1572260"/>
                  </a:lnTo>
                  <a:lnTo>
                    <a:pt x="2369457" y="1618714"/>
                  </a:lnTo>
                  <a:lnTo>
                    <a:pt x="2359549" y="1663056"/>
                  </a:lnTo>
                  <a:lnTo>
                    <a:pt x="2343632" y="1704799"/>
                  </a:lnTo>
                  <a:lnTo>
                    <a:pt x="2322193" y="1743456"/>
                  </a:lnTo>
                  <a:lnTo>
                    <a:pt x="2295718" y="1778540"/>
                  </a:lnTo>
                  <a:lnTo>
                    <a:pt x="2264696" y="1809562"/>
                  </a:lnTo>
                  <a:lnTo>
                    <a:pt x="2229612" y="1836037"/>
                  </a:lnTo>
                  <a:lnTo>
                    <a:pt x="2190955" y="1857476"/>
                  </a:lnTo>
                  <a:lnTo>
                    <a:pt x="2149212" y="1873393"/>
                  </a:lnTo>
                  <a:lnTo>
                    <a:pt x="2104870" y="1883301"/>
                  </a:lnTo>
                  <a:lnTo>
                    <a:pt x="2058416" y="1886712"/>
                  </a:lnTo>
                  <a:lnTo>
                    <a:pt x="314452" y="1886712"/>
                  </a:lnTo>
                  <a:lnTo>
                    <a:pt x="267986" y="1883301"/>
                  </a:lnTo>
                  <a:lnTo>
                    <a:pt x="223636" y="1873393"/>
                  </a:lnTo>
                  <a:lnTo>
                    <a:pt x="181890" y="1857476"/>
                  </a:lnTo>
                  <a:lnTo>
                    <a:pt x="143232" y="1836037"/>
                  </a:lnTo>
                  <a:lnTo>
                    <a:pt x="108151" y="1809562"/>
                  </a:lnTo>
                  <a:lnTo>
                    <a:pt x="77132" y="1778540"/>
                  </a:lnTo>
                  <a:lnTo>
                    <a:pt x="50661" y="1743456"/>
                  </a:lnTo>
                  <a:lnTo>
                    <a:pt x="29227" y="1704799"/>
                  </a:lnTo>
                  <a:lnTo>
                    <a:pt x="13314" y="1663056"/>
                  </a:lnTo>
                  <a:lnTo>
                    <a:pt x="3409" y="1618714"/>
                  </a:lnTo>
                  <a:lnTo>
                    <a:pt x="0" y="1572260"/>
                  </a:lnTo>
                  <a:lnTo>
                    <a:pt x="0" y="314451"/>
                  </a:lnTo>
                  <a:close/>
                </a:path>
              </a:pathLst>
            </a:custGeom>
            <a:grpFill/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4"/>
          <p:cNvSpPr txBox="1"/>
          <p:nvPr/>
        </p:nvSpPr>
        <p:spPr>
          <a:xfrm>
            <a:off x="3087191" y="3614420"/>
            <a:ext cx="1701774" cy="55463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12700" marR="5080" indent="373380">
              <a:lnSpc>
                <a:spcPts val="1970"/>
              </a:lnSpc>
              <a:spcBef>
                <a:spcPts val="325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TIPO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DE  INV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ES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TIG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CI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Ó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32" name="object 15"/>
          <p:cNvGrpSpPr/>
          <p:nvPr/>
        </p:nvGrpSpPr>
        <p:grpSpPr>
          <a:xfrm>
            <a:off x="2838015" y="4952769"/>
            <a:ext cx="8962899" cy="1722096"/>
            <a:chOff x="55625" y="4953762"/>
            <a:chExt cx="8962899" cy="1885314"/>
          </a:xfrm>
          <a:solidFill>
            <a:srgbClr val="C00000"/>
          </a:solidFill>
        </p:grpSpPr>
        <p:sp>
          <p:nvSpPr>
            <p:cNvPr id="33" name="object 16"/>
            <p:cNvSpPr/>
            <p:nvPr/>
          </p:nvSpPr>
          <p:spPr>
            <a:xfrm>
              <a:off x="2475738" y="5122926"/>
              <a:ext cx="6542786" cy="1508760"/>
            </a:xfrm>
            <a:custGeom>
              <a:avLst/>
              <a:gdLst/>
              <a:ahLst/>
              <a:cxnLst/>
              <a:rect l="l" t="t" r="r" b="b"/>
              <a:pathLst>
                <a:path w="6590030" h="1508759">
                  <a:moveTo>
                    <a:pt x="6338315" y="0"/>
                  </a:moveTo>
                  <a:lnTo>
                    <a:pt x="0" y="0"/>
                  </a:lnTo>
                  <a:lnTo>
                    <a:pt x="0" y="1508760"/>
                  </a:lnTo>
                  <a:lnTo>
                    <a:pt x="6338315" y="1508760"/>
                  </a:lnTo>
                  <a:lnTo>
                    <a:pt x="6383532" y="1504708"/>
                  </a:lnTo>
                  <a:lnTo>
                    <a:pt x="6426082" y="1493027"/>
                  </a:lnTo>
                  <a:lnTo>
                    <a:pt x="6465259" y="1474427"/>
                  </a:lnTo>
                  <a:lnTo>
                    <a:pt x="6500353" y="1449618"/>
                  </a:lnTo>
                  <a:lnTo>
                    <a:pt x="6530655" y="1419311"/>
                  </a:lnTo>
                  <a:lnTo>
                    <a:pt x="6555457" y="1384215"/>
                  </a:lnTo>
                  <a:lnTo>
                    <a:pt x="6574050" y="1345041"/>
                  </a:lnTo>
                  <a:lnTo>
                    <a:pt x="6585726" y="1302499"/>
                  </a:lnTo>
                  <a:lnTo>
                    <a:pt x="6589776" y="1257300"/>
                  </a:lnTo>
                  <a:lnTo>
                    <a:pt x="6589776" y="251460"/>
                  </a:lnTo>
                  <a:lnTo>
                    <a:pt x="6585726" y="206243"/>
                  </a:lnTo>
                  <a:lnTo>
                    <a:pt x="6574050" y="163693"/>
                  </a:lnTo>
                  <a:lnTo>
                    <a:pt x="6555457" y="124516"/>
                  </a:lnTo>
                  <a:lnTo>
                    <a:pt x="6530655" y="89422"/>
                  </a:lnTo>
                  <a:lnTo>
                    <a:pt x="6500353" y="59120"/>
                  </a:lnTo>
                  <a:lnTo>
                    <a:pt x="6465259" y="34318"/>
                  </a:lnTo>
                  <a:lnTo>
                    <a:pt x="6426082" y="15725"/>
                  </a:lnTo>
                  <a:lnTo>
                    <a:pt x="6383532" y="4049"/>
                  </a:lnTo>
                  <a:lnTo>
                    <a:pt x="633831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/>
            <p:cNvSpPr/>
            <p:nvPr/>
          </p:nvSpPr>
          <p:spPr>
            <a:xfrm>
              <a:off x="2475738" y="5122926"/>
              <a:ext cx="6542785" cy="1508760"/>
            </a:xfrm>
            <a:custGeom>
              <a:avLst/>
              <a:gdLst/>
              <a:ahLst/>
              <a:cxnLst/>
              <a:rect l="l" t="t" r="r" b="b"/>
              <a:pathLst>
                <a:path w="6590030" h="1508759">
                  <a:moveTo>
                    <a:pt x="6589776" y="251460"/>
                  </a:moveTo>
                  <a:lnTo>
                    <a:pt x="6589776" y="1257300"/>
                  </a:lnTo>
                  <a:lnTo>
                    <a:pt x="6585726" y="1302499"/>
                  </a:lnTo>
                  <a:lnTo>
                    <a:pt x="6574050" y="1345041"/>
                  </a:lnTo>
                  <a:lnTo>
                    <a:pt x="6555457" y="1384215"/>
                  </a:lnTo>
                  <a:lnTo>
                    <a:pt x="6530655" y="1419311"/>
                  </a:lnTo>
                  <a:lnTo>
                    <a:pt x="6500353" y="1449618"/>
                  </a:lnTo>
                  <a:lnTo>
                    <a:pt x="6465259" y="1474427"/>
                  </a:lnTo>
                  <a:lnTo>
                    <a:pt x="6426082" y="1493027"/>
                  </a:lnTo>
                  <a:lnTo>
                    <a:pt x="6383532" y="1504708"/>
                  </a:lnTo>
                  <a:lnTo>
                    <a:pt x="6338315" y="1508760"/>
                  </a:lnTo>
                  <a:lnTo>
                    <a:pt x="0" y="1508760"/>
                  </a:lnTo>
                  <a:lnTo>
                    <a:pt x="0" y="0"/>
                  </a:lnTo>
                  <a:lnTo>
                    <a:pt x="6338315" y="0"/>
                  </a:lnTo>
                  <a:lnTo>
                    <a:pt x="6383532" y="4049"/>
                  </a:lnTo>
                  <a:lnTo>
                    <a:pt x="6426082" y="15725"/>
                  </a:lnTo>
                  <a:lnTo>
                    <a:pt x="6465259" y="34318"/>
                  </a:lnTo>
                  <a:lnTo>
                    <a:pt x="6500353" y="59120"/>
                  </a:lnTo>
                  <a:lnTo>
                    <a:pt x="6530655" y="89422"/>
                  </a:lnTo>
                  <a:lnTo>
                    <a:pt x="6555457" y="124516"/>
                  </a:lnTo>
                  <a:lnTo>
                    <a:pt x="6574050" y="163693"/>
                  </a:lnTo>
                  <a:lnTo>
                    <a:pt x="6585726" y="206243"/>
                  </a:lnTo>
                  <a:lnTo>
                    <a:pt x="6589776" y="2514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/>
            <p:cNvSpPr/>
            <p:nvPr/>
          </p:nvSpPr>
          <p:spPr>
            <a:xfrm>
              <a:off x="55625" y="4953762"/>
              <a:ext cx="2372995" cy="1885314"/>
            </a:xfrm>
            <a:custGeom>
              <a:avLst/>
              <a:gdLst/>
              <a:ahLst/>
              <a:cxnLst/>
              <a:rect l="l" t="t" r="r" b="b"/>
              <a:pathLst>
                <a:path w="2372995" h="1885315">
                  <a:moveTo>
                    <a:pt x="2058670" y="0"/>
                  </a:moveTo>
                  <a:lnTo>
                    <a:pt x="314210" y="0"/>
                  </a:lnTo>
                  <a:lnTo>
                    <a:pt x="267779" y="3407"/>
                  </a:lnTo>
                  <a:lnTo>
                    <a:pt x="223462" y="13306"/>
                  </a:lnTo>
                  <a:lnTo>
                    <a:pt x="181747" y="29209"/>
                  </a:lnTo>
                  <a:lnTo>
                    <a:pt x="143120" y="50630"/>
                  </a:lnTo>
                  <a:lnTo>
                    <a:pt x="108065" y="77082"/>
                  </a:lnTo>
                  <a:lnTo>
                    <a:pt x="77070" y="108079"/>
                  </a:lnTo>
                  <a:lnTo>
                    <a:pt x="50621" y="143133"/>
                  </a:lnTo>
                  <a:lnTo>
                    <a:pt x="29203" y="181759"/>
                  </a:lnTo>
                  <a:lnTo>
                    <a:pt x="13303" y="223469"/>
                  </a:lnTo>
                  <a:lnTo>
                    <a:pt x="3406" y="267778"/>
                  </a:lnTo>
                  <a:lnTo>
                    <a:pt x="0" y="314197"/>
                  </a:lnTo>
                  <a:lnTo>
                    <a:pt x="0" y="1570977"/>
                  </a:lnTo>
                  <a:lnTo>
                    <a:pt x="3406" y="1617408"/>
                  </a:lnTo>
                  <a:lnTo>
                    <a:pt x="13303" y="1661725"/>
                  </a:lnTo>
                  <a:lnTo>
                    <a:pt x="29203" y="1703439"/>
                  </a:lnTo>
                  <a:lnTo>
                    <a:pt x="50621" y="1742067"/>
                  </a:lnTo>
                  <a:lnTo>
                    <a:pt x="77070" y="1777121"/>
                  </a:lnTo>
                  <a:lnTo>
                    <a:pt x="108065" y="1808116"/>
                  </a:lnTo>
                  <a:lnTo>
                    <a:pt x="143120" y="1834565"/>
                  </a:lnTo>
                  <a:lnTo>
                    <a:pt x="181747" y="1855983"/>
                  </a:lnTo>
                  <a:lnTo>
                    <a:pt x="223462" y="1871883"/>
                  </a:lnTo>
                  <a:lnTo>
                    <a:pt x="267779" y="1881779"/>
                  </a:lnTo>
                  <a:lnTo>
                    <a:pt x="314210" y="1885186"/>
                  </a:lnTo>
                  <a:lnTo>
                    <a:pt x="2058670" y="1885186"/>
                  </a:lnTo>
                  <a:lnTo>
                    <a:pt x="2105089" y="1881779"/>
                  </a:lnTo>
                  <a:lnTo>
                    <a:pt x="2149398" y="1871883"/>
                  </a:lnTo>
                  <a:lnTo>
                    <a:pt x="2191108" y="1855983"/>
                  </a:lnTo>
                  <a:lnTo>
                    <a:pt x="2229734" y="1834565"/>
                  </a:lnTo>
                  <a:lnTo>
                    <a:pt x="2264788" y="1808116"/>
                  </a:lnTo>
                  <a:lnTo>
                    <a:pt x="2295785" y="1777121"/>
                  </a:lnTo>
                  <a:lnTo>
                    <a:pt x="2322237" y="1742067"/>
                  </a:lnTo>
                  <a:lnTo>
                    <a:pt x="2343658" y="1703439"/>
                  </a:lnTo>
                  <a:lnTo>
                    <a:pt x="2359561" y="1661725"/>
                  </a:lnTo>
                  <a:lnTo>
                    <a:pt x="2369460" y="1617408"/>
                  </a:lnTo>
                  <a:lnTo>
                    <a:pt x="2372868" y="1570977"/>
                  </a:lnTo>
                  <a:lnTo>
                    <a:pt x="2372868" y="314197"/>
                  </a:lnTo>
                  <a:lnTo>
                    <a:pt x="2369460" y="267778"/>
                  </a:lnTo>
                  <a:lnTo>
                    <a:pt x="2359561" y="223469"/>
                  </a:lnTo>
                  <a:lnTo>
                    <a:pt x="2343658" y="181759"/>
                  </a:lnTo>
                  <a:lnTo>
                    <a:pt x="2322237" y="143133"/>
                  </a:lnTo>
                  <a:lnTo>
                    <a:pt x="2295785" y="108079"/>
                  </a:lnTo>
                  <a:lnTo>
                    <a:pt x="2264788" y="77082"/>
                  </a:lnTo>
                  <a:lnTo>
                    <a:pt x="2229734" y="50630"/>
                  </a:lnTo>
                  <a:lnTo>
                    <a:pt x="2191108" y="29209"/>
                  </a:lnTo>
                  <a:lnTo>
                    <a:pt x="2149398" y="13306"/>
                  </a:lnTo>
                  <a:lnTo>
                    <a:pt x="2105089" y="3407"/>
                  </a:lnTo>
                  <a:lnTo>
                    <a:pt x="20586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/>
            <p:cNvSpPr/>
            <p:nvPr/>
          </p:nvSpPr>
          <p:spPr>
            <a:xfrm>
              <a:off x="55625" y="4953762"/>
              <a:ext cx="2372995" cy="1885314"/>
            </a:xfrm>
            <a:custGeom>
              <a:avLst/>
              <a:gdLst/>
              <a:ahLst/>
              <a:cxnLst/>
              <a:rect l="l" t="t" r="r" b="b"/>
              <a:pathLst>
                <a:path w="2372995" h="1885315">
                  <a:moveTo>
                    <a:pt x="0" y="314197"/>
                  </a:moveTo>
                  <a:lnTo>
                    <a:pt x="3406" y="267778"/>
                  </a:lnTo>
                  <a:lnTo>
                    <a:pt x="13303" y="223469"/>
                  </a:lnTo>
                  <a:lnTo>
                    <a:pt x="29203" y="181759"/>
                  </a:lnTo>
                  <a:lnTo>
                    <a:pt x="50621" y="143133"/>
                  </a:lnTo>
                  <a:lnTo>
                    <a:pt x="77070" y="108079"/>
                  </a:lnTo>
                  <a:lnTo>
                    <a:pt x="108065" y="77082"/>
                  </a:lnTo>
                  <a:lnTo>
                    <a:pt x="143120" y="50630"/>
                  </a:lnTo>
                  <a:lnTo>
                    <a:pt x="181747" y="29209"/>
                  </a:lnTo>
                  <a:lnTo>
                    <a:pt x="223462" y="13306"/>
                  </a:lnTo>
                  <a:lnTo>
                    <a:pt x="267779" y="3407"/>
                  </a:lnTo>
                  <a:lnTo>
                    <a:pt x="314210" y="0"/>
                  </a:lnTo>
                  <a:lnTo>
                    <a:pt x="2058670" y="0"/>
                  </a:lnTo>
                  <a:lnTo>
                    <a:pt x="2105089" y="3407"/>
                  </a:lnTo>
                  <a:lnTo>
                    <a:pt x="2149398" y="13306"/>
                  </a:lnTo>
                  <a:lnTo>
                    <a:pt x="2191108" y="29209"/>
                  </a:lnTo>
                  <a:lnTo>
                    <a:pt x="2229734" y="50630"/>
                  </a:lnTo>
                  <a:lnTo>
                    <a:pt x="2264788" y="77082"/>
                  </a:lnTo>
                  <a:lnTo>
                    <a:pt x="2295785" y="108079"/>
                  </a:lnTo>
                  <a:lnTo>
                    <a:pt x="2322237" y="143133"/>
                  </a:lnTo>
                  <a:lnTo>
                    <a:pt x="2343658" y="181759"/>
                  </a:lnTo>
                  <a:lnTo>
                    <a:pt x="2359561" y="223469"/>
                  </a:lnTo>
                  <a:lnTo>
                    <a:pt x="2369460" y="267778"/>
                  </a:lnTo>
                  <a:lnTo>
                    <a:pt x="2372868" y="314197"/>
                  </a:lnTo>
                  <a:lnTo>
                    <a:pt x="2372868" y="1570977"/>
                  </a:lnTo>
                  <a:lnTo>
                    <a:pt x="2369460" y="1617408"/>
                  </a:lnTo>
                  <a:lnTo>
                    <a:pt x="2359561" y="1661725"/>
                  </a:lnTo>
                  <a:lnTo>
                    <a:pt x="2343658" y="1703439"/>
                  </a:lnTo>
                  <a:lnTo>
                    <a:pt x="2322237" y="1742067"/>
                  </a:lnTo>
                  <a:lnTo>
                    <a:pt x="2295785" y="1777121"/>
                  </a:lnTo>
                  <a:lnTo>
                    <a:pt x="2264788" y="1808116"/>
                  </a:lnTo>
                  <a:lnTo>
                    <a:pt x="2229734" y="1834565"/>
                  </a:lnTo>
                  <a:lnTo>
                    <a:pt x="2191108" y="1855983"/>
                  </a:lnTo>
                  <a:lnTo>
                    <a:pt x="2149398" y="1871883"/>
                  </a:lnTo>
                  <a:lnTo>
                    <a:pt x="2105089" y="1881779"/>
                  </a:lnTo>
                  <a:lnTo>
                    <a:pt x="2058670" y="1885186"/>
                  </a:lnTo>
                  <a:lnTo>
                    <a:pt x="314210" y="1885186"/>
                  </a:lnTo>
                  <a:lnTo>
                    <a:pt x="267779" y="1881779"/>
                  </a:lnTo>
                  <a:lnTo>
                    <a:pt x="223462" y="1871883"/>
                  </a:lnTo>
                  <a:lnTo>
                    <a:pt x="181747" y="1855983"/>
                  </a:lnTo>
                  <a:lnTo>
                    <a:pt x="143120" y="1834565"/>
                  </a:lnTo>
                  <a:lnTo>
                    <a:pt x="108065" y="1808116"/>
                  </a:lnTo>
                  <a:lnTo>
                    <a:pt x="77070" y="1777121"/>
                  </a:lnTo>
                  <a:lnTo>
                    <a:pt x="50621" y="1742067"/>
                  </a:lnTo>
                  <a:lnTo>
                    <a:pt x="29203" y="1703439"/>
                  </a:lnTo>
                  <a:lnTo>
                    <a:pt x="13303" y="1661725"/>
                  </a:lnTo>
                  <a:lnTo>
                    <a:pt x="3406" y="1617408"/>
                  </a:lnTo>
                  <a:lnTo>
                    <a:pt x="0" y="1570977"/>
                  </a:lnTo>
                  <a:lnTo>
                    <a:pt x="0" y="314197"/>
                  </a:lnTo>
                  <a:close/>
                </a:path>
              </a:pathLst>
            </a:custGeom>
            <a:grpFill/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20"/>
          <p:cNvSpPr txBox="1"/>
          <p:nvPr/>
        </p:nvSpPr>
        <p:spPr>
          <a:xfrm>
            <a:off x="3315790" y="5720588"/>
            <a:ext cx="1281023" cy="25904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POBLACIÓN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38" name="21 Rectángulo"/>
          <p:cNvSpPr/>
          <p:nvPr/>
        </p:nvSpPr>
        <p:spPr>
          <a:xfrm>
            <a:off x="5520637" y="1449508"/>
            <a:ext cx="5970524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s-EC" b="1" dirty="0" smtClean="0">
                <a:effectLst/>
                <a:latin typeface="Times New Roman"/>
                <a:ea typeface="Arial"/>
              </a:rPr>
              <a:t>CUANTITATIVO.</a:t>
            </a:r>
          </a:p>
          <a:p>
            <a:r>
              <a:rPr lang="es-EC" b="1" dirty="0" smtClean="0">
                <a:effectLst/>
                <a:latin typeface="Times New Roman"/>
                <a:ea typeface="Arial"/>
              </a:rPr>
              <a:t>RECOLECCIÓN DE  DATOS PERTINENTES EN LA BRIGADA DE FUERZAS ESPECIALES N° 9 “PATRIA”.</a:t>
            </a:r>
            <a:endParaRPr lang="es-EC" b="1" dirty="0"/>
          </a:p>
        </p:txBody>
      </p:sp>
      <p:sp>
        <p:nvSpPr>
          <p:cNvPr id="39" name="22 Rectángulo"/>
          <p:cNvSpPr/>
          <p:nvPr/>
        </p:nvSpPr>
        <p:spPr>
          <a:xfrm>
            <a:off x="5601790" y="3314304"/>
            <a:ext cx="6050279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s-EC" b="1" dirty="0" smtClean="0">
                <a:effectLst/>
                <a:latin typeface="Times New Roman"/>
                <a:ea typeface="Arial"/>
              </a:rPr>
              <a:t>CORRELACIONAL</a:t>
            </a:r>
            <a:r>
              <a:rPr lang="es-EC" b="1" dirty="0">
                <a:latin typeface="Times New Roman"/>
                <a:ea typeface="Arial"/>
              </a:rPr>
              <a:t> </a:t>
            </a:r>
            <a:r>
              <a:rPr lang="es-EC" b="1" dirty="0" smtClean="0">
                <a:latin typeface="Times New Roman"/>
                <a:ea typeface="Arial"/>
              </a:rPr>
              <a:t>(</a:t>
            </a:r>
            <a:r>
              <a:rPr lang="es-EC" b="1" dirty="0" smtClean="0">
                <a:effectLst/>
                <a:latin typeface="Times New Roman"/>
                <a:ea typeface="Arial"/>
              </a:rPr>
              <a:t>RELACIÓN ENTRE  VARIABLES)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effectLst/>
                <a:latin typeface="Times New Roman"/>
                <a:ea typeface="Arial"/>
              </a:rPr>
              <a:t>EMPLEO </a:t>
            </a:r>
            <a:r>
              <a:rPr lang="es-EC" b="1" dirty="0" smtClean="0">
                <a:latin typeface="Times New Roman"/>
                <a:ea typeface="Arial"/>
              </a:rPr>
              <a:t>Y ENTRENAMIENTO MILITAR </a:t>
            </a:r>
            <a:r>
              <a:rPr lang="es-EC" b="1" dirty="0" smtClean="0">
                <a:effectLst/>
                <a:latin typeface="Times New Roman"/>
                <a:ea typeface="Arial"/>
              </a:rPr>
              <a:t>DE LAS UNIDADES   DE FF.EE.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s-EC" b="1" dirty="0" smtClean="0">
                <a:effectLst/>
                <a:latin typeface="Times New Roman"/>
                <a:ea typeface="Arial"/>
              </a:rPr>
              <a:t>LAS CAPACIDADES DEL EJÉRCITO.</a:t>
            </a:r>
            <a:endParaRPr lang="es-EC" b="1" dirty="0"/>
          </a:p>
        </p:txBody>
      </p:sp>
      <p:sp>
        <p:nvSpPr>
          <p:cNvPr id="40" name="23 Rectángulo"/>
          <p:cNvSpPr/>
          <p:nvPr/>
        </p:nvSpPr>
        <p:spPr>
          <a:xfrm>
            <a:off x="5562928" y="5277141"/>
            <a:ext cx="608914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Times New Roman"/>
                <a:ea typeface="Arial"/>
              </a:rPr>
              <a:t>G.F.E 27 “GRAE. MIGUEL ITURRALDE”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effectLst/>
                <a:latin typeface="Times New Roman"/>
                <a:ea typeface="Arial"/>
              </a:rPr>
              <a:t>G.E.O “ECUADOR”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Times New Roman"/>
                <a:ea typeface="Arial"/>
              </a:rPr>
              <a:t>G.E.K 9.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776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DISEÑO DE LA INVESTIGACIÓN (MUESTRA)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818676" y="1305048"/>
                <a:ext cx="4119205" cy="895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76" y="1305048"/>
                <a:ext cx="4119205" cy="895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1765921" y="2333685"/>
            <a:ext cx="4393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z</a:t>
            </a:r>
            <a:r>
              <a:rPr lang="es-EC" sz="2400" dirty="0"/>
              <a:t>= Nivel de confianza 1,96</a:t>
            </a:r>
          </a:p>
          <a:p>
            <a:r>
              <a:rPr lang="es-EC" sz="2400" b="1" dirty="0"/>
              <a:t>p</a:t>
            </a:r>
            <a:r>
              <a:rPr lang="es-EC" sz="2400" dirty="0"/>
              <a:t>= Porcentaje de la población que tiene el atributo deseado 50%</a:t>
            </a:r>
          </a:p>
          <a:p>
            <a:r>
              <a:rPr lang="es-EC" sz="2400" b="1" dirty="0"/>
              <a:t>q</a:t>
            </a:r>
            <a:r>
              <a:rPr lang="es-EC" sz="2400" dirty="0"/>
              <a:t>= Porcentaje de la población que tiene el atributo no deseado 50%</a:t>
            </a:r>
          </a:p>
          <a:p>
            <a:r>
              <a:rPr lang="es-EC" sz="2400" b="1" dirty="0"/>
              <a:t>e</a:t>
            </a:r>
            <a:r>
              <a:rPr lang="es-EC" sz="2400" dirty="0"/>
              <a:t>= Error de estimación máximo aceptado 5%</a:t>
            </a:r>
          </a:p>
          <a:p>
            <a:r>
              <a:rPr lang="es-EC" sz="2400" b="1" dirty="0"/>
              <a:t>N</a:t>
            </a:r>
            <a:r>
              <a:rPr lang="es-EC" sz="2400" dirty="0"/>
              <a:t>= Tamaño de la población estará determinado por los efectivos de cada unidad a la que aplicaremos la encuesta.</a:t>
            </a:r>
          </a:p>
          <a:p>
            <a:endParaRPr lang="es-EC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76162"/>
              </p:ext>
            </p:extLst>
          </p:nvPr>
        </p:nvGraphicFramePr>
        <p:xfrm>
          <a:off x="6418548" y="2086169"/>
          <a:ext cx="5620869" cy="2509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153">
                  <a:extLst>
                    <a:ext uri="{9D8B030D-6E8A-4147-A177-3AD203B41FA5}">
                      <a16:colId xmlns="" xmlns:a16="http://schemas.microsoft.com/office/drawing/2014/main" val="3919932000"/>
                    </a:ext>
                  </a:extLst>
                </a:gridCol>
                <a:gridCol w="1694329">
                  <a:extLst>
                    <a:ext uri="{9D8B030D-6E8A-4147-A177-3AD203B41FA5}">
                      <a16:colId xmlns="" xmlns:a16="http://schemas.microsoft.com/office/drawing/2014/main" val="3320873845"/>
                    </a:ext>
                  </a:extLst>
                </a:gridCol>
                <a:gridCol w="1425387">
                  <a:extLst>
                    <a:ext uri="{9D8B030D-6E8A-4147-A177-3AD203B41FA5}">
                      <a16:colId xmlns="" xmlns:a16="http://schemas.microsoft.com/office/drawing/2014/main" val="3482048973"/>
                    </a:ext>
                  </a:extLst>
                </a:gridCol>
              </a:tblGrid>
              <a:tr h="56111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effectLst/>
                        </a:rPr>
                        <a:t>UNIDADES</a:t>
                      </a:r>
                      <a:endParaRPr lang="es-EC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effectLst/>
                        </a:rPr>
                        <a:t>POBLACIÓN</a:t>
                      </a:r>
                      <a:endParaRPr lang="es-EC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effectLst/>
                        </a:rPr>
                        <a:t>MUESTRA</a:t>
                      </a:r>
                      <a:endParaRPr lang="es-EC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039380"/>
                  </a:ext>
                </a:extLst>
              </a:tr>
              <a:tr h="57518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G.F.E 27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6662723"/>
                  </a:ext>
                </a:extLst>
              </a:tr>
              <a:tr h="60422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G.E.K 9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0721097"/>
                  </a:ext>
                </a:extLst>
              </a:tr>
              <a:tr h="68087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G.E.O 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</a:rPr>
                        <a:t>“ECUADOR”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0531050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64" y="5060469"/>
            <a:ext cx="1161115" cy="10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1" r="86193" b="14870"/>
          <a:stretch/>
        </p:blipFill>
        <p:spPr bwMode="auto">
          <a:xfrm>
            <a:off x="8639800" y="4901196"/>
            <a:ext cx="1300315" cy="12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19708" r="34883" b="56499"/>
          <a:stretch/>
        </p:blipFill>
        <p:spPr bwMode="auto">
          <a:xfrm>
            <a:off x="10453504" y="4908430"/>
            <a:ext cx="15859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DISEÑO DE LA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3129262" y="1606579"/>
            <a:ext cx="8806736" cy="1407327"/>
            <a:chOff x="158321" y="1288267"/>
            <a:chExt cx="8806736" cy="1624194"/>
          </a:xfrm>
        </p:grpSpPr>
        <p:sp>
          <p:nvSpPr>
            <p:cNvPr id="22" name="object 4"/>
            <p:cNvSpPr/>
            <p:nvPr/>
          </p:nvSpPr>
          <p:spPr>
            <a:xfrm>
              <a:off x="2415915" y="1288267"/>
              <a:ext cx="6503802" cy="1456855"/>
            </a:xfrm>
            <a:custGeom>
              <a:avLst/>
              <a:gdLst/>
              <a:ahLst/>
              <a:cxnLst/>
              <a:rect l="l" t="t" r="r" b="b"/>
              <a:pathLst>
                <a:path w="6533515" h="1283335">
                  <a:moveTo>
                    <a:pt x="6319519" y="0"/>
                  </a:moveTo>
                  <a:lnTo>
                    <a:pt x="0" y="0"/>
                  </a:lnTo>
                  <a:lnTo>
                    <a:pt x="0" y="1283207"/>
                  </a:lnTo>
                  <a:lnTo>
                    <a:pt x="6319519" y="1283207"/>
                  </a:lnTo>
                  <a:lnTo>
                    <a:pt x="6368556" y="1277559"/>
                  </a:lnTo>
                  <a:lnTo>
                    <a:pt x="6413571" y="1261469"/>
                  </a:lnTo>
                  <a:lnTo>
                    <a:pt x="6453280" y="1236221"/>
                  </a:lnTo>
                  <a:lnTo>
                    <a:pt x="6486401" y="1203100"/>
                  </a:lnTo>
                  <a:lnTo>
                    <a:pt x="6511649" y="1163391"/>
                  </a:lnTo>
                  <a:lnTo>
                    <a:pt x="6527739" y="1118376"/>
                  </a:lnTo>
                  <a:lnTo>
                    <a:pt x="6533387" y="1069339"/>
                  </a:lnTo>
                  <a:lnTo>
                    <a:pt x="6533387" y="213867"/>
                  </a:lnTo>
                  <a:lnTo>
                    <a:pt x="6527739" y="164831"/>
                  </a:lnTo>
                  <a:lnTo>
                    <a:pt x="6511649" y="119816"/>
                  </a:lnTo>
                  <a:lnTo>
                    <a:pt x="6486401" y="80107"/>
                  </a:lnTo>
                  <a:lnTo>
                    <a:pt x="6453280" y="46986"/>
                  </a:lnTo>
                  <a:lnTo>
                    <a:pt x="6413571" y="21738"/>
                  </a:lnTo>
                  <a:lnTo>
                    <a:pt x="6368556" y="5648"/>
                  </a:lnTo>
                  <a:lnTo>
                    <a:pt x="6319519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s-EC" dirty="0"/>
                <a:t> </a:t>
              </a:r>
              <a:r>
                <a:rPr lang="es-EC" dirty="0" smtClean="0"/>
                <a:t>   </a:t>
              </a:r>
            </a:p>
            <a:p>
              <a:pPr algn="ctr"/>
              <a:r>
                <a:rPr lang="es-EC" sz="2400" b="1" dirty="0" smtClean="0"/>
                <a:t>    </a:t>
              </a:r>
              <a:r>
                <a:rPr lang="es-EC" sz="2000" b="1" dirty="0" smtClean="0"/>
                <a:t>METODO DEDUCTIVO</a:t>
              </a:r>
              <a:endParaRPr sz="2400" b="1" dirty="0"/>
            </a:p>
          </p:txBody>
        </p:sp>
        <p:sp>
          <p:nvSpPr>
            <p:cNvPr id="23" name="object 5"/>
            <p:cNvSpPr/>
            <p:nvPr/>
          </p:nvSpPr>
          <p:spPr>
            <a:xfrm>
              <a:off x="2431542" y="1288267"/>
              <a:ext cx="6533515" cy="1456855"/>
            </a:xfrm>
            <a:custGeom>
              <a:avLst/>
              <a:gdLst/>
              <a:ahLst/>
              <a:cxnLst/>
              <a:rect l="l" t="t" r="r" b="b"/>
              <a:pathLst>
                <a:path w="6533515" h="1283335">
                  <a:moveTo>
                    <a:pt x="6533387" y="213867"/>
                  </a:moveTo>
                  <a:lnTo>
                    <a:pt x="6533387" y="1069339"/>
                  </a:lnTo>
                  <a:lnTo>
                    <a:pt x="6527739" y="1118376"/>
                  </a:lnTo>
                  <a:lnTo>
                    <a:pt x="6511649" y="1163391"/>
                  </a:lnTo>
                  <a:lnTo>
                    <a:pt x="6486401" y="1203100"/>
                  </a:lnTo>
                  <a:lnTo>
                    <a:pt x="6453280" y="1236221"/>
                  </a:lnTo>
                  <a:lnTo>
                    <a:pt x="6413571" y="1261469"/>
                  </a:lnTo>
                  <a:lnTo>
                    <a:pt x="6368556" y="1277559"/>
                  </a:lnTo>
                  <a:lnTo>
                    <a:pt x="6319519" y="1283207"/>
                  </a:lnTo>
                  <a:lnTo>
                    <a:pt x="0" y="1283207"/>
                  </a:lnTo>
                  <a:lnTo>
                    <a:pt x="0" y="0"/>
                  </a:lnTo>
                  <a:lnTo>
                    <a:pt x="6319519" y="0"/>
                  </a:lnTo>
                  <a:lnTo>
                    <a:pt x="6368556" y="5648"/>
                  </a:lnTo>
                  <a:lnTo>
                    <a:pt x="6413571" y="21738"/>
                  </a:lnTo>
                  <a:lnTo>
                    <a:pt x="6453280" y="46986"/>
                  </a:lnTo>
                  <a:lnTo>
                    <a:pt x="6486401" y="80107"/>
                  </a:lnTo>
                  <a:lnTo>
                    <a:pt x="6511649" y="119816"/>
                  </a:lnTo>
                  <a:lnTo>
                    <a:pt x="6527739" y="164831"/>
                  </a:lnTo>
                  <a:lnTo>
                    <a:pt x="6533387" y="213867"/>
                  </a:lnTo>
                  <a:close/>
                </a:path>
              </a:pathLst>
            </a:custGeom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158321" y="1288267"/>
              <a:ext cx="2098834" cy="1624194"/>
            </a:xfrm>
            <a:custGeom>
              <a:avLst/>
              <a:gdLst/>
              <a:ahLst/>
              <a:cxnLst/>
              <a:rect l="l" t="t" r="r" b="b"/>
              <a:pathLst>
                <a:path w="2324100" h="1409700">
                  <a:moveTo>
                    <a:pt x="2089150" y="0"/>
                  </a:moveTo>
                  <a:lnTo>
                    <a:pt x="234950" y="0"/>
                  </a:lnTo>
                  <a:lnTo>
                    <a:pt x="187600" y="4771"/>
                  </a:lnTo>
                  <a:lnTo>
                    <a:pt x="143498" y="18458"/>
                  </a:lnTo>
                  <a:lnTo>
                    <a:pt x="103588" y="40116"/>
                  </a:lnTo>
                  <a:lnTo>
                    <a:pt x="68816" y="68802"/>
                  </a:lnTo>
                  <a:lnTo>
                    <a:pt x="40126" y="103571"/>
                  </a:lnTo>
                  <a:lnTo>
                    <a:pt x="18464" y="143482"/>
                  </a:lnTo>
                  <a:lnTo>
                    <a:pt x="4773" y="187589"/>
                  </a:lnTo>
                  <a:lnTo>
                    <a:pt x="0" y="234950"/>
                  </a:lnTo>
                  <a:lnTo>
                    <a:pt x="0" y="1174750"/>
                  </a:lnTo>
                  <a:lnTo>
                    <a:pt x="4773" y="1222110"/>
                  </a:lnTo>
                  <a:lnTo>
                    <a:pt x="18464" y="1266217"/>
                  </a:lnTo>
                  <a:lnTo>
                    <a:pt x="40126" y="1306128"/>
                  </a:lnTo>
                  <a:lnTo>
                    <a:pt x="68816" y="1340897"/>
                  </a:lnTo>
                  <a:lnTo>
                    <a:pt x="103588" y="1369583"/>
                  </a:lnTo>
                  <a:lnTo>
                    <a:pt x="143498" y="1391241"/>
                  </a:lnTo>
                  <a:lnTo>
                    <a:pt x="187600" y="1404928"/>
                  </a:lnTo>
                  <a:lnTo>
                    <a:pt x="234950" y="1409700"/>
                  </a:lnTo>
                  <a:lnTo>
                    <a:pt x="2089150" y="1409700"/>
                  </a:lnTo>
                  <a:lnTo>
                    <a:pt x="2136510" y="1404928"/>
                  </a:lnTo>
                  <a:lnTo>
                    <a:pt x="2180617" y="1391241"/>
                  </a:lnTo>
                  <a:lnTo>
                    <a:pt x="2220528" y="1369583"/>
                  </a:lnTo>
                  <a:lnTo>
                    <a:pt x="2255297" y="1340897"/>
                  </a:lnTo>
                  <a:lnTo>
                    <a:pt x="2283983" y="1306128"/>
                  </a:lnTo>
                  <a:lnTo>
                    <a:pt x="2305641" y="1266217"/>
                  </a:lnTo>
                  <a:lnTo>
                    <a:pt x="2319328" y="1222110"/>
                  </a:lnTo>
                  <a:lnTo>
                    <a:pt x="2324100" y="1174750"/>
                  </a:lnTo>
                  <a:lnTo>
                    <a:pt x="2324100" y="234950"/>
                  </a:lnTo>
                  <a:lnTo>
                    <a:pt x="2319328" y="187589"/>
                  </a:lnTo>
                  <a:lnTo>
                    <a:pt x="2305641" y="143482"/>
                  </a:lnTo>
                  <a:lnTo>
                    <a:pt x="2283983" y="103571"/>
                  </a:lnTo>
                  <a:lnTo>
                    <a:pt x="2255297" y="68802"/>
                  </a:lnTo>
                  <a:lnTo>
                    <a:pt x="2220528" y="40116"/>
                  </a:lnTo>
                  <a:lnTo>
                    <a:pt x="2180617" y="18458"/>
                  </a:lnTo>
                  <a:lnTo>
                    <a:pt x="2136510" y="4771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8"/>
          <p:cNvSpPr txBox="1"/>
          <p:nvPr/>
        </p:nvSpPr>
        <p:spPr>
          <a:xfrm>
            <a:off x="3237011" y="1844328"/>
            <a:ext cx="2028800" cy="55463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63195">
              <a:lnSpc>
                <a:spcPts val="1970"/>
              </a:lnSpc>
              <a:spcBef>
                <a:spcPts val="325"/>
              </a:spcBef>
            </a:pP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MÉTODO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DE  INV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ES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TIG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CI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Ó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27" name="object 9"/>
          <p:cNvGrpSpPr/>
          <p:nvPr/>
        </p:nvGrpSpPr>
        <p:grpSpPr>
          <a:xfrm>
            <a:off x="3129262" y="3273513"/>
            <a:ext cx="8775700" cy="1536151"/>
            <a:chOff x="144017" y="2463546"/>
            <a:chExt cx="8775700" cy="1408430"/>
          </a:xfrm>
        </p:grpSpPr>
        <p:sp>
          <p:nvSpPr>
            <p:cNvPr id="28" name="object 10"/>
            <p:cNvSpPr/>
            <p:nvPr/>
          </p:nvSpPr>
          <p:spPr>
            <a:xfrm>
              <a:off x="2468117" y="2675382"/>
              <a:ext cx="6451600" cy="1126490"/>
            </a:xfrm>
            <a:custGeom>
              <a:avLst/>
              <a:gdLst/>
              <a:ahLst/>
              <a:cxnLst/>
              <a:rect l="l" t="t" r="r" b="b"/>
              <a:pathLst>
                <a:path w="6451600" h="1126489">
                  <a:moveTo>
                    <a:pt x="6263385" y="0"/>
                  </a:moveTo>
                  <a:lnTo>
                    <a:pt x="0" y="0"/>
                  </a:lnTo>
                  <a:lnTo>
                    <a:pt x="0" y="1126235"/>
                  </a:lnTo>
                  <a:lnTo>
                    <a:pt x="6263385" y="1126235"/>
                  </a:lnTo>
                  <a:lnTo>
                    <a:pt x="6313273" y="1119528"/>
                  </a:lnTo>
                  <a:lnTo>
                    <a:pt x="6358109" y="1100600"/>
                  </a:lnTo>
                  <a:lnTo>
                    <a:pt x="6396101" y="1071245"/>
                  </a:lnTo>
                  <a:lnTo>
                    <a:pt x="6425456" y="1033253"/>
                  </a:lnTo>
                  <a:lnTo>
                    <a:pt x="6444384" y="988417"/>
                  </a:lnTo>
                  <a:lnTo>
                    <a:pt x="6451091" y="938529"/>
                  </a:lnTo>
                  <a:lnTo>
                    <a:pt x="6451091" y="187705"/>
                  </a:lnTo>
                  <a:lnTo>
                    <a:pt x="6444384" y="137818"/>
                  </a:lnTo>
                  <a:lnTo>
                    <a:pt x="6425456" y="92982"/>
                  </a:lnTo>
                  <a:lnTo>
                    <a:pt x="6396101" y="54990"/>
                  </a:lnTo>
                  <a:lnTo>
                    <a:pt x="6358109" y="25635"/>
                  </a:lnTo>
                  <a:lnTo>
                    <a:pt x="6313273" y="6707"/>
                  </a:lnTo>
                  <a:lnTo>
                    <a:pt x="6263385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11"/>
            <p:cNvSpPr/>
            <p:nvPr/>
          </p:nvSpPr>
          <p:spPr>
            <a:xfrm>
              <a:off x="2468117" y="2675382"/>
              <a:ext cx="6451600" cy="1126490"/>
            </a:xfrm>
            <a:custGeom>
              <a:avLst/>
              <a:gdLst/>
              <a:ahLst/>
              <a:cxnLst/>
              <a:rect l="l" t="t" r="r" b="b"/>
              <a:pathLst>
                <a:path w="6451600" h="1126489">
                  <a:moveTo>
                    <a:pt x="6451091" y="187705"/>
                  </a:moveTo>
                  <a:lnTo>
                    <a:pt x="6451091" y="938529"/>
                  </a:lnTo>
                  <a:lnTo>
                    <a:pt x="6444384" y="988417"/>
                  </a:lnTo>
                  <a:lnTo>
                    <a:pt x="6425456" y="1033253"/>
                  </a:lnTo>
                  <a:lnTo>
                    <a:pt x="6396101" y="1071245"/>
                  </a:lnTo>
                  <a:lnTo>
                    <a:pt x="6358109" y="1100600"/>
                  </a:lnTo>
                  <a:lnTo>
                    <a:pt x="6313273" y="1119528"/>
                  </a:lnTo>
                  <a:lnTo>
                    <a:pt x="6263385" y="1126235"/>
                  </a:lnTo>
                  <a:lnTo>
                    <a:pt x="0" y="1126235"/>
                  </a:lnTo>
                  <a:lnTo>
                    <a:pt x="0" y="0"/>
                  </a:lnTo>
                  <a:lnTo>
                    <a:pt x="6263385" y="0"/>
                  </a:lnTo>
                  <a:lnTo>
                    <a:pt x="6313273" y="6707"/>
                  </a:lnTo>
                  <a:lnTo>
                    <a:pt x="6358109" y="25635"/>
                  </a:lnTo>
                  <a:lnTo>
                    <a:pt x="6396101" y="54990"/>
                  </a:lnTo>
                  <a:lnTo>
                    <a:pt x="6425456" y="92982"/>
                  </a:lnTo>
                  <a:lnTo>
                    <a:pt x="6444384" y="137818"/>
                  </a:lnTo>
                  <a:lnTo>
                    <a:pt x="6451091" y="187705"/>
                  </a:lnTo>
                  <a:close/>
                </a:path>
              </a:pathLst>
            </a:custGeom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0" name="object 12"/>
            <p:cNvSpPr/>
            <p:nvPr/>
          </p:nvSpPr>
          <p:spPr>
            <a:xfrm>
              <a:off x="144017" y="2675382"/>
              <a:ext cx="2094680" cy="1196594"/>
            </a:xfrm>
            <a:custGeom>
              <a:avLst/>
              <a:gdLst/>
              <a:ahLst/>
              <a:cxnLst/>
              <a:rect l="l" t="t" r="r" b="b"/>
              <a:pathLst>
                <a:path w="2324100" h="1408429">
                  <a:moveTo>
                    <a:pt x="2089404" y="0"/>
                  </a:moveTo>
                  <a:lnTo>
                    <a:pt x="234696" y="0"/>
                  </a:ln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5"/>
                  </a:lnTo>
                  <a:lnTo>
                    <a:pt x="0" y="1173479"/>
                  </a:lnTo>
                  <a:lnTo>
                    <a:pt x="4768" y="1220793"/>
                  </a:lnTo>
                  <a:lnTo>
                    <a:pt x="18443" y="1264854"/>
                  </a:lnTo>
                  <a:lnTo>
                    <a:pt x="40083" y="1304721"/>
                  </a:lnTo>
                  <a:lnTo>
                    <a:pt x="68741" y="1339453"/>
                  </a:lnTo>
                  <a:lnTo>
                    <a:pt x="103476" y="1368106"/>
                  </a:lnTo>
                  <a:lnTo>
                    <a:pt x="143342" y="1389739"/>
                  </a:lnTo>
                  <a:lnTo>
                    <a:pt x="187397" y="1403409"/>
                  </a:lnTo>
                  <a:lnTo>
                    <a:pt x="234696" y="1408176"/>
                  </a:lnTo>
                  <a:lnTo>
                    <a:pt x="2089404" y="1408176"/>
                  </a:lnTo>
                  <a:lnTo>
                    <a:pt x="2136717" y="1403409"/>
                  </a:lnTo>
                  <a:lnTo>
                    <a:pt x="2180778" y="1389739"/>
                  </a:lnTo>
                  <a:lnTo>
                    <a:pt x="2220645" y="1368106"/>
                  </a:lnTo>
                  <a:lnTo>
                    <a:pt x="2255377" y="1339453"/>
                  </a:lnTo>
                  <a:lnTo>
                    <a:pt x="2284030" y="1304721"/>
                  </a:lnTo>
                  <a:lnTo>
                    <a:pt x="2305663" y="1264854"/>
                  </a:lnTo>
                  <a:lnTo>
                    <a:pt x="2319333" y="1220793"/>
                  </a:lnTo>
                  <a:lnTo>
                    <a:pt x="2324100" y="1173479"/>
                  </a:lnTo>
                  <a:lnTo>
                    <a:pt x="2324100" y="234695"/>
                  </a:lnTo>
                  <a:lnTo>
                    <a:pt x="2319333" y="187382"/>
                  </a:lnTo>
                  <a:lnTo>
                    <a:pt x="2305663" y="143321"/>
                  </a:lnTo>
                  <a:lnTo>
                    <a:pt x="2284030" y="103454"/>
                  </a:lnTo>
                  <a:lnTo>
                    <a:pt x="2255377" y="68722"/>
                  </a:lnTo>
                  <a:lnTo>
                    <a:pt x="2220645" y="40069"/>
                  </a:lnTo>
                  <a:lnTo>
                    <a:pt x="2180778" y="18436"/>
                  </a:lnTo>
                  <a:lnTo>
                    <a:pt x="2136717" y="4766"/>
                  </a:lnTo>
                  <a:lnTo>
                    <a:pt x="20894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1" name="object 13"/>
            <p:cNvSpPr/>
            <p:nvPr/>
          </p:nvSpPr>
          <p:spPr>
            <a:xfrm>
              <a:off x="144017" y="2463546"/>
              <a:ext cx="2324100" cy="1408430"/>
            </a:xfrm>
            <a:custGeom>
              <a:avLst/>
              <a:gdLst/>
              <a:ahLst/>
              <a:cxnLst/>
              <a:rect l="l" t="t" r="r" b="b"/>
              <a:pathLst>
                <a:path w="2324100" h="1408429">
                  <a:moveTo>
                    <a:pt x="0" y="234695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089404" y="0"/>
                  </a:lnTo>
                  <a:lnTo>
                    <a:pt x="2136717" y="4766"/>
                  </a:lnTo>
                  <a:lnTo>
                    <a:pt x="2180778" y="18436"/>
                  </a:lnTo>
                  <a:lnTo>
                    <a:pt x="2220645" y="40069"/>
                  </a:lnTo>
                  <a:lnTo>
                    <a:pt x="2255377" y="68722"/>
                  </a:lnTo>
                  <a:lnTo>
                    <a:pt x="2284030" y="103454"/>
                  </a:lnTo>
                  <a:lnTo>
                    <a:pt x="2305663" y="143321"/>
                  </a:lnTo>
                  <a:lnTo>
                    <a:pt x="2319333" y="187382"/>
                  </a:lnTo>
                  <a:lnTo>
                    <a:pt x="2324100" y="234695"/>
                  </a:lnTo>
                  <a:lnTo>
                    <a:pt x="2324100" y="1173479"/>
                  </a:lnTo>
                  <a:lnTo>
                    <a:pt x="2319333" y="1220793"/>
                  </a:lnTo>
                  <a:lnTo>
                    <a:pt x="2305663" y="1264854"/>
                  </a:lnTo>
                  <a:lnTo>
                    <a:pt x="2284030" y="1304721"/>
                  </a:lnTo>
                  <a:lnTo>
                    <a:pt x="2255377" y="1339453"/>
                  </a:lnTo>
                  <a:lnTo>
                    <a:pt x="2220645" y="1368106"/>
                  </a:lnTo>
                  <a:lnTo>
                    <a:pt x="2180778" y="1389739"/>
                  </a:lnTo>
                  <a:lnTo>
                    <a:pt x="2136717" y="1403409"/>
                  </a:lnTo>
                  <a:lnTo>
                    <a:pt x="2089404" y="1408176"/>
                  </a:lnTo>
                  <a:lnTo>
                    <a:pt x="234696" y="1408176"/>
                  </a:lnTo>
                  <a:lnTo>
                    <a:pt x="187397" y="1403409"/>
                  </a:lnTo>
                  <a:lnTo>
                    <a:pt x="143342" y="1389739"/>
                  </a:lnTo>
                  <a:lnTo>
                    <a:pt x="103476" y="1368106"/>
                  </a:lnTo>
                  <a:lnTo>
                    <a:pt x="68741" y="1339453"/>
                  </a:lnTo>
                  <a:lnTo>
                    <a:pt x="40083" y="1304721"/>
                  </a:lnTo>
                  <a:lnTo>
                    <a:pt x="18443" y="1264854"/>
                  </a:lnTo>
                  <a:lnTo>
                    <a:pt x="4768" y="1220793"/>
                  </a:lnTo>
                  <a:lnTo>
                    <a:pt x="0" y="1173479"/>
                  </a:lnTo>
                  <a:lnTo>
                    <a:pt x="0" y="23469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3415588" y="3898853"/>
            <a:ext cx="177651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TÉCNICAS</a:t>
            </a:r>
            <a:r>
              <a:rPr lang="es-ES" sz="16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 E INSTRUMENTOS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39" name="object 21"/>
          <p:cNvGrpSpPr/>
          <p:nvPr/>
        </p:nvGrpSpPr>
        <p:grpSpPr>
          <a:xfrm>
            <a:off x="3063948" y="5487736"/>
            <a:ext cx="8775701" cy="1408430"/>
            <a:chOff x="144017" y="5421630"/>
            <a:chExt cx="8775701" cy="1408430"/>
          </a:xfrm>
        </p:grpSpPr>
        <p:sp>
          <p:nvSpPr>
            <p:cNvPr id="40" name="object 22"/>
            <p:cNvSpPr/>
            <p:nvPr/>
          </p:nvSpPr>
          <p:spPr>
            <a:xfrm>
              <a:off x="3010606" y="5561838"/>
              <a:ext cx="5909112" cy="1127760"/>
            </a:xfrm>
            <a:custGeom>
              <a:avLst/>
              <a:gdLst/>
              <a:ahLst/>
              <a:cxnLst/>
              <a:rect l="l" t="t" r="r" b="b"/>
              <a:pathLst>
                <a:path w="6451600" h="1127759">
                  <a:moveTo>
                    <a:pt x="6263132" y="0"/>
                  </a:moveTo>
                  <a:lnTo>
                    <a:pt x="0" y="0"/>
                  </a:lnTo>
                  <a:lnTo>
                    <a:pt x="0" y="1127760"/>
                  </a:lnTo>
                  <a:lnTo>
                    <a:pt x="6263132" y="1127760"/>
                  </a:lnTo>
                  <a:lnTo>
                    <a:pt x="6313082" y="1121045"/>
                  </a:lnTo>
                  <a:lnTo>
                    <a:pt x="6357977" y="1102098"/>
                  </a:lnTo>
                  <a:lnTo>
                    <a:pt x="6396021" y="1072707"/>
                  </a:lnTo>
                  <a:lnTo>
                    <a:pt x="6425419" y="1034664"/>
                  </a:lnTo>
                  <a:lnTo>
                    <a:pt x="6444374" y="989760"/>
                  </a:lnTo>
                  <a:lnTo>
                    <a:pt x="6451091" y="939787"/>
                  </a:lnTo>
                  <a:lnTo>
                    <a:pt x="6451091" y="187972"/>
                  </a:lnTo>
                  <a:lnTo>
                    <a:pt x="6444374" y="137999"/>
                  </a:lnTo>
                  <a:lnTo>
                    <a:pt x="6425419" y="93095"/>
                  </a:lnTo>
                  <a:lnTo>
                    <a:pt x="6396021" y="55052"/>
                  </a:lnTo>
                  <a:lnTo>
                    <a:pt x="6357977" y="25661"/>
                  </a:lnTo>
                  <a:lnTo>
                    <a:pt x="6313082" y="6714"/>
                  </a:lnTo>
                  <a:lnTo>
                    <a:pt x="6263132" y="0"/>
                  </a:lnTo>
                  <a:close/>
                </a:path>
              </a:pathLst>
            </a:custGeom>
            <a:solidFill>
              <a:srgbClr val="B7DE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/>
            <p:cNvSpPr/>
            <p:nvPr/>
          </p:nvSpPr>
          <p:spPr>
            <a:xfrm>
              <a:off x="2553778" y="5561838"/>
              <a:ext cx="6365940" cy="1127760"/>
            </a:xfrm>
            <a:custGeom>
              <a:avLst/>
              <a:gdLst/>
              <a:ahLst/>
              <a:cxnLst/>
              <a:rect l="l" t="t" r="r" b="b"/>
              <a:pathLst>
                <a:path w="6451600" h="1127759">
                  <a:moveTo>
                    <a:pt x="6451091" y="187972"/>
                  </a:moveTo>
                  <a:lnTo>
                    <a:pt x="6451091" y="939787"/>
                  </a:lnTo>
                  <a:lnTo>
                    <a:pt x="6444374" y="989760"/>
                  </a:lnTo>
                  <a:lnTo>
                    <a:pt x="6425419" y="1034664"/>
                  </a:lnTo>
                  <a:lnTo>
                    <a:pt x="6396021" y="1072707"/>
                  </a:lnTo>
                  <a:lnTo>
                    <a:pt x="6357977" y="1102098"/>
                  </a:lnTo>
                  <a:lnTo>
                    <a:pt x="6313082" y="1121045"/>
                  </a:lnTo>
                  <a:lnTo>
                    <a:pt x="6263132" y="1127760"/>
                  </a:lnTo>
                  <a:lnTo>
                    <a:pt x="0" y="1127760"/>
                  </a:lnTo>
                  <a:lnTo>
                    <a:pt x="0" y="0"/>
                  </a:lnTo>
                  <a:lnTo>
                    <a:pt x="6263132" y="0"/>
                  </a:lnTo>
                  <a:lnTo>
                    <a:pt x="6313082" y="6714"/>
                  </a:lnTo>
                  <a:lnTo>
                    <a:pt x="6357977" y="25661"/>
                  </a:lnTo>
                  <a:lnTo>
                    <a:pt x="6396021" y="55052"/>
                  </a:lnTo>
                  <a:lnTo>
                    <a:pt x="6425419" y="93095"/>
                  </a:lnTo>
                  <a:lnTo>
                    <a:pt x="6444374" y="137999"/>
                  </a:lnTo>
                  <a:lnTo>
                    <a:pt x="6451091" y="1879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/>
            <p:cNvSpPr/>
            <p:nvPr/>
          </p:nvSpPr>
          <p:spPr>
            <a:xfrm>
              <a:off x="144017" y="5421630"/>
              <a:ext cx="2165882" cy="1277263"/>
            </a:xfrm>
            <a:custGeom>
              <a:avLst/>
              <a:gdLst/>
              <a:ahLst/>
              <a:cxnLst/>
              <a:rect l="l" t="t" r="r" b="b"/>
              <a:pathLst>
                <a:path w="2324100" h="1408429">
                  <a:moveTo>
                    <a:pt x="2089404" y="0"/>
                  </a:moveTo>
                  <a:lnTo>
                    <a:pt x="234696" y="0"/>
                  </a:ln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0" y="1173480"/>
                  </a:lnTo>
                  <a:lnTo>
                    <a:pt x="4768" y="1220778"/>
                  </a:lnTo>
                  <a:lnTo>
                    <a:pt x="18443" y="1264833"/>
                  </a:lnTo>
                  <a:lnTo>
                    <a:pt x="40083" y="1304699"/>
                  </a:lnTo>
                  <a:lnTo>
                    <a:pt x="68741" y="1339434"/>
                  </a:lnTo>
                  <a:lnTo>
                    <a:pt x="103476" y="1368092"/>
                  </a:lnTo>
                  <a:lnTo>
                    <a:pt x="143342" y="1389732"/>
                  </a:lnTo>
                  <a:lnTo>
                    <a:pt x="187397" y="1403407"/>
                  </a:lnTo>
                  <a:lnTo>
                    <a:pt x="234696" y="1408176"/>
                  </a:lnTo>
                  <a:lnTo>
                    <a:pt x="2089404" y="1408176"/>
                  </a:lnTo>
                  <a:lnTo>
                    <a:pt x="2136717" y="1403407"/>
                  </a:lnTo>
                  <a:lnTo>
                    <a:pt x="2180778" y="1389732"/>
                  </a:lnTo>
                  <a:lnTo>
                    <a:pt x="2220645" y="1368092"/>
                  </a:lnTo>
                  <a:lnTo>
                    <a:pt x="2255377" y="1339434"/>
                  </a:lnTo>
                  <a:lnTo>
                    <a:pt x="2284030" y="1304699"/>
                  </a:lnTo>
                  <a:lnTo>
                    <a:pt x="2305663" y="1264833"/>
                  </a:lnTo>
                  <a:lnTo>
                    <a:pt x="2319333" y="1220778"/>
                  </a:lnTo>
                  <a:lnTo>
                    <a:pt x="2324100" y="1173480"/>
                  </a:lnTo>
                  <a:lnTo>
                    <a:pt x="2324100" y="234696"/>
                  </a:lnTo>
                  <a:lnTo>
                    <a:pt x="2319333" y="187382"/>
                  </a:lnTo>
                  <a:lnTo>
                    <a:pt x="2305663" y="143321"/>
                  </a:lnTo>
                  <a:lnTo>
                    <a:pt x="2284030" y="103454"/>
                  </a:lnTo>
                  <a:lnTo>
                    <a:pt x="2255377" y="68722"/>
                  </a:lnTo>
                  <a:lnTo>
                    <a:pt x="2220645" y="40069"/>
                  </a:lnTo>
                  <a:lnTo>
                    <a:pt x="2180778" y="18436"/>
                  </a:lnTo>
                  <a:lnTo>
                    <a:pt x="2136717" y="4766"/>
                  </a:lnTo>
                  <a:lnTo>
                    <a:pt x="20894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/>
            <p:cNvSpPr/>
            <p:nvPr/>
          </p:nvSpPr>
          <p:spPr>
            <a:xfrm>
              <a:off x="144017" y="5421630"/>
              <a:ext cx="2324100" cy="1408430"/>
            </a:xfrm>
            <a:custGeom>
              <a:avLst/>
              <a:gdLst/>
              <a:ahLst/>
              <a:cxnLst/>
              <a:rect l="l" t="t" r="r" b="b"/>
              <a:pathLst>
                <a:path w="2324100" h="1408429">
                  <a:moveTo>
                    <a:pt x="0" y="234696"/>
                  </a:moveTo>
                  <a:lnTo>
                    <a:pt x="4768" y="187382"/>
                  </a:lnTo>
                  <a:lnTo>
                    <a:pt x="18443" y="143321"/>
                  </a:lnTo>
                  <a:lnTo>
                    <a:pt x="40083" y="103454"/>
                  </a:lnTo>
                  <a:lnTo>
                    <a:pt x="68741" y="68722"/>
                  </a:lnTo>
                  <a:lnTo>
                    <a:pt x="103476" y="40069"/>
                  </a:lnTo>
                  <a:lnTo>
                    <a:pt x="143342" y="18436"/>
                  </a:lnTo>
                  <a:lnTo>
                    <a:pt x="187397" y="4766"/>
                  </a:lnTo>
                  <a:lnTo>
                    <a:pt x="234696" y="0"/>
                  </a:lnTo>
                  <a:lnTo>
                    <a:pt x="2089404" y="0"/>
                  </a:lnTo>
                  <a:lnTo>
                    <a:pt x="2136717" y="4766"/>
                  </a:lnTo>
                  <a:lnTo>
                    <a:pt x="2180778" y="18436"/>
                  </a:lnTo>
                  <a:lnTo>
                    <a:pt x="2220645" y="40069"/>
                  </a:lnTo>
                  <a:lnTo>
                    <a:pt x="2255377" y="68722"/>
                  </a:lnTo>
                  <a:lnTo>
                    <a:pt x="2284030" y="103454"/>
                  </a:lnTo>
                  <a:lnTo>
                    <a:pt x="2305663" y="143321"/>
                  </a:lnTo>
                  <a:lnTo>
                    <a:pt x="2319333" y="187382"/>
                  </a:lnTo>
                  <a:lnTo>
                    <a:pt x="2324100" y="234696"/>
                  </a:lnTo>
                  <a:lnTo>
                    <a:pt x="2324100" y="1173480"/>
                  </a:lnTo>
                  <a:lnTo>
                    <a:pt x="2319333" y="1220778"/>
                  </a:lnTo>
                  <a:lnTo>
                    <a:pt x="2305663" y="1264833"/>
                  </a:lnTo>
                  <a:lnTo>
                    <a:pt x="2284030" y="1304699"/>
                  </a:lnTo>
                  <a:lnTo>
                    <a:pt x="2255377" y="1339434"/>
                  </a:lnTo>
                  <a:lnTo>
                    <a:pt x="2220645" y="1368092"/>
                  </a:lnTo>
                  <a:lnTo>
                    <a:pt x="2180778" y="1389732"/>
                  </a:lnTo>
                  <a:lnTo>
                    <a:pt x="2136717" y="1403407"/>
                  </a:lnTo>
                  <a:lnTo>
                    <a:pt x="2089404" y="1408176"/>
                  </a:lnTo>
                  <a:lnTo>
                    <a:pt x="234696" y="1408176"/>
                  </a:lnTo>
                  <a:lnTo>
                    <a:pt x="187397" y="1403407"/>
                  </a:lnTo>
                  <a:lnTo>
                    <a:pt x="143342" y="1389732"/>
                  </a:lnTo>
                  <a:lnTo>
                    <a:pt x="103476" y="1368092"/>
                  </a:lnTo>
                  <a:lnTo>
                    <a:pt x="68741" y="1339434"/>
                  </a:lnTo>
                  <a:lnTo>
                    <a:pt x="40083" y="1304699"/>
                  </a:lnTo>
                  <a:lnTo>
                    <a:pt x="18443" y="1264833"/>
                  </a:lnTo>
                  <a:lnTo>
                    <a:pt x="4768" y="1220778"/>
                  </a:lnTo>
                  <a:lnTo>
                    <a:pt x="0" y="1173480"/>
                  </a:lnTo>
                  <a:lnTo>
                    <a:pt x="0" y="23469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26"/>
          <p:cNvSpPr txBox="1"/>
          <p:nvPr/>
        </p:nvSpPr>
        <p:spPr>
          <a:xfrm>
            <a:off x="3219644" y="5734334"/>
            <a:ext cx="1943138" cy="81047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 indent="11113" algn="ctr">
              <a:lnSpc>
                <a:spcPts val="1970"/>
              </a:lnSpc>
              <a:spcBef>
                <a:spcPts val="320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TÉCNICA </a:t>
            </a:r>
            <a:r>
              <a:rPr lang="es-EC" sz="16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1600" b="1" dirty="0" smtClean="0">
                <a:solidFill>
                  <a:srgbClr val="FFFFFF"/>
                </a:solidFill>
                <a:latin typeface="Carlito"/>
                <a:cs typeface="Carlito"/>
              </a:rPr>
              <a:t>ANÁLISIS 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rlito"/>
                <a:cs typeface="Carlito"/>
              </a:rPr>
              <a:t>DATOS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5" name="1 Rectángulo"/>
          <p:cNvSpPr/>
          <p:nvPr/>
        </p:nvSpPr>
        <p:spPr>
          <a:xfrm>
            <a:off x="5619610" y="5639260"/>
            <a:ext cx="6220037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TABULACIÓN </a:t>
            </a:r>
            <a:r>
              <a:rPr lang="es-ES" sz="2000" b="1" dirty="0"/>
              <a:t>DE LOS RESULTADOS </a:t>
            </a:r>
            <a:r>
              <a:rPr lang="es-ES" sz="2000" b="1" dirty="0" smtClean="0"/>
              <a:t>DE LAS ENCUESTAS Y ANÁLISIS DE LA ENTREVISTA</a:t>
            </a:r>
            <a:endParaRPr lang="es-EC" sz="2000" b="1" dirty="0" smtClean="0"/>
          </a:p>
        </p:txBody>
      </p:sp>
      <p:sp>
        <p:nvSpPr>
          <p:cNvPr id="46" name="Rectángulo 45"/>
          <p:cNvSpPr/>
          <p:nvPr/>
        </p:nvSpPr>
        <p:spPr>
          <a:xfrm>
            <a:off x="5671341" y="3561398"/>
            <a:ext cx="5369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000" b="1" dirty="0" smtClean="0"/>
              <a:t>RECOPILACIÓN DOCUMENTAL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000" b="1" dirty="0" smtClean="0"/>
              <a:t>ENCUESTAS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000" b="1" dirty="0" smtClean="0"/>
              <a:t>ENTREVISTAS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8268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DESARROLLO DE LOS OBJETIVOS (REVISIÓN DOCUMENTAL)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37210" y="1862184"/>
            <a:ext cx="44239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 smtClean="0">
                <a:ea typeface="Arial" panose="020B0604020202020204" pitchFamily="34" charset="0"/>
                <a:cs typeface="Times New Roman" panose="02020603050405020304" pitchFamily="18" charset="0"/>
              </a:rPr>
              <a:t>OBJETIVO 1 .- </a:t>
            </a:r>
            <a:r>
              <a:rPr lang="es-EC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Determinar </a:t>
            </a:r>
            <a:r>
              <a:rPr lang="es-EC" sz="2800" dirty="0">
                <a:ea typeface="Arial" panose="020B0604020202020204" pitchFamily="34" charset="0"/>
                <a:cs typeface="Times New Roman" panose="02020603050405020304" pitchFamily="18" charset="0"/>
              </a:rPr>
              <a:t>y analizar el tipo de misiones que se encuentran cumpliendo las unidades de fuerzas especiales ecuatorianas en la actualidad, la frecuencia y la cantidad de efectivos empleados en estas actividades.</a:t>
            </a:r>
            <a:endParaRPr lang="es-EC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3643"/>
              </p:ext>
            </p:extLst>
          </p:nvPr>
        </p:nvGraphicFramePr>
        <p:xfrm>
          <a:off x="6217922" y="1420741"/>
          <a:ext cx="5821495" cy="5284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270">
                  <a:extLst>
                    <a:ext uri="{9D8B030D-6E8A-4147-A177-3AD203B41FA5}">
                      <a16:colId xmlns="" xmlns:a16="http://schemas.microsoft.com/office/drawing/2014/main" val="3359374316"/>
                    </a:ext>
                  </a:extLst>
                </a:gridCol>
                <a:gridCol w="1940270">
                  <a:extLst>
                    <a:ext uri="{9D8B030D-6E8A-4147-A177-3AD203B41FA5}">
                      <a16:colId xmlns="" xmlns:a16="http://schemas.microsoft.com/office/drawing/2014/main" val="1197608940"/>
                    </a:ext>
                  </a:extLst>
                </a:gridCol>
                <a:gridCol w="1940955">
                  <a:extLst>
                    <a:ext uri="{9D8B030D-6E8A-4147-A177-3AD203B41FA5}">
                      <a16:colId xmlns="" xmlns:a16="http://schemas.microsoft.com/office/drawing/2014/main" val="3285972085"/>
                    </a:ext>
                  </a:extLst>
                </a:gridCol>
              </a:tblGrid>
              <a:tr h="36505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CUADRO RESUMEN DE LAS MISIONES CUMPLIDAS DE LAS UNIDADES DE LA 9 B.F.E "PATRIA"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5180059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MISIONES CUMPLIDAS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CANTIDAD DE PERSONAL EMPLEADO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FRECUENCIA 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7070853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VIGILANCIA Y CONTROL DE LOS ESPACIOS TERRESTRES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20 POR UNIDAD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CADA 4 MESES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79380"/>
                  </a:ext>
                </a:extLst>
              </a:tr>
              <a:tr h="55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PROTECCIÓN DE ZONAS DE SEGURIDAD BAJO CONTROL DE FF. AA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20 POR UNIDAD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 A 3 VECES POR SEMANA Y UN ECO PERMANENTE SEGURIDAD EXPLOSEN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5805584"/>
                  </a:ext>
                </a:extLst>
              </a:tr>
              <a:tr h="551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TAREAS DE CONTROL DE ARMAS, MUNICIÓN, EXPLOSIVOS Y ACCESORIOS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40 POR UNIDAD A EXCEPCIÓN DEL G.E.K Y EL G.E.O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TODOS LOS DÍAS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1044053"/>
                  </a:ext>
                </a:extLst>
              </a:tr>
              <a:tr h="738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APOYO A LA C.M.P Y SEGURIDAD A MANDATARIOS EXTRANJEROS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20 DEL G.E.O "ECUADOR"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TODOS LOS DÍAS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244568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APOYO AL S.N.G.R.E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DEPENDIENDO LA SITUACIÓN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CUANDO SE REQUIERA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4206689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APOYO AL M.A.E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DEPENDIENDO LA SITUACIÓN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CUANDO SE REQUIERA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844114"/>
                  </a:ext>
                </a:extLst>
              </a:tr>
              <a:tr h="36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APOYO AL ARCOM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DEPENDIENDO LA SITUACIÓN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CUANDO SE REQUIERA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0469289"/>
                  </a:ext>
                </a:extLst>
              </a:tr>
              <a:tr h="925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RESPUESTA A CRISIS (CON ESTADO DE EXCEPCIÓN)</a:t>
                      </a:r>
                      <a:br>
                        <a:rPr lang="es-EC" sz="1200" b="1" dirty="0">
                          <a:effectLst/>
                        </a:rPr>
                      </a:br>
                      <a:r>
                        <a:rPr lang="es-EC" sz="1200" b="1" dirty="0">
                          <a:effectLst/>
                        </a:rPr>
                        <a:t>OPERACIONES EN APOYO A LA POLICÍA NACIONAL (COVID-19)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TODO EL PERSONAL DE LA UNIDAD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MIENTRAS DURO EL ESTADO DE EXCEPCIÓN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911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8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DESARROLLO DE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OBJETIVOS (REVISIÓN DOCUMENTAL)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02502" y="2854349"/>
            <a:ext cx="44890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 smtClean="0">
                <a:ea typeface="Arial" panose="020B0604020202020204" pitchFamily="34" charset="0"/>
                <a:cs typeface="Times New Roman" panose="02020603050405020304" pitchFamily="18" charset="0"/>
              </a:rPr>
              <a:t>OBJETIVO 2 .- </a:t>
            </a:r>
            <a:r>
              <a:rPr lang="es-EC" sz="2800" dirty="0"/>
              <a:t>Determinar y analizar el entrenamiento que ejecutan las unidades de fuerzas especiales ecuatorianas en la actualidad.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85499932"/>
              </p:ext>
            </p:extLst>
          </p:nvPr>
        </p:nvGraphicFramePr>
        <p:xfrm>
          <a:off x="6888479" y="1715638"/>
          <a:ext cx="4288971" cy="204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117078" y="1084219"/>
            <a:ext cx="401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ENTRENAMIENTO PLANIFICADO EN EL P.G.O EN EL PRIMER PERIODO</a:t>
            </a:r>
            <a:endParaRPr lang="es-EC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117078" y="3931567"/>
            <a:ext cx="401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ENTRENAMIENTO PLANIFICADO EN EL P.G.O EN EL </a:t>
            </a:r>
            <a:r>
              <a:rPr lang="es-EC" sz="1400" b="1" dirty="0" smtClean="0"/>
              <a:t>SEGUNDO </a:t>
            </a:r>
            <a:r>
              <a:rPr lang="es-EC" sz="1400" b="1" dirty="0"/>
              <a:t>PERIODO</a:t>
            </a:r>
            <a:endParaRPr lang="es-EC" sz="14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610377847"/>
              </p:ext>
            </p:extLst>
          </p:nvPr>
        </p:nvGraphicFramePr>
        <p:xfrm>
          <a:off x="6888479" y="4630502"/>
          <a:ext cx="4288971" cy="207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58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DESARROLLO DE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OBJETIVOS (ENCUESTA Y ENTREVISTA)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63627"/>
              </p:ext>
            </p:extLst>
          </p:nvPr>
        </p:nvGraphicFramePr>
        <p:xfrm>
          <a:off x="1423851" y="1301637"/>
          <a:ext cx="10615567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394">
                  <a:extLst>
                    <a:ext uri="{9D8B030D-6E8A-4147-A177-3AD203B41FA5}">
                      <a16:colId xmlns="" xmlns:a16="http://schemas.microsoft.com/office/drawing/2014/main" val="3908821739"/>
                    </a:ext>
                  </a:extLst>
                </a:gridCol>
                <a:gridCol w="752212">
                  <a:extLst>
                    <a:ext uri="{9D8B030D-6E8A-4147-A177-3AD203B41FA5}">
                      <a16:colId xmlns="" xmlns:a16="http://schemas.microsoft.com/office/drawing/2014/main" val="2676530265"/>
                    </a:ext>
                  </a:extLst>
                </a:gridCol>
                <a:gridCol w="2303643">
                  <a:extLst>
                    <a:ext uri="{9D8B030D-6E8A-4147-A177-3AD203B41FA5}">
                      <a16:colId xmlns="" xmlns:a16="http://schemas.microsoft.com/office/drawing/2014/main" val="1640808945"/>
                    </a:ext>
                  </a:extLst>
                </a:gridCol>
                <a:gridCol w="1034290">
                  <a:extLst>
                    <a:ext uri="{9D8B030D-6E8A-4147-A177-3AD203B41FA5}">
                      <a16:colId xmlns="" xmlns:a16="http://schemas.microsoft.com/office/drawing/2014/main" val="3002201953"/>
                    </a:ext>
                  </a:extLst>
                </a:gridCol>
                <a:gridCol w="1274055">
                  <a:extLst>
                    <a:ext uri="{9D8B030D-6E8A-4147-A177-3AD203B41FA5}">
                      <a16:colId xmlns="" xmlns:a16="http://schemas.microsoft.com/office/drawing/2014/main" val="49625318"/>
                    </a:ext>
                  </a:extLst>
                </a:gridCol>
                <a:gridCol w="1410394">
                  <a:extLst>
                    <a:ext uri="{9D8B030D-6E8A-4147-A177-3AD203B41FA5}">
                      <a16:colId xmlns="" xmlns:a16="http://schemas.microsoft.com/office/drawing/2014/main" val="2167595249"/>
                    </a:ext>
                  </a:extLst>
                </a:gridCol>
                <a:gridCol w="2430579">
                  <a:extLst>
                    <a:ext uri="{9D8B030D-6E8A-4147-A177-3AD203B41FA5}">
                      <a16:colId xmlns="" xmlns:a16="http://schemas.microsoft.com/office/drawing/2014/main" val="1494877906"/>
                    </a:ext>
                  </a:extLst>
                </a:gridCol>
              </a:tblGrid>
              <a:tr h="409575">
                <a:tc gridSpan="7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</a:rPr>
                        <a:t>CUADRO RESUMEN DEL  PERSONAL APROXIMADO DE DISPONIBLES POR UNIDADES PARA INSTRUCCIÓN Y ENTRENAMIENTO DIARIO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689538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EFECTIVOS </a:t>
                      </a:r>
                      <a:endParaRPr lang="es-EC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L.A.P 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ADMINISTRATIVOS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CAMEX 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EXPLOSEN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APY. A. OTRAS INS. DEL ESTADO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DISPONIBLES PARA INSTRUCCIÓN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317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170</a:t>
                      </a:r>
                      <a:endParaRPr lang="es-EC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30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40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1502379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49498522"/>
              </p:ext>
            </p:extLst>
          </p:nvPr>
        </p:nvGraphicFramePr>
        <p:xfrm>
          <a:off x="3030583" y="3193869"/>
          <a:ext cx="69625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1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DESARROLLO DE LOS OBJETIVOS (CONCLUSIÓN)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73515"/>
              </p:ext>
            </p:extLst>
          </p:nvPr>
        </p:nvGraphicFramePr>
        <p:xfrm>
          <a:off x="1639889" y="1500186"/>
          <a:ext cx="69469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368">
                  <a:extLst>
                    <a:ext uri="{9D8B030D-6E8A-4147-A177-3AD203B41FA5}">
                      <a16:colId xmlns="" xmlns:a16="http://schemas.microsoft.com/office/drawing/2014/main" val="3748626695"/>
                    </a:ext>
                  </a:extLst>
                </a:gridCol>
                <a:gridCol w="6263532">
                  <a:extLst>
                    <a:ext uri="{9D8B030D-6E8A-4147-A177-3AD203B41FA5}">
                      <a16:colId xmlns="" xmlns:a16="http://schemas.microsoft.com/office/drawing/2014/main" val="41558904"/>
                    </a:ext>
                  </a:extLst>
                </a:gridCol>
              </a:tblGrid>
              <a:tr h="513946">
                <a:tc>
                  <a:txBody>
                    <a:bodyPr/>
                    <a:lstStyle/>
                    <a:p>
                      <a:pPr indent="13970" algn="ctr">
                        <a:lnSpc>
                          <a:spcPct val="200000"/>
                        </a:lnSpc>
                      </a:pPr>
                      <a:r>
                        <a:rPr lang="es-EC" sz="1800" b="1" dirty="0">
                          <a:effectLst/>
                        </a:rPr>
                        <a:t>ORD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-789305" algn="ctr">
                        <a:lnSpc>
                          <a:spcPct val="200000"/>
                        </a:lnSpc>
                      </a:pPr>
                      <a:r>
                        <a:rPr lang="es-EC" sz="1800" b="1" dirty="0">
                          <a:effectLst/>
                        </a:rPr>
                        <a:t>CONCLUSIONES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2858743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indent="-76200" algn="ctr">
                        <a:lnSpc>
                          <a:spcPct val="200000"/>
                        </a:lnSpc>
                      </a:pPr>
                      <a:r>
                        <a:rPr lang="es-EC" sz="1800" b="1" dirty="0">
                          <a:effectLst/>
                        </a:rPr>
                        <a:t>1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s-EC" sz="1800" b="1" dirty="0" smtClean="0">
                          <a:effectLst/>
                        </a:rPr>
                        <a:t>Obsolescencia </a:t>
                      </a:r>
                      <a:r>
                        <a:rPr lang="es-EC" sz="1800" b="1" dirty="0">
                          <a:effectLst/>
                        </a:rPr>
                        <a:t>del armamento, munición, material y equipo.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947592"/>
                  </a:ext>
                </a:extLst>
              </a:tr>
              <a:tr h="1072707">
                <a:tc>
                  <a:txBody>
                    <a:bodyPr/>
                    <a:lstStyle/>
                    <a:p>
                      <a:pPr indent="-76200" algn="ctr">
                        <a:lnSpc>
                          <a:spcPct val="200000"/>
                        </a:lnSpc>
                      </a:pPr>
                      <a:r>
                        <a:rPr lang="es-EC" sz="1800" b="1" dirty="0">
                          <a:effectLst/>
                        </a:rPr>
                        <a:t>2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s-EC" sz="1800" b="1" dirty="0">
                          <a:effectLst/>
                        </a:rPr>
                        <a:t>Falta de recursos para adquirir armamento, material y equipo modificado para unidades de Fuerzas Especiales.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8824468"/>
                  </a:ext>
                </a:extLst>
              </a:tr>
              <a:tr h="1027892">
                <a:tc>
                  <a:txBody>
                    <a:bodyPr/>
                    <a:lstStyle/>
                    <a:p>
                      <a:pPr indent="-76200" algn="ctr">
                        <a:lnSpc>
                          <a:spcPct val="200000"/>
                        </a:lnSpc>
                      </a:pPr>
                      <a:r>
                        <a:rPr lang="es-EC" sz="1800" b="1" dirty="0">
                          <a:effectLst/>
                        </a:rPr>
                        <a:t>3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s-EC" sz="1800" b="1" dirty="0">
                          <a:effectLst/>
                        </a:rPr>
                        <a:t>Rotación con el pase de personal especializado a unidades convencionales.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3113006"/>
                  </a:ext>
                </a:extLst>
              </a:tr>
              <a:tr h="1072707">
                <a:tc>
                  <a:txBody>
                    <a:bodyPr/>
                    <a:lstStyle/>
                    <a:p>
                      <a:pPr indent="-76200" algn="ctr">
                        <a:lnSpc>
                          <a:spcPct val="200000"/>
                        </a:lnSpc>
                      </a:pPr>
                      <a:r>
                        <a:rPr lang="es-EC" sz="1800" b="1" dirty="0">
                          <a:effectLst/>
                        </a:rPr>
                        <a:t>4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s-EC" sz="1800" b="1" dirty="0">
                          <a:effectLst/>
                        </a:rPr>
                        <a:t>Falta de entrenamientos conjuntos con fuerzas especiales de otros países, con la finalidad de actualizar doctrina. 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874754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indent="-76200" algn="ctr">
                        <a:lnSpc>
                          <a:spcPct val="200000"/>
                        </a:lnSpc>
                      </a:pPr>
                      <a:r>
                        <a:rPr lang="es-EC" sz="1800" b="1" dirty="0">
                          <a:effectLst/>
                        </a:rPr>
                        <a:t>5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s-EC" sz="1800" b="1" dirty="0">
                          <a:effectLst/>
                        </a:rPr>
                        <a:t>Falta de recursos para capacitación del personal en el Exterior.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407828"/>
                  </a:ext>
                </a:extLst>
              </a:tr>
            </a:tbl>
          </a:graphicData>
        </a:graphic>
      </p:graphicFrame>
      <p:pic>
        <p:nvPicPr>
          <p:cNvPr id="1026" name="Picture 2" descr="esforse: EJERCITO ECUATOR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1975193"/>
            <a:ext cx="2914650" cy="38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DESARROLLO DE LOS OBJETIVOS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21012" y="2327837"/>
            <a:ext cx="32375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 smtClean="0">
                <a:ea typeface="Arial" panose="020B0604020202020204" pitchFamily="34" charset="0"/>
                <a:cs typeface="Times New Roman" panose="02020603050405020304" pitchFamily="18" charset="0"/>
              </a:rPr>
              <a:t>OBJETIVO 3 .- </a:t>
            </a:r>
            <a:r>
              <a:rPr lang="es-EC" sz="2800" dirty="0"/>
              <a:t>Determinar y analizar las capacidades del Ejército del Ecuador para ejecutar operaciones especiales.</a:t>
            </a:r>
          </a:p>
        </p:txBody>
      </p:sp>
      <p:pic>
        <p:nvPicPr>
          <p:cNvPr id="5" name="Imagen 4" descr="C:\Users\Jorge Abril\Pictures\Screenshots\Captura de pantalla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1" y="1438836"/>
            <a:ext cx="7005917" cy="515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1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DESARROLLO DE LOS OBJETIVOS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27414" y="1544185"/>
            <a:ext cx="3287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 smtClean="0">
                <a:ea typeface="Arial" panose="020B0604020202020204" pitchFamily="34" charset="0"/>
                <a:cs typeface="Times New Roman" panose="02020603050405020304" pitchFamily="18" charset="0"/>
              </a:rPr>
              <a:t>OBJETIVO 4 .- </a:t>
            </a:r>
            <a:r>
              <a:rPr lang="es-EC" sz="2800" dirty="0"/>
              <a:t>Determinar estrategias para mantener y fortalecer las capacidades del Ejército ecuatoriano para ejecutar operaciones especiales.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86363" y="1204410"/>
            <a:ext cx="6670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PROPUESTA</a:t>
            </a:r>
            <a:endParaRPr lang="es-EC" b="1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C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Estrategias para fortalecer las capacidades operativas del ejército del ecuador para ejecutar operaciones especiales.</a:t>
            </a:r>
          </a:p>
        </p:txBody>
      </p:sp>
      <p:pic>
        <p:nvPicPr>
          <p:cNvPr id="2052" name="Picture 4" descr="Ejército Ecuatoriano בטוויטר: &quot;#Latacunga| En la Base de Comandos de la  Brigada de Fuerzas Especiales N.º 9 Patria se graduaron 8 oficiales, 55  voluntarios y 5 aerotécnicos del LXXVI Curso de Coman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73677" y="3078927"/>
            <a:ext cx="6096000" cy="29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PLANTEAMIENTO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474" y="1319349"/>
            <a:ext cx="3540034" cy="527739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54487" y="1084219"/>
            <a:ext cx="60219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C" sz="2800" b="1" dirty="0"/>
              <a:t>Unidades de FF.EE </a:t>
            </a:r>
            <a:r>
              <a:rPr lang="es-EC" sz="2800" b="1" dirty="0" smtClean="0"/>
              <a:t>empleadas </a:t>
            </a:r>
            <a:r>
              <a:rPr lang="es-EC" sz="2800" b="1" dirty="0"/>
              <a:t>en misiones y actividades distintas a las de su especialidad.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C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sz="2800" b="1" dirty="0" smtClean="0"/>
              <a:t>Cumplimiento de estas misiones inciden </a:t>
            </a:r>
            <a:r>
              <a:rPr lang="es-EC" sz="2800" b="1" dirty="0"/>
              <a:t>en el entrenamiento y en la operatividad de las unidades de FF.EE</a:t>
            </a:r>
            <a:r>
              <a:rPr lang="es-EC" sz="2800" b="1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C" sz="28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sz="2800" b="1" dirty="0" smtClean="0"/>
              <a:t>Afectación </a:t>
            </a:r>
            <a:r>
              <a:rPr lang="es-EC" sz="2800" b="1" dirty="0"/>
              <a:t>a las capacidades del Ejército para ejecutar operaciones especiales .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8983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PROPUESTA (FODA)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91582920"/>
              </p:ext>
            </p:extLst>
          </p:nvPr>
        </p:nvGraphicFramePr>
        <p:xfrm>
          <a:off x="1117600" y="3071813"/>
          <a:ext cx="1525588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heurón 17"/>
          <p:cNvSpPr/>
          <p:nvPr/>
        </p:nvSpPr>
        <p:spPr>
          <a:xfrm>
            <a:off x="2643188" y="3286125"/>
            <a:ext cx="300037" cy="857250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08226529"/>
              </p:ext>
            </p:extLst>
          </p:nvPr>
        </p:nvGraphicFramePr>
        <p:xfrm>
          <a:off x="2943225" y="1971676"/>
          <a:ext cx="6129338" cy="37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8815388" y="2745254"/>
            <a:ext cx="2586038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bg1"/>
                </a:solidFill>
              </a:rPr>
              <a:t>PONDERACIÓN DE EXPERTOS PARA PRIORIZAR ESTRATÉGIAS DE MAYOR IMPACTO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PROPUESTA (ESTRATÉGIAS)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43013" y="1214439"/>
            <a:ext cx="107964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Gestionar </a:t>
            </a:r>
            <a:r>
              <a:rPr lang="es-ES" sz="2400" b="1" dirty="0"/>
              <a:t>al Comando del Ejército que el recurso humano especialista no sea dado el pase y permanezca mínimo unos diez años con la finalidad de mantener la unidad táctica de los ECOS, lo que se logra con el </a:t>
            </a:r>
            <a:r>
              <a:rPr lang="es-ES" sz="2400" b="1" dirty="0" smtClean="0"/>
              <a:t>tiempo.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Gestionar </a:t>
            </a:r>
            <a:r>
              <a:rPr lang="es-ES" sz="2400" b="1" dirty="0"/>
              <a:t>al Comando del Ejército los recursos necesarios para la E.F.E 9 para la especialización del recurso humano </a:t>
            </a:r>
            <a:r>
              <a:rPr lang="es-ES" sz="2400" b="1" dirty="0" smtClean="0"/>
              <a:t>ya sea en </a:t>
            </a:r>
            <a:r>
              <a:rPr lang="es-ES" sz="2400" b="1" dirty="0"/>
              <a:t>el país e intercambios de instructores y alumnos de esta especialidad con países amigos </a:t>
            </a:r>
            <a:r>
              <a:rPr lang="es-ES" sz="2400" b="1" dirty="0" smtClean="0"/>
              <a:t>.</a:t>
            </a:r>
          </a:p>
          <a:p>
            <a:pPr algn="just"/>
            <a:endParaRPr lang="es-ES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Gestionar al Comando del Ejército y a nivel político para incrementar la magnitud de un Escuadrón Policía Militar, que existe en la actualidad, a un Grupo de Policía Militar entrenado y equipado para ejecutar misiones multipropósitos (Control de disturbios y motines, CAMEX, Apoyo a las Instituciones del Estado, etc</a:t>
            </a:r>
            <a:r>
              <a:rPr lang="es-ES" sz="2400" b="1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618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PROPUESTA (ESTRATÉGIAS)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43013" y="1743077"/>
            <a:ext cx="107964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Gestionar al Comando del Ejército las asignación presupuestaria para las unidades de </a:t>
            </a:r>
            <a:r>
              <a:rPr lang="es-ES" sz="2400" b="1" dirty="0" smtClean="0"/>
              <a:t>FF.EE, sobre todo para proyectos de fortalecimiento.</a:t>
            </a:r>
            <a:endParaRPr lang="es-ES" sz="2400" b="1" dirty="0"/>
          </a:p>
          <a:p>
            <a:pPr algn="just"/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Gestionar al Comando del Ejército y a nivel político la renovación del (armamento, equipos de intendencia, equipos para las diferentes especialidades, transportes, capacitación del recurso humano, y adquisición de equipos de tecnologías de la información y comunicaciones) para recuperar las capacidades operativas de estas unidades</a:t>
            </a:r>
            <a:r>
              <a:rPr lang="es-ES" sz="2400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Aprovechar </a:t>
            </a:r>
            <a:r>
              <a:rPr lang="es-ES" sz="2400" b="1" dirty="0"/>
              <a:t>el prestigio de FF.EE para gestionar en las Universidades del País becas en carreras de interés para sus </a:t>
            </a:r>
            <a:r>
              <a:rPr lang="es-ES" sz="2400" b="1" dirty="0" smtClean="0"/>
              <a:t>miembros (Tecnologías de la información, </a:t>
            </a:r>
            <a:r>
              <a:rPr lang="es-ES" sz="2400" b="1" dirty="0"/>
              <a:t>TCCC </a:t>
            </a:r>
            <a:r>
              <a:rPr lang="es-ES" sz="2400" b="1" dirty="0" smtClean="0"/>
              <a:t>“</a:t>
            </a:r>
            <a:r>
              <a:rPr lang="es-ES" sz="2400" b="1" dirty="0"/>
              <a:t>Cuidado Táctico a Víctimas en Combate</a:t>
            </a:r>
            <a:r>
              <a:rPr lang="es-ES" sz="2400" b="1" dirty="0" smtClean="0"/>
              <a:t>”).</a:t>
            </a:r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4014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PROPUESTA (ESTRATÉGIAS)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09492" y="1200152"/>
            <a:ext cx="107964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b="1" dirty="0"/>
              <a:t>Elaborar los proyectos de fortalecimiento de fuerzas </a:t>
            </a:r>
            <a:r>
              <a:rPr lang="es-EC" sz="2400" b="1" dirty="0" smtClean="0"/>
              <a:t>especiales, </a:t>
            </a:r>
            <a:r>
              <a:rPr lang="es-EC" sz="2400" b="1" dirty="0"/>
              <a:t>sustentándolos con argumentos válidos, como por ejemplo la importancia que estas fuerzas han recobrado ante las nuevas amenazas y factores de </a:t>
            </a:r>
            <a:r>
              <a:rPr lang="es-EC" sz="2400" b="1" dirty="0" smtClean="0"/>
              <a:t>riesgo.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b="1" dirty="0"/>
              <a:t>Promover la iniciativa del personal de fuerzas especiales para que presenten ideas innovadoras que puedan ser plasmados en proyectos y programas que permita fortalecer el sistema de fuerzas </a:t>
            </a:r>
            <a:r>
              <a:rPr lang="es-EC" sz="2400" b="1" dirty="0" smtClean="0"/>
              <a:t>especiales.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Gestionar al Comando del Ejército y al nivel político para que se realicen convenios con países amigos, aprovechando que existe la industria de la Defensa como </a:t>
            </a:r>
            <a:r>
              <a:rPr lang="es-EC" sz="2400" b="1" dirty="0"/>
              <a:t>la fábrica de municiones Santa Bárbara y Fabril FAME</a:t>
            </a:r>
            <a:r>
              <a:rPr lang="es-ES" sz="2400" b="1" dirty="0"/>
              <a:t>, </a:t>
            </a:r>
            <a:r>
              <a:rPr lang="es-ES" sz="2400" b="1" dirty="0" smtClean="0"/>
              <a:t>para en alianza con empresas extranjeras disponen de esta capacidad producir equipo y armamento con la tecnología requerida para estas fuerzas.  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834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PROPUESTA (ESTRATÉGIAS)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0510" y="2461125"/>
            <a:ext cx="1012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b="1" dirty="0"/>
              <a:t>Gestionar con el Comando del Ejército convenios y alianzas con la fábrica de municiones Santa Bárbara para diseñar con miembros de las fuerzas especiales y con Fabril FAME el equipo de intendencia requerido para estas unidades, con la finalidad de bajar los costos de producción y dotar a las unidades de estos equipos</a:t>
            </a:r>
            <a:r>
              <a:rPr lang="es-EC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4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CONCLUSIONES Y RECOMENDACIONES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1625" y="1485902"/>
            <a:ext cx="1030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C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571625" y="1614489"/>
            <a:ext cx="100869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El empleo actual de las unidades de fuerzas especiales del ejército ecuatoriano, no permite un adecuado entrenamiento, acorde a las necesidades de preparación, especialización y empleo de las unidades de Fuerzas Especiales</a:t>
            </a:r>
            <a:r>
              <a:rPr lang="es-ES" sz="2400" b="1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Las misiones que cumplen estas unidades hoy en día, están desprofesionalizando a las fuerzas especiales ecuatorianas.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E</a:t>
            </a:r>
            <a:r>
              <a:rPr lang="es-ES" sz="2400" b="1" dirty="0" smtClean="0"/>
              <a:t>l </a:t>
            </a:r>
            <a:r>
              <a:rPr lang="es-ES" sz="2400" b="1" dirty="0"/>
              <a:t>Plan de Gestión Operacional, no incluye el entrenamiento para unidades de fuerzas </a:t>
            </a:r>
            <a:r>
              <a:rPr lang="es-ES" sz="2400" b="1" dirty="0" smtClean="0"/>
              <a:t>especiales, se están desperdiciando los recursos invertidos en los diferentes cursos que realizan para su especialización, en vista que estos conocimientos son </a:t>
            </a:r>
            <a:r>
              <a:rPr lang="es-ES" sz="2400" b="1" dirty="0"/>
              <a:t>consolidados en los entrenamientos en forma permanente con la unidad a la que </a:t>
            </a:r>
            <a:r>
              <a:rPr lang="es-ES" sz="2400" b="1" dirty="0" smtClean="0"/>
              <a:t>pertenece.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1551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CONCLUSIONES Y RECOMENDACIONES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1625" y="1485902"/>
            <a:ext cx="1030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C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571625" y="2349250"/>
            <a:ext cx="10086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Las capacidades actuales con las que cuenta el ejército ecuatoriano no son las adecuadas, ni óptimas para conducir operaciones </a:t>
            </a:r>
            <a:r>
              <a:rPr lang="es-ES" sz="2400" b="1" dirty="0" smtClean="0"/>
              <a:t>especiales.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32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Las fuerzas especiales son una opción eficaz para destruir, neutralizar a las amenazas </a:t>
            </a:r>
            <a:r>
              <a:rPr lang="es-ES" sz="2400" b="1" dirty="0" smtClean="0"/>
              <a:t>actuales</a:t>
            </a:r>
            <a:r>
              <a:rPr lang="es-ES" sz="2400" b="1" dirty="0"/>
              <a:t>.</a:t>
            </a:r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864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CONCLUSIONES Y RECOMENDACIONES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1625" y="1485902"/>
            <a:ext cx="1030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C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678781" y="2158614"/>
            <a:ext cx="10086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/>
              <a:t>Se recomienda considerar la presente investigación, la cual es acertada en los momentos que vive la institución, en la que se encuentra realizando una reingeniería integral a mediano y largo plazo, </a:t>
            </a:r>
            <a:r>
              <a:rPr lang="es-EC" sz="2400" b="1" dirty="0" smtClean="0"/>
              <a:t>por </a:t>
            </a:r>
            <a:r>
              <a:rPr lang="es-EC" sz="2400" b="1" dirty="0"/>
              <a:t>lo que en este proceso de restructuración es oportuno considerar las estrategias planteadas, que reviertan este retroceso, que ha </a:t>
            </a:r>
            <a:r>
              <a:rPr lang="es-EC" sz="2400" b="1" dirty="0" smtClean="0"/>
              <a:t>venido reduciendo </a:t>
            </a:r>
            <a:r>
              <a:rPr lang="es-EC" sz="2400" b="1" dirty="0"/>
              <a:t>la  capacidad operacional del Ejército de ejecutar operaciones de fuerzas especiales,  más </a:t>
            </a:r>
            <a:r>
              <a:rPr lang="es-EC" sz="2400" b="1" dirty="0" smtClean="0"/>
              <a:t>aún </a:t>
            </a:r>
            <a:r>
              <a:rPr lang="es-EC" sz="2400" b="1" dirty="0"/>
              <a:t>en la época contemporánea en la que las nuevas amenazas no consiguen ser combatidas con fuerzas convencionales, y las  fuerzas especiales son óptimas para este tipo de operaciones. </a:t>
            </a:r>
          </a:p>
        </p:txBody>
      </p:sp>
    </p:spTree>
    <p:extLst>
      <p:ext uri="{BB962C8B-B14F-4D97-AF65-F5344CB8AC3E}">
        <p14:creationId xmlns:p14="http://schemas.microsoft.com/office/powerpoint/2010/main" val="67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POR SU ATENCIÓN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1625" y="1485902"/>
            <a:ext cx="1030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C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3" y="1947566"/>
            <a:ext cx="7315199" cy="40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ENUNCIADO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2" descr="El Comercio - Boinas rojas de las Fuerzas Especiales del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087" y="1698171"/>
            <a:ext cx="3867150" cy="4611189"/>
          </a:xfrm>
          <a:prstGeom prst="rect">
            <a:avLst/>
          </a:prstGeom>
        </p:spPr>
      </p:pic>
      <p:sp>
        <p:nvSpPr>
          <p:cNvPr id="7" name="9 Rectángulo"/>
          <p:cNvSpPr/>
          <p:nvPr/>
        </p:nvSpPr>
        <p:spPr>
          <a:xfrm>
            <a:off x="1580607" y="2475416"/>
            <a:ext cx="57737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 </a:t>
            </a:r>
            <a:r>
              <a:rPr lang="es-ES" sz="2800" b="1" dirty="0"/>
              <a:t>¿La asignación de actividades y misiones distintas a su especialidad, o a la razón de ser de fuerzas especiales ecuatorianas, afecta a la capacidad operacional de la Fuerza Terrestre </a:t>
            </a:r>
            <a:r>
              <a:rPr lang="es-ES" sz="2800" b="1" dirty="0" smtClean="0"/>
              <a:t>para </a:t>
            </a:r>
            <a:r>
              <a:rPr lang="es-ES" sz="2800" b="1" dirty="0"/>
              <a:t>ejecutar acciones en guerra especial y ataques de precisión?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PREGUNTAS DE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1643" y="1341394"/>
            <a:ext cx="64728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800" b="1" dirty="0" smtClean="0"/>
              <a:t>¿</a:t>
            </a:r>
            <a:r>
              <a:rPr lang="es-EC" sz="2800" b="1" dirty="0"/>
              <a:t>Cuáles son las misiones </a:t>
            </a:r>
            <a:r>
              <a:rPr lang="es-EC" sz="2800" b="1" dirty="0" smtClean="0"/>
              <a:t>asignadas para </a:t>
            </a:r>
            <a:r>
              <a:rPr lang="es-EC" sz="2800" b="1" dirty="0"/>
              <a:t>un grupo de fuerzas especiales </a:t>
            </a:r>
            <a:r>
              <a:rPr lang="es-EC" sz="2800" b="1" dirty="0" smtClean="0"/>
              <a:t>?</a:t>
            </a:r>
            <a:endParaRPr lang="es-EC" sz="2800" b="1" dirty="0" smtClean="0"/>
          </a:p>
          <a:p>
            <a:pPr algn="just"/>
            <a:endParaRPr lang="es-EC" sz="2800" b="1" dirty="0" smtClean="0"/>
          </a:p>
          <a:p>
            <a:pPr algn="just"/>
            <a:endParaRPr lang="es-EC" sz="2800" b="1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es-EC" sz="2800" b="1" dirty="0" smtClean="0"/>
              <a:t>¿Cuáles </a:t>
            </a:r>
            <a:r>
              <a:rPr lang="es-EC" sz="2800" b="1" dirty="0"/>
              <a:t>son las actividades y misiones distintas a su naturaleza, que en la actualidad cumple un grupo de fuerzas </a:t>
            </a:r>
            <a:r>
              <a:rPr lang="es-EC" sz="2800" b="1" dirty="0" smtClean="0"/>
              <a:t>especiales?</a:t>
            </a:r>
            <a:endParaRPr lang="es-EC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505" y="1188720"/>
            <a:ext cx="3617912" cy="55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PREGUNTAS DE INVESTIGACIÒN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1642" y="1319349"/>
            <a:ext cx="64989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endParaRPr lang="es-EC" sz="2800" b="1" dirty="0" smtClean="0"/>
          </a:p>
          <a:p>
            <a:pPr marL="514350" indent="-514350" algn="just">
              <a:buFont typeface="+mj-lt"/>
              <a:buAutoNum type="arabicPeriod" startAt="3"/>
            </a:pPr>
            <a:r>
              <a:rPr lang="es-EC" sz="2800" b="1" dirty="0" smtClean="0"/>
              <a:t>¿Qué </a:t>
            </a:r>
            <a:r>
              <a:rPr lang="es-EC" sz="2800" b="1" dirty="0"/>
              <a:t>cantidad de personal emplean </a:t>
            </a:r>
            <a:r>
              <a:rPr lang="es-EC" sz="2800" b="1" dirty="0" smtClean="0"/>
              <a:t>estas unidades </a:t>
            </a:r>
            <a:r>
              <a:rPr lang="es-EC" sz="2800" b="1" dirty="0"/>
              <a:t>en cumplimiento de </a:t>
            </a:r>
            <a:r>
              <a:rPr lang="es-EC" sz="2800" b="1" dirty="0" smtClean="0"/>
              <a:t>otras actividades, </a:t>
            </a:r>
            <a:r>
              <a:rPr lang="es-EC" sz="2800" b="1" dirty="0"/>
              <a:t>y cuál es la frecuencia de ejecución de las mismas</a:t>
            </a:r>
            <a:r>
              <a:rPr lang="es-EC" sz="2800" b="1" dirty="0" smtClean="0"/>
              <a:t>?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s-EC" sz="2800" b="1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es-EC" sz="2800" b="1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es-EC" sz="2800" b="1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es-EC" sz="2800" b="1" dirty="0" smtClean="0"/>
              <a:t>¿Qué </a:t>
            </a:r>
            <a:r>
              <a:rPr lang="es-EC" sz="2800" b="1" dirty="0"/>
              <a:t>entrenamiento se le dispone a un grupo de fuerzas especiales, </a:t>
            </a:r>
            <a:r>
              <a:rPr lang="es-EC" sz="2800" b="1" dirty="0" smtClean="0"/>
              <a:t>para </a:t>
            </a:r>
            <a:r>
              <a:rPr lang="es-EC" sz="2800" b="1" dirty="0"/>
              <a:t>su cumplimiento anual</a:t>
            </a:r>
            <a:r>
              <a:rPr lang="es-EC" sz="2800" b="1" dirty="0" smtClean="0"/>
              <a:t>?</a:t>
            </a:r>
            <a:endParaRPr lang="es-EC" sz="2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2" y="1489167"/>
            <a:ext cx="4018825" cy="50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PREGUNTAS DE INVESTIGACIÒN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1643" y="1254419"/>
            <a:ext cx="6472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5"/>
            </a:pPr>
            <a:endParaRPr lang="es-EC" sz="2800" b="1" dirty="0" smtClean="0"/>
          </a:p>
          <a:p>
            <a:pPr marL="514350" indent="-514350" algn="just">
              <a:buFont typeface="+mj-lt"/>
              <a:buAutoNum type="arabicPeriod" startAt="5"/>
            </a:pPr>
            <a:r>
              <a:rPr lang="es-EC" sz="2800" b="1" dirty="0" smtClean="0"/>
              <a:t>¿Qué </a:t>
            </a:r>
            <a:r>
              <a:rPr lang="es-EC" sz="2800" b="1" dirty="0"/>
              <a:t>entrenamiento ejecutan </a:t>
            </a:r>
            <a:r>
              <a:rPr lang="es-EC" sz="2800" b="1" dirty="0" smtClean="0"/>
              <a:t>a </a:t>
            </a:r>
            <a:r>
              <a:rPr lang="es-EC" sz="2800" b="1" dirty="0"/>
              <a:t>nivel de equipos de </a:t>
            </a:r>
            <a:r>
              <a:rPr lang="es-EC" sz="2800" b="1" dirty="0" smtClean="0"/>
              <a:t>combate?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es-EC" sz="2800" b="1" dirty="0"/>
          </a:p>
          <a:p>
            <a:pPr marL="514350" indent="-514350" algn="just">
              <a:buFont typeface="+mj-lt"/>
              <a:buAutoNum type="arabicPeriod" startAt="5"/>
            </a:pPr>
            <a:endParaRPr lang="es-EC" sz="2800" b="1" dirty="0" smtClean="0"/>
          </a:p>
          <a:p>
            <a:pPr marL="514350" indent="-514350" algn="just">
              <a:buFont typeface="+mj-lt"/>
              <a:buAutoNum type="arabicPeriod" startAt="5"/>
            </a:pPr>
            <a:endParaRPr lang="es-EC" sz="2800" b="1" dirty="0" smtClean="0"/>
          </a:p>
          <a:p>
            <a:pPr marL="514350" indent="-514350" algn="just">
              <a:buFont typeface="+mj-lt"/>
              <a:buAutoNum type="arabicPeriod" startAt="5"/>
            </a:pPr>
            <a:r>
              <a:rPr lang="es-EC" sz="2800" b="1" dirty="0" smtClean="0"/>
              <a:t>¿Cuál </a:t>
            </a:r>
            <a:r>
              <a:rPr lang="es-EC" sz="2800" b="1" dirty="0"/>
              <a:t>es la capacidad que dispone el Ejército </a:t>
            </a:r>
            <a:r>
              <a:rPr lang="es-EC" sz="2800" b="1" dirty="0" smtClean="0"/>
              <a:t>Ecuatoriano </a:t>
            </a:r>
            <a:r>
              <a:rPr lang="es-EC" sz="2800" b="1" dirty="0"/>
              <a:t>para ejecutar operaciones especiales?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es-EC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909" y="1254418"/>
            <a:ext cx="3953508" cy="52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JUSTIFICACIÓN DE LA INVESTIGACIÓN 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66944" y="1350853"/>
            <a:ext cx="63712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Las </a:t>
            </a:r>
            <a:r>
              <a:rPr lang="es-ES" sz="2400" b="1" dirty="0" smtClean="0"/>
              <a:t>capacidades que proporcionan las operaciones de fuerzas especiales a </a:t>
            </a:r>
            <a:r>
              <a:rPr lang="es-ES" sz="2400" b="1" dirty="0"/>
              <a:t>un </a:t>
            </a:r>
            <a:r>
              <a:rPr lang="es-ES" sz="2400" b="1" dirty="0" smtClean="0"/>
              <a:t>Ejército</a:t>
            </a:r>
            <a:r>
              <a:rPr lang="es-EC" sz="2400" b="1" dirty="0" smtClean="0"/>
              <a:t>, son </a:t>
            </a:r>
            <a:r>
              <a:rPr lang="es-EC" sz="2400" b="1" dirty="0"/>
              <a:t>eficaces para contrarrestar las nuevas </a:t>
            </a:r>
            <a:r>
              <a:rPr lang="es-EC" sz="2400" b="1" dirty="0" smtClean="0"/>
              <a:t>amenazas.</a:t>
            </a:r>
          </a:p>
          <a:p>
            <a:pPr algn="just"/>
            <a:endParaRPr lang="es-EC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 smtClean="0"/>
              <a:t>Nuestras fuerzas especiales, están siendo empleadas en actividades y misiones distintas a su naturaleza.</a:t>
            </a:r>
          </a:p>
          <a:p>
            <a:pPr algn="just"/>
            <a:endParaRPr lang="es-EC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Al momento no existe un estudio que determine si el empleo actual de estas unidades, afecte a la capacidad del Ejército </a:t>
            </a:r>
            <a:r>
              <a:rPr lang="es-ES" sz="2400" b="1" dirty="0"/>
              <a:t>para </a:t>
            </a:r>
            <a:r>
              <a:rPr lang="es-EC" sz="2400" b="1" dirty="0" smtClean="0"/>
              <a:t>realizar este tipo de operaciones.</a:t>
            </a: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398" y="1227907"/>
            <a:ext cx="3626579" cy="52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26458" y="35269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OBJETIVO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GENERAL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97725" y="1815739"/>
            <a:ext cx="52643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dirty="0"/>
              <a:t>Comprobar </a:t>
            </a:r>
            <a:r>
              <a:rPr lang="es-ES" sz="2800" b="1" dirty="0"/>
              <a:t>si la asignación de actividades y misiones distintas a su especialidad, o a la razón por las que fueron creadas las unidades de fuerzas especiales ecuatorianas, incide en su operatividad</a:t>
            </a:r>
            <a:r>
              <a:rPr lang="es-EC" sz="2800" b="1" dirty="0"/>
              <a:t> y por lo tanto en las capacidades del Ejército, con el propósito de formular estrategias de solución.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314" y="1907178"/>
            <a:ext cx="5010103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6345</TotalTime>
  <Words>2200</Words>
  <Application>Microsoft Office PowerPoint</Application>
  <PresentationFormat>Personalizado</PresentationFormat>
  <Paragraphs>276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Patricio Vega</cp:lastModifiedBy>
  <cp:revision>197</cp:revision>
  <dcterms:created xsi:type="dcterms:W3CDTF">2020-09-15T21:54:46Z</dcterms:created>
  <dcterms:modified xsi:type="dcterms:W3CDTF">2020-11-25T13:50:42Z</dcterms:modified>
</cp:coreProperties>
</file>