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5"/>
  </p:notesMasterIdLst>
  <p:handoutMasterIdLst>
    <p:handoutMasterId r:id="rId36"/>
  </p:handoutMasterIdLst>
  <p:sldIdLst>
    <p:sldId id="284" r:id="rId2"/>
    <p:sldId id="305" r:id="rId3"/>
    <p:sldId id="257" r:id="rId4"/>
    <p:sldId id="258" r:id="rId5"/>
    <p:sldId id="306" r:id="rId6"/>
    <p:sldId id="259" r:id="rId7"/>
    <p:sldId id="288" r:id="rId8"/>
    <p:sldId id="260" r:id="rId9"/>
    <p:sldId id="263" r:id="rId10"/>
    <p:sldId id="261" r:id="rId11"/>
    <p:sldId id="293" r:id="rId12"/>
    <p:sldId id="262" r:id="rId13"/>
    <p:sldId id="264" r:id="rId14"/>
    <p:sldId id="289" r:id="rId15"/>
    <p:sldId id="291" r:id="rId16"/>
    <p:sldId id="307" r:id="rId17"/>
    <p:sldId id="283" r:id="rId18"/>
    <p:sldId id="295" r:id="rId19"/>
    <p:sldId id="286" r:id="rId20"/>
    <p:sldId id="273" r:id="rId21"/>
    <p:sldId id="303" r:id="rId22"/>
    <p:sldId id="287" r:id="rId23"/>
    <p:sldId id="275" r:id="rId24"/>
    <p:sldId id="297" r:id="rId25"/>
    <p:sldId id="298" r:id="rId26"/>
    <p:sldId id="304" r:id="rId27"/>
    <p:sldId id="299" r:id="rId28"/>
    <p:sldId id="300" r:id="rId29"/>
    <p:sldId id="294" r:id="rId30"/>
    <p:sldId id="276" r:id="rId31"/>
    <p:sldId id="302" r:id="rId32"/>
    <p:sldId id="277" r:id="rId33"/>
    <p:sldId id="285" r:id="rId34"/>
  </p:sldIdLst>
  <p:sldSz cx="9144000" cy="6858000" type="screen4x3"/>
  <p:notesSz cx="6858000" cy="9313863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101"/>
    <a:srgbClr val="00AF00"/>
    <a:srgbClr val="F8D9A2"/>
    <a:srgbClr val="CCCCFF"/>
    <a:srgbClr val="0000FF"/>
    <a:srgbClr val="DEFEFC"/>
    <a:srgbClr val="050596"/>
    <a:srgbClr val="00008D"/>
    <a:srgbClr val="D0D0D0"/>
    <a:srgbClr val="F3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87373" autoAdjust="0"/>
  </p:normalViewPr>
  <p:slideViewPr>
    <p:cSldViewPr snapToGrid="0">
      <p:cViewPr varScale="1">
        <p:scale>
          <a:sx n="79" d="100"/>
          <a:sy n="79" d="100"/>
        </p:scale>
        <p:origin x="-103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5E3BB-3421-4FC2-8927-E39D5A396BFB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718B6-6CC6-4F3D-8A55-CC268841A7B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27927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0B04A-C6E9-4A69-ACB3-5A2610CA04B0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33500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81513"/>
            <a:ext cx="5486400" cy="3668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FAFA8-1F46-4F2C-9964-62D3CBAEA10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60894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42081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6682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92067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49975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83156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1753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1553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44564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5737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099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62389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22028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58119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3747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37609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4512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25975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80784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0488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06470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53143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05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S" sz="105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05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S" sz="105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2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350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766402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724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6051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12878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0715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985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5747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8391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24141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67467-5AB8-4EC5-A520-67DF423DD2B8}" type="datetimeFigureOut">
              <a:rPr lang="es-EC" smtClean="0"/>
              <a:t>10/06/2021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14"/>
          <a:srcRect l="19612" t="21181" r="3409" b="8987"/>
          <a:stretch/>
        </p:blipFill>
        <p:spPr>
          <a:xfrm>
            <a:off x="0" y="-10886"/>
            <a:ext cx="9144000" cy="69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9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51436" y="1238972"/>
            <a:ext cx="76784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/>
              <a:t>Caracterización bioquímica de almendra fermentada de cacao (</a:t>
            </a:r>
            <a:r>
              <a:rPr lang="es-EC" sz="1600" b="1" i="1" dirty="0" err="1"/>
              <a:t>Theobroma</a:t>
            </a:r>
            <a:r>
              <a:rPr lang="es-EC" sz="1600" b="1" i="1" dirty="0"/>
              <a:t> cacao</a:t>
            </a:r>
            <a:r>
              <a:rPr lang="es-EC" sz="1600" b="1" dirty="0"/>
              <a:t>) </a:t>
            </a:r>
            <a:r>
              <a:rPr lang="es-EC" sz="1600" b="1" dirty="0" err="1"/>
              <a:t>var</a:t>
            </a:r>
            <a:r>
              <a:rPr lang="es-EC" sz="1600" b="1" dirty="0"/>
              <a:t>. CCN 51, pre-inoculada con un cultivo iniciador bacteriano.</a:t>
            </a:r>
            <a:endParaRPr lang="es-EC" sz="1600" dirty="0"/>
          </a:p>
        </p:txBody>
      </p:sp>
      <p:sp>
        <p:nvSpPr>
          <p:cNvPr id="5" name="4 Rectángulo"/>
          <p:cNvSpPr/>
          <p:nvPr/>
        </p:nvSpPr>
        <p:spPr>
          <a:xfrm>
            <a:off x="1019740" y="3456952"/>
            <a:ext cx="7917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/>
              <a:t> </a:t>
            </a:r>
            <a:endParaRPr lang="es-EC" sz="1600" dirty="0"/>
          </a:p>
          <a:p>
            <a:pPr algn="ctr"/>
            <a:r>
              <a:rPr lang="es-EC" sz="1600" b="1" dirty="0"/>
              <a:t>Trabajo de titulación, previo a la obtención del título de Ingeniera Agropecuaria</a:t>
            </a:r>
            <a:endParaRPr lang="es-EC" sz="1600" dirty="0"/>
          </a:p>
        </p:txBody>
      </p:sp>
      <p:sp>
        <p:nvSpPr>
          <p:cNvPr id="6" name="5 Rectángulo"/>
          <p:cNvSpPr/>
          <p:nvPr/>
        </p:nvSpPr>
        <p:spPr>
          <a:xfrm>
            <a:off x="1872259" y="2133513"/>
            <a:ext cx="62121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/>
              <a:t>Jaramillo Vargas, Thalía Belén</a:t>
            </a:r>
            <a:endParaRPr lang="es-EC" sz="1600" dirty="0"/>
          </a:p>
          <a:p>
            <a:pPr algn="ctr"/>
            <a:r>
              <a:rPr lang="es-EC" sz="1600" b="1" dirty="0"/>
              <a:t> </a:t>
            </a:r>
            <a:endParaRPr lang="es-EC" sz="1600" dirty="0"/>
          </a:p>
          <a:p>
            <a:pPr algn="ctr"/>
            <a:r>
              <a:rPr lang="es-EC" sz="1600" b="1" dirty="0"/>
              <a:t>Departamento de Ciencias de la Vida y la Agricultura</a:t>
            </a:r>
            <a:endParaRPr lang="es-EC" sz="1600" dirty="0"/>
          </a:p>
          <a:p>
            <a:pPr algn="ctr"/>
            <a:r>
              <a:rPr lang="es-EC" sz="1600" b="1" dirty="0"/>
              <a:t> </a:t>
            </a:r>
            <a:endParaRPr lang="es-EC" sz="1600" dirty="0"/>
          </a:p>
          <a:p>
            <a:pPr algn="ctr"/>
            <a:r>
              <a:rPr lang="es-EC" sz="1600" b="1" dirty="0"/>
              <a:t>Carrera de Ingeniería Agropecuaria</a:t>
            </a:r>
            <a:endParaRPr lang="es-EC" sz="1600" dirty="0"/>
          </a:p>
        </p:txBody>
      </p:sp>
      <p:sp>
        <p:nvSpPr>
          <p:cNvPr id="7" name="6 Rectángulo"/>
          <p:cNvSpPr/>
          <p:nvPr/>
        </p:nvSpPr>
        <p:spPr>
          <a:xfrm>
            <a:off x="2119465" y="4382270"/>
            <a:ext cx="578114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/>
              <a:t>Ingeniero Falconí Saá, César E. PhD.</a:t>
            </a:r>
            <a:endParaRPr lang="es-EC" sz="1600" dirty="0"/>
          </a:p>
          <a:p>
            <a:pPr algn="ctr"/>
            <a:r>
              <a:rPr lang="es-EC" sz="1600" b="1" dirty="0"/>
              <a:t> </a:t>
            </a:r>
            <a:endParaRPr lang="es-EC" sz="1600" dirty="0"/>
          </a:p>
          <a:p>
            <a:pPr algn="ctr"/>
            <a:r>
              <a:rPr lang="es-EC" sz="1600" b="1" dirty="0"/>
              <a:t> </a:t>
            </a:r>
            <a:endParaRPr lang="es-EC" sz="1600" dirty="0"/>
          </a:p>
          <a:p>
            <a:pPr algn="ctr"/>
            <a:r>
              <a:rPr lang="es-EC" sz="1600" b="1" dirty="0"/>
              <a:t>8 de Abril del 2021</a:t>
            </a:r>
            <a:endParaRPr lang="es-EC" sz="1600" dirty="0"/>
          </a:p>
          <a:p>
            <a:pPr algn="ctr"/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49" y="195676"/>
            <a:ext cx="3227225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41847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063895" y="0"/>
            <a:ext cx="4851319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1" name="Rectángulo 6"/>
          <p:cNvSpPr/>
          <p:nvPr/>
        </p:nvSpPr>
        <p:spPr>
          <a:xfrm>
            <a:off x="-306179" y="690213"/>
            <a:ext cx="6429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Monitoreo y muestreo de almendra de cacao fermentado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252399" y="4044698"/>
            <a:ext cx="37946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/>
              <a:t>Se evaluó 96 horas de fermentación.</a:t>
            </a:r>
          </a:p>
          <a:p>
            <a:pPr algn="just"/>
            <a:endParaRPr lang="es-EC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Muestras de 100 g ( A</a:t>
            </a:r>
            <a:r>
              <a:rPr lang="es-EC" dirty="0" err="1"/>
              <a:t>lmacenadas</a:t>
            </a:r>
            <a:r>
              <a:rPr lang="es-EC" dirty="0"/>
              <a:t> a  -20º y </a:t>
            </a:r>
            <a:r>
              <a:rPr lang="es-ES" dirty="0"/>
              <a:t>-</a:t>
            </a:r>
            <a:r>
              <a:rPr lang="es-EC" dirty="0"/>
              <a:t>80 ºC para análisis microbiológicos y bioquímicos).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94" y="1274154"/>
            <a:ext cx="5102905" cy="463589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9494" y="5540712"/>
            <a:ext cx="2784764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FERMENTACIÓN EN SACOS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651" y="1274153"/>
            <a:ext cx="3282461" cy="260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24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063895" y="0"/>
            <a:ext cx="4851319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0" y="715033"/>
            <a:ext cx="763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C" b="1" dirty="0"/>
              <a:t>Análisis microbiológicos. Cuantificación de la dinámica poblacional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843168" y="1749678"/>
            <a:ext cx="291945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/>
              <a:t>Tomar 15 g de almendra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790517" y="2525192"/>
            <a:ext cx="210530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/>
              <a:t>145 ml de PB  en bolsas de plástico estéril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4790517" y="3717190"/>
            <a:ext cx="210530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/>
              <a:t> homogenizar en el </a:t>
            </a:r>
            <a:r>
              <a:rPr lang="es-EC" dirty="0" err="1"/>
              <a:t>Stomacher</a:t>
            </a:r>
            <a:r>
              <a:rPr lang="es-EC" dirty="0"/>
              <a:t> durante 5 minutos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4770701" y="5046702"/>
            <a:ext cx="210530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/>
              <a:t>Esparcir en platos por duplicado</a:t>
            </a:r>
            <a:r>
              <a:rPr lang="es-ES" dirty="0"/>
              <a:t>.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/>
              <p:cNvSpPr txBox="1"/>
              <p:nvPr/>
            </p:nvSpPr>
            <p:spPr>
              <a:xfrm>
                <a:off x="7361988" y="3855689"/>
                <a:ext cx="1639137" cy="66999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EC" dirty="0"/>
                  <a:t>diluir en serie </a:t>
                </a:r>
              </a:p>
              <a:p>
                <a:pPr algn="ctr"/>
                <a:r>
                  <a:rPr lang="es-EC" dirty="0"/>
                  <a:t>(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s-EC" dirty="0"/>
                  <a:t> 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i="1">
                            <a:latin typeface="Cambria Math"/>
                          </a:rPr>
                        </m:ctrlPr>
                      </m:sSup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s-EC" dirty="0"/>
                  <a:t>)</a:t>
                </a:r>
              </a:p>
            </p:txBody>
          </p:sp>
        </mc:Choice>
        <mc:Fallback xmlns="">
          <p:sp>
            <p:nvSpPr>
              <p:cNvPr id="18" name="Cuadro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988" y="3855689"/>
                <a:ext cx="1639137" cy="669992"/>
              </a:xfrm>
              <a:prstGeom prst="rect">
                <a:avLst/>
              </a:prstGeom>
              <a:blipFill rotWithShape="0">
                <a:blip r:embed="rId2"/>
                <a:stretch>
                  <a:fillRect l="-369" t="-3571" b="-892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uadroTexto 18"/>
          <p:cNvSpPr txBox="1"/>
          <p:nvPr/>
        </p:nvSpPr>
        <p:spPr>
          <a:xfrm>
            <a:off x="7381804" y="5046702"/>
            <a:ext cx="163913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600" dirty="0"/>
              <a:t>Incubar de 1-4 días</a:t>
            </a:r>
            <a:endParaRPr lang="es-EC" sz="1600" dirty="0"/>
          </a:p>
        </p:txBody>
      </p:sp>
      <p:cxnSp>
        <p:nvCxnSpPr>
          <p:cNvPr id="21" name="Conector recto de flecha 20"/>
          <p:cNvCxnSpPr>
            <a:stCxn id="14" idx="1"/>
          </p:cNvCxnSpPr>
          <p:nvPr/>
        </p:nvCxnSpPr>
        <p:spPr>
          <a:xfrm flipH="1">
            <a:off x="5276666" y="1934344"/>
            <a:ext cx="56650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3" name="Conector recto de flecha 22"/>
          <p:cNvCxnSpPr/>
          <p:nvPr/>
        </p:nvCxnSpPr>
        <p:spPr>
          <a:xfrm>
            <a:off x="5276664" y="3481772"/>
            <a:ext cx="0" cy="2056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5276664" y="4656305"/>
            <a:ext cx="0" cy="3903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8" name="Conector recto de flecha 27"/>
          <p:cNvCxnSpPr>
            <a:stCxn id="16" idx="3"/>
            <a:endCxn id="18" idx="1"/>
          </p:cNvCxnSpPr>
          <p:nvPr/>
        </p:nvCxnSpPr>
        <p:spPr>
          <a:xfrm>
            <a:off x="6895821" y="4178855"/>
            <a:ext cx="466167" cy="118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9" name="Conector recto de flecha 28"/>
          <p:cNvCxnSpPr/>
          <p:nvPr/>
        </p:nvCxnSpPr>
        <p:spPr>
          <a:xfrm>
            <a:off x="6895821" y="5327894"/>
            <a:ext cx="4661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1" name="Conector recto de flecha 30"/>
          <p:cNvCxnSpPr/>
          <p:nvPr/>
        </p:nvCxnSpPr>
        <p:spPr>
          <a:xfrm>
            <a:off x="5276664" y="1934344"/>
            <a:ext cx="0" cy="5428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81" y="1106200"/>
            <a:ext cx="4156969" cy="274948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81" y="3854141"/>
            <a:ext cx="4156970" cy="233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62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4063895" y="0"/>
            <a:ext cx="4851319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0" y="582507"/>
            <a:ext cx="5401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físico-químicos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59959" y="4567892"/>
            <a:ext cx="55556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pH  ( 20 g  almendra + 100 ml de agua </a:t>
            </a:r>
            <a:r>
              <a:rPr lang="es-EC" dirty="0" err="1"/>
              <a:t>MiliQ</a:t>
            </a:r>
            <a:r>
              <a:rPr lang="es-EC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Temperatura y humedad ambiental (</a:t>
            </a:r>
            <a:r>
              <a:rPr lang="es-EC" dirty="0" err="1"/>
              <a:t>Datalogger</a:t>
            </a:r>
            <a:r>
              <a:rPr lang="es-EC" dirty="0"/>
              <a:t> Testo 175 H1 MN Technologies).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Temperatura en masa un termómetro</a:t>
            </a: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310" y="1547846"/>
            <a:ext cx="2707031" cy="29380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75" y="1547846"/>
            <a:ext cx="2254641" cy="293801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417196" y="1050678"/>
            <a:ext cx="2646699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pH y temperatura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6042073" y="1050678"/>
            <a:ext cx="2646699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Contenido de Humedad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5778423" y="4694381"/>
            <a:ext cx="3099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Normas internacionales ISO 2291-1980 (secado a 103 ºC por 16 horas).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633" y="1598578"/>
            <a:ext cx="3025162" cy="2917235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73819" y="5912633"/>
            <a:ext cx="6814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Metodologías descritas por </a:t>
            </a:r>
            <a:r>
              <a:rPr lang="es-ES" dirty="0"/>
              <a:t>López y </a:t>
            </a:r>
            <a:r>
              <a:rPr lang="es-ES" dirty="0" err="1"/>
              <a:t>Passo</a:t>
            </a:r>
            <a:r>
              <a:rPr lang="es-ES" dirty="0"/>
              <a:t> (1985) y </a:t>
            </a:r>
            <a:r>
              <a:rPr lang="es-EC" dirty="0"/>
              <a:t>Gálvez et al. (2007).</a:t>
            </a:r>
          </a:p>
        </p:txBody>
      </p:sp>
    </p:spTree>
    <p:extLst>
      <p:ext uri="{BB962C8B-B14F-4D97-AF65-F5344CB8AC3E}">
        <p14:creationId xmlns:p14="http://schemas.microsoft.com/office/powerpoint/2010/main" val="1088078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063895" y="0"/>
            <a:ext cx="4851319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-99157" y="561232"/>
            <a:ext cx="5401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 bioquímicos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4" y="1008189"/>
            <a:ext cx="4133850" cy="495623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007057" y="997684"/>
            <a:ext cx="396240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Muestras liofilizadas  y homogenizadas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029014" y="1185249"/>
            <a:ext cx="373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Cuantificación de </a:t>
            </a:r>
            <a:r>
              <a:rPr lang="en-US" b="1" dirty="0" err="1"/>
              <a:t>Ácidos</a:t>
            </a:r>
            <a:r>
              <a:rPr lang="en-US" b="1" dirty="0"/>
              <a:t> </a:t>
            </a:r>
            <a:r>
              <a:rPr lang="en-US" b="1" dirty="0" err="1"/>
              <a:t>orgánicos</a:t>
            </a:r>
            <a:r>
              <a:rPr lang="en-US" b="1" dirty="0"/>
              <a:t> </a:t>
            </a:r>
            <a:endParaRPr lang="es-EC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595519" y="1879285"/>
            <a:ext cx="210530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/>
              <a:t>Pesado de 5 gramos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790517" y="2606833"/>
            <a:ext cx="210530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/>
              <a:t>Diluidos en 60 ml de agua </a:t>
            </a:r>
            <a:r>
              <a:rPr lang="es-EC" dirty="0" err="1"/>
              <a:t>Ultrapura</a:t>
            </a:r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213568" y="3719449"/>
            <a:ext cx="325920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Centrifugado por </a:t>
            </a:r>
            <a:r>
              <a:rPr lang="es-EC" dirty="0"/>
              <a:t>30 min a 5 °C</a:t>
            </a:r>
          </a:p>
          <a:p>
            <a:pPr algn="ctr"/>
            <a:r>
              <a:rPr lang="es-ES" dirty="0"/>
              <a:t>y lavado del sedimento (2)</a:t>
            </a:r>
            <a:endParaRPr lang="es-EC" dirty="0"/>
          </a:p>
        </p:txBody>
      </p:sp>
      <p:sp>
        <p:nvSpPr>
          <p:cNvPr id="17" name="CuadroTexto 16"/>
          <p:cNvSpPr txBox="1"/>
          <p:nvPr/>
        </p:nvSpPr>
        <p:spPr>
          <a:xfrm>
            <a:off x="4790517" y="4680289"/>
            <a:ext cx="210530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Centrifugado el sobrenadante  por 15 min y  filtrado</a:t>
            </a:r>
            <a:endParaRPr lang="es-EC" dirty="0"/>
          </a:p>
        </p:txBody>
      </p:sp>
      <p:sp>
        <p:nvSpPr>
          <p:cNvPr id="18" name="CuadroTexto 17"/>
          <p:cNvSpPr txBox="1"/>
          <p:nvPr/>
        </p:nvSpPr>
        <p:spPr>
          <a:xfrm>
            <a:off x="7441253" y="2667197"/>
            <a:ext cx="155987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/>
              <a:t>Removidos por 10 min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7401620" y="4827792"/>
            <a:ext cx="163913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 err="1"/>
              <a:t>Millex</a:t>
            </a:r>
            <a:r>
              <a:rPr lang="es-EC" sz="1600" dirty="0"/>
              <a:t> </a:t>
            </a:r>
            <a:r>
              <a:rPr lang="es-EC" sz="1600" dirty="0" err="1"/>
              <a:t>Millipore</a:t>
            </a:r>
            <a:r>
              <a:rPr lang="es-EC" sz="1600" dirty="0"/>
              <a:t> de 0.45 µm. </a:t>
            </a:r>
          </a:p>
        </p:txBody>
      </p:sp>
      <p:cxnSp>
        <p:nvCxnSpPr>
          <p:cNvPr id="21" name="Conector recto de flecha 20"/>
          <p:cNvCxnSpPr>
            <a:stCxn id="14" idx="1"/>
          </p:cNvCxnSpPr>
          <p:nvPr/>
        </p:nvCxnSpPr>
        <p:spPr>
          <a:xfrm flipH="1">
            <a:off x="5029015" y="2063951"/>
            <a:ext cx="5665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3" name="Conector recto de flecha 22"/>
          <p:cNvCxnSpPr>
            <a:stCxn id="15" idx="2"/>
            <a:endCxn id="16" idx="0"/>
          </p:cNvCxnSpPr>
          <p:nvPr/>
        </p:nvCxnSpPr>
        <p:spPr>
          <a:xfrm>
            <a:off x="5843169" y="3253164"/>
            <a:ext cx="0" cy="4662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5843169" y="4289892"/>
            <a:ext cx="0" cy="3903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8" name="Conector recto de flecha 27"/>
          <p:cNvCxnSpPr/>
          <p:nvPr/>
        </p:nvCxnSpPr>
        <p:spPr>
          <a:xfrm flipV="1">
            <a:off x="6895821" y="2964798"/>
            <a:ext cx="545432" cy="170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9" name="Conector recto de flecha 28"/>
          <p:cNvCxnSpPr/>
          <p:nvPr/>
        </p:nvCxnSpPr>
        <p:spPr>
          <a:xfrm>
            <a:off x="6975086" y="5120180"/>
            <a:ext cx="4661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1" name="Conector recto de flecha 30"/>
          <p:cNvCxnSpPr/>
          <p:nvPr/>
        </p:nvCxnSpPr>
        <p:spPr>
          <a:xfrm>
            <a:off x="5029014" y="2063951"/>
            <a:ext cx="0" cy="5428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uadroTexto 26"/>
              <p:cNvSpPr txBox="1"/>
              <p:nvPr/>
            </p:nvSpPr>
            <p:spPr>
              <a:xfrm>
                <a:off x="92296" y="5225758"/>
                <a:ext cx="4474659" cy="147732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EC" b="1" dirty="0">
                    <a:solidFill>
                      <a:schemeClr val="tx1"/>
                    </a:solidFill>
                  </a:rPr>
                  <a:t>Los residuos acuosos se </a:t>
                </a:r>
                <a:r>
                  <a:rPr lang="es-EC" b="1" dirty="0" err="1">
                    <a:solidFill>
                      <a:schemeClr val="tx1"/>
                    </a:solidFill>
                  </a:rPr>
                  <a:t>eluyeron</a:t>
                </a:r>
                <a:r>
                  <a:rPr lang="es-EC" b="1" dirty="0">
                    <a:solidFill>
                      <a:schemeClr val="tx1"/>
                    </a:solidFill>
                  </a:rPr>
                  <a:t> en el equipo de HPLC Eclipse Plus C18 250 x 4.6 mm, con </a:t>
                </a:r>
                <a:r>
                  <a:rPr lang="es-EC" dirty="0"/>
                  <a:t>una fase móvil de 50 </a:t>
                </a:r>
                <a:r>
                  <a:rPr lang="es-EC" dirty="0" err="1"/>
                  <a:t>mM</a:t>
                </a:r>
                <a:r>
                  <a:rPr lang="es-EC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𝐾𝐻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s-EC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𝑃𝑂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s-EC" b="1" dirty="0">
                    <a:solidFill>
                      <a:schemeClr val="tx1"/>
                    </a:solidFill>
                  </a:rPr>
                  <a:t>,  20 µl de volumen de inyección, 35 ºC y a una longitud de onda de 245 </a:t>
                </a:r>
                <a:r>
                  <a:rPr lang="es-EC" b="1" dirty="0" err="1">
                    <a:solidFill>
                      <a:schemeClr val="tx1"/>
                    </a:solidFill>
                  </a:rPr>
                  <a:t>nm</a:t>
                </a:r>
                <a:r>
                  <a:rPr lang="es-EC" b="1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7" name="CuadroTex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96" y="5225758"/>
                <a:ext cx="4474659" cy="1477328"/>
              </a:xfrm>
              <a:prstGeom prst="rect">
                <a:avLst/>
              </a:prstGeom>
              <a:blipFill rotWithShape="0">
                <a:blip r:embed="rId3"/>
                <a:stretch>
                  <a:fillRect l="-136" t="-1633" r="-1630" b="-489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2620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063895" y="0"/>
            <a:ext cx="4851319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028957" y="954931"/>
            <a:ext cx="373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Cuantificación de </a:t>
            </a:r>
            <a:r>
              <a:rPr lang="en-US" b="1" dirty="0" err="1"/>
              <a:t>Azúcares</a:t>
            </a:r>
            <a:endParaRPr lang="es-EC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843168" y="1749678"/>
            <a:ext cx="315795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/>
              <a:t>Pesado de 500 mg de muestra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806884" y="2314268"/>
            <a:ext cx="210530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/>
              <a:t>Diluidos en 50 ml de agua </a:t>
            </a:r>
            <a:r>
              <a:rPr lang="es-EC" dirty="0" err="1"/>
              <a:t>Ultrapura</a:t>
            </a:r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707821" y="3387478"/>
            <a:ext cx="2204367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Tomar 100 </a:t>
            </a:r>
            <a:r>
              <a:rPr lang="es-EC" dirty="0"/>
              <a:t>µl</a:t>
            </a:r>
            <a:r>
              <a:rPr lang="es-ES" dirty="0"/>
              <a:t> por muestra y ajustar pH con 100 </a:t>
            </a:r>
            <a:r>
              <a:rPr lang="es-EC" dirty="0"/>
              <a:t>µl </a:t>
            </a:r>
            <a:r>
              <a:rPr lang="es-EC" dirty="0" err="1"/>
              <a:t>NaOH</a:t>
            </a:r>
            <a:r>
              <a:rPr lang="es-EC" dirty="0"/>
              <a:t> 0,3 m (pH = 13.5)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7460060" y="4842725"/>
            <a:ext cx="157897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Añadir 1 ml de cloroformo</a:t>
            </a:r>
            <a:endParaRPr lang="es-EC" dirty="0"/>
          </a:p>
        </p:txBody>
      </p:sp>
      <p:sp>
        <p:nvSpPr>
          <p:cNvPr id="18" name="CuadroTexto 17"/>
          <p:cNvSpPr txBox="1"/>
          <p:nvPr/>
        </p:nvSpPr>
        <p:spPr>
          <a:xfrm>
            <a:off x="7441253" y="3663311"/>
            <a:ext cx="155987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Añadir 100 </a:t>
            </a:r>
            <a:r>
              <a:rPr lang="es-EC" dirty="0"/>
              <a:t>µl de PMP 0,5 M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707821" y="4981225"/>
            <a:ext cx="227044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Incubar por 2 h a 70 C</a:t>
            </a:r>
            <a:endParaRPr lang="es-EC" dirty="0"/>
          </a:p>
        </p:txBody>
      </p:sp>
      <p:cxnSp>
        <p:nvCxnSpPr>
          <p:cNvPr id="21" name="Conector recto de flecha 20"/>
          <p:cNvCxnSpPr>
            <a:stCxn id="14" idx="1"/>
          </p:cNvCxnSpPr>
          <p:nvPr/>
        </p:nvCxnSpPr>
        <p:spPr>
          <a:xfrm flipH="1">
            <a:off x="5276666" y="1934344"/>
            <a:ext cx="56650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3" name="Conector recto de flecha 22"/>
          <p:cNvCxnSpPr/>
          <p:nvPr/>
        </p:nvCxnSpPr>
        <p:spPr>
          <a:xfrm>
            <a:off x="5296363" y="2958866"/>
            <a:ext cx="0" cy="472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6" name="Conector recto de flecha 25"/>
          <p:cNvCxnSpPr/>
          <p:nvPr/>
        </p:nvCxnSpPr>
        <p:spPr>
          <a:xfrm flipH="1">
            <a:off x="5296363" y="4596575"/>
            <a:ext cx="186" cy="3903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8" name="Conector recto de flecha 27"/>
          <p:cNvCxnSpPr>
            <a:stCxn id="16" idx="3"/>
            <a:endCxn id="18" idx="1"/>
          </p:cNvCxnSpPr>
          <p:nvPr/>
        </p:nvCxnSpPr>
        <p:spPr>
          <a:xfrm flipV="1">
            <a:off x="6912188" y="3986477"/>
            <a:ext cx="529065" cy="11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1" name="Conector recto de flecha 30"/>
          <p:cNvCxnSpPr/>
          <p:nvPr/>
        </p:nvCxnSpPr>
        <p:spPr>
          <a:xfrm>
            <a:off x="5276664" y="1966610"/>
            <a:ext cx="0" cy="3582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88" y="3158037"/>
            <a:ext cx="4281260" cy="23310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CuadroTexto 23"/>
          <p:cNvSpPr txBox="1"/>
          <p:nvPr/>
        </p:nvSpPr>
        <p:spPr>
          <a:xfrm>
            <a:off x="7441253" y="2312535"/>
            <a:ext cx="155987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Remover 20 minutos</a:t>
            </a:r>
            <a:endParaRPr lang="es-EC" dirty="0"/>
          </a:p>
        </p:txBody>
      </p:sp>
      <p:cxnSp>
        <p:nvCxnSpPr>
          <p:cNvPr id="25" name="Conector recto de flecha 24"/>
          <p:cNvCxnSpPr/>
          <p:nvPr/>
        </p:nvCxnSpPr>
        <p:spPr>
          <a:xfrm>
            <a:off x="6895764" y="2609071"/>
            <a:ext cx="545432" cy="106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" name="CuadroTexto 1"/>
          <p:cNvSpPr txBox="1"/>
          <p:nvPr/>
        </p:nvSpPr>
        <p:spPr>
          <a:xfrm>
            <a:off x="4774175" y="6400531"/>
            <a:ext cx="2515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Dai</a:t>
            </a:r>
            <a:r>
              <a:rPr lang="es-ES" dirty="0"/>
              <a:t>, et al. 2010.</a:t>
            </a:r>
            <a:endParaRPr lang="es-EC" dirty="0"/>
          </a:p>
        </p:txBody>
      </p:sp>
      <p:cxnSp>
        <p:nvCxnSpPr>
          <p:cNvPr id="32" name="Conector recto de flecha 31"/>
          <p:cNvCxnSpPr/>
          <p:nvPr/>
        </p:nvCxnSpPr>
        <p:spPr>
          <a:xfrm flipV="1">
            <a:off x="6978270" y="5144347"/>
            <a:ext cx="529065" cy="11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pic>
        <p:nvPicPr>
          <p:cNvPr id="4100" name="Picture 4" descr="https://lh5.googleusercontent.com/yLopeeXP1vpEGEQoVPdlS-T2_IfM0suEGvr6hX1rbDAGCJo1Y9nhBaeAtWMMkzScaJ4-TV2bdqdqFNPmfO3I90q7o0v0Teg0rHT2KxH27R47WyuAAqzJvV6xyMoyKEp5MQx3sl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8" y="749958"/>
            <a:ext cx="4281260" cy="2421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34"/>
          <p:cNvSpPr txBox="1"/>
          <p:nvPr/>
        </p:nvSpPr>
        <p:spPr>
          <a:xfrm>
            <a:off x="118598" y="5504203"/>
            <a:ext cx="4474659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tx1"/>
                </a:solidFill>
              </a:rPr>
              <a:t>Los residuos </a:t>
            </a:r>
            <a:r>
              <a:rPr lang="es-EC" dirty="0"/>
              <a:t>en el equipo de HPLC </a:t>
            </a:r>
            <a:r>
              <a:rPr lang="es-EC" dirty="0" err="1"/>
              <a:t>Eclip</a:t>
            </a:r>
            <a:r>
              <a:rPr lang="es-EC" b="1" dirty="0">
                <a:solidFill>
                  <a:schemeClr val="tx1"/>
                </a:solidFill>
              </a:rPr>
              <a:t> Plus C18 250 x 4.6 mm, con </a:t>
            </a:r>
            <a:r>
              <a:rPr lang="es-EC" dirty="0"/>
              <a:t>10 µl de volumen de inyección a 20 ºC </a:t>
            </a:r>
            <a:r>
              <a:rPr lang="es-EC" b="1" dirty="0">
                <a:solidFill>
                  <a:schemeClr val="tx1"/>
                </a:solidFill>
              </a:rPr>
              <a:t>y a una longitud de onda de 210 </a:t>
            </a:r>
            <a:r>
              <a:rPr lang="es-EC" b="1" dirty="0" err="1">
                <a:solidFill>
                  <a:schemeClr val="tx1"/>
                </a:solidFill>
              </a:rPr>
              <a:t>nm</a:t>
            </a:r>
            <a:r>
              <a:rPr lang="es-EC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8914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076364" y="46657"/>
            <a:ext cx="4851319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0" y="715033"/>
            <a:ext cx="5401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 bioquímicos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460194" y="1121215"/>
            <a:ext cx="373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Cuantificación de Polifenoles</a:t>
            </a:r>
            <a:endParaRPr lang="es-EC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843168" y="1749678"/>
            <a:ext cx="291945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/>
              <a:t>Pesado de 2 g de la muestra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790517" y="2525192"/>
            <a:ext cx="210530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/>
              <a:t>Diluidos en 40 ml de metanol al 80%.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4324350" y="3643561"/>
            <a:ext cx="2571471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 </a:t>
            </a:r>
            <a:r>
              <a:rPr lang="es-ES" dirty="0" err="1"/>
              <a:t>Meclar</a:t>
            </a:r>
            <a:r>
              <a:rPr lang="es-ES" dirty="0"/>
              <a:t> 100 </a:t>
            </a:r>
            <a:r>
              <a:rPr lang="es-ES" dirty="0" err="1"/>
              <a:t>μl</a:t>
            </a:r>
            <a:r>
              <a:rPr lang="es-ES" dirty="0"/>
              <a:t> de muestra  con 500 </a:t>
            </a:r>
            <a:r>
              <a:rPr lang="es-ES" dirty="0" err="1"/>
              <a:t>μl</a:t>
            </a:r>
            <a:r>
              <a:rPr lang="es-ES" dirty="0"/>
              <a:t> del reactivo </a:t>
            </a:r>
            <a:r>
              <a:rPr lang="es-ES" dirty="0" err="1"/>
              <a:t>Folin</a:t>
            </a:r>
            <a:r>
              <a:rPr lang="es-ES" dirty="0"/>
              <a:t> </a:t>
            </a:r>
            <a:r>
              <a:rPr lang="es-ES" dirty="0" err="1"/>
              <a:t>Ciocalteu’s</a:t>
            </a:r>
            <a:r>
              <a:rPr lang="es-ES" dirty="0"/>
              <a:t>, Sigma</a:t>
            </a:r>
            <a:endParaRPr lang="es-EC" dirty="0"/>
          </a:p>
        </p:txBody>
      </p:sp>
      <p:sp>
        <p:nvSpPr>
          <p:cNvPr id="17" name="CuadroTexto 16"/>
          <p:cNvSpPr txBox="1"/>
          <p:nvPr/>
        </p:nvSpPr>
        <p:spPr>
          <a:xfrm>
            <a:off x="4780692" y="5231368"/>
            <a:ext cx="210530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/>
              <a:t>Colocar 400 </a:t>
            </a:r>
            <a:r>
              <a:rPr lang="es-EC" dirty="0" err="1"/>
              <a:t>μl</a:t>
            </a:r>
            <a:r>
              <a:rPr lang="es-EC" dirty="0"/>
              <a:t> de solución de Carbonato de sodio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7441252" y="3920559"/>
            <a:ext cx="155987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Incubar a 20 ºC por 5 min</a:t>
            </a:r>
            <a:endParaRPr lang="es-EC" dirty="0"/>
          </a:p>
        </p:txBody>
      </p:sp>
      <p:sp>
        <p:nvSpPr>
          <p:cNvPr id="19" name="CuadroTexto 18"/>
          <p:cNvSpPr txBox="1"/>
          <p:nvPr/>
        </p:nvSpPr>
        <p:spPr>
          <a:xfrm>
            <a:off x="7342338" y="5394539"/>
            <a:ext cx="1742381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600" dirty="0"/>
              <a:t>Almacenar por 2 h en oscuridad</a:t>
            </a:r>
            <a:endParaRPr lang="es-EC" sz="1600" dirty="0"/>
          </a:p>
        </p:txBody>
      </p:sp>
      <p:cxnSp>
        <p:nvCxnSpPr>
          <p:cNvPr id="21" name="Conector recto de flecha 20"/>
          <p:cNvCxnSpPr>
            <a:stCxn id="14" idx="1"/>
          </p:cNvCxnSpPr>
          <p:nvPr/>
        </p:nvCxnSpPr>
        <p:spPr>
          <a:xfrm flipH="1">
            <a:off x="5276666" y="1934344"/>
            <a:ext cx="56650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3" name="Conector recto de flecha 22"/>
          <p:cNvCxnSpPr/>
          <p:nvPr/>
        </p:nvCxnSpPr>
        <p:spPr>
          <a:xfrm>
            <a:off x="5276664" y="3171523"/>
            <a:ext cx="0" cy="472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5276664" y="4843890"/>
            <a:ext cx="0" cy="3903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8" name="Conector recto de flecha 27"/>
          <p:cNvCxnSpPr>
            <a:stCxn id="16" idx="3"/>
            <a:endCxn id="18" idx="1"/>
          </p:cNvCxnSpPr>
          <p:nvPr/>
        </p:nvCxnSpPr>
        <p:spPr>
          <a:xfrm flipV="1">
            <a:off x="6895821" y="4243725"/>
            <a:ext cx="545431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9" name="Conector recto de flecha 28"/>
          <p:cNvCxnSpPr/>
          <p:nvPr/>
        </p:nvCxnSpPr>
        <p:spPr>
          <a:xfrm>
            <a:off x="6895821" y="5686927"/>
            <a:ext cx="4661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1" name="Conector recto de flecha 30"/>
          <p:cNvCxnSpPr/>
          <p:nvPr/>
        </p:nvCxnSpPr>
        <p:spPr>
          <a:xfrm>
            <a:off x="5276664" y="1934344"/>
            <a:ext cx="0" cy="5428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0" name="CuadroTexto 19"/>
          <p:cNvSpPr txBox="1"/>
          <p:nvPr/>
        </p:nvSpPr>
        <p:spPr>
          <a:xfrm>
            <a:off x="7302897" y="2535036"/>
            <a:ext cx="1781822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Agitar durante 1 hora y filtrado</a:t>
            </a:r>
            <a:endParaRPr lang="es-EC" dirty="0"/>
          </a:p>
        </p:txBody>
      </p:sp>
      <p:cxnSp>
        <p:nvCxnSpPr>
          <p:cNvPr id="22" name="Conector recto de flecha 21"/>
          <p:cNvCxnSpPr>
            <a:stCxn id="15" idx="3"/>
            <a:endCxn id="20" idx="1"/>
          </p:cNvCxnSpPr>
          <p:nvPr/>
        </p:nvCxnSpPr>
        <p:spPr>
          <a:xfrm>
            <a:off x="6895821" y="2848358"/>
            <a:ext cx="407076" cy="98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pic>
        <p:nvPicPr>
          <p:cNvPr id="27" name="Imagen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62" y="1121215"/>
            <a:ext cx="4027152" cy="23394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45" y="3497556"/>
            <a:ext cx="4011469" cy="23759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CuadroTexto 24"/>
          <p:cNvSpPr txBox="1"/>
          <p:nvPr/>
        </p:nvSpPr>
        <p:spPr>
          <a:xfrm>
            <a:off x="113964" y="5686927"/>
            <a:ext cx="421038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tx1"/>
                </a:solidFill>
              </a:rPr>
              <a:t>La absorbancia se medió después de 2 hora a una longitud de onda de 760 </a:t>
            </a:r>
            <a:r>
              <a:rPr lang="es-EC" b="1" dirty="0" err="1">
                <a:solidFill>
                  <a:schemeClr val="tx1"/>
                </a:solidFill>
              </a:rPr>
              <a:t>nm</a:t>
            </a:r>
            <a:r>
              <a:rPr lang="es-EC" b="1" dirty="0">
                <a:solidFill>
                  <a:schemeClr val="tx1"/>
                </a:solidFill>
              </a:rPr>
              <a:t> en el espectrofotómetro </a:t>
            </a:r>
            <a:r>
              <a:rPr lang="es-EC" b="1" dirty="0" err="1">
                <a:solidFill>
                  <a:schemeClr val="tx1"/>
                </a:solidFill>
              </a:rPr>
              <a:t>Shimadzu</a:t>
            </a:r>
            <a:endParaRPr lang="es-EC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38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063895" y="0"/>
            <a:ext cx="4851319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0" y="715033"/>
            <a:ext cx="5401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Prueba de Corte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084364"/>
            <a:ext cx="9001125" cy="508783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99944" y="6488668"/>
            <a:ext cx="409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INEN, (2018) y </a:t>
            </a:r>
            <a:r>
              <a:rPr lang="es-ES" dirty="0"/>
              <a:t>(</a:t>
            </a:r>
            <a:r>
              <a:rPr lang="es-ES" dirty="0" err="1"/>
              <a:t>Coexca</a:t>
            </a:r>
            <a:r>
              <a:rPr lang="es-ES" dirty="0"/>
              <a:t>, 2017)</a:t>
            </a:r>
            <a:r>
              <a:rPr lang="es-EC" dirty="0"/>
              <a:t>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99944" y="1211375"/>
            <a:ext cx="2767106" cy="2453301"/>
          </a:xfrm>
          <a:prstGeom prst="rect">
            <a:avLst/>
          </a:prstGeom>
          <a:noFill/>
          <a:ln w="28575">
            <a:solidFill>
              <a:srgbClr val="FF010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75864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/>
              <p:cNvSpPr txBox="1"/>
              <p:nvPr/>
            </p:nvSpPr>
            <p:spPr>
              <a:xfrm>
                <a:off x="240174" y="664488"/>
                <a:ext cx="9343037" cy="33041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s-ES" altLang="es-EC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Diseño experimental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r>
                        <a:rPr lang="es-EC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160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s-EC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C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s-EC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s-EC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s-EC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</m:oMath>
                  </m:oMathPara>
                </a14:m>
                <a:endParaRPr lang="es-EC" sz="1600" dirty="0"/>
              </a:p>
              <a:p>
                <a:pPr/>
                <a:r>
                  <a:rPr lang="es-EC" sz="1600" dirty="0"/>
                  <a:t>Donde:</a:t>
                </a:r>
                <a:br>
                  <a:rPr lang="es-EC" sz="1600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s-EC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1600" i="1">
                          <a:latin typeface="Cambria Math" panose="02040503050406030204" pitchFamily="18" charset="0"/>
                        </a:rPr>
                        <m:t>𝐶𝑜𝑛𝑡𝑒𝑛𝑖𝑑𝑜</m:t>
                      </m:r>
                      <m:r>
                        <a:rPr lang="es-EC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600" i="1">
                          <a:latin typeface="Cambria Math" panose="02040503050406030204" pitchFamily="18" charset="0"/>
                        </a:rPr>
                        <m:t>𝑡𝑜𝑡𝑎𝑙</m:t>
                      </m:r>
                      <m:r>
                        <a:rPr lang="es-EC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600" i="1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EC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600" i="1">
                          <a:latin typeface="Cambria Math" panose="02040503050406030204" pitchFamily="18" charset="0"/>
                        </a:rPr>
                        <m:t>𝑃𝑜𝑙𝑖𝑓𝑒𝑛𝑜𝑙𝑒𝑠</m:t>
                      </m:r>
                      <m:r>
                        <a:rPr lang="es-EC" sz="16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s-EC" sz="1600" i="1">
                          <a:latin typeface="Cambria Math" panose="02040503050406030204" pitchFamily="18" charset="0"/>
                        </a:rPr>
                        <m:t>𝑎𝑧</m:t>
                      </m:r>
                      <m:r>
                        <a:rPr lang="es-EC" sz="1600" i="1">
                          <a:latin typeface="Cambria Math" panose="02040503050406030204" pitchFamily="18" charset="0"/>
                        </a:rPr>
                        <m:t>ú</m:t>
                      </m:r>
                      <m:r>
                        <a:rPr lang="es-EC" sz="1600" i="1">
                          <a:latin typeface="Cambria Math" panose="02040503050406030204" pitchFamily="18" charset="0"/>
                        </a:rPr>
                        <m:t>𝑐𝑎𝑟𝑒𝑠</m:t>
                      </m:r>
                      <m:r>
                        <a:rPr lang="es-EC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6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EC" sz="1600" i="1">
                          <a:latin typeface="Cambria Math" panose="02040503050406030204" pitchFamily="18" charset="0"/>
                        </a:rPr>
                        <m:t> á</m:t>
                      </m:r>
                      <m:r>
                        <a:rPr lang="es-EC" sz="1600" i="1">
                          <a:latin typeface="Cambria Math" panose="02040503050406030204" pitchFamily="18" charset="0"/>
                        </a:rPr>
                        <m:t>𝑐𝑖𝑑𝑜𝑠</m:t>
                      </m:r>
                      <m:r>
                        <a:rPr lang="es-EC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600" i="1">
                          <a:latin typeface="Cambria Math" panose="02040503050406030204" pitchFamily="18" charset="0"/>
                        </a:rPr>
                        <m:t>𝑜𝑟𝑔</m:t>
                      </m:r>
                      <m:r>
                        <a:rPr lang="es-EC" sz="1600" i="1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s-EC" sz="1600" i="1">
                          <a:latin typeface="Cambria Math" panose="02040503050406030204" pitchFamily="18" charset="0"/>
                        </a:rPr>
                        <m:t>𝑛𝑖𝑐𝑜𝑠</m:t>
                      </m:r>
                      <m:r>
                        <a:rPr lang="es-EC" sz="1600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s-EC" sz="1600" dirty="0"/>
              </a:p>
              <a:p>
                <a:r>
                  <a:rPr lang="es-EC" sz="1600" dirty="0"/>
                  <a:t>µ= Media general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s-EC" sz="16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C" sz="1600" dirty="0"/>
                  <a:t> Efecto del i-</a:t>
                </a:r>
                <a:r>
                  <a:rPr lang="es-EC" sz="1600" dirty="0" err="1"/>
                  <a:t>ésimo</a:t>
                </a:r>
                <a:r>
                  <a:rPr lang="es-EC" sz="1600" dirty="0"/>
                  <a:t> Tipo de inoculación.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s-EC" sz="16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C" sz="1600" dirty="0"/>
                  <a:t> Error para el Pre-inóculo de bacterias y levaduras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s-EC" sz="16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C" sz="1600" dirty="0"/>
                  <a:t> Efecto de la i-</a:t>
                </a:r>
                <a:r>
                  <a:rPr lang="es-EC" sz="1600" dirty="0" err="1"/>
                  <a:t>ésima</a:t>
                </a:r>
                <a:r>
                  <a:rPr lang="es-EC" sz="1600" dirty="0"/>
                  <a:t> hora de fermentación.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s-EC" sz="16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C" sz="1600" dirty="0"/>
                  <a:t> Efecto de la interacción de Pre-inóculo de bacterias y levaduras.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  <m:r>
                      <a:rPr lang="es-EC" sz="16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C" sz="1600" dirty="0"/>
                  <a:t> Error para el día de fermentación.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s-ES" altLang="es-EC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s-EC" altLang="es-EC" sz="17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uadro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74" y="664488"/>
                <a:ext cx="9343037" cy="3304174"/>
              </a:xfrm>
              <a:prstGeom prst="rect">
                <a:avLst/>
              </a:prstGeom>
              <a:blipFill rotWithShape="0">
                <a:blip r:embed="rId4"/>
                <a:stretch>
                  <a:fillRect l="-3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agen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015" y="1132459"/>
            <a:ext cx="1960199" cy="1315482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063895" y="0"/>
            <a:ext cx="4851319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7" name="14 Flecha derecha"/>
          <p:cNvSpPr/>
          <p:nvPr/>
        </p:nvSpPr>
        <p:spPr>
          <a:xfrm rot="5400000">
            <a:off x="7600057" y="2641837"/>
            <a:ext cx="670113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6"/>
          <a:srcRect l="28605" t="39208" r="31765" b="17691"/>
          <a:stretch/>
        </p:blipFill>
        <p:spPr bwMode="auto">
          <a:xfrm>
            <a:off x="240174" y="3408252"/>
            <a:ext cx="5352087" cy="3316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670099" y="4179521"/>
            <a:ext cx="36903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- Estadística descriptiva</a:t>
            </a:r>
          </a:p>
          <a:p>
            <a:r>
              <a:rPr lang="es-ES" dirty="0"/>
              <a:t>- Análisis de varianza mediante DCA en parcela dividida</a:t>
            </a:r>
          </a:p>
          <a:p>
            <a:r>
              <a:rPr lang="es-ES" dirty="0"/>
              <a:t>- Pruebas de comparación de medias LSD (α=0,05).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7E659ED2-AE8C-4642-8AD8-11765C1BAAD0}"/>
              </a:ext>
            </a:extLst>
          </p:cNvPr>
          <p:cNvSpPr txBox="1"/>
          <p:nvPr/>
        </p:nvSpPr>
        <p:spPr>
          <a:xfrm>
            <a:off x="5670099" y="3408252"/>
            <a:ext cx="3913112" cy="560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800"/>
              </a:spcAft>
            </a:pP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</a:rPr>
              <a:t>Análisis estadístico </a:t>
            </a:r>
            <a:r>
              <a:rPr lang="es-EC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73879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279027" y="15998"/>
            <a:ext cx="7864973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 DISCUSIÓN</a:t>
            </a:r>
            <a:endParaRPr lang="es-EC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6"/>
          <p:cNvSpPr/>
          <p:nvPr/>
        </p:nvSpPr>
        <p:spPr>
          <a:xfrm>
            <a:off x="205528" y="561548"/>
            <a:ext cx="7469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Parámetros físicos- químicos 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503372"/>
              </p:ext>
            </p:extLst>
          </p:nvPr>
        </p:nvGraphicFramePr>
        <p:xfrm>
          <a:off x="172248" y="1747740"/>
          <a:ext cx="8847352" cy="3017035"/>
        </p:xfrm>
        <a:graphic>
          <a:graphicData uri="http://schemas.openxmlformats.org/drawingml/2006/table">
            <a:tbl>
              <a:tblPr firstRow="1" firstCol="1">
                <a:tableStyleId>{C083E6E3-FA7D-4D7B-A595-EF9225AFEA82}</a:tableStyleId>
              </a:tblPr>
              <a:tblGrid>
                <a:gridCol w="19376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072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388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232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3229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9097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endParaRPr lang="es-EC" sz="1400" dirty="0"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TIEMPO DE FERMENTACIÓN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839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Tratamientos 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24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48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72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96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097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Pre-inoculado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endParaRPr lang="es-EC" sz="1400"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endParaRPr lang="es-EC" sz="1400"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endParaRPr lang="es-EC" sz="1400" dirty="0"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endParaRPr lang="es-EC" sz="1400" dirty="0"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endParaRPr lang="es-EC" sz="1400" dirty="0"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839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pH</a:t>
                      </a:r>
                      <a:endParaRPr lang="es-EC" sz="1400" b="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3,95 ± 0,05 </a:t>
                      </a:r>
                      <a:r>
                        <a:rPr lang="es-EC" sz="1400" baseline="30000" dirty="0">
                          <a:effectLst/>
                        </a:rPr>
                        <a:t>e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4,16 ± 0,01 </a:t>
                      </a:r>
                      <a:r>
                        <a:rPr lang="es-EC" sz="1400" baseline="30000">
                          <a:effectLst/>
                        </a:rPr>
                        <a:t>d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4,24 ± 0,04 </a:t>
                      </a:r>
                      <a:r>
                        <a:rPr lang="es-EC" sz="1400" baseline="300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4,24 ± 0,01 </a:t>
                      </a:r>
                      <a:r>
                        <a:rPr lang="es-EC" sz="1400" baseline="30000" dirty="0">
                          <a:effectLst/>
                        </a:rPr>
                        <a:t>c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4,37± 0,01</a:t>
                      </a:r>
                      <a:r>
                        <a:rPr lang="es-EC" sz="1400" baseline="30000" dirty="0">
                          <a:effectLst/>
                        </a:rPr>
                        <a:t> a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839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Temperatura  (ºC)</a:t>
                      </a:r>
                      <a:endParaRPr lang="es-EC" sz="1400" b="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24,443 ± 0,64 </a:t>
                      </a:r>
                      <a:r>
                        <a:rPr lang="es-EC" sz="1400" baseline="30000" dirty="0">
                          <a:effectLst/>
                        </a:rPr>
                        <a:t>g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25,40 ± 0,71</a:t>
                      </a:r>
                      <a:r>
                        <a:rPr lang="es-EC" sz="1400" baseline="30000">
                          <a:effectLst/>
                        </a:rPr>
                        <a:t> fg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29,33± 0,78 </a:t>
                      </a:r>
                      <a:r>
                        <a:rPr lang="es-EC" sz="1400" baseline="30000">
                          <a:effectLst/>
                        </a:rPr>
                        <a:t>e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35,75 ± 0,78 </a:t>
                      </a:r>
                      <a:r>
                        <a:rPr lang="es-EC" sz="1400" baseline="30000" dirty="0">
                          <a:effectLst/>
                        </a:rPr>
                        <a:t>d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46,10 ± 0,42 </a:t>
                      </a:r>
                      <a:r>
                        <a:rPr lang="es-EC" sz="1400" baseline="30000" dirty="0">
                          <a:effectLst/>
                        </a:rPr>
                        <a:t>a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314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Control (Sin inocular)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endParaRPr lang="es-EC" sz="1400" dirty="0"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endParaRPr lang="es-EC" sz="1400"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endParaRPr lang="es-EC" sz="1400"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endParaRPr lang="es-EC" sz="1400" dirty="0"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</a:pPr>
                      <a:endParaRPr lang="es-EC" sz="1400" dirty="0"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839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pH</a:t>
                      </a:r>
                      <a:endParaRPr lang="es-EC" sz="1400" b="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3,98 ± 0,02 </a:t>
                      </a:r>
                      <a:r>
                        <a:rPr lang="es-EC" sz="1400" baseline="30000" dirty="0">
                          <a:effectLst/>
                        </a:rPr>
                        <a:t>e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4,31 ± 0,01</a:t>
                      </a:r>
                      <a:r>
                        <a:rPr lang="es-EC" sz="1400" baseline="30000" dirty="0">
                          <a:effectLst/>
                        </a:rPr>
                        <a:t> b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4,40 ± 0,01 </a:t>
                      </a:r>
                      <a:r>
                        <a:rPr lang="es-EC" sz="1400" baseline="30000">
                          <a:effectLst/>
                        </a:rPr>
                        <a:t>a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4,31 ± 0,01 </a:t>
                      </a:r>
                      <a:r>
                        <a:rPr lang="es-EC" sz="1400" baseline="30000" dirty="0">
                          <a:effectLst/>
                        </a:rPr>
                        <a:t>b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4,35 ± 0,06 </a:t>
                      </a:r>
                      <a:r>
                        <a:rPr lang="es-EC" sz="1400" baseline="30000" dirty="0">
                          <a:effectLst/>
                        </a:rPr>
                        <a:t>a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839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Temperatura (ºC)</a:t>
                      </a:r>
                      <a:endParaRPr lang="es-EC" sz="1400" b="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25,50 ± 0,42 </a:t>
                      </a:r>
                      <a:r>
                        <a:rPr lang="es-EC" sz="1400" baseline="30000" dirty="0" err="1">
                          <a:effectLst/>
                        </a:rPr>
                        <a:t>fg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25,00 ± 0,42</a:t>
                      </a:r>
                      <a:r>
                        <a:rPr lang="es-EC" sz="1400" baseline="30000" dirty="0">
                          <a:effectLst/>
                        </a:rPr>
                        <a:t> </a:t>
                      </a:r>
                      <a:r>
                        <a:rPr lang="es-EC" sz="1400" baseline="30000" dirty="0" err="1">
                          <a:effectLst/>
                        </a:rPr>
                        <a:t>fg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26,00 ± 0,57 </a:t>
                      </a:r>
                      <a:r>
                        <a:rPr lang="es-EC" sz="1400" baseline="30000" dirty="0">
                          <a:effectLst/>
                        </a:rPr>
                        <a:t>f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40,45 ± 0,35 </a:t>
                      </a:r>
                      <a:r>
                        <a:rPr lang="es-EC" sz="1400" baseline="30000" dirty="0">
                          <a:effectLst/>
                        </a:rPr>
                        <a:t>c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41,85 ± 0,49 </a:t>
                      </a:r>
                      <a:r>
                        <a:rPr lang="es-EC" sz="1400" baseline="30000" dirty="0">
                          <a:effectLst/>
                        </a:rPr>
                        <a:t>b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1" name="Rectángulo 10"/>
          <p:cNvSpPr/>
          <p:nvPr/>
        </p:nvSpPr>
        <p:spPr>
          <a:xfrm>
            <a:off x="7863742" y="3284081"/>
            <a:ext cx="1124263" cy="334539"/>
          </a:xfrm>
          <a:prstGeom prst="rect">
            <a:avLst/>
          </a:prstGeom>
          <a:noFill/>
          <a:ln w="19050">
            <a:solidFill>
              <a:srgbClr val="FF010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7863742" y="4408991"/>
            <a:ext cx="1124263" cy="299803"/>
          </a:xfrm>
          <a:prstGeom prst="rect">
            <a:avLst/>
          </a:prstGeom>
          <a:noFill/>
          <a:ln w="19050">
            <a:solidFill>
              <a:srgbClr val="FF010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uadroTexto 11"/>
          <p:cNvSpPr txBox="1"/>
          <p:nvPr/>
        </p:nvSpPr>
        <p:spPr>
          <a:xfrm>
            <a:off x="4785734" y="5282831"/>
            <a:ext cx="4841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/>
              <a:t>Jespersen</a:t>
            </a:r>
            <a:r>
              <a:rPr lang="es-EC" dirty="0"/>
              <a:t> et al. (2005)  y Gálvez et al. (2007)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52468" y="5318774"/>
            <a:ext cx="526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/>
              <a:t>Crafack</a:t>
            </a:r>
            <a:r>
              <a:rPr lang="es-EC" dirty="0"/>
              <a:t> et al. (2013) y </a:t>
            </a:r>
            <a:r>
              <a:rPr lang="es-EC" dirty="0" err="1"/>
              <a:t>Visintin</a:t>
            </a:r>
            <a:r>
              <a:rPr lang="es-EC" dirty="0"/>
              <a:t> et al. (2017) ;</a:t>
            </a:r>
          </a:p>
        </p:txBody>
      </p:sp>
      <p:cxnSp>
        <p:nvCxnSpPr>
          <p:cNvPr id="16" name="Conector recto de flecha 15"/>
          <p:cNvCxnSpPr/>
          <p:nvPr/>
        </p:nvCxnSpPr>
        <p:spPr>
          <a:xfrm>
            <a:off x="2304007" y="3241263"/>
            <a:ext cx="6715593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2304007" y="4359092"/>
            <a:ext cx="6715593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4823834" y="5324417"/>
            <a:ext cx="0" cy="3805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/>
        </p:nvSpPr>
        <p:spPr>
          <a:xfrm>
            <a:off x="249570" y="6449046"/>
            <a:ext cx="5521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Santander et al. (2019) Castro et al. (2019)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9907" y="5776732"/>
            <a:ext cx="471948" cy="368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T°</a:t>
            </a:r>
            <a:endParaRPr lang="es-EC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3596" y="5310660"/>
            <a:ext cx="471948" cy="368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pH</a:t>
            </a:r>
            <a:r>
              <a:rPr lang="es-ES" dirty="0"/>
              <a:t> </a:t>
            </a:r>
            <a:endParaRPr lang="es-EC" dirty="0"/>
          </a:p>
        </p:txBody>
      </p:sp>
      <p:sp>
        <p:nvSpPr>
          <p:cNvPr id="6" name="Igual que 5"/>
          <p:cNvSpPr/>
          <p:nvPr/>
        </p:nvSpPr>
        <p:spPr>
          <a:xfrm>
            <a:off x="431242" y="5343467"/>
            <a:ext cx="221226" cy="260329"/>
          </a:xfrm>
          <a:prstGeom prst="mathEqua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2248" y="936440"/>
            <a:ext cx="9210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/>
              <a:t>Tabla 1 </a:t>
            </a:r>
          </a:p>
          <a:p>
            <a:r>
              <a:rPr lang="es-EC" sz="1400" i="1" dirty="0"/>
              <a:t>Promedio ± desviación estándar del pH y temperatura, en almendras de cacao  CCN 51, pre-inoculadas con un cultivo iniciador bacteriano, durante 96 horas de fermentación</a:t>
            </a:r>
          </a:p>
          <a:p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64317" y="4815984"/>
            <a:ext cx="9317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Nota. Medias con un letra en común horizontal no son significativamente diferentes (LSD Fisher, p &gt; 0,05).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85544" y="5797821"/>
            <a:ext cx="4338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 </a:t>
            </a:r>
            <a:r>
              <a:rPr lang="es-EC" dirty="0" err="1"/>
              <a:t>Visintin</a:t>
            </a:r>
            <a:r>
              <a:rPr lang="es-EC" dirty="0"/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val="876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532287" y="-18356"/>
            <a:ext cx="7382928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10" name="Rectángulo 6"/>
          <p:cNvSpPr/>
          <p:nvPr/>
        </p:nvSpPr>
        <p:spPr>
          <a:xfrm>
            <a:off x="0" y="677073"/>
            <a:ext cx="7469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Dinámica Poblacional. Hongos Filamentosos.</a:t>
            </a:r>
            <a:endParaRPr lang="es-EC" b="1" dirty="0"/>
          </a:p>
        </p:txBody>
      </p:sp>
      <p:sp>
        <p:nvSpPr>
          <p:cNvPr id="14" name="Rectángulo 6"/>
          <p:cNvSpPr/>
          <p:nvPr/>
        </p:nvSpPr>
        <p:spPr>
          <a:xfrm>
            <a:off x="532482" y="2018655"/>
            <a:ext cx="7469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Hongos ( F= 4,09 ; p=0,0448) </a:t>
            </a:r>
            <a:endParaRPr lang="es-EC" b="1" dirty="0"/>
          </a:p>
        </p:txBody>
      </p:sp>
      <p:pic>
        <p:nvPicPr>
          <p:cNvPr id="16" name="Imagen 15"/>
          <p:cNvPicPr/>
          <p:nvPr/>
        </p:nvPicPr>
        <p:blipFill rotWithShape="1"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4" b="4691"/>
          <a:stretch/>
        </p:blipFill>
        <p:spPr bwMode="auto">
          <a:xfrm>
            <a:off x="118984" y="1632768"/>
            <a:ext cx="8747894" cy="277740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uadroTexto 16"/>
          <p:cNvSpPr txBox="1"/>
          <p:nvPr/>
        </p:nvSpPr>
        <p:spPr>
          <a:xfrm>
            <a:off x="64622" y="5744773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C" sz="1400" dirty="0" err="1"/>
              <a:t>Ardhana</a:t>
            </a:r>
            <a:r>
              <a:rPr lang="es-EC" sz="1400" dirty="0"/>
              <a:t> y </a:t>
            </a:r>
            <a:r>
              <a:rPr lang="es-EC" sz="1400" dirty="0" err="1"/>
              <a:t>Fleet</a:t>
            </a:r>
            <a:r>
              <a:rPr lang="es-EC" sz="1400" dirty="0"/>
              <a:t> (2003) y </a:t>
            </a:r>
            <a:r>
              <a:rPr lang="es-EC" sz="1400" dirty="0" err="1"/>
              <a:t>Copetti</a:t>
            </a:r>
            <a:r>
              <a:rPr lang="es-EC" sz="1400" dirty="0"/>
              <a:t> et al. (2014) </a:t>
            </a:r>
          </a:p>
          <a:p>
            <a:pPr marL="342900" indent="-342900">
              <a:buAutoNum type="arabicPeriod"/>
            </a:pPr>
            <a:r>
              <a:rPr lang="es-EC" sz="1400" dirty="0" err="1"/>
              <a:t>Copetti</a:t>
            </a:r>
            <a:r>
              <a:rPr lang="es-EC" sz="1400" dirty="0"/>
              <a:t> </a:t>
            </a:r>
            <a:r>
              <a:rPr lang="es-EC" sz="1400" i="1" dirty="0"/>
              <a:t>et al.</a:t>
            </a:r>
            <a:r>
              <a:rPr lang="es-EC" sz="1400" dirty="0"/>
              <a:t> (2014); </a:t>
            </a:r>
            <a:r>
              <a:rPr lang="es-EC" sz="1400" dirty="0" err="1"/>
              <a:t>Schwan</a:t>
            </a:r>
            <a:r>
              <a:rPr lang="es-EC" sz="1400" dirty="0"/>
              <a:t> </a:t>
            </a:r>
            <a:r>
              <a:rPr lang="es-EC" sz="1400" i="1" dirty="0"/>
              <a:t>et al.</a:t>
            </a:r>
            <a:r>
              <a:rPr lang="es-EC" sz="1400" dirty="0"/>
              <a:t> (2016). </a:t>
            </a:r>
          </a:p>
        </p:txBody>
      </p:sp>
      <p:cxnSp>
        <p:nvCxnSpPr>
          <p:cNvPr id="3" name="Conector recto de flecha 2"/>
          <p:cNvCxnSpPr/>
          <p:nvPr/>
        </p:nvCxnSpPr>
        <p:spPr>
          <a:xfrm flipV="1">
            <a:off x="6368841" y="2179085"/>
            <a:ext cx="860413" cy="391853"/>
          </a:xfrm>
          <a:prstGeom prst="straightConnector1">
            <a:avLst/>
          </a:prstGeom>
          <a:ln w="28575">
            <a:solidFill>
              <a:srgbClr val="FF010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7506104" y="2775785"/>
            <a:ext cx="1706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Tratamiento </a:t>
            </a:r>
            <a:r>
              <a:rPr lang="es-ES" sz="1000" b="1" dirty="0"/>
              <a:t>(1)</a:t>
            </a:r>
            <a:endParaRPr lang="es-EC" sz="10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118984" y="4470755"/>
            <a:ext cx="9025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Nota.  La línea puntea (    ) representa la muestras control (sin inocular) y la línea continua (   ) las muestras pre- inoculadas </a:t>
            </a:r>
          </a:p>
        </p:txBody>
      </p:sp>
      <p:sp>
        <p:nvSpPr>
          <p:cNvPr id="15" name="Triángulo isósceles 14"/>
          <p:cNvSpPr/>
          <p:nvPr/>
        </p:nvSpPr>
        <p:spPr>
          <a:xfrm>
            <a:off x="1624666" y="4579028"/>
            <a:ext cx="123825" cy="6921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18" name="Rectángulo 17"/>
          <p:cNvSpPr/>
          <p:nvPr/>
        </p:nvSpPr>
        <p:spPr>
          <a:xfrm>
            <a:off x="5842305" y="4574908"/>
            <a:ext cx="80211" cy="692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25" name="CuadroTexto 24"/>
          <p:cNvSpPr txBox="1"/>
          <p:nvPr/>
        </p:nvSpPr>
        <p:spPr>
          <a:xfrm>
            <a:off x="2445230" y="5023171"/>
            <a:ext cx="6628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/>
              <a:t>&gt; Contenido de Hongos del genero </a:t>
            </a:r>
            <a:r>
              <a:rPr lang="es-EC" i="1" dirty="0" err="1"/>
              <a:t>Penicillum</a:t>
            </a:r>
            <a:r>
              <a:rPr lang="es-EC" i="1" dirty="0"/>
              <a:t> </a:t>
            </a:r>
            <a:r>
              <a:rPr lang="es-EC" i="1" dirty="0" err="1"/>
              <a:t>spp</a:t>
            </a:r>
            <a:r>
              <a:rPr lang="es-EC" i="1" dirty="0"/>
              <a:t> y Aspergillus </a:t>
            </a:r>
            <a:r>
              <a:rPr lang="es-EC" i="1" dirty="0" err="1"/>
              <a:t>spp</a:t>
            </a:r>
            <a:r>
              <a:rPr lang="es-EC" i="1" dirty="0"/>
              <a:t>.</a:t>
            </a:r>
            <a:endParaRPr lang="es-EC" dirty="0"/>
          </a:p>
        </p:txBody>
      </p:sp>
      <p:cxnSp>
        <p:nvCxnSpPr>
          <p:cNvPr id="27" name="Conector recto de flecha 26"/>
          <p:cNvCxnSpPr/>
          <p:nvPr/>
        </p:nvCxnSpPr>
        <p:spPr>
          <a:xfrm>
            <a:off x="1885924" y="5200297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ángulo 27"/>
          <p:cNvSpPr/>
          <p:nvPr/>
        </p:nvSpPr>
        <p:spPr>
          <a:xfrm>
            <a:off x="141978" y="1127685"/>
            <a:ext cx="8724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400" b="1" dirty="0">
                <a:ea typeface="Times" panose="02020603050405020304" pitchFamily="18" charset="0"/>
                <a:cs typeface="Times New Roman" panose="02020603050405020304" pitchFamily="18" charset="0"/>
              </a:rPr>
              <a:t>Figura  1</a:t>
            </a:r>
            <a:r>
              <a:rPr lang="es-EC" sz="1400" dirty="0">
                <a:ea typeface="Times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C" sz="1400" i="1" dirty="0">
                <a:ea typeface="Times" panose="02020603050405020304" pitchFamily="18" charset="0"/>
              </a:rPr>
              <a:t>Cambios de crecimiento poblacional de Hongos almendras en ausencia y presencia del pre-inóculo durante 96 horas de fermentación</a:t>
            </a:r>
            <a:endParaRPr lang="es-EC" sz="1400" i="1" dirty="0"/>
          </a:p>
        </p:txBody>
      </p:sp>
      <p:sp>
        <p:nvSpPr>
          <p:cNvPr id="29" name="CuadroTexto 28"/>
          <p:cNvSpPr txBox="1"/>
          <p:nvPr/>
        </p:nvSpPr>
        <p:spPr>
          <a:xfrm>
            <a:off x="3177459" y="2334316"/>
            <a:ext cx="59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5,80</a:t>
            </a:r>
            <a:endParaRPr lang="es-EC" dirty="0"/>
          </a:p>
        </p:txBody>
      </p:sp>
      <p:sp>
        <p:nvSpPr>
          <p:cNvPr id="31" name="CuadroTexto 30"/>
          <p:cNvSpPr txBox="1"/>
          <p:nvPr/>
        </p:nvSpPr>
        <p:spPr>
          <a:xfrm>
            <a:off x="-44012" y="4907910"/>
            <a:ext cx="1991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sz="1600" dirty="0"/>
              <a:t>24 y 72 Horas de fermentación </a:t>
            </a:r>
            <a:r>
              <a:rPr lang="es-ES" sz="1100" dirty="0"/>
              <a:t>(2)</a:t>
            </a:r>
            <a:endParaRPr lang="es-EC" sz="1100" dirty="0"/>
          </a:p>
        </p:txBody>
      </p:sp>
      <p:sp>
        <p:nvSpPr>
          <p:cNvPr id="33" name="Elipse 32"/>
          <p:cNvSpPr/>
          <p:nvPr/>
        </p:nvSpPr>
        <p:spPr>
          <a:xfrm>
            <a:off x="7263850" y="2058119"/>
            <a:ext cx="348524" cy="419212"/>
          </a:xfrm>
          <a:prstGeom prst="ellipse">
            <a:avLst/>
          </a:prstGeom>
          <a:noFill/>
          <a:ln>
            <a:solidFill>
              <a:srgbClr val="FF0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CuadroTexto 33"/>
          <p:cNvSpPr txBox="1"/>
          <p:nvPr/>
        </p:nvSpPr>
        <p:spPr>
          <a:xfrm>
            <a:off x="6863042" y="3057620"/>
            <a:ext cx="1914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&gt; pH y Temperatura</a:t>
            </a:r>
          </a:p>
          <a:p>
            <a:r>
              <a:rPr lang="es-ES" sz="1600" dirty="0"/>
              <a:t>&gt; </a:t>
            </a:r>
            <a:r>
              <a:rPr lang="es-ES" sz="1600" dirty="0" err="1"/>
              <a:t>A.orgánicos</a:t>
            </a:r>
            <a:endParaRPr lang="es-ES" sz="1600" dirty="0"/>
          </a:p>
        </p:txBody>
      </p:sp>
      <p:cxnSp>
        <p:nvCxnSpPr>
          <p:cNvPr id="35" name="Conector recto de flecha 34"/>
          <p:cNvCxnSpPr/>
          <p:nvPr/>
        </p:nvCxnSpPr>
        <p:spPr>
          <a:xfrm>
            <a:off x="6415645" y="2801527"/>
            <a:ext cx="894794" cy="243632"/>
          </a:xfrm>
          <a:prstGeom prst="straightConnector1">
            <a:avLst/>
          </a:prstGeom>
          <a:ln w="28575">
            <a:solidFill>
              <a:srgbClr val="FF010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206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6700" y="500062"/>
            <a:ext cx="7886700" cy="1325563"/>
          </a:xfrm>
        </p:spPr>
        <p:txBody>
          <a:bodyPr/>
          <a:lstStyle/>
          <a:p>
            <a:r>
              <a:rPr lang="es-ES" b="1" dirty="0"/>
              <a:t>CONTENIDO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INTRODUCCIÓN</a:t>
            </a:r>
          </a:p>
          <a:p>
            <a:r>
              <a:rPr lang="es-ES" dirty="0"/>
              <a:t>OBJETIVOS</a:t>
            </a:r>
          </a:p>
          <a:p>
            <a:r>
              <a:rPr lang="es-ES" dirty="0"/>
              <a:t>HIPOTESIS </a:t>
            </a:r>
          </a:p>
          <a:p>
            <a:r>
              <a:rPr lang="es-ES" dirty="0"/>
              <a:t>METODOLOGIA </a:t>
            </a:r>
          </a:p>
          <a:p>
            <a:r>
              <a:rPr lang="es-ES" dirty="0"/>
              <a:t>RESULTADOS Y DISCUSIÓN</a:t>
            </a:r>
          </a:p>
          <a:p>
            <a:r>
              <a:rPr lang="es-ES" dirty="0"/>
              <a:t>CONCLUSIONES </a:t>
            </a:r>
          </a:p>
          <a:p>
            <a:r>
              <a:rPr lang="es-ES" dirty="0"/>
              <a:t>RECOMENDACIONES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12442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750467" y="-43123"/>
            <a:ext cx="7382928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557953"/>
              </p:ext>
            </p:extLst>
          </p:nvPr>
        </p:nvGraphicFramePr>
        <p:xfrm>
          <a:off x="198592" y="1652935"/>
          <a:ext cx="5243339" cy="4108531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4815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539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78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144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                              </a:t>
                      </a:r>
                      <a:r>
                        <a:rPr lang="es-EC" sz="1400" b="1" u="none" strike="noStrike" dirty="0">
                          <a:effectLst/>
                        </a:rPr>
                        <a:t>Tratamientos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266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Pre-inóculo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Horas de fermentación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MEDIA ± DE </a:t>
                      </a:r>
                    </a:p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(Log</a:t>
                      </a:r>
                      <a:r>
                        <a:rPr lang="es-EC" sz="1400" b="1" u="none" strike="noStrike" baseline="0" dirty="0">
                          <a:effectLst/>
                        </a:rPr>
                        <a:t> UFC/ml)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144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Sin inocular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6,85 ± 0,05 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14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24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6,71 ± 0,44 ab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14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48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6,31 ± 0,16 </a:t>
                      </a:r>
                      <a:r>
                        <a:rPr lang="es-EC" sz="1400" u="none" strike="noStrike" dirty="0" err="1">
                          <a:effectLst/>
                        </a:rPr>
                        <a:t>bc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14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72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5,24 ± 0,22 e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14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96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6,70 ± 0,34 ab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144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Inoculado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7,03 ± 0,02 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14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24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6,15 ± 0,19 cd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14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48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5,81 ± 0,00 cd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14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72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5,68 ± 0,16 de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14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96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6,08 ± 0,18 cd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cxnSp>
        <p:nvCxnSpPr>
          <p:cNvPr id="3" name="Conector recto de flecha 2"/>
          <p:cNvCxnSpPr/>
          <p:nvPr/>
        </p:nvCxnSpPr>
        <p:spPr>
          <a:xfrm>
            <a:off x="5506987" y="3087890"/>
            <a:ext cx="51586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6002268" y="2788618"/>
            <a:ext cx="329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Gálvez et al. (2007); </a:t>
            </a:r>
            <a:r>
              <a:rPr lang="es-EC" sz="1600" dirty="0" err="1"/>
              <a:t>Camu</a:t>
            </a:r>
            <a:r>
              <a:rPr lang="es-EC" sz="1600" dirty="0"/>
              <a:t> et al. (2008) y </a:t>
            </a:r>
            <a:r>
              <a:rPr lang="es-EC" sz="1600" dirty="0" err="1"/>
              <a:t>Crafack</a:t>
            </a:r>
            <a:r>
              <a:rPr lang="es-EC" sz="1600" dirty="0"/>
              <a:t> et al. (2013)</a:t>
            </a:r>
            <a:endParaRPr lang="es-EC" sz="11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18983" y="6396335"/>
            <a:ext cx="6285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C" sz="1200" dirty="0" err="1"/>
              <a:t>Jespersen</a:t>
            </a:r>
            <a:r>
              <a:rPr lang="es-EC" sz="1200" dirty="0"/>
              <a:t> </a:t>
            </a:r>
            <a:r>
              <a:rPr lang="es-EC" sz="1200" i="1" dirty="0"/>
              <a:t>et al.</a:t>
            </a:r>
            <a:r>
              <a:rPr lang="es-EC" sz="1200" dirty="0"/>
              <a:t> (2005); </a:t>
            </a:r>
            <a:r>
              <a:rPr lang="es-EC" sz="1200" dirty="0" err="1"/>
              <a:t>Crafack</a:t>
            </a:r>
            <a:r>
              <a:rPr lang="es-EC" sz="1200" dirty="0"/>
              <a:t> et al. (2013); De </a:t>
            </a:r>
            <a:r>
              <a:rPr lang="es-EC" sz="1200" dirty="0" err="1"/>
              <a:t>Vuyst</a:t>
            </a:r>
            <a:r>
              <a:rPr lang="es-EC" sz="1200" dirty="0"/>
              <a:t> y </a:t>
            </a:r>
            <a:r>
              <a:rPr lang="es-EC" sz="1200" dirty="0" err="1"/>
              <a:t>Leroy</a:t>
            </a:r>
            <a:r>
              <a:rPr lang="es-EC" sz="1200" dirty="0"/>
              <a:t> (2020)</a:t>
            </a:r>
          </a:p>
          <a:p>
            <a:pPr marL="342900" indent="-342900">
              <a:buFontTx/>
              <a:buAutoNum type="arabicPeriod"/>
            </a:pPr>
            <a:r>
              <a:rPr lang="es-EC" sz="1200" dirty="0" err="1"/>
              <a:t>Crafack</a:t>
            </a:r>
            <a:r>
              <a:rPr lang="es-EC" sz="1200" dirty="0"/>
              <a:t> et al. (2013) ; De </a:t>
            </a:r>
            <a:r>
              <a:rPr lang="es-EC" sz="1200" dirty="0" err="1"/>
              <a:t>Vuyst</a:t>
            </a:r>
            <a:r>
              <a:rPr lang="es-EC" sz="1200" dirty="0"/>
              <a:t> y </a:t>
            </a:r>
            <a:r>
              <a:rPr lang="es-EC" sz="1200" dirty="0" err="1"/>
              <a:t>Weckx</a:t>
            </a:r>
            <a:r>
              <a:rPr lang="es-EC" sz="1200" dirty="0"/>
              <a:t>  (2015) </a:t>
            </a:r>
          </a:p>
        </p:txBody>
      </p:sp>
      <p:cxnSp>
        <p:nvCxnSpPr>
          <p:cNvPr id="13" name="Conector recto de flecha 12"/>
          <p:cNvCxnSpPr/>
          <p:nvPr/>
        </p:nvCxnSpPr>
        <p:spPr>
          <a:xfrm>
            <a:off x="5506987" y="5261205"/>
            <a:ext cx="515868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6022855" y="4819086"/>
            <a:ext cx="3045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&gt; pH</a:t>
            </a:r>
            <a:endParaRPr lang="es-ES" b="1" dirty="0"/>
          </a:p>
          <a:p>
            <a:r>
              <a:rPr lang="es-ES" dirty="0"/>
              <a:t>&gt; Temperatura</a:t>
            </a:r>
          </a:p>
          <a:p>
            <a:r>
              <a:rPr lang="es-ES" dirty="0"/>
              <a:t>- Agotamiento de azúcares </a:t>
            </a:r>
            <a:r>
              <a:rPr lang="es-ES" sz="1100" dirty="0"/>
              <a:t>(2)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18983" y="5801768"/>
            <a:ext cx="9317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Nota. Medias con un letra en común horizontal no son significativamente diferentes (LSD Fisher, p &gt; 0,05).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85804" y="900610"/>
            <a:ext cx="9047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/>
              <a:t>Tabla 2 </a:t>
            </a:r>
          </a:p>
          <a:p>
            <a:r>
              <a:rPr lang="es-EC" sz="1400" i="1" dirty="0"/>
              <a:t>Promedio ± desviación estándar del crecimiento poblacional de levaduras en almendras de cacao  CCN 51, pre-inoculadas con un cultivo iniciador bacteriano, durante 96 horas de fermentación</a:t>
            </a:r>
          </a:p>
          <a:p>
            <a:endParaRPr lang="es-EC" dirty="0"/>
          </a:p>
        </p:txBody>
      </p:sp>
      <p:sp>
        <p:nvSpPr>
          <p:cNvPr id="20" name="Rectángulo 6"/>
          <p:cNvSpPr/>
          <p:nvPr/>
        </p:nvSpPr>
        <p:spPr>
          <a:xfrm>
            <a:off x="85804" y="598750"/>
            <a:ext cx="1423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LEVADURAS.</a:t>
            </a:r>
            <a:endParaRPr lang="es-EC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6002268" y="3390034"/>
            <a:ext cx="274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Condiciones de Manejo </a:t>
            </a:r>
            <a:r>
              <a:rPr lang="es-ES" sz="1100" b="1" dirty="0"/>
              <a:t>(1)</a:t>
            </a:r>
            <a:endParaRPr lang="es-EC" sz="1100" b="1" dirty="0"/>
          </a:p>
        </p:txBody>
      </p:sp>
    </p:spTree>
    <p:extLst>
      <p:ext uri="{BB962C8B-B14F-4D97-AF65-F5344CB8AC3E}">
        <p14:creationId xmlns:p14="http://schemas.microsoft.com/office/powerpoint/2010/main" val="1826920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1532287" y="21933"/>
            <a:ext cx="7382928" cy="614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6"/>
          <p:cNvSpPr/>
          <p:nvPr/>
        </p:nvSpPr>
        <p:spPr>
          <a:xfrm>
            <a:off x="164891" y="559463"/>
            <a:ext cx="7469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BACTERIAS ÁCIDO LÁCTICAS</a:t>
            </a:r>
            <a:endParaRPr lang="es-EC" b="1" dirty="0"/>
          </a:p>
        </p:txBody>
      </p:sp>
      <p:pic>
        <p:nvPicPr>
          <p:cNvPr id="16" name="Imagen 15"/>
          <p:cNvPicPr/>
          <p:nvPr/>
        </p:nvPicPr>
        <p:blipFill rotWithShape="1"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7"/>
          <a:stretch/>
        </p:blipFill>
        <p:spPr bwMode="auto">
          <a:xfrm>
            <a:off x="0" y="3364273"/>
            <a:ext cx="9144000" cy="27022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lipse 3"/>
          <p:cNvSpPr/>
          <p:nvPr/>
        </p:nvSpPr>
        <p:spPr>
          <a:xfrm>
            <a:off x="5795681" y="4609699"/>
            <a:ext cx="672353" cy="1040292"/>
          </a:xfrm>
          <a:prstGeom prst="ellipse">
            <a:avLst/>
          </a:prstGeom>
          <a:noFill/>
          <a:ln w="28575">
            <a:solidFill>
              <a:srgbClr val="FF010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CuadroTexto 4"/>
          <p:cNvSpPr txBox="1"/>
          <p:nvPr/>
        </p:nvSpPr>
        <p:spPr>
          <a:xfrm>
            <a:off x="4387617" y="2027530"/>
            <a:ext cx="4420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Gálvez </a:t>
            </a:r>
            <a:r>
              <a:rPr lang="es-EC" sz="1600" i="1" dirty="0"/>
              <a:t>et al. (2007), </a:t>
            </a:r>
            <a:r>
              <a:rPr lang="es-EC" sz="1600" dirty="0"/>
              <a:t>Moreira </a:t>
            </a:r>
            <a:r>
              <a:rPr lang="es-EC" sz="1600" i="1" dirty="0"/>
              <a:t>et al.</a:t>
            </a:r>
            <a:r>
              <a:rPr lang="es-EC" sz="1600" dirty="0"/>
              <a:t> (2013) </a:t>
            </a:r>
            <a:r>
              <a:rPr lang="es-EC" sz="1600" i="1" dirty="0"/>
              <a:t>y </a:t>
            </a:r>
            <a:r>
              <a:rPr lang="es-EC" sz="1600" dirty="0"/>
              <a:t>Ho </a:t>
            </a:r>
            <a:r>
              <a:rPr lang="es-EC" sz="1600" i="1" dirty="0"/>
              <a:t>et al. </a:t>
            </a:r>
            <a:r>
              <a:rPr lang="es-EC" sz="1600" dirty="0"/>
              <a:t>(2015).</a:t>
            </a:r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3899608" y="2224139"/>
            <a:ext cx="488009" cy="0"/>
          </a:xfrm>
          <a:prstGeom prst="straightConnector1">
            <a:avLst/>
          </a:prstGeom>
          <a:ln w="28575">
            <a:solidFill>
              <a:srgbClr val="FF010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>
            <a:off x="6131857" y="3775768"/>
            <a:ext cx="0" cy="730463"/>
          </a:xfrm>
          <a:prstGeom prst="straightConnector1">
            <a:avLst/>
          </a:prstGeom>
          <a:ln w="38100">
            <a:solidFill>
              <a:srgbClr val="FF010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6594275" y="4976689"/>
            <a:ext cx="2320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&gt; Contenido de O2</a:t>
            </a:r>
          </a:p>
          <a:p>
            <a:r>
              <a:rPr lang="es-ES" sz="1600" dirty="0"/>
              <a:t>&gt; Temperatura y pH</a:t>
            </a:r>
            <a:endParaRPr lang="es-EC" sz="16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865278" y="5281153"/>
            <a:ext cx="2884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Mayor nutrientes disponibles </a:t>
            </a:r>
            <a:r>
              <a:rPr lang="es-EC" sz="1200" dirty="0"/>
              <a:t>(1)</a:t>
            </a:r>
          </a:p>
        </p:txBody>
      </p:sp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162864"/>
              </p:ext>
            </p:extLst>
          </p:nvPr>
        </p:nvGraphicFramePr>
        <p:xfrm>
          <a:off x="210096" y="886318"/>
          <a:ext cx="3539743" cy="201739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5827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569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23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Horas</a:t>
                      </a:r>
                      <a:r>
                        <a:rPr lang="es-ES" sz="16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de fermentación 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effectLst/>
                        </a:rPr>
                        <a:t>BAL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665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effectLst/>
                        </a:rPr>
                        <a:t>MEDIA ± DE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1" u="none" strike="noStrike" dirty="0">
                          <a:effectLst/>
                        </a:rPr>
                        <a:t>(Log</a:t>
                      </a:r>
                      <a:r>
                        <a:rPr lang="es-EC" sz="1600" b="1" u="none" strike="noStrike" baseline="0" dirty="0">
                          <a:effectLst/>
                        </a:rPr>
                        <a:t> UFC/ml)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232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0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6,87 ± 0,25  </a:t>
                      </a:r>
                      <a:r>
                        <a:rPr lang="es-EC" sz="1600" u="none" strike="noStrike" dirty="0" err="1">
                          <a:effectLst/>
                        </a:rPr>
                        <a:t>bc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232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7,21 ± 0,34  ab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232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7,35 ± 0,22 a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232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6,61 ± 0,22 c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232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7,12 ± 0,25  ab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5" name="Rectángulo 14"/>
          <p:cNvSpPr/>
          <p:nvPr/>
        </p:nvSpPr>
        <p:spPr>
          <a:xfrm>
            <a:off x="133835" y="2905672"/>
            <a:ext cx="8724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400" b="1" dirty="0">
                <a:ea typeface="Times" panose="02020603050405020304" pitchFamily="18" charset="0"/>
                <a:cs typeface="Times New Roman" panose="02020603050405020304" pitchFamily="18" charset="0"/>
              </a:rPr>
              <a:t>Figura  2</a:t>
            </a:r>
            <a:r>
              <a:rPr lang="es-EC" sz="1400" dirty="0">
                <a:ea typeface="Times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C" sz="1400" i="1" dirty="0">
                <a:ea typeface="Times" panose="02020603050405020304" pitchFamily="18" charset="0"/>
              </a:rPr>
              <a:t>Cambios de crecimiento poblacional  de BAL en almendras en ausencia y presencia del pre-inóculo durante 96 horas de fermentación</a:t>
            </a:r>
            <a:endParaRPr lang="es-EC" sz="1400" i="1" dirty="0"/>
          </a:p>
        </p:txBody>
      </p:sp>
      <p:cxnSp>
        <p:nvCxnSpPr>
          <p:cNvPr id="23" name="Conector recto de flecha 22"/>
          <p:cNvCxnSpPr/>
          <p:nvPr/>
        </p:nvCxnSpPr>
        <p:spPr>
          <a:xfrm flipV="1">
            <a:off x="1699991" y="3914250"/>
            <a:ext cx="1703584" cy="988918"/>
          </a:xfrm>
          <a:prstGeom prst="straightConnector1">
            <a:avLst/>
          </a:prstGeom>
          <a:ln w="38100">
            <a:solidFill>
              <a:srgbClr val="FF01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309407" y="6387737"/>
            <a:ext cx="3191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1. Agyrifo </a:t>
            </a:r>
            <a:r>
              <a:rPr lang="es-EC" sz="1400" i="1" dirty="0"/>
              <a:t>et al.</a:t>
            </a:r>
            <a:r>
              <a:rPr lang="es-EC" sz="1400" dirty="0"/>
              <a:t> (2019). 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91" y="5997192"/>
            <a:ext cx="6183658" cy="31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69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1532287" y="21933"/>
            <a:ext cx="7382928" cy="614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6"/>
          <p:cNvSpPr/>
          <p:nvPr/>
        </p:nvSpPr>
        <p:spPr>
          <a:xfrm>
            <a:off x="164892" y="773216"/>
            <a:ext cx="7469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BACTERIAS ÁCIDO ACÉTICAS</a:t>
            </a:r>
            <a:endParaRPr lang="es-EC" b="1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836209"/>
              </p:ext>
            </p:extLst>
          </p:nvPr>
        </p:nvGraphicFramePr>
        <p:xfrm>
          <a:off x="569626" y="1164933"/>
          <a:ext cx="3499454" cy="201739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2938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055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77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Horas</a:t>
                      </a:r>
                      <a:r>
                        <a:rPr lang="es-ES" sz="16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de fermentación 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effectLst/>
                        </a:rPr>
                        <a:t>BAA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692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effectLst/>
                        </a:rPr>
                        <a:t>MEDIA ± DE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1" u="none" strike="noStrike" dirty="0">
                          <a:effectLst/>
                        </a:rPr>
                        <a:t>(Log</a:t>
                      </a:r>
                      <a:r>
                        <a:rPr lang="es-EC" sz="1600" b="1" u="none" strike="noStrike" baseline="0" dirty="0">
                          <a:effectLst/>
                        </a:rPr>
                        <a:t> UFC/ml)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774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0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6,65 ± 0,14  a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774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6,32 ± 0,30  ab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774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5,87 ± 0,21  b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774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5,08 ± 0,11  c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774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6,11 ± 0,87  ab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10" name="Imagen 9"/>
          <p:cNvPicPr/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327"/>
            <a:ext cx="9080476" cy="238548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Elipse 11"/>
          <p:cNvSpPr/>
          <p:nvPr/>
        </p:nvSpPr>
        <p:spPr>
          <a:xfrm>
            <a:off x="5741894" y="4833257"/>
            <a:ext cx="672353" cy="1084217"/>
          </a:xfrm>
          <a:prstGeom prst="ellipse">
            <a:avLst/>
          </a:prstGeom>
          <a:noFill/>
          <a:ln w="28575">
            <a:solidFill>
              <a:srgbClr val="FF010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2208469" y="3894967"/>
            <a:ext cx="3140354" cy="1018243"/>
          </a:xfrm>
          <a:prstGeom prst="straightConnector1">
            <a:avLst/>
          </a:prstGeom>
          <a:ln w="28575">
            <a:solidFill>
              <a:srgbClr val="FF010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4506686" y="2012932"/>
            <a:ext cx="685800" cy="0"/>
          </a:xfrm>
          <a:prstGeom prst="straightConnector1">
            <a:avLst/>
          </a:prstGeom>
          <a:ln w="28575">
            <a:solidFill>
              <a:srgbClr val="FF010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5192486" y="1857392"/>
            <a:ext cx="2837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err="1"/>
              <a:t>Papalexandratou</a:t>
            </a:r>
            <a:r>
              <a:rPr lang="es-EC" sz="1600" dirty="0"/>
              <a:t> </a:t>
            </a:r>
            <a:r>
              <a:rPr lang="es-EC" sz="1600" i="1" dirty="0"/>
              <a:t>et al.</a:t>
            </a:r>
            <a:r>
              <a:rPr lang="es-EC" sz="1600" dirty="0"/>
              <a:t>, (2011).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069080" y="3677651"/>
            <a:ext cx="3227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Condición anaeróbica </a:t>
            </a:r>
            <a:r>
              <a:rPr lang="es-ES" sz="1100" dirty="0"/>
              <a:t>(1)</a:t>
            </a:r>
          </a:p>
          <a:p>
            <a:r>
              <a:rPr lang="es-ES" dirty="0"/>
              <a:t>&lt; Contenido de Etanol  </a:t>
            </a:r>
            <a:endParaRPr lang="es-EC" dirty="0"/>
          </a:p>
        </p:txBody>
      </p:sp>
      <p:sp>
        <p:nvSpPr>
          <p:cNvPr id="20" name="CuadroTexto 19"/>
          <p:cNvSpPr txBox="1"/>
          <p:nvPr/>
        </p:nvSpPr>
        <p:spPr>
          <a:xfrm>
            <a:off x="108447" y="6426804"/>
            <a:ext cx="4130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1. Gálvez et al. (2007) y Moreira et al. (2013) 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7545801" y="4300530"/>
            <a:ext cx="1509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Limitado O2</a:t>
            </a:r>
          </a:p>
          <a:p>
            <a:r>
              <a:rPr lang="es-ES" dirty="0"/>
              <a:t>&gt; Etanol </a:t>
            </a:r>
            <a:endParaRPr lang="es-EC" dirty="0"/>
          </a:p>
        </p:txBody>
      </p:sp>
      <p:sp>
        <p:nvSpPr>
          <p:cNvPr id="17" name="Rectángulo 16"/>
          <p:cNvSpPr/>
          <p:nvPr/>
        </p:nvSpPr>
        <p:spPr>
          <a:xfrm>
            <a:off x="108447" y="3234209"/>
            <a:ext cx="8724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400" b="1" dirty="0">
                <a:ea typeface="Times" panose="02020603050405020304" pitchFamily="18" charset="0"/>
                <a:cs typeface="Times New Roman" panose="02020603050405020304" pitchFamily="18" charset="0"/>
              </a:rPr>
              <a:t>Figura  3</a:t>
            </a:r>
            <a:r>
              <a:rPr lang="es-EC" sz="1400" dirty="0">
                <a:ea typeface="Times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C" sz="1400" i="1" dirty="0">
                <a:ea typeface="Times" panose="02020603050405020304" pitchFamily="18" charset="0"/>
              </a:rPr>
              <a:t>Cambios de crecimiento poblacional  de BAA en almendras en ausencia y presencia del pre-inóculo durante 96 horas de fermentación</a:t>
            </a:r>
            <a:endParaRPr lang="es-EC" sz="14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47" y="5964177"/>
            <a:ext cx="57150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83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1532287" y="0"/>
            <a:ext cx="7382928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  <p:pic>
        <p:nvPicPr>
          <p:cNvPr id="16" name="Imagen 15"/>
          <p:cNvPicPr/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349"/>
            <a:ext cx="9144000" cy="233888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uadroTexto 17"/>
          <p:cNvSpPr txBox="1"/>
          <p:nvPr/>
        </p:nvSpPr>
        <p:spPr>
          <a:xfrm>
            <a:off x="231340" y="753257"/>
            <a:ext cx="4569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FAUNA MESÓFILA</a:t>
            </a:r>
            <a:endParaRPr lang="es-EC" b="1" dirty="0"/>
          </a:p>
        </p:txBody>
      </p:sp>
      <p:sp>
        <p:nvSpPr>
          <p:cNvPr id="3" name="Elipse 2"/>
          <p:cNvSpPr/>
          <p:nvPr/>
        </p:nvSpPr>
        <p:spPr>
          <a:xfrm>
            <a:off x="4583293" y="3789403"/>
            <a:ext cx="3292142" cy="1045924"/>
          </a:xfrm>
          <a:prstGeom prst="ellipse">
            <a:avLst/>
          </a:prstGeom>
          <a:noFill/>
          <a:ln w="28575">
            <a:solidFill>
              <a:srgbClr val="FF010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785568"/>
              </p:ext>
            </p:extLst>
          </p:nvPr>
        </p:nvGraphicFramePr>
        <p:xfrm>
          <a:off x="677203" y="1359839"/>
          <a:ext cx="3789992" cy="177355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4012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886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58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Horas</a:t>
                      </a:r>
                      <a:r>
                        <a:rPr lang="es-ES" sz="16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de fermentación 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FAUNA</a:t>
                      </a:r>
                      <a:r>
                        <a:rPr lang="es-ES" sz="1600" b="1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MESÓFILA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903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effectLst/>
                        </a:rPr>
                        <a:t>MEDIA ± DE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903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0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6,75 ± 0,21 b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903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6,49 ± 0,26</a:t>
                      </a:r>
                      <a:r>
                        <a:rPr lang="es-EC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903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7,28 ± 0,16 a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903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7,06 ± 0,05 a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903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7,19 ± 0,18 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4958049" y="4889381"/>
            <a:ext cx="2542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Gálvez et al. (2007).</a:t>
            </a:r>
          </a:p>
          <a:p>
            <a:r>
              <a:rPr lang="es-EC" dirty="0"/>
              <a:t>&gt; O2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049" y="779383"/>
            <a:ext cx="3570625" cy="2475799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48377" y="3212129"/>
            <a:ext cx="8724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400" b="1" dirty="0">
                <a:ea typeface="Times" panose="02020603050405020304" pitchFamily="18" charset="0"/>
                <a:cs typeface="Times New Roman" panose="02020603050405020304" pitchFamily="18" charset="0"/>
              </a:rPr>
              <a:t>Figura  4</a:t>
            </a:r>
            <a:r>
              <a:rPr lang="es-EC" sz="1400" dirty="0">
                <a:ea typeface="Times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C" sz="1400" i="1" dirty="0">
                <a:ea typeface="Times" panose="02020603050405020304" pitchFamily="18" charset="0"/>
              </a:rPr>
              <a:t>Cambios de crecimiento poblacional  de fauna </a:t>
            </a:r>
            <a:r>
              <a:rPr lang="es-EC" sz="1400" i="1" dirty="0" err="1">
                <a:ea typeface="Times" panose="02020603050405020304" pitchFamily="18" charset="0"/>
              </a:rPr>
              <a:t>mesófila</a:t>
            </a:r>
            <a:r>
              <a:rPr lang="es-EC" sz="1400" i="1" dirty="0">
                <a:ea typeface="Times" panose="02020603050405020304" pitchFamily="18" charset="0"/>
              </a:rPr>
              <a:t> en almendras en ausencia y presencia del pre-inóculo durante 96 horas de fermentación</a:t>
            </a:r>
            <a:endParaRPr lang="es-EC" sz="1400" i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78" y="5985319"/>
            <a:ext cx="57150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18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1532287" y="0"/>
            <a:ext cx="7382928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9" name="Rectángulo 6"/>
          <p:cNvSpPr/>
          <p:nvPr/>
        </p:nvSpPr>
        <p:spPr>
          <a:xfrm>
            <a:off x="164892" y="628977"/>
            <a:ext cx="7469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Cuantificación de azúcares. Sacarosa 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180146"/>
              </p:ext>
            </p:extLst>
          </p:nvPr>
        </p:nvGraphicFramePr>
        <p:xfrm>
          <a:off x="503883" y="4112257"/>
          <a:ext cx="3395726" cy="200787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3591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66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982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effectLst/>
                        </a:rPr>
                        <a:t>Tiempo de fermentación (Horas)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effectLst/>
                        </a:rPr>
                        <a:t>Concentración (mg/g Fruto seco)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508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0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15,36 ± 3,20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585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24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15,89 ± 0,83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585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15,54 ± 0,21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585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14,51 ± 1,66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585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11,75 ± 1,82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164892" y="6456792"/>
            <a:ext cx="6154585" cy="33855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600" dirty="0"/>
              <a:t>1.</a:t>
            </a:r>
            <a:r>
              <a:rPr lang="es-EC" sz="1600" dirty="0"/>
              <a:t> (</a:t>
            </a:r>
            <a:r>
              <a:rPr lang="es-EC" sz="1600" dirty="0" err="1"/>
              <a:t>Crafack</a:t>
            </a:r>
            <a:r>
              <a:rPr lang="es-EC" sz="1600" dirty="0"/>
              <a:t> et al.  2013; De </a:t>
            </a:r>
            <a:r>
              <a:rPr lang="es-EC" sz="1600" dirty="0" err="1"/>
              <a:t>Vuyst</a:t>
            </a:r>
            <a:r>
              <a:rPr lang="es-EC" sz="1600" dirty="0"/>
              <a:t> y </a:t>
            </a:r>
            <a:r>
              <a:rPr lang="es-EC" sz="1600" dirty="0" err="1"/>
              <a:t>Weckx</a:t>
            </a:r>
            <a:r>
              <a:rPr lang="es-EC" sz="1600" dirty="0"/>
              <a:t> 2015 ; De </a:t>
            </a:r>
            <a:r>
              <a:rPr lang="es-EC" sz="1600" dirty="0" err="1"/>
              <a:t>Vuyst</a:t>
            </a:r>
            <a:r>
              <a:rPr lang="es-EC" sz="1600" dirty="0"/>
              <a:t> y </a:t>
            </a:r>
            <a:r>
              <a:rPr lang="es-EC" sz="1600" dirty="0" err="1"/>
              <a:t>Leroy</a:t>
            </a:r>
            <a:r>
              <a:rPr lang="es-EC" sz="1600" dirty="0"/>
              <a:t> 2020</a:t>
            </a:r>
          </a:p>
        </p:txBody>
      </p:sp>
      <p:pic>
        <p:nvPicPr>
          <p:cNvPr id="10" name="Imagen 9"/>
          <p:cNvPicPr/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2" y="1593788"/>
            <a:ext cx="8683080" cy="25184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lipse 6"/>
          <p:cNvSpPr/>
          <p:nvPr/>
        </p:nvSpPr>
        <p:spPr>
          <a:xfrm>
            <a:off x="7026728" y="2146399"/>
            <a:ext cx="408709" cy="1515553"/>
          </a:xfrm>
          <a:prstGeom prst="ellipse">
            <a:avLst/>
          </a:prstGeom>
          <a:noFill/>
          <a:ln w="28575">
            <a:solidFill>
              <a:srgbClr val="FF010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uadroTexto 11"/>
          <p:cNvSpPr txBox="1"/>
          <p:nvPr/>
        </p:nvSpPr>
        <p:spPr>
          <a:xfrm>
            <a:off x="4045527" y="5711966"/>
            <a:ext cx="5098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(</a:t>
            </a:r>
            <a:r>
              <a:rPr lang="es-EC" i="1" dirty="0" err="1"/>
              <a:t>Torulaspora</a:t>
            </a:r>
            <a:r>
              <a:rPr lang="es-EC" i="1" dirty="0"/>
              <a:t> </a:t>
            </a:r>
            <a:r>
              <a:rPr lang="es-EC" i="1" dirty="0" err="1"/>
              <a:t>delbruecki</a:t>
            </a:r>
            <a:r>
              <a:rPr lang="es-EC" dirty="0"/>
              <a:t>, </a:t>
            </a:r>
            <a:r>
              <a:rPr lang="es-EC" i="1" dirty="0" err="1"/>
              <a:t>Hanseniaspora</a:t>
            </a:r>
            <a:r>
              <a:rPr lang="es-EC" i="1" dirty="0"/>
              <a:t> </a:t>
            </a:r>
            <a:r>
              <a:rPr lang="es-EC" i="1" dirty="0" err="1"/>
              <a:t>uvarum</a:t>
            </a:r>
            <a:r>
              <a:rPr lang="es-EC" dirty="0"/>
              <a:t>) </a:t>
            </a:r>
            <a:r>
              <a:rPr lang="es-EC" sz="1100" dirty="0"/>
              <a:t>(1)</a:t>
            </a:r>
          </a:p>
        </p:txBody>
      </p:sp>
      <p:cxnSp>
        <p:nvCxnSpPr>
          <p:cNvPr id="8" name="Conector recto de flecha 7"/>
          <p:cNvCxnSpPr/>
          <p:nvPr/>
        </p:nvCxnSpPr>
        <p:spPr>
          <a:xfrm flipV="1">
            <a:off x="3874156" y="4999356"/>
            <a:ext cx="446556" cy="1"/>
          </a:xfrm>
          <a:prstGeom prst="straightConnector1">
            <a:avLst/>
          </a:prstGeom>
          <a:ln>
            <a:solidFill>
              <a:srgbClr val="FF01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4353666" y="4737747"/>
            <a:ext cx="4561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err="1"/>
              <a:t>Hashim</a:t>
            </a:r>
            <a:r>
              <a:rPr lang="es-EC" sz="1400" dirty="0"/>
              <a:t> et al. (1998); </a:t>
            </a:r>
            <a:r>
              <a:rPr lang="es-EC" sz="1400" dirty="0" err="1"/>
              <a:t>Crafack</a:t>
            </a:r>
            <a:r>
              <a:rPr lang="es-EC" sz="1400" dirty="0"/>
              <a:t> et al. (2013) y Moreira et al. (2013)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123072" y="1118664"/>
            <a:ext cx="8724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400" b="1" dirty="0">
                <a:ea typeface="Times" panose="02020603050405020304" pitchFamily="18" charset="0"/>
                <a:cs typeface="Times New Roman" panose="02020603050405020304" pitchFamily="18" charset="0"/>
              </a:rPr>
              <a:t>Figura  5</a:t>
            </a:r>
            <a:r>
              <a:rPr lang="es-EC" sz="1400" dirty="0">
                <a:ea typeface="Times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C" sz="1400" i="1" dirty="0">
                <a:ea typeface="Times" panose="02020603050405020304" pitchFamily="18" charset="0"/>
              </a:rPr>
              <a:t>Cambios en la concentración de sacarosa en almendras en ausencia y presencia del pre-inóculo durante 96 horas de fermentación</a:t>
            </a:r>
            <a:endParaRPr lang="es-EC" sz="1400" i="1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72" y="4033867"/>
            <a:ext cx="57150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28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1532287" y="0"/>
            <a:ext cx="7382928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  <p:pic>
        <p:nvPicPr>
          <p:cNvPr id="9" name="Imagen 8"/>
          <p:cNvPicPr/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" y="1222150"/>
            <a:ext cx="9061555" cy="257810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/>
          <p:cNvSpPr txBox="1"/>
          <p:nvPr/>
        </p:nvSpPr>
        <p:spPr>
          <a:xfrm>
            <a:off x="7635795" y="1055293"/>
            <a:ext cx="1530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s-ES" b="1" dirty="0"/>
              <a:t>Glucosa</a:t>
            </a:r>
            <a:endParaRPr lang="es-EC" dirty="0"/>
          </a:p>
        </p:txBody>
      </p:sp>
      <p:pic>
        <p:nvPicPr>
          <p:cNvPr id="11" name="Imagen 10"/>
          <p:cNvPicPr/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37" y="3842057"/>
            <a:ext cx="8931569" cy="220757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/>
          <p:cNvSpPr txBox="1"/>
          <p:nvPr/>
        </p:nvSpPr>
        <p:spPr>
          <a:xfrm>
            <a:off x="7761112" y="3416994"/>
            <a:ext cx="127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s-ES" b="1" dirty="0"/>
              <a:t>Fructosa</a:t>
            </a:r>
            <a:endParaRPr lang="es-EC" dirty="0"/>
          </a:p>
        </p:txBody>
      </p:sp>
      <p:sp>
        <p:nvSpPr>
          <p:cNvPr id="5" name="Elipse 4"/>
          <p:cNvSpPr/>
          <p:nvPr/>
        </p:nvSpPr>
        <p:spPr>
          <a:xfrm>
            <a:off x="3221228" y="3842057"/>
            <a:ext cx="619133" cy="641606"/>
          </a:xfrm>
          <a:prstGeom prst="ellipse">
            <a:avLst/>
          </a:prstGeom>
          <a:noFill/>
          <a:ln w="28575">
            <a:solidFill>
              <a:srgbClr val="FF010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CuadroTexto 6"/>
          <p:cNvSpPr txBox="1"/>
          <p:nvPr/>
        </p:nvSpPr>
        <p:spPr>
          <a:xfrm>
            <a:off x="6406124" y="3792557"/>
            <a:ext cx="3306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&gt; hidrólisis de la Sacarosa </a:t>
            </a:r>
            <a:r>
              <a:rPr lang="es-ES" sz="1100" dirty="0"/>
              <a:t>(3) </a:t>
            </a:r>
            <a:endParaRPr lang="es-EC" sz="1100" dirty="0"/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2390503" y="1345474"/>
            <a:ext cx="1424678" cy="1665999"/>
          </a:xfrm>
          <a:prstGeom prst="straightConnector1">
            <a:avLst/>
          </a:prstGeom>
          <a:ln w="38100">
            <a:solidFill>
              <a:srgbClr val="FF010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7761112" y="5132844"/>
            <a:ext cx="1382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&gt; A. Láctico </a:t>
            </a:r>
            <a:r>
              <a:rPr lang="es-ES" sz="1100" dirty="0"/>
              <a:t>(2)</a:t>
            </a:r>
            <a:endParaRPr lang="es-EC" sz="11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3474249" y="1687093"/>
            <a:ext cx="5297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 síntesis de </a:t>
            </a:r>
            <a:r>
              <a:rPr lang="es-EC" dirty="0" err="1"/>
              <a:t>piruvato</a:t>
            </a:r>
            <a:r>
              <a:rPr lang="es-EC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 </a:t>
            </a:r>
            <a:r>
              <a:rPr lang="es-EC" dirty="0" err="1"/>
              <a:t>Porducción</a:t>
            </a:r>
            <a:r>
              <a:rPr lang="es-EC" dirty="0"/>
              <a:t> de etanol y CO2 </a:t>
            </a:r>
            <a:r>
              <a:rPr lang="es-EC" sz="1100" dirty="0"/>
              <a:t>(1)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82445" y="6318694"/>
            <a:ext cx="4754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1. </a:t>
            </a:r>
            <a:r>
              <a:rPr lang="es-EC" sz="1200" dirty="0" err="1"/>
              <a:t>Crafack</a:t>
            </a:r>
            <a:r>
              <a:rPr lang="es-EC" sz="1200" dirty="0"/>
              <a:t> et al. (2013) y De </a:t>
            </a:r>
            <a:r>
              <a:rPr lang="es-EC" sz="1200" dirty="0" err="1"/>
              <a:t>Vuyst</a:t>
            </a:r>
            <a:r>
              <a:rPr lang="es-EC" sz="1200" dirty="0"/>
              <a:t> y </a:t>
            </a:r>
            <a:r>
              <a:rPr lang="es-EC" sz="1200" dirty="0" err="1"/>
              <a:t>Leroy</a:t>
            </a:r>
            <a:r>
              <a:rPr lang="es-EC" sz="1200" dirty="0"/>
              <a:t> (2020)</a:t>
            </a:r>
          </a:p>
          <a:p>
            <a:r>
              <a:rPr lang="es-EC" sz="1200" dirty="0"/>
              <a:t>2. </a:t>
            </a:r>
            <a:r>
              <a:rPr lang="es-EC" sz="1200" dirty="0" err="1"/>
              <a:t>Crafack</a:t>
            </a:r>
            <a:r>
              <a:rPr lang="es-EC" sz="1200" dirty="0"/>
              <a:t> et al. (2013)  y Ramos et al. (2014)</a:t>
            </a:r>
          </a:p>
          <a:p>
            <a:r>
              <a:rPr lang="es-ES" sz="1200" dirty="0"/>
              <a:t>3. </a:t>
            </a:r>
            <a:r>
              <a:rPr lang="es-EC" sz="1200" dirty="0" err="1"/>
              <a:t>Viesser</a:t>
            </a:r>
            <a:r>
              <a:rPr lang="es-EC" sz="1200" dirty="0"/>
              <a:t> </a:t>
            </a:r>
            <a:r>
              <a:rPr lang="es-EC" sz="1200" i="1" dirty="0"/>
              <a:t>et al. </a:t>
            </a:r>
            <a:r>
              <a:rPr lang="es-EC" sz="1200" dirty="0"/>
              <a:t> (2020)</a:t>
            </a:r>
          </a:p>
          <a:p>
            <a:endParaRPr lang="es-EC" sz="1200" dirty="0"/>
          </a:p>
        </p:txBody>
      </p:sp>
      <p:sp>
        <p:nvSpPr>
          <p:cNvPr id="21" name="Rectángulo 20"/>
          <p:cNvSpPr/>
          <p:nvPr/>
        </p:nvSpPr>
        <p:spPr>
          <a:xfrm>
            <a:off x="190315" y="622587"/>
            <a:ext cx="8724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400" b="1" dirty="0">
                <a:ea typeface="Times" panose="02020603050405020304" pitchFamily="18" charset="0"/>
                <a:cs typeface="Times New Roman" panose="02020603050405020304" pitchFamily="18" charset="0"/>
              </a:rPr>
              <a:t>Figura  6</a:t>
            </a:r>
            <a:r>
              <a:rPr lang="es-EC" sz="1400" dirty="0">
                <a:ea typeface="Times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C" sz="1400" i="1" dirty="0">
                <a:ea typeface="Times" panose="02020603050405020304" pitchFamily="18" charset="0"/>
              </a:rPr>
              <a:t>Cambios en la concentración de glucosa y </a:t>
            </a:r>
            <a:r>
              <a:rPr lang="es-EC" sz="1400" i="1" dirty="0" err="1">
                <a:ea typeface="Times" panose="02020603050405020304" pitchFamily="18" charset="0"/>
              </a:rPr>
              <a:t>fructosaen</a:t>
            </a:r>
            <a:r>
              <a:rPr lang="es-EC" sz="1400" i="1" dirty="0">
                <a:ea typeface="Times" panose="02020603050405020304" pitchFamily="18" charset="0"/>
              </a:rPr>
              <a:t> almendras en ausencia y presencia del pre-inóculo durante 96 horas de fermentación</a:t>
            </a:r>
            <a:endParaRPr lang="es-EC" sz="1400" i="1" dirty="0"/>
          </a:p>
        </p:txBody>
      </p:sp>
      <p:sp>
        <p:nvSpPr>
          <p:cNvPr id="22" name="Elipse 21"/>
          <p:cNvSpPr/>
          <p:nvPr/>
        </p:nvSpPr>
        <p:spPr>
          <a:xfrm>
            <a:off x="5813672" y="3967113"/>
            <a:ext cx="619133" cy="637864"/>
          </a:xfrm>
          <a:prstGeom prst="ellipse">
            <a:avLst/>
          </a:prstGeom>
          <a:noFill/>
          <a:ln w="28575">
            <a:solidFill>
              <a:srgbClr val="FF010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Elipse 22"/>
          <p:cNvSpPr/>
          <p:nvPr/>
        </p:nvSpPr>
        <p:spPr>
          <a:xfrm>
            <a:off x="7141979" y="4943531"/>
            <a:ext cx="619133" cy="637864"/>
          </a:xfrm>
          <a:prstGeom prst="ellipse">
            <a:avLst/>
          </a:prstGeom>
          <a:noFill/>
          <a:ln w="28575">
            <a:solidFill>
              <a:srgbClr val="FF010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/>
          <p:cNvSpPr txBox="1"/>
          <p:nvPr/>
        </p:nvSpPr>
        <p:spPr>
          <a:xfrm>
            <a:off x="3776959" y="3831503"/>
            <a:ext cx="1304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34,69 mg/ g </a:t>
            </a:r>
            <a:r>
              <a:rPr lang="es-EC" sz="1100" dirty="0"/>
              <a:t>(2)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315" y="5943792"/>
            <a:ext cx="5715000" cy="295275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2509302" y="1218363"/>
            <a:ext cx="1423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17,23 mg/ g 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3815181" y="2621470"/>
            <a:ext cx="1383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&gt; 0,30 mg/ g</a:t>
            </a:r>
          </a:p>
        </p:txBody>
      </p:sp>
    </p:spTree>
    <p:extLst>
      <p:ext uri="{BB962C8B-B14F-4D97-AF65-F5344CB8AC3E}">
        <p14:creationId xmlns:p14="http://schemas.microsoft.com/office/powerpoint/2010/main" val="1349748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1785708" y="0"/>
            <a:ext cx="7382928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9" name="Rectángulo 6"/>
          <p:cNvSpPr/>
          <p:nvPr/>
        </p:nvSpPr>
        <p:spPr>
          <a:xfrm>
            <a:off x="0" y="592680"/>
            <a:ext cx="8469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Cuantificación de Ácidos orgánicos (Ácido láctico, oxálico, cítrico, málico, acético)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375700"/>
              </p:ext>
            </p:extLst>
          </p:nvPr>
        </p:nvGraphicFramePr>
        <p:xfrm>
          <a:off x="159825" y="1700381"/>
          <a:ext cx="5209007" cy="4071236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1486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29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86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767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35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2612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061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+mn-lt"/>
                        </a:rPr>
                        <a:t>TRATAMIENTOS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+mn-lt"/>
                        </a:rPr>
                        <a:t>Láctico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+mn-lt"/>
                        </a:rPr>
                        <a:t>Cítrico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971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+mn-lt"/>
                        </a:rPr>
                        <a:t>Pre-inóculo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+mn-lt"/>
                        </a:rPr>
                        <a:t>Horas de fermentación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+mn-lt"/>
                        </a:rPr>
                        <a:t>MEDIA ± DE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+mn-lt"/>
                        </a:rPr>
                        <a:t>MEDIA ± DE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259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+mn-lt"/>
                        </a:rPr>
                        <a:t>INOCULADO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0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6,97 ± 0,10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f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19,63 ± 0,98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c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735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24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8,93 ± 1,01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 err="1">
                          <a:effectLst/>
                          <a:latin typeface="+mn-lt"/>
                        </a:rPr>
                        <a:t>ef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37,30 ± 4,14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25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48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10,75 ± 0,68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 err="1">
                          <a:effectLst/>
                          <a:latin typeface="+mn-lt"/>
                        </a:rPr>
                        <a:t>cde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28,22 ± 1,70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b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25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72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12,53 ± 2,77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 err="1">
                          <a:effectLst/>
                          <a:latin typeface="+mn-lt"/>
                        </a:rPr>
                        <a:t>bcd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35,49 ± 2,16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25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96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13,73 ± 0,74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ab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13,66 ± 0,77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d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259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+mn-lt"/>
                        </a:rPr>
                        <a:t>SIN INOCULAR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6,76 ± 1,08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f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17,57 ± 3,55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cd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25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24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13,13 ± 0,28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 err="1">
                          <a:effectLst/>
                          <a:latin typeface="+mn-lt"/>
                        </a:rPr>
                        <a:t>bc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14,67 ± 0,45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cd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25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48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10,20 ± 0,63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de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14,04 ± 0,30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cd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25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72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11,65 ± 1,21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 err="1">
                          <a:effectLst/>
                          <a:latin typeface="+mn-lt"/>
                        </a:rPr>
                        <a:t>bcd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26,72 ± 3,11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b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25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96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15,77 ± 1,01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lnR>
                      <a:noFill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37,42 ± 6,52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cxnSp>
        <p:nvCxnSpPr>
          <p:cNvPr id="6" name="Conector recto de flecha 5"/>
          <p:cNvCxnSpPr/>
          <p:nvPr/>
        </p:nvCxnSpPr>
        <p:spPr>
          <a:xfrm flipV="1">
            <a:off x="5094624" y="2523414"/>
            <a:ext cx="1350425" cy="1264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6058751" y="2322208"/>
            <a:ext cx="2848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i="1" dirty="0" err="1"/>
              <a:t>Lactobacillus</a:t>
            </a:r>
            <a:r>
              <a:rPr lang="es-EC" sz="1600" i="1" dirty="0"/>
              <a:t> </a:t>
            </a:r>
            <a:r>
              <a:rPr lang="es-EC" sz="1600" i="1" dirty="0" err="1"/>
              <a:t>plamtarum</a:t>
            </a:r>
            <a:endParaRPr lang="es-EC" sz="1600" i="1" dirty="0"/>
          </a:p>
          <a:p>
            <a:pPr algn="ctr"/>
            <a:r>
              <a:rPr lang="es-ES" sz="1600" dirty="0"/>
              <a:t>Bacteria </a:t>
            </a:r>
            <a:r>
              <a:rPr lang="es-ES" sz="1600" dirty="0" err="1"/>
              <a:t>frutofilica</a:t>
            </a:r>
            <a:r>
              <a:rPr lang="es-ES" sz="1600" dirty="0"/>
              <a:t> </a:t>
            </a:r>
            <a:r>
              <a:rPr lang="es-ES" sz="1600" dirty="0" err="1"/>
              <a:t>heterofermentativa</a:t>
            </a:r>
            <a:r>
              <a:rPr lang="es-ES" sz="1600" dirty="0"/>
              <a:t> </a:t>
            </a:r>
            <a:r>
              <a:rPr lang="es-ES" sz="1100" dirty="0"/>
              <a:t>(1)</a:t>
            </a:r>
            <a:endParaRPr lang="es-EC" sz="11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-1159761" y="6371086"/>
            <a:ext cx="5082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1. </a:t>
            </a:r>
            <a:r>
              <a:rPr lang="es-EC" sz="1200" dirty="0" err="1"/>
              <a:t>Viesser</a:t>
            </a:r>
            <a:r>
              <a:rPr lang="es-EC" sz="1200" dirty="0"/>
              <a:t> et al. (2020)  y Ho et al. (2015)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6389644" y="4105224"/>
            <a:ext cx="2416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i="1" dirty="0" err="1"/>
              <a:t>Lactobacillus</a:t>
            </a:r>
            <a:r>
              <a:rPr lang="es-EC" sz="1600" i="1" dirty="0"/>
              <a:t> </a:t>
            </a:r>
            <a:r>
              <a:rPr lang="es-EC" sz="1600" i="1" dirty="0" err="1"/>
              <a:t>fermentum</a:t>
            </a:r>
            <a:r>
              <a:rPr lang="es-EC" sz="1600" i="1" dirty="0"/>
              <a:t> </a:t>
            </a:r>
          </a:p>
          <a:p>
            <a:pPr algn="ctr"/>
            <a:r>
              <a:rPr lang="es-ES" sz="1600" dirty="0"/>
              <a:t>Bacteria </a:t>
            </a:r>
            <a:r>
              <a:rPr lang="es-ES" sz="1600" dirty="0" err="1"/>
              <a:t>heterofermentativa</a:t>
            </a:r>
            <a:r>
              <a:rPr lang="es-ES" sz="1600" dirty="0"/>
              <a:t> </a:t>
            </a:r>
            <a:r>
              <a:rPr lang="es-ES" sz="1400" dirty="0"/>
              <a:t>(1)</a:t>
            </a:r>
            <a:endParaRPr lang="es-EC" sz="1400" dirty="0"/>
          </a:p>
        </p:txBody>
      </p:sp>
      <p:cxnSp>
        <p:nvCxnSpPr>
          <p:cNvPr id="19" name="Conector recto de flecha 18"/>
          <p:cNvCxnSpPr/>
          <p:nvPr/>
        </p:nvCxnSpPr>
        <p:spPr>
          <a:xfrm flipV="1">
            <a:off x="5091313" y="4337795"/>
            <a:ext cx="1399289" cy="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Rectángulo 28"/>
          <p:cNvSpPr/>
          <p:nvPr/>
        </p:nvSpPr>
        <p:spPr>
          <a:xfrm>
            <a:off x="29110" y="6639224"/>
            <a:ext cx="42685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latin typeface="Calibri" panose="020F0502020204030204" pitchFamily="34" charset="0"/>
                <a:ea typeface="Times" panose="02020603050405020304" pitchFamily="18" charset="0"/>
              </a:rPr>
              <a:t>2. </a:t>
            </a:r>
            <a:r>
              <a:rPr lang="es-EC" sz="1200" dirty="0" err="1">
                <a:latin typeface="Calibri" panose="020F0502020204030204" pitchFamily="34" charset="0"/>
                <a:ea typeface="Times" panose="02020603050405020304" pitchFamily="18" charset="0"/>
              </a:rPr>
              <a:t>Volschenk</a:t>
            </a:r>
            <a:r>
              <a:rPr lang="es-EC" sz="1200" dirty="0">
                <a:latin typeface="Calibri" panose="020F0502020204030204" pitchFamily="34" charset="0"/>
                <a:ea typeface="Times" panose="02020603050405020304" pitchFamily="18" charset="0"/>
              </a:rPr>
              <a:t> </a:t>
            </a:r>
            <a:r>
              <a:rPr lang="es-EC" sz="1200" i="1" dirty="0">
                <a:latin typeface="Calibri" panose="020F0502020204030204" pitchFamily="34" charset="0"/>
                <a:ea typeface="Times" panose="02020603050405020304" pitchFamily="18" charset="0"/>
              </a:rPr>
              <a:t>et al. (</a:t>
            </a:r>
            <a:r>
              <a:rPr lang="es-EC" sz="1200" dirty="0">
                <a:latin typeface="Calibri" panose="020F0502020204030204" pitchFamily="34" charset="0"/>
                <a:ea typeface="Times" panose="02020603050405020304" pitchFamily="18" charset="0"/>
              </a:rPr>
              <a:t>2006)                 3.</a:t>
            </a:r>
            <a:r>
              <a:rPr lang="es-EC" sz="1200" dirty="0"/>
              <a:t> Ho et al. (2015)</a:t>
            </a:r>
          </a:p>
          <a:p>
            <a:r>
              <a:rPr lang="es-EC" sz="1200" dirty="0">
                <a:latin typeface="Calibri" panose="020F0502020204030204" pitchFamily="34" charset="0"/>
                <a:ea typeface="Times" panose="02020603050405020304" pitchFamily="18" charset="0"/>
              </a:rPr>
              <a:t> . </a:t>
            </a:r>
            <a:endParaRPr lang="es-EC" sz="1200" dirty="0"/>
          </a:p>
        </p:txBody>
      </p:sp>
      <p:cxnSp>
        <p:nvCxnSpPr>
          <p:cNvPr id="32" name="Conector recto de flecha 31"/>
          <p:cNvCxnSpPr/>
          <p:nvPr/>
        </p:nvCxnSpPr>
        <p:spPr>
          <a:xfrm flipH="1">
            <a:off x="2179832" y="2523414"/>
            <a:ext cx="13854" cy="12992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 flipH="1">
            <a:off x="2193686" y="4337795"/>
            <a:ext cx="13854" cy="12992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112634" y="5821740"/>
            <a:ext cx="675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Nota. Medias con un letra en común no son significativamente diferentes (LSD Fisher, p &gt; 0,05).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29111" y="899503"/>
            <a:ext cx="9047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/>
              <a:t>Tabla 3</a:t>
            </a:r>
          </a:p>
          <a:p>
            <a:r>
              <a:rPr lang="es-EC" sz="1400" i="1" dirty="0"/>
              <a:t>Promedio ± desviación estándar de la concentración de </a:t>
            </a:r>
            <a:r>
              <a:rPr lang="es-EC" sz="1400" i="1" dirty="0" err="1"/>
              <a:t>Á.orgánicos</a:t>
            </a:r>
            <a:r>
              <a:rPr lang="es-EC" sz="1400" i="1" dirty="0"/>
              <a:t> en almendras de cacao  CCN 51, pre-inoculadas con un cultivo iniciador bacteriano, durante 96 horas de fermentación</a:t>
            </a:r>
          </a:p>
          <a:p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3827416" y="2429692"/>
            <a:ext cx="1263897" cy="1667340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ectángulo 23"/>
          <p:cNvSpPr/>
          <p:nvPr/>
        </p:nvSpPr>
        <p:spPr>
          <a:xfrm>
            <a:off x="3827416" y="4147154"/>
            <a:ext cx="1263897" cy="17162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Rectángulo 27"/>
          <p:cNvSpPr/>
          <p:nvPr/>
        </p:nvSpPr>
        <p:spPr>
          <a:xfrm>
            <a:off x="3827416" y="2429691"/>
            <a:ext cx="1263897" cy="17162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Elipse 16"/>
          <p:cNvSpPr/>
          <p:nvPr/>
        </p:nvSpPr>
        <p:spPr>
          <a:xfrm>
            <a:off x="3812752" y="2796015"/>
            <a:ext cx="1293223" cy="296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Elipse 33"/>
          <p:cNvSpPr/>
          <p:nvPr/>
        </p:nvSpPr>
        <p:spPr>
          <a:xfrm>
            <a:off x="3810030" y="3458894"/>
            <a:ext cx="1293223" cy="296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Elipse 34"/>
          <p:cNvSpPr/>
          <p:nvPr/>
        </p:nvSpPr>
        <p:spPr>
          <a:xfrm>
            <a:off x="3810029" y="3772580"/>
            <a:ext cx="1293223" cy="296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Elipse 35"/>
          <p:cNvSpPr/>
          <p:nvPr/>
        </p:nvSpPr>
        <p:spPr>
          <a:xfrm>
            <a:off x="3827416" y="5105448"/>
            <a:ext cx="1293223" cy="296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CuadroTexto 24"/>
          <p:cNvSpPr txBox="1"/>
          <p:nvPr/>
        </p:nvSpPr>
        <p:spPr>
          <a:xfrm>
            <a:off x="5088897" y="5165285"/>
            <a:ext cx="5264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(2)</a:t>
            </a:r>
            <a:endParaRPr lang="es-EC" sz="1100" dirty="0"/>
          </a:p>
        </p:txBody>
      </p:sp>
      <p:sp>
        <p:nvSpPr>
          <p:cNvPr id="37" name="CuadroTexto 36"/>
          <p:cNvSpPr txBox="1"/>
          <p:nvPr/>
        </p:nvSpPr>
        <p:spPr>
          <a:xfrm>
            <a:off x="1785708" y="4042300"/>
            <a:ext cx="5264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(3)</a:t>
            </a:r>
            <a:endParaRPr lang="es-EC" sz="1100" dirty="0"/>
          </a:p>
        </p:txBody>
      </p:sp>
    </p:spTree>
    <p:extLst>
      <p:ext uri="{BB962C8B-B14F-4D97-AF65-F5344CB8AC3E}">
        <p14:creationId xmlns:p14="http://schemas.microsoft.com/office/powerpoint/2010/main" val="644786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1532287" y="0"/>
            <a:ext cx="7382928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9" name="Rectángulo 6"/>
          <p:cNvSpPr/>
          <p:nvPr/>
        </p:nvSpPr>
        <p:spPr>
          <a:xfrm>
            <a:off x="164892" y="773216"/>
            <a:ext cx="8469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Cuantificación de Ácidos orgánicos (Ácido láctico, oxálico, cítrico, málico, acético)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590058"/>
              </p:ext>
            </p:extLst>
          </p:nvPr>
        </p:nvGraphicFramePr>
        <p:xfrm>
          <a:off x="164892" y="2025149"/>
          <a:ext cx="1970657" cy="3781431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770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35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201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+mn-lt"/>
                        </a:rPr>
                        <a:t>TRATAMIENTOS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833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+mn-lt"/>
                        </a:rPr>
                        <a:t>Pre-inóculo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+mn-lt"/>
                        </a:rPr>
                        <a:t>Horas de fermentación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756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+mn-lt"/>
                        </a:rPr>
                        <a:t>INOCULADO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0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42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24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75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48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75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72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75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96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756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+mn-lt"/>
                        </a:rPr>
                        <a:t>SIN INOCULAR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75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24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75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48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75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72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75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96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644592"/>
              </p:ext>
            </p:extLst>
          </p:nvPr>
        </p:nvGraphicFramePr>
        <p:xfrm>
          <a:off x="2123513" y="2023867"/>
          <a:ext cx="1374797" cy="381852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9749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98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950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+mn-lt"/>
                        </a:rPr>
                        <a:t>Acético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363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+mn-lt"/>
                        </a:rPr>
                        <a:t>MEDIA ± DE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076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0,46 ± 0,03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f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718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1,14 </a:t>
                      </a:r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± 0,06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e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076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1,52 ± 0,16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d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076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2,32 ± 0,23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c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076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3,64 ± 0,22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b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076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0,54 ± 0,09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f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076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1,50 ± 0,07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d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076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2,31 ± 0,05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c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076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2,48 ± 0,26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c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076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4,02 ± 0,25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690063"/>
              </p:ext>
            </p:extLst>
          </p:nvPr>
        </p:nvGraphicFramePr>
        <p:xfrm>
          <a:off x="3510346" y="2020858"/>
          <a:ext cx="1455844" cy="380025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791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66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778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+mn-lt"/>
                        </a:rPr>
                        <a:t>Oxálico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10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+mn-lt"/>
                        </a:rPr>
                        <a:t>MEDIA ± DE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919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7,24 ± 0,28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e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5722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8,16 ± 0,98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de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919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9,50 ± 0,81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 err="1">
                          <a:effectLst/>
                          <a:latin typeface="+mn-lt"/>
                        </a:rPr>
                        <a:t>bcd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919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7,88 ± 0,80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de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919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10,54 ± 0,48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 err="1">
                          <a:effectLst/>
                          <a:latin typeface="+mn-lt"/>
                        </a:rPr>
                        <a:t>bc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919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8,16 ± 1,74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de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919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11,32 ± 0,22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b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919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9,17 ± 0,32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 err="1">
                          <a:effectLst/>
                          <a:latin typeface="+mn-lt"/>
                        </a:rPr>
                        <a:t>bcd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919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10,57 ± 1,83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 err="1">
                          <a:effectLst/>
                          <a:latin typeface="+mn-lt"/>
                        </a:rPr>
                        <a:t>bc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919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14,50 ± 1,92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6569823" y="2002418"/>
            <a:ext cx="2478088" cy="184665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/>
              <a:t>Predomina la presencia de  </a:t>
            </a:r>
            <a:r>
              <a:rPr lang="es-EC" sz="1600" i="1" dirty="0" err="1"/>
              <a:t>Acetobacter</a:t>
            </a:r>
            <a:r>
              <a:rPr lang="es-EC" sz="1600" i="1" dirty="0"/>
              <a:t> </a:t>
            </a:r>
            <a:r>
              <a:rPr lang="es-EC" sz="1600" i="1" dirty="0" err="1"/>
              <a:t>pasteurianus</a:t>
            </a:r>
            <a:r>
              <a:rPr lang="es-EC" sz="1600" dirty="0"/>
              <a:t>, limitado crecimiento de AAB oportunistas como </a:t>
            </a:r>
            <a:r>
              <a:rPr lang="es-EC" sz="1600" i="1" dirty="0"/>
              <a:t>A. </a:t>
            </a:r>
            <a:r>
              <a:rPr lang="es-EC" sz="1600" i="1" dirty="0" err="1"/>
              <a:t>ghanensis</a:t>
            </a:r>
            <a:r>
              <a:rPr lang="es-EC" sz="1600" i="1" dirty="0"/>
              <a:t> y A. </a:t>
            </a:r>
            <a:r>
              <a:rPr lang="es-EC" sz="1600" i="1" dirty="0" err="1"/>
              <a:t>senegalensis</a:t>
            </a:r>
            <a:r>
              <a:rPr lang="es-EC" sz="1600" i="1" dirty="0"/>
              <a:t> </a:t>
            </a:r>
            <a:r>
              <a:rPr lang="es-EC" sz="1100" i="1" dirty="0"/>
              <a:t>(2)</a:t>
            </a:r>
            <a:endParaRPr lang="es-EC" sz="1100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038749"/>
              </p:ext>
            </p:extLst>
          </p:nvPr>
        </p:nvGraphicFramePr>
        <p:xfrm>
          <a:off x="4978226" y="2020857"/>
          <a:ext cx="1458901" cy="378786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9482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06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867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+mn-lt"/>
                        </a:rPr>
                        <a:t>Málico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925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+mn-lt"/>
                        </a:rPr>
                        <a:t>MEDIA ± DE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812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1,00 ± 0,02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e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473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1,54 ± 0,13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e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812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1,12 ± 0,15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e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812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3,01 ± 0,11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 err="1">
                          <a:effectLst/>
                          <a:latin typeface="+mn-lt"/>
                        </a:rPr>
                        <a:t>bc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812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4,56 ± 0,37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812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  <a:latin typeface="+mn-lt"/>
                        </a:rPr>
                        <a:t>1,33 ± 0,50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e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812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2,30 ± 0,13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d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812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3,07 ± 0,00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 err="1">
                          <a:effectLst/>
                          <a:latin typeface="+mn-lt"/>
                        </a:rPr>
                        <a:t>bc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812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3,50 ± 0,64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b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812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2,58 ± 0,06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+mn-lt"/>
                        </a:rPr>
                        <a:t>cd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1" marR="7431" marT="7431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6655569" y="4291067"/>
            <a:ext cx="2306596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i="1" dirty="0" err="1"/>
              <a:t>Leuconostoc</a:t>
            </a:r>
            <a:r>
              <a:rPr lang="es-EC" sz="1600" i="1" dirty="0"/>
              <a:t> </a:t>
            </a:r>
            <a:r>
              <a:rPr lang="es-EC" sz="1600" i="1" dirty="0" err="1"/>
              <a:t>pseudomesenteroides</a:t>
            </a:r>
            <a:endParaRPr lang="es-EC" sz="1600" i="1" dirty="0"/>
          </a:p>
          <a:p>
            <a:r>
              <a:rPr lang="es-EC" sz="1600" dirty="0" err="1"/>
              <a:t>Fructubacillus</a:t>
            </a:r>
            <a:r>
              <a:rPr lang="es-EC" sz="1600" dirty="0"/>
              <a:t> Fermentación </a:t>
            </a:r>
            <a:r>
              <a:rPr lang="es-EC" sz="1600" dirty="0" err="1"/>
              <a:t>malolática</a:t>
            </a:r>
            <a:endParaRPr lang="es-EC" sz="16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13918" y="5791938"/>
            <a:ext cx="6569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Nota. Medias con un letra en común horizontal no son significativamente diferentes (LSD Fisher, p &gt; 0,05).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96409" y="1108207"/>
            <a:ext cx="9047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/>
              <a:t>Tabla 3</a:t>
            </a:r>
          </a:p>
          <a:p>
            <a:r>
              <a:rPr lang="es-EC" sz="1400" i="1" dirty="0"/>
              <a:t>Promedio ± desviación estándar de la concentración de </a:t>
            </a:r>
            <a:r>
              <a:rPr lang="es-EC" sz="1400" i="1" dirty="0" err="1"/>
              <a:t>Á.orgánicos</a:t>
            </a:r>
            <a:r>
              <a:rPr lang="es-EC" sz="1400" i="1" dirty="0"/>
              <a:t> en almendras de cacao  CCN 51, pre-inoculadas con un cultivo iniciador bacteriano, durante 96 horas de fermentación</a:t>
            </a:r>
          </a:p>
          <a:p>
            <a:endParaRPr lang="es-EC" dirty="0"/>
          </a:p>
        </p:txBody>
      </p:sp>
      <p:sp>
        <p:nvSpPr>
          <p:cNvPr id="18" name="Elipse 17"/>
          <p:cNvSpPr/>
          <p:nvPr/>
        </p:nvSpPr>
        <p:spPr>
          <a:xfrm>
            <a:off x="4978226" y="5499462"/>
            <a:ext cx="1362761" cy="3429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Elipse 18"/>
          <p:cNvSpPr/>
          <p:nvPr/>
        </p:nvSpPr>
        <p:spPr>
          <a:xfrm>
            <a:off x="3538776" y="3944983"/>
            <a:ext cx="1334331" cy="3372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Elipse 19"/>
          <p:cNvSpPr/>
          <p:nvPr/>
        </p:nvSpPr>
        <p:spPr>
          <a:xfrm>
            <a:off x="4966190" y="3944983"/>
            <a:ext cx="1386833" cy="346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CuadroTexto 20"/>
          <p:cNvSpPr txBox="1"/>
          <p:nvPr/>
        </p:nvSpPr>
        <p:spPr>
          <a:xfrm>
            <a:off x="342876" y="6357906"/>
            <a:ext cx="5892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/>
              <a:t>1. </a:t>
            </a:r>
            <a:r>
              <a:rPr lang="es-EC" sz="1400" dirty="0" err="1"/>
              <a:t>Papalexandratou</a:t>
            </a:r>
            <a:r>
              <a:rPr lang="es-EC" sz="1400" dirty="0"/>
              <a:t> </a:t>
            </a:r>
            <a:r>
              <a:rPr lang="es-EC" sz="1400" i="1" dirty="0"/>
              <a:t>et al.</a:t>
            </a:r>
            <a:r>
              <a:rPr lang="es-EC" sz="1400" dirty="0"/>
              <a:t> (2011),</a:t>
            </a:r>
            <a:r>
              <a:rPr lang="es-EC" sz="1400" i="1" dirty="0"/>
              <a:t> </a:t>
            </a:r>
            <a:r>
              <a:rPr lang="es-EC" sz="1400" dirty="0"/>
              <a:t>Moreira </a:t>
            </a:r>
            <a:r>
              <a:rPr lang="es-EC" sz="1400" i="1" dirty="0"/>
              <a:t>et al. </a:t>
            </a:r>
            <a:r>
              <a:rPr lang="es-EC" sz="1400" dirty="0"/>
              <a:t>(2013) y </a:t>
            </a:r>
            <a:r>
              <a:rPr lang="es-EC" sz="1400" i="1" dirty="0"/>
              <a:t>Ho et al.</a:t>
            </a:r>
            <a:r>
              <a:rPr lang="es-EC" sz="1400" dirty="0"/>
              <a:t> (2015).)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320961" y="6600311"/>
            <a:ext cx="31499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Calibri" panose="020F0502020204030204" pitchFamily="34" charset="0"/>
                <a:ea typeface="Times" panose="02020603050405020304" pitchFamily="18" charset="0"/>
              </a:rPr>
              <a:t>2. Bastidas </a:t>
            </a:r>
            <a:r>
              <a:rPr lang="es-EC" sz="1200" i="1" dirty="0">
                <a:latin typeface="Calibri" panose="020F0502020204030204" pitchFamily="34" charset="0"/>
                <a:ea typeface="Times" panose="02020603050405020304" pitchFamily="18" charset="0"/>
              </a:rPr>
              <a:t>et al.(</a:t>
            </a:r>
            <a:r>
              <a:rPr lang="es-EC" sz="1200" dirty="0">
                <a:latin typeface="Calibri" panose="020F0502020204030204" pitchFamily="34" charset="0"/>
                <a:ea typeface="Times" panose="02020603050405020304" pitchFamily="18" charset="0"/>
              </a:rPr>
              <a:t>2015); Santander </a:t>
            </a:r>
            <a:r>
              <a:rPr lang="es-EC" sz="1200" i="1" dirty="0">
                <a:latin typeface="Calibri" panose="020F0502020204030204" pitchFamily="34" charset="0"/>
                <a:ea typeface="Times" panose="02020603050405020304" pitchFamily="18" charset="0"/>
              </a:rPr>
              <a:t>et al.</a:t>
            </a:r>
            <a:r>
              <a:rPr lang="es-EC" sz="1200" dirty="0">
                <a:latin typeface="Calibri" panose="020F0502020204030204" pitchFamily="34" charset="0"/>
                <a:ea typeface="Times" panose="02020603050405020304" pitchFamily="18" charset="0"/>
              </a:rPr>
              <a:t> (2019).</a:t>
            </a:r>
            <a:endParaRPr lang="es-EC" sz="1200" dirty="0"/>
          </a:p>
        </p:txBody>
      </p:sp>
      <p:sp>
        <p:nvSpPr>
          <p:cNvPr id="5" name="Rectángulo 4"/>
          <p:cNvSpPr/>
          <p:nvPr/>
        </p:nvSpPr>
        <p:spPr>
          <a:xfrm>
            <a:off x="1861315" y="4113600"/>
            <a:ext cx="3561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sz="1200" i="1" dirty="0"/>
              <a:t>(2)</a:t>
            </a:r>
            <a:endParaRPr lang="es-EC" sz="1200" dirty="0"/>
          </a:p>
        </p:txBody>
      </p:sp>
      <p:sp>
        <p:nvSpPr>
          <p:cNvPr id="23" name="Rectángulo 22"/>
          <p:cNvSpPr/>
          <p:nvPr/>
        </p:nvSpPr>
        <p:spPr>
          <a:xfrm>
            <a:off x="1785379" y="5545914"/>
            <a:ext cx="3561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sz="1200" i="1" dirty="0"/>
              <a:t>(1)</a:t>
            </a:r>
            <a:endParaRPr lang="es-EC" sz="12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3762764" y="6564209"/>
            <a:ext cx="2220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3. </a:t>
            </a:r>
            <a:r>
              <a:rPr lang="es-ES" sz="1400" dirty="0" err="1"/>
              <a:t>Dircks</a:t>
            </a:r>
            <a:r>
              <a:rPr lang="es-ES" sz="1400" dirty="0"/>
              <a:t> (2009</a:t>
            </a:r>
            <a:r>
              <a:rPr lang="es-ES" sz="1200" dirty="0"/>
              <a:t>)</a:t>
            </a:r>
            <a:endParaRPr lang="es-EC" sz="1200" dirty="0"/>
          </a:p>
        </p:txBody>
      </p:sp>
      <p:sp>
        <p:nvSpPr>
          <p:cNvPr id="25" name="Rectángulo 24"/>
          <p:cNvSpPr/>
          <p:nvPr/>
        </p:nvSpPr>
        <p:spPr>
          <a:xfrm>
            <a:off x="4667436" y="5481273"/>
            <a:ext cx="3561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sz="1200" i="1" dirty="0"/>
              <a:t>(3)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627062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1532287" y="0"/>
            <a:ext cx="7382928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9" name="Rectángulo 6"/>
          <p:cNvSpPr/>
          <p:nvPr/>
        </p:nvSpPr>
        <p:spPr>
          <a:xfrm>
            <a:off x="125703" y="640657"/>
            <a:ext cx="8469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Cuantificación de polifenoles</a:t>
            </a:r>
          </a:p>
        </p:txBody>
      </p:sp>
      <p:pic>
        <p:nvPicPr>
          <p:cNvPr id="5" name="Imagen 4"/>
          <p:cNvPicPr/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77" y="1544889"/>
            <a:ext cx="8750323" cy="32742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0" y="5190898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Los grupos son </a:t>
            </a:r>
            <a:r>
              <a:rPr lang="es-ES" dirty="0" err="1"/>
              <a:t>catequinas</a:t>
            </a:r>
            <a:r>
              <a:rPr lang="es-ES" dirty="0"/>
              <a:t>, antocianinas y </a:t>
            </a:r>
            <a:r>
              <a:rPr lang="es-ES" dirty="0" err="1"/>
              <a:t>proantocianidinas</a:t>
            </a:r>
            <a:r>
              <a:rPr lang="es-ES" dirty="0"/>
              <a:t>.</a:t>
            </a:r>
          </a:p>
          <a:p>
            <a:pPr algn="just"/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/>
              <a:t>Las </a:t>
            </a:r>
            <a:r>
              <a:rPr lang="es-EC" dirty="0" err="1"/>
              <a:t>catequinas</a:t>
            </a:r>
            <a:r>
              <a:rPr lang="es-EC" dirty="0"/>
              <a:t> se oxidan a quinonas a través de (PPO)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971309" y="5716579"/>
            <a:ext cx="3172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Taninos de alta masa molecular</a:t>
            </a: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5403273" y="5924204"/>
            <a:ext cx="568036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228415" y="1066449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1000"/>
              </a:spcAft>
            </a:pPr>
            <a:r>
              <a:rPr lang="es-EC" sz="1400" b="1" i="1" dirty="0">
                <a:ea typeface="Times" panose="02020603050405020304" pitchFamily="18" charset="0"/>
                <a:cs typeface="Times New Roman" panose="02020603050405020304" pitchFamily="18" charset="0"/>
              </a:rPr>
              <a:t>Figura  7. </a:t>
            </a:r>
            <a:r>
              <a:rPr lang="es-EC" sz="1400" i="1" dirty="0">
                <a:ea typeface="Times" panose="02020603050405020304" pitchFamily="18" charset="0"/>
                <a:cs typeface="Times New Roman" panose="02020603050405020304" pitchFamily="18" charset="0"/>
              </a:rPr>
              <a:t>Concentración de ácido oxálico en almendra de cacao pre-inoculada con un cultivo iniciador, durante  96 horas de fermentación.</a:t>
            </a:r>
            <a:endParaRPr lang="es-EC" sz="1400" i="1" dirty="0">
              <a:effectLst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15" y="4633315"/>
            <a:ext cx="5715000" cy="295275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2168436" y="2160674"/>
            <a:ext cx="587828" cy="5225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Elipse 10"/>
          <p:cNvSpPr/>
          <p:nvPr/>
        </p:nvSpPr>
        <p:spPr>
          <a:xfrm>
            <a:off x="7237614" y="3514857"/>
            <a:ext cx="587828" cy="5225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Elipse 11"/>
          <p:cNvSpPr/>
          <p:nvPr/>
        </p:nvSpPr>
        <p:spPr>
          <a:xfrm>
            <a:off x="2168436" y="2736389"/>
            <a:ext cx="587828" cy="5225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Elipse 12"/>
          <p:cNvSpPr/>
          <p:nvPr/>
        </p:nvSpPr>
        <p:spPr>
          <a:xfrm>
            <a:off x="7237614" y="2483040"/>
            <a:ext cx="587828" cy="5225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CuadroTexto 9"/>
          <p:cNvSpPr txBox="1"/>
          <p:nvPr/>
        </p:nvSpPr>
        <p:spPr>
          <a:xfrm>
            <a:off x="509451" y="6426926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Camu</a:t>
            </a:r>
            <a:r>
              <a:rPr lang="es-ES" dirty="0"/>
              <a:t> et al. 2008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71783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485901" y="0"/>
            <a:ext cx="7429314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DISCUCIÓN</a:t>
            </a:r>
            <a:endParaRPr lang="es-EC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-104931" y="637232"/>
            <a:ext cx="763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S" b="1" dirty="0"/>
              <a:t>Prueba de corte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blob:https://web.whatsapp.com/d44f2161-e770-4d38-a350-05397857b6a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5472" t="3867" r="7643" b="45868"/>
          <a:stretch/>
        </p:blipFill>
        <p:spPr>
          <a:xfrm rot="10800000">
            <a:off x="250614" y="3928729"/>
            <a:ext cx="7376429" cy="254384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l="41802" t="18243" b="10719"/>
          <a:stretch/>
        </p:blipFill>
        <p:spPr>
          <a:xfrm rot="5400000">
            <a:off x="2707028" y="-1307987"/>
            <a:ext cx="2468304" cy="737172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775" y="3181358"/>
            <a:ext cx="5127180" cy="890093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941180" y="6013155"/>
            <a:ext cx="5096748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ALMENDRAS FERMENTADAS SIN INOCULAR </a:t>
            </a:r>
          </a:p>
          <a:p>
            <a:pPr algn="ctr"/>
            <a:r>
              <a:rPr lang="es-ES" dirty="0">
                <a:solidFill>
                  <a:schemeClr val="tx1"/>
                </a:solidFill>
              </a:rPr>
              <a:t>(96 HORAS)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7334251" y="1496820"/>
            <a:ext cx="1390650" cy="116243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/>
              <a:t>80 %</a:t>
            </a:r>
            <a:endParaRPr lang="es-EC" sz="2800" dirty="0"/>
          </a:p>
        </p:txBody>
      </p:sp>
      <p:sp>
        <p:nvSpPr>
          <p:cNvPr id="14" name="Elipse 13"/>
          <p:cNvSpPr/>
          <p:nvPr/>
        </p:nvSpPr>
        <p:spPr>
          <a:xfrm>
            <a:off x="7334251" y="4458304"/>
            <a:ext cx="1390650" cy="116243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/>
              <a:t>60 %</a:t>
            </a:r>
            <a:endParaRPr lang="es-EC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307975" y="6488668"/>
            <a:ext cx="211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(</a:t>
            </a:r>
            <a:r>
              <a:rPr lang="es-ES" dirty="0" err="1"/>
              <a:t>Salous</a:t>
            </a:r>
            <a:r>
              <a:rPr lang="es-ES" dirty="0"/>
              <a:t> 2019).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02927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63895" y="0"/>
            <a:ext cx="4851319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948271" y="5772879"/>
            <a:ext cx="2757633" cy="36933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Fermentación en sacos</a:t>
            </a:r>
            <a:r>
              <a:rPr lang="es-ES" b="1" dirty="0"/>
              <a:t>. </a:t>
            </a:r>
            <a:endParaRPr lang="es-EC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211" y="4051072"/>
            <a:ext cx="2172641" cy="1979967"/>
          </a:xfrm>
          <a:prstGeom prst="ellipse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74072" y="614149"/>
            <a:ext cx="212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CACAO</a:t>
            </a:r>
            <a:endParaRPr lang="es-EC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218" y="4150415"/>
            <a:ext cx="1982587" cy="1695450"/>
          </a:xfrm>
          <a:prstGeom prst="ellipse">
            <a:avLst/>
          </a:prstGeom>
          <a:ln>
            <a:solidFill>
              <a:srgbClr val="00AF00"/>
            </a:solidFill>
          </a:ln>
        </p:spPr>
      </p:pic>
      <p:sp>
        <p:nvSpPr>
          <p:cNvPr id="14" name="Flecha derecha 13"/>
          <p:cNvSpPr/>
          <p:nvPr/>
        </p:nvSpPr>
        <p:spPr>
          <a:xfrm>
            <a:off x="3603551" y="5141110"/>
            <a:ext cx="1385455" cy="4849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CuadroTexto 14"/>
          <p:cNvSpPr txBox="1"/>
          <p:nvPr/>
        </p:nvSpPr>
        <p:spPr>
          <a:xfrm>
            <a:off x="7312882" y="4696709"/>
            <a:ext cx="190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INDUSTRIA  CHOCOLATERA </a:t>
            </a:r>
            <a:endParaRPr lang="es-EC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3372963" y="4422681"/>
            <a:ext cx="203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CARACTERISTICAS PRODUCTIVAS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6" y="983481"/>
            <a:ext cx="2857500" cy="192477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441" y="91285"/>
            <a:ext cx="5393850" cy="3339839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4850757" y="844806"/>
            <a:ext cx="3975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Provincias : Carchi, Imbabura, El Oro, Santo domingo de los Tsáchilas, Morona Santiago.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6279" y="2046080"/>
            <a:ext cx="2762250" cy="1657350"/>
          </a:xfrm>
          <a:prstGeom prst="rect">
            <a:avLst/>
          </a:prstGeom>
        </p:spPr>
      </p:pic>
      <p:sp>
        <p:nvSpPr>
          <p:cNvPr id="32" name="Flecha curvada hacia arriba 31"/>
          <p:cNvSpPr/>
          <p:nvPr/>
        </p:nvSpPr>
        <p:spPr>
          <a:xfrm rot="2552269">
            <a:off x="2849592" y="2671743"/>
            <a:ext cx="1375844" cy="745130"/>
          </a:xfrm>
          <a:prstGeom prst="curvedUpArrow">
            <a:avLst>
              <a:gd name="adj1" fmla="val 25000"/>
              <a:gd name="adj2" fmla="val 36062"/>
              <a:gd name="adj3" fmla="val 25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7184198" y="2385023"/>
            <a:ext cx="1731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&gt; 286 toneladas  = 0,62 toneladas/ha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-106783" y="4617675"/>
            <a:ext cx="1544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VARIEDAD CCN 51</a:t>
            </a:r>
            <a:endParaRPr lang="es-EC" b="1" dirty="0"/>
          </a:p>
        </p:txBody>
      </p:sp>
      <p:sp>
        <p:nvSpPr>
          <p:cNvPr id="35" name="CuadroTexto 34"/>
          <p:cNvSpPr txBox="1"/>
          <p:nvPr/>
        </p:nvSpPr>
        <p:spPr>
          <a:xfrm>
            <a:off x="71890" y="5915331"/>
            <a:ext cx="2706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72 % de producción total</a:t>
            </a:r>
            <a:endParaRPr lang="es-EC" dirty="0"/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895" y="2384021"/>
            <a:ext cx="2297276" cy="1302817"/>
          </a:xfrm>
          <a:prstGeom prst="rect">
            <a:avLst/>
          </a:prstGeom>
        </p:spPr>
      </p:pic>
      <p:sp>
        <p:nvSpPr>
          <p:cNvPr id="37" name="CuadroTexto 36"/>
          <p:cNvSpPr txBox="1"/>
          <p:nvPr/>
        </p:nvSpPr>
        <p:spPr>
          <a:xfrm>
            <a:off x="6504837" y="1814127"/>
            <a:ext cx="1233054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AÑO 2018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13592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363291" y="0"/>
            <a:ext cx="4551924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96377" y="1439599"/>
            <a:ext cx="837950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/>
              <a:t>Durante el proceso de fermentación tanto para las muestras control como pre-inoculadas el pH,  alcanzó valores entre 4.0 a 4.5 al final de la fermentación,   siendo favorable  para la actividad microbiana, enzimática y la degradación de proteínas</a:t>
            </a:r>
          </a:p>
          <a:p>
            <a:pPr algn="just"/>
            <a:endParaRPr lang="es-EC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/>
              <a:t>Las muestras pre inoculas a las 96 horas de fermentación superaron los 45 ºC, lo que contribuyó a la reducción de las poblaciones de hongos filamentos y </a:t>
            </a:r>
            <a:r>
              <a:rPr lang="es-EC" sz="2000" dirty="0" err="1"/>
              <a:t>enterobacterias</a:t>
            </a:r>
            <a:r>
              <a:rPr lang="es-EC" sz="20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/>
              <a:t>La actividad enzimática de las levaduras inoculadas (</a:t>
            </a:r>
            <a:r>
              <a:rPr lang="es-EC" sz="2000" i="1" dirty="0" err="1"/>
              <a:t>Torulaspora</a:t>
            </a:r>
            <a:r>
              <a:rPr lang="es-EC" sz="2000" i="1" dirty="0"/>
              <a:t> </a:t>
            </a:r>
            <a:r>
              <a:rPr lang="es-EC" sz="2000" i="1" dirty="0" err="1"/>
              <a:t>dulbruecki</a:t>
            </a:r>
            <a:r>
              <a:rPr lang="es-EC" sz="2000" i="1" dirty="0"/>
              <a:t> y </a:t>
            </a:r>
            <a:r>
              <a:rPr lang="es-EC" sz="2000" i="1" dirty="0" err="1"/>
              <a:t>Hanseniaspora</a:t>
            </a:r>
            <a:r>
              <a:rPr lang="es-EC" sz="2000" i="1" dirty="0"/>
              <a:t> </a:t>
            </a:r>
            <a:r>
              <a:rPr lang="es-EC" sz="2000" i="1" dirty="0" err="1"/>
              <a:t>uvarum</a:t>
            </a:r>
            <a:r>
              <a:rPr lang="es-EC" sz="2000" dirty="0"/>
              <a:t>) aceleró la hidrólisis de la sacarosa </a:t>
            </a:r>
            <a:r>
              <a:rPr lang="es-EC" dirty="0"/>
              <a:t>en glucosa y fructosa, lo que se correlaciona con el incremento de su contenido al inicio de la fermentación.</a:t>
            </a:r>
          </a:p>
        </p:txBody>
      </p:sp>
    </p:spTree>
    <p:extLst>
      <p:ext uri="{BB962C8B-B14F-4D97-AF65-F5344CB8AC3E}">
        <p14:creationId xmlns:p14="http://schemas.microsoft.com/office/powerpoint/2010/main" val="3095141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363291" y="0"/>
            <a:ext cx="4551924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/>
              <p:cNvSpPr txBox="1"/>
              <p:nvPr/>
            </p:nvSpPr>
            <p:spPr>
              <a:xfrm>
                <a:off x="635833" y="1355673"/>
                <a:ext cx="7860467" cy="4062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s-EC" sz="2000" dirty="0"/>
                  <a:t>Las bacterias ácido lácticas crecieron hasta las 48 horas de fermentación con poblaciones 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es-EC" sz="2000" i="1">
                            <a:latin typeface="Cambria Math" panose="02040503050406030204" pitchFamily="18" charset="0"/>
                          </a:rPr>
                          <m:t> 10</m:t>
                        </m:r>
                      </m:e>
                      <m:sup>
                        <m:r>
                          <a:rPr lang="es-EC" sz="2000" i="1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s-EC" sz="2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s-EC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es-EC" sz="2000" i="1">
                            <a:latin typeface="Cambria Math" panose="02040503050406030204" pitchFamily="18" charset="0"/>
                          </a:rPr>
                          <m:t> 10</m:t>
                        </m:r>
                      </m:e>
                      <m:sup>
                        <m:r>
                          <a:rPr lang="es-EC" sz="2000" i="1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s-EC" sz="2000" dirty="0"/>
                  <a:t> UFC/ml, al emplear </a:t>
                </a:r>
                <a:r>
                  <a:rPr lang="es-EC" sz="2000" i="1" dirty="0" err="1"/>
                  <a:t>Lactobacillus</a:t>
                </a:r>
                <a:r>
                  <a:rPr lang="es-EC" sz="2000" i="1" dirty="0"/>
                  <a:t> </a:t>
                </a:r>
                <a:r>
                  <a:rPr lang="es-EC" sz="2000" i="1" dirty="0" err="1"/>
                  <a:t>plamtarum</a:t>
                </a:r>
                <a:r>
                  <a:rPr lang="es-EC" sz="2000" dirty="0"/>
                  <a:t> como parte del cultivo iniciador, su crecimiento fue favorecido por el alto contenido disponible de fructosa, por lo que la población fue ligeramente mayor en las muestras  pre-inoculadas.</a:t>
                </a:r>
              </a:p>
              <a:p>
                <a:pPr algn="just"/>
                <a:endParaRPr lang="es-EC" sz="20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s-EC" sz="2000" dirty="0"/>
                  <a:t>La cepa </a:t>
                </a:r>
                <a:r>
                  <a:rPr lang="es-EC" sz="2000" i="1" dirty="0" err="1"/>
                  <a:t>Acetobacter</a:t>
                </a:r>
                <a:r>
                  <a:rPr lang="es-EC" sz="2000" i="1" dirty="0"/>
                  <a:t> </a:t>
                </a:r>
                <a:r>
                  <a:rPr lang="es-EC" sz="2000" i="1" dirty="0" err="1"/>
                  <a:t>ghanensis</a:t>
                </a:r>
                <a:r>
                  <a:rPr lang="es-EC" sz="2000" dirty="0"/>
                  <a:t> inoculada  no toleró las altas temperaturas, por ende su población desapareció y fue sustituida por </a:t>
                </a:r>
                <a:r>
                  <a:rPr lang="es-EC" sz="2000" i="1" dirty="0" err="1"/>
                  <a:t>Acetobacter</a:t>
                </a:r>
                <a:r>
                  <a:rPr lang="es-EC" sz="2000" i="1" dirty="0"/>
                  <a:t> </a:t>
                </a:r>
                <a:r>
                  <a:rPr lang="es-EC" sz="2000" i="1" dirty="0" err="1"/>
                  <a:t>pausterianus</a:t>
                </a:r>
                <a:r>
                  <a:rPr lang="es-EC" sz="2000" dirty="0"/>
                  <a:t>, lo que se evidencia con un repunte a las 96 horas de fermentación, acompañado de un incremento en el contenido de ácido acético, málico y oxálico.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s-EC" dirty="0"/>
              </a:p>
            </p:txBody>
          </p:sp>
        </mc:Choice>
        <mc:Fallback xmlns="">
          <p:sp>
            <p:nvSpPr>
              <p:cNvPr id="2" name="Cuadro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33" y="1355673"/>
                <a:ext cx="7860467" cy="4062651"/>
              </a:xfrm>
              <a:prstGeom prst="rect">
                <a:avLst/>
              </a:prstGeom>
              <a:blipFill rotWithShape="0">
                <a:blip r:embed="rId3"/>
                <a:stretch>
                  <a:fillRect l="-698" t="-750" r="-77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6474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398293" y="0"/>
            <a:ext cx="5516922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49705" y="1511133"/>
            <a:ext cx="82146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/>
              <a:t>Se recomienda como parte del proceso de fermentación, usar el género </a:t>
            </a:r>
            <a:r>
              <a:rPr lang="es-EC" dirty="0" err="1"/>
              <a:t>Bacillus</a:t>
            </a:r>
            <a:r>
              <a:rPr lang="es-EC" dirty="0"/>
              <a:t> como cultivo iniciador, ya que según estudios tiene la capacidad de producir  una variedad de compuestos químicos, incluido el 2,3-butanodiol, </a:t>
            </a:r>
            <a:r>
              <a:rPr lang="es-EC" dirty="0" err="1"/>
              <a:t>pirazinas</a:t>
            </a:r>
            <a:r>
              <a:rPr lang="es-EC" dirty="0"/>
              <a:t>, ácido acético y ácido láctico.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/>
              <a:t>Evaluar el contenido de etanol durante el proceso de fermentación, ya que es un parámetro que influye en la sinergia entre la población microbiana y la producción de azúcares y ácidos orgánicos.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/>
              <a:t>Como parte de la investigación se recomienda investigar sobre las principales cepas de microorganismos que predominen en el proceso de fermentación en Ecuador en las principales variedades cacao y su influencia en el proceso de fermentación.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80366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n para gracia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9" b="89891" l="2151" r="94265">
                        <a14:foregroundMark x1="16846" y1="21585" x2="19892" y2="14208"/>
                        <a14:foregroundMark x1="3943" y1="8197" x2="2151" y2="12022"/>
                        <a14:foregroundMark x1="11470" y1="3279" x2="16667" y2="2732"/>
                        <a14:foregroundMark x1="14337" y1="66940" x2="15412" y2="56284"/>
                        <a14:foregroundMark x1="37993" y1="72951" x2="44803" y2="62022"/>
                        <a14:foregroundMark x1="92115" y1="59290" x2="94265" y2="51913"/>
                        <a14:foregroundMark x1="87634" y1="72951" x2="87993" y2="70765"/>
                        <a14:backgroundMark x1="36559" y1="73224" x2="42294" y2="63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6890">
            <a:off x="551717" y="1774751"/>
            <a:ext cx="4652692" cy="348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924" y="2212904"/>
            <a:ext cx="3783076" cy="190009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147" y="4062061"/>
            <a:ext cx="4094930" cy="18702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4932" y="825665"/>
            <a:ext cx="4461361" cy="138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11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Título"/>
          <p:cNvSpPr txBox="1">
            <a:spLocks/>
          </p:cNvSpPr>
          <p:nvPr/>
        </p:nvSpPr>
        <p:spPr>
          <a:xfrm>
            <a:off x="4063895" y="0"/>
            <a:ext cx="4851319" cy="6141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348761" y="637522"/>
            <a:ext cx="3225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FASE ANAERÓBICA </a:t>
            </a:r>
            <a:endParaRPr lang="es-EC" sz="1400" b="1" dirty="0"/>
          </a:p>
        </p:txBody>
      </p:sp>
      <p:sp>
        <p:nvSpPr>
          <p:cNvPr id="25" name="CuadroTexto 24"/>
          <p:cNvSpPr txBox="1"/>
          <p:nvPr/>
        </p:nvSpPr>
        <p:spPr>
          <a:xfrm>
            <a:off x="1773921" y="1087399"/>
            <a:ext cx="1190520" cy="3823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LEVADURAS</a:t>
            </a:r>
            <a:r>
              <a:rPr lang="es-ES" b="1" dirty="0"/>
              <a:t> </a:t>
            </a:r>
            <a:endParaRPr lang="es-EC" b="1" dirty="0"/>
          </a:p>
        </p:txBody>
      </p:sp>
      <p:sp>
        <p:nvSpPr>
          <p:cNvPr id="26" name="CuadroTexto 25"/>
          <p:cNvSpPr txBox="1"/>
          <p:nvPr/>
        </p:nvSpPr>
        <p:spPr>
          <a:xfrm>
            <a:off x="5537302" y="1055081"/>
            <a:ext cx="2906682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BACTERIAS ÁCIDO LÁCTICAS 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2050228" y="2465303"/>
            <a:ext cx="793566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/>
              <a:t>Glucosa  </a:t>
            </a:r>
            <a:endParaRPr lang="es-EC" sz="1400" dirty="0"/>
          </a:p>
        </p:txBody>
      </p:sp>
      <p:sp>
        <p:nvSpPr>
          <p:cNvPr id="29" name="CuadroTexto 28"/>
          <p:cNvSpPr txBox="1"/>
          <p:nvPr/>
        </p:nvSpPr>
        <p:spPr>
          <a:xfrm>
            <a:off x="5006726" y="2437105"/>
            <a:ext cx="875527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Fructosa </a:t>
            </a:r>
            <a:endParaRPr lang="es-EC" sz="14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6757450" y="1649901"/>
            <a:ext cx="137783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Ácido cítrico </a:t>
            </a:r>
            <a:endParaRPr lang="es-EC" sz="14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240884" y="1876744"/>
            <a:ext cx="181080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Despolimerización de la pulpa</a:t>
            </a:r>
            <a:endParaRPr lang="es-EC" sz="1400" dirty="0"/>
          </a:p>
        </p:txBody>
      </p:sp>
      <p:sp>
        <p:nvSpPr>
          <p:cNvPr id="32" name="CuadroTexto 31"/>
          <p:cNvSpPr txBox="1"/>
          <p:nvPr/>
        </p:nvSpPr>
        <p:spPr>
          <a:xfrm>
            <a:off x="1992070" y="3197516"/>
            <a:ext cx="96406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Glucólisis</a:t>
            </a:r>
            <a:r>
              <a:rPr lang="es-ES" dirty="0"/>
              <a:t> </a:t>
            </a:r>
            <a:endParaRPr lang="es-EC" dirty="0"/>
          </a:p>
        </p:txBody>
      </p:sp>
      <p:sp>
        <p:nvSpPr>
          <p:cNvPr id="33" name="CuadroTexto 32"/>
          <p:cNvSpPr txBox="1"/>
          <p:nvPr/>
        </p:nvSpPr>
        <p:spPr>
          <a:xfrm>
            <a:off x="3245111" y="1817303"/>
            <a:ext cx="100554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Sacarosa</a:t>
            </a:r>
            <a:r>
              <a:rPr lang="es-ES" dirty="0"/>
              <a:t> </a:t>
            </a:r>
            <a:endParaRPr lang="es-EC" dirty="0"/>
          </a:p>
        </p:txBody>
      </p:sp>
      <p:sp>
        <p:nvSpPr>
          <p:cNvPr id="34" name="CuadroTexto 33"/>
          <p:cNvSpPr txBox="1"/>
          <p:nvPr/>
        </p:nvSpPr>
        <p:spPr>
          <a:xfrm>
            <a:off x="6438743" y="2437390"/>
            <a:ext cx="762297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/>
              <a:t>Manitol   </a:t>
            </a:r>
            <a:endParaRPr lang="es-EC" sz="1400" dirty="0"/>
          </a:p>
        </p:txBody>
      </p:sp>
      <p:sp>
        <p:nvSpPr>
          <p:cNvPr id="35" name="CuadroTexto 34"/>
          <p:cNvSpPr txBox="1"/>
          <p:nvPr/>
        </p:nvSpPr>
        <p:spPr>
          <a:xfrm>
            <a:off x="2021569" y="3952010"/>
            <a:ext cx="850881" cy="309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 err="1"/>
              <a:t>Piruvato</a:t>
            </a:r>
            <a:r>
              <a:rPr lang="es-ES" sz="1400" dirty="0"/>
              <a:t> </a:t>
            </a:r>
            <a:endParaRPr lang="es-EC" sz="1400" dirty="0"/>
          </a:p>
        </p:txBody>
      </p:sp>
      <p:sp>
        <p:nvSpPr>
          <p:cNvPr id="36" name="CuadroTexto 35"/>
          <p:cNvSpPr txBox="1"/>
          <p:nvPr/>
        </p:nvSpPr>
        <p:spPr>
          <a:xfrm>
            <a:off x="674260" y="3882199"/>
            <a:ext cx="75325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/>
              <a:t>Glicerol  </a:t>
            </a:r>
            <a:endParaRPr lang="es-EC" sz="1400" dirty="0"/>
          </a:p>
        </p:txBody>
      </p:sp>
      <p:sp>
        <p:nvSpPr>
          <p:cNvPr id="37" name="CuadroTexto 36"/>
          <p:cNvSpPr txBox="1"/>
          <p:nvPr/>
        </p:nvSpPr>
        <p:spPr>
          <a:xfrm>
            <a:off x="8135281" y="2029526"/>
            <a:ext cx="77993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Ácido acético   </a:t>
            </a:r>
            <a:endParaRPr lang="es-EC" sz="1400" dirty="0"/>
          </a:p>
        </p:txBody>
      </p:sp>
      <p:sp>
        <p:nvSpPr>
          <p:cNvPr id="38" name="CuadroTexto 37"/>
          <p:cNvSpPr txBox="1"/>
          <p:nvPr/>
        </p:nvSpPr>
        <p:spPr>
          <a:xfrm>
            <a:off x="3447542" y="3953564"/>
            <a:ext cx="1010436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/>
              <a:t>Acetil </a:t>
            </a:r>
            <a:r>
              <a:rPr lang="es-ES" sz="1400" dirty="0" err="1"/>
              <a:t>CoA</a:t>
            </a:r>
            <a:endParaRPr lang="es-EC" sz="1400" dirty="0"/>
          </a:p>
        </p:txBody>
      </p:sp>
      <p:sp>
        <p:nvSpPr>
          <p:cNvPr id="39" name="CuadroTexto 38"/>
          <p:cNvSpPr txBox="1"/>
          <p:nvPr/>
        </p:nvSpPr>
        <p:spPr>
          <a:xfrm>
            <a:off x="1185083" y="4608944"/>
            <a:ext cx="1245437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Acetaldehído </a:t>
            </a:r>
            <a:endParaRPr lang="es-EC" sz="1400" dirty="0"/>
          </a:p>
        </p:txBody>
      </p:sp>
      <p:sp>
        <p:nvSpPr>
          <p:cNvPr id="40" name="CuadroTexto 39"/>
          <p:cNvSpPr txBox="1"/>
          <p:nvPr/>
        </p:nvSpPr>
        <p:spPr>
          <a:xfrm>
            <a:off x="419712" y="5105710"/>
            <a:ext cx="848859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 err="1"/>
              <a:t>Acetoína</a:t>
            </a:r>
            <a:r>
              <a:rPr lang="es-ES" sz="1400" dirty="0"/>
              <a:t> </a:t>
            </a:r>
            <a:endParaRPr lang="es-EC" sz="1400" dirty="0"/>
          </a:p>
        </p:txBody>
      </p:sp>
      <p:sp>
        <p:nvSpPr>
          <p:cNvPr id="41" name="CuadroTexto 40"/>
          <p:cNvSpPr txBox="1"/>
          <p:nvPr/>
        </p:nvSpPr>
        <p:spPr>
          <a:xfrm>
            <a:off x="1477842" y="5359816"/>
            <a:ext cx="680286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tx1"/>
                </a:solidFill>
              </a:rPr>
              <a:t>Etanol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2180355" y="5039975"/>
            <a:ext cx="673702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CO 2</a:t>
            </a:r>
            <a:endParaRPr lang="es-EC" sz="1400" dirty="0"/>
          </a:p>
        </p:txBody>
      </p:sp>
      <p:sp>
        <p:nvSpPr>
          <p:cNvPr id="43" name="CuadroTexto 42"/>
          <p:cNvSpPr txBox="1"/>
          <p:nvPr/>
        </p:nvSpPr>
        <p:spPr>
          <a:xfrm>
            <a:off x="253520" y="4794972"/>
            <a:ext cx="1245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 </a:t>
            </a:r>
            <a:endParaRPr lang="es-EC" sz="1400" dirty="0"/>
          </a:p>
        </p:txBody>
      </p:sp>
      <p:sp>
        <p:nvSpPr>
          <p:cNvPr id="44" name="CuadroTexto 43"/>
          <p:cNvSpPr txBox="1"/>
          <p:nvPr/>
        </p:nvSpPr>
        <p:spPr>
          <a:xfrm>
            <a:off x="97553" y="5814554"/>
            <a:ext cx="1401404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/>
              <a:t>2,3 - </a:t>
            </a:r>
            <a:r>
              <a:rPr lang="es-ES" sz="1400" dirty="0" err="1"/>
              <a:t>Butanodiol</a:t>
            </a:r>
            <a:r>
              <a:rPr lang="es-ES" sz="1400" dirty="0"/>
              <a:t> </a:t>
            </a:r>
            <a:endParaRPr lang="es-EC" sz="1400" dirty="0"/>
          </a:p>
        </p:txBody>
      </p:sp>
      <p:sp>
        <p:nvSpPr>
          <p:cNvPr id="46" name="CuadroTexto 45"/>
          <p:cNvSpPr txBox="1"/>
          <p:nvPr/>
        </p:nvSpPr>
        <p:spPr>
          <a:xfrm>
            <a:off x="4870911" y="3220082"/>
            <a:ext cx="1147156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EMP  Y PKP  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4995554" y="3940704"/>
            <a:ext cx="89787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err="1"/>
              <a:t>Piruvato</a:t>
            </a:r>
            <a:r>
              <a:rPr lang="es-ES" sz="1400" dirty="0"/>
              <a:t> </a:t>
            </a:r>
            <a:endParaRPr lang="es-EC" sz="1400" dirty="0"/>
          </a:p>
        </p:txBody>
      </p:sp>
      <p:sp>
        <p:nvSpPr>
          <p:cNvPr id="48" name="CuadroTexto 47"/>
          <p:cNvSpPr txBox="1"/>
          <p:nvPr/>
        </p:nvSpPr>
        <p:spPr>
          <a:xfrm>
            <a:off x="6857341" y="3197516"/>
            <a:ext cx="1178047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err="1"/>
              <a:t>Oxaloacetato</a:t>
            </a:r>
            <a:endParaRPr lang="es-EC" sz="1400" dirty="0"/>
          </a:p>
        </p:txBody>
      </p:sp>
      <p:sp>
        <p:nvSpPr>
          <p:cNvPr id="49" name="CuadroTexto 48"/>
          <p:cNvSpPr txBox="1"/>
          <p:nvPr/>
        </p:nvSpPr>
        <p:spPr>
          <a:xfrm>
            <a:off x="6880487" y="4419869"/>
            <a:ext cx="1377831" cy="116955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Ácido láctico</a:t>
            </a:r>
          </a:p>
          <a:p>
            <a:pPr algn="ctr"/>
            <a:r>
              <a:rPr lang="es-ES" sz="1400" b="1" dirty="0">
                <a:solidFill>
                  <a:schemeClr val="tx1"/>
                </a:solidFill>
              </a:rPr>
              <a:t>Ácido acético</a:t>
            </a:r>
          </a:p>
          <a:p>
            <a:pPr algn="ctr"/>
            <a:r>
              <a:rPr lang="es-ES" sz="1400" b="1" dirty="0" err="1">
                <a:solidFill>
                  <a:schemeClr val="tx1"/>
                </a:solidFill>
              </a:rPr>
              <a:t>Acetoina</a:t>
            </a:r>
            <a:r>
              <a:rPr lang="es-ES" sz="14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ES" sz="1400" b="1" dirty="0" err="1">
                <a:solidFill>
                  <a:schemeClr val="tx1"/>
                </a:solidFill>
              </a:rPr>
              <a:t>Diacetil</a:t>
            </a:r>
            <a:endParaRPr lang="es-ES" sz="1400" b="1" dirty="0">
              <a:solidFill>
                <a:schemeClr val="tx1"/>
              </a:solidFill>
            </a:endParaRPr>
          </a:p>
          <a:p>
            <a:pPr algn="ctr"/>
            <a:r>
              <a:rPr lang="es-ES" sz="1400" b="1" dirty="0">
                <a:solidFill>
                  <a:schemeClr val="tx1"/>
                </a:solidFill>
              </a:rPr>
              <a:t>2,3- </a:t>
            </a:r>
            <a:r>
              <a:rPr lang="es-ES" sz="1400" b="1" dirty="0" err="1">
                <a:solidFill>
                  <a:schemeClr val="tx1"/>
                </a:solidFill>
              </a:rPr>
              <a:t>Butanodiol</a:t>
            </a:r>
            <a:endParaRPr lang="es-EC" sz="1400" b="1" dirty="0">
              <a:solidFill>
                <a:schemeClr val="tx1"/>
              </a:solidFill>
            </a:endParaRPr>
          </a:p>
        </p:txBody>
      </p:sp>
      <p:cxnSp>
        <p:nvCxnSpPr>
          <p:cNvPr id="53" name="Conector recto de flecha 52"/>
          <p:cNvCxnSpPr/>
          <p:nvPr/>
        </p:nvCxnSpPr>
        <p:spPr>
          <a:xfrm flipH="1">
            <a:off x="949108" y="1303253"/>
            <a:ext cx="789267" cy="5081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Conector recto de flecha 55"/>
          <p:cNvCxnSpPr/>
          <p:nvPr/>
        </p:nvCxnSpPr>
        <p:spPr>
          <a:xfrm>
            <a:off x="3035533" y="1245007"/>
            <a:ext cx="705544" cy="530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Conector recto de flecha 58"/>
          <p:cNvCxnSpPr/>
          <p:nvPr/>
        </p:nvCxnSpPr>
        <p:spPr>
          <a:xfrm flipH="1">
            <a:off x="2595346" y="2028426"/>
            <a:ext cx="606361" cy="396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Conector recto de flecha 60"/>
          <p:cNvCxnSpPr/>
          <p:nvPr/>
        </p:nvCxnSpPr>
        <p:spPr>
          <a:xfrm>
            <a:off x="4297884" y="1967070"/>
            <a:ext cx="1006469" cy="429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3" name="Elipse 62"/>
          <p:cNvSpPr/>
          <p:nvPr/>
        </p:nvSpPr>
        <p:spPr>
          <a:xfrm>
            <a:off x="4063896" y="1304570"/>
            <a:ext cx="866482" cy="40695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4" name="CuadroTexto 63"/>
          <p:cNvSpPr txBox="1"/>
          <p:nvPr/>
        </p:nvSpPr>
        <p:spPr>
          <a:xfrm>
            <a:off x="4045969" y="1347297"/>
            <a:ext cx="1005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Invertasas</a:t>
            </a:r>
            <a:r>
              <a:rPr lang="es-ES" sz="1400" dirty="0"/>
              <a:t> </a:t>
            </a:r>
            <a:endParaRPr lang="es-EC" dirty="0"/>
          </a:p>
        </p:txBody>
      </p:sp>
      <p:sp>
        <p:nvSpPr>
          <p:cNvPr id="65" name="Arco 64"/>
          <p:cNvSpPr/>
          <p:nvPr/>
        </p:nvSpPr>
        <p:spPr>
          <a:xfrm rot="16882271">
            <a:off x="3557985" y="1608478"/>
            <a:ext cx="1046056" cy="507995"/>
          </a:xfrm>
          <a:prstGeom prst="arc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75" name="Conector recto de flecha 74"/>
          <p:cNvCxnSpPr/>
          <p:nvPr/>
        </p:nvCxnSpPr>
        <p:spPr>
          <a:xfrm>
            <a:off x="2436689" y="2828510"/>
            <a:ext cx="10322" cy="3691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7" name="Conector recto de flecha 76"/>
          <p:cNvCxnSpPr/>
          <p:nvPr/>
        </p:nvCxnSpPr>
        <p:spPr>
          <a:xfrm flipH="1">
            <a:off x="1226491" y="3421390"/>
            <a:ext cx="726090" cy="398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Conector recto de flecha 78"/>
          <p:cNvCxnSpPr/>
          <p:nvPr/>
        </p:nvCxnSpPr>
        <p:spPr>
          <a:xfrm>
            <a:off x="2447010" y="3609900"/>
            <a:ext cx="1" cy="299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Conector recto de flecha 84"/>
          <p:cNvCxnSpPr>
            <a:stCxn id="35" idx="3"/>
            <a:endCxn id="38" idx="1"/>
          </p:cNvCxnSpPr>
          <p:nvPr/>
        </p:nvCxnSpPr>
        <p:spPr>
          <a:xfrm>
            <a:off x="2872450" y="4106676"/>
            <a:ext cx="575092" cy="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Conector recto de flecha 88"/>
          <p:cNvCxnSpPr>
            <a:stCxn id="35" idx="2"/>
            <a:endCxn id="39" idx="0"/>
          </p:cNvCxnSpPr>
          <p:nvPr/>
        </p:nvCxnSpPr>
        <p:spPr>
          <a:xfrm flipH="1">
            <a:off x="1807802" y="4261341"/>
            <a:ext cx="639208" cy="347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3" name="Conector recto de flecha 92"/>
          <p:cNvCxnSpPr>
            <a:stCxn id="39" idx="1"/>
            <a:endCxn id="40" idx="0"/>
          </p:cNvCxnSpPr>
          <p:nvPr/>
        </p:nvCxnSpPr>
        <p:spPr>
          <a:xfrm flipH="1">
            <a:off x="844142" y="4762833"/>
            <a:ext cx="340941" cy="342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6" name="Conector recto de flecha 95"/>
          <p:cNvCxnSpPr>
            <a:stCxn id="40" idx="2"/>
            <a:endCxn id="44" idx="0"/>
          </p:cNvCxnSpPr>
          <p:nvPr/>
        </p:nvCxnSpPr>
        <p:spPr>
          <a:xfrm flipH="1">
            <a:off x="798255" y="5413487"/>
            <a:ext cx="45887" cy="401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5" name="Conector recto de flecha 104"/>
          <p:cNvCxnSpPr>
            <a:stCxn id="39" idx="2"/>
            <a:endCxn id="41" idx="0"/>
          </p:cNvCxnSpPr>
          <p:nvPr/>
        </p:nvCxnSpPr>
        <p:spPr>
          <a:xfrm>
            <a:off x="1807802" y="4916721"/>
            <a:ext cx="10183" cy="443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6" name="Arco 105"/>
          <p:cNvSpPr/>
          <p:nvPr/>
        </p:nvSpPr>
        <p:spPr>
          <a:xfrm rot="11932470">
            <a:off x="1791623" y="4859176"/>
            <a:ext cx="690392" cy="374923"/>
          </a:xfrm>
          <a:prstGeom prst="arc">
            <a:avLst>
              <a:gd name="adj1" fmla="val 14541483"/>
              <a:gd name="adj2" fmla="val 0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10" name="Conector recto de flecha 109"/>
          <p:cNvCxnSpPr>
            <a:stCxn id="30" idx="2"/>
            <a:endCxn id="48" idx="0"/>
          </p:cNvCxnSpPr>
          <p:nvPr/>
        </p:nvCxnSpPr>
        <p:spPr>
          <a:xfrm flipH="1">
            <a:off x="7446365" y="1957678"/>
            <a:ext cx="1" cy="12398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5" name="Conector recto de flecha 114"/>
          <p:cNvCxnSpPr>
            <a:stCxn id="29" idx="3"/>
            <a:endCxn id="34" idx="1"/>
          </p:cNvCxnSpPr>
          <p:nvPr/>
        </p:nvCxnSpPr>
        <p:spPr>
          <a:xfrm>
            <a:off x="5882253" y="2590994"/>
            <a:ext cx="556490" cy="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Arco 116"/>
          <p:cNvSpPr/>
          <p:nvPr/>
        </p:nvSpPr>
        <p:spPr>
          <a:xfrm rot="11623569">
            <a:off x="7425767" y="1970547"/>
            <a:ext cx="1520208" cy="32501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33" name="Conector recto de flecha 132"/>
          <p:cNvCxnSpPr>
            <a:stCxn id="29" idx="2"/>
            <a:endCxn id="46" idx="0"/>
          </p:cNvCxnSpPr>
          <p:nvPr/>
        </p:nvCxnSpPr>
        <p:spPr>
          <a:xfrm flipH="1">
            <a:off x="5444489" y="2744882"/>
            <a:ext cx="1" cy="475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ector recto de flecha 136"/>
          <p:cNvCxnSpPr>
            <a:stCxn id="46" idx="2"/>
            <a:endCxn id="47" idx="0"/>
          </p:cNvCxnSpPr>
          <p:nvPr/>
        </p:nvCxnSpPr>
        <p:spPr>
          <a:xfrm>
            <a:off x="5444489" y="3527859"/>
            <a:ext cx="0" cy="412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CuadroTexto 140"/>
          <p:cNvSpPr txBox="1"/>
          <p:nvPr/>
        </p:nvSpPr>
        <p:spPr>
          <a:xfrm>
            <a:off x="3297700" y="4663201"/>
            <a:ext cx="1311300" cy="3077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Ésteres etílicos</a:t>
            </a:r>
            <a:endParaRPr lang="es-EC" sz="1400" b="1" dirty="0">
              <a:solidFill>
                <a:schemeClr val="tx1"/>
              </a:solidFill>
            </a:endParaRPr>
          </a:p>
        </p:txBody>
      </p:sp>
      <p:cxnSp>
        <p:nvCxnSpPr>
          <p:cNvPr id="143" name="Conector recto de flecha 142"/>
          <p:cNvCxnSpPr>
            <a:stCxn id="38" idx="2"/>
            <a:endCxn id="141" idx="0"/>
          </p:cNvCxnSpPr>
          <p:nvPr/>
        </p:nvCxnSpPr>
        <p:spPr>
          <a:xfrm>
            <a:off x="3952760" y="4261341"/>
            <a:ext cx="590" cy="401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7" name="Conector recto de flecha 146"/>
          <p:cNvCxnSpPr>
            <a:stCxn id="48" idx="1"/>
            <a:endCxn id="47" idx="3"/>
          </p:cNvCxnSpPr>
          <p:nvPr/>
        </p:nvCxnSpPr>
        <p:spPr>
          <a:xfrm flipH="1">
            <a:off x="5893424" y="3351405"/>
            <a:ext cx="963917" cy="743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ector recto de flecha 149"/>
          <p:cNvCxnSpPr>
            <a:stCxn id="47" idx="3"/>
          </p:cNvCxnSpPr>
          <p:nvPr/>
        </p:nvCxnSpPr>
        <p:spPr>
          <a:xfrm>
            <a:off x="5893424" y="409459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CuadroTexto 161"/>
          <p:cNvSpPr txBox="1"/>
          <p:nvPr/>
        </p:nvSpPr>
        <p:spPr>
          <a:xfrm>
            <a:off x="2954728" y="5481035"/>
            <a:ext cx="1165043" cy="3077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err="1"/>
              <a:t>Acetolactato</a:t>
            </a:r>
            <a:endParaRPr lang="es-EC" sz="1400" dirty="0"/>
          </a:p>
        </p:txBody>
      </p:sp>
      <p:cxnSp>
        <p:nvCxnSpPr>
          <p:cNvPr id="164" name="Conector recto de flecha 163"/>
          <p:cNvCxnSpPr>
            <a:stCxn id="35" idx="2"/>
            <a:endCxn id="162" idx="0"/>
          </p:cNvCxnSpPr>
          <p:nvPr/>
        </p:nvCxnSpPr>
        <p:spPr>
          <a:xfrm>
            <a:off x="2447010" y="4261341"/>
            <a:ext cx="1090240" cy="1219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6" name="CuadroTexto 165"/>
          <p:cNvSpPr txBox="1"/>
          <p:nvPr/>
        </p:nvSpPr>
        <p:spPr>
          <a:xfrm>
            <a:off x="4497137" y="5481035"/>
            <a:ext cx="1567832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Alcoholes pesados</a:t>
            </a:r>
            <a:endParaRPr lang="es-EC" sz="1400" b="1" dirty="0">
              <a:solidFill>
                <a:schemeClr val="tx1"/>
              </a:solidFill>
            </a:endParaRPr>
          </a:p>
        </p:txBody>
      </p:sp>
      <p:cxnSp>
        <p:nvCxnSpPr>
          <p:cNvPr id="172" name="Conector recto de flecha 171"/>
          <p:cNvCxnSpPr>
            <a:stCxn id="162" idx="3"/>
            <a:endCxn id="166" idx="1"/>
          </p:cNvCxnSpPr>
          <p:nvPr/>
        </p:nvCxnSpPr>
        <p:spPr>
          <a:xfrm>
            <a:off x="4119771" y="5634924"/>
            <a:ext cx="3773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1853972" y="609626"/>
            <a:ext cx="2276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(25- 40 °C)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16384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Título"/>
          <p:cNvSpPr txBox="1">
            <a:spLocks/>
          </p:cNvSpPr>
          <p:nvPr/>
        </p:nvSpPr>
        <p:spPr>
          <a:xfrm>
            <a:off x="4063895" y="56913"/>
            <a:ext cx="4851319" cy="6141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240786" y="1339209"/>
            <a:ext cx="3225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FASE AERÓBICA  ( ≥  50 °C) </a:t>
            </a:r>
            <a:endParaRPr lang="es-EC" sz="14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1151607" y="2320740"/>
            <a:ext cx="2327938" cy="3077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tx1"/>
                </a:solidFill>
              </a:rPr>
              <a:t>BACTERIAS ÁCIDO ACÉTICAS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35321" y="3120149"/>
            <a:ext cx="673425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/>
              <a:t>Etanol</a:t>
            </a:r>
            <a:endParaRPr lang="es-EC" sz="1400" dirty="0"/>
          </a:p>
        </p:txBody>
      </p:sp>
      <p:sp>
        <p:nvSpPr>
          <p:cNvPr id="58" name="CuadroTexto 57"/>
          <p:cNvSpPr txBox="1"/>
          <p:nvPr/>
        </p:nvSpPr>
        <p:spPr>
          <a:xfrm>
            <a:off x="3024929" y="3091049"/>
            <a:ext cx="1191492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/>
              <a:t>Ácido láctico </a:t>
            </a:r>
            <a:endParaRPr lang="es-EC" sz="1400" dirty="0"/>
          </a:p>
        </p:txBody>
      </p:sp>
      <p:cxnSp>
        <p:nvCxnSpPr>
          <p:cNvPr id="7" name="Conector recto de flecha 6"/>
          <p:cNvCxnSpPr>
            <a:stCxn id="2" idx="2"/>
            <a:endCxn id="3" idx="0"/>
          </p:cNvCxnSpPr>
          <p:nvPr/>
        </p:nvCxnSpPr>
        <p:spPr>
          <a:xfrm flipH="1">
            <a:off x="1372034" y="2628517"/>
            <a:ext cx="943542" cy="4916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>
            <a:stCxn id="2" idx="2"/>
            <a:endCxn id="58" idx="0"/>
          </p:cNvCxnSpPr>
          <p:nvPr/>
        </p:nvCxnSpPr>
        <p:spPr>
          <a:xfrm>
            <a:off x="2315576" y="2628517"/>
            <a:ext cx="1305099" cy="4625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8" name="CuadroTexto 67"/>
          <p:cNvSpPr txBox="1"/>
          <p:nvPr/>
        </p:nvSpPr>
        <p:spPr>
          <a:xfrm>
            <a:off x="126597" y="3794625"/>
            <a:ext cx="1245437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Acetaldehído </a:t>
            </a:r>
            <a:endParaRPr lang="es-EC" sz="1400" dirty="0"/>
          </a:p>
        </p:txBody>
      </p:sp>
      <p:sp>
        <p:nvSpPr>
          <p:cNvPr id="69" name="CuadroTexto 68"/>
          <p:cNvSpPr txBox="1"/>
          <p:nvPr/>
        </p:nvSpPr>
        <p:spPr>
          <a:xfrm>
            <a:off x="1570323" y="3764803"/>
            <a:ext cx="848859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 err="1"/>
              <a:t>Acetoína</a:t>
            </a:r>
            <a:r>
              <a:rPr lang="es-ES" sz="1400" dirty="0"/>
              <a:t> </a:t>
            </a:r>
            <a:endParaRPr lang="es-EC" sz="1400" dirty="0"/>
          </a:p>
        </p:txBody>
      </p:sp>
      <p:sp>
        <p:nvSpPr>
          <p:cNvPr id="70" name="CuadroTexto 69"/>
          <p:cNvSpPr txBox="1"/>
          <p:nvPr/>
        </p:nvSpPr>
        <p:spPr>
          <a:xfrm>
            <a:off x="749315" y="4592445"/>
            <a:ext cx="1376215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tx1"/>
                </a:solidFill>
              </a:rPr>
              <a:t>ÁCIDO ACÉTICO</a:t>
            </a:r>
            <a:endParaRPr lang="es-EC" sz="1400" b="1" dirty="0">
              <a:solidFill>
                <a:schemeClr val="tx1"/>
              </a:solidFill>
            </a:endParaRPr>
          </a:p>
        </p:txBody>
      </p:sp>
      <p:cxnSp>
        <p:nvCxnSpPr>
          <p:cNvPr id="16" name="Conector recto de flecha 15"/>
          <p:cNvCxnSpPr>
            <a:stCxn id="3" idx="2"/>
            <a:endCxn id="68" idx="0"/>
          </p:cNvCxnSpPr>
          <p:nvPr/>
        </p:nvCxnSpPr>
        <p:spPr>
          <a:xfrm flipH="1">
            <a:off x="749316" y="3427926"/>
            <a:ext cx="622718" cy="3666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>
            <a:stCxn id="3" idx="2"/>
            <a:endCxn id="69" idx="0"/>
          </p:cNvCxnSpPr>
          <p:nvPr/>
        </p:nvCxnSpPr>
        <p:spPr>
          <a:xfrm>
            <a:off x="1372034" y="3427926"/>
            <a:ext cx="622719" cy="336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Conector recto de flecha 49"/>
          <p:cNvCxnSpPr>
            <a:stCxn id="68" idx="2"/>
            <a:endCxn id="70" idx="0"/>
          </p:cNvCxnSpPr>
          <p:nvPr/>
        </p:nvCxnSpPr>
        <p:spPr>
          <a:xfrm>
            <a:off x="749316" y="4102402"/>
            <a:ext cx="688107" cy="490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2" name="CuadroTexto 91"/>
          <p:cNvSpPr txBox="1"/>
          <p:nvPr/>
        </p:nvSpPr>
        <p:spPr>
          <a:xfrm>
            <a:off x="2968125" y="3763283"/>
            <a:ext cx="1329255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/>
              <a:t>α </a:t>
            </a:r>
            <a:r>
              <a:rPr lang="es-ES" sz="1400" dirty="0" err="1"/>
              <a:t>Acetolactato</a:t>
            </a:r>
            <a:r>
              <a:rPr lang="es-ES" sz="1400" dirty="0"/>
              <a:t> </a:t>
            </a:r>
            <a:endParaRPr lang="es-EC" sz="1400" dirty="0"/>
          </a:p>
        </p:txBody>
      </p:sp>
      <p:cxnSp>
        <p:nvCxnSpPr>
          <p:cNvPr id="55" name="Conector recto de flecha 54"/>
          <p:cNvCxnSpPr>
            <a:stCxn id="58" idx="2"/>
            <a:endCxn id="92" idx="0"/>
          </p:cNvCxnSpPr>
          <p:nvPr/>
        </p:nvCxnSpPr>
        <p:spPr>
          <a:xfrm>
            <a:off x="3620675" y="3398826"/>
            <a:ext cx="12078" cy="364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Conector recto de flecha 59"/>
          <p:cNvCxnSpPr>
            <a:stCxn id="92" idx="1"/>
            <a:endCxn id="69" idx="3"/>
          </p:cNvCxnSpPr>
          <p:nvPr/>
        </p:nvCxnSpPr>
        <p:spPr>
          <a:xfrm flipH="1">
            <a:off x="2419182" y="3917172"/>
            <a:ext cx="548943" cy="1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2" name="Imagen 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924" y="3120149"/>
            <a:ext cx="3525621" cy="2753908"/>
          </a:xfrm>
          <a:prstGeom prst="rect">
            <a:avLst/>
          </a:prstGeom>
        </p:spPr>
      </p:pic>
      <p:sp>
        <p:nvSpPr>
          <p:cNvPr id="104" name="CuadroTexto 103"/>
          <p:cNvSpPr txBox="1"/>
          <p:nvPr/>
        </p:nvSpPr>
        <p:spPr>
          <a:xfrm>
            <a:off x="5113339" y="2166851"/>
            <a:ext cx="1376215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tx1"/>
                </a:solidFill>
              </a:rPr>
              <a:t>ÁCIDO ACÉTICO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07" name="CuadroTexto 106"/>
          <p:cNvSpPr txBox="1"/>
          <p:nvPr/>
        </p:nvSpPr>
        <p:spPr>
          <a:xfrm>
            <a:off x="6678436" y="2661613"/>
            <a:ext cx="790698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tx1"/>
                </a:solidFill>
              </a:rPr>
              <a:t>ETANOL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08" name="CuadroTexto 107"/>
          <p:cNvSpPr txBox="1"/>
          <p:nvPr/>
        </p:nvSpPr>
        <p:spPr>
          <a:xfrm>
            <a:off x="7640764" y="2552006"/>
            <a:ext cx="1376215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tx1"/>
                </a:solidFill>
              </a:rPr>
              <a:t>ÁCIDO LÁCTICO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84" name="Flecha abajo 83"/>
          <p:cNvSpPr/>
          <p:nvPr/>
        </p:nvSpPr>
        <p:spPr>
          <a:xfrm rot="18661063">
            <a:off x="5544682" y="2628517"/>
            <a:ext cx="523609" cy="64552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9" name="Flecha abajo 108"/>
          <p:cNvSpPr/>
          <p:nvPr/>
        </p:nvSpPr>
        <p:spPr>
          <a:xfrm rot="1754560">
            <a:off x="7765071" y="3076457"/>
            <a:ext cx="523609" cy="64552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1" name="Flecha abajo 110"/>
          <p:cNvSpPr/>
          <p:nvPr/>
        </p:nvSpPr>
        <p:spPr>
          <a:xfrm>
            <a:off x="6767217" y="3120149"/>
            <a:ext cx="523609" cy="64552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6" name="CuadroTexto 85"/>
          <p:cNvSpPr txBox="1"/>
          <p:nvPr/>
        </p:nvSpPr>
        <p:spPr>
          <a:xfrm>
            <a:off x="4297380" y="5655484"/>
            <a:ext cx="3071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MUERTE DEL EMBRIÓN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2403772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734520" y="801537"/>
            <a:ext cx="5964866" cy="15254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 el efecto de cultivos iniciadores microbianos inoculados, sobre la composición  bioquímica de cacao (</a:t>
            </a:r>
            <a:r>
              <a:rPr lang="es-EC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Theobroma</a:t>
            </a:r>
            <a:r>
              <a:rPr lang="es-EC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cacao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CNN 51, durante el proceso de fermentación mediante técnicas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cromatográficas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(HPLC) y espectrofotometría.</a:t>
            </a:r>
          </a:p>
        </p:txBody>
      </p:sp>
      <p:sp>
        <p:nvSpPr>
          <p:cNvPr id="9" name="Rectángulo 5"/>
          <p:cNvSpPr/>
          <p:nvPr/>
        </p:nvSpPr>
        <p:spPr>
          <a:xfrm>
            <a:off x="261378" y="3284454"/>
            <a:ext cx="8653835" cy="2700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600" dirty="0"/>
              <a:t>Determinar la dinámica poblacional de la </a:t>
            </a:r>
            <a:r>
              <a:rPr lang="es-EC" sz="1600" dirty="0" err="1"/>
              <a:t>microbiota</a:t>
            </a:r>
            <a:r>
              <a:rPr lang="es-EC" sz="1600" dirty="0"/>
              <a:t> en cacao </a:t>
            </a:r>
            <a:r>
              <a:rPr lang="es-EC" sz="1600" dirty="0" err="1"/>
              <a:t>var</a:t>
            </a:r>
            <a:r>
              <a:rPr lang="es-EC" sz="1600" dirty="0"/>
              <a:t>. Trinitario clon CCN 51,  en relación al proceso fermentativo de la almendra, por conteo de colonias en placa. 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600" dirty="0"/>
              <a:t>Cuantificar el contenido de ácidos orgánicos, azúcares y polifenoles en granos de cacao de la </a:t>
            </a:r>
            <a:r>
              <a:rPr lang="es-EC" sz="1600" dirty="0" err="1"/>
              <a:t>var</a:t>
            </a:r>
            <a:r>
              <a:rPr lang="es-EC" sz="1600" dirty="0"/>
              <a:t>. Trinitario clon CCN-51, mediante cromatografía líquida de alta eficiencia (HPLC) y espectrofotometría. 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600" dirty="0"/>
              <a:t>Comparar el contenido de ácidos orgánicos, azúcares y polifenoles respecto a la dinámica poblaciones de la masa fermentada de cacao </a:t>
            </a:r>
            <a:r>
              <a:rPr lang="es-EC" sz="1600" dirty="0" err="1"/>
              <a:t>var</a:t>
            </a:r>
            <a:r>
              <a:rPr lang="es-EC" sz="1600" dirty="0"/>
              <a:t>. Trinitario clon CCN 51.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4063895" y="0"/>
            <a:ext cx="4851319" cy="614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</a:p>
        </p:txBody>
      </p:sp>
      <p:sp>
        <p:nvSpPr>
          <p:cNvPr id="15" name="Rectángulo 6"/>
          <p:cNvSpPr/>
          <p:nvPr/>
        </p:nvSpPr>
        <p:spPr>
          <a:xfrm>
            <a:off x="96982" y="1091433"/>
            <a:ext cx="1663014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es-EC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Objetivo general</a:t>
            </a:r>
          </a:p>
        </p:txBody>
      </p:sp>
      <p:sp>
        <p:nvSpPr>
          <p:cNvPr id="16" name="Rectángulo 6"/>
          <p:cNvSpPr/>
          <p:nvPr/>
        </p:nvSpPr>
        <p:spPr>
          <a:xfrm>
            <a:off x="96982" y="2649606"/>
            <a:ext cx="3374639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es-EC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Objetivos específicos</a:t>
            </a:r>
          </a:p>
        </p:txBody>
      </p:sp>
      <p:sp>
        <p:nvSpPr>
          <p:cNvPr id="17" name="19 Flecha derecha"/>
          <p:cNvSpPr/>
          <p:nvPr/>
        </p:nvSpPr>
        <p:spPr>
          <a:xfrm>
            <a:off x="1784301" y="1264615"/>
            <a:ext cx="670113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0229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712912" y="1222218"/>
            <a:ext cx="5964866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uso de cultivos iniciadores microbianos inoculados en el proceso de fermentación no influye sobre el contenido de ácidos orgánicos, azúcares y polifenoles en cacao (</a:t>
            </a:r>
            <a:r>
              <a:rPr lang="es-EC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Theobroma</a:t>
            </a:r>
            <a:r>
              <a:rPr lang="es-EC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cacao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TRINITARIO clon CNN-51..</a:t>
            </a:r>
          </a:p>
        </p:txBody>
      </p:sp>
      <p:sp>
        <p:nvSpPr>
          <p:cNvPr id="9" name="Rectángulo 5"/>
          <p:cNvSpPr/>
          <p:nvPr/>
        </p:nvSpPr>
        <p:spPr>
          <a:xfrm>
            <a:off x="2712912" y="3402258"/>
            <a:ext cx="5964866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uso de cultivos iniciadores microbianos inoculados en el proceso de fermentación influye en el contenido de ácidos orgánicos, azúcares y polifenoles en cacao (</a:t>
            </a:r>
            <a:r>
              <a:rPr lang="es-EC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Theobroma</a:t>
            </a:r>
            <a:r>
              <a:rPr lang="es-EC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cacao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TRINITARIO clon CNN-51</a:t>
            </a:r>
            <a:r>
              <a:rPr lang="es-EC" sz="1600" dirty="0"/>
              <a:t>.</a:t>
            </a: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4063895" y="0"/>
            <a:ext cx="4851319" cy="614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HIPÓTESIS </a:t>
            </a:r>
            <a:endParaRPr lang="es-EC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6"/>
          <p:cNvSpPr/>
          <p:nvPr/>
        </p:nvSpPr>
        <p:spPr>
          <a:xfrm>
            <a:off x="179729" y="1529995"/>
            <a:ext cx="166301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es-E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H0</a:t>
            </a:r>
            <a:endParaRPr lang="es-EC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ángulo 6"/>
          <p:cNvSpPr/>
          <p:nvPr/>
        </p:nvSpPr>
        <p:spPr>
          <a:xfrm>
            <a:off x="290565" y="3925023"/>
            <a:ext cx="1663014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es-EC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H1</a:t>
            </a:r>
          </a:p>
        </p:txBody>
      </p:sp>
      <p:sp>
        <p:nvSpPr>
          <p:cNvPr id="17" name="19 Flecha derecha"/>
          <p:cNvSpPr/>
          <p:nvPr/>
        </p:nvSpPr>
        <p:spPr>
          <a:xfrm>
            <a:off x="1507686" y="1529995"/>
            <a:ext cx="670113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9 Flecha derecha"/>
          <p:cNvSpPr/>
          <p:nvPr/>
        </p:nvSpPr>
        <p:spPr>
          <a:xfrm>
            <a:off x="1618522" y="3925023"/>
            <a:ext cx="670113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13827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6000586" y="4730625"/>
            <a:ext cx="2772261" cy="11541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Ubicación geográfica</a:t>
            </a:r>
          </a:p>
          <a:p>
            <a:pPr algn="ctr"/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Altitud:         </a:t>
            </a:r>
            <a:r>
              <a:rPr lang="es-EC" sz="1600" dirty="0"/>
              <a:t>17 msnm 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Longitud:      </a:t>
            </a:r>
            <a:r>
              <a:rPr lang="es-EC" sz="1600" dirty="0"/>
              <a:t>79°42’29”O 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Latitud:          </a:t>
            </a:r>
            <a:r>
              <a:rPr lang="es-EC" sz="1600" dirty="0"/>
              <a:t>1°36’00” S</a:t>
            </a:r>
            <a:endParaRPr lang="es-EC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4063895" y="0"/>
            <a:ext cx="4851319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1" name="Rectángulo 6"/>
          <p:cNvSpPr/>
          <p:nvPr/>
        </p:nvSpPr>
        <p:spPr>
          <a:xfrm>
            <a:off x="227079" y="833303"/>
            <a:ext cx="3248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Área de muestreo</a:t>
            </a:r>
            <a:endParaRPr lang="es-EC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-838" r="1"/>
          <a:stretch/>
        </p:blipFill>
        <p:spPr>
          <a:xfrm>
            <a:off x="263835" y="1505940"/>
            <a:ext cx="4928744" cy="438224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527" y="1657713"/>
            <a:ext cx="3307144" cy="228121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000586" y="1026987"/>
            <a:ext cx="2445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COFINA – REPÚBLCIA DE CACAO</a:t>
            </a:r>
            <a:endParaRPr lang="es-EC" b="1" dirty="0"/>
          </a:p>
        </p:txBody>
      </p:sp>
      <p:sp>
        <p:nvSpPr>
          <p:cNvPr id="10" name="Rectángulo 9"/>
          <p:cNvSpPr/>
          <p:nvPr/>
        </p:nvSpPr>
        <p:spPr>
          <a:xfrm>
            <a:off x="1851444" y="4572000"/>
            <a:ext cx="876763" cy="609600"/>
          </a:xfrm>
          <a:prstGeom prst="rect">
            <a:avLst/>
          </a:prstGeom>
          <a:noFill/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57575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754091" y="6000021"/>
            <a:ext cx="2389909" cy="857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70682" t="82000" r="14091" b="10000"/>
          <a:stretch/>
        </p:blipFill>
        <p:spPr>
          <a:xfrm>
            <a:off x="7065818" y="6138782"/>
            <a:ext cx="2021949" cy="663923"/>
          </a:xfrm>
          <a:prstGeom prst="rect">
            <a:avLst/>
          </a:prstGeom>
        </p:spPr>
      </p:pic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4063895" y="0"/>
            <a:ext cx="4851319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26609" y="977157"/>
            <a:ext cx="386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Inoculación de levaduras y bacterias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9" y="1433544"/>
            <a:ext cx="4688230" cy="1786283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4886030" y="5422593"/>
            <a:ext cx="3571873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/>
              <a:t>CONCETRACIÓN: 1x10^8 UFC/ml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886030" y="4014169"/>
            <a:ext cx="4244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MEDIOS UTILIZADOS </a:t>
            </a:r>
            <a:endParaRPr lang="es-EC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NYDB - Levaduras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MRS – ácido lácticas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YGC – ácido acéticas.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851" y="3281814"/>
            <a:ext cx="2074075" cy="289961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88" y="3256746"/>
            <a:ext cx="2381389" cy="294975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820827" y="3343933"/>
            <a:ext cx="371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Muñoz y Gómez (2020) 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6030" y="711127"/>
            <a:ext cx="3819820" cy="25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971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42748</TotalTime>
  <Words>2983</Words>
  <Application>Microsoft Office PowerPoint</Application>
  <PresentationFormat>Presentación en pantalla (4:3)</PresentationFormat>
  <Paragraphs>587</Paragraphs>
  <Slides>33</Slides>
  <Notes>18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5" baseType="lpstr">
      <vt:lpstr>Tema de Office</vt:lpstr>
      <vt:lpstr>CorelDRAW</vt:lpstr>
      <vt:lpstr>Presentación de PowerPoint</vt:lpstr>
      <vt:lpstr>CONTENIDO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RESULTADOS Y  DISCUSIÓN</vt:lpstr>
      <vt:lpstr>RESULTADOS Y DISCUSIÓN</vt:lpstr>
      <vt:lpstr>RESULTADOS Y DISCUSIÓN</vt:lpstr>
      <vt:lpstr>Presentación de PowerPoint</vt:lpstr>
      <vt:lpstr>Presentación de PowerPoint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DISCUCIÓN</vt:lpstr>
      <vt:lpstr>CONCLUSIONES</vt:lpstr>
      <vt:lpstr>CONCLUSIONES</vt:lpstr>
      <vt:lpstr>RECOMENDACIONES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User</cp:lastModifiedBy>
  <cp:revision>542</cp:revision>
  <cp:lastPrinted>2018-04-01T21:53:26Z</cp:lastPrinted>
  <dcterms:created xsi:type="dcterms:W3CDTF">2018-02-13T21:02:19Z</dcterms:created>
  <dcterms:modified xsi:type="dcterms:W3CDTF">2021-06-10T17:19:37Z</dcterms:modified>
</cp:coreProperties>
</file>