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26"/>
  </p:notesMasterIdLst>
  <p:sldIdLst>
    <p:sldId id="340" r:id="rId2"/>
    <p:sldId id="257" r:id="rId3"/>
    <p:sldId id="371" r:id="rId4"/>
    <p:sldId id="372" r:id="rId5"/>
    <p:sldId id="360" r:id="rId6"/>
    <p:sldId id="373" r:id="rId7"/>
    <p:sldId id="374" r:id="rId8"/>
    <p:sldId id="375" r:id="rId9"/>
    <p:sldId id="376" r:id="rId10"/>
    <p:sldId id="377" r:id="rId11"/>
    <p:sldId id="378" r:id="rId12"/>
    <p:sldId id="390" r:id="rId13"/>
    <p:sldId id="379" r:id="rId14"/>
    <p:sldId id="380" r:id="rId15"/>
    <p:sldId id="381" r:id="rId16"/>
    <p:sldId id="382" r:id="rId17"/>
    <p:sldId id="384" r:id="rId18"/>
    <p:sldId id="383" r:id="rId19"/>
    <p:sldId id="385" r:id="rId20"/>
    <p:sldId id="386" r:id="rId21"/>
    <p:sldId id="387" r:id="rId22"/>
    <p:sldId id="389" r:id="rId23"/>
    <p:sldId id="388" r:id="rId24"/>
    <p:sldId id="391" r:id="rId2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04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9" roundtripDataSignature="AMtx7mgINEvgyoBoR0hquHMyg1wn2B5rj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s" initials="A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B83D68"/>
    <a:srgbClr val="FF0066"/>
    <a:srgbClr val="006600"/>
    <a:srgbClr val="5BD4FF"/>
    <a:srgbClr val="33CCCC"/>
    <a:srgbClr val="3333FF"/>
    <a:srgbClr val="0066FF"/>
    <a:srgbClr val="003399"/>
    <a:srgbClr val="8809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1263E05E-BFAF-4716-9C79-21A56DE99C5A}">
  <a:tblStyle styleId="{1263E05E-BFAF-4716-9C79-21A56DE99C5A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652" autoAdjust="0"/>
    <p:restoredTop sz="86369" autoAdjust="0"/>
  </p:normalViewPr>
  <p:slideViewPr>
    <p:cSldViewPr snapToGrid="0">
      <p:cViewPr varScale="1">
        <p:scale>
          <a:sx n="79" d="100"/>
          <a:sy n="79" d="100"/>
        </p:scale>
        <p:origin x="-552" y="-96"/>
      </p:cViewPr>
      <p:guideLst>
        <p:guide orient="horz" pos="2047"/>
        <p:guide pos="3840"/>
      </p:guideLst>
    </p:cSldViewPr>
  </p:slideViewPr>
  <p:outlineViewPr>
    <p:cViewPr>
      <p:scale>
        <a:sx n="33" d="100"/>
        <a:sy n="33" d="100"/>
      </p:scale>
      <p:origin x="264" y="1853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94CE73-1915-402A-A59F-57300490871E}" type="doc">
      <dgm:prSet loTypeId="urn:microsoft.com/office/officeart/2005/8/layout/orgChart1" loCatId="hierarchy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endParaRPr lang="es-ES"/>
        </a:p>
      </dgm:t>
    </dgm:pt>
    <dgm:pt modelId="{A93EB52D-8D08-4C62-A019-63833EB4FE93}">
      <dgm:prSet phldrT="[Texto]" custT="1"/>
      <dgm:spPr/>
      <dgm:t>
        <a:bodyPr/>
        <a:lstStyle/>
        <a:p>
          <a:r>
            <a:rPr lang="es-ES" sz="1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Microbiota intestinal</a:t>
          </a:r>
        </a:p>
      </dgm:t>
    </dgm:pt>
    <dgm:pt modelId="{E68D66A9-72ED-4DAC-8149-77652E64F665}" type="parTrans" cxnId="{50655212-0859-4E41-B5FF-63FCCE4F90C9}">
      <dgm:prSet/>
      <dgm:spPr/>
      <dgm:t>
        <a:bodyPr/>
        <a:lstStyle/>
        <a:p>
          <a:endParaRPr lang="es-ES"/>
        </a:p>
      </dgm:t>
    </dgm:pt>
    <dgm:pt modelId="{4B33CB28-A769-4ECC-B7B4-89AB7FB13A44}" type="sibTrans" cxnId="{50655212-0859-4E41-B5FF-63FCCE4F90C9}">
      <dgm:prSet/>
      <dgm:spPr/>
      <dgm:t>
        <a:bodyPr/>
        <a:lstStyle/>
        <a:p>
          <a:endParaRPr lang="es-ES"/>
        </a:p>
      </dgm:t>
    </dgm:pt>
    <dgm:pt modelId="{801E0639-1ACF-4FF8-8100-81C8654BB895}" type="asst">
      <dgm:prSet phldrT="[Texto]" custT="1"/>
      <dgm:spPr/>
      <dgm:t>
        <a:bodyPr/>
        <a:lstStyle/>
        <a:p>
          <a:r>
            <a:rPr lang="es-ES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Diversas poblaciones de microorganismos</a:t>
          </a:r>
        </a:p>
      </dgm:t>
    </dgm:pt>
    <dgm:pt modelId="{58021923-F5B2-4258-BC05-2D796FABCD7D}" type="parTrans" cxnId="{4D19B30C-CD77-4D0F-9FBC-D5C8DC92EC21}">
      <dgm:prSet/>
      <dgm:spPr/>
      <dgm:t>
        <a:bodyPr/>
        <a:lstStyle/>
        <a:p>
          <a:endParaRPr lang="es-ES"/>
        </a:p>
      </dgm:t>
    </dgm:pt>
    <dgm:pt modelId="{33B6B5E1-257E-45D0-B098-D4D80F45BCA3}" type="sibTrans" cxnId="{4D19B30C-CD77-4D0F-9FBC-D5C8DC92EC21}">
      <dgm:prSet/>
      <dgm:spPr/>
      <dgm:t>
        <a:bodyPr/>
        <a:lstStyle/>
        <a:p>
          <a:endParaRPr lang="es-ES"/>
        </a:p>
      </dgm:t>
    </dgm:pt>
    <dgm:pt modelId="{86DA8F41-0B1B-4F60-84CB-08A40B8F95BE}">
      <dgm:prSet phldrT="[Texto]" custT="1"/>
      <dgm:spPr/>
      <dgm:t>
        <a:bodyPr/>
        <a:lstStyle/>
        <a:p>
          <a:r>
            <a:rPr lang="es-ES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Producción de enzimas digestivas</a:t>
          </a:r>
        </a:p>
      </dgm:t>
    </dgm:pt>
    <dgm:pt modelId="{9F701B12-B07D-4A37-B1CE-BF8DF07F1A5B}" type="parTrans" cxnId="{9FA6017C-78B5-4210-BDDA-109B1319FBC5}">
      <dgm:prSet/>
      <dgm:spPr/>
      <dgm:t>
        <a:bodyPr/>
        <a:lstStyle/>
        <a:p>
          <a:endParaRPr lang="es-ES"/>
        </a:p>
      </dgm:t>
    </dgm:pt>
    <dgm:pt modelId="{E497D6D9-AA60-4991-AC31-7E29F77F07C2}" type="sibTrans" cxnId="{9FA6017C-78B5-4210-BDDA-109B1319FBC5}">
      <dgm:prSet/>
      <dgm:spPr/>
      <dgm:t>
        <a:bodyPr/>
        <a:lstStyle/>
        <a:p>
          <a:endParaRPr lang="es-ES"/>
        </a:p>
      </dgm:t>
    </dgm:pt>
    <dgm:pt modelId="{F2E48B7B-1D09-4B9A-A9CC-8FEFF661503E}">
      <dgm:prSet phldrT="[Texto]" custT="1"/>
      <dgm:spPr/>
      <dgm:t>
        <a:bodyPr/>
        <a:lstStyle/>
        <a:p>
          <a:r>
            <a:rPr lang="es-ES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Absorción de  nutrientes</a:t>
          </a:r>
        </a:p>
      </dgm:t>
    </dgm:pt>
    <dgm:pt modelId="{FA7EB386-5320-400E-B120-5DBFB493FB14}" type="parTrans" cxnId="{4F7A3CA5-C87A-4E0E-A599-D2AC4646B654}">
      <dgm:prSet/>
      <dgm:spPr/>
      <dgm:t>
        <a:bodyPr/>
        <a:lstStyle/>
        <a:p>
          <a:endParaRPr lang="es-ES"/>
        </a:p>
      </dgm:t>
    </dgm:pt>
    <dgm:pt modelId="{ADA95C9C-EC65-4AE1-8A56-0E378F9E3ACB}" type="sibTrans" cxnId="{4F7A3CA5-C87A-4E0E-A599-D2AC4646B654}">
      <dgm:prSet/>
      <dgm:spPr/>
      <dgm:t>
        <a:bodyPr/>
        <a:lstStyle/>
        <a:p>
          <a:endParaRPr lang="es-ES"/>
        </a:p>
      </dgm:t>
    </dgm:pt>
    <dgm:pt modelId="{814F6601-9217-4CBB-876E-A96F75F6F403}" type="pres">
      <dgm:prSet presAssocID="{9894CE73-1915-402A-A59F-57300490871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BD4EECB4-F26C-4332-BE0A-6F7648C9DE7B}" type="pres">
      <dgm:prSet presAssocID="{A93EB52D-8D08-4C62-A019-63833EB4FE93}" presName="hierRoot1" presStyleCnt="0">
        <dgm:presLayoutVars>
          <dgm:hierBranch val="init"/>
        </dgm:presLayoutVars>
      </dgm:prSet>
      <dgm:spPr/>
    </dgm:pt>
    <dgm:pt modelId="{5E78A668-80CD-4F96-9D98-9C425CEC3414}" type="pres">
      <dgm:prSet presAssocID="{A93EB52D-8D08-4C62-A019-63833EB4FE93}" presName="rootComposite1" presStyleCnt="0"/>
      <dgm:spPr/>
    </dgm:pt>
    <dgm:pt modelId="{2DDED0F8-E8D1-4FDF-AE27-8BB348B287BB}" type="pres">
      <dgm:prSet presAssocID="{A93EB52D-8D08-4C62-A019-63833EB4FE93}" presName="rootText1" presStyleLbl="node0" presStyleIdx="0" presStyleCnt="1" custScaleX="12078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D9806340-57CD-4F4D-A4CF-90ABC0DA7751}" type="pres">
      <dgm:prSet presAssocID="{A93EB52D-8D08-4C62-A019-63833EB4FE93}" presName="rootConnector1" presStyleLbl="node1" presStyleIdx="0" presStyleCnt="0"/>
      <dgm:spPr/>
      <dgm:t>
        <a:bodyPr/>
        <a:lstStyle/>
        <a:p>
          <a:endParaRPr lang="es-ES"/>
        </a:p>
      </dgm:t>
    </dgm:pt>
    <dgm:pt modelId="{ED0FBDF4-6C0E-4702-8077-4F4C5F982207}" type="pres">
      <dgm:prSet presAssocID="{A93EB52D-8D08-4C62-A019-63833EB4FE93}" presName="hierChild2" presStyleCnt="0"/>
      <dgm:spPr/>
    </dgm:pt>
    <dgm:pt modelId="{F81BBE8D-C91D-4E7F-A3F9-8DA8E826544C}" type="pres">
      <dgm:prSet presAssocID="{9F701B12-B07D-4A37-B1CE-BF8DF07F1A5B}" presName="Name37" presStyleLbl="parChTrans1D2" presStyleIdx="0" presStyleCnt="3"/>
      <dgm:spPr/>
      <dgm:t>
        <a:bodyPr/>
        <a:lstStyle/>
        <a:p>
          <a:endParaRPr lang="es-ES"/>
        </a:p>
      </dgm:t>
    </dgm:pt>
    <dgm:pt modelId="{EADEE480-A731-4523-8D62-B74D4153A8C2}" type="pres">
      <dgm:prSet presAssocID="{86DA8F41-0B1B-4F60-84CB-08A40B8F95BE}" presName="hierRoot2" presStyleCnt="0">
        <dgm:presLayoutVars>
          <dgm:hierBranch val="init"/>
        </dgm:presLayoutVars>
      </dgm:prSet>
      <dgm:spPr/>
    </dgm:pt>
    <dgm:pt modelId="{EF8D45CA-559B-4937-B2B1-37ACD6B281DB}" type="pres">
      <dgm:prSet presAssocID="{86DA8F41-0B1B-4F60-84CB-08A40B8F95BE}" presName="rootComposite" presStyleCnt="0"/>
      <dgm:spPr/>
    </dgm:pt>
    <dgm:pt modelId="{8A04DF8B-13BE-4E3F-A7B8-07521A09EEDA}" type="pres">
      <dgm:prSet presAssocID="{86DA8F41-0B1B-4F60-84CB-08A40B8F95BE}" presName="rootText" presStyleLbl="node2" presStyleIdx="0" presStyleCnt="2" custScaleX="109728" custScaleY="13102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290A122E-397F-4659-A5D8-E5E0A505D4DC}" type="pres">
      <dgm:prSet presAssocID="{86DA8F41-0B1B-4F60-84CB-08A40B8F95BE}" presName="rootConnector" presStyleLbl="node2" presStyleIdx="0" presStyleCnt="2"/>
      <dgm:spPr/>
      <dgm:t>
        <a:bodyPr/>
        <a:lstStyle/>
        <a:p>
          <a:endParaRPr lang="es-ES"/>
        </a:p>
      </dgm:t>
    </dgm:pt>
    <dgm:pt modelId="{F7C78458-4C0C-4905-9927-FDF8C52CB33F}" type="pres">
      <dgm:prSet presAssocID="{86DA8F41-0B1B-4F60-84CB-08A40B8F95BE}" presName="hierChild4" presStyleCnt="0"/>
      <dgm:spPr/>
    </dgm:pt>
    <dgm:pt modelId="{757788EF-FFD4-442B-A59B-BF7B20710DD7}" type="pres">
      <dgm:prSet presAssocID="{86DA8F41-0B1B-4F60-84CB-08A40B8F95BE}" presName="hierChild5" presStyleCnt="0"/>
      <dgm:spPr/>
    </dgm:pt>
    <dgm:pt modelId="{D33207AA-9BE6-48A6-A923-B88F39B8DDEC}" type="pres">
      <dgm:prSet presAssocID="{FA7EB386-5320-400E-B120-5DBFB493FB14}" presName="Name37" presStyleLbl="parChTrans1D2" presStyleIdx="1" presStyleCnt="3"/>
      <dgm:spPr/>
      <dgm:t>
        <a:bodyPr/>
        <a:lstStyle/>
        <a:p>
          <a:endParaRPr lang="es-ES"/>
        </a:p>
      </dgm:t>
    </dgm:pt>
    <dgm:pt modelId="{EBE73A13-3797-4DC0-AD8E-3523B77AA188}" type="pres">
      <dgm:prSet presAssocID="{F2E48B7B-1D09-4B9A-A9CC-8FEFF661503E}" presName="hierRoot2" presStyleCnt="0">
        <dgm:presLayoutVars>
          <dgm:hierBranch val="init"/>
        </dgm:presLayoutVars>
      </dgm:prSet>
      <dgm:spPr/>
    </dgm:pt>
    <dgm:pt modelId="{7D12A415-661A-4AB9-98EA-673C1F7B7BE1}" type="pres">
      <dgm:prSet presAssocID="{F2E48B7B-1D09-4B9A-A9CC-8FEFF661503E}" presName="rootComposite" presStyleCnt="0"/>
      <dgm:spPr/>
    </dgm:pt>
    <dgm:pt modelId="{A84DCDCE-FF91-41CB-BE14-7387883DCF55}" type="pres">
      <dgm:prSet presAssocID="{F2E48B7B-1D09-4B9A-A9CC-8FEFF661503E}" presName="rootText" presStyleLbl="node2" presStyleIdx="1" presStyleCnt="2" custScaleX="146954" custScaleY="146287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EABB5CAC-11EE-4C68-9FC7-55BA69F4DC28}" type="pres">
      <dgm:prSet presAssocID="{F2E48B7B-1D09-4B9A-A9CC-8FEFF661503E}" presName="rootConnector" presStyleLbl="node2" presStyleIdx="1" presStyleCnt="2"/>
      <dgm:spPr/>
      <dgm:t>
        <a:bodyPr/>
        <a:lstStyle/>
        <a:p>
          <a:endParaRPr lang="es-ES"/>
        </a:p>
      </dgm:t>
    </dgm:pt>
    <dgm:pt modelId="{9CF13445-2FFA-4C9E-866F-0A187FA35468}" type="pres">
      <dgm:prSet presAssocID="{F2E48B7B-1D09-4B9A-A9CC-8FEFF661503E}" presName="hierChild4" presStyleCnt="0"/>
      <dgm:spPr/>
    </dgm:pt>
    <dgm:pt modelId="{55021D28-6A95-4AA1-8A6A-A0935AE9F389}" type="pres">
      <dgm:prSet presAssocID="{F2E48B7B-1D09-4B9A-A9CC-8FEFF661503E}" presName="hierChild5" presStyleCnt="0"/>
      <dgm:spPr/>
    </dgm:pt>
    <dgm:pt modelId="{42E16E40-4AF4-4531-BBC8-1FDFA7A82CB8}" type="pres">
      <dgm:prSet presAssocID="{A93EB52D-8D08-4C62-A019-63833EB4FE93}" presName="hierChild3" presStyleCnt="0"/>
      <dgm:spPr/>
    </dgm:pt>
    <dgm:pt modelId="{65F90861-DA22-4958-94FE-416885B1939A}" type="pres">
      <dgm:prSet presAssocID="{58021923-F5B2-4258-BC05-2D796FABCD7D}" presName="Name111" presStyleLbl="parChTrans1D2" presStyleIdx="2" presStyleCnt="3"/>
      <dgm:spPr/>
      <dgm:t>
        <a:bodyPr/>
        <a:lstStyle/>
        <a:p>
          <a:endParaRPr lang="es-ES"/>
        </a:p>
      </dgm:t>
    </dgm:pt>
    <dgm:pt modelId="{4D7D6266-9836-4414-85A5-2311C24539DC}" type="pres">
      <dgm:prSet presAssocID="{801E0639-1ACF-4FF8-8100-81C8654BB895}" presName="hierRoot3" presStyleCnt="0">
        <dgm:presLayoutVars>
          <dgm:hierBranch val="init"/>
        </dgm:presLayoutVars>
      </dgm:prSet>
      <dgm:spPr/>
    </dgm:pt>
    <dgm:pt modelId="{6920CB06-9FF8-4321-8BB2-A33C026C33BC}" type="pres">
      <dgm:prSet presAssocID="{801E0639-1ACF-4FF8-8100-81C8654BB895}" presName="rootComposite3" presStyleCnt="0"/>
      <dgm:spPr/>
    </dgm:pt>
    <dgm:pt modelId="{0E3E14E1-870C-4767-8BBB-65C93C30E6D2}" type="pres">
      <dgm:prSet presAssocID="{801E0639-1ACF-4FF8-8100-81C8654BB895}" presName="rootText3" presStyleLbl="asst1" presStyleIdx="0" presStyleCnt="1" custScaleX="18953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6B9A1111-3AF8-48FC-8C15-60FBC160C985}" type="pres">
      <dgm:prSet presAssocID="{801E0639-1ACF-4FF8-8100-81C8654BB895}" presName="rootConnector3" presStyleLbl="asst1" presStyleIdx="0" presStyleCnt="1"/>
      <dgm:spPr/>
      <dgm:t>
        <a:bodyPr/>
        <a:lstStyle/>
        <a:p>
          <a:endParaRPr lang="es-ES"/>
        </a:p>
      </dgm:t>
    </dgm:pt>
    <dgm:pt modelId="{30E55BD3-5AB4-4867-9586-6E964CC96CA7}" type="pres">
      <dgm:prSet presAssocID="{801E0639-1ACF-4FF8-8100-81C8654BB895}" presName="hierChild6" presStyleCnt="0"/>
      <dgm:spPr/>
    </dgm:pt>
    <dgm:pt modelId="{3949A317-629E-4FD8-9F74-1E357363666E}" type="pres">
      <dgm:prSet presAssocID="{801E0639-1ACF-4FF8-8100-81C8654BB895}" presName="hierChild7" presStyleCnt="0"/>
      <dgm:spPr/>
    </dgm:pt>
  </dgm:ptLst>
  <dgm:cxnLst>
    <dgm:cxn modelId="{9FA6017C-78B5-4210-BDDA-109B1319FBC5}" srcId="{A93EB52D-8D08-4C62-A019-63833EB4FE93}" destId="{86DA8F41-0B1B-4F60-84CB-08A40B8F95BE}" srcOrd="1" destOrd="0" parTransId="{9F701B12-B07D-4A37-B1CE-BF8DF07F1A5B}" sibTransId="{E497D6D9-AA60-4991-AC31-7E29F77F07C2}"/>
    <dgm:cxn modelId="{4E60E082-098C-4F1B-94B0-26FCC5FF6EF7}" type="presOf" srcId="{86DA8F41-0B1B-4F60-84CB-08A40B8F95BE}" destId="{8A04DF8B-13BE-4E3F-A7B8-07521A09EEDA}" srcOrd="0" destOrd="0" presId="urn:microsoft.com/office/officeart/2005/8/layout/orgChart1"/>
    <dgm:cxn modelId="{AB9C0F88-126D-45C7-B57B-A75DF658E192}" type="presOf" srcId="{A93EB52D-8D08-4C62-A019-63833EB4FE93}" destId="{D9806340-57CD-4F4D-A4CF-90ABC0DA7751}" srcOrd="1" destOrd="0" presId="urn:microsoft.com/office/officeart/2005/8/layout/orgChart1"/>
    <dgm:cxn modelId="{6CB79242-8E35-4E2C-AC18-DA1DF4EE79E4}" type="presOf" srcId="{86DA8F41-0B1B-4F60-84CB-08A40B8F95BE}" destId="{290A122E-397F-4659-A5D8-E5E0A505D4DC}" srcOrd="1" destOrd="0" presId="urn:microsoft.com/office/officeart/2005/8/layout/orgChart1"/>
    <dgm:cxn modelId="{6D5720E6-E382-4E53-ABA9-B73B2B23F869}" type="presOf" srcId="{A93EB52D-8D08-4C62-A019-63833EB4FE93}" destId="{2DDED0F8-E8D1-4FDF-AE27-8BB348B287BB}" srcOrd="0" destOrd="0" presId="urn:microsoft.com/office/officeart/2005/8/layout/orgChart1"/>
    <dgm:cxn modelId="{4F7A3CA5-C87A-4E0E-A599-D2AC4646B654}" srcId="{A93EB52D-8D08-4C62-A019-63833EB4FE93}" destId="{F2E48B7B-1D09-4B9A-A9CC-8FEFF661503E}" srcOrd="2" destOrd="0" parTransId="{FA7EB386-5320-400E-B120-5DBFB493FB14}" sibTransId="{ADA95C9C-EC65-4AE1-8A56-0E378F9E3ACB}"/>
    <dgm:cxn modelId="{1F89D17A-2ABD-4419-BFD1-AFA56E4B55E8}" type="presOf" srcId="{9894CE73-1915-402A-A59F-57300490871E}" destId="{814F6601-9217-4CBB-876E-A96F75F6F403}" srcOrd="0" destOrd="0" presId="urn:microsoft.com/office/officeart/2005/8/layout/orgChart1"/>
    <dgm:cxn modelId="{7AEFACF8-7058-4538-90B2-5077DE9562EC}" type="presOf" srcId="{801E0639-1ACF-4FF8-8100-81C8654BB895}" destId="{6B9A1111-3AF8-48FC-8C15-60FBC160C985}" srcOrd="1" destOrd="0" presId="urn:microsoft.com/office/officeart/2005/8/layout/orgChart1"/>
    <dgm:cxn modelId="{18680CE8-5CFB-4335-9266-64287C24BA00}" type="presOf" srcId="{58021923-F5B2-4258-BC05-2D796FABCD7D}" destId="{65F90861-DA22-4958-94FE-416885B1939A}" srcOrd="0" destOrd="0" presId="urn:microsoft.com/office/officeart/2005/8/layout/orgChart1"/>
    <dgm:cxn modelId="{4D19B30C-CD77-4D0F-9FBC-D5C8DC92EC21}" srcId="{A93EB52D-8D08-4C62-A019-63833EB4FE93}" destId="{801E0639-1ACF-4FF8-8100-81C8654BB895}" srcOrd="0" destOrd="0" parTransId="{58021923-F5B2-4258-BC05-2D796FABCD7D}" sibTransId="{33B6B5E1-257E-45D0-B098-D4D80F45BCA3}"/>
    <dgm:cxn modelId="{50655212-0859-4E41-B5FF-63FCCE4F90C9}" srcId="{9894CE73-1915-402A-A59F-57300490871E}" destId="{A93EB52D-8D08-4C62-A019-63833EB4FE93}" srcOrd="0" destOrd="0" parTransId="{E68D66A9-72ED-4DAC-8149-77652E64F665}" sibTransId="{4B33CB28-A769-4ECC-B7B4-89AB7FB13A44}"/>
    <dgm:cxn modelId="{DFCDAE6D-20E7-4CE1-9222-1B9150E4D8BC}" type="presOf" srcId="{F2E48B7B-1D09-4B9A-A9CC-8FEFF661503E}" destId="{EABB5CAC-11EE-4C68-9FC7-55BA69F4DC28}" srcOrd="1" destOrd="0" presId="urn:microsoft.com/office/officeart/2005/8/layout/orgChart1"/>
    <dgm:cxn modelId="{083BBE7C-AFD9-45F6-AE59-B06DB5CE2285}" type="presOf" srcId="{9F701B12-B07D-4A37-B1CE-BF8DF07F1A5B}" destId="{F81BBE8D-C91D-4E7F-A3F9-8DA8E826544C}" srcOrd="0" destOrd="0" presId="urn:microsoft.com/office/officeart/2005/8/layout/orgChart1"/>
    <dgm:cxn modelId="{F1F94035-80D9-46E8-BD4D-01FC09B0C9E6}" type="presOf" srcId="{F2E48B7B-1D09-4B9A-A9CC-8FEFF661503E}" destId="{A84DCDCE-FF91-41CB-BE14-7387883DCF55}" srcOrd="0" destOrd="0" presId="urn:microsoft.com/office/officeart/2005/8/layout/orgChart1"/>
    <dgm:cxn modelId="{725BD351-C98C-4DFA-95B5-349A9CCDD307}" type="presOf" srcId="{FA7EB386-5320-400E-B120-5DBFB493FB14}" destId="{D33207AA-9BE6-48A6-A923-B88F39B8DDEC}" srcOrd="0" destOrd="0" presId="urn:microsoft.com/office/officeart/2005/8/layout/orgChart1"/>
    <dgm:cxn modelId="{62D6C75D-D918-4ADD-B289-82BC55502C8A}" type="presOf" srcId="{801E0639-1ACF-4FF8-8100-81C8654BB895}" destId="{0E3E14E1-870C-4767-8BBB-65C93C30E6D2}" srcOrd="0" destOrd="0" presId="urn:microsoft.com/office/officeart/2005/8/layout/orgChart1"/>
    <dgm:cxn modelId="{7C5CC051-65E6-4EA3-ABE9-3CC0924948CE}" type="presParOf" srcId="{814F6601-9217-4CBB-876E-A96F75F6F403}" destId="{BD4EECB4-F26C-4332-BE0A-6F7648C9DE7B}" srcOrd="0" destOrd="0" presId="urn:microsoft.com/office/officeart/2005/8/layout/orgChart1"/>
    <dgm:cxn modelId="{8FB0B470-ADC4-4225-83B1-E3D4A727E5BC}" type="presParOf" srcId="{BD4EECB4-F26C-4332-BE0A-6F7648C9DE7B}" destId="{5E78A668-80CD-4F96-9D98-9C425CEC3414}" srcOrd="0" destOrd="0" presId="urn:microsoft.com/office/officeart/2005/8/layout/orgChart1"/>
    <dgm:cxn modelId="{7F46DC62-E788-4B8A-A959-D864518F7FD2}" type="presParOf" srcId="{5E78A668-80CD-4F96-9D98-9C425CEC3414}" destId="{2DDED0F8-E8D1-4FDF-AE27-8BB348B287BB}" srcOrd="0" destOrd="0" presId="urn:microsoft.com/office/officeart/2005/8/layout/orgChart1"/>
    <dgm:cxn modelId="{1B4FE381-CAC2-4628-BE5B-6A0907B5A185}" type="presParOf" srcId="{5E78A668-80CD-4F96-9D98-9C425CEC3414}" destId="{D9806340-57CD-4F4D-A4CF-90ABC0DA7751}" srcOrd="1" destOrd="0" presId="urn:microsoft.com/office/officeart/2005/8/layout/orgChart1"/>
    <dgm:cxn modelId="{F4BC7D7F-49CB-48EA-979E-B6FCBC26F98C}" type="presParOf" srcId="{BD4EECB4-F26C-4332-BE0A-6F7648C9DE7B}" destId="{ED0FBDF4-6C0E-4702-8077-4F4C5F982207}" srcOrd="1" destOrd="0" presId="urn:microsoft.com/office/officeart/2005/8/layout/orgChart1"/>
    <dgm:cxn modelId="{E6BD337F-E64D-443C-A7B0-F54FD15E36DD}" type="presParOf" srcId="{ED0FBDF4-6C0E-4702-8077-4F4C5F982207}" destId="{F81BBE8D-C91D-4E7F-A3F9-8DA8E826544C}" srcOrd="0" destOrd="0" presId="urn:microsoft.com/office/officeart/2005/8/layout/orgChart1"/>
    <dgm:cxn modelId="{9A9ABB43-D67D-457B-808F-BE35D7BF16A6}" type="presParOf" srcId="{ED0FBDF4-6C0E-4702-8077-4F4C5F982207}" destId="{EADEE480-A731-4523-8D62-B74D4153A8C2}" srcOrd="1" destOrd="0" presId="urn:microsoft.com/office/officeart/2005/8/layout/orgChart1"/>
    <dgm:cxn modelId="{973F6FCF-0DD8-4FE3-8B2B-6E1742D3CF54}" type="presParOf" srcId="{EADEE480-A731-4523-8D62-B74D4153A8C2}" destId="{EF8D45CA-559B-4937-B2B1-37ACD6B281DB}" srcOrd="0" destOrd="0" presId="urn:microsoft.com/office/officeart/2005/8/layout/orgChart1"/>
    <dgm:cxn modelId="{3CED17BC-E7FE-44FF-A39C-D0E4A195BDED}" type="presParOf" srcId="{EF8D45CA-559B-4937-B2B1-37ACD6B281DB}" destId="{8A04DF8B-13BE-4E3F-A7B8-07521A09EEDA}" srcOrd="0" destOrd="0" presId="urn:microsoft.com/office/officeart/2005/8/layout/orgChart1"/>
    <dgm:cxn modelId="{E1C39DD9-6F68-4C7D-8DD8-27A584163FAE}" type="presParOf" srcId="{EF8D45CA-559B-4937-B2B1-37ACD6B281DB}" destId="{290A122E-397F-4659-A5D8-E5E0A505D4DC}" srcOrd="1" destOrd="0" presId="urn:microsoft.com/office/officeart/2005/8/layout/orgChart1"/>
    <dgm:cxn modelId="{C94493FE-8B75-4A24-BDE8-62940965E0CF}" type="presParOf" srcId="{EADEE480-A731-4523-8D62-B74D4153A8C2}" destId="{F7C78458-4C0C-4905-9927-FDF8C52CB33F}" srcOrd="1" destOrd="0" presId="urn:microsoft.com/office/officeart/2005/8/layout/orgChart1"/>
    <dgm:cxn modelId="{8F81BFEB-13EC-4F72-9EB2-F47F2E9D08F1}" type="presParOf" srcId="{EADEE480-A731-4523-8D62-B74D4153A8C2}" destId="{757788EF-FFD4-442B-A59B-BF7B20710DD7}" srcOrd="2" destOrd="0" presId="urn:microsoft.com/office/officeart/2005/8/layout/orgChart1"/>
    <dgm:cxn modelId="{BCE43EBF-99B7-446E-B545-D55B4FB5D891}" type="presParOf" srcId="{ED0FBDF4-6C0E-4702-8077-4F4C5F982207}" destId="{D33207AA-9BE6-48A6-A923-B88F39B8DDEC}" srcOrd="2" destOrd="0" presId="urn:microsoft.com/office/officeart/2005/8/layout/orgChart1"/>
    <dgm:cxn modelId="{7F715AB1-7A37-424D-85D0-F48E4BEB015D}" type="presParOf" srcId="{ED0FBDF4-6C0E-4702-8077-4F4C5F982207}" destId="{EBE73A13-3797-4DC0-AD8E-3523B77AA188}" srcOrd="3" destOrd="0" presId="urn:microsoft.com/office/officeart/2005/8/layout/orgChart1"/>
    <dgm:cxn modelId="{24ED714A-A2D8-4B33-B69F-D2797B58FD7E}" type="presParOf" srcId="{EBE73A13-3797-4DC0-AD8E-3523B77AA188}" destId="{7D12A415-661A-4AB9-98EA-673C1F7B7BE1}" srcOrd="0" destOrd="0" presId="urn:microsoft.com/office/officeart/2005/8/layout/orgChart1"/>
    <dgm:cxn modelId="{D05120D5-0E5F-4B73-A8A8-C2C1C26DA522}" type="presParOf" srcId="{7D12A415-661A-4AB9-98EA-673C1F7B7BE1}" destId="{A84DCDCE-FF91-41CB-BE14-7387883DCF55}" srcOrd="0" destOrd="0" presId="urn:microsoft.com/office/officeart/2005/8/layout/orgChart1"/>
    <dgm:cxn modelId="{C564EE29-76D7-4185-8D8D-90925C378174}" type="presParOf" srcId="{7D12A415-661A-4AB9-98EA-673C1F7B7BE1}" destId="{EABB5CAC-11EE-4C68-9FC7-55BA69F4DC28}" srcOrd="1" destOrd="0" presId="urn:microsoft.com/office/officeart/2005/8/layout/orgChart1"/>
    <dgm:cxn modelId="{E3E50B92-A8DB-4CB1-A70F-FAA441D0DF6D}" type="presParOf" srcId="{EBE73A13-3797-4DC0-AD8E-3523B77AA188}" destId="{9CF13445-2FFA-4C9E-866F-0A187FA35468}" srcOrd="1" destOrd="0" presId="urn:microsoft.com/office/officeart/2005/8/layout/orgChart1"/>
    <dgm:cxn modelId="{7219FA16-5A5A-40A1-98EA-06C82B06FFC0}" type="presParOf" srcId="{EBE73A13-3797-4DC0-AD8E-3523B77AA188}" destId="{55021D28-6A95-4AA1-8A6A-A0935AE9F389}" srcOrd="2" destOrd="0" presId="urn:microsoft.com/office/officeart/2005/8/layout/orgChart1"/>
    <dgm:cxn modelId="{48BF6541-CD39-43EE-8FE7-CAAA34B7BA8D}" type="presParOf" srcId="{BD4EECB4-F26C-4332-BE0A-6F7648C9DE7B}" destId="{42E16E40-4AF4-4531-BBC8-1FDFA7A82CB8}" srcOrd="2" destOrd="0" presId="urn:microsoft.com/office/officeart/2005/8/layout/orgChart1"/>
    <dgm:cxn modelId="{337ED9D5-B9A6-4FD5-81F8-180F8D1790CF}" type="presParOf" srcId="{42E16E40-4AF4-4531-BBC8-1FDFA7A82CB8}" destId="{65F90861-DA22-4958-94FE-416885B1939A}" srcOrd="0" destOrd="0" presId="urn:microsoft.com/office/officeart/2005/8/layout/orgChart1"/>
    <dgm:cxn modelId="{472F32D2-328C-4C89-9DEA-D76CFFD8B5F1}" type="presParOf" srcId="{42E16E40-4AF4-4531-BBC8-1FDFA7A82CB8}" destId="{4D7D6266-9836-4414-85A5-2311C24539DC}" srcOrd="1" destOrd="0" presId="urn:microsoft.com/office/officeart/2005/8/layout/orgChart1"/>
    <dgm:cxn modelId="{2A1CDD79-9AFE-4232-862A-D12ECABEAA32}" type="presParOf" srcId="{4D7D6266-9836-4414-85A5-2311C24539DC}" destId="{6920CB06-9FF8-4321-8BB2-A33C026C33BC}" srcOrd="0" destOrd="0" presId="urn:microsoft.com/office/officeart/2005/8/layout/orgChart1"/>
    <dgm:cxn modelId="{3A782BB7-BD20-4B8D-A428-BF9A373120DD}" type="presParOf" srcId="{6920CB06-9FF8-4321-8BB2-A33C026C33BC}" destId="{0E3E14E1-870C-4767-8BBB-65C93C30E6D2}" srcOrd="0" destOrd="0" presId="urn:microsoft.com/office/officeart/2005/8/layout/orgChart1"/>
    <dgm:cxn modelId="{9D044134-8CC9-4EB7-AF99-8EDB2BEB2D22}" type="presParOf" srcId="{6920CB06-9FF8-4321-8BB2-A33C026C33BC}" destId="{6B9A1111-3AF8-48FC-8C15-60FBC160C985}" srcOrd="1" destOrd="0" presId="urn:microsoft.com/office/officeart/2005/8/layout/orgChart1"/>
    <dgm:cxn modelId="{5B0DC67F-3F15-47A1-91C9-01C1DF72D0C3}" type="presParOf" srcId="{4D7D6266-9836-4414-85A5-2311C24539DC}" destId="{30E55BD3-5AB4-4867-9586-6E964CC96CA7}" srcOrd="1" destOrd="0" presId="urn:microsoft.com/office/officeart/2005/8/layout/orgChart1"/>
    <dgm:cxn modelId="{450E1C37-F4C8-4776-BC2C-9D49DE94A6B7}" type="presParOf" srcId="{4D7D6266-9836-4414-85A5-2311C24539DC}" destId="{3949A317-629E-4FD8-9F74-1E357363666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F90861-DA22-4958-94FE-416885B1939A}">
      <dsp:nvSpPr>
        <dsp:cNvPr id="0" name=""/>
        <dsp:cNvSpPr/>
      </dsp:nvSpPr>
      <dsp:spPr>
        <a:xfrm>
          <a:off x="2038873" y="543174"/>
          <a:ext cx="112850" cy="494394"/>
        </a:xfrm>
        <a:custGeom>
          <a:avLst/>
          <a:gdLst/>
          <a:ahLst/>
          <a:cxnLst/>
          <a:rect l="0" t="0" r="0" b="0"/>
          <a:pathLst>
            <a:path>
              <a:moveTo>
                <a:pt x="112850" y="0"/>
              </a:moveTo>
              <a:lnTo>
                <a:pt x="112850" y="494394"/>
              </a:lnTo>
              <a:lnTo>
                <a:pt x="0" y="494394"/>
              </a:lnTo>
            </a:path>
          </a:pathLst>
        </a:custGeom>
        <a:noFill/>
        <a:ln w="254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3207AA-9BE6-48A6-A923-B88F39B8DDEC}">
      <dsp:nvSpPr>
        <dsp:cNvPr id="0" name=""/>
        <dsp:cNvSpPr/>
      </dsp:nvSpPr>
      <dsp:spPr>
        <a:xfrm>
          <a:off x="2151724" y="543174"/>
          <a:ext cx="702512" cy="9887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75937"/>
              </a:lnTo>
              <a:lnTo>
                <a:pt x="702512" y="875937"/>
              </a:lnTo>
              <a:lnTo>
                <a:pt x="702512" y="988788"/>
              </a:lnTo>
            </a:path>
          </a:pathLst>
        </a:custGeom>
        <a:noFill/>
        <a:ln w="254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1BBE8D-C91D-4E7F-A3F9-8DA8E826544C}">
      <dsp:nvSpPr>
        <dsp:cNvPr id="0" name=""/>
        <dsp:cNvSpPr/>
      </dsp:nvSpPr>
      <dsp:spPr>
        <a:xfrm>
          <a:off x="1249164" y="543174"/>
          <a:ext cx="902560" cy="988788"/>
        </a:xfrm>
        <a:custGeom>
          <a:avLst/>
          <a:gdLst/>
          <a:ahLst/>
          <a:cxnLst/>
          <a:rect l="0" t="0" r="0" b="0"/>
          <a:pathLst>
            <a:path>
              <a:moveTo>
                <a:pt x="902560" y="0"/>
              </a:moveTo>
              <a:lnTo>
                <a:pt x="902560" y="875937"/>
              </a:lnTo>
              <a:lnTo>
                <a:pt x="0" y="875937"/>
              </a:lnTo>
              <a:lnTo>
                <a:pt x="0" y="988788"/>
              </a:lnTo>
            </a:path>
          </a:pathLst>
        </a:custGeom>
        <a:noFill/>
        <a:ln w="254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DED0F8-E8D1-4FDF-AE27-8BB348B287BB}">
      <dsp:nvSpPr>
        <dsp:cNvPr id="0" name=""/>
        <dsp:cNvSpPr/>
      </dsp:nvSpPr>
      <dsp:spPr>
        <a:xfrm>
          <a:off x="1502648" y="5789"/>
          <a:ext cx="1298150" cy="537385"/>
        </a:xfrm>
        <a:prstGeom prst="rect">
          <a:avLst/>
        </a:prstGeom>
        <a:solidFill>
          <a:schemeClr val="accent6">
            <a:alpha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Microbiota intestinal</a:t>
          </a:r>
        </a:p>
      </dsp:txBody>
      <dsp:txXfrm>
        <a:off x="1502648" y="5789"/>
        <a:ext cx="1298150" cy="537385"/>
      </dsp:txXfrm>
    </dsp:sp>
    <dsp:sp modelId="{8A04DF8B-13BE-4E3F-A7B8-07521A09EEDA}">
      <dsp:nvSpPr>
        <dsp:cNvPr id="0" name=""/>
        <dsp:cNvSpPr/>
      </dsp:nvSpPr>
      <dsp:spPr>
        <a:xfrm>
          <a:off x="659502" y="1531963"/>
          <a:ext cx="1179324" cy="704087"/>
        </a:xfrm>
        <a:prstGeom prst="rect">
          <a:avLst/>
        </a:prstGeom>
        <a:solidFill>
          <a:schemeClr val="accent6">
            <a:alpha val="7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Producción de enzimas digestivas</a:t>
          </a:r>
        </a:p>
      </dsp:txBody>
      <dsp:txXfrm>
        <a:off x="659502" y="1531963"/>
        <a:ext cx="1179324" cy="704087"/>
      </dsp:txXfrm>
    </dsp:sp>
    <dsp:sp modelId="{A84DCDCE-FF91-41CB-BE14-7387883DCF55}">
      <dsp:nvSpPr>
        <dsp:cNvPr id="0" name=""/>
        <dsp:cNvSpPr/>
      </dsp:nvSpPr>
      <dsp:spPr>
        <a:xfrm>
          <a:off x="2064528" y="1531963"/>
          <a:ext cx="1579418" cy="786124"/>
        </a:xfrm>
        <a:prstGeom prst="rect">
          <a:avLst/>
        </a:prstGeom>
        <a:solidFill>
          <a:schemeClr val="accent6">
            <a:alpha val="7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Absorción de  nutrientes</a:t>
          </a:r>
        </a:p>
      </dsp:txBody>
      <dsp:txXfrm>
        <a:off x="2064528" y="1531963"/>
        <a:ext cx="1579418" cy="786124"/>
      </dsp:txXfrm>
    </dsp:sp>
    <dsp:sp modelId="{0E3E14E1-870C-4767-8BBB-65C93C30E6D2}">
      <dsp:nvSpPr>
        <dsp:cNvPr id="0" name=""/>
        <dsp:cNvSpPr/>
      </dsp:nvSpPr>
      <dsp:spPr>
        <a:xfrm>
          <a:off x="1817" y="768876"/>
          <a:ext cx="2037055" cy="537385"/>
        </a:xfrm>
        <a:prstGeom prst="rect">
          <a:avLst/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Diversas poblaciones de microorganismos</a:t>
          </a:r>
        </a:p>
      </dsp:txBody>
      <dsp:txXfrm>
        <a:off x="1817" y="768876"/>
        <a:ext cx="2037055" cy="5373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33177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7e07d75ef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7e07d75ef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575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6"/>
          <p:cNvGraphicFramePr>
            <a:graphicFrameLocks noChangeAspect="1"/>
          </p:cNvGraphicFramePr>
          <p:nvPr/>
        </p:nvGraphicFramePr>
        <p:xfrm>
          <a:off x="0" y="981075"/>
          <a:ext cx="12192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CorelDRAW" r:id="rId3" imgW="7748626" imgH="4759452" progId="CorelDRAW.Graphic.12">
                  <p:embed/>
                </p:oleObj>
              </mc:Choice>
              <mc:Fallback>
                <p:oleObj name="CorelDRAW" r:id="rId3" imgW="7748626" imgH="4759452" progId="CorelDRAW.Graphic.12">
                  <p:embed/>
                  <p:pic>
                    <p:nvPicPr>
                      <p:cNvPr id="2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12192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4"/>
          <p:cNvSpPr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18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25"/>
          <p:cNvSpPr>
            <a:spLocks noChangeArrowheads="1"/>
          </p:cNvSpPr>
          <p:nvPr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18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26"/>
          <p:cNvSpPr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18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27"/>
          <p:cNvSpPr>
            <a:spLocks noChangeArrowheads="1"/>
          </p:cNvSpPr>
          <p:nvPr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18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7" name="Picture 48" descr="bannner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121920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50"/>
          <p:cNvSpPr>
            <a:spLocks noChangeArrowheads="1"/>
          </p:cNvSpPr>
          <p:nvPr/>
        </p:nvSpPr>
        <p:spPr bwMode="auto">
          <a:xfrm>
            <a:off x="289984" y="260358"/>
            <a:ext cx="1056216" cy="79216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69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9" name="Picture 49" descr="LOGO ESPE ORIGINAL copi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35" y="115891"/>
            <a:ext cx="4417484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3913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77756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7" y="274647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3" y="274647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37234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23679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5" y="4406908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3387" b="1" cap="all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5" y="2906717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93"/>
            </a:lvl1pPr>
            <a:lvl2pPr marL="387154" indent="0">
              <a:buNone/>
              <a:defRPr sz="1524"/>
            </a:lvl2pPr>
            <a:lvl3pPr marL="774309" indent="0">
              <a:buNone/>
              <a:defRPr sz="1355"/>
            </a:lvl3pPr>
            <a:lvl4pPr marL="1161463" indent="0">
              <a:buNone/>
              <a:defRPr sz="1185"/>
            </a:lvl4pPr>
            <a:lvl5pPr marL="1548617" indent="0">
              <a:buNone/>
              <a:defRPr sz="1185"/>
            </a:lvl5pPr>
            <a:lvl6pPr marL="1935771" indent="0">
              <a:buNone/>
              <a:defRPr sz="1185"/>
            </a:lvl6pPr>
            <a:lvl7pPr marL="2322926" indent="0">
              <a:buNone/>
              <a:defRPr sz="1185"/>
            </a:lvl7pPr>
            <a:lvl8pPr marL="2710080" indent="0">
              <a:buNone/>
              <a:defRPr sz="1185"/>
            </a:lvl8pPr>
            <a:lvl9pPr marL="3097235" indent="0">
              <a:buNone/>
              <a:defRPr sz="118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171445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5" y="1600206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372"/>
            </a:lvl1pPr>
            <a:lvl2pPr>
              <a:defRPr sz="2033"/>
            </a:lvl2pPr>
            <a:lvl3pPr>
              <a:defRPr sz="1693"/>
            </a:lvl3pPr>
            <a:lvl4pPr>
              <a:defRPr sz="1524"/>
            </a:lvl4pPr>
            <a:lvl5pPr>
              <a:defRPr sz="1524"/>
            </a:lvl5pPr>
            <a:lvl6pPr>
              <a:defRPr sz="1524"/>
            </a:lvl6pPr>
            <a:lvl7pPr>
              <a:defRPr sz="1524"/>
            </a:lvl7pPr>
            <a:lvl8pPr>
              <a:defRPr sz="1524"/>
            </a:lvl8pPr>
            <a:lvl9pPr>
              <a:defRPr sz="1524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3" y="1600206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372"/>
            </a:lvl1pPr>
            <a:lvl2pPr>
              <a:defRPr sz="2033"/>
            </a:lvl2pPr>
            <a:lvl3pPr>
              <a:defRPr sz="1693"/>
            </a:lvl3pPr>
            <a:lvl4pPr>
              <a:defRPr sz="1524"/>
            </a:lvl4pPr>
            <a:lvl5pPr>
              <a:defRPr sz="1524"/>
            </a:lvl5pPr>
            <a:lvl6pPr>
              <a:defRPr sz="1524"/>
            </a:lvl6pPr>
            <a:lvl7pPr>
              <a:defRPr sz="1524"/>
            </a:lvl7pPr>
            <a:lvl8pPr>
              <a:defRPr sz="1524"/>
            </a:lvl8pPr>
            <a:lvl9pPr>
              <a:defRPr sz="1524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1183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6" y="1535113"/>
            <a:ext cx="5386919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33" b="1"/>
            </a:lvl1pPr>
            <a:lvl2pPr marL="387154" indent="0">
              <a:buNone/>
              <a:defRPr sz="1693" b="1"/>
            </a:lvl2pPr>
            <a:lvl3pPr marL="774309" indent="0">
              <a:buNone/>
              <a:defRPr sz="1524" b="1"/>
            </a:lvl3pPr>
            <a:lvl4pPr marL="1161463" indent="0">
              <a:buNone/>
              <a:defRPr sz="1355" b="1"/>
            </a:lvl4pPr>
            <a:lvl5pPr marL="1548617" indent="0">
              <a:buNone/>
              <a:defRPr sz="1355" b="1"/>
            </a:lvl5pPr>
            <a:lvl6pPr marL="1935771" indent="0">
              <a:buNone/>
              <a:defRPr sz="1355" b="1"/>
            </a:lvl6pPr>
            <a:lvl7pPr marL="2322926" indent="0">
              <a:buNone/>
              <a:defRPr sz="1355" b="1"/>
            </a:lvl7pPr>
            <a:lvl8pPr marL="2710080" indent="0">
              <a:buNone/>
              <a:defRPr sz="1355" b="1"/>
            </a:lvl8pPr>
            <a:lvl9pPr marL="3097235" indent="0">
              <a:buNone/>
              <a:defRPr sz="1355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6" y="2174875"/>
            <a:ext cx="5386919" cy="3951288"/>
          </a:xfrm>
          <a:prstGeom prst="rect">
            <a:avLst/>
          </a:prstGeom>
        </p:spPr>
        <p:txBody>
          <a:bodyPr/>
          <a:lstStyle>
            <a:lvl1pPr>
              <a:defRPr sz="2033"/>
            </a:lvl1pPr>
            <a:lvl2pPr>
              <a:defRPr sz="1693"/>
            </a:lvl2pPr>
            <a:lvl3pPr>
              <a:defRPr sz="1524"/>
            </a:lvl3pPr>
            <a:lvl4pPr>
              <a:defRPr sz="1355"/>
            </a:lvl4pPr>
            <a:lvl5pPr>
              <a:defRPr sz="1355"/>
            </a:lvl5pPr>
            <a:lvl6pPr>
              <a:defRPr sz="1355"/>
            </a:lvl6pPr>
            <a:lvl7pPr>
              <a:defRPr sz="1355"/>
            </a:lvl7pPr>
            <a:lvl8pPr>
              <a:defRPr sz="1355"/>
            </a:lvl8pPr>
            <a:lvl9pPr>
              <a:defRPr sz="1355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33" b="1"/>
            </a:lvl1pPr>
            <a:lvl2pPr marL="387154" indent="0">
              <a:buNone/>
              <a:defRPr sz="1693" b="1"/>
            </a:lvl2pPr>
            <a:lvl3pPr marL="774309" indent="0">
              <a:buNone/>
              <a:defRPr sz="1524" b="1"/>
            </a:lvl3pPr>
            <a:lvl4pPr marL="1161463" indent="0">
              <a:buNone/>
              <a:defRPr sz="1355" b="1"/>
            </a:lvl4pPr>
            <a:lvl5pPr marL="1548617" indent="0">
              <a:buNone/>
              <a:defRPr sz="1355" b="1"/>
            </a:lvl5pPr>
            <a:lvl6pPr marL="1935771" indent="0">
              <a:buNone/>
              <a:defRPr sz="1355" b="1"/>
            </a:lvl6pPr>
            <a:lvl7pPr marL="2322926" indent="0">
              <a:buNone/>
              <a:defRPr sz="1355" b="1"/>
            </a:lvl7pPr>
            <a:lvl8pPr marL="2710080" indent="0">
              <a:buNone/>
              <a:defRPr sz="1355" b="1"/>
            </a:lvl8pPr>
            <a:lvl9pPr marL="3097235" indent="0">
              <a:buNone/>
              <a:defRPr sz="1355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033"/>
            </a:lvl1pPr>
            <a:lvl2pPr>
              <a:defRPr sz="1693"/>
            </a:lvl2pPr>
            <a:lvl3pPr>
              <a:defRPr sz="1524"/>
            </a:lvl3pPr>
            <a:lvl4pPr>
              <a:defRPr sz="1355"/>
            </a:lvl4pPr>
            <a:lvl5pPr>
              <a:defRPr sz="1355"/>
            </a:lvl5pPr>
            <a:lvl6pPr>
              <a:defRPr sz="1355"/>
            </a:lvl6pPr>
            <a:lvl7pPr>
              <a:defRPr sz="1355"/>
            </a:lvl7pPr>
            <a:lvl8pPr>
              <a:defRPr sz="1355"/>
            </a:lvl8pPr>
            <a:lvl9pPr>
              <a:defRPr sz="1355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1566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35825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9770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3" cy="1162050"/>
          </a:xfrm>
          <a:prstGeom prst="rect">
            <a:avLst/>
          </a:prstGeom>
        </p:spPr>
        <p:txBody>
          <a:bodyPr anchor="b"/>
          <a:lstStyle>
            <a:lvl1pPr algn="l">
              <a:defRPr sz="1693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9" y="273056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2710"/>
            </a:lvl1pPr>
            <a:lvl2pPr>
              <a:defRPr sz="2372"/>
            </a:lvl2pPr>
            <a:lvl3pPr>
              <a:defRPr sz="2033"/>
            </a:lvl3pPr>
            <a:lvl4pPr>
              <a:defRPr sz="1693"/>
            </a:lvl4pPr>
            <a:lvl5pPr>
              <a:defRPr sz="1693"/>
            </a:lvl5pPr>
            <a:lvl6pPr>
              <a:defRPr sz="1693"/>
            </a:lvl6pPr>
            <a:lvl7pPr>
              <a:defRPr sz="1693"/>
            </a:lvl7pPr>
            <a:lvl8pPr>
              <a:defRPr sz="1693"/>
            </a:lvl8pPr>
            <a:lvl9pPr>
              <a:defRPr sz="1693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3" y="1435106"/>
            <a:ext cx="401108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85"/>
            </a:lvl1pPr>
            <a:lvl2pPr marL="387154" indent="0">
              <a:buNone/>
              <a:defRPr sz="1016"/>
            </a:lvl2pPr>
            <a:lvl3pPr marL="774309" indent="0">
              <a:buNone/>
              <a:defRPr sz="847"/>
            </a:lvl3pPr>
            <a:lvl4pPr marL="1161463" indent="0">
              <a:buNone/>
              <a:defRPr sz="762"/>
            </a:lvl4pPr>
            <a:lvl5pPr marL="1548617" indent="0">
              <a:buNone/>
              <a:defRPr sz="762"/>
            </a:lvl5pPr>
            <a:lvl6pPr marL="1935771" indent="0">
              <a:buNone/>
              <a:defRPr sz="762"/>
            </a:lvl6pPr>
            <a:lvl7pPr marL="2322926" indent="0">
              <a:buNone/>
              <a:defRPr sz="762"/>
            </a:lvl7pPr>
            <a:lvl8pPr marL="2710080" indent="0">
              <a:buNone/>
              <a:defRPr sz="762"/>
            </a:lvl8pPr>
            <a:lvl9pPr marL="3097235" indent="0">
              <a:buNone/>
              <a:defRPr sz="762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875527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1693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10"/>
            </a:lvl1pPr>
            <a:lvl2pPr marL="387154" indent="0">
              <a:buNone/>
              <a:defRPr sz="2372"/>
            </a:lvl2pPr>
            <a:lvl3pPr marL="774309" indent="0">
              <a:buNone/>
              <a:defRPr sz="2033"/>
            </a:lvl3pPr>
            <a:lvl4pPr marL="1161463" indent="0">
              <a:buNone/>
              <a:defRPr sz="1693"/>
            </a:lvl4pPr>
            <a:lvl5pPr marL="1548617" indent="0">
              <a:buNone/>
              <a:defRPr sz="1693"/>
            </a:lvl5pPr>
            <a:lvl6pPr marL="1935771" indent="0">
              <a:buNone/>
              <a:defRPr sz="1693"/>
            </a:lvl6pPr>
            <a:lvl7pPr marL="2322926" indent="0">
              <a:buNone/>
              <a:defRPr sz="1693"/>
            </a:lvl7pPr>
            <a:lvl8pPr marL="2710080" indent="0">
              <a:buNone/>
              <a:defRPr sz="1693"/>
            </a:lvl8pPr>
            <a:lvl9pPr marL="3097235" indent="0">
              <a:buNone/>
              <a:defRPr sz="1693"/>
            </a:lvl9pPr>
          </a:lstStyle>
          <a:p>
            <a:pPr lvl="0"/>
            <a:r>
              <a:rPr lang="es-ES" noProof="0" dirty="0"/>
              <a:t>Haga clic en el icono para agregar una imagen</a:t>
            </a:r>
            <a:endParaRPr lang="es-EC" noProof="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85"/>
            </a:lvl1pPr>
            <a:lvl2pPr marL="387154" indent="0">
              <a:buNone/>
              <a:defRPr sz="1016"/>
            </a:lvl2pPr>
            <a:lvl3pPr marL="774309" indent="0">
              <a:buNone/>
              <a:defRPr sz="847"/>
            </a:lvl3pPr>
            <a:lvl4pPr marL="1161463" indent="0">
              <a:buNone/>
              <a:defRPr sz="762"/>
            </a:lvl4pPr>
            <a:lvl5pPr marL="1548617" indent="0">
              <a:buNone/>
              <a:defRPr sz="762"/>
            </a:lvl5pPr>
            <a:lvl6pPr marL="1935771" indent="0">
              <a:buNone/>
              <a:defRPr sz="762"/>
            </a:lvl6pPr>
            <a:lvl7pPr marL="2322926" indent="0">
              <a:buNone/>
              <a:defRPr sz="762"/>
            </a:lvl7pPr>
            <a:lvl8pPr marL="2710080" indent="0">
              <a:buNone/>
              <a:defRPr sz="762"/>
            </a:lvl8pPr>
            <a:lvl9pPr marL="3097235" indent="0">
              <a:buNone/>
              <a:defRPr sz="762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729048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20"/>
          <p:cNvSpPr>
            <a:spLocks noChangeArrowheads="1"/>
          </p:cNvSpPr>
          <p:nvPr/>
        </p:nvSpPr>
        <p:spPr bwMode="auto">
          <a:xfrm>
            <a:off x="0" y="9"/>
            <a:ext cx="12192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69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5" name="Rectangle 21"/>
          <p:cNvSpPr>
            <a:spLocks noChangeArrowheads="1"/>
          </p:cNvSpPr>
          <p:nvPr/>
        </p:nvSpPr>
        <p:spPr bwMode="auto">
          <a:xfrm rot="10800000">
            <a:off x="3" y="6308732"/>
            <a:ext cx="10513484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69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7" name="Line 23"/>
          <p:cNvSpPr>
            <a:spLocks noChangeShapeType="1"/>
          </p:cNvSpPr>
          <p:nvPr/>
        </p:nvSpPr>
        <p:spPr bwMode="auto">
          <a:xfrm rot="10800000" flipH="1">
            <a:off x="33870" y="6296025"/>
            <a:ext cx="887941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69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8" name="Line 24"/>
          <p:cNvSpPr>
            <a:spLocks noChangeShapeType="1"/>
          </p:cNvSpPr>
          <p:nvPr/>
        </p:nvSpPr>
        <p:spPr bwMode="auto">
          <a:xfrm rot="10800000" flipH="1">
            <a:off x="33870" y="6245225"/>
            <a:ext cx="8879417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69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078" name="Picture 26" descr="LOGO ESPE ORIGINAL copia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788" y="5949950"/>
            <a:ext cx="307340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6466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r" rtl="0" eaLnBrk="1" fontAlgn="base" hangingPunct="1">
        <a:spcBef>
          <a:spcPct val="0"/>
        </a:spcBef>
        <a:spcAft>
          <a:spcPct val="0"/>
        </a:spcAft>
        <a:defRPr sz="271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271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271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271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271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387154" algn="r" rtl="0" eaLnBrk="1" fontAlgn="base" hangingPunct="1">
        <a:spcBef>
          <a:spcPct val="0"/>
        </a:spcBef>
        <a:spcAft>
          <a:spcPct val="0"/>
        </a:spcAft>
        <a:defRPr sz="271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774309" algn="r" rtl="0" eaLnBrk="1" fontAlgn="base" hangingPunct="1">
        <a:spcBef>
          <a:spcPct val="0"/>
        </a:spcBef>
        <a:spcAft>
          <a:spcPct val="0"/>
        </a:spcAft>
        <a:defRPr sz="271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161463" algn="r" rtl="0" eaLnBrk="1" fontAlgn="base" hangingPunct="1">
        <a:spcBef>
          <a:spcPct val="0"/>
        </a:spcBef>
        <a:spcAft>
          <a:spcPct val="0"/>
        </a:spcAft>
        <a:defRPr sz="271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548617" algn="r" rtl="0" eaLnBrk="1" fontAlgn="base" hangingPunct="1">
        <a:spcBef>
          <a:spcPct val="0"/>
        </a:spcBef>
        <a:spcAft>
          <a:spcPct val="0"/>
        </a:spcAft>
        <a:defRPr sz="271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290366" indent="-290366" algn="l" rtl="0" eaLnBrk="1" fontAlgn="base" hangingPunct="1">
        <a:spcBef>
          <a:spcPct val="20000"/>
        </a:spcBef>
        <a:spcAft>
          <a:spcPct val="0"/>
        </a:spcAft>
        <a:buChar char="•"/>
        <a:defRPr sz="2033">
          <a:solidFill>
            <a:schemeClr val="bg1"/>
          </a:solidFill>
          <a:latin typeface="+mn-lt"/>
          <a:ea typeface="+mn-ea"/>
          <a:cs typeface="+mn-cs"/>
        </a:defRPr>
      </a:lvl1pPr>
      <a:lvl2pPr marL="629126" indent="-241972" algn="l" rtl="0" eaLnBrk="1" fontAlgn="base" hangingPunct="1">
        <a:spcBef>
          <a:spcPct val="20000"/>
        </a:spcBef>
        <a:spcAft>
          <a:spcPct val="0"/>
        </a:spcAft>
        <a:buChar char="–"/>
        <a:defRPr sz="2033">
          <a:solidFill>
            <a:schemeClr val="bg1"/>
          </a:solidFill>
          <a:latin typeface="+mn-lt"/>
        </a:defRPr>
      </a:lvl2pPr>
      <a:lvl3pPr marL="967886" indent="-193578" algn="l" rtl="0" eaLnBrk="1" fontAlgn="base" hangingPunct="1">
        <a:spcBef>
          <a:spcPct val="20000"/>
        </a:spcBef>
        <a:spcAft>
          <a:spcPct val="0"/>
        </a:spcAft>
        <a:buChar char="•"/>
        <a:defRPr sz="2033">
          <a:solidFill>
            <a:schemeClr val="bg1"/>
          </a:solidFill>
          <a:latin typeface="+mn-lt"/>
        </a:defRPr>
      </a:lvl3pPr>
      <a:lvl4pPr marL="1355040" indent="-193578" algn="l" rtl="0" eaLnBrk="1" fontAlgn="base" hangingPunct="1">
        <a:spcBef>
          <a:spcPct val="20000"/>
        </a:spcBef>
        <a:spcAft>
          <a:spcPct val="0"/>
        </a:spcAft>
        <a:buChar char="–"/>
        <a:defRPr sz="2033">
          <a:solidFill>
            <a:schemeClr val="bg1"/>
          </a:solidFill>
          <a:latin typeface="+mn-lt"/>
        </a:defRPr>
      </a:lvl4pPr>
      <a:lvl5pPr marL="1742194" indent="-193578" algn="l" rtl="0" eaLnBrk="1" fontAlgn="base" hangingPunct="1">
        <a:spcBef>
          <a:spcPct val="20000"/>
        </a:spcBef>
        <a:spcAft>
          <a:spcPct val="0"/>
        </a:spcAft>
        <a:buChar char="»"/>
        <a:defRPr sz="2033">
          <a:solidFill>
            <a:schemeClr val="bg1"/>
          </a:solidFill>
          <a:latin typeface="+mn-lt"/>
        </a:defRPr>
      </a:lvl5pPr>
      <a:lvl6pPr marL="2129349" indent="-193578" algn="l" rtl="0" eaLnBrk="1" fontAlgn="base" hangingPunct="1">
        <a:spcBef>
          <a:spcPct val="20000"/>
        </a:spcBef>
        <a:spcAft>
          <a:spcPct val="0"/>
        </a:spcAft>
        <a:buChar char="»"/>
        <a:defRPr sz="2033">
          <a:solidFill>
            <a:schemeClr val="bg1"/>
          </a:solidFill>
          <a:latin typeface="+mn-lt"/>
        </a:defRPr>
      </a:lvl6pPr>
      <a:lvl7pPr marL="2516502" indent="-193578" algn="l" rtl="0" eaLnBrk="1" fontAlgn="base" hangingPunct="1">
        <a:spcBef>
          <a:spcPct val="20000"/>
        </a:spcBef>
        <a:spcAft>
          <a:spcPct val="0"/>
        </a:spcAft>
        <a:buChar char="»"/>
        <a:defRPr sz="2033">
          <a:solidFill>
            <a:schemeClr val="bg1"/>
          </a:solidFill>
          <a:latin typeface="+mn-lt"/>
        </a:defRPr>
      </a:lvl7pPr>
      <a:lvl8pPr marL="2903657" indent="-193578" algn="l" rtl="0" eaLnBrk="1" fontAlgn="base" hangingPunct="1">
        <a:spcBef>
          <a:spcPct val="20000"/>
        </a:spcBef>
        <a:spcAft>
          <a:spcPct val="0"/>
        </a:spcAft>
        <a:buChar char="»"/>
        <a:defRPr sz="2033">
          <a:solidFill>
            <a:schemeClr val="bg1"/>
          </a:solidFill>
          <a:latin typeface="+mn-lt"/>
        </a:defRPr>
      </a:lvl8pPr>
      <a:lvl9pPr marL="3290812" indent="-193578" algn="l" rtl="0" eaLnBrk="1" fontAlgn="base" hangingPunct="1">
        <a:spcBef>
          <a:spcPct val="20000"/>
        </a:spcBef>
        <a:spcAft>
          <a:spcPct val="0"/>
        </a:spcAft>
        <a:buChar char="»"/>
        <a:defRPr sz="2033">
          <a:solidFill>
            <a:schemeClr val="bg1"/>
          </a:solidFill>
          <a:latin typeface="+mn-lt"/>
        </a:defRPr>
      </a:lvl9pPr>
    </p:bodyStyle>
    <p:otherStyle>
      <a:defPPr>
        <a:defRPr lang="es-EC"/>
      </a:defPPr>
      <a:lvl1pPr marL="0" algn="l" defTabSz="774309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1pPr>
      <a:lvl2pPr marL="387154" algn="l" defTabSz="774309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2pPr>
      <a:lvl3pPr marL="774309" algn="l" defTabSz="774309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3pPr>
      <a:lvl4pPr marL="1161463" algn="l" defTabSz="774309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4pPr>
      <a:lvl5pPr marL="1548617" algn="l" defTabSz="774309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5pPr>
      <a:lvl6pPr marL="1935771" algn="l" defTabSz="774309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6pPr>
      <a:lvl7pPr marL="2322926" algn="l" defTabSz="774309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7pPr>
      <a:lvl8pPr marL="2710080" algn="l" defTabSz="774309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8pPr>
      <a:lvl9pPr marL="3097235" algn="l" defTabSz="774309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4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6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74.png"/><Relationship Id="rId4" Type="http://schemas.openxmlformats.org/officeDocument/2006/relationships/image" Target="../media/image8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jpe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5" Type="http://schemas.openxmlformats.org/officeDocument/2006/relationships/image" Target="../media/image8.jpe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9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30.png"/><Relationship Id="rId7" Type="http://schemas.openxmlformats.org/officeDocument/2006/relationships/diagramLayout" Target="../diagrams/layout1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5" Type="http://schemas.openxmlformats.org/officeDocument/2006/relationships/image" Target="../media/image32.png"/><Relationship Id="rId10" Type="http://schemas.microsoft.com/office/2007/relationships/diagramDrawing" Target="../diagrams/drawing1.xml"/><Relationship Id="rId4" Type="http://schemas.openxmlformats.org/officeDocument/2006/relationships/image" Target="../media/image31.png"/><Relationship Id="rId9" Type="http://schemas.openxmlformats.org/officeDocument/2006/relationships/diagramColors" Target="../diagrams/colors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jpe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1562552" y="99293"/>
            <a:ext cx="4152597" cy="8135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7422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C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Google Shape;84;p1">
            <a:extLst>
              <a:ext uri="{FF2B5EF4-FFF2-40B4-BE49-F238E27FC236}">
                <a16:creationId xmlns:a16="http://schemas.microsoft.com/office/drawing/2014/main" xmlns="" id="{B330087D-0B82-4459-A4FF-A274F74C114E}"/>
              </a:ext>
            </a:extLst>
          </p:cNvPr>
          <p:cNvSpPr txBox="1">
            <a:spLocks/>
          </p:cNvSpPr>
          <p:nvPr/>
        </p:nvSpPr>
        <p:spPr>
          <a:xfrm>
            <a:off x="1487487" y="1104900"/>
            <a:ext cx="9815413" cy="4414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600" b="1" dirty="0"/>
              <a:t>Caracterización de la microbiota intestinal de </a:t>
            </a:r>
            <a:r>
              <a:rPr lang="es-ES" sz="1600" b="1" i="1" dirty="0"/>
              <a:t>Andinoacara rivulatus </a:t>
            </a:r>
            <a:r>
              <a:rPr lang="es-ES" sz="1600" b="1" dirty="0"/>
              <a:t>(vieja azul) y </a:t>
            </a:r>
            <a:r>
              <a:rPr lang="es-ES" sz="1600" b="1" i="1" dirty="0"/>
              <a:t>Cichlasoma festae </a:t>
            </a:r>
            <a:r>
              <a:rPr lang="es-ES" sz="1600" b="1" dirty="0"/>
              <a:t>(vieja roja) provenientes del proyecto multipropósito “Baba”, en la Cuenca alta del río Guayas. </a:t>
            </a:r>
          </a:p>
          <a:p>
            <a:r>
              <a:rPr lang="es-ES" sz="1600" b="1" dirty="0"/>
              <a:t>  </a:t>
            </a:r>
          </a:p>
          <a:p>
            <a:r>
              <a:rPr lang="es-ES" sz="1600" dirty="0"/>
              <a:t>Avilés Aguirre, Daniela</a:t>
            </a:r>
          </a:p>
          <a:p>
            <a:endParaRPr lang="es-ES" sz="1600" dirty="0"/>
          </a:p>
          <a:p>
            <a:endParaRPr lang="es-ES" sz="1600" dirty="0"/>
          </a:p>
          <a:p>
            <a:r>
              <a:rPr lang="es-ES" sz="1600" dirty="0"/>
              <a:t>Departamento de Ciencias de la Vida y de la Agricultura</a:t>
            </a:r>
          </a:p>
          <a:p>
            <a:endParaRPr lang="es-ES" sz="1600" dirty="0"/>
          </a:p>
          <a:p>
            <a:endParaRPr lang="es-ES" sz="1600" dirty="0"/>
          </a:p>
          <a:p>
            <a:r>
              <a:rPr lang="es-ES" sz="1600" dirty="0"/>
              <a:t>Carrera de Ingeniería Agropecuaria</a:t>
            </a:r>
          </a:p>
          <a:p>
            <a:endParaRPr lang="es-ES" sz="1600" dirty="0"/>
          </a:p>
          <a:p>
            <a:endParaRPr lang="es-ES" sz="1600" dirty="0"/>
          </a:p>
          <a:p>
            <a:r>
              <a:rPr lang="es-ES" sz="1600" dirty="0"/>
              <a:t>Trabajo de titulación, previo a la obtención del título de Ingeniera Agropecuaria</a:t>
            </a:r>
          </a:p>
          <a:p>
            <a:endParaRPr lang="es-ES" sz="1600" dirty="0"/>
          </a:p>
          <a:p>
            <a:endParaRPr lang="es-EC" sz="1600" dirty="0"/>
          </a:p>
          <a:p>
            <a:r>
              <a:rPr lang="es-EC" sz="1600" dirty="0"/>
              <a:t>Dr. Ortiz Tirado, Juan Cristóbal </a:t>
            </a:r>
            <a:r>
              <a:rPr lang="es-EC" sz="1600" dirty="0" err="1"/>
              <a:t>Ph.D</a:t>
            </a:r>
            <a:endParaRPr lang="es-EC" sz="1600" dirty="0"/>
          </a:p>
          <a:p>
            <a:endParaRPr lang="es-EC" sz="1600" dirty="0"/>
          </a:p>
          <a:p>
            <a:endParaRPr lang="es-ES" sz="1600" dirty="0"/>
          </a:p>
          <a:p>
            <a:r>
              <a:rPr lang="es-ES" sz="1600" dirty="0"/>
              <a:t> 7 de Abril del 2021</a:t>
            </a:r>
            <a:endParaRPr lang="es-MX" sz="1600" dirty="0">
              <a:latin typeface="Calibri" pitchFamily="34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1400" y="0"/>
            <a:ext cx="1280600" cy="1013075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76200" y="76433"/>
            <a:ext cx="1486352" cy="9141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" y="-145342"/>
            <a:ext cx="5760640" cy="135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9461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732" y="860430"/>
            <a:ext cx="1652159" cy="1237595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51032" y="477967"/>
            <a:ext cx="15247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800" b="1" i="1" dirty="0">
                <a:latin typeface="Calibri" panose="020F0502020204030204" pitchFamily="34" charset="0"/>
                <a:ea typeface="Calibri" panose="020F0502020204030204" pitchFamily="34" charset="0"/>
              </a:rPr>
              <a:t>Secuenciación</a:t>
            </a:r>
            <a:endParaRPr lang="en-US" sz="1800" b="1" dirty="0"/>
          </a:p>
        </p:txBody>
      </p:sp>
      <p:sp>
        <p:nvSpPr>
          <p:cNvPr id="6" name="Rectángulo 5"/>
          <p:cNvSpPr/>
          <p:nvPr/>
        </p:nvSpPr>
        <p:spPr>
          <a:xfrm>
            <a:off x="3127723" y="585753"/>
            <a:ext cx="223811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000" dirty="0">
                <a:latin typeface="Calibri" panose="020F0502020204030204" pitchFamily="34" charset="0"/>
                <a:ea typeface="Calibri" panose="020F0502020204030204" pitchFamily="34" charset="0"/>
              </a:rPr>
              <a:t>(Analítica NOGAN S.A., Quito, Ecuador) </a:t>
            </a:r>
            <a:endParaRPr lang="en-US" sz="1000" dirty="0"/>
          </a:p>
        </p:txBody>
      </p:sp>
      <p:sp>
        <p:nvSpPr>
          <p:cNvPr id="7" name="Rectángulo 6"/>
          <p:cNvSpPr/>
          <p:nvPr/>
        </p:nvSpPr>
        <p:spPr>
          <a:xfrm>
            <a:off x="2175660" y="1051186"/>
            <a:ext cx="914400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/>
              <a:t>Gestión </a:t>
            </a:r>
            <a:endParaRPr lang="en-US" b="1" dirty="0"/>
          </a:p>
        </p:txBody>
      </p:sp>
      <p:sp>
        <p:nvSpPr>
          <p:cNvPr id="8" name="Rectángulo 7"/>
          <p:cNvSpPr/>
          <p:nvPr/>
        </p:nvSpPr>
        <p:spPr>
          <a:xfrm>
            <a:off x="1969228" y="1631211"/>
            <a:ext cx="1364107" cy="44970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/>
              <a:t>Envíos y secuenciación </a:t>
            </a:r>
            <a:endParaRPr lang="en-US" b="1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1639" y="1376470"/>
            <a:ext cx="1532336" cy="1081649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3924276" y="2004929"/>
            <a:ext cx="110044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100" dirty="0">
                <a:latin typeface="Calibri" panose="020F0502020204030204" pitchFamily="34" charset="0"/>
                <a:ea typeface="Calibri" panose="020F0502020204030204" pitchFamily="34" charset="0"/>
              </a:rPr>
              <a:t>(</a:t>
            </a:r>
            <a:r>
              <a:rPr lang="es-ES" sz="1100" dirty="0" err="1">
                <a:latin typeface="Calibri" panose="020F0502020204030204" pitchFamily="34" charset="0"/>
                <a:ea typeface="Calibri" panose="020F0502020204030204" pitchFamily="34" charset="0"/>
              </a:rPr>
              <a:t>Seul</a:t>
            </a:r>
            <a:r>
              <a:rPr lang="es-ES" sz="1100" dirty="0"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s-ES" sz="1100" dirty="0" err="1">
                <a:latin typeface="Calibri" panose="020F0502020204030204" pitchFamily="34" charset="0"/>
                <a:ea typeface="Calibri" panose="020F0502020204030204" pitchFamily="34" charset="0"/>
              </a:rPr>
              <a:t>Korea</a:t>
            </a:r>
            <a:r>
              <a:rPr lang="es-ES" sz="1100" dirty="0">
                <a:latin typeface="Calibri" panose="020F0502020204030204" pitchFamily="34" charset="0"/>
                <a:ea typeface="Calibri" panose="020F0502020204030204" pitchFamily="34" charset="0"/>
              </a:rPr>
              <a:t>). </a:t>
            </a:r>
            <a:endParaRPr lang="en-US" sz="1100" dirty="0"/>
          </a:p>
        </p:txBody>
      </p:sp>
      <p:pic>
        <p:nvPicPr>
          <p:cNvPr id="12" name="Imagen 11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2865667"/>
            <a:ext cx="6874162" cy="1841248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3924276" y="2931840"/>
            <a:ext cx="13147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</a:rPr>
              <a:t>Illumina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</a:rPr>
              <a:t>MiSeq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en-US" dirty="0"/>
          </a:p>
        </p:txBody>
      </p:sp>
      <p:sp>
        <p:nvSpPr>
          <p:cNvPr id="14" name="Rectángulo 13"/>
          <p:cNvSpPr/>
          <p:nvPr/>
        </p:nvSpPr>
        <p:spPr>
          <a:xfrm>
            <a:off x="2218544" y="2344997"/>
            <a:ext cx="35221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</a:rPr>
              <a:t>Porción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</a:rPr>
              <a:t>hipervariable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</a:rPr>
              <a:t> V3-V5 del gen 16s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</a:rPr>
              <a:t>rRNA</a:t>
            </a:r>
            <a:endParaRPr lang="en-US" dirty="0"/>
          </a:p>
        </p:txBody>
      </p:sp>
      <p:sp>
        <p:nvSpPr>
          <p:cNvPr id="15" name="Rectángulo 14"/>
          <p:cNvSpPr/>
          <p:nvPr/>
        </p:nvSpPr>
        <p:spPr>
          <a:xfrm>
            <a:off x="251032" y="2365054"/>
            <a:ext cx="18421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</a:rPr>
              <a:t>Secuenciación masiva </a:t>
            </a:r>
            <a:endParaRPr lang="en-US" b="1" dirty="0"/>
          </a:p>
        </p:txBody>
      </p:sp>
      <p:cxnSp>
        <p:nvCxnSpPr>
          <p:cNvPr id="17" name="Conector recto de flecha 16"/>
          <p:cNvCxnSpPr>
            <a:endCxn id="14" idx="1"/>
          </p:cNvCxnSpPr>
          <p:nvPr/>
        </p:nvCxnSpPr>
        <p:spPr>
          <a:xfrm>
            <a:off x="1967863" y="2498885"/>
            <a:ext cx="250681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ángulo 17"/>
          <p:cNvSpPr/>
          <p:nvPr/>
        </p:nvSpPr>
        <p:spPr>
          <a:xfrm flipH="1">
            <a:off x="4453128" y="4426556"/>
            <a:ext cx="7859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</a:rPr>
              <a:t>Kit V2</a:t>
            </a:r>
            <a:endParaRPr lang="en-US" dirty="0"/>
          </a:p>
        </p:txBody>
      </p:sp>
      <p:sp>
        <p:nvSpPr>
          <p:cNvPr id="19" name="Rectángulo 18"/>
          <p:cNvSpPr/>
          <p:nvPr/>
        </p:nvSpPr>
        <p:spPr>
          <a:xfrm>
            <a:off x="4960527" y="2895898"/>
            <a:ext cx="19622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</a:rPr>
              <a:t>Datos de secuencias pareadas (Ida y Reversa) </a:t>
            </a:r>
            <a:endParaRPr lang="en-US" sz="1200" dirty="0"/>
          </a:p>
        </p:txBody>
      </p:sp>
      <p:sp>
        <p:nvSpPr>
          <p:cNvPr id="20" name="Rectángulo 19"/>
          <p:cNvSpPr/>
          <p:nvPr/>
        </p:nvSpPr>
        <p:spPr>
          <a:xfrm>
            <a:off x="7697413" y="631544"/>
            <a:ext cx="38651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800" b="1" i="1" dirty="0">
                <a:latin typeface="Calibri" panose="020F0502020204030204" pitchFamily="34" charset="0"/>
                <a:ea typeface="Calibri" panose="020F0502020204030204" pitchFamily="34" charset="0"/>
              </a:rPr>
              <a:t>Análisis </a:t>
            </a:r>
            <a:r>
              <a:rPr lang="es-ES" sz="1800" b="1" i="1">
                <a:latin typeface="Calibri" panose="020F0502020204030204" pitchFamily="34" charset="0"/>
                <a:ea typeface="Calibri" panose="020F0502020204030204" pitchFamily="34" charset="0"/>
              </a:rPr>
              <a:t>Bioinformáticos </a:t>
            </a:r>
            <a:r>
              <a:rPr lang="es-ES" sz="1800" b="1" i="1" dirty="0">
                <a:latin typeface="Calibri" panose="020F0502020204030204" pitchFamily="34" charset="0"/>
                <a:ea typeface="Calibri" panose="020F0502020204030204" pitchFamily="34" charset="0"/>
              </a:rPr>
              <a:t>de Secuencias</a:t>
            </a:r>
            <a:endParaRPr lang="en-US" sz="1800" b="1" dirty="0"/>
          </a:p>
        </p:txBody>
      </p:sp>
      <p:pic>
        <p:nvPicPr>
          <p:cNvPr id="21" name="Imagen 2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498" y="969256"/>
            <a:ext cx="1351915" cy="1351915"/>
          </a:xfrm>
          <a:prstGeom prst="rect">
            <a:avLst/>
          </a:prstGeom>
        </p:spPr>
      </p:pic>
      <p:sp>
        <p:nvSpPr>
          <p:cNvPr id="22" name="Rectángulo 21"/>
          <p:cNvSpPr/>
          <p:nvPr/>
        </p:nvSpPr>
        <p:spPr>
          <a:xfrm>
            <a:off x="7873654" y="1491324"/>
            <a:ext cx="21226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</a:rPr>
              <a:t>Depuración de secuencias </a:t>
            </a:r>
            <a:endParaRPr lang="en-US" dirty="0"/>
          </a:p>
        </p:txBody>
      </p:sp>
      <p:sp>
        <p:nvSpPr>
          <p:cNvPr id="23" name="Rectángulo 22"/>
          <p:cNvSpPr/>
          <p:nvPr/>
        </p:nvSpPr>
        <p:spPr>
          <a:xfrm>
            <a:off x="8252257" y="1715940"/>
            <a:ext cx="11031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</a:rPr>
              <a:t>mala calidad</a:t>
            </a:r>
            <a:endParaRPr lang="en-US" dirty="0"/>
          </a:p>
        </p:txBody>
      </p:sp>
      <p:cxnSp>
        <p:nvCxnSpPr>
          <p:cNvPr id="25" name="Conector recto de flecha 24"/>
          <p:cNvCxnSpPr/>
          <p:nvPr/>
        </p:nvCxnSpPr>
        <p:spPr>
          <a:xfrm flipV="1">
            <a:off x="7697413" y="1687947"/>
            <a:ext cx="219154" cy="110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Rectángulo 27"/>
          <p:cNvSpPr/>
          <p:nvPr/>
        </p:nvSpPr>
        <p:spPr>
          <a:xfrm>
            <a:off x="10090617" y="1491323"/>
            <a:ext cx="20152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</a:rPr>
              <a:t>Eliminación de quimeras </a:t>
            </a:r>
            <a:endParaRPr lang="en-US" dirty="0"/>
          </a:p>
        </p:txBody>
      </p:sp>
      <p:sp>
        <p:nvSpPr>
          <p:cNvPr id="29" name="Rectángulo 28"/>
          <p:cNvSpPr/>
          <p:nvPr/>
        </p:nvSpPr>
        <p:spPr>
          <a:xfrm>
            <a:off x="9996351" y="1670930"/>
            <a:ext cx="22813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</a:rPr>
              <a:t>Secuencias no concordantes.</a:t>
            </a:r>
            <a:endParaRPr lang="en-US" dirty="0"/>
          </a:p>
        </p:txBody>
      </p:sp>
      <p:sp>
        <p:nvSpPr>
          <p:cNvPr id="30" name="Abrir llave 29"/>
          <p:cNvSpPr/>
          <p:nvPr/>
        </p:nvSpPr>
        <p:spPr>
          <a:xfrm>
            <a:off x="9926088" y="1390937"/>
            <a:ext cx="140525" cy="638289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ángulo 30"/>
          <p:cNvSpPr/>
          <p:nvPr/>
        </p:nvSpPr>
        <p:spPr>
          <a:xfrm>
            <a:off x="7932470" y="2667962"/>
            <a:ext cx="1539204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</a:rPr>
              <a:t>Filogenia de OTUs </a:t>
            </a:r>
            <a:endParaRPr lang="en-US" dirty="0"/>
          </a:p>
        </p:txBody>
      </p:sp>
      <p:sp>
        <p:nvSpPr>
          <p:cNvPr id="32" name="Rectángulo 31"/>
          <p:cNvSpPr/>
          <p:nvPr/>
        </p:nvSpPr>
        <p:spPr>
          <a:xfrm>
            <a:off x="9720411" y="2655406"/>
            <a:ext cx="2101857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</a:rPr>
              <a:t>Análisis de Alfa Diversidad</a:t>
            </a:r>
            <a:endParaRPr lang="en-US" dirty="0"/>
          </a:p>
        </p:txBody>
      </p:sp>
      <p:cxnSp>
        <p:nvCxnSpPr>
          <p:cNvPr id="33" name="Conector recto de flecha 32"/>
          <p:cNvCxnSpPr/>
          <p:nvPr/>
        </p:nvCxnSpPr>
        <p:spPr>
          <a:xfrm>
            <a:off x="10633154" y="3016977"/>
            <a:ext cx="2082" cy="2195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Conector recto de flecha 34"/>
          <p:cNvCxnSpPr/>
          <p:nvPr/>
        </p:nvCxnSpPr>
        <p:spPr>
          <a:xfrm flipH="1">
            <a:off x="9598379" y="2094996"/>
            <a:ext cx="1760" cy="3118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Rectángulo 36"/>
          <p:cNvSpPr/>
          <p:nvPr/>
        </p:nvSpPr>
        <p:spPr>
          <a:xfrm>
            <a:off x="9681611" y="3281586"/>
            <a:ext cx="19030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</a:rPr>
              <a:t>Curvas de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</a:rPr>
              <a:t>Rarefracción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en-US" dirty="0"/>
          </a:p>
        </p:txBody>
      </p:sp>
      <p:sp>
        <p:nvSpPr>
          <p:cNvPr id="38" name="Rectángulo 37"/>
          <p:cNvSpPr/>
          <p:nvPr/>
        </p:nvSpPr>
        <p:spPr>
          <a:xfrm>
            <a:off x="9681611" y="3563777"/>
            <a:ext cx="24176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</a:rPr>
              <a:t>Tablas de la cantidad de OTUs </a:t>
            </a:r>
            <a:endParaRPr lang="en-US" dirty="0"/>
          </a:p>
        </p:txBody>
      </p:sp>
      <p:sp>
        <p:nvSpPr>
          <p:cNvPr id="39" name="Rectángulo 38"/>
          <p:cNvSpPr/>
          <p:nvPr/>
        </p:nvSpPr>
        <p:spPr>
          <a:xfrm>
            <a:off x="9681611" y="3833015"/>
            <a:ext cx="25539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</a:rPr>
              <a:t>Índice de diversidad de Shannon</a:t>
            </a:r>
            <a:endParaRPr lang="en-US" dirty="0"/>
          </a:p>
        </p:txBody>
      </p:sp>
      <p:pic>
        <p:nvPicPr>
          <p:cNvPr id="42" name="Imagen 41"/>
          <p:cNvPicPr/>
          <p:nvPr/>
        </p:nvPicPr>
        <p:blipFill rotWithShape="1">
          <a:blip r:embed="rId6"/>
          <a:srcRect l="68737" t="54909" r="24378" b="34044"/>
          <a:stretch/>
        </p:blipFill>
        <p:spPr bwMode="auto">
          <a:xfrm>
            <a:off x="6922902" y="2361662"/>
            <a:ext cx="970768" cy="8218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3" name="Imagen 42"/>
          <p:cNvPicPr/>
          <p:nvPr/>
        </p:nvPicPr>
        <p:blipFill rotWithShape="1">
          <a:blip r:embed="rId7"/>
          <a:srcRect l="59193" t="54699" r="31433" b="33587"/>
          <a:stretch/>
        </p:blipFill>
        <p:spPr bwMode="auto">
          <a:xfrm>
            <a:off x="10066613" y="4255266"/>
            <a:ext cx="1441165" cy="9674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5" name="Imagen 4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22760" y="3412225"/>
            <a:ext cx="2497019" cy="534548"/>
          </a:xfrm>
          <a:prstGeom prst="rect">
            <a:avLst/>
          </a:prstGeom>
        </p:spPr>
      </p:pic>
      <p:sp>
        <p:nvSpPr>
          <p:cNvPr id="46" name="Abrir corchete 45"/>
          <p:cNvSpPr/>
          <p:nvPr/>
        </p:nvSpPr>
        <p:spPr>
          <a:xfrm>
            <a:off x="9681611" y="3214900"/>
            <a:ext cx="136103" cy="1018784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Conector recto de flecha 46"/>
          <p:cNvCxnSpPr>
            <a:stCxn id="31" idx="3"/>
            <a:endCxn id="32" idx="1"/>
          </p:cNvCxnSpPr>
          <p:nvPr/>
        </p:nvCxnSpPr>
        <p:spPr>
          <a:xfrm flipV="1">
            <a:off x="9471674" y="2809295"/>
            <a:ext cx="248737" cy="125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Rectángulo 52"/>
          <p:cNvSpPr/>
          <p:nvPr/>
        </p:nvSpPr>
        <p:spPr>
          <a:xfrm>
            <a:off x="6736058" y="4071804"/>
            <a:ext cx="29274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</a:rPr>
              <a:t>Perfiles taxonómicos del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</a:rPr>
              <a:t>microbioma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en-US" dirty="0"/>
          </a:p>
        </p:txBody>
      </p:sp>
      <p:sp>
        <p:nvSpPr>
          <p:cNvPr id="54" name="Rectángulo 53"/>
          <p:cNvSpPr/>
          <p:nvPr/>
        </p:nvSpPr>
        <p:spPr>
          <a:xfrm>
            <a:off x="7281131" y="4281086"/>
            <a:ext cx="18181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</a:rPr>
              <a:t>Niveles taxonómicos : </a:t>
            </a:r>
            <a:endParaRPr lang="en-US" dirty="0"/>
          </a:p>
        </p:txBody>
      </p:sp>
      <p:sp>
        <p:nvSpPr>
          <p:cNvPr id="55" name="Abrir corchete 54"/>
          <p:cNvSpPr/>
          <p:nvPr/>
        </p:nvSpPr>
        <p:spPr>
          <a:xfrm>
            <a:off x="8702072" y="4580444"/>
            <a:ext cx="191201" cy="1317705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ángulo 55"/>
          <p:cNvSpPr/>
          <p:nvPr/>
        </p:nvSpPr>
        <p:spPr>
          <a:xfrm>
            <a:off x="8853625" y="4574443"/>
            <a:ext cx="809837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</a:rPr>
              <a:t>Filum</a:t>
            </a:r>
            <a:endParaRPr lang="es-E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</a:rPr>
              <a:t>Clase </a:t>
            </a:r>
          </a:p>
          <a:p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</a:rPr>
              <a:t>Orden </a:t>
            </a:r>
          </a:p>
          <a:p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</a:rPr>
              <a:t>Familia </a:t>
            </a:r>
          </a:p>
          <a:p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</a:rPr>
              <a:t>Género  </a:t>
            </a:r>
          </a:p>
          <a:p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</a:rPr>
              <a:t>Especie</a:t>
            </a:r>
            <a:endParaRPr lang="en-US" dirty="0"/>
          </a:p>
        </p:txBody>
      </p:sp>
      <p:cxnSp>
        <p:nvCxnSpPr>
          <p:cNvPr id="57" name="Conector recto de flecha 56"/>
          <p:cNvCxnSpPr/>
          <p:nvPr/>
        </p:nvCxnSpPr>
        <p:spPr>
          <a:xfrm flipH="1" flipV="1">
            <a:off x="8365360" y="5193547"/>
            <a:ext cx="270274" cy="63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9" name="Rectángulo 58"/>
          <p:cNvSpPr/>
          <p:nvPr/>
        </p:nvSpPr>
        <p:spPr>
          <a:xfrm>
            <a:off x="6324424" y="4853352"/>
            <a:ext cx="222502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</a:rPr>
              <a:t>Datos y tablas generadas (guía programa)</a:t>
            </a:r>
          </a:p>
          <a:p>
            <a:pPr algn="ctr"/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</a:rPr>
              <a:t>ingresadas en Microsoft Excel  </a:t>
            </a:r>
            <a:endParaRPr lang="en-US" dirty="0"/>
          </a:p>
        </p:txBody>
      </p:sp>
      <p:pic>
        <p:nvPicPr>
          <p:cNvPr id="61" name="Imagen 6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25786" y="5629534"/>
            <a:ext cx="712659" cy="399090"/>
          </a:xfrm>
          <a:prstGeom prst="rect">
            <a:avLst/>
          </a:prstGeom>
        </p:spPr>
      </p:pic>
      <p:pic>
        <p:nvPicPr>
          <p:cNvPr id="62" name="Imagen 61"/>
          <p:cNvPicPr/>
          <p:nvPr/>
        </p:nvPicPr>
        <p:blipFill>
          <a:blip r:embed="rId10"/>
          <a:stretch>
            <a:fillRect/>
          </a:stretch>
        </p:blipFill>
        <p:spPr>
          <a:xfrm>
            <a:off x="4497339" y="4949793"/>
            <a:ext cx="1956235" cy="111241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63621" y="814059"/>
            <a:ext cx="1754211" cy="65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8559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126009" y="572759"/>
            <a:ext cx="1792478" cy="5157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200000"/>
              </a:lnSpc>
              <a:spcAft>
                <a:spcPts val="1000"/>
              </a:spcAft>
            </a:pPr>
            <a:r>
              <a:rPr lang="es-E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Análisis Estadístico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2583379" y="1500195"/>
            <a:ext cx="267021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</a:rPr>
              <a:t>Comparación de los microbiomas entre las dos especies de Viejas </a:t>
            </a:r>
            <a:endParaRPr lang="en-US" dirty="0"/>
          </a:p>
        </p:txBody>
      </p:sp>
      <p:sp>
        <p:nvSpPr>
          <p:cNvPr id="6" name="Rectángulo 5"/>
          <p:cNvSpPr/>
          <p:nvPr/>
        </p:nvSpPr>
        <p:spPr>
          <a:xfrm>
            <a:off x="3750462" y="2314040"/>
            <a:ext cx="7024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</a:rPr>
              <a:t>asociar</a:t>
            </a:r>
            <a:endParaRPr lang="en-US" dirty="0"/>
          </a:p>
        </p:txBody>
      </p:sp>
      <p:sp>
        <p:nvSpPr>
          <p:cNvPr id="7" name="Rectángulo 6"/>
          <p:cNvSpPr/>
          <p:nvPr/>
        </p:nvSpPr>
        <p:spPr>
          <a:xfrm>
            <a:off x="4911833" y="2218646"/>
            <a:ext cx="2491394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</a:rPr>
              <a:t>Comportamientos alimenticios con dicha composición</a:t>
            </a:r>
            <a:endParaRPr lang="en-US" dirty="0"/>
          </a:p>
        </p:txBody>
      </p:sp>
      <p:cxnSp>
        <p:nvCxnSpPr>
          <p:cNvPr id="9" name="Conector recto de flecha 8"/>
          <p:cNvCxnSpPr/>
          <p:nvPr/>
        </p:nvCxnSpPr>
        <p:spPr>
          <a:xfrm>
            <a:off x="4064608" y="2074054"/>
            <a:ext cx="0" cy="2399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de flecha 9"/>
          <p:cNvCxnSpPr/>
          <p:nvPr/>
        </p:nvCxnSpPr>
        <p:spPr>
          <a:xfrm>
            <a:off x="4526566" y="2467928"/>
            <a:ext cx="25358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ángulo redondeado 10"/>
          <p:cNvSpPr/>
          <p:nvPr/>
        </p:nvSpPr>
        <p:spPr>
          <a:xfrm>
            <a:off x="6529614" y="3532968"/>
            <a:ext cx="1277713" cy="32978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/>
              <a:t>Comparación</a:t>
            </a:r>
            <a:endParaRPr lang="en-US" dirty="0"/>
          </a:p>
        </p:txBody>
      </p:sp>
      <p:sp>
        <p:nvSpPr>
          <p:cNvPr id="12" name="Rectángulo 11"/>
          <p:cNvSpPr/>
          <p:nvPr/>
        </p:nvSpPr>
        <p:spPr>
          <a:xfrm>
            <a:off x="8147732" y="2558948"/>
            <a:ext cx="18790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</a:rPr>
              <a:t>Parámetros de riqueza </a:t>
            </a:r>
            <a:endParaRPr lang="en-US" dirty="0"/>
          </a:p>
        </p:txBody>
      </p:sp>
      <p:sp>
        <p:nvSpPr>
          <p:cNvPr id="13" name="Rectángulo 12"/>
          <p:cNvSpPr/>
          <p:nvPr/>
        </p:nvSpPr>
        <p:spPr>
          <a:xfrm>
            <a:off x="8147732" y="2767855"/>
            <a:ext cx="19143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</a:rPr>
              <a:t>(número total de OTUs)</a:t>
            </a:r>
            <a:endParaRPr lang="en-US" dirty="0"/>
          </a:p>
        </p:txBody>
      </p:sp>
      <p:sp>
        <p:nvSpPr>
          <p:cNvPr id="14" name="Rectángulo 13"/>
          <p:cNvSpPr/>
          <p:nvPr/>
        </p:nvSpPr>
        <p:spPr>
          <a:xfrm>
            <a:off x="7960331" y="3088480"/>
            <a:ext cx="19255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</a:rPr>
              <a:t>      Diversidad </a:t>
            </a:r>
          </a:p>
          <a:p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</a:rPr>
              <a:t>     (Índice de Shannon) </a:t>
            </a:r>
            <a:endParaRPr lang="en-US" dirty="0"/>
          </a:p>
        </p:txBody>
      </p:sp>
      <p:sp>
        <p:nvSpPr>
          <p:cNvPr id="15" name="Rectángulo 14"/>
          <p:cNvSpPr/>
          <p:nvPr/>
        </p:nvSpPr>
        <p:spPr>
          <a:xfrm>
            <a:off x="8202384" y="3679566"/>
            <a:ext cx="16834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</a:rPr>
              <a:t>Abundancia relativa </a:t>
            </a:r>
            <a:endParaRPr lang="en-US" dirty="0"/>
          </a:p>
        </p:txBody>
      </p:sp>
      <p:sp>
        <p:nvSpPr>
          <p:cNvPr id="16" name="Rectángulo 15"/>
          <p:cNvSpPr/>
          <p:nvPr/>
        </p:nvSpPr>
        <p:spPr>
          <a:xfrm>
            <a:off x="8202384" y="4055209"/>
            <a:ext cx="185965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</a:rPr>
              <a:t>Composiciones grupos abundantes </a:t>
            </a:r>
          </a:p>
          <a:p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</a:rPr>
              <a:t>(niveles taxonómicos) </a:t>
            </a:r>
            <a:endParaRPr lang="en-US" dirty="0"/>
          </a:p>
        </p:txBody>
      </p:sp>
      <p:sp>
        <p:nvSpPr>
          <p:cNvPr id="17" name="Abrir llave 16"/>
          <p:cNvSpPr/>
          <p:nvPr/>
        </p:nvSpPr>
        <p:spPr>
          <a:xfrm>
            <a:off x="7841517" y="2480256"/>
            <a:ext cx="356216" cy="2418001"/>
          </a:xfrm>
          <a:prstGeom prst="lef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ángulo 17"/>
          <p:cNvSpPr/>
          <p:nvPr/>
        </p:nvSpPr>
        <p:spPr>
          <a:xfrm>
            <a:off x="4653786" y="5236397"/>
            <a:ext cx="3257654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Comparación de medias LSD Fisher al 5%.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Análisis estadístico Fotografía de stock - Alam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5" t="6528" r="10864" b="21566"/>
          <a:stretch/>
        </p:blipFill>
        <p:spPr bwMode="auto">
          <a:xfrm>
            <a:off x="983132" y="418297"/>
            <a:ext cx="1067863" cy="834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3379" y="4177539"/>
            <a:ext cx="1869519" cy="159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9486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1;p2"/>
          <p:cNvSpPr txBox="1">
            <a:spLocks/>
          </p:cNvSpPr>
          <p:nvPr/>
        </p:nvSpPr>
        <p:spPr>
          <a:xfrm>
            <a:off x="188912" y="209006"/>
            <a:ext cx="3507698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387154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774309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161463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548617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es-MX" sz="24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Resultados y discusión    </a:t>
            </a:r>
          </a:p>
        </p:txBody>
      </p:sp>
      <p:sp>
        <p:nvSpPr>
          <p:cNvPr id="5" name="Rectángulo 4"/>
          <p:cNvSpPr/>
          <p:nvPr/>
        </p:nvSpPr>
        <p:spPr>
          <a:xfrm>
            <a:off x="1459794" y="755923"/>
            <a:ext cx="4636206" cy="6217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  <a:spcBef>
                <a:spcPts val="1000"/>
              </a:spcBef>
            </a:pPr>
            <a:r>
              <a:rPr lang="es-ES" sz="20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Identificación taxonómica de las especies </a:t>
            </a:r>
            <a:endParaRPr lang="en-US" sz="20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402666" y="1191148"/>
            <a:ext cx="20970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  <a:spcAft>
                <a:spcPts val="1000"/>
              </a:spcAft>
            </a:pPr>
            <a:r>
              <a:rPr lang="es-ES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Identificación Morfológica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4260466" y="2007445"/>
            <a:ext cx="20601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i="1" dirty="0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Andinoacara rivulatus</a:t>
            </a:r>
            <a:r>
              <a:rPr lang="es-ES" sz="1600" dirty="0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en-US" sz="1600" dirty="0">
              <a:solidFill>
                <a:srgbClr val="0033CC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313509" y="2797957"/>
            <a:ext cx="4655221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Base de la cabeza coloración azul intensa en forma de rayas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Cabeza relativamente corta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Cuerpo robusto moderadamente profundo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Sin aleta adiposa.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Grandes labios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Mancha negra en la mitad de su cuerpo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Aleta dorsal larga continua.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Aleta caudal redondeada-hembra y en punta-macho.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3923412" y="5891801"/>
            <a:ext cx="2090637" cy="276999"/>
          </a:xfrm>
          <a:prstGeom prst="rect">
            <a:avLst/>
          </a:prstGeom>
          <a:ln>
            <a:solidFill>
              <a:srgbClr val="3333FF"/>
            </a:solidFill>
          </a:ln>
        </p:spPr>
        <p:txBody>
          <a:bodyPr wrap="none">
            <a:spAutoFit/>
          </a:bodyPr>
          <a:lstStyle/>
          <a:p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</a:rPr>
              <a:t>(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</a:rPr>
              <a:t>Nugra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</a:rPr>
              <a:t>, Abad, &amp; Zárate , 2018)</a:t>
            </a:r>
            <a:endParaRPr lang="en-US" sz="1200" dirty="0"/>
          </a:p>
        </p:txBody>
      </p:sp>
      <p:sp>
        <p:nvSpPr>
          <p:cNvPr id="11" name="Rectángulo 10"/>
          <p:cNvSpPr/>
          <p:nvPr/>
        </p:nvSpPr>
        <p:spPr>
          <a:xfrm>
            <a:off x="2163352" y="5891801"/>
            <a:ext cx="1454244" cy="276999"/>
          </a:xfrm>
          <a:prstGeom prst="rect">
            <a:avLst/>
          </a:prstGeom>
          <a:ln>
            <a:solidFill>
              <a:srgbClr val="0033CC"/>
            </a:solidFill>
          </a:ln>
        </p:spPr>
        <p:txBody>
          <a:bodyPr wrap="none">
            <a:spAutoFit/>
          </a:bodyPr>
          <a:lstStyle/>
          <a:p>
            <a:r>
              <a:rPr lang="es-ES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(Prado  et al., 2015).</a:t>
            </a:r>
            <a:endParaRPr lang="en-US" sz="1200" dirty="0"/>
          </a:p>
        </p:txBody>
      </p:sp>
      <p:sp>
        <p:nvSpPr>
          <p:cNvPr id="12" name="Rectángulo 11"/>
          <p:cNvSpPr/>
          <p:nvPr/>
        </p:nvSpPr>
        <p:spPr>
          <a:xfrm>
            <a:off x="7000747" y="4697606"/>
            <a:ext cx="1293944" cy="276999"/>
          </a:xfrm>
          <a:prstGeom prst="rect">
            <a:avLst/>
          </a:prstGeom>
          <a:ln>
            <a:solidFill>
              <a:srgbClr val="0033CC"/>
            </a:solidFill>
          </a:ln>
        </p:spPr>
        <p:txBody>
          <a:bodyPr wrap="none">
            <a:spAutoFit/>
          </a:bodyPr>
          <a:lstStyle/>
          <a:p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</a:rPr>
              <a:t>(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</a:rPr>
              <a:t>Günther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</a:rPr>
              <a:t>, 1860 ). </a:t>
            </a:r>
            <a:endParaRPr lang="en-US" sz="1200" dirty="0"/>
          </a:p>
        </p:txBody>
      </p:sp>
      <p:pic>
        <p:nvPicPr>
          <p:cNvPr id="13" name="Picture 2" descr="10 x of Andinoacara rivulatus (South American Cichlid) | eBa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92" b="10443"/>
          <a:stretch/>
        </p:blipFill>
        <p:spPr bwMode="auto">
          <a:xfrm>
            <a:off x="5115266" y="2930385"/>
            <a:ext cx="3179425" cy="1610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6" b="11343"/>
          <a:stretch/>
        </p:blipFill>
        <p:spPr>
          <a:xfrm>
            <a:off x="8441227" y="2278920"/>
            <a:ext cx="3429585" cy="1302929"/>
          </a:xfrm>
          <a:prstGeom prst="rect">
            <a:avLst/>
          </a:prstGeom>
        </p:spPr>
      </p:pic>
      <p:pic>
        <p:nvPicPr>
          <p:cNvPr id="15" name="Imagen 14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0" t="10006" r="49017" b="52334"/>
          <a:stretch/>
        </p:blipFill>
        <p:spPr bwMode="auto">
          <a:xfrm>
            <a:off x="8441227" y="3735618"/>
            <a:ext cx="3429585" cy="13537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103355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2445131" y="484766"/>
            <a:ext cx="17411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Cichlasoma festae 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59247" y="1615516"/>
            <a:ext cx="288810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Cabeza grande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Boca pequeños dientes caninos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Presencia de 9 bandas negras sobresalientes en su cuerpo alternadas con bandas pálidas o rojizas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Mandíbula inferior proyectada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Pedúnculo caudal más alto que largo. </a:t>
            </a:r>
          </a:p>
        </p:txBody>
      </p:sp>
      <p:pic>
        <p:nvPicPr>
          <p:cNvPr id="8" name="Imagen 7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61" t="57654" r="57921" b="-3581"/>
          <a:stretch/>
        </p:blipFill>
        <p:spPr bwMode="auto">
          <a:xfrm>
            <a:off x="3315722" y="3927562"/>
            <a:ext cx="3485462" cy="14392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122" name="Picture 2" descr="Цихлазома Феста (Cichlasoma festae) 20-25см (зоотовары, животные, рыбки) —  купить в Красноярске. Рыбки на интернет-аукционе Au.ru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3" b="13699"/>
          <a:stretch/>
        </p:blipFill>
        <p:spPr bwMode="auto">
          <a:xfrm>
            <a:off x="3315722" y="1221818"/>
            <a:ext cx="3485462" cy="152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/>
          <p:cNvPicPr/>
          <p:nvPr/>
        </p:nvPicPr>
        <p:blipFill rotWithShape="1">
          <a:blip r:embed="rId5"/>
          <a:srcRect t="17151" b="22828"/>
          <a:stretch/>
        </p:blipFill>
        <p:spPr bwMode="auto">
          <a:xfrm>
            <a:off x="3315722" y="2764278"/>
            <a:ext cx="3485462" cy="11135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Rectángulo 10"/>
          <p:cNvSpPr/>
          <p:nvPr/>
        </p:nvSpPr>
        <p:spPr>
          <a:xfrm>
            <a:off x="1415203" y="3927562"/>
            <a:ext cx="1418978" cy="276999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</a:rPr>
              <a:t>(Prado et al., 2015)</a:t>
            </a:r>
            <a:r>
              <a:rPr lang="es-ES" sz="1200" i="1" dirty="0"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en-US" sz="1200" dirty="0"/>
          </a:p>
        </p:txBody>
      </p:sp>
      <p:sp>
        <p:nvSpPr>
          <p:cNvPr id="13" name="Flecha derecha 12"/>
          <p:cNvSpPr/>
          <p:nvPr/>
        </p:nvSpPr>
        <p:spPr>
          <a:xfrm>
            <a:off x="6985416" y="3162925"/>
            <a:ext cx="254833" cy="43471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Imagen 14"/>
          <p:cNvPicPr/>
          <p:nvPr/>
        </p:nvPicPr>
        <p:blipFill>
          <a:blip r:embed="rId6"/>
          <a:stretch>
            <a:fillRect/>
          </a:stretch>
        </p:blipFill>
        <p:spPr>
          <a:xfrm>
            <a:off x="7337924" y="2420697"/>
            <a:ext cx="2609460" cy="1862507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6925455" y="4822404"/>
            <a:ext cx="463631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</a:rPr>
              <a:t>Difieren conteo de escamas en la línea lateral</a:t>
            </a:r>
          </a:p>
          <a:p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s-ES" i="1" dirty="0">
                <a:latin typeface="Calibri" panose="020F0502020204030204" pitchFamily="34" charset="0"/>
                <a:ea typeface="Times New Roman" panose="02020603050405020304" pitchFamily="18" charset="0"/>
              </a:rPr>
              <a:t>C. festae </a:t>
            </a:r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</a:rPr>
              <a:t>26-27 escamas en la serie mediana </a:t>
            </a:r>
          </a:p>
          <a:p>
            <a:r>
              <a:rPr lang="es-ES" i="1" dirty="0">
                <a:latin typeface="Calibri" panose="020F0502020204030204" pitchFamily="34" charset="0"/>
                <a:ea typeface="Times New Roman" panose="02020603050405020304" pitchFamily="18" charset="0"/>
              </a:rPr>
              <a:t>C. </a:t>
            </a:r>
            <a:r>
              <a:rPr lang="es-ES" i="1" dirty="0" err="1">
                <a:latin typeface="Calibri" panose="020F0502020204030204" pitchFamily="34" charset="0"/>
                <a:ea typeface="Times New Roman" panose="02020603050405020304" pitchFamily="18" charset="0"/>
              </a:rPr>
              <a:t>ornatum</a:t>
            </a:r>
            <a:r>
              <a:rPr lang="es-ES" i="1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</a:rPr>
              <a:t>30-32 escamas</a:t>
            </a:r>
            <a:endParaRPr lang="en-US" dirty="0"/>
          </a:p>
        </p:txBody>
      </p:sp>
      <p:cxnSp>
        <p:nvCxnSpPr>
          <p:cNvPr id="17" name="Conector recto 16"/>
          <p:cNvCxnSpPr/>
          <p:nvPr/>
        </p:nvCxnSpPr>
        <p:spPr>
          <a:xfrm flipH="1">
            <a:off x="8334531" y="2764278"/>
            <a:ext cx="899410" cy="18878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/>
          <p:cNvCxnSpPr>
            <a:stCxn id="20" idx="1"/>
          </p:cNvCxnSpPr>
          <p:nvPr/>
        </p:nvCxnSpPr>
        <p:spPr>
          <a:xfrm flipH="1">
            <a:off x="7716999" y="4501298"/>
            <a:ext cx="165204" cy="1044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ángulo 19"/>
          <p:cNvSpPr/>
          <p:nvPr/>
        </p:nvSpPr>
        <p:spPr>
          <a:xfrm>
            <a:off x="7882203" y="4347409"/>
            <a:ext cx="10486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</a:rPr>
              <a:t>línea lateral</a:t>
            </a:r>
            <a:endParaRPr lang="en-US" dirty="0"/>
          </a:p>
        </p:txBody>
      </p:sp>
      <p:sp>
        <p:nvSpPr>
          <p:cNvPr id="24" name="Rectángulo 23"/>
          <p:cNvSpPr/>
          <p:nvPr/>
        </p:nvSpPr>
        <p:spPr>
          <a:xfrm>
            <a:off x="6925455" y="5613246"/>
            <a:ext cx="3236784" cy="276999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s-ES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es-ES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Boulenger</a:t>
            </a:r>
            <a:r>
              <a:rPr lang="es-ES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, 1899; </a:t>
            </a:r>
            <a:r>
              <a:rPr lang="es-ES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Laaz</a:t>
            </a:r>
            <a:r>
              <a:rPr lang="es-ES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, Salazar, &amp; Torres, 2009.</a:t>
            </a:r>
            <a:endParaRPr lang="en-US" sz="1200" dirty="0"/>
          </a:p>
        </p:txBody>
      </p:sp>
      <p:sp>
        <p:nvSpPr>
          <p:cNvPr id="25" name="Rectángulo 24"/>
          <p:cNvSpPr/>
          <p:nvPr/>
        </p:nvSpPr>
        <p:spPr>
          <a:xfrm>
            <a:off x="4495474" y="782879"/>
            <a:ext cx="29290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</a:rPr>
              <a:t>Características morfológicas externas </a:t>
            </a:r>
            <a:endParaRPr lang="en-US" dirty="0"/>
          </a:p>
        </p:txBody>
      </p:sp>
      <p:sp>
        <p:nvSpPr>
          <p:cNvPr id="27" name="Rectángulo 26"/>
          <p:cNvSpPr/>
          <p:nvPr/>
        </p:nvSpPr>
        <p:spPr>
          <a:xfrm>
            <a:off x="7752821" y="1940945"/>
            <a:ext cx="19527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i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Cichlasoma </a:t>
            </a:r>
            <a:r>
              <a:rPr lang="es-ES" sz="1600" i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ornatum</a:t>
            </a:r>
            <a:r>
              <a:rPr lang="es-ES" sz="1600" i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8953545" y="4250298"/>
            <a:ext cx="118974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(Argüello, 2017)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410233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5037590" y="358054"/>
            <a:ext cx="2502608" cy="5687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200000"/>
              </a:lnSpc>
              <a:spcAft>
                <a:spcPts val="1000"/>
              </a:spcAft>
            </a:pPr>
            <a:r>
              <a:rPr lang="es-ES" sz="18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Identificación Molecular</a:t>
            </a:r>
            <a:endParaRPr lang="en-US" sz="1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Imagen 9"/>
          <p:cNvPicPr/>
          <p:nvPr/>
        </p:nvPicPr>
        <p:blipFill rotWithShape="1">
          <a:blip r:embed="rId2"/>
          <a:srcRect l="13163" t="69484" r="36652" b="27548"/>
          <a:stretch/>
        </p:blipFill>
        <p:spPr bwMode="auto">
          <a:xfrm>
            <a:off x="-75673" y="2575675"/>
            <a:ext cx="5952631" cy="3747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n 10"/>
          <p:cNvPicPr/>
          <p:nvPr/>
        </p:nvPicPr>
        <p:blipFill rotWithShape="1">
          <a:blip r:embed="rId3"/>
          <a:srcRect l="12050" t="30489" r="81161" b="64681"/>
          <a:stretch/>
        </p:blipFill>
        <p:spPr bwMode="auto">
          <a:xfrm>
            <a:off x="5713195" y="1201298"/>
            <a:ext cx="931985" cy="4340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agen 11"/>
          <p:cNvPicPr/>
          <p:nvPr/>
        </p:nvPicPr>
        <p:blipFill rotWithShape="1">
          <a:blip r:embed="rId4"/>
          <a:srcRect l="27665" t="45766" r="64384" b="51745"/>
          <a:stretch/>
        </p:blipFill>
        <p:spPr bwMode="auto">
          <a:xfrm>
            <a:off x="18016" y="1496792"/>
            <a:ext cx="1731645" cy="3628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n 12"/>
          <p:cNvPicPr/>
          <p:nvPr/>
        </p:nvPicPr>
        <p:blipFill rotWithShape="1">
          <a:blip r:embed="rId5"/>
          <a:srcRect l="11963" t="31919" r="75734" b="63567"/>
          <a:stretch/>
        </p:blipFill>
        <p:spPr bwMode="auto">
          <a:xfrm>
            <a:off x="18016" y="3395819"/>
            <a:ext cx="1600922" cy="3978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Imagen 13"/>
          <p:cNvPicPr/>
          <p:nvPr/>
        </p:nvPicPr>
        <p:blipFill rotWithShape="1">
          <a:blip r:embed="rId6"/>
          <a:srcRect l="12601" t="69736" r="35255" b="26801"/>
          <a:stretch/>
        </p:blipFill>
        <p:spPr bwMode="auto">
          <a:xfrm>
            <a:off x="18016" y="4425708"/>
            <a:ext cx="5952631" cy="4115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Imagen 16"/>
          <p:cNvPicPr/>
          <p:nvPr/>
        </p:nvPicPr>
        <p:blipFill rotWithShape="1">
          <a:blip r:embed="rId2"/>
          <a:srcRect l="14276" t="33677" r="38197" b="60912"/>
          <a:stretch/>
        </p:blipFill>
        <p:spPr bwMode="auto">
          <a:xfrm>
            <a:off x="164984" y="1874618"/>
            <a:ext cx="5471318" cy="7294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Imagen 17"/>
          <p:cNvPicPr/>
          <p:nvPr/>
        </p:nvPicPr>
        <p:blipFill rotWithShape="1">
          <a:blip r:embed="rId6"/>
          <a:srcRect l="14105" t="33175" r="38389" b="61029"/>
          <a:stretch/>
        </p:blipFill>
        <p:spPr bwMode="auto">
          <a:xfrm>
            <a:off x="0" y="3793673"/>
            <a:ext cx="5711974" cy="6541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Rectángulo 18"/>
          <p:cNvSpPr/>
          <p:nvPr/>
        </p:nvSpPr>
        <p:spPr>
          <a:xfrm>
            <a:off x="3312102" y="3668966"/>
            <a:ext cx="2489181" cy="1274164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ángulo 19"/>
          <p:cNvSpPr/>
          <p:nvPr/>
        </p:nvSpPr>
        <p:spPr>
          <a:xfrm>
            <a:off x="3237468" y="1824048"/>
            <a:ext cx="2489181" cy="1274164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ángulo 20"/>
          <p:cNvSpPr/>
          <p:nvPr/>
        </p:nvSpPr>
        <p:spPr>
          <a:xfrm>
            <a:off x="5241999" y="894595"/>
            <a:ext cx="20553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>
                <a:latin typeface="Calibri" panose="020F0502020204030204" pitchFamily="34" charset="0"/>
                <a:ea typeface="Times New Roman" panose="02020603050405020304" pitchFamily="18" charset="0"/>
              </a:rPr>
              <a:t>Análisis de secuencias </a:t>
            </a:r>
            <a:endParaRPr lang="en-US" sz="1600" dirty="0"/>
          </a:p>
        </p:txBody>
      </p:sp>
      <p:sp>
        <p:nvSpPr>
          <p:cNvPr id="23" name="Rectángulo 22"/>
          <p:cNvSpPr/>
          <p:nvPr/>
        </p:nvSpPr>
        <p:spPr>
          <a:xfrm>
            <a:off x="3022404" y="5132893"/>
            <a:ext cx="302358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100" b="1" dirty="0">
                <a:latin typeface="Calibri" panose="020F0502020204030204" pitchFamily="34" charset="0"/>
                <a:ea typeface="Times New Roman" panose="02020603050405020304" pitchFamily="18" charset="0"/>
              </a:rPr>
              <a:t>Número de alineaciones con alta similitud (Hits) </a:t>
            </a:r>
            <a:endParaRPr lang="en-US" sz="1100" b="1" dirty="0"/>
          </a:p>
        </p:txBody>
      </p:sp>
      <p:cxnSp>
        <p:nvCxnSpPr>
          <p:cNvPr id="25" name="Conector recto de flecha 24"/>
          <p:cNvCxnSpPr/>
          <p:nvPr/>
        </p:nvCxnSpPr>
        <p:spPr>
          <a:xfrm>
            <a:off x="4556693" y="3259880"/>
            <a:ext cx="0" cy="365073"/>
          </a:xfrm>
          <a:prstGeom prst="straightConnector1">
            <a:avLst/>
          </a:prstGeom>
          <a:ln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/>
          <p:cNvCxnSpPr/>
          <p:nvPr/>
        </p:nvCxnSpPr>
        <p:spPr>
          <a:xfrm>
            <a:off x="4586671" y="4943130"/>
            <a:ext cx="0" cy="203509"/>
          </a:xfrm>
          <a:prstGeom prst="straightConnector1">
            <a:avLst/>
          </a:prstGeom>
          <a:ln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ángulo 29"/>
          <p:cNvSpPr/>
          <p:nvPr/>
        </p:nvSpPr>
        <p:spPr>
          <a:xfrm>
            <a:off x="2078369" y="892090"/>
            <a:ext cx="10021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b="1" dirty="0">
                <a:solidFill>
                  <a:srgbClr val="0033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Vieja azul</a:t>
            </a:r>
            <a:endParaRPr lang="en-US" sz="1600" b="1" dirty="0">
              <a:solidFill>
                <a:srgbClr val="0033CC"/>
              </a:solidFill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8960108" y="1048243"/>
            <a:ext cx="9973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Vieja roja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32" name="Rectángulo 31"/>
          <p:cNvSpPr/>
          <p:nvPr/>
        </p:nvSpPr>
        <p:spPr>
          <a:xfrm>
            <a:off x="2706666" y="2125970"/>
            <a:ext cx="400079" cy="2620762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Conector recto de flecha 32"/>
          <p:cNvCxnSpPr/>
          <p:nvPr/>
        </p:nvCxnSpPr>
        <p:spPr>
          <a:xfrm flipH="1" flipV="1">
            <a:off x="2889040" y="1798433"/>
            <a:ext cx="11602" cy="296186"/>
          </a:xfrm>
          <a:prstGeom prst="straightConnector1">
            <a:avLst/>
          </a:prstGeom>
          <a:ln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ángulo 36"/>
          <p:cNvSpPr/>
          <p:nvPr/>
        </p:nvSpPr>
        <p:spPr>
          <a:xfrm>
            <a:off x="1947082" y="1445307"/>
            <a:ext cx="186461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100" b="1" dirty="0">
                <a:latin typeface="Calibri" panose="020F0502020204030204" pitchFamily="34" charset="0"/>
                <a:ea typeface="Times New Roman" panose="02020603050405020304" pitchFamily="18" charset="0"/>
              </a:rPr>
              <a:t>Valores de puntación (Score)</a:t>
            </a:r>
            <a:endParaRPr lang="en-US" sz="1100" b="1" dirty="0"/>
          </a:p>
        </p:txBody>
      </p:sp>
      <p:sp>
        <p:nvSpPr>
          <p:cNvPr id="38" name="Rectángulo 37"/>
          <p:cNvSpPr/>
          <p:nvPr/>
        </p:nvSpPr>
        <p:spPr>
          <a:xfrm>
            <a:off x="164984" y="5498359"/>
            <a:ext cx="74947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Cercanía filogenética </a:t>
            </a:r>
            <a:r>
              <a:rPr lang="es-ES" sz="1200" i="1" dirty="0">
                <a:latin typeface="Calibri" panose="020F0502020204030204" pitchFamily="34" charset="0"/>
                <a:ea typeface="Times New Roman" panose="02020603050405020304" pitchFamily="18" charset="0"/>
              </a:rPr>
              <a:t>B. </a:t>
            </a:r>
            <a:r>
              <a:rPr lang="es-ES" sz="1200" i="1" dirty="0" err="1">
                <a:latin typeface="Calibri" panose="020F0502020204030204" pitchFamily="34" charset="0"/>
                <a:ea typeface="Times New Roman" panose="02020603050405020304" pitchFamily="18" charset="0"/>
              </a:rPr>
              <a:t>zamorensis</a:t>
            </a:r>
            <a:r>
              <a:rPr lang="es-ES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 con el género</a:t>
            </a:r>
            <a:r>
              <a:rPr lang="es-ES" sz="1200" i="1" dirty="0">
                <a:latin typeface="Calibri" panose="020F0502020204030204" pitchFamily="34" charset="0"/>
                <a:ea typeface="Times New Roman" panose="02020603050405020304" pitchFamily="18" charset="0"/>
              </a:rPr>
              <a:t> Andinoacara</a:t>
            </a:r>
            <a:endParaRPr lang="es-ES" sz="12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s-ES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Comparten ciertas similitudes morfológicas y comportamentales.</a:t>
            </a:r>
            <a:endParaRPr lang="en-US" sz="1200" dirty="0"/>
          </a:p>
        </p:txBody>
      </p:sp>
      <p:sp>
        <p:nvSpPr>
          <p:cNvPr id="39" name="Rectángulo 38"/>
          <p:cNvSpPr/>
          <p:nvPr/>
        </p:nvSpPr>
        <p:spPr>
          <a:xfrm>
            <a:off x="2994331" y="5971353"/>
            <a:ext cx="35301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es-ES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Kullander</a:t>
            </a:r>
            <a:r>
              <a:rPr lang="es-ES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 S., 2003; </a:t>
            </a:r>
            <a:r>
              <a:rPr lang="es-ES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Musilová</a:t>
            </a:r>
            <a:r>
              <a:rPr lang="es-ES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es-ES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Říčan</a:t>
            </a:r>
            <a:r>
              <a:rPr lang="es-ES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, &amp; </a:t>
            </a:r>
            <a:r>
              <a:rPr lang="es-ES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Novák</a:t>
            </a:r>
            <a:r>
              <a:rPr lang="es-ES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, 2009).</a:t>
            </a:r>
            <a:endParaRPr lang="en-US" sz="1200" dirty="0"/>
          </a:p>
        </p:txBody>
      </p:sp>
      <p:pic>
        <p:nvPicPr>
          <p:cNvPr id="40" name="Imagen 39"/>
          <p:cNvPicPr/>
          <p:nvPr/>
        </p:nvPicPr>
        <p:blipFill rotWithShape="1">
          <a:blip r:embed="rId7"/>
          <a:srcRect l="13847" t="39861" r="38486" b="46500"/>
          <a:stretch/>
        </p:blipFill>
        <p:spPr bwMode="auto">
          <a:xfrm>
            <a:off x="6537468" y="1980664"/>
            <a:ext cx="5317765" cy="12318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1" name="Imagen 40"/>
          <p:cNvPicPr/>
          <p:nvPr/>
        </p:nvPicPr>
        <p:blipFill rotWithShape="1">
          <a:blip r:embed="rId8"/>
          <a:srcRect l="11006" t="40585" r="74546" b="54508"/>
          <a:stretch/>
        </p:blipFill>
        <p:spPr bwMode="auto">
          <a:xfrm>
            <a:off x="6273510" y="1546747"/>
            <a:ext cx="1723875" cy="4630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2" name="Imagen 41"/>
          <p:cNvPicPr/>
          <p:nvPr/>
        </p:nvPicPr>
        <p:blipFill rotWithShape="1">
          <a:blip r:embed="rId9"/>
          <a:srcRect l="11165" t="32451" r="74973" b="63609"/>
          <a:stretch/>
        </p:blipFill>
        <p:spPr bwMode="auto">
          <a:xfrm>
            <a:off x="6351675" y="3307651"/>
            <a:ext cx="1645710" cy="3978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3" name="Imagen 42"/>
          <p:cNvPicPr/>
          <p:nvPr/>
        </p:nvPicPr>
        <p:blipFill rotWithShape="1">
          <a:blip r:embed="rId10"/>
          <a:srcRect l="13869" t="30666" r="41377" b="55493"/>
          <a:stretch/>
        </p:blipFill>
        <p:spPr bwMode="auto">
          <a:xfrm>
            <a:off x="6521039" y="3577090"/>
            <a:ext cx="5321477" cy="1062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4" name="Rectángulo 43"/>
          <p:cNvSpPr/>
          <p:nvPr/>
        </p:nvSpPr>
        <p:spPr>
          <a:xfrm>
            <a:off x="9419178" y="1975155"/>
            <a:ext cx="2288295" cy="269018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ángulo 44"/>
          <p:cNvSpPr/>
          <p:nvPr/>
        </p:nvSpPr>
        <p:spPr>
          <a:xfrm>
            <a:off x="8844299" y="2637189"/>
            <a:ext cx="485253" cy="20185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Conector recto de flecha 45"/>
          <p:cNvCxnSpPr/>
          <p:nvPr/>
        </p:nvCxnSpPr>
        <p:spPr>
          <a:xfrm flipH="1" flipV="1">
            <a:off x="9067025" y="1975155"/>
            <a:ext cx="1" cy="66203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ángulo 49"/>
          <p:cNvSpPr/>
          <p:nvPr/>
        </p:nvSpPr>
        <p:spPr>
          <a:xfrm>
            <a:off x="8061982" y="1731976"/>
            <a:ext cx="186461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100" b="1" dirty="0">
                <a:latin typeface="Calibri" panose="020F0502020204030204" pitchFamily="34" charset="0"/>
                <a:ea typeface="Times New Roman" panose="02020603050405020304" pitchFamily="18" charset="0"/>
              </a:rPr>
              <a:t>Valores de puntación (Score)</a:t>
            </a:r>
            <a:endParaRPr lang="en-US" sz="1100" b="1" dirty="0"/>
          </a:p>
        </p:txBody>
      </p:sp>
      <p:sp>
        <p:nvSpPr>
          <p:cNvPr id="52" name="Rectángulo 51"/>
          <p:cNvSpPr/>
          <p:nvPr/>
        </p:nvSpPr>
        <p:spPr>
          <a:xfrm>
            <a:off x="6521039" y="5029897"/>
            <a:ext cx="61897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Muestras de Vieja roja (VR01, VR02) se alinearon con especies de la subfamilia de </a:t>
            </a:r>
            <a:r>
              <a:rPr lang="es-ES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Cichlasomatinae</a:t>
            </a:r>
            <a:endParaRPr lang="en-US" sz="1200" dirty="0"/>
          </a:p>
        </p:txBody>
      </p:sp>
      <p:sp>
        <p:nvSpPr>
          <p:cNvPr id="53" name="Rectángulo 52"/>
          <p:cNvSpPr/>
          <p:nvPr/>
        </p:nvSpPr>
        <p:spPr>
          <a:xfrm>
            <a:off x="7540198" y="5572659"/>
            <a:ext cx="37176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Mesoheros</a:t>
            </a:r>
            <a:r>
              <a:rPr lang="es-ES" sz="12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festae </a:t>
            </a:r>
            <a:r>
              <a:rPr lang="es-ES" sz="1200" dirty="0">
                <a:latin typeface="Calibri" panose="020F0502020204030204" pitchFamily="34" charset="0"/>
                <a:cs typeface="Calibri" panose="020F0502020204030204" pitchFamily="34" charset="0"/>
              </a:rPr>
              <a:t>es homónimo de </a:t>
            </a:r>
            <a:r>
              <a:rPr lang="es-ES" sz="1200" i="1" dirty="0">
                <a:latin typeface="Calibri" panose="020F0502020204030204" pitchFamily="34" charset="0"/>
                <a:cs typeface="Calibri" panose="020F0502020204030204" pitchFamily="34" charset="0"/>
              </a:rPr>
              <a:t>'Cichlasoma' festae.</a:t>
            </a:r>
            <a:r>
              <a:rPr lang="es-E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Rectángulo 53"/>
          <p:cNvSpPr/>
          <p:nvPr/>
        </p:nvSpPr>
        <p:spPr>
          <a:xfrm>
            <a:off x="10493679" y="5229825"/>
            <a:ext cx="121379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100" dirty="0"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es-ES" sz="11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Boulenger</a:t>
            </a:r>
            <a:r>
              <a:rPr lang="es-ES" sz="1100" dirty="0">
                <a:latin typeface="Calibri" panose="020F0502020204030204" pitchFamily="34" charset="0"/>
                <a:ea typeface="Times New Roman" panose="02020603050405020304" pitchFamily="18" charset="0"/>
              </a:rPr>
              <a:t>, 1899)</a:t>
            </a:r>
            <a:endParaRPr lang="en-US" sz="1100" dirty="0"/>
          </a:p>
        </p:txBody>
      </p:sp>
      <p:sp>
        <p:nvSpPr>
          <p:cNvPr id="55" name="Rectángulo 54"/>
          <p:cNvSpPr/>
          <p:nvPr/>
        </p:nvSpPr>
        <p:spPr>
          <a:xfrm>
            <a:off x="6537468" y="5582853"/>
            <a:ext cx="10871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es-ES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Regan</a:t>
            </a:r>
            <a:r>
              <a:rPr lang="es-ES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 , 1905)</a:t>
            </a:r>
            <a:endParaRPr lang="en-US" sz="1200" dirty="0"/>
          </a:p>
        </p:txBody>
      </p:sp>
      <p:cxnSp>
        <p:nvCxnSpPr>
          <p:cNvPr id="47" name="Conector recto de flecha 46"/>
          <p:cNvCxnSpPr/>
          <p:nvPr/>
        </p:nvCxnSpPr>
        <p:spPr>
          <a:xfrm flipV="1">
            <a:off x="10853131" y="1845191"/>
            <a:ext cx="0" cy="24942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ángulo 47"/>
          <p:cNvSpPr/>
          <p:nvPr/>
        </p:nvSpPr>
        <p:spPr>
          <a:xfrm>
            <a:off x="9196350" y="1539436"/>
            <a:ext cx="302358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100" b="1" dirty="0">
                <a:latin typeface="Calibri" panose="020F0502020204030204" pitchFamily="34" charset="0"/>
                <a:ea typeface="Times New Roman" panose="02020603050405020304" pitchFamily="18" charset="0"/>
              </a:rPr>
              <a:t>Número de alineaciones con alta similitud (Hits) 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32485451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7342" t="35502" r="27956" b="31096"/>
          <a:stretch/>
        </p:blipFill>
        <p:spPr>
          <a:xfrm>
            <a:off x="1867072" y="1260538"/>
            <a:ext cx="5293148" cy="3674921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875366" y="1834077"/>
            <a:ext cx="2733031" cy="568668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C</a:t>
            </a:r>
            <a:endParaRPr lang="en-US" dirty="0"/>
          </a:p>
        </p:txBody>
      </p:sp>
      <p:sp>
        <p:nvSpPr>
          <p:cNvPr id="6" name="Rectángulo 5"/>
          <p:cNvSpPr/>
          <p:nvPr/>
        </p:nvSpPr>
        <p:spPr>
          <a:xfrm>
            <a:off x="1920575" y="4166141"/>
            <a:ext cx="2642612" cy="3603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lecha derecha 1"/>
          <p:cNvSpPr/>
          <p:nvPr/>
        </p:nvSpPr>
        <p:spPr>
          <a:xfrm flipH="1" flipV="1">
            <a:off x="1637754" y="2325708"/>
            <a:ext cx="142428" cy="301353"/>
          </a:xfrm>
          <a:prstGeom prst="rightArrow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ángulo 2"/>
          <p:cNvSpPr/>
          <p:nvPr/>
        </p:nvSpPr>
        <p:spPr>
          <a:xfrm>
            <a:off x="62586" y="2218300"/>
            <a:ext cx="21811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Muestras Vieja azul </a:t>
            </a:r>
          </a:p>
          <a:p>
            <a:r>
              <a:rPr lang="es-ES" sz="1200" dirty="0">
                <a:latin typeface="Calibri" panose="020F0502020204030204" pitchFamily="34" charset="0"/>
              </a:rPr>
              <a:t>Mayor similitud</a:t>
            </a:r>
          </a:p>
          <a:p>
            <a:r>
              <a:rPr lang="es-ES" sz="1200" dirty="0">
                <a:latin typeface="Calibri" panose="020F0502020204030204" pitchFamily="34" charset="0"/>
              </a:rPr>
              <a:t>Alineación secuencias</a:t>
            </a:r>
            <a:endParaRPr lang="en-US" sz="1200" dirty="0"/>
          </a:p>
        </p:txBody>
      </p:sp>
      <p:sp>
        <p:nvSpPr>
          <p:cNvPr id="7" name="Rectángulo 6"/>
          <p:cNvSpPr/>
          <p:nvPr/>
        </p:nvSpPr>
        <p:spPr>
          <a:xfrm>
            <a:off x="8172678" y="3143409"/>
            <a:ext cx="26404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Similitud especie </a:t>
            </a:r>
            <a:r>
              <a:rPr lang="es-ES" sz="1200" i="1" dirty="0">
                <a:latin typeface="Calibri" panose="020F0502020204030204" pitchFamily="34" charset="0"/>
                <a:ea typeface="Times New Roman" panose="02020603050405020304" pitchFamily="18" charset="0"/>
              </a:rPr>
              <a:t>Andinoacara rivulatus</a:t>
            </a:r>
            <a:endParaRPr lang="en-US" sz="1200" dirty="0"/>
          </a:p>
        </p:txBody>
      </p:sp>
      <p:sp>
        <p:nvSpPr>
          <p:cNvPr id="15" name="Rectángulo 14"/>
          <p:cNvSpPr/>
          <p:nvPr/>
        </p:nvSpPr>
        <p:spPr>
          <a:xfrm>
            <a:off x="1920575" y="3704681"/>
            <a:ext cx="2642612" cy="3657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ángulo 15"/>
          <p:cNvSpPr/>
          <p:nvPr/>
        </p:nvSpPr>
        <p:spPr>
          <a:xfrm>
            <a:off x="1875366" y="2476385"/>
            <a:ext cx="2733031" cy="657564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echa derecha 16"/>
          <p:cNvSpPr/>
          <p:nvPr/>
        </p:nvSpPr>
        <p:spPr>
          <a:xfrm flipH="1">
            <a:off x="1690580" y="4012069"/>
            <a:ext cx="176492" cy="29909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ángulo 21"/>
          <p:cNvSpPr/>
          <p:nvPr/>
        </p:nvSpPr>
        <p:spPr>
          <a:xfrm>
            <a:off x="62586" y="3838450"/>
            <a:ext cx="21811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Muestras Vieja roja </a:t>
            </a:r>
          </a:p>
          <a:p>
            <a:r>
              <a:rPr lang="es-ES" sz="1200" dirty="0">
                <a:latin typeface="Calibri" panose="020F0502020204030204" pitchFamily="34" charset="0"/>
              </a:rPr>
              <a:t>Mayor similitud</a:t>
            </a:r>
          </a:p>
          <a:p>
            <a:r>
              <a:rPr lang="es-ES" sz="1200" dirty="0">
                <a:latin typeface="Calibri" panose="020F0502020204030204" pitchFamily="34" charset="0"/>
              </a:rPr>
              <a:t>Alineación secuencias</a:t>
            </a:r>
            <a:endParaRPr lang="en-US" sz="1200" dirty="0"/>
          </a:p>
        </p:txBody>
      </p:sp>
      <p:sp>
        <p:nvSpPr>
          <p:cNvPr id="23" name="Rectángulo 22"/>
          <p:cNvSpPr/>
          <p:nvPr/>
        </p:nvSpPr>
        <p:spPr>
          <a:xfrm>
            <a:off x="8436131" y="4809334"/>
            <a:ext cx="28506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Similitud especie </a:t>
            </a:r>
            <a:r>
              <a:rPr lang="es-ES" sz="1200" i="1" dirty="0">
                <a:latin typeface="Calibri" panose="020F0502020204030204" pitchFamily="34" charset="0"/>
                <a:ea typeface="Times New Roman" panose="02020603050405020304" pitchFamily="18" charset="0"/>
              </a:rPr>
              <a:t>Cichlasoma festae </a:t>
            </a:r>
            <a:r>
              <a:rPr lang="es-ES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conocida como </a:t>
            </a:r>
            <a:r>
              <a:rPr lang="es-ES" sz="1200" i="1" dirty="0" err="1">
                <a:latin typeface="Calibri" panose="020F0502020204030204" pitchFamily="34" charset="0"/>
                <a:ea typeface="Times New Roman" panose="02020603050405020304" pitchFamily="18" charset="0"/>
              </a:rPr>
              <a:t>Mesoheros</a:t>
            </a:r>
            <a:r>
              <a:rPr lang="es-ES" sz="1200" i="1" dirty="0">
                <a:latin typeface="Calibri" panose="020F0502020204030204" pitchFamily="34" charset="0"/>
                <a:ea typeface="Times New Roman" panose="02020603050405020304" pitchFamily="18" charset="0"/>
              </a:rPr>
              <a:t> festae</a:t>
            </a:r>
            <a:endParaRPr lang="en-US" sz="1200" dirty="0"/>
          </a:p>
        </p:txBody>
      </p:sp>
      <p:sp>
        <p:nvSpPr>
          <p:cNvPr id="25" name="Rectángulo 24"/>
          <p:cNvSpPr/>
          <p:nvPr/>
        </p:nvSpPr>
        <p:spPr>
          <a:xfrm>
            <a:off x="3272595" y="5856008"/>
            <a:ext cx="57198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es-ES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Kullander</a:t>
            </a:r>
            <a:r>
              <a:rPr lang="es-ES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 S. , 2003; </a:t>
            </a:r>
            <a:r>
              <a:rPr lang="es-ES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Musilová</a:t>
            </a:r>
            <a:r>
              <a:rPr lang="es-ES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es-ES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Říčan</a:t>
            </a:r>
            <a:r>
              <a:rPr lang="es-ES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, &amp; </a:t>
            </a:r>
            <a:r>
              <a:rPr lang="es-ES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Novák</a:t>
            </a:r>
            <a:r>
              <a:rPr lang="es-ES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, 2009; </a:t>
            </a:r>
            <a:r>
              <a:rPr lang="es-ES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Boulenger</a:t>
            </a:r>
            <a:r>
              <a:rPr lang="es-ES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, 1899 y </a:t>
            </a:r>
            <a:r>
              <a:rPr lang="es-ES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Regan</a:t>
            </a:r>
            <a:r>
              <a:rPr lang="es-ES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 , 1905).</a:t>
            </a:r>
            <a:endParaRPr lang="en-US" sz="1200" dirty="0"/>
          </a:p>
          <a:p>
            <a:endParaRPr lang="en-US" sz="1200" dirty="0"/>
          </a:p>
        </p:txBody>
      </p:sp>
      <p:sp>
        <p:nvSpPr>
          <p:cNvPr id="12" name="Rectángulo 11"/>
          <p:cNvSpPr/>
          <p:nvPr/>
        </p:nvSpPr>
        <p:spPr>
          <a:xfrm>
            <a:off x="1778826" y="542194"/>
            <a:ext cx="6096000" cy="6514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Tabla 8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</a:pPr>
            <a:r>
              <a:rPr lang="es-ES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Identificación taxonómica de las especies vieja azul y vieja roja. 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Imagen 2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0" t="27788" r="61909" b="63435"/>
          <a:stretch/>
        </p:blipFill>
        <p:spPr bwMode="auto">
          <a:xfrm>
            <a:off x="6888954" y="1623667"/>
            <a:ext cx="3094355" cy="7448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Imagen 2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85" t="27788" r="14973" b="62985"/>
          <a:stretch/>
        </p:blipFill>
        <p:spPr bwMode="auto">
          <a:xfrm>
            <a:off x="9913748" y="1631999"/>
            <a:ext cx="2226263" cy="7686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Imagen 26"/>
          <p:cNvPicPr/>
          <p:nvPr/>
        </p:nvPicPr>
        <p:blipFill rotWithShape="1">
          <a:blip r:embed="rId4"/>
          <a:srcRect l="13729" t="33553" r="62023" b="63007"/>
          <a:stretch/>
        </p:blipFill>
        <p:spPr bwMode="auto">
          <a:xfrm>
            <a:off x="6888954" y="2731644"/>
            <a:ext cx="3094355" cy="3287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9" name="Imagen 28"/>
          <p:cNvPicPr/>
          <p:nvPr/>
        </p:nvPicPr>
        <p:blipFill rotWithShape="1">
          <a:blip r:embed="rId4"/>
          <a:srcRect l="67411" t="33775" r="15345" b="63380"/>
          <a:stretch/>
        </p:blipFill>
        <p:spPr bwMode="auto">
          <a:xfrm>
            <a:off x="9888583" y="2731124"/>
            <a:ext cx="2226263" cy="2650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" name="Imagen 29"/>
          <p:cNvPicPr/>
          <p:nvPr/>
        </p:nvPicPr>
        <p:blipFill rotWithShape="1">
          <a:blip r:embed="rId5"/>
          <a:srcRect l="12050" t="30489" r="81161" b="64681"/>
          <a:stretch/>
        </p:blipFill>
        <p:spPr bwMode="auto">
          <a:xfrm>
            <a:off x="9213319" y="1260538"/>
            <a:ext cx="910395" cy="3382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3" name="Imagen 32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13" t="43249" r="15342" b="54186"/>
          <a:stretch/>
        </p:blipFill>
        <p:spPr bwMode="auto">
          <a:xfrm>
            <a:off x="10050286" y="3980329"/>
            <a:ext cx="2064560" cy="2319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4" name="Imagen 33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7" t="42784" r="53536" b="53853"/>
          <a:stretch/>
        </p:blipFill>
        <p:spPr bwMode="auto">
          <a:xfrm>
            <a:off x="6888954" y="3625750"/>
            <a:ext cx="3532517" cy="3545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5" name="Imagen 34"/>
          <p:cNvPicPr/>
          <p:nvPr/>
        </p:nvPicPr>
        <p:blipFill rotWithShape="1">
          <a:blip r:embed="rId7"/>
          <a:srcRect l="14075" t="33541" r="56294" b="63613"/>
          <a:stretch/>
        </p:blipFill>
        <p:spPr bwMode="auto">
          <a:xfrm>
            <a:off x="6874772" y="4276332"/>
            <a:ext cx="3707328" cy="3004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6" name="Imagen 35"/>
          <p:cNvPicPr/>
          <p:nvPr/>
        </p:nvPicPr>
        <p:blipFill rotWithShape="1">
          <a:blip r:embed="rId7"/>
          <a:srcRect l="66493" t="33999" r="15265" b="63227"/>
          <a:stretch/>
        </p:blipFill>
        <p:spPr bwMode="auto">
          <a:xfrm>
            <a:off x="10024127" y="4614626"/>
            <a:ext cx="2090719" cy="2839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478543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95590" y="259096"/>
            <a:ext cx="4227439" cy="3921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Bef>
                <a:spcPts val="1000"/>
              </a:spcBef>
            </a:pPr>
            <a:r>
              <a:rPr lang="es-ES" sz="18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Caracterización de la Microbiota Intestinal</a:t>
            </a:r>
            <a:endParaRPr lang="en-US" sz="18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3444027" y="495947"/>
            <a:ext cx="25362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  <a:spcBef>
                <a:spcPts val="1000"/>
              </a:spcBef>
            </a:pPr>
            <a:r>
              <a:rPr lang="es-ES" b="1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Diversidad Alfa del </a:t>
            </a:r>
            <a:r>
              <a:rPr lang="es-ES" b="1" i="1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Microbioma</a:t>
            </a:r>
            <a:endParaRPr lang="en-US" b="1" i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6073720" y="651255"/>
            <a:ext cx="1502334" cy="2769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</a:rPr>
              <a:t>Cantidad de especies</a:t>
            </a:r>
            <a:endParaRPr lang="en-US" sz="1200" dirty="0"/>
          </a:p>
        </p:txBody>
      </p:sp>
      <p:sp>
        <p:nvSpPr>
          <p:cNvPr id="8" name="Rectángulo 7"/>
          <p:cNvSpPr/>
          <p:nvPr/>
        </p:nvSpPr>
        <p:spPr>
          <a:xfrm>
            <a:off x="6073720" y="1019167"/>
            <a:ext cx="5685131" cy="26161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1100" dirty="0">
                <a:latin typeface="Calibri" panose="020F0502020204030204" pitchFamily="34" charset="0"/>
                <a:ea typeface="Calibri" panose="020F0502020204030204" pitchFamily="34" charset="0"/>
              </a:rPr>
              <a:t>Analizar y comparar como aparece la riqueza en el </a:t>
            </a:r>
            <a:r>
              <a:rPr lang="es-ES" sz="1100" dirty="0" err="1">
                <a:latin typeface="Calibri" panose="020F0502020204030204" pitchFamily="34" charset="0"/>
                <a:ea typeface="Calibri" panose="020F0502020204030204" pitchFamily="34" charset="0"/>
              </a:rPr>
              <a:t>microbioma</a:t>
            </a:r>
            <a:r>
              <a:rPr lang="es-ES" sz="1100" dirty="0">
                <a:latin typeface="Calibri" panose="020F0502020204030204" pitchFamily="34" charset="0"/>
                <a:ea typeface="Calibri" panose="020F0502020204030204" pitchFamily="34" charset="0"/>
              </a:rPr>
              <a:t> dentro de una muestra biológica. </a:t>
            </a:r>
            <a:endParaRPr lang="en-US" sz="1100" dirty="0"/>
          </a:p>
        </p:txBody>
      </p:sp>
      <p:sp>
        <p:nvSpPr>
          <p:cNvPr id="9" name="Rectángulo 8"/>
          <p:cNvSpPr/>
          <p:nvPr/>
        </p:nvSpPr>
        <p:spPr>
          <a:xfrm>
            <a:off x="731520" y="1141872"/>
            <a:ext cx="22729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b="1" dirty="0">
                <a:latin typeface="Calibri" panose="020F0502020204030204" pitchFamily="34" charset="0"/>
                <a:ea typeface="Calibri" panose="020F0502020204030204" pitchFamily="34" charset="0"/>
              </a:rPr>
              <a:t>Parámetros utilizados para estimar la diversidad en comunidades microbianas</a:t>
            </a:r>
            <a:endParaRPr lang="en-US" sz="1200" dirty="0"/>
          </a:p>
        </p:txBody>
      </p:sp>
      <p:sp>
        <p:nvSpPr>
          <p:cNvPr id="10" name="Rectángulo 9"/>
          <p:cNvSpPr/>
          <p:nvPr/>
        </p:nvSpPr>
        <p:spPr>
          <a:xfrm>
            <a:off x="36944" y="2333161"/>
            <a:ext cx="2936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</a:rPr>
              <a:t>A</a:t>
            </a:r>
            <a:endParaRPr lang="en-US" dirty="0"/>
          </a:p>
        </p:txBody>
      </p:sp>
      <p:sp>
        <p:nvSpPr>
          <p:cNvPr id="6" name="Elipse 5"/>
          <p:cNvSpPr/>
          <p:nvPr/>
        </p:nvSpPr>
        <p:spPr>
          <a:xfrm>
            <a:off x="2292736" y="2967171"/>
            <a:ext cx="457200" cy="448789"/>
          </a:xfrm>
          <a:prstGeom prst="ellipse">
            <a:avLst/>
          </a:prstGeom>
          <a:noFill/>
          <a:ln>
            <a:solidFill>
              <a:srgbClr val="5BD4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ángulo 10"/>
          <p:cNvSpPr/>
          <p:nvPr/>
        </p:nvSpPr>
        <p:spPr>
          <a:xfrm>
            <a:off x="1419869" y="2208168"/>
            <a:ext cx="4320413" cy="461665"/>
          </a:xfrm>
          <a:prstGeom prst="rect">
            <a:avLst/>
          </a:prstGeom>
          <a:ln>
            <a:solidFill>
              <a:srgbClr val="5BD4FF"/>
            </a:solidFill>
          </a:ln>
        </p:spPr>
        <p:txBody>
          <a:bodyPr wrap="none">
            <a:spAutoFit/>
          </a:bodyPr>
          <a:lstStyle/>
          <a:p>
            <a:pPr marL="228600" indent="-228600">
              <a:buAutoNum type="alphaUcPeriod"/>
            </a:pPr>
            <a:r>
              <a:rPr lang="es-ES" sz="1200" i="1" dirty="0">
                <a:latin typeface="Calibri" panose="020F0502020204030204" pitchFamily="34" charset="0"/>
                <a:ea typeface="Calibri" panose="020F0502020204030204" pitchFamily="34" charset="0"/>
              </a:rPr>
              <a:t>rivulatus 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</a:rPr>
              <a:t>y </a:t>
            </a:r>
            <a:r>
              <a:rPr lang="es-ES" sz="1200" i="1" dirty="0">
                <a:latin typeface="Calibri" panose="020F0502020204030204" pitchFamily="34" charset="0"/>
                <a:ea typeface="Calibri" panose="020F0502020204030204" pitchFamily="34" charset="0"/>
              </a:rPr>
              <a:t>C. festae 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</a:rPr>
              <a:t>comportamiento muy similar de las curvas</a:t>
            </a:r>
          </a:p>
          <a:p>
            <a:r>
              <a:rPr lang="es-ES" sz="1200" dirty="0">
                <a:latin typeface="Calibri" panose="020F0502020204030204" pitchFamily="34" charset="0"/>
                <a:cs typeface="Calibri" panose="020F0502020204030204" pitchFamily="34" charset="0"/>
              </a:rPr>
              <a:t>Mayor parte de diversidad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3" name="Conector recto de flecha 12"/>
          <p:cNvCxnSpPr/>
          <p:nvPr/>
        </p:nvCxnSpPr>
        <p:spPr>
          <a:xfrm flipV="1">
            <a:off x="2558191" y="2732046"/>
            <a:ext cx="185418" cy="219612"/>
          </a:xfrm>
          <a:prstGeom prst="straightConnector1">
            <a:avLst/>
          </a:prstGeom>
          <a:ln>
            <a:solidFill>
              <a:srgbClr val="33CC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ángulo 14"/>
          <p:cNvSpPr/>
          <p:nvPr/>
        </p:nvSpPr>
        <p:spPr>
          <a:xfrm>
            <a:off x="4232989" y="5979134"/>
            <a:ext cx="1863011" cy="276999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wrap="none">
            <a:spAutoFit/>
          </a:bodyPr>
          <a:lstStyle/>
          <a:p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</a:rPr>
              <a:t>Biodiversidad de bacterias </a:t>
            </a:r>
            <a:endParaRPr lang="en-US" sz="1200" dirty="0"/>
          </a:p>
        </p:txBody>
      </p:sp>
      <p:sp>
        <p:nvSpPr>
          <p:cNvPr id="22" name="Rectángulo 21"/>
          <p:cNvSpPr/>
          <p:nvPr/>
        </p:nvSpPr>
        <p:spPr>
          <a:xfrm>
            <a:off x="6073720" y="1593879"/>
            <a:ext cx="11464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</a:rPr>
              <a:t>(Velasco, 2016)</a:t>
            </a:r>
            <a:endParaRPr lang="en-US" sz="1200" dirty="0"/>
          </a:p>
        </p:txBody>
      </p:sp>
      <p:sp>
        <p:nvSpPr>
          <p:cNvPr id="23" name="Rectángulo 22"/>
          <p:cNvSpPr/>
          <p:nvPr/>
        </p:nvSpPr>
        <p:spPr>
          <a:xfrm>
            <a:off x="7220187" y="1453364"/>
            <a:ext cx="4538663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</a:rPr>
              <a:t>El número de OTUs es una medida absoluta y no toma en cuenta la abundancia de cada uno dentro de la población de estudio.  </a:t>
            </a:r>
            <a:endParaRPr lang="en-US" sz="1200" dirty="0"/>
          </a:p>
        </p:txBody>
      </p:sp>
      <p:sp>
        <p:nvSpPr>
          <p:cNvPr id="24" name="Rectángulo 23"/>
          <p:cNvSpPr/>
          <p:nvPr/>
        </p:nvSpPr>
        <p:spPr>
          <a:xfrm>
            <a:off x="7220188" y="2036720"/>
            <a:ext cx="4538663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</a:rPr>
              <a:t>Conveniente analizar el índice de Shannon para las mismas cantidades de secuencias de muestreo. </a:t>
            </a:r>
            <a:endParaRPr lang="en-US" sz="1200" dirty="0"/>
          </a:p>
        </p:txBody>
      </p:sp>
      <p:pic>
        <p:nvPicPr>
          <p:cNvPr id="25" name="Imagen 24"/>
          <p:cNvPicPr/>
          <p:nvPr/>
        </p:nvPicPr>
        <p:blipFill>
          <a:blip r:embed="rId3"/>
          <a:stretch>
            <a:fillRect/>
          </a:stretch>
        </p:blipFill>
        <p:spPr>
          <a:xfrm>
            <a:off x="6426779" y="2662360"/>
            <a:ext cx="5332072" cy="3260110"/>
          </a:xfrm>
          <a:prstGeom prst="rect">
            <a:avLst/>
          </a:prstGeom>
        </p:spPr>
      </p:pic>
      <p:sp>
        <p:nvSpPr>
          <p:cNvPr id="26" name="Rectángulo 25"/>
          <p:cNvSpPr/>
          <p:nvPr/>
        </p:nvSpPr>
        <p:spPr>
          <a:xfrm>
            <a:off x="6183595" y="2391806"/>
            <a:ext cx="2856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</a:rPr>
              <a:t>B</a:t>
            </a:r>
            <a:endParaRPr lang="en-US" dirty="0"/>
          </a:p>
        </p:txBody>
      </p:sp>
      <p:pic>
        <p:nvPicPr>
          <p:cNvPr id="29" name="Imagen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232" y="2896757"/>
            <a:ext cx="5652067" cy="3194665"/>
          </a:xfrm>
          <a:prstGeom prst="rect">
            <a:avLst/>
          </a:prstGeom>
        </p:spPr>
      </p:pic>
      <p:sp>
        <p:nvSpPr>
          <p:cNvPr id="32" name="Rectángulo 31"/>
          <p:cNvSpPr/>
          <p:nvPr/>
        </p:nvSpPr>
        <p:spPr>
          <a:xfrm>
            <a:off x="6775193" y="2502439"/>
            <a:ext cx="2199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en-US" sz="1200" dirty="0"/>
          </a:p>
        </p:txBody>
      </p:sp>
      <p:sp>
        <p:nvSpPr>
          <p:cNvPr id="35" name="Rectángulo 34"/>
          <p:cNvSpPr/>
          <p:nvPr/>
        </p:nvSpPr>
        <p:spPr>
          <a:xfrm>
            <a:off x="11247120" y="5447773"/>
            <a:ext cx="352697" cy="1384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ángulo 35"/>
          <p:cNvSpPr/>
          <p:nvPr/>
        </p:nvSpPr>
        <p:spPr>
          <a:xfrm>
            <a:off x="10636870" y="5447773"/>
            <a:ext cx="440433" cy="138499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ángulo 1"/>
          <p:cNvSpPr/>
          <p:nvPr/>
        </p:nvSpPr>
        <p:spPr>
          <a:xfrm>
            <a:off x="2818450" y="1278951"/>
            <a:ext cx="17704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b="1" dirty="0">
                <a:latin typeface="Calibri" panose="020F0502020204030204" pitchFamily="34" charset="0"/>
                <a:ea typeface="Calibri" panose="020F0502020204030204" pitchFamily="34" charset="0"/>
              </a:rPr>
              <a:t>A. 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</a:rPr>
              <a:t>Número Total de OTUs </a:t>
            </a:r>
          </a:p>
          <a:p>
            <a:r>
              <a:rPr lang="es-ES" sz="1200" b="1" dirty="0">
                <a:latin typeface="Calibri" panose="020F0502020204030204" pitchFamily="34" charset="0"/>
                <a:ea typeface="Calibri" panose="020F0502020204030204" pitchFamily="34" charset="0"/>
              </a:rPr>
              <a:t>B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</a:rPr>
              <a:t>. Índice de Shannon</a:t>
            </a:r>
            <a:endParaRPr lang="en-US" sz="1200" dirty="0"/>
          </a:p>
        </p:txBody>
      </p:sp>
      <p:sp>
        <p:nvSpPr>
          <p:cNvPr id="12" name="Rectángulo 11"/>
          <p:cNvSpPr/>
          <p:nvPr/>
        </p:nvSpPr>
        <p:spPr>
          <a:xfrm>
            <a:off x="4101737" y="5586272"/>
            <a:ext cx="1878562" cy="239762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0990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35849" t="47831" r="37321" b="20445"/>
          <a:stretch/>
        </p:blipFill>
        <p:spPr>
          <a:xfrm>
            <a:off x="749145" y="964099"/>
            <a:ext cx="4076242" cy="2709903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365770" y="3513885"/>
            <a:ext cx="484299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100" dirty="0">
                <a:latin typeface="Calibri" panose="020F0502020204030204" pitchFamily="34" charset="0"/>
                <a:ea typeface="Calibri" panose="020F0502020204030204" pitchFamily="34" charset="0"/>
              </a:rPr>
              <a:t>Nota. Medias con una letra común no son significativamente diferentes (p &gt; 0,05)</a:t>
            </a:r>
            <a:endParaRPr lang="en-US" sz="1100" dirty="0"/>
          </a:p>
        </p:txBody>
      </p:sp>
      <p:sp>
        <p:nvSpPr>
          <p:cNvPr id="7" name="Rectángulo 6"/>
          <p:cNvSpPr/>
          <p:nvPr/>
        </p:nvSpPr>
        <p:spPr>
          <a:xfrm>
            <a:off x="2633032" y="2203373"/>
            <a:ext cx="2049138" cy="231356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ángulo 7"/>
          <p:cNvSpPr/>
          <p:nvPr/>
        </p:nvSpPr>
        <p:spPr>
          <a:xfrm>
            <a:off x="2633032" y="3284538"/>
            <a:ext cx="2049138" cy="2420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ángulo 8"/>
          <p:cNvSpPr/>
          <p:nvPr/>
        </p:nvSpPr>
        <p:spPr>
          <a:xfrm>
            <a:off x="450318" y="421107"/>
            <a:ext cx="4365427" cy="857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C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Tabla 9. 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EC" sz="1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Índices de diversidad para las comunidades de bacterias presentes en el intestino de A. rivulatus y C. festae 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4549968" y="2582881"/>
            <a:ext cx="178473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i="1" dirty="0"/>
              <a:t>A. rivulatus </a:t>
            </a:r>
            <a:r>
              <a:rPr lang="es-ES" sz="1100" dirty="0"/>
              <a:t>y </a:t>
            </a:r>
            <a:r>
              <a:rPr lang="es-ES" sz="1100" i="1" dirty="0"/>
              <a:t>C. festae </a:t>
            </a:r>
            <a:r>
              <a:rPr lang="es-ES" sz="1100" dirty="0"/>
              <a:t>tienen una riqueza de especies muy similar.</a:t>
            </a:r>
            <a:endParaRPr lang="en-US" sz="1000" dirty="0"/>
          </a:p>
        </p:txBody>
      </p:sp>
      <p:cxnSp>
        <p:nvCxnSpPr>
          <p:cNvPr id="13" name="Conector recto 12"/>
          <p:cNvCxnSpPr/>
          <p:nvPr/>
        </p:nvCxnSpPr>
        <p:spPr>
          <a:xfrm>
            <a:off x="4682170" y="2434729"/>
            <a:ext cx="275420" cy="148152"/>
          </a:xfrm>
          <a:prstGeom prst="line">
            <a:avLst/>
          </a:prstGeom>
          <a:ln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>
          <a:xfrm flipV="1">
            <a:off x="4698694" y="3183045"/>
            <a:ext cx="258896" cy="22249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ángulo 16"/>
          <p:cNvSpPr/>
          <p:nvPr/>
        </p:nvSpPr>
        <p:spPr>
          <a:xfrm>
            <a:off x="7846423" y="587177"/>
            <a:ext cx="46270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s-ES" sz="16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Abundancia Taxonómica</a:t>
            </a:r>
            <a:endParaRPr lang="en-US" sz="16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Imagen 17"/>
          <p:cNvPicPr/>
          <p:nvPr/>
        </p:nvPicPr>
        <p:blipFill>
          <a:blip r:embed="rId3"/>
          <a:stretch>
            <a:fillRect/>
          </a:stretch>
        </p:blipFill>
        <p:spPr>
          <a:xfrm>
            <a:off x="6334699" y="1691663"/>
            <a:ext cx="5477982" cy="3395402"/>
          </a:xfrm>
          <a:prstGeom prst="rect">
            <a:avLst/>
          </a:prstGeom>
        </p:spPr>
      </p:pic>
      <p:sp>
        <p:nvSpPr>
          <p:cNvPr id="19" name="Rectángulo 18"/>
          <p:cNvSpPr/>
          <p:nvPr/>
        </p:nvSpPr>
        <p:spPr>
          <a:xfrm>
            <a:off x="6397275" y="909526"/>
            <a:ext cx="5086120" cy="804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ES" sz="11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Figura 14. 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ES" sz="11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Gráfico de barras de la composición del contenido y porción intestinal de las especies Vieja roja y vieja azul a nivel taxonómico Filo.</a:t>
            </a:r>
            <a:r>
              <a:rPr lang="es-ES" sz="11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69318" y="4552954"/>
            <a:ext cx="61551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</a:rPr>
              <a:t>Filos predominantes en todas las muestras: </a:t>
            </a:r>
            <a:r>
              <a:rPr lang="es-ES" sz="1200" b="1" dirty="0" err="1">
                <a:latin typeface="Calibri" panose="020F0502020204030204" pitchFamily="34" charset="0"/>
                <a:ea typeface="Calibri" panose="020F0502020204030204" pitchFamily="34" charset="0"/>
              </a:rPr>
              <a:t>Proteobacteria</a:t>
            </a:r>
            <a:r>
              <a:rPr lang="es-ES" sz="1200" b="1" dirty="0"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s-ES" sz="1200" b="1" dirty="0" err="1">
                <a:latin typeface="Calibri" panose="020F0502020204030204" pitchFamily="34" charset="0"/>
                <a:ea typeface="Calibri" panose="020F0502020204030204" pitchFamily="34" charset="0"/>
              </a:rPr>
              <a:t>Bacteroidetes</a:t>
            </a:r>
            <a:r>
              <a:rPr lang="es-ES" sz="1200" b="1" dirty="0">
                <a:latin typeface="Calibri" panose="020F0502020204030204" pitchFamily="34" charset="0"/>
                <a:ea typeface="Calibri" panose="020F0502020204030204" pitchFamily="34" charset="0"/>
              </a:rPr>
              <a:t> y </a:t>
            </a:r>
            <a:r>
              <a:rPr lang="es-ES" sz="1200" b="1" dirty="0" err="1">
                <a:latin typeface="Calibri" panose="020F0502020204030204" pitchFamily="34" charset="0"/>
                <a:ea typeface="Calibri" panose="020F0502020204030204" pitchFamily="34" charset="0"/>
              </a:rPr>
              <a:t>Firmicutes</a:t>
            </a:r>
            <a:endParaRPr lang="en-US" sz="1200" b="1" dirty="0"/>
          </a:p>
        </p:txBody>
      </p:sp>
      <p:sp>
        <p:nvSpPr>
          <p:cNvPr id="3" name="Rectángulo 2"/>
          <p:cNvSpPr/>
          <p:nvPr/>
        </p:nvSpPr>
        <p:spPr>
          <a:xfrm>
            <a:off x="6503593" y="5466716"/>
            <a:ext cx="59699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</a:rPr>
              <a:t>No hubo diferencias significativas entre las dos especies, al igual que todos los filos encontrados (p &gt; 0.05). </a:t>
            </a:r>
            <a:endParaRPr lang="en-US" sz="1200" dirty="0"/>
          </a:p>
        </p:txBody>
      </p:sp>
      <p:sp>
        <p:nvSpPr>
          <p:cNvPr id="11" name="Rectángulo 10"/>
          <p:cNvSpPr/>
          <p:nvPr/>
        </p:nvSpPr>
        <p:spPr>
          <a:xfrm>
            <a:off x="2470092" y="4211202"/>
            <a:ext cx="9252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Nivel: Filo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ángulo 11"/>
          <p:cNvSpPr/>
          <p:nvPr/>
        </p:nvSpPr>
        <p:spPr>
          <a:xfrm flipV="1">
            <a:off x="7092020" y="4555596"/>
            <a:ext cx="1918879" cy="1878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ángulo 14"/>
          <p:cNvSpPr/>
          <p:nvPr/>
        </p:nvSpPr>
        <p:spPr>
          <a:xfrm>
            <a:off x="9307467" y="4555596"/>
            <a:ext cx="1764061" cy="187811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Imagen 20"/>
          <p:cNvPicPr/>
          <p:nvPr/>
        </p:nvPicPr>
        <p:blipFill rotWithShape="1">
          <a:blip r:embed="rId4"/>
          <a:srcRect l="28619" t="33391" r="39538" b="50609"/>
          <a:stretch/>
        </p:blipFill>
        <p:spPr bwMode="auto">
          <a:xfrm>
            <a:off x="779841" y="4909175"/>
            <a:ext cx="4650594" cy="12566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2" name="Rectángulo 21"/>
          <p:cNvSpPr/>
          <p:nvPr/>
        </p:nvSpPr>
        <p:spPr>
          <a:xfrm>
            <a:off x="9915766" y="4909175"/>
            <a:ext cx="223828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dirty="0">
                <a:latin typeface="Calibri" panose="020F0502020204030204" pitchFamily="34" charset="0"/>
                <a:ea typeface="Calibri" panose="020F0502020204030204" pitchFamily="34" charset="0"/>
              </a:rPr>
              <a:t>Bacilos anaeróbicos producen butirato-fermentación de carbohidratos</a:t>
            </a:r>
            <a:endParaRPr lang="en-US" sz="1100" dirty="0"/>
          </a:p>
        </p:txBody>
      </p:sp>
      <p:cxnSp>
        <p:nvCxnSpPr>
          <p:cNvPr id="24" name="Conector angular 23"/>
          <p:cNvCxnSpPr/>
          <p:nvPr/>
        </p:nvCxnSpPr>
        <p:spPr>
          <a:xfrm>
            <a:off x="11034906" y="4746678"/>
            <a:ext cx="207390" cy="131290"/>
          </a:xfrm>
          <a:prstGeom prst="bentConnector2">
            <a:avLst/>
          </a:prstGeom>
          <a:ln>
            <a:solidFill>
              <a:srgbClr val="00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lecha derecha 26"/>
          <p:cNvSpPr/>
          <p:nvPr/>
        </p:nvSpPr>
        <p:spPr>
          <a:xfrm flipH="1">
            <a:off x="6146954" y="4373380"/>
            <a:ext cx="187745" cy="17957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ángulo 27"/>
          <p:cNvSpPr/>
          <p:nvPr/>
        </p:nvSpPr>
        <p:spPr>
          <a:xfrm>
            <a:off x="8051459" y="5057141"/>
            <a:ext cx="215475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100" dirty="0">
                <a:latin typeface="Calibri" panose="020F0502020204030204" pitchFamily="34" charset="0"/>
                <a:ea typeface="Calibri" panose="020F0502020204030204" pitchFamily="34" charset="0"/>
              </a:rPr>
              <a:t>(Bennett &amp; </a:t>
            </a:r>
            <a:r>
              <a:rPr lang="es-ES" sz="1100" dirty="0" err="1">
                <a:latin typeface="Calibri" panose="020F0502020204030204" pitchFamily="34" charset="0"/>
                <a:ea typeface="Calibri" panose="020F0502020204030204" pitchFamily="34" charset="0"/>
              </a:rPr>
              <a:t>Eley</a:t>
            </a:r>
            <a:r>
              <a:rPr lang="es-ES" sz="1100" dirty="0">
                <a:latin typeface="Calibri" panose="020F0502020204030204" pitchFamily="34" charset="0"/>
                <a:ea typeface="Calibri" panose="020F0502020204030204" pitchFamily="34" charset="0"/>
              </a:rPr>
              <a:t>, 1993; Ajila, 2019)</a:t>
            </a:r>
            <a:endParaRPr lang="en-US" sz="1100" dirty="0"/>
          </a:p>
        </p:txBody>
      </p:sp>
      <p:sp>
        <p:nvSpPr>
          <p:cNvPr id="4" name="Rectángulo 3"/>
          <p:cNvSpPr/>
          <p:nvPr/>
        </p:nvSpPr>
        <p:spPr>
          <a:xfrm>
            <a:off x="2769326" y="3753224"/>
            <a:ext cx="33437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100" dirty="0">
                <a:latin typeface="Calibri" panose="020F0502020204030204" pitchFamily="34" charset="0"/>
                <a:ea typeface="Calibri" panose="020F0502020204030204" pitchFamily="34" charset="0"/>
              </a:rPr>
              <a:t> (Pla, 2006) Valores &lt; a 2 bajos en diversidad </a:t>
            </a:r>
          </a:p>
          <a:p>
            <a:r>
              <a:rPr lang="es-ES" sz="1100" dirty="0">
                <a:latin typeface="Calibri" panose="020F0502020204030204" pitchFamily="34" charset="0"/>
                <a:ea typeface="Calibri" panose="020F0502020204030204" pitchFamily="34" charset="0"/>
              </a:rPr>
              <a:t>                                    &gt; a 3 altos en diversidad (especies)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1958417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954048" y="463379"/>
            <a:ext cx="10470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200000"/>
              </a:lnSpc>
              <a:spcAft>
                <a:spcPts val="1000"/>
              </a:spcAft>
            </a:pPr>
            <a:r>
              <a:rPr lang="es-EC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Nivel: Clase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500743" y="2043819"/>
            <a:ext cx="5409565" cy="3315335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500743" y="986599"/>
            <a:ext cx="5409565" cy="728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s-EC" sz="11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Figura 15. 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</a:pPr>
            <a:r>
              <a:rPr lang="es-EC" sz="11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Gráfico de barras de la composición del contenido y porción intestinal de las especies Vieja roja y vieja azul a nivel taxonómico Clase.</a:t>
            </a:r>
            <a:r>
              <a:rPr lang="es-EC" sz="11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ángulo redondeado 4"/>
          <p:cNvSpPr/>
          <p:nvPr/>
        </p:nvSpPr>
        <p:spPr>
          <a:xfrm>
            <a:off x="1463040" y="4572000"/>
            <a:ext cx="1345474" cy="352697"/>
          </a:xfrm>
          <a:prstGeom prst="roundRect">
            <a:avLst/>
          </a:prstGeom>
          <a:noFill/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ángulo 5"/>
          <p:cNvSpPr/>
          <p:nvPr/>
        </p:nvSpPr>
        <p:spPr>
          <a:xfrm>
            <a:off x="282909" y="4647698"/>
            <a:ext cx="11801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>
                <a:latin typeface="Calibri" panose="020F0502020204030204" pitchFamily="34" charset="0"/>
                <a:ea typeface="Calibri" panose="020F0502020204030204" pitchFamily="34" charset="0"/>
              </a:rPr>
              <a:t>Proteobacterias</a:t>
            </a:r>
            <a:endParaRPr lang="en-US" sz="1200" dirty="0"/>
          </a:p>
        </p:txBody>
      </p:sp>
      <p:sp>
        <p:nvSpPr>
          <p:cNvPr id="7" name="Rectángulo 6"/>
          <p:cNvSpPr/>
          <p:nvPr/>
        </p:nvSpPr>
        <p:spPr>
          <a:xfrm>
            <a:off x="347028" y="4924697"/>
            <a:ext cx="10518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>
                <a:latin typeface="Calibri" panose="020F0502020204030204" pitchFamily="34" charset="0"/>
                <a:ea typeface="Calibri" panose="020F0502020204030204" pitchFamily="34" charset="0"/>
              </a:rPr>
              <a:t>Bacteroidetes</a:t>
            </a:r>
            <a:endParaRPr lang="en-US" sz="1200" dirty="0"/>
          </a:p>
        </p:txBody>
      </p:sp>
      <p:sp>
        <p:nvSpPr>
          <p:cNvPr id="8" name="Rectángulo 7"/>
          <p:cNvSpPr/>
          <p:nvPr/>
        </p:nvSpPr>
        <p:spPr>
          <a:xfrm>
            <a:off x="1463040" y="4924697"/>
            <a:ext cx="1345474" cy="276999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ángulo 8"/>
          <p:cNvSpPr/>
          <p:nvPr/>
        </p:nvSpPr>
        <p:spPr>
          <a:xfrm>
            <a:off x="5339748" y="4579470"/>
            <a:ext cx="77938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100" dirty="0">
                <a:latin typeface="Calibri" panose="020F0502020204030204" pitchFamily="34" charset="0"/>
                <a:ea typeface="Calibri" panose="020F0502020204030204" pitchFamily="34" charset="0"/>
              </a:rPr>
              <a:t>Firmicutes</a:t>
            </a:r>
            <a:endParaRPr lang="en-US" dirty="0"/>
          </a:p>
        </p:txBody>
      </p:sp>
      <p:sp>
        <p:nvSpPr>
          <p:cNvPr id="10" name="Rectángulo 9"/>
          <p:cNvSpPr/>
          <p:nvPr/>
        </p:nvSpPr>
        <p:spPr>
          <a:xfrm>
            <a:off x="3827417" y="4572000"/>
            <a:ext cx="770709" cy="182881"/>
          </a:xfrm>
          <a:prstGeom prst="rect">
            <a:avLst/>
          </a:prstGeom>
          <a:noFill/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ángulo 15"/>
          <p:cNvSpPr/>
          <p:nvPr/>
        </p:nvSpPr>
        <p:spPr>
          <a:xfrm>
            <a:off x="809839" y="5434852"/>
            <a:ext cx="47913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</a:rPr>
              <a:t>No hubo diferencias significativas de las clases de bacterias entre las dos especies (p &gt; 0.05). </a:t>
            </a:r>
            <a:endParaRPr lang="en-US" sz="1200" dirty="0"/>
          </a:p>
          <a:p>
            <a:endParaRPr lang="en-US" sz="1200" dirty="0"/>
          </a:p>
        </p:txBody>
      </p:sp>
      <p:sp>
        <p:nvSpPr>
          <p:cNvPr id="17" name="Rectángulo 16"/>
          <p:cNvSpPr/>
          <p:nvPr/>
        </p:nvSpPr>
        <p:spPr>
          <a:xfrm>
            <a:off x="8384029" y="504215"/>
            <a:ext cx="11256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  <a:spcAft>
                <a:spcPts val="1000"/>
              </a:spcAft>
            </a:pPr>
            <a:r>
              <a:rPr lang="es-EC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Nivel: Orden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6176837" y="986598"/>
            <a:ext cx="5854054" cy="728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s-EC" sz="11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Figura 16. 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es-EC" sz="11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Gráfico de barras de la composición del contenido y porción intestinal de las especies Vieja roja y vieja azul a nivel taxonómico Orden.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Imagen 1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845" y="1902041"/>
            <a:ext cx="5467329" cy="3438457"/>
          </a:xfrm>
          <a:prstGeom prst="rect">
            <a:avLst/>
          </a:prstGeom>
          <a:noFill/>
        </p:spPr>
      </p:pic>
      <p:sp>
        <p:nvSpPr>
          <p:cNvPr id="20" name="Rectángulo redondeado 19"/>
          <p:cNvSpPr/>
          <p:nvPr/>
        </p:nvSpPr>
        <p:spPr>
          <a:xfrm>
            <a:off x="7374437" y="4794020"/>
            <a:ext cx="1378188" cy="150224"/>
          </a:xfrm>
          <a:prstGeom prst="roundRect">
            <a:avLst/>
          </a:prstGeom>
          <a:noFill/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ángulo redondeado 28"/>
          <p:cNvSpPr/>
          <p:nvPr/>
        </p:nvSpPr>
        <p:spPr>
          <a:xfrm>
            <a:off x="9323527" y="4654180"/>
            <a:ext cx="1378188" cy="150224"/>
          </a:xfrm>
          <a:prstGeom prst="roundRect">
            <a:avLst/>
          </a:prstGeom>
          <a:noFill/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ángulo 29"/>
          <p:cNvSpPr/>
          <p:nvPr/>
        </p:nvSpPr>
        <p:spPr>
          <a:xfrm>
            <a:off x="8749689" y="4944244"/>
            <a:ext cx="394311" cy="3133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ángulo 30"/>
          <p:cNvSpPr/>
          <p:nvPr/>
        </p:nvSpPr>
        <p:spPr>
          <a:xfrm>
            <a:off x="6434680" y="5245951"/>
            <a:ext cx="5596211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100" dirty="0">
                <a:latin typeface="Calibri" panose="020F0502020204030204" pitchFamily="34" charset="0"/>
                <a:ea typeface="Calibri" panose="020F0502020204030204" pitchFamily="34" charset="0"/>
              </a:rPr>
              <a:t>No hubo diferencias significativas de los ordenes de bacterias entre las dos especies (p &gt; 0.05). </a:t>
            </a:r>
            <a:endParaRPr lang="en-US" sz="1100" dirty="0"/>
          </a:p>
          <a:p>
            <a:endParaRPr lang="en-US" sz="1200" dirty="0"/>
          </a:p>
        </p:txBody>
      </p:sp>
      <p:sp>
        <p:nvSpPr>
          <p:cNvPr id="32" name="Rectángulo 31"/>
          <p:cNvSpPr/>
          <p:nvPr/>
        </p:nvSpPr>
        <p:spPr>
          <a:xfrm>
            <a:off x="11057460" y="4539437"/>
            <a:ext cx="949251" cy="430887"/>
          </a:xfrm>
          <a:prstGeom prst="rect">
            <a:avLst/>
          </a:prstGeom>
          <a:ln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r>
              <a:rPr lang="es-EC" sz="1100" i="1" dirty="0">
                <a:latin typeface="Calibri" panose="020F0502020204030204" pitchFamily="34" charset="0"/>
                <a:ea typeface="Calibri" panose="020F0502020204030204" pitchFamily="34" charset="0"/>
              </a:rPr>
              <a:t>Aumento A. rivulatus</a:t>
            </a:r>
            <a:r>
              <a:rPr lang="es-EC" sz="11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en-US" sz="1100" dirty="0"/>
          </a:p>
        </p:txBody>
      </p:sp>
      <p:sp>
        <p:nvSpPr>
          <p:cNvPr id="33" name="Rectángulo 32"/>
          <p:cNvSpPr/>
          <p:nvPr/>
        </p:nvSpPr>
        <p:spPr>
          <a:xfrm>
            <a:off x="6113969" y="4916558"/>
            <a:ext cx="1231627" cy="26161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s-EC" sz="1100" i="1" dirty="0">
                <a:latin typeface="Calibri" panose="020F0502020204030204" pitchFamily="34" charset="0"/>
                <a:ea typeface="Calibri" panose="020F0502020204030204" pitchFamily="34" charset="0"/>
              </a:rPr>
              <a:t>Aumento C. festae</a:t>
            </a:r>
            <a:r>
              <a:rPr lang="es-EC" sz="11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en-US" sz="1100" dirty="0"/>
          </a:p>
        </p:txBody>
      </p:sp>
      <p:sp>
        <p:nvSpPr>
          <p:cNvPr id="35" name="Rectángulo 34"/>
          <p:cNvSpPr/>
          <p:nvPr/>
        </p:nvSpPr>
        <p:spPr>
          <a:xfrm>
            <a:off x="6224845" y="5461394"/>
            <a:ext cx="56749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s-EC" sz="12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Neisseriales: </a:t>
            </a:r>
            <a:r>
              <a:rPr lang="es-EC" sz="1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</a:t>
            </a:r>
            <a:r>
              <a:rPr lang="es-EC" sz="1200" dirty="0">
                <a:latin typeface="Calibri" panose="020F0502020204030204" pitchFamily="34" charset="0"/>
                <a:cs typeface="Calibri" panose="020F0502020204030204" pitchFamily="34" charset="0"/>
              </a:rPr>
              <a:t>etabolismo de proteínas y aminoácidos </a:t>
            </a:r>
            <a:r>
              <a:rPr lang="es-ES" sz="10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s-E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Wei</a:t>
            </a:r>
            <a:r>
              <a:rPr lang="es-ES" sz="1000" dirty="0">
                <a:latin typeface="Calibri" panose="020F0502020204030204" pitchFamily="34" charset="0"/>
                <a:cs typeface="Calibri" panose="020F0502020204030204" pitchFamily="34" charset="0"/>
              </a:rPr>
              <a:t> et al., 2018)</a:t>
            </a:r>
            <a:r>
              <a:rPr lang="es-EC" sz="900" dirty="0"/>
              <a:t>.</a:t>
            </a:r>
          </a:p>
          <a:p>
            <a:r>
              <a:rPr lang="es-EC" sz="1200" b="1" dirty="0">
                <a:latin typeface="Calibri" panose="020F0502020204030204" pitchFamily="34" charset="0"/>
                <a:cs typeface="Calibri" panose="020F0502020204030204" pitchFamily="34" charset="0"/>
              </a:rPr>
              <a:t>Bacteroidales</a:t>
            </a:r>
            <a:r>
              <a:rPr lang="es-EC" sz="1200" dirty="0">
                <a:latin typeface="Calibri" panose="020F0502020204030204" pitchFamily="34" charset="0"/>
                <a:cs typeface="Calibri" panose="020F0502020204030204" pitchFamily="34" charset="0"/>
              </a:rPr>
              <a:t>: Productoras vitamina B12, descomponen polisacáridos </a:t>
            </a:r>
            <a:r>
              <a:rPr lang="es-ES" sz="10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s-ES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Kessel</a:t>
            </a:r>
            <a:r>
              <a:rPr lang="es-ES" sz="1000" dirty="0">
                <a:latin typeface="Calibri" panose="020F0502020204030204" pitchFamily="34" charset="0"/>
                <a:cs typeface="Calibri" panose="020F0502020204030204" pitchFamily="34" charset="0"/>
              </a:rPr>
              <a:t> et al., 2011)</a:t>
            </a:r>
            <a:r>
              <a:rPr lang="es-EC" sz="1000" dirty="0"/>
              <a:t>. 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0335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801130" y="345813"/>
            <a:ext cx="11961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  <a:spcAft>
                <a:spcPts val="1000"/>
              </a:spcAft>
            </a:pPr>
            <a:r>
              <a:rPr lang="es-EC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Nivel: Familia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21920" y="744111"/>
            <a:ext cx="6096000" cy="77457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1000"/>
              </a:spcAft>
            </a:pPr>
            <a:r>
              <a:rPr lang="es-EC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Figura 17. 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es-EC" sz="1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Gráfico de barras de la composición del contenido y porción intestinal de las especies Vieja roja y vieja azul a nivel taxonómico Familia.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n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45" y="1492969"/>
            <a:ext cx="5419725" cy="3829050"/>
          </a:xfrm>
          <a:prstGeom prst="rect">
            <a:avLst/>
          </a:prstGeom>
          <a:noFill/>
        </p:spPr>
      </p:pic>
      <p:sp>
        <p:nvSpPr>
          <p:cNvPr id="7" name="Rectángulo 6"/>
          <p:cNvSpPr/>
          <p:nvPr/>
        </p:nvSpPr>
        <p:spPr>
          <a:xfrm>
            <a:off x="3349566" y="4563661"/>
            <a:ext cx="1724297" cy="117565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ángulo 7"/>
          <p:cNvSpPr/>
          <p:nvPr/>
        </p:nvSpPr>
        <p:spPr>
          <a:xfrm>
            <a:off x="863404" y="5074067"/>
            <a:ext cx="1628930" cy="171569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ángulo 8"/>
          <p:cNvSpPr/>
          <p:nvPr/>
        </p:nvSpPr>
        <p:spPr>
          <a:xfrm>
            <a:off x="3349566" y="4233643"/>
            <a:ext cx="1724297" cy="146688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ángulo 9"/>
          <p:cNvSpPr/>
          <p:nvPr/>
        </p:nvSpPr>
        <p:spPr>
          <a:xfrm>
            <a:off x="863402" y="4368801"/>
            <a:ext cx="1724297" cy="173184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ángulo 10"/>
          <p:cNvSpPr/>
          <p:nvPr/>
        </p:nvSpPr>
        <p:spPr>
          <a:xfrm>
            <a:off x="5132015" y="4374299"/>
            <a:ext cx="391886" cy="1676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ángulo 11"/>
          <p:cNvSpPr/>
          <p:nvPr/>
        </p:nvSpPr>
        <p:spPr>
          <a:xfrm>
            <a:off x="2492333" y="4957527"/>
            <a:ext cx="391886" cy="1410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ángulo 13"/>
          <p:cNvSpPr/>
          <p:nvPr/>
        </p:nvSpPr>
        <p:spPr>
          <a:xfrm>
            <a:off x="997440" y="5322170"/>
            <a:ext cx="42226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>
                <a:latin typeface="Calibri" panose="020F0502020204030204" pitchFamily="34" charset="0"/>
                <a:ea typeface="Calibri" panose="020F0502020204030204" pitchFamily="34" charset="0"/>
              </a:rPr>
              <a:t>Familia </a:t>
            </a:r>
            <a:r>
              <a:rPr lang="es-EC" sz="1200" dirty="0" err="1">
                <a:latin typeface="Calibri" panose="020F0502020204030204" pitchFamily="34" charset="0"/>
                <a:ea typeface="Calibri" panose="020F0502020204030204" pitchFamily="34" charset="0"/>
              </a:rPr>
              <a:t>Lachnospiraceae</a:t>
            </a:r>
            <a:r>
              <a:rPr lang="es-EC" sz="1200" dirty="0">
                <a:latin typeface="Calibri" panose="020F0502020204030204" pitchFamily="34" charset="0"/>
                <a:ea typeface="Calibri" panose="020F0502020204030204" pitchFamily="34" charset="0"/>
              </a:rPr>
              <a:t> mostró diferencia significativa (p&lt;0.05).</a:t>
            </a:r>
            <a:endParaRPr lang="en-US" sz="1200" dirty="0"/>
          </a:p>
        </p:txBody>
      </p:sp>
      <p:sp>
        <p:nvSpPr>
          <p:cNvPr id="15" name="Rectángulo 14"/>
          <p:cNvSpPr/>
          <p:nvPr/>
        </p:nvSpPr>
        <p:spPr>
          <a:xfrm>
            <a:off x="140305" y="5614342"/>
            <a:ext cx="35012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Fusobacteriaceae</a:t>
            </a:r>
            <a:r>
              <a:rPr lang="es-EC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M</a:t>
            </a:r>
            <a:r>
              <a:rPr lang="es-EC" sz="1200" dirty="0">
                <a:latin typeface="Calibri" panose="020F0502020204030204" pitchFamily="34" charset="0"/>
                <a:cs typeface="Calibri" panose="020F0502020204030204" pitchFamily="34" charset="0"/>
              </a:rPr>
              <a:t>etabolismo de los carbohidratos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3539540" y="5570905"/>
            <a:ext cx="106631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100" dirty="0">
                <a:latin typeface="Calibri" panose="020F0502020204030204" pitchFamily="34" charset="0"/>
                <a:ea typeface="Calibri" panose="020F0502020204030204" pitchFamily="34" charset="0"/>
              </a:rPr>
              <a:t>(</a:t>
            </a:r>
            <a:r>
              <a:rPr lang="es-ES" sz="1100" dirty="0" err="1">
                <a:latin typeface="Calibri" panose="020F0502020204030204" pitchFamily="34" charset="0"/>
                <a:ea typeface="Calibri" panose="020F0502020204030204" pitchFamily="34" charset="0"/>
              </a:rPr>
              <a:t>Lii</a:t>
            </a:r>
            <a:r>
              <a:rPr lang="es-ES" sz="1100" dirty="0">
                <a:latin typeface="Calibri" panose="020F0502020204030204" pitchFamily="34" charset="0"/>
                <a:ea typeface="Calibri" panose="020F0502020204030204" pitchFamily="34" charset="0"/>
              </a:rPr>
              <a:t> et al., 2018)</a:t>
            </a:r>
            <a:endParaRPr lang="en-US" sz="1100" dirty="0"/>
          </a:p>
        </p:txBody>
      </p:sp>
      <p:sp>
        <p:nvSpPr>
          <p:cNvPr id="17" name="Rectángulo 16"/>
          <p:cNvSpPr/>
          <p:nvPr/>
        </p:nvSpPr>
        <p:spPr>
          <a:xfrm>
            <a:off x="121920" y="5782500"/>
            <a:ext cx="83554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C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Lachnospiraceae</a:t>
            </a:r>
            <a:r>
              <a:rPr lang="es-EC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D</a:t>
            </a:r>
            <a:r>
              <a:rPr lang="es-EC" sz="1200" dirty="0">
                <a:latin typeface="Calibri" panose="020F0502020204030204" pitchFamily="34" charset="0"/>
                <a:cs typeface="Calibri" panose="020F0502020204030204" pitchFamily="34" charset="0"/>
              </a:rPr>
              <a:t>egradar polisacáridos complejos </a:t>
            </a:r>
            <a:r>
              <a:rPr lang="es-ES" sz="1200" dirty="0">
                <a:latin typeface="Calibri" panose="020F0502020204030204" pitchFamily="34" charset="0"/>
                <a:cs typeface="Calibri" panose="020F0502020204030204" pitchFamily="34" charset="0"/>
              </a:rPr>
              <a:t>a ácidos grasos de cadena corta que el huésped puede usar como energía.</a:t>
            </a:r>
            <a:r>
              <a:rPr lang="es-EC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6955342" y="5994458"/>
            <a:ext cx="1186543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050" dirty="0">
                <a:latin typeface="Calibri" panose="020F0502020204030204" pitchFamily="34" charset="0"/>
                <a:ea typeface="Calibri" panose="020F0502020204030204" pitchFamily="34" charset="0"/>
              </a:rPr>
              <a:t>(Eren et al., 2015)</a:t>
            </a:r>
            <a:r>
              <a:rPr lang="es-EC" sz="105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en-US" sz="1050" dirty="0"/>
          </a:p>
        </p:txBody>
      </p:sp>
      <p:sp>
        <p:nvSpPr>
          <p:cNvPr id="19" name="Rectángulo 18"/>
          <p:cNvSpPr/>
          <p:nvPr/>
        </p:nvSpPr>
        <p:spPr>
          <a:xfrm>
            <a:off x="8137093" y="450316"/>
            <a:ext cx="12474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  <a:spcAft>
                <a:spcPts val="1000"/>
              </a:spcAft>
            </a:pPr>
            <a:r>
              <a:rPr lang="es-EC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Nivel: Género 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6096000" y="838255"/>
            <a:ext cx="6096000" cy="80534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1000"/>
              </a:spcAft>
            </a:pPr>
            <a:r>
              <a:rPr lang="es-EC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Figura 18. 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es-EC" sz="1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Gráfico de barras de la composición del contenido y porción intestinal de las especies Vieja roja y vieja azul a nivel taxonómico Género</a:t>
            </a:r>
            <a:r>
              <a:rPr lang="es-EC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Imagen 2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460" y="1606718"/>
            <a:ext cx="5467350" cy="3226187"/>
          </a:xfrm>
          <a:prstGeom prst="rect">
            <a:avLst/>
          </a:prstGeom>
          <a:noFill/>
        </p:spPr>
      </p:pic>
      <p:sp>
        <p:nvSpPr>
          <p:cNvPr id="23" name="Rectángulo 22"/>
          <p:cNvSpPr/>
          <p:nvPr/>
        </p:nvSpPr>
        <p:spPr>
          <a:xfrm>
            <a:off x="6389914" y="4804909"/>
            <a:ext cx="5596211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100" dirty="0">
                <a:latin typeface="Calibri" panose="020F0502020204030204" pitchFamily="34" charset="0"/>
                <a:ea typeface="Calibri" panose="020F0502020204030204" pitchFamily="34" charset="0"/>
              </a:rPr>
              <a:t>No hubo diferencias significativas de los géneros de bacterias entre las dos especies (p &gt; 0.05). </a:t>
            </a:r>
            <a:endParaRPr lang="en-US" sz="1100" dirty="0"/>
          </a:p>
          <a:p>
            <a:endParaRPr lang="en-US" sz="1200" dirty="0"/>
          </a:p>
        </p:txBody>
      </p:sp>
      <p:sp>
        <p:nvSpPr>
          <p:cNvPr id="24" name="Rectángulo 23"/>
          <p:cNvSpPr/>
          <p:nvPr/>
        </p:nvSpPr>
        <p:spPr>
          <a:xfrm>
            <a:off x="5808846" y="4989098"/>
            <a:ext cx="51100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Aeromonas</a:t>
            </a:r>
            <a:r>
              <a:rPr lang="es-EC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C</a:t>
            </a:r>
            <a:r>
              <a:rPr lang="es-EC" sz="1200" dirty="0">
                <a:latin typeface="Calibri" panose="020F0502020204030204" pitchFamily="34" charset="0"/>
                <a:cs typeface="Calibri" panose="020F0502020204030204" pitchFamily="34" charset="0"/>
              </a:rPr>
              <a:t>apacidad de digerir materia vegetal, productoras de </a:t>
            </a:r>
            <a:r>
              <a:rPr lang="es-EC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quitinasa</a:t>
            </a:r>
            <a:r>
              <a:rPr lang="es-EC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s-EC" sz="1200" b="1" dirty="0">
                <a:latin typeface="Calibri" panose="020F0502020204030204" pitchFamily="34" charset="0"/>
                <a:cs typeface="Calibri" panose="020F0502020204030204" pitchFamily="34" charset="0"/>
              </a:rPr>
              <a:t>Flavobacterium</a:t>
            </a:r>
            <a:r>
              <a:rPr lang="es-EC" sz="1200" dirty="0">
                <a:latin typeface="Calibri" panose="020F0502020204030204" pitchFamily="34" charset="0"/>
                <a:cs typeface="Calibri" panose="020F0502020204030204" pitchFamily="34" charset="0"/>
              </a:rPr>
              <a:t>: Productoras de </a:t>
            </a:r>
            <a:r>
              <a:rPr lang="es-EC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quitinasa</a:t>
            </a:r>
            <a:r>
              <a:rPr lang="es-EC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s-EC" sz="1200" b="1" dirty="0">
                <a:latin typeface="Calibri" panose="020F0502020204030204" pitchFamily="34" charset="0"/>
                <a:cs typeface="Calibri" panose="020F0502020204030204" pitchFamily="34" charset="0"/>
              </a:rPr>
              <a:t>Clostridium: </a:t>
            </a:r>
            <a:r>
              <a:rPr lang="es-EC" sz="1200" dirty="0">
                <a:latin typeface="Calibri" panose="020F0502020204030204" pitchFamily="34" charset="0"/>
                <a:cs typeface="Calibri" panose="020F0502020204030204" pitchFamily="34" charset="0"/>
              </a:rPr>
              <a:t>Capacidad de utilizar varios polisacáridos (fibras vegetales)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10526841" y="5038922"/>
            <a:ext cx="17123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000" dirty="0">
                <a:latin typeface="Calibri" panose="020F0502020204030204" pitchFamily="34" charset="0"/>
                <a:ea typeface="Calibri" panose="020F0502020204030204" pitchFamily="34" charset="0"/>
              </a:rPr>
              <a:t>(</a:t>
            </a:r>
            <a:r>
              <a:rPr lang="es-EC" sz="1000" dirty="0" err="1">
                <a:latin typeface="Calibri" panose="020F0502020204030204" pitchFamily="34" charset="0"/>
                <a:ea typeface="Calibri" panose="020F0502020204030204" pitchFamily="34" charset="0"/>
              </a:rPr>
              <a:t>Wei</a:t>
            </a:r>
            <a:r>
              <a:rPr lang="es-EC" sz="1000" dirty="0">
                <a:latin typeface="Calibri" panose="020F0502020204030204" pitchFamily="34" charset="0"/>
                <a:ea typeface="Calibri" panose="020F0502020204030204" pitchFamily="34" charset="0"/>
              </a:rPr>
              <a:t> et al., 2018; Pérez et al., 2020; </a:t>
            </a:r>
            <a:r>
              <a:rPr lang="es-EC" sz="1000" dirty="0" err="1">
                <a:latin typeface="Calibri" panose="020F0502020204030204" pitchFamily="34" charset="0"/>
                <a:ea typeface="Calibri" panose="020F0502020204030204" pitchFamily="34" charset="0"/>
              </a:rPr>
              <a:t>Kessel</a:t>
            </a:r>
            <a:r>
              <a:rPr lang="es-EC" sz="1000" dirty="0">
                <a:latin typeface="Calibri" panose="020F0502020204030204" pitchFamily="34" charset="0"/>
                <a:ea typeface="Calibri" panose="020F0502020204030204" pitchFamily="34" charset="0"/>
              </a:rPr>
              <a:t> et al., 2011). </a:t>
            </a:r>
            <a:endParaRPr lang="en-US" sz="1000" dirty="0"/>
          </a:p>
        </p:txBody>
      </p:sp>
      <p:sp>
        <p:nvSpPr>
          <p:cNvPr id="26" name="Rectángulo 25"/>
          <p:cNvSpPr/>
          <p:nvPr/>
        </p:nvSpPr>
        <p:spPr>
          <a:xfrm>
            <a:off x="5801882" y="5563571"/>
            <a:ext cx="29418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Cetobacterium</a:t>
            </a:r>
            <a:r>
              <a:rPr lang="es-EC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P</a:t>
            </a:r>
            <a:r>
              <a:rPr lang="es-EC" sz="1200" dirty="0">
                <a:latin typeface="Calibri" panose="020F0502020204030204" pitchFamily="34" charset="0"/>
                <a:cs typeface="Calibri" panose="020F0502020204030204" pitchFamily="34" charset="0"/>
              </a:rPr>
              <a:t>roducción de vitamina B12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ectángulo 26"/>
          <p:cNvSpPr/>
          <p:nvPr/>
        </p:nvSpPr>
        <p:spPr>
          <a:xfrm>
            <a:off x="8648312" y="5586654"/>
            <a:ext cx="141577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050" dirty="0">
                <a:latin typeface="Calibri" panose="020F0502020204030204" pitchFamily="34" charset="0"/>
                <a:ea typeface="Calibri" panose="020F0502020204030204" pitchFamily="34" charset="0"/>
              </a:rPr>
              <a:t>(Ramírez et al., 2018).</a:t>
            </a:r>
            <a:endParaRPr lang="en-US" sz="1050" dirty="0"/>
          </a:p>
        </p:txBody>
      </p:sp>
      <p:sp>
        <p:nvSpPr>
          <p:cNvPr id="2" name="Rectángulo 1"/>
          <p:cNvSpPr/>
          <p:nvPr/>
        </p:nvSpPr>
        <p:spPr>
          <a:xfrm>
            <a:off x="9261567" y="4598127"/>
            <a:ext cx="2001564" cy="1664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ángulo 2"/>
          <p:cNvSpPr/>
          <p:nvPr/>
        </p:nvSpPr>
        <p:spPr>
          <a:xfrm>
            <a:off x="10638971" y="4091983"/>
            <a:ext cx="279894" cy="126100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721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1;p2"/>
          <p:cNvSpPr txBox="1">
            <a:spLocks/>
          </p:cNvSpPr>
          <p:nvPr/>
        </p:nvSpPr>
        <p:spPr>
          <a:xfrm>
            <a:off x="0" y="5956"/>
            <a:ext cx="2616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387154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774309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161463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548617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es-MX" sz="24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INTRODUCCIÓN</a:t>
            </a:r>
            <a:r>
              <a:rPr lang="es-MX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</a:t>
            </a:r>
          </a:p>
        </p:txBody>
      </p:sp>
      <p:sp>
        <p:nvSpPr>
          <p:cNvPr id="96" name="Google Shape;91;p2"/>
          <p:cNvSpPr txBox="1">
            <a:spLocks/>
          </p:cNvSpPr>
          <p:nvPr/>
        </p:nvSpPr>
        <p:spPr>
          <a:xfrm>
            <a:off x="-654538" y="531945"/>
            <a:ext cx="3505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387154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774309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161463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548617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es-MX" sz="2200" dirty="0">
                <a:solidFill>
                  <a:schemeClr val="tx1"/>
                </a:solidFill>
                <a:latin typeface="Calibri" pitchFamily="34" charset="0"/>
              </a:rPr>
              <a:t>Antecedentes </a:t>
            </a:r>
          </a:p>
        </p:txBody>
      </p:sp>
      <p:pic>
        <p:nvPicPr>
          <p:cNvPr id="21" name="Imagen 29">
            <a:extLst>
              <a:ext uri="{FF2B5EF4-FFF2-40B4-BE49-F238E27FC236}">
                <a16:creationId xmlns:a16="http://schemas.microsoft.com/office/drawing/2014/main" xmlns="" id="{41F42312-CBA8-4BD5-B199-7FB9425389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452"/>
          <a:stretch/>
        </p:blipFill>
        <p:spPr>
          <a:xfrm>
            <a:off x="8954531" y="5892794"/>
            <a:ext cx="3135869" cy="788369"/>
          </a:xfrm>
          <a:prstGeom prst="rect">
            <a:avLst/>
          </a:prstGeom>
        </p:spPr>
      </p:pic>
      <p:pic>
        <p:nvPicPr>
          <p:cNvPr id="4098" name="Picture 2" descr="Cuenca del río Guayas necesita plan integral de conservación | El Comerci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48" y="1128074"/>
            <a:ext cx="3279956" cy="182219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 descr="PDF) Guia de peces para aguas continentales en la vertiente occidental del  Ecuador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23" r="541" b="8659"/>
          <a:stretch/>
        </p:blipFill>
        <p:spPr bwMode="auto">
          <a:xfrm>
            <a:off x="117377" y="3514053"/>
            <a:ext cx="2363984" cy="25539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Flecha curvada hacia abajo 1"/>
          <p:cNvSpPr/>
          <p:nvPr/>
        </p:nvSpPr>
        <p:spPr>
          <a:xfrm rot="3177900">
            <a:off x="1360682" y="3032532"/>
            <a:ext cx="621401" cy="291454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155376" y="1270289"/>
            <a:ext cx="1375328" cy="207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200" dirty="0">
                <a:latin typeface="Calibri" panose="020F0502020204030204" pitchFamily="34" charset="0"/>
                <a:cs typeface="Calibri" panose="020F0502020204030204" pitchFamily="34" charset="0"/>
              </a:rPr>
              <a:t>Cuenca del Guayas 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509073" y="3046930"/>
            <a:ext cx="2148401" cy="23448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200" dirty="0">
                <a:latin typeface="Calibri" panose="020F0502020204030204" pitchFamily="34" charset="0"/>
                <a:cs typeface="Calibri" panose="020F0502020204030204" pitchFamily="34" charset="0"/>
              </a:rPr>
              <a:t>Riqueza amplia en ictiofauna  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Imagen 11"/>
          <p:cNvPicPr/>
          <p:nvPr/>
        </p:nvPicPr>
        <p:blipFill rotWithShape="1">
          <a:blip r:embed="rId7"/>
          <a:srcRect l="23422" t="44375" r="38731" b="28456"/>
          <a:stretch/>
        </p:blipFill>
        <p:spPr bwMode="auto">
          <a:xfrm>
            <a:off x="3609573" y="1864997"/>
            <a:ext cx="1615612" cy="8575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n 12"/>
          <p:cNvPicPr/>
          <p:nvPr/>
        </p:nvPicPr>
        <p:blipFill rotWithShape="1">
          <a:blip r:embed="rId8"/>
          <a:srcRect l="24100" t="41659" r="36864" b="26946"/>
          <a:stretch/>
        </p:blipFill>
        <p:spPr bwMode="auto">
          <a:xfrm>
            <a:off x="3529005" y="622770"/>
            <a:ext cx="1575982" cy="8773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Rectángulo 13"/>
          <p:cNvSpPr/>
          <p:nvPr/>
        </p:nvSpPr>
        <p:spPr>
          <a:xfrm>
            <a:off x="3215903" y="2708149"/>
            <a:ext cx="2243771" cy="203100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100" i="1" dirty="0" err="1">
                <a:latin typeface="Calibri" panose="020F0502020204030204" pitchFamily="34" charset="0"/>
                <a:cs typeface="Calibri" panose="020F0502020204030204" pitchFamily="34" charset="0"/>
              </a:rPr>
              <a:t>Andinoacara</a:t>
            </a:r>
            <a:r>
              <a:rPr lang="es-ES" sz="11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100" i="1" dirty="0" err="1">
                <a:latin typeface="Calibri" panose="020F0502020204030204" pitchFamily="34" charset="0"/>
                <a:cs typeface="Calibri" panose="020F0502020204030204" pitchFamily="34" charset="0"/>
              </a:rPr>
              <a:t>rivulatus</a:t>
            </a:r>
            <a:r>
              <a:rPr lang="es-ES" sz="1100" dirty="0">
                <a:latin typeface="Calibri" panose="020F0502020204030204" pitchFamily="34" charset="0"/>
                <a:cs typeface="Calibri" panose="020F0502020204030204" pitchFamily="34" charset="0"/>
              </a:rPr>
              <a:t> (vieja azul) </a:t>
            </a:r>
            <a:endParaRPr 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3510753" y="1644270"/>
            <a:ext cx="2008515" cy="196392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100" i="1" dirty="0">
                <a:latin typeface="Calibri" panose="020F0502020204030204" pitchFamily="34" charset="0"/>
                <a:cs typeface="Calibri" panose="020F0502020204030204" pitchFamily="34" charset="0"/>
              </a:rPr>
              <a:t>Cichlasoma </a:t>
            </a:r>
            <a:r>
              <a:rPr lang="es-ES" sz="1100" i="1" dirty="0" err="1">
                <a:latin typeface="Calibri" panose="020F0502020204030204" pitchFamily="34" charset="0"/>
                <a:cs typeface="Calibri" panose="020F0502020204030204" pitchFamily="34" charset="0"/>
              </a:rPr>
              <a:t>festae</a:t>
            </a:r>
            <a:r>
              <a:rPr lang="es-ES" sz="1100" dirty="0">
                <a:latin typeface="Calibri" panose="020F0502020204030204" pitchFamily="34" charset="0"/>
                <a:cs typeface="Calibri" panose="020F0502020204030204" pitchFamily="34" charset="0"/>
              </a:rPr>
              <a:t> (vieja roja) </a:t>
            </a:r>
            <a:endParaRPr 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5260297" y="3061980"/>
            <a:ext cx="1050771" cy="247840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>
                <a:latin typeface="Calibri" panose="020F0502020204030204" pitchFamily="34" charset="0"/>
                <a:cs typeface="Calibri" panose="020F0502020204030204" pitchFamily="34" charset="0"/>
              </a:rPr>
              <a:t>Problemas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Abrir llave 3"/>
          <p:cNvSpPr/>
          <p:nvPr/>
        </p:nvSpPr>
        <p:spPr>
          <a:xfrm>
            <a:off x="4938621" y="3150672"/>
            <a:ext cx="200856" cy="313630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utoShape 6" descr="La sobrepesca: causas y consecuencias. ¿Cómo combatirla? | Twenerg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45383" y="5359927"/>
            <a:ext cx="1237532" cy="69301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0" name="Rectángulo 19"/>
          <p:cNvSpPr/>
          <p:nvPr/>
        </p:nvSpPr>
        <p:spPr>
          <a:xfrm>
            <a:off x="5148015" y="3995932"/>
            <a:ext cx="1035673" cy="397534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200" dirty="0">
                <a:latin typeface="Calibri" panose="020F0502020204030204" pitchFamily="34" charset="0"/>
                <a:cs typeface="Calibri" panose="020F0502020204030204" pitchFamily="34" charset="0"/>
              </a:rPr>
              <a:t>Sobrepesca artesanal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5136744" y="3441515"/>
            <a:ext cx="1219130" cy="397534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200" dirty="0">
                <a:latin typeface="Calibri" panose="020F0502020204030204" pitchFamily="34" charset="0"/>
                <a:cs typeface="Calibri" panose="020F0502020204030204" pitchFamily="34" charset="0"/>
              </a:rPr>
              <a:t>Contaminación hídrica 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5163287" y="4491324"/>
            <a:ext cx="1527694" cy="653439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200" dirty="0">
                <a:latin typeface="Calibri" panose="020F0502020204030204" pitchFamily="34" charset="0"/>
                <a:cs typeface="Calibri" panose="020F0502020204030204" pitchFamily="34" charset="0"/>
              </a:rPr>
              <a:t>Restricción de acceso a los sitios de reproducción 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50276" y="3687182"/>
            <a:ext cx="1136067" cy="6361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45700" y="4679613"/>
            <a:ext cx="1171805" cy="73701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9" name="Rectángulo 18"/>
          <p:cNvSpPr/>
          <p:nvPr/>
        </p:nvSpPr>
        <p:spPr>
          <a:xfrm>
            <a:off x="7058546" y="5806390"/>
            <a:ext cx="96853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100" dirty="0">
                <a:latin typeface="Calibri" panose="020F0502020204030204" pitchFamily="34" charset="0"/>
                <a:ea typeface="Calibri" panose="020F0502020204030204" pitchFamily="34" charset="0"/>
              </a:rPr>
              <a:t> (Ortiz, 2019) </a:t>
            </a:r>
            <a:endParaRPr lang="en-US" sz="1100" dirty="0"/>
          </a:p>
        </p:txBody>
      </p:sp>
      <p:sp>
        <p:nvSpPr>
          <p:cNvPr id="31" name="Rectángulo 30"/>
          <p:cNvSpPr/>
          <p:nvPr/>
        </p:nvSpPr>
        <p:spPr>
          <a:xfrm>
            <a:off x="2882482" y="5438817"/>
            <a:ext cx="176044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C" sz="1200" dirty="0">
                <a:latin typeface="Calibri" panose="020F0502020204030204" pitchFamily="34" charset="0"/>
                <a:cs typeface="Calibri" panose="020F0502020204030204" pitchFamily="34" charset="0"/>
              </a:rPr>
              <a:t>Alimentación e ingresos económicos para las comunidades ribereñas </a:t>
            </a:r>
            <a:endParaRPr 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122" name="Picture 2" descr="El 85% de las capturas de pescados y mariscos que llegan a las mesas de  América Latina y el Caribe provienen de la pesca artesanal | Agricultura &amp;  Ganadería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166" y="3110234"/>
            <a:ext cx="1954635" cy="108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94387" y="4285082"/>
            <a:ext cx="1625291" cy="10899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81715" y="1346467"/>
            <a:ext cx="1722199" cy="118218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74645" y="1349195"/>
            <a:ext cx="1722199" cy="1179898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418874" y="1339492"/>
            <a:ext cx="1755771" cy="1217448"/>
          </a:xfrm>
          <a:prstGeom prst="rect">
            <a:avLst/>
          </a:prstGeom>
        </p:spPr>
      </p:pic>
      <p:pic>
        <p:nvPicPr>
          <p:cNvPr id="34" name="Imagen 3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061450" y="2590603"/>
            <a:ext cx="1938696" cy="390178"/>
          </a:xfrm>
          <a:prstGeom prst="rect">
            <a:avLst/>
          </a:prstGeom>
        </p:spPr>
      </p:pic>
      <p:pic>
        <p:nvPicPr>
          <p:cNvPr id="35" name="Imagen 3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882548" y="2942569"/>
            <a:ext cx="396274" cy="408467"/>
          </a:xfrm>
          <a:prstGeom prst="rect">
            <a:avLst/>
          </a:prstGeom>
        </p:spPr>
      </p:pic>
      <p:pic>
        <p:nvPicPr>
          <p:cNvPr id="36" name="Imagen 3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174236" y="3358196"/>
            <a:ext cx="1713124" cy="597460"/>
          </a:xfrm>
          <a:prstGeom prst="rect">
            <a:avLst/>
          </a:prstGeom>
        </p:spPr>
      </p:pic>
      <p:pic>
        <p:nvPicPr>
          <p:cNvPr id="37" name="Imagen 3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67004" y="3503110"/>
            <a:ext cx="451611" cy="304616"/>
          </a:xfrm>
          <a:prstGeom prst="rect">
            <a:avLst/>
          </a:prstGeom>
        </p:spPr>
      </p:pic>
      <p:pic>
        <p:nvPicPr>
          <p:cNvPr id="38" name="Imagen 37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560171" y="3484575"/>
            <a:ext cx="1530229" cy="377985"/>
          </a:xfrm>
          <a:prstGeom prst="rect">
            <a:avLst/>
          </a:prstGeom>
        </p:spPr>
      </p:pic>
      <p:pic>
        <p:nvPicPr>
          <p:cNvPr id="40" name="Imagen 39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847902" y="4530744"/>
            <a:ext cx="2304488" cy="627942"/>
          </a:xfrm>
          <a:prstGeom prst="rect">
            <a:avLst/>
          </a:prstGeom>
        </p:spPr>
      </p:pic>
      <p:pic>
        <p:nvPicPr>
          <p:cNvPr id="41" name="Imagen 40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869819" y="3503110"/>
            <a:ext cx="304826" cy="274344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680996" y="735274"/>
            <a:ext cx="1341236" cy="408467"/>
          </a:xfrm>
          <a:prstGeom prst="rect">
            <a:avLst/>
          </a:prstGeom>
        </p:spPr>
      </p:pic>
      <p:pic>
        <p:nvPicPr>
          <p:cNvPr id="43" name="Imagen 42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580403" y="4069625"/>
            <a:ext cx="2883658" cy="377985"/>
          </a:xfrm>
          <a:prstGeom prst="rect">
            <a:avLst/>
          </a:prstGeom>
        </p:spPr>
      </p:pic>
      <p:sp>
        <p:nvSpPr>
          <p:cNvPr id="49" name="Rectángulo 48"/>
          <p:cNvSpPr/>
          <p:nvPr/>
        </p:nvSpPr>
        <p:spPr>
          <a:xfrm>
            <a:off x="10747451" y="5575631"/>
            <a:ext cx="148793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100" dirty="0">
                <a:latin typeface="Calibri" panose="020F0502020204030204" pitchFamily="34" charset="0"/>
                <a:ea typeface="Calibri" panose="020F0502020204030204" pitchFamily="34" charset="0"/>
              </a:rPr>
              <a:t>(Gallegos et al., 2015).</a:t>
            </a:r>
            <a:endParaRPr lang="en-US" sz="1100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316212" y="489504"/>
            <a:ext cx="12137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  <a:spcAft>
                <a:spcPts val="1000"/>
              </a:spcAft>
            </a:pPr>
            <a:r>
              <a:rPr lang="es-EC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Nivel: Especie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316212" y="1012724"/>
            <a:ext cx="5627388" cy="774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s-EC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Figura 19. 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es-EC" sz="1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Gráfico de barras de la composición del contenido y porción intestinal de las especies Vieja roja y vieja azul a nivel taxonómico Especie.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n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2074454"/>
            <a:ext cx="5476875" cy="3571240"/>
          </a:xfrm>
          <a:prstGeom prst="rect">
            <a:avLst/>
          </a:prstGeom>
          <a:noFill/>
        </p:spPr>
      </p:pic>
      <p:sp>
        <p:nvSpPr>
          <p:cNvPr id="7" name="Rectángulo 6"/>
          <p:cNvSpPr/>
          <p:nvPr/>
        </p:nvSpPr>
        <p:spPr>
          <a:xfrm>
            <a:off x="3370218" y="5381897"/>
            <a:ext cx="2377440" cy="156753"/>
          </a:xfrm>
          <a:prstGeom prst="rect">
            <a:avLst/>
          </a:prstGeom>
          <a:noFill/>
          <a:ln>
            <a:solidFill>
              <a:srgbClr val="B83D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Conector recto de flecha 8"/>
          <p:cNvCxnSpPr/>
          <p:nvPr/>
        </p:nvCxnSpPr>
        <p:spPr>
          <a:xfrm>
            <a:off x="4376057" y="5538650"/>
            <a:ext cx="13063" cy="1070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ángulo 9"/>
          <p:cNvSpPr/>
          <p:nvPr/>
        </p:nvSpPr>
        <p:spPr>
          <a:xfrm>
            <a:off x="2107786" y="5663947"/>
            <a:ext cx="4902304" cy="461665"/>
          </a:xfrm>
          <a:prstGeom prst="rect">
            <a:avLst/>
          </a:prstGeom>
          <a:ln>
            <a:solidFill>
              <a:srgbClr val="B83D68"/>
            </a:solidFill>
          </a:ln>
        </p:spPr>
        <p:txBody>
          <a:bodyPr wrap="none">
            <a:spAutoFit/>
          </a:bodyPr>
          <a:lstStyle/>
          <a:p>
            <a:r>
              <a:rPr lang="es-EC" sz="1200" dirty="0">
                <a:latin typeface="Calibri" panose="020F0502020204030204" pitchFamily="34" charset="0"/>
                <a:ea typeface="Calibri" panose="020F0502020204030204" pitchFamily="34" charset="0"/>
              </a:rPr>
              <a:t>Amplia variedad microbiana alrededor del mundo apenas ha sido estudiada</a:t>
            </a:r>
          </a:p>
          <a:p>
            <a:r>
              <a:rPr lang="es-EC" sz="1200" dirty="0">
                <a:latin typeface="Calibri" panose="020F0502020204030204" pitchFamily="34" charset="0"/>
                <a:cs typeface="Calibri" panose="020F0502020204030204" pitchFamily="34" charset="0"/>
              </a:rPr>
              <a:t>Posibilidad de especies  presentes aún no conocidas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6096000" y="876789"/>
            <a:ext cx="36358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b="1" dirty="0">
                <a:latin typeface="Calibri" panose="020F0502020204030204" pitchFamily="34" charset="0"/>
                <a:ea typeface="Calibri" panose="020F0502020204030204" pitchFamily="34" charset="0"/>
              </a:rPr>
              <a:t>Problemas para poder clasificar correctamente un OTUs en una especie:</a:t>
            </a:r>
            <a:r>
              <a:rPr lang="es-EC" sz="1200" dirty="0">
                <a:latin typeface="Calibri" panose="020F0502020204030204" pitchFamily="34" charset="0"/>
                <a:ea typeface="Calibri" panose="020F0502020204030204" pitchFamily="34" charset="0"/>
              </a:rPr>
              <a:t>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sz="1200" dirty="0">
                <a:latin typeface="Calibri" panose="020F0502020204030204" pitchFamily="34" charset="0"/>
                <a:ea typeface="Calibri" panose="020F0502020204030204" pitchFamily="34" charset="0"/>
              </a:rPr>
              <a:t>Longitud de secuencia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sz="1200" dirty="0">
                <a:latin typeface="Calibri" panose="020F0502020204030204" pitchFamily="34" charset="0"/>
                <a:ea typeface="Calibri" panose="020F0502020204030204" pitchFamily="34" charset="0"/>
              </a:rPr>
              <a:t>Variabilidad filogenética de la misma</a:t>
            </a:r>
            <a:endParaRPr lang="en-US" sz="1200" dirty="0"/>
          </a:p>
        </p:txBody>
      </p:sp>
      <p:pic>
        <p:nvPicPr>
          <p:cNvPr id="5122" name="Picture 2" descr="Filogenia bacteriana - Wikipedia, la enciclopedia lib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829" y="656227"/>
            <a:ext cx="2172788" cy="124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2431" t="41960" r="21418" b="44758"/>
          <a:stretch/>
        </p:blipFill>
        <p:spPr bwMode="auto">
          <a:xfrm>
            <a:off x="6094086" y="1845451"/>
            <a:ext cx="3637743" cy="9856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4" name="Conector recto 13"/>
          <p:cNvCxnSpPr/>
          <p:nvPr/>
        </p:nvCxnSpPr>
        <p:spPr>
          <a:xfrm>
            <a:off x="6871063" y="1900149"/>
            <a:ext cx="0" cy="76618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ángulo 17"/>
          <p:cNvSpPr/>
          <p:nvPr/>
        </p:nvSpPr>
        <p:spPr>
          <a:xfrm>
            <a:off x="7044816" y="2005149"/>
            <a:ext cx="1049693" cy="666206"/>
          </a:xfrm>
          <a:prstGeom prst="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ángulo 18"/>
          <p:cNvSpPr/>
          <p:nvPr/>
        </p:nvSpPr>
        <p:spPr>
          <a:xfrm>
            <a:off x="6840475" y="2753411"/>
            <a:ext cx="17219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>
                <a:latin typeface="Calibri" panose="020F0502020204030204" pitchFamily="34" charset="0"/>
                <a:ea typeface="Calibri" panose="020F0502020204030204" pitchFamily="34" charset="0"/>
              </a:rPr>
              <a:t>Clasificación filogenética</a:t>
            </a:r>
            <a:endParaRPr lang="en-US" sz="1200" dirty="0"/>
          </a:p>
        </p:txBody>
      </p:sp>
      <p:sp>
        <p:nvSpPr>
          <p:cNvPr id="20" name="Rectángulo 19"/>
          <p:cNvSpPr/>
          <p:nvPr/>
        </p:nvSpPr>
        <p:spPr>
          <a:xfrm>
            <a:off x="9583783" y="2075960"/>
            <a:ext cx="24688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latin typeface="Calibri" panose="020F0502020204030204" pitchFamily="34" charset="0"/>
                <a:ea typeface="Calibri" panose="020F0502020204030204" pitchFamily="34" charset="0"/>
              </a:rPr>
              <a:t>Especies muy semejantes no pueden ser reconocidas.</a:t>
            </a:r>
            <a:endParaRPr lang="en-US" sz="1200" dirty="0"/>
          </a:p>
        </p:txBody>
      </p:sp>
      <p:sp>
        <p:nvSpPr>
          <p:cNvPr id="21" name="Rectángulo 20"/>
          <p:cNvSpPr/>
          <p:nvPr/>
        </p:nvSpPr>
        <p:spPr>
          <a:xfrm>
            <a:off x="6310844" y="3508180"/>
            <a:ext cx="5306391" cy="461665"/>
          </a:xfrm>
          <a:prstGeom prst="rect">
            <a:avLst/>
          </a:prstGeom>
          <a:ln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r>
              <a:rPr lang="es-EC" sz="1200" b="1" i="1" dirty="0">
                <a:latin typeface="Calibri" panose="020F0502020204030204" pitchFamily="34" charset="0"/>
                <a:ea typeface="Calibri" panose="020F0502020204030204" pitchFamily="34" charset="0"/>
              </a:rPr>
              <a:t>Cetobacterium </a:t>
            </a:r>
            <a:r>
              <a:rPr lang="es-EC" sz="1200" b="1" i="1" dirty="0" err="1">
                <a:latin typeface="Calibri" panose="020F0502020204030204" pitchFamily="34" charset="0"/>
                <a:ea typeface="Calibri" panose="020F0502020204030204" pitchFamily="34" charset="0"/>
              </a:rPr>
              <a:t>somerae</a:t>
            </a:r>
            <a:r>
              <a:rPr lang="es-EC" sz="1200" b="1" i="1" dirty="0">
                <a:latin typeface="Calibri" panose="020F0502020204030204" pitchFamily="34" charset="0"/>
                <a:ea typeface="Calibri" panose="020F0502020204030204" pitchFamily="34" charset="0"/>
              </a:rPr>
              <a:t>: </a:t>
            </a:r>
            <a:r>
              <a:rPr lang="es-EC" sz="1200" dirty="0">
                <a:latin typeface="Calibri" panose="020F0502020204030204" pitchFamily="34" charset="0"/>
                <a:ea typeface="Calibri" panose="020F0502020204030204" pitchFamily="34" charset="0"/>
              </a:rPr>
              <a:t>Metabolismo fermentativo de péptidos y sintetizan altas cantidades de vitamina B12 </a:t>
            </a:r>
            <a:r>
              <a:rPr lang="es-ES" sz="1100" dirty="0">
                <a:latin typeface="Calibri" panose="020F0502020204030204" pitchFamily="34" charset="0"/>
                <a:cs typeface="Calibri" panose="020F0502020204030204" pitchFamily="34" charset="0"/>
              </a:rPr>
              <a:t>( </a:t>
            </a:r>
            <a:r>
              <a:rPr lang="es-ES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Kessel</a:t>
            </a:r>
            <a:r>
              <a:rPr lang="es-ES" sz="1100" dirty="0">
                <a:latin typeface="Calibri" panose="020F0502020204030204" pitchFamily="34" charset="0"/>
                <a:cs typeface="Calibri" panose="020F0502020204030204" pitchFamily="34" charset="0"/>
              </a:rPr>
              <a:t> et al., 2011) </a:t>
            </a:r>
            <a:endParaRPr 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3370218" y="5107577"/>
            <a:ext cx="1985553" cy="192289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Conector recto de flecha 23"/>
          <p:cNvCxnSpPr/>
          <p:nvPr/>
        </p:nvCxnSpPr>
        <p:spPr>
          <a:xfrm flipV="1">
            <a:off x="5747658" y="4540680"/>
            <a:ext cx="493518" cy="566897"/>
          </a:xfrm>
          <a:prstGeom prst="straightConnector1">
            <a:avLst/>
          </a:prstGeom>
          <a:ln>
            <a:solidFill>
              <a:srgbClr val="00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ángulo 25"/>
          <p:cNvSpPr/>
          <p:nvPr/>
        </p:nvSpPr>
        <p:spPr>
          <a:xfrm>
            <a:off x="6310844" y="4173048"/>
            <a:ext cx="3342607" cy="938719"/>
          </a:xfrm>
          <a:prstGeom prst="rect">
            <a:avLst/>
          </a:prstGeom>
          <a:ln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1100" dirty="0">
                <a:latin typeface="Calibri" panose="020F0502020204030204" pitchFamily="34" charset="0"/>
                <a:ea typeface="Calibri" panose="020F0502020204030204" pitchFamily="34" charset="0"/>
              </a:rPr>
              <a:t>(</a:t>
            </a:r>
            <a:r>
              <a:rPr lang="es-ES" sz="1100" dirty="0" err="1">
                <a:latin typeface="Calibri" panose="020F0502020204030204" pitchFamily="34" charset="0"/>
                <a:ea typeface="Calibri" panose="020F0502020204030204" pitchFamily="34" charset="0"/>
              </a:rPr>
              <a:t>Rossi</a:t>
            </a:r>
            <a:r>
              <a:rPr lang="es-ES" sz="1100" dirty="0">
                <a:latin typeface="Calibri" panose="020F0502020204030204" pitchFamily="34" charset="0"/>
                <a:ea typeface="Calibri" panose="020F0502020204030204" pitchFamily="34" charset="0"/>
              </a:rPr>
              <a:t> et al., 2020)</a:t>
            </a:r>
            <a:r>
              <a:rPr lang="es-EC" sz="1100" dirty="0">
                <a:latin typeface="Calibri" panose="020F0502020204030204" pitchFamily="34" charset="0"/>
                <a:ea typeface="Calibri" panose="020F0502020204030204" pitchFamily="34" charset="0"/>
              </a:rPr>
              <a:t> sugieren que las especies de peces que contienen </a:t>
            </a:r>
            <a:r>
              <a:rPr lang="es-EC" sz="1100" i="1" dirty="0">
                <a:latin typeface="Calibri" panose="020F0502020204030204" pitchFamily="34" charset="0"/>
                <a:ea typeface="Calibri" panose="020F0502020204030204" pitchFamily="34" charset="0"/>
              </a:rPr>
              <a:t>C. </a:t>
            </a:r>
            <a:r>
              <a:rPr lang="es-EC" sz="1100" i="1" dirty="0" err="1">
                <a:latin typeface="Calibri" panose="020F0502020204030204" pitchFamily="34" charset="0"/>
                <a:ea typeface="Calibri" panose="020F0502020204030204" pitchFamily="34" charset="0"/>
              </a:rPr>
              <a:t>somerae</a:t>
            </a:r>
            <a:r>
              <a:rPr lang="es-EC" sz="1100" dirty="0">
                <a:latin typeface="Calibri" panose="020F0502020204030204" pitchFamily="34" charset="0"/>
                <a:ea typeface="Calibri" panose="020F0502020204030204" pitchFamily="34" charset="0"/>
              </a:rPr>
              <a:t> no necesitan una dieta suplementada con vitamina B12 </a:t>
            </a:r>
          </a:p>
          <a:p>
            <a:pPr algn="ctr"/>
            <a:r>
              <a:rPr lang="es-EC" sz="11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C" sz="1100" i="1" dirty="0">
                <a:latin typeface="Calibri" panose="020F0502020204030204" pitchFamily="34" charset="0"/>
                <a:ea typeface="Calibri" panose="020F0502020204030204" pitchFamily="34" charset="0"/>
              </a:rPr>
              <a:t>A. rivulatus</a:t>
            </a:r>
            <a:r>
              <a:rPr lang="es-EC" sz="1100" dirty="0">
                <a:latin typeface="Calibri" panose="020F0502020204030204" pitchFamily="34" charset="0"/>
                <a:ea typeface="Calibri" panose="020F0502020204030204" pitchFamily="34" charset="0"/>
              </a:rPr>
              <a:t> la presencia de esta especie de bacteria es evidente. </a:t>
            </a:r>
            <a:endParaRPr lang="en-US" sz="1100" dirty="0"/>
          </a:p>
        </p:txBody>
      </p:sp>
      <p:sp>
        <p:nvSpPr>
          <p:cNvPr id="27" name="Rectángulo 26"/>
          <p:cNvSpPr/>
          <p:nvPr/>
        </p:nvSpPr>
        <p:spPr>
          <a:xfrm>
            <a:off x="10020696" y="4393241"/>
            <a:ext cx="2171304" cy="430887"/>
          </a:xfrm>
          <a:prstGeom prst="rect">
            <a:avLst/>
          </a:prstGeom>
          <a:ln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C" sz="1100" dirty="0">
                <a:latin typeface="Calibri" panose="020F0502020204030204" pitchFamily="34" charset="0"/>
                <a:ea typeface="Calibri" panose="020F0502020204030204" pitchFamily="34" charset="0"/>
              </a:rPr>
              <a:t>Sin vitamina B12-peces genera un bajo apetito y bajo crecimiento.</a:t>
            </a:r>
            <a:endParaRPr lang="en-US" sz="1100" dirty="0"/>
          </a:p>
        </p:txBody>
      </p:sp>
      <p:cxnSp>
        <p:nvCxnSpPr>
          <p:cNvPr id="29" name="Conector recto 28"/>
          <p:cNvCxnSpPr>
            <a:stCxn id="26" idx="3"/>
            <a:endCxn id="27" idx="1"/>
          </p:cNvCxnSpPr>
          <p:nvPr/>
        </p:nvCxnSpPr>
        <p:spPr>
          <a:xfrm flipV="1">
            <a:off x="9653451" y="4608685"/>
            <a:ext cx="367245" cy="33723"/>
          </a:xfrm>
          <a:prstGeom prst="line">
            <a:avLst/>
          </a:prstGeom>
          <a:ln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17119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5212585" y="519009"/>
            <a:ext cx="1766830" cy="3400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Núcleo de Diversidad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n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79" y="1483536"/>
            <a:ext cx="2271033" cy="2124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043" y="1564472"/>
            <a:ext cx="2198098" cy="2118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8617" y="1585491"/>
            <a:ext cx="2574199" cy="200719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ángulo 10"/>
          <p:cNvSpPr/>
          <p:nvPr/>
        </p:nvSpPr>
        <p:spPr>
          <a:xfrm>
            <a:off x="8712572" y="3493525"/>
            <a:ext cx="45466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2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pPr algn="just"/>
            <a:r>
              <a:rPr lang="es-EC" sz="1200" b="1" dirty="0">
                <a:latin typeface="Calibri" panose="020F0502020204030204" pitchFamily="34" charset="0"/>
                <a:ea typeface="Calibri" panose="020F0502020204030204" pitchFamily="34" charset="0"/>
              </a:rPr>
              <a:t>Comparten entre las dos especies </a:t>
            </a:r>
            <a:r>
              <a:rPr lang="es-EC" sz="1200" dirty="0">
                <a:latin typeface="Calibri" panose="020F0502020204030204" pitchFamily="34" charset="0"/>
                <a:ea typeface="Calibri" panose="020F0502020204030204" pitchFamily="34" charset="0"/>
              </a:rPr>
              <a:t>45 OTUs</a:t>
            </a:r>
          </a:p>
          <a:p>
            <a:pPr algn="just"/>
            <a:r>
              <a:rPr lang="es-EC" sz="1200" b="1" dirty="0">
                <a:latin typeface="Calibri" panose="020F0502020204030204" pitchFamily="34" charset="0"/>
                <a:ea typeface="Calibri" panose="020F0502020204030204" pitchFamily="34" charset="0"/>
              </a:rPr>
              <a:t>Exclusivos </a:t>
            </a:r>
            <a:r>
              <a:rPr lang="es-EC" sz="1200" dirty="0">
                <a:latin typeface="Calibri" panose="020F0502020204030204" pitchFamily="34" charset="0"/>
                <a:ea typeface="Calibri" panose="020F0502020204030204" pitchFamily="34" charset="0"/>
              </a:rPr>
              <a:t>45 OTUs </a:t>
            </a:r>
            <a:r>
              <a:rPr lang="es-EC" sz="1200" i="1" dirty="0">
                <a:latin typeface="Calibri" panose="020F0502020204030204" pitchFamily="34" charset="0"/>
                <a:ea typeface="Calibri" panose="020F0502020204030204" pitchFamily="34" charset="0"/>
              </a:rPr>
              <a:t>A. rivulatus</a:t>
            </a:r>
            <a:r>
              <a:rPr lang="es-EC" sz="1200" dirty="0">
                <a:latin typeface="Calibri" panose="020F0502020204030204" pitchFamily="34" charset="0"/>
                <a:ea typeface="Calibri" panose="020F0502020204030204" pitchFamily="34" charset="0"/>
              </a:rPr>
              <a:t> y 19 </a:t>
            </a:r>
            <a:r>
              <a:rPr lang="es-EC" sz="1200" i="1" dirty="0">
                <a:latin typeface="Calibri" panose="020F0502020204030204" pitchFamily="34" charset="0"/>
                <a:ea typeface="Calibri" panose="020F0502020204030204" pitchFamily="34" charset="0"/>
              </a:rPr>
              <a:t>C. festae </a:t>
            </a:r>
            <a:endParaRPr lang="en-US" sz="1200" dirty="0"/>
          </a:p>
        </p:txBody>
      </p:sp>
      <p:sp>
        <p:nvSpPr>
          <p:cNvPr id="12" name="Rectángulo 11"/>
          <p:cNvSpPr/>
          <p:nvPr/>
        </p:nvSpPr>
        <p:spPr>
          <a:xfrm>
            <a:off x="2455612" y="2265920"/>
            <a:ext cx="1758114" cy="646331"/>
          </a:xfrm>
          <a:prstGeom prst="rect">
            <a:avLst/>
          </a:prstGeom>
          <a:ln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latin typeface="Calibri" panose="020F0502020204030204" pitchFamily="34" charset="0"/>
                <a:ea typeface="Calibri" panose="020F0502020204030204" pitchFamily="34" charset="0"/>
              </a:rPr>
              <a:t>Muestras compartieron 16 OTUs como núcleo de la diversidad de bacterias</a:t>
            </a:r>
            <a:endParaRPr lang="en-US" sz="1200" b="1" dirty="0"/>
          </a:p>
        </p:txBody>
      </p:sp>
      <p:sp>
        <p:nvSpPr>
          <p:cNvPr id="13" name="Rectángulo 12"/>
          <p:cNvSpPr/>
          <p:nvPr/>
        </p:nvSpPr>
        <p:spPr>
          <a:xfrm>
            <a:off x="6897988" y="2222453"/>
            <a:ext cx="1814584" cy="64633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C" sz="1200" dirty="0">
                <a:latin typeface="Calibri" panose="020F0502020204030204" pitchFamily="34" charset="0"/>
                <a:ea typeface="Calibri" panose="020F0502020204030204" pitchFamily="34" charset="0"/>
              </a:rPr>
              <a:t>Muestras compartieron 13 OTUs como núcleo de la diversidad de bacterias</a:t>
            </a:r>
            <a:endParaRPr lang="en-US" sz="1200" b="1" dirty="0"/>
          </a:p>
        </p:txBody>
      </p:sp>
      <p:sp>
        <p:nvSpPr>
          <p:cNvPr id="14" name="Rectángulo 13"/>
          <p:cNvSpPr/>
          <p:nvPr/>
        </p:nvSpPr>
        <p:spPr>
          <a:xfrm>
            <a:off x="865719" y="1107314"/>
            <a:ext cx="18309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i="1" dirty="0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Andinoacara rivulatus</a:t>
            </a:r>
            <a:r>
              <a:rPr lang="es-ES" dirty="0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4821985" y="1166999"/>
            <a:ext cx="15504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Cichlasoma festae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210192" y="4764599"/>
            <a:ext cx="4338807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S" sz="1100" dirty="0">
                <a:latin typeface="Calibri" panose="020F0502020204030204" pitchFamily="34" charset="0"/>
                <a:cs typeface="Calibri" panose="020F0502020204030204" pitchFamily="34" charset="0"/>
              </a:rPr>
              <a:t>(Caballero et al., 2018)</a:t>
            </a:r>
            <a:r>
              <a:rPr lang="es-EC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C" sz="1200" dirty="0">
                <a:latin typeface="Calibri" panose="020F0502020204030204" pitchFamily="34" charset="0"/>
              </a:rPr>
              <a:t>P</a:t>
            </a:r>
            <a:r>
              <a:rPr lang="es-EC" sz="1200" dirty="0">
                <a:latin typeface="Calibri" panose="020F0502020204030204" pitchFamily="34" charset="0"/>
                <a:ea typeface="Calibri" panose="020F0502020204030204" pitchFamily="34" charset="0"/>
              </a:rPr>
              <a:t>eces la microbiota intestinal no existe como una entidad propia, es cambiante influenciada por el ambiente natural en el que se encuentran. </a:t>
            </a:r>
            <a:endParaRPr lang="en-US" sz="1200" dirty="0"/>
          </a:p>
        </p:txBody>
      </p:sp>
      <p:sp>
        <p:nvSpPr>
          <p:cNvPr id="18" name="Rectángulo 17"/>
          <p:cNvSpPr/>
          <p:nvPr/>
        </p:nvSpPr>
        <p:spPr>
          <a:xfrm>
            <a:off x="4821985" y="4764598"/>
            <a:ext cx="6850831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1200" b="1" dirty="0">
                <a:latin typeface="Calibri" panose="020F0502020204030204" pitchFamily="34" charset="0"/>
                <a:cs typeface="Calibri" panose="020F0502020204030204" pitchFamily="34" charset="0"/>
              </a:rPr>
              <a:t>Composición de la microbiota nativa de las mucosas y de los epitelios intestinales de los peces depende:</a:t>
            </a:r>
          </a:p>
          <a:p>
            <a:r>
              <a:rPr lang="es-ES" sz="1200" dirty="0">
                <a:latin typeface="Calibri" panose="020F0502020204030204" pitchFamily="34" charset="0"/>
                <a:cs typeface="Calibri" panose="020F0502020204030204" pitchFamily="34" charset="0"/>
              </a:rPr>
              <a:t>Factores genéticos</a:t>
            </a:r>
          </a:p>
          <a:p>
            <a:r>
              <a:rPr lang="es-ES" sz="1200" dirty="0">
                <a:latin typeface="Calibri" panose="020F0502020204030204" pitchFamily="34" charset="0"/>
                <a:cs typeface="Calibri" panose="020F0502020204030204" pitchFamily="34" charset="0"/>
              </a:rPr>
              <a:t>Características fisicoquímicas del ecosistema donde viven </a:t>
            </a:r>
          </a:p>
        </p:txBody>
      </p:sp>
    </p:spTree>
    <p:extLst>
      <p:ext uri="{BB962C8B-B14F-4D97-AF65-F5344CB8AC3E}">
        <p14:creationId xmlns:p14="http://schemas.microsoft.com/office/powerpoint/2010/main" val="4312951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1;p2"/>
          <p:cNvSpPr txBox="1">
            <a:spLocks/>
          </p:cNvSpPr>
          <p:nvPr/>
        </p:nvSpPr>
        <p:spPr>
          <a:xfrm>
            <a:off x="0" y="515408"/>
            <a:ext cx="2616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387154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774309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161463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548617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es-MX" sz="24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Conclusiones  </a:t>
            </a:r>
          </a:p>
        </p:txBody>
      </p:sp>
      <p:sp>
        <p:nvSpPr>
          <p:cNvPr id="2" name="Rectángulo 1"/>
          <p:cNvSpPr/>
          <p:nvPr/>
        </p:nvSpPr>
        <p:spPr>
          <a:xfrm>
            <a:off x="492034" y="1125008"/>
            <a:ext cx="10502537" cy="4565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lnSpc>
                <a:spcPct val="2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microbiota de </a:t>
            </a:r>
            <a:r>
              <a:rPr lang="es-ES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Andinoacara rivulatus 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 </a:t>
            </a:r>
            <a:r>
              <a:rPr lang="es-ES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Cichlasoma festae 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vio mayormente dominada por la presencia de Proteobacterias, Firmicutes y Bacteroidetes. Mientras que Fusobacteria fue abundante en </a:t>
            </a:r>
            <a:r>
              <a:rPr lang="es-ES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Andinoacara rivulatus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2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Las Proteobacterias se vieron representadas por la especie </a:t>
            </a:r>
            <a:r>
              <a:rPr lang="es-ES" sz="12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Plesiomona</a:t>
            </a:r>
            <a:r>
              <a:rPr lang="es-ES" sz="1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2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shigelloide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y especies del género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Aeromona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los Firmicutes por especies del género Clostridium y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Peptostreptococcaceae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los Bacteroidetes por especies del Orden de los Bacteroidales, y las 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Fusobacterias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por </a:t>
            </a:r>
            <a:r>
              <a:rPr lang="es-ES" sz="1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Cetobacterium </a:t>
            </a:r>
            <a:r>
              <a:rPr lang="es-ES" sz="12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somaerae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2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Ambas especies compartieron un total de 45 OTUs, mientras que otros 45 OTUs fueron exclusivos de </a:t>
            </a:r>
            <a:r>
              <a:rPr lang="es-ES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rivulatus 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 19 exclusivos de </a:t>
            </a:r>
            <a:r>
              <a:rPr lang="es-ES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C. festae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En cada especie se encontró un núcleo de diversidad de 16 y 13 especies respectivamente.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2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Mediante la identificación taxonómica molecular de las especies, las muestras de aleta dorsal de los animales recolectados de Vieja roja (VR01 Y VR02) corresponden a </a:t>
            </a:r>
            <a:r>
              <a:rPr lang="es-ES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Cichlasoma festae 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 de las muestras (VA01 Y VA02) de Vieja azul corresponden a </a:t>
            </a:r>
            <a:r>
              <a:rPr lang="es-ES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Andinoacara rivulatus, 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esta identificación se logró mediante el programa informático de alineamiento de secuencias BLAST.  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2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ambas especies estudiadas, se encontró una amplia diversidad de microorganismos, con una riqueza absoluta de 87 OTUs, así como un índice de Shannon de 4.18 y 4.39 para </a:t>
            </a:r>
            <a:r>
              <a:rPr lang="es-ES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rivulatus 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 </a:t>
            </a:r>
            <a:r>
              <a:rPr lang="es-ES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s-ES" sz="12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festae</a:t>
            </a:r>
            <a:r>
              <a:rPr lang="es-ES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respectivamente.  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9986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1;p2"/>
          <p:cNvSpPr txBox="1">
            <a:spLocks/>
          </p:cNvSpPr>
          <p:nvPr/>
        </p:nvSpPr>
        <p:spPr>
          <a:xfrm>
            <a:off x="274320" y="423967"/>
            <a:ext cx="2616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387154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774309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161463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548617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es-MX" sz="24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Recomendaciones  </a:t>
            </a:r>
          </a:p>
        </p:txBody>
      </p:sp>
      <p:sp>
        <p:nvSpPr>
          <p:cNvPr id="5" name="Rectángulo 4"/>
          <p:cNvSpPr/>
          <p:nvPr/>
        </p:nvSpPr>
        <p:spPr>
          <a:xfrm>
            <a:off x="1227909" y="1514823"/>
            <a:ext cx="898724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200000"/>
              </a:lnSpc>
              <a:buFont typeface="Symbol" panose="05050102010706020507" pitchFamily="18" charset="2"/>
              <a:buChar char="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 el fin de obtener una diversidad bacteriana más representativa se recomienda trabajar con un pul de intestinos más no, por unidad. </a:t>
            </a:r>
          </a:p>
          <a:p>
            <a:pPr marL="342900" indent="-342900" algn="just">
              <a:lnSpc>
                <a:spcPct val="200000"/>
              </a:lnSpc>
              <a:buFont typeface="Symbol" panose="05050102010706020507" pitchFamily="18" charset="2"/>
              <a:buChar char="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Realizar un estudio comparativo de la microbiota intestinal entre peces nativos en estado natural versus peces en cautiverio para así contribuir con más información sobre su adaptación, tipo de alimento y producción.</a:t>
            </a:r>
          </a:p>
          <a:p>
            <a:pPr marL="342900" indent="-342900" algn="just">
              <a:lnSpc>
                <a:spcPct val="200000"/>
              </a:lnSpc>
              <a:buFont typeface="Symbol" panose="05050102010706020507" pitchFamily="18" charset="2"/>
              <a:buChar char=""/>
            </a:pP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Realizar más estudios sobre la microbiota intestinal en peces de agua dulce, ya que influye de manera directa en su salud, nutrición, digestión, reproducción y crecimiento para permitir comprender el comportamiento de esta en el área acuícola.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200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5173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1;p2"/>
          <p:cNvSpPr txBox="1">
            <a:spLocks/>
          </p:cNvSpPr>
          <p:nvPr/>
        </p:nvSpPr>
        <p:spPr>
          <a:xfrm>
            <a:off x="274320" y="423967"/>
            <a:ext cx="2616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387154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774309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161463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548617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es-MX" sz="24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Agradecimientos  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6538" y="1329167"/>
            <a:ext cx="1857375" cy="166676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8205" y="1186986"/>
            <a:ext cx="1897653" cy="194039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5479" y="1849621"/>
            <a:ext cx="2642718" cy="901552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3047999" y="3422979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es-EC" b="1" dirty="0">
                <a:latin typeface="Calibri" panose="020F0502020204030204" pitchFamily="34" charset="0"/>
                <a:cs typeface="Calibri" panose="020F0502020204030204" pitchFamily="34" charset="0"/>
              </a:rPr>
              <a:t>Dr. Juan Ortiz</a:t>
            </a:r>
          </a:p>
          <a:p>
            <a:pPr lvl="0" algn="ctr">
              <a:defRPr/>
            </a:pPr>
            <a:r>
              <a:rPr lang="es-EC" dirty="0">
                <a:latin typeface="Calibri" panose="020F0502020204030204" pitchFamily="34" charset="0"/>
                <a:cs typeface="Calibri" panose="020F0502020204030204" pitchFamily="34" charset="0"/>
              </a:rPr>
              <a:t>Director del Proyecto de Investigación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5178921" y="3996508"/>
            <a:ext cx="18341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b="1" dirty="0">
                <a:latin typeface="Calibri" panose="020F0502020204030204" pitchFamily="34" charset="0"/>
              </a:rPr>
              <a:t>Ing. Gustavo Naranjo 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3048000" y="4388259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C" sz="1600" b="1" dirty="0">
                <a:latin typeface="Calibri" panose="020F0502020204030204" pitchFamily="34" charset="0"/>
              </a:rPr>
              <a:t>Familia</a:t>
            </a:r>
            <a:endParaRPr lang="es-EC" b="1" dirty="0">
              <a:latin typeface="Calibri" panose="020F0502020204030204" pitchFamily="34" charset="0"/>
            </a:endParaRPr>
          </a:p>
          <a:p>
            <a:pPr algn="ctr"/>
            <a:endParaRPr lang="es-EC" dirty="0">
              <a:latin typeface="Calibri" panose="020F0502020204030204" pitchFamily="34" charset="0"/>
            </a:endParaRPr>
          </a:p>
          <a:p>
            <a:pPr algn="ctr"/>
            <a:endParaRPr lang="es-EC" dirty="0">
              <a:latin typeface="Calibri" panose="020F0502020204030204" pitchFamily="34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7510" y="4749159"/>
            <a:ext cx="2995204" cy="130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0840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/>
          <p:nvPr/>
        </p:nvPicPr>
        <p:blipFill rotWithShape="1">
          <a:blip r:embed="rId2"/>
          <a:srcRect l="42966" t="40349" r="43849" b="48864"/>
          <a:stretch/>
        </p:blipFill>
        <p:spPr bwMode="auto">
          <a:xfrm>
            <a:off x="2789371" y="1729639"/>
            <a:ext cx="1905000" cy="8763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/>
          <p:cNvPicPr/>
          <p:nvPr/>
        </p:nvPicPr>
        <p:blipFill rotWithShape="1">
          <a:blip r:embed="rId3"/>
          <a:srcRect l="42770" t="30187" r="30923" b="55022"/>
          <a:stretch/>
        </p:blipFill>
        <p:spPr bwMode="auto">
          <a:xfrm>
            <a:off x="2789371" y="2609432"/>
            <a:ext cx="1905000" cy="8528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9" name="Conector angular 8"/>
          <p:cNvCxnSpPr/>
          <p:nvPr/>
        </p:nvCxnSpPr>
        <p:spPr>
          <a:xfrm>
            <a:off x="1716050" y="2052935"/>
            <a:ext cx="1073323" cy="640205"/>
          </a:xfrm>
          <a:prstGeom prst="bentConnector3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ángulo 10"/>
          <p:cNvSpPr/>
          <p:nvPr/>
        </p:nvSpPr>
        <p:spPr>
          <a:xfrm>
            <a:off x="422478" y="1113678"/>
            <a:ext cx="1045218" cy="49638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Funciones fisiológicas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Señal de prohibido 11"/>
          <p:cNvSpPr/>
          <p:nvPr/>
        </p:nvSpPr>
        <p:spPr>
          <a:xfrm>
            <a:off x="2128020" y="2516467"/>
            <a:ext cx="300445" cy="322953"/>
          </a:xfrm>
          <a:prstGeom prst="noSmoking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370853" y="1801829"/>
            <a:ext cx="1148468" cy="50221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Descripción anatómica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471851" y="2450202"/>
            <a:ext cx="883293" cy="32816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Ecología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1731268" y="1100635"/>
            <a:ext cx="2339256" cy="50538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Reproductivo y digestivo </a:t>
            </a:r>
            <a:r>
              <a:rPr lang="es-ES" sz="1200" dirty="0">
                <a:latin typeface="Calibri" panose="020F0502020204030204" pitchFamily="34" charset="0"/>
                <a:cs typeface="Calibri" panose="020F0502020204030204" pitchFamily="34" charset="0"/>
              </a:rPr>
              <a:t>(perfil enzimático, microbiota) 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AutoShape 2" descr="Especies de peces recomendadas para clima medio y cálido | Noticias  Agropecuari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7728" y="4017651"/>
            <a:ext cx="2042796" cy="1059088"/>
          </a:xfrm>
          <a:prstGeom prst="rect">
            <a:avLst/>
          </a:prstGeom>
        </p:spPr>
      </p:pic>
      <p:cxnSp>
        <p:nvCxnSpPr>
          <p:cNvPr id="22" name="Conector recto de flecha 21"/>
          <p:cNvCxnSpPr/>
          <p:nvPr/>
        </p:nvCxnSpPr>
        <p:spPr>
          <a:xfrm flipH="1" flipV="1">
            <a:off x="1343887" y="4218880"/>
            <a:ext cx="711608" cy="1598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3" name="Conector recto de flecha 22"/>
          <p:cNvCxnSpPr/>
          <p:nvPr/>
        </p:nvCxnSpPr>
        <p:spPr>
          <a:xfrm flipH="1">
            <a:off x="1343887" y="4578854"/>
            <a:ext cx="710382" cy="37281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6" name="Rectángulo 25"/>
          <p:cNvSpPr/>
          <p:nvPr/>
        </p:nvSpPr>
        <p:spPr>
          <a:xfrm>
            <a:off x="2599499" y="5103687"/>
            <a:ext cx="899253" cy="2228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Tilapia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ectángulo 26"/>
          <p:cNvSpPr/>
          <p:nvPr/>
        </p:nvSpPr>
        <p:spPr>
          <a:xfrm>
            <a:off x="61889" y="3978955"/>
            <a:ext cx="1246211" cy="47985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Facilidad de manejo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ángulo 27"/>
          <p:cNvSpPr/>
          <p:nvPr/>
        </p:nvSpPr>
        <p:spPr>
          <a:xfrm>
            <a:off x="45181" y="4689702"/>
            <a:ext cx="1228249" cy="4154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Dietas disponibles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6" name="Conector angular 35"/>
          <p:cNvCxnSpPr/>
          <p:nvPr/>
        </p:nvCxnSpPr>
        <p:spPr>
          <a:xfrm rot="5400000">
            <a:off x="3788268" y="3537831"/>
            <a:ext cx="633471" cy="536259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 1"/>
          <p:cNvSpPr/>
          <p:nvPr/>
        </p:nvSpPr>
        <p:spPr>
          <a:xfrm>
            <a:off x="3143284" y="5960025"/>
            <a:ext cx="51764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(Ortiz, 2019), </a:t>
            </a:r>
            <a:r>
              <a:rPr lang="es-ES" sz="1200" dirty="0">
                <a:latin typeface="Calibri" panose="020F0502020204030204" pitchFamily="34" charset="0"/>
                <a:cs typeface="Calibri" panose="020F0502020204030204" pitchFamily="34" charset="0"/>
              </a:rPr>
              <a:t>(Ramírez, Coronado, Silva, &amp; Romero, 2018) y (Pérez et al., 2020).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Imagen 20"/>
          <p:cNvPicPr/>
          <p:nvPr/>
        </p:nvPicPr>
        <p:blipFill>
          <a:blip r:embed="rId5"/>
          <a:stretch>
            <a:fillRect/>
          </a:stretch>
        </p:blipFill>
        <p:spPr>
          <a:xfrm>
            <a:off x="4792699" y="482144"/>
            <a:ext cx="3847763" cy="2395945"/>
          </a:xfrm>
          <a:prstGeom prst="rect">
            <a:avLst/>
          </a:prstGeom>
        </p:spPr>
      </p:pic>
      <p:sp>
        <p:nvSpPr>
          <p:cNvPr id="24" name="Elipse 23"/>
          <p:cNvSpPr/>
          <p:nvPr/>
        </p:nvSpPr>
        <p:spPr>
          <a:xfrm>
            <a:off x="6161834" y="1720566"/>
            <a:ext cx="1230356" cy="104448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9" name="Rectángulo 28"/>
          <p:cNvSpPr/>
          <p:nvPr/>
        </p:nvSpPr>
        <p:spPr>
          <a:xfrm>
            <a:off x="5392881" y="3287686"/>
            <a:ext cx="2920198" cy="28646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MICROBIOTA-Aporte indispensable </a:t>
            </a:r>
          </a:p>
        </p:txBody>
      </p:sp>
      <p:cxnSp>
        <p:nvCxnSpPr>
          <p:cNvPr id="30" name="Conector recto de flecha 29"/>
          <p:cNvCxnSpPr/>
          <p:nvPr/>
        </p:nvCxnSpPr>
        <p:spPr>
          <a:xfrm flipH="1">
            <a:off x="6777012" y="2860226"/>
            <a:ext cx="992" cy="2734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Diagrama 17"/>
          <p:cNvGraphicFramePr/>
          <p:nvPr>
            <p:extLst>
              <p:ext uri="{D42A27DB-BD31-4B8C-83A1-F6EECF244321}">
                <p14:modId xmlns:p14="http://schemas.microsoft.com/office/powerpoint/2010/main" val="2825165705"/>
              </p:ext>
            </p:extLst>
          </p:nvPr>
        </p:nvGraphicFramePr>
        <p:xfrm>
          <a:off x="8319702" y="820280"/>
          <a:ext cx="3645764" cy="23238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31" name="Rectángulo 30"/>
          <p:cNvSpPr/>
          <p:nvPr/>
        </p:nvSpPr>
        <p:spPr>
          <a:xfrm>
            <a:off x="9332828" y="3392488"/>
            <a:ext cx="2055223" cy="248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Composición afectada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Rectángulo redondeado 32"/>
          <p:cNvSpPr/>
          <p:nvPr/>
        </p:nvSpPr>
        <p:spPr>
          <a:xfrm>
            <a:off x="9827389" y="4124828"/>
            <a:ext cx="1697872" cy="1545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Hábitat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Temporada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Cautiverio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Edad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Genética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Sexo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Enfermedades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5" name="Conector recto de flecha 34"/>
          <p:cNvCxnSpPr/>
          <p:nvPr/>
        </p:nvCxnSpPr>
        <p:spPr>
          <a:xfrm flipH="1" flipV="1">
            <a:off x="7134563" y="4897416"/>
            <a:ext cx="2605598" cy="19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Flecha abajo 36"/>
          <p:cNvSpPr/>
          <p:nvPr/>
        </p:nvSpPr>
        <p:spPr>
          <a:xfrm>
            <a:off x="10566400" y="3688273"/>
            <a:ext cx="96519" cy="29068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Conector recto 38"/>
          <p:cNvCxnSpPr/>
          <p:nvPr/>
        </p:nvCxnSpPr>
        <p:spPr>
          <a:xfrm flipH="1">
            <a:off x="10268380" y="2242809"/>
            <a:ext cx="7271" cy="1149679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ángulo 47"/>
          <p:cNvSpPr/>
          <p:nvPr/>
        </p:nvSpPr>
        <p:spPr>
          <a:xfrm>
            <a:off x="8475594" y="4594956"/>
            <a:ext cx="1264566" cy="23089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Desequilibrio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Rectángulo 49"/>
          <p:cNvSpPr/>
          <p:nvPr/>
        </p:nvSpPr>
        <p:spPr>
          <a:xfrm>
            <a:off x="7348159" y="5000803"/>
            <a:ext cx="2392001" cy="3077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</a:rPr>
              <a:t>Estado fisiológico del huésped</a:t>
            </a:r>
            <a:endParaRPr lang="en-US" dirty="0"/>
          </a:p>
        </p:txBody>
      </p:sp>
      <p:sp>
        <p:nvSpPr>
          <p:cNvPr id="51" name="Rectángulo 50"/>
          <p:cNvSpPr/>
          <p:nvPr/>
        </p:nvSpPr>
        <p:spPr>
          <a:xfrm>
            <a:off x="5108236" y="4812282"/>
            <a:ext cx="1975527" cy="75930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Inmunidad, crecimiento y calidad de la producción acuícola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3" name="Google Shape;91;p2"/>
          <p:cNvSpPr txBox="1">
            <a:spLocks/>
          </p:cNvSpPr>
          <p:nvPr/>
        </p:nvSpPr>
        <p:spPr>
          <a:xfrm>
            <a:off x="-132805" y="150962"/>
            <a:ext cx="3505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387154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774309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161463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548617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es-MX" sz="2200" dirty="0">
                <a:solidFill>
                  <a:schemeClr val="tx1"/>
                </a:solidFill>
                <a:latin typeface="Calibri" pitchFamily="34" charset="0"/>
              </a:rPr>
              <a:t>Justificación</a:t>
            </a:r>
          </a:p>
        </p:txBody>
      </p:sp>
    </p:spTree>
    <p:extLst>
      <p:ext uri="{BB962C8B-B14F-4D97-AF65-F5344CB8AC3E}">
        <p14:creationId xmlns:p14="http://schemas.microsoft.com/office/powerpoint/2010/main" val="13459669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NGS: Secuenciación de Segunda Generación -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518" y="2902864"/>
            <a:ext cx="2256043" cy="120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 descr="Viabilidad y potencial de la hologenómica en la acuicultura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5" t="5117" r="18984" b="69720"/>
          <a:stretch/>
        </p:blipFill>
        <p:spPr bwMode="auto">
          <a:xfrm>
            <a:off x="6281954" y="661536"/>
            <a:ext cx="4908094" cy="19544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 descr="Metagenómica, la microbiología del futuro | Blog sobre seguridad alimentaria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361" y="2877426"/>
            <a:ext cx="1653540" cy="124015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ángulo 3"/>
          <p:cNvSpPr/>
          <p:nvPr/>
        </p:nvSpPr>
        <p:spPr>
          <a:xfrm>
            <a:off x="2083358" y="606645"/>
            <a:ext cx="2418504" cy="6604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Aumento de estudios del </a:t>
            </a:r>
            <a:r>
              <a:rPr lang="es-E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microbioma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219303" y="1911702"/>
            <a:ext cx="2036021" cy="7386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</a:rPr>
              <a:t>Nuevas tecnologías de secuenciación de nueva generación </a:t>
            </a:r>
            <a:endParaRPr lang="en-US" dirty="0"/>
          </a:p>
        </p:txBody>
      </p:sp>
      <p:sp>
        <p:nvSpPr>
          <p:cNvPr id="9" name="Rectángulo 8"/>
          <p:cNvSpPr/>
          <p:nvPr/>
        </p:nvSpPr>
        <p:spPr>
          <a:xfrm>
            <a:off x="3520579" y="1999152"/>
            <a:ext cx="1501449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Herramientas bioinformáticas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Conector recto de flecha 9"/>
          <p:cNvCxnSpPr/>
          <p:nvPr/>
        </p:nvCxnSpPr>
        <p:spPr>
          <a:xfrm>
            <a:off x="3611972" y="1324954"/>
            <a:ext cx="150131" cy="5169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de flecha 11"/>
          <p:cNvCxnSpPr/>
          <p:nvPr/>
        </p:nvCxnSpPr>
        <p:spPr>
          <a:xfrm flipH="1">
            <a:off x="2756263" y="1324840"/>
            <a:ext cx="195563" cy="5170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ángulo 16"/>
          <p:cNvSpPr/>
          <p:nvPr/>
        </p:nvSpPr>
        <p:spPr>
          <a:xfrm>
            <a:off x="1941959" y="4313169"/>
            <a:ext cx="2284343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</a:rPr>
              <a:t>investigación sobre la diversidad de bacterias</a:t>
            </a:r>
            <a:endParaRPr lang="en-US" dirty="0"/>
          </a:p>
        </p:txBody>
      </p:sp>
      <p:sp>
        <p:nvSpPr>
          <p:cNvPr id="23" name="Rectángulo 22"/>
          <p:cNvSpPr/>
          <p:nvPr/>
        </p:nvSpPr>
        <p:spPr>
          <a:xfrm>
            <a:off x="1598084" y="5909552"/>
            <a:ext cx="69910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(Garzón &amp; Espinosa, 2019), </a:t>
            </a:r>
            <a:r>
              <a:rPr lang="es-ES" sz="1200" dirty="0">
                <a:latin typeface="Calibri" panose="020F0502020204030204" pitchFamily="34" charset="0"/>
                <a:cs typeface="Calibri" panose="020F0502020204030204" pitchFamily="34" charset="0"/>
              </a:rPr>
              <a:t>(Correa, 2018), (</a:t>
            </a:r>
            <a:r>
              <a:rPr lang="es-E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Butt</a:t>
            </a:r>
            <a:r>
              <a:rPr lang="es-ES" sz="1200" dirty="0"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es-E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Volkoff</a:t>
            </a:r>
            <a:r>
              <a:rPr lang="es-ES" sz="1200" dirty="0">
                <a:latin typeface="Calibri" panose="020F0502020204030204" pitchFamily="34" charset="0"/>
                <a:cs typeface="Calibri" panose="020F0502020204030204" pitchFamily="34" charset="0"/>
              </a:rPr>
              <a:t>, 2019) y (</a:t>
            </a:r>
            <a:r>
              <a:rPr lang="es-E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Krajmalnik</a:t>
            </a:r>
            <a:r>
              <a:rPr lang="es-ES" sz="1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s-E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Esra</a:t>
            </a:r>
            <a:r>
              <a:rPr lang="es-ES" sz="1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s-E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Wook</a:t>
            </a:r>
            <a:r>
              <a:rPr lang="es-ES" sz="1200" dirty="0">
                <a:latin typeface="Calibri" panose="020F0502020204030204" pitchFamily="34" charset="0"/>
                <a:cs typeface="Calibri" panose="020F0502020204030204" pitchFamily="34" charset="0"/>
              </a:rPr>
              <a:t>, &amp; </a:t>
            </a:r>
            <a:r>
              <a:rPr lang="es-E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DiBaise</a:t>
            </a:r>
            <a:r>
              <a:rPr lang="es-ES" sz="1200" dirty="0">
                <a:latin typeface="Calibri" panose="020F0502020204030204" pitchFamily="34" charset="0"/>
                <a:cs typeface="Calibri" panose="020F0502020204030204" pitchFamily="34" charset="0"/>
              </a:rPr>
              <a:t>, 2012).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7377818" y="2850820"/>
            <a:ext cx="1358183" cy="9541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</a:rPr>
              <a:t>Análisis de las secuencias hipervariables del gen 16s</a:t>
            </a:r>
            <a:endParaRPr lang="en-US" dirty="0"/>
          </a:p>
        </p:txBody>
      </p:sp>
      <p:sp>
        <p:nvSpPr>
          <p:cNvPr id="26" name="Rectángulo 25"/>
          <p:cNvSpPr/>
          <p:nvPr/>
        </p:nvSpPr>
        <p:spPr>
          <a:xfrm>
            <a:off x="9584267" y="2632305"/>
            <a:ext cx="1547798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</a:rPr>
              <a:t>Amplia diversidad microbiomas</a:t>
            </a:r>
            <a:endParaRPr lang="en-US" dirty="0"/>
          </a:p>
        </p:txBody>
      </p:sp>
      <p:sp>
        <p:nvSpPr>
          <p:cNvPr id="25" name="Rectángulo 24"/>
          <p:cNvSpPr/>
          <p:nvPr/>
        </p:nvSpPr>
        <p:spPr>
          <a:xfrm>
            <a:off x="9584267" y="3272608"/>
            <a:ext cx="1547799" cy="7386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</a:rPr>
              <a:t>Análisis de varias muestras en tiempos cortos </a:t>
            </a:r>
            <a:endParaRPr lang="en-US" dirty="0"/>
          </a:p>
        </p:txBody>
      </p:sp>
      <p:sp>
        <p:nvSpPr>
          <p:cNvPr id="27" name="Rectángulo 26"/>
          <p:cNvSpPr/>
          <p:nvPr/>
        </p:nvSpPr>
        <p:spPr>
          <a:xfrm>
            <a:off x="7136054" y="4500838"/>
            <a:ext cx="4587079" cy="3077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Sin la utilización de varios medios y técnicas de aislamiento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9" name="Conector recto de flecha 28"/>
          <p:cNvCxnSpPr>
            <a:stCxn id="24" idx="3"/>
            <a:endCxn id="26" idx="1"/>
          </p:cNvCxnSpPr>
          <p:nvPr/>
        </p:nvCxnSpPr>
        <p:spPr>
          <a:xfrm flipV="1">
            <a:off x="8736001" y="2893915"/>
            <a:ext cx="848266" cy="4339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de flecha 30"/>
          <p:cNvCxnSpPr>
            <a:stCxn id="24" idx="3"/>
          </p:cNvCxnSpPr>
          <p:nvPr/>
        </p:nvCxnSpPr>
        <p:spPr>
          <a:xfrm>
            <a:off x="8736001" y="3327874"/>
            <a:ext cx="848266" cy="4933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lecha abajo 31"/>
          <p:cNvSpPr/>
          <p:nvPr/>
        </p:nvSpPr>
        <p:spPr>
          <a:xfrm>
            <a:off x="9150858" y="4107024"/>
            <a:ext cx="188556" cy="3633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Imagen 38">
            <a:extLst>
              <a:ext uri="{FF2B5EF4-FFF2-40B4-BE49-F238E27FC236}">
                <a16:creationId xmlns:a16="http://schemas.microsoft.com/office/drawing/2014/main" xmlns="" id="{299F2EBB-E6DF-4E37-8639-3A39CBA6E5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4" r="8537"/>
          <a:stretch/>
        </p:blipFill>
        <p:spPr>
          <a:xfrm>
            <a:off x="273896" y="2870507"/>
            <a:ext cx="1914048" cy="1258771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1944118" y="4956908"/>
            <a:ext cx="2284343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</a:rPr>
              <a:t>Composición global de la microbiota</a:t>
            </a:r>
            <a:endParaRPr lang="en-US" dirty="0"/>
          </a:p>
        </p:txBody>
      </p:sp>
      <p:sp>
        <p:nvSpPr>
          <p:cNvPr id="3" name="Rectángulo 2"/>
          <p:cNvSpPr/>
          <p:nvPr/>
        </p:nvSpPr>
        <p:spPr>
          <a:xfrm>
            <a:off x="7603612" y="4899637"/>
            <a:ext cx="3651962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</a:rPr>
              <a:t>Función en los procesos biológicos del huésped.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826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29">
            <a:extLst>
              <a:ext uri="{FF2B5EF4-FFF2-40B4-BE49-F238E27FC236}">
                <a16:creationId xmlns:a16="http://schemas.microsoft.com/office/drawing/2014/main" xmlns="" id="{41F42312-CBA8-4BD5-B199-7FB9425389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452"/>
          <a:stretch/>
        </p:blipFill>
        <p:spPr>
          <a:xfrm>
            <a:off x="8954531" y="5892794"/>
            <a:ext cx="3135869" cy="788369"/>
          </a:xfrm>
          <a:prstGeom prst="rect">
            <a:avLst/>
          </a:prstGeom>
        </p:spPr>
      </p:pic>
      <p:sp>
        <p:nvSpPr>
          <p:cNvPr id="7" name="Google Shape;91;p2"/>
          <p:cNvSpPr txBox="1">
            <a:spLocks/>
          </p:cNvSpPr>
          <p:nvPr/>
        </p:nvSpPr>
        <p:spPr>
          <a:xfrm>
            <a:off x="0" y="5956"/>
            <a:ext cx="2616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387154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774309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161463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548617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es-MX" sz="24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Objetivos   </a:t>
            </a:r>
          </a:p>
        </p:txBody>
      </p:sp>
      <p:sp>
        <p:nvSpPr>
          <p:cNvPr id="8" name="Google Shape;91;p2"/>
          <p:cNvSpPr txBox="1">
            <a:spLocks/>
          </p:cNvSpPr>
          <p:nvPr/>
        </p:nvSpPr>
        <p:spPr>
          <a:xfrm>
            <a:off x="-151714" y="615556"/>
            <a:ext cx="3505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387154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774309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161463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548617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es-MX" sz="2200" dirty="0">
                <a:solidFill>
                  <a:schemeClr val="tx1"/>
                </a:solidFill>
                <a:latin typeface="Calibri" pitchFamily="34" charset="0"/>
              </a:rPr>
              <a:t>Objetivo general </a:t>
            </a:r>
          </a:p>
        </p:txBody>
      </p:sp>
      <p:sp>
        <p:nvSpPr>
          <p:cNvPr id="2" name="Rectángulo 1"/>
          <p:cNvSpPr/>
          <p:nvPr/>
        </p:nvSpPr>
        <p:spPr>
          <a:xfrm>
            <a:off x="601362" y="1414330"/>
            <a:ext cx="9271688" cy="893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Aft>
                <a:spcPts val="1000"/>
              </a:spcAft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Caracterizar la microbiota intestinal de </a:t>
            </a:r>
            <a:r>
              <a:rPr lang="es-ES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Andinoacara rivulatus 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(vieja azul) y </a:t>
            </a:r>
            <a:r>
              <a:rPr lang="es-ES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Cichlasoma festae 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(vieja roja) provenientes del proyecto multipropósito “Baba”, en la Cuenca alta del río Guayas. 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Google Shape;91;p2"/>
          <p:cNvSpPr txBox="1">
            <a:spLocks/>
          </p:cNvSpPr>
          <p:nvPr/>
        </p:nvSpPr>
        <p:spPr>
          <a:xfrm>
            <a:off x="58351" y="2682534"/>
            <a:ext cx="3505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387154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774309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161463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548617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es-MX" sz="2200" dirty="0">
                <a:solidFill>
                  <a:schemeClr val="tx1"/>
                </a:solidFill>
                <a:latin typeface="Calibri" pitchFamily="34" charset="0"/>
              </a:rPr>
              <a:t>Objetivos específicos </a:t>
            </a:r>
          </a:p>
        </p:txBody>
      </p:sp>
      <p:sp>
        <p:nvSpPr>
          <p:cNvPr id="3" name="Rectángulo 2"/>
          <p:cNvSpPr/>
          <p:nvPr/>
        </p:nvSpPr>
        <p:spPr>
          <a:xfrm>
            <a:off x="515550" y="3292134"/>
            <a:ext cx="9493423" cy="1755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200000"/>
              </a:lnSpc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Identificar molecularmente a las especies </a:t>
            </a:r>
            <a:r>
              <a:rPr lang="es-ES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Andinoacara rivulatus 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(vieja azul) y </a:t>
            </a:r>
            <a:r>
              <a:rPr lang="es-ES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Cichlasoma festae 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(vieja roja) mediante secuenciación del gen citocromo b. </a:t>
            </a:r>
          </a:p>
          <a:p>
            <a:pPr lvl="0" algn="just">
              <a:lnSpc>
                <a:spcPct val="200000"/>
              </a:lnSpc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Determinar la abundancia, riqueza y diversidad de las bacterias presentes en el intestino de Vieja roja y de Vieja azul por secuenciación masiva.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0036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1;p2"/>
          <p:cNvSpPr txBox="1">
            <a:spLocks/>
          </p:cNvSpPr>
          <p:nvPr/>
        </p:nvSpPr>
        <p:spPr>
          <a:xfrm>
            <a:off x="0" y="784432"/>
            <a:ext cx="2616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387154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774309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161463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548617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es-MX" sz="24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Hipótesis   </a:t>
            </a:r>
          </a:p>
        </p:txBody>
      </p:sp>
      <p:sp>
        <p:nvSpPr>
          <p:cNvPr id="5" name="Rectángulo 4"/>
          <p:cNvSpPr/>
          <p:nvPr/>
        </p:nvSpPr>
        <p:spPr>
          <a:xfrm>
            <a:off x="663145" y="2081595"/>
            <a:ext cx="8344930" cy="893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Aft>
                <a:spcPts val="1000"/>
              </a:spcAft>
            </a:pP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H1: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“La abundancia y riqueza de bacterias presentes en el intestino de </a:t>
            </a:r>
            <a:r>
              <a:rPr lang="es-ES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Cichlasoma festae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(vieja roja) difiere en la abundancia y riqueza de bacterias presentes en el intestino de </a:t>
            </a:r>
            <a:r>
              <a:rPr lang="es-ES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Andinoacara rivulatus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(vieja azul)”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4211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1;p2"/>
          <p:cNvSpPr txBox="1">
            <a:spLocks/>
          </p:cNvSpPr>
          <p:nvPr/>
        </p:nvSpPr>
        <p:spPr>
          <a:xfrm>
            <a:off x="0" y="306402"/>
            <a:ext cx="2616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387154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774309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161463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548617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es-MX" sz="24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Metodología   </a:t>
            </a:r>
          </a:p>
        </p:txBody>
      </p:sp>
      <p:sp>
        <p:nvSpPr>
          <p:cNvPr id="3" name="Google Shape;91;p2"/>
          <p:cNvSpPr txBox="1">
            <a:spLocks/>
          </p:cNvSpPr>
          <p:nvPr/>
        </p:nvSpPr>
        <p:spPr>
          <a:xfrm>
            <a:off x="-345031" y="824190"/>
            <a:ext cx="3505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387154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774309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161463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548617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es-MX" sz="2200" dirty="0">
                <a:solidFill>
                  <a:schemeClr val="tx1"/>
                </a:solidFill>
                <a:latin typeface="Calibri" pitchFamily="34" charset="0"/>
              </a:rPr>
              <a:t>Área de estudio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58" y="1561069"/>
            <a:ext cx="5446067" cy="2782317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291380" y="4230985"/>
            <a:ext cx="49776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200000"/>
              </a:lnSpc>
              <a:spcAft>
                <a:spcPts val="1000"/>
              </a:spcAft>
            </a:pPr>
            <a:r>
              <a:rPr lang="es-ES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Figura 1. 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Ubicación geográfica del Proyecto multipropósito Baba</a:t>
            </a:r>
            <a:r>
              <a:rPr lang="es-ES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313439" y="4455788"/>
            <a:ext cx="22445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200000"/>
              </a:lnSpc>
              <a:spcAft>
                <a:spcPts val="1000"/>
              </a:spcAft>
            </a:pP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Fuente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Google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Maps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2020.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6554311" y="2245637"/>
            <a:ext cx="52022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</a:rPr>
              <a:t>Ensayo de laboratorio</a:t>
            </a:r>
          </a:p>
          <a:p>
            <a:pPr algn="just"/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</a:rPr>
              <a:t>Laboratorio de Agrobiotecnología de la Carrera de Ingeniería Agropecuaria IASA I. </a:t>
            </a:r>
            <a:endParaRPr lang="en-US" dirty="0"/>
          </a:p>
        </p:txBody>
      </p:sp>
      <p:sp>
        <p:nvSpPr>
          <p:cNvPr id="9" name="Rectángulo 8"/>
          <p:cNvSpPr/>
          <p:nvPr/>
        </p:nvSpPr>
        <p:spPr>
          <a:xfrm>
            <a:off x="1488721" y="5014986"/>
            <a:ext cx="33789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</a:rPr>
              <a:t>Características de la provincia de los Ríos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</a:rPr>
              <a:t>Zona climática tropical monzónica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</a:rPr>
              <a:t>Precipitación 1867mm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</a:rPr>
              <a:t>Temperatura media 25 °C</a:t>
            </a:r>
            <a:endParaRPr lang="en-US" dirty="0"/>
          </a:p>
        </p:txBody>
      </p:sp>
      <p:sp>
        <p:nvSpPr>
          <p:cNvPr id="10" name="Rectángulo 9"/>
          <p:cNvSpPr/>
          <p:nvPr/>
        </p:nvSpPr>
        <p:spPr>
          <a:xfrm>
            <a:off x="3780203" y="5841377"/>
            <a:ext cx="10134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</a:rPr>
              <a:t>(</a:t>
            </a:r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</a:rPr>
              <a:t>Sasso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</a:rPr>
              <a:t>, 2009)</a:t>
            </a:r>
            <a:endParaRPr lang="en-US" sz="1200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0814" y="4590487"/>
            <a:ext cx="2642718" cy="901552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6554310" y="3249613"/>
            <a:ext cx="56376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</a:rPr>
              <a:t>Este proyecto fue parte del macro proyecto “Perfiles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</a:rPr>
              <a:t>esteroidales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</a:rPr>
              <a:t> de </a:t>
            </a:r>
            <a:r>
              <a:rPr lang="es-ES" i="1" dirty="0">
                <a:latin typeface="Calibri" panose="020F0502020204030204" pitchFamily="34" charset="0"/>
                <a:ea typeface="Calibri" panose="020F0502020204030204" pitchFamily="34" charset="0"/>
              </a:rPr>
              <a:t>A. rivulatus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</a:rPr>
              <a:t> y </a:t>
            </a:r>
            <a:r>
              <a:rPr lang="es-ES" i="1" dirty="0">
                <a:latin typeface="Calibri" panose="020F0502020204030204" pitchFamily="34" charset="0"/>
                <a:ea typeface="Calibri" panose="020F0502020204030204" pitchFamily="34" charset="0"/>
              </a:rPr>
              <a:t>C. festae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</a:rPr>
              <a:t> con fines de reproducción en el embalse del Río Baba”</a:t>
            </a:r>
            <a:endParaRPr lang="en-US" dirty="0"/>
          </a:p>
        </p:txBody>
      </p:sp>
      <p:sp>
        <p:nvSpPr>
          <p:cNvPr id="13" name="Rectángulo 12"/>
          <p:cNvSpPr/>
          <p:nvPr/>
        </p:nvSpPr>
        <p:spPr>
          <a:xfrm>
            <a:off x="6554310" y="3776535"/>
            <a:ext cx="54896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</a:rPr>
              <a:t>Contó con la autorización MAE N° 0017 -18 IC- FAUNA para la recolección y estudio de las especies.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9405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8618" y="676397"/>
            <a:ext cx="2020439" cy="1213692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2480904" y="1030624"/>
            <a:ext cx="1156691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</a:rPr>
              <a:t>Características morfológicas </a:t>
            </a:r>
          </a:p>
          <a:p>
            <a:pPr algn="ctr"/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</a:rPr>
              <a:t>externas</a:t>
            </a:r>
            <a:endParaRPr lang="en-US" sz="1200" dirty="0"/>
          </a:p>
        </p:txBody>
      </p:sp>
      <p:sp>
        <p:nvSpPr>
          <p:cNvPr id="11" name="Rectángulo 10"/>
          <p:cNvSpPr/>
          <p:nvPr/>
        </p:nvSpPr>
        <p:spPr>
          <a:xfrm>
            <a:off x="4077175" y="1890721"/>
            <a:ext cx="1526114" cy="2616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100" dirty="0">
                <a:latin typeface="Calibri" panose="020F0502020204030204" pitchFamily="34" charset="0"/>
                <a:ea typeface="Calibri" panose="020F0502020204030204" pitchFamily="34" charset="0"/>
              </a:rPr>
              <a:t>Animales sacrificados</a:t>
            </a:r>
            <a:endParaRPr lang="en-US" sz="1100" dirty="0"/>
          </a:p>
        </p:txBody>
      </p:sp>
      <p:sp>
        <p:nvSpPr>
          <p:cNvPr id="23" name="Rectángulo 22"/>
          <p:cNvSpPr/>
          <p:nvPr/>
        </p:nvSpPr>
        <p:spPr>
          <a:xfrm>
            <a:off x="6687116" y="496907"/>
            <a:ext cx="5351145" cy="6217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200000"/>
              </a:lnSpc>
              <a:spcAft>
                <a:spcPts val="1000"/>
              </a:spcAft>
            </a:pP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Identificación taxonómica molecular de especies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Rectángulo 33"/>
          <p:cNvSpPr/>
          <p:nvPr/>
        </p:nvSpPr>
        <p:spPr>
          <a:xfrm>
            <a:off x="7398401" y="1199902"/>
            <a:ext cx="2262158" cy="30777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b="1" i="1" dirty="0">
                <a:latin typeface="Calibri" panose="020F0502020204030204" pitchFamily="34" charset="0"/>
                <a:ea typeface="Calibri" panose="020F0502020204030204" pitchFamily="34" charset="0"/>
              </a:rPr>
              <a:t>A. Obtención de la Muestra </a:t>
            </a:r>
            <a:endParaRPr lang="en-US" b="1" dirty="0"/>
          </a:p>
        </p:txBody>
      </p:sp>
      <p:sp>
        <p:nvSpPr>
          <p:cNvPr id="35" name="Elipse 34"/>
          <p:cNvSpPr/>
          <p:nvPr/>
        </p:nvSpPr>
        <p:spPr>
          <a:xfrm>
            <a:off x="6334744" y="724669"/>
            <a:ext cx="404866" cy="333103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000" b="1" dirty="0"/>
              <a:t>1</a:t>
            </a:r>
            <a:endParaRPr lang="en-US" sz="2000" b="1" dirty="0"/>
          </a:p>
        </p:txBody>
      </p:sp>
      <p:sp>
        <p:nvSpPr>
          <p:cNvPr id="38" name="Rectángulo 37"/>
          <p:cNvSpPr/>
          <p:nvPr/>
        </p:nvSpPr>
        <p:spPr>
          <a:xfrm>
            <a:off x="6414402" y="1617206"/>
            <a:ext cx="970819" cy="3974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100" dirty="0">
                <a:latin typeface="Calibri" panose="020F0502020204030204" pitchFamily="34" charset="0"/>
                <a:cs typeface="Calibri" panose="020F0502020204030204" pitchFamily="34" charset="0"/>
              </a:rPr>
              <a:t>Extracción de aleta dorsal</a:t>
            </a:r>
            <a:endParaRPr 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Rectángulo 38"/>
          <p:cNvSpPr/>
          <p:nvPr/>
        </p:nvSpPr>
        <p:spPr>
          <a:xfrm>
            <a:off x="9236920" y="1598906"/>
            <a:ext cx="1376897" cy="43575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100" dirty="0">
                <a:latin typeface="Calibri" panose="020F0502020204030204" pitchFamily="34" charset="0"/>
                <a:ea typeface="Calibri" panose="020F0502020204030204" pitchFamily="34" charset="0"/>
              </a:rPr>
              <a:t>Muestras en tubos con etanol absoluto</a:t>
            </a:r>
            <a:endParaRPr lang="en-US" sz="1100" dirty="0"/>
          </a:p>
        </p:txBody>
      </p:sp>
      <p:sp>
        <p:nvSpPr>
          <p:cNvPr id="40" name="Rectángulo 39"/>
          <p:cNvSpPr/>
          <p:nvPr/>
        </p:nvSpPr>
        <p:spPr>
          <a:xfrm>
            <a:off x="10409196" y="3609636"/>
            <a:ext cx="1744721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b="1" i="1" dirty="0">
                <a:latin typeface="Calibri" panose="020F0502020204030204" pitchFamily="34" charset="0"/>
                <a:ea typeface="Calibri" panose="020F0502020204030204" pitchFamily="34" charset="0"/>
              </a:rPr>
              <a:t>B. Extracción de ADN</a:t>
            </a:r>
            <a:endParaRPr lang="en-US" b="1" dirty="0"/>
          </a:p>
        </p:txBody>
      </p:sp>
      <p:cxnSp>
        <p:nvCxnSpPr>
          <p:cNvPr id="43" name="Conector recto de flecha 42"/>
          <p:cNvCxnSpPr/>
          <p:nvPr/>
        </p:nvCxnSpPr>
        <p:spPr>
          <a:xfrm flipV="1">
            <a:off x="5894940" y="909013"/>
            <a:ext cx="336673" cy="380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ángulo 54"/>
          <p:cNvSpPr/>
          <p:nvPr/>
        </p:nvSpPr>
        <p:spPr>
          <a:xfrm>
            <a:off x="10776753" y="4040939"/>
            <a:ext cx="1045132" cy="2616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1100" dirty="0">
                <a:latin typeface="Calibri" panose="020F0502020204030204" pitchFamily="34" charset="0"/>
                <a:ea typeface="Calibri" panose="020F0502020204030204" pitchFamily="34" charset="0"/>
              </a:rPr>
              <a:t>20 mg de aleta</a:t>
            </a:r>
            <a:endParaRPr lang="en-US" sz="1100" dirty="0"/>
          </a:p>
        </p:txBody>
      </p:sp>
      <p:sp>
        <p:nvSpPr>
          <p:cNvPr id="57" name="Rectángulo 56"/>
          <p:cNvSpPr/>
          <p:nvPr/>
        </p:nvSpPr>
        <p:spPr>
          <a:xfrm>
            <a:off x="10552451" y="4321060"/>
            <a:ext cx="1541254" cy="43088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100" dirty="0">
                <a:latin typeface="Calibri" panose="020F0502020204030204" pitchFamily="34" charset="0"/>
                <a:ea typeface="Calibri" panose="020F0502020204030204" pitchFamily="34" charset="0"/>
              </a:rPr>
              <a:t>kit </a:t>
            </a:r>
            <a:r>
              <a:rPr lang="es-ES" sz="1100" dirty="0" err="1">
                <a:latin typeface="Calibri" panose="020F0502020204030204" pitchFamily="34" charset="0"/>
                <a:ea typeface="Calibri" panose="020F0502020204030204" pitchFamily="34" charset="0"/>
              </a:rPr>
              <a:t>AxyPrep</a:t>
            </a:r>
            <a:r>
              <a:rPr lang="es-ES" sz="11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100" dirty="0" err="1">
                <a:latin typeface="Calibri" panose="020F0502020204030204" pitchFamily="34" charset="0"/>
                <a:ea typeface="Calibri" panose="020F0502020204030204" pitchFamily="34" charset="0"/>
              </a:rPr>
              <a:t>Multisource</a:t>
            </a:r>
            <a:r>
              <a:rPr lang="es-ES" sz="11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100" dirty="0" err="1">
                <a:latin typeface="Calibri" panose="020F0502020204030204" pitchFamily="34" charset="0"/>
                <a:ea typeface="Calibri" panose="020F0502020204030204" pitchFamily="34" charset="0"/>
              </a:rPr>
              <a:t>Genomic</a:t>
            </a:r>
            <a:r>
              <a:rPr lang="es-ES" sz="11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100" dirty="0" err="1">
                <a:latin typeface="Calibri" panose="020F0502020204030204" pitchFamily="34" charset="0"/>
                <a:ea typeface="Calibri" panose="020F0502020204030204" pitchFamily="34" charset="0"/>
              </a:rPr>
              <a:t>Miniprep</a:t>
            </a:r>
            <a:r>
              <a:rPr lang="es-ES" sz="1100" dirty="0">
                <a:latin typeface="Calibri" panose="020F0502020204030204" pitchFamily="34" charset="0"/>
                <a:ea typeface="Calibri" panose="020F0502020204030204" pitchFamily="34" charset="0"/>
              </a:rPr>
              <a:t> DNA</a:t>
            </a:r>
            <a:endParaRPr lang="en-US" sz="1100" dirty="0"/>
          </a:p>
        </p:txBody>
      </p:sp>
      <p:sp>
        <p:nvSpPr>
          <p:cNvPr id="61" name="Rectángulo 60"/>
          <p:cNvSpPr/>
          <p:nvPr/>
        </p:nvSpPr>
        <p:spPr>
          <a:xfrm>
            <a:off x="9660559" y="5559240"/>
            <a:ext cx="1705845" cy="2616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1100" dirty="0">
                <a:latin typeface="Calibri" panose="020F0502020204030204" pitchFamily="34" charset="0"/>
                <a:ea typeface="Calibri" panose="020F0502020204030204" pitchFamily="34" charset="0"/>
              </a:rPr>
              <a:t>Electroforesis horizontal</a:t>
            </a:r>
            <a:endParaRPr lang="en-US" sz="1100" dirty="0"/>
          </a:p>
        </p:txBody>
      </p:sp>
      <p:sp>
        <p:nvSpPr>
          <p:cNvPr id="69" name="Rectángulo 68"/>
          <p:cNvSpPr/>
          <p:nvPr/>
        </p:nvSpPr>
        <p:spPr>
          <a:xfrm>
            <a:off x="1404058" y="2270433"/>
            <a:ext cx="2452916" cy="30777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b="1" i="1" dirty="0">
                <a:latin typeface="Calibri" panose="020F0502020204030204" pitchFamily="34" charset="0"/>
                <a:ea typeface="Calibri" panose="020F0502020204030204" pitchFamily="34" charset="0"/>
              </a:rPr>
              <a:t> C. Secuenciación de gen </a:t>
            </a:r>
            <a:r>
              <a:rPr lang="es-ES" b="1" i="1" dirty="0" err="1">
                <a:latin typeface="Calibri" panose="020F0502020204030204" pitchFamily="34" charset="0"/>
                <a:ea typeface="Calibri" panose="020F0502020204030204" pitchFamily="34" charset="0"/>
              </a:rPr>
              <a:t>Cytb</a:t>
            </a:r>
            <a:r>
              <a:rPr lang="es-ES" b="1" i="1" dirty="0"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endParaRPr lang="en-US" b="1" dirty="0"/>
          </a:p>
        </p:txBody>
      </p:sp>
      <p:pic>
        <p:nvPicPr>
          <p:cNvPr id="22" name="Imagen 21"/>
          <p:cNvPicPr/>
          <p:nvPr/>
        </p:nvPicPr>
        <p:blipFill>
          <a:blip r:embed="rId3"/>
          <a:stretch>
            <a:fillRect/>
          </a:stretch>
        </p:blipFill>
        <p:spPr>
          <a:xfrm>
            <a:off x="6291149" y="2127592"/>
            <a:ext cx="4291109" cy="3837843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732266" y="2791720"/>
            <a:ext cx="862402" cy="3891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ADN obtenido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2984" y="2622816"/>
            <a:ext cx="1156770" cy="766989"/>
          </a:xfrm>
          <a:prstGeom prst="rect">
            <a:avLst/>
          </a:prstGeom>
        </p:spPr>
      </p:pic>
      <p:sp>
        <p:nvSpPr>
          <p:cNvPr id="18" name="Rectángulo 17"/>
          <p:cNvSpPr/>
          <p:nvPr/>
        </p:nvSpPr>
        <p:spPr>
          <a:xfrm>
            <a:off x="118133" y="3930972"/>
            <a:ext cx="1642116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</a:rPr>
              <a:t>Primers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</a:rPr>
              <a:t> Universales </a:t>
            </a:r>
            <a:endParaRPr lang="en-US" dirty="0"/>
          </a:p>
        </p:txBody>
      </p:sp>
      <p:sp>
        <p:nvSpPr>
          <p:cNvPr id="19" name="Rectángulo 18"/>
          <p:cNvSpPr/>
          <p:nvPr/>
        </p:nvSpPr>
        <p:spPr>
          <a:xfrm>
            <a:off x="1750380" y="3708697"/>
            <a:ext cx="39024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</a:rPr>
              <a:t>FishcytB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</a:rPr>
              <a:t>-F (5´ ACCACCGTTGTTATTCAACTACAAGAAC 3´) </a:t>
            </a:r>
          </a:p>
          <a:p>
            <a:r>
              <a:rPr lang="es-ES" sz="1200" dirty="0" err="1">
                <a:latin typeface="Calibri" panose="020F0502020204030204" pitchFamily="34" charset="0"/>
                <a:ea typeface="Calibri" panose="020F0502020204030204" pitchFamily="34" charset="0"/>
              </a:rPr>
              <a:t>TruccytB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</a:rPr>
              <a:t>-R (5´ CCGACTTCCGGATTACAAGACCGCG 3´) </a:t>
            </a:r>
            <a:endParaRPr lang="en-US" sz="1200" dirty="0"/>
          </a:p>
        </p:txBody>
      </p:sp>
      <p:pic>
        <p:nvPicPr>
          <p:cNvPr id="36" name="Imagen 35" descr="Sistema de secuenciación mediante electroforesis capilar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1" t="3012"/>
          <a:stretch/>
        </p:blipFill>
        <p:spPr bwMode="auto">
          <a:xfrm>
            <a:off x="1760249" y="4625441"/>
            <a:ext cx="1491442" cy="11733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1" name="Rectángulo 40"/>
          <p:cNvSpPr/>
          <p:nvPr/>
        </p:nvSpPr>
        <p:spPr>
          <a:xfrm>
            <a:off x="42796" y="4979894"/>
            <a:ext cx="1642116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</a:rPr>
              <a:t>Secuenciación: 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</a:rPr>
              <a:t>Método de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</a:rPr>
              <a:t>Sanger</a:t>
            </a:r>
            <a:endParaRPr lang="en-US" dirty="0"/>
          </a:p>
        </p:txBody>
      </p:sp>
      <p:sp>
        <p:nvSpPr>
          <p:cNvPr id="20" name="Rectángulo 19"/>
          <p:cNvSpPr/>
          <p:nvPr/>
        </p:nvSpPr>
        <p:spPr>
          <a:xfrm>
            <a:off x="1908965" y="5783446"/>
            <a:ext cx="13099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</a:rPr>
              <a:t>Equipo Abi3730xl </a:t>
            </a:r>
            <a:endParaRPr lang="en-US" sz="1200" dirty="0"/>
          </a:p>
        </p:txBody>
      </p:sp>
      <p:sp>
        <p:nvSpPr>
          <p:cNvPr id="42" name="Rectángulo 41"/>
          <p:cNvSpPr/>
          <p:nvPr/>
        </p:nvSpPr>
        <p:spPr>
          <a:xfrm>
            <a:off x="950220" y="3374679"/>
            <a:ext cx="1474890" cy="26678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Gen mitocondrial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2788602" y="3314338"/>
            <a:ext cx="1645002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</a:rPr>
              <a:t>Citocromo b (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</a:rPr>
              <a:t>Cyt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</a:rPr>
              <a:t> b) </a:t>
            </a:r>
            <a:endParaRPr lang="en-US" dirty="0"/>
          </a:p>
        </p:txBody>
      </p:sp>
      <p:cxnSp>
        <p:nvCxnSpPr>
          <p:cNvPr id="44" name="Conector recto de flecha 43"/>
          <p:cNvCxnSpPr/>
          <p:nvPr/>
        </p:nvCxnSpPr>
        <p:spPr>
          <a:xfrm>
            <a:off x="2451071" y="3495063"/>
            <a:ext cx="260901" cy="35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ángulo 25"/>
          <p:cNvSpPr/>
          <p:nvPr/>
        </p:nvSpPr>
        <p:spPr>
          <a:xfrm>
            <a:off x="3856974" y="4084861"/>
            <a:ext cx="130516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100" dirty="0">
                <a:latin typeface="Calibri" panose="020F0502020204030204" pitchFamily="34" charset="0"/>
                <a:ea typeface="Calibri" panose="020F0502020204030204" pitchFamily="34" charset="0"/>
              </a:rPr>
              <a:t>(Sevilla et al., 2007)</a:t>
            </a:r>
            <a:endParaRPr lang="en-US" sz="1100" dirty="0"/>
          </a:p>
        </p:txBody>
      </p:sp>
      <p:sp>
        <p:nvSpPr>
          <p:cNvPr id="27" name="Rectángulo 26"/>
          <p:cNvSpPr/>
          <p:nvPr/>
        </p:nvSpPr>
        <p:spPr>
          <a:xfrm>
            <a:off x="1578917" y="5993791"/>
            <a:ext cx="200247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100" dirty="0">
                <a:latin typeface="Calibri" panose="020F0502020204030204" pitchFamily="34" charset="0"/>
                <a:ea typeface="Calibri" panose="020F0502020204030204" pitchFamily="34" charset="0"/>
              </a:rPr>
              <a:t>(</a:t>
            </a:r>
            <a:r>
              <a:rPr lang="es-ES" sz="1100" dirty="0" err="1">
                <a:latin typeface="Calibri" panose="020F0502020204030204" pitchFamily="34" charset="0"/>
                <a:ea typeface="Calibri" panose="020F0502020204030204" pitchFamily="34" charset="0"/>
              </a:rPr>
              <a:t>Thermo</a:t>
            </a:r>
            <a:r>
              <a:rPr lang="es-ES" sz="1100" dirty="0">
                <a:latin typeface="Calibri" panose="020F0502020204030204" pitchFamily="34" charset="0"/>
                <a:ea typeface="Calibri" panose="020F0502020204030204" pitchFamily="34" charset="0"/>
              </a:rPr>
              <a:t> Fisher, </a:t>
            </a:r>
            <a:r>
              <a:rPr lang="es-ES" sz="1100" dirty="0" err="1">
                <a:latin typeface="Calibri" panose="020F0502020204030204" pitchFamily="34" charset="0"/>
                <a:ea typeface="Calibri" panose="020F0502020204030204" pitchFamily="34" charset="0"/>
              </a:rPr>
              <a:t>scientific</a:t>
            </a:r>
            <a:r>
              <a:rPr lang="es-ES" sz="1100" dirty="0">
                <a:latin typeface="Calibri" panose="020F0502020204030204" pitchFamily="34" charset="0"/>
                <a:ea typeface="Calibri" panose="020F0502020204030204" pitchFamily="34" charset="0"/>
              </a:rPr>
              <a:t> USA). </a:t>
            </a:r>
            <a:endParaRPr lang="en-US" sz="1100" dirty="0"/>
          </a:p>
        </p:txBody>
      </p:sp>
      <p:cxnSp>
        <p:nvCxnSpPr>
          <p:cNvPr id="45" name="Conector recto de flecha 44"/>
          <p:cNvCxnSpPr/>
          <p:nvPr/>
        </p:nvCxnSpPr>
        <p:spPr>
          <a:xfrm>
            <a:off x="3260530" y="5097373"/>
            <a:ext cx="2090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ángulo 45"/>
          <p:cNvSpPr/>
          <p:nvPr/>
        </p:nvSpPr>
        <p:spPr>
          <a:xfrm>
            <a:off x="4234828" y="4501614"/>
            <a:ext cx="1916099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</a:rPr>
              <a:t>Análisis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</a:rPr>
              <a:t>bioinformático</a:t>
            </a:r>
            <a:endParaRPr lang="en-US" dirty="0"/>
          </a:p>
        </p:txBody>
      </p:sp>
      <p:pic>
        <p:nvPicPr>
          <p:cNvPr id="31" name="Imagen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0227" y="4870955"/>
            <a:ext cx="3569098" cy="1144635"/>
          </a:xfrm>
          <a:prstGeom prst="rect">
            <a:avLst/>
          </a:prstGeom>
        </p:spPr>
      </p:pic>
      <p:sp>
        <p:nvSpPr>
          <p:cNvPr id="32" name="Rectángulo 31"/>
          <p:cNvSpPr/>
          <p:nvPr/>
        </p:nvSpPr>
        <p:spPr>
          <a:xfrm>
            <a:off x="169651" y="440353"/>
            <a:ext cx="1987632" cy="26559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latin typeface="Calibri" panose="020F0502020204030204" pitchFamily="34" charset="0"/>
                <a:cs typeface="Calibri" panose="020F0502020204030204" pitchFamily="34" charset="0"/>
              </a:rPr>
              <a:t>Obtención de especímenes</a:t>
            </a: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Rectángulo 46"/>
          <p:cNvSpPr/>
          <p:nvPr/>
        </p:nvSpPr>
        <p:spPr>
          <a:xfrm>
            <a:off x="7481334" y="1618047"/>
            <a:ext cx="1659473" cy="3974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100" dirty="0">
                <a:latin typeface="Calibri" panose="020F0502020204030204" pitchFamily="34" charset="0"/>
                <a:cs typeface="Calibri" panose="020F0502020204030204" pitchFamily="34" charset="0"/>
              </a:rPr>
              <a:t>2 muestras de aleta (VR)</a:t>
            </a:r>
          </a:p>
          <a:p>
            <a:pPr algn="ctr"/>
            <a:r>
              <a:rPr lang="es-ES" sz="1100" dirty="0">
                <a:latin typeface="Calibri" panose="020F0502020204030204" pitchFamily="34" charset="0"/>
                <a:cs typeface="Calibri" panose="020F0502020204030204" pitchFamily="34" charset="0"/>
              </a:rPr>
              <a:t>2 muestras de aleta (VA)</a:t>
            </a:r>
            <a:endParaRPr 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Rectángulo 47"/>
          <p:cNvSpPr/>
          <p:nvPr/>
        </p:nvSpPr>
        <p:spPr>
          <a:xfrm>
            <a:off x="9660559" y="5119315"/>
            <a:ext cx="1560041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b="1" i="1" dirty="0">
                <a:latin typeface="Calibri" panose="020F0502020204030204" pitchFamily="34" charset="0"/>
                <a:ea typeface="Calibri" panose="020F0502020204030204" pitchFamily="34" charset="0"/>
              </a:rPr>
              <a:t>Control de calidad</a:t>
            </a:r>
            <a:endParaRPr lang="en-US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8070" y="2707829"/>
            <a:ext cx="1408870" cy="562412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3030" y="944760"/>
            <a:ext cx="24024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</a:rPr>
              <a:t>Cuenca alta del río Guayas 160 peces (autorización MAE) 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</a:rPr>
              <a:t>Se seleccionaron azar cinco peces de </a:t>
            </a:r>
            <a:r>
              <a:rPr lang="es-ES" sz="1200" i="1" dirty="0">
                <a:latin typeface="Calibri" panose="020F0502020204030204" pitchFamily="34" charset="0"/>
                <a:ea typeface="Calibri" panose="020F0502020204030204" pitchFamily="34" charset="0"/>
              </a:rPr>
              <a:t>A. rivulatus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</a:rPr>
              <a:t> y 5 de </a:t>
            </a:r>
            <a:r>
              <a:rPr lang="es-ES" sz="1200" i="1" dirty="0">
                <a:latin typeface="Calibri" panose="020F0502020204030204" pitchFamily="34" charset="0"/>
                <a:ea typeface="Calibri" panose="020F0502020204030204" pitchFamily="34" charset="0"/>
              </a:rPr>
              <a:t>C. festae</a:t>
            </a:r>
            <a:r>
              <a:rPr lang="es-ES" sz="1200" dirty="0"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235143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801735" y="659531"/>
            <a:ext cx="1553948" cy="29181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100" dirty="0">
                <a:latin typeface="Calibri" panose="020F0502020204030204" pitchFamily="34" charset="0"/>
                <a:cs typeface="Calibri" panose="020F0502020204030204" pitchFamily="34" charset="0"/>
              </a:rPr>
              <a:t>secuencia consenso </a:t>
            </a:r>
            <a:endParaRPr 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n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821" b="95774"/>
          <a:stretch/>
        </p:blipFill>
        <p:spPr bwMode="auto">
          <a:xfrm>
            <a:off x="295724" y="1161087"/>
            <a:ext cx="2476500" cy="3067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/>
          <p:cNvPicPr/>
          <p:nvPr/>
        </p:nvPicPr>
        <p:blipFill rotWithShape="1">
          <a:blip r:embed="rId3"/>
          <a:srcRect l="1019" t="22639" r="38391" b="60757"/>
          <a:stretch/>
        </p:blipFill>
        <p:spPr bwMode="auto">
          <a:xfrm>
            <a:off x="140772" y="1487842"/>
            <a:ext cx="2814386" cy="7127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9" t="57054" r="33639" b="30871"/>
          <a:stretch/>
        </p:blipFill>
        <p:spPr bwMode="auto">
          <a:xfrm>
            <a:off x="3311688" y="1034309"/>
            <a:ext cx="2181225" cy="4133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 descr="Chromas | Technelysium Pty Ltd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" t="16199" r="6972" b="6019"/>
          <a:stretch/>
        </p:blipFill>
        <p:spPr bwMode="auto">
          <a:xfrm>
            <a:off x="3133615" y="1451550"/>
            <a:ext cx="2646947" cy="64970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 descr="BLAST: Basic Local Alignment Search Tool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207" y="2129777"/>
            <a:ext cx="1815465" cy="94234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ángulo 9"/>
          <p:cNvSpPr/>
          <p:nvPr/>
        </p:nvSpPr>
        <p:spPr>
          <a:xfrm>
            <a:off x="2454216" y="3049500"/>
            <a:ext cx="258648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900" dirty="0">
                <a:latin typeface="Calibri" panose="020F0502020204030204" pitchFamily="34" charset="0"/>
                <a:ea typeface="Calibri" panose="020F0502020204030204" pitchFamily="34" charset="0"/>
              </a:rPr>
              <a:t>(Zhang, Schwartz, Wagner, &amp; Miller, 2004). </a:t>
            </a:r>
            <a:endParaRPr lang="en-US" sz="900" dirty="0"/>
          </a:p>
        </p:txBody>
      </p:sp>
      <p:sp>
        <p:nvSpPr>
          <p:cNvPr id="22" name="Rectángulo 21"/>
          <p:cNvSpPr/>
          <p:nvPr/>
        </p:nvSpPr>
        <p:spPr>
          <a:xfrm>
            <a:off x="7449469" y="417740"/>
            <a:ext cx="2723823" cy="6217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200000"/>
              </a:lnSpc>
              <a:spcAft>
                <a:spcPts val="1000"/>
              </a:spcAft>
            </a:pP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Análisis del </a:t>
            </a:r>
            <a:r>
              <a:rPr lang="es-ES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microbioma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Elipse 22"/>
          <p:cNvSpPr/>
          <p:nvPr/>
        </p:nvSpPr>
        <p:spPr>
          <a:xfrm>
            <a:off x="7044603" y="692233"/>
            <a:ext cx="404866" cy="333103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000" b="1" dirty="0"/>
              <a:t>2</a:t>
            </a:r>
            <a:endParaRPr lang="en-US" sz="2000" b="1" dirty="0"/>
          </a:p>
        </p:txBody>
      </p:sp>
      <p:sp>
        <p:nvSpPr>
          <p:cNvPr id="19" name="Rectángulo 18"/>
          <p:cNvSpPr/>
          <p:nvPr/>
        </p:nvSpPr>
        <p:spPr>
          <a:xfrm>
            <a:off x="7371670" y="1093764"/>
            <a:ext cx="2262158" cy="30777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b="1" i="1" dirty="0">
                <a:latin typeface="Calibri" panose="020F0502020204030204" pitchFamily="34" charset="0"/>
                <a:ea typeface="Calibri" panose="020F0502020204030204" pitchFamily="34" charset="0"/>
              </a:rPr>
              <a:t>A. Obtención de la Muestra </a:t>
            </a:r>
            <a:endParaRPr lang="en-US" b="1" dirty="0"/>
          </a:p>
        </p:txBody>
      </p:sp>
      <p:sp>
        <p:nvSpPr>
          <p:cNvPr id="2" name="Rectángulo 1"/>
          <p:cNvSpPr/>
          <p:nvPr/>
        </p:nvSpPr>
        <p:spPr>
          <a:xfrm>
            <a:off x="6553149" y="1524080"/>
            <a:ext cx="1581846" cy="2392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100" dirty="0">
                <a:latin typeface="Calibri" panose="020F0502020204030204" pitchFamily="34" charset="0"/>
                <a:cs typeface="Calibri" panose="020F0502020204030204" pitchFamily="34" charset="0"/>
              </a:rPr>
              <a:t>Extracción de intestino</a:t>
            </a:r>
            <a:endParaRPr 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ctángulo 25"/>
          <p:cNvSpPr/>
          <p:nvPr/>
        </p:nvSpPr>
        <p:spPr>
          <a:xfrm>
            <a:off x="1319434" y="3548841"/>
            <a:ext cx="3279378" cy="36724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i="1" dirty="0">
                <a:latin typeface="Calibri" panose="020F0502020204030204" pitchFamily="34" charset="0"/>
                <a:cs typeface="Calibri" panose="020F0502020204030204" pitchFamily="34" charset="0"/>
              </a:rPr>
              <a:t>C. Control de calidad y cuantificación</a:t>
            </a:r>
            <a:endParaRPr lang="en-US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6737689" y="5292815"/>
            <a:ext cx="1091740" cy="6001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1100" dirty="0">
                <a:latin typeface="Calibri" panose="020F0502020204030204" pitchFamily="34" charset="0"/>
                <a:ea typeface="Calibri" panose="020F0502020204030204" pitchFamily="34" charset="0"/>
              </a:rPr>
              <a:t>Equipo de disrupción </a:t>
            </a:r>
            <a:r>
              <a:rPr lang="es-ES" sz="1100" dirty="0" err="1">
                <a:latin typeface="Calibri" panose="020F0502020204030204" pitchFamily="34" charset="0"/>
                <a:ea typeface="Calibri" panose="020F0502020204030204" pitchFamily="34" charset="0"/>
              </a:rPr>
              <a:t>Bead</a:t>
            </a:r>
            <a:r>
              <a:rPr lang="es-ES" sz="1100" dirty="0">
                <a:latin typeface="Calibri" panose="020F0502020204030204" pitchFamily="34" charset="0"/>
                <a:ea typeface="Calibri" panose="020F0502020204030204" pitchFamily="34" charset="0"/>
              </a:rPr>
              <a:t> Ruptor elite</a:t>
            </a:r>
            <a:endParaRPr lang="en-US" sz="1100" dirty="0"/>
          </a:p>
        </p:txBody>
      </p:sp>
      <p:sp>
        <p:nvSpPr>
          <p:cNvPr id="13" name="Rectángulo 12"/>
          <p:cNvSpPr/>
          <p:nvPr/>
        </p:nvSpPr>
        <p:spPr>
          <a:xfrm>
            <a:off x="6681070" y="5905640"/>
            <a:ext cx="132600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800" dirty="0">
                <a:latin typeface="Calibri" panose="020F0502020204030204" pitchFamily="34" charset="0"/>
                <a:ea typeface="Calibri" panose="020F0502020204030204" pitchFamily="34" charset="0"/>
              </a:rPr>
              <a:t>(OMNI </a:t>
            </a:r>
            <a:r>
              <a:rPr lang="es-ES" sz="800" dirty="0" err="1">
                <a:latin typeface="Calibri" panose="020F0502020204030204" pitchFamily="34" charset="0"/>
                <a:ea typeface="Calibri" panose="020F0502020204030204" pitchFamily="34" charset="0"/>
              </a:rPr>
              <a:t>international</a:t>
            </a:r>
            <a:r>
              <a:rPr lang="es-ES" sz="800" dirty="0">
                <a:latin typeface="Calibri" panose="020F0502020204030204" pitchFamily="34" charset="0"/>
                <a:ea typeface="Calibri" panose="020F0502020204030204" pitchFamily="34" charset="0"/>
              </a:rPr>
              <a:t>, USA). </a:t>
            </a:r>
            <a:endParaRPr lang="en-US" sz="800" dirty="0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8001" y="3227992"/>
            <a:ext cx="1479458" cy="2036820"/>
          </a:xfrm>
          <a:prstGeom prst="rect">
            <a:avLst/>
          </a:prstGeom>
        </p:spPr>
      </p:pic>
      <p:sp>
        <p:nvSpPr>
          <p:cNvPr id="18" name="Rectángulo 17"/>
          <p:cNvSpPr/>
          <p:nvPr/>
        </p:nvSpPr>
        <p:spPr>
          <a:xfrm>
            <a:off x="10294410" y="1485164"/>
            <a:ext cx="1624163" cy="2616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sz="1100" dirty="0" err="1">
                <a:latin typeface="Calibri" panose="020F0502020204030204" pitchFamily="34" charset="0"/>
                <a:ea typeface="Calibri" panose="020F0502020204030204" pitchFamily="34" charset="0"/>
              </a:rPr>
              <a:t>DNeasy</a:t>
            </a:r>
            <a:r>
              <a:rPr lang="es-ES" sz="1100" dirty="0">
                <a:latin typeface="Calibri" panose="020F0502020204030204" pitchFamily="34" charset="0"/>
                <a:ea typeface="Calibri" panose="020F0502020204030204" pitchFamily="34" charset="0"/>
              </a:rPr>
              <a:t>® </a:t>
            </a:r>
            <a:r>
              <a:rPr lang="es-ES" sz="1100" dirty="0" err="1">
                <a:latin typeface="Calibri" panose="020F0502020204030204" pitchFamily="34" charset="0"/>
                <a:ea typeface="Calibri" panose="020F0502020204030204" pitchFamily="34" charset="0"/>
              </a:rPr>
              <a:t>PowerSoil</a:t>
            </a:r>
            <a:r>
              <a:rPr lang="es-ES" sz="1100" dirty="0">
                <a:latin typeface="Calibri" panose="020F0502020204030204" pitchFamily="34" charset="0"/>
                <a:ea typeface="Calibri" panose="020F0502020204030204" pitchFamily="34" charset="0"/>
              </a:rPr>
              <a:t>® Pro </a:t>
            </a:r>
            <a:endParaRPr lang="en-US" sz="1100" dirty="0"/>
          </a:p>
        </p:txBody>
      </p:sp>
      <p:pic>
        <p:nvPicPr>
          <p:cNvPr id="27" name="Imagen 26"/>
          <p:cNvPicPr/>
          <p:nvPr/>
        </p:nvPicPr>
        <p:blipFill rotWithShape="1">
          <a:blip r:embed="rId8"/>
          <a:srcRect b="58333"/>
          <a:stretch/>
        </p:blipFill>
        <p:spPr bwMode="auto">
          <a:xfrm>
            <a:off x="6520422" y="1844214"/>
            <a:ext cx="5502275" cy="14859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" name="Imagen 29"/>
          <p:cNvPicPr/>
          <p:nvPr/>
        </p:nvPicPr>
        <p:blipFill rotWithShape="1">
          <a:blip r:embed="rId9"/>
          <a:srcRect r="86107"/>
          <a:stretch/>
        </p:blipFill>
        <p:spPr bwMode="auto">
          <a:xfrm>
            <a:off x="5584489" y="3452653"/>
            <a:ext cx="1059657" cy="18121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Imagen 30"/>
          <p:cNvPicPr/>
          <p:nvPr/>
        </p:nvPicPr>
        <p:blipFill rotWithShape="1">
          <a:blip r:embed="rId9"/>
          <a:srcRect l="21436" b="14327"/>
          <a:stretch/>
        </p:blipFill>
        <p:spPr bwMode="auto">
          <a:xfrm>
            <a:off x="7937459" y="3438743"/>
            <a:ext cx="4308281" cy="16403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2" name="Rectángulo 31"/>
          <p:cNvSpPr/>
          <p:nvPr/>
        </p:nvSpPr>
        <p:spPr>
          <a:xfrm>
            <a:off x="8300733" y="1453895"/>
            <a:ext cx="1941652" cy="35980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100" dirty="0">
                <a:latin typeface="Calibri" panose="020F0502020204030204" pitchFamily="34" charset="0"/>
                <a:cs typeface="Calibri" panose="020F0502020204030204" pitchFamily="34" charset="0"/>
              </a:rPr>
              <a:t>3 muestras de intestino (VR)</a:t>
            </a:r>
          </a:p>
          <a:p>
            <a:pPr algn="ctr"/>
            <a:r>
              <a:rPr lang="es-ES" sz="1100" dirty="0">
                <a:latin typeface="Calibri" panose="020F0502020204030204" pitchFamily="34" charset="0"/>
                <a:cs typeface="Calibri" panose="020F0502020204030204" pitchFamily="34" charset="0"/>
              </a:rPr>
              <a:t>3 muestras de intestino (VA)</a:t>
            </a:r>
            <a:endParaRPr 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Rectángulo 32"/>
          <p:cNvSpPr/>
          <p:nvPr/>
        </p:nvSpPr>
        <p:spPr>
          <a:xfrm>
            <a:off x="10173292" y="1062548"/>
            <a:ext cx="1745281" cy="3370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i="1" dirty="0">
                <a:latin typeface="Calibri" panose="020F0502020204030204" pitchFamily="34" charset="0"/>
                <a:cs typeface="Calibri" panose="020F0502020204030204" pitchFamily="34" charset="0"/>
              </a:rPr>
              <a:t>B. Extracción de ADN</a:t>
            </a:r>
            <a:endParaRPr lang="en-US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4" name="Imagen 3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252" y="4001047"/>
            <a:ext cx="3247839" cy="1745267"/>
          </a:xfrm>
          <a:prstGeom prst="rect">
            <a:avLst/>
          </a:prstGeom>
        </p:spPr>
      </p:pic>
      <p:cxnSp>
        <p:nvCxnSpPr>
          <p:cNvPr id="46" name="Conector recto de flecha 45"/>
          <p:cNvCxnSpPr/>
          <p:nvPr/>
        </p:nvCxnSpPr>
        <p:spPr>
          <a:xfrm flipV="1">
            <a:off x="1332528" y="814218"/>
            <a:ext cx="299868" cy="75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Imagen 49" descr="Qubit 4 Fluorometer | Thermo Fisher Scientific - MX"/>
          <p:cNvPicPr/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9" r="22941"/>
          <a:stretch/>
        </p:blipFill>
        <p:spPr bwMode="auto">
          <a:xfrm>
            <a:off x="3747459" y="4038074"/>
            <a:ext cx="1383897" cy="16127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1" name="Rectángulo 50"/>
          <p:cNvSpPr/>
          <p:nvPr/>
        </p:nvSpPr>
        <p:spPr>
          <a:xfrm>
            <a:off x="3620520" y="5731363"/>
            <a:ext cx="1947436" cy="43088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1100" dirty="0">
                <a:latin typeface="Calibri" panose="020F0502020204030204" pitchFamily="34" charset="0"/>
                <a:ea typeface="Calibri" panose="020F0502020204030204" pitchFamily="34" charset="0"/>
              </a:rPr>
              <a:t>Kit </a:t>
            </a:r>
            <a:r>
              <a:rPr lang="es-ES" sz="1100" dirty="0" err="1">
                <a:latin typeface="Calibri" panose="020F0502020204030204" pitchFamily="34" charset="0"/>
                <a:ea typeface="Calibri" panose="020F0502020204030204" pitchFamily="34" charset="0"/>
              </a:rPr>
              <a:t>Qubit</a:t>
            </a:r>
            <a:r>
              <a:rPr lang="es-ES" sz="1100" dirty="0">
                <a:latin typeface="Calibri" panose="020F0502020204030204" pitchFamily="34" charset="0"/>
                <a:ea typeface="Calibri" panose="020F0502020204030204" pitchFamily="34" charset="0"/>
              </a:rPr>
              <a:t>™ </a:t>
            </a:r>
            <a:r>
              <a:rPr lang="es-ES" sz="1100" dirty="0" err="1">
                <a:latin typeface="Calibri" panose="020F0502020204030204" pitchFamily="34" charset="0"/>
                <a:ea typeface="Calibri" panose="020F0502020204030204" pitchFamily="34" charset="0"/>
              </a:rPr>
              <a:t>dsDNA</a:t>
            </a:r>
            <a:r>
              <a:rPr lang="es-ES" sz="1100" dirty="0">
                <a:latin typeface="Calibri" panose="020F0502020204030204" pitchFamily="34" charset="0"/>
                <a:ea typeface="Calibri" panose="020F0502020204030204" pitchFamily="34" charset="0"/>
              </a:rPr>
              <a:t> HS </a:t>
            </a:r>
            <a:r>
              <a:rPr lang="es-ES" sz="1100" dirty="0" err="1">
                <a:latin typeface="Calibri" panose="020F0502020204030204" pitchFamily="34" charset="0"/>
                <a:ea typeface="Calibri" panose="020F0502020204030204" pitchFamily="34" charset="0"/>
              </a:rPr>
              <a:t>Assay</a:t>
            </a:r>
            <a:r>
              <a:rPr lang="es-ES" sz="1100" dirty="0">
                <a:latin typeface="Calibri" panose="020F0502020204030204" pitchFamily="34" charset="0"/>
                <a:ea typeface="Calibri" panose="020F0502020204030204" pitchFamily="34" charset="0"/>
              </a:rPr>
              <a:t>  </a:t>
            </a:r>
          </a:p>
          <a:p>
            <a:r>
              <a:rPr lang="es-ES" sz="1100" dirty="0" err="1">
                <a:latin typeface="Calibri" panose="020F0502020204030204" pitchFamily="34" charset="0"/>
                <a:ea typeface="Calibri" panose="020F0502020204030204" pitchFamily="34" charset="0"/>
              </a:rPr>
              <a:t>Fluorómetro</a:t>
            </a:r>
            <a:r>
              <a:rPr lang="es-ES" sz="1100" dirty="0">
                <a:latin typeface="Calibri" panose="020F0502020204030204" pitchFamily="34" charset="0"/>
                <a:ea typeface="Calibri" panose="020F0502020204030204" pitchFamily="34" charset="0"/>
              </a:rPr>
              <a:t> portátil </a:t>
            </a:r>
            <a:r>
              <a:rPr lang="es-ES" sz="1100" dirty="0" err="1">
                <a:latin typeface="Calibri" panose="020F0502020204030204" pitchFamily="34" charset="0"/>
                <a:ea typeface="Calibri" panose="020F0502020204030204" pitchFamily="34" charset="0"/>
              </a:rPr>
              <a:t>Qubit</a:t>
            </a:r>
            <a:r>
              <a:rPr lang="es-ES" sz="1100" dirty="0">
                <a:latin typeface="Calibri" panose="020F0502020204030204" pitchFamily="34" charset="0"/>
                <a:ea typeface="Calibri" panose="020F0502020204030204" pitchFamily="34" charset="0"/>
              </a:rPr>
              <a:t>™ </a:t>
            </a:r>
            <a:endParaRPr lang="en-US" sz="1100" dirty="0"/>
          </a:p>
        </p:txBody>
      </p:sp>
      <p:sp>
        <p:nvSpPr>
          <p:cNvPr id="52" name="Rectángulo 51"/>
          <p:cNvSpPr/>
          <p:nvPr/>
        </p:nvSpPr>
        <p:spPr>
          <a:xfrm>
            <a:off x="932936" y="5774835"/>
            <a:ext cx="1574470" cy="2616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sz="1100" dirty="0">
                <a:latin typeface="Calibri" panose="020F0502020204030204" pitchFamily="34" charset="0"/>
                <a:ea typeface="Calibri" panose="020F0502020204030204" pitchFamily="34" charset="0"/>
              </a:rPr>
              <a:t>Electroforesis horizontal</a:t>
            </a:r>
            <a:endParaRPr lang="en-US" sz="1100" dirty="0"/>
          </a:p>
        </p:txBody>
      </p:sp>
      <p:sp>
        <p:nvSpPr>
          <p:cNvPr id="54" name="Cerrar llave 53"/>
          <p:cNvSpPr/>
          <p:nvPr/>
        </p:nvSpPr>
        <p:spPr>
          <a:xfrm>
            <a:off x="5563617" y="3504290"/>
            <a:ext cx="182436" cy="2649035"/>
          </a:xfrm>
          <a:prstGeom prst="rightBrace">
            <a:avLst/>
          </a:prstGeom>
          <a:ln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ángulo 54"/>
          <p:cNvSpPr/>
          <p:nvPr/>
        </p:nvSpPr>
        <p:spPr>
          <a:xfrm>
            <a:off x="140772" y="549878"/>
            <a:ext cx="13468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</a:rPr>
              <a:t>Análisis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</a:rPr>
              <a:t>bioinformático</a:t>
            </a:r>
            <a:endParaRPr lang="en-US" dirty="0"/>
          </a:p>
        </p:txBody>
      </p:sp>
      <p:sp>
        <p:nvSpPr>
          <p:cNvPr id="24" name="Rectángulo 23"/>
          <p:cNvSpPr/>
          <p:nvPr/>
        </p:nvSpPr>
        <p:spPr>
          <a:xfrm>
            <a:off x="3440783" y="589023"/>
            <a:ext cx="311385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100" dirty="0">
                <a:latin typeface="Calibri" panose="020F0502020204030204" pitchFamily="34" charset="0"/>
                <a:ea typeface="Calibri" panose="020F0502020204030204" pitchFamily="34" charset="0"/>
              </a:rPr>
              <a:t>Representa los resultados de alineaciones secuencias relacionadas entre sí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662089529"/>
      </p:ext>
    </p:extLst>
  </p:cSld>
  <p:clrMapOvr>
    <a:masterClrMapping/>
  </p:clrMapOvr>
</p:sld>
</file>

<file path=ppt/theme/theme1.xml><?xml version="1.0" encoding="utf-8"?>
<a:theme xmlns:a="http://schemas.openxmlformats.org/drawingml/2006/main" name="Espe">
  <a:themeElements>
    <a:clrScheme name="Personalizado 1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FFFFFF"/>
      </a:accent3>
      <a:accent4>
        <a:srgbClr val="F9B639"/>
      </a:accent4>
      <a:accent5>
        <a:srgbClr val="FFFFFF"/>
      </a:accent5>
      <a:accent6>
        <a:srgbClr val="FA8D3D"/>
      </a:accent6>
      <a:hlink>
        <a:srgbClr val="FFDE66"/>
      </a:hlink>
      <a:folHlink>
        <a:srgbClr val="D490C5"/>
      </a:folHlink>
    </a:clrScheme>
    <a:fontScheme name="Personalizado 2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Espe" id="{ABB033B5-82A1-467E-B2A3-FEDE27612C9C}" vid="{A5FEC8C9-70B5-4E79-A3BC-92A64177B4E1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ersonalizado 1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FFFFFF"/>
    </a:accent3>
    <a:accent4>
      <a:srgbClr val="F9B639"/>
    </a:accent4>
    <a:accent5>
      <a:srgbClr val="FFFFFF"/>
    </a:accent5>
    <a:accent6>
      <a:srgbClr val="FA8D3D"/>
    </a:accent6>
    <a:hlink>
      <a:srgbClr val="FFDE66"/>
    </a:hlink>
    <a:folHlink>
      <a:srgbClr val="D490C5"/>
    </a:folHlink>
  </a:clrScheme>
</a:themeOverride>
</file>

<file path=ppt/theme/themeOverride2.xml><?xml version="1.0" encoding="utf-8"?>
<a:themeOverride xmlns:a="http://schemas.openxmlformats.org/drawingml/2006/main">
  <a:clrScheme name="Personalizado 1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FFFFFF"/>
    </a:accent3>
    <a:accent4>
      <a:srgbClr val="F9B639"/>
    </a:accent4>
    <a:accent5>
      <a:srgbClr val="FFFFFF"/>
    </a:accent5>
    <a:accent6>
      <a:srgbClr val="FA8D3D"/>
    </a:accent6>
    <a:hlink>
      <a:srgbClr val="FFDE66"/>
    </a:hlink>
    <a:folHlink>
      <a:srgbClr val="D490C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37279</TotalTime>
  <Words>2428</Words>
  <Application>Microsoft Office PowerPoint</Application>
  <PresentationFormat>Personalizado</PresentationFormat>
  <Paragraphs>340</Paragraphs>
  <Slides>24</Slides>
  <Notes>3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6" baseType="lpstr">
      <vt:lpstr>Espe</vt:lpstr>
      <vt:lpstr>CorelDRAW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DEPARTAMENTO DE CIENCIAS DE LA VIDA Y LA AGRICULTURA   CARRERA DE INGENIERÍA AGROPECUARIA   TRABAJO DE TITULACIÓN PREVIO A LA OBTENCIÓN DEL TITULO DE INGENIERO AGROPECUARIO     ´´USO DE COMPUESTOS FITOGÉNICOS EN ALIMENTACIÓN DE AVES DE ENGORDE SOBRE EL DESEMPEÑO PRODUCTIVO, ESTATUS INMUNOLÓGICO Y SALUD INTESTINAL´´      ANDRADE MERECÍ, RONNIE ANDRÉS   DIRECTOR: ING. ORTIZ MANZANO, MARIO LEONARDO   SANGOLQUI – ECUADOR  2020</dc:title>
  <dc:creator>Andres</dc:creator>
  <cp:lastModifiedBy>User</cp:lastModifiedBy>
  <cp:revision>1521</cp:revision>
  <dcterms:created xsi:type="dcterms:W3CDTF">2020-01-31T23:10:23Z</dcterms:created>
  <dcterms:modified xsi:type="dcterms:W3CDTF">2021-06-07T14:58:44Z</dcterms:modified>
</cp:coreProperties>
</file>