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62" r:id="rId4"/>
    <p:sldId id="263" r:id="rId5"/>
    <p:sldId id="264" r:id="rId6"/>
    <p:sldId id="265" r:id="rId7"/>
    <p:sldId id="266" r:id="rId8"/>
    <p:sldId id="267" r:id="rId9"/>
    <p:sldId id="268" r:id="rId10"/>
    <p:sldId id="270" r:id="rId11"/>
    <p:sldId id="271" r:id="rId12"/>
    <p:sldId id="280" r:id="rId13"/>
    <p:sldId id="281" r:id="rId14"/>
    <p:sldId id="273" r:id="rId15"/>
    <p:sldId id="272" r:id="rId16"/>
    <p:sldId id="274" r:id="rId17"/>
    <p:sldId id="275" r:id="rId18"/>
    <p:sldId id="276" r:id="rId19"/>
    <p:sldId id="277" r:id="rId20"/>
    <p:sldId id="278" r:id="rId21"/>
    <p:sldId id="279" r:id="rId22"/>
    <p:sldId id="282" r:id="rId2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8" autoAdjust="0"/>
    <p:restoredTop sz="94660"/>
  </p:normalViewPr>
  <p:slideViewPr>
    <p:cSldViewPr snapToGrid="0">
      <p:cViewPr varScale="1">
        <p:scale>
          <a:sx n="68" d="100"/>
          <a:sy n="68" d="100"/>
        </p:scale>
        <p:origin x="9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5DAD14-33C6-4889-AEE5-CB675E8537A3}" type="datetimeFigureOut">
              <a:rPr lang="es-EC" smtClean="0"/>
              <a:t>2/6/2021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0A521-D8E6-4452-8BA4-C8BF3943948A}" type="slidenum">
              <a:rPr lang="es-EC" smtClean="0"/>
              <a:t>‹Nº›</a:t>
            </a:fld>
            <a:endParaRPr lang="es-EC"/>
          </a:p>
        </p:txBody>
      </p:sp>
    </p:spTree>
    <p:extLst>
      <p:ext uri="{BB962C8B-B14F-4D97-AF65-F5344CB8AC3E}">
        <p14:creationId xmlns:p14="http://schemas.microsoft.com/office/powerpoint/2010/main" val="2955290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década de 1990, las bolsas de Bogotá, Medellín y Occidente (Cali), iniciaron conversaciones para crear una única plaza bursátil en Colombia. La razón, tener tres mercados de poco tamaño significaba continuar rezagados frente a las demás bolsas del continente, con objetivos comunes que no podrían alcanzarse de continuar cada una por su lado. Finalmente, en 2001, la unión de las bolsas se hizo realidad dando paso a la creación de la Bolsa de Valores de Colombia</a:t>
            </a:r>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9</a:t>
            </a:fld>
            <a:endParaRPr lang="es-EC"/>
          </a:p>
        </p:txBody>
      </p:sp>
    </p:spTree>
    <p:extLst>
      <p:ext uri="{BB962C8B-B14F-4D97-AF65-F5344CB8AC3E}">
        <p14:creationId xmlns:p14="http://schemas.microsoft.com/office/powerpoint/2010/main" val="3220018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18</a:t>
            </a:fld>
            <a:endParaRPr lang="es-EC"/>
          </a:p>
        </p:txBody>
      </p:sp>
    </p:spTree>
    <p:extLst>
      <p:ext uri="{BB962C8B-B14F-4D97-AF65-F5344CB8AC3E}">
        <p14:creationId xmlns:p14="http://schemas.microsoft.com/office/powerpoint/2010/main" val="751837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19</a:t>
            </a:fld>
            <a:endParaRPr lang="es-EC"/>
          </a:p>
        </p:txBody>
      </p:sp>
    </p:spTree>
    <p:extLst>
      <p:ext uri="{BB962C8B-B14F-4D97-AF65-F5344CB8AC3E}">
        <p14:creationId xmlns:p14="http://schemas.microsoft.com/office/powerpoint/2010/main" val="280800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20</a:t>
            </a:fld>
            <a:endParaRPr lang="es-EC"/>
          </a:p>
        </p:txBody>
      </p:sp>
    </p:spTree>
    <p:extLst>
      <p:ext uri="{BB962C8B-B14F-4D97-AF65-F5344CB8AC3E}">
        <p14:creationId xmlns:p14="http://schemas.microsoft.com/office/powerpoint/2010/main" val="2237923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21</a:t>
            </a:fld>
            <a:endParaRPr lang="es-EC"/>
          </a:p>
        </p:txBody>
      </p:sp>
    </p:spTree>
    <p:extLst>
      <p:ext uri="{BB962C8B-B14F-4D97-AF65-F5344CB8AC3E}">
        <p14:creationId xmlns:p14="http://schemas.microsoft.com/office/powerpoint/2010/main" val="2343138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22</a:t>
            </a:fld>
            <a:endParaRPr lang="es-EC"/>
          </a:p>
        </p:txBody>
      </p:sp>
    </p:spTree>
    <p:extLst>
      <p:ext uri="{BB962C8B-B14F-4D97-AF65-F5344CB8AC3E}">
        <p14:creationId xmlns:p14="http://schemas.microsoft.com/office/powerpoint/2010/main" val="185917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10</a:t>
            </a:fld>
            <a:endParaRPr lang="es-EC"/>
          </a:p>
        </p:txBody>
      </p:sp>
    </p:spTree>
    <p:extLst>
      <p:ext uri="{BB962C8B-B14F-4D97-AF65-F5344CB8AC3E}">
        <p14:creationId xmlns:p14="http://schemas.microsoft.com/office/powerpoint/2010/main" val="2693362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11</a:t>
            </a:fld>
            <a:endParaRPr lang="es-EC"/>
          </a:p>
        </p:txBody>
      </p:sp>
    </p:spTree>
    <p:extLst>
      <p:ext uri="{BB962C8B-B14F-4D97-AF65-F5344CB8AC3E}">
        <p14:creationId xmlns:p14="http://schemas.microsoft.com/office/powerpoint/2010/main" val="227963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12</a:t>
            </a:fld>
            <a:endParaRPr lang="es-EC"/>
          </a:p>
        </p:txBody>
      </p:sp>
    </p:spTree>
    <p:extLst>
      <p:ext uri="{BB962C8B-B14F-4D97-AF65-F5344CB8AC3E}">
        <p14:creationId xmlns:p14="http://schemas.microsoft.com/office/powerpoint/2010/main" val="3503789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13</a:t>
            </a:fld>
            <a:endParaRPr lang="es-EC"/>
          </a:p>
        </p:txBody>
      </p:sp>
    </p:spTree>
    <p:extLst>
      <p:ext uri="{BB962C8B-B14F-4D97-AF65-F5344CB8AC3E}">
        <p14:creationId xmlns:p14="http://schemas.microsoft.com/office/powerpoint/2010/main" val="546039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14</a:t>
            </a:fld>
            <a:endParaRPr lang="es-EC"/>
          </a:p>
        </p:txBody>
      </p:sp>
    </p:spTree>
    <p:extLst>
      <p:ext uri="{BB962C8B-B14F-4D97-AF65-F5344CB8AC3E}">
        <p14:creationId xmlns:p14="http://schemas.microsoft.com/office/powerpoint/2010/main" val="393461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15</a:t>
            </a:fld>
            <a:endParaRPr lang="es-EC"/>
          </a:p>
        </p:txBody>
      </p:sp>
    </p:spTree>
    <p:extLst>
      <p:ext uri="{BB962C8B-B14F-4D97-AF65-F5344CB8AC3E}">
        <p14:creationId xmlns:p14="http://schemas.microsoft.com/office/powerpoint/2010/main" val="2177421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16</a:t>
            </a:fld>
            <a:endParaRPr lang="es-EC"/>
          </a:p>
        </p:txBody>
      </p:sp>
    </p:spTree>
    <p:extLst>
      <p:ext uri="{BB962C8B-B14F-4D97-AF65-F5344CB8AC3E}">
        <p14:creationId xmlns:p14="http://schemas.microsoft.com/office/powerpoint/2010/main" val="149952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CA0A521-D8E6-4452-8BA4-C8BF3943948A}" type="slidenum">
              <a:rPr lang="es-EC" smtClean="0"/>
              <a:t>17</a:t>
            </a:fld>
            <a:endParaRPr lang="es-EC"/>
          </a:p>
        </p:txBody>
      </p:sp>
    </p:spTree>
    <p:extLst>
      <p:ext uri="{BB962C8B-B14F-4D97-AF65-F5344CB8AC3E}">
        <p14:creationId xmlns:p14="http://schemas.microsoft.com/office/powerpoint/2010/main" val="3611387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D431CF-59D6-4A41-A62D-C67B81D064D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1755778F-CA02-471D-870B-8081D570EB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C64A201-5BDE-40B4-9F78-0B637702CDE8}"/>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5" name="Marcador de pie de página 4">
            <a:extLst>
              <a:ext uri="{FF2B5EF4-FFF2-40B4-BE49-F238E27FC236}">
                <a16:creationId xmlns:a16="http://schemas.microsoft.com/office/drawing/2014/main" id="{CB3F4E0E-CF89-4528-965E-A9D118769A0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46D544B8-16CE-4E66-8C07-15586863C23B}"/>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329879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6439FD-4454-46EB-82BD-F874DA254565}"/>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A9F60B97-9B1E-40DE-8620-D441F6AD2DE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9969D51-5BDA-409C-854F-4FC93D33E168}"/>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5" name="Marcador de pie de página 4">
            <a:extLst>
              <a:ext uri="{FF2B5EF4-FFF2-40B4-BE49-F238E27FC236}">
                <a16:creationId xmlns:a16="http://schemas.microsoft.com/office/drawing/2014/main" id="{7811B19A-20FF-4EC5-B72D-121B52429589}"/>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6D6B351-ED77-4B0E-8F2C-1F8E6A9A9FE4}"/>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272303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DF84461-1BD2-4D15-8648-9832FA66ADD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BBE014CB-20D4-41E1-A1FD-660D6867954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3B5E040-1E55-47CC-9B53-B46C9CC00D00}"/>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5" name="Marcador de pie de página 4">
            <a:extLst>
              <a:ext uri="{FF2B5EF4-FFF2-40B4-BE49-F238E27FC236}">
                <a16:creationId xmlns:a16="http://schemas.microsoft.com/office/drawing/2014/main" id="{D67A974D-3D68-448F-BEB9-23A62CDD916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C3E775A6-3351-4092-B6C0-4EBC095FA944}"/>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363690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7C8DA-2791-49E8-A9E9-911DBE2EBBA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5C0180D-7CA7-4DF2-8BB4-30E50DCF217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95DE83D-DE91-4939-B2AA-09F32E06F51D}"/>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5" name="Marcador de pie de página 4">
            <a:extLst>
              <a:ext uri="{FF2B5EF4-FFF2-40B4-BE49-F238E27FC236}">
                <a16:creationId xmlns:a16="http://schemas.microsoft.com/office/drawing/2014/main" id="{F2B571CF-8609-4A86-AE30-CA0337B2A63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CBA5DBB-6481-462B-B481-160286DFD84C}"/>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71777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3E6321-BE13-4AE3-84F8-F987BBD6183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B365A604-B45D-4C33-B96B-1C5C28E3A6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F70E7E7-3D51-4C6F-BFD4-BAFF585E746D}"/>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5" name="Marcador de pie de página 4">
            <a:extLst>
              <a:ext uri="{FF2B5EF4-FFF2-40B4-BE49-F238E27FC236}">
                <a16:creationId xmlns:a16="http://schemas.microsoft.com/office/drawing/2014/main" id="{07895152-7549-4470-999B-108CE103DC74}"/>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E2C4552-664E-4E85-A5A4-08BCD589342E}"/>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2792822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C877C-EE3B-4CAD-9850-AB4EC71AFA61}"/>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59B27735-F678-409E-A260-5C7237C5C61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33855162-E21E-441F-BDA9-CFE77F55046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B2964C6B-DB56-4B8F-AABF-213CBB85B32C}"/>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6" name="Marcador de pie de página 5">
            <a:extLst>
              <a:ext uri="{FF2B5EF4-FFF2-40B4-BE49-F238E27FC236}">
                <a16:creationId xmlns:a16="http://schemas.microsoft.com/office/drawing/2014/main" id="{EA1F6BFF-11DA-47A2-A34C-64D243B6F9E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5606FB9F-BF71-4BB7-BF56-941BC3E32745}"/>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152859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D84ED6-9431-4004-8D6E-DF5646B28BD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767F932-F132-4E72-B108-A6AD6216C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5E08EF2-EBE7-49CD-B255-0A3E2554A85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4B130171-AC55-489C-897F-76E5135E6E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19956F1-B18D-4570-B520-6DC237D2A9F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2EBD6124-25AD-4F91-92FD-B2B7E8AD48D6}"/>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8" name="Marcador de pie de página 7">
            <a:extLst>
              <a:ext uri="{FF2B5EF4-FFF2-40B4-BE49-F238E27FC236}">
                <a16:creationId xmlns:a16="http://schemas.microsoft.com/office/drawing/2014/main" id="{423CBFCB-D00B-48C3-883E-C6488D0808FB}"/>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E7C0EBD9-1256-426E-B2A1-6F5B0A4DD996}"/>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8853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BCFC4B-3116-4E80-A215-02C233D4318A}"/>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8EA8D191-2093-44BE-963D-BB0C0CB43C20}"/>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4" name="Marcador de pie de página 3">
            <a:extLst>
              <a:ext uri="{FF2B5EF4-FFF2-40B4-BE49-F238E27FC236}">
                <a16:creationId xmlns:a16="http://schemas.microsoft.com/office/drawing/2014/main" id="{E7A39328-2E26-4051-8E49-5ECD03A65BE8}"/>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AA6F085B-BA22-4B8E-9EF5-B9CBF503ED29}"/>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68334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290455A-775D-4E37-8D94-C6CA86BC17FB}"/>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3" name="Marcador de pie de página 2">
            <a:extLst>
              <a:ext uri="{FF2B5EF4-FFF2-40B4-BE49-F238E27FC236}">
                <a16:creationId xmlns:a16="http://schemas.microsoft.com/office/drawing/2014/main" id="{13BEF529-C402-48DA-82F0-20B6A3D14375}"/>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735FC46C-93A0-4F60-83B0-9A49DDB0C138}"/>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391080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BFAFEA-D9CD-43C4-B831-0145E2F06B8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C1D64ED2-9A84-4677-AAC1-37E1EEC8EA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B09D83CD-0A6A-4E7B-BC65-0E4231D28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80D79F8-06D7-42C4-8ED4-C157C43F2461}"/>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6" name="Marcador de pie de página 5">
            <a:extLst>
              <a:ext uri="{FF2B5EF4-FFF2-40B4-BE49-F238E27FC236}">
                <a16:creationId xmlns:a16="http://schemas.microsoft.com/office/drawing/2014/main" id="{5D83F821-CFFF-4AAB-9D2D-7F470830A47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52BE6CA6-FEC8-4395-8F5F-FA4B293CEF60}"/>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116777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697CAA-2586-4A7F-8AAB-B80ADB18E5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B5CEE4F4-0266-4604-9D34-7ABBE22213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E672BF08-9402-4E24-9EE1-D9D468DE0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8E5352F-11C8-4BDE-9669-012069C9095C}"/>
              </a:ext>
            </a:extLst>
          </p:cNvPr>
          <p:cNvSpPr>
            <a:spLocks noGrp="1"/>
          </p:cNvSpPr>
          <p:nvPr>
            <p:ph type="dt" sz="half" idx="10"/>
          </p:nvPr>
        </p:nvSpPr>
        <p:spPr/>
        <p:txBody>
          <a:bodyPr/>
          <a:lstStyle/>
          <a:p>
            <a:fld id="{A45346CF-834B-4FBB-AE6A-06BF09813392}" type="datetimeFigureOut">
              <a:rPr lang="es-EC" smtClean="0"/>
              <a:t>2/6/2021</a:t>
            </a:fld>
            <a:endParaRPr lang="es-EC"/>
          </a:p>
        </p:txBody>
      </p:sp>
      <p:sp>
        <p:nvSpPr>
          <p:cNvPr id="6" name="Marcador de pie de página 5">
            <a:extLst>
              <a:ext uri="{FF2B5EF4-FFF2-40B4-BE49-F238E27FC236}">
                <a16:creationId xmlns:a16="http://schemas.microsoft.com/office/drawing/2014/main" id="{E85C118F-363D-4C96-882B-D754251FBFF7}"/>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56BEB169-F17C-4536-B6D6-ACD964CF5F40}"/>
              </a:ext>
            </a:extLst>
          </p:cNvPr>
          <p:cNvSpPr>
            <a:spLocks noGrp="1"/>
          </p:cNvSpPr>
          <p:nvPr>
            <p:ph type="sldNum" sz="quarter" idx="12"/>
          </p:nvPr>
        </p:nvSpPr>
        <p:spPr/>
        <p:txBody>
          <a:bodyPr/>
          <a:lstStyle/>
          <a:p>
            <a:fld id="{17E515DE-248F-4936-B34D-F75CEF35D763}" type="slidenum">
              <a:rPr lang="es-EC" smtClean="0"/>
              <a:t>‹Nº›</a:t>
            </a:fld>
            <a:endParaRPr lang="es-EC"/>
          </a:p>
        </p:txBody>
      </p:sp>
    </p:spTree>
    <p:extLst>
      <p:ext uri="{BB962C8B-B14F-4D97-AF65-F5344CB8AC3E}">
        <p14:creationId xmlns:p14="http://schemas.microsoft.com/office/powerpoint/2010/main" val="225851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6DF2563-C731-4635-AF55-AF6068807C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D3D009B-8908-4DDE-88FA-8217BCAF7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E523F93B-26F1-4F6A-A1A2-286FCFEEA0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346CF-834B-4FBB-AE6A-06BF09813392}" type="datetimeFigureOut">
              <a:rPr lang="es-EC" smtClean="0"/>
              <a:t>2/6/2021</a:t>
            </a:fld>
            <a:endParaRPr lang="es-EC"/>
          </a:p>
        </p:txBody>
      </p:sp>
      <p:sp>
        <p:nvSpPr>
          <p:cNvPr id="5" name="Marcador de pie de página 4">
            <a:extLst>
              <a:ext uri="{FF2B5EF4-FFF2-40B4-BE49-F238E27FC236}">
                <a16:creationId xmlns:a16="http://schemas.microsoft.com/office/drawing/2014/main" id="{13F59478-29D8-40E9-B708-EF54D292D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F32BE1BA-8244-44ED-91ED-062746646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515DE-248F-4936-B34D-F75CEF35D763}" type="slidenum">
              <a:rPr lang="es-EC" smtClean="0"/>
              <a:t>‹Nº›</a:t>
            </a:fld>
            <a:endParaRPr lang="es-EC"/>
          </a:p>
        </p:txBody>
      </p:sp>
    </p:spTree>
    <p:extLst>
      <p:ext uri="{BB962C8B-B14F-4D97-AF65-F5344CB8AC3E}">
        <p14:creationId xmlns:p14="http://schemas.microsoft.com/office/powerpoint/2010/main" val="4080153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3000"/>
            <a:lum/>
          </a:blip>
          <a:srcRect/>
          <a:stretch>
            <a:fillRect l="-5000" t="-40000" r="-4000" b="-17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CBF7F8-2183-4B79-9E95-1C26234A46C8}"/>
              </a:ext>
            </a:extLst>
          </p:cNvPr>
          <p:cNvSpPr>
            <a:spLocks noGrp="1"/>
          </p:cNvSpPr>
          <p:nvPr>
            <p:ph type="ctrTitle"/>
          </p:nvPr>
        </p:nvSpPr>
        <p:spPr>
          <a:xfrm>
            <a:off x="1610435" y="1745644"/>
            <a:ext cx="8434317" cy="733733"/>
          </a:xfrm>
        </p:spPr>
        <p:txBody>
          <a:bodyPr>
            <a:normAutofit/>
          </a:bodyPr>
          <a:lstStyle/>
          <a:p>
            <a:r>
              <a:rPr lang="es-EC" sz="2000" b="1" dirty="0">
                <a:effectLst/>
                <a:latin typeface="Arial" panose="020B0604020202020204" pitchFamily="34" charset="0"/>
                <a:ea typeface="Calibri" panose="020F0502020204030204" pitchFamily="34" charset="0"/>
                <a:cs typeface="Times New Roman" panose="02020603050405020304" pitchFamily="18" charset="0"/>
              </a:rPr>
              <a:t>DEPARTAMENTO DE CIENCIAS ECONÓMICAS, ADMINISTRATIVAS Y DEL COMERCIO</a:t>
            </a:r>
            <a:endParaRPr lang="es-EC" sz="6600" dirty="0"/>
          </a:p>
        </p:txBody>
      </p:sp>
      <p:sp>
        <p:nvSpPr>
          <p:cNvPr id="3" name="Subtítulo 2">
            <a:extLst>
              <a:ext uri="{FF2B5EF4-FFF2-40B4-BE49-F238E27FC236}">
                <a16:creationId xmlns:a16="http://schemas.microsoft.com/office/drawing/2014/main" id="{D0A15998-880C-4BCB-8214-FB94C0E2A92D}"/>
              </a:ext>
            </a:extLst>
          </p:cNvPr>
          <p:cNvSpPr>
            <a:spLocks noGrp="1"/>
          </p:cNvSpPr>
          <p:nvPr>
            <p:ph type="subTitle" idx="1"/>
          </p:nvPr>
        </p:nvSpPr>
        <p:spPr>
          <a:xfrm>
            <a:off x="573205" y="3429000"/>
            <a:ext cx="10918209" cy="1263780"/>
          </a:xfrm>
        </p:spPr>
        <p:txBody>
          <a:bodyPr>
            <a:noAutofit/>
          </a:bodyPr>
          <a:lstStyle/>
          <a:p>
            <a:pPr algn="ctr">
              <a:lnSpc>
                <a:spcPct val="107000"/>
              </a:lnSpc>
            </a:pPr>
            <a:r>
              <a:rPr lang="es-EC" cap="all" dirty="0">
                <a:effectLst/>
                <a:latin typeface="Arial" panose="020B0604020202020204" pitchFamily="34" charset="0"/>
                <a:ea typeface="Calibri" panose="020F0502020204030204" pitchFamily="34" charset="0"/>
                <a:cs typeface="Times New Roman" panose="02020603050405020304" pitchFamily="18" charset="0"/>
              </a:rPr>
              <a:t>Tema: Análisis comparativo de los principales productos del mercado de valores de Ecuador, Colombia, Perú y Bolivia.</a:t>
            </a:r>
            <a:endParaRPr lang="es-EC"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9B6DFA6E-68EC-491E-BC4A-8D4DB0F4B77C}"/>
              </a:ext>
            </a:extLst>
          </p:cNvPr>
          <p:cNvSpPr txBox="1"/>
          <p:nvPr/>
        </p:nvSpPr>
        <p:spPr>
          <a:xfrm>
            <a:off x="2985448" y="4532729"/>
            <a:ext cx="6093724" cy="928267"/>
          </a:xfrm>
          <a:prstGeom prst="rect">
            <a:avLst/>
          </a:prstGeom>
          <a:noFill/>
        </p:spPr>
        <p:txBody>
          <a:bodyPr wrap="square">
            <a:spAutoFit/>
          </a:bodyPr>
          <a:lstStyle/>
          <a:p>
            <a:pPr algn="ctr">
              <a:lnSpc>
                <a:spcPct val="107000"/>
              </a:lnSpc>
            </a:pPr>
            <a:r>
              <a:rPr lang="es-EC" sz="1800" b="1" dirty="0">
                <a:effectLst/>
                <a:latin typeface="Arial" panose="020B0604020202020204" pitchFamily="34" charset="0"/>
                <a:ea typeface="Calibri" panose="020F0502020204030204" pitchFamily="34" charset="0"/>
                <a:cs typeface="Times New Roman" panose="02020603050405020304" pitchFamily="18" charset="0"/>
              </a:rPr>
              <a:t>Director: </a:t>
            </a:r>
            <a:r>
              <a:rPr lang="es-EC" sz="1800" dirty="0" err="1">
                <a:effectLst/>
                <a:latin typeface="Arial" panose="020B0604020202020204" pitchFamily="34" charset="0"/>
                <a:ea typeface="Calibri" panose="020F0502020204030204" pitchFamily="34" charset="0"/>
                <a:cs typeface="Times New Roman" panose="02020603050405020304" pitchFamily="18" charset="0"/>
              </a:rPr>
              <a:t>Ec</a:t>
            </a:r>
            <a:r>
              <a:rPr lang="es-EC" sz="1800" dirty="0">
                <a:effectLst/>
                <a:latin typeface="Arial" panose="020B0604020202020204" pitchFamily="34" charset="0"/>
                <a:ea typeface="Calibri" panose="020F0502020204030204" pitchFamily="34" charset="0"/>
                <a:cs typeface="Times New Roman" panose="02020603050405020304" pitchFamily="18" charset="0"/>
              </a:rPr>
              <a:t>. Galo Acosta Palomeque, MBA</a:t>
            </a:r>
          </a:p>
          <a:p>
            <a:pPr algn="ctr">
              <a:lnSpc>
                <a:spcPct val="107000"/>
              </a:lnSpc>
            </a:pP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es-EC" sz="1800" b="1" dirty="0">
                <a:effectLst/>
                <a:latin typeface="Arial" panose="020B0604020202020204" pitchFamily="34" charset="0"/>
                <a:ea typeface="Calibri" panose="020F0502020204030204" pitchFamily="34" charset="0"/>
                <a:cs typeface="Times New Roman" panose="02020603050405020304" pitchFamily="18" charset="0"/>
              </a:rPr>
              <a:t>Autora: </a:t>
            </a:r>
            <a:r>
              <a:rPr lang="es-EC" sz="1800" dirty="0" err="1">
                <a:effectLst/>
                <a:latin typeface="Arial" panose="020B0604020202020204" pitchFamily="34" charset="0"/>
                <a:ea typeface="Calibri" panose="020F0502020204030204" pitchFamily="34" charset="0"/>
                <a:cs typeface="Times New Roman" panose="02020603050405020304" pitchFamily="18" charset="0"/>
              </a:rPr>
              <a:t>Jahaira</a:t>
            </a:r>
            <a:r>
              <a:rPr lang="es-EC" sz="1800" dirty="0">
                <a:effectLst/>
                <a:latin typeface="Arial" panose="020B0604020202020204" pitchFamily="34" charset="0"/>
                <a:ea typeface="Calibri" panose="020F0502020204030204" pitchFamily="34" charset="0"/>
                <a:cs typeface="Times New Roman" panose="02020603050405020304" pitchFamily="18" charset="0"/>
              </a:rPr>
              <a:t> Ivanova Correa Vinueza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28" name="Picture 4" descr="DECEAC | ESPE | Ciencias Económicas y Administrativas">
            <a:extLst>
              <a:ext uri="{FF2B5EF4-FFF2-40B4-BE49-F238E27FC236}">
                <a16:creationId xmlns:a16="http://schemas.microsoft.com/office/drawing/2014/main" id="{0CEAF151-527B-4E5D-A84E-08B8F3808B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4978"/>
          <a:stretch/>
        </p:blipFill>
        <p:spPr bwMode="auto">
          <a:xfrm>
            <a:off x="168812" y="236442"/>
            <a:ext cx="3812345" cy="952500"/>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8BA2825D-7E02-4370-B6F8-3D9220AEFF9E}"/>
              </a:ext>
            </a:extLst>
          </p:cNvPr>
          <p:cNvSpPr txBox="1"/>
          <p:nvPr/>
        </p:nvSpPr>
        <p:spPr>
          <a:xfrm>
            <a:off x="3037883" y="6283773"/>
            <a:ext cx="6093724" cy="337785"/>
          </a:xfrm>
          <a:prstGeom prst="rect">
            <a:avLst/>
          </a:prstGeom>
          <a:noFill/>
        </p:spPr>
        <p:txBody>
          <a:bodyPr wrap="square">
            <a:spAutoFit/>
          </a:bodyPr>
          <a:lstStyle/>
          <a:p>
            <a:pPr algn="ctr">
              <a:lnSpc>
                <a:spcPct val="107000"/>
              </a:lnSpc>
            </a:pPr>
            <a:r>
              <a:rPr lang="es-EC" sz="1600" b="1" dirty="0">
                <a:effectLst/>
                <a:latin typeface="Arial" panose="020B0604020202020204" pitchFamily="34" charset="0"/>
                <a:ea typeface="Calibri" panose="020F0502020204030204" pitchFamily="34" charset="0"/>
                <a:cs typeface="Times New Roman" panose="02020603050405020304" pitchFamily="18" charset="0"/>
              </a:rPr>
              <a:t>2021</a:t>
            </a:r>
            <a:endParaRPr lang="es-EC" sz="1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8EC0567A-DD7C-4D79-BEEE-0A5CC58D996E}"/>
              </a:ext>
            </a:extLst>
          </p:cNvPr>
          <p:cNvSpPr txBox="1"/>
          <p:nvPr/>
        </p:nvSpPr>
        <p:spPr>
          <a:xfrm>
            <a:off x="2779594" y="2803465"/>
            <a:ext cx="6096000" cy="369332"/>
          </a:xfrm>
          <a:prstGeom prst="rect">
            <a:avLst/>
          </a:prstGeom>
          <a:noFill/>
        </p:spPr>
        <p:txBody>
          <a:bodyPr wrap="square">
            <a:spAutoFit/>
          </a:bodyPr>
          <a:lstStyle/>
          <a:p>
            <a:pPr algn="ctr"/>
            <a:r>
              <a:rPr lang="es-ES" b="1" dirty="0">
                <a:latin typeface="Arial" panose="020B0604020202020204" pitchFamily="34" charset="0"/>
                <a:cs typeface="Times New Roman" panose="02020603050405020304" pitchFamily="18" charset="0"/>
              </a:rPr>
              <a:t>C</a:t>
            </a:r>
            <a:r>
              <a:rPr lang="es-EC" b="1" dirty="0">
                <a:latin typeface="Arial" panose="020B0604020202020204" pitchFamily="34" charset="0"/>
                <a:cs typeface="Times New Roman" panose="02020603050405020304" pitchFamily="18" charset="0"/>
              </a:rPr>
              <a:t>ARRERA INGENIERÍA COMERCIAL</a:t>
            </a:r>
            <a:endParaRPr lang="es-EC" dirty="0"/>
          </a:p>
        </p:txBody>
      </p:sp>
      <p:sp>
        <p:nvSpPr>
          <p:cNvPr id="9" name="CuadroTexto 8">
            <a:extLst>
              <a:ext uri="{FF2B5EF4-FFF2-40B4-BE49-F238E27FC236}">
                <a16:creationId xmlns:a16="http://schemas.microsoft.com/office/drawing/2014/main" id="{7E454593-3DD7-4710-803C-5EE99D0C3CA4}"/>
              </a:ext>
            </a:extLst>
          </p:cNvPr>
          <p:cNvSpPr txBox="1"/>
          <p:nvPr/>
        </p:nvSpPr>
        <p:spPr>
          <a:xfrm>
            <a:off x="3049138" y="5945988"/>
            <a:ext cx="6093724" cy="337785"/>
          </a:xfrm>
          <a:prstGeom prst="rect">
            <a:avLst/>
          </a:prstGeom>
          <a:noFill/>
        </p:spPr>
        <p:txBody>
          <a:bodyPr wrap="square">
            <a:spAutoFit/>
          </a:bodyPr>
          <a:lstStyle/>
          <a:p>
            <a:pPr algn="ctr">
              <a:lnSpc>
                <a:spcPct val="107000"/>
              </a:lnSpc>
            </a:pPr>
            <a:r>
              <a:rPr lang="es-EC" sz="1600" b="1" dirty="0">
                <a:effectLst/>
                <a:latin typeface="Arial" panose="020B0604020202020204" pitchFamily="34" charset="0"/>
                <a:ea typeface="Calibri" panose="020F0502020204030204" pitchFamily="34" charset="0"/>
                <a:cs typeface="Times New Roman" panose="02020603050405020304" pitchFamily="18" charset="0"/>
              </a:rPr>
              <a:t>SANGOLQUÍ</a:t>
            </a:r>
            <a:endParaRPr lang="es-EC" sz="1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003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406553"/>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MARCO TEÓRICO</a:t>
            </a:r>
            <a:endParaRPr lang="es-EC" sz="2000" b="1" dirty="0"/>
          </a:p>
        </p:txBody>
      </p:sp>
      <p:sp>
        <p:nvSpPr>
          <p:cNvPr id="2" name="CuadroTexto 1">
            <a:extLst>
              <a:ext uri="{FF2B5EF4-FFF2-40B4-BE49-F238E27FC236}">
                <a16:creationId xmlns:a16="http://schemas.microsoft.com/office/drawing/2014/main" id="{9A0982F7-9FA4-40ED-A4E2-5618C904B3FC}"/>
              </a:ext>
            </a:extLst>
          </p:cNvPr>
          <p:cNvSpPr txBox="1"/>
          <p:nvPr/>
        </p:nvSpPr>
        <p:spPr>
          <a:xfrm>
            <a:off x="1221057" y="1382102"/>
            <a:ext cx="2508985" cy="923330"/>
          </a:xfrm>
          <a:prstGeom prst="rect">
            <a:avLst/>
          </a:prstGeom>
          <a:solidFill>
            <a:srgbClr val="D9D9D9">
              <a:alpha val="54118"/>
            </a:srgbClr>
          </a:solidFill>
        </p:spPr>
        <p:txBody>
          <a:bodyPr wrap="square" rtlCol="0">
            <a:spAutoFit/>
          </a:bodyPr>
          <a:lstStyle/>
          <a:p>
            <a:r>
              <a:rPr lang="es-ES" dirty="0"/>
              <a:t>Origen en biología por su ciclo de vida (</a:t>
            </a:r>
            <a:r>
              <a:rPr lang="es-ES" dirty="0" err="1"/>
              <a:t>Konečný</a:t>
            </a:r>
            <a:r>
              <a:rPr lang="es-ES" dirty="0"/>
              <a:t> y </a:t>
            </a:r>
            <a:r>
              <a:rPr lang="es-ES" dirty="0" err="1"/>
              <a:t>Zinecker</a:t>
            </a:r>
            <a:r>
              <a:rPr lang="es-ES" dirty="0"/>
              <a:t>, 2015)</a:t>
            </a:r>
            <a:endParaRPr lang="es-EC" dirty="0"/>
          </a:p>
        </p:txBody>
      </p:sp>
      <p:sp>
        <p:nvSpPr>
          <p:cNvPr id="3" name="Título 1">
            <a:extLst>
              <a:ext uri="{FF2B5EF4-FFF2-40B4-BE49-F238E27FC236}">
                <a16:creationId xmlns:a16="http://schemas.microsoft.com/office/drawing/2014/main" id="{094EE856-641D-4C72-9E86-C1DAFBBAAF89}"/>
              </a:ext>
            </a:extLst>
          </p:cNvPr>
          <p:cNvSpPr txBox="1">
            <a:spLocks/>
          </p:cNvSpPr>
          <p:nvPr/>
        </p:nvSpPr>
        <p:spPr>
          <a:xfrm>
            <a:off x="1512525" y="503182"/>
            <a:ext cx="1920784" cy="123263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1600" b="1" dirty="0"/>
              <a:t>TEORÍA DEL CICLO DE VIDA DEL PRODUCTO</a:t>
            </a:r>
            <a:endParaRPr lang="es-EC" sz="1600" b="1" dirty="0"/>
          </a:p>
        </p:txBody>
      </p:sp>
      <p:sp>
        <p:nvSpPr>
          <p:cNvPr id="11" name="CuadroTexto 10">
            <a:extLst>
              <a:ext uri="{FF2B5EF4-FFF2-40B4-BE49-F238E27FC236}">
                <a16:creationId xmlns:a16="http://schemas.microsoft.com/office/drawing/2014/main" id="{0B0E9C08-D045-4BD8-B025-09003AD32E50}"/>
              </a:ext>
            </a:extLst>
          </p:cNvPr>
          <p:cNvSpPr txBox="1"/>
          <p:nvPr/>
        </p:nvSpPr>
        <p:spPr>
          <a:xfrm>
            <a:off x="4258019" y="1382102"/>
            <a:ext cx="3144754" cy="923330"/>
          </a:xfrm>
          <a:prstGeom prst="rect">
            <a:avLst/>
          </a:prstGeom>
          <a:solidFill>
            <a:srgbClr val="D9D9D9">
              <a:alpha val="54118"/>
            </a:srgbClr>
          </a:solidFill>
        </p:spPr>
        <p:txBody>
          <a:bodyPr wrap="square" rtlCol="0">
            <a:spAutoFit/>
          </a:bodyPr>
          <a:lstStyle/>
          <a:p>
            <a:r>
              <a:rPr lang="es-ES" dirty="0"/>
              <a:t>Theodore Levitt  </a:t>
            </a:r>
            <a:r>
              <a:rPr lang="es-ES" sz="1600" dirty="0"/>
              <a:t>(1965) </a:t>
            </a:r>
            <a:r>
              <a:rPr lang="es-ES" dirty="0"/>
              <a:t>planteó 4 etapas: introducción, crecimiento, madurez y declive</a:t>
            </a:r>
            <a:endParaRPr lang="es-EC" dirty="0"/>
          </a:p>
        </p:txBody>
      </p:sp>
      <p:sp>
        <p:nvSpPr>
          <p:cNvPr id="15" name="CuadroTexto 14">
            <a:extLst>
              <a:ext uri="{FF2B5EF4-FFF2-40B4-BE49-F238E27FC236}">
                <a16:creationId xmlns:a16="http://schemas.microsoft.com/office/drawing/2014/main" id="{7B335CF2-E0D8-4A6F-B6F5-4D0E03C93864}"/>
              </a:ext>
            </a:extLst>
          </p:cNvPr>
          <p:cNvSpPr txBox="1"/>
          <p:nvPr/>
        </p:nvSpPr>
        <p:spPr>
          <a:xfrm>
            <a:off x="7243962" y="2495734"/>
            <a:ext cx="4019550" cy="923330"/>
          </a:xfrm>
          <a:prstGeom prst="rect">
            <a:avLst/>
          </a:prstGeom>
          <a:solidFill>
            <a:srgbClr val="D9D9D9">
              <a:alpha val="54118"/>
            </a:srgbClr>
          </a:solidFill>
        </p:spPr>
        <p:txBody>
          <a:bodyPr wrap="square" rtlCol="0">
            <a:spAutoFit/>
          </a:bodyPr>
          <a:lstStyle>
            <a:defPPr>
              <a:defRPr lang="es-EC"/>
            </a:defPPr>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ES" dirty="0"/>
              <a:t>Bruce </a:t>
            </a:r>
            <a:r>
              <a:rPr lang="es-ES" dirty="0" err="1"/>
              <a:t>Doolin</a:t>
            </a:r>
            <a:r>
              <a:rPr lang="es-ES" dirty="0"/>
              <a:t> Henderson </a:t>
            </a:r>
            <a:r>
              <a:rPr lang="es-ES" sz="1600" dirty="0"/>
              <a:t>(1970) </a:t>
            </a:r>
            <a:r>
              <a:rPr lang="es-ES" dirty="0"/>
              <a:t>crea la Matriz Boston Consulting Group conocida como Matriz BCG o Matriz 2x2</a:t>
            </a:r>
            <a:endParaRPr lang="es-EC" dirty="0"/>
          </a:p>
        </p:txBody>
      </p:sp>
      <p:sp>
        <p:nvSpPr>
          <p:cNvPr id="19" name="CuadroTexto 18">
            <a:extLst>
              <a:ext uri="{FF2B5EF4-FFF2-40B4-BE49-F238E27FC236}">
                <a16:creationId xmlns:a16="http://schemas.microsoft.com/office/drawing/2014/main" id="{BFB2B626-8E37-4BD1-B9D2-EB6A7AC865E9}"/>
              </a:ext>
            </a:extLst>
          </p:cNvPr>
          <p:cNvSpPr txBox="1"/>
          <p:nvPr/>
        </p:nvSpPr>
        <p:spPr>
          <a:xfrm>
            <a:off x="7905920" y="1390577"/>
            <a:ext cx="3263595" cy="923330"/>
          </a:xfrm>
          <a:prstGeom prst="rect">
            <a:avLst/>
          </a:prstGeom>
          <a:solidFill>
            <a:srgbClr val="D9D9D9">
              <a:alpha val="54118"/>
            </a:srgbClr>
          </a:solidFill>
        </p:spPr>
        <p:txBody>
          <a:bodyPr wrap="square" rtlCol="0">
            <a:spAutoFit/>
          </a:bodyPr>
          <a:lstStyle/>
          <a:p>
            <a:r>
              <a:rPr lang="es-ES" dirty="0"/>
              <a:t>Lippitt y Schmidt </a:t>
            </a:r>
            <a:r>
              <a:rPr lang="es-ES" sz="1600" dirty="0"/>
              <a:t>(1967) </a:t>
            </a:r>
            <a:r>
              <a:rPr lang="es-ES" dirty="0"/>
              <a:t>plantearon 3 etapas: nacimiento, adolescencia y madurez</a:t>
            </a:r>
            <a:endParaRPr lang="es-EC" dirty="0"/>
          </a:p>
        </p:txBody>
      </p:sp>
      <p:sp>
        <p:nvSpPr>
          <p:cNvPr id="20" name="CuadroTexto 19">
            <a:extLst>
              <a:ext uri="{FF2B5EF4-FFF2-40B4-BE49-F238E27FC236}">
                <a16:creationId xmlns:a16="http://schemas.microsoft.com/office/drawing/2014/main" id="{B6B2C7B5-4E15-4230-A16B-BB72BBFD39E0}"/>
              </a:ext>
            </a:extLst>
          </p:cNvPr>
          <p:cNvSpPr txBox="1"/>
          <p:nvPr/>
        </p:nvSpPr>
        <p:spPr>
          <a:xfrm>
            <a:off x="2669449" y="2495734"/>
            <a:ext cx="3977886" cy="923330"/>
          </a:xfrm>
          <a:prstGeom prst="rect">
            <a:avLst/>
          </a:prstGeom>
          <a:solidFill>
            <a:srgbClr val="D9D9D9">
              <a:alpha val="54118"/>
            </a:srgbClr>
          </a:solidFill>
        </p:spPr>
        <p:txBody>
          <a:bodyPr wrap="square" rtlCol="0">
            <a:spAutoFit/>
          </a:bodyPr>
          <a:lstStyle/>
          <a:p>
            <a:r>
              <a:rPr lang="es-ES" dirty="0"/>
              <a:t>Arnoldo y Nicolas (</a:t>
            </a:r>
            <a:r>
              <a:rPr lang="es-ES" sz="1600" dirty="0"/>
              <a:t>1983)</a:t>
            </a:r>
            <a:r>
              <a:rPr lang="es-ES" dirty="0"/>
              <a:t> plantearon 4 etapas : introducción, crecimiento, madurez y declive</a:t>
            </a:r>
            <a:endParaRPr lang="es-EC" dirty="0"/>
          </a:p>
        </p:txBody>
      </p:sp>
      <p:sp>
        <p:nvSpPr>
          <p:cNvPr id="4" name="Flecha: a la derecha 3">
            <a:extLst>
              <a:ext uri="{FF2B5EF4-FFF2-40B4-BE49-F238E27FC236}">
                <a16:creationId xmlns:a16="http://schemas.microsoft.com/office/drawing/2014/main" id="{821511B7-A28E-4F9A-A89F-2FC280B9DD9E}"/>
              </a:ext>
            </a:extLst>
          </p:cNvPr>
          <p:cNvSpPr/>
          <p:nvPr/>
        </p:nvSpPr>
        <p:spPr>
          <a:xfrm>
            <a:off x="7434862" y="1679000"/>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pic>
        <p:nvPicPr>
          <p:cNvPr id="12" name="Imagen 11">
            <a:extLst>
              <a:ext uri="{FF2B5EF4-FFF2-40B4-BE49-F238E27FC236}">
                <a16:creationId xmlns:a16="http://schemas.microsoft.com/office/drawing/2014/main" id="{B1EABA72-0585-40F7-B0CA-EEA77A02246E}"/>
              </a:ext>
            </a:extLst>
          </p:cNvPr>
          <p:cNvPicPr>
            <a:picLocks noChangeAspect="1"/>
          </p:cNvPicPr>
          <p:nvPr/>
        </p:nvPicPr>
        <p:blipFill rotWithShape="1">
          <a:blip r:embed="rId5"/>
          <a:srcRect l="18980" t="2254" r="17635" b="16529"/>
          <a:stretch/>
        </p:blipFill>
        <p:spPr>
          <a:xfrm>
            <a:off x="8105775" y="3648566"/>
            <a:ext cx="3151717" cy="2539610"/>
          </a:xfrm>
          <a:prstGeom prst="rect">
            <a:avLst/>
          </a:prstGeom>
        </p:spPr>
      </p:pic>
      <p:sp>
        <p:nvSpPr>
          <p:cNvPr id="22" name="CuadroTexto 21">
            <a:extLst>
              <a:ext uri="{FF2B5EF4-FFF2-40B4-BE49-F238E27FC236}">
                <a16:creationId xmlns:a16="http://schemas.microsoft.com/office/drawing/2014/main" id="{C768AC66-8294-481E-AA72-8876AFD3E66B}"/>
              </a:ext>
            </a:extLst>
          </p:cNvPr>
          <p:cNvSpPr txBox="1"/>
          <p:nvPr/>
        </p:nvSpPr>
        <p:spPr>
          <a:xfrm>
            <a:off x="5989138" y="6183239"/>
            <a:ext cx="6313933" cy="620298"/>
          </a:xfrm>
          <a:prstGeom prst="rect">
            <a:avLst/>
          </a:prstGeom>
          <a:noFill/>
        </p:spPr>
        <p:txBody>
          <a:bodyPr wrap="square">
            <a:spAutoFit/>
          </a:bodyPr>
          <a:lstStyle/>
          <a:p>
            <a:pPr algn="ctr">
              <a:spcAft>
                <a:spcPts val="1000"/>
              </a:spcAft>
            </a:pPr>
            <a:r>
              <a:rPr lang="es-EC" sz="14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Matriz Boston Consulting Group</a:t>
            </a:r>
            <a:endParaRPr lang="es-EC" sz="10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47675" algn="just">
              <a:lnSpc>
                <a:spcPct val="107000"/>
              </a:lnSpc>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Adaptado por I. Correa de Henderson (1970), The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Product</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Portfolio, BCG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Perspectives</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66</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Flecha: a la derecha 9">
            <a:extLst>
              <a:ext uri="{FF2B5EF4-FFF2-40B4-BE49-F238E27FC236}">
                <a16:creationId xmlns:a16="http://schemas.microsoft.com/office/drawing/2014/main" id="{A2426EF9-F3F8-433C-B61E-7ED36278AF7F}"/>
              </a:ext>
            </a:extLst>
          </p:cNvPr>
          <p:cNvSpPr/>
          <p:nvPr/>
        </p:nvSpPr>
        <p:spPr>
          <a:xfrm>
            <a:off x="3792887" y="1679000"/>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13" name="Flecha: a la derecha 12">
            <a:extLst>
              <a:ext uri="{FF2B5EF4-FFF2-40B4-BE49-F238E27FC236}">
                <a16:creationId xmlns:a16="http://schemas.microsoft.com/office/drawing/2014/main" id="{C0452F9F-7CE3-4CAA-8427-56B99CD75C5D}"/>
              </a:ext>
            </a:extLst>
          </p:cNvPr>
          <p:cNvSpPr/>
          <p:nvPr/>
        </p:nvSpPr>
        <p:spPr>
          <a:xfrm>
            <a:off x="2131330" y="2792632"/>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14" name="Flecha: a la derecha 13">
            <a:extLst>
              <a:ext uri="{FF2B5EF4-FFF2-40B4-BE49-F238E27FC236}">
                <a16:creationId xmlns:a16="http://schemas.microsoft.com/office/drawing/2014/main" id="{7AFB1D3B-970D-429C-B1B1-DC01227A0AD2}"/>
              </a:ext>
            </a:extLst>
          </p:cNvPr>
          <p:cNvSpPr/>
          <p:nvPr/>
        </p:nvSpPr>
        <p:spPr>
          <a:xfrm>
            <a:off x="6757118" y="2731418"/>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27" name="CuadroTexto 26">
            <a:extLst>
              <a:ext uri="{FF2B5EF4-FFF2-40B4-BE49-F238E27FC236}">
                <a16:creationId xmlns:a16="http://schemas.microsoft.com/office/drawing/2014/main" id="{BDF3F147-8762-4558-B026-9768E0415D9D}"/>
              </a:ext>
            </a:extLst>
          </p:cNvPr>
          <p:cNvSpPr txBox="1"/>
          <p:nvPr/>
        </p:nvSpPr>
        <p:spPr>
          <a:xfrm>
            <a:off x="94729" y="6016398"/>
            <a:ext cx="6150428" cy="787139"/>
          </a:xfrm>
          <a:prstGeom prst="rect">
            <a:avLst/>
          </a:prstGeom>
          <a:noFill/>
        </p:spPr>
        <p:txBody>
          <a:bodyPr wrap="square">
            <a:spAutoFit/>
          </a:bodyPr>
          <a:lstStyle/>
          <a:p>
            <a:pPr algn="ctr">
              <a:spcAft>
                <a:spcPts val="1000"/>
              </a:spcAft>
            </a:pPr>
            <a:r>
              <a:rPr lang="es-EC"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Figura 2. </a:t>
            </a:r>
            <a:r>
              <a:rPr lang="es-EC" sz="12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Ciclo de vida del producto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47675" algn="ctr">
              <a:lnSpc>
                <a:spcPct val="107000"/>
              </a:lnSpc>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200" i="1" dirty="0">
                <a:effectLst/>
                <a:latin typeface="Times New Roman" panose="02020603050405020304" pitchFamily="18" charset="0"/>
                <a:ea typeface="Calibri" panose="020F0502020204030204" pitchFamily="34" charset="0"/>
                <a:cs typeface="Times New Roman" panose="02020603050405020304" pitchFamily="18" charset="0"/>
              </a:rPr>
              <a:t>Nota:</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Adaptado por I. Correa de Arnoldo C y Nicolas (1983), The Use of the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Growth</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-Share Matrix in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Strategic</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Planning</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Interfaces,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Vol</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13</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1" name="Imagen 20">
            <a:extLst>
              <a:ext uri="{FF2B5EF4-FFF2-40B4-BE49-F238E27FC236}">
                <a16:creationId xmlns:a16="http://schemas.microsoft.com/office/drawing/2014/main" id="{4BEEBEFF-3234-4D9C-BAFB-01C2B9B8DF70}"/>
              </a:ext>
            </a:extLst>
          </p:cNvPr>
          <p:cNvPicPr>
            <a:picLocks noChangeAspect="1"/>
          </p:cNvPicPr>
          <p:nvPr/>
        </p:nvPicPr>
        <p:blipFill>
          <a:blip r:embed="rId6"/>
          <a:stretch>
            <a:fillRect/>
          </a:stretch>
        </p:blipFill>
        <p:spPr>
          <a:xfrm>
            <a:off x="989628" y="3569513"/>
            <a:ext cx="4543425" cy="2352675"/>
          </a:xfrm>
          <a:prstGeom prst="rect">
            <a:avLst/>
          </a:prstGeom>
        </p:spPr>
      </p:pic>
    </p:spTree>
    <p:extLst>
      <p:ext uri="{BB962C8B-B14F-4D97-AF65-F5344CB8AC3E}">
        <p14:creationId xmlns:p14="http://schemas.microsoft.com/office/powerpoint/2010/main" val="83701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406553"/>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MARCO TEÓRICO</a:t>
            </a:r>
            <a:endParaRPr lang="es-EC" sz="2000" b="1" dirty="0"/>
          </a:p>
        </p:txBody>
      </p:sp>
      <p:sp>
        <p:nvSpPr>
          <p:cNvPr id="2" name="CuadroTexto 1">
            <a:extLst>
              <a:ext uri="{FF2B5EF4-FFF2-40B4-BE49-F238E27FC236}">
                <a16:creationId xmlns:a16="http://schemas.microsoft.com/office/drawing/2014/main" id="{9A0982F7-9FA4-40ED-A4E2-5618C904B3FC}"/>
              </a:ext>
            </a:extLst>
          </p:cNvPr>
          <p:cNvSpPr txBox="1"/>
          <p:nvPr/>
        </p:nvSpPr>
        <p:spPr>
          <a:xfrm>
            <a:off x="1221057" y="1382102"/>
            <a:ext cx="2508985" cy="923330"/>
          </a:xfrm>
          <a:prstGeom prst="rect">
            <a:avLst/>
          </a:prstGeom>
          <a:solidFill>
            <a:srgbClr val="D9D9D9">
              <a:alpha val="54118"/>
            </a:srgbClr>
          </a:solidFill>
        </p:spPr>
        <p:txBody>
          <a:bodyPr wrap="square" rtlCol="0">
            <a:spAutoFit/>
          </a:bodyPr>
          <a:lstStyle/>
          <a:p>
            <a:r>
              <a:rPr lang="es-ES" dirty="0"/>
              <a:t>Origen en biología por su ciclo de vida (</a:t>
            </a:r>
            <a:r>
              <a:rPr lang="es-ES" dirty="0" err="1"/>
              <a:t>Konečný</a:t>
            </a:r>
            <a:r>
              <a:rPr lang="es-ES" dirty="0"/>
              <a:t> y </a:t>
            </a:r>
            <a:r>
              <a:rPr lang="es-ES" dirty="0" err="1"/>
              <a:t>Zinecker</a:t>
            </a:r>
            <a:r>
              <a:rPr lang="es-ES" dirty="0"/>
              <a:t>, 2015)</a:t>
            </a:r>
            <a:endParaRPr lang="es-EC" dirty="0"/>
          </a:p>
        </p:txBody>
      </p:sp>
      <p:sp>
        <p:nvSpPr>
          <p:cNvPr id="3" name="Título 1">
            <a:extLst>
              <a:ext uri="{FF2B5EF4-FFF2-40B4-BE49-F238E27FC236}">
                <a16:creationId xmlns:a16="http://schemas.microsoft.com/office/drawing/2014/main" id="{094EE856-641D-4C72-9E86-C1DAFBBAAF89}"/>
              </a:ext>
            </a:extLst>
          </p:cNvPr>
          <p:cNvSpPr txBox="1">
            <a:spLocks/>
          </p:cNvSpPr>
          <p:nvPr/>
        </p:nvSpPr>
        <p:spPr>
          <a:xfrm>
            <a:off x="1512525" y="503182"/>
            <a:ext cx="1920784" cy="123263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1600" b="1" dirty="0"/>
              <a:t>TEORÍA DEL CICLO DE VIDA DEL PRODUCTO</a:t>
            </a:r>
            <a:endParaRPr lang="es-EC" sz="1600" b="1" dirty="0"/>
          </a:p>
        </p:txBody>
      </p:sp>
      <p:sp>
        <p:nvSpPr>
          <p:cNvPr id="11" name="CuadroTexto 10">
            <a:extLst>
              <a:ext uri="{FF2B5EF4-FFF2-40B4-BE49-F238E27FC236}">
                <a16:creationId xmlns:a16="http://schemas.microsoft.com/office/drawing/2014/main" id="{0B0E9C08-D045-4BD8-B025-09003AD32E50}"/>
              </a:ext>
            </a:extLst>
          </p:cNvPr>
          <p:cNvSpPr txBox="1"/>
          <p:nvPr/>
        </p:nvSpPr>
        <p:spPr>
          <a:xfrm>
            <a:off x="4258019" y="1382102"/>
            <a:ext cx="3144754" cy="923330"/>
          </a:xfrm>
          <a:prstGeom prst="rect">
            <a:avLst/>
          </a:prstGeom>
          <a:solidFill>
            <a:srgbClr val="D9D9D9">
              <a:alpha val="54118"/>
            </a:srgbClr>
          </a:solidFill>
        </p:spPr>
        <p:txBody>
          <a:bodyPr wrap="square" rtlCol="0">
            <a:spAutoFit/>
          </a:bodyPr>
          <a:lstStyle/>
          <a:p>
            <a:r>
              <a:rPr lang="es-ES" dirty="0"/>
              <a:t>Theodore Levitt  </a:t>
            </a:r>
            <a:r>
              <a:rPr lang="es-ES" sz="1600" dirty="0"/>
              <a:t>(1965) </a:t>
            </a:r>
            <a:r>
              <a:rPr lang="es-ES" dirty="0"/>
              <a:t>planteó 4 etapas: introducción, crecimiento, madurez y declive</a:t>
            </a:r>
            <a:endParaRPr lang="es-EC" dirty="0"/>
          </a:p>
        </p:txBody>
      </p:sp>
      <p:sp>
        <p:nvSpPr>
          <p:cNvPr id="15" name="CuadroTexto 14">
            <a:extLst>
              <a:ext uri="{FF2B5EF4-FFF2-40B4-BE49-F238E27FC236}">
                <a16:creationId xmlns:a16="http://schemas.microsoft.com/office/drawing/2014/main" id="{7B335CF2-E0D8-4A6F-B6F5-4D0E03C93864}"/>
              </a:ext>
            </a:extLst>
          </p:cNvPr>
          <p:cNvSpPr txBox="1"/>
          <p:nvPr/>
        </p:nvSpPr>
        <p:spPr>
          <a:xfrm>
            <a:off x="7243962" y="2495734"/>
            <a:ext cx="4019550" cy="923330"/>
          </a:xfrm>
          <a:prstGeom prst="rect">
            <a:avLst/>
          </a:prstGeom>
          <a:solidFill>
            <a:srgbClr val="D9D9D9">
              <a:alpha val="54118"/>
            </a:srgbClr>
          </a:solidFill>
        </p:spPr>
        <p:txBody>
          <a:bodyPr wrap="square" rtlCol="0">
            <a:spAutoFit/>
          </a:bodyPr>
          <a:lstStyle>
            <a:defPPr>
              <a:defRPr lang="es-EC"/>
            </a:defPPr>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ES" dirty="0"/>
              <a:t>Bruce </a:t>
            </a:r>
            <a:r>
              <a:rPr lang="es-ES" dirty="0" err="1"/>
              <a:t>Doolin</a:t>
            </a:r>
            <a:r>
              <a:rPr lang="es-ES" dirty="0"/>
              <a:t> Henderson </a:t>
            </a:r>
            <a:r>
              <a:rPr lang="es-ES" sz="1600" dirty="0"/>
              <a:t>(1970) </a:t>
            </a:r>
            <a:r>
              <a:rPr lang="es-ES" dirty="0"/>
              <a:t>crea la Matriz Boston Consulting Group conocida como Matriz BCG o Matriz 2x2</a:t>
            </a:r>
            <a:endParaRPr lang="es-EC" dirty="0"/>
          </a:p>
        </p:txBody>
      </p:sp>
      <p:sp>
        <p:nvSpPr>
          <p:cNvPr id="19" name="CuadroTexto 18">
            <a:extLst>
              <a:ext uri="{FF2B5EF4-FFF2-40B4-BE49-F238E27FC236}">
                <a16:creationId xmlns:a16="http://schemas.microsoft.com/office/drawing/2014/main" id="{BFB2B626-8E37-4BD1-B9D2-EB6A7AC865E9}"/>
              </a:ext>
            </a:extLst>
          </p:cNvPr>
          <p:cNvSpPr txBox="1"/>
          <p:nvPr/>
        </p:nvSpPr>
        <p:spPr>
          <a:xfrm>
            <a:off x="7905920" y="1390577"/>
            <a:ext cx="3263595" cy="923330"/>
          </a:xfrm>
          <a:prstGeom prst="rect">
            <a:avLst/>
          </a:prstGeom>
          <a:solidFill>
            <a:srgbClr val="D9D9D9">
              <a:alpha val="54118"/>
            </a:srgbClr>
          </a:solidFill>
        </p:spPr>
        <p:txBody>
          <a:bodyPr wrap="square" rtlCol="0">
            <a:spAutoFit/>
          </a:bodyPr>
          <a:lstStyle/>
          <a:p>
            <a:r>
              <a:rPr lang="es-ES" dirty="0"/>
              <a:t>Lippitt y Schmidt </a:t>
            </a:r>
            <a:r>
              <a:rPr lang="es-ES" sz="1600" dirty="0"/>
              <a:t>(1967) </a:t>
            </a:r>
            <a:r>
              <a:rPr lang="es-ES" dirty="0"/>
              <a:t>plantearon 3 etapas: nacimiento, adolescencia y madurez</a:t>
            </a:r>
            <a:endParaRPr lang="es-EC" dirty="0"/>
          </a:p>
        </p:txBody>
      </p:sp>
      <p:sp>
        <p:nvSpPr>
          <p:cNvPr id="20" name="CuadroTexto 19">
            <a:extLst>
              <a:ext uri="{FF2B5EF4-FFF2-40B4-BE49-F238E27FC236}">
                <a16:creationId xmlns:a16="http://schemas.microsoft.com/office/drawing/2014/main" id="{B6B2C7B5-4E15-4230-A16B-BB72BBFD39E0}"/>
              </a:ext>
            </a:extLst>
          </p:cNvPr>
          <p:cNvSpPr txBox="1"/>
          <p:nvPr/>
        </p:nvSpPr>
        <p:spPr>
          <a:xfrm>
            <a:off x="2669449" y="2495734"/>
            <a:ext cx="3977886" cy="923330"/>
          </a:xfrm>
          <a:prstGeom prst="rect">
            <a:avLst/>
          </a:prstGeom>
          <a:solidFill>
            <a:srgbClr val="D9D9D9">
              <a:alpha val="54118"/>
            </a:srgbClr>
          </a:solidFill>
        </p:spPr>
        <p:txBody>
          <a:bodyPr wrap="square" rtlCol="0">
            <a:spAutoFit/>
          </a:bodyPr>
          <a:lstStyle/>
          <a:p>
            <a:r>
              <a:rPr lang="es-ES" dirty="0"/>
              <a:t>Arnoldo y Nicolas (</a:t>
            </a:r>
            <a:r>
              <a:rPr lang="es-ES" sz="1600" dirty="0"/>
              <a:t>1983)</a:t>
            </a:r>
            <a:r>
              <a:rPr lang="es-ES" dirty="0"/>
              <a:t> plantearon 4 etapas : introducción, crecimiento, madurez y declive</a:t>
            </a:r>
            <a:endParaRPr lang="es-EC" dirty="0"/>
          </a:p>
        </p:txBody>
      </p:sp>
      <p:sp>
        <p:nvSpPr>
          <p:cNvPr id="4" name="Flecha: a la derecha 3">
            <a:extLst>
              <a:ext uri="{FF2B5EF4-FFF2-40B4-BE49-F238E27FC236}">
                <a16:creationId xmlns:a16="http://schemas.microsoft.com/office/drawing/2014/main" id="{821511B7-A28E-4F9A-A89F-2FC280B9DD9E}"/>
              </a:ext>
            </a:extLst>
          </p:cNvPr>
          <p:cNvSpPr/>
          <p:nvPr/>
        </p:nvSpPr>
        <p:spPr>
          <a:xfrm>
            <a:off x="7434862" y="1679000"/>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pic>
        <p:nvPicPr>
          <p:cNvPr id="12" name="Imagen 11">
            <a:extLst>
              <a:ext uri="{FF2B5EF4-FFF2-40B4-BE49-F238E27FC236}">
                <a16:creationId xmlns:a16="http://schemas.microsoft.com/office/drawing/2014/main" id="{B1EABA72-0585-40F7-B0CA-EEA77A02246E}"/>
              </a:ext>
            </a:extLst>
          </p:cNvPr>
          <p:cNvPicPr>
            <a:picLocks noChangeAspect="1"/>
          </p:cNvPicPr>
          <p:nvPr/>
        </p:nvPicPr>
        <p:blipFill rotWithShape="1">
          <a:blip r:embed="rId5"/>
          <a:srcRect l="18980" t="2254" r="17635" b="16529"/>
          <a:stretch/>
        </p:blipFill>
        <p:spPr>
          <a:xfrm>
            <a:off x="8105775" y="3648566"/>
            <a:ext cx="3151717" cy="2539610"/>
          </a:xfrm>
          <a:prstGeom prst="rect">
            <a:avLst/>
          </a:prstGeom>
        </p:spPr>
      </p:pic>
      <p:sp>
        <p:nvSpPr>
          <p:cNvPr id="22" name="CuadroTexto 21">
            <a:extLst>
              <a:ext uri="{FF2B5EF4-FFF2-40B4-BE49-F238E27FC236}">
                <a16:creationId xmlns:a16="http://schemas.microsoft.com/office/drawing/2014/main" id="{C768AC66-8294-481E-AA72-8876AFD3E66B}"/>
              </a:ext>
            </a:extLst>
          </p:cNvPr>
          <p:cNvSpPr txBox="1"/>
          <p:nvPr/>
        </p:nvSpPr>
        <p:spPr>
          <a:xfrm>
            <a:off x="5989138" y="6183239"/>
            <a:ext cx="6313933" cy="620298"/>
          </a:xfrm>
          <a:prstGeom prst="rect">
            <a:avLst/>
          </a:prstGeom>
          <a:noFill/>
        </p:spPr>
        <p:txBody>
          <a:bodyPr wrap="square">
            <a:spAutoFit/>
          </a:bodyPr>
          <a:lstStyle/>
          <a:p>
            <a:pPr algn="ctr">
              <a:spcAft>
                <a:spcPts val="1000"/>
              </a:spcAft>
            </a:pPr>
            <a:r>
              <a:rPr lang="es-EC" sz="14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Matriz Boston Consulting Group</a:t>
            </a:r>
            <a:endParaRPr lang="es-EC" sz="10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47675" algn="just">
              <a:lnSpc>
                <a:spcPct val="107000"/>
              </a:lnSpc>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Adaptado por I. Correa de Henderson (1970), The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Product</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Portfolio, BCG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Perspectives</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66</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Flecha: a la derecha 9">
            <a:extLst>
              <a:ext uri="{FF2B5EF4-FFF2-40B4-BE49-F238E27FC236}">
                <a16:creationId xmlns:a16="http://schemas.microsoft.com/office/drawing/2014/main" id="{A2426EF9-F3F8-433C-B61E-7ED36278AF7F}"/>
              </a:ext>
            </a:extLst>
          </p:cNvPr>
          <p:cNvSpPr/>
          <p:nvPr/>
        </p:nvSpPr>
        <p:spPr>
          <a:xfrm>
            <a:off x="3792887" y="1679000"/>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13" name="Flecha: a la derecha 12">
            <a:extLst>
              <a:ext uri="{FF2B5EF4-FFF2-40B4-BE49-F238E27FC236}">
                <a16:creationId xmlns:a16="http://schemas.microsoft.com/office/drawing/2014/main" id="{C0452F9F-7CE3-4CAA-8427-56B99CD75C5D}"/>
              </a:ext>
            </a:extLst>
          </p:cNvPr>
          <p:cNvSpPr/>
          <p:nvPr/>
        </p:nvSpPr>
        <p:spPr>
          <a:xfrm>
            <a:off x="2131330" y="2792632"/>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14" name="Flecha: a la derecha 13">
            <a:extLst>
              <a:ext uri="{FF2B5EF4-FFF2-40B4-BE49-F238E27FC236}">
                <a16:creationId xmlns:a16="http://schemas.microsoft.com/office/drawing/2014/main" id="{7AFB1D3B-970D-429C-B1B1-DC01227A0AD2}"/>
              </a:ext>
            </a:extLst>
          </p:cNvPr>
          <p:cNvSpPr/>
          <p:nvPr/>
        </p:nvSpPr>
        <p:spPr>
          <a:xfrm>
            <a:off x="6757118" y="2731418"/>
            <a:ext cx="377061" cy="32953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27" name="CuadroTexto 26">
            <a:extLst>
              <a:ext uri="{FF2B5EF4-FFF2-40B4-BE49-F238E27FC236}">
                <a16:creationId xmlns:a16="http://schemas.microsoft.com/office/drawing/2014/main" id="{BDF3F147-8762-4558-B026-9768E0415D9D}"/>
              </a:ext>
            </a:extLst>
          </p:cNvPr>
          <p:cNvSpPr txBox="1"/>
          <p:nvPr/>
        </p:nvSpPr>
        <p:spPr>
          <a:xfrm>
            <a:off x="94729" y="6016398"/>
            <a:ext cx="6150428" cy="787139"/>
          </a:xfrm>
          <a:prstGeom prst="rect">
            <a:avLst/>
          </a:prstGeom>
          <a:noFill/>
        </p:spPr>
        <p:txBody>
          <a:bodyPr wrap="square">
            <a:spAutoFit/>
          </a:bodyPr>
          <a:lstStyle/>
          <a:p>
            <a:pPr algn="ctr">
              <a:spcAft>
                <a:spcPts val="1000"/>
              </a:spcAft>
            </a:pPr>
            <a:r>
              <a:rPr lang="es-EC"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Figura 2. </a:t>
            </a:r>
            <a:r>
              <a:rPr lang="es-EC" sz="12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Ciclo de vida del producto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47675" algn="ctr">
              <a:lnSpc>
                <a:spcPct val="107000"/>
              </a:lnSpc>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200" i="1" dirty="0">
                <a:effectLst/>
                <a:latin typeface="Times New Roman" panose="02020603050405020304" pitchFamily="18" charset="0"/>
                <a:ea typeface="Calibri" panose="020F0502020204030204" pitchFamily="34" charset="0"/>
                <a:cs typeface="Times New Roman" panose="02020603050405020304" pitchFamily="18" charset="0"/>
              </a:rPr>
              <a:t>Nota:</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Adaptado por I. Correa de Arnoldo C y Nicolas (1983), The Use of the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Growth</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-Share Matrix in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Strategic</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Planning</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Interfaces,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Vol</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13</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Flecha: curvada hacia arriba 16">
            <a:extLst>
              <a:ext uri="{FF2B5EF4-FFF2-40B4-BE49-F238E27FC236}">
                <a16:creationId xmlns:a16="http://schemas.microsoft.com/office/drawing/2014/main" id="{0C624D85-AA28-43A9-BF05-F06B1BC57A50}"/>
              </a:ext>
            </a:extLst>
          </p:cNvPr>
          <p:cNvSpPr/>
          <p:nvPr/>
        </p:nvSpPr>
        <p:spPr>
          <a:xfrm rot="5400000">
            <a:off x="8575945" y="4357197"/>
            <a:ext cx="745588" cy="529798"/>
          </a:xfrm>
          <a:prstGeom prst="curvedUp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pic>
        <p:nvPicPr>
          <p:cNvPr id="24" name="Imagen 23">
            <a:extLst>
              <a:ext uri="{FF2B5EF4-FFF2-40B4-BE49-F238E27FC236}">
                <a16:creationId xmlns:a16="http://schemas.microsoft.com/office/drawing/2014/main" id="{71C4499D-AC06-4C52-A264-BF258E2AA0E4}"/>
              </a:ext>
            </a:extLst>
          </p:cNvPr>
          <p:cNvPicPr>
            <a:picLocks noChangeAspect="1"/>
          </p:cNvPicPr>
          <p:nvPr/>
        </p:nvPicPr>
        <p:blipFill>
          <a:blip r:embed="rId6"/>
          <a:stretch>
            <a:fillRect/>
          </a:stretch>
        </p:blipFill>
        <p:spPr>
          <a:xfrm>
            <a:off x="989628" y="3569513"/>
            <a:ext cx="4543425" cy="2352675"/>
          </a:xfrm>
          <a:prstGeom prst="rect">
            <a:avLst/>
          </a:prstGeom>
        </p:spPr>
      </p:pic>
    </p:spTree>
    <p:extLst>
      <p:ext uri="{BB962C8B-B14F-4D97-AF65-F5344CB8AC3E}">
        <p14:creationId xmlns:p14="http://schemas.microsoft.com/office/powerpoint/2010/main" val="47903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406553"/>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MARCO TEÓRICO</a:t>
            </a:r>
            <a:endParaRPr lang="es-EC" sz="2000" b="1" dirty="0"/>
          </a:p>
        </p:txBody>
      </p:sp>
      <p:pic>
        <p:nvPicPr>
          <p:cNvPr id="12" name="Imagen 11">
            <a:extLst>
              <a:ext uri="{FF2B5EF4-FFF2-40B4-BE49-F238E27FC236}">
                <a16:creationId xmlns:a16="http://schemas.microsoft.com/office/drawing/2014/main" id="{B1EABA72-0585-40F7-B0CA-EEA77A02246E}"/>
              </a:ext>
            </a:extLst>
          </p:cNvPr>
          <p:cNvPicPr>
            <a:picLocks noChangeAspect="1"/>
          </p:cNvPicPr>
          <p:nvPr/>
        </p:nvPicPr>
        <p:blipFill rotWithShape="1">
          <a:blip r:embed="rId5"/>
          <a:srcRect l="18980" t="2254" r="17635" b="16529"/>
          <a:stretch/>
        </p:blipFill>
        <p:spPr>
          <a:xfrm>
            <a:off x="8105775" y="3648566"/>
            <a:ext cx="3151717" cy="2539610"/>
          </a:xfrm>
          <a:prstGeom prst="rect">
            <a:avLst/>
          </a:prstGeom>
        </p:spPr>
      </p:pic>
      <p:sp>
        <p:nvSpPr>
          <p:cNvPr id="22" name="CuadroTexto 21">
            <a:extLst>
              <a:ext uri="{FF2B5EF4-FFF2-40B4-BE49-F238E27FC236}">
                <a16:creationId xmlns:a16="http://schemas.microsoft.com/office/drawing/2014/main" id="{C768AC66-8294-481E-AA72-8876AFD3E66B}"/>
              </a:ext>
            </a:extLst>
          </p:cNvPr>
          <p:cNvSpPr txBox="1"/>
          <p:nvPr/>
        </p:nvSpPr>
        <p:spPr>
          <a:xfrm>
            <a:off x="5989138" y="6183239"/>
            <a:ext cx="6313933" cy="620298"/>
          </a:xfrm>
          <a:prstGeom prst="rect">
            <a:avLst/>
          </a:prstGeom>
          <a:noFill/>
        </p:spPr>
        <p:txBody>
          <a:bodyPr wrap="square">
            <a:spAutoFit/>
          </a:bodyPr>
          <a:lstStyle/>
          <a:p>
            <a:pPr algn="ctr">
              <a:spcAft>
                <a:spcPts val="1000"/>
              </a:spcAft>
            </a:pPr>
            <a:r>
              <a:rPr lang="es-EC" sz="14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Matriz Boston Consulting Group</a:t>
            </a:r>
            <a:endParaRPr lang="es-EC" sz="10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47675" algn="just">
              <a:lnSpc>
                <a:spcPct val="107000"/>
              </a:lnSpc>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Adaptado por I. Correa de Henderson (1970), The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Product</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Portfolio, BCG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Perspectives</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66</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7" name="CuadroTexto 26">
            <a:extLst>
              <a:ext uri="{FF2B5EF4-FFF2-40B4-BE49-F238E27FC236}">
                <a16:creationId xmlns:a16="http://schemas.microsoft.com/office/drawing/2014/main" id="{BDF3F147-8762-4558-B026-9768E0415D9D}"/>
              </a:ext>
            </a:extLst>
          </p:cNvPr>
          <p:cNvSpPr txBox="1"/>
          <p:nvPr/>
        </p:nvSpPr>
        <p:spPr>
          <a:xfrm>
            <a:off x="94729" y="6016398"/>
            <a:ext cx="6150428" cy="787139"/>
          </a:xfrm>
          <a:prstGeom prst="rect">
            <a:avLst/>
          </a:prstGeom>
          <a:noFill/>
        </p:spPr>
        <p:txBody>
          <a:bodyPr wrap="square">
            <a:spAutoFit/>
          </a:bodyPr>
          <a:lstStyle/>
          <a:p>
            <a:pPr algn="ctr">
              <a:spcAft>
                <a:spcPts val="1000"/>
              </a:spcAft>
            </a:pPr>
            <a:r>
              <a:rPr lang="es-EC"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Figura 2. </a:t>
            </a:r>
            <a:r>
              <a:rPr lang="es-EC" sz="1200" b="1"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Ciclo de vida del producto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47675" algn="ctr">
              <a:lnSpc>
                <a:spcPct val="107000"/>
              </a:lnSpc>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200" i="1" dirty="0">
                <a:effectLst/>
                <a:latin typeface="Times New Roman" panose="02020603050405020304" pitchFamily="18" charset="0"/>
                <a:ea typeface="Calibri" panose="020F0502020204030204" pitchFamily="34" charset="0"/>
                <a:cs typeface="Times New Roman" panose="02020603050405020304" pitchFamily="18" charset="0"/>
              </a:rPr>
              <a:t>Nota:</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Adaptado por I. Correa de Arnoldo C y Nicolas (1983), The Use of the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Growth</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-Share Matrix in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Strategic</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Planning</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Interfaces, </a:t>
            </a:r>
            <a:r>
              <a:rPr lang="es-ES" sz="1200" dirty="0" err="1">
                <a:effectLst/>
                <a:latin typeface="Times New Roman" panose="02020603050405020304" pitchFamily="18" charset="0"/>
                <a:ea typeface="Calibri" panose="020F0502020204030204" pitchFamily="34" charset="0"/>
                <a:cs typeface="Times New Roman" panose="02020603050405020304" pitchFamily="18" charset="0"/>
              </a:rPr>
              <a:t>Vol</a:t>
            </a: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 13</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Flecha: curvada hacia arriba 16">
            <a:extLst>
              <a:ext uri="{FF2B5EF4-FFF2-40B4-BE49-F238E27FC236}">
                <a16:creationId xmlns:a16="http://schemas.microsoft.com/office/drawing/2014/main" id="{0C624D85-AA28-43A9-BF05-F06B1BC57A50}"/>
              </a:ext>
            </a:extLst>
          </p:cNvPr>
          <p:cNvSpPr/>
          <p:nvPr/>
        </p:nvSpPr>
        <p:spPr>
          <a:xfrm rot="5400000">
            <a:off x="8575945" y="4357197"/>
            <a:ext cx="745588" cy="529798"/>
          </a:xfrm>
          <a:prstGeom prst="curvedUp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16" name="CuadroTexto 15">
            <a:extLst>
              <a:ext uri="{FF2B5EF4-FFF2-40B4-BE49-F238E27FC236}">
                <a16:creationId xmlns:a16="http://schemas.microsoft.com/office/drawing/2014/main" id="{5DC82513-881F-4CC1-B48E-DFB856D4DAE7}"/>
              </a:ext>
            </a:extLst>
          </p:cNvPr>
          <p:cNvSpPr txBox="1"/>
          <p:nvPr/>
        </p:nvSpPr>
        <p:spPr>
          <a:xfrm>
            <a:off x="4086225" y="2643911"/>
            <a:ext cx="1392578" cy="646331"/>
          </a:xfrm>
          <a:prstGeom prst="rect">
            <a:avLst/>
          </a:prstGeom>
          <a:noFill/>
        </p:spPr>
        <p:txBody>
          <a:bodyPr wrap="square" rtlCol="0">
            <a:spAutoFit/>
          </a:bodyPr>
          <a:lstStyle/>
          <a:p>
            <a:r>
              <a:rPr lang="es-ES" dirty="0"/>
              <a:t>Inversión</a:t>
            </a:r>
          </a:p>
          <a:p>
            <a:endParaRPr lang="es-EC" dirty="0"/>
          </a:p>
        </p:txBody>
      </p:sp>
      <p:sp>
        <p:nvSpPr>
          <p:cNvPr id="23" name="CuadroTexto 22">
            <a:extLst>
              <a:ext uri="{FF2B5EF4-FFF2-40B4-BE49-F238E27FC236}">
                <a16:creationId xmlns:a16="http://schemas.microsoft.com/office/drawing/2014/main" id="{989BF160-E7A5-4253-B9BB-44DD61BD275E}"/>
              </a:ext>
            </a:extLst>
          </p:cNvPr>
          <p:cNvSpPr txBox="1"/>
          <p:nvPr/>
        </p:nvSpPr>
        <p:spPr>
          <a:xfrm>
            <a:off x="1334086" y="2643911"/>
            <a:ext cx="1392578" cy="646331"/>
          </a:xfrm>
          <a:prstGeom prst="rect">
            <a:avLst/>
          </a:prstGeom>
          <a:noFill/>
        </p:spPr>
        <p:txBody>
          <a:bodyPr wrap="square" rtlCol="0">
            <a:spAutoFit/>
          </a:bodyPr>
          <a:lstStyle/>
          <a:p>
            <a:r>
              <a:rPr lang="es-ES" dirty="0"/>
              <a:t>Duradera</a:t>
            </a:r>
          </a:p>
          <a:p>
            <a:endParaRPr lang="es-EC" dirty="0"/>
          </a:p>
        </p:txBody>
      </p:sp>
      <p:sp>
        <p:nvSpPr>
          <p:cNvPr id="24" name="CuadroTexto 23">
            <a:extLst>
              <a:ext uri="{FF2B5EF4-FFF2-40B4-BE49-F238E27FC236}">
                <a16:creationId xmlns:a16="http://schemas.microsoft.com/office/drawing/2014/main" id="{F8594708-863F-4B0E-B518-FC99B4489C1D}"/>
              </a:ext>
            </a:extLst>
          </p:cNvPr>
          <p:cNvSpPr txBox="1"/>
          <p:nvPr/>
        </p:nvSpPr>
        <p:spPr>
          <a:xfrm>
            <a:off x="6713197" y="2627236"/>
            <a:ext cx="1392578" cy="646331"/>
          </a:xfrm>
          <a:prstGeom prst="rect">
            <a:avLst/>
          </a:prstGeom>
          <a:noFill/>
        </p:spPr>
        <p:txBody>
          <a:bodyPr wrap="square" rtlCol="0">
            <a:spAutoFit/>
          </a:bodyPr>
          <a:lstStyle/>
          <a:p>
            <a:r>
              <a:rPr lang="es-ES" dirty="0"/>
              <a:t>Drenaje</a:t>
            </a:r>
          </a:p>
          <a:p>
            <a:endParaRPr lang="es-EC" dirty="0"/>
          </a:p>
        </p:txBody>
      </p:sp>
      <p:sp>
        <p:nvSpPr>
          <p:cNvPr id="26" name="CuadroTexto 25">
            <a:extLst>
              <a:ext uri="{FF2B5EF4-FFF2-40B4-BE49-F238E27FC236}">
                <a16:creationId xmlns:a16="http://schemas.microsoft.com/office/drawing/2014/main" id="{99D09984-BCE3-4028-A9D6-6D8CCEA76160}"/>
              </a:ext>
            </a:extLst>
          </p:cNvPr>
          <p:cNvSpPr txBox="1"/>
          <p:nvPr/>
        </p:nvSpPr>
        <p:spPr>
          <a:xfrm>
            <a:off x="9091803" y="2627236"/>
            <a:ext cx="1392578" cy="369332"/>
          </a:xfrm>
          <a:prstGeom prst="rect">
            <a:avLst/>
          </a:prstGeom>
          <a:noFill/>
        </p:spPr>
        <p:txBody>
          <a:bodyPr wrap="square" rtlCol="0">
            <a:spAutoFit/>
          </a:bodyPr>
          <a:lstStyle/>
          <a:p>
            <a:r>
              <a:rPr lang="es-ES" dirty="0"/>
              <a:t>Desinversión</a:t>
            </a:r>
            <a:endParaRPr lang="es-EC" dirty="0"/>
          </a:p>
        </p:txBody>
      </p:sp>
      <p:sp>
        <p:nvSpPr>
          <p:cNvPr id="28" name="CuadroTexto 27">
            <a:extLst>
              <a:ext uri="{FF2B5EF4-FFF2-40B4-BE49-F238E27FC236}">
                <a16:creationId xmlns:a16="http://schemas.microsoft.com/office/drawing/2014/main" id="{FB28F4BE-3AF8-423F-92D8-4157CACE6CE8}"/>
              </a:ext>
            </a:extLst>
          </p:cNvPr>
          <p:cNvSpPr txBox="1"/>
          <p:nvPr/>
        </p:nvSpPr>
        <p:spPr>
          <a:xfrm>
            <a:off x="676180" y="1514044"/>
            <a:ext cx="2400550" cy="369332"/>
          </a:xfrm>
          <a:prstGeom prst="rect">
            <a:avLst/>
          </a:prstGeom>
          <a:solidFill>
            <a:srgbClr val="D9D9D9">
              <a:alpha val="54118"/>
            </a:srgbClr>
          </a:solidFill>
        </p:spPr>
        <p:txBody>
          <a:bodyPr wrap="square" rtlCol="0">
            <a:spAutoFit/>
          </a:bodyPr>
          <a:lstStyle/>
          <a:p>
            <a:pPr algn="ctr"/>
            <a:r>
              <a:rPr lang="es-ES" dirty="0"/>
              <a:t>Interrogante</a:t>
            </a:r>
            <a:endParaRPr lang="es-EC" dirty="0"/>
          </a:p>
        </p:txBody>
      </p:sp>
      <p:sp>
        <p:nvSpPr>
          <p:cNvPr id="29" name="CuadroTexto 28">
            <a:extLst>
              <a:ext uri="{FF2B5EF4-FFF2-40B4-BE49-F238E27FC236}">
                <a16:creationId xmlns:a16="http://schemas.microsoft.com/office/drawing/2014/main" id="{57C65DD4-76BA-4669-A5BF-00DC8DC22E3F}"/>
              </a:ext>
            </a:extLst>
          </p:cNvPr>
          <p:cNvSpPr txBox="1"/>
          <p:nvPr/>
        </p:nvSpPr>
        <p:spPr>
          <a:xfrm>
            <a:off x="920592" y="2030936"/>
            <a:ext cx="1911726" cy="369332"/>
          </a:xfrm>
          <a:prstGeom prst="rect">
            <a:avLst/>
          </a:prstGeom>
          <a:solidFill>
            <a:srgbClr val="D9D9D9">
              <a:alpha val="54118"/>
            </a:srgbClr>
          </a:solidFill>
        </p:spPr>
        <p:txBody>
          <a:bodyPr wrap="square" rtlCol="0">
            <a:spAutoFit/>
          </a:bodyPr>
          <a:lstStyle/>
          <a:p>
            <a:pPr algn="ctr"/>
            <a:r>
              <a:rPr lang="es-ES" dirty="0"/>
              <a:t>Introducción</a:t>
            </a:r>
            <a:endParaRPr lang="es-EC" dirty="0"/>
          </a:p>
        </p:txBody>
      </p:sp>
      <p:sp>
        <p:nvSpPr>
          <p:cNvPr id="30" name="CuadroTexto 29">
            <a:extLst>
              <a:ext uri="{FF2B5EF4-FFF2-40B4-BE49-F238E27FC236}">
                <a16:creationId xmlns:a16="http://schemas.microsoft.com/office/drawing/2014/main" id="{0EF5C619-55B7-4A17-A250-9DF29407393C}"/>
              </a:ext>
            </a:extLst>
          </p:cNvPr>
          <p:cNvSpPr txBox="1"/>
          <p:nvPr/>
        </p:nvSpPr>
        <p:spPr>
          <a:xfrm>
            <a:off x="3349132" y="1513425"/>
            <a:ext cx="2400550" cy="369332"/>
          </a:xfrm>
          <a:prstGeom prst="rect">
            <a:avLst/>
          </a:prstGeom>
          <a:solidFill>
            <a:srgbClr val="D9D9D9">
              <a:alpha val="54118"/>
            </a:srgbClr>
          </a:solidFill>
        </p:spPr>
        <p:txBody>
          <a:bodyPr wrap="square" rtlCol="0">
            <a:spAutoFit/>
          </a:bodyPr>
          <a:lstStyle/>
          <a:p>
            <a:pPr algn="ctr"/>
            <a:r>
              <a:rPr lang="es-ES" dirty="0"/>
              <a:t>Estrella</a:t>
            </a:r>
            <a:endParaRPr lang="es-EC" dirty="0"/>
          </a:p>
        </p:txBody>
      </p:sp>
      <p:sp>
        <p:nvSpPr>
          <p:cNvPr id="31" name="CuadroTexto 30">
            <a:extLst>
              <a:ext uri="{FF2B5EF4-FFF2-40B4-BE49-F238E27FC236}">
                <a16:creationId xmlns:a16="http://schemas.microsoft.com/office/drawing/2014/main" id="{3C3EF37C-1932-49D1-9723-0BD598FA8677}"/>
              </a:ext>
            </a:extLst>
          </p:cNvPr>
          <p:cNvSpPr txBox="1"/>
          <p:nvPr/>
        </p:nvSpPr>
        <p:spPr>
          <a:xfrm>
            <a:off x="3593544" y="2030317"/>
            <a:ext cx="1911726" cy="369332"/>
          </a:xfrm>
          <a:prstGeom prst="rect">
            <a:avLst/>
          </a:prstGeom>
          <a:solidFill>
            <a:srgbClr val="D9D9D9">
              <a:alpha val="54118"/>
            </a:srgbClr>
          </a:solidFill>
        </p:spPr>
        <p:txBody>
          <a:bodyPr wrap="square" rtlCol="0">
            <a:spAutoFit/>
          </a:bodyPr>
          <a:lstStyle/>
          <a:p>
            <a:pPr algn="ctr"/>
            <a:r>
              <a:rPr lang="es-ES" dirty="0"/>
              <a:t>Crecimiento</a:t>
            </a:r>
            <a:endParaRPr lang="es-EC" dirty="0"/>
          </a:p>
        </p:txBody>
      </p:sp>
      <p:sp>
        <p:nvSpPr>
          <p:cNvPr id="32" name="CuadroTexto 31">
            <a:extLst>
              <a:ext uri="{FF2B5EF4-FFF2-40B4-BE49-F238E27FC236}">
                <a16:creationId xmlns:a16="http://schemas.microsoft.com/office/drawing/2014/main" id="{98C9F471-DE89-4B4C-B2A7-778FBC8B0C0E}"/>
              </a:ext>
            </a:extLst>
          </p:cNvPr>
          <p:cNvSpPr txBox="1"/>
          <p:nvPr/>
        </p:nvSpPr>
        <p:spPr>
          <a:xfrm>
            <a:off x="5983669" y="1509050"/>
            <a:ext cx="2400550" cy="369332"/>
          </a:xfrm>
          <a:prstGeom prst="rect">
            <a:avLst/>
          </a:prstGeom>
          <a:solidFill>
            <a:srgbClr val="D9D9D9">
              <a:alpha val="54118"/>
            </a:srgbClr>
          </a:solidFill>
        </p:spPr>
        <p:txBody>
          <a:bodyPr wrap="square" rtlCol="0">
            <a:spAutoFit/>
          </a:bodyPr>
          <a:lstStyle/>
          <a:p>
            <a:pPr algn="ctr"/>
            <a:r>
              <a:rPr lang="es-ES" dirty="0"/>
              <a:t>Vacas</a:t>
            </a:r>
            <a:endParaRPr lang="es-EC" dirty="0"/>
          </a:p>
        </p:txBody>
      </p:sp>
      <p:sp>
        <p:nvSpPr>
          <p:cNvPr id="33" name="CuadroTexto 32">
            <a:extLst>
              <a:ext uri="{FF2B5EF4-FFF2-40B4-BE49-F238E27FC236}">
                <a16:creationId xmlns:a16="http://schemas.microsoft.com/office/drawing/2014/main" id="{0BBD4D4E-209D-4F1D-B78B-68CB206840EC}"/>
              </a:ext>
            </a:extLst>
          </p:cNvPr>
          <p:cNvSpPr txBox="1"/>
          <p:nvPr/>
        </p:nvSpPr>
        <p:spPr>
          <a:xfrm>
            <a:off x="6228081" y="2025942"/>
            <a:ext cx="1911726" cy="369332"/>
          </a:xfrm>
          <a:prstGeom prst="rect">
            <a:avLst/>
          </a:prstGeom>
          <a:solidFill>
            <a:srgbClr val="D9D9D9">
              <a:alpha val="54118"/>
            </a:srgbClr>
          </a:solidFill>
        </p:spPr>
        <p:txBody>
          <a:bodyPr wrap="square" rtlCol="0">
            <a:spAutoFit/>
          </a:bodyPr>
          <a:lstStyle/>
          <a:p>
            <a:pPr algn="ctr"/>
            <a:r>
              <a:rPr lang="es-ES" dirty="0"/>
              <a:t>Madurez</a:t>
            </a:r>
            <a:endParaRPr lang="es-EC" dirty="0"/>
          </a:p>
        </p:txBody>
      </p:sp>
      <p:sp>
        <p:nvSpPr>
          <p:cNvPr id="34" name="CuadroTexto 33">
            <a:extLst>
              <a:ext uri="{FF2B5EF4-FFF2-40B4-BE49-F238E27FC236}">
                <a16:creationId xmlns:a16="http://schemas.microsoft.com/office/drawing/2014/main" id="{06CD000F-65E1-4D52-9D84-00FC92715603}"/>
              </a:ext>
            </a:extLst>
          </p:cNvPr>
          <p:cNvSpPr txBox="1"/>
          <p:nvPr/>
        </p:nvSpPr>
        <p:spPr>
          <a:xfrm>
            <a:off x="8656621" y="1509050"/>
            <a:ext cx="2400550" cy="369332"/>
          </a:xfrm>
          <a:prstGeom prst="rect">
            <a:avLst/>
          </a:prstGeom>
          <a:solidFill>
            <a:srgbClr val="D9D9D9">
              <a:alpha val="54118"/>
            </a:srgbClr>
          </a:solidFill>
        </p:spPr>
        <p:txBody>
          <a:bodyPr wrap="square" rtlCol="0">
            <a:spAutoFit/>
          </a:bodyPr>
          <a:lstStyle/>
          <a:p>
            <a:pPr algn="ctr"/>
            <a:r>
              <a:rPr lang="es-ES" dirty="0"/>
              <a:t>Perros</a:t>
            </a:r>
            <a:endParaRPr lang="es-EC" dirty="0"/>
          </a:p>
        </p:txBody>
      </p:sp>
      <p:sp>
        <p:nvSpPr>
          <p:cNvPr id="35" name="CuadroTexto 34">
            <a:extLst>
              <a:ext uri="{FF2B5EF4-FFF2-40B4-BE49-F238E27FC236}">
                <a16:creationId xmlns:a16="http://schemas.microsoft.com/office/drawing/2014/main" id="{DDCA9966-38BD-4E22-9947-486FBFBE7AA7}"/>
              </a:ext>
            </a:extLst>
          </p:cNvPr>
          <p:cNvSpPr txBox="1"/>
          <p:nvPr/>
        </p:nvSpPr>
        <p:spPr>
          <a:xfrm>
            <a:off x="8901033" y="2025942"/>
            <a:ext cx="1911726" cy="369332"/>
          </a:xfrm>
          <a:prstGeom prst="rect">
            <a:avLst/>
          </a:prstGeom>
          <a:solidFill>
            <a:srgbClr val="D9D9D9">
              <a:alpha val="54118"/>
            </a:srgbClr>
          </a:solidFill>
        </p:spPr>
        <p:txBody>
          <a:bodyPr wrap="square" rtlCol="0">
            <a:spAutoFit/>
          </a:bodyPr>
          <a:lstStyle/>
          <a:p>
            <a:pPr algn="ctr"/>
            <a:r>
              <a:rPr lang="es-ES" dirty="0"/>
              <a:t>Declive</a:t>
            </a:r>
            <a:endParaRPr lang="es-EC" dirty="0"/>
          </a:p>
        </p:txBody>
      </p:sp>
      <p:pic>
        <p:nvPicPr>
          <p:cNvPr id="21" name="Imagen 20">
            <a:extLst>
              <a:ext uri="{FF2B5EF4-FFF2-40B4-BE49-F238E27FC236}">
                <a16:creationId xmlns:a16="http://schemas.microsoft.com/office/drawing/2014/main" id="{5FC1D1C0-CB8C-46E3-BBA9-5CC64D117201}"/>
              </a:ext>
            </a:extLst>
          </p:cNvPr>
          <p:cNvPicPr>
            <a:picLocks noChangeAspect="1"/>
          </p:cNvPicPr>
          <p:nvPr/>
        </p:nvPicPr>
        <p:blipFill>
          <a:blip r:embed="rId6"/>
          <a:stretch>
            <a:fillRect/>
          </a:stretch>
        </p:blipFill>
        <p:spPr>
          <a:xfrm>
            <a:off x="989628" y="3569513"/>
            <a:ext cx="4543425" cy="2352675"/>
          </a:xfrm>
          <a:prstGeom prst="rect">
            <a:avLst/>
          </a:prstGeom>
        </p:spPr>
      </p:pic>
    </p:spTree>
    <p:extLst>
      <p:ext uri="{BB962C8B-B14F-4D97-AF65-F5344CB8AC3E}">
        <p14:creationId xmlns:p14="http://schemas.microsoft.com/office/powerpoint/2010/main" val="468933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RESULTADOS</a:t>
            </a:r>
            <a:endParaRPr lang="es-EC" sz="2000" b="1" dirty="0"/>
          </a:p>
        </p:txBody>
      </p:sp>
      <p:sp>
        <p:nvSpPr>
          <p:cNvPr id="16" name="CuadroTexto 15">
            <a:extLst>
              <a:ext uri="{FF2B5EF4-FFF2-40B4-BE49-F238E27FC236}">
                <a16:creationId xmlns:a16="http://schemas.microsoft.com/office/drawing/2014/main" id="{415295C8-AA0B-4FEB-9F34-1DAEF3E98841}"/>
              </a:ext>
            </a:extLst>
          </p:cNvPr>
          <p:cNvSpPr txBox="1"/>
          <p:nvPr/>
        </p:nvSpPr>
        <p:spPr>
          <a:xfrm>
            <a:off x="122830" y="1699392"/>
            <a:ext cx="11440551" cy="773994"/>
          </a:xfrm>
          <a:prstGeom prst="rect">
            <a:avLst/>
          </a:prstGeom>
          <a:noFill/>
        </p:spPr>
        <p:txBody>
          <a:bodyPr wrap="square">
            <a:spAutoFit/>
          </a:bodyPr>
          <a:lstStyle/>
          <a:p>
            <a:pPr algn="just">
              <a:spcAft>
                <a:spcPts val="1000"/>
              </a:spcAft>
            </a:pPr>
            <a:r>
              <a:rPr lang="es-EC" sz="18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Tabla 1. Monto negociado por Bolsas de Valores en Bolivia, Colombia, Ecuador y Perú (2015-2019)</a:t>
            </a:r>
            <a:endParaRPr lang="es-EC" sz="11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7" name="CuadroTexto 16">
            <a:extLst>
              <a:ext uri="{FF2B5EF4-FFF2-40B4-BE49-F238E27FC236}">
                <a16:creationId xmlns:a16="http://schemas.microsoft.com/office/drawing/2014/main" id="{DE5F87C3-9832-4D8D-9F76-AF936DD5A605}"/>
              </a:ext>
            </a:extLst>
          </p:cNvPr>
          <p:cNvSpPr txBox="1"/>
          <p:nvPr/>
        </p:nvSpPr>
        <p:spPr>
          <a:xfrm>
            <a:off x="10631656" y="4659234"/>
            <a:ext cx="11440551" cy="307392"/>
          </a:xfrm>
          <a:prstGeom prst="rect">
            <a:avLst/>
          </a:prstGeom>
          <a:noFill/>
        </p:spPr>
        <p:txBody>
          <a:bodyPr wrap="square">
            <a:spAutoFit/>
          </a:bodyPr>
          <a:lstStyle/>
          <a:p>
            <a:pPr algn="just">
              <a:lnSpc>
                <a:spcPct val="107000"/>
              </a:lnSpc>
            </a:pPr>
            <a:r>
              <a:rPr lang="es-EC" sz="1400" dirty="0">
                <a:effectLst/>
                <a:latin typeface="Times New Roman" panose="02020603050405020304" pitchFamily="18" charset="0"/>
                <a:ea typeface="Calibri" panose="020F0502020204030204" pitchFamily="34" charset="0"/>
                <a:cs typeface="Times New Roman" panose="02020603050405020304" pitchFamily="18" charset="0"/>
              </a:rPr>
              <a:t>millones USD </a:t>
            </a:r>
          </a:p>
        </p:txBody>
      </p:sp>
      <p:graphicFrame>
        <p:nvGraphicFramePr>
          <p:cNvPr id="13" name="Tabla 12">
            <a:extLst>
              <a:ext uri="{FF2B5EF4-FFF2-40B4-BE49-F238E27FC236}">
                <a16:creationId xmlns:a16="http://schemas.microsoft.com/office/drawing/2014/main" id="{AC6B7749-03C5-40B6-8303-4669BC1CCE55}"/>
              </a:ext>
            </a:extLst>
          </p:cNvPr>
          <p:cNvGraphicFramePr>
            <a:graphicFrameLocks noGrp="1"/>
          </p:cNvGraphicFramePr>
          <p:nvPr>
            <p:extLst>
              <p:ext uri="{D42A27DB-BD31-4B8C-83A1-F6EECF244321}">
                <p14:modId xmlns:p14="http://schemas.microsoft.com/office/powerpoint/2010/main" val="778865772"/>
              </p:ext>
            </p:extLst>
          </p:nvPr>
        </p:nvGraphicFramePr>
        <p:xfrm>
          <a:off x="500200" y="2238827"/>
          <a:ext cx="11063184" cy="2308030"/>
        </p:xfrm>
        <a:graphic>
          <a:graphicData uri="http://schemas.openxmlformats.org/drawingml/2006/table">
            <a:tbl>
              <a:tblPr/>
              <a:tblGrid>
                <a:gridCol w="924500">
                  <a:extLst>
                    <a:ext uri="{9D8B030D-6E8A-4147-A177-3AD203B41FA5}">
                      <a16:colId xmlns:a16="http://schemas.microsoft.com/office/drawing/2014/main" val="3383407468"/>
                    </a:ext>
                  </a:extLst>
                </a:gridCol>
                <a:gridCol w="1664100">
                  <a:extLst>
                    <a:ext uri="{9D8B030D-6E8A-4147-A177-3AD203B41FA5}">
                      <a16:colId xmlns:a16="http://schemas.microsoft.com/office/drawing/2014/main" val="1507464261"/>
                    </a:ext>
                  </a:extLst>
                </a:gridCol>
                <a:gridCol w="1664100">
                  <a:extLst>
                    <a:ext uri="{9D8B030D-6E8A-4147-A177-3AD203B41FA5}">
                      <a16:colId xmlns:a16="http://schemas.microsoft.com/office/drawing/2014/main" val="3566004090"/>
                    </a:ext>
                  </a:extLst>
                </a:gridCol>
                <a:gridCol w="1664100">
                  <a:extLst>
                    <a:ext uri="{9D8B030D-6E8A-4147-A177-3AD203B41FA5}">
                      <a16:colId xmlns:a16="http://schemas.microsoft.com/office/drawing/2014/main" val="3243722457"/>
                    </a:ext>
                  </a:extLst>
                </a:gridCol>
                <a:gridCol w="1664100">
                  <a:extLst>
                    <a:ext uri="{9D8B030D-6E8A-4147-A177-3AD203B41FA5}">
                      <a16:colId xmlns:a16="http://schemas.microsoft.com/office/drawing/2014/main" val="58657778"/>
                    </a:ext>
                  </a:extLst>
                </a:gridCol>
                <a:gridCol w="1664100">
                  <a:extLst>
                    <a:ext uri="{9D8B030D-6E8A-4147-A177-3AD203B41FA5}">
                      <a16:colId xmlns:a16="http://schemas.microsoft.com/office/drawing/2014/main" val="3261664364"/>
                    </a:ext>
                  </a:extLst>
                </a:gridCol>
                <a:gridCol w="1818184">
                  <a:extLst>
                    <a:ext uri="{9D8B030D-6E8A-4147-A177-3AD203B41FA5}">
                      <a16:colId xmlns:a16="http://schemas.microsoft.com/office/drawing/2014/main" val="1554643827"/>
                    </a:ext>
                  </a:extLst>
                </a:gridCol>
              </a:tblGrid>
              <a:tr h="396693">
                <a:tc>
                  <a:txBody>
                    <a:bodyPr/>
                    <a:lstStyle/>
                    <a:p>
                      <a:pPr algn="l" fontAlgn="ctr"/>
                      <a:r>
                        <a:rPr lang="es-EC" sz="1600" b="1" i="0" u="none" strike="noStrike">
                          <a:solidFill>
                            <a:srgbClr val="000000"/>
                          </a:solidFill>
                          <a:effectLst/>
                          <a:latin typeface="Times New Roman" panose="02020603050405020304" pitchFamily="18" charset="0"/>
                        </a:rPr>
                        <a:t>País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C" sz="1600" b="1" i="0" u="none" strike="noStrike">
                          <a:solidFill>
                            <a:srgbClr val="000000"/>
                          </a:solidFill>
                          <a:effectLst/>
                          <a:latin typeface="Times New Roman" panose="02020603050405020304" pitchFamily="18" charset="0"/>
                        </a:rPr>
                        <a:t>2015</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C" sz="1600" b="1" i="0" u="none" strike="noStrike">
                          <a:solidFill>
                            <a:srgbClr val="000000"/>
                          </a:solidFill>
                          <a:effectLst/>
                          <a:latin typeface="Times New Roman" panose="02020603050405020304" pitchFamily="18" charset="0"/>
                        </a:rPr>
                        <a:t>2016</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C" sz="1600" b="1" i="0" u="none" strike="noStrike">
                          <a:solidFill>
                            <a:srgbClr val="000000"/>
                          </a:solidFill>
                          <a:effectLst/>
                          <a:latin typeface="Times New Roman" panose="02020603050405020304" pitchFamily="18" charset="0"/>
                        </a:rPr>
                        <a:t>2017</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C" sz="1600" b="1" i="0" u="none" strike="noStrike">
                          <a:solidFill>
                            <a:srgbClr val="000000"/>
                          </a:solidFill>
                          <a:effectLst/>
                          <a:latin typeface="Times New Roman" panose="02020603050405020304" pitchFamily="18" charset="0"/>
                        </a:rPr>
                        <a:t>2018</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C" sz="1600" b="1" i="0" u="none" strike="noStrike">
                          <a:solidFill>
                            <a:srgbClr val="000000"/>
                          </a:solidFill>
                          <a:effectLst/>
                          <a:latin typeface="Times New Roman" panose="02020603050405020304" pitchFamily="18" charset="0"/>
                        </a:rPr>
                        <a:t>2019</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C" sz="1600" b="1" i="0" u="none" strike="noStrike">
                          <a:solidFill>
                            <a:srgbClr val="000000"/>
                          </a:solidFill>
                          <a:effectLst/>
                          <a:latin typeface="Times New Roman" panose="02020603050405020304" pitchFamily="18" charset="0"/>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6537516"/>
                  </a:ext>
                </a:extLst>
              </a:tr>
              <a:tr h="378661">
                <a:tc>
                  <a:txBody>
                    <a:bodyPr/>
                    <a:lstStyle/>
                    <a:p>
                      <a:pPr algn="l" fontAlgn="ctr"/>
                      <a:r>
                        <a:rPr lang="es-EC" sz="1600" b="0" i="0" u="none" strike="noStrike">
                          <a:solidFill>
                            <a:srgbClr val="000000"/>
                          </a:solidFill>
                          <a:effectLst/>
                          <a:latin typeface="Times New Roman" panose="02020603050405020304" pitchFamily="18" charset="0"/>
                        </a:rPr>
                        <a:t>Colombia</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$400.213,93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$393.632,53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$394.131,97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$422.302,61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$386.574,48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$1.996.855,52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98433821"/>
                  </a:ext>
                </a:extLst>
              </a:tr>
              <a:tr h="378661">
                <a:tc>
                  <a:txBody>
                    <a:bodyPr/>
                    <a:lstStyle/>
                    <a:p>
                      <a:pPr algn="l" fontAlgn="ctr"/>
                      <a:r>
                        <a:rPr lang="es-EC" sz="1600" b="0" i="0" u="none" strike="noStrike">
                          <a:solidFill>
                            <a:srgbClr val="000000"/>
                          </a:solidFill>
                          <a:effectLst/>
                          <a:latin typeface="Times New Roman" panose="02020603050405020304" pitchFamily="18" charset="0"/>
                        </a:rPr>
                        <a:t>Bolivia</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$11.104,62</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$12.272,53</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$12.800,56</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$17.210,27</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$11.878,62</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$65.266,62</a:t>
                      </a:r>
                    </a:p>
                  </a:txBody>
                  <a:tcPr marL="9525" marR="9525" marT="9525" marB="0" anchor="ctr">
                    <a:lnL>
                      <a:noFill/>
                    </a:lnL>
                    <a:lnR>
                      <a:noFill/>
                    </a:lnR>
                    <a:lnT>
                      <a:noFill/>
                    </a:lnT>
                    <a:lnB>
                      <a:noFill/>
                    </a:lnB>
                  </a:tcPr>
                </a:tc>
                <a:extLst>
                  <a:ext uri="{0D108BD9-81ED-4DB2-BD59-A6C34878D82A}">
                    <a16:rowId xmlns:a16="http://schemas.microsoft.com/office/drawing/2014/main" val="3826410104"/>
                  </a:ext>
                </a:extLst>
              </a:tr>
              <a:tr h="378661">
                <a:tc>
                  <a:txBody>
                    <a:bodyPr/>
                    <a:lstStyle/>
                    <a:p>
                      <a:pPr algn="l" fontAlgn="ctr"/>
                      <a:r>
                        <a:rPr lang="es-EC" sz="1600" b="0" i="0" u="none" strike="noStrike">
                          <a:solidFill>
                            <a:srgbClr val="000000"/>
                          </a:solidFill>
                          <a:effectLst/>
                          <a:latin typeface="Times New Roman" panose="02020603050405020304" pitchFamily="18" charset="0"/>
                        </a:rPr>
                        <a:t>Ecuador</a:t>
                      </a:r>
                    </a:p>
                  </a:txBody>
                  <a:tcPr marL="9525" marR="9525" marT="9525" marB="0" anchor="ctr">
                    <a:lnL>
                      <a:noFill/>
                    </a:lnL>
                    <a:lnR>
                      <a:noFill/>
                    </a:lnR>
                    <a:lnT>
                      <a:noFill/>
                    </a:lnT>
                    <a:lnB>
                      <a:noFill/>
                    </a:lnB>
                  </a:tcPr>
                </a:tc>
                <a:tc>
                  <a:txBody>
                    <a:bodyPr/>
                    <a:lstStyle/>
                    <a:p>
                      <a:pPr algn="r" fontAlgn="ctr"/>
                      <a:r>
                        <a:rPr lang="es-EC" sz="1600" b="0" i="0" u="none" strike="noStrike" dirty="0">
                          <a:solidFill>
                            <a:srgbClr val="000000"/>
                          </a:solidFill>
                          <a:effectLst/>
                          <a:latin typeface="Times New Roman" panose="02020603050405020304" pitchFamily="18" charset="0"/>
                        </a:rPr>
                        <a:t>$5.046,66</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$8.334,45</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$6.614,61</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$7.474,78</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$11.796,77</a:t>
                      </a:r>
                    </a:p>
                  </a:txBody>
                  <a:tcPr marL="9525" marR="9525" marT="9525" marB="0" anchor="ctr">
                    <a:lnL>
                      <a:noFill/>
                    </a:lnL>
                    <a:lnR>
                      <a:noFill/>
                    </a:lnR>
                    <a:lnT>
                      <a:noFill/>
                    </a:lnT>
                    <a:lnB>
                      <a:noFill/>
                    </a:lnB>
                  </a:tcPr>
                </a:tc>
                <a:tc>
                  <a:txBody>
                    <a:bodyPr/>
                    <a:lstStyle/>
                    <a:p>
                      <a:pPr algn="r" fontAlgn="ctr"/>
                      <a:r>
                        <a:rPr lang="es-EC" sz="1600" b="0" i="0" u="none" strike="noStrike" dirty="0">
                          <a:solidFill>
                            <a:srgbClr val="000000"/>
                          </a:solidFill>
                          <a:effectLst/>
                          <a:latin typeface="Times New Roman" panose="02020603050405020304" pitchFamily="18" charset="0"/>
                        </a:rPr>
                        <a:t>$39.267,27</a:t>
                      </a:r>
                    </a:p>
                  </a:txBody>
                  <a:tcPr marL="9525" marR="9525" marT="9525" marB="0" anchor="ctr">
                    <a:lnL>
                      <a:noFill/>
                    </a:lnL>
                    <a:lnR>
                      <a:noFill/>
                    </a:lnR>
                    <a:lnT>
                      <a:noFill/>
                    </a:lnT>
                    <a:lnB>
                      <a:noFill/>
                    </a:lnB>
                  </a:tcPr>
                </a:tc>
                <a:extLst>
                  <a:ext uri="{0D108BD9-81ED-4DB2-BD59-A6C34878D82A}">
                    <a16:rowId xmlns:a16="http://schemas.microsoft.com/office/drawing/2014/main" val="4204867616"/>
                  </a:ext>
                </a:extLst>
              </a:tr>
              <a:tr h="378661">
                <a:tc>
                  <a:txBody>
                    <a:bodyPr/>
                    <a:lstStyle/>
                    <a:p>
                      <a:pPr algn="l" fontAlgn="ctr"/>
                      <a:r>
                        <a:rPr lang="es-EC" sz="1600" b="0" i="0" u="none" strike="noStrike">
                          <a:solidFill>
                            <a:srgbClr val="000000"/>
                          </a:solidFill>
                          <a:effectLst/>
                          <a:latin typeface="Times New Roman" panose="02020603050405020304" pitchFamily="18" charset="0"/>
                        </a:rPr>
                        <a:t>Perú</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$3.516,21</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$4.566,13</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$8.943,70</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$6.207,56</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$5.472,90</a:t>
                      </a:r>
                    </a:p>
                  </a:txBody>
                  <a:tcPr marL="9525" marR="9525" marT="9525" marB="0" anchor="ctr">
                    <a:lnL>
                      <a:noFill/>
                    </a:lnL>
                    <a:lnR>
                      <a:noFill/>
                    </a:lnR>
                    <a:lnT>
                      <a:noFill/>
                    </a:lnT>
                    <a:lnB>
                      <a:noFill/>
                    </a:lnB>
                  </a:tcPr>
                </a:tc>
                <a:tc>
                  <a:txBody>
                    <a:bodyPr/>
                    <a:lstStyle/>
                    <a:p>
                      <a:pPr algn="r" fontAlgn="ctr"/>
                      <a:r>
                        <a:rPr lang="es-EC" sz="1600" b="0" i="0" u="none" strike="noStrike">
                          <a:solidFill>
                            <a:srgbClr val="000000"/>
                          </a:solidFill>
                          <a:effectLst/>
                          <a:latin typeface="Times New Roman" panose="02020603050405020304" pitchFamily="18" charset="0"/>
                        </a:rPr>
                        <a:t>$28.706,50</a:t>
                      </a:r>
                    </a:p>
                  </a:txBody>
                  <a:tcPr marL="9525" marR="9525" marT="9525" marB="0" anchor="ctr">
                    <a:lnL>
                      <a:noFill/>
                    </a:lnL>
                    <a:lnR>
                      <a:noFill/>
                    </a:lnR>
                    <a:lnT>
                      <a:noFill/>
                    </a:lnT>
                    <a:lnB>
                      <a:noFill/>
                    </a:lnB>
                  </a:tcPr>
                </a:tc>
                <a:extLst>
                  <a:ext uri="{0D108BD9-81ED-4DB2-BD59-A6C34878D82A}">
                    <a16:rowId xmlns:a16="http://schemas.microsoft.com/office/drawing/2014/main" val="2044974054"/>
                  </a:ext>
                </a:extLst>
              </a:tr>
              <a:tr h="396693">
                <a:tc>
                  <a:txBody>
                    <a:bodyPr/>
                    <a:lstStyle/>
                    <a:p>
                      <a:pPr algn="l" fontAlgn="ctr"/>
                      <a:r>
                        <a:rPr lang="es-EC" sz="1600" b="1" i="0" u="none" strike="noStrike">
                          <a:solidFill>
                            <a:srgbClr val="000000"/>
                          </a:solidFill>
                          <a:effectLst/>
                          <a:latin typeface="Times New Roman" panose="02020603050405020304" pitchFamily="18" charset="0"/>
                        </a:rPr>
                        <a:t>Total</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s-EC" sz="1600" b="1" i="0" u="none" strike="noStrike">
                          <a:solidFill>
                            <a:srgbClr val="000000"/>
                          </a:solidFill>
                          <a:effectLst/>
                          <a:latin typeface="Times New Roman" panose="02020603050405020304" pitchFamily="18" charset="0"/>
                        </a:rPr>
                        <a:t>$419.881,43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s-EC" sz="1600" b="1" i="0" u="none" strike="noStrike">
                          <a:solidFill>
                            <a:srgbClr val="000000"/>
                          </a:solidFill>
                          <a:effectLst/>
                          <a:latin typeface="Times New Roman" panose="02020603050405020304" pitchFamily="18" charset="0"/>
                        </a:rPr>
                        <a:t>$418.805,64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s-EC" sz="1600" b="1" i="0" u="none" strike="noStrike">
                          <a:solidFill>
                            <a:srgbClr val="000000"/>
                          </a:solidFill>
                          <a:effectLst/>
                          <a:latin typeface="Times New Roman" panose="02020603050405020304" pitchFamily="18" charset="0"/>
                        </a:rPr>
                        <a:t>$422.490,84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s-EC" sz="1600" b="1" i="0" u="none" strike="noStrike">
                          <a:solidFill>
                            <a:srgbClr val="000000"/>
                          </a:solidFill>
                          <a:effectLst/>
                          <a:latin typeface="Times New Roman" panose="02020603050405020304" pitchFamily="18" charset="0"/>
                        </a:rPr>
                        <a:t>$453.195,23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s-EC" sz="1600" b="1" i="0" u="none" strike="noStrike">
                          <a:solidFill>
                            <a:srgbClr val="000000"/>
                          </a:solidFill>
                          <a:effectLst/>
                          <a:latin typeface="Times New Roman" panose="02020603050405020304" pitchFamily="18" charset="0"/>
                        </a:rPr>
                        <a:t>$415.722,77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s-EC" sz="1600" b="1" i="0" u="none" strike="noStrike" dirty="0">
                          <a:solidFill>
                            <a:srgbClr val="000000"/>
                          </a:solidFill>
                          <a:effectLst/>
                          <a:latin typeface="Times New Roman" panose="02020603050405020304" pitchFamily="18" charset="0"/>
                        </a:rPr>
                        <a:t>$2.130.095,91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607924"/>
                  </a:ext>
                </a:extLst>
              </a:tr>
            </a:tbl>
          </a:graphicData>
        </a:graphic>
      </p:graphicFrame>
      <p:sp>
        <p:nvSpPr>
          <p:cNvPr id="21" name="CuadroTexto 20">
            <a:extLst>
              <a:ext uri="{FF2B5EF4-FFF2-40B4-BE49-F238E27FC236}">
                <a16:creationId xmlns:a16="http://schemas.microsoft.com/office/drawing/2014/main" id="{1DF1A548-87D7-4027-9078-09F229EE96C9}"/>
              </a:ext>
            </a:extLst>
          </p:cNvPr>
          <p:cNvSpPr txBox="1"/>
          <p:nvPr/>
        </p:nvSpPr>
        <p:spPr>
          <a:xfrm>
            <a:off x="611495" y="5158608"/>
            <a:ext cx="11038114" cy="665118"/>
          </a:xfrm>
          <a:prstGeom prst="rect">
            <a:avLst/>
          </a:prstGeom>
          <a:noFill/>
        </p:spPr>
        <p:txBody>
          <a:bodyPr wrap="square">
            <a:spAutoFit/>
          </a:bodyPr>
          <a:lstStyle/>
          <a:p>
            <a:pPr algn="ctr">
              <a:lnSpc>
                <a:spcPct val="107000"/>
              </a:lnSpc>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Elaboración propia con base en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Bolsa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Boliviana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8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Memorias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Bolsa de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 Lima, </a:t>
            </a:r>
            <a:r>
              <a:rPr lang="es-ES" sz="18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información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entregada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por la Bolsa de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 Quito y la Bolsa de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 Colombia.</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32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RESULTADOS</a:t>
            </a:r>
            <a:endParaRPr lang="es-EC" sz="2000" b="1" dirty="0"/>
          </a:p>
        </p:txBody>
      </p:sp>
      <p:sp>
        <p:nvSpPr>
          <p:cNvPr id="23" name="CuadroTexto 22">
            <a:extLst>
              <a:ext uri="{FF2B5EF4-FFF2-40B4-BE49-F238E27FC236}">
                <a16:creationId xmlns:a16="http://schemas.microsoft.com/office/drawing/2014/main" id="{077B3714-F48F-4FDC-84B8-DD02995FE003}"/>
              </a:ext>
            </a:extLst>
          </p:cNvPr>
          <p:cNvSpPr txBox="1"/>
          <p:nvPr/>
        </p:nvSpPr>
        <p:spPr>
          <a:xfrm>
            <a:off x="725636" y="1234916"/>
            <a:ext cx="11074478" cy="369332"/>
          </a:xfrm>
          <a:prstGeom prst="rect">
            <a:avLst/>
          </a:prstGeom>
          <a:noFill/>
        </p:spPr>
        <p:txBody>
          <a:bodyPr wrap="square">
            <a:spAutoFit/>
          </a:bodyPr>
          <a:lstStyle/>
          <a:p>
            <a:r>
              <a:rPr lang="es-EC" sz="1800" dirty="0">
                <a:effectLst/>
                <a:latin typeface="Times New Roman" panose="02020603050405020304" pitchFamily="18" charset="0"/>
                <a:ea typeface="Calibri" panose="020F0502020204030204" pitchFamily="34" charset="0"/>
              </a:rPr>
              <a:t>Presunción 1</a:t>
            </a:r>
            <a:r>
              <a:rPr lang="es-ES" sz="1800" dirty="0">
                <a:effectLst/>
                <a:latin typeface="Times New Roman" panose="02020603050405020304" pitchFamily="18" charset="0"/>
                <a:ea typeface="Calibri" panose="020F0502020204030204" pitchFamily="34" charset="0"/>
              </a:rPr>
              <a:t>: </a:t>
            </a:r>
            <a:r>
              <a:rPr lang="es-EC" sz="1800" dirty="0">
                <a:effectLst/>
                <a:latin typeface="Times New Roman" panose="02020603050405020304" pitchFamily="18" charset="0"/>
                <a:ea typeface="Times New Roman" panose="02020603050405020304" pitchFamily="18" charset="0"/>
              </a:rPr>
              <a:t>Los países con mayor diversificación de productos tienen mayor crecimiento y cuota del mercado</a:t>
            </a:r>
            <a:endParaRPr lang="es-EC" dirty="0"/>
          </a:p>
        </p:txBody>
      </p:sp>
      <p:pic>
        <p:nvPicPr>
          <p:cNvPr id="18" name="Imagen 17">
            <a:extLst>
              <a:ext uri="{FF2B5EF4-FFF2-40B4-BE49-F238E27FC236}">
                <a16:creationId xmlns:a16="http://schemas.microsoft.com/office/drawing/2014/main" id="{4BEDDAC0-A7E6-4095-A99C-380E870B4CD1}"/>
              </a:ext>
            </a:extLst>
          </p:cNvPr>
          <p:cNvPicPr>
            <a:picLocks noChangeAspect="1"/>
          </p:cNvPicPr>
          <p:nvPr/>
        </p:nvPicPr>
        <p:blipFill>
          <a:blip r:embed="rId5"/>
          <a:stretch>
            <a:fillRect/>
          </a:stretch>
        </p:blipFill>
        <p:spPr>
          <a:xfrm>
            <a:off x="781931" y="2418498"/>
            <a:ext cx="5147195" cy="3312655"/>
          </a:xfrm>
          <a:prstGeom prst="rect">
            <a:avLst/>
          </a:prstGeom>
        </p:spPr>
      </p:pic>
      <p:sp>
        <p:nvSpPr>
          <p:cNvPr id="26" name="CuadroTexto 25">
            <a:extLst>
              <a:ext uri="{FF2B5EF4-FFF2-40B4-BE49-F238E27FC236}">
                <a16:creationId xmlns:a16="http://schemas.microsoft.com/office/drawing/2014/main" id="{48775C47-9083-4C47-A37D-77871DFBC6B4}"/>
              </a:ext>
            </a:extLst>
          </p:cNvPr>
          <p:cNvSpPr txBox="1"/>
          <p:nvPr/>
        </p:nvSpPr>
        <p:spPr>
          <a:xfrm>
            <a:off x="667922" y="5998255"/>
            <a:ext cx="10541573" cy="601511"/>
          </a:xfrm>
          <a:prstGeom prst="rect">
            <a:avLst/>
          </a:prstGeom>
          <a:noFill/>
        </p:spPr>
        <p:txBody>
          <a:bodyPr wrap="square">
            <a:spAutoFit/>
          </a:bodyPr>
          <a:lstStyle/>
          <a:p>
            <a:pPr marL="228600" algn="ctr">
              <a:lnSpc>
                <a:spcPct val="107000"/>
              </a:lnSpc>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Elaboración propia con base en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Bolsa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Boliviana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Memorias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Bolsa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Lima </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información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entregada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por la Bolsa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Quito y la Bolsa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Colombia.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4" name="Imagen 23">
            <a:extLst>
              <a:ext uri="{FF2B5EF4-FFF2-40B4-BE49-F238E27FC236}">
                <a16:creationId xmlns:a16="http://schemas.microsoft.com/office/drawing/2014/main" id="{13995435-957E-428E-BA43-BA05365CAF44}"/>
              </a:ext>
            </a:extLst>
          </p:cNvPr>
          <p:cNvPicPr>
            <a:picLocks noChangeAspect="1"/>
          </p:cNvPicPr>
          <p:nvPr/>
        </p:nvPicPr>
        <p:blipFill>
          <a:blip r:embed="rId6"/>
          <a:stretch>
            <a:fillRect/>
          </a:stretch>
        </p:blipFill>
        <p:spPr>
          <a:xfrm>
            <a:off x="6262875" y="2418498"/>
            <a:ext cx="4723365" cy="1574455"/>
          </a:xfrm>
          <a:prstGeom prst="rect">
            <a:avLst/>
          </a:prstGeom>
        </p:spPr>
      </p:pic>
      <p:sp>
        <p:nvSpPr>
          <p:cNvPr id="11" name="CuadroTexto 10">
            <a:extLst>
              <a:ext uri="{FF2B5EF4-FFF2-40B4-BE49-F238E27FC236}">
                <a16:creationId xmlns:a16="http://schemas.microsoft.com/office/drawing/2014/main" id="{81AA9A2C-6871-4A6D-8033-AE5D67E058A5}"/>
              </a:ext>
            </a:extLst>
          </p:cNvPr>
          <p:cNvSpPr txBox="1"/>
          <p:nvPr/>
        </p:nvSpPr>
        <p:spPr>
          <a:xfrm>
            <a:off x="781930" y="1871350"/>
            <a:ext cx="5147195" cy="958724"/>
          </a:xfrm>
          <a:prstGeom prst="rect">
            <a:avLst/>
          </a:prstGeom>
          <a:noFill/>
        </p:spPr>
        <p:txBody>
          <a:bodyPr wrap="square">
            <a:spAutoFit/>
          </a:bodyPr>
          <a:lstStyle/>
          <a:p>
            <a:pPr algn="just">
              <a:spcAft>
                <a:spcPts val="1000"/>
              </a:spcAft>
            </a:pPr>
            <a:r>
              <a:rPr lang="es-EC" sz="16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Tabla 2. </a:t>
            </a:r>
            <a:r>
              <a:rPr lang="es-EC" sz="1600" dirty="0">
                <a:solidFill>
                  <a:srgbClr val="000000"/>
                </a:solidFill>
                <a:effectLst/>
                <a:latin typeface="Times New Roman" panose="02020603050405020304" pitchFamily="18" charset="0"/>
                <a:ea typeface="Calibri" panose="020F0502020204030204" pitchFamily="34" charset="0"/>
              </a:rPr>
              <a:t>Relación de productos bursátiles con el crecimiento por país</a:t>
            </a:r>
            <a:endParaRPr lang="es-EC" sz="105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2" name="CuadroTexto 11">
            <a:extLst>
              <a:ext uri="{FF2B5EF4-FFF2-40B4-BE49-F238E27FC236}">
                <a16:creationId xmlns:a16="http://schemas.microsoft.com/office/drawing/2014/main" id="{2D8FE307-86A1-4E95-A0D9-10BD487CC405}"/>
              </a:ext>
            </a:extLst>
          </p:cNvPr>
          <p:cNvSpPr txBox="1"/>
          <p:nvPr/>
        </p:nvSpPr>
        <p:spPr>
          <a:xfrm>
            <a:off x="6262874" y="1897290"/>
            <a:ext cx="5147195" cy="958724"/>
          </a:xfrm>
          <a:prstGeom prst="rect">
            <a:avLst/>
          </a:prstGeom>
          <a:noFill/>
        </p:spPr>
        <p:txBody>
          <a:bodyPr wrap="square">
            <a:spAutoFit/>
          </a:bodyPr>
          <a:lstStyle/>
          <a:p>
            <a:pPr algn="just">
              <a:spcAft>
                <a:spcPts val="1000"/>
              </a:spcAft>
            </a:pPr>
            <a:r>
              <a:rPr lang="es-EC" sz="16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Tabla 3. </a:t>
            </a:r>
            <a:r>
              <a:rPr lang="es-EC" sz="1600" dirty="0">
                <a:solidFill>
                  <a:srgbClr val="000000"/>
                </a:solidFill>
                <a:effectLst/>
                <a:latin typeface="Times New Roman" panose="02020603050405020304" pitchFamily="18" charset="0"/>
                <a:ea typeface="Calibri" panose="020F0502020204030204" pitchFamily="34" charset="0"/>
              </a:rPr>
              <a:t>Relación de productos bursátiles con la cuota de mercado</a:t>
            </a:r>
            <a:endParaRPr lang="es-EC" sz="105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10833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RESULTADOS</a:t>
            </a:r>
            <a:endParaRPr lang="es-EC" sz="2000" b="1" dirty="0"/>
          </a:p>
        </p:txBody>
      </p:sp>
      <p:sp>
        <p:nvSpPr>
          <p:cNvPr id="23" name="CuadroTexto 22">
            <a:extLst>
              <a:ext uri="{FF2B5EF4-FFF2-40B4-BE49-F238E27FC236}">
                <a16:creationId xmlns:a16="http://schemas.microsoft.com/office/drawing/2014/main" id="{077B3714-F48F-4FDC-84B8-DD02995FE003}"/>
              </a:ext>
            </a:extLst>
          </p:cNvPr>
          <p:cNvSpPr txBox="1"/>
          <p:nvPr/>
        </p:nvSpPr>
        <p:spPr>
          <a:xfrm>
            <a:off x="725636" y="1155575"/>
            <a:ext cx="11074478" cy="646331"/>
          </a:xfrm>
          <a:prstGeom prst="rect">
            <a:avLst/>
          </a:prstGeom>
          <a:noFill/>
        </p:spPr>
        <p:txBody>
          <a:bodyPr wrap="square">
            <a:spAutoFit/>
          </a:bodyPr>
          <a:lstStyle/>
          <a:p>
            <a:r>
              <a:rPr lang="es-EC" sz="1800" dirty="0">
                <a:effectLst/>
                <a:latin typeface="Times New Roman" panose="02020603050405020304" pitchFamily="18" charset="0"/>
                <a:ea typeface="Calibri" panose="020F0502020204030204" pitchFamily="34" charset="0"/>
              </a:rPr>
              <a:t>Presunción 2: Los bonos son el producto bursátil que genera mayor monto negociado dentro del mercado de valores de Ecuador, Colombia, Perú y Bolivia. </a:t>
            </a:r>
            <a:endParaRPr lang="es-EC" dirty="0"/>
          </a:p>
        </p:txBody>
      </p:sp>
      <p:sp>
        <p:nvSpPr>
          <p:cNvPr id="26" name="CuadroTexto 25">
            <a:extLst>
              <a:ext uri="{FF2B5EF4-FFF2-40B4-BE49-F238E27FC236}">
                <a16:creationId xmlns:a16="http://schemas.microsoft.com/office/drawing/2014/main" id="{48775C47-9083-4C47-A37D-77871DFBC6B4}"/>
              </a:ext>
            </a:extLst>
          </p:cNvPr>
          <p:cNvSpPr txBox="1"/>
          <p:nvPr/>
        </p:nvSpPr>
        <p:spPr>
          <a:xfrm>
            <a:off x="467894" y="6111280"/>
            <a:ext cx="10541573" cy="601511"/>
          </a:xfrm>
          <a:prstGeom prst="rect">
            <a:avLst/>
          </a:prstGeom>
          <a:noFill/>
        </p:spPr>
        <p:txBody>
          <a:bodyPr wrap="square">
            <a:spAutoFit/>
          </a:bodyPr>
          <a:lstStyle/>
          <a:p>
            <a:pPr marL="228600" algn="ctr">
              <a:lnSpc>
                <a:spcPct val="107000"/>
              </a:lnSpc>
            </a:pPr>
            <a:r>
              <a:rPr lang="es-EC" sz="1600" dirty="0">
                <a:effectLst/>
                <a:latin typeface="Times New Roman" panose="02020603050405020304" pitchFamily="18" charset="0"/>
                <a:ea typeface="Calibri" panose="020F0502020204030204" pitchFamily="34" charset="0"/>
                <a:cs typeface="Times New Roman" panose="02020603050405020304" pitchFamily="18" charset="0"/>
              </a:rPr>
              <a:t>Elaboración propia con base en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Bolsa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Boliviana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Memorias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Bolsa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Lima </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información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entregada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por la Bolsa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Quito y la Bolsa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Colombia.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9" name="Tabla 28">
            <a:extLst>
              <a:ext uri="{FF2B5EF4-FFF2-40B4-BE49-F238E27FC236}">
                <a16:creationId xmlns:a16="http://schemas.microsoft.com/office/drawing/2014/main" id="{A0961EE5-A7C9-47F7-99F5-39F240674BE1}"/>
              </a:ext>
            </a:extLst>
          </p:cNvPr>
          <p:cNvGraphicFramePr>
            <a:graphicFrameLocks noGrp="1"/>
          </p:cNvGraphicFramePr>
          <p:nvPr>
            <p:extLst>
              <p:ext uri="{D42A27DB-BD31-4B8C-83A1-F6EECF244321}">
                <p14:modId xmlns:p14="http://schemas.microsoft.com/office/powerpoint/2010/main" val="790376073"/>
              </p:ext>
            </p:extLst>
          </p:nvPr>
        </p:nvGraphicFramePr>
        <p:xfrm>
          <a:off x="176528" y="2630147"/>
          <a:ext cx="5919472" cy="3099056"/>
        </p:xfrm>
        <a:graphic>
          <a:graphicData uri="http://schemas.openxmlformats.org/drawingml/2006/table">
            <a:tbl>
              <a:tblPr firstRow="1" firstCol="1" bandRow="1"/>
              <a:tblGrid>
                <a:gridCol w="950697">
                  <a:extLst>
                    <a:ext uri="{9D8B030D-6E8A-4147-A177-3AD203B41FA5}">
                      <a16:colId xmlns:a16="http://schemas.microsoft.com/office/drawing/2014/main" val="3640560849"/>
                    </a:ext>
                  </a:extLst>
                </a:gridCol>
                <a:gridCol w="564576">
                  <a:extLst>
                    <a:ext uri="{9D8B030D-6E8A-4147-A177-3AD203B41FA5}">
                      <a16:colId xmlns:a16="http://schemas.microsoft.com/office/drawing/2014/main" val="1586925824"/>
                    </a:ext>
                  </a:extLst>
                </a:gridCol>
                <a:gridCol w="922119">
                  <a:extLst>
                    <a:ext uri="{9D8B030D-6E8A-4147-A177-3AD203B41FA5}">
                      <a16:colId xmlns:a16="http://schemas.microsoft.com/office/drawing/2014/main" val="1519244644"/>
                    </a:ext>
                  </a:extLst>
                </a:gridCol>
                <a:gridCol w="564576">
                  <a:extLst>
                    <a:ext uri="{9D8B030D-6E8A-4147-A177-3AD203B41FA5}">
                      <a16:colId xmlns:a16="http://schemas.microsoft.com/office/drawing/2014/main" val="2557833972"/>
                    </a:ext>
                  </a:extLst>
                </a:gridCol>
                <a:gridCol w="894176">
                  <a:extLst>
                    <a:ext uri="{9D8B030D-6E8A-4147-A177-3AD203B41FA5}">
                      <a16:colId xmlns:a16="http://schemas.microsoft.com/office/drawing/2014/main" val="1609107605"/>
                    </a:ext>
                  </a:extLst>
                </a:gridCol>
                <a:gridCol w="564576">
                  <a:extLst>
                    <a:ext uri="{9D8B030D-6E8A-4147-A177-3AD203B41FA5}">
                      <a16:colId xmlns:a16="http://schemas.microsoft.com/office/drawing/2014/main" val="1891646197"/>
                    </a:ext>
                  </a:extLst>
                </a:gridCol>
                <a:gridCol w="894176">
                  <a:extLst>
                    <a:ext uri="{9D8B030D-6E8A-4147-A177-3AD203B41FA5}">
                      <a16:colId xmlns:a16="http://schemas.microsoft.com/office/drawing/2014/main" val="1879880839"/>
                    </a:ext>
                  </a:extLst>
                </a:gridCol>
                <a:gridCol w="564576">
                  <a:extLst>
                    <a:ext uri="{9D8B030D-6E8A-4147-A177-3AD203B41FA5}">
                      <a16:colId xmlns:a16="http://schemas.microsoft.com/office/drawing/2014/main" val="1100066140"/>
                    </a:ext>
                  </a:extLst>
                </a:gridCol>
              </a:tblGrid>
              <a:tr h="190500">
                <a:tc gridSpan="2">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Bolivia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Colombia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Ecuador</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Perú</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3272737027"/>
                  </a:ext>
                </a:extLst>
              </a:tr>
              <a:tr h="324485">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Depósitos a Plazo fijo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76,517%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a:lnSpc>
                          <a:spcPct val="107000"/>
                        </a:lnSpc>
                      </a:pPr>
                      <a:r>
                        <a:rPr lang="es-EC" sz="1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Cdt´s</a:t>
                      </a: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55,881%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a:t>
                      </a:r>
                      <a:r>
                        <a:rPr lang="es-EC" sz="1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tesoreria</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34,007%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61,310%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3778180815"/>
                  </a:ext>
                </a:extLst>
              </a:tr>
              <a:tr h="324485">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del Tesoro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5,387%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ordinarios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22,587%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inversion</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19,445%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MC Instrumentos de Corto Plazo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17,310%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208327069"/>
                  </a:ext>
                </a:extLst>
              </a:tr>
              <a:tr h="324485">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Letras Banco Central de Bolivia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2,770%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 títulos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8,602%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deposito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14,186%</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 Renta Variable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9,878%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1416475244"/>
                  </a:ext>
                </a:extLst>
              </a:tr>
              <a:tr h="324485">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Largo Plazo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2,665%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4,731%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Papel comercial</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8,064%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MD Bonos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6,224%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extLst>
                  <a:ext uri="{0D108BD9-81ED-4DB2-BD59-A6C34878D82A}">
                    <a16:rowId xmlns:a16="http://schemas.microsoft.com/office/drawing/2014/main" val="937234719"/>
                  </a:ext>
                </a:extLst>
              </a:tr>
              <a:tr h="324485">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Letras BCB Prepagables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2,317%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Obligaciones corporativas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6,235%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MC Bonos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2,580%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extLst>
                  <a:ext uri="{0D108BD9-81ED-4DB2-BD59-A6C34878D82A}">
                    <a16:rowId xmlns:a16="http://schemas.microsoft.com/office/drawing/2014/main" val="364246497"/>
                  </a:ext>
                </a:extLst>
              </a:tr>
              <a:tr h="324485">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Bancarios Bursátiles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2,234%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Títulos hipotecarios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1,724%</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de estado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3,996%</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 Instrumentos de Deuda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71980024"/>
                  </a:ext>
                </a:extLst>
              </a:tr>
              <a:tr h="324485">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Participativos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1,976%</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pensionales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0,839%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C9C9C9"/>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Notas de crédito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3,054%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MD Certificados de depósito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pPr>
                      <a:r>
                        <a:rPr lang="es-EC"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0,295%</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3610145755"/>
                  </a:ext>
                </a:extLst>
              </a:tr>
            </a:tbl>
          </a:graphicData>
        </a:graphic>
      </p:graphicFrame>
      <p:sp>
        <p:nvSpPr>
          <p:cNvPr id="31" name="CuadroTexto 30">
            <a:extLst>
              <a:ext uri="{FF2B5EF4-FFF2-40B4-BE49-F238E27FC236}">
                <a16:creationId xmlns:a16="http://schemas.microsoft.com/office/drawing/2014/main" id="{74B540CF-CE9C-4A85-BCDB-565ECDD8BC1D}"/>
              </a:ext>
            </a:extLst>
          </p:cNvPr>
          <p:cNvSpPr txBox="1"/>
          <p:nvPr/>
        </p:nvSpPr>
        <p:spPr>
          <a:xfrm>
            <a:off x="122830" y="5263430"/>
            <a:ext cx="5849335" cy="460895"/>
          </a:xfrm>
          <a:prstGeom prst="rect">
            <a:avLst/>
          </a:prstGeom>
          <a:noFill/>
        </p:spPr>
        <p:txBody>
          <a:bodyPr wrap="square">
            <a:spAutoFit/>
          </a:bodyPr>
          <a:lstStyle/>
          <a:p>
            <a:pPr marL="228600" algn="ctr">
              <a:lnSpc>
                <a:spcPct val="107000"/>
              </a:lnSpc>
            </a:pPr>
            <a:r>
              <a:rPr lang="es-ES" sz="2400" b="1" dirty="0">
                <a:latin typeface="Times New Roman" panose="02020603050405020304" pitchFamily="18" charset="0"/>
                <a:ea typeface="Calibri" panose="020F0502020204030204" pitchFamily="34" charset="0"/>
                <a:cs typeface="Times New Roman" panose="02020603050405020304" pitchFamily="18" charset="0"/>
              </a:rPr>
              <a:t>…</a:t>
            </a:r>
            <a:endParaRPr lang="es-EC"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3" name="Tabla 32">
            <a:extLst>
              <a:ext uri="{FF2B5EF4-FFF2-40B4-BE49-F238E27FC236}">
                <a16:creationId xmlns:a16="http://schemas.microsoft.com/office/drawing/2014/main" id="{C6C68BE2-F1E7-41E7-9AC3-AE9280A2B3EF}"/>
              </a:ext>
            </a:extLst>
          </p:cNvPr>
          <p:cNvGraphicFramePr>
            <a:graphicFrameLocks noGrp="1"/>
          </p:cNvGraphicFramePr>
          <p:nvPr>
            <p:extLst>
              <p:ext uri="{D42A27DB-BD31-4B8C-83A1-F6EECF244321}">
                <p14:modId xmlns:p14="http://schemas.microsoft.com/office/powerpoint/2010/main" val="3577640725"/>
              </p:ext>
            </p:extLst>
          </p:nvPr>
        </p:nvGraphicFramePr>
        <p:xfrm>
          <a:off x="6262875" y="2795430"/>
          <a:ext cx="5648012" cy="892556"/>
        </p:xfrm>
        <a:graphic>
          <a:graphicData uri="http://schemas.openxmlformats.org/drawingml/2006/table">
            <a:tbl>
              <a:tblPr firstRow="1" firstCol="1" bandRow="1"/>
              <a:tblGrid>
                <a:gridCol w="893710">
                  <a:extLst>
                    <a:ext uri="{9D8B030D-6E8A-4147-A177-3AD203B41FA5}">
                      <a16:colId xmlns:a16="http://schemas.microsoft.com/office/drawing/2014/main" val="2905346540"/>
                    </a:ext>
                  </a:extLst>
                </a:gridCol>
                <a:gridCol w="589143">
                  <a:extLst>
                    <a:ext uri="{9D8B030D-6E8A-4147-A177-3AD203B41FA5}">
                      <a16:colId xmlns:a16="http://schemas.microsoft.com/office/drawing/2014/main" val="3762648724"/>
                    </a:ext>
                  </a:extLst>
                </a:gridCol>
                <a:gridCol w="499772">
                  <a:extLst>
                    <a:ext uri="{9D8B030D-6E8A-4147-A177-3AD203B41FA5}">
                      <a16:colId xmlns:a16="http://schemas.microsoft.com/office/drawing/2014/main" val="1650150923"/>
                    </a:ext>
                  </a:extLst>
                </a:gridCol>
                <a:gridCol w="670283">
                  <a:extLst>
                    <a:ext uri="{9D8B030D-6E8A-4147-A177-3AD203B41FA5}">
                      <a16:colId xmlns:a16="http://schemas.microsoft.com/office/drawing/2014/main" val="4039946516"/>
                    </a:ext>
                  </a:extLst>
                </a:gridCol>
                <a:gridCol w="1066573">
                  <a:extLst>
                    <a:ext uri="{9D8B030D-6E8A-4147-A177-3AD203B41FA5}">
                      <a16:colId xmlns:a16="http://schemas.microsoft.com/office/drawing/2014/main" val="262751483"/>
                    </a:ext>
                  </a:extLst>
                </a:gridCol>
                <a:gridCol w="517411">
                  <a:extLst>
                    <a:ext uri="{9D8B030D-6E8A-4147-A177-3AD203B41FA5}">
                      <a16:colId xmlns:a16="http://schemas.microsoft.com/office/drawing/2014/main" val="1649994331"/>
                    </a:ext>
                  </a:extLst>
                </a:gridCol>
                <a:gridCol w="705560">
                  <a:extLst>
                    <a:ext uri="{9D8B030D-6E8A-4147-A177-3AD203B41FA5}">
                      <a16:colId xmlns:a16="http://schemas.microsoft.com/office/drawing/2014/main" val="94271024"/>
                    </a:ext>
                  </a:extLst>
                </a:gridCol>
                <a:gridCol w="705560">
                  <a:extLst>
                    <a:ext uri="{9D8B030D-6E8A-4147-A177-3AD203B41FA5}">
                      <a16:colId xmlns:a16="http://schemas.microsoft.com/office/drawing/2014/main" val="3857043630"/>
                    </a:ext>
                  </a:extLst>
                </a:gridCol>
              </a:tblGrid>
              <a:tr h="190500">
                <a:tc gridSpan="2">
                  <a:txBody>
                    <a:bodyPr/>
                    <a:lstStyle/>
                    <a:p>
                      <a:pPr algn="ct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Bolivia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Colombia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Ecuador</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Perú</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3147122460"/>
                  </a:ext>
                </a:extLst>
              </a:tr>
              <a:tr h="323850">
                <a:tc>
                  <a:txBody>
                    <a:bodyPr/>
                    <a:lstStyle/>
                    <a:p>
                      <a:pPr algn="l">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12,35%</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23,43%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8,80%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35165677"/>
                  </a:ext>
                </a:extLst>
              </a:tr>
              <a:tr h="110490">
                <a:tc>
                  <a:txBody>
                    <a:bodyPr/>
                    <a:lstStyle/>
                    <a:p>
                      <a:pPr algn="l">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Depósitos a Plazo fijo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76,52%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r>
                        <a:rPr lang="es-EC"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Cdt´s</a:t>
                      </a:r>
                      <a:r>
                        <a:rPr lang="es-EC"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55,88%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tesoreria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07000"/>
                        </a:lnSpc>
                      </a:pPr>
                      <a:r>
                        <a:rPr lang="es-EC"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34,01%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r>
                        <a:rPr lang="es-EC"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07000"/>
                        </a:lnSpc>
                      </a:pPr>
                      <a:r>
                        <a:rPr lang="es-EC"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61,31%</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987827"/>
                  </a:ext>
                </a:extLst>
              </a:tr>
            </a:tbl>
          </a:graphicData>
        </a:graphic>
      </p:graphicFrame>
      <p:sp>
        <p:nvSpPr>
          <p:cNvPr id="34" name="Rectángulo 33">
            <a:extLst>
              <a:ext uri="{FF2B5EF4-FFF2-40B4-BE49-F238E27FC236}">
                <a16:creationId xmlns:a16="http://schemas.microsoft.com/office/drawing/2014/main" id="{A0779CFC-4A93-473A-955A-CCA1C12A36BD}"/>
              </a:ext>
            </a:extLst>
          </p:cNvPr>
          <p:cNvSpPr/>
          <p:nvPr/>
        </p:nvSpPr>
        <p:spPr>
          <a:xfrm>
            <a:off x="6262875" y="2630147"/>
            <a:ext cx="5752597" cy="1197438"/>
          </a:xfrm>
          <a:prstGeom prst="rect">
            <a:avLst/>
          </a:prstGeom>
          <a:no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
        <p:nvSpPr>
          <p:cNvPr id="14" name="CuadroTexto 13">
            <a:extLst>
              <a:ext uri="{FF2B5EF4-FFF2-40B4-BE49-F238E27FC236}">
                <a16:creationId xmlns:a16="http://schemas.microsoft.com/office/drawing/2014/main" id="{EF8A0119-A315-43EF-93CB-2C21ABD37804}"/>
              </a:ext>
            </a:extLst>
          </p:cNvPr>
          <p:cNvSpPr txBox="1"/>
          <p:nvPr/>
        </p:nvSpPr>
        <p:spPr>
          <a:xfrm>
            <a:off x="281113" y="2045372"/>
            <a:ext cx="5147195" cy="584775"/>
          </a:xfrm>
          <a:prstGeom prst="rect">
            <a:avLst/>
          </a:prstGeom>
          <a:noFill/>
        </p:spPr>
        <p:txBody>
          <a:bodyPr wrap="square">
            <a:spAutoFit/>
          </a:bodyPr>
          <a:lstStyle/>
          <a:p>
            <a:pPr algn="just">
              <a:spcAft>
                <a:spcPts val="1000"/>
              </a:spcAft>
            </a:pPr>
            <a:r>
              <a:rPr lang="es-EC" sz="14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Tabla 5. </a:t>
            </a:r>
            <a:r>
              <a:rPr lang="es-EC"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600" dirty="0">
                <a:solidFill>
                  <a:srgbClr val="000000"/>
                </a:solidFill>
                <a:effectLst/>
                <a:latin typeface="Times New Roman" panose="02020603050405020304" pitchFamily="18" charset="0"/>
                <a:ea typeface="Calibri" panose="020F0502020204030204" pitchFamily="34" charset="0"/>
              </a:rPr>
              <a:t>Porcentaje de monto negociado por papel por cada Bolsa de Valores.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CuadroTexto 14">
            <a:extLst>
              <a:ext uri="{FF2B5EF4-FFF2-40B4-BE49-F238E27FC236}">
                <a16:creationId xmlns:a16="http://schemas.microsoft.com/office/drawing/2014/main" id="{B19DB59E-FF47-4E48-9524-B0ED6FC9A914}"/>
              </a:ext>
            </a:extLst>
          </p:cNvPr>
          <p:cNvSpPr txBox="1"/>
          <p:nvPr/>
        </p:nvSpPr>
        <p:spPr>
          <a:xfrm>
            <a:off x="6200585" y="2045371"/>
            <a:ext cx="5814887" cy="584775"/>
          </a:xfrm>
          <a:prstGeom prst="rect">
            <a:avLst/>
          </a:prstGeom>
          <a:noFill/>
        </p:spPr>
        <p:txBody>
          <a:bodyPr wrap="square">
            <a:spAutoFit/>
          </a:bodyPr>
          <a:lstStyle/>
          <a:p>
            <a:pPr algn="just">
              <a:spcAft>
                <a:spcPts val="1000"/>
              </a:spcAft>
            </a:pPr>
            <a:r>
              <a:rPr lang="es-EC" sz="14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Tabla 6. </a:t>
            </a:r>
            <a:r>
              <a:rPr lang="es-EC"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1600" dirty="0">
                <a:solidFill>
                  <a:srgbClr val="000000"/>
                </a:solidFill>
                <a:effectLst/>
                <a:latin typeface="Times New Roman" panose="02020603050405020304" pitchFamily="18" charset="0"/>
                <a:ea typeface="Calibri" panose="020F0502020204030204" pitchFamily="34" charset="0"/>
              </a:rPr>
              <a:t>Porcentaje de monto negociado por cada Bolsa de Valores según la participación de bonos y producto con mayor participación</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3865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RESULTADOS</a:t>
            </a:r>
            <a:endParaRPr lang="es-EC" sz="2000" b="1" dirty="0"/>
          </a:p>
        </p:txBody>
      </p:sp>
      <p:sp>
        <p:nvSpPr>
          <p:cNvPr id="23" name="CuadroTexto 22">
            <a:extLst>
              <a:ext uri="{FF2B5EF4-FFF2-40B4-BE49-F238E27FC236}">
                <a16:creationId xmlns:a16="http://schemas.microsoft.com/office/drawing/2014/main" id="{077B3714-F48F-4FDC-84B8-DD02995FE003}"/>
              </a:ext>
            </a:extLst>
          </p:cNvPr>
          <p:cNvSpPr txBox="1"/>
          <p:nvPr/>
        </p:nvSpPr>
        <p:spPr>
          <a:xfrm>
            <a:off x="190152" y="1336430"/>
            <a:ext cx="6589564" cy="646331"/>
          </a:xfrm>
          <a:prstGeom prst="rect">
            <a:avLst/>
          </a:prstGeom>
          <a:noFill/>
        </p:spPr>
        <p:txBody>
          <a:bodyPr wrap="square">
            <a:spAutoFit/>
          </a:bodyPr>
          <a:lstStyle/>
          <a:p>
            <a:r>
              <a:rPr lang="es-EC" sz="1800" dirty="0">
                <a:effectLst/>
                <a:latin typeface="Times New Roman" panose="02020603050405020304" pitchFamily="18" charset="0"/>
                <a:ea typeface="Calibri" panose="020F0502020204030204" pitchFamily="34" charset="0"/>
              </a:rPr>
              <a:t>Presunción 3: </a:t>
            </a:r>
            <a:r>
              <a:rPr lang="es-EC" sz="1800" dirty="0">
                <a:effectLst/>
                <a:latin typeface="Times New Roman" panose="02020603050405020304" pitchFamily="18" charset="0"/>
                <a:ea typeface="Times New Roman" panose="02020603050405020304" pitchFamily="18" charset="0"/>
              </a:rPr>
              <a:t>Ecuador es el país con el mayor crecimiento de productos bursátiles en el período analizado</a:t>
            </a:r>
            <a:endParaRPr lang="es-EC" dirty="0"/>
          </a:p>
        </p:txBody>
      </p:sp>
      <p:sp>
        <p:nvSpPr>
          <p:cNvPr id="26" name="CuadroTexto 25">
            <a:extLst>
              <a:ext uri="{FF2B5EF4-FFF2-40B4-BE49-F238E27FC236}">
                <a16:creationId xmlns:a16="http://schemas.microsoft.com/office/drawing/2014/main" id="{48775C47-9083-4C47-A37D-77871DFBC6B4}"/>
              </a:ext>
            </a:extLst>
          </p:cNvPr>
          <p:cNvSpPr txBox="1"/>
          <p:nvPr/>
        </p:nvSpPr>
        <p:spPr>
          <a:xfrm>
            <a:off x="190152" y="4955450"/>
            <a:ext cx="10553118" cy="537904"/>
          </a:xfrm>
          <a:prstGeom prst="rect">
            <a:avLst/>
          </a:prstGeom>
          <a:noFill/>
        </p:spPr>
        <p:txBody>
          <a:bodyPr wrap="square">
            <a:spAutoFit/>
          </a:bodyPr>
          <a:lstStyle/>
          <a:p>
            <a:pPr marL="228600" algn="ctr">
              <a:lnSpc>
                <a:spcPct val="107000"/>
              </a:lnSpc>
            </a:pPr>
            <a:r>
              <a:rPr lang="es-EC" sz="1400" dirty="0">
                <a:effectLst/>
                <a:latin typeface="Times New Roman" panose="02020603050405020304" pitchFamily="18" charset="0"/>
                <a:ea typeface="Calibri" panose="020F0502020204030204" pitchFamily="34" charset="0"/>
                <a:cs typeface="Times New Roman" panose="02020603050405020304" pitchFamily="18" charset="0"/>
              </a:rPr>
              <a:t>Elaboración propia con base en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Bolsa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Boliviana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Memorias</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Bolsa de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de Lima </a:t>
            </a:r>
            <a:r>
              <a:rPr lang="es-ES" sz="14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información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entregada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por la Bolsa de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de Quito y la Bolsa de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de Colombia.</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7D1C1637-501B-438E-8F32-3124981DC152}"/>
              </a:ext>
            </a:extLst>
          </p:cNvPr>
          <p:cNvSpPr txBox="1"/>
          <p:nvPr/>
        </p:nvSpPr>
        <p:spPr>
          <a:xfrm>
            <a:off x="246665" y="4608096"/>
            <a:ext cx="5849335" cy="460895"/>
          </a:xfrm>
          <a:prstGeom prst="rect">
            <a:avLst/>
          </a:prstGeom>
          <a:noFill/>
        </p:spPr>
        <p:txBody>
          <a:bodyPr wrap="square">
            <a:spAutoFit/>
          </a:bodyPr>
          <a:lstStyle/>
          <a:p>
            <a:pPr marL="228600" algn="ctr">
              <a:lnSpc>
                <a:spcPct val="107000"/>
              </a:lnSpc>
            </a:pPr>
            <a:r>
              <a:rPr lang="es-ES" sz="2400" b="1" dirty="0">
                <a:latin typeface="Times New Roman" panose="02020603050405020304" pitchFamily="18" charset="0"/>
                <a:ea typeface="Calibri" panose="020F0502020204030204" pitchFamily="34" charset="0"/>
                <a:cs typeface="Times New Roman" panose="02020603050405020304" pitchFamily="18" charset="0"/>
              </a:rPr>
              <a:t>…</a:t>
            </a:r>
            <a:endParaRPr lang="es-EC"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2C634270-1666-4D68-AF40-4B337F399FEA}"/>
              </a:ext>
            </a:extLst>
          </p:cNvPr>
          <p:cNvSpPr txBox="1"/>
          <p:nvPr/>
        </p:nvSpPr>
        <p:spPr>
          <a:xfrm>
            <a:off x="-301962" y="5505575"/>
            <a:ext cx="6096000" cy="923330"/>
          </a:xfrm>
          <a:prstGeom prst="rect">
            <a:avLst/>
          </a:prstGeom>
          <a:noFill/>
        </p:spPr>
        <p:txBody>
          <a:bodyPr wrap="square">
            <a:spAutoFit/>
          </a:bodyPr>
          <a:lstStyle/>
          <a:p>
            <a:pPr algn="ctr"/>
            <a:r>
              <a:rPr lang="es-EC" sz="1800" dirty="0">
                <a:effectLst/>
                <a:latin typeface="Times New Roman" panose="02020603050405020304" pitchFamily="18" charset="0"/>
                <a:ea typeface="Calibri" panose="020F0502020204030204" pitchFamily="34" charset="0"/>
              </a:rPr>
              <a:t>Facturas comerciales negociables Ecuador </a:t>
            </a:r>
          </a:p>
          <a:p>
            <a:pPr algn="ctr"/>
            <a:r>
              <a:rPr lang="es-EC" sz="1800" b="1" kern="100" dirty="0">
                <a:effectLst/>
                <a:latin typeface="Times New Roman" panose="02020603050405020304" pitchFamily="18" charset="0"/>
                <a:ea typeface="Calibri" panose="020F0502020204030204" pitchFamily="34" charset="0"/>
              </a:rPr>
              <a:t>2015</a:t>
            </a:r>
            <a:r>
              <a:rPr lang="es-EC" sz="1800" kern="100" dirty="0">
                <a:effectLst/>
                <a:latin typeface="Times New Roman" panose="02020603050405020304" pitchFamily="18" charset="0"/>
                <a:ea typeface="Calibri" panose="020F0502020204030204" pitchFamily="34" charset="0"/>
              </a:rPr>
              <a:t> $218.683</a:t>
            </a:r>
            <a:endParaRPr lang="es-EC" kern="100" dirty="0">
              <a:latin typeface="Times New Roman" panose="02020603050405020304" pitchFamily="18" charset="0"/>
              <a:ea typeface="Calibri" panose="020F0502020204030204" pitchFamily="34" charset="0"/>
            </a:endParaRPr>
          </a:p>
          <a:p>
            <a:pPr algn="ctr"/>
            <a:r>
              <a:rPr lang="es-EC" sz="1800" b="1" kern="100" dirty="0">
                <a:effectLst/>
                <a:latin typeface="Times New Roman" panose="02020603050405020304" pitchFamily="18" charset="0"/>
                <a:ea typeface="Calibri" panose="020F0502020204030204" pitchFamily="34" charset="0"/>
              </a:rPr>
              <a:t>2019</a:t>
            </a:r>
            <a:r>
              <a:rPr lang="es-EC" sz="1800" kern="100" dirty="0">
                <a:effectLst/>
                <a:latin typeface="Times New Roman" panose="02020603050405020304" pitchFamily="18" charset="0"/>
                <a:ea typeface="Calibri" panose="020F0502020204030204" pitchFamily="34" charset="0"/>
              </a:rPr>
              <a:t> $693.709. 121</a:t>
            </a:r>
            <a:endParaRPr lang="es-EC" kern="100" dirty="0"/>
          </a:p>
        </p:txBody>
      </p:sp>
      <p:sp>
        <p:nvSpPr>
          <p:cNvPr id="11" name="CuadroTexto 10">
            <a:extLst>
              <a:ext uri="{FF2B5EF4-FFF2-40B4-BE49-F238E27FC236}">
                <a16:creationId xmlns:a16="http://schemas.microsoft.com/office/drawing/2014/main" id="{EC1AD442-3144-4370-B5BA-B9F99F029CA5}"/>
              </a:ext>
            </a:extLst>
          </p:cNvPr>
          <p:cNvSpPr txBox="1"/>
          <p:nvPr/>
        </p:nvSpPr>
        <p:spPr>
          <a:xfrm>
            <a:off x="6633912" y="1336430"/>
            <a:ext cx="5764932" cy="646331"/>
          </a:xfrm>
          <a:prstGeom prst="rect">
            <a:avLst/>
          </a:prstGeom>
          <a:noFill/>
        </p:spPr>
        <p:txBody>
          <a:bodyPr wrap="square">
            <a:spAutoFit/>
          </a:bodyPr>
          <a:lstStyle/>
          <a:p>
            <a:r>
              <a:rPr lang="es-EC" sz="1800" dirty="0">
                <a:effectLst/>
                <a:latin typeface="Times New Roman" panose="02020603050405020304" pitchFamily="18" charset="0"/>
                <a:ea typeface="Calibri" panose="020F0502020204030204" pitchFamily="34" charset="0"/>
              </a:rPr>
              <a:t>Presunción 4: </a:t>
            </a:r>
            <a:r>
              <a:rPr lang="es-EC" sz="1800" dirty="0">
                <a:effectLst/>
                <a:latin typeface="Times New Roman" panose="02020603050405020304" pitchFamily="18" charset="0"/>
                <a:ea typeface="Times New Roman" panose="02020603050405020304" pitchFamily="18" charset="0"/>
              </a:rPr>
              <a:t>Ecuador es el país con mayor crecimiento en ventas en bonos.</a:t>
            </a:r>
            <a:endParaRPr lang="es-EC" dirty="0"/>
          </a:p>
        </p:txBody>
      </p:sp>
      <p:graphicFrame>
        <p:nvGraphicFramePr>
          <p:cNvPr id="13" name="Tabla 12">
            <a:extLst>
              <a:ext uri="{FF2B5EF4-FFF2-40B4-BE49-F238E27FC236}">
                <a16:creationId xmlns:a16="http://schemas.microsoft.com/office/drawing/2014/main" id="{DF696077-651E-4B21-8872-97EA8E192B8E}"/>
              </a:ext>
            </a:extLst>
          </p:cNvPr>
          <p:cNvGraphicFramePr>
            <a:graphicFrameLocks noGrp="1"/>
          </p:cNvGraphicFramePr>
          <p:nvPr>
            <p:extLst>
              <p:ext uri="{D42A27DB-BD31-4B8C-83A1-F6EECF244321}">
                <p14:modId xmlns:p14="http://schemas.microsoft.com/office/powerpoint/2010/main" val="501111583"/>
              </p:ext>
            </p:extLst>
          </p:nvPr>
        </p:nvGraphicFramePr>
        <p:xfrm>
          <a:off x="7743296" y="2376932"/>
          <a:ext cx="3356865" cy="1649778"/>
        </p:xfrm>
        <a:graphic>
          <a:graphicData uri="http://schemas.openxmlformats.org/drawingml/2006/table">
            <a:tbl>
              <a:tblPr firstRow="1" firstCol="1" bandRow="1"/>
              <a:tblGrid>
                <a:gridCol w="1856867">
                  <a:extLst>
                    <a:ext uri="{9D8B030D-6E8A-4147-A177-3AD203B41FA5}">
                      <a16:colId xmlns:a16="http://schemas.microsoft.com/office/drawing/2014/main" val="1825158264"/>
                    </a:ext>
                  </a:extLst>
                </a:gridCol>
                <a:gridCol w="1499998">
                  <a:extLst>
                    <a:ext uri="{9D8B030D-6E8A-4147-A177-3AD203B41FA5}">
                      <a16:colId xmlns:a16="http://schemas.microsoft.com/office/drawing/2014/main" val="1441651763"/>
                    </a:ext>
                  </a:extLst>
                </a:gridCol>
              </a:tblGrid>
              <a:tr h="176658">
                <a:tc gridSpan="2">
                  <a:txBody>
                    <a:bodyPr/>
                    <a:lstStyle/>
                    <a:p>
                      <a:pPr algn="ct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Ecuador</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C"/>
                    </a:p>
                  </a:txBody>
                  <a:tcPr/>
                </a:tc>
                <a:extLst>
                  <a:ext uri="{0D108BD9-81ED-4DB2-BD59-A6C34878D82A}">
                    <a16:rowId xmlns:a16="http://schemas.microsoft.com/office/drawing/2014/main" val="527223525"/>
                  </a:ext>
                </a:extLst>
              </a:tr>
              <a:tr h="245520">
                <a:tc>
                  <a:txBody>
                    <a:bodyPr/>
                    <a:lstStyle/>
                    <a:p>
                      <a:pPr algn="l">
                        <a:lnSpc>
                          <a:spcPct val="107000"/>
                        </a:lnSpc>
                      </a:pPr>
                      <a:r>
                        <a:rPr lang="es-EC" sz="10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Bonos de estado</a:t>
                      </a:r>
                      <a:endParaRPr lang="es-EC" sz="105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ctr">
                    <a:lnL>
                      <a:noFill/>
                    </a:lnL>
                    <a:lnR>
                      <a:noFill/>
                    </a:lnR>
                    <a:lnT w="12700" cap="flat" cmpd="sng" algn="ctr">
                      <a:solidFill>
                        <a:schemeClr val="tx1"/>
                      </a:solidFill>
                      <a:prstDash val="solid"/>
                      <a:round/>
                      <a:headEnd type="none" w="med" len="med"/>
                      <a:tailEnd type="none" w="med" len="med"/>
                    </a:lnT>
                    <a:lnB>
                      <a:noFill/>
                    </a:lnB>
                    <a:solidFill>
                      <a:srgbClr val="FFFF00"/>
                    </a:solidFill>
                  </a:tcPr>
                </a:tc>
                <a:tc>
                  <a:txBody>
                    <a:bodyPr/>
                    <a:lstStyle/>
                    <a:p>
                      <a:pPr algn="r">
                        <a:lnSpc>
                          <a:spcPct val="107000"/>
                        </a:lnSpc>
                      </a:pPr>
                      <a:r>
                        <a:rPr lang="es-EC" sz="10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-17,37%</a:t>
                      </a:r>
                      <a:endParaRPr lang="es-EC" sz="105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b">
                    <a:lnL>
                      <a:noFill/>
                    </a:lnL>
                    <a:lnR>
                      <a:noFill/>
                    </a:lnR>
                    <a:lnT w="12700" cap="flat" cmpd="sng" algn="ctr">
                      <a:solidFill>
                        <a:schemeClr val="tx1"/>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2145382873"/>
                  </a:ext>
                </a:extLst>
              </a:tr>
              <a:tr h="24552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Letras de cambio</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-56,03%</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b">
                    <a:lnL>
                      <a:noFill/>
                    </a:lnL>
                    <a:lnR>
                      <a:noFill/>
                    </a:lnR>
                    <a:lnT>
                      <a:noFill/>
                    </a:lnT>
                    <a:lnB>
                      <a:noFill/>
                    </a:lnB>
                  </a:tcPr>
                </a:tc>
                <a:extLst>
                  <a:ext uri="{0D108BD9-81ED-4DB2-BD59-A6C34878D82A}">
                    <a16:rowId xmlns:a16="http://schemas.microsoft.com/office/drawing/2014/main" val="2251939929"/>
                  </a:ext>
                </a:extLst>
              </a:tr>
              <a:tr h="24552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Reporto</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-57,77%</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b">
                    <a:lnL>
                      <a:noFill/>
                    </a:lnL>
                    <a:lnR>
                      <a:noFill/>
                    </a:lnR>
                    <a:lnT>
                      <a:noFill/>
                    </a:lnT>
                    <a:lnB>
                      <a:noFill/>
                    </a:lnB>
                  </a:tcPr>
                </a:tc>
                <a:extLst>
                  <a:ext uri="{0D108BD9-81ED-4DB2-BD59-A6C34878D82A}">
                    <a16:rowId xmlns:a16="http://schemas.microsoft.com/office/drawing/2014/main" val="3220400288"/>
                  </a:ext>
                </a:extLst>
              </a:tr>
              <a:tr h="24552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ahorro</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-60,08%</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b">
                    <a:lnL>
                      <a:noFill/>
                    </a:lnL>
                    <a:lnR>
                      <a:noFill/>
                    </a:lnR>
                    <a:lnT>
                      <a:noFill/>
                    </a:lnT>
                    <a:lnB>
                      <a:noFill/>
                    </a:lnB>
                  </a:tcPr>
                </a:tc>
                <a:extLst>
                  <a:ext uri="{0D108BD9-81ED-4DB2-BD59-A6C34878D82A}">
                    <a16:rowId xmlns:a16="http://schemas.microsoft.com/office/drawing/2014/main" val="501950950"/>
                  </a:ext>
                </a:extLst>
              </a:tr>
              <a:tr h="24552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Cupones de capital</a:t>
                      </a:r>
                      <a:endParaRPr lang="es-EC"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ctr">
                    <a:lnL>
                      <a:noFill/>
                    </a:lnL>
                    <a:lnR>
                      <a:noFill/>
                    </a:lnR>
                    <a:lnT>
                      <a:noFill/>
                    </a:lnT>
                    <a:lnB>
                      <a:noFill/>
                    </a:lnB>
                  </a:tcPr>
                </a:tc>
                <a:tc>
                  <a:txBody>
                    <a:bodyPr/>
                    <a:lstStyle/>
                    <a:p>
                      <a:pPr algn="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-75,08%</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b">
                    <a:lnL>
                      <a:noFill/>
                    </a:lnL>
                    <a:lnR>
                      <a:noFill/>
                    </a:lnR>
                    <a:lnT>
                      <a:noFill/>
                    </a:lnT>
                    <a:lnB>
                      <a:noFill/>
                    </a:lnB>
                  </a:tcPr>
                </a:tc>
                <a:extLst>
                  <a:ext uri="{0D108BD9-81ED-4DB2-BD59-A6C34878D82A}">
                    <a16:rowId xmlns:a16="http://schemas.microsoft.com/office/drawing/2014/main" val="188162216"/>
                  </a:ext>
                </a:extLst>
              </a:tr>
              <a:tr h="245520">
                <a:tc>
                  <a:txBody>
                    <a:bodyPr/>
                    <a:lstStyle/>
                    <a:p>
                      <a:pPr algn="l">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aportación</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-92,39%</a:t>
                      </a:r>
                      <a:endParaRPr lang="es-EC"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240" marR="2924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530250"/>
                  </a:ext>
                </a:extLst>
              </a:tr>
            </a:tbl>
          </a:graphicData>
        </a:graphic>
      </p:graphicFrame>
      <p:graphicFrame>
        <p:nvGraphicFramePr>
          <p:cNvPr id="21" name="Tabla 20">
            <a:extLst>
              <a:ext uri="{FF2B5EF4-FFF2-40B4-BE49-F238E27FC236}">
                <a16:creationId xmlns:a16="http://schemas.microsoft.com/office/drawing/2014/main" id="{9BAEB245-7C8B-4EF2-8CD8-5DBE6AFCAB03}"/>
              </a:ext>
            </a:extLst>
          </p:cNvPr>
          <p:cNvGraphicFramePr>
            <a:graphicFrameLocks noGrp="1"/>
          </p:cNvGraphicFramePr>
          <p:nvPr>
            <p:extLst>
              <p:ext uri="{D42A27DB-BD31-4B8C-83A1-F6EECF244321}">
                <p14:modId xmlns:p14="http://schemas.microsoft.com/office/powerpoint/2010/main" val="2244184640"/>
              </p:ext>
            </p:extLst>
          </p:nvPr>
        </p:nvGraphicFramePr>
        <p:xfrm>
          <a:off x="122830" y="2400094"/>
          <a:ext cx="6395632" cy="2273364"/>
        </p:xfrm>
        <a:graphic>
          <a:graphicData uri="http://schemas.openxmlformats.org/drawingml/2006/table">
            <a:tbl>
              <a:tblPr firstRow="1" firstCol="1" bandRow="1"/>
              <a:tblGrid>
                <a:gridCol w="1069343">
                  <a:extLst>
                    <a:ext uri="{9D8B030D-6E8A-4147-A177-3AD203B41FA5}">
                      <a16:colId xmlns:a16="http://schemas.microsoft.com/office/drawing/2014/main" val="1136781374"/>
                    </a:ext>
                  </a:extLst>
                </a:gridCol>
                <a:gridCol w="588493">
                  <a:extLst>
                    <a:ext uri="{9D8B030D-6E8A-4147-A177-3AD203B41FA5}">
                      <a16:colId xmlns:a16="http://schemas.microsoft.com/office/drawing/2014/main" val="2336266732"/>
                    </a:ext>
                  </a:extLst>
                </a:gridCol>
                <a:gridCol w="863489">
                  <a:extLst>
                    <a:ext uri="{9D8B030D-6E8A-4147-A177-3AD203B41FA5}">
                      <a16:colId xmlns:a16="http://schemas.microsoft.com/office/drawing/2014/main" val="254708776"/>
                    </a:ext>
                  </a:extLst>
                </a:gridCol>
                <a:gridCol w="588493">
                  <a:extLst>
                    <a:ext uri="{9D8B030D-6E8A-4147-A177-3AD203B41FA5}">
                      <a16:colId xmlns:a16="http://schemas.microsoft.com/office/drawing/2014/main" val="3718567576"/>
                    </a:ext>
                  </a:extLst>
                </a:gridCol>
                <a:gridCol w="764490">
                  <a:extLst>
                    <a:ext uri="{9D8B030D-6E8A-4147-A177-3AD203B41FA5}">
                      <a16:colId xmlns:a16="http://schemas.microsoft.com/office/drawing/2014/main" val="3493234817"/>
                    </a:ext>
                  </a:extLst>
                </a:gridCol>
                <a:gridCol w="803462">
                  <a:extLst>
                    <a:ext uri="{9D8B030D-6E8A-4147-A177-3AD203B41FA5}">
                      <a16:colId xmlns:a16="http://schemas.microsoft.com/office/drawing/2014/main" val="2190678390"/>
                    </a:ext>
                  </a:extLst>
                </a:gridCol>
                <a:gridCol w="1262155">
                  <a:extLst>
                    <a:ext uri="{9D8B030D-6E8A-4147-A177-3AD203B41FA5}">
                      <a16:colId xmlns:a16="http://schemas.microsoft.com/office/drawing/2014/main" val="83264754"/>
                    </a:ext>
                  </a:extLst>
                </a:gridCol>
                <a:gridCol w="455707">
                  <a:extLst>
                    <a:ext uri="{9D8B030D-6E8A-4147-A177-3AD203B41FA5}">
                      <a16:colId xmlns:a16="http://schemas.microsoft.com/office/drawing/2014/main" val="1442274125"/>
                    </a:ext>
                  </a:extLst>
                </a:gridCol>
              </a:tblGrid>
              <a:tr h="188595">
                <a:tc gridSpan="2">
                  <a:txBody>
                    <a:bodyPr/>
                    <a:lstStyle/>
                    <a:p>
                      <a:pPr algn="ct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Bolivia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Colombia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Ecuador</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Perú</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1111832697"/>
                  </a:ext>
                </a:extLst>
              </a:tr>
              <a:tr h="32131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Valores de Titularización</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297,31%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 títulos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108,74%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Facturas comerciales negociables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172.557,85%</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MC Certificados de depósito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433,89%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834234161"/>
                  </a:ext>
                </a:extLst>
              </a:tr>
              <a:tr h="32131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Letras BCB Prepagables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230,20%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ordinarios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10,46%</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Cupones de interes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639,07%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Prestamo de Valores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420,00%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322121790"/>
                  </a:ext>
                </a:extLst>
              </a:tr>
              <a:tr h="32131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Largo Plazo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140,69%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Titularizaciones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274,97%</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MC Bonos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220,89%</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64516878"/>
                  </a:ext>
                </a:extLst>
              </a:tr>
              <a:tr h="32131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Depósitos a Plazo fijo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55,94%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Cdt´s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deposito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245,88%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Otros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93,31%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976114153"/>
                  </a:ext>
                </a:extLst>
              </a:tr>
              <a:tr h="32131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Bancarios Bursátiles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36,14%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 deuda pública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tesoreria</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235,81%</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90,91%</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585137637"/>
                  </a:ext>
                </a:extLst>
              </a:tr>
              <a:tr h="321310">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Pagarés Bursátiles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-18,78%</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Títulos hipotecarios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-7,10%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Valores de </a:t>
                      </a:r>
                      <a:r>
                        <a:rPr lang="es-EC" sz="1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participacion</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c>
                  <a:txBody>
                    <a:bodyPr/>
                    <a:lstStyle/>
                    <a:p>
                      <a:pPr algn="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234,49%</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MD Instrumentos de Corto Plazo</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r">
                        <a:lnSpc>
                          <a:spcPct val="107000"/>
                        </a:lnSpc>
                      </a:pPr>
                      <a:r>
                        <a:rPr lang="es-EC"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61,30%</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2547208250"/>
                  </a:ext>
                </a:extLst>
              </a:tr>
            </a:tbl>
          </a:graphicData>
        </a:graphic>
      </p:graphicFrame>
      <p:sp>
        <p:nvSpPr>
          <p:cNvPr id="14" name="CuadroTexto 13">
            <a:extLst>
              <a:ext uri="{FF2B5EF4-FFF2-40B4-BE49-F238E27FC236}">
                <a16:creationId xmlns:a16="http://schemas.microsoft.com/office/drawing/2014/main" id="{83DF0582-94CE-492B-99CE-626F69246815}"/>
              </a:ext>
            </a:extLst>
          </p:cNvPr>
          <p:cNvSpPr txBox="1"/>
          <p:nvPr/>
        </p:nvSpPr>
        <p:spPr>
          <a:xfrm>
            <a:off x="6545757" y="5735033"/>
            <a:ext cx="6096000" cy="646331"/>
          </a:xfrm>
          <a:prstGeom prst="rect">
            <a:avLst/>
          </a:prstGeom>
          <a:noFill/>
        </p:spPr>
        <p:txBody>
          <a:bodyPr wrap="square">
            <a:spAutoFit/>
          </a:bodyPr>
          <a:lstStyle/>
          <a:p>
            <a:pPr algn="ctr"/>
            <a:r>
              <a:rPr lang="es-EC" sz="1800" dirty="0">
                <a:effectLst/>
                <a:latin typeface="Times New Roman" panose="02020603050405020304" pitchFamily="18" charset="0"/>
                <a:ea typeface="Calibri" panose="020F0502020204030204" pitchFamily="34" charset="0"/>
              </a:rPr>
              <a:t>Perú</a:t>
            </a:r>
          </a:p>
          <a:p>
            <a:pPr algn="ctr"/>
            <a:r>
              <a:rPr lang="es-EC" b="1" kern="100" dirty="0">
                <a:latin typeface="Times New Roman" panose="02020603050405020304" pitchFamily="18" charset="0"/>
              </a:rPr>
              <a:t>220,89%</a:t>
            </a:r>
            <a:endParaRPr lang="es-EC" b="1" kern="100" dirty="0"/>
          </a:p>
        </p:txBody>
      </p:sp>
      <p:sp>
        <p:nvSpPr>
          <p:cNvPr id="16" name="CuadroTexto 15">
            <a:extLst>
              <a:ext uri="{FF2B5EF4-FFF2-40B4-BE49-F238E27FC236}">
                <a16:creationId xmlns:a16="http://schemas.microsoft.com/office/drawing/2014/main" id="{DBEA605E-1C2F-4079-AE05-496DD76B3F9A}"/>
              </a:ext>
            </a:extLst>
          </p:cNvPr>
          <p:cNvSpPr txBox="1"/>
          <p:nvPr/>
        </p:nvSpPr>
        <p:spPr>
          <a:xfrm>
            <a:off x="7828447" y="6391140"/>
            <a:ext cx="5829646" cy="261610"/>
          </a:xfrm>
          <a:prstGeom prst="rect">
            <a:avLst/>
          </a:prstGeom>
          <a:noFill/>
        </p:spPr>
        <p:txBody>
          <a:bodyPr wrap="square">
            <a:spAutoFit/>
          </a:bodyPr>
          <a:lstStyle/>
          <a:p>
            <a:r>
              <a:rPr lang="es-EC" sz="1100" b="0" i="0" u="none" strike="noStrike" dirty="0">
                <a:solidFill>
                  <a:srgbClr val="000000"/>
                </a:solidFill>
                <a:effectLst/>
                <a:latin typeface="Calibri" panose="020F0502020204030204" pitchFamily="34" charset="0"/>
              </a:rPr>
              <a:t> $       101.490,00 </a:t>
            </a:r>
            <a:endParaRPr lang="es-EC" sz="1100" dirty="0"/>
          </a:p>
        </p:txBody>
      </p:sp>
      <p:sp>
        <p:nvSpPr>
          <p:cNvPr id="18" name="CuadroTexto 17">
            <a:extLst>
              <a:ext uri="{FF2B5EF4-FFF2-40B4-BE49-F238E27FC236}">
                <a16:creationId xmlns:a16="http://schemas.microsoft.com/office/drawing/2014/main" id="{E24FABFA-5A80-4DC8-8483-35B39E8255F2}"/>
              </a:ext>
            </a:extLst>
          </p:cNvPr>
          <p:cNvSpPr txBox="1"/>
          <p:nvPr/>
        </p:nvSpPr>
        <p:spPr>
          <a:xfrm>
            <a:off x="9890992" y="6326970"/>
            <a:ext cx="5829646" cy="369332"/>
          </a:xfrm>
          <a:prstGeom prst="rect">
            <a:avLst/>
          </a:prstGeom>
          <a:noFill/>
        </p:spPr>
        <p:txBody>
          <a:bodyPr wrap="square">
            <a:spAutoFit/>
          </a:bodyPr>
          <a:lstStyle/>
          <a:p>
            <a:r>
              <a:rPr lang="es-EC" sz="1100" b="0" i="0" u="none" strike="noStrike" dirty="0">
                <a:solidFill>
                  <a:srgbClr val="000000"/>
                </a:solidFill>
                <a:effectLst/>
                <a:latin typeface="Calibri" panose="020F0502020204030204" pitchFamily="34" charset="0"/>
              </a:rPr>
              <a:t> $     325.670,00</a:t>
            </a:r>
            <a:r>
              <a:rPr lang="es-EC" sz="1800" b="0" i="0" u="none" strike="noStrike" dirty="0">
                <a:solidFill>
                  <a:srgbClr val="000000"/>
                </a:solidFill>
                <a:effectLst/>
                <a:latin typeface="Calibri" panose="020F0502020204030204" pitchFamily="34" charset="0"/>
              </a:rPr>
              <a:t> </a:t>
            </a:r>
            <a:r>
              <a:rPr lang="es-EC" sz="1100" b="0" i="0" u="none" strike="noStrike" dirty="0">
                <a:solidFill>
                  <a:srgbClr val="000000"/>
                </a:solidFill>
                <a:effectLst/>
                <a:latin typeface="Calibri" panose="020F0502020204030204" pitchFamily="34" charset="0"/>
              </a:rPr>
              <a:t> </a:t>
            </a:r>
            <a:endParaRPr lang="es-EC" sz="1100" dirty="0"/>
          </a:p>
        </p:txBody>
      </p:sp>
      <p:sp>
        <p:nvSpPr>
          <p:cNvPr id="19" name="CuadroTexto 18">
            <a:extLst>
              <a:ext uri="{FF2B5EF4-FFF2-40B4-BE49-F238E27FC236}">
                <a16:creationId xmlns:a16="http://schemas.microsoft.com/office/drawing/2014/main" id="{BFE44787-5D7D-430C-8D8E-CD9DD622E532}"/>
              </a:ext>
            </a:extLst>
          </p:cNvPr>
          <p:cNvSpPr txBox="1"/>
          <p:nvPr/>
        </p:nvSpPr>
        <p:spPr>
          <a:xfrm>
            <a:off x="281113" y="2045372"/>
            <a:ext cx="5365708" cy="338554"/>
          </a:xfrm>
          <a:prstGeom prst="rect">
            <a:avLst/>
          </a:prstGeom>
          <a:noFill/>
        </p:spPr>
        <p:txBody>
          <a:bodyPr wrap="square">
            <a:spAutoFit/>
          </a:bodyPr>
          <a:lstStyle/>
          <a:p>
            <a:pPr algn="just">
              <a:spcAft>
                <a:spcPts val="1000"/>
              </a:spcAft>
            </a:pPr>
            <a:r>
              <a:rPr lang="es-EC"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Tabla 7</a:t>
            </a:r>
            <a:r>
              <a:rPr lang="es-EC" sz="1600" dirty="0">
                <a:solidFill>
                  <a:srgbClr val="000000"/>
                </a:solidFill>
                <a:effectLst/>
                <a:latin typeface="Times New Roman" panose="02020603050405020304" pitchFamily="18" charset="0"/>
                <a:ea typeface="Calibri" panose="020F0502020204030204" pitchFamily="34" charset="0"/>
              </a:rPr>
              <a:t>. </a:t>
            </a:r>
            <a:r>
              <a:rPr lang="es-ES" sz="1600" dirty="0">
                <a:solidFill>
                  <a:srgbClr val="000000"/>
                </a:solidFill>
                <a:effectLst/>
                <a:latin typeface="Times New Roman" panose="02020603050405020304" pitchFamily="18" charset="0"/>
                <a:ea typeface="Calibri" panose="020F0502020204030204" pitchFamily="34" charset="0"/>
              </a:rPr>
              <a:t>Crecimiento por producto bursátil de cada país</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 name="CuadroTexto 19">
            <a:extLst>
              <a:ext uri="{FF2B5EF4-FFF2-40B4-BE49-F238E27FC236}">
                <a16:creationId xmlns:a16="http://schemas.microsoft.com/office/drawing/2014/main" id="{FC32721A-8A51-4947-AFB3-D4DD6E3F2F1D}"/>
              </a:ext>
            </a:extLst>
          </p:cNvPr>
          <p:cNvSpPr txBox="1"/>
          <p:nvPr/>
        </p:nvSpPr>
        <p:spPr>
          <a:xfrm>
            <a:off x="6910903" y="2010569"/>
            <a:ext cx="5365708" cy="338554"/>
          </a:xfrm>
          <a:prstGeom prst="rect">
            <a:avLst/>
          </a:prstGeom>
          <a:noFill/>
        </p:spPr>
        <p:txBody>
          <a:bodyPr wrap="square">
            <a:spAutoFit/>
          </a:bodyPr>
          <a:lstStyle/>
          <a:p>
            <a:pPr algn="just">
              <a:spcAft>
                <a:spcPts val="1000"/>
              </a:spcAft>
            </a:pPr>
            <a:r>
              <a:rPr lang="es-EC"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Tabla 8</a:t>
            </a:r>
            <a:r>
              <a:rPr lang="es-EC" sz="1600" dirty="0">
                <a:solidFill>
                  <a:srgbClr val="000000"/>
                </a:solidFill>
                <a:effectLst/>
                <a:latin typeface="Times New Roman" panose="02020603050405020304" pitchFamily="18" charset="0"/>
                <a:ea typeface="Calibri" panose="020F0502020204030204" pitchFamily="34" charset="0"/>
              </a:rPr>
              <a:t>. </a:t>
            </a:r>
            <a:r>
              <a:rPr lang="es-ES" sz="1600" dirty="0">
                <a:solidFill>
                  <a:srgbClr val="000000"/>
                </a:solidFill>
                <a:effectLst/>
                <a:latin typeface="Times New Roman" panose="02020603050405020304" pitchFamily="18" charset="0"/>
                <a:ea typeface="Calibri" panose="020F0502020204030204" pitchFamily="34" charset="0"/>
              </a:rPr>
              <a:t>Crecimiento de bonos por mercado de valores Ecuador</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296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RESULTADOS</a:t>
            </a:r>
            <a:endParaRPr lang="es-EC" sz="2000" b="1" dirty="0"/>
          </a:p>
        </p:txBody>
      </p:sp>
      <p:sp>
        <p:nvSpPr>
          <p:cNvPr id="23" name="CuadroTexto 22">
            <a:extLst>
              <a:ext uri="{FF2B5EF4-FFF2-40B4-BE49-F238E27FC236}">
                <a16:creationId xmlns:a16="http://schemas.microsoft.com/office/drawing/2014/main" id="{077B3714-F48F-4FDC-84B8-DD02995FE003}"/>
              </a:ext>
            </a:extLst>
          </p:cNvPr>
          <p:cNvSpPr txBox="1"/>
          <p:nvPr/>
        </p:nvSpPr>
        <p:spPr>
          <a:xfrm>
            <a:off x="348915" y="1082045"/>
            <a:ext cx="11816183" cy="646331"/>
          </a:xfrm>
          <a:prstGeom prst="rect">
            <a:avLst/>
          </a:prstGeom>
          <a:noFill/>
        </p:spPr>
        <p:txBody>
          <a:bodyPr wrap="square">
            <a:spAutoFit/>
          </a:bodyPr>
          <a:lstStyle/>
          <a:p>
            <a:pPr algn="ctr"/>
            <a:r>
              <a:rPr lang="es-EC" sz="1800" dirty="0">
                <a:effectLst/>
                <a:latin typeface="Times New Roman" panose="02020603050405020304" pitchFamily="18" charset="0"/>
                <a:ea typeface="Calibri" panose="020F0502020204030204" pitchFamily="34" charset="0"/>
              </a:rPr>
              <a:t>Presunción 5: </a:t>
            </a:r>
            <a:r>
              <a:rPr lang="es-EC" sz="1800" dirty="0">
                <a:effectLst/>
                <a:latin typeface="Times New Roman" panose="02020603050405020304" pitchFamily="18" charset="0"/>
                <a:ea typeface="Times New Roman" panose="02020603050405020304" pitchFamily="18" charset="0"/>
              </a:rPr>
              <a:t>La mayoría de productos bursátiles se encuentran dentro del cuadrante estrella por lo tanto debe aplicarse la estrategia de inversión</a:t>
            </a:r>
            <a:endParaRPr lang="es-EC" dirty="0"/>
          </a:p>
        </p:txBody>
      </p:sp>
      <p:sp>
        <p:nvSpPr>
          <p:cNvPr id="26" name="CuadroTexto 25">
            <a:extLst>
              <a:ext uri="{FF2B5EF4-FFF2-40B4-BE49-F238E27FC236}">
                <a16:creationId xmlns:a16="http://schemas.microsoft.com/office/drawing/2014/main" id="{48775C47-9083-4C47-A37D-77871DFBC6B4}"/>
              </a:ext>
            </a:extLst>
          </p:cNvPr>
          <p:cNvSpPr txBox="1"/>
          <p:nvPr/>
        </p:nvSpPr>
        <p:spPr>
          <a:xfrm>
            <a:off x="348915" y="6185854"/>
            <a:ext cx="10553118" cy="442429"/>
          </a:xfrm>
          <a:prstGeom prst="rect">
            <a:avLst/>
          </a:prstGeom>
          <a:noFill/>
        </p:spPr>
        <p:txBody>
          <a:bodyPr wrap="square">
            <a:spAutoFit/>
          </a:bodyPr>
          <a:lstStyle/>
          <a:p>
            <a:pPr marL="228600" algn="ctr">
              <a:lnSpc>
                <a:spcPct val="107000"/>
              </a:lnSpc>
            </a:pPr>
            <a:r>
              <a:rPr lang="es-EC" sz="1100" dirty="0">
                <a:effectLst/>
                <a:latin typeface="Times New Roman" panose="02020603050405020304" pitchFamily="18" charset="0"/>
                <a:ea typeface="Calibri" panose="020F0502020204030204" pitchFamily="34" charset="0"/>
                <a:cs typeface="Times New Roman" panose="02020603050405020304" pitchFamily="18" charset="0"/>
              </a:rPr>
              <a:t>Elaboración propia con base en </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Bolsa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Boliviana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1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Memorias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Bolsa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Lima </a:t>
            </a:r>
            <a:r>
              <a:rPr lang="es-ES" sz="11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información</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entregada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por la Bolsa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Quito y la Bolsa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Colombia.</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FAF1699C-8B92-4517-87AA-6237768D9A26}"/>
              </a:ext>
            </a:extLst>
          </p:cNvPr>
          <p:cNvPicPr>
            <a:picLocks noChangeAspect="1"/>
          </p:cNvPicPr>
          <p:nvPr/>
        </p:nvPicPr>
        <p:blipFill rotWithShape="1">
          <a:blip r:embed="rId5"/>
          <a:srcRect r="853" b="4855"/>
          <a:stretch/>
        </p:blipFill>
        <p:spPr>
          <a:xfrm>
            <a:off x="567700" y="2282315"/>
            <a:ext cx="4196806" cy="3188043"/>
          </a:xfrm>
          <a:prstGeom prst="rect">
            <a:avLst/>
          </a:prstGeom>
        </p:spPr>
      </p:pic>
      <p:pic>
        <p:nvPicPr>
          <p:cNvPr id="4" name="Imagen 3">
            <a:extLst>
              <a:ext uri="{FF2B5EF4-FFF2-40B4-BE49-F238E27FC236}">
                <a16:creationId xmlns:a16="http://schemas.microsoft.com/office/drawing/2014/main" id="{EB93B869-D849-4BFD-B652-400A987E5A25}"/>
              </a:ext>
            </a:extLst>
          </p:cNvPr>
          <p:cNvPicPr>
            <a:picLocks noChangeAspect="1"/>
          </p:cNvPicPr>
          <p:nvPr/>
        </p:nvPicPr>
        <p:blipFill rotWithShape="1">
          <a:blip r:embed="rId6"/>
          <a:srcRect r="1135" b="5578"/>
          <a:stretch/>
        </p:blipFill>
        <p:spPr>
          <a:xfrm>
            <a:off x="6434138" y="2236122"/>
            <a:ext cx="3752600" cy="3188044"/>
          </a:xfrm>
          <a:prstGeom prst="rect">
            <a:avLst/>
          </a:prstGeom>
        </p:spPr>
      </p:pic>
      <p:sp>
        <p:nvSpPr>
          <p:cNvPr id="11" name="CuadroTexto 10">
            <a:extLst>
              <a:ext uri="{FF2B5EF4-FFF2-40B4-BE49-F238E27FC236}">
                <a16:creationId xmlns:a16="http://schemas.microsoft.com/office/drawing/2014/main" id="{145A173C-5A29-450B-B568-7F754FF319EA}"/>
              </a:ext>
            </a:extLst>
          </p:cNvPr>
          <p:cNvSpPr txBox="1"/>
          <p:nvPr/>
        </p:nvSpPr>
        <p:spPr>
          <a:xfrm>
            <a:off x="810973" y="5458611"/>
            <a:ext cx="5365708" cy="307777"/>
          </a:xfrm>
          <a:prstGeom prst="rect">
            <a:avLst/>
          </a:prstGeom>
          <a:noFill/>
        </p:spPr>
        <p:txBody>
          <a:bodyPr wrap="square">
            <a:spAutoFit/>
          </a:bodyPr>
          <a:lstStyle/>
          <a:p>
            <a:pPr algn="just">
              <a:spcAft>
                <a:spcPts val="1000"/>
              </a:spcAft>
            </a:pPr>
            <a:r>
              <a:rPr lang="es-ES" sz="1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 1. Matriz BCG Bolsa de Valores de Bolivia</a:t>
            </a:r>
            <a:endParaRPr lang="es-EC" sz="14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CuadroTexto 11">
            <a:extLst>
              <a:ext uri="{FF2B5EF4-FFF2-40B4-BE49-F238E27FC236}">
                <a16:creationId xmlns:a16="http://schemas.microsoft.com/office/drawing/2014/main" id="{6C48D8B0-9BE2-49DB-BBBC-E4D67B5C40EB}"/>
              </a:ext>
            </a:extLst>
          </p:cNvPr>
          <p:cNvSpPr txBox="1"/>
          <p:nvPr/>
        </p:nvSpPr>
        <p:spPr>
          <a:xfrm>
            <a:off x="6419954" y="5458611"/>
            <a:ext cx="5365708" cy="307777"/>
          </a:xfrm>
          <a:prstGeom prst="rect">
            <a:avLst/>
          </a:prstGeom>
          <a:noFill/>
        </p:spPr>
        <p:txBody>
          <a:bodyPr wrap="square">
            <a:spAutoFit/>
          </a:bodyPr>
          <a:lstStyle/>
          <a:p>
            <a:pPr algn="just">
              <a:spcAft>
                <a:spcPts val="1000"/>
              </a:spcAft>
            </a:pPr>
            <a:r>
              <a:rPr lang="es-ES" sz="1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 2. Matriz BCG Bolsa de Valores de Colombia</a:t>
            </a:r>
            <a:endParaRPr lang="es-EC" sz="14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5052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RESULTADOS</a:t>
            </a:r>
            <a:endParaRPr lang="es-EC" sz="2000" b="1" dirty="0"/>
          </a:p>
        </p:txBody>
      </p:sp>
      <p:sp>
        <p:nvSpPr>
          <p:cNvPr id="23" name="CuadroTexto 22">
            <a:extLst>
              <a:ext uri="{FF2B5EF4-FFF2-40B4-BE49-F238E27FC236}">
                <a16:creationId xmlns:a16="http://schemas.microsoft.com/office/drawing/2014/main" id="{077B3714-F48F-4FDC-84B8-DD02995FE003}"/>
              </a:ext>
            </a:extLst>
          </p:cNvPr>
          <p:cNvSpPr txBox="1"/>
          <p:nvPr/>
        </p:nvSpPr>
        <p:spPr>
          <a:xfrm>
            <a:off x="348915" y="1082045"/>
            <a:ext cx="11816183" cy="646331"/>
          </a:xfrm>
          <a:prstGeom prst="rect">
            <a:avLst/>
          </a:prstGeom>
          <a:noFill/>
        </p:spPr>
        <p:txBody>
          <a:bodyPr wrap="square">
            <a:spAutoFit/>
          </a:bodyPr>
          <a:lstStyle/>
          <a:p>
            <a:pPr algn="ctr"/>
            <a:r>
              <a:rPr lang="es-EC" sz="1800" dirty="0">
                <a:effectLst/>
                <a:latin typeface="Times New Roman" panose="02020603050405020304" pitchFamily="18" charset="0"/>
                <a:ea typeface="Calibri" panose="020F0502020204030204" pitchFamily="34" charset="0"/>
              </a:rPr>
              <a:t>Presunción 5: </a:t>
            </a:r>
            <a:r>
              <a:rPr lang="es-EC" sz="1800" dirty="0">
                <a:effectLst/>
                <a:latin typeface="Times New Roman" panose="02020603050405020304" pitchFamily="18" charset="0"/>
                <a:ea typeface="Times New Roman" panose="02020603050405020304" pitchFamily="18" charset="0"/>
              </a:rPr>
              <a:t>La mayoría de productos bursátiles se encuentran dentro del cuadrante estrella por lo tanto debe aplicarse la estrategia de inversión</a:t>
            </a:r>
            <a:endParaRPr lang="es-EC" dirty="0"/>
          </a:p>
        </p:txBody>
      </p:sp>
      <p:sp>
        <p:nvSpPr>
          <p:cNvPr id="26" name="CuadroTexto 25">
            <a:extLst>
              <a:ext uri="{FF2B5EF4-FFF2-40B4-BE49-F238E27FC236}">
                <a16:creationId xmlns:a16="http://schemas.microsoft.com/office/drawing/2014/main" id="{48775C47-9083-4C47-A37D-77871DFBC6B4}"/>
              </a:ext>
            </a:extLst>
          </p:cNvPr>
          <p:cNvSpPr txBox="1"/>
          <p:nvPr/>
        </p:nvSpPr>
        <p:spPr>
          <a:xfrm>
            <a:off x="348915" y="6217940"/>
            <a:ext cx="10553118" cy="442429"/>
          </a:xfrm>
          <a:prstGeom prst="rect">
            <a:avLst/>
          </a:prstGeom>
          <a:noFill/>
        </p:spPr>
        <p:txBody>
          <a:bodyPr wrap="square">
            <a:spAutoFit/>
          </a:bodyPr>
          <a:lstStyle/>
          <a:p>
            <a:pPr marL="228600" algn="ctr">
              <a:lnSpc>
                <a:spcPct val="107000"/>
              </a:lnSpc>
            </a:pPr>
            <a:r>
              <a:rPr lang="es-EC" sz="1100" dirty="0">
                <a:effectLst/>
                <a:latin typeface="Times New Roman" panose="02020603050405020304" pitchFamily="18" charset="0"/>
                <a:ea typeface="Calibri" panose="020F0502020204030204" pitchFamily="34" charset="0"/>
                <a:cs typeface="Times New Roman" panose="02020603050405020304" pitchFamily="18" charset="0"/>
              </a:rPr>
              <a:t>Elaboración propia con base en </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Bolsa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Boliviana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1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Memorias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Bolsa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Lima </a:t>
            </a:r>
            <a:r>
              <a:rPr lang="es-ES" sz="1100" dirty="0">
                <a:effectLst/>
                <a:latin typeface="Times New Roman" panose="02020603050405020304" pitchFamily="18" charset="0"/>
                <a:ea typeface="Calibri" panose="020F0502020204030204" pitchFamily="34" charset="0"/>
                <a:cs typeface="Times New Roman" panose="02020603050405020304" pitchFamily="18" charset="0"/>
              </a:rPr>
              <a:t>(2019)</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información</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entregada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por la Bolsa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Quito y la Bolsa de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Valores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de Colombia.</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045626C2-0AD0-4C4E-A995-BF55A5F77750}"/>
              </a:ext>
            </a:extLst>
          </p:cNvPr>
          <p:cNvPicPr>
            <a:picLocks noChangeAspect="1"/>
          </p:cNvPicPr>
          <p:nvPr/>
        </p:nvPicPr>
        <p:blipFill rotWithShape="1">
          <a:blip r:embed="rId5"/>
          <a:srcRect r="990" b="5492"/>
          <a:stretch/>
        </p:blipFill>
        <p:spPr>
          <a:xfrm>
            <a:off x="671514" y="2233621"/>
            <a:ext cx="4012782" cy="3204654"/>
          </a:xfrm>
          <a:prstGeom prst="rect">
            <a:avLst/>
          </a:prstGeom>
        </p:spPr>
      </p:pic>
      <p:pic>
        <p:nvPicPr>
          <p:cNvPr id="11" name="Imagen 10">
            <a:extLst>
              <a:ext uri="{FF2B5EF4-FFF2-40B4-BE49-F238E27FC236}">
                <a16:creationId xmlns:a16="http://schemas.microsoft.com/office/drawing/2014/main" id="{FEFDD723-F9AD-4AA6-8579-06F6C0D6ADE5}"/>
              </a:ext>
            </a:extLst>
          </p:cNvPr>
          <p:cNvPicPr>
            <a:picLocks noChangeAspect="1"/>
          </p:cNvPicPr>
          <p:nvPr/>
        </p:nvPicPr>
        <p:blipFill rotWithShape="1">
          <a:blip r:embed="rId6"/>
          <a:srcRect b="5008"/>
          <a:stretch/>
        </p:blipFill>
        <p:spPr>
          <a:xfrm>
            <a:off x="6328150" y="2233620"/>
            <a:ext cx="4501106" cy="3221054"/>
          </a:xfrm>
          <a:prstGeom prst="rect">
            <a:avLst/>
          </a:prstGeom>
        </p:spPr>
      </p:pic>
      <p:sp>
        <p:nvSpPr>
          <p:cNvPr id="12" name="CuadroTexto 11">
            <a:extLst>
              <a:ext uri="{FF2B5EF4-FFF2-40B4-BE49-F238E27FC236}">
                <a16:creationId xmlns:a16="http://schemas.microsoft.com/office/drawing/2014/main" id="{3E2A9D06-1787-4ABF-9259-4226A80B2155}"/>
              </a:ext>
            </a:extLst>
          </p:cNvPr>
          <p:cNvSpPr txBox="1"/>
          <p:nvPr/>
        </p:nvSpPr>
        <p:spPr>
          <a:xfrm>
            <a:off x="810973" y="5454673"/>
            <a:ext cx="5365708" cy="307777"/>
          </a:xfrm>
          <a:prstGeom prst="rect">
            <a:avLst/>
          </a:prstGeom>
          <a:noFill/>
        </p:spPr>
        <p:txBody>
          <a:bodyPr wrap="square">
            <a:spAutoFit/>
          </a:bodyPr>
          <a:lstStyle/>
          <a:p>
            <a:pPr algn="just">
              <a:spcAft>
                <a:spcPts val="1000"/>
              </a:spcAft>
            </a:pPr>
            <a:r>
              <a:rPr lang="es-ES" sz="1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 3. Matriz BCG Bolsas de Valores de Ecuador</a:t>
            </a:r>
            <a:endParaRPr lang="es-EC" sz="14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5B2C16EE-E6B3-499F-898B-5AFB64BFF04D}"/>
              </a:ext>
            </a:extLst>
          </p:cNvPr>
          <p:cNvSpPr txBox="1"/>
          <p:nvPr/>
        </p:nvSpPr>
        <p:spPr>
          <a:xfrm>
            <a:off x="6658320" y="5474490"/>
            <a:ext cx="5365708" cy="307777"/>
          </a:xfrm>
          <a:prstGeom prst="rect">
            <a:avLst/>
          </a:prstGeom>
          <a:noFill/>
        </p:spPr>
        <p:txBody>
          <a:bodyPr wrap="square">
            <a:spAutoFit/>
          </a:bodyPr>
          <a:lstStyle/>
          <a:p>
            <a:pPr algn="just">
              <a:spcAft>
                <a:spcPts val="1000"/>
              </a:spcAft>
            </a:pPr>
            <a:r>
              <a:rPr lang="es-ES" sz="1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 4. Matriz BCG Bolsa de Valores de Lima</a:t>
            </a:r>
            <a:endParaRPr lang="es-EC" sz="14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103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RESULTADOS</a:t>
            </a:r>
            <a:endParaRPr lang="es-EC" sz="2000" b="1" dirty="0"/>
          </a:p>
        </p:txBody>
      </p:sp>
      <p:sp>
        <p:nvSpPr>
          <p:cNvPr id="23" name="CuadroTexto 22">
            <a:extLst>
              <a:ext uri="{FF2B5EF4-FFF2-40B4-BE49-F238E27FC236}">
                <a16:creationId xmlns:a16="http://schemas.microsoft.com/office/drawing/2014/main" id="{077B3714-F48F-4FDC-84B8-DD02995FE003}"/>
              </a:ext>
            </a:extLst>
          </p:cNvPr>
          <p:cNvSpPr txBox="1"/>
          <p:nvPr/>
        </p:nvSpPr>
        <p:spPr>
          <a:xfrm>
            <a:off x="348915" y="1082045"/>
            <a:ext cx="11816183" cy="646331"/>
          </a:xfrm>
          <a:prstGeom prst="rect">
            <a:avLst/>
          </a:prstGeom>
          <a:noFill/>
        </p:spPr>
        <p:txBody>
          <a:bodyPr wrap="square">
            <a:spAutoFit/>
          </a:bodyPr>
          <a:lstStyle/>
          <a:p>
            <a:pPr algn="ctr"/>
            <a:r>
              <a:rPr lang="es-EC" sz="1800" dirty="0">
                <a:effectLst/>
                <a:latin typeface="Times New Roman" panose="02020603050405020304" pitchFamily="18" charset="0"/>
                <a:ea typeface="Calibri" panose="020F0502020204030204" pitchFamily="34" charset="0"/>
              </a:rPr>
              <a:t>Presunción </a:t>
            </a:r>
            <a:r>
              <a:rPr lang="es-EC" dirty="0">
                <a:latin typeface="Times New Roman" panose="02020603050405020304" pitchFamily="18" charset="0"/>
                <a:ea typeface="Calibri" panose="020F0502020204030204" pitchFamily="34" charset="0"/>
              </a:rPr>
              <a:t>5</a:t>
            </a:r>
            <a:r>
              <a:rPr lang="es-EC" sz="1800" dirty="0">
                <a:effectLst/>
                <a:latin typeface="Times New Roman" panose="02020603050405020304" pitchFamily="18" charset="0"/>
                <a:ea typeface="Calibri" panose="020F0502020204030204" pitchFamily="34" charset="0"/>
              </a:rPr>
              <a:t>: </a:t>
            </a:r>
            <a:r>
              <a:rPr lang="es-EC" sz="1800" dirty="0">
                <a:effectLst/>
                <a:latin typeface="Times New Roman" panose="02020603050405020304" pitchFamily="18" charset="0"/>
                <a:ea typeface="Times New Roman" panose="02020603050405020304" pitchFamily="18" charset="0"/>
              </a:rPr>
              <a:t>La mayoría de productos bursátiles se encuentran dentro del cuadrante estrella por lo tanto debe aplicarse la estrategia de inversión</a:t>
            </a:r>
            <a:endParaRPr lang="es-EC" dirty="0"/>
          </a:p>
        </p:txBody>
      </p:sp>
      <p:graphicFrame>
        <p:nvGraphicFramePr>
          <p:cNvPr id="4" name="Tabla 3">
            <a:extLst>
              <a:ext uri="{FF2B5EF4-FFF2-40B4-BE49-F238E27FC236}">
                <a16:creationId xmlns:a16="http://schemas.microsoft.com/office/drawing/2014/main" id="{16EC125F-3C78-4520-9628-FE1ED52978A7}"/>
              </a:ext>
            </a:extLst>
          </p:cNvPr>
          <p:cNvGraphicFramePr>
            <a:graphicFrameLocks noGrp="1"/>
          </p:cNvGraphicFramePr>
          <p:nvPr>
            <p:extLst>
              <p:ext uri="{D42A27DB-BD31-4B8C-83A1-F6EECF244321}">
                <p14:modId xmlns:p14="http://schemas.microsoft.com/office/powerpoint/2010/main" val="1105059821"/>
              </p:ext>
            </p:extLst>
          </p:nvPr>
        </p:nvGraphicFramePr>
        <p:xfrm>
          <a:off x="609599" y="1825625"/>
          <a:ext cx="6494585" cy="4364514"/>
        </p:xfrm>
        <a:graphic>
          <a:graphicData uri="http://schemas.openxmlformats.org/drawingml/2006/table">
            <a:tbl>
              <a:tblPr firstRow="1" firstCol="1" bandRow="1"/>
              <a:tblGrid>
                <a:gridCol w="1135889">
                  <a:extLst>
                    <a:ext uri="{9D8B030D-6E8A-4147-A177-3AD203B41FA5}">
                      <a16:colId xmlns:a16="http://schemas.microsoft.com/office/drawing/2014/main" val="1281440799"/>
                    </a:ext>
                  </a:extLst>
                </a:gridCol>
                <a:gridCol w="1661189">
                  <a:extLst>
                    <a:ext uri="{9D8B030D-6E8A-4147-A177-3AD203B41FA5}">
                      <a16:colId xmlns:a16="http://schemas.microsoft.com/office/drawing/2014/main" val="906532076"/>
                    </a:ext>
                  </a:extLst>
                </a:gridCol>
                <a:gridCol w="747165">
                  <a:extLst>
                    <a:ext uri="{9D8B030D-6E8A-4147-A177-3AD203B41FA5}">
                      <a16:colId xmlns:a16="http://schemas.microsoft.com/office/drawing/2014/main" val="596999351"/>
                    </a:ext>
                  </a:extLst>
                </a:gridCol>
                <a:gridCol w="1168642">
                  <a:extLst>
                    <a:ext uri="{9D8B030D-6E8A-4147-A177-3AD203B41FA5}">
                      <a16:colId xmlns:a16="http://schemas.microsoft.com/office/drawing/2014/main" val="2189152033"/>
                    </a:ext>
                  </a:extLst>
                </a:gridCol>
                <a:gridCol w="1781700">
                  <a:extLst>
                    <a:ext uri="{9D8B030D-6E8A-4147-A177-3AD203B41FA5}">
                      <a16:colId xmlns:a16="http://schemas.microsoft.com/office/drawing/2014/main" val="1218641274"/>
                    </a:ext>
                  </a:extLst>
                </a:gridCol>
              </a:tblGrid>
              <a:tr h="324249">
                <a:tc>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País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Producto bursátil</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Cuadrante BCG</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Etapa ciclo de vida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Estrategia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2100103"/>
                  </a:ext>
                </a:extLst>
              </a:tr>
              <a:tr h="202212">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Bolivia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solidFill>
                      <a:srgbClr val="E7E6E6"/>
                    </a:solidFill>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Perro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solidFill>
                      <a:srgbClr val="E7E6E6"/>
                    </a:solidFill>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Declive</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solidFill>
                      <a:srgbClr val="E7E6E6"/>
                    </a:solidFill>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Desinversión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114872072"/>
                  </a:ext>
                </a:extLst>
              </a:tr>
              <a:tr h="224079">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1639714009"/>
                  </a:ext>
                </a:extLst>
              </a:tr>
              <a:tr h="280936">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Valores de titularización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Interrogante</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rowSpan="2">
                  <a:txBody>
                    <a:bodyPr/>
                    <a:lstStyle/>
                    <a:p>
                      <a:pPr algn="ctr">
                        <a:lnSpc>
                          <a:spcPct val="107000"/>
                        </a:lnSpc>
                      </a:pPr>
                      <a:r>
                        <a:rPr lang="es-EC"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Introducción</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rowSpan="2">
                  <a:txBody>
                    <a:bodyPr/>
                    <a:lstStyle/>
                    <a:p>
                      <a:pPr algn="ctr">
                        <a:lnSpc>
                          <a:spcPct val="107000"/>
                        </a:lnSpc>
                      </a:pPr>
                      <a:r>
                        <a:rPr lang="es-EC"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Duradera</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extLst>
                  <a:ext uri="{0D108BD9-81ED-4DB2-BD59-A6C34878D82A}">
                    <a16:rowId xmlns:a16="http://schemas.microsoft.com/office/drawing/2014/main" val="3793271467"/>
                  </a:ext>
                </a:extLst>
              </a:tr>
              <a:tr h="280936">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Depósito a plazo fijo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2313330474"/>
                  </a:ext>
                </a:extLst>
              </a:tr>
              <a:tr h="200153">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Colombia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2EFD9"/>
                    </a:solidFill>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Estrella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Crecimiento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Inversión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183877613"/>
                  </a:ext>
                </a:extLst>
              </a:tr>
              <a:tr h="226138">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3250350233"/>
                  </a:ext>
                </a:extLst>
              </a:tr>
              <a:tr h="180087">
                <a:tc vMerge="1">
                  <a:txBody>
                    <a:bodyPr/>
                    <a:lstStyle/>
                    <a:p>
                      <a:endParaRPr lang="es-EC"/>
                    </a:p>
                  </a:txBody>
                  <a:tcPr/>
                </a:tc>
                <a:tc>
                  <a:txBody>
                    <a:bodyPr/>
                    <a:lstStyle/>
                    <a:p>
                      <a:pPr algn="l">
                        <a:lnSpc>
                          <a:spcPct val="107000"/>
                        </a:lnSpc>
                      </a:pPr>
                      <a:r>
                        <a:rPr lang="es-EC"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Títulos</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Vaca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Madurez</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Drenaje</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517812059"/>
                  </a:ext>
                </a:extLst>
              </a:tr>
              <a:tr h="280936">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depósito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2400495260"/>
                  </a:ext>
                </a:extLst>
              </a:tr>
              <a:tr h="167738">
                <a:tc rowSpan="6">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Ecuador</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FFF2CC"/>
                    </a:solidFill>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Perro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Declive</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rowSpan="2">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Desinversión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extLst>
                  <a:ext uri="{0D108BD9-81ED-4DB2-BD59-A6C34878D82A}">
                    <a16:rowId xmlns:a16="http://schemas.microsoft.com/office/drawing/2014/main" val="2271617397"/>
                  </a:ext>
                </a:extLst>
              </a:tr>
              <a:tr h="258553">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D0CECE"/>
                    </a:solidFill>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2402508971"/>
                  </a:ext>
                </a:extLst>
              </a:tr>
              <a:tr h="164651">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Interrogante</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Introducción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Duradera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extLst>
                  <a:ext uri="{0D108BD9-81ED-4DB2-BD59-A6C34878D82A}">
                    <a16:rowId xmlns:a16="http://schemas.microsoft.com/office/drawing/2014/main" val="4115440634"/>
                  </a:ext>
                </a:extLst>
              </a:tr>
              <a:tr h="167223">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Titularizaciones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1191969257"/>
                  </a:ext>
                </a:extLst>
              </a:tr>
              <a:tr h="280936">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depósito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2653577763"/>
                  </a:ext>
                </a:extLst>
              </a:tr>
              <a:tr h="179572">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Notas de crédito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solidFill>
                      <a:srgbClr val="E7E6E6"/>
                    </a:solidFill>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1550791596"/>
                  </a:ext>
                </a:extLst>
              </a:tr>
              <a:tr h="165680">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Perú</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solidFill>
                      <a:srgbClr val="D5DCE4"/>
                    </a:solidFill>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Acciones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Interrogante</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Introducción</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Duradera</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891953"/>
                  </a:ext>
                </a:extLst>
              </a:tr>
              <a:tr h="162078">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Bonos</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2238766678"/>
                  </a:ext>
                </a:extLst>
              </a:tr>
              <a:tr h="280936">
                <a:tc vMerge="1">
                  <a:txBody>
                    <a:bodyPr/>
                    <a:lstStyle/>
                    <a:p>
                      <a:endParaRPr lang="es-EC"/>
                    </a:p>
                  </a:txBody>
                  <a:tcPr/>
                </a:tc>
                <a:tc>
                  <a:txBody>
                    <a:bodyPr/>
                    <a:lstStyle/>
                    <a:p>
                      <a:pPr algn="l">
                        <a:lnSpc>
                          <a:spcPct val="107000"/>
                        </a:lnSpc>
                      </a:pPr>
                      <a:r>
                        <a:rPr lang="es-EC"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Certificados de depósito</a:t>
                      </a:r>
                      <a:endParaRPr lang="es-EC"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a:noFill/>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1626981026"/>
                  </a:ext>
                </a:extLst>
              </a:tr>
              <a:tr h="324249">
                <a:tc vMerge="1">
                  <a:txBody>
                    <a:bodyPr/>
                    <a:lstStyle/>
                    <a:p>
                      <a:endParaRPr lang="es-EC"/>
                    </a:p>
                  </a:txBody>
                  <a:tcPr/>
                </a:tc>
                <a:tc>
                  <a:txBody>
                    <a:bodyPr/>
                    <a:lstStyle/>
                    <a:p>
                      <a:pPr algn="l">
                        <a:lnSpc>
                          <a:spcPct val="107000"/>
                        </a:lnSpc>
                      </a:pPr>
                      <a:r>
                        <a:rPr lang="es-EC"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Reporto</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s-EC"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C"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217775946"/>
                  </a:ext>
                </a:extLst>
              </a:tr>
            </a:tbl>
          </a:graphicData>
        </a:graphic>
      </p:graphicFrame>
      <p:sp>
        <p:nvSpPr>
          <p:cNvPr id="14" name="CuadroTexto 13">
            <a:extLst>
              <a:ext uri="{FF2B5EF4-FFF2-40B4-BE49-F238E27FC236}">
                <a16:creationId xmlns:a16="http://schemas.microsoft.com/office/drawing/2014/main" id="{7E4C8A87-5497-4DFB-A375-418D7746B3C1}"/>
              </a:ext>
            </a:extLst>
          </p:cNvPr>
          <p:cNvSpPr txBox="1"/>
          <p:nvPr/>
        </p:nvSpPr>
        <p:spPr>
          <a:xfrm>
            <a:off x="1562100" y="6299411"/>
            <a:ext cx="6096000" cy="338041"/>
          </a:xfrm>
          <a:prstGeom prst="rect">
            <a:avLst/>
          </a:prstGeom>
          <a:noFill/>
        </p:spPr>
        <p:txBody>
          <a:bodyPr wrap="square">
            <a:spAutoFit/>
          </a:bodyPr>
          <a:lstStyle/>
          <a:p>
            <a:pPr algn="just">
              <a:lnSpc>
                <a:spcPct val="107000"/>
              </a:lnSpc>
            </a:pP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Elaboración propia</a:t>
            </a:r>
            <a:endParaRPr lang="es-EC"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ángulo 1">
            <a:extLst>
              <a:ext uri="{FF2B5EF4-FFF2-40B4-BE49-F238E27FC236}">
                <a16:creationId xmlns:a16="http://schemas.microsoft.com/office/drawing/2014/main" id="{FEED53F2-7E50-4188-BFDF-109D8E726BBF}"/>
              </a:ext>
            </a:extLst>
          </p:cNvPr>
          <p:cNvSpPr/>
          <p:nvPr/>
        </p:nvSpPr>
        <p:spPr>
          <a:xfrm>
            <a:off x="7399606" y="2278966"/>
            <a:ext cx="1547446" cy="3380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Interrogante</a:t>
            </a:r>
            <a:endParaRPr lang="es-EC" dirty="0"/>
          </a:p>
        </p:txBody>
      </p:sp>
      <p:sp>
        <p:nvSpPr>
          <p:cNvPr id="12" name="Rectángulo 11">
            <a:extLst>
              <a:ext uri="{FF2B5EF4-FFF2-40B4-BE49-F238E27FC236}">
                <a16:creationId xmlns:a16="http://schemas.microsoft.com/office/drawing/2014/main" id="{7D944BA5-1D2C-43CF-9949-6C89F6001CA3}"/>
              </a:ext>
            </a:extLst>
          </p:cNvPr>
          <p:cNvSpPr/>
          <p:nvPr/>
        </p:nvSpPr>
        <p:spPr>
          <a:xfrm>
            <a:off x="7408118" y="3281221"/>
            <a:ext cx="1547446" cy="3380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Estrella</a:t>
            </a:r>
            <a:endParaRPr lang="es-EC" dirty="0"/>
          </a:p>
        </p:txBody>
      </p:sp>
      <p:sp>
        <p:nvSpPr>
          <p:cNvPr id="13" name="Rectángulo 12">
            <a:extLst>
              <a:ext uri="{FF2B5EF4-FFF2-40B4-BE49-F238E27FC236}">
                <a16:creationId xmlns:a16="http://schemas.microsoft.com/office/drawing/2014/main" id="{AAFB2DA2-976B-4BF4-8D0D-97A03D469967}"/>
              </a:ext>
            </a:extLst>
          </p:cNvPr>
          <p:cNvSpPr/>
          <p:nvPr/>
        </p:nvSpPr>
        <p:spPr>
          <a:xfrm>
            <a:off x="7399606" y="4289270"/>
            <a:ext cx="1547446" cy="3380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Vaca</a:t>
            </a:r>
            <a:endParaRPr lang="es-EC" dirty="0"/>
          </a:p>
        </p:txBody>
      </p:sp>
      <p:sp>
        <p:nvSpPr>
          <p:cNvPr id="15" name="Rectángulo 14">
            <a:extLst>
              <a:ext uri="{FF2B5EF4-FFF2-40B4-BE49-F238E27FC236}">
                <a16:creationId xmlns:a16="http://schemas.microsoft.com/office/drawing/2014/main" id="{6ABE93A0-40ED-40E9-9219-FC1E827FD9BE}"/>
              </a:ext>
            </a:extLst>
          </p:cNvPr>
          <p:cNvSpPr/>
          <p:nvPr/>
        </p:nvSpPr>
        <p:spPr>
          <a:xfrm>
            <a:off x="7399606" y="5291525"/>
            <a:ext cx="1547446" cy="33804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Perro</a:t>
            </a:r>
            <a:endParaRPr lang="es-EC" dirty="0"/>
          </a:p>
        </p:txBody>
      </p:sp>
      <p:sp>
        <p:nvSpPr>
          <p:cNvPr id="16" name="Rectángulo 15">
            <a:extLst>
              <a:ext uri="{FF2B5EF4-FFF2-40B4-BE49-F238E27FC236}">
                <a16:creationId xmlns:a16="http://schemas.microsoft.com/office/drawing/2014/main" id="{3BE7DE54-291C-4829-89FD-03A095BD8956}"/>
              </a:ext>
            </a:extLst>
          </p:cNvPr>
          <p:cNvSpPr/>
          <p:nvPr/>
        </p:nvSpPr>
        <p:spPr>
          <a:xfrm>
            <a:off x="9131977" y="5050972"/>
            <a:ext cx="2757569" cy="898056"/>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t>Disminuir pautas en redes, reducir comunicación, inversión focalizada en clientes frecuentes</a:t>
            </a:r>
            <a:endParaRPr lang="es-EC" sz="1400" dirty="0"/>
          </a:p>
        </p:txBody>
      </p:sp>
      <p:sp>
        <p:nvSpPr>
          <p:cNvPr id="17" name="Rectángulo 16">
            <a:extLst>
              <a:ext uri="{FF2B5EF4-FFF2-40B4-BE49-F238E27FC236}">
                <a16:creationId xmlns:a16="http://schemas.microsoft.com/office/drawing/2014/main" id="{67B367B0-E284-4F9C-8D7D-C48C2DD3CC17}"/>
              </a:ext>
            </a:extLst>
          </p:cNvPr>
          <p:cNvSpPr/>
          <p:nvPr/>
        </p:nvSpPr>
        <p:spPr>
          <a:xfrm>
            <a:off x="9140489" y="3015281"/>
            <a:ext cx="2757569" cy="898056"/>
          </a:xfrm>
          <a:prstGeom prst="rect">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t>Pautas en redes para comunicación del producto, comunicar beneficios </a:t>
            </a:r>
            <a:endParaRPr lang="es-EC" sz="1400" dirty="0"/>
          </a:p>
        </p:txBody>
      </p:sp>
      <p:sp>
        <p:nvSpPr>
          <p:cNvPr id="18" name="Rectángulo 17">
            <a:extLst>
              <a:ext uri="{FF2B5EF4-FFF2-40B4-BE49-F238E27FC236}">
                <a16:creationId xmlns:a16="http://schemas.microsoft.com/office/drawing/2014/main" id="{938BB3AE-6409-43E2-A1DF-FC6D0777926D}"/>
              </a:ext>
            </a:extLst>
          </p:cNvPr>
          <p:cNvSpPr/>
          <p:nvPr/>
        </p:nvSpPr>
        <p:spPr>
          <a:xfrm>
            <a:off x="9138132" y="4026218"/>
            <a:ext cx="2757569" cy="898056"/>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t>Ferias especializadas para difusión</a:t>
            </a:r>
            <a:endParaRPr lang="es-EC" sz="1400" dirty="0"/>
          </a:p>
        </p:txBody>
      </p:sp>
      <p:sp>
        <p:nvSpPr>
          <p:cNvPr id="19" name="Rectángulo 18">
            <a:extLst>
              <a:ext uri="{FF2B5EF4-FFF2-40B4-BE49-F238E27FC236}">
                <a16:creationId xmlns:a16="http://schemas.microsoft.com/office/drawing/2014/main" id="{60DEFD18-06E1-4F3E-BAB2-EAA936085F23}"/>
              </a:ext>
            </a:extLst>
          </p:cNvPr>
          <p:cNvSpPr/>
          <p:nvPr/>
        </p:nvSpPr>
        <p:spPr>
          <a:xfrm>
            <a:off x="9140489" y="2018581"/>
            <a:ext cx="2757569" cy="898056"/>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t>Desarrollar campañas para comunicar producto, comunicar beneficios</a:t>
            </a:r>
            <a:endParaRPr lang="es-EC" sz="1400" dirty="0"/>
          </a:p>
        </p:txBody>
      </p:sp>
      <p:sp>
        <p:nvSpPr>
          <p:cNvPr id="3" name="CuadroTexto 2">
            <a:extLst>
              <a:ext uri="{FF2B5EF4-FFF2-40B4-BE49-F238E27FC236}">
                <a16:creationId xmlns:a16="http://schemas.microsoft.com/office/drawing/2014/main" id="{706BF73C-8017-40DC-BEFB-74C971052CBE}"/>
              </a:ext>
            </a:extLst>
          </p:cNvPr>
          <p:cNvSpPr txBox="1"/>
          <p:nvPr/>
        </p:nvSpPr>
        <p:spPr>
          <a:xfrm>
            <a:off x="7863839" y="2617007"/>
            <a:ext cx="759655" cy="369332"/>
          </a:xfrm>
          <a:prstGeom prst="rect">
            <a:avLst/>
          </a:prstGeom>
          <a:noFill/>
        </p:spPr>
        <p:txBody>
          <a:bodyPr wrap="square" rtlCol="0">
            <a:spAutoFit/>
          </a:bodyPr>
          <a:lstStyle/>
          <a:p>
            <a:r>
              <a:rPr lang="es-ES" dirty="0"/>
              <a:t>(10)</a:t>
            </a:r>
            <a:endParaRPr lang="es-EC" dirty="0"/>
          </a:p>
        </p:txBody>
      </p:sp>
      <p:sp>
        <p:nvSpPr>
          <p:cNvPr id="20" name="CuadroTexto 19">
            <a:extLst>
              <a:ext uri="{FF2B5EF4-FFF2-40B4-BE49-F238E27FC236}">
                <a16:creationId xmlns:a16="http://schemas.microsoft.com/office/drawing/2014/main" id="{F3C1AB0E-60D5-4179-971F-5AF3BF544EDD}"/>
              </a:ext>
            </a:extLst>
          </p:cNvPr>
          <p:cNvSpPr txBox="1"/>
          <p:nvPr/>
        </p:nvSpPr>
        <p:spPr>
          <a:xfrm>
            <a:off x="7863838" y="3644561"/>
            <a:ext cx="759655" cy="369332"/>
          </a:xfrm>
          <a:prstGeom prst="rect">
            <a:avLst/>
          </a:prstGeom>
          <a:noFill/>
        </p:spPr>
        <p:txBody>
          <a:bodyPr wrap="square" rtlCol="0">
            <a:spAutoFit/>
          </a:bodyPr>
          <a:lstStyle/>
          <a:p>
            <a:r>
              <a:rPr lang="es-ES" dirty="0"/>
              <a:t>(2)</a:t>
            </a:r>
            <a:endParaRPr lang="es-EC" dirty="0"/>
          </a:p>
        </p:txBody>
      </p:sp>
      <p:sp>
        <p:nvSpPr>
          <p:cNvPr id="21" name="CuadroTexto 20">
            <a:extLst>
              <a:ext uri="{FF2B5EF4-FFF2-40B4-BE49-F238E27FC236}">
                <a16:creationId xmlns:a16="http://schemas.microsoft.com/office/drawing/2014/main" id="{BF56136B-B8B2-43E6-AD46-E85A5EC9DF10}"/>
              </a:ext>
            </a:extLst>
          </p:cNvPr>
          <p:cNvSpPr txBox="1"/>
          <p:nvPr/>
        </p:nvSpPr>
        <p:spPr>
          <a:xfrm>
            <a:off x="7863837" y="4681640"/>
            <a:ext cx="759655" cy="369332"/>
          </a:xfrm>
          <a:prstGeom prst="rect">
            <a:avLst/>
          </a:prstGeom>
          <a:noFill/>
        </p:spPr>
        <p:txBody>
          <a:bodyPr wrap="square" rtlCol="0">
            <a:spAutoFit/>
          </a:bodyPr>
          <a:lstStyle/>
          <a:p>
            <a:r>
              <a:rPr lang="es-ES" dirty="0"/>
              <a:t>(2)</a:t>
            </a:r>
            <a:endParaRPr lang="es-EC" dirty="0"/>
          </a:p>
        </p:txBody>
      </p:sp>
      <p:sp>
        <p:nvSpPr>
          <p:cNvPr id="22" name="CuadroTexto 21">
            <a:extLst>
              <a:ext uri="{FF2B5EF4-FFF2-40B4-BE49-F238E27FC236}">
                <a16:creationId xmlns:a16="http://schemas.microsoft.com/office/drawing/2014/main" id="{EFCD70F0-7CE9-46AD-94D1-0721232E29CE}"/>
              </a:ext>
            </a:extLst>
          </p:cNvPr>
          <p:cNvSpPr txBox="1"/>
          <p:nvPr/>
        </p:nvSpPr>
        <p:spPr>
          <a:xfrm>
            <a:off x="7873494" y="5681352"/>
            <a:ext cx="759655" cy="369332"/>
          </a:xfrm>
          <a:prstGeom prst="rect">
            <a:avLst/>
          </a:prstGeom>
          <a:noFill/>
        </p:spPr>
        <p:txBody>
          <a:bodyPr wrap="square" rtlCol="0">
            <a:spAutoFit/>
          </a:bodyPr>
          <a:lstStyle/>
          <a:p>
            <a:r>
              <a:rPr lang="es-ES" dirty="0"/>
              <a:t>(4)</a:t>
            </a:r>
            <a:endParaRPr lang="es-EC" dirty="0"/>
          </a:p>
        </p:txBody>
      </p:sp>
    </p:spTree>
    <p:extLst>
      <p:ext uri="{BB962C8B-B14F-4D97-AF65-F5344CB8AC3E}">
        <p14:creationId xmlns:p14="http://schemas.microsoft.com/office/powerpoint/2010/main" val="204814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CBF7F8-2183-4B79-9E95-1C26234A46C8}"/>
              </a:ext>
            </a:extLst>
          </p:cNvPr>
          <p:cNvSpPr>
            <a:spLocks noGrp="1"/>
          </p:cNvSpPr>
          <p:nvPr>
            <p:ph type="ctrTitle"/>
          </p:nvPr>
        </p:nvSpPr>
        <p:spPr>
          <a:xfrm>
            <a:off x="4086225" y="745750"/>
            <a:ext cx="4019550" cy="507745"/>
          </a:xfrm>
        </p:spPr>
        <p:txBody>
          <a:bodyPr>
            <a:noAutofit/>
          </a:bodyPr>
          <a:lstStyle/>
          <a:p>
            <a:r>
              <a:rPr lang="es-ES" sz="2200" b="1" dirty="0">
                <a:latin typeface="Arial" panose="020B0604020202020204" pitchFamily="34" charset="0"/>
                <a:cs typeface="Arial" panose="020B0604020202020204" pitchFamily="34" charset="0"/>
              </a:rPr>
              <a:t>RESUMEN</a:t>
            </a:r>
            <a:endParaRPr lang="es-EC" sz="2200" b="1" dirty="0">
              <a:latin typeface="Arial" panose="020B060402020202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10" name="Subtítulo 2">
            <a:extLst>
              <a:ext uri="{FF2B5EF4-FFF2-40B4-BE49-F238E27FC236}">
                <a16:creationId xmlns:a16="http://schemas.microsoft.com/office/drawing/2014/main" id="{13046789-397D-467D-B825-FC4B8EE8A377}"/>
              </a:ext>
            </a:extLst>
          </p:cNvPr>
          <p:cNvSpPr txBox="1">
            <a:spLocks/>
          </p:cNvSpPr>
          <p:nvPr/>
        </p:nvSpPr>
        <p:spPr>
          <a:xfrm>
            <a:off x="1981200" y="1557326"/>
            <a:ext cx="8482348" cy="648378"/>
          </a:xfrm>
          <a:prstGeom prst="rect">
            <a:avLst/>
          </a:prstGeom>
          <a:solidFill>
            <a:srgbClr val="D9D9D9">
              <a:alpha val="45098"/>
            </a:srgbClr>
          </a:solidFill>
        </p:spPr>
        <p:txBody>
          <a:bodyPr vert="horz" lIns="91440" tIns="45720" rIns="91440" bIns="45720" rtlCol="0" anchor="ctr">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dirty="0"/>
              <a:t>Comparación principales productos del mercado de valores (2015-2019)</a:t>
            </a:r>
            <a:endParaRPr lang="es-EC" dirty="0"/>
          </a:p>
        </p:txBody>
      </p:sp>
      <p:sp>
        <p:nvSpPr>
          <p:cNvPr id="14" name="Subtítulo 2">
            <a:extLst>
              <a:ext uri="{FF2B5EF4-FFF2-40B4-BE49-F238E27FC236}">
                <a16:creationId xmlns:a16="http://schemas.microsoft.com/office/drawing/2014/main" id="{2A2BBE5B-12D9-425D-842B-4AA1F8DFF62C}"/>
              </a:ext>
            </a:extLst>
          </p:cNvPr>
          <p:cNvSpPr txBox="1">
            <a:spLocks/>
          </p:cNvSpPr>
          <p:nvPr/>
        </p:nvSpPr>
        <p:spPr>
          <a:xfrm>
            <a:off x="1981201" y="2665585"/>
            <a:ext cx="8482346" cy="643830"/>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dirty="0"/>
              <a:t>Investigación descriptiva</a:t>
            </a:r>
            <a:endParaRPr lang="es-EC" dirty="0"/>
          </a:p>
        </p:txBody>
      </p:sp>
      <p:sp>
        <p:nvSpPr>
          <p:cNvPr id="18" name="Subtítulo 2">
            <a:extLst>
              <a:ext uri="{FF2B5EF4-FFF2-40B4-BE49-F238E27FC236}">
                <a16:creationId xmlns:a16="http://schemas.microsoft.com/office/drawing/2014/main" id="{58B42436-7FD8-4A22-A107-5B3994D51BD6}"/>
              </a:ext>
            </a:extLst>
          </p:cNvPr>
          <p:cNvSpPr txBox="1">
            <a:spLocks/>
          </p:cNvSpPr>
          <p:nvPr/>
        </p:nvSpPr>
        <p:spPr>
          <a:xfrm>
            <a:off x="1981200" y="3661214"/>
            <a:ext cx="8482346" cy="643830"/>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dirty="0"/>
              <a:t>Matriz BCG</a:t>
            </a:r>
            <a:endParaRPr lang="es-EC" dirty="0"/>
          </a:p>
        </p:txBody>
      </p:sp>
      <p:sp>
        <p:nvSpPr>
          <p:cNvPr id="20" name="Subtítulo 2">
            <a:extLst>
              <a:ext uri="{FF2B5EF4-FFF2-40B4-BE49-F238E27FC236}">
                <a16:creationId xmlns:a16="http://schemas.microsoft.com/office/drawing/2014/main" id="{254D96C4-C0AC-4E4A-BE1D-A2C4008D891F}"/>
              </a:ext>
            </a:extLst>
          </p:cNvPr>
          <p:cNvSpPr txBox="1">
            <a:spLocks/>
          </p:cNvSpPr>
          <p:nvPr/>
        </p:nvSpPr>
        <p:spPr>
          <a:xfrm>
            <a:off x="1981200" y="4764925"/>
            <a:ext cx="8482346" cy="643830"/>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dirty="0"/>
              <a:t>Relaciona crecimiento y cuota de mercado</a:t>
            </a:r>
            <a:endParaRPr lang="es-EC" dirty="0"/>
          </a:p>
        </p:txBody>
      </p:sp>
      <p:pic>
        <p:nvPicPr>
          <p:cNvPr id="3074" name="Picture 2" descr="Ecuador - Wikipedia, la enciclopedia libre">
            <a:extLst>
              <a:ext uri="{FF2B5EF4-FFF2-40B4-BE49-F238E27FC236}">
                <a16:creationId xmlns:a16="http://schemas.microsoft.com/office/drawing/2014/main" id="{1740CB6B-A655-4FB4-9259-69A73B8410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5298" y="6021388"/>
            <a:ext cx="532325" cy="37919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olombia - Wikipedia, la enciclopedia libre">
            <a:extLst>
              <a:ext uri="{FF2B5EF4-FFF2-40B4-BE49-F238E27FC236}">
                <a16:creationId xmlns:a16="http://schemas.microsoft.com/office/drawing/2014/main" id="{5B7C64A1-E8D5-4274-88D9-80A0292759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5282" y="6023494"/>
            <a:ext cx="565626" cy="37708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4763FA9B-F473-4922-BA04-B4507A4D1C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 y="6023494"/>
            <a:ext cx="565627" cy="385594"/>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Bandera del Perú - Wikipedia, la enciclopedia libre">
            <a:extLst>
              <a:ext uri="{FF2B5EF4-FFF2-40B4-BE49-F238E27FC236}">
                <a16:creationId xmlns:a16="http://schemas.microsoft.com/office/drawing/2014/main" id="{902ED080-4CAB-49B3-8975-9134750E02D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0290" y="6031147"/>
            <a:ext cx="565626" cy="377941"/>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2" descr="Ecuador - Wikipedia, la enciclopedia libre">
            <a:extLst>
              <a:ext uri="{FF2B5EF4-FFF2-40B4-BE49-F238E27FC236}">
                <a16:creationId xmlns:a16="http://schemas.microsoft.com/office/drawing/2014/main" id="{44867016-263D-4FE1-A330-062FB006FB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10728" y="6007331"/>
            <a:ext cx="532325" cy="379190"/>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4" descr="Colombia - Wikipedia, la enciclopedia libre">
            <a:extLst>
              <a:ext uri="{FF2B5EF4-FFF2-40B4-BE49-F238E27FC236}">
                <a16:creationId xmlns:a16="http://schemas.microsoft.com/office/drawing/2014/main" id="{1E8DA703-717F-479E-AF34-7EA72EFCB1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14666" y="6020814"/>
            <a:ext cx="565626" cy="377084"/>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6">
            <a:extLst>
              <a:ext uri="{FF2B5EF4-FFF2-40B4-BE49-F238E27FC236}">
                <a16:creationId xmlns:a16="http://schemas.microsoft.com/office/drawing/2014/main" id="{ACF0EE2E-207F-4BCE-914E-6F5B20DD401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26373" y="6018708"/>
            <a:ext cx="565627" cy="3855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8" descr="Bandera del Perú - Wikipedia, la enciclopedia libre">
            <a:extLst>
              <a:ext uri="{FF2B5EF4-FFF2-40B4-BE49-F238E27FC236}">
                <a16:creationId xmlns:a16="http://schemas.microsoft.com/office/drawing/2014/main" id="{00D4C749-E688-4DF8-BB48-B5599585B9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2435" y="6010577"/>
            <a:ext cx="565626" cy="377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620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CONCLUSIONES</a:t>
            </a:r>
            <a:endParaRPr lang="es-EC" sz="2000" b="1" dirty="0"/>
          </a:p>
        </p:txBody>
      </p:sp>
      <p:sp>
        <p:nvSpPr>
          <p:cNvPr id="23" name="CuadroTexto 22">
            <a:extLst>
              <a:ext uri="{FF2B5EF4-FFF2-40B4-BE49-F238E27FC236}">
                <a16:creationId xmlns:a16="http://schemas.microsoft.com/office/drawing/2014/main" id="{077B3714-F48F-4FDC-84B8-DD02995FE003}"/>
              </a:ext>
            </a:extLst>
          </p:cNvPr>
          <p:cNvSpPr txBox="1"/>
          <p:nvPr/>
        </p:nvSpPr>
        <p:spPr>
          <a:xfrm>
            <a:off x="450682" y="1394939"/>
            <a:ext cx="11290635" cy="5324535"/>
          </a:xfrm>
          <a:prstGeom prst="rect">
            <a:avLst/>
          </a:prstGeom>
          <a:noFill/>
        </p:spPr>
        <p:txBody>
          <a:bodyPr wrap="square">
            <a:spAutoFit/>
          </a:bodyPr>
          <a:lstStyle/>
          <a:p>
            <a:pPr marL="285750" indent="-285750" algn="jus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rPr>
              <a:t>Existente une </a:t>
            </a:r>
            <a:r>
              <a:rPr lang="es-EC" sz="1800" b="1" dirty="0">
                <a:effectLst/>
                <a:latin typeface="Times New Roman" panose="02020603050405020304" pitchFamily="18" charset="0"/>
                <a:ea typeface="Calibri" panose="020F0502020204030204" pitchFamily="34" charset="0"/>
              </a:rPr>
              <a:t>gran brecha </a:t>
            </a:r>
            <a:r>
              <a:rPr lang="es-EC" sz="1800" dirty="0">
                <a:effectLst/>
                <a:latin typeface="Times New Roman" panose="02020603050405020304" pitchFamily="18" charset="0"/>
                <a:ea typeface="Calibri" panose="020F0502020204030204" pitchFamily="34" charset="0"/>
              </a:rPr>
              <a:t>entre la Bolsa de Valores de Colombia y los demás países analizados (representa un 93.75% del monto total negociado de estos países).</a:t>
            </a:r>
          </a:p>
          <a:p>
            <a:pPr marL="285750" indent="-285750" algn="just">
              <a:buFont typeface="Arial" panose="020B0604020202020204" pitchFamily="34" charset="0"/>
              <a:buChar char="•"/>
            </a:pPr>
            <a:endParaRPr lang="es-EC" sz="16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s-EC" dirty="0">
                <a:latin typeface="Times New Roman" panose="02020603050405020304" pitchFamily="18" charset="0"/>
                <a:ea typeface="Calibri" panose="020F0502020204030204" pitchFamily="34" charset="0"/>
                <a:cs typeface="Times New Roman" panose="02020603050405020304" pitchFamily="18" charset="0"/>
              </a:rPr>
              <a:t>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 comprueba que existe </a:t>
            </a: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relación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entre el crecimiento del monto total negociado y el número de productos bursátiles ofertados, más no con la cuota de mercado que representa cada Bolsa de Valores.</a:t>
            </a: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rPr>
              <a:t>Los </a:t>
            </a:r>
            <a:r>
              <a:rPr lang="es-EC" sz="1800" b="1" dirty="0">
                <a:effectLst/>
                <a:latin typeface="Times New Roman" panose="02020603050405020304" pitchFamily="18" charset="0"/>
                <a:ea typeface="Calibri" panose="020F0502020204030204" pitchFamily="34" charset="0"/>
              </a:rPr>
              <a:t>productos bursátiles </a:t>
            </a:r>
            <a:r>
              <a:rPr lang="es-EC" sz="1800" dirty="0">
                <a:effectLst/>
                <a:latin typeface="Times New Roman" panose="02020603050405020304" pitchFamily="18" charset="0"/>
                <a:ea typeface="Calibri" panose="020F0502020204030204" pitchFamily="34" charset="0"/>
              </a:rPr>
              <a:t>con mayor monto negociado son depósitos de plazo fijo, certificados de tesorería y acciones.</a:t>
            </a: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s-EC" dirty="0">
                <a:latin typeface="Times New Roman" panose="02020603050405020304" pitchFamily="18" charset="0"/>
                <a:ea typeface="Calibri" panose="020F0502020204030204" pitchFamily="34" charset="0"/>
              </a:rPr>
              <a:t>E</a:t>
            </a:r>
            <a:r>
              <a:rPr lang="es-EC" sz="1800" dirty="0">
                <a:effectLst/>
                <a:latin typeface="Times New Roman" panose="02020603050405020304" pitchFamily="18" charset="0"/>
                <a:ea typeface="Calibri" panose="020F0502020204030204" pitchFamily="34" charset="0"/>
              </a:rPr>
              <a:t>l producto con mayor incremento (2015-2019) fueron las </a:t>
            </a:r>
            <a:r>
              <a:rPr lang="es-EC" sz="1800" b="1" dirty="0">
                <a:effectLst/>
                <a:latin typeface="Times New Roman" panose="02020603050405020304" pitchFamily="18" charset="0"/>
                <a:ea typeface="Calibri" panose="020F0502020204030204" pitchFamily="34" charset="0"/>
              </a:rPr>
              <a:t>facturas comerciales negociables</a:t>
            </a:r>
            <a:r>
              <a:rPr lang="es-EC" sz="1800" dirty="0">
                <a:effectLst/>
                <a:latin typeface="Times New Roman" panose="02020603050405020304" pitchFamily="18" charset="0"/>
                <a:ea typeface="Calibri" panose="020F0502020204030204" pitchFamily="34" charset="0"/>
              </a:rPr>
              <a:t> de Ecuador.</a:t>
            </a:r>
          </a:p>
          <a:p>
            <a:pPr algn="just"/>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rPr>
              <a:t>Ecuador también es el país con mayor </a:t>
            </a:r>
            <a:r>
              <a:rPr lang="es-EC" sz="1800" b="1" dirty="0">
                <a:effectLst/>
                <a:latin typeface="Times New Roman" panose="02020603050405020304" pitchFamily="18" charset="0"/>
                <a:ea typeface="Calibri" panose="020F0502020204030204" pitchFamily="34" charset="0"/>
              </a:rPr>
              <a:t>crecimiento (134%) </a:t>
            </a:r>
            <a:r>
              <a:rPr lang="es-EC" sz="1800" dirty="0">
                <a:effectLst/>
                <a:latin typeface="Times New Roman" panose="02020603050405020304" pitchFamily="18" charset="0"/>
                <a:ea typeface="Calibri" panose="020F0502020204030204" pitchFamily="34" charset="0"/>
              </a:rPr>
              <a:t>en este período, en comparación de los otros países cuyo crecimiento no supera el 67%. Este es un aspecto más relevante ya que Ecuador es el único país con dos Bolsas de Valores, la Bolsa de Valores de Quito y la Bolsa de Valores de Guayaquil.</a:t>
            </a: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rPr>
              <a:t>La etapa predominante del ciclo de vida entre los productos bursátiles analizados fue de </a:t>
            </a:r>
            <a:r>
              <a:rPr lang="es-EC" sz="1800" b="1" dirty="0">
                <a:effectLst/>
                <a:latin typeface="Times New Roman" panose="02020603050405020304" pitchFamily="18" charset="0"/>
                <a:ea typeface="Calibri" panose="020F0502020204030204" pitchFamily="34" charset="0"/>
              </a:rPr>
              <a:t>introducción, cuadrante interrogante</a:t>
            </a:r>
            <a:r>
              <a:rPr lang="es-EC" sz="1800" dirty="0">
                <a:effectLst/>
                <a:latin typeface="Times New Roman" panose="02020603050405020304" pitchFamily="18" charset="0"/>
                <a:ea typeface="Calibri" panose="020F0502020204030204" pitchFamily="34" charset="0"/>
              </a:rPr>
              <a:t> (10/18) con una estrategia duradera .</a:t>
            </a: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endParaRPr>
          </a:p>
          <a:p>
            <a:pPr algn="just"/>
            <a:endParaRPr lang="es-EC" dirty="0"/>
          </a:p>
        </p:txBody>
      </p:sp>
    </p:spTree>
    <p:extLst>
      <p:ext uri="{BB962C8B-B14F-4D97-AF65-F5344CB8AC3E}">
        <p14:creationId xmlns:p14="http://schemas.microsoft.com/office/powerpoint/2010/main" val="1337214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57430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RECOMENDACIONES</a:t>
            </a:r>
            <a:endParaRPr lang="es-EC" sz="2000" b="1" dirty="0"/>
          </a:p>
        </p:txBody>
      </p:sp>
      <p:sp>
        <p:nvSpPr>
          <p:cNvPr id="2" name="CuadroTexto 1">
            <a:extLst>
              <a:ext uri="{FF2B5EF4-FFF2-40B4-BE49-F238E27FC236}">
                <a16:creationId xmlns:a16="http://schemas.microsoft.com/office/drawing/2014/main" id="{5B9BD736-67C4-4EA6-9499-6F3798846EA0}"/>
              </a:ext>
            </a:extLst>
          </p:cNvPr>
          <p:cNvSpPr txBox="1"/>
          <p:nvPr/>
        </p:nvSpPr>
        <p:spPr>
          <a:xfrm>
            <a:off x="274219" y="1082045"/>
            <a:ext cx="11290635" cy="5909310"/>
          </a:xfrm>
          <a:prstGeom prst="rect">
            <a:avLst/>
          </a:prstGeom>
          <a:noFill/>
        </p:spPr>
        <p:txBody>
          <a:bodyPr wrap="square">
            <a:spAutoFit/>
          </a:bodyPr>
          <a:lstStyle/>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s-EC" dirty="0">
                <a:latin typeface="Times New Roman" panose="02020603050405020304" pitchFamily="18" charset="0"/>
                <a:ea typeface="Calibri" panose="020F0502020204030204" pitchFamily="34" charset="0"/>
              </a:rPr>
              <a:t>Realizar </a:t>
            </a:r>
            <a:r>
              <a:rPr lang="es-EC" b="1" dirty="0">
                <a:latin typeface="Times New Roman" panose="02020603050405020304" pitchFamily="18" charset="0"/>
                <a:ea typeface="Calibri" panose="020F0502020204030204" pitchFamily="34" charset="0"/>
              </a:rPr>
              <a:t>campañas promocionales </a:t>
            </a:r>
            <a:r>
              <a:rPr lang="es-EC" dirty="0">
                <a:latin typeface="Times New Roman" panose="02020603050405020304" pitchFamily="18" charset="0"/>
                <a:ea typeface="Calibri" panose="020F0502020204030204" pitchFamily="34" charset="0"/>
              </a:rPr>
              <a:t>enfocada en productos de manera individual mencionando beneficios.</a:t>
            </a:r>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s-EC" dirty="0">
                <a:latin typeface="Times New Roman" panose="02020603050405020304" pitchFamily="18" charset="0"/>
                <a:ea typeface="Calibri" panose="020F0502020204030204" pitchFamily="34" charset="0"/>
              </a:rPr>
              <a:t>Promover la </a:t>
            </a:r>
            <a:r>
              <a:rPr lang="es-EC" b="1" dirty="0">
                <a:latin typeface="Times New Roman" panose="02020603050405020304" pitchFamily="18" charset="0"/>
                <a:ea typeface="Calibri" panose="020F0502020204030204" pitchFamily="34" charset="0"/>
              </a:rPr>
              <a:t>difusión de la cultura bursátil </a:t>
            </a:r>
            <a:r>
              <a:rPr lang="es-EC" dirty="0">
                <a:latin typeface="Times New Roman" panose="02020603050405020304" pitchFamily="18" charset="0"/>
                <a:ea typeface="Calibri" panose="020F0502020204030204" pitchFamily="34" charset="0"/>
              </a:rPr>
              <a:t>mediante redes sociales y páginas oficiales las cuales son el medio que ha permitido comunicar en los últimos tiempo.</a:t>
            </a:r>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s-EC" b="1"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s-EC" b="1" dirty="0">
                <a:latin typeface="Times New Roman" panose="02020603050405020304" pitchFamily="18" charset="0"/>
                <a:ea typeface="Calibri" panose="020F0502020204030204" pitchFamily="34" charset="0"/>
                <a:cs typeface="Times New Roman" panose="02020603050405020304" pitchFamily="18" charset="0"/>
              </a:rPr>
              <a:t>Análisis interno </a:t>
            </a:r>
            <a:r>
              <a:rPr lang="es-EC" dirty="0">
                <a:latin typeface="Times New Roman" panose="02020603050405020304" pitchFamily="18" charset="0"/>
                <a:ea typeface="Calibri" panose="020F0502020204030204" pitchFamily="34" charset="0"/>
                <a:cs typeface="Times New Roman" panose="02020603050405020304" pitchFamily="18" charset="0"/>
              </a:rPr>
              <a:t>por cada Bolsa de Valores de sus </a:t>
            </a:r>
            <a:r>
              <a:rPr lang="es-EC" b="1" dirty="0">
                <a:latin typeface="Times New Roman" panose="02020603050405020304" pitchFamily="18" charset="0"/>
                <a:ea typeface="Calibri" panose="020F0502020204030204" pitchFamily="34" charset="0"/>
                <a:cs typeface="Times New Roman" panose="02020603050405020304" pitchFamily="18" charset="0"/>
              </a:rPr>
              <a:t>productos bursátiles</a:t>
            </a:r>
            <a:r>
              <a:rPr lang="es-EC" dirty="0">
                <a:latin typeface="Times New Roman" panose="02020603050405020304" pitchFamily="18" charset="0"/>
                <a:ea typeface="Calibri" panose="020F0502020204030204" pitchFamily="34" charset="0"/>
                <a:cs typeface="Times New Roman" panose="02020603050405020304" pitchFamily="18" charset="0"/>
              </a:rPr>
              <a:t> de manera individual para aplicar estrategias.</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rPr>
              <a:t>Realizar un análisis profundo por país, de esta manera se pueden tomar en cuenta </a:t>
            </a:r>
            <a:r>
              <a:rPr lang="es-EC" sz="1800" b="1" dirty="0">
                <a:effectLst/>
                <a:latin typeface="Times New Roman" panose="02020603050405020304" pitchFamily="18" charset="0"/>
                <a:ea typeface="Calibri" panose="020F0502020204030204" pitchFamily="34" charset="0"/>
              </a:rPr>
              <a:t>actores</a:t>
            </a:r>
            <a:r>
              <a:rPr lang="es-EC" sz="1800" dirty="0">
                <a:effectLst/>
                <a:latin typeface="Times New Roman" panose="02020603050405020304" pitchFamily="18" charset="0"/>
                <a:ea typeface="Calibri" panose="020F0502020204030204" pitchFamily="34" charset="0"/>
              </a:rPr>
              <a:t> del mercado como casas de valores y calificadoras de riesgo.</a:t>
            </a: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rPr>
              <a:t>Utilizar matrices o metodologías que permitan analizar a clientes (casas de valores)</a:t>
            </a:r>
          </a:p>
          <a:p>
            <a:pPr marL="285750" indent="-285750" algn="just">
              <a:buFont typeface="Arial" panose="020B0604020202020204" pitchFamily="34" charset="0"/>
              <a:buChar char="•"/>
            </a:pPr>
            <a:endParaRPr lang="es-EC" dirty="0">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endParaRPr lang="es-EC" sz="1800"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s-EC" dirty="0">
                <a:latin typeface="Times New Roman" panose="02020603050405020304" pitchFamily="18" charset="0"/>
                <a:ea typeface="Calibri" panose="020F0502020204030204" pitchFamily="34" charset="0"/>
              </a:rPr>
              <a:t>En futuras investigaciones analizar países con Bolsas de Valores con </a:t>
            </a:r>
            <a:r>
              <a:rPr lang="es-EC" b="1" dirty="0">
                <a:latin typeface="Times New Roman" panose="02020603050405020304" pitchFamily="18" charset="0"/>
                <a:ea typeface="Calibri" panose="020F0502020204030204" pitchFamily="34" charset="0"/>
              </a:rPr>
              <a:t>montos negociados similares</a:t>
            </a:r>
            <a:r>
              <a:rPr lang="es-EC" dirty="0">
                <a:latin typeface="Times New Roman" panose="02020603050405020304" pitchFamily="18" charset="0"/>
                <a:ea typeface="Calibri" panose="020F0502020204030204" pitchFamily="34" charset="0"/>
              </a:rPr>
              <a:t> para comparar los productos y no exista tanta diferencia.</a:t>
            </a:r>
          </a:p>
          <a:p>
            <a:pPr algn="just"/>
            <a:endParaRPr lang="es-EC" sz="1800" dirty="0">
              <a:effectLst/>
              <a:latin typeface="Times New Roman" panose="02020603050405020304" pitchFamily="18" charset="0"/>
              <a:ea typeface="Calibri" panose="020F0502020204030204" pitchFamily="34" charset="0"/>
            </a:endParaRPr>
          </a:p>
          <a:p>
            <a:pPr algn="just"/>
            <a:endParaRPr lang="es-EC" dirty="0"/>
          </a:p>
        </p:txBody>
      </p:sp>
    </p:spTree>
    <p:extLst>
      <p:ext uri="{BB962C8B-B14F-4D97-AF65-F5344CB8AC3E}">
        <p14:creationId xmlns:p14="http://schemas.microsoft.com/office/powerpoint/2010/main" val="2971330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3272589" y="2663906"/>
            <a:ext cx="5055104" cy="14076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8000" b="1" dirty="0"/>
              <a:t>GRACIAS</a:t>
            </a:r>
            <a:endParaRPr lang="es-EC" sz="8000" b="1" dirty="0"/>
          </a:p>
        </p:txBody>
      </p:sp>
    </p:spTree>
    <p:extLst>
      <p:ext uri="{BB962C8B-B14F-4D97-AF65-F5344CB8AC3E}">
        <p14:creationId xmlns:p14="http://schemas.microsoft.com/office/powerpoint/2010/main" val="282009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23" name="Título 1">
            <a:extLst>
              <a:ext uri="{FF2B5EF4-FFF2-40B4-BE49-F238E27FC236}">
                <a16:creationId xmlns:a16="http://schemas.microsoft.com/office/drawing/2014/main" id="{801F028A-C961-4FCA-861D-76554ED6D229}"/>
              </a:ext>
            </a:extLst>
          </p:cNvPr>
          <p:cNvSpPr txBox="1">
            <a:spLocks/>
          </p:cNvSpPr>
          <p:nvPr/>
        </p:nvSpPr>
        <p:spPr>
          <a:xfrm>
            <a:off x="4086225" y="745750"/>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200" b="1" dirty="0"/>
              <a:t>PLANTEAMIENTO DEL PROBLEMA</a:t>
            </a:r>
            <a:endParaRPr lang="es-EC" sz="2200" b="1" dirty="0"/>
          </a:p>
        </p:txBody>
      </p:sp>
      <p:sp>
        <p:nvSpPr>
          <p:cNvPr id="12" name="Subtítulo 2">
            <a:extLst>
              <a:ext uri="{FF2B5EF4-FFF2-40B4-BE49-F238E27FC236}">
                <a16:creationId xmlns:a16="http://schemas.microsoft.com/office/drawing/2014/main" id="{2F243890-A63C-4B89-940A-03A0F5E44650}"/>
              </a:ext>
            </a:extLst>
          </p:cNvPr>
          <p:cNvSpPr txBox="1">
            <a:spLocks/>
          </p:cNvSpPr>
          <p:nvPr/>
        </p:nvSpPr>
        <p:spPr>
          <a:xfrm>
            <a:off x="892629" y="2048084"/>
            <a:ext cx="5105400" cy="1447370"/>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2000" dirty="0"/>
              <a:t>Alcance económico y social</a:t>
            </a:r>
            <a:endParaRPr lang="es-EC" sz="2000" dirty="0"/>
          </a:p>
        </p:txBody>
      </p:sp>
      <p:sp>
        <p:nvSpPr>
          <p:cNvPr id="13" name="Subtítulo 2">
            <a:extLst>
              <a:ext uri="{FF2B5EF4-FFF2-40B4-BE49-F238E27FC236}">
                <a16:creationId xmlns:a16="http://schemas.microsoft.com/office/drawing/2014/main" id="{EDE7F9BC-5BFC-4D5C-972C-34DEE7E81621}"/>
              </a:ext>
            </a:extLst>
          </p:cNvPr>
          <p:cNvSpPr txBox="1">
            <a:spLocks/>
          </p:cNvSpPr>
          <p:nvPr/>
        </p:nvSpPr>
        <p:spPr>
          <a:xfrm>
            <a:off x="6193973" y="2048084"/>
            <a:ext cx="5105400" cy="1447371"/>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2000" dirty="0"/>
              <a:t>El mercado de valores es una alternativa de inversión y financiamiento. </a:t>
            </a:r>
            <a:endParaRPr lang="es-EC" sz="2000" dirty="0"/>
          </a:p>
        </p:txBody>
      </p:sp>
      <p:sp>
        <p:nvSpPr>
          <p:cNvPr id="17" name="Subtítulo 2">
            <a:extLst>
              <a:ext uri="{FF2B5EF4-FFF2-40B4-BE49-F238E27FC236}">
                <a16:creationId xmlns:a16="http://schemas.microsoft.com/office/drawing/2014/main" id="{4F74557D-3953-42F7-AAFA-8BDA9D0DA9DB}"/>
              </a:ext>
            </a:extLst>
          </p:cNvPr>
          <p:cNvSpPr txBox="1">
            <a:spLocks/>
          </p:cNvSpPr>
          <p:nvPr/>
        </p:nvSpPr>
        <p:spPr>
          <a:xfrm>
            <a:off x="892629" y="3619168"/>
            <a:ext cx="5105400" cy="1447370"/>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2000" dirty="0"/>
              <a:t>Compara a 4 mercados de valores demostrando el potencial que pueden llegar a tener</a:t>
            </a:r>
            <a:endParaRPr lang="es-EC" sz="2000" dirty="0"/>
          </a:p>
        </p:txBody>
      </p:sp>
      <p:sp>
        <p:nvSpPr>
          <p:cNvPr id="19" name="Subtítulo 2">
            <a:extLst>
              <a:ext uri="{FF2B5EF4-FFF2-40B4-BE49-F238E27FC236}">
                <a16:creationId xmlns:a16="http://schemas.microsoft.com/office/drawing/2014/main" id="{91D78700-AA24-4B9F-8961-DFB003458FC2}"/>
              </a:ext>
            </a:extLst>
          </p:cNvPr>
          <p:cNvSpPr txBox="1">
            <a:spLocks/>
          </p:cNvSpPr>
          <p:nvPr/>
        </p:nvSpPr>
        <p:spPr>
          <a:xfrm>
            <a:off x="6193973" y="3615018"/>
            <a:ext cx="5105400" cy="1447370"/>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2000" dirty="0"/>
              <a:t>Relación entre valores bursátiles, su crecimiento y cuota de mercado.</a:t>
            </a:r>
            <a:endParaRPr lang="es-EC" sz="2000" dirty="0"/>
          </a:p>
        </p:txBody>
      </p:sp>
      <p:sp>
        <p:nvSpPr>
          <p:cNvPr id="21" name="Título 1">
            <a:extLst>
              <a:ext uri="{FF2B5EF4-FFF2-40B4-BE49-F238E27FC236}">
                <a16:creationId xmlns:a16="http://schemas.microsoft.com/office/drawing/2014/main" id="{487F0304-0EF0-44F2-9F6C-03B16647E128}"/>
              </a:ext>
            </a:extLst>
          </p:cNvPr>
          <p:cNvSpPr txBox="1">
            <a:spLocks/>
          </p:cNvSpPr>
          <p:nvPr/>
        </p:nvSpPr>
        <p:spPr>
          <a:xfrm>
            <a:off x="1542126" y="1196031"/>
            <a:ext cx="9107748"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lnSpc>
                <a:spcPct val="107000"/>
              </a:lnSpc>
            </a:pPr>
            <a:r>
              <a:rPr lang="es-ES" sz="1800" b="1" kern="1200" dirty="0">
                <a:solidFill>
                  <a:srgbClr val="000000"/>
                </a:solidFill>
                <a:effectLst>
                  <a:glow rad="38100">
                    <a:schemeClr val="bg1">
                      <a:lumMod val="65000"/>
                      <a:lumOff val="35000"/>
                      <a:alpha val="50000"/>
                    </a:schemeClr>
                  </a:glow>
                </a:effectLst>
                <a:latin typeface="Arial" panose="020B0604020202020204" pitchFamily="34" charset="0"/>
                <a:ea typeface="Calibri" panose="020F0502020204030204" pitchFamily="34" charset="0"/>
                <a:cs typeface="Arial" panose="020B0604020202020204" pitchFamily="34" charset="0"/>
              </a:rPr>
              <a:t>Problema de investigación: </a:t>
            </a:r>
            <a:r>
              <a:rPr lang="es-ES" sz="1800" kern="1200" dirty="0">
                <a:solidFill>
                  <a:srgbClr val="000000"/>
                </a:solidFill>
                <a:effectLst>
                  <a:glow rad="38100">
                    <a:schemeClr val="bg1">
                      <a:lumMod val="65000"/>
                      <a:lumOff val="35000"/>
                      <a:alpha val="50000"/>
                    </a:schemeClr>
                  </a:glow>
                </a:effectLst>
                <a:latin typeface="Arial" panose="020B0604020202020204" pitchFamily="34" charset="0"/>
                <a:ea typeface="Calibri" panose="020F0502020204030204" pitchFamily="34" charset="0"/>
                <a:cs typeface="Arial" panose="020B0604020202020204" pitchFamily="34" charset="0"/>
              </a:rPr>
              <a:t>Baja inversión y financiamiento en el mercado de valores </a:t>
            </a:r>
            <a:endParaRPr lang="es-EC" sz="1800" dirty="0">
              <a:latin typeface="Arial" panose="020B0604020202020204" pitchFamily="34" charset="0"/>
              <a:ea typeface="Calibri" panose="020F0502020204030204" pitchFamily="34" charset="0"/>
              <a:cs typeface="Arial" panose="020B0604020202020204" pitchFamily="34" charset="0"/>
            </a:endParaRPr>
          </a:p>
        </p:txBody>
      </p:sp>
      <p:sp>
        <p:nvSpPr>
          <p:cNvPr id="2" name="Título 1">
            <a:extLst>
              <a:ext uri="{FF2B5EF4-FFF2-40B4-BE49-F238E27FC236}">
                <a16:creationId xmlns:a16="http://schemas.microsoft.com/office/drawing/2014/main" id="{E4EFA636-AC7F-4516-AD9B-5FE0AD157817}"/>
              </a:ext>
            </a:extLst>
          </p:cNvPr>
          <p:cNvSpPr txBox="1">
            <a:spLocks/>
          </p:cNvSpPr>
          <p:nvPr/>
        </p:nvSpPr>
        <p:spPr>
          <a:xfrm>
            <a:off x="1484052" y="1964411"/>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CONVENIENCIA</a:t>
            </a:r>
            <a:endParaRPr lang="es-EC" sz="2000" b="1" dirty="0"/>
          </a:p>
        </p:txBody>
      </p:sp>
      <p:sp>
        <p:nvSpPr>
          <p:cNvPr id="3" name="Título 1">
            <a:extLst>
              <a:ext uri="{FF2B5EF4-FFF2-40B4-BE49-F238E27FC236}">
                <a16:creationId xmlns:a16="http://schemas.microsoft.com/office/drawing/2014/main" id="{5BD9C326-E97E-4376-BD96-BDF204E063DF}"/>
              </a:ext>
            </a:extLst>
          </p:cNvPr>
          <p:cNvSpPr txBox="1">
            <a:spLocks/>
          </p:cNvSpPr>
          <p:nvPr/>
        </p:nvSpPr>
        <p:spPr>
          <a:xfrm>
            <a:off x="6688398" y="1964411"/>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RELEVANCIA SOCIAL</a:t>
            </a:r>
            <a:endParaRPr lang="es-EC" sz="2000" b="1" dirty="0"/>
          </a:p>
        </p:txBody>
      </p:sp>
      <p:sp>
        <p:nvSpPr>
          <p:cNvPr id="4" name="Título 1">
            <a:extLst>
              <a:ext uri="{FF2B5EF4-FFF2-40B4-BE49-F238E27FC236}">
                <a16:creationId xmlns:a16="http://schemas.microsoft.com/office/drawing/2014/main" id="{D04024BF-F866-4F3E-B2D8-B530239FF2C5}"/>
              </a:ext>
            </a:extLst>
          </p:cNvPr>
          <p:cNvSpPr txBox="1">
            <a:spLocks/>
          </p:cNvSpPr>
          <p:nvPr/>
        </p:nvSpPr>
        <p:spPr>
          <a:xfrm>
            <a:off x="1484052" y="3510313"/>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IMPLICACIONES PRÁCTICAS</a:t>
            </a:r>
            <a:endParaRPr lang="es-EC" sz="2000" b="1" dirty="0"/>
          </a:p>
        </p:txBody>
      </p:sp>
      <p:sp>
        <p:nvSpPr>
          <p:cNvPr id="9" name="Título 1">
            <a:extLst>
              <a:ext uri="{FF2B5EF4-FFF2-40B4-BE49-F238E27FC236}">
                <a16:creationId xmlns:a16="http://schemas.microsoft.com/office/drawing/2014/main" id="{35D45C20-A179-4235-8D0B-5C50EB72B143}"/>
              </a:ext>
            </a:extLst>
          </p:cNvPr>
          <p:cNvSpPr txBox="1">
            <a:spLocks/>
          </p:cNvSpPr>
          <p:nvPr/>
        </p:nvSpPr>
        <p:spPr>
          <a:xfrm>
            <a:off x="6736898" y="3506163"/>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VALOR TEÓRICO</a:t>
            </a:r>
            <a:endParaRPr lang="es-EC" sz="2000" b="1" dirty="0"/>
          </a:p>
        </p:txBody>
      </p:sp>
      <p:sp>
        <p:nvSpPr>
          <p:cNvPr id="11" name="Subtítulo 2">
            <a:extLst>
              <a:ext uri="{FF2B5EF4-FFF2-40B4-BE49-F238E27FC236}">
                <a16:creationId xmlns:a16="http://schemas.microsoft.com/office/drawing/2014/main" id="{C4885C54-6179-4695-BF59-FB86DC43B330}"/>
              </a:ext>
            </a:extLst>
          </p:cNvPr>
          <p:cNvSpPr txBox="1">
            <a:spLocks/>
          </p:cNvSpPr>
          <p:nvPr/>
        </p:nvSpPr>
        <p:spPr>
          <a:xfrm>
            <a:off x="3592773" y="5203722"/>
            <a:ext cx="5105400" cy="1447370"/>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2000" dirty="0"/>
              <a:t>Valores bursátiles en su cuadrante para generar propuestas de valor de manera individual</a:t>
            </a:r>
            <a:endParaRPr lang="es-EC" sz="2000" dirty="0"/>
          </a:p>
        </p:txBody>
      </p:sp>
      <p:sp>
        <p:nvSpPr>
          <p:cNvPr id="25" name="Título 1">
            <a:extLst>
              <a:ext uri="{FF2B5EF4-FFF2-40B4-BE49-F238E27FC236}">
                <a16:creationId xmlns:a16="http://schemas.microsoft.com/office/drawing/2014/main" id="{E3B8D9B5-CCE8-4605-9D7E-449AE22ADC23}"/>
              </a:ext>
            </a:extLst>
          </p:cNvPr>
          <p:cNvSpPr txBox="1">
            <a:spLocks/>
          </p:cNvSpPr>
          <p:nvPr/>
        </p:nvSpPr>
        <p:spPr>
          <a:xfrm>
            <a:off x="3988254" y="5128742"/>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UTILIDAD METODOLÓGICA</a:t>
            </a:r>
            <a:endParaRPr lang="es-EC" sz="2000" b="1" dirty="0"/>
          </a:p>
        </p:txBody>
      </p:sp>
      <p:sp>
        <p:nvSpPr>
          <p:cNvPr id="27" name="Título 1">
            <a:extLst>
              <a:ext uri="{FF2B5EF4-FFF2-40B4-BE49-F238E27FC236}">
                <a16:creationId xmlns:a16="http://schemas.microsoft.com/office/drawing/2014/main" id="{4E56701D-33E7-419F-9600-53BD82044CB9}"/>
              </a:ext>
            </a:extLst>
          </p:cNvPr>
          <p:cNvSpPr txBox="1">
            <a:spLocks/>
          </p:cNvSpPr>
          <p:nvPr/>
        </p:nvSpPr>
        <p:spPr>
          <a:xfrm>
            <a:off x="204929" y="745750"/>
            <a:ext cx="439896" cy="59053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200" b="1" dirty="0"/>
              <a:t>J</a:t>
            </a:r>
          </a:p>
          <a:p>
            <a:r>
              <a:rPr lang="es-ES" sz="2200" b="1" dirty="0"/>
              <a:t>U</a:t>
            </a:r>
          </a:p>
          <a:p>
            <a:r>
              <a:rPr lang="es-ES" sz="2200" b="1" dirty="0"/>
              <a:t>S</a:t>
            </a:r>
          </a:p>
          <a:p>
            <a:r>
              <a:rPr lang="es-ES" sz="2200" b="1" dirty="0"/>
              <a:t>T</a:t>
            </a:r>
          </a:p>
          <a:p>
            <a:r>
              <a:rPr lang="es-ES" sz="2200" b="1" dirty="0"/>
              <a:t>I</a:t>
            </a:r>
          </a:p>
          <a:p>
            <a:r>
              <a:rPr lang="es-ES" sz="2200" b="1" dirty="0"/>
              <a:t>F</a:t>
            </a:r>
          </a:p>
          <a:p>
            <a:r>
              <a:rPr lang="es-ES" sz="2200" b="1" dirty="0"/>
              <a:t>I</a:t>
            </a:r>
          </a:p>
          <a:p>
            <a:r>
              <a:rPr lang="es-ES" sz="2200" b="1" dirty="0"/>
              <a:t>C</a:t>
            </a:r>
          </a:p>
          <a:p>
            <a:r>
              <a:rPr lang="es-ES" sz="2200" b="1" dirty="0"/>
              <a:t>A</a:t>
            </a:r>
          </a:p>
          <a:p>
            <a:r>
              <a:rPr lang="es-ES" sz="2200" b="1" dirty="0"/>
              <a:t>C</a:t>
            </a:r>
          </a:p>
          <a:p>
            <a:r>
              <a:rPr lang="es-ES" sz="2200" b="1" dirty="0"/>
              <a:t>I</a:t>
            </a:r>
          </a:p>
          <a:p>
            <a:r>
              <a:rPr lang="es-ES" sz="2200" b="1" dirty="0" err="1"/>
              <a:t>Ó</a:t>
            </a:r>
            <a:endParaRPr lang="es-ES" sz="2200" b="1" dirty="0"/>
          </a:p>
          <a:p>
            <a:r>
              <a:rPr lang="es-ES" sz="2200" b="1" dirty="0"/>
              <a:t>N</a:t>
            </a:r>
          </a:p>
          <a:p>
            <a:endParaRPr lang="es-EC" sz="2200" b="1" dirty="0"/>
          </a:p>
        </p:txBody>
      </p:sp>
    </p:spTree>
    <p:extLst>
      <p:ext uri="{BB962C8B-B14F-4D97-AF65-F5344CB8AC3E}">
        <p14:creationId xmlns:p14="http://schemas.microsoft.com/office/powerpoint/2010/main" val="257967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23" name="Título 1">
            <a:extLst>
              <a:ext uri="{FF2B5EF4-FFF2-40B4-BE49-F238E27FC236}">
                <a16:creationId xmlns:a16="http://schemas.microsoft.com/office/drawing/2014/main" id="{801F028A-C961-4FCA-861D-76554ED6D229}"/>
              </a:ext>
            </a:extLst>
          </p:cNvPr>
          <p:cNvSpPr txBox="1">
            <a:spLocks/>
          </p:cNvSpPr>
          <p:nvPr/>
        </p:nvSpPr>
        <p:spPr>
          <a:xfrm>
            <a:off x="4086224" y="758704"/>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200" b="1" dirty="0"/>
              <a:t>ÁRBOL DE PROBLEMAS</a:t>
            </a:r>
            <a:endParaRPr lang="es-EC" sz="2200" b="1" dirty="0"/>
          </a:p>
        </p:txBody>
      </p:sp>
      <p:sp>
        <p:nvSpPr>
          <p:cNvPr id="10" name="Subtítulo 2">
            <a:extLst>
              <a:ext uri="{FF2B5EF4-FFF2-40B4-BE49-F238E27FC236}">
                <a16:creationId xmlns:a16="http://schemas.microsoft.com/office/drawing/2014/main" id="{047CD145-E283-4DB9-A1FD-7ED34537B031}"/>
              </a:ext>
            </a:extLst>
          </p:cNvPr>
          <p:cNvSpPr txBox="1">
            <a:spLocks/>
          </p:cNvSpPr>
          <p:nvPr/>
        </p:nvSpPr>
        <p:spPr>
          <a:xfrm>
            <a:off x="846161" y="1911773"/>
            <a:ext cx="3370997" cy="899195"/>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pPr>
            <a:r>
              <a:rPr lang="es-ES" sz="1800" kern="1200" dirty="0">
                <a:effectLst/>
                <a:ea typeface="Calibri" panose="020F0502020204030204" pitchFamily="34" charset="0"/>
                <a:cs typeface="Times New Roman" panose="02020603050405020304" pitchFamily="18" charset="0"/>
              </a:rPr>
              <a:t>Empresas acuden a instituciones financieras (bancos, cooperativas)</a:t>
            </a:r>
            <a:endParaRPr lang="es-EC" sz="1800" dirty="0">
              <a:effectLst/>
              <a:ea typeface="Calibri" panose="020F0502020204030204" pitchFamily="34" charset="0"/>
              <a:cs typeface="Times New Roman" panose="02020603050405020304" pitchFamily="18" charset="0"/>
            </a:endParaRPr>
          </a:p>
        </p:txBody>
      </p:sp>
      <p:sp>
        <p:nvSpPr>
          <p:cNvPr id="14" name="Subtítulo 2">
            <a:extLst>
              <a:ext uri="{FF2B5EF4-FFF2-40B4-BE49-F238E27FC236}">
                <a16:creationId xmlns:a16="http://schemas.microsoft.com/office/drawing/2014/main" id="{A142BB7E-1D58-495B-A24B-5C053A2D312A}"/>
              </a:ext>
            </a:extLst>
          </p:cNvPr>
          <p:cNvSpPr txBox="1">
            <a:spLocks/>
          </p:cNvSpPr>
          <p:nvPr/>
        </p:nvSpPr>
        <p:spPr>
          <a:xfrm>
            <a:off x="4410501" y="1911773"/>
            <a:ext cx="3370997" cy="899195"/>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pPr>
            <a:r>
              <a:rPr lang="es-ES" sz="1800" kern="1200" dirty="0">
                <a:effectLst/>
                <a:ea typeface="Calibri" panose="020F0502020204030204" pitchFamily="34" charset="0"/>
                <a:cs typeface="Times New Roman" panose="02020603050405020304" pitchFamily="18" charset="0"/>
              </a:rPr>
              <a:t>Alto financiamiento en instituciones financieras</a:t>
            </a:r>
            <a:endParaRPr lang="es-EC" sz="1800" dirty="0">
              <a:effectLst/>
              <a:ea typeface="Calibri" panose="020F0502020204030204" pitchFamily="34" charset="0"/>
              <a:cs typeface="Times New Roman" panose="02020603050405020304" pitchFamily="18" charset="0"/>
            </a:endParaRPr>
          </a:p>
        </p:txBody>
      </p:sp>
      <p:sp>
        <p:nvSpPr>
          <p:cNvPr id="15" name="Subtítulo 2">
            <a:extLst>
              <a:ext uri="{FF2B5EF4-FFF2-40B4-BE49-F238E27FC236}">
                <a16:creationId xmlns:a16="http://schemas.microsoft.com/office/drawing/2014/main" id="{F3D595C8-FEAB-4778-8238-C5301D380F5E}"/>
              </a:ext>
            </a:extLst>
          </p:cNvPr>
          <p:cNvSpPr txBox="1">
            <a:spLocks/>
          </p:cNvSpPr>
          <p:nvPr/>
        </p:nvSpPr>
        <p:spPr>
          <a:xfrm>
            <a:off x="7974841" y="1911772"/>
            <a:ext cx="3370997" cy="899195"/>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pPr>
            <a:r>
              <a:rPr lang="es-ES" sz="1800" kern="1200" dirty="0">
                <a:effectLst/>
                <a:ea typeface="Calibri" panose="020F0502020204030204" pitchFamily="34" charset="0"/>
                <a:cs typeface="Times New Roman" panose="02020603050405020304" pitchFamily="18" charset="0"/>
              </a:rPr>
              <a:t>Pocas personas invierten en el mercado de valores</a:t>
            </a:r>
            <a:endParaRPr lang="es-EC" sz="1800" dirty="0">
              <a:effectLst/>
              <a:ea typeface="Calibri" panose="020F0502020204030204" pitchFamily="34" charset="0"/>
              <a:cs typeface="Times New Roman" panose="02020603050405020304" pitchFamily="18" charset="0"/>
            </a:endParaRPr>
          </a:p>
        </p:txBody>
      </p:sp>
      <p:sp>
        <p:nvSpPr>
          <p:cNvPr id="16" name="Subtítulo 2">
            <a:extLst>
              <a:ext uri="{FF2B5EF4-FFF2-40B4-BE49-F238E27FC236}">
                <a16:creationId xmlns:a16="http://schemas.microsoft.com/office/drawing/2014/main" id="{E38ED42E-3835-4F83-9FA4-554FD2366CD4}"/>
              </a:ext>
            </a:extLst>
          </p:cNvPr>
          <p:cNvSpPr txBox="1">
            <a:spLocks/>
          </p:cNvSpPr>
          <p:nvPr/>
        </p:nvSpPr>
        <p:spPr>
          <a:xfrm>
            <a:off x="846160" y="4471097"/>
            <a:ext cx="3370997" cy="899195"/>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pPr>
            <a:r>
              <a:rPr lang="es-ES" sz="1800" dirty="0">
                <a:effectLst/>
                <a:ea typeface="Calibri" panose="020F0502020204030204" pitchFamily="34" charset="0"/>
                <a:cs typeface="Times New Roman" panose="02020603050405020304" pitchFamily="18" charset="0"/>
              </a:rPr>
              <a:t>Empresas confían más en instituciones financieras</a:t>
            </a:r>
            <a:endParaRPr lang="es-EC" sz="1800" dirty="0">
              <a:effectLst/>
              <a:ea typeface="Calibri" panose="020F0502020204030204" pitchFamily="34" charset="0"/>
              <a:cs typeface="Times New Roman" panose="02020603050405020304" pitchFamily="18" charset="0"/>
            </a:endParaRPr>
          </a:p>
        </p:txBody>
      </p:sp>
      <p:sp>
        <p:nvSpPr>
          <p:cNvPr id="18" name="Subtítulo 2">
            <a:extLst>
              <a:ext uri="{FF2B5EF4-FFF2-40B4-BE49-F238E27FC236}">
                <a16:creationId xmlns:a16="http://schemas.microsoft.com/office/drawing/2014/main" id="{14205E18-994C-4DD9-AFA7-31CDBFF9850C}"/>
              </a:ext>
            </a:extLst>
          </p:cNvPr>
          <p:cNvSpPr txBox="1">
            <a:spLocks/>
          </p:cNvSpPr>
          <p:nvPr/>
        </p:nvSpPr>
        <p:spPr>
          <a:xfrm>
            <a:off x="4410501" y="4471096"/>
            <a:ext cx="3370997" cy="899195"/>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pPr>
            <a:r>
              <a:rPr lang="es-ES" sz="1800" dirty="0">
                <a:effectLst/>
                <a:ea typeface="Calibri" panose="020F0502020204030204" pitchFamily="34" charset="0"/>
                <a:cs typeface="Times New Roman" panose="02020603050405020304" pitchFamily="18" charset="0"/>
              </a:rPr>
              <a:t>Empresas piensan que no pueden financiarse en bolsa </a:t>
            </a:r>
            <a:endParaRPr lang="es-EC" sz="1800" dirty="0">
              <a:effectLst/>
              <a:ea typeface="Calibri" panose="020F0502020204030204" pitchFamily="34" charset="0"/>
              <a:cs typeface="Times New Roman" panose="02020603050405020304" pitchFamily="18" charset="0"/>
            </a:endParaRPr>
          </a:p>
        </p:txBody>
      </p:sp>
      <p:sp>
        <p:nvSpPr>
          <p:cNvPr id="30" name="Subtítulo 2">
            <a:extLst>
              <a:ext uri="{FF2B5EF4-FFF2-40B4-BE49-F238E27FC236}">
                <a16:creationId xmlns:a16="http://schemas.microsoft.com/office/drawing/2014/main" id="{80D94DD7-4E94-4261-86CF-8E15639519FA}"/>
              </a:ext>
            </a:extLst>
          </p:cNvPr>
          <p:cNvSpPr txBox="1">
            <a:spLocks/>
          </p:cNvSpPr>
          <p:nvPr/>
        </p:nvSpPr>
        <p:spPr>
          <a:xfrm>
            <a:off x="7974841" y="4471096"/>
            <a:ext cx="3370997" cy="899195"/>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pPr>
            <a:r>
              <a:rPr lang="es-ES" sz="1800" dirty="0">
                <a:effectLst/>
                <a:ea typeface="Calibri" panose="020F0502020204030204" pitchFamily="34" charset="0"/>
                <a:cs typeface="Times New Roman" panose="02020603050405020304" pitchFamily="18" charset="0"/>
              </a:rPr>
              <a:t>Miedo al invertir en mercado de valores </a:t>
            </a:r>
            <a:endParaRPr lang="es-EC" sz="1800" dirty="0">
              <a:effectLst/>
              <a:ea typeface="Calibri" panose="020F0502020204030204" pitchFamily="34" charset="0"/>
              <a:cs typeface="Times New Roman" panose="02020603050405020304" pitchFamily="18" charset="0"/>
            </a:endParaRPr>
          </a:p>
        </p:txBody>
      </p:sp>
      <p:sp>
        <p:nvSpPr>
          <p:cNvPr id="32" name="Subtítulo 2">
            <a:extLst>
              <a:ext uri="{FF2B5EF4-FFF2-40B4-BE49-F238E27FC236}">
                <a16:creationId xmlns:a16="http://schemas.microsoft.com/office/drawing/2014/main" id="{64780036-C34D-4B66-B2B1-216E41211B65}"/>
              </a:ext>
            </a:extLst>
          </p:cNvPr>
          <p:cNvSpPr txBox="1">
            <a:spLocks/>
          </p:cNvSpPr>
          <p:nvPr/>
        </p:nvSpPr>
        <p:spPr>
          <a:xfrm>
            <a:off x="2531658" y="3190848"/>
            <a:ext cx="6786513" cy="899195"/>
          </a:xfrm>
          <a:prstGeom prst="rect">
            <a:avLst/>
          </a:prstGeom>
          <a:solidFill>
            <a:srgbClr val="D9D9D9">
              <a:alpha val="45098"/>
            </a:srgbClr>
          </a:solidFill>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107000"/>
              </a:lnSpc>
            </a:pPr>
            <a:r>
              <a:rPr lang="es-ES" sz="1800" kern="1200" cap="all" dirty="0">
                <a:solidFill>
                  <a:srgbClr val="000000"/>
                </a:solidFill>
                <a:effectLst>
                  <a:glow rad="38100">
                    <a:schemeClr val="bg1">
                      <a:lumMod val="65000"/>
                      <a:lumOff val="35000"/>
                      <a:alpha val="50000"/>
                    </a:schemeClr>
                  </a:glow>
                  <a:outerShdw blurRad="28575" dist="31750" dir="13200000" algn="tl">
                    <a:srgbClr val="000000">
                      <a:alpha val="25000"/>
                    </a:srgbClr>
                  </a:outerShdw>
                </a:effectLst>
                <a:latin typeface="+mj-lt"/>
                <a:ea typeface="Calibri" panose="020F0502020204030204" pitchFamily="34" charset="0"/>
                <a:cs typeface="Times New Roman" panose="02020603050405020304" pitchFamily="18" charset="0"/>
              </a:rPr>
              <a:t>Baja inversión Y FINANCIAMIENTO en el mercado de valores </a:t>
            </a:r>
            <a:endParaRPr lang="es-EC" sz="1800" dirty="0">
              <a:effectLst/>
              <a:latin typeface="+mj-lt"/>
              <a:ea typeface="Calibri" panose="020F0502020204030204" pitchFamily="34" charset="0"/>
              <a:cs typeface="Times New Roman" panose="02020603050405020304" pitchFamily="18" charset="0"/>
            </a:endParaRPr>
          </a:p>
        </p:txBody>
      </p:sp>
      <p:cxnSp>
        <p:nvCxnSpPr>
          <p:cNvPr id="34" name="Conector recto de flecha 33">
            <a:extLst>
              <a:ext uri="{FF2B5EF4-FFF2-40B4-BE49-F238E27FC236}">
                <a16:creationId xmlns:a16="http://schemas.microsoft.com/office/drawing/2014/main" id="{457D7565-0B4B-41F7-B22B-166A87159DC3}"/>
              </a:ext>
            </a:extLst>
          </p:cNvPr>
          <p:cNvCxnSpPr>
            <a:stCxn id="10" idx="2"/>
          </p:cNvCxnSpPr>
          <p:nvPr/>
        </p:nvCxnSpPr>
        <p:spPr>
          <a:xfrm>
            <a:off x="2531660" y="2810968"/>
            <a:ext cx="962167" cy="379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Conector recto de flecha 35">
            <a:extLst>
              <a:ext uri="{FF2B5EF4-FFF2-40B4-BE49-F238E27FC236}">
                <a16:creationId xmlns:a16="http://schemas.microsoft.com/office/drawing/2014/main" id="{B3A0BCD3-18D0-4E9E-9623-9C5FE9B39E17}"/>
              </a:ext>
            </a:extLst>
          </p:cNvPr>
          <p:cNvCxnSpPr>
            <a:stCxn id="14" idx="2"/>
          </p:cNvCxnSpPr>
          <p:nvPr/>
        </p:nvCxnSpPr>
        <p:spPr>
          <a:xfrm>
            <a:off x="6096000" y="2810968"/>
            <a:ext cx="0" cy="379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Conector recto de flecha 37">
            <a:extLst>
              <a:ext uri="{FF2B5EF4-FFF2-40B4-BE49-F238E27FC236}">
                <a16:creationId xmlns:a16="http://schemas.microsoft.com/office/drawing/2014/main" id="{3E0746DF-F417-4262-A1E6-ED6E12C5D218}"/>
              </a:ext>
            </a:extLst>
          </p:cNvPr>
          <p:cNvCxnSpPr>
            <a:cxnSpLocks/>
            <a:stCxn id="15" idx="2"/>
          </p:cNvCxnSpPr>
          <p:nvPr/>
        </p:nvCxnSpPr>
        <p:spPr>
          <a:xfrm flipH="1">
            <a:off x="8698174" y="2810967"/>
            <a:ext cx="962166" cy="379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Conector recto de flecha 40">
            <a:extLst>
              <a:ext uri="{FF2B5EF4-FFF2-40B4-BE49-F238E27FC236}">
                <a16:creationId xmlns:a16="http://schemas.microsoft.com/office/drawing/2014/main" id="{49E9448C-58AD-4B07-AFC2-B3A9409E1DB9}"/>
              </a:ext>
            </a:extLst>
          </p:cNvPr>
          <p:cNvCxnSpPr>
            <a:stCxn id="16" idx="0"/>
          </p:cNvCxnSpPr>
          <p:nvPr/>
        </p:nvCxnSpPr>
        <p:spPr>
          <a:xfrm flipV="1">
            <a:off x="2531659" y="4090043"/>
            <a:ext cx="962168" cy="3810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Conector recto de flecha 42">
            <a:extLst>
              <a:ext uri="{FF2B5EF4-FFF2-40B4-BE49-F238E27FC236}">
                <a16:creationId xmlns:a16="http://schemas.microsoft.com/office/drawing/2014/main" id="{90E77394-1D75-47D4-8035-061FE9075113}"/>
              </a:ext>
            </a:extLst>
          </p:cNvPr>
          <p:cNvCxnSpPr>
            <a:stCxn id="18" idx="0"/>
          </p:cNvCxnSpPr>
          <p:nvPr/>
        </p:nvCxnSpPr>
        <p:spPr>
          <a:xfrm flipV="1">
            <a:off x="6096000" y="4090043"/>
            <a:ext cx="0" cy="3810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Conector recto de flecha 44">
            <a:extLst>
              <a:ext uri="{FF2B5EF4-FFF2-40B4-BE49-F238E27FC236}">
                <a16:creationId xmlns:a16="http://schemas.microsoft.com/office/drawing/2014/main" id="{5113C74A-52E0-49DC-9867-AA2D55AAAC3E}"/>
              </a:ext>
            </a:extLst>
          </p:cNvPr>
          <p:cNvCxnSpPr>
            <a:stCxn id="30" idx="0"/>
          </p:cNvCxnSpPr>
          <p:nvPr/>
        </p:nvCxnSpPr>
        <p:spPr>
          <a:xfrm flipH="1" flipV="1">
            <a:off x="8698174" y="4090043"/>
            <a:ext cx="962166" cy="3810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3511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23" name="Título 1">
            <a:extLst>
              <a:ext uri="{FF2B5EF4-FFF2-40B4-BE49-F238E27FC236}">
                <a16:creationId xmlns:a16="http://schemas.microsoft.com/office/drawing/2014/main" id="{801F028A-C961-4FCA-861D-76554ED6D229}"/>
              </a:ext>
            </a:extLst>
          </p:cNvPr>
          <p:cNvSpPr txBox="1">
            <a:spLocks/>
          </p:cNvSpPr>
          <p:nvPr/>
        </p:nvSpPr>
        <p:spPr>
          <a:xfrm>
            <a:off x="174002" y="1288090"/>
            <a:ext cx="818017" cy="428182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s-ES" sz="2000" b="1" dirty="0"/>
              <a:t>O</a:t>
            </a:r>
          </a:p>
          <a:p>
            <a:pPr>
              <a:lnSpc>
                <a:spcPct val="150000"/>
              </a:lnSpc>
            </a:pPr>
            <a:r>
              <a:rPr lang="es-ES" sz="2000" b="1" dirty="0"/>
              <a:t>B</a:t>
            </a:r>
          </a:p>
          <a:p>
            <a:pPr>
              <a:lnSpc>
                <a:spcPct val="150000"/>
              </a:lnSpc>
            </a:pPr>
            <a:r>
              <a:rPr lang="es-ES" sz="2000" b="1" dirty="0"/>
              <a:t>J</a:t>
            </a:r>
          </a:p>
          <a:p>
            <a:pPr>
              <a:lnSpc>
                <a:spcPct val="150000"/>
              </a:lnSpc>
            </a:pPr>
            <a:r>
              <a:rPr lang="es-ES" sz="2000" b="1" dirty="0"/>
              <a:t>E</a:t>
            </a:r>
          </a:p>
          <a:p>
            <a:pPr>
              <a:lnSpc>
                <a:spcPct val="150000"/>
              </a:lnSpc>
            </a:pPr>
            <a:r>
              <a:rPr lang="es-ES" sz="2000" b="1" dirty="0"/>
              <a:t>T</a:t>
            </a:r>
          </a:p>
          <a:p>
            <a:pPr>
              <a:lnSpc>
                <a:spcPct val="150000"/>
              </a:lnSpc>
            </a:pPr>
            <a:r>
              <a:rPr lang="es-ES" sz="2000" b="1" dirty="0"/>
              <a:t>I</a:t>
            </a:r>
          </a:p>
          <a:p>
            <a:pPr>
              <a:lnSpc>
                <a:spcPct val="150000"/>
              </a:lnSpc>
            </a:pPr>
            <a:r>
              <a:rPr lang="es-ES" sz="2000" b="1" dirty="0"/>
              <a:t>V</a:t>
            </a:r>
          </a:p>
          <a:p>
            <a:pPr>
              <a:lnSpc>
                <a:spcPct val="150000"/>
              </a:lnSpc>
            </a:pPr>
            <a:r>
              <a:rPr lang="es-ES" sz="2000" b="1" dirty="0"/>
              <a:t>O</a:t>
            </a:r>
          </a:p>
          <a:p>
            <a:pPr>
              <a:lnSpc>
                <a:spcPct val="150000"/>
              </a:lnSpc>
            </a:pPr>
            <a:r>
              <a:rPr lang="es-ES" sz="2000" b="1" dirty="0"/>
              <a:t>S</a:t>
            </a:r>
            <a:endParaRPr lang="es-EC" sz="2000" b="1" dirty="0"/>
          </a:p>
        </p:txBody>
      </p:sp>
      <p:sp>
        <p:nvSpPr>
          <p:cNvPr id="2" name="Subtítulo 2">
            <a:extLst>
              <a:ext uri="{FF2B5EF4-FFF2-40B4-BE49-F238E27FC236}">
                <a16:creationId xmlns:a16="http://schemas.microsoft.com/office/drawing/2014/main" id="{340AAEC0-082B-4450-BCD3-B94988CEBE3C}"/>
              </a:ext>
            </a:extLst>
          </p:cNvPr>
          <p:cNvSpPr txBox="1">
            <a:spLocks/>
          </p:cNvSpPr>
          <p:nvPr/>
        </p:nvSpPr>
        <p:spPr>
          <a:xfrm>
            <a:off x="979714" y="925006"/>
            <a:ext cx="10733314" cy="1016719"/>
          </a:xfrm>
          <a:prstGeom prst="rect">
            <a:avLst/>
          </a:prstGeom>
          <a:solidFill>
            <a:srgbClr val="D9D9D9">
              <a:alpha val="45098"/>
            </a:srgbClr>
          </a:solidFill>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r>
              <a:rPr lang="es-EC" sz="2000" dirty="0">
                <a:effectLst/>
                <a:ea typeface="Calibri" panose="020F0502020204030204" pitchFamily="34" charset="0"/>
                <a:cs typeface="Times New Roman" panose="02020603050405020304" pitchFamily="18" charset="0"/>
              </a:rPr>
              <a:t>Analizar de forma comparativa los principales productos del mercado de valores de Ecuador, Colombia, Perú y Bolivia en el periodo 2015-2019.</a:t>
            </a:r>
          </a:p>
        </p:txBody>
      </p:sp>
      <p:sp>
        <p:nvSpPr>
          <p:cNvPr id="3" name="Título 1">
            <a:extLst>
              <a:ext uri="{FF2B5EF4-FFF2-40B4-BE49-F238E27FC236}">
                <a16:creationId xmlns:a16="http://schemas.microsoft.com/office/drawing/2014/main" id="{8580BD86-D1D8-439B-9E1D-F94BEF69FBEC}"/>
              </a:ext>
            </a:extLst>
          </p:cNvPr>
          <p:cNvSpPr txBox="1">
            <a:spLocks/>
          </p:cNvSpPr>
          <p:nvPr/>
        </p:nvSpPr>
        <p:spPr>
          <a:xfrm>
            <a:off x="4217158" y="752644"/>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GENERAL</a:t>
            </a:r>
            <a:endParaRPr lang="es-EC" sz="2000" b="1" dirty="0"/>
          </a:p>
        </p:txBody>
      </p:sp>
      <p:sp>
        <p:nvSpPr>
          <p:cNvPr id="4" name="Subtítulo 2">
            <a:extLst>
              <a:ext uri="{FF2B5EF4-FFF2-40B4-BE49-F238E27FC236}">
                <a16:creationId xmlns:a16="http://schemas.microsoft.com/office/drawing/2014/main" id="{D42F1B6A-FB68-4455-84C0-97815DE178CB}"/>
              </a:ext>
            </a:extLst>
          </p:cNvPr>
          <p:cNvSpPr txBox="1">
            <a:spLocks/>
          </p:cNvSpPr>
          <p:nvPr/>
        </p:nvSpPr>
        <p:spPr>
          <a:xfrm>
            <a:off x="979714" y="2114088"/>
            <a:ext cx="10733314" cy="4303086"/>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00000"/>
              </a:lnSpc>
              <a:spcBef>
                <a:spcPts val="600"/>
              </a:spcBef>
              <a:spcAft>
                <a:spcPts val="600"/>
              </a:spcAft>
            </a:pPr>
            <a:r>
              <a:rPr lang="es-EC" sz="1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l">
              <a:lnSpc>
                <a:spcPct val="11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Constatar la </a:t>
            </a:r>
            <a:r>
              <a:rPr lang="es-ES" sz="2000" u="sng" dirty="0">
                <a:effectLst/>
                <a:ea typeface="Calibri" panose="020F0502020204030204" pitchFamily="34" charset="0"/>
                <a:cs typeface="Times New Roman" panose="02020603050405020304" pitchFamily="18" charset="0"/>
              </a:rPr>
              <a:t>relación</a:t>
            </a:r>
            <a:r>
              <a:rPr lang="es-ES" sz="2000" dirty="0">
                <a:effectLst/>
                <a:ea typeface="Calibri" panose="020F0502020204030204" pitchFamily="34" charset="0"/>
                <a:cs typeface="Times New Roman" panose="02020603050405020304" pitchFamily="18" charset="0"/>
              </a:rPr>
              <a:t> existente entre la </a:t>
            </a:r>
            <a:r>
              <a:rPr lang="es-ES" sz="2000" u="sng" dirty="0">
                <a:effectLst/>
                <a:ea typeface="Calibri" panose="020F0502020204030204" pitchFamily="34" charset="0"/>
                <a:cs typeface="Times New Roman" panose="02020603050405020304" pitchFamily="18" charset="0"/>
              </a:rPr>
              <a:t>cantidad de productos</a:t>
            </a:r>
            <a:r>
              <a:rPr lang="es-ES" sz="2000" dirty="0">
                <a:effectLst/>
                <a:ea typeface="Calibri" panose="020F0502020204030204" pitchFamily="34" charset="0"/>
                <a:cs typeface="Times New Roman" panose="02020603050405020304" pitchFamily="18" charset="0"/>
              </a:rPr>
              <a:t> bursátiles que oferta Ecuador, Colombia, Perú y Bolivia, así como también el </a:t>
            </a:r>
            <a:r>
              <a:rPr lang="es-ES" sz="2000" u="sng" dirty="0">
                <a:effectLst/>
                <a:ea typeface="Calibri" panose="020F0502020204030204" pitchFamily="34" charset="0"/>
                <a:cs typeface="Times New Roman" panose="02020603050405020304" pitchFamily="18" charset="0"/>
              </a:rPr>
              <a:t>crecimiento</a:t>
            </a:r>
            <a:r>
              <a:rPr lang="es-ES" sz="2000" dirty="0">
                <a:effectLst/>
                <a:ea typeface="Calibri" panose="020F0502020204030204" pitchFamily="34" charset="0"/>
                <a:cs typeface="Times New Roman" panose="02020603050405020304" pitchFamily="18" charset="0"/>
              </a:rPr>
              <a:t> y la </a:t>
            </a:r>
            <a:r>
              <a:rPr lang="es-ES" sz="2000" u="sng" dirty="0">
                <a:effectLst/>
                <a:ea typeface="Calibri" panose="020F0502020204030204" pitchFamily="34" charset="0"/>
                <a:cs typeface="Times New Roman" panose="02020603050405020304" pitchFamily="18" charset="0"/>
              </a:rPr>
              <a:t>cuota del mercado</a:t>
            </a:r>
            <a:r>
              <a:rPr lang="es-ES" sz="2000" dirty="0">
                <a:effectLst/>
                <a:ea typeface="Calibri" panose="020F0502020204030204" pitchFamily="34" charset="0"/>
                <a:cs typeface="Times New Roman" panose="02020603050405020304" pitchFamily="18" charset="0"/>
              </a:rPr>
              <a:t>.</a:t>
            </a:r>
          </a:p>
          <a:p>
            <a:pPr marL="342900" indent="-342900" algn="l">
              <a:lnSpc>
                <a:spcPct val="11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Determinar el </a:t>
            </a:r>
            <a:r>
              <a:rPr lang="es-ES" sz="2000" u="sng" dirty="0">
                <a:effectLst/>
                <a:ea typeface="Calibri" panose="020F0502020204030204" pitchFamily="34" charset="0"/>
                <a:cs typeface="Times New Roman" panose="02020603050405020304" pitchFamily="18" charset="0"/>
              </a:rPr>
              <a:t>producto</a:t>
            </a:r>
            <a:r>
              <a:rPr lang="es-ES" sz="2000" dirty="0">
                <a:effectLst/>
                <a:ea typeface="Calibri" panose="020F0502020204030204" pitchFamily="34" charset="0"/>
                <a:cs typeface="Times New Roman" panose="02020603050405020304" pitchFamily="18" charset="0"/>
              </a:rPr>
              <a:t> bursátil que genere </a:t>
            </a:r>
            <a:r>
              <a:rPr lang="es-ES" sz="2000" u="sng" dirty="0">
                <a:effectLst/>
                <a:ea typeface="Calibri" panose="020F0502020204030204" pitchFamily="34" charset="0"/>
                <a:cs typeface="Times New Roman" panose="02020603050405020304" pitchFamily="18" charset="0"/>
              </a:rPr>
              <a:t>mayor monto negociado </a:t>
            </a:r>
            <a:r>
              <a:rPr lang="es-ES" sz="2000" dirty="0">
                <a:effectLst/>
                <a:ea typeface="Calibri" panose="020F0502020204030204" pitchFamily="34" charset="0"/>
                <a:cs typeface="Times New Roman" panose="02020603050405020304" pitchFamily="18" charset="0"/>
              </a:rPr>
              <a:t>en el mercado de valores de Ecuador, Colombia, Perú y Bolivia.</a:t>
            </a:r>
          </a:p>
          <a:p>
            <a:pPr marL="342900" indent="-342900" algn="l">
              <a:lnSpc>
                <a:spcPct val="11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Comparar el </a:t>
            </a:r>
            <a:r>
              <a:rPr lang="es-ES" sz="2000" u="sng" dirty="0">
                <a:effectLst/>
                <a:ea typeface="Calibri" panose="020F0502020204030204" pitchFamily="34" charset="0"/>
                <a:cs typeface="Times New Roman" panose="02020603050405020304" pitchFamily="18" charset="0"/>
              </a:rPr>
              <a:t>crecimiento </a:t>
            </a:r>
            <a:r>
              <a:rPr lang="es-ES" sz="2000" dirty="0">
                <a:effectLst/>
                <a:ea typeface="Calibri" panose="020F0502020204030204" pitchFamily="34" charset="0"/>
                <a:cs typeface="Times New Roman" panose="02020603050405020304" pitchFamily="18" charset="0"/>
              </a:rPr>
              <a:t>de los </a:t>
            </a:r>
            <a:r>
              <a:rPr lang="es-ES" sz="2000" u="sng" dirty="0">
                <a:effectLst/>
                <a:ea typeface="Calibri" panose="020F0502020204030204" pitchFamily="34" charset="0"/>
                <a:cs typeface="Times New Roman" panose="02020603050405020304" pitchFamily="18" charset="0"/>
              </a:rPr>
              <a:t>productos </a:t>
            </a:r>
            <a:r>
              <a:rPr lang="es-ES" sz="2000" dirty="0">
                <a:effectLst/>
                <a:ea typeface="Calibri" panose="020F0502020204030204" pitchFamily="34" charset="0"/>
                <a:cs typeface="Times New Roman" panose="02020603050405020304" pitchFamily="18" charset="0"/>
              </a:rPr>
              <a:t>bursátiles entre las Bolsas de Valores de Ecuador, Colombia, Perú y Bolivia.</a:t>
            </a:r>
          </a:p>
          <a:p>
            <a:pPr marL="342900" indent="-342900" algn="l">
              <a:lnSpc>
                <a:spcPct val="11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Determinar el </a:t>
            </a:r>
            <a:r>
              <a:rPr lang="es-ES" sz="2000" u="sng" dirty="0">
                <a:effectLst/>
                <a:ea typeface="Calibri" panose="020F0502020204030204" pitchFamily="34" charset="0"/>
                <a:cs typeface="Times New Roman" panose="02020603050405020304" pitchFamily="18" charset="0"/>
              </a:rPr>
              <a:t>país</a:t>
            </a:r>
            <a:r>
              <a:rPr lang="es-ES" sz="2000" dirty="0">
                <a:effectLst/>
                <a:ea typeface="Calibri" panose="020F0502020204030204" pitchFamily="34" charset="0"/>
                <a:cs typeface="Times New Roman" panose="02020603050405020304" pitchFamily="18" charset="0"/>
              </a:rPr>
              <a:t> que posee </a:t>
            </a:r>
            <a:r>
              <a:rPr lang="es-ES" sz="2000" u="sng" dirty="0">
                <a:effectLst/>
                <a:ea typeface="Calibri" panose="020F0502020204030204" pitchFamily="34" charset="0"/>
                <a:cs typeface="Times New Roman" panose="02020603050405020304" pitchFamily="18" charset="0"/>
              </a:rPr>
              <a:t>mayor crecimiento </a:t>
            </a:r>
            <a:r>
              <a:rPr lang="es-ES" sz="2000" dirty="0">
                <a:effectLst/>
                <a:ea typeface="Calibri" panose="020F0502020204030204" pitchFamily="34" charset="0"/>
                <a:cs typeface="Times New Roman" panose="02020603050405020304" pitchFamily="18" charset="0"/>
              </a:rPr>
              <a:t>en ventas por cada producto bursátil.</a:t>
            </a:r>
          </a:p>
          <a:p>
            <a:pPr marL="342900" indent="-342900" algn="l">
              <a:lnSpc>
                <a:spcPct val="11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Identificar el tipo de </a:t>
            </a:r>
            <a:r>
              <a:rPr lang="es-ES" sz="2000" u="sng" dirty="0">
                <a:effectLst/>
                <a:ea typeface="Calibri" panose="020F0502020204030204" pitchFamily="34" charset="0"/>
                <a:cs typeface="Times New Roman" panose="02020603050405020304" pitchFamily="18" charset="0"/>
              </a:rPr>
              <a:t>estrategia</a:t>
            </a:r>
            <a:r>
              <a:rPr lang="es-ES" sz="2000" dirty="0">
                <a:effectLst/>
                <a:ea typeface="Calibri" panose="020F0502020204030204" pitchFamily="34" charset="0"/>
                <a:cs typeface="Times New Roman" panose="02020603050405020304" pitchFamily="18" charset="0"/>
              </a:rPr>
              <a:t> para cada </a:t>
            </a:r>
            <a:r>
              <a:rPr lang="es-ES" sz="2000" u="sng" dirty="0">
                <a:effectLst/>
                <a:ea typeface="Calibri" panose="020F0502020204030204" pitchFamily="34" charset="0"/>
                <a:cs typeface="Times New Roman" panose="02020603050405020304" pitchFamily="18" charset="0"/>
              </a:rPr>
              <a:t>producto</a:t>
            </a:r>
            <a:r>
              <a:rPr lang="es-ES" sz="2000" dirty="0">
                <a:effectLst/>
                <a:ea typeface="Calibri" panose="020F0502020204030204" pitchFamily="34" charset="0"/>
                <a:cs typeface="Times New Roman" panose="02020603050405020304" pitchFamily="18" charset="0"/>
              </a:rPr>
              <a:t> bursátil comparado.</a:t>
            </a:r>
          </a:p>
          <a:p>
            <a:pPr indent="449580">
              <a:lnSpc>
                <a:spcPct val="100000"/>
              </a:lnSpc>
              <a:spcBef>
                <a:spcPts val="600"/>
              </a:spcBef>
              <a:spcAft>
                <a:spcPts val="600"/>
              </a:spcAft>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sz="1800" dirty="0">
              <a:effectLst/>
              <a:ea typeface="Calibri" panose="020F0502020204030204" pitchFamily="34" charset="0"/>
              <a:cs typeface="Times New Roman" panose="02020603050405020304" pitchFamily="18" charset="0"/>
            </a:endParaRPr>
          </a:p>
        </p:txBody>
      </p:sp>
      <p:sp>
        <p:nvSpPr>
          <p:cNvPr id="9" name="Título 1">
            <a:extLst>
              <a:ext uri="{FF2B5EF4-FFF2-40B4-BE49-F238E27FC236}">
                <a16:creationId xmlns:a16="http://schemas.microsoft.com/office/drawing/2014/main" id="{E14BF92C-2C35-4362-AEFE-E8F5D9973B84}"/>
              </a:ext>
            </a:extLst>
          </p:cNvPr>
          <p:cNvSpPr txBox="1">
            <a:spLocks/>
          </p:cNvSpPr>
          <p:nvPr/>
        </p:nvSpPr>
        <p:spPr>
          <a:xfrm>
            <a:off x="4217158" y="2084752"/>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ESPECÍFICOS</a:t>
            </a:r>
            <a:endParaRPr lang="es-EC" sz="2000" b="1" dirty="0"/>
          </a:p>
        </p:txBody>
      </p:sp>
    </p:spTree>
    <p:extLst>
      <p:ext uri="{BB962C8B-B14F-4D97-AF65-F5344CB8AC3E}">
        <p14:creationId xmlns:p14="http://schemas.microsoft.com/office/powerpoint/2010/main" val="166343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4" name="Subtítulo 2">
            <a:extLst>
              <a:ext uri="{FF2B5EF4-FFF2-40B4-BE49-F238E27FC236}">
                <a16:creationId xmlns:a16="http://schemas.microsoft.com/office/drawing/2014/main" id="{D42F1B6A-FB68-4455-84C0-97815DE178CB}"/>
              </a:ext>
            </a:extLst>
          </p:cNvPr>
          <p:cNvSpPr txBox="1">
            <a:spLocks/>
          </p:cNvSpPr>
          <p:nvPr/>
        </p:nvSpPr>
        <p:spPr>
          <a:xfrm>
            <a:off x="979714" y="1236904"/>
            <a:ext cx="10733314" cy="4728468"/>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r>
              <a:rPr lang="es-EC" sz="9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49580">
              <a:lnSpc>
                <a:spcPct val="100000"/>
              </a:lnSpc>
              <a:spcBef>
                <a:spcPts val="600"/>
              </a:spcBef>
              <a:spcAft>
                <a:spcPts val="600"/>
              </a:spcAft>
            </a:pPr>
            <a:r>
              <a:rPr lang="es-EC" sz="1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l">
              <a:lnSpc>
                <a:spcPct val="15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Los </a:t>
            </a:r>
            <a:r>
              <a:rPr lang="es-ES" sz="2000" u="sng" dirty="0">
                <a:effectLst/>
                <a:ea typeface="Calibri" panose="020F0502020204030204" pitchFamily="34" charset="0"/>
                <a:cs typeface="Times New Roman" panose="02020603050405020304" pitchFamily="18" charset="0"/>
              </a:rPr>
              <a:t>países con mayor diversificación </a:t>
            </a:r>
            <a:r>
              <a:rPr lang="es-ES" sz="2000" dirty="0">
                <a:effectLst/>
                <a:ea typeface="Calibri" panose="020F0502020204030204" pitchFamily="34" charset="0"/>
                <a:cs typeface="Times New Roman" panose="02020603050405020304" pitchFamily="18" charset="0"/>
              </a:rPr>
              <a:t>de productos tienen </a:t>
            </a:r>
            <a:r>
              <a:rPr lang="es-ES" sz="2000" u="sng" dirty="0">
                <a:effectLst/>
                <a:ea typeface="Calibri" panose="020F0502020204030204" pitchFamily="34" charset="0"/>
                <a:cs typeface="Times New Roman" panose="02020603050405020304" pitchFamily="18" charset="0"/>
              </a:rPr>
              <a:t>mayor crecimiento y cuota del mercado</a:t>
            </a:r>
            <a:r>
              <a:rPr lang="es-ES" sz="2000" dirty="0">
                <a:effectLst/>
                <a:ea typeface="Calibri" panose="020F0502020204030204" pitchFamily="34" charset="0"/>
                <a:cs typeface="Times New Roman" panose="02020603050405020304" pitchFamily="18" charset="0"/>
              </a:rPr>
              <a:t>.</a:t>
            </a:r>
          </a:p>
          <a:p>
            <a:pPr marL="342900" indent="-342900" algn="l">
              <a:lnSpc>
                <a:spcPct val="15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Los </a:t>
            </a:r>
            <a:r>
              <a:rPr lang="es-ES" sz="2000" u="sng" dirty="0">
                <a:effectLst/>
                <a:ea typeface="Calibri" panose="020F0502020204030204" pitchFamily="34" charset="0"/>
                <a:cs typeface="Times New Roman" panose="02020603050405020304" pitchFamily="18" charset="0"/>
              </a:rPr>
              <a:t>bonos </a:t>
            </a:r>
            <a:r>
              <a:rPr lang="es-ES" sz="2000" dirty="0">
                <a:effectLst/>
                <a:ea typeface="Calibri" panose="020F0502020204030204" pitchFamily="34" charset="0"/>
                <a:cs typeface="Times New Roman" panose="02020603050405020304" pitchFamily="18" charset="0"/>
              </a:rPr>
              <a:t>son el producto bursátil que genera </a:t>
            </a:r>
            <a:r>
              <a:rPr lang="es-ES" sz="2000" u="sng" dirty="0">
                <a:effectLst/>
                <a:ea typeface="Calibri" panose="020F0502020204030204" pitchFamily="34" charset="0"/>
                <a:cs typeface="Times New Roman" panose="02020603050405020304" pitchFamily="18" charset="0"/>
              </a:rPr>
              <a:t>mayor monto negociado </a:t>
            </a:r>
            <a:r>
              <a:rPr lang="es-ES" sz="2000" dirty="0">
                <a:effectLst/>
                <a:ea typeface="Calibri" panose="020F0502020204030204" pitchFamily="34" charset="0"/>
                <a:cs typeface="Times New Roman" panose="02020603050405020304" pitchFamily="18" charset="0"/>
              </a:rPr>
              <a:t>dentro del mercado de valores de Ecuador, Colombia, Perú y Bolivia. </a:t>
            </a:r>
          </a:p>
          <a:p>
            <a:pPr marL="342900" indent="-342900" algn="l">
              <a:lnSpc>
                <a:spcPct val="15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Ecuador es el país con el mayor crecimiento de productos bursátiles en el período analizado.</a:t>
            </a:r>
          </a:p>
          <a:p>
            <a:pPr marL="342900" indent="-342900" algn="l">
              <a:lnSpc>
                <a:spcPct val="15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Ecuador es el país con mayor crecimiento en ventas en bonos.</a:t>
            </a:r>
          </a:p>
          <a:p>
            <a:pPr marL="342900" indent="-342900" algn="l">
              <a:lnSpc>
                <a:spcPct val="150000"/>
              </a:lnSpc>
              <a:spcBef>
                <a:spcPts val="600"/>
              </a:spcBef>
              <a:spcAft>
                <a:spcPts val="600"/>
              </a:spcAft>
              <a:buFont typeface="Calibri" panose="020F0502020204030204" pitchFamily="34" charset="0"/>
              <a:buChar char="◌"/>
            </a:pPr>
            <a:r>
              <a:rPr lang="es-ES" sz="2000" dirty="0">
                <a:effectLst/>
                <a:ea typeface="Calibri" panose="020F0502020204030204" pitchFamily="34" charset="0"/>
                <a:cs typeface="Times New Roman" panose="02020603050405020304" pitchFamily="18" charset="0"/>
              </a:rPr>
              <a:t>La mayoría de productos bursátiles se encuentran dentro del cuadrante estrella por lo tanto debe aplicarse la estrategia de inversión. </a:t>
            </a:r>
          </a:p>
          <a:p>
            <a:pPr indent="449580">
              <a:lnSpc>
                <a:spcPct val="100000"/>
              </a:lnSpc>
              <a:spcBef>
                <a:spcPts val="600"/>
              </a:spcBef>
              <a:spcAft>
                <a:spcPts val="600"/>
              </a:spcAft>
            </a:pP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sz="1800" dirty="0">
              <a:effectLst/>
              <a:ea typeface="Calibri" panose="020F0502020204030204" pitchFamily="34" charset="0"/>
              <a:cs typeface="Times New Roman" panose="02020603050405020304" pitchFamily="18" charset="0"/>
            </a:endParaRPr>
          </a:p>
        </p:txBody>
      </p:sp>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1200922"/>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PRESUNCIONES</a:t>
            </a:r>
            <a:endParaRPr lang="es-EC" sz="2000" b="1" dirty="0"/>
          </a:p>
        </p:txBody>
      </p:sp>
    </p:spTree>
    <p:extLst>
      <p:ext uri="{BB962C8B-B14F-4D97-AF65-F5344CB8AC3E}">
        <p14:creationId xmlns:p14="http://schemas.microsoft.com/office/powerpoint/2010/main" val="247676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4" name="Subtítulo 2">
            <a:extLst>
              <a:ext uri="{FF2B5EF4-FFF2-40B4-BE49-F238E27FC236}">
                <a16:creationId xmlns:a16="http://schemas.microsoft.com/office/drawing/2014/main" id="{D42F1B6A-FB68-4455-84C0-97815DE178CB}"/>
              </a:ext>
            </a:extLst>
          </p:cNvPr>
          <p:cNvSpPr txBox="1">
            <a:spLocks/>
          </p:cNvSpPr>
          <p:nvPr/>
        </p:nvSpPr>
        <p:spPr>
          <a:xfrm>
            <a:off x="936170" y="2354323"/>
            <a:ext cx="4767943" cy="3480420"/>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p:txBody>
      </p:sp>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747215"/>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VARIABLES</a:t>
            </a:r>
            <a:endParaRPr lang="es-EC" sz="2000" b="1" dirty="0"/>
          </a:p>
        </p:txBody>
      </p:sp>
      <p:sp>
        <p:nvSpPr>
          <p:cNvPr id="2" name="Título 1">
            <a:extLst>
              <a:ext uri="{FF2B5EF4-FFF2-40B4-BE49-F238E27FC236}">
                <a16:creationId xmlns:a16="http://schemas.microsoft.com/office/drawing/2014/main" id="{5991442C-1FDF-4C4A-B553-072FED5497AD}"/>
              </a:ext>
            </a:extLst>
          </p:cNvPr>
          <p:cNvSpPr txBox="1">
            <a:spLocks/>
          </p:cNvSpPr>
          <p:nvPr/>
        </p:nvSpPr>
        <p:spPr>
          <a:xfrm>
            <a:off x="1381978" y="1465042"/>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VARIABLE INDEPENDIENTE</a:t>
            </a:r>
            <a:endParaRPr lang="es-EC" sz="2000" b="1" dirty="0"/>
          </a:p>
        </p:txBody>
      </p:sp>
      <p:sp>
        <p:nvSpPr>
          <p:cNvPr id="3" name="Título 1">
            <a:extLst>
              <a:ext uri="{FF2B5EF4-FFF2-40B4-BE49-F238E27FC236}">
                <a16:creationId xmlns:a16="http://schemas.microsoft.com/office/drawing/2014/main" id="{C6428A0C-47F0-4717-B33C-C11C5B48E122}"/>
              </a:ext>
            </a:extLst>
          </p:cNvPr>
          <p:cNvSpPr txBox="1">
            <a:spLocks/>
          </p:cNvSpPr>
          <p:nvPr/>
        </p:nvSpPr>
        <p:spPr>
          <a:xfrm>
            <a:off x="6938282" y="1389803"/>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VARIABLES DEPENDIENTES</a:t>
            </a:r>
            <a:endParaRPr lang="es-EC" sz="2000" b="1" dirty="0"/>
          </a:p>
        </p:txBody>
      </p:sp>
      <p:sp>
        <p:nvSpPr>
          <p:cNvPr id="13" name="CuadroTexto 12">
            <a:extLst>
              <a:ext uri="{FF2B5EF4-FFF2-40B4-BE49-F238E27FC236}">
                <a16:creationId xmlns:a16="http://schemas.microsoft.com/office/drawing/2014/main" id="{19CB9101-9AB6-40EC-9AC6-D235DF1C8233}"/>
              </a:ext>
            </a:extLst>
          </p:cNvPr>
          <p:cNvSpPr txBox="1"/>
          <p:nvPr/>
        </p:nvSpPr>
        <p:spPr>
          <a:xfrm>
            <a:off x="0" y="3526971"/>
            <a:ext cx="6096000" cy="923330"/>
          </a:xfrm>
          <a:prstGeom prst="rect">
            <a:avLst/>
          </a:prstGeom>
          <a:noFill/>
        </p:spPr>
        <p:txBody>
          <a:bodyPr wrap="square">
            <a:spAutoFit/>
          </a:bodyPr>
          <a:lstStyle/>
          <a:p>
            <a:pPr indent="449580" algn="ctr">
              <a:lnSpc>
                <a:spcPct val="100000"/>
              </a:lnSpc>
              <a:spcBef>
                <a:spcPts val="600"/>
              </a:spcBef>
              <a:spcAft>
                <a:spcPts val="600"/>
              </a:spcAft>
            </a:pPr>
            <a:r>
              <a:rPr lang="es-ES" sz="2400" dirty="0">
                <a:ea typeface="Calibri" panose="020F0502020204030204" pitchFamily="34" charset="0"/>
                <a:cs typeface="Times New Roman" panose="02020603050405020304" pitchFamily="18" charset="0"/>
              </a:rPr>
              <a:t>Ventas</a:t>
            </a:r>
          </a:p>
          <a:p>
            <a:pPr indent="449580" algn="ctr">
              <a:lnSpc>
                <a:spcPct val="100000"/>
              </a:lnSpc>
              <a:spcBef>
                <a:spcPts val="600"/>
              </a:spcBef>
              <a:spcAft>
                <a:spcPts val="600"/>
              </a:spcAft>
            </a:pPr>
            <a:r>
              <a:rPr lang="es-ES" sz="2000" dirty="0">
                <a:ea typeface="Calibri" panose="020F0502020204030204" pitchFamily="34" charset="0"/>
                <a:cs typeface="Times New Roman" panose="02020603050405020304" pitchFamily="18" charset="0"/>
              </a:rPr>
              <a:t>(</a:t>
            </a:r>
            <a:r>
              <a:rPr lang="es-ES" sz="2000" dirty="0">
                <a:effectLst/>
                <a:ea typeface="Calibri" panose="020F0502020204030204" pitchFamily="34" charset="0"/>
                <a:cs typeface="Times New Roman" panose="02020603050405020304" pitchFamily="18" charset="0"/>
              </a:rPr>
              <a:t>Monto total negociado)</a:t>
            </a:r>
          </a:p>
        </p:txBody>
      </p:sp>
      <p:sp>
        <p:nvSpPr>
          <p:cNvPr id="15" name="Subtítulo 2">
            <a:extLst>
              <a:ext uri="{FF2B5EF4-FFF2-40B4-BE49-F238E27FC236}">
                <a16:creationId xmlns:a16="http://schemas.microsoft.com/office/drawing/2014/main" id="{15801989-2AB9-4D2C-A0F1-37D5AB80FAB6}"/>
              </a:ext>
            </a:extLst>
          </p:cNvPr>
          <p:cNvSpPr txBox="1">
            <a:spLocks/>
          </p:cNvSpPr>
          <p:nvPr/>
        </p:nvSpPr>
        <p:spPr>
          <a:xfrm>
            <a:off x="6487889" y="2354323"/>
            <a:ext cx="4767943" cy="1429030"/>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p:txBody>
      </p:sp>
      <p:sp>
        <p:nvSpPr>
          <p:cNvPr id="19" name="Subtítulo 2">
            <a:extLst>
              <a:ext uri="{FF2B5EF4-FFF2-40B4-BE49-F238E27FC236}">
                <a16:creationId xmlns:a16="http://schemas.microsoft.com/office/drawing/2014/main" id="{80A394DD-4B0D-4E22-B390-97B0FF189B81}"/>
              </a:ext>
            </a:extLst>
          </p:cNvPr>
          <p:cNvSpPr txBox="1">
            <a:spLocks/>
          </p:cNvSpPr>
          <p:nvPr/>
        </p:nvSpPr>
        <p:spPr>
          <a:xfrm>
            <a:off x="6487889" y="4400837"/>
            <a:ext cx="4767943" cy="1429030"/>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0D59A6DA-F17D-4CEB-AA6E-3E45CEF40F0E}"/>
              </a:ext>
            </a:extLst>
          </p:cNvPr>
          <p:cNvSpPr txBox="1"/>
          <p:nvPr/>
        </p:nvSpPr>
        <p:spPr>
          <a:xfrm>
            <a:off x="5823860" y="2354323"/>
            <a:ext cx="6096000" cy="3020507"/>
          </a:xfrm>
          <a:prstGeom prst="rect">
            <a:avLst/>
          </a:prstGeom>
          <a:noFill/>
        </p:spPr>
        <p:txBody>
          <a:bodyPr wrap="square">
            <a:spAutoFit/>
          </a:bodyPr>
          <a:lstStyle/>
          <a:p>
            <a:pPr algn="ctr">
              <a:lnSpc>
                <a:spcPct val="250000"/>
              </a:lnSpc>
              <a:spcBef>
                <a:spcPts val="600"/>
              </a:spcBef>
              <a:spcAft>
                <a:spcPts val="600"/>
              </a:spcAft>
            </a:pPr>
            <a:r>
              <a:rPr lang="es-ES" sz="2400" dirty="0">
                <a:ea typeface="Calibri" panose="020F0502020204030204" pitchFamily="34" charset="0"/>
                <a:cs typeface="Times New Roman" panose="02020603050405020304" pitchFamily="18" charset="0"/>
              </a:rPr>
              <a:t>Crecimiento del mercado</a:t>
            </a:r>
          </a:p>
          <a:p>
            <a:pPr algn="ctr">
              <a:lnSpc>
                <a:spcPct val="250000"/>
              </a:lnSpc>
              <a:spcBef>
                <a:spcPts val="600"/>
              </a:spcBef>
              <a:spcAft>
                <a:spcPts val="600"/>
              </a:spcAft>
            </a:pPr>
            <a:endParaRPr lang="es-ES" sz="2400" dirty="0">
              <a:ea typeface="Calibri" panose="020F0502020204030204" pitchFamily="34" charset="0"/>
              <a:cs typeface="Times New Roman" panose="02020603050405020304" pitchFamily="18" charset="0"/>
            </a:endParaRPr>
          </a:p>
          <a:p>
            <a:pPr algn="ctr">
              <a:lnSpc>
                <a:spcPct val="250000"/>
              </a:lnSpc>
              <a:spcBef>
                <a:spcPts val="600"/>
              </a:spcBef>
              <a:spcAft>
                <a:spcPts val="600"/>
              </a:spcAft>
            </a:pPr>
            <a:r>
              <a:rPr lang="es-ES" sz="2400" dirty="0">
                <a:ea typeface="Calibri" panose="020F0502020204030204" pitchFamily="34" charset="0"/>
                <a:cs typeface="Times New Roman" panose="02020603050405020304" pitchFamily="18" charset="0"/>
              </a:rPr>
              <a:t>Cuota del mercado</a:t>
            </a:r>
          </a:p>
        </p:txBody>
      </p:sp>
    </p:spTree>
    <p:extLst>
      <p:ext uri="{BB962C8B-B14F-4D97-AF65-F5344CB8AC3E}">
        <p14:creationId xmlns:p14="http://schemas.microsoft.com/office/powerpoint/2010/main" val="73983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4" name="Subtítulo 2">
            <a:extLst>
              <a:ext uri="{FF2B5EF4-FFF2-40B4-BE49-F238E27FC236}">
                <a16:creationId xmlns:a16="http://schemas.microsoft.com/office/drawing/2014/main" id="{D42F1B6A-FB68-4455-84C0-97815DE178CB}"/>
              </a:ext>
            </a:extLst>
          </p:cNvPr>
          <p:cNvSpPr txBox="1">
            <a:spLocks/>
          </p:cNvSpPr>
          <p:nvPr/>
        </p:nvSpPr>
        <p:spPr>
          <a:xfrm>
            <a:off x="2939930" y="2163390"/>
            <a:ext cx="3373779" cy="1110538"/>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p:txBody>
      </p:sp>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1436536"/>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METODOLOGÍA</a:t>
            </a:r>
            <a:endParaRPr lang="es-EC" sz="2000" b="1" dirty="0"/>
          </a:p>
        </p:txBody>
      </p:sp>
      <p:sp>
        <p:nvSpPr>
          <p:cNvPr id="13" name="CuadroTexto 12">
            <a:extLst>
              <a:ext uri="{FF2B5EF4-FFF2-40B4-BE49-F238E27FC236}">
                <a16:creationId xmlns:a16="http://schemas.microsoft.com/office/drawing/2014/main" id="{19CB9101-9AB6-40EC-9AC6-D235DF1C8233}"/>
              </a:ext>
            </a:extLst>
          </p:cNvPr>
          <p:cNvSpPr txBox="1"/>
          <p:nvPr/>
        </p:nvSpPr>
        <p:spPr>
          <a:xfrm>
            <a:off x="2520612" y="2266966"/>
            <a:ext cx="3771331" cy="830997"/>
          </a:xfrm>
          <a:prstGeom prst="rect">
            <a:avLst/>
          </a:prstGeom>
          <a:noFill/>
        </p:spPr>
        <p:txBody>
          <a:bodyPr wrap="square">
            <a:spAutoFit/>
          </a:bodyPr>
          <a:lstStyle/>
          <a:p>
            <a:pPr indent="449580" algn="r">
              <a:lnSpc>
                <a:spcPct val="100000"/>
              </a:lnSpc>
              <a:spcBef>
                <a:spcPts val="600"/>
              </a:spcBef>
              <a:spcAft>
                <a:spcPts val="600"/>
              </a:spcAft>
            </a:pPr>
            <a:r>
              <a:rPr lang="es-ES" sz="2400" dirty="0">
                <a:ea typeface="Calibri" panose="020F0502020204030204" pitchFamily="34" charset="0"/>
                <a:cs typeface="Times New Roman" panose="02020603050405020304" pitchFamily="18" charset="0"/>
              </a:rPr>
              <a:t>Investigación cuantitativa no experimental</a:t>
            </a:r>
            <a:endParaRPr lang="es-ES" sz="2000" dirty="0">
              <a:effectLst/>
              <a:ea typeface="Calibri" panose="020F0502020204030204" pitchFamily="34" charset="0"/>
              <a:cs typeface="Times New Roman" panose="02020603050405020304" pitchFamily="18" charset="0"/>
            </a:endParaRPr>
          </a:p>
        </p:txBody>
      </p:sp>
      <p:sp>
        <p:nvSpPr>
          <p:cNvPr id="15" name="Subtítulo 2">
            <a:extLst>
              <a:ext uri="{FF2B5EF4-FFF2-40B4-BE49-F238E27FC236}">
                <a16:creationId xmlns:a16="http://schemas.microsoft.com/office/drawing/2014/main" id="{15801989-2AB9-4D2C-A0F1-37D5AB80FAB6}"/>
              </a:ext>
            </a:extLst>
          </p:cNvPr>
          <p:cNvSpPr txBox="1">
            <a:spLocks/>
          </p:cNvSpPr>
          <p:nvPr/>
        </p:nvSpPr>
        <p:spPr>
          <a:xfrm>
            <a:off x="6415130" y="2882067"/>
            <a:ext cx="3373778" cy="625568"/>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p:txBody>
      </p:sp>
      <p:sp>
        <p:nvSpPr>
          <p:cNvPr id="19" name="Subtítulo 2">
            <a:extLst>
              <a:ext uri="{FF2B5EF4-FFF2-40B4-BE49-F238E27FC236}">
                <a16:creationId xmlns:a16="http://schemas.microsoft.com/office/drawing/2014/main" id="{80A394DD-4B0D-4E22-B390-97B0FF189B81}"/>
              </a:ext>
            </a:extLst>
          </p:cNvPr>
          <p:cNvSpPr txBox="1">
            <a:spLocks/>
          </p:cNvSpPr>
          <p:nvPr/>
        </p:nvSpPr>
        <p:spPr>
          <a:xfrm>
            <a:off x="2198914" y="3530045"/>
            <a:ext cx="4127906" cy="970768"/>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9D1E4B74-5BEC-41C3-B8AA-1CEF4A953026}"/>
              </a:ext>
            </a:extLst>
          </p:cNvPr>
          <p:cNvSpPr txBox="1"/>
          <p:nvPr/>
        </p:nvSpPr>
        <p:spPr>
          <a:xfrm>
            <a:off x="6017576" y="2951042"/>
            <a:ext cx="3771331" cy="461665"/>
          </a:xfrm>
          <a:prstGeom prst="rect">
            <a:avLst/>
          </a:prstGeom>
          <a:noFill/>
        </p:spPr>
        <p:txBody>
          <a:bodyPr wrap="square">
            <a:spAutoFit/>
          </a:bodyPr>
          <a:lstStyle/>
          <a:p>
            <a:pPr indent="449580">
              <a:lnSpc>
                <a:spcPct val="100000"/>
              </a:lnSpc>
              <a:spcBef>
                <a:spcPts val="600"/>
              </a:spcBef>
              <a:spcAft>
                <a:spcPts val="600"/>
              </a:spcAft>
            </a:pPr>
            <a:r>
              <a:rPr lang="es-ES" sz="2400" dirty="0">
                <a:ea typeface="Calibri" panose="020F0502020204030204" pitchFamily="34" charset="0"/>
                <a:cs typeface="Times New Roman" panose="02020603050405020304" pitchFamily="18" charset="0"/>
              </a:rPr>
              <a:t>Fuentes secundarias</a:t>
            </a:r>
            <a:endParaRPr lang="es-ES" sz="2000" dirty="0">
              <a:effectLst/>
              <a:ea typeface="Calibri" panose="020F0502020204030204" pitchFamily="34" charset="0"/>
              <a:cs typeface="Times New Roman" panose="02020603050405020304" pitchFamily="18" charset="0"/>
            </a:endParaRPr>
          </a:p>
        </p:txBody>
      </p:sp>
      <p:sp>
        <p:nvSpPr>
          <p:cNvPr id="11" name="Subtítulo 2">
            <a:extLst>
              <a:ext uri="{FF2B5EF4-FFF2-40B4-BE49-F238E27FC236}">
                <a16:creationId xmlns:a16="http://schemas.microsoft.com/office/drawing/2014/main" id="{48207D1D-9EAD-433F-8B5E-974E0A9F41A9}"/>
              </a:ext>
            </a:extLst>
          </p:cNvPr>
          <p:cNvSpPr txBox="1">
            <a:spLocks/>
          </p:cNvSpPr>
          <p:nvPr/>
        </p:nvSpPr>
        <p:spPr>
          <a:xfrm>
            <a:off x="6415130" y="4231641"/>
            <a:ext cx="4361727" cy="969847"/>
          </a:xfrm>
          <a:prstGeom prst="rect">
            <a:avLst/>
          </a:prstGeom>
          <a:solidFill>
            <a:srgbClr val="D9D9D9">
              <a:alpha val="45098"/>
            </a:srgb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nSpc>
                <a:spcPct val="1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a:p>
            <a:pPr indent="449580">
              <a:lnSpc>
                <a:spcPct val="200000"/>
              </a:lnSpc>
              <a:spcBef>
                <a:spcPts val="600"/>
              </a:spcBef>
              <a:spcAft>
                <a:spcPts val="600"/>
              </a:spcAft>
            </a:pPr>
            <a:endParaRPr lang="es-EC" dirty="0">
              <a:effectLst/>
              <a:ea typeface="Calibri" panose="020F0502020204030204" pitchFamily="34" charset="0"/>
              <a:cs typeface="Times New Roman" panose="02020603050405020304" pitchFamily="18" charset="0"/>
            </a:endParaRPr>
          </a:p>
        </p:txBody>
      </p:sp>
      <p:sp>
        <p:nvSpPr>
          <p:cNvPr id="12" name="CuadroTexto 11">
            <a:extLst>
              <a:ext uri="{FF2B5EF4-FFF2-40B4-BE49-F238E27FC236}">
                <a16:creationId xmlns:a16="http://schemas.microsoft.com/office/drawing/2014/main" id="{A628F4AA-84F0-4206-BDE0-CDAF1572E77A}"/>
              </a:ext>
            </a:extLst>
          </p:cNvPr>
          <p:cNvSpPr txBox="1"/>
          <p:nvPr/>
        </p:nvSpPr>
        <p:spPr>
          <a:xfrm>
            <a:off x="1871492" y="3561949"/>
            <a:ext cx="4420451" cy="830997"/>
          </a:xfrm>
          <a:prstGeom prst="rect">
            <a:avLst/>
          </a:prstGeom>
          <a:noFill/>
        </p:spPr>
        <p:txBody>
          <a:bodyPr wrap="square">
            <a:spAutoFit/>
          </a:bodyPr>
          <a:lstStyle/>
          <a:p>
            <a:pPr indent="449580" algn="r">
              <a:lnSpc>
                <a:spcPct val="100000"/>
              </a:lnSpc>
            </a:pPr>
            <a:r>
              <a:rPr lang="es-ES" sz="2400" dirty="0">
                <a:ea typeface="Calibri" panose="020F0502020204030204" pitchFamily="34" charset="0"/>
                <a:cs typeface="Times New Roman" panose="02020603050405020304" pitchFamily="18" charset="0"/>
              </a:rPr>
              <a:t>Recolección de datos</a:t>
            </a:r>
          </a:p>
          <a:p>
            <a:pPr indent="449580" algn="r">
              <a:lnSpc>
                <a:spcPct val="100000"/>
              </a:lnSpc>
            </a:pPr>
            <a:r>
              <a:rPr lang="es-ES" sz="2400" dirty="0">
                <a:ea typeface="Calibri" panose="020F0502020204030204" pitchFamily="34" charset="0"/>
                <a:cs typeface="Times New Roman" panose="02020603050405020304" pitchFamily="18" charset="0"/>
              </a:rPr>
              <a:t> Bolsas de Valores (2015-2019)</a:t>
            </a:r>
            <a:endParaRPr lang="es-ES" sz="2000" dirty="0">
              <a:effectLst/>
              <a:ea typeface="Calibri" panose="020F0502020204030204" pitchFamily="34" charset="0"/>
              <a:cs typeface="Times New Roman" panose="02020603050405020304" pitchFamily="18" charset="0"/>
            </a:endParaRPr>
          </a:p>
        </p:txBody>
      </p:sp>
      <p:sp>
        <p:nvSpPr>
          <p:cNvPr id="27" name="CuadroTexto 26">
            <a:extLst>
              <a:ext uri="{FF2B5EF4-FFF2-40B4-BE49-F238E27FC236}">
                <a16:creationId xmlns:a16="http://schemas.microsoft.com/office/drawing/2014/main" id="{619C53EF-C5F7-4995-AE92-CF11B4EB9913}"/>
              </a:ext>
            </a:extLst>
          </p:cNvPr>
          <p:cNvSpPr txBox="1"/>
          <p:nvPr/>
        </p:nvSpPr>
        <p:spPr>
          <a:xfrm>
            <a:off x="5573698" y="4269047"/>
            <a:ext cx="4659086" cy="830997"/>
          </a:xfrm>
          <a:prstGeom prst="rect">
            <a:avLst/>
          </a:prstGeom>
          <a:noFill/>
        </p:spPr>
        <p:txBody>
          <a:bodyPr wrap="square">
            <a:spAutoFit/>
          </a:bodyPr>
          <a:lstStyle/>
          <a:p>
            <a:pPr indent="449580" algn="r">
              <a:lnSpc>
                <a:spcPct val="100000"/>
              </a:lnSpc>
            </a:pPr>
            <a:r>
              <a:rPr lang="es-ES" sz="2400" dirty="0">
                <a:ea typeface="Calibri" panose="020F0502020204030204" pitchFamily="34" charset="0"/>
                <a:cs typeface="Times New Roman" panose="02020603050405020304" pitchFamily="18" charset="0"/>
              </a:rPr>
              <a:t>Base de datos para análisis y elaboración de matriz BCG</a:t>
            </a:r>
            <a:endParaRPr lang="es-E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015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5000" t="-40000" r="-4000" b="-17000"/>
          </a:stretch>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2541BEFA-CEF8-41FA-A70C-348AF247B84E}"/>
              </a:ext>
            </a:extLst>
          </p:cNvPr>
          <p:cNvSpPr/>
          <p:nvPr/>
        </p:nvSpPr>
        <p:spPr>
          <a:xfrm>
            <a:off x="4217158" y="184897"/>
            <a:ext cx="7961590" cy="230832"/>
          </a:xfrm>
          <a:prstGeom prst="rect">
            <a:avLst/>
          </a:prstGeom>
          <a:solidFill>
            <a:srgbClr val="FFFFFF">
              <a:alpha val="8902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a:extLst>
              <a:ext uri="{FF2B5EF4-FFF2-40B4-BE49-F238E27FC236}">
                <a16:creationId xmlns:a16="http://schemas.microsoft.com/office/drawing/2014/main" id="{FFC5FC62-1765-4AAC-ADED-D7A00B340C88}"/>
              </a:ext>
            </a:extLst>
          </p:cNvPr>
          <p:cNvSpPr txBox="1"/>
          <p:nvPr/>
        </p:nvSpPr>
        <p:spPr>
          <a:xfrm>
            <a:off x="3698543" y="189834"/>
            <a:ext cx="8482348" cy="230832"/>
          </a:xfrm>
          <a:prstGeom prst="rect">
            <a:avLst/>
          </a:prstGeom>
          <a:solidFill>
            <a:srgbClr val="FFFFFF"/>
          </a:solidFill>
        </p:spPr>
        <p:txBody>
          <a:bodyPr wrap="square" rtlCol="0">
            <a:spAutoFit/>
          </a:bodyPr>
          <a:lstStyle/>
          <a:p>
            <a:pPr algn="ctr"/>
            <a:r>
              <a:rPr lang="es-EC" sz="900" cap="all" dirty="0">
                <a:effectLst/>
                <a:latin typeface="Arial" panose="020B0604020202020204" pitchFamily="34" charset="0"/>
                <a:ea typeface="Calibri" panose="020F0502020204030204" pitchFamily="34" charset="0"/>
              </a:rPr>
              <a:t>Análisis comparativo de los principales productos del mercado de valores de Ecuador, Colombia, Perú y Bolivia</a:t>
            </a:r>
            <a:endParaRPr lang="es-EC" sz="900" dirty="0"/>
          </a:p>
        </p:txBody>
      </p:sp>
      <p:sp>
        <p:nvSpPr>
          <p:cNvPr id="8" name="Rectángulo 7">
            <a:extLst>
              <a:ext uri="{FF2B5EF4-FFF2-40B4-BE49-F238E27FC236}">
                <a16:creationId xmlns:a16="http://schemas.microsoft.com/office/drawing/2014/main" id="{17A1425D-845A-457B-9596-BA3268AF848D}"/>
              </a:ext>
            </a:extLst>
          </p:cNvPr>
          <p:cNvSpPr/>
          <p:nvPr/>
        </p:nvSpPr>
        <p:spPr>
          <a:xfrm>
            <a:off x="3698543" y="466860"/>
            <a:ext cx="8466556" cy="612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Picture 4" descr="DECEAC | ESPE | Ciencias Económicas y Administrativas">
            <a:extLst>
              <a:ext uri="{FF2B5EF4-FFF2-40B4-BE49-F238E27FC236}">
                <a16:creationId xmlns:a16="http://schemas.microsoft.com/office/drawing/2014/main" id="{D8B3180E-2F7E-4466-BC32-B3D61F6F1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830" y="184897"/>
            <a:ext cx="3370997" cy="37919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E14BF92C-2C35-4362-AEFE-E8F5D9973B84}"/>
              </a:ext>
            </a:extLst>
          </p:cNvPr>
          <p:cNvSpPr txBox="1">
            <a:spLocks/>
          </p:cNvSpPr>
          <p:nvPr/>
        </p:nvSpPr>
        <p:spPr>
          <a:xfrm>
            <a:off x="4086225" y="747215"/>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000" b="1" dirty="0"/>
              <a:t>MARCO TEÓRICO</a:t>
            </a:r>
            <a:endParaRPr lang="es-EC" sz="2000" b="1" dirty="0"/>
          </a:p>
        </p:txBody>
      </p:sp>
      <p:sp>
        <p:nvSpPr>
          <p:cNvPr id="2" name="CuadroTexto 1">
            <a:extLst>
              <a:ext uri="{FF2B5EF4-FFF2-40B4-BE49-F238E27FC236}">
                <a16:creationId xmlns:a16="http://schemas.microsoft.com/office/drawing/2014/main" id="{9A0982F7-9FA4-40ED-A4E2-5618C904B3FC}"/>
              </a:ext>
            </a:extLst>
          </p:cNvPr>
          <p:cNvSpPr txBox="1"/>
          <p:nvPr/>
        </p:nvSpPr>
        <p:spPr>
          <a:xfrm>
            <a:off x="2448825" y="1654888"/>
            <a:ext cx="3370997" cy="923330"/>
          </a:xfrm>
          <a:prstGeom prst="rect">
            <a:avLst/>
          </a:prstGeom>
          <a:solidFill>
            <a:srgbClr val="D9D9D9">
              <a:alpha val="54118"/>
            </a:srgbClr>
          </a:solidFill>
        </p:spPr>
        <p:txBody>
          <a:bodyPr wrap="square" rtlCol="0">
            <a:spAutoFit/>
          </a:bodyPr>
          <a:lstStyle/>
          <a:p>
            <a:r>
              <a:rPr lang="es-ES" dirty="0"/>
              <a:t>Tuvo inicios en la ciudad de Brujas en Bélgica por la familia Van Der </a:t>
            </a:r>
            <a:r>
              <a:rPr lang="es-ES" dirty="0" err="1"/>
              <a:t>Beurse</a:t>
            </a:r>
            <a:r>
              <a:rPr lang="es-ES" dirty="0"/>
              <a:t> (Rueda, 2005)</a:t>
            </a:r>
            <a:endParaRPr lang="es-EC" dirty="0"/>
          </a:p>
        </p:txBody>
      </p:sp>
      <p:sp>
        <p:nvSpPr>
          <p:cNvPr id="3" name="Título 1">
            <a:extLst>
              <a:ext uri="{FF2B5EF4-FFF2-40B4-BE49-F238E27FC236}">
                <a16:creationId xmlns:a16="http://schemas.microsoft.com/office/drawing/2014/main" id="{094EE856-641D-4C72-9E86-C1DAFBBAAF89}"/>
              </a:ext>
            </a:extLst>
          </p:cNvPr>
          <p:cNvSpPr txBox="1">
            <a:spLocks/>
          </p:cNvSpPr>
          <p:nvPr/>
        </p:nvSpPr>
        <p:spPr>
          <a:xfrm>
            <a:off x="-1138617" y="1235331"/>
            <a:ext cx="4019550" cy="507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1400" b="1" dirty="0"/>
              <a:t>MERCADO DE VALORES</a:t>
            </a:r>
            <a:endParaRPr lang="es-EC" sz="1400" b="1" dirty="0"/>
          </a:p>
        </p:txBody>
      </p:sp>
      <p:sp>
        <p:nvSpPr>
          <p:cNvPr id="14" name="CuadroTexto 13">
            <a:extLst>
              <a:ext uri="{FF2B5EF4-FFF2-40B4-BE49-F238E27FC236}">
                <a16:creationId xmlns:a16="http://schemas.microsoft.com/office/drawing/2014/main" id="{9BD4830B-E22B-46F2-9956-0105B05AEC04}"/>
              </a:ext>
            </a:extLst>
          </p:cNvPr>
          <p:cNvSpPr txBox="1"/>
          <p:nvPr/>
        </p:nvSpPr>
        <p:spPr>
          <a:xfrm>
            <a:off x="6752913" y="1645924"/>
            <a:ext cx="4491413" cy="923330"/>
          </a:xfrm>
          <a:prstGeom prst="rect">
            <a:avLst/>
          </a:prstGeom>
          <a:solidFill>
            <a:srgbClr val="D9D9D9">
              <a:alpha val="54118"/>
            </a:srgbClr>
          </a:solidFill>
        </p:spPr>
        <p:txBody>
          <a:bodyPr wrap="square" rtlCol="0">
            <a:spAutoFit/>
          </a:bodyPr>
          <a:lstStyle/>
          <a:p>
            <a:r>
              <a:rPr lang="es-ES" dirty="0"/>
              <a:t>En 1141, se crea la primera Bolsa de Valores, La </a:t>
            </a:r>
            <a:r>
              <a:rPr lang="es-ES" dirty="0" err="1"/>
              <a:t>Bourse</a:t>
            </a:r>
            <a:r>
              <a:rPr lang="es-ES" dirty="0"/>
              <a:t>, París (Bolsa de Valores Río de Janeiro, 1985)</a:t>
            </a:r>
            <a:endParaRPr lang="es-EC" dirty="0"/>
          </a:p>
        </p:txBody>
      </p:sp>
      <p:sp>
        <p:nvSpPr>
          <p:cNvPr id="16" name="Flecha: a la derecha 15">
            <a:extLst>
              <a:ext uri="{FF2B5EF4-FFF2-40B4-BE49-F238E27FC236}">
                <a16:creationId xmlns:a16="http://schemas.microsoft.com/office/drawing/2014/main" id="{2FB195F3-0568-430A-82E7-AFB8FE531D14}"/>
              </a:ext>
            </a:extLst>
          </p:cNvPr>
          <p:cNvSpPr/>
          <p:nvPr/>
        </p:nvSpPr>
        <p:spPr>
          <a:xfrm>
            <a:off x="6030685" y="1828812"/>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17" name="Flecha: a la derecha 16">
            <a:extLst>
              <a:ext uri="{FF2B5EF4-FFF2-40B4-BE49-F238E27FC236}">
                <a16:creationId xmlns:a16="http://schemas.microsoft.com/office/drawing/2014/main" id="{0C94F90B-7694-4BF2-A903-405811646547}"/>
              </a:ext>
            </a:extLst>
          </p:cNvPr>
          <p:cNvSpPr/>
          <p:nvPr/>
        </p:nvSpPr>
        <p:spPr>
          <a:xfrm rot="5400000">
            <a:off x="9288812" y="2706345"/>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22" name="CuadroTexto 21">
            <a:extLst>
              <a:ext uri="{FF2B5EF4-FFF2-40B4-BE49-F238E27FC236}">
                <a16:creationId xmlns:a16="http://schemas.microsoft.com/office/drawing/2014/main" id="{72B14FDC-390A-473A-A3FF-5A06E49D0586}"/>
              </a:ext>
            </a:extLst>
          </p:cNvPr>
          <p:cNvSpPr txBox="1"/>
          <p:nvPr/>
        </p:nvSpPr>
        <p:spPr>
          <a:xfrm>
            <a:off x="7666892" y="3408263"/>
            <a:ext cx="4187029" cy="923330"/>
          </a:xfrm>
          <a:prstGeom prst="rect">
            <a:avLst/>
          </a:prstGeom>
          <a:solidFill>
            <a:srgbClr val="D9D9D9">
              <a:alpha val="54118"/>
            </a:srgbClr>
          </a:solidFill>
        </p:spPr>
        <p:txBody>
          <a:bodyPr wrap="square" rtlCol="0">
            <a:spAutoFit/>
          </a:bodyPr>
          <a:lstStyle/>
          <a:p>
            <a:r>
              <a:rPr lang="es-ES" dirty="0"/>
              <a:t>A mediados de los 80 en países de América Latina surge la idea de desarrollar un mercado de valores (</a:t>
            </a:r>
            <a:r>
              <a:rPr lang="es-ES" dirty="0" err="1"/>
              <a:t>Balsells</a:t>
            </a:r>
            <a:r>
              <a:rPr lang="es-ES" dirty="0"/>
              <a:t>, 1994)</a:t>
            </a:r>
            <a:endParaRPr lang="es-EC" dirty="0"/>
          </a:p>
        </p:txBody>
      </p:sp>
      <p:sp>
        <p:nvSpPr>
          <p:cNvPr id="24" name="Flecha: a la derecha 23">
            <a:extLst>
              <a:ext uri="{FF2B5EF4-FFF2-40B4-BE49-F238E27FC236}">
                <a16:creationId xmlns:a16="http://schemas.microsoft.com/office/drawing/2014/main" id="{FC470E8B-8CE1-48CD-A014-025D5671C72A}"/>
              </a:ext>
            </a:extLst>
          </p:cNvPr>
          <p:cNvSpPr/>
          <p:nvPr/>
        </p:nvSpPr>
        <p:spPr>
          <a:xfrm rot="10800000">
            <a:off x="6853928" y="3597151"/>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dirty="0"/>
          </a:p>
        </p:txBody>
      </p:sp>
      <p:sp>
        <p:nvSpPr>
          <p:cNvPr id="30" name="CuadroTexto 29">
            <a:extLst>
              <a:ext uri="{FF2B5EF4-FFF2-40B4-BE49-F238E27FC236}">
                <a16:creationId xmlns:a16="http://schemas.microsoft.com/office/drawing/2014/main" id="{0B602799-405B-46F2-BED9-58F2CF63BF9E}"/>
              </a:ext>
            </a:extLst>
          </p:cNvPr>
          <p:cNvSpPr txBox="1"/>
          <p:nvPr/>
        </p:nvSpPr>
        <p:spPr>
          <a:xfrm>
            <a:off x="3369313" y="3429810"/>
            <a:ext cx="3206894" cy="923330"/>
          </a:xfrm>
          <a:prstGeom prst="rect">
            <a:avLst/>
          </a:prstGeom>
          <a:solidFill>
            <a:srgbClr val="D9D9D9">
              <a:alpha val="54118"/>
            </a:srgbClr>
          </a:solidFill>
        </p:spPr>
        <p:txBody>
          <a:bodyPr wrap="square" rtlCol="0">
            <a:spAutoFit/>
          </a:bodyPr>
          <a:lstStyle/>
          <a:p>
            <a:r>
              <a:rPr lang="es-ES" dirty="0"/>
              <a:t>Primera Bolsa de Valores en Latinoamérica fue de Río de Janeiro en 1845 (BVRJ, 1985)</a:t>
            </a:r>
            <a:endParaRPr lang="es-EC" dirty="0"/>
          </a:p>
        </p:txBody>
      </p:sp>
      <p:sp>
        <p:nvSpPr>
          <p:cNvPr id="32" name="Flecha: a la derecha 31">
            <a:extLst>
              <a:ext uri="{FF2B5EF4-FFF2-40B4-BE49-F238E27FC236}">
                <a16:creationId xmlns:a16="http://schemas.microsoft.com/office/drawing/2014/main" id="{A93A7BDE-3272-417B-B403-0C81C0228B3B}"/>
              </a:ext>
            </a:extLst>
          </p:cNvPr>
          <p:cNvSpPr/>
          <p:nvPr/>
        </p:nvSpPr>
        <p:spPr>
          <a:xfrm rot="10800000">
            <a:off x="2641448" y="3689533"/>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34" name="CuadroTexto 33">
            <a:extLst>
              <a:ext uri="{FF2B5EF4-FFF2-40B4-BE49-F238E27FC236}">
                <a16:creationId xmlns:a16="http://schemas.microsoft.com/office/drawing/2014/main" id="{8C78526C-C10B-4E5E-B678-AC50D7BBA66C}"/>
              </a:ext>
            </a:extLst>
          </p:cNvPr>
          <p:cNvSpPr txBox="1"/>
          <p:nvPr/>
        </p:nvSpPr>
        <p:spPr>
          <a:xfrm>
            <a:off x="8509541" y="5339807"/>
            <a:ext cx="2927493" cy="646331"/>
          </a:xfrm>
          <a:prstGeom prst="rect">
            <a:avLst/>
          </a:prstGeom>
          <a:solidFill>
            <a:srgbClr val="D9D9D9">
              <a:alpha val="54118"/>
            </a:srgbClr>
          </a:solidFill>
        </p:spPr>
        <p:txBody>
          <a:bodyPr wrap="square" rtlCol="0">
            <a:spAutoFit/>
          </a:bodyPr>
          <a:lstStyle/>
          <a:p>
            <a:r>
              <a:rPr lang="es-ES" dirty="0"/>
              <a:t>Bolsa Boliviana de Valores se originó en 1989 (BBV, 2019)</a:t>
            </a:r>
            <a:endParaRPr lang="es-EC" dirty="0"/>
          </a:p>
        </p:txBody>
      </p:sp>
      <p:sp>
        <p:nvSpPr>
          <p:cNvPr id="36" name="CuadroTexto 35">
            <a:extLst>
              <a:ext uri="{FF2B5EF4-FFF2-40B4-BE49-F238E27FC236}">
                <a16:creationId xmlns:a16="http://schemas.microsoft.com/office/drawing/2014/main" id="{AF5777D4-CC24-4BE6-9C97-DC5ABC4FEF8B}"/>
              </a:ext>
            </a:extLst>
          </p:cNvPr>
          <p:cNvSpPr txBox="1"/>
          <p:nvPr/>
        </p:nvSpPr>
        <p:spPr>
          <a:xfrm>
            <a:off x="1040991" y="5158423"/>
            <a:ext cx="2731530" cy="923330"/>
          </a:xfrm>
          <a:prstGeom prst="rect">
            <a:avLst/>
          </a:prstGeom>
          <a:solidFill>
            <a:srgbClr val="D9D9D9">
              <a:alpha val="54118"/>
            </a:srgbClr>
          </a:solidFill>
        </p:spPr>
        <p:txBody>
          <a:bodyPr wrap="square" rtlCol="0">
            <a:spAutoFit/>
          </a:bodyPr>
          <a:lstStyle/>
          <a:p>
            <a:r>
              <a:rPr lang="es-ES" dirty="0"/>
              <a:t>Bolsas de Valores en Colombia se originaron en  1929 (BVC, 2019)</a:t>
            </a:r>
            <a:endParaRPr lang="es-EC" dirty="0"/>
          </a:p>
        </p:txBody>
      </p:sp>
      <p:sp>
        <p:nvSpPr>
          <p:cNvPr id="38" name="Flecha: a la derecha 37">
            <a:extLst>
              <a:ext uri="{FF2B5EF4-FFF2-40B4-BE49-F238E27FC236}">
                <a16:creationId xmlns:a16="http://schemas.microsoft.com/office/drawing/2014/main" id="{1F3EC4DF-3B95-4957-8365-C0B213538DAB}"/>
              </a:ext>
            </a:extLst>
          </p:cNvPr>
          <p:cNvSpPr/>
          <p:nvPr/>
        </p:nvSpPr>
        <p:spPr>
          <a:xfrm rot="5400000">
            <a:off x="1058553" y="4544809"/>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42" name="Flecha: a la derecha 41">
            <a:extLst>
              <a:ext uri="{FF2B5EF4-FFF2-40B4-BE49-F238E27FC236}">
                <a16:creationId xmlns:a16="http://schemas.microsoft.com/office/drawing/2014/main" id="{10BF4E89-3AB7-4D61-BABB-7470981A6336}"/>
              </a:ext>
            </a:extLst>
          </p:cNvPr>
          <p:cNvSpPr/>
          <p:nvPr/>
        </p:nvSpPr>
        <p:spPr>
          <a:xfrm>
            <a:off x="7772409" y="5377280"/>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44" name="CuadroTexto 43">
            <a:extLst>
              <a:ext uri="{FF2B5EF4-FFF2-40B4-BE49-F238E27FC236}">
                <a16:creationId xmlns:a16="http://schemas.microsoft.com/office/drawing/2014/main" id="{FA77164A-5F34-4DB7-B7CD-BD6B9679BCE7}"/>
              </a:ext>
            </a:extLst>
          </p:cNvPr>
          <p:cNvSpPr txBox="1"/>
          <p:nvPr/>
        </p:nvSpPr>
        <p:spPr>
          <a:xfrm>
            <a:off x="4775266" y="5178686"/>
            <a:ext cx="2731530" cy="923330"/>
          </a:xfrm>
          <a:prstGeom prst="rect">
            <a:avLst/>
          </a:prstGeom>
          <a:solidFill>
            <a:srgbClr val="D9D9D9">
              <a:alpha val="54118"/>
            </a:srgbClr>
          </a:solidFill>
        </p:spPr>
        <p:txBody>
          <a:bodyPr wrap="square" rtlCol="0">
            <a:spAutoFit/>
          </a:bodyPr>
          <a:lstStyle/>
          <a:p>
            <a:r>
              <a:rPr lang="es-ES" dirty="0"/>
              <a:t>Bolsa Valores de Quito y Guayaquil se originaron en 1969 (BVQ, 2019)</a:t>
            </a:r>
            <a:endParaRPr lang="es-EC" dirty="0"/>
          </a:p>
        </p:txBody>
      </p:sp>
      <p:sp>
        <p:nvSpPr>
          <p:cNvPr id="46" name="Flecha: a la derecha 45">
            <a:extLst>
              <a:ext uri="{FF2B5EF4-FFF2-40B4-BE49-F238E27FC236}">
                <a16:creationId xmlns:a16="http://schemas.microsoft.com/office/drawing/2014/main" id="{1A1106A3-D296-4862-BE5B-D1149FDD9EA3}"/>
              </a:ext>
            </a:extLst>
          </p:cNvPr>
          <p:cNvSpPr/>
          <p:nvPr/>
        </p:nvSpPr>
        <p:spPr>
          <a:xfrm>
            <a:off x="4086225" y="5377280"/>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
        <p:nvSpPr>
          <p:cNvPr id="48" name="CuadroTexto 47">
            <a:extLst>
              <a:ext uri="{FF2B5EF4-FFF2-40B4-BE49-F238E27FC236}">
                <a16:creationId xmlns:a16="http://schemas.microsoft.com/office/drawing/2014/main" id="{C20B133B-208F-4AB2-8270-AC7D36427A68}"/>
              </a:ext>
            </a:extLst>
          </p:cNvPr>
          <p:cNvSpPr txBox="1"/>
          <p:nvPr/>
        </p:nvSpPr>
        <p:spPr>
          <a:xfrm>
            <a:off x="214301" y="3429810"/>
            <a:ext cx="2234524" cy="923330"/>
          </a:xfrm>
          <a:prstGeom prst="rect">
            <a:avLst/>
          </a:prstGeom>
          <a:solidFill>
            <a:srgbClr val="D9D9D9">
              <a:alpha val="54118"/>
            </a:srgbClr>
          </a:solidFill>
        </p:spPr>
        <p:txBody>
          <a:bodyPr wrap="square" rtlCol="0">
            <a:spAutoFit/>
          </a:bodyPr>
          <a:lstStyle/>
          <a:p>
            <a:r>
              <a:rPr lang="es-ES" dirty="0"/>
              <a:t>Bolsa Valores de Lima se originó en 1860 (BVL, 2019)</a:t>
            </a:r>
            <a:endParaRPr lang="es-EC" dirty="0"/>
          </a:p>
        </p:txBody>
      </p:sp>
      <p:sp>
        <p:nvSpPr>
          <p:cNvPr id="23" name="CuadroTexto 22">
            <a:extLst>
              <a:ext uri="{FF2B5EF4-FFF2-40B4-BE49-F238E27FC236}">
                <a16:creationId xmlns:a16="http://schemas.microsoft.com/office/drawing/2014/main" id="{35B7AE6C-785D-4A4D-B0CB-A62909E530C7}"/>
              </a:ext>
            </a:extLst>
          </p:cNvPr>
          <p:cNvSpPr txBox="1"/>
          <p:nvPr/>
        </p:nvSpPr>
        <p:spPr>
          <a:xfrm>
            <a:off x="122830" y="1949132"/>
            <a:ext cx="1515322" cy="369332"/>
          </a:xfrm>
          <a:prstGeom prst="rect">
            <a:avLst/>
          </a:prstGeom>
          <a:solidFill>
            <a:srgbClr val="D9D9D9">
              <a:alpha val="54118"/>
            </a:srgbClr>
          </a:solidFill>
        </p:spPr>
        <p:txBody>
          <a:bodyPr wrap="square" rtlCol="0">
            <a:spAutoFit/>
          </a:bodyPr>
          <a:lstStyle/>
          <a:p>
            <a:r>
              <a:rPr lang="es-ES" dirty="0"/>
              <a:t>Edad media</a:t>
            </a:r>
            <a:endParaRPr lang="es-EC" dirty="0"/>
          </a:p>
        </p:txBody>
      </p:sp>
      <p:sp>
        <p:nvSpPr>
          <p:cNvPr id="25" name="Flecha: a la derecha 24">
            <a:extLst>
              <a:ext uri="{FF2B5EF4-FFF2-40B4-BE49-F238E27FC236}">
                <a16:creationId xmlns:a16="http://schemas.microsoft.com/office/drawing/2014/main" id="{763CE046-145C-4D1C-B567-954C5D1C4013}"/>
              </a:ext>
            </a:extLst>
          </p:cNvPr>
          <p:cNvSpPr/>
          <p:nvPr/>
        </p:nvSpPr>
        <p:spPr>
          <a:xfrm>
            <a:off x="1742794" y="1905908"/>
            <a:ext cx="478971" cy="50774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38896857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3442</TotalTime>
  <Words>2897</Words>
  <Application>Microsoft Office PowerPoint</Application>
  <PresentationFormat>Panorámica</PresentationFormat>
  <Paragraphs>493</Paragraphs>
  <Slides>22</Slides>
  <Notes>14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Times New Roman</vt:lpstr>
      <vt:lpstr>Tema de Office</vt:lpstr>
      <vt:lpstr>DEPARTAMENTO DE CIENCIAS ECONÓMICAS, ADMINISTRATIVAS Y DEL COMERCIO</vt:lpstr>
      <vt:lpstr>RESUMEN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Ivanova Correa</dc:creator>
  <cp:lastModifiedBy>Ivanova Correa</cp:lastModifiedBy>
  <cp:revision>98</cp:revision>
  <dcterms:created xsi:type="dcterms:W3CDTF">2020-09-19T21:32:11Z</dcterms:created>
  <dcterms:modified xsi:type="dcterms:W3CDTF">2021-06-03T00:16:35Z</dcterms:modified>
</cp:coreProperties>
</file>