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61" r:id="rId2"/>
    <p:sldId id="440" r:id="rId3"/>
    <p:sldId id="288" r:id="rId4"/>
    <p:sldId id="290" r:id="rId5"/>
    <p:sldId id="441" r:id="rId6"/>
    <p:sldId id="265" r:id="rId7"/>
    <p:sldId id="279" r:id="rId8"/>
    <p:sldId id="267" r:id="rId9"/>
    <p:sldId id="293" r:id="rId10"/>
    <p:sldId id="442" r:id="rId11"/>
    <p:sldId id="294" r:id="rId12"/>
    <p:sldId id="295" r:id="rId13"/>
    <p:sldId id="296" r:id="rId14"/>
    <p:sldId id="297" r:id="rId15"/>
    <p:sldId id="298" r:id="rId16"/>
    <p:sldId id="300" r:id="rId17"/>
    <p:sldId id="302" r:id="rId18"/>
    <p:sldId id="304" r:id="rId19"/>
    <p:sldId id="305" r:id="rId20"/>
    <p:sldId id="306" r:id="rId21"/>
    <p:sldId id="270" r:id="rId22"/>
    <p:sldId id="286" r:id="rId23"/>
    <p:sldId id="284" r:id="rId24"/>
  </p:sldIdLst>
  <p:sldSz cx="12192000" cy="6858000"/>
  <p:notesSz cx="9388475" cy="710247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99"/>
    <a:srgbClr val="C6E6A2"/>
    <a:srgbClr val="B8E08C"/>
    <a:srgbClr val="E9AB51"/>
    <a:srgbClr val="EDBA6F"/>
    <a:srgbClr val="66FF99"/>
    <a:srgbClr val="00CC99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nth\OneDrive\Documentos\CYNTHIA\ESPE\PLAN%20DE%20TESIS\FINAL\DATOS\EXCEL\AN&#193;LISIS%20UNIVARIADO-BIVARIA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nth\OneDrive\Documentos\CYNTHIA\ESPE\PLAN%20DE%20TESIS\FINAL\DATOS\EXCEL\AN&#193;LISIS%20UNIVARIADO-BIVARIAD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Género del gerente general</a:t>
            </a:r>
          </a:p>
        </c:rich>
      </c:tx>
      <c:layout>
        <c:manualLayout>
          <c:xMode val="edge"/>
          <c:yMode val="edge"/>
          <c:x val="0.23279382452451308"/>
          <c:y val="7.5012895917802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A-43F8-AC6F-65B9EB8917B5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A-43F8-AC6F-65B9EB8917B5}"/>
              </c:ext>
            </c:extLst>
          </c:dPt>
          <c:dLbls>
            <c:dLbl>
              <c:idx val="0"/>
              <c:layout>
                <c:manualLayout>
                  <c:x val="-9.795595636173382E-2"/>
                  <c:y val="-0.18112672038543809"/>
                </c:manualLayout>
              </c:layout>
              <c:tx>
                <c:rich>
                  <a:bodyPr/>
                  <a:lstStyle/>
                  <a:p>
                    <a:fld id="{4C261B4A-1CBA-46B0-95F9-5A8A29AE3544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9A-43F8-AC6F-65B9EB8917B5}"/>
                </c:ext>
              </c:extLst>
            </c:dLbl>
            <c:dLbl>
              <c:idx val="1"/>
              <c:layout>
                <c:manualLayout>
                  <c:x val="0.11349413706818548"/>
                  <c:y val="0.14894008462522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9A-43F8-AC6F-65B9EB8917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'ANÁLISIS UNIVARIADO'!$I$2:$I$3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'ANÁLISIS UNIVARIADO'!$J$2:$J$3</c:f>
              <c:numCache>
                <c:formatCode>General</c:formatCode>
                <c:ptCount val="2"/>
                <c:pt idx="0">
                  <c:v>76.599999999999994</c:v>
                </c:pt>
                <c:pt idx="1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A-43F8-AC6F-65B9EB8917B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GRÁFICOS!$E$3:$E$4</c:f>
              <c:strCache>
                <c:ptCount val="2"/>
                <c:pt idx="0">
                  <c:v>GÉNERO DEL GERENTE GENERAL</c:v>
                </c:pt>
                <c:pt idx="1">
                  <c:v>MASCULINO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GRÁFICOS!$D$5:$D$9</c:f>
              <c:strCache>
                <c:ptCount val="5"/>
                <c:pt idx="0">
                  <c:v>Sin formación profesional</c:v>
                </c:pt>
                <c:pt idx="1">
                  <c:v>Tercer nivel tecnológico</c:v>
                </c:pt>
                <c:pt idx="2">
                  <c:v>Tercer nivel de grado</c:v>
                </c:pt>
                <c:pt idx="3">
                  <c:v>Posgrado tecnológico</c:v>
                </c:pt>
                <c:pt idx="4">
                  <c:v>Posgrado académico</c:v>
                </c:pt>
              </c:strCache>
            </c:strRef>
          </c:cat>
          <c:val>
            <c:numRef>
              <c:f>GRÁFICOS!$E$5:$E$9</c:f>
              <c:numCache>
                <c:formatCode>0.00%</c:formatCode>
                <c:ptCount val="5"/>
                <c:pt idx="0">
                  <c:v>0.54800000000000004</c:v>
                </c:pt>
                <c:pt idx="1">
                  <c:v>3.0612244897959183E-2</c:v>
                </c:pt>
                <c:pt idx="2">
                  <c:v>0.2857142857142857</c:v>
                </c:pt>
                <c:pt idx="3">
                  <c:v>6.8027210884353739E-3</c:v>
                </c:pt>
                <c:pt idx="4">
                  <c:v>0.12925170068027211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1-4B52-BF1C-B56222BB84CA}"/>
            </c:ext>
          </c:extLst>
        </c:ser>
        <c:ser>
          <c:idx val="1"/>
          <c:order val="1"/>
          <c:tx>
            <c:strRef>
              <c:f>GRÁFICOS!$F$3:$F$4</c:f>
              <c:strCache>
                <c:ptCount val="2"/>
                <c:pt idx="0">
                  <c:v>GÉNERO DEL GERENTE GENERAL</c:v>
                </c:pt>
                <c:pt idx="1">
                  <c:v>FEMENINO</c:v>
                </c:pt>
              </c:strCache>
            </c:strRef>
          </c:tx>
          <c:spPr>
            <a:solidFill>
              <a:srgbClr val="B8E08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GRÁFICOS!$D$5:$D$9</c:f>
              <c:strCache>
                <c:ptCount val="5"/>
                <c:pt idx="0">
                  <c:v>Sin formación profesional</c:v>
                </c:pt>
                <c:pt idx="1">
                  <c:v>Tercer nivel tecnológico</c:v>
                </c:pt>
                <c:pt idx="2">
                  <c:v>Tercer nivel de grado</c:v>
                </c:pt>
                <c:pt idx="3">
                  <c:v>Posgrado tecnológico</c:v>
                </c:pt>
                <c:pt idx="4">
                  <c:v>Posgrado académico</c:v>
                </c:pt>
              </c:strCache>
            </c:strRef>
          </c:cat>
          <c:val>
            <c:numRef>
              <c:f>GRÁFICOS!$F$5:$F$9</c:f>
              <c:numCache>
                <c:formatCode>0.00%</c:formatCode>
                <c:ptCount val="5"/>
                <c:pt idx="0">
                  <c:v>0.5</c:v>
                </c:pt>
                <c:pt idx="1">
                  <c:v>6.6666666666666666E-2</c:v>
                </c:pt>
                <c:pt idx="2">
                  <c:v>0.33333333333333331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01-4B52-BF1C-B56222BB84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45990415"/>
        <c:axId val="1294061215"/>
      </c:barChart>
      <c:catAx>
        <c:axId val="144599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061215"/>
        <c:crosses val="autoZero"/>
        <c:auto val="1"/>
        <c:lblAlgn val="ctr"/>
        <c:lblOffset val="100"/>
        <c:noMultiLvlLbl val="0"/>
      </c:catAx>
      <c:valAx>
        <c:axId val="1294061215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5990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hyperlink" Target="http://nadanoslibradeescorpio.blogspot.com/2012/10/latinoamerica-ofrece-mayor-igualdad.html" TargetMode="External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nadanoslibradeescorpio.blogspot.com/2012/10/latinoamerica-ofrece-mayor-igualdad.html" TargetMode="External"/><Relationship Id="rId1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DCF48-E3D0-4D74-B3D8-35CE9B8FEBC4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DA2992A8-A90B-408E-AC7D-0C711A380531}">
      <dgm:prSet phldrT="[Texto]" custT="1"/>
      <dgm:spPr/>
      <dgm:t>
        <a:bodyPr/>
        <a:lstStyle/>
        <a:p>
          <a:r>
            <a:rPr lang="es-EC" sz="2800" b="0" dirty="0">
              <a:solidFill>
                <a:schemeClr val="tx1"/>
              </a:solidFill>
              <a:latin typeface="Agency FB" panose="020B0503020202020204" pitchFamily="34" charset="0"/>
            </a:rPr>
            <a:t>El problema </a:t>
          </a:r>
        </a:p>
      </dgm:t>
    </dgm:pt>
    <dgm:pt modelId="{9605562A-00FE-4AA0-A1E3-7D0BEBD81023}" type="parTrans" cxnId="{5348498B-4A0E-4F1D-83D3-DBC9684E0BC8}">
      <dgm:prSet/>
      <dgm:spPr/>
      <dgm:t>
        <a:bodyPr/>
        <a:lstStyle/>
        <a:p>
          <a:endParaRPr lang="es-EC" sz="3600" b="0">
            <a:solidFill>
              <a:schemeClr val="tx1"/>
            </a:solidFill>
          </a:endParaRPr>
        </a:p>
      </dgm:t>
    </dgm:pt>
    <dgm:pt modelId="{D639D34C-6EEA-4E80-B8C5-F060363AE335}" type="sibTrans" cxnId="{5348498B-4A0E-4F1D-83D3-DBC9684E0BC8}">
      <dgm:prSet/>
      <dgm:spPr/>
      <dgm:t>
        <a:bodyPr/>
        <a:lstStyle/>
        <a:p>
          <a:endParaRPr lang="es-EC" sz="3600" b="0">
            <a:solidFill>
              <a:schemeClr val="tx1"/>
            </a:solidFill>
          </a:endParaRPr>
        </a:p>
      </dgm:t>
    </dgm:pt>
    <dgm:pt modelId="{6CD49694-81D7-4E82-83FD-5ED446CF2812}">
      <dgm:prSet phldrT="[Texto]" custT="1"/>
      <dgm:spPr/>
      <dgm:t>
        <a:bodyPr/>
        <a:lstStyle/>
        <a:p>
          <a:r>
            <a:rPr lang="es-ES" sz="2800" b="0" dirty="0">
              <a:solidFill>
                <a:schemeClr val="tx1"/>
              </a:solidFill>
              <a:latin typeface="Agency FB" panose="020B0503020202020204" pitchFamily="34" charset="0"/>
            </a:rPr>
            <a:t>Objetivos e hipótesis</a:t>
          </a:r>
          <a:endParaRPr lang="es-EC" sz="2800" b="0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7DD6AF6D-E6F5-41A5-9F44-AAA40B165AE4}" type="parTrans" cxnId="{3280F8EF-F89C-4ABB-A804-FC706949282A}">
      <dgm:prSet/>
      <dgm:spPr/>
      <dgm:t>
        <a:bodyPr/>
        <a:lstStyle/>
        <a:p>
          <a:endParaRPr lang="es-EC" sz="3600" b="0">
            <a:solidFill>
              <a:schemeClr val="tx1"/>
            </a:solidFill>
          </a:endParaRPr>
        </a:p>
      </dgm:t>
    </dgm:pt>
    <dgm:pt modelId="{AE3FE441-7B1D-4B5E-9C8B-ABEF4ADF0BE3}" type="sibTrans" cxnId="{3280F8EF-F89C-4ABB-A804-FC706949282A}">
      <dgm:prSet/>
      <dgm:spPr/>
      <dgm:t>
        <a:bodyPr/>
        <a:lstStyle/>
        <a:p>
          <a:endParaRPr lang="es-EC" sz="3600" b="0">
            <a:solidFill>
              <a:schemeClr val="tx1"/>
            </a:solidFill>
          </a:endParaRPr>
        </a:p>
      </dgm:t>
    </dgm:pt>
    <dgm:pt modelId="{B7F5A6CC-DAA6-44EF-9E44-7B98B61A8139}">
      <dgm:prSet phldrT="[Texto]" custT="1"/>
      <dgm:spPr/>
      <dgm:t>
        <a:bodyPr/>
        <a:lstStyle/>
        <a:p>
          <a:r>
            <a:rPr lang="es-EC" sz="2800" b="0" dirty="0">
              <a:solidFill>
                <a:schemeClr val="tx1"/>
              </a:solidFill>
              <a:latin typeface="Agency FB" panose="020B0503020202020204" pitchFamily="34" charset="0"/>
            </a:rPr>
            <a:t>Metodología</a:t>
          </a:r>
        </a:p>
      </dgm:t>
    </dgm:pt>
    <dgm:pt modelId="{7AC5A653-F72A-492A-BD72-BF3E83D6BC42}" type="parTrans" cxnId="{0B59E8EA-9805-436A-BFF6-086FC10D12E9}">
      <dgm:prSet/>
      <dgm:spPr/>
      <dgm:t>
        <a:bodyPr/>
        <a:lstStyle/>
        <a:p>
          <a:endParaRPr lang="es-EC" sz="3600" b="0">
            <a:solidFill>
              <a:schemeClr val="tx1"/>
            </a:solidFill>
          </a:endParaRPr>
        </a:p>
      </dgm:t>
    </dgm:pt>
    <dgm:pt modelId="{6D77DF20-A18F-4743-9FF4-B3A3EC342BA8}" type="sibTrans" cxnId="{0B59E8EA-9805-436A-BFF6-086FC10D12E9}">
      <dgm:prSet/>
      <dgm:spPr/>
      <dgm:t>
        <a:bodyPr/>
        <a:lstStyle/>
        <a:p>
          <a:endParaRPr lang="es-EC" sz="3600" b="0">
            <a:solidFill>
              <a:schemeClr val="tx1"/>
            </a:solidFill>
          </a:endParaRPr>
        </a:p>
      </dgm:t>
    </dgm:pt>
    <dgm:pt modelId="{65EACD41-888E-4EF0-9414-871974B1B7C2}">
      <dgm:prSet custT="1"/>
      <dgm:spPr/>
      <dgm:t>
        <a:bodyPr/>
        <a:lstStyle/>
        <a:p>
          <a:r>
            <a:rPr lang="es-EC" sz="2800" b="0" dirty="0">
              <a:solidFill>
                <a:schemeClr val="tx1"/>
              </a:solidFill>
              <a:latin typeface="Agency FB" panose="020B0503020202020204" pitchFamily="34" charset="0"/>
            </a:rPr>
            <a:t>Propuesta</a:t>
          </a:r>
        </a:p>
      </dgm:t>
    </dgm:pt>
    <dgm:pt modelId="{2CE87A50-EACB-4DD7-B2CB-FA0123CEB374}" type="parTrans" cxnId="{D6077432-AC0F-425F-AD84-05F04464E131}">
      <dgm:prSet/>
      <dgm:spPr/>
      <dgm:t>
        <a:bodyPr/>
        <a:lstStyle/>
        <a:p>
          <a:endParaRPr lang="es-EC" sz="3600" b="0">
            <a:solidFill>
              <a:schemeClr val="tx1"/>
            </a:solidFill>
          </a:endParaRPr>
        </a:p>
      </dgm:t>
    </dgm:pt>
    <dgm:pt modelId="{D59A6A88-0F58-4B4C-B5A8-40BD4D1A5A69}" type="sibTrans" cxnId="{D6077432-AC0F-425F-AD84-05F04464E131}">
      <dgm:prSet/>
      <dgm:spPr/>
      <dgm:t>
        <a:bodyPr/>
        <a:lstStyle/>
        <a:p>
          <a:endParaRPr lang="es-EC" sz="3600" b="0">
            <a:solidFill>
              <a:schemeClr val="tx1"/>
            </a:solidFill>
          </a:endParaRPr>
        </a:p>
      </dgm:t>
    </dgm:pt>
    <dgm:pt modelId="{9824D52F-1D44-4F12-B2BC-31E0E76401ED}">
      <dgm:prSet custT="1"/>
      <dgm:spPr/>
      <dgm:t>
        <a:bodyPr/>
        <a:lstStyle/>
        <a:p>
          <a:r>
            <a:rPr lang="es-ES" sz="2800" b="0" dirty="0">
              <a:solidFill>
                <a:schemeClr val="tx1"/>
              </a:solidFill>
              <a:latin typeface="Agency FB" panose="020B0503020202020204" pitchFamily="34" charset="0"/>
            </a:rPr>
            <a:t>Conclusiones y recomendaciones</a:t>
          </a:r>
          <a:endParaRPr lang="es-EC" sz="2800" b="0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E3DEEB03-DFC0-40AD-9480-2A44773E6A04}" type="parTrans" cxnId="{6B7672E2-7060-4574-9BD2-B5A40EC220FF}">
      <dgm:prSet/>
      <dgm:spPr/>
      <dgm:t>
        <a:bodyPr/>
        <a:lstStyle/>
        <a:p>
          <a:endParaRPr lang="es-EC" sz="3600" b="0">
            <a:solidFill>
              <a:schemeClr val="tx1"/>
            </a:solidFill>
          </a:endParaRPr>
        </a:p>
      </dgm:t>
    </dgm:pt>
    <dgm:pt modelId="{85FA2AB6-D0E7-49B3-936F-1CE253C68377}" type="sibTrans" cxnId="{6B7672E2-7060-4574-9BD2-B5A40EC220FF}">
      <dgm:prSet/>
      <dgm:spPr/>
      <dgm:t>
        <a:bodyPr/>
        <a:lstStyle/>
        <a:p>
          <a:endParaRPr lang="es-EC" sz="3600" b="0">
            <a:solidFill>
              <a:schemeClr val="tx1"/>
            </a:solidFill>
          </a:endParaRPr>
        </a:p>
      </dgm:t>
    </dgm:pt>
    <dgm:pt modelId="{7D7A7EF8-6FF8-4613-8458-0EDB7ADD050E}">
      <dgm:prSet custT="1"/>
      <dgm:spPr/>
      <dgm:t>
        <a:bodyPr/>
        <a:lstStyle/>
        <a:p>
          <a:r>
            <a:rPr lang="es-EC" sz="2800" b="0" dirty="0">
              <a:solidFill>
                <a:schemeClr val="tx1"/>
              </a:solidFill>
              <a:latin typeface="Agency FB" panose="020B0503020202020204" pitchFamily="34" charset="0"/>
            </a:rPr>
            <a:t>Marco teórico</a:t>
          </a:r>
        </a:p>
      </dgm:t>
    </dgm:pt>
    <dgm:pt modelId="{2AB871BA-765F-4F60-8400-86E67398F15B}" type="parTrans" cxnId="{11D5CF11-0DE3-4B9F-AB4C-CF1D6806C944}">
      <dgm:prSet/>
      <dgm:spPr/>
      <dgm:t>
        <a:bodyPr/>
        <a:lstStyle/>
        <a:p>
          <a:endParaRPr lang="es-EC" sz="3600" b="0">
            <a:solidFill>
              <a:schemeClr val="tx1"/>
            </a:solidFill>
          </a:endParaRPr>
        </a:p>
      </dgm:t>
    </dgm:pt>
    <dgm:pt modelId="{4BB36AFF-54A1-45BA-97EA-255423F3C483}" type="sibTrans" cxnId="{11D5CF11-0DE3-4B9F-AB4C-CF1D6806C944}">
      <dgm:prSet/>
      <dgm:spPr/>
      <dgm:t>
        <a:bodyPr/>
        <a:lstStyle/>
        <a:p>
          <a:endParaRPr lang="es-EC" sz="3600" b="0">
            <a:solidFill>
              <a:schemeClr val="tx1"/>
            </a:solidFill>
          </a:endParaRPr>
        </a:p>
      </dgm:t>
    </dgm:pt>
    <dgm:pt modelId="{7223DA4A-8333-486E-9DBD-8F0572B4A831}">
      <dgm:prSet custT="1"/>
      <dgm:spPr/>
      <dgm:t>
        <a:bodyPr/>
        <a:lstStyle/>
        <a:p>
          <a:r>
            <a:rPr lang="es-EC" sz="2800" b="0" dirty="0">
              <a:solidFill>
                <a:schemeClr val="tx1"/>
              </a:solidFill>
              <a:latin typeface="Agency FB" panose="020B0503020202020204" pitchFamily="34" charset="0"/>
            </a:rPr>
            <a:t>Resultados</a:t>
          </a:r>
        </a:p>
      </dgm:t>
    </dgm:pt>
    <dgm:pt modelId="{814B084B-FD7B-4134-9033-7E988A8EBBBD}" type="parTrans" cxnId="{794024FB-A832-4AAC-B694-24F8D4F62180}">
      <dgm:prSet/>
      <dgm:spPr/>
      <dgm:t>
        <a:bodyPr/>
        <a:lstStyle/>
        <a:p>
          <a:endParaRPr lang="en-US"/>
        </a:p>
      </dgm:t>
    </dgm:pt>
    <dgm:pt modelId="{79D373FD-D0E1-424C-9A54-1CC520DB9D54}" type="sibTrans" cxnId="{794024FB-A832-4AAC-B694-24F8D4F62180}">
      <dgm:prSet/>
      <dgm:spPr/>
      <dgm:t>
        <a:bodyPr/>
        <a:lstStyle/>
        <a:p>
          <a:endParaRPr lang="en-US"/>
        </a:p>
      </dgm:t>
    </dgm:pt>
    <dgm:pt modelId="{F075A888-77D7-48D9-95E0-53C2D542DDEB}">
      <dgm:prSet custT="1"/>
      <dgm:spPr/>
    </dgm:pt>
    <dgm:pt modelId="{75A4A3A1-A2BC-466B-9DB5-139ACC363AF2}" type="parTrans" cxnId="{7E279423-820E-4076-8861-1A5266AA5CDB}">
      <dgm:prSet/>
      <dgm:spPr/>
      <dgm:t>
        <a:bodyPr/>
        <a:lstStyle/>
        <a:p>
          <a:endParaRPr lang="en-US"/>
        </a:p>
      </dgm:t>
    </dgm:pt>
    <dgm:pt modelId="{1933C683-2FF0-4799-9F12-76AC19CDAC84}" type="sibTrans" cxnId="{7E279423-820E-4076-8861-1A5266AA5CDB}">
      <dgm:prSet/>
      <dgm:spPr/>
      <dgm:t>
        <a:bodyPr/>
        <a:lstStyle/>
        <a:p>
          <a:endParaRPr lang="en-US"/>
        </a:p>
      </dgm:t>
    </dgm:pt>
    <dgm:pt modelId="{562C1472-F7DD-40A4-8162-4405BB940108}" type="pres">
      <dgm:prSet presAssocID="{9F5DCF48-E3D0-4D74-B3D8-35CE9B8FEBC4}" presName="Name0" presStyleCnt="0">
        <dgm:presLayoutVars>
          <dgm:chMax val="7"/>
          <dgm:chPref val="7"/>
          <dgm:dir/>
        </dgm:presLayoutVars>
      </dgm:prSet>
      <dgm:spPr/>
    </dgm:pt>
    <dgm:pt modelId="{69AE7E86-6C84-4DF1-BCD5-9CB44BB06F00}" type="pres">
      <dgm:prSet presAssocID="{9F5DCF48-E3D0-4D74-B3D8-35CE9B8FEBC4}" presName="Name1" presStyleCnt="0"/>
      <dgm:spPr/>
    </dgm:pt>
    <dgm:pt modelId="{D4658DEE-2D8E-4483-9E1C-6B27899B0EA1}" type="pres">
      <dgm:prSet presAssocID="{9F5DCF48-E3D0-4D74-B3D8-35CE9B8FEBC4}" presName="cycle" presStyleCnt="0"/>
      <dgm:spPr/>
    </dgm:pt>
    <dgm:pt modelId="{4F595A34-0F90-48A2-8585-5E75FA21B52D}" type="pres">
      <dgm:prSet presAssocID="{9F5DCF48-E3D0-4D74-B3D8-35CE9B8FEBC4}" presName="srcNode" presStyleLbl="node1" presStyleIdx="0" presStyleCnt="7"/>
      <dgm:spPr/>
    </dgm:pt>
    <dgm:pt modelId="{DB529615-7CD2-48F7-87A4-4B78E3007050}" type="pres">
      <dgm:prSet presAssocID="{9F5DCF48-E3D0-4D74-B3D8-35CE9B8FEBC4}" presName="conn" presStyleLbl="parChTrans1D2" presStyleIdx="0" presStyleCnt="1"/>
      <dgm:spPr/>
    </dgm:pt>
    <dgm:pt modelId="{41CD606F-EC45-4ECB-84B6-DF02BA3733F6}" type="pres">
      <dgm:prSet presAssocID="{9F5DCF48-E3D0-4D74-B3D8-35CE9B8FEBC4}" presName="extraNode" presStyleLbl="node1" presStyleIdx="0" presStyleCnt="7"/>
      <dgm:spPr/>
    </dgm:pt>
    <dgm:pt modelId="{2C5E5474-BF6A-4B78-86B7-85A98181C748}" type="pres">
      <dgm:prSet presAssocID="{9F5DCF48-E3D0-4D74-B3D8-35CE9B8FEBC4}" presName="dstNode" presStyleLbl="node1" presStyleIdx="0" presStyleCnt="7"/>
      <dgm:spPr/>
    </dgm:pt>
    <dgm:pt modelId="{B4C0E0BA-CD09-4702-903D-B62F36276D85}" type="pres">
      <dgm:prSet presAssocID="{DA2992A8-A90B-408E-AC7D-0C711A380531}" presName="text_1" presStyleLbl="node1" presStyleIdx="0" presStyleCnt="7">
        <dgm:presLayoutVars>
          <dgm:bulletEnabled val="1"/>
        </dgm:presLayoutVars>
      </dgm:prSet>
      <dgm:spPr/>
    </dgm:pt>
    <dgm:pt modelId="{6D67BA50-28AD-485F-A6C5-1A268E9B29DE}" type="pres">
      <dgm:prSet presAssocID="{DA2992A8-A90B-408E-AC7D-0C711A380531}" presName="accent_1" presStyleCnt="0"/>
      <dgm:spPr/>
    </dgm:pt>
    <dgm:pt modelId="{79E39A94-A34E-4A6C-9F1B-6BA1583409B4}" type="pres">
      <dgm:prSet presAssocID="{DA2992A8-A90B-408E-AC7D-0C711A380531}" presName="accentRepeatNode" presStyleLbl="solidFgAcc1" presStyleIdx="0" presStyleCnt="7"/>
      <dgm:spPr/>
    </dgm:pt>
    <dgm:pt modelId="{DF1026FC-0A52-420F-996B-3F7398ABE1D1}" type="pres">
      <dgm:prSet presAssocID="{6CD49694-81D7-4E82-83FD-5ED446CF2812}" presName="text_2" presStyleLbl="node1" presStyleIdx="1" presStyleCnt="7">
        <dgm:presLayoutVars>
          <dgm:bulletEnabled val="1"/>
        </dgm:presLayoutVars>
      </dgm:prSet>
      <dgm:spPr/>
    </dgm:pt>
    <dgm:pt modelId="{6C797D65-8F38-43B1-81A0-C1AAAEED427B}" type="pres">
      <dgm:prSet presAssocID="{6CD49694-81D7-4E82-83FD-5ED446CF2812}" presName="accent_2" presStyleCnt="0"/>
      <dgm:spPr/>
    </dgm:pt>
    <dgm:pt modelId="{5CEC757A-BF43-4A0F-8E0C-536CDD1B4969}" type="pres">
      <dgm:prSet presAssocID="{6CD49694-81D7-4E82-83FD-5ED446CF2812}" presName="accentRepeatNode" presStyleLbl="solidFgAcc1" presStyleIdx="1" presStyleCnt="7"/>
      <dgm:spPr/>
    </dgm:pt>
    <dgm:pt modelId="{D060B5CF-98EE-46C8-A7AE-112EEBF453F5}" type="pres">
      <dgm:prSet presAssocID="{7D7A7EF8-6FF8-4613-8458-0EDB7ADD050E}" presName="text_3" presStyleLbl="node1" presStyleIdx="2" presStyleCnt="7">
        <dgm:presLayoutVars>
          <dgm:bulletEnabled val="1"/>
        </dgm:presLayoutVars>
      </dgm:prSet>
      <dgm:spPr/>
    </dgm:pt>
    <dgm:pt modelId="{CE7A1785-98DE-404F-A022-71DF29E7A7C6}" type="pres">
      <dgm:prSet presAssocID="{7D7A7EF8-6FF8-4613-8458-0EDB7ADD050E}" presName="accent_3" presStyleCnt="0"/>
      <dgm:spPr/>
    </dgm:pt>
    <dgm:pt modelId="{41FDC7B3-DFDA-4E6C-AD25-9CA754C555D5}" type="pres">
      <dgm:prSet presAssocID="{7D7A7EF8-6FF8-4613-8458-0EDB7ADD050E}" presName="accentRepeatNode" presStyleLbl="solidFgAcc1" presStyleIdx="2" presStyleCnt="7"/>
      <dgm:spPr/>
    </dgm:pt>
    <dgm:pt modelId="{9F894FF4-518B-4566-9699-654C67B0B4BB}" type="pres">
      <dgm:prSet presAssocID="{B7F5A6CC-DAA6-44EF-9E44-7B98B61A8139}" presName="text_4" presStyleLbl="node1" presStyleIdx="3" presStyleCnt="7">
        <dgm:presLayoutVars>
          <dgm:bulletEnabled val="1"/>
        </dgm:presLayoutVars>
      </dgm:prSet>
      <dgm:spPr/>
    </dgm:pt>
    <dgm:pt modelId="{306611CD-3A24-4627-BF67-02B5EF85BE9D}" type="pres">
      <dgm:prSet presAssocID="{B7F5A6CC-DAA6-44EF-9E44-7B98B61A8139}" presName="accent_4" presStyleCnt="0"/>
      <dgm:spPr/>
    </dgm:pt>
    <dgm:pt modelId="{DA296318-A5B4-4DC4-9C91-E86BE0E5DD58}" type="pres">
      <dgm:prSet presAssocID="{B7F5A6CC-DAA6-44EF-9E44-7B98B61A8139}" presName="accentRepeatNode" presStyleLbl="solidFgAcc1" presStyleIdx="3" presStyleCnt="7"/>
      <dgm:spPr/>
    </dgm:pt>
    <dgm:pt modelId="{DB216FA4-6DEB-467F-A4AB-7F1B06600100}" type="pres">
      <dgm:prSet presAssocID="{7223DA4A-8333-486E-9DBD-8F0572B4A831}" presName="text_5" presStyleLbl="node1" presStyleIdx="4" presStyleCnt="7">
        <dgm:presLayoutVars>
          <dgm:bulletEnabled val="1"/>
        </dgm:presLayoutVars>
      </dgm:prSet>
      <dgm:spPr/>
    </dgm:pt>
    <dgm:pt modelId="{98151938-0F9F-4231-B796-61CEEAA4A1FF}" type="pres">
      <dgm:prSet presAssocID="{7223DA4A-8333-486E-9DBD-8F0572B4A831}" presName="accent_5" presStyleCnt="0"/>
      <dgm:spPr/>
    </dgm:pt>
    <dgm:pt modelId="{17B9D495-82D7-44FD-835C-F7A7143352E7}" type="pres">
      <dgm:prSet presAssocID="{7223DA4A-8333-486E-9DBD-8F0572B4A831}" presName="accentRepeatNode" presStyleLbl="solidFgAcc1" presStyleIdx="4" presStyleCnt="7"/>
      <dgm:spPr/>
    </dgm:pt>
    <dgm:pt modelId="{D5F4A235-5E3D-4FBC-BE78-DC8B5EF59EB5}" type="pres">
      <dgm:prSet presAssocID="{65EACD41-888E-4EF0-9414-871974B1B7C2}" presName="text_6" presStyleLbl="node1" presStyleIdx="5" presStyleCnt="7">
        <dgm:presLayoutVars>
          <dgm:bulletEnabled val="1"/>
        </dgm:presLayoutVars>
      </dgm:prSet>
      <dgm:spPr/>
    </dgm:pt>
    <dgm:pt modelId="{6E8CD6F7-CB2E-4B23-8D0A-3BF8A8AE7B02}" type="pres">
      <dgm:prSet presAssocID="{65EACD41-888E-4EF0-9414-871974B1B7C2}" presName="accent_6" presStyleCnt="0"/>
      <dgm:spPr/>
    </dgm:pt>
    <dgm:pt modelId="{56AABB72-3DA5-48B1-9413-6DEE67D7F562}" type="pres">
      <dgm:prSet presAssocID="{65EACD41-888E-4EF0-9414-871974B1B7C2}" presName="accentRepeatNode" presStyleLbl="solidFgAcc1" presStyleIdx="5" presStyleCnt="7"/>
      <dgm:spPr/>
    </dgm:pt>
    <dgm:pt modelId="{05C19FBB-A62E-4BBF-BAAA-BEA127D56EAA}" type="pres">
      <dgm:prSet presAssocID="{9824D52F-1D44-4F12-B2BC-31E0E76401ED}" presName="text_7" presStyleLbl="node1" presStyleIdx="6" presStyleCnt="7">
        <dgm:presLayoutVars>
          <dgm:bulletEnabled val="1"/>
        </dgm:presLayoutVars>
      </dgm:prSet>
      <dgm:spPr/>
    </dgm:pt>
    <dgm:pt modelId="{D740707C-1FF5-4D5C-A5CE-51B8E0AB94A3}" type="pres">
      <dgm:prSet presAssocID="{9824D52F-1D44-4F12-B2BC-31E0E76401ED}" presName="accent_7" presStyleCnt="0"/>
      <dgm:spPr/>
    </dgm:pt>
    <dgm:pt modelId="{5FB3D286-11DA-48D4-BB03-89DFF5B9D99A}" type="pres">
      <dgm:prSet presAssocID="{9824D52F-1D44-4F12-B2BC-31E0E76401ED}" presName="accentRepeatNode" presStyleLbl="solidFgAcc1" presStyleIdx="6" presStyleCnt="7"/>
      <dgm:spPr/>
    </dgm:pt>
  </dgm:ptLst>
  <dgm:cxnLst>
    <dgm:cxn modelId="{11D5CF11-0DE3-4B9F-AB4C-CF1D6806C944}" srcId="{9F5DCF48-E3D0-4D74-B3D8-35CE9B8FEBC4}" destId="{7D7A7EF8-6FF8-4613-8458-0EDB7ADD050E}" srcOrd="2" destOrd="0" parTransId="{2AB871BA-765F-4F60-8400-86E67398F15B}" sibTransId="{4BB36AFF-54A1-45BA-97EA-255423F3C483}"/>
    <dgm:cxn modelId="{BA3F081A-2125-482C-BC05-77FC85CB7C4D}" type="presOf" srcId="{DA2992A8-A90B-408E-AC7D-0C711A380531}" destId="{B4C0E0BA-CD09-4702-903D-B62F36276D85}" srcOrd="0" destOrd="0" presId="urn:microsoft.com/office/officeart/2008/layout/VerticalCurvedList"/>
    <dgm:cxn modelId="{7E279423-820E-4076-8861-1A5266AA5CDB}" srcId="{9F5DCF48-E3D0-4D74-B3D8-35CE9B8FEBC4}" destId="{F075A888-77D7-48D9-95E0-53C2D542DDEB}" srcOrd="7" destOrd="0" parTransId="{75A4A3A1-A2BC-466B-9DB5-139ACC363AF2}" sibTransId="{1933C683-2FF0-4799-9F12-76AC19CDAC84}"/>
    <dgm:cxn modelId="{D6077432-AC0F-425F-AD84-05F04464E131}" srcId="{9F5DCF48-E3D0-4D74-B3D8-35CE9B8FEBC4}" destId="{65EACD41-888E-4EF0-9414-871974B1B7C2}" srcOrd="5" destOrd="0" parTransId="{2CE87A50-EACB-4DD7-B2CB-FA0123CEB374}" sibTransId="{D59A6A88-0F58-4B4C-B5A8-40BD4D1A5A69}"/>
    <dgm:cxn modelId="{C5A50E5C-483F-46D9-A743-DFBFA739C766}" type="presOf" srcId="{9824D52F-1D44-4F12-B2BC-31E0E76401ED}" destId="{05C19FBB-A62E-4BBF-BAAA-BEA127D56EAA}" srcOrd="0" destOrd="0" presId="urn:microsoft.com/office/officeart/2008/layout/VerticalCurvedList"/>
    <dgm:cxn modelId="{11DA4969-8284-481C-919E-3C6BFDC72F84}" type="presOf" srcId="{7D7A7EF8-6FF8-4613-8458-0EDB7ADD050E}" destId="{D060B5CF-98EE-46C8-A7AE-112EEBF453F5}" srcOrd="0" destOrd="0" presId="urn:microsoft.com/office/officeart/2008/layout/VerticalCurvedList"/>
    <dgm:cxn modelId="{7C1D6B49-1306-4515-A761-74BB5A3E8B49}" type="presOf" srcId="{7223DA4A-8333-486E-9DBD-8F0572B4A831}" destId="{DB216FA4-6DEB-467F-A4AB-7F1B06600100}" srcOrd="0" destOrd="0" presId="urn:microsoft.com/office/officeart/2008/layout/VerticalCurvedList"/>
    <dgm:cxn modelId="{82A4B954-8816-499E-BA2B-BFB6D985929C}" type="presOf" srcId="{65EACD41-888E-4EF0-9414-871974B1B7C2}" destId="{D5F4A235-5E3D-4FBC-BE78-DC8B5EF59EB5}" srcOrd="0" destOrd="0" presId="urn:microsoft.com/office/officeart/2008/layout/VerticalCurvedList"/>
    <dgm:cxn modelId="{E2BFB37F-4854-43B0-A83F-DB9C9D301C6B}" type="presOf" srcId="{B7F5A6CC-DAA6-44EF-9E44-7B98B61A8139}" destId="{9F894FF4-518B-4566-9699-654C67B0B4BB}" srcOrd="0" destOrd="0" presId="urn:microsoft.com/office/officeart/2008/layout/VerticalCurvedList"/>
    <dgm:cxn modelId="{7E48CB80-1E19-447F-AEF0-1B9B680068EF}" type="presOf" srcId="{9F5DCF48-E3D0-4D74-B3D8-35CE9B8FEBC4}" destId="{562C1472-F7DD-40A4-8162-4405BB940108}" srcOrd="0" destOrd="0" presId="urn:microsoft.com/office/officeart/2008/layout/VerticalCurvedList"/>
    <dgm:cxn modelId="{5348498B-4A0E-4F1D-83D3-DBC9684E0BC8}" srcId="{9F5DCF48-E3D0-4D74-B3D8-35CE9B8FEBC4}" destId="{DA2992A8-A90B-408E-AC7D-0C711A380531}" srcOrd="0" destOrd="0" parTransId="{9605562A-00FE-4AA0-A1E3-7D0BEBD81023}" sibTransId="{D639D34C-6EEA-4E80-B8C5-F060363AE335}"/>
    <dgm:cxn modelId="{AFE5CCB1-D343-4F57-BE82-B931D39118D1}" type="presOf" srcId="{6CD49694-81D7-4E82-83FD-5ED446CF2812}" destId="{DF1026FC-0A52-420F-996B-3F7398ABE1D1}" srcOrd="0" destOrd="0" presId="urn:microsoft.com/office/officeart/2008/layout/VerticalCurvedList"/>
    <dgm:cxn modelId="{C127EBCC-3DAA-4B65-92A0-07E5338190A6}" type="presOf" srcId="{D639D34C-6EEA-4E80-B8C5-F060363AE335}" destId="{DB529615-7CD2-48F7-87A4-4B78E3007050}" srcOrd="0" destOrd="0" presId="urn:microsoft.com/office/officeart/2008/layout/VerticalCurvedList"/>
    <dgm:cxn modelId="{6B7672E2-7060-4574-9BD2-B5A40EC220FF}" srcId="{9F5DCF48-E3D0-4D74-B3D8-35CE9B8FEBC4}" destId="{9824D52F-1D44-4F12-B2BC-31E0E76401ED}" srcOrd="6" destOrd="0" parTransId="{E3DEEB03-DFC0-40AD-9480-2A44773E6A04}" sibTransId="{85FA2AB6-D0E7-49B3-936F-1CE253C68377}"/>
    <dgm:cxn modelId="{0B59E8EA-9805-436A-BFF6-086FC10D12E9}" srcId="{9F5DCF48-E3D0-4D74-B3D8-35CE9B8FEBC4}" destId="{B7F5A6CC-DAA6-44EF-9E44-7B98B61A8139}" srcOrd="3" destOrd="0" parTransId="{7AC5A653-F72A-492A-BD72-BF3E83D6BC42}" sibTransId="{6D77DF20-A18F-4743-9FF4-B3A3EC342BA8}"/>
    <dgm:cxn modelId="{3280F8EF-F89C-4ABB-A804-FC706949282A}" srcId="{9F5DCF48-E3D0-4D74-B3D8-35CE9B8FEBC4}" destId="{6CD49694-81D7-4E82-83FD-5ED446CF2812}" srcOrd="1" destOrd="0" parTransId="{7DD6AF6D-E6F5-41A5-9F44-AAA40B165AE4}" sibTransId="{AE3FE441-7B1D-4B5E-9C8B-ABEF4ADF0BE3}"/>
    <dgm:cxn modelId="{794024FB-A832-4AAC-B694-24F8D4F62180}" srcId="{9F5DCF48-E3D0-4D74-B3D8-35CE9B8FEBC4}" destId="{7223DA4A-8333-486E-9DBD-8F0572B4A831}" srcOrd="4" destOrd="0" parTransId="{814B084B-FD7B-4134-9033-7E988A8EBBBD}" sibTransId="{79D373FD-D0E1-424C-9A54-1CC520DB9D54}"/>
    <dgm:cxn modelId="{BC29A8F3-E1AC-4FE1-A803-0E88C9D25989}" type="presParOf" srcId="{562C1472-F7DD-40A4-8162-4405BB940108}" destId="{69AE7E86-6C84-4DF1-BCD5-9CB44BB06F00}" srcOrd="0" destOrd="0" presId="urn:microsoft.com/office/officeart/2008/layout/VerticalCurvedList"/>
    <dgm:cxn modelId="{66CDB081-2D70-448B-91C3-20576F28734D}" type="presParOf" srcId="{69AE7E86-6C84-4DF1-BCD5-9CB44BB06F00}" destId="{D4658DEE-2D8E-4483-9E1C-6B27899B0EA1}" srcOrd="0" destOrd="0" presId="urn:microsoft.com/office/officeart/2008/layout/VerticalCurvedList"/>
    <dgm:cxn modelId="{1EB92560-B28F-46C8-A0F5-DEB0E97B3BDB}" type="presParOf" srcId="{D4658DEE-2D8E-4483-9E1C-6B27899B0EA1}" destId="{4F595A34-0F90-48A2-8585-5E75FA21B52D}" srcOrd="0" destOrd="0" presId="urn:microsoft.com/office/officeart/2008/layout/VerticalCurvedList"/>
    <dgm:cxn modelId="{3D4D3DA9-95F2-4AF2-A25D-AFDACA961DE0}" type="presParOf" srcId="{D4658DEE-2D8E-4483-9E1C-6B27899B0EA1}" destId="{DB529615-7CD2-48F7-87A4-4B78E3007050}" srcOrd="1" destOrd="0" presId="urn:microsoft.com/office/officeart/2008/layout/VerticalCurvedList"/>
    <dgm:cxn modelId="{836BCAF0-4B1C-4C95-94FD-B424DE18AC2A}" type="presParOf" srcId="{D4658DEE-2D8E-4483-9E1C-6B27899B0EA1}" destId="{41CD606F-EC45-4ECB-84B6-DF02BA3733F6}" srcOrd="2" destOrd="0" presId="urn:microsoft.com/office/officeart/2008/layout/VerticalCurvedList"/>
    <dgm:cxn modelId="{0B2FB07B-C8D8-485E-87AB-45CEDA9830B5}" type="presParOf" srcId="{D4658DEE-2D8E-4483-9E1C-6B27899B0EA1}" destId="{2C5E5474-BF6A-4B78-86B7-85A98181C748}" srcOrd="3" destOrd="0" presId="urn:microsoft.com/office/officeart/2008/layout/VerticalCurvedList"/>
    <dgm:cxn modelId="{9D37854C-E97E-44EA-A483-6E3384E49866}" type="presParOf" srcId="{69AE7E86-6C84-4DF1-BCD5-9CB44BB06F00}" destId="{B4C0E0BA-CD09-4702-903D-B62F36276D85}" srcOrd="1" destOrd="0" presId="urn:microsoft.com/office/officeart/2008/layout/VerticalCurvedList"/>
    <dgm:cxn modelId="{EFF25356-CC59-4C94-B7D3-58A63F8F4CAA}" type="presParOf" srcId="{69AE7E86-6C84-4DF1-BCD5-9CB44BB06F00}" destId="{6D67BA50-28AD-485F-A6C5-1A268E9B29DE}" srcOrd="2" destOrd="0" presId="urn:microsoft.com/office/officeart/2008/layout/VerticalCurvedList"/>
    <dgm:cxn modelId="{01E5D81A-64BE-49AA-8A07-C8E193E22B0A}" type="presParOf" srcId="{6D67BA50-28AD-485F-A6C5-1A268E9B29DE}" destId="{79E39A94-A34E-4A6C-9F1B-6BA1583409B4}" srcOrd="0" destOrd="0" presId="urn:microsoft.com/office/officeart/2008/layout/VerticalCurvedList"/>
    <dgm:cxn modelId="{BA642066-C701-4C0D-B209-5832EE228D64}" type="presParOf" srcId="{69AE7E86-6C84-4DF1-BCD5-9CB44BB06F00}" destId="{DF1026FC-0A52-420F-996B-3F7398ABE1D1}" srcOrd="3" destOrd="0" presId="urn:microsoft.com/office/officeart/2008/layout/VerticalCurvedList"/>
    <dgm:cxn modelId="{F46D4520-6628-4405-BFC8-300D3513035A}" type="presParOf" srcId="{69AE7E86-6C84-4DF1-BCD5-9CB44BB06F00}" destId="{6C797D65-8F38-43B1-81A0-C1AAAEED427B}" srcOrd="4" destOrd="0" presId="urn:microsoft.com/office/officeart/2008/layout/VerticalCurvedList"/>
    <dgm:cxn modelId="{9D252258-10F5-4DFD-96E5-2AD9672E7180}" type="presParOf" srcId="{6C797D65-8F38-43B1-81A0-C1AAAEED427B}" destId="{5CEC757A-BF43-4A0F-8E0C-536CDD1B4969}" srcOrd="0" destOrd="0" presId="urn:microsoft.com/office/officeart/2008/layout/VerticalCurvedList"/>
    <dgm:cxn modelId="{F654C1AC-4041-4270-8967-B9E41C2C6D08}" type="presParOf" srcId="{69AE7E86-6C84-4DF1-BCD5-9CB44BB06F00}" destId="{D060B5CF-98EE-46C8-A7AE-112EEBF453F5}" srcOrd="5" destOrd="0" presId="urn:microsoft.com/office/officeart/2008/layout/VerticalCurvedList"/>
    <dgm:cxn modelId="{AEFF3501-40A5-4FE1-A3E1-969C824302CB}" type="presParOf" srcId="{69AE7E86-6C84-4DF1-BCD5-9CB44BB06F00}" destId="{CE7A1785-98DE-404F-A022-71DF29E7A7C6}" srcOrd="6" destOrd="0" presId="urn:microsoft.com/office/officeart/2008/layout/VerticalCurvedList"/>
    <dgm:cxn modelId="{3B4365E1-02B5-4D8F-82C2-DB3EAF757133}" type="presParOf" srcId="{CE7A1785-98DE-404F-A022-71DF29E7A7C6}" destId="{41FDC7B3-DFDA-4E6C-AD25-9CA754C555D5}" srcOrd="0" destOrd="0" presId="urn:microsoft.com/office/officeart/2008/layout/VerticalCurvedList"/>
    <dgm:cxn modelId="{AF01280B-7A5D-40A4-B532-37E0F4797E6C}" type="presParOf" srcId="{69AE7E86-6C84-4DF1-BCD5-9CB44BB06F00}" destId="{9F894FF4-518B-4566-9699-654C67B0B4BB}" srcOrd="7" destOrd="0" presId="urn:microsoft.com/office/officeart/2008/layout/VerticalCurvedList"/>
    <dgm:cxn modelId="{7010EAC1-D018-4462-8FB9-B66F57DD6C36}" type="presParOf" srcId="{69AE7E86-6C84-4DF1-BCD5-9CB44BB06F00}" destId="{306611CD-3A24-4627-BF67-02B5EF85BE9D}" srcOrd="8" destOrd="0" presId="urn:microsoft.com/office/officeart/2008/layout/VerticalCurvedList"/>
    <dgm:cxn modelId="{6FC959E3-75B7-47EC-8D3B-A37B95698458}" type="presParOf" srcId="{306611CD-3A24-4627-BF67-02B5EF85BE9D}" destId="{DA296318-A5B4-4DC4-9C91-E86BE0E5DD58}" srcOrd="0" destOrd="0" presId="urn:microsoft.com/office/officeart/2008/layout/VerticalCurvedList"/>
    <dgm:cxn modelId="{3DA65DBE-723E-42DA-8501-DE31132A0569}" type="presParOf" srcId="{69AE7E86-6C84-4DF1-BCD5-9CB44BB06F00}" destId="{DB216FA4-6DEB-467F-A4AB-7F1B06600100}" srcOrd="9" destOrd="0" presId="urn:microsoft.com/office/officeart/2008/layout/VerticalCurvedList"/>
    <dgm:cxn modelId="{59A0A226-3BB6-4F8B-872B-DD8F18EC3062}" type="presParOf" srcId="{69AE7E86-6C84-4DF1-BCD5-9CB44BB06F00}" destId="{98151938-0F9F-4231-B796-61CEEAA4A1FF}" srcOrd="10" destOrd="0" presId="urn:microsoft.com/office/officeart/2008/layout/VerticalCurvedList"/>
    <dgm:cxn modelId="{EEF59F91-D19B-410C-8DB9-9B2E27A64E7B}" type="presParOf" srcId="{98151938-0F9F-4231-B796-61CEEAA4A1FF}" destId="{17B9D495-82D7-44FD-835C-F7A7143352E7}" srcOrd="0" destOrd="0" presId="urn:microsoft.com/office/officeart/2008/layout/VerticalCurvedList"/>
    <dgm:cxn modelId="{9E33452E-A2C0-480A-B5B6-2AF8711CAF09}" type="presParOf" srcId="{69AE7E86-6C84-4DF1-BCD5-9CB44BB06F00}" destId="{D5F4A235-5E3D-4FBC-BE78-DC8B5EF59EB5}" srcOrd="11" destOrd="0" presId="urn:microsoft.com/office/officeart/2008/layout/VerticalCurvedList"/>
    <dgm:cxn modelId="{E744C406-6B07-4CFA-A9EE-A9D2B0EE47D5}" type="presParOf" srcId="{69AE7E86-6C84-4DF1-BCD5-9CB44BB06F00}" destId="{6E8CD6F7-CB2E-4B23-8D0A-3BF8A8AE7B02}" srcOrd="12" destOrd="0" presId="urn:microsoft.com/office/officeart/2008/layout/VerticalCurvedList"/>
    <dgm:cxn modelId="{9A1055BE-C8E2-4D93-9945-1F7E456F7F27}" type="presParOf" srcId="{6E8CD6F7-CB2E-4B23-8D0A-3BF8A8AE7B02}" destId="{56AABB72-3DA5-48B1-9413-6DEE67D7F562}" srcOrd="0" destOrd="0" presId="urn:microsoft.com/office/officeart/2008/layout/VerticalCurvedList"/>
    <dgm:cxn modelId="{B3ECED10-D38D-449B-BD19-A34606C0CA2A}" type="presParOf" srcId="{69AE7E86-6C84-4DF1-BCD5-9CB44BB06F00}" destId="{05C19FBB-A62E-4BBF-BAAA-BEA127D56EAA}" srcOrd="13" destOrd="0" presId="urn:microsoft.com/office/officeart/2008/layout/VerticalCurvedList"/>
    <dgm:cxn modelId="{F15187A0-5168-4B4E-A2DC-9B4F03A72781}" type="presParOf" srcId="{69AE7E86-6C84-4DF1-BCD5-9CB44BB06F00}" destId="{D740707C-1FF5-4D5C-A5CE-51B8E0AB94A3}" srcOrd="14" destOrd="0" presId="urn:microsoft.com/office/officeart/2008/layout/VerticalCurvedList"/>
    <dgm:cxn modelId="{488022A5-143A-48B3-824B-3AA0D082837A}" type="presParOf" srcId="{D740707C-1FF5-4D5C-A5CE-51B8E0AB94A3}" destId="{5FB3D286-11DA-48D4-BB03-89DFF5B9D9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2AAE5-7E2D-4D2B-86D2-9E13E5779F21}" type="doc">
      <dgm:prSet loTypeId="urn:microsoft.com/office/officeart/2008/layout/HexagonCluster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13B8E20-EDC0-4A73-8023-E49B5A76BBC9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CCFFCC"/>
        </a:solidFill>
        <a:ln w="3175">
          <a:solidFill>
            <a:schemeClr val="bg1"/>
          </a:solidFill>
          <a:headEnd type="none" w="med" len="med"/>
          <a:tailEnd type="none" w="med" len="med"/>
        </a:ln>
      </dgm:spPr>
      <dgm:t>
        <a:bodyPr/>
        <a:lstStyle/>
        <a:p>
          <a:r>
            <a:rPr lang="es-EC" sz="1400" b="1" dirty="0"/>
            <a:t>Teoría de la Congruencia de Rol de Género</a:t>
          </a:r>
          <a:endParaRPr lang="en-US" sz="1400" dirty="0"/>
        </a:p>
      </dgm:t>
    </dgm:pt>
    <dgm:pt modelId="{C85F0E2C-C17E-45B8-8FF2-A58DDA4F7A26}" type="parTrans" cxnId="{BEA2A553-0674-4BAD-A5F7-D8FE36AA853E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D3A4EA5-E133-4206-B1ED-4B72DBCE43CD}" type="sibTrans" cxnId="{BEA2A553-0674-4BAD-A5F7-D8FE36AA853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8112495-E2C1-4D31-96B8-4D2CF460BB1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CCFFCC"/>
        </a:solidFill>
        <a:ln w="3175">
          <a:solidFill>
            <a:schemeClr val="bg1"/>
          </a:solidFill>
          <a:headEnd type="none" w="med" len="med"/>
          <a:tailEnd type="none" w="med" len="med"/>
        </a:ln>
      </dgm:spPr>
      <dgm:t>
        <a:bodyPr/>
        <a:lstStyle/>
        <a:p>
          <a:r>
            <a:rPr lang="es-EC" sz="1400" dirty="0"/>
            <a:t>Eagly y Karau (2002): Roles de género. </a:t>
          </a:r>
          <a:endParaRPr lang="en-US" sz="1400" dirty="0"/>
        </a:p>
      </dgm:t>
    </dgm:pt>
    <dgm:pt modelId="{53071949-B710-4968-B98B-D25568A25D95}" type="parTrans" cxnId="{C1507B74-E35B-41FA-8538-7456164ACEC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EF42FD1-E6AF-40A6-934D-16319AE98A7C}" type="sibTrans" cxnId="{C1507B74-E35B-41FA-8538-7456164ACEC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A0D70F0-AF8A-49B9-A755-DD8CF2F42A3F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solidFill>
          <a:schemeClr val="accent5">
            <a:lumMod val="90000"/>
          </a:scheme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C" sz="1400" b="1" dirty="0"/>
            <a:t>Teoría del Techo de Cristal</a:t>
          </a:r>
          <a:endParaRPr lang="en-US" sz="1400" dirty="0"/>
        </a:p>
      </dgm:t>
    </dgm:pt>
    <dgm:pt modelId="{CA708EC9-4A6B-47F6-ABC3-DBD0F89F0C94}" type="parTrans" cxnId="{EA5024B1-BBFB-45BE-B793-95F37734664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C0DFBB5-7FDE-4A6C-98A9-AF9CA6914573}" type="sibTrans" cxnId="{EA5024B1-BBFB-45BE-B793-95F37734664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46C3F8E-3499-4E19-A5CE-F253FA0DFB39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solidFill>
          <a:schemeClr val="accent5">
            <a:lumMod val="90000"/>
          </a:scheme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S" sz="1400" dirty="0"/>
            <a:t>Morrison , White y Van Velsor (1987) Barrera transparente que limita el ascenso profesional</a:t>
          </a:r>
          <a:endParaRPr lang="en-US" sz="1400" dirty="0"/>
        </a:p>
      </dgm:t>
    </dgm:pt>
    <dgm:pt modelId="{9B9EA3DE-E3FE-40E4-928A-ABEC43CB73BF}" type="parTrans" cxnId="{6E5D088A-7366-4C4F-A3A1-B41D4355459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CDAC828-158D-45EF-9B07-2D59E1ED126C}" type="sibTrans" cxnId="{6E5D088A-7366-4C4F-A3A1-B41D4355459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564F74F-65CC-4BA4-8658-1566CC1BC2F0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solidFill>
          <a:srgbClr val="FFCCFF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C" sz="1400" b="1" dirty="0"/>
            <a:t>Teoría del laberinto de cristal</a:t>
          </a:r>
          <a:endParaRPr lang="en-US" sz="1400" dirty="0"/>
        </a:p>
      </dgm:t>
    </dgm:pt>
    <dgm:pt modelId="{B22F0F11-41F0-4A20-91F8-A0956810F8DB}" type="parTrans" cxnId="{F7D88351-20BB-4502-9BDC-B319BAA742D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CF99D75-9902-4142-90C7-692E83658098}" type="sibTrans" cxnId="{F7D88351-20BB-4502-9BDC-B319BAA742D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D7C304E-0F32-4228-9A8B-F3F1A8CCC899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solidFill>
          <a:srgbClr val="FFCCFF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C" sz="1400" dirty="0"/>
            <a:t>Eagly y Carli (2007): </a:t>
          </a:r>
          <a:r>
            <a:rPr lang="es-ES" sz="1400" dirty="0"/>
            <a:t>actualización del techo de cristal. </a:t>
          </a:r>
          <a:r>
            <a:rPr lang="es-EC" sz="1400" dirty="0"/>
            <a:t>Triple carga de trabajo</a:t>
          </a:r>
          <a:endParaRPr lang="en-US" sz="1400" dirty="0"/>
        </a:p>
      </dgm:t>
    </dgm:pt>
    <dgm:pt modelId="{5482C71E-71BE-4680-81D4-DC99E95CF553}" type="parTrans" cxnId="{0B111CE7-3B22-4A94-A9FD-DAC17C8E9BD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1FE2CD3-AE3D-42E7-803E-59E8A97BC6E3}" type="sibTrans" cxnId="{0B111CE7-3B22-4A94-A9FD-DAC17C8E9BD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8CBDB6C-B21C-4A1F-84DD-4ECE9BB2A517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solidFill>
          <a:srgbClr val="FFFFCC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C" sz="1400" b="1" dirty="0"/>
            <a:t>Teoría de la Organización desde la perspectiva de género</a:t>
          </a:r>
          <a:endParaRPr lang="en-US" sz="1400" dirty="0"/>
        </a:p>
      </dgm:t>
    </dgm:pt>
    <dgm:pt modelId="{BD13DD41-63BF-4AAA-87FD-3C3733EB3DC3}" type="sibTrans" cxnId="{EFE87A14-114E-4AF0-8873-66410F8CFA2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4000" r="-14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C068C90-B2C5-461F-A086-5EC7D952A381}" type="parTrans" cxnId="{EFE87A14-114E-4AF0-8873-66410F8CFA2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DC17A23-A737-4ED2-A6FA-EFDF9E4F2E9D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solidFill>
          <a:srgbClr val="FFFFCC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EC" sz="1400" dirty="0"/>
            <a:t>Schein (1973) y Ferguson (1984) Estructuras de poder, minorías y  oportunidades.</a:t>
          </a:r>
          <a:endParaRPr lang="en-US" sz="1400" dirty="0"/>
        </a:p>
      </dgm:t>
    </dgm:pt>
    <dgm:pt modelId="{0A63AFFC-69FF-46C4-AF65-ADFBEB1900ED}" type="sibTrans" cxnId="{2C4A905C-7D45-47D4-90D0-40512D56B37C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44FC870-9EC2-4BA1-A454-1F882D2898C8}" type="parTrans" cxnId="{2C4A905C-7D45-47D4-90D0-40512D56B37C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8B84EAC-14F8-4393-96D4-AF4929CD6A29}" type="pres">
      <dgm:prSet presAssocID="{0122AAE5-7E2D-4D2B-86D2-9E13E5779F21}" presName="Name0" presStyleCnt="0">
        <dgm:presLayoutVars>
          <dgm:chMax val="21"/>
          <dgm:chPref val="21"/>
        </dgm:presLayoutVars>
      </dgm:prSet>
      <dgm:spPr/>
    </dgm:pt>
    <dgm:pt modelId="{C719659B-8C7C-47E9-A76A-30FE469F2911}" type="pres">
      <dgm:prSet presAssocID="{F8CBDB6C-B21C-4A1F-84DD-4ECE9BB2A517}" presName="text1" presStyleCnt="0"/>
      <dgm:spPr/>
    </dgm:pt>
    <dgm:pt modelId="{795C3B7A-1FC1-4C99-A379-46CE348A22FD}" type="pres">
      <dgm:prSet presAssocID="{F8CBDB6C-B21C-4A1F-84DD-4ECE9BB2A517}" presName="textRepeatNode" presStyleLbl="alignNode1" presStyleIdx="0" presStyleCnt="4" custScaleX="112431" custScaleY="111051" custLinFactY="-12563" custLinFactNeighborX="-9671" custLinFactNeighborY="-100000">
        <dgm:presLayoutVars>
          <dgm:chMax val="0"/>
          <dgm:chPref val="0"/>
          <dgm:bulletEnabled val="1"/>
        </dgm:presLayoutVars>
      </dgm:prSet>
      <dgm:spPr/>
    </dgm:pt>
    <dgm:pt modelId="{6A3B35C8-57D0-4B3E-8B4A-D3B5A505FA11}" type="pres">
      <dgm:prSet presAssocID="{F8CBDB6C-B21C-4A1F-84DD-4ECE9BB2A517}" presName="textaccent1" presStyleCnt="0"/>
      <dgm:spPr/>
    </dgm:pt>
    <dgm:pt modelId="{56384BB8-F1BD-4684-9111-7DC2036BE790}" type="pres">
      <dgm:prSet presAssocID="{F8CBDB6C-B21C-4A1F-84DD-4ECE9BB2A517}" presName="accentRepeatNode" presStyleLbl="solidAlignAcc1" presStyleIdx="0" presStyleCnt="8"/>
      <dgm:spPr/>
    </dgm:pt>
    <dgm:pt modelId="{05A0D78D-684D-4345-B2F2-248271A68281}" type="pres">
      <dgm:prSet presAssocID="{BD13DD41-63BF-4AAA-87FD-3C3733EB3DC3}" presName="image1" presStyleCnt="0"/>
      <dgm:spPr/>
    </dgm:pt>
    <dgm:pt modelId="{65328BE7-8CB8-4C0B-99D2-9F84AB2F742F}" type="pres">
      <dgm:prSet presAssocID="{BD13DD41-63BF-4AAA-87FD-3C3733EB3DC3}" presName="imageRepeatNode" presStyleLbl="alignAcc1" presStyleIdx="0" presStyleCnt="4" custLinFactNeighborX="-14080"/>
      <dgm:spPr/>
    </dgm:pt>
    <dgm:pt modelId="{04F95F51-7147-49D0-BC41-90688DD398CC}" type="pres">
      <dgm:prSet presAssocID="{BD13DD41-63BF-4AAA-87FD-3C3733EB3DC3}" presName="imageaccent1" presStyleCnt="0"/>
      <dgm:spPr/>
    </dgm:pt>
    <dgm:pt modelId="{63D6B7DC-E751-4680-92C6-6B9F3447D2C3}" type="pres">
      <dgm:prSet presAssocID="{BD13DD41-63BF-4AAA-87FD-3C3733EB3DC3}" presName="accentRepeatNode" presStyleLbl="solidAlignAcc1" presStyleIdx="1" presStyleCnt="8" custLinFactY="8077" custLinFactNeighborX="76750" custLinFactNeighborY="100000"/>
      <dgm:spPr/>
    </dgm:pt>
    <dgm:pt modelId="{5D57E7C4-2AD9-468E-9D03-DECF013DAAD2}" type="pres">
      <dgm:prSet presAssocID="{D13B8E20-EDC0-4A73-8023-E49B5A76BBC9}" presName="text2" presStyleCnt="0"/>
      <dgm:spPr/>
    </dgm:pt>
    <dgm:pt modelId="{63E9C52C-D8EA-4EA0-A01D-003E811AE694}" type="pres">
      <dgm:prSet presAssocID="{D13B8E20-EDC0-4A73-8023-E49B5A76BBC9}" presName="textRepeatNode" presStyleLbl="alignNode1" presStyleIdx="1" presStyleCnt="4" custScaleX="107990" custLinFactNeighborX="-93532" custLinFactNeighborY="54905">
        <dgm:presLayoutVars>
          <dgm:chMax val="0"/>
          <dgm:chPref val="0"/>
          <dgm:bulletEnabled val="1"/>
        </dgm:presLayoutVars>
      </dgm:prSet>
      <dgm:spPr/>
    </dgm:pt>
    <dgm:pt modelId="{DC13E61B-D275-4AAA-AF69-C8E962E1DD16}" type="pres">
      <dgm:prSet presAssocID="{D13B8E20-EDC0-4A73-8023-E49B5A76BBC9}" presName="textaccent2" presStyleCnt="0"/>
      <dgm:spPr/>
    </dgm:pt>
    <dgm:pt modelId="{72D21B80-CF49-4D0F-97FF-333A23D21F82}" type="pres">
      <dgm:prSet presAssocID="{D13B8E20-EDC0-4A73-8023-E49B5A76BBC9}" presName="accentRepeatNode" presStyleLbl="solidAlignAcc1" presStyleIdx="2" presStyleCnt="8"/>
      <dgm:spPr/>
    </dgm:pt>
    <dgm:pt modelId="{BE613867-32D7-414C-868C-800E382A4B66}" type="pres">
      <dgm:prSet presAssocID="{8D3A4EA5-E133-4206-B1ED-4B72DBCE43CD}" presName="image2" presStyleCnt="0"/>
      <dgm:spPr/>
    </dgm:pt>
    <dgm:pt modelId="{4642FA12-266A-4FF3-9DEF-E0A9617F3A5B}" type="pres">
      <dgm:prSet presAssocID="{8D3A4EA5-E133-4206-B1ED-4B72DBCE43CD}" presName="imageRepeatNode" presStyleLbl="alignAcc1" presStyleIdx="1" presStyleCnt="4" custLinFactNeighborX="-84670" custLinFactNeighborY="-57156"/>
      <dgm:spPr/>
    </dgm:pt>
    <dgm:pt modelId="{9DFAAE17-658B-43B2-9C2D-A2B2B76BB98E}" type="pres">
      <dgm:prSet presAssocID="{8D3A4EA5-E133-4206-B1ED-4B72DBCE43CD}" presName="imageaccent2" presStyleCnt="0"/>
      <dgm:spPr/>
    </dgm:pt>
    <dgm:pt modelId="{432E3333-8ADB-4EBC-AC40-0C741FE4DC57}" type="pres">
      <dgm:prSet presAssocID="{8D3A4EA5-E133-4206-B1ED-4B72DBCE43CD}" presName="accentRepeatNode" presStyleLbl="solidAlignAcc1" presStyleIdx="3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5B0503BB-B446-4654-993F-35D6256E652B}" type="pres">
      <dgm:prSet presAssocID="{6A0D70F0-AF8A-49B9-A755-DD8CF2F42A3F}" presName="text3" presStyleCnt="0"/>
      <dgm:spPr/>
    </dgm:pt>
    <dgm:pt modelId="{731AA406-0FE5-4DA7-B8C4-CDFF5D604E4D}" type="pres">
      <dgm:prSet presAssocID="{6A0D70F0-AF8A-49B9-A755-DD8CF2F42A3F}" presName="textRepeatNode" presStyleLbl="alignNode1" presStyleIdx="2" presStyleCnt="4" custScaleX="106664" custLinFactX="70911" custLinFactY="11677" custLinFactNeighborX="100000" custLinFactNeighborY="100000">
        <dgm:presLayoutVars>
          <dgm:chMax val="0"/>
          <dgm:chPref val="0"/>
          <dgm:bulletEnabled val="1"/>
        </dgm:presLayoutVars>
      </dgm:prSet>
      <dgm:spPr/>
    </dgm:pt>
    <dgm:pt modelId="{1439A3F1-2184-4071-955A-E17D9B8462CB}" type="pres">
      <dgm:prSet presAssocID="{6A0D70F0-AF8A-49B9-A755-DD8CF2F42A3F}" presName="textaccent3" presStyleCnt="0"/>
      <dgm:spPr/>
    </dgm:pt>
    <dgm:pt modelId="{F8F47780-08D5-490C-A297-8A920FFF4690}" type="pres">
      <dgm:prSet presAssocID="{6A0D70F0-AF8A-49B9-A755-DD8CF2F42A3F}" presName="accentRepeatNode" presStyleLbl="solidAlignAcc1" presStyleIdx="4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B3207F71-1E6D-42D2-82FC-37B785BDDD06}" type="pres">
      <dgm:prSet presAssocID="{AC0DFBB5-7FDE-4A6C-98A9-AF9CA6914573}" presName="image3" presStyleCnt="0"/>
      <dgm:spPr/>
    </dgm:pt>
    <dgm:pt modelId="{42FA4977-7561-4890-978D-4D573F981ECB}" type="pres">
      <dgm:prSet presAssocID="{AC0DFBB5-7FDE-4A6C-98A9-AF9CA6914573}" presName="imageRepeatNode" presStyleLbl="alignAcc1" presStyleIdx="2" presStyleCnt="4"/>
      <dgm:spPr/>
    </dgm:pt>
    <dgm:pt modelId="{453F7E5A-6A36-4541-89B5-DA3E82E9A7F9}" type="pres">
      <dgm:prSet presAssocID="{AC0DFBB5-7FDE-4A6C-98A9-AF9CA6914573}" presName="imageaccent3" presStyleCnt="0"/>
      <dgm:spPr/>
    </dgm:pt>
    <dgm:pt modelId="{55ABDD42-BB71-42BD-A3F8-C797C8DA7840}" type="pres">
      <dgm:prSet presAssocID="{AC0DFBB5-7FDE-4A6C-98A9-AF9CA6914573}" presName="accentRepeatNode" presStyleLbl="solidAlignAcc1" presStyleIdx="5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C1EED2F1-F6B0-41BE-BCCD-624553EAA952}" type="pres">
      <dgm:prSet presAssocID="{3564F74F-65CC-4BA4-8658-1566CC1BC2F0}" presName="text4" presStyleCnt="0"/>
      <dgm:spPr/>
    </dgm:pt>
    <dgm:pt modelId="{2F8F859E-A51A-4993-969C-10EEE515F096}" type="pres">
      <dgm:prSet presAssocID="{3564F74F-65CC-4BA4-8658-1566CC1BC2F0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E5CFD70-9143-4DAD-B29B-AABC71C81A69}" type="pres">
      <dgm:prSet presAssocID="{3564F74F-65CC-4BA4-8658-1566CC1BC2F0}" presName="textaccent4" presStyleCnt="0"/>
      <dgm:spPr/>
    </dgm:pt>
    <dgm:pt modelId="{90B880E2-BEC0-4FE1-A85F-163155626A19}" type="pres">
      <dgm:prSet presAssocID="{3564F74F-65CC-4BA4-8658-1566CC1BC2F0}" presName="accentRepeatNode" presStyleLbl="solidAlignAcc1" presStyleIdx="6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49340DD4-5A86-41E7-B92C-A8918037B4FD}" type="pres">
      <dgm:prSet presAssocID="{ACF99D75-9902-4142-90C7-692E83658098}" presName="image4" presStyleCnt="0"/>
      <dgm:spPr/>
    </dgm:pt>
    <dgm:pt modelId="{7A4F6280-AB36-44CF-BB76-F7F19BB52AB6}" type="pres">
      <dgm:prSet presAssocID="{ACF99D75-9902-4142-90C7-692E83658098}" presName="imageRepeatNode" presStyleLbl="alignAcc1" presStyleIdx="3" presStyleCnt="4"/>
      <dgm:spPr/>
    </dgm:pt>
    <dgm:pt modelId="{F61B4187-0BC3-4D38-AFC6-55A27778C086}" type="pres">
      <dgm:prSet presAssocID="{ACF99D75-9902-4142-90C7-692E83658098}" presName="imageaccent4" presStyleCnt="0"/>
      <dgm:spPr/>
    </dgm:pt>
    <dgm:pt modelId="{BD0FE426-1883-47E7-BE79-987DB387F33F}" type="pres">
      <dgm:prSet presAssocID="{ACF99D75-9902-4142-90C7-692E83658098}" presName="accentRepeatNode" presStyleLbl="solidAlignAcc1" presStyleIdx="7" presStyleCnt="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</dgm:ptLst>
  <dgm:cxnLst>
    <dgm:cxn modelId="{1036E302-9CBF-4884-9D79-268A1DDF46E1}" type="presOf" srcId="{F8CBDB6C-B21C-4A1F-84DD-4ECE9BB2A517}" destId="{795C3B7A-1FC1-4C99-A379-46CE348A22FD}" srcOrd="0" destOrd="0" presId="urn:microsoft.com/office/officeart/2008/layout/HexagonCluster"/>
    <dgm:cxn modelId="{EFE87A14-114E-4AF0-8873-66410F8CFA23}" srcId="{0122AAE5-7E2D-4D2B-86D2-9E13E5779F21}" destId="{F8CBDB6C-B21C-4A1F-84DD-4ECE9BB2A517}" srcOrd="0" destOrd="0" parTransId="{5C068C90-B2C5-461F-A086-5EC7D952A381}" sibTransId="{BD13DD41-63BF-4AAA-87FD-3C3733EB3DC3}"/>
    <dgm:cxn modelId="{3EAC6F23-C648-434B-83F5-073082ED9219}" type="presOf" srcId="{846C3F8E-3499-4E19-A5CE-F253FA0DFB39}" destId="{731AA406-0FE5-4DA7-B8C4-CDFF5D604E4D}" srcOrd="0" destOrd="1" presId="urn:microsoft.com/office/officeart/2008/layout/HexagonCluster"/>
    <dgm:cxn modelId="{4AF5562B-EFEF-4654-9D62-FD384AC39F5F}" type="presOf" srcId="{3DC17A23-A737-4ED2-A6FA-EFDF9E4F2E9D}" destId="{795C3B7A-1FC1-4C99-A379-46CE348A22FD}" srcOrd="0" destOrd="1" presId="urn:microsoft.com/office/officeart/2008/layout/HexagonCluster"/>
    <dgm:cxn modelId="{FBEBF333-51FC-44C0-A79E-47C01B2F5EBB}" type="presOf" srcId="{AC0DFBB5-7FDE-4A6C-98A9-AF9CA6914573}" destId="{42FA4977-7561-4890-978D-4D573F981ECB}" srcOrd="0" destOrd="0" presId="urn:microsoft.com/office/officeart/2008/layout/HexagonCluster"/>
    <dgm:cxn modelId="{2C4A905C-7D45-47D4-90D0-40512D56B37C}" srcId="{F8CBDB6C-B21C-4A1F-84DD-4ECE9BB2A517}" destId="{3DC17A23-A737-4ED2-A6FA-EFDF9E4F2E9D}" srcOrd="0" destOrd="0" parTransId="{544FC870-9EC2-4BA1-A454-1F882D2898C8}" sibTransId="{0A63AFFC-69FF-46C4-AF65-ADFBEB1900ED}"/>
    <dgm:cxn modelId="{C5A7586C-B126-4964-9516-F998B9E1347C}" type="presOf" srcId="{6A0D70F0-AF8A-49B9-A755-DD8CF2F42A3F}" destId="{731AA406-0FE5-4DA7-B8C4-CDFF5D604E4D}" srcOrd="0" destOrd="0" presId="urn:microsoft.com/office/officeart/2008/layout/HexagonCluster"/>
    <dgm:cxn modelId="{F7D88351-20BB-4502-9BDC-B319BAA742DA}" srcId="{0122AAE5-7E2D-4D2B-86D2-9E13E5779F21}" destId="{3564F74F-65CC-4BA4-8658-1566CC1BC2F0}" srcOrd="3" destOrd="0" parTransId="{B22F0F11-41F0-4A20-91F8-A0956810F8DB}" sibTransId="{ACF99D75-9902-4142-90C7-692E83658098}"/>
    <dgm:cxn modelId="{BEA2A553-0674-4BAD-A5F7-D8FE36AA853E}" srcId="{0122AAE5-7E2D-4D2B-86D2-9E13E5779F21}" destId="{D13B8E20-EDC0-4A73-8023-E49B5A76BBC9}" srcOrd="1" destOrd="0" parTransId="{C85F0E2C-C17E-45B8-8FF2-A58DDA4F7A26}" sibTransId="{8D3A4EA5-E133-4206-B1ED-4B72DBCE43CD}"/>
    <dgm:cxn modelId="{C1507B74-E35B-41FA-8538-7456164ACEC8}" srcId="{D13B8E20-EDC0-4A73-8023-E49B5A76BBC9}" destId="{68112495-E2C1-4D31-96B8-4D2CF460BB12}" srcOrd="0" destOrd="0" parTransId="{53071949-B710-4968-B98B-D25568A25D95}" sibTransId="{CEF42FD1-E6AF-40A6-934D-16319AE98A7C}"/>
    <dgm:cxn modelId="{5488E97A-3221-47E7-B104-674139592918}" type="presOf" srcId="{ACF99D75-9902-4142-90C7-692E83658098}" destId="{7A4F6280-AB36-44CF-BB76-F7F19BB52AB6}" srcOrd="0" destOrd="0" presId="urn:microsoft.com/office/officeart/2008/layout/HexagonCluster"/>
    <dgm:cxn modelId="{C5CBDA88-FFD4-49A5-92EA-ABCE3DACA095}" type="presOf" srcId="{BD13DD41-63BF-4AAA-87FD-3C3733EB3DC3}" destId="{65328BE7-8CB8-4C0B-99D2-9F84AB2F742F}" srcOrd="0" destOrd="0" presId="urn:microsoft.com/office/officeart/2008/layout/HexagonCluster"/>
    <dgm:cxn modelId="{6E5D088A-7366-4C4F-A3A1-B41D43554593}" srcId="{6A0D70F0-AF8A-49B9-A755-DD8CF2F42A3F}" destId="{846C3F8E-3499-4E19-A5CE-F253FA0DFB39}" srcOrd="0" destOrd="0" parTransId="{9B9EA3DE-E3FE-40E4-928A-ABEC43CB73BF}" sibTransId="{5CDAC828-158D-45EF-9B07-2D59E1ED126C}"/>
    <dgm:cxn modelId="{DC094A8E-4445-47EC-91C5-D0333E4519F5}" type="presOf" srcId="{0122AAE5-7E2D-4D2B-86D2-9E13E5779F21}" destId="{88B84EAC-14F8-4393-96D4-AF4929CD6A29}" srcOrd="0" destOrd="0" presId="urn:microsoft.com/office/officeart/2008/layout/HexagonCluster"/>
    <dgm:cxn modelId="{0920E590-E68F-4E31-A48D-ACFAC0CA83D0}" type="presOf" srcId="{3564F74F-65CC-4BA4-8658-1566CC1BC2F0}" destId="{2F8F859E-A51A-4993-969C-10EEE515F096}" srcOrd="0" destOrd="0" presId="urn:microsoft.com/office/officeart/2008/layout/HexagonCluster"/>
    <dgm:cxn modelId="{EA5024B1-BBFB-45BE-B793-95F377346649}" srcId="{0122AAE5-7E2D-4D2B-86D2-9E13E5779F21}" destId="{6A0D70F0-AF8A-49B9-A755-DD8CF2F42A3F}" srcOrd="2" destOrd="0" parTransId="{CA708EC9-4A6B-47F6-ABC3-DBD0F89F0C94}" sibTransId="{AC0DFBB5-7FDE-4A6C-98A9-AF9CA6914573}"/>
    <dgm:cxn modelId="{D7E0C0B3-954D-4C91-990B-0488B7A456F0}" type="presOf" srcId="{8D7C304E-0F32-4228-9A8B-F3F1A8CCC899}" destId="{2F8F859E-A51A-4993-969C-10EEE515F096}" srcOrd="0" destOrd="1" presId="urn:microsoft.com/office/officeart/2008/layout/HexagonCluster"/>
    <dgm:cxn modelId="{32B9DBC8-1216-4BCD-A642-EF678D5DB19A}" type="presOf" srcId="{D13B8E20-EDC0-4A73-8023-E49B5A76BBC9}" destId="{63E9C52C-D8EA-4EA0-A01D-003E811AE694}" srcOrd="0" destOrd="0" presId="urn:microsoft.com/office/officeart/2008/layout/HexagonCluster"/>
    <dgm:cxn modelId="{129C72CC-5FE3-4C04-9C18-0531B79C66C5}" type="presOf" srcId="{8D3A4EA5-E133-4206-B1ED-4B72DBCE43CD}" destId="{4642FA12-266A-4FF3-9DEF-E0A9617F3A5B}" srcOrd="0" destOrd="0" presId="urn:microsoft.com/office/officeart/2008/layout/HexagonCluster"/>
    <dgm:cxn modelId="{0B111CE7-3B22-4A94-A9FD-DAC17C8E9BD8}" srcId="{3564F74F-65CC-4BA4-8658-1566CC1BC2F0}" destId="{8D7C304E-0F32-4228-9A8B-F3F1A8CCC899}" srcOrd="0" destOrd="0" parTransId="{5482C71E-71BE-4680-81D4-DC99E95CF553}" sibTransId="{A1FE2CD3-AE3D-42E7-803E-59E8A97BC6E3}"/>
    <dgm:cxn modelId="{5B912AF5-734A-424F-94CE-83C32E7BC850}" type="presOf" srcId="{68112495-E2C1-4D31-96B8-4D2CF460BB12}" destId="{63E9C52C-D8EA-4EA0-A01D-003E811AE694}" srcOrd="0" destOrd="1" presId="urn:microsoft.com/office/officeart/2008/layout/HexagonCluster"/>
    <dgm:cxn modelId="{563685BA-CF46-4252-A299-CE48DA7C7462}" type="presParOf" srcId="{88B84EAC-14F8-4393-96D4-AF4929CD6A29}" destId="{C719659B-8C7C-47E9-A76A-30FE469F2911}" srcOrd="0" destOrd="0" presId="urn:microsoft.com/office/officeart/2008/layout/HexagonCluster"/>
    <dgm:cxn modelId="{A8AB2376-F47B-43D7-BB62-7CBA8980BB7B}" type="presParOf" srcId="{C719659B-8C7C-47E9-A76A-30FE469F2911}" destId="{795C3B7A-1FC1-4C99-A379-46CE348A22FD}" srcOrd="0" destOrd="0" presId="urn:microsoft.com/office/officeart/2008/layout/HexagonCluster"/>
    <dgm:cxn modelId="{45199E17-2DB0-40EF-B705-8C7EC34E082C}" type="presParOf" srcId="{88B84EAC-14F8-4393-96D4-AF4929CD6A29}" destId="{6A3B35C8-57D0-4B3E-8B4A-D3B5A505FA11}" srcOrd="1" destOrd="0" presId="urn:microsoft.com/office/officeart/2008/layout/HexagonCluster"/>
    <dgm:cxn modelId="{9A2C87DC-EF80-48F5-B569-1CE49BA326B9}" type="presParOf" srcId="{6A3B35C8-57D0-4B3E-8B4A-D3B5A505FA11}" destId="{56384BB8-F1BD-4684-9111-7DC2036BE790}" srcOrd="0" destOrd="0" presId="urn:microsoft.com/office/officeart/2008/layout/HexagonCluster"/>
    <dgm:cxn modelId="{59166D7E-38A6-46E9-9075-756DFEC41F11}" type="presParOf" srcId="{88B84EAC-14F8-4393-96D4-AF4929CD6A29}" destId="{05A0D78D-684D-4345-B2F2-248271A68281}" srcOrd="2" destOrd="0" presId="urn:microsoft.com/office/officeart/2008/layout/HexagonCluster"/>
    <dgm:cxn modelId="{7FB57476-E572-4CD1-A644-4D2EA8AEE86B}" type="presParOf" srcId="{05A0D78D-684D-4345-B2F2-248271A68281}" destId="{65328BE7-8CB8-4C0B-99D2-9F84AB2F742F}" srcOrd="0" destOrd="0" presId="urn:microsoft.com/office/officeart/2008/layout/HexagonCluster"/>
    <dgm:cxn modelId="{0AEB7341-2DB4-414B-AA8C-EBE8AD21E153}" type="presParOf" srcId="{88B84EAC-14F8-4393-96D4-AF4929CD6A29}" destId="{04F95F51-7147-49D0-BC41-90688DD398CC}" srcOrd="3" destOrd="0" presId="urn:microsoft.com/office/officeart/2008/layout/HexagonCluster"/>
    <dgm:cxn modelId="{50F4AC88-DEBA-47C5-94B4-2A1C3A96D19F}" type="presParOf" srcId="{04F95F51-7147-49D0-BC41-90688DD398CC}" destId="{63D6B7DC-E751-4680-92C6-6B9F3447D2C3}" srcOrd="0" destOrd="0" presId="urn:microsoft.com/office/officeart/2008/layout/HexagonCluster"/>
    <dgm:cxn modelId="{1B6E5B86-C3C3-4D22-88BA-4F1DB30168D1}" type="presParOf" srcId="{88B84EAC-14F8-4393-96D4-AF4929CD6A29}" destId="{5D57E7C4-2AD9-468E-9D03-DECF013DAAD2}" srcOrd="4" destOrd="0" presId="urn:microsoft.com/office/officeart/2008/layout/HexagonCluster"/>
    <dgm:cxn modelId="{C1E269BF-2651-46B7-B095-41476CB5C7CC}" type="presParOf" srcId="{5D57E7C4-2AD9-468E-9D03-DECF013DAAD2}" destId="{63E9C52C-D8EA-4EA0-A01D-003E811AE694}" srcOrd="0" destOrd="0" presId="urn:microsoft.com/office/officeart/2008/layout/HexagonCluster"/>
    <dgm:cxn modelId="{C9134759-83D5-42E8-A230-C09CB834766D}" type="presParOf" srcId="{88B84EAC-14F8-4393-96D4-AF4929CD6A29}" destId="{DC13E61B-D275-4AAA-AF69-C8E962E1DD16}" srcOrd="5" destOrd="0" presId="urn:microsoft.com/office/officeart/2008/layout/HexagonCluster"/>
    <dgm:cxn modelId="{FC6CD0C2-6CA7-4DEE-8D26-33A54D3AA20D}" type="presParOf" srcId="{DC13E61B-D275-4AAA-AF69-C8E962E1DD16}" destId="{72D21B80-CF49-4D0F-97FF-333A23D21F82}" srcOrd="0" destOrd="0" presId="urn:microsoft.com/office/officeart/2008/layout/HexagonCluster"/>
    <dgm:cxn modelId="{17D3AB08-1932-47A0-B537-1ED455E9E789}" type="presParOf" srcId="{88B84EAC-14F8-4393-96D4-AF4929CD6A29}" destId="{BE613867-32D7-414C-868C-800E382A4B66}" srcOrd="6" destOrd="0" presId="urn:microsoft.com/office/officeart/2008/layout/HexagonCluster"/>
    <dgm:cxn modelId="{AE3D0864-413D-4205-90A1-C52F93D6A781}" type="presParOf" srcId="{BE613867-32D7-414C-868C-800E382A4B66}" destId="{4642FA12-266A-4FF3-9DEF-E0A9617F3A5B}" srcOrd="0" destOrd="0" presId="urn:microsoft.com/office/officeart/2008/layout/HexagonCluster"/>
    <dgm:cxn modelId="{D9A45105-08AD-4AC4-A3CF-0042CC47284E}" type="presParOf" srcId="{88B84EAC-14F8-4393-96D4-AF4929CD6A29}" destId="{9DFAAE17-658B-43B2-9C2D-A2B2B76BB98E}" srcOrd="7" destOrd="0" presId="urn:microsoft.com/office/officeart/2008/layout/HexagonCluster"/>
    <dgm:cxn modelId="{F61C54E3-E3D4-4A3D-9C45-85B69A2554B2}" type="presParOf" srcId="{9DFAAE17-658B-43B2-9C2D-A2B2B76BB98E}" destId="{432E3333-8ADB-4EBC-AC40-0C741FE4DC57}" srcOrd="0" destOrd="0" presId="urn:microsoft.com/office/officeart/2008/layout/HexagonCluster"/>
    <dgm:cxn modelId="{4144B1CA-5074-4BF6-9550-66EA61B0EECA}" type="presParOf" srcId="{88B84EAC-14F8-4393-96D4-AF4929CD6A29}" destId="{5B0503BB-B446-4654-993F-35D6256E652B}" srcOrd="8" destOrd="0" presId="urn:microsoft.com/office/officeart/2008/layout/HexagonCluster"/>
    <dgm:cxn modelId="{490EA839-D9E9-4479-974D-DE7F05A2C820}" type="presParOf" srcId="{5B0503BB-B446-4654-993F-35D6256E652B}" destId="{731AA406-0FE5-4DA7-B8C4-CDFF5D604E4D}" srcOrd="0" destOrd="0" presId="urn:microsoft.com/office/officeart/2008/layout/HexagonCluster"/>
    <dgm:cxn modelId="{C9CED4EC-DEB0-4397-BF90-46AE13AA1C4B}" type="presParOf" srcId="{88B84EAC-14F8-4393-96D4-AF4929CD6A29}" destId="{1439A3F1-2184-4071-955A-E17D9B8462CB}" srcOrd="9" destOrd="0" presId="urn:microsoft.com/office/officeart/2008/layout/HexagonCluster"/>
    <dgm:cxn modelId="{0CA5A4ED-A1A9-46C4-A5BD-8D64BE6BF67C}" type="presParOf" srcId="{1439A3F1-2184-4071-955A-E17D9B8462CB}" destId="{F8F47780-08D5-490C-A297-8A920FFF4690}" srcOrd="0" destOrd="0" presId="urn:microsoft.com/office/officeart/2008/layout/HexagonCluster"/>
    <dgm:cxn modelId="{B414BF6D-BAE3-4D99-88EB-E3478792F5F0}" type="presParOf" srcId="{88B84EAC-14F8-4393-96D4-AF4929CD6A29}" destId="{B3207F71-1E6D-42D2-82FC-37B785BDDD06}" srcOrd="10" destOrd="0" presId="urn:microsoft.com/office/officeart/2008/layout/HexagonCluster"/>
    <dgm:cxn modelId="{89746CA0-32CF-4A9C-9C9B-FCD7E15E8A81}" type="presParOf" srcId="{B3207F71-1E6D-42D2-82FC-37B785BDDD06}" destId="{42FA4977-7561-4890-978D-4D573F981ECB}" srcOrd="0" destOrd="0" presId="urn:microsoft.com/office/officeart/2008/layout/HexagonCluster"/>
    <dgm:cxn modelId="{A2A6E49A-05F7-4D75-B713-19D96EC6E0BA}" type="presParOf" srcId="{88B84EAC-14F8-4393-96D4-AF4929CD6A29}" destId="{453F7E5A-6A36-4541-89B5-DA3E82E9A7F9}" srcOrd="11" destOrd="0" presId="urn:microsoft.com/office/officeart/2008/layout/HexagonCluster"/>
    <dgm:cxn modelId="{58EB642C-AE1A-44D5-8C54-4C67F7712E9B}" type="presParOf" srcId="{453F7E5A-6A36-4541-89B5-DA3E82E9A7F9}" destId="{55ABDD42-BB71-42BD-A3F8-C797C8DA7840}" srcOrd="0" destOrd="0" presId="urn:microsoft.com/office/officeart/2008/layout/HexagonCluster"/>
    <dgm:cxn modelId="{47A19784-AD93-4A11-837E-53E20EA25DB6}" type="presParOf" srcId="{88B84EAC-14F8-4393-96D4-AF4929CD6A29}" destId="{C1EED2F1-F6B0-41BE-BCCD-624553EAA952}" srcOrd="12" destOrd="0" presId="urn:microsoft.com/office/officeart/2008/layout/HexagonCluster"/>
    <dgm:cxn modelId="{3E515295-DEF3-48E8-9DFD-5AA8353B336E}" type="presParOf" srcId="{C1EED2F1-F6B0-41BE-BCCD-624553EAA952}" destId="{2F8F859E-A51A-4993-969C-10EEE515F096}" srcOrd="0" destOrd="0" presId="urn:microsoft.com/office/officeart/2008/layout/HexagonCluster"/>
    <dgm:cxn modelId="{A4F16871-4998-48E4-A1EE-70C814B09EF7}" type="presParOf" srcId="{88B84EAC-14F8-4393-96D4-AF4929CD6A29}" destId="{9E5CFD70-9143-4DAD-B29B-AABC71C81A69}" srcOrd="13" destOrd="0" presId="urn:microsoft.com/office/officeart/2008/layout/HexagonCluster"/>
    <dgm:cxn modelId="{CD030FBE-24D8-49EB-AD42-3E8750D52286}" type="presParOf" srcId="{9E5CFD70-9143-4DAD-B29B-AABC71C81A69}" destId="{90B880E2-BEC0-4FE1-A85F-163155626A19}" srcOrd="0" destOrd="0" presId="urn:microsoft.com/office/officeart/2008/layout/HexagonCluster"/>
    <dgm:cxn modelId="{B9418AA0-6E69-4079-BD7D-42C14D8AB81B}" type="presParOf" srcId="{88B84EAC-14F8-4393-96D4-AF4929CD6A29}" destId="{49340DD4-5A86-41E7-B92C-A8918037B4FD}" srcOrd="14" destOrd="0" presId="urn:microsoft.com/office/officeart/2008/layout/HexagonCluster"/>
    <dgm:cxn modelId="{C054A9F6-9715-4295-9334-2A2FA8ADEEC6}" type="presParOf" srcId="{49340DD4-5A86-41E7-B92C-A8918037B4FD}" destId="{7A4F6280-AB36-44CF-BB76-F7F19BB52AB6}" srcOrd="0" destOrd="0" presId="urn:microsoft.com/office/officeart/2008/layout/HexagonCluster"/>
    <dgm:cxn modelId="{70B59D51-587F-4C09-A5C4-EE31B1292DD3}" type="presParOf" srcId="{88B84EAC-14F8-4393-96D4-AF4929CD6A29}" destId="{F61B4187-0BC3-4D38-AFC6-55A27778C086}" srcOrd="15" destOrd="0" presId="urn:microsoft.com/office/officeart/2008/layout/HexagonCluster"/>
    <dgm:cxn modelId="{5D2C4B4C-5A42-4F69-8195-9138EF8B68D8}" type="presParOf" srcId="{F61B4187-0BC3-4D38-AFC6-55A27778C086}" destId="{BD0FE426-1883-47E7-BE79-987DB387F33F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5C53CF-DC74-4FC0-A92E-3AB9329DBE9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28B096-F980-42A6-B606-1CED5F6DB355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1200" dirty="0">
              <a:solidFill>
                <a:schemeClr val="tx1"/>
              </a:solidFill>
            </a:rPr>
            <a:t>Existe una amplia brecha respecto a participación por género en cargos gerenciales. La participación de la mujer prevalece en el subsector de alimentos, se destaca mayores porcentajes en formación de tercer nivel. </a:t>
          </a:r>
        </a:p>
      </dgm:t>
    </dgm:pt>
    <dgm:pt modelId="{D3F75CC0-5488-4489-A714-50991E7F7FD3}" type="parTrans" cxnId="{3EB75111-8A5C-4B92-85A5-A23EC0D3BF91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6B044725-C2EF-4D68-9650-4E4806B6ACF5}" type="sibTrans" cxnId="{3EB75111-8A5C-4B92-85A5-A23EC0D3BF91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8A501889-0718-4EA0-95C2-DDA3302744F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200" dirty="0">
              <a:solidFill>
                <a:schemeClr val="tx1"/>
              </a:solidFill>
            </a:rPr>
            <a:t>El tamaño, edad y condición familiar de las empresas estudiadas, no presentan diferencias significativas de género en los cargos gerenciales. </a:t>
          </a:r>
        </a:p>
      </dgm:t>
    </dgm:pt>
    <dgm:pt modelId="{75A694E3-1DBD-4BC5-AD01-8710625DF7C3}" type="parTrans" cxnId="{C4925197-5751-4DC8-8CE7-0E65F7C74ABD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D531B543-74EF-4AD0-8EDA-13A5BAAB1F24}" type="sibTrans" cxnId="{C4925197-5751-4DC8-8CE7-0E65F7C74ABD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9611D276-6EEB-401F-B040-5A77A583CAD1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1200" dirty="0">
              <a:solidFill>
                <a:schemeClr val="tx1"/>
              </a:solidFill>
            </a:rPr>
            <a:t>El perfil profesional, las decisiones personales, la afinidad por el sector y el equilibrio entre la vida personal, familiar y profesional determinan la inserción en cargos gerenciales. </a:t>
          </a:r>
        </a:p>
      </dgm:t>
    </dgm:pt>
    <dgm:pt modelId="{1F17ACF5-A91D-46FD-8BCC-64CD7E424B31}" type="parTrans" cxnId="{EB0E7CB1-760B-4A37-B33C-403EFE88FA7C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A6958AC7-80D9-44FC-BC41-19DCD59B7F1C}" type="sibTrans" cxnId="{EB0E7CB1-760B-4A37-B33C-403EFE88FA7C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91974DAD-429F-4167-A83D-7797527D5868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1200">
              <a:solidFill>
                <a:schemeClr val="tx1"/>
              </a:solidFill>
            </a:rPr>
            <a:t>El desarrollo de la propuesta del estudio se orienta hacia la generación un cambio en la gestión del talento humano y por lo tanto en la cultura organizacional. </a:t>
          </a:r>
          <a:endParaRPr lang="es-EC" sz="1200" dirty="0">
            <a:solidFill>
              <a:schemeClr val="tx1"/>
            </a:solidFill>
          </a:endParaRPr>
        </a:p>
      </dgm:t>
    </dgm:pt>
    <dgm:pt modelId="{B7D5AB65-B663-4020-B2A9-568800823A1F}" type="parTrans" cxnId="{6DB5A4D7-EBBB-47F6-82E1-068893CF65A9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047616B-1FFD-4902-91AA-FE29109EC3B2}" type="sibTrans" cxnId="{6DB5A4D7-EBBB-47F6-82E1-068893CF65A9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3E412465-57D8-4215-AA5C-21D730E10D8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1200" dirty="0">
              <a:solidFill>
                <a:schemeClr val="tx1"/>
              </a:solidFill>
            </a:rPr>
            <a:t>La naturaleza y el alcance de los datos secundarios limita la exploración de los factores sociales, psicológicos, emocionales, educativos, culturales y profesionales que influyen en la </a:t>
          </a:r>
          <a:endParaRPr lang="en-US" sz="1200" dirty="0">
            <a:solidFill>
              <a:schemeClr val="tx1"/>
            </a:solidFill>
          </a:endParaRPr>
        </a:p>
      </dgm:t>
    </dgm:pt>
    <dgm:pt modelId="{C6AF8BE9-FEA6-43A3-87B3-13884E2860F6}" type="parTrans" cxnId="{8CD84A92-FBDB-4F98-A42F-A430ED2BC6DB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DB1D5620-D7EF-496E-A687-15B49BECAF81}" type="sibTrans" cxnId="{8CD84A92-FBDB-4F98-A42F-A430ED2BC6DB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93A1024B-6F9B-4C12-AE9C-F4ADF6658CD5}" type="pres">
      <dgm:prSet presAssocID="{995C53CF-DC74-4FC0-A92E-3AB9329DBE9C}" presName="Name0" presStyleCnt="0">
        <dgm:presLayoutVars>
          <dgm:chMax val="7"/>
          <dgm:chPref val="7"/>
          <dgm:dir/>
        </dgm:presLayoutVars>
      </dgm:prSet>
      <dgm:spPr/>
    </dgm:pt>
    <dgm:pt modelId="{6DB8B16D-039A-4DCC-AFB1-0FE7036669C4}" type="pres">
      <dgm:prSet presAssocID="{995C53CF-DC74-4FC0-A92E-3AB9329DBE9C}" presName="Name1" presStyleCnt="0"/>
      <dgm:spPr/>
    </dgm:pt>
    <dgm:pt modelId="{CBBE016E-64A4-47D1-874D-28E48DC04E21}" type="pres">
      <dgm:prSet presAssocID="{995C53CF-DC74-4FC0-A92E-3AB9329DBE9C}" presName="cycle" presStyleCnt="0"/>
      <dgm:spPr/>
    </dgm:pt>
    <dgm:pt modelId="{14D8359D-0CA4-4D8E-A8C2-33C87124FD4A}" type="pres">
      <dgm:prSet presAssocID="{995C53CF-DC74-4FC0-A92E-3AB9329DBE9C}" presName="srcNode" presStyleLbl="node1" presStyleIdx="0" presStyleCnt="5"/>
      <dgm:spPr/>
    </dgm:pt>
    <dgm:pt modelId="{6E6F9C2C-75AD-4880-953F-22188C709D87}" type="pres">
      <dgm:prSet presAssocID="{995C53CF-DC74-4FC0-A92E-3AB9329DBE9C}" presName="conn" presStyleLbl="parChTrans1D2" presStyleIdx="0" presStyleCnt="1"/>
      <dgm:spPr/>
    </dgm:pt>
    <dgm:pt modelId="{5F8940E3-2D65-46CB-BCE8-DF15DBDA0BA0}" type="pres">
      <dgm:prSet presAssocID="{995C53CF-DC74-4FC0-A92E-3AB9329DBE9C}" presName="extraNode" presStyleLbl="node1" presStyleIdx="0" presStyleCnt="5"/>
      <dgm:spPr/>
    </dgm:pt>
    <dgm:pt modelId="{2110E195-5387-4DA2-90C2-F15AA1C523F0}" type="pres">
      <dgm:prSet presAssocID="{995C53CF-DC74-4FC0-A92E-3AB9329DBE9C}" presName="dstNode" presStyleLbl="node1" presStyleIdx="0" presStyleCnt="5"/>
      <dgm:spPr/>
    </dgm:pt>
    <dgm:pt modelId="{129B3B03-9F30-40DF-8873-542BA8EB7DAB}" type="pres">
      <dgm:prSet presAssocID="{9528B096-F980-42A6-B606-1CED5F6DB355}" presName="text_1" presStyleLbl="node1" presStyleIdx="0" presStyleCnt="5">
        <dgm:presLayoutVars>
          <dgm:bulletEnabled val="1"/>
        </dgm:presLayoutVars>
      </dgm:prSet>
      <dgm:spPr/>
    </dgm:pt>
    <dgm:pt modelId="{B828E24F-108E-4AE1-9872-63CB545B656D}" type="pres">
      <dgm:prSet presAssocID="{9528B096-F980-42A6-B606-1CED5F6DB355}" presName="accent_1" presStyleCnt="0"/>
      <dgm:spPr/>
    </dgm:pt>
    <dgm:pt modelId="{95D67437-2214-4E09-8233-759B301F7FC3}" type="pres">
      <dgm:prSet presAssocID="{9528B096-F980-42A6-B606-1CED5F6DB355}" presName="accentRepeatNode" presStyleLbl="solidFgAcc1" presStyleIdx="0" presStyleCnt="5"/>
      <dgm:spPr/>
    </dgm:pt>
    <dgm:pt modelId="{64FC7CCF-9593-467A-9DA7-AAB8D38022EE}" type="pres">
      <dgm:prSet presAssocID="{8A501889-0718-4EA0-95C2-DDA3302744F3}" presName="text_2" presStyleLbl="node1" presStyleIdx="1" presStyleCnt="5">
        <dgm:presLayoutVars>
          <dgm:bulletEnabled val="1"/>
        </dgm:presLayoutVars>
      </dgm:prSet>
      <dgm:spPr/>
    </dgm:pt>
    <dgm:pt modelId="{D0228F2A-52DF-415F-AE78-BE9706E7305C}" type="pres">
      <dgm:prSet presAssocID="{8A501889-0718-4EA0-95C2-DDA3302744F3}" presName="accent_2" presStyleCnt="0"/>
      <dgm:spPr/>
    </dgm:pt>
    <dgm:pt modelId="{16318E5A-5F8B-470B-8A18-1155516C500D}" type="pres">
      <dgm:prSet presAssocID="{8A501889-0718-4EA0-95C2-DDA3302744F3}" presName="accentRepeatNode" presStyleLbl="solidFgAcc1" presStyleIdx="1" presStyleCnt="5"/>
      <dgm:spPr/>
    </dgm:pt>
    <dgm:pt modelId="{27B0AB05-47E8-4DC8-9CF0-D1F7D8F3CF58}" type="pres">
      <dgm:prSet presAssocID="{9611D276-6EEB-401F-B040-5A77A583CAD1}" presName="text_3" presStyleLbl="node1" presStyleIdx="2" presStyleCnt="5">
        <dgm:presLayoutVars>
          <dgm:bulletEnabled val="1"/>
        </dgm:presLayoutVars>
      </dgm:prSet>
      <dgm:spPr/>
    </dgm:pt>
    <dgm:pt modelId="{A56419BC-15EA-465F-89BE-F71B3901BB76}" type="pres">
      <dgm:prSet presAssocID="{9611D276-6EEB-401F-B040-5A77A583CAD1}" presName="accent_3" presStyleCnt="0"/>
      <dgm:spPr/>
    </dgm:pt>
    <dgm:pt modelId="{215D8DA4-D789-4026-83BB-C41AD20CC2D0}" type="pres">
      <dgm:prSet presAssocID="{9611D276-6EEB-401F-B040-5A77A583CAD1}" presName="accentRepeatNode" presStyleLbl="solidFgAcc1" presStyleIdx="2" presStyleCnt="5"/>
      <dgm:spPr/>
    </dgm:pt>
    <dgm:pt modelId="{219BB40D-329A-4600-99A8-D80C45DA0F7E}" type="pres">
      <dgm:prSet presAssocID="{91974DAD-429F-4167-A83D-7797527D5868}" presName="text_4" presStyleLbl="node1" presStyleIdx="3" presStyleCnt="5">
        <dgm:presLayoutVars>
          <dgm:bulletEnabled val="1"/>
        </dgm:presLayoutVars>
      </dgm:prSet>
      <dgm:spPr/>
    </dgm:pt>
    <dgm:pt modelId="{FB5ABAEF-95C0-4967-A0C7-45F9D91E129A}" type="pres">
      <dgm:prSet presAssocID="{91974DAD-429F-4167-A83D-7797527D5868}" presName="accent_4" presStyleCnt="0"/>
      <dgm:spPr/>
    </dgm:pt>
    <dgm:pt modelId="{F0737DA2-9BD6-4F0A-B9C8-788A04F50676}" type="pres">
      <dgm:prSet presAssocID="{91974DAD-429F-4167-A83D-7797527D5868}" presName="accentRepeatNode" presStyleLbl="solidFgAcc1" presStyleIdx="3" presStyleCnt="5"/>
      <dgm:spPr/>
    </dgm:pt>
    <dgm:pt modelId="{D2DE27FC-E6CA-461F-8D82-5337DF278400}" type="pres">
      <dgm:prSet presAssocID="{3E412465-57D8-4215-AA5C-21D730E10D82}" presName="text_5" presStyleLbl="node1" presStyleIdx="4" presStyleCnt="5">
        <dgm:presLayoutVars>
          <dgm:bulletEnabled val="1"/>
        </dgm:presLayoutVars>
      </dgm:prSet>
      <dgm:spPr/>
    </dgm:pt>
    <dgm:pt modelId="{E35D10B7-7920-4010-A5E3-C81EDBDD76E4}" type="pres">
      <dgm:prSet presAssocID="{3E412465-57D8-4215-AA5C-21D730E10D82}" presName="accent_5" presStyleCnt="0"/>
      <dgm:spPr/>
    </dgm:pt>
    <dgm:pt modelId="{0BE688BC-FF73-4531-B89A-8F6F1D25F982}" type="pres">
      <dgm:prSet presAssocID="{3E412465-57D8-4215-AA5C-21D730E10D82}" presName="accentRepeatNode" presStyleLbl="solidFgAcc1" presStyleIdx="4" presStyleCnt="5"/>
      <dgm:spPr/>
    </dgm:pt>
  </dgm:ptLst>
  <dgm:cxnLst>
    <dgm:cxn modelId="{3EB75111-8A5C-4B92-85A5-A23EC0D3BF91}" srcId="{995C53CF-DC74-4FC0-A92E-3AB9329DBE9C}" destId="{9528B096-F980-42A6-B606-1CED5F6DB355}" srcOrd="0" destOrd="0" parTransId="{D3F75CC0-5488-4489-A714-50991E7F7FD3}" sibTransId="{6B044725-C2EF-4D68-9650-4E4806B6ACF5}"/>
    <dgm:cxn modelId="{5B77843F-8BF7-42DF-96D3-0E392F0555C9}" type="presOf" srcId="{91974DAD-429F-4167-A83D-7797527D5868}" destId="{219BB40D-329A-4600-99A8-D80C45DA0F7E}" srcOrd="0" destOrd="0" presId="urn:microsoft.com/office/officeart/2008/layout/VerticalCurvedList"/>
    <dgm:cxn modelId="{D92F635D-F13C-4DD4-B270-3F633B47C6CF}" type="presOf" srcId="{9528B096-F980-42A6-B606-1CED5F6DB355}" destId="{129B3B03-9F30-40DF-8873-542BA8EB7DAB}" srcOrd="0" destOrd="0" presId="urn:microsoft.com/office/officeart/2008/layout/VerticalCurvedList"/>
    <dgm:cxn modelId="{F434C947-DB8E-4119-A046-F30A19D1D9AB}" type="presOf" srcId="{995C53CF-DC74-4FC0-A92E-3AB9329DBE9C}" destId="{93A1024B-6F9B-4C12-AE9C-F4ADF6658CD5}" srcOrd="0" destOrd="0" presId="urn:microsoft.com/office/officeart/2008/layout/VerticalCurvedList"/>
    <dgm:cxn modelId="{8CD84A92-FBDB-4F98-A42F-A430ED2BC6DB}" srcId="{995C53CF-DC74-4FC0-A92E-3AB9329DBE9C}" destId="{3E412465-57D8-4215-AA5C-21D730E10D82}" srcOrd="4" destOrd="0" parTransId="{C6AF8BE9-FEA6-43A3-87B3-13884E2860F6}" sibTransId="{DB1D5620-D7EF-496E-A687-15B49BECAF81}"/>
    <dgm:cxn modelId="{C4925197-5751-4DC8-8CE7-0E65F7C74ABD}" srcId="{995C53CF-DC74-4FC0-A92E-3AB9329DBE9C}" destId="{8A501889-0718-4EA0-95C2-DDA3302744F3}" srcOrd="1" destOrd="0" parTransId="{75A694E3-1DBD-4BC5-AD01-8710625DF7C3}" sibTransId="{D531B543-74EF-4AD0-8EDA-13A5BAAB1F24}"/>
    <dgm:cxn modelId="{DB607599-0FAA-4453-95BB-BDFBC62CC1F0}" type="presOf" srcId="{9611D276-6EEB-401F-B040-5A77A583CAD1}" destId="{27B0AB05-47E8-4DC8-9CF0-D1F7D8F3CF58}" srcOrd="0" destOrd="0" presId="urn:microsoft.com/office/officeart/2008/layout/VerticalCurvedList"/>
    <dgm:cxn modelId="{52795FA3-437F-4ECD-837D-ABB07A44ADEC}" type="presOf" srcId="{6B044725-C2EF-4D68-9650-4E4806B6ACF5}" destId="{6E6F9C2C-75AD-4880-953F-22188C709D87}" srcOrd="0" destOrd="0" presId="urn:microsoft.com/office/officeart/2008/layout/VerticalCurvedList"/>
    <dgm:cxn modelId="{2B7901A8-2E8A-4C97-A10C-2FB7ABFCECE8}" type="presOf" srcId="{3E412465-57D8-4215-AA5C-21D730E10D82}" destId="{D2DE27FC-E6CA-461F-8D82-5337DF278400}" srcOrd="0" destOrd="0" presId="urn:microsoft.com/office/officeart/2008/layout/VerticalCurvedList"/>
    <dgm:cxn modelId="{EB0E7CB1-760B-4A37-B33C-403EFE88FA7C}" srcId="{995C53CF-DC74-4FC0-A92E-3AB9329DBE9C}" destId="{9611D276-6EEB-401F-B040-5A77A583CAD1}" srcOrd="2" destOrd="0" parTransId="{1F17ACF5-A91D-46FD-8BCC-64CD7E424B31}" sibTransId="{A6958AC7-80D9-44FC-BC41-19DCD59B7F1C}"/>
    <dgm:cxn modelId="{1AA9D5CD-87AF-4C9D-8591-1623993C27CD}" type="presOf" srcId="{8A501889-0718-4EA0-95C2-DDA3302744F3}" destId="{64FC7CCF-9593-467A-9DA7-AAB8D38022EE}" srcOrd="0" destOrd="0" presId="urn:microsoft.com/office/officeart/2008/layout/VerticalCurvedList"/>
    <dgm:cxn modelId="{6DB5A4D7-EBBB-47F6-82E1-068893CF65A9}" srcId="{995C53CF-DC74-4FC0-A92E-3AB9329DBE9C}" destId="{91974DAD-429F-4167-A83D-7797527D5868}" srcOrd="3" destOrd="0" parTransId="{B7D5AB65-B663-4020-B2A9-568800823A1F}" sibTransId="{F047616B-1FFD-4902-91AA-FE29109EC3B2}"/>
    <dgm:cxn modelId="{F8735B3D-5D14-494B-9011-DF552882BE3D}" type="presParOf" srcId="{93A1024B-6F9B-4C12-AE9C-F4ADF6658CD5}" destId="{6DB8B16D-039A-4DCC-AFB1-0FE7036669C4}" srcOrd="0" destOrd="0" presId="urn:microsoft.com/office/officeart/2008/layout/VerticalCurvedList"/>
    <dgm:cxn modelId="{5AAFD5A4-DE4A-43BD-A288-3F67061FEB5F}" type="presParOf" srcId="{6DB8B16D-039A-4DCC-AFB1-0FE7036669C4}" destId="{CBBE016E-64A4-47D1-874D-28E48DC04E21}" srcOrd="0" destOrd="0" presId="urn:microsoft.com/office/officeart/2008/layout/VerticalCurvedList"/>
    <dgm:cxn modelId="{E4CBA7E1-9D55-4A4E-B11B-48CA0AB8840F}" type="presParOf" srcId="{CBBE016E-64A4-47D1-874D-28E48DC04E21}" destId="{14D8359D-0CA4-4D8E-A8C2-33C87124FD4A}" srcOrd="0" destOrd="0" presId="urn:microsoft.com/office/officeart/2008/layout/VerticalCurvedList"/>
    <dgm:cxn modelId="{BF28552C-0B1F-4049-8F9A-3F42C8232F27}" type="presParOf" srcId="{CBBE016E-64A4-47D1-874D-28E48DC04E21}" destId="{6E6F9C2C-75AD-4880-953F-22188C709D87}" srcOrd="1" destOrd="0" presId="urn:microsoft.com/office/officeart/2008/layout/VerticalCurvedList"/>
    <dgm:cxn modelId="{7D13D8FC-C3BC-4D6A-B422-6AF81B745B67}" type="presParOf" srcId="{CBBE016E-64A4-47D1-874D-28E48DC04E21}" destId="{5F8940E3-2D65-46CB-BCE8-DF15DBDA0BA0}" srcOrd="2" destOrd="0" presId="urn:microsoft.com/office/officeart/2008/layout/VerticalCurvedList"/>
    <dgm:cxn modelId="{CC50AC31-BA8E-4AD5-88B3-5887152F23CF}" type="presParOf" srcId="{CBBE016E-64A4-47D1-874D-28E48DC04E21}" destId="{2110E195-5387-4DA2-90C2-F15AA1C523F0}" srcOrd="3" destOrd="0" presId="urn:microsoft.com/office/officeart/2008/layout/VerticalCurvedList"/>
    <dgm:cxn modelId="{CA588EA5-B77E-43DF-92D9-A79D5CA27C3B}" type="presParOf" srcId="{6DB8B16D-039A-4DCC-AFB1-0FE7036669C4}" destId="{129B3B03-9F30-40DF-8873-542BA8EB7DAB}" srcOrd="1" destOrd="0" presId="urn:microsoft.com/office/officeart/2008/layout/VerticalCurvedList"/>
    <dgm:cxn modelId="{2EB98E0B-FC4A-4D0C-B61E-4598436916AB}" type="presParOf" srcId="{6DB8B16D-039A-4DCC-AFB1-0FE7036669C4}" destId="{B828E24F-108E-4AE1-9872-63CB545B656D}" srcOrd="2" destOrd="0" presId="urn:microsoft.com/office/officeart/2008/layout/VerticalCurvedList"/>
    <dgm:cxn modelId="{CB6F6DE8-7C10-4A02-83F5-A11C1BA4C742}" type="presParOf" srcId="{B828E24F-108E-4AE1-9872-63CB545B656D}" destId="{95D67437-2214-4E09-8233-759B301F7FC3}" srcOrd="0" destOrd="0" presId="urn:microsoft.com/office/officeart/2008/layout/VerticalCurvedList"/>
    <dgm:cxn modelId="{E9DC8BF3-79A3-42CA-ACDE-20B9F0B93130}" type="presParOf" srcId="{6DB8B16D-039A-4DCC-AFB1-0FE7036669C4}" destId="{64FC7CCF-9593-467A-9DA7-AAB8D38022EE}" srcOrd="3" destOrd="0" presId="urn:microsoft.com/office/officeart/2008/layout/VerticalCurvedList"/>
    <dgm:cxn modelId="{D0C5E88A-712C-43A8-B7BD-7D1E57253E87}" type="presParOf" srcId="{6DB8B16D-039A-4DCC-AFB1-0FE7036669C4}" destId="{D0228F2A-52DF-415F-AE78-BE9706E7305C}" srcOrd="4" destOrd="0" presId="urn:microsoft.com/office/officeart/2008/layout/VerticalCurvedList"/>
    <dgm:cxn modelId="{DF2DDC20-EC66-47EF-9F17-09606C04114D}" type="presParOf" srcId="{D0228F2A-52DF-415F-AE78-BE9706E7305C}" destId="{16318E5A-5F8B-470B-8A18-1155516C500D}" srcOrd="0" destOrd="0" presId="urn:microsoft.com/office/officeart/2008/layout/VerticalCurvedList"/>
    <dgm:cxn modelId="{F984EE91-C7D0-47D4-9A8B-D917BE30C97F}" type="presParOf" srcId="{6DB8B16D-039A-4DCC-AFB1-0FE7036669C4}" destId="{27B0AB05-47E8-4DC8-9CF0-D1F7D8F3CF58}" srcOrd="5" destOrd="0" presId="urn:microsoft.com/office/officeart/2008/layout/VerticalCurvedList"/>
    <dgm:cxn modelId="{5FE821A1-481D-46B2-B973-8F1FDD9A3AD0}" type="presParOf" srcId="{6DB8B16D-039A-4DCC-AFB1-0FE7036669C4}" destId="{A56419BC-15EA-465F-89BE-F71B3901BB76}" srcOrd="6" destOrd="0" presId="urn:microsoft.com/office/officeart/2008/layout/VerticalCurvedList"/>
    <dgm:cxn modelId="{0D0C6CBF-986A-4D36-9090-9BE91A08ABA9}" type="presParOf" srcId="{A56419BC-15EA-465F-89BE-F71B3901BB76}" destId="{215D8DA4-D789-4026-83BB-C41AD20CC2D0}" srcOrd="0" destOrd="0" presId="urn:microsoft.com/office/officeart/2008/layout/VerticalCurvedList"/>
    <dgm:cxn modelId="{6B5D8FC8-E76C-4FA5-A2B4-F79B46F40250}" type="presParOf" srcId="{6DB8B16D-039A-4DCC-AFB1-0FE7036669C4}" destId="{219BB40D-329A-4600-99A8-D80C45DA0F7E}" srcOrd="7" destOrd="0" presId="urn:microsoft.com/office/officeart/2008/layout/VerticalCurvedList"/>
    <dgm:cxn modelId="{F7C03CC4-85AC-413F-B69B-DAB7328D291B}" type="presParOf" srcId="{6DB8B16D-039A-4DCC-AFB1-0FE7036669C4}" destId="{FB5ABAEF-95C0-4967-A0C7-45F9D91E129A}" srcOrd="8" destOrd="0" presId="urn:microsoft.com/office/officeart/2008/layout/VerticalCurvedList"/>
    <dgm:cxn modelId="{292ED087-E4B6-4EDB-994D-BFAE1839170C}" type="presParOf" srcId="{FB5ABAEF-95C0-4967-A0C7-45F9D91E129A}" destId="{F0737DA2-9BD6-4F0A-B9C8-788A04F50676}" srcOrd="0" destOrd="0" presId="urn:microsoft.com/office/officeart/2008/layout/VerticalCurvedList"/>
    <dgm:cxn modelId="{FCAA5548-59FF-49D2-8C6D-7E993435A0F4}" type="presParOf" srcId="{6DB8B16D-039A-4DCC-AFB1-0FE7036669C4}" destId="{D2DE27FC-E6CA-461F-8D82-5337DF278400}" srcOrd="9" destOrd="0" presId="urn:microsoft.com/office/officeart/2008/layout/VerticalCurvedList"/>
    <dgm:cxn modelId="{AF68EBA4-2957-4889-B29E-D32BE1F5200C}" type="presParOf" srcId="{6DB8B16D-039A-4DCC-AFB1-0FE7036669C4}" destId="{E35D10B7-7920-4010-A5E3-C81EDBDD76E4}" srcOrd="10" destOrd="0" presId="urn:microsoft.com/office/officeart/2008/layout/VerticalCurvedList"/>
    <dgm:cxn modelId="{FD0D3622-6C03-473B-93F0-E8D4A1FF2E7A}" type="presParOf" srcId="{E35D10B7-7920-4010-A5E3-C81EDBDD76E4}" destId="{0BE688BC-FF73-4531-B89A-8F6F1D25F9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44B08A-89CE-4FF3-A124-2AF6BF3A0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255EA3-49B2-4972-ADFA-B98972C6C77B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1400" dirty="0">
              <a:solidFill>
                <a:schemeClr val="tx1"/>
              </a:solidFill>
            </a:rPr>
            <a:t>Creación de un observatorio de igualdad laboral de género enfocado a las PYMES</a:t>
          </a:r>
          <a:endParaRPr lang="en-US" sz="1400" dirty="0"/>
        </a:p>
      </dgm:t>
    </dgm:pt>
    <dgm:pt modelId="{0D47FEC6-3920-40AD-B31C-E96EE04ADBCA}" type="parTrans" cxnId="{DE177CC6-DA3D-4750-B722-8F8C7004D812}">
      <dgm:prSet/>
      <dgm:spPr/>
      <dgm:t>
        <a:bodyPr/>
        <a:lstStyle/>
        <a:p>
          <a:endParaRPr lang="en-US" sz="1400"/>
        </a:p>
      </dgm:t>
    </dgm:pt>
    <dgm:pt modelId="{3F96B8FB-7AF6-4F71-A86F-E17C29675D8C}" type="sibTrans" cxnId="{DE177CC6-DA3D-4750-B722-8F8C7004D812}">
      <dgm:prSet/>
      <dgm:spPr/>
      <dgm:t>
        <a:bodyPr/>
        <a:lstStyle/>
        <a:p>
          <a:endParaRPr lang="en-US" sz="1400"/>
        </a:p>
      </dgm:t>
    </dgm:pt>
    <dgm:pt modelId="{35C83408-1067-4E3D-AA2E-4AED9BBF8859}">
      <dgm:prSet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Revisión de los manuales de buenas prácticas de igualdad de género de la CEPAL y la Organización Internacional del Trabajo.</a:t>
          </a:r>
        </a:p>
      </dgm:t>
    </dgm:pt>
    <dgm:pt modelId="{96E281FE-D0E4-4770-900D-114893BEB96E}" type="parTrans" cxnId="{8BAB72E4-062B-4584-B211-5E4239E2B00C}">
      <dgm:prSet/>
      <dgm:spPr/>
      <dgm:t>
        <a:bodyPr/>
        <a:lstStyle/>
        <a:p>
          <a:endParaRPr lang="en-US" sz="1400"/>
        </a:p>
      </dgm:t>
    </dgm:pt>
    <dgm:pt modelId="{8FA44270-3583-4CDD-93A4-ABA0141CDFE3}" type="sibTrans" cxnId="{8BAB72E4-062B-4584-B211-5E4239E2B00C}">
      <dgm:prSet/>
      <dgm:spPr/>
      <dgm:t>
        <a:bodyPr/>
        <a:lstStyle/>
        <a:p>
          <a:endParaRPr lang="en-US" sz="1400"/>
        </a:p>
      </dgm:t>
    </dgm:pt>
    <dgm:pt modelId="{F754B5FC-AD25-4281-9158-3DB9211DB756}">
      <dgm:prSet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Investigar y aprovechar todos los incentivos que existen para las empresas con inclusión laboral de género.</a:t>
          </a:r>
          <a:endParaRPr lang="en-US" sz="1400" dirty="0">
            <a:solidFill>
              <a:schemeClr val="tx1"/>
            </a:solidFill>
          </a:endParaRPr>
        </a:p>
      </dgm:t>
    </dgm:pt>
    <dgm:pt modelId="{49F34DF8-9761-43A3-BA4C-429D1175A3B6}" type="parTrans" cxnId="{3EF5B444-69CF-4E0B-A1C1-E35EC71147C9}">
      <dgm:prSet/>
      <dgm:spPr/>
      <dgm:t>
        <a:bodyPr/>
        <a:lstStyle/>
        <a:p>
          <a:endParaRPr lang="en-US" sz="1400"/>
        </a:p>
      </dgm:t>
    </dgm:pt>
    <dgm:pt modelId="{7A4C4518-F30B-4772-AAD2-05790D3A2896}" type="sibTrans" cxnId="{3EF5B444-69CF-4E0B-A1C1-E35EC71147C9}">
      <dgm:prSet/>
      <dgm:spPr/>
      <dgm:t>
        <a:bodyPr/>
        <a:lstStyle/>
        <a:p>
          <a:endParaRPr lang="en-US" sz="1400"/>
        </a:p>
      </dgm:t>
    </dgm:pt>
    <dgm:pt modelId="{E2ECFC74-52F9-482F-B682-45D10B10184B}">
      <dgm:prSet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Aperturar nuevas líneas de investigación. Explorar los factores que influyen en la inserción de la mujer a cargos gerenciales.</a:t>
          </a:r>
        </a:p>
      </dgm:t>
    </dgm:pt>
    <dgm:pt modelId="{F919CC18-32FA-4532-8F3E-0347353C4A7B}" type="parTrans" cxnId="{6DAC2FC1-98E8-483B-BA7A-9B10C7F264B5}">
      <dgm:prSet/>
      <dgm:spPr/>
      <dgm:t>
        <a:bodyPr/>
        <a:lstStyle/>
        <a:p>
          <a:endParaRPr lang="en-US" sz="1400"/>
        </a:p>
      </dgm:t>
    </dgm:pt>
    <dgm:pt modelId="{FF4A1EE0-98FB-4B44-8F8D-5C9C5032053D}" type="sibTrans" cxnId="{6DAC2FC1-98E8-483B-BA7A-9B10C7F264B5}">
      <dgm:prSet/>
      <dgm:spPr/>
      <dgm:t>
        <a:bodyPr/>
        <a:lstStyle/>
        <a:p>
          <a:endParaRPr lang="en-US" sz="1400"/>
        </a:p>
      </dgm:t>
    </dgm:pt>
    <dgm:pt modelId="{4BC4517A-9D60-4CCA-9912-ED02C11ACB2B}" type="pres">
      <dgm:prSet presAssocID="{4E44B08A-89CE-4FF3-A124-2AF6BF3A0BAB}" presName="Name0" presStyleCnt="0">
        <dgm:presLayoutVars>
          <dgm:chMax val="7"/>
          <dgm:chPref val="7"/>
          <dgm:dir/>
        </dgm:presLayoutVars>
      </dgm:prSet>
      <dgm:spPr/>
    </dgm:pt>
    <dgm:pt modelId="{8B4B7828-CEB6-49C5-8451-EB47211153D1}" type="pres">
      <dgm:prSet presAssocID="{4E44B08A-89CE-4FF3-A124-2AF6BF3A0BAB}" presName="Name1" presStyleCnt="0"/>
      <dgm:spPr/>
    </dgm:pt>
    <dgm:pt modelId="{0F2872C5-0F5F-4348-9F42-22C721DB29DC}" type="pres">
      <dgm:prSet presAssocID="{4E44B08A-89CE-4FF3-A124-2AF6BF3A0BAB}" presName="cycle" presStyleCnt="0"/>
      <dgm:spPr/>
    </dgm:pt>
    <dgm:pt modelId="{B02156D3-5CD8-4AE1-8F24-22353B29461C}" type="pres">
      <dgm:prSet presAssocID="{4E44B08A-89CE-4FF3-A124-2AF6BF3A0BAB}" presName="srcNode" presStyleLbl="node1" presStyleIdx="0" presStyleCnt="4"/>
      <dgm:spPr/>
    </dgm:pt>
    <dgm:pt modelId="{0189538E-4328-4A0D-9DCB-FD460A95FB41}" type="pres">
      <dgm:prSet presAssocID="{4E44B08A-89CE-4FF3-A124-2AF6BF3A0BAB}" presName="conn" presStyleLbl="parChTrans1D2" presStyleIdx="0" presStyleCnt="1"/>
      <dgm:spPr/>
    </dgm:pt>
    <dgm:pt modelId="{4D965B24-1752-4A14-9B0B-9DFBA5C8BD89}" type="pres">
      <dgm:prSet presAssocID="{4E44B08A-89CE-4FF3-A124-2AF6BF3A0BAB}" presName="extraNode" presStyleLbl="node1" presStyleIdx="0" presStyleCnt="4"/>
      <dgm:spPr/>
    </dgm:pt>
    <dgm:pt modelId="{F6C7C8D9-8FE4-470F-BC1B-501DD76EE367}" type="pres">
      <dgm:prSet presAssocID="{4E44B08A-89CE-4FF3-A124-2AF6BF3A0BAB}" presName="dstNode" presStyleLbl="node1" presStyleIdx="0" presStyleCnt="4"/>
      <dgm:spPr/>
    </dgm:pt>
    <dgm:pt modelId="{01FE7874-921C-4497-BFB2-CDF1D4B90DA9}" type="pres">
      <dgm:prSet presAssocID="{88255EA3-49B2-4972-ADFA-B98972C6C77B}" presName="text_1" presStyleLbl="node1" presStyleIdx="0" presStyleCnt="4">
        <dgm:presLayoutVars>
          <dgm:bulletEnabled val="1"/>
        </dgm:presLayoutVars>
      </dgm:prSet>
      <dgm:spPr/>
    </dgm:pt>
    <dgm:pt modelId="{ABFE3D28-4A2B-414F-9DE9-526C23835BC0}" type="pres">
      <dgm:prSet presAssocID="{88255EA3-49B2-4972-ADFA-B98972C6C77B}" presName="accent_1" presStyleCnt="0"/>
      <dgm:spPr/>
    </dgm:pt>
    <dgm:pt modelId="{DF4082C4-F096-49EA-B1EA-010CA9E3828D}" type="pres">
      <dgm:prSet presAssocID="{88255EA3-49B2-4972-ADFA-B98972C6C77B}" presName="accentRepeatNode" presStyleLbl="solidFgAcc1" presStyleIdx="0" presStyleCnt="4"/>
      <dgm:spPr/>
    </dgm:pt>
    <dgm:pt modelId="{D6B7A593-2931-4C37-B8A2-30F675CBC28D}" type="pres">
      <dgm:prSet presAssocID="{35C83408-1067-4E3D-AA2E-4AED9BBF8859}" presName="text_2" presStyleLbl="node1" presStyleIdx="1" presStyleCnt="4">
        <dgm:presLayoutVars>
          <dgm:bulletEnabled val="1"/>
        </dgm:presLayoutVars>
      </dgm:prSet>
      <dgm:spPr/>
    </dgm:pt>
    <dgm:pt modelId="{6E6BFDBB-D920-46AE-863C-E710E2AED67A}" type="pres">
      <dgm:prSet presAssocID="{35C83408-1067-4E3D-AA2E-4AED9BBF8859}" presName="accent_2" presStyleCnt="0"/>
      <dgm:spPr/>
    </dgm:pt>
    <dgm:pt modelId="{A182068F-9D93-40CD-B814-F68446BD495A}" type="pres">
      <dgm:prSet presAssocID="{35C83408-1067-4E3D-AA2E-4AED9BBF8859}" presName="accentRepeatNode" presStyleLbl="solidFgAcc1" presStyleIdx="1" presStyleCnt="4"/>
      <dgm:spPr/>
    </dgm:pt>
    <dgm:pt modelId="{7D21FDE7-1D3F-4187-8E7B-FF03FCBF6F52}" type="pres">
      <dgm:prSet presAssocID="{F754B5FC-AD25-4281-9158-3DB9211DB756}" presName="text_3" presStyleLbl="node1" presStyleIdx="2" presStyleCnt="4">
        <dgm:presLayoutVars>
          <dgm:bulletEnabled val="1"/>
        </dgm:presLayoutVars>
      </dgm:prSet>
      <dgm:spPr/>
    </dgm:pt>
    <dgm:pt modelId="{BB767B0C-62B1-48BE-8E3A-985CCB9F3D11}" type="pres">
      <dgm:prSet presAssocID="{F754B5FC-AD25-4281-9158-3DB9211DB756}" presName="accent_3" presStyleCnt="0"/>
      <dgm:spPr/>
    </dgm:pt>
    <dgm:pt modelId="{FB795D21-AA01-41E0-8AFE-A2F51DE988F9}" type="pres">
      <dgm:prSet presAssocID="{F754B5FC-AD25-4281-9158-3DB9211DB756}" presName="accentRepeatNode" presStyleLbl="solidFgAcc1" presStyleIdx="2" presStyleCnt="4"/>
      <dgm:spPr/>
    </dgm:pt>
    <dgm:pt modelId="{1365A745-F7D0-4E4B-9903-D064EB993CEE}" type="pres">
      <dgm:prSet presAssocID="{E2ECFC74-52F9-482F-B682-45D10B10184B}" presName="text_4" presStyleLbl="node1" presStyleIdx="3" presStyleCnt="4">
        <dgm:presLayoutVars>
          <dgm:bulletEnabled val="1"/>
        </dgm:presLayoutVars>
      </dgm:prSet>
      <dgm:spPr/>
    </dgm:pt>
    <dgm:pt modelId="{55B68903-96B4-4CB3-9E38-12F2021BC845}" type="pres">
      <dgm:prSet presAssocID="{E2ECFC74-52F9-482F-B682-45D10B10184B}" presName="accent_4" presStyleCnt="0"/>
      <dgm:spPr/>
    </dgm:pt>
    <dgm:pt modelId="{E091928F-C4FD-4012-B3C4-1A373160FD48}" type="pres">
      <dgm:prSet presAssocID="{E2ECFC74-52F9-482F-B682-45D10B10184B}" presName="accentRepeatNode" presStyleLbl="solidFgAcc1" presStyleIdx="3" presStyleCnt="4"/>
      <dgm:spPr/>
    </dgm:pt>
  </dgm:ptLst>
  <dgm:cxnLst>
    <dgm:cxn modelId="{72730411-0BEB-4E16-B874-224CB048152F}" type="presOf" srcId="{4E44B08A-89CE-4FF3-A124-2AF6BF3A0BAB}" destId="{4BC4517A-9D60-4CCA-9912-ED02C11ACB2B}" srcOrd="0" destOrd="0" presId="urn:microsoft.com/office/officeart/2008/layout/VerticalCurvedList"/>
    <dgm:cxn modelId="{0A37A316-B276-4DA2-B1F5-634847BE9A87}" type="presOf" srcId="{88255EA3-49B2-4972-ADFA-B98972C6C77B}" destId="{01FE7874-921C-4497-BFB2-CDF1D4B90DA9}" srcOrd="0" destOrd="0" presId="urn:microsoft.com/office/officeart/2008/layout/VerticalCurvedList"/>
    <dgm:cxn modelId="{EF89031F-300C-49C6-8628-1535DF6FB9C8}" type="presOf" srcId="{E2ECFC74-52F9-482F-B682-45D10B10184B}" destId="{1365A745-F7D0-4E4B-9903-D064EB993CEE}" srcOrd="0" destOrd="0" presId="urn:microsoft.com/office/officeart/2008/layout/VerticalCurvedList"/>
    <dgm:cxn modelId="{3EF5B444-69CF-4E0B-A1C1-E35EC71147C9}" srcId="{4E44B08A-89CE-4FF3-A124-2AF6BF3A0BAB}" destId="{F754B5FC-AD25-4281-9158-3DB9211DB756}" srcOrd="2" destOrd="0" parTransId="{49F34DF8-9761-43A3-BA4C-429D1175A3B6}" sibTransId="{7A4C4518-F30B-4772-AAD2-05790D3A2896}"/>
    <dgm:cxn modelId="{3CBF218B-C1BD-4856-AA5E-558921DFBA50}" type="presOf" srcId="{3F96B8FB-7AF6-4F71-A86F-E17C29675D8C}" destId="{0189538E-4328-4A0D-9DCB-FD460A95FB41}" srcOrd="0" destOrd="0" presId="urn:microsoft.com/office/officeart/2008/layout/VerticalCurvedList"/>
    <dgm:cxn modelId="{6F956F96-91A3-4B44-8D7D-AAF5AA85C7EA}" type="presOf" srcId="{F754B5FC-AD25-4281-9158-3DB9211DB756}" destId="{7D21FDE7-1D3F-4187-8E7B-FF03FCBF6F52}" srcOrd="0" destOrd="0" presId="urn:microsoft.com/office/officeart/2008/layout/VerticalCurvedList"/>
    <dgm:cxn modelId="{6DAC2FC1-98E8-483B-BA7A-9B10C7F264B5}" srcId="{4E44B08A-89CE-4FF3-A124-2AF6BF3A0BAB}" destId="{E2ECFC74-52F9-482F-B682-45D10B10184B}" srcOrd="3" destOrd="0" parTransId="{F919CC18-32FA-4532-8F3E-0347353C4A7B}" sibTransId="{FF4A1EE0-98FB-4B44-8F8D-5C9C5032053D}"/>
    <dgm:cxn modelId="{DE177CC6-DA3D-4750-B722-8F8C7004D812}" srcId="{4E44B08A-89CE-4FF3-A124-2AF6BF3A0BAB}" destId="{88255EA3-49B2-4972-ADFA-B98972C6C77B}" srcOrd="0" destOrd="0" parTransId="{0D47FEC6-3920-40AD-B31C-E96EE04ADBCA}" sibTransId="{3F96B8FB-7AF6-4F71-A86F-E17C29675D8C}"/>
    <dgm:cxn modelId="{3037DACD-0880-45C5-9D20-A6420D18D2F5}" type="presOf" srcId="{35C83408-1067-4E3D-AA2E-4AED9BBF8859}" destId="{D6B7A593-2931-4C37-B8A2-30F675CBC28D}" srcOrd="0" destOrd="0" presId="urn:microsoft.com/office/officeart/2008/layout/VerticalCurvedList"/>
    <dgm:cxn modelId="{8BAB72E4-062B-4584-B211-5E4239E2B00C}" srcId="{4E44B08A-89CE-4FF3-A124-2AF6BF3A0BAB}" destId="{35C83408-1067-4E3D-AA2E-4AED9BBF8859}" srcOrd="1" destOrd="0" parTransId="{96E281FE-D0E4-4770-900D-114893BEB96E}" sibTransId="{8FA44270-3583-4CDD-93A4-ABA0141CDFE3}"/>
    <dgm:cxn modelId="{49E47D6F-7F75-4946-9A69-8FE83FBD1C1C}" type="presParOf" srcId="{4BC4517A-9D60-4CCA-9912-ED02C11ACB2B}" destId="{8B4B7828-CEB6-49C5-8451-EB47211153D1}" srcOrd="0" destOrd="0" presId="urn:microsoft.com/office/officeart/2008/layout/VerticalCurvedList"/>
    <dgm:cxn modelId="{3B7B5C9B-77B8-4C64-ACEB-B193DE57E17A}" type="presParOf" srcId="{8B4B7828-CEB6-49C5-8451-EB47211153D1}" destId="{0F2872C5-0F5F-4348-9F42-22C721DB29DC}" srcOrd="0" destOrd="0" presId="urn:microsoft.com/office/officeart/2008/layout/VerticalCurvedList"/>
    <dgm:cxn modelId="{6CAF6E4D-BF3D-4401-9DE2-4D3EB8D661C6}" type="presParOf" srcId="{0F2872C5-0F5F-4348-9F42-22C721DB29DC}" destId="{B02156D3-5CD8-4AE1-8F24-22353B29461C}" srcOrd="0" destOrd="0" presId="urn:microsoft.com/office/officeart/2008/layout/VerticalCurvedList"/>
    <dgm:cxn modelId="{E9C2DCDF-5133-4E0F-9F81-16F49D52C883}" type="presParOf" srcId="{0F2872C5-0F5F-4348-9F42-22C721DB29DC}" destId="{0189538E-4328-4A0D-9DCB-FD460A95FB41}" srcOrd="1" destOrd="0" presId="urn:microsoft.com/office/officeart/2008/layout/VerticalCurvedList"/>
    <dgm:cxn modelId="{58043E43-4E1D-4B71-9B6A-4D5AF1EB567D}" type="presParOf" srcId="{0F2872C5-0F5F-4348-9F42-22C721DB29DC}" destId="{4D965B24-1752-4A14-9B0B-9DFBA5C8BD89}" srcOrd="2" destOrd="0" presId="urn:microsoft.com/office/officeart/2008/layout/VerticalCurvedList"/>
    <dgm:cxn modelId="{C16E9465-62E0-43B1-884D-E6CEB3984F6B}" type="presParOf" srcId="{0F2872C5-0F5F-4348-9F42-22C721DB29DC}" destId="{F6C7C8D9-8FE4-470F-BC1B-501DD76EE367}" srcOrd="3" destOrd="0" presId="urn:microsoft.com/office/officeart/2008/layout/VerticalCurvedList"/>
    <dgm:cxn modelId="{1362299E-42CF-4910-8641-34AE55A4F611}" type="presParOf" srcId="{8B4B7828-CEB6-49C5-8451-EB47211153D1}" destId="{01FE7874-921C-4497-BFB2-CDF1D4B90DA9}" srcOrd="1" destOrd="0" presId="urn:microsoft.com/office/officeart/2008/layout/VerticalCurvedList"/>
    <dgm:cxn modelId="{033589D6-5F5C-4AA8-9FD7-7A3769387CFB}" type="presParOf" srcId="{8B4B7828-CEB6-49C5-8451-EB47211153D1}" destId="{ABFE3D28-4A2B-414F-9DE9-526C23835BC0}" srcOrd="2" destOrd="0" presId="urn:microsoft.com/office/officeart/2008/layout/VerticalCurvedList"/>
    <dgm:cxn modelId="{48ABC260-4123-4EF8-85F1-EE35E7593FE2}" type="presParOf" srcId="{ABFE3D28-4A2B-414F-9DE9-526C23835BC0}" destId="{DF4082C4-F096-49EA-B1EA-010CA9E3828D}" srcOrd="0" destOrd="0" presId="urn:microsoft.com/office/officeart/2008/layout/VerticalCurvedList"/>
    <dgm:cxn modelId="{05C1ECD5-90B7-4136-AF9F-DD09E5F7F88F}" type="presParOf" srcId="{8B4B7828-CEB6-49C5-8451-EB47211153D1}" destId="{D6B7A593-2931-4C37-B8A2-30F675CBC28D}" srcOrd="3" destOrd="0" presId="urn:microsoft.com/office/officeart/2008/layout/VerticalCurvedList"/>
    <dgm:cxn modelId="{36D5B665-2279-468C-A188-6F741A91FA6B}" type="presParOf" srcId="{8B4B7828-CEB6-49C5-8451-EB47211153D1}" destId="{6E6BFDBB-D920-46AE-863C-E710E2AED67A}" srcOrd="4" destOrd="0" presId="urn:microsoft.com/office/officeart/2008/layout/VerticalCurvedList"/>
    <dgm:cxn modelId="{64AB2A38-E86B-410D-896E-A8DC9909C465}" type="presParOf" srcId="{6E6BFDBB-D920-46AE-863C-E710E2AED67A}" destId="{A182068F-9D93-40CD-B814-F68446BD495A}" srcOrd="0" destOrd="0" presId="urn:microsoft.com/office/officeart/2008/layout/VerticalCurvedList"/>
    <dgm:cxn modelId="{9041D60B-5967-4C02-BE7C-4C00E3497E87}" type="presParOf" srcId="{8B4B7828-CEB6-49C5-8451-EB47211153D1}" destId="{7D21FDE7-1D3F-4187-8E7B-FF03FCBF6F52}" srcOrd="5" destOrd="0" presId="urn:microsoft.com/office/officeart/2008/layout/VerticalCurvedList"/>
    <dgm:cxn modelId="{B07F2211-F689-4EBD-BAFF-C111CABDE2F5}" type="presParOf" srcId="{8B4B7828-CEB6-49C5-8451-EB47211153D1}" destId="{BB767B0C-62B1-48BE-8E3A-985CCB9F3D11}" srcOrd="6" destOrd="0" presId="urn:microsoft.com/office/officeart/2008/layout/VerticalCurvedList"/>
    <dgm:cxn modelId="{5A893B08-E410-41A2-ACC9-4B7BC78670C0}" type="presParOf" srcId="{BB767B0C-62B1-48BE-8E3A-985CCB9F3D11}" destId="{FB795D21-AA01-41E0-8AFE-A2F51DE988F9}" srcOrd="0" destOrd="0" presId="urn:microsoft.com/office/officeart/2008/layout/VerticalCurvedList"/>
    <dgm:cxn modelId="{22517F0C-CA95-4CE1-8221-049238955DB0}" type="presParOf" srcId="{8B4B7828-CEB6-49C5-8451-EB47211153D1}" destId="{1365A745-F7D0-4E4B-9903-D064EB993CEE}" srcOrd="7" destOrd="0" presId="urn:microsoft.com/office/officeart/2008/layout/VerticalCurvedList"/>
    <dgm:cxn modelId="{37BB8CE1-4DE0-43E3-94DC-BD34BF1024EA}" type="presParOf" srcId="{8B4B7828-CEB6-49C5-8451-EB47211153D1}" destId="{55B68903-96B4-4CB3-9E38-12F2021BC845}" srcOrd="8" destOrd="0" presId="urn:microsoft.com/office/officeart/2008/layout/VerticalCurvedList"/>
    <dgm:cxn modelId="{4F64E91A-BDA8-45D9-B4C5-CF96B0C93E01}" type="presParOf" srcId="{55B68903-96B4-4CB3-9E38-12F2021BC845}" destId="{E091928F-C4FD-4012-B3C4-1A373160FD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29615-7CD2-48F7-87A4-4B78E3007050}">
      <dsp:nvSpPr>
        <dsp:cNvPr id="0" name=""/>
        <dsp:cNvSpPr/>
      </dsp:nvSpPr>
      <dsp:spPr>
        <a:xfrm>
          <a:off x="-6192934" y="-948105"/>
          <a:ext cx="7377057" cy="7377057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0E0BA-CD09-4702-903D-B62F36276D85}">
      <dsp:nvSpPr>
        <dsp:cNvPr id="0" name=""/>
        <dsp:cNvSpPr/>
      </dsp:nvSpPr>
      <dsp:spPr>
        <a:xfrm>
          <a:off x="384481" y="249159"/>
          <a:ext cx="5811865" cy="498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536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0" kern="1200" dirty="0">
              <a:solidFill>
                <a:schemeClr val="tx1"/>
              </a:solidFill>
              <a:latin typeface="Agency FB" panose="020B0503020202020204" pitchFamily="34" charset="0"/>
            </a:rPr>
            <a:t>El problema </a:t>
          </a:r>
        </a:p>
      </dsp:txBody>
      <dsp:txXfrm>
        <a:off x="384481" y="249159"/>
        <a:ext cx="5811865" cy="498099"/>
      </dsp:txXfrm>
    </dsp:sp>
    <dsp:sp modelId="{79E39A94-A34E-4A6C-9F1B-6BA1583409B4}">
      <dsp:nvSpPr>
        <dsp:cNvPr id="0" name=""/>
        <dsp:cNvSpPr/>
      </dsp:nvSpPr>
      <dsp:spPr>
        <a:xfrm>
          <a:off x="73169" y="186896"/>
          <a:ext cx="622624" cy="6226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1026FC-0A52-420F-996B-3F7398ABE1D1}">
      <dsp:nvSpPr>
        <dsp:cNvPr id="0" name=""/>
        <dsp:cNvSpPr/>
      </dsp:nvSpPr>
      <dsp:spPr>
        <a:xfrm>
          <a:off x="835554" y="996746"/>
          <a:ext cx="5360791" cy="498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536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0" kern="1200" dirty="0">
              <a:solidFill>
                <a:schemeClr val="tx1"/>
              </a:solidFill>
              <a:latin typeface="Agency FB" panose="020B0503020202020204" pitchFamily="34" charset="0"/>
            </a:rPr>
            <a:t>Objetivos e hipótesis</a:t>
          </a:r>
          <a:endParaRPr lang="es-EC" sz="2800" b="0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835554" y="996746"/>
        <a:ext cx="5360791" cy="498099"/>
      </dsp:txXfrm>
    </dsp:sp>
    <dsp:sp modelId="{5CEC757A-BF43-4A0F-8E0C-536CDD1B4969}">
      <dsp:nvSpPr>
        <dsp:cNvPr id="0" name=""/>
        <dsp:cNvSpPr/>
      </dsp:nvSpPr>
      <dsp:spPr>
        <a:xfrm>
          <a:off x="524242" y="934484"/>
          <a:ext cx="622624" cy="6226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60B5CF-98EE-46C8-A7AE-112EEBF453F5}">
      <dsp:nvSpPr>
        <dsp:cNvPr id="0" name=""/>
        <dsp:cNvSpPr/>
      </dsp:nvSpPr>
      <dsp:spPr>
        <a:xfrm>
          <a:off x="1082741" y="1743785"/>
          <a:ext cx="5113605" cy="498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536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0" kern="1200" dirty="0">
              <a:solidFill>
                <a:schemeClr val="tx1"/>
              </a:solidFill>
              <a:latin typeface="Agency FB" panose="020B0503020202020204" pitchFamily="34" charset="0"/>
            </a:rPr>
            <a:t>Marco teórico</a:t>
          </a:r>
        </a:p>
      </dsp:txBody>
      <dsp:txXfrm>
        <a:off x="1082741" y="1743785"/>
        <a:ext cx="5113605" cy="498099"/>
      </dsp:txXfrm>
    </dsp:sp>
    <dsp:sp modelId="{41FDC7B3-DFDA-4E6C-AD25-9CA754C555D5}">
      <dsp:nvSpPr>
        <dsp:cNvPr id="0" name=""/>
        <dsp:cNvSpPr/>
      </dsp:nvSpPr>
      <dsp:spPr>
        <a:xfrm>
          <a:off x="771429" y="1681523"/>
          <a:ext cx="622624" cy="6226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894FF4-518B-4566-9699-654C67B0B4BB}">
      <dsp:nvSpPr>
        <dsp:cNvPr id="0" name=""/>
        <dsp:cNvSpPr/>
      </dsp:nvSpPr>
      <dsp:spPr>
        <a:xfrm>
          <a:off x="1161665" y="2491373"/>
          <a:ext cx="5034681" cy="498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536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0" kern="1200" dirty="0">
              <a:solidFill>
                <a:schemeClr val="tx1"/>
              </a:solidFill>
              <a:latin typeface="Agency FB" panose="020B0503020202020204" pitchFamily="34" charset="0"/>
            </a:rPr>
            <a:t>Metodología</a:t>
          </a:r>
        </a:p>
      </dsp:txBody>
      <dsp:txXfrm>
        <a:off x="1161665" y="2491373"/>
        <a:ext cx="5034681" cy="498099"/>
      </dsp:txXfrm>
    </dsp:sp>
    <dsp:sp modelId="{DA296318-A5B4-4DC4-9C91-E86BE0E5DD58}">
      <dsp:nvSpPr>
        <dsp:cNvPr id="0" name=""/>
        <dsp:cNvSpPr/>
      </dsp:nvSpPr>
      <dsp:spPr>
        <a:xfrm>
          <a:off x="850353" y="2429110"/>
          <a:ext cx="622624" cy="6226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216FA4-6DEB-467F-A4AB-7F1B06600100}">
      <dsp:nvSpPr>
        <dsp:cNvPr id="0" name=""/>
        <dsp:cNvSpPr/>
      </dsp:nvSpPr>
      <dsp:spPr>
        <a:xfrm>
          <a:off x="1082741" y="3238960"/>
          <a:ext cx="5113605" cy="498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536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0" kern="1200" dirty="0">
              <a:solidFill>
                <a:schemeClr val="tx1"/>
              </a:solidFill>
              <a:latin typeface="Agency FB" panose="020B0503020202020204" pitchFamily="34" charset="0"/>
            </a:rPr>
            <a:t>Resultados</a:t>
          </a:r>
        </a:p>
      </dsp:txBody>
      <dsp:txXfrm>
        <a:off x="1082741" y="3238960"/>
        <a:ext cx="5113605" cy="498099"/>
      </dsp:txXfrm>
    </dsp:sp>
    <dsp:sp modelId="{17B9D495-82D7-44FD-835C-F7A7143352E7}">
      <dsp:nvSpPr>
        <dsp:cNvPr id="0" name=""/>
        <dsp:cNvSpPr/>
      </dsp:nvSpPr>
      <dsp:spPr>
        <a:xfrm>
          <a:off x="771429" y="3176698"/>
          <a:ext cx="622624" cy="6226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F4A235-5E3D-4FBC-BE78-DC8B5EF59EB5}">
      <dsp:nvSpPr>
        <dsp:cNvPr id="0" name=""/>
        <dsp:cNvSpPr/>
      </dsp:nvSpPr>
      <dsp:spPr>
        <a:xfrm>
          <a:off x="835554" y="3986000"/>
          <a:ext cx="5360791" cy="498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536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0" kern="1200" dirty="0">
              <a:solidFill>
                <a:schemeClr val="tx1"/>
              </a:solidFill>
              <a:latin typeface="Agency FB" panose="020B0503020202020204" pitchFamily="34" charset="0"/>
            </a:rPr>
            <a:t>Propuesta</a:t>
          </a:r>
        </a:p>
      </dsp:txBody>
      <dsp:txXfrm>
        <a:off x="835554" y="3986000"/>
        <a:ext cx="5360791" cy="498099"/>
      </dsp:txXfrm>
    </dsp:sp>
    <dsp:sp modelId="{56AABB72-3DA5-48B1-9413-6DEE67D7F562}">
      <dsp:nvSpPr>
        <dsp:cNvPr id="0" name=""/>
        <dsp:cNvSpPr/>
      </dsp:nvSpPr>
      <dsp:spPr>
        <a:xfrm>
          <a:off x="524242" y="3923737"/>
          <a:ext cx="622624" cy="6226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5C19FBB-A62E-4BBF-BAAA-BEA127D56EAA}">
      <dsp:nvSpPr>
        <dsp:cNvPr id="0" name=""/>
        <dsp:cNvSpPr/>
      </dsp:nvSpPr>
      <dsp:spPr>
        <a:xfrm>
          <a:off x="384481" y="4733587"/>
          <a:ext cx="5811865" cy="498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536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0" kern="1200" dirty="0">
              <a:solidFill>
                <a:schemeClr val="tx1"/>
              </a:solidFill>
              <a:latin typeface="Agency FB" panose="020B0503020202020204" pitchFamily="34" charset="0"/>
            </a:rPr>
            <a:t>Conclusiones y recomendaciones</a:t>
          </a:r>
          <a:endParaRPr lang="es-EC" sz="2800" b="0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384481" y="4733587"/>
        <a:ext cx="5811865" cy="498099"/>
      </dsp:txXfrm>
    </dsp:sp>
    <dsp:sp modelId="{5FB3D286-11DA-48D4-BB03-89DFF5B9D99A}">
      <dsp:nvSpPr>
        <dsp:cNvPr id="0" name=""/>
        <dsp:cNvSpPr/>
      </dsp:nvSpPr>
      <dsp:spPr>
        <a:xfrm>
          <a:off x="73169" y="4671325"/>
          <a:ext cx="622624" cy="6226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C3B7A-1FC1-4C99-A379-46CE348A22FD}">
      <dsp:nvSpPr>
        <dsp:cNvPr id="0" name=""/>
        <dsp:cNvSpPr/>
      </dsp:nvSpPr>
      <dsp:spPr>
        <a:xfrm>
          <a:off x="2263122" y="870174"/>
          <a:ext cx="2633454" cy="2232771"/>
        </a:xfrm>
        <a:prstGeom prst="hexagon">
          <a:avLst>
            <a:gd name="adj" fmla="val 25000"/>
            <a:gd name="vf" fmla="val 115470"/>
          </a:avLst>
        </a:prstGeom>
        <a:solidFill>
          <a:srgbClr val="FFFFCC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  <dsp:txBody>
        <a:bodyPr spcFirstLastPara="0" vert="horz" wrap="square" lIns="0" tIns="17780" rIns="0" bIns="177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Teoría de la Organización desde la perspectiva de género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Schein (1973) y Ferguson (1984) Estructuras de poder, minorías y  oportunidades.</a:t>
          </a:r>
          <a:endParaRPr lang="en-US" sz="1400" kern="1200" dirty="0"/>
        </a:p>
      </dsp:txBody>
      <dsp:txXfrm>
        <a:off x="2668641" y="1213993"/>
        <a:ext cx="1822416" cy="1545133"/>
      </dsp:txXfrm>
    </dsp:sp>
    <dsp:sp modelId="{56384BB8-F1BD-4684-9111-7DC2036BE790}">
      <dsp:nvSpPr>
        <dsp:cNvPr id="0" name=""/>
        <dsp:cNvSpPr/>
      </dsp:nvSpPr>
      <dsp:spPr>
        <a:xfrm>
          <a:off x="2708490" y="4132899"/>
          <a:ext cx="273438" cy="2357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28BE7-8CB8-4C0B-99D2-9F84AB2F742F}">
      <dsp:nvSpPr>
        <dsp:cNvPr id="0" name=""/>
        <dsp:cNvSpPr/>
      </dsp:nvSpPr>
      <dsp:spPr>
        <a:xfrm>
          <a:off x="317072" y="2151525"/>
          <a:ext cx="2342285" cy="20105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6B7DC-E751-4680-92C6-6B9F3447D2C3}">
      <dsp:nvSpPr>
        <dsp:cNvPr id="0" name=""/>
        <dsp:cNvSpPr/>
      </dsp:nvSpPr>
      <dsp:spPr>
        <a:xfrm>
          <a:off x="2442674" y="4138136"/>
          <a:ext cx="273438" cy="2357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9C52C-D8EA-4EA0-A01D-003E811AE694}">
      <dsp:nvSpPr>
        <dsp:cNvPr id="0" name=""/>
        <dsp:cNvSpPr/>
      </dsp:nvSpPr>
      <dsp:spPr>
        <a:xfrm>
          <a:off x="2337168" y="3240034"/>
          <a:ext cx="2529433" cy="2010581"/>
        </a:xfrm>
        <a:prstGeom prst="hexagon">
          <a:avLst>
            <a:gd name="adj" fmla="val 25000"/>
            <a:gd name="vf" fmla="val 115470"/>
          </a:avLst>
        </a:prstGeom>
        <a:solidFill>
          <a:srgbClr val="CCFFCC"/>
        </a:solidFill>
        <a:ln w="3175" cap="flat" cmpd="sng" algn="ctr">
          <a:solidFill>
            <a:schemeClr val="bg1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Teoría de la Congruencia de Rol de Género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Eagly y Karau (2002): Roles de género. </a:t>
          </a:r>
          <a:endParaRPr lang="en-US" sz="1400" kern="1200" dirty="0"/>
        </a:p>
      </dsp:txBody>
      <dsp:txXfrm>
        <a:off x="2715503" y="3540762"/>
        <a:ext cx="1772764" cy="1409125"/>
      </dsp:txXfrm>
    </dsp:sp>
    <dsp:sp modelId="{72D21B80-CF49-4D0F-97FF-333A23D21F82}">
      <dsp:nvSpPr>
        <dsp:cNvPr id="0" name=""/>
        <dsp:cNvSpPr/>
      </dsp:nvSpPr>
      <dsp:spPr>
        <a:xfrm>
          <a:off x="6226045" y="3865777"/>
          <a:ext cx="273438" cy="2357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2FA12-266A-4FF3-9DEF-E0A9617F3A5B}">
      <dsp:nvSpPr>
        <dsp:cNvPr id="0" name=""/>
        <dsp:cNvSpPr/>
      </dsp:nvSpPr>
      <dsp:spPr>
        <a:xfrm>
          <a:off x="4634933" y="2092086"/>
          <a:ext cx="2342285" cy="20105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E3333-8ADB-4EBC-AC40-0C741FE4DC57}">
      <dsp:nvSpPr>
        <dsp:cNvPr id="0" name=""/>
        <dsp:cNvSpPr/>
      </dsp:nvSpPr>
      <dsp:spPr>
        <a:xfrm>
          <a:off x="6671802" y="4141927"/>
          <a:ext cx="273438" cy="235789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31AA406-0FE5-4DA7-B8C4-CDFF5D604E4D}">
      <dsp:nvSpPr>
        <dsp:cNvPr id="0" name=""/>
        <dsp:cNvSpPr/>
      </dsp:nvSpPr>
      <dsp:spPr>
        <a:xfrm>
          <a:off x="6560407" y="3298126"/>
          <a:ext cx="2498375" cy="201058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90000"/>
          </a:scheme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  <dsp:txBody>
        <a:bodyPr spcFirstLastPara="0" vert="horz" wrap="square" lIns="0" tIns="17780" rIns="0" bIns="177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Teoría del Techo de Cristal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Morrison , White y Van Velsor (1987) Barrera transparente que limita el ascenso profesional</a:t>
          </a:r>
          <a:endParaRPr lang="en-US" sz="1400" kern="1200" dirty="0"/>
        </a:p>
      </dsp:txBody>
      <dsp:txXfrm>
        <a:off x="6936153" y="3600510"/>
        <a:ext cx="1746883" cy="1405813"/>
      </dsp:txXfrm>
    </dsp:sp>
    <dsp:sp modelId="{F8F47780-08D5-490C-A297-8A920FFF4690}">
      <dsp:nvSpPr>
        <dsp:cNvPr id="0" name=""/>
        <dsp:cNvSpPr/>
      </dsp:nvSpPr>
      <dsp:spPr>
        <a:xfrm>
          <a:off x="4229428" y="1094191"/>
          <a:ext cx="273438" cy="235789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42FA4977-7561-4890-978D-4D573F981ECB}">
      <dsp:nvSpPr>
        <dsp:cNvPr id="0" name=""/>
        <dsp:cNvSpPr/>
      </dsp:nvSpPr>
      <dsp:spPr>
        <a:xfrm>
          <a:off x="4621528" y="-55547"/>
          <a:ext cx="2342285" cy="20105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BDD42-BB71-42BD-A3F8-C797C8DA7840}">
      <dsp:nvSpPr>
        <dsp:cNvPr id="0" name=""/>
        <dsp:cNvSpPr/>
      </dsp:nvSpPr>
      <dsp:spPr>
        <a:xfrm>
          <a:off x="4675184" y="835566"/>
          <a:ext cx="273438" cy="235789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F8F859E-A51A-4993-969C-10EEE515F096}">
      <dsp:nvSpPr>
        <dsp:cNvPr id="0" name=""/>
        <dsp:cNvSpPr/>
      </dsp:nvSpPr>
      <dsp:spPr>
        <a:xfrm>
          <a:off x="6618146" y="1049582"/>
          <a:ext cx="2342285" cy="2010581"/>
        </a:xfrm>
        <a:prstGeom prst="hexagon">
          <a:avLst>
            <a:gd name="adj" fmla="val 25000"/>
            <a:gd name="vf" fmla="val 115470"/>
          </a:avLst>
        </a:prstGeom>
        <a:solidFill>
          <a:srgbClr val="FFCCFF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  <dsp:txBody>
        <a:bodyPr spcFirstLastPara="0" vert="horz" wrap="square" lIns="0" tIns="17780" rIns="0" bIns="177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Teoría del laberinto de cristal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Eagly y Carli (2007): </a:t>
          </a:r>
          <a:r>
            <a:rPr lang="es-ES" sz="1400" kern="1200" dirty="0"/>
            <a:t>actualización del techo de cristal. </a:t>
          </a:r>
          <a:r>
            <a:rPr lang="es-EC" sz="1400" kern="1200" dirty="0"/>
            <a:t>Triple carga de trabajo</a:t>
          </a:r>
          <a:endParaRPr lang="en-US" sz="1400" kern="1200" dirty="0"/>
        </a:p>
      </dsp:txBody>
      <dsp:txXfrm>
        <a:off x="6980885" y="1360951"/>
        <a:ext cx="1616807" cy="1387843"/>
      </dsp:txXfrm>
    </dsp:sp>
    <dsp:sp modelId="{90B880E2-BEC0-4FE1-A85F-163155626A19}">
      <dsp:nvSpPr>
        <dsp:cNvPr id="0" name=""/>
        <dsp:cNvSpPr/>
      </dsp:nvSpPr>
      <dsp:spPr>
        <a:xfrm>
          <a:off x="8632305" y="1936978"/>
          <a:ext cx="273438" cy="235789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A4F6280-AB36-44CF-BB76-F7F19BB52AB6}">
      <dsp:nvSpPr>
        <dsp:cNvPr id="0" name=""/>
        <dsp:cNvSpPr/>
      </dsp:nvSpPr>
      <dsp:spPr>
        <a:xfrm>
          <a:off x="8623018" y="2154711"/>
          <a:ext cx="2342285" cy="20105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FE426-1883-47E7-BE79-987DB387F33F}">
      <dsp:nvSpPr>
        <dsp:cNvPr id="0" name=""/>
        <dsp:cNvSpPr/>
      </dsp:nvSpPr>
      <dsp:spPr>
        <a:xfrm>
          <a:off x="9095603" y="2190292"/>
          <a:ext cx="273438" cy="235789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F9C2C-75AD-4880-953F-22188C709D87}">
      <dsp:nvSpPr>
        <dsp:cNvPr id="0" name=""/>
        <dsp:cNvSpPr/>
      </dsp:nvSpPr>
      <dsp:spPr>
        <a:xfrm>
          <a:off x="-6444999" y="-985757"/>
          <a:ext cx="7671270" cy="7671270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B3B03-9F30-40DF-8873-542BA8EB7DAB}">
      <dsp:nvSpPr>
        <dsp:cNvPr id="0" name=""/>
        <dsp:cNvSpPr/>
      </dsp:nvSpPr>
      <dsp:spPr>
        <a:xfrm>
          <a:off x="535691" y="356120"/>
          <a:ext cx="8647473" cy="712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70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200" kern="1200" dirty="0">
              <a:solidFill>
                <a:schemeClr val="tx1"/>
              </a:solidFill>
            </a:rPr>
            <a:t>Existe una amplia brecha respecto a participación por género en cargos gerenciales. La participación de la mujer prevalece en el subsector de alimentos, se destaca mayores porcentajes en formación de tercer nivel. </a:t>
          </a:r>
        </a:p>
      </dsp:txBody>
      <dsp:txXfrm>
        <a:off x="535691" y="356120"/>
        <a:ext cx="8647473" cy="712697"/>
      </dsp:txXfrm>
    </dsp:sp>
    <dsp:sp modelId="{95D67437-2214-4E09-8233-759B301F7FC3}">
      <dsp:nvSpPr>
        <dsp:cNvPr id="0" name=""/>
        <dsp:cNvSpPr/>
      </dsp:nvSpPr>
      <dsp:spPr>
        <a:xfrm>
          <a:off x="90256" y="267033"/>
          <a:ext cx="890871" cy="89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7CCF-9593-467A-9DA7-AAB8D38022EE}">
      <dsp:nvSpPr>
        <dsp:cNvPr id="0" name=""/>
        <dsp:cNvSpPr/>
      </dsp:nvSpPr>
      <dsp:spPr>
        <a:xfrm>
          <a:off x="1046389" y="1424824"/>
          <a:ext cx="8136775" cy="712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70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kern="1200" dirty="0">
              <a:solidFill>
                <a:schemeClr val="tx1"/>
              </a:solidFill>
            </a:rPr>
            <a:t>El tamaño, edad y condición familiar de las empresas estudiadas, no presentan diferencias significativas de género en los cargos gerenciales. </a:t>
          </a:r>
        </a:p>
      </dsp:txBody>
      <dsp:txXfrm>
        <a:off x="1046389" y="1424824"/>
        <a:ext cx="8136775" cy="712697"/>
      </dsp:txXfrm>
    </dsp:sp>
    <dsp:sp modelId="{16318E5A-5F8B-470B-8A18-1155516C500D}">
      <dsp:nvSpPr>
        <dsp:cNvPr id="0" name=""/>
        <dsp:cNvSpPr/>
      </dsp:nvSpPr>
      <dsp:spPr>
        <a:xfrm>
          <a:off x="600954" y="1335737"/>
          <a:ext cx="890871" cy="89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0AB05-47E8-4DC8-9CF0-D1F7D8F3CF58}">
      <dsp:nvSpPr>
        <dsp:cNvPr id="0" name=""/>
        <dsp:cNvSpPr/>
      </dsp:nvSpPr>
      <dsp:spPr>
        <a:xfrm>
          <a:off x="1203133" y="2493528"/>
          <a:ext cx="7980032" cy="712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70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200" kern="1200" dirty="0">
              <a:solidFill>
                <a:schemeClr val="tx1"/>
              </a:solidFill>
            </a:rPr>
            <a:t>El perfil profesional, las decisiones personales, la afinidad por el sector y el equilibrio entre la vida personal, familiar y profesional determinan la inserción en cargos gerenciales. </a:t>
          </a:r>
        </a:p>
      </dsp:txBody>
      <dsp:txXfrm>
        <a:off x="1203133" y="2493528"/>
        <a:ext cx="7980032" cy="712697"/>
      </dsp:txXfrm>
    </dsp:sp>
    <dsp:sp modelId="{215D8DA4-D789-4026-83BB-C41AD20CC2D0}">
      <dsp:nvSpPr>
        <dsp:cNvPr id="0" name=""/>
        <dsp:cNvSpPr/>
      </dsp:nvSpPr>
      <dsp:spPr>
        <a:xfrm>
          <a:off x="757697" y="2404441"/>
          <a:ext cx="890871" cy="89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BB40D-329A-4600-99A8-D80C45DA0F7E}">
      <dsp:nvSpPr>
        <dsp:cNvPr id="0" name=""/>
        <dsp:cNvSpPr/>
      </dsp:nvSpPr>
      <dsp:spPr>
        <a:xfrm>
          <a:off x="1046389" y="3562232"/>
          <a:ext cx="8136775" cy="712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70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200" kern="1200">
              <a:solidFill>
                <a:schemeClr val="tx1"/>
              </a:solidFill>
            </a:rPr>
            <a:t>El desarrollo de la propuesta del estudio se orienta hacia la generación un cambio en la gestión del talento humano y por lo tanto en la cultura organizacional.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046389" y="3562232"/>
        <a:ext cx="8136775" cy="712697"/>
      </dsp:txXfrm>
    </dsp:sp>
    <dsp:sp modelId="{F0737DA2-9BD6-4F0A-B9C8-788A04F50676}">
      <dsp:nvSpPr>
        <dsp:cNvPr id="0" name=""/>
        <dsp:cNvSpPr/>
      </dsp:nvSpPr>
      <dsp:spPr>
        <a:xfrm>
          <a:off x="600954" y="3473145"/>
          <a:ext cx="890871" cy="89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E27FC-E6CA-461F-8D82-5337DF278400}">
      <dsp:nvSpPr>
        <dsp:cNvPr id="0" name=""/>
        <dsp:cNvSpPr/>
      </dsp:nvSpPr>
      <dsp:spPr>
        <a:xfrm>
          <a:off x="535691" y="4630936"/>
          <a:ext cx="8647473" cy="712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70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200" kern="1200" dirty="0">
              <a:solidFill>
                <a:schemeClr val="tx1"/>
              </a:solidFill>
            </a:rPr>
            <a:t>La naturaleza y el alcance de los datos secundarios limita la exploración de los factores sociales, psicológicos, emocionales, educativos, culturales y profesionales que influyen en la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35691" y="4630936"/>
        <a:ext cx="8647473" cy="712697"/>
      </dsp:txXfrm>
    </dsp:sp>
    <dsp:sp modelId="{0BE688BC-FF73-4531-B89A-8F6F1D25F982}">
      <dsp:nvSpPr>
        <dsp:cNvPr id="0" name=""/>
        <dsp:cNvSpPr/>
      </dsp:nvSpPr>
      <dsp:spPr>
        <a:xfrm>
          <a:off x="90256" y="4541849"/>
          <a:ext cx="890871" cy="890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538E-4328-4A0D-9DCB-FD460A95FB4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E7874-921C-4497-BFB2-CDF1D4B90DA9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400" kern="1200" dirty="0">
              <a:solidFill>
                <a:schemeClr val="tx1"/>
              </a:solidFill>
            </a:rPr>
            <a:t>Creación de un observatorio de igualdad laboral de género enfocado a las PYMES</a:t>
          </a:r>
          <a:endParaRPr lang="en-US" sz="1400" kern="1200" dirty="0"/>
        </a:p>
      </dsp:txBody>
      <dsp:txXfrm>
        <a:off x="610504" y="416587"/>
        <a:ext cx="7440913" cy="833607"/>
      </dsp:txXfrm>
    </dsp:sp>
    <dsp:sp modelId="{DF4082C4-F096-49EA-B1EA-010CA9E3828D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7A593-2931-4C37-B8A2-30F675CBC28D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Revisión de los manuales de buenas prácticas de igualdad de género de la CEPAL y la Organización Internacional del Trabajo.</a:t>
          </a:r>
        </a:p>
      </dsp:txBody>
      <dsp:txXfrm>
        <a:off x="1088431" y="1667215"/>
        <a:ext cx="6962986" cy="833607"/>
      </dsp:txXfrm>
    </dsp:sp>
    <dsp:sp modelId="{A182068F-9D93-40CD-B814-F68446BD495A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1FDE7-1D3F-4187-8E7B-FF03FCBF6F52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Investigar y aprovechar todos los incentivos que existen para las empresas con inclusión laboral de género.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088431" y="2917843"/>
        <a:ext cx="6962986" cy="833607"/>
      </dsp:txXfrm>
    </dsp:sp>
    <dsp:sp modelId="{FB795D21-AA01-41E0-8AFE-A2F51DE988F9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5A745-F7D0-4E4B-9903-D064EB993CEE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Aperturar nuevas líneas de investigación. Explorar los factores que influyen en la inserción de la mujer a cargos gerenciales.</a:t>
          </a:r>
        </a:p>
      </dsp:txBody>
      <dsp:txXfrm>
        <a:off x="610504" y="4168472"/>
        <a:ext cx="7440913" cy="833607"/>
      </dsp:txXfrm>
    </dsp:sp>
    <dsp:sp modelId="{E091928F-C4FD-4012-B3C4-1A373160FD48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1149CF3-B6E6-4440-8265-36E011886A3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DA165D6-5743-44D4-B3FC-A6856835A4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34691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7F9A-6995-4AD2-B488-49F4469D2D68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195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Buen nivel de inteligencia    líder orientado</a:t>
            </a:r>
            <a:r>
              <a:rPr lang="es-EC" baseline="0" dirty="0"/>
              <a:t> T/P   Relación líder miembro/ P/Puesto/  estructura de Tarea      </a:t>
            </a:r>
            <a:endParaRPr lang="es-EC" dirty="0"/>
          </a:p>
          <a:p>
            <a:r>
              <a:rPr lang="es-EC" dirty="0"/>
              <a:t>Extroversión</a:t>
            </a:r>
            <a:r>
              <a:rPr lang="es-EC" baseline="0" dirty="0"/>
              <a:t> alta</a:t>
            </a:r>
          </a:p>
          <a:p>
            <a:r>
              <a:rPr lang="es-EC" baseline="0" dirty="0"/>
              <a:t>Seguridad en si mismo</a:t>
            </a:r>
          </a:p>
          <a:p>
            <a:r>
              <a:rPr lang="es-EC" baseline="0" dirty="0"/>
              <a:t>Buena empatía </a:t>
            </a:r>
          </a:p>
          <a:p>
            <a:r>
              <a:rPr lang="es-EC" baseline="0" dirty="0"/>
              <a:t>Habilidad emocional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977D-D98C-4BFE-BC6D-7B1FE56CCD7A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655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Descriptivo                                                                        </a:t>
            </a:r>
            <a:r>
              <a:rPr lang="es-EC" dirty="0" err="1"/>
              <a:t>correlacional</a:t>
            </a:r>
            <a:r>
              <a:rPr lang="es-EC" dirty="0"/>
              <a:t>,</a:t>
            </a:r>
            <a:r>
              <a:rPr lang="es-EC" baseline="0" dirty="0"/>
              <a:t> permite determinar la asociación lógica que tienen las variables </a:t>
            </a:r>
            <a:endParaRPr lang="es-EC" dirty="0"/>
          </a:p>
          <a:p>
            <a:r>
              <a:rPr lang="es-EC" dirty="0"/>
              <a:t>Porque describe el comportamiento de como se manejan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977D-D98C-4BFE-BC6D-7B1FE56CCD7A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458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977D-D98C-4BFE-BC6D-7B1FE56CCD7A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16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fld id="{10E9BE4C-061F-47E9-9378-391ABD411F43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fld id="{FBB1E7DD-BC16-42AE-9A7C-B5289629999D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4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4657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72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BE4C-061F-47E9-9378-391ABD411F43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1E7DD-BC16-42AE-9A7C-B5289629999D}" type="slidenum">
              <a:rPr lang="en-US" smtClean="0"/>
              <a:t>‹Nº›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srgbClr val="000000"/>
                </a:solidFill>
              </a:rPr>
              <a:t>FECHA ÚLTIMA REVISIÓN: </a:t>
            </a:r>
            <a:r>
              <a:rPr lang="es-EC" dirty="0">
                <a:solidFill>
                  <a:srgbClr val="000000"/>
                </a:solidFill>
              </a:rPr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>
                <a:solidFill>
                  <a:srgbClr val="000000"/>
                </a:solidFill>
              </a:rPr>
              <a:t>CÓDIGO: </a:t>
            </a:r>
            <a:r>
              <a:rPr lang="es-EC">
                <a:solidFill>
                  <a:srgbClr val="000000"/>
                </a:solidFill>
              </a:rPr>
              <a:t>SGC.DI.260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>
                <a:solidFill>
                  <a:srgbClr val="000000"/>
                </a:solidFill>
              </a:rPr>
              <a:t>VERSIÓN: </a:t>
            </a:r>
            <a:r>
              <a:rPr lang="es-EC" dirty="0">
                <a:solidFill>
                  <a:srgbClr val="000000"/>
                </a:solidFill>
              </a:rPr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573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7101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5462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6814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4993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89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261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5638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rgbClr val="000000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fld id="{10E9BE4C-061F-47E9-9378-391ABD411F43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fld id="{FBB1E7DD-BC16-42AE-9A7C-B5289629999D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0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3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30885" y="885616"/>
            <a:ext cx="10625070" cy="4716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ECONÓMICAS, ADMINISTRATIVAS Y DEL COMERCIO</a:t>
            </a:r>
            <a:endParaRPr lang="es-EC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CARRERA DE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INGENIERÍA COMERCIAL</a:t>
            </a:r>
            <a:endParaRPr lang="es-EC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200000"/>
              </a:lnSpc>
            </a:pPr>
            <a:r>
              <a:rPr lang="es-EC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AUTOR: 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GUANOLUISA CARDENAS CYNTHIA DAYANA</a:t>
            </a:r>
          </a:p>
          <a:p>
            <a:pPr indent="180340" algn="ctr">
              <a:lnSpc>
                <a:spcPct val="200000"/>
              </a:lnSpc>
              <a:spcAft>
                <a:spcPts val="0"/>
              </a:spcAft>
            </a:pPr>
            <a:r>
              <a:rPr lang="es-EC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Tema: </a:t>
            </a:r>
            <a:r>
              <a:rPr lang="es-EC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“análisis DE LA PARTICIPACIÓN FEMENINA EN CARGOS GERENCIALES</a:t>
            </a:r>
          </a:p>
          <a:p>
            <a:pPr indent="180340" algn="ctr">
              <a:lnSpc>
                <a:spcPct val="200000"/>
              </a:lnSpc>
              <a:spcAft>
                <a:spcPts val="0"/>
              </a:spcAft>
            </a:pPr>
            <a:r>
              <a:rPr lang="es-EC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SU RELACIÓN sobre LAS Características DE</a:t>
            </a:r>
            <a:r>
              <a:rPr lang="es-EC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PYMES MANUFACTURERAS DEL DMQ AFILIADAS A LA CAPEIPI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s-EC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DIRECTORA: 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MALDONADO MERA, BETZABÉ DEL ROSARIO, PH. 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SANGOLQUÍ</a:t>
            </a:r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C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es-EC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umna || Desigualdad de Género – IMER Noticias">
            <a:extLst>
              <a:ext uri="{FF2B5EF4-FFF2-40B4-BE49-F238E27FC236}">
                <a16:creationId xmlns:a16="http://schemas.microsoft.com/office/drawing/2014/main" id="{230A7627-87C1-4E31-A8A6-EBC34F541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5993" r="41544" b="28000"/>
          <a:stretch/>
        </p:blipFill>
        <p:spPr bwMode="auto">
          <a:xfrm>
            <a:off x="414130" y="1414631"/>
            <a:ext cx="4831132" cy="40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741821DF-4402-4C98-A7E3-EB3B3CDAE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06" y="3599"/>
            <a:ext cx="6909832" cy="575368"/>
          </a:xfrm>
        </p:spPr>
        <p:txBody>
          <a:bodyPr>
            <a:normAutofit fontScale="90000"/>
          </a:bodyPr>
          <a:lstStyle/>
          <a:p>
            <a:pPr algn="ctr"/>
            <a:r>
              <a:rPr lang="es-EC" i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</a:rPr>
              <a:t>5. RESULTADOS</a:t>
            </a:r>
            <a:br>
              <a:rPr lang="en-US" dirty="0">
                <a:solidFill>
                  <a:schemeClr val="tx1"/>
                </a:solidFill>
              </a:rPr>
            </a:br>
            <a:endParaRPr lang="es-EC" i="0" dirty="0">
              <a:solidFill>
                <a:schemeClr val="accent4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70DB54E-42D9-4616-9F2F-F65B8FC81FAB}"/>
              </a:ext>
            </a:extLst>
          </p:cNvPr>
          <p:cNvSpPr txBox="1"/>
          <p:nvPr/>
        </p:nvSpPr>
        <p:spPr>
          <a:xfrm>
            <a:off x="3238799" y="4604898"/>
            <a:ext cx="17602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294 Gerentes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222135-3CF4-47E3-A946-13C9443DEA03}"/>
              </a:ext>
            </a:extLst>
          </p:cNvPr>
          <p:cNvSpPr txBox="1"/>
          <p:nvPr/>
        </p:nvSpPr>
        <p:spPr>
          <a:xfrm>
            <a:off x="684083" y="5074037"/>
            <a:ext cx="15957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/>
              <a:t>90   Gerentes </a:t>
            </a:r>
            <a:endParaRPr lang="en-US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76B5B14-E5BD-4967-9A20-58CD1E3DDB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241055"/>
              </p:ext>
            </p:extLst>
          </p:nvPr>
        </p:nvGraphicFramePr>
        <p:xfrm>
          <a:off x="5279118" y="1143393"/>
          <a:ext cx="6482934" cy="457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2">
            <a:extLst>
              <a:ext uri="{FF2B5EF4-FFF2-40B4-BE49-F238E27FC236}">
                <a16:creationId xmlns:a16="http://schemas.microsoft.com/office/drawing/2014/main" id="{88DEAD52-ECCD-48BD-A894-87394ECBDB5D}"/>
              </a:ext>
            </a:extLst>
          </p:cNvPr>
          <p:cNvSpPr txBox="1">
            <a:spLocks/>
          </p:cNvSpPr>
          <p:nvPr/>
        </p:nvSpPr>
        <p:spPr>
          <a:xfrm>
            <a:off x="2394806" y="238169"/>
            <a:ext cx="6909832" cy="575368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br>
              <a:rPr lang="es-EC" sz="2800" i="0" kern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</a:rPr>
            </a:br>
            <a:r>
              <a:rPr lang="es-EC" sz="2800" i="0" kern="0" dirty="0">
                <a:solidFill>
                  <a:schemeClr val="tx1"/>
                </a:solidFill>
                <a:effectLst/>
              </a:rPr>
              <a:t>Análisis univariado</a:t>
            </a:r>
            <a:br>
              <a:rPr lang="en-US" sz="2800" i="0" kern="0" dirty="0">
                <a:solidFill>
                  <a:schemeClr val="tx1"/>
                </a:solidFill>
              </a:rPr>
            </a:br>
            <a:endParaRPr lang="es-EC" sz="2800" i="0" kern="0" dirty="0">
              <a:solidFill>
                <a:schemeClr val="accent4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599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B7BACAD-7E62-4A93-BDBC-5425526AF6A8}"/>
              </a:ext>
            </a:extLst>
          </p:cNvPr>
          <p:cNvCxnSpPr/>
          <p:nvPr/>
        </p:nvCxnSpPr>
        <p:spPr>
          <a:xfrm>
            <a:off x="10478519" y="6325129"/>
            <a:ext cx="7982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ítulo 2">
            <a:extLst>
              <a:ext uri="{FF2B5EF4-FFF2-40B4-BE49-F238E27FC236}">
                <a16:creationId xmlns:a16="http://schemas.microsoft.com/office/drawing/2014/main" id="{34F72DF2-FB0E-49FF-BEFD-62C8C349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009" y="40453"/>
            <a:ext cx="5450019" cy="575368"/>
          </a:xfrm>
        </p:spPr>
        <p:txBody>
          <a:bodyPr>
            <a:normAutofit fontScale="90000"/>
          </a:bodyPr>
          <a:lstStyle/>
          <a:p>
            <a:pPr algn="ctr"/>
            <a:r>
              <a:rPr lang="es-EC" i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</a:rPr>
              <a:t> Análisis univariado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9D9C6FD-599F-4CE9-9407-3AF2B90A4ACD}"/>
              </a:ext>
            </a:extLst>
          </p:cNvPr>
          <p:cNvSpPr txBox="1"/>
          <p:nvPr/>
        </p:nvSpPr>
        <p:spPr>
          <a:xfrm>
            <a:off x="104933" y="5848157"/>
            <a:ext cx="12192000" cy="10568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8342A93-188B-4C0D-A854-3744209E8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3" y="889126"/>
            <a:ext cx="6671725" cy="5436003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DEAD0F74-142F-41A9-B972-D3DDA9B51451}"/>
              </a:ext>
            </a:extLst>
          </p:cNvPr>
          <p:cNvSpPr/>
          <p:nvPr/>
        </p:nvSpPr>
        <p:spPr>
          <a:xfrm>
            <a:off x="6310859" y="1469900"/>
            <a:ext cx="702647" cy="30675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F3FCFE97-18B3-4117-B041-A9D73C1C7113}"/>
              </a:ext>
            </a:extLst>
          </p:cNvPr>
          <p:cNvSpPr/>
          <p:nvPr/>
        </p:nvSpPr>
        <p:spPr>
          <a:xfrm>
            <a:off x="6328347" y="2028668"/>
            <a:ext cx="702647" cy="30675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FC5287B-E697-4299-B251-62ADC96EFBC9}"/>
              </a:ext>
            </a:extLst>
          </p:cNvPr>
          <p:cNvSpPr/>
          <p:nvPr/>
        </p:nvSpPr>
        <p:spPr>
          <a:xfrm>
            <a:off x="6297696" y="4264547"/>
            <a:ext cx="795084" cy="5935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econocimiento de Títulos en la SENESCYT de Ecuador - Instituto Seneca">
            <a:extLst>
              <a:ext uri="{FF2B5EF4-FFF2-40B4-BE49-F238E27FC236}">
                <a16:creationId xmlns:a16="http://schemas.microsoft.com/office/drawing/2014/main" id="{989DC67B-4812-4117-8D4D-CBA56D8A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87" y="954379"/>
            <a:ext cx="3547070" cy="15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os 20 Tipos de Industrias Más Importantes">
            <a:extLst>
              <a:ext uri="{FF2B5EF4-FFF2-40B4-BE49-F238E27FC236}">
                <a16:creationId xmlns:a16="http://schemas.microsoft.com/office/drawing/2014/main" id="{E0BCFF76-6F1D-4C5A-B359-D624CD67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31" y="2679714"/>
            <a:ext cx="3203073" cy="18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l apoyo de las empresas a sus clientes PYME ante el COVID-19 - Diario  Responsable">
            <a:extLst>
              <a:ext uri="{FF2B5EF4-FFF2-40B4-BE49-F238E27FC236}">
                <a16:creationId xmlns:a16="http://schemas.microsoft.com/office/drawing/2014/main" id="{3CB407F1-5419-4AEE-9DFC-0D44AAA07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8073732" y="4896342"/>
            <a:ext cx="3203073" cy="14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EFEBF081-8C76-4248-A5D8-4B7728F9FEB0}"/>
              </a:ext>
            </a:extLst>
          </p:cNvPr>
          <p:cNvSpPr/>
          <p:nvPr/>
        </p:nvSpPr>
        <p:spPr>
          <a:xfrm>
            <a:off x="6360285" y="5421472"/>
            <a:ext cx="702647" cy="30675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7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940483-040A-4D86-A4DC-C26BB69E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43" y="1328731"/>
            <a:ext cx="6035824" cy="3943241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74469B9C-EAA0-4017-8720-C1A5643B631B}"/>
              </a:ext>
            </a:extLst>
          </p:cNvPr>
          <p:cNvSpPr/>
          <p:nvPr/>
        </p:nvSpPr>
        <p:spPr>
          <a:xfrm>
            <a:off x="5922728" y="2679772"/>
            <a:ext cx="832761" cy="41740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7900D10-D4C8-4DB0-8359-731AF4D7F626}"/>
              </a:ext>
            </a:extLst>
          </p:cNvPr>
          <p:cNvSpPr/>
          <p:nvPr/>
        </p:nvSpPr>
        <p:spPr>
          <a:xfrm>
            <a:off x="5886061" y="4381819"/>
            <a:ext cx="869428" cy="41740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Cómo convertir tu Pyme en una gran empresa">
            <a:extLst>
              <a:ext uri="{FF2B5EF4-FFF2-40B4-BE49-F238E27FC236}">
                <a16:creationId xmlns:a16="http://schemas.microsoft.com/office/drawing/2014/main" id="{4227C4A1-B5DA-4FEF-AE7D-ABAFB6D9F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745" y="1545579"/>
            <a:ext cx="3043039" cy="1883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nfederación de empresarios de la Provincia de Cádiz CEC | Begoña Romero  Hita, presidenta de la Comisión de trabajo de la Empresa Familiar de la CEC">
            <a:extLst>
              <a:ext uri="{FF2B5EF4-FFF2-40B4-BE49-F238E27FC236}">
                <a16:creationId xmlns:a16="http://schemas.microsoft.com/office/drawing/2014/main" id="{E7B36A20-8E2C-4BCC-8456-3B5748D9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745" y="3745056"/>
            <a:ext cx="2709048" cy="156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2">
            <a:extLst>
              <a:ext uri="{FF2B5EF4-FFF2-40B4-BE49-F238E27FC236}">
                <a16:creationId xmlns:a16="http://schemas.microsoft.com/office/drawing/2014/main" id="{307EB2D0-FBEC-4948-9623-01874FDF13F0}"/>
              </a:ext>
            </a:extLst>
          </p:cNvPr>
          <p:cNvSpPr txBox="1">
            <a:spLocks/>
          </p:cNvSpPr>
          <p:nvPr/>
        </p:nvSpPr>
        <p:spPr>
          <a:xfrm>
            <a:off x="3491633" y="72024"/>
            <a:ext cx="5450019" cy="5753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i="0" kern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</a:rPr>
              <a:t>Análisis univariado</a:t>
            </a:r>
          </a:p>
        </p:txBody>
      </p:sp>
    </p:spTree>
    <p:extLst>
      <p:ext uri="{BB962C8B-B14F-4D97-AF65-F5344CB8AC3E}">
        <p14:creationId xmlns:p14="http://schemas.microsoft.com/office/powerpoint/2010/main" val="300997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">
            <a:extLst>
              <a:ext uri="{FF2B5EF4-FFF2-40B4-BE49-F238E27FC236}">
                <a16:creationId xmlns:a16="http://schemas.microsoft.com/office/drawing/2014/main" id="{5EF0828A-BA22-4F5E-B6EF-AD4099533580}"/>
              </a:ext>
            </a:extLst>
          </p:cNvPr>
          <p:cNvSpPr txBox="1">
            <a:spLocks/>
          </p:cNvSpPr>
          <p:nvPr/>
        </p:nvSpPr>
        <p:spPr>
          <a:xfrm>
            <a:off x="3491633" y="72024"/>
            <a:ext cx="5450019" cy="5753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i="0" kern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</a:rPr>
              <a:t>Análisis bivariado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B1BD75-FEE7-445C-8BF2-1434CDB8D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13" y="2151440"/>
            <a:ext cx="3812330" cy="2815976"/>
          </a:xfrm>
          <a:prstGeom prst="rect">
            <a:avLst/>
          </a:prstGeom>
        </p:spPr>
      </p:pic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FB5B94E8-AB30-4746-8BD9-D065BFA3C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373225"/>
              </p:ext>
            </p:extLst>
          </p:nvPr>
        </p:nvGraphicFramePr>
        <p:xfrm>
          <a:off x="4721245" y="1640020"/>
          <a:ext cx="7008469" cy="399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ítulo 2">
            <a:extLst>
              <a:ext uri="{FF2B5EF4-FFF2-40B4-BE49-F238E27FC236}">
                <a16:creationId xmlns:a16="http://schemas.microsoft.com/office/drawing/2014/main" id="{B5C73FDD-A5EC-409A-9C31-7C406D36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875" y="692966"/>
            <a:ext cx="8216900" cy="457199"/>
          </a:xfrm>
        </p:spPr>
        <p:txBody>
          <a:bodyPr/>
          <a:lstStyle/>
          <a:p>
            <a:pPr algn="l"/>
            <a:r>
              <a:rPr lang="es-EC" sz="2800" dirty="0">
                <a:solidFill>
                  <a:schemeClr val="tx1"/>
                </a:solidFill>
                <a:effectLst/>
              </a:rPr>
              <a:t>Nivel de formación profesional por género</a:t>
            </a:r>
            <a:br>
              <a:rPr lang="en-US" sz="2800" dirty="0">
                <a:solidFill>
                  <a:schemeClr val="tx1"/>
                </a:solidFill>
                <a:effectLst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0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DD8173-9FAD-406F-9509-1838670A2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75" y="1183157"/>
            <a:ext cx="6714127" cy="4491681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0E255CE-825E-4D9E-BBFD-ECC7A9E224BF}"/>
              </a:ext>
            </a:extLst>
          </p:cNvPr>
          <p:cNvSpPr/>
          <p:nvPr/>
        </p:nvSpPr>
        <p:spPr>
          <a:xfrm>
            <a:off x="6575345" y="2114121"/>
            <a:ext cx="653658" cy="24092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BF5B20E-AF26-4B3C-A927-3C89B2DD6DF3}"/>
              </a:ext>
            </a:extLst>
          </p:cNvPr>
          <p:cNvSpPr/>
          <p:nvPr/>
        </p:nvSpPr>
        <p:spPr>
          <a:xfrm>
            <a:off x="6637129" y="3502857"/>
            <a:ext cx="578074" cy="29252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B64BC65-AFD5-475B-B4D4-0065BF21969D}"/>
              </a:ext>
            </a:extLst>
          </p:cNvPr>
          <p:cNvSpPr/>
          <p:nvPr/>
        </p:nvSpPr>
        <p:spPr>
          <a:xfrm>
            <a:off x="6586258" y="4943190"/>
            <a:ext cx="679816" cy="29252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Los 20 Tipos de Industrias Más Importantes">
            <a:extLst>
              <a:ext uri="{FF2B5EF4-FFF2-40B4-BE49-F238E27FC236}">
                <a16:creationId xmlns:a16="http://schemas.microsoft.com/office/drawing/2014/main" id="{892B3C54-FF53-45F2-B005-6DE3DEEE4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13" y="2173076"/>
            <a:ext cx="3598812" cy="25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2">
            <a:extLst>
              <a:ext uri="{FF2B5EF4-FFF2-40B4-BE49-F238E27FC236}">
                <a16:creationId xmlns:a16="http://schemas.microsoft.com/office/drawing/2014/main" id="{CE772AE8-738B-4C0C-BBD6-BDD8B4023092}"/>
              </a:ext>
            </a:extLst>
          </p:cNvPr>
          <p:cNvSpPr txBox="1">
            <a:spLocks/>
          </p:cNvSpPr>
          <p:nvPr/>
        </p:nvSpPr>
        <p:spPr>
          <a:xfrm>
            <a:off x="3375127" y="140260"/>
            <a:ext cx="5450019" cy="5753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i="0" kern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</a:rPr>
              <a:t> Análisis bivariado</a:t>
            </a:r>
          </a:p>
        </p:txBody>
      </p:sp>
    </p:spTree>
    <p:extLst>
      <p:ext uri="{BB962C8B-B14F-4D97-AF65-F5344CB8AC3E}">
        <p14:creationId xmlns:p14="http://schemas.microsoft.com/office/powerpoint/2010/main" val="3983988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52CEDA7-F818-4D1B-9A54-B25FADA4A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80" y="829552"/>
            <a:ext cx="7091322" cy="4793437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9996099A-22BB-424A-9FA8-5A6A82E46746}"/>
              </a:ext>
            </a:extLst>
          </p:cNvPr>
          <p:cNvSpPr txBox="1">
            <a:spLocks/>
          </p:cNvSpPr>
          <p:nvPr/>
        </p:nvSpPr>
        <p:spPr>
          <a:xfrm>
            <a:off x="3214489" y="0"/>
            <a:ext cx="5450019" cy="5753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i="0" kern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</a:rPr>
              <a:t>Análisis bivariado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D408D1E-9D0C-485F-8DCF-BDA15A683DF7}"/>
              </a:ext>
            </a:extLst>
          </p:cNvPr>
          <p:cNvSpPr/>
          <p:nvPr/>
        </p:nvSpPr>
        <p:spPr>
          <a:xfrm>
            <a:off x="6587701" y="1885591"/>
            <a:ext cx="653658" cy="24092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E6BA002-939D-4AC9-8443-D1C2997737F1}"/>
              </a:ext>
            </a:extLst>
          </p:cNvPr>
          <p:cNvSpPr/>
          <p:nvPr/>
        </p:nvSpPr>
        <p:spPr>
          <a:xfrm>
            <a:off x="6575494" y="3374365"/>
            <a:ext cx="678071" cy="24092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3044E25-59DE-4D7E-B293-922CAF8842C2}"/>
              </a:ext>
            </a:extLst>
          </p:cNvPr>
          <p:cNvSpPr/>
          <p:nvPr/>
        </p:nvSpPr>
        <p:spPr>
          <a:xfrm>
            <a:off x="6599907" y="4863139"/>
            <a:ext cx="653658" cy="240927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Cómo convertir tu Pyme en una gran empresa">
            <a:extLst>
              <a:ext uri="{FF2B5EF4-FFF2-40B4-BE49-F238E27FC236}">
                <a16:creationId xmlns:a16="http://schemas.microsoft.com/office/drawing/2014/main" id="{73FE455E-7E80-432C-89EE-EED0C7BE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389" y="1140119"/>
            <a:ext cx="3043039" cy="2086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onfederación de empresarios de la Provincia de Cádiz CEC | Begoña Romero  Hita, presidenta de la Comisión de trabajo de la Empresa Familiar de la CEC">
            <a:extLst>
              <a:ext uri="{FF2B5EF4-FFF2-40B4-BE49-F238E27FC236}">
                <a16:creationId xmlns:a16="http://schemas.microsoft.com/office/drawing/2014/main" id="{9B7DD590-5A9C-4374-9BC8-09FAD73E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62" y="3791021"/>
            <a:ext cx="2709048" cy="156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3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FA29864C-A870-440D-A7B8-7BADC781D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53" y="1048599"/>
            <a:ext cx="7107243" cy="22957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BD816D5-4E91-4132-A077-41E8860F4514}"/>
              </a:ext>
            </a:extLst>
          </p:cNvPr>
          <p:cNvSpPr/>
          <p:nvPr/>
        </p:nvSpPr>
        <p:spPr>
          <a:xfrm>
            <a:off x="2279891" y="665760"/>
            <a:ext cx="7632217" cy="33855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H1: </a:t>
            </a:r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 relación entre el género del gerente general y su nivel de formación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37567B6-A3F9-4679-92CA-CA05EF4E0C0E}"/>
              </a:ext>
            </a:extLst>
          </p:cNvPr>
          <p:cNvSpPr/>
          <p:nvPr/>
        </p:nvSpPr>
        <p:spPr>
          <a:xfrm>
            <a:off x="4217611" y="1909474"/>
            <a:ext cx="543747" cy="185349"/>
          </a:xfrm>
          <a:prstGeom prst="ellipse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1FB2715-F9EC-4BFC-96D6-D02FFFA1FA17}"/>
              </a:ext>
            </a:extLst>
          </p:cNvPr>
          <p:cNvSpPr/>
          <p:nvPr/>
        </p:nvSpPr>
        <p:spPr>
          <a:xfrm>
            <a:off x="9467825" y="1881819"/>
            <a:ext cx="2269083" cy="1006074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No hay relación entre el género del gerente general y su nivel de formación.</a:t>
            </a:r>
            <a:endParaRPr lang="en-US" sz="1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088D2C-A632-4015-B93B-AAA3979025AA}"/>
              </a:ext>
            </a:extLst>
          </p:cNvPr>
          <p:cNvSpPr txBox="1"/>
          <p:nvPr/>
        </p:nvSpPr>
        <p:spPr>
          <a:xfrm>
            <a:off x="4459702" y="121856"/>
            <a:ext cx="3992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CONTRASTE DE HIPÓTESIS</a:t>
            </a:r>
            <a:endParaRPr lang="en-US" sz="2000" b="1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9491B2A-41F5-4987-B206-23D484217905}"/>
              </a:ext>
            </a:extLst>
          </p:cNvPr>
          <p:cNvSpPr/>
          <p:nvPr/>
        </p:nvSpPr>
        <p:spPr>
          <a:xfrm>
            <a:off x="6598508" y="1885411"/>
            <a:ext cx="2269083" cy="1002482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Medida de asociación:</a:t>
            </a:r>
          </a:p>
          <a:p>
            <a:pPr algn="ctr"/>
            <a:r>
              <a:rPr lang="es-EC" sz="1600" dirty="0"/>
              <a:t>Valor phi: 0,105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7B8ACC6-6D46-49D4-B84F-0EB5E914C7C3}"/>
              </a:ext>
            </a:extLst>
          </p:cNvPr>
          <p:cNvCxnSpPr>
            <a:cxnSpLocks/>
          </p:cNvCxnSpPr>
          <p:nvPr/>
        </p:nvCxnSpPr>
        <p:spPr>
          <a:xfrm>
            <a:off x="8904662" y="2384856"/>
            <a:ext cx="486474" cy="0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F9FBCD7-1B58-4F7B-9371-5A543F71B573}"/>
              </a:ext>
            </a:extLst>
          </p:cNvPr>
          <p:cNvSpPr/>
          <p:nvPr/>
        </p:nvSpPr>
        <p:spPr>
          <a:xfrm>
            <a:off x="1338786" y="3469538"/>
            <a:ext cx="9584588" cy="33855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tx1"/>
                </a:solidFill>
              </a:rPr>
              <a:t>H2: </a:t>
            </a:r>
            <a:r>
              <a:rPr lang="es-EC" sz="1600" dirty="0">
                <a:solidFill>
                  <a:schemeClr val="tx1"/>
                </a:solidFill>
              </a:rPr>
              <a:t>Existe relación entre el género del gerente general y el subsector de las PYMES manufactureras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672EB05-7143-4367-8523-BA80F2543493}"/>
              </a:ext>
            </a:extLst>
          </p:cNvPr>
          <p:cNvSpPr/>
          <p:nvPr/>
        </p:nvSpPr>
        <p:spPr>
          <a:xfrm>
            <a:off x="9467825" y="4114712"/>
            <a:ext cx="2269083" cy="1309904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/>
              <a:t>No hay relación entre el género del gerente general y </a:t>
            </a:r>
            <a:r>
              <a:rPr lang="es-EC" sz="1600" dirty="0">
                <a:solidFill>
                  <a:schemeClr val="tx1"/>
                </a:solidFill>
              </a:rPr>
              <a:t>el subsector de las PYMES</a:t>
            </a:r>
            <a:endParaRPr lang="en-US" sz="160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1341CBAD-B12A-4E17-A262-3361F9619AB4}"/>
              </a:ext>
            </a:extLst>
          </p:cNvPr>
          <p:cNvSpPr/>
          <p:nvPr/>
        </p:nvSpPr>
        <p:spPr>
          <a:xfrm>
            <a:off x="6598508" y="4275923"/>
            <a:ext cx="2269083" cy="1002482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Medida de asociación:</a:t>
            </a:r>
          </a:p>
          <a:p>
            <a:pPr algn="ctr"/>
            <a:r>
              <a:rPr lang="es-EC" sz="1600" dirty="0"/>
              <a:t>V de Cramer: 0,160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050160D-7A93-4F19-8DA7-D623199FA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52" y="3982230"/>
            <a:ext cx="5669808" cy="1947892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5B068CE0-DEAA-4A45-AF04-B4841F343175}"/>
              </a:ext>
            </a:extLst>
          </p:cNvPr>
          <p:cNvCxnSpPr>
            <a:cxnSpLocks/>
          </p:cNvCxnSpPr>
          <p:nvPr/>
        </p:nvCxnSpPr>
        <p:spPr>
          <a:xfrm>
            <a:off x="8904662" y="4769664"/>
            <a:ext cx="486474" cy="0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0E2A9534-140D-46FE-8BF1-2B03AB9E0A44}"/>
              </a:ext>
            </a:extLst>
          </p:cNvPr>
          <p:cNvSpPr/>
          <p:nvPr/>
        </p:nvSpPr>
        <p:spPr>
          <a:xfrm>
            <a:off x="4728463" y="4821848"/>
            <a:ext cx="620763" cy="268656"/>
          </a:xfrm>
          <a:prstGeom prst="ellipse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4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7F1EF5E-1099-41E0-A5E2-AEA5F33FC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37" y="712289"/>
            <a:ext cx="7173622" cy="220829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BD816D5-4E91-4132-A077-41E8860F4514}"/>
              </a:ext>
            </a:extLst>
          </p:cNvPr>
          <p:cNvSpPr/>
          <p:nvPr/>
        </p:nvSpPr>
        <p:spPr>
          <a:xfrm>
            <a:off x="1096603" y="188504"/>
            <a:ext cx="10301219" cy="36933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H3: </a:t>
            </a:r>
            <a:r>
              <a:rPr lang="es-EC" dirty="0">
                <a:solidFill>
                  <a:schemeClr val="tx1"/>
                </a:solidFill>
              </a:rPr>
              <a:t>Existe relación entre el género del gerente general y el tamaño de las PYMES manufactureras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37567B6-A3F9-4679-92CA-CA05EF4E0C0E}"/>
              </a:ext>
            </a:extLst>
          </p:cNvPr>
          <p:cNvSpPr/>
          <p:nvPr/>
        </p:nvSpPr>
        <p:spPr>
          <a:xfrm>
            <a:off x="4536190" y="1892343"/>
            <a:ext cx="713744" cy="229197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1FB2715-F9EC-4BFC-96D6-D02FFFA1FA17}"/>
              </a:ext>
            </a:extLst>
          </p:cNvPr>
          <p:cNvSpPr/>
          <p:nvPr/>
        </p:nvSpPr>
        <p:spPr>
          <a:xfrm>
            <a:off x="9613557" y="1480987"/>
            <a:ext cx="2096255" cy="1002482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400" dirty="0"/>
              <a:t>No hay relación entre el género del gerente general y </a:t>
            </a:r>
            <a:r>
              <a:rPr lang="es-EC" sz="1400" dirty="0">
                <a:solidFill>
                  <a:schemeClr val="tx1"/>
                </a:solidFill>
              </a:rPr>
              <a:t>el tamaño de las PYMES.</a:t>
            </a:r>
            <a:endParaRPr lang="en-US" sz="14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D5654F3-6C71-43AA-A8B5-ADAC8D6C2B52}"/>
              </a:ext>
            </a:extLst>
          </p:cNvPr>
          <p:cNvSpPr/>
          <p:nvPr/>
        </p:nvSpPr>
        <p:spPr>
          <a:xfrm>
            <a:off x="7346088" y="1480987"/>
            <a:ext cx="1678387" cy="1002482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Medida de asociación:</a:t>
            </a:r>
          </a:p>
          <a:p>
            <a:pPr algn="ctr"/>
            <a:r>
              <a:rPr lang="es-EC" sz="1600" dirty="0"/>
              <a:t>Valor phi: 0,052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03E2B15-5898-4439-BF3A-3A581EA96CD7}"/>
              </a:ext>
            </a:extLst>
          </p:cNvPr>
          <p:cNvCxnSpPr>
            <a:cxnSpLocks/>
          </p:cNvCxnSpPr>
          <p:nvPr/>
        </p:nvCxnSpPr>
        <p:spPr>
          <a:xfrm>
            <a:off x="9078770" y="1982228"/>
            <a:ext cx="399977" cy="0"/>
          </a:xfrm>
          <a:prstGeom prst="straightConnector1">
            <a:avLst/>
          </a:prstGeom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815C82B-9AE3-4612-B633-B44318C38446}"/>
              </a:ext>
            </a:extLst>
          </p:cNvPr>
          <p:cNvSpPr/>
          <p:nvPr/>
        </p:nvSpPr>
        <p:spPr>
          <a:xfrm>
            <a:off x="868510" y="3107937"/>
            <a:ext cx="10709771" cy="35394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700" b="1" dirty="0">
                <a:solidFill>
                  <a:schemeClr val="tx1"/>
                </a:solidFill>
              </a:rPr>
              <a:t>H4: </a:t>
            </a:r>
            <a:r>
              <a:rPr lang="es-EC" sz="1700" dirty="0">
                <a:solidFill>
                  <a:schemeClr val="tx1"/>
                </a:solidFill>
              </a:rPr>
              <a:t>Existe relación entre el género del gerente general y la edad empresarial de las PYMES manufactureras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2F0E8C0-2D15-40B7-A16B-E7F8C1C841A6}"/>
              </a:ext>
            </a:extLst>
          </p:cNvPr>
          <p:cNvSpPr/>
          <p:nvPr/>
        </p:nvSpPr>
        <p:spPr>
          <a:xfrm>
            <a:off x="9613557" y="4587588"/>
            <a:ext cx="2199390" cy="1088466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400" dirty="0"/>
              <a:t>No hay relación entre el género del gerente general y </a:t>
            </a:r>
            <a:r>
              <a:rPr lang="es-EC" sz="1400" dirty="0">
                <a:solidFill>
                  <a:schemeClr val="tx1"/>
                </a:solidFill>
              </a:rPr>
              <a:t>la edad empresarial de las PYMES.</a:t>
            </a:r>
            <a:endParaRPr lang="en-US" sz="1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2AF7C30-3251-4D08-BC93-520C4E9B7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37" y="3745261"/>
            <a:ext cx="6790725" cy="2208297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A1AE092F-B893-4C0E-B744-8AC61928D574}"/>
              </a:ext>
            </a:extLst>
          </p:cNvPr>
          <p:cNvSpPr/>
          <p:nvPr/>
        </p:nvSpPr>
        <p:spPr>
          <a:xfrm>
            <a:off x="5022222" y="4849409"/>
            <a:ext cx="713744" cy="229197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4B3573A-2E9B-43CA-9EED-D148AA7ED694}"/>
              </a:ext>
            </a:extLst>
          </p:cNvPr>
          <p:cNvSpPr/>
          <p:nvPr/>
        </p:nvSpPr>
        <p:spPr>
          <a:xfrm>
            <a:off x="7346087" y="4587588"/>
            <a:ext cx="1678387" cy="1002482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Medida de asociación:</a:t>
            </a:r>
          </a:p>
          <a:p>
            <a:pPr algn="ctr"/>
            <a:r>
              <a:rPr lang="es-EC" sz="1600" dirty="0"/>
              <a:t>V de Cramer: 0,104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3996B91-54BA-4A02-910F-709EE0A6231F}"/>
              </a:ext>
            </a:extLst>
          </p:cNvPr>
          <p:cNvCxnSpPr>
            <a:cxnSpLocks/>
          </p:cNvCxnSpPr>
          <p:nvPr/>
        </p:nvCxnSpPr>
        <p:spPr>
          <a:xfrm>
            <a:off x="9078770" y="5078606"/>
            <a:ext cx="399977" cy="0"/>
          </a:xfrm>
          <a:prstGeom prst="straightConnector1">
            <a:avLst/>
          </a:prstGeom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77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E4BD3C-8A88-4911-B60E-DECAAAE5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40" y="2197373"/>
            <a:ext cx="6324865" cy="273297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506B5E-FC9C-4BD7-AAA3-9F636166B2A3}"/>
              </a:ext>
            </a:extLst>
          </p:cNvPr>
          <p:cNvSpPr/>
          <p:nvPr/>
        </p:nvSpPr>
        <p:spPr>
          <a:xfrm>
            <a:off x="933077" y="1020856"/>
            <a:ext cx="10829984" cy="35394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700" b="1" dirty="0">
                <a:solidFill>
                  <a:schemeClr val="tx1"/>
                </a:solidFill>
              </a:rPr>
              <a:t>H5: </a:t>
            </a:r>
            <a:r>
              <a:rPr lang="es-EC" sz="1700" dirty="0">
                <a:solidFill>
                  <a:schemeClr val="tx1"/>
                </a:solidFill>
              </a:rPr>
              <a:t>Existe relación entre el género del gerente general y el carácter familiar de las PYMES manufactureras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DDABC95-E60F-4828-A8FA-382144661C9A}"/>
              </a:ext>
            </a:extLst>
          </p:cNvPr>
          <p:cNvSpPr/>
          <p:nvPr/>
        </p:nvSpPr>
        <p:spPr>
          <a:xfrm>
            <a:off x="9737124" y="2749191"/>
            <a:ext cx="2115870" cy="1100341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400" dirty="0"/>
              <a:t>No hay relación entre el género del gerente general y </a:t>
            </a:r>
            <a:r>
              <a:rPr lang="es-EC" sz="1400" dirty="0">
                <a:solidFill>
                  <a:schemeClr val="tx1"/>
                </a:solidFill>
              </a:rPr>
              <a:t>el carácter familiar de las PYMES</a:t>
            </a:r>
            <a:endParaRPr lang="en-US" sz="1400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E260D2A-E8D1-44DF-B914-E957141AF510}"/>
              </a:ext>
            </a:extLst>
          </p:cNvPr>
          <p:cNvSpPr/>
          <p:nvPr/>
        </p:nvSpPr>
        <p:spPr>
          <a:xfrm>
            <a:off x="5634325" y="3784361"/>
            <a:ext cx="713744" cy="229197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4966296-C372-42B0-8FE4-1A192FD73568}"/>
              </a:ext>
            </a:extLst>
          </p:cNvPr>
          <p:cNvSpPr/>
          <p:nvPr/>
        </p:nvSpPr>
        <p:spPr>
          <a:xfrm>
            <a:off x="7600471" y="2749191"/>
            <a:ext cx="1678387" cy="1100341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Medida de asociación:</a:t>
            </a:r>
          </a:p>
          <a:p>
            <a:pPr algn="ctr"/>
            <a:r>
              <a:rPr lang="es-EC" sz="1600" dirty="0"/>
              <a:t>Valor phi: 0,001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9788DD9-8AFE-4EB9-9E35-7B35C8163339}"/>
              </a:ext>
            </a:extLst>
          </p:cNvPr>
          <p:cNvCxnSpPr>
            <a:cxnSpLocks/>
          </p:cNvCxnSpPr>
          <p:nvPr/>
        </p:nvCxnSpPr>
        <p:spPr>
          <a:xfrm>
            <a:off x="9278858" y="3267331"/>
            <a:ext cx="399977" cy="0"/>
          </a:xfrm>
          <a:prstGeom prst="straightConnector1">
            <a:avLst/>
          </a:prstGeom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947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B85BC80-4A6B-4145-961F-865EFE7CA166}"/>
              </a:ext>
            </a:extLst>
          </p:cNvPr>
          <p:cNvSpPr/>
          <p:nvPr/>
        </p:nvSpPr>
        <p:spPr>
          <a:xfrm>
            <a:off x="1855970" y="395636"/>
            <a:ext cx="8480060" cy="36933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semántica relación entre el género y las características de las PYMES</a:t>
            </a:r>
            <a:endParaRPr lang="en-U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3B25BF-3D26-4C69-BDB8-7E579DFAD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6250" b="1378"/>
          <a:stretch/>
        </p:blipFill>
        <p:spPr>
          <a:xfrm>
            <a:off x="0" y="919526"/>
            <a:ext cx="12192000" cy="593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915079" y="28395"/>
            <a:ext cx="3469744" cy="6093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>
                <a:latin typeface="Agency FB" panose="020B0503020202020204" pitchFamily="34" charset="0"/>
              </a:rPr>
              <a:t>Contenido</a:t>
            </a:r>
            <a:endParaRPr lang="es-EC" sz="4400" dirty="0">
              <a:latin typeface="Agency FB" panose="020B0503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144656" y="579451"/>
            <a:ext cx="6269516" cy="5480846"/>
            <a:chOff x="4539006" y="1744487"/>
            <a:chExt cx="4176464" cy="4640064"/>
          </a:xfrm>
        </p:grpSpPr>
        <p:graphicFrame>
          <p:nvGraphicFramePr>
            <p:cNvPr id="9" name="Diagrama 8"/>
            <p:cNvGraphicFramePr/>
            <p:nvPr>
              <p:extLst>
                <p:ext uri="{D42A27DB-BD31-4B8C-83A1-F6EECF244321}">
                  <p14:modId xmlns:p14="http://schemas.microsoft.com/office/powerpoint/2010/main" val="201376445"/>
                </p:ext>
              </p:extLst>
            </p:nvPr>
          </p:nvGraphicFramePr>
          <p:xfrm>
            <a:off x="4539006" y="1744487"/>
            <a:ext cx="4176464" cy="46400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" name="Grupo 2"/>
            <p:cNvGrpSpPr/>
            <p:nvPr/>
          </p:nvGrpSpPr>
          <p:grpSpPr>
            <a:xfrm>
              <a:off x="4590339" y="1901046"/>
              <a:ext cx="1092529" cy="3828311"/>
              <a:chOff x="4590339" y="1449191"/>
              <a:chExt cx="1092529" cy="3828311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4590339" y="1449191"/>
                <a:ext cx="423789" cy="44346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sz="2000" dirty="0">
                    <a:solidFill>
                      <a:schemeClr val="tx1"/>
                    </a:solidFill>
                    <a:latin typeface="Agency FB" panose="020B0503020202020204" pitchFamily="34" charset="0"/>
                  </a:rPr>
                  <a:t>1</a:t>
                </a:r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4823611" y="2037821"/>
                <a:ext cx="598390" cy="5701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sz="2000" dirty="0">
                    <a:solidFill>
                      <a:schemeClr val="tx1"/>
                    </a:solidFill>
                    <a:latin typeface="Agency FB" panose="020B0503020202020204" pitchFamily="34" charset="0"/>
                  </a:rPr>
                  <a:t>2</a:t>
                </a:r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5048206" y="2822943"/>
                <a:ext cx="504495" cy="40422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sz="2000" dirty="0">
                    <a:solidFill>
                      <a:schemeClr val="tx1"/>
                    </a:solidFill>
                    <a:latin typeface="Agency FB" panose="020B0503020202020204" pitchFamily="34" charset="0"/>
                  </a:rPr>
                  <a:t>3</a:t>
                </a:r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4962788" y="3312784"/>
                <a:ext cx="720080" cy="72008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sz="2000" dirty="0">
                    <a:solidFill>
                      <a:schemeClr val="tx1"/>
                    </a:solidFill>
                    <a:latin typeface="Agency FB" panose="020B0503020202020204" pitchFamily="34" charset="0"/>
                  </a:rPr>
                  <a:t>4</a:t>
                </a:r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5003373" y="4028377"/>
                <a:ext cx="500937" cy="45261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sz="2000" dirty="0">
                    <a:solidFill>
                      <a:schemeClr val="tx1"/>
                    </a:solidFill>
                    <a:latin typeface="Agency FB" panose="020B0503020202020204" pitchFamily="34" charset="0"/>
                  </a:rPr>
                  <a:t>5</a:t>
                </a:r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4715894" y="4557422"/>
                <a:ext cx="720080" cy="72008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sz="2000" dirty="0">
                    <a:solidFill>
                      <a:schemeClr val="tx1"/>
                    </a:solidFill>
                    <a:latin typeface="Agency FB" panose="020B0503020202020204" pitchFamily="34" charset="0"/>
                  </a:rPr>
                  <a:t>6</a:t>
                </a:r>
              </a:p>
            </p:txBody>
          </p:sp>
        </p:grpSp>
      </p:grpSp>
      <p:sp>
        <p:nvSpPr>
          <p:cNvPr id="19" name="Elipse 18">
            <a:extLst>
              <a:ext uri="{FF2B5EF4-FFF2-40B4-BE49-F238E27FC236}">
                <a16:creationId xmlns:a16="http://schemas.microsoft.com/office/drawing/2014/main" id="{C0B82B9F-F916-42CF-9DD6-64AC46D8A53E}"/>
              </a:ext>
            </a:extLst>
          </p:cNvPr>
          <p:cNvSpPr/>
          <p:nvPr/>
        </p:nvSpPr>
        <p:spPr>
          <a:xfrm>
            <a:off x="5420288" y="4402275"/>
            <a:ext cx="757325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34F0A7B-A9AF-4511-8BB9-AA838ED693BF}"/>
              </a:ext>
            </a:extLst>
          </p:cNvPr>
          <p:cNvSpPr/>
          <p:nvPr/>
        </p:nvSpPr>
        <p:spPr>
          <a:xfrm>
            <a:off x="5045166" y="5050787"/>
            <a:ext cx="984475" cy="84934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Agency FB" panose="020B0503020202020204" pitchFamily="34" charset="0"/>
              </a:rPr>
              <a:t>7</a:t>
            </a:r>
          </a:p>
        </p:txBody>
      </p:sp>
      <p:pic>
        <p:nvPicPr>
          <p:cNvPr id="2" name="Picture 2" descr="Grupo de mujeres empresarias ejecutivas elegantes junto | Vector Premium">
            <a:extLst>
              <a:ext uri="{FF2B5EF4-FFF2-40B4-BE49-F238E27FC236}">
                <a16:creationId xmlns:a16="http://schemas.microsoft.com/office/drawing/2014/main" id="{87F685BD-958D-41AC-93B4-566F9F94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4" y="650512"/>
            <a:ext cx="4938631" cy="54808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6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4D71C645-CD06-4819-8C71-E7A29DFE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583" y="0"/>
            <a:ext cx="3302833" cy="614597"/>
          </a:xfrm>
        </p:spPr>
        <p:txBody>
          <a:bodyPr/>
          <a:lstStyle/>
          <a:p>
            <a:pPr algn="l"/>
            <a:r>
              <a:rPr lang="es-EC" i="0" dirty="0">
                <a:solidFill>
                  <a:schemeClr val="tx1"/>
                </a:solidFill>
                <a:effectLst/>
              </a:rPr>
              <a:t>6. PROPUESTA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02B2CD-F015-402C-9E99-A03569582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7" y="843731"/>
            <a:ext cx="8188879" cy="4755377"/>
          </a:xfrm>
          <a:prstGeom prst="rect">
            <a:avLst/>
          </a:prstGeom>
        </p:spPr>
      </p:pic>
      <p:pic>
        <p:nvPicPr>
          <p:cNvPr id="4100" name="Picture 4" descr="Igualdad de género no solo llegará al congreso">
            <a:extLst>
              <a:ext uri="{FF2B5EF4-FFF2-40B4-BE49-F238E27FC236}">
                <a16:creationId xmlns:a16="http://schemas.microsoft.com/office/drawing/2014/main" id="{3513AC9E-46BF-442C-9BBD-6BD712356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6515" r="6348" b="1177"/>
          <a:stretch/>
        </p:blipFill>
        <p:spPr bwMode="auto">
          <a:xfrm>
            <a:off x="9161287" y="2212686"/>
            <a:ext cx="3019842" cy="30068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a figura del cuidador principal – Proyecto HU-CI">
            <a:extLst>
              <a:ext uri="{FF2B5EF4-FFF2-40B4-BE49-F238E27FC236}">
                <a16:creationId xmlns:a16="http://schemas.microsoft.com/office/drawing/2014/main" id="{6FD29E10-1976-4516-9C4F-C99C01166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06" y="2077124"/>
            <a:ext cx="1329543" cy="9577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omunicacion No Verbal Png Clipart (#1925544) - PikPng">
            <a:extLst>
              <a:ext uri="{FF2B5EF4-FFF2-40B4-BE49-F238E27FC236}">
                <a16:creationId xmlns:a16="http://schemas.microsoft.com/office/drawing/2014/main" id="{9AE5BDD7-6E3F-41A2-9A0F-5B6D4771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7" b="93854" l="2500" r="96905">
                        <a14:foregroundMark x1="8690" y1="81229" x2="8690" y2="81229"/>
                        <a14:foregroundMark x1="9167" y1="79402" x2="6548" y2="90199"/>
                        <a14:foregroundMark x1="21905" y1="91362" x2="21905" y2="91362"/>
                        <a14:foregroundMark x1="2857" y1="89535" x2="2857" y2="89535"/>
                        <a14:foregroundMark x1="78452" y1="66944" x2="77738" y2="77575"/>
                        <a14:foregroundMark x1="80238" y1="44020" x2="80238" y2="44020"/>
                        <a14:foregroundMark x1="93095" y1="84053" x2="93095" y2="84053"/>
                        <a14:foregroundMark x1="96905" y1="86047" x2="96905" y2="86047"/>
                        <a14:foregroundMark x1="7381" y1="93854" x2="7381" y2="93854"/>
                        <a14:foregroundMark x1="26310" y1="45183" x2="26310" y2="45183"/>
                        <a14:foregroundMark x1="43333" y1="21096" x2="43333" y2="21096"/>
                        <a14:foregroundMark x1="61071" y1="33056" x2="61071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6" y="1069010"/>
            <a:ext cx="1406671" cy="11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ágenes de Investigacion | Vectores, fotos de stock y PSD gratuitos">
            <a:extLst>
              <a:ext uri="{FF2B5EF4-FFF2-40B4-BE49-F238E27FC236}">
                <a16:creationId xmlns:a16="http://schemas.microsoft.com/office/drawing/2014/main" id="{2F532A28-C08A-4871-9950-D80EE4412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9302" r="2778" b="10687"/>
          <a:stretch/>
        </p:blipFill>
        <p:spPr bwMode="auto">
          <a:xfrm>
            <a:off x="240151" y="4645313"/>
            <a:ext cx="1323743" cy="11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82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99512" y="37550"/>
            <a:ext cx="3761376" cy="549196"/>
          </a:xfrm>
        </p:spPr>
        <p:txBody>
          <a:bodyPr>
            <a:normAutofit fontScale="90000"/>
          </a:bodyPr>
          <a:lstStyle/>
          <a:p>
            <a:pPr algn="ctr"/>
            <a:r>
              <a:rPr lang="es-EC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7. CONCLUSIONES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ECC7524-0EF5-4C1F-9F20-D21D282D0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501580"/>
              </p:ext>
            </p:extLst>
          </p:nvPr>
        </p:nvGraphicFramePr>
        <p:xfrm>
          <a:off x="136290" y="459987"/>
          <a:ext cx="9264187" cy="569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Papeles sueltos: Las conclusiones y revisión de la introducción y objetvos">
            <a:extLst>
              <a:ext uri="{FF2B5EF4-FFF2-40B4-BE49-F238E27FC236}">
                <a16:creationId xmlns:a16="http://schemas.microsoft.com/office/drawing/2014/main" id="{A48450C6-6BD4-4ABC-AC10-ECBB60C84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4375" l="9845" r="89637">
                        <a14:foregroundMark x1="9845" y1="85833" x2="17617" y2="94583"/>
                        <a14:foregroundMark x1="17617" y1="94583" x2="21244" y2="92292"/>
                        <a14:foregroundMark x1="67876" y1="4167" x2="67876" y2="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477" y="1115121"/>
            <a:ext cx="2988398" cy="371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5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442545" y="242117"/>
            <a:ext cx="5379308" cy="669701"/>
          </a:xfrm>
        </p:spPr>
        <p:txBody>
          <a:bodyPr>
            <a:normAutofit/>
          </a:bodyPr>
          <a:lstStyle/>
          <a:p>
            <a:pPr algn="ctr"/>
            <a:r>
              <a:rPr lang="es-EC" i="0" dirty="0">
                <a:solidFill>
                  <a:schemeClr val="tx1"/>
                </a:solidFill>
              </a:rPr>
              <a:t>7. RECOMENDACIONES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38CF51-439C-410D-A88C-B29AA53BD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320457"/>
              </p:ext>
            </p:extLst>
          </p:nvPr>
        </p:nvGraphicFramePr>
        <p:xfrm>
          <a:off x="481980" y="5769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Papeles sueltos: Las conclusiones y revisión de la introducción y objetvos">
            <a:extLst>
              <a:ext uri="{FF2B5EF4-FFF2-40B4-BE49-F238E27FC236}">
                <a16:creationId xmlns:a16="http://schemas.microsoft.com/office/drawing/2014/main" id="{6DA85E1F-848C-4E90-805B-B578B448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7" b="94375" l="9845" r="89637">
                        <a14:foregroundMark x1="9845" y1="85833" x2="17617" y2="94583"/>
                        <a14:foregroundMark x1="17617" y1="94583" x2="21244" y2="92292"/>
                        <a14:foregroundMark x1="67876" y1="4167" x2="67876" y2="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68" y="911818"/>
            <a:ext cx="3552930" cy="47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05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l Gusto de Escribir: Gracias | Imagenes de agradecimiento, Imagenes para  dar gracias, Imágenes de gracias">
            <a:extLst>
              <a:ext uri="{FF2B5EF4-FFF2-40B4-BE49-F238E27FC236}">
                <a16:creationId xmlns:a16="http://schemas.microsoft.com/office/drawing/2014/main" id="{8F0EA53D-562B-4F87-AD0A-174AD96D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cepto de resolución de problemas con la gente de negocios hablar y  comunicarse alrededor gran bombilla. Concepto de redes sociales. Oficina  moderna área de trabajo. Minimalis Imagen Vector de stock - Alamy">
            <a:extLst>
              <a:ext uri="{FF2B5EF4-FFF2-40B4-BE49-F238E27FC236}">
                <a16:creationId xmlns:a16="http://schemas.microsoft.com/office/drawing/2014/main" id="{B7F85816-E8D1-4B9E-904B-0156B8B13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34" b="12851"/>
          <a:stretch/>
        </p:blipFill>
        <p:spPr bwMode="auto">
          <a:xfrm>
            <a:off x="86497" y="0"/>
            <a:ext cx="12192000" cy="596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Título 2"/>
          <p:cNvSpPr>
            <a:spLocks noGrp="1"/>
          </p:cNvSpPr>
          <p:nvPr>
            <p:ph type="title"/>
          </p:nvPr>
        </p:nvSpPr>
        <p:spPr>
          <a:xfrm>
            <a:off x="414539" y="141936"/>
            <a:ext cx="3675609" cy="563518"/>
          </a:xfrm>
          <a:noFill/>
        </p:spPr>
        <p:txBody>
          <a:bodyPr>
            <a:noAutofit/>
          </a:bodyPr>
          <a:lstStyle/>
          <a:p>
            <a:pPr algn="ctr"/>
            <a:r>
              <a:rPr lang="es-EC" sz="3600" i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</a:rPr>
              <a:t>1. El Problema </a:t>
            </a:r>
          </a:p>
        </p:txBody>
      </p:sp>
      <p:grpSp>
        <p:nvGrpSpPr>
          <p:cNvPr id="34" name="Lienzo 2">
            <a:extLst>
              <a:ext uri="{FF2B5EF4-FFF2-40B4-BE49-F238E27FC236}">
                <a16:creationId xmlns:a16="http://schemas.microsoft.com/office/drawing/2014/main" id="{9124EAD9-BF4B-408E-A848-9CB68C8B2078}"/>
              </a:ext>
            </a:extLst>
          </p:cNvPr>
          <p:cNvGrpSpPr/>
          <p:nvPr/>
        </p:nvGrpSpPr>
        <p:grpSpPr>
          <a:xfrm>
            <a:off x="414539" y="1153162"/>
            <a:ext cx="11037947" cy="4227511"/>
            <a:chOff x="-220" y="486895"/>
            <a:chExt cx="7595506" cy="3481442"/>
          </a:xfrm>
          <a:solidFill>
            <a:srgbClr val="DCFCB2"/>
          </a:solidFill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E31DC4E1-6F44-4A64-A86E-0FFE2868FEBD}"/>
                </a:ext>
              </a:extLst>
            </p:cNvPr>
            <p:cNvSpPr/>
            <p:nvPr/>
          </p:nvSpPr>
          <p:spPr>
            <a:xfrm>
              <a:off x="2199474" y="2068607"/>
              <a:ext cx="4387545" cy="4309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C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Brecha de género en el ámbito laboral ecuatoriano</a:t>
              </a:r>
              <a:endPara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DDDE7675-25A8-4F3E-9819-CD42BD6F34AF}"/>
                </a:ext>
              </a:extLst>
            </p:cNvPr>
            <p:cNvGrpSpPr/>
            <p:nvPr/>
          </p:nvGrpSpPr>
          <p:grpSpPr>
            <a:xfrm>
              <a:off x="1488762" y="3065333"/>
              <a:ext cx="6106521" cy="845546"/>
              <a:chOff x="871232" y="3179995"/>
              <a:chExt cx="5804171" cy="866832"/>
            </a:xfrm>
            <a:grpFill/>
          </p:grpSpPr>
          <p:sp>
            <p:nvSpPr>
              <p:cNvPr id="60" name="Rectángulo: esquinas redondeadas 59">
                <a:extLst>
                  <a:ext uri="{FF2B5EF4-FFF2-40B4-BE49-F238E27FC236}">
                    <a16:creationId xmlns:a16="http://schemas.microsoft.com/office/drawing/2014/main" id="{C1609226-9CD1-4D33-99EE-44940CDCE077}"/>
                  </a:ext>
                </a:extLst>
              </p:cNvPr>
              <p:cNvSpPr/>
              <p:nvPr/>
            </p:nvSpPr>
            <p:spPr>
              <a:xfrm>
                <a:off x="2425305" y="3179997"/>
                <a:ext cx="1343648" cy="866830"/>
              </a:xfrm>
              <a:prstGeom prst="roundRect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Subrepresentación femenina en cargos gerenciales </a:t>
                </a: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Rectángulo: esquinas redondeadas 60">
                <a:extLst>
                  <a:ext uri="{FF2B5EF4-FFF2-40B4-BE49-F238E27FC236}">
                    <a16:creationId xmlns:a16="http://schemas.microsoft.com/office/drawing/2014/main" id="{4C531FE0-4B08-4302-9F49-472452686312}"/>
                  </a:ext>
                </a:extLst>
              </p:cNvPr>
              <p:cNvSpPr/>
              <p:nvPr/>
            </p:nvSpPr>
            <p:spPr>
              <a:xfrm>
                <a:off x="3855968" y="3179995"/>
                <a:ext cx="1273617" cy="866219"/>
              </a:xfrm>
              <a:prstGeom prst="roundRect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Mayor inserción del hombre  en industrias mejor remuneradas</a:t>
                </a:r>
              </a:p>
            </p:txBody>
          </p:sp>
          <p:sp>
            <p:nvSpPr>
              <p:cNvPr id="62" name="Rectángulo: esquinas redondeadas 61">
                <a:extLst>
                  <a:ext uri="{FF2B5EF4-FFF2-40B4-BE49-F238E27FC236}">
                    <a16:creationId xmlns:a16="http://schemas.microsoft.com/office/drawing/2014/main" id="{040137D2-6271-4184-9281-1ACF7633CCE8}"/>
                  </a:ext>
                </a:extLst>
              </p:cNvPr>
              <p:cNvSpPr/>
              <p:nvPr/>
            </p:nvSpPr>
            <p:spPr>
              <a:xfrm>
                <a:off x="5211205" y="3179996"/>
                <a:ext cx="1464198" cy="859370"/>
              </a:xfrm>
              <a:prstGeom prst="roundRect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s-EC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Escasa literatura de género y  características de las organizaciones</a:t>
                </a: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Rectángulo: esquinas redondeadas 62">
                <a:extLst>
                  <a:ext uri="{FF2B5EF4-FFF2-40B4-BE49-F238E27FC236}">
                    <a16:creationId xmlns:a16="http://schemas.microsoft.com/office/drawing/2014/main" id="{44123DB8-991B-4A65-856C-8393E09555E9}"/>
                  </a:ext>
                </a:extLst>
              </p:cNvPr>
              <p:cNvSpPr/>
              <p:nvPr/>
            </p:nvSpPr>
            <p:spPr>
              <a:xfrm>
                <a:off x="871232" y="3179995"/>
                <a:ext cx="1343654" cy="866201"/>
              </a:xfrm>
              <a:prstGeom prst="roundRect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C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Estereotipos de género</a:t>
                </a: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217B5F70-A0AB-4A51-8733-2A90E319341D}"/>
                </a:ext>
              </a:extLst>
            </p:cNvPr>
            <p:cNvGrpSpPr/>
            <p:nvPr/>
          </p:nvGrpSpPr>
          <p:grpSpPr>
            <a:xfrm>
              <a:off x="1492650" y="564642"/>
              <a:ext cx="6102636" cy="898476"/>
              <a:chOff x="760604" y="284645"/>
              <a:chExt cx="5796258" cy="975518"/>
            </a:xfrm>
            <a:grpFill/>
          </p:grpSpPr>
          <p:sp>
            <p:nvSpPr>
              <p:cNvPr id="56" name="Rectángulo: esquinas redondeadas 55">
                <a:extLst>
                  <a:ext uri="{FF2B5EF4-FFF2-40B4-BE49-F238E27FC236}">
                    <a16:creationId xmlns:a16="http://schemas.microsoft.com/office/drawing/2014/main" id="{8C7CDC29-D44E-4D2F-B0A1-05CE5ECEE98E}"/>
                  </a:ext>
                </a:extLst>
              </p:cNvPr>
              <p:cNvSpPr/>
              <p:nvPr/>
            </p:nvSpPr>
            <p:spPr>
              <a:xfrm>
                <a:off x="5093729" y="292328"/>
                <a:ext cx="1463133" cy="967835"/>
              </a:xfrm>
              <a:prstGeom prst="roundRect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C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Desconocimiento de beneficios de inclusión laboral de género</a:t>
                </a: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ectángulo: esquinas redondeadas 56">
                <a:extLst>
                  <a:ext uri="{FF2B5EF4-FFF2-40B4-BE49-F238E27FC236}">
                    <a16:creationId xmlns:a16="http://schemas.microsoft.com/office/drawing/2014/main" id="{D736DB53-DD6F-42D6-9959-EBBFA5C4045C}"/>
                  </a:ext>
                </a:extLst>
              </p:cNvPr>
              <p:cNvSpPr/>
              <p:nvPr/>
            </p:nvSpPr>
            <p:spPr>
              <a:xfrm>
                <a:off x="3739475" y="284645"/>
                <a:ext cx="1272691" cy="944910"/>
              </a:xfrm>
              <a:prstGeom prst="roundRect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C" sz="1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s-EC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mpresas con características definidas.</a:t>
                </a: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ángulo: esquinas redondeadas 57">
                <a:extLst>
                  <a:ext uri="{FF2B5EF4-FFF2-40B4-BE49-F238E27FC236}">
                    <a16:creationId xmlns:a16="http://schemas.microsoft.com/office/drawing/2014/main" id="{1F245A6F-E441-4576-AB01-36DBA5CC24CE}"/>
                  </a:ext>
                </a:extLst>
              </p:cNvPr>
              <p:cNvSpPr/>
              <p:nvPr/>
            </p:nvSpPr>
            <p:spPr>
              <a:xfrm>
                <a:off x="760604" y="287994"/>
                <a:ext cx="1342677" cy="956782"/>
              </a:xfrm>
              <a:prstGeom prst="roundRect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EC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División sexual del trabajo. </a:t>
                </a:r>
              </a:p>
            </p:txBody>
          </p:sp>
          <p:sp>
            <p:nvSpPr>
              <p:cNvPr id="59" name="Rectángulo: esquinas redondeadas 58">
                <a:extLst>
                  <a:ext uri="{FF2B5EF4-FFF2-40B4-BE49-F238E27FC236}">
                    <a16:creationId xmlns:a16="http://schemas.microsoft.com/office/drawing/2014/main" id="{2EBF2D70-3480-41F3-90BE-EC11E84F7510}"/>
                  </a:ext>
                </a:extLst>
              </p:cNvPr>
              <p:cNvSpPr/>
              <p:nvPr/>
            </p:nvSpPr>
            <p:spPr>
              <a:xfrm>
                <a:off x="2309854" y="287994"/>
                <a:ext cx="1342685" cy="956782"/>
              </a:xfrm>
              <a:prstGeom prst="roundRect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EC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Asimetrías de poder. </a:t>
                </a: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Flecha: a la derecha 38">
              <a:extLst>
                <a:ext uri="{FF2B5EF4-FFF2-40B4-BE49-F238E27FC236}">
                  <a16:creationId xmlns:a16="http://schemas.microsoft.com/office/drawing/2014/main" id="{DE5BF44D-DCAE-4FD2-834E-070735B4EFA2}"/>
                </a:ext>
              </a:extLst>
            </p:cNvPr>
            <p:cNvSpPr/>
            <p:nvPr/>
          </p:nvSpPr>
          <p:spPr>
            <a:xfrm>
              <a:off x="55594" y="486895"/>
              <a:ext cx="1323197" cy="968189"/>
            </a:xfrm>
            <a:prstGeom prst="rightArrow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EFECTOS</a:t>
              </a:r>
              <a:endPara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lecha: a la derecha 39">
              <a:extLst>
                <a:ext uri="{FF2B5EF4-FFF2-40B4-BE49-F238E27FC236}">
                  <a16:creationId xmlns:a16="http://schemas.microsoft.com/office/drawing/2014/main" id="{1BD6255D-212E-458D-A389-B3B7941CB292}"/>
                </a:ext>
              </a:extLst>
            </p:cNvPr>
            <p:cNvSpPr/>
            <p:nvPr/>
          </p:nvSpPr>
          <p:spPr>
            <a:xfrm>
              <a:off x="-220" y="1787967"/>
              <a:ext cx="1322705" cy="967740"/>
            </a:xfrm>
            <a:prstGeom prst="rightArrow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PROBLEMA</a:t>
              </a:r>
              <a:endPara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lecha: a la derecha 40">
              <a:extLst>
                <a:ext uri="{FF2B5EF4-FFF2-40B4-BE49-F238E27FC236}">
                  <a16:creationId xmlns:a16="http://schemas.microsoft.com/office/drawing/2014/main" id="{0E8EAAE3-22D6-445F-B67C-CA4A0DE46185}"/>
                </a:ext>
              </a:extLst>
            </p:cNvPr>
            <p:cNvSpPr/>
            <p:nvPr/>
          </p:nvSpPr>
          <p:spPr>
            <a:xfrm>
              <a:off x="-220" y="3000597"/>
              <a:ext cx="1322705" cy="967740"/>
            </a:xfrm>
            <a:prstGeom prst="rightArrow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CAUSAS</a:t>
              </a:r>
              <a:endPara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AB4E5C5B-A778-4BB5-9ADA-9928AE5D10C0}"/>
                </a:ext>
              </a:extLst>
            </p:cNvPr>
            <p:cNvGrpSpPr/>
            <p:nvPr/>
          </p:nvGrpSpPr>
          <p:grpSpPr>
            <a:xfrm>
              <a:off x="2199474" y="1434927"/>
              <a:ext cx="4625578" cy="633681"/>
              <a:chOff x="2388941" y="1307677"/>
              <a:chExt cx="4520228" cy="884856"/>
            </a:xfrm>
            <a:grpFill/>
          </p:grpSpPr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6C31F716-8521-4876-80D9-BB3B5CB6A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8942" y="1853328"/>
                <a:ext cx="452022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51" name="Conector recto de flecha 50">
                <a:extLst>
                  <a:ext uri="{FF2B5EF4-FFF2-40B4-BE49-F238E27FC236}">
                    <a16:creationId xmlns:a16="http://schemas.microsoft.com/office/drawing/2014/main" id="{37C85346-C4A2-4D4D-8161-0705A78482B1}"/>
                  </a:ext>
                </a:extLst>
              </p:cNvPr>
              <p:cNvCxnSpPr>
                <a:cxnSpLocks/>
                <a:endCxn id="58" idx="2"/>
              </p:cNvCxnSpPr>
              <p:nvPr/>
            </p:nvCxnSpPr>
            <p:spPr>
              <a:xfrm flipH="1" flipV="1">
                <a:off x="2388941" y="1327253"/>
                <a:ext cx="1" cy="5260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52" name="Conector recto de flecha 51">
                <a:extLst>
                  <a:ext uri="{FF2B5EF4-FFF2-40B4-BE49-F238E27FC236}">
                    <a16:creationId xmlns:a16="http://schemas.microsoft.com/office/drawing/2014/main" id="{1CBCB18A-9508-43AB-8B20-97AFCB242098}"/>
                  </a:ext>
                </a:extLst>
              </p:cNvPr>
              <p:cNvCxnSpPr>
                <a:cxnSpLocks/>
                <a:endCxn id="56" idx="2"/>
              </p:cNvCxnSpPr>
              <p:nvPr/>
            </p:nvCxnSpPr>
            <p:spPr>
              <a:xfrm flipH="1" flipV="1">
                <a:off x="6909167" y="1347042"/>
                <a:ext cx="1" cy="5062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53" name="Conector recto de flecha 52">
                <a:extLst>
                  <a:ext uri="{FF2B5EF4-FFF2-40B4-BE49-F238E27FC236}">
                    <a16:creationId xmlns:a16="http://schemas.microsoft.com/office/drawing/2014/main" id="{6466EA24-73B1-4A25-A45F-0D1459DD8EAF}"/>
                  </a:ext>
                </a:extLst>
              </p:cNvPr>
              <p:cNvCxnSpPr>
                <a:cxnSpLocks/>
                <a:endCxn id="59" idx="2"/>
              </p:cNvCxnSpPr>
              <p:nvPr/>
            </p:nvCxnSpPr>
            <p:spPr>
              <a:xfrm flipH="1" flipV="1">
                <a:off x="3982935" y="1327253"/>
                <a:ext cx="1" cy="5260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54" name="Conector recto de flecha 53">
                <a:extLst>
                  <a:ext uri="{FF2B5EF4-FFF2-40B4-BE49-F238E27FC236}">
                    <a16:creationId xmlns:a16="http://schemas.microsoft.com/office/drawing/2014/main" id="{54562839-156C-4D5A-B165-8FFAF29B0AB7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 flipV="1">
                <a:off x="5417834" y="1307677"/>
                <a:ext cx="0" cy="54573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55" name="Conector recto de flecha 54">
                <a:extLst>
                  <a:ext uri="{FF2B5EF4-FFF2-40B4-BE49-F238E27FC236}">
                    <a16:creationId xmlns:a16="http://schemas.microsoft.com/office/drawing/2014/main" id="{1A1CA454-B710-4CB6-93A7-672C309CB14F}"/>
                  </a:ext>
                </a:extLst>
              </p:cNvPr>
              <p:cNvCxnSpPr>
                <a:cxnSpLocks/>
                <a:stCxn id="36" idx="0"/>
              </p:cNvCxnSpPr>
              <p:nvPr/>
            </p:nvCxnSpPr>
            <p:spPr>
              <a:xfrm flipH="1" flipV="1">
                <a:off x="4532748" y="1856563"/>
                <a:ext cx="1" cy="3359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0828628-70DC-4EB6-AEAD-7C3A4388AF71}"/>
                </a:ext>
              </a:extLst>
            </p:cNvPr>
            <p:cNvGrpSpPr/>
            <p:nvPr/>
          </p:nvGrpSpPr>
          <p:grpSpPr>
            <a:xfrm>
              <a:off x="2247186" y="2499524"/>
              <a:ext cx="4577861" cy="565810"/>
              <a:chOff x="2481726" y="2613029"/>
              <a:chExt cx="4427398" cy="565810"/>
            </a:xfrm>
            <a:grpFill/>
          </p:grpSpPr>
          <p:cxnSp>
            <p:nvCxnSpPr>
              <p:cNvPr id="45" name="Conector recto de flecha 44">
                <a:extLst>
                  <a:ext uri="{FF2B5EF4-FFF2-40B4-BE49-F238E27FC236}">
                    <a16:creationId xmlns:a16="http://schemas.microsoft.com/office/drawing/2014/main" id="{3C77C23F-BE5E-4366-97EA-26E7F71205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1726" y="2844474"/>
                <a:ext cx="5193" cy="3246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46" name="Conector recto de flecha 45">
                <a:extLst>
                  <a:ext uri="{FF2B5EF4-FFF2-40B4-BE49-F238E27FC236}">
                    <a16:creationId xmlns:a16="http://schemas.microsoft.com/office/drawing/2014/main" id="{0D2051BE-667B-4034-9C1E-C0B58BAD3249}"/>
                  </a:ext>
                </a:extLst>
              </p:cNvPr>
              <p:cNvCxnSpPr>
                <a:cxnSpLocks/>
                <a:stCxn id="60" idx="0"/>
              </p:cNvCxnSpPr>
              <p:nvPr/>
            </p:nvCxnSpPr>
            <p:spPr>
              <a:xfrm flipH="1" flipV="1">
                <a:off x="4005970" y="2854220"/>
                <a:ext cx="7136" cy="3246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47" name="Conector recto de flecha 46">
                <a:extLst>
                  <a:ext uri="{FF2B5EF4-FFF2-40B4-BE49-F238E27FC236}">
                    <a16:creationId xmlns:a16="http://schemas.microsoft.com/office/drawing/2014/main" id="{8AF1D930-B7C9-4521-A9FF-A78DD9D4D873}"/>
                  </a:ext>
                </a:extLst>
              </p:cNvPr>
              <p:cNvCxnSpPr>
                <a:cxnSpLocks/>
                <a:stCxn id="61" idx="0"/>
              </p:cNvCxnSpPr>
              <p:nvPr/>
            </p:nvCxnSpPr>
            <p:spPr>
              <a:xfrm flipH="1" flipV="1">
                <a:off x="5433194" y="2829381"/>
                <a:ext cx="1" cy="34945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48" name="Conector recto de flecha 47">
                <a:extLst>
                  <a:ext uri="{FF2B5EF4-FFF2-40B4-BE49-F238E27FC236}">
                    <a16:creationId xmlns:a16="http://schemas.microsoft.com/office/drawing/2014/main" id="{0B5CE73E-0242-4298-BC29-138A8B288975}"/>
                  </a:ext>
                </a:extLst>
              </p:cNvPr>
              <p:cNvCxnSpPr>
                <a:cxnSpLocks/>
                <a:stCxn id="62" idx="0"/>
              </p:cNvCxnSpPr>
              <p:nvPr/>
            </p:nvCxnSpPr>
            <p:spPr>
              <a:xfrm flipV="1">
                <a:off x="6909124" y="2829381"/>
                <a:ext cx="0" cy="3494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49" name="Conector recto de flecha 48">
                <a:extLst>
                  <a:ext uri="{FF2B5EF4-FFF2-40B4-BE49-F238E27FC236}">
                    <a16:creationId xmlns:a16="http://schemas.microsoft.com/office/drawing/2014/main" id="{CACB0F3A-518D-457C-857D-AB67C05D005B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 flipV="1">
                <a:off x="4557250" y="2613029"/>
                <a:ext cx="0" cy="2252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</p:grp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F1D5DE92-A50B-4534-81AB-19BF90A4656F}"/>
              </a:ext>
            </a:extLst>
          </p:cNvPr>
          <p:cNvCxnSpPr>
            <a:cxnSpLocks/>
          </p:cNvCxnSpPr>
          <p:nvPr/>
        </p:nvCxnSpPr>
        <p:spPr>
          <a:xfrm flipV="1">
            <a:off x="3680516" y="3859812"/>
            <a:ext cx="6652643" cy="30161"/>
          </a:xfrm>
          <a:prstGeom prst="line">
            <a:avLst/>
          </a:prstGeom>
          <a:solidFill>
            <a:srgbClr val="DCFCB2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cxnSp>
    </p:spTree>
    <p:extLst>
      <p:ext uri="{BB962C8B-B14F-4D97-AF65-F5344CB8AC3E}">
        <p14:creationId xmlns:p14="http://schemas.microsoft.com/office/powerpoint/2010/main" val="117769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Objetivos de la comunicación en publicidad - Gestion.Org">
            <a:extLst>
              <a:ext uri="{FF2B5EF4-FFF2-40B4-BE49-F238E27FC236}">
                <a16:creationId xmlns:a16="http://schemas.microsoft.com/office/drawing/2014/main" id="{1FD5EB3E-8CDD-4BEE-835D-6AA23535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66656" y="3305013"/>
            <a:ext cx="2540551" cy="29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16879" y="0"/>
            <a:ext cx="2966434" cy="614004"/>
          </a:xfrm>
        </p:spPr>
        <p:txBody>
          <a:bodyPr>
            <a:normAutofit/>
          </a:bodyPr>
          <a:lstStyle/>
          <a:p>
            <a:pPr algn="ctr"/>
            <a:r>
              <a:rPr lang="es-EC" i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</a:rPr>
              <a:t>2. OBJETIVOS</a:t>
            </a:r>
          </a:p>
        </p:txBody>
      </p:sp>
      <p:sp>
        <p:nvSpPr>
          <p:cNvPr id="14" name="Rectángulo: esquinas redondeadas 13"/>
          <p:cNvSpPr/>
          <p:nvPr/>
        </p:nvSpPr>
        <p:spPr>
          <a:xfrm>
            <a:off x="598835" y="1567497"/>
            <a:ext cx="4761434" cy="372300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250000"/>
              </a:lnSpc>
            </a:pPr>
            <a:r>
              <a:rPr lang="es-EC" dirty="0">
                <a:solidFill>
                  <a:schemeClr val="tx1"/>
                </a:solidFill>
              </a:rPr>
              <a:t>Determinar si existe relación entre la participación femenina en cargos gerenciales y las características de las PYMES manufactureras del DMQ afiliadas a la CAPEIPI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55228" y="924903"/>
            <a:ext cx="5548249" cy="50435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OBJETIVO GENERAL 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C57759D-7E7F-4BE5-BAB2-67F8D109A712}"/>
              </a:ext>
            </a:extLst>
          </p:cNvPr>
          <p:cNvSpPr/>
          <p:nvPr/>
        </p:nvSpPr>
        <p:spPr>
          <a:xfrm>
            <a:off x="5700096" y="1567497"/>
            <a:ext cx="5789330" cy="372300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Caracterizar las PYMES manufactureras. 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Contrastar las características de las PYMES según el género femenino del gerente general.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Analizar la relación entre el género del gerente general y las características de las PYMES 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Realizar una propuesta para sensibilizar sobre la equidad de género e igualdad de oportunidades</a:t>
            </a:r>
            <a:endParaRPr lang="en-US" dirty="0"/>
          </a:p>
        </p:txBody>
      </p:sp>
      <p:sp>
        <p:nvSpPr>
          <p:cNvPr id="11" name="Rectángulo redondeado 15">
            <a:extLst>
              <a:ext uri="{FF2B5EF4-FFF2-40B4-BE49-F238E27FC236}">
                <a16:creationId xmlns:a16="http://schemas.microsoft.com/office/drawing/2014/main" id="{6C1C583D-E785-481E-9047-361FD04BE119}"/>
              </a:ext>
            </a:extLst>
          </p:cNvPr>
          <p:cNvSpPr/>
          <p:nvPr/>
        </p:nvSpPr>
        <p:spPr>
          <a:xfrm>
            <a:off x="5518344" y="924903"/>
            <a:ext cx="5971082" cy="50435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359583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ómo se formula correctamente una hipótesis? - Guioteca">
            <a:extLst>
              <a:ext uri="{FF2B5EF4-FFF2-40B4-BE49-F238E27FC236}">
                <a16:creationId xmlns:a16="http://schemas.microsoft.com/office/drawing/2014/main" id="{96502D5C-E74E-4CC8-8D3F-92195750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20" y="679445"/>
            <a:ext cx="1865889" cy="9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69687" y="65441"/>
            <a:ext cx="2966434" cy="614004"/>
          </a:xfrm>
        </p:spPr>
        <p:txBody>
          <a:bodyPr>
            <a:normAutofit/>
          </a:bodyPr>
          <a:lstStyle/>
          <a:p>
            <a:pPr algn="ctr"/>
            <a:r>
              <a:rPr lang="es-EC" i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</a:rPr>
              <a:t>2. HIPÓTESIS</a:t>
            </a:r>
          </a:p>
        </p:txBody>
      </p:sp>
      <p:sp>
        <p:nvSpPr>
          <p:cNvPr id="14" name="Rectángulo: esquinas redondeadas 13"/>
          <p:cNvSpPr/>
          <p:nvPr/>
        </p:nvSpPr>
        <p:spPr>
          <a:xfrm>
            <a:off x="525291" y="1271377"/>
            <a:ext cx="5020433" cy="464240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300000"/>
              </a:lnSpc>
            </a:pPr>
            <a:r>
              <a:rPr lang="es-EC" sz="2000" dirty="0"/>
              <a:t>Existe relación entre el género del gerente general y las características de las PYMES manufactureras del DMQ afiliadas a la CAPEIPI.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404655" y="708638"/>
            <a:ext cx="5548249" cy="50435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HIPÓTESIS GENERAL 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C57759D-7E7F-4BE5-BAB2-67F8D109A712}"/>
              </a:ext>
            </a:extLst>
          </p:cNvPr>
          <p:cNvSpPr/>
          <p:nvPr/>
        </p:nvSpPr>
        <p:spPr>
          <a:xfrm>
            <a:off x="5952904" y="1268590"/>
            <a:ext cx="5971082" cy="464240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H1: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 relación entre el género y su nivel de formación.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b="1" dirty="0"/>
              <a:t>H2: </a:t>
            </a:r>
            <a:r>
              <a:rPr lang="es-EC" dirty="0"/>
              <a:t>Existe relación entre el género y el subsector de las PYMES.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b="1" dirty="0"/>
              <a:t>H3: </a:t>
            </a:r>
            <a:r>
              <a:rPr lang="es-EC" dirty="0"/>
              <a:t>Existe relación entre el género y el tamaño de las PYMES.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b="1" dirty="0"/>
              <a:t>H4: </a:t>
            </a:r>
            <a:r>
              <a:rPr lang="es-EC" dirty="0"/>
              <a:t>Existe relación entre el género y la edad empresarial de las PYMES.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b="1" dirty="0"/>
              <a:t>H5: </a:t>
            </a:r>
            <a:r>
              <a:rPr lang="es-EC" dirty="0"/>
              <a:t>Existe relación entre el género y el carácter familiar de las PYMES.</a:t>
            </a:r>
            <a:endParaRPr lang="en-US" dirty="0"/>
          </a:p>
        </p:txBody>
      </p:sp>
      <p:sp>
        <p:nvSpPr>
          <p:cNvPr id="11" name="Rectángulo redondeado 15">
            <a:extLst>
              <a:ext uri="{FF2B5EF4-FFF2-40B4-BE49-F238E27FC236}">
                <a16:creationId xmlns:a16="http://schemas.microsoft.com/office/drawing/2014/main" id="{6C1C583D-E785-481E-9047-361FD04BE119}"/>
              </a:ext>
            </a:extLst>
          </p:cNvPr>
          <p:cNvSpPr/>
          <p:nvPr/>
        </p:nvSpPr>
        <p:spPr>
          <a:xfrm>
            <a:off x="5818165" y="708638"/>
            <a:ext cx="5971082" cy="50435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HIPÓTESIS ESPECÍFICAS</a:t>
            </a:r>
          </a:p>
        </p:txBody>
      </p:sp>
    </p:spTree>
    <p:extLst>
      <p:ext uri="{BB962C8B-B14F-4D97-AF65-F5344CB8AC3E}">
        <p14:creationId xmlns:p14="http://schemas.microsoft.com/office/powerpoint/2010/main" val="415700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60223" y="101944"/>
            <a:ext cx="4801731" cy="551850"/>
          </a:xfrm>
        </p:spPr>
        <p:txBody>
          <a:bodyPr>
            <a:normAutofit fontScale="90000"/>
          </a:bodyPr>
          <a:lstStyle/>
          <a:p>
            <a:pPr algn="ctr"/>
            <a:r>
              <a:rPr lang="es-EC" i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</a:rPr>
              <a:t>3. MARCO TEÓRICO 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4C000B2-8BA4-4FCA-B24C-0294C53E7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794329"/>
              </p:ext>
            </p:extLst>
          </p:nvPr>
        </p:nvGraphicFramePr>
        <p:xfrm>
          <a:off x="289913" y="893636"/>
          <a:ext cx="11612171" cy="531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060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 conocimiento y método de estudio: Instrumentos de recolección de datos">
            <a:extLst>
              <a:ext uri="{FF2B5EF4-FFF2-40B4-BE49-F238E27FC236}">
                <a16:creationId xmlns:a16="http://schemas.microsoft.com/office/drawing/2014/main" id="{ADB12692-C0D9-40DF-B3DF-EA51EA62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38" y="1345806"/>
            <a:ext cx="3437673" cy="284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1"/>
          <p:cNvSpPr/>
          <p:nvPr/>
        </p:nvSpPr>
        <p:spPr>
          <a:xfrm flipV="1">
            <a:off x="601147" y="1242906"/>
            <a:ext cx="3286825" cy="1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4B5E0"/>
                </a:solidFill>
              </a:ln>
              <a:solidFill>
                <a:srgbClr val="2980B9"/>
              </a:solidFill>
            </a:endParaRPr>
          </a:p>
        </p:txBody>
      </p:sp>
      <p:sp>
        <p:nvSpPr>
          <p:cNvPr id="13" name="CuadroTexto 22"/>
          <p:cNvSpPr txBox="1"/>
          <p:nvPr/>
        </p:nvSpPr>
        <p:spPr>
          <a:xfrm>
            <a:off x="649372" y="1380695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Enfoque</a:t>
            </a:r>
          </a:p>
          <a:p>
            <a:r>
              <a:rPr lang="es-EC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Mixto</a:t>
            </a:r>
            <a:endParaRPr lang="es-EC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25"/>
          <p:cNvSpPr txBox="1"/>
          <p:nvPr/>
        </p:nvSpPr>
        <p:spPr>
          <a:xfrm>
            <a:off x="8174941" y="1357157"/>
            <a:ext cx="30106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</a:t>
            </a:r>
            <a:endParaRPr lang="es-EC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experimental-Transversal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31"/>
          <p:cNvSpPr txBox="1"/>
          <p:nvPr/>
        </p:nvSpPr>
        <p:spPr>
          <a:xfrm>
            <a:off x="8140095" y="2363028"/>
            <a:ext cx="2760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Fuentes de información</a:t>
            </a:r>
          </a:p>
          <a:p>
            <a:r>
              <a:rPr lang="es-EC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 secundarios</a:t>
            </a:r>
          </a:p>
          <a:p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Líderes de opinión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11"/>
          <p:cNvSpPr txBox="1"/>
          <p:nvPr/>
        </p:nvSpPr>
        <p:spPr>
          <a:xfrm>
            <a:off x="3178105" y="56800"/>
            <a:ext cx="594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4. METODOLOGÍA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32"/>
          <p:cNvSpPr txBox="1"/>
          <p:nvPr/>
        </p:nvSpPr>
        <p:spPr>
          <a:xfrm>
            <a:off x="8039023" y="4058424"/>
            <a:ext cx="395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        Ficha de recolección</a:t>
            </a:r>
          </a:p>
          <a:p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documental            de datos</a:t>
            </a:r>
          </a:p>
        </p:txBody>
      </p:sp>
      <p:sp>
        <p:nvSpPr>
          <p:cNvPr id="30" name="CuadroTexto 22">
            <a:extLst>
              <a:ext uri="{FF2B5EF4-FFF2-40B4-BE49-F238E27FC236}">
                <a16:creationId xmlns:a16="http://schemas.microsoft.com/office/drawing/2014/main" id="{7C646D96-EEB6-4B19-B5B0-8B4C0A0D1E07}"/>
              </a:ext>
            </a:extLst>
          </p:cNvPr>
          <p:cNvSpPr txBox="1"/>
          <p:nvPr/>
        </p:nvSpPr>
        <p:spPr>
          <a:xfrm>
            <a:off x="649372" y="2491705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Alcance</a:t>
            </a:r>
          </a:p>
          <a:p>
            <a:r>
              <a:rPr lang="es-EC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Descriptivo</a:t>
            </a:r>
          </a:p>
        </p:txBody>
      </p:sp>
      <p:sp>
        <p:nvSpPr>
          <p:cNvPr id="2" name="AutoShape 2" descr="Resultado de imagen para imagen metodologia"/>
          <p:cNvSpPr>
            <a:spLocks noChangeAspect="1" noChangeArrowheads="1"/>
          </p:cNvSpPr>
          <p:nvPr/>
        </p:nvSpPr>
        <p:spPr bwMode="auto">
          <a:xfrm>
            <a:off x="15636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6" name="Rectángulo 1"/>
          <p:cNvSpPr/>
          <p:nvPr/>
        </p:nvSpPr>
        <p:spPr>
          <a:xfrm flipV="1">
            <a:off x="8205627" y="2193323"/>
            <a:ext cx="3286825" cy="112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4B5E0"/>
                </a:solidFill>
              </a:ln>
              <a:solidFill>
                <a:srgbClr val="2980B9"/>
              </a:solidFill>
            </a:endParaRPr>
          </a:p>
        </p:txBody>
      </p:sp>
      <p:sp>
        <p:nvSpPr>
          <p:cNvPr id="37" name="Rectángulo 1"/>
          <p:cNvSpPr/>
          <p:nvPr/>
        </p:nvSpPr>
        <p:spPr>
          <a:xfrm flipV="1">
            <a:off x="8205627" y="1243586"/>
            <a:ext cx="3286825" cy="1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4B5E0"/>
                </a:solidFill>
              </a:ln>
              <a:solidFill>
                <a:srgbClr val="2980B9"/>
              </a:solidFill>
            </a:endParaRPr>
          </a:p>
        </p:txBody>
      </p:sp>
      <p:sp>
        <p:nvSpPr>
          <p:cNvPr id="38" name="Rectángulo 1"/>
          <p:cNvSpPr/>
          <p:nvPr/>
        </p:nvSpPr>
        <p:spPr>
          <a:xfrm flipV="1">
            <a:off x="619650" y="2202839"/>
            <a:ext cx="3286825" cy="1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4B5E0"/>
                </a:solidFill>
              </a:ln>
              <a:solidFill>
                <a:srgbClr val="2980B9"/>
              </a:solidFill>
            </a:endParaRPr>
          </a:p>
        </p:txBody>
      </p:sp>
      <p:sp>
        <p:nvSpPr>
          <p:cNvPr id="40" name="Rectángulo 1"/>
          <p:cNvSpPr/>
          <p:nvPr/>
        </p:nvSpPr>
        <p:spPr>
          <a:xfrm flipV="1">
            <a:off x="8174941" y="3519082"/>
            <a:ext cx="3286825" cy="1124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4B5E0"/>
                </a:solidFill>
              </a:ln>
              <a:solidFill>
                <a:srgbClr val="2980B9"/>
              </a:solidFill>
            </a:endParaRPr>
          </a:p>
        </p:txBody>
      </p:sp>
      <p:sp>
        <p:nvSpPr>
          <p:cNvPr id="18" name="CuadroTexto 22">
            <a:extLst>
              <a:ext uri="{FF2B5EF4-FFF2-40B4-BE49-F238E27FC236}">
                <a16:creationId xmlns:a16="http://schemas.microsoft.com/office/drawing/2014/main" id="{7C646D96-EEB6-4B19-B5B0-8B4C0A0D1E07}"/>
              </a:ext>
            </a:extLst>
          </p:cNvPr>
          <p:cNvSpPr txBox="1"/>
          <p:nvPr/>
        </p:nvSpPr>
        <p:spPr>
          <a:xfrm>
            <a:off x="461169" y="3681966"/>
            <a:ext cx="365997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de análisis</a:t>
            </a:r>
          </a:p>
          <a:p>
            <a:pPr marL="285750" indent="-285750">
              <a:buFontTx/>
              <a:buChar char="-"/>
            </a:pPr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PYMES manufactureras del DMQ</a:t>
            </a:r>
          </a:p>
          <a:p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afiliadas a la CAPIEPI</a:t>
            </a:r>
          </a:p>
          <a:p>
            <a:endParaRPr lang="es-EC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Líderes de opinión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22">
            <a:extLst>
              <a:ext uri="{FF2B5EF4-FFF2-40B4-BE49-F238E27FC236}">
                <a16:creationId xmlns:a16="http://schemas.microsoft.com/office/drawing/2014/main" id="{7C646D96-EEB6-4B19-B5B0-8B4C0A0D1E07}"/>
              </a:ext>
            </a:extLst>
          </p:cNvPr>
          <p:cNvSpPr txBox="1"/>
          <p:nvPr/>
        </p:nvSpPr>
        <p:spPr>
          <a:xfrm>
            <a:off x="5052596" y="4579451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Finalidad</a:t>
            </a:r>
          </a:p>
          <a:p>
            <a:r>
              <a:rPr lang="es-EC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Aplicativa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"/>
          <p:cNvSpPr/>
          <p:nvPr/>
        </p:nvSpPr>
        <p:spPr>
          <a:xfrm flipV="1">
            <a:off x="4294829" y="4325370"/>
            <a:ext cx="3286825" cy="1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4B5E0"/>
                </a:solidFill>
              </a:ln>
              <a:solidFill>
                <a:srgbClr val="2980B9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C11CDF2-0EF9-46E5-A434-6B493933F1DA}"/>
              </a:ext>
            </a:extLst>
          </p:cNvPr>
          <p:cNvSpPr/>
          <p:nvPr/>
        </p:nvSpPr>
        <p:spPr>
          <a:xfrm>
            <a:off x="8148453" y="3677180"/>
            <a:ext cx="2618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 e instrumento</a:t>
            </a:r>
          </a:p>
        </p:txBody>
      </p:sp>
      <p:sp>
        <p:nvSpPr>
          <p:cNvPr id="23" name="CuadroTexto 32">
            <a:extLst>
              <a:ext uri="{FF2B5EF4-FFF2-40B4-BE49-F238E27FC236}">
                <a16:creationId xmlns:a16="http://schemas.microsoft.com/office/drawing/2014/main" id="{7BF9211B-AD90-489A-A771-133D16F7C884}"/>
              </a:ext>
            </a:extLst>
          </p:cNvPr>
          <p:cNvSpPr txBox="1"/>
          <p:nvPr/>
        </p:nvSpPr>
        <p:spPr>
          <a:xfrm>
            <a:off x="8034224" y="4680259"/>
            <a:ext cx="190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Entrevista                 </a:t>
            </a:r>
          </a:p>
          <a:p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Semiestructurada</a:t>
            </a:r>
          </a:p>
        </p:txBody>
      </p:sp>
      <p:sp>
        <p:nvSpPr>
          <p:cNvPr id="25" name="Rectángulo 1">
            <a:extLst>
              <a:ext uri="{FF2B5EF4-FFF2-40B4-BE49-F238E27FC236}">
                <a16:creationId xmlns:a16="http://schemas.microsoft.com/office/drawing/2014/main" id="{3CF071F1-56D5-47F6-B569-6C1A47983FEE}"/>
              </a:ext>
            </a:extLst>
          </p:cNvPr>
          <p:cNvSpPr/>
          <p:nvPr/>
        </p:nvSpPr>
        <p:spPr>
          <a:xfrm flipV="1">
            <a:off x="649372" y="3517696"/>
            <a:ext cx="3286825" cy="10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4B5E0"/>
                </a:solidFill>
              </a:ln>
              <a:solidFill>
                <a:srgbClr val="2980B9"/>
              </a:solidFill>
            </a:endParaRPr>
          </a:p>
        </p:txBody>
      </p:sp>
      <p:sp>
        <p:nvSpPr>
          <p:cNvPr id="29" name="CuadroTexto 32">
            <a:extLst>
              <a:ext uri="{FF2B5EF4-FFF2-40B4-BE49-F238E27FC236}">
                <a16:creationId xmlns:a16="http://schemas.microsoft.com/office/drawing/2014/main" id="{1F89A827-D163-493F-A077-D25BAC04A77C}"/>
              </a:ext>
            </a:extLst>
          </p:cNvPr>
          <p:cNvSpPr txBox="1"/>
          <p:nvPr/>
        </p:nvSpPr>
        <p:spPr>
          <a:xfrm>
            <a:off x="10373622" y="487513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Cuestionario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E2ED5D2-55D3-412D-8DF3-457A8AECE983}"/>
              </a:ext>
            </a:extLst>
          </p:cNvPr>
          <p:cNvCxnSpPr/>
          <p:nvPr/>
        </p:nvCxnSpPr>
        <p:spPr>
          <a:xfrm>
            <a:off x="9471027" y="4384207"/>
            <a:ext cx="238477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1E7DB1B3-F413-49CB-8180-090C4DD74317}"/>
              </a:ext>
            </a:extLst>
          </p:cNvPr>
          <p:cNvCxnSpPr/>
          <p:nvPr/>
        </p:nvCxnSpPr>
        <p:spPr>
          <a:xfrm>
            <a:off x="9923636" y="5048559"/>
            <a:ext cx="238477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2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blación de estudio Archivos - Nexo SCA">
            <a:extLst>
              <a:ext uri="{FF2B5EF4-FFF2-40B4-BE49-F238E27FC236}">
                <a16:creationId xmlns:a16="http://schemas.microsoft.com/office/drawing/2014/main" id="{2FCBE844-82F5-4126-922D-B122FD21D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9" r="-1"/>
          <a:stretch/>
        </p:blipFill>
        <p:spPr bwMode="auto">
          <a:xfrm>
            <a:off x="284812" y="1542607"/>
            <a:ext cx="3745287" cy="44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89260" y="52536"/>
            <a:ext cx="3171660" cy="626883"/>
          </a:xfrm>
        </p:spPr>
        <p:txBody>
          <a:bodyPr>
            <a:normAutofit/>
          </a:bodyPr>
          <a:lstStyle/>
          <a:p>
            <a:pPr algn="ctr"/>
            <a:r>
              <a:rPr lang="es-EC" i="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</a:rPr>
              <a:t> Población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25058"/>
              </p:ext>
            </p:extLst>
          </p:nvPr>
        </p:nvGraphicFramePr>
        <p:xfrm>
          <a:off x="4030099" y="1542607"/>
          <a:ext cx="7261643" cy="418281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29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16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Sector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Número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Porcentaje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4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Alimentos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78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20,3%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4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Construcción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22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5,7%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4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Gráfico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31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8,1%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64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Maderero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14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3,6%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64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Metalmecánico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86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22,4%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64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Químico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85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22,1%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64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Textil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68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17,7%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64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384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100,0%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ángulo redondeado 15">
            <a:extLst>
              <a:ext uri="{FF2B5EF4-FFF2-40B4-BE49-F238E27FC236}">
                <a16:creationId xmlns:a16="http://schemas.microsoft.com/office/drawing/2014/main" id="{795ECE28-E3F7-4803-9CC8-113AA13484DA}"/>
              </a:ext>
            </a:extLst>
          </p:cNvPr>
          <p:cNvSpPr/>
          <p:nvPr/>
        </p:nvSpPr>
        <p:spPr>
          <a:xfrm>
            <a:off x="1912818" y="858837"/>
            <a:ext cx="9237221" cy="50435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PYMES MANUFACTURERAS DEL DMQ AFILIADAS A LA CAPEIPI </a:t>
            </a:r>
          </a:p>
        </p:txBody>
      </p:sp>
    </p:spTree>
    <p:extLst>
      <p:ext uri="{BB962C8B-B14F-4D97-AF65-F5344CB8AC3E}">
        <p14:creationId xmlns:p14="http://schemas.microsoft.com/office/powerpoint/2010/main" val="233893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E3B0AD8-8E7A-47CA-ABA7-7D5CBBD27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307526"/>
              </p:ext>
            </p:extLst>
          </p:nvPr>
        </p:nvGraphicFramePr>
        <p:xfrm>
          <a:off x="4167266" y="1424066"/>
          <a:ext cx="7510071" cy="375246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72237">
                  <a:extLst>
                    <a:ext uri="{9D8B030D-6E8A-4147-A177-3AD203B41FA5}">
                      <a16:colId xmlns:a16="http://schemas.microsoft.com/office/drawing/2014/main" val="481847983"/>
                    </a:ext>
                  </a:extLst>
                </a:gridCol>
                <a:gridCol w="1158095">
                  <a:extLst>
                    <a:ext uri="{9D8B030D-6E8A-4147-A177-3AD203B41FA5}">
                      <a16:colId xmlns:a16="http://schemas.microsoft.com/office/drawing/2014/main" val="112864717"/>
                    </a:ext>
                  </a:extLst>
                </a:gridCol>
                <a:gridCol w="1895064">
                  <a:extLst>
                    <a:ext uri="{9D8B030D-6E8A-4147-A177-3AD203B41FA5}">
                      <a16:colId xmlns:a16="http://schemas.microsoft.com/office/drawing/2014/main" val="213375694"/>
                    </a:ext>
                  </a:extLst>
                </a:gridCol>
                <a:gridCol w="2684675">
                  <a:extLst>
                    <a:ext uri="{9D8B030D-6E8A-4147-A177-3AD203B41FA5}">
                      <a16:colId xmlns:a16="http://schemas.microsoft.com/office/drawing/2014/main" val="2143954778"/>
                    </a:ext>
                  </a:extLst>
                </a:gridCol>
              </a:tblGrid>
              <a:tr h="48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Organización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    Género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Cargo o función que desempeña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Parámetro de selección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253540"/>
                  </a:ext>
                </a:extLst>
              </a:tr>
              <a:tr h="772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CAPEIPI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Femenino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Directora de Asistencia Técnica CAPEIPI</a:t>
                      </a:r>
                      <a:endParaRPr 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Representante de la CAPEIPI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4022889"/>
                  </a:ext>
                </a:extLst>
              </a:tr>
              <a:tr h="86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ILE C.A.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Femenino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Presidenta Ejecutiva</a:t>
                      </a:r>
                      <a:endParaRPr lang="en-US" sz="16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Cúspide directiva de una empresa familiar.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8183550"/>
                  </a:ext>
                </a:extLst>
              </a:tr>
              <a:tr h="64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Laboratorios Windsor S.A.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Femenino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Presidenta Ejecutiva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Cúspide directiva de una empresa no familiar.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323921"/>
                  </a:ext>
                </a:extLst>
              </a:tr>
              <a:tr h="977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Corporación Leggacy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Femenino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Directora y mentor empresarial en el área de Recursos Humanos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Cargo directivo en empresa vinculada a la gestión de talento humano.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0440194"/>
                  </a:ext>
                </a:extLst>
              </a:tr>
            </a:tbl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33366750-9E34-4E37-9854-9D9B8B2C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065" y="102729"/>
            <a:ext cx="4507394" cy="447485"/>
          </a:xfrm>
        </p:spPr>
        <p:txBody>
          <a:bodyPr/>
          <a:lstStyle/>
          <a:p>
            <a:pPr algn="l"/>
            <a:r>
              <a:rPr lang="es-EC" sz="2800" i="0" dirty="0">
                <a:solidFill>
                  <a:schemeClr val="tx1"/>
                </a:solidFill>
                <a:effectLst/>
              </a:rPr>
              <a:t>LÍDERES DE OPINIÓN</a:t>
            </a:r>
            <a:endParaRPr lang="en-US" sz="280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8194" name="Picture 2" descr="LOS NUEVOS LÍDERES DE OPINIÓN: INFLUENCERS. – Social Media: Youtube">
            <a:extLst>
              <a:ext uri="{FF2B5EF4-FFF2-40B4-BE49-F238E27FC236}">
                <a16:creationId xmlns:a16="http://schemas.microsoft.com/office/drawing/2014/main" id="{5CB4DB15-7BFB-43FD-8B12-CB4D90F58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1" y="1469035"/>
            <a:ext cx="3268134" cy="30454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301F49A-9C70-4546-B346-A4A46A36A485}"/>
              </a:ext>
            </a:extLst>
          </p:cNvPr>
          <p:cNvSpPr/>
          <p:nvPr/>
        </p:nvSpPr>
        <p:spPr>
          <a:xfrm>
            <a:off x="636941" y="4514489"/>
            <a:ext cx="3283124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C" dirty="0"/>
              <a:t>Muestreo no probabilístico</a:t>
            </a:r>
          </a:p>
          <a:p>
            <a:pPr lvl="0" algn="ctr"/>
            <a:r>
              <a:rPr lang="es-EC" dirty="0"/>
              <a:t> por conveniencia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14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622761F1-CB8D-4747-8110-AAA2A057E941}" vid="{E7E03002-11A2-49DB-AD8F-ED26E0FF96E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2665</TotalTime>
  <Words>1157</Words>
  <Application>Microsoft Office PowerPoint</Application>
  <PresentationFormat>Panorámica</PresentationFormat>
  <Paragraphs>197</Paragraphs>
  <Slides>23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Agency FB</vt:lpstr>
      <vt:lpstr>Arial</vt:lpstr>
      <vt:lpstr>Calibri</vt:lpstr>
      <vt:lpstr>Roboto Condensed</vt:lpstr>
      <vt:lpstr>Times New Roman</vt:lpstr>
      <vt:lpstr>Tema1</vt:lpstr>
      <vt:lpstr>CorelDRAW</vt:lpstr>
      <vt:lpstr>Presentación de PowerPoint</vt:lpstr>
      <vt:lpstr>Presentación de PowerPoint</vt:lpstr>
      <vt:lpstr>1. El Problema </vt:lpstr>
      <vt:lpstr>2. OBJETIVOS</vt:lpstr>
      <vt:lpstr>2. HIPÓTESIS</vt:lpstr>
      <vt:lpstr>3. MARCO TEÓRICO  </vt:lpstr>
      <vt:lpstr>Presentación de PowerPoint</vt:lpstr>
      <vt:lpstr> Población </vt:lpstr>
      <vt:lpstr>LÍDERES DE OPINIÓN</vt:lpstr>
      <vt:lpstr>5. RESULTADOS </vt:lpstr>
      <vt:lpstr> Análisis univariado</vt:lpstr>
      <vt:lpstr>Presentación de PowerPoint</vt:lpstr>
      <vt:lpstr>Nivel de formación profesional por género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 PROPUESTA</vt:lpstr>
      <vt:lpstr>7. CONCLUSIONES </vt:lpstr>
      <vt:lpstr>7. RECOMENDACIONES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cynth</dc:creator>
  <cp:lastModifiedBy>cynth</cp:lastModifiedBy>
  <cp:revision>169</cp:revision>
  <cp:lastPrinted>2021-04-04T17:43:43Z</cp:lastPrinted>
  <dcterms:created xsi:type="dcterms:W3CDTF">2021-03-20T17:11:21Z</dcterms:created>
  <dcterms:modified xsi:type="dcterms:W3CDTF">2021-06-03T02:59:04Z</dcterms:modified>
</cp:coreProperties>
</file>