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3" r:id="rId3"/>
    <p:sldId id="271" r:id="rId4"/>
    <p:sldId id="274" r:id="rId5"/>
    <p:sldId id="275" r:id="rId6"/>
    <p:sldId id="284" r:id="rId7"/>
    <p:sldId id="276" r:id="rId8"/>
    <p:sldId id="283" r:id="rId9"/>
    <p:sldId id="277" r:id="rId10"/>
    <p:sldId id="278" r:id="rId11"/>
    <p:sldId id="280" r:id="rId12"/>
    <p:sldId id="281" r:id="rId13"/>
    <p:sldId id="282" r:id="rId14"/>
    <p:sldId id="258" r:id="rId15"/>
    <p:sldId id="286" r:id="rId16"/>
    <p:sldId id="263" r:id="rId17"/>
    <p:sldId id="287" r:id="rId18"/>
    <p:sldId id="288" r:id="rId19"/>
    <p:sldId id="267" r:id="rId2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13E"/>
    <a:srgbClr val="0091C4"/>
    <a:srgbClr val="16841B"/>
    <a:srgbClr val="9FDE70"/>
    <a:srgbClr val="81DB83"/>
    <a:srgbClr val="96E2B8"/>
    <a:srgbClr val="32AC95"/>
    <a:srgbClr val="0079A4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12" autoAdjust="0"/>
    <p:restoredTop sz="94249" autoAdjust="0"/>
  </p:normalViewPr>
  <p:slideViewPr>
    <p:cSldViewPr snapToGrid="0">
      <p:cViewPr varScale="1">
        <p:scale>
          <a:sx n="70" d="100"/>
          <a:sy n="70" d="100"/>
        </p:scale>
        <p:origin x="10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BF5075-653D-4D80-A8B7-E1AA38FD12B9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B6E96295-401A-4278-AB2D-320FDEFA706A}">
      <dgm:prSet phldrT="[Texto]" custT="1"/>
      <dgm:spPr>
        <a:solidFill>
          <a:schemeClr val="tx1">
            <a:lumMod val="75000"/>
            <a:lumOff val="25000"/>
            <a:alpha val="25000"/>
          </a:schemeClr>
        </a:solidFill>
        <a:ln>
          <a:noFill/>
        </a:ln>
      </dgm:spPr>
      <dgm:t>
        <a:bodyPr/>
        <a:lstStyle/>
        <a:p>
          <a:r>
            <a:rPr lang="es-EC" sz="2800" b="1" dirty="0">
              <a:solidFill>
                <a:schemeClr val="bg1"/>
              </a:solidFill>
            </a:rPr>
            <a:t>GEOGRÁFICA</a:t>
          </a:r>
        </a:p>
      </dgm:t>
    </dgm:pt>
    <dgm:pt modelId="{5A7ABE68-6399-44D2-B539-BEBA60D84249}" type="parTrans" cxnId="{827B9401-DEE9-4FAE-B6BB-4B3E2FBBF301}">
      <dgm:prSet/>
      <dgm:spPr/>
      <dgm:t>
        <a:bodyPr/>
        <a:lstStyle/>
        <a:p>
          <a:endParaRPr lang="es-EC" sz="2800"/>
        </a:p>
      </dgm:t>
    </dgm:pt>
    <dgm:pt modelId="{4104D227-6C35-437B-8E04-0E79E26F7CF8}" type="sibTrans" cxnId="{827B9401-DEE9-4FAE-B6BB-4B3E2FBBF301}">
      <dgm:prSet/>
      <dgm:spPr/>
      <dgm:t>
        <a:bodyPr/>
        <a:lstStyle/>
        <a:p>
          <a:endParaRPr lang="es-EC" sz="2800"/>
        </a:p>
      </dgm:t>
    </dgm:pt>
    <dgm:pt modelId="{F47683B6-EC9B-4775-A56D-2E1A8007451C}">
      <dgm:prSet phldrT="[Texto]" custT="1"/>
      <dgm:spPr>
        <a:solidFill>
          <a:schemeClr val="tx1">
            <a:lumMod val="75000"/>
            <a:lumOff val="25000"/>
            <a:alpha val="42000"/>
          </a:schemeClr>
        </a:solidFill>
        <a:ln>
          <a:noFill/>
        </a:ln>
      </dgm:spPr>
      <dgm:t>
        <a:bodyPr/>
        <a:lstStyle/>
        <a:p>
          <a:r>
            <a:rPr lang="es-EC" sz="2400" b="1" dirty="0">
              <a:solidFill>
                <a:schemeClr val="bg1"/>
              </a:solidFill>
            </a:rPr>
            <a:t>QUITO</a:t>
          </a:r>
          <a:br>
            <a:rPr lang="es-EC" sz="2800" dirty="0">
              <a:solidFill>
                <a:schemeClr val="bg1"/>
              </a:solidFill>
            </a:rPr>
          </a:br>
          <a:r>
            <a:rPr lang="es-EC" sz="2000" dirty="0">
              <a:solidFill>
                <a:schemeClr val="bg1"/>
              </a:solidFill>
            </a:rPr>
            <a:t>-SUR 33,4% </a:t>
          </a:r>
          <a:br>
            <a:rPr lang="es-EC" sz="2000" dirty="0">
              <a:solidFill>
                <a:schemeClr val="bg1"/>
              </a:solidFill>
            </a:rPr>
          </a:br>
          <a:r>
            <a:rPr lang="es-EC" sz="2000" dirty="0">
              <a:solidFill>
                <a:schemeClr val="bg1"/>
              </a:solidFill>
            </a:rPr>
            <a:t>-NORTE 29,8</a:t>
          </a:r>
          <a:br>
            <a:rPr lang="es-EC" sz="2000" dirty="0">
              <a:solidFill>
                <a:schemeClr val="bg1"/>
              </a:solidFill>
            </a:rPr>
          </a:br>
          <a:r>
            <a:rPr lang="es-EC" sz="2000" dirty="0">
              <a:solidFill>
                <a:schemeClr val="bg1"/>
              </a:solidFill>
            </a:rPr>
            <a:t>-VALLE 28%</a:t>
          </a:r>
        </a:p>
      </dgm:t>
    </dgm:pt>
    <dgm:pt modelId="{E6311C27-8385-4594-8785-3BCB9ED0C886}" type="parTrans" cxnId="{EACA092A-3C62-4E40-814C-F1EC429DC7C4}">
      <dgm:prSet/>
      <dgm:spPr/>
      <dgm:t>
        <a:bodyPr/>
        <a:lstStyle/>
        <a:p>
          <a:endParaRPr lang="es-EC" sz="2800"/>
        </a:p>
      </dgm:t>
    </dgm:pt>
    <dgm:pt modelId="{74F14F48-B158-4CDB-8A79-E8C9ADAAF8ED}" type="sibTrans" cxnId="{EACA092A-3C62-4E40-814C-F1EC429DC7C4}">
      <dgm:prSet/>
      <dgm:spPr/>
      <dgm:t>
        <a:bodyPr/>
        <a:lstStyle/>
        <a:p>
          <a:endParaRPr lang="es-EC" sz="2800"/>
        </a:p>
      </dgm:t>
    </dgm:pt>
    <dgm:pt modelId="{2C5ED4D7-513B-471E-8496-E47BAC67D09A}">
      <dgm:prSet phldrT="[Texto]" custT="1"/>
      <dgm:spPr>
        <a:solidFill>
          <a:schemeClr val="tx1">
            <a:lumMod val="75000"/>
            <a:lumOff val="25000"/>
            <a:alpha val="25000"/>
          </a:schemeClr>
        </a:solidFill>
        <a:ln>
          <a:noFill/>
        </a:ln>
      </dgm:spPr>
      <dgm:t>
        <a:bodyPr/>
        <a:lstStyle/>
        <a:p>
          <a:r>
            <a:rPr lang="es-EC" sz="2800" b="1" dirty="0">
              <a:solidFill>
                <a:schemeClr val="bg1"/>
              </a:solidFill>
            </a:rPr>
            <a:t>DEMOGRÁFICA</a:t>
          </a:r>
        </a:p>
      </dgm:t>
    </dgm:pt>
    <dgm:pt modelId="{9739410B-F97A-4ADA-9301-99CFEC7D1EB2}" type="parTrans" cxnId="{3EF888A2-73A0-4D6A-A5C5-8610B1F3A585}">
      <dgm:prSet/>
      <dgm:spPr/>
      <dgm:t>
        <a:bodyPr/>
        <a:lstStyle/>
        <a:p>
          <a:endParaRPr lang="es-EC" sz="2800"/>
        </a:p>
      </dgm:t>
    </dgm:pt>
    <dgm:pt modelId="{408DFDCD-521F-46DA-BC95-5CD2FAC14218}" type="sibTrans" cxnId="{3EF888A2-73A0-4D6A-A5C5-8610B1F3A585}">
      <dgm:prSet/>
      <dgm:spPr/>
      <dgm:t>
        <a:bodyPr/>
        <a:lstStyle/>
        <a:p>
          <a:endParaRPr lang="es-EC" sz="2800"/>
        </a:p>
      </dgm:t>
    </dgm:pt>
    <dgm:pt modelId="{AFBCD83C-33D4-4F9F-A9C6-D8A14F8769EB}">
      <dgm:prSet phldrT="[Texto]" custT="1"/>
      <dgm:spPr>
        <a:solidFill>
          <a:schemeClr val="tx1">
            <a:lumMod val="75000"/>
            <a:lumOff val="25000"/>
            <a:alpha val="25000"/>
          </a:schemeClr>
        </a:solidFill>
        <a:ln>
          <a:noFill/>
        </a:ln>
      </dgm:spPr>
      <dgm:t>
        <a:bodyPr/>
        <a:lstStyle/>
        <a:p>
          <a:r>
            <a:rPr lang="es-EC" sz="2000" b="1" dirty="0">
              <a:solidFill>
                <a:schemeClr val="bg1"/>
              </a:solidFill>
            </a:rPr>
            <a:t>GÉNERO</a:t>
          </a:r>
          <a:br>
            <a:rPr lang="es-EC" sz="2400" dirty="0">
              <a:solidFill>
                <a:schemeClr val="bg1"/>
              </a:solidFill>
            </a:rPr>
          </a:br>
          <a:r>
            <a:rPr lang="es-EC" sz="2400" dirty="0">
              <a:solidFill>
                <a:schemeClr val="bg1"/>
              </a:solidFill>
            </a:rPr>
            <a:t>-</a:t>
          </a:r>
          <a:r>
            <a:rPr lang="es-EC" sz="1800" dirty="0">
              <a:solidFill>
                <a:schemeClr val="bg1"/>
              </a:solidFill>
            </a:rPr>
            <a:t>MASCULINO Y FEMENINO</a:t>
          </a:r>
        </a:p>
      </dgm:t>
    </dgm:pt>
    <dgm:pt modelId="{5B460C57-DEC7-454C-9EDB-21EF6D109F6B}" type="parTrans" cxnId="{33B5A17E-C552-497B-AC29-EA8853503A18}">
      <dgm:prSet/>
      <dgm:spPr/>
      <dgm:t>
        <a:bodyPr/>
        <a:lstStyle/>
        <a:p>
          <a:endParaRPr lang="es-EC" sz="2800"/>
        </a:p>
      </dgm:t>
    </dgm:pt>
    <dgm:pt modelId="{D7D97E78-69C0-4977-9BDE-8B6A7E1A2799}" type="sibTrans" cxnId="{33B5A17E-C552-497B-AC29-EA8853503A18}">
      <dgm:prSet/>
      <dgm:spPr/>
      <dgm:t>
        <a:bodyPr/>
        <a:lstStyle/>
        <a:p>
          <a:endParaRPr lang="es-EC" sz="2800"/>
        </a:p>
      </dgm:t>
    </dgm:pt>
    <dgm:pt modelId="{09DB4FDA-3F8E-4EDC-A62A-A74B8492F5E0}">
      <dgm:prSet phldrT="[Texto]" custT="1"/>
      <dgm:spPr>
        <a:solidFill>
          <a:schemeClr val="tx1">
            <a:lumMod val="75000"/>
            <a:lumOff val="25000"/>
            <a:alpha val="25000"/>
          </a:schemeClr>
        </a:solidFill>
        <a:ln>
          <a:noFill/>
        </a:ln>
      </dgm:spPr>
      <dgm:t>
        <a:bodyPr/>
        <a:lstStyle/>
        <a:p>
          <a:endParaRPr lang="es-EC" sz="2800" dirty="0"/>
        </a:p>
      </dgm:t>
    </dgm:pt>
    <dgm:pt modelId="{B9958329-1394-45F1-9E4A-CA2BE5A4274E}" type="parTrans" cxnId="{EE126D94-51F2-4FD5-85CB-A089E647C5B9}">
      <dgm:prSet/>
      <dgm:spPr/>
      <dgm:t>
        <a:bodyPr/>
        <a:lstStyle/>
        <a:p>
          <a:endParaRPr lang="es-EC" sz="2800"/>
        </a:p>
      </dgm:t>
    </dgm:pt>
    <dgm:pt modelId="{0254EB84-E379-4446-82E8-60BF6C7354BE}" type="sibTrans" cxnId="{EE126D94-51F2-4FD5-85CB-A089E647C5B9}">
      <dgm:prSet/>
      <dgm:spPr/>
      <dgm:t>
        <a:bodyPr/>
        <a:lstStyle/>
        <a:p>
          <a:endParaRPr lang="es-EC" sz="2800"/>
        </a:p>
      </dgm:t>
    </dgm:pt>
    <dgm:pt modelId="{CFFBD119-D24E-4043-8C72-6FFC5D7998A0}">
      <dgm:prSet phldrT="[Texto]" custT="1"/>
      <dgm:spPr>
        <a:solidFill>
          <a:schemeClr val="tx1">
            <a:lumMod val="75000"/>
            <a:lumOff val="25000"/>
            <a:alpha val="25000"/>
          </a:schemeClr>
        </a:solidFill>
        <a:ln>
          <a:noFill/>
        </a:ln>
      </dgm:spPr>
      <dgm:t>
        <a:bodyPr/>
        <a:lstStyle/>
        <a:p>
          <a:r>
            <a:rPr lang="es-EC" sz="2000" b="1" dirty="0">
              <a:solidFill>
                <a:schemeClr val="bg1"/>
              </a:solidFill>
            </a:rPr>
            <a:t>NIVEL SOCIOECONÓMICO</a:t>
          </a:r>
          <a:br>
            <a:rPr lang="es-EC" sz="20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-MEDIO 68,1%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-MEDIO ALTO 16,3%</a:t>
          </a:r>
        </a:p>
      </dgm:t>
    </dgm:pt>
    <dgm:pt modelId="{4E8A3245-B84A-46C6-868F-91EA107C0361}" type="parTrans" cxnId="{10FC1166-FD1D-4804-A653-AF076268F4EE}">
      <dgm:prSet/>
      <dgm:spPr/>
      <dgm:t>
        <a:bodyPr/>
        <a:lstStyle/>
        <a:p>
          <a:endParaRPr lang="es-EC"/>
        </a:p>
      </dgm:t>
    </dgm:pt>
    <dgm:pt modelId="{7C1D46E7-1A3E-4852-A97A-CA04CA3655E3}" type="sibTrans" cxnId="{10FC1166-FD1D-4804-A653-AF076268F4EE}">
      <dgm:prSet/>
      <dgm:spPr/>
      <dgm:t>
        <a:bodyPr/>
        <a:lstStyle/>
        <a:p>
          <a:endParaRPr lang="es-EC"/>
        </a:p>
      </dgm:t>
    </dgm:pt>
    <dgm:pt modelId="{16238742-9B9F-4DA3-A601-76CEC51B7B67}">
      <dgm:prSet phldrT="[Texto]" custT="1"/>
      <dgm:spPr>
        <a:solidFill>
          <a:schemeClr val="tx1">
            <a:lumMod val="75000"/>
            <a:lumOff val="25000"/>
            <a:alpha val="25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NIVEL DE EDUCACIÓN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-NIVEL SUPERIOR73,6%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-SECUNDARIA21,8%</a:t>
          </a:r>
        </a:p>
      </dgm:t>
    </dgm:pt>
    <dgm:pt modelId="{D2BBE3FF-69E6-4A76-875A-04E6136B2401}" type="parTrans" cxnId="{9E71A9B6-E313-4112-A9B6-B5746014D7E0}">
      <dgm:prSet/>
      <dgm:spPr/>
      <dgm:t>
        <a:bodyPr/>
        <a:lstStyle/>
        <a:p>
          <a:endParaRPr lang="es-EC"/>
        </a:p>
      </dgm:t>
    </dgm:pt>
    <dgm:pt modelId="{967CD3B0-F4E0-423B-B286-3CFE8FE570AA}" type="sibTrans" cxnId="{9E71A9B6-E313-4112-A9B6-B5746014D7E0}">
      <dgm:prSet/>
      <dgm:spPr/>
      <dgm:t>
        <a:bodyPr/>
        <a:lstStyle/>
        <a:p>
          <a:endParaRPr lang="es-EC"/>
        </a:p>
      </dgm:t>
    </dgm:pt>
    <dgm:pt modelId="{75CA1919-E35D-47B4-AC95-406A3B8855DC}" type="pres">
      <dgm:prSet presAssocID="{B3BF5075-653D-4D80-A8B7-E1AA38FD12B9}" presName="Name0" presStyleCnt="0">
        <dgm:presLayoutVars>
          <dgm:dir/>
          <dgm:animLvl val="lvl"/>
          <dgm:resizeHandles val="exact"/>
        </dgm:presLayoutVars>
      </dgm:prSet>
      <dgm:spPr/>
    </dgm:pt>
    <dgm:pt modelId="{DC0FAC5E-2542-4BC2-9717-FD1E825380A7}" type="pres">
      <dgm:prSet presAssocID="{B6E96295-401A-4278-AB2D-320FDEFA706A}" presName="composite" presStyleCnt="0"/>
      <dgm:spPr/>
    </dgm:pt>
    <dgm:pt modelId="{9141C75C-B6BB-4561-80B9-7319B8B4E26C}" type="pres">
      <dgm:prSet presAssocID="{B6E96295-401A-4278-AB2D-320FDEFA706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BBD4163-EDD5-4F10-AE23-E1E07C2599FA}" type="pres">
      <dgm:prSet presAssocID="{B6E96295-401A-4278-AB2D-320FDEFA706A}" presName="desTx" presStyleLbl="alignAccFollowNode1" presStyleIdx="0" presStyleCnt="2">
        <dgm:presLayoutVars>
          <dgm:bulletEnabled val="1"/>
        </dgm:presLayoutVars>
      </dgm:prSet>
      <dgm:spPr/>
    </dgm:pt>
    <dgm:pt modelId="{458B5E0C-A5A6-42B8-BF79-36557129F488}" type="pres">
      <dgm:prSet presAssocID="{4104D227-6C35-437B-8E04-0E79E26F7CF8}" presName="space" presStyleCnt="0"/>
      <dgm:spPr/>
    </dgm:pt>
    <dgm:pt modelId="{3118A9FB-17AF-4C01-9BA4-1F2DAE1F8748}" type="pres">
      <dgm:prSet presAssocID="{2C5ED4D7-513B-471E-8496-E47BAC67D09A}" presName="composite" presStyleCnt="0"/>
      <dgm:spPr/>
    </dgm:pt>
    <dgm:pt modelId="{367A13AE-2B27-418B-8DF0-0112B6B34A41}" type="pres">
      <dgm:prSet presAssocID="{2C5ED4D7-513B-471E-8496-E47BAC67D09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61C0814-BDFB-4E71-9519-712E04389048}" type="pres">
      <dgm:prSet presAssocID="{2C5ED4D7-513B-471E-8496-E47BAC67D09A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827B9401-DEE9-4FAE-B6BB-4B3E2FBBF301}" srcId="{B3BF5075-653D-4D80-A8B7-E1AA38FD12B9}" destId="{B6E96295-401A-4278-AB2D-320FDEFA706A}" srcOrd="0" destOrd="0" parTransId="{5A7ABE68-6399-44D2-B539-BEBA60D84249}" sibTransId="{4104D227-6C35-437B-8E04-0E79E26F7CF8}"/>
    <dgm:cxn modelId="{EACA092A-3C62-4E40-814C-F1EC429DC7C4}" srcId="{B6E96295-401A-4278-AB2D-320FDEFA706A}" destId="{F47683B6-EC9B-4775-A56D-2E1A8007451C}" srcOrd="0" destOrd="0" parTransId="{E6311C27-8385-4594-8785-3BCB9ED0C886}" sibTransId="{74F14F48-B158-4CDB-8A79-E8C9ADAAF8ED}"/>
    <dgm:cxn modelId="{F70C2541-9302-4E99-8B0D-CED5E2751E25}" type="presOf" srcId="{B3BF5075-653D-4D80-A8B7-E1AA38FD12B9}" destId="{75CA1919-E35D-47B4-AC95-406A3B8855DC}" srcOrd="0" destOrd="0" presId="urn:microsoft.com/office/officeart/2005/8/layout/hList1"/>
    <dgm:cxn modelId="{10FC1166-FD1D-4804-A653-AF076268F4EE}" srcId="{2C5ED4D7-513B-471E-8496-E47BAC67D09A}" destId="{CFFBD119-D24E-4043-8C72-6FFC5D7998A0}" srcOrd="1" destOrd="0" parTransId="{4E8A3245-B84A-46C6-868F-91EA107C0361}" sibTransId="{7C1D46E7-1A3E-4852-A97A-CA04CA3655E3}"/>
    <dgm:cxn modelId="{6904A26D-BC77-453F-841D-FF51806EF11B}" type="presOf" srcId="{09DB4FDA-3F8E-4EDC-A62A-A74B8492F5E0}" destId="{361C0814-BDFB-4E71-9519-712E04389048}" srcOrd="0" destOrd="3" presId="urn:microsoft.com/office/officeart/2005/8/layout/hList1"/>
    <dgm:cxn modelId="{33B5A17E-C552-497B-AC29-EA8853503A18}" srcId="{2C5ED4D7-513B-471E-8496-E47BAC67D09A}" destId="{AFBCD83C-33D4-4F9F-A9C6-D8A14F8769EB}" srcOrd="0" destOrd="0" parTransId="{5B460C57-DEC7-454C-9EDB-21EF6D109F6B}" sibTransId="{D7D97E78-69C0-4977-9BDE-8B6A7E1A2799}"/>
    <dgm:cxn modelId="{EE126D94-51F2-4FD5-85CB-A089E647C5B9}" srcId="{2C5ED4D7-513B-471E-8496-E47BAC67D09A}" destId="{09DB4FDA-3F8E-4EDC-A62A-A74B8492F5E0}" srcOrd="3" destOrd="0" parTransId="{B9958329-1394-45F1-9E4A-CA2BE5A4274E}" sibTransId="{0254EB84-E379-4446-82E8-60BF6C7354BE}"/>
    <dgm:cxn modelId="{97179898-3E73-4858-9062-236FDC1B8728}" type="presOf" srcId="{16238742-9B9F-4DA3-A601-76CEC51B7B67}" destId="{361C0814-BDFB-4E71-9519-712E04389048}" srcOrd="0" destOrd="2" presId="urn:microsoft.com/office/officeart/2005/8/layout/hList1"/>
    <dgm:cxn modelId="{3EF888A2-73A0-4D6A-A5C5-8610B1F3A585}" srcId="{B3BF5075-653D-4D80-A8B7-E1AA38FD12B9}" destId="{2C5ED4D7-513B-471E-8496-E47BAC67D09A}" srcOrd="1" destOrd="0" parTransId="{9739410B-F97A-4ADA-9301-99CFEC7D1EB2}" sibTransId="{408DFDCD-521F-46DA-BC95-5CD2FAC14218}"/>
    <dgm:cxn modelId="{3B96E8A4-6DDB-465A-B6BA-34F0E27C0806}" type="presOf" srcId="{F47683B6-EC9B-4775-A56D-2E1A8007451C}" destId="{8BBD4163-EDD5-4F10-AE23-E1E07C2599FA}" srcOrd="0" destOrd="0" presId="urn:microsoft.com/office/officeart/2005/8/layout/hList1"/>
    <dgm:cxn modelId="{9E71A9B6-E313-4112-A9B6-B5746014D7E0}" srcId="{2C5ED4D7-513B-471E-8496-E47BAC67D09A}" destId="{16238742-9B9F-4DA3-A601-76CEC51B7B67}" srcOrd="2" destOrd="0" parTransId="{D2BBE3FF-69E6-4A76-875A-04E6136B2401}" sibTransId="{967CD3B0-F4E0-423B-B286-3CFE8FE570AA}"/>
    <dgm:cxn modelId="{2DE8F8BF-DDB9-4C13-B66A-020A67036679}" type="presOf" srcId="{2C5ED4D7-513B-471E-8496-E47BAC67D09A}" destId="{367A13AE-2B27-418B-8DF0-0112B6B34A41}" srcOrd="0" destOrd="0" presId="urn:microsoft.com/office/officeart/2005/8/layout/hList1"/>
    <dgm:cxn modelId="{DB6D9AC5-E6C3-445F-96EF-002D3BDB0F72}" type="presOf" srcId="{B6E96295-401A-4278-AB2D-320FDEFA706A}" destId="{9141C75C-B6BB-4561-80B9-7319B8B4E26C}" srcOrd="0" destOrd="0" presId="urn:microsoft.com/office/officeart/2005/8/layout/hList1"/>
    <dgm:cxn modelId="{8148B1D0-60BE-4636-8827-60A28387C732}" type="presOf" srcId="{CFFBD119-D24E-4043-8C72-6FFC5D7998A0}" destId="{361C0814-BDFB-4E71-9519-712E04389048}" srcOrd="0" destOrd="1" presId="urn:microsoft.com/office/officeart/2005/8/layout/hList1"/>
    <dgm:cxn modelId="{F6C8FEE0-F9D2-403F-B69E-2627478F749C}" type="presOf" srcId="{AFBCD83C-33D4-4F9F-A9C6-D8A14F8769EB}" destId="{361C0814-BDFB-4E71-9519-712E04389048}" srcOrd="0" destOrd="0" presId="urn:microsoft.com/office/officeart/2005/8/layout/hList1"/>
    <dgm:cxn modelId="{D0567566-8251-41DA-8970-437C46F42F3B}" type="presParOf" srcId="{75CA1919-E35D-47B4-AC95-406A3B8855DC}" destId="{DC0FAC5E-2542-4BC2-9717-FD1E825380A7}" srcOrd="0" destOrd="0" presId="urn:microsoft.com/office/officeart/2005/8/layout/hList1"/>
    <dgm:cxn modelId="{C250936E-EAC0-43C1-9779-E37B98564C89}" type="presParOf" srcId="{DC0FAC5E-2542-4BC2-9717-FD1E825380A7}" destId="{9141C75C-B6BB-4561-80B9-7319B8B4E26C}" srcOrd="0" destOrd="0" presId="urn:microsoft.com/office/officeart/2005/8/layout/hList1"/>
    <dgm:cxn modelId="{B7ADF871-7D12-453E-9E68-A20F266C2025}" type="presParOf" srcId="{DC0FAC5E-2542-4BC2-9717-FD1E825380A7}" destId="{8BBD4163-EDD5-4F10-AE23-E1E07C2599FA}" srcOrd="1" destOrd="0" presId="urn:microsoft.com/office/officeart/2005/8/layout/hList1"/>
    <dgm:cxn modelId="{931951EE-20B3-41C0-8F9A-072FACFD4AD0}" type="presParOf" srcId="{75CA1919-E35D-47B4-AC95-406A3B8855DC}" destId="{458B5E0C-A5A6-42B8-BF79-36557129F488}" srcOrd="1" destOrd="0" presId="urn:microsoft.com/office/officeart/2005/8/layout/hList1"/>
    <dgm:cxn modelId="{3AED9BDE-26F6-4F5C-9CE6-54220CB174D4}" type="presParOf" srcId="{75CA1919-E35D-47B4-AC95-406A3B8855DC}" destId="{3118A9FB-17AF-4C01-9BA4-1F2DAE1F8748}" srcOrd="2" destOrd="0" presId="urn:microsoft.com/office/officeart/2005/8/layout/hList1"/>
    <dgm:cxn modelId="{279C8581-93AE-415B-9D8C-4F1434721631}" type="presParOf" srcId="{3118A9FB-17AF-4C01-9BA4-1F2DAE1F8748}" destId="{367A13AE-2B27-418B-8DF0-0112B6B34A41}" srcOrd="0" destOrd="0" presId="urn:microsoft.com/office/officeart/2005/8/layout/hList1"/>
    <dgm:cxn modelId="{909FA9CF-76AE-4AEE-BC28-F8ECF5BBAB8C}" type="presParOf" srcId="{3118A9FB-17AF-4C01-9BA4-1F2DAE1F8748}" destId="{361C0814-BDFB-4E71-9519-712E0438904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BF5075-653D-4D80-A8B7-E1AA38FD12B9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AFBCD83C-33D4-4F9F-A9C6-D8A14F8769EB}">
      <dgm:prSet phldrT="[Texto]" custT="1"/>
      <dgm:spPr>
        <a:solidFill>
          <a:schemeClr val="tx1">
            <a:lumMod val="95000"/>
            <a:lumOff val="5000"/>
            <a:alpha val="70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TIEMPO ESTIMADO PARA VOLVER A VIAJAR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-3 a 6 MESES 42,75%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-7 a 12 MESES 30,05%</a:t>
          </a:r>
        </a:p>
      </dgm:t>
    </dgm:pt>
    <dgm:pt modelId="{5B460C57-DEC7-454C-9EDB-21EF6D109F6B}" type="parTrans" cxnId="{33B5A17E-C552-497B-AC29-EA8853503A18}">
      <dgm:prSet/>
      <dgm:spPr/>
      <dgm:t>
        <a:bodyPr/>
        <a:lstStyle/>
        <a:p>
          <a:endParaRPr lang="es-EC" sz="1800"/>
        </a:p>
      </dgm:t>
    </dgm:pt>
    <dgm:pt modelId="{D7D97E78-69C0-4977-9BDE-8B6A7E1A2799}" type="sibTrans" cxnId="{33B5A17E-C552-497B-AC29-EA8853503A18}">
      <dgm:prSet/>
      <dgm:spPr/>
      <dgm:t>
        <a:bodyPr/>
        <a:lstStyle/>
        <a:p>
          <a:endParaRPr lang="es-EC" sz="1800"/>
        </a:p>
      </dgm:t>
    </dgm:pt>
    <dgm:pt modelId="{09DB4FDA-3F8E-4EDC-A62A-A74B8492F5E0}">
      <dgm:prSet phldrT="[Texto]" custT="1"/>
      <dgm:spPr>
        <a:solidFill>
          <a:schemeClr val="tx1">
            <a:lumMod val="95000"/>
            <a:lumOff val="5000"/>
            <a:alpha val="70000"/>
          </a:schemeClr>
        </a:solidFill>
        <a:ln>
          <a:noFill/>
        </a:ln>
      </dgm:spPr>
      <dgm:t>
        <a:bodyPr/>
        <a:lstStyle/>
        <a:p>
          <a:endParaRPr lang="es-EC" sz="1800" dirty="0">
            <a:solidFill>
              <a:schemeClr val="bg1"/>
            </a:solidFill>
          </a:endParaRPr>
        </a:p>
      </dgm:t>
    </dgm:pt>
    <dgm:pt modelId="{B9958329-1394-45F1-9E4A-CA2BE5A4274E}" type="parTrans" cxnId="{EE126D94-51F2-4FD5-85CB-A089E647C5B9}">
      <dgm:prSet/>
      <dgm:spPr/>
      <dgm:t>
        <a:bodyPr/>
        <a:lstStyle/>
        <a:p>
          <a:endParaRPr lang="es-EC" sz="1800"/>
        </a:p>
      </dgm:t>
    </dgm:pt>
    <dgm:pt modelId="{0254EB84-E379-4446-82E8-60BF6C7354BE}" type="sibTrans" cxnId="{EE126D94-51F2-4FD5-85CB-A089E647C5B9}">
      <dgm:prSet/>
      <dgm:spPr/>
      <dgm:t>
        <a:bodyPr/>
        <a:lstStyle/>
        <a:p>
          <a:endParaRPr lang="es-EC" sz="1800"/>
        </a:p>
      </dgm:t>
    </dgm:pt>
    <dgm:pt modelId="{2C5ED4D7-513B-471E-8496-E47BAC67D09A}">
      <dgm:prSet phldrT="[Texto]" custT="1"/>
      <dgm:spPr>
        <a:solidFill>
          <a:schemeClr val="bg2">
            <a:lumMod val="10000"/>
            <a:alpha val="70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CONDUCTUAL</a:t>
          </a:r>
        </a:p>
      </dgm:t>
    </dgm:pt>
    <dgm:pt modelId="{408DFDCD-521F-46DA-BC95-5CD2FAC14218}" type="sibTrans" cxnId="{3EF888A2-73A0-4D6A-A5C5-8610B1F3A585}">
      <dgm:prSet/>
      <dgm:spPr/>
      <dgm:t>
        <a:bodyPr/>
        <a:lstStyle/>
        <a:p>
          <a:endParaRPr lang="es-EC" sz="1800"/>
        </a:p>
      </dgm:t>
    </dgm:pt>
    <dgm:pt modelId="{9739410B-F97A-4ADA-9301-99CFEC7D1EB2}" type="parTrans" cxnId="{3EF888A2-73A0-4D6A-A5C5-8610B1F3A585}">
      <dgm:prSet/>
      <dgm:spPr/>
      <dgm:t>
        <a:bodyPr/>
        <a:lstStyle/>
        <a:p>
          <a:endParaRPr lang="es-EC" sz="1800"/>
        </a:p>
      </dgm:t>
    </dgm:pt>
    <dgm:pt modelId="{F1F30E36-2477-4CED-ADF0-4FE50E753639}">
      <dgm:prSet phldrT="[Texto]" custT="1"/>
      <dgm:spPr>
        <a:solidFill>
          <a:schemeClr val="tx1">
            <a:lumMod val="95000"/>
            <a:lumOff val="5000"/>
            <a:alpha val="70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FRECUENCIA DE VIAJE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-MENSUAL 28,2%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-TIRMESTRALMENTE 22%</a:t>
          </a:r>
        </a:p>
      </dgm:t>
    </dgm:pt>
    <dgm:pt modelId="{4B312BBA-F753-4C11-AF6B-875B366F1F38}" type="parTrans" cxnId="{21F986A8-DCAF-4A67-A69A-36651057AE16}">
      <dgm:prSet/>
      <dgm:spPr/>
      <dgm:t>
        <a:bodyPr/>
        <a:lstStyle/>
        <a:p>
          <a:endParaRPr lang="es-EC"/>
        </a:p>
      </dgm:t>
    </dgm:pt>
    <dgm:pt modelId="{E123B209-CBD2-452D-A6DA-F106779B2A81}" type="sibTrans" cxnId="{21F986A8-DCAF-4A67-A69A-36651057AE16}">
      <dgm:prSet/>
      <dgm:spPr/>
      <dgm:t>
        <a:bodyPr/>
        <a:lstStyle/>
        <a:p>
          <a:endParaRPr lang="es-EC"/>
        </a:p>
      </dgm:t>
    </dgm:pt>
    <dgm:pt modelId="{E13FD7AD-94A9-4BCF-AB5E-23DD37E20CED}">
      <dgm:prSet phldrT="[Texto]" custT="1"/>
      <dgm:spPr>
        <a:solidFill>
          <a:schemeClr val="tx1">
            <a:lumMod val="95000"/>
            <a:lumOff val="5000"/>
            <a:alpha val="70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SUELE VIAJAR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-EN FAMILIA 51,8%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-CON AMIGOS 28%</a:t>
          </a:r>
          <a:br>
            <a:rPr lang="es-EC" sz="1800" dirty="0">
              <a:solidFill>
                <a:schemeClr val="bg1"/>
              </a:solidFill>
            </a:rPr>
          </a:br>
          <a:endParaRPr lang="es-EC" sz="1800" dirty="0">
            <a:solidFill>
              <a:schemeClr val="bg1"/>
            </a:solidFill>
          </a:endParaRPr>
        </a:p>
      </dgm:t>
    </dgm:pt>
    <dgm:pt modelId="{FFD7757D-46FA-405C-B032-285DB09C0346}" type="parTrans" cxnId="{2D563D76-E272-44C1-9931-1FDAAC4FDA5E}">
      <dgm:prSet/>
      <dgm:spPr/>
      <dgm:t>
        <a:bodyPr/>
        <a:lstStyle/>
        <a:p>
          <a:endParaRPr lang="es-EC"/>
        </a:p>
      </dgm:t>
    </dgm:pt>
    <dgm:pt modelId="{F52BCC29-EAE3-48CC-8F00-98F0D951F35A}" type="sibTrans" cxnId="{2D563D76-E272-44C1-9931-1FDAAC4FDA5E}">
      <dgm:prSet/>
      <dgm:spPr/>
      <dgm:t>
        <a:bodyPr/>
        <a:lstStyle/>
        <a:p>
          <a:endParaRPr lang="es-EC"/>
        </a:p>
      </dgm:t>
    </dgm:pt>
    <dgm:pt modelId="{73B2DECA-E367-4834-9050-232D90CBC904}">
      <dgm:prSet phldrT="[Texto]"/>
      <dgm:spPr>
        <a:solidFill>
          <a:schemeClr val="bg2">
            <a:lumMod val="10000"/>
            <a:alpha val="70000"/>
          </a:schemeClr>
        </a:solidFill>
        <a:ln>
          <a:noFill/>
        </a:ln>
      </dgm:spPr>
      <dgm:t>
        <a:bodyPr/>
        <a:lstStyle/>
        <a:p>
          <a:r>
            <a:rPr lang="es-EC" b="1" dirty="0">
              <a:solidFill>
                <a:schemeClr val="bg1"/>
              </a:solidFill>
            </a:rPr>
            <a:t>CONDUCTUAL</a:t>
          </a:r>
        </a:p>
      </dgm:t>
    </dgm:pt>
    <dgm:pt modelId="{F267FAA3-355F-41CE-B7F1-D66A100FA099}" type="sibTrans" cxnId="{A9E8EF75-E2D3-42AF-8747-67FA6D17F326}">
      <dgm:prSet/>
      <dgm:spPr/>
      <dgm:t>
        <a:bodyPr/>
        <a:lstStyle/>
        <a:p>
          <a:endParaRPr lang="es-EC"/>
        </a:p>
      </dgm:t>
    </dgm:pt>
    <dgm:pt modelId="{E677B5A8-EC60-423A-B881-FF413300C54C}" type="parTrans" cxnId="{A9E8EF75-E2D3-42AF-8747-67FA6D17F326}">
      <dgm:prSet/>
      <dgm:spPr/>
      <dgm:t>
        <a:bodyPr/>
        <a:lstStyle/>
        <a:p>
          <a:endParaRPr lang="es-EC"/>
        </a:p>
      </dgm:t>
    </dgm:pt>
    <dgm:pt modelId="{03353FDE-3CB6-42B9-91BA-D1B7ED437FAC}">
      <dgm:prSet custT="1"/>
      <dgm:spPr>
        <a:solidFill>
          <a:schemeClr val="bg2">
            <a:lumMod val="10000"/>
            <a:alpha val="70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SERVICIOS MÁS UTILIZADOS POR TURISTAS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b="1" dirty="0">
              <a:solidFill>
                <a:schemeClr val="bg1"/>
              </a:solidFill>
            </a:rPr>
            <a:t>-</a:t>
          </a:r>
          <a:r>
            <a:rPr lang="es-EC" sz="1800" b="0" dirty="0">
              <a:solidFill>
                <a:schemeClr val="bg1"/>
              </a:solidFill>
            </a:rPr>
            <a:t>ALIMENTACIÓN (82,6%) $49,81</a:t>
          </a:r>
          <a:br>
            <a:rPr lang="es-EC" sz="1800" b="0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-RECREACIÓN (71,2%)  $36,39</a:t>
          </a:r>
          <a:br>
            <a:rPr lang="es-EC" sz="1800" b="0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-ALOJAMIENTO (65,5%) $52,04</a:t>
          </a:r>
          <a:endParaRPr lang="es-EC" sz="1800" b="1" dirty="0">
            <a:solidFill>
              <a:schemeClr val="bg1"/>
            </a:solidFill>
          </a:endParaRPr>
        </a:p>
      </dgm:t>
    </dgm:pt>
    <dgm:pt modelId="{EEA4FF7E-55C5-44B5-99E2-EFFC3419A0D0}" type="parTrans" cxnId="{4EACEDAE-B77D-4594-A65F-AFDEC75E1748}">
      <dgm:prSet/>
      <dgm:spPr/>
      <dgm:t>
        <a:bodyPr/>
        <a:lstStyle/>
        <a:p>
          <a:endParaRPr lang="es-EC"/>
        </a:p>
      </dgm:t>
    </dgm:pt>
    <dgm:pt modelId="{18B3F21F-9D6B-4BE6-B71E-32BB71020233}" type="sibTrans" cxnId="{4EACEDAE-B77D-4594-A65F-AFDEC75E1748}">
      <dgm:prSet/>
      <dgm:spPr/>
      <dgm:t>
        <a:bodyPr/>
        <a:lstStyle/>
        <a:p>
          <a:endParaRPr lang="es-EC"/>
        </a:p>
      </dgm:t>
    </dgm:pt>
    <dgm:pt modelId="{0BDF1683-C2C8-4F70-A28B-A83F1EA50800}">
      <dgm:prSet custT="1"/>
      <dgm:spPr>
        <a:solidFill>
          <a:schemeClr val="bg2">
            <a:lumMod val="10000"/>
            <a:alpha val="70000"/>
          </a:schemeClr>
        </a:solidFill>
        <a:ln>
          <a:noFill/>
        </a:ln>
      </dgm:spPr>
      <dgm:t>
        <a:bodyPr/>
        <a:lstStyle/>
        <a:p>
          <a:endParaRPr lang="es-EC" sz="1800" b="1" dirty="0">
            <a:solidFill>
              <a:schemeClr val="bg1"/>
            </a:solidFill>
          </a:endParaRPr>
        </a:p>
      </dgm:t>
    </dgm:pt>
    <dgm:pt modelId="{B5CDAF75-0966-492C-A556-F950500CD1BA}" type="parTrans" cxnId="{5E6B3306-BE99-4C83-9D1B-21DCE4E3044C}">
      <dgm:prSet/>
      <dgm:spPr/>
      <dgm:t>
        <a:bodyPr/>
        <a:lstStyle/>
        <a:p>
          <a:endParaRPr lang="es-EC"/>
        </a:p>
      </dgm:t>
    </dgm:pt>
    <dgm:pt modelId="{847C2C49-315A-4670-882D-B393A346A1D2}" type="sibTrans" cxnId="{5E6B3306-BE99-4C83-9D1B-21DCE4E3044C}">
      <dgm:prSet/>
      <dgm:spPr/>
      <dgm:t>
        <a:bodyPr/>
        <a:lstStyle/>
        <a:p>
          <a:endParaRPr lang="es-EC"/>
        </a:p>
      </dgm:t>
    </dgm:pt>
    <dgm:pt modelId="{8FE7F843-9D89-4CE8-B1B8-2D028E6F7B77}">
      <dgm:prSet custT="1"/>
      <dgm:spPr>
        <a:solidFill>
          <a:schemeClr val="bg2">
            <a:lumMod val="10000"/>
            <a:alpha val="70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MEDIOS DE INFORMACIÓN 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-REDES SOCIALES (54,9%) </a:t>
          </a:r>
          <a:br>
            <a:rPr lang="es-EC" sz="1800" b="0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-PÁGINAS WEB (29,8%)</a:t>
          </a:r>
        </a:p>
      </dgm:t>
    </dgm:pt>
    <dgm:pt modelId="{F56BFC6B-E47C-4E82-B9E1-BE519740AE9D}" type="parTrans" cxnId="{8C1C81C0-BA2F-4A49-8934-33E0827348C8}">
      <dgm:prSet/>
      <dgm:spPr/>
      <dgm:t>
        <a:bodyPr/>
        <a:lstStyle/>
        <a:p>
          <a:endParaRPr lang="es-EC"/>
        </a:p>
      </dgm:t>
    </dgm:pt>
    <dgm:pt modelId="{8AC466FF-70CE-4C9E-B737-19A247F625F3}" type="sibTrans" cxnId="{8C1C81C0-BA2F-4A49-8934-33E0827348C8}">
      <dgm:prSet/>
      <dgm:spPr/>
      <dgm:t>
        <a:bodyPr/>
        <a:lstStyle/>
        <a:p>
          <a:endParaRPr lang="es-EC"/>
        </a:p>
      </dgm:t>
    </dgm:pt>
    <dgm:pt modelId="{75CA1919-E35D-47B4-AC95-406A3B8855DC}" type="pres">
      <dgm:prSet presAssocID="{B3BF5075-653D-4D80-A8B7-E1AA38FD12B9}" presName="Name0" presStyleCnt="0">
        <dgm:presLayoutVars>
          <dgm:dir/>
          <dgm:animLvl val="lvl"/>
          <dgm:resizeHandles val="exact"/>
        </dgm:presLayoutVars>
      </dgm:prSet>
      <dgm:spPr/>
    </dgm:pt>
    <dgm:pt modelId="{3118A9FB-17AF-4C01-9BA4-1F2DAE1F8748}" type="pres">
      <dgm:prSet presAssocID="{2C5ED4D7-513B-471E-8496-E47BAC67D09A}" presName="composite" presStyleCnt="0"/>
      <dgm:spPr/>
    </dgm:pt>
    <dgm:pt modelId="{367A13AE-2B27-418B-8DF0-0112B6B34A41}" type="pres">
      <dgm:prSet presAssocID="{2C5ED4D7-513B-471E-8496-E47BAC67D09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61C0814-BDFB-4E71-9519-712E04389048}" type="pres">
      <dgm:prSet presAssocID="{2C5ED4D7-513B-471E-8496-E47BAC67D09A}" presName="desTx" presStyleLbl="alignAccFollowNode1" presStyleIdx="0" presStyleCnt="2">
        <dgm:presLayoutVars>
          <dgm:bulletEnabled val="1"/>
        </dgm:presLayoutVars>
      </dgm:prSet>
      <dgm:spPr/>
    </dgm:pt>
    <dgm:pt modelId="{FB4F997C-5486-47A2-B1EE-ED393A84497C}" type="pres">
      <dgm:prSet presAssocID="{408DFDCD-521F-46DA-BC95-5CD2FAC14218}" presName="space" presStyleCnt="0"/>
      <dgm:spPr/>
    </dgm:pt>
    <dgm:pt modelId="{D10FFC7C-210B-4BB4-8930-1AAFD4397DFE}" type="pres">
      <dgm:prSet presAssocID="{73B2DECA-E367-4834-9050-232D90CBC904}" presName="composite" presStyleCnt="0"/>
      <dgm:spPr/>
    </dgm:pt>
    <dgm:pt modelId="{F65F2C96-443D-48FB-99D7-F38046FC1DB2}" type="pres">
      <dgm:prSet presAssocID="{73B2DECA-E367-4834-9050-232D90CBC90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3189198-BB1E-40B5-BA23-4B9081495A49}" type="pres">
      <dgm:prSet presAssocID="{73B2DECA-E367-4834-9050-232D90CBC90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E6B3306-BE99-4C83-9D1B-21DCE4E3044C}" srcId="{73B2DECA-E367-4834-9050-232D90CBC904}" destId="{0BDF1683-C2C8-4F70-A28B-A83F1EA50800}" srcOrd="2" destOrd="0" parTransId="{B5CDAF75-0966-492C-A556-F950500CD1BA}" sibTransId="{847C2C49-315A-4670-882D-B393A346A1D2}"/>
    <dgm:cxn modelId="{F8BC7119-3F8C-42A1-A2A4-61F3B8C77ABA}" type="presOf" srcId="{03353FDE-3CB6-42B9-91BA-D1B7ED437FAC}" destId="{33189198-BB1E-40B5-BA23-4B9081495A49}" srcOrd="0" destOrd="0" presId="urn:microsoft.com/office/officeart/2005/8/layout/hList1"/>
    <dgm:cxn modelId="{943FC81F-1155-4453-A298-F84A6DE505D2}" type="presOf" srcId="{2C5ED4D7-513B-471E-8496-E47BAC67D09A}" destId="{367A13AE-2B27-418B-8DF0-0112B6B34A41}" srcOrd="0" destOrd="0" presId="urn:microsoft.com/office/officeart/2005/8/layout/hList1"/>
    <dgm:cxn modelId="{2F82972F-AA0D-4194-8C1D-0166CEECE0D6}" type="presOf" srcId="{E13FD7AD-94A9-4BCF-AB5E-23DD37E20CED}" destId="{361C0814-BDFB-4E71-9519-712E04389048}" srcOrd="0" destOrd="2" presId="urn:microsoft.com/office/officeart/2005/8/layout/hList1"/>
    <dgm:cxn modelId="{7A53EA32-DDA4-40AF-BB48-492192A4C20E}" type="presOf" srcId="{AFBCD83C-33D4-4F9F-A9C6-D8A14F8769EB}" destId="{361C0814-BDFB-4E71-9519-712E04389048}" srcOrd="0" destOrd="0" presId="urn:microsoft.com/office/officeart/2005/8/layout/hList1"/>
    <dgm:cxn modelId="{C9D11244-65C5-432B-9395-5363107C6EE3}" type="presOf" srcId="{8FE7F843-9D89-4CE8-B1B8-2D028E6F7B77}" destId="{33189198-BB1E-40B5-BA23-4B9081495A49}" srcOrd="0" destOrd="1" presId="urn:microsoft.com/office/officeart/2005/8/layout/hList1"/>
    <dgm:cxn modelId="{A9711755-C485-4237-9A06-5A3FB5D1FE7F}" type="presOf" srcId="{B3BF5075-653D-4D80-A8B7-E1AA38FD12B9}" destId="{75CA1919-E35D-47B4-AC95-406A3B8855DC}" srcOrd="0" destOrd="0" presId="urn:microsoft.com/office/officeart/2005/8/layout/hList1"/>
    <dgm:cxn modelId="{A9E8EF75-E2D3-42AF-8747-67FA6D17F326}" srcId="{B3BF5075-653D-4D80-A8B7-E1AA38FD12B9}" destId="{73B2DECA-E367-4834-9050-232D90CBC904}" srcOrd="1" destOrd="0" parTransId="{E677B5A8-EC60-423A-B881-FF413300C54C}" sibTransId="{F267FAA3-355F-41CE-B7F1-D66A100FA099}"/>
    <dgm:cxn modelId="{2D563D76-E272-44C1-9931-1FDAAC4FDA5E}" srcId="{2C5ED4D7-513B-471E-8496-E47BAC67D09A}" destId="{E13FD7AD-94A9-4BCF-AB5E-23DD37E20CED}" srcOrd="2" destOrd="0" parTransId="{FFD7757D-46FA-405C-B032-285DB09C0346}" sibTransId="{F52BCC29-EAE3-48CC-8F00-98F0D951F35A}"/>
    <dgm:cxn modelId="{D7A4DB56-8A41-4B3E-A0C9-8BA925B116C4}" type="presOf" srcId="{F1F30E36-2477-4CED-ADF0-4FE50E753639}" destId="{361C0814-BDFB-4E71-9519-712E04389048}" srcOrd="0" destOrd="1" presId="urn:microsoft.com/office/officeart/2005/8/layout/hList1"/>
    <dgm:cxn modelId="{33B5A17E-C552-497B-AC29-EA8853503A18}" srcId="{2C5ED4D7-513B-471E-8496-E47BAC67D09A}" destId="{AFBCD83C-33D4-4F9F-A9C6-D8A14F8769EB}" srcOrd="0" destOrd="0" parTransId="{5B460C57-DEC7-454C-9EDB-21EF6D109F6B}" sibTransId="{D7D97E78-69C0-4977-9BDE-8B6A7E1A2799}"/>
    <dgm:cxn modelId="{EE126D94-51F2-4FD5-85CB-A089E647C5B9}" srcId="{2C5ED4D7-513B-471E-8496-E47BAC67D09A}" destId="{09DB4FDA-3F8E-4EDC-A62A-A74B8492F5E0}" srcOrd="3" destOrd="0" parTransId="{B9958329-1394-45F1-9E4A-CA2BE5A4274E}" sibTransId="{0254EB84-E379-4446-82E8-60BF6C7354BE}"/>
    <dgm:cxn modelId="{3EF888A2-73A0-4D6A-A5C5-8610B1F3A585}" srcId="{B3BF5075-653D-4D80-A8B7-E1AA38FD12B9}" destId="{2C5ED4D7-513B-471E-8496-E47BAC67D09A}" srcOrd="0" destOrd="0" parTransId="{9739410B-F97A-4ADA-9301-99CFEC7D1EB2}" sibTransId="{408DFDCD-521F-46DA-BC95-5CD2FAC14218}"/>
    <dgm:cxn modelId="{21F986A8-DCAF-4A67-A69A-36651057AE16}" srcId="{2C5ED4D7-513B-471E-8496-E47BAC67D09A}" destId="{F1F30E36-2477-4CED-ADF0-4FE50E753639}" srcOrd="1" destOrd="0" parTransId="{4B312BBA-F753-4C11-AF6B-875B366F1F38}" sibTransId="{E123B209-CBD2-452D-A6DA-F106779B2A81}"/>
    <dgm:cxn modelId="{4EACEDAE-B77D-4594-A65F-AFDEC75E1748}" srcId="{73B2DECA-E367-4834-9050-232D90CBC904}" destId="{03353FDE-3CB6-42B9-91BA-D1B7ED437FAC}" srcOrd="0" destOrd="0" parTransId="{EEA4FF7E-55C5-44B5-99E2-EFFC3419A0D0}" sibTransId="{18B3F21F-9D6B-4BE6-B71E-32BB71020233}"/>
    <dgm:cxn modelId="{8C1C81C0-BA2F-4A49-8934-33E0827348C8}" srcId="{73B2DECA-E367-4834-9050-232D90CBC904}" destId="{8FE7F843-9D89-4CE8-B1B8-2D028E6F7B77}" srcOrd="1" destOrd="0" parTransId="{F56BFC6B-E47C-4E82-B9E1-BE519740AE9D}" sibTransId="{8AC466FF-70CE-4C9E-B737-19A247F625F3}"/>
    <dgm:cxn modelId="{71D299C2-4B5B-4A2C-84EE-36A6A7A86841}" type="presOf" srcId="{73B2DECA-E367-4834-9050-232D90CBC904}" destId="{F65F2C96-443D-48FB-99D7-F38046FC1DB2}" srcOrd="0" destOrd="0" presId="urn:microsoft.com/office/officeart/2005/8/layout/hList1"/>
    <dgm:cxn modelId="{C7C87DE9-5901-4761-A661-9F9877E5972B}" type="presOf" srcId="{0BDF1683-C2C8-4F70-A28B-A83F1EA50800}" destId="{33189198-BB1E-40B5-BA23-4B9081495A49}" srcOrd="0" destOrd="2" presId="urn:microsoft.com/office/officeart/2005/8/layout/hList1"/>
    <dgm:cxn modelId="{359BD1F4-D0D0-40E9-9191-883FA3623E86}" type="presOf" srcId="{09DB4FDA-3F8E-4EDC-A62A-A74B8492F5E0}" destId="{361C0814-BDFB-4E71-9519-712E04389048}" srcOrd="0" destOrd="3" presId="urn:microsoft.com/office/officeart/2005/8/layout/hList1"/>
    <dgm:cxn modelId="{9A08DA35-D318-4822-9C3C-A531CA511C0D}" type="presParOf" srcId="{75CA1919-E35D-47B4-AC95-406A3B8855DC}" destId="{3118A9FB-17AF-4C01-9BA4-1F2DAE1F8748}" srcOrd="0" destOrd="0" presId="urn:microsoft.com/office/officeart/2005/8/layout/hList1"/>
    <dgm:cxn modelId="{EC10C69F-B256-4962-BEDA-4F99EBE8E6E1}" type="presParOf" srcId="{3118A9FB-17AF-4C01-9BA4-1F2DAE1F8748}" destId="{367A13AE-2B27-418B-8DF0-0112B6B34A41}" srcOrd="0" destOrd="0" presId="urn:microsoft.com/office/officeart/2005/8/layout/hList1"/>
    <dgm:cxn modelId="{9839818F-0DA7-492E-8F05-2BF050DFE740}" type="presParOf" srcId="{3118A9FB-17AF-4C01-9BA4-1F2DAE1F8748}" destId="{361C0814-BDFB-4E71-9519-712E04389048}" srcOrd="1" destOrd="0" presId="urn:microsoft.com/office/officeart/2005/8/layout/hList1"/>
    <dgm:cxn modelId="{61F2930B-AF56-4309-95EB-01012E54E8E3}" type="presParOf" srcId="{75CA1919-E35D-47B4-AC95-406A3B8855DC}" destId="{FB4F997C-5486-47A2-B1EE-ED393A84497C}" srcOrd="1" destOrd="0" presId="urn:microsoft.com/office/officeart/2005/8/layout/hList1"/>
    <dgm:cxn modelId="{4CDA6FBC-0FD7-43D2-88EA-292EC4AD3FCA}" type="presParOf" srcId="{75CA1919-E35D-47B4-AC95-406A3B8855DC}" destId="{D10FFC7C-210B-4BB4-8930-1AAFD4397DFE}" srcOrd="2" destOrd="0" presId="urn:microsoft.com/office/officeart/2005/8/layout/hList1"/>
    <dgm:cxn modelId="{B8642641-96E5-43E6-865E-10B0925BF200}" type="presParOf" srcId="{D10FFC7C-210B-4BB4-8930-1AAFD4397DFE}" destId="{F65F2C96-443D-48FB-99D7-F38046FC1DB2}" srcOrd="0" destOrd="0" presId="urn:microsoft.com/office/officeart/2005/8/layout/hList1"/>
    <dgm:cxn modelId="{17DC9E37-8B0F-4527-B046-C686E972D87A}" type="presParOf" srcId="{D10FFC7C-210B-4BB4-8930-1AAFD4397DFE}" destId="{33189198-BB1E-40B5-BA23-4B9081495A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BF5075-653D-4D80-A8B7-E1AA38FD12B9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AFBCD83C-33D4-4F9F-A9C6-D8A14F8769EB}">
      <dgm:prSet phldrT="[Texto]" custT="1"/>
      <dgm:spPr>
        <a:solidFill>
          <a:schemeClr val="bg2">
            <a:lumMod val="25000"/>
            <a:alpha val="41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TIEMPO ESTIMADO PARA VOLVER A VIAJAR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-3 a 6 MESES 42,75%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-7 a 12 MESES 30,05%</a:t>
          </a:r>
        </a:p>
      </dgm:t>
    </dgm:pt>
    <dgm:pt modelId="{5B460C57-DEC7-454C-9EDB-21EF6D109F6B}" type="parTrans" cxnId="{33B5A17E-C552-497B-AC29-EA8853503A18}">
      <dgm:prSet/>
      <dgm:spPr/>
      <dgm:t>
        <a:bodyPr/>
        <a:lstStyle/>
        <a:p>
          <a:endParaRPr lang="es-EC" sz="1800"/>
        </a:p>
      </dgm:t>
    </dgm:pt>
    <dgm:pt modelId="{D7D97E78-69C0-4977-9BDE-8B6A7E1A2799}" type="sibTrans" cxnId="{33B5A17E-C552-497B-AC29-EA8853503A18}">
      <dgm:prSet/>
      <dgm:spPr/>
      <dgm:t>
        <a:bodyPr/>
        <a:lstStyle/>
        <a:p>
          <a:endParaRPr lang="es-EC" sz="1800"/>
        </a:p>
      </dgm:t>
    </dgm:pt>
    <dgm:pt modelId="{2C5ED4D7-513B-471E-8496-E47BAC67D09A}">
      <dgm:prSet phldrT="[Texto]" custT="1"/>
      <dgm:spPr>
        <a:solidFill>
          <a:schemeClr val="bg2">
            <a:lumMod val="25000"/>
            <a:alpha val="41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CONDUCTUAL</a:t>
          </a:r>
        </a:p>
      </dgm:t>
    </dgm:pt>
    <dgm:pt modelId="{408DFDCD-521F-46DA-BC95-5CD2FAC14218}" type="sibTrans" cxnId="{3EF888A2-73A0-4D6A-A5C5-8610B1F3A585}">
      <dgm:prSet/>
      <dgm:spPr/>
      <dgm:t>
        <a:bodyPr/>
        <a:lstStyle/>
        <a:p>
          <a:endParaRPr lang="es-EC" sz="1800"/>
        </a:p>
      </dgm:t>
    </dgm:pt>
    <dgm:pt modelId="{9739410B-F97A-4ADA-9301-99CFEC7D1EB2}" type="parTrans" cxnId="{3EF888A2-73A0-4D6A-A5C5-8610B1F3A585}">
      <dgm:prSet/>
      <dgm:spPr/>
      <dgm:t>
        <a:bodyPr/>
        <a:lstStyle/>
        <a:p>
          <a:endParaRPr lang="es-EC" sz="1800"/>
        </a:p>
      </dgm:t>
    </dgm:pt>
    <dgm:pt modelId="{F1F30E36-2477-4CED-ADF0-4FE50E753639}">
      <dgm:prSet phldrT="[Texto]" custT="1"/>
      <dgm:spPr>
        <a:solidFill>
          <a:schemeClr val="bg2">
            <a:lumMod val="25000"/>
            <a:alpha val="41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FRECUENCIA DE VIAJE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-MENSUAL 28,2%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-TIRMESTRALMENTE 22%</a:t>
          </a:r>
        </a:p>
      </dgm:t>
    </dgm:pt>
    <dgm:pt modelId="{4B312BBA-F753-4C11-AF6B-875B366F1F38}" type="parTrans" cxnId="{21F986A8-DCAF-4A67-A69A-36651057AE16}">
      <dgm:prSet/>
      <dgm:spPr/>
      <dgm:t>
        <a:bodyPr/>
        <a:lstStyle/>
        <a:p>
          <a:endParaRPr lang="es-EC"/>
        </a:p>
      </dgm:t>
    </dgm:pt>
    <dgm:pt modelId="{E123B209-CBD2-452D-A6DA-F106779B2A81}" type="sibTrans" cxnId="{21F986A8-DCAF-4A67-A69A-36651057AE16}">
      <dgm:prSet/>
      <dgm:spPr/>
      <dgm:t>
        <a:bodyPr/>
        <a:lstStyle/>
        <a:p>
          <a:endParaRPr lang="es-EC"/>
        </a:p>
      </dgm:t>
    </dgm:pt>
    <dgm:pt modelId="{E13FD7AD-94A9-4BCF-AB5E-23DD37E20CED}">
      <dgm:prSet phldrT="[Texto]" custT="1"/>
      <dgm:spPr>
        <a:solidFill>
          <a:schemeClr val="bg2">
            <a:lumMod val="25000"/>
            <a:alpha val="41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SUELE VIAJAR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-EN FAMILIA 51,8%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-CON AMIGOS 28%</a:t>
          </a:r>
        </a:p>
      </dgm:t>
    </dgm:pt>
    <dgm:pt modelId="{FFD7757D-46FA-405C-B032-285DB09C0346}" type="parTrans" cxnId="{2D563D76-E272-44C1-9931-1FDAAC4FDA5E}">
      <dgm:prSet/>
      <dgm:spPr/>
      <dgm:t>
        <a:bodyPr/>
        <a:lstStyle/>
        <a:p>
          <a:endParaRPr lang="es-EC"/>
        </a:p>
      </dgm:t>
    </dgm:pt>
    <dgm:pt modelId="{F52BCC29-EAE3-48CC-8F00-98F0D951F35A}" type="sibTrans" cxnId="{2D563D76-E272-44C1-9931-1FDAAC4FDA5E}">
      <dgm:prSet/>
      <dgm:spPr/>
      <dgm:t>
        <a:bodyPr/>
        <a:lstStyle/>
        <a:p>
          <a:endParaRPr lang="es-EC"/>
        </a:p>
      </dgm:t>
    </dgm:pt>
    <dgm:pt modelId="{73B2DECA-E367-4834-9050-232D90CBC904}">
      <dgm:prSet phldrT="[Texto]"/>
      <dgm:spPr>
        <a:solidFill>
          <a:schemeClr val="bg2">
            <a:lumMod val="25000"/>
            <a:alpha val="41000"/>
          </a:schemeClr>
        </a:solidFill>
        <a:ln>
          <a:noFill/>
        </a:ln>
      </dgm:spPr>
      <dgm:t>
        <a:bodyPr/>
        <a:lstStyle/>
        <a:p>
          <a:r>
            <a:rPr lang="es-EC" b="1" dirty="0">
              <a:solidFill>
                <a:schemeClr val="bg1"/>
              </a:solidFill>
            </a:rPr>
            <a:t>CONDUCTUAL</a:t>
          </a:r>
        </a:p>
      </dgm:t>
    </dgm:pt>
    <dgm:pt modelId="{F267FAA3-355F-41CE-B7F1-D66A100FA099}" type="sibTrans" cxnId="{A9E8EF75-E2D3-42AF-8747-67FA6D17F326}">
      <dgm:prSet/>
      <dgm:spPr/>
      <dgm:t>
        <a:bodyPr/>
        <a:lstStyle/>
        <a:p>
          <a:endParaRPr lang="es-EC"/>
        </a:p>
      </dgm:t>
    </dgm:pt>
    <dgm:pt modelId="{E677B5A8-EC60-423A-B881-FF413300C54C}" type="parTrans" cxnId="{A9E8EF75-E2D3-42AF-8747-67FA6D17F326}">
      <dgm:prSet/>
      <dgm:spPr/>
      <dgm:t>
        <a:bodyPr/>
        <a:lstStyle/>
        <a:p>
          <a:endParaRPr lang="es-EC"/>
        </a:p>
      </dgm:t>
    </dgm:pt>
    <dgm:pt modelId="{03353FDE-3CB6-42B9-91BA-D1B7ED437FAC}">
      <dgm:prSet custT="1"/>
      <dgm:spPr>
        <a:solidFill>
          <a:schemeClr val="bg2">
            <a:lumMod val="25000"/>
            <a:alpha val="41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SERVICIOS MÁS UTILIZADOS POR TURISTAS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b="1" dirty="0">
              <a:solidFill>
                <a:schemeClr val="bg1"/>
              </a:solidFill>
            </a:rPr>
            <a:t>-</a:t>
          </a:r>
          <a:r>
            <a:rPr lang="es-EC" sz="1800" b="0" dirty="0">
              <a:solidFill>
                <a:schemeClr val="bg1"/>
              </a:solidFill>
            </a:rPr>
            <a:t>ALIMENTACIÓN (82,6%) $49,81</a:t>
          </a:r>
          <a:br>
            <a:rPr lang="es-EC" sz="1800" b="0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-RECREACIÓN (71,2%)  $36,39</a:t>
          </a:r>
          <a:br>
            <a:rPr lang="es-EC" sz="1800" b="0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-ALOJAMIENTO (65,5%) $52,04</a:t>
          </a:r>
          <a:endParaRPr lang="es-EC" sz="1800" b="1" dirty="0">
            <a:solidFill>
              <a:schemeClr val="bg1"/>
            </a:solidFill>
          </a:endParaRPr>
        </a:p>
      </dgm:t>
    </dgm:pt>
    <dgm:pt modelId="{EEA4FF7E-55C5-44B5-99E2-EFFC3419A0D0}" type="parTrans" cxnId="{4EACEDAE-B77D-4594-A65F-AFDEC75E1748}">
      <dgm:prSet/>
      <dgm:spPr/>
      <dgm:t>
        <a:bodyPr/>
        <a:lstStyle/>
        <a:p>
          <a:endParaRPr lang="es-EC"/>
        </a:p>
      </dgm:t>
    </dgm:pt>
    <dgm:pt modelId="{18B3F21F-9D6B-4BE6-B71E-32BB71020233}" type="sibTrans" cxnId="{4EACEDAE-B77D-4594-A65F-AFDEC75E1748}">
      <dgm:prSet/>
      <dgm:spPr/>
      <dgm:t>
        <a:bodyPr/>
        <a:lstStyle/>
        <a:p>
          <a:endParaRPr lang="es-EC"/>
        </a:p>
      </dgm:t>
    </dgm:pt>
    <dgm:pt modelId="{0BDF1683-C2C8-4F70-A28B-A83F1EA50800}">
      <dgm:prSet custT="1"/>
      <dgm:spPr>
        <a:solidFill>
          <a:schemeClr val="bg2">
            <a:lumMod val="25000"/>
            <a:alpha val="41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TURISMO DE PREFERENCIA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b="1" dirty="0">
              <a:solidFill>
                <a:schemeClr val="bg1"/>
              </a:solidFill>
            </a:rPr>
            <a:t>-</a:t>
          </a:r>
          <a:r>
            <a:rPr lang="es-EC" sz="1800" b="0" dirty="0">
              <a:solidFill>
                <a:schemeClr val="bg1"/>
              </a:solidFill>
            </a:rPr>
            <a:t>SOL Y PLAYA  (36%)</a:t>
          </a:r>
          <a:br>
            <a:rPr lang="es-EC" sz="1800" b="0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-AGROTURISMO Y TURISMO DE  AVENTURA (30%)</a:t>
          </a:r>
        </a:p>
      </dgm:t>
    </dgm:pt>
    <dgm:pt modelId="{B5CDAF75-0966-492C-A556-F950500CD1BA}" type="parTrans" cxnId="{5E6B3306-BE99-4C83-9D1B-21DCE4E3044C}">
      <dgm:prSet/>
      <dgm:spPr/>
      <dgm:t>
        <a:bodyPr/>
        <a:lstStyle/>
        <a:p>
          <a:endParaRPr lang="es-EC"/>
        </a:p>
      </dgm:t>
    </dgm:pt>
    <dgm:pt modelId="{847C2C49-315A-4670-882D-B393A346A1D2}" type="sibTrans" cxnId="{5E6B3306-BE99-4C83-9D1B-21DCE4E3044C}">
      <dgm:prSet/>
      <dgm:spPr/>
      <dgm:t>
        <a:bodyPr/>
        <a:lstStyle/>
        <a:p>
          <a:endParaRPr lang="es-EC"/>
        </a:p>
      </dgm:t>
    </dgm:pt>
    <dgm:pt modelId="{8FE7F843-9D89-4CE8-B1B8-2D028E6F7B77}">
      <dgm:prSet custT="1"/>
      <dgm:spPr>
        <a:solidFill>
          <a:schemeClr val="bg2">
            <a:lumMod val="25000"/>
            <a:alpha val="41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MEDIOS DE INFORMACIÓN 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-REDES SOCIALES (54,9%) </a:t>
          </a:r>
          <a:br>
            <a:rPr lang="es-EC" sz="1800" b="0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-PÁGINAS WEB (29,8%)</a:t>
          </a:r>
        </a:p>
      </dgm:t>
    </dgm:pt>
    <dgm:pt modelId="{F56BFC6B-E47C-4E82-B9E1-BE519740AE9D}" type="parTrans" cxnId="{8C1C81C0-BA2F-4A49-8934-33E0827348C8}">
      <dgm:prSet/>
      <dgm:spPr/>
      <dgm:t>
        <a:bodyPr/>
        <a:lstStyle/>
        <a:p>
          <a:endParaRPr lang="es-EC"/>
        </a:p>
      </dgm:t>
    </dgm:pt>
    <dgm:pt modelId="{8AC466FF-70CE-4C9E-B737-19A247F625F3}" type="sibTrans" cxnId="{8C1C81C0-BA2F-4A49-8934-33E0827348C8}">
      <dgm:prSet/>
      <dgm:spPr/>
      <dgm:t>
        <a:bodyPr/>
        <a:lstStyle/>
        <a:p>
          <a:endParaRPr lang="es-EC"/>
        </a:p>
      </dgm:t>
    </dgm:pt>
    <dgm:pt modelId="{280C1A9A-27FC-4D87-85C9-E7A6DC7AB6AC}">
      <dgm:prSet phldrT="[Texto]" custT="1"/>
      <dgm:spPr>
        <a:solidFill>
          <a:schemeClr val="bg2">
            <a:lumMod val="25000"/>
            <a:alpha val="41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CONSIDERA LA PRACTICA DE AGROTURISMO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SI 89,4% - </a:t>
          </a:r>
          <a:br>
            <a:rPr lang="es-EC" sz="1800" b="0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54,4%  CONSIDERAR A LA SOBERANÍA ALIMENTARIA</a:t>
          </a:r>
        </a:p>
      </dgm:t>
    </dgm:pt>
    <dgm:pt modelId="{3B3AF9C4-865D-4B21-B961-8060A41E04C2}" type="parTrans" cxnId="{24EE130F-6F06-4078-8F88-056CD1C1B11A}">
      <dgm:prSet/>
      <dgm:spPr/>
      <dgm:t>
        <a:bodyPr/>
        <a:lstStyle/>
        <a:p>
          <a:endParaRPr lang="es-EC"/>
        </a:p>
      </dgm:t>
    </dgm:pt>
    <dgm:pt modelId="{B893258F-120B-4AEB-9977-D0643BE963FE}" type="sibTrans" cxnId="{24EE130F-6F06-4078-8F88-056CD1C1B11A}">
      <dgm:prSet/>
      <dgm:spPr/>
      <dgm:t>
        <a:bodyPr/>
        <a:lstStyle/>
        <a:p>
          <a:endParaRPr lang="es-EC"/>
        </a:p>
      </dgm:t>
    </dgm:pt>
    <dgm:pt modelId="{75CA1919-E35D-47B4-AC95-406A3B8855DC}" type="pres">
      <dgm:prSet presAssocID="{B3BF5075-653D-4D80-A8B7-E1AA38FD12B9}" presName="Name0" presStyleCnt="0">
        <dgm:presLayoutVars>
          <dgm:dir/>
          <dgm:animLvl val="lvl"/>
          <dgm:resizeHandles val="exact"/>
        </dgm:presLayoutVars>
      </dgm:prSet>
      <dgm:spPr/>
    </dgm:pt>
    <dgm:pt modelId="{3118A9FB-17AF-4C01-9BA4-1F2DAE1F8748}" type="pres">
      <dgm:prSet presAssocID="{2C5ED4D7-513B-471E-8496-E47BAC67D09A}" presName="composite" presStyleCnt="0"/>
      <dgm:spPr/>
    </dgm:pt>
    <dgm:pt modelId="{367A13AE-2B27-418B-8DF0-0112B6B34A41}" type="pres">
      <dgm:prSet presAssocID="{2C5ED4D7-513B-471E-8496-E47BAC67D09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61C0814-BDFB-4E71-9519-712E04389048}" type="pres">
      <dgm:prSet presAssocID="{2C5ED4D7-513B-471E-8496-E47BAC67D09A}" presName="desTx" presStyleLbl="alignAccFollowNode1" presStyleIdx="0" presStyleCnt="2" custLinFactNeighborX="-5125" custLinFactNeighborY="20677">
        <dgm:presLayoutVars>
          <dgm:bulletEnabled val="1"/>
        </dgm:presLayoutVars>
      </dgm:prSet>
      <dgm:spPr/>
    </dgm:pt>
    <dgm:pt modelId="{FB4F997C-5486-47A2-B1EE-ED393A84497C}" type="pres">
      <dgm:prSet presAssocID="{408DFDCD-521F-46DA-BC95-5CD2FAC14218}" presName="space" presStyleCnt="0"/>
      <dgm:spPr/>
    </dgm:pt>
    <dgm:pt modelId="{D10FFC7C-210B-4BB4-8930-1AAFD4397DFE}" type="pres">
      <dgm:prSet presAssocID="{73B2DECA-E367-4834-9050-232D90CBC904}" presName="composite" presStyleCnt="0"/>
      <dgm:spPr/>
    </dgm:pt>
    <dgm:pt modelId="{F65F2C96-443D-48FB-99D7-F38046FC1DB2}" type="pres">
      <dgm:prSet presAssocID="{73B2DECA-E367-4834-9050-232D90CBC90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3189198-BB1E-40B5-BA23-4B9081495A49}" type="pres">
      <dgm:prSet presAssocID="{73B2DECA-E367-4834-9050-232D90CBC90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E6B3306-BE99-4C83-9D1B-21DCE4E3044C}" srcId="{73B2DECA-E367-4834-9050-232D90CBC904}" destId="{0BDF1683-C2C8-4F70-A28B-A83F1EA50800}" srcOrd="2" destOrd="0" parTransId="{B5CDAF75-0966-492C-A556-F950500CD1BA}" sibTransId="{847C2C49-315A-4670-882D-B393A346A1D2}"/>
    <dgm:cxn modelId="{24EE130F-6F06-4078-8F88-056CD1C1B11A}" srcId="{2C5ED4D7-513B-471E-8496-E47BAC67D09A}" destId="{280C1A9A-27FC-4D87-85C9-E7A6DC7AB6AC}" srcOrd="3" destOrd="0" parTransId="{3B3AF9C4-865D-4B21-B961-8060A41E04C2}" sibTransId="{B893258F-120B-4AEB-9977-D0643BE963FE}"/>
    <dgm:cxn modelId="{4DBB3219-09D2-43CF-BAA9-C7180671A514}" type="presOf" srcId="{F1F30E36-2477-4CED-ADF0-4FE50E753639}" destId="{361C0814-BDFB-4E71-9519-712E04389048}" srcOrd="0" destOrd="1" presId="urn:microsoft.com/office/officeart/2005/8/layout/hList1"/>
    <dgm:cxn modelId="{0BE29627-D883-4A54-AB44-D64F424B384D}" type="presOf" srcId="{280C1A9A-27FC-4D87-85C9-E7A6DC7AB6AC}" destId="{361C0814-BDFB-4E71-9519-712E04389048}" srcOrd="0" destOrd="3" presId="urn:microsoft.com/office/officeart/2005/8/layout/hList1"/>
    <dgm:cxn modelId="{C4E9732C-48F7-4308-8421-280DFA0448FC}" type="presOf" srcId="{03353FDE-3CB6-42B9-91BA-D1B7ED437FAC}" destId="{33189198-BB1E-40B5-BA23-4B9081495A49}" srcOrd="0" destOrd="0" presId="urn:microsoft.com/office/officeart/2005/8/layout/hList1"/>
    <dgm:cxn modelId="{A9E8EF75-E2D3-42AF-8747-67FA6D17F326}" srcId="{B3BF5075-653D-4D80-A8B7-E1AA38FD12B9}" destId="{73B2DECA-E367-4834-9050-232D90CBC904}" srcOrd="1" destOrd="0" parTransId="{E677B5A8-EC60-423A-B881-FF413300C54C}" sibTransId="{F267FAA3-355F-41CE-B7F1-D66A100FA099}"/>
    <dgm:cxn modelId="{2D563D76-E272-44C1-9931-1FDAAC4FDA5E}" srcId="{2C5ED4D7-513B-471E-8496-E47BAC67D09A}" destId="{E13FD7AD-94A9-4BCF-AB5E-23DD37E20CED}" srcOrd="2" destOrd="0" parTransId="{FFD7757D-46FA-405C-B032-285DB09C0346}" sibTransId="{F52BCC29-EAE3-48CC-8F00-98F0D951F35A}"/>
    <dgm:cxn modelId="{33B5A17E-C552-497B-AC29-EA8853503A18}" srcId="{2C5ED4D7-513B-471E-8496-E47BAC67D09A}" destId="{AFBCD83C-33D4-4F9F-A9C6-D8A14F8769EB}" srcOrd="0" destOrd="0" parTransId="{5B460C57-DEC7-454C-9EDB-21EF6D109F6B}" sibTransId="{D7D97E78-69C0-4977-9BDE-8B6A7E1A2799}"/>
    <dgm:cxn modelId="{766A417F-7575-4EE2-9741-941DA788944C}" type="presOf" srcId="{B3BF5075-653D-4D80-A8B7-E1AA38FD12B9}" destId="{75CA1919-E35D-47B4-AC95-406A3B8855DC}" srcOrd="0" destOrd="0" presId="urn:microsoft.com/office/officeart/2005/8/layout/hList1"/>
    <dgm:cxn modelId="{82C29582-F0BE-4E00-9098-935FAFBF624C}" type="presOf" srcId="{0BDF1683-C2C8-4F70-A28B-A83F1EA50800}" destId="{33189198-BB1E-40B5-BA23-4B9081495A49}" srcOrd="0" destOrd="2" presId="urn:microsoft.com/office/officeart/2005/8/layout/hList1"/>
    <dgm:cxn modelId="{3EF888A2-73A0-4D6A-A5C5-8610B1F3A585}" srcId="{B3BF5075-653D-4D80-A8B7-E1AA38FD12B9}" destId="{2C5ED4D7-513B-471E-8496-E47BAC67D09A}" srcOrd="0" destOrd="0" parTransId="{9739410B-F97A-4ADA-9301-99CFEC7D1EB2}" sibTransId="{408DFDCD-521F-46DA-BC95-5CD2FAC14218}"/>
    <dgm:cxn modelId="{75007CA5-61B7-48B4-B274-40D09B13D180}" type="presOf" srcId="{2C5ED4D7-513B-471E-8496-E47BAC67D09A}" destId="{367A13AE-2B27-418B-8DF0-0112B6B34A41}" srcOrd="0" destOrd="0" presId="urn:microsoft.com/office/officeart/2005/8/layout/hList1"/>
    <dgm:cxn modelId="{21F986A8-DCAF-4A67-A69A-36651057AE16}" srcId="{2C5ED4D7-513B-471E-8496-E47BAC67D09A}" destId="{F1F30E36-2477-4CED-ADF0-4FE50E753639}" srcOrd="1" destOrd="0" parTransId="{4B312BBA-F753-4C11-AF6B-875B366F1F38}" sibTransId="{E123B209-CBD2-452D-A6DA-F106779B2A81}"/>
    <dgm:cxn modelId="{A68B4BAC-A837-4BFF-8BD3-1B82BEE64D31}" type="presOf" srcId="{73B2DECA-E367-4834-9050-232D90CBC904}" destId="{F65F2C96-443D-48FB-99D7-F38046FC1DB2}" srcOrd="0" destOrd="0" presId="urn:microsoft.com/office/officeart/2005/8/layout/hList1"/>
    <dgm:cxn modelId="{4EACEDAE-B77D-4594-A65F-AFDEC75E1748}" srcId="{73B2DECA-E367-4834-9050-232D90CBC904}" destId="{03353FDE-3CB6-42B9-91BA-D1B7ED437FAC}" srcOrd="0" destOrd="0" parTransId="{EEA4FF7E-55C5-44B5-99E2-EFFC3419A0D0}" sibTransId="{18B3F21F-9D6B-4BE6-B71E-32BB71020233}"/>
    <dgm:cxn modelId="{4F55C8B2-29F2-4654-A84E-243E0A8AD667}" type="presOf" srcId="{E13FD7AD-94A9-4BCF-AB5E-23DD37E20CED}" destId="{361C0814-BDFB-4E71-9519-712E04389048}" srcOrd="0" destOrd="2" presId="urn:microsoft.com/office/officeart/2005/8/layout/hList1"/>
    <dgm:cxn modelId="{8C1C81C0-BA2F-4A49-8934-33E0827348C8}" srcId="{73B2DECA-E367-4834-9050-232D90CBC904}" destId="{8FE7F843-9D89-4CE8-B1B8-2D028E6F7B77}" srcOrd="1" destOrd="0" parTransId="{F56BFC6B-E47C-4E82-B9E1-BE519740AE9D}" sibTransId="{8AC466FF-70CE-4C9E-B737-19A247F625F3}"/>
    <dgm:cxn modelId="{CF4885ED-386C-4A38-B5F5-82816A034977}" type="presOf" srcId="{AFBCD83C-33D4-4F9F-A9C6-D8A14F8769EB}" destId="{361C0814-BDFB-4E71-9519-712E04389048}" srcOrd="0" destOrd="0" presId="urn:microsoft.com/office/officeart/2005/8/layout/hList1"/>
    <dgm:cxn modelId="{F73665F7-F915-4EFD-9C5A-AFC0E0F5B2A1}" type="presOf" srcId="{8FE7F843-9D89-4CE8-B1B8-2D028E6F7B77}" destId="{33189198-BB1E-40B5-BA23-4B9081495A49}" srcOrd="0" destOrd="1" presId="urn:microsoft.com/office/officeart/2005/8/layout/hList1"/>
    <dgm:cxn modelId="{F9DF85E5-CFD4-4074-A79B-F6F5DCF8EA4A}" type="presParOf" srcId="{75CA1919-E35D-47B4-AC95-406A3B8855DC}" destId="{3118A9FB-17AF-4C01-9BA4-1F2DAE1F8748}" srcOrd="0" destOrd="0" presId="urn:microsoft.com/office/officeart/2005/8/layout/hList1"/>
    <dgm:cxn modelId="{E33D3601-A036-4204-800C-239C056AB6BD}" type="presParOf" srcId="{3118A9FB-17AF-4C01-9BA4-1F2DAE1F8748}" destId="{367A13AE-2B27-418B-8DF0-0112B6B34A41}" srcOrd="0" destOrd="0" presId="urn:microsoft.com/office/officeart/2005/8/layout/hList1"/>
    <dgm:cxn modelId="{0F11182A-24E1-414C-BD87-B83C46AD57EC}" type="presParOf" srcId="{3118A9FB-17AF-4C01-9BA4-1F2DAE1F8748}" destId="{361C0814-BDFB-4E71-9519-712E04389048}" srcOrd="1" destOrd="0" presId="urn:microsoft.com/office/officeart/2005/8/layout/hList1"/>
    <dgm:cxn modelId="{3568417D-007C-4CC9-A778-11736FBD250F}" type="presParOf" srcId="{75CA1919-E35D-47B4-AC95-406A3B8855DC}" destId="{FB4F997C-5486-47A2-B1EE-ED393A84497C}" srcOrd="1" destOrd="0" presId="urn:microsoft.com/office/officeart/2005/8/layout/hList1"/>
    <dgm:cxn modelId="{B1130ACB-11CD-430F-B039-037EC80D6BB8}" type="presParOf" srcId="{75CA1919-E35D-47B4-AC95-406A3B8855DC}" destId="{D10FFC7C-210B-4BB4-8930-1AAFD4397DFE}" srcOrd="2" destOrd="0" presId="urn:microsoft.com/office/officeart/2005/8/layout/hList1"/>
    <dgm:cxn modelId="{CCDA4C66-F32C-4C67-8AA1-490F4F185A40}" type="presParOf" srcId="{D10FFC7C-210B-4BB4-8930-1AAFD4397DFE}" destId="{F65F2C96-443D-48FB-99D7-F38046FC1DB2}" srcOrd="0" destOrd="0" presId="urn:microsoft.com/office/officeart/2005/8/layout/hList1"/>
    <dgm:cxn modelId="{8F01BC52-2CCB-4A6A-8C5A-99246BF6B90B}" type="presParOf" srcId="{D10FFC7C-210B-4BB4-8930-1AAFD4397DFE}" destId="{33189198-BB1E-40B5-BA23-4B9081495A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BF5075-653D-4D80-A8B7-E1AA38FD12B9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AFBCD83C-33D4-4F9F-A9C6-D8A14F8769EB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DESARROLLO ECONÓMICO DE LA LOCALIDAD 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TOTALMENTE(39%) 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EN ACUERDO(29%)</a:t>
          </a:r>
        </a:p>
      </dgm:t>
    </dgm:pt>
    <dgm:pt modelId="{5B460C57-DEC7-454C-9EDB-21EF6D109F6B}" type="parTrans" cxnId="{33B5A17E-C552-497B-AC29-EA8853503A18}">
      <dgm:prSet/>
      <dgm:spPr/>
      <dgm:t>
        <a:bodyPr/>
        <a:lstStyle/>
        <a:p>
          <a:endParaRPr lang="es-EC" sz="1800">
            <a:solidFill>
              <a:schemeClr val="bg1"/>
            </a:solidFill>
          </a:endParaRPr>
        </a:p>
      </dgm:t>
    </dgm:pt>
    <dgm:pt modelId="{D7D97E78-69C0-4977-9BDE-8B6A7E1A2799}" type="sibTrans" cxnId="{33B5A17E-C552-497B-AC29-EA8853503A18}">
      <dgm:prSet/>
      <dgm:spPr/>
      <dgm:t>
        <a:bodyPr/>
        <a:lstStyle/>
        <a:p>
          <a:endParaRPr lang="es-EC" sz="1800">
            <a:solidFill>
              <a:schemeClr val="bg1"/>
            </a:solidFill>
          </a:endParaRPr>
        </a:p>
      </dgm:t>
    </dgm:pt>
    <dgm:pt modelId="{2C5ED4D7-513B-471E-8496-E47BAC67D09A}">
      <dgm:prSet phldrT="[Texto]" custT="1"/>
      <dgm:spPr>
        <a:solidFill>
          <a:schemeClr val="bg2">
            <a:lumMod val="10000"/>
            <a:alpha val="44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PISCOGRÁFICA</a:t>
          </a:r>
        </a:p>
      </dgm:t>
    </dgm:pt>
    <dgm:pt modelId="{408DFDCD-521F-46DA-BC95-5CD2FAC14218}" type="sibTrans" cxnId="{3EF888A2-73A0-4D6A-A5C5-8610B1F3A585}">
      <dgm:prSet/>
      <dgm:spPr/>
      <dgm:t>
        <a:bodyPr/>
        <a:lstStyle/>
        <a:p>
          <a:endParaRPr lang="es-EC" sz="1800">
            <a:solidFill>
              <a:schemeClr val="bg1"/>
            </a:solidFill>
          </a:endParaRPr>
        </a:p>
      </dgm:t>
    </dgm:pt>
    <dgm:pt modelId="{9739410B-F97A-4ADA-9301-99CFEC7D1EB2}" type="parTrans" cxnId="{3EF888A2-73A0-4D6A-A5C5-8610B1F3A585}">
      <dgm:prSet/>
      <dgm:spPr/>
      <dgm:t>
        <a:bodyPr/>
        <a:lstStyle/>
        <a:p>
          <a:endParaRPr lang="es-EC" sz="1800">
            <a:solidFill>
              <a:schemeClr val="bg1"/>
            </a:solidFill>
          </a:endParaRPr>
        </a:p>
      </dgm:t>
    </dgm:pt>
    <dgm:pt modelId="{73B2DECA-E367-4834-9050-232D90CBC904}">
      <dgm:prSet phldrT="[Texto]" custT="1"/>
      <dgm:spPr>
        <a:solidFill>
          <a:schemeClr val="bg2">
            <a:lumMod val="10000"/>
            <a:alpha val="44000"/>
          </a:schemeClr>
        </a:solidFill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PSICOGRÁFICA</a:t>
          </a:r>
        </a:p>
      </dgm:t>
    </dgm:pt>
    <dgm:pt modelId="{F267FAA3-355F-41CE-B7F1-D66A100FA099}" type="sibTrans" cxnId="{A9E8EF75-E2D3-42AF-8747-67FA6D17F326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E677B5A8-EC60-423A-B881-FF413300C54C}" type="parTrans" cxnId="{A9E8EF75-E2D3-42AF-8747-67FA6D17F326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3353FDE-3CB6-42B9-91BA-D1B7ED437FAC}">
      <dgm:prSet custT="1"/>
      <dgm:spPr>
        <a:noFill/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FORTALECIMIENTO SOCIAL EN LA COMUNIDAD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TOTALMENTE(36%) 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EN ACUERDO(32%)</a:t>
          </a:r>
          <a:endParaRPr lang="es-EC" sz="1800" b="1" dirty="0">
            <a:solidFill>
              <a:schemeClr val="bg1"/>
            </a:solidFill>
          </a:endParaRPr>
        </a:p>
      </dgm:t>
    </dgm:pt>
    <dgm:pt modelId="{EEA4FF7E-55C5-44B5-99E2-EFFC3419A0D0}" type="parTrans" cxnId="{4EACEDAE-B77D-4594-A65F-AFDEC75E174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8B3F21F-9D6B-4BE6-B71E-32BB71020233}" type="sibTrans" cxnId="{4EACEDAE-B77D-4594-A65F-AFDEC75E1748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CE5BACA-6D96-4575-966E-A0443EB1B231}">
      <dgm:prSet phldrT="[Texto]" custT="1"/>
      <dgm:spPr>
        <a:noFill/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FORTALECIMIENTO CULTURAL EN LA COMUNIDAD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TOTALMENTE(40%) 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EN ACUERDO(31%)</a:t>
          </a:r>
          <a:endParaRPr lang="es-EC" sz="1800" b="1" dirty="0">
            <a:solidFill>
              <a:schemeClr val="bg1"/>
            </a:solidFill>
          </a:endParaRPr>
        </a:p>
      </dgm:t>
    </dgm:pt>
    <dgm:pt modelId="{BB47E80D-E0C0-47B7-8F0C-52418F9EDEA7}" type="parTrans" cxnId="{F3305D1C-84CB-4382-8544-17360B531DA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528B908-906A-4454-B669-6F466282093C}" type="sibTrans" cxnId="{F3305D1C-84CB-4382-8544-17360B531DA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B0257E9-D0A7-4F57-BD12-45E6666BF9F7}">
      <dgm:prSet phldrT="[Texto]" custT="1"/>
      <dgm:spPr>
        <a:noFill/>
        <a:ln>
          <a:noFill/>
        </a:ln>
      </dgm:spPr>
      <dgm:t>
        <a:bodyPr/>
        <a:lstStyle/>
        <a:p>
          <a:endParaRPr lang="es-EC" sz="1800" b="1" dirty="0">
            <a:solidFill>
              <a:schemeClr val="bg1"/>
            </a:solidFill>
          </a:endParaRPr>
        </a:p>
      </dgm:t>
    </dgm:pt>
    <dgm:pt modelId="{1B78A3A8-CC4A-48A9-99DB-4749FE120825}" type="parTrans" cxnId="{AAB6069C-CDD0-4A59-AB2C-40225A5A36B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C8BE112-B95C-4CAA-AA49-875B70122D7F}" type="sibTrans" cxnId="{AAB6069C-CDD0-4A59-AB2C-40225A5A36B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3CF1591F-623A-4FF5-8ACF-1C34950D816B}">
      <dgm:prSet phldrT="[Texto]" custT="1"/>
      <dgm:spPr>
        <a:noFill/>
        <a:ln>
          <a:noFill/>
        </a:ln>
      </dgm:spPr>
      <dgm:t>
        <a:bodyPr/>
        <a:lstStyle/>
        <a:p>
          <a:endParaRPr lang="es-EC" sz="1800" b="1" dirty="0">
            <a:solidFill>
              <a:schemeClr val="bg1"/>
            </a:solidFill>
          </a:endParaRPr>
        </a:p>
      </dgm:t>
    </dgm:pt>
    <dgm:pt modelId="{04F8D4B8-D5A5-459B-B7E2-31FEFEEC1D03}" type="parTrans" cxnId="{2C530C4E-DE55-43B1-A320-40DE7A27257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C7B48E70-4A39-4049-B423-337C0EB24B3D}" type="sibTrans" cxnId="{2C530C4E-DE55-43B1-A320-40DE7A27257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A792B8B-A29C-44CD-8AC4-E2A93AA116F1}">
      <dgm:prSet phldrT="[Texto]" custT="1"/>
      <dgm:spPr>
        <a:noFill/>
        <a:ln>
          <a:noFill/>
        </a:ln>
      </dgm:spPr>
      <dgm:t>
        <a:bodyPr/>
        <a:lstStyle/>
        <a:p>
          <a:endParaRPr lang="es-EC" sz="1800" b="1" dirty="0">
            <a:solidFill>
              <a:schemeClr val="bg1"/>
            </a:solidFill>
          </a:endParaRPr>
        </a:p>
      </dgm:t>
    </dgm:pt>
    <dgm:pt modelId="{37F05866-C344-4B31-A1A4-378D5FD03D8E}" type="parTrans" cxnId="{07F5AEA4-6DBC-4FBE-B5B2-83D956B1E2F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3BA5DCE2-158A-4CD1-9F19-7CEC1494EDAB}" type="sibTrans" cxnId="{07F5AEA4-6DBC-4FBE-B5B2-83D956B1E2F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99944CE-D149-488A-BA12-2275769D33E4}">
      <dgm:prSet phldrT="[Texto]" custT="1"/>
      <dgm:spPr>
        <a:noFill/>
        <a:ln>
          <a:noFill/>
        </a:ln>
      </dgm:spPr>
      <dgm:t>
        <a:bodyPr/>
        <a:lstStyle/>
        <a:p>
          <a:endParaRPr lang="es-EC" sz="1800" b="1" dirty="0">
            <a:solidFill>
              <a:schemeClr val="bg1"/>
            </a:solidFill>
          </a:endParaRPr>
        </a:p>
      </dgm:t>
    </dgm:pt>
    <dgm:pt modelId="{DC719119-C874-4D35-8146-92EB6BCAB6B0}" type="parTrans" cxnId="{7506737E-4040-4567-B580-67CA4A73296F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FE2EEC62-A3F3-4CC4-85EC-B552EF5DF058}" type="sibTrans" cxnId="{7506737E-4040-4567-B580-67CA4A73296F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8295911-B97A-451A-BD72-4EAC9E2CEB7F}">
      <dgm:prSet custT="1"/>
      <dgm:spPr>
        <a:noFill/>
        <a:ln>
          <a:noFill/>
        </a:ln>
      </dgm:spPr>
      <dgm:t>
        <a:bodyPr/>
        <a:lstStyle/>
        <a:p>
          <a:r>
            <a:rPr lang="es-EC" sz="1800" b="1" dirty="0">
              <a:solidFill>
                <a:schemeClr val="bg1"/>
              </a:solidFill>
            </a:rPr>
            <a:t>IMPACTO EN LA DIMENSIÓN AMBIENTAL</a:t>
          </a:r>
          <a:br>
            <a:rPr lang="es-EC" sz="1800" b="1" dirty="0">
              <a:solidFill>
                <a:schemeClr val="bg1"/>
              </a:solidFill>
            </a:rPr>
          </a:br>
          <a:r>
            <a:rPr lang="es-EC" sz="1800" b="0" dirty="0">
              <a:solidFill>
                <a:schemeClr val="bg1"/>
              </a:solidFill>
            </a:rPr>
            <a:t>41%  FOMENTAR EL MANTENIMIENTO Y 31% RECURSOS ECONÓMICOS PARA GESTIÓN AMBIENTAL</a:t>
          </a:r>
        </a:p>
      </dgm:t>
    </dgm:pt>
    <dgm:pt modelId="{DB7B589B-F91C-4488-BC80-E91235EF18CE}" type="parTrans" cxnId="{5E53D1B7-97E1-45AA-8C55-A6D977742F8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B1F9793-0D02-4D7F-983B-F420313036B3}" type="sibTrans" cxnId="{5E53D1B7-97E1-45AA-8C55-A6D977742F8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3D3D742-1FC4-4BA3-A41F-220F74BD664B}">
      <dgm:prSet custT="1"/>
      <dgm:spPr>
        <a:noFill/>
        <a:ln>
          <a:noFill/>
        </a:ln>
      </dgm:spPr>
      <dgm:t>
        <a:bodyPr/>
        <a:lstStyle/>
        <a:p>
          <a:r>
            <a:rPr lang="es-EC" sz="1800" b="0" dirty="0">
              <a:solidFill>
                <a:schemeClr val="bg1"/>
              </a:solidFill>
            </a:rPr>
            <a:t>FAVORECER AL DESARROLLO SOCIAL</a:t>
          </a:r>
          <a:br>
            <a:rPr lang="es-EC" sz="1800" b="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TOTALMENTE(47%) </a:t>
          </a:r>
          <a:br>
            <a:rPr lang="es-EC" sz="1800" dirty="0">
              <a:solidFill>
                <a:schemeClr val="bg1"/>
              </a:solidFill>
            </a:rPr>
          </a:br>
          <a:r>
            <a:rPr lang="es-EC" sz="1800" dirty="0">
              <a:solidFill>
                <a:schemeClr val="bg1"/>
              </a:solidFill>
            </a:rPr>
            <a:t>EN ACUERDO(27%)</a:t>
          </a:r>
          <a:br>
            <a:rPr lang="es-EC" sz="1800" b="0" dirty="0">
              <a:solidFill>
                <a:schemeClr val="bg1"/>
              </a:solidFill>
            </a:rPr>
          </a:br>
          <a:br>
            <a:rPr lang="es-EC" sz="1800" b="0" dirty="0">
              <a:solidFill>
                <a:schemeClr val="bg1"/>
              </a:solidFill>
            </a:rPr>
          </a:br>
          <a:endParaRPr lang="es-EC" sz="1800" b="0" dirty="0">
            <a:solidFill>
              <a:schemeClr val="bg1"/>
            </a:solidFill>
          </a:endParaRPr>
        </a:p>
      </dgm:t>
    </dgm:pt>
    <dgm:pt modelId="{216CADC4-9930-42CF-8A3A-01CE2CAC3916}" type="parTrans" cxnId="{0F458E38-3F94-4D03-AEF3-FCCE3D98A8F2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3B50958-7DD9-4F44-9CE5-B46D0F4F2963}" type="sibTrans" cxnId="{0F458E38-3F94-4D03-AEF3-FCCE3D98A8F2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792422E-2608-4C0A-A0AF-D1477F5A392C}">
      <dgm:prSet phldrT="[Texto]" custT="1"/>
      <dgm:spPr>
        <a:noFill/>
        <a:ln>
          <a:noFill/>
        </a:ln>
      </dgm:spPr>
      <dgm:t>
        <a:bodyPr/>
        <a:lstStyle/>
        <a:p>
          <a:endParaRPr lang="es-EC" sz="1800" dirty="0">
            <a:solidFill>
              <a:schemeClr val="bg1"/>
            </a:solidFill>
          </a:endParaRPr>
        </a:p>
      </dgm:t>
    </dgm:pt>
    <dgm:pt modelId="{1C7E929F-A9E2-43E7-8989-7083651D3DA6}" type="parTrans" cxnId="{E6D176DF-D6AC-4BF4-9A97-261DE182A50A}">
      <dgm:prSet/>
      <dgm:spPr/>
      <dgm:t>
        <a:bodyPr/>
        <a:lstStyle/>
        <a:p>
          <a:endParaRPr lang="es-EC"/>
        </a:p>
      </dgm:t>
    </dgm:pt>
    <dgm:pt modelId="{60ACA2D0-E69A-4CF4-AF0C-7774D7023C60}" type="sibTrans" cxnId="{E6D176DF-D6AC-4BF4-9A97-261DE182A50A}">
      <dgm:prSet/>
      <dgm:spPr/>
      <dgm:t>
        <a:bodyPr/>
        <a:lstStyle/>
        <a:p>
          <a:endParaRPr lang="es-EC"/>
        </a:p>
      </dgm:t>
    </dgm:pt>
    <dgm:pt modelId="{75CA1919-E35D-47B4-AC95-406A3B8855DC}" type="pres">
      <dgm:prSet presAssocID="{B3BF5075-653D-4D80-A8B7-E1AA38FD12B9}" presName="Name0" presStyleCnt="0">
        <dgm:presLayoutVars>
          <dgm:dir/>
          <dgm:animLvl val="lvl"/>
          <dgm:resizeHandles val="exact"/>
        </dgm:presLayoutVars>
      </dgm:prSet>
      <dgm:spPr/>
    </dgm:pt>
    <dgm:pt modelId="{3118A9FB-17AF-4C01-9BA4-1F2DAE1F8748}" type="pres">
      <dgm:prSet presAssocID="{2C5ED4D7-513B-471E-8496-E47BAC67D09A}" presName="composite" presStyleCnt="0"/>
      <dgm:spPr/>
    </dgm:pt>
    <dgm:pt modelId="{367A13AE-2B27-418B-8DF0-0112B6B34A41}" type="pres">
      <dgm:prSet presAssocID="{2C5ED4D7-513B-471E-8496-E47BAC67D09A}" presName="parTx" presStyleLbl="alignNode1" presStyleIdx="0" presStyleCnt="2" custScaleY="98441">
        <dgm:presLayoutVars>
          <dgm:chMax val="0"/>
          <dgm:chPref val="0"/>
          <dgm:bulletEnabled val="1"/>
        </dgm:presLayoutVars>
      </dgm:prSet>
      <dgm:spPr/>
    </dgm:pt>
    <dgm:pt modelId="{361C0814-BDFB-4E71-9519-712E04389048}" type="pres">
      <dgm:prSet presAssocID="{2C5ED4D7-513B-471E-8496-E47BAC67D09A}" presName="desTx" presStyleLbl="alignAccFollowNode1" presStyleIdx="0" presStyleCnt="2" custScaleY="106415" custLinFactNeighborX="-1" custLinFactNeighborY="3335">
        <dgm:presLayoutVars>
          <dgm:bulletEnabled val="1"/>
        </dgm:presLayoutVars>
      </dgm:prSet>
      <dgm:spPr/>
    </dgm:pt>
    <dgm:pt modelId="{FB4F997C-5486-47A2-B1EE-ED393A84497C}" type="pres">
      <dgm:prSet presAssocID="{408DFDCD-521F-46DA-BC95-5CD2FAC14218}" presName="space" presStyleCnt="0"/>
      <dgm:spPr/>
    </dgm:pt>
    <dgm:pt modelId="{D10FFC7C-210B-4BB4-8930-1AAFD4397DFE}" type="pres">
      <dgm:prSet presAssocID="{73B2DECA-E367-4834-9050-232D90CBC904}" presName="composite" presStyleCnt="0"/>
      <dgm:spPr/>
    </dgm:pt>
    <dgm:pt modelId="{F65F2C96-443D-48FB-99D7-F38046FC1DB2}" type="pres">
      <dgm:prSet presAssocID="{73B2DECA-E367-4834-9050-232D90CBC904}" presName="parTx" presStyleLbl="alignNode1" presStyleIdx="1" presStyleCnt="2" custLinFactNeighborX="-2304" custLinFactNeighborY="-43704">
        <dgm:presLayoutVars>
          <dgm:chMax val="0"/>
          <dgm:chPref val="0"/>
          <dgm:bulletEnabled val="1"/>
        </dgm:presLayoutVars>
      </dgm:prSet>
      <dgm:spPr/>
    </dgm:pt>
    <dgm:pt modelId="{33189198-BB1E-40B5-BA23-4B9081495A49}" type="pres">
      <dgm:prSet presAssocID="{73B2DECA-E367-4834-9050-232D90CBC904}" presName="desTx" presStyleLbl="alignAccFollowNode1" presStyleIdx="1" presStyleCnt="2" custScaleY="87051" custLinFactNeighborX="-864" custLinFactNeighborY="-18972">
        <dgm:presLayoutVars>
          <dgm:bulletEnabled val="1"/>
        </dgm:presLayoutVars>
      </dgm:prSet>
      <dgm:spPr/>
    </dgm:pt>
  </dgm:ptLst>
  <dgm:cxnLst>
    <dgm:cxn modelId="{F3305D1C-84CB-4382-8544-17360B531DAC}" srcId="{2C5ED4D7-513B-471E-8496-E47BAC67D09A}" destId="{8CE5BACA-6D96-4575-966E-A0443EB1B231}" srcOrd="2" destOrd="0" parTransId="{BB47E80D-E0C0-47B7-8F0C-52418F9EDEA7}" sibTransId="{7528B908-906A-4454-B669-6F466282093C}"/>
    <dgm:cxn modelId="{F1913829-B51F-46B0-AE8F-11FDDA3FA7CA}" type="presOf" srcId="{2C5ED4D7-513B-471E-8496-E47BAC67D09A}" destId="{367A13AE-2B27-418B-8DF0-0112B6B34A41}" srcOrd="0" destOrd="0" presId="urn:microsoft.com/office/officeart/2005/8/layout/hList1"/>
    <dgm:cxn modelId="{0F458E38-3F94-4D03-AEF3-FCCE3D98A8F2}" srcId="{73B2DECA-E367-4834-9050-232D90CBC904}" destId="{73D3D742-1FC4-4BA3-A41F-220F74BD664B}" srcOrd="2" destOrd="0" parTransId="{216CADC4-9930-42CF-8A3A-01CE2CAC3916}" sibTransId="{A3B50958-7DD9-4F44-9CE5-B46D0F4F2963}"/>
    <dgm:cxn modelId="{1B42D25E-E2E3-4ACC-A488-5C209AE4EE44}" type="presOf" srcId="{8CE5BACA-6D96-4575-966E-A0443EB1B231}" destId="{361C0814-BDFB-4E71-9519-712E04389048}" srcOrd="0" destOrd="2" presId="urn:microsoft.com/office/officeart/2005/8/layout/hList1"/>
    <dgm:cxn modelId="{B037D560-6417-4913-AB9A-78631BEDBAC0}" type="presOf" srcId="{5A792B8B-A29C-44CD-8AC4-E2A93AA116F1}" destId="{361C0814-BDFB-4E71-9519-712E04389048}" srcOrd="0" destOrd="5" presId="urn:microsoft.com/office/officeart/2005/8/layout/hList1"/>
    <dgm:cxn modelId="{FE4BFE60-0C84-4743-A929-181E6127268B}" type="presOf" srcId="{A99944CE-D149-488A-BA12-2275769D33E4}" destId="{361C0814-BDFB-4E71-9519-712E04389048}" srcOrd="0" destOrd="3" presId="urn:microsoft.com/office/officeart/2005/8/layout/hList1"/>
    <dgm:cxn modelId="{20DBA869-7CD6-4FD1-9E25-FACADB91F7E6}" type="presOf" srcId="{A792422E-2608-4C0A-A0AF-D1477F5A392C}" destId="{361C0814-BDFB-4E71-9519-712E04389048}" srcOrd="0" destOrd="0" presId="urn:microsoft.com/office/officeart/2005/8/layout/hList1"/>
    <dgm:cxn modelId="{60C1D24D-F6AE-4DEE-BBA9-875AA273E8D8}" type="presOf" srcId="{B3BF5075-653D-4D80-A8B7-E1AA38FD12B9}" destId="{75CA1919-E35D-47B4-AC95-406A3B8855DC}" srcOrd="0" destOrd="0" presId="urn:microsoft.com/office/officeart/2005/8/layout/hList1"/>
    <dgm:cxn modelId="{2C530C4E-DE55-43B1-A320-40DE7A27257B}" srcId="{2C5ED4D7-513B-471E-8496-E47BAC67D09A}" destId="{3CF1591F-623A-4FF5-8ACF-1C34950D816B}" srcOrd="4" destOrd="0" parTransId="{04F8D4B8-D5A5-459B-B7E2-31FEFEEC1D03}" sibTransId="{C7B48E70-4A39-4049-B423-337C0EB24B3D}"/>
    <dgm:cxn modelId="{A1C93371-83FA-40AD-BAFC-F6BE22E50436}" type="presOf" srcId="{7B0257E9-D0A7-4F57-BD12-45E6666BF9F7}" destId="{361C0814-BDFB-4E71-9519-712E04389048}" srcOrd="0" destOrd="6" presId="urn:microsoft.com/office/officeart/2005/8/layout/hList1"/>
    <dgm:cxn modelId="{A9E8EF75-E2D3-42AF-8747-67FA6D17F326}" srcId="{B3BF5075-653D-4D80-A8B7-E1AA38FD12B9}" destId="{73B2DECA-E367-4834-9050-232D90CBC904}" srcOrd="1" destOrd="0" parTransId="{E677B5A8-EC60-423A-B881-FF413300C54C}" sibTransId="{F267FAA3-355F-41CE-B7F1-D66A100FA099}"/>
    <dgm:cxn modelId="{02C44278-568C-4AB0-86AA-45271DF7CA63}" type="presOf" srcId="{3CF1591F-623A-4FF5-8ACF-1C34950D816B}" destId="{361C0814-BDFB-4E71-9519-712E04389048}" srcOrd="0" destOrd="4" presId="urn:microsoft.com/office/officeart/2005/8/layout/hList1"/>
    <dgm:cxn modelId="{7506737E-4040-4567-B580-67CA4A73296F}" srcId="{2C5ED4D7-513B-471E-8496-E47BAC67D09A}" destId="{A99944CE-D149-488A-BA12-2275769D33E4}" srcOrd="3" destOrd="0" parTransId="{DC719119-C874-4D35-8146-92EB6BCAB6B0}" sibTransId="{FE2EEC62-A3F3-4CC4-85EC-B552EF5DF058}"/>
    <dgm:cxn modelId="{33B5A17E-C552-497B-AC29-EA8853503A18}" srcId="{2C5ED4D7-513B-471E-8496-E47BAC67D09A}" destId="{AFBCD83C-33D4-4F9F-A9C6-D8A14F8769EB}" srcOrd="1" destOrd="0" parTransId="{5B460C57-DEC7-454C-9EDB-21EF6D109F6B}" sibTransId="{D7D97E78-69C0-4977-9BDE-8B6A7E1A2799}"/>
    <dgm:cxn modelId="{62FF9C96-B908-4D96-85A2-73D4EA1EE432}" type="presOf" srcId="{AFBCD83C-33D4-4F9F-A9C6-D8A14F8769EB}" destId="{361C0814-BDFB-4E71-9519-712E04389048}" srcOrd="0" destOrd="1" presId="urn:microsoft.com/office/officeart/2005/8/layout/hList1"/>
    <dgm:cxn modelId="{2EFD3C9B-845B-484A-BFDD-F005F18C975D}" type="presOf" srcId="{73B2DECA-E367-4834-9050-232D90CBC904}" destId="{F65F2C96-443D-48FB-99D7-F38046FC1DB2}" srcOrd="0" destOrd="0" presId="urn:microsoft.com/office/officeart/2005/8/layout/hList1"/>
    <dgm:cxn modelId="{AAB6069C-CDD0-4A59-AB2C-40225A5A36BA}" srcId="{2C5ED4D7-513B-471E-8496-E47BAC67D09A}" destId="{7B0257E9-D0A7-4F57-BD12-45E6666BF9F7}" srcOrd="6" destOrd="0" parTransId="{1B78A3A8-CC4A-48A9-99DB-4749FE120825}" sibTransId="{7C8BE112-B95C-4CAA-AA49-875B70122D7F}"/>
    <dgm:cxn modelId="{3EF888A2-73A0-4D6A-A5C5-8610B1F3A585}" srcId="{B3BF5075-653D-4D80-A8B7-E1AA38FD12B9}" destId="{2C5ED4D7-513B-471E-8496-E47BAC67D09A}" srcOrd="0" destOrd="0" parTransId="{9739410B-F97A-4ADA-9301-99CFEC7D1EB2}" sibTransId="{408DFDCD-521F-46DA-BC95-5CD2FAC14218}"/>
    <dgm:cxn modelId="{07F5AEA4-6DBC-4FBE-B5B2-83D956B1E2F1}" srcId="{2C5ED4D7-513B-471E-8496-E47BAC67D09A}" destId="{5A792B8B-A29C-44CD-8AC4-E2A93AA116F1}" srcOrd="5" destOrd="0" parTransId="{37F05866-C344-4B31-A1A4-378D5FD03D8E}" sibTransId="{3BA5DCE2-158A-4CD1-9F19-7CEC1494EDAB}"/>
    <dgm:cxn modelId="{4EACEDAE-B77D-4594-A65F-AFDEC75E1748}" srcId="{73B2DECA-E367-4834-9050-232D90CBC904}" destId="{03353FDE-3CB6-42B9-91BA-D1B7ED437FAC}" srcOrd="0" destOrd="0" parTransId="{EEA4FF7E-55C5-44B5-99E2-EFFC3419A0D0}" sibTransId="{18B3F21F-9D6B-4BE6-B71E-32BB71020233}"/>
    <dgm:cxn modelId="{5E53D1B7-97E1-45AA-8C55-A6D977742F85}" srcId="{73B2DECA-E367-4834-9050-232D90CBC904}" destId="{18295911-B97A-451A-BD72-4EAC9E2CEB7F}" srcOrd="1" destOrd="0" parTransId="{DB7B589B-F91C-4488-BC80-E91235EF18CE}" sibTransId="{2B1F9793-0D02-4D7F-983B-F420313036B3}"/>
    <dgm:cxn modelId="{6CD220BB-3095-4B9D-9F52-FDC96B169534}" type="presOf" srcId="{73D3D742-1FC4-4BA3-A41F-220F74BD664B}" destId="{33189198-BB1E-40B5-BA23-4B9081495A49}" srcOrd="0" destOrd="2" presId="urn:microsoft.com/office/officeart/2005/8/layout/hList1"/>
    <dgm:cxn modelId="{1CCE85C2-2099-42DC-9C77-D8796C71260B}" type="presOf" srcId="{03353FDE-3CB6-42B9-91BA-D1B7ED437FAC}" destId="{33189198-BB1E-40B5-BA23-4B9081495A49}" srcOrd="0" destOrd="0" presId="urn:microsoft.com/office/officeart/2005/8/layout/hList1"/>
    <dgm:cxn modelId="{E6D176DF-D6AC-4BF4-9A97-261DE182A50A}" srcId="{2C5ED4D7-513B-471E-8496-E47BAC67D09A}" destId="{A792422E-2608-4C0A-A0AF-D1477F5A392C}" srcOrd="0" destOrd="0" parTransId="{1C7E929F-A9E2-43E7-8989-7083651D3DA6}" sibTransId="{60ACA2D0-E69A-4CF4-AF0C-7774D7023C60}"/>
    <dgm:cxn modelId="{FC1541FD-06CD-4950-BDC8-78C682F4A2AC}" type="presOf" srcId="{18295911-B97A-451A-BD72-4EAC9E2CEB7F}" destId="{33189198-BB1E-40B5-BA23-4B9081495A49}" srcOrd="0" destOrd="1" presId="urn:microsoft.com/office/officeart/2005/8/layout/hList1"/>
    <dgm:cxn modelId="{577DD377-394D-40BB-9800-7E4A51894187}" type="presParOf" srcId="{75CA1919-E35D-47B4-AC95-406A3B8855DC}" destId="{3118A9FB-17AF-4C01-9BA4-1F2DAE1F8748}" srcOrd="0" destOrd="0" presId="urn:microsoft.com/office/officeart/2005/8/layout/hList1"/>
    <dgm:cxn modelId="{9E81BD0A-CC7E-4324-B9D2-E15C13DC264F}" type="presParOf" srcId="{3118A9FB-17AF-4C01-9BA4-1F2DAE1F8748}" destId="{367A13AE-2B27-418B-8DF0-0112B6B34A41}" srcOrd="0" destOrd="0" presId="urn:microsoft.com/office/officeart/2005/8/layout/hList1"/>
    <dgm:cxn modelId="{C267DD65-8667-4703-A5D1-C26A24323D4D}" type="presParOf" srcId="{3118A9FB-17AF-4C01-9BA4-1F2DAE1F8748}" destId="{361C0814-BDFB-4E71-9519-712E04389048}" srcOrd="1" destOrd="0" presId="urn:microsoft.com/office/officeart/2005/8/layout/hList1"/>
    <dgm:cxn modelId="{6D9CCA8E-C73A-46D6-9B92-D9FC2E859A4E}" type="presParOf" srcId="{75CA1919-E35D-47B4-AC95-406A3B8855DC}" destId="{FB4F997C-5486-47A2-B1EE-ED393A84497C}" srcOrd="1" destOrd="0" presId="urn:microsoft.com/office/officeart/2005/8/layout/hList1"/>
    <dgm:cxn modelId="{66A327C9-514E-4EC1-A106-5C6DE8529C86}" type="presParOf" srcId="{75CA1919-E35D-47B4-AC95-406A3B8855DC}" destId="{D10FFC7C-210B-4BB4-8930-1AAFD4397DFE}" srcOrd="2" destOrd="0" presId="urn:microsoft.com/office/officeart/2005/8/layout/hList1"/>
    <dgm:cxn modelId="{80BB10A0-F5C9-4B95-904B-269798A16397}" type="presParOf" srcId="{D10FFC7C-210B-4BB4-8930-1AAFD4397DFE}" destId="{F65F2C96-443D-48FB-99D7-F38046FC1DB2}" srcOrd="0" destOrd="0" presId="urn:microsoft.com/office/officeart/2005/8/layout/hList1"/>
    <dgm:cxn modelId="{0BC3B3CF-BCCE-4940-9539-5B54AD0F721C}" type="presParOf" srcId="{D10FFC7C-210B-4BB4-8930-1AAFD4397DFE}" destId="{33189198-BB1E-40B5-BA23-4B9081495A49}" srcOrd="1" destOrd="0" presId="urn:microsoft.com/office/officeart/2005/8/layout/hList1"/>
  </dgm:cxnLst>
  <dgm:bg>
    <a:solidFill>
      <a:schemeClr val="tx1">
        <a:alpha val="61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B761FE-9D3D-4A1C-B84A-CCDCBD615563}" type="doc">
      <dgm:prSet loTypeId="urn:microsoft.com/office/officeart/2005/8/layout/vList2" loCatId="list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s-EC"/>
        </a:p>
      </dgm:t>
    </dgm:pt>
    <dgm:pt modelId="{249D51ED-8186-4D2D-A90A-1B5617E743C8}">
      <dgm:prSet phldrT="[Texto]" custT="1"/>
      <dgm:spPr>
        <a:solidFill>
          <a:schemeClr val="accent3">
            <a:lumMod val="50000"/>
            <a:alpha val="68000"/>
          </a:schemeClr>
        </a:solidFill>
      </dgm:spPr>
      <dgm:t>
        <a:bodyPr anchor="ctr"/>
        <a:lstStyle/>
        <a:p>
          <a:pPr algn="ctr"/>
          <a:r>
            <a:rPr lang="es-EC" sz="2800">
              <a:solidFill>
                <a:schemeClr val="bg1"/>
              </a:solidFill>
            </a:rPr>
            <a:t>INTERÉS EN CONOCER LA COMUNIDAD EL PEDREGAL</a:t>
          </a:r>
          <a:endParaRPr lang="es-EC" sz="2800" dirty="0">
            <a:solidFill>
              <a:schemeClr val="bg1"/>
            </a:solidFill>
          </a:endParaRPr>
        </a:p>
      </dgm:t>
    </dgm:pt>
    <dgm:pt modelId="{4A89A52B-F018-4EE6-8746-64B6F3D62C46}" type="parTrans" cxnId="{122ECF04-6993-468C-8BE8-D3028CCE9B3E}">
      <dgm:prSet/>
      <dgm:spPr/>
      <dgm:t>
        <a:bodyPr/>
        <a:lstStyle/>
        <a:p>
          <a:endParaRPr lang="es-EC"/>
        </a:p>
      </dgm:t>
    </dgm:pt>
    <dgm:pt modelId="{3BD29C57-D31D-412E-AAC1-A828BFC38600}" type="sibTrans" cxnId="{122ECF04-6993-468C-8BE8-D3028CCE9B3E}">
      <dgm:prSet/>
      <dgm:spPr/>
      <dgm:t>
        <a:bodyPr/>
        <a:lstStyle/>
        <a:p>
          <a:endParaRPr lang="es-EC"/>
        </a:p>
      </dgm:t>
    </dgm:pt>
    <dgm:pt modelId="{2D851AD8-BD78-46F1-8EEC-43C303846CD4}">
      <dgm:prSet phldrT="[Texto]" custT="1"/>
      <dgm:spPr>
        <a:solidFill>
          <a:schemeClr val="accent3">
            <a:lumMod val="50000"/>
            <a:alpha val="66000"/>
          </a:schemeClr>
        </a:solidFill>
      </dgm:spPr>
      <dgm:t>
        <a:bodyPr anchor="ctr"/>
        <a:lstStyle/>
        <a:p>
          <a:pPr algn="ctr"/>
          <a:r>
            <a:rPr lang="es-EC" sz="2400">
              <a:solidFill>
                <a:schemeClr val="bg1"/>
              </a:solidFill>
            </a:rPr>
            <a:t>64,2% TOTALMENTE</a:t>
          </a:r>
          <a:endParaRPr lang="es-EC" sz="2400" dirty="0">
            <a:solidFill>
              <a:schemeClr val="bg1"/>
            </a:solidFill>
          </a:endParaRPr>
        </a:p>
      </dgm:t>
    </dgm:pt>
    <dgm:pt modelId="{813D6F91-1963-4CB3-B909-4E85A3111BA1}" type="parTrans" cxnId="{DB4D1BF7-E101-49AA-8DB0-B6E3F17C507A}">
      <dgm:prSet/>
      <dgm:spPr/>
      <dgm:t>
        <a:bodyPr/>
        <a:lstStyle/>
        <a:p>
          <a:endParaRPr lang="es-EC"/>
        </a:p>
      </dgm:t>
    </dgm:pt>
    <dgm:pt modelId="{E1B31031-A890-43EF-95E3-C7F02D8DCDA8}" type="sibTrans" cxnId="{DB4D1BF7-E101-49AA-8DB0-B6E3F17C507A}">
      <dgm:prSet/>
      <dgm:spPr/>
      <dgm:t>
        <a:bodyPr/>
        <a:lstStyle/>
        <a:p>
          <a:endParaRPr lang="es-EC"/>
        </a:p>
      </dgm:t>
    </dgm:pt>
    <dgm:pt modelId="{1A9B3B1B-0755-47B2-9F28-B26C4675CAB3}">
      <dgm:prSet phldrT="[Texto]" custT="1"/>
      <dgm:spPr>
        <a:solidFill>
          <a:schemeClr val="accent3">
            <a:lumMod val="50000"/>
            <a:alpha val="66000"/>
          </a:schemeClr>
        </a:solidFill>
      </dgm:spPr>
      <dgm:t>
        <a:bodyPr anchor="ctr"/>
        <a:lstStyle/>
        <a:p>
          <a:pPr algn="ctr"/>
          <a:r>
            <a:rPr lang="es-EC" sz="2400">
              <a:solidFill>
                <a:schemeClr val="bg1"/>
              </a:solidFill>
            </a:rPr>
            <a:t>19,1% MUESTRA INTERES</a:t>
          </a:r>
          <a:endParaRPr lang="es-EC" sz="2400" dirty="0">
            <a:solidFill>
              <a:schemeClr val="bg1"/>
            </a:solidFill>
          </a:endParaRPr>
        </a:p>
      </dgm:t>
    </dgm:pt>
    <dgm:pt modelId="{19A1F689-7035-442A-999D-2141B10AB742}" type="parTrans" cxnId="{73128C2B-94ED-41B9-821D-40454C21567A}">
      <dgm:prSet/>
      <dgm:spPr/>
      <dgm:t>
        <a:bodyPr/>
        <a:lstStyle/>
        <a:p>
          <a:endParaRPr lang="es-EC"/>
        </a:p>
      </dgm:t>
    </dgm:pt>
    <dgm:pt modelId="{4DEF7D3F-1EAB-4699-B181-AC85F54DDEE1}" type="sibTrans" cxnId="{73128C2B-94ED-41B9-821D-40454C21567A}">
      <dgm:prSet/>
      <dgm:spPr/>
      <dgm:t>
        <a:bodyPr/>
        <a:lstStyle/>
        <a:p>
          <a:endParaRPr lang="es-EC"/>
        </a:p>
      </dgm:t>
    </dgm:pt>
    <dgm:pt modelId="{89AF9339-D712-4A6F-99AC-D28AA3BA2A2A}">
      <dgm:prSet phldrT="[Texto]" custT="1"/>
      <dgm:spPr>
        <a:solidFill>
          <a:schemeClr val="accent3">
            <a:lumMod val="50000"/>
            <a:alpha val="68000"/>
          </a:schemeClr>
        </a:solidFill>
      </dgm:spPr>
      <dgm:t>
        <a:bodyPr anchor="ctr"/>
        <a:lstStyle/>
        <a:p>
          <a:pPr algn="ctr"/>
          <a:endParaRPr lang="es-EC" sz="3200">
            <a:solidFill>
              <a:schemeClr val="bg1"/>
            </a:solidFill>
          </a:endParaRPr>
        </a:p>
        <a:p>
          <a:pPr algn="ctr"/>
          <a:r>
            <a:rPr lang="es-EC" sz="2800">
              <a:solidFill>
                <a:schemeClr val="bg1"/>
              </a:solidFill>
            </a:rPr>
            <a:t>TIEMPO DE ESTADÍA</a:t>
          </a:r>
          <a:endParaRPr lang="es-EC" sz="2800" dirty="0">
            <a:solidFill>
              <a:schemeClr val="bg1"/>
            </a:solidFill>
          </a:endParaRPr>
        </a:p>
      </dgm:t>
    </dgm:pt>
    <dgm:pt modelId="{CDF29F0B-FB81-41B8-9FFA-9A7CF946C2D9}" type="parTrans" cxnId="{7B7D934F-905F-40C3-A821-7C2C1D0BD0C1}">
      <dgm:prSet/>
      <dgm:spPr/>
      <dgm:t>
        <a:bodyPr/>
        <a:lstStyle/>
        <a:p>
          <a:endParaRPr lang="es-EC"/>
        </a:p>
      </dgm:t>
    </dgm:pt>
    <dgm:pt modelId="{37CCFEBF-AA89-4F79-94E5-E0DD532CE7FD}" type="sibTrans" cxnId="{7B7D934F-905F-40C3-A821-7C2C1D0BD0C1}">
      <dgm:prSet/>
      <dgm:spPr/>
      <dgm:t>
        <a:bodyPr/>
        <a:lstStyle/>
        <a:p>
          <a:endParaRPr lang="es-EC"/>
        </a:p>
      </dgm:t>
    </dgm:pt>
    <dgm:pt modelId="{97736E61-1976-478A-AF17-9DA3D1538C70}">
      <dgm:prSet phldrT="[Texto]" custT="1"/>
      <dgm:spPr>
        <a:solidFill>
          <a:schemeClr val="accent3">
            <a:lumMod val="50000"/>
            <a:alpha val="57000"/>
          </a:schemeClr>
        </a:solidFill>
      </dgm:spPr>
      <dgm:t>
        <a:bodyPr anchor="ctr"/>
        <a:lstStyle/>
        <a:p>
          <a:pPr algn="ctr"/>
          <a:r>
            <a:rPr lang="es-EC" sz="2400">
              <a:solidFill>
                <a:schemeClr val="bg1"/>
              </a:solidFill>
            </a:rPr>
            <a:t>2 DÍAS </a:t>
          </a:r>
          <a:endParaRPr lang="es-EC" sz="2400" dirty="0">
            <a:solidFill>
              <a:schemeClr val="bg1"/>
            </a:solidFill>
          </a:endParaRPr>
        </a:p>
      </dgm:t>
    </dgm:pt>
    <dgm:pt modelId="{9C47F40F-CBBA-4DEE-B564-13213A7C0244}" type="parTrans" cxnId="{41C33939-13D3-4186-8A5D-AFC8A871CD3B}">
      <dgm:prSet/>
      <dgm:spPr/>
      <dgm:t>
        <a:bodyPr/>
        <a:lstStyle/>
        <a:p>
          <a:endParaRPr lang="es-EC"/>
        </a:p>
      </dgm:t>
    </dgm:pt>
    <dgm:pt modelId="{187F833F-EAB3-47B6-8DBA-669AE3975ACF}" type="sibTrans" cxnId="{41C33939-13D3-4186-8A5D-AFC8A871CD3B}">
      <dgm:prSet/>
      <dgm:spPr/>
      <dgm:t>
        <a:bodyPr/>
        <a:lstStyle/>
        <a:p>
          <a:endParaRPr lang="es-EC"/>
        </a:p>
      </dgm:t>
    </dgm:pt>
    <dgm:pt modelId="{BB1AB94A-A493-4C7B-9423-08F41AEE721B}" type="pres">
      <dgm:prSet presAssocID="{09B761FE-9D3D-4A1C-B84A-CCDCBD615563}" presName="linear" presStyleCnt="0">
        <dgm:presLayoutVars>
          <dgm:animLvl val="lvl"/>
          <dgm:resizeHandles val="exact"/>
        </dgm:presLayoutVars>
      </dgm:prSet>
      <dgm:spPr/>
    </dgm:pt>
    <dgm:pt modelId="{760E61FC-3501-473D-9C57-6FB3EDF9A1DB}" type="pres">
      <dgm:prSet presAssocID="{249D51ED-8186-4D2D-A90A-1B5617E743C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4F74DAF-8AA6-4A9F-A2E3-0F9B83B72192}" type="pres">
      <dgm:prSet presAssocID="{249D51ED-8186-4D2D-A90A-1B5617E743C8}" presName="childText" presStyleLbl="revTx" presStyleIdx="0" presStyleCnt="2">
        <dgm:presLayoutVars>
          <dgm:bulletEnabled val="1"/>
        </dgm:presLayoutVars>
      </dgm:prSet>
      <dgm:spPr/>
    </dgm:pt>
    <dgm:pt modelId="{2B026839-C539-4CD7-96C6-C8D3B007C886}" type="pres">
      <dgm:prSet presAssocID="{89AF9339-D712-4A6F-99AC-D28AA3BA2A2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6A8EBFD-FFB3-40C3-8A25-54FC90B22041}" type="pres">
      <dgm:prSet presAssocID="{89AF9339-D712-4A6F-99AC-D28AA3BA2A2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22ECF04-6993-468C-8BE8-D3028CCE9B3E}" srcId="{09B761FE-9D3D-4A1C-B84A-CCDCBD615563}" destId="{249D51ED-8186-4D2D-A90A-1B5617E743C8}" srcOrd="0" destOrd="0" parTransId="{4A89A52B-F018-4EE6-8746-64B6F3D62C46}" sibTransId="{3BD29C57-D31D-412E-AAC1-A828BFC38600}"/>
    <dgm:cxn modelId="{73128C2B-94ED-41B9-821D-40454C21567A}" srcId="{249D51ED-8186-4D2D-A90A-1B5617E743C8}" destId="{1A9B3B1B-0755-47B2-9F28-B26C4675CAB3}" srcOrd="1" destOrd="0" parTransId="{19A1F689-7035-442A-999D-2141B10AB742}" sibTransId="{4DEF7D3F-1EAB-4699-B181-AC85F54DDEE1}"/>
    <dgm:cxn modelId="{41C33939-13D3-4186-8A5D-AFC8A871CD3B}" srcId="{89AF9339-D712-4A6F-99AC-D28AA3BA2A2A}" destId="{97736E61-1976-478A-AF17-9DA3D1538C70}" srcOrd="0" destOrd="0" parTransId="{9C47F40F-CBBA-4DEE-B564-13213A7C0244}" sibTransId="{187F833F-EAB3-47B6-8DBA-669AE3975ACF}"/>
    <dgm:cxn modelId="{0D63DF45-6034-4956-BF8F-1FA5BF73BEF1}" type="presOf" srcId="{09B761FE-9D3D-4A1C-B84A-CCDCBD615563}" destId="{BB1AB94A-A493-4C7B-9423-08F41AEE721B}" srcOrd="0" destOrd="0" presId="urn:microsoft.com/office/officeart/2005/8/layout/vList2"/>
    <dgm:cxn modelId="{B95A854C-FD6F-4993-8629-EE5120B88B3F}" type="presOf" srcId="{97736E61-1976-478A-AF17-9DA3D1538C70}" destId="{B6A8EBFD-FFB3-40C3-8A25-54FC90B22041}" srcOrd="0" destOrd="0" presId="urn:microsoft.com/office/officeart/2005/8/layout/vList2"/>
    <dgm:cxn modelId="{1C27C04D-8708-4CA2-8A57-59AB0AC5006A}" type="presOf" srcId="{89AF9339-D712-4A6F-99AC-D28AA3BA2A2A}" destId="{2B026839-C539-4CD7-96C6-C8D3B007C886}" srcOrd="0" destOrd="0" presId="urn:microsoft.com/office/officeart/2005/8/layout/vList2"/>
    <dgm:cxn modelId="{7B7D934F-905F-40C3-A821-7C2C1D0BD0C1}" srcId="{09B761FE-9D3D-4A1C-B84A-CCDCBD615563}" destId="{89AF9339-D712-4A6F-99AC-D28AA3BA2A2A}" srcOrd="1" destOrd="0" parTransId="{CDF29F0B-FB81-41B8-9FFA-9A7CF946C2D9}" sibTransId="{37CCFEBF-AA89-4F79-94E5-E0DD532CE7FD}"/>
    <dgm:cxn modelId="{FD23F5D4-25D0-4017-8AB9-BB13A1FF8D0F}" type="presOf" srcId="{2D851AD8-BD78-46F1-8EEC-43C303846CD4}" destId="{C4F74DAF-8AA6-4A9F-A2E3-0F9B83B72192}" srcOrd="0" destOrd="0" presId="urn:microsoft.com/office/officeart/2005/8/layout/vList2"/>
    <dgm:cxn modelId="{9A0170F3-4223-4FF9-A369-B947D6501B50}" type="presOf" srcId="{1A9B3B1B-0755-47B2-9F28-B26C4675CAB3}" destId="{C4F74DAF-8AA6-4A9F-A2E3-0F9B83B72192}" srcOrd="0" destOrd="1" presId="urn:microsoft.com/office/officeart/2005/8/layout/vList2"/>
    <dgm:cxn modelId="{DB4D1BF7-E101-49AA-8DB0-B6E3F17C507A}" srcId="{249D51ED-8186-4D2D-A90A-1B5617E743C8}" destId="{2D851AD8-BD78-46F1-8EEC-43C303846CD4}" srcOrd="0" destOrd="0" parTransId="{813D6F91-1963-4CB3-B909-4E85A3111BA1}" sibTransId="{E1B31031-A890-43EF-95E3-C7F02D8DCDA8}"/>
    <dgm:cxn modelId="{331F0AFB-8804-4A65-9FA8-3DEA70994096}" type="presOf" srcId="{249D51ED-8186-4D2D-A90A-1B5617E743C8}" destId="{760E61FC-3501-473D-9C57-6FB3EDF9A1DB}" srcOrd="0" destOrd="0" presId="urn:microsoft.com/office/officeart/2005/8/layout/vList2"/>
    <dgm:cxn modelId="{7F3951C3-71B3-485D-AED1-0FA75968A83D}" type="presParOf" srcId="{BB1AB94A-A493-4C7B-9423-08F41AEE721B}" destId="{760E61FC-3501-473D-9C57-6FB3EDF9A1DB}" srcOrd="0" destOrd="0" presId="urn:microsoft.com/office/officeart/2005/8/layout/vList2"/>
    <dgm:cxn modelId="{39EB8DE5-05D6-4B4D-91FA-2EB05D7299BB}" type="presParOf" srcId="{BB1AB94A-A493-4C7B-9423-08F41AEE721B}" destId="{C4F74DAF-8AA6-4A9F-A2E3-0F9B83B72192}" srcOrd="1" destOrd="0" presId="urn:microsoft.com/office/officeart/2005/8/layout/vList2"/>
    <dgm:cxn modelId="{6B7E1DB2-9EE2-4293-80E8-D3A5A0AF2F22}" type="presParOf" srcId="{BB1AB94A-A493-4C7B-9423-08F41AEE721B}" destId="{2B026839-C539-4CD7-96C6-C8D3B007C886}" srcOrd="2" destOrd="0" presId="urn:microsoft.com/office/officeart/2005/8/layout/vList2"/>
    <dgm:cxn modelId="{A3D434DB-DD47-4007-991F-ED9F1DCC4757}" type="presParOf" srcId="{BB1AB94A-A493-4C7B-9423-08F41AEE721B}" destId="{B6A8EBFD-FFB3-40C3-8A25-54FC90B2204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78479B-877E-4125-BA97-2D055C26C07D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6BBD042-003F-43B3-BEF2-F93E5D18EE36}">
      <dgm:prSet phldrT="[Texto]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algn="ctr"/>
          <a:r>
            <a:rPr lang="es-EC" i="0" u="none" dirty="0"/>
            <a:t>FODA</a:t>
          </a:r>
        </a:p>
      </dgm:t>
    </dgm:pt>
    <dgm:pt modelId="{5B8FD7BE-CA27-4BB6-B183-5D3BB6E81249}" type="parTrans" cxnId="{906B9588-010B-4C37-A203-CE1FC1781030}">
      <dgm:prSet/>
      <dgm:spPr/>
      <dgm:t>
        <a:bodyPr/>
        <a:lstStyle/>
        <a:p>
          <a:pPr algn="l"/>
          <a:endParaRPr lang="es-EC" i="0" u="none"/>
        </a:p>
      </dgm:t>
    </dgm:pt>
    <dgm:pt modelId="{E9408182-6349-4047-97D3-470B7EB77E3B}" type="sibTrans" cxnId="{906B9588-010B-4C37-A203-CE1FC1781030}">
      <dgm:prSet/>
      <dgm:spPr/>
      <dgm:t>
        <a:bodyPr/>
        <a:lstStyle/>
        <a:p>
          <a:pPr algn="l"/>
          <a:endParaRPr lang="es-EC" i="0" u="none"/>
        </a:p>
      </dgm:t>
    </dgm:pt>
    <dgm:pt modelId="{1EDA9236-B243-400B-9913-845D040BC76D}">
      <dgm:prSet custT="1"/>
      <dgm:spPr>
        <a:solidFill>
          <a:schemeClr val="bg2">
            <a:lumMod val="10000"/>
            <a:alpha val="52000"/>
          </a:schemeClr>
        </a:solidFill>
      </dgm:spPr>
      <dgm:t>
        <a:bodyPr/>
        <a:lstStyle/>
        <a:p>
          <a:pPr algn="l"/>
          <a:endParaRPr lang="es-EC" sz="1800" i="0" u="none" dirty="0"/>
        </a:p>
        <a:p>
          <a:pPr algn="l"/>
          <a:endParaRPr lang="es-EC" sz="1800" i="0" u="none" dirty="0"/>
        </a:p>
        <a:p>
          <a:pPr algn="l"/>
          <a:endParaRPr lang="es-EC" sz="1800" i="0" u="none" dirty="0"/>
        </a:p>
        <a:p>
          <a:pPr algn="l"/>
          <a:r>
            <a:rPr lang="es-EC" sz="1800" i="0" u="none" dirty="0"/>
            <a:t>-</a:t>
          </a:r>
          <a:r>
            <a:rPr lang="es-EC" sz="1600" i="0" u="none" dirty="0"/>
            <a:t>Actividades agrícolas y ganaderas</a:t>
          </a:r>
        </a:p>
        <a:p>
          <a:pPr algn="l"/>
          <a:r>
            <a:rPr lang="es-EC" sz="1600" i="0" u="none" dirty="0"/>
            <a:t>-Potencial paisajístico</a:t>
          </a:r>
          <a:br>
            <a:rPr lang="es-EC" sz="1600" i="0" u="none" dirty="0"/>
          </a:br>
          <a:r>
            <a:rPr lang="es-EC" sz="1600" i="0" u="none" dirty="0"/>
            <a:t>-Tradiciones culturales vivas</a:t>
          </a:r>
          <a:br>
            <a:rPr lang="es-EC" sz="1600" i="0" u="none" dirty="0"/>
          </a:br>
          <a:r>
            <a:rPr lang="es-EC" sz="1600" i="0" u="none" dirty="0"/>
            <a:t>-Producción de alimentos</a:t>
          </a:r>
          <a:br>
            <a:rPr lang="es-EC" sz="1600" i="0" u="none" dirty="0"/>
          </a:br>
          <a:r>
            <a:rPr lang="es-EC" sz="1600" i="0" u="none" dirty="0"/>
            <a:t>-Cultura Chagra</a:t>
          </a:r>
          <a:br>
            <a:rPr lang="es-EC" sz="1600" i="0" u="none" dirty="0"/>
          </a:br>
          <a:r>
            <a:rPr lang="es-EC" sz="1600" i="0" u="none" dirty="0"/>
            <a:t>-Personas vinculadas al turismo</a:t>
          </a:r>
        </a:p>
      </dgm:t>
    </dgm:pt>
    <dgm:pt modelId="{52563AFE-8766-43AD-8DF3-350BC853B8BC}" type="parTrans" cxnId="{2E2A01F1-01D2-419A-BC7A-66C906530859}">
      <dgm:prSet/>
      <dgm:spPr/>
      <dgm:t>
        <a:bodyPr/>
        <a:lstStyle/>
        <a:p>
          <a:pPr algn="l"/>
          <a:endParaRPr lang="es-EC" i="0" u="none"/>
        </a:p>
      </dgm:t>
    </dgm:pt>
    <dgm:pt modelId="{F9352D89-A592-43A9-B4F6-D8E382BCE7BD}" type="sibTrans" cxnId="{2E2A01F1-01D2-419A-BC7A-66C906530859}">
      <dgm:prSet/>
      <dgm:spPr/>
      <dgm:t>
        <a:bodyPr/>
        <a:lstStyle/>
        <a:p>
          <a:pPr algn="l"/>
          <a:endParaRPr lang="es-EC" i="0" u="none"/>
        </a:p>
      </dgm:t>
    </dgm:pt>
    <dgm:pt modelId="{613AB3A3-4483-4F17-8135-746B9CEE8FAE}">
      <dgm:prSet custT="1"/>
      <dgm:spPr>
        <a:solidFill>
          <a:schemeClr val="tx1">
            <a:alpha val="43000"/>
          </a:schemeClr>
        </a:solidFill>
      </dgm:spPr>
      <dgm:t>
        <a:bodyPr/>
        <a:lstStyle/>
        <a:p>
          <a:pPr algn="l"/>
          <a:r>
            <a:rPr lang="es-EC" sz="1800" i="0" u="none" dirty="0"/>
            <a:t>-</a:t>
          </a:r>
        </a:p>
        <a:p>
          <a:pPr algn="l"/>
          <a:endParaRPr lang="es-EC" sz="1600" i="0" u="none" dirty="0"/>
        </a:p>
        <a:p>
          <a:pPr algn="l"/>
          <a:endParaRPr lang="es-EC" sz="1600" i="0" u="none" dirty="0"/>
        </a:p>
        <a:p>
          <a:pPr algn="l"/>
          <a:endParaRPr lang="es-EC" sz="1600" i="0" u="none" dirty="0"/>
        </a:p>
        <a:p>
          <a:pPr algn="l"/>
          <a:r>
            <a:rPr lang="es-EC" sz="1600" i="0" u="none" dirty="0"/>
            <a:t>-Aumento del interés por lugares rurales.</a:t>
          </a:r>
        </a:p>
        <a:p>
          <a:pPr algn="l"/>
          <a:r>
            <a:rPr lang="es-EC" sz="1600" i="0" u="none" dirty="0"/>
            <a:t>-Concientización por productos agroecológicos.</a:t>
          </a:r>
        </a:p>
        <a:p>
          <a:pPr algn="l"/>
          <a:r>
            <a:rPr lang="es-EC" sz="1600" i="0" u="none" dirty="0"/>
            <a:t>-Incremento de la concientización y preservación ambiental </a:t>
          </a:r>
          <a:br>
            <a:rPr lang="es-EC" sz="1600" i="0" u="none" dirty="0"/>
          </a:br>
          <a:r>
            <a:rPr lang="es-EC" sz="1600" i="0" u="none" dirty="0"/>
            <a:t>–Ubicación estratégica, entrada al PNC.</a:t>
          </a:r>
        </a:p>
      </dgm:t>
    </dgm:pt>
    <dgm:pt modelId="{FD1021D6-7893-4061-8896-4DACCA76205F}" type="parTrans" cxnId="{19716B94-0536-4543-BAAE-6FF029C34F6E}">
      <dgm:prSet/>
      <dgm:spPr/>
      <dgm:t>
        <a:bodyPr/>
        <a:lstStyle/>
        <a:p>
          <a:pPr algn="l"/>
          <a:endParaRPr lang="es-EC" i="0" u="none"/>
        </a:p>
      </dgm:t>
    </dgm:pt>
    <dgm:pt modelId="{B0318FE5-5550-4E91-BD8C-28121B6A44C0}" type="sibTrans" cxnId="{19716B94-0536-4543-BAAE-6FF029C34F6E}">
      <dgm:prSet/>
      <dgm:spPr/>
      <dgm:t>
        <a:bodyPr/>
        <a:lstStyle/>
        <a:p>
          <a:pPr algn="l"/>
          <a:endParaRPr lang="es-EC" i="0" u="none"/>
        </a:p>
      </dgm:t>
    </dgm:pt>
    <dgm:pt modelId="{D04927BC-B478-4A17-BB34-004966F9EA78}">
      <dgm:prSet custT="1"/>
      <dgm:spPr>
        <a:solidFill>
          <a:schemeClr val="tx1">
            <a:alpha val="42000"/>
          </a:schemeClr>
        </a:solidFill>
      </dgm:spPr>
      <dgm:t>
        <a:bodyPr/>
        <a:lstStyle/>
        <a:p>
          <a:pPr algn="l"/>
          <a:r>
            <a:rPr lang="es-EC" sz="1600" i="0" u="none" dirty="0"/>
            <a:t>-Escasa participación en agroturismo</a:t>
          </a:r>
        </a:p>
        <a:p>
          <a:pPr algn="l"/>
          <a:r>
            <a:rPr lang="es-EC" sz="1600" i="0" u="none" dirty="0"/>
            <a:t>-Poca organización campesina</a:t>
          </a:r>
          <a:br>
            <a:rPr lang="es-EC" sz="1600" i="0" u="none" dirty="0"/>
          </a:br>
          <a:r>
            <a:rPr lang="es-EC" sz="1600" i="0" u="none" dirty="0"/>
            <a:t>-Poco interés en la conservación ambiental</a:t>
          </a:r>
          <a:br>
            <a:rPr lang="es-EC" sz="1600" i="0" u="none" dirty="0"/>
          </a:br>
          <a:r>
            <a:rPr lang="es-EC" sz="1600" i="0" u="none" dirty="0"/>
            <a:t>-Carencia de vinculación </a:t>
          </a:r>
          <a:br>
            <a:rPr lang="es-EC" sz="1600" i="0" u="none" dirty="0"/>
          </a:br>
          <a:r>
            <a:rPr lang="es-EC" sz="1600" i="0" u="none" dirty="0"/>
            <a:t>-Escasa gestión del potencial turístico</a:t>
          </a:r>
          <a:br>
            <a:rPr lang="es-EC" sz="1600" i="0" u="none" dirty="0"/>
          </a:br>
          <a:r>
            <a:rPr lang="es-EC" sz="1600" i="0" u="none" dirty="0"/>
            <a:t>-Producción agroecológica baja</a:t>
          </a:r>
          <a:br>
            <a:rPr lang="es-EC" sz="1600" i="0" u="none" dirty="0"/>
          </a:br>
          <a:r>
            <a:rPr lang="es-EC" sz="1600" i="0" u="none" dirty="0"/>
            <a:t>-Vías de acceso en mal estado</a:t>
          </a:r>
        </a:p>
      </dgm:t>
    </dgm:pt>
    <dgm:pt modelId="{A27ECD91-04D7-4A55-8187-D53BD1CDAF02}" type="parTrans" cxnId="{C56FCC14-46EE-4274-B7C1-778A1F5790BC}">
      <dgm:prSet/>
      <dgm:spPr/>
      <dgm:t>
        <a:bodyPr/>
        <a:lstStyle/>
        <a:p>
          <a:pPr algn="l"/>
          <a:endParaRPr lang="es-EC" i="0" u="none"/>
        </a:p>
      </dgm:t>
    </dgm:pt>
    <dgm:pt modelId="{B73ADE53-3EF5-431E-9210-DD8726E3302C}" type="sibTrans" cxnId="{C56FCC14-46EE-4274-B7C1-778A1F5790BC}">
      <dgm:prSet/>
      <dgm:spPr/>
      <dgm:t>
        <a:bodyPr/>
        <a:lstStyle/>
        <a:p>
          <a:pPr algn="l"/>
          <a:endParaRPr lang="es-EC" i="0" u="none"/>
        </a:p>
      </dgm:t>
    </dgm:pt>
    <dgm:pt modelId="{4968DEE2-4497-4FFA-8A96-96B90CAF5B31}">
      <dgm:prSet custT="1"/>
      <dgm:spPr>
        <a:solidFill>
          <a:schemeClr val="tx1">
            <a:alpha val="42000"/>
          </a:schemeClr>
        </a:solidFill>
      </dgm:spPr>
      <dgm:t>
        <a:bodyPr/>
        <a:lstStyle/>
        <a:p>
          <a:pPr algn="l"/>
          <a:r>
            <a:rPr lang="es-EC" sz="1600" i="0" u="none" dirty="0"/>
            <a:t>-Adopción de nuevos sistemas de monocultivos</a:t>
          </a:r>
          <a:br>
            <a:rPr lang="es-EC" sz="1600" i="0" u="none" dirty="0"/>
          </a:br>
          <a:r>
            <a:rPr lang="es-EC" sz="1600" i="0" u="none" dirty="0"/>
            <a:t>-Inexistencia de acuerdos entre comunidad- autoridades cantonales</a:t>
          </a:r>
        </a:p>
        <a:p>
          <a:pPr algn="l"/>
          <a:r>
            <a:rPr lang="es-EC" sz="1600" i="0" u="none" dirty="0"/>
            <a:t>-Acuerdos débiles de comercialización de productos en mercados </a:t>
          </a:r>
        </a:p>
      </dgm:t>
    </dgm:pt>
    <dgm:pt modelId="{E59D66C3-47C1-404B-AB06-1B755B5E9771}" type="parTrans" cxnId="{18704472-6A68-4275-9DD1-36A6CC1A1256}">
      <dgm:prSet/>
      <dgm:spPr/>
      <dgm:t>
        <a:bodyPr/>
        <a:lstStyle/>
        <a:p>
          <a:pPr algn="l"/>
          <a:endParaRPr lang="es-EC" i="0" u="none"/>
        </a:p>
      </dgm:t>
    </dgm:pt>
    <dgm:pt modelId="{5DB3BFAB-B8BD-479A-B5D3-9152D7FDD13D}" type="sibTrans" cxnId="{18704472-6A68-4275-9DD1-36A6CC1A1256}">
      <dgm:prSet/>
      <dgm:spPr/>
      <dgm:t>
        <a:bodyPr/>
        <a:lstStyle/>
        <a:p>
          <a:pPr algn="l"/>
          <a:endParaRPr lang="es-EC" i="0" u="none"/>
        </a:p>
      </dgm:t>
    </dgm:pt>
    <dgm:pt modelId="{02AD9EA7-F7E6-49E0-AD31-CED068960427}" type="pres">
      <dgm:prSet presAssocID="{F378479B-877E-4125-BA97-2D055C26C07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520AE4A-31EC-49B6-8EBA-6D1FFD5B3BE7}" type="pres">
      <dgm:prSet presAssocID="{F378479B-877E-4125-BA97-2D055C26C07D}" presName="matrix" presStyleCnt="0"/>
      <dgm:spPr/>
    </dgm:pt>
    <dgm:pt modelId="{71545704-0E66-46EA-9F23-C1329403DE33}" type="pres">
      <dgm:prSet presAssocID="{F378479B-877E-4125-BA97-2D055C26C07D}" presName="tile1" presStyleLbl="node1" presStyleIdx="0" presStyleCnt="4"/>
      <dgm:spPr/>
    </dgm:pt>
    <dgm:pt modelId="{6DA82E9A-82F8-41BD-BB84-CEE7DF6961A3}" type="pres">
      <dgm:prSet presAssocID="{F378479B-877E-4125-BA97-2D055C26C07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AB352FF-FA7F-482F-A709-24251023815C}" type="pres">
      <dgm:prSet presAssocID="{F378479B-877E-4125-BA97-2D055C26C07D}" presName="tile2" presStyleLbl="node1" presStyleIdx="1" presStyleCnt="4"/>
      <dgm:spPr/>
    </dgm:pt>
    <dgm:pt modelId="{42118711-3F7E-474D-9289-965F086D5530}" type="pres">
      <dgm:prSet presAssocID="{F378479B-877E-4125-BA97-2D055C26C07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29A871E-9FFF-4F51-8D18-99E68B297F40}" type="pres">
      <dgm:prSet presAssocID="{F378479B-877E-4125-BA97-2D055C26C07D}" presName="tile3" presStyleLbl="node1" presStyleIdx="2" presStyleCnt="4"/>
      <dgm:spPr/>
    </dgm:pt>
    <dgm:pt modelId="{D7F1A4E5-4838-4B2D-AAEA-60730C91FAD5}" type="pres">
      <dgm:prSet presAssocID="{F378479B-877E-4125-BA97-2D055C26C07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E10A1B5-2AD6-4D9B-8283-F4FBA4247B78}" type="pres">
      <dgm:prSet presAssocID="{F378479B-877E-4125-BA97-2D055C26C07D}" presName="tile4" presStyleLbl="node1" presStyleIdx="3" presStyleCnt="4"/>
      <dgm:spPr/>
    </dgm:pt>
    <dgm:pt modelId="{BE13AE6D-1144-4DAE-B82F-9B746D8432E5}" type="pres">
      <dgm:prSet presAssocID="{F378479B-877E-4125-BA97-2D055C26C07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77A920D-C73F-46CE-9362-0FD6622316F3}" type="pres">
      <dgm:prSet presAssocID="{F378479B-877E-4125-BA97-2D055C26C07D}" presName="centerTile" presStyleLbl="fgShp" presStyleIdx="0" presStyleCnt="1" custScaleX="79763" custScaleY="46992">
        <dgm:presLayoutVars>
          <dgm:chMax val="0"/>
          <dgm:chPref val="0"/>
        </dgm:presLayoutVars>
      </dgm:prSet>
      <dgm:spPr/>
    </dgm:pt>
  </dgm:ptLst>
  <dgm:cxnLst>
    <dgm:cxn modelId="{C56FCC14-46EE-4274-B7C1-778A1F5790BC}" srcId="{96BBD042-003F-43B3-BEF2-F93E5D18EE36}" destId="{D04927BC-B478-4A17-BB34-004966F9EA78}" srcOrd="2" destOrd="0" parTransId="{A27ECD91-04D7-4A55-8187-D53BD1CDAF02}" sibTransId="{B73ADE53-3EF5-431E-9210-DD8726E3302C}"/>
    <dgm:cxn modelId="{3392183C-02F2-4FFA-8559-A239499FE0B3}" type="presOf" srcId="{F378479B-877E-4125-BA97-2D055C26C07D}" destId="{02AD9EA7-F7E6-49E0-AD31-CED068960427}" srcOrd="0" destOrd="0" presId="urn:microsoft.com/office/officeart/2005/8/layout/matrix1"/>
    <dgm:cxn modelId="{4D19724D-13D9-45BB-8352-120D242965E6}" type="presOf" srcId="{96BBD042-003F-43B3-BEF2-F93E5D18EE36}" destId="{F77A920D-C73F-46CE-9362-0FD6622316F3}" srcOrd="0" destOrd="0" presId="urn:microsoft.com/office/officeart/2005/8/layout/matrix1"/>
    <dgm:cxn modelId="{18704472-6A68-4275-9DD1-36A6CC1A1256}" srcId="{96BBD042-003F-43B3-BEF2-F93E5D18EE36}" destId="{4968DEE2-4497-4FFA-8A96-96B90CAF5B31}" srcOrd="3" destOrd="0" parTransId="{E59D66C3-47C1-404B-AB06-1B755B5E9771}" sibTransId="{5DB3BFAB-B8BD-479A-B5D3-9152D7FDD13D}"/>
    <dgm:cxn modelId="{F3073274-1444-4257-B443-B4FBE0D31C41}" type="presOf" srcId="{D04927BC-B478-4A17-BB34-004966F9EA78}" destId="{529A871E-9FFF-4F51-8D18-99E68B297F40}" srcOrd="0" destOrd="0" presId="urn:microsoft.com/office/officeart/2005/8/layout/matrix1"/>
    <dgm:cxn modelId="{CE61DE77-04C4-431A-9DD0-923CF34AE2D2}" type="presOf" srcId="{613AB3A3-4483-4F17-8135-746B9CEE8FAE}" destId="{42118711-3F7E-474D-9289-965F086D5530}" srcOrd="1" destOrd="0" presId="urn:microsoft.com/office/officeart/2005/8/layout/matrix1"/>
    <dgm:cxn modelId="{906B9588-010B-4C37-A203-CE1FC1781030}" srcId="{F378479B-877E-4125-BA97-2D055C26C07D}" destId="{96BBD042-003F-43B3-BEF2-F93E5D18EE36}" srcOrd="0" destOrd="0" parTransId="{5B8FD7BE-CA27-4BB6-B183-5D3BB6E81249}" sibTransId="{E9408182-6349-4047-97D3-470B7EB77E3B}"/>
    <dgm:cxn modelId="{19716B94-0536-4543-BAAE-6FF029C34F6E}" srcId="{96BBD042-003F-43B3-BEF2-F93E5D18EE36}" destId="{613AB3A3-4483-4F17-8135-746B9CEE8FAE}" srcOrd="1" destOrd="0" parTransId="{FD1021D6-7893-4061-8896-4DACCA76205F}" sibTransId="{B0318FE5-5550-4E91-BD8C-28121B6A44C0}"/>
    <dgm:cxn modelId="{625341BA-5EED-4433-96E3-599BAB686AB8}" type="presOf" srcId="{613AB3A3-4483-4F17-8135-746B9CEE8FAE}" destId="{6AB352FF-FA7F-482F-A709-24251023815C}" srcOrd="0" destOrd="0" presId="urn:microsoft.com/office/officeart/2005/8/layout/matrix1"/>
    <dgm:cxn modelId="{4B45CDDC-CAEF-47A1-A2E1-CE00F1E8CEAA}" type="presOf" srcId="{4968DEE2-4497-4FFA-8A96-96B90CAF5B31}" destId="{BE13AE6D-1144-4DAE-B82F-9B746D8432E5}" srcOrd="1" destOrd="0" presId="urn:microsoft.com/office/officeart/2005/8/layout/matrix1"/>
    <dgm:cxn modelId="{6102D5E2-E9ED-407B-8870-B44F7375594C}" type="presOf" srcId="{1EDA9236-B243-400B-9913-845D040BC76D}" destId="{6DA82E9A-82F8-41BD-BB84-CEE7DF6961A3}" srcOrd="1" destOrd="0" presId="urn:microsoft.com/office/officeart/2005/8/layout/matrix1"/>
    <dgm:cxn modelId="{7BECF0ED-BA7F-4B18-A904-72C9107834AE}" type="presOf" srcId="{4968DEE2-4497-4FFA-8A96-96B90CAF5B31}" destId="{DE10A1B5-2AD6-4D9B-8283-F4FBA4247B78}" srcOrd="0" destOrd="0" presId="urn:microsoft.com/office/officeart/2005/8/layout/matrix1"/>
    <dgm:cxn modelId="{2E2A01F1-01D2-419A-BC7A-66C906530859}" srcId="{96BBD042-003F-43B3-BEF2-F93E5D18EE36}" destId="{1EDA9236-B243-400B-9913-845D040BC76D}" srcOrd="0" destOrd="0" parTransId="{52563AFE-8766-43AD-8DF3-350BC853B8BC}" sibTransId="{F9352D89-A592-43A9-B4F6-D8E382BCE7BD}"/>
    <dgm:cxn modelId="{ECCADFF7-8295-49FA-B2DE-54C217A89A0F}" type="presOf" srcId="{1EDA9236-B243-400B-9913-845D040BC76D}" destId="{71545704-0E66-46EA-9F23-C1329403DE33}" srcOrd="0" destOrd="0" presId="urn:microsoft.com/office/officeart/2005/8/layout/matrix1"/>
    <dgm:cxn modelId="{0B8817FE-1353-448B-8C2C-7C60038FE97C}" type="presOf" srcId="{D04927BC-B478-4A17-BB34-004966F9EA78}" destId="{D7F1A4E5-4838-4B2D-AAEA-60730C91FAD5}" srcOrd="1" destOrd="0" presId="urn:microsoft.com/office/officeart/2005/8/layout/matrix1"/>
    <dgm:cxn modelId="{B0025CA7-4D26-4C6F-BDA2-081EAF4306FA}" type="presParOf" srcId="{02AD9EA7-F7E6-49E0-AD31-CED068960427}" destId="{5520AE4A-31EC-49B6-8EBA-6D1FFD5B3BE7}" srcOrd="0" destOrd="0" presId="urn:microsoft.com/office/officeart/2005/8/layout/matrix1"/>
    <dgm:cxn modelId="{C083D15C-E757-443F-A5CD-12B26FB9D41F}" type="presParOf" srcId="{5520AE4A-31EC-49B6-8EBA-6D1FFD5B3BE7}" destId="{71545704-0E66-46EA-9F23-C1329403DE33}" srcOrd="0" destOrd="0" presId="urn:microsoft.com/office/officeart/2005/8/layout/matrix1"/>
    <dgm:cxn modelId="{B9E83CC9-3F8A-4793-A43F-AACF0906AC1D}" type="presParOf" srcId="{5520AE4A-31EC-49B6-8EBA-6D1FFD5B3BE7}" destId="{6DA82E9A-82F8-41BD-BB84-CEE7DF6961A3}" srcOrd="1" destOrd="0" presId="urn:microsoft.com/office/officeart/2005/8/layout/matrix1"/>
    <dgm:cxn modelId="{2F3E97D0-F85F-4B34-9AB3-A190BFBEF3A6}" type="presParOf" srcId="{5520AE4A-31EC-49B6-8EBA-6D1FFD5B3BE7}" destId="{6AB352FF-FA7F-482F-A709-24251023815C}" srcOrd="2" destOrd="0" presId="urn:microsoft.com/office/officeart/2005/8/layout/matrix1"/>
    <dgm:cxn modelId="{7BC43EA0-1D72-4CD5-B045-3D5030096257}" type="presParOf" srcId="{5520AE4A-31EC-49B6-8EBA-6D1FFD5B3BE7}" destId="{42118711-3F7E-474D-9289-965F086D5530}" srcOrd="3" destOrd="0" presId="urn:microsoft.com/office/officeart/2005/8/layout/matrix1"/>
    <dgm:cxn modelId="{635363CA-9371-4EA8-92C6-41313B64C753}" type="presParOf" srcId="{5520AE4A-31EC-49B6-8EBA-6D1FFD5B3BE7}" destId="{529A871E-9FFF-4F51-8D18-99E68B297F40}" srcOrd="4" destOrd="0" presId="urn:microsoft.com/office/officeart/2005/8/layout/matrix1"/>
    <dgm:cxn modelId="{16ACF5C0-6B6C-42E6-B43F-F191FF859E3D}" type="presParOf" srcId="{5520AE4A-31EC-49B6-8EBA-6D1FFD5B3BE7}" destId="{D7F1A4E5-4838-4B2D-AAEA-60730C91FAD5}" srcOrd="5" destOrd="0" presId="urn:microsoft.com/office/officeart/2005/8/layout/matrix1"/>
    <dgm:cxn modelId="{09B23A1E-48E7-4F5F-916F-5223CAD0F861}" type="presParOf" srcId="{5520AE4A-31EC-49B6-8EBA-6D1FFD5B3BE7}" destId="{DE10A1B5-2AD6-4D9B-8283-F4FBA4247B78}" srcOrd="6" destOrd="0" presId="urn:microsoft.com/office/officeart/2005/8/layout/matrix1"/>
    <dgm:cxn modelId="{176B3A5E-640E-41F0-B2A7-51FA3D4E99D1}" type="presParOf" srcId="{5520AE4A-31EC-49B6-8EBA-6D1FFD5B3BE7}" destId="{BE13AE6D-1144-4DAE-B82F-9B746D8432E5}" srcOrd="7" destOrd="0" presId="urn:microsoft.com/office/officeart/2005/8/layout/matrix1"/>
    <dgm:cxn modelId="{156396B5-7242-47F4-9916-3787AF38D8E5}" type="presParOf" srcId="{02AD9EA7-F7E6-49E0-AD31-CED068960427}" destId="{F77A920D-C73F-46CE-9362-0FD6622316F3}" srcOrd="1" destOrd="0" presId="urn:microsoft.com/office/officeart/2005/8/layout/matrix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1C75C-B6BB-4561-80B9-7319B8B4E26C}">
      <dsp:nvSpPr>
        <dsp:cNvPr id="0" name=""/>
        <dsp:cNvSpPr/>
      </dsp:nvSpPr>
      <dsp:spPr>
        <a:xfrm>
          <a:off x="40" y="13659"/>
          <a:ext cx="3882573" cy="1152000"/>
        </a:xfrm>
        <a:prstGeom prst="rect">
          <a:avLst/>
        </a:prstGeom>
        <a:solidFill>
          <a:schemeClr val="tx1">
            <a:lumMod val="75000"/>
            <a:lumOff val="25000"/>
            <a:alpha val="2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b="1" kern="1200" dirty="0">
              <a:solidFill>
                <a:schemeClr val="bg1"/>
              </a:solidFill>
            </a:rPr>
            <a:t>GEOGRÁFICA</a:t>
          </a:r>
        </a:p>
      </dsp:txBody>
      <dsp:txXfrm>
        <a:off x="40" y="13659"/>
        <a:ext cx="3882573" cy="1152000"/>
      </dsp:txXfrm>
    </dsp:sp>
    <dsp:sp modelId="{8BBD4163-EDD5-4F10-AE23-E1E07C2599FA}">
      <dsp:nvSpPr>
        <dsp:cNvPr id="0" name=""/>
        <dsp:cNvSpPr/>
      </dsp:nvSpPr>
      <dsp:spPr>
        <a:xfrm>
          <a:off x="40" y="1165659"/>
          <a:ext cx="3882573" cy="2854800"/>
        </a:xfrm>
        <a:prstGeom prst="rect">
          <a:avLst/>
        </a:prstGeom>
        <a:solidFill>
          <a:schemeClr val="tx1">
            <a:lumMod val="75000"/>
            <a:lumOff val="25000"/>
            <a:alpha val="42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400" b="1" kern="1200" dirty="0">
              <a:solidFill>
                <a:schemeClr val="bg1"/>
              </a:solidFill>
            </a:rPr>
            <a:t>QUITO</a:t>
          </a:r>
          <a:br>
            <a:rPr lang="es-EC" sz="2800" kern="1200" dirty="0">
              <a:solidFill>
                <a:schemeClr val="bg1"/>
              </a:solidFill>
            </a:rPr>
          </a:br>
          <a:r>
            <a:rPr lang="es-EC" sz="2000" kern="1200" dirty="0">
              <a:solidFill>
                <a:schemeClr val="bg1"/>
              </a:solidFill>
            </a:rPr>
            <a:t>-SUR 33,4% </a:t>
          </a:r>
          <a:br>
            <a:rPr lang="es-EC" sz="2000" kern="1200" dirty="0">
              <a:solidFill>
                <a:schemeClr val="bg1"/>
              </a:solidFill>
            </a:rPr>
          </a:br>
          <a:r>
            <a:rPr lang="es-EC" sz="2000" kern="1200" dirty="0">
              <a:solidFill>
                <a:schemeClr val="bg1"/>
              </a:solidFill>
            </a:rPr>
            <a:t>-NORTE 29,8</a:t>
          </a:r>
          <a:br>
            <a:rPr lang="es-EC" sz="2000" kern="1200" dirty="0">
              <a:solidFill>
                <a:schemeClr val="bg1"/>
              </a:solidFill>
            </a:rPr>
          </a:br>
          <a:r>
            <a:rPr lang="es-EC" sz="2000" kern="1200" dirty="0">
              <a:solidFill>
                <a:schemeClr val="bg1"/>
              </a:solidFill>
            </a:rPr>
            <a:t>-VALLE 28%</a:t>
          </a:r>
        </a:p>
      </dsp:txBody>
      <dsp:txXfrm>
        <a:off x="40" y="1165659"/>
        <a:ext cx="3882573" cy="2854800"/>
      </dsp:txXfrm>
    </dsp:sp>
    <dsp:sp modelId="{367A13AE-2B27-418B-8DF0-0112B6B34A41}">
      <dsp:nvSpPr>
        <dsp:cNvPr id="0" name=""/>
        <dsp:cNvSpPr/>
      </dsp:nvSpPr>
      <dsp:spPr>
        <a:xfrm>
          <a:off x="4426174" y="13659"/>
          <a:ext cx="3882573" cy="1152000"/>
        </a:xfrm>
        <a:prstGeom prst="rect">
          <a:avLst/>
        </a:prstGeom>
        <a:solidFill>
          <a:schemeClr val="tx1">
            <a:lumMod val="75000"/>
            <a:lumOff val="25000"/>
            <a:alpha val="2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b="1" kern="1200" dirty="0">
              <a:solidFill>
                <a:schemeClr val="bg1"/>
              </a:solidFill>
            </a:rPr>
            <a:t>DEMOGRÁFICA</a:t>
          </a:r>
        </a:p>
      </dsp:txBody>
      <dsp:txXfrm>
        <a:off x="4426174" y="13659"/>
        <a:ext cx="3882573" cy="1152000"/>
      </dsp:txXfrm>
    </dsp:sp>
    <dsp:sp modelId="{361C0814-BDFB-4E71-9519-712E04389048}">
      <dsp:nvSpPr>
        <dsp:cNvPr id="0" name=""/>
        <dsp:cNvSpPr/>
      </dsp:nvSpPr>
      <dsp:spPr>
        <a:xfrm>
          <a:off x="4426174" y="1165659"/>
          <a:ext cx="3882573" cy="2854800"/>
        </a:xfrm>
        <a:prstGeom prst="rect">
          <a:avLst/>
        </a:prstGeom>
        <a:solidFill>
          <a:schemeClr val="tx1">
            <a:lumMod val="75000"/>
            <a:lumOff val="25000"/>
            <a:alpha val="2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b="1" kern="1200" dirty="0">
              <a:solidFill>
                <a:schemeClr val="bg1"/>
              </a:solidFill>
            </a:rPr>
            <a:t>GÉNERO</a:t>
          </a:r>
          <a:br>
            <a:rPr lang="es-EC" sz="2400" kern="1200" dirty="0">
              <a:solidFill>
                <a:schemeClr val="bg1"/>
              </a:solidFill>
            </a:rPr>
          </a:br>
          <a:r>
            <a:rPr lang="es-EC" sz="2400" kern="1200" dirty="0">
              <a:solidFill>
                <a:schemeClr val="bg1"/>
              </a:solidFill>
            </a:rPr>
            <a:t>-</a:t>
          </a:r>
          <a:r>
            <a:rPr lang="es-EC" sz="1800" kern="1200" dirty="0">
              <a:solidFill>
                <a:schemeClr val="bg1"/>
              </a:solidFill>
            </a:rPr>
            <a:t>MASCULINO Y FEMENINO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b="1" kern="1200" dirty="0">
              <a:solidFill>
                <a:schemeClr val="bg1"/>
              </a:solidFill>
            </a:rPr>
            <a:t>NIVEL SOCIOECONÓMICO</a:t>
          </a:r>
          <a:br>
            <a:rPr lang="es-EC" sz="20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-MEDIO 68,1%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-MEDIO ALTO 16,3%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NIVEL DE EDUCACIÓN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-NIVEL SUPERIOR73,6%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-SECUNDARIA21,8%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2800" kern="1200" dirty="0"/>
        </a:p>
      </dsp:txBody>
      <dsp:txXfrm>
        <a:off x="4426174" y="1165659"/>
        <a:ext cx="3882573" cy="285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A13AE-2B27-418B-8DF0-0112B6B34A41}">
      <dsp:nvSpPr>
        <dsp:cNvPr id="0" name=""/>
        <dsp:cNvSpPr/>
      </dsp:nvSpPr>
      <dsp:spPr>
        <a:xfrm>
          <a:off x="43" y="1149"/>
          <a:ext cx="4177903" cy="748800"/>
        </a:xfrm>
        <a:prstGeom prst="rect">
          <a:avLst/>
        </a:prstGeom>
        <a:solidFill>
          <a:schemeClr val="bg2">
            <a:lumMod val="10000"/>
            <a:alpha val="7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solidFill>
                <a:schemeClr val="bg1"/>
              </a:solidFill>
            </a:rPr>
            <a:t>CONDUCTUAL</a:t>
          </a:r>
        </a:p>
      </dsp:txBody>
      <dsp:txXfrm>
        <a:off x="43" y="1149"/>
        <a:ext cx="4177903" cy="748800"/>
      </dsp:txXfrm>
    </dsp:sp>
    <dsp:sp modelId="{361C0814-BDFB-4E71-9519-712E04389048}">
      <dsp:nvSpPr>
        <dsp:cNvPr id="0" name=""/>
        <dsp:cNvSpPr/>
      </dsp:nvSpPr>
      <dsp:spPr>
        <a:xfrm>
          <a:off x="43" y="749949"/>
          <a:ext cx="4177903" cy="3283019"/>
        </a:xfrm>
        <a:prstGeom prst="rect">
          <a:avLst/>
        </a:prstGeom>
        <a:solidFill>
          <a:schemeClr val="tx1">
            <a:lumMod val="95000"/>
            <a:lumOff val="5000"/>
            <a:alpha val="7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TIEMPO ESTIMADO PARA VOLVER A VIAJAR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-3 a 6 MESES 42,75%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-7 a 12 MESES 30,05%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FRECUENCIA DE VIAJE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-MENSUAL 28,2%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-TIRMESTRALMENTE 22%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SUELE VIAJAR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-EN FAMILIA 51,8%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-CON AMIGOS 28%</a:t>
          </a:r>
          <a:br>
            <a:rPr lang="es-EC" sz="1800" kern="1200" dirty="0">
              <a:solidFill>
                <a:schemeClr val="bg1"/>
              </a:solidFill>
            </a:rPr>
          </a:br>
          <a:endParaRPr lang="es-EC" sz="18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800" kern="1200" dirty="0">
            <a:solidFill>
              <a:schemeClr val="bg1"/>
            </a:solidFill>
          </a:endParaRPr>
        </a:p>
      </dsp:txBody>
      <dsp:txXfrm>
        <a:off x="43" y="749949"/>
        <a:ext cx="4177903" cy="3283019"/>
      </dsp:txXfrm>
    </dsp:sp>
    <dsp:sp modelId="{F65F2C96-443D-48FB-99D7-F38046FC1DB2}">
      <dsp:nvSpPr>
        <dsp:cNvPr id="0" name=""/>
        <dsp:cNvSpPr/>
      </dsp:nvSpPr>
      <dsp:spPr>
        <a:xfrm>
          <a:off x="4762853" y="1149"/>
          <a:ext cx="4177903" cy="748800"/>
        </a:xfrm>
        <a:prstGeom prst="rect">
          <a:avLst/>
        </a:prstGeom>
        <a:solidFill>
          <a:schemeClr val="bg2">
            <a:lumMod val="10000"/>
            <a:alpha val="7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600" b="1" kern="1200" dirty="0">
              <a:solidFill>
                <a:schemeClr val="bg1"/>
              </a:solidFill>
            </a:rPr>
            <a:t>CONDUCTUAL</a:t>
          </a:r>
        </a:p>
      </dsp:txBody>
      <dsp:txXfrm>
        <a:off x="4762853" y="1149"/>
        <a:ext cx="4177903" cy="748800"/>
      </dsp:txXfrm>
    </dsp:sp>
    <dsp:sp modelId="{33189198-BB1E-40B5-BA23-4B9081495A49}">
      <dsp:nvSpPr>
        <dsp:cNvPr id="0" name=""/>
        <dsp:cNvSpPr/>
      </dsp:nvSpPr>
      <dsp:spPr>
        <a:xfrm>
          <a:off x="4762853" y="749949"/>
          <a:ext cx="4177903" cy="3283019"/>
        </a:xfrm>
        <a:prstGeom prst="rect">
          <a:avLst/>
        </a:prstGeom>
        <a:solidFill>
          <a:schemeClr val="bg2">
            <a:lumMod val="10000"/>
            <a:alpha val="7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SERVICIOS MÁS UTILIZADOS POR TURISTAS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b="1" kern="1200" dirty="0">
              <a:solidFill>
                <a:schemeClr val="bg1"/>
              </a:solidFill>
            </a:rPr>
            <a:t>-</a:t>
          </a:r>
          <a:r>
            <a:rPr lang="es-EC" sz="1800" b="0" kern="1200" dirty="0">
              <a:solidFill>
                <a:schemeClr val="bg1"/>
              </a:solidFill>
            </a:rPr>
            <a:t>ALIMENTACIÓN (82,6%) $49,81</a:t>
          </a:r>
          <a:br>
            <a:rPr lang="es-EC" sz="1800" b="0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-RECREACIÓN (71,2%)  $36,39</a:t>
          </a:r>
          <a:br>
            <a:rPr lang="es-EC" sz="1800" b="0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-ALOJAMIENTO (65,5%) $52,04</a:t>
          </a:r>
          <a:endParaRPr lang="es-EC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MEDIOS DE INFORMACIÓN 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-REDES SOCIALES (54,9%) </a:t>
          </a:r>
          <a:br>
            <a:rPr lang="es-EC" sz="1800" b="0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-PÁGINAS WEB (29,8%)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800" b="1" kern="1200" dirty="0">
            <a:solidFill>
              <a:schemeClr val="bg1"/>
            </a:solidFill>
          </a:endParaRPr>
        </a:p>
      </dsp:txBody>
      <dsp:txXfrm>
        <a:off x="4762853" y="749949"/>
        <a:ext cx="4177903" cy="3283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A13AE-2B27-418B-8DF0-0112B6B34A41}">
      <dsp:nvSpPr>
        <dsp:cNvPr id="0" name=""/>
        <dsp:cNvSpPr/>
      </dsp:nvSpPr>
      <dsp:spPr>
        <a:xfrm>
          <a:off x="43" y="5350"/>
          <a:ext cx="4177903" cy="720000"/>
        </a:xfrm>
        <a:prstGeom prst="rect">
          <a:avLst/>
        </a:prstGeom>
        <a:solidFill>
          <a:schemeClr val="bg2">
            <a:lumMod val="25000"/>
            <a:alpha val="4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solidFill>
                <a:schemeClr val="bg1"/>
              </a:solidFill>
            </a:rPr>
            <a:t>CONDUCTUAL</a:t>
          </a:r>
        </a:p>
      </dsp:txBody>
      <dsp:txXfrm>
        <a:off x="43" y="5350"/>
        <a:ext cx="4177903" cy="720000"/>
      </dsp:txXfrm>
    </dsp:sp>
    <dsp:sp modelId="{361C0814-BDFB-4E71-9519-712E04389048}">
      <dsp:nvSpPr>
        <dsp:cNvPr id="0" name=""/>
        <dsp:cNvSpPr/>
      </dsp:nvSpPr>
      <dsp:spPr>
        <a:xfrm>
          <a:off x="0" y="730701"/>
          <a:ext cx="4177903" cy="3980250"/>
        </a:xfrm>
        <a:prstGeom prst="rect">
          <a:avLst/>
        </a:prstGeom>
        <a:solidFill>
          <a:schemeClr val="bg2">
            <a:lumMod val="25000"/>
            <a:alpha val="4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TIEMPO ESTIMADO PARA VOLVER A VIAJAR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-3 a 6 MESES 42,75%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-7 a 12 MESES 30,05%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FRECUENCIA DE VIAJE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-MENSUAL 28,2%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-TIRMESTRALMENTE 22%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SUELE VIAJAR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-EN FAMILIA 51,8%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-CON AMIGOS 28%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CONSIDERA LA PRACTICA DE AGROTURISMO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SI 89,4% - </a:t>
          </a:r>
          <a:br>
            <a:rPr lang="es-EC" sz="1800" b="0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54,4%  CONSIDERAR A LA SOBERANÍA ALIMENTARIA</a:t>
          </a:r>
        </a:p>
      </dsp:txBody>
      <dsp:txXfrm>
        <a:off x="0" y="730701"/>
        <a:ext cx="4177903" cy="3980250"/>
      </dsp:txXfrm>
    </dsp:sp>
    <dsp:sp modelId="{F65F2C96-443D-48FB-99D7-F38046FC1DB2}">
      <dsp:nvSpPr>
        <dsp:cNvPr id="0" name=""/>
        <dsp:cNvSpPr/>
      </dsp:nvSpPr>
      <dsp:spPr>
        <a:xfrm>
          <a:off x="4762853" y="5350"/>
          <a:ext cx="4177903" cy="720000"/>
        </a:xfrm>
        <a:prstGeom prst="rect">
          <a:avLst/>
        </a:prstGeom>
        <a:solidFill>
          <a:schemeClr val="bg2">
            <a:lumMod val="25000"/>
            <a:alpha val="4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500" b="1" kern="1200" dirty="0">
              <a:solidFill>
                <a:schemeClr val="bg1"/>
              </a:solidFill>
            </a:rPr>
            <a:t>CONDUCTUAL</a:t>
          </a:r>
        </a:p>
      </dsp:txBody>
      <dsp:txXfrm>
        <a:off x="4762853" y="5350"/>
        <a:ext cx="4177903" cy="720000"/>
      </dsp:txXfrm>
    </dsp:sp>
    <dsp:sp modelId="{33189198-BB1E-40B5-BA23-4B9081495A49}">
      <dsp:nvSpPr>
        <dsp:cNvPr id="0" name=""/>
        <dsp:cNvSpPr/>
      </dsp:nvSpPr>
      <dsp:spPr>
        <a:xfrm>
          <a:off x="4762853" y="725350"/>
          <a:ext cx="4177903" cy="3980250"/>
        </a:xfrm>
        <a:prstGeom prst="rect">
          <a:avLst/>
        </a:prstGeom>
        <a:solidFill>
          <a:schemeClr val="bg2">
            <a:lumMod val="25000"/>
            <a:alpha val="41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SERVICIOS MÁS UTILIZADOS POR TURISTAS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b="1" kern="1200" dirty="0">
              <a:solidFill>
                <a:schemeClr val="bg1"/>
              </a:solidFill>
            </a:rPr>
            <a:t>-</a:t>
          </a:r>
          <a:r>
            <a:rPr lang="es-EC" sz="1800" b="0" kern="1200" dirty="0">
              <a:solidFill>
                <a:schemeClr val="bg1"/>
              </a:solidFill>
            </a:rPr>
            <a:t>ALIMENTACIÓN (82,6%) $49,81</a:t>
          </a:r>
          <a:br>
            <a:rPr lang="es-EC" sz="1800" b="0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-RECREACIÓN (71,2%)  $36,39</a:t>
          </a:r>
          <a:br>
            <a:rPr lang="es-EC" sz="1800" b="0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-ALOJAMIENTO (65,5%) $52,04</a:t>
          </a:r>
          <a:endParaRPr lang="es-EC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MEDIOS DE INFORMACIÓN 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-REDES SOCIALES (54,9%) </a:t>
          </a:r>
          <a:br>
            <a:rPr lang="es-EC" sz="1800" b="0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-PÁGINAS WEB (29,8%)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TURISMO DE PREFERENCIA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b="1" kern="1200" dirty="0">
              <a:solidFill>
                <a:schemeClr val="bg1"/>
              </a:solidFill>
            </a:rPr>
            <a:t>-</a:t>
          </a:r>
          <a:r>
            <a:rPr lang="es-EC" sz="1800" b="0" kern="1200" dirty="0">
              <a:solidFill>
                <a:schemeClr val="bg1"/>
              </a:solidFill>
            </a:rPr>
            <a:t>SOL Y PLAYA  (36%)</a:t>
          </a:r>
          <a:br>
            <a:rPr lang="es-EC" sz="1800" b="0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-AGROTURISMO Y TURISMO DE  AVENTURA (30%)</a:t>
          </a:r>
        </a:p>
      </dsp:txBody>
      <dsp:txXfrm>
        <a:off x="4762853" y="725350"/>
        <a:ext cx="4177903" cy="39802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A13AE-2B27-418B-8DF0-0112B6B34A41}">
      <dsp:nvSpPr>
        <dsp:cNvPr id="0" name=""/>
        <dsp:cNvSpPr/>
      </dsp:nvSpPr>
      <dsp:spPr>
        <a:xfrm>
          <a:off x="329" y="131395"/>
          <a:ext cx="4177903" cy="879165"/>
        </a:xfrm>
        <a:prstGeom prst="rect">
          <a:avLst/>
        </a:prstGeom>
        <a:solidFill>
          <a:schemeClr val="bg2">
            <a:lumMod val="10000"/>
            <a:alpha val="44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solidFill>
                <a:schemeClr val="bg1"/>
              </a:solidFill>
            </a:rPr>
            <a:t>PISCOGRÁFICA</a:t>
          </a:r>
        </a:p>
      </dsp:txBody>
      <dsp:txXfrm>
        <a:off x="329" y="131395"/>
        <a:ext cx="4177903" cy="879165"/>
      </dsp:txXfrm>
    </dsp:sp>
    <dsp:sp modelId="{361C0814-BDFB-4E71-9519-712E04389048}">
      <dsp:nvSpPr>
        <dsp:cNvPr id="0" name=""/>
        <dsp:cNvSpPr/>
      </dsp:nvSpPr>
      <dsp:spPr>
        <a:xfrm>
          <a:off x="287" y="1021922"/>
          <a:ext cx="4177903" cy="367273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8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DESARROLLO ECONÓMICO DE LA LOCALIDAD 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TOTALMENTE(39%) 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EN ACUERDO(29%)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FORTALECIMIENTO CULTURAL EN LA COMUNIDAD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TOTALMENTE(40%) 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EN ACUERDO(31%)</a:t>
          </a:r>
          <a:endParaRPr lang="es-EC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C" sz="1800" b="1" kern="1200" dirty="0">
            <a:solidFill>
              <a:schemeClr val="bg1"/>
            </a:solidFill>
          </a:endParaRPr>
        </a:p>
      </dsp:txBody>
      <dsp:txXfrm>
        <a:off x="287" y="1021922"/>
        <a:ext cx="4177903" cy="3672736"/>
      </dsp:txXfrm>
    </dsp:sp>
    <dsp:sp modelId="{F65F2C96-443D-48FB-99D7-F38046FC1DB2}">
      <dsp:nvSpPr>
        <dsp:cNvPr id="0" name=""/>
        <dsp:cNvSpPr/>
      </dsp:nvSpPr>
      <dsp:spPr>
        <a:xfrm>
          <a:off x="4666308" y="113666"/>
          <a:ext cx="4177903" cy="893088"/>
        </a:xfrm>
        <a:prstGeom prst="rect">
          <a:avLst/>
        </a:prstGeom>
        <a:solidFill>
          <a:schemeClr val="bg2">
            <a:lumMod val="10000"/>
            <a:alpha val="44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solidFill>
                <a:schemeClr val="bg1"/>
              </a:solidFill>
            </a:rPr>
            <a:t>PSICOGRÁFICA</a:t>
          </a:r>
        </a:p>
      </dsp:txBody>
      <dsp:txXfrm>
        <a:off x="4666308" y="113666"/>
        <a:ext cx="4177903" cy="893088"/>
      </dsp:txXfrm>
    </dsp:sp>
    <dsp:sp modelId="{33189198-BB1E-40B5-BA23-4B9081495A49}">
      <dsp:nvSpPr>
        <dsp:cNvPr id="0" name=""/>
        <dsp:cNvSpPr/>
      </dsp:nvSpPr>
      <dsp:spPr>
        <a:xfrm>
          <a:off x="4726470" y="1021593"/>
          <a:ext cx="4177903" cy="261537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FORTALECIMIENTO SOCIAL EN LA COMUNIDAD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TOTALMENTE(36%) 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EN ACUERDO(32%)</a:t>
          </a:r>
          <a:endParaRPr lang="es-EC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1" kern="1200" dirty="0">
              <a:solidFill>
                <a:schemeClr val="bg1"/>
              </a:solidFill>
            </a:rPr>
            <a:t>IMPACTO EN LA DIMENSIÓN AMBIENTAL</a:t>
          </a:r>
          <a:br>
            <a:rPr lang="es-EC" sz="1800" b="1" kern="1200" dirty="0">
              <a:solidFill>
                <a:schemeClr val="bg1"/>
              </a:solidFill>
            </a:rPr>
          </a:br>
          <a:r>
            <a:rPr lang="es-EC" sz="1800" b="0" kern="1200" dirty="0">
              <a:solidFill>
                <a:schemeClr val="bg1"/>
              </a:solidFill>
            </a:rPr>
            <a:t>41%  FOMENTAR EL MANTENIMIENTO Y 31% RECURSOS ECONÓMICOS PARA GESTIÓN AMBIENTAL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b="0" kern="1200" dirty="0">
              <a:solidFill>
                <a:schemeClr val="bg1"/>
              </a:solidFill>
            </a:rPr>
            <a:t>FAVORECER AL DESARROLLO SOCIAL</a:t>
          </a:r>
          <a:br>
            <a:rPr lang="es-EC" sz="1800" b="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TOTALMENTE(47%) </a:t>
          </a:r>
          <a:br>
            <a:rPr lang="es-EC" sz="1800" kern="1200" dirty="0">
              <a:solidFill>
                <a:schemeClr val="bg1"/>
              </a:solidFill>
            </a:rPr>
          </a:br>
          <a:r>
            <a:rPr lang="es-EC" sz="1800" kern="1200" dirty="0">
              <a:solidFill>
                <a:schemeClr val="bg1"/>
              </a:solidFill>
            </a:rPr>
            <a:t>EN ACUERDO(27%)</a:t>
          </a:r>
          <a:br>
            <a:rPr lang="es-EC" sz="1800" b="0" kern="1200" dirty="0">
              <a:solidFill>
                <a:schemeClr val="bg1"/>
              </a:solidFill>
            </a:rPr>
          </a:br>
          <a:br>
            <a:rPr lang="es-EC" sz="1800" b="0" kern="1200" dirty="0">
              <a:solidFill>
                <a:schemeClr val="bg1"/>
              </a:solidFill>
            </a:rPr>
          </a:br>
          <a:endParaRPr lang="es-EC" sz="1800" b="0" kern="1200" dirty="0">
            <a:solidFill>
              <a:schemeClr val="bg1"/>
            </a:solidFill>
          </a:endParaRPr>
        </a:p>
      </dsp:txBody>
      <dsp:txXfrm>
        <a:off x="4726470" y="1021593"/>
        <a:ext cx="4177903" cy="26153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E61FC-3501-473D-9C57-6FB3EDF9A1DB}">
      <dsp:nvSpPr>
        <dsp:cNvPr id="0" name=""/>
        <dsp:cNvSpPr/>
      </dsp:nvSpPr>
      <dsp:spPr>
        <a:xfrm>
          <a:off x="0" y="22142"/>
          <a:ext cx="7184189" cy="1346084"/>
        </a:xfrm>
        <a:prstGeom prst="roundRect">
          <a:avLst/>
        </a:prstGeom>
        <a:solidFill>
          <a:schemeClr val="accent3">
            <a:lumMod val="50000"/>
            <a:alpha val="68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>
              <a:solidFill>
                <a:schemeClr val="bg1"/>
              </a:solidFill>
            </a:rPr>
            <a:t>INTERÉS EN CONOCER LA COMUNIDAD EL PEDREGAL</a:t>
          </a:r>
          <a:endParaRPr lang="es-EC" sz="2800" kern="1200" dirty="0">
            <a:solidFill>
              <a:schemeClr val="bg1"/>
            </a:solidFill>
          </a:endParaRPr>
        </a:p>
      </dsp:txBody>
      <dsp:txXfrm>
        <a:off x="65710" y="87852"/>
        <a:ext cx="7052769" cy="1214664"/>
      </dsp:txXfrm>
    </dsp:sp>
    <dsp:sp modelId="{C4F74DAF-8AA6-4A9F-A2E3-0F9B83B72192}">
      <dsp:nvSpPr>
        <dsp:cNvPr id="0" name=""/>
        <dsp:cNvSpPr/>
      </dsp:nvSpPr>
      <dsp:spPr>
        <a:xfrm>
          <a:off x="0" y="1368227"/>
          <a:ext cx="7184189" cy="977040"/>
        </a:xfrm>
        <a:prstGeom prst="rect">
          <a:avLst/>
        </a:prstGeom>
        <a:solidFill>
          <a:schemeClr val="accent3">
            <a:lumMod val="50000"/>
            <a:alpha val="66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098" tIns="30480" rIns="170688" bIns="3048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C" sz="2400" kern="1200">
              <a:solidFill>
                <a:schemeClr val="bg1"/>
              </a:solidFill>
            </a:rPr>
            <a:t>64,2% TOTALMENTE</a:t>
          </a:r>
          <a:endParaRPr lang="es-EC" sz="2400" kern="1200" dirty="0">
            <a:solidFill>
              <a:schemeClr val="bg1"/>
            </a:solidFill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C" sz="2400" kern="1200">
              <a:solidFill>
                <a:schemeClr val="bg1"/>
              </a:solidFill>
            </a:rPr>
            <a:t>19,1% MUESTRA INTERES</a:t>
          </a:r>
          <a:endParaRPr lang="es-EC" sz="2400" kern="1200" dirty="0">
            <a:solidFill>
              <a:schemeClr val="bg1"/>
            </a:solidFill>
          </a:endParaRPr>
        </a:p>
      </dsp:txBody>
      <dsp:txXfrm>
        <a:off x="0" y="1368227"/>
        <a:ext cx="7184189" cy="977040"/>
      </dsp:txXfrm>
    </dsp:sp>
    <dsp:sp modelId="{2B026839-C539-4CD7-96C6-C8D3B007C886}">
      <dsp:nvSpPr>
        <dsp:cNvPr id="0" name=""/>
        <dsp:cNvSpPr/>
      </dsp:nvSpPr>
      <dsp:spPr>
        <a:xfrm>
          <a:off x="0" y="2345268"/>
          <a:ext cx="7184189" cy="1346084"/>
        </a:xfrm>
        <a:prstGeom prst="roundRect">
          <a:avLst/>
        </a:prstGeom>
        <a:solidFill>
          <a:schemeClr val="accent3">
            <a:lumMod val="50000"/>
            <a:alpha val="68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3200" kern="1200">
            <a:solidFill>
              <a:schemeClr val="bg1"/>
            </a:solidFill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>
              <a:solidFill>
                <a:schemeClr val="bg1"/>
              </a:solidFill>
            </a:rPr>
            <a:t>TIEMPO DE ESTADÍA</a:t>
          </a:r>
          <a:endParaRPr lang="es-EC" sz="2800" kern="1200" dirty="0">
            <a:solidFill>
              <a:schemeClr val="bg1"/>
            </a:solidFill>
          </a:endParaRPr>
        </a:p>
      </dsp:txBody>
      <dsp:txXfrm>
        <a:off x="65710" y="2410978"/>
        <a:ext cx="7052769" cy="1214664"/>
      </dsp:txXfrm>
    </dsp:sp>
    <dsp:sp modelId="{B6A8EBFD-FFB3-40C3-8A25-54FC90B22041}">
      <dsp:nvSpPr>
        <dsp:cNvPr id="0" name=""/>
        <dsp:cNvSpPr/>
      </dsp:nvSpPr>
      <dsp:spPr>
        <a:xfrm>
          <a:off x="0" y="3691352"/>
          <a:ext cx="7184189" cy="977040"/>
        </a:xfrm>
        <a:prstGeom prst="rect">
          <a:avLst/>
        </a:prstGeom>
        <a:solidFill>
          <a:schemeClr val="accent3">
            <a:lumMod val="50000"/>
            <a:alpha val="57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098" tIns="30480" rIns="170688" bIns="3048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C" sz="2400" kern="1200">
              <a:solidFill>
                <a:schemeClr val="bg1"/>
              </a:solidFill>
            </a:rPr>
            <a:t>2 DÍAS </a:t>
          </a:r>
          <a:endParaRPr lang="es-EC" sz="2400" kern="1200" dirty="0">
            <a:solidFill>
              <a:schemeClr val="bg1"/>
            </a:solidFill>
          </a:endParaRPr>
        </a:p>
      </dsp:txBody>
      <dsp:txXfrm>
        <a:off x="0" y="3691352"/>
        <a:ext cx="7184189" cy="9770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45704-0E66-46EA-9F23-C1329403DE33}">
      <dsp:nvSpPr>
        <dsp:cNvPr id="0" name=""/>
        <dsp:cNvSpPr/>
      </dsp:nvSpPr>
      <dsp:spPr>
        <a:xfrm rot="16200000">
          <a:off x="603904" y="-603904"/>
          <a:ext cx="2450656" cy="3658466"/>
        </a:xfrm>
        <a:prstGeom prst="round1Rect">
          <a:avLst/>
        </a:prstGeom>
        <a:solidFill>
          <a:schemeClr val="bg2">
            <a:lumMod val="10000"/>
            <a:alpha val="5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i="0" u="none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i="0" u="none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i="0" u="none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i="0" u="none" kern="1200" dirty="0"/>
            <a:t>-</a:t>
          </a:r>
          <a:r>
            <a:rPr lang="es-EC" sz="1600" i="0" u="none" kern="1200" dirty="0"/>
            <a:t>Actividades agrícolas y ganaderas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0" u="none" kern="1200" dirty="0"/>
            <a:t>-Potencial paisajístico</a:t>
          </a:r>
          <a:br>
            <a:rPr lang="es-EC" sz="1600" i="0" u="none" kern="1200" dirty="0"/>
          </a:br>
          <a:r>
            <a:rPr lang="es-EC" sz="1600" i="0" u="none" kern="1200" dirty="0"/>
            <a:t>-Tradiciones culturales vivas</a:t>
          </a:r>
          <a:br>
            <a:rPr lang="es-EC" sz="1600" i="0" u="none" kern="1200" dirty="0"/>
          </a:br>
          <a:r>
            <a:rPr lang="es-EC" sz="1600" i="0" u="none" kern="1200" dirty="0"/>
            <a:t>-Producción de alimentos</a:t>
          </a:r>
          <a:br>
            <a:rPr lang="es-EC" sz="1600" i="0" u="none" kern="1200" dirty="0"/>
          </a:br>
          <a:r>
            <a:rPr lang="es-EC" sz="1600" i="0" u="none" kern="1200" dirty="0"/>
            <a:t>-Cultura Chagra</a:t>
          </a:r>
          <a:br>
            <a:rPr lang="es-EC" sz="1600" i="0" u="none" kern="1200" dirty="0"/>
          </a:br>
          <a:r>
            <a:rPr lang="es-EC" sz="1600" i="0" u="none" kern="1200" dirty="0"/>
            <a:t>-Personas vinculadas al turismo</a:t>
          </a:r>
        </a:p>
      </dsp:txBody>
      <dsp:txXfrm rot="5400000">
        <a:off x="-1" y="1"/>
        <a:ext cx="3658466" cy="1837992"/>
      </dsp:txXfrm>
    </dsp:sp>
    <dsp:sp modelId="{6AB352FF-FA7F-482F-A709-24251023815C}">
      <dsp:nvSpPr>
        <dsp:cNvPr id="0" name=""/>
        <dsp:cNvSpPr/>
      </dsp:nvSpPr>
      <dsp:spPr>
        <a:xfrm>
          <a:off x="3658466" y="0"/>
          <a:ext cx="3658466" cy="2450656"/>
        </a:xfrm>
        <a:prstGeom prst="round1Rect">
          <a:avLst/>
        </a:prstGeom>
        <a:solidFill>
          <a:schemeClr val="tx1">
            <a:alpha val="43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i="0" u="none" kern="1200" dirty="0"/>
            <a:t>-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00" i="0" u="none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00" i="0" u="none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00" i="0" u="none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0" u="none" kern="1200" dirty="0"/>
            <a:t>-Aumento del interés por lugares rurales.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0" u="none" kern="1200" dirty="0"/>
            <a:t>-Concientización por productos agroecológicos.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0" u="none" kern="1200" dirty="0"/>
            <a:t>-Incremento de la concientización y preservación ambiental </a:t>
          </a:r>
          <a:br>
            <a:rPr lang="es-EC" sz="1600" i="0" u="none" kern="1200" dirty="0"/>
          </a:br>
          <a:r>
            <a:rPr lang="es-EC" sz="1600" i="0" u="none" kern="1200" dirty="0"/>
            <a:t>–Ubicación estratégica, entrada al PNC.</a:t>
          </a:r>
        </a:p>
      </dsp:txBody>
      <dsp:txXfrm>
        <a:off x="3658466" y="0"/>
        <a:ext cx="3658466" cy="1837992"/>
      </dsp:txXfrm>
    </dsp:sp>
    <dsp:sp modelId="{529A871E-9FFF-4F51-8D18-99E68B297F40}">
      <dsp:nvSpPr>
        <dsp:cNvPr id="0" name=""/>
        <dsp:cNvSpPr/>
      </dsp:nvSpPr>
      <dsp:spPr>
        <a:xfrm rot="10800000">
          <a:off x="0" y="2450656"/>
          <a:ext cx="3658466" cy="2450656"/>
        </a:xfrm>
        <a:prstGeom prst="round1Rect">
          <a:avLst/>
        </a:prstGeom>
        <a:solidFill>
          <a:schemeClr val="tx1">
            <a:alpha val="4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0" u="none" kern="1200" dirty="0"/>
            <a:t>-Escasa participación en agroturismo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0" u="none" kern="1200" dirty="0"/>
            <a:t>-Poca organización campesina</a:t>
          </a:r>
          <a:br>
            <a:rPr lang="es-EC" sz="1600" i="0" u="none" kern="1200" dirty="0"/>
          </a:br>
          <a:r>
            <a:rPr lang="es-EC" sz="1600" i="0" u="none" kern="1200" dirty="0"/>
            <a:t>-Poco interés en la conservación ambiental</a:t>
          </a:r>
          <a:br>
            <a:rPr lang="es-EC" sz="1600" i="0" u="none" kern="1200" dirty="0"/>
          </a:br>
          <a:r>
            <a:rPr lang="es-EC" sz="1600" i="0" u="none" kern="1200" dirty="0"/>
            <a:t>-Carencia de vinculación </a:t>
          </a:r>
          <a:br>
            <a:rPr lang="es-EC" sz="1600" i="0" u="none" kern="1200" dirty="0"/>
          </a:br>
          <a:r>
            <a:rPr lang="es-EC" sz="1600" i="0" u="none" kern="1200" dirty="0"/>
            <a:t>-Escasa gestión del potencial turístico</a:t>
          </a:r>
          <a:br>
            <a:rPr lang="es-EC" sz="1600" i="0" u="none" kern="1200" dirty="0"/>
          </a:br>
          <a:r>
            <a:rPr lang="es-EC" sz="1600" i="0" u="none" kern="1200" dirty="0"/>
            <a:t>-Producción agroecológica baja</a:t>
          </a:r>
          <a:br>
            <a:rPr lang="es-EC" sz="1600" i="0" u="none" kern="1200" dirty="0"/>
          </a:br>
          <a:r>
            <a:rPr lang="es-EC" sz="1600" i="0" u="none" kern="1200" dirty="0"/>
            <a:t>-Vías de acceso en mal estado</a:t>
          </a:r>
        </a:p>
      </dsp:txBody>
      <dsp:txXfrm rot="10800000">
        <a:off x="0" y="3063320"/>
        <a:ext cx="3658466" cy="1837992"/>
      </dsp:txXfrm>
    </dsp:sp>
    <dsp:sp modelId="{DE10A1B5-2AD6-4D9B-8283-F4FBA4247B78}">
      <dsp:nvSpPr>
        <dsp:cNvPr id="0" name=""/>
        <dsp:cNvSpPr/>
      </dsp:nvSpPr>
      <dsp:spPr>
        <a:xfrm rot="5400000">
          <a:off x="4262370" y="1846751"/>
          <a:ext cx="2450656" cy="3658466"/>
        </a:xfrm>
        <a:prstGeom prst="round1Rect">
          <a:avLst/>
        </a:prstGeom>
        <a:solidFill>
          <a:schemeClr val="tx1">
            <a:alpha val="4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0" u="none" kern="1200" dirty="0"/>
            <a:t>-Adopción de nuevos sistemas de monocultivos</a:t>
          </a:r>
          <a:br>
            <a:rPr lang="es-EC" sz="1600" i="0" u="none" kern="1200" dirty="0"/>
          </a:br>
          <a:r>
            <a:rPr lang="es-EC" sz="1600" i="0" u="none" kern="1200" dirty="0"/>
            <a:t>-Inexistencia de acuerdos entre comunidad- autoridades cantonales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i="0" u="none" kern="1200" dirty="0"/>
            <a:t>-Acuerdos débiles de comercialización de productos en mercados </a:t>
          </a:r>
        </a:p>
      </dsp:txBody>
      <dsp:txXfrm rot="-5400000">
        <a:off x="3658465" y="3063320"/>
        <a:ext cx="3658466" cy="1837992"/>
      </dsp:txXfrm>
    </dsp:sp>
    <dsp:sp modelId="{F77A920D-C73F-46CE-9362-0FD6622316F3}">
      <dsp:nvSpPr>
        <dsp:cNvPr id="0" name=""/>
        <dsp:cNvSpPr/>
      </dsp:nvSpPr>
      <dsp:spPr>
        <a:xfrm>
          <a:off x="2783035" y="2162753"/>
          <a:ext cx="1750861" cy="57580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i="0" u="none" kern="1200" dirty="0"/>
            <a:t>FODA</a:t>
          </a:r>
        </a:p>
      </dsp:txBody>
      <dsp:txXfrm>
        <a:off x="2811144" y="2190862"/>
        <a:ext cx="1694643" cy="519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8F9F9-FB91-4CB0-B9CE-2A99F56C553A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06760-2937-428F-8E5E-C0E3E6DBF8FA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10950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B13CC-9D09-4615-B195-A5900C5424AA}" type="datetimeFigureOut">
              <a:rPr lang="es-EC" smtClean="0"/>
              <a:t>25/3/2021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D3D24-DFEF-4EB3-A4C6-B13DF09C0E9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744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941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363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864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5952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9062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D3D24-DFEF-4EB3-A4C6-B13DF09C0E90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2066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  <p:graphicFrame>
        <p:nvGraphicFramePr>
          <p:cNvPr id="7" name="Object 4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43133219"/>
              </p:ext>
            </p:extLst>
          </p:nvPr>
        </p:nvGraphicFramePr>
        <p:xfrm>
          <a:off x="-1" y="-1"/>
          <a:ext cx="12192001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51920" imgH="5621400" progId="">
                  <p:embed/>
                </p:oleObj>
              </mc:Choice>
              <mc:Fallback>
                <p:oleObj name="CorelDRAW" r:id="rId2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-1"/>
                        <a:ext cx="12192001" cy="6858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43" y="296863"/>
            <a:ext cx="32035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1B1315"/>
              </a:clrFrom>
              <a:clrTo>
                <a:srgbClr val="1B1315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617"/>
            <a:ext cx="12192000" cy="10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7595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348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35899"/>
            <a:ext cx="10515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8" name="Line 24"/>
          <p:cNvSpPr>
            <a:spLocks noChangeShapeType="1"/>
          </p:cNvSpPr>
          <p:nvPr userDrawn="1"/>
        </p:nvSpPr>
        <p:spPr bwMode="auto">
          <a:xfrm rot="10800000" flipH="1" flipV="1">
            <a:off x="0" y="6482362"/>
            <a:ext cx="10515598" cy="5309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0" name="Line 23"/>
          <p:cNvSpPr>
            <a:spLocks noChangeShapeType="1"/>
          </p:cNvSpPr>
          <p:nvPr userDrawn="1"/>
        </p:nvSpPr>
        <p:spPr bwMode="auto">
          <a:xfrm rot="10800000" flipH="1" flipV="1">
            <a:off x="-1" y="6407207"/>
            <a:ext cx="10515599" cy="37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-1" y="0"/>
            <a:ext cx="12192001" cy="3651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 rot="10800000">
            <a:off x="0" y="6518908"/>
            <a:ext cx="12192000" cy="35997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pic>
        <p:nvPicPr>
          <p:cNvPr id="13" name="Picture 7" descr="MENTES BRILLANTES: PROYECTO DE VIDA DAYANA ESPI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052" y="5653530"/>
            <a:ext cx="1149491" cy="11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4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-1" y="0"/>
            <a:ext cx="12192001" cy="666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0" name="Rectangle 21"/>
          <p:cNvSpPr>
            <a:spLocks noChangeArrowheads="1"/>
          </p:cNvSpPr>
          <p:nvPr userDrawn="1"/>
        </p:nvSpPr>
        <p:spPr bwMode="auto">
          <a:xfrm rot="10800000">
            <a:off x="0" y="6356350"/>
            <a:ext cx="12192000" cy="52252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1" name="Line 24"/>
          <p:cNvSpPr>
            <a:spLocks noChangeShapeType="1"/>
          </p:cNvSpPr>
          <p:nvPr userDrawn="1"/>
        </p:nvSpPr>
        <p:spPr bwMode="auto">
          <a:xfrm rot="10800000" flipH="1" flipV="1">
            <a:off x="-1" y="6271466"/>
            <a:ext cx="10515598" cy="5309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sp>
        <p:nvSpPr>
          <p:cNvPr id="12" name="Line 23"/>
          <p:cNvSpPr>
            <a:spLocks noChangeShapeType="1"/>
          </p:cNvSpPr>
          <p:nvPr userDrawn="1"/>
        </p:nvSpPr>
        <p:spPr bwMode="auto">
          <a:xfrm rot="10800000" flipH="1" flipV="1">
            <a:off x="-1" y="6162766"/>
            <a:ext cx="10515599" cy="37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dirty="0">
              <a:ea typeface="ＭＳ Ｐゴシック" charset="0"/>
            </a:endParaRPr>
          </a:p>
        </p:txBody>
      </p:sp>
      <p:pic>
        <p:nvPicPr>
          <p:cNvPr id="7" name="Picture 7" descr="MENTES BRILLANTES: PROYECTO DE VIDA DAYANA ESPI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510" y="5551695"/>
            <a:ext cx="1149491" cy="11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dministración Turística y Hotelera | ESP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2716"/>
            <a:ext cx="5029200" cy="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2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7488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040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9476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4927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194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2296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A5C78-DD1C-4D1D-A54D-ED52BA6B9D14}" type="datetimeFigureOut">
              <a:rPr lang="es-EC" smtClean="0"/>
              <a:t>25/3/2021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F0248-34B2-4169-8612-44776171B0D8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857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4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a montaña con pasto verde&#10;&#10;Descripción generada automáticamente">
            <a:extLst>
              <a:ext uri="{FF2B5EF4-FFF2-40B4-BE49-F238E27FC236}">
                <a16:creationId xmlns:a16="http://schemas.microsoft.com/office/drawing/2014/main" id="{092F23BE-8883-4102-8DE9-7A2A07D23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26137" r="9449" b="25855"/>
          <a:stretch/>
        </p:blipFill>
        <p:spPr>
          <a:xfrm>
            <a:off x="3523485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4521" y="3301782"/>
            <a:ext cx="9839772" cy="1082096"/>
          </a:xfrm>
        </p:spPr>
        <p:txBody>
          <a:bodyPr anchor="b">
            <a:normAutofit/>
          </a:bodyPr>
          <a:lstStyle/>
          <a:p>
            <a:r>
              <a:rPr lang="es-EC" sz="2400" dirty="0">
                <a:latin typeface="+mn-lt"/>
              </a:rPr>
              <a:t>El Agroturismo bajo las políticas de Soberanía Alimentaria para el desarrollo local en la Comunidad El Pedregal, Cantón Mejía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2791" y="5264762"/>
            <a:ext cx="8265970" cy="50334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EC" sz="2000" dirty="0"/>
              <a:t>Autores: Caiza Jaguaco Alex Daniel – Toapanta Burbano Jhonatan Paul</a:t>
            </a:r>
            <a:br>
              <a:rPr lang="es-EC" sz="2000" dirty="0"/>
            </a:br>
            <a:r>
              <a:rPr lang="es-EC" sz="2000" dirty="0"/>
              <a:t>Tutora: Ing. Moreno Guerra María Fernanda MSc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469849" y="2327709"/>
            <a:ext cx="75400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C" sz="2400" dirty="0"/>
              <a:t>Trabajo </a:t>
            </a:r>
            <a:r>
              <a:rPr lang="es-EC" sz="2800" dirty="0"/>
              <a:t>de</a:t>
            </a:r>
            <a:r>
              <a:rPr lang="es-EC" sz="2400" dirty="0"/>
              <a:t> Titulación, Previo a la obtención del Título de  Licenciado en Administración Turística y Hotelera</a:t>
            </a:r>
          </a:p>
        </p:txBody>
      </p:sp>
      <p:pic>
        <p:nvPicPr>
          <p:cNvPr id="20" name="Imagen 19" descr="Resultado de imagen para universidad de las fuerzas armadas espe">
            <a:extLst>
              <a:ext uri="{FF2B5EF4-FFF2-40B4-BE49-F238E27FC236}">
                <a16:creationId xmlns:a16="http://schemas.microsoft.com/office/drawing/2014/main" id="{89F167D6-8F17-4F42-B2DD-1E02510CF1A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303" y="721957"/>
            <a:ext cx="3919146" cy="120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041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campo con nieve&#10;&#10;Descripción generada automáticamente con confianza baja">
            <a:extLst>
              <a:ext uri="{FF2B5EF4-FFF2-40B4-BE49-F238E27FC236}">
                <a16:creationId xmlns:a16="http://schemas.microsoft.com/office/drawing/2014/main" id="{0589BB28-43BD-4CCE-8A18-343C5955D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3" b="-80"/>
          <a:stretch/>
        </p:blipFill>
        <p:spPr>
          <a:xfrm>
            <a:off x="-78582" y="0"/>
            <a:ext cx="12349163" cy="73914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77992" y="539388"/>
            <a:ext cx="47553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3400" dirty="0"/>
              <a:t>ENCUESTAS A TURISTAS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258383335"/>
              </p:ext>
            </p:extLst>
          </p:nvPr>
        </p:nvGraphicFramePr>
        <p:xfrm>
          <a:off x="1905315" y="1694329"/>
          <a:ext cx="8940800" cy="471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8503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884DDAB3-74D3-41FD-A3A6-86281EC41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 b="9375"/>
          <a:stretch/>
        </p:blipFill>
        <p:spPr>
          <a:xfrm>
            <a:off x="-40340" y="-56148"/>
            <a:ext cx="12232340" cy="691414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709948" y="454223"/>
            <a:ext cx="47553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sz="3400" dirty="0">
                <a:solidFill>
                  <a:schemeClr val="bg1"/>
                </a:solidFill>
              </a:rPr>
              <a:t>ENCUESTAS A TURISTAS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782612983"/>
              </p:ext>
            </p:extLst>
          </p:nvPr>
        </p:nvGraphicFramePr>
        <p:xfrm>
          <a:off x="1857188" y="1385048"/>
          <a:ext cx="8940800" cy="471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ángulo 1"/>
          <p:cNvSpPr/>
          <p:nvPr/>
        </p:nvSpPr>
        <p:spPr>
          <a:xfrm>
            <a:off x="664568" y="1385048"/>
            <a:ext cx="932330" cy="4751294"/>
          </a:xfrm>
          <a:prstGeom prst="rect">
            <a:avLst/>
          </a:prstGeom>
          <a:solidFill>
            <a:schemeClr val="tx1">
              <a:lumMod val="95000"/>
              <a:lumOff val="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es-EC" b="1" dirty="0">
                <a:solidFill>
                  <a:schemeClr val="bg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5024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parado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26273F20-33FB-4F93-A2CD-B082EE764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90650" y="457200"/>
            <a:ext cx="1197791" cy="5463985"/>
          </a:xfrm>
          <a:prstGeom prst="rect">
            <a:avLst/>
          </a:prstGeom>
          <a:solidFill>
            <a:schemeClr val="bg2">
              <a:lumMod val="1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solidFill>
                  <a:schemeClr val="bg1"/>
                </a:solidFill>
              </a:rPr>
              <a:t>P</a:t>
            </a:r>
          </a:p>
          <a:p>
            <a:pPr algn="ctr"/>
            <a:r>
              <a:rPr lang="es-EC" sz="2400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s-EC" sz="24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s-EC" sz="2400" b="1" dirty="0">
                <a:solidFill>
                  <a:schemeClr val="bg1"/>
                </a:solidFill>
              </a:rPr>
              <a:t>D</a:t>
            </a:r>
          </a:p>
          <a:p>
            <a:pPr algn="ctr"/>
            <a:r>
              <a:rPr lang="es-EC" sz="24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s-EC" sz="24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s-EC" sz="24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s-EC" sz="2400" b="1" dirty="0">
                <a:solidFill>
                  <a:schemeClr val="bg1"/>
                </a:solidFill>
              </a:rPr>
              <a:t>O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9796801"/>
              </p:ext>
            </p:extLst>
          </p:nvPr>
        </p:nvGraphicFramePr>
        <p:xfrm>
          <a:off x="3026611" y="719665"/>
          <a:ext cx="7184189" cy="4690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0592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imagen de una montaña&#10;&#10;Descripción generada automáticamente">
            <a:extLst>
              <a:ext uri="{FF2B5EF4-FFF2-40B4-BE49-F238E27FC236}">
                <a16:creationId xmlns:a16="http://schemas.microsoft.com/office/drawing/2014/main" id="{9E0E63FF-2EEF-485E-9F9E-38AB03780D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b="3398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329268" y="2581333"/>
            <a:ext cx="4766732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s-EC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PERFIL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TURISTA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" b="-3"/>
          <a:stretch/>
        </p:blipFill>
        <p:spPr>
          <a:xfrm>
            <a:off x="6021086" y="67815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2652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montaña&#10;&#10;Descripción generada automáticamente">
            <a:extLst>
              <a:ext uri="{FF2B5EF4-FFF2-40B4-BE49-F238E27FC236}">
                <a16:creationId xmlns:a16="http://schemas.microsoft.com/office/drawing/2014/main" id="{456F6E96-FD49-4A6C-8362-3B503342B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982" y="397743"/>
            <a:ext cx="10515600" cy="618547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latin typeface="+mn-lt"/>
              </a:rPr>
              <a:t>DIAGNÓSTICO SITUACIONAL DE LA COMUNIDAD EL PEDREGAL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886302795"/>
              </p:ext>
            </p:extLst>
          </p:nvPr>
        </p:nvGraphicFramePr>
        <p:xfrm>
          <a:off x="3676650" y="1308987"/>
          <a:ext cx="7316932" cy="4901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 9"/>
          <p:cNvSpPr/>
          <p:nvPr/>
        </p:nvSpPr>
        <p:spPr>
          <a:xfrm>
            <a:off x="708314" y="3957361"/>
            <a:ext cx="20920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Nota: </a:t>
            </a:r>
            <a:r>
              <a:rPr lang="es-EC" dirty="0">
                <a:solidFill>
                  <a:schemeClr val="bg1"/>
                </a:solidFill>
              </a:rPr>
              <a:t>Interpretación de los resultados de las entrevista, fichas y documentación  histórica del lugar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123587-A8BB-445C-89EE-03241F7CE2DA}"/>
              </a:ext>
            </a:extLst>
          </p:cNvPr>
          <p:cNvSpPr txBox="1"/>
          <p:nvPr/>
        </p:nvSpPr>
        <p:spPr>
          <a:xfrm>
            <a:off x="4819650" y="158115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FORTALEZAS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D503BEB-E3C2-421E-9E49-F19348EDA355}"/>
              </a:ext>
            </a:extLst>
          </p:cNvPr>
          <p:cNvSpPr txBox="1"/>
          <p:nvPr/>
        </p:nvSpPr>
        <p:spPr>
          <a:xfrm>
            <a:off x="7906616" y="1581150"/>
            <a:ext cx="205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OPORTUNIDADES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634CD55-BB69-4024-8032-C0D3CAD12C59}"/>
              </a:ext>
            </a:extLst>
          </p:cNvPr>
          <p:cNvSpPr txBox="1"/>
          <p:nvPr/>
        </p:nvSpPr>
        <p:spPr>
          <a:xfrm>
            <a:off x="4705350" y="389572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DEBILIDADES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DC1773D-ED67-4D68-985C-A6489AA62D72}"/>
              </a:ext>
            </a:extLst>
          </p:cNvPr>
          <p:cNvSpPr txBox="1"/>
          <p:nvPr/>
        </p:nvSpPr>
        <p:spPr>
          <a:xfrm>
            <a:off x="8210550" y="395262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AMENAZAS</a:t>
            </a:r>
          </a:p>
        </p:txBody>
      </p:sp>
    </p:spTree>
    <p:extLst>
      <p:ext uri="{BB962C8B-B14F-4D97-AF65-F5344CB8AC3E}">
        <p14:creationId xmlns:p14="http://schemas.microsoft.com/office/powerpoint/2010/main" val="420202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Vista de una montaña&#10;&#10;Descripción generada automáticamente">
            <a:extLst>
              <a:ext uri="{FF2B5EF4-FFF2-40B4-BE49-F238E27FC236}">
                <a16:creationId xmlns:a16="http://schemas.microsoft.com/office/drawing/2014/main" id="{8892DAAB-4EE5-4711-94C4-CC58DC39D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2" b="7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77982" y="397743"/>
            <a:ext cx="10515600" cy="618547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+mn-lt"/>
              </a:rPr>
              <a:t>PROPUESTAS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670906" y="1011273"/>
            <a:ext cx="2129751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DIMENSIONES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10612" y="1598455"/>
            <a:ext cx="2129751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ECONÓMICA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606030" y="1579762"/>
            <a:ext cx="2129751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SOCIAL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401056" y="1579762"/>
            <a:ext cx="2129751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AMBIENTAL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996474" y="1579762"/>
            <a:ext cx="2129751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ADMINISTRATIVA</a:t>
            </a:r>
          </a:p>
        </p:txBody>
      </p:sp>
      <p:cxnSp>
        <p:nvCxnSpPr>
          <p:cNvPr id="20" name="Conector recto 19"/>
          <p:cNvCxnSpPr/>
          <p:nvPr/>
        </p:nvCxnSpPr>
        <p:spPr>
          <a:xfrm>
            <a:off x="2065867" y="1428839"/>
            <a:ext cx="81844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2055045" y="1428839"/>
            <a:ext cx="1" cy="16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10250311" y="1428839"/>
            <a:ext cx="0" cy="16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7469774" y="1410146"/>
            <a:ext cx="0" cy="16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4670905" y="1428839"/>
            <a:ext cx="0" cy="16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3661301" y="4801540"/>
            <a:ext cx="212975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COOPERACIÓN Y ORGANIZACIÓN </a:t>
            </a:r>
          </a:p>
        </p:txBody>
      </p:sp>
      <p:pic>
        <p:nvPicPr>
          <p:cNvPr id="8198" name="Picture 6" descr="El Paseo del Chagra unifica los intereses del pueblo y las tradiciones del  campo – Ministerio de Turis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30" y="2180620"/>
            <a:ext cx="2240294" cy="15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3661301" y="3822291"/>
            <a:ext cx="212975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RESCATE DE TRADICCIONES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6401055" y="3811884"/>
            <a:ext cx="2273455" cy="923330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CONSERVACIÓN DE  LOS RECURUSOS NATURALES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6401055" y="4940038"/>
            <a:ext cx="212975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FOMENTO DE LA AGROECOLOGÍA</a:t>
            </a:r>
          </a:p>
        </p:txBody>
      </p:sp>
      <p:pic>
        <p:nvPicPr>
          <p:cNvPr id="8200" name="Picture 8" descr="Patrocinadores de la revis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9"/>
          <a:stretch/>
        </p:blipFill>
        <p:spPr bwMode="auto">
          <a:xfrm>
            <a:off x="6472854" y="2643128"/>
            <a:ext cx="2129751" cy="67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Debaten insuficiencias en aplicación de la Resolución 6 • Trabajado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8" y="2180620"/>
            <a:ext cx="2334065" cy="15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uadroTexto 43"/>
          <p:cNvSpPr txBox="1"/>
          <p:nvPr/>
        </p:nvSpPr>
        <p:spPr>
          <a:xfrm>
            <a:off x="879361" y="3822291"/>
            <a:ext cx="212975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EMPRENDIMIENTO TURÍSTICO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8996473" y="3823085"/>
            <a:ext cx="212975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 ACUERDOS PARTICIPATIVOS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8996472" y="4801539"/>
            <a:ext cx="2129751" cy="923330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POLÍTICAS Y NORMAS COMUNITARIAS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879360" y="4752862"/>
            <a:ext cx="212975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RUTAS AGROTUTISTICAS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786097" y="5635388"/>
            <a:ext cx="2662955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PRODUCTOS LOCALES RESPONSABLES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6400951" y="5834790"/>
            <a:ext cx="2273559" cy="369332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PLANES DE MANEJO</a:t>
            </a:r>
          </a:p>
        </p:txBody>
      </p:sp>
      <p:pic>
        <p:nvPicPr>
          <p:cNvPr id="8204" name="Picture 12" descr="Municipio de Mejí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472" y="2380338"/>
            <a:ext cx="2247002" cy="120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uadroTexto 50"/>
          <p:cNvSpPr txBox="1"/>
          <p:nvPr/>
        </p:nvSpPr>
        <p:spPr>
          <a:xfrm>
            <a:off x="3661300" y="5633659"/>
            <a:ext cx="2129751" cy="646331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ASOCIACIÓN AGROTURÍSTICA</a:t>
            </a:r>
          </a:p>
        </p:txBody>
      </p:sp>
    </p:spTree>
    <p:extLst>
      <p:ext uri="{BB962C8B-B14F-4D97-AF65-F5344CB8AC3E}">
        <p14:creationId xmlns:p14="http://schemas.microsoft.com/office/powerpoint/2010/main" val="2740933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a montaña de pasto&#10;&#10;Descripción generada automáticamente con confianza media">
            <a:extLst>
              <a:ext uri="{FF2B5EF4-FFF2-40B4-BE49-F238E27FC236}">
                <a16:creationId xmlns:a16="http://schemas.microsoft.com/office/drawing/2014/main" id="{29063B4B-8CAE-4D9F-89CD-7A861883F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" b="15812"/>
          <a:stretch/>
        </p:blipFill>
        <p:spPr>
          <a:xfrm>
            <a:off x="0" y="-56822"/>
            <a:ext cx="12217142" cy="69148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4253" y="254379"/>
            <a:ext cx="5368635" cy="604693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CONCLUSIONES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238848" y="3470130"/>
            <a:ext cx="4857152" cy="1015533"/>
          </a:xfrm>
          <a:prstGeom prst="rect">
            <a:avLst/>
          </a:prstGeom>
          <a:solidFill>
            <a:schemeClr val="bg2">
              <a:lumMod val="10000"/>
              <a:alpha val="44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FACTORES CLAVES DEL AGROTURISMO ESTAN COMPUESTOS GRACIAS A LA TEORÍA DEL DESARROLLO LOCAL Y LAS VARIBLES DEL TURISMO COMUNITARIO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234413" y="4861718"/>
            <a:ext cx="4857151" cy="908310"/>
          </a:xfrm>
          <a:prstGeom prst="rect">
            <a:avLst/>
          </a:prstGeom>
          <a:solidFill>
            <a:schemeClr val="bg2">
              <a:lumMod val="10000"/>
              <a:alpha val="58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AGROTURISMO CON ENFOQUE RESPONSABLE Y SOSTENIBLE 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596285" y="3470131"/>
            <a:ext cx="4671405" cy="996338"/>
          </a:xfrm>
          <a:prstGeom prst="rect">
            <a:avLst/>
          </a:prstGeom>
          <a:solidFill>
            <a:schemeClr val="bg2">
              <a:lumMod val="10000"/>
              <a:alpha val="5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EXISTE UNA RELACIÓN ENTRE LOS COMPONENTES DEL AGROTURISMO CON LA SOBERANÍA ALIMENTARIA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193702" y="5203111"/>
            <a:ext cx="4556704" cy="604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EC" sz="3000" dirty="0">
              <a:latin typeface="+mn-lt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96286" y="4904732"/>
            <a:ext cx="4671404" cy="903072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A TRAVÉS DE LA REVISIÓN DE INFORMACIÓN SECUNDARIA</a:t>
            </a:r>
          </a:p>
        </p:txBody>
      </p:sp>
      <p:sp>
        <p:nvSpPr>
          <p:cNvPr id="7" name="Elipse 6"/>
          <p:cNvSpPr/>
          <p:nvPr/>
        </p:nvSpPr>
        <p:spPr>
          <a:xfrm>
            <a:off x="1779915" y="925046"/>
            <a:ext cx="3795157" cy="2299898"/>
          </a:xfrm>
          <a:prstGeom prst="ellipse">
            <a:avLst/>
          </a:prstGeom>
          <a:solidFill>
            <a:schemeClr val="tx2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chemeClr val="bg1"/>
                </a:solidFill>
              </a:rPr>
              <a:t>AGROTURISMO</a:t>
            </a:r>
          </a:p>
        </p:txBody>
      </p:sp>
      <p:sp>
        <p:nvSpPr>
          <p:cNvPr id="13" name="Elipse 12"/>
          <p:cNvSpPr/>
          <p:nvPr/>
        </p:nvSpPr>
        <p:spPr>
          <a:xfrm>
            <a:off x="7241420" y="820518"/>
            <a:ext cx="3795157" cy="2299898"/>
          </a:xfrm>
          <a:prstGeom prst="ellipse">
            <a:avLst/>
          </a:prstGeom>
          <a:solidFill>
            <a:schemeClr val="tx2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chemeClr val="bg1"/>
                </a:solidFill>
              </a:rPr>
              <a:t>SOBERANIA ALIMENTARIA</a:t>
            </a:r>
          </a:p>
        </p:txBody>
      </p:sp>
      <p:sp>
        <p:nvSpPr>
          <p:cNvPr id="15" name="Elipse 14"/>
          <p:cNvSpPr/>
          <p:nvPr/>
        </p:nvSpPr>
        <p:spPr>
          <a:xfrm>
            <a:off x="5343842" y="1583146"/>
            <a:ext cx="2504886" cy="1358621"/>
          </a:xfrm>
          <a:prstGeom prst="ellipse">
            <a:avLst/>
          </a:prstGeom>
          <a:solidFill>
            <a:schemeClr val="tx2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COMPONENTES</a:t>
            </a:r>
          </a:p>
        </p:txBody>
      </p:sp>
    </p:spTree>
    <p:extLst>
      <p:ext uri="{BB962C8B-B14F-4D97-AF65-F5344CB8AC3E}">
        <p14:creationId xmlns:p14="http://schemas.microsoft.com/office/powerpoint/2010/main" val="198280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682FDCA8-164B-4B21-A53E-96AEAFBDB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156"/>
          <a:stretch/>
        </p:blipFill>
        <p:spPr bwMode="auto">
          <a:xfrm>
            <a:off x="0" y="0"/>
            <a:ext cx="12192000" cy="71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80634" y="1508053"/>
            <a:ext cx="5064874" cy="101455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MEDIANTE LAS ENTREVISTAS Y ENCUESTAS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80634" y="2824307"/>
            <a:ext cx="5064874" cy="1241283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EL AGROTURISMO FUNCIONA COMO EJE INTEGRAL EN LA COMUNIDAD PARA SU DESARROLLO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80634" y="4447239"/>
            <a:ext cx="5064874" cy="101455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SIN DESCUIDAR SUS ACTIVIDADES DIARIAS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336317" y="1508054"/>
            <a:ext cx="5064874" cy="1014556"/>
          </a:xfrm>
          <a:prstGeom prst="rect">
            <a:avLst/>
          </a:prstGeom>
          <a:solidFill>
            <a:schemeClr val="tx1">
              <a:lumMod val="95000"/>
              <a:lumOff val="5000"/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CREACIÓN DE PROPUESTAS EN BASE A NECESIDADES DE LA COMUNIDAD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388820" y="2824307"/>
            <a:ext cx="4959865" cy="101455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ASOCIACIATIVIDAD COMO EL MOTOR DE PROPUESTA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388821" y="4335390"/>
            <a:ext cx="4959865" cy="1014556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>
                <a:solidFill>
                  <a:schemeClr val="bg1"/>
                </a:solidFill>
                <a:latin typeface="+mn-lt"/>
              </a:rPr>
              <a:t>POLÍTICAS JUSTAS Y RESPONSABLES A PARTIR DE LA SOBERANIA ALIMENTARIA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A74C711-2459-443D-AA59-FA6C73F5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253" y="254379"/>
            <a:ext cx="5368635" cy="604693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55646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CE11C2D-61EB-45B3-9BD3-97BD188E0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10505"/>
          <a:stretch/>
        </p:blipFill>
        <p:spPr bwMode="auto">
          <a:xfrm>
            <a:off x="6992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057149" y="456741"/>
            <a:ext cx="5368635" cy="604693"/>
          </a:xfrm>
        </p:spPr>
        <p:txBody>
          <a:bodyPr/>
          <a:lstStyle/>
          <a:p>
            <a:pPr algn="ctr"/>
            <a:r>
              <a:rPr lang="es-EC" sz="3000" b="1" dirty="0">
                <a:solidFill>
                  <a:schemeClr val="bg1"/>
                </a:solidFill>
                <a:latin typeface="+mn-lt"/>
              </a:rPr>
              <a:t>RECOMENDACIONES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90801" y="4590330"/>
            <a:ext cx="4556704" cy="60469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400" dirty="0">
                <a:solidFill>
                  <a:schemeClr val="bg1"/>
                </a:solidFill>
                <a:latin typeface="+mn-lt"/>
              </a:rPr>
              <a:t>LA COMUNIDAD PUEDE ADAPTAR SIN PROBLEMAS EL MODELO AGROTURISTICO PROPUESTO O UNO SIMILAR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97" y="1274619"/>
            <a:ext cx="3788062" cy="2806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6" name="Picture 2" descr="Municipio de Mejí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66" y="1274619"/>
            <a:ext cx="4556705" cy="2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225366" y="4465639"/>
            <a:ext cx="4556704" cy="60469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400" dirty="0">
                <a:solidFill>
                  <a:schemeClr val="bg1"/>
                </a:solidFill>
                <a:latin typeface="+mn-lt"/>
              </a:rPr>
              <a:t>GOBIERNO DEBERÍA ESTABLECER A LA SOBERANÍA ALIMENTARIA COMO UN EJE DE TRANSFORMACIÓN RESPONSABLE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225366" y="5195023"/>
            <a:ext cx="4556704" cy="60469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400" dirty="0">
                <a:solidFill>
                  <a:schemeClr val="bg1"/>
                </a:solidFill>
                <a:latin typeface="+mn-lt"/>
              </a:rPr>
              <a:t>INCORPORACIÓN DE LA COMUNIDAD EN EL PLAN OPERATIVO ANUAL, ENFOQUE AGROTURÍSTICO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90801" y="5281034"/>
            <a:ext cx="4556704" cy="60469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400" dirty="0">
                <a:solidFill>
                  <a:schemeClr val="bg1"/>
                </a:solidFill>
                <a:latin typeface="+mn-lt"/>
              </a:rPr>
              <a:t>CREAR UN PLAN DE MANEJO DE DESECHOS SÓLIDOS</a:t>
            </a:r>
          </a:p>
        </p:txBody>
      </p:sp>
    </p:spTree>
    <p:extLst>
      <p:ext uri="{BB962C8B-B14F-4D97-AF65-F5344CB8AC3E}">
        <p14:creationId xmlns:p14="http://schemas.microsoft.com/office/powerpoint/2010/main" val="2800832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72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Una imagen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3DD197C3-78CF-4C37-A4AB-C86E33A10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b="9091"/>
          <a:stretch/>
        </p:blipFill>
        <p:spPr bwMode="auto">
          <a:xfrm>
            <a:off x="-2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74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GRACIAS POR SU ATENCIÓN</a:t>
            </a:r>
          </a:p>
        </p:txBody>
      </p:sp>
      <p:sp>
        <p:nvSpPr>
          <p:cNvPr id="4106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10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en un bosque&#10;&#10;Descripción generada automáticamente">
            <a:extLst>
              <a:ext uri="{FF2B5EF4-FFF2-40B4-BE49-F238E27FC236}">
                <a16:creationId xmlns:a16="http://schemas.microsoft.com/office/drawing/2014/main" id="{762600A5-8B1B-4ED6-BE02-53A2BBEF9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1"/>
          <a:stretch/>
        </p:blipFill>
        <p:spPr>
          <a:xfrm>
            <a:off x="67451" y="1"/>
            <a:ext cx="3882863" cy="42421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385066"/>
            <a:ext cx="11010899" cy="15204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IMPORTANCIA DE LA INVESTIGACIÓN </a:t>
            </a:r>
          </a:p>
        </p:txBody>
      </p:sp>
      <p:pic>
        <p:nvPicPr>
          <p:cNvPr id="2052" name="Picture 4" descr="Los recursos naturales del planeta para el año 2019 ya están agotados - 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8" r="23157"/>
          <a:stretch/>
        </p:blipFill>
        <p:spPr bwMode="auto">
          <a:xfrm>
            <a:off x="4090482" y="-1"/>
            <a:ext cx="4062918" cy="42428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279" r="24716" b="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4100" name="Straight Connector 7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Connector 74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09601" y="3304891"/>
            <a:ext cx="322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C" dirty="0"/>
              <a:t>AGRICULTURA A GRAN ESCALA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878640" y="3541495"/>
            <a:ext cx="322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C" dirty="0"/>
              <a:t>MAPA REFERENCIAL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457365" y="3290977"/>
            <a:ext cx="322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C" dirty="0"/>
              <a:t>CARENCIA DE GESTIÓN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457364" y="3616674"/>
            <a:ext cx="322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C" dirty="0"/>
              <a:t>DE LOS RECURSOS</a:t>
            </a:r>
          </a:p>
        </p:txBody>
      </p:sp>
    </p:spTree>
    <p:extLst>
      <p:ext uri="{BB962C8B-B14F-4D97-AF65-F5344CB8AC3E}">
        <p14:creationId xmlns:p14="http://schemas.microsoft.com/office/powerpoint/2010/main" val="4222690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montaña&#10;&#10;Descripción generada automáticamente">
            <a:extLst>
              <a:ext uri="{FF2B5EF4-FFF2-40B4-BE49-F238E27FC236}">
                <a16:creationId xmlns:a16="http://schemas.microsoft.com/office/drawing/2014/main" id="{74E8ADE7-306F-48A2-AF51-422CACF6F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9" b="27232"/>
          <a:stretch/>
        </p:blipFill>
        <p:spPr>
          <a:xfrm>
            <a:off x="9155" y="1"/>
            <a:ext cx="12182845" cy="68978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B07A7D3-A104-48D8-BB8E-E3D4846F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702" y="281459"/>
            <a:ext cx="4261834" cy="763117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OBJETIVOS </a:t>
            </a:r>
            <a:endParaRPr lang="es-EC" sz="32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2016" y="1133341"/>
            <a:ext cx="2683694" cy="707886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ANÁLIZAR FACTORES CLAVE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08887" y="5396005"/>
            <a:ext cx="2766823" cy="707886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POLÍTICAS DE SOBERANÍA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384597" y="1131753"/>
            <a:ext cx="2683694" cy="707886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INVESTIGAR LAS TEORÍAS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343032" y="5417594"/>
            <a:ext cx="2766823" cy="707886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RECOPILACIÓN BIBLIOGRÁFICA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6393895" y="1194102"/>
            <a:ext cx="2494107" cy="584775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solidFill>
                  <a:schemeClr val="bg1"/>
                </a:solidFill>
              </a:rPr>
              <a:t>REALIZAR METODOLOGÍA VIABLE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9237300" y="1080521"/>
            <a:ext cx="2720293" cy="707886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DISEÑAR PROPUESTAS</a:t>
            </a:r>
          </a:p>
          <a:p>
            <a:pPr algn="ctr"/>
            <a:r>
              <a:rPr lang="es-EC" sz="2000" dirty="0">
                <a:solidFill>
                  <a:schemeClr val="bg1"/>
                </a:solidFill>
              </a:rPr>
              <a:t>FUNDAMENTADAS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6294049" y="5396005"/>
            <a:ext cx="2766823" cy="707886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SITUACIÓN ACTUAL</a:t>
            </a:r>
          </a:p>
          <a:p>
            <a:pPr algn="ctr"/>
            <a:r>
              <a:rPr lang="es-EC" sz="2000" dirty="0">
                <a:solidFill>
                  <a:schemeClr val="bg1"/>
                </a:solidFill>
              </a:rPr>
              <a:t>COMUNIDAD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9237300" y="5404206"/>
            <a:ext cx="2766823" cy="40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solidFill>
                  <a:schemeClr val="bg1"/>
                </a:solidFill>
              </a:rPr>
              <a:t>AGROTURÍSTICAS</a:t>
            </a:r>
          </a:p>
        </p:txBody>
      </p:sp>
      <p:pic>
        <p:nvPicPr>
          <p:cNvPr id="8" name="Imagen 7" descr="Dibujo animad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F9B55E1-81E5-4177-B51D-3B06A7F6A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1" y="2239520"/>
            <a:ext cx="2777254" cy="2777254"/>
          </a:xfrm>
          <a:prstGeom prst="rect">
            <a:avLst/>
          </a:prstGeom>
        </p:spPr>
      </p:pic>
      <p:pic>
        <p:nvPicPr>
          <p:cNvPr id="13" name="Imagen 1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4AF00-EFC6-4F84-832A-08DD9B091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95" y="2521628"/>
            <a:ext cx="2395350" cy="2217125"/>
          </a:xfrm>
          <a:prstGeom prst="rect">
            <a:avLst/>
          </a:prstGeom>
        </p:spPr>
      </p:pic>
      <p:pic>
        <p:nvPicPr>
          <p:cNvPr id="15" name="Imagen 1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AC70FC8-DAE0-4BBA-9F37-4BE785519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374" y="2176328"/>
            <a:ext cx="2683694" cy="2683694"/>
          </a:xfrm>
          <a:prstGeom prst="rect">
            <a:avLst/>
          </a:prstGeom>
        </p:spPr>
      </p:pic>
      <p:pic>
        <p:nvPicPr>
          <p:cNvPr id="3072" name="Imagen 3071" descr="Icono&#10;&#10;Descripción generada automáticamente">
            <a:extLst>
              <a:ext uri="{FF2B5EF4-FFF2-40B4-BE49-F238E27FC236}">
                <a16:creationId xmlns:a16="http://schemas.microsoft.com/office/drawing/2014/main" id="{23FC4C8A-C200-447C-8C64-459B789F7F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3452" y1="19782" x2="53452" y2="19782"/>
                        <a14:foregroundMark x1="70238" y1="38475" x2="70238" y2="38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74" y="2531158"/>
            <a:ext cx="3365480" cy="220759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660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E5A49435-E075-4822-9D18-0D1331C9F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883" y="1"/>
            <a:ext cx="1219988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429" y="-119313"/>
            <a:ext cx="4088933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MARCO TEÓRICO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AE24FC-E697-4150-A4E9-7038F7232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B6E6A6DC-8190-4538-9EAF-6D2DA32F2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6A0F9E64-E4D5-4F5D-8DC8-4D718FB4E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8B14D11E-46EC-4472-B641-2B229466B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CBCC03E8-EFA8-4481-85F5-6D67FD43B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0AEDB5B1-8ED2-479D-B390-166313445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32736CD4-ACBB-4E31-A595-77721EE5F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4">
              <a:extLst>
                <a:ext uri="{FF2B5EF4-FFF2-40B4-BE49-F238E27FC236}">
                  <a16:creationId xmlns:a16="http://schemas.microsoft.com/office/drawing/2014/main" id="{840EDB8A-0A05-4A4D-9131-B0C9913AD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6">
              <a:extLst>
                <a:ext uri="{FF2B5EF4-FFF2-40B4-BE49-F238E27FC236}">
                  <a16:creationId xmlns:a16="http://schemas.microsoft.com/office/drawing/2014/main" id="{97852E7D-B6DA-4315-9AB0-F38BDF42C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042626BE-3A9A-4473-9CDB-891652CF9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26990F26-ADA3-4903-BD10-FB3F028C4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14323D42-A322-4207-857F-82B98209C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F9D23351-DEBD-4512-90A7-4603F9CA63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53C35052-0CBF-4794-B3FE-7CF81F06A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DE00348F-61C1-4BAF-A2DE-51D1FA9DC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740C38A9-2B2E-4547-9000-43FE77D14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8170394A-2958-4790-9EFB-6DA2EC131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A0D08350-9D6D-4252-8A04-D0422792B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854E4015-5352-4DFB-A8D1-2F380D399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835C5FE1-6BD5-4F30-AF61-12736BBAD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DDBBD31D-9CD8-4380-A5C6-A03D916CD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778477" y="1478357"/>
            <a:ext cx="4088932" cy="5569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TEORÍA DEL DESARROLLO LOCAL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586" y="814468"/>
            <a:ext cx="6143467" cy="5037642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7" name="Rectángulo 6"/>
          <p:cNvSpPr/>
          <p:nvPr/>
        </p:nvSpPr>
        <p:spPr>
          <a:xfrm>
            <a:off x="5912995" y="5852110"/>
            <a:ext cx="4336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C" sz="1400" dirty="0"/>
              <a:t>Modelo de Factores clave de la gestión del turismo comunitario. Adaptado de Bravo y Zambrano (2018)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038947" y="3606128"/>
            <a:ext cx="3082778" cy="50771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s-EC" sz="1600" b="1" dirty="0">
                <a:latin typeface="+mn-lt"/>
              </a:rPr>
              <a:t>SOBERANÍA ALIMENTARIA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188720" y="2462405"/>
            <a:ext cx="318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C" sz="1600" dirty="0"/>
              <a:t>ECONÓMICA, AMBIENTAL, SOCIAL POLÍTICA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038947" y="4406227"/>
            <a:ext cx="318626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C" sz="1600" dirty="0"/>
              <a:t>DIVERSIFICACIÓN PRODUCTIVA</a:t>
            </a:r>
          </a:p>
          <a:p>
            <a:pPr algn="ctr">
              <a:spcAft>
                <a:spcPts val="600"/>
              </a:spcAft>
            </a:pPr>
            <a:r>
              <a:rPr lang="es-EC" sz="1600" dirty="0"/>
              <a:t>AUTOGESTIÓN DE LOS RECURSOS</a:t>
            </a:r>
          </a:p>
          <a:p>
            <a:pPr algn="ctr">
              <a:spcAft>
                <a:spcPts val="600"/>
              </a:spcAft>
            </a:pPr>
            <a:r>
              <a:rPr lang="es-EC" sz="1600" dirty="0"/>
              <a:t>REDES DE COMERCIALIZACIÓN</a:t>
            </a:r>
          </a:p>
          <a:p>
            <a:pPr algn="ctr">
              <a:spcAft>
                <a:spcPts val="600"/>
              </a:spcAft>
            </a:pPr>
            <a:r>
              <a:rPr lang="es-EC" sz="1600" dirty="0"/>
              <a:t>REDISTRIBUCIÓN AGUA Y TIERRA</a:t>
            </a:r>
          </a:p>
        </p:txBody>
      </p:sp>
    </p:spTree>
    <p:extLst>
      <p:ext uri="{BB962C8B-B14F-4D97-AF65-F5344CB8AC3E}">
        <p14:creationId xmlns:p14="http://schemas.microsoft.com/office/powerpoint/2010/main" val="1558033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a montaña&#10;&#10;Descripción generada automáticamente">
            <a:extLst>
              <a:ext uri="{FF2B5EF4-FFF2-40B4-BE49-F238E27FC236}">
                <a16:creationId xmlns:a16="http://schemas.microsoft.com/office/drawing/2014/main" id="{53D7D531-3ECB-495D-8E23-D6D5E6A7E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488516" y="1305904"/>
            <a:ext cx="2179545" cy="537883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ENFOQUE MIXTO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081057" y="2727030"/>
            <a:ext cx="2179545" cy="537883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CUALITATIVOS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657290" y="2727029"/>
            <a:ext cx="2179545" cy="537883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CUANTITATIVOS</a:t>
            </a:r>
          </a:p>
        </p:txBody>
      </p:sp>
      <p:cxnSp>
        <p:nvCxnSpPr>
          <p:cNvPr id="6" name="Conector recto 5"/>
          <p:cNvCxnSpPr>
            <a:stCxn id="4" idx="2"/>
            <a:endCxn id="8" idx="0"/>
          </p:cNvCxnSpPr>
          <p:nvPr/>
        </p:nvCxnSpPr>
        <p:spPr>
          <a:xfrm flipH="1">
            <a:off x="4170830" y="1843787"/>
            <a:ext cx="1407459" cy="88324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>
            <a:stCxn id="4" idx="2"/>
            <a:endCxn id="9" idx="0"/>
          </p:cNvCxnSpPr>
          <p:nvPr/>
        </p:nvCxnSpPr>
        <p:spPr>
          <a:xfrm>
            <a:off x="5578289" y="1843787"/>
            <a:ext cx="1168774" cy="88324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8" name="Picture 8" descr="quilotoa FICHA DE INVENTARIO 2017 | Los bosques | Naturalez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b="13149"/>
          <a:stretch/>
        </p:blipFill>
        <p:spPr bwMode="auto">
          <a:xfrm>
            <a:off x="8877300" y="3797667"/>
            <a:ext cx="1643762" cy="17396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846603" y="5667827"/>
            <a:ext cx="2179545" cy="537883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ENTREVISTAS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4670050" y="5667828"/>
            <a:ext cx="2179545" cy="537883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ENCUESTAS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8400768" y="5667827"/>
            <a:ext cx="2179545" cy="537883"/>
          </a:xfrm>
          <a:prstGeom prst="rect">
            <a:avLst/>
          </a:prstGeom>
          <a:solidFill>
            <a:schemeClr val="bg2">
              <a:lumMod val="10000"/>
              <a:alpha val="4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FICHAS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382719" y="1916076"/>
            <a:ext cx="18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No experimental</a:t>
            </a:r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2155554" y="479060"/>
            <a:ext cx="7003471" cy="507712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latin typeface="+mn-lt"/>
              </a:rPr>
              <a:t>MARCO METODOLÓGICO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0446ADD7-26CC-4DA2-9873-D0FE2F8B7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91033" l="10000" r="90000">
                        <a14:foregroundMark x1="38315" y1="16959" x2="38315" y2="16959"/>
                        <a14:foregroundMark x1="38315" y1="16959" x2="38315" y2="16959"/>
                        <a14:foregroundMark x1="38315" y1="16959" x2="38315" y2="16959"/>
                        <a14:foregroundMark x1="52022" y1="84795" x2="52022" y2="84795"/>
                        <a14:foregroundMark x1="51348" y1="87135" x2="51348" y2="87135"/>
                        <a14:foregroundMark x1="43034" y1="91813" x2="50787" y2="91033"/>
                        <a14:foregroundMark x1="50787" y1="91033" x2="51573" y2="91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29" y="3821379"/>
            <a:ext cx="3021247" cy="1741460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985272CB-3D4C-45A8-B0FC-6D809D614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413" y1="48111" x2="56413" y2="48111"/>
                        <a14:foregroundMark x1="56848" y1="22266" x2="56848" y2="22266"/>
                        <a14:foregroundMark x1="57283" y1="21869" x2="57283" y2="19085"/>
                        <a14:foregroundMark x1="45761" y1="17097" x2="46413" y2="27435"/>
                        <a14:foregroundMark x1="46413" y1="27435" x2="52174" y2="29026"/>
                        <a14:foregroundMark x1="52174" y1="29026" x2="57609" y2="26839"/>
                        <a14:foregroundMark x1="57609" y1="26839" x2="57717" y2="26640"/>
                        <a14:foregroundMark x1="39674" y1="54076" x2="39674" y2="41352"/>
                        <a14:foregroundMark x1="42500" y1="42545" x2="37935" y2="48907"/>
                        <a14:foregroundMark x1="37935" y1="48907" x2="41196" y2="62425"/>
                        <a14:foregroundMark x1="58152" y1="61630" x2="54674" y2="62425"/>
                        <a14:foregroundMark x1="66848" y1="63618" x2="68587" y2="65606"/>
                        <a14:foregroundMark x1="68370" y1="65209" x2="66413" y2="56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5" y="3649978"/>
            <a:ext cx="4090565" cy="22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72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26AEDF2-751B-47C6-9898-6A4C9386B158}"/>
              </a:ext>
            </a:extLst>
          </p:cNvPr>
          <p:cNvSpPr/>
          <p:nvPr/>
        </p:nvSpPr>
        <p:spPr>
          <a:xfrm>
            <a:off x="-247650" y="-171450"/>
            <a:ext cx="13068300" cy="2476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80414"/>
            <a:ext cx="10515600" cy="1447633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latin typeface="+mn-lt"/>
              </a:rPr>
              <a:t>FICHAS</a:t>
            </a:r>
            <a:r>
              <a:rPr lang="es-EC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s-EC" sz="2800" b="1" dirty="0">
                <a:solidFill>
                  <a:schemeClr val="bg1"/>
                </a:solidFill>
                <a:latin typeface="+mn-lt"/>
              </a:rPr>
              <a:t>DE INFORMACIÓN TURÍSTICA </a:t>
            </a:r>
            <a:br>
              <a:rPr lang="es-EC" sz="2800" b="1" dirty="0">
                <a:solidFill>
                  <a:schemeClr val="bg1"/>
                </a:solidFill>
                <a:latin typeface="+mn-lt"/>
              </a:rPr>
            </a:br>
            <a:r>
              <a:rPr lang="es-EC" sz="2800" b="1" dirty="0">
                <a:solidFill>
                  <a:schemeClr val="bg1"/>
                </a:solidFill>
                <a:latin typeface="+mn-lt"/>
              </a:rPr>
              <a:t>COMUNIDAD EL PEDREGAL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984" y="2028047"/>
            <a:ext cx="4154056" cy="469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736" y="2028046"/>
            <a:ext cx="4184072" cy="469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472" y="2028045"/>
            <a:ext cx="3786408" cy="469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9209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umo en el campo&#10;&#10;Descripción generada automáticamente">
            <a:extLst>
              <a:ext uri="{FF2B5EF4-FFF2-40B4-BE49-F238E27FC236}">
                <a16:creationId xmlns:a16="http://schemas.microsoft.com/office/drawing/2014/main" id="{CA160F8C-6892-426F-8D24-13A3913D0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b="8903"/>
          <a:stretch/>
        </p:blipFill>
        <p:spPr>
          <a:xfrm>
            <a:off x="0" y="0"/>
            <a:ext cx="12913584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770964" y="692337"/>
            <a:ext cx="10515600" cy="891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dirty="0">
                <a:latin typeface="+mn-lt"/>
              </a:rPr>
              <a:t>ENTREVISTAS 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594264" y="451033"/>
            <a:ext cx="7003471" cy="507712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latin typeface="+mn-lt"/>
              </a:rPr>
              <a:t>ANÁLISIS DE RESULTADOS</a:t>
            </a:r>
          </a:p>
        </p:txBody>
      </p:sp>
      <p:pic>
        <p:nvPicPr>
          <p:cNvPr id="3080" name="Picture 8" descr="Agricultura utiliza casi el 40% de las tierras del planeta | MUNDO | GESTI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03" y="1583904"/>
            <a:ext cx="3330635" cy="189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groturismo y desarrollo rural: ruta del tabaco | Excelencias Gourm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5" y="4100896"/>
            <a:ext cx="3107456" cy="1847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90775" y="3695694"/>
            <a:ext cx="3069516" cy="303458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PRINCIPAL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14703" y="6013934"/>
            <a:ext cx="3069516" cy="303458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SECUNDARIO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227169" y="3695694"/>
            <a:ext cx="3069516" cy="303458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NO EXISTE ASOCIATIVDAD </a:t>
            </a:r>
          </a:p>
        </p:txBody>
      </p:sp>
      <p:pic>
        <p:nvPicPr>
          <p:cNvPr id="3084" name="Picture 12" descr="Qué es el agroturismo y por qué practicarlo? | Vrbo Españ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64" y="1552945"/>
            <a:ext cx="3439055" cy="186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Municipio de Mejí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188" y="4158278"/>
            <a:ext cx="3439055" cy="167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4349957" y="5948150"/>
            <a:ext cx="3069516" cy="303458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FALTA DE APOYO </a:t>
            </a:r>
          </a:p>
        </p:txBody>
      </p:sp>
      <p:pic>
        <p:nvPicPr>
          <p:cNvPr id="3088" name="Picture 16" descr="7 buenas prácticas para el manejo del agua en una finca ganadera | CONtexto  ganadero | Noticias principales sobre ganadería y agricultura en Colomb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21" y="1583904"/>
            <a:ext cx="2915998" cy="194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722060" y="3670696"/>
            <a:ext cx="3069516" cy="303458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bg1"/>
                </a:solidFill>
              </a:rPr>
              <a:t>PLANES DE MANEJO Y CUIDADO</a:t>
            </a:r>
          </a:p>
        </p:txBody>
      </p:sp>
      <p:pic>
        <p:nvPicPr>
          <p:cNvPr id="3090" name="Picture 18" descr="Paseo del Chag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566" y="4073068"/>
            <a:ext cx="2915998" cy="175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7888440" y="5969206"/>
            <a:ext cx="3069516" cy="303458"/>
          </a:xfrm>
          <a:prstGeom prst="rect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ATRACTIVOS </a:t>
            </a:r>
          </a:p>
        </p:txBody>
      </p:sp>
    </p:spTree>
    <p:extLst>
      <p:ext uri="{BB962C8B-B14F-4D97-AF65-F5344CB8AC3E}">
        <p14:creationId xmlns:p14="http://schemas.microsoft.com/office/powerpoint/2010/main" val="2279725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dibujo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D1ED2198-68BB-4E5D-8722-338AD4D90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770964" y="6923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400" dirty="0">
                <a:solidFill>
                  <a:schemeClr val="bg1"/>
                </a:solidFill>
                <a:latin typeface="+mn-lt"/>
              </a:rPr>
              <a:t>ENCUESTAS A TURISTAS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94046447"/>
              </p:ext>
            </p:extLst>
          </p:nvPr>
        </p:nvGraphicFramePr>
        <p:xfrm>
          <a:off x="2032000" y="1855695"/>
          <a:ext cx="8308788" cy="403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382981" y="527552"/>
            <a:ext cx="7003471" cy="507712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latin typeface="+mn-lt"/>
              </a:rPr>
              <a:t>ANÁLISIS DE RESULTADOS</a:t>
            </a:r>
          </a:p>
        </p:txBody>
      </p:sp>
    </p:spTree>
    <p:extLst>
      <p:ext uri="{BB962C8B-B14F-4D97-AF65-F5344CB8AC3E}">
        <p14:creationId xmlns:p14="http://schemas.microsoft.com/office/powerpoint/2010/main" val="148119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xterior, pasto, agua, montaña&#10;&#10;Descripción generada automáticamente">
            <a:extLst>
              <a:ext uri="{FF2B5EF4-FFF2-40B4-BE49-F238E27FC236}">
                <a16:creationId xmlns:a16="http://schemas.microsoft.com/office/drawing/2014/main" id="{A35D3D0E-6DD3-4FE7-A188-DB072DCC2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2573" y="612092"/>
            <a:ext cx="6267511" cy="411129"/>
          </a:xfrm>
        </p:spPr>
        <p:txBody>
          <a:bodyPr>
            <a:normAutofit fontScale="90000"/>
          </a:bodyPr>
          <a:lstStyle/>
          <a:p>
            <a:pPr algn="ctr"/>
            <a:r>
              <a:rPr lang="es-EC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ENCUESTAS A TURISTAS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25756383"/>
              </p:ext>
            </p:extLst>
          </p:nvPr>
        </p:nvGraphicFramePr>
        <p:xfrm>
          <a:off x="1818105" y="1717987"/>
          <a:ext cx="8940800" cy="403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8383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</TotalTime>
  <Words>954</Words>
  <Application>Microsoft Office PowerPoint</Application>
  <PresentationFormat>Panorámica</PresentationFormat>
  <Paragraphs>172</Paragraphs>
  <Slides>19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Tema de Office</vt:lpstr>
      <vt:lpstr>CorelDRAW</vt:lpstr>
      <vt:lpstr>El Agroturismo bajo las políticas de Soberanía Alimentaria para el desarrollo local en la Comunidad El Pedregal, Cantón Mejía</vt:lpstr>
      <vt:lpstr>IMPORTANCIA DE LA INVESTIGACIÓN </vt:lpstr>
      <vt:lpstr>OBJETIVOS </vt:lpstr>
      <vt:lpstr>MARCO TEÓRICO</vt:lpstr>
      <vt:lpstr>MARCO METODOLÓGICO</vt:lpstr>
      <vt:lpstr>FICHAS DE INFORMACIÓN TURÍSTICA  COMUNIDAD EL PEDREGAL</vt:lpstr>
      <vt:lpstr>ANÁLISIS DE RESULTADOS</vt:lpstr>
      <vt:lpstr>ANÁLISIS DE RESULTADOS</vt:lpstr>
      <vt:lpstr>ENCUESTAS A TURISTAS</vt:lpstr>
      <vt:lpstr>Presentación de PowerPoint</vt:lpstr>
      <vt:lpstr>Presentación de PowerPoint</vt:lpstr>
      <vt:lpstr>Presentación de PowerPoint</vt:lpstr>
      <vt:lpstr>Presentación de PowerPoint</vt:lpstr>
      <vt:lpstr>DIAGNÓSTICO SITUACIONAL DE LA COMUNIDAD EL PEDREGAL</vt:lpstr>
      <vt:lpstr>PROPUESTAS</vt:lpstr>
      <vt:lpstr>CONCLUSIONES</vt:lpstr>
      <vt:lpstr>CONCLUSIONES</vt:lpstr>
      <vt:lpstr>RECOMENDACIONES</vt:lpstr>
      <vt:lpstr>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Alex Caiza</cp:lastModifiedBy>
  <cp:revision>142</cp:revision>
  <dcterms:created xsi:type="dcterms:W3CDTF">2020-08-09T05:55:38Z</dcterms:created>
  <dcterms:modified xsi:type="dcterms:W3CDTF">2021-03-25T21:25:11Z</dcterms:modified>
</cp:coreProperties>
</file>