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1" r:id="rId7"/>
    <p:sldId id="266" r:id="rId8"/>
    <p:sldId id="283" r:id="rId9"/>
    <p:sldId id="290" r:id="rId10"/>
    <p:sldId id="291" r:id="rId11"/>
    <p:sldId id="284" r:id="rId12"/>
    <p:sldId id="292" r:id="rId13"/>
    <p:sldId id="286" r:id="rId14"/>
    <p:sldId id="287" r:id="rId15"/>
    <p:sldId id="288" r:id="rId16"/>
    <p:sldId id="289" r:id="rId17"/>
    <p:sldId id="279" r:id="rId18"/>
    <p:sldId id="263" r:id="rId19"/>
    <p:sldId id="264" r:id="rId20"/>
    <p:sldId id="273" r:id="rId21"/>
    <p:sldId id="272" r:id="rId22"/>
    <p:sldId id="271" r:id="rId23"/>
    <p:sldId id="282" r:id="rId24"/>
    <p:sldId id="274" r:id="rId25"/>
    <p:sldId id="275" r:id="rId26"/>
    <p:sldId id="276" r:id="rId27"/>
    <p:sldId id="277" r:id="rId28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amy\OneDrive\Escritorio\tesis\prestado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amy\OneDrive\Escritorio\tesis\prestadore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amy\OneDrive\Escritorio\tesis\prestador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amy\OneDrive\Escritorio\tesis\prestador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amy\OneDrive\Escritorio\tesis\prestador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amy\OneDrive\Escritorio\tesis\prestador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amy\OneDrive\Escritorio\tesis\prestadore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amy\OneDrive\Escritorio\tesis\prestadore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amy\OneDrive\Escritorio\tesis\prestadore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amy\OneDrive\Escritorio\tesis\prestadore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Hoja9!$E$22</c:f>
              <c:strCache>
                <c:ptCount val="1"/>
                <c:pt idx="0">
                  <c:v>CANTIDAD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Hoja9!$C$23:$D$29</c:f>
              <c:multiLvlStrCache>
                <c:ptCount val="7"/>
                <c:lvl>
                  <c:pt idx="0">
                    <c:v>Tercer Nivel</c:v>
                  </c:pt>
                  <c:pt idx="1">
                    <c:v>Secundaria</c:v>
                  </c:pt>
                  <c:pt idx="2">
                    <c:v>Secundaria</c:v>
                  </c:pt>
                  <c:pt idx="3">
                    <c:v>Tercer Nivel</c:v>
                  </c:pt>
                  <c:pt idx="4">
                    <c:v>Tecnológico</c:v>
                  </c:pt>
                  <c:pt idx="5">
                    <c:v>Secundaria</c:v>
                  </c:pt>
                  <c:pt idx="6">
                    <c:v>Secundaria</c:v>
                  </c:pt>
                </c:lvl>
                <c:lvl>
                  <c:pt idx="0">
                    <c:v>Hoteles</c:v>
                  </c:pt>
                  <c:pt idx="2">
                    <c:v>Hostería</c:v>
                  </c:pt>
                  <c:pt idx="3">
                    <c:v>Restaurante</c:v>
                  </c:pt>
                  <c:pt idx="6">
                    <c:v>Fuente de soda</c:v>
                  </c:pt>
                </c:lvl>
              </c:multiLvlStrCache>
            </c:multiLvlStrRef>
          </c:cat>
          <c:val>
            <c:numRef>
              <c:f>Hoja9!$E$23:$E$29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2B-45FE-B960-D018DC1BF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2292136"/>
        <c:axId val="342294488"/>
      </c:barChart>
      <c:catAx>
        <c:axId val="342292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294488"/>
        <c:crosses val="autoZero"/>
        <c:auto val="1"/>
        <c:lblAlgn val="ctr"/>
        <c:lblOffset val="100"/>
        <c:noMultiLvlLbl val="0"/>
      </c:catAx>
      <c:valAx>
        <c:axId val="342294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29213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272763086374806E-2"/>
          <c:y val="2.6656246954813737E-2"/>
          <c:w val="0.90572723691362522"/>
          <c:h val="0.311177051667376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Hoja5!$B$62:$C$69</c:f>
              <c:multiLvlStrCache>
                <c:ptCount val="8"/>
                <c:lvl>
                  <c:pt idx="0">
                    <c:v>PROTOCOLOS BIOSEGURIDAD</c:v>
                  </c:pt>
                  <c:pt idx="1">
                    <c:v>Bandeja de desinfección, Desinfección de áreas comunes, Temperatura, Desinfección de habitaciones</c:v>
                  </c:pt>
                  <c:pt idx="2">
                    <c:v>Bandeja de desinfección, Desinfección de áreas comunes</c:v>
                  </c:pt>
                  <c:pt idx="3">
                    <c:v>Bandeja de desinfección, Desinfección de áreas comunes, Temperatura</c:v>
                  </c:pt>
                  <c:pt idx="4">
                    <c:v>Toma de temperatura, Desinfección de habitaciones</c:v>
                  </c:pt>
                  <c:pt idx="5">
                    <c:v>Bandeja de desinfección, Desinfección de áreas comunes, Temperatura</c:v>
                  </c:pt>
                  <c:pt idx="6">
                    <c:v>Bandejas de desinfección, Desinfección de áreas comunes</c:v>
                  </c:pt>
                  <c:pt idx="7">
                    <c:v>Bandejas de desinfección</c:v>
                  </c:pt>
                </c:lvl>
                <c:lvl>
                  <c:pt idx="0">
                    <c:v>TIPO</c:v>
                  </c:pt>
                  <c:pt idx="1">
                    <c:v>Hoteles</c:v>
                  </c:pt>
                  <c:pt idx="4">
                    <c:v>Hostería</c:v>
                  </c:pt>
                  <c:pt idx="5">
                    <c:v>Restaurantes</c:v>
                  </c:pt>
                  <c:pt idx="7">
                    <c:v>Fuente de soda</c:v>
                  </c:pt>
                </c:lvl>
              </c:multiLvlStrCache>
            </c:multiLvlStrRef>
          </c:cat>
          <c:val>
            <c:numRef>
              <c:f>Hoja5!$D$62:$D$69</c:f>
              <c:numCache>
                <c:formatCode>General</c:formatCode>
                <c:ptCount val="8"/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47-4517-8E17-BAB215BF20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1917760"/>
        <c:axId val="341914232"/>
      </c:barChart>
      <c:catAx>
        <c:axId val="341917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1914232"/>
        <c:crosses val="autoZero"/>
        <c:auto val="1"/>
        <c:lblAlgn val="ctr"/>
        <c:lblOffset val="100"/>
        <c:noMultiLvlLbl val="0"/>
      </c:catAx>
      <c:valAx>
        <c:axId val="341914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1917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Hoja3!$D$15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Hoja3!$B$16:$C$24</c:f>
              <c:multiLvlStrCache>
                <c:ptCount val="9"/>
                <c:lvl>
                  <c:pt idx="0">
                    <c:v>9 años</c:v>
                  </c:pt>
                  <c:pt idx="1">
                    <c:v>10 años</c:v>
                  </c:pt>
                  <c:pt idx="2">
                    <c:v>20 años</c:v>
                  </c:pt>
                  <c:pt idx="3">
                    <c:v>16 años</c:v>
                  </c:pt>
                  <c:pt idx="4">
                    <c:v>15 años</c:v>
                  </c:pt>
                  <c:pt idx="5">
                    <c:v>16 años</c:v>
                  </c:pt>
                  <c:pt idx="6">
                    <c:v>8 años</c:v>
                  </c:pt>
                  <c:pt idx="7">
                    <c:v>20 años</c:v>
                  </c:pt>
                  <c:pt idx="8">
                    <c:v>15 años</c:v>
                  </c:pt>
                </c:lvl>
                <c:lvl>
                  <c:pt idx="0">
                    <c:v>Hoteles</c:v>
                  </c:pt>
                  <c:pt idx="4">
                    <c:v>Hostería</c:v>
                  </c:pt>
                  <c:pt idx="5">
                    <c:v>Restaurante</c:v>
                  </c:pt>
                  <c:pt idx="8">
                    <c:v>Fuente de soda</c:v>
                  </c:pt>
                </c:lvl>
              </c:multiLvlStrCache>
            </c:multiLvlStrRef>
          </c:cat>
          <c:val>
            <c:numRef>
              <c:f>Hoja3!$D$16:$D$24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33-41D5-8182-E19404854A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2295664"/>
        <c:axId val="342294880"/>
      </c:barChart>
      <c:catAx>
        <c:axId val="34229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294880"/>
        <c:crosses val="autoZero"/>
        <c:auto val="1"/>
        <c:lblAlgn val="ctr"/>
        <c:lblOffset val="100"/>
        <c:noMultiLvlLbl val="0"/>
      </c:catAx>
      <c:valAx>
        <c:axId val="34229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295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Hoja3!$D$29</c:f>
              <c:strCache>
                <c:ptCount val="1"/>
                <c:pt idx="0">
                  <c:v>AFORO NORMAL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Hoja3!$B$30:$C$39</c:f>
              <c:multiLvlStrCache>
                <c:ptCount val="10"/>
                <c:lvl>
                  <c:pt idx="0">
                    <c:v>Sea World Hotel
</c:v>
                  </c:pt>
                  <c:pt idx="1">
                    <c:v>Laurita </c:v>
                  </c:pt>
                  <c:pt idx="2">
                    <c:v>Chelita</c:v>
                  </c:pt>
                  <c:pt idx="3">
                    <c:v>San Jacinto</c:v>
                  </c:pt>
                  <c:pt idx="4">
                    <c:v>Casamar</c:v>
                  </c:pt>
                  <c:pt idx="5">
                    <c:v>San Jacinto</c:v>
                  </c:pt>
                  <c:pt idx="6">
                    <c:v>El Atardecer</c:v>
                  </c:pt>
                  <c:pt idx="7">
                    <c:v>Brisas del Mar</c:v>
                  </c:pt>
                  <c:pt idx="8">
                    <c:v>Chelita</c:v>
                  </c:pt>
                  <c:pt idx="9">
                    <c:v>Editha</c:v>
                  </c:pt>
                </c:lvl>
                <c:lvl>
                  <c:pt idx="0">
                    <c:v>Hoteles</c:v>
                  </c:pt>
                  <c:pt idx="4">
                    <c:v>Hostería</c:v>
                  </c:pt>
                  <c:pt idx="5">
                    <c:v>Restaurante</c:v>
                  </c:pt>
                  <c:pt idx="9">
                    <c:v>Fuente de soda</c:v>
                  </c:pt>
                </c:lvl>
              </c:multiLvlStrCache>
            </c:multiLvlStrRef>
          </c:cat>
          <c:val>
            <c:numRef>
              <c:f>Hoja3!$D$30:$D$39</c:f>
              <c:numCache>
                <c:formatCode>General</c:formatCode>
                <c:ptCount val="10"/>
                <c:pt idx="0">
                  <c:v>60</c:v>
                </c:pt>
                <c:pt idx="1">
                  <c:v>60</c:v>
                </c:pt>
                <c:pt idx="2">
                  <c:v>50</c:v>
                </c:pt>
                <c:pt idx="3">
                  <c:v>80</c:v>
                </c:pt>
                <c:pt idx="4">
                  <c:v>80</c:v>
                </c:pt>
                <c:pt idx="5">
                  <c:v>350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0F-4520-87A4-D4FAD2BE90B6}"/>
            </c:ext>
          </c:extLst>
        </c:ser>
        <c:ser>
          <c:idx val="1"/>
          <c:order val="1"/>
          <c:tx>
            <c:strRef>
              <c:f>Hoja3!$E$29</c:f>
              <c:strCache>
                <c:ptCount val="1"/>
                <c:pt idx="0">
                  <c:v>AFORO POR COVID-19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Hoja3!$B$30:$C$39</c:f>
              <c:multiLvlStrCache>
                <c:ptCount val="10"/>
                <c:lvl>
                  <c:pt idx="0">
                    <c:v>Sea World Hotel
</c:v>
                  </c:pt>
                  <c:pt idx="1">
                    <c:v>Laurita </c:v>
                  </c:pt>
                  <c:pt idx="2">
                    <c:v>Chelita</c:v>
                  </c:pt>
                  <c:pt idx="3">
                    <c:v>San Jacinto</c:v>
                  </c:pt>
                  <c:pt idx="4">
                    <c:v>Casamar</c:v>
                  </c:pt>
                  <c:pt idx="5">
                    <c:v>San Jacinto</c:v>
                  </c:pt>
                  <c:pt idx="6">
                    <c:v>El Atardecer</c:v>
                  </c:pt>
                  <c:pt idx="7">
                    <c:v>Brisas del Mar</c:v>
                  </c:pt>
                  <c:pt idx="8">
                    <c:v>Chelita</c:v>
                  </c:pt>
                  <c:pt idx="9">
                    <c:v>Editha</c:v>
                  </c:pt>
                </c:lvl>
                <c:lvl>
                  <c:pt idx="0">
                    <c:v>Hoteles</c:v>
                  </c:pt>
                  <c:pt idx="4">
                    <c:v>Hostería</c:v>
                  </c:pt>
                  <c:pt idx="5">
                    <c:v>Restaurante</c:v>
                  </c:pt>
                  <c:pt idx="9">
                    <c:v>Fuente de soda</c:v>
                  </c:pt>
                </c:lvl>
              </c:multiLvlStrCache>
            </c:multiLvlStrRef>
          </c:cat>
          <c:val>
            <c:numRef>
              <c:f>Hoja3!$E$30:$E$39</c:f>
              <c:numCache>
                <c:formatCode>General</c:formatCode>
                <c:ptCount val="10"/>
                <c:pt idx="0">
                  <c:v>30</c:v>
                </c:pt>
                <c:pt idx="1">
                  <c:v>30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170</c:v>
                </c:pt>
                <c:pt idx="6">
                  <c:v>30</c:v>
                </c:pt>
                <c:pt idx="7">
                  <c:v>30</c:v>
                </c:pt>
                <c:pt idx="8">
                  <c:v>40</c:v>
                </c:pt>
                <c:pt idx="9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0F-4520-87A4-D4FAD2BE9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2299192"/>
        <c:axId val="342297624"/>
      </c:barChart>
      <c:catAx>
        <c:axId val="342299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C"/>
          </a:p>
        </c:txPr>
        <c:crossAx val="342297624"/>
        <c:crosses val="autoZero"/>
        <c:auto val="1"/>
        <c:lblAlgn val="ctr"/>
        <c:lblOffset val="100"/>
        <c:noMultiLvlLbl val="0"/>
      </c:catAx>
      <c:valAx>
        <c:axId val="342297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C"/>
          </a:p>
        </c:txPr>
        <c:crossAx val="34229919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Hoja3!$D$55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Hoja3!$B$56:$C$63</c:f>
              <c:multiLvlStrCache>
                <c:ptCount val="8"/>
                <c:lvl>
                  <c:pt idx="0">
                    <c:v>Facebook</c:v>
                  </c:pt>
                  <c:pt idx="1">
                    <c:v>Facebook, Instagram</c:v>
                  </c:pt>
                  <c:pt idx="2">
                    <c:v>Facebook, Página Web</c:v>
                  </c:pt>
                  <c:pt idx="3">
                    <c:v>Facebook, Instagram</c:v>
                  </c:pt>
                  <c:pt idx="4">
                    <c:v>Facebook, Página Web</c:v>
                  </c:pt>
                  <c:pt idx="5">
                    <c:v>Facebook</c:v>
                  </c:pt>
                  <c:pt idx="6">
                    <c:v>Facebook, Página Web</c:v>
                  </c:pt>
                  <c:pt idx="7">
                    <c:v>Facebook</c:v>
                  </c:pt>
                </c:lvl>
                <c:lvl>
                  <c:pt idx="0">
                    <c:v>Hoteles</c:v>
                  </c:pt>
                  <c:pt idx="3">
                    <c:v>Hostería</c:v>
                  </c:pt>
                  <c:pt idx="4">
                    <c:v>Restaurante</c:v>
                  </c:pt>
                  <c:pt idx="7">
                    <c:v>Fuente de soda</c:v>
                  </c:pt>
                </c:lvl>
              </c:multiLvlStrCache>
            </c:multiLvlStrRef>
          </c:cat>
          <c:val>
            <c:numRef>
              <c:f>Hoja3!$D$56:$D$63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41-48D4-BFE1-46E3BF664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2292920"/>
        <c:axId val="342298408"/>
      </c:barChart>
      <c:catAx>
        <c:axId val="342292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298408"/>
        <c:crosses val="autoZero"/>
        <c:auto val="1"/>
        <c:lblAlgn val="ctr"/>
        <c:lblOffset val="100"/>
        <c:noMultiLvlLbl val="0"/>
      </c:catAx>
      <c:valAx>
        <c:axId val="342298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29292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[prestadores.xlsx]Hoja3!$D$67</c:f>
              <c:strCache>
                <c:ptCount val="1"/>
                <c:pt idx="0">
                  <c:v>CANTIDAD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[prestadores.xlsx]Hoja3!$B$68:$C$75</c:f>
              <c:multiLvlStrCache>
                <c:ptCount val="8"/>
                <c:lvl>
                  <c:pt idx="0">
                    <c:v>1 día</c:v>
                  </c:pt>
                  <c:pt idx="1">
                    <c:v>2 día</c:v>
                  </c:pt>
                  <c:pt idx="2">
                    <c:v>3 días</c:v>
                  </c:pt>
                  <c:pt idx="3">
                    <c:v>3 días</c:v>
                  </c:pt>
                  <c:pt idx="4">
                    <c:v>3 días</c:v>
                  </c:pt>
                  <c:pt idx="5">
                    <c:v>3 días</c:v>
                  </c:pt>
                  <c:pt idx="6">
                    <c:v>menos de un día</c:v>
                  </c:pt>
                  <c:pt idx="7">
                    <c:v>menos de una hora</c:v>
                  </c:pt>
                </c:lvl>
                <c:lvl>
                  <c:pt idx="0">
                    <c:v>Hoteles</c:v>
                  </c:pt>
                  <c:pt idx="3">
                    <c:v>Hostería</c:v>
                  </c:pt>
                  <c:pt idx="4">
                    <c:v>Restaurante</c:v>
                  </c:pt>
                  <c:pt idx="7">
                    <c:v>Fuente de soda</c:v>
                  </c:pt>
                </c:lvl>
              </c:multiLvlStrCache>
            </c:multiLvlStrRef>
          </c:cat>
          <c:val>
            <c:numRef>
              <c:f>[prestadores.xlsx]Hoja3!$D$68:$D$75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D2-4256-B2C1-7FFCFD0E3A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2296448"/>
        <c:axId val="342293704"/>
      </c:barChart>
      <c:catAx>
        <c:axId val="34229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293704"/>
        <c:crosses val="autoZero"/>
        <c:auto val="1"/>
        <c:lblAlgn val="ctr"/>
        <c:lblOffset val="100"/>
        <c:noMultiLvlLbl val="0"/>
      </c:catAx>
      <c:valAx>
        <c:axId val="342293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29644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Hoja5!$D$39</c:f>
              <c:strCache>
                <c:ptCount val="1"/>
                <c:pt idx="0">
                  <c:v>CANTIDAD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Hoja5!$B$40:$C$47</c:f>
              <c:multiLvlStrCache>
                <c:ptCount val="8"/>
                <c:lvl>
                  <c:pt idx="0">
                    <c:v>Portoviejo, Guayaquil, Quito</c:v>
                  </c:pt>
                  <c:pt idx="1">
                    <c:v>Portoviejo, Chone</c:v>
                  </c:pt>
                  <c:pt idx="2">
                    <c:v>Portoviejo, Guayaquil</c:v>
                  </c:pt>
                  <c:pt idx="3">
                    <c:v>Portoviejo, Chone</c:v>
                  </c:pt>
                  <c:pt idx="4">
                    <c:v>Portoviejo, Guayaquil, Quito</c:v>
                  </c:pt>
                  <c:pt idx="5">
                    <c:v>Portoviejo, Chone</c:v>
                  </c:pt>
                  <c:pt idx="6">
                    <c:v>Portoviejo, Guayaquil</c:v>
                  </c:pt>
                  <c:pt idx="7">
                    <c:v>San  Jacinto, Portoviejo </c:v>
                  </c:pt>
                </c:lvl>
                <c:lvl>
                  <c:pt idx="0">
                    <c:v>Hoteles</c:v>
                  </c:pt>
                  <c:pt idx="3">
                    <c:v>Hostería</c:v>
                  </c:pt>
                  <c:pt idx="4">
                    <c:v>Restaurante</c:v>
                  </c:pt>
                  <c:pt idx="7">
                    <c:v>Fuente de soda</c:v>
                  </c:pt>
                </c:lvl>
              </c:multiLvlStrCache>
            </c:multiLvlStrRef>
          </c:cat>
          <c:val>
            <c:numRef>
              <c:f>Hoja5!$D$40:$D$47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28-43C0-8D2A-3FB7E17399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2296056"/>
        <c:axId val="342297232"/>
      </c:barChart>
      <c:catAx>
        <c:axId val="342296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297232"/>
        <c:crosses val="autoZero"/>
        <c:auto val="1"/>
        <c:lblAlgn val="ctr"/>
        <c:lblOffset val="100"/>
        <c:noMultiLvlLbl val="0"/>
      </c:catAx>
      <c:valAx>
        <c:axId val="342297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2960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Hoja5!$B$51:$C$58</c:f>
              <c:multiLvlStrCache>
                <c:ptCount val="8"/>
                <c:lvl>
                  <c:pt idx="0">
                    <c:v>PROMOCIONES</c:v>
                  </c:pt>
                  <c:pt idx="1">
                    <c:v>Descuentos especiales para grupos</c:v>
                  </c:pt>
                  <c:pt idx="2">
                    <c:v>Reducción de Costos, Descuentos para grupos</c:v>
                  </c:pt>
                  <c:pt idx="3">
                    <c:v>Reducción de Costos, Descuentos para grupos, Descuentos por visitas recurrentes</c:v>
                  </c:pt>
                  <c:pt idx="4">
                    <c:v>Descuentos especiales para grupos</c:v>
                  </c:pt>
                  <c:pt idx="5">
                    <c:v>Descuentos especiales para grupos</c:v>
                  </c:pt>
                  <c:pt idx="6">
                    <c:v>Ninguno</c:v>
                  </c:pt>
                  <c:pt idx="7">
                    <c:v>Ninguno</c:v>
                  </c:pt>
                </c:lvl>
                <c:lvl>
                  <c:pt idx="0">
                    <c:v>TIPO</c:v>
                  </c:pt>
                  <c:pt idx="1">
                    <c:v>Hoteles</c:v>
                  </c:pt>
                  <c:pt idx="4">
                    <c:v>Hostería</c:v>
                  </c:pt>
                  <c:pt idx="5">
                    <c:v>Restaurante</c:v>
                  </c:pt>
                  <c:pt idx="7">
                    <c:v>Fuente de soda</c:v>
                  </c:pt>
                </c:lvl>
              </c:multiLvlStrCache>
            </c:multiLvlStrRef>
          </c:cat>
          <c:val>
            <c:numRef>
              <c:f>Hoja5!$D$51:$D$58</c:f>
              <c:numCache>
                <c:formatCode>General</c:formatCode>
                <c:ptCount val="8"/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FD-4748-B4A5-98BEFDEF55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1920112"/>
        <c:axId val="341918152"/>
      </c:barChart>
      <c:catAx>
        <c:axId val="34192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1918152"/>
        <c:crosses val="autoZero"/>
        <c:auto val="1"/>
        <c:lblAlgn val="ctr"/>
        <c:lblOffset val="100"/>
        <c:noMultiLvlLbl val="0"/>
      </c:catAx>
      <c:valAx>
        <c:axId val="341918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192011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Hoja5!$D$88</c:f>
              <c:strCache>
                <c:ptCount val="1"/>
                <c:pt idx="0">
                  <c:v>COSTO PROMEDIO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Hoja5!$B$89:$B$96</c:f>
              <c:strCache>
                <c:ptCount val="8"/>
                <c:pt idx="0">
                  <c:v>Hoteles</c:v>
                </c:pt>
                <c:pt idx="4">
                  <c:v>Hostería</c:v>
                </c:pt>
                <c:pt idx="5">
                  <c:v>Restaurante</c:v>
                </c:pt>
                <c:pt idx="7">
                  <c:v>Fuente de soda</c:v>
                </c:pt>
              </c:strCache>
            </c:strRef>
          </c:cat>
          <c:val>
            <c:numRef>
              <c:f>Hoja5!$D$89:$D$96</c:f>
              <c:numCache>
                <c:formatCode>General</c:formatCode>
                <c:ptCount val="8"/>
                <c:pt idx="0">
                  <c:v>60</c:v>
                </c:pt>
                <c:pt idx="1">
                  <c:v>50</c:v>
                </c:pt>
                <c:pt idx="2">
                  <c:v>40</c:v>
                </c:pt>
                <c:pt idx="3">
                  <c:v>30</c:v>
                </c:pt>
                <c:pt idx="4">
                  <c:v>30</c:v>
                </c:pt>
                <c:pt idx="5">
                  <c:v>20</c:v>
                </c:pt>
                <c:pt idx="6">
                  <c:v>10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09-4D6E-80D2-6BA5852A6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1913448"/>
        <c:axId val="341918544"/>
      </c:barChart>
      <c:catAx>
        <c:axId val="341913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1918544"/>
        <c:crosses val="autoZero"/>
        <c:auto val="1"/>
        <c:lblAlgn val="ctr"/>
        <c:lblOffset val="100"/>
        <c:noMultiLvlLbl val="0"/>
      </c:catAx>
      <c:valAx>
        <c:axId val="341918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1913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Hoja5!$D$77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Hoja5!$B$78:$C$84</c:f>
              <c:multiLvlStrCache>
                <c:ptCount val="7"/>
                <c:lvl>
                  <c:pt idx="0">
                    <c:v>Productos de calidad, Lugares y Culturas</c:v>
                  </c:pt>
                  <c:pt idx="1">
                    <c:v>Lugares</c:v>
                  </c:pt>
                  <c:pt idx="2">
                    <c:v>Cultura</c:v>
                  </c:pt>
                  <c:pt idx="3">
                    <c:v>Producto de calidad, Lugares</c:v>
                  </c:pt>
                  <c:pt idx="4">
                    <c:v>Producto de calidad</c:v>
                  </c:pt>
                  <c:pt idx="5">
                    <c:v>Productos de calidad, Lugares y Culturas</c:v>
                  </c:pt>
                  <c:pt idx="6">
                    <c:v>Íconos</c:v>
                  </c:pt>
                </c:lvl>
                <c:lvl>
                  <c:pt idx="0">
                    <c:v>Hoteles</c:v>
                  </c:pt>
                  <c:pt idx="2">
                    <c:v>Hostería</c:v>
                  </c:pt>
                  <c:pt idx="3">
                    <c:v>Restaurante</c:v>
                  </c:pt>
                  <c:pt idx="6">
                    <c:v>Fuente de soda</c:v>
                  </c:pt>
                </c:lvl>
              </c:multiLvlStrCache>
            </c:multiLvlStrRef>
          </c:cat>
          <c:val>
            <c:numRef>
              <c:f>Hoja5!$D$78:$D$84</c:f>
              <c:numCache>
                <c:formatCode>General</c:formatCode>
                <c:ptCount val="7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A8-4238-8BC9-22825149F6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1919720"/>
        <c:axId val="341917368"/>
      </c:barChart>
      <c:catAx>
        <c:axId val="341919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1917368"/>
        <c:crosses val="autoZero"/>
        <c:auto val="1"/>
        <c:lblAlgn val="ctr"/>
        <c:lblOffset val="100"/>
        <c:noMultiLvlLbl val="0"/>
      </c:catAx>
      <c:valAx>
        <c:axId val="341917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191972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8B080A-816B-4ABB-8252-2ECDAF1F48E6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B3C2F74D-8891-454D-807D-786B2729DABB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D4E85413-D031-41D0-813B-E6422DE3B96F}" type="parTrans" cxnId="{4FDAEE0F-E996-42AF-9CD7-B4289EC0DE76}">
      <dgm:prSet/>
      <dgm:spPr/>
      <dgm:t>
        <a:bodyPr/>
        <a:lstStyle/>
        <a:p>
          <a:endParaRPr lang="es-EC"/>
        </a:p>
      </dgm:t>
    </dgm:pt>
    <dgm:pt modelId="{1A3A437E-A79E-4D85-A89D-A7108E26012D}" type="sibTrans" cxnId="{4FDAEE0F-E996-42AF-9CD7-B4289EC0DE76}">
      <dgm:prSet/>
      <dgm:spPr/>
      <dgm:t>
        <a:bodyPr/>
        <a:lstStyle/>
        <a:p>
          <a:endParaRPr lang="es-EC"/>
        </a:p>
      </dgm:t>
    </dgm:pt>
    <dgm:pt modelId="{5F736D31-C739-42D0-BE0E-38182C1196E9}">
      <dgm:prSet phldrT="[Texto]" custT="1"/>
      <dgm:spPr/>
      <dgm:t>
        <a:bodyPr/>
        <a:lstStyle/>
        <a:p>
          <a:r>
            <a:rPr lang="es-EC" sz="2000" dirty="0">
              <a:latin typeface="Arial" panose="020B0604020202020204" pitchFamily="34" charset="0"/>
              <a:cs typeface="Arial" panose="020B0604020202020204" pitchFamily="34" charset="0"/>
            </a:rPr>
            <a:t>Marketing turístico </a:t>
          </a:r>
        </a:p>
      </dgm:t>
    </dgm:pt>
    <dgm:pt modelId="{CC6CFE13-0163-4EA5-A367-B406BA4C4996}" type="parTrans" cxnId="{C4CD5E9B-B064-47EB-B7E4-75589B560878}">
      <dgm:prSet/>
      <dgm:spPr/>
      <dgm:t>
        <a:bodyPr/>
        <a:lstStyle/>
        <a:p>
          <a:endParaRPr lang="es-EC"/>
        </a:p>
      </dgm:t>
    </dgm:pt>
    <dgm:pt modelId="{E220B169-AC5F-4514-9341-2B7EBD5128FE}" type="sibTrans" cxnId="{C4CD5E9B-B064-47EB-B7E4-75589B560878}">
      <dgm:prSet/>
      <dgm:spPr/>
      <dgm:t>
        <a:bodyPr/>
        <a:lstStyle/>
        <a:p>
          <a:endParaRPr lang="es-EC"/>
        </a:p>
      </dgm:t>
    </dgm:pt>
    <dgm:pt modelId="{21D2EC9B-AB8B-4EE1-A535-ABEE194F8224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407103E8-2916-4111-8256-CA8CED046A6D}" type="parTrans" cxnId="{C183ECF1-653B-42AB-99FE-14C3B8E3DB00}">
      <dgm:prSet/>
      <dgm:spPr/>
      <dgm:t>
        <a:bodyPr/>
        <a:lstStyle/>
        <a:p>
          <a:endParaRPr lang="es-EC"/>
        </a:p>
      </dgm:t>
    </dgm:pt>
    <dgm:pt modelId="{477109F6-0509-4E9D-9895-CB4D4D1C4BC8}" type="sibTrans" cxnId="{C183ECF1-653B-42AB-99FE-14C3B8E3DB00}">
      <dgm:prSet/>
      <dgm:spPr/>
      <dgm:t>
        <a:bodyPr/>
        <a:lstStyle/>
        <a:p>
          <a:endParaRPr lang="es-EC"/>
        </a:p>
      </dgm:t>
    </dgm:pt>
    <dgm:pt modelId="{39B0BCE2-2861-42C9-8FB2-59227C343C8C}">
      <dgm:prSet phldrT="[Texto]" custT="1"/>
      <dgm:spPr/>
      <dgm:t>
        <a:bodyPr/>
        <a:lstStyle/>
        <a:p>
          <a:r>
            <a:rPr lang="es-EC" sz="2000" dirty="0">
              <a:latin typeface="Arial" panose="020B0604020202020204" pitchFamily="34" charset="0"/>
              <a:cs typeface="Arial" panose="020B0604020202020204" pitchFamily="34" charset="0"/>
            </a:rPr>
            <a:t>Posicionamiento </a:t>
          </a:r>
        </a:p>
      </dgm:t>
    </dgm:pt>
    <dgm:pt modelId="{F3114BCD-7335-49FB-8649-101F46393B3C}" type="parTrans" cxnId="{C54E0DAA-401A-4DB1-88EC-B361AE233F91}">
      <dgm:prSet/>
      <dgm:spPr/>
      <dgm:t>
        <a:bodyPr/>
        <a:lstStyle/>
        <a:p>
          <a:endParaRPr lang="es-EC"/>
        </a:p>
      </dgm:t>
    </dgm:pt>
    <dgm:pt modelId="{DBB9E996-354B-4D4A-9748-2BE1CDB5336A}" type="sibTrans" cxnId="{C54E0DAA-401A-4DB1-88EC-B361AE233F91}">
      <dgm:prSet/>
      <dgm:spPr/>
      <dgm:t>
        <a:bodyPr/>
        <a:lstStyle/>
        <a:p>
          <a:endParaRPr lang="es-EC"/>
        </a:p>
      </dgm:t>
    </dgm:pt>
    <dgm:pt modelId="{9EE10CBC-F166-45A5-B17E-FFAD3FD14E88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8166D1AC-DC14-441C-993E-1C02EB7297A5}" type="parTrans" cxnId="{8205589D-6829-4644-A1D5-42715DBEC994}">
      <dgm:prSet/>
      <dgm:spPr/>
      <dgm:t>
        <a:bodyPr/>
        <a:lstStyle/>
        <a:p>
          <a:endParaRPr lang="es-EC"/>
        </a:p>
      </dgm:t>
    </dgm:pt>
    <dgm:pt modelId="{CDAAC2F9-F088-480C-B2B4-078B45BC6CE2}" type="sibTrans" cxnId="{8205589D-6829-4644-A1D5-42715DBEC994}">
      <dgm:prSet/>
      <dgm:spPr/>
      <dgm:t>
        <a:bodyPr/>
        <a:lstStyle/>
        <a:p>
          <a:endParaRPr lang="es-EC"/>
        </a:p>
      </dgm:t>
    </dgm:pt>
    <dgm:pt modelId="{6C1471D5-1B99-480B-AE55-DAA1D0C78632}">
      <dgm:prSet phldrT="[Texto]" custT="1"/>
      <dgm:spPr/>
      <dgm:t>
        <a:bodyPr/>
        <a:lstStyle/>
        <a:p>
          <a:r>
            <a:rPr lang="es-EC" sz="2000" dirty="0">
              <a:latin typeface="Arial" panose="020B0604020202020204" pitchFamily="34" charset="0"/>
              <a:cs typeface="Arial" panose="020B0604020202020204" pitchFamily="34" charset="0"/>
            </a:rPr>
            <a:t>Perfil del turista</a:t>
          </a:r>
        </a:p>
      </dgm:t>
    </dgm:pt>
    <dgm:pt modelId="{2EDBDF22-B6AD-46E3-8F0A-F2F075F1D705}" type="parTrans" cxnId="{F5E3331E-54B5-4D98-8CCB-E130506F00C9}">
      <dgm:prSet/>
      <dgm:spPr/>
      <dgm:t>
        <a:bodyPr/>
        <a:lstStyle/>
        <a:p>
          <a:endParaRPr lang="es-EC"/>
        </a:p>
      </dgm:t>
    </dgm:pt>
    <dgm:pt modelId="{3683BE9A-B672-444D-B8F8-3B2B47BAE48A}" type="sibTrans" cxnId="{F5E3331E-54B5-4D98-8CCB-E130506F00C9}">
      <dgm:prSet/>
      <dgm:spPr/>
      <dgm:t>
        <a:bodyPr/>
        <a:lstStyle/>
        <a:p>
          <a:endParaRPr lang="es-EC"/>
        </a:p>
      </dgm:t>
    </dgm:pt>
    <dgm:pt modelId="{485B6050-D601-40CF-8AE7-4F0FA64C7F80}">
      <dgm:prSet phldrT="[Texto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30459CCC-6487-4B46-B37D-F7F00A56517C}" type="sibTrans" cxnId="{083C6B65-5809-443D-82A0-BFC6DB1E2F39}">
      <dgm:prSet/>
      <dgm:spPr/>
      <dgm:t>
        <a:bodyPr/>
        <a:lstStyle/>
        <a:p>
          <a:endParaRPr lang="es-EC"/>
        </a:p>
      </dgm:t>
    </dgm:pt>
    <dgm:pt modelId="{AE633ED0-327E-46D2-9199-3940CE8CC393}" type="parTrans" cxnId="{083C6B65-5809-443D-82A0-BFC6DB1E2F39}">
      <dgm:prSet/>
      <dgm:spPr/>
      <dgm:t>
        <a:bodyPr/>
        <a:lstStyle/>
        <a:p>
          <a:endParaRPr lang="es-EC"/>
        </a:p>
      </dgm:t>
    </dgm:pt>
    <dgm:pt modelId="{B0208080-D74A-4CAE-B0EB-3678B4B75E71}" type="pres">
      <dgm:prSet presAssocID="{3A8B080A-816B-4ABB-8252-2ECDAF1F48E6}" presName="rootnode" presStyleCnt="0">
        <dgm:presLayoutVars>
          <dgm:chMax/>
          <dgm:chPref/>
          <dgm:dir/>
          <dgm:animLvl val="lvl"/>
        </dgm:presLayoutVars>
      </dgm:prSet>
      <dgm:spPr/>
    </dgm:pt>
    <dgm:pt modelId="{523319EC-54CC-4B81-8A92-8EB904B82056}" type="pres">
      <dgm:prSet presAssocID="{B3C2F74D-8891-454D-807D-786B2729DABB}" presName="composite" presStyleCnt="0"/>
      <dgm:spPr/>
    </dgm:pt>
    <dgm:pt modelId="{540A9234-F5CB-4A01-97DD-B3FCABE6AE9A}" type="pres">
      <dgm:prSet presAssocID="{B3C2F74D-8891-454D-807D-786B2729DABB}" presName="bentUpArrow1" presStyleLbl="alignImgPlace1" presStyleIdx="0" presStyleCnt="3"/>
      <dgm:spPr/>
    </dgm:pt>
    <dgm:pt modelId="{A6CEEF6A-5F9D-4D5F-BCB5-E37BB9118D95}" type="pres">
      <dgm:prSet presAssocID="{B3C2F74D-8891-454D-807D-786B2729DABB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49C2793F-ECD4-4207-9D21-7C41FCD880E6}" type="pres">
      <dgm:prSet presAssocID="{B3C2F74D-8891-454D-807D-786B2729DABB}" presName="ChildText" presStyleLbl="revTx" presStyleIdx="0" presStyleCnt="4" custScaleX="255313" custLinFactNeighborX="93567" custLinFactNeighborY="4519">
        <dgm:presLayoutVars>
          <dgm:chMax val="0"/>
          <dgm:chPref val="0"/>
          <dgm:bulletEnabled val="1"/>
        </dgm:presLayoutVars>
      </dgm:prSet>
      <dgm:spPr/>
    </dgm:pt>
    <dgm:pt modelId="{7F73F283-E294-4D35-9F4E-D7E2E3DC4D3C}" type="pres">
      <dgm:prSet presAssocID="{1A3A437E-A79E-4D85-A89D-A7108E26012D}" presName="sibTrans" presStyleCnt="0"/>
      <dgm:spPr/>
    </dgm:pt>
    <dgm:pt modelId="{34A57E52-59A6-4B4E-A20C-814BFC1A3E57}" type="pres">
      <dgm:prSet presAssocID="{21D2EC9B-AB8B-4EE1-A535-ABEE194F8224}" presName="composite" presStyleCnt="0"/>
      <dgm:spPr/>
    </dgm:pt>
    <dgm:pt modelId="{17AE4F1C-7B5A-4D14-9CED-D39CF813EA25}" type="pres">
      <dgm:prSet presAssocID="{21D2EC9B-AB8B-4EE1-A535-ABEE194F8224}" presName="bentUpArrow1" presStyleLbl="alignImgPlace1" presStyleIdx="1" presStyleCnt="3"/>
      <dgm:spPr/>
    </dgm:pt>
    <dgm:pt modelId="{39B8E2F0-3BC3-44C7-99CC-3248154D8AD6}" type="pres">
      <dgm:prSet presAssocID="{21D2EC9B-AB8B-4EE1-A535-ABEE194F8224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7199969F-D1DB-4AC7-A2DB-248E5B3F7761}" type="pres">
      <dgm:prSet presAssocID="{21D2EC9B-AB8B-4EE1-A535-ABEE194F8224}" presName="ChildText" presStyleLbl="revTx" presStyleIdx="1" presStyleCnt="4" custScaleX="222161" custLinFactNeighborX="58779" custLinFactNeighborY="-3946">
        <dgm:presLayoutVars>
          <dgm:chMax val="0"/>
          <dgm:chPref val="0"/>
          <dgm:bulletEnabled val="1"/>
        </dgm:presLayoutVars>
      </dgm:prSet>
      <dgm:spPr/>
    </dgm:pt>
    <dgm:pt modelId="{8659005E-27A2-4098-B997-A97CD1657415}" type="pres">
      <dgm:prSet presAssocID="{477109F6-0509-4E9D-9895-CB4D4D1C4BC8}" presName="sibTrans" presStyleCnt="0"/>
      <dgm:spPr/>
    </dgm:pt>
    <dgm:pt modelId="{D8834951-4BBE-4EF6-8D12-FF93B97C5ED3}" type="pres">
      <dgm:prSet presAssocID="{9EE10CBC-F166-45A5-B17E-FFAD3FD14E88}" presName="composite" presStyleCnt="0"/>
      <dgm:spPr/>
    </dgm:pt>
    <dgm:pt modelId="{26BB5762-E7F2-4A9E-A252-5036431E8B09}" type="pres">
      <dgm:prSet presAssocID="{9EE10CBC-F166-45A5-B17E-FFAD3FD14E88}" presName="bentUpArrow1" presStyleLbl="alignImgPlace1" presStyleIdx="2" presStyleCnt="3"/>
      <dgm:spPr/>
    </dgm:pt>
    <dgm:pt modelId="{4E66C1D5-D499-43E7-B728-60EBEB2ED6CE}" type="pres">
      <dgm:prSet presAssocID="{9EE10CBC-F166-45A5-B17E-FFAD3FD14E88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0A616D18-0A97-434B-AE6B-B646657A96E7}" type="pres">
      <dgm:prSet presAssocID="{9EE10CBC-F166-45A5-B17E-FFAD3FD14E88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8BC1FD53-7BB8-43F0-BBAA-972EB29AD7AF}" type="pres">
      <dgm:prSet presAssocID="{CDAAC2F9-F088-480C-B2B4-078B45BC6CE2}" presName="sibTrans" presStyleCnt="0"/>
      <dgm:spPr/>
    </dgm:pt>
    <dgm:pt modelId="{6104DA84-4942-4AF0-A50E-92E85F8366AD}" type="pres">
      <dgm:prSet presAssocID="{485B6050-D601-40CF-8AE7-4F0FA64C7F80}" presName="composite" presStyleCnt="0"/>
      <dgm:spPr/>
    </dgm:pt>
    <dgm:pt modelId="{898E620E-7375-44C7-BE33-BE817E17DC89}" type="pres">
      <dgm:prSet presAssocID="{485B6050-D601-40CF-8AE7-4F0FA64C7F80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  <dgm:pt modelId="{B0E96D7B-945B-45A6-AF31-4E0EC86A70E8}" type="pres">
      <dgm:prSet presAssocID="{485B6050-D601-40CF-8AE7-4F0FA64C7F80}" presName="FinalChildText" presStyleLbl="revTx" presStyleIdx="3" presStyleCnt="4" custScaleX="231130" custLinFactY="-43485" custLinFactNeighborX="-71390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9E990001-46F8-4126-A356-ECF14F31922B}" type="presOf" srcId="{6C1471D5-1B99-480B-AE55-DAA1D0C78632}" destId="{B0E96D7B-945B-45A6-AF31-4E0EC86A70E8}" srcOrd="0" destOrd="0" presId="urn:microsoft.com/office/officeart/2005/8/layout/StepDownProcess"/>
    <dgm:cxn modelId="{4FDAEE0F-E996-42AF-9CD7-B4289EC0DE76}" srcId="{3A8B080A-816B-4ABB-8252-2ECDAF1F48E6}" destId="{B3C2F74D-8891-454D-807D-786B2729DABB}" srcOrd="0" destOrd="0" parTransId="{D4E85413-D031-41D0-813B-E6422DE3B96F}" sibTransId="{1A3A437E-A79E-4D85-A89D-A7108E26012D}"/>
    <dgm:cxn modelId="{F5E3331E-54B5-4D98-8CCB-E130506F00C9}" srcId="{485B6050-D601-40CF-8AE7-4F0FA64C7F80}" destId="{6C1471D5-1B99-480B-AE55-DAA1D0C78632}" srcOrd="0" destOrd="0" parTransId="{2EDBDF22-B6AD-46E3-8F0A-F2F075F1D705}" sibTransId="{3683BE9A-B672-444D-B8F8-3B2B47BAE48A}"/>
    <dgm:cxn modelId="{C4A2072C-E34D-45A6-BF1D-000E10B989C2}" type="presOf" srcId="{B3C2F74D-8891-454D-807D-786B2729DABB}" destId="{A6CEEF6A-5F9D-4D5F-BCB5-E37BB9118D95}" srcOrd="0" destOrd="0" presId="urn:microsoft.com/office/officeart/2005/8/layout/StepDownProcess"/>
    <dgm:cxn modelId="{083C6B65-5809-443D-82A0-BFC6DB1E2F39}" srcId="{3A8B080A-816B-4ABB-8252-2ECDAF1F48E6}" destId="{485B6050-D601-40CF-8AE7-4F0FA64C7F80}" srcOrd="3" destOrd="0" parTransId="{AE633ED0-327E-46D2-9199-3940CE8CC393}" sibTransId="{30459CCC-6487-4B46-B37D-F7F00A56517C}"/>
    <dgm:cxn modelId="{47DBD250-BF22-4671-BA30-E7DA2AC3009D}" type="presOf" srcId="{21D2EC9B-AB8B-4EE1-A535-ABEE194F8224}" destId="{39B8E2F0-3BC3-44C7-99CC-3248154D8AD6}" srcOrd="0" destOrd="0" presId="urn:microsoft.com/office/officeart/2005/8/layout/StepDownProcess"/>
    <dgm:cxn modelId="{5A733176-4037-4F0F-B899-4FE50C1E3D88}" type="presOf" srcId="{5F736D31-C739-42D0-BE0E-38182C1196E9}" destId="{49C2793F-ECD4-4207-9D21-7C41FCD880E6}" srcOrd="0" destOrd="0" presId="urn:microsoft.com/office/officeart/2005/8/layout/StepDownProcess"/>
    <dgm:cxn modelId="{D1B54E77-45C8-45F0-BAEB-90B2EECEAF5A}" type="presOf" srcId="{39B0BCE2-2861-42C9-8FB2-59227C343C8C}" destId="{7199969F-D1DB-4AC7-A2DB-248E5B3F7761}" srcOrd="0" destOrd="0" presId="urn:microsoft.com/office/officeart/2005/8/layout/StepDownProcess"/>
    <dgm:cxn modelId="{C1D3917A-FE37-4282-8BAE-E6F2EF5EB589}" type="presOf" srcId="{3A8B080A-816B-4ABB-8252-2ECDAF1F48E6}" destId="{B0208080-D74A-4CAE-B0EB-3678B4B75E71}" srcOrd="0" destOrd="0" presId="urn:microsoft.com/office/officeart/2005/8/layout/StepDownProcess"/>
    <dgm:cxn modelId="{C4CD5E9B-B064-47EB-B7E4-75589B560878}" srcId="{B3C2F74D-8891-454D-807D-786B2729DABB}" destId="{5F736D31-C739-42D0-BE0E-38182C1196E9}" srcOrd="0" destOrd="0" parTransId="{CC6CFE13-0163-4EA5-A367-B406BA4C4996}" sibTransId="{E220B169-AC5F-4514-9341-2B7EBD5128FE}"/>
    <dgm:cxn modelId="{8205589D-6829-4644-A1D5-42715DBEC994}" srcId="{3A8B080A-816B-4ABB-8252-2ECDAF1F48E6}" destId="{9EE10CBC-F166-45A5-B17E-FFAD3FD14E88}" srcOrd="2" destOrd="0" parTransId="{8166D1AC-DC14-441C-993E-1C02EB7297A5}" sibTransId="{CDAAC2F9-F088-480C-B2B4-078B45BC6CE2}"/>
    <dgm:cxn modelId="{317F3FA8-497A-45AF-B24D-375B6EB4623B}" type="presOf" srcId="{9EE10CBC-F166-45A5-B17E-FFAD3FD14E88}" destId="{4E66C1D5-D499-43E7-B728-60EBEB2ED6CE}" srcOrd="0" destOrd="0" presId="urn:microsoft.com/office/officeart/2005/8/layout/StepDownProcess"/>
    <dgm:cxn modelId="{C54E0DAA-401A-4DB1-88EC-B361AE233F91}" srcId="{21D2EC9B-AB8B-4EE1-A535-ABEE194F8224}" destId="{39B0BCE2-2861-42C9-8FB2-59227C343C8C}" srcOrd="0" destOrd="0" parTransId="{F3114BCD-7335-49FB-8649-101F46393B3C}" sibTransId="{DBB9E996-354B-4D4A-9748-2BE1CDB5336A}"/>
    <dgm:cxn modelId="{05DF16AA-7F8E-4FF5-8E4E-16EBC725E2F4}" type="presOf" srcId="{485B6050-D601-40CF-8AE7-4F0FA64C7F80}" destId="{898E620E-7375-44C7-BE33-BE817E17DC89}" srcOrd="0" destOrd="0" presId="urn:microsoft.com/office/officeart/2005/8/layout/StepDownProcess"/>
    <dgm:cxn modelId="{C183ECF1-653B-42AB-99FE-14C3B8E3DB00}" srcId="{3A8B080A-816B-4ABB-8252-2ECDAF1F48E6}" destId="{21D2EC9B-AB8B-4EE1-A535-ABEE194F8224}" srcOrd="1" destOrd="0" parTransId="{407103E8-2916-4111-8256-CA8CED046A6D}" sibTransId="{477109F6-0509-4E9D-9895-CB4D4D1C4BC8}"/>
    <dgm:cxn modelId="{FEFA7FB7-5627-489D-944D-411BAC04357B}" type="presParOf" srcId="{B0208080-D74A-4CAE-B0EB-3678B4B75E71}" destId="{523319EC-54CC-4B81-8A92-8EB904B82056}" srcOrd="0" destOrd="0" presId="urn:microsoft.com/office/officeart/2005/8/layout/StepDownProcess"/>
    <dgm:cxn modelId="{54661D11-445B-4FC8-9124-3610E420ABA7}" type="presParOf" srcId="{523319EC-54CC-4B81-8A92-8EB904B82056}" destId="{540A9234-F5CB-4A01-97DD-B3FCABE6AE9A}" srcOrd="0" destOrd="0" presId="urn:microsoft.com/office/officeart/2005/8/layout/StepDownProcess"/>
    <dgm:cxn modelId="{3E0AB6BF-37CC-438A-A154-DB9049143C97}" type="presParOf" srcId="{523319EC-54CC-4B81-8A92-8EB904B82056}" destId="{A6CEEF6A-5F9D-4D5F-BCB5-E37BB9118D95}" srcOrd="1" destOrd="0" presId="urn:microsoft.com/office/officeart/2005/8/layout/StepDownProcess"/>
    <dgm:cxn modelId="{075DF8AF-95F2-4C0E-B245-A85F5750BDE0}" type="presParOf" srcId="{523319EC-54CC-4B81-8A92-8EB904B82056}" destId="{49C2793F-ECD4-4207-9D21-7C41FCD880E6}" srcOrd="2" destOrd="0" presId="urn:microsoft.com/office/officeart/2005/8/layout/StepDownProcess"/>
    <dgm:cxn modelId="{60C2B5D9-816A-4641-94F2-75E86EA2784E}" type="presParOf" srcId="{B0208080-D74A-4CAE-B0EB-3678B4B75E71}" destId="{7F73F283-E294-4D35-9F4E-D7E2E3DC4D3C}" srcOrd="1" destOrd="0" presId="urn:microsoft.com/office/officeart/2005/8/layout/StepDownProcess"/>
    <dgm:cxn modelId="{6327027B-195C-4184-9999-4D846DF14132}" type="presParOf" srcId="{B0208080-D74A-4CAE-B0EB-3678B4B75E71}" destId="{34A57E52-59A6-4B4E-A20C-814BFC1A3E57}" srcOrd="2" destOrd="0" presId="urn:microsoft.com/office/officeart/2005/8/layout/StepDownProcess"/>
    <dgm:cxn modelId="{F41E48C7-7DF1-4565-8F72-5BAB282FE1B6}" type="presParOf" srcId="{34A57E52-59A6-4B4E-A20C-814BFC1A3E57}" destId="{17AE4F1C-7B5A-4D14-9CED-D39CF813EA25}" srcOrd="0" destOrd="0" presId="urn:microsoft.com/office/officeart/2005/8/layout/StepDownProcess"/>
    <dgm:cxn modelId="{BE66F377-1DF3-40A1-A749-CEFDF6621F3C}" type="presParOf" srcId="{34A57E52-59A6-4B4E-A20C-814BFC1A3E57}" destId="{39B8E2F0-3BC3-44C7-99CC-3248154D8AD6}" srcOrd="1" destOrd="0" presId="urn:microsoft.com/office/officeart/2005/8/layout/StepDownProcess"/>
    <dgm:cxn modelId="{B39F5782-A1D8-4B5D-BFEB-79F1EDC8233B}" type="presParOf" srcId="{34A57E52-59A6-4B4E-A20C-814BFC1A3E57}" destId="{7199969F-D1DB-4AC7-A2DB-248E5B3F7761}" srcOrd="2" destOrd="0" presId="urn:microsoft.com/office/officeart/2005/8/layout/StepDownProcess"/>
    <dgm:cxn modelId="{567ECEE2-833E-4493-B9F8-A9676B22496B}" type="presParOf" srcId="{B0208080-D74A-4CAE-B0EB-3678B4B75E71}" destId="{8659005E-27A2-4098-B997-A97CD1657415}" srcOrd="3" destOrd="0" presId="urn:microsoft.com/office/officeart/2005/8/layout/StepDownProcess"/>
    <dgm:cxn modelId="{960BB916-4308-4260-B54C-9E07D3E21255}" type="presParOf" srcId="{B0208080-D74A-4CAE-B0EB-3678B4B75E71}" destId="{D8834951-4BBE-4EF6-8D12-FF93B97C5ED3}" srcOrd="4" destOrd="0" presId="urn:microsoft.com/office/officeart/2005/8/layout/StepDownProcess"/>
    <dgm:cxn modelId="{0151B7A8-01AD-4CEC-B656-AF1023C6B73E}" type="presParOf" srcId="{D8834951-4BBE-4EF6-8D12-FF93B97C5ED3}" destId="{26BB5762-E7F2-4A9E-A252-5036431E8B09}" srcOrd="0" destOrd="0" presId="urn:microsoft.com/office/officeart/2005/8/layout/StepDownProcess"/>
    <dgm:cxn modelId="{E5F9B81F-CE81-4099-B8EB-680FF872DCA1}" type="presParOf" srcId="{D8834951-4BBE-4EF6-8D12-FF93B97C5ED3}" destId="{4E66C1D5-D499-43E7-B728-60EBEB2ED6CE}" srcOrd="1" destOrd="0" presId="urn:microsoft.com/office/officeart/2005/8/layout/StepDownProcess"/>
    <dgm:cxn modelId="{6359E1B4-F86D-4F8B-890E-22ED6906D265}" type="presParOf" srcId="{D8834951-4BBE-4EF6-8D12-FF93B97C5ED3}" destId="{0A616D18-0A97-434B-AE6B-B646657A96E7}" srcOrd="2" destOrd="0" presId="urn:microsoft.com/office/officeart/2005/8/layout/StepDownProcess"/>
    <dgm:cxn modelId="{A6E1EF8B-ABDC-4227-B106-8FD3F4B9E37E}" type="presParOf" srcId="{B0208080-D74A-4CAE-B0EB-3678B4B75E71}" destId="{8BC1FD53-7BB8-43F0-BBAA-972EB29AD7AF}" srcOrd="5" destOrd="0" presId="urn:microsoft.com/office/officeart/2005/8/layout/StepDownProcess"/>
    <dgm:cxn modelId="{06597DD4-ED7D-4754-A6F9-8286E873049E}" type="presParOf" srcId="{B0208080-D74A-4CAE-B0EB-3678B4B75E71}" destId="{6104DA84-4942-4AF0-A50E-92E85F8366AD}" srcOrd="6" destOrd="0" presId="urn:microsoft.com/office/officeart/2005/8/layout/StepDownProcess"/>
    <dgm:cxn modelId="{429F9258-2D58-484A-82D9-2B7DFA78F699}" type="presParOf" srcId="{6104DA84-4942-4AF0-A50E-92E85F8366AD}" destId="{898E620E-7375-44C7-BE33-BE817E17DC89}" srcOrd="0" destOrd="0" presId="urn:microsoft.com/office/officeart/2005/8/layout/StepDownProcess"/>
    <dgm:cxn modelId="{0A31743E-7716-4DFF-AC40-4C5479F1E54C}" type="presParOf" srcId="{6104DA84-4942-4AF0-A50E-92E85F8366AD}" destId="{B0E96D7B-945B-45A6-AF31-4E0EC86A70E8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0A9234-F5CB-4A01-97DD-B3FCABE6AE9A}">
      <dsp:nvSpPr>
        <dsp:cNvPr id="0" name=""/>
        <dsp:cNvSpPr/>
      </dsp:nvSpPr>
      <dsp:spPr>
        <a:xfrm rot="5400000">
          <a:off x="1200950" y="1159197"/>
          <a:ext cx="1018027" cy="11589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CEEF6A-5F9D-4D5F-BCB5-E37BB9118D95}">
      <dsp:nvSpPr>
        <dsp:cNvPr id="0" name=""/>
        <dsp:cNvSpPr/>
      </dsp:nvSpPr>
      <dsp:spPr>
        <a:xfrm>
          <a:off x="931234" y="30693"/>
          <a:ext cx="1713758" cy="1199575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700" kern="1200" dirty="0"/>
        </a:p>
      </dsp:txBody>
      <dsp:txXfrm>
        <a:off x="989803" y="89262"/>
        <a:ext cx="1596620" cy="1082437"/>
      </dsp:txXfrm>
    </dsp:sp>
    <dsp:sp modelId="{49C2793F-ECD4-4207-9D21-7C41FCD880E6}">
      <dsp:nvSpPr>
        <dsp:cNvPr id="0" name=""/>
        <dsp:cNvSpPr/>
      </dsp:nvSpPr>
      <dsp:spPr>
        <a:xfrm>
          <a:off x="2843306" y="188914"/>
          <a:ext cx="3182284" cy="969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kern="1200" dirty="0">
              <a:latin typeface="Arial" panose="020B0604020202020204" pitchFamily="34" charset="0"/>
              <a:cs typeface="Arial" panose="020B0604020202020204" pitchFamily="34" charset="0"/>
            </a:rPr>
            <a:t>Marketing turístico </a:t>
          </a:r>
        </a:p>
      </dsp:txBody>
      <dsp:txXfrm>
        <a:off x="2843306" y="188914"/>
        <a:ext cx="3182284" cy="969549"/>
      </dsp:txXfrm>
    </dsp:sp>
    <dsp:sp modelId="{17AE4F1C-7B5A-4D14-9CED-D39CF813EA25}">
      <dsp:nvSpPr>
        <dsp:cNvPr id="0" name=""/>
        <dsp:cNvSpPr/>
      </dsp:nvSpPr>
      <dsp:spPr>
        <a:xfrm rot="5400000">
          <a:off x="3086444" y="2506716"/>
          <a:ext cx="1018027" cy="11589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8E2F0-3BC3-44C7-99CC-3248154D8AD6}">
      <dsp:nvSpPr>
        <dsp:cNvPr id="0" name=""/>
        <dsp:cNvSpPr/>
      </dsp:nvSpPr>
      <dsp:spPr>
        <a:xfrm>
          <a:off x="2816729" y="1378213"/>
          <a:ext cx="1713758" cy="1199575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700" kern="1200" dirty="0"/>
        </a:p>
      </dsp:txBody>
      <dsp:txXfrm>
        <a:off x="2875298" y="1436782"/>
        <a:ext cx="1596620" cy="1082437"/>
      </dsp:txXfrm>
    </dsp:sp>
    <dsp:sp modelId="{7199969F-D1DB-4AC7-A2DB-248E5B3F7761}">
      <dsp:nvSpPr>
        <dsp:cNvPr id="0" name=""/>
        <dsp:cNvSpPr/>
      </dsp:nvSpPr>
      <dsp:spPr>
        <a:xfrm>
          <a:off x="4501801" y="1454361"/>
          <a:ext cx="2769070" cy="969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kern="1200" dirty="0">
              <a:latin typeface="Arial" panose="020B0604020202020204" pitchFamily="34" charset="0"/>
              <a:cs typeface="Arial" panose="020B0604020202020204" pitchFamily="34" charset="0"/>
            </a:rPr>
            <a:t>Posicionamiento </a:t>
          </a:r>
        </a:p>
      </dsp:txBody>
      <dsp:txXfrm>
        <a:off x="4501801" y="1454361"/>
        <a:ext cx="2769070" cy="969549"/>
      </dsp:txXfrm>
    </dsp:sp>
    <dsp:sp modelId="{26BB5762-E7F2-4A9E-A252-5036431E8B09}">
      <dsp:nvSpPr>
        <dsp:cNvPr id="0" name=""/>
        <dsp:cNvSpPr/>
      </dsp:nvSpPr>
      <dsp:spPr>
        <a:xfrm rot="5400000">
          <a:off x="4971939" y="3854236"/>
          <a:ext cx="1018027" cy="11589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66C1D5-D499-43E7-B728-60EBEB2ED6CE}">
      <dsp:nvSpPr>
        <dsp:cNvPr id="0" name=""/>
        <dsp:cNvSpPr/>
      </dsp:nvSpPr>
      <dsp:spPr>
        <a:xfrm>
          <a:off x="4702224" y="2725732"/>
          <a:ext cx="1713758" cy="1199575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700" kern="1200" dirty="0"/>
        </a:p>
      </dsp:txBody>
      <dsp:txXfrm>
        <a:off x="4760793" y="2784301"/>
        <a:ext cx="1596620" cy="1082437"/>
      </dsp:txXfrm>
    </dsp:sp>
    <dsp:sp modelId="{0A616D18-0A97-434B-AE6B-B646657A96E7}">
      <dsp:nvSpPr>
        <dsp:cNvPr id="0" name=""/>
        <dsp:cNvSpPr/>
      </dsp:nvSpPr>
      <dsp:spPr>
        <a:xfrm>
          <a:off x="6415983" y="2840139"/>
          <a:ext cx="1246424" cy="969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8E620E-7375-44C7-BE33-BE817E17DC89}">
      <dsp:nvSpPr>
        <dsp:cNvPr id="0" name=""/>
        <dsp:cNvSpPr/>
      </dsp:nvSpPr>
      <dsp:spPr>
        <a:xfrm>
          <a:off x="6587718" y="4073251"/>
          <a:ext cx="1713758" cy="1199575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0" kern="1200" dirty="0"/>
        </a:p>
      </dsp:txBody>
      <dsp:txXfrm>
        <a:off x="6646287" y="4131820"/>
        <a:ext cx="1596620" cy="1082437"/>
      </dsp:txXfrm>
    </dsp:sp>
    <dsp:sp modelId="{B0E96D7B-945B-45A6-AF31-4E0EC86A70E8}">
      <dsp:nvSpPr>
        <dsp:cNvPr id="0" name=""/>
        <dsp:cNvSpPr/>
      </dsp:nvSpPr>
      <dsp:spPr>
        <a:xfrm>
          <a:off x="6594436" y="2796499"/>
          <a:ext cx="2880861" cy="969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kern="1200" dirty="0">
              <a:latin typeface="Arial" panose="020B0604020202020204" pitchFamily="34" charset="0"/>
              <a:cs typeface="Arial" panose="020B0604020202020204" pitchFamily="34" charset="0"/>
            </a:rPr>
            <a:t>Perfil del turista</a:t>
          </a:r>
        </a:p>
      </dsp:txBody>
      <dsp:txXfrm>
        <a:off x="6594436" y="2796499"/>
        <a:ext cx="2880861" cy="969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08E2-8C40-403D-AA7F-EFCE5A086BA9}" type="datetimeFigureOut">
              <a:rPr lang="es-EC" smtClean="0"/>
              <a:t>26/3/2021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6CA9-E13A-4A3B-AC7F-FD43E2B9AE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57726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08E2-8C40-403D-AA7F-EFCE5A086BA9}" type="datetimeFigureOut">
              <a:rPr lang="es-EC" smtClean="0"/>
              <a:t>26/3/2021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6CA9-E13A-4A3B-AC7F-FD43E2B9AE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13067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08E2-8C40-403D-AA7F-EFCE5A086BA9}" type="datetimeFigureOut">
              <a:rPr lang="es-EC" smtClean="0"/>
              <a:t>26/3/2021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6CA9-E13A-4A3B-AC7F-FD43E2B9AE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9811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08E2-8C40-403D-AA7F-EFCE5A086BA9}" type="datetimeFigureOut">
              <a:rPr lang="es-EC" smtClean="0"/>
              <a:t>26/3/2021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6CA9-E13A-4A3B-AC7F-FD43E2B9AE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718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08E2-8C40-403D-AA7F-EFCE5A086BA9}" type="datetimeFigureOut">
              <a:rPr lang="es-EC" smtClean="0"/>
              <a:t>26/3/2021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6CA9-E13A-4A3B-AC7F-FD43E2B9AE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94345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08E2-8C40-403D-AA7F-EFCE5A086BA9}" type="datetimeFigureOut">
              <a:rPr lang="es-EC" smtClean="0"/>
              <a:t>26/3/2021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6CA9-E13A-4A3B-AC7F-FD43E2B9AE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9933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08E2-8C40-403D-AA7F-EFCE5A086BA9}" type="datetimeFigureOut">
              <a:rPr lang="es-EC" smtClean="0"/>
              <a:t>26/3/2021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6CA9-E13A-4A3B-AC7F-FD43E2B9AE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1246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08E2-8C40-403D-AA7F-EFCE5A086BA9}" type="datetimeFigureOut">
              <a:rPr lang="es-EC" smtClean="0"/>
              <a:t>26/3/2021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6CA9-E13A-4A3B-AC7F-FD43E2B9AE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72795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08E2-8C40-403D-AA7F-EFCE5A086BA9}" type="datetimeFigureOut">
              <a:rPr lang="es-EC" smtClean="0"/>
              <a:t>26/3/2021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6CA9-E13A-4A3B-AC7F-FD43E2B9AE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81328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08E2-8C40-403D-AA7F-EFCE5A086BA9}" type="datetimeFigureOut">
              <a:rPr lang="es-EC" smtClean="0"/>
              <a:t>26/3/2021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6CA9-E13A-4A3B-AC7F-FD43E2B9AE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349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08E2-8C40-403D-AA7F-EFCE5A086BA9}" type="datetimeFigureOut">
              <a:rPr lang="es-EC" smtClean="0"/>
              <a:t>26/3/2021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6CA9-E13A-4A3B-AC7F-FD43E2B9AE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5080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F08E2-8C40-403D-AA7F-EFCE5A086BA9}" type="datetimeFigureOut">
              <a:rPr lang="es-EC" smtClean="0"/>
              <a:t>26/3/2021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96CA9-E13A-4A3B-AC7F-FD43E2B9AE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240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o marco 3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" name="Medio marco 4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227" y="466982"/>
            <a:ext cx="3960441" cy="102285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048000" y="193224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DEPARTAMENTO DE CIENCIAS ECONÓMICAS, ADMINISTRATIVAS Y DEL COMERCIO</a:t>
            </a:r>
            <a:b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s-EC" b="1" dirty="0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116898" y="2855576"/>
            <a:ext cx="7027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CARRERA DE INGENIERÍA EN ADMINISTRACIÓN TURÍSTICA Y HOTELERA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116898" y="3754335"/>
            <a:ext cx="7352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es-EC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MARKETING TURÍSTICO APLICADO EN SAN JACINTO, MANABÍ Y SU EFECTO EN EL POSICIONAMIENTO COMO DESTINO TURÍSTICO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745287" y="49541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es-EC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CAJAMARCA SIMBA JESSICA ALEXANDRA</a:t>
            </a:r>
            <a:endParaRPr lang="es-EC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7200" algn="ctr">
              <a:spcAft>
                <a:spcPts val="0"/>
              </a:spcAft>
            </a:pPr>
            <a:r>
              <a:rPr lang="es-EC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CARREÑO JARRÍN BÁRBARA </a:t>
            </a:r>
            <a:r>
              <a:rPr lang="es-EC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THAMARA</a:t>
            </a:r>
            <a:endParaRPr lang="es-EC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527040" y="5915274"/>
            <a:ext cx="6532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M.B.A</a:t>
            </a:r>
            <a:r>
              <a:rPr lang="es-EC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ING. AVILÉS LEÓN, BYRON EDUARDO </a:t>
            </a:r>
            <a:r>
              <a:rPr lang="es-EC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M.S.C</a:t>
            </a:r>
            <a:r>
              <a:rPr lang="es-EC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PHD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1741437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629C4C-B2FC-4425-A0F2-2B5ED5F82AAC}"/>
              </a:ext>
            </a:extLst>
          </p:cNvPr>
          <p:cNvSpPr txBox="1"/>
          <p:nvPr/>
        </p:nvSpPr>
        <p:spPr>
          <a:xfrm>
            <a:off x="449718" y="262322"/>
            <a:ext cx="6129130" cy="408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indent="-449580" algn="just">
              <a:lnSpc>
                <a:spcPct val="200000"/>
              </a:lnSpc>
              <a:spcAft>
                <a:spcPts val="800"/>
              </a:spcAft>
            </a:pPr>
            <a:r>
              <a:rPr lang="es-EC" sz="1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Aforo permitido 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antes</a:t>
            </a:r>
            <a:r>
              <a:rPr lang="es-EC" sz="1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 pandemia y el aforo a partir del COVID-19</a:t>
            </a:r>
            <a:endParaRPr lang="es-EC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90BCF52-879D-4A17-801B-AA4212C232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9012549"/>
              </p:ext>
            </p:extLst>
          </p:nvPr>
        </p:nvGraphicFramePr>
        <p:xfrm>
          <a:off x="490358" y="610128"/>
          <a:ext cx="5274310" cy="5856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965" y="933410"/>
            <a:ext cx="5274310" cy="21463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629C4C-B2FC-4425-A0F2-2B5ED5F82AAC}"/>
              </a:ext>
            </a:extLst>
          </p:cNvPr>
          <p:cNvSpPr txBox="1"/>
          <p:nvPr/>
        </p:nvSpPr>
        <p:spPr>
          <a:xfrm>
            <a:off x="7028566" y="250933"/>
            <a:ext cx="2682240" cy="508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indent="-449580" algn="just">
              <a:lnSpc>
                <a:spcPct val="200000"/>
              </a:lnSpc>
              <a:spcAft>
                <a:spcPts val="800"/>
              </a:spcAft>
            </a:pP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Número de empleados 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23B99E9B-5630-46CE-BA66-DCF5E05F1F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0495120"/>
              </p:ext>
            </p:extLst>
          </p:nvPr>
        </p:nvGraphicFramePr>
        <p:xfrm>
          <a:off x="6330632" y="3530579"/>
          <a:ext cx="5260975" cy="2876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47629C4C-B2FC-4425-A0F2-2B5ED5F82AAC}"/>
              </a:ext>
            </a:extLst>
          </p:cNvPr>
          <p:cNvSpPr txBox="1"/>
          <p:nvPr/>
        </p:nvSpPr>
        <p:spPr>
          <a:xfrm>
            <a:off x="7384166" y="3079710"/>
            <a:ext cx="2682240" cy="508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indent="-449580" algn="just">
              <a:lnSpc>
                <a:spcPct val="200000"/>
              </a:lnSpc>
              <a:spcAft>
                <a:spcPts val="800"/>
              </a:spcAft>
            </a:pP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Canales de comunicación</a:t>
            </a:r>
          </a:p>
        </p:txBody>
      </p:sp>
    </p:spTree>
    <p:extLst>
      <p:ext uri="{BB962C8B-B14F-4D97-AF65-F5344CB8AC3E}">
        <p14:creationId xmlns:p14="http://schemas.microsoft.com/office/powerpoint/2010/main" val="3961773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DE081A86-8225-488F-B7F2-7B5B8D0B03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1503469"/>
              </p:ext>
            </p:extLst>
          </p:nvPr>
        </p:nvGraphicFramePr>
        <p:xfrm>
          <a:off x="500284" y="685895"/>
          <a:ext cx="5264150" cy="266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D6413051-5A74-488C-B76E-8D6B85E85C63}"/>
              </a:ext>
            </a:extLst>
          </p:cNvPr>
          <p:cNvSpPr txBox="1"/>
          <p:nvPr/>
        </p:nvSpPr>
        <p:spPr>
          <a:xfrm>
            <a:off x="500284" y="394617"/>
            <a:ext cx="5595716" cy="276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Tiempo de visita de los turistas a los establecimientos</a:t>
            </a:r>
            <a:endParaRPr lang="es-EC" sz="1200" dirty="0"/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B007A406-9A81-4D95-8376-EA4AB8B2B4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9996919"/>
              </p:ext>
            </p:extLst>
          </p:nvPr>
        </p:nvGraphicFramePr>
        <p:xfrm>
          <a:off x="500284" y="3903043"/>
          <a:ext cx="5236845" cy="2567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1DF92B9D-8A20-4D85-8784-0C673789C2CC}"/>
              </a:ext>
            </a:extLst>
          </p:cNvPr>
          <p:cNvSpPr txBox="1"/>
          <p:nvPr/>
        </p:nvSpPr>
        <p:spPr>
          <a:xfrm>
            <a:off x="606329" y="3626044"/>
            <a:ext cx="34983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Ciudad de procedencia de los turistas</a:t>
            </a:r>
            <a:endParaRPr lang="es-EC" sz="1200" dirty="0"/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68B5855E-DB84-4128-8A0C-31E0A3AE95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5713065"/>
              </p:ext>
            </p:extLst>
          </p:nvPr>
        </p:nvGraphicFramePr>
        <p:xfrm>
          <a:off x="6318981" y="763703"/>
          <a:ext cx="5266690" cy="5330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1DF92B9D-8A20-4D85-8784-0C673789C2CC}"/>
              </a:ext>
            </a:extLst>
          </p:cNvPr>
          <p:cNvSpPr txBox="1"/>
          <p:nvPr/>
        </p:nvSpPr>
        <p:spPr>
          <a:xfrm>
            <a:off x="8388626" y="301756"/>
            <a:ext cx="2052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Promociones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6749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6F00B740-6365-4B9A-BD37-51E76654AB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7284542"/>
              </p:ext>
            </p:extLst>
          </p:nvPr>
        </p:nvGraphicFramePr>
        <p:xfrm>
          <a:off x="500284" y="671616"/>
          <a:ext cx="5087716" cy="2437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D6413051-5A74-488C-B76E-8D6B85E85C63}"/>
              </a:ext>
            </a:extLst>
          </p:cNvPr>
          <p:cNvSpPr txBox="1"/>
          <p:nvPr/>
        </p:nvSpPr>
        <p:spPr>
          <a:xfrm>
            <a:off x="500284" y="394617"/>
            <a:ext cx="44577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Costo promedio que invierten los turistas </a:t>
            </a:r>
            <a:endParaRPr lang="es-EC" sz="1600" dirty="0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EDA74339-6D6C-48F1-8BB3-FAAD1398B9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3563857"/>
              </p:ext>
            </p:extLst>
          </p:nvPr>
        </p:nvGraphicFramePr>
        <p:xfrm>
          <a:off x="500284" y="3488662"/>
          <a:ext cx="5307013" cy="289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D6413051-5A74-488C-B76E-8D6B85E85C63}"/>
              </a:ext>
            </a:extLst>
          </p:cNvPr>
          <p:cNvSpPr txBox="1"/>
          <p:nvPr/>
        </p:nvSpPr>
        <p:spPr>
          <a:xfrm>
            <a:off x="500284" y="3119330"/>
            <a:ext cx="2539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Marca turística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5B3346B5-7B4D-4D10-9761-AA590CA3EB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0384573"/>
              </p:ext>
            </p:extLst>
          </p:nvPr>
        </p:nvGraphicFramePr>
        <p:xfrm>
          <a:off x="6155172" y="996812"/>
          <a:ext cx="5554663" cy="5323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D6413051-5A74-488C-B76E-8D6B85E85C63}"/>
              </a:ext>
            </a:extLst>
          </p:cNvPr>
          <p:cNvSpPr txBox="1"/>
          <p:nvPr/>
        </p:nvSpPr>
        <p:spPr>
          <a:xfrm>
            <a:off x="7922267" y="394617"/>
            <a:ext cx="40107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Medidas de bioseguridad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4045631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37220" y="312126"/>
            <a:ext cx="114234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/>
              <a:t>ANÁLISIS DEL POSICIONAMIENTO ACTUAL DE LA COMUNIDAD DE SAN JACINTO DESDE LA PERSPECTIVA DE LOS TURISTAS </a:t>
            </a:r>
          </a:p>
          <a:p>
            <a:pPr algn="ctr"/>
            <a:endParaRPr lang="es-EC" sz="2000" dirty="0"/>
          </a:p>
        </p:txBody>
      </p:sp>
      <p:pic>
        <p:nvPicPr>
          <p:cNvPr id="16" name="Imagen 1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4"/>
          <a:stretch/>
        </p:blipFill>
        <p:spPr>
          <a:xfrm>
            <a:off x="613776" y="1202499"/>
            <a:ext cx="2478018" cy="2217106"/>
          </a:xfrm>
          <a:prstGeom prst="rect">
            <a:avLst/>
          </a:prstGeom>
        </p:spPr>
      </p:pic>
      <p:pic>
        <p:nvPicPr>
          <p:cNvPr id="17" name="Imagen 1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8"/>
          <a:stretch/>
        </p:blipFill>
        <p:spPr>
          <a:xfrm>
            <a:off x="613775" y="4062338"/>
            <a:ext cx="2329841" cy="2152927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34"/>
          <a:stretch/>
        </p:blipFill>
        <p:spPr>
          <a:xfrm>
            <a:off x="8768902" y="1666079"/>
            <a:ext cx="3067421" cy="2675180"/>
          </a:xfrm>
          <a:prstGeom prst="rect">
            <a:avLst/>
          </a:prstGeom>
        </p:spPr>
      </p:pic>
      <p:cxnSp>
        <p:nvCxnSpPr>
          <p:cNvPr id="22" name="Conector recto de flecha 21"/>
          <p:cNvCxnSpPr>
            <a:endCxn id="17" idx="0"/>
          </p:cNvCxnSpPr>
          <p:nvPr/>
        </p:nvCxnSpPr>
        <p:spPr>
          <a:xfrm>
            <a:off x="1778695" y="3419604"/>
            <a:ext cx="1" cy="642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angular 26"/>
          <p:cNvCxnSpPr/>
          <p:nvPr/>
        </p:nvCxnSpPr>
        <p:spPr>
          <a:xfrm rot="5400000" flipH="1" flipV="1">
            <a:off x="515882" y="3270470"/>
            <a:ext cx="4035736" cy="1778695"/>
          </a:xfrm>
          <a:prstGeom prst="bentConnector3">
            <a:avLst>
              <a:gd name="adj1" fmla="val -5664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>
            <a:off x="3423098" y="2141949"/>
            <a:ext cx="7603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>
            <a:off x="5903606" y="3499847"/>
            <a:ext cx="4174" cy="523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angular 36"/>
          <p:cNvCxnSpPr/>
          <p:nvPr/>
        </p:nvCxnSpPr>
        <p:spPr>
          <a:xfrm rot="5400000" flipH="1" flipV="1">
            <a:off x="5323143" y="3185756"/>
            <a:ext cx="3336422" cy="2551600"/>
          </a:xfrm>
          <a:prstGeom prst="bentConnector3">
            <a:avLst>
              <a:gd name="adj1" fmla="val -7461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 flipV="1">
            <a:off x="8234604" y="2802849"/>
            <a:ext cx="50280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4" name="Imagen 4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525" y="1225536"/>
            <a:ext cx="3367958" cy="2475106"/>
          </a:xfrm>
          <a:prstGeom prst="rect">
            <a:avLst/>
          </a:prstGeom>
        </p:spPr>
      </p:pic>
      <p:pic>
        <p:nvPicPr>
          <p:cNvPr id="54" name="Imagen 5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0" y="4073816"/>
            <a:ext cx="2603500" cy="221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34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52"/>
          <a:stretch/>
        </p:blipFill>
        <p:spPr>
          <a:xfrm>
            <a:off x="4308953" y="572624"/>
            <a:ext cx="3139071" cy="2546356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50"/>
          <a:stretch/>
        </p:blipFill>
        <p:spPr>
          <a:xfrm>
            <a:off x="4394982" y="3733283"/>
            <a:ext cx="2960858" cy="2444403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>
          <a:xfrm>
            <a:off x="8594518" y="783529"/>
            <a:ext cx="3167141" cy="2701571"/>
          </a:xfrm>
          <a:prstGeom prst="rect">
            <a:avLst/>
          </a:prstGeom>
        </p:spPr>
      </p:pic>
      <p:cxnSp>
        <p:nvCxnSpPr>
          <p:cNvPr id="11" name="Conector recto de flecha 10"/>
          <p:cNvCxnSpPr/>
          <p:nvPr/>
        </p:nvCxnSpPr>
        <p:spPr>
          <a:xfrm>
            <a:off x="1619350" y="3118980"/>
            <a:ext cx="0" cy="676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angular 13"/>
          <p:cNvCxnSpPr/>
          <p:nvPr/>
        </p:nvCxnSpPr>
        <p:spPr>
          <a:xfrm rot="5400000" flipH="1" flipV="1">
            <a:off x="747976" y="3274555"/>
            <a:ext cx="4035736" cy="1778695"/>
          </a:xfrm>
          <a:prstGeom prst="bentConnector3">
            <a:avLst>
              <a:gd name="adj1" fmla="val -5664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3655192" y="2134314"/>
            <a:ext cx="65376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angular 27"/>
          <p:cNvCxnSpPr/>
          <p:nvPr/>
        </p:nvCxnSpPr>
        <p:spPr>
          <a:xfrm rot="5400000" flipH="1" flipV="1">
            <a:off x="4842905" y="3316703"/>
            <a:ext cx="4035736" cy="1778695"/>
          </a:xfrm>
          <a:prstGeom prst="bentConnector3">
            <a:avLst>
              <a:gd name="adj1" fmla="val -5664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7750120" y="2188182"/>
            <a:ext cx="69058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Imagen 3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9"/>
          <a:stretch/>
        </p:blipFill>
        <p:spPr>
          <a:xfrm>
            <a:off x="495141" y="624551"/>
            <a:ext cx="2857954" cy="2482219"/>
          </a:xfrm>
          <a:prstGeom prst="rect">
            <a:avLst/>
          </a:prstGeom>
        </p:spPr>
      </p:pic>
      <p:pic>
        <p:nvPicPr>
          <p:cNvPr id="36" name="Imagen 3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88" y="3795386"/>
            <a:ext cx="2769507" cy="2289759"/>
          </a:xfrm>
          <a:prstGeom prst="rect">
            <a:avLst/>
          </a:prstGeom>
        </p:spPr>
      </p:pic>
      <p:cxnSp>
        <p:nvCxnSpPr>
          <p:cNvPr id="39" name="Conector recto de flecha 38"/>
          <p:cNvCxnSpPr/>
          <p:nvPr/>
        </p:nvCxnSpPr>
        <p:spPr>
          <a:xfrm>
            <a:off x="5570199" y="3056877"/>
            <a:ext cx="0" cy="676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212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1893068" y="2710568"/>
            <a:ext cx="5606" cy="358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angular 9"/>
          <p:cNvCxnSpPr/>
          <p:nvPr/>
        </p:nvCxnSpPr>
        <p:spPr>
          <a:xfrm rot="5400000" flipH="1" flipV="1">
            <a:off x="807082" y="3307663"/>
            <a:ext cx="4035736" cy="1778695"/>
          </a:xfrm>
          <a:prstGeom prst="bentConnector3">
            <a:avLst>
              <a:gd name="adj1" fmla="val -5664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3714298" y="2179142"/>
            <a:ext cx="6438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H="1">
            <a:off x="5999752" y="3068876"/>
            <a:ext cx="6266" cy="363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angular 12"/>
          <p:cNvCxnSpPr/>
          <p:nvPr/>
        </p:nvCxnSpPr>
        <p:spPr>
          <a:xfrm rot="5400000" flipH="1" flipV="1">
            <a:off x="5031035" y="3356651"/>
            <a:ext cx="4035736" cy="1778695"/>
          </a:xfrm>
          <a:prstGeom prst="bentConnector3">
            <a:avLst>
              <a:gd name="adj1" fmla="val -5664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7938251" y="2228130"/>
            <a:ext cx="5238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Imagen 1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3" b="4220"/>
          <a:stretch/>
        </p:blipFill>
        <p:spPr>
          <a:xfrm>
            <a:off x="4407527" y="262228"/>
            <a:ext cx="3120070" cy="2806648"/>
          </a:xfrm>
          <a:prstGeom prst="rect">
            <a:avLst/>
          </a:prstGeom>
        </p:spPr>
      </p:pic>
      <p:pic>
        <p:nvPicPr>
          <p:cNvPr id="16" name="Imagen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27" y="3428628"/>
            <a:ext cx="3120070" cy="2883773"/>
          </a:xfrm>
          <a:prstGeom prst="rect">
            <a:avLst/>
          </a:prstGeom>
        </p:spPr>
      </p:pic>
      <p:pic>
        <p:nvPicPr>
          <p:cNvPr id="17" name="Imagen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876" y="888156"/>
            <a:ext cx="3113977" cy="2850147"/>
          </a:xfrm>
          <a:prstGeom prst="rect">
            <a:avLst/>
          </a:prstGeom>
        </p:spPr>
      </p:pic>
      <p:pic>
        <p:nvPicPr>
          <p:cNvPr id="24" name="Imagen 2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6"/>
          <a:stretch/>
        </p:blipFill>
        <p:spPr bwMode="auto">
          <a:xfrm>
            <a:off x="460383" y="262228"/>
            <a:ext cx="2876582" cy="23947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Imagen 2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57" y="3122429"/>
            <a:ext cx="3054689" cy="309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87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cxnSp>
        <p:nvCxnSpPr>
          <p:cNvPr id="4" name="Conector recto de flecha 3"/>
          <p:cNvCxnSpPr/>
          <p:nvPr/>
        </p:nvCxnSpPr>
        <p:spPr>
          <a:xfrm>
            <a:off x="2519821" y="3118979"/>
            <a:ext cx="0" cy="676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ector angular 4"/>
          <p:cNvCxnSpPr>
            <a:stCxn id="18" idx="2"/>
          </p:cNvCxnSpPr>
          <p:nvPr/>
        </p:nvCxnSpPr>
        <p:spPr>
          <a:xfrm rot="5400000" flipH="1" flipV="1">
            <a:off x="2186125" y="2573516"/>
            <a:ext cx="4035736" cy="3246988"/>
          </a:xfrm>
          <a:prstGeom prst="bentConnector3">
            <a:avLst>
              <a:gd name="adj1" fmla="val -5664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>
            <a:off x="5827487" y="2179141"/>
            <a:ext cx="9978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60" y="1363523"/>
            <a:ext cx="2899443" cy="2431862"/>
          </a:xfrm>
          <a:prstGeom prst="rect">
            <a:avLst/>
          </a:prstGeom>
        </p:spPr>
      </p:pic>
      <p:pic>
        <p:nvPicPr>
          <p:cNvPr id="16" name="Imagen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00" y="343479"/>
            <a:ext cx="2969340" cy="2900762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13" y="3795385"/>
            <a:ext cx="3005971" cy="241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92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o marco 2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" name="Medio marco 3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320" y="1205596"/>
            <a:ext cx="7235686" cy="529543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53232" y="263853"/>
            <a:ext cx="11283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/>
              <a:t>PREDISPOSICIÓN PARA VISITAR LA COMUNIDAD DE SAN JACINTO </a:t>
            </a:r>
          </a:p>
        </p:txBody>
      </p:sp>
    </p:spTree>
    <p:extLst>
      <p:ext uri="{BB962C8B-B14F-4D97-AF65-F5344CB8AC3E}">
        <p14:creationId xmlns:p14="http://schemas.microsoft.com/office/powerpoint/2010/main" val="1950483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4" y="209809"/>
            <a:ext cx="11498892" cy="643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67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533358" y="2182866"/>
            <a:ext cx="712528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8800" b="1" dirty="0"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  <a:endParaRPr lang="es-EC" sz="8800" dirty="0"/>
          </a:p>
        </p:txBody>
      </p:sp>
    </p:spTree>
    <p:extLst>
      <p:ext uri="{BB962C8B-B14F-4D97-AF65-F5344CB8AC3E}">
        <p14:creationId xmlns:p14="http://schemas.microsoft.com/office/powerpoint/2010/main" val="887476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04516" y="2557420"/>
            <a:ext cx="3924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>
                <a:latin typeface="Arial" panose="020B0604020202020204" pitchFamily="34" charset="0"/>
                <a:cs typeface="Arial" panose="020B0604020202020204" pitchFamily="34" charset="0"/>
              </a:rPr>
              <a:t>IMPORTANCIA DE LA INVESTIGACIÓN </a:t>
            </a:r>
          </a:p>
        </p:txBody>
      </p:sp>
      <p:pic>
        <p:nvPicPr>
          <p:cNvPr id="1026" name="Picture 2" descr="Provincia de Manabí - Wikipedia, la enciclopedia lib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541" y="773099"/>
            <a:ext cx="2003309" cy="2158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Flecha cuádruple 12"/>
          <p:cNvSpPr/>
          <p:nvPr/>
        </p:nvSpPr>
        <p:spPr>
          <a:xfrm>
            <a:off x="5584874" y="519881"/>
            <a:ext cx="6077243" cy="5472332"/>
          </a:xfrm>
          <a:prstGeom prst="quadArrow">
            <a:avLst>
              <a:gd name="adj1" fmla="val 22500"/>
              <a:gd name="adj2" fmla="val 257"/>
              <a:gd name="adj3" fmla="val 24042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AutoShape 6" descr="UNIVERSIDAD CENTRAL DEL ECUADOR FACULTAD DE ARQUITECTURA Y URBANISMO  CARRERA DE ARQUITECTU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34" name="Picture 10" descr="Mapa de Charapo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6" r="17391"/>
          <a:stretch/>
        </p:blipFill>
        <p:spPr bwMode="auto">
          <a:xfrm>
            <a:off x="9003322" y="1041628"/>
            <a:ext cx="2096087" cy="1510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 descr="Cantón Sucre - Wikipedia, la enciclopedia lib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962" y="3570022"/>
            <a:ext cx="1746465" cy="2317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4" descr="La (mayor) importancia del Posicionamiento - NelsonRazo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03322" y="3570022"/>
            <a:ext cx="2220862" cy="2111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3200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2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46550" y="339465"/>
            <a:ext cx="114988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0"/>
              </a:spcAft>
            </a:pPr>
            <a:r>
              <a:rPr lang="es-EC" sz="2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CREACIÓN DE LA MARCA TURÍSTICA PARA LA COMUNIDAD DE SAN JACINTO</a:t>
            </a:r>
            <a:endParaRPr lang="es-EC" sz="36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1846" t="25456" r="23653" b="10973"/>
          <a:stretch/>
        </p:blipFill>
        <p:spPr>
          <a:xfrm>
            <a:off x="2780353" y="1594109"/>
            <a:ext cx="6631289" cy="4486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477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678487" y="201681"/>
            <a:ext cx="84366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</a:pPr>
            <a:r>
              <a:rPr lang="es-EC" sz="2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DISEÑO DE PÁGINA WEB PARA LA LOCALIDAD </a:t>
            </a:r>
            <a:endParaRPr lang="es-EC" sz="36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14453" r="9197" b="3640"/>
          <a:stretch/>
        </p:blipFill>
        <p:spPr bwMode="auto">
          <a:xfrm>
            <a:off x="839907" y="1765705"/>
            <a:ext cx="4224390" cy="2377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" t="13169" r="3202" b="8137"/>
          <a:stretch/>
        </p:blipFill>
        <p:spPr bwMode="auto">
          <a:xfrm>
            <a:off x="6446728" y="1765705"/>
            <a:ext cx="4319001" cy="2265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4"/>
          <a:srcRect t="21513" r="1188" b="3902"/>
          <a:stretch/>
        </p:blipFill>
        <p:spPr bwMode="auto">
          <a:xfrm>
            <a:off x="839907" y="4409136"/>
            <a:ext cx="4224391" cy="207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t="14775" r="5550" b="4604"/>
          <a:stretch/>
        </p:blipFill>
        <p:spPr bwMode="auto">
          <a:xfrm>
            <a:off x="6468649" y="4409136"/>
            <a:ext cx="4319000" cy="207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1646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541290" y="227539"/>
            <a:ext cx="9731254" cy="9361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</a:pPr>
            <a:r>
              <a:rPr lang="es-EC" sz="3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DISEÑO DE PÁGINA WEB PARA LA LOCALIDAD </a:t>
            </a:r>
            <a:endParaRPr lang="es-EC" sz="40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16059" r="5188" b="5889"/>
          <a:stretch/>
        </p:blipFill>
        <p:spPr bwMode="auto">
          <a:xfrm>
            <a:off x="677583" y="1955581"/>
            <a:ext cx="5109442" cy="2259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17987" r="35529" b="20985"/>
          <a:stretch/>
        </p:blipFill>
        <p:spPr bwMode="auto">
          <a:xfrm>
            <a:off x="6680402" y="3085246"/>
            <a:ext cx="4820951" cy="2259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8" r="31917" b="21627"/>
          <a:stretch/>
        </p:blipFill>
        <p:spPr bwMode="auto">
          <a:xfrm>
            <a:off x="677583" y="4396286"/>
            <a:ext cx="5109442" cy="2168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5369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8827" t="18364" r="2891" b="11837"/>
          <a:stretch/>
        </p:blipFill>
        <p:spPr>
          <a:xfrm>
            <a:off x="522666" y="1062429"/>
            <a:ext cx="6002986" cy="3484519"/>
          </a:xfrm>
          <a:prstGeom prst="rect">
            <a:avLst/>
          </a:prstGeom>
        </p:spPr>
      </p:pic>
      <p:pic>
        <p:nvPicPr>
          <p:cNvPr id="21" name="Imagen 20"/>
          <p:cNvPicPr/>
          <p:nvPr/>
        </p:nvPicPr>
        <p:blipFill rotWithShape="1">
          <a:blip r:embed="rId3"/>
          <a:srcRect l="26255" t="30528" r="26205" b="9404"/>
          <a:stretch/>
        </p:blipFill>
        <p:spPr bwMode="auto">
          <a:xfrm>
            <a:off x="6638795" y="3081403"/>
            <a:ext cx="4989506" cy="3139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1567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278999" y="293685"/>
            <a:ext cx="10243445" cy="9361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</a:pPr>
            <a:r>
              <a:rPr lang="es-EC" sz="3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DISEÑO DE ESTRATEGIA PARA REDES SOCIALES </a:t>
            </a:r>
            <a:endParaRPr lang="es-EC" sz="40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-1" t="8930" r="1512" b="7504"/>
          <a:stretch/>
        </p:blipFill>
        <p:spPr bwMode="auto">
          <a:xfrm>
            <a:off x="669556" y="1737727"/>
            <a:ext cx="4704110" cy="221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Puede ser una imagen de palmera, cielo y texto que dice &quot;SAn JACNO Un destino cerca de tí&quot;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3" t="43140" r="7593" b="38849"/>
          <a:stretch/>
        </p:blipFill>
        <p:spPr bwMode="auto">
          <a:xfrm>
            <a:off x="669555" y="4055731"/>
            <a:ext cx="4704111" cy="1889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C:\Users\Usuario\Downloads\WhatsApp Image 2021-01-31 at 22.59.49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854" y="1638135"/>
            <a:ext cx="3604590" cy="4306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ángulo 8"/>
          <p:cNvSpPr/>
          <p:nvPr/>
        </p:nvSpPr>
        <p:spPr>
          <a:xfrm>
            <a:off x="357808" y="6000774"/>
            <a:ext cx="11555895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#sanjacinto                              #undestinocercadeti </a:t>
            </a:r>
            <a:endParaRPr lang="es-EC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68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96712" y="1022839"/>
            <a:ext cx="81106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s-EC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 de capacitación dirigido a los prestadores de servicios</a:t>
            </a:r>
            <a:endParaRPr lang="es-EC" sz="28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111739" y="195126"/>
            <a:ext cx="39685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4800" b="1" dirty="0"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  <a:endParaRPr lang="es-EC" sz="48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741010"/>
              </p:ext>
            </p:extLst>
          </p:nvPr>
        </p:nvGraphicFramePr>
        <p:xfrm>
          <a:off x="979118" y="1553148"/>
          <a:ext cx="10233764" cy="500723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{BDBED569-4797-4DF1-A0F4-6AAB3CD982D8}</a:tableStyleId>
              </a:tblPr>
              <a:tblGrid>
                <a:gridCol w="1404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5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0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8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45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8313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EJE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37" marR="65837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BENEFICIARIOS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37" marR="65837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CONTENIDO 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37" marR="65837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METODOLOGÍA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37" marR="6583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MÉTODO DE EVALUACIÓN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37" marR="65837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TIEMPO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37" marR="6583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039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Servicio al cliente </a:t>
                      </a:r>
                      <a:endParaRPr lang="es-EC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37" marR="65837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Direccionado a los trabajadores que estén a cargo de recibir a los turistas con de manera que se pueda dar un recibimiento cálido y amigable al momento que el turista ingrese al establecimiento </a:t>
                      </a:r>
                      <a:endParaRPr lang="es-EC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37" marR="65837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Manejo de definiciones básicas sobre técnicas de atención y servicio al cliente </a:t>
                      </a:r>
                    </a:p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Técnicas para el manejo de conflictos con el turista. </a:t>
                      </a:r>
                      <a:endParaRPr lang="es-EC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37" marR="65837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metodología a emplearse es el programa de capacitación (ABP) “Aprendizaje Basado en Problemas (Universidad Politécnica de Madrid, 2008)</a:t>
                      </a:r>
                      <a:endParaRPr lang="es-EC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37" marR="65837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evaluará a través de: lecciones, deberes y un examen práctico.</a:t>
                      </a:r>
                    </a:p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Cada uno de ellos con una calificación equivalente a 20/20 </a:t>
                      </a:r>
                    </a:p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 finalizar el curso deberá aprobar con un mínimo de 14/20 </a:t>
                      </a:r>
                      <a:endParaRPr lang="es-EC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37" marR="6583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Duración total de 30 h.</a:t>
                      </a:r>
                      <a:endParaRPr lang="es-EC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37" marR="6583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7736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-100208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382027" y="263047"/>
            <a:ext cx="5711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800" b="1" dirty="0">
                <a:latin typeface="Arial" panose="020B0604020202020204" pitchFamily="34" charset="0"/>
                <a:cs typeface="Arial" panose="020B0604020202020204" pitchFamily="34" charset="0"/>
              </a:rPr>
              <a:t>CONCLUSIONES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061" y="1372564"/>
            <a:ext cx="2558246" cy="2025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27621" r="30297" b="3038"/>
          <a:stretch/>
        </p:blipFill>
        <p:spPr>
          <a:xfrm>
            <a:off x="1082621" y="1341223"/>
            <a:ext cx="2152489" cy="2088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72" y="4063767"/>
            <a:ext cx="3225386" cy="1759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17282" y="1414888"/>
            <a:ext cx="2779640" cy="1951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3784" y="3872807"/>
            <a:ext cx="1375219" cy="2261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/>
          <a:srcRect b="9601"/>
          <a:stretch/>
        </p:blipFill>
        <p:spPr>
          <a:xfrm>
            <a:off x="8331229" y="3824238"/>
            <a:ext cx="3101072" cy="2238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3027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651342" y="275573"/>
            <a:ext cx="6889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800" b="1" dirty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1741" t="24872" r="8283" b="25984"/>
          <a:stretch/>
        </p:blipFill>
        <p:spPr>
          <a:xfrm>
            <a:off x="766872" y="1393598"/>
            <a:ext cx="2442506" cy="112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5823" t="8882" r="5317" b="6846"/>
          <a:stretch/>
        </p:blipFill>
        <p:spPr>
          <a:xfrm>
            <a:off x="8263003" y="1298582"/>
            <a:ext cx="2555309" cy="1315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191" y="1261366"/>
            <a:ext cx="3114675" cy="1466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40" y="4836580"/>
            <a:ext cx="3678381" cy="1724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3587" y="4676692"/>
            <a:ext cx="2034697" cy="1884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2251" y="4662400"/>
            <a:ext cx="1912712" cy="1912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0" t="29531" r="7885" b="30655"/>
          <a:stretch/>
        </p:blipFill>
        <p:spPr>
          <a:xfrm>
            <a:off x="4263191" y="2868263"/>
            <a:ext cx="3490322" cy="165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12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80338" y="337624"/>
            <a:ext cx="44313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5000" b="1" dirty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552421791"/>
              </p:ext>
            </p:extLst>
          </p:nvPr>
        </p:nvGraphicFramePr>
        <p:xfrm>
          <a:off x="436099" y="1252024"/>
          <a:ext cx="11296356" cy="5303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8890780" y="5317586"/>
            <a:ext cx="2067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Estrategias de marketing</a:t>
            </a:r>
          </a:p>
        </p:txBody>
      </p:sp>
    </p:spTree>
    <p:extLst>
      <p:ext uri="{BB962C8B-B14F-4D97-AF65-F5344CB8AC3E}">
        <p14:creationId xmlns:p14="http://schemas.microsoft.com/office/powerpoint/2010/main" val="2343076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359427" y="382842"/>
            <a:ext cx="5473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800" b="1" dirty="0"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302187" y="5644158"/>
            <a:ext cx="558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TEORÍA DE POSICIONAMIENTO </a:t>
            </a:r>
          </a:p>
        </p:txBody>
      </p:sp>
      <p:pic>
        <p:nvPicPr>
          <p:cNvPr id="3076" name="Picture 4" descr="Mercado, ese conjunto de percepciones que debemos aprender a percibir. |  MARKETINAD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692" y="1931568"/>
            <a:ext cx="5090886" cy="2994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echa izquierda 9"/>
          <p:cNvSpPr/>
          <p:nvPr/>
        </p:nvSpPr>
        <p:spPr>
          <a:xfrm>
            <a:off x="8739109" y="3118071"/>
            <a:ext cx="2998913" cy="652072"/>
          </a:xfrm>
          <a:prstGeom prst="lef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ESTRATEGIAS DE MARKETING</a:t>
            </a:r>
          </a:p>
        </p:txBody>
      </p:sp>
      <p:sp>
        <p:nvSpPr>
          <p:cNvPr id="18" name="Flecha izquierda 17"/>
          <p:cNvSpPr/>
          <p:nvPr/>
        </p:nvSpPr>
        <p:spPr>
          <a:xfrm>
            <a:off x="8739109" y="2036255"/>
            <a:ext cx="2998913" cy="617804"/>
          </a:xfrm>
          <a:prstGeom prst="lef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MARKETING TURÍSTICO </a:t>
            </a:r>
          </a:p>
        </p:txBody>
      </p:sp>
      <p:sp>
        <p:nvSpPr>
          <p:cNvPr id="19" name="Flecha izquierda 18"/>
          <p:cNvSpPr/>
          <p:nvPr/>
        </p:nvSpPr>
        <p:spPr>
          <a:xfrm>
            <a:off x="8739109" y="4139373"/>
            <a:ext cx="2998913" cy="615508"/>
          </a:xfrm>
          <a:prstGeom prst="lef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MERCADO OBJETIVO</a:t>
            </a:r>
          </a:p>
        </p:txBody>
      </p:sp>
      <p:sp>
        <p:nvSpPr>
          <p:cNvPr id="11" name="Flecha derecha 10"/>
          <p:cNvSpPr/>
          <p:nvPr/>
        </p:nvSpPr>
        <p:spPr>
          <a:xfrm>
            <a:off x="736007" y="1916307"/>
            <a:ext cx="2641401" cy="63616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CONSUMIDOR</a:t>
            </a:r>
          </a:p>
        </p:txBody>
      </p:sp>
      <p:sp>
        <p:nvSpPr>
          <p:cNvPr id="21" name="Flecha derecha 20"/>
          <p:cNvSpPr/>
          <p:nvPr/>
        </p:nvSpPr>
        <p:spPr>
          <a:xfrm>
            <a:off x="736007" y="2744666"/>
            <a:ext cx="2612870" cy="63616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ATRIBUTOS DEL PRODUCTO </a:t>
            </a:r>
          </a:p>
        </p:txBody>
      </p:sp>
      <p:sp>
        <p:nvSpPr>
          <p:cNvPr id="22" name="Flecha derecha 21"/>
          <p:cNvSpPr/>
          <p:nvPr/>
        </p:nvSpPr>
        <p:spPr>
          <a:xfrm>
            <a:off x="736007" y="3573025"/>
            <a:ext cx="2612870" cy="63616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SERVICIOS </a:t>
            </a:r>
          </a:p>
        </p:txBody>
      </p:sp>
      <p:sp>
        <p:nvSpPr>
          <p:cNvPr id="23" name="Flecha derecha 22"/>
          <p:cNvSpPr/>
          <p:nvPr/>
        </p:nvSpPr>
        <p:spPr>
          <a:xfrm>
            <a:off x="736007" y="4449550"/>
            <a:ext cx="2612870" cy="636167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DIFERENCIACIÓN</a:t>
            </a:r>
          </a:p>
        </p:txBody>
      </p:sp>
    </p:spTree>
    <p:extLst>
      <p:ext uri="{BB962C8B-B14F-4D97-AF65-F5344CB8AC3E}">
        <p14:creationId xmlns:p14="http://schemas.microsoft.com/office/powerpoint/2010/main" val="44877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754923" y="116207"/>
            <a:ext cx="6682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>
                <a:latin typeface="Arial" panose="020B0604020202020204" pitchFamily="34" charset="0"/>
                <a:cs typeface="Arial" panose="020B0604020202020204" pitchFamily="34" charset="0"/>
              </a:rPr>
              <a:t>MARCO METODOLÓGICO</a:t>
            </a:r>
          </a:p>
        </p:txBody>
      </p:sp>
      <p:pic>
        <p:nvPicPr>
          <p:cNvPr id="4098" name="Picture 2" descr="Investigación Mixta: Características y Ejempl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73" y="1647891"/>
            <a:ext cx="2497751" cy="1713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Ejemplos de investigación no experimental - Tesis p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06" y="5122945"/>
            <a:ext cx="2857544" cy="1202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/>
          <p:cNvSpPr txBox="1"/>
          <p:nvPr/>
        </p:nvSpPr>
        <p:spPr>
          <a:xfrm>
            <a:off x="676979" y="1192829"/>
            <a:ext cx="25280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ENFOQUE: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MIXTO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61814" y="3730045"/>
            <a:ext cx="24977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POR SU FINALIDAD: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APLICADA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587408" y="1215774"/>
            <a:ext cx="292761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POR EL ALCANCE: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EXPLORATORIO DESCRIPTIVO 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7952" y="2219825"/>
            <a:ext cx="2844475" cy="2418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/>
          <p:cNvSpPr txBox="1"/>
          <p:nvPr/>
        </p:nvSpPr>
        <p:spPr>
          <a:xfrm>
            <a:off x="3653037" y="3756109"/>
            <a:ext cx="18705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CUALITATIVO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711478" y="3780577"/>
            <a:ext cx="23354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CUANTITATIVO</a:t>
            </a:r>
          </a:p>
        </p:txBody>
      </p:sp>
      <p:pic>
        <p:nvPicPr>
          <p:cNvPr id="4104" name="Picture 8" descr="Investigación cualitativa | QuestionPr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t="13654" r="17335" b="15353"/>
          <a:stretch/>
        </p:blipFill>
        <p:spPr bwMode="auto">
          <a:xfrm>
            <a:off x="3694893" y="1853470"/>
            <a:ext cx="1818152" cy="1847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6" name="Picture 10" descr="Hay otros mundos, pero están en este. Investigación cualitativa - Anestesi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482" y="1896767"/>
            <a:ext cx="2293447" cy="1829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D7D48119-07BC-4B90-B7FE-864E90C313A9}"/>
              </a:ext>
            </a:extLst>
          </p:cNvPr>
          <p:cNvSpPr txBox="1"/>
          <p:nvPr/>
        </p:nvSpPr>
        <p:spPr>
          <a:xfrm>
            <a:off x="3653037" y="4400150"/>
            <a:ext cx="447349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POR EL CONTROL DE LAS VARIABLES: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NO EXPERIMENTAL </a:t>
            </a:r>
          </a:p>
        </p:txBody>
      </p:sp>
      <p:pic>
        <p:nvPicPr>
          <p:cNvPr id="1026" name="Picture 2" descr="Investigación aplicada - Qué es, definición y concepto | 2021 | Economipedia">
            <a:extLst>
              <a:ext uri="{FF2B5EF4-FFF2-40B4-BE49-F238E27FC236}">
                <a16:creationId xmlns:a16="http://schemas.microsoft.com/office/drawing/2014/main" id="{6945618A-05F6-4117-8185-FA890E686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79" y="4380922"/>
            <a:ext cx="2506175" cy="190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DFA534BD-D2FF-466C-93D4-77ACC8E25269}"/>
              </a:ext>
            </a:extLst>
          </p:cNvPr>
          <p:cNvCxnSpPr>
            <a:cxnSpLocks/>
          </p:cNvCxnSpPr>
          <p:nvPr/>
        </p:nvCxnSpPr>
        <p:spPr>
          <a:xfrm>
            <a:off x="1926316" y="3397789"/>
            <a:ext cx="1" cy="32771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3D3E14F-6513-48D2-99AF-A0FC56631B48}"/>
              </a:ext>
            </a:extLst>
          </p:cNvPr>
          <p:cNvSpPr txBox="1"/>
          <p:nvPr/>
        </p:nvSpPr>
        <p:spPr>
          <a:xfrm>
            <a:off x="3637748" y="1137296"/>
            <a:ext cx="447349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POR LAS FUENTES DE  INFORMACIÓN: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MIXTO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67BFCCE6-DB52-4180-A624-B0BFF782A29C}"/>
              </a:ext>
            </a:extLst>
          </p:cNvPr>
          <p:cNvCxnSpPr>
            <a:cxnSpLocks/>
          </p:cNvCxnSpPr>
          <p:nvPr/>
        </p:nvCxnSpPr>
        <p:spPr>
          <a:xfrm flipH="1">
            <a:off x="5638486" y="4156958"/>
            <a:ext cx="5435" cy="22938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Conector: angular 27">
            <a:extLst>
              <a:ext uri="{FF2B5EF4-FFF2-40B4-BE49-F238E27FC236}">
                <a16:creationId xmlns:a16="http://schemas.microsoft.com/office/drawing/2014/main" id="{9B3A7237-27AA-49DF-952B-5765130EB6E6}"/>
              </a:ext>
            </a:extLst>
          </p:cNvPr>
          <p:cNvCxnSpPr>
            <a:stCxn id="1026" idx="2"/>
          </p:cNvCxnSpPr>
          <p:nvPr/>
        </p:nvCxnSpPr>
        <p:spPr>
          <a:xfrm rot="5400000" flipH="1" flipV="1">
            <a:off x="207455" y="3115495"/>
            <a:ext cx="4894460" cy="1449237"/>
          </a:xfrm>
          <a:prstGeom prst="bentConnector3">
            <a:avLst>
              <a:gd name="adj1" fmla="val -4671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EE63CDDD-8AD6-4326-B7DB-1EA9F9395C01}"/>
              </a:ext>
            </a:extLst>
          </p:cNvPr>
          <p:cNvCxnSpPr/>
          <p:nvPr/>
        </p:nvCxnSpPr>
        <p:spPr>
          <a:xfrm>
            <a:off x="3379304" y="1392883"/>
            <a:ext cx="26504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Conector: angular 34">
            <a:extLst>
              <a:ext uri="{FF2B5EF4-FFF2-40B4-BE49-F238E27FC236}">
                <a16:creationId xmlns:a16="http://schemas.microsoft.com/office/drawing/2014/main" id="{7DE22388-CAD7-472A-A89D-D7BAA1A3C1FA}"/>
              </a:ext>
            </a:extLst>
          </p:cNvPr>
          <p:cNvCxnSpPr>
            <a:cxnSpLocks/>
            <a:stCxn id="4100" idx="2"/>
          </p:cNvCxnSpPr>
          <p:nvPr/>
        </p:nvCxnSpPr>
        <p:spPr>
          <a:xfrm rot="5400000" flipH="1" flipV="1">
            <a:off x="4501548" y="2539910"/>
            <a:ext cx="4995882" cy="2576022"/>
          </a:xfrm>
          <a:prstGeom prst="bentConnector3">
            <a:avLst>
              <a:gd name="adj1" fmla="val -4576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A5907B10-6593-46D8-8A92-64C2BDADA761}"/>
              </a:ext>
            </a:extLst>
          </p:cNvPr>
          <p:cNvCxnSpPr/>
          <p:nvPr/>
        </p:nvCxnSpPr>
        <p:spPr>
          <a:xfrm>
            <a:off x="8287500" y="1341279"/>
            <a:ext cx="26504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48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63826" y="326573"/>
            <a:ext cx="1155589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spcBef>
                <a:spcPct val="0"/>
              </a:spcBef>
            </a:pPr>
            <a:r>
              <a:rPr lang="es-EC" sz="4400" b="1" dirty="0">
                <a:latin typeface="Arial" panose="020B0604020202020204" pitchFamily="34" charset="0"/>
                <a:cs typeface="Arial" panose="020B0604020202020204" pitchFamily="34" charset="0"/>
              </a:rPr>
              <a:t>INSTRUMENTOS Y PROCESAMIENTOS</a:t>
            </a:r>
            <a:endParaRPr kumimoji="0" lang="es-EC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Entrevistas con usuarios (I). Definir objetivos y crear una guí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9" r="21616"/>
          <a:stretch/>
        </p:blipFill>
        <p:spPr bwMode="auto">
          <a:xfrm>
            <a:off x="5015540" y="3034958"/>
            <a:ext cx="2764905" cy="132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551" y="4938617"/>
            <a:ext cx="2764905" cy="1223478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488842" y="4327248"/>
            <a:ext cx="184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ENTREVISTAS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637275" y="6162095"/>
            <a:ext cx="183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ENCUESTAS  </a:t>
            </a:r>
          </a:p>
        </p:txBody>
      </p:sp>
      <p:pic>
        <p:nvPicPr>
          <p:cNvPr id="5126" name="Picture 6" descr="IBM SPSS logo | Spss statistics, Business analysis, Ib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901" y="4938617"/>
            <a:ext cx="2308678" cy="140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USO DE ATLAS.T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456" y="2526306"/>
            <a:ext cx="2749249" cy="20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arpetas Del Color Del Ordenador De La Web Con Los Ficheros De Documentos  Para El Diseño En El Ejemplo Blanco, Común Del Vector Ilustración del  Vector - Ilustración de interfaz, ordene: 15318096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8432" r="3296" b="7133"/>
          <a:stretch/>
        </p:blipFill>
        <p:spPr bwMode="auto">
          <a:xfrm>
            <a:off x="7345472" y="1345012"/>
            <a:ext cx="1894958" cy="111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6636732" y="2467918"/>
            <a:ext cx="3312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FICHAS BIBLIOGRÁFICAS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38B4DC8A-655E-4671-A881-D1342D2420F6}"/>
              </a:ext>
            </a:extLst>
          </p:cNvPr>
          <p:cNvCxnSpPr>
            <a:cxnSpLocks/>
          </p:cNvCxnSpPr>
          <p:nvPr/>
        </p:nvCxnSpPr>
        <p:spPr>
          <a:xfrm>
            <a:off x="7780445" y="3754273"/>
            <a:ext cx="9682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AA0CF4E3-2438-454A-BF68-99E471E6EFD6}"/>
              </a:ext>
            </a:extLst>
          </p:cNvPr>
          <p:cNvCxnSpPr/>
          <p:nvPr/>
        </p:nvCxnSpPr>
        <p:spPr>
          <a:xfrm>
            <a:off x="7793456" y="5556117"/>
            <a:ext cx="9682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335CB603-10E1-4BA4-9C9E-DE3B2718F3BF}"/>
                  </a:ext>
                </a:extLst>
              </p:cNvPr>
              <p:cNvSpPr/>
              <p:nvPr/>
            </p:nvSpPr>
            <p:spPr>
              <a:xfrm>
                <a:off x="726713" y="1734344"/>
                <a:ext cx="3299996" cy="46124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7200"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C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s-EC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s-EC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s-EC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s-EC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∗</m:t>
                          </m:r>
                          <m:r>
                            <a:rPr lang="es-EC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𝑝</m:t>
                          </m:r>
                          <m:r>
                            <a:rPr lang="es-EC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∗</m:t>
                          </m:r>
                          <m:r>
                            <a:rPr lang="es-EC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s-EC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s-EC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s-EC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s-EC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s-EC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s-EC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1,96</m:t>
                              </m:r>
                            </m:e>
                            <m:sup>
                              <m:r>
                                <a:rPr lang="es-EC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∗0,5∗0,5</m:t>
                          </m:r>
                        </m:num>
                        <m:den>
                          <m:sSup>
                            <m:sSupPr>
                              <m:ctrlPr>
                                <a:rPr lang="es-EC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s-EC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0,05</m:t>
                              </m:r>
                            </m:e>
                            <m:sup>
                              <m:r>
                                <a:rPr lang="es-EC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>
                  <a:lnSpc>
                    <a:spcPct val="200000"/>
                  </a:lnSpc>
                  <a:spcAft>
                    <a:spcPts val="0"/>
                  </a:spcAft>
                  <a:tabLst>
                    <a:tab pos="21717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𝒏</m:t>
                      </m:r>
                      <m:r>
                        <a:rPr lang="es-EC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384,16</m:t>
                      </m:r>
                    </m:oMath>
                  </m:oMathPara>
                </a14:m>
                <a:endParaRPr lang="es-EC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𝒏</m:t>
                      </m:r>
                      <m:r>
                        <a:rPr lang="es-EC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385</m:t>
                      </m:r>
                    </m:oMath>
                  </m:oMathPara>
                </a14:m>
                <a:endParaRPr lang="es-EC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335CB603-10E1-4BA4-9C9E-DE3B2718F3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13" y="1734344"/>
                <a:ext cx="3299996" cy="46124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adroTexto 3">
            <a:extLst>
              <a:ext uri="{FF2B5EF4-FFF2-40B4-BE49-F238E27FC236}">
                <a16:creationId xmlns:a16="http://schemas.microsoft.com/office/drawing/2014/main" id="{A954AA5B-147C-4FC5-9C7A-12F956D4C887}"/>
              </a:ext>
            </a:extLst>
          </p:cNvPr>
          <p:cNvSpPr txBox="1"/>
          <p:nvPr/>
        </p:nvSpPr>
        <p:spPr>
          <a:xfrm>
            <a:off x="0" y="1546472"/>
            <a:ext cx="2579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MX" sz="2400" b="1" dirty="0"/>
              <a:t>MUESTREO</a:t>
            </a:r>
            <a:endParaRPr lang="es-EC" sz="2400" b="1" dirty="0"/>
          </a:p>
        </p:txBody>
      </p:sp>
    </p:spTree>
    <p:extLst>
      <p:ext uri="{BB962C8B-B14F-4D97-AF65-F5344CB8AC3E}">
        <p14:creationId xmlns:p14="http://schemas.microsoft.com/office/powerpoint/2010/main" val="1138793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579077" y="1552173"/>
            <a:ext cx="703384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RESULTADOS DE LA INVESTIGACIÓN</a:t>
            </a:r>
            <a:endParaRPr lang="es-EC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692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C24A299-72BF-44C6-9384-049314BA122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" t="629" r="638" b="-629"/>
          <a:stretch/>
        </p:blipFill>
        <p:spPr bwMode="auto">
          <a:xfrm>
            <a:off x="2411895" y="1170094"/>
            <a:ext cx="7368210" cy="52830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06400" y="246764"/>
            <a:ext cx="1137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>
                <a:latin typeface="Arial" panose="020B0604020202020204" pitchFamily="34" charset="0"/>
                <a:ea typeface="Calibri" panose="020F0502020204030204" pitchFamily="34" charset="0"/>
              </a:rPr>
              <a:t>ANÁLISIS DE LA APLICACIÓN DEL MARKETING  TURÍSTICO EN LA COMUNIDAD DE </a:t>
            </a:r>
          </a:p>
          <a:p>
            <a:pPr algn="ctr"/>
            <a:r>
              <a:rPr lang="es-EC" sz="2000" b="1" dirty="0">
                <a:latin typeface="Arial" panose="020B0604020202020204" pitchFamily="34" charset="0"/>
                <a:ea typeface="Calibri" panose="020F0502020204030204" pitchFamily="34" charset="0"/>
              </a:rPr>
              <a:t>SAN JACINTO SEGÚN LA OPINIÓN DE EXPERTOS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888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o marco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2487"/>
              <a:gd name="adj2" fmla="val 486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Medio marco 2"/>
          <p:cNvSpPr/>
          <p:nvPr/>
        </p:nvSpPr>
        <p:spPr>
          <a:xfrm rot="10800000">
            <a:off x="0" y="0"/>
            <a:ext cx="12192000" cy="6857998"/>
          </a:xfrm>
          <a:prstGeom prst="halfFrame">
            <a:avLst>
              <a:gd name="adj1" fmla="val 2671"/>
              <a:gd name="adj2" fmla="val 44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107CABBB-8E5C-44F1-B9F5-97E22765C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770263"/>
              </p:ext>
            </p:extLst>
          </p:nvPr>
        </p:nvGraphicFramePr>
        <p:xfrm>
          <a:off x="517718" y="1252049"/>
          <a:ext cx="4558749" cy="5090622"/>
        </p:xfrm>
        <a:graphic>
          <a:graphicData uri="http://schemas.openxmlformats.org/drawingml/2006/table">
            <a:tbl>
              <a:tblPr firstRow="1" firstCol="1" lastRow="1" lastCol="1" bandRow="1">
                <a:tableStyleId>{5940675A-B579-460E-94D1-54222C63F5DA}</a:tableStyleId>
              </a:tblPr>
              <a:tblGrid>
                <a:gridCol w="967007">
                  <a:extLst>
                    <a:ext uri="{9D8B030D-6E8A-4147-A177-3AD203B41FA5}">
                      <a16:colId xmlns:a16="http://schemas.microsoft.com/office/drawing/2014/main" val="663667547"/>
                    </a:ext>
                  </a:extLst>
                </a:gridCol>
                <a:gridCol w="1795871">
                  <a:extLst>
                    <a:ext uri="{9D8B030D-6E8A-4147-A177-3AD203B41FA5}">
                      <a16:colId xmlns:a16="http://schemas.microsoft.com/office/drawing/2014/main" val="1426166671"/>
                    </a:ext>
                  </a:extLst>
                </a:gridCol>
                <a:gridCol w="1795871">
                  <a:extLst>
                    <a:ext uri="{9D8B030D-6E8A-4147-A177-3AD203B41FA5}">
                      <a16:colId xmlns:a16="http://schemas.microsoft.com/office/drawing/2014/main" val="1500720639"/>
                    </a:ext>
                  </a:extLst>
                </a:gridCol>
              </a:tblGrid>
              <a:tr h="4615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CLASIFICACIÓN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CATEGORÍA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SUBTOTAL POR CATEGORÍA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2238624"/>
                  </a:ext>
                </a:extLst>
              </a:tr>
              <a:tr h="461585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Alimentos y Bebidas 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926849"/>
                  </a:ext>
                </a:extLst>
              </a:tr>
              <a:tr h="40883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Restaurante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3 tenedores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01491272"/>
                  </a:ext>
                </a:extLst>
              </a:tr>
              <a:tr h="5275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2 tenedores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79571793"/>
                  </a:ext>
                </a:extLst>
              </a:tr>
              <a:tr h="4615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Fuentes de soda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1 taza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43215930"/>
                  </a:ext>
                </a:extLst>
              </a:tr>
              <a:tr h="46158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Total 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5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91887254"/>
                  </a:ext>
                </a:extLst>
              </a:tr>
              <a:tr h="461585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Alojamiento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973581"/>
                  </a:ext>
                </a:extLst>
              </a:tr>
              <a:tr h="46158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Hotel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3 estrellas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7468973"/>
                  </a:ext>
                </a:extLst>
              </a:tr>
              <a:tr h="4615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4 estrellas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5476049"/>
                  </a:ext>
                </a:extLst>
              </a:tr>
              <a:tr h="4615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Hostería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3 estrellas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9966574"/>
                  </a:ext>
                </a:extLst>
              </a:tr>
              <a:tr h="46158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>
                          <a:effectLst/>
                        </a:rPr>
                        <a:t>Total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</a:rPr>
                        <a:t>5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59388887"/>
                  </a:ext>
                </a:extLst>
              </a:tr>
            </a:tbl>
          </a:graphicData>
        </a:graphic>
      </p:graphicFrame>
      <p:sp>
        <p:nvSpPr>
          <p:cNvPr id="16" name="Rectángulo 15"/>
          <p:cNvSpPr/>
          <p:nvPr/>
        </p:nvSpPr>
        <p:spPr>
          <a:xfrm>
            <a:off x="406400" y="349796"/>
            <a:ext cx="1137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kern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DEL POSICIONAMIENTO ACTUAL DE LA COMUNIDAD DE SAN JACINTO DESDE LA PERSPECTIVA DE LOS PRESTADORES DE SERVICIOS</a:t>
            </a:r>
            <a:endParaRPr lang="es-EC" sz="20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7396480" y="1224598"/>
            <a:ext cx="21945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Nivel de educación</a:t>
            </a:r>
          </a:p>
        </p:txBody>
      </p:sp>
      <p:graphicFrame>
        <p:nvGraphicFramePr>
          <p:cNvPr id="25" name="Gráfico 24">
            <a:extLst>
              <a:ext uri="{FF2B5EF4-FFF2-40B4-BE49-F238E27FC236}">
                <a16:creationId xmlns:a16="http://schemas.microsoft.com/office/drawing/2014/main" id="{06C1183D-2976-4CB1-8611-FE1514C5F8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3950701"/>
              </p:ext>
            </p:extLst>
          </p:nvPr>
        </p:nvGraphicFramePr>
        <p:xfrm>
          <a:off x="5518150" y="1590358"/>
          <a:ext cx="5260340" cy="1623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9" name="Gráfico 28">
            <a:extLst>
              <a:ext uri="{FF2B5EF4-FFF2-40B4-BE49-F238E27FC236}">
                <a16:creationId xmlns:a16="http://schemas.microsoft.com/office/drawing/2014/main" id="{FB00EC68-6C74-4E72-B43E-1AC403EFE1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7876690"/>
              </p:ext>
            </p:extLst>
          </p:nvPr>
        </p:nvGraphicFramePr>
        <p:xfrm>
          <a:off x="5859462" y="3850322"/>
          <a:ext cx="5268595" cy="2774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CuadroTexto 29"/>
          <p:cNvSpPr txBox="1"/>
          <p:nvPr/>
        </p:nvSpPr>
        <p:spPr>
          <a:xfrm>
            <a:off x="5486400" y="3506836"/>
            <a:ext cx="601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Tiempo de funcionamiento de los establecimientos turísticos </a:t>
            </a:r>
          </a:p>
        </p:txBody>
      </p:sp>
    </p:spTree>
    <p:extLst>
      <p:ext uri="{BB962C8B-B14F-4D97-AF65-F5344CB8AC3E}">
        <p14:creationId xmlns:p14="http://schemas.microsoft.com/office/powerpoint/2010/main" val="9466250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488</Words>
  <Application>Microsoft Office PowerPoint</Application>
  <PresentationFormat>Panorámica</PresentationFormat>
  <Paragraphs>106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Josselyn Carreño Jarrin</cp:lastModifiedBy>
  <cp:revision>100</cp:revision>
  <dcterms:created xsi:type="dcterms:W3CDTF">2021-03-19T00:23:05Z</dcterms:created>
  <dcterms:modified xsi:type="dcterms:W3CDTF">2021-03-26T22:05:46Z</dcterms:modified>
</cp:coreProperties>
</file>