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02" r:id="rId2"/>
  </p:sldMasterIdLst>
  <p:notesMasterIdLst>
    <p:notesMasterId r:id="rId42"/>
  </p:notesMasterIdLst>
  <p:sldIdLst>
    <p:sldId id="256" r:id="rId3"/>
    <p:sldId id="305" r:id="rId4"/>
    <p:sldId id="257" r:id="rId5"/>
    <p:sldId id="307" r:id="rId6"/>
    <p:sldId id="258" r:id="rId7"/>
    <p:sldId id="259" r:id="rId8"/>
    <p:sldId id="260" r:id="rId9"/>
    <p:sldId id="294" r:id="rId10"/>
    <p:sldId id="263" r:id="rId11"/>
    <p:sldId id="303" r:id="rId12"/>
    <p:sldId id="265" r:id="rId13"/>
    <p:sldId id="266" r:id="rId14"/>
    <p:sldId id="267" r:id="rId15"/>
    <p:sldId id="269" r:id="rId16"/>
    <p:sldId id="295" r:id="rId17"/>
    <p:sldId id="271" r:id="rId18"/>
    <p:sldId id="275" r:id="rId19"/>
    <p:sldId id="296" r:id="rId20"/>
    <p:sldId id="272" r:id="rId21"/>
    <p:sldId id="273" r:id="rId22"/>
    <p:sldId id="274" r:id="rId23"/>
    <p:sldId id="276" r:id="rId24"/>
    <p:sldId id="278" r:id="rId25"/>
    <p:sldId id="280" r:id="rId26"/>
    <p:sldId id="281" r:id="rId27"/>
    <p:sldId id="282" r:id="rId28"/>
    <p:sldId id="283" r:id="rId29"/>
    <p:sldId id="277" r:id="rId30"/>
    <p:sldId id="284" r:id="rId31"/>
    <p:sldId id="302" r:id="rId32"/>
    <p:sldId id="287" r:id="rId33"/>
    <p:sldId id="291" r:id="rId34"/>
    <p:sldId id="292" r:id="rId35"/>
    <p:sldId id="288" r:id="rId36"/>
    <p:sldId id="298" r:id="rId37"/>
    <p:sldId id="299" r:id="rId38"/>
    <p:sldId id="300" r:id="rId39"/>
    <p:sldId id="301" r:id="rId40"/>
    <p:sldId id="306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65C9A3F-80D4-4046-90DF-CAC174AA4C4E}">
          <p14:sldIdLst>
            <p14:sldId id="256"/>
            <p14:sldId id="305"/>
            <p14:sldId id="257"/>
            <p14:sldId id="307"/>
            <p14:sldId id="258"/>
            <p14:sldId id="259"/>
            <p14:sldId id="260"/>
            <p14:sldId id="294"/>
            <p14:sldId id="263"/>
            <p14:sldId id="303"/>
            <p14:sldId id="265"/>
            <p14:sldId id="266"/>
            <p14:sldId id="267"/>
            <p14:sldId id="269"/>
            <p14:sldId id="295"/>
            <p14:sldId id="271"/>
            <p14:sldId id="275"/>
            <p14:sldId id="296"/>
            <p14:sldId id="272"/>
            <p14:sldId id="273"/>
            <p14:sldId id="274"/>
            <p14:sldId id="276"/>
            <p14:sldId id="278"/>
            <p14:sldId id="280"/>
            <p14:sldId id="281"/>
            <p14:sldId id="282"/>
            <p14:sldId id="283"/>
            <p14:sldId id="277"/>
            <p14:sldId id="284"/>
          </p14:sldIdLst>
        </p14:section>
        <p14:section name="Sección sin título" id="{8EA0CC3F-9805-45F9-B722-871F2A476C81}">
          <p14:sldIdLst>
            <p14:sldId id="302"/>
            <p14:sldId id="287"/>
            <p14:sldId id="291"/>
            <p14:sldId id="292"/>
            <p14:sldId id="288"/>
            <p14:sldId id="298"/>
            <p14:sldId id="299"/>
            <p14:sldId id="300"/>
            <p14:sldId id="301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CCBF"/>
    <a:srgbClr val="0E6268"/>
    <a:srgbClr val="14BCB0"/>
    <a:srgbClr val="60939B"/>
    <a:srgbClr val="232428"/>
    <a:srgbClr val="5CB0C4"/>
    <a:srgbClr val="344F54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4" autoAdjust="0"/>
    <p:restoredTop sz="87135" autoAdjust="0"/>
  </p:normalViewPr>
  <p:slideViewPr>
    <p:cSldViewPr snapToGrid="0">
      <p:cViewPr varScale="1">
        <p:scale>
          <a:sx n="100" d="100"/>
          <a:sy n="100" d="100"/>
        </p:scale>
        <p:origin x="10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400117-E045-40F5-B062-2725C363D11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FEC1584-4539-439B-A756-02F80FC4AE90}">
      <dgm:prSet phldrT="[Texto]"/>
      <dgm:spPr>
        <a:solidFill>
          <a:srgbClr val="14BCB0"/>
        </a:solidFill>
        <a:ln>
          <a:solidFill>
            <a:srgbClr val="009999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s-ES" dirty="0"/>
            <a:t>Tradicionalmente la planificación y monitoreo de deportistas se realiza de forma manual.</a:t>
          </a:r>
        </a:p>
        <a:p>
          <a:r>
            <a:rPr lang="es-ES" dirty="0"/>
            <a:t>Con la evolución de los sistemas computacionales se ha ido generando herramientas que facilitan y automatizan las tarareas de monitoreo deportivo.</a:t>
          </a:r>
        </a:p>
      </dgm:t>
    </dgm:pt>
    <dgm:pt modelId="{F0682DFD-89CF-4F6B-BADA-E85C5C91E8E7}" type="parTrans" cxnId="{33CBD384-9F38-4F38-A479-56595518A5F3}">
      <dgm:prSet/>
      <dgm:spPr/>
      <dgm:t>
        <a:bodyPr/>
        <a:lstStyle/>
        <a:p>
          <a:endParaRPr lang="es-ES"/>
        </a:p>
      </dgm:t>
    </dgm:pt>
    <dgm:pt modelId="{F270A623-1119-43F4-A2F9-E79483AECB4F}" type="sibTrans" cxnId="{33CBD384-9F38-4F38-A479-56595518A5F3}">
      <dgm:prSet/>
      <dgm:spPr/>
      <dgm:t>
        <a:bodyPr/>
        <a:lstStyle/>
        <a:p>
          <a:endParaRPr lang="es-ES"/>
        </a:p>
      </dgm:t>
    </dgm:pt>
    <dgm:pt modelId="{CB32C5B5-7815-4B32-8B98-70E62BA09E09}">
      <dgm:prSet phldrT="[Texto]"/>
      <dgm:spPr>
        <a:solidFill>
          <a:srgbClr val="009999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s-ES" dirty="0"/>
            <a:t>Hoy en día existen variados sistemas de asistencia al entrenamiento de deportistas que son utilizados por centros de entrenamiento y equipos de diversos deportes.</a:t>
          </a:r>
        </a:p>
      </dgm:t>
    </dgm:pt>
    <dgm:pt modelId="{D2DDB88F-07D6-4B4F-99E1-F7497CFE2E94}" type="parTrans" cxnId="{46885E79-334C-4468-9C16-613E586A2E9A}">
      <dgm:prSet/>
      <dgm:spPr/>
      <dgm:t>
        <a:bodyPr/>
        <a:lstStyle/>
        <a:p>
          <a:endParaRPr lang="es-ES"/>
        </a:p>
      </dgm:t>
    </dgm:pt>
    <dgm:pt modelId="{3204ADF9-50F0-41BF-85AB-CED757DF6638}" type="sibTrans" cxnId="{46885E79-334C-4468-9C16-613E586A2E9A}">
      <dgm:prSet/>
      <dgm:spPr/>
      <dgm:t>
        <a:bodyPr/>
        <a:lstStyle/>
        <a:p>
          <a:endParaRPr lang="es-ES"/>
        </a:p>
      </dgm:t>
    </dgm:pt>
    <dgm:pt modelId="{EFBCDE34-85B9-4ACE-9B11-24D0B60C1328}" type="pres">
      <dgm:prSet presAssocID="{0B400117-E045-40F5-B062-2725C363D118}" presName="linear" presStyleCnt="0">
        <dgm:presLayoutVars>
          <dgm:dir/>
          <dgm:resizeHandles val="exact"/>
        </dgm:presLayoutVars>
      </dgm:prSet>
      <dgm:spPr/>
    </dgm:pt>
    <dgm:pt modelId="{96EB02FF-F2EB-4579-85A2-83415F945D79}" type="pres">
      <dgm:prSet presAssocID="{7FEC1584-4539-439B-A756-02F80FC4AE90}" presName="comp" presStyleCnt="0"/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CEE05A04-2BD3-4168-A924-12347A7D6D81}" type="pres">
      <dgm:prSet presAssocID="{7FEC1584-4539-439B-A756-02F80FC4AE90}" presName="box" presStyleLbl="node1" presStyleIdx="0" presStyleCnt="2"/>
      <dgm:spPr/>
    </dgm:pt>
    <dgm:pt modelId="{3461B549-78FE-4E0C-945F-F30B95A5995C}" type="pres">
      <dgm:prSet presAssocID="{7FEC1584-4539-439B-A756-02F80FC4AE90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scene3d>
          <a:camera prst="orthographicFront"/>
          <a:lightRig rig="threePt" dir="t"/>
        </a:scene3d>
        <a:sp3d>
          <a:bevelT w="165100" prst="coolSlant"/>
        </a:sp3d>
      </dgm:spPr>
    </dgm:pt>
    <dgm:pt modelId="{B636D653-E288-4948-A845-18F08D3F7713}" type="pres">
      <dgm:prSet presAssocID="{7FEC1584-4539-439B-A756-02F80FC4AE90}" presName="text" presStyleLbl="node1" presStyleIdx="0" presStyleCnt="2">
        <dgm:presLayoutVars>
          <dgm:bulletEnabled val="1"/>
        </dgm:presLayoutVars>
      </dgm:prSet>
      <dgm:spPr/>
    </dgm:pt>
    <dgm:pt modelId="{E56CCFFA-59C3-4B97-9375-F9B598D0EDC3}" type="pres">
      <dgm:prSet presAssocID="{F270A623-1119-43F4-A2F9-E79483AECB4F}" presName="spacer" presStyleCnt="0"/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A9A7BFFD-31A4-4EA9-8C05-3A28B78A82C5}" type="pres">
      <dgm:prSet presAssocID="{CB32C5B5-7815-4B32-8B98-70E62BA09E09}" presName="comp" presStyleCnt="0"/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539C63B8-2380-4096-A268-93857ABF5D81}" type="pres">
      <dgm:prSet presAssocID="{CB32C5B5-7815-4B32-8B98-70E62BA09E09}" presName="box" presStyleLbl="node1" presStyleIdx="1" presStyleCnt="2" custLinFactNeighborX="-3483" custLinFactNeighborY="801"/>
      <dgm:spPr/>
    </dgm:pt>
    <dgm:pt modelId="{4740B3F9-4409-43C7-8D09-A1B2D7D72B97}" type="pres">
      <dgm:prSet presAssocID="{CB32C5B5-7815-4B32-8B98-70E62BA09E09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scene3d>
          <a:camera prst="orthographicFront"/>
          <a:lightRig rig="threePt" dir="t"/>
        </a:scene3d>
        <a:sp3d>
          <a:bevelT w="165100" prst="coolSlant"/>
        </a:sp3d>
      </dgm:spPr>
    </dgm:pt>
    <dgm:pt modelId="{64586390-F6D9-44E1-B648-3E573FEC9D33}" type="pres">
      <dgm:prSet presAssocID="{CB32C5B5-7815-4B32-8B98-70E62BA09E09}" presName="text" presStyleLbl="node1" presStyleIdx="1" presStyleCnt="2">
        <dgm:presLayoutVars>
          <dgm:bulletEnabled val="1"/>
        </dgm:presLayoutVars>
      </dgm:prSet>
      <dgm:spPr/>
    </dgm:pt>
  </dgm:ptLst>
  <dgm:cxnLst>
    <dgm:cxn modelId="{BEFE0461-2393-4FCD-A81F-51C44AB502A3}" type="presOf" srcId="{0B400117-E045-40F5-B062-2725C363D118}" destId="{EFBCDE34-85B9-4ACE-9B11-24D0B60C1328}" srcOrd="0" destOrd="0" presId="urn:microsoft.com/office/officeart/2005/8/layout/vList4"/>
    <dgm:cxn modelId="{46885E79-334C-4468-9C16-613E586A2E9A}" srcId="{0B400117-E045-40F5-B062-2725C363D118}" destId="{CB32C5B5-7815-4B32-8B98-70E62BA09E09}" srcOrd="1" destOrd="0" parTransId="{D2DDB88F-07D6-4B4F-99E1-F7497CFE2E94}" sibTransId="{3204ADF9-50F0-41BF-85AB-CED757DF6638}"/>
    <dgm:cxn modelId="{5F74B480-77AE-4567-81FC-D46E9C366B6C}" type="presOf" srcId="{CB32C5B5-7815-4B32-8B98-70E62BA09E09}" destId="{64586390-F6D9-44E1-B648-3E573FEC9D33}" srcOrd="1" destOrd="0" presId="urn:microsoft.com/office/officeart/2005/8/layout/vList4"/>
    <dgm:cxn modelId="{33CBD384-9F38-4F38-A479-56595518A5F3}" srcId="{0B400117-E045-40F5-B062-2725C363D118}" destId="{7FEC1584-4539-439B-A756-02F80FC4AE90}" srcOrd="0" destOrd="0" parTransId="{F0682DFD-89CF-4F6B-BADA-E85C5C91E8E7}" sibTransId="{F270A623-1119-43F4-A2F9-E79483AECB4F}"/>
    <dgm:cxn modelId="{8155D4A5-FF17-4794-AAAD-ACF2AC4FD15F}" type="presOf" srcId="{7FEC1584-4539-439B-A756-02F80FC4AE90}" destId="{B636D653-E288-4948-A845-18F08D3F7713}" srcOrd="1" destOrd="0" presId="urn:microsoft.com/office/officeart/2005/8/layout/vList4"/>
    <dgm:cxn modelId="{474F35B4-6668-4D57-A62E-87D9838D052D}" type="presOf" srcId="{7FEC1584-4539-439B-A756-02F80FC4AE90}" destId="{CEE05A04-2BD3-4168-A924-12347A7D6D81}" srcOrd="0" destOrd="0" presId="urn:microsoft.com/office/officeart/2005/8/layout/vList4"/>
    <dgm:cxn modelId="{E0D43EE7-AF20-4E2B-9F3A-AA9EEA301267}" type="presOf" srcId="{CB32C5B5-7815-4B32-8B98-70E62BA09E09}" destId="{539C63B8-2380-4096-A268-93857ABF5D81}" srcOrd="0" destOrd="0" presId="urn:microsoft.com/office/officeart/2005/8/layout/vList4"/>
    <dgm:cxn modelId="{61EC8D71-4A25-41EC-ACE3-F45C19C6AB6D}" type="presParOf" srcId="{EFBCDE34-85B9-4ACE-9B11-24D0B60C1328}" destId="{96EB02FF-F2EB-4579-85A2-83415F945D79}" srcOrd="0" destOrd="0" presId="urn:microsoft.com/office/officeart/2005/8/layout/vList4"/>
    <dgm:cxn modelId="{31B7B571-EE5E-43D7-B994-84C1DB836F16}" type="presParOf" srcId="{96EB02FF-F2EB-4579-85A2-83415F945D79}" destId="{CEE05A04-2BD3-4168-A924-12347A7D6D81}" srcOrd="0" destOrd="0" presId="urn:microsoft.com/office/officeart/2005/8/layout/vList4"/>
    <dgm:cxn modelId="{19BA8D44-3C96-4365-8D2B-1CBB2139B669}" type="presParOf" srcId="{96EB02FF-F2EB-4579-85A2-83415F945D79}" destId="{3461B549-78FE-4E0C-945F-F30B95A5995C}" srcOrd="1" destOrd="0" presId="urn:microsoft.com/office/officeart/2005/8/layout/vList4"/>
    <dgm:cxn modelId="{D3655FB7-BE1F-40CE-8F4D-DC724BB751B5}" type="presParOf" srcId="{96EB02FF-F2EB-4579-85A2-83415F945D79}" destId="{B636D653-E288-4948-A845-18F08D3F7713}" srcOrd="2" destOrd="0" presId="urn:microsoft.com/office/officeart/2005/8/layout/vList4"/>
    <dgm:cxn modelId="{97EF0D16-EDEF-48D8-9166-BAFBF4F85230}" type="presParOf" srcId="{EFBCDE34-85B9-4ACE-9B11-24D0B60C1328}" destId="{E56CCFFA-59C3-4B97-9375-F9B598D0EDC3}" srcOrd="1" destOrd="0" presId="urn:microsoft.com/office/officeart/2005/8/layout/vList4"/>
    <dgm:cxn modelId="{C244FF14-85B6-451A-8650-0E44A4159A5A}" type="presParOf" srcId="{EFBCDE34-85B9-4ACE-9B11-24D0B60C1328}" destId="{A9A7BFFD-31A4-4EA9-8C05-3A28B78A82C5}" srcOrd="2" destOrd="0" presId="urn:microsoft.com/office/officeart/2005/8/layout/vList4"/>
    <dgm:cxn modelId="{31E0D464-0CBA-4C19-A250-AF536EBCD894}" type="presParOf" srcId="{A9A7BFFD-31A4-4EA9-8C05-3A28B78A82C5}" destId="{539C63B8-2380-4096-A268-93857ABF5D81}" srcOrd="0" destOrd="0" presId="urn:microsoft.com/office/officeart/2005/8/layout/vList4"/>
    <dgm:cxn modelId="{2E9BE1FC-FE4D-4D6C-814D-F7ED282988A5}" type="presParOf" srcId="{A9A7BFFD-31A4-4EA9-8C05-3A28B78A82C5}" destId="{4740B3F9-4409-43C7-8D09-A1B2D7D72B97}" srcOrd="1" destOrd="0" presId="urn:microsoft.com/office/officeart/2005/8/layout/vList4"/>
    <dgm:cxn modelId="{71BE041B-C07B-4A33-A196-542E68C28922}" type="presParOf" srcId="{A9A7BFFD-31A4-4EA9-8C05-3A28B78A82C5}" destId="{64586390-F6D9-44E1-B648-3E573FEC9D3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05A04-2BD3-4168-A924-12347A7D6D81}">
      <dsp:nvSpPr>
        <dsp:cNvPr id="0" name=""/>
        <dsp:cNvSpPr/>
      </dsp:nvSpPr>
      <dsp:spPr>
        <a:xfrm>
          <a:off x="0" y="0"/>
          <a:ext cx="9917613" cy="2012410"/>
        </a:xfrm>
        <a:prstGeom prst="roundRect">
          <a:avLst>
            <a:gd name="adj" fmla="val 10000"/>
          </a:avLst>
        </a:prstGeom>
        <a:solidFill>
          <a:srgbClr val="14BCB0"/>
        </a:solidFill>
        <a:ln w="25400" cap="flat" cmpd="sng" algn="ctr">
          <a:solidFill>
            <a:srgbClr val="009999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Tradicionalmente la planificación y monitoreo de deportistas se realiza de forma manual.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Con la evolución de los sistemas computacionales se ha ido generando herramientas que facilitan y automatizan las tarareas de monitoreo deportivo.</a:t>
          </a:r>
        </a:p>
      </dsp:txBody>
      <dsp:txXfrm>
        <a:off x="2184763" y="0"/>
        <a:ext cx="7732849" cy="2012410"/>
      </dsp:txXfrm>
    </dsp:sp>
    <dsp:sp modelId="{3461B549-78FE-4E0C-945F-F30B95A5995C}">
      <dsp:nvSpPr>
        <dsp:cNvPr id="0" name=""/>
        <dsp:cNvSpPr/>
      </dsp:nvSpPr>
      <dsp:spPr>
        <a:xfrm>
          <a:off x="201241" y="201241"/>
          <a:ext cx="1983522" cy="16099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C63B8-2380-4096-A268-93857ABF5D81}">
      <dsp:nvSpPr>
        <dsp:cNvPr id="0" name=""/>
        <dsp:cNvSpPr/>
      </dsp:nvSpPr>
      <dsp:spPr>
        <a:xfrm>
          <a:off x="0" y="2214684"/>
          <a:ext cx="9917613" cy="2012410"/>
        </a:xfrm>
        <a:prstGeom prst="roundRect">
          <a:avLst>
            <a:gd name="adj" fmla="val 10000"/>
          </a:avLst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Hoy en día existen variados sistemas de asistencia al entrenamiento de deportistas que son utilizados por centros de entrenamiento y equipos de diversos deportes.</a:t>
          </a:r>
        </a:p>
      </dsp:txBody>
      <dsp:txXfrm>
        <a:off x="2184763" y="2214684"/>
        <a:ext cx="7732849" cy="2012410"/>
      </dsp:txXfrm>
    </dsp:sp>
    <dsp:sp modelId="{4740B3F9-4409-43C7-8D09-A1B2D7D72B97}">
      <dsp:nvSpPr>
        <dsp:cNvPr id="0" name=""/>
        <dsp:cNvSpPr/>
      </dsp:nvSpPr>
      <dsp:spPr>
        <a:xfrm>
          <a:off x="201241" y="2414893"/>
          <a:ext cx="1983522" cy="16099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701AF-3437-4B31-9A40-0D065FB5ABDE}" type="datetimeFigureOut">
              <a:rPr lang="es-ES" smtClean="0"/>
              <a:t>27/04/2021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06971-B92E-4C07-8CF5-8E9DC4DB59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771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8387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5569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7442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57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769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9758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4885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70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9959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1884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439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921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87700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980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461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684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583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3036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200000"/>
              </a:lnSpc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321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363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6019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829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183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344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0562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06971-B92E-4C07-8CF5-8E9DC4DB5938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258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BIG 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22000" y="1334733"/>
            <a:ext cx="9078800" cy="41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4600"/>
              <a:buNone/>
              <a:defRPr sz="6133">
                <a:solidFill>
                  <a:srgbClr val="25252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rot="-5400000">
            <a:off x="-1564167" y="3732900"/>
            <a:ext cx="61536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rot="-5400000">
            <a:off x="-2363913" y="2459019"/>
            <a:ext cx="6600800" cy="7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3801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 type="twoColTx">
  <p:cSld name="Title &amp; 2 columns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968133" y="154367"/>
            <a:ext cx="4704000" cy="28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400"/>
              <a:buNone/>
              <a:defRPr sz="3200">
                <a:solidFill>
                  <a:srgbClr val="2020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56" name="Google Shape;56;p11"/>
          <p:cNvSpPr/>
          <p:nvPr/>
        </p:nvSpPr>
        <p:spPr>
          <a:xfrm rot="-5400000">
            <a:off x="-219683" y="4871633"/>
            <a:ext cx="24988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1"/>
          <p:cNvSpPr/>
          <p:nvPr/>
        </p:nvSpPr>
        <p:spPr>
          <a:xfrm rot="-5400000">
            <a:off x="5317517" y="4871633"/>
            <a:ext cx="24988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1473783" y="2967995"/>
            <a:ext cx="4532400" cy="1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ubTitle" idx="2"/>
          </p:nvPr>
        </p:nvSpPr>
        <p:spPr>
          <a:xfrm>
            <a:off x="1473767" y="4421167"/>
            <a:ext cx="4532400" cy="14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3"/>
          </p:nvPr>
        </p:nvSpPr>
        <p:spPr>
          <a:xfrm>
            <a:off x="6997055" y="2967995"/>
            <a:ext cx="4532400" cy="1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4"/>
          </p:nvPr>
        </p:nvSpPr>
        <p:spPr>
          <a:xfrm>
            <a:off x="6997067" y="4421167"/>
            <a:ext cx="4532400" cy="14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15508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6 columns slide 1">
  <p:cSld name="Title &amp; 6 columns slide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968133" y="-1031067"/>
            <a:ext cx="6846800" cy="28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400"/>
              <a:buNone/>
              <a:defRPr sz="3200">
                <a:solidFill>
                  <a:srgbClr val="20202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 sz="4400"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65" name="Google Shape;65;p12"/>
          <p:cNvSpPr/>
          <p:nvPr/>
        </p:nvSpPr>
        <p:spPr>
          <a:xfrm rot="-5400000">
            <a:off x="2241500" y="4029233"/>
            <a:ext cx="39536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12"/>
          <p:cNvSpPr/>
          <p:nvPr/>
        </p:nvSpPr>
        <p:spPr>
          <a:xfrm rot="-5400000">
            <a:off x="5735400" y="4029233"/>
            <a:ext cx="39536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12"/>
          <p:cNvSpPr/>
          <p:nvPr/>
        </p:nvSpPr>
        <p:spPr>
          <a:xfrm rot="-5400000">
            <a:off x="9229300" y="4029233"/>
            <a:ext cx="39536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2"/>
          <p:cNvSpPr txBox="1">
            <a:spLocks noGrp="1"/>
          </p:cNvSpPr>
          <p:nvPr>
            <p:ph type="subTitle" idx="1"/>
          </p:nvPr>
        </p:nvSpPr>
        <p:spPr>
          <a:xfrm>
            <a:off x="934200" y="2114031"/>
            <a:ext cx="3038000" cy="9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subTitle" idx="2"/>
          </p:nvPr>
        </p:nvSpPr>
        <p:spPr>
          <a:xfrm>
            <a:off x="934200" y="3090832"/>
            <a:ext cx="3038000" cy="9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subTitle" idx="3"/>
          </p:nvPr>
        </p:nvSpPr>
        <p:spPr>
          <a:xfrm>
            <a:off x="4440200" y="2114031"/>
            <a:ext cx="3038000" cy="9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ubTitle" idx="4"/>
          </p:nvPr>
        </p:nvSpPr>
        <p:spPr>
          <a:xfrm>
            <a:off x="4440200" y="3090832"/>
            <a:ext cx="3038000" cy="9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ubTitle" idx="5"/>
          </p:nvPr>
        </p:nvSpPr>
        <p:spPr>
          <a:xfrm>
            <a:off x="7946200" y="2114031"/>
            <a:ext cx="3038000" cy="9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ubTitle" idx="6"/>
          </p:nvPr>
        </p:nvSpPr>
        <p:spPr>
          <a:xfrm>
            <a:off x="7946200" y="3090832"/>
            <a:ext cx="3038000" cy="9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ubTitle" idx="7"/>
          </p:nvPr>
        </p:nvSpPr>
        <p:spPr>
          <a:xfrm>
            <a:off x="934200" y="4108831"/>
            <a:ext cx="3038000" cy="9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subTitle" idx="8"/>
          </p:nvPr>
        </p:nvSpPr>
        <p:spPr>
          <a:xfrm>
            <a:off x="934200" y="5085632"/>
            <a:ext cx="3038000" cy="9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ubTitle" idx="9"/>
          </p:nvPr>
        </p:nvSpPr>
        <p:spPr>
          <a:xfrm>
            <a:off x="4440200" y="4108831"/>
            <a:ext cx="3038000" cy="9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ubTitle" idx="13"/>
          </p:nvPr>
        </p:nvSpPr>
        <p:spPr>
          <a:xfrm>
            <a:off x="4440200" y="5085632"/>
            <a:ext cx="3038000" cy="9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ubTitle" idx="14"/>
          </p:nvPr>
        </p:nvSpPr>
        <p:spPr>
          <a:xfrm>
            <a:off x="7946200" y="4108831"/>
            <a:ext cx="3038000" cy="9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ubTitle" idx="15"/>
          </p:nvPr>
        </p:nvSpPr>
        <p:spPr>
          <a:xfrm>
            <a:off x="7946200" y="5085632"/>
            <a:ext cx="3038000" cy="9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9324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 &amp; 3 columns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6583000" y="1994467"/>
            <a:ext cx="46968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83" name="Google Shape;83;p13"/>
          <p:cNvSpPr/>
          <p:nvPr/>
        </p:nvSpPr>
        <p:spPr>
          <a:xfrm rot="-5400000">
            <a:off x="3063600" y="4764800"/>
            <a:ext cx="22852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13"/>
          <p:cNvSpPr/>
          <p:nvPr/>
        </p:nvSpPr>
        <p:spPr>
          <a:xfrm rot="-5400000">
            <a:off x="6569600" y="4764833"/>
            <a:ext cx="22852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3"/>
          <p:cNvSpPr/>
          <p:nvPr/>
        </p:nvSpPr>
        <p:spPr>
          <a:xfrm rot="-5400000">
            <a:off x="10075600" y="4764833"/>
            <a:ext cx="22852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934216" y="3013157"/>
            <a:ext cx="3038000" cy="1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"/>
          </p:nvPr>
        </p:nvSpPr>
        <p:spPr>
          <a:xfrm>
            <a:off x="934205" y="4466327"/>
            <a:ext cx="3038000" cy="14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3"/>
          </p:nvPr>
        </p:nvSpPr>
        <p:spPr>
          <a:xfrm>
            <a:off x="4440216" y="3013157"/>
            <a:ext cx="3038000" cy="1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"/>
          </p:nvPr>
        </p:nvSpPr>
        <p:spPr>
          <a:xfrm>
            <a:off x="4440205" y="4466327"/>
            <a:ext cx="3038000" cy="14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5"/>
          </p:nvPr>
        </p:nvSpPr>
        <p:spPr>
          <a:xfrm>
            <a:off x="7946216" y="3013157"/>
            <a:ext cx="3038000" cy="1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rgbClr val="25252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25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6"/>
          </p:nvPr>
        </p:nvSpPr>
        <p:spPr>
          <a:xfrm>
            <a:off x="7946205" y="4466327"/>
            <a:ext cx="3038000" cy="14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1194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Only">
  <p:cSld name="Title slid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096167" y="675367"/>
            <a:ext cx="4698400" cy="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>
                <a:solidFill>
                  <a:srgbClr val="EFD67E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>
                <a:solidFill>
                  <a:srgbClr val="EFD67E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>
                <a:solidFill>
                  <a:srgbClr val="EFD67E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>
                <a:solidFill>
                  <a:srgbClr val="EFD67E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>
                <a:solidFill>
                  <a:srgbClr val="EFD67E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>
                <a:solidFill>
                  <a:srgbClr val="EFD67E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>
                <a:solidFill>
                  <a:srgbClr val="EFD67E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3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95" name="Google Shape;95;p14"/>
          <p:cNvSpPr/>
          <p:nvPr/>
        </p:nvSpPr>
        <p:spPr>
          <a:xfrm rot="10800000">
            <a:off x="8741767" y="6022400"/>
            <a:ext cx="30528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BB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13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text">
  <p:cSld name="Big number &amp; 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 hasCustomPrompt="1"/>
          </p:nvPr>
        </p:nvSpPr>
        <p:spPr>
          <a:xfrm>
            <a:off x="723933" y="2769933"/>
            <a:ext cx="10744000" cy="1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5600"/>
              <a:buNone/>
              <a:defRPr sz="7466" b="1">
                <a:solidFill>
                  <a:srgbClr val="D9D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593267" y="4041133"/>
            <a:ext cx="9005600" cy="14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3898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text">
  <p:cSld name="Numbers &amp; text">
    <p:bg>
      <p:bgPr>
        <a:solidFill>
          <a:srgbClr val="252525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 hasCustomPrompt="1"/>
          </p:nvPr>
        </p:nvSpPr>
        <p:spPr>
          <a:xfrm>
            <a:off x="723933" y="813033"/>
            <a:ext cx="10744000" cy="1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400"/>
              <a:buNone/>
              <a:defRPr sz="5867" b="1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1"/>
          </p:nvPr>
        </p:nvSpPr>
        <p:spPr>
          <a:xfrm>
            <a:off x="1593267" y="1838367"/>
            <a:ext cx="90056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2" hasCustomPrompt="1"/>
          </p:nvPr>
        </p:nvSpPr>
        <p:spPr>
          <a:xfrm>
            <a:off x="723933" y="2445033"/>
            <a:ext cx="10744000" cy="1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400"/>
              <a:buNone/>
              <a:defRPr sz="5867" b="1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3"/>
          </p:nvPr>
        </p:nvSpPr>
        <p:spPr>
          <a:xfrm>
            <a:off x="1593267" y="3470367"/>
            <a:ext cx="90056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 idx="4" hasCustomPrompt="1"/>
          </p:nvPr>
        </p:nvSpPr>
        <p:spPr>
          <a:xfrm>
            <a:off x="723933" y="4235133"/>
            <a:ext cx="10744000" cy="1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400"/>
              <a:buNone/>
              <a:defRPr sz="5867" b="1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5"/>
          </p:nvPr>
        </p:nvSpPr>
        <p:spPr>
          <a:xfrm>
            <a:off x="1593267" y="5260467"/>
            <a:ext cx="90056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4067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slide">
  <p:cSld name="Caption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/>
        </p:nvSpPr>
        <p:spPr>
          <a:xfrm>
            <a:off x="11002645" y="592680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33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733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108" name="Google Shape;108;p1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661733" y="1598500"/>
            <a:ext cx="6688000" cy="27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10" name="Google Shape;110;p17"/>
          <p:cNvSpPr/>
          <p:nvPr/>
        </p:nvSpPr>
        <p:spPr>
          <a:xfrm rot="10800000">
            <a:off x="749200" y="6225600"/>
            <a:ext cx="3052800" cy="123200"/>
          </a:xfrm>
          <a:prstGeom prst="rect">
            <a:avLst/>
          </a:prstGeom>
          <a:solidFill>
            <a:srgbClr val="90CC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E7FF"/>
              </a:solidFill>
            </a:endParaRPr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1"/>
          </p:nvPr>
        </p:nvSpPr>
        <p:spPr>
          <a:xfrm>
            <a:off x="661733" y="4421167"/>
            <a:ext cx="4457600" cy="14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52525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83911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slide 1">
  <p:cSld name="Caption slide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/>
        </p:nvSpPr>
        <p:spPr>
          <a:xfrm>
            <a:off x="11002645" y="592680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33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733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661733" y="-131333"/>
            <a:ext cx="5511200" cy="27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8446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&amp; title" type="blank">
  <p:cSld name="Blank slide &amp;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547567" y="500533"/>
            <a:ext cx="9998400" cy="1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0650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Slide &amp; title">
  <p:cSld name="Black Slide &amp; title">
    <p:bg>
      <p:bgPr>
        <a:solidFill>
          <a:srgbClr val="252525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547567" y="500533"/>
            <a:ext cx="9998400" cy="1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092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" type="secHead">
  <p:cSld name="BIG Title &amp; subtitle slide">
    <p:bg>
      <p:bgPr>
        <a:noFill/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969900" y="2793433"/>
            <a:ext cx="5256400" cy="21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969900" y="5374600"/>
            <a:ext cx="3693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Google Shape;17;p3"/>
          <p:cNvSpPr/>
          <p:nvPr/>
        </p:nvSpPr>
        <p:spPr>
          <a:xfrm rot="-5400000">
            <a:off x="-1564167" y="3732900"/>
            <a:ext cx="61536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1560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/ Content">
  <p:cSld name="Design/ Conte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121" name="Google Shape;121;p21"/>
          <p:cNvSpPr/>
          <p:nvPr/>
        </p:nvSpPr>
        <p:spPr>
          <a:xfrm>
            <a:off x="1451033" y="712400"/>
            <a:ext cx="5432800" cy="54336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BBED"/>
              </a:solidFill>
            </a:endParaRPr>
          </a:p>
        </p:txBody>
      </p:sp>
      <p:sp>
        <p:nvSpPr>
          <p:cNvPr id="122" name="Google Shape;122;p21"/>
          <p:cNvSpPr/>
          <p:nvPr/>
        </p:nvSpPr>
        <p:spPr>
          <a:xfrm rot="10800000">
            <a:off x="8711200" y="6022400"/>
            <a:ext cx="30528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BBED"/>
              </a:solidFill>
            </a:endParaRPr>
          </a:p>
        </p:txBody>
      </p:sp>
      <p:sp>
        <p:nvSpPr>
          <p:cNvPr id="123" name="Google Shape;123;p21"/>
          <p:cNvSpPr/>
          <p:nvPr/>
        </p:nvSpPr>
        <p:spPr>
          <a:xfrm>
            <a:off x="1451033" y="3429200"/>
            <a:ext cx="2716400" cy="2716800"/>
          </a:xfrm>
          <a:prstGeom prst="rect">
            <a:avLst/>
          </a:prstGeom>
          <a:solidFill>
            <a:srgbClr val="90CC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BBED"/>
              </a:solidFill>
            </a:endParaRPr>
          </a:p>
        </p:txBody>
      </p:sp>
      <p:sp>
        <p:nvSpPr>
          <p:cNvPr id="124" name="Google Shape;124;p21"/>
          <p:cNvSpPr/>
          <p:nvPr/>
        </p:nvSpPr>
        <p:spPr>
          <a:xfrm>
            <a:off x="4167433" y="3429200"/>
            <a:ext cx="2716400" cy="2716800"/>
          </a:xfrm>
          <a:prstGeom prst="rect">
            <a:avLst/>
          </a:prstGeom>
          <a:solidFill>
            <a:srgbClr val="2525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52525"/>
              </a:solidFill>
            </a:endParaRPr>
          </a:p>
        </p:txBody>
      </p:sp>
      <p:sp>
        <p:nvSpPr>
          <p:cNvPr id="125" name="Google Shape;125;p21"/>
          <p:cNvSpPr/>
          <p:nvPr/>
        </p:nvSpPr>
        <p:spPr>
          <a:xfrm>
            <a:off x="4167433" y="712400"/>
            <a:ext cx="2716400" cy="2716800"/>
          </a:xfrm>
          <a:prstGeom prst="rect">
            <a:avLst/>
          </a:prstGeom>
          <a:solidFill>
            <a:srgbClr val="4888D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BBED"/>
              </a:solidFill>
            </a:endParaRPr>
          </a:p>
        </p:txBody>
      </p:sp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7690095" y="3429200"/>
            <a:ext cx="4214400" cy="21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ubTitle" idx="1"/>
          </p:nvPr>
        </p:nvSpPr>
        <p:spPr>
          <a:xfrm>
            <a:off x="1781133" y="1317800"/>
            <a:ext cx="2056400" cy="15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1807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/ Content 2">
  <p:cSld name="Design/ Content 2">
    <p:bg>
      <p:bgPr>
        <a:solidFill>
          <a:srgbClr val="252525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130" name="Google Shape;130;p22"/>
          <p:cNvSpPr/>
          <p:nvPr/>
        </p:nvSpPr>
        <p:spPr>
          <a:xfrm>
            <a:off x="1451033" y="712400"/>
            <a:ext cx="5432800" cy="543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BBED"/>
              </a:solidFill>
              <a:highlight>
                <a:srgbClr val="FFFFFF"/>
              </a:highlight>
            </a:endParaRPr>
          </a:p>
        </p:txBody>
      </p:sp>
      <p:sp>
        <p:nvSpPr>
          <p:cNvPr id="131" name="Google Shape;131;p22"/>
          <p:cNvSpPr/>
          <p:nvPr/>
        </p:nvSpPr>
        <p:spPr>
          <a:xfrm rot="10800000">
            <a:off x="8711200" y="6022400"/>
            <a:ext cx="30528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BBED"/>
              </a:solidFill>
            </a:endParaRPr>
          </a:p>
        </p:txBody>
      </p:sp>
      <p:sp>
        <p:nvSpPr>
          <p:cNvPr id="132" name="Google Shape;132;p22"/>
          <p:cNvSpPr/>
          <p:nvPr/>
        </p:nvSpPr>
        <p:spPr>
          <a:xfrm>
            <a:off x="1451033" y="3429200"/>
            <a:ext cx="2716400" cy="2716800"/>
          </a:xfrm>
          <a:prstGeom prst="rect">
            <a:avLst/>
          </a:prstGeom>
          <a:solidFill>
            <a:srgbClr val="90CC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BBED"/>
              </a:solidFill>
            </a:endParaRPr>
          </a:p>
        </p:txBody>
      </p:sp>
      <p:sp>
        <p:nvSpPr>
          <p:cNvPr id="133" name="Google Shape;133;p22"/>
          <p:cNvSpPr/>
          <p:nvPr/>
        </p:nvSpPr>
        <p:spPr>
          <a:xfrm>
            <a:off x="4167433" y="3429200"/>
            <a:ext cx="2716400" cy="271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52525"/>
              </a:solidFill>
              <a:highlight>
                <a:srgbClr val="FFFFFF"/>
              </a:highlight>
            </a:endParaRPr>
          </a:p>
        </p:txBody>
      </p:sp>
      <p:sp>
        <p:nvSpPr>
          <p:cNvPr id="134" name="Google Shape;134;p22"/>
          <p:cNvSpPr/>
          <p:nvPr/>
        </p:nvSpPr>
        <p:spPr>
          <a:xfrm>
            <a:off x="4167433" y="712400"/>
            <a:ext cx="2716400" cy="2716800"/>
          </a:xfrm>
          <a:prstGeom prst="rect">
            <a:avLst/>
          </a:prstGeom>
          <a:solidFill>
            <a:srgbClr val="4888D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BBED"/>
              </a:solidFill>
            </a:endParaRPr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7690095" y="3429200"/>
            <a:ext cx="4214400" cy="21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1"/>
          </p:nvPr>
        </p:nvSpPr>
        <p:spPr>
          <a:xfrm>
            <a:off x="1781133" y="4034600"/>
            <a:ext cx="2056400" cy="15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ubTitle" idx="2"/>
          </p:nvPr>
        </p:nvSpPr>
        <p:spPr>
          <a:xfrm>
            <a:off x="4497433" y="1317800"/>
            <a:ext cx="2056400" cy="15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922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/ Content 1">
  <p:cSld name="Agenda / Content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140" name="Google Shape;140;p23"/>
          <p:cNvSpPr/>
          <p:nvPr/>
        </p:nvSpPr>
        <p:spPr>
          <a:xfrm>
            <a:off x="1451033" y="712400"/>
            <a:ext cx="5432800" cy="54336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BBED"/>
              </a:solidFill>
            </a:endParaRPr>
          </a:p>
        </p:txBody>
      </p:sp>
      <p:sp>
        <p:nvSpPr>
          <p:cNvPr id="141" name="Google Shape;141;p23"/>
          <p:cNvSpPr/>
          <p:nvPr/>
        </p:nvSpPr>
        <p:spPr>
          <a:xfrm rot="10800000">
            <a:off x="8711200" y="6022400"/>
            <a:ext cx="30528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BBED"/>
              </a:solidFill>
            </a:endParaRPr>
          </a:p>
        </p:txBody>
      </p:sp>
      <p:sp>
        <p:nvSpPr>
          <p:cNvPr id="142" name="Google Shape;142;p23"/>
          <p:cNvSpPr/>
          <p:nvPr/>
        </p:nvSpPr>
        <p:spPr>
          <a:xfrm>
            <a:off x="1451033" y="3429200"/>
            <a:ext cx="2716400" cy="2716800"/>
          </a:xfrm>
          <a:prstGeom prst="rect">
            <a:avLst/>
          </a:prstGeom>
          <a:solidFill>
            <a:srgbClr val="90CC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BBED"/>
              </a:solidFill>
            </a:endParaRPr>
          </a:p>
        </p:txBody>
      </p:sp>
      <p:sp>
        <p:nvSpPr>
          <p:cNvPr id="143" name="Google Shape;143;p23"/>
          <p:cNvSpPr/>
          <p:nvPr/>
        </p:nvSpPr>
        <p:spPr>
          <a:xfrm>
            <a:off x="4167433" y="3429200"/>
            <a:ext cx="2716400" cy="2716800"/>
          </a:xfrm>
          <a:prstGeom prst="rect">
            <a:avLst/>
          </a:prstGeom>
          <a:solidFill>
            <a:srgbClr val="2525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52525"/>
              </a:solidFill>
            </a:endParaRPr>
          </a:p>
        </p:txBody>
      </p:sp>
      <p:sp>
        <p:nvSpPr>
          <p:cNvPr id="144" name="Google Shape;144;p23"/>
          <p:cNvSpPr/>
          <p:nvPr/>
        </p:nvSpPr>
        <p:spPr>
          <a:xfrm>
            <a:off x="4167433" y="712400"/>
            <a:ext cx="2716400" cy="2716800"/>
          </a:xfrm>
          <a:prstGeom prst="rect">
            <a:avLst/>
          </a:prstGeom>
          <a:solidFill>
            <a:srgbClr val="4888D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BBED"/>
              </a:solidFill>
            </a:endParaRPr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7690095" y="3429200"/>
            <a:ext cx="4214400" cy="21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None/>
              <a:defRPr sz="6933">
                <a:solidFill>
                  <a:srgbClr val="373334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subTitle" idx="1"/>
          </p:nvPr>
        </p:nvSpPr>
        <p:spPr>
          <a:xfrm>
            <a:off x="1970533" y="1923200"/>
            <a:ext cx="2056400" cy="15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ubTitle" idx="2"/>
          </p:nvPr>
        </p:nvSpPr>
        <p:spPr>
          <a:xfrm>
            <a:off x="4290367" y="861667"/>
            <a:ext cx="20564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ubTitle" idx="3"/>
          </p:nvPr>
        </p:nvSpPr>
        <p:spPr>
          <a:xfrm>
            <a:off x="1654233" y="3429200"/>
            <a:ext cx="20564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4"/>
          </p:nvPr>
        </p:nvSpPr>
        <p:spPr>
          <a:xfrm>
            <a:off x="4624233" y="4455200"/>
            <a:ext cx="2056400" cy="15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5" hasCustomPrompt="1"/>
          </p:nvPr>
        </p:nvSpPr>
        <p:spPr>
          <a:xfrm rot="-5400000">
            <a:off x="2261633" y="1098633"/>
            <a:ext cx="2388000" cy="16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title" idx="6" hasCustomPrompt="1"/>
          </p:nvPr>
        </p:nvSpPr>
        <p:spPr>
          <a:xfrm rot="-5400000">
            <a:off x="3496165" y="1192600"/>
            <a:ext cx="2643200" cy="16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7" hasCustomPrompt="1"/>
          </p:nvPr>
        </p:nvSpPr>
        <p:spPr>
          <a:xfrm rot="-5400000">
            <a:off x="4861165" y="2973867"/>
            <a:ext cx="2643200" cy="16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title" idx="8" hasCustomPrompt="1"/>
          </p:nvPr>
        </p:nvSpPr>
        <p:spPr>
          <a:xfrm rot="-5400000">
            <a:off x="791365" y="3923391"/>
            <a:ext cx="2643200" cy="16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6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52032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E284-9B23-4049-844B-906580DF4294}" type="datetimeFigureOut">
              <a:rPr lang="es-ES" smtClean="0"/>
              <a:t>27/04/2021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123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41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BIG Title &amp; subtitle slide 1">
    <p:bg>
      <p:bgPr>
        <a:noFill/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969900" y="1897767"/>
            <a:ext cx="5256400" cy="21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>
            <a:off x="1969900" y="3969633"/>
            <a:ext cx="2526000" cy="14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22" name="Google Shape;22;p4"/>
          <p:cNvSpPr/>
          <p:nvPr/>
        </p:nvSpPr>
        <p:spPr>
          <a:xfrm rot="-5400000">
            <a:off x="-1564167" y="3732900"/>
            <a:ext cx="61536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1204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BIG Title &amp; subtitle slide 1 1">
    <p:bg>
      <p:bgPr>
        <a:noFill/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 flipH="1">
            <a:off x="5095933" y="1897767"/>
            <a:ext cx="5256400" cy="21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300"/>
              <a:buNone/>
              <a:defRPr sz="4400">
                <a:solidFill>
                  <a:srgbClr val="373334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 flipH="1">
            <a:off x="7826333" y="3969633"/>
            <a:ext cx="2526000" cy="14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27" name="Google Shape;27;p5"/>
          <p:cNvSpPr/>
          <p:nvPr/>
        </p:nvSpPr>
        <p:spPr>
          <a:xfrm rot="-5400000">
            <a:off x="7866667" y="3732900"/>
            <a:ext cx="61536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84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2705200" y="0"/>
            <a:ext cx="6781600" cy="6858000"/>
          </a:xfrm>
          <a:prstGeom prst="parallelogram">
            <a:avLst>
              <a:gd name="adj" fmla="val 25000"/>
            </a:avLst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4204700" y="2401000"/>
            <a:ext cx="3364400" cy="28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2267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2"/>
          </p:nvPr>
        </p:nvSpPr>
        <p:spPr>
          <a:xfrm>
            <a:off x="4204700" y="5348271"/>
            <a:ext cx="2526000" cy="14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9012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92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 &amp; body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0" y="0"/>
            <a:ext cx="9486800" cy="6858000"/>
          </a:xfrm>
          <a:prstGeom prst="parallelogram">
            <a:avLst>
              <a:gd name="adj" fmla="val 25000"/>
            </a:avLst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714533" y="1564533"/>
            <a:ext cx="6315600" cy="6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714500" y="2655533"/>
            <a:ext cx="5719200" cy="2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pectral Light"/>
              <a:buChar char="⏷"/>
              <a:defRPr sz="1867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pectral Light"/>
              <a:buChar char="⏷"/>
              <a:defRPr sz="1867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pectral Light"/>
              <a:buChar char="⏷"/>
              <a:defRPr sz="1867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pectral Light"/>
              <a:buChar char="⏷"/>
              <a:defRPr sz="1867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pectral Light"/>
              <a:buChar char="⏷"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pectral Light"/>
              <a:buChar char="⏷"/>
              <a:defRPr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pectral Light"/>
              <a:buChar char="⏷"/>
              <a:defRPr sz="1867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pectral Light"/>
              <a:buChar char="⏷"/>
              <a:defRPr sz="1867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pectral Light"/>
              <a:buChar char="⏷"/>
              <a:defRPr sz="1867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0960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 &amp; body slide 1">
    <p:bg>
      <p:bgPr>
        <a:solidFill>
          <a:srgbClr val="252525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/>
        </p:nvSpPr>
        <p:spPr>
          <a:xfrm>
            <a:off x="0" y="0"/>
            <a:ext cx="9486800" cy="6858000"/>
          </a:xfrm>
          <a:prstGeom prst="parallelogram">
            <a:avLst>
              <a:gd name="adj" fmla="val 25000"/>
            </a:avLst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1714533" y="610967"/>
            <a:ext cx="6315600" cy="35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Montserrat"/>
              <a:buNone/>
              <a:defRPr sz="5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1"/>
          </p:nvPr>
        </p:nvSpPr>
        <p:spPr>
          <a:xfrm>
            <a:off x="1714533" y="3950833"/>
            <a:ext cx="5282000" cy="14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9948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 1">
  <p:cSld name="Title &amp; body slide 1 1">
    <p:bg>
      <p:bgPr>
        <a:solidFill>
          <a:srgbClr val="252525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0" y="0"/>
            <a:ext cx="9486800" cy="6858000"/>
          </a:xfrm>
          <a:prstGeom prst="parallelogram">
            <a:avLst>
              <a:gd name="adj" fmla="val 25000"/>
            </a:avLst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4647400" y="610967"/>
            <a:ext cx="4326800" cy="35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sz="4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  <a:defRPr sz="42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4647400" y="4052433"/>
            <a:ext cx="2983200" cy="14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0CCFA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7681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">
  <p:cSld name="Text &amp; Image slide">
    <p:bg>
      <p:bgPr>
        <a:solidFill>
          <a:srgbClr val="252525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4686731" y="4537627"/>
            <a:ext cx="7217600" cy="13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roxima Nova Extrabold"/>
              <a:buNone/>
              <a:defRPr sz="80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roxima Nova Extrabold"/>
              <a:buNone/>
              <a:defRPr sz="80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roxima Nova Extrabold"/>
              <a:buNone/>
              <a:defRPr sz="80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roxima Nova Extrabold"/>
              <a:buNone/>
              <a:defRPr sz="80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roxima Nova Extrabold"/>
              <a:buNone/>
              <a:defRPr sz="80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roxima Nova Extrabold"/>
              <a:buNone/>
              <a:defRPr sz="80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roxima Nova Extrabold"/>
              <a:buNone/>
              <a:defRPr sz="80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roxima Nova Extrabold"/>
              <a:buNone/>
              <a:defRPr sz="80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1226400" y="2380567"/>
            <a:ext cx="6386800" cy="14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●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○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pectral Light"/>
              <a:buChar char="■"/>
              <a:defRPr>
                <a:solidFill>
                  <a:schemeClr val="lt1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  <p:sp>
        <p:nvSpPr>
          <p:cNvPr id="52" name="Google Shape;52;p10"/>
          <p:cNvSpPr/>
          <p:nvPr/>
        </p:nvSpPr>
        <p:spPr>
          <a:xfrm rot="10800000">
            <a:off x="8711200" y="6022400"/>
            <a:ext cx="3052800" cy="123200"/>
          </a:xfrm>
          <a:prstGeom prst="rect">
            <a:avLst/>
          </a:prstGeom>
          <a:solidFill>
            <a:srgbClr val="0043C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BB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18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  <p15:guide id="2" pos="2880">
          <p15:clr>
            <a:srgbClr val="F9AD4C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pectral Light"/>
              <a:buChar char="●"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pectral Light"/>
              <a:buChar char="○"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pectral Light"/>
              <a:buChar char="■"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pectral Light"/>
              <a:buChar char="●"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pectral Light"/>
              <a:buChar char="○"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pectral Light"/>
              <a:buChar char="■"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pectral Light"/>
              <a:buChar char="●"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pectral Light"/>
              <a:buChar char="○"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pectral Light"/>
              <a:buChar char="■"/>
              <a:defRPr>
                <a:solidFill>
                  <a:srgbClr val="666666"/>
                </a:solidFill>
                <a:latin typeface="Spectral Light"/>
                <a:ea typeface="Spectral Light"/>
                <a:cs typeface="Spectral Light"/>
                <a:sym typeface="Spectral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83D495F0-DC8E-4813-9E09-B45248E82E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791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94028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5" Type="http://schemas.openxmlformats.org/officeDocument/2006/relationships/hyperlink" Target="mailto:kmmontalvo@espe.edu.ec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FBD60CA-BFFA-4D25-9436-56CF635008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92" t="4833" r="52762" b="-2114"/>
          <a:stretch/>
        </p:blipFill>
        <p:spPr>
          <a:xfrm>
            <a:off x="0" y="0"/>
            <a:ext cx="1723697" cy="701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71EECFBB-454D-43CB-A40F-6214C38FD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3696" y="1274613"/>
            <a:ext cx="10468304" cy="4951474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b="1" cap="none" dirty="0">
                <a:solidFill>
                  <a:schemeClr val="bg1"/>
                </a:solidFill>
                <a:latin typeface="Montserrat"/>
              </a:rPr>
              <a:t>CARRERA DE INGENIERÍA EN SISTEMAS E INFORMÁTICA</a:t>
            </a:r>
          </a:p>
          <a:p>
            <a:pPr algn="ctr"/>
            <a:endParaRPr lang="es-ES" sz="3200" cap="none" dirty="0">
              <a:solidFill>
                <a:schemeClr val="bg1"/>
              </a:solidFill>
            </a:endParaRPr>
          </a:p>
          <a:p>
            <a:r>
              <a:rPr lang="es-ES" sz="2400" b="1" cap="none" dirty="0">
                <a:solidFill>
                  <a:schemeClr val="bg1"/>
                </a:solidFill>
              </a:rPr>
              <a:t>			</a:t>
            </a:r>
            <a:r>
              <a:rPr lang="es-ES" sz="2400" b="1" cap="none" dirty="0">
                <a:solidFill>
                  <a:schemeClr val="bg1"/>
                </a:solidFill>
                <a:latin typeface="Montserrat"/>
              </a:rPr>
              <a:t>TEMA</a:t>
            </a:r>
          </a:p>
          <a:p>
            <a:endParaRPr lang="es-ES" sz="2400" b="1" cap="none" dirty="0">
              <a:solidFill>
                <a:schemeClr val="bg1"/>
              </a:solidFill>
            </a:endParaRPr>
          </a:p>
          <a:p>
            <a:r>
              <a:rPr lang="es-ES" sz="2400" cap="none" dirty="0">
                <a:solidFill>
                  <a:schemeClr val="bg1"/>
                </a:solidFill>
              </a:rPr>
              <a:t>Aplicación para la optimización del monitoreo y control del entrenamiento de deportistas. Caso de estudio: Centro de Especialización Deportiva </a:t>
            </a:r>
            <a:r>
              <a:rPr lang="es-ES" sz="2400" cap="none" dirty="0" err="1">
                <a:solidFill>
                  <a:schemeClr val="bg1"/>
                </a:solidFill>
              </a:rPr>
              <a:t>GoSport</a:t>
            </a:r>
            <a:endParaRPr lang="es-ES" sz="2400" cap="none" dirty="0">
              <a:solidFill>
                <a:schemeClr val="bg1"/>
              </a:solidFill>
            </a:endParaRPr>
          </a:p>
          <a:p>
            <a:pPr algn="ctr"/>
            <a:endParaRPr lang="es-ES" sz="2400" cap="none" dirty="0">
              <a:solidFill>
                <a:schemeClr val="bg1"/>
              </a:solidFill>
            </a:endParaRPr>
          </a:p>
          <a:p>
            <a:r>
              <a:rPr lang="es-ES" sz="2400" b="1" cap="none" dirty="0">
                <a:solidFill>
                  <a:schemeClr val="bg1"/>
                </a:solidFill>
              </a:rPr>
              <a:t>			</a:t>
            </a:r>
          </a:p>
          <a:p>
            <a:r>
              <a:rPr lang="es-ES" sz="2400" b="1" cap="none" dirty="0">
                <a:solidFill>
                  <a:schemeClr val="bg1"/>
                </a:solidFill>
              </a:rPr>
              <a:t>			</a:t>
            </a:r>
            <a:endParaRPr lang="es-ES" sz="2400" b="1" cap="none" dirty="0">
              <a:solidFill>
                <a:schemeClr val="bg1"/>
              </a:solidFill>
              <a:latin typeface="Montserrat"/>
            </a:endParaRPr>
          </a:p>
          <a:p>
            <a:endParaRPr lang="es-ES" sz="2400" b="1" cap="none" dirty="0">
              <a:solidFill>
                <a:schemeClr val="bg1"/>
              </a:solidFill>
            </a:endParaRPr>
          </a:p>
          <a:p>
            <a:endParaRPr lang="es-ES" sz="2400" cap="none" dirty="0">
              <a:solidFill>
                <a:schemeClr val="bg1"/>
              </a:solidFill>
            </a:endParaRPr>
          </a:p>
          <a:p>
            <a:endParaRPr lang="es-ES" sz="2400" cap="none" dirty="0">
              <a:solidFill>
                <a:schemeClr val="bg1"/>
              </a:solidFill>
            </a:endParaRPr>
          </a:p>
          <a:p>
            <a:r>
              <a:rPr lang="es-ES" sz="2400" b="1" cap="none" dirty="0">
                <a:solidFill>
                  <a:srgbClr val="232428"/>
                </a:solidFill>
              </a:rPr>
              <a:t>.</a:t>
            </a:r>
            <a:endParaRPr lang="es-ES" sz="3200" cap="none" dirty="0">
              <a:solidFill>
                <a:srgbClr val="232428"/>
              </a:solidFill>
            </a:endParaRPr>
          </a:p>
        </p:txBody>
      </p:sp>
      <p:pic>
        <p:nvPicPr>
          <p:cNvPr id="4" name="9 Imagen" descr="http://blogs.espe.edu.ec/wp-content/uploads/2013/09/LOGO-PRINCIPAL5.png">
            <a:extLst>
              <a:ext uri="{FF2B5EF4-FFF2-40B4-BE49-F238E27FC236}">
                <a16:creationId xmlns:a16="http://schemas.microsoft.com/office/drawing/2014/main" id="{CEFAF0A3-D43A-4F91-92DA-9A47056AC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898" y="60782"/>
            <a:ext cx="6423900" cy="150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40FA01A-8C0F-45A3-940F-312E9AB00BAC}"/>
              </a:ext>
            </a:extLst>
          </p:cNvPr>
          <p:cNvSpPr/>
          <p:nvPr/>
        </p:nvSpPr>
        <p:spPr>
          <a:xfrm>
            <a:off x="1723696" y="2623514"/>
            <a:ext cx="1800000" cy="36000"/>
          </a:xfrm>
          <a:prstGeom prst="rect">
            <a:avLst/>
          </a:prstGeom>
          <a:solidFill>
            <a:srgbClr val="14B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0B87892-0AA6-4FDB-B3A4-555BBABE9BC3}"/>
              </a:ext>
            </a:extLst>
          </p:cNvPr>
          <p:cNvSpPr/>
          <p:nvPr/>
        </p:nvSpPr>
        <p:spPr>
          <a:xfrm>
            <a:off x="5157848" y="6338845"/>
            <a:ext cx="3600000" cy="36000"/>
          </a:xfrm>
          <a:prstGeom prst="rect">
            <a:avLst/>
          </a:prstGeom>
          <a:solidFill>
            <a:srgbClr val="14B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000B340-84EA-4A0D-ACB3-CC2CC6208F8E}"/>
              </a:ext>
            </a:extLst>
          </p:cNvPr>
          <p:cNvSpPr txBox="1"/>
          <p:nvPr/>
        </p:nvSpPr>
        <p:spPr>
          <a:xfrm>
            <a:off x="1723696" y="6374845"/>
            <a:ext cx="104683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pectral Light"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pectral Light"/>
                <a:sym typeface="Spectral Light"/>
              </a:rPr>
              <a:t>Autor: </a:t>
            </a: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pectral Light"/>
                <a:sym typeface="Spectral Light"/>
              </a:rPr>
              <a:t>Kevin Marcelo Montalvo </a:t>
            </a:r>
            <a:r>
              <a:rPr kumimoji="0" lang="es-E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pectral Light"/>
                <a:sym typeface="Spectral Light"/>
              </a:rPr>
              <a:t>Velasteguí</a:t>
            </a: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pectral Light"/>
                <a:sym typeface="Spectral Light"/>
              </a:rPr>
              <a:t> 	       </a:t>
            </a: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pectral Light"/>
                <a:sym typeface="Spectral Light"/>
              </a:rPr>
              <a:t>Director: </a:t>
            </a: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pectral Light"/>
                <a:sym typeface="Spectral Light"/>
              </a:rPr>
              <a:t>Ing. Edison Lascano, PhD.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ctral Light"/>
              <a:sym typeface="Spectral Light"/>
            </a:endParaRPr>
          </a:p>
        </p:txBody>
      </p:sp>
    </p:spTree>
    <p:extLst>
      <p:ext uri="{BB962C8B-B14F-4D97-AF65-F5344CB8AC3E}">
        <p14:creationId xmlns:p14="http://schemas.microsoft.com/office/powerpoint/2010/main" val="285083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24BB30E-0185-4680-8A76-D3FF8BE83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8658" b="23853"/>
          <a:stretch/>
        </p:blipFill>
        <p:spPr>
          <a:xfrm>
            <a:off x="-94726" y="-20320"/>
            <a:ext cx="9396399" cy="5222239"/>
          </a:xfrm>
          <a:prstGeom prst="corne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160862D-E6B1-4F3C-B53A-0662CF48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80" y="106680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METODOLOGÍA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38E041-A1FA-4027-80D4-2B2BDF40E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726" y="2707758"/>
            <a:ext cx="7177088" cy="3581399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es-ES" sz="2400" dirty="0">
                <a:solidFill>
                  <a:schemeClr val="bg1"/>
                </a:solidFill>
              </a:rPr>
              <a:t>El presente proyecto de titulación se enmarca parcialmente en la metodología Scrum.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B16A85-344C-4B92-9649-E606CBBE9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877" y="2319038"/>
            <a:ext cx="3166733" cy="316673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8773163-78E4-40F1-810F-EE7035AA6910}"/>
              </a:ext>
            </a:extLst>
          </p:cNvPr>
          <p:cNvSpPr/>
          <p:nvPr/>
        </p:nvSpPr>
        <p:spPr>
          <a:xfrm>
            <a:off x="0" y="869782"/>
            <a:ext cx="511048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58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DFD14190-0EF5-41CA-ADCD-1A72969A453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650240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D70923-E05E-4FDD-9C53-3585B52E1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73" y="167640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DESARROLLO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E3FB27-14B3-4C08-9A0F-ABA318C8E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077" y="1913256"/>
            <a:ext cx="6572245" cy="3552824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s-ES" sz="2800" dirty="0">
                <a:solidFill>
                  <a:schemeClr val="bg1"/>
                </a:solidFill>
              </a:rPr>
              <a:t>Para realizar mantenimiento de software </a:t>
            </a:r>
            <a:r>
              <a:rPr lang="es-ES" sz="2800" dirty="0" err="1">
                <a:solidFill>
                  <a:schemeClr val="bg1"/>
                </a:solidFill>
              </a:rPr>
              <a:t>fué</a:t>
            </a:r>
            <a:r>
              <a:rPr lang="es-ES" sz="2800" dirty="0">
                <a:solidFill>
                  <a:schemeClr val="bg1"/>
                </a:solidFill>
              </a:rPr>
              <a:t> necesario el análisis previo del producto heredado y posteriormente el análisis de los requerimientos para poder implementar nuevos </a:t>
            </a:r>
            <a:r>
              <a:rPr lang="es-ES" sz="2800" i="1" dirty="0" err="1">
                <a:solidFill>
                  <a:schemeClr val="bg1"/>
                </a:solidFill>
              </a:rPr>
              <a:t>features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85DB6A1-4612-48A2-94E3-CDAEBCB169F6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859034B-26B9-4172-BCCB-9EBDDD96B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718" y="-127484"/>
            <a:ext cx="3316202" cy="2040740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B20828C-A33F-4F67-9884-16F6A9AA1CEC}"/>
              </a:ext>
            </a:extLst>
          </p:cNvPr>
          <p:cNvCxnSpPr>
            <a:cxnSpLocks/>
          </p:cNvCxnSpPr>
          <p:nvPr/>
        </p:nvCxnSpPr>
        <p:spPr>
          <a:xfrm>
            <a:off x="1530033" y="5475096"/>
            <a:ext cx="568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23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8FA1D-FA45-4B19-9866-7282628E5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73" y="244859"/>
            <a:ext cx="11824507" cy="643200"/>
          </a:xfrm>
        </p:spPr>
        <p:txBody>
          <a:bodyPr/>
          <a:lstStyle/>
          <a:p>
            <a:r>
              <a:rPr lang="es-ES" sz="4000" b="1" dirty="0">
                <a:solidFill>
                  <a:schemeClr val="bg1"/>
                </a:solidFill>
              </a:rPr>
              <a:t>OBTENCIÓN DE REQUERIMIENTOS DE SOFTWARE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9AC98F-E74B-440D-9BE2-0B9F859E9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271" y="2951197"/>
            <a:ext cx="7147420" cy="29527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Análisis de las funciones del software anterior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Nuevos requerimientos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045F4C9-D8DF-4A84-BBF0-8ABF2581A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932" y="2052918"/>
            <a:ext cx="3569803" cy="356980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69A6DB7-0256-484E-B401-5BD8F38D0D6D}"/>
              </a:ext>
            </a:extLst>
          </p:cNvPr>
          <p:cNvSpPr/>
          <p:nvPr/>
        </p:nvSpPr>
        <p:spPr>
          <a:xfrm>
            <a:off x="16012" y="954054"/>
            <a:ext cx="89916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F07BA64-286E-4C9E-859E-3C9435BAFE33}"/>
              </a:ext>
            </a:extLst>
          </p:cNvPr>
          <p:cNvSpPr/>
          <p:nvPr/>
        </p:nvSpPr>
        <p:spPr>
          <a:xfrm rot="16200000">
            <a:off x="-1794128" y="3884400"/>
            <a:ext cx="58320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7338A38-8E74-4991-BE75-C359CC723B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56749" r="20328" b="18124"/>
          <a:stretch/>
        </p:blipFill>
        <p:spPr>
          <a:xfrm rot="5400000">
            <a:off x="-2415982" y="3320149"/>
            <a:ext cx="5846348" cy="122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6288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A085082-7C21-488E-9938-BD1A485D3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69" y="2380088"/>
            <a:ext cx="3253529" cy="325352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071AB3D-B0B1-4ADA-97E9-1A25440B4FDE}"/>
              </a:ext>
            </a:extLst>
          </p:cNvPr>
          <p:cNvSpPr/>
          <p:nvPr/>
        </p:nvSpPr>
        <p:spPr>
          <a:xfrm>
            <a:off x="16012" y="954054"/>
            <a:ext cx="89916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78EAF5C-350D-4ABF-AA98-D6203117F61F}"/>
              </a:ext>
            </a:extLst>
          </p:cNvPr>
          <p:cNvSpPr/>
          <p:nvPr/>
        </p:nvSpPr>
        <p:spPr>
          <a:xfrm rot="16200000">
            <a:off x="-1794128" y="3884400"/>
            <a:ext cx="58320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7F500AB-7292-4FE1-8F10-CA6877EA15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56749" r="20328" b="18124"/>
          <a:stretch/>
        </p:blipFill>
        <p:spPr>
          <a:xfrm rot="5400000">
            <a:off x="-2415982" y="3320149"/>
            <a:ext cx="5846348" cy="122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DB9D1A6-1131-406C-AE27-1A34233F5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32" y="288002"/>
            <a:ext cx="11235227" cy="643200"/>
          </a:xfrm>
        </p:spPr>
        <p:txBody>
          <a:bodyPr/>
          <a:lstStyle/>
          <a:p>
            <a:r>
              <a:rPr lang="es-ES" sz="4000" dirty="0">
                <a:solidFill>
                  <a:schemeClr val="bg1"/>
                </a:solidFill>
              </a:rPr>
              <a:t>ANÁLISIS DE LOS REQUERIMIENTOS Y CREACIÓN DEL 	</a:t>
            </a:r>
            <a:r>
              <a:rPr lang="es-ES" sz="4000" i="1" dirty="0">
                <a:solidFill>
                  <a:schemeClr val="bg1"/>
                </a:solidFill>
              </a:rPr>
              <a:t>PRODUCT BACKLOG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3D83C7-3CC0-41FA-8B16-CA637E31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324" y="2539687"/>
            <a:ext cx="6664893" cy="345486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</a:rPr>
              <a:t>En total se obtuvieron 40 historias de usuario, a las cuales se les asignó una prioridad alta, media, baja y muy baja. Así también se les asignó una cantidad de puntos de esfuerzo dando un total de 293.</a:t>
            </a:r>
          </a:p>
        </p:txBody>
      </p:sp>
    </p:spTree>
    <p:extLst>
      <p:ext uri="{BB962C8B-B14F-4D97-AF65-F5344CB8AC3E}">
        <p14:creationId xmlns:p14="http://schemas.microsoft.com/office/powerpoint/2010/main" val="1705330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A60E4-E79B-4673-B791-5ABD35A1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62" y="188349"/>
            <a:ext cx="9921698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ANÁLISIS DEL SOFTWARE HEREDADO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862396-1E18-4CAE-A4D6-0372B8B0F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671" y="1957464"/>
            <a:ext cx="8946541" cy="357187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</a:rPr>
              <a:t>Revisión de inventarios</a:t>
            </a:r>
          </a:p>
          <a:p>
            <a:pPr marL="0" indent="0">
              <a:lnSpc>
                <a:spcPct val="150000"/>
              </a:lnSpc>
              <a:buNone/>
            </a:pPr>
            <a:endParaRPr lang="es-ES" sz="2400" dirty="0">
              <a:solidFill>
                <a:schemeClr val="bg1"/>
              </a:solidFill>
            </a:endParaRPr>
          </a:p>
          <a:p>
            <a:pPr lvl="1"/>
            <a:r>
              <a:rPr lang="es-ES" sz="2400" dirty="0" err="1">
                <a:solidFill>
                  <a:schemeClr val="bg1"/>
                </a:solidFill>
              </a:rPr>
              <a:t>Product</a:t>
            </a:r>
            <a:r>
              <a:rPr lang="es-ES" sz="2400" dirty="0">
                <a:solidFill>
                  <a:schemeClr val="bg1"/>
                </a:solidFill>
              </a:rPr>
              <a:t> backlog y SRS</a:t>
            </a:r>
          </a:p>
          <a:p>
            <a:pPr lvl="1"/>
            <a:r>
              <a:rPr lang="es-ES" sz="2400" dirty="0">
                <a:solidFill>
                  <a:schemeClr val="bg1"/>
                </a:solidFill>
              </a:rPr>
              <a:t>Información técnica del SRS</a:t>
            </a:r>
          </a:p>
          <a:p>
            <a:pPr lvl="1"/>
            <a:r>
              <a:rPr lang="es-ES" sz="2400" dirty="0">
                <a:solidFill>
                  <a:schemeClr val="bg1"/>
                </a:solidFill>
              </a:rPr>
              <a:t>Validación de las historias de usuario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DDE0F1-EFA9-4B2E-89A8-FDDBF6E61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17" y="1957464"/>
            <a:ext cx="2943072" cy="294307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48E314B-D4C4-4222-B9FD-AEF9665BFCB1}"/>
              </a:ext>
            </a:extLst>
          </p:cNvPr>
          <p:cNvSpPr/>
          <p:nvPr/>
        </p:nvSpPr>
        <p:spPr>
          <a:xfrm>
            <a:off x="16012" y="954054"/>
            <a:ext cx="97128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D494B56-2911-4894-A530-62D08A1509F9}"/>
              </a:ext>
            </a:extLst>
          </p:cNvPr>
          <p:cNvSpPr/>
          <p:nvPr/>
        </p:nvSpPr>
        <p:spPr>
          <a:xfrm rot="16200000">
            <a:off x="-1794128" y="3884400"/>
            <a:ext cx="58320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5B42C61-7114-42E7-AC6B-EAFFFFCC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56749" r="20328" b="18124"/>
          <a:stretch/>
        </p:blipFill>
        <p:spPr>
          <a:xfrm rot="5400000">
            <a:off x="-2415982" y="3320149"/>
            <a:ext cx="5846348" cy="122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5129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A60E4-E79B-4673-B791-5ABD35A1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04" y="183408"/>
            <a:ext cx="9396400" cy="643200"/>
          </a:xfrm>
        </p:spPr>
        <p:txBody>
          <a:bodyPr/>
          <a:lstStyle/>
          <a:p>
            <a:r>
              <a:rPr lang="es-ES" sz="4800" dirty="0">
                <a:solidFill>
                  <a:schemeClr val="bg1"/>
                </a:solidFill>
              </a:rPr>
              <a:t>ANÁLISIS DEL SOFTWARE HEREDADO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862396-1E18-4CAE-A4D6-0372B8B0F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946" y="2305334"/>
            <a:ext cx="6253833" cy="368975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</a:rPr>
              <a:t>Revisión técnica de software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IEEE 1028-2018 (IEEE Standard </a:t>
            </a:r>
            <a:r>
              <a:rPr lang="es-ES" sz="2400" dirty="0" err="1">
                <a:solidFill>
                  <a:schemeClr val="bg1"/>
                </a:solidFill>
              </a:rPr>
              <a:t>for</a:t>
            </a:r>
            <a:r>
              <a:rPr lang="es-ES" sz="2400" dirty="0">
                <a:solidFill>
                  <a:schemeClr val="bg1"/>
                </a:solidFill>
              </a:rPr>
              <a:t> Software </a:t>
            </a:r>
            <a:r>
              <a:rPr lang="es-ES" sz="2400" dirty="0" err="1">
                <a:solidFill>
                  <a:schemeClr val="bg1"/>
                </a:solidFill>
              </a:rPr>
              <a:t>Reviews</a:t>
            </a:r>
            <a:r>
              <a:rPr lang="es-ES" sz="2400" dirty="0">
                <a:solidFill>
                  <a:schemeClr val="bg1"/>
                </a:solidFill>
              </a:rPr>
              <a:t> and </a:t>
            </a:r>
            <a:r>
              <a:rPr lang="es-ES" sz="2400" dirty="0" err="1">
                <a:solidFill>
                  <a:schemeClr val="bg1"/>
                </a:solidFill>
              </a:rPr>
              <a:t>Audits</a:t>
            </a:r>
            <a:r>
              <a:rPr lang="es-ES" sz="2400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28840F-02BC-40D3-B400-78C8A5EFE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38" y="1853248"/>
            <a:ext cx="4320332" cy="432033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2D66646-C39E-4665-86F6-66E169A73800}"/>
              </a:ext>
            </a:extLst>
          </p:cNvPr>
          <p:cNvSpPr/>
          <p:nvPr/>
        </p:nvSpPr>
        <p:spPr>
          <a:xfrm>
            <a:off x="16012" y="954054"/>
            <a:ext cx="97128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8EA38BF-D0A9-468E-AB41-482FB1D9578C}"/>
              </a:ext>
            </a:extLst>
          </p:cNvPr>
          <p:cNvSpPr/>
          <p:nvPr/>
        </p:nvSpPr>
        <p:spPr>
          <a:xfrm rot="16200000">
            <a:off x="-1794128" y="3884400"/>
            <a:ext cx="58320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C77DAC8-F07F-4C96-8410-DBF63C60D7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56749" r="20328" b="18124"/>
          <a:stretch/>
        </p:blipFill>
        <p:spPr>
          <a:xfrm rot="5400000">
            <a:off x="-2415982" y="3320149"/>
            <a:ext cx="5846348" cy="122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1959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67B076F-3F3E-4F11-9BF0-AA8489642BCD}"/>
              </a:ext>
            </a:extLst>
          </p:cNvPr>
          <p:cNvSpPr/>
          <p:nvPr/>
        </p:nvSpPr>
        <p:spPr>
          <a:xfrm>
            <a:off x="16012" y="954054"/>
            <a:ext cx="97128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CA0E02C-4E95-4307-A28E-D1B4A3B62C50}"/>
              </a:ext>
            </a:extLst>
          </p:cNvPr>
          <p:cNvSpPr/>
          <p:nvPr/>
        </p:nvSpPr>
        <p:spPr>
          <a:xfrm rot="16200000">
            <a:off x="-1794128" y="3884400"/>
            <a:ext cx="58320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53123A-EA3E-4565-A0E5-49FACBABFB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56749" r="20328" b="18124"/>
          <a:stretch/>
        </p:blipFill>
        <p:spPr>
          <a:xfrm rot="5400000">
            <a:off x="-2415982" y="3320149"/>
            <a:ext cx="5846348" cy="122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E749B21-428C-4A49-BF5C-83C6C8CB3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72" y="179847"/>
            <a:ext cx="10559861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ANÁLISIS DEL SOFTWARE HEREDADO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AAE620-0016-4F64-AF40-1CD285903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670" y="1516761"/>
            <a:ext cx="10083945" cy="5341239"/>
          </a:xfrm>
        </p:spPr>
        <p:txBody>
          <a:bodyPr/>
          <a:lstStyle/>
          <a:p>
            <a:pPr marL="139700" indent="0" algn="just">
              <a:buNone/>
            </a:pPr>
            <a:r>
              <a:rPr lang="es-ES" sz="2400" b="1" dirty="0">
                <a:solidFill>
                  <a:schemeClr val="bg1"/>
                </a:solidFill>
              </a:rPr>
              <a:t>Luego del análisis se hacen las siguientes observaciones: </a:t>
            </a:r>
          </a:p>
          <a:p>
            <a:pPr marL="139700" indent="0" algn="just">
              <a:buNone/>
            </a:pPr>
            <a:endParaRPr lang="es-ES" sz="2400" dirty="0">
              <a:solidFill>
                <a:schemeClr val="bg1"/>
              </a:solidFill>
            </a:endParaRPr>
          </a:p>
          <a:p>
            <a:pPr marL="596900" lvl="1" indent="0" algn="just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</a:rPr>
              <a:t>El software cumple de manera satisfactoria los requerimientos plasmados 	en la documentación.</a:t>
            </a:r>
          </a:p>
          <a:p>
            <a:pPr marL="596900" lvl="1" indent="0" algn="just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</a:rPr>
              <a:t>Las herramientas empleadas en la elaboración del software hacen 	innecesariamente difícil su mantenimiento por su forma de ejecutarse y 	poca cuota de mercado.</a:t>
            </a:r>
          </a:p>
          <a:p>
            <a:pPr marL="596900" lvl="1" indent="0" algn="just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</a:rPr>
              <a:t>La aplicación web no tiene una separación clara de </a:t>
            </a:r>
            <a:r>
              <a:rPr lang="es-ES" sz="2400" dirty="0" err="1">
                <a:solidFill>
                  <a:schemeClr val="bg1"/>
                </a:solidFill>
              </a:rPr>
              <a:t>frontend</a:t>
            </a:r>
            <a:r>
              <a:rPr lang="es-ES" sz="2400" dirty="0">
                <a:solidFill>
                  <a:schemeClr val="bg1"/>
                </a:solidFill>
              </a:rPr>
              <a:t> y </a:t>
            </a:r>
            <a:r>
              <a:rPr lang="es-ES" sz="2400" dirty="0" err="1">
                <a:solidFill>
                  <a:schemeClr val="bg1"/>
                </a:solidFill>
              </a:rPr>
              <a:t>backend</a:t>
            </a:r>
            <a:r>
              <a:rPr lang="es-ES" sz="2400" dirty="0">
                <a:solidFill>
                  <a:schemeClr val="bg1"/>
                </a:solidFill>
              </a:rPr>
              <a:t>.</a:t>
            </a:r>
          </a:p>
          <a:p>
            <a:pPr marL="596900" lvl="1" indent="0" algn="just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</a:rPr>
              <a:t>El programa no usa ningún </a:t>
            </a:r>
            <a:r>
              <a:rPr lang="es-ES" sz="2400" dirty="0" err="1">
                <a:solidFill>
                  <a:schemeClr val="bg1"/>
                </a:solidFill>
              </a:rPr>
              <a:t>framework</a:t>
            </a:r>
            <a:r>
              <a:rPr lang="es-ES" sz="2400" dirty="0">
                <a:solidFill>
                  <a:schemeClr val="bg1"/>
                </a:solidFill>
              </a:rPr>
              <a:t> o librería especializada que facilite 	el desarrollo y mantenimiento de software.</a:t>
            </a:r>
          </a:p>
        </p:txBody>
      </p:sp>
      <p:pic>
        <p:nvPicPr>
          <p:cNvPr id="7" name="Picture 6" descr="Checklist PNG Image | PNG All">
            <a:extLst>
              <a:ext uri="{FF2B5EF4-FFF2-40B4-BE49-F238E27FC236}">
                <a16:creationId xmlns:a16="http://schemas.microsoft.com/office/drawing/2014/main" id="{9BA059EF-A4B0-4C0D-8666-4E243820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014" y="2530302"/>
            <a:ext cx="294555" cy="2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hecklist PNG Image | PNG All">
            <a:extLst>
              <a:ext uri="{FF2B5EF4-FFF2-40B4-BE49-F238E27FC236}">
                <a16:creationId xmlns:a16="http://schemas.microsoft.com/office/drawing/2014/main" id="{9158FA4E-C874-4B7D-AA15-58F75586E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012" y="3651780"/>
            <a:ext cx="294555" cy="2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hecklist PNG Image | PNG All">
            <a:extLst>
              <a:ext uri="{FF2B5EF4-FFF2-40B4-BE49-F238E27FC236}">
                <a16:creationId xmlns:a16="http://schemas.microsoft.com/office/drawing/2014/main" id="{D81B02AE-7307-43CA-93C4-15EA1E00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013" y="5254890"/>
            <a:ext cx="294555" cy="2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hecklist PNG Image | PNG All">
            <a:extLst>
              <a:ext uri="{FF2B5EF4-FFF2-40B4-BE49-F238E27FC236}">
                <a16:creationId xmlns:a16="http://schemas.microsoft.com/office/drawing/2014/main" id="{36D624F7-8E74-4A0E-9E10-3D60F3B97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011" y="5786799"/>
            <a:ext cx="294555" cy="2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837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49B21-428C-4A49-BF5C-83C6C8CB3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73" y="104456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REVISIÓN TÉCNICA DEL SOFTWARE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ADB5DE0-1234-4D0F-9792-CBD172FEB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289" y="2332837"/>
            <a:ext cx="6958507" cy="35807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Reingeniería completa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Corregir las observaciones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Mantenibilidad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471DA1-49C6-4B10-9133-ECB6B15E5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12" y="1069254"/>
            <a:ext cx="2654686" cy="265468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27A772E-8E85-4040-92F1-A818679A7718}"/>
              </a:ext>
            </a:extLst>
          </p:cNvPr>
          <p:cNvSpPr/>
          <p:nvPr/>
        </p:nvSpPr>
        <p:spPr>
          <a:xfrm>
            <a:off x="16012" y="954054"/>
            <a:ext cx="89916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8A2B763-E2F5-49D5-BB52-713BA9C214F8}"/>
              </a:ext>
            </a:extLst>
          </p:cNvPr>
          <p:cNvSpPr/>
          <p:nvPr/>
        </p:nvSpPr>
        <p:spPr>
          <a:xfrm rot="16200000">
            <a:off x="-1794128" y="3884400"/>
            <a:ext cx="58320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15C6B1-7840-4FDA-87C5-9184C48A2C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56749" r="20328" b="18124"/>
          <a:stretch/>
        </p:blipFill>
        <p:spPr>
          <a:xfrm rot="5400000">
            <a:off x="-2415982" y="3320149"/>
            <a:ext cx="5846348" cy="122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61BA0AF-7A7F-497E-9A65-706C7EF2B015}"/>
              </a:ext>
            </a:extLst>
          </p:cNvPr>
          <p:cNvCxnSpPr>
            <a:cxnSpLocks/>
          </p:cNvCxnSpPr>
          <p:nvPr/>
        </p:nvCxnSpPr>
        <p:spPr>
          <a:xfrm>
            <a:off x="1121872" y="2940306"/>
            <a:ext cx="136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B974C98-9A54-4CC1-A91F-98A3F47721BF}"/>
              </a:ext>
            </a:extLst>
          </p:cNvPr>
          <p:cNvCxnSpPr>
            <a:cxnSpLocks/>
          </p:cNvCxnSpPr>
          <p:nvPr/>
        </p:nvCxnSpPr>
        <p:spPr>
          <a:xfrm>
            <a:off x="1179473" y="3477564"/>
            <a:ext cx="136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D52EE92-EFCC-4A98-9227-B1D90CA0B05C}"/>
              </a:ext>
            </a:extLst>
          </p:cNvPr>
          <p:cNvCxnSpPr>
            <a:cxnSpLocks/>
          </p:cNvCxnSpPr>
          <p:nvPr/>
        </p:nvCxnSpPr>
        <p:spPr>
          <a:xfrm>
            <a:off x="1198385" y="4046652"/>
            <a:ext cx="136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510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9A132F1-71B1-46FF-BCCF-736B1C070C1A}"/>
              </a:ext>
            </a:extLst>
          </p:cNvPr>
          <p:cNvSpPr/>
          <p:nvPr/>
        </p:nvSpPr>
        <p:spPr>
          <a:xfrm>
            <a:off x="16012" y="954054"/>
            <a:ext cx="89916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311ADF8-3F41-4673-A558-A0E28179167B}"/>
              </a:ext>
            </a:extLst>
          </p:cNvPr>
          <p:cNvSpPr/>
          <p:nvPr/>
        </p:nvSpPr>
        <p:spPr>
          <a:xfrm rot="16200000">
            <a:off x="-1794128" y="3884400"/>
            <a:ext cx="58320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3D3F8DC-25C2-44FA-B3E8-CB3C9220DA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56749" r="20328" b="18124"/>
          <a:stretch/>
        </p:blipFill>
        <p:spPr>
          <a:xfrm rot="5400000">
            <a:off x="-2415982" y="3320149"/>
            <a:ext cx="5846348" cy="122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322DF5C-8E55-41CA-9BD1-E6AF26FA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72" y="173796"/>
            <a:ext cx="11174267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PLAN DE PRUEBAS DE ACEPTACIÓN DE 			 USUARIO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0AE2F4-5D7D-4E4D-A04D-CE4F0A122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718" y="2692843"/>
            <a:ext cx="7084343" cy="30098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800" dirty="0">
                <a:solidFill>
                  <a:schemeClr val="bg1"/>
                </a:solidFill>
              </a:rPr>
              <a:t>Satisfacción del usuario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solidFill>
                  <a:schemeClr val="bg1"/>
                </a:solidFill>
              </a:rPr>
              <a:t>Producto terminado por sprint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solidFill>
                  <a:schemeClr val="bg1"/>
                </a:solidFill>
              </a:rPr>
              <a:t>Guía de prueba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D0591B-5354-483D-9BB7-0DB1DF9EE8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061" y="2441196"/>
            <a:ext cx="3261546" cy="3261546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F104A8E-57CD-46E6-9B44-886B9CF3C676}"/>
              </a:ext>
            </a:extLst>
          </p:cNvPr>
          <p:cNvCxnSpPr>
            <a:cxnSpLocks/>
          </p:cNvCxnSpPr>
          <p:nvPr/>
        </p:nvCxnSpPr>
        <p:spPr>
          <a:xfrm>
            <a:off x="1121872" y="3403293"/>
            <a:ext cx="136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805BC789-8E97-4EDC-8C05-BF262D50D11E}"/>
              </a:ext>
            </a:extLst>
          </p:cNvPr>
          <p:cNvCxnSpPr>
            <a:cxnSpLocks/>
          </p:cNvCxnSpPr>
          <p:nvPr/>
        </p:nvCxnSpPr>
        <p:spPr>
          <a:xfrm>
            <a:off x="1179473" y="4030255"/>
            <a:ext cx="136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D462257-7120-400C-9619-727573B31C1F}"/>
              </a:ext>
            </a:extLst>
          </p:cNvPr>
          <p:cNvCxnSpPr>
            <a:cxnSpLocks/>
          </p:cNvCxnSpPr>
          <p:nvPr/>
        </p:nvCxnSpPr>
        <p:spPr>
          <a:xfrm>
            <a:off x="1179473" y="4678437"/>
            <a:ext cx="136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266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E4A0D1-ABD6-4C64-A633-FD8D7843B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22" r="10638" b="222"/>
          <a:stretch/>
        </p:blipFill>
        <p:spPr>
          <a:xfrm>
            <a:off x="0" y="0"/>
            <a:ext cx="908093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A1F762C-48C5-4868-A7FD-AA8EE6323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938" y="2890345"/>
            <a:ext cx="3111062" cy="2141317"/>
          </a:xfrm>
        </p:spPr>
        <p:txBody>
          <a:bodyPr/>
          <a:lstStyle/>
          <a:p>
            <a:pPr algn="ctr"/>
            <a:r>
              <a:rPr lang="es-ES" sz="3200" dirty="0">
                <a:solidFill>
                  <a:schemeClr val="bg1"/>
                </a:solidFill>
              </a:rPr>
              <a:t>ARQUITECTURA DEL SOFTWARE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6B3AB3C-A2A7-497B-ADEE-D4EE0685F3E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943289"/>
            <a:ext cx="9080938" cy="525222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4570668-F257-4FEA-90C8-CDD246872C8C}"/>
              </a:ext>
            </a:extLst>
          </p:cNvPr>
          <p:cNvSpPr/>
          <p:nvPr/>
        </p:nvSpPr>
        <p:spPr>
          <a:xfrm>
            <a:off x="9080938" y="3961003"/>
            <a:ext cx="32076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D4C133A-4681-44DA-A4A7-0EC38ABC16BC}"/>
              </a:ext>
            </a:extLst>
          </p:cNvPr>
          <p:cNvSpPr/>
          <p:nvPr/>
        </p:nvSpPr>
        <p:spPr>
          <a:xfrm>
            <a:off x="9080938" y="2781797"/>
            <a:ext cx="32076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072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576CEF15-0956-4BAB-81A5-FD16F0DC80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-139596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28F2FC-6806-4A8D-B7A1-3031E927D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27" y="-242997"/>
            <a:ext cx="9998400" cy="1372000"/>
          </a:xfrm>
        </p:spPr>
        <p:txBody>
          <a:bodyPr>
            <a:norm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Montserrat"/>
              </a:rPr>
              <a:t>AGENDA</a:t>
            </a:r>
            <a:endParaRPr lang="es-ES" sz="4000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7" name="Google Shape;181;p28">
            <a:extLst>
              <a:ext uri="{FF2B5EF4-FFF2-40B4-BE49-F238E27FC236}">
                <a16:creationId xmlns:a16="http://schemas.microsoft.com/office/drawing/2014/main" id="{E8937EC6-C0A5-4032-AF51-51CD21E1D1B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203006" y="1604328"/>
            <a:ext cx="4750755" cy="402494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39700" indent="0" algn="l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  <a:latin typeface="Montserrat" panose="020B0604020202020204" charset="0"/>
              </a:rPr>
              <a:t>Antecedentes</a:t>
            </a:r>
          </a:p>
          <a:p>
            <a:pPr marL="139700" indent="0" algn="l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  <a:latin typeface="Montserrat" panose="020B0604020202020204" charset="0"/>
              </a:rPr>
              <a:t>Planteamiento del problema</a:t>
            </a:r>
          </a:p>
          <a:p>
            <a:pPr marL="139700" indent="0" algn="l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  <a:latin typeface="Montserrat" panose="020B0604020202020204" charset="0"/>
              </a:rPr>
              <a:t>Justificación</a:t>
            </a:r>
          </a:p>
          <a:p>
            <a:pPr marL="139700" indent="0" algn="l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  <a:latin typeface="Montserrat" panose="020B0604020202020204" charset="0"/>
              </a:rPr>
              <a:t>Objetivos</a:t>
            </a:r>
          </a:p>
          <a:p>
            <a:pPr marL="139700" indent="0" algn="l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  <a:latin typeface="Montserrat" panose="020B0604020202020204" charset="0"/>
              </a:rPr>
              <a:t>Metodología de Desarrollo</a:t>
            </a:r>
          </a:p>
          <a:p>
            <a:pPr marL="139700" indent="0" algn="l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  <a:latin typeface="Montserrat" panose="020B0604020202020204" charset="0"/>
              </a:rPr>
              <a:t>Desarrollo</a:t>
            </a:r>
          </a:p>
          <a:p>
            <a:pPr marL="139700" indent="0" algn="l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  <a:latin typeface="Montserrat" panose="020B0604020202020204" charset="0"/>
              </a:rPr>
              <a:t>Conclusiones </a:t>
            </a:r>
          </a:p>
          <a:p>
            <a:pPr marL="139700" indent="0" algn="l">
              <a:lnSpc>
                <a:spcPct val="150000"/>
              </a:lnSpc>
              <a:buNone/>
            </a:pPr>
            <a:r>
              <a:rPr lang="es-ES" sz="2400" dirty="0">
                <a:solidFill>
                  <a:schemeClr val="bg1"/>
                </a:solidFill>
                <a:latin typeface="Montserrat" panose="020B0604020202020204" charset="0"/>
              </a:rPr>
              <a:t>Recomendaciones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B119936-EE80-482B-9AA5-815891A73965}"/>
              </a:ext>
            </a:extLst>
          </p:cNvPr>
          <p:cNvSpPr/>
          <p:nvPr/>
        </p:nvSpPr>
        <p:spPr>
          <a:xfrm>
            <a:off x="0" y="974377"/>
            <a:ext cx="2950214" cy="115054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 descr="Checklist PNG Image | PNG All">
            <a:extLst>
              <a:ext uri="{FF2B5EF4-FFF2-40B4-BE49-F238E27FC236}">
                <a16:creationId xmlns:a16="http://schemas.microsoft.com/office/drawing/2014/main" id="{7A1ECEE3-A2EB-4A61-AD14-981470AD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654" y="173552"/>
            <a:ext cx="996480" cy="95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hecklist PNG Image | PNG All">
            <a:extLst>
              <a:ext uri="{FF2B5EF4-FFF2-40B4-BE49-F238E27FC236}">
                <a16:creationId xmlns:a16="http://schemas.microsoft.com/office/drawing/2014/main" id="{36100C25-3585-47D9-9DCB-BA8ECD6B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28" y="1604328"/>
            <a:ext cx="294555" cy="2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hecklist PNG Image | PNG All">
            <a:extLst>
              <a:ext uri="{FF2B5EF4-FFF2-40B4-BE49-F238E27FC236}">
                <a16:creationId xmlns:a16="http://schemas.microsoft.com/office/drawing/2014/main" id="{ADCC04C0-B004-472C-BB31-E00D093C3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66" y="2122403"/>
            <a:ext cx="294555" cy="2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hecklist PNG Image | PNG All">
            <a:extLst>
              <a:ext uri="{FF2B5EF4-FFF2-40B4-BE49-F238E27FC236}">
                <a16:creationId xmlns:a16="http://schemas.microsoft.com/office/drawing/2014/main" id="{76546BD7-C3A4-4D8C-9226-42C020C4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49" y="2712073"/>
            <a:ext cx="294555" cy="2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hecklist PNG Image | PNG All">
            <a:extLst>
              <a:ext uri="{FF2B5EF4-FFF2-40B4-BE49-F238E27FC236}">
                <a16:creationId xmlns:a16="http://schemas.microsoft.com/office/drawing/2014/main" id="{7A494320-9DE8-4F59-B572-5F526A535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87" y="3230148"/>
            <a:ext cx="294555" cy="2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hecklist PNG Image | PNG All">
            <a:extLst>
              <a:ext uri="{FF2B5EF4-FFF2-40B4-BE49-F238E27FC236}">
                <a16:creationId xmlns:a16="http://schemas.microsoft.com/office/drawing/2014/main" id="{0657D81B-CAF4-4123-866E-46A520507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28" y="3811073"/>
            <a:ext cx="294555" cy="2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hecklist PNG Image | PNG All">
            <a:extLst>
              <a:ext uri="{FF2B5EF4-FFF2-40B4-BE49-F238E27FC236}">
                <a16:creationId xmlns:a16="http://schemas.microsoft.com/office/drawing/2014/main" id="{91EBC22D-F02D-4724-BF45-87212469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66" y="4329148"/>
            <a:ext cx="294555" cy="2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hecklist PNG Image | PNG All">
            <a:extLst>
              <a:ext uri="{FF2B5EF4-FFF2-40B4-BE49-F238E27FC236}">
                <a16:creationId xmlns:a16="http://schemas.microsoft.com/office/drawing/2014/main" id="{437D6DEC-437D-49BB-A520-F31D5D279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49" y="4918818"/>
            <a:ext cx="294555" cy="2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hecklist PNG Image | PNG All">
            <a:extLst>
              <a:ext uri="{FF2B5EF4-FFF2-40B4-BE49-F238E27FC236}">
                <a16:creationId xmlns:a16="http://schemas.microsoft.com/office/drawing/2014/main" id="{F310B345-EBEA-414B-8886-5C5833E2A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87" y="5436893"/>
            <a:ext cx="294555" cy="2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112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9CC827-1BD7-40E9-BA25-8B0C2B7F9F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22" r="10638" b="222"/>
          <a:stretch/>
        </p:blipFill>
        <p:spPr>
          <a:xfrm>
            <a:off x="0" y="0"/>
            <a:ext cx="9080938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4495D36-41D6-43EA-9A45-D526DC8FE98E}"/>
              </a:ext>
            </a:extLst>
          </p:cNvPr>
          <p:cNvSpPr/>
          <p:nvPr/>
        </p:nvSpPr>
        <p:spPr>
          <a:xfrm>
            <a:off x="9080938" y="3961003"/>
            <a:ext cx="32076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64BFC99-BC4E-45C8-82DF-F01B1B92650C}"/>
              </a:ext>
            </a:extLst>
          </p:cNvPr>
          <p:cNvSpPr/>
          <p:nvPr/>
        </p:nvSpPr>
        <p:spPr>
          <a:xfrm>
            <a:off x="9080938" y="2781797"/>
            <a:ext cx="32076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8F7938-C038-4128-936C-9C3F5D6B6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0933" y="2839397"/>
            <a:ext cx="3544107" cy="845163"/>
          </a:xfrm>
        </p:spPr>
        <p:txBody>
          <a:bodyPr/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MODELO DE BASE DE DATOS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9C07339-7484-4C0D-AC6E-700DE7B7555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97643" y="857215"/>
            <a:ext cx="7885652" cy="55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36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BBD3FC-23DE-4B03-9149-FFB591A0E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92" y="122407"/>
            <a:ext cx="9396400" cy="643200"/>
          </a:xfrm>
        </p:spPr>
        <p:txBody>
          <a:bodyPr/>
          <a:lstStyle/>
          <a:p>
            <a:r>
              <a:rPr lang="es-ES" sz="4800" dirty="0">
                <a:solidFill>
                  <a:schemeClr val="bg1"/>
                </a:solidFill>
              </a:rPr>
              <a:t>SPRINT 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4BAA1D-60EF-4B54-8083-9F0B1B0A1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074" y="2151670"/>
            <a:ext cx="9396400" cy="3336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Inició el 5 de octubre de 2020 y culminó el 16 de octubre de 2020.</a:t>
            </a:r>
          </a:p>
          <a:p>
            <a:pPr marL="139700" indent="0">
              <a:lnSpc>
                <a:spcPct val="150000"/>
              </a:lnSpc>
              <a:buNone/>
            </a:pPr>
            <a:endParaRPr lang="es-E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Gestión de ejercicios individuales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Gestión multimedia individual y grupal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Creación de cronogramas para deportistas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Creación de cronogramas para equipos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CF1F9FE-097E-4860-ACEF-83EB532B390C}"/>
              </a:ext>
            </a:extLst>
          </p:cNvPr>
          <p:cNvSpPr/>
          <p:nvPr/>
        </p:nvSpPr>
        <p:spPr>
          <a:xfrm>
            <a:off x="16012" y="954054"/>
            <a:ext cx="89916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5CD933A-A7EC-4981-90D7-783EAB3400A3}"/>
              </a:ext>
            </a:extLst>
          </p:cNvPr>
          <p:cNvSpPr/>
          <p:nvPr/>
        </p:nvSpPr>
        <p:spPr>
          <a:xfrm rot="16200000">
            <a:off x="-1794128" y="3884400"/>
            <a:ext cx="58320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11444B7-A10C-4757-8E09-658E5A1BA3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56749" r="20328" b="18124"/>
          <a:stretch/>
        </p:blipFill>
        <p:spPr>
          <a:xfrm rot="5400000">
            <a:off x="-2415982" y="3320149"/>
            <a:ext cx="5846348" cy="122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8B5507D-625A-4B15-8B64-E64430C98DC9}"/>
              </a:ext>
            </a:extLst>
          </p:cNvPr>
          <p:cNvCxnSpPr>
            <a:cxnSpLocks/>
          </p:cNvCxnSpPr>
          <p:nvPr/>
        </p:nvCxnSpPr>
        <p:spPr>
          <a:xfrm>
            <a:off x="1179473" y="2783083"/>
            <a:ext cx="1360800" cy="0"/>
          </a:xfrm>
          <a:prstGeom prst="line">
            <a:avLst/>
          </a:prstGeom>
          <a:ln w="571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275D58B-0AF8-45B9-95F2-BB6F5B71ECB6}"/>
              </a:ext>
            </a:extLst>
          </p:cNvPr>
          <p:cNvCxnSpPr>
            <a:cxnSpLocks/>
          </p:cNvCxnSpPr>
          <p:nvPr/>
        </p:nvCxnSpPr>
        <p:spPr>
          <a:xfrm>
            <a:off x="1179473" y="3826758"/>
            <a:ext cx="136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3DE5581-7464-42DA-AE29-3CA1C064579E}"/>
              </a:ext>
            </a:extLst>
          </p:cNvPr>
          <p:cNvCxnSpPr>
            <a:cxnSpLocks/>
          </p:cNvCxnSpPr>
          <p:nvPr/>
        </p:nvCxnSpPr>
        <p:spPr>
          <a:xfrm>
            <a:off x="1179473" y="4382318"/>
            <a:ext cx="136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6AC0ECA-A35D-4900-8460-DA04A56F5D57}"/>
              </a:ext>
            </a:extLst>
          </p:cNvPr>
          <p:cNvCxnSpPr>
            <a:cxnSpLocks/>
          </p:cNvCxnSpPr>
          <p:nvPr/>
        </p:nvCxnSpPr>
        <p:spPr>
          <a:xfrm>
            <a:off x="1179473" y="5487670"/>
            <a:ext cx="136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05F948D-2801-4949-8FB3-F792C2DACEF8}"/>
              </a:ext>
            </a:extLst>
          </p:cNvPr>
          <p:cNvCxnSpPr>
            <a:cxnSpLocks/>
          </p:cNvCxnSpPr>
          <p:nvPr/>
        </p:nvCxnSpPr>
        <p:spPr>
          <a:xfrm>
            <a:off x="1179473" y="4916683"/>
            <a:ext cx="136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573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B9C9F3A-BFBB-40AD-8751-66A97815CB70}"/>
              </a:ext>
            </a:extLst>
          </p:cNvPr>
          <p:cNvSpPr/>
          <p:nvPr/>
        </p:nvSpPr>
        <p:spPr>
          <a:xfrm>
            <a:off x="0" y="974375"/>
            <a:ext cx="50076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E6E8F9-D801-4AF1-843A-0952CB2E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2" t="-222" r="10637" b="222"/>
          <a:stretch/>
        </p:blipFill>
        <p:spPr>
          <a:xfrm>
            <a:off x="4775200" y="0"/>
            <a:ext cx="74168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574926C-2C8B-443B-A7D1-4B094D9A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93" y="165588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DAILY MEETINGS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9C6C380-1321-418A-B5E2-1055C5A06D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624813"/>
              </p:ext>
            </p:extLst>
          </p:nvPr>
        </p:nvGraphicFramePr>
        <p:xfrm>
          <a:off x="5064760" y="246378"/>
          <a:ext cx="6837680" cy="636524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14375">
                  <a:extLst>
                    <a:ext uri="{9D8B030D-6E8A-4147-A177-3AD203B41FA5}">
                      <a16:colId xmlns:a16="http://schemas.microsoft.com/office/drawing/2014/main" val="2544692887"/>
                    </a:ext>
                  </a:extLst>
                </a:gridCol>
                <a:gridCol w="3628474">
                  <a:extLst>
                    <a:ext uri="{9D8B030D-6E8A-4147-A177-3AD203B41FA5}">
                      <a16:colId xmlns:a16="http://schemas.microsoft.com/office/drawing/2014/main" val="3407294833"/>
                    </a:ext>
                  </a:extLst>
                </a:gridCol>
                <a:gridCol w="2894831">
                  <a:extLst>
                    <a:ext uri="{9D8B030D-6E8A-4147-A177-3AD203B41FA5}">
                      <a16:colId xmlns:a16="http://schemas.microsoft.com/office/drawing/2014/main" val="1797296530"/>
                    </a:ext>
                  </a:extLst>
                </a:gridCol>
              </a:tblGrid>
              <a:tr h="2112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Día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Actividad planificada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Observaciones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/>
                </a:tc>
                <a:extLst>
                  <a:ext uri="{0D108BD9-81ED-4DB2-BD59-A6C34878D82A}">
                    <a16:rowId xmlns:a16="http://schemas.microsoft.com/office/drawing/2014/main" val="381814052"/>
                  </a:ext>
                </a:extLst>
              </a:tr>
              <a:tr h="4517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1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Crear endpoints y componentes para la gestión de ejercicios individuales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 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extLst>
                  <a:ext uri="{0D108BD9-81ED-4DB2-BD59-A6C34878D82A}">
                    <a16:rowId xmlns:a16="http://schemas.microsoft.com/office/drawing/2014/main" val="499651464"/>
                  </a:ext>
                </a:extLst>
              </a:tr>
              <a:tr h="4517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2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Agregar lógica del negocio y acoplar endpoints a las acciones de los componentes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 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extLst>
                  <a:ext uri="{0D108BD9-81ED-4DB2-BD59-A6C34878D82A}">
                    <a16:rowId xmlns:a16="http://schemas.microsoft.com/office/drawing/2014/main" val="2457332394"/>
                  </a:ext>
                </a:extLst>
              </a:tr>
              <a:tr h="4517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3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 dirty="0">
                          <a:effectLst/>
                          <a:latin typeface="Spectral Light"/>
                        </a:rPr>
                        <a:t>Realizar pruebas y corregir errores en la gestión de ejercicios individuales</a:t>
                      </a:r>
                      <a:endParaRPr lang="es-ES" sz="1000" dirty="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 dirty="0">
                          <a:effectLst/>
                          <a:latin typeface="Spectral Light"/>
                        </a:rPr>
                        <a:t> </a:t>
                      </a:r>
                      <a:endParaRPr lang="es-ES" sz="1000" dirty="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extLst>
                  <a:ext uri="{0D108BD9-81ED-4DB2-BD59-A6C34878D82A}">
                    <a16:rowId xmlns:a16="http://schemas.microsoft.com/office/drawing/2014/main" val="2369269341"/>
                  </a:ext>
                </a:extLst>
              </a:tr>
              <a:tr h="4517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4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Crear endpoints y componentes para la gestión de eventos de entrenamiento individual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 dirty="0">
                          <a:effectLst/>
                          <a:latin typeface="Spectral Light"/>
                        </a:rPr>
                        <a:t> </a:t>
                      </a:r>
                      <a:endParaRPr lang="es-ES" sz="1000" dirty="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extLst>
                  <a:ext uri="{0D108BD9-81ED-4DB2-BD59-A6C34878D82A}">
                    <a16:rowId xmlns:a16="http://schemas.microsoft.com/office/drawing/2014/main" val="2572412903"/>
                  </a:ext>
                </a:extLst>
              </a:tr>
              <a:tr h="6921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5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 dirty="0">
                          <a:effectLst/>
                          <a:latin typeface="Spectral Light"/>
                        </a:rPr>
                        <a:t>Agregar lógica del negocio y acoplar </a:t>
                      </a:r>
                      <a:r>
                        <a:rPr lang="es-ES" sz="1000" dirty="0" err="1">
                          <a:effectLst/>
                          <a:latin typeface="Spectral Light"/>
                        </a:rPr>
                        <a:t>endpoints</a:t>
                      </a:r>
                      <a:r>
                        <a:rPr lang="es-ES" sz="1000" dirty="0">
                          <a:effectLst/>
                          <a:latin typeface="Spectral Light"/>
                        </a:rPr>
                        <a:t> a las acciones de los componentes</a:t>
                      </a:r>
                      <a:endParaRPr lang="es-ES" sz="1000" dirty="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Existe un error al insertar la hora en la base de datos, no se inserta la misma hora que se selecciona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extLst>
                  <a:ext uri="{0D108BD9-81ED-4DB2-BD59-A6C34878D82A}">
                    <a16:rowId xmlns:a16="http://schemas.microsoft.com/office/drawing/2014/main" val="2070148809"/>
                  </a:ext>
                </a:extLst>
              </a:tr>
              <a:tr h="6835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6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Corrección de error relacionado con la fecha y hora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Error relacionado a la zona horaria, se tomó correctivos en frontend y backend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extLst>
                  <a:ext uri="{0D108BD9-81ED-4DB2-BD59-A6C34878D82A}">
                    <a16:rowId xmlns:a16="http://schemas.microsoft.com/office/drawing/2014/main" val="4122808505"/>
                  </a:ext>
                </a:extLst>
              </a:tr>
              <a:tr h="4517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7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Crear endpoints y componentes para la gestión de eventos de entrenamiento grupal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 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extLst>
                  <a:ext uri="{0D108BD9-81ED-4DB2-BD59-A6C34878D82A}">
                    <a16:rowId xmlns:a16="http://schemas.microsoft.com/office/drawing/2014/main" val="3451739483"/>
                  </a:ext>
                </a:extLst>
              </a:tr>
              <a:tr h="6921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8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 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Agregar lógica del negocio y acoplar endpoints a las acciones de los componentes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 dirty="0">
                          <a:effectLst/>
                          <a:latin typeface="Spectral Light"/>
                        </a:rPr>
                        <a:t>Hay un problema en el mostrar los eventos en el calendario</a:t>
                      </a:r>
                      <a:endParaRPr lang="es-ES" sz="1000" dirty="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extLst>
                  <a:ext uri="{0D108BD9-81ED-4DB2-BD59-A6C34878D82A}">
                    <a16:rowId xmlns:a16="http://schemas.microsoft.com/office/drawing/2014/main" val="3614547768"/>
                  </a:ext>
                </a:extLst>
              </a:tr>
              <a:tr h="6921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9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Corrección de visualización de eventos del calendario y cambio de estado de eventos grupales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El error de visualización se daba por no declarar correctamente los atributos del evento.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extLst>
                  <a:ext uri="{0D108BD9-81ED-4DB2-BD59-A6C34878D82A}">
                    <a16:rowId xmlns:a16="http://schemas.microsoft.com/office/drawing/2014/main" val="202584156"/>
                  </a:ext>
                </a:extLst>
              </a:tr>
              <a:tr h="6835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10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Cambio de estado para eventos individuales y carga de cronograma individual a perfil deportista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 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extLst>
                  <a:ext uri="{0D108BD9-81ED-4DB2-BD59-A6C34878D82A}">
                    <a16:rowId xmlns:a16="http://schemas.microsoft.com/office/drawing/2014/main" val="712011232"/>
                  </a:ext>
                </a:extLst>
              </a:tr>
              <a:tr h="4517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11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>
                          <a:effectLst/>
                          <a:latin typeface="Spectral Light"/>
                        </a:rPr>
                        <a:t>Carga de cronograma grupal para el perfil entrenador y deportista.</a:t>
                      </a:r>
                      <a:endParaRPr lang="es-ES" sz="10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000" dirty="0">
                          <a:effectLst/>
                          <a:latin typeface="Spectral Light"/>
                        </a:rPr>
                        <a:t> </a:t>
                      </a:r>
                      <a:endParaRPr lang="es-ES" sz="1000" dirty="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92" marR="39492" marT="0" marB="0" anchor="ctr"/>
                </a:tc>
                <a:extLst>
                  <a:ext uri="{0D108BD9-81ED-4DB2-BD59-A6C34878D82A}">
                    <a16:rowId xmlns:a16="http://schemas.microsoft.com/office/drawing/2014/main" val="3778824443"/>
                  </a:ext>
                </a:extLst>
              </a:tr>
            </a:tbl>
          </a:graphicData>
        </a:graphic>
      </p:graphicFrame>
      <p:pic>
        <p:nvPicPr>
          <p:cNvPr id="1026" name="Picture 2" descr="Meeting PNG Transparent Images | PNG All">
            <a:extLst>
              <a:ext uri="{FF2B5EF4-FFF2-40B4-BE49-F238E27FC236}">
                <a16:creationId xmlns:a16="http://schemas.microsoft.com/office/drawing/2014/main" id="{4E804405-73D6-49BB-9475-2CEC48FB2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0" y="2268119"/>
            <a:ext cx="3294839" cy="30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424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14534-8577-4AE5-A373-EF58C97BA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13" y="208280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ACEPTACIÓN DEL USUARIO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70A585-2FE1-4D32-A6A9-A8E90F546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693" y="1965960"/>
            <a:ext cx="9396400" cy="3336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El día 30 de octubre de 2020 se llevó a cabo una reunión con el cliente 	y el </a:t>
            </a:r>
            <a:r>
              <a:rPr lang="es-ES" sz="2400" dirty="0" err="1">
                <a:solidFill>
                  <a:schemeClr val="bg1"/>
                </a:solidFill>
              </a:rPr>
              <a:t>product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owner</a:t>
            </a:r>
            <a:r>
              <a:rPr lang="es-ES" sz="2400" dirty="0">
                <a:solidFill>
                  <a:schemeClr val="bg1"/>
                </a:solidFill>
              </a:rPr>
              <a:t>, en la cual se presentó los nuevos </a:t>
            </a:r>
            <a:r>
              <a:rPr lang="es-ES" sz="2400" dirty="0" err="1">
                <a:solidFill>
                  <a:schemeClr val="bg1"/>
                </a:solidFill>
              </a:rPr>
              <a:t>features</a:t>
            </a:r>
            <a:r>
              <a:rPr lang="es-ES" sz="2400" dirty="0">
                <a:solidFill>
                  <a:schemeClr val="bg1"/>
                </a:solidFill>
              </a:rPr>
              <a:t> para 	que se proceda a su comprobación.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Dos días de revisión.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0D584F-7F48-4D03-A53E-41490B92C106}"/>
              </a:ext>
            </a:extLst>
          </p:cNvPr>
          <p:cNvSpPr/>
          <p:nvPr/>
        </p:nvSpPr>
        <p:spPr>
          <a:xfrm>
            <a:off x="16012" y="954054"/>
            <a:ext cx="89916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C92A5A6-2F18-4AE0-A9D6-FFBB8EB15A55}"/>
              </a:ext>
            </a:extLst>
          </p:cNvPr>
          <p:cNvSpPr/>
          <p:nvPr/>
        </p:nvSpPr>
        <p:spPr>
          <a:xfrm rot="16200000">
            <a:off x="-1794128" y="3884400"/>
            <a:ext cx="58320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D11AAB3-ECD5-4425-A58B-DDE1E5750C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56749" r="20328" b="18124"/>
          <a:stretch/>
        </p:blipFill>
        <p:spPr>
          <a:xfrm rot="5400000">
            <a:off x="-2415982" y="3320149"/>
            <a:ext cx="5846348" cy="122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F18D03A-2A7F-424F-B78A-77FA6C3880DF}"/>
              </a:ext>
            </a:extLst>
          </p:cNvPr>
          <p:cNvCxnSpPr>
            <a:cxnSpLocks/>
          </p:cNvCxnSpPr>
          <p:nvPr/>
        </p:nvCxnSpPr>
        <p:spPr>
          <a:xfrm>
            <a:off x="1179473" y="2597888"/>
            <a:ext cx="136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179CDBC-984F-411E-B709-FD12CB3F00FF}"/>
              </a:ext>
            </a:extLst>
          </p:cNvPr>
          <p:cNvCxnSpPr>
            <a:cxnSpLocks/>
          </p:cNvCxnSpPr>
          <p:nvPr/>
        </p:nvCxnSpPr>
        <p:spPr>
          <a:xfrm>
            <a:off x="1121872" y="4241493"/>
            <a:ext cx="136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131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A4A7612-DF4B-45D2-BEEC-756E61B99E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22" r="10638" b="222"/>
          <a:stretch/>
        </p:blipFill>
        <p:spPr>
          <a:xfrm>
            <a:off x="1421168" y="2040475"/>
            <a:ext cx="908093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439536-33EE-47EB-9934-AAF99E361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93" y="161401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RESULTADOS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3E6FD2-AC7B-4FEF-8B8C-82B1C235C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493" y="1181450"/>
            <a:ext cx="8946541" cy="4495100"/>
          </a:xfrm>
        </p:spPr>
        <p:txBody>
          <a:bodyPr/>
          <a:lstStyle/>
          <a:p>
            <a:r>
              <a:rPr lang="es-ES" sz="2400" dirty="0">
                <a:solidFill>
                  <a:schemeClr val="bg1"/>
                </a:solidFill>
              </a:rPr>
              <a:t>En el proyecto del API REST se generaron 6 controladores con un total de 24 </a:t>
            </a:r>
            <a:r>
              <a:rPr lang="es-ES" sz="2400" dirty="0" err="1">
                <a:solidFill>
                  <a:schemeClr val="bg1"/>
                </a:solidFill>
              </a:rPr>
              <a:t>endpoints</a:t>
            </a:r>
            <a:r>
              <a:rPr lang="es-ES" sz="2400" dirty="0">
                <a:solidFill>
                  <a:schemeClr val="bg1"/>
                </a:solidFill>
              </a:rPr>
              <a:t>.</a:t>
            </a: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CF257AA-267E-40FA-807B-B07DC13B1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085718"/>
              </p:ext>
            </p:extLst>
          </p:nvPr>
        </p:nvGraphicFramePr>
        <p:xfrm>
          <a:off x="2393195" y="2526713"/>
          <a:ext cx="7136883" cy="416988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780862">
                  <a:extLst>
                    <a:ext uri="{9D8B030D-6E8A-4147-A177-3AD203B41FA5}">
                      <a16:colId xmlns:a16="http://schemas.microsoft.com/office/drawing/2014/main" val="3327493769"/>
                    </a:ext>
                  </a:extLst>
                </a:gridCol>
                <a:gridCol w="869515">
                  <a:extLst>
                    <a:ext uri="{9D8B030D-6E8A-4147-A177-3AD203B41FA5}">
                      <a16:colId xmlns:a16="http://schemas.microsoft.com/office/drawing/2014/main" val="687955699"/>
                    </a:ext>
                  </a:extLst>
                </a:gridCol>
                <a:gridCol w="2486506">
                  <a:extLst>
                    <a:ext uri="{9D8B030D-6E8A-4147-A177-3AD203B41FA5}">
                      <a16:colId xmlns:a16="http://schemas.microsoft.com/office/drawing/2014/main" val="2154660698"/>
                    </a:ext>
                  </a:extLst>
                </a:gridCol>
              </a:tblGrid>
              <a:tr h="1860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URI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Método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Función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290589"/>
                  </a:ext>
                </a:extLst>
              </a:tr>
              <a:tr h="64715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individualExercises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400" dirty="0">
                          <a:effectLst/>
                          <a:latin typeface="Spectral Light"/>
                        </a:rPr>
                        <a:t>GET</a:t>
                      </a:r>
                      <a:endParaRPr lang="es-ES" sz="1400" dirty="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Obtener todos los ejercicios individuales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1788501"/>
                  </a:ext>
                </a:extLst>
              </a:tr>
              <a:tr h="3059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individualExercises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POST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Crear ejercicio individual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3357634"/>
                  </a:ext>
                </a:extLst>
              </a:tr>
              <a:tr h="64715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individualExercises/{individualExerciseId}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PATCH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Modificar ejercicio individual por identificador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5594836"/>
                  </a:ext>
                </a:extLst>
              </a:tr>
              <a:tr h="64715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individualExercises/{individualExerciseId}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DELETE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Eliminar ejercicio individual por identificador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0798067"/>
                  </a:ext>
                </a:extLst>
              </a:tr>
              <a:tr h="64715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individualExerciseMedia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GET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Obtiene los registros de los archivos multimedia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4147244"/>
                  </a:ext>
                </a:extLst>
              </a:tr>
              <a:tr h="98836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individualExerciseMedia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400">
                          <a:effectLst/>
                          <a:latin typeface="Spectral Light"/>
                        </a:rPr>
                        <a:t>POST</a:t>
                      </a:r>
                      <a:endParaRPr lang="es-ES" sz="140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400" dirty="0">
                          <a:effectLst/>
                          <a:latin typeface="Spectral Light"/>
                        </a:rPr>
                        <a:t>Obtiene un archivo de </a:t>
                      </a:r>
                      <a:r>
                        <a:rPr lang="es-ES" sz="1400" dirty="0" err="1">
                          <a:effectLst/>
                          <a:latin typeface="Spectral Light"/>
                        </a:rPr>
                        <a:t>frontend</a:t>
                      </a:r>
                      <a:r>
                        <a:rPr lang="es-ES" sz="1400" dirty="0">
                          <a:effectLst/>
                          <a:latin typeface="Spectral Light"/>
                        </a:rPr>
                        <a:t>, lo sube a </a:t>
                      </a:r>
                      <a:r>
                        <a:rPr lang="es-ES" sz="1400" dirty="0" err="1">
                          <a:effectLst/>
                          <a:latin typeface="Spectral Light"/>
                        </a:rPr>
                        <a:t>Firebase</a:t>
                      </a:r>
                      <a:r>
                        <a:rPr lang="es-ES" sz="1400" dirty="0">
                          <a:effectLst/>
                          <a:latin typeface="Spectral Light"/>
                        </a:rPr>
                        <a:t> y lo registra en la base de datos </a:t>
                      </a:r>
                      <a:endParaRPr lang="es-ES" sz="1400" dirty="0">
                        <a:effectLst/>
                        <a:latin typeface="Spectral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6167474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4C36FF5E-2516-4348-8DB3-37D398A5DFA6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064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CADF22E-56E1-4DFB-96D4-27FB6893585C}"/>
              </a:ext>
            </a:extLst>
          </p:cNvPr>
          <p:cNvCxnSpPr>
            <a:cxnSpLocks/>
          </p:cNvCxnSpPr>
          <p:nvPr/>
        </p:nvCxnSpPr>
        <p:spPr>
          <a:xfrm>
            <a:off x="0" y="4588733"/>
            <a:ext cx="136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E523440-C2C4-46D5-894B-51375242C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73" y="222146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RESULTADOS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539EE0-4584-4969-A2A9-FA51A5A79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57" y="1404073"/>
            <a:ext cx="5323909" cy="3336000"/>
          </a:xfrm>
        </p:spPr>
        <p:txBody>
          <a:bodyPr/>
          <a:lstStyle/>
          <a:p>
            <a:r>
              <a:rPr lang="es-ES" sz="2400" dirty="0">
                <a:solidFill>
                  <a:schemeClr val="bg1"/>
                </a:solidFill>
              </a:rPr>
              <a:t>Visualización de ejercicios grupales</a:t>
            </a:r>
          </a:p>
          <a:p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E94A45B-B933-44FC-BC78-2C6ACEA5FA9D}"/>
              </a:ext>
            </a:extLst>
          </p:cNvPr>
          <p:cNvPicPr/>
          <p:nvPr/>
        </p:nvPicPr>
        <p:blipFill rotWithShape="1">
          <a:blip r:embed="rId4"/>
          <a:srcRect r="424" b="53390"/>
          <a:stretch/>
        </p:blipFill>
        <p:spPr bwMode="auto">
          <a:xfrm>
            <a:off x="1065598" y="3052847"/>
            <a:ext cx="9605536" cy="2830778"/>
          </a:xfrm>
          <a:prstGeom prst="rect">
            <a:avLst/>
          </a:prstGeom>
          <a:ln w="38100">
            <a:solidFill>
              <a:srgbClr val="16CCB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D240637-BE30-4182-B8F9-F49ECD41ED4F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16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B88B48E-3542-4AE4-9B34-D0ED08AD81D9}"/>
              </a:ext>
            </a:extLst>
          </p:cNvPr>
          <p:cNvCxnSpPr>
            <a:cxnSpLocks/>
          </p:cNvCxnSpPr>
          <p:nvPr/>
        </p:nvCxnSpPr>
        <p:spPr>
          <a:xfrm>
            <a:off x="0" y="3928976"/>
            <a:ext cx="208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ED41A8B-5CBD-4E94-86D4-26AA12ED6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73" y="1541081"/>
            <a:ext cx="5953956" cy="3336000"/>
          </a:xfrm>
        </p:spPr>
        <p:txBody>
          <a:bodyPr/>
          <a:lstStyle/>
          <a:p>
            <a:r>
              <a:rPr lang="es-ES" sz="2400" dirty="0">
                <a:solidFill>
                  <a:schemeClr val="bg1"/>
                </a:solidFill>
              </a:rPr>
              <a:t>Formulario de registro de evento de entrenamiento</a:t>
            </a:r>
          </a:p>
        </p:txBody>
      </p:sp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462D606D-A21A-4200-9700-C80476B886C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4934" t="38886" r="5108" b="38328"/>
          <a:stretch/>
        </p:blipFill>
        <p:spPr bwMode="auto">
          <a:xfrm>
            <a:off x="1622425" y="3209081"/>
            <a:ext cx="8947150" cy="1274263"/>
          </a:xfrm>
          <a:prstGeom prst="rect">
            <a:avLst/>
          </a:prstGeom>
          <a:ln w="38100">
            <a:solidFill>
              <a:srgbClr val="16CCB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8769EA9-03B4-44FA-970D-67EDF243FA6B}"/>
              </a:ext>
            </a:extLst>
          </p:cNvPr>
          <p:cNvSpPr txBox="1">
            <a:spLocks/>
          </p:cNvSpPr>
          <p:nvPr/>
        </p:nvSpPr>
        <p:spPr>
          <a:xfrm>
            <a:off x="296373" y="222146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s-ES" sz="4800" b="1">
                <a:solidFill>
                  <a:schemeClr val="bg1"/>
                </a:solidFill>
              </a:rPr>
              <a:t>RESULTADOS</a:t>
            </a:r>
            <a:endParaRPr lang="es-ES" sz="4800" b="1" dirty="0">
              <a:solidFill>
                <a:schemeClr val="bg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1E9EC0D-477F-434A-B743-BE1B1901B8B5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23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927B43BC-5CBF-4446-8073-369B932261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22" r="10638" b="222"/>
          <a:stretch/>
        </p:blipFill>
        <p:spPr>
          <a:xfrm>
            <a:off x="1555530" y="1751108"/>
            <a:ext cx="9080938" cy="6858000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DD01FDB-7AAE-4174-8C96-17384FDBF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73" y="1322872"/>
            <a:ext cx="8946541" cy="4696436"/>
          </a:xfrm>
        </p:spPr>
        <p:txBody>
          <a:bodyPr/>
          <a:lstStyle/>
          <a:p>
            <a:r>
              <a:rPr lang="es-ES" sz="2400" dirty="0">
                <a:solidFill>
                  <a:schemeClr val="bg1"/>
                </a:solidFill>
              </a:rPr>
              <a:t>Calendario del cronograma de entrenamiento individual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A4C451-81CA-4ED9-9CBB-EF4754723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012" y="2511529"/>
            <a:ext cx="8943975" cy="4124325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57764ACE-C6EC-4A7F-B3AA-4E75AF341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73" y="222146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RESULTADOS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4EA90B7-A818-4D37-BE56-22DC90EB412A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Calendario del contribuyente marzo-abril 2020 | Emede ETL Global Asesoría  fiscal Málaga">
            <a:extLst>
              <a:ext uri="{FF2B5EF4-FFF2-40B4-BE49-F238E27FC236}">
                <a16:creationId xmlns:a16="http://schemas.microsoft.com/office/drawing/2014/main" id="{7829FD3B-341E-40B4-B6F2-5B88A708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162" y="-117730"/>
            <a:ext cx="2621536" cy="196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455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F5EAF68-9C08-492D-9A14-EA6021897D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22" r="10638" b="222"/>
          <a:stretch/>
        </p:blipFill>
        <p:spPr>
          <a:xfrm>
            <a:off x="1555531" y="2075199"/>
            <a:ext cx="908093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BF8B21-0CF8-40BC-B910-5A69CCD3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5" y="210702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BURNDOWN CHART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77D2326-828C-43DF-AB56-C7D41F256D0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771" y="2499501"/>
            <a:ext cx="6640457" cy="3928134"/>
          </a:xfrm>
          <a:prstGeom prst="rect">
            <a:avLst/>
          </a:prstGeom>
          <a:noFill/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04A5487-0752-4982-B33F-E9BA7BD27DA5}"/>
              </a:ext>
            </a:extLst>
          </p:cNvPr>
          <p:cNvSpPr/>
          <p:nvPr/>
        </p:nvSpPr>
        <p:spPr>
          <a:xfrm>
            <a:off x="0" y="974375"/>
            <a:ext cx="53676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361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04CB3-070D-4FF9-BEAB-D1926F2EB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14" y="166081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SPRINT REVIEW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E3863D-A396-4728-B771-9C338DB62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426" y="1547179"/>
            <a:ext cx="7088188" cy="34575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Correcto funcionamiento de los </a:t>
            </a:r>
            <a:r>
              <a:rPr lang="es-ES" sz="2400" i="1" dirty="0" err="1">
                <a:solidFill>
                  <a:schemeClr val="bg1"/>
                </a:solidFill>
              </a:rPr>
              <a:t>features</a:t>
            </a:r>
            <a:endParaRPr lang="es-ES" sz="2400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Ejecución satisfactoria</a:t>
            </a:r>
          </a:p>
          <a:p>
            <a:pPr>
              <a:lnSpc>
                <a:spcPct val="150000"/>
              </a:lnSpc>
            </a:pPr>
            <a:endParaRPr lang="es-ES" sz="2400" i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AAD113-998A-46FE-B2E6-2832C0CFC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649" y="1890383"/>
            <a:ext cx="3114370" cy="311437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8BBFA7C-1936-452A-A751-00134ADC5C0F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164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663C7-FA25-43A0-8D31-55FB1F6C2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73" y="134081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ANTECEDENTES</a:t>
            </a:r>
            <a:endParaRPr lang="es-E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114BB98A-B080-4880-A0D4-F6AA399C8E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4776459"/>
              </p:ext>
            </p:extLst>
          </p:nvPr>
        </p:nvGraphicFramePr>
        <p:xfrm>
          <a:off x="1248953" y="1958093"/>
          <a:ext cx="9917613" cy="422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51E6F90E-1201-4873-9091-7A05E5E021BC}"/>
              </a:ext>
            </a:extLst>
          </p:cNvPr>
          <p:cNvSpPr/>
          <p:nvPr/>
        </p:nvSpPr>
        <p:spPr>
          <a:xfrm>
            <a:off x="0" y="974376"/>
            <a:ext cx="45720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8F7D41E-05C7-42A8-9273-2DC6868B85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10389" y="157573"/>
            <a:ext cx="1239416" cy="12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09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5FBB0B4-BF8F-43F3-A6CC-4E7FFEF310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650240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8E542BA-7F8E-4B54-820C-4B448B2D0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73" y="265578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CONCLUSIONES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00F101BE-3F96-4B62-BC5A-1E7117495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324100"/>
            <a:ext cx="8946541" cy="3946722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s-ES" sz="2400" dirty="0">
                <a:solidFill>
                  <a:schemeClr val="bg1"/>
                </a:solidFill>
              </a:rPr>
              <a:t>Software heredado aplicaba para futbolistas</a:t>
            </a:r>
          </a:p>
          <a:p>
            <a:pPr>
              <a:lnSpc>
                <a:spcPct val="200000"/>
              </a:lnSpc>
            </a:pPr>
            <a:r>
              <a:rPr lang="es-ES" sz="2400" dirty="0">
                <a:solidFill>
                  <a:schemeClr val="bg1"/>
                </a:solidFill>
              </a:rPr>
              <a:t>Monitoreo de diferentes disciplinas</a:t>
            </a:r>
          </a:p>
          <a:p>
            <a:pPr>
              <a:lnSpc>
                <a:spcPct val="200000"/>
              </a:lnSpc>
            </a:pPr>
            <a:r>
              <a:rPr lang="es-ES" sz="2400" dirty="0">
                <a:solidFill>
                  <a:schemeClr val="bg1"/>
                </a:solidFill>
              </a:rPr>
              <a:t>Reimplementación</a:t>
            </a:r>
          </a:p>
          <a:p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9" name="Marcador de contenido 5">
            <a:extLst>
              <a:ext uri="{FF2B5EF4-FFF2-40B4-BE49-F238E27FC236}">
                <a16:creationId xmlns:a16="http://schemas.microsoft.com/office/drawing/2014/main" id="{3C6469E7-5AB5-47B0-BDDD-597CD0E35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12" y="1920478"/>
            <a:ext cx="3017044" cy="301704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70AAE94-3088-45FC-91DB-3066B1C6BC8B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884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992C20A-0479-4533-BEE5-19C5AFCD2B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650240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DF9D28-BF34-4FFE-9E58-534E52A5F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3" y="1808480"/>
            <a:ext cx="6716712" cy="3657599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s-ES" sz="2400" dirty="0">
                <a:solidFill>
                  <a:schemeClr val="bg1"/>
                </a:solidFill>
              </a:rPr>
              <a:t>Entrevista al gerente deportivo</a:t>
            </a:r>
          </a:p>
          <a:p>
            <a:pPr>
              <a:lnSpc>
                <a:spcPct val="200000"/>
              </a:lnSpc>
            </a:pPr>
            <a:r>
              <a:rPr lang="es-ES" sz="2400" dirty="0">
                <a:solidFill>
                  <a:schemeClr val="bg1"/>
                </a:solidFill>
              </a:rPr>
              <a:t>Situación actual del centro deportivo</a:t>
            </a:r>
          </a:p>
          <a:p>
            <a:pPr>
              <a:lnSpc>
                <a:spcPct val="200000"/>
              </a:lnSpc>
            </a:pPr>
            <a:r>
              <a:rPr lang="es-ES" sz="2400" dirty="0">
                <a:solidFill>
                  <a:schemeClr val="bg1"/>
                </a:solidFill>
              </a:rPr>
              <a:t>Actores, procesos y futuras necesidades</a:t>
            </a:r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EC8EF378-D06C-49BB-B822-279D622EB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12" y="1920478"/>
            <a:ext cx="3017044" cy="301704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6A0D044-1F68-4ECB-9A98-826A211B6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73" y="265578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CONCLUSIONES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D8398B0-4E42-4047-91BE-AE3C234FC011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643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5319193-12FC-4EC8-8F3A-306BD36781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650240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DF9D28-BF34-4FFE-9E58-534E52A5F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473" y="1614488"/>
            <a:ext cx="7278688" cy="362902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s-ES" sz="2400" dirty="0">
                <a:solidFill>
                  <a:schemeClr val="bg1"/>
                </a:solidFill>
              </a:rPr>
              <a:t>Metodología Scrum fue aplicada satisfactoriamente</a:t>
            </a:r>
          </a:p>
          <a:p>
            <a:pPr>
              <a:lnSpc>
                <a:spcPct val="200000"/>
              </a:lnSpc>
            </a:pPr>
            <a:r>
              <a:rPr lang="es-ES" sz="2400" dirty="0">
                <a:solidFill>
                  <a:schemeClr val="bg1"/>
                </a:solidFill>
              </a:rPr>
              <a:t>Scrum master y </a:t>
            </a:r>
            <a:r>
              <a:rPr lang="es-ES" sz="2400" dirty="0" err="1">
                <a:solidFill>
                  <a:schemeClr val="bg1"/>
                </a:solidFill>
              </a:rPr>
              <a:t>developer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team</a:t>
            </a:r>
            <a:r>
              <a:rPr lang="es-ES" sz="2400" dirty="0">
                <a:solidFill>
                  <a:schemeClr val="bg1"/>
                </a:solidFill>
              </a:rPr>
              <a:t> son la misma persona</a:t>
            </a:r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6C804DF5-7C48-445A-B15D-46853627F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12" y="1920478"/>
            <a:ext cx="3017044" cy="301704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EC7C264C-ABA7-4310-A89C-691F6ED32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73" y="265578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CONCLUSIONES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77732CA-1C4C-44C6-94AA-87EC21C9FFC0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86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0917183-7F57-4036-B4AC-5F04C942765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650240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DF9D28-BF34-4FFE-9E58-534E52A5F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993" y="1581785"/>
            <a:ext cx="6821488" cy="39147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293 puntos de esfuerzo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5 </a:t>
            </a:r>
            <a:r>
              <a:rPr lang="es-ES" sz="2400" dirty="0" err="1">
                <a:solidFill>
                  <a:schemeClr val="bg1"/>
                </a:solidFill>
              </a:rPr>
              <a:t>sprints</a:t>
            </a:r>
            <a:r>
              <a:rPr lang="es-ES" sz="2400" dirty="0">
                <a:solidFill>
                  <a:schemeClr val="bg1"/>
                </a:solidFill>
              </a:rPr>
              <a:t> de 12 días cada uno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Pruebas de aceptación por cada sprint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Observaciones del </a:t>
            </a:r>
            <a:r>
              <a:rPr lang="es-ES" sz="2400" dirty="0" err="1">
                <a:solidFill>
                  <a:schemeClr val="bg1"/>
                </a:solidFill>
              </a:rPr>
              <a:t>product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owner</a:t>
            </a:r>
            <a:r>
              <a:rPr lang="es-ES" sz="2400" dirty="0">
                <a:solidFill>
                  <a:schemeClr val="bg1"/>
                </a:solidFill>
              </a:rPr>
              <a:t> y el cliente fueron abordadas eficientemente</a:t>
            </a:r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D0293C1A-873C-473E-BDE1-725FC5F687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12" y="1920478"/>
            <a:ext cx="3017044" cy="301704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A4AE9CE4-EE94-43DB-BCAB-FCC93F839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73" y="265578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CONCLUSIONES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D5ABE11-FC92-4D67-B011-D910B32977E0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952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3A2DF67-5070-451A-8AC4-BB6F2ABC1D2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650240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043B2-E631-4920-BE05-EEA7575E0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992" y="1572895"/>
            <a:ext cx="7326313" cy="39338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Funcionalidades adicionales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Almacenamiento de archivos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Sesiones seguras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Envío de correo electrónico de recuperación de contraseña</a:t>
            </a:r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EB32AD0E-D3DE-4A24-B156-903471CDF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12" y="1920478"/>
            <a:ext cx="3017044" cy="301704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BE8CF93-B274-42A2-B4E0-B0B33B1A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73" y="265578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CONCLUSIONES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CD35835-A8A5-4789-9E54-2533F90FACB7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897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6B2F6F6-2F39-4206-9465-13359C51014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650240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B22C08-F5C6-41BF-A4C0-9F89155D7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193" y="1423035"/>
            <a:ext cx="6345238" cy="366712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s-ES" sz="2400" dirty="0">
                <a:solidFill>
                  <a:schemeClr val="bg1"/>
                </a:solidFill>
              </a:rPr>
              <a:t>Software heredado no era apto para su perduración en el tiempo</a:t>
            </a:r>
          </a:p>
          <a:p>
            <a:pPr>
              <a:lnSpc>
                <a:spcPct val="200000"/>
              </a:lnSpc>
            </a:pPr>
            <a:r>
              <a:rPr lang="es-ES" sz="2400" dirty="0">
                <a:solidFill>
                  <a:schemeClr val="bg1"/>
                </a:solidFill>
              </a:rPr>
              <a:t>Lenguajes y librerías de alto nivel</a:t>
            </a:r>
          </a:p>
          <a:p>
            <a:pPr>
              <a:lnSpc>
                <a:spcPct val="150000"/>
              </a:lnSpc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5" name="Marcador de contenido 5">
            <a:extLst>
              <a:ext uri="{FF2B5EF4-FFF2-40B4-BE49-F238E27FC236}">
                <a16:creationId xmlns:a16="http://schemas.microsoft.com/office/drawing/2014/main" id="{1AA21113-E0A2-4170-B294-BA536AAEB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12" y="1920478"/>
            <a:ext cx="3017044" cy="301704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E6D03E5-D1D9-4DE8-A2B9-FED275681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73" y="265578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CONCLUSIONES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81CC3E8-C330-4F74-9F11-3F71EEA1BB4B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24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372E21F-4387-4FCD-BE14-BF260AAF7E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650240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2706A1-2DAE-4734-AB51-46242CA10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232" y="1920478"/>
            <a:ext cx="6488113" cy="338137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s-ES" sz="2400" dirty="0">
                <a:solidFill>
                  <a:schemeClr val="bg1"/>
                </a:solidFill>
              </a:rPr>
              <a:t>Apoya a deportistas y entrenadores</a:t>
            </a:r>
          </a:p>
          <a:p>
            <a:pPr>
              <a:lnSpc>
                <a:spcPct val="200000"/>
              </a:lnSpc>
            </a:pPr>
            <a:r>
              <a:rPr lang="es-ES" sz="2400" dirty="0">
                <a:solidFill>
                  <a:schemeClr val="bg1"/>
                </a:solidFill>
              </a:rPr>
              <a:t>Formularios personalizables para el monitoreo</a:t>
            </a:r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A06922D3-8013-440D-A657-CB3EC4C9FD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12" y="1920478"/>
            <a:ext cx="3017044" cy="301704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4B3CF04-E9D9-49CE-9289-168EFD74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73" y="265578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CONCLUSIONES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10CD31F-23D3-49BA-B6F6-1CE01CC33269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718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72E4104-97F4-41F2-879E-BB65D8A69C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650240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9E3456-8177-49E4-9F5C-0F12AD619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432" y="1624013"/>
            <a:ext cx="7040563" cy="36099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Plan de pruebas ayudó a la validación de las funcionalidades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Despliegue y entrega del software al centro deportivo</a:t>
            </a:r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E4FE405B-09C1-47ED-886B-FDEC6FBD2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12" y="1920478"/>
            <a:ext cx="3017044" cy="301704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5E19FBCF-4869-46A6-94ED-EC9380331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73" y="265578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CONCLUSIONES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C68CED4-6450-434D-BF59-487329A5C7DE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00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8B9B0C7-62D7-446D-9856-8BF3C9EAF5E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650240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9746CA-EF26-458B-9EC3-0D74767E8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7013" y="1518920"/>
            <a:ext cx="9396400" cy="3336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Aplicar Estándar IEEE 1028-2018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Proceso de obtención de requerimientos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Distribución de los sprint backlog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Tecnologías vigentes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Ambiente de desarrollo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Herramientas de software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Plan de pruebas de aceptación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A346DC0-235A-414F-AFC8-721273AD846C}"/>
              </a:ext>
            </a:extLst>
          </p:cNvPr>
          <p:cNvSpPr txBox="1">
            <a:spLocks/>
          </p:cNvSpPr>
          <p:nvPr/>
        </p:nvSpPr>
        <p:spPr>
          <a:xfrm>
            <a:off x="265893" y="184298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s-ES" sz="4800" b="1" dirty="0">
                <a:solidFill>
                  <a:schemeClr val="bg1"/>
                </a:solidFill>
              </a:rPr>
              <a:t>RECOMENDACIONES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80CDD0-6670-44DD-BDA7-C0CB9C57FDB0}"/>
              </a:ext>
            </a:extLst>
          </p:cNvPr>
          <p:cNvSpPr/>
          <p:nvPr/>
        </p:nvSpPr>
        <p:spPr>
          <a:xfrm>
            <a:off x="0" y="974375"/>
            <a:ext cx="57276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661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20FBDB17-7985-4698-8F62-B2465A1BF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22" r="10638" b="222"/>
          <a:stretch/>
        </p:blipFill>
        <p:spPr>
          <a:xfrm>
            <a:off x="1911543" y="1"/>
            <a:ext cx="9098549" cy="6871300"/>
          </a:xfrm>
          <a:prstGeom prst="rect">
            <a:avLst/>
          </a:prstGeom>
        </p:spPr>
      </p:pic>
      <p:sp>
        <p:nvSpPr>
          <p:cNvPr id="8" name="Google Shape;644;p55">
            <a:extLst>
              <a:ext uri="{FF2B5EF4-FFF2-40B4-BE49-F238E27FC236}">
                <a16:creationId xmlns:a16="http://schemas.microsoft.com/office/drawing/2014/main" id="{D257B45D-EB41-4380-ABB3-88AD230EC218}"/>
              </a:ext>
            </a:extLst>
          </p:cNvPr>
          <p:cNvSpPr txBox="1"/>
          <p:nvPr/>
        </p:nvSpPr>
        <p:spPr>
          <a:xfrm rot="-5400000">
            <a:off x="-2455367" y="2628201"/>
            <a:ext cx="70088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defTabSz="1219170"/>
            <a:r>
              <a:rPr lang="es" sz="1467" dirty="0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kmmontalvo@espe.edu.ec</a:t>
            </a:r>
            <a:r>
              <a:rPr lang="es" sz="1467" dirty="0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 </a:t>
            </a:r>
            <a:r>
              <a:rPr lang="es" sz="1467" dirty="0">
                <a:solidFill>
                  <a:schemeClr val="bg1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| </a:t>
            </a:r>
            <a:r>
              <a:rPr lang="es" sz="1467" dirty="0">
                <a:solidFill>
                  <a:schemeClr val="bg1"/>
                </a:solidFill>
                <a:latin typeface="Spectral Light"/>
                <a:ea typeface="Spectral Light"/>
                <a:cs typeface="Spectral Light"/>
                <a:sym typeface="Spectral Light"/>
              </a:rPr>
              <a:t>Kevin M. Montalvo Velastegui</a:t>
            </a:r>
            <a:endParaRPr sz="1467" dirty="0">
              <a:solidFill>
                <a:schemeClr val="bg1"/>
              </a:solidFill>
              <a:latin typeface="Spectral Light"/>
              <a:ea typeface="Spectral Light"/>
              <a:cs typeface="Spectral Light"/>
              <a:sym typeface="Spectral Light"/>
            </a:endParaRPr>
          </a:p>
        </p:txBody>
      </p:sp>
      <p:sp>
        <p:nvSpPr>
          <p:cNvPr id="9" name="Google Shape;645;p55">
            <a:extLst>
              <a:ext uri="{FF2B5EF4-FFF2-40B4-BE49-F238E27FC236}">
                <a16:creationId xmlns:a16="http://schemas.microsoft.com/office/drawing/2014/main" id="{B9FDFA5C-4EDC-4930-B7AC-B94FFF1B18F0}"/>
              </a:ext>
            </a:extLst>
          </p:cNvPr>
          <p:cNvSpPr/>
          <p:nvPr/>
        </p:nvSpPr>
        <p:spPr>
          <a:xfrm rot="-5400000">
            <a:off x="-1564167" y="3732900"/>
            <a:ext cx="6153600" cy="123200"/>
          </a:xfrm>
          <a:prstGeom prst="rect">
            <a:avLst/>
          </a:prstGeom>
          <a:solidFill>
            <a:srgbClr val="16CC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10" name="Google Shape;646;p55">
            <a:extLst>
              <a:ext uri="{FF2B5EF4-FFF2-40B4-BE49-F238E27FC236}">
                <a16:creationId xmlns:a16="http://schemas.microsoft.com/office/drawing/2014/main" id="{4E114A02-ED24-4ECF-9C81-3E4A1C591A89}"/>
              </a:ext>
            </a:extLst>
          </p:cNvPr>
          <p:cNvSpPr txBox="1">
            <a:spLocks/>
          </p:cNvSpPr>
          <p:nvPr/>
        </p:nvSpPr>
        <p:spPr>
          <a:xfrm>
            <a:off x="2252200" y="2784432"/>
            <a:ext cx="8180000" cy="1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rgbClr val="2020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>
              <a:buClr>
                <a:srgbClr val="000000"/>
              </a:buClr>
              <a:buSzPts val="1100"/>
            </a:pPr>
            <a:r>
              <a:rPr lang="es-EC" sz="13800" b="1" dirty="0">
                <a:solidFill>
                  <a:schemeClr val="bg1"/>
                </a:solidFill>
              </a:rPr>
              <a:t>GRACIAS</a:t>
            </a:r>
            <a:r>
              <a:rPr lang="es-EC" sz="13800" b="1" dirty="0">
                <a:solidFill>
                  <a:srgbClr val="16CCB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08665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663C7-FA25-43A0-8D31-55FB1F6C2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73" y="134081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ANTECEDENTES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1E6F90E-1201-4873-9091-7A05E5E021BC}"/>
              </a:ext>
            </a:extLst>
          </p:cNvPr>
          <p:cNvSpPr/>
          <p:nvPr/>
        </p:nvSpPr>
        <p:spPr>
          <a:xfrm>
            <a:off x="0" y="974376"/>
            <a:ext cx="457200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8F7D41E-05C7-42A8-9273-2DC6868B8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10389" y="157573"/>
            <a:ext cx="1239416" cy="1239416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9FAD832-261D-4AF1-A908-AD0134489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133" y="1676400"/>
            <a:ext cx="9396400" cy="2190750"/>
          </a:xfrm>
        </p:spPr>
        <p:txBody>
          <a:bodyPr/>
          <a:lstStyle/>
          <a:p>
            <a:pPr marL="139700" indent="0">
              <a:buNone/>
            </a:pPr>
            <a:r>
              <a:rPr lang="es-ES" sz="2400" dirty="0">
                <a:solidFill>
                  <a:schemeClr val="bg1"/>
                </a:solidFill>
              </a:rPr>
              <a:t>El centro deportivo </a:t>
            </a:r>
            <a:r>
              <a:rPr lang="es-ES" sz="2400" dirty="0" err="1">
                <a:solidFill>
                  <a:schemeClr val="bg1"/>
                </a:solidFill>
              </a:rPr>
              <a:t>GoSport</a:t>
            </a:r>
            <a:r>
              <a:rPr lang="es-ES" sz="2400" dirty="0">
                <a:solidFill>
                  <a:schemeClr val="bg1"/>
                </a:solidFill>
              </a:rPr>
              <a:t> ubicado en Ambato-Ecuador contaba con un software que le permitía monitorear el desempeño físico de futbolistas que incluía gestión de datos del deportista, equipos y datos de la institución, formulario para registro de peso y medidas físicas, y reportes de los mismos</a:t>
            </a:r>
          </a:p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173759C-043F-4A74-9B36-B71ED0CC1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67" y="3782727"/>
            <a:ext cx="3730327" cy="27977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F528646-B894-475C-B971-A062FCC922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32"/>
          <a:stretch/>
        </p:blipFill>
        <p:spPr>
          <a:xfrm>
            <a:off x="6505576" y="3749938"/>
            <a:ext cx="3352800" cy="28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04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214CF59-9E3E-4A62-A57B-4F1D2AD0CB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650240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08B9040-0316-47C4-87D3-138583643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56" y="207993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PROBLEMA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7DDB80-D48A-4E37-AC96-A2DBBC39C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1529" y="2392508"/>
            <a:ext cx="4860608" cy="23145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Entrenamiento de futbolistas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Diferentes escenarios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Planes de entrenamiento y alimentación</a:t>
            </a:r>
          </a:p>
          <a:p>
            <a:pPr marL="0" indent="0">
              <a:lnSpc>
                <a:spcPct val="150000"/>
              </a:lnSpc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33A3D3-82A8-4ED0-B0A2-E5E3DD441B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372" y="25252"/>
            <a:ext cx="1724628" cy="172462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96CEA1B-78B8-41BE-A006-9DD360DE7743}"/>
              </a:ext>
            </a:extLst>
          </p:cNvPr>
          <p:cNvSpPr/>
          <p:nvPr/>
        </p:nvSpPr>
        <p:spPr>
          <a:xfrm>
            <a:off x="0" y="974376"/>
            <a:ext cx="328168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225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B3AA9C5-AD4A-4227-B162-5E36487703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650240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3BEA21-19D4-4C61-A6AE-7F57E2244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13" y="177800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JUSTIFICACIÓN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B731BF-2AD2-4307-9C49-086271E92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908" y="2238915"/>
            <a:ext cx="10100494" cy="3657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Soluciones del mercado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Necesidades de los centros deportivos locales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Facilidades para ejecución del entrenamiento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Reporte visual</a:t>
            </a:r>
          </a:p>
          <a:p>
            <a:pPr>
              <a:lnSpc>
                <a:spcPct val="150000"/>
              </a:lnSpc>
            </a:pP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FA7DECB-E959-4361-B3C5-074715B4DAE7}"/>
              </a:ext>
            </a:extLst>
          </p:cNvPr>
          <p:cNvSpPr/>
          <p:nvPr/>
        </p:nvSpPr>
        <p:spPr>
          <a:xfrm>
            <a:off x="0" y="974375"/>
            <a:ext cx="42875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B294347-D855-47B6-9B57-10DD1F7722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616" y="-442290"/>
            <a:ext cx="3063729" cy="306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4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3E36F7D-09A9-4F08-A7FC-ED617D8B7F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650240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DD11C11-6F41-4E39-A7DF-F00973113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14" y="171104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OBJETIVO GENERAL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10E0A0-8D3F-4C66-B6B7-D5532743E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629" y="1404406"/>
            <a:ext cx="6022847" cy="470254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s-ES" sz="2400" dirty="0">
                <a:solidFill>
                  <a:schemeClr val="bg1"/>
                </a:solidFill>
              </a:rPr>
              <a:t>Realizar un mantenimiento perfectivo del software actual que posee el Centro de Especialización Deportiva </a:t>
            </a:r>
            <a:r>
              <a:rPr lang="es-ES" sz="2400" dirty="0" err="1">
                <a:solidFill>
                  <a:schemeClr val="bg1"/>
                </a:solidFill>
              </a:rPr>
              <a:t>GoSport</a:t>
            </a:r>
            <a:r>
              <a:rPr lang="es-ES" sz="2400" dirty="0">
                <a:solidFill>
                  <a:schemeClr val="bg1"/>
                </a:solidFill>
              </a:rPr>
              <a:t> mediante el análisis de los requerimientos, diseño e implementación del software que coadyuve a la optimización del proceso de entrenamiento en diferentes disciplinas deportivas.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6A25E7-84D2-4C30-BBCB-987F3FF23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938" y="196802"/>
            <a:ext cx="1587247" cy="158724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D10C746-C05F-4D5E-83C6-588F486263FF}"/>
              </a:ext>
            </a:extLst>
          </p:cNvPr>
          <p:cNvSpPr/>
          <p:nvPr/>
        </p:nvSpPr>
        <p:spPr>
          <a:xfrm>
            <a:off x="0" y="974374"/>
            <a:ext cx="546608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8AB7DB4-B27B-4CA4-B2BF-FAAD3657094B}"/>
              </a:ext>
            </a:extLst>
          </p:cNvPr>
          <p:cNvCxnSpPr>
            <a:cxnSpLocks/>
          </p:cNvCxnSpPr>
          <p:nvPr/>
        </p:nvCxnSpPr>
        <p:spPr>
          <a:xfrm>
            <a:off x="1534764" y="5958404"/>
            <a:ext cx="5680800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176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8A28E2A-E7E9-4759-90D0-2982B886908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101"/>
          <a:stretch/>
        </p:blipFill>
        <p:spPr>
          <a:xfrm>
            <a:off x="650240" y="-135715"/>
            <a:ext cx="7741920" cy="6993715"/>
          </a:xfrm>
          <a:prstGeom prst="parallelogram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51B9EA3-FEA9-470A-B0FC-6A23DC296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37" y="196561"/>
            <a:ext cx="9396400" cy="643200"/>
          </a:xfrm>
        </p:spPr>
        <p:txBody>
          <a:bodyPr/>
          <a:lstStyle/>
          <a:p>
            <a:r>
              <a:rPr lang="es-ES" sz="4800" b="1" dirty="0">
                <a:solidFill>
                  <a:schemeClr val="bg1"/>
                </a:solidFill>
              </a:rPr>
              <a:t>OBJETIVOS ESPECÍFICOS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D1477993-6506-42B3-941F-339BDA84E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727" y="1891531"/>
            <a:ext cx="5695721" cy="1957349"/>
          </a:xfrm>
        </p:spPr>
        <p:txBody>
          <a:bodyPr/>
          <a:lstStyle/>
          <a:p>
            <a:pPr algn="just"/>
            <a:r>
              <a:rPr lang="es-ES" sz="2400" dirty="0">
                <a:solidFill>
                  <a:schemeClr val="bg1"/>
                </a:solidFill>
              </a:rPr>
              <a:t>Analizar el software que posee el Centro de Especialización Deportiva </a:t>
            </a:r>
            <a:r>
              <a:rPr lang="es-ES" sz="2400" dirty="0" err="1">
                <a:solidFill>
                  <a:schemeClr val="bg1"/>
                </a:solidFill>
              </a:rPr>
              <a:t>GoSport</a:t>
            </a:r>
            <a:r>
              <a:rPr lang="es-ES" sz="2400" dirty="0">
                <a:solidFill>
                  <a:schemeClr val="bg1"/>
                </a:solidFill>
              </a:rPr>
              <a:t> al que se va a integrar el sistema mediante una revisión técnica para determinar los requerimientos no implementados.</a:t>
            </a:r>
          </a:p>
          <a:p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B548ED5-C015-4A4F-963D-8621985F7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916" y="196561"/>
            <a:ext cx="1821084" cy="183814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B2C65CD-C0F7-4195-AD1B-A0DBBACF38E3}"/>
              </a:ext>
            </a:extLst>
          </p:cNvPr>
          <p:cNvSpPr/>
          <p:nvPr/>
        </p:nvSpPr>
        <p:spPr>
          <a:xfrm>
            <a:off x="0" y="974374"/>
            <a:ext cx="647192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93446FB-67A4-46D5-BA76-077CB0753072}"/>
              </a:ext>
            </a:extLst>
          </p:cNvPr>
          <p:cNvSpPr txBox="1"/>
          <p:nvPr/>
        </p:nvSpPr>
        <p:spPr>
          <a:xfrm>
            <a:off x="2696960" y="4812985"/>
            <a:ext cx="569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17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pectral Light"/>
              <a:buChar char="●"/>
              <a:tabLst/>
              <a:defRPr/>
            </a:pP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pectral Light"/>
                <a:sym typeface="Spectral Light"/>
              </a:rPr>
              <a:t>Obtener los nuevos requisitos del centro de especialización deportiva mediante entrevistas y cuestionarios para determinar las historias de usuario.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41053755-B6CC-421D-BCFB-FB2F28A99854}"/>
              </a:ext>
            </a:extLst>
          </p:cNvPr>
          <p:cNvCxnSpPr>
            <a:cxnSpLocks/>
          </p:cNvCxnSpPr>
          <p:nvPr/>
        </p:nvCxnSpPr>
        <p:spPr>
          <a:xfrm>
            <a:off x="3199587" y="6539698"/>
            <a:ext cx="4959425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FA2749A3-2F9F-4105-BCDD-F3F8EC6A6790}"/>
              </a:ext>
            </a:extLst>
          </p:cNvPr>
          <p:cNvCxnSpPr>
            <a:cxnSpLocks/>
          </p:cNvCxnSpPr>
          <p:nvPr/>
        </p:nvCxnSpPr>
        <p:spPr>
          <a:xfrm>
            <a:off x="886580" y="4064645"/>
            <a:ext cx="4959425" cy="0"/>
          </a:xfrm>
          <a:prstGeom prst="line">
            <a:avLst/>
          </a:prstGeom>
          <a:ln w="19050">
            <a:solidFill>
              <a:srgbClr val="16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078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649A61E7-827F-4B73-94CE-45D9197A9E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58" r="24713"/>
          <a:stretch/>
        </p:blipFill>
        <p:spPr>
          <a:xfrm>
            <a:off x="5131286" y="0"/>
            <a:ext cx="70607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51B9EA3-FEA9-470A-B0FC-6A23DC296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73" y="183116"/>
            <a:ext cx="9396400" cy="643200"/>
          </a:xfrm>
        </p:spPr>
        <p:txBody>
          <a:bodyPr/>
          <a:lstStyle/>
          <a:p>
            <a:r>
              <a:rPr lang="es-ES" sz="3600" b="1" dirty="0">
                <a:solidFill>
                  <a:schemeClr val="bg1"/>
                </a:solidFill>
              </a:rPr>
              <a:t>OBJETIVOS ESPECÍFICOS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EC978EF-FE66-4798-A243-E56E63A5E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6" y="2420407"/>
            <a:ext cx="3151505" cy="315150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A1E045C-EDEF-43E7-9C0D-73D649ABE31C}"/>
              </a:ext>
            </a:extLst>
          </p:cNvPr>
          <p:cNvSpPr/>
          <p:nvPr/>
        </p:nvSpPr>
        <p:spPr>
          <a:xfrm>
            <a:off x="0" y="869782"/>
            <a:ext cx="5110480" cy="115200"/>
          </a:xfrm>
          <a:prstGeom prst="rect">
            <a:avLst/>
          </a:prstGeom>
          <a:solidFill>
            <a:srgbClr val="14BCB0"/>
          </a:solidFill>
          <a:ln>
            <a:solidFill>
              <a:srgbClr val="14BC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143B4ABB-F141-4D69-BF3F-F4B77E3DB549}"/>
              </a:ext>
            </a:extLst>
          </p:cNvPr>
          <p:cNvGrpSpPr/>
          <p:nvPr/>
        </p:nvGrpSpPr>
        <p:grpSpPr>
          <a:xfrm>
            <a:off x="5412654" y="308816"/>
            <a:ext cx="2880000" cy="2880000"/>
            <a:chOff x="110993" y="159369"/>
            <a:chExt cx="2273777" cy="2273777"/>
          </a:xfrm>
        </p:grpSpPr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id="{556B42B9-68DF-4833-8370-AE67A5E0A461}"/>
                </a:ext>
              </a:extLst>
            </p:cNvPr>
            <p:cNvSpPr/>
            <p:nvPr/>
          </p:nvSpPr>
          <p:spPr>
            <a:xfrm>
              <a:off x="110993" y="159369"/>
              <a:ext cx="2273777" cy="2273777"/>
            </a:xfrm>
            <a:prstGeom prst="roundRect">
              <a:avLst/>
            </a:prstGeom>
            <a:solidFill>
              <a:srgbClr val="0E626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ángulo: esquinas redondeadas 4">
              <a:extLst>
                <a:ext uri="{FF2B5EF4-FFF2-40B4-BE49-F238E27FC236}">
                  <a16:creationId xmlns:a16="http://schemas.microsoft.com/office/drawing/2014/main" id="{CC436434-2B1E-40C5-8F01-3198A6AB6DAC}"/>
                </a:ext>
              </a:extLst>
            </p:cNvPr>
            <p:cNvSpPr txBox="1"/>
            <p:nvPr/>
          </p:nvSpPr>
          <p:spPr>
            <a:xfrm>
              <a:off x="212401" y="196353"/>
              <a:ext cx="2051783" cy="20517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>
                  <a:solidFill>
                    <a:schemeClr val="bg1"/>
                  </a:solidFill>
                </a:rPr>
                <a:t>Confeccionar un </a:t>
              </a:r>
              <a:r>
                <a:rPr lang="es-ES" sz="1600" i="1" kern="1200" dirty="0" err="1">
                  <a:solidFill>
                    <a:schemeClr val="bg1"/>
                  </a:solidFill>
                </a:rPr>
                <a:t>product</a:t>
              </a:r>
              <a:r>
                <a:rPr lang="es-ES" sz="1600" i="1" kern="1200" dirty="0">
                  <a:solidFill>
                    <a:schemeClr val="bg1"/>
                  </a:solidFill>
                </a:rPr>
                <a:t> backlog</a:t>
              </a:r>
              <a:r>
                <a:rPr lang="es-ES" sz="1600" kern="1200" dirty="0">
                  <a:solidFill>
                    <a:schemeClr val="bg1"/>
                  </a:solidFill>
                </a:rPr>
                <a:t> con los requerimientos del centro de especialización deportiva, a través de una comprobación del software existente y el análisis de documentación para determinar los requerimientos no implementados y requerimientos nuevos.</a:t>
              </a:r>
              <a:endParaRPr lang="es-EC" sz="1600" kern="1200" dirty="0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8BEDDF68-B5AB-4735-AB43-EAF4A15CBFF5}"/>
              </a:ext>
            </a:extLst>
          </p:cNvPr>
          <p:cNvGrpSpPr/>
          <p:nvPr/>
        </p:nvGrpSpPr>
        <p:grpSpPr>
          <a:xfrm>
            <a:off x="8952374" y="308817"/>
            <a:ext cx="2880000" cy="2880000"/>
            <a:chOff x="4588333" y="369488"/>
            <a:chExt cx="2273777" cy="2273777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305A4A99-B19B-46BD-98B2-D3A3FB54BBE8}"/>
                </a:ext>
              </a:extLst>
            </p:cNvPr>
            <p:cNvSpPr/>
            <p:nvPr/>
          </p:nvSpPr>
          <p:spPr>
            <a:xfrm>
              <a:off x="4588333" y="369488"/>
              <a:ext cx="2273777" cy="2273777"/>
            </a:xfrm>
            <a:prstGeom prst="roundRect">
              <a:avLst/>
            </a:prstGeom>
            <a:solidFill>
              <a:srgbClr val="14BC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ángulo: esquinas redondeadas 6">
              <a:extLst>
                <a:ext uri="{FF2B5EF4-FFF2-40B4-BE49-F238E27FC236}">
                  <a16:creationId xmlns:a16="http://schemas.microsoft.com/office/drawing/2014/main" id="{959E7D0D-2FC5-49A0-AB1E-93BCB4E47700}"/>
                </a:ext>
              </a:extLst>
            </p:cNvPr>
            <p:cNvSpPr txBox="1"/>
            <p:nvPr/>
          </p:nvSpPr>
          <p:spPr>
            <a:xfrm>
              <a:off x="4699330" y="480485"/>
              <a:ext cx="2051783" cy="20517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>
                  <a:solidFill>
                    <a:schemeClr val="bg1"/>
                  </a:solidFill>
                </a:rPr>
                <a:t>Diseñar las funcionalidades adicionales del software.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F82725F-2164-4825-AEB1-5D7F933994B2}"/>
              </a:ext>
            </a:extLst>
          </p:cNvPr>
          <p:cNvGrpSpPr/>
          <p:nvPr/>
        </p:nvGrpSpPr>
        <p:grpSpPr>
          <a:xfrm>
            <a:off x="5393284" y="3666316"/>
            <a:ext cx="2880000" cy="2880000"/>
            <a:chOff x="1916644" y="3041177"/>
            <a:chExt cx="2273777" cy="2273777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9792CA0C-611D-45C0-BBB7-CDA7586DE8DD}"/>
                </a:ext>
              </a:extLst>
            </p:cNvPr>
            <p:cNvSpPr/>
            <p:nvPr/>
          </p:nvSpPr>
          <p:spPr>
            <a:xfrm>
              <a:off x="1916644" y="3041177"/>
              <a:ext cx="2273777" cy="2273777"/>
            </a:xfrm>
            <a:prstGeom prst="roundRect">
              <a:avLst/>
            </a:prstGeom>
            <a:solidFill>
              <a:srgbClr val="14BC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: esquinas redondeadas 8">
              <a:extLst>
                <a:ext uri="{FF2B5EF4-FFF2-40B4-BE49-F238E27FC236}">
                  <a16:creationId xmlns:a16="http://schemas.microsoft.com/office/drawing/2014/main" id="{546B0264-8D52-437D-BB29-BE51293B730A}"/>
                </a:ext>
              </a:extLst>
            </p:cNvPr>
            <p:cNvSpPr txBox="1"/>
            <p:nvPr/>
          </p:nvSpPr>
          <p:spPr>
            <a:xfrm>
              <a:off x="2027641" y="3152174"/>
              <a:ext cx="2051783" cy="20517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>
                  <a:solidFill>
                    <a:schemeClr val="bg1"/>
                  </a:solidFill>
                </a:rPr>
                <a:t>Desarrollar el software según los requisitos del centro deportivo y los resultados del análisis del software actual.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77BA3A-F132-4AF4-9704-A8B3B518A208}"/>
              </a:ext>
            </a:extLst>
          </p:cNvPr>
          <p:cNvGrpSpPr/>
          <p:nvPr/>
        </p:nvGrpSpPr>
        <p:grpSpPr>
          <a:xfrm>
            <a:off x="8952374" y="3666316"/>
            <a:ext cx="2880000" cy="2880000"/>
            <a:chOff x="4588333" y="3041177"/>
            <a:chExt cx="2273777" cy="2273777"/>
          </a:xfrm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8767EF78-9B7D-40BA-86F2-7A1DF246996C}"/>
                </a:ext>
              </a:extLst>
            </p:cNvPr>
            <p:cNvSpPr/>
            <p:nvPr/>
          </p:nvSpPr>
          <p:spPr>
            <a:xfrm>
              <a:off x="4588333" y="3041177"/>
              <a:ext cx="2273777" cy="2273777"/>
            </a:xfrm>
            <a:prstGeom prst="roundRect">
              <a:avLst/>
            </a:prstGeom>
            <a:solidFill>
              <a:srgbClr val="0E626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: esquinas redondeadas 10">
              <a:extLst>
                <a:ext uri="{FF2B5EF4-FFF2-40B4-BE49-F238E27FC236}">
                  <a16:creationId xmlns:a16="http://schemas.microsoft.com/office/drawing/2014/main" id="{10875470-3085-4FEF-8BBA-A1ECFB8CEA33}"/>
                </a:ext>
              </a:extLst>
            </p:cNvPr>
            <p:cNvSpPr txBox="1"/>
            <p:nvPr/>
          </p:nvSpPr>
          <p:spPr>
            <a:xfrm>
              <a:off x="4699330" y="3152174"/>
              <a:ext cx="2051783" cy="20517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>
                  <a:solidFill>
                    <a:schemeClr val="bg1"/>
                  </a:solidFill>
                </a:rPr>
                <a:t>Ejecutar pruebas de aceptación de usuario que serán aplicadas a los principales involucrados del Centro de Especialización Deportiva </a:t>
              </a:r>
              <a:r>
                <a:rPr lang="es-ES" sz="1600" kern="1200" dirty="0" err="1">
                  <a:solidFill>
                    <a:schemeClr val="bg1"/>
                  </a:solidFill>
                </a:rPr>
                <a:t>GoSport</a:t>
              </a:r>
              <a:r>
                <a:rPr lang="es-ES" sz="1600" kern="1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3A8DC49-50B1-482A-8C32-901CC8C87912}"/>
              </a:ext>
            </a:extLst>
          </p:cNvPr>
          <p:cNvSpPr/>
          <p:nvPr/>
        </p:nvSpPr>
        <p:spPr>
          <a:xfrm>
            <a:off x="5352374" y="3412628"/>
            <a:ext cx="6480000" cy="36000"/>
          </a:xfrm>
          <a:prstGeom prst="rect">
            <a:avLst/>
          </a:prstGeom>
          <a:solidFill>
            <a:srgbClr val="16CCBF"/>
          </a:solidFill>
          <a:ln w="3175">
            <a:solidFill>
              <a:srgbClr val="0E62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3C7CCD9-19E7-49AE-A625-63050E4F05CC}"/>
              </a:ext>
            </a:extLst>
          </p:cNvPr>
          <p:cNvSpPr/>
          <p:nvPr/>
        </p:nvSpPr>
        <p:spPr>
          <a:xfrm rot="5400000">
            <a:off x="5395509" y="3430628"/>
            <a:ext cx="6480000" cy="36000"/>
          </a:xfrm>
          <a:prstGeom prst="rect">
            <a:avLst/>
          </a:prstGeom>
          <a:solidFill>
            <a:srgbClr val="16CCBF"/>
          </a:solidFill>
          <a:ln w="3175">
            <a:solidFill>
              <a:srgbClr val="0E62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97290"/>
      </p:ext>
    </p:extLst>
  </p:cSld>
  <p:clrMapOvr>
    <a:masterClrMapping/>
  </p:clrMapOvr>
</p:sld>
</file>

<file path=ppt/theme/theme1.xml><?xml version="1.0" encoding="utf-8"?>
<a:theme xmlns:a="http://schemas.openxmlformats.org/drawingml/2006/main" name="Elegant Blu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Elegant Blue by Slidesgo</Template>
  <TotalTime>1942</TotalTime>
  <Words>1277</Words>
  <Application>Microsoft Office PowerPoint</Application>
  <PresentationFormat>Panorámica</PresentationFormat>
  <Paragraphs>229</Paragraphs>
  <Slides>39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53" baseType="lpstr">
      <vt:lpstr>Arial</vt:lpstr>
      <vt:lpstr>Arvo</vt:lpstr>
      <vt:lpstr>Calibri</vt:lpstr>
      <vt:lpstr>Montserrat</vt:lpstr>
      <vt:lpstr>Montserrat ExtraBold</vt:lpstr>
      <vt:lpstr>Montserrat SemiBold</vt:lpstr>
      <vt:lpstr>Proxima Nova</vt:lpstr>
      <vt:lpstr>Proxima Nova Extrabold</vt:lpstr>
      <vt:lpstr>Proxima Nova Semibold</vt:lpstr>
      <vt:lpstr>Quicksand Light</vt:lpstr>
      <vt:lpstr>Spectral ExtraBold</vt:lpstr>
      <vt:lpstr>Spectral Light</vt:lpstr>
      <vt:lpstr>Elegant Blue</vt:lpstr>
      <vt:lpstr>SlidesGo Final Pages</vt:lpstr>
      <vt:lpstr>Presentación de PowerPoint</vt:lpstr>
      <vt:lpstr>AGENDA</vt:lpstr>
      <vt:lpstr>ANTECEDENTES</vt:lpstr>
      <vt:lpstr>ANTECEDENTES</vt:lpstr>
      <vt:lpstr>PROBLEMA</vt:lpstr>
      <vt:lpstr>JUSTIFICACIÓN</vt:lpstr>
      <vt:lpstr>OBJETIVO GENERAL</vt:lpstr>
      <vt:lpstr>OBJETIVOS ESPECÍFICOS</vt:lpstr>
      <vt:lpstr>OBJETIVOS ESPECÍFICOS</vt:lpstr>
      <vt:lpstr>METODOLOGÍA</vt:lpstr>
      <vt:lpstr>DESARROLLO</vt:lpstr>
      <vt:lpstr>OBTENCIÓN DE REQUERIMIENTOS DE SOFTWARE</vt:lpstr>
      <vt:lpstr>ANÁLISIS DE LOS REQUERIMIENTOS Y CREACIÓN DEL  PRODUCT BACKLOG</vt:lpstr>
      <vt:lpstr>ANÁLISIS DEL SOFTWARE HEREDADO</vt:lpstr>
      <vt:lpstr>ANÁLISIS DEL SOFTWARE HEREDADO</vt:lpstr>
      <vt:lpstr>ANÁLISIS DEL SOFTWARE HEREDADO</vt:lpstr>
      <vt:lpstr>REVISIÓN TÉCNICA DEL SOFTWARE</vt:lpstr>
      <vt:lpstr>PLAN DE PRUEBAS DE ACEPTACIÓN DE     USUARIO</vt:lpstr>
      <vt:lpstr>ARQUITECTURA DEL SOFTWARE</vt:lpstr>
      <vt:lpstr>MODELO DE BASE DE DATOS</vt:lpstr>
      <vt:lpstr>SPRINT 1</vt:lpstr>
      <vt:lpstr>DAILY MEETINGS</vt:lpstr>
      <vt:lpstr>ACEPTACIÓN DEL USUARIO</vt:lpstr>
      <vt:lpstr>RESULTADOS</vt:lpstr>
      <vt:lpstr>RESULTADOS</vt:lpstr>
      <vt:lpstr>Presentación de PowerPoint</vt:lpstr>
      <vt:lpstr>RESULTADOS</vt:lpstr>
      <vt:lpstr>BURNDOWN CHART</vt:lpstr>
      <vt:lpstr>SPRINT REVIEW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Kevin Montalvo</dc:creator>
  <cp:lastModifiedBy>Kevin Montalvo</cp:lastModifiedBy>
  <cp:revision>248</cp:revision>
  <dcterms:created xsi:type="dcterms:W3CDTF">2021-03-28T21:01:01Z</dcterms:created>
  <dcterms:modified xsi:type="dcterms:W3CDTF">2021-04-27T15:29:05Z</dcterms:modified>
</cp:coreProperties>
</file>