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8" r:id="rId2"/>
    <p:sldId id="412" r:id="rId3"/>
    <p:sldId id="339" r:id="rId4"/>
    <p:sldId id="305" r:id="rId5"/>
    <p:sldId id="306" r:id="rId6"/>
    <p:sldId id="307" r:id="rId7"/>
    <p:sldId id="308" r:id="rId8"/>
    <p:sldId id="310" r:id="rId9"/>
    <p:sldId id="316" r:id="rId10"/>
    <p:sldId id="414" r:id="rId11"/>
    <p:sldId id="415" r:id="rId12"/>
    <p:sldId id="349" r:id="rId13"/>
    <p:sldId id="313" r:id="rId14"/>
    <p:sldId id="353" r:id="rId15"/>
    <p:sldId id="357" r:id="rId16"/>
    <p:sldId id="410" r:id="rId17"/>
    <p:sldId id="359" r:id="rId18"/>
    <p:sldId id="398" r:id="rId19"/>
    <p:sldId id="409" r:id="rId20"/>
    <p:sldId id="375" r:id="rId21"/>
    <p:sldId id="379" r:id="rId22"/>
    <p:sldId id="405" r:id="rId23"/>
    <p:sldId id="408" r:id="rId24"/>
    <p:sldId id="417" r:id="rId25"/>
    <p:sldId id="419" r:id="rId26"/>
    <p:sldId id="421" r:id="rId27"/>
    <p:sldId id="423" r:id="rId28"/>
    <p:sldId id="425" r:id="rId29"/>
    <p:sldId id="426" r:id="rId30"/>
    <p:sldId id="338" r:id="rId31"/>
    <p:sldId id="394" r:id="rId32"/>
    <p:sldId id="331" r:id="rId33"/>
    <p:sldId id="396" r:id="rId34"/>
    <p:sldId id="291" r:id="rId35"/>
  </p:sldIdLst>
  <p:sldSz cx="12192000" cy="6858000"/>
  <p:notesSz cx="9144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821" autoAdjust="0"/>
  </p:normalViewPr>
  <p:slideViewPr>
    <p:cSldViewPr snapToGrid="0">
      <p:cViewPr varScale="1">
        <p:scale>
          <a:sx n="69" d="100"/>
          <a:sy n="69" d="100"/>
        </p:scale>
        <p:origin x="654" y="66"/>
      </p:cViewPr>
      <p:guideLst/>
    </p:cSldViewPr>
  </p:slid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ata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ata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9296F-6370-4E91-8F05-39A1077FBC94}" type="doc">
      <dgm:prSet loTypeId="urn:microsoft.com/office/officeart/2005/8/layout/default" loCatId="list" qsTypeId="urn:microsoft.com/office/officeart/2005/8/quickstyle/3d4" qsCatId="3D" csTypeId="urn:microsoft.com/office/officeart/2005/8/colors/colorful5" csCatId="colorful" phldr="1"/>
      <dgm:spPr/>
      <dgm:t>
        <a:bodyPr/>
        <a:lstStyle/>
        <a:p>
          <a:endParaRPr lang="es-ES"/>
        </a:p>
      </dgm:t>
    </dgm:pt>
    <dgm:pt modelId="{2F4421E4-D7AF-4DDB-BB69-19A62F78AD3A}">
      <dgm:prSet phldrT="[Texto]"/>
      <dgm:spPr/>
      <dgm:t>
        <a:bodyPr/>
        <a:lstStyle/>
        <a:p>
          <a:r>
            <a:rPr lang="es-EC" dirty="0" smtClean="0"/>
            <a:t>La gestión turística: es la aplicación de conocimientos específicos para  bienes de actividades turísticas.</a:t>
          </a:r>
          <a:endParaRPr lang="es-ES" dirty="0"/>
        </a:p>
      </dgm:t>
    </dgm:pt>
    <dgm:pt modelId="{9CD447BD-395D-48E7-95D8-DE1A13F73AA5}" type="parTrans" cxnId="{BA35BC28-4D90-48F4-B189-D98EF1E890DF}">
      <dgm:prSet/>
      <dgm:spPr/>
      <dgm:t>
        <a:bodyPr/>
        <a:lstStyle/>
        <a:p>
          <a:endParaRPr lang="es-ES"/>
        </a:p>
      </dgm:t>
    </dgm:pt>
    <dgm:pt modelId="{6A7A3DF6-2D0D-4205-AD26-AC36B71AFBE0}" type="sibTrans" cxnId="{BA35BC28-4D90-48F4-B189-D98EF1E890DF}">
      <dgm:prSet/>
      <dgm:spPr/>
      <dgm:t>
        <a:bodyPr/>
        <a:lstStyle/>
        <a:p>
          <a:endParaRPr lang="es-ES"/>
        </a:p>
      </dgm:t>
    </dgm:pt>
    <dgm:pt modelId="{E2D95F9B-012F-4847-B47E-6E76A410493A}" type="pres">
      <dgm:prSet presAssocID="{0469296F-6370-4E91-8F05-39A1077FBC94}" presName="diagram" presStyleCnt="0">
        <dgm:presLayoutVars>
          <dgm:dir/>
          <dgm:resizeHandles val="exact"/>
        </dgm:presLayoutVars>
      </dgm:prSet>
      <dgm:spPr/>
      <dgm:t>
        <a:bodyPr/>
        <a:lstStyle/>
        <a:p>
          <a:endParaRPr lang="es-ES"/>
        </a:p>
      </dgm:t>
    </dgm:pt>
    <dgm:pt modelId="{E67D9800-990E-4D29-BAC3-02C772F3CABD}" type="pres">
      <dgm:prSet presAssocID="{2F4421E4-D7AF-4DDB-BB69-19A62F78AD3A}" presName="node" presStyleLbl="node1" presStyleIdx="0" presStyleCnt="1" custAng="0" custLinFactY="53459" custLinFactNeighborX="9356" custLinFactNeighborY="100000">
        <dgm:presLayoutVars>
          <dgm:bulletEnabled val="1"/>
        </dgm:presLayoutVars>
      </dgm:prSet>
      <dgm:spPr/>
      <dgm:t>
        <a:bodyPr/>
        <a:lstStyle/>
        <a:p>
          <a:endParaRPr lang="es-ES"/>
        </a:p>
      </dgm:t>
    </dgm:pt>
  </dgm:ptLst>
  <dgm:cxnLst>
    <dgm:cxn modelId="{F199E6A5-C66D-4BE7-A958-FFDDD3C7122B}" type="presOf" srcId="{0469296F-6370-4E91-8F05-39A1077FBC94}" destId="{E2D95F9B-012F-4847-B47E-6E76A410493A}" srcOrd="0" destOrd="0" presId="urn:microsoft.com/office/officeart/2005/8/layout/default"/>
    <dgm:cxn modelId="{F2CB74D1-14F0-4D77-A1B2-422AF36733A2}" type="presOf" srcId="{2F4421E4-D7AF-4DDB-BB69-19A62F78AD3A}" destId="{E67D9800-990E-4D29-BAC3-02C772F3CABD}" srcOrd="0" destOrd="0" presId="urn:microsoft.com/office/officeart/2005/8/layout/default"/>
    <dgm:cxn modelId="{BA35BC28-4D90-48F4-B189-D98EF1E890DF}" srcId="{0469296F-6370-4E91-8F05-39A1077FBC94}" destId="{2F4421E4-D7AF-4DDB-BB69-19A62F78AD3A}" srcOrd="0" destOrd="0" parTransId="{9CD447BD-395D-48E7-95D8-DE1A13F73AA5}" sibTransId="{6A7A3DF6-2D0D-4205-AD26-AC36B71AFBE0}"/>
    <dgm:cxn modelId="{E1080B36-E582-45BE-B63F-F6C54FD08D9D}" type="presParOf" srcId="{E2D95F9B-012F-4847-B47E-6E76A410493A}" destId="{E67D9800-990E-4D29-BAC3-02C772F3CAB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CB0035-AC07-4553-9BDC-3E01B29DF8CC}" type="doc">
      <dgm:prSet loTypeId="urn:microsoft.com/office/officeart/2005/8/layout/process1" loCatId="process" qsTypeId="urn:microsoft.com/office/officeart/2005/8/quickstyle/simple1" qsCatId="simple" csTypeId="urn:microsoft.com/office/officeart/2005/8/colors/accent1_2" csCatId="accent1" phldr="1"/>
      <dgm:spPr/>
    </dgm:pt>
    <dgm:pt modelId="{87A4BD44-5EAA-4A42-9430-693F7EAC6FAA}">
      <dgm:prSet phldrT="[Texto]"/>
      <dgm:spPr/>
      <dgm:t>
        <a:bodyPr/>
        <a:lstStyle/>
        <a:p>
          <a:r>
            <a:rPr lang="es-ES" dirty="0" smtClean="0"/>
            <a:t>69,5% de personas encuestadas no conocen este lugar turístico</a:t>
          </a:r>
          <a:endParaRPr lang="es-ES" dirty="0"/>
        </a:p>
      </dgm:t>
    </dgm:pt>
    <dgm:pt modelId="{3A10602C-0812-4848-9106-60FA3BA4BB3A}" type="parTrans" cxnId="{1F69A53D-2D32-4EAE-9BFA-6B00AC6EF22C}">
      <dgm:prSet/>
      <dgm:spPr/>
      <dgm:t>
        <a:bodyPr/>
        <a:lstStyle/>
        <a:p>
          <a:endParaRPr lang="es-ES"/>
        </a:p>
      </dgm:t>
    </dgm:pt>
    <dgm:pt modelId="{4ED45A5E-C2BC-44AB-961A-9C66AF97F9D4}" type="sibTrans" cxnId="{1F69A53D-2D32-4EAE-9BFA-6B00AC6EF22C}">
      <dgm:prSet/>
      <dgm:spPr/>
      <dgm:t>
        <a:bodyPr/>
        <a:lstStyle/>
        <a:p>
          <a:endParaRPr lang="es-ES"/>
        </a:p>
      </dgm:t>
    </dgm:pt>
    <dgm:pt modelId="{4020D1E4-DDC7-4C26-BEA9-441E822B7FD3}">
      <dgm:prSet phldrT="[Texto]"/>
      <dgm:spPr/>
      <dgm:t>
        <a:bodyPr/>
        <a:lstStyle/>
        <a:p>
          <a:r>
            <a:rPr lang="es-ES" dirty="0" smtClean="0"/>
            <a:t>19,5%,  conocen por medio de recomendaciones</a:t>
          </a:r>
          <a:endParaRPr lang="es-ES" dirty="0"/>
        </a:p>
      </dgm:t>
    </dgm:pt>
    <dgm:pt modelId="{C59678F8-3514-4381-824F-BBBA54D267B1}" type="parTrans" cxnId="{70656533-3025-48D9-9220-AD93257160FF}">
      <dgm:prSet/>
      <dgm:spPr/>
      <dgm:t>
        <a:bodyPr/>
        <a:lstStyle/>
        <a:p>
          <a:endParaRPr lang="es-ES"/>
        </a:p>
      </dgm:t>
    </dgm:pt>
    <dgm:pt modelId="{ECFC3FC7-863E-4E42-973B-55C3D821F61F}" type="sibTrans" cxnId="{70656533-3025-48D9-9220-AD93257160FF}">
      <dgm:prSet/>
      <dgm:spPr/>
      <dgm:t>
        <a:bodyPr/>
        <a:lstStyle/>
        <a:p>
          <a:endParaRPr lang="es-ES"/>
        </a:p>
      </dgm:t>
    </dgm:pt>
    <dgm:pt modelId="{C44D251A-2512-417B-AE9D-4357F50D7F71}">
      <dgm:prSet phldrT="[Texto]"/>
      <dgm:spPr/>
      <dgm:t>
        <a:bodyPr/>
        <a:lstStyle/>
        <a:p>
          <a:r>
            <a:rPr lang="es-ES" dirty="0" smtClean="0"/>
            <a:t>solo el 1.3% conoce la Ruta Escondida por medio de publicidad</a:t>
          </a:r>
          <a:endParaRPr lang="es-ES" dirty="0"/>
        </a:p>
      </dgm:t>
    </dgm:pt>
    <dgm:pt modelId="{F4FC42A7-CE4C-4D08-873E-AD3163C615C1}" type="parTrans" cxnId="{55B4E5A9-17C7-47A2-AA00-5B7644471701}">
      <dgm:prSet/>
      <dgm:spPr/>
      <dgm:t>
        <a:bodyPr/>
        <a:lstStyle/>
        <a:p>
          <a:endParaRPr lang="es-ES"/>
        </a:p>
      </dgm:t>
    </dgm:pt>
    <dgm:pt modelId="{AAB85FF4-D3BD-48B9-BA51-67F7AB855A0B}" type="sibTrans" cxnId="{55B4E5A9-17C7-47A2-AA00-5B7644471701}">
      <dgm:prSet/>
      <dgm:spPr/>
      <dgm:t>
        <a:bodyPr/>
        <a:lstStyle/>
        <a:p>
          <a:endParaRPr lang="es-ES"/>
        </a:p>
      </dgm:t>
    </dgm:pt>
    <dgm:pt modelId="{602AC3CE-9D4A-4B8D-B493-A108A341BD99}" type="pres">
      <dgm:prSet presAssocID="{E8CB0035-AC07-4553-9BDC-3E01B29DF8CC}" presName="Name0" presStyleCnt="0">
        <dgm:presLayoutVars>
          <dgm:dir/>
          <dgm:resizeHandles val="exact"/>
        </dgm:presLayoutVars>
      </dgm:prSet>
      <dgm:spPr/>
    </dgm:pt>
    <dgm:pt modelId="{D8E00784-0A18-4922-8B11-05F3E85D9868}" type="pres">
      <dgm:prSet presAssocID="{87A4BD44-5EAA-4A42-9430-693F7EAC6FAA}" presName="node" presStyleLbl="node1" presStyleIdx="0" presStyleCnt="3">
        <dgm:presLayoutVars>
          <dgm:bulletEnabled val="1"/>
        </dgm:presLayoutVars>
      </dgm:prSet>
      <dgm:spPr/>
      <dgm:t>
        <a:bodyPr/>
        <a:lstStyle/>
        <a:p>
          <a:endParaRPr lang="es-ES"/>
        </a:p>
      </dgm:t>
    </dgm:pt>
    <dgm:pt modelId="{EAEA928E-7083-4291-929D-C66F62880EDA}" type="pres">
      <dgm:prSet presAssocID="{4ED45A5E-C2BC-44AB-961A-9C66AF97F9D4}" presName="sibTrans" presStyleLbl="sibTrans2D1" presStyleIdx="0" presStyleCnt="2"/>
      <dgm:spPr/>
      <dgm:t>
        <a:bodyPr/>
        <a:lstStyle/>
        <a:p>
          <a:endParaRPr lang="es-ES"/>
        </a:p>
      </dgm:t>
    </dgm:pt>
    <dgm:pt modelId="{EEE0A49C-BA90-45AE-956F-1421D307904B}" type="pres">
      <dgm:prSet presAssocID="{4ED45A5E-C2BC-44AB-961A-9C66AF97F9D4}" presName="connectorText" presStyleLbl="sibTrans2D1" presStyleIdx="0" presStyleCnt="2"/>
      <dgm:spPr/>
      <dgm:t>
        <a:bodyPr/>
        <a:lstStyle/>
        <a:p>
          <a:endParaRPr lang="es-ES"/>
        </a:p>
      </dgm:t>
    </dgm:pt>
    <dgm:pt modelId="{68C10FC7-20CC-45F3-8390-FD6D822B4954}" type="pres">
      <dgm:prSet presAssocID="{4020D1E4-DDC7-4C26-BEA9-441E822B7FD3}" presName="node" presStyleLbl="node1" presStyleIdx="1" presStyleCnt="3">
        <dgm:presLayoutVars>
          <dgm:bulletEnabled val="1"/>
        </dgm:presLayoutVars>
      </dgm:prSet>
      <dgm:spPr/>
      <dgm:t>
        <a:bodyPr/>
        <a:lstStyle/>
        <a:p>
          <a:endParaRPr lang="es-ES"/>
        </a:p>
      </dgm:t>
    </dgm:pt>
    <dgm:pt modelId="{70CEC335-A188-48D0-A4FD-DFF395D4B6E0}" type="pres">
      <dgm:prSet presAssocID="{ECFC3FC7-863E-4E42-973B-55C3D821F61F}" presName="sibTrans" presStyleLbl="sibTrans2D1" presStyleIdx="1" presStyleCnt="2"/>
      <dgm:spPr/>
      <dgm:t>
        <a:bodyPr/>
        <a:lstStyle/>
        <a:p>
          <a:endParaRPr lang="es-ES"/>
        </a:p>
      </dgm:t>
    </dgm:pt>
    <dgm:pt modelId="{5C43E6B7-8DF0-48E8-8556-A2497290DB09}" type="pres">
      <dgm:prSet presAssocID="{ECFC3FC7-863E-4E42-973B-55C3D821F61F}" presName="connectorText" presStyleLbl="sibTrans2D1" presStyleIdx="1" presStyleCnt="2"/>
      <dgm:spPr/>
      <dgm:t>
        <a:bodyPr/>
        <a:lstStyle/>
        <a:p>
          <a:endParaRPr lang="es-ES"/>
        </a:p>
      </dgm:t>
    </dgm:pt>
    <dgm:pt modelId="{4A0FE20F-401B-4D51-8086-5C75AB354BED}" type="pres">
      <dgm:prSet presAssocID="{C44D251A-2512-417B-AE9D-4357F50D7F71}" presName="node" presStyleLbl="node1" presStyleIdx="2" presStyleCnt="3">
        <dgm:presLayoutVars>
          <dgm:bulletEnabled val="1"/>
        </dgm:presLayoutVars>
      </dgm:prSet>
      <dgm:spPr/>
      <dgm:t>
        <a:bodyPr/>
        <a:lstStyle/>
        <a:p>
          <a:endParaRPr lang="es-ES"/>
        </a:p>
      </dgm:t>
    </dgm:pt>
  </dgm:ptLst>
  <dgm:cxnLst>
    <dgm:cxn modelId="{70656533-3025-48D9-9220-AD93257160FF}" srcId="{E8CB0035-AC07-4553-9BDC-3E01B29DF8CC}" destId="{4020D1E4-DDC7-4C26-BEA9-441E822B7FD3}" srcOrd="1" destOrd="0" parTransId="{C59678F8-3514-4381-824F-BBBA54D267B1}" sibTransId="{ECFC3FC7-863E-4E42-973B-55C3D821F61F}"/>
    <dgm:cxn modelId="{05A7869F-1F01-4CFA-B3EC-45A5E9C27CA2}" type="presOf" srcId="{ECFC3FC7-863E-4E42-973B-55C3D821F61F}" destId="{5C43E6B7-8DF0-48E8-8556-A2497290DB09}" srcOrd="1" destOrd="0" presId="urn:microsoft.com/office/officeart/2005/8/layout/process1"/>
    <dgm:cxn modelId="{86CAD8B9-0B49-4410-B560-5D0F3BAFE751}" type="presOf" srcId="{87A4BD44-5EAA-4A42-9430-693F7EAC6FAA}" destId="{D8E00784-0A18-4922-8B11-05F3E85D9868}" srcOrd="0" destOrd="0" presId="urn:microsoft.com/office/officeart/2005/8/layout/process1"/>
    <dgm:cxn modelId="{55B4E5A9-17C7-47A2-AA00-5B7644471701}" srcId="{E8CB0035-AC07-4553-9BDC-3E01B29DF8CC}" destId="{C44D251A-2512-417B-AE9D-4357F50D7F71}" srcOrd="2" destOrd="0" parTransId="{F4FC42A7-CE4C-4D08-873E-AD3163C615C1}" sibTransId="{AAB85FF4-D3BD-48B9-BA51-67F7AB855A0B}"/>
    <dgm:cxn modelId="{D1F75738-66A2-4058-8CFD-6B301AD6F0E8}" type="presOf" srcId="{ECFC3FC7-863E-4E42-973B-55C3D821F61F}" destId="{70CEC335-A188-48D0-A4FD-DFF395D4B6E0}" srcOrd="0" destOrd="0" presId="urn:microsoft.com/office/officeart/2005/8/layout/process1"/>
    <dgm:cxn modelId="{DE321CEC-1943-41A5-BBCA-7E1CC77E95F0}" type="presOf" srcId="{4ED45A5E-C2BC-44AB-961A-9C66AF97F9D4}" destId="{EEE0A49C-BA90-45AE-956F-1421D307904B}" srcOrd="1" destOrd="0" presId="urn:microsoft.com/office/officeart/2005/8/layout/process1"/>
    <dgm:cxn modelId="{2C690DC6-63B6-48D6-B14C-2BD50119BD42}" type="presOf" srcId="{4020D1E4-DDC7-4C26-BEA9-441E822B7FD3}" destId="{68C10FC7-20CC-45F3-8390-FD6D822B4954}" srcOrd="0" destOrd="0" presId="urn:microsoft.com/office/officeart/2005/8/layout/process1"/>
    <dgm:cxn modelId="{BCDE2A81-7130-420B-8919-36355575F24D}" type="presOf" srcId="{E8CB0035-AC07-4553-9BDC-3E01B29DF8CC}" destId="{602AC3CE-9D4A-4B8D-B493-A108A341BD99}" srcOrd="0" destOrd="0" presId="urn:microsoft.com/office/officeart/2005/8/layout/process1"/>
    <dgm:cxn modelId="{1F69A53D-2D32-4EAE-9BFA-6B00AC6EF22C}" srcId="{E8CB0035-AC07-4553-9BDC-3E01B29DF8CC}" destId="{87A4BD44-5EAA-4A42-9430-693F7EAC6FAA}" srcOrd="0" destOrd="0" parTransId="{3A10602C-0812-4848-9106-60FA3BA4BB3A}" sibTransId="{4ED45A5E-C2BC-44AB-961A-9C66AF97F9D4}"/>
    <dgm:cxn modelId="{7A587421-5D41-415B-8ABB-63E1520F5CBB}" type="presOf" srcId="{4ED45A5E-C2BC-44AB-961A-9C66AF97F9D4}" destId="{EAEA928E-7083-4291-929D-C66F62880EDA}" srcOrd="0" destOrd="0" presId="urn:microsoft.com/office/officeart/2005/8/layout/process1"/>
    <dgm:cxn modelId="{89EE3471-2C95-4659-89B2-F5EF26E17335}" type="presOf" srcId="{C44D251A-2512-417B-AE9D-4357F50D7F71}" destId="{4A0FE20F-401B-4D51-8086-5C75AB354BED}" srcOrd="0" destOrd="0" presId="urn:microsoft.com/office/officeart/2005/8/layout/process1"/>
    <dgm:cxn modelId="{7D31FA9C-CA02-4A28-A32D-123A27718D95}" type="presParOf" srcId="{602AC3CE-9D4A-4B8D-B493-A108A341BD99}" destId="{D8E00784-0A18-4922-8B11-05F3E85D9868}" srcOrd="0" destOrd="0" presId="urn:microsoft.com/office/officeart/2005/8/layout/process1"/>
    <dgm:cxn modelId="{C75FBA68-5408-494D-A58C-7BF705518C9D}" type="presParOf" srcId="{602AC3CE-9D4A-4B8D-B493-A108A341BD99}" destId="{EAEA928E-7083-4291-929D-C66F62880EDA}" srcOrd="1" destOrd="0" presId="urn:microsoft.com/office/officeart/2005/8/layout/process1"/>
    <dgm:cxn modelId="{9B63A9DB-565D-46B1-9CB8-820AF6A9A416}" type="presParOf" srcId="{EAEA928E-7083-4291-929D-C66F62880EDA}" destId="{EEE0A49C-BA90-45AE-956F-1421D307904B}" srcOrd="0" destOrd="0" presId="urn:microsoft.com/office/officeart/2005/8/layout/process1"/>
    <dgm:cxn modelId="{7B466B16-618F-4D19-977F-091BD6BDFFCA}" type="presParOf" srcId="{602AC3CE-9D4A-4B8D-B493-A108A341BD99}" destId="{68C10FC7-20CC-45F3-8390-FD6D822B4954}" srcOrd="2" destOrd="0" presId="urn:microsoft.com/office/officeart/2005/8/layout/process1"/>
    <dgm:cxn modelId="{27BD041F-571B-47AB-8D23-D6303ECFC98C}" type="presParOf" srcId="{602AC3CE-9D4A-4B8D-B493-A108A341BD99}" destId="{70CEC335-A188-48D0-A4FD-DFF395D4B6E0}" srcOrd="3" destOrd="0" presId="urn:microsoft.com/office/officeart/2005/8/layout/process1"/>
    <dgm:cxn modelId="{B8D3A6C3-E123-4A19-AE5A-4C92F7017C53}" type="presParOf" srcId="{70CEC335-A188-48D0-A4FD-DFF395D4B6E0}" destId="{5C43E6B7-8DF0-48E8-8556-A2497290DB09}" srcOrd="0" destOrd="0" presId="urn:microsoft.com/office/officeart/2005/8/layout/process1"/>
    <dgm:cxn modelId="{5EEF0632-39CB-4420-8D76-AC37805C63DB}" type="presParOf" srcId="{602AC3CE-9D4A-4B8D-B493-A108A341BD99}" destId="{4A0FE20F-401B-4D51-8086-5C75AB354BED}"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9B9F8A-3D0E-44D7-8784-CF50F47044D2}"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S"/>
        </a:p>
      </dgm:t>
    </dgm:pt>
    <dgm:pt modelId="{32FEB41B-2DF6-4EF6-A2FB-25863844A6AA}">
      <dgm:prSet phldrT="[Texto]"/>
      <dgm:spPr/>
      <dgm:t>
        <a:bodyPr/>
        <a:lstStyle/>
        <a:p>
          <a:r>
            <a:rPr lang="es-ES" dirty="0" smtClean="0"/>
            <a:t>Objetivo estratégico 1</a:t>
          </a:r>
          <a:endParaRPr lang="es-ES" dirty="0"/>
        </a:p>
      </dgm:t>
    </dgm:pt>
    <dgm:pt modelId="{BF0FAADC-5F72-4096-81E5-5F707D6FB030}" type="parTrans" cxnId="{9E48C373-2332-4F49-A73F-9DCAB5EC2CF2}">
      <dgm:prSet/>
      <dgm:spPr/>
      <dgm:t>
        <a:bodyPr/>
        <a:lstStyle/>
        <a:p>
          <a:endParaRPr lang="es-ES"/>
        </a:p>
      </dgm:t>
    </dgm:pt>
    <dgm:pt modelId="{915CDAC4-73FB-45C6-87DF-E85FCBCFEB92}" type="sibTrans" cxnId="{9E48C373-2332-4F49-A73F-9DCAB5EC2CF2}">
      <dgm:prSet/>
      <dgm:spPr/>
      <dgm:t>
        <a:bodyPr/>
        <a:lstStyle/>
        <a:p>
          <a:endParaRPr lang="es-ES"/>
        </a:p>
      </dgm:t>
    </dgm:pt>
    <dgm:pt modelId="{C33F629E-06C1-4AE3-B9F2-33CBEA1A17A5}">
      <dgm:prSet phldrT="[Texto]"/>
      <dgm:spPr/>
      <dgm:t>
        <a:bodyPr/>
        <a:lstStyle/>
        <a:p>
          <a:r>
            <a:rPr lang="es-ES" dirty="0" smtClean="0"/>
            <a:t>Promocionar el turismo de las 5 parroquias con el apoyo del sector privado para incrementar la afluencia de turistas.</a:t>
          </a:r>
          <a:endParaRPr lang="es-ES" dirty="0"/>
        </a:p>
      </dgm:t>
    </dgm:pt>
    <dgm:pt modelId="{5EE01B3E-1172-4B0E-B4B6-2FD9C3540B13}" type="parTrans" cxnId="{31495209-1462-4DBA-A8D9-E1113861832E}">
      <dgm:prSet/>
      <dgm:spPr/>
      <dgm:t>
        <a:bodyPr/>
        <a:lstStyle/>
        <a:p>
          <a:endParaRPr lang="es-ES"/>
        </a:p>
      </dgm:t>
    </dgm:pt>
    <dgm:pt modelId="{F5362C37-D3D0-42D0-B989-F515BF01A815}" type="sibTrans" cxnId="{31495209-1462-4DBA-A8D9-E1113861832E}">
      <dgm:prSet/>
      <dgm:spPr/>
      <dgm:t>
        <a:bodyPr/>
        <a:lstStyle/>
        <a:p>
          <a:endParaRPr lang="es-ES"/>
        </a:p>
      </dgm:t>
    </dgm:pt>
    <dgm:pt modelId="{4B4A3A83-73C7-428D-AECD-E80C95715A77}">
      <dgm:prSet phldrT="[Texto]"/>
      <dgm:spPr/>
      <dgm:t>
        <a:bodyPr/>
        <a:lstStyle/>
        <a:p>
          <a:r>
            <a:rPr lang="es-ES" dirty="0" smtClean="0"/>
            <a:t>Objetivo estratégico 2</a:t>
          </a:r>
          <a:endParaRPr lang="es-ES" dirty="0"/>
        </a:p>
      </dgm:t>
    </dgm:pt>
    <dgm:pt modelId="{05BACF54-80D1-43EF-AAD7-5F96B3DF9035}" type="parTrans" cxnId="{46E4D28B-2607-4391-8045-7117A6045B16}">
      <dgm:prSet/>
      <dgm:spPr/>
      <dgm:t>
        <a:bodyPr/>
        <a:lstStyle/>
        <a:p>
          <a:endParaRPr lang="es-ES"/>
        </a:p>
      </dgm:t>
    </dgm:pt>
    <dgm:pt modelId="{5587D954-F317-4919-9B6E-D0657C6D2600}" type="sibTrans" cxnId="{46E4D28B-2607-4391-8045-7117A6045B16}">
      <dgm:prSet/>
      <dgm:spPr/>
      <dgm:t>
        <a:bodyPr/>
        <a:lstStyle/>
        <a:p>
          <a:endParaRPr lang="es-ES"/>
        </a:p>
      </dgm:t>
    </dgm:pt>
    <dgm:pt modelId="{3972D3FC-9355-4A0D-B016-F6FE4B71609F}">
      <dgm:prSet phldrT="[Texto]"/>
      <dgm:spPr/>
      <dgm:t>
        <a:bodyPr/>
        <a:lstStyle/>
        <a:p>
          <a:r>
            <a:rPr lang="es-ES" dirty="0" smtClean="0"/>
            <a:t>Realizar un plan de capacitación a la comunidad que realiza actividades de servicio complementario para la Ruta Escondida para que participen en varias actividades y puedan brindar una excelente atención al cliente.</a:t>
          </a:r>
          <a:endParaRPr lang="es-ES" dirty="0"/>
        </a:p>
      </dgm:t>
    </dgm:pt>
    <dgm:pt modelId="{AE8D64AD-6D81-4E80-A09C-3D19AD842E08}" type="parTrans" cxnId="{633CCA36-D84E-4393-8132-B0933558F552}">
      <dgm:prSet/>
      <dgm:spPr/>
      <dgm:t>
        <a:bodyPr/>
        <a:lstStyle/>
        <a:p>
          <a:endParaRPr lang="es-ES"/>
        </a:p>
      </dgm:t>
    </dgm:pt>
    <dgm:pt modelId="{0ECDB53D-9300-45DF-94B9-6F9CA1CB3849}" type="sibTrans" cxnId="{633CCA36-D84E-4393-8132-B0933558F552}">
      <dgm:prSet/>
      <dgm:spPr/>
      <dgm:t>
        <a:bodyPr/>
        <a:lstStyle/>
        <a:p>
          <a:endParaRPr lang="es-ES"/>
        </a:p>
      </dgm:t>
    </dgm:pt>
    <dgm:pt modelId="{6973A1DA-5D52-44FE-8994-680DA6AC60E3}">
      <dgm:prSet phldrT="[Texto]"/>
      <dgm:spPr/>
      <dgm:t>
        <a:bodyPr/>
        <a:lstStyle/>
        <a:p>
          <a:r>
            <a:rPr lang="es-ES" dirty="0" smtClean="0"/>
            <a:t>Objetivo estratégico  3</a:t>
          </a:r>
          <a:endParaRPr lang="es-ES" dirty="0"/>
        </a:p>
      </dgm:t>
    </dgm:pt>
    <dgm:pt modelId="{29C605AD-33BA-455C-88A6-85FD33536A77}" type="parTrans" cxnId="{DB7E313E-C0FE-4905-A4C3-C1A8551C5951}">
      <dgm:prSet/>
      <dgm:spPr/>
      <dgm:t>
        <a:bodyPr/>
        <a:lstStyle/>
        <a:p>
          <a:endParaRPr lang="es-ES"/>
        </a:p>
      </dgm:t>
    </dgm:pt>
    <dgm:pt modelId="{15BF7BDE-29A4-4A28-A344-7063FE15872F}" type="sibTrans" cxnId="{DB7E313E-C0FE-4905-A4C3-C1A8551C5951}">
      <dgm:prSet/>
      <dgm:spPr/>
      <dgm:t>
        <a:bodyPr/>
        <a:lstStyle/>
        <a:p>
          <a:endParaRPr lang="es-ES"/>
        </a:p>
      </dgm:t>
    </dgm:pt>
    <dgm:pt modelId="{14A12368-082E-4E95-A297-1790284EB1CF}">
      <dgm:prSet phldrT="[Texto]"/>
      <dgm:spPr/>
      <dgm:t>
        <a:bodyPr/>
        <a:lstStyle/>
        <a:p>
          <a:r>
            <a:rPr lang="es-ES" dirty="0" smtClean="0"/>
            <a:t>Posicionar la Ruta Escondida como destino turístico para promover las 5 parroquias.</a:t>
          </a:r>
          <a:endParaRPr lang="es-ES" dirty="0"/>
        </a:p>
      </dgm:t>
    </dgm:pt>
    <dgm:pt modelId="{F3897B4A-C11F-4A24-B1A6-672FB74C1E2E}" type="parTrans" cxnId="{CD897F23-E27C-468F-96E7-8634BEDCB013}">
      <dgm:prSet/>
      <dgm:spPr/>
      <dgm:t>
        <a:bodyPr/>
        <a:lstStyle/>
        <a:p>
          <a:endParaRPr lang="es-ES"/>
        </a:p>
      </dgm:t>
    </dgm:pt>
    <dgm:pt modelId="{DCB056FD-953A-4595-8563-9C171740D2BA}" type="sibTrans" cxnId="{CD897F23-E27C-468F-96E7-8634BEDCB013}">
      <dgm:prSet/>
      <dgm:spPr/>
      <dgm:t>
        <a:bodyPr/>
        <a:lstStyle/>
        <a:p>
          <a:endParaRPr lang="es-ES"/>
        </a:p>
      </dgm:t>
    </dgm:pt>
    <dgm:pt modelId="{2E632432-1554-438B-8AE6-B7E8FB68CD73}" type="pres">
      <dgm:prSet presAssocID="{E99B9F8A-3D0E-44D7-8784-CF50F47044D2}" presName="linearFlow" presStyleCnt="0">
        <dgm:presLayoutVars>
          <dgm:dir/>
          <dgm:animLvl val="lvl"/>
          <dgm:resizeHandles val="exact"/>
        </dgm:presLayoutVars>
      </dgm:prSet>
      <dgm:spPr/>
      <dgm:t>
        <a:bodyPr/>
        <a:lstStyle/>
        <a:p>
          <a:endParaRPr lang="es-ES"/>
        </a:p>
      </dgm:t>
    </dgm:pt>
    <dgm:pt modelId="{AD95DB91-B442-4628-8706-EC3D69748466}" type="pres">
      <dgm:prSet presAssocID="{32FEB41B-2DF6-4EF6-A2FB-25863844A6AA}" presName="composite" presStyleCnt="0"/>
      <dgm:spPr/>
    </dgm:pt>
    <dgm:pt modelId="{AC425968-A546-4EA1-84A5-839A30DEE2B7}" type="pres">
      <dgm:prSet presAssocID="{32FEB41B-2DF6-4EF6-A2FB-25863844A6AA}" presName="parentText" presStyleLbl="alignNode1" presStyleIdx="0" presStyleCnt="3">
        <dgm:presLayoutVars>
          <dgm:chMax val="1"/>
          <dgm:bulletEnabled val="1"/>
        </dgm:presLayoutVars>
      </dgm:prSet>
      <dgm:spPr/>
      <dgm:t>
        <a:bodyPr/>
        <a:lstStyle/>
        <a:p>
          <a:endParaRPr lang="es-ES"/>
        </a:p>
      </dgm:t>
    </dgm:pt>
    <dgm:pt modelId="{1B0AEEB0-E88E-42E5-B036-2B9BF3814455}" type="pres">
      <dgm:prSet presAssocID="{32FEB41B-2DF6-4EF6-A2FB-25863844A6AA}" presName="descendantText" presStyleLbl="alignAcc1" presStyleIdx="0" presStyleCnt="3">
        <dgm:presLayoutVars>
          <dgm:bulletEnabled val="1"/>
        </dgm:presLayoutVars>
      </dgm:prSet>
      <dgm:spPr/>
      <dgm:t>
        <a:bodyPr/>
        <a:lstStyle/>
        <a:p>
          <a:endParaRPr lang="es-ES"/>
        </a:p>
      </dgm:t>
    </dgm:pt>
    <dgm:pt modelId="{95EFDDEF-6CBB-41C5-A872-79E23ADBFBB7}" type="pres">
      <dgm:prSet presAssocID="{915CDAC4-73FB-45C6-87DF-E85FCBCFEB92}" presName="sp" presStyleCnt="0"/>
      <dgm:spPr/>
    </dgm:pt>
    <dgm:pt modelId="{89D5679C-9F3B-4FE2-867C-4004253E94CB}" type="pres">
      <dgm:prSet presAssocID="{4B4A3A83-73C7-428D-AECD-E80C95715A77}" presName="composite" presStyleCnt="0"/>
      <dgm:spPr/>
    </dgm:pt>
    <dgm:pt modelId="{8A7906EC-5414-4808-B386-B08623654CD0}" type="pres">
      <dgm:prSet presAssocID="{4B4A3A83-73C7-428D-AECD-E80C95715A77}" presName="parentText" presStyleLbl="alignNode1" presStyleIdx="1" presStyleCnt="3">
        <dgm:presLayoutVars>
          <dgm:chMax val="1"/>
          <dgm:bulletEnabled val="1"/>
        </dgm:presLayoutVars>
      </dgm:prSet>
      <dgm:spPr/>
      <dgm:t>
        <a:bodyPr/>
        <a:lstStyle/>
        <a:p>
          <a:endParaRPr lang="es-ES"/>
        </a:p>
      </dgm:t>
    </dgm:pt>
    <dgm:pt modelId="{7CB831D6-F696-46EF-98FE-151426153B11}" type="pres">
      <dgm:prSet presAssocID="{4B4A3A83-73C7-428D-AECD-E80C95715A77}" presName="descendantText" presStyleLbl="alignAcc1" presStyleIdx="1" presStyleCnt="3">
        <dgm:presLayoutVars>
          <dgm:bulletEnabled val="1"/>
        </dgm:presLayoutVars>
      </dgm:prSet>
      <dgm:spPr/>
      <dgm:t>
        <a:bodyPr/>
        <a:lstStyle/>
        <a:p>
          <a:endParaRPr lang="es-ES"/>
        </a:p>
      </dgm:t>
    </dgm:pt>
    <dgm:pt modelId="{1CD3C27B-E8B8-4B9E-83F4-ABA41CF40357}" type="pres">
      <dgm:prSet presAssocID="{5587D954-F317-4919-9B6E-D0657C6D2600}" presName="sp" presStyleCnt="0"/>
      <dgm:spPr/>
    </dgm:pt>
    <dgm:pt modelId="{1967FB1A-E590-4718-96A6-6FCA7BD79227}" type="pres">
      <dgm:prSet presAssocID="{6973A1DA-5D52-44FE-8994-680DA6AC60E3}" presName="composite" presStyleCnt="0"/>
      <dgm:spPr/>
    </dgm:pt>
    <dgm:pt modelId="{2BCBBE84-015D-4D78-A889-B4180D03F32B}" type="pres">
      <dgm:prSet presAssocID="{6973A1DA-5D52-44FE-8994-680DA6AC60E3}" presName="parentText" presStyleLbl="alignNode1" presStyleIdx="2" presStyleCnt="3">
        <dgm:presLayoutVars>
          <dgm:chMax val="1"/>
          <dgm:bulletEnabled val="1"/>
        </dgm:presLayoutVars>
      </dgm:prSet>
      <dgm:spPr/>
      <dgm:t>
        <a:bodyPr/>
        <a:lstStyle/>
        <a:p>
          <a:endParaRPr lang="es-ES"/>
        </a:p>
      </dgm:t>
    </dgm:pt>
    <dgm:pt modelId="{1C56DDBF-CCD9-48D4-B374-AC5FAAEA3E26}" type="pres">
      <dgm:prSet presAssocID="{6973A1DA-5D52-44FE-8994-680DA6AC60E3}" presName="descendantText" presStyleLbl="alignAcc1" presStyleIdx="2" presStyleCnt="3">
        <dgm:presLayoutVars>
          <dgm:bulletEnabled val="1"/>
        </dgm:presLayoutVars>
      </dgm:prSet>
      <dgm:spPr/>
      <dgm:t>
        <a:bodyPr/>
        <a:lstStyle/>
        <a:p>
          <a:endParaRPr lang="es-ES"/>
        </a:p>
      </dgm:t>
    </dgm:pt>
  </dgm:ptLst>
  <dgm:cxnLst>
    <dgm:cxn modelId="{633CCA36-D84E-4393-8132-B0933558F552}" srcId="{4B4A3A83-73C7-428D-AECD-E80C95715A77}" destId="{3972D3FC-9355-4A0D-B016-F6FE4B71609F}" srcOrd="0" destOrd="0" parTransId="{AE8D64AD-6D81-4E80-A09C-3D19AD842E08}" sibTransId="{0ECDB53D-9300-45DF-94B9-6F9CA1CB3849}"/>
    <dgm:cxn modelId="{31495209-1462-4DBA-A8D9-E1113861832E}" srcId="{32FEB41B-2DF6-4EF6-A2FB-25863844A6AA}" destId="{C33F629E-06C1-4AE3-B9F2-33CBEA1A17A5}" srcOrd="0" destOrd="0" parTransId="{5EE01B3E-1172-4B0E-B4B6-2FD9C3540B13}" sibTransId="{F5362C37-D3D0-42D0-B989-F515BF01A815}"/>
    <dgm:cxn modelId="{3F2CDDD7-66F0-417C-B81C-F556ADBE7673}" type="presOf" srcId="{32FEB41B-2DF6-4EF6-A2FB-25863844A6AA}" destId="{AC425968-A546-4EA1-84A5-839A30DEE2B7}" srcOrd="0" destOrd="0" presId="urn:microsoft.com/office/officeart/2005/8/layout/chevron2"/>
    <dgm:cxn modelId="{DB7E313E-C0FE-4905-A4C3-C1A8551C5951}" srcId="{E99B9F8A-3D0E-44D7-8784-CF50F47044D2}" destId="{6973A1DA-5D52-44FE-8994-680DA6AC60E3}" srcOrd="2" destOrd="0" parTransId="{29C605AD-33BA-455C-88A6-85FD33536A77}" sibTransId="{15BF7BDE-29A4-4A28-A344-7063FE15872F}"/>
    <dgm:cxn modelId="{EB59C2F7-402B-43C6-B45A-63E79856A668}" type="presOf" srcId="{14A12368-082E-4E95-A297-1790284EB1CF}" destId="{1C56DDBF-CCD9-48D4-B374-AC5FAAEA3E26}" srcOrd="0" destOrd="0" presId="urn:microsoft.com/office/officeart/2005/8/layout/chevron2"/>
    <dgm:cxn modelId="{B1484953-3338-4EEA-BD35-74C19DBFE614}" type="presOf" srcId="{4B4A3A83-73C7-428D-AECD-E80C95715A77}" destId="{8A7906EC-5414-4808-B386-B08623654CD0}" srcOrd="0" destOrd="0" presId="urn:microsoft.com/office/officeart/2005/8/layout/chevron2"/>
    <dgm:cxn modelId="{50B17259-DC5B-4718-895C-91B7B47B17A0}" type="presOf" srcId="{E99B9F8A-3D0E-44D7-8784-CF50F47044D2}" destId="{2E632432-1554-438B-8AE6-B7E8FB68CD73}" srcOrd="0" destOrd="0" presId="urn:microsoft.com/office/officeart/2005/8/layout/chevron2"/>
    <dgm:cxn modelId="{CD897F23-E27C-468F-96E7-8634BEDCB013}" srcId="{6973A1DA-5D52-44FE-8994-680DA6AC60E3}" destId="{14A12368-082E-4E95-A297-1790284EB1CF}" srcOrd="0" destOrd="0" parTransId="{F3897B4A-C11F-4A24-B1A6-672FB74C1E2E}" sibTransId="{DCB056FD-953A-4595-8563-9C171740D2BA}"/>
    <dgm:cxn modelId="{63D6FED4-EA11-474C-B72C-359BEC2BF609}" type="presOf" srcId="{3972D3FC-9355-4A0D-B016-F6FE4B71609F}" destId="{7CB831D6-F696-46EF-98FE-151426153B11}" srcOrd="0" destOrd="0" presId="urn:microsoft.com/office/officeart/2005/8/layout/chevron2"/>
    <dgm:cxn modelId="{46E4D28B-2607-4391-8045-7117A6045B16}" srcId="{E99B9F8A-3D0E-44D7-8784-CF50F47044D2}" destId="{4B4A3A83-73C7-428D-AECD-E80C95715A77}" srcOrd="1" destOrd="0" parTransId="{05BACF54-80D1-43EF-AAD7-5F96B3DF9035}" sibTransId="{5587D954-F317-4919-9B6E-D0657C6D2600}"/>
    <dgm:cxn modelId="{783B85D1-5C7B-49B3-8BE6-9417B68A452A}" type="presOf" srcId="{C33F629E-06C1-4AE3-B9F2-33CBEA1A17A5}" destId="{1B0AEEB0-E88E-42E5-B036-2B9BF3814455}" srcOrd="0" destOrd="0" presId="urn:microsoft.com/office/officeart/2005/8/layout/chevron2"/>
    <dgm:cxn modelId="{9E48C373-2332-4F49-A73F-9DCAB5EC2CF2}" srcId="{E99B9F8A-3D0E-44D7-8784-CF50F47044D2}" destId="{32FEB41B-2DF6-4EF6-A2FB-25863844A6AA}" srcOrd="0" destOrd="0" parTransId="{BF0FAADC-5F72-4096-81E5-5F707D6FB030}" sibTransId="{915CDAC4-73FB-45C6-87DF-E85FCBCFEB92}"/>
    <dgm:cxn modelId="{1FB3A0C0-F315-4E4D-9FD5-4EB6432A1368}" type="presOf" srcId="{6973A1DA-5D52-44FE-8994-680DA6AC60E3}" destId="{2BCBBE84-015D-4D78-A889-B4180D03F32B}" srcOrd="0" destOrd="0" presId="urn:microsoft.com/office/officeart/2005/8/layout/chevron2"/>
    <dgm:cxn modelId="{B91A96B0-B38A-4C83-AE17-FEE91624FE08}" type="presParOf" srcId="{2E632432-1554-438B-8AE6-B7E8FB68CD73}" destId="{AD95DB91-B442-4628-8706-EC3D69748466}" srcOrd="0" destOrd="0" presId="urn:microsoft.com/office/officeart/2005/8/layout/chevron2"/>
    <dgm:cxn modelId="{26D82DEF-4758-472B-B5B7-C56F8FFB40EF}" type="presParOf" srcId="{AD95DB91-B442-4628-8706-EC3D69748466}" destId="{AC425968-A546-4EA1-84A5-839A30DEE2B7}" srcOrd="0" destOrd="0" presId="urn:microsoft.com/office/officeart/2005/8/layout/chevron2"/>
    <dgm:cxn modelId="{679BB5BE-E54C-4409-92D2-0C1C6294FE6D}" type="presParOf" srcId="{AD95DB91-B442-4628-8706-EC3D69748466}" destId="{1B0AEEB0-E88E-42E5-B036-2B9BF3814455}" srcOrd="1" destOrd="0" presId="urn:microsoft.com/office/officeart/2005/8/layout/chevron2"/>
    <dgm:cxn modelId="{F055E043-60B6-478F-8226-5DDD3FAA5F8D}" type="presParOf" srcId="{2E632432-1554-438B-8AE6-B7E8FB68CD73}" destId="{95EFDDEF-6CBB-41C5-A872-79E23ADBFBB7}" srcOrd="1" destOrd="0" presId="urn:microsoft.com/office/officeart/2005/8/layout/chevron2"/>
    <dgm:cxn modelId="{2B882A8A-44FC-4F17-BD75-8590938384C2}" type="presParOf" srcId="{2E632432-1554-438B-8AE6-B7E8FB68CD73}" destId="{89D5679C-9F3B-4FE2-867C-4004253E94CB}" srcOrd="2" destOrd="0" presId="urn:microsoft.com/office/officeart/2005/8/layout/chevron2"/>
    <dgm:cxn modelId="{C2FE41B0-205F-4AC4-A951-585C8515234F}" type="presParOf" srcId="{89D5679C-9F3B-4FE2-867C-4004253E94CB}" destId="{8A7906EC-5414-4808-B386-B08623654CD0}" srcOrd="0" destOrd="0" presId="urn:microsoft.com/office/officeart/2005/8/layout/chevron2"/>
    <dgm:cxn modelId="{2346441E-7D9D-4FE0-BCD1-9569ECA01B0A}" type="presParOf" srcId="{89D5679C-9F3B-4FE2-867C-4004253E94CB}" destId="{7CB831D6-F696-46EF-98FE-151426153B11}" srcOrd="1" destOrd="0" presId="urn:microsoft.com/office/officeart/2005/8/layout/chevron2"/>
    <dgm:cxn modelId="{9728657A-E4F7-4C89-A0D2-DDB694027B84}" type="presParOf" srcId="{2E632432-1554-438B-8AE6-B7E8FB68CD73}" destId="{1CD3C27B-E8B8-4B9E-83F4-ABA41CF40357}" srcOrd="3" destOrd="0" presId="urn:microsoft.com/office/officeart/2005/8/layout/chevron2"/>
    <dgm:cxn modelId="{79768C4B-A3F9-4D0C-BB2E-ABEF76BF4669}" type="presParOf" srcId="{2E632432-1554-438B-8AE6-B7E8FB68CD73}" destId="{1967FB1A-E590-4718-96A6-6FCA7BD79227}" srcOrd="4" destOrd="0" presId="urn:microsoft.com/office/officeart/2005/8/layout/chevron2"/>
    <dgm:cxn modelId="{1E0B4901-5916-471A-A25A-4C3E89EBD4E1}" type="presParOf" srcId="{1967FB1A-E590-4718-96A6-6FCA7BD79227}" destId="{2BCBBE84-015D-4D78-A889-B4180D03F32B}" srcOrd="0" destOrd="0" presId="urn:microsoft.com/office/officeart/2005/8/layout/chevron2"/>
    <dgm:cxn modelId="{4AC6EBB0-38D5-4967-8C26-BF9F0F05FFF0}" type="presParOf" srcId="{1967FB1A-E590-4718-96A6-6FCA7BD79227}" destId="{1C56DDBF-CCD9-48D4-B374-AC5FAAEA3E26}"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13F9D9-51BA-4E6B-B83B-4339B6B17712}" type="doc">
      <dgm:prSet loTypeId="urn:microsoft.com/office/officeart/2008/layout/LinedList" loCatId="list" qsTypeId="urn:microsoft.com/office/officeart/2005/8/quickstyle/simple5" qsCatId="simple" csTypeId="urn:microsoft.com/office/officeart/2005/8/colors/colorful4" csCatId="colorful" phldr="1"/>
      <dgm:spPr/>
      <dgm:t>
        <a:bodyPr/>
        <a:lstStyle/>
        <a:p>
          <a:endParaRPr lang="es-EC"/>
        </a:p>
      </dgm:t>
    </dgm:pt>
    <dgm:pt modelId="{7CFF60C5-2225-404E-B384-BBAFDCB7D0C7}">
      <dgm:prSet custT="1"/>
      <dgm:spPr/>
      <dgm:t>
        <a:bodyPr/>
        <a:lstStyle/>
        <a:p>
          <a:pPr algn="just" rtl="0"/>
          <a:r>
            <a:rPr lang="es-MX" sz="2200" dirty="0" smtClean="0"/>
            <a:t>-</a:t>
          </a:r>
          <a:r>
            <a:rPr lang="es-ES" sz="2200" dirty="0" smtClean="0"/>
            <a:t>La Ruta escondida posee atractivos turísticos y en conjunto a su cultura son indispensables para la captación de turistas, con la aplicación del plan estratégico de marketing se podrá realizar alianzas también con el sector privado para recibir donaciones que permitan la promoción de las parroquias, considerando que la investigación de campo realizada se determinó que este atractivo no es conocido.</a:t>
          </a:r>
          <a:endParaRPr lang="es-EC" sz="2200" dirty="0">
            <a:latin typeface="Arial (cuerpo)"/>
          </a:endParaRPr>
        </a:p>
      </dgm:t>
    </dgm:pt>
    <dgm:pt modelId="{A396DABD-6204-4B33-800A-E9973CD35AD4}" type="parTrans" cxnId="{84F0B232-1E33-4F74-BD38-6ED9C2467470}">
      <dgm:prSet/>
      <dgm:spPr/>
      <dgm:t>
        <a:bodyPr/>
        <a:lstStyle/>
        <a:p>
          <a:pPr algn="just"/>
          <a:endParaRPr lang="es-EC" sz="2200">
            <a:latin typeface="Arial (cuerpo)"/>
          </a:endParaRPr>
        </a:p>
      </dgm:t>
    </dgm:pt>
    <dgm:pt modelId="{612174CC-C9B3-4CEF-8355-1CD1B40D20FD}" type="sibTrans" cxnId="{84F0B232-1E33-4F74-BD38-6ED9C2467470}">
      <dgm:prSet/>
      <dgm:spPr/>
      <dgm:t>
        <a:bodyPr/>
        <a:lstStyle/>
        <a:p>
          <a:pPr algn="just"/>
          <a:endParaRPr lang="es-EC" sz="2200">
            <a:latin typeface="Arial (cuerpo)"/>
          </a:endParaRPr>
        </a:p>
      </dgm:t>
    </dgm:pt>
    <dgm:pt modelId="{1B9C419C-755F-4DC8-B05B-3049C91C1BC3}">
      <dgm:prSet custT="1"/>
      <dgm:spPr/>
      <dgm:t>
        <a:bodyPr/>
        <a:lstStyle/>
        <a:p>
          <a:pPr algn="just" rtl="0"/>
          <a:r>
            <a:rPr lang="es-MX" sz="2200" dirty="0" smtClean="0"/>
            <a:t>-P</a:t>
          </a:r>
          <a:r>
            <a:rPr lang="es-ES" sz="2200" dirty="0" err="1" smtClean="0"/>
            <a:t>odemos</a:t>
          </a:r>
          <a:r>
            <a:rPr lang="es-ES" sz="2200" dirty="0" smtClean="0"/>
            <a:t> verificar que es importante capacitar a todas las personas que realizan alguna actividad dentro de la Ruta Escondida para brindar una mejor atención a los turistas y de esta forma fomentar entre ellos una publicidad y/o promoción del lugar, por el motivo que el progreso de la Ruta Escondida depende de la falta de conocimiento de la mismo, por esta causa un plan estratégico de marketing contribuirá no solo a llegar al turista nacional sino también extranjeros. </a:t>
          </a:r>
          <a:endParaRPr lang="es-EC" sz="2200" dirty="0">
            <a:latin typeface="Arial (cuerpo)"/>
          </a:endParaRPr>
        </a:p>
      </dgm:t>
    </dgm:pt>
    <dgm:pt modelId="{814B1DFA-58B9-46DD-8211-538F6502CD6C}" type="parTrans" cxnId="{9D2EBE60-1D61-464B-B7DE-0D8BB1ACC1F2}">
      <dgm:prSet/>
      <dgm:spPr/>
      <dgm:t>
        <a:bodyPr/>
        <a:lstStyle/>
        <a:p>
          <a:endParaRPr lang="es-EC"/>
        </a:p>
      </dgm:t>
    </dgm:pt>
    <dgm:pt modelId="{B20A7C2E-DD96-4BE7-975C-18E5941A68E3}" type="sibTrans" cxnId="{9D2EBE60-1D61-464B-B7DE-0D8BB1ACC1F2}">
      <dgm:prSet/>
      <dgm:spPr/>
      <dgm:t>
        <a:bodyPr/>
        <a:lstStyle/>
        <a:p>
          <a:endParaRPr lang="es-EC"/>
        </a:p>
      </dgm:t>
    </dgm:pt>
    <dgm:pt modelId="{91D6967B-7966-439E-8E18-D2124BBC7BCD}">
      <dgm:prSet custT="1"/>
      <dgm:spPr/>
      <dgm:t>
        <a:bodyPr/>
        <a:lstStyle/>
        <a:p>
          <a:pPr algn="just" rtl="0"/>
          <a:r>
            <a:rPr lang="es-MX" sz="2200" dirty="0" smtClean="0"/>
            <a:t>-</a:t>
          </a:r>
          <a:r>
            <a:rPr lang="es-ES" sz="2200" dirty="0" smtClean="0"/>
            <a:t>Es de suma importancia que trabajen en conjunto las 5 parroquias con cada uno de los Gobiernos Autónomo Descentralizados, empresarios del sector turístico y toda la comunidad en general, para poder explotar el turismo de estos lugares y posicionar la Ruta Escondida mediante la implementación de las estrategias de marketing planteadas.</a:t>
          </a:r>
          <a:endParaRPr lang="es-EC" sz="2200" dirty="0">
            <a:latin typeface="Arial (cuerpo)"/>
          </a:endParaRPr>
        </a:p>
      </dgm:t>
    </dgm:pt>
    <dgm:pt modelId="{22870BC5-290C-44C7-9345-641F2AC2AFE0}" type="parTrans" cxnId="{16CB5944-D435-4BD0-9A23-DF28108C6DE1}">
      <dgm:prSet/>
      <dgm:spPr/>
      <dgm:t>
        <a:bodyPr/>
        <a:lstStyle/>
        <a:p>
          <a:endParaRPr lang="es-EC"/>
        </a:p>
      </dgm:t>
    </dgm:pt>
    <dgm:pt modelId="{971B3448-C030-4AC1-B705-46B83C228C4E}" type="sibTrans" cxnId="{16CB5944-D435-4BD0-9A23-DF28108C6DE1}">
      <dgm:prSet/>
      <dgm:spPr/>
      <dgm:t>
        <a:bodyPr/>
        <a:lstStyle/>
        <a:p>
          <a:endParaRPr lang="es-EC"/>
        </a:p>
      </dgm:t>
    </dgm:pt>
    <dgm:pt modelId="{E52BDF6A-2EF5-45D3-93A4-B7D0F7CB7B58}" type="pres">
      <dgm:prSet presAssocID="{C013F9D9-51BA-4E6B-B83B-4339B6B17712}" presName="vert0" presStyleCnt="0">
        <dgm:presLayoutVars>
          <dgm:dir/>
          <dgm:animOne val="branch"/>
          <dgm:animLvl val="lvl"/>
        </dgm:presLayoutVars>
      </dgm:prSet>
      <dgm:spPr/>
      <dgm:t>
        <a:bodyPr/>
        <a:lstStyle/>
        <a:p>
          <a:endParaRPr lang="es-ES"/>
        </a:p>
      </dgm:t>
    </dgm:pt>
    <dgm:pt modelId="{08364329-82DA-431A-9F22-8422CE4E39E7}" type="pres">
      <dgm:prSet presAssocID="{7CFF60C5-2225-404E-B384-BBAFDCB7D0C7}" presName="thickLine" presStyleLbl="alignNode1" presStyleIdx="0" presStyleCnt="3"/>
      <dgm:spPr/>
    </dgm:pt>
    <dgm:pt modelId="{53AC9BBC-9EF6-4611-9D3B-DF012763496F}" type="pres">
      <dgm:prSet presAssocID="{7CFF60C5-2225-404E-B384-BBAFDCB7D0C7}" presName="horz1" presStyleCnt="0"/>
      <dgm:spPr/>
    </dgm:pt>
    <dgm:pt modelId="{96DA5225-CFAE-4412-885E-B45C3A07E3EB}" type="pres">
      <dgm:prSet presAssocID="{7CFF60C5-2225-404E-B384-BBAFDCB7D0C7}" presName="tx1" presStyleLbl="revTx" presStyleIdx="0" presStyleCnt="3"/>
      <dgm:spPr/>
      <dgm:t>
        <a:bodyPr/>
        <a:lstStyle/>
        <a:p>
          <a:endParaRPr lang="es-ES"/>
        </a:p>
      </dgm:t>
    </dgm:pt>
    <dgm:pt modelId="{24572E47-667A-4B3B-9372-57C26DEFFA7D}" type="pres">
      <dgm:prSet presAssocID="{7CFF60C5-2225-404E-B384-BBAFDCB7D0C7}" presName="vert1" presStyleCnt="0"/>
      <dgm:spPr/>
    </dgm:pt>
    <dgm:pt modelId="{603D4736-F7E4-48E5-9056-DAC86E075AC5}" type="pres">
      <dgm:prSet presAssocID="{1B9C419C-755F-4DC8-B05B-3049C91C1BC3}" presName="thickLine" presStyleLbl="alignNode1" presStyleIdx="1" presStyleCnt="3"/>
      <dgm:spPr/>
    </dgm:pt>
    <dgm:pt modelId="{E47263FD-3492-44B6-977D-C40A2951BC68}" type="pres">
      <dgm:prSet presAssocID="{1B9C419C-755F-4DC8-B05B-3049C91C1BC3}" presName="horz1" presStyleCnt="0"/>
      <dgm:spPr/>
    </dgm:pt>
    <dgm:pt modelId="{A98C9362-8C01-4A87-9DD8-632507693A6E}" type="pres">
      <dgm:prSet presAssocID="{1B9C419C-755F-4DC8-B05B-3049C91C1BC3}" presName="tx1" presStyleLbl="revTx" presStyleIdx="1" presStyleCnt="3"/>
      <dgm:spPr/>
      <dgm:t>
        <a:bodyPr/>
        <a:lstStyle/>
        <a:p>
          <a:endParaRPr lang="es-ES"/>
        </a:p>
      </dgm:t>
    </dgm:pt>
    <dgm:pt modelId="{5A20CE15-8138-4391-BDD5-BFEAE7CD8239}" type="pres">
      <dgm:prSet presAssocID="{1B9C419C-755F-4DC8-B05B-3049C91C1BC3}" presName="vert1" presStyleCnt="0"/>
      <dgm:spPr/>
    </dgm:pt>
    <dgm:pt modelId="{2346EEA6-411E-47EF-A0B4-6FE9AF806BE0}" type="pres">
      <dgm:prSet presAssocID="{91D6967B-7966-439E-8E18-D2124BBC7BCD}" presName="thickLine" presStyleLbl="alignNode1" presStyleIdx="2" presStyleCnt="3"/>
      <dgm:spPr/>
    </dgm:pt>
    <dgm:pt modelId="{3FB0447C-3373-411B-8D3E-E8C424702101}" type="pres">
      <dgm:prSet presAssocID="{91D6967B-7966-439E-8E18-D2124BBC7BCD}" presName="horz1" presStyleCnt="0"/>
      <dgm:spPr/>
    </dgm:pt>
    <dgm:pt modelId="{6687917E-71D1-48B3-843E-1DAB24C7A64E}" type="pres">
      <dgm:prSet presAssocID="{91D6967B-7966-439E-8E18-D2124BBC7BCD}" presName="tx1" presStyleLbl="revTx" presStyleIdx="2" presStyleCnt="3"/>
      <dgm:spPr/>
      <dgm:t>
        <a:bodyPr/>
        <a:lstStyle/>
        <a:p>
          <a:endParaRPr lang="es-ES"/>
        </a:p>
      </dgm:t>
    </dgm:pt>
    <dgm:pt modelId="{32C11A04-5913-4BDD-A5FE-A542090DA7F1}" type="pres">
      <dgm:prSet presAssocID="{91D6967B-7966-439E-8E18-D2124BBC7BCD}" presName="vert1" presStyleCnt="0"/>
      <dgm:spPr/>
    </dgm:pt>
  </dgm:ptLst>
  <dgm:cxnLst>
    <dgm:cxn modelId="{16CB5944-D435-4BD0-9A23-DF28108C6DE1}" srcId="{C013F9D9-51BA-4E6B-B83B-4339B6B17712}" destId="{91D6967B-7966-439E-8E18-D2124BBC7BCD}" srcOrd="2" destOrd="0" parTransId="{22870BC5-290C-44C7-9345-641F2AC2AFE0}" sibTransId="{971B3448-C030-4AC1-B705-46B83C228C4E}"/>
    <dgm:cxn modelId="{D87F228F-E152-4642-8557-19DD1E13C2B2}" type="presOf" srcId="{7CFF60C5-2225-404E-B384-BBAFDCB7D0C7}" destId="{96DA5225-CFAE-4412-885E-B45C3A07E3EB}" srcOrd="0" destOrd="0" presId="urn:microsoft.com/office/officeart/2008/layout/LinedList"/>
    <dgm:cxn modelId="{E95F9C5F-AC9F-41A5-ABDD-88F213FF646E}" type="presOf" srcId="{91D6967B-7966-439E-8E18-D2124BBC7BCD}" destId="{6687917E-71D1-48B3-843E-1DAB24C7A64E}" srcOrd="0" destOrd="0" presId="urn:microsoft.com/office/officeart/2008/layout/LinedList"/>
    <dgm:cxn modelId="{9D2EBE60-1D61-464B-B7DE-0D8BB1ACC1F2}" srcId="{C013F9D9-51BA-4E6B-B83B-4339B6B17712}" destId="{1B9C419C-755F-4DC8-B05B-3049C91C1BC3}" srcOrd="1" destOrd="0" parTransId="{814B1DFA-58B9-46DD-8211-538F6502CD6C}" sibTransId="{B20A7C2E-DD96-4BE7-975C-18E5941A68E3}"/>
    <dgm:cxn modelId="{29FD054F-5892-4F2F-9484-AE971420B432}" type="presOf" srcId="{1B9C419C-755F-4DC8-B05B-3049C91C1BC3}" destId="{A98C9362-8C01-4A87-9DD8-632507693A6E}" srcOrd="0" destOrd="0" presId="urn:microsoft.com/office/officeart/2008/layout/LinedList"/>
    <dgm:cxn modelId="{84F0B232-1E33-4F74-BD38-6ED9C2467470}" srcId="{C013F9D9-51BA-4E6B-B83B-4339B6B17712}" destId="{7CFF60C5-2225-404E-B384-BBAFDCB7D0C7}" srcOrd="0" destOrd="0" parTransId="{A396DABD-6204-4B33-800A-E9973CD35AD4}" sibTransId="{612174CC-C9B3-4CEF-8355-1CD1B40D20FD}"/>
    <dgm:cxn modelId="{542852C1-C1BF-4D67-80B0-71F0FE5458D9}" type="presOf" srcId="{C013F9D9-51BA-4E6B-B83B-4339B6B17712}" destId="{E52BDF6A-2EF5-45D3-93A4-B7D0F7CB7B58}" srcOrd="0" destOrd="0" presId="urn:microsoft.com/office/officeart/2008/layout/LinedList"/>
    <dgm:cxn modelId="{E68D2E29-5FDC-4EE5-9879-D5770E7B0263}" type="presParOf" srcId="{E52BDF6A-2EF5-45D3-93A4-B7D0F7CB7B58}" destId="{08364329-82DA-431A-9F22-8422CE4E39E7}" srcOrd="0" destOrd="0" presId="urn:microsoft.com/office/officeart/2008/layout/LinedList"/>
    <dgm:cxn modelId="{D10FC2CD-F773-4422-B467-E2059C152580}" type="presParOf" srcId="{E52BDF6A-2EF5-45D3-93A4-B7D0F7CB7B58}" destId="{53AC9BBC-9EF6-4611-9D3B-DF012763496F}" srcOrd="1" destOrd="0" presId="urn:microsoft.com/office/officeart/2008/layout/LinedList"/>
    <dgm:cxn modelId="{64EDE7CF-2348-4F17-9F89-B551CA8A0BA7}" type="presParOf" srcId="{53AC9BBC-9EF6-4611-9D3B-DF012763496F}" destId="{96DA5225-CFAE-4412-885E-B45C3A07E3EB}" srcOrd="0" destOrd="0" presId="urn:microsoft.com/office/officeart/2008/layout/LinedList"/>
    <dgm:cxn modelId="{9DEA38EA-532A-4408-B46A-A051205AB7B3}" type="presParOf" srcId="{53AC9BBC-9EF6-4611-9D3B-DF012763496F}" destId="{24572E47-667A-4B3B-9372-57C26DEFFA7D}" srcOrd="1" destOrd="0" presId="urn:microsoft.com/office/officeart/2008/layout/LinedList"/>
    <dgm:cxn modelId="{55282F32-003A-46E3-8297-16B4A62C8D8D}" type="presParOf" srcId="{E52BDF6A-2EF5-45D3-93A4-B7D0F7CB7B58}" destId="{603D4736-F7E4-48E5-9056-DAC86E075AC5}" srcOrd="2" destOrd="0" presId="urn:microsoft.com/office/officeart/2008/layout/LinedList"/>
    <dgm:cxn modelId="{2E1F6A8A-AC1F-40EB-B077-FEBB7B685739}" type="presParOf" srcId="{E52BDF6A-2EF5-45D3-93A4-B7D0F7CB7B58}" destId="{E47263FD-3492-44B6-977D-C40A2951BC68}" srcOrd="3" destOrd="0" presId="urn:microsoft.com/office/officeart/2008/layout/LinedList"/>
    <dgm:cxn modelId="{BC7CF37C-0A3B-4969-BC1F-7C4DB55C9F00}" type="presParOf" srcId="{E47263FD-3492-44B6-977D-C40A2951BC68}" destId="{A98C9362-8C01-4A87-9DD8-632507693A6E}" srcOrd="0" destOrd="0" presId="urn:microsoft.com/office/officeart/2008/layout/LinedList"/>
    <dgm:cxn modelId="{298B3BDB-8BD9-49D0-A6DE-6ACA69CC4DCE}" type="presParOf" srcId="{E47263FD-3492-44B6-977D-C40A2951BC68}" destId="{5A20CE15-8138-4391-BDD5-BFEAE7CD8239}" srcOrd="1" destOrd="0" presId="urn:microsoft.com/office/officeart/2008/layout/LinedList"/>
    <dgm:cxn modelId="{4A39E0D0-3B16-4DF3-94A0-3FF8E4EFB60D}" type="presParOf" srcId="{E52BDF6A-2EF5-45D3-93A4-B7D0F7CB7B58}" destId="{2346EEA6-411E-47EF-A0B4-6FE9AF806BE0}" srcOrd="4" destOrd="0" presId="urn:microsoft.com/office/officeart/2008/layout/LinedList"/>
    <dgm:cxn modelId="{A60B59EF-5932-44A5-A866-EE3C2F1EFFFB}" type="presParOf" srcId="{E52BDF6A-2EF5-45D3-93A4-B7D0F7CB7B58}" destId="{3FB0447C-3373-411B-8D3E-E8C424702101}" srcOrd="5" destOrd="0" presId="urn:microsoft.com/office/officeart/2008/layout/LinedList"/>
    <dgm:cxn modelId="{5C3416C8-5585-476B-9ADA-F878A263A93F}" type="presParOf" srcId="{3FB0447C-3373-411B-8D3E-E8C424702101}" destId="{6687917E-71D1-48B3-843E-1DAB24C7A64E}" srcOrd="0" destOrd="0" presId="urn:microsoft.com/office/officeart/2008/layout/LinedList"/>
    <dgm:cxn modelId="{0818D755-B000-477B-B1F8-FE18FC027457}" type="presParOf" srcId="{3FB0447C-3373-411B-8D3E-E8C424702101}" destId="{32C11A04-5913-4BDD-A5FE-A542090DA7F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B2C00C-C184-4399-B804-BE453403F085}"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EC"/>
        </a:p>
      </dgm:t>
    </dgm:pt>
    <dgm:pt modelId="{1CF50980-40A4-4C4D-9F03-54435CA20456}">
      <dgm:prSet/>
      <dgm:spPr/>
      <dgm:t>
        <a:bodyPr/>
        <a:lstStyle/>
        <a:p>
          <a:pPr algn="just"/>
          <a:r>
            <a:rPr lang="es-ES" dirty="0" smtClean="0"/>
            <a:t>Con la ejecución del plan estratégico de marketing es primordial contar con acuerdos entre el Gobierno Municipal, el GAD de cada parroquia, empresas privadas y la comunidad en general para poder tener una correcta asignación de actividades turísticas en cada parroquia y de esta forma se puedan beneficiar entre las 5 parroquias. Se debe realizar un inventario de todos los atractivos turísticos que tiene cada parroquia para que sea elección del turista a donde quiere dirigirse, de la misma forma se debe realizar lo mismo con la infraestructura turística que aportara en la calidad y el servicio al cliente que brindara cada parroquia.</a:t>
          </a:r>
          <a:endParaRPr lang="es-EC" dirty="0">
            <a:latin typeface="Arial (cuerpo)"/>
          </a:endParaRPr>
        </a:p>
      </dgm:t>
    </dgm:pt>
    <dgm:pt modelId="{D5633173-0C6C-4F3E-8674-F520A4D9604C}" type="parTrans" cxnId="{55D119F9-9BC8-4C5C-B763-138D9DB5B063}">
      <dgm:prSet/>
      <dgm:spPr/>
      <dgm:t>
        <a:bodyPr/>
        <a:lstStyle/>
        <a:p>
          <a:pPr algn="just"/>
          <a:endParaRPr lang="es-EC">
            <a:latin typeface="Arial (cuerpo)"/>
          </a:endParaRPr>
        </a:p>
      </dgm:t>
    </dgm:pt>
    <dgm:pt modelId="{80D55898-AA25-4117-AF45-1D4D9055BFE1}" type="sibTrans" cxnId="{55D119F9-9BC8-4C5C-B763-138D9DB5B063}">
      <dgm:prSet/>
      <dgm:spPr/>
      <dgm:t>
        <a:bodyPr/>
        <a:lstStyle/>
        <a:p>
          <a:pPr algn="just"/>
          <a:endParaRPr lang="es-EC">
            <a:latin typeface="Arial (cuerpo)"/>
          </a:endParaRPr>
        </a:p>
      </dgm:t>
    </dgm:pt>
    <dgm:pt modelId="{2669F21C-0815-4D36-ADBE-B2C96211DF93}">
      <dgm:prSet/>
      <dgm:spPr/>
      <dgm:t>
        <a:bodyPr/>
        <a:lstStyle/>
        <a:p>
          <a:pPr algn="just" rtl="0"/>
          <a:r>
            <a:rPr lang="es-ES" dirty="0" smtClean="0"/>
            <a:t>Es necesario tener en cuenta que el desarrollo turístico es primordial de la Ruta Escondida por esa razón debería existir una obligación social por parte de cada GAD, de la población y de los empresarios del sector turístico por el motivo que lo que el turista visualice, su percepción será responsabilidad de todas las personas que viven dentro del esta ruta turística.</a:t>
          </a:r>
          <a:endParaRPr lang="es-EC" dirty="0">
            <a:latin typeface="Arial (cuerpo)"/>
          </a:endParaRPr>
        </a:p>
      </dgm:t>
    </dgm:pt>
    <dgm:pt modelId="{EFDE5248-BD6C-437F-8D80-DE7FD7F6567B}" type="parTrans" cxnId="{1F5F17E7-164B-4E67-AD78-A5D463F0F703}">
      <dgm:prSet/>
      <dgm:spPr/>
      <dgm:t>
        <a:bodyPr/>
        <a:lstStyle/>
        <a:p>
          <a:pPr algn="just"/>
          <a:endParaRPr lang="es-EC">
            <a:latin typeface="Arial (cuerpo)"/>
          </a:endParaRPr>
        </a:p>
      </dgm:t>
    </dgm:pt>
    <dgm:pt modelId="{D857FAA4-5D7B-42C7-A746-1A53F0E7FA69}" type="sibTrans" cxnId="{1F5F17E7-164B-4E67-AD78-A5D463F0F703}">
      <dgm:prSet/>
      <dgm:spPr/>
      <dgm:t>
        <a:bodyPr/>
        <a:lstStyle/>
        <a:p>
          <a:pPr algn="just"/>
          <a:endParaRPr lang="es-EC">
            <a:latin typeface="Arial (cuerpo)"/>
          </a:endParaRPr>
        </a:p>
      </dgm:t>
    </dgm:pt>
    <dgm:pt modelId="{61B9415D-B8F3-4043-90F5-631C422A38CF}" type="pres">
      <dgm:prSet presAssocID="{58B2C00C-C184-4399-B804-BE453403F085}" presName="vert0" presStyleCnt="0">
        <dgm:presLayoutVars>
          <dgm:dir/>
          <dgm:animOne val="branch"/>
          <dgm:animLvl val="lvl"/>
        </dgm:presLayoutVars>
      </dgm:prSet>
      <dgm:spPr/>
      <dgm:t>
        <a:bodyPr/>
        <a:lstStyle/>
        <a:p>
          <a:endParaRPr lang="es-ES"/>
        </a:p>
      </dgm:t>
    </dgm:pt>
    <dgm:pt modelId="{DF7A0480-7860-4969-ABF9-C1AFF4114623}" type="pres">
      <dgm:prSet presAssocID="{1CF50980-40A4-4C4D-9F03-54435CA20456}" presName="thickLine" presStyleLbl="alignNode1" presStyleIdx="0" presStyleCnt="2"/>
      <dgm:spPr/>
    </dgm:pt>
    <dgm:pt modelId="{97F623F8-2879-4A95-87D1-BC06E265846B}" type="pres">
      <dgm:prSet presAssocID="{1CF50980-40A4-4C4D-9F03-54435CA20456}" presName="horz1" presStyleCnt="0"/>
      <dgm:spPr/>
    </dgm:pt>
    <dgm:pt modelId="{1C296966-2E12-472E-9AB1-65B7E4E428E1}" type="pres">
      <dgm:prSet presAssocID="{1CF50980-40A4-4C4D-9F03-54435CA20456}" presName="tx1" presStyleLbl="revTx" presStyleIdx="0" presStyleCnt="2"/>
      <dgm:spPr/>
      <dgm:t>
        <a:bodyPr/>
        <a:lstStyle/>
        <a:p>
          <a:endParaRPr lang="es-ES"/>
        </a:p>
      </dgm:t>
    </dgm:pt>
    <dgm:pt modelId="{C1C52206-6F7F-4363-ADFD-9838B7AE5EAC}" type="pres">
      <dgm:prSet presAssocID="{1CF50980-40A4-4C4D-9F03-54435CA20456}" presName="vert1" presStyleCnt="0"/>
      <dgm:spPr/>
    </dgm:pt>
    <dgm:pt modelId="{8F23EAF1-9B38-4E19-BDF3-BE5367B0C35F}" type="pres">
      <dgm:prSet presAssocID="{2669F21C-0815-4D36-ADBE-B2C96211DF93}" presName="thickLine" presStyleLbl="alignNode1" presStyleIdx="1" presStyleCnt="2"/>
      <dgm:spPr/>
    </dgm:pt>
    <dgm:pt modelId="{E81BB889-4F80-4BD2-966B-F75A80050665}" type="pres">
      <dgm:prSet presAssocID="{2669F21C-0815-4D36-ADBE-B2C96211DF93}" presName="horz1" presStyleCnt="0"/>
      <dgm:spPr/>
    </dgm:pt>
    <dgm:pt modelId="{542C673B-DAEB-4031-8485-F62804D12226}" type="pres">
      <dgm:prSet presAssocID="{2669F21C-0815-4D36-ADBE-B2C96211DF93}" presName="tx1" presStyleLbl="revTx" presStyleIdx="1" presStyleCnt="2"/>
      <dgm:spPr/>
      <dgm:t>
        <a:bodyPr/>
        <a:lstStyle/>
        <a:p>
          <a:endParaRPr lang="es-ES"/>
        </a:p>
      </dgm:t>
    </dgm:pt>
    <dgm:pt modelId="{2C97AE1B-3311-40C0-BB72-5F3B68F296AC}" type="pres">
      <dgm:prSet presAssocID="{2669F21C-0815-4D36-ADBE-B2C96211DF93}" presName="vert1" presStyleCnt="0"/>
      <dgm:spPr/>
    </dgm:pt>
  </dgm:ptLst>
  <dgm:cxnLst>
    <dgm:cxn modelId="{52389833-9D74-4CC8-945B-0AFE49137690}" type="presOf" srcId="{2669F21C-0815-4D36-ADBE-B2C96211DF93}" destId="{542C673B-DAEB-4031-8485-F62804D12226}" srcOrd="0" destOrd="0" presId="urn:microsoft.com/office/officeart/2008/layout/LinedList"/>
    <dgm:cxn modelId="{55D119F9-9BC8-4C5C-B763-138D9DB5B063}" srcId="{58B2C00C-C184-4399-B804-BE453403F085}" destId="{1CF50980-40A4-4C4D-9F03-54435CA20456}" srcOrd="0" destOrd="0" parTransId="{D5633173-0C6C-4F3E-8674-F520A4D9604C}" sibTransId="{80D55898-AA25-4117-AF45-1D4D9055BFE1}"/>
    <dgm:cxn modelId="{1F5F17E7-164B-4E67-AD78-A5D463F0F703}" srcId="{58B2C00C-C184-4399-B804-BE453403F085}" destId="{2669F21C-0815-4D36-ADBE-B2C96211DF93}" srcOrd="1" destOrd="0" parTransId="{EFDE5248-BD6C-437F-8D80-DE7FD7F6567B}" sibTransId="{D857FAA4-5D7B-42C7-A746-1A53F0E7FA69}"/>
    <dgm:cxn modelId="{9638AA33-5929-49DB-BCD5-73DF349B3701}" type="presOf" srcId="{58B2C00C-C184-4399-B804-BE453403F085}" destId="{61B9415D-B8F3-4043-90F5-631C422A38CF}" srcOrd="0" destOrd="0" presId="urn:microsoft.com/office/officeart/2008/layout/LinedList"/>
    <dgm:cxn modelId="{100B9314-351A-44C8-8123-476BD370EAAF}" type="presOf" srcId="{1CF50980-40A4-4C4D-9F03-54435CA20456}" destId="{1C296966-2E12-472E-9AB1-65B7E4E428E1}" srcOrd="0" destOrd="0" presId="urn:microsoft.com/office/officeart/2008/layout/LinedList"/>
    <dgm:cxn modelId="{EAF16829-D7A2-4C53-AECC-248B3C4957FA}" type="presParOf" srcId="{61B9415D-B8F3-4043-90F5-631C422A38CF}" destId="{DF7A0480-7860-4969-ABF9-C1AFF4114623}" srcOrd="0" destOrd="0" presId="urn:microsoft.com/office/officeart/2008/layout/LinedList"/>
    <dgm:cxn modelId="{2E344A43-527A-4BB9-A903-6407CD634F0E}" type="presParOf" srcId="{61B9415D-B8F3-4043-90F5-631C422A38CF}" destId="{97F623F8-2879-4A95-87D1-BC06E265846B}" srcOrd="1" destOrd="0" presId="urn:microsoft.com/office/officeart/2008/layout/LinedList"/>
    <dgm:cxn modelId="{889A4345-6550-438E-BD94-BE2230D53799}" type="presParOf" srcId="{97F623F8-2879-4A95-87D1-BC06E265846B}" destId="{1C296966-2E12-472E-9AB1-65B7E4E428E1}" srcOrd="0" destOrd="0" presId="urn:microsoft.com/office/officeart/2008/layout/LinedList"/>
    <dgm:cxn modelId="{1417F9F5-B6BB-438D-9F50-EC81DCB48579}" type="presParOf" srcId="{97F623F8-2879-4A95-87D1-BC06E265846B}" destId="{C1C52206-6F7F-4363-ADFD-9838B7AE5EAC}" srcOrd="1" destOrd="0" presId="urn:microsoft.com/office/officeart/2008/layout/LinedList"/>
    <dgm:cxn modelId="{02B02DFF-2343-4D2C-86A9-949293C0E76F}" type="presParOf" srcId="{61B9415D-B8F3-4043-90F5-631C422A38CF}" destId="{8F23EAF1-9B38-4E19-BDF3-BE5367B0C35F}" srcOrd="2" destOrd="0" presId="urn:microsoft.com/office/officeart/2008/layout/LinedList"/>
    <dgm:cxn modelId="{F8DAA171-03C8-43DE-B522-639EBC1F0FB2}" type="presParOf" srcId="{61B9415D-B8F3-4043-90F5-631C422A38CF}" destId="{E81BB889-4F80-4BD2-966B-F75A80050665}" srcOrd="3" destOrd="0" presId="urn:microsoft.com/office/officeart/2008/layout/LinedList"/>
    <dgm:cxn modelId="{C9403CFD-BCA6-489B-8E12-9683A7CA92F0}" type="presParOf" srcId="{E81BB889-4F80-4BD2-966B-F75A80050665}" destId="{542C673B-DAEB-4031-8485-F62804D12226}" srcOrd="0" destOrd="0" presId="urn:microsoft.com/office/officeart/2008/layout/LinedList"/>
    <dgm:cxn modelId="{808D3706-810F-4B49-95FF-47DFCBAB03BC}" type="presParOf" srcId="{E81BB889-4F80-4BD2-966B-F75A80050665}" destId="{2C97AE1B-3311-40C0-BB72-5F3B68F296A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B2C00C-C184-4399-B804-BE453403F085}"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EC"/>
        </a:p>
      </dgm:t>
    </dgm:pt>
    <dgm:pt modelId="{1CF50980-40A4-4C4D-9F03-54435CA20456}">
      <dgm:prSet/>
      <dgm:spPr/>
      <dgm:t>
        <a:bodyPr/>
        <a:lstStyle/>
        <a:p>
          <a:pPr algn="just"/>
          <a:r>
            <a:rPr lang="es-ES" dirty="0" smtClean="0"/>
            <a:t>Para obtener resultados positivos todas las personas encargadas de la Ruta Escondida tienen que trabajar en conjunto, las mismas que aplicaran este plan estratégico de marketing y guiaran las actividades para poder obtener todos sus beneficios. Al trabajar en conjunto no solo se podrá obtener los beneficios planteados, las personas comprenderán que todas las actividades son en conjunto y podrán ayudarse entre las 5 parroquias a que toda la comunidad pueda salir adelante mediante estos recursos naturales.</a:t>
          </a:r>
          <a:endParaRPr lang="es-EC" dirty="0">
            <a:latin typeface="Arial (cuerpo)"/>
          </a:endParaRPr>
        </a:p>
      </dgm:t>
    </dgm:pt>
    <dgm:pt modelId="{D5633173-0C6C-4F3E-8674-F520A4D9604C}" type="parTrans" cxnId="{55D119F9-9BC8-4C5C-B763-138D9DB5B063}">
      <dgm:prSet/>
      <dgm:spPr/>
      <dgm:t>
        <a:bodyPr/>
        <a:lstStyle/>
        <a:p>
          <a:pPr algn="just"/>
          <a:endParaRPr lang="es-EC">
            <a:latin typeface="Arial (cuerpo)"/>
          </a:endParaRPr>
        </a:p>
      </dgm:t>
    </dgm:pt>
    <dgm:pt modelId="{80D55898-AA25-4117-AF45-1D4D9055BFE1}" type="sibTrans" cxnId="{55D119F9-9BC8-4C5C-B763-138D9DB5B063}">
      <dgm:prSet/>
      <dgm:spPr/>
      <dgm:t>
        <a:bodyPr/>
        <a:lstStyle/>
        <a:p>
          <a:pPr algn="just"/>
          <a:endParaRPr lang="es-EC">
            <a:latin typeface="Arial (cuerpo)"/>
          </a:endParaRPr>
        </a:p>
      </dgm:t>
    </dgm:pt>
    <dgm:pt modelId="{61B9415D-B8F3-4043-90F5-631C422A38CF}" type="pres">
      <dgm:prSet presAssocID="{58B2C00C-C184-4399-B804-BE453403F085}" presName="vert0" presStyleCnt="0">
        <dgm:presLayoutVars>
          <dgm:dir/>
          <dgm:animOne val="branch"/>
          <dgm:animLvl val="lvl"/>
        </dgm:presLayoutVars>
      </dgm:prSet>
      <dgm:spPr/>
      <dgm:t>
        <a:bodyPr/>
        <a:lstStyle/>
        <a:p>
          <a:endParaRPr lang="es-ES"/>
        </a:p>
      </dgm:t>
    </dgm:pt>
    <dgm:pt modelId="{DF7A0480-7860-4969-ABF9-C1AFF4114623}" type="pres">
      <dgm:prSet presAssocID="{1CF50980-40A4-4C4D-9F03-54435CA20456}" presName="thickLine" presStyleLbl="alignNode1" presStyleIdx="0" presStyleCnt="1"/>
      <dgm:spPr/>
    </dgm:pt>
    <dgm:pt modelId="{97F623F8-2879-4A95-87D1-BC06E265846B}" type="pres">
      <dgm:prSet presAssocID="{1CF50980-40A4-4C4D-9F03-54435CA20456}" presName="horz1" presStyleCnt="0"/>
      <dgm:spPr/>
    </dgm:pt>
    <dgm:pt modelId="{1C296966-2E12-472E-9AB1-65B7E4E428E1}" type="pres">
      <dgm:prSet presAssocID="{1CF50980-40A4-4C4D-9F03-54435CA20456}" presName="tx1" presStyleLbl="revTx" presStyleIdx="0" presStyleCnt="1"/>
      <dgm:spPr/>
      <dgm:t>
        <a:bodyPr/>
        <a:lstStyle/>
        <a:p>
          <a:endParaRPr lang="es-ES"/>
        </a:p>
      </dgm:t>
    </dgm:pt>
    <dgm:pt modelId="{C1C52206-6F7F-4363-ADFD-9838B7AE5EAC}" type="pres">
      <dgm:prSet presAssocID="{1CF50980-40A4-4C4D-9F03-54435CA20456}" presName="vert1" presStyleCnt="0"/>
      <dgm:spPr/>
    </dgm:pt>
  </dgm:ptLst>
  <dgm:cxnLst>
    <dgm:cxn modelId="{100B9314-351A-44C8-8123-476BD370EAAF}" type="presOf" srcId="{1CF50980-40A4-4C4D-9F03-54435CA20456}" destId="{1C296966-2E12-472E-9AB1-65B7E4E428E1}" srcOrd="0" destOrd="0" presId="urn:microsoft.com/office/officeart/2008/layout/LinedList"/>
    <dgm:cxn modelId="{55D119F9-9BC8-4C5C-B763-138D9DB5B063}" srcId="{58B2C00C-C184-4399-B804-BE453403F085}" destId="{1CF50980-40A4-4C4D-9F03-54435CA20456}" srcOrd="0" destOrd="0" parTransId="{D5633173-0C6C-4F3E-8674-F520A4D9604C}" sibTransId="{80D55898-AA25-4117-AF45-1D4D9055BFE1}"/>
    <dgm:cxn modelId="{9638AA33-5929-49DB-BCD5-73DF349B3701}" type="presOf" srcId="{58B2C00C-C184-4399-B804-BE453403F085}" destId="{61B9415D-B8F3-4043-90F5-631C422A38CF}" srcOrd="0" destOrd="0" presId="urn:microsoft.com/office/officeart/2008/layout/LinedList"/>
    <dgm:cxn modelId="{EAF16829-D7A2-4C53-AECC-248B3C4957FA}" type="presParOf" srcId="{61B9415D-B8F3-4043-90F5-631C422A38CF}" destId="{DF7A0480-7860-4969-ABF9-C1AFF4114623}" srcOrd="0" destOrd="0" presId="urn:microsoft.com/office/officeart/2008/layout/LinedList"/>
    <dgm:cxn modelId="{2E344A43-527A-4BB9-A903-6407CD634F0E}" type="presParOf" srcId="{61B9415D-B8F3-4043-90F5-631C422A38CF}" destId="{97F623F8-2879-4A95-87D1-BC06E265846B}" srcOrd="1" destOrd="0" presId="urn:microsoft.com/office/officeart/2008/layout/LinedList"/>
    <dgm:cxn modelId="{889A4345-6550-438E-BD94-BE2230D53799}" type="presParOf" srcId="{97F623F8-2879-4A95-87D1-BC06E265846B}" destId="{1C296966-2E12-472E-9AB1-65B7E4E428E1}" srcOrd="0" destOrd="0" presId="urn:microsoft.com/office/officeart/2008/layout/LinedList"/>
    <dgm:cxn modelId="{1417F9F5-B6BB-438D-9F50-EC81DCB48579}" type="presParOf" srcId="{97F623F8-2879-4A95-87D1-BC06E265846B}" destId="{C1C52206-6F7F-4363-ADFD-9838B7AE5EA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95047-74CD-4C76-BC48-566D3ABC59EA}"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ES"/>
        </a:p>
      </dgm:t>
    </dgm:pt>
    <dgm:pt modelId="{E920ABBA-2BC8-4602-B9C1-3E67E87E038F}">
      <dgm:prSet phldrT="[Texto]"/>
      <dgm:spPr/>
      <dgm:t>
        <a:bodyPr/>
        <a:lstStyle/>
        <a:p>
          <a:r>
            <a:rPr lang="es-ES" dirty="0" smtClean="0"/>
            <a:t>5 Parroquias</a:t>
          </a:r>
          <a:endParaRPr lang="es-ES" dirty="0"/>
        </a:p>
      </dgm:t>
    </dgm:pt>
    <dgm:pt modelId="{68BC8D64-3EEC-4973-AE28-AE7C8B5ADD50}" type="parTrans" cxnId="{A82EC527-184B-45EB-B4DE-3BBE64CDD754}">
      <dgm:prSet/>
      <dgm:spPr/>
      <dgm:t>
        <a:bodyPr/>
        <a:lstStyle/>
        <a:p>
          <a:endParaRPr lang="es-ES"/>
        </a:p>
      </dgm:t>
    </dgm:pt>
    <dgm:pt modelId="{82E1A6B1-46C7-42DE-8AB0-672A04FB66F6}" type="sibTrans" cxnId="{A82EC527-184B-45EB-B4DE-3BBE64CDD754}">
      <dgm:prSet/>
      <dgm:spPr/>
      <dgm:t>
        <a:bodyPr/>
        <a:lstStyle/>
        <a:p>
          <a:endParaRPr lang="es-ES"/>
        </a:p>
      </dgm:t>
    </dgm:pt>
    <dgm:pt modelId="{A782EB47-41AD-4CE7-A6B5-9567E175B55E}">
      <dgm:prSet phldrT="[Texto]"/>
      <dgm:spPr/>
      <dgm:t>
        <a:bodyPr/>
        <a:lstStyle/>
        <a:p>
          <a:r>
            <a:rPr lang="es-ES" dirty="0" smtClean="0"/>
            <a:t>Turismo de aventura, rural y comunitario</a:t>
          </a:r>
          <a:endParaRPr lang="es-ES" dirty="0"/>
        </a:p>
      </dgm:t>
    </dgm:pt>
    <dgm:pt modelId="{8DF222D5-4882-4E67-9BFE-5BE06D9381AB}" type="parTrans" cxnId="{84AB596B-2924-461B-BEC1-405C0579DB9B}">
      <dgm:prSet/>
      <dgm:spPr/>
      <dgm:t>
        <a:bodyPr/>
        <a:lstStyle/>
        <a:p>
          <a:endParaRPr lang="es-ES"/>
        </a:p>
      </dgm:t>
    </dgm:pt>
    <dgm:pt modelId="{A84EB9AD-2D29-4EFB-814B-B7764F5C29C9}" type="sibTrans" cxnId="{84AB596B-2924-461B-BEC1-405C0579DB9B}">
      <dgm:prSet/>
      <dgm:spPr/>
      <dgm:t>
        <a:bodyPr/>
        <a:lstStyle/>
        <a:p>
          <a:endParaRPr lang="es-ES"/>
        </a:p>
      </dgm:t>
    </dgm:pt>
    <dgm:pt modelId="{561A7332-4278-470E-88B8-EFBBC3FAB7EB}">
      <dgm:prSet phldrT="[Texto]"/>
      <dgm:spPr/>
      <dgm:t>
        <a:bodyPr/>
        <a:lstStyle/>
        <a:p>
          <a:r>
            <a:rPr lang="es-ES" dirty="0" smtClean="0"/>
            <a:t>Agricultura y ganadería </a:t>
          </a:r>
          <a:endParaRPr lang="es-ES" dirty="0"/>
        </a:p>
      </dgm:t>
    </dgm:pt>
    <dgm:pt modelId="{55C5368A-CF69-41D0-B89A-C2668095AE01}" type="parTrans" cxnId="{32A37D0F-4C44-4977-B1A9-5F0AD373CA88}">
      <dgm:prSet/>
      <dgm:spPr/>
      <dgm:t>
        <a:bodyPr/>
        <a:lstStyle/>
        <a:p>
          <a:endParaRPr lang="es-ES"/>
        </a:p>
      </dgm:t>
    </dgm:pt>
    <dgm:pt modelId="{02EF0F07-96C8-4714-94D7-266FA3F2C1C2}" type="sibTrans" cxnId="{32A37D0F-4C44-4977-B1A9-5F0AD373CA88}">
      <dgm:prSet/>
      <dgm:spPr/>
      <dgm:t>
        <a:bodyPr/>
        <a:lstStyle/>
        <a:p>
          <a:endParaRPr lang="es-ES"/>
        </a:p>
      </dgm:t>
    </dgm:pt>
    <dgm:pt modelId="{F627F7B9-8D8D-4DF7-AAB8-04FC4249798C}" type="pres">
      <dgm:prSet presAssocID="{D4595047-74CD-4C76-BC48-566D3ABC59EA}" presName="Name0" presStyleCnt="0">
        <dgm:presLayoutVars>
          <dgm:dir/>
          <dgm:resizeHandles val="exact"/>
        </dgm:presLayoutVars>
      </dgm:prSet>
      <dgm:spPr/>
      <dgm:t>
        <a:bodyPr/>
        <a:lstStyle/>
        <a:p>
          <a:endParaRPr lang="es-ES"/>
        </a:p>
      </dgm:t>
    </dgm:pt>
    <dgm:pt modelId="{464A49FA-3DA1-40B6-8690-AA29124046F5}" type="pres">
      <dgm:prSet presAssocID="{E920ABBA-2BC8-4602-B9C1-3E67E87E038F}" presName="node" presStyleLbl="node1" presStyleIdx="0" presStyleCnt="3" custRadScaleRad="100471" custRadScaleInc="0">
        <dgm:presLayoutVars>
          <dgm:bulletEnabled val="1"/>
        </dgm:presLayoutVars>
      </dgm:prSet>
      <dgm:spPr/>
      <dgm:t>
        <a:bodyPr/>
        <a:lstStyle/>
        <a:p>
          <a:endParaRPr lang="es-ES"/>
        </a:p>
      </dgm:t>
    </dgm:pt>
    <dgm:pt modelId="{34E163DC-4DDF-4876-906F-93C35BEE0D92}" type="pres">
      <dgm:prSet presAssocID="{82E1A6B1-46C7-42DE-8AB0-672A04FB66F6}" presName="sibTrans" presStyleLbl="sibTrans2D1" presStyleIdx="0" presStyleCnt="3"/>
      <dgm:spPr/>
      <dgm:t>
        <a:bodyPr/>
        <a:lstStyle/>
        <a:p>
          <a:endParaRPr lang="es-ES"/>
        </a:p>
      </dgm:t>
    </dgm:pt>
    <dgm:pt modelId="{701CA8A4-3C99-424C-AE77-495F75BF9964}" type="pres">
      <dgm:prSet presAssocID="{82E1A6B1-46C7-42DE-8AB0-672A04FB66F6}" presName="connectorText" presStyleLbl="sibTrans2D1" presStyleIdx="0" presStyleCnt="3"/>
      <dgm:spPr/>
      <dgm:t>
        <a:bodyPr/>
        <a:lstStyle/>
        <a:p>
          <a:endParaRPr lang="es-ES"/>
        </a:p>
      </dgm:t>
    </dgm:pt>
    <dgm:pt modelId="{E75BD996-1CB7-4305-8E1D-CAD692C7743D}" type="pres">
      <dgm:prSet presAssocID="{A782EB47-41AD-4CE7-A6B5-9567E175B55E}" presName="node" presStyleLbl="node1" presStyleIdx="1" presStyleCnt="3">
        <dgm:presLayoutVars>
          <dgm:bulletEnabled val="1"/>
        </dgm:presLayoutVars>
      </dgm:prSet>
      <dgm:spPr/>
      <dgm:t>
        <a:bodyPr/>
        <a:lstStyle/>
        <a:p>
          <a:endParaRPr lang="es-ES"/>
        </a:p>
      </dgm:t>
    </dgm:pt>
    <dgm:pt modelId="{C2AF71B4-C8F9-4361-9070-354AED6C3E04}" type="pres">
      <dgm:prSet presAssocID="{A84EB9AD-2D29-4EFB-814B-B7764F5C29C9}" presName="sibTrans" presStyleLbl="sibTrans2D1" presStyleIdx="1" presStyleCnt="3"/>
      <dgm:spPr/>
      <dgm:t>
        <a:bodyPr/>
        <a:lstStyle/>
        <a:p>
          <a:endParaRPr lang="es-ES"/>
        </a:p>
      </dgm:t>
    </dgm:pt>
    <dgm:pt modelId="{8BB25BD7-7156-4924-992E-041CDD27687D}" type="pres">
      <dgm:prSet presAssocID="{A84EB9AD-2D29-4EFB-814B-B7764F5C29C9}" presName="connectorText" presStyleLbl="sibTrans2D1" presStyleIdx="1" presStyleCnt="3"/>
      <dgm:spPr/>
      <dgm:t>
        <a:bodyPr/>
        <a:lstStyle/>
        <a:p>
          <a:endParaRPr lang="es-ES"/>
        </a:p>
      </dgm:t>
    </dgm:pt>
    <dgm:pt modelId="{3D49F870-4379-4AA2-A282-7A1C25C99A3D}" type="pres">
      <dgm:prSet presAssocID="{561A7332-4278-470E-88B8-EFBBC3FAB7EB}" presName="node" presStyleLbl="node1" presStyleIdx="2" presStyleCnt="3">
        <dgm:presLayoutVars>
          <dgm:bulletEnabled val="1"/>
        </dgm:presLayoutVars>
      </dgm:prSet>
      <dgm:spPr/>
      <dgm:t>
        <a:bodyPr/>
        <a:lstStyle/>
        <a:p>
          <a:endParaRPr lang="es-ES"/>
        </a:p>
      </dgm:t>
    </dgm:pt>
    <dgm:pt modelId="{B0CD408E-F461-45BF-8EA1-028CFC620C8A}" type="pres">
      <dgm:prSet presAssocID="{02EF0F07-96C8-4714-94D7-266FA3F2C1C2}" presName="sibTrans" presStyleLbl="sibTrans2D1" presStyleIdx="2" presStyleCnt="3"/>
      <dgm:spPr/>
      <dgm:t>
        <a:bodyPr/>
        <a:lstStyle/>
        <a:p>
          <a:endParaRPr lang="es-ES"/>
        </a:p>
      </dgm:t>
    </dgm:pt>
    <dgm:pt modelId="{26F4A165-4CA2-4B7D-947F-2EE08FFC6F5B}" type="pres">
      <dgm:prSet presAssocID="{02EF0F07-96C8-4714-94D7-266FA3F2C1C2}" presName="connectorText" presStyleLbl="sibTrans2D1" presStyleIdx="2" presStyleCnt="3"/>
      <dgm:spPr/>
      <dgm:t>
        <a:bodyPr/>
        <a:lstStyle/>
        <a:p>
          <a:endParaRPr lang="es-ES"/>
        </a:p>
      </dgm:t>
    </dgm:pt>
  </dgm:ptLst>
  <dgm:cxnLst>
    <dgm:cxn modelId="{A045C91F-4F08-451F-AA05-803C77C28A25}" type="presOf" srcId="{02EF0F07-96C8-4714-94D7-266FA3F2C1C2}" destId="{B0CD408E-F461-45BF-8EA1-028CFC620C8A}" srcOrd="0" destOrd="0" presId="urn:microsoft.com/office/officeart/2005/8/layout/cycle7"/>
    <dgm:cxn modelId="{74020CAE-324A-4B5C-A627-B4830D639F52}" type="presOf" srcId="{A84EB9AD-2D29-4EFB-814B-B7764F5C29C9}" destId="{C2AF71B4-C8F9-4361-9070-354AED6C3E04}" srcOrd="0" destOrd="0" presId="urn:microsoft.com/office/officeart/2005/8/layout/cycle7"/>
    <dgm:cxn modelId="{87E985A0-F17B-4D9C-AF94-1C266519DFD5}" type="presOf" srcId="{02EF0F07-96C8-4714-94D7-266FA3F2C1C2}" destId="{26F4A165-4CA2-4B7D-947F-2EE08FFC6F5B}" srcOrd="1" destOrd="0" presId="urn:microsoft.com/office/officeart/2005/8/layout/cycle7"/>
    <dgm:cxn modelId="{EBFC115F-44EC-4504-B50B-275C62623BEF}" type="presOf" srcId="{A782EB47-41AD-4CE7-A6B5-9567E175B55E}" destId="{E75BD996-1CB7-4305-8E1D-CAD692C7743D}" srcOrd="0" destOrd="0" presId="urn:microsoft.com/office/officeart/2005/8/layout/cycle7"/>
    <dgm:cxn modelId="{262AAF42-8385-4889-AF57-70F3E43CF8A8}" type="presOf" srcId="{82E1A6B1-46C7-42DE-8AB0-672A04FB66F6}" destId="{34E163DC-4DDF-4876-906F-93C35BEE0D92}" srcOrd="0" destOrd="0" presId="urn:microsoft.com/office/officeart/2005/8/layout/cycle7"/>
    <dgm:cxn modelId="{32A37D0F-4C44-4977-B1A9-5F0AD373CA88}" srcId="{D4595047-74CD-4C76-BC48-566D3ABC59EA}" destId="{561A7332-4278-470E-88B8-EFBBC3FAB7EB}" srcOrd="2" destOrd="0" parTransId="{55C5368A-CF69-41D0-B89A-C2668095AE01}" sibTransId="{02EF0F07-96C8-4714-94D7-266FA3F2C1C2}"/>
    <dgm:cxn modelId="{0AC1D536-F9B4-47A2-87BE-148A40678E25}" type="presOf" srcId="{A84EB9AD-2D29-4EFB-814B-B7764F5C29C9}" destId="{8BB25BD7-7156-4924-992E-041CDD27687D}" srcOrd="1" destOrd="0" presId="urn:microsoft.com/office/officeart/2005/8/layout/cycle7"/>
    <dgm:cxn modelId="{BB3AEE30-1A95-4B26-BFE9-F4F120EA0D60}" type="presOf" srcId="{82E1A6B1-46C7-42DE-8AB0-672A04FB66F6}" destId="{701CA8A4-3C99-424C-AE77-495F75BF9964}" srcOrd="1" destOrd="0" presId="urn:microsoft.com/office/officeart/2005/8/layout/cycle7"/>
    <dgm:cxn modelId="{1F1CD7FB-6D7F-4B78-A484-414DC8297F20}" type="presOf" srcId="{D4595047-74CD-4C76-BC48-566D3ABC59EA}" destId="{F627F7B9-8D8D-4DF7-AAB8-04FC4249798C}" srcOrd="0" destOrd="0" presId="urn:microsoft.com/office/officeart/2005/8/layout/cycle7"/>
    <dgm:cxn modelId="{84AB596B-2924-461B-BEC1-405C0579DB9B}" srcId="{D4595047-74CD-4C76-BC48-566D3ABC59EA}" destId="{A782EB47-41AD-4CE7-A6B5-9567E175B55E}" srcOrd="1" destOrd="0" parTransId="{8DF222D5-4882-4E67-9BFE-5BE06D9381AB}" sibTransId="{A84EB9AD-2D29-4EFB-814B-B7764F5C29C9}"/>
    <dgm:cxn modelId="{4EFE8E35-5C37-4F2F-9BD9-547071BDF3ED}" type="presOf" srcId="{561A7332-4278-470E-88B8-EFBBC3FAB7EB}" destId="{3D49F870-4379-4AA2-A282-7A1C25C99A3D}" srcOrd="0" destOrd="0" presId="urn:microsoft.com/office/officeart/2005/8/layout/cycle7"/>
    <dgm:cxn modelId="{A82EC527-184B-45EB-B4DE-3BBE64CDD754}" srcId="{D4595047-74CD-4C76-BC48-566D3ABC59EA}" destId="{E920ABBA-2BC8-4602-B9C1-3E67E87E038F}" srcOrd="0" destOrd="0" parTransId="{68BC8D64-3EEC-4973-AE28-AE7C8B5ADD50}" sibTransId="{82E1A6B1-46C7-42DE-8AB0-672A04FB66F6}"/>
    <dgm:cxn modelId="{7370A9C7-96DE-45D5-871F-E515B35F97C2}" type="presOf" srcId="{E920ABBA-2BC8-4602-B9C1-3E67E87E038F}" destId="{464A49FA-3DA1-40B6-8690-AA29124046F5}" srcOrd="0" destOrd="0" presId="urn:microsoft.com/office/officeart/2005/8/layout/cycle7"/>
    <dgm:cxn modelId="{883BC836-1FEE-451E-88B0-C65F3CCABEC2}" type="presParOf" srcId="{F627F7B9-8D8D-4DF7-AAB8-04FC4249798C}" destId="{464A49FA-3DA1-40B6-8690-AA29124046F5}" srcOrd="0" destOrd="0" presId="urn:microsoft.com/office/officeart/2005/8/layout/cycle7"/>
    <dgm:cxn modelId="{09E0ED7B-19BA-43FE-B211-17C2C43ABC08}" type="presParOf" srcId="{F627F7B9-8D8D-4DF7-AAB8-04FC4249798C}" destId="{34E163DC-4DDF-4876-906F-93C35BEE0D92}" srcOrd="1" destOrd="0" presId="urn:microsoft.com/office/officeart/2005/8/layout/cycle7"/>
    <dgm:cxn modelId="{D6FD2717-13ED-4D73-8CCD-BE40A46CE9E3}" type="presParOf" srcId="{34E163DC-4DDF-4876-906F-93C35BEE0D92}" destId="{701CA8A4-3C99-424C-AE77-495F75BF9964}" srcOrd="0" destOrd="0" presId="urn:microsoft.com/office/officeart/2005/8/layout/cycle7"/>
    <dgm:cxn modelId="{4C5F3915-86B3-4EA4-B22E-C059DFCD5031}" type="presParOf" srcId="{F627F7B9-8D8D-4DF7-AAB8-04FC4249798C}" destId="{E75BD996-1CB7-4305-8E1D-CAD692C7743D}" srcOrd="2" destOrd="0" presId="urn:microsoft.com/office/officeart/2005/8/layout/cycle7"/>
    <dgm:cxn modelId="{C8608293-1F3E-42F4-9237-BD029C20B1DF}" type="presParOf" srcId="{F627F7B9-8D8D-4DF7-AAB8-04FC4249798C}" destId="{C2AF71B4-C8F9-4361-9070-354AED6C3E04}" srcOrd="3" destOrd="0" presId="urn:microsoft.com/office/officeart/2005/8/layout/cycle7"/>
    <dgm:cxn modelId="{0DEE673B-9FF6-4F99-8AB7-C9298AB0F90D}" type="presParOf" srcId="{C2AF71B4-C8F9-4361-9070-354AED6C3E04}" destId="{8BB25BD7-7156-4924-992E-041CDD27687D}" srcOrd="0" destOrd="0" presId="urn:microsoft.com/office/officeart/2005/8/layout/cycle7"/>
    <dgm:cxn modelId="{59FE48DE-BC7F-4BED-B52D-926AA89249BA}" type="presParOf" srcId="{F627F7B9-8D8D-4DF7-AAB8-04FC4249798C}" destId="{3D49F870-4379-4AA2-A282-7A1C25C99A3D}" srcOrd="4" destOrd="0" presId="urn:microsoft.com/office/officeart/2005/8/layout/cycle7"/>
    <dgm:cxn modelId="{E9F0255E-19AD-40E5-92B5-77CEA51E74A9}" type="presParOf" srcId="{F627F7B9-8D8D-4DF7-AAB8-04FC4249798C}" destId="{B0CD408E-F461-45BF-8EA1-028CFC620C8A}" srcOrd="5" destOrd="0" presId="urn:microsoft.com/office/officeart/2005/8/layout/cycle7"/>
    <dgm:cxn modelId="{6016941C-5244-49A7-B9AD-F4435411BDFA}" type="presParOf" srcId="{B0CD408E-F461-45BF-8EA1-028CFC620C8A}" destId="{26F4A165-4CA2-4B7D-947F-2EE08FFC6F5B}" srcOrd="0" destOrd="0" presId="urn:microsoft.com/office/officeart/2005/8/layout/cycle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06374-0BC9-4A7A-9796-C14CFE69A38E}" type="doc">
      <dgm:prSet loTypeId="urn:microsoft.com/office/officeart/2008/layout/PictureStrips" loCatId="list" qsTypeId="urn:microsoft.com/office/officeart/2005/8/quickstyle/3d2" qsCatId="3D" csTypeId="urn:microsoft.com/office/officeart/2005/8/colors/colorful2" csCatId="colorful" phldr="1"/>
      <dgm:spPr/>
      <dgm:t>
        <a:bodyPr/>
        <a:lstStyle/>
        <a:p>
          <a:endParaRPr lang="es-EC"/>
        </a:p>
      </dgm:t>
    </dgm:pt>
    <dgm:pt modelId="{744155D1-A71B-4D43-A896-2404F8C8C7F6}">
      <dgm:prSet phldrT="[Texto]" custT="1"/>
      <dgm:spPr/>
      <dgm:t>
        <a:bodyPr/>
        <a:lstStyle/>
        <a:p>
          <a:pPr algn="just"/>
          <a:r>
            <a:rPr lang="es-EC" sz="1800" dirty="0" smtClean="0">
              <a:latin typeface="Arial (cuerpo)"/>
            </a:rPr>
            <a:t>La</a:t>
          </a:r>
          <a:r>
            <a:rPr lang="es-EC" sz="1800" baseline="0" dirty="0" smtClean="0">
              <a:latin typeface="Arial (cuerpo)"/>
            </a:rPr>
            <a:t> Ruta Escondida no cuenta con una afluencia de turistas elevada.</a:t>
          </a:r>
          <a:endParaRPr lang="es-EC" sz="1800" dirty="0">
            <a:latin typeface="Arial (cuerpo)"/>
          </a:endParaRPr>
        </a:p>
      </dgm:t>
    </dgm:pt>
    <dgm:pt modelId="{FAE46FEA-AB26-4655-8A80-79EFA2101FAA}" type="sibTrans" cxnId="{6B7E9F97-AB7C-4A5B-ABDB-07C5B0C5F3D2}">
      <dgm:prSet/>
      <dgm:spPr/>
      <dgm:t>
        <a:bodyPr/>
        <a:lstStyle/>
        <a:p>
          <a:pPr algn="just"/>
          <a:endParaRPr lang="es-EC" sz="1800">
            <a:latin typeface="Arial (cuerpo)"/>
          </a:endParaRPr>
        </a:p>
      </dgm:t>
    </dgm:pt>
    <dgm:pt modelId="{F7E60DFB-E700-4C11-B2EA-C720AF231F34}" type="parTrans" cxnId="{6B7E9F97-AB7C-4A5B-ABDB-07C5B0C5F3D2}">
      <dgm:prSet/>
      <dgm:spPr/>
      <dgm:t>
        <a:bodyPr/>
        <a:lstStyle/>
        <a:p>
          <a:pPr algn="just"/>
          <a:endParaRPr lang="es-EC" sz="1800">
            <a:latin typeface="Arial (cuerpo)"/>
          </a:endParaRPr>
        </a:p>
      </dgm:t>
    </dgm:pt>
    <dgm:pt modelId="{615E852E-9DD8-4B43-932A-64B8DB569BEB}">
      <dgm:prSet phldrT="[Texto]" custT="1"/>
      <dgm:spPr/>
      <dgm:t>
        <a:bodyPr/>
        <a:lstStyle/>
        <a:p>
          <a:pPr algn="just">
            <a:buNone/>
          </a:pPr>
          <a:r>
            <a:rPr lang="es-MX" sz="1800" dirty="0" smtClean="0">
              <a:solidFill>
                <a:schemeClr val="tx1"/>
              </a:solidFill>
              <a:latin typeface="Calibri (Cuerpo)"/>
            </a:rPr>
            <a:t>Según los encargados de la misma, el número varia entre 20 personas, siendo un número bajo de turistas</a:t>
          </a:r>
          <a:endParaRPr lang="es-EC" sz="1800" dirty="0">
            <a:latin typeface="Arial (cuerpo)"/>
          </a:endParaRPr>
        </a:p>
      </dgm:t>
    </dgm:pt>
    <dgm:pt modelId="{39668FB4-956C-411E-B1AA-8A80A1065A14}" type="sibTrans" cxnId="{30682317-FA05-425C-9E97-50D135A392AD}">
      <dgm:prSet/>
      <dgm:spPr/>
      <dgm:t>
        <a:bodyPr/>
        <a:lstStyle/>
        <a:p>
          <a:pPr algn="just"/>
          <a:endParaRPr lang="es-EC" sz="2400"/>
        </a:p>
      </dgm:t>
    </dgm:pt>
    <dgm:pt modelId="{45D37FCB-11E9-4DCE-B7E7-90D0ABEE3CB6}" type="parTrans" cxnId="{30682317-FA05-425C-9E97-50D135A392AD}">
      <dgm:prSet/>
      <dgm:spPr/>
      <dgm:t>
        <a:bodyPr/>
        <a:lstStyle/>
        <a:p>
          <a:pPr algn="just"/>
          <a:endParaRPr lang="es-EC" sz="2400"/>
        </a:p>
      </dgm:t>
    </dgm:pt>
    <dgm:pt modelId="{1C3F8B4B-1A69-4161-807A-61ACA54B9AAF}" type="pres">
      <dgm:prSet presAssocID="{B7E06374-0BC9-4A7A-9796-C14CFE69A38E}" presName="Name0" presStyleCnt="0">
        <dgm:presLayoutVars>
          <dgm:dir/>
          <dgm:resizeHandles val="exact"/>
        </dgm:presLayoutVars>
      </dgm:prSet>
      <dgm:spPr/>
      <dgm:t>
        <a:bodyPr/>
        <a:lstStyle/>
        <a:p>
          <a:endParaRPr lang="es-ES"/>
        </a:p>
      </dgm:t>
    </dgm:pt>
    <dgm:pt modelId="{23B9F7F6-D66B-4064-B1C7-797D1BEE68D0}" type="pres">
      <dgm:prSet presAssocID="{744155D1-A71B-4D43-A896-2404F8C8C7F6}" presName="composite" presStyleCnt="0"/>
      <dgm:spPr/>
    </dgm:pt>
    <dgm:pt modelId="{83A86B22-608F-4F16-88C4-740A4B001D88}" type="pres">
      <dgm:prSet presAssocID="{744155D1-A71B-4D43-A896-2404F8C8C7F6}" presName="rect1" presStyleLbl="trAlignAcc1" presStyleIdx="0" presStyleCnt="2" custLinFactNeighborX="4625" custLinFactNeighborY="-1094">
        <dgm:presLayoutVars>
          <dgm:bulletEnabled val="1"/>
        </dgm:presLayoutVars>
      </dgm:prSet>
      <dgm:spPr/>
      <dgm:t>
        <a:bodyPr/>
        <a:lstStyle/>
        <a:p>
          <a:endParaRPr lang="es-ES"/>
        </a:p>
      </dgm:t>
    </dgm:pt>
    <dgm:pt modelId="{5EE06308-09DE-43FE-8BD4-0B557A1710C5}" type="pres">
      <dgm:prSet presAssocID="{744155D1-A71B-4D43-A896-2404F8C8C7F6}" presName="rect2" presStyleLbl="fgImgPlace1" presStyleIdx="0" presStyleCnt="2" custLinFactNeighborY="629"/>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t>
        <a:bodyPr/>
        <a:lstStyle/>
        <a:p>
          <a:endParaRPr lang="es-ES"/>
        </a:p>
      </dgm:t>
    </dgm:pt>
    <dgm:pt modelId="{2A51055E-1CAD-4824-A757-1C30E1E8AC76}" type="pres">
      <dgm:prSet presAssocID="{FAE46FEA-AB26-4655-8A80-79EFA2101FAA}" presName="sibTrans" presStyleCnt="0"/>
      <dgm:spPr/>
    </dgm:pt>
    <dgm:pt modelId="{A782DAB8-0363-4E75-A2CA-621AA5F0E6E8}" type="pres">
      <dgm:prSet presAssocID="{615E852E-9DD8-4B43-932A-64B8DB569BEB}" presName="composite" presStyleCnt="0"/>
      <dgm:spPr/>
    </dgm:pt>
    <dgm:pt modelId="{AB183DC1-129B-44E2-A3B3-3391DD73D600}" type="pres">
      <dgm:prSet presAssocID="{615E852E-9DD8-4B43-932A-64B8DB569BEB}" presName="rect1" presStyleLbl="trAlignAcc1" presStyleIdx="1" presStyleCnt="2">
        <dgm:presLayoutVars>
          <dgm:bulletEnabled val="1"/>
        </dgm:presLayoutVars>
      </dgm:prSet>
      <dgm:spPr/>
      <dgm:t>
        <a:bodyPr/>
        <a:lstStyle/>
        <a:p>
          <a:endParaRPr lang="es-ES"/>
        </a:p>
      </dgm:t>
    </dgm:pt>
    <dgm:pt modelId="{56F9BE96-0F37-479C-96AC-18C00BCF61A0}" type="pres">
      <dgm:prSet presAssocID="{615E852E-9DD8-4B43-932A-64B8DB569BEB}" presName="rect2" presStyleLbl="fgImgPlace1" presStyleIdx="1" presStyleCnt="2" custAng="0" custFlipHor="1" custScaleX="113549"/>
      <dgm:spPr>
        <a:blipFill>
          <a:blip xmlns:r="http://schemas.openxmlformats.org/officeDocument/2006/relationships" r:embed="rId2">
            <a:extLst>
              <a:ext uri="{28A0092B-C50C-407E-A947-70E740481C1C}">
                <a14:useLocalDpi xmlns:a14="http://schemas.microsoft.com/office/drawing/2010/main" val="0"/>
              </a:ext>
            </a:extLst>
          </a:blip>
          <a:srcRect/>
          <a:stretch>
            <a:fillRect l="-83000" r="-83000"/>
          </a:stretch>
        </a:blipFill>
      </dgm:spPr>
      <dgm:t>
        <a:bodyPr/>
        <a:lstStyle/>
        <a:p>
          <a:endParaRPr lang="es-ES"/>
        </a:p>
      </dgm:t>
    </dgm:pt>
  </dgm:ptLst>
  <dgm:cxnLst>
    <dgm:cxn modelId="{600EAA04-804B-4159-90C0-D3E507AE0928}" type="presOf" srcId="{744155D1-A71B-4D43-A896-2404F8C8C7F6}" destId="{83A86B22-608F-4F16-88C4-740A4B001D88}" srcOrd="0" destOrd="0" presId="urn:microsoft.com/office/officeart/2008/layout/PictureStrips"/>
    <dgm:cxn modelId="{6B7E9F97-AB7C-4A5B-ABDB-07C5B0C5F3D2}" srcId="{B7E06374-0BC9-4A7A-9796-C14CFE69A38E}" destId="{744155D1-A71B-4D43-A896-2404F8C8C7F6}" srcOrd="0" destOrd="0" parTransId="{F7E60DFB-E700-4C11-B2EA-C720AF231F34}" sibTransId="{FAE46FEA-AB26-4655-8A80-79EFA2101FAA}"/>
    <dgm:cxn modelId="{30682317-FA05-425C-9E97-50D135A392AD}" srcId="{B7E06374-0BC9-4A7A-9796-C14CFE69A38E}" destId="{615E852E-9DD8-4B43-932A-64B8DB569BEB}" srcOrd="1" destOrd="0" parTransId="{45D37FCB-11E9-4DCE-B7E7-90D0ABEE3CB6}" sibTransId="{39668FB4-956C-411E-B1AA-8A80A1065A14}"/>
    <dgm:cxn modelId="{A7A5D313-FA16-4387-ACA4-DA93C943D57F}" type="presOf" srcId="{B7E06374-0BC9-4A7A-9796-C14CFE69A38E}" destId="{1C3F8B4B-1A69-4161-807A-61ACA54B9AAF}" srcOrd="0" destOrd="0" presId="urn:microsoft.com/office/officeart/2008/layout/PictureStrips"/>
    <dgm:cxn modelId="{9D5CAAA5-463E-4A45-B5EA-43A38332FEFE}" type="presOf" srcId="{615E852E-9DD8-4B43-932A-64B8DB569BEB}" destId="{AB183DC1-129B-44E2-A3B3-3391DD73D600}" srcOrd="0" destOrd="0" presId="urn:microsoft.com/office/officeart/2008/layout/PictureStrips"/>
    <dgm:cxn modelId="{BA56F66F-0977-44C7-855B-F8AB7E6042AA}" type="presParOf" srcId="{1C3F8B4B-1A69-4161-807A-61ACA54B9AAF}" destId="{23B9F7F6-D66B-4064-B1C7-797D1BEE68D0}" srcOrd="0" destOrd="0" presId="urn:microsoft.com/office/officeart/2008/layout/PictureStrips"/>
    <dgm:cxn modelId="{381C5178-AE4C-40A1-8CA9-1F427B45990E}" type="presParOf" srcId="{23B9F7F6-D66B-4064-B1C7-797D1BEE68D0}" destId="{83A86B22-608F-4F16-88C4-740A4B001D88}" srcOrd="0" destOrd="0" presId="urn:microsoft.com/office/officeart/2008/layout/PictureStrips"/>
    <dgm:cxn modelId="{B93501E0-B00B-48E2-A8A2-B40501750DC3}" type="presParOf" srcId="{23B9F7F6-D66B-4064-B1C7-797D1BEE68D0}" destId="{5EE06308-09DE-43FE-8BD4-0B557A1710C5}" srcOrd="1" destOrd="0" presId="urn:microsoft.com/office/officeart/2008/layout/PictureStrips"/>
    <dgm:cxn modelId="{D7A75C0B-A30C-41A8-9BD3-6445592BE84B}" type="presParOf" srcId="{1C3F8B4B-1A69-4161-807A-61ACA54B9AAF}" destId="{2A51055E-1CAD-4824-A757-1C30E1E8AC76}" srcOrd="1" destOrd="0" presId="urn:microsoft.com/office/officeart/2008/layout/PictureStrips"/>
    <dgm:cxn modelId="{6E6A97E9-D476-46AA-96A2-11B3EE74EB66}" type="presParOf" srcId="{1C3F8B4B-1A69-4161-807A-61ACA54B9AAF}" destId="{A782DAB8-0363-4E75-A2CA-621AA5F0E6E8}" srcOrd="2" destOrd="0" presId="urn:microsoft.com/office/officeart/2008/layout/PictureStrips"/>
    <dgm:cxn modelId="{5F001785-55B1-44A7-9F79-191F4E97BE44}" type="presParOf" srcId="{A782DAB8-0363-4E75-A2CA-621AA5F0E6E8}" destId="{AB183DC1-129B-44E2-A3B3-3391DD73D600}" srcOrd="0" destOrd="0" presId="urn:microsoft.com/office/officeart/2008/layout/PictureStrips"/>
    <dgm:cxn modelId="{7C3FE2C1-2493-4FAD-906A-82DCB9039886}" type="presParOf" srcId="{A782DAB8-0363-4E75-A2CA-621AA5F0E6E8}" destId="{56F9BE96-0F37-479C-96AC-18C00BCF61A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ECF34C-7AAF-4C2A-83DD-4DDC9A16FFA0}"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es-EC"/>
        </a:p>
      </dgm:t>
    </dgm:pt>
    <dgm:pt modelId="{3A82BD0F-6BAA-4F11-921A-F3DD340AEC79}">
      <dgm:prSet phldrT="[Texto]" custT="1"/>
      <dgm:spPr/>
      <dgm:t>
        <a:bodyPr/>
        <a:lstStyle/>
        <a:p>
          <a:r>
            <a:rPr lang="es-EC" sz="1800" dirty="0">
              <a:latin typeface="Arial (cuerpo)"/>
            </a:rPr>
            <a:t>Formulación del problema</a:t>
          </a:r>
        </a:p>
      </dgm:t>
    </dgm:pt>
    <dgm:pt modelId="{27F2B51C-D425-4D01-950C-656286268633}" type="parTrans" cxnId="{6EBB6281-6937-4F5E-9BD1-32C930DF55BF}">
      <dgm:prSet/>
      <dgm:spPr/>
      <dgm:t>
        <a:bodyPr/>
        <a:lstStyle/>
        <a:p>
          <a:endParaRPr lang="es-EC" sz="1400">
            <a:latin typeface="Arial (cuerpo)"/>
          </a:endParaRPr>
        </a:p>
      </dgm:t>
    </dgm:pt>
    <dgm:pt modelId="{4FEC946C-CA19-42DE-9C20-4C2376CBBFDA}" type="sibTrans" cxnId="{6EBB6281-6937-4F5E-9BD1-32C930DF55BF}">
      <dgm:prSet/>
      <dgm:spPr/>
      <dgm:t>
        <a:bodyPr/>
        <a:lstStyle/>
        <a:p>
          <a:endParaRPr lang="es-EC" sz="1400">
            <a:latin typeface="Arial (cuerpo)"/>
          </a:endParaRPr>
        </a:p>
      </dgm:t>
    </dgm:pt>
    <dgm:pt modelId="{D6F914B4-4AAE-4E1A-9F9F-ED00726EC706}">
      <dgm:prSet phldrT="[Texto]" custT="1"/>
      <dgm:spPr/>
      <dgm:t>
        <a:bodyPr/>
        <a:lstStyle/>
        <a:p>
          <a:r>
            <a:rPr lang="es-EC" sz="2000" dirty="0" smtClean="0">
              <a:latin typeface="Arial (cuerpo)"/>
            </a:rPr>
            <a:t>¿</a:t>
          </a:r>
          <a:r>
            <a:rPr lang="es-ES" sz="2000" dirty="0" smtClean="0"/>
            <a:t>La gestión turística realizada por la administración de la Ruta Escondida impactó en los habitantes del distrito metropolitano de Quito para dar a conocer la misma?</a:t>
          </a:r>
          <a:r>
            <a:rPr lang="es-EC" sz="2000" dirty="0" smtClean="0">
              <a:latin typeface="Arial (cuerpo)"/>
            </a:rPr>
            <a:t>?</a:t>
          </a:r>
          <a:endParaRPr lang="es-EC" sz="2000" dirty="0">
            <a:latin typeface="Arial (cuerpo)"/>
          </a:endParaRPr>
        </a:p>
      </dgm:t>
    </dgm:pt>
    <dgm:pt modelId="{7AAD2E54-60E1-458A-A990-6AC4BE59838D}" type="parTrans" cxnId="{EC0ED2F6-79DA-4649-9E69-9111E062FD66}">
      <dgm:prSet/>
      <dgm:spPr/>
      <dgm:t>
        <a:bodyPr/>
        <a:lstStyle/>
        <a:p>
          <a:endParaRPr lang="es-EC" sz="1400">
            <a:latin typeface="Arial (cuerpo)"/>
          </a:endParaRPr>
        </a:p>
      </dgm:t>
    </dgm:pt>
    <dgm:pt modelId="{76FB37E2-EA43-4845-A6B8-F4E04088B4AA}" type="sibTrans" cxnId="{EC0ED2F6-79DA-4649-9E69-9111E062FD66}">
      <dgm:prSet/>
      <dgm:spPr/>
      <dgm:t>
        <a:bodyPr/>
        <a:lstStyle/>
        <a:p>
          <a:endParaRPr lang="es-EC" sz="1400">
            <a:latin typeface="Arial (cuerpo)"/>
          </a:endParaRPr>
        </a:p>
      </dgm:t>
    </dgm:pt>
    <dgm:pt modelId="{99E1B006-7729-4A51-95D6-57FBB6683568}" type="pres">
      <dgm:prSet presAssocID="{E0ECF34C-7AAF-4C2A-83DD-4DDC9A16FFA0}" presName="Name0" presStyleCnt="0">
        <dgm:presLayoutVars>
          <dgm:dir/>
          <dgm:animLvl val="lvl"/>
          <dgm:resizeHandles val="exact"/>
        </dgm:presLayoutVars>
      </dgm:prSet>
      <dgm:spPr/>
      <dgm:t>
        <a:bodyPr/>
        <a:lstStyle/>
        <a:p>
          <a:endParaRPr lang="es-ES"/>
        </a:p>
      </dgm:t>
    </dgm:pt>
    <dgm:pt modelId="{2197B722-3AB6-44C2-8008-41BB39B92D0F}" type="pres">
      <dgm:prSet presAssocID="{3A82BD0F-6BAA-4F11-921A-F3DD340AEC79}" presName="composite" presStyleCnt="0"/>
      <dgm:spPr/>
    </dgm:pt>
    <dgm:pt modelId="{87DB089B-A177-49EB-8425-1E6F63EB2C8D}" type="pres">
      <dgm:prSet presAssocID="{3A82BD0F-6BAA-4F11-921A-F3DD340AEC79}" presName="parTx" presStyleLbl="alignNode1" presStyleIdx="0" presStyleCnt="1" custLinFactNeighborX="-1356" custLinFactNeighborY="2004">
        <dgm:presLayoutVars>
          <dgm:chMax val="0"/>
          <dgm:chPref val="0"/>
          <dgm:bulletEnabled val="1"/>
        </dgm:presLayoutVars>
      </dgm:prSet>
      <dgm:spPr/>
      <dgm:t>
        <a:bodyPr/>
        <a:lstStyle/>
        <a:p>
          <a:endParaRPr lang="es-ES"/>
        </a:p>
      </dgm:t>
    </dgm:pt>
    <dgm:pt modelId="{3DA53150-4A18-4799-BBC8-F26E3D4802FD}" type="pres">
      <dgm:prSet presAssocID="{3A82BD0F-6BAA-4F11-921A-F3DD340AEC79}" presName="desTx" presStyleLbl="alignAccFollowNode1" presStyleIdx="0" presStyleCnt="1" custLinFactNeighborY="-1041">
        <dgm:presLayoutVars>
          <dgm:bulletEnabled val="1"/>
        </dgm:presLayoutVars>
      </dgm:prSet>
      <dgm:spPr/>
      <dgm:t>
        <a:bodyPr/>
        <a:lstStyle/>
        <a:p>
          <a:endParaRPr lang="es-ES"/>
        </a:p>
      </dgm:t>
    </dgm:pt>
  </dgm:ptLst>
  <dgm:cxnLst>
    <dgm:cxn modelId="{1DAC03A1-751A-4AD7-A559-77EA25422414}" type="presOf" srcId="{D6F914B4-4AAE-4E1A-9F9F-ED00726EC706}" destId="{3DA53150-4A18-4799-BBC8-F26E3D4802FD}" srcOrd="0" destOrd="0" presId="urn:microsoft.com/office/officeart/2005/8/layout/hList1"/>
    <dgm:cxn modelId="{4D0E35CB-83B3-488F-A208-E7AAA1C19574}" type="presOf" srcId="{E0ECF34C-7AAF-4C2A-83DD-4DDC9A16FFA0}" destId="{99E1B006-7729-4A51-95D6-57FBB6683568}" srcOrd="0" destOrd="0" presId="urn:microsoft.com/office/officeart/2005/8/layout/hList1"/>
    <dgm:cxn modelId="{6EBB6281-6937-4F5E-9BD1-32C930DF55BF}" srcId="{E0ECF34C-7AAF-4C2A-83DD-4DDC9A16FFA0}" destId="{3A82BD0F-6BAA-4F11-921A-F3DD340AEC79}" srcOrd="0" destOrd="0" parTransId="{27F2B51C-D425-4D01-950C-656286268633}" sibTransId="{4FEC946C-CA19-42DE-9C20-4C2376CBBFDA}"/>
    <dgm:cxn modelId="{D906B2EA-DB4C-4A36-AA7F-19A379BAC066}" type="presOf" srcId="{3A82BD0F-6BAA-4F11-921A-F3DD340AEC79}" destId="{87DB089B-A177-49EB-8425-1E6F63EB2C8D}" srcOrd="0" destOrd="0" presId="urn:microsoft.com/office/officeart/2005/8/layout/hList1"/>
    <dgm:cxn modelId="{EC0ED2F6-79DA-4649-9E69-9111E062FD66}" srcId="{3A82BD0F-6BAA-4F11-921A-F3DD340AEC79}" destId="{D6F914B4-4AAE-4E1A-9F9F-ED00726EC706}" srcOrd="0" destOrd="0" parTransId="{7AAD2E54-60E1-458A-A990-6AC4BE59838D}" sibTransId="{76FB37E2-EA43-4845-A6B8-F4E04088B4AA}"/>
    <dgm:cxn modelId="{6DFD8372-05F0-45F9-8DBB-2C2B342482BB}" type="presParOf" srcId="{99E1B006-7729-4A51-95D6-57FBB6683568}" destId="{2197B722-3AB6-44C2-8008-41BB39B92D0F}" srcOrd="0" destOrd="0" presId="urn:microsoft.com/office/officeart/2005/8/layout/hList1"/>
    <dgm:cxn modelId="{95F1FDB6-3285-42AE-8B8E-BD0AF20D51E3}" type="presParOf" srcId="{2197B722-3AB6-44C2-8008-41BB39B92D0F}" destId="{87DB089B-A177-49EB-8425-1E6F63EB2C8D}" srcOrd="0" destOrd="0" presId="urn:microsoft.com/office/officeart/2005/8/layout/hList1"/>
    <dgm:cxn modelId="{627DA2A7-0883-421B-BA95-99A1E7FEDA8B}" type="presParOf" srcId="{2197B722-3AB6-44C2-8008-41BB39B92D0F}" destId="{3DA53150-4A18-4799-BBC8-F26E3D4802F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849046-6FF0-4F35-BD8C-0A8473064993}" type="doc">
      <dgm:prSet loTypeId="urn:microsoft.com/office/officeart/2008/layout/HorizontalMultiLevelHierarchy" loCatId="hierarchy" qsTypeId="urn:microsoft.com/office/officeart/2005/8/quickstyle/3d2" qsCatId="3D" csTypeId="urn:microsoft.com/office/officeart/2005/8/colors/accent2_1" csCatId="accent2" phldr="1"/>
      <dgm:spPr/>
      <dgm:t>
        <a:bodyPr/>
        <a:lstStyle/>
        <a:p>
          <a:endParaRPr lang="es-EC"/>
        </a:p>
      </dgm:t>
    </dgm:pt>
    <dgm:pt modelId="{A69100D7-F212-49D4-9C08-C0BD073E46F3}">
      <dgm:prSet phldrT="[Texto]" custT="1"/>
      <dgm:spPr/>
      <dgm:t>
        <a:bodyPr/>
        <a:lstStyle/>
        <a:p>
          <a:r>
            <a:rPr lang="es-EC" sz="3200" dirty="0">
              <a:latin typeface="Arial (cuerpo)"/>
            </a:rPr>
            <a:t>Variables</a:t>
          </a:r>
        </a:p>
      </dgm:t>
    </dgm:pt>
    <dgm:pt modelId="{A4C0B34C-835D-44C6-95A7-B90D6FDE111C}" type="parTrans" cxnId="{7DF9BCBD-7BD4-4909-AEBD-6BEEB672A7AE}">
      <dgm:prSet/>
      <dgm:spPr/>
      <dgm:t>
        <a:bodyPr/>
        <a:lstStyle/>
        <a:p>
          <a:endParaRPr lang="es-EC" sz="1800">
            <a:latin typeface="Arial (cuerpo)"/>
          </a:endParaRPr>
        </a:p>
      </dgm:t>
    </dgm:pt>
    <dgm:pt modelId="{B3666C1F-17E2-4FFC-B578-E27FB8ED7758}" type="sibTrans" cxnId="{7DF9BCBD-7BD4-4909-AEBD-6BEEB672A7AE}">
      <dgm:prSet/>
      <dgm:spPr/>
      <dgm:t>
        <a:bodyPr/>
        <a:lstStyle/>
        <a:p>
          <a:endParaRPr lang="es-EC" sz="1800">
            <a:latin typeface="Arial (cuerpo)"/>
          </a:endParaRPr>
        </a:p>
      </dgm:t>
    </dgm:pt>
    <dgm:pt modelId="{32C4FA17-7311-4C1D-85D0-8B9441FB755A}">
      <dgm:prSet phldrT="[Texto]" custT="1"/>
      <dgm:spPr/>
      <dgm:t>
        <a:bodyPr/>
        <a:lstStyle/>
        <a:p>
          <a:r>
            <a:rPr lang="es-EC" sz="1800" b="1" dirty="0" smtClean="0">
              <a:latin typeface="Arial (cuerpo)"/>
            </a:rPr>
            <a:t>Independiente</a:t>
          </a:r>
          <a:endParaRPr lang="es-EC" sz="1800" b="1" dirty="0">
            <a:latin typeface="Arial (cuerpo)"/>
          </a:endParaRPr>
        </a:p>
      </dgm:t>
    </dgm:pt>
    <dgm:pt modelId="{0F5BB55A-80EF-40FE-B141-D1466F17188B}" type="parTrans" cxnId="{5DC9CF16-B9C4-4117-A147-9870FC4EAEBB}">
      <dgm:prSet custT="1"/>
      <dgm:spPr/>
      <dgm:t>
        <a:bodyPr/>
        <a:lstStyle/>
        <a:p>
          <a:endParaRPr lang="es-EC" sz="1800" dirty="0">
            <a:latin typeface="Arial (cuerpo)"/>
          </a:endParaRPr>
        </a:p>
      </dgm:t>
    </dgm:pt>
    <dgm:pt modelId="{62E56B75-61D9-4701-82A8-B3F05A132FE6}" type="sibTrans" cxnId="{5DC9CF16-B9C4-4117-A147-9870FC4EAEBB}">
      <dgm:prSet/>
      <dgm:spPr/>
      <dgm:t>
        <a:bodyPr/>
        <a:lstStyle/>
        <a:p>
          <a:endParaRPr lang="es-EC" sz="1800">
            <a:latin typeface="Arial (cuerpo)"/>
          </a:endParaRPr>
        </a:p>
      </dgm:t>
    </dgm:pt>
    <dgm:pt modelId="{0F57C5A4-BAD8-4DCC-817D-54D4DBCB056A}">
      <dgm:prSet phldrT="[Texto]" custT="1"/>
      <dgm:spPr/>
      <dgm:t>
        <a:bodyPr/>
        <a:lstStyle/>
        <a:p>
          <a:r>
            <a:rPr lang="es-EC" sz="1800" b="1" dirty="0">
              <a:latin typeface="Arial (cuerpo)"/>
            </a:rPr>
            <a:t>Dependiente </a:t>
          </a:r>
        </a:p>
      </dgm:t>
    </dgm:pt>
    <dgm:pt modelId="{661E97F2-F14A-4523-9999-CE0498F06D46}" type="parTrans" cxnId="{15B426E2-6380-4B56-8165-132392E9CF5A}">
      <dgm:prSet custT="1"/>
      <dgm:spPr/>
      <dgm:t>
        <a:bodyPr/>
        <a:lstStyle/>
        <a:p>
          <a:endParaRPr lang="es-EC" sz="1800" dirty="0">
            <a:latin typeface="Arial (cuerpo)"/>
          </a:endParaRPr>
        </a:p>
      </dgm:t>
    </dgm:pt>
    <dgm:pt modelId="{C45ADDA5-E45E-46A6-AC9E-01313F509783}" type="sibTrans" cxnId="{15B426E2-6380-4B56-8165-132392E9CF5A}">
      <dgm:prSet/>
      <dgm:spPr/>
      <dgm:t>
        <a:bodyPr/>
        <a:lstStyle/>
        <a:p>
          <a:endParaRPr lang="es-EC" sz="1800">
            <a:latin typeface="Arial (cuerpo)"/>
          </a:endParaRPr>
        </a:p>
      </dgm:t>
    </dgm:pt>
    <dgm:pt modelId="{651BB89F-0451-4B84-ACCB-EFC56C07AF99}" type="pres">
      <dgm:prSet presAssocID="{09849046-6FF0-4F35-BD8C-0A8473064993}" presName="Name0" presStyleCnt="0">
        <dgm:presLayoutVars>
          <dgm:chPref val="1"/>
          <dgm:dir/>
          <dgm:animOne val="branch"/>
          <dgm:animLvl val="lvl"/>
          <dgm:resizeHandles val="exact"/>
        </dgm:presLayoutVars>
      </dgm:prSet>
      <dgm:spPr/>
      <dgm:t>
        <a:bodyPr/>
        <a:lstStyle/>
        <a:p>
          <a:endParaRPr lang="es-ES"/>
        </a:p>
      </dgm:t>
    </dgm:pt>
    <dgm:pt modelId="{44DDCD14-FFBC-426B-9742-9C283056266C}" type="pres">
      <dgm:prSet presAssocID="{A69100D7-F212-49D4-9C08-C0BD073E46F3}" presName="root1" presStyleCnt="0"/>
      <dgm:spPr/>
    </dgm:pt>
    <dgm:pt modelId="{8EF050B6-CA1B-4CF8-A3B2-521356432BA7}" type="pres">
      <dgm:prSet presAssocID="{A69100D7-F212-49D4-9C08-C0BD073E46F3}" presName="LevelOneTextNode" presStyleLbl="node0" presStyleIdx="0" presStyleCnt="1" custScaleX="57181" custScaleY="58025" custLinFactNeighborX="-26436" custLinFactNeighborY="2469">
        <dgm:presLayoutVars>
          <dgm:chPref val="3"/>
        </dgm:presLayoutVars>
      </dgm:prSet>
      <dgm:spPr/>
      <dgm:t>
        <a:bodyPr/>
        <a:lstStyle/>
        <a:p>
          <a:endParaRPr lang="es-ES"/>
        </a:p>
      </dgm:t>
    </dgm:pt>
    <dgm:pt modelId="{06AB37A7-1682-4CD9-8C9E-4F881E1E943F}" type="pres">
      <dgm:prSet presAssocID="{A69100D7-F212-49D4-9C08-C0BD073E46F3}" presName="level2hierChild" presStyleCnt="0"/>
      <dgm:spPr/>
    </dgm:pt>
    <dgm:pt modelId="{B6500D92-426E-419D-BD61-1CFB6729281D}" type="pres">
      <dgm:prSet presAssocID="{0F5BB55A-80EF-40FE-B141-D1466F17188B}" presName="conn2-1" presStyleLbl="parChTrans1D2" presStyleIdx="0" presStyleCnt="2"/>
      <dgm:spPr/>
      <dgm:t>
        <a:bodyPr/>
        <a:lstStyle/>
        <a:p>
          <a:endParaRPr lang="es-ES"/>
        </a:p>
      </dgm:t>
    </dgm:pt>
    <dgm:pt modelId="{794348F6-CEAB-4D3C-90D2-09D1D3D8309D}" type="pres">
      <dgm:prSet presAssocID="{0F5BB55A-80EF-40FE-B141-D1466F17188B}" presName="connTx" presStyleLbl="parChTrans1D2" presStyleIdx="0" presStyleCnt="2"/>
      <dgm:spPr/>
      <dgm:t>
        <a:bodyPr/>
        <a:lstStyle/>
        <a:p>
          <a:endParaRPr lang="es-ES"/>
        </a:p>
      </dgm:t>
    </dgm:pt>
    <dgm:pt modelId="{9B56A0F8-4C50-46DD-858B-D7F3E2AC42A9}" type="pres">
      <dgm:prSet presAssocID="{32C4FA17-7311-4C1D-85D0-8B9441FB755A}" presName="root2" presStyleCnt="0"/>
      <dgm:spPr/>
    </dgm:pt>
    <dgm:pt modelId="{A0F16C78-1D06-4681-AA35-3D6428E60977}" type="pres">
      <dgm:prSet presAssocID="{32C4FA17-7311-4C1D-85D0-8B9441FB755A}" presName="LevelTwoTextNode" presStyleLbl="node2" presStyleIdx="0" presStyleCnt="2" custScaleX="62443" custLinFactNeighborX="-3242" custLinFactNeighborY="-40197">
        <dgm:presLayoutVars>
          <dgm:chPref val="3"/>
        </dgm:presLayoutVars>
      </dgm:prSet>
      <dgm:spPr/>
      <dgm:t>
        <a:bodyPr/>
        <a:lstStyle/>
        <a:p>
          <a:endParaRPr lang="es-ES"/>
        </a:p>
      </dgm:t>
    </dgm:pt>
    <dgm:pt modelId="{9B3B8455-F5AD-4B63-A7E4-47A349F48D98}" type="pres">
      <dgm:prSet presAssocID="{32C4FA17-7311-4C1D-85D0-8B9441FB755A}" presName="level3hierChild" presStyleCnt="0"/>
      <dgm:spPr/>
    </dgm:pt>
    <dgm:pt modelId="{091EA6D1-FE3C-41C0-947B-57519C1FC803}" type="pres">
      <dgm:prSet presAssocID="{661E97F2-F14A-4523-9999-CE0498F06D46}" presName="conn2-1" presStyleLbl="parChTrans1D2" presStyleIdx="1" presStyleCnt="2"/>
      <dgm:spPr/>
      <dgm:t>
        <a:bodyPr/>
        <a:lstStyle/>
        <a:p>
          <a:endParaRPr lang="es-ES"/>
        </a:p>
      </dgm:t>
    </dgm:pt>
    <dgm:pt modelId="{BB0CF6ED-F07F-4D3A-B9E6-052689839790}" type="pres">
      <dgm:prSet presAssocID="{661E97F2-F14A-4523-9999-CE0498F06D46}" presName="connTx" presStyleLbl="parChTrans1D2" presStyleIdx="1" presStyleCnt="2"/>
      <dgm:spPr/>
      <dgm:t>
        <a:bodyPr/>
        <a:lstStyle/>
        <a:p>
          <a:endParaRPr lang="es-ES"/>
        </a:p>
      </dgm:t>
    </dgm:pt>
    <dgm:pt modelId="{35A87F7C-57B7-491F-9570-E23F0098F555}" type="pres">
      <dgm:prSet presAssocID="{0F57C5A4-BAD8-4DCC-817D-54D4DBCB056A}" presName="root2" presStyleCnt="0"/>
      <dgm:spPr/>
    </dgm:pt>
    <dgm:pt modelId="{D3DB3A81-F9F5-45A9-8E63-429CC006B8BA}" type="pres">
      <dgm:prSet presAssocID="{0F57C5A4-BAD8-4DCC-817D-54D4DBCB056A}" presName="LevelTwoTextNode" presStyleLbl="node2" presStyleIdx="1" presStyleCnt="2" custScaleX="62443" custLinFactNeighborX="-3242" custLinFactNeighborY="62224">
        <dgm:presLayoutVars>
          <dgm:chPref val="3"/>
        </dgm:presLayoutVars>
      </dgm:prSet>
      <dgm:spPr/>
      <dgm:t>
        <a:bodyPr/>
        <a:lstStyle/>
        <a:p>
          <a:endParaRPr lang="es-ES"/>
        </a:p>
      </dgm:t>
    </dgm:pt>
    <dgm:pt modelId="{C2B5D1C1-61F6-4AE0-97FF-A608B28191F3}" type="pres">
      <dgm:prSet presAssocID="{0F57C5A4-BAD8-4DCC-817D-54D4DBCB056A}" presName="level3hierChild" presStyleCnt="0"/>
      <dgm:spPr/>
    </dgm:pt>
  </dgm:ptLst>
  <dgm:cxnLst>
    <dgm:cxn modelId="{310FFCC6-E85A-4398-9E62-1CE446CE98F9}" type="presOf" srcId="{09849046-6FF0-4F35-BD8C-0A8473064993}" destId="{651BB89F-0451-4B84-ACCB-EFC56C07AF99}" srcOrd="0" destOrd="0" presId="urn:microsoft.com/office/officeart/2008/layout/HorizontalMultiLevelHierarchy"/>
    <dgm:cxn modelId="{1C0AA58B-9E29-41FB-A30D-18C33877C943}" type="presOf" srcId="{0F5BB55A-80EF-40FE-B141-D1466F17188B}" destId="{B6500D92-426E-419D-BD61-1CFB6729281D}" srcOrd="0" destOrd="0" presId="urn:microsoft.com/office/officeart/2008/layout/HorizontalMultiLevelHierarchy"/>
    <dgm:cxn modelId="{5DC9CF16-B9C4-4117-A147-9870FC4EAEBB}" srcId="{A69100D7-F212-49D4-9C08-C0BD073E46F3}" destId="{32C4FA17-7311-4C1D-85D0-8B9441FB755A}" srcOrd="0" destOrd="0" parTransId="{0F5BB55A-80EF-40FE-B141-D1466F17188B}" sibTransId="{62E56B75-61D9-4701-82A8-B3F05A132FE6}"/>
    <dgm:cxn modelId="{15B426E2-6380-4B56-8165-132392E9CF5A}" srcId="{A69100D7-F212-49D4-9C08-C0BD073E46F3}" destId="{0F57C5A4-BAD8-4DCC-817D-54D4DBCB056A}" srcOrd="1" destOrd="0" parTransId="{661E97F2-F14A-4523-9999-CE0498F06D46}" sibTransId="{C45ADDA5-E45E-46A6-AC9E-01313F509783}"/>
    <dgm:cxn modelId="{7DF9BCBD-7BD4-4909-AEBD-6BEEB672A7AE}" srcId="{09849046-6FF0-4F35-BD8C-0A8473064993}" destId="{A69100D7-F212-49D4-9C08-C0BD073E46F3}" srcOrd="0" destOrd="0" parTransId="{A4C0B34C-835D-44C6-95A7-B90D6FDE111C}" sibTransId="{B3666C1F-17E2-4FFC-B578-E27FB8ED7758}"/>
    <dgm:cxn modelId="{B62F38CA-7CC7-4457-9570-8E423E4249F2}" type="presOf" srcId="{661E97F2-F14A-4523-9999-CE0498F06D46}" destId="{BB0CF6ED-F07F-4D3A-B9E6-052689839790}" srcOrd="1" destOrd="0" presId="urn:microsoft.com/office/officeart/2008/layout/HorizontalMultiLevelHierarchy"/>
    <dgm:cxn modelId="{D99046FC-340E-47B2-896E-19844262B6AE}" type="presOf" srcId="{661E97F2-F14A-4523-9999-CE0498F06D46}" destId="{091EA6D1-FE3C-41C0-947B-57519C1FC803}" srcOrd="0" destOrd="0" presId="urn:microsoft.com/office/officeart/2008/layout/HorizontalMultiLevelHierarchy"/>
    <dgm:cxn modelId="{989B83C5-216C-4BF8-96AB-09F962972C9A}" type="presOf" srcId="{0F5BB55A-80EF-40FE-B141-D1466F17188B}" destId="{794348F6-CEAB-4D3C-90D2-09D1D3D8309D}" srcOrd="1" destOrd="0" presId="urn:microsoft.com/office/officeart/2008/layout/HorizontalMultiLevelHierarchy"/>
    <dgm:cxn modelId="{EAB3F2A6-9262-4ABB-A740-704DE1E4D72B}" type="presOf" srcId="{A69100D7-F212-49D4-9C08-C0BD073E46F3}" destId="{8EF050B6-CA1B-4CF8-A3B2-521356432BA7}" srcOrd="0" destOrd="0" presId="urn:microsoft.com/office/officeart/2008/layout/HorizontalMultiLevelHierarchy"/>
    <dgm:cxn modelId="{5BC516C2-0C6F-46DF-921E-2C2696836C2B}" type="presOf" srcId="{0F57C5A4-BAD8-4DCC-817D-54D4DBCB056A}" destId="{D3DB3A81-F9F5-45A9-8E63-429CC006B8BA}" srcOrd="0" destOrd="0" presId="urn:microsoft.com/office/officeart/2008/layout/HorizontalMultiLevelHierarchy"/>
    <dgm:cxn modelId="{8F3D3B9D-32ED-4BD1-B692-0A2A9C614666}" type="presOf" srcId="{32C4FA17-7311-4C1D-85D0-8B9441FB755A}" destId="{A0F16C78-1D06-4681-AA35-3D6428E60977}" srcOrd="0" destOrd="0" presId="urn:microsoft.com/office/officeart/2008/layout/HorizontalMultiLevelHierarchy"/>
    <dgm:cxn modelId="{9072B87E-430B-48B1-A0B8-F282B6DF2A3B}" type="presParOf" srcId="{651BB89F-0451-4B84-ACCB-EFC56C07AF99}" destId="{44DDCD14-FFBC-426B-9742-9C283056266C}" srcOrd="0" destOrd="0" presId="urn:microsoft.com/office/officeart/2008/layout/HorizontalMultiLevelHierarchy"/>
    <dgm:cxn modelId="{3DF8B15F-3267-473D-BB87-1E842FE44A11}" type="presParOf" srcId="{44DDCD14-FFBC-426B-9742-9C283056266C}" destId="{8EF050B6-CA1B-4CF8-A3B2-521356432BA7}" srcOrd="0" destOrd="0" presId="urn:microsoft.com/office/officeart/2008/layout/HorizontalMultiLevelHierarchy"/>
    <dgm:cxn modelId="{E2223DF8-E58A-4003-9C79-F47DD15B1CB1}" type="presParOf" srcId="{44DDCD14-FFBC-426B-9742-9C283056266C}" destId="{06AB37A7-1682-4CD9-8C9E-4F881E1E943F}" srcOrd="1" destOrd="0" presId="urn:microsoft.com/office/officeart/2008/layout/HorizontalMultiLevelHierarchy"/>
    <dgm:cxn modelId="{16CF4906-15A3-4B34-8743-FCF2E70CC7C5}" type="presParOf" srcId="{06AB37A7-1682-4CD9-8C9E-4F881E1E943F}" destId="{B6500D92-426E-419D-BD61-1CFB6729281D}" srcOrd="0" destOrd="0" presId="urn:microsoft.com/office/officeart/2008/layout/HorizontalMultiLevelHierarchy"/>
    <dgm:cxn modelId="{75951A78-E173-43FD-9FF0-1FB4A7B52722}" type="presParOf" srcId="{B6500D92-426E-419D-BD61-1CFB6729281D}" destId="{794348F6-CEAB-4D3C-90D2-09D1D3D8309D}" srcOrd="0" destOrd="0" presId="urn:microsoft.com/office/officeart/2008/layout/HorizontalMultiLevelHierarchy"/>
    <dgm:cxn modelId="{04E1D593-CB03-4E52-BC55-D4F27F637ADE}" type="presParOf" srcId="{06AB37A7-1682-4CD9-8C9E-4F881E1E943F}" destId="{9B56A0F8-4C50-46DD-858B-D7F3E2AC42A9}" srcOrd="1" destOrd="0" presId="urn:microsoft.com/office/officeart/2008/layout/HorizontalMultiLevelHierarchy"/>
    <dgm:cxn modelId="{4CB11647-6AE4-413D-9ECE-4C161ED66FAF}" type="presParOf" srcId="{9B56A0F8-4C50-46DD-858B-D7F3E2AC42A9}" destId="{A0F16C78-1D06-4681-AA35-3D6428E60977}" srcOrd="0" destOrd="0" presId="urn:microsoft.com/office/officeart/2008/layout/HorizontalMultiLevelHierarchy"/>
    <dgm:cxn modelId="{A6F86A70-6AC6-405D-B3E9-7D615906E4D4}" type="presParOf" srcId="{9B56A0F8-4C50-46DD-858B-D7F3E2AC42A9}" destId="{9B3B8455-F5AD-4B63-A7E4-47A349F48D98}" srcOrd="1" destOrd="0" presId="urn:microsoft.com/office/officeart/2008/layout/HorizontalMultiLevelHierarchy"/>
    <dgm:cxn modelId="{81D88243-C7DD-45A2-A25E-0E76200D19BC}" type="presParOf" srcId="{06AB37A7-1682-4CD9-8C9E-4F881E1E943F}" destId="{091EA6D1-FE3C-41C0-947B-57519C1FC803}" srcOrd="2" destOrd="0" presId="urn:microsoft.com/office/officeart/2008/layout/HorizontalMultiLevelHierarchy"/>
    <dgm:cxn modelId="{34DF08C2-4381-44F6-84BB-0FA8B95FCEA8}" type="presParOf" srcId="{091EA6D1-FE3C-41C0-947B-57519C1FC803}" destId="{BB0CF6ED-F07F-4D3A-B9E6-052689839790}" srcOrd="0" destOrd="0" presId="urn:microsoft.com/office/officeart/2008/layout/HorizontalMultiLevelHierarchy"/>
    <dgm:cxn modelId="{42044C13-5D8E-4887-83E0-314347042A24}" type="presParOf" srcId="{06AB37A7-1682-4CD9-8C9E-4F881E1E943F}" destId="{35A87F7C-57B7-491F-9570-E23F0098F555}" srcOrd="3" destOrd="0" presId="urn:microsoft.com/office/officeart/2008/layout/HorizontalMultiLevelHierarchy"/>
    <dgm:cxn modelId="{D05BB0ED-65CE-4F25-8A3B-15361FE11B20}" type="presParOf" srcId="{35A87F7C-57B7-491F-9570-E23F0098F555}" destId="{D3DB3A81-F9F5-45A9-8E63-429CC006B8BA}" srcOrd="0" destOrd="0" presId="urn:microsoft.com/office/officeart/2008/layout/HorizontalMultiLevelHierarchy"/>
    <dgm:cxn modelId="{C3621A90-B9F2-4E46-AE5E-FC632E0D5F10}" type="presParOf" srcId="{35A87F7C-57B7-491F-9570-E23F0098F555}" destId="{C2B5D1C1-61F6-4AE0-97FF-A608B28191F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0F234B-19D2-47D4-9675-896504A41E8B}" type="doc">
      <dgm:prSet loTypeId="urn:microsoft.com/office/officeart/2005/8/layout/vList4" loCatId="list" qsTypeId="urn:microsoft.com/office/officeart/2005/8/quickstyle/3d3" qsCatId="3D" csTypeId="urn:microsoft.com/office/officeart/2005/8/colors/accent0_1" csCatId="mainScheme" phldr="1"/>
      <dgm:spPr/>
    </dgm:pt>
    <dgm:pt modelId="{A16A6079-D62C-4118-9753-5250931576DB}">
      <dgm:prSet phldrT="[Texto]" custT="1"/>
      <dgm:spPr/>
      <dgm:t>
        <a:bodyPr/>
        <a:lstStyle/>
        <a:p>
          <a:pPr algn="just"/>
          <a:r>
            <a:rPr lang="es-ES" sz="2400" dirty="0" smtClean="0"/>
            <a:t>Conocer si la Gestión turística de La Ruta Escondida de las Parroquias del Nororiente de Quito (</a:t>
          </a:r>
          <a:r>
            <a:rPr lang="es-ES" sz="2400" dirty="0" err="1" smtClean="0"/>
            <a:t>Puéllaro</a:t>
          </a:r>
          <a:r>
            <a:rPr lang="es-ES" sz="2400" dirty="0" smtClean="0"/>
            <a:t>, </a:t>
          </a:r>
          <a:r>
            <a:rPr lang="es-ES" sz="2400" dirty="0" err="1" smtClean="0"/>
            <a:t>Perucho</a:t>
          </a:r>
          <a:r>
            <a:rPr lang="es-ES" sz="2400" dirty="0" smtClean="0"/>
            <a:t>, </a:t>
          </a:r>
          <a:r>
            <a:rPr lang="es-ES" sz="2400" dirty="0" err="1" smtClean="0"/>
            <a:t>Chavezpamba</a:t>
          </a:r>
          <a:r>
            <a:rPr lang="es-ES" sz="2400" dirty="0" smtClean="0"/>
            <a:t>, Minas y Atahualpa) está manejando una adecuada gestión para el Distrito Metropolitano de Quito</a:t>
          </a:r>
          <a:r>
            <a:rPr lang="es-MX" sz="2400" dirty="0" smtClean="0"/>
            <a:t>.</a:t>
          </a:r>
          <a:endParaRPr lang="es-ES" sz="2400" dirty="0">
            <a:latin typeface="Arial (cuerpo)"/>
          </a:endParaRPr>
        </a:p>
      </dgm:t>
    </dgm:pt>
    <dgm:pt modelId="{30C84C0B-88EB-42FB-93E6-9EEAB6AF14AD}" type="parTrans" cxnId="{2700B127-10BE-4B07-812F-A9181D6C1A22}">
      <dgm:prSet/>
      <dgm:spPr/>
      <dgm:t>
        <a:bodyPr/>
        <a:lstStyle/>
        <a:p>
          <a:pPr algn="just"/>
          <a:endParaRPr lang="es-ES" sz="1800">
            <a:latin typeface="Arial (cuerpo)"/>
            <a:cs typeface="Times New Roman" panose="02020603050405020304" pitchFamily="18" charset="0"/>
          </a:endParaRPr>
        </a:p>
      </dgm:t>
    </dgm:pt>
    <dgm:pt modelId="{F86D1DA8-4F80-44BF-B4A2-C6855D279369}" type="sibTrans" cxnId="{2700B127-10BE-4B07-812F-A9181D6C1A22}">
      <dgm:prSet/>
      <dgm:spPr/>
      <dgm:t>
        <a:bodyPr/>
        <a:lstStyle/>
        <a:p>
          <a:pPr algn="just"/>
          <a:endParaRPr lang="es-ES" sz="1800">
            <a:latin typeface="Arial (cuerpo)"/>
            <a:cs typeface="Times New Roman" panose="02020603050405020304" pitchFamily="18" charset="0"/>
          </a:endParaRPr>
        </a:p>
      </dgm:t>
    </dgm:pt>
    <dgm:pt modelId="{5A3ED6EC-EB1A-43DD-9D5E-F839A2CA4D98}">
      <dgm:prSet custT="1"/>
      <dgm:spPr/>
      <dgm:t>
        <a:bodyPr/>
        <a:lstStyle/>
        <a:p>
          <a:pPr algn="just"/>
          <a:r>
            <a:rPr lang="es-ES" sz="2400" dirty="0" smtClean="0"/>
            <a:t>Analizar los resultados obtenidos mediante los programas estadísticos SPSS y Microsoft Excel para conocer si el plan de marketing que están aplicando es el correcto</a:t>
          </a:r>
          <a:endParaRPr lang="es-ES" sz="2400" dirty="0">
            <a:latin typeface="Arial (cuerpo)"/>
          </a:endParaRPr>
        </a:p>
      </dgm:t>
    </dgm:pt>
    <dgm:pt modelId="{A622030C-9DE6-4CDC-B2B1-32B4899602FA}" type="parTrans" cxnId="{111455F5-2747-49FC-9E2E-BF550B16BDEA}">
      <dgm:prSet/>
      <dgm:spPr/>
      <dgm:t>
        <a:bodyPr/>
        <a:lstStyle/>
        <a:p>
          <a:pPr algn="just"/>
          <a:endParaRPr lang="es-ES" sz="1800">
            <a:latin typeface="Arial (cuerpo)"/>
            <a:cs typeface="Times New Roman" panose="02020603050405020304" pitchFamily="18" charset="0"/>
          </a:endParaRPr>
        </a:p>
      </dgm:t>
    </dgm:pt>
    <dgm:pt modelId="{C4AED179-C1B2-447C-9512-172BB34A251A}" type="sibTrans" cxnId="{111455F5-2747-49FC-9E2E-BF550B16BDEA}">
      <dgm:prSet/>
      <dgm:spPr/>
      <dgm:t>
        <a:bodyPr/>
        <a:lstStyle/>
        <a:p>
          <a:pPr algn="just"/>
          <a:endParaRPr lang="es-ES" sz="1800">
            <a:latin typeface="Arial (cuerpo)"/>
            <a:cs typeface="Times New Roman" panose="02020603050405020304" pitchFamily="18" charset="0"/>
          </a:endParaRPr>
        </a:p>
      </dgm:t>
    </dgm:pt>
    <dgm:pt modelId="{C330BCF8-C5D9-478B-ADCD-C07D73A2FD69}">
      <dgm:prSet custT="1"/>
      <dgm:spPr/>
      <dgm:t>
        <a:bodyPr/>
        <a:lstStyle/>
        <a:p>
          <a:pPr algn="just"/>
          <a:r>
            <a:rPr lang="es-ES" sz="2400" dirty="0" smtClean="0"/>
            <a:t>Proponer un Plan de Estratégico de Marketing para el lugar turístico la Ruta Escondida.</a:t>
          </a:r>
          <a:endParaRPr lang="es-ES" sz="2400" dirty="0">
            <a:latin typeface="Arial (cuerpo)"/>
          </a:endParaRPr>
        </a:p>
      </dgm:t>
    </dgm:pt>
    <dgm:pt modelId="{487CEF0E-3672-4B13-9804-D6A8F5202522}" type="parTrans" cxnId="{D35985EA-C4CA-4270-8DA2-8FA540237702}">
      <dgm:prSet/>
      <dgm:spPr/>
      <dgm:t>
        <a:bodyPr/>
        <a:lstStyle/>
        <a:p>
          <a:pPr algn="just"/>
          <a:endParaRPr lang="es-ES" sz="1800">
            <a:latin typeface="Arial (cuerpo)"/>
            <a:cs typeface="Times New Roman" panose="02020603050405020304" pitchFamily="18" charset="0"/>
          </a:endParaRPr>
        </a:p>
      </dgm:t>
    </dgm:pt>
    <dgm:pt modelId="{07888AD6-7FF2-4C9F-8484-0C9CE78F8038}" type="sibTrans" cxnId="{D35985EA-C4CA-4270-8DA2-8FA540237702}">
      <dgm:prSet/>
      <dgm:spPr/>
      <dgm:t>
        <a:bodyPr/>
        <a:lstStyle/>
        <a:p>
          <a:pPr algn="just"/>
          <a:endParaRPr lang="es-ES" sz="1800">
            <a:latin typeface="Arial (cuerpo)"/>
            <a:cs typeface="Times New Roman" panose="02020603050405020304" pitchFamily="18" charset="0"/>
          </a:endParaRPr>
        </a:p>
      </dgm:t>
    </dgm:pt>
    <dgm:pt modelId="{A1647C4F-BF5E-4769-9220-9BAB7D85B308}" type="pres">
      <dgm:prSet presAssocID="{4F0F234B-19D2-47D4-9675-896504A41E8B}" presName="linear" presStyleCnt="0">
        <dgm:presLayoutVars>
          <dgm:dir/>
          <dgm:resizeHandles val="exact"/>
        </dgm:presLayoutVars>
      </dgm:prSet>
      <dgm:spPr/>
    </dgm:pt>
    <dgm:pt modelId="{866C3E13-C096-48D5-8050-8B94B062150B}" type="pres">
      <dgm:prSet presAssocID="{A16A6079-D62C-4118-9753-5250931576DB}" presName="comp" presStyleCnt="0"/>
      <dgm:spPr/>
    </dgm:pt>
    <dgm:pt modelId="{18291690-667E-475C-ADF9-B57563AE6771}" type="pres">
      <dgm:prSet presAssocID="{A16A6079-D62C-4118-9753-5250931576DB}" presName="box" presStyleLbl="node1" presStyleIdx="0" presStyleCnt="3"/>
      <dgm:spPr/>
      <dgm:t>
        <a:bodyPr/>
        <a:lstStyle/>
        <a:p>
          <a:endParaRPr lang="es-ES"/>
        </a:p>
      </dgm:t>
    </dgm:pt>
    <dgm:pt modelId="{B7A08DF2-49D3-4D9B-BEDE-397853BBAD55}" type="pres">
      <dgm:prSet presAssocID="{A16A6079-D62C-4118-9753-5250931576DB}" presName="img"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6" t="1284" r="46" b="1284"/>
          </a:stretch>
        </a:blipFill>
      </dgm:spPr>
    </dgm:pt>
    <dgm:pt modelId="{A107C807-D60D-4DD1-8DBE-7ABCF98914A9}" type="pres">
      <dgm:prSet presAssocID="{A16A6079-D62C-4118-9753-5250931576DB}" presName="text" presStyleLbl="node1" presStyleIdx="0" presStyleCnt="3">
        <dgm:presLayoutVars>
          <dgm:bulletEnabled val="1"/>
        </dgm:presLayoutVars>
      </dgm:prSet>
      <dgm:spPr/>
      <dgm:t>
        <a:bodyPr/>
        <a:lstStyle/>
        <a:p>
          <a:endParaRPr lang="es-ES"/>
        </a:p>
      </dgm:t>
    </dgm:pt>
    <dgm:pt modelId="{41ECDEEB-F09C-45B9-841D-49216F8170EB}" type="pres">
      <dgm:prSet presAssocID="{F86D1DA8-4F80-44BF-B4A2-C6855D279369}" presName="spacer" presStyleCnt="0"/>
      <dgm:spPr/>
    </dgm:pt>
    <dgm:pt modelId="{2CA4CCC9-B352-4851-AEDC-DEAE4C38DE40}" type="pres">
      <dgm:prSet presAssocID="{5A3ED6EC-EB1A-43DD-9D5E-F839A2CA4D98}" presName="comp" presStyleCnt="0"/>
      <dgm:spPr/>
    </dgm:pt>
    <dgm:pt modelId="{5B8CDE6C-22F1-4312-8A89-40C47B5E2300}" type="pres">
      <dgm:prSet presAssocID="{5A3ED6EC-EB1A-43DD-9D5E-F839A2CA4D98}" presName="box" presStyleLbl="node1" presStyleIdx="1" presStyleCnt="3"/>
      <dgm:spPr/>
      <dgm:t>
        <a:bodyPr/>
        <a:lstStyle/>
        <a:p>
          <a:endParaRPr lang="es-ES"/>
        </a:p>
      </dgm:t>
    </dgm:pt>
    <dgm:pt modelId="{E29E9A33-68E8-4EA6-9DAD-7D35BEC4F946}" type="pres">
      <dgm:prSet presAssocID="{5A3ED6EC-EB1A-43DD-9D5E-F839A2CA4D98}"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564FA057-7B7C-422B-90EE-582C43368D16}" type="pres">
      <dgm:prSet presAssocID="{5A3ED6EC-EB1A-43DD-9D5E-F839A2CA4D98}" presName="text" presStyleLbl="node1" presStyleIdx="1" presStyleCnt="3">
        <dgm:presLayoutVars>
          <dgm:bulletEnabled val="1"/>
        </dgm:presLayoutVars>
      </dgm:prSet>
      <dgm:spPr/>
      <dgm:t>
        <a:bodyPr/>
        <a:lstStyle/>
        <a:p>
          <a:endParaRPr lang="es-ES"/>
        </a:p>
      </dgm:t>
    </dgm:pt>
    <dgm:pt modelId="{74F99EA7-9A28-42F6-BC88-E46E8F98FAC1}" type="pres">
      <dgm:prSet presAssocID="{C4AED179-C1B2-447C-9512-172BB34A251A}" presName="spacer" presStyleCnt="0"/>
      <dgm:spPr/>
    </dgm:pt>
    <dgm:pt modelId="{41E700F8-A959-450E-A538-29AE01118CA8}" type="pres">
      <dgm:prSet presAssocID="{C330BCF8-C5D9-478B-ADCD-C07D73A2FD69}" presName="comp" presStyleCnt="0"/>
      <dgm:spPr/>
    </dgm:pt>
    <dgm:pt modelId="{80C9445B-BD9D-49A4-8288-C5FC1672CCAE}" type="pres">
      <dgm:prSet presAssocID="{C330BCF8-C5D9-478B-ADCD-C07D73A2FD69}" presName="box" presStyleLbl="node1" presStyleIdx="2" presStyleCnt="3"/>
      <dgm:spPr/>
      <dgm:t>
        <a:bodyPr/>
        <a:lstStyle/>
        <a:p>
          <a:endParaRPr lang="es-ES"/>
        </a:p>
      </dgm:t>
    </dgm:pt>
    <dgm:pt modelId="{F515FDD0-E7EC-46E2-8EB4-31E73B86D679}" type="pres">
      <dgm:prSet presAssocID="{C330BCF8-C5D9-478B-ADCD-C07D73A2FD69}" presName="img"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889" t="1284" r="3889" b="1284"/>
          </a:stretch>
        </a:blipFill>
      </dgm:spPr>
    </dgm:pt>
    <dgm:pt modelId="{521B607D-A492-46B6-B68B-3061DFE265A6}" type="pres">
      <dgm:prSet presAssocID="{C330BCF8-C5D9-478B-ADCD-C07D73A2FD69}" presName="text" presStyleLbl="node1" presStyleIdx="2" presStyleCnt="3">
        <dgm:presLayoutVars>
          <dgm:bulletEnabled val="1"/>
        </dgm:presLayoutVars>
      </dgm:prSet>
      <dgm:spPr/>
      <dgm:t>
        <a:bodyPr/>
        <a:lstStyle/>
        <a:p>
          <a:endParaRPr lang="es-ES"/>
        </a:p>
      </dgm:t>
    </dgm:pt>
  </dgm:ptLst>
  <dgm:cxnLst>
    <dgm:cxn modelId="{8BD33023-7923-4D0A-907B-97E5919AFC5F}" type="presOf" srcId="{A16A6079-D62C-4118-9753-5250931576DB}" destId="{18291690-667E-475C-ADF9-B57563AE6771}" srcOrd="0" destOrd="0" presId="urn:microsoft.com/office/officeart/2005/8/layout/vList4"/>
    <dgm:cxn modelId="{2700B127-10BE-4B07-812F-A9181D6C1A22}" srcId="{4F0F234B-19D2-47D4-9675-896504A41E8B}" destId="{A16A6079-D62C-4118-9753-5250931576DB}" srcOrd="0" destOrd="0" parTransId="{30C84C0B-88EB-42FB-93E6-9EEAB6AF14AD}" sibTransId="{F86D1DA8-4F80-44BF-B4A2-C6855D279369}"/>
    <dgm:cxn modelId="{673724D7-237F-4EF1-8A61-C02C157D6ADD}" type="presOf" srcId="{C330BCF8-C5D9-478B-ADCD-C07D73A2FD69}" destId="{80C9445B-BD9D-49A4-8288-C5FC1672CCAE}" srcOrd="0" destOrd="0" presId="urn:microsoft.com/office/officeart/2005/8/layout/vList4"/>
    <dgm:cxn modelId="{7A772958-317F-40E9-ACAA-24546690EC9C}" type="presOf" srcId="{5A3ED6EC-EB1A-43DD-9D5E-F839A2CA4D98}" destId="{564FA057-7B7C-422B-90EE-582C43368D16}" srcOrd="1" destOrd="0" presId="urn:microsoft.com/office/officeart/2005/8/layout/vList4"/>
    <dgm:cxn modelId="{D2DD2693-DF46-41D0-9291-6CC091012900}" type="presOf" srcId="{5A3ED6EC-EB1A-43DD-9D5E-F839A2CA4D98}" destId="{5B8CDE6C-22F1-4312-8A89-40C47B5E2300}" srcOrd="0" destOrd="0" presId="urn:microsoft.com/office/officeart/2005/8/layout/vList4"/>
    <dgm:cxn modelId="{D35985EA-C4CA-4270-8DA2-8FA540237702}" srcId="{4F0F234B-19D2-47D4-9675-896504A41E8B}" destId="{C330BCF8-C5D9-478B-ADCD-C07D73A2FD69}" srcOrd="2" destOrd="0" parTransId="{487CEF0E-3672-4B13-9804-D6A8F5202522}" sibTransId="{07888AD6-7FF2-4C9F-8484-0C9CE78F8038}"/>
    <dgm:cxn modelId="{FAB9C42D-E35A-4E81-B3E7-DF94EB85BE51}" type="presOf" srcId="{4F0F234B-19D2-47D4-9675-896504A41E8B}" destId="{A1647C4F-BF5E-4769-9220-9BAB7D85B308}" srcOrd="0" destOrd="0" presId="urn:microsoft.com/office/officeart/2005/8/layout/vList4"/>
    <dgm:cxn modelId="{77A95F13-84C3-4A1C-869F-8216E2D1186D}" type="presOf" srcId="{A16A6079-D62C-4118-9753-5250931576DB}" destId="{A107C807-D60D-4DD1-8DBE-7ABCF98914A9}" srcOrd="1" destOrd="0" presId="urn:microsoft.com/office/officeart/2005/8/layout/vList4"/>
    <dgm:cxn modelId="{831C0107-F62A-4110-92DA-E9701FD9D3F2}" type="presOf" srcId="{C330BCF8-C5D9-478B-ADCD-C07D73A2FD69}" destId="{521B607D-A492-46B6-B68B-3061DFE265A6}" srcOrd="1" destOrd="0" presId="urn:microsoft.com/office/officeart/2005/8/layout/vList4"/>
    <dgm:cxn modelId="{111455F5-2747-49FC-9E2E-BF550B16BDEA}" srcId="{4F0F234B-19D2-47D4-9675-896504A41E8B}" destId="{5A3ED6EC-EB1A-43DD-9D5E-F839A2CA4D98}" srcOrd="1" destOrd="0" parTransId="{A622030C-9DE6-4CDC-B2B1-32B4899602FA}" sibTransId="{C4AED179-C1B2-447C-9512-172BB34A251A}"/>
    <dgm:cxn modelId="{12E1EBAB-B547-4C2A-9731-AB4FF0011DA6}" type="presParOf" srcId="{A1647C4F-BF5E-4769-9220-9BAB7D85B308}" destId="{866C3E13-C096-48D5-8050-8B94B062150B}" srcOrd="0" destOrd="0" presId="urn:microsoft.com/office/officeart/2005/8/layout/vList4"/>
    <dgm:cxn modelId="{A2AB3744-7556-4C07-8EED-C8D6516AD1FF}" type="presParOf" srcId="{866C3E13-C096-48D5-8050-8B94B062150B}" destId="{18291690-667E-475C-ADF9-B57563AE6771}" srcOrd="0" destOrd="0" presId="urn:microsoft.com/office/officeart/2005/8/layout/vList4"/>
    <dgm:cxn modelId="{44733828-E9B2-47AD-8D8A-44384372AA87}" type="presParOf" srcId="{866C3E13-C096-48D5-8050-8B94B062150B}" destId="{B7A08DF2-49D3-4D9B-BEDE-397853BBAD55}" srcOrd="1" destOrd="0" presId="urn:microsoft.com/office/officeart/2005/8/layout/vList4"/>
    <dgm:cxn modelId="{A18195B3-D731-4CCA-BF30-131B3DDD06A6}" type="presParOf" srcId="{866C3E13-C096-48D5-8050-8B94B062150B}" destId="{A107C807-D60D-4DD1-8DBE-7ABCF98914A9}" srcOrd="2" destOrd="0" presId="urn:microsoft.com/office/officeart/2005/8/layout/vList4"/>
    <dgm:cxn modelId="{9BA0AE00-9803-41F3-906A-EF66BF796AF2}" type="presParOf" srcId="{A1647C4F-BF5E-4769-9220-9BAB7D85B308}" destId="{41ECDEEB-F09C-45B9-841D-49216F8170EB}" srcOrd="1" destOrd="0" presId="urn:microsoft.com/office/officeart/2005/8/layout/vList4"/>
    <dgm:cxn modelId="{7DA5FA08-D2AB-4E03-A971-19484DADB095}" type="presParOf" srcId="{A1647C4F-BF5E-4769-9220-9BAB7D85B308}" destId="{2CA4CCC9-B352-4851-AEDC-DEAE4C38DE40}" srcOrd="2" destOrd="0" presId="urn:microsoft.com/office/officeart/2005/8/layout/vList4"/>
    <dgm:cxn modelId="{B11975FE-1F9F-4DE6-B6D0-D875DAB5EB47}" type="presParOf" srcId="{2CA4CCC9-B352-4851-AEDC-DEAE4C38DE40}" destId="{5B8CDE6C-22F1-4312-8A89-40C47B5E2300}" srcOrd="0" destOrd="0" presId="urn:microsoft.com/office/officeart/2005/8/layout/vList4"/>
    <dgm:cxn modelId="{9FE16542-5A10-46CB-BA84-58B09B7CA679}" type="presParOf" srcId="{2CA4CCC9-B352-4851-AEDC-DEAE4C38DE40}" destId="{E29E9A33-68E8-4EA6-9DAD-7D35BEC4F946}" srcOrd="1" destOrd="0" presId="urn:microsoft.com/office/officeart/2005/8/layout/vList4"/>
    <dgm:cxn modelId="{A6FE5784-3E7B-4092-A9D1-EAD983E661AB}" type="presParOf" srcId="{2CA4CCC9-B352-4851-AEDC-DEAE4C38DE40}" destId="{564FA057-7B7C-422B-90EE-582C43368D16}" srcOrd="2" destOrd="0" presId="urn:microsoft.com/office/officeart/2005/8/layout/vList4"/>
    <dgm:cxn modelId="{CD845C44-6BB2-461F-8C47-5F83E8A5BB58}" type="presParOf" srcId="{A1647C4F-BF5E-4769-9220-9BAB7D85B308}" destId="{74F99EA7-9A28-42F6-BC88-E46E8F98FAC1}" srcOrd="3" destOrd="0" presId="urn:microsoft.com/office/officeart/2005/8/layout/vList4"/>
    <dgm:cxn modelId="{8BF5923B-A819-4D6D-A155-4D6AF77D61C1}" type="presParOf" srcId="{A1647C4F-BF5E-4769-9220-9BAB7D85B308}" destId="{41E700F8-A959-450E-A538-29AE01118CA8}" srcOrd="4" destOrd="0" presId="urn:microsoft.com/office/officeart/2005/8/layout/vList4"/>
    <dgm:cxn modelId="{7E55807D-21B7-4233-ACE3-66A25DB5A5C0}" type="presParOf" srcId="{41E700F8-A959-450E-A538-29AE01118CA8}" destId="{80C9445B-BD9D-49A4-8288-C5FC1672CCAE}" srcOrd="0" destOrd="0" presId="urn:microsoft.com/office/officeart/2005/8/layout/vList4"/>
    <dgm:cxn modelId="{CA3A43A3-F39A-462A-BE9B-080A8884E67E}" type="presParOf" srcId="{41E700F8-A959-450E-A538-29AE01118CA8}" destId="{F515FDD0-E7EC-46E2-8EB4-31E73B86D679}" srcOrd="1" destOrd="0" presId="urn:microsoft.com/office/officeart/2005/8/layout/vList4"/>
    <dgm:cxn modelId="{6A8DF722-46C7-4F42-A18C-32697014088E}" type="presParOf" srcId="{41E700F8-A959-450E-A538-29AE01118CA8}" destId="{521B607D-A492-46B6-B68B-3061DFE265A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91BFA7-E419-4691-82B5-617225B0F65D}" type="doc">
      <dgm:prSet loTypeId="urn:microsoft.com/office/officeart/2009/3/layout/OpposingIdeas" loCatId="relationship" qsTypeId="urn:microsoft.com/office/officeart/2005/8/quickstyle/3d3" qsCatId="3D" csTypeId="urn:microsoft.com/office/officeart/2005/8/colors/accent0_2" csCatId="mainScheme" phldr="1"/>
      <dgm:spPr/>
      <dgm:t>
        <a:bodyPr/>
        <a:lstStyle/>
        <a:p>
          <a:endParaRPr lang="es-EC"/>
        </a:p>
      </dgm:t>
    </dgm:pt>
    <dgm:pt modelId="{C3438444-3635-4B32-BF21-074E20DF8D42}">
      <dgm:prSet phldrT="[Texto]" custT="1"/>
      <dgm:spPr/>
      <dgm:t>
        <a:bodyPr/>
        <a:lstStyle/>
        <a:p>
          <a:pPr algn="ctr"/>
          <a:r>
            <a:rPr lang="es-EC" sz="1600" dirty="0">
              <a:latin typeface="Arial (cuerpo)"/>
            </a:rPr>
            <a:t>Hipótesis nula</a:t>
          </a:r>
        </a:p>
      </dgm:t>
    </dgm:pt>
    <dgm:pt modelId="{C5924FF0-A623-48DA-85CF-278A2DD0DA1E}" type="parTrans" cxnId="{E6A59278-1F84-45A1-AB63-04D5CE2F0B4B}">
      <dgm:prSet/>
      <dgm:spPr/>
      <dgm:t>
        <a:bodyPr/>
        <a:lstStyle/>
        <a:p>
          <a:endParaRPr lang="es-EC" sz="1600">
            <a:latin typeface="Arial (cuerpo)"/>
          </a:endParaRPr>
        </a:p>
      </dgm:t>
    </dgm:pt>
    <dgm:pt modelId="{F9247204-B4D9-4039-8A1F-388AF9949582}" type="sibTrans" cxnId="{E6A59278-1F84-45A1-AB63-04D5CE2F0B4B}">
      <dgm:prSet/>
      <dgm:spPr/>
      <dgm:t>
        <a:bodyPr/>
        <a:lstStyle/>
        <a:p>
          <a:endParaRPr lang="es-EC" sz="1600">
            <a:latin typeface="Arial (cuerpo)"/>
          </a:endParaRPr>
        </a:p>
      </dgm:t>
    </dgm:pt>
    <dgm:pt modelId="{BEBE9E20-9796-4F35-ACF4-399405B080F2}">
      <dgm:prSet phldrT="[Texto]" custT="1"/>
      <dgm:spPr/>
      <dgm:t>
        <a:bodyPr/>
        <a:lstStyle/>
        <a:p>
          <a:pPr algn="l"/>
          <a:r>
            <a:rPr lang="es-EC" sz="2400" b="1" dirty="0" smtClean="0">
              <a:latin typeface="Arial (cuerpo)"/>
            </a:rPr>
            <a:t>Ho: </a:t>
          </a:r>
          <a:r>
            <a:rPr lang="es-ES" sz="2000" dirty="0" smtClean="0"/>
            <a:t>La gestión turística realizada por la administración de la Ruta Escondida </a:t>
          </a:r>
          <a:r>
            <a:rPr lang="es-ES" sz="2000" b="1" dirty="0" smtClean="0"/>
            <a:t>NO </a:t>
          </a:r>
          <a:r>
            <a:rPr lang="es-ES" sz="2000" dirty="0" smtClean="0"/>
            <a:t>impacta a los habitantes del DMQ en que conozcan la misma</a:t>
          </a:r>
          <a:endParaRPr lang="es-EC" sz="2000" dirty="0">
            <a:latin typeface="Arial (cuerpo)"/>
          </a:endParaRPr>
        </a:p>
      </dgm:t>
    </dgm:pt>
    <dgm:pt modelId="{A1C7D1BC-7459-4AA5-AFEB-4DDB115B463C}" type="parTrans" cxnId="{451B9DA2-4F54-4E0B-BD75-E6C307013E33}">
      <dgm:prSet/>
      <dgm:spPr/>
      <dgm:t>
        <a:bodyPr/>
        <a:lstStyle/>
        <a:p>
          <a:endParaRPr lang="es-EC" sz="1600">
            <a:latin typeface="Arial (cuerpo)"/>
          </a:endParaRPr>
        </a:p>
      </dgm:t>
    </dgm:pt>
    <dgm:pt modelId="{AA9EE5A7-774A-4CFD-84BC-DE206FE07265}" type="sibTrans" cxnId="{451B9DA2-4F54-4E0B-BD75-E6C307013E33}">
      <dgm:prSet/>
      <dgm:spPr/>
      <dgm:t>
        <a:bodyPr/>
        <a:lstStyle/>
        <a:p>
          <a:endParaRPr lang="es-EC" sz="1600">
            <a:latin typeface="Arial (cuerpo)"/>
          </a:endParaRPr>
        </a:p>
      </dgm:t>
    </dgm:pt>
    <dgm:pt modelId="{7652940F-EC3F-477B-A472-44E03995E411}">
      <dgm:prSet custT="1"/>
      <dgm:spPr/>
      <dgm:t>
        <a:bodyPr/>
        <a:lstStyle/>
        <a:p>
          <a:pPr algn="l"/>
          <a:r>
            <a:rPr lang="es-EC" sz="2400" b="1" dirty="0">
              <a:latin typeface="Arial (cuerpo)"/>
            </a:rPr>
            <a:t>H1:</a:t>
          </a:r>
          <a:r>
            <a:rPr lang="es-EC" sz="2400" dirty="0">
              <a:latin typeface="Arial (cuerpo)"/>
            </a:rPr>
            <a:t> </a:t>
          </a:r>
          <a:r>
            <a:rPr lang="es-ES" sz="2000" dirty="0" smtClean="0"/>
            <a:t>La gestión turística realizada por la administración de la Ruta Escondida impacta a los habitantes del DMQ en que conozcan la misma</a:t>
          </a:r>
          <a:endParaRPr lang="es-ES" sz="2000" dirty="0">
            <a:latin typeface="Arial (cuerpo)"/>
          </a:endParaRPr>
        </a:p>
      </dgm:t>
    </dgm:pt>
    <dgm:pt modelId="{EEAFBFCA-7388-4773-B492-BE9A3ECE73B3}" type="parTrans" cxnId="{EF8F033C-DD0A-438D-9E0D-8F84D9B1595D}">
      <dgm:prSet/>
      <dgm:spPr/>
      <dgm:t>
        <a:bodyPr/>
        <a:lstStyle/>
        <a:p>
          <a:endParaRPr lang="es-EC" sz="1600">
            <a:latin typeface="Arial (cuerpo)"/>
          </a:endParaRPr>
        </a:p>
      </dgm:t>
    </dgm:pt>
    <dgm:pt modelId="{0195E705-BB24-46F7-90F4-D756E0B4E131}" type="sibTrans" cxnId="{EF8F033C-DD0A-438D-9E0D-8F84D9B1595D}">
      <dgm:prSet/>
      <dgm:spPr/>
      <dgm:t>
        <a:bodyPr/>
        <a:lstStyle/>
        <a:p>
          <a:endParaRPr lang="es-EC" sz="1600">
            <a:latin typeface="Arial (cuerpo)"/>
          </a:endParaRPr>
        </a:p>
      </dgm:t>
    </dgm:pt>
    <dgm:pt modelId="{A7521921-3E87-4EA5-AA95-AA6C5FC8A2B2}">
      <dgm:prSet custT="1"/>
      <dgm:spPr/>
      <dgm:t>
        <a:bodyPr/>
        <a:lstStyle/>
        <a:p>
          <a:pPr algn="ctr"/>
          <a:r>
            <a:rPr lang="es-ES" sz="1600" dirty="0">
              <a:latin typeface="Arial (cuerpo)"/>
            </a:rPr>
            <a:t>Hipótesis alternativa</a:t>
          </a:r>
        </a:p>
      </dgm:t>
    </dgm:pt>
    <dgm:pt modelId="{79039C04-6A7B-4760-9848-6E476BE4B2AF}" type="parTrans" cxnId="{2645E84B-CD26-40FF-8A32-107F27636CB2}">
      <dgm:prSet/>
      <dgm:spPr/>
      <dgm:t>
        <a:bodyPr/>
        <a:lstStyle/>
        <a:p>
          <a:endParaRPr lang="es-EC" sz="1600">
            <a:latin typeface="Arial (cuerpo)"/>
          </a:endParaRPr>
        </a:p>
      </dgm:t>
    </dgm:pt>
    <dgm:pt modelId="{8DCE597C-EF1E-4293-BFDA-E47F9D0D01F6}" type="sibTrans" cxnId="{2645E84B-CD26-40FF-8A32-107F27636CB2}">
      <dgm:prSet/>
      <dgm:spPr/>
      <dgm:t>
        <a:bodyPr/>
        <a:lstStyle/>
        <a:p>
          <a:endParaRPr lang="es-EC" sz="1600">
            <a:latin typeface="Arial (cuerpo)"/>
          </a:endParaRPr>
        </a:p>
      </dgm:t>
    </dgm:pt>
    <dgm:pt modelId="{45450B56-63F3-437F-99A4-C28648E5DAC8}" type="pres">
      <dgm:prSet presAssocID="{3191BFA7-E419-4691-82B5-617225B0F65D}" presName="Name0" presStyleCnt="0">
        <dgm:presLayoutVars>
          <dgm:chMax val="2"/>
          <dgm:dir/>
          <dgm:animOne val="branch"/>
          <dgm:animLvl val="lvl"/>
          <dgm:resizeHandles val="exact"/>
        </dgm:presLayoutVars>
      </dgm:prSet>
      <dgm:spPr/>
      <dgm:t>
        <a:bodyPr/>
        <a:lstStyle/>
        <a:p>
          <a:endParaRPr lang="es-ES"/>
        </a:p>
      </dgm:t>
    </dgm:pt>
    <dgm:pt modelId="{7F1FD724-2B33-41F1-AAC7-BFB3719820AE}" type="pres">
      <dgm:prSet presAssocID="{3191BFA7-E419-4691-82B5-617225B0F65D}" presName="Background" presStyleLbl="node1" presStyleIdx="0" presStyleCnt="1" custScaleX="104568" custScaleY="120211" custLinFactNeighborX="3663" custLinFactNeighborY="1694"/>
      <dgm:spPr/>
    </dgm:pt>
    <dgm:pt modelId="{96F86C5B-1E57-475F-831A-64C2A3A0FBE8}" type="pres">
      <dgm:prSet presAssocID="{3191BFA7-E419-4691-82B5-617225B0F65D}" presName="Divider" presStyleLbl="callout" presStyleIdx="0" presStyleCnt="1"/>
      <dgm:spPr/>
    </dgm:pt>
    <dgm:pt modelId="{439080BB-1C64-4D73-9D4C-8FD02C15C6AB}" type="pres">
      <dgm:prSet presAssocID="{3191BFA7-E419-4691-82B5-617225B0F65D}" presName="ChildText1" presStyleLbl="revTx" presStyleIdx="0" presStyleCnt="0">
        <dgm:presLayoutVars>
          <dgm:chMax val="0"/>
          <dgm:chPref val="0"/>
          <dgm:bulletEnabled val="1"/>
        </dgm:presLayoutVars>
      </dgm:prSet>
      <dgm:spPr/>
      <dgm:t>
        <a:bodyPr/>
        <a:lstStyle/>
        <a:p>
          <a:endParaRPr lang="es-ES"/>
        </a:p>
      </dgm:t>
    </dgm:pt>
    <dgm:pt modelId="{4232025E-4324-433C-8B3D-362C92DD842A}" type="pres">
      <dgm:prSet presAssocID="{3191BFA7-E419-4691-82B5-617225B0F65D}" presName="ChildText2" presStyleLbl="revTx" presStyleIdx="0" presStyleCnt="0">
        <dgm:presLayoutVars>
          <dgm:chMax val="0"/>
          <dgm:chPref val="0"/>
          <dgm:bulletEnabled val="1"/>
        </dgm:presLayoutVars>
      </dgm:prSet>
      <dgm:spPr/>
      <dgm:t>
        <a:bodyPr/>
        <a:lstStyle/>
        <a:p>
          <a:endParaRPr lang="es-ES"/>
        </a:p>
      </dgm:t>
    </dgm:pt>
    <dgm:pt modelId="{2A063436-CE2A-4C39-B22B-A54EA3EBC1BE}" type="pres">
      <dgm:prSet presAssocID="{3191BFA7-E419-4691-82B5-617225B0F65D}" presName="ParentText1" presStyleLbl="revTx" presStyleIdx="0" presStyleCnt="0">
        <dgm:presLayoutVars>
          <dgm:chMax val="1"/>
          <dgm:chPref val="1"/>
        </dgm:presLayoutVars>
      </dgm:prSet>
      <dgm:spPr/>
      <dgm:t>
        <a:bodyPr/>
        <a:lstStyle/>
        <a:p>
          <a:endParaRPr lang="es-ES"/>
        </a:p>
      </dgm:t>
    </dgm:pt>
    <dgm:pt modelId="{97E390ED-BD68-4373-B928-03928C917AED}" type="pres">
      <dgm:prSet presAssocID="{3191BFA7-E419-4691-82B5-617225B0F65D}" presName="ParentShape1" presStyleLbl="alignImgPlace1" presStyleIdx="0" presStyleCnt="2">
        <dgm:presLayoutVars/>
      </dgm:prSet>
      <dgm:spPr/>
      <dgm:t>
        <a:bodyPr/>
        <a:lstStyle/>
        <a:p>
          <a:endParaRPr lang="es-ES"/>
        </a:p>
      </dgm:t>
    </dgm:pt>
    <dgm:pt modelId="{F557D139-E284-478C-9D8C-0A6077B0110E}" type="pres">
      <dgm:prSet presAssocID="{3191BFA7-E419-4691-82B5-617225B0F65D}" presName="ParentText2" presStyleLbl="revTx" presStyleIdx="0" presStyleCnt="0">
        <dgm:presLayoutVars>
          <dgm:chMax val="1"/>
          <dgm:chPref val="1"/>
        </dgm:presLayoutVars>
      </dgm:prSet>
      <dgm:spPr/>
      <dgm:t>
        <a:bodyPr/>
        <a:lstStyle/>
        <a:p>
          <a:endParaRPr lang="es-ES"/>
        </a:p>
      </dgm:t>
    </dgm:pt>
    <dgm:pt modelId="{477B237A-7D73-4B03-9BA0-56FED00EFEA7}" type="pres">
      <dgm:prSet presAssocID="{3191BFA7-E419-4691-82B5-617225B0F65D}" presName="ParentShape2" presStyleLbl="alignImgPlace1" presStyleIdx="1" presStyleCnt="2" custLinFactNeighborX="26935" custLinFactNeighborY="3070">
        <dgm:presLayoutVars/>
      </dgm:prSet>
      <dgm:spPr/>
      <dgm:t>
        <a:bodyPr/>
        <a:lstStyle/>
        <a:p>
          <a:endParaRPr lang="es-ES"/>
        </a:p>
      </dgm:t>
    </dgm:pt>
  </dgm:ptLst>
  <dgm:cxnLst>
    <dgm:cxn modelId="{5F669476-42DD-4B91-B80E-1C8B556CCD0B}" type="presOf" srcId="{BEBE9E20-9796-4F35-ACF4-399405B080F2}" destId="{439080BB-1C64-4D73-9D4C-8FD02C15C6AB}" srcOrd="0" destOrd="0" presId="urn:microsoft.com/office/officeart/2009/3/layout/OpposingIdeas"/>
    <dgm:cxn modelId="{15DE2C8E-3BBF-453F-91ED-23BA0CE0952E}" type="presOf" srcId="{A7521921-3E87-4EA5-AA95-AA6C5FC8A2B2}" destId="{F557D139-E284-478C-9D8C-0A6077B0110E}" srcOrd="0" destOrd="0" presId="urn:microsoft.com/office/officeart/2009/3/layout/OpposingIdeas"/>
    <dgm:cxn modelId="{2645E84B-CD26-40FF-8A32-107F27636CB2}" srcId="{3191BFA7-E419-4691-82B5-617225B0F65D}" destId="{A7521921-3E87-4EA5-AA95-AA6C5FC8A2B2}" srcOrd="1" destOrd="0" parTransId="{79039C04-6A7B-4760-9848-6E476BE4B2AF}" sibTransId="{8DCE597C-EF1E-4293-BFDA-E47F9D0D01F6}"/>
    <dgm:cxn modelId="{451B9DA2-4F54-4E0B-BD75-E6C307013E33}" srcId="{C3438444-3635-4B32-BF21-074E20DF8D42}" destId="{BEBE9E20-9796-4F35-ACF4-399405B080F2}" srcOrd="0" destOrd="0" parTransId="{A1C7D1BC-7459-4AA5-AFEB-4DDB115B463C}" sibTransId="{AA9EE5A7-774A-4CFD-84BC-DE206FE07265}"/>
    <dgm:cxn modelId="{D15DB6DB-7F96-4BB9-BF3D-BCACE18B470B}" type="presOf" srcId="{3191BFA7-E419-4691-82B5-617225B0F65D}" destId="{45450B56-63F3-437F-99A4-C28648E5DAC8}" srcOrd="0" destOrd="0" presId="urn:microsoft.com/office/officeart/2009/3/layout/OpposingIdeas"/>
    <dgm:cxn modelId="{4012F710-F956-40A4-821E-6CA69B15CA5C}" type="presOf" srcId="{C3438444-3635-4B32-BF21-074E20DF8D42}" destId="{97E390ED-BD68-4373-B928-03928C917AED}" srcOrd="1" destOrd="0" presId="urn:microsoft.com/office/officeart/2009/3/layout/OpposingIdeas"/>
    <dgm:cxn modelId="{EF8F033C-DD0A-438D-9E0D-8F84D9B1595D}" srcId="{A7521921-3E87-4EA5-AA95-AA6C5FC8A2B2}" destId="{7652940F-EC3F-477B-A472-44E03995E411}" srcOrd="0" destOrd="0" parTransId="{EEAFBFCA-7388-4773-B492-BE9A3ECE73B3}" sibTransId="{0195E705-BB24-46F7-90F4-D756E0B4E131}"/>
    <dgm:cxn modelId="{F3828A6E-28D5-49CA-9C05-1574D177604D}" type="presOf" srcId="{A7521921-3E87-4EA5-AA95-AA6C5FC8A2B2}" destId="{477B237A-7D73-4B03-9BA0-56FED00EFEA7}" srcOrd="1" destOrd="0" presId="urn:microsoft.com/office/officeart/2009/3/layout/OpposingIdeas"/>
    <dgm:cxn modelId="{31DE6762-4DBF-4C43-8D24-6E579B9D6F3C}" type="presOf" srcId="{7652940F-EC3F-477B-A472-44E03995E411}" destId="{4232025E-4324-433C-8B3D-362C92DD842A}" srcOrd="0" destOrd="0" presId="urn:microsoft.com/office/officeart/2009/3/layout/OpposingIdeas"/>
    <dgm:cxn modelId="{E6A59278-1F84-45A1-AB63-04D5CE2F0B4B}" srcId="{3191BFA7-E419-4691-82B5-617225B0F65D}" destId="{C3438444-3635-4B32-BF21-074E20DF8D42}" srcOrd="0" destOrd="0" parTransId="{C5924FF0-A623-48DA-85CF-278A2DD0DA1E}" sibTransId="{F9247204-B4D9-4039-8A1F-388AF9949582}"/>
    <dgm:cxn modelId="{51DB3CA1-DA9F-4B78-8FC0-DA918C326CD9}" type="presOf" srcId="{C3438444-3635-4B32-BF21-074E20DF8D42}" destId="{2A063436-CE2A-4C39-B22B-A54EA3EBC1BE}" srcOrd="0" destOrd="0" presId="urn:microsoft.com/office/officeart/2009/3/layout/OpposingIdeas"/>
    <dgm:cxn modelId="{67244404-E887-4D7C-B102-6DF0204A8F25}" type="presParOf" srcId="{45450B56-63F3-437F-99A4-C28648E5DAC8}" destId="{7F1FD724-2B33-41F1-AAC7-BFB3719820AE}" srcOrd="0" destOrd="0" presId="urn:microsoft.com/office/officeart/2009/3/layout/OpposingIdeas"/>
    <dgm:cxn modelId="{D8BB0D3F-2806-477B-87DA-748EA83E66B4}" type="presParOf" srcId="{45450B56-63F3-437F-99A4-C28648E5DAC8}" destId="{96F86C5B-1E57-475F-831A-64C2A3A0FBE8}" srcOrd="1" destOrd="0" presId="urn:microsoft.com/office/officeart/2009/3/layout/OpposingIdeas"/>
    <dgm:cxn modelId="{4123AD89-E4FD-4CB7-A7D8-5E422EFAADA9}" type="presParOf" srcId="{45450B56-63F3-437F-99A4-C28648E5DAC8}" destId="{439080BB-1C64-4D73-9D4C-8FD02C15C6AB}" srcOrd="2" destOrd="0" presId="urn:microsoft.com/office/officeart/2009/3/layout/OpposingIdeas"/>
    <dgm:cxn modelId="{89D74960-0649-4FF3-A760-1F0A91E11DBF}" type="presParOf" srcId="{45450B56-63F3-437F-99A4-C28648E5DAC8}" destId="{4232025E-4324-433C-8B3D-362C92DD842A}" srcOrd="3" destOrd="0" presId="urn:microsoft.com/office/officeart/2009/3/layout/OpposingIdeas"/>
    <dgm:cxn modelId="{9A3F342F-51CC-452D-88B4-208910DDB036}" type="presParOf" srcId="{45450B56-63F3-437F-99A4-C28648E5DAC8}" destId="{2A063436-CE2A-4C39-B22B-A54EA3EBC1BE}" srcOrd="4" destOrd="0" presId="urn:microsoft.com/office/officeart/2009/3/layout/OpposingIdeas"/>
    <dgm:cxn modelId="{1823D98E-D691-4E1B-9A22-CE32D4838F76}" type="presParOf" srcId="{45450B56-63F3-437F-99A4-C28648E5DAC8}" destId="{97E390ED-BD68-4373-B928-03928C917AED}" srcOrd="5" destOrd="0" presId="urn:microsoft.com/office/officeart/2009/3/layout/OpposingIdeas"/>
    <dgm:cxn modelId="{A097A9B7-A2DF-4330-9EEC-11E34A7FAFAC}" type="presParOf" srcId="{45450B56-63F3-437F-99A4-C28648E5DAC8}" destId="{F557D139-E284-478C-9D8C-0A6077B0110E}" srcOrd="6" destOrd="0" presId="urn:microsoft.com/office/officeart/2009/3/layout/OpposingIdeas"/>
    <dgm:cxn modelId="{CD666464-06CA-4F65-AE06-3BDA20D23F46}" type="presParOf" srcId="{45450B56-63F3-437F-99A4-C28648E5DAC8}" destId="{477B237A-7D73-4B03-9BA0-56FED00EFEA7}"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A003C8-955D-434F-92FE-B9BFA083A10D}" type="doc">
      <dgm:prSet loTypeId="urn:microsoft.com/office/officeart/2005/8/layout/hList7" loCatId="process" qsTypeId="urn:microsoft.com/office/officeart/2005/8/quickstyle/3d2" qsCatId="3D" csTypeId="urn:microsoft.com/office/officeart/2005/8/colors/accent0_2" csCatId="mainScheme" phldr="1"/>
      <dgm:spPr/>
      <dgm:t>
        <a:bodyPr/>
        <a:lstStyle/>
        <a:p>
          <a:endParaRPr lang="es-ES"/>
        </a:p>
      </dgm:t>
    </dgm:pt>
    <dgm:pt modelId="{A0DFB26C-ED1C-474B-A701-9451170BB09F}">
      <dgm:prSet phldrT="[Texto]"/>
      <dgm:spPr/>
      <dgm:t>
        <a:bodyPr/>
        <a:lstStyle/>
        <a:p>
          <a:pPr algn="ctr"/>
          <a:r>
            <a:rPr lang="es-ES" b="1" dirty="0" smtClean="0"/>
            <a:t>Teoría del Marketing</a:t>
          </a:r>
          <a:endParaRPr lang="es-ES" b="1" dirty="0">
            <a:latin typeface="+mn-lt"/>
            <a:cs typeface="Times New Roman" panose="02020603050405020304" pitchFamily="18" charset="0"/>
          </a:endParaRPr>
        </a:p>
      </dgm:t>
    </dgm:pt>
    <dgm:pt modelId="{9345521D-B0D5-4D61-A6B1-9101D489560F}" type="parTrans" cxnId="{3AFDDAD3-5BDC-458B-A294-2A2827E30724}">
      <dgm:prSet/>
      <dgm:spPr/>
      <dgm:t>
        <a:bodyPr/>
        <a:lstStyle/>
        <a:p>
          <a:pPr algn="just"/>
          <a:endParaRPr lang="es-ES">
            <a:solidFill>
              <a:schemeClr val="tx1"/>
            </a:solidFill>
            <a:latin typeface="+mn-lt"/>
            <a:cs typeface="Times New Roman" panose="02020603050405020304" pitchFamily="18" charset="0"/>
          </a:endParaRPr>
        </a:p>
      </dgm:t>
    </dgm:pt>
    <dgm:pt modelId="{A6ACA562-8E1E-4073-BC2B-7385D948AE25}" type="sibTrans" cxnId="{3AFDDAD3-5BDC-458B-A294-2A2827E30724}">
      <dgm:prSet/>
      <dgm:spPr/>
      <dgm:t>
        <a:bodyPr/>
        <a:lstStyle/>
        <a:p>
          <a:pPr algn="just"/>
          <a:endParaRPr lang="es-ES">
            <a:solidFill>
              <a:schemeClr val="tx1"/>
            </a:solidFill>
            <a:latin typeface="+mn-lt"/>
            <a:cs typeface="Times New Roman" panose="02020603050405020304" pitchFamily="18" charset="0"/>
          </a:endParaRPr>
        </a:p>
      </dgm:t>
    </dgm:pt>
    <dgm:pt modelId="{3F435FB2-E8C2-4014-AB6F-B0E50E565394}">
      <dgm:prSet phldrT="[Texto]"/>
      <dgm:spPr/>
      <dgm:t>
        <a:bodyPr/>
        <a:lstStyle/>
        <a:p>
          <a:pPr algn="ctr"/>
          <a:r>
            <a:rPr lang="es-ES_tradnl" b="1" dirty="0" smtClean="0"/>
            <a:t>Teoría del comportamiento del consumidor</a:t>
          </a:r>
          <a:endParaRPr lang="es-ES" b="1" dirty="0">
            <a:latin typeface="+mn-lt"/>
            <a:cs typeface="Times New Roman" panose="02020603050405020304" pitchFamily="18" charset="0"/>
          </a:endParaRPr>
        </a:p>
      </dgm:t>
    </dgm:pt>
    <dgm:pt modelId="{8E77F3FE-31A0-4DEF-BBD2-E9A7C8695FE6}" type="parTrans" cxnId="{9D744785-2C3F-44D5-9435-EAAD0BB68780}">
      <dgm:prSet/>
      <dgm:spPr/>
      <dgm:t>
        <a:bodyPr/>
        <a:lstStyle/>
        <a:p>
          <a:pPr algn="just"/>
          <a:endParaRPr lang="es-ES">
            <a:solidFill>
              <a:schemeClr val="tx1"/>
            </a:solidFill>
            <a:latin typeface="+mn-lt"/>
            <a:cs typeface="Times New Roman" panose="02020603050405020304" pitchFamily="18" charset="0"/>
          </a:endParaRPr>
        </a:p>
      </dgm:t>
    </dgm:pt>
    <dgm:pt modelId="{B49AC401-DDAD-4180-A854-E0037DF1B6DC}" type="sibTrans" cxnId="{9D744785-2C3F-44D5-9435-EAAD0BB68780}">
      <dgm:prSet/>
      <dgm:spPr/>
      <dgm:t>
        <a:bodyPr/>
        <a:lstStyle/>
        <a:p>
          <a:pPr algn="just"/>
          <a:endParaRPr lang="es-ES">
            <a:solidFill>
              <a:schemeClr val="tx1"/>
            </a:solidFill>
            <a:latin typeface="+mn-lt"/>
            <a:cs typeface="Times New Roman" panose="02020603050405020304" pitchFamily="18" charset="0"/>
          </a:endParaRPr>
        </a:p>
      </dgm:t>
    </dgm:pt>
    <dgm:pt modelId="{F44554F6-E2D7-4077-9C38-C548C23D38CD}">
      <dgm:prSet/>
      <dgm:spPr/>
      <dgm:t>
        <a:bodyPr/>
        <a:lstStyle/>
        <a:p>
          <a:pPr algn="ctr"/>
          <a:r>
            <a:rPr lang="es-ES" b="1" dirty="0" smtClean="0"/>
            <a:t>Teoría del Marketing de Experiencias</a:t>
          </a:r>
          <a:endParaRPr lang="es-ES" b="1" dirty="0">
            <a:latin typeface="+mn-lt"/>
            <a:cs typeface="Times New Roman" panose="02020603050405020304" pitchFamily="18" charset="0"/>
          </a:endParaRPr>
        </a:p>
      </dgm:t>
    </dgm:pt>
    <dgm:pt modelId="{A3C44A40-2F3B-465E-A177-C158580D0943}" type="parTrans" cxnId="{151AEDE1-37CE-4CAC-9AAA-EAD9DDD48C79}">
      <dgm:prSet/>
      <dgm:spPr/>
      <dgm:t>
        <a:bodyPr/>
        <a:lstStyle/>
        <a:p>
          <a:pPr algn="just"/>
          <a:endParaRPr lang="es-ES">
            <a:solidFill>
              <a:schemeClr val="tx1"/>
            </a:solidFill>
            <a:latin typeface="+mn-lt"/>
            <a:cs typeface="Times New Roman" panose="02020603050405020304" pitchFamily="18" charset="0"/>
          </a:endParaRPr>
        </a:p>
      </dgm:t>
    </dgm:pt>
    <dgm:pt modelId="{19BD4F01-1A80-444E-8953-B09524B0F593}" type="sibTrans" cxnId="{151AEDE1-37CE-4CAC-9AAA-EAD9DDD48C79}">
      <dgm:prSet/>
      <dgm:spPr/>
      <dgm:t>
        <a:bodyPr/>
        <a:lstStyle/>
        <a:p>
          <a:pPr algn="just"/>
          <a:endParaRPr lang="es-ES">
            <a:solidFill>
              <a:schemeClr val="tx1"/>
            </a:solidFill>
            <a:latin typeface="+mn-lt"/>
            <a:cs typeface="Times New Roman" panose="02020603050405020304" pitchFamily="18" charset="0"/>
          </a:endParaRPr>
        </a:p>
      </dgm:t>
    </dgm:pt>
    <dgm:pt modelId="{E4D944BD-5CA3-4935-91DE-6267ED1891B2}">
      <dgm:prSet phldrT="[Texto]"/>
      <dgm:spPr/>
      <dgm:t>
        <a:bodyPr/>
        <a:lstStyle/>
        <a:p>
          <a:pPr algn="ctr"/>
          <a:r>
            <a:rPr lang="es-EC" b="0" dirty="0" err="1" smtClean="0"/>
            <a:t>Stanton</a:t>
          </a:r>
          <a:r>
            <a:rPr lang="es-EC" b="0" dirty="0" smtClean="0"/>
            <a:t> (2009)</a:t>
          </a:r>
          <a:endParaRPr lang="es-ES" dirty="0">
            <a:latin typeface="+mn-lt"/>
            <a:cs typeface="Times New Roman" panose="02020603050405020304" pitchFamily="18" charset="0"/>
          </a:endParaRPr>
        </a:p>
      </dgm:t>
    </dgm:pt>
    <dgm:pt modelId="{CE0BBA5A-436F-449A-B565-5808EF076C6F}" type="parTrans" cxnId="{78FC201C-B8E6-49B8-AE63-E13A61309045}">
      <dgm:prSet/>
      <dgm:spPr/>
      <dgm:t>
        <a:bodyPr/>
        <a:lstStyle/>
        <a:p>
          <a:endParaRPr lang="es-EC"/>
        </a:p>
      </dgm:t>
    </dgm:pt>
    <dgm:pt modelId="{822F02F0-600C-4CA7-8BCF-6C67C54EFE7A}" type="sibTrans" cxnId="{78FC201C-B8E6-49B8-AE63-E13A61309045}">
      <dgm:prSet/>
      <dgm:spPr/>
      <dgm:t>
        <a:bodyPr/>
        <a:lstStyle/>
        <a:p>
          <a:endParaRPr lang="es-EC"/>
        </a:p>
      </dgm:t>
    </dgm:pt>
    <dgm:pt modelId="{E8198C7B-4D69-4D2B-AF8B-B3F64DC9EE6F}">
      <dgm:prSet phldrT="[Texto]"/>
      <dgm:spPr/>
      <dgm:t>
        <a:bodyPr/>
        <a:lstStyle/>
        <a:p>
          <a:pPr algn="ctr"/>
          <a:r>
            <a:rPr lang="es-ES_tradnl" dirty="0" smtClean="0"/>
            <a:t>Philip </a:t>
          </a:r>
          <a:r>
            <a:rPr lang="es-ES_tradnl" dirty="0" err="1" smtClean="0"/>
            <a:t>Kotler</a:t>
          </a:r>
          <a:r>
            <a:rPr lang="es-ES_tradnl" dirty="0" smtClean="0"/>
            <a:t>, Dionicio Cámara, Ildefonso Grande y Cruz Ignacio (2002)</a:t>
          </a:r>
          <a:endParaRPr lang="es-ES" dirty="0">
            <a:latin typeface="+mn-lt"/>
            <a:cs typeface="Times New Roman" panose="02020603050405020304" pitchFamily="18" charset="0"/>
          </a:endParaRPr>
        </a:p>
      </dgm:t>
    </dgm:pt>
    <dgm:pt modelId="{D7963AF8-874C-47D6-8886-690264F739DA}" type="parTrans" cxnId="{3C3CE6AF-FAA2-4075-881B-41E0D2A083EC}">
      <dgm:prSet/>
      <dgm:spPr/>
      <dgm:t>
        <a:bodyPr/>
        <a:lstStyle/>
        <a:p>
          <a:endParaRPr lang="es-EC"/>
        </a:p>
      </dgm:t>
    </dgm:pt>
    <dgm:pt modelId="{6932D1B9-2ECD-4A20-B845-0DFD66B8D347}" type="sibTrans" cxnId="{3C3CE6AF-FAA2-4075-881B-41E0D2A083EC}">
      <dgm:prSet/>
      <dgm:spPr/>
      <dgm:t>
        <a:bodyPr/>
        <a:lstStyle/>
        <a:p>
          <a:endParaRPr lang="es-EC"/>
        </a:p>
      </dgm:t>
    </dgm:pt>
    <dgm:pt modelId="{91577A93-858A-44E5-898C-B0BF61F347D8}">
      <dgm:prSet/>
      <dgm:spPr/>
      <dgm:t>
        <a:bodyPr/>
        <a:lstStyle/>
        <a:p>
          <a:pPr algn="ctr"/>
          <a:r>
            <a:rPr lang="es-EC" dirty="0" smtClean="0"/>
            <a:t>Schmitt (2006</a:t>
          </a:r>
          <a:r>
            <a:rPr lang="de-DE" b="0" i="0" dirty="0" smtClean="0"/>
            <a:t>)</a:t>
          </a:r>
          <a:endParaRPr lang="es-ES" dirty="0">
            <a:latin typeface="+mn-lt"/>
            <a:cs typeface="Times New Roman" panose="02020603050405020304" pitchFamily="18" charset="0"/>
          </a:endParaRPr>
        </a:p>
      </dgm:t>
    </dgm:pt>
    <dgm:pt modelId="{D666386D-B5C3-47B9-BB71-770490D561D8}" type="parTrans" cxnId="{6EB3E3E7-6EC4-4F3B-8729-251AF8485938}">
      <dgm:prSet/>
      <dgm:spPr/>
      <dgm:t>
        <a:bodyPr/>
        <a:lstStyle/>
        <a:p>
          <a:endParaRPr lang="es-EC"/>
        </a:p>
      </dgm:t>
    </dgm:pt>
    <dgm:pt modelId="{FC7B5E6B-C8A9-4DDF-A150-E20654FC1722}" type="sibTrans" cxnId="{6EB3E3E7-6EC4-4F3B-8729-251AF8485938}">
      <dgm:prSet/>
      <dgm:spPr/>
      <dgm:t>
        <a:bodyPr/>
        <a:lstStyle/>
        <a:p>
          <a:endParaRPr lang="es-EC"/>
        </a:p>
      </dgm:t>
    </dgm:pt>
    <dgm:pt modelId="{2B38587D-D665-4841-BECB-2D0FDD3AB1B4}" type="pres">
      <dgm:prSet presAssocID="{7DA003C8-955D-434F-92FE-B9BFA083A10D}" presName="Name0" presStyleCnt="0">
        <dgm:presLayoutVars>
          <dgm:dir/>
          <dgm:resizeHandles val="exact"/>
        </dgm:presLayoutVars>
      </dgm:prSet>
      <dgm:spPr/>
      <dgm:t>
        <a:bodyPr/>
        <a:lstStyle/>
        <a:p>
          <a:endParaRPr lang="es-ES"/>
        </a:p>
      </dgm:t>
    </dgm:pt>
    <dgm:pt modelId="{C14FBF2C-C24F-4787-8E3F-6896B5C05FF6}" type="pres">
      <dgm:prSet presAssocID="{7DA003C8-955D-434F-92FE-B9BFA083A10D}" presName="fgShape" presStyleLbl="fgShp" presStyleIdx="0" presStyleCnt="1"/>
      <dgm:spPr/>
    </dgm:pt>
    <dgm:pt modelId="{DF81E11E-EFBD-4E6F-A25E-BDB881AA5E0F}" type="pres">
      <dgm:prSet presAssocID="{7DA003C8-955D-434F-92FE-B9BFA083A10D}" presName="linComp" presStyleCnt="0"/>
      <dgm:spPr/>
    </dgm:pt>
    <dgm:pt modelId="{5C3B367B-E664-4EB5-98AC-60DACE36BD59}" type="pres">
      <dgm:prSet presAssocID="{A0DFB26C-ED1C-474B-A701-9451170BB09F}" presName="compNode" presStyleCnt="0"/>
      <dgm:spPr/>
    </dgm:pt>
    <dgm:pt modelId="{9529BE1D-A888-4AC6-8C07-43D32298B260}" type="pres">
      <dgm:prSet presAssocID="{A0DFB26C-ED1C-474B-A701-9451170BB09F}" presName="bkgdShape" presStyleLbl="node1" presStyleIdx="0" presStyleCnt="3"/>
      <dgm:spPr/>
      <dgm:t>
        <a:bodyPr/>
        <a:lstStyle/>
        <a:p>
          <a:endParaRPr lang="es-ES"/>
        </a:p>
      </dgm:t>
    </dgm:pt>
    <dgm:pt modelId="{6D416926-E218-42F3-A142-B4B6E985A9DA}" type="pres">
      <dgm:prSet presAssocID="{A0DFB26C-ED1C-474B-A701-9451170BB09F}" presName="nodeTx" presStyleLbl="node1" presStyleIdx="0" presStyleCnt="3">
        <dgm:presLayoutVars>
          <dgm:bulletEnabled val="1"/>
        </dgm:presLayoutVars>
      </dgm:prSet>
      <dgm:spPr/>
      <dgm:t>
        <a:bodyPr/>
        <a:lstStyle/>
        <a:p>
          <a:endParaRPr lang="es-ES"/>
        </a:p>
      </dgm:t>
    </dgm:pt>
    <dgm:pt modelId="{2EC6EFE8-10D3-4897-8347-A7F0DE65AE09}" type="pres">
      <dgm:prSet presAssocID="{A0DFB26C-ED1C-474B-A701-9451170BB09F}" presName="invisiNode" presStyleLbl="node1" presStyleIdx="0" presStyleCnt="3"/>
      <dgm:spPr/>
    </dgm:pt>
    <dgm:pt modelId="{70FFDAE4-FBA7-4713-8E20-02CCDEBBA816}" type="pres">
      <dgm:prSet presAssocID="{A0DFB26C-ED1C-474B-A701-9451170BB09F}" presName="imagNode" presStyleLbl="fgImgPlace1" presStyleIdx="0" presStyleCnt="3"/>
      <dgm:spPr>
        <a:blipFill dpi="0" rotWithShape="1">
          <a:blip xmlns:r="http://schemas.openxmlformats.org/officeDocument/2006/relationships" r:embed="rId1"/>
          <a:srcRect/>
          <a:stretch>
            <a:fillRect l="-4532" t="11507" r="-4532" b="11507"/>
          </a:stretch>
        </a:blipFill>
      </dgm:spPr>
      <dgm:t>
        <a:bodyPr/>
        <a:lstStyle/>
        <a:p>
          <a:endParaRPr lang="es-ES"/>
        </a:p>
      </dgm:t>
    </dgm:pt>
    <dgm:pt modelId="{873EFAAA-B347-48D1-85BB-AA77682599B3}" type="pres">
      <dgm:prSet presAssocID="{A6ACA562-8E1E-4073-BC2B-7385D948AE25}" presName="sibTrans" presStyleLbl="sibTrans2D1" presStyleIdx="0" presStyleCnt="0"/>
      <dgm:spPr/>
      <dgm:t>
        <a:bodyPr/>
        <a:lstStyle/>
        <a:p>
          <a:endParaRPr lang="es-ES"/>
        </a:p>
      </dgm:t>
    </dgm:pt>
    <dgm:pt modelId="{9C033F12-543A-4A5A-8A27-DEA6E741E073}" type="pres">
      <dgm:prSet presAssocID="{3F435FB2-E8C2-4014-AB6F-B0E50E565394}" presName="compNode" presStyleCnt="0"/>
      <dgm:spPr/>
    </dgm:pt>
    <dgm:pt modelId="{8EC6A270-440F-48B0-83A7-7A25DE59E67F}" type="pres">
      <dgm:prSet presAssocID="{3F435FB2-E8C2-4014-AB6F-B0E50E565394}" presName="bkgdShape" presStyleLbl="node1" presStyleIdx="1" presStyleCnt="3"/>
      <dgm:spPr/>
      <dgm:t>
        <a:bodyPr/>
        <a:lstStyle/>
        <a:p>
          <a:endParaRPr lang="es-ES"/>
        </a:p>
      </dgm:t>
    </dgm:pt>
    <dgm:pt modelId="{20268059-8004-4B64-AE13-4FF666E98DA3}" type="pres">
      <dgm:prSet presAssocID="{3F435FB2-E8C2-4014-AB6F-B0E50E565394}" presName="nodeTx" presStyleLbl="node1" presStyleIdx="1" presStyleCnt="3">
        <dgm:presLayoutVars>
          <dgm:bulletEnabled val="1"/>
        </dgm:presLayoutVars>
      </dgm:prSet>
      <dgm:spPr/>
      <dgm:t>
        <a:bodyPr/>
        <a:lstStyle/>
        <a:p>
          <a:endParaRPr lang="es-ES"/>
        </a:p>
      </dgm:t>
    </dgm:pt>
    <dgm:pt modelId="{E66986EC-E06A-4E81-A6E8-FEC46AD2681D}" type="pres">
      <dgm:prSet presAssocID="{3F435FB2-E8C2-4014-AB6F-B0E50E565394}" presName="invisiNode" presStyleLbl="node1" presStyleIdx="1" presStyleCnt="3"/>
      <dgm:spPr/>
    </dgm:pt>
    <dgm:pt modelId="{CADDD6CC-03F1-4E90-BC03-B6B8E7DE61AB}" type="pres">
      <dgm:prSet presAssocID="{3F435FB2-E8C2-4014-AB6F-B0E50E565394}" presName="imagNode" presStyleLbl="fgImgPlace1" presStyleIdx="1" presStyleCnt="3"/>
      <dgm:spPr>
        <a:blipFill dpi="0" rotWithShape="1">
          <a:blip xmlns:r="http://schemas.openxmlformats.org/officeDocument/2006/relationships" r:embed="rId2"/>
          <a:srcRect/>
          <a:stretch>
            <a:fillRect l="-9878" t="6161" r="-9878" b="6161"/>
          </a:stretch>
        </a:blipFill>
      </dgm:spPr>
      <dgm:t>
        <a:bodyPr/>
        <a:lstStyle/>
        <a:p>
          <a:endParaRPr lang="es-ES"/>
        </a:p>
      </dgm:t>
    </dgm:pt>
    <dgm:pt modelId="{7BF1C9EC-1CC9-4FB8-B543-EB0EAD1B07A7}" type="pres">
      <dgm:prSet presAssocID="{B49AC401-DDAD-4180-A854-E0037DF1B6DC}" presName="sibTrans" presStyleLbl="sibTrans2D1" presStyleIdx="0" presStyleCnt="0"/>
      <dgm:spPr/>
      <dgm:t>
        <a:bodyPr/>
        <a:lstStyle/>
        <a:p>
          <a:endParaRPr lang="es-ES"/>
        </a:p>
      </dgm:t>
    </dgm:pt>
    <dgm:pt modelId="{8180E963-2ADF-43E4-BE88-438621EF3161}" type="pres">
      <dgm:prSet presAssocID="{F44554F6-E2D7-4077-9C38-C548C23D38CD}" presName="compNode" presStyleCnt="0"/>
      <dgm:spPr/>
    </dgm:pt>
    <dgm:pt modelId="{FEA6299A-1B53-4041-8955-7F71C1A35A4A}" type="pres">
      <dgm:prSet presAssocID="{F44554F6-E2D7-4077-9C38-C548C23D38CD}" presName="bkgdShape" presStyleLbl="node1" presStyleIdx="2" presStyleCnt="3"/>
      <dgm:spPr/>
      <dgm:t>
        <a:bodyPr/>
        <a:lstStyle/>
        <a:p>
          <a:endParaRPr lang="es-ES"/>
        </a:p>
      </dgm:t>
    </dgm:pt>
    <dgm:pt modelId="{A6821B1D-BBA5-4D0F-8713-2AA330502B10}" type="pres">
      <dgm:prSet presAssocID="{F44554F6-E2D7-4077-9C38-C548C23D38CD}" presName="nodeTx" presStyleLbl="node1" presStyleIdx="2" presStyleCnt="3">
        <dgm:presLayoutVars>
          <dgm:bulletEnabled val="1"/>
        </dgm:presLayoutVars>
      </dgm:prSet>
      <dgm:spPr/>
      <dgm:t>
        <a:bodyPr/>
        <a:lstStyle/>
        <a:p>
          <a:endParaRPr lang="es-ES"/>
        </a:p>
      </dgm:t>
    </dgm:pt>
    <dgm:pt modelId="{23E3A234-D75E-4D2A-8E58-F069E6ACB97E}" type="pres">
      <dgm:prSet presAssocID="{F44554F6-E2D7-4077-9C38-C548C23D38CD}" presName="invisiNode" presStyleLbl="node1" presStyleIdx="2" presStyleCnt="3"/>
      <dgm:spPr/>
    </dgm:pt>
    <dgm:pt modelId="{67AC7D48-F5A9-4B73-99BA-C3B6C8ABF812}" type="pres">
      <dgm:prSet presAssocID="{F44554F6-E2D7-4077-9C38-C548C23D38CD}" presName="imagNode" presStyleLbl="fgImgPlace1" presStyleIdx="2" presStyleCnt="3"/>
      <dgm:spPr>
        <a:blipFill dpi="0" rotWithShape="1">
          <a:blip xmlns:r="http://schemas.openxmlformats.org/officeDocument/2006/relationships" r:embed="rId3"/>
          <a:srcRect/>
          <a:stretch>
            <a:fillRect l="4023" t="5092" r="4023" b="5092"/>
          </a:stretch>
        </a:blipFill>
      </dgm:spPr>
      <dgm:t>
        <a:bodyPr/>
        <a:lstStyle/>
        <a:p>
          <a:endParaRPr lang="es-ES"/>
        </a:p>
      </dgm:t>
    </dgm:pt>
  </dgm:ptLst>
  <dgm:cxnLst>
    <dgm:cxn modelId="{9D744785-2C3F-44D5-9435-EAAD0BB68780}" srcId="{7DA003C8-955D-434F-92FE-B9BFA083A10D}" destId="{3F435FB2-E8C2-4014-AB6F-B0E50E565394}" srcOrd="1" destOrd="0" parTransId="{8E77F3FE-31A0-4DEF-BBD2-E9A7C8695FE6}" sibTransId="{B49AC401-DDAD-4180-A854-E0037DF1B6DC}"/>
    <dgm:cxn modelId="{44BCD138-8A4A-4346-BD39-69C4CD803522}" type="presOf" srcId="{F44554F6-E2D7-4077-9C38-C548C23D38CD}" destId="{A6821B1D-BBA5-4D0F-8713-2AA330502B10}" srcOrd="1" destOrd="0" presId="urn:microsoft.com/office/officeart/2005/8/layout/hList7"/>
    <dgm:cxn modelId="{3C3CE6AF-FAA2-4075-881B-41E0D2A083EC}" srcId="{3F435FB2-E8C2-4014-AB6F-B0E50E565394}" destId="{E8198C7B-4D69-4D2B-AF8B-B3F64DC9EE6F}" srcOrd="0" destOrd="0" parTransId="{D7963AF8-874C-47D6-8886-690264F739DA}" sibTransId="{6932D1B9-2ECD-4A20-B845-0DFD66B8D347}"/>
    <dgm:cxn modelId="{F05169B2-CCA3-4823-8FAA-2DA5AAF73A10}" type="presOf" srcId="{A0DFB26C-ED1C-474B-A701-9451170BB09F}" destId="{9529BE1D-A888-4AC6-8C07-43D32298B260}" srcOrd="0" destOrd="0" presId="urn:microsoft.com/office/officeart/2005/8/layout/hList7"/>
    <dgm:cxn modelId="{E7ECB783-C550-4795-B967-4C1A509FB471}" type="presOf" srcId="{F44554F6-E2D7-4077-9C38-C548C23D38CD}" destId="{FEA6299A-1B53-4041-8955-7F71C1A35A4A}" srcOrd="0" destOrd="0" presId="urn:microsoft.com/office/officeart/2005/8/layout/hList7"/>
    <dgm:cxn modelId="{A8136594-4D3C-467D-A1E9-F53F02E3EC7B}" type="presOf" srcId="{E8198C7B-4D69-4D2B-AF8B-B3F64DC9EE6F}" destId="{8EC6A270-440F-48B0-83A7-7A25DE59E67F}" srcOrd="0" destOrd="1" presId="urn:microsoft.com/office/officeart/2005/8/layout/hList7"/>
    <dgm:cxn modelId="{6A44A1CA-B679-425C-8FA8-93FEC90E9ACC}" type="presOf" srcId="{E4D944BD-5CA3-4935-91DE-6267ED1891B2}" destId="{9529BE1D-A888-4AC6-8C07-43D32298B260}" srcOrd="0" destOrd="1" presId="urn:microsoft.com/office/officeart/2005/8/layout/hList7"/>
    <dgm:cxn modelId="{78FC201C-B8E6-49B8-AE63-E13A61309045}" srcId="{A0DFB26C-ED1C-474B-A701-9451170BB09F}" destId="{E4D944BD-5CA3-4935-91DE-6267ED1891B2}" srcOrd="0" destOrd="0" parTransId="{CE0BBA5A-436F-449A-B565-5808EF076C6F}" sibTransId="{822F02F0-600C-4CA7-8BCF-6C67C54EFE7A}"/>
    <dgm:cxn modelId="{C0567563-1C21-4622-81ED-87C261E32A25}" type="presOf" srcId="{A6ACA562-8E1E-4073-BC2B-7385D948AE25}" destId="{873EFAAA-B347-48D1-85BB-AA77682599B3}" srcOrd="0" destOrd="0" presId="urn:microsoft.com/office/officeart/2005/8/layout/hList7"/>
    <dgm:cxn modelId="{AFF58FC4-E4D9-4903-A004-983597F0EC84}" type="presOf" srcId="{A0DFB26C-ED1C-474B-A701-9451170BB09F}" destId="{6D416926-E218-42F3-A142-B4B6E985A9DA}" srcOrd="1" destOrd="0" presId="urn:microsoft.com/office/officeart/2005/8/layout/hList7"/>
    <dgm:cxn modelId="{8CA4968E-2732-419F-8A7C-739931696B99}" type="presOf" srcId="{91577A93-858A-44E5-898C-B0BF61F347D8}" destId="{FEA6299A-1B53-4041-8955-7F71C1A35A4A}" srcOrd="0" destOrd="1" presId="urn:microsoft.com/office/officeart/2005/8/layout/hList7"/>
    <dgm:cxn modelId="{7174D06F-1659-432D-BC78-F75E4C2A802D}" type="presOf" srcId="{7DA003C8-955D-434F-92FE-B9BFA083A10D}" destId="{2B38587D-D665-4841-BECB-2D0FDD3AB1B4}" srcOrd="0" destOrd="0" presId="urn:microsoft.com/office/officeart/2005/8/layout/hList7"/>
    <dgm:cxn modelId="{9FA38C0C-BD22-463A-B204-F2010989B520}" type="presOf" srcId="{E4D944BD-5CA3-4935-91DE-6267ED1891B2}" destId="{6D416926-E218-42F3-A142-B4B6E985A9DA}" srcOrd="1" destOrd="1" presId="urn:microsoft.com/office/officeart/2005/8/layout/hList7"/>
    <dgm:cxn modelId="{682F5FB8-2A54-498C-B6C4-F506AC3612B5}" type="presOf" srcId="{E8198C7B-4D69-4D2B-AF8B-B3F64DC9EE6F}" destId="{20268059-8004-4B64-AE13-4FF666E98DA3}" srcOrd="1" destOrd="1" presId="urn:microsoft.com/office/officeart/2005/8/layout/hList7"/>
    <dgm:cxn modelId="{C6F9EFB7-EE3B-4210-8DBB-4DFA3B8CE13B}" type="presOf" srcId="{3F435FB2-E8C2-4014-AB6F-B0E50E565394}" destId="{8EC6A270-440F-48B0-83A7-7A25DE59E67F}" srcOrd="0" destOrd="0" presId="urn:microsoft.com/office/officeart/2005/8/layout/hList7"/>
    <dgm:cxn modelId="{85A2534D-FFE3-4725-89E6-063F58B26564}" type="presOf" srcId="{3F435FB2-E8C2-4014-AB6F-B0E50E565394}" destId="{20268059-8004-4B64-AE13-4FF666E98DA3}" srcOrd="1" destOrd="0" presId="urn:microsoft.com/office/officeart/2005/8/layout/hList7"/>
    <dgm:cxn modelId="{6EA137B0-C1BD-49F7-B3BB-EF27F41FB79B}" type="presOf" srcId="{91577A93-858A-44E5-898C-B0BF61F347D8}" destId="{A6821B1D-BBA5-4D0F-8713-2AA330502B10}" srcOrd="1" destOrd="1" presId="urn:microsoft.com/office/officeart/2005/8/layout/hList7"/>
    <dgm:cxn modelId="{AA61BC1D-B0C1-43F7-AA89-41E489C8EB7E}" type="presOf" srcId="{B49AC401-DDAD-4180-A854-E0037DF1B6DC}" destId="{7BF1C9EC-1CC9-4FB8-B543-EB0EAD1B07A7}" srcOrd="0" destOrd="0" presId="urn:microsoft.com/office/officeart/2005/8/layout/hList7"/>
    <dgm:cxn modelId="{3AFDDAD3-5BDC-458B-A294-2A2827E30724}" srcId="{7DA003C8-955D-434F-92FE-B9BFA083A10D}" destId="{A0DFB26C-ED1C-474B-A701-9451170BB09F}" srcOrd="0" destOrd="0" parTransId="{9345521D-B0D5-4D61-A6B1-9101D489560F}" sibTransId="{A6ACA562-8E1E-4073-BC2B-7385D948AE25}"/>
    <dgm:cxn modelId="{151AEDE1-37CE-4CAC-9AAA-EAD9DDD48C79}" srcId="{7DA003C8-955D-434F-92FE-B9BFA083A10D}" destId="{F44554F6-E2D7-4077-9C38-C548C23D38CD}" srcOrd="2" destOrd="0" parTransId="{A3C44A40-2F3B-465E-A177-C158580D0943}" sibTransId="{19BD4F01-1A80-444E-8953-B09524B0F593}"/>
    <dgm:cxn modelId="{6EB3E3E7-6EC4-4F3B-8729-251AF8485938}" srcId="{F44554F6-E2D7-4077-9C38-C548C23D38CD}" destId="{91577A93-858A-44E5-898C-B0BF61F347D8}" srcOrd="0" destOrd="0" parTransId="{D666386D-B5C3-47B9-BB71-770490D561D8}" sibTransId="{FC7B5E6B-C8A9-4DDF-A150-E20654FC1722}"/>
    <dgm:cxn modelId="{2ADF1FC8-1996-45E1-884A-E4C0266F2C4E}" type="presParOf" srcId="{2B38587D-D665-4841-BECB-2D0FDD3AB1B4}" destId="{C14FBF2C-C24F-4787-8E3F-6896B5C05FF6}" srcOrd="0" destOrd="0" presId="urn:microsoft.com/office/officeart/2005/8/layout/hList7"/>
    <dgm:cxn modelId="{C6631410-CB50-4DB8-9C67-D94CACC06492}" type="presParOf" srcId="{2B38587D-D665-4841-BECB-2D0FDD3AB1B4}" destId="{DF81E11E-EFBD-4E6F-A25E-BDB881AA5E0F}" srcOrd="1" destOrd="0" presId="urn:microsoft.com/office/officeart/2005/8/layout/hList7"/>
    <dgm:cxn modelId="{1D606607-460E-44A4-9A2A-01E7E0006C0C}" type="presParOf" srcId="{DF81E11E-EFBD-4E6F-A25E-BDB881AA5E0F}" destId="{5C3B367B-E664-4EB5-98AC-60DACE36BD59}" srcOrd="0" destOrd="0" presId="urn:microsoft.com/office/officeart/2005/8/layout/hList7"/>
    <dgm:cxn modelId="{788C1031-E70C-48F6-B5A7-C01D825E4DD9}" type="presParOf" srcId="{5C3B367B-E664-4EB5-98AC-60DACE36BD59}" destId="{9529BE1D-A888-4AC6-8C07-43D32298B260}" srcOrd="0" destOrd="0" presId="urn:microsoft.com/office/officeart/2005/8/layout/hList7"/>
    <dgm:cxn modelId="{B761E37B-27EB-4DA2-BB67-C99AEA7CA70A}" type="presParOf" srcId="{5C3B367B-E664-4EB5-98AC-60DACE36BD59}" destId="{6D416926-E218-42F3-A142-B4B6E985A9DA}" srcOrd="1" destOrd="0" presId="urn:microsoft.com/office/officeart/2005/8/layout/hList7"/>
    <dgm:cxn modelId="{77A3F878-FEA1-4F2A-999E-D7376C77F361}" type="presParOf" srcId="{5C3B367B-E664-4EB5-98AC-60DACE36BD59}" destId="{2EC6EFE8-10D3-4897-8347-A7F0DE65AE09}" srcOrd="2" destOrd="0" presId="urn:microsoft.com/office/officeart/2005/8/layout/hList7"/>
    <dgm:cxn modelId="{24994193-21E0-4DAE-9FF6-7992CA0F0339}" type="presParOf" srcId="{5C3B367B-E664-4EB5-98AC-60DACE36BD59}" destId="{70FFDAE4-FBA7-4713-8E20-02CCDEBBA816}" srcOrd="3" destOrd="0" presId="urn:microsoft.com/office/officeart/2005/8/layout/hList7"/>
    <dgm:cxn modelId="{D79116F1-F29D-41F5-85BE-4C10E69C1B2D}" type="presParOf" srcId="{DF81E11E-EFBD-4E6F-A25E-BDB881AA5E0F}" destId="{873EFAAA-B347-48D1-85BB-AA77682599B3}" srcOrd="1" destOrd="0" presId="urn:microsoft.com/office/officeart/2005/8/layout/hList7"/>
    <dgm:cxn modelId="{3E33C849-EC00-4DFB-BFB3-0D4A628E4304}" type="presParOf" srcId="{DF81E11E-EFBD-4E6F-A25E-BDB881AA5E0F}" destId="{9C033F12-543A-4A5A-8A27-DEA6E741E073}" srcOrd="2" destOrd="0" presId="urn:microsoft.com/office/officeart/2005/8/layout/hList7"/>
    <dgm:cxn modelId="{731AF45E-F072-49E3-A5F6-81068E27CD42}" type="presParOf" srcId="{9C033F12-543A-4A5A-8A27-DEA6E741E073}" destId="{8EC6A270-440F-48B0-83A7-7A25DE59E67F}" srcOrd="0" destOrd="0" presId="urn:microsoft.com/office/officeart/2005/8/layout/hList7"/>
    <dgm:cxn modelId="{422A02EA-9AEC-4C45-A4EB-8A03DBF394AD}" type="presParOf" srcId="{9C033F12-543A-4A5A-8A27-DEA6E741E073}" destId="{20268059-8004-4B64-AE13-4FF666E98DA3}" srcOrd="1" destOrd="0" presId="urn:microsoft.com/office/officeart/2005/8/layout/hList7"/>
    <dgm:cxn modelId="{EEBC0E49-227F-4F0D-A9F8-719EF1BC00A8}" type="presParOf" srcId="{9C033F12-543A-4A5A-8A27-DEA6E741E073}" destId="{E66986EC-E06A-4E81-A6E8-FEC46AD2681D}" srcOrd="2" destOrd="0" presId="urn:microsoft.com/office/officeart/2005/8/layout/hList7"/>
    <dgm:cxn modelId="{91201F52-5B96-4D32-A003-EE670A6B1FA5}" type="presParOf" srcId="{9C033F12-543A-4A5A-8A27-DEA6E741E073}" destId="{CADDD6CC-03F1-4E90-BC03-B6B8E7DE61AB}" srcOrd="3" destOrd="0" presId="urn:microsoft.com/office/officeart/2005/8/layout/hList7"/>
    <dgm:cxn modelId="{FF82CFE9-1EDD-483A-9D63-089A8A6B3888}" type="presParOf" srcId="{DF81E11E-EFBD-4E6F-A25E-BDB881AA5E0F}" destId="{7BF1C9EC-1CC9-4FB8-B543-EB0EAD1B07A7}" srcOrd="3" destOrd="0" presId="urn:microsoft.com/office/officeart/2005/8/layout/hList7"/>
    <dgm:cxn modelId="{2E99AD81-2E86-4BE3-9B8F-D5ABCAF8EE08}" type="presParOf" srcId="{DF81E11E-EFBD-4E6F-A25E-BDB881AA5E0F}" destId="{8180E963-2ADF-43E4-BE88-438621EF3161}" srcOrd="4" destOrd="0" presId="urn:microsoft.com/office/officeart/2005/8/layout/hList7"/>
    <dgm:cxn modelId="{1624A0A3-C053-4105-8C26-2DD60EF3F14B}" type="presParOf" srcId="{8180E963-2ADF-43E4-BE88-438621EF3161}" destId="{FEA6299A-1B53-4041-8955-7F71C1A35A4A}" srcOrd="0" destOrd="0" presId="urn:microsoft.com/office/officeart/2005/8/layout/hList7"/>
    <dgm:cxn modelId="{F94A45F7-B489-4273-BA49-2F18EEF0349A}" type="presParOf" srcId="{8180E963-2ADF-43E4-BE88-438621EF3161}" destId="{A6821B1D-BBA5-4D0F-8713-2AA330502B10}" srcOrd="1" destOrd="0" presId="urn:microsoft.com/office/officeart/2005/8/layout/hList7"/>
    <dgm:cxn modelId="{ABD31806-34B6-438A-A24F-C24601516347}" type="presParOf" srcId="{8180E963-2ADF-43E4-BE88-438621EF3161}" destId="{23E3A234-D75E-4D2A-8E58-F069E6ACB97E}" srcOrd="2" destOrd="0" presId="urn:microsoft.com/office/officeart/2005/8/layout/hList7"/>
    <dgm:cxn modelId="{E6E089DD-7B87-437B-9C7E-5DF0DCBD6E5D}" type="presParOf" srcId="{8180E963-2ADF-43E4-BE88-438621EF3161}" destId="{67AC7D48-F5A9-4B73-99BA-C3B6C8ABF81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5F0271-2945-4354-BD36-81088FFFD187}"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S"/>
        </a:p>
      </dgm:t>
    </dgm:pt>
    <dgm:pt modelId="{CC3D9797-2D79-47E0-80BE-217745A35F94}">
      <dgm:prSet phldrT="[Texto]"/>
      <dgm:spPr/>
      <dgm:t>
        <a:bodyPr/>
        <a:lstStyle/>
        <a:p>
          <a:r>
            <a:rPr lang="es-ES" dirty="0" smtClean="0"/>
            <a:t>Poco efectividad de marketing</a:t>
          </a:r>
          <a:endParaRPr lang="es-ES" dirty="0"/>
        </a:p>
      </dgm:t>
    </dgm:pt>
    <dgm:pt modelId="{BF756060-4694-4B4D-866F-E4998A9A330D}" type="parTrans" cxnId="{D36BCB55-74F1-4DE5-9BBC-09B1E372E756}">
      <dgm:prSet/>
      <dgm:spPr/>
      <dgm:t>
        <a:bodyPr/>
        <a:lstStyle/>
        <a:p>
          <a:endParaRPr lang="es-ES"/>
        </a:p>
      </dgm:t>
    </dgm:pt>
    <dgm:pt modelId="{39924C10-A665-4244-87AA-904053B379F5}" type="sibTrans" cxnId="{D36BCB55-74F1-4DE5-9BBC-09B1E372E756}">
      <dgm:prSet/>
      <dgm:spPr/>
      <dgm:t>
        <a:bodyPr/>
        <a:lstStyle/>
        <a:p>
          <a:endParaRPr lang="es-ES"/>
        </a:p>
      </dgm:t>
    </dgm:pt>
    <dgm:pt modelId="{9DEBA3A6-76D9-4366-AEED-F2F53D23E5F5}">
      <dgm:prSet phldrT="[Texto]"/>
      <dgm:spPr/>
      <dgm:t>
        <a:bodyPr/>
        <a:lstStyle/>
        <a:p>
          <a:r>
            <a:rPr lang="es-ES" dirty="0" smtClean="0"/>
            <a:t>Falta de señalética, vías en mal estado y falta de mantenimiento de senderos</a:t>
          </a:r>
          <a:endParaRPr lang="es-ES" dirty="0"/>
        </a:p>
      </dgm:t>
    </dgm:pt>
    <dgm:pt modelId="{7A368380-0A11-45B8-A354-AA6831480466}" type="parTrans" cxnId="{EB358795-E33F-4B65-A4E6-ABA80A48D017}">
      <dgm:prSet/>
      <dgm:spPr/>
      <dgm:t>
        <a:bodyPr/>
        <a:lstStyle/>
        <a:p>
          <a:endParaRPr lang="es-ES"/>
        </a:p>
      </dgm:t>
    </dgm:pt>
    <dgm:pt modelId="{BBCEC5EB-A2FB-4E65-BF31-3E77F5067FEE}" type="sibTrans" cxnId="{EB358795-E33F-4B65-A4E6-ABA80A48D017}">
      <dgm:prSet/>
      <dgm:spPr/>
      <dgm:t>
        <a:bodyPr/>
        <a:lstStyle/>
        <a:p>
          <a:endParaRPr lang="es-ES"/>
        </a:p>
      </dgm:t>
    </dgm:pt>
    <dgm:pt modelId="{19BEF0D6-5473-4C1C-AD22-312BAF102FA7}">
      <dgm:prSet phldrT="[Texto]"/>
      <dgm:spPr/>
      <dgm:t>
        <a:bodyPr/>
        <a:lstStyle/>
        <a:p>
          <a:r>
            <a:rPr lang="es-ES" dirty="0" smtClean="0"/>
            <a:t>Falta de trabajo en conjunto</a:t>
          </a:r>
          <a:endParaRPr lang="es-ES" dirty="0"/>
        </a:p>
      </dgm:t>
    </dgm:pt>
    <dgm:pt modelId="{FF259D27-3694-4ABD-A224-0EAF6B3FB1EC}" type="parTrans" cxnId="{62B413DC-6E39-4F20-BF7B-2380280C6D47}">
      <dgm:prSet/>
      <dgm:spPr/>
      <dgm:t>
        <a:bodyPr/>
        <a:lstStyle/>
        <a:p>
          <a:endParaRPr lang="es-ES"/>
        </a:p>
      </dgm:t>
    </dgm:pt>
    <dgm:pt modelId="{E6322C0F-66CB-4F62-9E04-A6B4C654DA22}" type="sibTrans" cxnId="{62B413DC-6E39-4F20-BF7B-2380280C6D47}">
      <dgm:prSet/>
      <dgm:spPr/>
      <dgm:t>
        <a:bodyPr/>
        <a:lstStyle/>
        <a:p>
          <a:endParaRPr lang="es-ES"/>
        </a:p>
      </dgm:t>
    </dgm:pt>
    <dgm:pt modelId="{160B5934-DE19-4381-A438-4A431B893465}">
      <dgm:prSet phldrT="[Texto]"/>
      <dgm:spPr/>
      <dgm:t>
        <a:bodyPr/>
        <a:lstStyle/>
        <a:p>
          <a:r>
            <a:rPr lang="es-ES" dirty="0" smtClean="0"/>
            <a:t>Poca o nada de intervención por parte del Ministerio de Turismo</a:t>
          </a:r>
          <a:endParaRPr lang="es-ES" dirty="0"/>
        </a:p>
      </dgm:t>
    </dgm:pt>
    <dgm:pt modelId="{DB2BA233-B5C9-4725-8CD7-FF177F31C111}" type="parTrans" cxnId="{6C41971D-E502-465C-AC1C-5C6B408CAEF2}">
      <dgm:prSet/>
      <dgm:spPr/>
      <dgm:t>
        <a:bodyPr/>
        <a:lstStyle/>
        <a:p>
          <a:endParaRPr lang="es-ES"/>
        </a:p>
      </dgm:t>
    </dgm:pt>
    <dgm:pt modelId="{C556B65B-3002-48BE-80E7-DC0B7FE65FC2}" type="sibTrans" cxnId="{6C41971D-E502-465C-AC1C-5C6B408CAEF2}">
      <dgm:prSet/>
      <dgm:spPr/>
      <dgm:t>
        <a:bodyPr/>
        <a:lstStyle/>
        <a:p>
          <a:endParaRPr lang="es-ES"/>
        </a:p>
      </dgm:t>
    </dgm:pt>
    <dgm:pt modelId="{6F43A62D-6164-4280-B6A7-8F0F8F0E9071}" type="pres">
      <dgm:prSet presAssocID="{4D5F0271-2945-4354-BD36-81088FFFD187}" presName="diagram" presStyleCnt="0">
        <dgm:presLayoutVars>
          <dgm:dir/>
          <dgm:resizeHandles val="exact"/>
        </dgm:presLayoutVars>
      </dgm:prSet>
      <dgm:spPr/>
      <dgm:t>
        <a:bodyPr/>
        <a:lstStyle/>
        <a:p>
          <a:endParaRPr lang="es-ES"/>
        </a:p>
      </dgm:t>
    </dgm:pt>
    <dgm:pt modelId="{38D42621-0306-42AC-9764-9E69CB989A84}" type="pres">
      <dgm:prSet presAssocID="{CC3D9797-2D79-47E0-80BE-217745A35F94}" presName="node" presStyleLbl="node1" presStyleIdx="0" presStyleCnt="4">
        <dgm:presLayoutVars>
          <dgm:bulletEnabled val="1"/>
        </dgm:presLayoutVars>
      </dgm:prSet>
      <dgm:spPr/>
      <dgm:t>
        <a:bodyPr/>
        <a:lstStyle/>
        <a:p>
          <a:endParaRPr lang="es-ES"/>
        </a:p>
      </dgm:t>
    </dgm:pt>
    <dgm:pt modelId="{EEFA56A7-AF24-4C2C-891D-EDD8AE5FD27B}" type="pres">
      <dgm:prSet presAssocID="{39924C10-A665-4244-87AA-904053B379F5}" presName="sibTrans" presStyleLbl="sibTrans2D1" presStyleIdx="0" presStyleCnt="3"/>
      <dgm:spPr/>
      <dgm:t>
        <a:bodyPr/>
        <a:lstStyle/>
        <a:p>
          <a:endParaRPr lang="es-ES"/>
        </a:p>
      </dgm:t>
    </dgm:pt>
    <dgm:pt modelId="{5DA413F5-A643-4C61-854D-26928D61AC79}" type="pres">
      <dgm:prSet presAssocID="{39924C10-A665-4244-87AA-904053B379F5}" presName="connectorText" presStyleLbl="sibTrans2D1" presStyleIdx="0" presStyleCnt="3"/>
      <dgm:spPr/>
      <dgm:t>
        <a:bodyPr/>
        <a:lstStyle/>
        <a:p>
          <a:endParaRPr lang="es-ES"/>
        </a:p>
      </dgm:t>
    </dgm:pt>
    <dgm:pt modelId="{F1CD98AE-E71A-48DB-B297-C09BC29D4177}" type="pres">
      <dgm:prSet presAssocID="{9DEBA3A6-76D9-4366-AEED-F2F53D23E5F5}" presName="node" presStyleLbl="node1" presStyleIdx="1" presStyleCnt="4">
        <dgm:presLayoutVars>
          <dgm:bulletEnabled val="1"/>
        </dgm:presLayoutVars>
      </dgm:prSet>
      <dgm:spPr/>
      <dgm:t>
        <a:bodyPr/>
        <a:lstStyle/>
        <a:p>
          <a:endParaRPr lang="es-ES"/>
        </a:p>
      </dgm:t>
    </dgm:pt>
    <dgm:pt modelId="{C19DAD47-7ADA-4AD2-ADB1-EFC4B016AA09}" type="pres">
      <dgm:prSet presAssocID="{BBCEC5EB-A2FB-4E65-BF31-3E77F5067FEE}" presName="sibTrans" presStyleLbl="sibTrans2D1" presStyleIdx="1" presStyleCnt="3"/>
      <dgm:spPr/>
      <dgm:t>
        <a:bodyPr/>
        <a:lstStyle/>
        <a:p>
          <a:endParaRPr lang="es-ES"/>
        </a:p>
      </dgm:t>
    </dgm:pt>
    <dgm:pt modelId="{55D1158E-8958-4321-8564-2F70FD338EAB}" type="pres">
      <dgm:prSet presAssocID="{BBCEC5EB-A2FB-4E65-BF31-3E77F5067FEE}" presName="connectorText" presStyleLbl="sibTrans2D1" presStyleIdx="1" presStyleCnt="3"/>
      <dgm:spPr/>
      <dgm:t>
        <a:bodyPr/>
        <a:lstStyle/>
        <a:p>
          <a:endParaRPr lang="es-ES"/>
        </a:p>
      </dgm:t>
    </dgm:pt>
    <dgm:pt modelId="{EDF669E7-C336-4C0F-B471-05A1E3A01487}" type="pres">
      <dgm:prSet presAssocID="{19BEF0D6-5473-4C1C-AD22-312BAF102FA7}" presName="node" presStyleLbl="node1" presStyleIdx="2" presStyleCnt="4" custLinFactNeighborX="0">
        <dgm:presLayoutVars>
          <dgm:bulletEnabled val="1"/>
        </dgm:presLayoutVars>
      </dgm:prSet>
      <dgm:spPr/>
      <dgm:t>
        <a:bodyPr/>
        <a:lstStyle/>
        <a:p>
          <a:endParaRPr lang="es-ES"/>
        </a:p>
      </dgm:t>
    </dgm:pt>
    <dgm:pt modelId="{03026916-517D-4883-8E6C-60BF75518426}" type="pres">
      <dgm:prSet presAssocID="{E6322C0F-66CB-4F62-9E04-A6B4C654DA22}" presName="sibTrans" presStyleLbl="sibTrans2D1" presStyleIdx="2" presStyleCnt="3"/>
      <dgm:spPr/>
      <dgm:t>
        <a:bodyPr/>
        <a:lstStyle/>
        <a:p>
          <a:endParaRPr lang="es-ES"/>
        </a:p>
      </dgm:t>
    </dgm:pt>
    <dgm:pt modelId="{7231174C-B5A3-40B1-98FC-7EC5C1DDA327}" type="pres">
      <dgm:prSet presAssocID="{E6322C0F-66CB-4F62-9E04-A6B4C654DA22}" presName="connectorText" presStyleLbl="sibTrans2D1" presStyleIdx="2" presStyleCnt="3"/>
      <dgm:spPr/>
      <dgm:t>
        <a:bodyPr/>
        <a:lstStyle/>
        <a:p>
          <a:endParaRPr lang="es-ES"/>
        </a:p>
      </dgm:t>
    </dgm:pt>
    <dgm:pt modelId="{6F72F959-82DD-43B5-A849-A3D8CD341354}" type="pres">
      <dgm:prSet presAssocID="{160B5934-DE19-4381-A438-4A431B893465}" presName="node" presStyleLbl="node1" presStyleIdx="3" presStyleCnt="4">
        <dgm:presLayoutVars>
          <dgm:bulletEnabled val="1"/>
        </dgm:presLayoutVars>
      </dgm:prSet>
      <dgm:spPr/>
      <dgm:t>
        <a:bodyPr/>
        <a:lstStyle/>
        <a:p>
          <a:endParaRPr lang="es-ES"/>
        </a:p>
      </dgm:t>
    </dgm:pt>
  </dgm:ptLst>
  <dgm:cxnLst>
    <dgm:cxn modelId="{A419AF39-52F3-49AB-983A-295FF26937A2}" type="presOf" srcId="{BBCEC5EB-A2FB-4E65-BF31-3E77F5067FEE}" destId="{55D1158E-8958-4321-8564-2F70FD338EAB}" srcOrd="1" destOrd="0" presId="urn:microsoft.com/office/officeart/2005/8/layout/process5"/>
    <dgm:cxn modelId="{F52A45AF-0054-4D03-B496-476AEC54FE02}" type="presOf" srcId="{CC3D9797-2D79-47E0-80BE-217745A35F94}" destId="{38D42621-0306-42AC-9764-9E69CB989A84}" srcOrd="0" destOrd="0" presId="urn:microsoft.com/office/officeart/2005/8/layout/process5"/>
    <dgm:cxn modelId="{238E4B55-A4D0-4F0A-83D5-37E16BDFA8CE}" type="presOf" srcId="{9DEBA3A6-76D9-4366-AEED-F2F53D23E5F5}" destId="{F1CD98AE-E71A-48DB-B297-C09BC29D4177}" srcOrd="0" destOrd="0" presId="urn:microsoft.com/office/officeart/2005/8/layout/process5"/>
    <dgm:cxn modelId="{D36BCB55-74F1-4DE5-9BBC-09B1E372E756}" srcId="{4D5F0271-2945-4354-BD36-81088FFFD187}" destId="{CC3D9797-2D79-47E0-80BE-217745A35F94}" srcOrd="0" destOrd="0" parTransId="{BF756060-4694-4B4D-866F-E4998A9A330D}" sibTransId="{39924C10-A665-4244-87AA-904053B379F5}"/>
    <dgm:cxn modelId="{61BBF998-8E07-4C7E-AB64-8063A7E81BC3}" type="presOf" srcId="{39924C10-A665-4244-87AA-904053B379F5}" destId="{EEFA56A7-AF24-4C2C-891D-EDD8AE5FD27B}" srcOrd="0" destOrd="0" presId="urn:microsoft.com/office/officeart/2005/8/layout/process5"/>
    <dgm:cxn modelId="{2FEA44C0-D933-49DE-A1CE-67A4A5A5EF38}" type="presOf" srcId="{BBCEC5EB-A2FB-4E65-BF31-3E77F5067FEE}" destId="{C19DAD47-7ADA-4AD2-ADB1-EFC4B016AA09}" srcOrd="0" destOrd="0" presId="urn:microsoft.com/office/officeart/2005/8/layout/process5"/>
    <dgm:cxn modelId="{EB358795-E33F-4B65-A4E6-ABA80A48D017}" srcId="{4D5F0271-2945-4354-BD36-81088FFFD187}" destId="{9DEBA3A6-76D9-4366-AEED-F2F53D23E5F5}" srcOrd="1" destOrd="0" parTransId="{7A368380-0A11-45B8-A354-AA6831480466}" sibTransId="{BBCEC5EB-A2FB-4E65-BF31-3E77F5067FEE}"/>
    <dgm:cxn modelId="{EF80C42F-3B26-43EB-B3E2-12C3022095F2}" type="presOf" srcId="{E6322C0F-66CB-4F62-9E04-A6B4C654DA22}" destId="{7231174C-B5A3-40B1-98FC-7EC5C1DDA327}" srcOrd="1" destOrd="0" presId="urn:microsoft.com/office/officeart/2005/8/layout/process5"/>
    <dgm:cxn modelId="{1F24C8B2-558F-4333-811B-04552FE4D654}" type="presOf" srcId="{E6322C0F-66CB-4F62-9E04-A6B4C654DA22}" destId="{03026916-517D-4883-8E6C-60BF75518426}" srcOrd="0" destOrd="0" presId="urn:microsoft.com/office/officeart/2005/8/layout/process5"/>
    <dgm:cxn modelId="{628752DB-EDDD-4201-B154-0F31FEFF6D05}" type="presOf" srcId="{160B5934-DE19-4381-A438-4A431B893465}" destId="{6F72F959-82DD-43B5-A849-A3D8CD341354}" srcOrd="0" destOrd="0" presId="urn:microsoft.com/office/officeart/2005/8/layout/process5"/>
    <dgm:cxn modelId="{6C41971D-E502-465C-AC1C-5C6B408CAEF2}" srcId="{4D5F0271-2945-4354-BD36-81088FFFD187}" destId="{160B5934-DE19-4381-A438-4A431B893465}" srcOrd="3" destOrd="0" parTransId="{DB2BA233-B5C9-4725-8CD7-FF177F31C111}" sibTransId="{C556B65B-3002-48BE-80E7-DC0B7FE65FC2}"/>
    <dgm:cxn modelId="{A1F56FD5-FF51-4E2A-AC2B-11675E6CFE7A}" type="presOf" srcId="{19BEF0D6-5473-4C1C-AD22-312BAF102FA7}" destId="{EDF669E7-C336-4C0F-B471-05A1E3A01487}" srcOrd="0" destOrd="0" presId="urn:microsoft.com/office/officeart/2005/8/layout/process5"/>
    <dgm:cxn modelId="{75DAEAAD-BDD2-44B2-9B7F-CF1D5D1E5B55}" type="presOf" srcId="{4D5F0271-2945-4354-BD36-81088FFFD187}" destId="{6F43A62D-6164-4280-B6A7-8F0F8F0E9071}" srcOrd="0" destOrd="0" presId="urn:microsoft.com/office/officeart/2005/8/layout/process5"/>
    <dgm:cxn modelId="{62B413DC-6E39-4F20-BF7B-2380280C6D47}" srcId="{4D5F0271-2945-4354-BD36-81088FFFD187}" destId="{19BEF0D6-5473-4C1C-AD22-312BAF102FA7}" srcOrd="2" destOrd="0" parTransId="{FF259D27-3694-4ABD-A224-0EAF6B3FB1EC}" sibTransId="{E6322C0F-66CB-4F62-9E04-A6B4C654DA22}"/>
    <dgm:cxn modelId="{5CD15EFB-EC93-4CA4-8E21-8AB3974E96A9}" type="presOf" srcId="{39924C10-A665-4244-87AA-904053B379F5}" destId="{5DA413F5-A643-4C61-854D-26928D61AC79}" srcOrd="1" destOrd="0" presId="urn:microsoft.com/office/officeart/2005/8/layout/process5"/>
    <dgm:cxn modelId="{46B7A1AE-41C5-4B5D-A4F6-84A9690DE050}" type="presParOf" srcId="{6F43A62D-6164-4280-B6A7-8F0F8F0E9071}" destId="{38D42621-0306-42AC-9764-9E69CB989A84}" srcOrd="0" destOrd="0" presId="urn:microsoft.com/office/officeart/2005/8/layout/process5"/>
    <dgm:cxn modelId="{06BD1CBC-4760-4EB9-A58A-C699594A6E96}" type="presParOf" srcId="{6F43A62D-6164-4280-B6A7-8F0F8F0E9071}" destId="{EEFA56A7-AF24-4C2C-891D-EDD8AE5FD27B}" srcOrd="1" destOrd="0" presId="urn:microsoft.com/office/officeart/2005/8/layout/process5"/>
    <dgm:cxn modelId="{8742C85A-818B-4BAD-8354-F04E4A581B98}" type="presParOf" srcId="{EEFA56A7-AF24-4C2C-891D-EDD8AE5FD27B}" destId="{5DA413F5-A643-4C61-854D-26928D61AC79}" srcOrd="0" destOrd="0" presId="urn:microsoft.com/office/officeart/2005/8/layout/process5"/>
    <dgm:cxn modelId="{D25DDAAC-3F6B-44C1-B5FC-9F929C158A46}" type="presParOf" srcId="{6F43A62D-6164-4280-B6A7-8F0F8F0E9071}" destId="{F1CD98AE-E71A-48DB-B297-C09BC29D4177}" srcOrd="2" destOrd="0" presId="urn:microsoft.com/office/officeart/2005/8/layout/process5"/>
    <dgm:cxn modelId="{2C4032AF-71BE-4701-981A-FA3812FA6019}" type="presParOf" srcId="{6F43A62D-6164-4280-B6A7-8F0F8F0E9071}" destId="{C19DAD47-7ADA-4AD2-ADB1-EFC4B016AA09}" srcOrd="3" destOrd="0" presId="urn:microsoft.com/office/officeart/2005/8/layout/process5"/>
    <dgm:cxn modelId="{4B70A1A6-B1B6-46CA-9F55-CADAC238A6CB}" type="presParOf" srcId="{C19DAD47-7ADA-4AD2-ADB1-EFC4B016AA09}" destId="{55D1158E-8958-4321-8564-2F70FD338EAB}" srcOrd="0" destOrd="0" presId="urn:microsoft.com/office/officeart/2005/8/layout/process5"/>
    <dgm:cxn modelId="{747EA97F-7FAA-405D-8EB9-C53070518F55}" type="presParOf" srcId="{6F43A62D-6164-4280-B6A7-8F0F8F0E9071}" destId="{EDF669E7-C336-4C0F-B471-05A1E3A01487}" srcOrd="4" destOrd="0" presId="urn:microsoft.com/office/officeart/2005/8/layout/process5"/>
    <dgm:cxn modelId="{C7195E93-666C-481D-AF5B-DB8605184253}" type="presParOf" srcId="{6F43A62D-6164-4280-B6A7-8F0F8F0E9071}" destId="{03026916-517D-4883-8E6C-60BF75518426}" srcOrd="5" destOrd="0" presId="urn:microsoft.com/office/officeart/2005/8/layout/process5"/>
    <dgm:cxn modelId="{B2C79C83-7E87-4902-A232-BD6C47B8A4BF}" type="presParOf" srcId="{03026916-517D-4883-8E6C-60BF75518426}" destId="{7231174C-B5A3-40B1-98FC-7EC5C1DDA327}" srcOrd="0" destOrd="0" presId="urn:microsoft.com/office/officeart/2005/8/layout/process5"/>
    <dgm:cxn modelId="{522F3B3F-69D1-4B69-97B7-603E884F7549}" type="presParOf" srcId="{6F43A62D-6164-4280-B6A7-8F0F8F0E9071}" destId="{6F72F959-82DD-43B5-A849-A3D8CD341354}"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D9800-990E-4D29-BAC3-02C772F3CABD}">
      <dsp:nvSpPr>
        <dsp:cNvPr id="0" name=""/>
        <dsp:cNvSpPr/>
      </dsp:nvSpPr>
      <dsp:spPr>
        <a:xfrm>
          <a:off x="0" y="70070"/>
          <a:ext cx="2799783" cy="1679870"/>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 gestión turística: es la aplicación de conocimientos específicos para  bienes de actividades turísticas.</a:t>
          </a:r>
          <a:endParaRPr lang="es-ES" sz="2000" kern="1200" dirty="0"/>
        </a:p>
      </dsp:txBody>
      <dsp:txXfrm>
        <a:off x="0" y="70070"/>
        <a:ext cx="2799783" cy="16798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0784-0A18-4922-8B11-05F3E85D9868}">
      <dsp:nvSpPr>
        <dsp:cNvPr id="0" name=""/>
        <dsp:cNvSpPr/>
      </dsp:nvSpPr>
      <dsp:spPr>
        <a:xfrm>
          <a:off x="8097" y="1745494"/>
          <a:ext cx="2420347" cy="1452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69,5% de personas encuestadas no conocen este lugar turístico</a:t>
          </a:r>
          <a:endParaRPr lang="es-ES" sz="2100" kern="1200" dirty="0"/>
        </a:p>
      </dsp:txBody>
      <dsp:txXfrm>
        <a:off x="50631" y="1788028"/>
        <a:ext cx="2335279" cy="1367140"/>
      </dsp:txXfrm>
    </dsp:sp>
    <dsp:sp modelId="{EAEA928E-7083-4291-929D-C66F62880EDA}">
      <dsp:nvSpPr>
        <dsp:cNvPr id="0" name=""/>
        <dsp:cNvSpPr/>
      </dsp:nvSpPr>
      <dsp:spPr>
        <a:xfrm>
          <a:off x="2670480" y="2171475"/>
          <a:ext cx="513113" cy="600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2670480" y="2291524"/>
        <a:ext cx="359179" cy="360148"/>
      </dsp:txXfrm>
    </dsp:sp>
    <dsp:sp modelId="{68C10FC7-20CC-45F3-8390-FD6D822B4954}">
      <dsp:nvSpPr>
        <dsp:cNvPr id="0" name=""/>
        <dsp:cNvSpPr/>
      </dsp:nvSpPr>
      <dsp:spPr>
        <a:xfrm>
          <a:off x="3396584" y="1745494"/>
          <a:ext cx="2420347" cy="1452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19,5%,  conocen por medio de recomendaciones</a:t>
          </a:r>
          <a:endParaRPr lang="es-ES" sz="2100" kern="1200" dirty="0"/>
        </a:p>
      </dsp:txBody>
      <dsp:txXfrm>
        <a:off x="3439118" y="1788028"/>
        <a:ext cx="2335279" cy="1367140"/>
      </dsp:txXfrm>
    </dsp:sp>
    <dsp:sp modelId="{70CEC335-A188-48D0-A4FD-DFF395D4B6E0}">
      <dsp:nvSpPr>
        <dsp:cNvPr id="0" name=""/>
        <dsp:cNvSpPr/>
      </dsp:nvSpPr>
      <dsp:spPr>
        <a:xfrm>
          <a:off x="6058966" y="2171475"/>
          <a:ext cx="513113" cy="600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6058966" y="2291524"/>
        <a:ext cx="359179" cy="360148"/>
      </dsp:txXfrm>
    </dsp:sp>
    <dsp:sp modelId="{4A0FE20F-401B-4D51-8086-5C75AB354BED}">
      <dsp:nvSpPr>
        <dsp:cNvPr id="0" name=""/>
        <dsp:cNvSpPr/>
      </dsp:nvSpPr>
      <dsp:spPr>
        <a:xfrm>
          <a:off x="6785070" y="1745494"/>
          <a:ext cx="2420347" cy="1452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solo el 1.3% conoce la Ruta Escondida por medio de publicidad</a:t>
          </a:r>
          <a:endParaRPr lang="es-ES" sz="2100" kern="1200" dirty="0"/>
        </a:p>
      </dsp:txBody>
      <dsp:txXfrm>
        <a:off x="6827604" y="1788028"/>
        <a:ext cx="2335279" cy="13671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25968-A546-4EA1-84A5-839A30DEE2B7}">
      <dsp:nvSpPr>
        <dsp:cNvPr id="0" name=""/>
        <dsp:cNvSpPr/>
      </dsp:nvSpPr>
      <dsp:spPr>
        <a:xfrm rot="5400000">
          <a:off x="-289718" y="292805"/>
          <a:ext cx="1931458" cy="135202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Objetivo estratégico 1</a:t>
          </a:r>
          <a:endParaRPr lang="es-ES" sz="1900" kern="1200" dirty="0"/>
        </a:p>
      </dsp:txBody>
      <dsp:txXfrm rot="-5400000">
        <a:off x="1" y="679096"/>
        <a:ext cx="1352020" cy="579438"/>
      </dsp:txXfrm>
    </dsp:sp>
    <dsp:sp modelId="{1B0AEEB0-E88E-42E5-B036-2B9BF3814455}">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Promocionar el turismo de las 5 parroquias con el apoyo del sector privado para incrementar la afluencia de turistas.</a:t>
          </a:r>
          <a:endParaRPr lang="es-ES" sz="1900" kern="1200" dirty="0"/>
        </a:p>
      </dsp:txBody>
      <dsp:txXfrm rot="-5400000">
        <a:off x="1352020" y="64373"/>
        <a:ext cx="6714693" cy="1132875"/>
      </dsp:txXfrm>
    </dsp:sp>
    <dsp:sp modelId="{8A7906EC-5414-4808-B386-B08623654CD0}">
      <dsp:nvSpPr>
        <dsp:cNvPr id="0" name=""/>
        <dsp:cNvSpPr/>
      </dsp:nvSpPr>
      <dsp:spPr>
        <a:xfrm rot="5400000">
          <a:off x="-289718" y="2033323"/>
          <a:ext cx="1931458" cy="1352020"/>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Objetivo estratégico 2</a:t>
          </a:r>
          <a:endParaRPr lang="es-ES" sz="1900" kern="1200" dirty="0"/>
        </a:p>
      </dsp:txBody>
      <dsp:txXfrm rot="-5400000">
        <a:off x="1" y="2419614"/>
        <a:ext cx="1352020" cy="579438"/>
      </dsp:txXfrm>
    </dsp:sp>
    <dsp:sp modelId="{7CB831D6-F696-46EF-98FE-151426153B11}">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Realizar un plan de capacitación a la comunidad que realiza actividades de servicio complementario para la Ruta Escondida para que participen en varias actividades y puedan brindar una excelente atención al cliente.</a:t>
          </a:r>
          <a:endParaRPr lang="es-ES" sz="1900" kern="1200" dirty="0"/>
        </a:p>
      </dsp:txBody>
      <dsp:txXfrm rot="-5400000">
        <a:off x="1352020" y="1804891"/>
        <a:ext cx="6714693" cy="1132875"/>
      </dsp:txXfrm>
    </dsp:sp>
    <dsp:sp modelId="{2BCBBE84-015D-4D78-A889-B4180D03F32B}">
      <dsp:nvSpPr>
        <dsp:cNvPr id="0" name=""/>
        <dsp:cNvSpPr/>
      </dsp:nvSpPr>
      <dsp:spPr>
        <a:xfrm rot="5400000">
          <a:off x="-289718" y="3773840"/>
          <a:ext cx="1931458" cy="1352020"/>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Objetivo estratégico  3</a:t>
          </a:r>
          <a:endParaRPr lang="es-ES" sz="1900" kern="1200" dirty="0"/>
        </a:p>
      </dsp:txBody>
      <dsp:txXfrm rot="-5400000">
        <a:off x="1" y="4160131"/>
        <a:ext cx="1352020" cy="579438"/>
      </dsp:txXfrm>
    </dsp:sp>
    <dsp:sp modelId="{1C56DDBF-CCD9-48D4-B374-AC5FAAEA3E26}">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Posicionar la Ruta Escondida como destino turístico para promover las 5 parroquias.</a:t>
          </a:r>
          <a:endParaRPr lang="es-ES" sz="1900" kern="1200" dirty="0"/>
        </a:p>
      </dsp:txBody>
      <dsp:txXfrm rot="-5400000">
        <a:off x="1352020" y="3545408"/>
        <a:ext cx="6714693" cy="11328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64329-82DA-431A-9F22-8422CE4E39E7}">
      <dsp:nvSpPr>
        <dsp:cNvPr id="0" name=""/>
        <dsp:cNvSpPr/>
      </dsp:nvSpPr>
      <dsp:spPr>
        <a:xfrm>
          <a:off x="0" y="2735"/>
          <a:ext cx="1004499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6DA5225-CFAE-4412-885E-B45C3A07E3EB}">
      <dsp:nvSpPr>
        <dsp:cNvPr id="0" name=""/>
        <dsp:cNvSpPr/>
      </dsp:nvSpPr>
      <dsp:spPr>
        <a:xfrm>
          <a:off x="0" y="2735"/>
          <a:ext cx="10044996" cy="186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es-MX" sz="2200" kern="1200" dirty="0" smtClean="0"/>
            <a:t>-</a:t>
          </a:r>
          <a:r>
            <a:rPr lang="es-ES" sz="2200" kern="1200" dirty="0" smtClean="0"/>
            <a:t>La Ruta escondida posee atractivos turísticos y en conjunto a su cultura son indispensables para la captación de turistas, con la aplicación del plan estratégico de marketing se podrá realizar alianzas también con el sector privado para recibir donaciones que permitan la promoción de las parroquias, considerando que la investigación de campo realizada se determinó que este atractivo no es conocido.</a:t>
          </a:r>
          <a:endParaRPr lang="es-EC" sz="2200" kern="1200" dirty="0">
            <a:latin typeface="Arial (cuerpo)"/>
          </a:endParaRPr>
        </a:p>
      </dsp:txBody>
      <dsp:txXfrm>
        <a:off x="0" y="2735"/>
        <a:ext cx="10044996" cy="1865827"/>
      </dsp:txXfrm>
    </dsp:sp>
    <dsp:sp modelId="{603D4736-F7E4-48E5-9056-DAC86E075AC5}">
      <dsp:nvSpPr>
        <dsp:cNvPr id="0" name=""/>
        <dsp:cNvSpPr/>
      </dsp:nvSpPr>
      <dsp:spPr>
        <a:xfrm>
          <a:off x="0" y="1868563"/>
          <a:ext cx="10044996" cy="0"/>
        </a:xfrm>
        <a:prstGeom prst="line">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w="6350" cap="flat" cmpd="sng" algn="ctr">
          <a:solidFill>
            <a:schemeClr val="accent4">
              <a:hueOff val="4900445"/>
              <a:satOff val="-20388"/>
              <a:lumOff val="480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98C9362-8C01-4A87-9DD8-632507693A6E}">
      <dsp:nvSpPr>
        <dsp:cNvPr id="0" name=""/>
        <dsp:cNvSpPr/>
      </dsp:nvSpPr>
      <dsp:spPr>
        <a:xfrm>
          <a:off x="0" y="1868563"/>
          <a:ext cx="10044996" cy="186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es-MX" sz="2200" kern="1200" dirty="0" smtClean="0"/>
            <a:t>-P</a:t>
          </a:r>
          <a:r>
            <a:rPr lang="es-ES" sz="2200" kern="1200" dirty="0" err="1" smtClean="0"/>
            <a:t>odemos</a:t>
          </a:r>
          <a:r>
            <a:rPr lang="es-ES" sz="2200" kern="1200" dirty="0" smtClean="0"/>
            <a:t> verificar que es importante capacitar a todas las personas que realizan alguna actividad dentro de la Ruta Escondida para brindar una mejor atención a los turistas y de esta forma fomentar entre ellos una publicidad y/o promoción del lugar, por el motivo que el progreso de la Ruta Escondida depende de la falta de conocimiento de la mismo, por esta causa un plan estratégico de marketing contribuirá no solo a llegar al turista nacional sino también extranjeros. </a:t>
          </a:r>
          <a:endParaRPr lang="es-EC" sz="2200" kern="1200" dirty="0">
            <a:latin typeface="Arial (cuerpo)"/>
          </a:endParaRPr>
        </a:p>
      </dsp:txBody>
      <dsp:txXfrm>
        <a:off x="0" y="1868563"/>
        <a:ext cx="10044996" cy="1865827"/>
      </dsp:txXfrm>
    </dsp:sp>
    <dsp:sp modelId="{2346EEA6-411E-47EF-A0B4-6FE9AF806BE0}">
      <dsp:nvSpPr>
        <dsp:cNvPr id="0" name=""/>
        <dsp:cNvSpPr/>
      </dsp:nvSpPr>
      <dsp:spPr>
        <a:xfrm>
          <a:off x="0" y="3734390"/>
          <a:ext cx="10044996" cy="0"/>
        </a:xfrm>
        <a:prstGeom prst="lin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687917E-71D1-48B3-843E-1DAB24C7A64E}">
      <dsp:nvSpPr>
        <dsp:cNvPr id="0" name=""/>
        <dsp:cNvSpPr/>
      </dsp:nvSpPr>
      <dsp:spPr>
        <a:xfrm>
          <a:off x="0" y="3734390"/>
          <a:ext cx="10044996" cy="186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es-MX" sz="2200" kern="1200" dirty="0" smtClean="0"/>
            <a:t>-</a:t>
          </a:r>
          <a:r>
            <a:rPr lang="es-ES" sz="2200" kern="1200" dirty="0" smtClean="0"/>
            <a:t>Es de suma importancia que trabajen en conjunto las 5 parroquias con cada uno de los Gobiernos Autónomo Descentralizados, empresarios del sector turístico y toda la comunidad en general, para poder explotar el turismo de estos lugares y posicionar la Ruta Escondida mediante la implementación de las estrategias de marketing planteadas.</a:t>
          </a:r>
          <a:endParaRPr lang="es-EC" sz="2200" kern="1200" dirty="0">
            <a:latin typeface="Arial (cuerpo)"/>
          </a:endParaRPr>
        </a:p>
      </dsp:txBody>
      <dsp:txXfrm>
        <a:off x="0" y="3734390"/>
        <a:ext cx="10044996" cy="18658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A0480-7860-4969-ABF9-C1AFF4114623}">
      <dsp:nvSpPr>
        <dsp:cNvPr id="0" name=""/>
        <dsp:cNvSpPr/>
      </dsp:nvSpPr>
      <dsp:spPr>
        <a:xfrm>
          <a:off x="0" y="0"/>
          <a:ext cx="9543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296966-2E12-472E-9AB1-65B7E4E428E1}">
      <dsp:nvSpPr>
        <dsp:cNvPr id="0" name=""/>
        <dsp:cNvSpPr/>
      </dsp:nvSpPr>
      <dsp:spPr>
        <a:xfrm>
          <a:off x="0" y="0"/>
          <a:ext cx="9543245" cy="2177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S" sz="1900" kern="1200" dirty="0" smtClean="0"/>
            <a:t>Con la ejecución del plan estratégico de marketing es primordial contar con acuerdos entre el Gobierno Municipal, el GAD de cada parroquia, empresas privadas y la comunidad en general para poder tener una correcta asignación de actividades turísticas en cada parroquia y de esta forma se puedan beneficiar entre las 5 parroquias. Se debe realizar un inventario de todos los atractivos turísticos que tiene cada parroquia para que sea elección del turista a donde quiere dirigirse, de la misma forma se debe realizar lo mismo con la infraestructura turística que aportara en la calidad y el servicio al cliente que brindara cada parroquia.</a:t>
          </a:r>
          <a:endParaRPr lang="es-EC" sz="1900" kern="1200" dirty="0">
            <a:latin typeface="Arial (cuerpo)"/>
          </a:endParaRPr>
        </a:p>
      </dsp:txBody>
      <dsp:txXfrm>
        <a:off x="0" y="0"/>
        <a:ext cx="9543245" cy="2177831"/>
      </dsp:txXfrm>
    </dsp:sp>
    <dsp:sp modelId="{8F23EAF1-9B38-4E19-BDF3-BE5367B0C35F}">
      <dsp:nvSpPr>
        <dsp:cNvPr id="0" name=""/>
        <dsp:cNvSpPr/>
      </dsp:nvSpPr>
      <dsp:spPr>
        <a:xfrm>
          <a:off x="0" y="2177831"/>
          <a:ext cx="954324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42C673B-DAEB-4031-8485-F62804D12226}">
      <dsp:nvSpPr>
        <dsp:cNvPr id="0" name=""/>
        <dsp:cNvSpPr/>
      </dsp:nvSpPr>
      <dsp:spPr>
        <a:xfrm>
          <a:off x="0" y="2177831"/>
          <a:ext cx="9543245" cy="2177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s-ES" sz="1900" kern="1200" dirty="0" smtClean="0"/>
            <a:t>Es necesario tener en cuenta que el desarrollo turístico es primordial de la Ruta Escondida por esa razón debería existir una obligación social por parte de cada GAD, de la población y de los empresarios del sector turístico por el motivo que lo que el turista visualice, su percepción será responsabilidad de todas las personas que viven dentro del esta ruta turística.</a:t>
          </a:r>
          <a:endParaRPr lang="es-EC" sz="1900" kern="1200" dirty="0">
            <a:latin typeface="Arial (cuerpo)"/>
          </a:endParaRPr>
        </a:p>
      </dsp:txBody>
      <dsp:txXfrm>
        <a:off x="0" y="2177831"/>
        <a:ext cx="9543245" cy="21778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A0480-7860-4969-ABF9-C1AFF4114623}">
      <dsp:nvSpPr>
        <dsp:cNvPr id="0" name=""/>
        <dsp:cNvSpPr/>
      </dsp:nvSpPr>
      <dsp:spPr>
        <a:xfrm>
          <a:off x="0" y="0"/>
          <a:ext cx="9543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296966-2E12-472E-9AB1-65B7E4E428E1}">
      <dsp:nvSpPr>
        <dsp:cNvPr id="0" name=""/>
        <dsp:cNvSpPr/>
      </dsp:nvSpPr>
      <dsp:spPr>
        <a:xfrm>
          <a:off x="0" y="0"/>
          <a:ext cx="9543245" cy="435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just" defTabSz="1289050">
            <a:lnSpc>
              <a:spcPct val="90000"/>
            </a:lnSpc>
            <a:spcBef>
              <a:spcPct val="0"/>
            </a:spcBef>
            <a:spcAft>
              <a:spcPct val="35000"/>
            </a:spcAft>
          </a:pPr>
          <a:r>
            <a:rPr lang="es-ES" sz="2900" kern="1200" dirty="0" smtClean="0"/>
            <a:t>Para obtener resultados positivos todas las personas encargadas de la Ruta Escondida tienen que trabajar en conjunto, las mismas que aplicaran este plan estratégico de marketing y guiaran las actividades para poder obtener todos sus beneficios. Al trabajar en conjunto no solo se podrá obtener los beneficios planteados, las personas comprenderán que todas las actividades son en conjunto y podrán ayudarse entre las 5 parroquias a que toda la comunidad pueda salir adelante mediante estos recursos naturales.</a:t>
          </a:r>
          <a:endParaRPr lang="es-EC" sz="2900" kern="1200" dirty="0">
            <a:latin typeface="Arial (cuerpo)"/>
          </a:endParaRPr>
        </a:p>
      </dsp:txBody>
      <dsp:txXfrm>
        <a:off x="0" y="0"/>
        <a:ext cx="9543245" cy="4355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A49FA-3DA1-40B6-8690-AA29124046F5}">
      <dsp:nvSpPr>
        <dsp:cNvPr id="0" name=""/>
        <dsp:cNvSpPr/>
      </dsp:nvSpPr>
      <dsp:spPr>
        <a:xfrm>
          <a:off x="2572479" y="0"/>
          <a:ext cx="2683329" cy="13416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5 Parroquias</a:t>
          </a:r>
          <a:endParaRPr lang="es-ES" sz="2500" kern="1200" dirty="0"/>
        </a:p>
      </dsp:txBody>
      <dsp:txXfrm>
        <a:off x="2611775" y="39296"/>
        <a:ext cx="2604737" cy="1263072"/>
      </dsp:txXfrm>
    </dsp:sp>
    <dsp:sp modelId="{34E163DC-4DDF-4876-906F-93C35BEE0D92}">
      <dsp:nvSpPr>
        <dsp:cNvPr id="0" name=""/>
        <dsp:cNvSpPr/>
      </dsp:nvSpPr>
      <dsp:spPr>
        <a:xfrm rot="3600628">
          <a:off x="4322659" y="2356008"/>
          <a:ext cx="1399020" cy="469582"/>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4463534" y="2449924"/>
        <a:ext cx="1117270" cy="281750"/>
      </dsp:txXfrm>
    </dsp:sp>
    <dsp:sp modelId="{E75BD996-1CB7-4305-8E1D-CAD692C7743D}">
      <dsp:nvSpPr>
        <dsp:cNvPr id="0" name=""/>
        <dsp:cNvSpPr/>
      </dsp:nvSpPr>
      <dsp:spPr>
        <a:xfrm>
          <a:off x="4788531" y="3839935"/>
          <a:ext cx="2683329" cy="134166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Turismo de aventura, rural y comunitario</a:t>
          </a:r>
          <a:endParaRPr lang="es-ES" sz="2500" kern="1200" dirty="0"/>
        </a:p>
      </dsp:txBody>
      <dsp:txXfrm>
        <a:off x="4827827" y="3879231"/>
        <a:ext cx="2604737" cy="1263072"/>
      </dsp:txXfrm>
    </dsp:sp>
    <dsp:sp modelId="{C2AF71B4-C8F9-4361-9070-354AED6C3E04}">
      <dsp:nvSpPr>
        <dsp:cNvPr id="0" name=""/>
        <dsp:cNvSpPr/>
      </dsp:nvSpPr>
      <dsp:spPr>
        <a:xfrm rot="10800000">
          <a:off x="3214633" y="4275976"/>
          <a:ext cx="1399020" cy="469582"/>
        </a:xfrm>
        <a:prstGeom prst="lef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rot="10800000">
        <a:off x="3355508" y="4369892"/>
        <a:ext cx="1117270" cy="281750"/>
      </dsp:txXfrm>
    </dsp:sp>
    <dsp:sp modelId="{3D49F870-4379-4AA2-A282-7A1C25C99A3D}">
      <dsp:nvSpPr>
        <dsp:cNvPr id="0" name=""/>
        <dsp:cNvSpPr/>
      </dsp:nvSpPr>
      <dsp:spPr>
        <a:xfrm>
          <a:off x="356427" y="3839935"/>
          <a:ext cx="2683329" cy="134166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Agricultura y ganadería </a:t>
          </a:r>
          <a:endParaRPr lang="es-ES" sz="2500" kern="1200" dirty="0"/>
        </a:p>
      </dsp:txBody>
      <dsp:txXfrm>
        <a:off x="395723" y="3879231"/>
        <a:ext cx="2604737" cy="1263072"/>
      </dsp:txXfrm>
    </dsp:sp>
    <dsp:sp modelId="{B0CD408E-F461-45BF-8EA1-028CFC620C8A}">
      <dsp:nvSpPr>
        <dsp:cNvPr id="0" name=""/>
        <dsp:cNvSpPr/>
      </dsp:nvSpPr>
      <dsp:spPr>
        <a:xfrm rot="17999372">
          <a:off x="2106607" y="2356008"/>
          <a:ext cx="1399020" cy="469582"/>
        </a:xfrm>
        <a:prstGeom prst="lef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2247482" y="2449924"/>
        <a:ext cx="1117270" cy="281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86B22-608F-4F16-88C4-740A4B001D88}">
      <dsp:nvSpPr>
        <dsp:cNvPr id="0" name=""/>
        <dsp:cNvSpPr/>
      </dsp:nvSpPr>
      <dsp:spPr>
        <a:xfrm>
          <a:off x="308289" y="856017"/>
          <a:ext cx="5394176" cy="1685680"/>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141767"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Arial (cuerpo)"/>
            </a:rPr>
            <a:t>La</a:t>
          </a:r>
          <a:r>
            <a:rPr lang="es-EC" sz="1800" kern="1200" baseline="0" dirty="0" smtClean="0">
              <a:latin typeface="Arial (cuerpo)"/>
            </a:rPr>
            <a:t> Ruta Escondida no cuenta con una afluencia de turistas elevada.</a:t>
          </a:r>
          <a:endParaRPr lang="es-EC" sz="1800" kern="1200" dirty="0">
            <a:latin typeface="Arial (cuerpo)"/>
          </a:endParaRPr>
        </a:p>
      </dsp:txBody>
      <dsp:txXfrm>
        <a:off x="308289" y="856017"/>
        <a:ext cx="5394176" cy="1685680"/>
      </dsp:txXfrm>
    </dsp:sp>
    <dsp:sp modelId="{5EE06308-09DE-43FE-8BD4-0B557A1710C5}">
      <dsp:nvSpPr>
        <dsp:cNvPr id="0" name=""/>
        <dsp:cNvSpPr/>
      </dsp:nvSpPr>
      <dsp:spPr>
        <a:xfrm>
          <a:off x="41766" y="642104"/>
          <a:ext cx="1179976" cy="17699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B183DC1-129B-44E2-A3B3-3391DD73D600}">
      <dsp:nvSpPr>
        <dsp:cNvPr id="0" name=""/>
        <dsp:cNvSpPr/>
      </dsp:nvSpPr>
      <dsp:spPr>
        <a:xfrm>
          <a:off x="306492" y="2996542"/>
          <a:ext cx="5394176" cy="1685680"/>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141767" tIns="68580" rIns="68580" bIns="68580" numCol="1" spcCol="1270" anchor="ctr" anchorCtr="0">
          <a:noAutofit/>
        </a:bodyPr>
        <a:lstStyle/>
        <a:p>
          <a:pPr lvl="0" algn="just" defTabSz="800100">
            <a:lnSpc>
              <a:spcPct val="90000"/>
            </a:lnSpc>
            <a:spcBef>
              <a:spcPct val="0"/>
            </a:spcBef>
            <a:spcAft>
              <a:spcPct val="35000"/>
            </a:spcAft>
            <a:buNone/>
          </a:pPr>
          <a:r>
            <a:rPr lang="es-MX" sz="1800" kern="1200" dirty="0" smtClean="0">
              <a:solidFill>
                <a:schemeClr val="tx1"/>
              </a:solidFill>
              <a:latin typeface="Calibri (Cuerpo)"/>
            </a:rPr>
            <a:t>Según los encargados de la misma, el número varia entre 20 personas, siendo un número bajo de turistas</a:t>
          </a:r>
          <a:endParaRPr lang="es-EC" sz="1800" kern="1200" dirty="0">
            <a:latin typeface="Arial (cuerpo)"/>
          </a:endParaRPr>
        </a:p>
      </dsp:txBody>
      <dsp:txXfrm>
        <a:off x="306492" y="2996542"/>
        <a:ext cx="5394176" cy="1685680"/>
      </dsp:txXfrm>
    </dsp:sp>
    <dsp:sp modelId="{56F9BE96-0F37-479C-96AC-18C00BCF61A0}">
      <dsp:nvSpPr>
        <dsp:cNvPr id="0" name=""/>
        <dsp:cNvSpPr/>
      </dsp:nvSpPr>
      <dsp:spPr>
        <a:xfrm flipH="1">
          <a:off x="1797" y="2753055"/>
          <a:ext cx="1339851" cy="17699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3000" r="-8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B089B-A177-49EB-8425-1E6F63EB2C8D}">
      <dsp:nvSpPr>
        <dsp:cNvPr id="0" name=""/>
        <dsp:cNvSpPr/>
      </dsp:nvSpPr>
      <dsp:spPr>
        <a:xfrm>
          <a:off x="0" y="32517"/>
          <a:ext cx="4215654" cy="100800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kern="1200" dirty="0">
              <a:latin typeface="Arial (cuerpo)"/>
            </a:rPr>
            <a:t>Formulación del problema</a:t>
          </a:r>
        </a:p>
      </dsp:txBody>
      <dsp:txXfrm>
        <a:off x="0" y="32517"/>
        <a:ext cx="4215654" cy="1008000"/>
      </dsp:txXfrm>
    </dsp:sp>
    <dsp:sp modelId="{3DA53150-4A18-4799-BBC8-F26E3D4802FD}">
      <dsp:nvSpPr>
        <dsp:cNvPr id="0" name=""/>
        <dsp:cNvSpPr/>
      </dsp:nvSpPr>
      <dsp:spPr>
        <a:xfrm>
          <a:off x="0" y="1002814"/>
          <a:ext cx="4215654" cy="1681312"/>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Arial (cuerpo)"/>
            </a:rPr>
            <a:t>¿</a:t>
          </a:r>
          <a:r>
            <a:rPr lang="es-ES" sz="2000" kern="1200" dirty="0" smtClean="0"/>
            <a:t>La gestión turística realizada por la administración de la Ruta Escondida impactó en los habitantes del distrito metropolitano de Quito para dar a conocer la misma?</a:t>
          </a:r>
          <a:r>
            <a:rPr lang="es-EC" sz="2000" kern="1200" dirty="0" smtClean="0">
              <a:latin typeface="Arial (cuerpo)"/>
            </a:rPr>
            <a:t>?</a:t>
          </a:r>
          <a:endParaRPr lang="es-EC" sz="2000" kern="1200" dirty="0">
            <a:latin typeface="Arial (cuerpo)"/>
          </a:endParaRPr>
        </a:p>
      </dsp:txBody>
      <dsp:txXfrm>
        <a:off x="0" y="1002814"/>
        <a:ext cx="4215654" cy="1681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EA6D1-FE3C-41C0-947B-57519C1FC803}">
      <dsp:nvSpPr>
        <dsp:cNvPr id="0" name=""/>
        <dsp:cNvSpPr/>
      </dsp:nvSpPr>
      <dsp:spPr>
        <a:xfrm>
          <a:off x="907237" y="3178884"/>
          <a:ext cx="937048" cy="1286152"/>
        </a:xfrm>
        <a:custGeom>
          <a:avLst/>
          <a:gdLst/>
          <a:ahLst/>
          <a:cxnLst/>
          <a:rect l="0" t="0" r="0" b="0"/>
          <a:pathLst>
            <a:path>
              <a:moveTo>
                <a:pt x="0" y="0"/>
              </a:moveTo>
              <a:lnTo>
                <a:pt x="468524" y="0"/>
              </a:lnTo>
              <a:lnTo>
                <a:pt x="468524" y="1286152"/>
              </a:lnTo>
              <a:lnTo>
                <a:pt x="937048" y="1286152"/>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dirty="0">
            <a:latin typeface="Arial (cuerpo)"/>
          </a:endParaRPr>
        </a:p>
      </dsp:txBody>
      <dsp:txXfrm>
        <a:off x="1335979" y="3782177"/>
        <a:ext cx="79565" cy="79565"/>
      </dsp:txXfrm>
    </dsp:sp>
    <dsp:sp modelId="{B6500D92-426E-419D-BD61-1CFB6729281D}">
      <dsp:nvSpPr>
        <dsp:cNvPr id="0" name=""/>
        <dsp:cNvSpPr/>
      </dsp:nvSpPr>
      <dsp:spPr>
        <a:xfrm>
          <a:off x="907237" y="1847118"/>
          <a:ext cx="937048" cy="1331765"/>
        </a:xfrm>
        <a:custGeom>
          <a:avLst/>
          <a:gdLst/>
          <a:ahLst/>
          <a:cxnLst/>
          <a:rect l="0" t="0" r="0" b="0"/>
          <a:pathLst>
            <a:path>
              <a:moveTo>
                <a:pt x="0" y="1331765"/>
              </a:moveTo>
              <a:lnTo>
                <a:pt x="468524" y="1331765"/>
              </a:lnTo>
              <a:lnTo>
                <a:pt x="468524" y="0"/>
              </a:lnTo>
              <a:lnTo>
                <a:pt x="937048"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dirty="0">
            <a:latin typeface="Arial (cuerpo)"/>
          </a:endParaRPr>
        </a:p>
      </dsp:txBody>
      <dsp:txXfrm>
        <a:off x="1335051" y="2472291"/>
        <a:ext cx="81419" cy="81419"/>
      </dsp:txXfrm>
    </dsp:sp>
    <dsp:sp modelId="{8EF050B6-CA1B-4CF8-A3B2-521356432BA7}">
      <dsp:nvSpPr>
        <dsp:cNvPr id="0" name=""/>
        <dsp:cNvSpPr/>
      </dsp:nvSpPr>
      <dsp:spPr>
        <a:xfrm rot="16200000">
          <a:off x="-1179626" y="2849769"/>
          <a:ext cx="3515499" cy="6582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a:latin typeface="Arial (cuerpo)"/>
            </a:rPr>
            <a:t>Variables</a:t>
          </a:r>
        </a:p>
      </dsp:txBody>
      <dsp:txXfrm>
        <a:off x="-1179626" y="2849769"/>
        <a:ext cx="3515499" cy="658229"/>
      </dsp:txXfrm>
    </dsp:sp>
    <dsp:sp modelId="{A0F16C78-1D06-4681-AA35-3D6428E60977}">
      <dsp:nvSpPr>
        <dsp:cNvPr id="0" name=""/>
        <dsp:cNvSpPr/>
      </dsp:nvSpPr>
      <dsp:spPr>
        <a:xfrm>
          <a:off x="1844285" y="1271551"/>
          <a:ext cx="2357670" cy="115113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Arial (cuerpo)"/>
            </a:rPr>
            <a:t>Independiente</a:t>
          </a:r>
          <a:endParaRPr lang="es-EC" sz="1800" b="1" kern="1200" dirty="0">
            <a:latin typeface="Arial (cuerpo)"/>
          </a:endParaRPr>
        </a:p>
      </dsp:txBody>
      <dsp:txXfrm>
        <a:off x="1844285" y="1271551"/>
        <a:ext cx="2357670" cy="1151133"/>
      </dsp:txXfrm>
    </dsp:sp>
    <dsp:sp modelId="{D3DB3A81-F9F5-45A9-8E63-429CC006B8BA}">
      <dsp:nvSpPr>
        <dsp:cNvPr id="0" name=""/>
        <dsp:cNvSpPr/>
      </dsp:nvSpPr>
      <dsp:spPr>
        <a:xfrm>
          <a:off x="1844285" y="3889470"/>
          <a:ext cx="2357670" cy="115113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latin typeface="Arial (cuerpo)"/>
            </a:rPr>
            <a:t>Dependiente </a:t>
          </a:r>
        </a:p>
      </dsp:txBody>
      <dsp:txXfrm>
        <a:off x="1844285" y="3889470"/>
        <a:ext cx="2357670" cy="1151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91690-667E-475C-ADF9-B57563AE6771}">
      <dsp:nvSpPr>
        <dsp:cNvPr id="0" name=""/>
        <dsp:cNvSpPr/>
      </dsp:nvSpPr>
      <dsp:spPr>
        <a:xfrm>
          <a:off x="0" y="0"/>
          <a:ext cx="10020890" cy="157663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Conocer si la Gestión turística de La Ruta Escondida de las Parroquias del Nororiente de Quito (</a:t>
          </a:r>
          <a:r>
            <a:rPr lang="es-ES" sz="2400" kern="1200" dirty="0" err="1" smtClean="0"/>
            <a:t>Puéllaro</a:t>
          </a:r>
          <a:r>
            <a:rPr lang="es-ES" sz="2400" kern="1200" dirty="0" smtClean="0"/>
            <a:t>, </a:t>
          </a:r>
          <a:r>
            <a:rPr lang="es-ES" sz="2400" kern="1200" dirty="0" err="1" smtClean="0"/>
            <a:t>Perucho</a:t>
          </a:r>
          <a:r>
            <a:rPr lang="es-ES" sz="2400" kern="1200" dirty="0" smtClean="0"/>
            <a:t>, </a:t>
          </a:r>
          <a:r>
            <a:rPr lang="es-ES" sz="2400" kern="1200" dirty="0" err="1" smtClean="0"/>
            <a:t>Chavezpamba</a:t>
          </a:r>
          <a:r>
            <a:rPr lang="es-ES" sz="2400" kern="1200" dirty="0" smtClean="0"/>
            <a:t>, Minas y Atahualpa) está manejando una adecuada gestión para el Distrito Metropolitano de Quito</a:t>
          </a:r>
          <a:r>
            <a:rPr lang="es-MX" sz="2400" kern="1200" dirty="0" smtClean="0"/>
            <a:t>.</a:t>
          </a:r>
          <a:endParaRPr lang="es-ES" sz="2400" kern="1200" dirty="0">
            <a:latin typeface="Arial (cuerpo)"/>
          </a:endParaRPr>
        </a:p>
      </dsp:txBody>
      <dsp:txXfrm>
        <a:off x="2161841" y="0"/>
        <a:ext cx="7859048" cy="1576638"/>
      </dsp:txXfrm>
    </dsp:sp>
    <dsp:sp modelId="{B7A08DF2-49D3-4D9B-BEDE-397853BBAD55}">
      <dsp:nvSpPr>
        <dsp:cNvPr id="0" name=""/>
        <dsp:cNvSpPr/>
      </dsp:nvSpPr>
      <dsp:spPr>
        <a:xfrm>
          <a:off x="157663" y="157663"/>
          <a:ext cx="2004178" cy="126131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6" t="1284" r="46" b="1284"/>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B8CDE6C-22F1-4312-8A89-40C47B5E2300}">
      <dsp:nvSpPr>
        <dsp:cNvPr id="0" name=""/>
        <dsp:cNvSpPr/>
      </dsp:nvSpPr>
      <dsp:spPr>
        <a:xfrm>
          <a:off x="0" y="1734301"/>
          <a:ext cx="10020890" cy="157663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Analizar los resultados obtenidos mediante los programas estadísticos SPSS y Microsoft Excel para conocer si el plan de marketing que están aplicando es el correcto</a:t>
          </a:r>
          <a:endParaRPr lang="es-ES" sz="2400" kern="1200" dirty="0">
            <a:latin typeface="Arial (cuerpo)"/>
          </a:endParaRPr>
        </a:p>
      </dsp:txBody>
      <dsp:txXfrm>
        <a:off x="2161841" y="1734301"/>
        <a:ext cx="7859048" cy="1576638"/>
      </dsp:txXfrm>
    </dsp:sp>
    <dsp:sp modelId="{E29E9A33-68E8-4EA6-9DAD-7D35BEC4F946}">
      <dsp:nvSpPr>
        <dsp:cNvPr id="0" name=""/>
        <dsp:cNvSpPr/>
      </dsp:nvSpPr>
      <dsp:spPr>
        <a:xfrm>
          <a:off x="157663" y="1891965"/>
          <a:ext cx="2004178" cy="126131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0C9445B-BD9D-49A4-8288-C5FC1672CCAE}">
      <dsp:nvSpPr>
        <dsp:cNvPr id="0" name=""/>
        <dsp:cNvSpPr/>
      </dsp:nvSpPr>
      <dsp:spPr>
        <a:xfrm>
          <a:off x="0" y="3468603"/>
          <a:ext cx="10020890" cy="157663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Proponer un Plan de Estratégico de Marketing para el lugar turístico la Ruta Escondida.</a:t>
          </a:r>
          <a:endParaRPr lang="es-ES" sz="2400" kern="1200" dirty="0">
            <a:latin typeface="Arial (cuerpo)"/>
          </a:endParaRPr>
        </a:p>
      </dsp:txBody>
      <dsp:txXfrm>
        <a:off x="2161841" y="3468603"/>
        <a:ext cx="7859048" cy="1576638"/>
      </dsp:txXfrm>
    </dsp:sp>
    <dsp:sp modelId="{F515FDD0-E7EC-46E2-8EB4-31E73B86D679}">
      <dsp:nvSpPr>
        <dsp:cNvPr id="0" name=""/>
        <dsp:cNvSpPr/>
      </dsp:nvSpPr>
      <dsp:spPr>
        <a:xfrm>
          <a:off x="157663" y="3626267"/>
          <a:ext cx="2004178" cy="1261310"/>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889" t="1284" r="3889" b="1284"/>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FD724-2B33-41F1-AAC7-BFB3719820AE}">
      <dsp:nvSpPr>
        <dsp:cNvPr id="0" name=""/>
        <dsp:cNvSpPr/>
      </dsp:nvSpPr>
      <dsp:spPr>
        <a:xfrm>
          <a:off x="1448558" y="537091"/>
          <a:ext cx="6020774" cy="3722125"/>
        </a:xfrm>
        <a:prstGeom prst="round2DiagRect">
          <a:avLst>
            <a:gd name="adj1" fmla="val 0"/>
            <a:gd name="adj2" fmla="val 166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F86C5B-1E57-475F-831A-64C2A3A0FBE8}">
      <dsp:nvSpPr>
        <dsp:cNvPr id="0" name=""/>
        <dsp:cNvSpPr/>
      </dsp:nvSpPr>
      <dsp:spPr>
        <a:xfrm>
          <a:off x="4248039" y="1125936"/>
          <a:ext cx="767" cy="243953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39080BB-1C64-4D73-9D4C-8FD02C15C6AB}">
      <dsp:nvSpPr>
        <dsp:cNvPr id="0" name=""/>
        <dsp:cNvSpPr/>
      </dsp:nvSpPr>
      <dsp:spPr>
        <a:xfrm>
          <a:off x="1561084" y="1032108"/>
          <a:ext cx="2495029" cy="2627186"/>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b="1" kern="1200" dirty="0" smtClean="0">
              <a:latin typeface="Arial (cuerpo)"/>
            </a:rPr>
            <a:t>Ho: </a:t>
          </a:r>
          <a:r>
            <a:rPr lang="es-ES" sz="2000" kern="1200" dirty="0" smtClean="0"/>
            <a:t>La gestión turística realizada por la administración de la Ruta Escondida </a:t>
          </a:r>
          <a:r>
            <a:rPr lang="es-ES" sz="2000" b="1" kern="1200" dirty="0" smtClean="0"/>
            <a:t>NO </a:t>
          </a:r>
          <a:r>
            <a:rPr lang="es-ES" sz="2000" kern="1200" dirty="0" smtClean="0"/>
            <a:t>impacta a los habitantes del DMQ en que conozcan la misma</a:t>
          </a:r>
          <a:endParaRPr lang="es-EC" sz="2000" kern="1200" dirty="0">
            <a:latin typeface="Arial (cuerpo)"/>
          </a:endParaRPr>
        </a:p>
      </dsp:txBody>
      <dsp:txXfrm>
        <a:off x="1561084" y="1032108"/>
        <a:ext cx="2495029" cy="2627186"/>
      </dsp:txXfrm>
    </dsp:sp>
    <dsp:sp modelId="{4232025E-4324-433C-8B3D-362C92DD842A}">
      <dsp:nvSpPr>
        <dsp:cNvPr id="0" name=""/>
        <dsp:cNvSpPr/>
      </dsp:nvSpPr>
      <dsp:spPr>
        <a:xfrm>
          <a:off x="4439964" y="1032108"/>
          <a:ext cx="2495029" cy="2627186"/>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b="1" kern="1200" dirty="0">
              <a:latin typeface="Arial (cuerpo)"/>
            </a:rPr>
            <a:t>H1:</a:t>
          </a:r>
          <a:r>
            <a:rPr lang="es-EC" sz="2400" kern="1200" dirty="0">
              <a:latin typeface="Arial (cuerpo)"/>
            </a:rPr>
            <a:t> </a:t>
          </a:r>
          <a:r>
            <a:rPr lang="es-ES" sz="2000" kern="1200" dirty="0" smtClean="0"/>
            <a:t>La gestión turística realizada por la administración de la Ruta Escondida impacta a los habitantes del DMQ en que conozcan la misma</a:t>
          </a:r>
          <a:endParaRPr lang="es-ES" sz="2000" kern="1200" dirty="0">
            <a:latin typeface="Arial (cuerpo)"/>
          </a:endParaRPr>
        </a:p>
      </dsp:txBody>
      <dsp:txXfrm>
        <a:off x="4439964" y="1032108"/>
        <a:ext cx="2495029" cy="2627186"/>
      </dsp:txXfrm>
    </dsp:sp>
    <dsp:sp modelId="{97E390ED-BD68-4373-B928-03928C917AED}">
      <dsp:nvSpPr>
        <dsp:cNvPr id="0" name=""/>
        <dsp:cNvSpPr/>
      </dsp:nvSpPr>
      <dsp:spPr>
        <a:xfrm rot="16200000">
          <a:off x="-799559" y="1209092"/>
          <a:ext cx="3377810" cy="959626"/>
        </a:xfrm>
        <a:prstGeom prst="rightArrow">
          <a:avLst>
            <a:gd name="adj1" fmla="val 49830"/>
            <a:gd name="adj2" fmla="val 60660"/>
          </a:avLst>
        </a:prstGeom>
        <a:solidFill>
          <a:schemeClr val="dk2">
            <a:tint val="4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Arial (cuerpo)"/>
            </a:rPr>
            <a:t>Hipótesis nula</a:t>
          </a:r>
        </a:p>
      </dsp:txBody>
      <dsp:txXfrm>
        <a:off x="-654527" y="1594847"/>
        <a:ext cx="3087745" cy="478182"/>
      </dsp:txXfrm>
    </dsp:sp>
    <dsp:sp modelId="{477B237A-7D73-4B03-9BA0-56FED00EFEA7}">
      <dsp:nvSpPr>
        <dsp:cNvPr id="0" name=""/>
        <dsp:cNvSpPr/>
      </dsp:nvSpPr>
      <dsp:spPr>
        <a:xfrm rot="5400000">
          <a:off x="6176302" y="2522685"/>
          <a:ext cx="3377810" cy="959626"/>
        </a:xfrm>
        <a:prstGeom prst="rightArrow">
          <a:avLst>
            <a:gd name="adj1" fmla="val 49830"/>
            <a:gd name="adj2" fmla="val 60660"/>
          </a:avLst>
        </a:prstGeom>
        <a:solidFill>
          <a:schemeClr val="dk2">
            <a:tint val="4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Arial (cuerpo)"/>
            </a:rPr>
            <a:t>Hipótesis alternativa</a:t>
          </a:r>
        </a:p>
      </dsp:txBody>
      <dsp:txXfrm>
        <a:off x="6321335" y="2618375"/>
        <a:ext cx="3087745" cy="4781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9BE1D-A888-4AC6-8C07-43D32298B260}">
      <dsp:nvSpPr>
        <dsp:cNvPr id="0" name=""/>
        <dsp:cNvSpPr/>
      </dsp:nvSpPr>
      <dsp:spPr>
        <a:xfrm>
          <a:off x="1856" y="0"/>
          <a:ext cx="2889061" cy="505536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1">
          <a:noAutofit/>
        </a:bodyPr>
        <a:lstStyle/>
        <a:p>
          <a:pPr lvl="0" algn="ctr" defTabSz="933450">
            <a:lnSpc>
              <a:spcPct val="90000"/>
            </a:lnSpc>
            <a:spcBef>
              <a:spcPct val="0"/>
            </a:spcBef>
            <a:spcAft>
              <a:spcPct val="35000"/>
            </a:spcAft>
          </a:pPr>
          <a:r>
            <a:rPr lang="es-ES" sz="2100" b="1" kern="1200" dirty="0" smtClean="0"/>
            <a:t>Teoría del Marketing</a:t>
          </a:r>
          <a:endParaRPr lang="es-ES" sz="2100" b="1" kern="1200" dirty="0">
            <a:latin typeface="+mn-lt"/>
            <a:cs typeface="Times New Roman" panose="02020603050405020304" pitchFamily="18" charset="0"/>
          </a:endParaRPr>
        </a:p>
        <a:p>
          <a:pPr marL="171450" lvl="1" indent="-171450" algn="ctr" defTabSz="711200">
            <a:lnSpc>
              <a:spcPct val="90000"/>
            </a:lnSpc>
            <a:spcBef>
              <a:spcPct val="0"/>
            </a:spcBef>
            <a:spcAft>
              <a:spcPct val="15000"/>
            </a:spcAft>
            <a:buChar char="••"/>
          </a:pPr>
          <a:r>
            <a:rPr lang="es-EC" sz="1600" b="0" kern="1200" dirty="0" err="1" smtClean="0"/>
            <a:t>Stanton</a:t>
          </a:r>
          <a:r>
            <a:rPr lang="es-EC" sz="1600" b="0" kern="1200" dirty="0" smtClean="0"/>
            <a:t> (2009)</a:t>
          </a:r>
          <a:endParaRPr lang="es-ES" sz="1600" kern="1200" dirty="0">
            <a:latin typeface="+mn-lt"/>
            <a:cs typeface="Times New Roman" panose="02020603050405020304" pitchFamily="18" charset="0"/>
          </a:endParaRPr>
        </a:p>
      </dsp:txBody>
      <dsp:txXfrm>
        <a:off x="1856" y="2022147"/>
        <a:ext cx="2889061" cy="2022147"/>
      </dsp:txXfrm>
    </dsp:sp>
    <dsp:sp modelId="{70FFDAE4-FBA7-4713-8E20-02CCDEBBA816}">
      <dsp:nvSpPr>
        <dsp:cNvPr id="0" name=""/>
        <dsp:cNvSpPr/>
      </dsp:nvSpPr>
      <dsp:spPr>
        <a:xfrm>
          <a:off x="604668" y="303322"/>
          <a:ext cx="1683437" cy="1683437"/>
        </a:xfrm>
        <a:prstGeom prst="ellipse">
          <a:avLst/>
        </a:prstGeom>
        <a:blipFill dpi="0" rotWithShape="1">
          <a:blip xmlns:r="http://schemas.openxmlformats.org/officeDocument/2006/relationships" r:embed="rId1"/>
          <a:srcRect/>
          <a:stretch>
            <a:fillRect l="-4532" t="11507" r="-4532" b="11507"/>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EC6A270-440F-48B0-83A7-7A25DE59E67F}">
      <dsp:nvSpPr>
        <dsp:cNvPr id="0" name=""/>
        <dsp:cNvSpPr/>
      </dsp:nvSpPr>
      <dsp:spPr>
        <a:xfrm>
          <a:off x="2977590" y="0"/>
          <a:ext cx="2889061" cy="505536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1">
          <a:noAutofit/>
        </a:bodyPr>
        <a:lstStyle/>
        <a:p>
          <a:pPr lvl="0" algn="ctr" defTabSz="933450">
            <a:lnSpc>
              <a:spcPct val="90000"/>
            </a:lnSpc>
            <a:spcBef>
              <a:spcPct val="0"/>
            </a:spcBef>
            <a:spcAft>
              <a:spcPct val="35000"/>
            </a:spcAft>
          </a:pPr>
          <a:r>
            <a:rPr lang="es-ES_tradnl" sz="2100" b="1" kern="1200" dirty="0" smtClean="0"/>
            <a:t>Teoría del comportamiento del consumidor</a:t>
          </a:r>
          <a:endParaRPr lang="es-ES" sz="2100" b="1" kern="1200" dirty="0">
            <a:latin typeface="+mn-lt"/>
            <a:cs typeface="Times New Roman" panose="02020603050405020304" pitchFamily="18" charset="0"/>
          </a:endParaRPr>
        </a:p>
        <a:p>
          <a:pPr marL="171450" lvl="1" indent="-171450" algn="ctr" defTabSz="711200">
            <a:lnSpc>
              <a:spcPct val="90000"/>
            </a:lnSpc>
            <a:spcBef>
              <a:spcPct val="0"/>
            </a:spcBef>
            <a:spcAft>
              <a:spcPct val="15000"/>
            </a:spcAft>
            <a:buChar char="••"/>
          </a:pPr>
          <a:r>
            <a:rPr lang="es-ES_tradnl" sz="1600" kern="1200" dirty="0" smtClean="0"/>
            <a:t>Philip </a:t>
          </a:r>
          <a:r>
            <a:rPr lang="es-ES_tradnl" sz="1600" kern="1200" dirty="0" err="1" smtClean="0"/>
            <a:t>Kotler</a:t>
          </a:r>
          <a:r>
            <a:rPr lang="es-ES_tradnl" sz="1600" kern="1200" dirty="0" smtClean="0"/>
            <a:t>, Dionicio Cámara, Ildefonso Grande y Cruz Ignacio (2002)</a:t>
          </a:r>
          <a:endParaRPr lang="es-ES" sz="1600" kern="1200" dirty="0">
            <a:latin typeface="+mn-lt"/>
            <a:cs typeface="Times New Roman" panose="02020603050405020304" pitchFamily="18" charset="0"/>
          </a:endParaRPr>
        </a:p>
      </dsp:txBody>
      <dsp:txXfrm>
        <a:off x="2977590" y="2022147"/>
        <a:ext cx="2889061" cy="2022147"/>
      </dsp:txXfrm>
    </dsp:sp>
    <dsp:sp modelId="{CADDD6CC-03F1-4E90-BC03-B6B8E7DE61AB}">
      <dsp:nvSpPr>
        <dsp:cNvPr id="0" name=""/>
        <dsp:cNvSpPr/>
      </dsp:nvSpPr>
      <dsp:spPr>
        <a:xfrm>
          <a:off x="3580402" y="303322"/>
          <a:ext cx="1683437" cy="1683437"/>
        </a:xfrm>
        <a:prstGeom prst="ellipse">
          <a:avLst/>
        </a:prstGeom>
        <a:blipFill dpi="0" rotWithShape="1">
          <a:blip xmlns:r="http://schemas.openxmlformats.org/officeDocument/2006/relationships" r:embed="rId2"/>
          <a:srcRect/>
          <a:stretch>
            <a:fillRect l="-9878" t="6161" r="-9878" b="6161"/>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EA6299A-1B53-4041-8955-7F71C1A35A4A}">
      <dsp:nvSpPr>
        <dsp:cNvPr id="0" name=""/>
        <dsp:cNvSpPr/>
      </dsp:nvSpPr>
      <dsp:spPr>
        <a:xfrm>
          <a:off x="5953324" y="0"/>
          <a:ext cx="2889061" cy="505536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1">
          <a:noAutofit/>
        </a:bodyPr>
        <a:lstStyle/>
        <a:p>
          <a:pPr lvl="0" algn="ctr" defTabSz="933450">
            <a:lnSpc>
              <a:spcPct val="90000"/>
            </a:lnSpc>
            <a:spcBef>
              <a:spcPct val="0"/>
            </a:spcBef>
            <a:spcAft>
              <a:spcPct val="35000"/>
            </a:spcAft>
          </a:pPr>
          <a:r>
            <a:rPr lang="es-ES" sz="2100" b="1" kern="1200" dirty="0" smtClean="0"/>
            <a:t>Teoría del Marketing de Experiencias</a:t>
          </a:r>
          <a:endParaRPr lang="es-ES" sz="2100" b="1" kern="1200" dirty="0">
            <a:latin typeface="+mn-lt"/>
            <a:cs typeface="Times New Roman" panose="02020603050405020304" pitchFamily="18" charset="0"/>
          </a:endParaRPr>
        </a:p>
        <a:p>
          <a:pPr marL="171450" lvl="1" indent="-171450" algn="ctr" defTabSz="711200">
            <a:lnSpc>
              <a:spcPct val="90000"/>
            </a:lnSpc>
            <a:spcBef>
              <a:spcPct val="0"/>
            </a:spcBef>
            <a:spcAft>
              <a:spcPct val="15000"/>
            </a:spcAft>
            <a:buChar char="••"/>
          </a:pPr>
          <a:r>
            <a:rPr lang="es-EC" sz="1600" kern="1200" dirty="0" smtClean="0"/>
            <a:t>Schmitt (2006</a:t>
          </a:r>
          <a:r>
            <a:rPr lang="de-DE" sz="1600" b="0" i="0" kern="1200" dirty="0" smtClean="0"/>
            <a:t>)</a:t>
          </a:r>
          <a:endParaRPr lang="es-ES" sz="1600" kern="1200" dirty="0">
            <a:latin typeface="+mn-lt"/>
            <a:cs typeface="Times New Roman" panose="02020603050405020304" pitchFamily="18" charset="0"/>
          </a:endParaRPr>
        </a:p>
      </dsp:txBody>
      <dsp:txXfrm>
        <a:off x="5953324" y="2022147"/>
        <a:ext cx="2889061" cy="2022147"/>
      </dsp:txXfrm>
    </dsp:sp>
    <dsp:sp modelId="{67AC7D48-F5A9-4B73-99BA-C3B6C8ABF812}">
      <dsp:nvSpPr>
        <dsp:cNvPr id="0" name=""/>
        <dsp:cNvSpPr/>
      </dsp:nvSpPr>
      <dsp:spPr>
        <a:xfrm>
          <a:off x="6556136" y="303322"/>
          <a:ext cx="1683437" cy="1683437"/>
        </a:xfrm>
        <a:prstGeom prst="ellipse">
          <a:avLst/>
        </a:prstGeom>
        <a:blipFill dpi="0" rotWithShape="1">
          <a:blip xmlns:r="http://schemas.openxmlformats.org/officeDocument/2006/relationships" r:embed="rId3"/>
          <a:srcRect/>
          <a:stretch>
            <a:fillRect l="4023" t="5092" r="4023" b="5092"/>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14FBF2C-C24F-4787-8E3F-6896B5C05FF6}">
      <dsp:nvSpPr>
        <dsp:cNvPr id="0" name=""/>
        <dsp:cNvSpPr/>
      </dsp:nvSpPr>
      <dsp:spPr>
        <a:xfrm>
          <a:off x="353769" y="4044295"/>
          <a:ext cx="8136703" cy="758305"/>
        </a:xfrm>
        <a:prstGeom prst="leftRightArrow">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42621-0306-42AC-9764-9E69CB989A84}">
      <dsp:nvSpPr>
        <dsp:cNvPr id="0" name=""/>
        <dsp:cNvSpPr/>
      </dsp:nvSpPr>
      <dsp:spPr>
        <a:xfrm>
          <a:off x="97043" y="2718"/>
          <a:ext cx="2716187" cy="16297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Poco efectividad de marketing</a:t>
          </a:r>
          <a:endParaRPr lang="es-ES" sz="2000" kern="1200" dirty="0"/>
        </a:p>
      </dsp:txBody>
      <dsp:txXfrm>
        <a:off x="144776" y="50451"/>
        <a:ext cx="2620721" cy="1534246"/>
      </dsp:txXfrm>
    </dsp:sp>
    <dsp:sp modelId="{EEFA56A7-AF24-4C2C-891D-EDD8AE5FD27B}">
      <dsp:nvSpPr>
        <dsp:cNvPr id="0" name=""/>
        <dsp:cNvSpPr/>
      </dsp:nvSpPr>
      <dsp:spPr>
        <a:xfrm>
          <a:off x="3052255" y="480767"/>
          <a:ext cx="575831" cy="67361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3052255" y="615490"/>
        <a:ext cx="403082" cy="404168"/>
      </dsp:txXfrm>
    </dsp:sp>
    <dsp:sp modelId="{F1CD98AE-E71A-48DB-B297-C09BC29D4177}">
      <dsp:nvSpPr>
        <dsp:cNvPr id="0" name=""/>
        <dsp:cNvSpPr/>
      </dsp:nvSpPr>
      <dsp:spPr>
        <a:xfrm>
          <a:off x="3899706" y="2718"/>
          <a:ext cx="2716187" cy="162971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Falta de señalética, vías en mal estado y falta de mantenimiento de senderos</a:t>
          </a:r>
          <a:endParaRPr lang="es-ES" sz="2000" kern="1200" dirty="0"/>
        </a:p>
      </dsp:txBody>
      <dsp:txXfrm>
        <a:off x="3947439" y="50451"/>
        <a:ext cx="2620721" cy="1534246"/>
      </dsp:txXfrm>
    </dsp:sp>
    <dsp:sp modelId="{C19DAD47-7ADA-4AD2-ADB1-EFC4B016AA09}">
      <dsp:nvSpPr>
        <dsp:cNvPr id="0" name=""/>
        <dsp:cNvSpPr/>
      </dsp:nvSpPr>
      <dsp:spPr>
        <a:xfrm>
          <a:off x="6854918" y="480767"/>
          <a:ext cx="575831" cy="673614"/>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6854918" y="615490"/>
        <a:ext cx="403082" cy="404168"/>
      </dsp:txXfrm>
    </dsp:sp>
    <dsp:sp modelId="{EDF669E7-C336-4C0F-B471-05A1E3A01487}">
      <dsp:nvSpPr>
        <dsp:cNvPr id="0" name=""/>
        <dsp:cNvSpPr/>
      </dsp:nvSpPr>
      <dsp:spPr>
        <a:xfrm>
          <a:off x="7702368" y="2718"/>
          <a:ext cx="2716187" cy="162971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Falta de trabajo en conjunto</a:t>
          </a:r>
          <a:endParaRPr lang="es-ES" sz="2000" kern="1200" dirty="0"/>
        </a:p>
      </dsp:txBody>
      <dsp:txXfrm>
        <a:off x="7750101" y="50451"/>
        <a:ext cx="2620721" cy="1534246"/>
      </dsp:txXfrm>
    </dsp:sp>
    <dsp:sp modelId="{03026916-517D-4883-8E6C-60BF75518426}">
      <dsp:nvSpPr>
        <dsp:cNvPr id="0" name=""/>
        <dsp:cNvSpPr/>
      </dsp:nvSpPr>
      <dsp:spPr>
        <a:xfrm rot="5400000">
          <a:off x="8772546" y="1822564"/>
          <a:ext cx="575831" cy="67361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5400000">
        <a:off x="8858378" y="1871456"/>
        <a:ext cx="404168" cy="403082"/>
      </dsp:txXfrm>
    </dsp:sp>
    <dsp:sp modelId="{6F72F959-82DD-43B5-A849-A3D8CD341354}">
      <dsp:nvSpPr>
        <dsp:cNvPr id="0" name=""/>
        <dsp:cNvSpPr/>
      </dsp:nvSpPr>
      <dsp:spPr>
        <a:xfrm>
          <a:off x="7702368" y="2718906"/>
          <a:ext cx="2716187" cy="162971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Poca o nada de intervención por parte del Ministerio de Turismo</a:t>
          </a:r>
          <a:endParaRPr lang="es-ES" sz="2000" kern="1200" dirty="0"/>
        </a:p>
      </dsp:txBody>
      <dsp:txXfrm>
        <a:off x="7750101" y="2766639"/>
        <a:ext cx="2620721" cy="15342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0DB41B8-64F0-45FC-95B4-2A6E3439E273}" type="datetimeFigureOut">
              <a:rPr lang="es-EC" smtClean="0"/>
              <a:t>17/5/2021</a:t>
            </a:fld>
            <a:endParaRPr lang="es-EC"/>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461EA0B-182A-48EC-ADC2-62E7F65B40EF}" type="slidenum">
              <a:rPr lang="es-EC" smtClean="0"/>
              <a:t>‹Nº›</a:t>
            </a:fld>
            <a:endParaRPr lang="es-EC"/>
          </a:p>
        </p:txBody>
      </p:sp>
    </p:spTree>
    <p:extLst>
      <p:ext uri="{BB962C8B-B14F-4D97-AF65-F5344CB8AC3E}">
        <p14:creationId xmlns:p14="http://schemas.microsoft.com/office/powerpoint/2010/main" val="102897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86000" y="514350"/>
            <a:ext cx="4572000" cy="2571750"/>
          </a:xfrm>
        </p:spPr>
      </p:sp>
      <p:sp>
        <p:nvSpPr>
          <p:cNvPr id="3" name="Marcador de notas 2"/>
          <p:cNvSpPr>
            <a:spLocks noGrp="1"/>
          </p:cNvSpPr>
          <p:nvPr>
            <p:ph type="body" idx="1"/>
          </p:nvPr>
        </p:nvSpPr>
        <p:spPr/>
        <p:txBody>
          <a:bodyPr/>
          <a:lstStyle/>
          <a:p>
            <a:endParaRPr lang="es-ES" sz="1200" b="1" kern="1200" dirty="0">
              <a:solidFill>
                <a:schemeClr val="tx1"/>
              </a:solidFill>
              <a:effectLst>
                <a:outerShdw blurRad="50800" dist="38100" dir="13500000" algn="br" rotWithShape="0">
                  <a:prstClr val="black">
                    <a:alpha val="40000"/>
                  </a:prstClr>
                </a:outerShdw>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29F254C-65A5-400A-BB9A-34A9427948C7}" type="slidenum">
              <a:rPr lang="es-EC" smtClean="0"/>
              <a:t>1</a:t>
            </a:fld>
            <a:endParaRPr lang="es-EC" dirty="0"/>
          </a:p>
        </p:txBody>
      </p:sp>
    </p:spTree>
    <p:extLst>
      <p:ext uri="{BB962C8B-B14F-4D97-AF65-F5344CB8AC3E}">
        <p14:creationId xmlns:p14="http://schemas.microsoft.com/office/powerpoint/2010/main" val="3540842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13</a:t>
            </a:fld>
            <a:endParaRPr lang="es-EC"/>
          </a:p>
        </p:txBody>
      </p:sp>
    </p:spTree>
    <p:extLst>
      <p:ext uri="{BB962C8B-B14F-4D97-AF65-F5344CB8AC3E}">
        <p14:creationId xmlns:p14="http://schemas.microsoft.com/office/powerpoint/2010/main" val="168952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Se obtuvo 344 respuestas, correspondientes a los empleados de las 71 empresas seleccionadas en la muestra. En estas respuestas se puede identificar que 46 personas poseen el cargo de gerente, 61 personas poseen el cargo de supervisor y 237 personas poseen el cargo de empleados.</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14</a:t>
            </a:fld>
            <a:endParaRPr lang="es-EC"/>
          </a:p>
        </p:txBody>
      </p:sp>
    </p:spTree>
    <p:extLst>
      <p:ext uri="{BB962C8B-B14F-4D97-AF65-F5344CB8AC3E}">
        <p14:creationId xmlns:p14="http://schemas.microsoft.com/office/powerpoint/2010/main" val="218819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grafico anterior puede identificar claramente que el 26% de los encuestados tiene una educación de tercer nivel, cabe recalcar que durante la investigación se observó que en este porcentaje se encuentra personal administrativo como operario. Además, el 2% de total de los encuestados tiene títulos de cuarto nivel, en esta sección se encuentran gerentes y supervisores; sin dejar de lado que también existen gerentes o dueños que solo poseen un nivel de educación secundario.</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15</a:t>
            </a:fld>
            <a:endParaRPr lang="es-EC"/>
          </a:p>
        </p:txBody>
      </p:sp>
    </p:spTree>
    <p:extLst>
      <p:ext uri="{BB962C8B-B14F-4D97-AF65-F5344CB8AC3E}">
        <p14:creationId xmlns:p14="http://schemas.microsoft.com/office/powerpoint/2010/main" val="3794849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grafico anterior puede identificar claramente que el 26% de los encuestados tiene una educación de tercer nivel, cabe recalcar que durante la investigación se observó que en este porcentaje se encuentra personal administrativo como operario. Además, el 2% de total de los encuestados tiene títulos de cuarto nivel, en esta sección se encuentran gerentes y supervisores; sin dejar de lado que también existen gerentes o dueños que solo poseen un nivel de educación secundario.</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16</a:t>
            </a:fld>
            <a:endParaRPr lang="es-EC"/>
          </a:p>
        </p:txBody>
      </p:sp>
    </p:spTree>
    <p:extLst>
      <p:ext uri="{BB962C8B-B14F-4D97-AF65-F5344CB8AC3E}">
        <p14:creationId xmlns:p14="http://schemas.microsoft.com/office/powerpoint/2010/main" val="61378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Con respecto a la pregunta de cómo se considera la empresa, el 29,07% de los encuestados se identificaron con una gran familia, el 31,40% que su empresa es entidad dinámica y emprendedora, mientras que el 27,91% identifico a su organización como una entidad que trabaja en el logro de los resultados, finalmente el 11,63% considero que su empresa es un conjunto de personas que interactúan entre si para cumplir con actividades y tareas.</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17</a:t>
            </a:fld>
            <a:endParaRPr lang="es-EC"/>
          </a:p>
        </p:txBody>
      </p:sp>
    </p:spTree>
    <p:extLst>
      <p:ext uri="{BB962C8B-B14F-4D97-AF65-F5344CB8AC3E}">
        <p14:creationId xmlns:p14="http://schemas.microsoft.com/office/powerpoint/2010/main" val="75555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Con respecto a la pregunta de cómo se considera la empresa, el 29,07% de los encuestados se identificaron con una gran familia, el 31,40% que su empresa es entidad dinámica y emprendedora, mientras que el 27,91% identifico a su organización como una entidad que trabaja en el logro de los resultados, finalmente el 11,63% considero que su empresa es un conjunto de personas que interactúan entre si para cumplir con actividades y tareas.</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18</a:t>
            </a:fld>
            <a:endParaRPr lang="es-EC"/>
          </a:p>
        </p:txBody>
      </p:sp>
    </p:spTree>
    <p:extLst>
      <p:ext uri="{BB962C8B-B14F-4D97-AF65-F5344CB8AC3E}">
        <p14:creationId xmlns:p14="http://schemas.microsoft.com/office/powerpoint/2010/main" val="331297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Con respecto a la pregunta de cómo se considera la empresa, el 29,07% de los encuestados se identificaron con una gran familia, el 31,40% que su empresa es entidad dinámica y emprendedora, mientras que el 27,91% identifico a su organización como una entidad que trabaja en el logro de los resultados, finalmente el 11,63% considero que su empresa es un conjunto de personas que interactúan entre si para cumplir con actividades y tareas.</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19</a:t>
            </a:fld>
            <a:endParaRPr lang="es-EC"/>
          </a:p>
        </p:txBody>
      </p:sp>
    </p:spTree>
    <p:extLst>
      <p:ext uri="{BB962C8B-B14F-4D97-AF65-F5344CB8AC3E}">
        <p14:creationId xmlns:p14="http://schemas.microsoft.com/office/powerpoint/2010/main" val="196147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Para la variable dependiente, rendimiento, se ha tomado en consideración los datos recopilados de las bases digitales de SCVS. En esta se estudia la participación en el mercado, rentabilidad, productividad</a:t>
            </a:r>
            <a:endParaRPr lang="es-EC" sz="1200" kern="1200" dirty="0">
              <a:solidFill>
                <a:schemeClr val="tx1"/>
              </a:solidFill>
              <a:effectLst/>
              <a:latin typeface="+mn-lt"/>
              <a:ea typeface="+mn-ea"/>
              <a:cs typeface="+mn-cs"/>
            </a:endParaRP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Al analizar la participación en el mercado de las 71 empresas, se observa que el 94,37% de estas tienen una cuota de participación baja, sin embargo, esto también se interpreta como que el mercado es equitativo; son pocas las empresas que se distinguen por tener una cuota de participación alta dentro de las PYMES manufactureras.</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20</a:t>
            </a:fld>
            <a:endParaRPr lang="es-EC"/>
          </a:p>
        </p:txBody>
      </p:sp>
    </p:spTree>
    <p:extLst>
      <p:ext uri="{BB962C8B-B14F-4D97-AF65-F5344CB8AC3E}">
        <p14:creationId xmlns:p14="http://schemas.microsoft.com/office/powerpoint/2010/main" val="1324701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En la gráfica se puede distinguir que el 29,58% de las empresas seleccionadas no consideró los costos en los que incurrió para generar un producto o servicio para posteriormente comercializarlo, también se puede observar que el 45,07% y el 18,31% tomo en consideración sus costos, pero no tuvieron un control optimo sobre los mismo, finalmente el 5,63% y el 1,41% consideraron sus costos y demostraron que pudieron manejar adecuadamente nivel de productividad.</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21</a:t>
            </a:fld>
            <a:endParaRPr lang="es-EC"/>
          </a:p>
        </p:txBody>
      </p:sp>
    </p:spTree>
    <p:extLst>
      <p:ext uri="{BB962C8B-B14F-4D97-AF65-F5344CB8AC3E}">
        <p14:creationId xmlns:p14="http://schemas.microsoft.com/office/powerpoint/2010/main" val="2038617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22</a:t>
            </a:fld>
            <a:endParaRPr lang="es-EC"/>
          </a:p>
        </p:txBody>
      </p:sp>
    </p:spTree>
    <p:extLst>
      <p:ext uri="{BB962C8B-B14F-4D97-AF65-F5344CB8AC3E}">
        <p14:creationId xmlns:p14="http://schemas.microsoft.com/office/powerpoint/2010/main" val="234061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Calibri (Cuerpo)"/>
              </a:rPr>
              <a:t>La cultura organizacional en las PYMES manufactureras no se manejan de manera técnica, careciendo de creencias, valores, principios y de sentido de pertenencia que genere compromiso de sus colaboradores con la empresa. </a:t>
            </a:r>
            <a:endParaRPr lang="es-EC" sz="1200" dirty="0" smtClean="0">
              <a:latin typeface="Arial (cuerp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t>Las empresas PYMES manufactureras en el Ecuador generan fuentes de empleo para personas que ejercen cargos operativos y administrativos</a:t>
            </a:r>
            <a:endParaRPr lang="es-EC" sz="1200" dirty="0" smtClean="0">
              <a:latin typeface="Arial (cuerp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t>Esto recae en una gran responsabilidad de los miembros de la misma y de cómo se manejan tanto interna como externamente</a:t>
            </a:r>
            <a:endParaRPr lang="es-MX" dirty="0" smtClean="0"/>
          </a:p>
          <a:p>
            <a:r>
              <a:rPr lang="es-MX" dirty="0" err="1" smtClean="0"/>
              <a:t>Podria</a:t>
            </a:r>
            <a:r>
              <a:rPr lang="es-MX" dirty="0" smtClean="0"/>
              <a:t> ser. Ese tema de investigación es otro. Sin embargo yo me he planteado este tema por lo que anteriormente he mencionado que el rendimiento es el reflejo de la cultura organizacional</a:t>
            </a: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3</a:t>
            </a:fld>
            <a:endParaRPr lang="es-EC"/>
          </a:p>
        </p:txBody>
      </p:sp>
    </p:spTree>
    <p:extLst>
      <p:ext uri="{BB962C8B-B14F-4D97-AF65-F5344CB8AC3E}">
        <p14:creationId xmlns:p14="http://schemas.microsoft.com/office/powerpoint/2010/main" val="1102667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23</a:t>
            </a:fld>
            <a:endParaRPr lang="es-EC"/>
          </a:p>
        </p:txBody>
      </p:sp>
    </p:spTree>
    <p:extLst>
      <p:ext uri="{BB962C8B-B14F-4D97-AF65-F5344CB8AC3E}">
        <p14:creationId xmlns:p14="http://schemas.microsoft.com/office/powerpoint/2010/main" val="3879135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24</a:t>
            </a:fld>
            <a:endParaRPr lang="es-EC"/>
          </a:p>
        </p:txBody>
      </p:sp>
    </p:spTree>
    <p:extLst>
      <p:ext uri="{BB962C8B-B14F-4D97-AF65-F5344CB8AC3E}">
        <p14:creationId xmlns:p14="http://schemas.microsoft.com/office/powerpoint/2010/main" val="3993750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25</a:t>
            </a:fld>
            <a:endParaRPr lang="es-EC"/>
          </a:p>
        </p:txBody>
      </p:sp>
    </p:spTree>
    <p:extLst>
      <p:ext uri="{BB962C8B-B14F-4D97-AF65-F5344CB8AC3E}">
        <p14:creationId xmlns:p14="http://schemas.microsoft.com/office/powerpoint/2010/main" val="838437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26</a:t>
            </a:fld>
            <a:endParaRPr lang="es-EC"/>
          </a:p>
        </p:txBody>
      </p:sp>
    </p:spTree>
    <p:extLst>
      <p:ext uri="{BB962C8B-B14F-4D97-AF65-F5344CB8AC3E}">
        <p14:creationId xmlns:p14="http://schemas.microsoft.com/office/powerpoint/2010/main" val="1018885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27</a:t>
            </a:fld>
            <a:endParaRPr lang="es-EC"/>
          </a:p>
        </p:txBody>
      </p:sp>
    </p:spTree>
    <p:extLst>
      <p:ext uri="{BB962C8B-B14F-4D97-AF65-F5344CB8AC3E}">
        <p14:creationId xmlns:p14="http://schemas.microsoft.com/office/powerpoint/2010/main" val="3421364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28</a:t>
            </a:fld>
            <a:endParaRPr lang="es-EC"/>
          </a:p>
        </p:txBody>
      </p:sp>
    </p:spTree>
    <p:extLst>
      <p:ext uri="{BB962C8B-B14F-4D97-AF65-F5344CB8AC3E}">
        <p14:creationId xmlns:p14="http://schemas.microsoft.com/office/powerpoint/2010/main" val="269487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29</a:t>
            </a:fld>
            <a:endParaRPr lang="es-EC"/>
          </a:p>
        </p:txBody>
      </p:sp>
    </p:spTree>
    <p:extLst>
      <p:ext uri="{BB962C8B-B14F-4D97-AF65-F5344CB8AC3E}">
        <p14:creationId xmlns:p14="http://schemas.microsoft.com/office/powerpoint/2010/main" val="3044602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30</a:t>
            </a:fld>
            <a:endParaRPr lang="es-EC"/>
          </a:p>
        </p:txBody>
      </p:sp>
    </p:spTree>
    <p:extLst>
      <p:ext uri="{BB962C8B-B14F-4D97-AF65-F5344CB8AC3E}">
        <p14:creationId xmlns:p14="http://schemas.microsoft.com/office/powerpoint/2010/main" val="2831939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31</a:t>
            </a:fld>
            <a:endParaRPr lang="es-EC"/>
          </a:p>
        </p:txBody>
      </p:sp>
    </p:spTree>
    <p:extLst>
      <p:ext uri="{BB962C8B-B14F-4D97-AF65-F5344CB8AC3E}">
        <p14:creationId xmlns:p14="http://schemas.microsoft.com/office/powerpoint/2010/main" val="1840192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32</a:t>
            </a:fld>
            <a:endParaRPr lang="es-EC"/>
          </a:p>
        </p:txBody>
      </p:sp>
    </p:spTree>
    <p:extLst>
      <p:ext uri="{BB962C8B-B14F-4D97-AF65-F5344CB8AC3E}">
        <p14:creationId xmlns:p14="http://schemas.microsoft.com/office/powerpoint/2010/main" val="7331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4</a:t>
            </a:fld>
            <a:endParaRPr lang="es-EC"/>
          </a:p>
        </p:txBody>
      </p:sp>
    </p:spTree>
    <p:extLst>
      <p:ext uri="{BB962C8B-B14F-4D97-AF65-F5344CB8AC3E}">
        <p14:creationId xmlns:p14="http://schemas.microsoft.com/office/powerpoint/2010/main" val="3125178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33</a:t>
            </a:fld>
            <a:endParaRPr lang="es-EC"/>
          </a:p>
        </p:txBody>
      </p:sp>
    </p:spTree>
    <p:extLst>
      <p:ext uri="{BB962C8B-B14F-4D97-AF65-F5344CB8AC3E}">
        <p14:creationId xmlns:p14="http://schemas.microsoft.com/office/powerpoint/2010/main" val="614875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i="1" dirty="0"/>
          </a:p>
        </p:txBody>
      </p:sp>
      <p:sp>
        <p:nvSpPr>
          <p:cNvPr id="4" name="Marcador de número de diapositiva 3"/>
          <p:cNvSpPr>
            <a:spLocks noGrp="1"/>
          </p:cNvSpPr>
          <p:nvPr>
            <p:ph type="sldNum" sz="quarter" idx="10"/>
          </p:nvPr>
        </p:nvSpPr>
        <p:spPr/>
        <p:txBody>
          <a:bodyPr/>
          <a:lstStyle/>
          <a:p>
            <a:fld id="{129F254C-65A5-400A-BB9A-34A9427948C7}" type="slidenum">
              <a:rPr lang="es-EC" smtClean="0"/>
              <a:t>34</a:t>
            </a:fld>
            <a:endParaRPr lang="es-EC"/>
          </a:p>
        </p:txBody>
      </p:sp>
    </p:spTree>
    <p:extLst>
      <p:ext uri="{BB962C8B-B14F-4D97-AF65-F5344CB8AC3E}">
        <p14:creationId xmlns:p14="http://schemas.microsoft.com/office/powerpoint/2010/main" val="374080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5</a:t>
            </a:fld>
            <a:endParaRPr lang="es-EC"/>
          </a:p>
        </p:txBody>
      </p:sp>
    </p:spTree>
    <p:extLst>
      <p:ext uri="{BB962C8B-B14F-4D97-AF65-F5344CB8AC3E}">
        <p14:creationId xmlns:p14="http://schemas.microsoft.com/office/powerpoint/2010/main" val="266177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6</a:t>
            </a:fld>
            <a:endParaRPr lang="es-EC"/>
          </a:p>
        </p:txBody>
      </p:sp>
    </p:spTree>
    <p:extLst>
      <p:ext uri="{BB962C8B-B14F-4D97-AF65-F5344CB8AC3E}">
        <p14:creationId xmlns:p14="http://schemas.microsoft.com/office/powerpoint/2010/main" val="27723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7</a:t>
            </a:fld>
            <a:endParaRPr lang="es-EC"/>
          </a:p>
        </p:txBody>
      </p:sp>
    </p:spTree>
    <p:extLst>
      <p:ext uri="{BB962C8B-B14F-4D97-AF65-F5344CB8AC3E}">
        <p14:creationId xmlns:p14="http://schemas.microsoft.com/office/powerpoint/2010/main" val="157607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C"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C" sz="1200" kern="1200" dirty="0">
              <a:solidFill>
                <a:schemeClr val="tx1"/>
              </a:solidFill>
              <a:effectLst/>
              <a:latin typeface="+mn-lt"/>
              <a:ea typeface="+mn-ea"/>
              <a:cs typeface="+mn-cs"/>
            </a:endParaRPr>
          </a:p>
          <a:p>
            <a:r>
              <a:rPr lang="es-EC" dirty="0"/>
              <a:t>- </a:t>
            </a:r>
          </a:p>
        </p:txBody>
      </p:sp>
      <p:sp>
        <p:nvSpPr>
          <p:cNvPr id="4" name="Marcador de número de diapositiva 3"/>
          <p:cNvSpPr>
            <a:spLocks noGrp="1"/>
          </p:cNvSpPr>
          <p:nvPr>
            <p:ph type="sldNum" sz="quarter" idx="5"/>
          </p:nvPr>
        </p:nvSpPr>
        <p:spPr/>
        <p:txBody>
          <a:bodyPr/>
          <a:lstStyle/>
          <a:p>
            <a:fld id="{1461EA0B-182A-48EC-ADC2-62E7F65B40EF}" type="slidenum">
              <a:rPr lang="es-EC" smtClean="0"/>
              <a:t>8</a:t>
            </a:fld>
            <a:endParaRPr lang="es-EC"/>
          </a:p>
        </p:txBody>
      </p:sp>
    </p:spTree>
    <p:extLst>
      <p:ext uri="{BB962C8B-B14F-4D97-AF65-F5344CB8AC3E}">
        <p14:creationId xmlns:p14="http://schemas.microsoft.com/office/powerpoint/2010/main" val="311427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461EA0B-182A-48EC-ADC2-62E7F65B40EF}" type="slidenum">
              <a:rPr lang="es-EC" smtClean="0"/>
              <a:t>9</a:t>
            </a:fld>
            <a:endParaRPr lang="es-EC"/>
          </a:p>
        </p:txBody>
      </p:sp>
    </p:spTree>
    <p:extLst>
      <p:ext uri="{BB962C8B-B14F-4D97-AF65-F5344CB8AC3E}">
        <p14:creationId xmlns:p14="http://schemas.microsoft.com/office/powerpoint/2010/main" val="57204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se puede observar la muestra indica que se visitará a 71 PYMES manufactureras en el DMQ, sin embargo, para cumplir con el objetivo y probar las hipótesis planteadas, por cada empresa que se visite se encuestará a un promedio de 5 personas en las cuales se debe incluir personal administrativo y operario, por lo tanto, el total de encuestas a aplicar es de 344.</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1461EA0B-182A-48EC-ADC2-62E7F65B40EF}" type="slidenum">
              <a:rPr lang="es-EC" smtClean="0"/>
              <a:t>12</a:t>
            </a:fld>
            <a:endParaRPr lang="es-EC"/>
          </a:p>
        </p:txBody>
      </p:sp>
    </p:spTree>
    <p:extLst>
      <p:ext uri="{BB962C8B-B14F-4D97-AF65-F5344CB8AC3E}">
        <p14:creationId xmlns:p14="http://schemas.microsoft.com/office/powerpoint/2010/main" val="122875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E55E6-A7E9-47CF-9C29-2966B80EA3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DBE08B8D-DBE3-4083-BC7F-821C437AB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1E799C8-2A1A-45DE-BA69-CBC6FDCF0CE4}"/>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5" name="Marcador de pie de página 4">
            <a:extLst>
              <a:ext uri="{FF2B5EF4-FFF2-40B4-BE49-F238E27FC236}">
                <a16:creationId xmlns:a16="http://schemas.microsoft.com/office/drawing/2014/main" id="{FE409F9B-D096-403B-AC49-FCC5F55BF8C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7AF9EEC-BB76-48D8-850A-39CF55343771}"/>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49311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E7882-09A8-4009-9728-0BD2AC59103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CE96FD1-6C6E-4035-9B1A-AE0FAB836B3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7BA6C0D-AAEE-481C-9BEA-B56B1737941C}"/>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5" name="Marcador de pie de página 4">
            <a:extLst>
              <a:ext uri="{FF2B5EF4-FFF2-40B4-BE49-F238E27FC236}">
                <a16:creationId xmlns:a16="http://schemas.microsoft.com/office/drawing/2014/main" id="{30EF73C5-ACC9-491D-B94B-8FD154E3503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411E2CE-4302-40F9-B4A3-3A0494744F71}"/>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249167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2A2138-3140-4521-A358-864ADEA97F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E4C62CE-4814-4D96-9C7F-3B3A01D48C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A05A3D9-443F-436B-9136-5A94A5A94F16}"/>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5" name="Marcador de pie de página 4">
            <a:extLst>
              <a:ext uri="{FF2B5EF4-FFF2-40B4-BE49-F238E27FC236}">
                <a16:creationId xmlns:a16="http://schemas.microsoft.com/office/drawing/2014/main" id="{D2A7B1AD-CF6B-4A34-8149-7942CDB52D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BA4893B-DBA2-4183-B0BB-94B0BBD42E6D}"/>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75133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BAF19-17C3-4402-8505-8EED4162F6F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E142089-06B2-449D-9475-E57C8318A18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717153-13CC-44B9-8F03-815B10F28887}"/>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5" name="Marcador de pie de página 4">
            <a:extLst>
              <a:ext uri="{FF2B5EF4-FFF2-40B4-BE49-F238E27FC236}">
                <a16:creationId xmlns:a16="http://schemas.microsoft.com/office/drawing/2014/main" id="{3F38C3D3-715B-4B4E-A1A2-08AEFF5892F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EDA1762-F25E-4C0B-8B71-0A150509CAAA}"/>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150417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B2F70-97E5-4662-9DB5-0176103EAF7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58303D4-3DC1-468C-8421-B73A492FF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14AE4D-6E99-42AE-9ABC-5E1BA2B0FE52}"/>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5" name="Marcador de pie de página 4">
            <a:extLst>
              <a:ext uri="{FF2B5EF4-FFF2-40B4-BE49-F238E27FC236}">
                <a16:creationId xmlns:a16="http://schemas.microsoft.com/office/drawing/2014/main" id="{E9873860-7641-47FA-ADA2-970DA2B871D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26D395A-196B-451D-9FCB-23ADD74D7BEC}"/>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330174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8CEA7-D68D-4D0B-B4C6-160860BDDB8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3E4562A-9712-4E54-830F-D2A8B28A925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32C255FD-0969-4ED7-81B7-5850F278FD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408FF52-644F-4632-BE9B-65757B3E3D0A}"/>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6" name="Marcador de pie de página 5">
            <a:extLst>
              <a:ext uri="{FF2B5EF4-FFF2-40B4-BE49-F238E27FC236}">
                <a16:creationId xmlns:a16="http://schemas.microsoft.com/office/drawing/2014/main" id="{A6B4ADC3-B0AE-400B-8763-25AA0B76A4D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0C806E-5682-4BE2-B78E-6BCEACBFD22D}"/>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21334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2F5AA-6C01-4B79-AEB7-C4DE1250C0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8C5448A-8D5B-4D36-A349-B997F9702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35B7FE-4E81-4894-8073-0F2228C89A6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211B684-D992-436E-976C-2AFAF562F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2C2002-7ABE-4D86-A03E-5FC3AC48D3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D7C5E53D-D355-4236-8751-BCEF785B66A4}"/>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8" name="Marcador de pie de página 7">
            <a:extLst>
              <a:ext uri="{FF2B5EF4-FFF2-40B4-BE49-F238E27FC236}">
                <a16:creationId xmlns:a16="http://schemas.microsoft.com/office/drawing/2014/main" id="{66E9930C-570F-48D8-93BE-6CFF8D2EBDF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44BCBE0-A1D9-4642-A383-6DBA94CA7AC5}"/>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271226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CBD702-79C0-41CC-8E2B-A26F0671040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5D782B76-6D75-4F03-9866-151C8564F1DE}"/>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4" name="Marcador de pie de página 3">
            <a:extLst>
              <a:ext uri="{FF2B5EF4-FFF2-40B4-BE49-F238E27FC236}">
                <a16:creationId xmlns:a16="http://schemas.microsoft.com/office/drawing/2014/main" id="{AC727E9A-6E10-4747-AAC7-85E55E7B7A6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038B4D0-836A-4F07-A739-D706782B8522}"/>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177178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8A5BC29-721B-4A84-81E1-8C026B8766B3}"/>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3" name="Marcador de pie de página 2">
            <a:extLst>
              <a:ext uri="{FF2B5EF4-FFF2-40B4-BE49-F238E27FC236}">
                <a16:creationId xmlns:a16="http://schemas.microsoft.com/office/drawing/2014/main" id="{886A1879-764E-4DEC-957E-B163C2BBFE2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EE9ACCB6-88AA-43C2-A3C5-3F50EA5B6186}"/>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176196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E9CD9-10D6-454A-BF7E-3B2EE49D6E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D2BCBF4-836B-4D26-9D4B-2CD397734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B80F53C-C7A3-48F3-8B12-2EAB115AD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2CE547-2A7F-46D5-869E-EA6A7FE9B040}"/>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6" name="Marcador de pie de página 5">
            <a:extLst>
              <a:ext uri="{FF2B5EF4-FFF2-40B4-BE49-F238E27FC236}">
                <a16:creationId xmlns:a16="http://schemas.microsoft.com/office/drawing/2014/main" id="{5D8ED962-9254-411C-A01B-6F026F9B753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D057C07-A05B-4BF0-A030-5123185D25CF}"/>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58004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A3137-30AA-4315-AE4F-1F6C2D9CBE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CBDD0F91-7554-494F-8915-ACB97A698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CD40A1F-E635-4E67-AA90-3301B9C32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E6A06F-0425-46CD-8B16-815C58C713AF}"/>
              </a:ext>
            </a:extLst>
          </p:cNvPr>
          <p:cNvSpPr>
            <a:spLocks noGrp="1"/>
          </p:cNvSpPr>
          <p:nvPr>
            <p:ph type="dt" sz="half" idx="10"/>
          </p:nvPr>
        </p:nvSpPr>
        <p:spPr/>
        <p:txBody>
          <a:bodyPr/>
          <a:lstStyle/>
          <a:p>
            <a:fld id="{5AEF8D64-9B69-46C5-B574-0FCD89676862}" type="datetimeFigureOut">
              <a:rPr lang="es-EC" smtClean="0"/>
              <a:t>17/5/2021</a:t>
            </a:fld>
            <a:endParaRPr lang="es-EC"/>
          </a:p>
        </p:txBody>
      </p:sp>
      <p:sp>
        <p:nvSpPr>
          <p:cNvPr id="6" name="Marcador de pie de página 5">
            <a:extLst>
              <a:ext uri="{FF2B5EF4-FFF2-40B4-BE49-F238E27FC236}">
                <a16:creationId xmlns:a16="http://schemas.microsoft.com/office/drawing/2014/main" id="{4802AEE3-A09F-4C79-AFD6-0832AB3658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C2FC8CC-CE5F-42EC-98B6-5BDF210A0616}"/>
              </a:ext>
            </a:extLst>
          </p:cNvPr>
          <p:cNvSpPr>
            <a:spLocks noGrp="1"/>
          </p:cNvSpPr>
          <p:nvPr>
            <p:ph type="sldNum" sz="quarter" idx="12"/>
          </p:nvPr>
        </p:nvSpPr>
        <p:spPr/>
        <p:txBody>
          <a:bodyPr/>
          <a:lstStyle/>
          <a:p>
            <a:fld id="{7E9F2760-52E5-460B-B3B7-C04CED46C340}" type="slidenum">
              <a:rPr lang="es-EC" smtClean="0"/>
              <a:t>‹Nº›</a:t>
            </a:fld>
            <a:endParaRPr lang="es-EC"/>
          </a:p>
        </p:txBody>
      </p:sp>
    </p:spTree>
    <p:extLst>
      <p:ext uri="{BB962C8B-B14F-4D97-AF65-F5344CB8AC3E}">
        <p14:creationId xmlns:p14="http://schemas.microsoft.com/office/powerpoint/2010/main" val="348960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1DC24ED-3DAC-4B7F-8A98-57C7899BC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A96D640-DE40-4F04-A79B-E84DCC09A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0EFBB4C-4CD8-427A-AEDA-7BA3A2B79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F8D64-9B69-46C5-B574-0FCD89676862}" type="datetimeFigureOut">
              <a:rPr lang="es-EC" smtClean="0"/>
              <a:t>17/5/2021</a:t>
            </a:fld>
            <a:endParaRPr lang="es-EC"/>
          </a:p>
        </p:txBody>
      </p:sp>
      <p:sp>
        <p:nvSpPr>
          <p:cNvPr id="5" name="Marcador de pie de página 4">
            <a:extLst>
              <a:ext uri="{FF2B5EF4-FFF2-40B4-BE49-F238E27FC236}">
                <a16:creationId xmlns:a16="http://schemas.microsoft.com/office/drawing/2014/main" id="{31F7E53C-9CE0-4AEE-8DB9-C8E196353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32A5C89B-0597-43BE-B6A2-6FC99D56B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F2760-52E5-460B-B3B7-C04CED46C340}" type="slidenum">
              <a:rPr lang="es-EC" smtClean="0"/>
              <a:t>‹Nº›</a:t>
            </a:fld>
            <a:endParaRPr lang="es-EC"/>
          </a:p>
        </p:txBody>
      </p:sp>
    </p:spTree>
    <p:extLst>
      <p:ext uri="{BB962C8B-B14F-4D97-AF65-F5344CB8AC3E}">
        <p14:creationId xmlns:p14="http://schemas.microsoft.com/office/powerpoint/2010/main" val="9728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29.jpeg"/><Relationship Id="rId4" Type="http://schemas.openxmlformats.org/officeDocument/2006/relationships/image" Target="../media/image4.png"/><Relationship Id="rId9" Type="http://schemas.microsoft.com/office/2007/relationships/diagramDrawing" Target="../diagrams/drawing10.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png"/><Relationship Id="rId9" Type="http://schemas.microsoft.com/office/2007/relationships/diagramDrawing" Target="../diagrams/drawing1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1.jpg"/><Relationship Id="rId4" Type="http://schemas.openxmlformats.org/officeDocument/2006/relationships/diagramLayout" Target="../diagrams/layout7.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8030" r="70410"/>
          <a:stretch/>
        </p:blipFill>
        <p:spPr>
          <a:xfrm>
            <a:off x="2205" y="1236517"/>
            <a:ext cx="3633426" cy="5621483"/>
          </a:xfrm>
          <a:prstGeom prst="rect">
            <a:avLst/>
          </a:prstGeom>
        </p:spPr>
      </p:pic>
      <p:pic>
        <p:nvPicPr>
          <p:cNvPr id="1028" name="Picture 4" descr="Resultado de imagen para SELLO ES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200"/>
          <a:stretch/>
        </p:blipFill>
        <p:spPr bwMode="auto">
          <a:xfrm>
            <a:off x="206062" y="156518"/>
            <a:ext cx="1182201" cy="108000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1488127" y="1397948"/>
            <a:ext cx="10150337" cy="848381"/>
          </a:xfrm>
          <a:prstGeom prst="rect">
            <a:avLst/>
          </a:prstGeom>
          <a:noFill/>
        </p:spPr>
        <p:txBody>
          <a:bodyPr wrap="square" lIns="108825" tIns="54412" rIns="108825" bIns="54412" rtlCol="0">
            <a:spAutoFit/>
          </a:bodyPr>
          <a:lstStyle/>
          <a:p>
            <a:pPr algn="ctr"/>
            <a:r>
              <a:rPr lang="es-ES" sz="2400" b="1" dirty="0">
                <a:latin typeface="Times New Roman" panose="02020603050405020304" pitchFamily="18" charset="0"/>
                <a:cs typeface="Times New Roman" panose="02020603050405020304" pitchFamily="18" charset="0"/>
              </a:rPr>
              <a:t>DEPARTAMENTO DE CIENCIAS ECONÓMICAS, ADMINISTRATIVAS Y </a:t>
            </a:r>
            <a:r>
              <a:rPr lang="es-ES" sz="2400" b="1" dirty="0" smtClean="0">
                <a:latin typeface="Times New Roman" panose="02020603050405020304" pitchFamily="18" charset="0"/>
                <a:cs typeface="Times New Roman" panose="02020603050405020304" pitchFamily="18" charset="0"/>
              </a:rPr>
              <a:t>DEL </a:t>
            </a:r>
            <a:r>
              <a:rPr lang="es-ES" sz="2400" b="1" dirty="0">
                <a:latin typeface="Times New Roman" panose="02020603050405020304" pitchFamily="18" charset="0"/>
                <a:cs typeface="Times New Roman" panose="02020603050405020304" pitchFamily="18" charset="0"/>
              </a:rPr>
              <a:t>COMERCIO</a:t>
            </a:r>
          </a:p>
        </p:txBody>
      </p:sp>
      <p:sp>
        <p:nvSpPr>
          <p:cNvPr id="22" name="CuadroTexto 21"/>
          <p:cNvSpPr txBox="1"/>
          <p:nvPr/>
        </p:nvSpPr>
        <p:spPr>
          <a:xfrm>
            <a:off x="2352451" y="2355684"/>
            <a:ext cx="8566969" cy="940883"/>
          </a:xfrm>
          <a:prstGeom prst="rect">
            <a:avLst/>
          </a:prstGeom>
          <a:noFill/>
        </p:spPr>
        <p:txBody>
          <a:bodyPr wrap="square" lIns="108825" tIns="54412" rIns="108825" bIns="54412" rtlCol="0">
            <a:spAutoFit/>
          </a:bodyPr>
          <a:lstStyle/>
          <a:p>
            <a:pPr algn="ctr"/>
            <a:r>
              <a:rPr lang="es-ES" b="1" dirty="0" smtClean="0"/>
              <a:t>“</a:t>
            </a:r>
            <a:r>
              <a:rPr lang="es-ES" b="1" dirty="0"/>
              <a:t>ANÁLISIS DE LA GESTIÓN TURÍSTICA DE LA RUTA ESCONDIDA DE LAS PARROQUIAS DEL NORORIENTE DE QUITO (PUÉLLARO, PERUCHO, </a:t>
            </a:r>
            <a:r>
              <a:rPr lang="es-ES" b="1" dirty="0" smtClean="0"/>
              <a:t>CHAVEZPAMBA</a:t>
            </a:r>
            <a:r>
              <a:rPr lang="es-ES" b="1" dirty="0"/>
              <a:t>, MINAS Y ATAHUALPA) EN EL DISTRITO METROPOLITANO DE QUITO DMQ</a:t>
            </a:r>
            <a:r>
              <a:rPr lang="es-ES" dirty="0"/>
              <a:t>”</a:t>
            </a:r>
            <a:endParaRPr lang="es-ES" sz="2400" b="1" dirty="0">
              <a:latin typeface="Times New Roman" panose="02020603050405020304" pitchFamily="18" charset="0"/>
              <a:cs typeface="Times New Roman" panose="02020603050405020304" pitchFamily="18" charset="0"/>
            </a:endParaRPr>
          </a:p>
        </p:txBody>
      </p:sp>
      <p:sp>
        <p:nvSpPr>
          <p:cNvPr id="23" name="CuadroTexto 22"/>
          <p:cNvSpPr txBox="1"/>
          <p:nvPr/>
        </p:nvSpPr>
        <p:spPr>
          <a:xfrm>
            <a:off x="1845788" y="3935011"/>
            <a:ext cx="9170674" cy="663757"/>
          </a:xfrm>
          <a:prstGeom prst="rect">
            <a:avLst/>
          </a:prstGeom>
          <a:noFill/>
        </p:spPr>
        <p:txBody>
          <a:bodyPr wrap="square" lIns="108825" tIns="54412" rIns="108825" bIns="54412" rtlCol="0">
            <a:spAutoFit/>
          </a:bodyPr>
          <a:lstStyle/>
          <a:p>
            <a:pPr algn="ctr"/>
            <a:r>
              <a:rPr lang="es-ES" b="1" dirty="0">
                <a:latin typeface="Times New Roman" panose="02020603050405020304" pitchFamily="18" charset="0"/>
                <a:cs typeface="Times New Roman" panose="02020603050405020304" pitchFamily="18" charset="0"/>
              </a:rPr>
              <a:t>TRABAJO DE TITULACIÓN, PREVIO A LA OBTENCIÓN DEL TÍTULO DE </a:t>
            </a:r>
            <a:r>
              <a:rPr lang="es-ES" b="1" dirty="0" smtClean="0">
                <a:latin typeface="Times New Roman" panose="02020603050405020304" pitchFamily="18" charset="0"/>
                <a:cs typeface="Times New Roman" panose="02020603050405020304" pitchFamily="18" charset="0"/>
              </a:rPr>
              <a:t>INGENIERA EN MERCADOTECNIA</a:t>
            </a:r>
            <a:endParaRPr lang="es-ES" b="1" dirty="0">
              <a:latin typeface="Times New Roman" panose="02020603050405020304" pitchFamily="18" charset="0"/>
              <a:cs typeface="Times New Roman" panose="02020603050405020304" pitchFamily="18" charset="0"/>
            </a:endParaRPr>
          </a:p>
        </p:txBody>
      </p:sp>
      <p:sp>
        <p:nvSpPr>
          <p:cNvPr id="25" name="AutoShape 5"/>
          <p:cNvSpPr>
            <a:spLocks noChangeArrowheads="1"/>
          </p:cNvSpPr>
          <p:nvPr/>
        </p:nvSpPr>
        <p:spPr bwMode="auto">
          <a:xfrm>
            <a:off x="2755987" y="4733289"/>
            <a:ext cx="7700736" cy="1778347"/>
          </a:xfrm>
          <a:prstGeom prst="flowChartAlternateProcess">
            <a:avLst/>
          </a:prstGeom>
          <a:solidFill>
            <a:schemeClr val="bg1"/>
          </a:solidFill>
          <a:ln w="76200">
            <a:solidFill>
              <a:schemeClr val="bg1">
                <a:lumMod val="95000"/>
              </a:schemeClr>
            </a:solidFill>
            <a:miter lim="800000"/>
            <a:headEnd/>
            <a:tailEnd/>
          </a:ln>
        </p:spPr>
        <p:txBody>
          <a:bodyPr wrap="none" lIns="108825" tIns="54412" rIns="108825" bIns="54412" anchor="ctr"/>
          <a:lstStyle>
            <a:lvl1pPr>
              <a:defRPr kumimoji="1" sz="2200" b="1">
                <a:solidFill>
                  <a:schemeClr val="bg1"/>
                </a:solidFill>
                <a:latin typeface="Times New Roman" panose="02020603050405020304" pitchFamily="18" charset="0"/>
                <a:cs typeface="Arial" panose="020B0604020202020204" pitchFamily="34" charset="0"/>
              </a:defRPr>
            </a:lvl1pPr>
            <a:lvl2pPr marL="742950" indent="-285750">
              <a:defRPr kumimoji="1" sz="2200" b="1">
                <a:solidFill>
                  <a:schemeClr val="bg1"/>
                </a:solidFill>
                <a:latin typeface="Times New Roman" panose="02020603050405020304" pitchFamily="18" charset="0"/>
                <a:cs typeface="Arial" panose="020B0604020202020204" pitchFamily="34" charset="0"/>
              </a:defRPr>
            </a:lvl2pPr>
            <a:lvl3pPr marL="1143000" indent="-228600">
              <a:defRPr kumimoji="1" sz="2200" b="1">
                <a:solidFill>
                  <a:schemeClr val="bg1"/>
                </a:solidFill>
                <a:latin typeface="Times New Roman" panose="02020603050405020304" pitchFamily="18" charset="0"/>
                <a:cs typeface="Arial" panose="020B0604020202020204" pitchFamily="34" charset="0"/>
              </a:defRPr>
            </a:lvl3pPr>
            <a:lvl4pPr marL="1600200" indent="-228600">
              <a:defRPr kumimoji="1" sz="2200" b="1">
                <a:solidFill>
                  <a:schemeClr val="bg1"/>
                </a:solidFill>
                <a:latin typeface="Times New Roman" panose="02020603050405020304" pitchFamily="18" charset="0"/>
                <a:cs typeface="Arial" panose="020B0604020202020204" pitchFamily="34" charset="0"/>
              </a:defRPr>
            </a:lvl4pPr>
            <a:lvl5pPr marL="2057400" indent="-228600">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9pPr>
          </a:lstStyle>
          <a:p>
            <a:pPr algn="ctr" eaLnBrk="1" hangingPunct="1"/>
            <a:r>
              <a:rPr kumimoji="0" lang="es-ES" altLang="es-ES" sz="2100" dirty="0" smtClean="0">
                <a:solidFill>
                  <a:schemeClr val="tx1"/>
                </a:solidFill>
                <a:cs typeface="Times New Roman" panose="02020603050405020304" pitchFamily="18" charset="0"/>
              </a:rPr>
              <a:t>AUTORA: </a:t>
            </a:r>
            <a:endParaRPr kumimoji="0" lang="es-ES" altLang="es-ES" sz="2100" dirty="0">
              <a:solidFill>
                <a:schemeClr val="tx1"/>
              </a:solidFill>
              <a:cs typeface="Times New Roman" panose="02020603050405020304" pitchFamily="18" charset="0"/>
            </a:endParaRPr>
          </a:p>
          <a:p>
            <a:pPr algn="ctr" eaLnBrk="1" hangingPunct="1"/>
            <a:r>
              <a:rPr kumimoji="0" lang="es-ES" altLang="es-ES" sz="2000" b="0" dirty="0" smtClean="0">
                <a:solidFill>
                  <a:schemeClr val="tx1"/>
                </a:solidFill>
                <a:cs typeface="Times New Roman" panose="02020603050405020304" pitchFamily="18" charset="0"/>
              </a:rPr>
              <a:t>CALDERÓN CEVALLOS, VANESSA ROXANA</a:t>
            </a:r>
            <a:endParaRPr kumimoji="0" lang="es-ES" altLang="es-ES" sz="2000" b="0" dirty="0">
              <a:solidFill>
                <a:schemeClr val="tx1"/>
              </a:solidFill>
              <a:cs typeface="Times New Roman" panose="02020603050405020304" pitchFamily="18" charset="0"/>
            </a:endParaRPr>
          </a:p>
          <a:p>
            <a:pPr algn="ctr" eaLnBrk="1" hangingPunct="1"/>
            <a:r>
              <a:rPr kumimoji="0" lang="es-ES" altLang="es-ES" sz="2100" dirty="0">
                <a:solidFill>
                  <a:schemeClr val="tx1"/>
                </a:solidFill>
                <a:cs typeface="Times New Roman" panose="02020603050405020304" pitchFamily="18" charset="0"/>
              </a:rPr>
              <a:t>DIRECTOR: </a:t>
            </a:r>
          </a:p>
          <a:p>
            <a:pPr algn="ctr"/>
            <a:r>
              <a:rPr kumimoji="0" lang="es-ES" altLang="es-ES" sz="2100" b="0" dirty="0" smtClean="0">
                <a:solidFill>
                  <a:schemeClr val="tx1"/>
                </a:solidFill>
                <a:cs typeface="Times New Roman" panose="02020603050405020304" pitchFamily="18" charset="0"/>
              </a:rPr>
              <a:t>ING. JARAMIILLO CARRERA, MARCO VINICIO</a:t>
            </a:r>
            <a:endParaRPr kumimoji="0" lang="es-ES" altLang="es-ES" sz="2100" b="0" dirty="0">
              <a:solidFill>
                <a:schemeClr val="tx1"/>
              </a:solidFill>
              <a:cs typeface="Times New Roman" panose="02020603050405020304" pitchFamily="18" charset="0"/>
            </a:endParaRPr>
          </a:p>
        </p:txBody>
      </p:sp>
      <p:sp>
        <p:nvSpPr>
          <p:cNvPr id="26" name="CuadroTexto 25"/>
          <p:cNvSpPr txBox="1"/>
          <p:nvPr/>
        </p:nvSpPr>
        <p:spPr>
          <a:xfrm>
            <a:off x="1288133" y="156518"/>
            <a:ext cx="10636444" cy="1433020"/>
          </a:xfrm>
          <a:prstGeom prst="rect">
            <a:avLst/>
          </a:prstGeom>
          <a:noFill/>
        </p:spPr>
        <p:txBody>
          <a:bodyPr wrap="square" lIns="108825" tIns="54412" rIns="108825" bIns="54412" rtlCol="0">
            <a:spAutoFit/>
          </a:bodyPr>
          <a:lstStyle/>
          <a:p>
            <a:pPr algn="ctr"/>
            <a:r>
              <a:rPr lang="es-ES" sz="4299" b="1" dirty="0">
                <a:latin typeface="Times New Roman" panose="02020603050405020304" pitchFamily="18" charset="0"/>
                <a:cs typeface="Times New Roman" panose="02020603050405020304" pitchFamily="18" charset="0"/>
              </a:rPr>
              <a:t>UNIVERSIDAD DE LAS FUERZAS ARMADAS ESPE</a:t>
            </a:r>
          </a:p>
        </p:txBody>
      </p:sp>
      <p:cxnSp>
        <p:nvCxnSpPr>
          <p:cNvPr id="20" name="Conector recto 19"/>
          <p:cNvCxnSpPr/>
          <p:nvPr/>
        </p:nvCxnSpPr>
        <p:spPr>
          <a:xfrm>
            <a:off x="1836282" y="2362527"/>
            <a:ext cx="3598698"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9" name="Conector recto 28"/>
          <p:cNvCxnSpPr/>
          <p:nvPr/>
        </p:nvCxnSpPr>
        <p:spPr>
          <a:xfrm>
            <a:off x="7285380" y="3572024"/>
            <a:ext cx="3598698"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0" name="Conector recto 29"/>
          <p:cNvCxnSpPr/>
          <p:nvPr/>
        </p:nvCxnSpPr>
        <p:spPr>
          <a:xfrm flipV="1">
            <a:off x="10934842" y="3068024"/>
            <a:ext cx="6924" cy="50400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2" name="Conector recto 31"/>
          <p:cNvCxnSpPr/>
          <p:nvPr/>
        </p:nvCxnSpPr>
        <p:spPr>
          <a:xfrm flipV="1">
            <a:off x="1842327" y="2365304"/>
            <a:ext cx="6924" cy="516177"/>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3" name="Conector recto 32"/>
          <p:cNvCxnSpPr/>
          <p:nvPr/>
        </p:nvCxnSpPr>
        <p:spPr>
          <a:xfrm>
            <a:off x="7335704" y="3649994"/>
            <a:ext cx="367067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4" name="Conector recto 33"/>
          <p:cNvCxnSpPr/>
          <p:nvPr/>
        </p:nvCxnSpPr>
        <p:spPr>
          <a:xfrm flipV="1">
            <a:off x="11006378" y="3111641"/>
            <a:ext cx="10085" cy="501431"/>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5" name="Conector recto 34"/>
          <p:cNvCxnSpPr/>
          <p:nvPr/>
        </p:nvCxnSpPr>
        <p:spPr>
          <a:xfrm>
            <a:off x="1764307" y="2295185"/>
            <a:ext cx="367067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6" name="Conector recto 35"/>
          <p:cNvCxnSpPr/>
          <p:nvPr/>
        </p:nvCxnSpPr>
        <p:spPr>
          <a:xfrm flipH="1" flipV="1">
            <a:off x="1761705" y="2362527"/>
            <a:ext cx="2602" cy="518954"/>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9632058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13948" y="3736589"/>
            <a:ext cx="7691643" cy="2275320"/>
          </a:xfrm>
        </p:spPr>
        <p:txBody>
          <a:bodyPr/>
          <a:lstStyle/>
          <a:p>
            <a:pPr lvl="0"/>
            <a:r>
              <a:rPr lang="es-ES" dirty="0" err="1"/>
              <a:t>Esthefano</a:t>
            </a:r>
            <a:r>
              <a:rPr lang="es-ES" dirty="0"/>
              <a:t> Serrano      Parroquia </a:t>
            </a:r>
            <a:r>
              <a:rPr lang="es-ES" dirty="0" err="1" smtClean="0"/>
              <a:t>Perucho</a:t>
            </a:r>
            <a:r>
              <a:rPr lang="es-ES" dirty="0" smtClean="0"/>
              <a:t> y Minas</a:t>
            </a:r>
            <a:endParaRPr lang="es-EC" dirty="0"/>
          </a:p>
          <a:p>
            <a:pPr lvl="0"/>
            <a:r>
              <a:rPr lang="es-ES" dirty="0"/>
              <a:t>Juan Rodríguez       </a:t>
            </a:r>
            <a:r>
              <a:rPr lang="es-ES" dirty="0" smtClean="0"/>
              <a:t>    </a:t>
            </a:r>
            <a:r>
              <a:rPr lang="es-ES" dirty="0"/>
              <a:t>Parroquia Atahualpa</a:t>
            </a:r>
            <a:endParaRPr lang="es-EC" dirty="0"/>
          </a:p>
          <a:p>
            <a:pPr lvl="0"/>
            <a:r>
              <a:rPr lang="es-ES" dirty="0"/>
              <a:t>Rene Mosquera          Parroquia </a:t>
            </a:r>
            <a:r>
              <a:rPr lang="es-ES" dirty="0" err="1"/>
              <a:t>Puéllaro</a:t>
            </a:r>
            <a:endParaRPr lang="es-EC" dirty="0"/>
          </a:p>
          <a:p>
            <a:pPr lvl="0"/>
            <a:r>
              <a:rPr lang="es-ES" dirty="0"/>
              <a:t>Verónica Aguilera       Parroquia </a:t>
            </a:r>
            <a:r>
              <a:rPr lang="es-ES" dirty="0" err="1"/>
              <a:t>Chavezpamba</a:t>
            </a:r>
            <a:endParaRPr lang="es-EC" dirty="0"/>
          </a:p>
          <a:p>
            <a:endParaRPr lang="es-EC" dirty="0"/>
          </a:p>
        </p:txBody>
      </p:sp>
      <p:sp>
        <p:nvSpPr>
          <p:cNvPr id="6"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855039" y="-173438"/>
            <a:ext cx="10515600" cy="1325563"/>
          </a:xfrm>
        </p:spPr>
        <p:txBody>
          <a:bodyPr>
            <a:normAutofit/>
          </a:bodyPr>
          <a:lstStyle/>
          <a:p>
            <a:pPr algn="r"/>
            <a:r>
              <a:rPr lang="es-EC" b="1" dirty="0">
                <a:solidFill>
                  <a:schemeClr val="bg1"/>
                </a:solidFill>
                <a:latin typeface="Arial (cuerpo)"/>
              </a:rPr>
              <a:t>ENTREVISTA AUTORIDADES</a:t>
            </a:r>
          </a:p>
        </p:txBody>
      </p:sp>
      <p:pic>
        <p:nvPicPr>
          <p:cNvPr id="4"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para SELLO ESPE"/>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eguntas y respuestas en una entrevista para un puesto como Gestor de  Proyectos - Gestión de Proyectos Maste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968330" y="1233136"/>
            <a:ext cx="3050333" cy="229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566106307"/>
              </p:ext>
            </p:extLst>
          </p:nvPr>
        </p:nvGraphicFramePr>
        <p:xfrm>
          <a:off x="1560093" y="189520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Resultado de imagen para SELLO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SELLO ESPE"/>
          <p:cNvPicPr>
            <a:picLocks noChangeAspect="1" noChangeArrowheads="1"/>
          </p:cNvPicPr>
          <p:nvPr/>
        </p:nvPicPr>
        <p:blipFill rotWithShape="1">
          <a:blip r:embed="rId8"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855039" y="-1734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b="1" dirty="0" smtClean="0">
                <a:solidFill>
                  <a:schemeClr val="bg1"/>
                </a:solidFill>
                <a:latin typeface="Arial (cuerpo)"/>
              </a:rPr>
              <a:t>RESULTADO DE LA ENTREVISTA</a:t>
            </a:r>
            <a:endParaRPr lang="es-EC" b="1" dirty="0">
              <a:solidFill>
                <a:schemeClr val="bg1"/>
              </a:solidFill>
              <a:latin typeface="Arial (cuerpo)"/>
            </a:endParaRPr>
          </a:p>
        </p:txBody>
      </p:sp>
    </p:spTree>
    <p:extLst>
      <p:ext uri="{BB962C8B-B14F-4D97-AF65-F5344CB8AC3E}">
        <p14:creationId xmlns:p14="http://schemas.microsoft.com/office/powerpoint/2010/main" val="360545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5135216" y="-30922"/>
            <a:ext cx="7056784" cy="922337"/>
          </a:xfrm>
        </p:spPr>
        <p:txBody>
          <a:bodyPr>
            <a:normAutofit/>
          </a:bodyPr>
          <a:lstStyle/>
          <a:p>
            <a:pPr algn="l"/>
            <a:r>
              <a:rPr lang="es-MX" altLang="es-ES" sz="5400" b="1" dirty="0">
                <a:solidFill>
                  <a:schemeClr val="bg1"/>
                </a:solidFill>
                <a:latin typeface="Times New Roman" panose="02020603050405020304" pitchFamily="18" charset="0"/>
                <a:cs typeface="Times New Roman" panose="02020603050405020304" pitchFamily="18" charset="0"/>
              </a:rPr>
              <a:t>Población y muestra</a:t>
            </a:r>
            <a:endParaRPr lang="es-EC" altLang="es-ES" sz="5400" b="1" dirty="0">
              <a:solidFill>
                <a:schemeClr val="bg1"/>
              </a:solidFill>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ángulo 6">
            <a:extLst>
              <a:ext uri="{FF2B5EF4-FFF2-40B4-BE49-F238E27FC236}">
                <a16:creationId xmlns:a16="http://schemas.microsoft.com/office/drawing/2014/main" id="{57C45261-370F-4794-848A-53E5C55F297B}"/>
              </a:ext>
            </a:extLst>
          </p:cNvPr>
          <p:cNvSpPr/>
          <p:nvPr/>
        </p:nvSpPr>
        <p:spPr>
          <a:xfrm>
            <a:off x="2452493" y="1211212"/>
            <a:ext cx="4087401" cy="369332"/>
          </a:xfrm>
          <a:prstGeom prst="rect">
            <a:avLst/>
          </a:prstGeom>
        </p:spPr>
        <p:txBody>
          <a:bodyPr wrap="none">
            <a:spAutoFit/>
          </a:bodyPr>
          <a:lstStyle/>
          <a:p>
            <a:pPr>
              <a:spcAft>
                <a:spcPts val="0"/>
              </a:spcAft>
            </a:pPr>
            <a:r>
              <a:rPr lang="es-MX" i="1"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Población - Número de </a:t>
            </a:r>
            <a:r>
              <a:rPr lang="es-MX" i="1" dirty="0" smtClean="0">
                <a:solidFill>
                  <a:srgbClr val="5B9BD5"/>
                </a:solidFill>
                <a:latin typeface="Times New Roman" panose="02020603050405020304" pitchFamily="18" charset="0"/>
                <a:ea typeface="Calibri" panose="020F0502020204030204" pitchFamily="34" charset="0"/>
                <a:cs typeface="Times New Roman" panose="02020603050405020304" pitchFamily="18" charset="0"/>
              </a:rPr>
              <a:t>personas </a:t>
            </a:r>
            <a:r>
              <a:rPr lang="es-MX" i="1"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en DMQ</a:t>
            </a:r>
            <a:endParaRPr lang="es-EC"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81205974-641E-4528-AA98-7327E3CDC921}"/>
                  </a:ext>
                </a:extLst>
              </p:cNvPr>
              <p:cNvSpPr/>
              <p:nvPr/>
            </p:nvSpPr>
            <p:spPr>
              <a:xfrm>
                <a:off x="2319143" y="4225864"/>
                <a:ext cx="2250040" cy="9714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i="1">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S">
                                  <a:latin typeface="Cambria Math" panose="02040503050406030204" pitchFamily="18" charset="0"/>
                                </a:rPr>
                                <m:t>1.96</m:t>
                              </m:r>
                            </m:e>
                            <m:sup>
                              <m:r>
                                <a:rPr lang="es-ES" i="1">
                                  <a:latin typeface="Cambria Math" panose="02040503050406030204" pitchFamily="18" charset="0"/>
                                </a:rPr>
                                <m:t>2</m:t>
                              </m:r>
                            </m:sup>
                          </m:sSup>
                          <m:r>
                            <a:rPr lang="es-ES" i="1">
                              <a:latin typeface="Cambria Math" panose="02040503050406030204" pitchFamily="18" charset="0"/>
                            </a:rPr>
                            <m:t>∗</m:t>
                          </m:r>
                          <m:r>
                            <a:rPr lang="es-ES">
                              <a:latin typeface="Cambria Math" panose="02040503050406030204" pitchFamily="18" charset="0"/>
                            </a:rPr>
                            <m:t>0,5</m:t>
                          </m:r>
                          <m:r>
                            <a:rPr lang="es-ES" i="1">
                              <a:latin typeface="Cambria Math" panose="02040503050406030204" pitchFamily="18" charset="0"/>
                            </a:rPr>
                            <m:t>∗</m:t>
                          </m:r>
                          <m:r>
                            <a:rPr lang="es-ES">
                              <a:latin typeface="Cambria Math" panose="02040503050406030204" pitchFamily="18" charset="0"/>
                            </a:rPr>
                            <m:t>0,5</m:t>
                          </m:r>
                        </m:num>
                        <m:den>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S">
                                      <a:latin typeface="Cambria Math" panose="02040503050406030204" pitchFamily="18" charset="0"/>
                                    </a:rPr>
                                    <m:t>0,05</m:t>
                                  </m:r>
                                </m:e>
                                <m:sup>
                                  <m:r>
                                    <a:rPr lang="es-ES" i="1">
                                      <a:latin typeface="Cambria Math" panose="02040503050406030204" pitchFamily="18" charset="0"/>
                                    </a:rPr>
                                    <m:t>2</m:t>
                                  </m:r>
                                </m:sup>
                              </m:sSup>
                            </m:e>
                          </m:d>
                        </m:den>
                      </m:f>
                    </m:oMath>
                  </m:oMathPara>
                </a14:m>
                <a:endParaRPr lang="es-EC" dirty="0"/>
              </a:p>
              <a:p>
                <a:endParaRPr lang="es-EC" dirty="0"/>
              </a:p>
            </p:txBody>
          </p:sp>
        </mc:Choice>
        <mc:Fallback xmlns="">
          <p:sp>
            <p:nvSpPr>
              <p:cNvPr id="8" name="Rectángulo 7">
                <a:extLst>
                  <a:ext uri="{FF2B5EF4-FFF2-40B4-BE49-F238E27FC236}">
                    <a16:creationId xmlns:a16="http://schemas.microsoft.com/office/drawing/2014/main" id="{81205974-641E-4528-AA98-7327E3CDC921}"/>
                  </a:ext>
                </a:extLst>
              </p:cNvPr>
              <p:cNvSpPr>
                <a:spLocks noRot="1" noChangeAspect="1" noMove="1" noResize="1" noEditPoints="1" noAdjustHandles="1" noChangeArrowheads="1" noChangeShapeType="1" noTextEdit="1"/>
              </p:cNvSpPr>
              <p:nvPr/>
            </p:nvSpPr>
            <p:spPr>
              <a:xfrm>
                <a:off x="2319143" y="4225864"/>
                <a:ext cx="2250040" cy="971420"/>
              </a:xfrm>
              <a:prstGeom prst="rect">
                <a:avLst/>
              </a:prstGeom>
              <a:blipFill>
                <a:blip r:embed="rId5"/>
                <a:stretch>
                  <a:fillRect/>
                </a:stretch>
              </a:blipFill>
            </p:spPr>
            <p:txBody>
              <a:bodyPr/>
              <a:lstStyle/>
              <a:p>
                <a:r>
                  <a:rPr lang="es-EC">
                    <a:noFill/>
                  </a:rPr>
                  <a:t> </a:t>
                </a:r>
              </a:p>
            </p:txBody>
          </p:sp>
        </mc:Fallback>
      </mc:AlternateContent>
      <p:sp>
        <p:nvSpPr>
          <p:cNvPr id="30" name="Rectángulo 29">
            <a:extLst>
              <a:ext uri="{FF2B5EF4-FFF2-40B4-BE49-F238E27FC236}">
                <a16:creationId xmlns:a16="http://schemas.microsoft.com/office/drawing/2014/main" id="{3CA5B674-6543-42B4-9405-5865ECE6F6BB}"/>
              </a:ext>
            </a:extLst>
          </p:cNvPr>
          <p:cNvSpPr/>
          <p:nvPr/>
        </p:nvSpPr>
        <p:spPr>
          <a:xfrm>
            <a:off x="2266095" y="2692574"/>
            <a:ext cx="2230098" cy="369332"/>
          </a:xfrm>
          <a:prstGeom prst="rect">
            <a:avLst/>
          </a:prstGeom>
        </p:spPr>
        <p:txBody>
          <a:bodyPr wrap="none">
            <a:spAutoFit/>
          </a:bodyPr>
          <a:lstStyle/>
          <a:p>
            <a:pPr>
              <a:spcAft>
                <a:spcPts val="0"/>
              </a:spcAft>
            </a:pPr>
            <a:r>
              <a:rPr lang="es-MX" i="1"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Cálculo de la muestra</a:t>
            </a:r>
            <a:endParaRPr lang="es-EC" sz="1100" b="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0E8B5F61-3C7D-4C82-BC98-32BD0431AC81}"/>
                  </a:ext>
                </a:extLst>
              </p:cNvPr>
              <p:cNvSpPr/>
              <p:nvPr/>
            </p:nvSpPr>
            <p:spPr>
              <a:xfrm>
                <a:off x="2356800" y="3313859"/>
                <a:ext cx="1526379" cy="660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n</m:t>
                      </m:r>
                      <m:r>
                        <a:rPr lang="es-EC" i="0">
                          <a:latin typeface="Cambria Math" panose="02040503050406030204" pitchFamily="18" charset="0"/>
                        </a:rPr>
                        <m:t> =</m:t>
                      </m:r>
                      <m:f>
                        <m:fPr>
                          <m:ctrlPr>
                            <a:rPr lang="es-EC" i="1">
                              <a:latin typeface="Cambria Math" panose="02040503050406030204" pitchFamily="18" charset="0"/>
                            </a:rPr>
                          </m:ctrlPr>
                        </m:fPr>
                        <m:num>
                          <m:r>
                            <m:rPr>
                              <m:sty m:val="p"/>
                            </m:rPr>
                            <a:rPr lang="es-EC" b="0" i="0" smtClean="0">
                              <a:latin typeface="Cambria Math" panose="02040503050406030204" pitchFamily="18" charset="0"/>
                            </a:rPr>
                            <m:t>Z</m:t>
                          </m:r>
                          <m:r>
                            <a:rPr lang="es-EC" b="0" i="0" smtClean="0">
                              <a:latin typeface="Cambria Math" panose="02040503050406030204" pitchFamily="18" charset="0"/>
                            </a:rPr>
                            <m:t>∗</m:t>
                          </m:r>
                          <m:r>
                            <m:rPr>
                              <m:sty m:val="p"/>
                            </m:rPr>
                            <a:rPr lang="es-EC" i="0">
                              <a:latin typeface="Cambria Math" panose="02040503050406030204" pitchFamily="18" charset="0"/>
                            </a:rPr>
                            <m:t>p</m:t>
                          </m:r>
                          <m:r>
                            <a:rPr lang="es-EC" b="0" i="0" smtClean="0">
                              <a:latin typeface="Cambria Math" panose="02040503050406030204" pitchFamily="18" charset="0"/>
                            </a:rPr>
                            <m:t>∗</m:t>
                          </m:r>
                          <m:r>
                            <m:rPr>
                              <m:sty m:val="p"/>
                            </m:rPr>
                            <a:rPr lang="es-EC" i="0">
                              <a:latin typeface="Cambria Math" panose="02040503050406030204" pitchFamily="18" charset="0"/>
                            </a:rPr>
                            <m:t>q</m:t>
                          </m:r>
                        </m:num>
                        <m:den>
                          <m:r>
                            <a:rPr lang="es-EC" b="0" i="1" smtClean="0">
                              <a:latin typeface="Cambria Math" panose="02040503050406030204" pitchFamily="18" charset="0"/>
                            </a:rPr>
                            <m:t>(</m:t>
                          </m:r>
                          <m:sSup>
                            <m:sSupPr>
                              <m:ctrlPr>
                                <a:rPr lang="es-EC" i="1">
                                  <a:latin typeface="Cambria Math" panose="02040503050406030204" pitchFamily="18" charset="0"/>
                                </a:rPr>
                              </m:ctrlPr>
                            </m:sSupPr>
                            <m:e>
                              <m:r>
                                <m:rPr>
                                  <m:sty m:val="p"/>
                                </m:rPr>
                                <a:rPr lang="es-EC" i="0">
                                  <a:latin typeface="Cambria Math" panose="02040503050406030204" pitchFamily="18" charset="0"/>
                                </a:rPr>
                                <m:t>e</m:t>
                              </m:r>
                            </m:e>
                            <m:sup>
                              <m:r>
                                <a:rPr lang="es-EC" i="0">
                                  <a:latin typeface="Cambria Math" panose="02040503050406030204" pitchFamily="18" charset="0"/>
                                </a:rPr>
                                <m:t>2</m:t>
                              </m:r>
                            </m:sup>
                          </m:sSup>
                          <m:r>
                            <a:rPr lang="es-EC" b="0" i="1" smtClean="0">
                              <a:latin typeface="Cambria Math" panose="02040503050406030204" pitchFamily="18" charset="0"/>
                            </a:rPr>
                            <m:t>)</m:t>
                          </m:r>
                        </m:den>
                      </m:f>
                    </m:oMath>
                  </m:oMathPara>
                </a14:m>
                <a:endParaRPr lang="es-EC" dirty="0"/>
              </a:p>
            </p:txBody>
          </p:sp>
        </mc:Choice>
        <mc:Fallback xmlns="">
          <p:sp>
            <p:nvSpPr>
              <p:cNvPr id="31" name="Rectángulo 30">
                <a:extLst>
                  <a:ext uri="{FF2B5EF4-FFF2-40B4-BE49-F238E27FC236}">
                    <a16:creationId xmlns:a16="http://schemas.microsoft.com/office/drawing/2014/main" id="{0E8B5F61-3C7D-4C82-BC98-32BD0431AC81}"/>
                  </a:ext>
                </a:extLst>
              </p:cNvPr>
              <p:cNvSpPr>
                <a:spLocks noRot="1" noChangeAspect="1" noMove="1" noResize="1" noEditPoints="1" noAdjustHandles="1" noChangeArrowheads="1" noChangeShapeType="1" noTextEdit="1"/>
              </p:cNvSpPr>
              <p:nvPr/>
            </p:nvSpPr>
            <p:spPr>
              <a:xfrm>
                <a:off x="2356800" y="3313859"/>
                <a:ext cx="1526379" cy="660052"/>
              </a:xfrm>
              <a:prstGeom prst="rect">
                <a:avLst/>
              </a:prstGeom>
              <a:blipFill>
                <a:blip r:embed="rId6"/>
                <a:stretch>
                  <a:fillRect/>
                </a:stretch>
              </a:blipFill>
            </p:spPr>
            <p:txBody>
              <a:bodyPr/>
              <a:lstStyle/>
              <a:p>
                <a:r>
                  <a:rPr lang="es-EC">
                    <a:noFill/>
                  </a:rPr>
                  <a:t> </a:t>
                </a:r>
              </a:p>
            </p:txBody>
          </p:sp>
        </mc:Fallback>
      </mc:AlternateContent>
      <p:pic>
        <p:nvPicPr>
          <p:cNvPr id="8198" name="Picture 6" descr="Resultado de imagen para poblacion y muestra&quot;">
            <a:extLst>
              <a:ext uri="{FF2B5EF4-FFF2-40B4-BE49-F238E27FC236}">
                <a16:creationId xmlns:a16="http://schemas.microsoft.com/office/drawing/2014/main" id="{37C41DCE-1664-4A99-B5A1-90F5336D3B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4751" y="4601572"/>
            <a:ext cx="1503425" cy="1503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229002" y="1919840"/>
            <a:ext cx="7490064" cy="369332"/>
          </a:xfrm>
          <a:prstGeom prst="rect">
            <a:avLst/>
          </a:prstGeom>
        </p:spPr>
        <p:txBody>
          <a:bodyPr wrap="none">
            <a:spAutoFit/>
          </a:bodyPr>
          <a:lstStyle/>
          <a:p>
            <a:r>
              <a:rPr lang="es-EC" dirty="0">
                <a:solidFill>
                  <a:srgbClr val="222222"/>
                </a:solidFill>
                <a:latin typeface="Google Sans"/>
              </a:rPr>
              <a:t>2.011 </a:t>
            </a:r>
            <a:r>
              <a:rPr lang="es-EC" dirty="0" smtClean="0">
                <a:solidFill>
                  <a:srgbClr val="222222"/>
                </a:solidFill>
                <a:latin typeface="Google Sans"/>
              </a:rPr>
              <a:t>millones habitantes según datos INEC, se realiza un calculo finito</a:t>
            </a:r>
          </a:p>
        </p:txBody>
      </p:sp>
      <mc:AlternateContent xmlns:mc="http://schemas.openxmlformats.org/markup-compatibility/2006" xmlns:a14="http://schemas.microsoft.com/office/drawing/2010/main">
        <mc:Choice Requires="a14">
          <p:sp>
            <p:nvSpPr>
              <p:cNvPr id="4" name="Rectángulo 3"/>
              <p:cNvSpPr/>
              <p:nvPr/>
            </p:nvSpPr>
            <p:spPr>
              <a:xfrm>
                <a:off x="2452493" y="5449237"/>
                <a:ext cx="1789700" cy="518027"/>
              </a:xfrm>
              <a:prstGeom prst="rect">
                <a:avLst/>
              </a:prstGeom>
            </p:spPr>
            <p:txBody>
              <a:bodyPr wrap="square">
                <a:spAutoFit/>
              </a:bodyPr>
              <a:lstStyle/>
              <a:p>
                <a:r>
                  <a:rPr lang="es-EC" dirty="0"/>
                  <a:t>n</a:t>
                </a:r>
                <a14:m>
                  <m:oMath xmlns:m="http://schemas.openxmlformats.org/officeDocument/2006/math">
                    <m:r>
                      <a:rPr lang="es-EC">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3,84∗0,5∗0,5</m:t>
                        </m:r>
                      </m:num>
                      <m:den>
                        <m:d>
                          <m:dPr>
                            <m:ctrlPr>
                              <a:rPr lang="es-EC" i="1">
                                <a:latin typeface="Cambria Math" panose="02040503050406030204" pitchFamily="18" charset="0"/>
                              </a:rPr>
                            </m:ctrlPr>
                          </m:dPr>
                          <m:e>
                            <m:r>
                              <a:rPr lang="es-EC" i="0">
                                <a:latin typeface="Cambria Math" panose="02040503050406030204" pitchFamily="18" charset="0"/>
                              </a:rPr>
                              <m:t>0,0025</m:t>
                            </m:r>
                          </m:e>
                        </m:d>
                      </m:den>
                    </m:f>
                  </m:oMath>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2452493" y="5449237"/>
                <a:ext cx="1789700" cy="518027"/>
              </a:xfrm>
              <a:prstGeom prst="rect">
                <a:avLst/>
              </a:prstGeom>
              <a:blipFill>
                <a:blip r:embed="rId8"/>
                <a:stretch>
                  <a:fillRect l="-2721" b="-1176"/>
                </a:stretch>
              </a:blipFill>
            </p:spPr>
            <p:txBody>
              <a:bodyPr/>
              <a:lstStyle/>
              <a:p>
                <a:r>
                  <a:rPr lang="es-EC">
                    <a:noFill/>
                  </a:rPr>
                  <a:t> </a:t>
                </a:r>
              </a:p>
            </p:txBody>
          </p:sp>
        </mc:Fallback>
      </mc:AlternateContent>
      <p:sp>
        <p:nvSpPr>
          <p:cNvPr id="10" name="Rectángulo 9"/>
          <p:cNvSpPr/>
          <p:nvPr/>
        </p:nvSpPr>
        <p:spPr>
          <a:xfrm>
            <a:off x="6373945" y="3161724"/>
            <a:ext cx="1540806" cy="646331"/>
          </a:xfrm>
          <a:prstGeom prst="rect">
            <a:avLst/>
          </a:prstGeom>
        </p:spPr>
        <p:txBody>
          <a:bodyPr wrap="none">
            <a:spAutoFit/>
          </a:bodyPr>
          <a:lstStyle/>
          <a:p>
            <a:pPr marL="228600" indent="457200" algn="just">
              <a:lnSpc>
                <a:spcPct val="200000"/>
              </a:lnSpc>
              <a:spcAft>
                <a:spcPts val="0"/>
              </a:spcAft>
            </a:pPr>
            <a:r>
              <a:rPr lang="es-ES" b="1" dirty="0">
                <a:solidFill>
                  <a:srgbClr val="000000"/>
                </a:solidFill>
                <a:latin typeface="Times New Roman" panose="02020603050405020304" pitchFamily="18" charset="0"/>
                <a:ea typeface="SimSun" panose="02010600030101010101" pitchFamily="2" charset="-122"/>
              </a:rPr>
              <a:t>n= 384</a:t>
            </a:r>
            <a:endParaRPr lang="es-EC" dirty="0">
              <a:solidFill>
                <a:srgbClr val="00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15616203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1684421" y="488921"/>
            <a:ext cx="9262356" cy="2141984"/>
          </a:xfrm>
        </p:spPr>
        <p:txBody>
          <a:bodyPr>
            <a:normAutofit fontScale="92500" lnSpcReduction="10000"/>
          </a:bodyPr>
          <a:lstStyle/>
          <a:p>
            <a:r>
              <a:rPr lang="es-EC" sz="6000" dirty="0">
                <a:ln w="0"/>
                <a:solidFill>
                  <a:schemeClr val="accent1"/>
                </a:solidFill>
                <a:effectLst>
                  <a:outerShdw blurRad="38100" dist="25400" dir="5400000" algn="ctr" rotWithShape="0">
                    <a:srgbClr val="6E747A">
                      <a:alpha val="43000"/>
                    </a:srgbClr>
                  </a:outerShdw>
                </a:effectLst>
                <a:latin typeface="Broadway" panose="04040905080B02020502" pitchFamily="82" charset="0"/>
              </a:rPr>
              <a:t>PRESENTACIÓN Y ANÁLISIS DE RESULTADOS</a:t>
            </a:r>
          </a:p>
        </p:txBody>
      </p:sp>
      <p:pic>
        <p:nvPicPr>
          <p:cNvPr id="7" name="Imagen 6">
            <a:extLst>
              <a:ext uri="{FF2B5EF4-FFF2-40B4-BE49-F238E27FC236}">
                <a16:creationId xmlns:a16="http://schemas.microsoft.com/office/drawing/2014/main" id="{D83F2AB5-D86A-42BC-830C-F48EDFE75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710" y="3264566"/>
            <a:ext cx="7846595" cy="2701591"/>
          </a:xfrm>
          <a:prstGeom prst="rect">
            <a:avLst/>
          </a:prstGeom>
        </p:spPr>
      </p:pic>
    </p:spTree>
    <p:extLst>
      <p:ext uri="{BB962C8B-B14F-4D97-AF65-F5344CB8AC3E}">
        <p14:creationId xmlns:p14="http://schemas.microsoft.com/office/powerpoint/2010/main" val="177643510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3633537" y="-30922"/>
            <a:ext cx="8558463" cy="922337"/>
          </a:xfrm>
        </p:spPr>
        <p:txBody>
          <a:bodyPr>
            <a:normAutofit/>
          </a:bodyPr>
          <a:lstStyle/>
          <a:p>
            <a:r>
              <a:rPr lang="es-MX" altLang="es-ES" sz="5400" b="1" dirty="0">
                <a:solidFill>
                  <a:schemeClr val="bg1"/>
                </a:solidFill>
                <a:latin typeface="Times New Roman" panose="02020603050405020304" pitchFamily="18" charset="0"/>
                <a:cs typeface="Times New Roman" panose="02020603050405020304" pitchFamily="18" charset="0"/>
              </a:rPr>
              <a:t>Análisis Univariado</a:t>
            </a:r>
            <a:endParaRPr lang="es-EC" altLang="es-ES" sz="5400" b="1" dirty="0">
              <a:solidFill>
                <a:schemeClr val="bg1"/>
              </a:solidFill>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CuadroTexto 3">
            <a:extLst>
              <a:ext uri="{FF2B5EF4-FFF2-40B4-BE49-F238E27FC236}">
                <a16:creationId xmlns:a16="http://schemas.microsoft.com/office/drawing/2014/main" id="{6975DE71-76BC-49AF-98A1-619FF47E1F1D}"/>
              </a:ext>
            </a:extLst>
          </p:cNvPr>
          <p:cNvSpPr txBox="1"/>
          <p:nvPr/>
        </p:nvSpPr>
        <p:spPr>
          <a:xfrm>
            <a:off x="2720385" y="1120842"/>
            <a:ext cx="8364710" cy="707886"/>
          </a:xfrm>
          <a:prstGeom prst="rect">
            <a:avLst/>
          </a:prstGeom>
          <a:noFill/>
        </p:spPr>
        <p:txBody>
          <a:bodyPr wrap="square" rtlCol="0">
            <a:spAutoFit/>
          </a:bodyPr>
          <a:lstStyle/>
          <a:p>
            <a:r>
              <a:rPr lang="es-EC" b="1" dirty="0"/>
              <a:t>¿</a:t>
            </a:r>
            <a:r>
              <a:rPr lang="es-EC" sz="2000" b="1" dirty="0"/>
              <a:t>Conoce </a:t>
            </a:r>
            <a:r>
              <a:rPr lang="es-ES" sz="2000" b="1" dirty="0"/>
              <a:t>usted</a:t>
            </a:r>
            <a:r>
              <a:rPr lang="es-EC" sz="2000" b="1" dirty="0"/>
              <a:t> la Ruta Escondida de las parroquias del Nororiente de Quito (</a:t>
            </a:r>
            <a:r>
              <a:rPr lang="es-EC" sz="2000" b="1" dirty="0" err="1"/>
              <a:t>Puéllaro</a:t>
            </a:r>
            <a:r>
              <a:rPr lang="es-EC" sz="2000" b="1" dirty="0"/>
              <a:t>, </a:t>
            </a:r>
            <a:r>
              <a:rPr lang="es-EC" sz="2000" b="1" dirty="0" err="1"/>
              <a:t>Perucho</a:t>
            </a:r>
            <a:r>
              <a:rPr lang="es-EC" sz="2000" b="1" dirty="0"/>
              <a:t>, </a:t>
            </a:r>
            <a:r>
              <a:rPr lang="es-EC" sz="2000" b="1" dirty="0" err="1"/>
              <a:t>Chavezpamba</a:t>
            </a:r>
            <a:r>
              <a:rPr lang="es-EC" sz="2000" b="1" dirty="0"/>
              <a:t>, Minas y Atahualpa)?</a:t>
            </a:r>
            <a:endParaRPr lang="es-EC" sz="20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5" name="Tabla 14">
            <a:extLst>
              <a:ext uri="{FF2B5EF4-FFF2-40B4-BE49-F238E27FC236}">
                <a16:creationId xmlns:a16="http://schemas.microsoft.com/office/drawing/2014/main" id="{EB65184D-298A-4532-87F0-7391DB0F50E1}"/>
              </a:ext>
            </a:extLst>
          </p:cNvPr>
          <p:cNvGraphicFramePr>
            <a:graphicFrameLocks noGrp="1"/>
          </p:cNvGraphicFramePr>
          <p:nvPr>
            <p:extLst>
              <p:ext uri="{D42A27DB-BD31-4B8C-83A1-F6EECF244321}">
                <p14:modId xmlns:p14="http://schemas.microsoft.com/office/powerpoint/2010/main" val="2635313779"/>
              </p:ext>
            </p:extLst>
          </p:nvPr>
        </p:nvGraphicFramePr>
        <p:xfrm>
          <a:off x="2029326" y="2575005"/>
          <a:ext cx="4066674" cy="1623264"/>
        </p:xfrm>
        <a:graphic>
          <a:graphicData uri="http://schemas.openxmlformats.org/drawingml/2006/table">
            <a:tbl>
              <a:tblPr firstRow="1" firstCol="1" bandRow="1"/>
              <a:tblGrid>
                <a:gridCol w="1704202">
                  <a:extLst>
                    <a:ext uri="{9D8B030D-6E8A-4147-A177-3AD203B41FA5}">
                      <a16:colId xmlns:a16="http://schemas.microsoft.com/office/drawing/2014/main" val="1602899952"/>
                    </a:ext>
                  </a:extLst>
                </a:gridCol>
                <a:gridCol w="1181236">
                  <a:extLst>
                    <a:ext uri="{9D8B030D-6E8A-4147-A177-3AD203B41FA5}">
                      <a16:colId xmlns:a16="http://schemas.microsoft.com/office/drawing/2014/main" val="2517446700"/>
                    </a:ext>
                  </a:extLst>
                </a:gridCol>
                <a:gridCol w="1181236">
                  <a:extLst>
                    <a:ext uri="{9D8B030D-6E8A-4147-A177-3AD203B41FA5}">
                      <a16:colId xmlns:a16="http://schemas.microsoft.com/office/drawing/2014/main" val="2964968062"/>
                    </a:ext>
                  </a:extLst>
                </a:gridCol>
              </a:tblGrid>
              <a:tr h="405816">
                <a:tc>
                  <a:txBody>
                    <a:bodyPr/>
                    <a:lstStyle/>
                    <a:p>
                      <a:pPr>
                        <a:lnSpc>
                          <a:spcPct val="107000"/>
                        </a:lnSpc>
                        <a:spcAft>
                          <a:spcPts val="0"/>
                        </a:spcAft>
                      </a:pP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758368"/>
                  </a:ext>
                </a:extLst>
              </a:tr>
              <a:tr h="405816">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NO</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800" dirty="0" smtClean="0">
                          <a:effectLst/>
                          <a:latin typeface="Times New Roman" panose="02020603050405020304" pitchFamily="18" charset="0"/>
                          <a:ea typeface="Calibri" panose="020F0502020204030204" pitchFamily="34" charset="0"/>
                          <a:cs typeface="Times New Roman" panose="02020603050405020304" pitchFamily="18" charset="0"/>
                        </a:rPr>
                        <a:t>266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69,3%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81283028"/>
                  </a:ext>
                </a:extLst>
              </a:tr>
              <a:tr h="405816">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SI</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800" dirty="0" smtClean="0">
                          <a:effectLst/>
                          <a:latin typeface="Times New Roman" panose="02020603050405020304" pitchFamily="18" charset="0"/>
                          <a:ea typeface="Calibri" panose="020F0502020204030204" pitchFamily="34" charset="0"/>
                          <a:cs typeface="Times New Roman" panose="02020603050405020304" pitchFamily="18" charset="0"/>
                        </a:rPr>
                        <a:t>118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30,7%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032241504"/>
                  </a:ext>
                </a:extLst>
              </a:tr>
              <a:tr h="405816">
                <a:tc>
                  <a:txBody>
                    <a:bodyPr/>
                    <a:lstStyle/>
                    <a:p>
                      <a:pP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384</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074398"/>
                  </a:ext>
                </a:extLst>
              </a:tr>
            </a:tbl>
          </a:graphicData>
        </a:graphic>
      </p:graphicFrame>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7150016" y="2126757"/>
            <a:ext cx="4304047" cy="3092615"/>
          </a:xfrm>
          <a:prstGeom prst="rect">
            <a:avLst/>
          </a:prstGeom>
          <a:noFill/>
          <a:ln>
            <a:noFill/>
          </a:ln>
        </p:spPr>
      </p:pic>
    </p:spTree>
    <p:extLst>
      <p:ext uri="{BB962C8B-B14F-4D97-AF65-F5344CB8AC3E}">
        <p14:creationId xmlns:p14="http://schemas.microsoft.com/office/powerpoint/2010/main" val="200506405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7" name="Rectángulo 16">
            <a:extLst>
              <a:ext uri="{FF2B5EF4-FFF2-40B4-BE49-F238E27FC236}">
                <a16:creationId xmlns:a16="http://schemas.microsoft.com/office/drawing/2014/main" id="{538EDC7B-63E5-4DC9-B293-61113AA6DF6E}"/>
              </a:ext>
            </a:extLst>
          </p:cNvPr>
          <p:cNvSpPr/>
          <p:nvPr/>
        </p:nvSpPr>
        <p:spPr>
          <a:xfrm>
            <a:off x="2944730" y="1132409"/>
            <a:ext cx="6408614" cy="470000"/>
          </a:xfrm>
          <a:prstGeom prst="rect">
            <a:avLst/>
          </a:prstGeom>
        </p:spPr>
        <p:txBody>
          <a:bodyPr wrap="none">
            <a:spAutoFit/>
          </a:bodyPr>
          <a:lstStyle/>
          <a:p>
            <a:pPr>
              <a:lnSpc>
                <a:spcPct val="107000"/>
              </a:lnSpc>
              <a:spcAft>
                <a:spcPts val="800"/>
              </a:spcAft>
            </a:pPr>
            <a:r>
              <a:rPr lang="es-EC" sz="2400" b="1" dirty="0"/>
              <a:t>¿Por qué medio usted conoce la Ruta Escondida?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878F5E0E-6780-4B28-9DC9-9E3528E30C8E}"/>
              </a:ext>
            </a:extLst>
          </p:cNvPr>
          <p:cNvGraphicFramePr>
            <a:graphicFrameLocks noGrp="1"/>
          </p:cNvGraphicFramePr>
          <p:nvPr>
            <p:extLst>
              <p:ext uri="{D42A27DB-BD31-4B8C-83A1-F6EECF244321}">
                <p14:modId xmlns:p14="http://schemas.microsoft.com/office/powerpoint/2010/main" val="192113953"/>
              </p:ext>
            </p:extLst>
          </p:nvPr>
        </p:nvGraphicFramePr>
        <p:xfrm>
          <a:off x="1187117" y="1925803"/>
          <a:ext cx="5176534" cy="3767803"/>
        </p:xfrm>
        <a:graphic>
          <a:graphicData uri="http://schemas.openxmlformats.org/drawingml/2006/table">
            <a:tbl>
              <a:tblPr firstRow="1" firstCol="1" bandRow="1"/>
              <a:tblGrid>
                <a:gridCol w="2452042">
                  <a:extLst>
                    <a:ext uri="{9D8B030D-6E8A-4147-A177-3AD203B41FA5}">
                      <a16:colId xmlns:a16="http://schemas.microsoft.com/office/drawing/2014/main" val="68695597"/>
                    </a:ext>
                  </a:extLst>
                </a:gridCol>
                <a:gridCol w="1362246">
                  <a:extLst>
                    <a:ext uri="{9D8B030D-6E8A-4147-A177-3AD203B41FA5}">
                      <a16:colId xmlns:a16="http://schemas.microsoft.com/office/drawing/2014/main" val="1277794570"/>
                    </a:ext>
                  </a:extLst>
                </a:gridCol>
                <a:gridCol w="1362246">
                  <a:extLst>
                    <a:ext uri="{9D8B030D-6E8A-4147-A177-3AD203B41FA5}">
                      <a16:colId xmlns:a16="http://schemas.microsoft.com/office/drawing/2014/main" val="3629901658"/>
                    </a:ext>
                  </a:extLst>
                </a:gridCol>
              </a:tblGrid>
              <a:tr h="506494">
                <a:tc>
                  <a:txBody>
                    <a:bodyPr/>
                    <a:lstStyle/>
                    <a:p>
                      <a:pPr>
                        <a:lnSpc>
                          <a:spcPct val="107000"/>
                        </a:lnSpc>
                        <a:spcAft>
                          <a:spcPts val="0"/>
                        </a:spcAf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MEDIO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789754"/>
                  </a:ext>
                </a:extLst>
              </a:tr>
              <a:tr h="581929">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Familiares</a:t>
                      </a: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viven cerca</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5910091"/>
                  </a:ext>
                </a:extLst>
              </a:tr>
              <a:tr h="376348">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Padres</a:t>
                      </a: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son de unas de las parroquias</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0" marR="0" marT="0" marB="0">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lang="es-EC" sz="1800" b="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635892567"/>
                  </a:ext>
                </a:extLst>
              </a:tr>
              <a:tr h="376348">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Deportes</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0" marR="0" marT="0" marB="0">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0,8</a:t>
                      </a:r>
                      <a:endPar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925950568"/>
                  </a:ext>
                </a:extLst>
              </a:tr>
              <a:tr h="376348">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Publicidad</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0" marR="0" marT="0" marB="0">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0" marR="0" marT="0" marB="0">
                    <a:lnL>
                      <a:noFill/>
                    </a:lnL>
                    <a:lnR>
                      <a:noFill/>
                    </a:lnR>
                    <a:lnT>
                      <a:noFill/>
                    </a:lnT>
                    <a:lnB>
                      <a:noFill/>
                    </a:lnB>
                  </a:tcPr>
                </a:tc>
                <a:extLst>
                  <a:ext uri="{0D108BD9-81ED-4DB2-BD59-A6C34878D82A}">
                    <a16:rowId xmlns:a16="http://schemas.microsoft.com/office/drawing/2014/main" val="840532820"/>
                  </a:ext>
                </a:extLst>
              </a:tr>
              <a:tr h="376348">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Recomendación</a:t>
                      </a: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de otros</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76</a:t>
                      </a:r>
                    </a:p>
                  </a:txBody>
                  <a:tcPr marL="0" marR="0" marT="0" marB="0">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19,8</a:t>
                      </a:r>
                    </a:p>
                  </a:txBody>
                  <a:tcPr marL="0" marR="0" marT="0" marB="0">
                    <a:lnL>
                      <a:noFill/>
                    </a:lnL>
                    <a:lnR>
                      <a:noFill/>
                    </a:lnR>
                    <a:lnT>
                      <a:noFill/>
                    </a:lnT>
                    <a:lnB>
                      <a:noFill/>
                    </a:lnB>
                  </a:tcPr>
                </a:tc>
                <a:extLst>
                  <a:ext uri="{0D108BD9-81ED-4DB2-BD59-A6C34878D82A}">
                    <a16:rowId xmlns:a16="http://schemas.microsoft.com/office/drawing/2014/main" val="2847302785"/>
                  </a:ext>
                </a:extLst>
              </a:tr>
              <a:tr h="376348">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Redes</a:t>
                      </a: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sociales</a:t>
                      </a:r>
                    </a:p>
                    <a:p>
                      <a:pPr>
                        <a:lnSpc>
                          <a:spcPct val="107000"/>
                        </a:lnSpc>
                        <a:spcAft>
                          <a:spcPts val="0"/>
                        </a:spcAft>
                      </a:pP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Trabajo</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38100" indent="457200" algn="l" defTabSz="914400" rtl="0" eaLnBrk="1" fontAlgn="auto" latinLnBrk="0" hangingPunct="1">
                        <a:lnSpc>
                          <a:spcPct val="107000"/>
                        </a:lnSpc>
                        <a:spcAft>
                          <a:spcPts val="0"/>
                        </a:spcAft>
                      </a:pPr>
                      <a:r>
                        <a:rPr lang="es-EC" sz="1800" b="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a:t>
                      </a:r>
                    </a:p>
                    <a:p>
                      <a:pPr marL="0" marR="38100" indent="457200" algn="l" defTabSz="914400" rtl="0" eaLnBrk="1" fontAlgn="auto" latinLnBrk="0" hangingPunct="1">
                        <a:lnSpc>
                          <a:spcPct val="107000"/>
                        </a:lnSpc>
                        <a:spcAft>
                          <a:spcPts val="0"/>
                        </a:spcAft>
                      </a:pPr>
                      <a:r>
                        <a:rPr lang="es-EC" sz="1800" b="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38100" indent="457200" algn="l" defTabSz="914400" rtl="0" eaLnBrk="1" fontAlgn="auto" latinLnBrk="0" hangingPunct="1">
                        <a:lnSpc>
                          <a:spcPct val="107000"/>
                        </a:lnSpc>
                        <a:spcAft>
                          <a:spcPts val="0"/>
                        </a:spcAft>
                      </a:pPr>
                      <a:r>
                        <a:rPr lang="es-EC" sz="1800" b="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6,5</a:t>
                      </a:r>
                    </a:p>
                    <a:p>
                      <a:pPr marL="0" marR="38100" indent="457200" algn="l" defTabSz="914400" rtl="0" eaLnBrk="1" fontAlgn="auto" latinLnBrk="0" hangingPunct="1">
                        <a:lnSpc>
                          <a:spcPct val="107000"/>
                        </a:lnSpc>
                        <a:spcAft>
                          <a:spcPts val="0"/>
                        </a:spcAft>
                      </a:pPr>
                      <a:r>
                        <a:rPr lang="es-EC" sz="1800" b="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289568"/>
                  </a:ext>
                </a:extLst>
              </a:tr>
              <a:tr h="376348">
                <a:tc>
                  <a:txBody>
                    <a:bodyPr/>
                    <a:lstStyle/>
                    <a:p>
                      <a:pP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118</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30,7%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4750"/>
                  </a:ext>
                </a:extLst>
              </a:tr>
            </a:tbl>
          </a:graphicData>
        </a:graphic>
      </p:graphicFrame>
      <p:pic>
        <p:nvPicPr>
          <p:cNvPr id="10" name="Imagen 9"/>
          <p:cNvPicPr/>
          <p:nvPr/>
        </p:nvPicPr>
        <p:blipFill rotWithShape="1">
          <a:blip r:embed="rId5">
            <a:extLst>
              <a:ext uri="{28A0092B-C50C-407E-A947-70E740481C1C}">
                <a14:useLocalDpi xmlns:a14="http://schemas.microsoft.com/office/drawing/2010/main" val="0"/>
              </a:ext>
            </a:extLst>
          </a:blip>
          <a:srcRect b="5705"/>
          <a:stretch/>
        </p:blipFill>
        <p:spPr bwMode="auto">
          <a:xfrm>
            <a:off x="7129446" y="2067125"/>
            <a:ext cx="4709628" cy="39326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034678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45225"/>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7" name="Rectángulo 16">
            <a:extLst>
              <a:ext uri="{FF2B5EF4-FFF2-40B4-BE49-F238E27FC236}">
                <a16:creationId xmlns:a16="http://schemas.microsoft.com/office/drawing/2014/main" id="{538EDC7B-63E5-4DC9-B293-61113AA6DF6E}"/>
              </a:ext>
            </a:extLst>
          </p:cNvPr>
          <p:cNvSpPr/>
          <p:nvPr/>
        </p:nvSpPr>
        <p:spPr>
          <a:xfrm>
            <a:off x="2864765" y="989383"/>
            <a:ext cx="8960273" cy="967765"/>
          </a:xfrm>
          <a:prstGeom prst="rect">
            <a:avLst/>
          </a:prstGeom>
        </p:spPr>
        <p:txBody>
          <a:bodyPr wrap="none">
            <a:spAutoFit/>
          </a:bodyPr>
          <a:lstStyle/>
          <a:p>
            <a:pPr>
              <a:lnSpc>
                <a:spcPct val="107000"/>
              </a:lnSpc>
              <a:spcAft>
                <a:spcPts val="800"/>
              </a:spcAft>
            </a:pPr>
            <a:r>
              <a:rPr lang="es-EC" sz="2400" b="1" dirty="0"/>
              <a:t>En caso de recaudar cierto valor por el ingreso a la Ruta Escondida</a:t>
            </a:r>
            <a:r>
              <a:rPr lang="es-EC" sz="2400" b="1" dirty="0" smtClean="0"/>
              <a:t>,</a:t>
            </a:r>
          </a:p>
          <a:p>
            <a:pPr>
              <a:lnSpc>
                <a:spcPct val="107000"/>
              </a:lnSpc>
              <a:spcAft>
                <a:spcPts val="800"/>
              </a:spcAft>
            </a:pPr>
            <a:r>
              <a:rPr lang="es-EC" sz="2400" b="1" dirty="0" smtClean="0"/>
              <a:t> </a:t>
            </a:r>
            <a:r>
              <a:rPr lang="es-EC" sz="2400" b="1" dirty="0"/>
              <a:t>¿A qué parámetros cree usted que debería  ir destinado dicho valor?</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a 10">
            <a:extLst>
              <a:ext uri="{FF2B5EF4-FFF2-40B4-BE49-F238E27FC236}">
                <a16:creationId xmlns:a16="http://schemas.microsoft.com/office/drawing/2014/main" id="{878F5E0E-6780-4B28-9DC9-9E3528E30C8E}"/>
              </a:ext>
            </a:extLst>
          </p:cNvPr>
          <p:cNvGraphicFramePr>
            <a:graphicFrameLocks noGrp="1"/>
          </p:cNvGraphicFramePr>
          <p:nvPr>
            <p:extLst>
              <p:ext uri="{D42A27DB-BD31-4B8C-83A1-F6EECF244321}">
                <p14:modId xmlns:p14="http://schemas.microsoft.com/office/powerpoint/2010/main" val="3567231436"/>
              </p:ext>
            </p:extLst>
          </p:nvPr>
        </p:nvGraphicFramePr>
        <p:xfrm>
          <a:off x="654995" y="2440980"/>
          <a:ext cx="5176534" cy="3230818"/>
        </p:xfrm>
        <a:graphic>
          <a:graphicData uri="http://schemas.openxmlformats.org/drawingml/2006/table">
            <a:tbl>
              <a:tblPr firstRow="1" firstCol="1" bandRow="1"/>
              <a:tblGrid>
                <a:gridCol w="2452042">
                  <a:extLst>
                    <a:ext uri="{9D8B030D-6E8A-4147-A177-3AD203B41FA5}">
                      <a16:colId xmlns:a16="http://schemas.microsoft.com/office/drawing/2014/main" val="68695597"/>
                    </a:ext>
                  </a:extLst>
                </a:gridCol>
                <a:gridCol w="1362246">
                  <a:extLst>
                    <a:ext uri="{9D8B030D-6E8A-4147-A177-3AD203B41FA5}">
                      <a16:colId xmlns:a16="http://schemas.microsoft.com/office/drawing/2014/main" val="1277794570"/>
                    </a:ext>
                  </a:extLst>
                </a:gridCol>
                <a:gridCol w="1362246">
                  <a:extLst>
                    <a:ext uri="{9D8B030D-6E8A-4147-A177-3AD203B41FA5}">
                      <a16:colId xmlns:a16="http://schemas.microsoft.com/office/drawing/2014/main" val="3629901658"/>
                    </a:ext>
                  </a:extLst>
                </a:gridCol>
              </a:tblGrid>
              <a:tr h="506494">
                <a:tc>
                  <a:txBody>
                    <a:bodyPr/>
                    <a:lstStyle/>
                    <a:p>
                      <a:pPr>
                        <a:lnSpc>
                          <a:spcPct val="107000"/>
                        </a:lnSpc>
                        <a:spcAft>
                          <a:spcPts val="0"/>
                        </a:spcAf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MEDIO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789754"/>
                  </a:ext>
                </a:extLst>
              </a:tr>
              <a:tr h="581929">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Mantenimiento</a:t>
                      </a: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de carreteras</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4,4</a:t>
                      </a:r>
                      <a:endPar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5910091"/>
                  </a:ext>
                </a:extLst>
              </a:tr>
              <a:tr h="376348">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Mantenimiento</a:t>
                      </a: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de infraestructura</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14,8</a:t>
                      </a:r>
                      <a:endPar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635892567"/>
                  </a:ext>
                </a:extLst>
              </a:tr>
              <a:tr h="376348">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Mantenimiento</a:t>
                      </a: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de senderos</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43</a:t>
                      </a:r>
                      <a:endPar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11,2</a:t>
                      </a:r>
                      <a:endPar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925950568"/>
                  </a:ext>
                </a:extLst>
              </a:tr>
              <a:tr h="376348">
                <a:tc>
                  <a:txBody>
                    <a:bodyPr/>
                    <a:lstStyle/>
                    <a:p>
                      <a:pPr>
                        <a:lnSpc>
                          <a:spcPct val="107000"/>
                        </a:lnSpc>
                        <a:spcAft>
                          <a:spcPts val="0"/>
                        </a:spcAft>
                      </a:pPr>
                      <a:r>
                        <a:rPr lang="es-EC" sz="1800" b="0" dirty="0" smtClean="0">
                          <a:effectLst/>
                          <a:latin typeface="Times New Roman" panose="02020603050405020304" pitchFamily="18" charset="0"/>
                          <a:ea typeface="Calibri" panose="020F0502020204030204" pitchFamily="34" charset="0"/>
                          <a:cs typeface="Times New Roman" panose="02020603050405020304" pitchFamily="18" charset="0"/>
                        </a:rPr>
                        <a:t>Recuperación</a:t>
                      </a:r>
                      <a:r>
                        <a:rPr lang="es-EC"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de agricultura y gastronomía</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lnL>
                      <a:noFill/>
                    </a:lnL>
                    <a:lnR>
                      <a:noFill/>
                    </a:lnR>
                    <a:lnT>
                      <a:noFill/>
                    </a:lnT>
                    <a:lnB>
                      <a:noFill/>
                    </a:lnB>
                  </a:tcPr>
                </a:tc>
                <a:tc>
                  <a:txBody>
                    <a:bodyPr/>
                    <a:lstStyle/>
                    <a:p>
                      <a:pPr marL="0" marR="38100" indent="457200" algn="l" defTabSz="914400" rtl="0" eaLnBrk="1" fontAlgn="auto" latinLnBrk="0" hangingPunct="1">
                        <a:lnSpc>
                          <a:spcPct val="107000"/>
                        </a:lnSpc>
                        <a:spcAft>
                          <a:spcPts val="0"/>
                        </a:spcAft>
                      </a:pPr>
                      <a:r>
                        <a:rPr lang="es-EC" sz="1800" b="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800" b="0" kern="1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840532820"/>
                  </a:ext>
                </a:extLst>
              </a:tr>
              <a:tr h="376348">
                <a:tc>
                  <a:txBody>
                    <a:bodyPr/>
                    <a:lstStyle/>
                    <a:p>
                      <a:pPr>
                        <a:lnSpc>
                          <a:spcPct val="107000"/>
                        </a:lnSpc>
                        <a:spcAft>
                          <a:spcPts val="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118</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30,7%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4750"/>
                  </a:ext>
                </a:extLst>
              </a:tr>
            </a:tbl>
          </a:graphicData>
        </a:graphic>
      </p:graphicFrame>
      <p:pic>
        <p:nvPicPr>
          <p:cNvPr id="12" name="Imagen 11"/>
          <p:cNvPicPr/>
          <p:nvPr/>
        </p:nvPicPr>
        <p:blipFill rotWithShape="1">
          <a:blip r:embed="rId5">
            <a:extLst>
              <a:ext uri="{28A0092B-C50C-407E-A947-70E740481C1C}">
                <a14:useLocalDpi xmlns:a14="http://schemas.microsoft.com/office/drawing/2010/main" val="0"/>
              </a:ext>
            </a:extLst>
          </a:blip>
          <a:srcRect b="9963"/>
          <a:stretch/>
        </p:blipFill>
        <p:spPr bwMode="auto">
          <a:xfrm>
            <a:off x="6112839" y="2440980"/>
            <a:ext cx="4914399" cy="33482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200299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3633537" y="-30922"/>
            <a:ext cx="8558463" cy="922337"/>
          </a:xfrm>
        </p:spPr>
        <p:txBody>
          <a:bodyPr>
            <a:normAutofit/>
          </a:bodyPr>
          <a:lstStyle/>
          <a:p>
            <a:pPr algn="r"/>
            <a:r>
              <a:rPr lang="es-MX" altLang="es-ES" sz="5400" b="1" dirty="0">
                <a:solidFill>
                  <a:schemeClr val="bg1"/>
                </a:solidFill>
                <a:latin typeface="Arial (cuerpo)"/>
              </a:rPr>
              <a:t>Análisis </a:t>
            </a:r>
            <a:r>
              <a:rPr lang="es-MX" altLang="es-ES" sz="5400" b="1" dirty="0" err="1" smtClean="0">
                <a:solidFill>
                  <a:schemeClr val="bg1"/>
                </a:solidFill>
                <a:latin typeface="Arial (cuerpo)"/>
              </a:rPr>
              <a:t>Bivariado</a:t>
            </a:r>
            <a:r>
              <a:rPr lang="es-MX" altLang="es-ES" sz="5400" b="1" dirty="0" smtClean="0">
                <a:solidFill>
                  <a:schemeClr val="bg1"/>
                </a:solidFill>
                <a:latin typeface="Arial (cuerpo)"/>
              </a:rPr>
              <a:t> </a:t>
            </a:r>
            <a:endParaRPr lang="es-EC" altLang="es-ES" sz="5400" b="1" dirty="0">
              <a:solidFill>
                <a:schemeClr val="bg1"/>
              </a:solidFill>
              <a:latin typeface="Arial (cuerpo)"/>
            </a:endParaRPr>
          </a:p>
        </p:txBody>
      </p:sp>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CuadroTexto 3">
            <a:extLst>
              <a:ext uri="{FF2B5EF4-FFF2-40B4-BE49-F238E27FC236}">
                <a16:creationId xmlns:a16="http://schemas.microsoft.com/office/drawing/2014/main" id="{6975DE71-76BC-49AF-98A1-619FF47E1F1D}"/>
              </a:ext>
            </a:extLst>
          </p:cNvPr>
          <p:cNvSpPr txBox="1"/>
          <p:nvPr/>
        </p:nvSpPr>
        <p:spPr>
          <a:xfrm>
            <a:off x="2784175" y="1088757"/>
            <a:ext cx="9220461" cy="1749774"/>
          </a:xfrm>
          <a:prstGeom prst="rect">
            <a:avLst/>
          </a:prstGeom>
          <a:noFill/>
        </p:spPr>
        <p:txBody>
          <a:bodyPr wrap="square" rtlCol="0">
            <a:spAutoFit/>
          </a:bodyPr>
          <a:lstStyle/>
          <a:p>
            <a:pPr>
              <a:lnSpc>
                <a:spcPct val="107000"/>
              </a:lnSpc>
              <a:spcAft>
                <a:spcPts val="800"/>
              </a:spcAft>
            </a:pPr>
            <a:r>
              <a:rPr lang="es-ES" sz="2400" b="1" dirty="0"/>
              <a:t>El cruce de variables se estableció entre la pregunta 1 ¿Conoce la Ruta Escondida? Y la pregunta 2 ¿Por qué medio conoce usted la Ruta Escondida?</a:t>
            </a:r>
            <a:endParaRPr lang="es-EC" sz="2400" b="1" dirty="0"/>
          </a:p>
          <a:p>
            <a:endParaRPr lang="es-EC" sz="24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3" name="Elipse 12">
            <a:extLst>
              <a:ext uri="{FF2B5EF4-FFF2-40B4-BE49-F238E27FC236}">
                <a16:creationId xmlns:a16="http://schemas.microsoft.com/office/drawing/2014/main" id="{8277E8DA-1E7A-489C-B907-0D3BBA7C86B3}"/>
              </a:ext>
            </a:extLst>
          </p:cNvPr>
          <p:cNvSpPr/>
          <p:nvPr/>
        </p:nvSpPr>
        <p:spPr>
          <a:xfrm>
            <a:off x="3134836" y="3917897"/>
            <a:ext cx="1221487" cy="3562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0" name="Tabla 9">
            <a:extLst>
              <a:ext uri="{FF2B5EF4-FFF2-40B4-BE49-F238E27FC236}">
                <a16:creationId xmlns:a16="http://schemas.microsoft.com/office/drawing/2014/main" id="{B6383944-C143-423C-A139-9E929C6355AA}"/>
              </a:ext>
            </a:extLst>
          </p:cNvPr>
          <p:cNvGraphicFramePr>
            <a:graphicFrameLocks noGrp="1"/>
          </p:cNvGraphicFramePr>
          <p:nvPr>
            <p:extLst>
              <p:ext uri="{D42A27DB-BD31-4B8C-83A1-F6EECF244321}">
                <p14:modId xmlns:p14="http://schemas.microsoft.com/office/powerpoint/2010/main" val="3487773191"/>
              </p:ext>
            </p:extLst>
          </p:nvPr>
        </p:nvGraphicFramePr>
        <p:xfrm>
          <a:off x="1540225" y="2503721"/>
          <a:ext cx="4410710" cy="3540940"/>
        </p:xfrm>
        <a:graphic>
          <a:graphicData uri="http://schemas.openxmlformats.org/drawingml/2006/table">
            <a:tbl>
              <a:tblPr firstRow="1" firstCol="1" bandRow="1"/>
              <a:tblGrid>
                <a:gridCol w="1710690">
                  <a:extLst>
                    <a:ext uri="{9D8B030D-6E8A-4147-A177-3AD203B41FA5}">
                      <a16:colId xmlns:a16="http://schemas.microsoft.com/office/drawing/2014/main" val="93390861"/>
                    </a:ext>
                  </a:extLst>
                </a:gridCol>
                <a:gridCol w="899795">
                  <a:extLst>
                    <a:ext uri="{9D8B030D-6E8A-4147-A177-3AD203B41FA5}">
                      <a16:colId xmlns:a16="http://schemas.microsoft.com/office/drawing/2014/main" val="685266187"/>
                    </a:ext>
                  </a:extLst>
                </a:gridCol>
                <a:gridCol w="898525">
                  <a:extLst>
                    <a:ext uri="{9D8B030D-6E8A-4147-A177-3AD203B41FA5}">
                      <a16:colId xmlns:a16="http://schemas.microsoft.com/office/drawing/2014/main" val="2389972574"/>
                    </a:ext>
                  </a:extLst>
                </a:gridCol>
                <a:gridCol w="901700">
                  <a:extLst>
                    <a:ext uri="{9D8B030D-6E8A-4147-A177-3AD203B41FA5}">
                      <a16:colId xmlns:a16="http://schemas.microsoft.com/office/drawing/2014/main" val="3899572074"/>
                    </a:ext>
                  </a:extLst>
                </a:gridCol>
              </a:tblGrid>
              <a:tr h="260901">
                <a:tc gridSpan="4">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Pruebas de chi-cuadrado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68546576"/>
                  </a:ext>
                </a:extLst>
              </a:tr>
              <a:tr h="753299">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Significación asintótica (bilateral)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35633"/>
                  </a:ext>
                </a:extLst>
              </a:tr>
              <a:tr h="596344">
                <a:tc>
                  <a:txBody>
                    <a:bodyPr/>
                    <a:lstStyle/>
                    <a:p>
                      <a:pP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384,000</a:t>
                      </a:r>
                      <a:r>
                        <a:rPr lang="es-EC" sz="1050" baseline="30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9626954"/>
                  </a:ext>
                </a:extLst>
              </a:tr>
              <a:tr h="521801">
                <a:tc>
                  <a:txBody>
                    <a:bodyPr/>
                    <a:lstStyle/>
                    <a:p>
                      <a:pP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382,081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511221360"/>
                  </a:ext>
                </a:extLst>
              </a:tr>
              <a:tr h="596344">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Asociación lineal por lineal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15,668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724152643"/>
                  </a:ext>
                </a:extLst>
              </a:tr>
              <a:tr h="521801">
                <a:tc>
                  <a:txBody>
                    <a:bodyPr/>
                    <a:lstStyle/>
                    <a:p>
                      <a:pP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337545"/>
                  </a:ext>
                </a:extLst>
              </a:tr>
            </a:tbl>
          </a:graphicData>
        </a:graphic>
      </p:graphicFrame>
      <mc:AlternateContent xmlns:mc="http://schemas.openxmlformats.org/markup-compatibility/2006" xmlns:a14="http://schemas.microsoft.com/office/drawing/2010/main">
        <mc:Choice Requires="a14">
          <p:sp>
            <p:nvSpPr>
              <p:cNvPr id="14" name="Forma libre: forma 17">
                <a:extLst>
                  <a:ext uri="{FF2B5EF4-FFF2-40B4-BE49-F238E27FC236}">
                    <a16:creationId xmlns:a16="http://schemas.microsoft.com/office/drawing/2014/main" id="{856A88EA-745B-484D-9E62-0BA9D5F4A38E}"/>
                  </a:ext>
                </a:extLst>
              </p:cNvPr>
              <p:cNvSpPr/>
              <p:nvPr/>
            </p:nvSpPr>
            <p:spPr>
              <a:xfrm>
                <a:off x="6748241" y="2023527"/>
                <a:ext cx="5364109" cy="2548473"/>
              </a:xfrm>
              <a:custGeom>
                <a:avLst/>
                <a:gdLst>
                  <a:gd name="connsiteX0" fmla="*/ 0 w 3925237"/>
                  <a:gd name="connsiteY0" fmla="*/ 0 h 1226636"/>
                  <a:gd name="connsiteX1" fmla="*/ 3925237 w 3925237"/>
                  <a:gd name="connsiteY1" fmla="*/ 0 h 1226636"/>
                  <a:gd name="connsiteX2" fmla="*/ 3925237 w 3925237"/>
                  <a:gd name="connsiteY2" fmla="*/ 1226636 h 1226636"/>
                  <a:gd name="connsiteX3" fmla="*/ 0 w 3925237"/>
                  <a:gd name="connsiteY3" fmla="*/ 1226636 h 1226636"/>
                  <a:gd name="connsiteX4" fmla="*/ 0 w 3925237"/>
                  <a:gd name="connsiteY4" fmla="*/ 0 h 12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237" h="1226636">
                    <a:moveTo>
                      <a:pt x="0" y="0"/>
                    </a:moveTo>
                    <a:lnTo>
                      <a:pt x="3925237" y="0"/>
                    </a:lnTo>
                    <a:lnTo>
                      <a:pt x="3925237" y="1226636"/>
                    </a:lnTo>
                    <a:lnTo>
                      <a:pt x="0" y="1226636"/>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842" tIns="53340" rIns="53340" bIns="53340" numCol="1" spcCol="1270" anchor="ctr" anchorCtr="0">
                <a:noAutofit/>
              </a:bodyPr>
              <a:lstStyle/>
              <a:p>
                <a:pPr marL="0" lvl="0" indent="0" algn="l" defTabSz="622300">
                  <a:lnSpc>
                    <a:spcPct val="90000"/>
                  </a:lnSpc>
                  <a:spcBef>
                    <a:spcPct val="0"/>
                  </a:spcBef>
                  <a:spcAft>
                    <a:spcPct val="35000"/>
                  </a:spcAft>
                  <a:buNone/>
                </a:pPr>
                <a:r>
                  <a:rPr lang="es-ES" sz="2000" b="1" kern="1200" dirty="0"/>
                  <a:t>Criterio de decisión:</a:t>
                </a:r>
              </a:p>
              <a:p>
                <a:pPr marL="0" lvl="0" indent="0" algn="l" defTabSz="622300">
                  <a:lnSpc>
                    <a:spcPct val="90000"/>
                  </a:lnSpc>
                  <a:spcBef>
                    <a:spcPct val="0"/>
                  </a:spcBef>
                  <a:spcAft>
                    <a:spcPct val="35000"/>
                  </a:spcAft>
                  <a:buNone/>
                </a:pPr>
                <a:r>
                  <a:rPr lang="es-MX" sz="2000" kern="1200" dirty="0"/>
                  <a:t>Con </a:t>
                </a:r>
                <a:r>
                  <a:rPr lang="es-MX" sz="2000" b="1" kern="1200" dirty="0"/>
                  <a:t>2 </a:t>
                </a:r>
                <a:r>
                  <a:rPr lang="es-MX" sz="2000" kern="1200" dirty="0"/>
                  <a:t>grados de libertad y un α de </a:t>
                </a:r>
                <a:r>
                  <a:rPr lang="es-MX" sz="2000" b="1" kern="1200" dirty="0"/>
                  <a:t>0,05.</a:t>
                </a:r>
              </a:p>
              <a:p>
                <a:pPr marL="0" lvl="0" indent="0" algn="l" defTabSz="622300">
                  <a:lnSpc>
                    <a:spcPct val="90000"/>
                  </a:lnSpc>
                  <a:spcBef>
                    <a:spcPct val="0"/>
                  </a:spcBef>
                  <a:spcAft>
                    <a:spcPct val="35000"/>
                  </a:spcAft>
                  <a:buNone/>
                </a:pPr>
                <a:r>
                  <a:rPr lang="es-MX" sz="2000" kern="1200" dirty="0"/>
                  <a:t>Si </a:t>
                </a:r>
                <a14:m>
                  <m:oMath xmlns:m="http://schemas.openxmlformats.org/officeDocument/2006/math">
                    <m:sSup>
                      <m:sSupPr>
                        <m:ctrlPr>
                          <a:rPr lang="es-EC" sz="2000" b="1" i="1" kern="1200">
                            <a:latin typeface="Cambria Math" panose="02040503050406030204" pitchFamily="18" charset="0"/>
                          </a:rPr>
                        </m:ctrlPr>
                      </m:sSupPr>
                      <m:e>
                        <m:r>
                          <a:rPr lang="es-MX" sz="2000" b="1" i="1" kern="1200">
                            <a:latin typeface="Cambria Math" panose="02040503050406030204" pitchFamily="18" charset="0"/>
                          </a:rPr>
                          <m:t>𝒙</m:t>
                        </m:r>
                      </m:e>
                      <m:sup>
                        <m:r>
                          <a:rPr lang="es-MX" sz="2000" b="1" i="1" kern="1200">
                            <a:latin typeface="Cambria Math" panose="02040503050406030204" pitchFamily="18" charset="0"/>
                          </a:rPr>
                          <m:t>𝟐</m:t>
                        </m:r>
                      </m:sup>
                    </m:sSup>
                  </m:oMath>
                </a14:m>
                <a:r>
                  <a:rPr lang="es-MX" sz="2000" kern="1200" dirty="0"/>
                  <a:t>  (Valor de chi cuadrado calculado) </a:t>
                </a:r>
                <a:r>
                  <a:rPr lang="es-MX" sz="2000" b="1" kern="1200" dirty="0"/>
                  <a:t>&lt; </a:t>
                </a:r>
                <a:r>
                  <a:rPr lang="es-MX" sz="2000" b="1" dirty="0" smtClean="0"/>
                  <a:t>429,63</a:t>
                </a:r>
                <a:r>
                  <a:rPr lang="es-MX" sz="2000" b="1" kern="1200" dirty="0" smtClean="0"/>
                  <a:t> </a:t>
                </a:r>
                <a:r>
                  <a:rPr lang="es-MX" sz="2000" kern="1200" dirty="0"/>
                  <a:t>(Valor crítico) se </a:t>
                </a:r>
                <a:r>
                  <a:rPr lang="es-MX" sz="2000" dirty="0"/>
                  <a:t>acepta</a:t>
                </a:r>
                <a:r>
                  <a:rPr lang="es-MX" sz="2000" kern="1200" dirty="0"/>
                  <a:t> la hipótesis nula y se rechaza la hipótesis alternativa.</a:t>
                </a:r>
                <a:endParaRPr lang="es-EC" sz="2000" kern="1200" dirty="0"/>
              </a:p>
            </p:txBody>
          </p:sp>
        </mc:Choice>
        <mc:Fallback xmlns="">
          <p:sp>
            <p:nvSpPr>
              <p:cNvPr id="14" name="Forma libre: forma 17">
                <a:extLst>
                  <a:ext uri="{FF2B5EF4-FFF2-40B4-BE49-F238E27FC236}">
                    <a16:creationId xmlns:a16="http://schemas.microsoft.com/office/drawing/2014/main" id="{856A88EA-745B-484D-9E62-0BA9D5F4A38E}"/>
                  </a:ext>
                </a:extLst>
              </p:cNvPr>
              <p:cNvSpPr>
                <a:spLocks noRot="1" noChangeAspect="1" noMove="1" noResize="1" noEditPoints="1" noAdjustHandles="1" noChangeArrowheads="1" noChangeShapeType="1" noTextEdit="1"/>
              </p:cNvSpPr>
              <p:nvPr/>
            </p:nvSpPr>
            <p:spPr>
              <a:xfrm>
                <a:off x="6748241" y="2023527"/>
                <a:ext cx="5364109" cy="2548473"/>
              </a:xfrm>
              <a:custGeom>
                <a:avLst/>
                <a:gdLst>
                  <a:gd name="connsiteX0" fmla="*/ 0 w 3925237"/>
                  <a:gd name="connsiteY0" fmla="*/ 0 h 1226636"/>
                  <a:gd name="connsiteX1" fmla="*/ 3925237 w 3925237"/>
                  <a:gd name="connsiteY1" fmla="*/ 0 h 1226636"/>
                  <a:gd name="connsiteX2" fmla="*/ 3925237 w 3925237"/>
                  <a:gd name="connsiteY2" fmla="*/ 1226636 h 1226636"/>
                  <a:gd name="connsiteX3" fmla="*/ 0 w 3925237"/>
                  <a:gd name="connsiteY3" fmla="*/ 1226636 h 1226636"/>
                  <a:gd name="connsiteX4" fmla="*/ 0 w 3925237"/>
                  <a:gd name="connsiteY4" fmla="*/ 0 h 12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237" h="1226636">
                    <a:moveTo>
                      <a:pt x="0" y="0"/>
                    </a:moveTo>
                    <a:lnTo>
                      <a:pt x="3925237" y="0"/>
                    </a:lnTo>
                    <a:lnTo>
                      <a:pt x="3925237" y="1226636"/>
                    </a:lnTo>
                    <a:lnTo>
                      <a:pt x="0" y="1226636"/>
                    </a:lnTo>
                    <a:lnTo>
                      <a:pt x="0" y="0"/>
                    </a:lnTo>
                    <a:close/>
                  </a:path>
                </a:pathLst>
              </a:custGeom>
              <a:blipFill>
                <a:blip r:embed="rId5"/>
                <a:stretch>
                  <a:fillRect r="-1589"/>
                </a:stretch>
              </a:blipFill>
            </p:spPr>
            <p:txBody>
              <a:bodyPr/>
              <a:lstStyle/>
              <a:p>
                <a:r>
                  <a:rPr lang="es-EC">
                    <a:noFill/>
                  </a:rPr>
                  <a:t> </a:t>
                </a:r>
              </a:p>
            </p:txBody>
          </p:sp>
        </mc:Fallback>
      </mc:AlternateContent>
      <p:sp>
        <p:nvSpPr>
          <p:cNvPr id="15" name="Rectángulo 14">
            <a:extLst>
              <a:ext uri="{FF2B5EF4-FFF2-40B4-BE49-F238E27FC236}">
                <a16:creationId xmlns:a16="http://schemas.microsoft.com/office/drawing/2014/main" id="{990E8C16-A7E6-4705-A06D-108DB9799870}"/>
              </a:ext>
            </a:extLst>
          </p:cNvPr>
          <p:cNvSpPr/>
          <p:nvPr/>
        </p:nvSpPr>
        <p:spPr>
          <a:xfrm>
            <a:off x="6327263" y="2031903"/>
            <a:ext cx="991846" cy="2036118"/>
          </a:xfrm>
          <a:prstGeom prst="rect">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16" name="Imagen 15">
            <a:extLst>
              <a:ext uri="{FF2B5EF4-FFF2-40B4-BE49-F238E27FC236}">
                <a16:creationId xmlns:a16="http://schemas.microsoft.com/office/drawing/2014/main" id="{3B149CF0-FCB8-43F9-9386-860552AC9CA7}"/>
              </a:ext>
            </a:extLst>
          </p:cNvPr>
          <p:cNvPicPr/>
          <p:nvPr/>
        </p:nvPicPr>
        <p:blipFill rotWithShape="1">
          <a:blip r:embed="rId7"/>
          <a:srcRect b="12642"/>
          <a:stretch/>
        </p:blipFill>
        <p:spPr>
          <a:xfrm>
            <a:off x="6748241" y="4657090"/>
            <a:ext cx="4764886" cy="1799127"/>
          </a:xfrm>
          <a:prstGeom prst="rect">
            <a:avLst/>
          </a:prstGeom>
        </p:spPr>
      </p:pic>
    </p:spTree>
    <p:extLst>
      <p:ext uri="{BB962C8B-B14F-4D97-AF65-F5344CB8AC3E}">
        <p14:creationId xmlns:p14="http://schemas.microsoft.com/office/powerpoint/2010/main" val="248322270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ángulo 2"/>
          <p:cNvSpPr/>
          <p:nvPr/>
        </p:nvSpPr>
        <p:spPr>
          <a:xfrm>
            <a:off x="2318707" y="1780619"/>
            <a:ext cx="7652084" cy="2862322"/>
          </a:xfrm>
          <a:prstGeom prst="rect">
            <a:avLst/>
          </a:prstGeom>
        </p:spPr>
        <p:txBody>
          <a:bodyPr wrap="square">
            <a:spAutoFit/>
          </a:bodyPr>
          <a:lstStyle/>
          <a:p>
            <a:pPr indent="180340" algn="just">
              <a:lnSpc>
                <a:spcPct val="200000"/>
              </a:lnSpc>
              <a:spcBef>
                <a:spcPts val="1200"/>
              </a:spcBef>
              <a:spcAft>
                <a:spcPts val="1200"/>
              </a:spcAft>
            </a:pPr>
            <a:r>
              <a:rPr lang="es-EC" dirty="0">
                <a:solidFill>
                  <a:srgbClr val="000000"/>
                </a:solidFill>
                <a:latin typeface="Times New Roman" panose="02020603050405020304" pitchFamily="18" charset="0"/>
                <a:ea typeface="Calibri" panose="020F0502020204030204" pitchFamily="34" charset="0"/>
              </a:rPr>
              <a:t>Con </a:t>
            </a:r>
            <a:r>
              <a:rPr lang="es-ES" dirty="0">
                <a:solidFill>
                  <a:srgbClr val="000000"/>
                </a:solidFill>
                <a:latin typeface="Times New Roman" panose="02020603050405020304" pitchFamily="18" charset="0"/>
                <a:ea typeface="SimSun" panose="02010600030101010101" pitchFamily="2" charset="-122"/>
              </a:rPr>
              <a:t>384</a:t>
            </a:r>
            <a:r>
              <a:rPr lang="es-EC" dirty="0">
                <a:solidFill>
                  <a:srgbClr val="000000"/>
                </a:solidFill>
                <a:latin typeface="Times New Roman" panose="02020603050405020304" pitchFamily="18" charset="0"/>
                <a:ea typeface="Calibri" panose="020F0502020204030204" pitchFamily="34" charset="0"/>
              </a:rPr>
              <a:t> personas encuestas y 95% de nivel de confianza nuestro valor critico de referencia es 429,63. Realizando la prueba del Chi-cuadrado en SPSS el valor calculado es de 384; por lo que se dice que la hipótesis nula es aceptada. Es decir “</a:t>
            </a:r>
            <a:r>
              <a:rPr lang="es-ES" dirty="0">
                <a:solidFill>
                  <a:srgbClr val="000000"/>
                </a:solidFill>
                <a:latin typeface="Times New Roman" panose="02020603050405020304" pitchFamily="18" charset="0"/>
                <a:ea typeface="SimSun" panose="02010600030101010101" pitchFamily="2" charset="-122"/>
              </a:rPr>
              <a:t>La gestión turística realizada por la administración de la Ruta Escondida </a:t>
            </a:r>
            <a:r>
              <a:rPr lang="es-ES" b="1" dirty="0">
                <a:solidFill>
                  <a:srgbClr val="000000"/>
                </a:solidFill>
                <a:latin typeface="Times New Roman" panose="02020603050405020304" pitchFamily="18" charset="0"/>
                <a:ea typeface="SimSun" panose="02010600030101010101" pitchFamily="2" charset="-122"/>
              </a:rPr>
              <a:t>NO </a:t>
            </a:r>
            <a:r>
              <a:rPr lang="es-ES" dirty="0">
                <a:solidFill>
                  <a:srgbClr val="000000"/>
                </a:solidFill>
                <a:latin typeface="Times New Roman" panose="02020603050405020304" pitchFamily="18" charset="0"/>
                <a:ea typeface="SimSun" panose="02010600030101010101" pitchFamily="2" charset="-122"/>
              </a:rPr>
              <a:t>impacta a los habitantes del DMQ en que conozcan la misma</a:t>
            </a:r>
            <a:r>
              <a:rPr lang="es-EC" dirty="0">
                <a:solidFill>
                  <a:srgbClr val="000000"/>
                </a:solidFill>
                <a:latin typeface="Times New Roman" panose="02020603050405020304" pitchFamily="18" charset="0"/>
                <a:ea typeface="Calibri" panose="020F0502020204030204" pitchFamily="34" charset="0"/>
              </a:rPr>
              <a:t>” </a:t>
            </a:r>
            <a:endParaRPr lang="es-EC" dirty="0">
              <a:solidFill>
                <a:srgbClr val="000000"/>
              </a:solidFill>
              <a:latin typeface="Times New Roman" panose="02020603050405020304" pitchFamily="18" charset="0"/>
              <a:ea typeface="SimSun" panose="02010600030101010101" pitchFamily="2" charset="-122"/>
            </a:endParaRPr>
          </a:p>
        </p:txBody>
      </p:sp>
      <p:sp>
        <p:nvSpPr>
          <p:cNvPr id="11" name="1 Título"/>
          <p:cNvSpPr>
            <a:spLocks noGrp="1"/>
          </p:cNvSpPr>
          <p:nvPr>
            <p:ph type="title"/>
          </p:nvPr>
        </p:nvSpPr>
        <p:spPr>
          <a:xfrm>
            <a:off x="3753853" y="-100663"/>
            <a:ext cx="8454187" cy="922337"/>
          </a:xfrm>
        </p:spPr>
        <p:txBody>
          <a:bodyPr>
            <a:noAutofit/>
          </a:bodyPr>
          <a:lstStyle/>
          <a:p>
            <a:pPr algn="r"/>
            <a:r>
              <a:rPr lang="es-EC" altLang="es-ES" sz="5400" b="1" dirty="0" smtClean="0">
                <a:solidFill>
                  <a:schemeClr val="bg1"/>
                </a:solidFill>
                <a:latin typeface="Arial (cuerpo)"/>
              </a:rPr>
              <a:t>Resultado </a:t>
            </a:r>
            <a:r>
              <a:rPr lang="es-EC" altLang="es-ES" sz="5400" b="1" dirty="0">
                <a:solidFill>
                  <a:schemeClr val="bg1"/>
                </a:solidFill>
                <a:latin typeface="Arial (cuerpo)"/>
              </a:rPr>
              <a:t>hipótesis</a:t>
            </a:r>
          </a:p>
        </p:txBody>
      </p:sp>
      <p:sp>
        <p:nvSpPr>
          <p:cNvPr id="14" name="Rectángulo 13">
            <a:extLst>
              <a:ext uri="{FF2B5EF4-FFF2-40B4-BE49-F238E27FC236}">
                <a16:creationId xmlns:a16="http://schemas.microsoft.com/office/drawing/2014/main" id="{92402B58-00BB-42D9-8393-DA18EFDBAD96}"/>
              </a:ext>
            </a:extLst>
          </p:cNvPr>
          <p:cNvSpPr/>
          <p:nvPr/>
        </p:nvSpPr>
        <p:spPr>
          <a:xfrm>
            <a:off x="9635268" y="4120058"/>
            <a:ext cx="1993292" cy="522883"/>
          </a:xfrm>
          <a:prstGeom prst="rect">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C" sz="1600" b="1" dirty="0"/>
              <a:t>Se </a:t>
            </a:r>
            <a:r>
              <a:rPr lang="es-EC" sz="1600" b="1" dirty="0" smtClean="0"/>
              <a:t>acepta </a:t>
            </a:r>
            <a:r>
              <a:rPr lang="es-EC" sz="1600" b="1" dirty="0"/>
              <a:t>la hipótesis nula</a:t>
            </a:r>
          </a:p>
        </p:txBody>
      </p:sp>
      <p:pic>
        <p:nvPicPr>
          <p:cNvPr id="17" name="Picture 2" descr="Resultado de imagen para rechazar&quot;">
            <a:extLst>
              <a:ext uri="{FF2B5EF4-FFF2-40B4-BE49-F238E27FC236}">
                <a16:creationId xmlns:a16="http://schemas.microsoft.com/office/drawing/2014/main" id="{478ED00F-AFCA-496A-AC5C-C7E4BE3DC1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774" t="-327" r="-458" b="327"/>
          <a:stretch/>
        </p:blipFill>
        <p:spPr bwMode="auto">
          <a:xfrm>
            <a:off x="9585734" y="4688262"/>
            <a:ext cx="2106414" cy="164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36120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1 Título"/>
          <p:cNvSpPr>
            <a:spLocks noGrp="1"/>
          </p:cNvSpPr>
          <p:nvPr>
            <p:ph type="title"/>
          </p:nvPr>
        </p:nvSpPr>
        <p:spPr>
          <a:xfrm>
            <a:off x="91652" y="126194"/>
            <a:ext cx="12042374" cy="922337"/>
          </a:xfrm>
        </p:spPr>
        <p:txBody>
          <a:bodyPr>
            <a:noAutofit/>
          </a:bodyPr>
          <a:lstStyle/>
          <a:p>
            <a:pPr algn="r"/>
            <a:r>
              <a:rPr lang="es-ES" b="1" dirty="0">
                <a:solidFill>
                  <a:schemeClr val="bg1"/>
                </a:solidFill>
                <a:latin typeface="Arial (cuerpo)"/>
              </a:rPr>
              <a:t>Análisis de los Resultados Obtenidos</a:t>
            </a:r>
            <a:r>
              <a:rPr lang="es-EC" b="1" dirty="0">
                <a:solidFill>
                  <a:schemeClr val="bg1"/>
                </a:solidFill>
                <a:latin typeface="Arial (cuerpo)"/>
              </a:rPr>
              <a:t/>
            </a:r>
            <a:br>
              <a:rPr lang="es-EC" b="1" dirty="0">
                <a:solidFill>
                  <a:schemeClr val="bg1"/>
                </a:solidFill>
                <a:latin typeface="Arial (cuerpo)"/>
              </a:rPr>
            </a:br>
            <a:endParaRPr lang="es-EC" altLang="es-ES" b="1" dirty="0">
              <a:solidFill>
                <a:schemeClr val="bg1"/>
              </a:solidFill>
              <a:latin typeface="Arial (cuerpo)"/>
            </a:endParaRPr>
          </a:p>
        </p:txBody>
      </p:sp>
      <p:graphicFrame>
        <p:nvGraphicFramePr>
          <p:cNvPr id="3" name="Diagrama 2"/>
          <p:cNvGraphicFramePr/>
          <p:nvPr>
            <p:extLst>
              <p:ext uri="{D42A27DB-BD31-4B8C-83A1-F6EECF244321}">
                <p14:modId xmlns:p14="http://schemas.microsoft.com/office/powerpoint/2010/main" val="3816468981"/>
              </p:ext>
            </p:extLst>
          </p:nvPr>
        </p:nvGraphicFramePr>
        <p:xfrm>
          <a:off x="2393552" y="-339113"/>
          <a:ext cx="9213516" cy="49431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433782" y="3534496"/>
            <a:ext cx="2908113" cy="2908113"/>
          </a:xfrm>
          <a:prstGeom prst="rect">
            <a:avLst/>
          </a:prstGeom>
        </p:spPr>
      </p:pic>
    </p:spTree>
    <p:extLst>
      <p:ext uri="{BB962C8B-B14F-4D97-AF65-F5344CB8AC3E}">
        <p14:creationId xmlns:p14="http://schemas.microsoft.com/office/powerpoint/2010/main" val="223889101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p:cNvSpPr/>
          <p:nvPr/>
        </p:nvSpPr>
        <p:spPr>
          <a:xfrm>
            <a:off x="0" y="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2" name="Título 1"/>
          <p:cNvSpPr>
            <a:spLocks noGrp="1"/>
          </p:cNvSpPr>
          <p:nvPr>
            <p:ph type="title"/>
          </p:nvPr>
        </p:nvSpPr>
        <p:spPr>
          <a:xfrm>
            <a:off x="1115291" y="-22134"/>
            <a:ext cx="10515600" cy="1325563"/>
          </a:xfrm>
        </p:spPr>
        <p:txBody>
          <a:bodyPr/>
          <a:lstStyle/>
          <a:p>
            <a:pPr algn="r"/>
            <a:r>
              <a:rPr lang="es-EC" b="1" dirty="0">
                <a:solidFill>
                  <a:schemeClr val="bg1"/>
                </a:solidFill>
                <a:latin typeface="Times New Roman" panose="02020603050405020304" pitchFamily="18" charset="0"/>
                <a:cs typeface="Times New Roman" panose="02020603050405020304" pitchFamily="18" charset="0"/>
              </a:rPr>
              <a:t>INTRODUCCIÓN</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108185367"/>
              </p:ext>
            </p:extLst>
          </p:nvPr>
        </p:nvGraphicFramePr>
        <p:xfrm>
          <a:off x="387864" y="4738621"/>
          <a:ext cx="2799784" cy="1749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Resultado de imagen para SELLO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SELLO ESPE"/>
          <p:cNvPicPr>
            <a:picLocks noChangeAspect="1" noChangeArrowheads="1"/>
          </p:cNvPicPr>
          <p:nvPr/>
        </p:nvPicPr>
        <p:blipFill rotWithShape="1">
          <a:blip r:embed="rId8" cstate="print">
            <a:biLevel thresh="25000"/>
            <a:extLst>
              <a:ext uri="{28A0092B-C50C-407E-A947-70E740481C1C}">
                <a14:useLocalDpi xmlns:a14="http://schemas.microsoft.com/office/drawing/2010/main" val="0"/>
              </a:ext>
            </a:extLst>
          </a:blip>
          <a:srcRect l="26197" b="35117"/>
          <a:stretch/>
        </p:blipFill>
        <p:spPr bwMode="auto">
          <a:xfrm>
            <a:off x="308443" y="191686"/>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24">
            <a:extLst>
              <a:ext uri="{FF2B5EF4-FFF2-40B4-BE49-F238E27FC236}">
                <a16:creationId xmlns:a16="http://schemas.microsoft.com/office/drawing/2014/main" id="{BAA9B016-3962-4527-A0FA-E59B7D36D25D}"/>
              </a:ext>
            </a:extLst>
          </p:cNvPr>
          <p:cNvSpPr>
            <a:spLocks/>
          </p:cNvSpPr>
          <p:nvPr/>
        </p:nvSpPr>
        <p:spPr bwMode="auto">
          <a:xfrm rot="410959" flipH="1">
            <a:off x="1235911" y="2569623"/>
            <a:ext cx="1473079" cy="2111008"/>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ko-KR" altLang="en-US" sz="2701"/>
          </a:p>
        </p:txBody>
      </p:sp>
      <p:graphicFrame>
        <p:nvGraphicFramePr>
          <p:cNvPr id="12" name="Diagrama 11"/>
          <p:cNvGraphicFramePr/>
          <p:nvPr>
            <p:extLst>
              <p:ext uri="{D42A27DB-BD31-4B8C-83A1-F6EECF244321}">
                <p14:modId xmlns:p14="http://schemas.microsoft.com/office/powerpoint/2010/main" val="3450699987"/>
              </p:ext>
            </p:extLst>
          </p:nvPr>
        </p:nvGraphicFramePr>
        <p:xfrm>
          <a:off x="4452398" y="1303429"/>
          <a:ext cx="7828288" cy="51832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 name="Picture 2" descr="La Ruta Escondida de Quito en un día - Tu guía de viaje - Quito"/>
          <p:cNvPicPr>
            <a:picLocks noChangeAspect="1" noChangeArrowheads="1"/>
          </p:cNvPicPr>
          <p:nvPr/>
        </p:nvPicPr>
        <p:blipFill rotWithShape="1">
          <a:blip r:embed="rId14">
            <a:extLst>
              <a:ext uri="{28A0092B-C50C-407E-A947-70E740481C1C}">
                <a14:useLocalDpi xmlns:a14="http://schemas.microsoft.com/office/drawing/2010/main" val="0"/>
              </a:ext>
            </a:extLst>
          </a:blip>
          <a:srcRect t="8100"/>
          <a:stretch/>
        </p:blipFill>
        <p:spPr bwMode="auto">
          <a:xfrm>
            <a:off x="3651035" y="1099874"/>
            <a:ext cx="2722056" cy="305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19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1788695" y="-30922"/>
            <a:ext cx="10403306" cy="1010246"/>
          </a:xfrm>
        </p:spPr>
        <p:txBody>
          <a:bodyPr>
            <a:noAutofit/>
          </a:bodyPr>
          <a:lstStyle/>
          <a:p>
            <a:pPr algn="r"/>
            <a:r>
              <a:rPr lang="es-ES" sz="5400" b="1" dirty="0" smtClean="0">
                <a:solidFill>
                  <a:schemeClr val="bg1"/>
                </a:solidFill>
                <a:latin typeface="Arial (cuerpo)"/>
              </a:rPr>
              <a:t>Propuesta</a:t>
            </a:r>
            <a:r>
              <a:rPr lang="es-ES" b="1" dirty="0" smtClean="0"/>
              <a:t> </a:t>
            </a:r>
            <a:r>
              <a:rPr lang="es-ES" sz="5400" b="1" dirty="0" smtClean="0">
                <a:solidFill>
                  <a:schemeClr val="bg1"/>
                </a:solidFill>
                <a:latin typeface="Arial (cuerpo)"/>
              </a:rPr>
              <a:t>Plan Estratégico</a:t>
            </a:r>
            <a:endParaRPr lang="es-EC" sz="5400" b="1" dirty="0">
              <a:solidFill>
                <a:schemeClr val="bg1"/>
              </a:solidFill>
              <a:latin typeface="Arial (cuerpo)"/>
            </a:endParaRPr>
          </a:p>
        </p:txBody>
      </p:sp>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484" y="1601398"/>
            <a:ext cx="6753727" cy="4260652"/>
          </a:xfrm>
          <a:prstGeom prst="rect">
            <a:avLst/>
          </a:prstGeom>
        </p:spPr>
      </p:pic>
    </p:spTree>
    <p:extLst>
      <p:ext uri="{BB962C8B-B14F-4D97-AF65-F5344CB8AC3E}">
        <p14:creationId xmlns:p14="http://schemas.microsoft.com/office/powerpoint/2010/main" val="35478808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DABC0948-484B-4B75-9252-4A78525F6874}"/>
              </a:ext>
            </a:extLst>
          </p:cNvPr>
          <p:cNvSpPr>
            <a:spLocks noChangeArrowheads="1"/>
          </p:cNvSpPr>
          <p:nvPr/>
        </p:nvSpPr>
        <p:spPr bwMode="auto">
          <a:xfrm>
            <a:off x="3987711" y="1724025"/>
            <a:ext cx="119661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3" name="1 Título"/>
          <p:cNvSpPr txBox="1">
            <a:spLocks/>
          </p:cNvSpPr>
          <p:nvPr/>
        </p:nvSpPr>
        <p:spPr>
          <a:xfrm>
            <a:off x="1788695" y="-30922"/>
            <a:ext cx="10403306" cy="101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5400" b="1" dirty="0" smtClean="0">
                <a:solidFill>
                  <a:schemeClr val="bg1"/>
                </a:solidFill>
                <a:latin typeface="Arial (cuerpo)"/>
              </a:rPr>
              <a:t>Propuesta</a:t>
            </a:r>
            <a:r>
              <a:rPr lang="es-ES" b="1" dirty="0" smtClean="0"/>
              <a:t> </a:t>
            </a:r>
            <a:r>
              <a:rPr lang="es-ES" sz="5400" b="1" dirty="0" smtClean="0">
                <a:solidFill>
                  <a:schemeClr val="bg1"/>
                </a:solidFill>
                <a:latin typeface="Arial (cuerpo)"/>
              </a:rPr>
              <a:t>Plan Estratégico</a:t>
            </a:r>
            <a:endParaRPr lang="es-EC" sz="5400" b="1" dirty="0">
              <a:solidFill>
                <a:schemeClr val="bg1"/>
              </a:solidFill>
              <a:latin typeface="Arial (cuerpo)"/>
            </a:endParaRPr>
          </a:p>
        </p:txBody>
      </p:sp>
      <p:graphicFrame>
        <p:nvGraphicFramePr>
          <p:cNvPr id="8" name="Diagrama 7"/>
          <p:cNvGraphicFramePr/>
          <p:nvPr>
            <p:extLst>
              <p:ext uri="{D42A27DB-BD31-4B8C-83A1-F6EECF244321}">
                <p14:modId xmlns:p14="http://schemas.microsoft.com/office/powerpoint/2010/main" val="4174086795"/>
              </p:ext>
            </p:extLst>
          </p:nvPr>
        </p:nvGraphicFramePr>
        <p:xfrm>
          <a:off x="2877631" y="123313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0849457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6" name="Elipse 15"/>
          <p:cNvSpPr/>
          <p:nvPr/>
        </p:nvSpPr>
        <p:spPr>
          <a:xfrm>
            <a:off x="1801159" y="1436073"/>
            <a:ext cx="2646947" cy="994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ESTRATEGIA DE PRODUCTO</a:t>
            </a:r>
            <a:endParaRPr lang="es-EC" dirty="0"/>
          </a:p>
        </p:txBody>
      </p:sp>
      <p:sp>
        <p:nvSpPr>
          <p:cNvPr id="10" name="Elipse 9"/>
          <p:cNvSpPr/>
          <p:nvPr/>
        </p:nvSpPr>
        <p:spPr>
          <a:xfrm>
            <a:off x="983012" y="3068482"/>
            <a:ext cx="4283243" cy="13135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lnSpc>
                <a:spcPct val="200000"/>
              </a:lnSpc>
              <a:spcBef>
                <a:spcPts val="1200"/>
              </a:spcBef>
              <a:spcAft>
                <a:spcPts val="1200"/>
              </a:spcAft>
            </a:pPr>
            <a:r>
              <a:rPr lang="es-ES" dirty="0"/>
              <a:t>B</a:t>
            </a:r>
            <a:r>
              <a:rPr lang="es-ES" dirty="0" smtClean="0"/>
              <a:t>uenos </a:t>
            </a:r>
            <a:r>
              <a:rPr lang="es-ES" dirty="0"/>
              <a:t>precios y beneficios para el turista</a:t>
            </a:r>
            <a:endParaRPr lang="es-EC" dirty="0">
              <a:solidFill>
                <a:srgbClr val="000000"/>
              </a:solidFill>
              <a:latin typeface="Times New Roman" panose="02020603050405020304" pitchFamily="18" charset="0"/>
              <a:ea typeface="SimSun" panose="02010600030101010101" pitchFamily="2" charset="-122"/>
            </a:endParaRPr>
          </a:p>
        </p:txBody>
      </p:sp>
      <p:sp>
        <p:nvSpPr>
          <p:cNvPr id="17" name="1 Título"/>
          <p:cNvSpPr>
            <a:spLocks noGrp="1"/>
          </p:cNvSpPr>
          <p:nvPr>
            <p:ph type="title"/>
          </p:nvPr>
        </p:nvSpPr>
        <p:spPr>
          <a:xfrm>
            <a:off x="2261937" y="-100663"/>
            <a:ext cx="9946103" cy="922337"/>
          </a:xfrm>
        </p:spPr>
        <p:txBody>
          <a:bodyPr>
            <a:noAutofit/>
          </a:bodyPr>
          <a:lstStyle/>
          <a:p>
            <a:pPr algn="r"/>
            <a:r>
              <a:rPr lang="es-ES" sz="5400" b="1" dirty="0" smtClean="0">
                <a:solidFill>
                  <a:schemeClr val="bg1"/>
                </a:solidFill>
                <a:latin typeface="Arial (cuerpo)"/>
              </a:rPr>
              <a:t>Estrategias</a:t>
            </a:r>
            <a:endParaRPr lang="es-EC" altLang="es-ES" sz="5400" b="1" dirty="0">
              <a:solidFill>
                <a:schemeClr val="bg1"/>
              </a:solidFill>
              <a:latin typeface="Arial (cuerpo)"/>
            </a:endParaRPr>
          </a:p>
        </p:txBody>
      </p:sp>
      <p:pic>
        <p:nvPicPr>
          <p:cNvPr id="2" name="Imagen 1"/>
          <p:cNvPicPr>
            <a:picLocks noChangeAspect="1"/>
          </p:cNvPicPr>
          <p:nvPr/>
        </p:nvPicPr>
        <p:blipFill>
          <a:blip r:embed="rId5"/>
          <a:stretch>
            <a:fillRect/>
          </a:stretch>
        </p:blipFill>
        <p:spPr>
          <a:xfrm>
            <a:off x="5477413" y="799559"/>
            <a:ext cx="6537106" cy="6058441"/>
          </a:xfrm>
          <a:prstGeom prst="rect">
            <a:avLst/>
          </a:prstGeom>
        </p:spPr>
      </p:pic>
      <p:sp>
        <p:nvSpPr>
          <p:cNvPr id="3" name="Flecha abajo 2"/>
          <p:cNvSpPr/>
          <p:nvPr/>
        </p:nvSpPr>
        <p:spPr>
          <a:xfrm>
            <a:off x="2909455" y="2486103"/>
            <a:ext cx="387927" cy="53419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49933626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a:spLocks noGrp="1"/>
          </p:cNvSpPr>
          <p:nvPr>
            <p:ph type="title"/>
          </p:nvPr>
        </p:nvSpPr>
        <p:spPr>
          <a:xfrm>
            <a:off x="2261937" y="-100663"/>
            <a:ext cx="9946103" cy="922337"/>
          </a:xfrm>
        </p:spPr>
        <p:txBody>
          <a:bodyPr>
            <a:noAutofit/>
          </a:bodyPr>
          <a:lstStyle/>
          <a:p>
            <a:pPr algn="r"/>
            <a:r>
              <a:rPr lang="es-ES" sz="5400" b="1" dirty="0" smtClean="0">
                <a:solidFill>
                  <a:schemeClr val="bg1"/>
                </a:solidFill>
                <a:latin typeface="Arial (cuerpo)"/>
              </a:rPr>
              <a:t>Estrategias</a:t>
            </a:r>
            <a:endParaRPr lang="es-EC" altLang="es-ES" sz="5400" b="1" dirty="0">
              <a:solidFill>
                <a:schemeClr val="bg1"/>
              </a:solidFill>
              <a:latin typeface="Arial (cuerpo)"/>
            </a:endParaRPr>
          </a:p>
        </p:txBody>
      </p:sp>
      <p:sp>
        <p:nvSpPr>
          <p:cNvPr id="11" name="Elipse 10"/>
          <p:cNvSpPr/>
          <p:nvPr/>
        </p:nvSpPr>
        <p:spPr>
          <a:xfrm>
            <a:off x="1966027" y="1672372"/>
            <a:ext cx="2355273" cy="104984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smtClean="0"/>
              <a:t>Promoción o comunicación</a:t>
            </a:r>
            <a:endParaRPr lang="es-EC" dirty="0"/>
          </a:p>
        </p:txBody>
      </p:sp>
      <p:pic>
        <p:nvPicPr>
          <p:cNvPr id="17" name="Imagen 16"/>
          <p:cNvPicPr>
            <a:picLocks noChangeAspect="1"/>
          </p:cNvPicPr>
          <p:nvPr/>
        </p:nvPicPr>
        <p:blipFill>
          <a:blip r:embed="rId5"/>
          <a:stretch>
            <a:fillRect/>
          </a:stretch>
        </p:blipFill>
        <p:spPr>
          <a:xfrm>
            <a:off x="4958628" y="992939"/>
            <a:ext cx="6623772" cy="5865061"/>
          </a:xfrm>
          <a:prstGeom prst="rect">
            <a:avLst/>
          </a:prstGeom>
        </p:spPr>
      </p:pic>
      <p:sp>
        <p:nvSpPr>
          <p:cNvPr id="18" name="Elipse 17"/>
          <p:cNvSpPr/>
          <p:nvPr/>
        </p:nvSpPr>
        <p:spPr>
          <a:xfrm>
            <a:off x="1446156" y="3115719"/>
            <a:ext cx="3395013" cy="20458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dirty="0"/>
              <a:t>La  publicidad  en medios tradicionales como televisión y radio solo se realizaran una vez al  año en la fecha de  29 de junio,   en esta fecha se celebra  El "Inti </a:t>
            </a:r>
            <a:r>
              <a:rPr lang="es-ES" sz="1600" dirty="0" err="1"/>
              <a:t>Raymi</a:t>
            </a:r>
            <a:r>
              <a:rPr lang="es-ES" sz="1600" dirty="0"/>
              <a:t>" </a:t>
            </a:r>
            <a:endParaRPr lang="es-EC" sz="1600" dirty="0"/>
          </a:p>
        </p:txBody>
      </p:sp>
    </p:spTree>
    <p:extLst>
      <p:ext uri="{BB962C8B-B14F-4D97-AF65-F5344CB8AC3E}">
        <p14:creationId xmlns:p14="http://schemas.microsoft.com/office/powerpoint/2010/main" val="409345692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a:spLocks noGrp="1"/>
          </p:cNvSpPr>
          <p:nvPr>
            <p:ph type="title"/>
          </p:nvPr>
        </p:nvSpPr>
        <p:spPr>
          <a:xfrm>
            <a:off x="2261937" y="-100663"/>
            <a:ext cx="9946103" cy="922337"/>
          </a:xfrm>
        </p:spPr>
        <p:txBody>
          <a:bodyPr>
            <a:noAutofit/>
          </a:bodyPr>
          <a:lstStyle/>
          <a:p>
            <a:pPr algn="r"/>
            <a:r>
              <a:rPr lang="es-ES" sz="5400" b="1" dirty="0" smtClean="0">
                <a:solidFill>
                  <a:schemeClr val="bg1"/>
                </a:solidFill>
                <a:latin typeface="Arial (cuerpo)"/>
              </a:rPr>
              <a:t>Estrategias</a:t>
            </a:r>
            <a:endParaRPr lang="es-EC" altLang="es-ES" sz="5400" b="1" dirty="0">
              <a:solidFill>
                <a:schemeClr val="bg1"/>
              </a:solidFill>
              <a:latin typeface="Arial (cuerpo)"/>
            </a:endParaRPr>
          </a:p>
        </p:txBody>
      </p:sp>
      <p:pic>
        <p:nvPicPr>
          <p:cNvPr id="9" name="Imagen 8"/>
          <p:cNvPicPr/>
          <p:nvPr/>
        </p:nvPicPr>
        <p:blipFill>
          <a:blip r:embed="rId5"/>
          <a:stretch>
            <a:fillRect/>
          </a:stretch>
        </p:blipFill>
        <p:spPr>
          <a:xfrm>
            <a:off x="3616038" y="1403335"/>
            <a:ext cx="5696382" cy="3850698"/>
          </a:xfrm>
          <a:prstGeom prst="rect">
            <a:avLst/>
          </a:prstGeom>
        </p:spPr>
      </p:pic>
      <p:sp>
        <p:nvSpPr>
          <p:cNvPr id="2" name="CuadroTexto 1"/>
          <p:cNvSpPr txBox="1"/>
          <p:nvPr/>
        </p:nvSpPr>
        <p:spPr>
          <a:xfrm>
            <a:off x="4773702" y="5466362"/>
            <a:ext cx="3381054" cy="369332"/>
          </a:xfrm>
          <a:prstGeom prst="rect">
            <a:avLst/>
          </a:prstGeom>
          <a:noFill/>
        </p:spPr>
        <p:txBody>
          <a:bodyPr wrap="none" rtlCol="0">
            <a:spAutoFit/>
          </a:bodyPr>
          <a:lstStyle/>
          <a:p>
            <a:r>
              <a:rPr lang="es-EC" dirty="0" smtClean="0"/>
              <a:t>ARTE PARA VALLAS PUBLICITARIAS</a:t>
            </a:r>
            <a:endParaRPr lang="es-EC" dirty="0"/>
          </a:p>
        </p:txBody>
      </p:sp>
    </p:spTree>
    <p:extLst>
      <p:ext uri="{BB962C8B-B14F-4D97-AF65-F5344CB8AC3E}">
        <p14:creationId xmlns:p14="http://schemas.microsoft.com/office/powerpoint/2010/main" val="85136314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a:spLocks noGrp="1"/>
          </p:cNvSpPr>
          <p:nvPr>
            <p:ph type="title"/>
          </p:nvPr>
        </p:nvSpPr>
        <p:spPr>
          <a:xfrm>
            <a:off x="2261937" y="-100663"/>
            <a:ext cx="9946103" cy="922337"/>
          </a:xfrm>
        </p:spPr>
        <p:txBody>
          <a:bodyPr>
            <a:noAutofit/>
          </a:bodyPr>
          <a:lstStyle/>
          <a:p>
            <a:pPr algn="r"/>
            <a:r>
              <a:rPr lang="es-ES" sz="5400" b="1" dirty="0" smtClean="0">
                <a:solidFill>
                  <a:schemeClr val="bg1"/>
                </a:solidFill>
                <a:latin typeface="Arial (cuerpo)"/>
              </a:rPr>
              <a:t>Estrategias</a:t>
            </a:r>
            <a:endParaRPr lang="es-EC" altLang="es-ES" sz="5400" b="1" dirty="0">
              <a:solidFill>
                <a:schemeClr val="bg1"/>
              </a:solidFill>
              <a:latin typeface="Arial (cuerpo)"/>
            </a:endParaRPr>
          </a:p>
        </p:txBody>
      </p:sp>
      <p:sp>
        <p:nvSpPr>
          <p:cNvPr id="2" name="CuadroTexto 1"/>
          <p:cNvSpPr txBox="1"/>
          <p:nvPr/>
        </p:nvSpPr>
        <p:spPr>
          <a:xfrm>
            <a:off x="5060383" y="5921234"/>
            <a:ext cx="2807692" cy="369332"/>
          </a:xfrm>
          <a:prstGeom prst="rect">
            <a:avLst/>
          </a:prstGeom>
          <a:noFill/>
        </p:spPr>
        <p:txBody>
          <a:bodyPr wrap="none" rtlCol="0">
            <a:spAutoFit/>
          </a:bodyPr>
          <a:lstStyle/>
          <a:p>
            <a:r>
              <a:rPr lang="es-EC" dirty="0" smtClean="0"/>
              <a:t>ARTE PARA PRENSA ESCRITA</a:t>
            </a:r>
            <a:endParaRPr lang="es-EC" dirty="0"/>
          </a:p>
        </p:txBody>
      </p:sp>
      <p:pic>
        <p:nvPicPr>
          <p:cNvPr id="2050" name="Picture 2"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043" y="1619235"/>
            <a:ext cx="7473302" cy="407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40008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a:spLocks noGrp="1"/>
          </p:cNvSpPr>
          <p:nvPr>
            <p:ph type="title"/>
          </p:nvPr>
        </p:nvSpPr>
        <p:spPr>
          <a:xfrm>
            <a:off x="2261937" y="-100663"/>
            <a:ext cx="9946103" cy="922337"/>
          </a:xfrm>
        </p:spPr>
        <p:txBody>
          <a:bodyPr>
            <a:noAutofit/>
          </a:bodyPr>
          <a:lstStyle/>
          <a:p>
            <a:pPr algn="r"/>
            <a:r>
              <a:rPr lang="es-ES" sz="5400" b="1" dirty="0" smtClean="0">
                <a:solidFill>
                  <a:schemeClr val="bg1"/>
                </a:solidFill>
                <a:latin typeface="Arial (cuerpo)"/>
              </a:rPr>
              <a:t>Estrategias</a:t>
            </a:r>
            <a:endParaRPr lang="es-EC" altLang="es-ES" sz="5400" b="1" dirty="0">
              <a:solidFill>
                <a:schemeClr val="bg1"/>
              </a:solidFill>
              <a:latin typeface="Arial (cuerpo)"/>
            </a:endParaRPr>
          </a:p>
        </p:txBody>
      </p:sp>
      <p:sp>
        <p:nvSpPr>
          <p:cNvPr id="2" name="CuadroTexto 1"/>
          <p:cNvSpPr txBox="1"/>
          <p:nvPr/>
        </p:nvSpPr>
        <p:spPr>
          <a:xfrm>
            <a:off x="5489874" y="5112996"/>
            <a:ext cx="2080634" cy="369332"/>
          </a:xfrm>
          <a:prstGeom prst="rect">
            <a:avLst/>
          </a:prstGeom>
          <a:noFill/>
        </p:spPr>
        <p:txBody>
          <a:bodyPr wrap="none" rtlCol="0">
            <a:spAutoFit/>
          </a:bodyPr>
          <a:lstStyle/>
          <a:p>
            <a:r>
              <a:rPr lang="es-EC" dirty="0" smtClean="0"/>
              <a:t>CUÑA PUBLICITARIO</a:t>
            </a:r>
            <a:endParaRPr lang="es-EC" dirty="0"/>
          </a:p>
        </p:txBody>
      </p:sp>
      <p:sp>
        <p:nvSpPr>
          <p:cNvPr id="8" name="Rectángulo 7"/>
          <p:cNvSpPr/>
          <p:nvPr/>
        </p:nvSpPr>
        <p:spPr>
          <a:xfrm>
            <a:off x="3048000" y="1997839"/>
            <a:ext cx="7273636" cy="2308324"/>
          </a:xfrm>
          <a:prstGeom prst="rect">
            <a:avLst/>
          </a:prstGeom>
        </p:spPr>
        <p:txBody>
          <a:bodyPr wrap="square">
            <a:spAutoFit/>
          </a:bodyPr>
          <a:lstStyle/>
          <a:p>
            <a:pPr indent="180340" algn="just">
              <a:lnSpc>
                <a:spcPct val="200000"/>
              </a:lnSpc>
              <a:spcBef>
                <a:spcPts val="1200"/>
              </a:spcBef>
              <a:spcAft>
                <a:spcPts val="1200"/>
              </a:spcAft>
            </a:pPr>
            <a:r>
              <a:rPr lang="es-ES" dirty="0">
                <a:solidFill>
                  <a:schemeClr val="accent6">
                    <a:lumMod val="50000"/>
                  </a:schemeClr>
                </a:solidFill>
                <a:latin typeface="Times New Roman" panose="02020603050405020304" pitchFamily="18" charset="0"/>
                <a:ea typeface="SimSun" panose="02010600030101010101" pitchFamily="2" charset="-122"/>
              </a:rPr>
              <a:t>“Ven y visita la Ruta escondida, en su fiesta s</a:t>
            </a:r>
            <a:r>
              <a:rPr lang="es-ES" dirty="0" smtClean="0">
                <a:solidFill>
                  <a:schemeClr val="accent6">
                    <a:lumMod val="50000"/>
                  </a:schemeClr>
                </a:solidFill>
                <a:latin typeface="Times New Roman" panose="02020603050405020304" pitchFamily="18" charset="0"/>
                <a:ea typeface="SimSun" panose="02010600030101010101" pitchFamily="2" charset="-122"/>
              </a:rPr>
              <a:t>agrada </a:t>
            </a:r>
            <a:r>
              <a:rPr lang="es-ES" dirty="0">
                <a:solidFill>
                  <a:schemeClr val="accent6">
                    <a:lumMod val="50000"/>
                  </a:schemeClr>
                </a:solidFill>
                <a:latin typeface="Times New Roman" panose="02020603050405020304" pitchFamily="18" charset="0"/>
                <a:ea typeface="SimSun" panose="02010600030101010101" pitchFamily="2" charset="-122"/>
              </a:rPr>
              <a:t>en honor al sol, ven y visita el jardín frutal del Ecuador te brinda los mejores atractivos turísticos con la mejor diversidad para ti y tu familia, ven y conoce lo que la Naturaleza nos regala, Ven y vive al aire libre conoce la Ruta Escondida”.</a:t>
            </a:r>
            <a:endParaRPr lang="es-EC" dirty="0">
              <a:solidFill>
                <a:schemeClr val="accent6">
                  <a:lumMod val="50000"/>
                </a:schemeClr>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0410776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a:spLocks noGrp="1"/>
          </p:cNvSpPr>
          <p:nvPr>
            <p:ph type="title"/>
          </p:nvPr>
        </p:nvSpPr>
        <p:spPr>
          <a:xfrm>
            <a:off x="2261937" y="-100663"/>
            <a:ext cx="9946103" cy="922337"/>
          </a:xfrm>
        </p:spPr>
        <p:txBody>
          <a:bodyPr>
            <a:noAutofit/>
          </a:bodyPr>
          <a:lstStyle/>
          <a:p>
            <a:pPr algn="r"/>
            <a:r>
              <a:rPr lang="es-EC" altLang="es-ES" sz="5400" b="1" dirty="0" smtClean="0">
                <a:solidFill>
                  <a:schemeClr val="bg1"/>
                </a:solidFill>
                <a:latin typeface="Arial (cuerpo)"/>
              </a:rPr>
              <a:t>MATRIZ DE PRESUPUESTOS</a:t>
            </a:r>
            <a:endParaRPr lang="es-EC" altLang="es-ES" sz="5400" b="1" dirty="0">
              <a:solidFill>
                <a:schemeClr val="bg1"/>
              </a:solidFill>
              <a:latin typeface="Arial (cuerpo)"/>
            </a:endParaRPr>
          </a:p>
        </p:txBody>
      </p:sp>
      <p:pic>
        <p:nvPicPr>
          <p:cNvPr id="2" name="Imagen 1"/>
          <p:cNvPicPr>
            <a:picLocks noChangeAspect="1"/>
          </p:cNvPicPr>
          <p:nvPr/>
        </p:nvPicPr>
        <p:blipFill>
          <a:blip r:embed="rId5"/>
          <a:stretch>
            <a:fillRect/>
          </a:stretch>
        </p:blipFill>
        <p:spPr>
          <a:xfrm>
            <a:off x="2277844" y="1046810"/>
            <a:ext cx="9327573" cy="5486086"/>
          </a:xfrm>
          <a:prstGeom prst="rect">
            <a:avLst/>
          </a:prstGeom>
        </p:spPr>
      </p:pic>
    </p:spTree>
    <p:extLst>
      <p:ext uri="{BB962C8B-B14F-4D97-AF65-F5344CB8AC3E}">
        <p14:creationId xmlns:p14="http://schemas.microsoft.com/office/powerpoint/2010/main" val="64837671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a:spLocks noGrp="1"/>
          </p:cNvSpPr>
          <p:nvPr>
            <p:ph type="title"/>
          </p:nvPr>
        </p:nvSpPr>
        <p:spPr>
          <a:xfrm>
            <a:off x="2261937" y="-100663"/>
            <a:ext cx="9946103" cy="922337"/>
          </a:xfrm>
        </p:spPr>
        <p:txBody>
          <a:bodyPr>
            <a:noAutofit/>
          </a:bodyPr>
          <a:lstStyle/>
          <a:p>
            <a:pPr algn="r"/>
            <a:r>
              <a:rPr lang="es-EC" altLang="es-ES" sz="5400" b="1" dirty="0" smtClean="0">
                <a:solidFill>
                  <a:schemeClr val="bg1"/>
                </a:solidFill>
                <a:latin typeface="Arial (cuerpo)"/>
              </a:rPr>
              <a:t>MATRIZ DE PRESUPUESTOS</a:t>
            </a:r>
            <a:endParaRPr lang="es-EC" altLang="es-ES" sz="5400" b="1" dirty="0">
              <a:solidFill>
                <a:schemeClr val="bg1"/>
              </a:solidFill>
              <a:latin typeface="Arial (cuerpo)"/>
            </a:endParaRPr>
          </a:p>
        </p:txBody>
      </p:sp>
      <p:pic>
        <p:nvPicPr>
          <p:cNvPr id="7" name="Imagen 6"/>
          <p:cNvPicPr>
            <a:picLocks noChangeAspect="1"/>
          </p:cNvPicPr>
          <p:nvPr/>
        </p:nvPicPr>
        <p:blipFill>
          <a:blip r:embed="rId5"/>
          <a:stretch>
            <a:fillRect/>
          </a:stretch>
        </p:blipFill>
        <p:spPr>
          <a:xfrm>
            <a:off x="2261937" y="1055734"/>
            <a:ext cx="9389736" cy="5468238"/>
          </a:xfrm>
          <a:prstGeom prst="rect">
            <a:avLst/>
          </a:prstGeom>
        </p:spPr>
      </p:pic>
    </p:spTree>
    <p:extLst>
      <p:ext uri="{BB962C8B-B14F-4D97-AF65-F5344CB8AC3E}">
        <p14:creationId xmlns:p14="http://schemas.microsoft.com/office/powerpoint/2010/main" val="165561172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a:spLocks noGrp="1"/>
          </p:cNvSpPr>
          <p:nvPr>
            <p:ph type="title"/>
          </p:nvPr>
        </p:nvSpPr>
        <p:spPr>
          <a:xfrm>
            <a:off x="2261937" y="-100663"/>
            <a:ext cx="9946103" cy="922337"/>
          </a:xfrm>
        </p:spPr>
        <p:txBody>
          <a:bodyPr>
            <a:noAutofit/>
          </a:bodyPr>
          <a:lstStyle/>
          <a:p>
            <a:pPr algn="r"/>
            <a:r>
              <a:rPr lang="es-EC" altLang="es-ES" sz="5400" b="1" dirty="0" smtClean="0">
                <a:solidFill>
                  <a:schemeClr val="bg1"/>
                </a:solidFill>
                <a:latin typeface="Arial (cuerpo)"/>
              </a:rPr>
              <a:t>MATRIZ DE PRESUPUESTOS</a:t>
            </a:r>
            <a:endParaRPr lang="es-EC" altLang="es-ES" sz="5400" b="1" dirty="0">
              <a:solidFill>
                <a:schemeClr val="bg1"/>
              </a:solidFill>
              <a:latin typeface="Arial (cuerpo)"/>
            </a:endParaRPr>
          </a:p>
        </p:txBody>
      </p:sp>
      <p:pic>
        <p:nvPicPr>
          <p:cNvPr id="4" name="Imagen 3"/>
          <p:cNvPicPr>
            <a:picLocks noChangeAspect="1"/>
          </p:cNvPicPr>
          <p:nvPr/>
        </p:nvPicPr>
        <p:blipFill>
          <a:blip r:embed="rId5"/>
          <a:stretch>
            <a:fillRect/>
          </a:stretch>
        </p:blipFill>
        <p:spPr>
          <a:xfrm>
            <a:off x="2405928" y="1148925"/>
            <a:ext cx="8885527" cy="5532000"/>
          </a:xfrm>
          <a:prstGeom prst="rect">
            <a:avLst/>
          </a:prstGeom>
        </p:spPr>
      </p:pic>
    </p:spTree>
    <p:extLst>
      <p:ext uri="{BB962C8B-B14F-4D97-AF65-F5344CB8AC3E}">
        <p14:creationId xmlns:p14="http://schemas.microsoft.com/office/powerpoint/2010/main" val="404257113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2443944969"/>
              </p:ext>
            </p:extLst>
          </p:nvPr>
        </p:nvGraphicFramePr>
        <p:xfrm>
          <a:off x="1778582" y="1059031"/>
          <a:ext cx="5702466" cy="531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1674050414"/>
              </p:ext>
            </p:extLst>
          </p:nvPr>
        </p:nvGraphicFramePr>
        <p:xfrm>
          <a:off x="7785847" y="2513597"/>
          <a:ext cx="4215654" cy="27139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ángulo 4"/>
          <p:cNvSpPr/>
          <p:nvPr/>
        </p:nvSpPr>
        <p:spPr>
          <a:xfrm>
            <a:off x="-33678" y="-28405"/>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4" name="3 Título"/>
          <p:cNvSpPr>
            <a:spLocks noGrp="1"/>
          </p:cNvSpPr>
          <p:nvPr>
            <p:ph type="title"/>
          </p:nvPr>
        </p:nvSpPr>
        <p:spPr>
          <a:xfrm>
            <a:off x="1657584" y="4"/>
            <a:ext cx="10515600" cy="1089093"/>
          </a:xfrm>
        </p:spPr>
        <p:txBody>
          <a:bodyPr/>
          <a:lstStyle/>
          <a:p>
            <a:pPr algn="r"/>
            <a:r>
              <a:rPr lang="es-EC" b="1" dirty="0" smtClean="0">
                <a:solidFill>
                  <a:schemeClr val="bg1"/>
                </a:solidFill>
                <a:latin typeface="Times New Roman" panose="02020603050405020304" pitchFamily="18" charset="0"/>
                <a:cs typeface="Times New Roman" panose="02020603050405020304" pitchFamily="18" charset="0"/>
              </a:rPr>
              <a:t>Planteamiento del Problema</a:t>
            </a:r>
            <a:endParaRPr lang="es-EC" b="1" dirty="0">
              <a:solidFill>
                <a:schemeClr val="bg1"/>
              </a:solidFill>
              <a:latin typeface="Times New Roman" panose="02020603050405020304" pitchFamily="18" charset="0"/>
              <a:cs typeface="Times New Roman" panose="02020603050405020304" pitchFamily="18" charset="0"/>
            </a:endParaRPr>
          </a:p>
        </p:txBody>
      </p:sp>
      <p:pic>
        <p:nvPicPr>
          <p:cNvPr id="8" name="Picture 4" descr="Resultado de imagen para SELLO ESP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SELLO ESPE"/>
          <p:cNvPicPr>
            <a:picLocks noChangeAspect="1" noChangeArrowheads="1"/>
          </p:cNvPicPr>
          <p:nvPr/>
        </p:nvPicPr>
        <p:blipFill rotWithShape="1">
          <a:blip r:embed="rId14" cstate="print">
            <a:biLevel thresh="25000"/>
            <a:extLst>
              <a:ext uri="{28A0092B-C50C-407E-A947-70E740481C1C}">
                <a14:useLocalDpi xmlns:a14="http://schemas.microsoft.com/office/drawing/2010/main" val="0"/>
              </a:ext>
            </a:extLst>
          </a:blip>
          <a:srcRect l="26197" b="35117"/>
          <a:stretch/>
        </p:blipFill>
        <p:spPr bwMode="auto">
          <a:xfrm>
            <a:off x="308443" y="191686"/>
            <a:ext cx="1114425" cy="3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6455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809875" y="1305427"/>
            <a:ext cx="9696449" cy="4876800"/>
          </a:xfrm>
        </p:spPr>
        <p:txBody>
          <a:bodyPr>
            <a:normAutofit/>
          </a:bodyPr>
          <a:lstStyle/>
          <a:p>
            <a:r>
              <a:rPr lang="es-EC" sz="6600" dirty="0">
                <a:ln w="0"/>
                <a:solidFill>
                  <a:schemeClr val="accent1"/>
                </a:solidFill>
                <a:effectLst>
                  <a:outerShdw blurRad="38100" dist="25400" dir="5400000" algn="ctr" rotWithShape="0">
                    <a:srgbClr val="6E747A">
                      <a:alpha val="43000"/>
                    </a:srgbClr>
                  </a:outerShdw>
                </a:effectLst>
                <a:latin typeface="Broadway" panose="04040905080B02020502" pitchFamily="82" charset="0"/>
              </a:rPr>
              <a:t>CONCLUSIONES </a:t>
            </a:r>
          </a:p>
          <a:p>
            <a:r>
              <a:rPr lang="es-EC" sz="6600" dirty="0">
                <a:ln w="0"/>
                <a:solidFill>
                  <a:schemeClr val="accent1"/>
                </a:solidFill>
                <a:effectLst>
                  <a:outerShdw blurRad="38100" dist="25400" dir="5400000" algn="ctr" rotWithShape="0">
                    <a:srgbClr val="6E747A">
                      <a:alpha val="43000"/>
                    </a:srgbClr>
                  </a:outerShdw>
                </a:effectLst>
                <a:latin typeface="Broadway" panose="04040905080B02020502" pitchFamily="82" charset="0"/>
              </a:rPr>
              <a:t>Y RECOMENDACIONES</a:t>
            </a:r>
          </a:p>
        </p:txBody>
      </p:sp>
      <p:pic>
        <p:nvPicPr>
          <p:cNvPr id="5" name="Imagen 4">
            <a:extLst>
              <a:ext uri="{FF2B5EF4-FFF2-40B4-BE49-F238E27FC236}">
                <a16:creationId xmlns:a16="http://schemas.microsoft.com/office/drawing/2014/main" id="{E6EAB7BA-8462-48DF-A6E1-2E61453DA631}"/>
              </a:ext>
            </a:extLst>
          </p:cNvPr>
          <p:cNvPicPr>
            <a:picLocks noChangeAspect="1"/>
          </p:cNvPicPr>
          <p:nvPr/>
        </p:nvPicPr>
        <p:blipFill rotWithShape="1">
          <a:blip r:embed="rId3">
            <a:extLst>
              <a:ext uri="{28A0092B-C50C-407E-A947-70E740481C1C}">
                <a14:useLocalDpi xmlns:a14="http://schemas.microsoft.com/office/drawing/2010/main" val="0"/>
              </a:ext>
            </a:extLst>
          </a:blip>
          <a:srcRect l="15892" r="21022"/>
          <a:stretch/>
        </p:blipFill>
        <p:spPr>
          <a:xfrm>
            <a:off x="304800" y="1314952"/>
            <a:ext cx="3076575" cy="4876800"/>
          </a:xfrm>
          <a:prstGeom prst="rect">
            <a:avLst/>
          </a:prstGeom>
        </p:spPr>
      </p:pic>
    </p:spTree>
    <p:extLst>
      <p:ext uri="{BB962C8B-B14F-4D97-AF65-F5344CB8AC3E}">
        <p14:creationId xmlns:p14="http://schemas.microsoft.com/office/powerpoint/2010/main" val="333787531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1287376" y="-308642"/>
            <a:ext cx="10515600" cy="1325563"/>
          </a:xfrm>
        </p:spPr>
        <p:txBody>
          <a:bodyPr>
            <a:normAutofit/>
          </a:bodyPr>
          <a:lstStyle/>
          <a:p>
            <a:pPr algn="r"/>
            <a:r>
              <a:rPr lang="es-EC" altLang="es-ES" sz="5400" b="1" dirty="0">
                <a:latin typeface="Arial (cuerpo)"/>
              </a:rPr>
              <a:t>Conclusiones</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129205562"/>
              </p:ext>
            </p:extLst>
          </p:nvPr>
        </p:nvGraphicFramePr>
        <p:xfrm>
          <a:off x="1966027" y="1016922"/>
          <a:ext cx="10044997" cy="5602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descr="Resultado de imagen para SELLO ESPE"/>
          <p:cNvPicPr>
            <a:picLocks noChangeAspect="1" noChangeArrowheads="1"/>
          </p:cNvPicPr>
          <p:nvPr/>
        </p:nvPicPr>
        <p:blipFill rotWithShape="1">
          <a:blip r:embed="rId9"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7968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4326213" y="-100663"/>
            <a:ext cx="7881827" cy="922337"/>
          </a:xfrm>
        </p:spPr>
        <p:txBody>
          <a:bodyPr>
            <a:normAutofit/>
          </a:bodyPr>
          <a:lstStyle/>
          <a:p>
            <a:pPr algn="r"/>
            <a:r>
              <a:rPr lang="es-EC" altLang="es-ES" sz="5400" b="1" dirty="0">
                <a:latin typeface="Arial (cuerpo)"/>
              </a:rPr>
              <a:t>Recomendaciones</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510853285"/>
              </p:ext>
            </p:extLst>
          </p:nvPr>
        </p:nvGraphicFramePr>
        <p:xfrm>
          <a:off x="2150772" y="1609859"/>
          <a:ext cx="9543245" cy="435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descr="Resultado de imagen para SELLO ESPE"/>
          <p:cNvPicPr>
            <a:picLocks noChangeAspect="1" noChangeArrowheads="1"/>
          </p:cNvPicPr>
          <p:nvPr/>
        </p:nvPicPr>
        <p:blipFill rotWithShape="1">
          <a:blip r:embed="rId9"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4140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00663"/>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4326213" y="-100663"/>
            <a:ext cx="7881827" cy="922337"/>
          </a:xfrm>
        </p:spPr>
        <p:txBody>
          <a:bodyPr>
            <a:normAutofit/>
          </a:bodyPr>
          <a:lstStyle/>
          <a:p>
            <a:pPr algn="r"/>
            <a:r>
              <a:rPr lang="es-EC" altLang="es-ES" sz="5400" b="1" dirty="0">
                <a:latin typeface="Arial (cuerpo)"/>
              </a:rPr>
              <a:t>Recomendaciones</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2172292806"/>
              </p:ext>
            </p:extLst>
          </p:nvPr>
        </p:nvGraphicFramePr>
        <p:xfrm>
          <a:off x="2150772" y="1609859"/>
          <a:ext cx="9543245" cy="435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descr="Resultado de imagen para SELLO ESPE"/>
          <p:cNvPicPr>
            <a:picLocks noChangeAspect="1" noChangeArrowheads="1"/>
          </p:cNvPicPr>
          <p:nvPr/>
        </p:nvPicPr>
        <p:blipFill rotWithShape="1">
          <a:blip r:embed="rId9"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6209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408" y="2650435"/>
            <a:ext cx="12187592" cy="4207565"/>
          </a:xfrm>
          <a:prstGeom prst="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solidFill>
                <a:srgbClr val="92D050"/>
              </a:solidFill>
            </a:endParaRPr>
          </a:p>
        </p:txBody>
      </p:sp>
      <p:sp>
        <p:nvSpPr>
          <p:cNvPr id="2" name="Rectángulo 1">
            <a:extLst>
              <a:ext uri="{FF2B5EF4-FFF2-40B4-BE49-F238E27FC236}">
                <a16:creationId xmlns:a16="http://schemas.microsoft.com/office/drawing/2014/main" id="{02A9E493-A46C-460B-89FD-C556EEF84075}"/>
              </a:ext>
            </a:extLst>
          </p:cNvPr>
          <p:cNvSpPr/>
          <p:nvPr/>
        </p:nvSpPr>
        <p:spPr>
          <a:xfrm>
            <a:off x="951679" y="3877193"/>
            <a:ext cx="10091182" cy="1938970"/>
          </a:xfrm>
          <a:prstGeom prst="rect">
            <a:avLst/>
          </a:prstGeom>
          <a:noFill/>
        </p:spPr>
        <p:txBody>
          <a:bodyPr wrap="none" lIns="91419" tIns="45709" rIns="91419" bIns="45709">
            <a:spAutoFit/>
          </a:bodyPr>
          <a:lstStyle/>
          <a:p>
            <a:pPr algn="ctr"/>
            <a:endParaRPr lang="es-ES" sz="6000" b="1" i="1" dirty="0">
              <a:ln w="9525">
                <a:solidFill>
                  <a:schemeClr val="bg1"/>
                </a:solidFill>
                <a:prstDash val="solid"/>
              </a:ln>
              <a:effectLst>
                <a:outerShdw blurRad="12700" dist="38100" dir="2700000" algn="tl" rotWithShape="0">
                  <a:schemeClr val="bg1">
                    <a:lumMod val="50000"/>
                  </a:schemeClr>
                </a:outerShdw>
              </a:effectLst>
              <a:latin typeface="Lucida Calligraphy" panose="03010101010101010101" pitchFamily="66" charset="0"/>
            </a:endParaRPr>
          </a:p>
          <a:p>
            <a:pPr algn="ctr"/>
            <a:r>
              <a:rPr lang="es-ES" sz="6000" b="1" i="1" dirty="0">
                <a:ln w="9525">
                  <a:solidFill>
                    <a:schemeClr val="bg1"/>
                  </a:solidFill>
                  <a:prstDash val="solid"/>
                </a:ln>
                <a:effectLst>
                  <a:outerShdw blurRad="12700" dist="38100" dir="2700000" algn="tl" rotWithShape="0">
                    <a:schemeClr val="bg1">
                      <a:lumMod val="50000"/>
                    </a:schemeClr>
                  </a:outerShdw>
                </a:effectLst>
                <a:latin typeface="Lucida Calligraphy" panose="03010101010101010101" pitchFamily="66" charset="0"/>
              </a:rPr>
              <a:t>Gracias por su atención.</a:t>
            </a:r>
          </a:p>
        </p:txBody>
      </p:sp>
      <p:pic>
        <p:nvPicPr>
          <p:cNvPr id="4" name="Imagen 3">
            <a:extLst>
              <a:ext uri="{FF2B5EF4-FFF2-40B4-BE49-F238E27FC236}">
                <a16:creationId xmlns:a16="http://schemas.microsoft.com/office/drawing/2014/main" id="{FF9B7B1F-D97A-4FCD-8018-FD3273EF223C}"/>
              </a:ext>
            </a:extLst>
          </p:cNvPr>
          <p:cNvPicPr>
            <a:picLocks noChangeAspect="1"/>
          </p:cNvPicPr>
          <p:nvPr/>
        </p:nvPicPr>
        <p:blipFill rotWithShape="1">
          <a:blip r:embed="rId3">
            <a:extLst>
              <a:ext uri="{28A0092B-C50C-407E-A947-70E740481C1C}">
                <a14:useLocalDpi xmlns:a14="http://schemas.microsoft.com/office/drawing/2010/main" val="0"/>
              </a:ext>
            </a:extLst>
          </a:blip>
          <a:srcRect r="8947" b="2905"/>
          <a:stretch/>
        </p:blipFill>
        <p:spPr>
          <a:xfrm>
            <a:off x="0" y="0"/>
            <a:ext cx="12192000" cy="4207565"/>
          </a:xfrm>
          <a:prstGeom prst="rect">
            <a:avLst/>
          </a:prstGeom>
        </p:spPr>
      </p:pic>
    </p:spTree>
    <p:extLst>
      <p:ext uri="{BB962C8B-B14F-4D97-AF65-F5344CB8AC3E}">
        <p14:creationId xmlns:p14="http://schemas.microsoft.com/office/powerpoint/2010/main" val="391139026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6 Marcador de contenido"/>
          <p:cNvGraphicFramePr>
            <a:graphicFrameLocks noGrp="1"/>
          </p:cNvGraphicFramePr>
          <p:nvPr>
            <p:ph idx="1"/>
            <p:extLst>
              <p:ext uri="{D42A27DB-BD31-4B8C-83A1-F6EECF244321}">
                <p14:modId xmlns:p14="http://schemas.microsoft.com/office/powerpoint/2010/main" val="1563496479"/>
              </p:ext>
            </p:extLst>
          </p:nvPr>
        </p:nvGraphicFramePr>
        <p:xfrm>
          <a:off x="1657584" y="487678"/>
          <a:ext cx="4877687" cy="60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4"/>
          <p:cNvSpPr/>
          <p:nvPr/>
        </p:nvSpPr>
        <p:spPr>
          <a:xfrm>
            <a:off x="0" y="-69999"/>
            <a:ext cx="12225678" cy="7033717"/>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Título"/>
          <p:cNvSpPr>
            <a:spLocks noGrp="1"/>
          </p:cNvSpPr>
          <p:nvPr>
            <p:ph type="title"/>
          </p:nvPr>
        </p:nvSpPr>
        <p:spPr>
          <a:xfrm>
            <a:off x="6079161" y="-69999"/>
            <a:ext cx="8229600" cy="1143000"/>
          </a:xfrm>
        </p:spPr>
        <p:txBody>
          <a:bodyPr>
            <a:normAutofit/>
          </a:bodyPr>
          <a:lstStyle/>
          <a:p>
            <a:pPr algn="l"/>
            <a:r>
              <a:rPr lang="es-EC" sz="5400" b="1" dirty="0">
                <a:solidFill>
                  <a:schemeClr val="bg1"/>
                </a:solidFill>
                <a:latin typeface="Times New Roman" panose="02020603050405020304" pitchFamily="18" charset="0"/>
                <a:cs typeface="Times New Roman" panose="02020603050405020304" pitchFamily="18" charset="0"/>
              </a:rPr>
              <a:t>Variables de estudio</a:t>
            </a:r>
          </a:p>
        </p:txBody>
      </p:sp>
      <p:pic>
        <p:nvPicPr>
          <p:cNvPr id="9" name="Picture 4" descr="Resultado de imagen para SELLO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para SELLO ESPE"/>
          <p:cNvPicPr>
            <a:picLocks noChangeAspect="1" noChangeArrowheads="1"/>
          </p:cNvPicPr>
          <p:nvPr/>
        </p:nvPicPr>
        <p:blipFill rotWithShape="1">
          <a:blip r:embed="rId9" cstate="print">
            <a:biLevel thresh="25000"/>
            <a:extLst>
              <a:ext uri="{28A0092B-C50C-407E-A947-70E740481C1C}">
                <a14:useLocalDpi xmlns:a14="http://schemas.microsoft.com/office/drawing/2010/main" val="0"/>
              </a:ext>
            </a:extLst>
          </a:blip>
          <a:srcRect l="26197" b="35117"/>
          <a:stretch/>
        </p:blipFill>
        <p:spPr bwMode="auto">
          <a:xfrm>
            <a:off x="407849" y="178628"/>
            <a:ext cx="1114425" cy="32287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p:cNvGrpSpPr/>
          <p:nvPr/>
        </p:nvGrpSpPr>
        <p:grpSpPr>
          <a:xfrm>
            <a:off x="6705577" y="1804187"/>
            <a:ext cx="2357670" cy="1151133"/>
            <a:chOff x="1844285" y="1271551"/>
            <a:chExt cx="2357670" cy="1151133"/>
          </a:xfrm>
          <a:scene3d>
            <a:camera prst="orthographicFront"/>
            <a:lightRig rig="threePt" dir="t">
              <a:rot lat="0" lon="0" rev="7500000"/>
            </a:lightRig>
          </a:scene3d>
        </p:grpSpPr>
        <p:sp>
          <p:nvSpPr>
            <p:cNvPr id="12" name="Rectángulo 11"/>
            <p:cNvSpPr/>
            <p:nvPr/>
          </p:nvSpPr>
          <p:spPr>
            <a:xfrm>
              <a:off x="1844285" y="1271551"/>
              <a:ext cx="2357670" cy="1151133"/>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CuadroTexto 12"/>
            <p:cNvSpPr txBox="1"/>
            <p:nvPr/>
          </p:nvSpPr>
          <p:spPr>
            <a:xfrm>
              <a:off x="1844285" y="1271551"/>
              <a:ext cx="2357670" cy="11511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b="1" dirty="0" smtClean="0">
                  <a:latin typeface="Arial (cuerpo)"/>
                </a:rPr>
                <a:t>Gestión Turística</a:t>
              </a:r>
              <a:endParaRPr lang="es-EC" sz="1800" b="1" kern="1200" dirty="0">
                <a:latin typeface="Arial (cuerpo)"/>
              </a:endParaRPr>
            </a:p>
          </p:txBody>
        </p:sp>
      </p:grpSp>
      <p:grpSp>
        <p:nvGrpSpPr>
          <p:cNvPr id="14" name="Grupo 13"/>
          <p:cNvGrpSpPr/>
          <p:nvPr/>
        </p:nvGrpSpPr>
        <p:grpSpPr>
          <a:xfrm>
            <a:off x="6670580" y="4195266"/>
            <a:ext cx="3116728" cy="1683020"/>
            <a:chOff x="1844285" y="1126200"/>
            <a:chExt cx="2464671" cy="1296484"/>
          </a:xfrm>
          <a:scene3d>
            <a:camera prst="orthographicFront"/>
            <a:lightRig rig="threePt" dir="t">
              <a:rot lat="0" lon="0" rev="7500000"/>
            </a:lightRig>
          </a:scene3d>
        </p:grpSpPr>
        <p:sp>
          <p:nvSpPr>
            <p:cNvPr id="15" name="Rectángulo 14"/>
            <p:cNvSpPr/>
            <p:nvPr/>
          </p:nvSpPr>
          <p:spPr>
            <a:xfrm>
              <a:off x="1844285" y="1271551"/>
              <a:ext cx="2357670" cy="1151133"/>
            </a:xfrm>
            <a:prstGeom prst="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CuadroTexto 15"/>
            <p:cNvSpPr txBox="1"/>
            <p:nvPr/>
          </p:nvSpPr>
          <p:spPr>
            <a:xfrm>
              <a:off x="1951286" y="1126200"/>
              <a:ext cx="2357670" cy="11511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b="1" dirty="0" smtClean="0">
                  <a:latin typeface="Arial (cuerpo)"/>
                </a:rPr>
                <a:t>El conocimiento que tienen los habitantes sobre la existencia de la Ruta Escondida</a:t>
              </a:r>
              <a:endParaRPr lang="es-EC" sz="1800" b="1" kern="1200" dirty="0">
                <a:latin typeface="Arial (cuerpo)"/>
              </a:endParaRPr>
            </a:p>
          </p:txBody>
        </p:sp>
      </p:grpSp>
    </p:spTree>
    <p:extLst>
      <p:ext uri="{BB962C8B-B14F-4D97-AF65-F5344CB8AC3E}">
        <p14:creationId xmlns:p14="http://schemas.microsoft.com/office/powerpoint/2010/main" val="392420939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826799711"/>
              </p:ext>
            </p:extLst>
          </p:nvPr>
        </p:nvGraphicFramePr>
        <p:xfrm>
          <a:off x="1862667" y="1507958"/>
          <a:ext cx="10020890" cy="5045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4"/>
          <p:cNvSpPr/>
          <p:nvPr/>
        </p:nvSpPr>
        <p:spPr>
          <a:xfrm>
            <a:off x="-33678" y="-40189"/>
            <a:ext cx="12225678" cy="7033717"/>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146" name="1 Título"/>
          <p:cNvSpPr>
            <a:spLocks noGrp="1"/>
          </p:cNvSpPr>
          <p:nvPr>
            <p:ph type="title"/>
          </p:nvPr>
        </p:nvSpPr>
        <p:spPr>
          <a:xfrm>
            <a:off x="6991390" y="0"/>
            <a:ext cx="7056784" cy="922337"/>
          </a:xfrm>
        </p:spPr>
        <p:txBody>
          <a:bodyPr/>
          <a:lstStyle/>
          <a:p>
            <a:pPr algn="l"/>
            <a:r>
              <a:rPr lang="es-EC" altLang="es-ES" b="1" dirty="0">
                <a:solidFill>
                  <a:schemeClr val="bg1"/>
                </a:solidFill>
                <a:latin typeface="Times New Roman" panose="02020603050405020304" pitchFamily="18" charset="0"/>
                <a:cs typeface="Times New Roman" panose="02020603050405020304" pitchFamily="18" charset="0"/>
              </a:rPr>
              <a:t>Objetivos Específicos</a:t>
            </a:r>
          </a:p>
        </p:txBody>
      </p:sp>
      <p:pic>
        <p:nvPicPr>
          <p:cNvPr id="5" name="Picture 4" descr="Resultado de imagen para SELLO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SELLO ESPE"/>
          <p:cNvPicPr>
            <a:picLocks noChangeAspect="1" noChangeArrowheads="1"/>
          </p:cNvPicPr>
          <p:nvPr/>
        </p:nvPicPr>
        <p:blipFill rotWithShape="1">
          <a:blip r:embed="rId9" cstate="print">
            <a:biLevel thresh="25000"/>
            <a:extLst>
              <a:ext uri="{28A0092B-C50C-407E-A947-70E740481C1C}">
                <a14:useLocalDpi xmlns:a14="http://schemas.microsoft.com/office/drawing/2010/main" val="0"/>
              </a:ext>
            </a:extLst>
          </a:blip>
          <a:srcRect l="26197" b="35117"/>
          <a:stretch/>
        </p:blipFill>
        <p:spPr bwMode="auto">
          <a:xfrm>
            <a:off x="407849" y="239911"/>
            <a:ext cx="1114425" cy="3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70226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4"/>
          <p:cNvSpPr/>
          <p:nvPr/>
        </p:nvSpPr>
        <p:spPr>
          <a:xfrm>
            <a:off x="-33678" y="-40189"/>
            <a:ext cx="12225678" cy="7033717"/>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146" name="1 Título"/>
          <p:cNvSpPr>
            <a:spLocks noGrp="1"/>
          </p:cNvSpPr>
          <p:nvPr>
            <p:ph type="title"/>
          </p:nvPr>
        </p:nvSpPr>
        <p:spPr>
          <a:xfrm>
            <a:off x="8722914" y="2764"/>
            <a:ext cx="5545137" cy="922337"/>
          </a:xfrm>
        </p:spPr>
        <p:txBody>
          <a:bodyPr>
            <a:normAutofit/>
          </a:bodyPr>
          <a:lstStyle/>
          <a:p>
            <a:pPr algn="l"/>
            <a:r>
              <a:rPr lang="es-EC" altLang="es-ES" sz="5400" b="1" dirty="0">
                <a:solidFill>
                  <a:schemeClr val="bg1"/>
                </a:solidFill>
                <a:latin typeface="Times New Roman" panose="02020603050405020304" pitchFamily="18" charset="0"/>
                <a:cs typeface="Times New Roman" panose="02020603050405020304" pitchFamily="18" charset="0"/>
              </a:rPr>
              <a:t>Hipótesis</a:t>
            </a:r>
          </a:p>
        </p:txBody>
      </p:sp>
      <p:graphicFrame>
        <p:nvGraphicFramePr>
          <p:cNvPr id="8" name="Diagrama 7"/>
          <p:cNvGraphicFramePr/>
          <p:nvPr>
            <p:extLst>
              <p:ext uri="{D42A27DB-BD31-4B8C-83A1-F6EECF244321}">
                <p14:modId xmlns:p14="http://schemas.microsoft.com/office/powerpoint/2010/main" val="413709099"/>
              </p:ext>
            </p:extLst>
          </p:nvPr>
        </p:nvGraphicFramePr>
        <p:xfrm>
          <a:off x="1596187" y="1590863"/>
          <a:ext cx="8496079" cy="469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4" descr="Resultado de imagen para SELLO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para SELLO ESPE"/>
          <p:cNvPicPr>
            <a:picLocks noChangeAspect="1" noChangeArrowheads="1"/>
          </p:cNvPicPr>
          <p:nvPr/>
        </p:nvPicPr>
        <p:blipFill rotWithShape="1">
          <a:blip r:embed="rId9" cstate="print">
            <a:biLevel thresh="25000"/>
            <a:extLst>
              <a:ext uri="{28A0092B-C50C-407E-A947-70E740481C1C}">
                <a14:useLocalDpi xmlns:a14="http://schemas.microsoft.com/office/drawing/2010/main" val="0"/>
              </a:ext>
            </a:extLst>
          </a:blip>
          <a:srcRect l="26197" b="35117"/>
          <a:stretch/>
        </p:blipFill>
        <p:spPr bwMode="auto">
          <a:xfrm>
            <a:off x="425800" y="231890"/>
            <a:ext cx="1114425" cy="32287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235E35E-AB45-402B-AF7E-27354311E98B}"/>
              </a:ext>
            </a:extLst>
          </p:cNvPr>
          <p:cNvPicPr>
            <a:picLocks noChangeAspect="1"/>
          </p:cNvPicPr>
          <p:nvPr/>
        </p:nvPicPr>
        <p:blipFill rotWithShape="1">
          <a:blip r:embed="rId10">
            <a:extLst>
              <a:ext uri="{28A0092B-C50C-407E-A947-70E740481C1C}">
                <a14:useLocalDpi xmlns:a14="http://schemas.microsoft.com/office/drawing/2010/main" val="0"/>
              </a:ext>
            </a:extLst>
          </a:blip>
          <a:srcRect l="19145" r="18726"/>
          <a:stretch/>
        </p:blipFill>
        <p:spPr>
          <a:xfrm>
            <a:off x="10236200" y="1895052"/>
            <a:ext cx="1596189" cy="3437152"/>
          </a:xfrm>
          <a:prstGeom prst="rect">
            <a:avLst/>
          </a:prstGeom>
        </p:spPr>
      </p:pic>
    </p:spTree>
    <p:extLst>
      <p:ext uri="{BB962C8B-B14F-4D97-AF65-F5344CB8AC3E}">
        <p14:creationId xmlns:p14="http://schemas.microsoft.com/office/powerpoint/2010/main" val="407680556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6899975" y="1532467"/>
            <a:ext cx="4758375" cy="3347759"/>
          </a:xfrm>
        </p:spPr>
        <p:txBody>
          <a:bodyPr>
            <a:normAutofit/>
          </a:bodyPr>
          <a:lstStyle/>
          <a:p>
            <a:r>
              <a:rPr lang="es-EC" sz="7200" dirty="0">
                <a:ln w="0"/>
                <a:solidFill>
                  <a:schemeClr val="accent1"/>
                </a:solidFill>
                <a:effectLst>
                  <a:outerShdw blurRad="38100" dist="25400" dir="5400000" algn="ctr" rotWithShape="0">
                    <a:srgbClr val="6E747A">
                      <a:alpha val="43000"/>
                    </a:srgbClr>
                  </a:outerShdw>
                </a:effectLst>
                <a:latin typeface="Broadway" panose="04040905080B02020502" pitchFamily="82" charset="0"/>
              </a:rPr>
              <a:t>MARCO TEORICO</a:t>
            </a:r>
          </a:p>
        </p:txBody>
      </p:sp>
      <p:pic>
        <p:nvPicPr>
          <p:cNvPr id="5" name="Imagen 4">
            <a:extLst>
              <a:ext uri="{FF2B5EF4-FFF2-40B4-BE49-F238E27FC236}">
                <a16:creationId xmlns:a16="http://schemas.microsoft.com/office/drawing/2014/main" id="{7E183574-F042-4FEA-8E74-3D47AC53B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50" y="238250"/>
            <a:ext cx="6448644" cy="6381499"/>
          </a:xfrm>
          <a:prstGeom prst="rect">
            <a:avLst/>
          </a:prstGeom>
        </p:spPr>
      </p:pic>
    </p:spTree>
    <p:extLst>
      <p:ext uri="{BB962C8B-B14F-4D97-AF65-F5344CB8AC3E}">
        <p14:creationId xmlns:p14="http://schemas.microsoft.com/office/powerpoint/2010/main" val="403042719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5"/>
          <p:cNvGraphicFramePr/>
          <p:nvPr>
            <p:extLst>
              <p:ext uri="{D42A27DB-BD31-4B8C-83A1-F6EECF244321}">
                <p14:modId xmlns:p14="http://schemas.microsoft.com/office/powerpoint/2010/main" val="3983224012"/>
              </p:ext>
            </p:extLst>
          </p:nvPr>
        </p:nvGraphicFramePr>
        <p:xfrm>
          <a:off x="2406316" y="1285228"/>
          <a:ext cx="8844243" cy="5055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46" name="1 Título"/>
          <p:cNvSpPr>
            <a:spLocks noGrp="1"/>
          </p:cNvSpPr>
          <p:nvPr>
            <p:ph type="title"/>
          </p:nvPr>
        </p:nvSpPr>
        <p:spPr>
          <a:xfrm>
            <a:off x="5802089" y="-100663"/>
            <a:ext cx="7056784" cy="922337"/>
          </a:xfrm>
        </p:spPr>
        <p:txBody>
          <a:bodyPr>
            <a:normAutofit/>
          </a:bodyPr>
          <a:lstStyle/>
          <a:p>
            <a:pPr algn="l"/>
            <a:r>
              <a:rPr lang="es-EC" altLang="es-ES" sz="5400" b="1" dirty="0">
                <a:solidFill>
                  <a:schemeClr val="bg1"/>
                </a:solidFill>
                <a:latin typeface="Arial (cuerpo)"/>
              </a:rPr>
              <a:t>Teorías de Soporte</a:t>
            </a:r>
          </a:p>
        </p:txBody>
      </p:sp>
      <p:pic>
        <p:nvPicPr>
          <p:cNvPr id="6" name="Picture 4" descr="Resultado de imagen para SELLO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SELLO ESPE"/>
          <p:cNvPicPr>
            <a:picLocks noChangeAspect="1" noChangeArrowheads="1"/>
          </p:cNvPicPr>
          <p:nvPr/>
        </p:nvPicPr>
        <p:blipFill rotWithShape="1">
          <a:blip r:embed="rId9"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47162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500"/>
            <a:ext cx="12225678" cy="6858695"/>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 name="connsiteX0" fmla="*/ 11430 w 12230100"/>
              <a:gd name="connsiteY0" fmla="*/ 34290 h 6858695"/>
              <a:gd name="connsiteX1" fmla="*/ 12218670 w 12230100"/>
              <a:gd name="connsiteY1" fmla="*/ 0 h 6858695"/>
              <a:gd name="connsiteX2" fmla="*/ 12230100 w 12230100"/>
              <a:gd name="connsiteY2" fmla="*/ 845820 h 6858695"/>
              <a:gd name="connsiteX3" fmla="*/ 2002329 w 12230100"/>
              <a:gd name="connsiteY3" fmla="*/ 1443297 h 6858695"/>
              <a:gd name="connsiteX4" fmla="*/ 0 w 12230100"/>
              <a:gd name="connsiteY4" fmla="*/ 6858000 h 6858695"/>
              <a:gd name="connsiteX5" fmla="*/ 11430 w 12230100"/>
              <a:gd name="connsiteY5" fmla="*/ 868680 h 6858695"/>
              <a:gd name="connsiteX6" fmla="*/ 11430 w 12230100"/>
              <a:gd name="connsiteY6" fmla="*/ 34290 h 68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95">
                <a:moveTo>
                  <a:pt x="11430" y="34290"/>
                </a:moveTo>
                <a:lnTo>
                  <a:pt x="12218670" y="0"/>
                </a:lnTo>
                <a:lnTo>
                  <a:pt x="12230100" y="845820"/>
                </a:lnTo>
                <a:cubicBezTo>
                  <a:pt x="11710035" y="1415415"/>
                  <a:pt x="3154854" y="445077"/>
                  <a:pt x="2002329" y="1443297"/>
                </a:cubicBezTo>
                <a:cubicBezTo>
                  <a:pt x="849804" y="2441517"/>
                  <a:pt x="3065145" y="6922770"/>
                  <a:pt x="0" y="6858000"/>
                </a:cubicBezTo>
                <a:lnTo>
                  <a:pt x="11430" y="868680"/>
                </a:lnTo>
                <a:lnTo>
                  <a:pt x="11430" y="34290"/>
                </a:lnTo>
                <a:close/>
              </a:path>
            </a:pathLst>
          </a:custGeom>
          <a:gradFill>
            <a:gsLst>
              <a:gs pos="0">
                <a:schemeClr val="bg1"/>
              </a:gs>
              <a:gs pos="62000">
                <a:schemeClr val="accent6">
                  <a:lumMod val="89000"/>
                </a:schemeClr>
              </a:gs>
              <a:gs pos="69000">
                <a:schemeClr val="accent6">
                  <a:lumMod val="75000"/>
                </a:schemeClr>
              </a:gs>
              <a:gs pos="97000">
                <a:schemeClr val="accent6">
                  <a:lumMod val="7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308443" y="662086"/>
            <a:ext cx="1349141" cy="114210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a:extLst>
              <a:ext uri="{FF2B5EF4-FFF2-40B4-BE49-F238E27FC236}">
                <a16:creationId xmlns:a16="http://schemas.microsoft.com/office/drawing/2014/main" id="{7B6DB6E6-75F1-48B7-906A-4CEF4A03CF32}"/>
              </a:ext>
            </a:extLst>
          </p:cNvPr>
          <p:cNvGrpSpPr/>
          <p:nvPr/>
        </p:nvGrpSpPr>
        <p:grpSpPr>
          <a:xfrm>
            <a:off x="2025134" y="2566539"/>
            <a:ext cx="6938757" cy="3818680"/>
            <a:chOff x="818148" y="1263901"/>
            <a:chExt cx="9878148" cy="5563871"/>
          </a:xfrm>
        </p:grpSpPr>
        <p:sp>
          <p:nvSpPr>
            <p:cNvPr id="13" name="Rectángulo 12">
              <a:extLst>
                <a:ext uri="{FF2B5EF4-FFF2-40B4-BE49-F238E27FC236}">
                  <a16:creationId xmlns:a16="http://schemas.microsoft.com/office/drawing/2014/main" id="{BD8670A4-78A8-4BD8-83A4-55DA8CA54386}"/>
                </a:ext>
              </a:extLst>
            </p:cNvPr>
            <p:cNvSpPr/>
            <p:nvPr/>
          </p:nvSpPr>
          <p:spPr>
            <a:xfrm>
              <a:off x="818148" y="1263901"/>
              <a:ext cx="9878148" cy="5563871"/>
            </a:xfrm>
            <a:prstGeom prst="rect">
              <a:avLst/>
            </a:prstGeom>
            <a:noFill/>
          </p:spPr>
        </p:sp>
        <p:sp>
          <p:nvSpPr>
            <p:cNvPr id="14" name="Forma libre: forma 13">
              <a:extLst>
                <a:ext uri="{FF2B5EF4-FFF2-40B4-BE49-F238E27FC236}">
                  <a16:creationId xmlns:a16="http://schemas.microsoft.com/office/drawing/2014/main" id="{0BF74AA5-2E7D-4DB2-A43E-9AA80BD8C775}"/>
                </a:ext>
              </a:extLst>
            </p:cNvPr>
            <p:cNvSpPr/>
            <p:nvPr/>
          </p:nvSpPr>
          <p:spPr>
            <a:xfrm>
              <a:off x="6180489" y="4815792"/>
              <a:ext cx="555326" cy="1587251"/>
            </a:xfrm>
            <a:custGeom>
              <a:avLst/>
              <a:gdLst>
                <a:gd name="connsiteX0" fmla="*/ 0 w 555326"/>
                <a:gd name="connsiteY0" fmla="*/ 0 h 1587251"/>
                <a:gd name="connsiteX1" fmla="*/ 277663 w 555326"/>
                <a:gd name="connsiteY1" fmla="*/ 0 h 1587251"/>
                <a:gd name="connsiteX2" fmla="*/ 277663 w 555326"/>
                <a:gd name="connsiteY2" fmla="*/ 1587251 h 1587251"/>
                <a:gd name="connsiteX3" fmla="*/ 555326 w 555326"/>
                <a:gd name="connsiteY3" fmla="*/ 1587251 h 1587251"/>
              </a:gdLst>
              <a:ahLst/>
              <a:cxnLst>
                <a:cxn ang="0">
                  <a:pos x="connsiteX0" y="connsiteY0"/>
                </a:cxn>
                <a:cxn ang="0">
                  <a:pos x="connsiteX1" y="connsiteY1"/>
                </a:cxn>
                <a:cxn ang="0">
                  <a:pos x="connsiteX2" y="connsiteY2"/>
                </a:cxn>
                <a:cxn ang="0">
                  <a:pos x="connsiteX3" y="connsiteY3"/>
                </a:cxn>
              </a:cxnLst>
              <a:rect l="l" t="t" r="r" b="b"/>
              <a:pathLst>
                <a:path w="555326" h="1587251">
                  <a:moveTo>
                    <a:pt x="0" y="0"/>
                  </a:moveTo>
                  <a:lnTo>
                    <a:pt x="277663" y="0"/>
                  </a:lnTo>
                  <a:lnTo>
                    <a:pt x="277663" y="1587251"/>
                  </a:lnTo>
                  <a:lnTo>
                    <a:pt x="555326" y="1587251"/>
                  </a:lnTo>
                </a:path>
              </a:pathLst>
            </a:custGeom>
            <a:noFill/>
            <a:scene3d>
              <a:camera prst="orthographicFront">
                <a:rot lat="0" lon="0" rev="0"/>
              </a:camera>
              <a:lightRig rig="contrasting" dir="t">
                <a:rot lat="0" lon="0" rev="1200000"/>
              </a:lightRig>
            </a:scene3d>
            <a:sp3d z="-110000"/>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48323" tIns="751586" rIns="248324" bIns="751586" numCol="1" spcCol="1270" anchor="ctr" anchorCtr="0">
              <a:noAutofit/>
            </a:bodyPr>
            <a:lstStyle/>
            <a:p>
              <a:pPr marL="0" lvl="0" indent="0" algn="ctr" defTabSz="800100">
                <a:lnSpc>
                  <a:spcPct val="90000"/>
                </a:lnSpc>
                <a:spcBef>
                  <a:spcPct val="0"/>
                </a:spcBef>
                <a:spcAft>
                  <a:spcPct val="35000"/>
                </a:spcAft>
                <a:buNone/>
              </a:pPr>
              <a:endParaRPr lang="es-EC" sz="1800" kern="1200" dirty="0">
                <a:solidFill>
                  <a:schemeClr val="tx1"/>
                </a:solidFill>
                <a:latin typeface="Arial (cuerpo)"/>
              </a:endParaRPr>
            </a:p>
          </p:txBody>
        </p:sp>
        <p:sp>
          <p:nvSpPr>
            <p:cNvPr id="15" name="Forma libre: forma 14">
              <a:extLst>
                <a:ext uri="{FF2B5EF4-FFF2-40B4-BE49-F238E27FC236}">
                  <a16:creationId xmlns:a16="http://schemas.microsoft.com/office/drawing/2014/main" id="{6BE9B9D1-63EC-49BF-99E6-98486BD20897}"/>
                </a:ext>
              </a:extLst>
            </p:cNvPr>
            <p:cNvSpPr/>
            <p:nvPr/>
          </p:nvSpPr>
          <p:spPr>
            <a:xfrm>
              <a:off x="6180489" y="4815792"/>
              <a:ext cx="555326" cy="529083"/>
            </a:xfrm>
            <a:custGeom>
              <a:avLst/>
              <a:gdLst>
                <a:gd name="connsiteX0" fmla="*/ 0 w 555326"/>
                <a:gd name="connsiteY0" fmla="*/ 0 h 529083"/>
                <a:gd name="connsiteX1" fmla="*/ 277663 w 555326"/>
                <a:gd name="connsiteY1" fmla="*/ 0 h 529083"/>
                <a:gd name="connsiteX2" fmla="*/ 277663 w 555326"/>
                <a:gd name="connsiteY2" fmla="*/ 529083 h 529083"/>
                <a:gd name="connsiteX3" fmla="*/ 555326 w 555326"/>
                <a:gd name="connsiteY3" fmla="*/ 529083 h 529083"/>
              </a:gdLst>
              <a:ahLst/>
              <a:cxnLst>
                <a:cxn ang="0">
                  <a:pos x="connsiteX0" y="connsiteY0"/>
                </a:cxn>
                <a:cxn ang="0">
                  <a:pos x="connsiteX1" y="connsiteY1"/>
                </a:cxn>
                <a:cxn ang="0">
                  <a:pos x="connsiteX2" y="connsiteY2"/>
                </a:cxn>
                <a:cxn ang="0">
                  <a:pos x="connsiteX3" y="connsiteY3"/>
                </a:cxn>
              </a:cxnLst>
              <a:rect l="l" t="t" r="r" b="b"/>
              <a:pathLst>
                <a:path w="555326" h="529083">
                  <a:moveTo>
                    <a:pt x="0" y="0"/>
                  </a:moveTo>
                  <a:lnTo>
                    <a:pt x="277663" y="0"/>
                  </a:lnTo>
                  <a:lnTo>
                    <a:pt x="277663" y="529083"/>
                  </a:lnTo>
                  <a:lnTo>
                    <a:pt x="555326" y="529083"/>
                  </a:lnTo>
                </a:path>
              </a:pathLst>
            </a:custGeom>
            <a:noFill/>
            <a:scene3d>
              <a:camera prst="orthographicFront">
                <a:rot lat="0" lon="0" rev="0"/>
              </a:camera>
              <a:lightRig rig="contrasting" dir="t">
                <a:rot lat="0" lon="0" rev="1200000"/>
              </a:lightRig>
            </a:scene3d>
            <a:sp3d z="-110000"/>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71187" tIns="245367" rIns="271189" bIns="245366" numCol="1" spcCol="1270" anchor="ctr" anchorCtr="0">
              <a:noAutofit/>
            </a:bodyPr>
            <a:lstStyle/>
            <a:p>
              <a:pPr marL="0" lvl="0" indent="0" algn="ctr" defTabSz="800100">
                <a:lnSpc>
                  <a:spcPct val="90000"/>
                </a:lnSpc>
                <a:spcBef>
                  <a:spcPct val="0"/>
                </a:spcBef>
                <a:spcAft>
                  <a:spcPct val="35000"/>
                </a:spcAft>
                <a:buNone/>
              </a:pPr>
              <a:endParaRPr lang="es-EC" sz="1800" kern="1200" dirty="0">
                <a:solidFill>
                  <a:schemeClr val="tx1"/>
                </a:solidFill>
                <a:latin typeface="Arial (cuerpo)"/>
              </a:endParaRPr>
            </a:p>
          </p:txBody>
        </p:sp>
        <p:sp>
          <p:nvSpPr>
            <p:cNvPr id="16" name="Forma libre: forma 15">
              <a:extLst>
                <a:ext uri="{FF2B5EF4-FFF2-40B4-BE49-F238E27FC236}">
                  <a16:creationId xmlns:a16="http://schemas.microsoft.com/office/drawing/2014/main" id="{7C47BDCC-26D3-4B52-89C2-9DEE2CE8BEC6}"/>
                </a:ext>
              </a:extLst>
            </p:cNvPr>
            <p:cNvSpPr/>
            <p:nvPr/>
          </p:nvSpPr>
          <p:spPr>
            <a:xfrm>
              <a:off x="6180489" y="4286708"/>
              <a:ext cx="555326" cy="529083"/>
            </a:xfrm>
            <a:custGeom>
              <a:avLst/>
              <a:gdLst>
                <a:gd name="connsiteX0" fmla="*/ 0 w 555326"/>
                <a:gd name="connsiteY0" fmla="*/ 529083 h 529083"/>
                <a:gd name="connsiteX1" fmla="*/ 277663 w 555326"/>
                <a:gd name="connsiteY1" fmla="*/ 529083 h 529083"/>
                <a:gd name="connsiteX2" fmla="*/ 277663 w 555326"/>
                <a:gd name="connsiteY2" fmla="*/ 0 h 529083"/>
                <a:gd name="connsiteX3" fmla="*/ 555326 w 555326"/>
                <a:gd name="connsiteY3" fmla="*/ 0 h 529083"/>
              </a:gdLst>
              <a:ahLst/>
              <a:cxnLst>
                <a:cxn ang="0">
                  <a:pos x="connsiteX0" y="connsiteY0"/>
                </a:cxn>
                <a:cxn ang="0">
                  <a:pos x="connsiteX1" y="connsiteY1"/>
                </a:cxn>
                <a:cxn ang="0">
                  <a:pos x="connsiteX2" y="connsiteY2"/>
                </a:cxn>
                <a:cxn ang="0">
                  <a:pos x="connsiteX3" y="connsiteY3"/>
                </a:cxn>
              </a:cxnLst>
              <a:rect l="l" t="t" r="r" b="b"/>
              <a:pathLst>
                <a:path w="555326" h="529083">
                  <a:moveTo>
                    <a:pt x="0" y="529083"/>
                  </a:moveTo>
                  <a:lnTo>
                    <a:pt x="277663" y="529083"/>
                  </a:lnTo>
                  <a:lnTo>
                    <a:pt x="277663" y="0"/>
                  </a:lnTo>
                  <a:lnTo>
                    <a:pt x="555326" y="0"/>
                  </a:lnTo>
                </a:path>
              </a:pathLst>
            </a:custGeom>
            <a:noFill/>
            <a:scene3d>
              <a:camera prst="orthographicFront">
                <a:rot lat="0" lon="0" rev="0"/>
              </a:camera>
              <a:lightRig rig="contrasting" dir="t">
                <a:rot lat="0" lon="0" rev="1200000"/>
              </a:lightRig>
            </a:scene3d>
            <a:sp3d z="-110000"/>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71187" tIns="245367" rIns="271189" bIns="245366" numCol="1" spcCol="1270" anchor="ctr" anchorCtr="0">
              <a:noAutofit/>
            </a:bodyPr>
            <a:lstStyle/>
            <a:p>
              <a:pPr marL="0" lvl="0" indent="0" algn="ctr" defTabSz="800100">
                <a:lnSpc>
                  <a:spcPct val="90000"/>
                </a:lnSpc>
                <a:spcBef>
                  <a:spcPct val="0"/>
                </a:spcBef>
                <a:spcAft>
                  <a:spcPct val="35000"/>
                </a:spcAft>
                <a:buNone/>
              </a:pPr>
              <a:endParaRPr lang="es-MX" sz="1800" kern="1200" dirty="0">
                <a:solidFill>
                  <a:schemeClr val="tx1"/>
                </a:solidFill>
                <a:latin typeface="Arial (cuerpo)"/>
              </a:endParaRPr>
            </a:p>
          </p:txBody>
        </p:sp>
        <p:sp>
          <p:nvSpPr>
            <p:cNvPr id="17" name="Forma libre: forma 16">
              <a:extLst>
                <a:ext uri="{FF2B5EF4-FFF2-40B4-BE49-F238E27FC236}">
                  <a16:creationId xmlns:a16="http://schemas.microsoft.com/office/drawing/2014/main" id="{5A218434-DD17-46AD-B8A8-F0A781089BD7}"/>
                </a:ext>
              </a:extLst>
            </p:cNvPr>
            <p:cNvSpPr/>
            <p:nvPr/>
          </p:nvSpPr>
          <p:spPr>
            <a:xfrm>
              <a:off x="6180489" y="3228541"/>
              <a:ext cx="555326" cy="1587251"/>
            </a:xfrm>
            <a:custGeom>
              <a:avLst/>
              <a:gdLst>
                <a:gd name="connsiteX0" fmla="*/ 0 w 555326"/>
                <a:gd name="connsiteY0" fmla="*/ 1587251 h 1587251"/>
                <a:gd name="connsiteX1" fmla="*/ 277663 w 555326"/>
                <a:gd name="connsiteY1" fmla="*/ 1587251 h 1587251"/>
                <a:gd name="connsiteX2" fmla="*/ 277663 w 555326"/>
                <a:gd name="connsiteY2" fmla="*/ 0 h 1587251"/>
                <a:gd name="connsiteX3" fmla="*/ 555326 w 555326"/>
                <a:gd name="connsiteY3" fmla="*/ 0 h 1587251"/>
              </a:gdLst>
              <a:ahLst/>
              <a:cxnLst>
                <a:cxn ang="0">
                  <a:pos x="connsiteX0" y="connsiteY0"/>
                </a:cxn>
                <a:cxn ang="0">
                  <a:pos x="connsiteX1" y="connsiteY1"/>
                </a:cxn>
                <a:cxn ang="0">
                  <a:pos x="connsiteX2" y="connsiteY2"/>
                </a:cxn>
                <a:cxn ang="0">
                  <a:pos x="connsiteX3" y="connsiteY3"/>
                </a:cxn>
              </a:cxnLst>
              <a:rect l="l" t="t" r="r" b="b"/>
              <a:pathLst>
                <a:path w="555326" h="1587251">
                  <a:moveTo>
                    <a:pt x="0" y="1587251"/>
                  </a:moveTo>
                  <a:lnTo>
                    <a:pt x="277663" y="1587251"/>
                  </a:lnTo>
                  <a:lnTo>
                    <a:pt x="277663" y="0"/>
                  </a:lnTo>
                  <a:lnTo>
                    <a:pt x="555326" y="0"/>
                  </a:lnTo>
                </a:path>
              </a:pathLst>
            </a:custGeom>
            <a:noFill/>
            <a:scene3d>
              <a:camera prst="orthographicFront">
                <a:rot lat="0" lon="0" rev="0"/>
              </a:camera>
              <a:lightRig rig="contrasting" dir="t">
                <a:rot lat="0" lon="0" rev="1200000"/>
              </a:lightRig>
            </a:scene3d>
            <a:sp3d z="-110000"/>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48323" tIns="751586" rIns="248324" bIns="751586" numCol="1" spcCol="1270" anchor="ctr" anchorCtr="0">
              <a:noAutofit/>
            </a:bodyPr>
            <a:lstStyle/>
            <a:p>
              <a:pPr marL="0" lvl="0" indent="0" algn="ctr" defTabSz="800100">
                <a:lnSpc>
                  <a:spcPct val="90000"/>
                </a:lnSpc>
                <a:spcBef>
                  <a:spcPct val="0"/>
                </a:spcBef>
                <a:spcAft>
                  <a:spcPct val="35000"/>
                </a:spcAft>
                <a:buNone/>
              </a:pPr>
              <a:endParaRPr lang="es-MX" sz="1800" kern="1200" dirty="0">
                <a:solidFill>
                  <a:schemeClr val="tx1"/>
                </a:solidFill>
                <a:latin typeface="Arial (cuerpo)"/>
              </a:endParaRPr>
            </a:p>
          </p:txBody>
        </p:sp>
        <p:sp>
          <p:nvSpPr>
            <p:cNvPr id="18" name="Forma libre: forma 17">
              <a:extLst>
                <a:ext uri="{FF2B5EF4-FFF2-40B4-BE49-F238E27FC236}">
                  <a16:creationId xmlns:a16="http://schemas.microsoft.com/office/drawing/2014/main" id="{5D1CC3FA-268F-48A6-9A78-56C6D70909BC}"/>
                </a:ext>
              </a:extLst>
            </p:cNvPr>
            <p:cNvSpPr/>
            <p:nvPr/>
          </p:nvSpPr>
          <p:spPr>
            <a:xfrm>
              <a:off x="2848530" y="3493083"/>
              <a:ext cx="555326" cy="1322709"/>
            </a:xfrm>
            <a:custGeom>
              <a:avLst/>
              <a:gdLst>
                <a:gd name="connsiteX0" fmla="*/ 0 w 555326"/>
                <a:gd name="connsiteY0" fmla="*/ 0 h 1322709"/>
                <a:gd name="connsiteX1" fmla="*/ 277663 w 555326"/>
                <a:gd name="connsiteY1" fmla="*/ 0 h 1322709"/>
                <a:gd name="connsiteX2" fmla="*/ 277663 w 555326"/>
                <a:gd name="connsiteY2" fmla="*/ 1322709 h 1322709"/>
                <a:gd name="connsiteX3" fmla="*/ 555326 w 555326"/>
                <a:gd name="connsiteY3" fmla="*/ 1322709 h 1322709"/>
              </a:gdLst>
              <a:ahLst/>
              <a:cxnLst>
                <a:cxn ang="0">
                  <a:pos x="connsiteX0" y="connsiteY0"/>
                </a:cxn>
                <a:cxn ang="0">
                  <a:pos x="connsiteX1" y="connsiteY1"/>
                </a:cxn>
                <a:cxn ang="0">
                  <a:pos x="connsiteX2" y="connsiteY2"/>
                </a:cxn>
                <a:cxn ang="0">
                  <a:pos x="connsiteX3" y="connsiteY3"/>
                </a:cxn>
              </a:cxnLst>
              <a:rect l="l" t="t" r="r" b="b"/>
              <a:pathLst>
                <a:path w="555326" h="1322709">
                  <a:moveTo>
                    <a:pt x="0" y="0"/>
                  </a:moveTo>
                  <a:lnTo>
                    <a:pt x="277663" y="0"/>
                  </a:lnTo>
                  <a:lnTo>
                    <a:pt x="277663" y="1322709"/>
                  </a:lnTo>
                  <a:lnTo>
                    <a:pt x="555326" y="1322709"/>
                  </a:lnTo>
                </a:path>
              </a:pathLst>
            </a:custGeom>
            <a:noFill/>
            <a:scene3d>
              <a:camera prst="orthographicFront">
                <a:rot lat="0" lon="0" rev="0"/>
              </a:camera>
              <a:lightRig rig="contrasting" dir="t">
                <a:rot lat="0" lon="0" rev="1200000"/>
              </a:lightRig>
            </a:scene3d>
            <a:sp3d z="-110000"/>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54499" tIns="625491" rIns="254500" bIns="625491" numCol="1" spcCol="1270" anchor="ctr" anchorCtr="0">
              <a:noAutofit/>
            </a:bodyPr>
            <a:lstStyle/>
            <a:p>
              <a:pPr marL="0" lvl="0" indent="0" algn="ctr" defTabSz="800100">
                <a:lnSpc>
                  <a:spcPct val="90000"/>
                </a:lnSpc>
                <a:spcBef>
                  <a:spcPct val="0"/>
                </a:spcBef>
                <a:spcAft>
                  <a:spcPct val="35000"/>
                </a:spcAft>
                <a:buNone/>
              </a:pPr>
              <a:endParaRPr lang="es-EC" sz="1800" kern="1200" dirty="0">
                <a:solidFill>
                  <a:schemeClr val="tx1"/>
                </a:solidFill>
                <a:latin typeface="Arial (cuerpo)"/>
              </a:endParaRPr>
            </a:p>
          </p:txBody>
        </p:sp>
        <p:sp>
          <p:nvSpPr>
            <p:cNvPr id="19" name="Forma libre: forma 18">
              <a:extLst>
                <a:ext uri="{FF2B5EF4-FFF2-40B4-BE49-F238E27FC236}">
                  <a16:creationId xmlns:a16="http://schemas.microsoft.com/office/drawing/2014/main" id="{12BF4A60-6747-476B-AEBC-3F4CA367F3DD}"/>
                </a:ext>
              </a:extLst>
            </p:cNvPr>
            <p:cNvSpPr/>
            <p:nvPr/>
          </p:nvSpPr>
          <p:spPr>
            <a:xfrm>
              <a:off x="6180489" y="2124653"/>
              <a:ext cx="555326" cy="91440"/>
            </a:xfrm>
            <a:custGeom>
              <a:avLst/>
              <a:gdLst>
                <a:gd name="connsiteX0" fmla="*/ 0 w 555326"/>
                <a:gd name="connsiteY0" fmla="*/ 45720 h 91440"/>
                <a:gd name="connsiteX1" fmla="*/ 555326 w 555326"/>
                <a:gd name="connsiteY1" fmla="*/ 45720 h 91440"/>
              </a:gdLst>
              <a:ahLst/>
              <a:cxnLst>
                <a:cxn ang="0">
                  <a:pos x="connsiteX0" y="connsiteY0"/>
                </a:cxn>
                <a:cxn ang="0">
                  <a:pos x="connsiteX1" y="connsiteY1"/>
                </a:cxn>
              </a:cxnLst>
              <a:rect l="l" t="t" r="r" b="b"/>
              <a:pathLst>
                <a:path w="555326" h="91440">
                  <a:moveTo>
                    <a:pt x="0" y="45720"/>
                  </a:moveTo>
                  <a:lnTo>
                    <a:pt x="555326" y="45720"/>
                  </a:lnTo>
                </a:path>
              </a:pathLst>
            </a:custGeom>
            <a:noFill/>
            <a:scene3d>
              <a:camera prst="orthographicFront">
                <a:rot lat="0" lon="0" rev="0"/>
              </a:camera>
              <a:lightRig rig="contrasting" dir="t">
                <a:rot lat="0" lon="0" rev="1200000"/>
              </a:lightRig>
            </a:scene3d>
            <a:sp3d z="-110000"/>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76480" tIns="31837" rIns="276480" bIns="31837" numCol="1" spcCol="1270" anchor="ctr" anchorCtr="0">
              <a:noAutofit/>
            </a:bodyPr>
            <a:lstStyle/>
            <a:p>
              <a:pPr marL="0" lvl="0" indent="0" algn="ctr" defTabSz="800100">
                <a:lnSpc>
                  <a:spcPct val="90000"/>
                </a:lnSpc>
                <a:spcBef>
                  <a:spcPct val="0"/>
                </a:spcBef>
                <a:spcAft>
                  <a:spcPct val="35000"/>
                </a:spcAft>
                <a:buNone/>
              </a:pPr>
              <a:endParaRPr lang="es-MX" sz="1800" kern="1200" dirty="0">
                <a:solidFill>
                  <a:schemeClr val="tx1"/>
                </a:solidFill>
                <a:latin typeface="Arial (cuerpo)"/>
              </a:endParaRPr>
            </a:p>
          </p:txBody>
        </p:sp>
        <p:sp>
          <p:nvSpPr>
            <p:cNvPr id="20" name="Forma libre: forma 19">
              <a:extLst>
                <a:ext uri="{FF2B5EF4-FFF2-40B4-BE49-F238E27FC236}">
                  <a16:creationId xmlns:a16="http://schemas.microsoft.com/office/drawing/2014/main" id="{8EDBA0F6-497F-4C9D-A170-B54E9CA58864}"/>
                </a:ext>
              </a:extLst>
            </p:cNvPr>
            <p:cNvSpPr/>
            <p:nvPr/>
          </p:nvSpPr>
          <p:spPr>
            <a:xfrm>
              <a:off x="2848530" y="2170373"/>
              <a:ext cx="555326" cy="1322709"/>
            </a:xfrm>
            <a:custGeom>
              <a:avLst/>
              <a:gdLst>
                <a:gd name="connsiteX0" fmla="*/ 0 w 555326"/>
                <a:gd name="connsiteY0" fmla="*/ 1322709 h 1322709"/>
                <a:gd name="connsiteX1" fmla="*/ 277663 w 555326"/>
                <a:gd name="connsiteY1" fmla="*/ 1322709 h 1322709"/>
                <a:gd name="connsiteX2" fmla="*/ 277663 w 555326"/>
                <a:gd name="connsiteY2" fmla="*/ 0 h 1322709"/>
                <a:gd name="connsiteX3" fmla="*/ 555326 w 555326"/>
                <a:gd name="connsiteY3" fmla="*/ 0 h 1322709"/>
              </a:gdLst>
              <a:ahLst/>
              <a:cxnLst>
                <a:cxn ang="0">
                  <a:pos x="connsiteX0" y="connsiteY0"/>
                </a:cxn>
                <a:cxn ang="0">
                  <a:pos x="connsiteX1" y="connsiteY1"/>
                </a:cxn>
                <a:cxn ang="0">
                  <a:pos x="connsiteX2" y="connsiteY2"/>
                </a:cxn>
                <a:cxn ang="0">
                  <a:pos x="connsiteX3" y="connsiteY3"/>
                </a:cxn>
              </a:cxnLst>
              <a:rect l="l" t="t" r="r" b="b"/>
              <a:pathLst>
                <a:path w="555326" h="1322709">
                  <a:moveTo>
                    <a:pt x="0" y="1322709"/>
                  </a:moveTo>
                  <a:lnTo>
                    <a:pt x="277663" y="1322709"/>
                  </a:lnTo>
                  <a:lnTo>
                    <a:pt x="277663" y="0"/>
                  </a:lnTo>
                  <a:lnTo>
                    <a:pt x="555326" y="0"/>
                  </a:lnTo>
                </a:path>
              </a:pathLst>
            </a:custGeom>
            <a:noFill/>
            <a:scene3d>
              <a:camera prst="orthographicFront">
                <a:rot lat="0" lon="0" rev="0"/>
              </a:camera>
              <a:lightRig rig="contrasting" dir="t">
                <a:rot lat="0" lon="0" rev="1200000"/>
              </a:lightRig>
            </a:scene3d>
            <a:sp3d z="-110000"/>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54499" tIns="625491" rIns="254500" bIns="625491" numCol="1" spcCol="1270" anchor="ctr" anchorCtr="0">
              <a:noAutofit/>
            </a:bodyPr>
            <a:lstStyle/>
            <a:p>
              <a:pPr marL="0" lvl="0" indent="0" algn="ctr" defTabSz="800100">
                <a:lnSpc>
                  <a:spcPct val="90000"/>
                </a:lnSpc>
                <a:spcBef>
                  <a:spcPct val="0"/>
                </a:spcBef>
                <a:spcAft>
                  <a:spcPct val="35000"/>
                </a:spcAft>
                <a:buNone/>
              </a:pPr>
              <a:endParaRPr lang="es-EC" sz="1800" kern="1200" dirty="0">
                <a:solidFill>
                  <a:schemeClr val="tx1"/>
                </a:solidFill>
                <a:latin typeface="Arial (cuerpo)"/>
              </a:endParaRPr>
            </a:p>
          </p:txBody>
        </p:sp>
        <p:sp>
          <p:nvSpPr>
            <p:cNvPr id="21" name="Forma libre: forma 20">
              <a:extLst>
                <a:ext uri="{FF2B5EF4-FFF2-40B4-BE49-F238E27FC236}">
                  <a16:creationId xmlns:a16="http://schemas.microsoft.com/office/drawing/2014/main" id="{4DC1F9D7-C8AF-4C3E-99A2-377F47E5DFFE}"/>
                </a:ext>
              </a:extLst>
            </p:cNvPr>
            <p:cNvSpPr/>
            <p:nvPr/>
          </p:nvSpPr>
          <p:spPr>
            <a:xfrm rot="16200000">
              <a:off x="587082" y="3459355"/>
              <a:ext cx="3676363" cy="846534"/>
            </a:xfrm>
            <a:custGeom>
              <a:avLst/>
              <a:gdLst>
                <a:gd name="connsiteX0" fmla="*/ 0 w 4455443"/>
                <a:gd name="connsiteY0" fmla="*/ 0 h 846534"/>
                <a:gd name="connsiteX1" fmla="*/ 4455443 w 4455443"/>
                <a:gd name="connsiteY1" fmla="*/ 0 h 846534"/>
                <a:gd name="connsiteX2" fmla="*/ 4455443 w 4455443"/>
                <a:gd name="connsiteY2" fmla="*/ 846534 h 846534"/>
                <a:gd name="connsiteX3" fmla="*/ 0 w 4455443"/>
                <a:gd name="connsiteY3" fmla="*/ 846534 h 846534"/>
                <a:gd name="connsiteX4" fmla="*/ 0 w 4455443"/>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5443" h="846534">
                  <a:moveTo>
                    <a:pt x="0" y="0"/>
                  </a:moveTo>
                  <a:lnTo>
                    <a:pt x="4455443" y="0"/>
                  </a:lnTo>
                  <a:lnTo>
                    <a:pt x="4455443"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29" tIns="11430" rIns="11430" bIns="11429"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Arial (cuerpo)"/>
                </a:rPr>
                <a:t>Enfoque de la Investigación</a:t>
              </a:r>
            </a:p>
          </p:txBody>
        </p:sp>
        <p:sp>
          <p:nvSpPr>
            <p:cNvPr id="22" name="Forma libre: forma 21">
              <a:extLst>
                <a:ext uri="{FF2B5EF4-FFF2-40B4-BE49-F238E27FC236}">
                  <a16:creationId xmlns:a16="http://schemas.microsoft.com/office/drawing/2014/main" id="{C0A02BDF-B23E-42B2-BC39-E142C1B94078}"/>
                </a:ext>
              </a:extLst>
            </p:cNvPr>
            <p:cNvSpPr/>
            <p:nvPr/>
          </p:nvSpPr>
          <p:spPr>
            <a:xfrm>
              <a:off x="3403856" y="1747106"/>
              <a:ext cx="2776632" cy="846534"/>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Arial (cuerpo)"/>
                </a:rPr>
                <a:t>Enfoque de investigación</a:t>
              </a:r>
              <a:endParaRPr lang="es-EC" sz="1800" b="1" kern="1200" dirty="0">
                <a:latin typeface="Arial (cuerpo)"/>
              </a:endParaRPr>
            </a:p>
          </p:txBody>
        </p:sp>
        <p:sp>
          <p:nvSpPr>
            <p:cNvPr id="23" name="Forma libre: forma 22">
              <a:extLst>
                <a:ext uri="{FF2B5EF4-FFF2-40B4-BE49-F238E27FC236}">
                  <a16:creationId xmlns:a16="http://schemas.microsoft.com/office/drawing/2014/main" id="{FADDE018-B9C5-4B88-9EED-1307279E9DE5}"/>
                </a:ext>
              </a:extLst>
            </p:cNvPr>
            <p:cNvSpPr/>
            <p:nvPr/>
          </p:nvSpPr>
          <p:spPr>
            <a:xfrm>
              <a:off x="6735815" y="1747106"/>
              <a:ext cx="2776632" cy="846534"/>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a:latin typeface="Arial (cuerpo)"/>
                </a:rPr>
                <a:t>Cuantitativo</a:t>
              </a:r>
              <a:endParaRPr lang="es-EC" sz="1800" b="1" kern="1200" dirty="0">
                <a:latin typeface="Arial (cuerpo)"/>
              </a:endParaRPr>
            </a:p>
          </p:txBody>
        </p:sp>
        <p:sp>
          <p:nvSpPr>
            <p:cNvPr id="24" name="Forma libre: forma 23">
              <a:extLst>
                <a:ext uri="{FF2B5EF4-FFF2-40B4-BE49-F238E27FC236}">
                  <a16:creationId xmlns:a16="http://schemas.microsoft.com/office/drawing/2014/main" id="{5B0E37BE-D6B3-4624-8CAC-8F37F1A2BB40}"/>
                </a:ext>
              </a:extLst>
            </p:cNvPr>
            <p:cNvSpPr/>
            <p:nvPr/>
          </p:nvSpPr>
          <p:spPr>
            <a:xfrm>
              <a:off x="3403856" y="4392525"/>
              <a:ext cx="2776632" cy="846534"/>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a:latin typeface="Arial (cuerpo)"/>
                </a:rPr>
                <a:t>Tipología de Investigación</a:t>
              </a:r>
              <a:endParaRPr lang="es-EC" sz="1800" b="1" kern="1200" dirty="0">
                <a:latin typeface="Arial (cuerpo)"/>
              </a:endParaRPr>
            </a:p>
          </p:txBody>
        </p:sp>
        <p:sp>
          <p:nvSpPr>
            <p:cNvPr id="25" name="Forma libre: forma 24">
              <a:extLst>
                <a:ext uri="{FF2B5EF4-FFF2-40B4-BE49-F238E27FC236}">
                  <a16:creationId xmlns:a16="http://schemas.microsoft.com/office/drawing/2014/main" id="{79716E72-7749-4A0F-A485-5E7109C10895}"/>
                </a:ext>
              </a:extLst>
            </p:cNvPr>
            <p:cNvSpPr/>
            <p:nvPr/>
          </p:nvSpPr>
          <p:spPr>
            <a:xfrm>
              <a:off x="6735815" y="2805273"/>
              <a:ext cx="2776632" cy="846534"/>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cuerpo)"/>
                </a:rPr>
                <a:t>Por su finalidad: </a:t>
              </a:r>
              <a:r>
                <a:rPr lang="es-MX" sz="1800" b="1" kern="1200" dirty="0">
                  <a:latin typeface="Arial (cuerpo)"/>
                </a:rPr>
                <a:t>Básica</a:t>
              </a:r>
              <a:endParaRPr lang="es-EC" sz="1800" b="1" kern="1200" dirty="0">
                <a:latin typeface="Arial (cuerpo)"/>
              </a:endParaRPr>
            </a:p>
          </p:txBody>
        </p:sp>
        <p:sp>
          <p:nvSpPr>
            <p:cNvPr id="26" name="Forma libre: forma 25">
              <a:extLst>
                <a:ext uri="{FF2B5EF4-FFF2-40B4-BE49-F238E27FC236}">
                  <a16:creationId xmlns:a16="http://schemas.microsoft.com/office/drawing/2014/main" id="{685CCF9B-E763-46B5-B8A1-F9525F3CD019}"/>
                </a:ext>
              </a:extLst>
            </p:cNvPr>
            <p:cNvSpPr/>
            <p:nvPr/>
          </p:nvSpPr>
          <p:spPr>
            <a:xfrm>
              <a:off x="6735815" y="3863441"/>
              <a:ext cx="2776632" cy="846534"/>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cuerpo)"/>
                </a:rPr>
                <a:t>Por las fuentes de información: </a:t>
              </a:r>
              <a:r>
                <a:rPr lang="es-MX" sz="1800" b="1" kern="1200" dirty="0">
                  <a:latin typeface="Arial (cuerpo)"/>
                </a:rPr>
                <a:t>Mixta</a:t>
              </a:r>
              <a:endParaRPr lang="es-EC" sz="1800" b="1" kern="1200" dirty="0">
                <a:latin typeface="Arial (cuerpo)"/>
              </a:endParaRPr>
            </a:p>
          </p:txBody>
        </p:sp>
        <p:sp>
          <p:nvSpPr>
            <p:cNvPr id="27" name="Forma libre: forma 26">
              <a:extLst>
                <a:ext uri="{FF2B5EF4-FFF2-40B4-BE49-F238E27FC236}">
                  <a16:creationId xmlns:a16="http://schemas.microsoft.com/office/drawing/2014/main" id="{FEE19FEC-C639-492D-9EAA-454B637A1BF8}"/>
                </a:ext>
              </a:extLst>
            </p:cNvPr>
            <p:cNvSpPr/>
            <p:nvPr/>
          </p:nvSpPr>
          <p:spPr>
            <a:xfrm>
              <a:off x="6748375" y="5932289"/>
              <a:ext cx="2776632" cy="846534"/>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a:latin typeface="Arial (cuerpo)"/>
                </a:rPr>
                <a:t>Por el alcance: </a:t>
              </a:r>
              <a:r>
                <a:rPr lang="es-MX" b="1" dirty="0">
                  <a:latin typeface="Arial (cuerpo)"/>
                </a:rPr>
                <a:t>Correlacional</a:t>
              </a:r>
              <a:endParaRPr lang="es-EC" b="1" dirty="0">
                <a:latin typeface="Arial (cuerpo)"/>
              </a:endParaRPr>
            </a:p>
          </p:txBody>
        </p:sp>
        <p:sp>
          <p:nvSpPr>
            <p:cNvPr id="28" name="Forma libre: forma 27">
              <a:extLst>
                <a:ext uri="{FF2B5EF4-FFF2-40B4-BE49-F238E27FC236}">
                  <a16:creationId xmlns:a16="http://schemas.microsoft.com/office/drawing/2014/main" id="{D761A541-40F1-4AEC-9CD4-A401D052445E}"/>
                </a:ext>
              </a:extLst>
            </p:cNvPr>
            <p:cNvSpPr/>
            <p:nvPr/>
          </p:nvSpPr>
          <p:spPr>
            <a:xfrm>
              <a:off x="6748375" y="4893176"/>
              <a:ext cx="2776632" cy="846534"/>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cuerpo)"/>
                </a:rPr>
                <a:t>Por el control de variables: </a:t>
              </a:r>
              <a:r>
                <a:rPr lang="es-EC" sz="1800" b="1" kern="1200" dirty="0">
                  <a:latin typeface="Arial (cuerpo)"/>
                </a:rPr>
                <a:t>No experimental</a:t>
              </a:r>
            </a:p>
          </p:txBody>
        </p:sp>
      </p:grpSp>
      <p:pic>
        <p:nvPicPr>
          <p:cNvPr id="9" name="Picture 4" descr="Resultado de imagen para SELLO ESPE"/>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26197" b="35117"/>
          <a:stretch/>
        </p:blipFill>
        <p:spPr bwMode="auto">
          <a:xfrm>
            <a:off x="425800" y="112357"/>
            <a:ext cx="1114425" cy="322873"/>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4235116" y="-30922"/>
            <a:ext cx="7956884" cy="922337"/>
          </a:xfrm>
        </p:spPr>
        <p:txBody>
          <a:bodyPr>
            <a:normAutofit/>
          </a:bodyPr>
          <a:lstStyle/>
          <a:p>
            <a:pPr algn="l"/>
            <a:r>
              <a:rPr lang="es-EC" altLang="es-ES" sz="5400" b="1" dirty="0">
                <a:solidFill>
                  <a:schemeClr val="bg1"/>
                </a:solidFill>
                <a:latin typeface="Times New Roman" panose="02020603050405020304" pitchFamily="18" charset="0"/>
                <a:cs typeface="Times New Roman" panose="02020603050405020304" pitchFamily="18" charset="0"/>
              </a:rPr>
              <a:t>Marco Metodológico</a:t>
            </a:r>
          </a:p>
        </p:txBody>
      </p:sp>
      <p:pic>
        <p:nvPicPr>
          <p:cNvPr id="4" name="Imagen 3">
            <a:extLst>
              <a:ext uri="{FF2B5EF4-FFF2-40B4-BE49-F238E27FC236}">
                <a16:creationId xmlns:a16="http://schemas.microsoft.com/office/drawing/2014/main" id="{AAC35B93-3315-4080-8294-B563E702E7C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353" b="89089" l="16613" r="80192">
                        <a14:foregroundMark x1="17412" y1="54317" x2="17412" y2="54317"/>
                        <a14:foregroundMark x1="19329" y1="52878" x2="19329" y2="52878"/>
                        <a14:foregroundMark x1="49361" y1="16187" x2="49361" y2="16187"/>
                        <a14:foregroundMark x1="41853" y1="12110" x2="41853" y2="12110"/>
                        <a14:foregroundMark x1="42652" y1="9952" x2="42652" y2="9952"/>
                        <a14:foregroundMark x1="63578" y1="27098" x2="63578" y2="27098"/>
                        <a14:foregroundMark x1="60383" y1="28177" x2="60383" y2="28177"/>
                        <a14:foregroundMark x1="61821" y1="30096" x2="61821" y2="30096"/>
                        <a14:foregroundMark x1="47284" y1="85252" x2="47284" y2="85252"/>
                        <a14:foregroundMark x1="37061" y1="89089" x2="37061" y2="89089"/>
                        <a14:foregroundMark x1="80351" y1="41007" x2="80351" y2="41007"/>
                        <a14:foregroundMark x1="16933" y1="56355" x2="16933" y2="56355"/>
                        <a14:foregroundMark x1="16613" y1="72062" x2="16613" y2="72062"/>
                      </a14:backgroundRemoval>
                    </a14:imgEffect>
                  </a14:imgLayer>
                </a14:imgProps>
              </a:ext>
              <a:ext uri="{28A0092B-C50C-407E-A947-70E740481C1C}">
                <a14:useLocalDpi xmlns:a14="http://schemas.microsoft.com/office/drawing/2010/main" val="0"/>
              </a:ext>
            </a:extLst>
          </a:blip>
          <a:srcRect l="14399" t="6901" r="15637" b="7001"/>
          <a:stretch/>
        </p:blipFill>
        <p:spPr>
          <a:xfrm>
            <a:off x="10043732" y="3992142"/>
            <a:ext cx="2092123" cy="2646487"/>
          </a:xfrm>
          <a:prstGeom prst="rect">
            <a:avLst/>
          </a:prstGeom>
        </p:spPr>
      </p:pic>
      <p:cxnSp>
        <p:nvCxnSpPr>
          <p:cNvPr id="3" name="Conector recto 2"/>
          <p:cNvCxnSpPr>
            <a:stCxn id="20" idx="2"/>
          </p:cNvCxnSpPr>
          <p:nvPr/>
        </p:nvCxnSpPr>
        <p:spPr>
          <a:xfrm flipV="1">
            <a:off x="3646385" y="2207563"/>
            <a:ext cx="0" cy="981120"/>
          </a:xfrm>
          <a:prstGeom prst="line">
            <a:avLst/>
          </a:prstGeom>
        </p:spPr>
        <p:style>
          <a:lnRef idx="1">
            <a:schemeClr val="dk1"/>
          </a:lnRef>
          <a:fillRef idx="0">
            <a:schemeClr val="dk1"/>
          </a:fillRef>
          <a:effectRef idx="0">
            <a:schemeClr val="dk1"/>
          </a:effectRef>
          <a:fontRef idx="minor">
            <a:schemeClr val="tx1"/>
          </a:fontRef>
        </p:style>
      </p:cxnSp>
      <p:sp>
        <p:nvSpPr>
          <p:cNvPr id="29" name="Forma libre: forma 21">
            <a:extLst>
              <a:ext uri="{FF2B5EF4-FFF2-40B4-BE49-F238E27FC236}">
                <a16:creationId xmlns:a16="http://schemas.microsoft.com/office/drawing/2014/main" id="{C0A02BDF-B23E-42B2-BC39-E142C1B94078}"/>
              </a:ext>
            </a:extLst>
          </p:cNvPr>
          <p:cNvSpPr/>
          <p:nvPr/>
        </p:nvSpPr>
        <p:spPr>
          <a:xfrm>
            <a:off x="3841426" y="1860851"/>
            <a:ext cx="1950404" cy="581006"/>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Arial (cuerpo)"/>
              </a:rPr>
              <a:t>Enfoque de investigación</a:t>
            </a:r>
            <a:endParaRPr lang="es-EC" sz="1800" b="1" kern="1200" dirty="0">
              <a:latin typeface="Arial (cuerpo)"/>
            </a:endParaRPr>
          </a:p>
        </p:txBody>
      </p:sp>
      <p:cxnSp>
        <p:nvCxnSpPr>
          <p:cNvPr id="30" name="Conector recto 29"/>
          <p:cNvCxnSpPr/>
          <p:nvPr/>
        </p:nvCxnSpPr>
        <p:spPr>
          <a:xfrm flipH="1">
            <a:off x="3655411" y="2207563"/>
            <a:ext cx="186013" cy="21337"/>
          </a:xfrm>
          <a:prstGeom prst="line">
            <a:avLst/>
          </a:prstGeom>
        </p:spPr>
        <p:style>
          <a:lnRef idx="1">
            <a:schemeClr val="dk1"/>
          </a:lnRef>
          <a:fillRef idx="0">
            <a:schemeClr val="dk1"/>
          </a:fillRef>
          <a:effectRef idx="0">
            <a:schemeClr val="dk1"/>
          </a:effectRef>
          <a:fontRef idx="minor">
            <a:schemeClr val="tx1"/>
          </a:fontRef>
        </p:style>
      </p:cxnSp>
      <p:sp>
        <p:nvSpPr>
          <p:cNvPr id="34" name="Forma libre: forma 22">
            <a:extLst>
              <a:ext uri="{FF2B5EF4-FFF2-40B4-BE49-F238E27FC236}">
                <a16:creationId xmlns:a16="http://schemas.microsoft.com/office/drawing/2014/main" id="{FADDE018-B9C5-4B88-9EED-1307279E9DE5}"/>
              </a:ext>
            </a:extLst>
          </p:cNvPr>
          <p:cNvSpPr/>
          <p:nvPr/>
        </p:nvSpPr>
        <p:spPr>
          <a:xfrm>
            <a:off x="6172828" y="1850039"/>
            <a:ext cx="1950404" cy="581006"/>
          </a:xfrm>
          <a:custGeom>
            <a:avLst/>
            <a:gdLst>
              <a:gd name="connsiteX0" fmla="*/ 0 w 2776632"/>
              <a:gd name="connsiteY0" fmla="*/ 0 h 846534"/>
              <a:gd name="connsiteX1" fmla="*/ 2776632 w 2776632"/>
              <a:gd name="connsiteY1" fmla="*/ 0 h 846534"/>
              <a:gd name="connsiteX2" fmla="*/ 2776632 w 2776632"/>
              <a:gd name="connsiteY2" fmla="*/ 846534 h 846534"/>
              <a:gd name="connsiteX3" fmla="*/ 0 w 2776632"/>
              <a:gd name="connsiteY3" fmla="*/ 846534 h 846534"/>
              <a:gd name="connsiteX4" fmla="*/ 0 w 2776632"/>
              <a:gd name="connsiteY4" fmla="*/ 0 h 84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632" h="846534">
                <a:moveTo>
                  <a:pt x="0" y="0"/>
                </a:moveTo>
                <a:lnTo>
                  <a:pt x="2776632" y="0"/>
                </a:lnTo>
                <a:lnTo>
                  <a:pt x="2776632" y="846534"/>
                </a:lnTo>
                <a:lnTo>
                  <a:pt x="0" y="84653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smtClean="0">
                <a:latin typeface="Arial (cuerpo)"/>
              </a:rPr>
              <a:t>Cualitativa</a:t>
            </a:r>
            <a:endParaRPr lang="es-EC" sz="1800" b="1" kern="1200" dirty="0">
              <a:latin typeface="Arial (cuerpo)"/>
            </a:endParaRPr>
          </a:p>
        </p:txBody>
      </p:sp>
      <p:sp>
        <p:nvSpPr>
          <p:cNvPr id="35" name="Forma libre: forma 18">
            <a:extLst>
              <a:ext uri="{FF2B5EF4-FFF2-40B4-BE49-F238E27FC236}">
                <a16:creationId xmlns:a16="http://schemas.microsoft.com/office/drawing/2014/main" id="{12BF4A60-6747-476B-AEBC-3F4CA367F3DD}"/>
              </a:ext>
            </a:extLst>
          </p:cNvPr>
          <p:cNvSpPr/>
          <p:nvPr/>
        </p:nvSpPr>
        <p:spPr>
          <a:xfrm>
            <a:off x="5791825" y="2159778"/>
            <a:ext cx="390080" cy="62758"/>
          </a:xfrm>
          <a:custGeom>
            <a:avLst/>
            <a:gdLst>
              <a:gd name="connsiteX0" fmla="*/ 0 w 555326"/>
              <a:gd name="connsiteY0" fmla="*/ 45720 h 91440"/>
              <a:gd name="connsiteX1" fmla="*/ 555326 w 555326"/>
              <a:gd name="connsiteY1" fmla="*/ 45720 h 91440"/>
            </a:gdLst>
            <a:ahLst/>
            <a:cxnLst>
              <a:cxn ang="0">
                <a:pos x="connsiteX0" y="connsiteY0"/>
              </a:cxn>
              <a:cxn ang="0">
                <a:pos x="connsiteX1" y="connsiteY1"/>
              </a:cxn>
            </a:cxnLst>
            <a:rect l="l" t="t" r="r" b="b"/>
            <a:pathLst>
              <a:path w="555326" h="91440">
                <a:moveTo>
                  <a:pt x="0" y="45720"/>
                </a:moveTo>
                <a:lnTo>
                  <a:pt x="555326" y="45720"/>
                </a:lnTo>
              </a:path>
            </a:pathLst>
          </a:custGeom>
          <a:noFill/>
          <a:scene3d>
            <a:camera prst="orthographicFront">
              <a:rot lat="0" lon="0" rev="0"/>
            </a:camera>
            <a:lightRig rig="contrasting" dir="t">
              <a:rot lat="0" lon="0" rev="1200000"/>
            </a:lightRig>
          </a:scene3d>
          <a:sp3d z="-110000"/>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76480" tIns="31837" rIns="276480" bIns="31837" numCol="1" spcCol="1270" anchor="ctr" anchorCtr="0">
            <a:noAutofit/>
          </a:bodyPr>
          <a:lstStyle/>
          <a:p>
            <a:pPr marL="0" lvl="0" indent="0" algn="ctr" defTabSz="800100">
              <a:lnSpc>
                <a:spcPct val="90000"/>
              </a:lnSpc>
              <a:spcBef>
                <a:spcPct val="0"/>
              </a:spcBef>
              <a:spcAft>
                <a:spcPct val="35000"/>
              </a:spcAft>
              <a:buNone/>
            </a:pPr>
            <a:endParaRPr lang="es-MX" sz="1800" kern="1200" dirty="0">
              <a:solidFill>
                <a:schemeClr val="tx1"/>
              </a:solidFill>
              <a:latin typeface="Arial (cuerpo)"/>
            </a:endParaRPr>
          </a:p>
        </p:txBody>
      </p:sp>
    </p:spTree>
    <p:extLst>
      <p:ext uri="{BB962C8B-B14F-4D97-AF65-F5344CB8AC3E}">
        <p14:creationId xmlns:p14="http://schemas.microsoft.com/office/powerpoint/2010/main" val="260758661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5219</TotalTime>
  <Words>2474</Words>
  <Application>Microsoft Office PowerPoint</Application>
  <PresentationFormat>Panorámica</PresentationFormat>
  <Paragraphs>253</Paragraphs>
  <Slides>34</Slides>
  <Notes>31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34</vt:i4>
      </vt:variant>
    </vt:vector>
  </HeadingPairs>
  <TitlesOfParts>
    <vt:vector size="47" baseType="lpstr">
      <vt:lpstr>맑은 고딕</vt:lpstr>
      <vt:lpstr>SimSun</vt:lpstr>
      <vt:lpstr>Arial</vt:lpstr>
      <vt:lpstr>Arial (cuerpo)</vt:lpstr>
      <vt:lpstr>Broadway</vt:lpstr>
      <vt:lpstr>Calibri</vt:lpstr>
      <vt:lpstr>Calibri (Cuerpo)</vt:lpstr>
      <vt:lpstr>Calibri Light</vt:lpstr>
      <vt:lpstr>Cambria Math</vt:lpstr>
      <vt:lpstr>Google Sans</vt:lpstr>
      <vt:lpstr>Lucida Calligraphy</vt:lpstr>
      <vt:lpstr>Times New Roman</vt:lpstr>
      <vt:lpstr>Tema de Office</vt:lpstr>
      <vt:lpstr>Presentación de PowerPoint</vt:lpstr>
      <vt:lpstr>INTRODUCCIÓN</vt:lpstr>
      <vt:lpstr>Planteamiento del Problema</vt:lpstr>
      <vt:lpstr>Variables de estudio</vt:lpstr>
      <vt:lpstr>Objetivos Específicos</vt:lpstr>
      <vt:lpstr>Hipótesis</vt:lpstr>
      <vt:lpstr>Presentación de PowerPoint</vt:lpstr>
      <vt:lpstr>Teorías de Soporte</vt:lpstr>
      <vt:lpstr>Marco Metodológico</vt:lpstr>
      <vt:lpstr>ENTREVISTA AUTORIDADES</vt:lpstr>
      <vt:lpstr>Presentación de PowerPoint</vt:lpstr>
      <vt:lpstr>Población y muestra</vt:lpstr>
      <vt:lpstr>Presentación de PowerPoint</vt:lpstr>
      <vt:lpstr>Análisis Univariado</vt:lpstr>
      <vt:lpstr>Presentación de PowerPoint</vt:lpstr>
      <vt:lpstr>Presentación de PowerPoint</vt:lpstr>
      <vt:lpstr>Análisis Bivariado </vt:lpstr>
      <vt:lpstr>Resultado hipótesis</vt:lpstr>
      <vt:lpstr>Análisis de los Resultados Obtenidos </vt:lpstr>
      <vt:lpstr>Propuesta Plan Estratégico</vt:lpstr>
      <vt:lpstr>Presentación de PowerPoint</vt:lpstr>
      <vt:lpstr>Estrategias</vt:lpstr>
      <vt:lpstr>Estrategias</vt:lpstr>
      <vt:lpstr>Estrategias</vt:lpstr>
      <vt:lpstr>Estrategias</vt:lpstr>
      <vt:lpstr>Estrategias</vt:lpstr>
      <vt:lpstr>MATRIZ DE PRESUPUESTOS</vt:lpstr>
      <vt:lpstr>MATRIZ DE PRESUPUESTOS</vt:lpstr>
      <vt:lpstr>MATRIZ DE PRESUPUESTOS</vt:lpstr>
      <vt:lpstr>Presentación de PowerPoint</vt:lpstr>
      <vt:lpstr>Conclusiones</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HOME</dc:creator>
  <cp:lastModifiedBy>JOSSELYN TATIANA VILLEGAS CALDERON</cp:lastModifiedBy>
  <cp:revision>166</cp:revision>
  <cp:lastPrinted>2020-02-03T04:04:25Z</cp:lastPrinted>
  <dcterms:created xsi:type="dcterms:W3CDTF">2020-02-01T17:28:27Z</dcterms:created>
  <dcterms:modified xsi:type="dcterms:W3CDTF">2021-05-18T01:55:47Z</dcterms:modified>
</cp:coreProperties>
</file>